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9.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2.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58.jpg" ContentType="image/jpg"/>
  <Override PartName="/ppt/notesSlides/notesSlide23.xml" ContentType="application/vnd.openxmlformats-officedocument.presentationml.notesSlide+xml"/>
  <Override PartName="/ppt/media/image59.jpg" ContentType="image/jpg"/>
  <Override PartName="/ppt/notesSlides/notesSlide24.xml" ContentType="application/vnd.openxmlformats-officedocument.presentationml.notesSlide+xml"/>
  <Override PartName="/ppt/media/image60.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68.jpg" ContentType="image/jpg"/>
  <Override PartName="/ppt/media/image69.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73.jpg" ContentType="image/jpg"/>
  <Override PartName="/ppt/notesSlides/notesSlide34.xml" ContentType="application/vnd.openxmlformats-officedocument.presentationml.notesSlide+xml"/>
  <Override PartName="/ppt/media/image75.jpg" ContentType="image/jpg"/>
  <Override PartName="/ppt/notesSlides/notesSlide35.xml" ContentType="application/vnd.openxmlformats-officedocument.presentationml.notesSlide+xml"/>
  <Override PartName="/ppt/media/image76.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78.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80.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82.jpg" ContentType="image/jpg"/>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84.jpg" ContentType="image/jp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1247" r:id="rId2"/>
    <p:sldId id="1263" r:id="rId3"/>
    <p:sldId id="397" r:id="rId4"/>
    <p:sldId id="268" r:id="rId5"/>
    <p:sldId id="272" r:id="rId6"/>
    <p:sldId id="1994" r:id="rId7"/>
    <p:sldId id="1958" r:id="rId8"/>
    <p:sldId id="1995" r:id="rId9"/>
    <p:sldId id="1996" r:id="rId10"/>
    <p:sldId id="1985" r:id="rId11"/>
    <p:sldId id="1997" r:id="rId12"/>
    <p:sldId id="1986" r:id="rId13"/>
    <p:sldId id="430" r:id="rId14"/>
    <p:sldId id="1991" r:id="rId15"/>
    <p:sldId id="1944" r:id="rId16"/>
    <p:sldId id="1907" r:id="rId17"/>
    <p:sldId id="1941" r:id="rId18"/>
    <p:sldId id="1609" r:id="rId19"/>
    <p:sldId id="1615" r:id="rId20"/>
    <p:sldId id="1975" r:id="rId21"/>
    <p:sldId id="1976" r:id="rId22"/>
    <p:sldId id="1977" r:id="rId23"/>
    <p:sldId id="1936" r:id="rId24"/>
    <p:sldId id="1938" r:id="rId25"/>
    <p:sldId id="1610" r:id="rId26"/>
    <p:sldId id="1979" r:id="rId27"/>
    <p:sldId id="1937" r:id="rId28"/>
    <p:sldId id="1980" r:id="rId29"/>
    <p:sldId id="1998" r:id="rId30"/>
    <p:sldId id="2002" r:id="rId31"/>
    <p:sldId id="2003" r:id="rId32"/>
    <p:sldId id="1266" r:id="rId33"/>
    <p:sldId id="1915" r:id="rId34"/>
    <p:sldId id="1988" r:id="rId35"/>
    <p:sldId id="1903" r:id="rId36"/>
    <p:sldId id="1278" r:id="rId37"/>
    <p:sldId id="1904" r:id="rId38"/>
    <p:sldId id="1906" r:id="rId39"/>
    <p:sldId id="1902" r:id="rId40"/>
    <p:sldId id="1905" r:id="rId41"/>
    <p:sldId id="1246" r:id="rId42"/>
    <p:sldId id="263" r:id="rId43"/>
    <p:sldId id="260" r:id="rId44"/>
    <p:sldId id="264" r:id="rId45"/>
    <p:sldId id="265" r:id="rId46"/>
    <p:sldId id="267" r:id="rId47"/>
    <p:sldId id="1279" r:id="rId48"/>
    <p:sldId id="269" r:id="rId49"/>
    <p:sldId id="270" r:id="rId50"/>
    <p:sldId id="271" r:id="rId51"/>
    <p:sldId id="1900" r:id="rId52"/>
    <p:sldId id="274" r:id="rId53"/>
    <p:sldId id="1901" r:id="rId54"/>
    <p:sldId id="295" r:id="rId55"/>
    <p:sldId id="276" r:id="rId56"/>
    <p:sldId id="277" r:id="rId57"/>
    <p:sldId id="278" r:id="rId58"/>
    <p:sldId id="279" r:id="rId59"/>
    <p:sldId id="280" r:id="rId60"/>
    <p:sldId id="281" r:id="rId61"/>
    <p:sldId id="282" r:id="rId62"/>
    <p:sldId id="283" r:id="rId63"/>
    <p:sldId id="284" r:id="rId64"/>
    <p:sldId id="285" r:id="rId65"/>
    <p:sldId id="286" r:id="rId66"/>
    <p:sldId id="287" r:id="rId67"/>
    <p:sldId id="288" r:id="rId68"/>
    <p:sldId id="289" r:id="rId69"/>
    <p:sldId id="290" r:id="rId70"/>
    <p:sldId id="291" r:id="rId71"/>
    <p:sldId id="292" r:id="rId72"/>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387894B0-8C38-4B89-BE4B-0CFFD2649C19}">
          <p14:sldIdLst>
            <p14:sldId id="1247"/>
            <p14:sldId id="1263"/>
            <p14:sldId id="397"/>
            <p14:sldId id="268"/>
            <p14:sldId id="272"/>
            <p14:sldId id="1994"/>
            <p14:sldId id="1958"/>
            <p14:sldId id="1995"/>
            <p14:sldId id="1996"/>
            <p14:sldId id="1985"/>
            <p14:sldId id="1997"/>
            <p14:sldId id="1986"/>
            <p14:sldId id="430"/>
            <p14:sldId id="1991"/>
            <p14:sldId id="1944"/>
            <p14:sldId id="1907"/>
            <p14:sldId id="1941"/>
            <p14:sldId id="1609"/>
            <p14:sldId id="1615"/>
            <p14:sldId id="1975"/>
            <p14:sldId id="1976"/>
            <p14:sldId id="1977"/>
            <p14:sldId id="1936"/>
            <p14:sldId id="1938"/>
            <p14:sldId id="1610"/>
            <p14:sldId id="1979"/>
            <p14:sldId id="1937"/>
            <p14:sldId id="1980"/>
            <p14:sldId id="1998"/>
            <p14:sldId id="2002"/>
            <p14:sldId id="2003"/>
            <p14:sldId id="1266"/>
            <p14:sldId id="1915"/>
            <p14:sldId id="1988"/>
            <p14:sldId id="1903"/>
            <p14:sldId id="1278"/>
            <p14:sldId id="1904"/>
            <p14:sldId id="1906"/>
            <p14:sldId id="1902"/>
            <p14:sldId id="1905"/>
            <p14:sldId id="1246"/>
            <p14:sldId id="263"/>
            <p14:sldId id="260"/>
            <p14:sldId id="264"/>
            <p14:sldId id="265"/>
            <p14:sldId id="267"/>
            <p14:sldId id="1279"/>
            <p14:sldId id="269"/>
            <p14:sldId id="270"/>
            <p14:sldId id="271"/>
            <p14:sldId id="1900"/>
            <p14:sldId id="274"/>
            <p14:sldId id="1901"/>
            <p14:sldId id="295"/>
            <p14:sldId id="276"/>
            <p14:sldId id="277"/>
            <p14:sldId id="278"/>
            <p14:sldId id="279"/>
            <p14:sldId id="280"/>
            <p14:sldId id="281"/>
            <p14:sldId id="282"/>
            <p14:sldId id="283"/>
            <p14:sldId id="284"/>
            <p14:sldId id="285"/>
            <p14:sldId id="286"/>
            <p14:sldId id="287"/>
            <p14:sldId id="288"/>
            <p14:sldId id="289"/>
            <p14:sldId id="29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6D9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FB7B3-23EE-45B4-9263-535AA453E205}" v="37" dt="2023-10-30T20:53:03.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4" autoAdjust="0"/>
    <p:restoredTop sz="75702" autoAdjust="0"/>
  </p:normalViewPr>
  <p:slideViewPr>
    <p:cSldViewPr snapToGrid="0">
      <p:cViewPr>
        <p:scale>
          <a:sx n="70" d="100"/>
          <a:sy n="70" d="100"/>
        </p:scale>
        <p:origin x="402" y="-21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notesViewPr>
    <p:cSldViewPr snapToGrid="0">
      <p:cViewPr varScale="1">
        <p:scale>
          <a:sx n="58" d="100"/>
          <a:sy n="58" d="100"/>
        </p:scale>
        <p:origin x="2445"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DA761A-CA4E-4805-BE3C-5FC396AD782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53560E1-ED3A-4D70-A772-5C4CB0B4CBA1}">
      <dgm:prSet custT="1"/>
      <dgm:spPr>
        <a:solidFill>
          <a:srgbClr val="266294"/>
        </a:solidFill>
      </dgm:spPr>
      <dgm:t>
        <a:bodyPr/>
        <a:lstStyle/>
        <a:p>
          <a:r>
            <a:rPr lang="en-US" sz="2800" b="1">
              <a:latin typeface="Arial" panose="020B0604020202020204" pitchFamily="34" charset="0"/>
              <a:cs typeface="Arial" panose="020B0604020202020204" pitchFamily="34" charset="0"/>
            </a:rPr>
            <a:t>Improvements in Change Management Tools</a:t>
          </a:r>
          <a:endParaRPr lang="en-US" sz="2800">
            <a:latin typeface="Arial" panose="020B0604020202020204" pitchFamily="34" charset="0"/>
            <a:cs typeface="Arial" panose="020B0604020202020204" pitchFamily="34" charset="0"/>
          </a:endParaRPr>
        </a:p>
      </dgm:t>
    </dgm:pt>
    <dgm:pt modelId="{A4FFC25C-E8A3-401A-BBD9-D36F77E67B04}" type="parTrans" cxnId="{F05D39D0-2538-43D9-BB90-D09C6BEB446A}">
      <dgm:prSet/>
      <dgm:spPr/>
      <dgm:t>
        <a:bodyPr/>
        <a:lstStyle/>
        <a:p>
          <a:endParaRPr lang="en-US"/>
        </a:p>
      </dgm:t>
    </dgm:pt>
    <dgm:pt modelId="{F61C28A8-9D8C-421B-B7BC-AB28EFBAD6D4}" type="sibTrans" cxnId="{F05D39D0-2538-43D9-BB90-D09C6BEB446A}">
      <dgm:prSet/>
      <dgm:spPr/>
      <dgm:t>
        <a:bodyPr/>
        <a:lstStyle/>
        <a:p>
          <a:endParaRPr lang="en-US"/>
        </a:p>
      </dgm:t>
    </dgm:pt>
    <dgm:pt modelId="{CD16D246-8B9F-4A20-80B3-67CB23AE10EA}">
      <dgm:prSet/>
      <dgm:spPr/>
      <dgm:t>
        <a:bodyPr/>
        <a:lstStyle/>
        <a:p>
          <a:r>
            <a:rPr lang="en-US">
              <a:latin typeface="Arial" panose="020B0604020202020204" pitchFamily="34" charset="0"/>
              <a:cs typeface="Arial" panose="020B0604020202020204" pitchFamily="34" charset="0"/>
            </a:rPr>
            <a:t>Reduced number of tools from 6 to 3</a:t>
          </a:r>
        </a:p>
      </dgm:t>
    </dgm:pt>
    <dgm:pt modelId="{8DAB7EF4-7B58-4144-9D1C-CEA0770E6560}" type="parTrans" cxnId="{EC235657-A528-4914-A8A4-90B84B059257}">
      <dgm:prSet/>
      <dgm:spPr/>
      <dgm:t>
        <a:bodyPr/>
        <a:lstStyle/>
        <a:p>
          <a:endParaRPr lang="en-US"/>
        </a:p>
      </dgm:t>
    </dgm:pt>
    <dgm:pt modelId="{16D5B80A-3564-48D3-923B-5E2CC123BD38}" type="sibTrans" cxnId="{EC235657-A528-4914-A8A4-90B84B059257}">
      <dgm:prSet/>
      <dgm:spPr/>
      <dgm:t>
        <a:bodyPr/>
        <a:lstStyle/>
        <a:p>
          <a:endParaRPr lang="en-US"/>
        </a:p>
      </dgm:t>
    </dgm:pt>
    <dgm:pt modelId="{137CE638-08E1-4B4B-AEDE-FA8DE5FCDD42}">
      <dgm:prSet/>
      <dgm:spPr/>
      <dgm:t>
        <a:bodyPr/>
        <a:lstStyle/>
        <a:p>
          <a:r>
            <a:rPr lang="en-US">
              <a:latin typeface="Arial" panose="020B0604020202020204" pitchFamily="34" charset="0"/>
              <a:cs typeface="Arial" panose="020B0604020202020204" pitchFamily="34" charset="0"/>
            </a:rPr>
            <a:t>Tools are automated </a:t>
          </a:r>
        </a:p>
      </dgm:t>
    </dgm:pt>
    <dgm:pt modelId="{A634EC18-D93F-45F4-98A3-C2032E607363}" type="parTrans" cxnId="{3B82B07A-9012-4477-A54C-B5C0D8533E33}">
      <dgm:prSet/>
      <dgm:spPr/>
      <dgm:t>
        <a:bodyPr/>
        <a:lstStyle/>
        <a:p>
          <a:endParaRPr lang="en-US"/>
        </a:p>
      </dgm:t>
    </dgm:pt>
    <dgm:pt modelId="{5C8CA216-C4A2-4378-AAB2-2D3F07C92A15}" type="sibTrans" cxnId="{3B82B07A-9012-4477-A54C-B5C0D8533E33}">
      <dgm:prSet/>
      <dgm:spPr/>
      <dgm:t>
        <a:bodyPr/>
        <a:lstStyle/>
        <a:p>
          <a:endParaRPr lang="en-US"/>
        </a:p>
      </dgm:t>
    </dgm:pt>
    <dgm:pt modelId="{73614242-0F8C-4DBF-B09F-4E2881E930AC}">
      <dgm:prSet/>
      <dgm:spPr/>
      <dgm:t>
        <a:bodyPr/>
        <a:lstStyle/>
        <a:p>
          <a:r>
            <a:rPr lang="en-US">
              <a:latin typeface="Arial" panose="020B0604020202020204" pitchFamily="34" charset="0"/>
              <a:cs typeface="Arial" panose="020B0604020202020204" pitchFamily="34" charset="0"/>
            </a:rPr>
            <a:t>Data flows from one tool to the next</a:t>
          </a:r>
        </a:p>
      </dgm:t>
    </dgm:pt>
    <dgm:pt modelId="{13A2ABAD-EBF9-4FDB-8BC8-251A0D6F25F9}" type="parTrans" cxnId="{14FCEF69-B46C-464D-9109-413D8837BA31}">
      <dgm:prSet/>
      <dgm:spPr/>
      <dgm:t>
        <a:bodyPr/>
        <a:lstStyle/>
        <a:p>
          <a:endParaRPr lang="en-US"/>
        </a:p>
      </dgm:t>
    </dgm:pt>
    <dgm:pt modelId="{112FA1E7-243A-45DD-8B28-928D725A2583}" type="sibTrans" cxnId="{14FCEF69-B46C-464D-9109-413D8837BA31}">
      <dgm:prSet/>
      <dgm:spPr/>
      <dgm:t>
        <a:bodyPr/>
        <a:lstStyle/>
        <a:p>
          <a:endParaRPr lang="en-US"/>
        </a:p>
      </dgm:t>
    </dgm:pt>
    <dgm:pt modelId="{93067AD3-F7FC-40F6-9F1B-A384F2A835A7}">
      <dgm:prSet/>
      <dgm:spPr/>
      <dgm:t>
        <a:bodyPr/>
        <a:lstStyle/>
        <a:p>
          <a:r>
            <a:rPr lang="en-US">
              <a:latin typeface="Arial" panose="020B0604020202020204" pitchFamily="34" charset="0"/>
              <a:cs typeface="Arial" panose="020B0604020202020204" pitchFamily="34" charset="0"/>
            </a:rPr>
            <a:t>Tools are in real-time </a:t>
          </a:r>
        </a:p>
      </dgm:t>
    </dgm:pt>
    <dgm:pt modelId="{37263F5E-6C7C-484B-91EE-E9E105C620A2}" type="parTrans" cxnId="{8795D966-811D-4BF7-BE86-4E84ACCE644C}">
      <dgm:prSet/>
      <dgm:spPr/>
      <dgm:t>
        <a:bodyPr/>
        <a:lstStyle/>
        <a:p>
          <a:endParaRPr lang="en-US"/>
        </a:p>
      </dgm:t>
    </dgm:pt>
    <dgm:pt modelId="{99BBA7F9-BE7E-440B-A32F-F25C044AE394}" type="sibTrans" cxnId="{8795D966-811D-4BF7-BE86-4E84ACCE644C}">
      <dgm:prSet/>
      <dgm:spPr/>
      <dgm:t>
        <a:bodyPr/>
        <a:lstStyle/>
        <a:p>
          <a:endParaRPr lang="en-US"/>
        </a:p>
      </dgm:t>
    </dgm:pt>
    <dgm:pt modelId="{D895D59E-79FE-4397-AD58-E71E69565947}">
      <dgm:prSet/>
      <dgm:spPr/>
      <dgm:t>
        <a:bodyPr/>
        <a:lstStyle/>
        <a:p>
          <a:r>
            <a:rPr lang="en-US">
              <a:latin typeface="Arial" panose="020B0604020202020204" pitchFamily="34" charset="0"/>
              <a:cs typeface="Arial" panose="020B0604020202020204" pitchFamily="34" charset="0"/>
            </a:rPr>
            <a:t>Most data is selected from a drop-down format, reducing campus workload</a:t>
          </a:r>
        </a:p>
      </dgm:t>
    </dgm:pt>
    <dgm:pt modelId="{4CCB2C87-4BD7-46D4-A237-FBC7FE30DE07}" type="parTrans" cxnId="{879381D2-8A9B-4110-820E-672BC21DEB2D}">
      <dgm:prSet/>
      <dgm:spPr/>
      <dgm:t>
        <a:bodyPr/>
        <a:lstStyle/>
        <a:p>
          <a:endParaRPr lang="en-US"/>
        </a:p>
      </dgm:t>
    </dgm:pt>
    <dgm:pt modelId="{B095B000-B4E7-49A2-A031-345DACD280FF}" type="sibTrans" cxnId="{879381D2-8A9B-4110-820E-672BC21DEB2D}">
      <dgm:prSet/>
      <dgm:spPr/>
      <dgm:t>
        <a:bodyPr/>
        <a:lstStyle/>
        <a:p>
          <a:endParaRPr lang="en-US"/>
        </a:p>
      </dgm:t>
    </dgm:pt>
    <dgm:pt modelId="{1BAA65BC-3D58-4E30-AE45-154F626285AF}">
      <dgm:prSet/>
      <dgm:spPr/>
      <dgm:t>
        <a:bodyPr/>
        <a:lstStyle/>
        <a:p>
          <a:r>
            <a:rPr lang="en-US">
              <a:latin typeface="Arial" panose="020B0604020202020204" pitchFamily="34" charset="0"/>
              <a:cs typeface="Arial" panose="020B0604020202020204" pitchFamily="34" charset="0"/>
            </a:rPr>
            <a:t>Visual dashboards and reports are easily created</a:t>
          </a:r>
        </a:p>
      </dgm:t>
    </dgm:pt>
    <dgm:pt modelId="{19FCBD6C-4993-445D-B9F9-F79A692D382B}" type="parTrans" cxnId="{B95ADCE0-BDC9-43E4-AF71-6E3A980671B6}">
      <dgm:prSet/>
      <dgm:spPr/>
      <dgm:t>
        <a:bodyPr/>
        <a:lstStyle/>
        <a:p>
          <a:endParaRPr lang="en-US"/>
        </a:p>
      </dgm:t>
    </dgm:pt>
    <dgm:pt modelId="{3D7E0700-AAF8-44CD-9599-78F24EA4DCBD}" type="sibTrans" cxnId="{B95ADCE0-BDC9-43E4-AF71-6E3A980671B6}">
      <dgm:prSet/>
      <dgm:spPr/>
      <dgm:t>
        <a:bodyPr/>
        <a:lstStyle/>
        <a:p>
          <a:endParaRPr lang="en-US"/>
        </a:p>
      </dgm:t>
    </dgm:pt>
    <dgm:pt modelId="{BDCCCB6E-9D9C-4B3C-B41B-F1CEF944BCBC}">
      <dgm:prSet/>
      <dgm:spPr/>
      <dgm:t>
        <a:bodyPr/>
        <a:lstStyle/>
        <a:p>
          <a:r>
            <a:rPr lang="en-US">
              <a:latin typeface="Arial" panose="020B0604020202020204" pitchFamily="34" charset="0"/>
              <a:cs typeface="Arial" panose="020B0604020202020204" pitchFamily="34" charset="0"/>
            </a:rPr>
            <a:t>Campus templates can be customized upon request</a:t>
          </a:r>
        </a:p>
      </dgm:t>
    </dgm:pt>
    <dgm:pt modelId="{1560B9E2-043B-46C7-A9A7-040024113A06}" type="parTrans" cxnId="{07A883DA-B798-41C9-B5FD-CC0C1A886AE9}">
      <dgm:prSet/>
      <dgm:spPr/>
      <dgm:t>
        <a:bodyPr/>
        <a:lstStyle/>
        <a:p>
          <a:endParaRPr lang="en-US"/>
        </a:p>
      </dgm:t>
    </dgm:pt>
    <dgm:pt modelId="{7E73257F-8CAC-432C-85AB-C54E97B05B8A}" type="sibTrans" cxnId="{07A883DA-B798-41C9-B5FD-CC0C1A886AE9}">
      <dgm:prSet/>
      <dgm:spPr/>
      <dgm:t>
        <a:bodyPr/>
        <a:lstStyle/>
        <a:p>
          <a:endParaRPr lang="en-US"/>
        </a:p>
      </dgm:t>
    </dgm:pt>
    <dgm:pt modelId="{4F445F6C-EBFE-4FC3-A2B8-6FBDADF525C4}" type="pres">
      <dgm:prSet presAssocID="{06DA761A-CA4E-4805-BE3C-5FC396AD7829}" presName="linear" presStyleCnt="0">
        <dgm:presLayoutVars>
          <dgm:dir/>
          <dgm:animLvl val="lvl"/>
          <dgm:resizeHandles val="exact"/>
        </dgm:presLayoutVars>
      </dgm:prSet>
      <dgm:spPr/>
    </dgm:pt>
    <dgm:pt modelId="{E48510CF-D8EA-49B1-AA45-C5D44F6DEAAD}" type="pres">
      <dgm:prSet presAssocID="{253560E1-ED3A-4D70-A772-5C4CB0B4CBA1}" presName="parentLin" presStyleCnt="0"/>
      <dgm:spPr/>
    </dgm:pt>
    <dgm:pt modelId="{6DBCE047-38EA-4A1C-9178-532C5DE31D97}" type="pres">
      <dgm:prSet presAssocID="{253560E1-ED3A-4D70-A772-5C4CB0B4CBA1}" presName="parentLeftMargin" presStyleLbl="node1" presStyleIdx="0" presStyleCnt="1"/>
      <dgm:spPr/>
    </dgm:pt>
    <dgm:pt modelId="{2BD4DCE4-D0D3-401C-9E86-4F6990C929D6}" type="pres">
      <dgm:prSet presAssocID="{253560E1-ED3A-4D70-A772-5C4CB0B4CBA1}" presName="parentText" presStyleLbl="node1" presStyleIdx="0" presStyleCnt="1" custScaleX="142857">
        <dgm:presLayoutVars>
          <dgm:chMax val="0"/>
          <dgm:bulletEnabled val="1"/>
        </dgm:presLayoutVars>
      </dgm:prSet>
      <dgm:spPr/>
    </dgm:pt>
    <dgm:pt modelId="{9AFC22A0-1E51-49D5-83C0-9613542291F3}" type="pres">
      <dgm:prSet presAssocID="{253560E1-ED3A-4D70-A772-5C4CB0B4CBA1}" presName="negativeSpace" presStyleCnt="0"/>
      <dgm:spPr/>
    </dgm:pt>
    <dgm:pt modelId="{57210226-8DCC-4652-8624-4290333DB369}" type="pres">
      <dgm:prSet presAssocID="{253560E1-ED3A-4D70-A772-5C4CB0B4CBA1}" presName="childText" presStyleLbl="conFgAcc1" presStyleIdx="0" presStyleCnt="1">
        <dgm:presLayoutVars>
          <dgm:bulletEnabled val="1"/>
        </dgm:presLayoutVars>
      </dgm:prSet>
      <dgm:spPr/>
    </dgm:pt>
  </dgm:ptLst>
  <dgm:cxnLst>
    <dgm:cxn modelId="{EBD0460A-6B4B-459B-AD24-C05CFAAE62F9}" type="presOf" srcId="{BDCCCB6E-9D9C-4B3C-B41B-F1CEF944BCBC}" destId="{57210226-8DCC-4652-8624-4290333DB369}" srcOrd="0" destOrd="6" presId="urn:microsoft.com/office/officeart/2005/8/layout/list1"/>
    <dgm:cxn modelId="{74F02A0C-2294-46C6-B6A8-68435894840A}" type="presOf" srcId="{73614242-0F8C-4DBF-B09F-4E2881E930AC}" destId="{57210226-8DCC-4652-8624-4290333DB369}" srcOrd="0" destOrd="2" presId="urn:microsoft.com/office/officeart/2005/8/layout/list1"/>
    <dgm:cxn modelId="{F4C8493F-007B-4C73-B1CA-8399C89AC9BB}" type="presOf" srcId="{253560E1-ED3A-4D70-A772-5C4CB0B4CBA1}" destId="{6DBCE047-38EA-4A1C-9178-532C5DE31D97}" srcOrd="0" destOrd="0" presId="urn:microsoft.com/office/officeart/2005/8/layout/list1"/>
    <dgm:cxn modelId="{8795D966-811D-4BF7-BE86-4E84ACCE644C}" srcId="{137CE638-08E1-4B4B-AEDE-FA8DE5FCDD42}" destId="{93067AD3-F7FC-40F6-9F1B-A384F2A835A7}" srcOrd="1" destOrd="0" parTransId="{37263F5E-6C7C-484B-91EE-E9E105C620A2}" sibTransId="{99BBA7F9-BE7E-440B-A32F-F25C044AE394}"/>
    <dgm:cxn modelId="{14FCEF69-B46C-464D-9109-413D8837BA31}" srcId="{137CE638-08E1-4B4B-AEDE-FA8DE5FCDD42}" destId="{73614242-0F8C-4DBF-B09F-4E2881E930AC}" srcOrd="0" destOrd="0" parTransId="{13A2ABAD-EBF9-4FDB-8BC8-251A0D6F25F9}" sibTransId="{112FA1E7-243A-45DD-8B28-928D725A2583}"/>
    <dgm:cxn modelId="{5416096C-8C1C-4923-A912-AA35DC7BE714}" type="presOf" srcId="{253560E1-ED3A-4D70-A772-5C4CB0B4CBA1}" destId="{2BD4DCE4-D0D3-401C-9E86-4F6990C929D6}" srcOrd="1" destOrd="0" presId="urn:microsoft.com/office/officeart/2005/8/layout/list1"/>
    <dgm:cxn modelId="{DBC7AD4D-C296-4DAD-880D-0C9F5251F1E6}" type="presOf" srcId="{D895D59E-79FE-4397-AD58-E71E69565947}" destId="{57210226-8DCC-4652-8624-4290333DB369}" srcOrd="0" destOrd="4" presId="urn:microsoft.com/office/officeart/2005/8/layout/list1"/>
    <dgm:cxn modelId="{F31F1176-D3AD-43E4-9CF5-0EEE0422CCA5}" type="presOf" srcId="{137CE638-08E1-4B4B-AEDE-FA8DE5FCDD42}" destId="{57210226-8DCC-4652-8624-4290333DB369}" srcOrd="0" destOrd="1" presId="urn:microsoft.com/office/officeart/2005/8/layout/list1"/>
    <dgm:cxn modelId="{EC235657-A528-4914-A8A4-90B84B059257}" srcId="{253560E1-ED3A-4D70-A772-5C4CB0B4CBA1}" destId="{CD16D246-8B9F-4A20-80B3-67CB23AE10EA}" srcOrd="0" destOrd="0" parTransId="{8DAB7EF4-7B58-4144-9D1C-CEA0770E6560}" sibTransId="{16D5B80A-3564-48D3-923B-5E2CC123BD38}"/>
    <dgm:cxn modelId="{3B82B07A-9012-4477-A54C-B5C0D8533E33}" srcId="{253560E1-ED3A-4D70-A772-5C4CB0B4CBA1}" destId="{137CE638-08E1-4B4B-AEDE-FA8DE5FCDD42}" srcOrd="1" destOrd="0" parTransId="{A634EC18-D93F-45F4-98A3-C2032E607363}" sibTransId="{5C8CA216-C4A2-4378-AAB2-2D3F07C92A15}"/>
    <dgm:cxn modelId="{9BED569C-9756-42DE-AFEA-952F2287564C}" type="presOf" srcId="{93067AD3-F7FC-40F6-9F1B-A384F2A835A7}" destId="{57210226-8DCC-4652-8624-4290333DB369}" srcOrd="0" destOrd="3" presId="urn:microsoft.com/office/officeart/2005/8/layout/list1"/>
    <dgm:cxn modelId="{5B3367AE-6325-4D20-9F5D-C357E352CDEC}" type="presOf" srcId="{06DA761A-CA4E-4805-BE3C-5FC396AD7829}" destId="{4F445F6C-EBFE-4FC3-A2B8-6FBDADF525C4}" srcOrd="0" destOrd="0" presId="urn:microsoft.com/office/officeart/2005/8/layout/list1"/>
    <dgm:cxn modelId="{2E17CEB7-E5B5-4BD4-A8E6-B3EADA4FE3B0}" type="presOf" srcId="{CD16D246-8B9F-4A20-80B3-67CB23AE10EA}" destId="{57210226-8DCC-4652-8624-4290333DB369}" srcOrd="0" destOrd="0" presId="urn:microsoft.com/office/officeart/2005/8/layout/list1"/>
    <dgm:cxn modelId="{9689DBC1-8456-4798-BE7A-481597D5DD20}" type="presOf" srcId="{1BAA65BC-3D58-4E30-AE45-154F626285AF}" destId="{57210226-8DCC-4652-8624-4290333DB369}" srcOrd="0" destOrd="5" presId="urn:microsoft.com/office/officeart/2005/8/layout/list1"/>
    <dgm:cxn modelId="{F05D39D0-2538-43D9-BB90-D09C6BEB446A}" srcId="{06DA761A-CA4E-4805-BE3C-5FC396AD7829}" destId="{253560E1-ED3A-4D70-A772-5C4CB0B4CBA1}" srcOrd="0" destOrd="0" parTransId="{A4FFC25C-E8A3-401A-BBD9-D36F77E67B04}" sibTransId="{F61C28A8-9D8C-421B-B7BC-AB28EFBAD6D4}"/>
    <dgm:cxn modelId="{879381D2-8A9B-4110-820E-672BC21DEB2D}" srcId="{137CE638-08E1-4B4B-AEDE-FA8DE5FCDD42}" destId="{D895D59E-79FE-4397-AD58-E71E69565947}" srcOrd="2" destOrd="0" parTransId="{4CCB2C87-4BD7-46D4-A237-FBC7FE30DE07}" sibTransId="{B095B000-B4E7-49A2-A031-345DACD280FF}"/>
    <dgm:cxn modelId="{07A883DA-B798-41C9-B5FD-CC0C1A886AE9}" srcId="{253560E1-ED3A-4D70-A772-5C4CB0B4CBA1}" destId="{BDCCCB6E-9D9C-4B3C-B41B-F1CEF944BCBC}" srcOrd="3" destOrd="0" parTransId="{1560B9E2-043B-46C7-A9A7-040024113A06}" sibTransId="{7E73257F-8CAC-432C-85AB-C54E97B05B8A}"/>
    <dgm:cxn modelId="{B95ADCE0-BDC9-43E4-AF71-6E3A980671B6}" srcId="{253560E1-ED3A-4D70-A772-5C4CB0B4CBA1}" destId="{1BAA65BC-3D58-4E30-AE45-154F626285AF}" srcOrd="2" destOrd="0" parTransId="{19FCBD6C-4993-445D-B9F9-F79A692D382B}" sibTransId="{3D7E0700-AAF8-44CD-9599-78F24EA4DCBD}"/>
    <dgm:cxn modelId="{278C0F2A-0B51-4EDA-8C68-9D7EC5B253BD}" type="presParOf" srcId="{4F445F6C-EBFE-4FC3-A2B8-6FBDADF525C4}" destId="{E48510CF-D8EA-49B1-AA45-C5D44F6DEAAD}" srcOrd="0" destOrd="0" presId="urn:microsoft.com/office/officeart/2005/8/layout/list1"/>
    <dgm:cxn modelId="{075705A6-4648-4CF8-88A5-EBC7AAE0AC66}" type="presParOf" srcId="{E48510CF-D8EA-49B1-AA45-C5D44F6DEAAD}" destId="{6DBCE047-38EA-4A1C-9178-532C5DE31D97}" srcOrd="0" destOrd="0" presId="urn:microsoft.com/office/officeart/2005/8/layout/list1"/>
    <dgm:cxn modelId="{9D9F86CB-3CB5-49DE-AD27-CD48F0056AED}" type="presParOf" srcId="{E48510CF-D8EA-49B1-AA45-C5D44F6DEAAD}" destId="{2BD4DCE4-D0D3-401C-9E86-4F6990C929D6}" srcOrd="1" destOrd="0" presId="urn:microsoft.com/office/officeart/2005/8/layout/list1"/>
    <dgm:cxn modelId="{51E9355F-F519-4633-95CA-C8EF8DF794D5}" type="presParOf" srcId="{4F445F6C-EBFE-4FC3-A2B8-6FBDADF525C4}" destId="{9AFC22A0-1E51-49D5-83C0-9613542291F3}" srcOrd="1" destOrd="0" presId="urn:microsoft.com/office/officeart/2005/8/layout/list1"/>
    <dgm:cxn modelId="{EBD3FD0A-F643-4294-AAF1-74F104963869}" type="presParOf" srcId="{4F445F6C-EBFE-4FC3-A2B8-6FBDADF525C4}" destId="{57210226-8DCC-4652-8624-4290333DB36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10226-8DCC-4652-8624-4290333DB369}">
      <dsp:nvSpPr>
        <dsp:cNvPr id="0" name=""/>
        <dsp:cNvSpPr/>
      </dsp:nvSpPr>
      <dsp:spPr>
        <a:xfrm>
          <a:off x="0" y="498911"/>
          <a:ext cx="8989078" cy="3701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52" tIns="520700" rIns="697652"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Arial" panose="020B0604020202020204" pitchFamily="34" charset="0"/>
              <a:cs typeface="Arial" panose="020B0604020202020204" pitchFamily="34" charset="0"/>
            </a:rPr>
            <a:t>Reduced number of tools from 6 to 3</a:t>
          </a:r>
        </a:p>
        <a:p>
          <a:pPr marL="228600" lvl="1" indent="-228600" algn="l" defTabSz="1111250">
            <a:lnSpc>
              <a:spcPct val="90000"/>
            </a:lnSpc>
            <a:spcBef>
              <a:spcPct val="0"/>
            </a:spcBef>
            <a:spcAft>
              <a:spcPct val="15000"/>
            </a:spcAft>
            <a:buChar char="•"/>
          </a:pPr>
          <a:r>
            <a:rPr lang="en-US" sz="2500" kern="1200">
              <a:latin typeface="Arial" panose="020B0604020202020204" pitchFamily="34" charset="0"/>
              <a:cs typeface="Arial" panose="020B0604020202020204" pitchFamily="34" charset="0"/>
            </a:rPr>
            <a:t>Tools are automated </a:t>
          </a:r>
        </a:p>
        <a:p>
          <a:pPr marL="457200" lvl="2" indent="-228600" algn="l" defTabSz="1111250">
            <a:lnSpc>
              <a:spcPct val="90000"/>
            </a:lnSpc>
            <a:spcBef>
              <a:spcPct val="0"/>
            </a:spcBef>
            <a:spcAft>
              <a:spcPct val="15000"/>
            </a:spcAft>
            <a:buChar char="•"/>
          </a:pPr>
          <a:r>
            <a:rPr lang="en-US" sz="2500" kern="1200">
              <a:latin typeface="Arial" panose="020B0604020202020204" pitchFamily="34" charset="0"/>
              <a:cs typeface="Arial" panose="020B0604020202020204" pitchFamily="34" charset="0"/>
            </a:rPr>
            <a:t>Data flows from one tool to the next</a:t>
          </a:r>
        </a:p>
        <a:p>
          <a:pPr marL="457200" lvl="2" indent="-228600" algn="l" defTabSz="1111250">
            <a:lnSpc>
              <a:spcPct val="90000"/>
            </a:lnSpc>
            <a:spcBef>
              <a:spcPct val="0"/>
            </a:spcBef>
            <a:spcAft>
              <a:spcPct val="15000"/>
            </a:spcAft>
            <a:buChar char="•"/>
          </a:pPr>
          <a:r>
            <a:rPr lang="en-US" sz="2500" kern="1200">
              <a:latin typeface="Arial" panose="020B0604020202020204" pitchFamily="34" charset="0"/>
              <a:cs typeface="Arial" panose="020B0604020202020204" pitchFamily="34" charset="0"/>
            </a:rPr>
            <a:t>Tools are in real-time </a:t>
          </a:r>
        </a:p>
        <a:p>
          <a:pPr marL="457200" lvl="2" indent="-228600" algn="l" defTabSz="1111250">
            <a:lnSpc>
              <a:spcPct val="90000"/>
            </a:lnSpc>
            <a:spcBef>
              <a:spcPct val="0"/>
            </a:spcBef>
            <a:spcAft>
              <a:spcPct val="15000"/>
            </a:spcAft>
            <a:buChar char="•"/>
          </a:pPr>
          <a:r>
            <a:rPr lang="en-US" sz="2500" kern="1200">
              <a:latin typeface="Arial" panose="020B0604020202020204" pitchFamily="34" charset="0"/>
              <a:cs typeface="Arial" panose="020B0604020202020204" pitchFamily="34" charset="0"/>
            </a:rPr>
            <a:t>Most data is selected from a drop-down format, reducing campus workload</a:t>
          </a:r>
        </a:p>
        <a:p>
          <a:pPr marL="228600" lvl="1" indent="-228600" algn="l" defTabSz="1111250">
            <a:lnSpc>
              <a:spcPct val="90000"/>
            </a:lnSpc>
            <a:spcBef>
              <a:spcPct val="0"/>
            </a:spcBef>
            <a:spcAft>
              <a:spcPct val="15000"/>
            </a:spcAft>
            <a:buChar char="•"/>
          </a:pPr>
          <a:r>
            <a:rPr lang="en-US" sz="2500" kern="1200">
              <a:latin typeface="Arial" panose="020B0604020202020204" pitchFamily="34" charset="0"/>
              <a:cs typeface="Arial" panose="020B0604020202020204" pitchFamily="34" charset="0"/>
            </a:rPr>
            <a:t>Visual dashboards and reports are easily created</a:t>
          </a:r>
        </a:p>
        <a:p>
          <a:pPr marL="228600" lvl="1" indent="-228600" algn="l" defTabSz="1111250">
            <a:lnSpc>
              <a:spcPct val="90000"/>
            </a:lnSpc>
            <a:spcBef>
              <a:spcPct val="0"/>
            </a:spcBef>
            <a:spcAft>
              <a:spcPct val="15000"/>
            </a:spcAft>
            <a:buChar char="•"/>
          </a:pPr>
          <a:r>
            <a:rPr lang="en-US" sz="2500" kern="1200">
              <a:latin typeface="Arial" panose="020B0604020202020204" pitchFamily="34" charset="0"/>
              <a:cs typeface="Arial" panose="020B0604020202020204" pitchFamily="34" charset="0"/>
            </a:rPr>
            <a:t>Campus templates can be customized upon request</a:t>
          </a:r>
        </a:p>
      </dsp:txBody>
      <dsp:txXfrm>
        <a:off x="0" y="498911"/>
        <a:ext cx="8989078" cy="3701250"/>
      </dsp:txXfrm>
    </dsp:sp>
    <dsp:sp modelId="{2BD4DCE4-D0D3-401C-9E86-4F6990C929D6}">
      <dsp:nvSpPr>
        <dsp:cNvPr id="0" name=""/>
        <dsp:cNvSpPr/>
      </dsp:nvSpPr>
      <dsp:spPr>
        <a:xfrm>
          <a:off x="427946" y="129911"/>
          <a:ext cx="8558928" cy="738000"/>
        </a:xfrm>
        <a:prstGeom prst="roundRect">
          <a:avLst/>
        </a:prstGeom>
        <a:solidFill>
          <a:srgbClr val="2662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36" tIns="0" rIns="237836"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Arial" panose="020B0604020202020204" pitchFamily="34" charset="0"/>
              <a:cs typeface="Arial" panose="020B0604020202020204" pitchFamily="34" charset="0"/>
            </a:rPr>
            <a:t>Improvements in Change Management Tools</a:t>
          </a:r>
          <a:endParaRPr lang="en-US" sz="2800" kern="1200">
            <a:latin typeface="Arial" panose="020B0604020202020204" pitchFamily="34" charset="0"/>
            <a:cs typeface="Arial" panose="020B0604020202020204" pitchFamily="34" charset="0"/>
          </a:endParaRPr>
        </a:p>
      </dsp:txBody>
      <dsp:txXfrm>
        <a:off x="463972" y="165937"/>
        <a:ext cx="8486876"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jp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3" name="Picture 2" descr="A person with a beard&#10;&#10;Description automatically generated">
          <a:extLst xmlns:a="http://schemas.openxmlformats.org/drawingml/2006/main">
            <a:ext uri="{FF2B5EF4-FFF2-40B4-BE49-F238E27FC236}">
              <a16:creationId xmlns:a16="http://schemas.microsoft.com/office/drawing/2014/main" id="{336B6379-A493-9DFE-DD5D-8752F0343DD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6178550" cy="676275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6211F-41DA-49B8-BCE0-32965708FD82}" type="datetimeFigureOut">
              <a:rPr lang="id-ID" smtClean="0"/>
              <a:t>29/10/2023</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FA69B-79FA-4509-9CE4-E36EE5F41630}" type="slidenum">
              <a:rPr lang="id-ID" smtClean="0"/>
              <a:t>‹#›</a:t>
            </a:fld>
            <a:endParaRPr lang="id-ID"/>
          </a:p>
        </p:txBody>
      </p:sp>
    </p:spTree>
    <p:extLst>
      <p:ext uri="{BB962C8B-B14F-4D97-AF65-F5344CB8AC3E}">
        <p14:creationId xmlns:p14="http://schemas.microsoft.com/office/powerpoint/2010/main" val="168926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before we dive in, let’s clarify the role of change management in CHRS. It’s Campus-focused, and campus specific. </a:t>
            </a:r>
          </a:p>
        </p:txBody>
      </p:sp>
      <p:sp>
        <p:nvSpPr>
          <p:cNvPr id="4" name="Slide Number Placeholder 3"/>
          <p:cNvSpPr>
            <a:spLocks noGrp="1"/>
          </p:cNvSpPr>
          <p:nvPr>
            <p:ph type="sldNum" sz="quarter" idx="5"/>
          </p:nvPr>
        </p:nvSpPr>
        <p:spPr/>
        <p:txBody>
          <a:bodyPr/>
          <a:lstStyle/>
          <a:p>
            <a:fld id="{0E67DF3C-FA32-2A4E-9905-CFE0D96F4279}" type="slidenum">
              <a:rPr lang="en-US" smtClean="0"/>
              <a:t>6</a:t>
            </a:fld>
            <a:endParaRPr lang="en-US"/>
          </a:p>
        </p:txBody>
      </p:sp>
    </p:spTree>
    <p:extLst>
      <p:ext uri="{BB962C8B-B14F-4D97-AF65-F5344CB8AC3E}">
        <p14:creationId xmlns:p14="http://schemas.microsoft.com/office/powerpoint/2010/main" val="488410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1</a:t>
            </a:r>
            <a:r>
              <a:rPr lang="en-US" baseline="30000"/>
              <a:t>st</a:t>
            </a:r>
            <a:r>
              <a:rPr lang="en-US"/>
              <a:t> step in the process- define your stakeholders to be used in all other steps/tools. Consistent, check in with all pertinent audiences.</a:t>
            </a:r>
          </a:p>
          <a:p>
            <a:pPr marL="171450" indent="-171450">
              <a:buFont typeface="Arial" panose="020B0604020202020204" pitchFamily="34" charset="0"/>
              <a:buChar char="•"/>
            </a:pPr>
            <a:r>
              <a:rPr lang="en-US"/>
              <a:t>We give tool to them pre-loaded based on what we’re seeing with waves 1,2 and now 3</a:t>
            </a:r>
          </a:p>
          <a:p>
            <a:pPr marL="628650" lvl="1" indent="-171450">
              <a:buFont typeface="Arial" panose="020B0604020202020204" pitchFamily="34" charset="0"/>
              <a:buChar char="•"/>
            </a:pPr>
            <a:r>
              <a:rPr lang="en-US"/>
              <a:t>it’s customizable to be right-sized for their campuses</a:t>
            </a:r>
          </a:p>
          <a:p>
            <a:pPr marL="171450" lvl="0" indent="-171450">
              <a:buFont typeface="Arial" panose="020B0604020202020204" pitchFamily="34" charset="0"/>
              <a:buChar char="•"/>
            </a:pPr>
            <a:r>
              <a:rPr lang="en-US"/>
              <a:t>Helps them to define their groups to disseminate messages, mostly via meetings, regarding the project and change impacts</a:t>
            </a:r>
          </a:p>
        </p:txBody>
      </p:sp>
      <p:sp>
        <p:nvSpPr>
          <p:cNvPr id="4" name="Slide Number Placeholder 3"/>
          <p:cNvSpPr>
            <a:spLocks noGrp="1"/>
          </p:cNvSpPr>
          <p:nvPr>
            <p:ph type="sldNum" sz="quarter" idx="5"/>
          </p:nvPr>
        </p:nvSpPr>
        <p:spPr/>
        <p:txBody>
          <a:bodyPr/>
          <a:lstStyle/>
          <a:p>
            <a:fld id="{0E67DF3C-FA32-2A4E-9905-CFE0D96F4279}" type="slidenum">
              <a:rPr lang="en-US" smtClean="0"/>
              <a:t>18</a:t>
            </a:fld>
            <a:endParaRPr lang="en-US"/>
          </a:p>
        </p:txBody>
      </p:sp>
    </p:spTree>
    <p:extLst>
      <p:ext uri="{BB962C8B-B14F-4D97-AF65-F5344CB8AC3E}">
        <p14:creationId xmlns:p14="http://schemas.microsoft.com/office/powerpoint/2010/main" val="182584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Plan outgoing comms about the project status, changes, training</a:t>
            </a:r>
          </a:p>
          <a:p>
            <a:pPr marL="171450" indent="-171450">
              <a:buFont typeface="Arial" panose="020B0604020202020204" pitchFamily="34" charset="0"/>
              <a:buChar char="•"/>
            </a:pPr>
            <a:r>
              <a:rPr lang="en-US"/>
              <a:t>Utilize stakeholders register</a:t>
            </a:r>
          </a:p>
          <a:p>
            <a:pPr marL="171450" indent="-171450">
              <a:buFont typeface="Arial" panose="020B0604020202020204" pitchFamily="34" charset="0"/>
              <a:buChar char="•"/>
            </a:pPr>
            <a:r>
              <a:rPr lang="en-US"/>
              <a:t>We give it to them pre-loaded with recommended comms and content library (emails, PPTs) </a:t>
            </a:r>
          </a:p>
          <a:p>
            <a:pPr marL="628650" lvl="1" indent="-171450">
              <a:buFont typeface="Arial" panose="020B0604020202020204" pitchFamily="34" charset="0"/>
              <a:buChar char="•"/>
            </a:pPr>
            <a:r>
              <a:rPr lang="en-US"/>
              <a:t>it’s customizable to be right-sized for their campuses</a:t>
            </a:r>
          </a:p>
          <a:p>
            <a:pPr marL="171450" lvl="0" indent="-171450">
              <a:buFont typeface="Arial" panose="020B0604020202020204" pitchFamily="34" charset="0"/>
              <a:buChar char="•"/>
            </a:pPr>
            <a:r>
              <a:rPr lang="en-US"/>
              <a:t>Helps them to define their groups to disseminate messages, mostly via meetings, regarding the project and chang</a:t>
            </a:r>
          </a:p>
        </p:txBody>
      </p:sp>
      <p:sp>
        <p:nvSpPr>
          <p:cNvPr id="4" name="Slide Number Placeholder 3"/>
          <p:cNvSpPr>
            <a:spLocks noGrp="1"/>
          </p:cNvSpPr>
          <p:nvPr>
            <p:ph type="sldNum" sz="quarter" idx="5"/>
          </p:nvPr>
        </p:nvSpPr>
        <p:spPr/>
        <p:txBody>
          <a:bodyPr/>
          <a:lstStyle/>
          <a:p>
            <a:fld id="{0E67DF3C-FA32-2A4E-9905-CFE0D96F4279}" type="slidenum">
              <a:rPr lang="en-US" smtClean="0"/>
              <a:t>22</a:t>
            </a:fld>
            <a:endParaRPr lang="en-US"/>
          </a:p>
        </p:txBody>
      </p:sp>
    </p:spTree>
    <p:extLst>
      <p:ext uri="{BB962C8B-B14F-4D97-AF65-F5344CB8AC3E}">
        <p14:creationId xmlns:p14="http://schemas.microsoft.com/office/powerpoint/2010/main" val="247885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 usable</a:t>
            </a:r>
          </a:p>
        </p:txBody>
      </p:sp>
      <p:sp>
        <p:nvSpPr>
          <p:cNvPr id="4" name="Slide Number Placeholder 3"/>
          <p:cNvSpPr>
            <a:spLocks noGrp="1"/>
          </p:cNvSpPr>
          <p:nvPr>
            <p:ph type="sldNum" sz="quarter" idx="5"/>
          </p:nvPr>
        </p:nvSpPr>
        <p:spPr/>
        <p:txBody>
          <a:bodyPr/>
          <a:lstStyle/>
          <a:p>
            <a:fld id="{0E67DF3C-FA32-2A4E-9905-CFE0D96F4279}" type="slidenum">
              <a:rPr lang="en-US" smtClean="0"/>
              <a:t>23</a:t>
            </a:fld>
            <a:endParaRPr lang="en-US"/>
          </a:p>
        </p:txBody>
      </p:sp>
    </p:spTree>
    <p:extLst>
      <p:ext uri="{BB962C8B-B14F-4D97-AF65-F5344CB8AC3E}">
        <p14:creationId xmlns:p14="http://schemas.microsoft.com/office/powerpoint/2010/main" val="782718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any project to be successful there needs to be Active and Visible sponsorship…..someone driving and supporting the project from the top down</a:t>
            </a:r>
            <a:br>
              <a:rPr lang="en-US"/>
            </a:br>
            <a:br>
              <a:rPr lang="en-US"/>
            </a:br>
            <a:r>
              <a:rPr lang="en-US"/>
              <a:t>So we’ve developed a roadmap of recommended sponsor activities and content to be shared throughout the lifecycle of each university’s implementation. </a:t>
            </a:r>
          </a:p>
          <a:p>
            <a:endParaRPr lang="en-US"/>
          </a:p>
          <a:p>
            <a:r>
              <a:rPr lang="en-US"/>
              <a:t>As consultants and advisors of our university change leads, we strive to lead by example and model the behavior we want to see, </a:t>
            </a:r>
            <a:br>
              <a:rPr lang="en-US"/>
            </a:br>
            <a:br>
              <a:rPr lang="en-US"/>
            </a:br>
            <a:r>
              <a:rPr lang="en-US"/>
              <a:t>and a good example of this is at our most recent open forum </a:t>
            </a:r>
            <a:r>
              <a:rPr lang="en-US" err="1"/>
              <a:t>steve</a:t>
            </a:r>
            <a:r>
              <a:rPr lang="en-US"/>
              <a:t> </a:t>
            </a:r>
            <a:r>
              <a:rPr lang="en-US" err="1"/>
              <a:t>releya</a:t>
            </a:r>
            <a:r>
              <a:rPr lang="en-US"/>
              <a:t> came and talked about how CHRS is the most important SW initiative </a:t>
            </a:r>
          </a:p>
        </p:txBody>
      </p:sp>
      <p:sp>
        <p:nvSpPr>
          <p:cNvPr id="4" name="Slide Number Placeholder 3"/>
          <p:cNvSpPr>
            <a:spLocks noGrp="1"/>
          </p:cNvSpPr>
          <p:nvPr>
            <p:ph type="sldNum" sz="quarter" idx="5"/>
          </p:nvPr>
        </p:nvSpPr>
        <p:spPr/>
        <p:txBody>
          <a:bodyPr/>
          <a:lstStyle/>
          <a:p>
            <a:fld id="{0E67DF3C-FA32-2A4E-9905-CFE0D96F4279}" type="slidenum">
              <a:rPr lang="en-US" smtClean="0"/>
              <a:t>25</a:t>
            </a:fld>
            <a:endParaRPr lang="en-US"/>
          </a:p>
        </p:txBody>
      </p:sp>
    </p:spTree>
    <p:extLst>
      <p:ext uri="{BB962C8B-B14F-4D97-AF65-F5344CB8AC3E}">
        <p14:creationId xmlns:p14="http://schemas.microsoft.com/office/powerpoint/2010/main" val="3025857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Martin Luther King quote could not be more relevant than what the entire world has been facing since March 2020. </a:t>
            </a:r>
          </a:p>
          <a:p>
            <a:r>
              <a:rPr lang="en-US" dirty="0"/>
              <a:t>Our world has changed in significant ways, and the ability to adapt is key. </a:t>
            </a:r>
            <a:endParaRPr lang="en-US" dirty="0">
              <a:ea typeface="Calibri"/>
              <a:cs typeface="Calibri"/>
            </a:endParaRPr>
          </a:p>
          <a:p>
            <a:endParaRPr lang="en-US" dirty="0"/>
          </a:p>
          <a:p>
            <a:r>
              <a:rPr lang="en-US" dirty="0"/>
              <a:t>Change management was and continues to be, a big, important topic at the CSU: given New leadership, new technology solutions, process improvements, etc. </a:t>
            </a:r>
            <a:endParaRPr lang="en-US" dirty="0">
              <a:ea typeface="Calibri"/>
              <a:cs typeface="Calibri"/>
            </a:endParaRPr>
          </a:p>
          <a:p>
            <a:endParaRPr lang="en-US" dirty="0"/>
          </a:p>
          <a:p>
            <a:r>
              <a:rPr lang="en-US" dirty="0"/>
              <a:t>One thing for sure, </a:t>
            </a:r>
            <a:r>
              <a:rPr lang="en-US" b="1" dirty="0"/>
              <a:t>Change is constant</a:t>
            </a:r>
            <a:r>
              <a:rPr lang="en-US" dirty="0"/>
              <a:t> and our ability to adapt will become more of a priority in the days/months/and even years to come as we seek to be more responsive, adaptable, and agile in our approach.</a:t>
            </a:r>
            <a:endParaRPr lang="en-US" dirty="0">
              <a:ea typeface="Calibri"/>
              <a:cs typeface="Calibri"/>
            </a:endParaRPr>
          </a:p>
          <a:p>
            <a:endParaRPr lang="en-US" dirty="0"/>
          </a:p>
          <a:p>
            <a:r>
              <a:rPr lang="en-US" dirty="0"/>
              <a:t>BUT How do you DO change management? What are the steps, activities, tools, resources, expected outcomes? </a:t>
            </a:r>
            <a:endParaRPr lang="en-US" dirty="0">
              <a:ea typeface="Calibri" panose="020F0502020204030204"/>
              <a:cs typeface="Calibri" panose="020F0502020204030204"/>
            </a:endParaRPr>
          </a:p>
          <a:p>
            <a:endParaRPr lang="en-US" dirty="0"/>
          </a:p>
          <a:p>
            <a:r>
              <a:rPr lang="en-US" dirty="0"/>
              <a:t>Successful change requires many roles from Sponsor of the change to employees who jobs are changing because of the change.</a:t>
            </a:r>
            <a:endParaRPr lang="en-US" dirty="0">
              <a:ea typeface="Calibri" panose="020F0502020204030204"/>
              <a:cs typeface="Calibri" panose="020F0502020204030204"/>
            </a:endParaRPr>
          </a:p>
          <a:p>
            <a:endParaRPr lang="en-US" dirty="0"/>
          </a:p>
          <a:p>
            <a:r>
              <a:rPr lang="en-US" dirty="0"/>
              <a:t> In today’s workshop we are going focus on </a:t>
            </a:r>
            <a:r>
              <a:rPr lang="en-US" baseline="0" dirty="0"/>
              <a:t>the</a:t>
            </a:r>
            <a:r>
              <a:rPr lang="en-US" dirty="0"/>
              <a:t> </a:t>
            </a:r>
            <a:r>
              <a:rPr lang="en-US" baseline="0" dirty="0"/>
              <a:t> </a:t>
            </a:r>
            <a:r>
              <a:rPr lang="en-US" dirty="0"/>
              <a:t>IMPLEMENTATION TEAM'S </a:t>
            </a:r>
            <a:r>
              <a:rPr lang="en-US" baseline="0" dirty="0"/>
              <a:t>role during change.</a:t>
            </a:r>
            <a:endParaRPr lang="en-US" dirty="0">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049FA69B-79FA-4509-9CE4-E36EE5F41630}" type="slidenum">
              <a:rPr lang="id-ID" smtClean="0"/>
              <a:t>36</a:t>
            </a:fld>
            <a:endParaRPr lang="id-ID"/>
          </a:p>
        </p:txBody>
      </p:sp>
    </p:spTree>
    <p:extLst>
      <p:ext uri="{BB962C8B-B14F-4D97-AF65-F5344CB8AC3E}">
        <p14:creationId xmlns:p14="http://schemas.microsoft.com/office/powerpoint/2010/main" val="3394241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Systemwide HR initiative; LEVEL set - WHY</a:t>
            </a:r>
          </a:p>
          <a:p>
            <a:r>
              <a:rPr lang="en-US" dirty="0"/>
              <a:t>For Fullerton, initial WINS will at a system level</a:t>
            </a:r>
          </a:p>
          <a:p>
            <a:r>
              <a:rPr lang="en-US" dirty="0"/>
              <a:t>Benefits for the greater good </a:t>
            </a:r>
          </a:p>
          <a:p>
            <a:endParaRPr lang="en-US" dirty="0"/>
          </a:p>
          <a:p>
            <a:r>
              <a:rPr lang="en-US" dirty="0">
                <a:cs typeface="Calibri"/>
              </a:rPr>
              <a:t>Due to economic climate and campus budget constraints, CHRS ...deliver significant cost and ops efficiencies...(Quote)</a:t>
            </a:r>
            <a:endParaRPr lang="en-US" dirty="0"/>
          </a:p>
          <a:p>
            <a:endParaRPr lang="en-US" dirty="0"/>
          </a:p>
          <a:p>
            <a:r>
              <a:rPr lang="en-US" dirty="0"/>
              <a:t>*Cost and operational efficiencies: Steve Relyea, CFO &amp; CHRS Sponsor, said this is the most important program in the system for cost efficiencies</a:t>
            </a:r>
            <a:endParaRPr lang="en-US" dirty="0">
              <a:cs typeface="Calibri"/>
            </a:endParaRPr>
          </a:p>
          <a:p>
            <a:endParaRPr lang="en-US" dirty="0">
              <a:cs typeface="Calibri"/>
            </a:endParaRPr>
          </a:p>
          <a:p>
            <a:r>
              <a:rPr lang="en-US" dirty="0">
                <a:cs typeface="Calibri"/>
              </a:rPr>
              <a:t>CHRS will bring new functionality, with standardized and streamlined processes, may be painful but there are anticipate benefits </a:t>
            </a:r>
          </a:p>
          <a:p>
            <a:endParaRPr lang="en-US" dirty="0">
              <a:cs typeface="Calibri"/>
            </a:endParaRPr>
          </a:p>
          <a:p>
            <a:r>
              <a:rPr lang="en-US" dirty="0">
                <a:cs typeface="Calibri"/>
              </a:rPr>
              <a:t>This will enable us to leverage systemwide training and down the line sharing of HR personnel</a:t>
            </a:r>
          </a:p>
          <a:p>
            <a:endParaRPr lang="en-US" dirty="0">
              <a:cs typeface="Calibri"/>
            </a:endParaRPr>
          </a:p>
          <a:p>
            <a:r>
              <a:rPr lang="en-US" dirty="0">
                <a:cs typeface="Calibri"/>
              </a:rPr>
              <a:t>With self-service, and the new FLUID mobile friendly technology – that should bring about an improved user experience</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37</a:t>
            </a:fld>
            <a:endParaRPr lang="en-US"/>
          </a:p>
        </p:txBody>
      </p:sp>
    </p:spTree>
    <p:extLst>
      <p:ext uri="{BB962C8B-B14F-4D97-AF65-F5344CB8AC3E}">
        <p14:creationId xmlns:p14="http://schemas.microsoft.com/office/powerpoint/2010/main" val="101146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38</a:t>
            </a:fld>
            <a:endParaRPr lang="en-US"/>
          </a:p>
        </p:txBody>
      </p:sp>
    </p:spTree>
    <p:extLst>
      <p:ext uri="{BB962C8B-B14F-4D97-AF65-F5344CB8AC3E}">
        <p14:creationId xmlns:p14="http://schemas.microsoft.com/office/powerpoint/2010/main" val="179634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39</a:t>
            </a:fld>
            <a:endParaRPr lang="en-US"/>
          </a:p>
        </p:txBody>
      </p:sp>
    </p:spTree>
    <p:extLst>
      <p:ext uri="{BB962C8B-B14F-4D97-AF65-F5344CB8AC3E}">
        <p14:creationId xmlns:p14="http://schemas.microsoft.com/office/powerpoint/2010/main" val="114488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40</a:t>
            </a:fld>
            <a:endParaRPr lang="en-US"/>
          </a:p>
        </p:txBody>
      </p:sp>
    </p:spTree>
    <p:extLst>
      <p:ext uri="{BB962C8B-B14F-4D97-AF65-F5344CB8AC3E}">
        <p14:creationId xmlns:p14="http://schemas.microsoft.com/office/powerpoint/2010/main" val="3097738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42</a:t>
            </a:fld>
            <a:endParaRPr lang="en-US"/>
          </a:p>
        </p:txBody>
      </p:sp>
    </p:spTree>
    <p:extLst>
      <p:ext uri="{BB962C8B-B14F-4D97-AF65-F5344CB8AC3E}">
        <p14:creationId xmlns:p14="http://schemas.microsoft.com/office/powerpoint/2010/main" val="266474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unified goal that requires support from both the technical and people sides of change.</a:t>
            </a:r>
          </a:p>
          <a:p>
            <a:endParaRPr lang="en-US"/>
          </a:p>
          <a:p>
            <a:r>
              <a:rPr lang="en-US"/>
              <a:t>No matter what the change is, planned or unplanned, our goal is to arrive at the future state achieving the results and outcomes intended.  </a:t>
            </a:r>
          </a:p>
          <a:p>
            <a:endParaRPr lang="en-US"/>
          </a:p>
          <a:p>
            <a:r>
              <a:rPr lang="en-US"/>
              <a:t>So whether a planned or unplanned change there is a technical component that designs, develops and delivers the mechanics of the change. For example, developing a Covid-19 response strategy/plan and implementing at the campus is an example of the technical side of the change journey.  </a:t>
            </a:r>
          </a:p>
          <a:p>
            <a:endParaRPr lang="en-US"/>
          </a:p>
          <a:p>
            <a:r>
              <a:rPr lang="en-US"/>
              <a:t>For successful change results and outcomes, concurrent and integrated with the technical side, the people side focuses on activities that enable and support people to embrace, adopt and use the change. </a:t>
            </a:r>
          </a:p>
          <a:p>
            <a:endParaRPr lang="en-US"/>
          </a:p>
          <a:p>
            <a:r>
              <a:rPr lang="en-US"/>
              <a:t>Another example CHRS</a:t>
            </a:r>
          </a:p>
        </p:txBody>
      </p:sp>
      <p:sp>
        <p:nvSpPr>
          <p:cNvPr id="4" name="Slide Number Placeholder 3"/>
          <p:cNvSpPr>
            <a:spLocks noGrp="1"/>
          </p:cNvSpPr>
          <p:nvPr>
            <p:ph type="sldNum" sz="quarter" idx="5"/>
          </p:nvPr>
        </p:nvSpPr>
        <p:spPr/>
        <p:txBody>
          <a:bodyPr/>
          <a:lstStyle/>
          <a:p>
            <a:fld id="{218FB030-A5C2-4439-932C-2AE5301694E1}" type="slidenum">
              <a:rPr lang="en-US" smtClean="0"/>
              <a:t>8</a:t>
            </a:fld>
            <a:endParaRPr lang="en-US"/>
          </a:p>
        </p:txBody>
      </p:sp>
    </p:spTree>
    <p:extLst>
      <p:ext uri="{BB962C8B-B14F-4D97-AF65-F5344CB8AC3E}">
        <p14:creationId xmlns:p14="http://schemas.microsoft.com/office/powerpoint/2010/main" val="1985706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Goals</a:t>
            </a:r>
            <a:endParaRPr lang="en-US" dirty="0"/>
          </a:p>
          <a:p>
            <a:endParaRPr lang="en-US" dirty="0"/>
          </a:p>
          <a:p>
            <a:r>
              <a:rPr lang="en-US" dirty="0"/>
              <a:t>This program has been designed to help THE IMPLEMENTATION TEAM understand the change process and the concepts of  change management and the methodology – FOCUS ON ADOPTION</a:t>
            </a:r>
            <a:endParaRPr lang="en-US" dirty="0">
              <a:ea typeface="Calibri"/>
              <a:cs typeface="Calibri"/>
            </a:endParaRPr>
          </a:p>
          <a:p>
            <a:endParaRPr lang="en-US" dirty="0">
              <a:cs typeface="Calibri"/>
            </a:endParaRPr>
          </a:p>
          <a:p>
            <a:r>
              <a:rPr lang="en-US" dirty="0">
                <a:cs typeface="Calibri"/>
              </a:rPr>
              <a:t>For those of you who might be newer, we will provide some background on CHRS</a:t>
            </a: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43</a:t>
            </a:fld>
            <a:endParaRPr lang="en-US"/>
          </a:p>
        </p:txBody>
      </p:sp>
    </p:spTree>
    <p:extLst>
      <p:ext uri="{BB962C8B-B14F-4D97-AF65-F5344CB8AC3E}">
        <p14:creationId xmlns:p14="http://schemas.microsoft.com/office/powerpoint/2010/main" val="2363032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any change to be successful, you need support from both the technical and people sides of change.</a:t>
            </a:r>
          </a:p>
          <a:p>
            <a:endParaRPr lang="en-US" sz="1400" dirty="0"/>
          </a:p>
          <a:p>
            <a:r>
              <a:rPr lang="en-US" sz="1400" dirty="0"/>
              <a:t>The technical side focuses on designing, developing, and delivering strategies and plans to implement the change. </a:t>
            </a:r>
          </a:p>
          <a:p>
            <a:endParaRPr lang="en-US" sz="1400" dirty="0"/>
          </a:p>
          <a:p>
            <a:r>
              <a:rPr lang="en-US" sz="1400" dirty="0"/>
              <a:t>The people side focuses on getting individuals from current to future state as smooth as possible to help them embrace, adopt, and use new technology</a:t>
            </a:r>
          </a:p>
          <a:p>
            <a:endParaRPr lang="en-US" sz="1400" dirty="0"/>
          </a:p>
          <a:p>
            <a:r>
              <a:rPr lang="en-US" sz="1400" dirty="0"/>
              <a:t>No matter what the change is, planned or unplanned, our goal is to arrive at the future state achieving the results and outcomes intended.  </a:t>
            </a:r>
          </a:p>
          <a:p>
            <a:endParaRPr lang="en-US" dirty="0"/>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44</a:t>
            </a:fld>
            <a:endParaRPr lang="en-US"/>
          </a:p>
        </p:txBody>
      </p:sp>
    </p:spTree>
    <p:extLst>
      <p:ext uri="{BB962C8B-B14F-4D97-AF65-F5344CB8AC3E}">
        <p14:creationId xmlns:p14="http://schemas.microsoft.com/office/powerpoint/2010/main" val="1683737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Every caterpillar goes through the same evolution process to become a butterfly,  but they go through it at different speeds based on their own individual readiness. </a:t>
            </a:r>
          </a:p>
        </p:txBody>
      </p:sp>
      <p:sp>
        <p:nvSpPr>
          <p:cNvPr id="4" name="Slide Number Placeholder 3"/>
          <p:cNvSpPr>
            <a:spLocks noGrp="1"/>
          </p:cNvSpPr>
          <p:nvPr>
            <p:ph type="sldNum" sz="quarter" idx="5"/>
          </p:nvPr>
        </p:nvSpPr>
        <p:spPr/>
        <p:txBody>
          <a:bodyPr/>
          <a:lstStyle/>
          <a:p>
            <a:fld id="{311768FC-FB16-4A35-A97F-EC02C7A8F2E4}" type="slidenum">
              <a:rPr lang="en-US" smtClean="0"/>
              <a:t>45</a:t>
            </a:fld>
            <a:endParaRPr lang="en-US"/>
          </a:p>
        </p:txBody>
      </p:sp>
    </p:spTree>
    <p:extLst>
      <p:ext uri="{BB962C8B-B14F-4D97-AF65-F5344CB8AC3E}">
        <p14:creationId xmlns:p14="http://schemas.microsoft.com/office/powerpoint/2010/main" val="1207025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59583">
              <a:defRPr/>
            </a:pPr>
            <a:r>
              <a:rPr lang="en-US" sz="1300" dirty="0">
                <a:latin typeface="Gilroy"/>
              </a:rPr>
              <a:t>The Kubler Ross change curve is a change method used to </a:t>
            </a:r>
            <a:r>
              <a:rPr lang="en-US" sz="1300" b="1" dirty="0">
                <a:latin typeface="Gilroy"/>
              </a:rPr>
              <a:t>understand the process of change and how people respond to it.</a:t>
            </a:r>
          </a:p>
          <a:p>
            <a:r>
              <a:rPr lang="en-US" sz="1300" dirty="0">
                <a:latin typeface="Gilroy"/>
              </a:rPr>
              <a:t>There are 7 stages in Change Curve and its important to note a few things:</a:t>
            </a:r>
            <a:br>
              <a:rPr lang="en-US" sz="1300" dirty="0">
                <a:latin typeface="Gilroy"/>
              </a:rPr>
            </a:br>
            <a:br>
              <a:rPr lang="en-US" sz="1300" dirty="0">
                <a:latin typeface="Gilroy"/>
              </a:rPr>
            </a:br>
            <a:r>
              <a:rPr lang="en-US" sz="1300" dirty="0">
                <a:latin typeface="Gilroy"/>
              </a:rPr>
              <a:t>- individuals go through each stage at different speeds</a:t>
            </a:r>
            <a:br>
              <a:rPr lang="en-US" sz="1300" dirty="0">
                <a:latin typeface="Gilroy"/>
              </a:rPr>
            </a:br>
            <a:br>
              <a:rPr lang="en-US" sz="1300" dirty="0">
                <a:latin typeface="Gilroy"/>
              </a:rPr>
            </a:br>
            <a:r>
              <a:rPr lang="en-US" sz="1300" dirty="0">
                <a:latin typeface="Gilroy"/>
              </a:rPr>
              <a:t>-The stages are not linear and can often overlap, with multiple feelings hitting you at once </a:t>
            </a:r>
          </a:p>
          <a:p>
            <a:endParaRPr lang="en-US" sz="1300" dirty="0">
              <a:latin typeface="Gilroy"/>
            </a:endParaRPr>
          </a:p>
          <a:p>
            <a:pPr defTabSz="659583">
              <a:defRPr/>
            </a:pPr>
            <a:r>
              <a:rPr lang="en-US" sz="1300" dirty="0">
                <a:latin typeface="Gilroy"/>
              </a:rPr>
              <a:t>-</a:t>
            </a:r>
            <a:r>
              <a:rPr lang="en-US" sz="1300" dirty="0">
                <a:latin typeface="Arial" panose="020B0604020202020204" pitchFamily="34" charset="0"/>
                <a:cs typeface="Arial" panose="020B0604020202020204" pitchFamily="34" charset="0"/>
              </a:rPr>
              <a:t>Facts about the system’s functionality are NOT equal to your perception! Emotions always play a part. For example, you may have an employee who goes to retrieve approvals once a week that may no longer may be needed so there may be some resistance because they’ll miss going to that building every week.  </a:t>
            </a: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46</a:t>
            </a:fld>
            <a:endParaRPr lang="en-US"/>
          </a:p>
        </p:txBody>
      </p:sp>
    </p:spTree>
    <p:extLst>
      <p:ext uri="{BB962C8B-B14F-4D97-AF65-F5344CB8AC3E}">
        <p14:creationId xmlns:p14="http://schemas.microsoft.com/office/powerpoint/2010/main" val="288137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the curve that many of you will go through as you begin to adopt CHRS</a:t>
            </a:r>
          </a:p>
          <a:p>
            <a:endParaRPr lang="en-US" sz="1400" dirty="0"/>
          </a:p>
          <a:p>
            <a:r>
              <a:rPr lang="en-US" sz="1400" dirty="0"/>
              <a:t>I will illustrate this curve by telling you my own story of adapting to a very simple change: </a:t>
            </a:r>
            <a:br>
              <a:rPr lang="en-US" sz="1400" dirty="0"/>
            </a:br>
            <a:endParaRPr lang="en-US" sz="1400" dirty="0"/>
          </a:p>
          <a:p>
            <a:r>
              <a:rPr lang="en-US" sz="1400" dirty="0"/>
              <a:t>My department had been set to move buildings for a few years, but it never happened. So one day while we were in our staff meeting my boss said hey team we finally have a moving date and I was in </a:t>
            </a:r>
            <a:r>
              <a:rPr lang="en-US" sz="1400" b="1" dirty="0">
                <a:solidFill>
                  <a:srgbClr val="FF0000"/>
                </a:solidFill>
              </a:rPr>
              <a:t>shock.</a:t>
            </a:r>
            <a:br>
              <a:rPr lang="en-US" sz="1400" dirty="0"/>
            </a:br>
            <a:br>
              <a:rPr lang="en-US" sz="1400" dirty="0"/>
            </a:br>
            <a:r>
              <a:rPr lang="en-US" sz="1400" dirty="0"/>
              <a:t>Because we had been talking about this for years I was </a:t>
            </a:r>
            <a:r>
              <a:rPr lang="en-US" sz="1400" b="1" dirty="0"/>
              <a:t>in denial </a:t>
            </a:r>
            <a:r>
              <a:rPr lang="en-US" sz="1400" dirty="0"/>
              <a:t>thinking this is never going to happen, they are always saying we are moving from the main building but not my team.</a:t>
            </a:r>
            <a:br>
              <a:rPr lang="en-US" sz="1400" dirty="0"/>
            </a:br>
            <a:br>
              <a:rPr lang="en-US" sz="1400" dirty="0"/>
            </a:br>
            <a:r>
              <a:rPr lang="en-US" sz="1400" dirty="0"/>
              <a:t>Then I received an email with my office floor and number and a date and time to pick up moving materials.</a:t>
            </a:r>
          </a:p>
          <a:p>
            <a:endParaRPr lang="en-US" sz="1400" dirty="0"/>
          </a:p>
          <a:p>
            <a:r>
              <a:rPr lang="en-US" sz="1400" dirty="0"/>
              <a:t>So I went and grabbed them, but Once I started packing and labeling my boxes, I began to </a:t>
            </a:r>
            <a:r>
              <a:rPr lang="en-US" sz="1400" b="1" dirty="0"/>
              <a:t>get frustrated </a:t>
            </a:r>
            <a:r>
              <a:rPr lang="en-US" sz="1400" dirty="0"/>
              <a:t>because I was basically voluntold to move and wasn’t given an option and it was creating more work for me. I now had to walk back and forth in between meetings and park at a further location than I was used to, so yeah I wasn’t the happiest camper. </a:t>
            </a:r>
          </a:p>
          <a:p>
            <a:endParaRPr lang="en-US" sz="1400" dirty="0"/>
          </a:p>
          <a:p>
            <a:r>
              <a:rPr lang="en-US" sz="1400" dirty="0"/>
              <a:t>But then I became </a:t>
            </a:r>
            <a:r>
              <a:rPr lang="en-US" sz="1400" b="1" dirty="0"/>
              <a:t>depressed </a:t>
            </a:r>
            <a:r>
              <a:rPr lang="en-US" sz="1400" dirty="0"/>
              <a:t>because I missed my friends in the main building. I missed the kitchen conversations and just being in the main hub. </a:t>
            </a:r>
          </a:p>
          <a:p>
            <a:endParaRPr lang="en-US" sz="1400" dirty="0"/>
          </a:p>
          <a:p>
            <a:r>
              <a:rPr lang="en-US" sz="1400" dirty="0"/>
              <a:t>But as a CM professional, I began to </a:t>
            </a:r>
            <a:r>
              <a:rPr lang="en-US" sz="1400" b="1" dirty="0"/>
              <a:t>experiment</a:t>
            </a:r>
            <a:r>
              <a:rPr lang="en-US" sz="1400" dirty="0"/>
              <a:t> with the change and focus on the WIIFM and </a:t>
            </a:r>
            <a:r>
              <a:rPr lang="en-US" sz="1400" b="1" dirty="0"/>
              <a:t>decided </a:t>
            </a:r>
            <a:r>
              <a:rPr lang="en-US" sz="1400" dirty="0"/>
              <a:t>that I was going to lead by example and make this move work…then it just naturally became</a:t>
            </a:r>
            <a:r>
              <a:rPr lang="en-US" sz="1400" b="1" dirty="0"/>
              <a:t> integrated </a:t>
            </a:r>
            <a:r>
              <a:rPr lang="en-US" sz="1400" dirty="0"/>
              <a:t>into my day to day life. </a:t>
            </a: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47</a:t>
            </a:fld>
            <a:endParaRPr lang="en-US"/>
          </a:p>
        </p:txBody>
      </p:sp>
    </p:spTree>
    <p:extLst>
      <p:ext uri="{BB962C8B-B14F-4D97-AF65-F5344CB8AC3E}">
        <p14:creationId xmlns:p14="http://schemas.microsoft.com/office/powerpoint/2010/main" val="1665750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a Wave 1 campus, you have been with us with the BEGINNING  from wave kick-off, the multiple pauses – delays or even the last restart.</a:t>
            </a:r>
            <a:br>
              <a:rPr lang="en-US" dirty="0">
                <a:ea typeface="Calibri"/>
                <a:cs typeface="+mn-lt"/>
              </a:rPr>
            </a:br>
            <a:endParaRPr lang="en-US" dirty="0">
              <a:ea typeface="Calibri"/>
              <a:cs typeface="Calibri"/>
            </a:endParaRPr>
          </a:p>
          <a:p>
            <a:r>
              <a:rPr lang="en-US" dirty="0">
                <a:ea typeface="Calibri"/>
                <a:cs typeface="Calibri"/>
              </a:rPr>
              <a:t>Likely when you first joined the CHRS team, and understood CHRS features you were in </a:t>
            </a:r>
            <a:r>
              <a:rPr lang="en-US" b="1" dirty="0">
                <a:ea typeface="Calibri"/>
                <a:cs typeface="Calibri"/>
              </a:rPr>
              <a:t>SHOCK</a:t>
            </a:r>
            <a:r>
              <a:rPr lang="en-US" dirty="0">
                <a:ea typeface="Calibri"/>
                <a:cs typeface="Calibri"/>
              </a:rPr>
              <a:t> because you were new to the project, or the system did not meet your expectations.  Perhaps there were gaps...</a:t>
            </a:r>
          </a:p>
          <a:p>
            <a:r>
              <a:rPr lang="en-US" dirty="0">
                <a:ea typeface="Calibri"/>
                <a:cs typeface="Calibri"/>
              </a:rPr>
              <a:t>Or you may have had </a:t>
            </a:r>
            <a:r>
              <a:rPr lang="en-US" b="1" dirty="0">
                <a:ea typeface="Calibri"/>
                <a:cs typeface="Calibri"/>
              </a:rPr>
              <a:t>DENIAL</a:t>
            </a:r>
            <a:r>
              <a:rPr lang="en-US" dirty="0">
                <a:ea typeface="Calibri"/>
                <a:cs typeface="Calibri"/>
              </a:rPr>
              <a:t> – I'm on this team, but this isn't going to affect me. I already have a day job.   I'll just chug along</a:t>
            </a:r>
          </a:p>
          <a:p>
            <a:r>
              <a:rPr lang="en-US" dirty="0">
                <a:ea typeface="Calibri"/>
                <a:cs typeface="Calibri"/>
              </a:rPr>
              <a:t>Later after you got your hands on the system with testing, you noticed bugs /gaps and were even more</a:t>
            </a:r>
            <a:r>
              <a:rPr lang="en-US" b="1" dirty="0">
                <a:ea typeface="Calibri"/>
                <a:cs typeface="Calibri"/>
              </a:rPr>
              <a:t> FRUSTRATED.</a:t>
            </a:r>
            <a:r>
              <a:rPr lang="en-US" dirty="0">
                <a:ea typeface="Calibri"/>
                <a:cs typeface="Calibri"/>
              </a:rPr>
              <a:t> That lead you to </a:t>
            </a:r>
            <a:r>
              <a:rPr lang="en-US" b="1" dirty="0">
                <a:ea typeface="Calibri"/>
                <a:cs typeface="Calibri"/>
              </a:rPr>
              <a:t>DEPRESSION,</a:t>
            </a:r>
            <a:r>
              <a:rPr lang="en-US" dirty="0">
                <a:ea typeface="Calibri"/>
                <a:cs typeface="Calibri"/>
              </a:rPr>
              <a:t> because you didn't see how it could work</a:t>
            </a:r>
          </a:p>
          <a:p>
            <a:r>
              <a:rPr lang="en-US" dirty="0">
                <a:ea typeface="Calibri"/>
                <a:cs typeface="Calibri"/>
              </a:rPr>
              <a:t>You may have provided feedback to your </a:t>
            </a:r>
            <a:r>
              <a:rPr lang="en-US" b="1" dirty="0">
                <a:ea typeface="Calibri"/>
                <a:cs typeface="Calibri"/>
              </a:rPr>
              <a:t>PM</a:t>
            </a:r>
            <a:r>
              <a:rPr lang="en-US" dirty="0">
                <a:ea typeface="Calibri"/>
                <a:cs typeface="Calibri"/>
              </a:rPr>
              <a:t>,</a:t>
            </a:r>
            <a:r>
              <a:rPr lang="en-US" b="1" dirty="0">
                <a:ea typeface="Calibri"/>
                <a:cs typeface="Calibri"/>
              </a:rPr>
              <a:t> Antionette/Daniel</a:t>
            </a:r>
            <a:r>
              <a:rPr lang="en-US" dirty="0">
                <a:ea typeface="Calibri"/>
                <a:cs typeface="Calibri"/>
              </a:rPr>
              <a:t> and after submitting a few tickets and change controls (functional enhancements) or even sitting in a room testing, you are thinking, OK, this may work...I have a few solutions to </a:t>
            </a:r>
            <a:r>
              <a:rPr lang="en-US" b="1" dirty="0">
                <a:ea typeface="Calibri"/>
                <a:cs typeface="Calibri"/>
              </a:rPr>
              <a:t>EXPERIMENT</a:t>
            </a:r>
          </a:p>
          <a:p>
            <a:r>
              <a:rPr lang="en-US" dirty="0">
                <a:cs typeface="Calibri"/>
              </a:rPr>
              <a:t>Of course, that led to you </a:t>
            </a:r>
            <a:r>
              <a:rPr lang="en-US" b="1" dirty="0">
                <a:cs typeface="Calibri"/>
              </a:rPr>
              <a:t>DECIDING</a:t>
            </a:r>
            <a:r>
              <a:rPr lang="en-US" dirty="0">
                <a:cs typeface="Calibri"/>
              </a:rPr>
              <a:t> to continue to stay with the change...and you can imagine yourself </a:t>
            </a:r>
            <a:r>
              <a:rPr lang="en-US" b="1" dirty="0">
                <a:cs typeface="Calibri"/>
              </a:rPr>
              <a:t>INTEGRATING</a:t>
            </a:r>
            <a:r>
              <a:rPr lang="en-US" dirty="0">
                <a:cs typeface="Calibri"/>
              </a:rPr>
              <a:t> the change now and after go-live</a:t>
            </a: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48</a:t>
            </a:fld>
            <a:endParaRPr lang="en-US"/>
          </a:p>
        </p:txBody>
      </p:sp>
    </p:spTree>
    <p:extLst>
      <p:ext uri="{BB962C8B-B14F-4D97-AF65-F5344CB8AC3E}">
        <p14:creationId xmlns:p14="http://schemas.microsoft.com/office/powerpoint/2010/main" val="25036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49</a:t>
            </a:fld>
            <a:endParaRPr lang="en-US"/>
          </a:p>
        </p:txBody>
      </p:sp>
    </p:spTree>
    <p:extLst>
      <p:ext uri="{BB962C8B-B14F-4D97-AF65-F5344CB8AC3E}">
        <p14:creationId xmlns:p14="http://schemas.microsoft.com/office/powerpoint/2010/main" val="1943746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50</a:t>
            </a:fld>
            <a:endParaRPr lang="en-US"/>
          </a:p>
        </p:txBody>
      </p:sp>
    </p:spTree>
    <p:extLst>
      <p:ext uri="{BB962C8B-B14F-4D97-AF65-F5344CB8AC3E}">
        <p14:creationId xmlns:p14="http://schemas.microsoft.com/office/powerpoint/2010/main" val="4043286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Systemwide HR initiative; LEVEL set - WHY</a:t>
            </a:r>
          </a:p>
          <a:p>
            <a:r>
              <a:rPr lang="en-US" dirty="0"/>
              <a:t>For Fullerton, initial WINS will at a system level</a:t>
            </a:r>
          </a:p>
          <a:p>
            <a:r>
              <a:rPr lang="en-US" dirty="0"/>
              <a:t>Benefits for the greater good </a:t>
            </a:r>
          </a:p>
          <a:p>
            <a:endParaRPr lang="en-US" dirty="0"/>
          </a:p>
          <a:p>
            <a:r>
              <a:rPr lang="en-US" dirty="0">
                <a:cs typeface="Calibri"/>
              </a:rPr>
              <a:t>Due to economic climate and campus budget constraints, CHRS ...deliver significant cost and ops efficiencies...(Quote)</a:t>
            </a:r>
            <a:endParaRPr lang="en-US" dirty="0"/>
          </a:p>
          <a:p>
            <a:endParaRPr lang="en-US" dirty="0"/>
          </a:p>
          <a:p>
            <a:r>
              <a:rPr lang="en-US" dirty="0"/>
              <a:t>*Cost and operational efficiencies: Steve Relyea, CFO &amp; CHRS Sponsor, said this is the most important program in the system for cost efficiencies</a:t>
            </a:r>
            <a:endParaRPr lang="en-US" dirty="0">
              <a:cs typeface="Calibri"/>
            </a:endParaRPr>
          </a:p>
          <a:p>
            <a:endParaRPr lang="en-US" dirty="0">
              <a:cs typeface="Calibri"/>
            </a:endParaRPr>
          </a:p>
          <a:p>
            <a:r>
              <a:rPr lang="en-US" dirty="0">
                <a:cs typeface="Calibri"/>
              </a:rPr>
              <a:t>CHRS will bring new functionality, with standardized and streamlined processes, may be painful but there are anticipate benefits </a:t>
            </a:r>
          </a:p>
          <a:p>
            <a:endParaRPr lang="en-US" dirty="0">
              <a:cs typeface="Calibri"/>
            </a:endParaRPr>
          </a:p>
          <a:p>
            <a:r>
              <a:rPr lang="en-US" dirty="0">
                <a:cs typeface="Calibri"/>
              </a:rPr>
              <a:t>This will enable us to leverage systemwide training and down the line sharing of HR personnel</a:t>
            </a:r>
          </a:p>
          <a:p>
            <a:endParaRPr lang="en-US" dirty="0">
              <a:cs typeface="Calibri"/>
            </a:endParaRPr>
          </a:p>
          <a:p>
            <a:r>
              <a:rPr lang="en-US" dirty="0">
                <a:cs typeface="Calibri"/>
              </a:rPr>
              <a:t>With self-service, and the new FLUID mobile friendly technology – that should bring about an improved user experience</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51</a:t>
            </a:fld>
            <a:endParaRPr lang="en-US"/>
          </a:p>
        </p:txBody>
      </p:sp>
    </p:spTree>
    <p:extLst>
      <p:ext uri="{BB962C8B-B14F-4D97-AF65-F5344CB8AC3E}">
        <p14:creationId xmlns:p14="http://schemas.microsoft.com/office/powerpoint/2010/main" val="1854616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52</a:t>
            </a:fld>
            <a:endParaRPr lang="en-US"/>
          </a:p>
        </p:txBody>
      </p:sp>
    </p:spTree>
    <p:extLst>
      <p:ext uri="{BB962C8B-B14F-4D97-AF65-F5344CB8AC3E}">
        <p14:creationId xmlns:p14="http://schemas.microsoft.com/office/powerpoint/2010/main" val="57969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1B393A"/>
                </a:solidFill>
                <a:effectLst/>
                <a:latin typeface="Gilroy"/>
              </a:rPr>
              <a:t> The Kubler Ross change curve is a change method used to understand the process of change and how people respond to it.</a:t>
            </a:r>
          </a:p>
          <a:p>
            <a:endParaRPr lang="en-US" sz="1200" b="0" i="0">
              <a:solidFill>
                <a:srgbClr val="1B393A"/>
              </a:solidFill>
              <a:effectLst/>
              <a:latin typeface="Gilroy"/>
            </a:endParaRPr>
          </a:p>
          <a:p>
            <a:r>
              <a:rPr lang="en-US" sz="1200" b="0" i="0">
                <a:solidFill>
                  <a:srgbClr val="1B393A"/>
                </a:solidFill>
                <a:effectLst/>
                <a:latin typeface="Gilroy"/>
              </a:rPr>
              <a:t>There are 7 stages in Change Curve and its important to note a few things:</a:t>
            </a:r>
            <a:br>
              <a:rPr lang="en-US" sz="1200" b="0" i="0">
                <a:solidFill>
                  <a:srgbClr val="1B393A"/>
                </a:solidFill>
                <a:effectLst/>
                <a:latin typeface="Gilroy"/>
              </a:rPr>
            </a:br>
            <a:r>
              <a:rPr lang="en-US" sz="1200" b="0" i="0">
                <a:solidFill>
                  <a:srgbClr val="1B393A"/>
                </a:solidFill>
                <a:effectLst/>
                <a:latin typeface="Gilroy"/>
              </a:rPr>
              <a:t>- individuals go through each stage at different speeds</a:t>
            </a:r>
            <a:br>
              <a:rPr lang="en-US" sz="1200" b="0" i="0">
                <a:solidFill>
                  <a:srgbClr val="1B393A"/>
                </a:solidFill>
                <a:effectLst/>
                <a:latin typeface="Gilroy"/>
              </a:rPr>
            </a:br>
            <a:r>
              <a:rPr lang="en-US" sz="1200" b="0" i="0">
                <a:solidFill>
                  <a:srgbClr val="1B393A"/>
                </a:solidFill>
                <a:effectLst/>
                <a:latin typeface="Gilroy"/>
              </a:rPr>
              <a:t>-stages are not set in stone and can overlap, with multiple feelings hitting you at once –</a:t>
            </a:r>
            <a:br>
              <a:rPr lang="en-US" sz="1200" b="0" i="0">
                <a:solidFill>
                  <a:srgbClr val="1B393A"/>
                </a:solidFill>
                <a:effectLst/>
                <a:latin typeface="Gilroy"/>
              </a:rPr>
            </a:br>
            <a:endParaRPr lang="en-US"/>
          </a:p>
          <a:p>
            <a:r>
              <a:rPr lang="en-US"/>
              <a:t>At the campus, implementation teams and testers are going through this change curve, and we have seen the results of it. But once the software is released, the campus at large will go through the curve as well.</a:t>
            </a:r>
            <a:br>
              <a:rPr lang="en-US"/>
            </a:br>
            <a:br>
              <a:rPr lang="en-US"/>
            </a:br>
            <a:r>
              <a:rPr lang="en-US"/>
              <a:t>When we first started testing, some people were probably in shock because the system may have looked different from what they anticipated.</a:t>
            </a:r>
            <a:br>
              <a:rPr lang="en-US"/>
            </a:br>
            <a:br>
              <a:rPr lang="en-US"/>
            </a:br>
            <a:r>
              <a:rPr lang="en-US"/>
              <a:t>Or some may have been in denial thinking idk why I’m here, I was voluntold,  or this won’t impact me or my team </a:t>
            </a:r>
            <a:br>
              <a:rPr lang="en-US"/>
            </a:br>
            <a:br>
              <a:rPr lang="en-US"/>
            </a:br>
            <a:r>
              <a:rPr lang="en-US"/>
              <a:t>A few may have been frustrated or depressed because they aren’t getting everything they want and may be losing some of their bells and whistles but as we progress folks are experimenting with the system to make it work </a:t>
            </a:r>
            <a:endParaRPr lang="en-US" sz="1200" b="0" i="0">
              <a:solidFill>
                <a:srgbClr val="1B393A"/>
              </a:solidFill>
              <a:effectLst/>
              <a:latin typeface="Gilro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1B393A"/>
              </a:solidFill>
              <a:effectLst/>
              <a:latin typeface="Gilro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people make it through 5B you will start to see them get to the decision phase and eventually it will be integrated into their lives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E67DF3C-FA32-2A4E-9905-CFE0D96F4279}" type="slidenum">
              <a:rPr lang="en-US" smtClean="0"/>
              <a:t>9</a:t>
            </a:fld>
            <a:endParaRPr lang="en-US"/>
          </a:p>
        </p:txBody>
      </p:sp>
    </p:spTree>
    <p:extLst>
      <p:ext uri="{BB962C8B-B14F-4D97-AF65-F5344CB8AC3E}">
        <p14:creationId xmlns:p14="http://schemas.microsoft.com/office/powerpoint/2010/main" val="3287928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53</a:t>
            </a:fld>
            <a:endParaRPr lang="en-US"/>
          </a:p>
        </p:txBody>
      </p:sp>
    </p:spTree>
    <p:extLst>
      <p:ext uri="{BB962C8B-B14F-4D97-AF65-F5344CB8AC3E}">
        <p14:creationId xmlns:p14="http://schemas.microsoft.com/office/powerpoint/2010/main" val="3630975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54</a:t>
            </a:fld>
            <a:endParaRPr lang="en-US"/>
          </a:p>
        </p:txBody>
      </p:sp>
    </p:spTree>
    <p:extLst>
      <p:ext uri="{BB962C8B-B14F-4D97-AF65-F5344CB8AC3E}">
        <p14:creationId xmlns:p14="http://schemas.microsoft.com/office/powerpoint/2010/main" val="812587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55</a:t>
            </a:fld>
            <a:endParaRPr lang="en-US"/>
          </a:p>
        </p:txBody>
      </p:sp>
    </p:spTree>
    <p:extLst>
      <p:ext uri="{BB962C8B-B14F-4D97-AF65-F5344CB8AC3E}">
        <p14:creationId xmlns:p14="http://schemas.microsoft.com/office/powerpoint/2010/main" val="1046245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Change Management methodology that we primarily use at the CO is </a:t>
            </a:r>
            <a:r>
              <a:rPr lang="en-US" sz="1400" dirty="0" err="1"/>
              <a:t>Prosci</a:t>
            </a:r>
            <a:r>
              <a:rPr lang="en-US" sz="1400" dirty="0"/>
              <a:t>, which stands for Professional science research. </a:t>
            </a:r>
          </a:p>
        </p:txBody>
      </p:sp>
      <p:sp>
        <p:nvSpPr>
          <p:cNvPr id="4" name="Slide Number Placeholder 3"/>
          <p:cNvSpPr>
            <a:spLocks noGrp="1"/>
          </p:cNvSpPr>
          <p:nvPr>
            <p:ph type="sldNum" sz="quarter" idx="5"/>
          </p:nvPr>
        </p:nvSpPr>
        <p:spPr/>
        <p:txBody>
          <a:bodyPr/>
          <a:lstStyle/>
          <a:p>
            <a:fld id="{311768FC-FB16-4A35-A97F-EC02C7A8F2E4}" type="slidenum">
              <a:rPr lang="en-US" smtClean="0"/>
              <a:t>56</a:t>
            </a:fld>
            <a:endParaRPr lang="en-US"/>
          </a:p>
        </p:txBody>
      </p:sp>
    </p:spTree>
    <p:extLst>
      <p:ext uri="{BB962C8B-B14F-4D97-AF65-F5344CB8AC3E}">
        <p14:creationId xmlns:p14="http://schemas.microsoft.com/office/powerpoint/2010/main" val="3921539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ADKAR model provides sequential steps to the change process to get individuals from current state to future state</a:t>
            </a:r>
            <a:br>
              <a:rPr lang="en-US" sz="1400" dirty="0"/>
            </a:br>
            <a:br>
              <a:rPr lang="en-US" sz="1400" dirty="0"/>
            </a:br>
            <a:r>
              <a:rPr lang="en-US" sz="1400" dirty="0"/>
              <a:t>The plan for the portion of the presentation is to walk you  through each step and apply it to the adoption of CHRS. </a:t>
            </a:r>
          </a:p>
          <a:p>
            <a:endParaRPr lang="en-US" sz="1400" dirty="0"/>
          </a:p>
          <a:p>
            <a:r>
              <a:rPr lang="en-US" sz="1400" dirty="0"/>
              <a:t>Before we start I have an Announcement: </a:t>
            </a:r>
            <a:br>
              <a:rPr lang="en-US" sz="1400" dirty="0"/>
            </a:br>
            <a:br>
              <a:rPr lang="en-US" sz="1400" dirty="0"/>
            </a:br>
            <a:r>
              <a:rPr lang="en-US" sz="1400" dirty="0"/>
              <a:t>We are going to engage you with a number of polls so I would like to grab a piece of paper, open up the notes section of your phone and/or computer and write down the letters ADKAR and I will tell you what to do</a:t>
            </a:r>
          </a:p>
        </p:txBody>
      </p:sp>
      <p:sp>
        <p:nvSpPr>
          <p:cNvPr id="4" name="Slide Number Placeholder 3"/>
          <p:cNvSpPr>
            <a:spLocks noGrp="1"/>
          </p:cNvSpPr>
          <p:nvPr>
            <p:ph type="sldNum" sz="quarter" idx="5"/>
          </p:nvPr>
        </p:nvSpPr>
        <p:spPr/>
        <p:txBody>
          <a:bodyPr/>
          <a:lstStyle/>
          <a:p>
            <a:fld id="{311768FC-FB16-4A35-A97F-EC02C7A8F2E4}" type="slidenum">
              <a:rPr lang="en-US" smtClean="0"/>
              <a:t>57</a:t>
            </a:fld>
            <a:endParaRPr lang="en-US"/>
          </a:p>
        </p:txBody>
      </p:sp>
    </p:spTree>
    <p:extLst>
      <p:ext uri="{BB962C8B-B14F-4D97-AF65-F5344CB8AC3E}">
        <p14:creationId xmlns:p14="http://schemas.microsoft.com/office/powerpoint/2010/main" val="3936434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Awareness is more than being aware of the change, it is understanding the WHY behind the change.</a:t>
            </a:r>
          </a:p>
          <a:p>
            <a:r>
              <a:rPr lang="en-US" sz="1300" dirty="0"/>
              <a:t>For example, if you’ve ever been around little kids, and you tell them to do something, what’s the first they ALWAYS say? WHY?</a:t>
            </a:r>
            <a:br>
              <a:rPr lang="en-US" sz="1300" dirty="0"/>
            </a:br>
            <a:endParaRPr lang="en-US" sz="1300" dirty="0"/>
          </a:p>
          <a:p>
            <a:r>
              <a:rPr lang="en-US" sz="1300" dirty="0"/>
              <a:t>It is human nature to want to know the underlying reason for why any change is occurring. In the book, Start with the Why, the author stresses the importance of </a:t>
            </a:r>
            <a:r>
              <a:rPr lang="en-US" sz="1300" b="1" dirty="0"/>
              <a:t>communicating “WHY” we are changing, “Why Now” and “What happens if we don’t change early </a:t>
            </a:r>
            <a:r>
              <a:rPr lang="en-US" sz="1300" dirty="0"/>
              <a:t>on in the project to create stakeholder awareness early in the change process…and this should be delivered by the executive sponsor. </a:t>
            </a:r>
          </a:p>
          <a:p>
            <a:pPr defTabSz="659583">
              <a:defRPr/>
            </a:pPr>
            <a:br>
              <a:rPr lang="en-US" sz="1300" dirty="0"/>
            </a:br>
            <a:r>
              <a:rPr lang="en-US" sz="1300" dirty="0"/>
              <a:t>Unfortunately, many messages about a change are heavy on the </a:t>
            </a:r>
            <a:r>
              <a:rPr lang="en-US" sz="1300" b="1" dirty="0"/>
              <a:t>WHAT or HOW </a:t>
            </a:r>
            <a:r>
              <a:rPr lang="en-US" sz="1300" dirty="0"/>
              <a:t>and skip the why.  And that lack of awareness is a primary reason employees resist change. </a:t>
            </a: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58</a:t>
            </a:fld>
            <a:endParaRPr lang="en-US"/>
          </a:p>
        </p:txBody>
      </p:sp>
    </p:spTree>
    <p:extLst>
      <p:ext uri="{BB962C8B-B14F-4D97-AF65-F5344CB8AC3E}">
        <p14:creationId xmlns:p14="http://schemas.microsoft.com/office/powerpoint/2010/main" val="970181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59583">
              <a:defRPr/>
            </a:pPr>
            <a:r>
              <a:rPr lang="en-US" sz="1300" dirty="0"/>
              <a:t>If you scored a 3 or below for any of the questions, here are some strategies to help with awareness. </a:t>
            </a:r>
            <a:br>
              <a:rPr lang="en-US" sz="1300" dirty="0"/>
            </a:br>
            <a:br>
              <a:rPr lang="en-US" sz="1300" dirty="0"/>
            </a:br>
            <a:r>
              <a:rPr lang="en-US" sz="1300" dirty="0"/>
              <a:t>This may require a bit of homework/research on your end such as reviewing past content or even talking to your boss or colleagues about how your job will change. </a:t>
            </a: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59</a:t>
            </a:fld>
            <a:endParaRPr lang="en-US"/>
          </a:p>
        </p:txBody>
      </p:sp>
    </p:spTree>
    <p:extLst>
      <p:ext uri="{BB962C8B-B14F-4D97-AF65-F5344CB8AC3E}">
        <p14:creationId xmlns:p14="http://schemas.microsoft.com/office/powerpoint/2010/main" val="4021198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rgbClr val="5C6369"/>
                </a:solidFill>
                <a:latin typeface="Open Sans" panose="020B0606030504020204" pitchFamily="34" charset="0"/>
              </a:rPr>
              <a:t>Desire is the most difficult of the five building blocks to achieve because it is ultimately a </a:t>
            </a:r>
            <a:r>
              <a:rPr lang="en-US" sz="1300" b="1" dirty="0">
                <a:solidFill>
                  <a:srgbClr val="5C6369"/>
                </a:solidFill>
                <a:latin typeface="Open Sans" panose="020B0606030504020204" pitchFamily="34" charset="0"/>
              </a:rPr>
              <a:t>personal choice </a:t>
            </a:r>
            <a:r>
              <a:rPr lang="en-US" sz="1300" dirty="0">
                <a:solidFill>
                  <a:srgbClr val="5C6369"/>
                </a:solidFill>
                <a:latin typeface="Open Sans" panose="020B0606030504020204" pitchFamily="34" charset="0"/>
              </a:rPr>
              <a:t>that is not under our or your managers direct control….</a:t>
            </a:r>
            <a:br>
              <a:rPr lang="en-US" sz="1300" dirty="0">
                <a:solidFill>
                  <a:srgbClr val="5C6369"/>
                </a:solidFill>
                <a:latin typeface="Open Sans" panose="020B0606030504020204" pitchFamily="34" charset="0"/>
              </a:rPr>
            </a:br>
            <a:br>
              <a:rPr lang="en-US" sz="1300" dirty="0">
                <a:solidFill>
                  <a:srgbClr val="5C6369"/>
                </a:solidFill>
                <a:latin typeface="Open Sans" panose="020B0606030504020204" pitchFamily="34" charset="0"/>
              </a:rPr>
            </a:br>
            <a:r>
              <a:rPr lang="en-US" sz="1300" dirty="0">
                <a:solidFill>
                  <a:srgbClr val="5C6369"/>
                </a:solidFill>
                <a:latin typeface="Open Sans" panose="020B0606030504020204" pitchFamily="34" charset="0"/>
              </a:rPr>
              <a:t>Individuals must focus on the </a:t>
            </a:r>
            <a:r>
              <a:rPr lang="en-US" sz="1300" b="1" dirty="0">
                <a:solidFill>
                  <a:srgbClr val="5C6369"/>
                </a:solidFill>
                <a:latin typeface="Open Sans" panose="020B0606030504020204" pitchFamily="34" charset="0"/>
              </a:rPr>
              <a:t>WIIFM </a:t>
            </a:r>
          </a:p>
          <a:p>
            <a:endParaRPr lang="en-US" sz="1300" dirty="0">
              <a:solidFill>
                <a:srgbClr val="5C6369"/>
              </a:solidFill>
              <a:latin typeface="Open Sans" panose="020B0606030504020204" pitchFamily="34" charset="0"/>
            </a:endParaRPr>
          </a:p>
          <a:p>
            <a:r>
              <a:rPr lang="en-US" sz="1300" dirty="0">
                <a:solidFill>
                  <a:srgbClr val="5C6369"/>
                </a:solidFill>
                <a:latin typeface="Open Sans" panose="020B0606030504020204" pitchFamily="34" charset="0"/>
              </a:rPr>
              <a:t>Desire is only achieved when the individual says, "I will be part of this change.“ and makes the decision to engage and participate</a:t>
            </a:r>
            <a:endParaRPr lang="en-US" sz="1300" dirty="0"/>
          </a:p>
        </p:txBody>
      </p:sp>
      <p:sp>
        <p:nvSpPr>
          <p:cNvPr id="4" name="Slide Number Placeholder 3"/>
          <p:cNvSpPr>
            <a:spLocks noGrp="1"/>
          </p:cNvSpPr>
          <p:nvPr>
            <p:ph type="sldNum" sz="quarter" idx="5"/>
          </p:nvPr>
        </p:nvSpPr>
        <p:spPr/>
        <p:txBody>
          <a:bodyPr/>
          <a:lstStyle/>
          <a:p>
            <a:fld id="{311768FC-FB16-4A35-A97F-EC02C7A8F2E4}" type="slidenum">
              <a:rPr lang="en-US" smtClean="0"/>
              <a:t>60</a:t>
            </a:fld>
            <a:endParaRPr lang="en-US"/>
          </a:p>
        </p:txBody>
      </p:sp>
    </p:spTree>
    <p:extLst>
      <p:ext uri="{BB962C8B-B14F-4D97-AF65-F5344CB8AC3E}">
        <p14:creationId xmlns:p14="http://schemas.microsoft.com/office/powerpoint/2010/main" val="3144342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61</a:t>
            </a:fld>
            <a:endParaRPr lang="en-US"/>
          </a:p>
        </p:txBody>
      </p:sp>
    </p:spTree>
    <p:extLst>
      <p:ext uri="{BB962C8B-B14F-4D97-AF65-F5344CB8AC3E}">
        <p14:creationId xmlns:p14="http://schemas.microsoft.com/office/powerpoint/2010/main" val="3752995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requires the KNOW how</a:t>
            </a:r>
          </a:p>
          <a:p>
            <a:endParaRPr lang="en-US">
              <a:cs typeface="Calibri"/>
            </a:endParaRPr>
          </a:p>
          <a:p>
            <a:r>
              <a:rPr lang="en-US">
                <a:cs typeface="Calibri"/>
              </a:rPr>
              <a:t>You might say </a:t>
            </a:r>
          </a:p>
          <a:p>
            <a:endParaRPr lang="en-US">
              <a:cs typeface="Calibri"/>
            </a:endParaRPr>
          </a:p>
          <a:p>
            <a:r>
              <a:rPr lang="en-US">
                <a:cs typeface="Calibri"/>
              </a:rPr>
              <a:t>I received the training I need – maybe initially with testing, you feel like you are in the know.</a:t>
            </a:r>
          </a:p>
          <a:p>
            <a:endParaRPr lang="en-US">
              <a:cs typeface="Calibri"/>
            </a:endParaRPr>
          </a:p>
          <a:p>
            <a:r>
              <a:rPr lang="en-US"/>
              <a:t>Or, you know where to eventually look for information - I know how to refer to the training resources in the Campus Training Page/CHRS Library if I need them</a:t>
            </a:r>
            <a:endParaRPr lang="en-US">
              <a:cs typeface="Calibri"/>
            </a:endParaRPr>
          </a:p>
          <a:p>
            <a:endParaRPr lang="en-US">
              <a:cs typeface="Calibri"/>
            </a:endParaRPr>
          </a:p>
          <a:p>
            <a:r>
              <a:rPr lang="en-US"/>
              <a:t>Or you may feel like an expert - I understand how the system works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62</a:t>
            </a:fld>
            <a:endParaRPr lang="en-US"/>
          </a:p>
        </p:txBody>
      </p:sp>
    </p:spTree>
    <p:extLst>
      <p:ext uri="{BB962C8B-B14F-4D97-AF65-F5344CB8AC3E}">
        <p14:creationId xmlns:p14="http://schemas.microsoft.com/office/powerpoint/2010/main" val="5986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represents what happens to the organization as groups of people go through the change curve. The goal is to get as many people through the “Valley of Despair” as quickly as possible. Some may move through it quickly, others will spend some time there.  </a:t>
            </a:r>
          </a:p>
        </p:txBody>
      </p:sp>
      <p:sp>
        <p:nvSpPr>
          <p:cNvPr id="4" name="Slide Number Placeholder 3"/>
          <p:cNvSpPr>
            <a:spLocks noGrp="1"/>
          </p:cNvSpPr>
          <p:nvPr>
            <p:ph type="sldNum" sz="quarter" idx="5"/>
          </p:nvPr>
        </p:nvSpPr>
        <p:spPr/>
        <p:txBody>
          <a:bodyPr/>
          <a:lstStyle/>
          <a:p>
            <a:fld id="{0E67DF3C-FA32-2A4E-9905-CFE0D96F4279}" type="slidenum">
              <a:rPr lang="en-US" smtClean="0"/>
              <a:t>10</a:t>
            </a:fld>
            <a:endParaRPr lang="en-US"/>
          </a:p>
        </p:txBody>
      </p:sp>
    </p:spTree>
    <p:extLst>
      <p:ext uri="{BB962C8B-B14F-4D97-AF65-F5344CB8AC3E}">
        <p14:creationId xmlns:p14="http://schemas.microsoft.com/office/powerpoint/2010/main" val="94716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63</a:t>
            </a:fld>
            <a:endParaRPr lang="en-US"/>
          </a:p>
        </p:txBody>
      </p:sp>
    </p:spTree>
    <p:extLst>
      <p:ext uri="{BB962C8B-B14F-4D97-AF65-F5344CB8AC3E}">
        <p14:creationId xmlns:p14="http://schemas.microsoft.com/office/powerpoint/2010/main" val="396422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is for Ability. Ability is difference from knowledge. </a:t>
            </a:r>
            <a:br>
              <a:rPr lang="en-US"/>
            </a:br>
            <a:br>
              <a:rPr lang="en-US"/>
            </a:br>
            <a:r>
              <a:rPr lang="en-US"/>
              <a:t>Think about DIY projects…you may have all the instructions on how to build a table, but are you actually able to execute it</a:t>
            </a:r>
          </a:p>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64</a:t>
            </a:fld>
            <a:endParaRPr lang="en-US"/>
          </a:p>
        </p:txBody>
      </p:sp>
    </p:spTree>
    <p:extLst>
      <p:ext uri="{BB962C8B-B14F-4D97-AF65-F5344CB8AC3E}">
        <p14:creationId xmlns:p14="http://schemas.microsoft.com/office/powerpoint/2010/main" val="4287206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65</a:t>
            </a:fld>
            <a:endParaRPr lang="en-US"/>
          </a:p>
        </p:txBody>
      </p:sp>
    </p:spTree>
    <p:extLst>
      <p:ext uri="{BB962C8B-B14F-4D97-AF65-F5344CB8AC3E}">
        <p14:creationId xmlns:p14="http://schemas.microsoft.com/office/powerpoint/2010/main" val="2088060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59583">
              <a:defRPr/>
            </a:pPr>
            <a:br>
              <a:rPr lang="en-US"/>
            </a:br>
            <a:r>
              <a:rPr lang="en-US"/>
              <a:t>And the last stage is Reinforcement. You can’t simply implement a change, and then assume it’s going to stick. You need to reinforce that change in some way to ensure its integrated into folks lives</a:t>
            </a:r>
          </a:p>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66</a:t>
            </a:fld>
            <a:endParaRPr lang="en-US"/>
          </a:p>
        </p:txBody>
      </p:sp>
    </p:spTree>
    <p:extLst>
      <p:ext uri="{BB962C8B-B14F-4D97-AF65-F5344CB8AC3E}">
        <p14:creationId xmlns:p14="http://schemas.microsoft.com/office/powerpoint/2010/main" val="918262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67</a:t>
            </a:fld>
            <a:endParaRPr lang="en-US"/>
          </a:p>
        </p:txBody>
      </p:sp>
    </p:spTree>
    <p:extLst>
      <p:ext uri="{BB962C8B-B14F-4D97-AF65-F5344CB8AC3E}">
        <p14:creationId xmlns:p14="http://schemas.microsoft.com/office/powerpoint/2010/main" val="1192681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that we’ve taken all the polls, lets pull out your paper/or your phones and identify what your barrier point is……what element did you FIRST score a 3 or below at. </a:t>
            </a:r>
          </a:p>
          <a:p>
            <a:endParaRPr lang="en-US" dirty="0"/>
          </a:p>
          <a:p>
            <a:r>
              <a:rPr lang="en-US" dirty="0"/>
              <a:t>In my Office Move example, since our team  was all familiar with the ADKAR model, My boss was able to meet with us individually and ask where we were at ADKAR wise. </a:t>
            </a:r>
            <a:br>
              <a:rPr lang="en-US" dirty="0">
                <a:cs typeface="+mn-lt"/>
              </a:rPr>
            </a:br>
            <a:br>
              <a:rPr lang="en-US" dirty="0">
                <a:cs typeface="+mn-lt"/>
              </a:rPr>
            </a:br>
            <a:r>
              <a:rPr lang="en-US" dirty="0"/>
              <a:t>The first area that has a score of 3 or less…is considered the barrier point and the area that you should focus on with that employee. </a:t>
            </a:r>
            <a:endParaRPr lang="en-US" dirty="0">
              <a:cs typeface="Calibri"/>
            </a:endParaRPr>
          </a:p>
          <a:p>
            <a:endParaRPr lang="en-US" dirty="0"/>
          </a:p>
          <a:p>
            <a:r>
              <a:rPr lang="en-US" dirty="0"/>
              <a:t>Most of out team had a 3 or less on Desire which told her that we were all aware of the WHY for the move… but she needed to help us be okay with it. However, that often takes time and sometimes it takes a personal appeal from the manager, asking the employee to be an advocate for the change for the good of the organization. </a:t>
            </a:r>
          </a:p>
        </p:txBody>
      </p:sp>
      <p:sp>
        <p:nvSpPr>
          <p:cNvPr id="4" name="Slide Number Placeholder 3"/>
          <p:cNvSpPr>
            <a:spLocks noGrp="1"/>
          </p:cNvSpPr>
          <p:nvPr>
            <p:ph type="sldNum" sz="quarter" idx="5"/>
          </p:nvPr>
        </p:nvSpPr>
        <p:spPr/>
        <p:txBody>
          <a:bodyPr/>
          <a:lstStyle/>
          <a:p>
            <a:fld id="{311768FC-FB16-4A35-A97F-EC02C7A8F2E4}" type="slidenum">
              <a:rPr lang="en-US" smtClean="0"/>
              <a:t>68</a:t>
            </a:fld>
            <a:endParaRPr lang="en-US"/>
          </a:p>
        </p:txBody>
      </p:sp>
    </p:spTree>
    <p:extLst>
      <p:ext uri="{BB962C8B-B14F-4D97-AF65-F5344CB8AC3E}">
        <p14:creationId xmlns:p14="http://schemas.microsoft.com/office/powerpoint/2010/main" val="2725151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59583">
              <a:defRPr/>
            </a:pPr>
            <a:r>
              <a:rPr lang="en-US" dirty="0"/>
              <a:t>This exercise really illustrates an important point: that people go through the change process at different paces for various reasons. </a:t>
            </a:r>
            <a:br>
              <a:rPr lang="en-US" dirty="0">
                <a:cs typeface="+mn-lt"/>
              </a:rPr>
            </a:br>
            <a:br>
              <a:rPr lang="en-US" dirty="0">
                <a:cs typeface="+mn-lt"/>
              </a:rPr>
            </a:br>
            <a:r>
              <a:rPr lang="en-US" dirty="0"/>
              <a:t>This is </a:t>
            </a:r>
            <a:r>
              <a:rPr lang="en-US" b="1" dirty="0"/>
              <a:t>YOUR CHANGE JOURNEY</a:t>
            </a:r>
            <a:r>
              <a:rPr lang="en-US" dirty="0"/>
              <a:t>, and it won’t look like anyone else’s …but fear not, you have the fabulous Christine to help you get through this change. </a:t>
            </a:r>
          </a:p>
          <a:p>
            <a:endParaRPr lang="en-US" dirty="0"/>
          </a:p>
        </p:txBody>
      </p:sp>
      <p:sp>
        <p:nvSpPr>
          <p:cNvPr id="4" name="Slide Number Placeholder 3"/>
          <p:cNvSpPr>
            <a:spLocks noGrp="1"/>
          </p:cNvSpPr>
          <p:nvPr>
            <p:ph type="sldNum" sz="quarter" idx="5"/>
          </p:nvPr>
        </p:nvSpPr>
        <p:spPr/>
        <p:txBody>
          <a:bodyPr/>
          <a:lstStyle/>
          <a:p>
            <a:fld id="{311768FC-FB16-4A35-A97F-EC02C7A8F2E4}" type="slidenum">
              <a:rPr lang="en-US" smtClean="0"/>
              <a:t>69</a:t>
            </a:fld>
            <a:endParaRPr lang="en-US"/>
          </a:p>
        </p:txBody>
      </p:sp>
    </p:spTree>
    <p:extLst>
      <p:ext uri="{BB962C8B-B14F-4D97-AF65-F5344CB8AC3E}">
        <p14:creationId xmlns:p14="http://schemas.microsoft.com/office/powerpoint/2010/main" val="2070365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Change Manager – for each of these, feel free to tie to your campus current Change Activities</a:t>
            </a:r>
            <a:br>
              <a:rPr lang="en-US">
                <a:cs typeface="+mn-lt"/>
              </a:rPr>
            </a:br>
            <a:br>
              <a:rPr lang="en-US">
                <a:cs typeface="+mn-lt"/>
              </a:rPr>
            </a:br>
            <a:r>
              <a:rPr lang="en-US"/>
              <a:t>CO has plans and tools to make your journey to CHRS less painful. As your Change Manager, I partner with the CO to deliver these items:</a:t>
            </a:r>
            <a:br>
              <a:rPr lang="en-US">
                <a:cs typeface="+mn-lt"/>
              </a:rPr>
            </a:br>
            <a:endParaRPr lang="en-US">
              <a:cs typeface="Calibri"/>
            </a:endParaRPr>
          </a:p>
          <a:p>
            <a:pPr marL="164896" indent="-164896">
              <a:buAutoNum type="arabicPeriod"/>
            </a:pPr>
            <a:r>
              <a:rPr lang="en-US" b="1">
                <a:cs typeface="Calibri" panose="020F0502020204030204"/>
              </a:rPr>
              <a:t>Stakeholder Register</a:t>
            </a:r>
            <a:r>
              <a:rPr lang="en-US">
                <a:cs typeface="Calibri" panose="020F0502020204030204"/>
              </a:rPr>
              <a:t>:  </a:t>
            </a:r>
            <a:r>
              <a:rPr lang="en-US"/>
              <a:t>identifying those who are impacted (done earlier to identify project resources and who's involved/impacted)</a:t>
            </a:r>
            <a:endParaRPr lang="en-US">
              <a:cs typeface="Calibri"/>
            </a:endParaRPr>
          </a:p>
          <a:p>
            <a:pPr marL="164896" indent="-164896">
              <a:buAutoNum type="arabicPeriod"/>
            </a:pPr>
            <a:r>
              <a:rPr lang="en-US" b="1"/>
              <a:t>Change Impact Analysis:</a:t>
            </a:r>
            <a:r>
              <a:rPr lang="en-US"/>
              <a:t> Letting people know how their jobs will be changing (work done with the SMEs, likely in partnership with PMs)</a:t>
            </a:r>
            <a:endParaRPr lang="en-US">
              <a:cs typeface="Calibri" panose="020F0502020204030204"/>
            </a:endParaRPr>
          </a:p>
          <a:p>
            <a:pPr marL="164896" indent="-164896">
              <a:buAutoNum type="arabicPeriod"/>
            </a:pPr>
            <a:r>
              <a:rPr lang="en-US" b="1"/>
              <a:t>Communication Plan:</a:t>
            </a:r>
            <a:r>
              <a:rPr lang="en-US"/>
              <a:t> Communicating to various groups around campus (updates you receive re: campus CHRS activities)</a:t>
            </a:r>
            <a:endParaRPr lang="en-US">
              <a:cs typeface="Calibri" panose="020F0502020204030204"/>
            </a:endParaRPr>
          </a:p>
          <a:p>
            <a:pPr marL="164896" indent="-164896">
              <a:buAutoNum type="arabicPeriod"/>
            </a:pPr>
            <a:r>
              <a:rPr lang="en-US" b="1"/>
              <a:t>Sponsor Roadmap: </a:t>
            </a:r>
            <a:r>
              <a:rPr lang="en-US"/>
              <a:t>Assisting the project sponsor in promoting CHRS (meetings with campus sponsors...and participation in campus testing meetings)</a:t>
            </a:r>
            <a:endParaRPr lang="en-US">
              <a:cs typeface="Calibri"/>
            </a:endParaRPr>
          </a:p>
          <a:p>
            <a:pPr marL="164896" indent="-164896">
              <a:buAutoNum type="arabicPeriod"/>
            </a:pPr>
            <a:r>
              <a:rPr lang="en-US" b="1"/>
              <a:t>Measurement:</a:t>
            </a:r>
            <a:r>
              <a:rPr lang="en-US"/>
              <a:t> Measuring the success of adoption (e.g. Pass Forum and campus surveys)</a:t>
            </a:r>
            <a:endParaRPr lang="en-US">
              <a:cs typeface="Calibri"/>
            </a:endParaRPr>
          </a:p>
          <a:p>
            <a:pPr marL="164896" indent="-164896">
              <a:buAutoNum type="arabicPeriod"/>
            </a:pPr>
            <a:r>
              <a:rPr lang="en-US" b="1"/>
              <a:t>Sustainment</a:t>
            </a:r>
            <a:r>
              <a:rPr lang="en-US"/>
              <a:t>: Sustaining the change through coaching and resistance management  (example of today's presentation and others to come)</a:t>
            </a:r>
            <a:endParaRPr lang="en-US">
              <a:cs typeface="Calibri" panose="020F0502020204030204"/>
            </a:endParaRPr>
          </a:p>
          <a:p>
            <a:pPr marL="164896" indent="-164896">
              <a:buAutoNum type="arabicPeriod"/>
            </a:pPr>
            <a:endParaRPr lang="en-US">
              <a:cs typeface="Calibri" panose="020F0502020204030204"/>
            </a:endParaRPr>
          </a:p>
          <a:p>
            <a:pPr marL="164896" indent="-164896">
              <a:buAutoNum type="arabicPeriod"/>
            </a:pPr>
            <a:endParaRPr lang="en-US">
              <a:cs typeface="Calibri" panose="020F0502020204030204"/>
            </a:endParaRPr>
          </a:p>
          <a:p>
            <a:pPr marL="164896" indent="-164896">
              <a:buAutoNum type="arabicPeriod"/>
            </a:pPr>
            <a:endParaRPr lang="en-US">
              <a:cs typeface="Calibri" panose="020F0502020204030204"/>
            </a:endParaRPr>
          </a:p>
          <a:p>
            <a:pPr marL="164896" indent="-164896">
              <a:buAutoNum type="arabicPeriod"/>
            </a:pPr>
            <a:endParaRPr lang="en-US">
              <a:cs typeface="Calibri" panose="020F0502020204030204"/>
            </a:endParaRPr>
          </a:p>
          <a:p>
            <a:pPr marL="164896" indent="-164896">
              <a:buAutoNum type="arabicPeriod"/>
            </a:pPr>
            <a:r>
              <a:rPr lang="en-US"/>
              <a:t>List plans and tools here, explain work campus has done, or what's coming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70</a:t>
            </a:fld>
            <a:endParaRPr lang="en-US"/>
          </a:p>
        </p:txBody>
      </p:sp>
    </p:spTree>
    <p:extLst>
      <p:ext uri="{BB962C8B-B14F-4D97-AF65-F5344CB8AC3E}">
        <p14:creationId xmlns:p14="http://schemas.microsoft.com/office/powerpoint/2010/main" val="836363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71</a:t>
            </a:fld>
            <a:endParaRPr lang="en-US"/>
          </a:p>
        </p:txBody>
      </p:sp>
    </p:spTree>
    <p:extLst>
      <p:ext uri="{BB962C8B-B14F-4D97-AF65-F5344CB8AC3E}">
        <p14:creationId xmlns:p14="http://schemas.microsoft.com/office/powerpoint/2010/main" val="311579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one tool of how we apply</a:t>
            </a:r>
          </a:p>
          <a:p>
            <a:endParaRPr lang="en-US"/>
          </a:p>
          <a:p>
            <a:r>
              <a:rPr lang="en-US"/>
              <a:t>As we see people go thru change curve, there are various comms strategies we apply to help them thru.</a:t>
            </a:r>
          </a:p>
          <a:p>
            <a:endParaRPr lang="en-US"/>
          </a:p>
          <a:p>
            <a:pPr marL="171450" indent="-171450">
              <a:buFont typeface="Arial" panose="020B0604020202020204" pitchFamily="34" charset="0"/>
              <a:buChar char="•"/>
            </a:pPr>
            <a:r>
              <a:rPr lang="en-US" b="1"/>
              <a:t>Why</a:t>
            </a:r>
            <a:r>
              <a:rPr lang="en-US"/>
              <a:t>: Why is CHRS happening</a:t>
            </a:r>
          </a:p>
          <a:p>
            <a:pPr marL="171450" indent="-171450">
              <a:buFont typeface="Arial" panose="020B0604020202020204" pitchFamily="34" charset="0"/>
              <a:buChar char="•"/>
            </a:pPr>
            <a:r>
              <a:rPr lang="en-US" b="1"/>
              <a:t>Why and Progress</a:t>
            </a:r>
            <a:r>
              <a:rPr lang="en-US"/>
              <a:t>: look, we’re in testing phase 5B and keep talking about why</a:t>
            </a:r>
          </a:p>
          <a:p>
            <a:pPr marL="171450" indent="-171450">
              <a:buFont typeface="Arial" panose="020B0604020202020204" pitchFamily="34" charset="0"/>
              <a:buChar char="•"/>
            </a:pPr>
            <a:r>
              <a:rPr lang="en-US" b="1"/>
              <a:t>Why and Listen</a:t>
            </a:r>
            <a:r>
              <a:rPr lang="en-US"/>
              <a:t>: Keep talking about why, but listen more. Campuses engage w stakeholders more to listen</a:t>
            </a:r>
          </a:p>
          <a:p>
            <a:pPr marL="171450" indent="-171450">
              <a:buFont typeface="Arial" panose="020B0604020202020204" pitchFamily="34" charset="0"/>
              <a:buChar char="•"/>
            </a:pPr>
            <a:r>
              <a:rPr lang="en-US" b="1"/>
              <a:t>Listen &amp; Support</a:t>
            </a:r>
            <a:r>
              <a:rPr lang="en-US"/>
              <a:t>: we’re here for you</a:t>
            </a:r>
          </a:p>
          <a:p>
            <a:pPr marL="171450" indent="-171450">
              <a:buFont typeface="Arial" panose="020B0604020202020204" pitchFamily="34" charset="0"/>
              <a:buChar char="•"/>
            </a:pPr>
            <a:r>
              <a:rPr lang="en-US" b="1"/>
              <a:t>Support &amp; Training</a:t>
            </a:r>
            <a:r>
              <a:rPr lang="en-US"/>
              <a:t>: ready to</a:t>
            </a:r>
          </a:p>
          <a:p>
            <a:pPr marL="171450" indent="-171450">
              <a:buFont typeface="Arial" panose="020B0604020202020204" pitchFamily="34" charset="0"/>
              <a:buChar char="•"/>
            </a:pPr>
            <a:r>
              <a:rPr lang="en-US" b="1"/>
              <a:t>Training &amp; Successes</a:t>
            </a:r>
            <a:r>
              <a:rPr lang="en-US"/>
              <a:t>: Still get ready for training, but also be celebrating their successes. Every success</a:t>
            </a:r>
          </a:p>
          <a:p>
            <a:pPr marL="171450" indent="-171450">
              <a:buFont typeface="Arial" panose="020B0604020202020204" pitchFamily="34" charset="0"/>
              <a:buChar char="•"/>
            </a:pPr>
            <a:r>
              <a:rPr lang="en-US" b="1"/>
              <a:t>Successes &amp; Celebrations</a:t>
            </a:r>
            <a:r>
              <a:rPr lang="en-US"/>
              <a:t>: When integration part of daily routine, celebrate w go-live party!</a:t>
            </a:r>
          </a:p>
        </p:txBody>
      </p:sp>
      <p:sp>
        <p:nvSpPr>
          <p:cNvPr id="4" name="Slide Number Placeholder 3"/>
          <p:cNvSpPr>
            <a:spLocks noGrp="1"/>
          </p:cNvSpPr>
          <p:nvPr>
            <p:ph type="sldNum" sz="quarter" idx="5"/>
          </p:nvPr>
        </p:nvSpPr>
        <p:spPr/>
        <p:txBody>
          <a:bodyPr/>
          <a:lstStyle/>
          <a:p>
            <a:fld id="{0E67DF3C-FA32-2A4E-9905-CFE0D96F4279}" type="slidenum">
              <a:rPr lang="en-US" smtClean="0"/>
              <a:t>12</a:t>
            </a:fld>
            <a:endParaRPr lang="en-US"/>
          </a:p>
        </p:txBody>
      </p:sp>
    </p:spTree>
    <p:extLst>
      <p:ext uri="{BB962C8B-B14F-4D97-AF65-F5344CB8AC3E}">
        <p14:creationId xmlns:p14="http://schemas.microsoft.com/office/powerpoint/2010/main" val="967737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you measure acceptance to change? We are using the Prosci model, and measuring employee attitudes at various points along the way. In </a:t>
            </a:r>
            <a:r>
              <a:rPr lang="en-US" err="1"/>
              <a:t>Prosi</a:t>
            </a:r>
            <a:r>
              <a:rPr lang="en-US"/>
              <a:t> there is this acronym ADKAR which is another way to look at the stages people need to go through. So if you’ll look at the last set of bullets, those are clues that you may hear in meetings. When you hear employees asking the same question, they may not be understanding WHY CHRS has to happen at all, which is part of the Awareness phase. When you see people not getting on board and supporting the change, there is a problem with their desire to embrace the change. They may leave positions, or hoard information and resources. When you see people incorrectly using the new system, it’s a Knowledge barrier. When people worry if they can be successful in the future, often due to a slower pace on the new system or lack of resources, it’s an Ability barrier. And finally, when you see employees reverting back to old ways of doing work, it’s a reinforcement problem. EACH of these elements has corresponding strategies to help people on to the next phase. And with that, we’d like to hear a little bit about what YOU are feeling about CHRS. </a:t>
            </a:r>
          </a:p>
        </p:txBody>
      </p:sp>
      <p:sp>
        <p:nvSpPr>
          <p:cNvPr id="4" name="Slide Number Placeholder 3"/>
          <p:cNvSpPr>
            <a:spLocks noGrp="1"/>
          </p:cNvSpPr>
          <p:nvPr>
            <p:ph type="sldNum" sz="quarter" idx="5"/>
          </p:nvPr>
        </p:nvSpPr>
        <p:spPr/>
        <p:txBody>
          <a:bodyPr/>
          <a:lstStyle/>
          <a:p>
            <a:fld id="{218FB030-A5C2-4439-932C-2AE5301694E1}" type="slidenum">
              <a:rPr lang="en-US" smtClean="0"/>
              <a:t>13</a:t>
            </a:fld>
            <a:endParaRPr lang="en-US"/>
          </a:p>
        </p:txBody>
      </p:sp>
    </p:spTree>
    <p:extLst>
      <p:ext uri="{BB962C8B-B14F-4D97-AF65-F5344CB8AC3E}">
        <p14:creationId xmlns:p14="http://schemas.microsoft.com/office/powerpoint/2010/main" val="2351244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Now that we’ve talked a little bit about change management theory and methodology, let’s look at the tactics we’re using with the campuses. We have a very strong Change Management program that we execute with the campus change managers. As a side note, I have sat through countless change management presentations from colleagues at other </a:t>
            </a:r>
            <a:r>
              <a:rPr lang="en-US" baseline="0" err="1"/>
              <a:t>instutitons</a:t>
            </a:r>
            <a:r>
              <a:rPr lang="en-US" baseline="0"/>
              <a:t> and I think this program is one of the most comprehensive, doable, data-driven, effective change management programs around.  </a:t>
            </a:r>
            <a:endParaRPr lang="en-US"/>
          </a:p>
        </p:txBody>
      </p:sp>
      <p:sp>
        <p:nvSpPr>
          <p:cNvPr id="4" name="Slide Number Placeholder 3"/>
          <p:cNvSpPr>
            <a:spLocks noGrp="1"/>
          </p:cNvSpPr>
          <p:nvPr>
            <p:ph type="sldNum" sz="quarter" idx="5"/>
          </p:nvPr>
        </p:nvSpPr>
        <p:spPr/>
        <p:txBody>
          <a:bodyPr/>
          <a:lstStyle/>
          <a:p>
            <a:fld id="{0E67DF3C-FA32-2A4E-9905-CFE0D96F4279}" type="slidenum">
              <a:rPr lang="en-US" smtClean="0"/>
              <a:t>14</a:t>
            </a:fld>
            <a:endParaRPr lang="en-US"/>
          </a:p>
        </p:txBody>
      </p:sp>
    </p:spTree>
    <p:extLst>
      <p:ext uri="{BB962C8B-B14F-4D97-AF65-F5344CB8AC3E}">
        <p14:creationId xmlns:p14="http://schemas.microsoft.com/office/powerpoint/2010/main" val="124353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Our Change management tactics includes these 6 buckets of work, including refined tools the campus teams use. The tools all share data in order to streamline the process and lessen the impact on campuses.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7DF3C-FA32-2A4E-9905-CFE0D96F4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2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768FC-FB16-4A35-A97F-EC02C7A8F2E4}" type="slidenum">
              <a:rPr lang="en-US" smtClean="0"/>
              <a:t>16</a:t>
            </a:fld>
            <a:endParaRPr lang="en-US"/>
          </a:p>
        </p:txBody>
      </p:sp>
    </p:spTree>
    <p:extLst>
      <p:ext uri="{BB962C8B-B14F-4D97-AF65-F5344CB8AC3E}">
        <p14:creationId xmlns:p14="http://schemas.microsoft.com/office/powerpoint/2010/main" val="317483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22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45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3B9AFEA-0DAA-44AC-BA75-6FEF6CA93157}"/>
              </a:ext>
            </a:extLst>
          </p:cNvPr>
          <p:cNvSpPr>
            <a:spLocks noGrp="1"/>
          </p:cNvSpPr>
          <p:nvPr>
            <p:ph type="pic" sz="quarter" idx="11"/>
          </p:nvPr>
        </p:nvSpPr>
        <p:spPr>
          <a:xfrm>
            <a:off x="0" y="863138"/>
            <a:ext cx="10605292" cy="2997662"/>
          </a:xfrm>
          <a:custGeom>
            <a:avLst/>
            <a:gdLst>
              <a:gd name="connsiteX0" fmla="*/ 0 w 10605292"/>
              <a:gd name="connsiteY0" fmla="*/ 0 h 2997662"/>
              <a:gd name="connsiteX1" fmla="*/ 10605292 w 10605292"/>
              <a:gd name="connsiteY1" fmla="*/ 0 h 2997662"/>
              <a:gd name="connsiteX2" fmla="*/ 10605292 w 10605292"/>
              <a:gd name="connsiteY2" fmla="*/ 2997662 h 2997662"/>
              <a:gd name="connsiteX3" fmla="*/ 0 w 10605292"/>
              <a:gd name="connsiteY3" fmla="*/ 2997662 h 2997662"/>
            </a:gdLst>
            <a:ahLst/>
            <a:cxnLst>
              <a:cxn ang="0">
                <a:pos x="connsiteX0" y="connsiteY0"/>
              </a:cxn>
              <a:cxn ang="0">
                <a:pos x="connsiteX1" y="connsiteY1"/>
              </a:cxn>
              <a:cxn ang="0">
                <a:pos x="connsiteX2" y="connsiteY2"/>
              </a:cxn>
              <a:cxn ang="0">
                <a:pos x="connsiteX3" y="connsiteY3"/>
              </a:cxn>
            </a:cxnLst>
            <a:rect l="l" t="t" r="r" b="b"/>
            <a:pathLst>
              <a:path w="10605292" h="2997662">
                <a:moveTo>
                  <a:pt x="0" y="0"/>
                </a:moveTo>
                <a:lnTo>
                  <a:pt x="10605292" y="0"/>
                </a:lnTo>
                <a:lnTo>
                  <a:pt x="10605292" y="2997662"/>
                </a:lnTo>
                <a:lnTo>
                  <a:pt x="0" y="2997662"/>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3866994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F748299E-22D2-4C72-B1AB-D988A74D8682}"/>
              </a:ext>
            </a:extLst>
          </p:cNvPr>
          <p:cNvSpPr>
            <a:spLocks noGrp="1"/>
          </p:cNvSpPr>
          <p:nvPr>
            <p:ph type="pic" sz="quarter" idx="13"/>
          </p:nvPr>
        </p:nvSpPr>
        <p:spPr>
          <a:xfrm>
            <a:off x="8643883" y="1800233"/>
            <a:ext cx="1685925" cy="1520094"/>
          </a:xfrm>
          <a:custGeom>
            <a:avLst/>
            <a:gdLst>
              <a:gd name="connsiteX0" fmla="*/ 0 w 1685925"/>
              <a:gd name="connsiteY0" fmla="*/ 0 h 1520094"/>
              <a:gd name="connsiteX1" fmla="*/ 1685925 w 1685925"/>
              <a:gd name="connsiteY1" fmla="*/ 0 h 1520094"/>
              <a:gd name="connsiteX2" fmla="*/ 1685925 w 1685925"/>
              <a:gd name="connsiteY2" fmla="*/ 1520094 h 1520094"/>
              <a:gd name="connsiteX3" fmla="*/ 0 w 1685925"/>
              <a:gd name="connsiteY3" fmla="*/ 1520094 h 1520094"/>
            </a:gdLst>
            <a:ahLst/>
            <a:cxnLst>
              <a:cxn ang="0">
                <a:pos x="connsiteX0" y="connsiteY0"/>
              </a:cxn>
              <a:cxn ang="0">
                <a:pos x="connsiteX1" y="connsiteY1"/>
              </a:cxn>
              <a:cxn ang="0">
                <a:pos x="connsiteX2" y="connsiteY2"/>
              </a:cxn>
              <a:cxn ang="0">
                <a:pos x="connsiteX3" y="connsiteY3"/>
              </a:cxn>
            </a:cxnLst>
            <a:rect l="l" t="t" r="r" b="b"/>
            <a:pathLst>
              <a:path w="1685925" h="1520094">
                <a:moveTo>
                  <a:pt x="0" y="0"/>
                </a:moveTo>
                <a:lnTo>
                  <a:pt x="1685925" y="0"/>
                </a:lnTo>
                <a:lnTo>
                  <a:pt x="1685925" y="1520094"/>
                </a:lnTo>
                <a:lnTo>
                  <a:pt x="0" y="1520094"/>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6" name="Picture Placeholder 12">
            <a:extLst>
              <a:ext uri="{FF2B5EF4-FFF2-40B4-BE49-F238E27FC236}">
                <a16:creationId xmlns:a16="http://schemas.microsoft.com/office/drawing/2014/main" id="{7B9D3641-F442-4DE0-81F6-4C6E9D2AF603}"/>
              </a:ext>
            </a:extLst>
          </p:cNvPr>
          <p:cNvSpPr>
            <a:spLocks noGrp="1"/>
          </p:cNvSpPr>
          <p:nvPr>
            <p:ph type="pic" sz="quarter" idx="14"/>
          </p:nvPr>
        </p:nvSpPr>
        <p:spPr>
          <a:xfrm>
            <a:off x="5270809" y="1800233"/>
            <a:ext cx="1685925" cy="1520094"/>
          </a:xfrm>
          <a:custGeom>
            <a:avLst/>
            <a:gdLst>
              <a:gd name="connsiteX0" fmla="*/ 0 w 1685925"/>
              <a:gd name="connsiteY0" fmla="*/ 0 h 1520094"/>
              <a:gd name="connsiteX1" fmla="*/ 1685925 w 1685925"/>
              <a:gd name="connsiteY1" fmla="*/ 0 h 1520094"/>
              <a:gd name="connsiteX2" fmla="*/ 1685925 w 1685925"/>
              <a:gd name="connsiteY2" fmla="*/ 1520094 h 1520094"/>
              <a:gd name="connsiteX3" fmla="*/ 0 w 1685925"/>
              <a:gd name="connsiteY3" fmla="*/ 1520094 h 1520094"/>
            </a:gdLst>
            <a:ahLst/>
            <a:cxnLst>
              <a:cxn ang="0">
                <a:pos x="connsiteX0" y="connsiteY0"/>
              </a:cxn>
              <a:cxn ang="0">
                <a:pos x="connsiteX1" y="connsiteY1"/>
              </a:cxn>
              <a:cxn ang="0">
                <a:pos x="connsiteX2" y="connsiteY2"/>
              </a:cxn>
              <a:cxn ang="0">
                <a:pos x="connsiteX3" y="connsiteY3"/>
              </a:cxn>
            </a:cxnLst>
            <a:rect l="l" t="t" r="r" b="b"/>
            <a:pathLst>
              <a:path w="1685925" h="1520094">
                <a:moveTo>
                  <a:pt x="0" y="0"/>
                </a:moveTo>
                <a:lnTo>
                  <a:pt x="1685925" y="0"/>
                </a:lnTo>
                <a:lnTo>
                  <a:pt x="1685925" y="1520094"/>
                </a:lnTo>
                <a:lnTo>
                  <a:pt x="0" y="1520094"/>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7" name="Picture Placeholder 10">
            <a:extLst>
              <a:ext uri="{FF2B5EF4-FFF2-40B4-BE49-F238E27FC236}">
                <a16:creationId xmlns:a16="http://schemas.microsoft.com/office/drawing/2014/main" id="{F271DAAF-B9A7-4E6D-96AD-0F7747F4A54B}"/>
              </a:ext>
            </a:extLst>
          </p:cNvPr>
          <p:cNvSpPr>
            <a:spLocks noGrp="1"/>
          </p:cNvSpPr>
          <p:nvPr>
            <p:ph type="pic" sz="quarter" idx="15"/>
          </p:nvPr>
        </p:nvSpPr>
        <p:spPr>
          <a:xfrm>
            <a:off x="1933275" y="1800233"/>
            <a:ext cx="1685925" cy="1520094"/>
          </a:xfrm>
          <a:custGeom>
            <a:avLst/>
            <a:gdLst>
              <a:gd name="connsiteX0" fmla="*/ 0 w 1685925"/>
              <a:gd name="connsiteY0" fmla="*/ 0 h 1520094"/>
              <a:gd name="connsiteX1" fmla="*/ 1685925 w 1685925"/>
              <a:gd name="connsiteY1" fmla="*/ 0 h 1520094"/>
              <a:gd name="connsiteX2" fmla="*/ 1685925 w 1685925"/>
              <a:gd name="connsiteY2" fmla="*/ 1520094 h 1520094"/>
              <a:gd name="connsiteX3" fmla="*/ 0 w 1685925"/>
              <a:gd name="connsiteY3" fmla="*/ 1520094 h 1520094"/>
            </a:gdLst>
            <a:ahLst/>
            <a:cxnLst>
              <a:cxn ang="0">
                <a:pos x="connsiteX0" y="connsiteY0"/>
              </a:cxn>
              <a:cxn ang="0">
                <a:pos x="connsiteX1" y="connsiteY1"/>
              </a:cxn>
              <a:cxn ang="0">
                <a:pos x="connsiteX2" y="connsiteY2"/>
              </a:cxn>
              <a:cxn ang="0">
                <a:pos x="connsiteX3" y="connsiteY3"/>
              </a:cxn>
            </a:cxnLst>
            <a:rect l="l" t="t" r="r" b="b"/>
            <a:pathLst>
              <a:path w="1685925" h="1520094">
                <a:moveTo>
                  <a:pt x="0" y="0"/>
                </a:moveTo>
                <a:lnTo>
                  <a:pt x="1685925" y="0"/>
                </a:lnTo>
                <a:lnTo>
                  <a:pt x="1685925" y="1520094"/>
                </a:lnTo>
                <a:lnTo>
                  <a:pt x="0" y="1520094"/>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1759011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459E075-99AA-49AC-8AAE-B29B45890D22}"/>
              </a:ext>
            </a:extLst>
          </p:cNvPr>
          <p:cNvSpPr>
            <a:spLocks noGrp="1"/>
          </p:cNvSpPr>
          <p:nvPr>
            <p:ph type="pic" sz="quarter" idx="13"/>
          </p:nvPr>
        </p:nvSpPr>
        <p:spPr>
          <a:xfrm>
            <a:off x="8209752" y="4501407"/>
            <a:ext cx="2689363" cy="1449678"/>
          </a:xfrm>
          <a:custGeom>
            <a:avLst/>
            <a:gdLst>
              <a:gd name="connsiteX0" fmla="*/ 0 w 2689363"/>
              <a:gd name="connsiteY0" fmla="*/ 0 h 1449678"/>
              <a:gd name="connsiteX1" fmla="*/ 2689363 w 2689363"/>
              <a:gd name="connsiteY1" fmla="*/ 0 h 1449678"/>
              <a:gd name="connsiteX2" fmla="*/ 2689363 w 2689363"/>
              <a:gd name="connsiteY2" fmla="*/ 1449678 h 1449678"/>
              <a:gd name="connsiteX3" fmla="*/ 0 w 2689363"/>
              <a:gd name="connsiteY3" fmla="*/ 1449678 h 1449678"/>
            </a:gdLst>
            <a:ahLst/>
            <a:cxnLst>
              <a:cxn ang="0">
                <a:pos x="connsiteX0" y="connsiteY0"/>
              </a:cxn>
              <a:cxn ang="0">
                <a:pos x="connsiteX1" y="connsiteY1"/>
              </a:cxn>
              <a:cxn ang="0">
                <a:pos x="connsiteX2" y="connsiteY2"/>
              </a:cxn>
              <a:cxn ang="0">
                <a:pos x="connsiteX3" y="connsiteY3"/>
              </a:cxn>
            </a:cxnLst>
            <a:rect l="l" t="t" r="r" b="b"/>
            <a:pathLst>
              <a:path w="2689363" h="1449678">
                <a:moveTo>
                  <a:pt x="0" y="0"/>
                </a:moveTo>
                <a:lnTo>
                  <a:pt x="2689363" y="0"/>
                </a:lnTo>
                <a:lnTo>
                  <a:pt x="2689363" y="1449678"/>
                </a:lnTo>
                <a:lnTo>
                  <a:pt x="0" y="1449678"/>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13" name="Picture Placeholder 12">
            <a:extLst>
              <a:ext uri="{FF2B5EF4-FFF2-40B4-BE49-F238E27FC236}">
                <a16:creationId xmlns:a16="http://schemas.microsoft.com/office/drawing/2014/main" id="{8FE0A83D-2F83-42DA-B09F-11086B7BBEB6}"/>
              </a:ext>
            </a:extLst>
          </p:cNvPr>
          <p:cNvSpPr>
            <a:spLocks noGrp="1"/>
          </p:cNvSpPr>
          <p:nvPr>
            <p:ph type="pic" sz="quarter" idx="14"/>
          </p:nvPr>
        </p:nvSpPr>
        <p:spPr>
          <a:xfrm>
            <a:off x="4820655" y="1822876"/>
            <a:ext cx="2689363" cy="1467680"/>
          </a:xfrm>
          <a:custGeom>
            <a:avLst/>
            <a:gdLst>
              <a:gd name="connsiteX0" fmla="*/ 0 w 2689363"/>
              <a:gd name="connsiteY0" fmla="*/ 0 h 1467680"/>
              <a:gd name="connsiteX1" fmla="*/ 2689363 w 2689363"/>
              <a:gd name="connsiteY1" fmla="*/ 0 h 1467680"/>
              <a:gd name="connsiteX2" fmla="*/ 2689363 w 2689363"/>
              <a:gd name="connsiteY2" fmla="*/ 1467680 h 1467680"/>
              <a:gd name="connsiteX3" fmla="*/ 0 w 2689363"/>
              <a:gd name="connsiteY3" fmla="*/ 1467680 h 1467680"/>
            </a:gdLst>
            <a:ahLst/>
            <a:cxnLst>
              <a:cxn ang="0">
                <a:pos x="connsiteX0" y="connsiteY0"/>
              </a:cxn>
              <a:cxn ang="0">
                <a:pos x="connsiteX1" y="connsiteY1"/>
              </a:cxn>
              <a:cxn ang="0">
                <a:pos x="connsiteX2" y="connsiteY2"/>
              </a:cxn>
              <a:cxn ang="0">
                <a:pos x="connsiteX3" y="connsiteY3"/>
              </a:cxn>
            </a:cxnLst>
            <a:rect l="l" t="t" r="r" b="b"/>
            <a:pathLst>
              <a:path w="2689363" h="1467680">
                <a:moveTo>
                  <a:pt x="0" y="0"/>
                </a:moveTo>
                <a:lnTo>
                  <a:pt x="2689363" y="0"/>
                </a:lnTo>
                <a:lnTo>
                  <a:pt x="2689363" y="1467680"/>
                </a:lnTo>
                <a:lnTo>
                  <a:pt x="0" y="1467680"/>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11" name="Picture Placeholder 10">
            <a:extLst>
              <a:ext uri="{FF2B5EF4-FFF2-40B4-BE49-F238E27FC236}">
                <a16:creationId xmlns:a16="http://schemas.microsoft.com/office/drawing/2014/main" id="{EAED07B1-A858-4968-A3AF-AFEC0E7CB585}"/>
              </a:ext>
            </a:extLst>
          </p:cNvPr>
          <p:cNvSpPr>
            <a:spLocks noGrp="1"/>
          </p:cNvSpPr>
          <p:nvPr>
            <p:ph type="pic" sz="quarter" idx="15"/>
          </p:nvPr>
        </p:nvSpPr>
        <p:spPr>
          <a:xfrm>
            <a:off x="1431558" y="4518813"/>
            <a:ext cx="2689363" cy="1414866"/>
          </a:xfrm>
          <a:custGeom>
            <a:avLst/>
            <a:gdLst>
              <a:gd name="connsiteX0" fmla="*/ 0 w 2689363"/>
              <a:gd name="connsiteY0" fmla="*/ 0 h 1414866"/>
              <a:gd name="connsiteX1" fmla="*/ 2689363 w 2689363"/>
              <a:gd name="connsiteY1" fmla="*/ 0 h 1414866"/>
              <a:gd name="connsiteX2" fmla="*/ 2689363 w 2689363"/>
              <a:gd name="connsiteY2" fmla="*/ 1414866 h 1414866"/>
              <a:gd name="connsiteX3" fmla="*/ 0 w 2689363"/>
              <a:gd name="connsiteY3" fmla="*/ 1414866 h 1414866"/>
            </a:gdLst>
            <a:ahLst/>
            <a:cxnLst>
              <a:cxn ang="0">
                <a:pos x="connsiteX0" y="connsiteY0"/>
              </a:cxn>
              <a:cxn ang="0">
                <a:pos x="connsiteX1" y="connsiteY1"/>
              </a:cxn>
              <a:cxn ang="0">
                <a:pos x="connsiteX2" y="connsiteY2"/>
              </a:cxn>
              <a:cxn ang="0">
                <a:pos x="connsiteX3" y="connsiteY3"/>
              </a:cxn>
            </a:cxnLst>
            <a:rect l="l" t="t" r="r" b="b"/>
            <a:pathLst>
              <a:path w="2689363" h="1414866">
                <a:moveTo>
                  <a:pt x="0" y="0"/>
                </a:moveTo>
                <a:lnTo>
                  <a:pt x="2689363" y="0"/>
                </a:lnTo>
                <a:lnTo>
                  <a:pt x="2689363" y="1414866"/>
                </a:lnTo>
                <a:lnTo>
                  <a:pt x="0" y="1414866"/>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15189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742B06F-F587-48EB-9E8C-713128D77CC8}"/>
              </a:ext>
            </a:extLst>
          </p:cNvPr>
          <p:cNvSpPr>
            <a:spLocks noGrp="1"/>
          </p:cNvSpPr>
          <p:nvPr>
            <p:ph type="pic" sz="quarter" idx="11"/>
          </p:nvPr>
        </p:nvSpPr>
        <p:spPr>
          <a:xfrm>
            <a:off x="3761020" y="1945363"/>
            <a:ext cx="2983236" cy="2363979"/>
          </a:xfrm>
          <a:custGeom>
            <a:avLst/>
            <a:gdLst>
              <a:gd name="connsiteX0" fmla="*/ 0 w 2983236"/>
              <a:gd name="connsiteY0" fmla="*/ 0 h 2363979"/>
              <a:gd name="connsiteX1" fmla="*/ 2983236 w 2983236"/>
              <a:gd name="connsiteY1" fmla="*/ 0 h 2363979"/>
              <a:gd name="connsiteX2" fmla="*/ 2983236 w 2983236"/>
              <a:gd name="connsiteY2" fmla="*/ 2363979 h 2363979"/>
              <a:gd name="connsiteX3" fmla="*/ 0 w 2983236"/>
              <a:gd name="connsiteY3" fmla="*/ 2363979 h 2363979"/>
            </a:gdLst>
            <a:ahLst/>
            <a:cxnLst>
              <a:cxn ang="0">
                <a:pos x="connsiteX0" y="connsiteY0"/>
              </a:cxn>
              <a:cxn ang="0">
                <a:pos x="connsiteX1" y="connsiteY1"/>
              </a:cxn>
              <a:cxn ang="0">
                <a:pos x="connsiteX2" y="connsiteY2"/>
              </a:cxn>
              <a:cxn ang="0">
                <a:pos x="connsiteX3" y="connsiteY3"/>
              </a:cxn>
            </a:cxnLst>
            <a:rect l="l" t="t" r="r" b="b"/>
            <a:pathLst>
              <a:path w="2983236" h="2363979">
                <a:moveTo>
                  <a:pt x="0" y="0"/>
                </a:moveTo>
                <a:lnTo>
                  <a:pt x="2983236" y="0"/>
                </a:lnTo>
                <a:lnTo>
                  <a:pt x="2983236" y="2363979"/>
                </a:lnTo>
                <a:lnTo>
                  <a:pt x="0" y="2363979"/>
                </a:lnTo>
                <a:close/>
              </a:path>
            </a:pathLst>
          </a:custGeom>
          <a:solidFill>
            <a:schemeClr val="accent1">
              <a:lumMod val="20000"/>
              <a:lumOff val="80000"/>
            </a:schemeClr>
          </a:solidFill>
          <a:ln>
            <a:noFill/>
          </a:ln>
          <a:effectLst>
            <a:outerShdw blurRad="558800" dist="190500" dir="8100000" algn="tr"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351478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F063B1F0-006E-415F-ACD4-BE455C92297C}"/>
              </a:ext>
            </a:extLst>
          </p:cNvPr>
          <p:cNvSpPr>
            <a:spLocks noGrp="1"/>
          </p:cNvSpPr>
          <p:nvPr>
            <p:ph type="pic" sz="quarter" idx="15"/>
          </p:nvPr>
        </p:nvSpPr>
        <p:spPr>
          <a:xfrm>
            <a:off x="816462" y="4353877"/>
            <a:ext cx="4819326" cy="1589611"/>
          </a:xfrm>
          <a:custGeom>
            <a:avLst/>
            <a:gdLst>
              <a:gd name="connsiteX0" fmla="*/ 0 w 4819326"/>
              <a:gd name="connsiteY0" fmla="*/ 0 h 1589611"/>
              <a:gd name="connsiteX1" fmla="*/ 4819326 w 4819326"/>
              <a:gd name="connsiteY1" fmla="*/ 0 h 1589611"/>
              <a:gd name="connsiteX2" fmla="*/ 4819326 w 4819326"/>
              <a:gd name="connsiteY2" fmla="*/ 1589611 h 1589611"/>
              <a:gd name="connsiteX3" fmla="*/ 0 w 4819326"/>
              <a:gd name="connsiteY3" fmla="*/ 1589611 h 1589611"/>
            </a:gdLst>
            <a:ahLst/>
            <a:cxnLst>
              <a:cxn ang="0">
                <a:pos x="connsiteX0" y="connsiteY0"/>
              </a:cxn>
              <a:cxn ang="0">
                <a:pos x="connsiteX1" y="connsiteY1"/>
              </a:cxn>
              <a:cxn ang="0">
                <a:pos x="connsiteX2" y="connsiteY2"/>
              </a:cxn>
              <a:cxn ang="0">
                <a:pos x="connsiteX3" y="connsiteY3"/>
              </a:cxn>
            </a:cxnLst>
            <a:rect l="l" t="t" r="r" b="b"/>
            <a:pathLst>
              <a:path w="4819326" h="1589611">
                <a:moveTo>
                  <a:pt x="0" y="0"/>
                </a:moveTo>
                <a:lnTo>
                  <a:pt x="4819326" y="0"/>
                </a:lnTo>
                <a:lnTo>
                  <a:pt x="4819326" y="1589611"/>
                </a:lnTo>
                <a:lnTo>
                  <a:pt x="0" y="1589611"/>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8" name="Picture Placeholder 18">
            <a:extLst>
              <a:ext uri="{FF2B5EF4-FFF2-40B4-BE49-F238E27FC236}">
                <a16:creationId xmlns:a16="http://schemas.microsoft.com/office/drawing/2014/main" id="{019A3A48-A3E9-4A11-B8FE-090C5F378828}"/>
              </a:ext>
            </a:extLst>
          </p:cNvPr>
          <p:cNvSpPr>
            <a:spLocks noGrp="1"/>
          </p:cNvSpPr>
          <p:nvPr>
            <p:ph type="pic" sz="quarter" idx="16"/>
          </p:nvPr>
        </p:nvSpPr>
        <p:spPr>
          <a:xfrm>
            <a:off x="5795445" y="4353877"/>
            <a:ext cx="4819326" cy="1589611"/>
          </a:xfrm>
          <a:custGeom>
            <a:avLst/>
            <a:gdLst>
              <a:gd name="connsiteX0" fmla="*/ 0 w 4819326"/>
              <a:gd name="connsiteY0" fmla="*/ 0 h 1589611"/>
              <a:gd name="connsiteX1" fmla="*/ 4819326 w 4819326"/>
              <a:gd name="connsiteY1" fmla="*/ 0 h 1589611"/>
              <a:gd name="connsiteX2" fmla="*/ 4819326 w 4819326"/>
              <a:gd name="connsiteY2" fmla="*/ 1589611 h 1589611"/>
              <a:gd name="connsiteX3" fmla="*/ 0 w 4819326"/>
              <a:gd name="connsiteY3" fmla="*/ 1589611 h 1589611"/>
            </a:gdLst>
            <a:ahLst/>
            <a:cxnLst>
              <a:cxn ang="0">
                <a:pos x="connsiteX0" y="connsiteY0"/>
              </a:cxn>
              <a:cxn ang="0">
                <a:pos x="connsiteX1" y="connsiteY1"/>
              </a:cxn>
              <a:cxn ang="0">
                <a:pos x="connsiteX2" y="connsiteY2"/>
              </a:cxn>
              <a:cxn ang="0">
                <a:pos x="connsiteX3" y="connsiteY3"/>
              </a:cxn>
            </a:cxnLst>
            <a:rect l="l" t="t" r="r" b="b"/>
            <a:pathLst>
              <a:path w="4819326" h="1589611">
                <a:moveTo>
                  <a:pt x="0" y="0"/>
                </a:moveTo>
                <a:lnTo>
                  <a:pt x="4819326" y="0"/>
                </a:lnTo>
                <a:lnTo>
                  <a:pt x="4819326" y="1589611"/>
                </a:lnTo>
                <a:lnTo>
                  <a:pt x="0" y="1589611"/>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9" name="Picture Placeholder 19">
            <a:extLst>
              <a:ext uri="{FF2B5EF4-FFF2-40B4-BE49-F238E27FC236}">
                <a16:creationId xmlns:a16="http://schemas.microsoft.com/office/drawing/2014/main" id="{71C23B5B-CF2B-42A3-A964-E9F4D85D01FA}"/>
              </a:ext>
            </a:extLst>
          </p:cNvPr>
          <p:cNvSpPr>
            <a:spLocks noGrp="1"/>
          </p:cNvSpPr>
          <p:nvPr>
            <p:ph type="pic" sz="quarter" idx="17"/>
          </p:nvPr>
        </p:nvSpPr>
        <p:spPr>
          <a:xfrm>
            <a:off x="5795445" y="2596583"/>
            <a:ext cx="4819326" cy="1589611"/>
          </a:xfrm>
          <a:custGeom>
            <a:avLst/>
            <a:gdLst>
              <a:gd name="connsiteX0" fmla="*/ 0 w 4819326"/>
              <a:gd name="connsiteY0" fmla="*/ 0 h 1589611"/>
              <a:gd name="connsiteX1" fmla="*/ 4819326 w 4819326"/>
              <a:gd name="connsiteY1" fmla="*/ 0 h 1589611"/>
              <a:gd name="connsiteX2" fmla="*/ 4819326 w 4819326"/>
              <a:gd name="connsiteY2" fmla="*/ 1589611 h 1589611"/>
              <a:gd name="connsiteX3" fmla="*/ 0 w 4819326"/>
              <a:gd name="connsiteY3" fmla="*/ 1589611 h 1589611"/>
            </a:gdLst>
            <a:ahLst/>
            <a:cxnLst>
              <a:cxn ang="0">
                <a:pos x="connsiteX0" y="connsiteY0"/>
              </a:cxn>
              <a:cxn ang="0">
                <a:pos x="connsiteX1" y="connsiteY1"/>
              </a:cxn>
              <a:cxn ang="0">
                <a:pos x="connsiteX2" y="connsiteY2"/>
              </a:cxn>
              <a:cxn ang="0">
                <a:pos x="connsiteX3" y="connsiteY3"/>
              </a:cxn>
            </a:cxnLst>
            <a:rect l="l" t="t" r="r" b="b"/>
            <a:pathLst>
              <a:path w="4819326" h="1589611">
                <a:moveTo>
                  <a:pt x="0" y="0"/>
                </a:moveTo>
                <a:lnTo>
                  <a:pt x="4819326" y="0"/>
                </a:lnTo>
                <a:lnTo>
                  <a:pt x="4819326" y="1589611"/>
                </a:lnTo>
                <a:lnTo>
                  <a:pt x="0" y="1589611"/>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10" name="Picture Placeholder 20">
            <a:extLst>
              <a:ext uri="{FF2B5EF4-FFF2-40B4-BE49-F238E27FC236}">
                <a16:creationId xmlns:a16="http://schemas.microsoft.com/office/drawing/2014/main" id="{CA67EB8E-9D5C-4E25-8386-307C829D1955}"/>
              </a:ext>
            </a:extLst>
          </p:cNvPr>
          <p:cNvSpPr>
            <a:spLocks noGrp="1"/>
          </p:cNvSpPr>
          <p:nvPr>
            <p:ph type="pic" sz="quarter" idx="18"/>
          </p:nvPr>
        </p:nvSpPr>
        <p:spPr>
          <a:xfrm>
            <a:off x="5795445" y="839289"/>
            <a:ext cx="4819326" cy="1589611"/>
          </a:xfrm>
          <a:custGeom>
            <a:avLst/>
            <a:gdLst>
              <a:gd name="connsiteX0" fmla="*/ 0 w 4819326"/>
              <a:gd name="connsiteY0" fmla="*/ 0 h 1589611"/>
              <a:gd name="connsiteX1" fmla="*/ 4819326 w 4819326"/>
              <a:gd name="connsiteY1" fmla="*/ 0 h 1589611"/>
              <a:gd name="connsiteX2" fmla="*/ 4819326 w 4819326"/>
              <a:gd name="connsiteY2" fmla="*/ 1589611 h 1589611"/>
              <a:gd name="connsiteX3" fmla="*/ 0 w 4819326"/>
              <a:gd name="connsiteY3" fmla="*/ 1589611 h 1589611"/>
            </a:gdLst>
            <a:ahLst/>
            <a:cxnLst>
              <a:cxn ang="0">
                <a:pos x="connsiteX0" y="connsiteY0"/>
              </a:cxn>
              <a:cxn ang="0">
                <a:pos x="connsiteX1" y="connsiteY1"/>
              </a:cxn>
              <a:cxn ang="0">
                <a:pos x="connsiteX2" y="connsiteY2"/>
              </a:cxn>
              <a:cxn ang="0">
                <a:pos x="connsiteX3" y="connsiteY3"/>
              </a:cxn>
            </a:cxnLst>
            <a:rect l="l" t="t" r="r" b="b"/>
            <a:pathLst>
              <a:path w="4819326" h="1589611">
                <a:moveTo>
                  <a:pt x="0" y="0"/>
                </a:moveTo>
                <a:lnTo>
                  <a:pt x="4819326" y="0"/>
                </a:lnTo>
                <a:lnTo>
                  <a:pt x="4819326" y="1589611"/>
                </a:lnTo>
                <a:lnTo>
                  <a:pt x="0" y="1589611"/>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11" name="Picture Placeholder 16">
            <a:extLst>
              <a:ext uri="{FF2B5EF4-FFF2-40B4-BE49-F238E27FC236}">
                <a16:creationId xmlns:a16="http://schemas.microsoft.com/office/drawing/2014/main" id="{7B1441AF-280E-451D-8395-08E434B3B218}"/>
              </a:ext>
            </a:extLst>
          </p:cNvPr>
          <p:cNvSpPr>
            <a:spLocks noGrp="1"/>
          </p:cNvSpPr>
          <p:nvPr>
            <p:ph type="pic" sz="quarter" idx="19"/>
          </p:nvPr>
        </p:nvSpPr>
        <p:spPr>
          <a:xfrm>
            <a:off x="816462" y="2596584"/>
            <a:ext cx="4819326" cy="1589611"/>
          </a:xfrm>
          <a:custGeom>
            <a:avLst/>
            <a:gdLst>
              <a:gd name="connsiteX0" fmla="*/ 0 w 4819326"/>
              <a:gd name="connsiteY0" fmla="*/ 0 h 1589611"/>
              <a:gd name="connsiteX1" fmla="*/ 4819326 w 4819326"/>
              <a:gd name="connsiteY1" fmla="*/ 0 h 1589611"/>
              <a:gd name="connsiteX2" fmla="*/ 4819326 w 4819326"/>
              <a:gd name="connsiteY2" fmla="*/ 1589611 h 1589611"/>
              <a:gd name="connsiteX3" fmla="*/ 0 w 4819326"/>
              <a:gd name="connsiteY3" fmla="*/ 1589611 h 1589611"/>
            </a:gdLst>
            <a:ahLst/>
            <a:cxnLst>
              <a:cxn ang="0">
                <a:pos x="connsiteX0" y="connsiteY0"/>
              </a:cxn>
              <a:cxn ang="0">
                <a:pos x="connsiteX1" y="connsiteY1"/>
              </a:cxn>
              <a:cxn ang="0">
                <a:pos x="connsiteX2" y="connsiteY2"/>
              </a:cxn>
              <a:cxn ang="0">
                <a:pos x="connsiteX3" y="connsiteY3"/>
              </a:cxn>
            </a:cxnLst>
            <a:rect l="l" t="t" r="r" b="b"/>
            <a:pathLst>
              <a:path w="4819326" h="1589611">
                <a:moveTo>
                  <a:pt x="0" y="0"/>
                </a:moveTo>
                <a:lnTo>
                  <a:pt x="4819326" y="0"/>
                </a:lnTo>
                <a:lnTo>
                  <a:pt x="4819326" y="1589611"/>
                </a:lnTo>
                <a:lnTo>
                  <a:pt x="0" y="1589611"/>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12" name="Picture Placeholder 16">
            <a:extLst>
              <a:ext uri="{FF2B5EF4-FFF2-40B4-BE49-F238E27FC236}">
                <a16:creationId xmlns:a16="http://schemas.microsoft.com/office/drawing/2014/main" id="{8DEB048B-3B38-43C2-8DCE-0DC32B69953E}"/>
              </a:ext>
            </a:extLst>
          </p:cNvPr>
          <p:cNvSpPr>
            <a:spLocks noGrp="1"/>
          </p:cNvSpPr>
          <p:nvPr>
            <p:ph type="pic" sz="quarter" idx="20"/>
          </p:nvPr>
        </p:nvSpPr>
        <p:spPr>
          <a:xfrm>
            <a:off x="816462" y="839288"/>
            <a:ext cx="4819326" cy="1589611"/>
          </a:xfrm>
          <a:custGeom>
            <a:avLst/>
            <a:gdLst>
              <a:gd name="connsiteX0" fmla="*/ 0 w 4819326"/>
              <a:gd name="connsiteY0" fmla="*/ 0 h 1589611"/>
              <a:gd name="connsiteX1" fmla="*/ 4819326 w 4819326"/>
              <a:gd name="connsiteY1" fmla="*/ 0 h 1589611"/>
              <a:gd name="connsiteX2" fmla="*/ 4819326 w 4819326"/>
              <a:gd name="connsiteY2" fmla="*/ 1589611 h 1589611"/>
              <a:gd name="connsiteX3" fmla="*/ 0 w 4819326"/>
              <a:gd name="connsiteY3" fmla="*/ 1589611 h 1589611"/>
            </a:gdLst>
            <a:ahLst/>
            <a:cxnLst>
              <a:cxn ang="0">
                <a:pos x="connsiteX0" y="connsiteY0"/>
              </a:cxn>
              <a:cxn ang="0">
                <a:pos x="connsiteX1" y="connsiteY1"/>
              </a:cxn>
              <a:cxn ang="0">
                <a:pos x="connsiteX2" y="connsiteY2"/>
              </a:cxn>
              <a:cxn ang="0">
                <a:pos x="connsiteX3" y="connsiteY3"/>
              </a:cxn>
            </a:cxnLst>
            <a:rect l="l" t="t" r="r" b="b"/>
            <a:pathLst>
              <a:path w="4819326" h="1589611">
                <a:moveTo>
                  <a:pt x="0" y="0"/>
                </a:moveTo>
                <a:lnTo>
                  <a:pt x="4819326" y="0"/>
                </a:lnTo>
                <a:lnTo>
                  <a:pt x="4819326" y="1589611"/>
                </a:lnTo>
                <a:lnTo>
                  <a:pt x="0" y="1589611"/>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2595725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C1B959-66C8-4108-8D43-ADFC21600CC4}"/>
              </a:ext>
            </a:extLst>
          </p:cNvPr>
          <p:cNvSpPr>
            <a:spLocks noGrp="1"/>
          </p:cNvSpPr>
          <p:nvPr>
            <p:ph type="pic" sz="quarter" idx="11"/>
          </p:nvPr>
        </p:nvSpPr>
        <p:spPr>
          <a:xfrm>
            <a:off x="1044888" y="1082218"/>
            <a:ext cx="9957084" cy="2639334"/>
          </a:xfrm>
          <a:custGeom>
            <a:avLst/>
            <a:gdLst>
              <a:gd name="connsiteX0" fmla="*/ 0 w 9957084"/>
              <a:gd name="connsiteY0" fmla="*/ 0 h 2639334"/>
              <a:gd name="connsiteX1" fmla="*/ 9957084 w 9957084"/>
              <a:gd name="connsiteY1" fmla="*/ 0 h 2639334"/>
              <a:gd name="connsiteX2" fmla="*/ 9957084 w 9957084"/>
              <a:gd name="connsiteY2" fmla="*/ 2639334 h 2639334"/>
              <a:gd name="connsiteX3" fmla="*/ 0 w 9957084"/>
              <a:gd name="connsiteY3" fmla="*/ 2639334 h 2639334"/>
            </a:gdLst>
            <a:ahLst/>
            <a:cxnLst>
              <a:cxn ang="0">
                <a:pos x="connsiteX0" y="connsiteY0"/>
              </a:cxn>
              <a:cxn ang="0">
                <a:pos x="connsiteX1" y="connsiteY1"/>
              </a:cxn>
              <a:cxn ang="0">
                <a:pos x="connsiteX2" y="connsiteY2"/>
              </a:cxn>
              <a:cxn ang="0">
                <a:pos x="connsiteX3" y="connsiteY3"/>
              </a:cxn>
            </a:cxnLst>
            <a:rect l="l" t="t" r="r" b="b"/>
            <a:pathLst>
              <a:path w="9957084" h="2639334">
                <a:moveTo>
                  <a:pt x="0" y="0"/>
                </a:moveTo>
                <a:lnTo>
                  <a:pt x="9957084" y="0"/>
                </a:lnTo>
                <a:lnTo>
                  <a:pt x="9957084" y="2639334"/>
                </a:lnTo>
                <a:lnTo>
                  <a:pt x="0" y="2639334"/>
                </a:lnTo>
                <a:close/>
              </a:path>
            </a:pathLst>
          </a:custGeom>
          <a:solidFill>
            <a:schemeClr val="accent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210800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5495F74-8B75-4048-9F16-23FF60709C7F}"/>
              </a:ext>
            </a:extLst>
          </p:cNvPr>
          <p:cNvSpPr>
            <a:spLocks noGrp="1"/>
          </p:cNvSpPr>
          <p:nvPr>
            <p:ph type="pic" sz="quarter" idx="11"/>
          </p:nvPr>
        </p:nvSpPr>
        <p:spPr>
          <a:xfrm>
            <a:off x="1000123" y="1025473"/>
            <a:ext cx="4600577" cy="4807054"/>
          </a:xfrm>
          <a:custGeom>
            <a:avLst/>
            <a:gdLst>
              <a:gd name="connsiteX0" fmla="*/ 0 w 4600577"/>
              <a:gd name="connsiteY0" fmla="*/ 0 h 4807054"/>
              <a:gd name="connsiteX1" fmla="*/ 4600577 w 4600577"/>
              <a:gd name="connsiteY1" fmla="*/ 0 h 4807054"/>
              <a:gd name="connsiteX2" fmla="*/ 4600577 w 4600577"/>
              <a:gd name="connsiteY2" fmla="*/ 4807054 h 4807054"/>
              <a:gd name="connsiteX3" fmla="*/ 0 w 4600577"/>
              <a:gd name="connsiteY3" fmla="*/ 4807054 h 4807054"/>
            </a:gdLst>
            <a:ahLst/>
            <a:cxnLst>
              <a:cxn ang="0">
                <a:pos x="connsiteX0" y="connsiteY0"/>
              </a:cxn>
              <a:cxn ang="0">
                <a:pos x="connsiteX1" y="connsiteY1"/>
              </a:cxn>
              <a:cxn ang="0">
                <a:pos x="connsiteX2" y="connsiteY2"/>
              </a:cxn>
              <a:cxn ang="0">
                <a:pos x="connsiteX3" y="connsiteY3"/>
              </a:cxn>
            </a:cxnLst>
            <a:rect l="l" t="t" r="r" b="b"/>
            <a:pathLst>
              <a:path w="4600577" h="4807054">
                <a:moveTo>
                  <a:pt x="0" y="0"/>
                </a:moveTo>
                <a:lnTo>
                  <a:pt x="4600577" y="0"/>
                </a:lnTo>
                <a:lnTo>
                  <a:pt x="4600577" y="4807054"/>
                </a:lnTo>
                <a:lnTo>
                  <a:pt x="0" y="4807054"/>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352537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84AA5A9-67C7-41AC-81AA-63F6D701E359}"/>
              </a:ext>
            </a:extLst>
          </p:cNvPr>
          <p:cNvSpPr>
            <a:spLocks noGrp="1"/>
          </p:cNvSpPr>
          <p:nvPr>
            <p:ph type="pic" sz="quarter" idx="11"/>
          </p:nvPr>
        </p:nvSpPr>
        <p:spPr>
          <a:xfrm>
            <a:off x="0" y="3600450"/>
            <a:ext cx="11430000" cy="3257550"/>
          </a:xfrm>
          <a:custGeom>
            <a:avLst/>
            <a:gdLst>
              <a:gd name="connsiteX0" fmla="*/ 0 w 12192000"/>
              <a:gd name="connsiteY0" fmla="*/ 0 h 3257550"/>
              <a:gd name="connsiteX1" fmla="*/ 12192000 w 12192000"/>
              <a:gd name="connsiteY1" fmla="*/ 0 h 3257550"/>
              <a:gd name="connsiteX2" fmla="*/ 12192000 w 12192000"/>
              <a:gd name="connsiteY2" fmla="*/ 3257550 h 3257550"/>
              <a:gd name="connsiteX3" fmla="*/ 0 w 12192000"/>
              <a:gd name="connsiteY3" fmla="*/ 3257550 h 3257550"/>
            </a:gdLst>
            <a:ahLst/>
            <a:cxnLst>
              <a:cxn ang="0">
                <a:pos x="connsiteX0" y="connsiteY0"/>
              </a:cxn>
              <a:cxn ang="0">
                <a:pos x="connsiteX1" y="connsiteY1"/>
              </a:cxn>
              <a:cxn ang="0">
                <a:pos x="connsiteX2" y="connsiteY2"/>
              </a:cxn>
              <a:cxn ang="0">
                <a:pos x="connsiteX3" y="connsiteY3"/>
              </a:cxn>
            </a:cxnLst>
            <a:rect l="l" t="t" r="r" b="b"/>
            <a:pathLst>
              <a:path w="12192000" h="3257550">
                <a:moveTo>
                  <a:pt x="0" y="0"/>
                </a:moveTo>
                <a:lnTo>
                  <a:pt x="12192000" y="0"/>
                </a:lnTo>
                <a:lnTo>
                  <a:pt x="12192000" y="3257550"/>
                </a:lnTo>
                <a:lnTo>
                  <a:pt x="0" y="3257550"/>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2890126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813A0DC-7C3F-48F3-8F1D-D1F35E1219F2}"/>
              </a:ext>
            </a:extLst>
          </p:cNvPr>
          <p:cNvSpPr>
            <a:spLocks noGrp="1"/>
          </p:cNvSpPr>
          <p:nvPr>
            <p:ph type="pic" sz="quarter" idx="12"/>
          </p:nvPr>
        </p:nvSpPr>
        <p:spPr>
          <a:xfrm>
            <a:off x="3067050" y="981075"/>
            <a:ext cx="2914650" cy="4895850"/>
          </a:xfrm>
          <a:custGeom>
            <a:avLst/>
            <a:gdLst>
              <a:gd name="connsiteX0" fmla="*/ 0 w 2914650"/>
              <a:gd name="connsiteY0" fmla="*/ 0 h 4895850"/>
              <a:gd name="connsiteX1" fmla="*/ 2914650 w 2914650"/>
              <a:gd name="connsiteY1" fmla="*/ 0 h 4895850"/>
              <a:gd name="connsiteX2" fmla="*/ 2914650 w 2914650"/>
              <a:gd name="connsiteY2" fmla="*/ 4895850 h 4895850"/>
              <a:gd name="connsiteX3" fmla="*/ 0 w 2914650"/>
              <a:gd name="connsiteY3" fmla="*/ 4895850 h 4895850"/>
            </a:gdLst>
            <a:ahLst/>
            <a:cxnLst>
              <a:cxn ang="0">
                <a:pos x="connsiteX0" y="connsiteY0"/>
              </a:cxn>
              <a:cxn ang="0">
                <a:pos x="connsiteX1" y="connsiteY1"/>
              </a:cxn>
              <a:cxn ang="0">
                <a:pos x="connsiteX2" y="connsiteY2"/>
              </a:cxn>
              <a:cxn ang="0">
                <a:pos x="connsiteX3" y="connsiteY3"/>
              </a:cxn>
            </a:cxnLst>
            <a:rect l="l" t="t" r="r" b="b"/>
            <a:pathLst>
              <a:path w="2914650" h="4895850">
                <a:moveTo>
                  <a:pt x="0" y="0"/>
                </a:moveTo>
                <a:lnTo>
                  <a:pt x="2914650" y="0"/>
                </a:lnTo>
                <a:lnTo>
                  <a:pt x="2914650" y="4895850"/>
                </a:lnTo>
                <a:lnTo>
                  <a:pt x="0" y="4895850"/>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5" name="Picture Placeholder 6">
            <a:extLst>
              <a:ext uri="{FF2B5EF4-FFF2-40B4-BE49-F238E27FC236}">
                <a16:creationId xmlns:a16="http://schemas.microsoft.com/office/drawing/2014/main" id="{B61E3B67-2C4F-4883-9C55-28F8108C85B3}"/>
              </a:ext>
            </a:extLst>
          </p:cNvPr>
          <p:cNvSpPr>
            <a:spLocks noGrp="1"/>
          </p:cNvSpPr>
          <p:nvPr>
            <p:ph type="pic" sz="quarter" idx="13"/>
          </p:nvPr>
        </p:nvSpPr>
        <p:spPr>
          <a:xfrm>
            <a:off x="0" y="981075"/>
            <a:ext cx="2914650" cy="4895850"/>
          </a:xfrm>
          <a:custGeom>
            <a:avLst/>
            <a:gdLst>
              <a:gd name="connsiteX0" fmla="*/ 0 w 2914650"/>
              <a:gd name="connsiteY0" fmla="*/ 0 h 4895850"/>
              <a:gd name="connsiteX1" fmla="*/ 2914650 w 2914650"/>
              <a:gd name="connsiteY1" fmla="*/ 0 h 4895850"/>
              <a:gd name="connsiteX2" fmla="*/ 2914650 w 2914650"/>
              <a:gd name="connsiteY2" fmla="*/ 4895850 h 4895850"/>
              <a:gd name="connsiteX3" fmla="*/ 0 w 2914650"/>
              <a:gd name="connsiteY3" fmla="*/ 4895850 h 4895850"/>
            </a:gdLst>
            <a:ahLst/>
            <a:cxnLst>
              <a:cxn ang="0">
                <a:pos x="connsiteX0" y="connsiteY0"/>
              </a:cxn>
              <a:cxn ang="0">
                <a:pos x="connsiteX1" y="connsiteY1"/>
              </a:cxn>
              <a:cxn ang="0">
                <a:pos x="connsiteX2" y="connsiteY2"/>
              </a:cxn>
              <a:cxn ang="0">
                <a:pos x="connsiteX3" y="connsiteY3"/>
              </a:cxn>
            </a:cxnLst>
            <a:rect l="l" t="t" r="r" b="b"/>
            <a:pathLst>
              <a:path w="2914650" h="4895850">
                <a:moveTo>
                  <a:pt x="0" y="0"/>
                </a:moveTo>
                <a:lnTo>
                  <a:pt x="2914650" y="0"/>
                </a:lnTo>
                <a:lnTo>
                  <a:pt x="2914650" y="4895850"/>
                </a:lnTo>
                <a:lnTo>
                  <a:pt x="0" y="4895850"/>
                </a:lnTo>
                <a:close/>
              </a:path>
            </a:pathLst>
          </a:custGeom>
          <a:solidFill>
            <a:schemeClr val="accent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887068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5">
    <p:bg>
      <p:bgPr>
        <a:solidFill>
          <a:schemeClr val="bg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5065F040-955E-424A-9BA6-390FDEB336F8}"/>
              </a:ext>
            </a:extLst>
          </p:cNvPr>
          <p:cNvSpPr>
            <a:spLocks noGrp="1"/>
          </p:cNvSpPr>
          <p:nvPr>
            <p:ph type="pic" sz="quarter" idx="11"/>
          </p:nvPr>
        </p:nvSpPr>
        <p:spPr>
          <a:xfrm>
            <a:off x="0" y="0"/>
            <a:ext cx="4579257" cy="6858000"/>
          </a:xfrm>
          <a:custGeom>
            <a:avLst/>
            <a:gdLst>
              <a:gd name="connsiteX0" fmla="*/ 0 w 4324350"/>
              <a:gd name="connsiteY0" fmla="*/ 0 h 6858000"/>
              <a:gd name="connsiteX1" fmla="*/ 4324350 w 4324350"/>
              <a:gd name="connsiteY1" fmla="*/ 0 h 6858000"/>
              <a:gd name="connsiteX2" fmla="*/ 4324350 w 4324350"/>
              <a:gd name="connsiteY2" fmla="*/ 6858000 h 6858000"/>
              <a:gd name="connsiteX3" fmla="*/ 0 w 4324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24350" h="6858000">
                <a:moveTo>
                  <a:pt x="0" y="0"/>
                </a:moveTo>
                <a:lnTo>
                  <a:pt x="4324350" y="0"/>
                </a:lnTo>
                <a:lnTo>
                  <a:pt x="4324350" y="6858000"/>
                </a:lnTo>
                <a:lnTo>
                  <a:pt x="0" y="6858000"/>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1165084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6">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911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7">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5167157B-9B65-47DE-B414-5B3338674020}"/>
              </a:ext>
            </a:extLst>
          </p:cNvPr>
          <p:cNvSpPr>
            <a:spLocks noGrp="1"/>
          </p:cNvSpPr>
          <p:nvPr>
            <p:ph type="pic" sz="quarter" idx="11"/>
          </p:nvPr>
        </p:nvSpPr>
        <p:spPr>
          <a:xfrm>
            <a:off x="0" y="0"/>
            <a:ext cx="5181600" cy="6858000"/>
          </a:xfrm>
          <a:custGeom>
            <a:avLst/>
            <a:gdLst>
              <a:gd name="connsiteX0" fmla="*/ 0 w 5181600"/>
              <a:gd name="connsiteY0" fmla="*/ 0 h 6858000"/>
              <a:gd name="connsiteX1" fmla="*/ 5181600 w 5181600"/>
              <a:gd name="connsiteY1" fmla="*/ 0 h 6858000"/>
              <a:gd name="connsiteX2" fmla="*/ 5181600 w 5181600"/>
              <a:gd name="connsiteY2" fmla="*/ 6858000 h 6858000"/>
              <a:gd name="connsiteX3" fmla="*/ 0 w 518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1600" h="6858000">
                <a:moveTo>
                  <a:pt x="0" y="0"/>
                </a:moveTo>
                <a:lnTo>
                  <a:pt x="5181600" y="0"/>
                </a:lnTo>
                <a:lnTo>
                  <a:pt x="5181600" y="6858000"/>
                </a:lnTo>
                <a:lnTo>
                  <a:pt x="0" y="6858000"/>
                </a:lnTo>
                <a:close/>
              </a:path>
            </a:pathLst>
          </a:custGeom>
          <a:solidFill>
            <a:schemeClr val="accent2">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955511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33"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83" b="0" i="0">
                <a:solidFill>
                  <a:srgbClr val="7E7E7E"/>
                </a:solidFill>
                <a:latin typeface="Arial"/>
                <a:cs typeface="Arial"/>
              </a:defRPr>
            </a:lvl1pPr>
          </a:lstStyle>
          <a:p>
            <a:pPr marL="10583">
              <a:lnSpc>
                <a:spcPts val="1279"/>
              </a:lnSpc>
            </a:pPr>
            <a:r>
              <a:rPr lang="en-US" spc="-8"/>
              <a:t>CONFIDENTIAL</a:t>
            </a:r>
            <a:r>
              <a:rPr lang="en-US" spc="-54"/>
              <a:t> </a:t>
            </a:r>
            <a:r>
              <a:rPr lang="en-US"/>
              <a:t>TO</a:t>
            </a:r>
            <a:r>
              <a:rPr lang="en-US" spc="-25"/>
              <a:t> </a:t>
            </a:r>
            <a:r>
              <a:rPr lang="en-US"/>
              <a:t>THE</a:t>
            </a:r>
            <a:r>
              <a:rPr lang="en-US" spc="-8"/>
              <a:t> </a:t>
            </a:r>
            <a:r>
              <a:rPr lang="en-US" spc="-21"/>
              <a:t>CSU</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10/29/2023</a:t>
            </a:fld>
            <a:endParaRPr lang="en-US"/>
          </a:p>
        </p:txBody>
      </p:sp>
      <p:sp>
        <p:nvSpPr>
          <p:cNvPr id="6" name="Holder 6"/>
          <p:cNvSpPr>
            <a:spLocks noGrp="1"/>
          </p:cNvSpPr>
          <p:nvPr>
            <p:ph type="sldNum" sz="quarter" idx="7"/>
          </p:nvPr>
        </p:nvSpPr>
        <p:spPr/>
        <p:txBody>
          <a:bodyPr lIns="0" tIns="0" rIns="0" bIns="0"/>
          <a:lstStyle>
            <a:lvl1pPr>
              <a:defRPr sz="1083" b="0" i="0">
                <a:solidFill>
                  <a:srgbClr val="7E7E7E"/>
                </a:solidFill>
                <a:latin typeface="Arial"/>
                <a:cs typeface="Arial"/>
              </a:defRPr>
            </a:lvl1pPr>
          </a:lstStyle>
          <a:p>
            <a:pPr marL="10583">
              <a:lnSpc>
                <a:spcPts val="1279"/>
              </a:lnSpc>
            </a:pPr>
            <a:r>
              <a:rPr lang="en-US"/>
              <a:t>•</a:t>
            </a:r>
            <a:r>
              <a:rPr lang="en-US" spc="292"/>
              <a:t> </a:t>
            </a:r>
            <a:fld id="{81D60167-4931-47E6-BA6A-407CBD079E47}" type="slidenum">
              <a:rPr spc="-42" smtClean="0"/>
              <a:pPr marL="10583">
                <a:lnSpc>
                  <a:spcPts val="1279"/>
                </a:lnSpc>
              </a:pPr>
              <a:t>‹#›</a:t>
            </a:fld>
            <a:endParaRPr spc="-42"/>
          </a:p>
        </p:txBody>
      </p:sp>
    </p:spTree>
    <p:extLst>
      <p:ext uri="{BB962C8B-B14F-4D97-AF65-F5344CB8AC3E}">
        <p14:creationId xmlns:p14="http://schemas.microsoft.com/office/powerpoint/2010/main" val="441410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33"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83" b="0" i="0">
                <a:solidFill>
                  <a:srgbClr val="7E7E7E"/>
                </a:solidFill>
                <a:latin typeface="Arial"/>
                <a:cs typeface="Arial"/>
              </a:defRPr>
            </a:lvl1pPr>
          </a:lstStyle>
          <a:p>
            <a:pPr marL="10583">
              <a:lnSpc>
                <a:spcPts val="1279"/>
              </a:lnSpc>
            </a:pPr>
            <a:r>
              <a:rPr lang="en-US" spc="-8"/>
              <a:t>CONFIDENTIAL</a:t>
            </a:r>
            <a:r>
              <a:rPr lang="en-US" spc="-54"/>
              <a:t> </a:t>
            </a:r>
            <a:r>
              <a:rPr lang="en-US"/>
              <a:t>TO</a:t>
            </a:r>
            <a:r>
              <a:rPr lang="en-US" spc="-25"/>
              <a:t> </a:t>
            </a:r>
            <a:r>
              <a:rPr lang="en-US"/>
              <a:t>THE</a:t>
            </a:r>
            <a:r>
              <a:rPr lang="en-US" spc="-8"/>
              <a:t> </a:t>
            </a:r>
            <a:r>
              <a:rPr lang="en-US" spc="-21"/>
              <a:t>CSU</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10/29/2023</a:t>
            </a:fld>
            <a:endParaRPr lang="en-US"/>
          </a:p>
        </p:txBody>
      </p:sp>
      <p:sp>
        <p:nvSpPr>
          <p:cNvPr id="5" name="Holder 5"/>
          <p:cNvSpPr>
            <a:spLocks noGrp="1"/>
          </p:cNvSpPr>
          <p:nvPr>
            <p:ph type="sldNum" sz="quarter" idx="7"/>
          </p:nvPr>
        </p:nvSpPr>
        <p:spPr/>
        <p:txBody>
          <a:bodyPr lIns="0" tIns="0" rIns="0" bIns="0"/>
          <a:lstStyle>
            <a:lvl1pPr>
              <a:defRPr sz="1083" b="0" i="0">
                <a:solidFill>
                  <a:srgbClr val="7E7E7E"/>
                </a:solidFill>
                <a:latin typeface="Arial"/>
                <a:cs typeface="Arial"/>
              </a:defRPr>
            </a:lvl1pPr>
          </a:lstStyle>
          <a:p>
            <a:pPr marL="10583">
              <a:lnSpc>
                <a:spcPts val="1279"/>
              </a:lnSpc>
            </a:pPr>
            <a:r>
              <a:rPr lang="en-US"/>
              <a:t>•</a:t>
            </a:r>
            <a:r>
              <a:rPr lang="en-US" spc="292"/>
              <a:t> </a:t>
            </a:r>
            <a:fld id="{81D60167-4931-47E6-BA6A-407CBD079E47}" type="slidenum">
              <a:rPr spc="-42" smtClean="0"/>
              <a:pPr marL="10583">
                <a:lnSpc>
                  <a:spcPts val="1279"/>
                </a:lnSpc>
              </a:pPr>
              <a:t>‹#›</a:t>
            </a:fld>
            <a:endParaRPr spc="-42"/>
          </a:p>
        </p:txBody>
      </p:sp>
    </p:spTree>
    <p:extLst>
      <p:ext uri="{BB962C8B-B14F-4D97-AF65-F5344CB8AC3E}">
        <p14:creationId xmlns:p14="http://schemas.microsoft.com/office/powerpoint/2010/main" val="1105791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56737" y="56939"/>
            <a:ext cx="2671233" cy="323102"/>
          </a:xfrm>
          <a:prstGeom prst="rect">
            <a:avLst/>
          </a:prstGeom>
        </p:spPr>
        <p:txBody>
          <a:bodyPr wrap="square" lIns="0" tIns="0" rIns="0" bIns="0">
            <a:spAutoFit/>
          </a:bodyPr>
          <a:lstStyle>
            <a:lvl1pPr>
              <a:defRPr sz="2333"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83" b="0" i="0">
                <a:solidFill>
                  <a:srgbClr val="7E7E7E"/>
                </a:solidFill>
                <a:latin typeface="Arial"/>
                <a:cs typeface="Arial"/>
              </a:defRPr>
            </a:lvl1pPr>
          </a:lstStyle>
          <a:p>
            <a:pPr marL="10583">
              <a:lnSpc>
                <a:spcPts val="1279"/>
              </a:lnSpc>
            </a:pPr>
            <a:r>
              <a:rPr lang="en-US" spc="-8"/>
              <a:t>CONFIDENTIAL</a:t>
            </a:r>
            <a:r>
              <a:rPr lang="en-US" spc="-54"/>
              <a:t> </a:t>
            </a:r>
            <a:r>
              <a:rPr lang="en-US"/>
              <a:t>TO</a:t>
            </a:r>
            <a:r>
              <a:rPr lang="en-US" spc="-25"/>
              <a:t> </a:t>
            </a:r>
            <a:r>
              <a:rPr lang="en-US"/>
              <a:t>THE</a:t>
            </a:r>
            <a:r>
              <a:rPr lang="en-US" spc="-8"/>
              <a:t> </a:t>
            </a:r>
            <a:r>
              <a:rPr lang="en-US" spc="-21"/>
              <a:t>CSU</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10/29/2023</a:t>
            </a:fld>
            <a:endParaRPr lang="en-US"/>
          </a:p>
        </p:txBody>
      </p:sp>
      <p:sp>
        <p:nvSpPr>
          <p:cNvPr id="6" name="Holder 6"/>
          <p:cNvSpPr>
            <a:spLocks noGrp="1"/>
          </p:cNvSpPr>
          <p:nvPr>
            <p:ph type="sldNum" sz="quarter" idx="7"/>
          </p:nvPr>
        </p:nvSpPr>
        <p:spPr/>
        <p:txBody>
          <a:bodyPr lIns="0" tIns="0" rIns="0" bIns="0"/>
          <a:lstStyle>
            <a:lvl1pPr>
              <a:defRPr sz="1083" b="0" i="0">
                <a:solidFill>
                  <a:srgbClr val="7E7E7E"/>
                </a:solidFill>
                <a:latin typeface="Arial"/>
                <a:cs typeface="Arial"/>
              </a:defRPr>
            </a:lvl1pPr>
          </a:lstStyle>
          <a:p>
            <a:pPr marL="10583">
              <a:lnSpc>
                <a:spcPts val="1279"/>
              </a:lnSpc>
            </a:pPr>
            <a:r>
              <a:rPr lang="en-US"/>
              <a:t>•</a:t>
            </a:r>
            <a:r>
              <a:rPr lang="en-US" spc="292"/>
              <a:t> </a:t>
            </a:r>
            <a:fld id="{81D60167-4931-47E6-BA6A-407CBD079E47}" type="slidenum">
              <a:rPr spc="-42" smtClean="0"/>
              <a:pPr marL="10583">
                <a:lnSpc>
                  <a:spcPts val="1279"/>
                </a:lnSpc>
              </a:pPr>
              <a:t>‹#›</a:t>
            </a:fld>
            <a:endParaRPr spc="-42"/>
          </a:p>
        </p:txBody>
      </p:sp>
    </p:spTree>
    <p:extLst>
      <p:ext uri="{BB962C8B-B14F-4D97-AF65-F5344CB8AC3E}">
        <p14:creationId xmlns:p14="http://schemas.microsoft.com/office/powerpoint/2010/main" val="1856364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CH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ADF2CF-ECB9-F78A-9FEC-45407E46D32D}"/>
              </a:ext>
            </a:extLst>
          </p:cNvPr>
          <p:cNvSpPr txBox="1">
            <a:spLocks/>
          </p:cNvSpPr>
          <p:nvPr userDrawn="1"/>
        </p:nvSpPr>
        <p:spPr>
          <a:xfrm>
            <a:off x="8672660" y="72501"/>
            <a:ext cx="3519340" cy="383128"/>
          </a:xfrm>
          <a:prstGeom prst="rect">
            <a:avLst/>
          </a:prstGeom>
        </p:spPr>
        <p:txBody>
          <a:bodyPr/>
          <a:lstStyle>
            <a:lvl1pPr algn="r" defTabSz="914400" rtl="0" eaLnBrk="1" latinLnBrk="0" hangingPunct="1">
              <a:lnSpc>
                <a:spcPct val="90000"/>
              </a:lnSpc>
              <a:spcBef>
                <a:spcPct val="0"/>
              </a:spcBef>
              <a:buNone/>
              <a:defRPr sz="2800" b="1" kern="1200" baseline="0">
                <a:solidFill>
                  <a:schemeClr val="tx1"/>
                </a:solidFill>
                <a:latin typeface="Arial" panose="020B0604020202020204" pitchFamily="34" charset="0"/>
                <a:ea typeface="+mj-ea"/>
                <a:cs typeface="Arial" panose="020B0604020202020204" pitchFamily="34" charset="0"/>
              </a:defRPr>
            </a:lvl1pPr>
          </a:lstStyle>
          <a:p>
            <a:endParaRPr lang="en-US" sz="2333"/>
          </a:p>
          <a:p>
            <a:r>
              <a:rPr lang="en-US" sz="2333"/>
              <a:t>About CHRS</a:t>
            </a:r>
          </a:p>
        </p:txBody>
      </p:sp>
    </p:spTree>
    <p:extLst>
      <p:ext uri="{BB962C8B-B14F-4D97-AF65-F5344CB8AC3E}">
        <p14:creationId xmlns:p14="http://schemas.microsoft.com/office/powerpoint/2010/main" val="1763307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80442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CM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0C36-7754-B388-B8AB-76DC384E5DEF}"/>
              </a:ext>
            </a:extLst>
          </p:cNvPr>
          <p:cNvSpPr txBox="1">
            <a:spLocks/>
          </p:cNvSpPr>
          <p:nvPr userDrawn="1"/>
        </p:nvSpPr>
        <p:spPr>
          <a:xfrm>
            <a:off x="1600729" y="174625"/>
            <a:ext cx="10514542" cy="645103"/>
          </a:xfrm>
          <a:prstGeom prst="rect">
            <a:avLst/>
          </a:prstGeom>
        </p:spPr>
        <p:txBody>
          <a:bodyPr/>
          <a:lstStyle>
            <a:lvl1pPr algn="r" defTabSz="914400" rtl="0" eaLnBrk="1" latinLnBrk="0" hangingPunct="1">
              <a:lnSpc>
                <a:spcPct val="90000"/>
              </a:lnSpc>
              <a:spcBef>
                <a:spcPct val="0"/>
              </a:spcBef>
              <a:buNone/>
              <a:defRPr sz="2800" b="1" kern="1200" baseline="0">
                <a:solidFill>
                  <a:schemeClr val="tx1"/>
                </a:solidFill>
                <a:latin typeface="Arial" panose="020B0604020202020204" pitchFamily="34" charset="0"/>
                <a:ea typeface="+mj-ea"/>
                <a:cs typeface="Arial" panose="020B0604020202020204" pitchFamily="34" charset="0"/>
              </a:defRPr>
            </a:lvl1pPr>
          </a:lstStyle>
          <a:p>
            <a:endParaRPr lang="en-US" sz="2333"/>
          </a:p>
          <a:p>
            <a:r>
              <a:rPr lang="en-US" sz="2333"/>
              <a:t>Change Management Overview</a:t>
            </a:r>
          </a:p>
          <a:p>
            <a:endParaRPr lang="en-US" sz="2333"/>
          </a:p>
        </p:txBody>
      </p:sp>
    </p:spTree>
    <p:extLst>
      <p:ext uri="{BB962C8B-B14F-4D97-AF65-F5344CB8AC3E}">
        <p14:creationId xmlns:p14="http://schemas.microsoft.com/office/powerpoint/2010/main" val="249218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126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07B7C264-7986-438E-AC4A-84E8442B8B4F}"/>
              </a:ext>
            </a:extLst>
          </p:cNvPr>
          <p:cNvSpPr>
            <a:spLocks noGrp="1"/>
          </p:cNvSpPr>
          <p:nvPr>
            <p:ph type="pic" sz="quarter" idx="11"/>
          </p:nvPr>
        </p:nvSpPr>
        <p:spPr>
          <a:xfrm>
            <a:off x="1759749" y="1386114"/>
            <a:ext cx="3886309" cy="4085772"/>
          </a:xfrm>
          <a:custGeom>
            <a:avLst/>
            <a:gdLst>
              <a:gd name="connsiteX0" fmla="*/ 0 w 3886309"/>
              <a:gd name="connsiteY0" fmla="*/ 0 h 4085772"/>
              <a:gd name="connsiteX1" fmla="*/ 3886309 w 3886309"/>
              <a:gd name="connsiteY1" fmla="*/ 0 h 4085772"/>
              <a:gd name="connsiteX2" fmla="*/ 3886309 w 3886309"/>
              <a:gd name="connsiteY2" fmla="*/ 4085772 h 4085772"/>
              <a:gd name="connsiteX3" fmla="*/ 0 w 3886309"/>
              <a:gd name="connsiteY3" fmla="*/ 4085772 h 4085772"/>
            </a:gdLst>
            <a:ahLst/>
            <a:cxnLst>
              <a:cxn ang="0">
                <a:pos x="connsiteX0" y="connsiteY0"/>
              </a:cxn>
              <a:cxn ang="0">
                <a:pos x="connsiteX1" y="connsiteY1"/>
              </a:cxn>
              <a:cxn ang="0">
                <a:pos x="connsiteX2" y="connsiteY2"/>
              </a:cxn>
              <a:cxn ang="0">
                <a:pos x="connsiteX3" y="connsiteY3"/>
              </a:cxn>
            </a:cxnLst>
            <a:rect l="l" t="t" r="r" b="b"/>
            <a:pathLst>
              <a:path w="3886309" h="4085772">
                <a:moveTo>
                  <a:pt x="0" y="0"/>
                </a:moveTo>
                <a:lnTo>
                  <a:pt x="3886309" y="0"/>
                </a:lnTo>
                <a:lnTo>
                  <a:pt x="3886309" y="4085772"/>
                </a:lnTo>
                <a:lnTo>
                  <a:pt x="0" y="4085772"/>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189550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6FC57A-6E6A-46CC-BD24-42FC9DC3A3EE}"/>
              </a:ext>
            </a:extLst>
          </p:cNvPr>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305969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3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FF2CBD5-51DC-47BB-A731-85C966AFCB77}"/>
              </a:ext>
            </a:extLst>
          </p:cNvPr>
          <p:cNvSpPr>
            <a:spLocks noGrp="1"/>
          </p:cNvSpPr>
          <p:nvPr>
            <p:ph type="pic" sz="quarter" idx="12"/>
          </p:nvPr>
        </p:nvSpPr>
        <p:spPr>
          <a:xfrm>
            <a:off x="3424729" y="3178946"/>
            <a:ext cx="2413811" cy="2525878"/>
          </a:xfrm>
          <a:custGeom>
            <a:avLst/>
            <a:gdLst>
              <a:gd name="connsiteX0" fmla="*/ 0 w 2413811"/>
              <a:gd name="connsiteY0" fmla="*/ 0 h 2525878"/>
              <a:gd name="connsiteX1" fmla="*/ 2413811 w 2413811"/>
              <a:gd name="connsiteY1" fmla="*/ 0 h 2525878"/>
              <a:gd name="connsiteX2" fmla="*/ 2413811 w 2413811"/>
              <a:gd name="connsiteY2" fmla="*/ 2525878 h 2525878"/>
              <a:gd name="connsiteX3" fmla="*/ 0 w 2413811"/>
              <a:gd name="connsiteY3" fmla="*/ 2525878 h 2525878"/>
            </a:gdLst>
            <a:ahLst/>
            <a:cxnLst>
              <a:cxn ang="0">
                <a:pos x="connsiteX0" y="connsiteY0"/>
              </a:cxn>
              <a:cxn ang="0">
                <a:pos x="connsiteX1" y="connsiteY1"/>
              </a:cxn>
              <a:cxn ang="0">
                <a:pos x="connsiteX2" y="connsiteY2"/>
              </a:cxn>
              <a:cxn ang="0">
                <a:pos x="connsiteX3" y="connsiteY3"/>
              </a:cxn>
            </a:cxnLst>
            <a:rect l="l" t="t" r="r" b="b"/>
            <a:pathLst>
              <a:path w="2413811" h="2525878">
                <a:moveTo>
                  <a:pt x="0" y="0"/>
                </a:moveTo>
                <a:lnTo>
                  <a:pt x="2413811" y="0"/>
                </a:lnTo>
                <a:lnTo>
                  <a:pt x="2413811" y="2525878"/>
                </a:lnTo>
                <a:lnTo>
                  <a:pt x="0" y="2525878"/>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
        <p:nvSpPr>
          <p:cNvPr id="5" name="Picture Placeholder 6">
            <a:extLst>
              <a:ext uri="{FF2B5EF4-FFF2-40B4-BE49-F238E27FC236}">
                <a16:creationId xmlns:a16="http://schemas.microsoft.com/office/drawing/2014/main" id="{6D377613-7DE4-458E-B478-214D753422F1}"/>
              </a:ext>
            </a:extLst>
          </p:cNvPr>
          <p:cNvSpPr>
            <a:spLocks noGrp="1"/>
          </p:cNvSpPr>
          <p:nvPr>
            <p:ph type="pic" sz="quarter" idx="13"/>
          </p:nvPr>
        </p:nvSpPr>
        <p:spPr>
          <a:xfrm>
            <a:off x="883619" y="3178946"/>
            <a:ext cx="2413811" cy="2525878"/>
          </a:xfrm>
          <a:custGeom>
            <a:avLst/>
            <a:gdLst>
              <a:gd name="connsiteX0" fmla="*/ 0 w 2413811"/>
              <a:gd name="connsiteY0" fmla="*/ 0 h 2525878"/>
              <a:gd name="connsiteX1" fmla="*/ 2413811 w 2413811"/>
              <a:gd name="connsiteY1" fmla="*/ 0 h 2525878"/>
              <a:gd name="connsiteX2" fmla="*/ 2413811 w 2413811"/>
              <a:gd name="connsiteY2" fmla="*/ 2525878 h 2525878"/>
              <a:gd name="connsiteX3" fmla="*/ 0 w 2413811"/>
              <a:gd name="connsiteY3" fmla="*/ 2525878 h 2525878"/>
            </a:gdLst>
            <a:ahLst/>
            <a:cxnLst>
              <a:cxn ang="0">
                <a:pos x="connsiteX0" y="connsiteY0"/>
              </a:cxn>
              <a:cxn ang="0">
                <a:pos x="connsiteX1" y="connsiteY1"/>
              </a:cxn>
              <a:cxn ang="0">
                <a:pos x="connsiteX2" y="connsiteY2"/>
              </a:cxn>
              <a:cxn ang="0">
                <a:pos x="connsiteX3" y="connsiteY3"/>
              </a:cxn>
            </a:cxnLst>
            <a:rect l="l" t="t" r="r" b="b"/>
            <a:pathLst>
              <a:path w="2413811" h="2525878">
                <a:moveTo>
                  <a:pt x="0" y="0"/>
                </a:moveTo>
                <a:lnTo>
                  <a:pt x="2413811" y="0"/>
                </a:lnTo>
                <a:lnTo>
                  <a:pt x="2413811" y="2525878"/>
                </a:lnTo>
                <a:lnTo>
                  <a:pt x="0" y="2525878"/>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172946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0E5AB8C1-C18C-41AD-8486-AEFDA86C32A3}"/>
              </a:ext>
            </a:extLst>
          </p:cNvPr>
          <p:cNvSpPr>
            <a:spLocks noGrp="1"/>
          </p:cNvSpPr>
          <p:nvPr>
            <p:ph type="pic" sz="quarter" idx="11"/>
          </p:nvPr>
        </p:nvSpPr>
        <p:spPr>
          <a:xfrm>
            <a:off x="962024" y="990598"/>
            <a:ext cx="9396413" cy="2795589"/>
          </a:xfrm>
          <a:custGeom>
            <a:avLst/>
            <a:gdLst>
              <a:gd name="connsiteX0" fmla="*/ 0 w 8317593"/>
              <a:gd name="connsiteY0" fmla="*/ 0 h 2609850"/>
              <a:gd name="connsiteX1" fmla="*/ 8317593 w 8317593"/>
              <a:gd name="connsiteY1" fmla="*/ 0 h 2609850"/>
              <a:gd name="connsiteX2" fmla="*/ 8317593 w 8317593"/>
              <a:gd name="connsiteY2" fmla="*/ 2609850 h 2609850"/>
              <a:gd name="connsiteX3" fmla="*/ 0 w 8317593"/>
              <a:gd name="connsiteY3" fmla="*/ 2609850 h 2609850"/>
            </a:gdLst>
            <a:ahLst/>
            <a:cxnLst>
              <a:cxn ang="0">
                <a:pos x="connsiteX0" y="connsiteY0"/>
              </a:cxn>
              <a:cxn ang="0">
                <a:pos x="connsiteX1" y="connsiteY1"/>
              </a:cxn>
              <a:cxn ang="0">
                <a:pos x="connsiteX2" y="connsiteY2"/>
              </a:cxn>
              <a:cxn ang="0">
                <a:pos x="connsiteX3" y="connsiteY3"/>
              </a:cxn>
            </a:cxnLst>
            <a:rect l="l" t="t" r="r" b="b"/>
            <a:pathLst>
              <a:path w="8317593" h="2609850">
                <a:moveTo>
                  <a:pt x="0" y="0"/>
                </a:moveTo>
                <a:lnTo>
                  <a:pt x="8317593" y="0"/>
                </a:lnTo>
                <a:lnTo>
                  <a:pt x="8317593" y="2609850"/>
                </a:lnTo>
                <a:lnTo>
                  <a:pt x="0" y="2609850"/>
                </a:lnTo>
                <a:close/>
              </a:path>
            </a:pathLst>
          </a:custGeom>
          <a:solidFill>
            <a:schemeClr val="accent1">
              <a:lumMod val="20000"/>
              <a:lumOff val="80000"/>
            </a:schemeClr>
          </a:solidFill>
          <a:ln w="127000">
            <a:solidFill>
              <a:schemeClr val="bg1"/>
            </a:solidFill>
          </a:ln>
        </p:spPr>
        <p:txBody>
          <a:bodyPr wrap="square">
            <a:noAutofit/>
          </a:bodyPr>
          <a:lstStyle/>
          <a:p>
            <a:endParaRPr lang="id-ID"/>
          </a:p>
        </p:txBody>
      </p:sp>
    </p:spTree>
    <p:extLst>
      <p:ext uri="{BB962C8B-B14F-4D97-AF65-F5344CB8AC3E}">
        <p14:creationId xmlns:p14="http://schemas.microsoft.com/office/powerpoint/2010/main" val="286485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7">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CEB5D1E-A8CC-4C9A-A82C-47D74BC1B7C3}"/>
              </a:ext>
            </a:extLst>
          </p:cNvPr>
          <p:cNvSpPr>
            <a:spLocks noGrp="1"/>
          </p:cNvSpPr>
          <p:nvPr>
            <p:ph type="pic" sz="quarter" idx="11"/>
          </p:nvPr>
        </p:nvSpPr>
        <p:spPr>
          <a:xfrm>
            <a:off x="820842" y="733425"/>
            <a:ext cx="5264016" cy="5391150"/>
          </a:xfrm>
          <a:custGeom>
            <a:avLst/>
            <a:gdLst>
              <a:gd name="connsiteX0" fmla="*/ 0 w 5264016"/>
              <a:gd name="connsiteY0" fmla="*/ 0 h 5391150"/>
              <a:gd name="connsiteX1" fmla="*/ 5264016 w 5264016"/>
              <a:gd name="connsiteY1" fmla="*/ 0 h 5391150"/>
              <a:gd name="connsiteX2" fmla="*/ 5264016 w 5264016"/>
              <a:gd name="connsiteY2" fmla="*/ 5391150 h 5391150"/>
              <a:gd name="connsiteX3" fmla="*/ 0 w 5264016"/>
              <a:gd name="connsiteY3" fmla="*/ 5391150 h 5391150"/>
            </a:gdLst>
            <a:ahLst/>
            <a:cxnLst>
              <a:cxn ang="0">
                <a:pos x="connsiteX0" y="connsiteY0"/>
              </a:cxn>
              <a:cxn ang="0">
                <a:pos x="connsiteX1" y="connsiteY1"/>
              </a:cxn>
              <a:cxn ang="0">
                <a:pos x="connsiteX2" y="connsiteY2"/>
              </a:cxn>
              <a:cxn ang="0">
                <a:pos x="connsiteX3" y="connsiteY3"/>
              </a:cxn>
            </a:cxnLst>
            <a:rect l="l" t="t" r="r" b="b"/>
            <a:pathLst>
              <a:path w="5264016" h="5391150">
                <a:moveTo>
                  <a:pt x="0" y="0"/>
                </a:moveTo>
                <a:lnTo>
                  <a:pt x="5264016" y="0"/>
                </a:lnTo>
                <a:lnTo>
                  <a:pt x="5264016" y="5391150"/>
                </a:lnTo>
                <a:lnTo>
                  <a:pt x="0" y="5391150"/>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2622837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577CC1-C244-4AE5-ACD7-0DD2C7596D86}"/>
              </a:ext>
            </a:extLst>
          </p:cNvPr>
          <p:cNvSpPr>
            <a:spLocks noGrp="1"/>
          </p:cNvSpPr>
          <p:nvPr>
            <p:ph type="pic" sz="quarter" idx="11"/>
          </p:nvPr>
        </p:nvSpPr>
        <p:spPr>
          <a:xfrm>
            <a:off x="6104331" y="1255486"/>
            <a:ext cx="4584366" cy="4347028"/>
          </a:xfrm>
          <a:custGeom>
            <a:avLst/>
            <a:gdLst>
              <a:gd name="connsiteX0" fmla="*/ 0 w 4584366"/>
              <a:gd name="connsiteY0" fmla="*/ 0 h 4347028"/>
              <a:gd name="connsiteX1" fmla="*/ 4584366 w 4584366"/>
              <a:gd name="connsiteY1" fmla="*/ 0 h 4347028"/>
              <a:gd name="connsiteX2" fmla="*/ 4584366 w 4584366"/>
              <a:gd name="connsiteY2" fmla="*/ 4347028 h 4347028"/>
              <a:gd name="connsiteX3" fmla="*/ 0 w 4584366"/>
              <a:gd name="connsiteY3" fmla="*/ 4347028 h 4347028"/>
            </a:gdLst>
            <a:ahLst/>
            <a:cxnLst>
              <a:cxn ang="0">
                <a:pos x="connsiteX0" y="connsiteY0"/>
              </a:cxn>
              <a:cxn ang="0">
                <a:pos x="connsiteX1" y="connsiteY1"/>
              </a:cxn>
              <a:cxn ang="0">
                <a:pos x="connsiteX2" y="connsiteY2"/>
              </a:cxn>
              <a:cxn ang="0">
                <a:pos x="connsiteX3" y="connsiteY3"/>
              </a:cxn>
            </a:cxnLst>
            <a:rect l="l" t="t" r="r" b="b"/>
            <a:pathLst>
              <a:path w="4584366" h="4347028">
                <a:moveTo>
                  <a:pt x="0" y="0"/>
                </a:moveTo>
                <a:lnTo>
                  <a:pt x="4584366" y="0"/>
                </a:lnTo>
                <a:lnTo>
                  <a:pt x="4584366" y="4347028"/>
                </a:lnTo>
                <a:lnTo>
                  <a:pt x="0" y="4347028"/>
                </a:lnTo>
                <a:close/>
              </a:path>
            </a:pathLst>
          </a:custGeom>
          <a:solidFill>
            <a:schemeClr val="accent1">
              <a:lumMod val="20000"/>
              <a:lumOff val="80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393324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ECA50D-CC34-4A31-A983-FF7B62C2D00B}"/>
              </a:ext>
            </a:extLst>
          </p:cNvPr>
          <p:cNvSpPr/>
          <p:nvPr userDrawn="1"/>
        </p:nvSpPr>
        <p:spPr>
          <a:xfrm>
            <a:off x="11433181" y="0"/>
            <a:ext cx="7588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0DDBB44-75C4-45E2-B215-08AB609197E3}"/>
              </a:ext>
            </a:extLst>
          </p:cNvPr>
          <p:cNvSpPr txBox="1"/>
          <p:nvPr userDrawn="1"/>
        </p:nvSpPr>
        <p:spPr>
          <a:xfrm rot="10800000" flipV="1">
            <a:off x="11547686" y="6299412"/>
            <a:ext cx="529808" cy="338554"/>
          </a:xfrm>
          <a:prstGeom prst="rect">
            <a:avLst/>
          </a:prstGeom>
          <a:noFill/>
        </p:spPr>
        <p:txBody>
          <a:bodyPr wrap="square" rtlCol="0">
            <a:spAutoFit/>
          </a:bodyPr>
          <a:lstStyle/>
          <a:p>
            <a:pPr algn="ctr"/>
            <a:fld id="{260E2A6B-A809-4840-BF14-8648BC0BDF87}" type="slidenum">
              <a:rPr lang="id-ID" sz="1600" b="1"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id-ID" sz="3600" b="1"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879D466B-991F-7B31-5D63-DC5A4400106D}"/>
              </a:ext>
            </a:extLst>
          </p:cNvPr>
          <p:cNvSpPr txBox="1"/>
          <p:nvPr userDrawn="1"/>
        </p:nvSpPr>
        <p:spPr>
          <a:xfrm>
            <a:off x="324903" y="256395"/>
            <a:ext cx="4052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chemeClr val="accent1"/>
                </a:solidFill>
                <a:effectLst/>
                <a:latin typeface="Ubuntu" panose="020B0504030602030204" pitchFamily="34" charset="0"/>
              </a:rPr>
              <a:t>HEUG Australia &amp; New Zealand</a:t>
            </a:r>
          </a:p>
        </p:txBody>
      </p:sp>
      <p:pic>
        <p:nvPicPr>
          <p:cNvPr id="7" name="Picture 6" descr="A picture containing text, font, graphics, logo&#10;&#10;Description automatically generated">
            <a:extLst>
              <a:ext uri="{FF2B5EF4-FFF2-40B4-BE49-F238E27FC236}">
                <a16:creationId xmlns:a16="http://schemas.microsoft.com/office/drawing/2014/main" id="{39C5009D-9E96-0108-DF59-F481544EDBD5}"/>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547684" y="125967"/>
            <a:ext cx="529809" cy="403317"/>
          </a:xfrm>
          <a:prstGeom prst="rect">
            <a:avLst/>
          </a:prstGeom>
        </p:spPr>
      </p:pic>
    </p:spTree>
    <p:extLst>
      <p:ext uri="{BB962C8B-B14F-4D97-AF65-F5344CB8AC3E}">
        <p14:creationId xmlns:p14="http://schemas.microsoft.com/office/powerpoint/2010/main" val="150581996"/>
      </p:ext>
    </p:extLst>
  </p:cSld>
  <p:clrMap bg1="lt1" tx1="dk1" bg2="lt2" tx2="dk2" accent1="accent1" accent2="accent2" accent3="accent3" accent4="accent4" accent5="accent5" accent6="accent6" hlink="hlink" folHlink="folHlink"/>
  <p:sldLayoutIdLst>
    <p:sldLayoutId id="2147483713" r:id="rId1"/>
    <p:sldLayoutId id="2147483702" r:id="rId2"/>
    <p:sldLayoutId id="2147483703" r:id="rId3"/>
    <p:sldLayoutId id="2147483733" r:id="rId4"/>
    <p:sldLayoutId id="2147483704" r:id="rId5"/>
    <p:sldLayoutId id="2147483710" r:id="rId6"/>
    <p:sldLayoutId id="2147483712" r:id="rId7"/>
    <p:sldLayoutId id="2147483701" r:id="rId8"/>
    <p:sldLayoutId id="2147483731" r:id="rId9"/>
    <p:sldLayoutId id="2147483693" r:id="rId10"/>
    <p:sldLayoutId id="2147483694" r:id="rId11"/>
    <p:sldLayoutId id="2147483696" r:id="rId12"/>
    <p:sldLayoutId id="2147483735" r:id="rId13"/>
    <p:sldLayoutId id="2147483697" r:id="rId14"/>
    <p:sldLayoutId id="2147483714" r:id="rId15"/>
    <p:sldLayoutId id="2147483734" r:id="rId16"/>
    <p:sldLayoutId id="2147483730" r:id="rId17"/>
    <p:sldLayoutId id="2147483658" r:id="rId18"/>
    <p:sldLayoutId id="2147483732" r:id="rId19"/>
    <p:sldLayoutId id="2147483736" r:id="rId20"/>
    <p:sldLayoutId id="2147483690" r:id="rId21"/>
    <p:sldLayoutId id="2147483723" r:id="rId22"/>
    <p:sldLayoutId id="2147483737" r:id="rId23"/>
    <p:sldLayoutId id="2147483738" r:id="rId24"/>
    <p:sldLayoutId id="2147483739" r:id="rId25"/>
    <p:sldLayoutId id="2147483740" r:id="rId26"/>
    <p:sldLayoutId id="2147483741" r:id="rId27"/>
    <p:sldLayoutId id="2147483742" r:id="rId28"/>
    <p:sldLayoutId id="2147483743"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8.xml"/><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8.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success-stairs-ambition-career-933215/" TargetMode="External"/><Relationship Id="rId2" Type="http://schemas.openxmlformats.org/officeDocument/2006/relationships/image" Target="../media/image42.jpeg"/><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hyperlink" Target="https://thecsu.sharepoint.com/:p:/r/sites/pwa/internal%20wave%201%20implementation/Shared%20Documents/Communications/CHRS%20Branding/Updated%20Brand%20Standards%20Guide.pptx?d=w65b66cc0f2d146e6a817b6fae6883549&amp;csf=1&amp;web=1&amp;e=nySyKg" TargetMode="External"/><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18.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73.jp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75.jpg"/></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C9E2D750-7A2A-4897-A04B-E9E30A4FCB82}"/>
              </a:ext>
            </a:extLst>
          </p:cNvPr>
          <p:cNvSpPr/>
          <p:nvPr/>
        </p:nvSpPr>
        <p:spPr>
          <a:xfrm>
            <a:off x="0" y="0"/>
            <a:ext cx="36620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with low confidence">
            <a:extLst>
              <a:ext uri="{FF2B5EF4-FFF2-40B4-BE49-F238E27FC236}">
                <a16:creationId xmlns:a16="http://schemas.microsoft.com/office/drawing/2014/main" id="{1CF9B708-970D-2052-8691-352833E9D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225143"/>
          </a:xfrm>
          <a:prstGeom prst="rect">
            <a:avLst/>
          </a:prstGeom>
        </p:spPr>
      </p:pic>
      <p:sp>
        <p:nvSpPr>
          <p:cNvPr id="4" name="TextBox 3">
            <a:extLst>
              <a:ext uri="{FF2B5EF4-FFF2-40B4-BE49-F238E27FC236}">
                <a16:creationId xmlns:a16="http://schemas.microsoft.com/office/drawing/2014/main" id="{5D5053AA-C90E-5C90-6135-E98542CC52CA}"/>
              </a:ext>
            </a:extLst>
          </p:cNvPr>
          <p:cNvSpPr txBox="1"/>
          <p:nvPr/>
        </p:nvSpPr>
        <p:spPr>
          <a:xfrm>
            <a:off x="4244829" y="5469622"/>
            <a:ext cx="7600426" cy="800219"/>
          </a:xfrm>
          <a:prstGeom prst="rect">
            <a:avLst/>
          </a:prstGeom>
          <a:noFill/>
        </p:spPr>
        <p:txBody>
          <a:bodyPr wrap="square" rtlCol="0">
            <a:spAutoFit/>
          </a:bodyPr>
          <a:lstStyle/>
          <a:p>
            <a:r>
              <a:rPr lang="en-US" sz="2800" b="1" i="0" dirty="0">
                <a:solidFill>
                  <a:schemeClr val="accent1"/>
                </a:solidFill>
                <a:effectLst/>
                <a:latin typeface="Ubuntu" panose="020B0504030602030204" pitchFamily="34" charset="0"/>
              </a:rPr>
              <a:t>HEUG Australia &amp; New Zealand - Brisbane</a:t>
            </a:r>
          </a:p>
          <a:p>
            <a:r>
              <a:rPr lang="en-US" b="0" i="0" dirty="0">
                <a:solidFill>
                  <a:schemeClr val="tx2"/>
                </a:solidFill>
                <a:effectLst/>
                <a:latin typeface="Ubuntu" panose="020B0504030602030204" pitchFamily="34" charset="0"/>
              </a:rPr>
              <a:t>8571 – </a:t>
            </a:r>
            <a:r>
              <a:rPr lang="en-US" sz="1800" dirty="0">
                <a:solidFill>
                  <a:srgbClr val="444444"/>
                </a:solidFill>
                <a:effectLst/>
                <a:latin typeface="Calibri" panose="020F0502020204030204" pitchFamily="34" charset="0"/>
                <a:ea typeface="Calibri" panose="020F0502020204030204" pitchFamily="34" charset="0"/>
              </a:rPr>
              <a:t> How on earth do you get people to "just do it already?"</a:t>
            </a:r>
            <a:endParaRPr lang="en-US" sz="2800" dirty="0">
              <a:solidFill>
                <a:schemeClr val="accent1"/>
              </a:solidFill>
            </a:endParaRPr>
          </a:p>
        </p:txBody>
      </p:sp>
    </p:spTree>
    <p:extLst>
      <p:ext uri="{BB962C8B-B14F-4D97-AF65-F5344CB8AC3E}">
        <p14:creationId xmlns:p14="http://schemas.microsoft.com/office/powerpoint/2010/main" val="151652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4C91FA-FC73-DDC5-3989-89F21C4EC15C}"/>
              </a:ext>
            </a:extLst>
          </p:cNvPr>
          <p:cNvGrpSpPr/>
          <p:nvPr/>
        </p:nvGrpSpPr>
        <p:grpSpPr>
          <a:xfrm>
            <a:off x="729206" y="1460050"/>
            <a:ext cx="10593469" cy="4738142"/>
            <a:chOff x="887926" y="1764938"/>
            <a:chExt cx="12712163" cy="5685770"/>
          </a:xfrm>
        </p:grpSpPr>
        <p:sp>
          <p:nvSpPr>
            <p:cNvPr id="17" name="Rectangle 16">
              <a:extLst>
                <a:ext uri="{FF2B5EF4-FFF2-40B4-BE49-F238E27FC236}">
                  <a16:creationId xmlns:a16="http://schemas.microsoft.com/office/drawing/2014/main" id="{2D2E447D-DF46-F275-F436-5CEDE5A6AEB1}"/>
                </a:ext>
              </a:extLst>
            </p:cNvPr>
            <p:cNvSpPr/>
            <p:nvPr/>
          </p:nvSpPr>
          <p:spPr>
            <a:xfrm>
              <a:off x="1412382" y="5105321"/>
              <a:ext cx="11797048" cy="1798750"/>
            </a:xfrm>
            <a:prstGeom prst="rect">
              <a:avLst/>
            </a:prstGeom>
            <a:solidFill>
              <a:srgbClr val="D44E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638B917-4BAC-3E2A-2712-3553EE323E7D}"/>
                </a:ext>
              </a:extLst>
            </p:cNvPr>
            <p:cNvSpPr/>
            <p:nvPr/>
          </p:nvSpPr>
          <p:spPr>
            <a:xfrm>
              <a:off x="1412382" y="3521220"/>
              <a:ext cx="11797048" cy="1599125"/>
            </a:xfrm>
            <a:prstGeom prst="rect">
              <a:avLst/>
            </a:prstGeom>
            <a:solidFill>
              <a:srgbClr val="F0B5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rgbClr val="FFC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A709022-7B7E-E244-3C62-BAB560422BCB}"/>
                </a:ext>
              </a:extLst>
            </p:cNvPr>
            <p:cNvSpPr/>
            <p:nvPr/>
          </p:nvSpPr>
          <p:spPr>
            <a:xfrm>
              <a:off x="1416676" y="1872724"/>
              <a:ext cx="11797048" cy="1635617"/>
            </a:xfrm>
            <a:prstGeom prst="rect">
              <a:avLst/>
            </a:prstGeom>
            <a:solidFill>
              <a:srgbClr val="7F9B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EB2A8987-5154-67D0-1677-552CB28E295A}"/>
                </a:ext>
              </a:extLst>
            </p:cNvPr>
            <p:cNvSpPr/>
            <p:nvPr/>
          </p:nvSpPr>
          <p:spPr>
            <a:xfrm>
              <a:off x="1803042" y="1911360"/>
              <a:ext cx="11797047" cy="4790941"/>
            </a:xfrm>
            <a:custGeom>
              <a:avLst/>
              <a:gdLst>
                <a:gd name="connsiteX0" fmla="*/ 0 w 11797047"/>
                <a:gd name="connsiteY0" fmla="*/ 643943 h 4264744"/>
                <a:gd name="connsiteX1" fmla="*/ 991673 w 11797047"/>
                <a:gd name="connsiteY1" fmla="*/ 0 h 4264744"/>
                <a:gd name="connsiteX2" fmla="*/ 991673 w 11797047"/>
                <a:gd name="connsiteY2" fmla="*/ 0 h 4264744"/>
                <a:gd name="connsiteX3" fmla="*/ 2691684 w 11797047"/>
                <a:gd name="connsiteY3" fmla="*/ 2730321 h 4264744"/>
                <a:gd name="connsiteX4" fmla="*/ 2807594 w 11797047"/>
                <a:gd name="connsiteY4" fmla="*/ 2923504 h 4264744"/>
                <a:gd name="connsiteX5" fmla="*/ 4881092 w 11797047"/>
                <a:gd name="connsiteY5" fmla="*/ 4262907 h 4264744"/>
                <a:gd name="connsiteX6" fmla="*/ 8358388 w 11797047"/>
                <a:gd name="connsiteY6" fmla="*/ 2601532 h 4264744"/>
                <a:gd name="connsiteX7" fmla="*/ 10251583 w 11797047"/>
                <a:gd name="connsiteY7" fmla="*/ 631065 h 4264744"/>
                <a:gd name="connsiteX8" fmla="*/ 11797047 w 11797047"/>
                <a:gd name="connsiteY8" fmla="*/ 425003 h 4264744"/>
                <a:gd name="connsiteX9" fmla="*/ 11797047 w 11797047"/>
                <a:gd name="connsiteY9" fmla="*/ 425003 h 426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97047" h="4264744">
                  <a:moveTo>
                    <a:pt x="0" y="643943"/>
                  </a:moveTo>
                  <a:lnTo>
                    <a:pt x="991673" y="0"/>
                  </a:lnTo>
                  <a:lnTo>
                    <a:pt x="991673" y="0"/>
                  </a:lnTo>
                  <a:lnTo>
                    <a:pt x="2691684" y="2730321"/>
                  </a:lnTo>
                  <a:cubicBezTo>
                    <a:pt x="2994337" y="3217572"/>
                    <a:pt x="2442693" y="2668073"/>
                    <a:pt x="2807594" y="2923504"/>
                  </a:cubicBezTo>
                  <a:cubicBezTo>
                    <a:pt x="3172495" y="3178935"/>
                    <a:pt x="3955960" y="4316569"/>
                    <a:pt x="4881092" y="4262907"/>
                  </a:cubicBezTo>
                  <a:cubicBezTo>
                    <a:pt x="5806224" y="4209245"/>
                    <a:pt x="7463306" y="3206839"/>
                    <a:pt x="8358388" y="2601532"/>
                  </a:cubicBezTo>
                  <a:cubicBezTo>
                    <a:pt x="9253470" y="1996225"/>
                    <a:pt x="9678473" y="993820"/>
                    <a:pt x="10251583" y="631065"/>
                  </a:cubicBezTo>
                  <a:cubicBezTo>
                    <a:pt x="10824693" y="268310"/>
                    <a:pt x="11797047" y="425003"/>
                    <a:pt x="11797047" y="425003"/>
                  </a:cubicBezTo>
                  <a:lnTo>
                    <a:pt x="11797047" y="425003"/>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highlight>
                  <a:srgbClr val="C0C0C0"/>
                </a:highlight>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F77C56D5-8953-264C-60B5-476BEED1880B}"/>
                </a:ext>
              </a:extLst>
            </p:cNvPr>
            <p:cNvSpPr/>
            <p:nvPr/>
          </p:nvSpPr>
          <p:spPr>
            <a:xfrm>
              <a:off x="1751527" y="2478030"/>
              <a:ext cx="180304" cy="180304"/>
            </a:xfrm>
            <a:prstGeom prst="ellipse">
              <a:avLst/>
            </a:prstGeom>
            <a:solidFill>
              <a:srgbClr val="4140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0602023-3B4C-3A7D-8D69-8E9BE11A954A}"/>
                </a:ext>
              </a:extLst>
            </p:cNvPr>
            <p:cNvSpPr txBox="1"/>
            <p:nvPr/>
          </p:nvSpPr>
          <p:spPr>
            <a:xfrm>
              <a:off x="5653019" y="2510110"/>
              <a:ext cx="3315773" cy="84946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Comfort and Security</a:t>
              </a:r>
            </a:p>
          </p:txBody>
        </p:sp>
        <p:sp>
          <p:nvSpPr>
            <p:cNvPr id="20" name="TextBox 19">
              <a:extLst>
                <a:ext uri="{FF2B5EF4-FFF2-40B4-BE49-F238E27FC236}">
                  <a16:creationId xmlns:a16="http://schemas.microsoft.com/office/drawing/2014/main" id="{0574E1FB-4152-8774-34D7-A2FE86415A52}"/>
                </a:ext>
              </a:extLst>
            </p:cNvPr>
            <p:cNvSpPr txBox="1"/>
            <p:nvPr/>
          </p:nvSpPr>
          <p:spPr>
            <a:xfrm>
              <a:off x="5697808" y="4108416"/>
              <a:ext cx="3226194" cy="387798"/>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Worry and Uncertainty</a:t>
              </a:r>
            </a:p>
          </p:txBody>
        </p:sp>
        <p:sp>
          <p:nvSpPr>
            <p:cNvPr id="24" name="Rectangle 23">
              <a:extLst>
                <a:ext uri="{FF2B5EF4-FFF2-40B4-BE49-F238E27FC236}">
                  <a16:creationId xmlns:a16="http://schemas.microsoft.com/office/drawing/2014/main" id="{769F9C4D-8254-AEA5-82F8-01C63F656058}"/>
                </a:ext>
              </a:extLst>
            </p:cNvPr>
            <p:cNvSpPr/>
            <p:nvPr/>
          </p:nvSpPr>
          <p:spPr>
            <a:xfrm>
              <a:off x="9285668" y="3791676"/>
              <a:ext cx="3361385" cy="1171977"/>
            </a:xfrm>
            <a:custGeom>
              <a:avLst/>
              <a:gdLst>
                <a:gd name="connsiteX0" fmla="*/ 0 w 2801154"/>
                <a:gd name="connsiteY0" fmla="*/ 0 h 976648"/>
                <a:gd name="connsiteX1" fmla="*/ 504208 w 2801154"/>
                <a:gd name="connsiteY1" fmla="*/ 0 h 976648"/>
                <a:gd name="connsiteX2" fmla="*/ 1120462 w 2801154"/>
                <a:gd name="connsiteY2" fmla="*/ 0 h 976648"/>
                <a:gd name="connsiteX3" fmla="*/ 1652681 w 2801154"/>
                <a:gd name="connsiteY3" fmla="*/ 0 h 976648"/>
                <a:gd name="connsiteX4" fmla="*/ 2156889 w 2801154"/>
                <a:gd name="connsiteY4" fmla="*/ 0 h 976648"/>
                <a:gd name="connsiteX5" fmla="*/ 2801154 w 2801154"/>
                <a:gd name="connsiteY5" fmla="*/ 0 h 976648"/>
                <a:gd name="connsiteX6" fmla="*/ 2801154 w 2801154"/>
                <a:gd name="connsiteY6" fmla="*/ 488324 h 976648"/>
                <a:gd name="connsiteX7" fmla="*/ 2801154 w 2801154"/>
                <a:gd name="connsiteY7" fmla="*/ 976648 h 976648"/>
                <a:gd name="connsiteX8" fmla="*/ 2240923 w 2801154"/>
                <a:gd name="connsiteY8" fmla="*/ 976648 h 976648"/>
                <a:gd name="connsiteX9" fmla="*/ 1624669 w 2801154"/>
                <a:gd name="connsiteY9" fmla="*/ 976648 h 976648"/>
                <a:gd name="connsiteX10" fmla="*/ 1008415 w 2801154"/>
                <a:gd name="connsiteY10" fmla="*/ 976648 h 976648"/>
                <a:gd name="connsiteX11" fmla="*/ 0 w 2801154"/>
                <a:gd name="connsiteY11" fmla="*/ 976648 h 976648"/>
                <a:gd name="connsiteX12" fmla="*/ 0 w 2801154"/>
                <a:gd name="connsiteY12" fmla="*/ 507857 h 976648"/>
                <a:gd name="connsiteX13" fmla="*/ 0 w 2801154"/>
                <a:gd name="connsiteY13" fmla="*/ 0 h 9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1154" h="976648" fill="none" extrusionOk="0">
                  <a:moveTo>
                    <a:pt x="0" y="0"/>
                  </a:moveTo>
                  <a:cubicBezTo>
                    <a:pt x="216815" y="-17600"/>
                    <a:pt x="323442" y="-19114"/>
                    <a:pt x="504208" y="0"/>
                  </a:cubicBezTo>
                  <a:cubicBezTo>
                    <a:pt x="684974" y="19114"/>
                    <a:pt x="906949" y="19854"/>
                    <a:pt x="1120462" y="0"/>
                  </a:cubicBezTo>
                  <a:cubicBezTo>
                    <a:pt x="1333975" y="-19854"/>
                    <a:pt x="1389845" y="24503"/>
                    <a:pt x="1652681" y="0"/>
                  </a:cubicBezTo>
                  <a:cubicBezTo>
                    <a:pt x="1915517" y="-24503"/>
                    <a:pt x="1922328" y="21248"/>
                    <a:pt x="2156889" y="0"/>
                  </a:cubicBezTo>
                  <a:cubicBezTo>
                    <a:pt x="2391450" y="-21248"/>
                    <a:pt x="2652610" y="3459"/>
                    <a:pt x="2801154" y="0"/>
                  </a:cubicBezTo>
                  <a:cubicBezTo>
                    <a:pt x="2806420" y="166635"/>
                    <a:pt x="2791638" y="367931"/>
                    <a:pt x="2801154" y="488324"/>
                  </a:cubicBezTo>
                  <a:cubicBezTo>
                    <a:pt x="2810670" y="608717"/>
                    <a:pt x="2794717" y="760376"/>
                    <a:pt x="2801154" y="976648"/>
                  </a:cubicBezTo>
                  <a:cubicBezTo>
                    <a:pt x="2629035" y="955849"/>
                    <a:pt x="2402617" y="993157"/>
                    <a:pt x="2240923" y="976648"/>
                  </a:cubicBezTo>
                  <a:cubicBezTo>
                    <a:pt x="2079229" y="960139"/>
                    <a:pt x="1822700" y="982949"/>
                    <a:pt x="1624669" y="976648"/>
                  </a:cubicBezTo>
                  <a:cubicBezTo>
                    <a:pt x="1426638" y="970347"/>
                    <a:pt x="1316490" y="998136"/>
                    <a:pt x="1008415" y="976648"/>
                  </a:cubicBezTo>
                  <a:cubicBezTo>
                    <a:pt x="700340" y="955160"/>
                    <a:pt x="249418" y="939469"/>
                    <a:pt x="0" y="976648"/>
                  </a:cubicBezTo>
                  <a:cubicBezTo>
                    <a:pt x="-22833" y="852584"/>
                    <a:pt x="2538" y="718430"/>
                    <a:pt x="0" y="507857"/>
                  </a:cubicBezTo>
                  <a:cubicBezTo>
                    <a:pt x="-2538" y="297284"/>
                    <a:pt x="-7300" y="225526"/>
                    <a:pt x="0" y="0"/>
                  </a:cubicBezTo>
                  <a:close/>
                </a:path>
                <a:path w="2801154" h="976648" stroke="0" extrusionOk="0">
                  <a:moveTo>
                    <a:pt x="0" y="0"/>
                  </a:moveTo>
                  <a:cubicBezTo>
                    <a:pt x="167139" y="-30240"/>
                    <a:pt x="373616" y="-17119"/>
                    <a:pt x="616254" y="0"/>
                  </a:cubicBezTo>
                  <a:cubicBezTo>
                    <a:pt x="858892" y="17119"/>
                    <a:pt x="975544" y="24780"/>
                    <a:pt x="1176485" y="0"/>
                  </a:cubicBezTo>
                  <a:cubicBezTo>
                    <a:pt x="1377426" y="-24780"/>
                    <a:pt x="1481571" y="21160"/>
                    <a:pt x="1680692" y="0"/>
                  </a:cubicBezTo>
                  <a:cubicBezTo>
                    <a:pt x="1879813" y="-21160"/>
                    <a:pt x="2087518" y="11940"/>
                    <a:pt x="2240923" y="0"/>
                  </a:cubicBezTo>
                  <a:cubicBezTo>
                    <a:pt x="2394328" y="-11940"/>
                    <a:pt x="2606664" y="1009"/>
                    <a:pt x="2801154" y="0"/>
                  </a:cubicBezTo>
                  <a:cubicBezTo>
                    <a:pt x="2822272" y="151299"/>
                    <a:pt x="2801327" y="315387"/>
                    <a:pt x="2801154" y="468791"/>
                  </a:cubicBezTo>
                  <a:cubicBezTo>
                    <a:pt x="2800981" y="622195"/>
                    <a:pt x="2789471" y="791593"/>
                    <a:pt x="2801154" y="976648"/>
                  </a:cubicBezTo>
                  <a:cubicBezTo>
                    <a:pt x="2630744" y="956813"/>
                    <a:pt x="2526499" y="976275"/>
                    <a:pt x="2324958" y="976648"/>
                  </a:cubicBezTo>
                  <a:cubicBezTo>
                    <a:pt x="2123417" y="977021"/>
                    <a:pt x="2043944" y="989033"/>
                    <a:pt x="1848762" y="976648"/>
                  </a:cubicBezTo>
                  <a:cubicBezTo>
                    <a:pt x="1653580" y="964263"/>
                    <a:pt x="1485430" y="978739"/>
                    <a:pt x="1316542" y="976648"/>
                  </a:cubicBezTo>
                  <a:cubicBezTo>
                    <a:pt x="1147654" y="974557"/>
                    <a:pt x="1038628" y="975527"/>
                    <a:pt x="784323" y="976648"/>
                  </a:cubicBezTo>
                  <a:cubicBezTo>
                    <a:pt x="530018" y="977769"/>
                    <a:pt x="306743" y="999172"/>
                    <a:pt x="0" y="976648"/>
                  </a:cubicBezTo>
                  <a:cubicBezTo>
                    <a:pt x="-17030" y="779361"/>
                    <a:pt x="18257" y="607960"/>
                    <a:pt x="0" y="507857"/>
                  </a:cubicBezTo>
                  <a:cubicBezTo>
                    <a:pt x="-18257" y="407754"/>
                    <a:pt x="-1314" y="188436"/>
                    <a:pt x="0" y="0"/>
                  </a:cubicBezTo>
                  <a:close/>
                </a:path>
              </a:pathLst>
            </a:custGeom>
            <a:solidFill>
              <a:srgbClr val="D1D2D4"/>
            </a:solidFill>
            <a:ln>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E72EA0B-0AB1-6B04-68CC-8F36B499B3AC}"/>
                </a:ext>
              </a:extLst>
            </p:cNvPr>
            <p:cNvSpPr txBox="1"/>
            <p:nvPr/>
          </p:nvSpPr>
          <p:spPr>
            <a:xfrm>
              <a:off x="9504610" y="3907586"/>
              <a:ext cx="3142444" cy="941796"/>
            </a:xfrm>
            <a:prstGeom prst="rect">
              <a:avLst/>
            </a:prstGeom>
            <a:noFill/>
          </p:spPr>
          <p:txBody>
            <a:bodyPr wrap="square" rtlCol="0">
              <a:spAutoFit/>
            </a:bodyPr>
            <a:lstStyle/>
            <a:p>
              <a:pPr marL="238115" indent="-238115">
                <a:buFont typeface="Arial" panose="020B0604020202020204" pitchFamily="34" charset="0"/>
                <a:buChar char="•"/>
              </a:pPr>
              <a:r>
                <a:rPr lang="en-US" sz="1500">
                  <a:latin typeface="Arial" panose="020B0604020202020204" pitchFamily="34" charset="0"/>
                  <a:cs typeface="Arial" panose="020B0604020202020204" pitchFamily="34" charset="0"/>
                </a:rPr>
                <a:t>Productivity Loss</a:t>
              </a:r>
            </a:p>
            <a:p>
              <a:pPr marL="238115" indent="-238115">
                <a:buFont typeface="Arial" panose="020B0604020202020204" pitchFamily="34" charset="0"/>
                <a:buChar char="•"/>
              </a:pPr>
              <a:r>
                <a:rPr lang="en-US" sz="1500">
                  <a:latin typeface="Arial" panose="020B0604020202020204" pitchFamily="34" charset="0"/>
                  <a:cs typeface="Arial" panose="020B0604020202020204" pitchFamily="34" charset="0"/>
                </a:rPr>
                <a:t>Employee Dissatisfaction</a:t>
              </a:r>
            </a:p>
            <a:p>
              <a:pPr marL="238115" indent="-238115">
                <a:buFont typeface="Arial" panose="020B0604020202020204" pitchFamily="34" charset="0"/>
                <a:buChar char="•"/>
              </a:pPr>
              <a:r>
                <a:rPr lang="en-US" sz="1500">
                  <a:latin typeface="Arial" panose="020B0604020202020204" pitchFamily="34" charset="0"/>
                  <a:cs typeface="Arial" panose="020B0604020202020204" pitchFamily="34" charset="0"/>
                </a:rPr>
                <a:t>Passive Resistance</a:t>
              </a:r>
            </a:p>
          </p:txBody>
        </p:sp>
        <p:sp>
          <p:nvSpPr>
            <p:cNvPr id="26" name="Rectangle 25">
              <a:extLst>
                <a:ext uri="{FF2B5EF4-FFF2-40B4-BE49-F238E27FC236}">
                  <a16:creationId xmlns:a16="http://schemas.microsoft.com/office/drawing/2014/main" id="{C3CF7456-4182-8CED-0CD4-D5CC5286925B}"/>
                </a:ext>
              </a:extLst>
            </p:cNvPr>
            <p:cNvSpPr/>
            <p:nvPr/>
          </p:nvSpPr>
          <p:spPr>
            <a:xfrm>
              <a:off x="9257763" y="5270600"/>
              <a:ext cx="3749899" cy="1457459"/>
            </a:xfrm>
            <a:custGeom>
              <a:avLst/>
              <a:gdLst>
                <a:gd name="connsiteX0" fmla="*/ 0 w 3124916"/>
                <a:gd name="connsiteY0" fmla="*/ 0 h 1214549"/>
                <a:gd name="connsiteX1" fmla="*/ 687482 w 3124916"/>
                <a:gd name="connsiteY1" fmla="*/ 0 h 1214549"/>
                <a:gd name="connsiteX2" fmla="*/ 1343714 w 3124916"/>
                <a:gd name="connsiteY2" fmla="*/ 0 h 1214549"/>
                <a:gd name="connsiteX3" fmla="*/ 1999946 w 3124916"/>
                <a:gd name="connsiteY3" fmla="*/ 0 h 1214549"/>
                <a:gd name="connsiteX4" fmla="*/ 2531182 w 3124916"/>
                <a:gd name="connsiteY4" fmla="*/ 0 h 1214549"/>
                <a:gd name="connsiteX5" fmla="*/ 3124916 w 3124916"/>
                <a:gd name="connsiteY5" fmla="*/ 0 h 1214549"/>
                <a:gd name="connsiteX6" fmla="*/ 3124916 w 3124916"/>
                <a:gd name="connsiteY6" fmla="*/ 619420 h 1214549"/>
                <a:gd name="connsiteX7" fmla="*/ 3124916 w 3124916"/>
                <a:gd name="connsiteY7" fmla="*/ 1214549 h 1214549"/>
                <a:gd name="connsiteX8" fmla="*/ 2499933 w 3124916"/>
                <a:gd name="connsiteY8" fmla="*/ 1214549 h 1214549"/>
                <a:gd name="connsiteX9" fmla="*/ 1968697 w 3124916"/>
                <a:gd name="connsiteY9" fmla="*/ 1214549 h 1214549"/>
                <a:gd name="connsiteX10" fmla="*/ 1437461 w 3124916"/>
                <a:gd name="connsiteY10" fmla="*/ 1214549 h 1214549"/>
                <a:gd name="connsiteX11" fmla="*/ 781229 w 3124916"/>
                <a:gd name="connsiteY11" fmla="*/ 1214549 h 1214549"/>
                <a:gd name="connsiteX12" fmla="*/ 0 w 3124916"/>
                <a:gd name="connsiteY12" fmla="*/ 1214549 h 1214549"/>
                <a:gd name="connsiteX13" fmla="*/ 0 w 3124916"/>
                <a:gd name="connsiteY13" fmla="*/ 582984 h 1214549"/>
                <a:gd name="connsiteX14" fmla="*/ 0 w 3124916"/>
                <a:gd name="connsiteY14" fmla="*/ 0 h 12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916" h="1214549" fill="none" extrusionOk="0">
                  <a:moveTo>
                    <a:pt x="0" y="0"/>
                  </a:moveTo>
                  <a:cubicBezTo>
                    <a:pt x="174349" y="-12208"/>
                    <a:pt x="450388" y="8011"/>
                    <a:pt x="687482" y="0"/>
                  </a:cubicBezTo>
                  <a:cubicBezTo>
                    <a:pt x="924576" y="-8011"/>
                    <a:pt x="1180872" y="21236"/>
                    <a:pt x="1343714" y="0"/>
                  </a:cubicBezTo>
                  <a:cubicBezTo>
                    <a:pt x="1506556" y="-21236"/>
                    <a:pt x="1739923" y="-14891"/>
                    <a:pt x="1999946" y="0"/>
                  </a:cubicBezTo>
                  <a:cubicBezTo>
                    <a:pt x="2259969" y="14891"/>
                    <a:pt x="2275923" y="15273"/>
                    <a:pt x="2531182" y="0"/>
                  </a:cubicBezTo>
                  <a:cubicBezTo>
                    <a:pt x="2786441" y="-15273"/>
                    <a:pt x="2932900" y="23031"/>
                    <a:pt x="3124916" y="0"/>
                  </a:cubicBezTo>
                  <a:cubicBezTo>
                    <a:pt x="3120676" y="186639"/>
                    <a:pt x="3155426" y="445773"/>
                    <a:pt x="3124916" y="619420"/>
                  </a:cubicBezTo>
                  <a:cubicBezTo>
                    <a:pt x="3094406" y="793067"/>
                    <a:pt x="3117767" y="1077999"/>
                    <a:pt x="3124916" y="1214549"/>
                  </a:cubicBezTo>
                  <a:cubicBezTo>
                    <a:pt x="2937930" y="1244784"/>
                    <a:pt x="2674907" y="1187943"/>
                    <a:pt x="2499933" y="1214549"/>
                  </a:cubicBezTo>
                  <a:cubicBezTo>
                    <a:pt x="2324959" y="1241155"/>
                    <a:pt x="2096904" y="1202129"/>
                    <a:pt x="1968697" y="1214549"/>
                  </a:cubicBezTo>
                  <a:cubicBezTo>
                    <a:pt x="1840490" y="1226969"/>
                    <a:pt x="1654787" y="1226223"/>
                    <a:pt x="1437461" y="1214549"/>
                  </a:cubicBezTo>
                  <a:cubicBezTo>
                    <a:pt x="1220135" y="1202875"/>
                    <a:pt x="1062179" y="1234773"/>
                    <a:pt x="781229" y="1214549"/>
                  </a:cubicBezTo>
                  <a:cubicBezTo>
                    <a:pt x="500279" y="1194325"/>
                    <a:pt x="217432" y="1224765"/>
                    <a:pt x="0" y="1214549"/>
                  </a:cubicBezTo>
                  <a:cubicBezTo>
                    <a:pt x="22671" y="998529"/>
                    <a:pt x="-7977" y="737542"/>
                    <a:pt x="0" y="582984"/>
                  </a:cubicBezTo>
                  <a:cubicBezTo>
                    <a:pt x="7977" y="428427"/>
                    <a:pt x="-6178" y="275217"/>
                    <a:pt x="0" y="0"/>
                  </a:cubicBezTo>
                  <a:close/>
                </a:path>
                <a:path w="3124916" h="1214549" stroke="0" extrusionOk="0">
                  <a:moveTo>
                    <a:pt x="0" y="0"/>
                  </a:moveTo>
                  <a:cubicBezTo>
                    <a:pt x="128386" y="26226"/>
                    <a:pt x="411777" y="28186"/>
                    <a:pt x="593734" y="0"/>
                  </a:cubicBezTo>
                  <a:cubicBezTo>
                    <a:pt x="775691" y="-28186"/>
                    <a:pt x="899664" y="18196"/>
                    <a:pt x="1124970" y="0"/>
                  </a:cubicBezTo>
                  <a:cubicBezTo>
                    <a:pt x="1350276" y="-18196"/>
                    <a:pt x="1637739" y="7373"/>
                    <a:pt x="1812451" y="0"/>
                  </a:cubicBezTo>
                  <a:cubicBezTo>
                    <a:pt x="1987163" y="-7373"/>
                    <a:pt x="2135447" y="-27086"/>
                    <a:pt x="2406185" y="0"/>
                  </a:cubicBezTo>
                  <a:cubicBezTo>
                    <a:pt x="2676923" y="27086"/>
                    <a:pt x="2965330" y="4240"/>
                    <a:pt x="3124916" y="0"/>
                  </a:cubicBezTo>
                  <a:cubicBezTo>
                    <a:pt x="3094548" y="158884"/>
                    <a:pt x="3121143" y="432870"/>
                    <a:pt x="3124916" y="631565"/>
                  </a:cubicBezTo>
                  <a:cubicBezTo>
                    <a:pt x="3128689" y="830260"/>
                    <a:pt x="3130107" y="923814"/>
                    <a:pt x="3124916" y="1214549"/>
                  </a:cubicBezTo>
                  <a:cubicBezTo>
                    <a:pt x="2921309" y="1226970"/>
                    <a:pt x="2788708" y="1185951"/>
                    <a:pt x="2499933" y="1214549"/>
                  </a:cubicBezTo>
                  <a:cubicBezTo>
                    <a:pt x="2211158" y="1243147"/>
                    <a:pt x="2155917" y="1199532"/>
                    <a:pt x="1968697" y="1214549"/>
                  </a:cubicBezTo>
                  <a:cubicBezTo>
                    <a:pt x="1781477" y="1229566"/>
                    <a:pt x="1634381" y="1234970"/>
                    <a:pt x="1343714" y="1214549"/>
                  </a:cubicBezTo>
                  <a:cubicBezTo>
                    <a:pt x="1053047" y="1194128"/>
                    <a:pt x="962944" y="1202168"/>
                    <a:pt x="718731" y="1214549"/>
                  </a:cubicBezTo>
                  <a:cubicBezTo>
                    <a:pt x="474518" y="1226930"/>
                    <a:pt x="151671" y="1246247"/>
                    <a:pt x="0" y="1214549"/>
                  </a:cubicBezTo>
                  <a:cubicBezTo>
                    <a:pt x="988" y="1072404"/>
                    <a:pt x="14715" y="870289"/>
                    <a:pt x="0" y="582984"/>
                  </a:cubicBezTo>
                  <a:cubicBezTo>
                    <a:pt x="-14715" y="295679"/>
                    <a:pt x="-21319" y="288797"/>
                    <a:pt x="0" y="0"/>
                  </a:cubicBezTo>
                  <a:close/>
                </a:path>
              </a:pathLst>
            </a:custGeom>
            <a:solidFill>
              <a:srgbClr val="D1D2D4"/>
            </a:solidFill>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732CD02-C397-63B9-807C-7FEB175364DA}"/>
                </a:ext>
              </a:extLst>
            </p:cNvPr>
            <p:cNvSpPr txBox="1"/>
            <p:nvPr/>
          </p:nvSpPr>
          <p:spPr>
            <a:xfrm>
              <a:off x="9414455" y="5362898"/>
              <a:ext cx="3379553" cy="1218796"/>
            </a:xfrm>
            <a:prstGeom prst="rect">
              <a:avLst/>
            </a:prstGeom>
            <a:noFill/>
          </p:spPr>
          <p:txBody>
            <a:bodyPr wrap="square" rtlCol="0">
              <a:spAutoFit/>
            </a:bodyPr>
            <a:lstStyle/>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Employee Turnover</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Tangible Customer Impact</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Active Resistance</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Opt-out of the Change</a:t>
              </a:r>
            </a:p>
          </p:txBody>
        </p:sp>
        <p:sp>
          <p:nvSpPr>
            <p:cNvPr id="23" name="Isosceles Triangle 22">
              <a:extLst>
                <a:ext uri="{FF2B5EF4-FFF2-40B4-BE49-F238E27FC236}">
                  <a16:creationId xmlns:a16="http://schemas.microsoft.com/office/drawing/2014/main" id="{8B662E0C-0468-7752-F4E6-C7769E9E806F}"/>
                </a:ext>
              </a:extLst>
            </p:cNvPr>
            <p:cNvSpPr/>
            <p:nvPr/>
          </p:nvSpPr>
          <p:spPr>
            <a:xfrm rot="5074502">
              <a:off x="12608417" y="2387878"/>
              <a:ext cx="373487" cy="20606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024FAB1-5380-2589-0D65-83ED44D80AAD}"/>
                </a:ext>
              </a:extLst>
            </p:cNvPr>
            <p:cNvSpPr txBox="1"/>
            <p:nvPr/>
          </p:nvSpPr>
          <p:spPr>
            <a:xfrm rot="16200000">
              <a:off x="-783588" y="3436452"/>
              <a:ext cx="3730826" cy="387798"/>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Increasing resistance to change </a:t>
              </a:r>
            </a:p>
          </p:txBody>
        </p:sp>
        <p:cxnSp>
          <p:nvCxnSpPr>
            <p:cNvPr id="34" name="Straight Arrow Connector 33">
              <a:extLst>
                <a:ext uri="{FF2B5EF4-FFF2-40B4-BE49-F238E27FC236}">
                  <a16:creationId xmlns:a16="http://schemas.microsoft.com/office/drawing/2014/main" id="{22E5361B-F998-7B76-F7E7-DA9D1C2C1B67}"/>
                </a:ext>
              </a:extLst>
            </p:cNvPr>
            <p:cNvCxnSpPr/>
            <p:nvPr/>
          </p:nvCxnSpPr>
          <p:spPr>
            <a:xfrm>
              <a:off x="1081824" y="5551790"/>
              <a:ext cx="0" cy="13522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477C7FE4-0722-B2BE-A541-69F3D0A3E75F}"/>
                </a:ext>
              </a:extLst>
            </p:cNvPr>
            <p:cNvSpPr txBox="1"/>
            <p:nvPr/>
          </p:nvSpPr>
          <p:spPr>
            <a:xfrm>
              <a:off x="1519707" y="7062910"/>
              <a:ext cx="9465972" cy="387798"/>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Time</a:t>
              </a:r>
            </a:p>
          </p:txBody>
        </p:sp>
        <p:cxnSp>
          <p:nvCxnSpPr>
            <p:cNvPr id="38" name="Straight Arrow Connector 37">
              <a:extLst>
                <a:ext uri="{FF2B5EF4-FFF2-40B4-BE49-F238E27FC236}">
                  <a16:creationId xmlns:a16="http://schemas.microsoft.com/office/drawing/2014/main" id="{76DE9D54-A6BE-8481-BC6A-4B872A3FC256}"/>
                </a:ext>
              </a:extLst>
            </p:cNvPr>
            <p:cNvCxnSpPr>
              <a:cxnSpLocks/>
            </p:cNvCxnSpPr>
            <p:nvPr/>
          </p:nvCxnSpPr>
          <p:spPr>
            <a:xfrm>
              <a:off x="2305318" y="7275207"/>
              <a:ext cx="108440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50A1D42E-0831-08B3-9426-390208A7F96A}"/>
                </a:ext>
              </a:extLst>
            </p:cNvPr>
            <p:cNvSpPr txBox="1"/>
            <p:nvPr/>
          </p:nvSpPr>
          <p:spPr>
            <a:xfrm>
              <a:off x="5862032" y="5704459"/>
              <a:ext cx="2897746" cy="387798"/>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“Valley of Despair”</a:t>
              </a:r>
            </a:p>
          </p:txBody>
        </p:sp>
      </p:grpSp>
      <p:sp>
        <p:nvSpPr>
          <p:cNvPr id="40" name="TextBox 39">
            <a:extLst>
              <a:ext uri="{FF2B5EF4-FFF2-40B4-BE49-F238E27FC236}">
                <a16:creationId xmlns:a16="http://schemas.microsoft.com/office/drawing/2014/main" id="{00DA1066-E755-AFC1-A4E0-C429AC82A3DB}"/>
              </a:ext>
            </a:extLst>
          </p:cNvPr>
          <p:cNvSpPr txBox="1"/>
          <p:nvPr/>
        </p:nvSpPr>
        <p:spPr>
          <a:xfrm>
            <a:off x="335610" y="1019062"/>
            <a:ext cx="9093916" cy="502766"/>
          </a:xfrm>
          <a:prstGeom prst="rect">
            <a:avLst/>
          </a:prstGeom>
          <a:noFill/>
        </p:spPr>
        <p:txBody>
          <a:bodyPr wrap="square" rtlCol="0">
            <a:spAutoFit/>
          </a:bodyPr>
          <a:lstStyle/>
          <a:p>
            <a:r>
              <a:rPr lang="en-US" sz="2667" b="1">
                <a:latin typeface="Arial" panose="020B0604020202020204" pitchFamily="34" charset="0"/>
                <a:cs typeface="Arial" panose="020B0604020202020204" pitchFamily="34" charset="0"/>
              </a:rPr>
              <a:t>Organizational Impacts through the “Valley of Despair”</a:t>
            </a:r>
          </a:p>
        </p:txBody>
      </p:sp>
    </p:spTree>
    <p:extLst>
      <p:ext uri="{BB962C8B-B14F-4D97-AF65-F5344CB8AC3E}">
        <p14:creationId xmlns:p14="http://schemas.microsoft.com/office/powerpoint/2010/main" val="276373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31162774-B457-30D3-E91C-C05FCCD73779}"/>
              </a:ext>
            </a:extLst>
          </p:cNvPr>
          <p:cNvPicPr>
            <a:picLocks noChangeAspect="1"/>
          </p:cNvPicPr>
          <p:nvPr/>
        </p:nvPicPr>
        <p:blipFill>
          <a:blip r:embed="rId2"/>
          <a:stretch>
            <a:fillRect/>
          </a:stretch>
        </p:blipFill>
        <p:spPr>
          <a:xfrm>
            <a:off x="485040" y="1646438"/>
            <a:ext cx="5256244" cy="2957609"/>
          </a:xfrm>
          <a:prstGeom prst="rect">
            <a:avLst/>
          </a:prstGeom>
        </p:spPr>
      </p:pic>
      <p:pic>
        <p:nvPicPr>
          <p:cNvPr id="5" name="Picture 5">
            <a:extLst>
              <a:ext uri="{FF2B5EF4-FFF2-40B4-BE49-F238E27FC236}">
                <a16:creationId xmlns:a16="http://schemas.microsoft.com/office/drawing/2014/main" id="{5731B5AC-1CA9-3707-5E53-ADC6DDB365E5}"/>
              </a:ext>
            </a:extLst>
          </p:cNvPr>
          <p:cNvPicPr>
            <a:picLocks noChangeAspect="1"/>
          </p:cNvPicPr>
          <p:nvPr/>
        </p:nvPicPr>
        <p:blipFill>
          <a:blip r:embed="rId3"/>
          <a:stretch>
            <a:fillRect/>
          </a:stretch>
        </p:blipFill>
        <p:spPr>
          <a:xfrm>
            <a:off x="6430347" y="1596410"/>
            <a:ext cx="5139612" cy="2910956"/>
          </a:xfrm>
          <a:prstGeom prst="rect">
            <a:avLst/>
          </a:prstGeom>
        </p:spPr>
      </p:pic>
      <p:sp>
        <p:nvSpPr>
          <p:cNvPr id="6" name="TextBox 5">
            <a:extLst>
              <a:ext uri="{FF2B5EF4-FFF2-40B4-BE49-F238E27FC236}">
                <a16:creationId xmlns:a16="http://schemas.microsoft.com/office/drawing/2014/main" id="{EC7AC061-9F03-A86B-47C8-541E97DD2935}"/>
              </a:ext>
            </a:extLst>
          </p:cNvPr>
          <p:cNvSpPr txBox="1"/>
          <p:nvPr/>
        </p:nvSpPr>
        <p:spPr>
          <a:xfrm>
            <a:off x="443807" y="4948838"/>
            <a:ext cx="5131837" cy="435953"/>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algn="ctr"/>
            <a:r>
              <a:rPr lang="en-US" sz="2333" b="1">
                <a:latin typeface="Arial"/>
                <a:cs typeface="Calibri"/>
              </a:rPr>
              <a:t>Mid-Pass 4A  = </a:t>
            </a:r>
            <a:r>
              <a:rPr lang="en-US" sz="2333" b="1">
                <a:solidFill>
                  <a:srgbClr val="C00000"/>
                </a:solidFill>
                <a:latin typeface="Arial"/>
                <a:cs typeface="Calibri"/>
              </a:rPr>
              <a:t>Valley of Despair</a:t>
            </a:r>
            <a:endParaRPr lang="en-US" sz="2333" b="1">
              <a:solidFill>
                <a:srgbClr val="C00000"/>
              </a:solidFill>
              <a:latin typeface="Arial"/>
              <a:cs typeface="Arial"/>
            </a:endParaRPr>
          </a:p>
        </p:txBody>
      </p:sp>
      <p:sp>
        <p:nvSpPr>
          <p:cNvPr id="8" name="TextBox 7">
            <a:extLst>
              <a:ext uri="{FF2B5EF4-FFF2-40B4-BE49-F238E27FC236}">
                <a16:creationId xmlns:a16="http://schemas.microsoft.com/office/drawing/2014/main" id="{877CACA6-1E19-3BDF-32AE-249E2DCF5500}"/>
              </a:ext>
            </a:extLst>
          </p:cNvPr>
          <p:cNvSpPr txBox="1"/>
          <p:nvPr/>
        </p:nvSpPr>
        <p:spPr>
          <a:xfrm>
            <a:off x="475068" y="1027393"/>
            <a:ext cx="6782153" cy="487378"/>
          </a:xfrm>
          <a:prstGeom prst="rect">
            <a:avLst/>
          </a:prstGeom>
          <a:noFill/>
        </p:spPr>
        <p:txBody>
          <a:bodyPr wrap="square" lIns="76200" tIns="38100" rIns="76200" bIns="38100" rtlCol="0" anchor="t">
            <a:spAutoFit/>
          </a:bodyPr>
          <a:lstStyle/>
          <a:p>
            <a:r>
              <a:rPr lang="en-US" sz="2667" b="1">
                <a:latin typeface="Arial"/>
                <a:cs typeface="Arial"/>
              </a:rPr>
              <a:t>Channel Islands Pass 4A Word Clouds</a:t>
            </a:r>
            <a:endParaRPr lang="en-US" sz="2667"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E71E105-9957-47EF-5B31-DC8E160E377F}"/>
              </a:ext>
            </a:extLst>
          </p:cNvPr>
          <p:cNvSpPr txBox="1"/>
          <p:nvPr/>
        </p:nvSpPr>
        <p:spPr>
          <a:xfrm>
            <a:off x="6165925" y="4916202"/>
            <a:ext cx="5131837" cy="435953"/>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algn="ctr"/>
            <a:r>
              <a:rPr lang="en-US" sz="2333" b="1">
                <a:latin typeface="Arial"/>
                <a:cs typeface="Calibri"/>
              </a:rPr>
              <a:t>Post-Pass 4A  = </a:t>
            </a:r>
            <a:r>
              <a:rPr lang="en-US" sz="2333" b="1">
                <a:solidFill>
                  <a:srgbClr val="F0B53E"/>
                </a:solidFill>
                <a:latin typeface="Arial"/>
                <a:cs typeface="Calibri"/>
              </a:rPr>
              <a:t>Experimentation</a:t>
            </a:r>
            <a:endParaRPr lang="en-US" sz="2333" b="1">
              <a:solidFill>
                <a:srgbClr val="F0B53E"/>
              </a:solidFill>
              <a:latin typeface="Arial"/>
              <a:cs typeface="Arial"/>
            </a:endParaRPr>
          </a:p>
        </p:txBody>
      </p:sp>
      <p:cxnSp>
        <p:nvCxnSpPr>
          <p:cNvPr id="10" name="Connector: Curved 9">
            <a:extLst>
              <a:ext uri="{FF2B5EF4-FFF2-40B4-BE49-F238E27FC236}">
                <a16:creationId xmlns:a16="http://schemas.microsoft.com/office/drawing/2014/main" id="{434D7D49-DB16-8B14-9109-D04315197509}"/>
              </a:ext>
            </a:extLst>
          </p:cNvPr>
          <p:cNvCxnSpPr>
            <a:cxnSpLocks/>
          </p:cNvCxnSpPr>
          <p:nvPr/>
        </p:nvCxnSpPr>
        <p:spPr>
          <a:xfrm flipV="1">
            <a:off x="5376929" y="3139006"/>
            <a:ext cx="1303987" cy="982233"/>
          </a:xfrm>
          <a:prstGeom prst="curvedConnector3">
            <a:avLst/>
          </a:prstGeom>
          <a:ln w="57150">
            <a:solidFill>
              <a:srgbClr val="861F4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83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4BA5CEB-34F2-CD3B-69E1-DCB1DD0C2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43" y="1022430"/>
            <a:ext cx="10745164" cy="583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28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6531FF68-9C58-4243-97F7-C57B7225FEED}"/>
              </a:ext>
            </a:extLst>
          </p:cNvPr>
          <p:cNvGraphicFramePr>
            <a:graphicFrameLocks noGrp="1"/>
          </p:cNvGraphicFramePr>
          <p:nvPr/>
        </p:nvGraphicFramePr>
        <p:xfrm>
          <a:off x="186267" y="1484671"/>
          <a:ext cx="11679054" cy="4949843"/>
        </p:xfrm>
        <a:graphic>
          <a:graphicData uri="http://schemas.openxmlformats.org/drawingml/2006/table">
            <a:tbl>
              <a:tblPr bandRow="1">
                <a:tableStyleId>{5C22544A-7EE6-4342-B048-85BDC9FD1C3A}</a:tableStyleId>
              </a:tblPr>
              <a:tblGrid>
                <a:gridCol w="763334">
                  <a:extLst>
                    <a:ext uri="{9D8B030D-6E8A-4147-A177-3AD203B41FA5}">
                      <a16:colId xmlns:a16="http://schemas.microsoft.com/office/drawing/2014/main" val="3928920813"/>
                    </a:ext>
                  </a:extLst>
                </a:gridCol>
                <a:gridCol w="2036081">
                  <a:extLst>
                    <a:ext uri="{9D8B030D-6E8A-4147-A177-3AD203B41FA5}">
                      <a16:colId xmlns:a16="http://schemas.microsoft.com/office/drawing/2014/main" val="20000"/>
                    </a:ext>
                  </a:extLst>
                </a:gridCol>
                <a:gridCol w="2477362">
                  <a:extLst>
                    <a:ext uri="{9D8B030D-6E8A-4147-A177-3AD203B41FA5}">
                      <a16:colId xmlns:a16="http://schemas.microsoft.com/office/drawing/2014/main" val="4039272296"/>
                    </a:ext>
                  </a:extLst>
                </a:gridCol>
                <a:gridCol w="2315707">
                  <a:extLst>
                    <a:ext uri="{9D8B030D-6E8A-4147-A177-3AD203B41FA5}">
                      <a16:colId xmlns:a16="http://schemas.microsoft.com/office/drawing/2014/main" val="694095373"/>
                    </a:ext>
                  </a:extLst>
                </a:gridCol>
                <a:gridCol w="4086570">
                  <a:extLst>
                    <a:ext uri="{9D8B030D-6E8A-4147-A177-3AD203B41FA5}">
                      <a16:colId xmlns:a16="http://schemas.microsoft.com/office/drawing/2014/main" val="942532903"/>
                    </a:ext>
                  </a:extLst>
                </a:gridCol>
              </a:tblGrid>
              <a:tr h="297180">
                <a:tc>
                  <a:txBody>
                    <a:bodyPr/>
                    <a:lstStyle/>
                    <a:p>
                      <a:endParaRPr lang="en-US" sz="1400" kern="1200">
                        <a:solidFill>
                          <a:schemeClr val="bg1"/>
                        </a:solidFill>
                        <a:latin typeface="+mn-lt"/>
                        <a:ea typeface="+mn-ea"/>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5E90"/>
                    </a:solidFill>
                  </a:tcPr>
                </a:tc>
                <a:tc>
                  <a:txBody>
                    <a:bodyPr/>
                    <a:lstStyle/>
                    <a:p>
                      <a:r>
                        <a:rPr lang="en-US" sz="1500" b="1" kern="1200">
                          <a:solidFill>
                            <a:schemeClr val="bg1"/>
                          </a:solidFill>
                          <a:latin typeface="Arial"/>
                          <a:ea typeface="+mn-ea"/>
                          <a:cs typeface="Arial"/>
                        </a:rPr>
                        <a:t>ADKAR Element:</a:t>
                      </a:r>
                      <a:endParaRPr lang="en-US" sz="1400" b="1" kern="1200">
                        <a:solidFill>
                          <a:schemeClr val="bg1"/>
                        </a:solidFill>
                        <a:latin typeface="Arial"/>
                        <a:ea typeface="+mn-ea"/>
                        <a:cs typeface="Aria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5E90"/>
                    </a:solidFill>
                  </a:tcPr>
                </a:tc>
                <a:tc>
                  <a:txBody>
                    <a:bodyPr/>
                    <a:lstStyle/>
                    <a:p>
                      <a:r>
                        <a:rPr lang="en-US" sz="1400" b="1">
                          <a:solidFill>
                            <a:schemeClr val="bg1"/>
                          </a:solidFill>
                          <a:latin typeface="Arial"/>
                          <a:cs typeface="Arial"/>
                        </a:rPr>
                        <a:t>Definition:</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5E90"/>
                    </a:solidFill>
                  </a:tcPr>
                </a:tc>
                <a:tc>
                  <a:txBody>
                    <a:bodyPr/>
                    <a:lstStyle/>
                    <a:p>
                      <a:r>
                        <a:rPr lang="en-US" sz="1400" b="1">
                          <a:solidFill>
                            <a:schemeClr val="bg1"/>
                          </a:solidFill>
                          <a:latin typeface="Arial"/>
                          <a:cs typeface="Arial"/>
                        </a:rPr>
                        <a:t>What You Hear:</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5E90"/>
                    </a:solidFill>
                  </a:tcPr>
                </a:tc>
                <a:tc>
                  <a:txBody>
                    <a:bodyPr/>
                    <a:lstStyle/>
                    <a:p>
                      <a:r>
                        <a:rPr lang="en-US" sz="1400" b="1">
                          <a:solidFill>
                            <a:schemeClr val="bg1"/>
                          </a:solidFill>
                          <a:latin typeface="Arial"/>
                          <a:cs typeface="Arial"/>
                        </a:rPr>
                        <a:t>Without: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5E90"/>
                    </a:solidFill>
                  </a:tcPr>
                </a:tc>
                <a:extLst>
                  <a:ext uri="{0D108BD9-81ED-4DB2-BD59-A6C34878D82A}">
                    <a16:rowId xmlns:a16="http://schemas.microsoft.com/office/drawing/2014/main" val="1504724875"/>
                  </a:ext>
                </a:extLst>
              </a:tr>
              <a:tr h="929292">
                <a:tc>
                  <a:txBody>
                    <a:bodyPr/>
                    <a:lstStyle/>
                    <a:p>
                      <a:pPr algn="ctr"/>
                      <a:endParaRPr lang="en-US" sz="2100" b="1">
                        <a:solidFill>
                          <a:schemeClr val="accent1"/>
                        </a:solidFill>
                        <a:latin typeface="Aria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a:solidFill>
                            <a:schemeClr val="tx1"/>
                          </a:solidFill>
                          <a:latin typeface="Arial"/>
                          <a:cs typeface="Arial"/>
                        </a:rPr>
                        <a:t>Awareness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Of the need for change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“I understand why…”</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spcAft>
                          <a:spcPts val="0"/>
                        </a:spcAft>
                        <a:buFont typeface="Arial" panose="020B0604020202020204" pitchFamily="34" charset="0"/>
                        <a:buChar char="•"/>
                      </a:pPr>
                      <a:endParaRPr lang="en-US" sz="1300" b="0">
                        <a:solidFill>
                          <a:schemeClr val="tx1"/>
                        </a:solidFill>
                        <a:latin typeface="Arial"/>
                      </a:endParaRPr>
                    </a:p>
                    <a:p>
                      <a:pPr marL="285750" indent="-285750">
                        <a:lnSpc>
                          <a:spcPct val="100000"/>
                        </a:lnSpc>
                        <a:spcAft>
                          <a:spcPts val="0"/>
                        </a:spcAft>
                        <a:buFont typeface="Arial" panose="020B0604020202020204" pitchFamily="34" charset="0"/>
                        <a:buChar char="•"/>
                      </a:pPr>
                      <a:r>
                        <a:rPr lang="en-US" sz="1300" b="0">
                          <a:solidFill>
                            <a:schemeClr val="tx1"/>
                          </a:solidFill>
                          <a:latin typeface="Arial"/>
                        </a:rPr>
                        <a:t>Employees ask the same question over and over</a:t>
                      </a:r>
                    </a:p>
                    <a:p>
                      <a:pPr marL="285750" indent="-285750">
                        <a:lnSpc>
                          <a:spcPct val="100000"/>
                        </a:lnSpc>
                        <a:spcAft>
                          <a:spcPts val="0"/>
                        </a:spcAft>
                        <a:buFont typeface="Arial" panose="020B0604020202020204" pitchFamily="34" charset="0"/>
                        <a:buChar char="•"/>
                      </a:pPr>
                      <a:r>
                        <a:rPr lang="en-US" sz="1300" b="0">
                          <a:solidFill>
                            <a:schemeClr val="tx1"/>
                          </a:solidFill>
                          <a:latin typeface="Arial"/>
                        </a:rPr>
                        <a:t>Delays in implementation</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4230">
                <a:tc>
                  <a:txBody>
                    <a:bodyPr/>
                    <a:lstStyle/>
                    <a:p>
                      <a:pPr algn="ctr"/>
                      <a:endParaRPr lang="en-US" sz="2100" b="1">
                        <a:solidFill>
                          <a:schemeClr val="accent1"/>
                        </a:solidFill>
                        <a:latin typeface="Aria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a:solidFill>
                            <a:schemeClr val="tx1"/>
                          </a:solidFill>
                          <a:latin typeface="Arial"/>
                          <a:cs typeface="Arial"/>
                        </a:rPr>
                        <a:t>Desire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To participate and </a:t>
                      </a:r>
                      <a:br>
                        <a:rPr lang="en-US" sz="1500" b="1">
                          <a:solidFill>
                            <a:srgbClr val="000000"/>
                          </a:solidFill>
                          <a:latin typeface="Arial"/>
                        </a:rPr>
                      </a:br>
                      <a:r>
                        <a:rPr lang="en-US" sz="1500" b="1">
                          <a:solidFill>
                            <a:schemeClr val="tx1"/>
                          </a:solidFill>
                          <a:latin typeface="Arial"/>
                        </a:rPr>
                        <a:t>support the change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“I have decided to…”</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14400" rtl="0" eaLnBrk="1" latinLnBrk="0" hangingPunct="1">
                        <a:lnSpc>
                          <a:spcPct val="100000"/>
                        </a:lnSpc>
                        <a:spcAft>
                          <a:spcPts val="0"/>
                        </a:spcAft>
                        <a:buClrTx/>
                        <a:buFont typeface="Arial"/>
                        <a:buChar char="•"/>
                      </a:pPr>
                      <a:r>
                        <a:rPr lang="en-US" sz="1300" b="0" kern="1200">
                          <a:solidFill>
                            <a:schemeClr val="tx1"/>
                          </a:solidFill>
                          <a:latin typeface="Arial"/>
                          <a:ea typeface="+mn-ea"/>
                          <a:cs typeface="+mn-cs"/>
                        </a:rPr>
                        <a:t>Lower productivity</a:t>
                      </a:r>
                    </a:p>
                    <a:p>
                      <a:pPr marL="285750" indent="-285750" algn="l" defTabSz="914400" rtl="0" eaLnBrk="1" latinLnBrk="0" hangingPunct="1">
                        <a:lnSpc>
                          <a:spcPct val="100000"/>
                        </a:lnSpc>
                        <a:spcAft>
                          <a:spcPts val="0"/>
                        </a:spcAft>
                        <a:buClrTx/>
                        <a:buFont typeface="Arial"/>
                        <a:buChar char="•"/>
                      </a:pPr>
                      <a:r>
                        <a:rPr lang="en-US" sz="1300" b="0" kern="1200">
                          <a:solidFill>
                            <a:schemeClr val="tx1"/>
                          </a:solidFill>
                          <a:latin typeface="Arial"/>
                          <a:ea typeface="+mn-ea"/>
                          <a:cs typeface="+mn-cs"/>
                        </a:rPr>
                        <a:t>Increased turnover</a:t>
                      </a:r>
                    </a:p>
                    <a:p>
                      <a:pPr marL="285750" indent="-285750" algn="l" defTabSz="914400" rtl="0" eaLnBrk="1" latinLnBrk="0" hangingPunct="1">
                        <a:lnSpc>
                          <a:spcPct val="100000"/>
                        </a:lnSpc>
                        <a:spcAft>
                          <a:spcPts val="0"/>
                        </a:spcAft>
                        <a:buClrTx/>
                        <a:buFont typeface="Arial"/>
                        <a:buChar char="•"/>
                      </a:pPr>
                      <a:r>
                        <a:rPr lang="en-US" sz="1300" b="0">
                          <a:solidFill>
                            <a:schemeClr val="tx1"/>
                          </a:solidFill>
                          <a:latin typeface="Arial"/>
                        </a:rPr>
                        <a:t>Hoarding of information and resources</a:t>
                      </a:r>
                      <a:endParaRPr lang="en-US" sz="1300" b="0" kern="1200">
                        <a:solidFill>
                          <a:schemeClr val="tx1"/>
                        </a:solidFill>
                        <a:latin typeface="Arial"/>
                        <a:ea typeface="+mn-ea"/>
                        <a:cs typeface="+mn-cs"/>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4230">
                <a:tc>
                  <a:txBody>
                    <a:bodyPr/>
                    <a:lstStyle/>
                    <a:p>
                      <a:pPr algn="ctr"/>
                      <a:endParaRPr lang="en-US" sz="2100" b="1">
                        <a:solidFill>
                          <a:schemeClr val="accent1"/>
                        </a:solidFill>
                        <a:latin typeface="Aria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a:solidFill>
                            <a:schemeClr val="tx1"/>
                          </a:solidFill>
                          <a:latin typeface="Arial"/>
                          <a:cs typeface="Arial"/>
                        </a:rPr>
                        <a:t>Knowledge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On how to change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“I know how to…”</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14400" rtl="0" eaLnBrk="1" fontAlgn="base" latinLnBrk="0" hangingPunct="1">
                        <a:lnSpc>
                          <a:spcPct val="100000"/>
                        </a:lnSpc>
                        <a:spcAft>
                          <a:spcPts val="0"/>
                        </a:spcAft>
                        <a:buClrTx/>
                        <a:buFont typeface="Arial" panose="020B0604020202020204" pitchFamily="34" charset="0"/>
                        <a:buChar char="•"/>
                      </a:pPr>
                      <a:r>
                        <a:rPr lang="en-US" sz="1300" b="0" kern="1200">
                          <a:solidFill>
                            <a:schemeClr val="tx1"/>
                          </a:solidFill>
                          <a:latin typeface="Arial"/>
                          <a:ea typeface="+mn-ea"/>
                          <a:cs typeface="+mn-cs"/>
                        </a:rPr>
                        <a:t>Lower utilization or incorrect usage of new systems</a:t>
                      </a:r>
                      <a:br>
                        <a:rPr lang="en-US" sz="1300" b="0" kern="1200">
                          <a:solidFill>
                            <a:srgbClr val="000000"/>
                          </a:solidFill>
                          <a:latin typeface="Arial"/>
                          <a:ea typeface="+mn-ea"/>
                          <a:cs typeface="+mn-cs"/>
                        </a:rPr>
                      </a:br>
                      <a:r>
                        <a:rPr lang="en-US" sz="1300" b="0" kern="1200">
                          <a:solidFill>
                            <a:schemeClr val="tx1"/>
                          </a:solidFill>
                          <a:latin typeface="Arial"/>
                          <a:ea typeface="+mn-ea"/>
                          <a:cs typeface="+mn-cs"/>
                        </a:rPr>
                        <a:t>Sustained reduction in productivity</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44677">
                <a:tc>
                  <a:txBody>
                    <a:bodyPr/>
                    <a:lstStyle/>
                    <a:p>
                      <a:pPr algn="ctr"/>
                      <a:br>
                        <a:rPr lang="en-US" sz="2100">
                          <a:solidFill>
                            <a:srgbClr val="5B9BD5"/>
                          </a:solidFill>
                        </a:rPr>
                      </a:br>
                      <a:br>
                        <a:rPr lang="en-US" sz="2100">
                          <a:solidFill>
                            <a:srgbClr val="5B9BD5"/>
                          </a:solidFill>
                        </a:rPr>
                      </a:br>
                      <a:endParaRPr lang="en-US" sz="2100" b="1">
                        <a:solidFill>
                          <a:srgbClr val="5B9BD5"/>
                        </a:solidFill>
                        <a:latin typeface="Aria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a:solidFill>
                            <a:schemeClr val="tx1"/>
                          </a:solidFill>
                          <a:latin typeface="Arial"/>
                          <a:cs typeface="Arial"/>
                        </a:rPr>
                        <a:t>Ability</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To implement required </a:t>
                      </a:r>
                      <a:br>
                        <a:rPr lang="en-US" sz="1500" b="1">
                          <a:solidFill>
                            <a:srgbClr val="000000"/>
                          </a:solidFill>
                          <a:latin typeface="Arial"/>
                        </a:rPr>
                      </a:br>
                      <a:r>
                        <a:rPr lang="en-US" sz="1500" b="1">
                          <a:solidFill>
                            <a:schemeClr val="tx1"/>
                          </a:solidFill>
                          <a:latin typeface="Arial"/>
                        </a:rPr>
                        <a:t>skills and behaviors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“I am able to…”</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14400" rtl="0" eaLnBrk="1" fontAlgn="base" latinLnBrk="0" hangingPunct="1">
                        <a:lnSpc>
                          <a:spcPct val="100000"/>
                        </a:lnSpc>
                        <a:spcAft>
                          <a:spcPts val="0"/>
                        </a:spcAft>
                        <a:buClrTx/>
                        <a:buFont typeface="Arial" panose="020B0604020202020204" pitchFamily="34" charset="0"/>
                        <a:buChar char="•"/>
                      </a:pPr>
                      <a:r>
                        <a:rPr lang="en-US" sz="1300" b="0" kern="1200">
                          <a:solidFill>
                            <a:schemeClr val="tx1"/>
                          </a:solidFill>
                          <a:latin typeface="Arial"/>
                          <a:ea typeface="+mn-ea"/>
                          <a:cs typeface="+mn-cs"/>
                        </a:rPr>
                        <a:t>Employees worry whether they can </a:t>
                      </a:r>
                      <a:br>
                        <a:rPr lang="en-US" sz="1300" b="0" kern="1200">
                          <a:solidFill>
                            <a:srgbClr val="000000"/>
                          </a:solidFill>
                          <a:latin typeface="Arial"/>
                          <a:ea typeface="+mn-ea"/>
                          <a:cs typeface="+mn-cs"/>
                        </a:rPr>
                      </a:br>
                      <a:r>
                        <a:rPr lang="en-US" sz="1300" b="0" kern="1200">
                          <a:solidFill>
                            <a:schemeClr val="tx1"/>
                          </a:solidFill>
                          <a:latin typeface="Arial"/>
                          <a:ea typeface="+mn-ea"/>
                          <a:cs typeface="+mn-cs"/>
                        </a:rPr>
                        <a:t>be successful in the future</a:t>
                      </a:r>
                    </a:p>
                    <a:p>
                      <a:pPr marL="285750" indent="-285750" algn="l" rtl="0" eaLnBrk="1" fontAlgn="base" latinLnBrk="0" hangingPunct="1">
                        <a:lnSpc>
                          <a:spcPct val="100000"/>
                        </a:lnSpc>
                        <a:spcAft>
                          <a:spcPts val="0"/>
                        </a:spcAft>
                        <a:buClrTx/>
                        <a:buFont typeface="Arial" panose="020B0604020202020204" pitchFamily="34" charset="0"/>
                        <a:buChar char="•"/>
                      </a:pPr>
                      <a:r>
                        <a:rPr lang="en-US" sz="1300" b="0" kern="1200">
                          <a:solidFill>
                            <a:schemeClr val="tx1"/>
                          </a:solidFill>
                          <a:latin typeface="Arial"/>
                          <a:ea typeface="+mn-ea"/>
                          <a:cs typeface="+mn-cs"/>
                        </a:rPr>
                        <a:t>Greater impact on faculty, staff and students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50234">
                <a:tc>
                  <a:txBody>
                    <a:bodyPr/>
                    <a:lstStyle/>
                    <a:p>
                      <a:pPr algn="ctr"/>
                      <a:endParaRPr lang="en-US" sz="2100" b="1">
                        <a:solidFill>
                          <a:schemeClr val="accent1"/>
                        </a:solidFill>
                        <a:latin typeface="Aria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1">
                          <a:solidFill>
                            <a:schemeClr val="tx1"/>
                          </a:solidFill>
                          <a:latin typeface="Arial"/>
                          <a:cs typeface="Arial"/>
                        </a:rPr>
                        <a:t>Reinforcement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To sustain the change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a:solidFill>
                            <a:schemeClr val="tx1"/>
                          </a:solidFill>
                          <a:latin typeface="Arial"/>
                        </a:rPr>
                        <a:t>“I will continue to…”</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eaLnBrk="1" fontAlgn="base" latinLnBrk="0" hangingPunct="1">
                        <a:lnSpc>
                          <a:spcPct val="100000"/>
                        </a:lnSpc>
                        <a:spcAft>
                          <a:spcPts val="0"/>
                        </a:spcAft>
                        <a:buClrTx/>
                        <a:buFont typeface="Arial" panose="020B0604020202020204" pitchFamily="34" charset="0"/>
                        <a:buChar char="•"/>
                      </a:pPr>
                      <a:r>
                        <a:rPr lang="en-US" sz="1300" b="0" kern="1200">
                          <a:solidFill>
                            <a:schemeClr val="tx1"/>
                          </a:solidFill>
                          <a:latin typeface="Arial"/>
                          <a:ea typeface="+mn-ea"/>
                          <a:cs typeface="+mn-cs"/>
                        </a:rPr>
                        <a:t>Employees revert back to old ways of doing work</a:t>
                      </a:r>
                      <a:br>
                        <a:rPr lang="en-US" sz="1300" b="0" kern="1200">
                          <a:solidFill>
                            <a:srgbClr val="000000"/>
                          </a:solidFill>
                          <a:latin typeface="Arial"/>
                          <a:ea typeface="+mn-ea"/>
                          <a:cs typeface="+mn-cs"/>
                        </a:rPr>
                      </a:br>
                      <a:r>
                        <a:rPr lang="en-US" sz="1300" b="0" kern="1200">
                          <a:solidFill>
                            <a:schemeClr val="tx1"/>
                          </a:solidFill>
                          <a:latin typeface="Arial"/>
                          <a:ea typeface="+mn-ea"/>
                          <a:cs typeface="+mn-cs"/>
                        </a:rPr>
                        <a:t>Ultimate utilization is less than anticipated</a:t>
                      </a:r>
                      <a:br>
                        <a:rPr lang="en-US" sz="1300" b="0" kern="1200">
                          <a:solidFill>
                            <a:srgbClr val="000000"/>
                          </a:solidFill>
                          <a:latin typeface="Arial"/>
                          <a:ea typeface="+mn-ea"/>
                          <a:cs typeface="+mn-cs"/>
                        </a:rPr>
                      </a:br>
                      <a:endParaRPr lang="en-US" sz="1300" b="0" kern="1200">
                        <a:solidFill>
                          <a:schemeClr val="tx1"/>
                        </a:solidFill>
                        <a:latin typeface="Arial"/>
                        <a:ea typeface="+mn-ea"/>
                        <a:cs typeface="+mn-cs"/>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7" name="Oval 16">
            <a:extLst>
              <a:ext uri="{FF2B5EF4-FFF2-40B4-BE49-F238E27FC236}">
                <a16:creationId xmlns:a16="http://schemas.microsoft.com/office/drawing/2014/main" id="{25C9E852-63A6-4BCC-A968-E72FEC0FC479}"/>
              </a:ext>
            </a:extLst>
          </p:cNvPr>
          <p:cNvSpPr/>
          <p:nvPr/>
        </p:nvSpPr>
        <p:spPr>
          <a:xfrm>
            <a:off x="406947" y="2096230"/>
            <a:ext cx="342900" cy="342900"/>
          </a:xfrm>
          <a:prstGeom prst="ellipse">
            <a:avLst/>
          </a:prstGeom>
          <a:noFill/>
          <a:ln w="19050">
            <a:solidFill>
              <a:srgbClr val="245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a:solidFill>
                  <a:srgbClr val="266294"/>
                </a:solidFill>
                <a:latin typeface="Arial" panose="020B0604020202020204" pitchFamily="34" charset="0"/>
                <a:cs typeface="Arial" panose="020B0604020202020204" pitchFamily="34" charset="0"/>
              </a:rPr>
              <a:t>A</a:t>
            </a:r>
          </a:p>
        </p:txBody>
      </p:sp>
      <p:sp>
        <p:nvSpPr>
          <p:cNvPr id="2" name="TextBox 4">
            <a:extLst>
              <a:ext uri="{FF2B5EF4-FFF2-40B4-BE49-F238E27FC236}">
                <a16:creationId xmlns:a16="http://schemas.microsoft.com/office/drawing/2014/main" id="{053BD111-BEF3-CB16-611C-2EC9916F13D4}"/>
              </a:ext>
            </a:extLst>
          </p:cNvPr>
          <p:cNvSpPr txBox="1"/>
          <p:nvPr/>
        </p:nvSpPr>
        <p:spPr>
          <a:xfrm>
            <a:off x="1752600" y="957121"/>
            <a:ext cx="8686800" cy="502766"/>
          </a:xfrm>
          <a:prstGeom prst="rect">
            <a:avLst/>
          </a:prstGeom>
          <a:noFill/>
        </p:spPr>
        <p:txBody>
          <a:bodyPr wrap="square" rtlCol="0">
            <a:spAutoFit/>
          </a:bodyPr>
          <a:lstStyle/>
          <a:p>
            <a:pPr algn="ctr"/>
            <a:r>
              <a:rPr lang="en-US" sz="2667" b="1">
                <a:solidFill>
                  <a:srgbClr val="266294"/>
                </a:solidFill>
                <a:latin typeface="Arial" panose="020B0604020202020204" pitchFamily="34" charset="0"/>
                <a:cs typeface="Arial" panose="020B0604020202020204" pitchFamily="34" charset="0"/>
              </a:rPr>
              <a:t>ADKAR Application</a:t>
            </a:r>
          </a:p>
        </p:txBody>
      </p:sp>
      <p:sp>
        <p:nvSpPr>
          <p:cNvPr id="3" name="Oval 2">
            <a:extLst>
              <a:ext uri="{FF2B5EF4-FFF2-40B4-BE49-F238E27FC236}">
                <a16:creationId xmlns:a16="http://schemas.microsoft.com/office/drawing/2014/main" id="{55EE6FF5-8325-306B-21E2-647BDAFEC62D}"/>
              </a:ext>
            </a:extLst>
          </p:cNvPr>
          <p:cNvSpPr/>
          <p:nvPr/>
        </p:nvSpPr>
        <p:spPr>
          <a:xfrm>
            <a:off x="406947" y="2915662"/>
            <a:ext cx="342900" cy="342900"/>
          </a:xfrm>
          <a:prstGeom prst="ellipse">
            <a:avLst/>
          </a:prstGeom>
          <a:noFill/>
          <a:ln w="19050">
            <a:solidFill>
              <a:srgbClr val="245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a:solidFill>
                  <a:srgbClr val="266294"/>
                </a:solidFill>
                <a:latin typeface="Arial" panose="020B0604020202020204" pitchFamily="34" charset="0"/>
                <a:cs typeface="Arial" panose="020B0604020202020204" pitchFamily="34" charset="0"/>
              </a:rPr>
              <a:t>D</a:t>
            </a:r>
          </a:p>
        </p:txBody>
      </p:sp>
      <p:sp>
        <p:nvSpPr>
          <p:cNvPr id="4" name="Oval 3">
            <a:extLst>
              <a:ext uri="{FF2B5EF4-FFF2-40B4-BE49-F238E27FC236}">
                <a16:creationId xmlns:a16="http://schemas.microsoft.com/office/drawing/2014/main" id="{399DA80F-D7F1-267D-824F-AD23798EEB31}"/>
              </a:ext>
            </a:extLst>
          </p:cNvPr>
          <p:cNvSpPr/>
          <p:nvPr/>
        </p:nvSpPr>
        <p:spPr>
          <a:xfrm>
            <a:off x="406947" y="3617225"/>
            <a:ext cx="342900" cy="342900"/>
          </a:xfrm>
          <a:prstGeom prst="ellipse">
            <a:avLst/>
          </a:prstGeom>
          <a:noFill/>
          <a:ln w="19050">
            <a:solidFill>
              <a:srgbClr val="245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a:solidFill>
                  <a:srgbClr val="266294"/>
                </a:solidFill>
                <a:latin typeface="Arial" panose="020B0604020202020204" pitchFamily="34" charset="0"/>
                <a:cs typeface="Arial" panose="020B0604020202020204" pitchFamily="34" charset="0"/>
              </a:rPr>
              <a:t>K</a:t>
            </a:r>
          </a:p>
        </p:txBody>
      </p:sp>
      <p:sp>
        <p:nvSpPr>
          <p:cNvPr id="5" name="Oval 4">
            <a:extLst>
              <a:ext uri="{FF2B5EF4-FFF2-40B4-BE49-F238E27FC236}">
                <a16:creationId xmlns:a16="http://schemas.microsoft.com/office/drawing/2014/main" id="{FD8E5763-A668-D846-1F1D-68D4520EFB80}"/>
              </a:ext>
            </a:extLst>
          </p:cNvPr>
          <p:cNvSpPr/>
          <p:nvPr/>
        </p:nvSpPr>
        <p:spPr>
          <a:xfrm>
            <a:off x="406947" y="4450727"/>
            <a:ext cx="342900" cy="337079"/>
          </a:xfrm>
          <a:prstGeom prst="ellipse">
            <a:avLst/>
          </a:prstGeom>
          <a:noFill/>
          <a:ln w="19050">
            <a:solidFill>
              <a:srgbClr val="245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a:solidFill>
                  <a:srgbClr val="266294"/>
                </a:solidFill>
                <a:latin typeface="Arial" panose="020B0604020202020204" pitchFamily="34" charset="0"/>
                <a:cs typeface="Arial" panose="020B0604020202020204" pitchFamily="34" charset="0"/>
              </a:rPr>
              <a:t>A</a:t>
            </a:r>
          </a:p>
        </p:txBody>
      </p:sp>
      <p:sp>
        <p:nvSpPr>
          <p:cNvPr id="6" name="Oval 5">
            <a:extLst>
              <a:ext uri="{FF2B5EF4-FFF2-40B4-BE49-F238E27FC236}">
                <a16:creationId xmlns:a16="http://schemas.microsoft.com/office/drawing/2014/main" id="{8AA53B6F-0836-7D37-B385-0DE0B42BC1EC}"/>
              </a:ext>
            </a:extLst>
          </p:cNvPr>
          <p:cNvSpPr/>
          <p:nvPr/>
        </p:nvSpPr>
        <p:spPr>
          <a:xfrm>
            <a:off x="406947" y="5632943"/>
            <a:ext cx="342900" cy="342900"/>
          </a:xfrm>
          <a:prstGeom prst="ellipse">
            <a:avLst/>
          </a:prstGeom>
          <a:noFill/>
          <a:ln w="19050">
            <a:solidFill>
              <a:srgbClr val="245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a:solidFill>
                  <a:srgbClr val="266294"/>
                </a:solidFill>
                <a:latin typeface="Arial" panose="020B0604020202020204" pitchFamily="34" charset="0"/>
                <a:cs typeface="Arial" panose="020B0604020202020204" pitchFamily="34" charset="0"/>
              </a:rPr>
              <a:t>R</a:t>
            </a:r>
          </a:p>
        </p:txBody>
      </p:sp>
    </p:spTree>
    <p:extLst>
      <p:ext uri="{BB962C8B-B14F-4D97-AF65-F5344CB8AC3E}">
        <p14:creationId xmlns:p14="http://schemas.microsoft.com/office/powerpoint/2010/main" val="226417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D561552A-A0EF-F229-1168-C6B8B6CBC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71" y="1493861"/>
            <a:ext cx="10136422" cy="1849897"/>
          </a:xfrm>
          <a:prstGeom prst="rect">
            <a:avLst/>
          </a:prstGeom>
        </p:spPr>
      </p:pic>
      <p:sp>
        <p:nvSpPr>
          <p:cNvPr id="5" name="TextBox 4">
            <a:extLst>
              <a:ext uri="{FF2B5EF4-FFF2-40B4-BE49-F238E27FC236}">
                <a16:creationId xmlns:a16="http://schemas.microsoft.com/office/drawing/2014/main" id="{B459F76B-A99A-5D25-BB0B-7B260777B5DD}"/>
              </a:ext>
            </a:extLst>
          </p:cNvPr>
          <p:cNvSpPr txBox="1"/>
          <p:nvPr/>
        </p:nvSpPr>
        <p:spPr>
          <a:xfrm>
            <a:off x="1292417" y="3740408"/>
            <a:ext cx="10136422" cy="1159200"/>
          </a:xfrm>
          <a:prstGeom prst="rect">
            <a:avLst/>
          </a:prstGeom>
        </p:spPr>
        <p:txBody>
          <a:bodyPr vert="horz" lIns="76200" tIns="38100" rIns="76200" bIns="38100" rtlCol="0" anchor="b">
            <a:normAutofit/>
          </a:bodyPr>
          <a:lstStyle/>
          <a:p>
            <a:pPr algn="ctr" defTabSz="761970">
              <a:lnSpc>
                <a:spcPct val="90000"/>
              </a:lnSpc>
              <a:spcBef>
                <a:spcPct val="0"/>
              </a:spcBef>
              <a:spcAft>
                <a:spcPts val="500"/>
              </a:spcAft>
            </a:pPr>
            <a:r>
              <a:rPr lang="en-US" sz="3667" b="1">
                <a:latin typeface="Arial"/>
                <a:ea typeface="+mj-ea"/>
                <a:cs typeface="Arial"/>
              </a:rPr>
              <a:t>CHRS Change Management Program</a:t>
            </a:r>
          </a:p>
        </p:txBody>
      </p:sp>
    </p:spTree>
    <p:extLst>
      <p:ext uri="{BB962C8B-B14F-4D97-AF65-F5344CB8AC3E}">
        <p14:creationId xmlns:p14="http://schemas.microsoft.com/office/powerpoint/2010/main" val="2140703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497827" y="1502334"/>
            <a:ext cx="3291230" cy="2214408"/>
            <a:chOff x="343481" y="773005"/>
            <a:chExt cx="4132799" cy="2728217"/>
          </a:xfrm>
        </p:grpSpPr>
        <p:sp>
          <p:nvSpPr>
            <p:cNvPr id="21" name="Freeform 20"/>
            <p:cNvSpPr/>
            <p:nvPr/>
          </p:nvSpPr>
          <p:spPr>
            <a:xfrm>
              <a:off x="343481" y="1385003"/>
              <a:ext cx="4132799" cy="2116219"/>
            </a:xfrm>
            <a:custGeom>
              <a:avLst/>
              <a:gdLst>
                <a:gd name="connsiteX0" fmla="*/ 0 w 4132799"/>
                <a:gd name="connsiteY0" fmla="*/ 211622 h 2116219"/>
                <a:gd name="connsiteX1" fmla="*/ 211622 w 4132799"/>
                <a:gd name="connsiteY1" fmla="*/ 0 h 2116219"/>
                <a:gd name="connsiteX2" fmla="*/ 3921177 w 4132799"/>
                <a:gd name="connsiteY2" fmla="*/ 0 h 2116219"/>
                <a:gd name="connsiteX3" fmla="*/ 4132799 w 4132799"/>
                <a:gd name="connsiteY3" fmla="*/ 211622 h 2116219"/>
                <a:gd name="connsiteX4" fmla="*/ 4132799 w 4132799"/>
                <a:gd name="connsiteY4" fmla="*/ 1904597 h 2116219"/>
                <a:gd name="connsiteX5" fmla="*/ 3921177 w 4132799"/>
                <a:gd name="connsiteY5" fmla="*/ 2116219 h 2116219"/>
                <a:gd name="connsiteX6" fmla="*/ 211622 w 4132799"/>
                <a:gd name="connsiteY6" fmla="*/ 2116219 h 2116219"/>
                <a:gd name="connsiteX7" fmla="*/ 0 w 4132799"/>
                <a:gd name="connsiteY7" fmla="*/ 1904597 h 2116219"/>
                <a:gd name="connsiteX8" fmla="*/ 0 w 4132799"/>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2799" h="2116219">
                  <a:moveTo>
                    <a:pt x="0" y="211622"/>
                  </a:moveTo>
                  <a:cubicBezTo>
                    <a:pt x="0" y="94746"/>
                    <a:pt x="94746" y="0"/>
                    <a:pt x="211622" y="0"/>
                  </a:cubicBezTo>
                  <a:lnTo>
                    <a:pt x="3921177" y="0"/>
                  </a:lnTo>
                  <a:cubicBezTo>
                    <a:pt x="4038053" y="0"/>
                    <a:pt x="4132799" y="94746"/>
                    <a:pt x="4132799" y="211622"/>
                  </a:cubicBezTo>
                  <a:lnTo>
                    <a:pt x="4132799" y="1904597"/>
                  </a:lnTo>
                  <a:cubicBezTo>
                    <a:pt x="4132799" y="2021473"/>
                    <a:pt x="4038053" y="2116219"/>
                    <a:pt x="3921177" y="2116219"/>
                  </a:cubicBezTo>
                  <a:lnTo>
                    <a:pt x="211622" y="2116219"/>
                  </a:lnTo>
                  <a:cubicBezTo>
                    <a:pt x="94746" y="2116219"/>
                    <a:pt x="0" y="2021473"/>
                    <a:pt x="0" y="1904597"/>
                  </a:cubicBezTo>
                  <a:lnTo>
                    <a:pt x="0" y="211622"/>
                  </a:lnTo>
                  <a:close/>
                </a:path>
              </a:pathLst>
            </a:custGeom>
            <a:solidFill>
              <a:srgbClr val="3434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defTabSz="888894">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7D5CD2F6-B5C6-472F-8AAD-1FBA46D789E0}"/>
                </a:ext>
              </a:extLst>
            </p:cNvPr>
            <p:cNvPicPr>
              <a:picLocks noChangeAspect="1"/>
            </p:cNvPicPr>
            <p:nvPr/>
          </p:nvPicPr>
          <p:blipFill>
            <a:blip r:embed="rId3"/>
            <a:stretch>
              <a:fillRect/>
            </a:stretch>
          </p:blipFill>
          <p:spPr>
            <a:xfrm>
              <a:off x="2257625" y="773005"/>
              <a:ext cx="2113223" cy="2113223"/>
            </a:xfrm>
            <a:prstGeom prst="rect">
              <a:avLst/>
            </a:prstGeom>
          </p:spPr>
        </p:pic>
        <p:sp>
          <p:nvSpPr>
            <p:cNvPr id="23" name="TextBox 22">
              <a:extLst>
                <a:ext uri="{FF2B5EF4-FFF2-40B4-BE49-F238E27FC236}">
                  <a16:creationId xmlns:a16="http://schemas.microsoft.com/office/drawing/2014/main" id="{D68A9D46-FFAF-433D-B0D2-2D370872F650}"/>
                </a:ext>
              </a:extLst>
            </p:cNvPr>
            <p:cNvSpPr txBox="1"/>
            <p:nvPr/>
          </p:nvSpPr>
          <p:spPr>
            <a:xfrm>
              <a:off x="390039" y="1674256"/>
              <a:ext cx="3897856" cy="1434444"/>
            </a:xfrm>
            <a:prstGeom prst="rect">
              <a:avLst/>
            </a:prstGeom>
            <a:noFill/>
          </p:spPr>
          <p:txBody>
            <a:bodyPr wrap="square" lIns="91440" tIns="45720" rIns="91440" bIns="45720" rtlCol="0" anchor="t">
              <a:spAutoFit/>
            </a:bodyPr>
            <a:lstStyle/>
            <a:p>
              <a:pPr>
                <a:defRPr/>
              </a:pPr>
              <a:r>
                <a:rPr lang="en-US" sz="1833" b="1">
                  <a:solidFill>
                    <a:prstClr val="white"/>
                  </a:solidFill>
                  <a:latin typeface="Arial" panose="020B0604020202020204" pitchFamily="34" charset="0"/>
                  <a:cs typeface="Arial" panose="020B0604020202020204" pitchFamily="34" charset="0"/>
                </a:rPr>
                <a:t>Stakeholder </a:t>
              </a:r>
              <a:br>
                <a:rPr lang="en-US" sz="1833" b="1">
                  <a:solidFill>
                    <a:prstClr val="white"/>
                  </a:solidFill>
                  <a:latin typeface="Arial" panose="020B0604020202020204" pitchFamily="34" charset="0"/>
                  <a:cs typeface="Arial" panose="020B0604020202020204" pitchFamily="34" charset="0"/>
                </a:rPr>
              </a:br>
              <a:r>
                <a:rPr lang="en-US" sz="1833" b="1">
                  <a:solidFill>
                    <a:prstClr val="white"/>
                  </a:solidFill>
                  <a:latin typeface="Arial" panose="020B0604020202020204" pitchFamily="34" charset="0"/>
                  <a:cs typeface="Arial" panose="020B0604020202020204" pitchFamily="34" charset="0"/>
                </a:rPr>
                <a:t>Register</a:t>
              </a:r>
            </a:p>
            <a:p>
              <a:pPr marL="285728" indent="-285728">
                <a:buFont typeface="Arial" panose="020B0604020202020204" pitchFamily="34" charset="0"/>
                <a:buChar char="•"/>
                <a:defRPr/>
              </a:pPr>
              <a:r>
                <a:rPr lang="en-US" sz="1650">
                  <a:solidFill>
                    <a:schemeClr val="bg1"/>
                  </a:solidFill>
                  <a:latin typeface="Arial"/>
                  <a:cs typeface="Arial"/>
                </a:rPr>
                <a:t>Identify and categorize all impacted stakeholders</a:t>
              </a:r>
              <a:r>
                <a:rPr lang="en-US" sz="1650">
                  <a:latin typeface="Arial"/>
                  <a:cs typeface="Arial"/>
                </a:rPr>
                <a:t> </a:t>
              </a:r>
              <a:endParaRPr lang="en-US" sz="1650">
                <a:latin typeface="Arial" panose="020B0604020202020204" pitchFamily="34" charset="0"/>
                <a:cs typeface="Arial" panose="020B0604020202020204" pitchFamily="34" charset="0"/>
              </a:endParaRPr>
            </a:p>
          </p:txBody>
        </p:sp>
      </p:grpSp>
      <p:grpSp>
        <p:nvGrpSpPr>
          <p:cNvPr id="47" name="Group 46"/>
          <p:cNvGrpSpPr/>
          <p:nvPr/>
        </p:nvGrpSpPr>
        <p:grpSpPr>
          <a:xfrm>
            <a:off x="626643" y="3616513"/>
            <a:ext cx="3624805" cy="2403453"/>
            <a:chOff x="5887093" y="669732"/>
            <a:chExt cx="4349766" cy="2884141"/>
          </a:xfrm>
        </p:grpSpPr>
        <p:sp>
          <p:nvSpPr>
            <p:cNvPr id="43" name="Freeform 42"/>
            <p:cNvSpPr/>
            <p:nvPr/>
          </p:nvSpPr>
          <p:spPr>
            <a:xfrm>
              <a:off x="5887093" y="1437654"/>
              <a:ext cx="3511548" cy="2116219"/>
            </a:xfrm>
            <a:custGeom>
              <a:avLst/>
              <a:gdLst>
                <a:gd name="connsiteX0" fmla="*/ 0 w 3511548"/>
                <a:gd name="connsiteY0" fmla="*/ 211622 h 2116219"/>
                <a:gd name="connsiteX1" fmla="*/ 211622 w 3511548"/>
                <a:gd name="connsiteY1" fmla="*/ 0 h 2116219"/>
                <a:gd name="connsiteX2" fmla="*/ 3299926 w 3511548"/>
                <a:gd name="connsiteY2" fmla="*/ 0 h 2116219"/>
                <a:gd name="connsiteX3" fmla="*/ 3511548 w 3511548"/>
                <a:gd name="connsiteY3" fmla="*/ 211622 h 2116219"/>
                <a:gd name="connsiteX4" fmla="*/ 3511548 w 3511548"/>
                <a:gd name="connsiteY4" fmla="*/ 1904597 h 2116219"/>
                <a:gd name="connsiteX5" fmla="*/ 3299926 w 3511548"/>
                <a:gd name="connsiteY5" fmla="*/ 2116219 h 2116219"/>
                <a:gd name="connsiteX6" fmla="*/ 211622 w 3511548"/>
                <a:gd name="connsiteY6" fmla="*/ 2116219 h 2116219"/>
                <a:gd name="connsiteX7" fmla="*/ 0 w 3511548"/>
                <a:gd name="connsiteY7" fmla="*/ 1904597 h 2116219"/>
                <a:gd name="connsiteX8" fmla="*/ 0 w 3511548"/>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548" h="2116219">
                  <a:moveTo>
                    <a:pt x="0" y="211622"/>
                  </a:moveTo>
                  <a:cubicBezTo>
                    <a:pt x="0" y="94746"/>
                    <a:pt x="94746" y="0"/>
                    <a:pt x="211622" y="0"/>
                  </a:cubicBezTo>
                  <a:lnTo>
                    <a:pt x="3299926" y="0"/>
                  </a:lnTo>
                  <a:cubicBezTo>
                    <a:pt x="3416802" y="0"/>
                    <a:pt x="3511548" y="94746"/>
                    <a:pt x="3511548" y="211622"/>
                  </a:cubicBezTo>
                  <a:lnTo>
                    <a:pt x="3511548" y="1904597"/>
                  </a:lnTo>
                  <a:cubicBezTo>
                    <a:pt x="3511548" y="2021473"/>
                    <a:pt x="3416802" y="2116219"/>
                    <a:pt x="3299926" y="2116219"/>
                  </a:cubicBezTo>
                  <a:lnTo>
                    <a:pt x="211622" y="2116219"/>
                  </a:lnTo>
                  <a:cubicBezTo>
                    <a:pt x="94746" y="2116219"/>
                    <a:pt x="0" y="2021473"/>
                    <a:pt x="0" y="1904597"/>
                  </a:cubicBezTo>
                  <a:lnTo>
                    <a:pt x="0" y="211622"/>
                  </a:lnTo>
                  <a:close/>
                </a:path>
              </a:pathLst>
            </a:custGeom>
            <a:solidFill>
              <a:srgbClr val="EEAA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algn="ctr" defTabSz="888894">
                <a:lnSpc>
                  <a:spcPct val="90000"/>
                </a:lnSpc>
                <a:spcBef>
                  <a:spcPct val="0"/>
                </a:spcBef>
                <a:spcAft>
                  <a:spcPct val="35000"/>
                </a:spcAft>
                <a:defRPr/>
              </a:pPr>
              <a:endParaRPr lang="en-US" sz="2000">
                <a:solidFill>
                  <a:srgbClr val="343433"/>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D686430C-0262-4BD9-93B2-F5B5DE464239}"/>
                </a:ext>
              </a:extLst>
            </p:cNvPr>
            <p:cNvGrpSpPr/>
            <p:nvPr/>
          </p:nvGrpSpPr>
          <p:grpSpPr>
            <a:xfrm>
              <a:off x="5989549" y="669732"/>
              <a:ext cx="4247310" cy="2669103"/>
              <a:chOff x="5626942" y="1048104"/>
              <a:chExt cx="4247310" cy="2669103"/>
            </a:xfrm>
          </p:grpSpPr>
          <p:pic>
            <p:nvPicPr>
              <p:cNvPr id="20" name="Picture 19">
                <a:extLst>
                  <a:ext uri="{FF2B5EF4-FFF2-40B4-BE49-F238E27FC236}">
                    <a16:creationId xmlns:a16="http://schemas.microsoft.com/office/drawing/2014/main" id="{CD80AC89-8F7E-4615-AF66-3CFDDF0BCC4B}"/>
                  </a:ext>
                </a:extLst>
              </p:cNvPr>
              <p:cNvPicPr>
                <a:picLocks noChangeAspect="1"/>
              </p:cNvPicPr>
              <p:nvPr/>
            </p:nvPicPr>
            <p:blipFill>
              <a:blip r:embed="rId4"/>
              <a:stretch>
                <a:fillRect/>
              </a:stretch>
            </p:blipFill>
            <p:spPr>
              <a:xfrm>
                <a:off x="7531277" y="1048104"/>
                <a:ext cx="2342975" cy="2342974"/>
              </a:xfrm>
              <a:prstGeom prst="rect">
                <a:avLst/>
              </a:prstGeom>
            </p:spPr>
          </p:pic>
          <p:sp>
            <p:nvSpPr>
              <p:cNvPr id="24" name="TextBox 23">
                <a:extLst>
                  <a:ext uri="{FF2B5EF4-FFF2-40B4-BE49-F238E27FC236}">
                    <a16:creationId xmlns:a16="http://schemas.microsoft.com/office/drawing/2014/main" id="{54D32182-C6D8-48B8-B7CE-9079C87EB4FA}"/>
                  </a:ext>
                </a:extLst>
              </p:cNvPr>
              <p:cNvSpPr txBox="1"/>
              <p:nvPr/>
            </p:nvSpPr>
            <p:spPr>
              <a:xfrm>
                <a:off x="5626942" y="2353834"/>
                <a:ext cx="3270010" cy="1363373"/>
              </a:xfrm>
              <a:prstGeom prst="rect">
                <a:avLst/>
              </a:prstGeom>
              <a:noFill/>
            </p:spPr>
            <p:txBody>
              <a:bodyPr wrap="square" lIns="91440" tIns="45720" rIns="91440" bIns="45720" rtlCol="0" anchor="t">
                <a:spAutoFit/>
              </a:bodyPr>
              <a:lstStyle/>
              <a:p>
                <a:pPr>
                  <a:defRPr/>
                </a:pPr>
                <a:r>
                  <a:rPr lang="en-US" sz="1833" b="1">
                    <a:solidFill>
                      <a:srgbClr val="343433"/>
                    </a:solidFill>
                    <a:latin typeface="Arial" panose="020B0604020202020204" pitchFamily="34" charset="0"/>
                    <a:cs typeface="Arial" panose="020B0604020202020204" pitchFamily="34" charset="0"/>
                  </a:rPr>
                  <a:t>Sponsor Roadmap</a:t>
                </a:r>
              </a:p>
              <a:p>
                <a:pPr marL="342872" indent="-342872">
                  <a:buFont typeface="Arial" panose="020B0604020202020204" pitchFamily="34" charset="0"/>
                  <a:buChar char="•"/>
                  <a:defRPr/>
                </a:pPr>
                <a:r>
                  <a:rPr lang="en-US" sz="1650">
                    <a:solidFill>
                      <a:srgbClr val="343433"/>
                    </a:solidFill>
                    <a:latin typeface="Arial" panose="020B0604020202020204" pitchFamily="34" charset="0"/>
                    <a:cs typeface="Arial" panose="020B0604020202020204" pitchFamily="34" charset="0"/>
                  </a:rPr>
                  <a:t>Plan for Sponsors to champion and support CHRS</a:t>
                </a:r>
              </a:p>
            </p:txBody>
          </p:sp>
        </p:grpSp>
      </p:grpSp>
      <p:grpSp>
        <p:nvGrpSpPr>
          <p:cNvPr id="54" name="Group 53"/>
          <p:cNvGrpSpPr/>
          <p:nvPr/>
        </p:nvGrpSpPr>
        <p:grpSpPr>
          <a:xfrm>
            <a:off x="8251997" y="3845954"/>
            <a:ext cx="3489217" cy="2197312"/>
            <a:chOff x="362814" y="3777732"/>
            <a:chExt cx="4187060" cy="2470476"/>
          </a:xfrm>
        </p:grpSpPr>
        <p:sp>
          <p:nvSpPr>
            <p:cNvPr id="8" name="Freeform 7"/>
            <p:cNvSpPr/>
            <p:nvPr/>
          </p:nvSpPr>
          <p:spPr>
            <a:xfrm>
              <a:off x="362814" y="4215211"/>
              <a:ext cx="4113466" cy="2032997"/>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5A53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894">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D2253F6-D016-413B-963A-5EE074145547}"/>
                </a:ext>
              </a:extLst>
            </p:cNvPr>
            <p:cNvPicPr>
              <a:picLocks noChangeAspect="1"/>
            </p:cNvPicPr>
            <p:nvPr/>
          </p:nvPicPr>
          <p:blipFill>
            <a:blip r:embed="rId5"/>
            <a:stretch>
              <a:fillRect/>
            </a:stretch>
          </p:blipFill>
          <p:spPr>
            <a:xfrm>
              <a:off x="3154366" y="3777732"/>
              <a:ext cx="1395508" cy="1193690"/>
            </a:xfrm>
            <a:prstGeom prst="rect">
              <a:avLst/>
            </a:prstGeom>
          </p:spPr>
        </p:pic>
        <p:sp>
          <p:nvSpPr>
            <p:cNvPr id="26" name="TextBox 25">
              <a:extLst>
                <a:ext uri="{FF2B5EF4-FFF2-40B4-BE49-F238E27FC236}">
                  <a16:creationId xmlns:a16="http://schemas.microsoft.com/office/drawing/2014/main" id="{9D57EDC7-7B9C-4263-A47B-B5BC871CCB97}"/>
                </a:ext>
              </a:extLst>
            </p:cNvPr>
            <p:cNvSpPr txBox="1"/>
            <p:nvPr/>
          </p:nvSpPr>
          <p:spPr>
            <a:xfrm>
              <a:off x="579419" y="4272739"/>
              <a:ext cx="3572002" cy="1528265"/>
            </a:xfrm>
            <a:prstGeom prst="rect">
              <a:avLst/>
            </a:prstGeom>
            <a:noFill/>
          </p:spPr>
          <p:txBody>
            <a:bodyPr wrap="square" lIns="91440" tIns="45720" rIns="91440" bIns="45720" rtlCol="0" anchor="t">
              <a:spAutoFit/>
            </a:bodyPr>
            <a:lstStyle/>
            <a:p>
              <a:pPr>
                <a:defRPr/>
              </a:pPr>
              <a:r>
                <a:rPr lang="en-US" sz="1833" b="1">
                  <a:solidFill>
                    <a:schemeClr val="bg1"/>
                  </a:solidFill>
                  <a:latin typeface="Arial"/>
                  <a:cs typeface="Arial"/>
                </a:rPr>
                <a:t>Sustainment</a:t>
              </a:r>
            </a:p>
            <a:p>
              <a:pPr marL="342872" indent="-342872">
                <a:buFont typeface="Arial" panose="020B0604020202020204" pitchFamily="34" charset="0"/>
                <a:buChar char="•"/>
                <a:defRPr/>
              </a:pPr>
              <a:r>
                <a:rPr lang="en-US" sz="1600">
                  <a:solidFill>
                    <a:schemeClr val="bg1"/>
                  </a:solidFill>
                  <a:latin typeface="Arial"/>
                  <a:cs typeface="Arial"/>
                </a:rPr>
                <a:t>Support employees through the change and manage resistance</a:t>
              </a:r>
            </a:p>
            <a:p>
              <a:pPr marL="342872" indent="-342872">
                <a:buFont typeface="Arial" panose="020B0604020202020204" pitchFamily="34" charset="0"/>
                <a:buChar char="•"/>
                <a:defRPr/>
              </a:pPr>
              <a:r>
                <a:rPr lang="en-US" sz="1600">
                  <a:solidFill>
                    <a:schemeClr val="bg1"/>
                  </a:solidFill>
                  <a:latin typeface="Arial"/>
                  <a:cs typeface="Arial"/>
                </a:rPr>
                <a:t>Celebrate successes</a:t>
              </a:r>
            </a:p>
          </p:txBody>
        </p:sp>
      </p:grpSp>
      <p:grpSp>
        <p:nvGrpSpPr>
          <p:cNvPr id="56" name="Group 55"/>
          <p:cNvGrpSpPr/>
          <p:nvPr/>
        </p:nvGrpSpPr>
        <p:grpSpPr>
          <a:xfrm>
            <a:off x="8300710" y="1118903"/>
            <a:ext cx="3891290" cy="2650225"/>
            <a:chOff x="10837425" y="3209782"/>
            <a:chExt cx="4020763" cy="2884663"/>
          </a:xfrm>
        </p:grpSpPr>
        <p:sp>
          <p:nvSpPr>
            <p:cNvPr id="17" name="Freeform 16"/>
            <p:cNvSpPr/>
            <p:nvPr/>
          </p:nvSpPr>
          <p:spPr>
            <a:xfrm>
              <a:off x="10837425" y="4185401"/>
              <a:ext cx="3450699"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A854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894">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3AEDE413-ECF7-4AF3-B6BC-6AED3DF74765}"/>
                </a:ext>
              </a:extLst>
            </p:cNvPr>
            <p:cNvGrpSpPr/>
            <p:nvPr/>
          </p:nvGrpSpPr>
          <p:grpSpPr>
            <a:xfrm>
              <a:off x="10891208" y="3209782"/>
              <a:ext cx="3966980" cy="2414233"/>
              <a:chOff x="10308813" y="4330120"/>
              <a:chExt cx="3966980" cy="2414233"/>
            </a:xfrm>
          </p:grpSpPr>
          <p:pic>
            <p:nvPicPr>
              <p:cNvPr id="14" name="Picture 13">
                <a:extLst>
                  <a:ext uri="{FF2B5EF4-FFF2-40B4-BE49-F238E27FC236}">
                    <a16:creationId xmlns:a16="http://schemas.microsoft.com/office/drawing/2014/main" id="{FD69E929-1DFE-41CD-8519-A751EA5BED21}"/>
                  </a:ext>
                </a:extLst>
              </p:cNvPr>
              <p:cNvPicPr>
                <a:picLocks noChangeAspect="1"/>
              </p:cNvPicPr>
              <p:nvPr/>
            </p:nvPicPr>
            <p:blipFill>
              <a:blip r:embed="rId6"/>
              <a:stretch>
                <a:fillRect/>
              </a:stretch>
            </p:blipFill>
            <p:spPr>
              <a:xfrm>
                <a:off x="12354241" y="4330120"/>
                <a:ext cx="1921552" cy="1921552"/>
              </a:xfrm>
              <a:prstGeom prst="rect">
                <a:avLst/>
              </a:prstGeom>
            </p:spPr>
          </p:pic>
          <p:sp>
            <p:nvSpPr>
              <p:cNvPr id="32" name="TextBox 31">
                <a:extLst>
                  <a:ext uri="{FF2B5EF4-FFF2-40B4-BE49-F238E27FC236}">
                    <a16:creationId xmlns:a16="http://schemas.microsoft.com/office/drawing/2014/main" id="{A12F7B7A-7CF0-4471-B8D4-833AF2042881}"/>
                  </a:ext>
                </a:extLst>
              </p:cNvPr>
              <p:cNvSpPr txBox="1"/>
              <p:nvPr/>
            </p:nvSpPr>
            <p:spPr>
              <a:xfrm>
                <a:off x="10308813" y="5507705"/>
                <a:ext cx="2900386" cy="1236648"/>
              </a:xfrm>
              <a:prstGeom prst="rect">
                <a:avLst/>
              </a:prstGeom>
              <a:noFill/>
            </p:spPr>
            <p:txBody>
              <a:bodyPr wrap="square" lIns="91440" tIns="45720" rIns="91440" bIns="45720" rtlCol="0" anchor="t">
                <a:spAutoFit/>
              </a:bodyPr>
              <a:lstStyle/>
              <a:p>
                <a:pPr>
                  <a:defRPr/>
                </a:pPr>
                <a:r>
                  <a:rPr lang="en-US" sz="1833" b="1">
                    <a:solidFill>
                      <a:schemeClr val="bg1"/>
                    </a:solidFill>
                    <a:latin typeface="Arial"/>
                    <a:cs typeface="Arial"/>
                  </a:rPr>
                  <a:t>Communication Plan </a:t>
                </a:r>
                <a:endParaRPr lang="en-US" sz="1833" b="1">
                  <a:solidFill>
                    <a:schemeClr val="bg1"/>
                  </a:solidFill>
                  <a:latin typeface="Arial" panose="020B0604020202020204" pitchFamily="34" charset="0"/>
                  <a:cs typeface="Arial" panose="020B0604020202020204" pitchFamily="34" charset="0"/>
                </a:endParaRPr>
              </a:p>
              <a:p>
                <a:pPr marL="285093" indent="-285093">
                  <a:buFont typeface="Arial" panose="020B0604020202020204" pitchFamily="34" charset="0"/>
                  <a:buChar char="•"/>
                  <a:defRPr/>
                </a:pPr>
                <a:r>
                  <a:rPr lang="en-US" sz="1650">
                    <a:solidFill>
                      <a:schemeClr val="bg1"/>
                    </a:solidFill>
                    <a:latin typeface="Arial"/>
                    <a:cs typeface="Arial"/>
                  </a:rPr>
                  <a:t>Communicate about the program status, change impacts, and training</a:t>
                </a:r>
                <a:endParaRPr lang="en-US" sz="1650">
                  <a:solidFill>
                    <a:schemeClr val="bg1"/>
                  </a:solidFill>
                  <a:latin typeface="Arial" panose="020B0604020202020204" pitchFamily="34" charset="0"/>
                  <a:cs typeface="Arial" panose="020B0604020202020204" pitchFamily="34" charset="0"/>
                </a:endParaRPr>
              </a:p>
            </p:txBody>
          </p:sp>
        </p:grpSp>
      </p:grpSp>
      <p:grpSp>
        <p:nvGrpSpPr>
          <p:cNvPr id="48" name="Group 47"/>
          <p:cNvGrpSpPr/>
          <p:nvPr/>
        </p:nvGrpSpPr>
        <p:grpSpPr>
          <a:xfrm>
            <a:off x="4374206" y="1336119"/>
            <a:ext cx="3814129" cy="2509707"/>
            <a:chOff x="10840448" y="627021"/>
            <a:chExt cx="4229226" cy="2905377"/>
          </a:xfrm>
        </p:grpSpPr>
        <p:sp>
          <p:nvSpPr>
            <p:cNvPr id="45" name="Freeform 44"/>
            <p:cNvSpPr/>
            <p:nvPr/>
          </p:nvSpPr>
          <p:spPr>
            <a:xfrm>
              <a:off x="10840448" y="1385984"/>
              <a:ext cx="3527031" cy="2116219"/>
            </a:xfrm>
            <a:custGeom>
              <a:avLst/>
              <a:gdLst>
                <a:gd name="connsiteX0" fmla="*/ 0 w 3527031"/>
                <a:gd name="connsiteY0" fmla="*/ 211622 h 2116219"/>
                <a:gd name="connsiteX1" fmla="*/ 211622 w 3527031"/>
                <a:gd name="connsiteY1" fmla="*/ 0 h 2116219"/>
                <a:gd name="connsiteX2" fmla="*/ 3315409 w 3527031"/>
                <a:gd name="connsiteY2" fmla="*/ 0 h 2116219"/>
                <a:gd name="connsiteX3" fmla="*/ 3527031 w 3527031"/>
                <a:gd name="connsiteY3" fmla="*/ 211622 h 2116219"/>
                <a:gd name="connsiteX4" fmla="*/ 3527031 w 3527031"/>
                <a:gd name="connsiteY4" fmla="*/ 1904597 h 2116219"/>
                <a:gd name="connsiteX5" fmla="*/ 3315409 w 3527031"/>
                <a:gd name="connsiteY5" fmla="*/ 2116219 h 2116219"/>
                <a:gd name="connsiteX6" fmla="*/ 211622 w 3527031"/>
                <a:gd name="connsiteY6" fmla="*/ 2116219 h 2116219"/>
                <a:gd name="connsiteX7" fmla="*/ 0 w 3527031"/>
                <a:gd name="connsiteY7" fmla="*/ 1904597 h 2116219"/>
                <a:gd name="connsiteX8" fmla="*/ 0 w 3527031"/>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7031" h="2116219">
                  <a:moveTo>
                    <a:pt x="0" y="211622"/>
                  </a:moveTo>
                  <a:cubicBezTo>
                    <a:pt x="0" y="94746"/>
                    <a:pt x="94746" y="0"/>
                    <a:pt x="211622" y="0"/>
                  </a:cubicBezTo>
                  <a:lnTo>
                    <a:pt x="3315409" y="0"/>
                  </a:lnTo>
                  <a:cubicBezTo>
                    <a:pt x="3432285" y="0"/>
                    <a:pt x="3527031" y="94746"/>
                    <a:pt x="3527031" y="211622"/>
                  </a:cubicBezTo>
                  <a:lnTo>
                    <a:pt x="3527031" y="1904597"/>
                  </a:lnTo>
                  <a:cubicBezTo>
                    <a:pt x="3527031" y="2021473"/>
                    <a:pt x="3432285" y="2116219"/>
                    <a:pt x="3315409" y="2116219"/>
                  </a:cubicBezTo>
                  <a:lnTo>
                    <a:pt x="211622" y="2116219"/>
                  </a:lnTo>
                  <a:cubicBezTo>
                    <a:pt x="94746" y="2116219"/>
                    <a:pt x="0" y="2021473"/>
                    <a:pt x="0" y="1904597"/>
                  </a:cubicBezTo>
                  <a:lnTo>
                    <a:pt x="0" y="211622"/>
                  </a:lnTo>
                  <a:close/>
                </a:path>
              </a:pathLst>
            </a:custGeom>
            <a:solidFill>
              <a:srgbClr val="6981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algn="ctr" defTabSz="888894">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9F4D7141-E21D-429B-9B81-F9D791CA9D45}"/>
                </a:ext>
              </a:extLst>
            </p:cNvPr>
            <p:cNvGrpSpPr/>
            <p:nvPr/>
          </p:nvGrpSpPr>
          <p:grpSpPr>
            <a:xfrm>
              <a:off x="10950884" y="627021"/>
              <a:ext cx="4118790" cy="2905377"/>
              <a:chOff x="10764308" y="1052691"/>
              <a:chExt cx="4118790" cy="2905377"/>
            </a:xfrm>
          </p:grpSpPr>
          <p:pic>
            <p:nvPicPr>
              <p:cNvPr id="34" name="Picture 33">
                <a:extLst>
                  <a:ext uri="{FF2B5EF4-FFF2-40B4-BE49-F238E27FC236}">
                    <a16:creationId xmlns:a16="http://schemas.microsoft.com/office/drawing/2014/main" id="{AEA8B899-CEB4-4808-8F83-2FC2D51AE82C}"/>
                  </a:ext>
                </a:extLst>
              </p:cNvPr>
              <p:cNvPicPr>
                <a:picLocks noChangeAspect="1"/>
              </p:cNvPicPr>
              <p:nvPr/>
            </p:nvPicPr>
            <p:blipFill>
              <a:blip r:embed="rId7"/>
              <a:stretch>
                <a:fillRect/>
              </a:stretch>
            </p:blipFill>
            <p:spPr>
              <a:xfrm>
                <a:off x="12712392" y="1052691"/>
                <a:ext cx="2170706" cy="2170706"/>
              </a:xfrm>
              <a:prstGeom prst="rect">
                <a:avLst/>
              </a:prstGeom>
            </p:spPr>
          </p:pic>
          <p:sp>
            <p:nvSpPr>
              <p:cNvPr id="25" name="TextBox 24">
                <a:extLst>
                  <a:ext uri="{FF2B5EF4-FFF2-40B4-BE49-F238E27FC236}">
                    <a16:creationId xmlns:a16="http://schemas.microsoft.com/office/drawing/2014/main" id="{3B4289DE-2000-42C8-A893-804AB6E6C875}"/>
                  </a:ext>
                </a:extLst>
              </p:cNvPr>
              <p:cNvSpPr txBox="1"/>
              <p:nvPr/>
            </p:nvSpPr>
            <p:spPr>
              <a:xfrm>
                <a:off x="10764308" y="2040138"/>
                <a:ext cx="3230605" cy="1917930"/>
              </a:xfrm>
              <a:prstGeom prst="rect">
                <a:avLst/>
              </a:prstGeom>
              <a:noFill/>
            </p:spPr>
            <p:txBody>
              <a:bodyPr wrap="square" lIns="91440" tIns="45720" rIns="91440" bIns="45720" rtlCol="0" anchor="t">
                <a:spAutoFit/>
              </a:bodyPr>
              <a:lstStyle/>
              <a:p>
                <a:pPr>
                  <a:defRPr/>
                </a:pPr>
                <a:r>
                  <a:rPr lang="en-US" sz="1833" b="1">
                    <a:latin typeface="Arial"/>
                    <a:cs typeface="Arial"/>
                  </a:rPr>
                  <a:t>Change Impact </a:t>
                </a:r>
              </a:p>
              <a:p>
                <a:pPr>
                  <a:defRPr/>
                </a:pPr>
                <a:r>
                  <a:rPr lang="en-US" sz="1833" b="1">
                    <a:latin typeface="Arial"/>
                    <a:cs typeface="Arial"/>
                  </a:rPr>
                  <a:t>Analysis</a:t>
                </a:r>
              </a:p>
              <a:p>
                <a:pPr marL="285728" indent="-285728">
                  <a:buFont typeface="Arial"/>
                  <a:buChar char="•"/>
                  <a:defRPr/>
                </a:pPr>
                <a:r>
                  <a:rPr lang="en-US" sz="1625">
                    <a:latin typeface="Arial"/>
                    <a:cs typeface="Arial"/>
                  </a:rPr>
                  <a:t>Analyze what is changing and who is impacted, and plan mitigations and adoption</a:t>
                </a:r>
              </a:p>
            </p:txBody>
          </p:sp>
        </p:grpSp>
      </p:grpSp>
      <p:grpSp>
        <p:nvGrpSpPr>
          <p:cNvPr id="55" name="Group 54"/>
          <p:cNvGrpSpPr/>
          <p:nvPr/>
        </p:nvGrpSpPr>
        <p:grpSpPr>
          <a:xfrm>
            <a:off x="4325034" y="3703838"/>
            <a:ext cx="3335223" cy="2282278"/>
            <a:chOff x="5958179" y="3553873"/>
            <a:chExt cx="3670622" cy="2540572"/>
          </a:xfrm>
        </p:grpSpPr>
        <p:grpSp>
          <p:nvGrpSpPr>
            <p:cNvPr id="52" name="Group 51"/>
            <p:cNvGrpSpPr/>
            <p:nvPr/>
          </p:nvGrpSpPr>
          <p:grpSpPr>
            <a:xfrm>
              <a:off x="5958179" y="3553873"/>
              <a:ext cx="3670622" cy="2540572"/>
              <a:chOff x="5311417" y="3430964"/>
              <a:chExt cx="3382370" cy="2540572"/>
            </a:xfrm>
          </p:grpSpPr>
          <p:sp>
            <p:nvSpPr>
              <p:cNvPr id="12" name="Freeform 11"/>
              <p:cNvSpPr/>
              <p:nvPr/>
            </p:nvSpPr>
            <p:spPr>
              <a:xfrm>
                <a:off x="5311417" y="4062492"/>
                <a:ext cx="3181741"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245F9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894">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F1BE3A4F-0662-40DF-8AB0-233E8015CD9C}"/>
                  </a:ext>
                </a:extLst>
              </p:cNvPr>
              <p:cNvPicPr>
                <a:picLocks noChangeAspect="1"/>
              </p:cNvPicPr>
              <p:nvPr/>
            </p:nvPicPr>
            <p:blipFill>
              <a:blip r:embed="rId8"/>
              <a:stretch>
                <a:fillRect/>
              </a:stretch>
            </p:blipFill>
            <p:spPr>
              <a:xfrm>
                <a:off x="6944847" y="3430964"/>
                <a:ext cx="1748940" cy="1748940"/>
              </a:xfrm>
              <a:prstGeom prst="rect">
                <a:avLst/>
              </a:prstGeom>
            </p:spPr>
          </p:pic>
        </p:grpSp>
        <p:sp>
          <p:nvSpPr>
            <p:cNvPr id="28" name="TextBox 27">
              <a:extLst>
                <a:ext uri="{FF2B5EF4-FFF2-40B4-BE49-F238E27FC236}">
                  <a16:creationId xmlns:a16="http://schemas.microsoft.com/office/drawing/2014/main" id="{2D86D468-1EA8-4FBB-BEAD-FB7E68D91C60}"/>
                </a:ext>
              </a:extLst>
            </p:cNvPr>
            <p:cNvSpPr txBox="1"/>
            <p:nvPr/>
          </p:nvSpPr>
          <p:spPr>
            <a:xfrm>
              <a:off x="6085295" y="4570889"/>
              <a:ext cx="3092380" cy="982074"/>
            </a:xfrm>
            <a:prstGeom prst="rect">
              <a:avLst/>
            </a:prstGeom>
            <a:noFill/>
          </p:spPr>
          <p:txBody>
            <a:bodyPr wrap="square" lIns="91440" tIns="45720" rIns="91440" bIns="45720" rtlCol="0" anchor="t">
              <a:spAutoFit/>
            </a:bodyPr>
            <a:lstStyle/>
            <a:p>
              <a:pPr>
                <a:defRPr/>
              </a:pPr>
              <a:r>
                <a:rPr lang="en-US" sz="1833" b="1">
                  <a:solidFill>
                    <a:schemeClr val="bg1"/>
                  </a:solidFill>
                  <a:latin typeface="Arial"/>
                  <a:cs typeface="Arial"/>
                </a:rPr>
                <a:t>Measurement</a:t>
              </a:r>
            </a:p>
            <a:p>
              <a:pPr marL="285093" indent="-285093">
                <a:buFont typeface="Arial" panose="020B0604020202020204" pitchFamily="34" charset="0"/>
                <a:buChar char="•"/>
                <a:defRPr/>
              </a:pPr>
              <a:r>
                <a:rPr lang="en-US" sz="1650">
                  <a:solidFill>
                    <a:schemeClr val="bg1"/>
                  </a:solidFill>
                  <a:latin typeface="Arial"/>
                  <a:cs typeface="Arial"/>
                </a:rPr>
                <a:t>Measure Pass Success and ADKAR</a:t>
              </a:r>
              <a:endParaRPr lang="en-US" sz="1650">
                <a:solidFill>
                  <a:schemeClr val="bg1"/>
                </a:solidFill>
                <a:latin typeface="Arial" panose="020B0604020202020204" pitchFamily="34" charset="0"/>
                <a:cs typeface="Arial" panose="020B0604020202020204" pitchFamily="34" charset="0"/>
              </a:endParaRPr>
            </a:p>
          </p:txBody>
        </p:sp>
      </p:grpSp>
      <p:sp>
        <p:nvSpPr>
          <p:cNvPr id="41" name="TextBox 40" descr="Enter a Presentation Title">
            <a:extLst>
              <a:ext uri="{FF2B5EF4-FFF2-40B4-BE49-F238E27FC236}">
                <a16:creationId xmlns:a16="http://schemas.microsoft.com/office/drawing/2014/main" id="{C7BCCE42-8D84-480B-889C-D5DA42278B1B}"/>
              </a:ext>
            </a:extLst>
          </p:cNvPr>
          <p:cNvSpPr txBox="1"/>
          <p:nvPr/>
        </p:nvSpPr>
        <p:spPr>
          <a:xfrm>
            <a:off x="751954" y="990158"/>
            <a:ext cx="10014281" cy="523220"/>
          </a:xfrm>
          <a:prstGeom prst="rect">
            <a:avLst/>
          </a:prstGeom>
          <a:noFill/>
        </p:spPr>
        <p:txBody>
          <a:bodyPr wrap="none" lIns="91440" tIns="45720" rIns="91440" bIns="45720" rtlCol="0" anchor="t">
            <a:spAutoFit/>
          </a:bodyPr>
          <a:lstStyle/>
          <a:p>
            <a:pPr algn="ctr" defTabSz="914290">
              <a:defRPr/>
            </a:pPr>
            <a:r>
              <a:rPr lang="en-US" sz="2800" b="1">
                <a:latin typeface="Arial"/>
                <a:ea typeface="Arial" charset="0"/>
                <a:cs typeface="Arial"/>
              </a:rPr>
              <a:t>The Change Management Plan includes six components: </a:t>
            </a:r>
            <a:endParaRPr lang="en-US" sz="2800" b="1">
              <a:latin typeface="Arial"/>
              <a:ea typeface="Arial" charset="0"/>
              <a:cs typeface="Arial" charset="0"/>
            </a:endParaRPr>
          </a:p>
        </p:txBody>
      </p:sp>
      <p:pic>
        <p:nvPicPr>
          <p:cNvPr id="2" name="Graphic 2" descr="Badge 1 outline">
            <a:extLst>
              <a:ext uri="{FF2B5EF4-FFF2-40B4-BE49-F238E27FC236}">
                <a16:creationId xmlns:a16="http://schemas.microsoft.com/office/drawing/2014/main" id="{06173B56-29A7-D2E0-73A4-C29AFDF9F2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490" y="1353508"/>
            <a:ext cx="914400" cy="914400"/>
          </a:xfrm>
          <a:prstGeom prst="rect">
            <a:avLst/>
          </a:prstGeom>
        </p:spPr>
      </p:pic>
      <p:pic>
        <p:nvPicPr>
          <p:cNvPr id="3" name="Graphic 4" descr="Badge outline">
            <a:extLst>
              <a:ext uri="{FF2B5EF4-FFF2-40B4-BE49-F238E27FC236}">
                <a16:creationId xmlns:a16="http://schemas.microsoft.com/office/drawing/2014/main" id="{AA9EB004-FD5F-627A-51D1-8E0523D2F9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14489" y="1408870"/>
            <a:ext cx="914400" cy="914400"/>
          </a:xfrm>
          <a:prstGeom prst="rect">
            <a:avLst/>
          </a:prstGeom>
        </p:spPr>
      </p:pic>
      <p:pic>
        <p:nvPicPr>
          <p:cNvPr id="5" name="Graphic 5" descr="Badge 3 outline">
            <a:extLst>
              <a:ext uri="{FF2B5EF4-FFF2-40B4-BE49-F238E27FC236}">
                <a16:creationId xmlns:a16="http://schemas.microsoft.com/office/drawing/2014/main" id="{4AB7B3C6-29A5-7166-11CC-2982E5008B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31725" y="1379387"/>
            <a:ext cx="914400" cy="914400"/>
          </a:xfrm>
          <a:prstGeom prst="rect">
            <a:avLst/>
          </a:prstGeom>
        </p:spPr>
      </p:pic>
      <p:pic>
        <p:nvPicPr>
          <p:cNvPr id="6" name="Graphic 6" descr="Badge 4 outline">
            <a:extLst>
              <a:ext uri="{FF2B5EF4-FFF2-40B4-BE49-F238E27FC236}">
                <a16:creationId xmlns:a16="http://schemas.microsoft.com/office/drawing/2014/main" id="{A0E7638D-9623-4865-C165-92EEB42B628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93" y="3864888"/>
            <a:ext cx="914400" cy="914400"/>
          </a:xfrm>
          <a:prstGeom prst="rect">
            <a:avLst/>
          </a:prstGeom>
        </p:spPr>
      </p:pic>
      <p:pic>
        <p:nvPicPr>
          <p:cNvPr id="7" name="Graphic 8" descr="Badge 5 outline">
            <a:extLst>
              <a:ext uri="{FF2B5EF4-FFF2-40B4-BE49-F238E27FC236}">
                <a16:creationId xmlns:a16="http://schemas.microsoft.com/office/drawing/2014/main" id="{3284E998-B608-AAE3-A7A3-2F8EED0A1A5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871155" y="3724556"/>
            <a:ext cx="914400" cy="914400"/>
          </a:xfrm>
          <a:prstGeom prst="rect">
            <a:avLst/>
          </a:prstGeom>
        </p:spPr>
      </p:pic>
      <p:pic>
        <p:nvPicPr>
          <p:cNvPr id="9" name="Graphic 9" descr="Badge 6 outline">
            <a:extLst>
              <a:ext uri="{FF2B5EF4-FFF2-40B4-BE49-F238E27FC236}">
                <a16:creationId xmlns:a16="http://schemas.microsoft.com/office/drawing/2014/main" id="{A2987117-26EC-04DF-9434-6F7A9402179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79666" y="3736314"/>
            <a:ext cx="914400" cy="914400"/>
          </a:xfrm>
          <a:prstGeom prst="rect">
            <a:avLst/>
          </a:prstGeom>
        </p:spPr>
      </p:pic>
    </p:spTree>
    <p:extLst>
      <p:ext uri="{BB962C8B-B14F-4D97-AF65-F5344CB8AC3E}">
        <p14:creationId xmlns:p14="http://schemas.microsoft.com/office/powerpoint/2010/main" val="145377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95D77-F980-45AE-E071-24E5258AE9B9}"/>
              </a:ext>
            </a:extLst>
          </p:cNvPr>
          <p:cNvSpPr>
            <a:spLocks noGrp="1"/>
          </p:cNvSpPr>
          <p:nvPr>
            <p:ph type="title"/>
          </p:nvPr>
        </p:nvSpPr>
        <p:spPr/>
        <p:txBody>
          <a:bodyPr/>
          <a:lstStyle/>
          <a:p>
            <a:endParaRPr lang="en-US"/>
          </a:p>
        </p:txBody>
      </p:sp>
      <p:grpSp>
        <p:nvGrpSpPr>
          <p:cNvPr id="2" name="Group 1">
            <a:extLst>
              <a:ext uri="{FF2B5EF4-FFF2-40B4-BE49-F238E27FC236}">
                <a16:creationId xmlns:a16="http://schemas.microsoft.com/office/drawing/2014/main" id="{E458C044-645A-973B-94EC-54F7BC0971F2}"/>
              </a:ext>
            </a:extLst>
          </p:cNvPr>
          <p:cNvGrpSpPr/>
          <p:nvPr/>
        </p:nvGrpSpPr>
        <p:grpSpPr>
          <a:xfrm>
            <a:off x="524158" y="848116"/>
            <a:ext cx="10209405" cy="5161767"/>
            <a:chOff x="0" y="138322"/>
            <a:chExt cx="10209405" cy="5161767"/>
          </a:xfrm>
        </p:grpSpPr>
        <p:sp>
          <p:nvSpPr>
            <p:cNvPr id="3" name="Rectangle: Rounded Corners 2">
              <a:extLst>
                <a:ext uri="{FF2B5EF4-FFF2-40B4-BE49-F238E27FC236}">
                  <a16:creationId xmlns:a16="http://schemas.microsoft.com/office/drawing/2014/main" id="{AFF165AA-DBF4-9869-B033-53ABA29AE93F}"/>
                </a:ext>
              </a:extLst>
            </p:cNvPr>
            <p:cNvSpPr/>
            <p:nvPr/>
          </p:nvSpPr>
          <p:spPr>
            <a:xfrm>
              <a:off x="0" y="138322"/>
              <a:ext cx="10209405" cy="5161767"/>
            </a:xfrm>
            <a:prstGeom prst="roundRect">
              <a:avLst/>
            </a:prstGeom>
            <a:solidFill>
              <a:srgbClr val="2662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Rectangle: Rounded Corners 4">
              <a:extLst>
                <a:ext uri="{FF2B5EF4-FFF2-40B4-BE49-F238E27FC236}">
                  <a16:creationId xmlns:a16="http://schemas.microsoft.com/office/drawing/2014/main" id="{ABA18AFD-DDEB-E8A0-0369-838AA3671951}"/>
                </a:ext>
              </a:extLst>
            </p:cNvPr>
            <p:cNvSpPr txBox="1"/>
            <p:nvPr/>
          </p:nvSpPr>
          <p:spPr>
            <a:xfrm>
              <a:off x="251977" y="390299"/>
              <a:ext cx="9705451" cy="46578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latin typeface="Arial"/>
                  <a:cs typeface="Arial"/>
                </a:rPr>
                <a:t>Change Management Lessons Learned So Far</a:t>
              </a:r>
            </a:p>
            <a:p>
              <a:pPr marL="0" lvl="0" indent="0" algn="l" defTabSz="1422400">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a:p>
              <a:pPr marL="228600" lvl="1" indent="-228600" algn="l" defTabSz="1066800" rtl="0">
                <a:lnSpc>
                  <a:spcPct val="90000"/>
                </a:lnSpc>
                <a:spcBef>
                  <a:spcPct val="0"/>
                </a:spcBef>
                <a:spcAft>
                  <a:spcPct val="15000"/>
                </a:spcAft>
                <a:buChar char="•"/>
              </a:pPr>
              <a:r>
                <a:rPr lang="en-US" sz="2400" kern="1200">
                  <a:latin typeface="Arial"/>
                  <a:cs typeface="Arial"/>
                </a:rPr>
                <a:t>Change Management meetings should be working meetings </a:t>
              </a:r>
            </a:p>
            <a:p>
              <a:pPr marL="228600" lvl="1" indent="-228600" algn="l" defTabSz="1066800" rtl="0">
                <a:lnSpc>
                  <a:spcPct val="90000"/>
                </a:lnSpc>
                <a:spcBef>
                  <a:spcPct val="0"/>
                </a:spcBef>
                <a:spcAft>
                  <a:spcPct val="15000"/>
                </a:spcAft>
                <a:buChar char="•"/>
              </a:pPr>
              <a:r>
                <a:rPr lang="en-US" sz="2400" kern="1200">
                  <a:latin typeface="Arial"/>
                  <a:cs typeface="Arial"/>
                </a:rPr>
                <a:t>Change tools MUST be simple to use  - reduced from 6 to 3 </a:t>
              </a:r>
            </a:p>
            <a:p>
              <a:pPr marL="228600" lvl="1" indent="-228600" algn="l" defTabSz="1066800" rtl="0">
                <a:lnSpc>
                  <a:spcPct val="90000"/>
                </a:lnSpc>
                <a:spcBef>
                  <a:spcPct val="0"/>
                </a:spcBef>
                <a:spcAft>
                  <a:spcPct val="15000"/>
                </a:spcAft>
                <a:buChar char="•"/>
              </a:pPr>
              <a:r>
                <a:rPr lang="en-US" sz="2400" kern="1200">
                  <a:latin typeface="Arial"/>
                  <a:cs typeface="Arial"/>
                </a:rPr>
                <a:t>Provide baseline Communications Plan and sample content </a:t>
              </a:r>
            </a:p>
            <a:p>
              <a:pPr marL="228600" lvl="1" indent="-228600" algn="l" defTabSz="1066800">
                <a:lnSpc>
                  <a:spcPct val="90000"/>
                </a:lnSpc>
                <a:spcBef>
                  <a:spcPct val="0"/>
                </a:spcBef>
                <a:spcAft>
                  <a:spcPct val="15000"/>
                </a:spcAft>
                <a:buChar char="•"/>
              </a:pPr>
              <a:r>
                <a:rPr lang="en-US" sz="2400" kern="1200" dirty="0">
                  <a:latin typeface="Arial"/>
                  <a:cs typeface="Arial"/>
                </a:rPr>
                <a:t>Always emphasize difference between CHRS Recruiting and CHRS</a:t>
              </a:r>
              <a:endParaRPr lang="en-US" kern="1200" dirty="0"/>
            </a:p>
            <a:p>
              <a:pPr marL="228600" lvl="1" indent="-228600" algn="l" defTabSz="1066800">
                <a:lnSpc>
                  <a:spcPct val="90000"/>
                </a:lnSpc>
                <a:spcBef>
                  <a:spcPct val="0"/>
                </a:spcBef>
                <a:spcAft>
                  <a:spcPct val="15000"/>
                </a:spcAft>
                <a:buChar char="•"/>
              </a:pPr>
              <a:r>
                <a:rPr lang="en-US" sz="2400" kern="1200">
                  <a:latin typeface="Arial"/>
                  <a:cs typeface="Arial"/>
                </a:rPr>
                <a:t>State WHY CHRS is happening in every communication</a:t>
              </a:r>
            </a:p>
            <a:p>
              <a:pPr marL="228600" lvl="1" indent="-228600" algn="l" defTabSz="1066800" rtl="0">
                <a:lnSpc>
                  <a:spcPct val="90000"/>
                </a:lnSpc>
                <a:spcBef>
                  <a:spcPct val="0"/>
                </a:spcBef>
                <a:spcAft>
                  <a:spcPct val="15000"/>
                </a:spcAft>
                <a:buChar char="•"/>
              </a:pPr>
              <a:r>
                <a:rPr lang="en-US" sz="2400" kern="1200">
                  <a:latin typeface="Arial"/>
                  <a:cs typeface="Arial"/>
                </a:rPr>
                <a:t>Survey early to detect issues, and surveys should capture both positive and negative, and tie responses to modules </a:t>
              </a:r>
            </a:p>
          </p:txBody>
        </p:sp>
      </p:grpSp>
    </p:spTree>
    <p:extLst>
      <p:ext uri="{BB962C8B-B14F-4D97-AF65-F5344CB8AC3E}">
        <p14:creationId xmlns:p14="http://schemas.microsoft.com/office/powerpoint/2010/main" val="339513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Box 1">
            <a:extLst>
              <a:ext uri="{FF2B5EF4-FFF2-40B4-BE49-F238E27FC236}">
                <a16:creationId xmlns:a16="http://schemas.microsoft.com/office/drawing/2014/main" id="{8619EC6A-08CA-7313-6FFA-6209ACD195AB}"/>
              </a:ext>
            </a:extLst>
          </p:cNvPr>
          <p:cNvGraphicFramePr/>
          <p:nvPr/>
        </p:nvGraphicFramePr>
        <p:xfrm>
          <a:off x="541970" y="1454105"/>
          <a:ext cx="8989078" cy="4330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descr="A picture containing tool&#10;&#10;Description automatically generated">
            <a:extLst>
              <a:ext uri="{FF2B5EF4-FFF2-40B4-BE49-F238E27FC236}">
                <a16:creationId xmlns:a16="http://schemas.microsoft.com/office/drawing/2014/main" id="{467F4FF5-F949-E911-051A-EC762E28685D}"/>
              </a:ext>
            </a:extLst>
          </p:cNvPr>
          <p:cNvPicPr>
            <a:picLocks noChangeAspect="1"/>
          </p:cNvPicPr>
          <p:nvPr/>
        </p:nvPicPr>
        <p:blipFill rotWithShape="1">
          <a:blip r:embed="rId7"/>
          <a:srcRect t="23661" b="11208"/>
          <a:stretch/>
        </p:blipFill>
        <p:spPr>
          <a:xfrm>
            <a:off x="8681282" y="2536527"/>
            <a:ext cx="2968748" cy="2165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0772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5AA4645-2DF6-D90F-129D-C7EEC3C4BC36}"/>
              </a:ext>
            </a:extLst>
          </p:cNvPr>
          <p:cNvGrpSpPr/>
          <p:nvPr/>
        </p:nvGrpSpPr>
        <p:grpSpPr>
          <a:xfrm>
            <a:off x="1087159" y="1213324"/>
            <a:ext cx="3291230" cy="2214408"/>
            <a:chOff x="343481" y="773005"/>
            <a:chExt cx="4132799" cy="2728217"/>
          </a:xfrm>
        </p:grpSpPr>
        <p:sp>
          <p:nvSpPr>
            <p:cNvPr id="3" name="Freeform 20">
              <a:extLst>
                <a:ext uri="{FF2B5EF4-FFF2-40B4-BE49-F238E27FC236}">
                  <a16:creationId xmlns:a16="http://schemas.microsoft.com/office/drawing/2014/main" id="{9B92E51F-0E4B-30A6-01AC-1C73972550CF}"/>
                </a:ext>
              </a:extLst>
            </p:cNvPr>
            <p:cNvSpPr/>
            <p:nvPr/>
          </p:nvSpPr>
          <p:spPr>
            <a:xfrm>
              <a:off x="343481" y="1385003"/>
              <a:ext cx="4132799" cy="2116219"/>
            </a:xfrm>
            <a:custGeom>
              <a:avLst/>
              <a:gdLst>
                <a:gd name="connsiteX0" fmla="*/ 0 w 4132799"/>
                <a:gd name="connsiteY0" fmla="*/ 211622 h 2116219"/>
                <a:gd name="connsiteX1" fmla="*/ 211622 w 4132799"/>
                <a:gd name="connsiteY1" fmla="*/ 0 h 2116219"/>
                <a:gd name="connsiteX2" fmla="*/ 3921177 w 4132799"/>
                <a:gd name="connsiteY2" fmla="*/ 0 h 2116219"/>
                <a:gd name="connsiteX3" fmla="*/ 4132799 w 4132799"/>
                <a:gd name="connsiteY3" fmla="*/ 211622 h 2116219"/>
                <a:gd name="connsiteX4" fmla="*/ 4132799 w 4132799"/>
                <a:gd name="connsiteY4" fmla="*/ 1904597 h 2116219"/>
                <a:gd name="connsiteX5" fmla="*/ 3921177 w 4132799"/>
                <a:gd name="connsiteY5" fmla="*/ 2116219 h 2116219"/>
                <a:gd name="connsiteX6" fmla="*/ 211622 w 4132799"/>
                <a:gd name="connsiteY6" fmla="*/ 2116219 h 2116219"/>
                <a:gd name="connsiteX7" fmla="*/ 0 w 4132799"/>
                <a:gd name="connsiteY7" fmla="*/ 1904597 h 2116219"/>
                <a:gd name="connsiteX8" fmla="*/ 0 w 4132799"/>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2799" h="2116219">
                  <a:moveTo>
                    <a:pt x="0" y="211622"/>
                  </a:moveTo>
                  <a:cubicBezTo>
                    <a:pt x="0" y="94746"/>
                    <a:pt x="94746" y="0"/>
                    <a:pt x="211622" y="0"/>
                  </a:cubicBezTo>
                  <a:lnTo>
                    <a:pt x="3921177" y="0"/>
                  </a:lnTo>
                  <a:cubicBezTo>
                    <a:pt x="4038053" y="0"/>
                    <a:pt x="4132799" y="94746"/>
                    <a:pt x="4132799" y="211622"/>
                  </a:cubicBezTo>
                  <a:lnTo>
                    <a:pt x="4132799" y="1904597"/>
                  </a:lnTo>
                  <a:cubicBezTo>
                    <a:pt x="4132799" y="2021473"/>
                    <a:pt x="4038053" y="2116219"/>
                    <a:pt x="3921177" y="2116219"/>
                  </a:cubicBezTo>
                  <a:lnTo>
                    <a:pt x="211622" y="2116219"/>
                  </a:lnTo>
                  <a:cubicBezTo>
                    <a:pt x="94746" y="2116219"/>
                    <a:pt x="0" y="2021473"/>
                    <a:pt x="0" y="1904597"/>
                  </a:cubicBezTo>
                  <a:lnTo>
                    <a:pt x="0" y="211622"/>
                  </a:lnTo>
                  <a:close/>
                </a:path>
              </a:pathLst>
            </a:custGeom>
            <a:solidFill>
              <a:srgbClr val="3434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defTabSz="888929">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E368C61-8A6F-93CD-B0C8-9BC1F830A41D}"/>
                </a:ext>
              </a:extLst>
            </p:cNvPr>
            <p:cNvPicPr>
              <a:picLocks noChangeAspect="1"/>
            </p:cNvPicPr>
            <p:nvPr/>
          </p:nvPicPr>
          <p:blipFill>
            <a:blip r:embed="rId3"/>
            <a:stretch>
              <a:fillRect/>
            </a:stretch>
          </p:blipFill>
          <p:spPr>
            <a:xfrm>
              <a:off x="2257625" y="773005"/>
              <a:ext cx="2113223" cy="2113223"/>
            </a:xfrm>
            <a:prstGeom prst="rect">
              <a:avLst/>
            </a:prstGeom>
          </p:spPr>
        </p:pic>
        <p:sp>
          <p:nvSpPr>
            <p:cNvPr id="5" name="TextBox 4">
              <a:extLst>
                <a:ext uri="{FF2B5EF4-FFF2-40B4-BE49-F238E27FC236}">
                  <a16:creationId xmlns:a16="http://schemas.microsoft.com/office/drawing/2014/main" id="{20A4CDF2-A878-617F-5FF4-36641D7B7843}"/>
                </a:ext>
              </a:extLst>
            </p:cNvPr>
            <p:cNvSpPr txBox="1"/>
            <p:nvPr/>
          </p:nvSpPr>
          <p:spPr>
            <a:xfrm>
              <a:off x="390039" y="1674256"/>
              <a:ext cx="3897856" cy="1434444"/>
            </a:xfrm>
            <a:prstGeom prst="rect">
              <a:avLst/>
            </a:prstGeom>
            <a:noFill/>
          </p:spPr>
          <p:txBody>
            <a:bodyPr wrap="square" lIns="91440" tIns="45720" rIns="91440" bIns="45720" rtlCol="0" anchor="t">
              <a:spAutoFit/>
            </a:bodyPr>
            <a:lstStyle/>
            <a:p>
              <a:pPr>
                <a:defRPr/>
              </a:pPr>
              <a:r>
                <a:rPr lang="en-US" sz="1833" b="1">
                  <a:solidFill>
                    <a:prstClr val="white"/>
                  </a:solidFill>
                  <a:latin typeface="Arial" panose="020B0604020202020204" pitchFamily="34" charset="0"/>
                  <a:cs typeface="Arial" panose="020B0604020202020204" pitchFamily="34" charset="0"/>
                </a:rPr>
                <a:t>Stakeholder </a:t>
              </a:r>
              <a:br>
                <a:rPr lang="en-US" sz="1833" b="1">
                  <a:solidFill>
                    <a:prstClr val="white"/>
                  </a:solidFill>
                  <a:latin typeface="Arial" panose="020B0604020202020204" pitchFamily="34" charset="0"/>
                  <a:cs typeface="Arial" panose="020B0604020202020204" pitchFamily="34" charset="0"/>
                </a:rPr>
              </a:br>
              <a:r>
                <a:rPr lang="en-US" sz="1833" b="1">
                  <a:solidFill>
                    <a:prstClr val="white"/>
                  </a:solidFill>
                  <a:latin typeface="Arial" panose="020B0604020202020204" pitchFamily="34" charset="0"/>
                  <a:cs typeface="Arial" panose="020B0604020202020204" pitchFamily="34" charset="0"/>
                </a:rPr>
                <a:t>Register</a:t>
              </a:r>
            </a:p>
            <a:p>
              <a:pPr marL="285739" indent="-285739">
                <a:buFont typeface="Arial" panose="020B0604020202020204" pitchFamily="34" charset="0"/>
                <a:buChar char="•"/>
                <a:defRPr/>
              </a:pPr>
              <a:r>
                <a:rPr lang="en-US" sz="1650">
                  <a:solidFill>
                    <a:schemeClr val="bg1"/>
                  </a:solidFill>
                  <a:latin typeface="Arial"/>
                  <a:cs typeface="Arial"/>
                </a:rPr>
                <a:t>Identify and categorize all impacted stakeholders</a:t>
              </a:r>
              <a:r>
                <a:rPr lang="en-US" sz="1650">
                  <a:latin typeface="Arial"/>
                  <a:cs typeface="Arial"/>
                </a:rPr>
                <a:t> </a:t>
              </a:r>
              <a:endParaRPr lang="en-US" sz="165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F54DA7B7-2B41-C56D-CC4C-617D32DE56BD}"/>
              </a:ext>
            </a:extLst>
          </p:cNvPr>
          <p:cNvSpPr txBox="1"/>
          <p:nvPr/>
        </p:nvSpPr>
        <p:spPr>
          <a:xfrm>
            <a:off x="6056351" y="1452919"/>
            <a:ext cx="5783326" cy="18881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67" b="1">
                <a:latin typeface="Arial"/>
                <a:cs typeface="Calibri"/>
              </a:rPr>
              <a:t>Why groups and not individuals? </a:t>
            </a:r>
          </a:p>
          <a:p>
            <a:endParaRPr lang="en-US" sz="1667" b="1">
              <a:latin typeface="Arial"/>
              <a:cs typeface="Calibri"/>
            </a:endParaRPr>
          </a:p>
          <a:p>
            <a:pPr marL="285739" indent="-285739">
              <a:buFont typeface="Arial" panose="020B0604020202020204" pitchFamily="34" charset="0"/>
              <a:buChar char="•"/>
            </a:pPr>
            <a:r>
              <a:rPr lang="en-US" sz="1667">
                <a:latin typeface="Arial"/>
                <a:cs typeface="Calibri"/>
              </a:rPr>
              <a:t>Most communication about CHRS is done in meetings</a:t>
            </a:r>
          </a:p>
          <a:p>
            <a:pPr marL="285739" indent="-285739">
              <a:buFont typeface="Arial" panose="020B0604020202020204" pitchFamily="34" charset="0"/>
              <a:buChar char="•"/>
            </a:pPr>
            <a:r>
              <a:rPr lang="en-US" sz="1667">
                <a:latin typeface="Arial"/>
                <a:cs typeface="Calibri"/>
              </a:rPr>
              <a:t>Register helps define owners of those meetings to get on calendar</a:t>
            </a:r>
          </a:p>
          <a:p>
            <a:pPr marL="285739" indent="-285739">
              <a:buFont typeface="Arial" panose="020B0604020202020204" pitchFamily="34" charset="0"/>
              <a:buChar char="•"/>
            </a:pPr>
            <a:r>
              <a:rPr lang="en-US" sz="1667">
                <a:latin typeface="Arial"/>
                <a:cs typeface="Calibri"/>
              </a:rPr>
              <a:t>Categorize the group’s change potential</a:t>
            </a:r>
          </a:p>
          <a:p>
            <a:pPr marL="285739" indent="-285739">
              <a:buFont typeface="Arial" panose="020B0604020202020204" pitchFamily="34" charset="0"/>
              <a:buChar char="•"/>
            </a:pPr>
            <a:r>
              <a:rPr lang="en-US" sz="1667">
                <a:latin typeface="Arial"/>
                <a:cs typeface="Calibri"/>
              </a:rPr>
              <a:t>Focuses on the people, not the module</a:t>
            </a:r>
            <a:endParaRPr lang="en-US" sz="2160">
              <a:latin typeface="Arial"/>
              <a:cs typeface="Calibri"/>
            </a:endParaRPr>
          </a:p>
        </p:txBody>
      </p:sp>
      <p:pic>
        <p:nvPicPr>
          <p:cNvPr id="10" name="Graphic 10" descr="Badge 1 outline">
            <a:extLst>
              <a:ext uri="{FF2B5EF4-FFF2-40B4-BE49-F238E27FC236}">
                <a16:creationId xmlns:a16="http://schemas.microsoft.com/office/drawing/2014/main" id="{54CC799A-6CCE-B076-2431-B85DCC3B95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575" y="1223484"/>
            <a:ext cx="914400" cy="914400"/>
          </a:xfrm>
          <a:prstGeom prst="rect">
            <a:avLst/>
          </a:prstGeom>
        </p:spPr>
      </p:pic>
      <p:sp>
        <p:nvSpPr>
          <p:cNvPr id="2" name="TextBox 1">
            <a:extLst>
              <a:ext uri="{FF2B5EF4-FFF2-40B4-BE49-F238E27FC236}">
                <a16:creationId xmlns:a16="http://schemas.microsoft.com/office/drawing/2014/main" id="{88354D05-5F4E-D6CD-F8E9-ED7DEA71FBB0}"/>
              </a:ext>
            </a:extLst>
          </p:cNvPr>
          <p:cNvSpPr txBox="1"/>
          <p:nvPr/>
        </p:nvSpPr>
        <p:spPr>
          <a:xfrm>
            <a:off x="660441" y="3716610"/>
            <a:ext cx="5067581" cy="1888146"/>
          </a:xfrm>
          <a:prstGeom prst="rect">
            <a:avLst/>
          </a:prstGeom>
          <a:noFill/>
        </p:spPr>
        <p:txBody>
          <a:bodyPr wrap="square" lIns="91440" tIns="45720" rIns="91440" bIns="45720" rtlCol="0" anchor="t">
            <a:spAutoFit/>
          </a:bodyPr>
          <a:lstStyle/>
          <a:p>
            <a:r>
              <a:rPr lang="en-US" sz="1667" b="1">
                <a:latin typeface="Arial"/>
                <a:cs typeface="Calibri"/>
              </a:rPr>
              <a:t>What is it? </a:t>
            </a:r>
            <a:endParaRPr lang="en-US" sz="1667" b="1">
              <a:latin typeface="Arial"/>
              <a:cs typeface="Arial"/>
            </a:endParaRPr>
          </a:p>
          <a:p>
            <a:pPr marL="285739" indent="-285739">
              <a:buFont typeface="Arial"/>
              <a:buChar char="•"/>
            </a:pPr>
            <a:r>
              <a:rPr lang="en-US" sz="1667">
                <a:latin typeface="Arial"/>
                <a:cs typeface="Calibri"/>
              </a:rPr>
              <a:t>Identifies all people who are impacted directly or indirectly by CHRS</a:t>
            </a:r>
          </a:p>
          <a:p>
            <a:pPr marL="742920" lvl="1" indent="-285739">
              <a:buFont typeface="Arial"/>
              <a:buChar char="•"/>
            </a:pPr>
            <a:r>
              <a:rPr lang="en-US" sz="1667">
                <a:latin typeface="Arial"/>
                <a:cs typeface="Calibri"/>
              </a:rPr>
              <a:t>Stakeholder groups are pre-defined</a:t>
            </a:r>
          </a:p>
          <a:p>
            <a:pPr marL="285739" indent="-285739">
              <a:buFont typeface="Arial"/>
              <a:buChar char="•"/>
            </a:pPr>
            <a:r>
              <a:rPr lang="en-US" sz="1667" b="1">
                <a:latin typeface="Arial"/>
                <a:cs typeface="Calibri"/>
              </a:rPr>
              <a:t>Places them into groups </a:t>
            </a:r>
            <a:r>
              <a:rPr lang="en-US" sz="1667">
                <a:latin typeface="Arial"/>
                <a:cs typeface="Calibri"/>
              </a:rPr>
              <a:t>for Change Management and communication purposes</a:t>
            </a:r>
          </a:p>
          <a:p>
            <a:pPr marL="285739" indent="-285739">
              <a:buFont typeface="Arial"/>
              <a:buChar char="•"/>
            </a:pPr>
            <a:r>
              <a:rPr lang="en-US" sz="1667">
                <a:latin typeface="Arial"/>
                <a:cs typeface="Calibri"/>
              </a:rPr>
              <a:t>Gathers data on the stakeholder group</a:t>
            </a:r>
          </a:p>
        </p:txBody>
      </p:sp>
      <p:sp>
        <p:nvSpPr>
          <p:cNvPr id="9" name="TextBox 8">
            <a:extLst>
              <a:ext uri="{FF2B5EF4-FFF2-40B4-BE49-F238E27FC236}">
                <a16:creationId xmlns:a16="http://schemas.microsoft.com/office/drawing/2014/main" id="{63885EA9-8571-C581-D8CC-48E6361DABE0}"/>
              </a:ext>
            </a:extLst>
          </p:cNvPr>
          <p:cNvSpPr txBox="1"/>
          <p:nvPr/>
        </p:nvSpPr>
        <p:spPr>
          <a:xfrm>
            <a:off x="6049527" y="3893373"/>
            <a:ext cx="4982966" cy="1375056"/>
          </a:xfrm>
          <a:prstGeom prst="rect">
            <a:avLst/>
          </a:prstGeom>
          <a:noFill/>
        </p:spPr>
        <p:txBody>
          <a:bodyPr wrap="square" rtlCol="0">
            <a:spAutoFit/>
          </a:bodyPr>
          <a:lstStyle/>
          <a:p>
            <a:r>
              <a:rPr lang="en-US" sz="1667" b="1">
                <a:latin typeface="Arial" panose="020B0604020202020204" pitchFamily="34" charset="0"/>
                <a:cs typeface="Arial" panose="020B0604020202020204" pitchFamily="34" charset="0"/>
              </a:rPr>
              <a:t>Where is this data used?</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SAME Stakeholder groups used throughout all Change Management tools</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Informs Communications Plan, Change Impact Analysis, and Sponsor Roadmap</a:t>
            </a:r>
          </a:p>
        </p:txBody>
      </p:sp>
    </p:spTree>
    <p:extLst>
      <p:ext uri="{BB962C8B-B14F-4D97-AF65-F5344CB8AC3E}">
        <p14:creationId xmlns:p14="http://schemas.microsoft.com/office/powerpoint/2010/main" val="242228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40C9F5-6BB1-41A8-F661-A11D4743C456}"/>
              </a:ext>
            </a:extLst>
          </p:cNvPr>
          <p:cNvSpPr/>
          <p:nvPr/>
        </p:nvSpPr>
        <p:spPr>
          <a:xfrm>
            <a:off x="1055757" y="1491975"/>
            <a:ext cx="2197651" cy="6073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5" name="TextBox 14">
            <a:extLst>
              <a:ext uri="{FF2B5EF4-FFF2-40B4-BE49-F238E27FC236}">
                <a16:creationId xmlns:a16="http://schemas.microsoft.com/office/drawing/2014/main" id="{87A08E41-EDE7-D214-6D4B-12C71A6D2342}"/>
              </a:ext>
            </a:extLst>
          </p:cNvPr>
          <p:cNvSpPr txBox="1"/>
          <p:nvPr/>
        </p:nvSpPr>
        <p:spPr>
          <a:xfrm>
            <a:off x="760495" y="3437019"/>
            <a:ext cx="6075733" cy="3066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67" b="1">
                <a:latin typeface="Arial"/>
                <a:cs typeface="Calibri"/>
              </a:rPr>
              <a:t>What is it? </a:t>
            </a:r>
          </a:p>
          <a:p>
            <a:endParaRPr lang="en-US" sz="1667" b="1">
              <a:latin typeface="Arial"/>
              <a:cs typeface="Arial"/>
            </a:endParaRPr>
          </a:p>
          <a:p>
            <a:pPr marL="285739" indent="-285739">
              <a:buFont typeface="Arial"/>
              <a:buChar char="•"/>
            </a:pPr>
            <a:r>
              <a:rPr lang="en-US" sz="1667">
                <a:latin typeface="Arial"/>
                <a:cs typeface="Calibri"/>
              </a:rPr>
              <a:t>A tool to help campuses:</a:t>
            </a:r>
          </a:p>
          <a:p>
            <a:pPr marL="742920" lvl="1" indent="-285739">
              <a:buFont typeface="Arial"/>
              <a:buChar char="•"/>
            </a:pPr>
            <a:r>
              <a:rPr lang="en-US" sz="1667">
                <a:latin typeface="Arial"/>
                <a:cs typeface="Calibri"/>
              </a:rPr>
              <a:t>Identify and quantify the major impacts of CHRS on various groups</a:t>
            </a:r>
          </a:p>
          <a:p>
            <a:pPr marL="742920" lvl="1" indent="-285739">
              <a:buFont typeface="Arial"/>
              <a:buChar char="•"/>
            </a:pPr>
            <a:r>
              <a:rPr lang="en-US" sz="1667">
                <a:latin typeface="Arial"/>
                <a:cs typeface="Calibri"/>
              </a:rPr>
              <a:t>Identify showstoppers to mitigate early</a:t>
            </a:r>
          </a:p>
          <a:p>
            <a:pPr marL="742920" lvl="1" indent="-285739">
              <a:buFont typeface="Arial"/>
              <a:buChar char="•"/>
            </a:pPr>
            <a:r>
              <a:rPr lang="en-US" sz="1667">
                <a:latin typeface="Arial"/>
                <a:cs typeface="Calibri"/>
              </a:rPr>
              <a:t>Identify impacts that are unique to their campus</a:t>
            </a:r>
          </a:p>
          <a:p>
            <a:pPr marL="742920" lvl="1" indent="-285739">
              <a:buFont typeface="Arial"/>
              <a:buChar char="•"/>
            </a:pPr>
            <a:r>
              <a:rPr lang="en-US" sz="1667">
                <a:latin typeface="Arial"/>
                <a:cs typeface="Calibri"/>
              </a:rPr>
              <a:t>Identify impacts that fall outside modules (i.e. security, etc.)</a:t>
            </a:r>
          </a:p>
          <a:p>
            <a:pPr marL="742920" lvl="1" indent="-285739">
              <a:buFont typeface="Arial"/>
              <a:buChar char="•"/>
            </a:pPr>
            <a:endParaRPr lang="en-US" sz="2160">
              <a:latin typeface="Arial"/>
              <a:cs typeface="Calibri"/>
            </a:endParaRPr>
          </a:p>
          <a:p>
            <a:pPr marL="285739" indent="-285739">
              <a:buFont typeface="Arial"/>
              <a:buChar char="•"/>
            </a:pPr>
            <a:endParaRPr lang="en-US" sz="2160">
              <a:latin typeface="Arial"/>
              <a:cs typeface="Calibri"/>
            </a:endParaRPr>
          </a:p>
        </p:txBody>
      </p:sp>
      <p:grpSp>
        <p:nvGrpSpPr>
          <p:cNvPr id="11" name="Group 10">
            <a:extLst>
              <a:ext uri="{FF2B5EF4-FFF2-40B4-BE49-F238E27FC236}">
                <a16:creationId xmlns:a16="http://schemas.microsoft.com/office/drawing/2014/main" id="{5CBB955C-79DA-5B50-0637-2146F324303C}"/>
              </a:ext>
            </a:extLst>
          </p:cNvPr>
          <p:cNvGrpSpPr/>
          <p:nvPr/>
        </p:nvGrpSpPr>
        <p:grpSpPr>
          <a:xfrm>
            <a:off x="928155" y="674916"/>
            <a:ext cx="4656216" cy="2539714"/>
            <a:chOff x="10840448" y="627021"/>
            <a:chExt cx="4229226" cy="2875182"/>
          </a:xfrm>
        </p:grpSpPr>
        <p:sp>
          <p:nvSpPr>
            <p:cNvPr id="7" name="Freeform 44">
              <a:extLst>
                <a:ext uri="{FF2B5EF4-FFF2-40B4-BE49-F238E27FC236}">
                  <a16:creationId xmlns:a16="http://schemas.microsoft.com/office/drawing/2014/main" id="{15578E8C-FD0F-66BD-0058-960A12D2530A}"/>
                </a:ext>
              </a:extLst>
            </p:cNvPr>
            <p:cNvSpPr/>
            <p:nvPr/>
          </p:nvSpPr>
          <p:spPr>
            <a:xfrm>
              <a:off x="10840448" y="1385984"/>
              <a:ext cx="3527031" cy="2116219"/>
            </a:xfrm>
            <a:custGeom>
              <a:avLst/>
              <a:gdLst>
                <a:gd name="connsiteX0" fmla="*/ 0 w 3527031"/>
                <a:gd name="connsiteY0" fmla="*/ 211622 h 2116219"/>
                <a:gd name="connsiteX1" fmla="*/ 211622 w 3527031"/>
                <a:gd name="connsiteY1" fmla="*/ 0 h 2116219"/>
                <a:gd name="connsiteX2" fmla="*/ 3315409 w 3527031"/>
                <a:gd name="connsiteY2" fmla="*/ 0 h 2116219"/>
                <a:gd name="connsiteX3" fmla="*/ 3527031 w 3527031"/>
                <a:gd name="connsiteY3" fmla="*/ 211622 h 2116219"/>
                <a:gd name="connsiteX4" fmla="*/ 3527031 w 3527031"/>
                <a:gd name="connsiteY4" fmla="*/ 1904597 h 2116219"/>
                <a:gd name="connsiteX5" fmla="*/ 3315409 w 3527031"/>
                <a:gd name="connsiteY5" fmla="*/ 2116219 h 2116219"/>
                <a:gd name="connsiteX6" fmla="*/ 211622 w 3527031"/>
                <a:gd name="connsiteY6" fmla="*/ 2116219 h 2116219"/>
                <a:gd name="connsiteX7" fmla="*/ 0 w 3527031"/>
                <a:gd name="connsiteY7" fmla="*/ 1904597 h 2116219"/>
                <a:gd name="connsiteX8" fmla="*/ 0 w 3527031"/>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7031" h="2116219">
                  <a:moveTo>
                    <a:pt x="0" y="211622"/>
                  </a:moveTo>
                  <a:cubicBezTo>
                    <a:pt x="0" y="94746"/>
                    <a:pt x="94746" y="0"/>
                    <a:pt x="211622" y="0"/>
                  </a:cubicBezTo>
                  <a:lnTo>
                    <a:pt x="3315409" y="0"/>
                  </a:lnTo>
                  <a:cubicBezTo>
                    <a:pt x="3432285" y="0"/>
                    <a:pt x="3527031" y="94746"/>
                    <a:pt x="3527031" y="211622"/>
                  </a:cubicBezTo>
                  <a:lnTo>
                    <a:pt x="3527031" y="1904597"/>
                  </a:lnTo>
                  <a:cubicBezTo>
                    <a:pt x="3527031" y="2021473"/>
                    <a:pt x="3432285" y="2116219"/>
                    <a:pt x="3315409" y="2116219"/>
                  </a:cubicBezTo>
                  <a:lnTo>
                    <a:pt x="211622" y="2116219"/>
                  </a:lnTo>
                  <a:cubicBezTo>
                    <a:pt x="94746" y="2116219"/>
                    <a:pt x="0" y="2021473"/>
                    <a:pt x="0" y="1904597"/>
                  </a:cubicBezTo>
                  <a:lnTo>
                    <a:pt x="0" y="211622"/>
                  </a:lnTo>
                  <a:close/>
                </a:path>
              </a:pathLst>
            </a:custGeom>
            <a:solidFill>
              <a:srgbClr val="6981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algn="ctr" defTabSz="888929">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8A8B1AA5-ADEA-AA6B-9F8F-411125222EAF}"/>
                </a:ext>
              </a:extLst>
            </p:cNvPr>
            <p:cNvGrpSpPr/>
            <p:nvPr/>
          </p:nvGrpSpPr>
          <p:grpSpPr>
            <a:xfrm>
              <a:off x="10950884" y="627021"/>
              <a:ext cx="4118790" cy="2529252"/>
              <a:chOff x="10764308" y="1052691"/>
              <a:chExt cx="4118790" cy="2529252"/>
            </a:xfrm>
          </p:grpSpPr>
          <p:sp>
            <p:nvSpPr>
              <p:cNvPr id="10" name="TextBox 9">
                <a:extLst>
                  <a:ext uri="{FF2B5EF4-FFF2-40B4-BE49-F238E27FC236}">
                    <a16:creationId xmlns:a16="http://schemas.microsoft.com/office/drawing/2014/main" id="{E395A3DD-3040-E650-7678-7405DC61ADA7}"/>
                  </a:ext>
                </a:extLst>
              </p:cNvPr>
              <p:cNvSpPr txBox="1"/>
              <p:nvPr/>
            </p:nvSpPr>
            <p:spPr>
              <a:xfrm>
                <a:off x="10764308" y="2040139"/>
                <a:ext cx="3230605" cy="1541804"/>
              </a:xfrm>
              <a:prstGeom prst="rect">
                <a:avLst/>
              </a:prstGeom>
              <a:noFill/>
            </p:spPr>
            <p:txBody>
              <a:bodyPr wrap="square" lIns="91440" tIns="45720" rIns="91440" bIns="45720" rtlCol="0" anchor="t">
                <a:spAutoFit/>
              </a:bodyPr>
              <a:lstStyle/>
              <a:p>
                <a:pPr>
                  <a:defRPr/>
                </a:pPr>
                <a:endParaRPr lang="en-US" sz="1650" b="1">
                  <a:latin typeface="Arial"/>
                  <a:cs typeface="Arial"/>
                </a:endParaRPr>
              </a:p>
              <a:p>
                <a:pPr>
                  <a:defRPr/>
                </a:pPr>
                <a:endParaRPr lang="en-US" sz="1650" b="1">
                  <a:latin typeface="Arial"/>
                  <a:cs typeface="Arial"/>
                </a:endParaRPr>
              </a:p>
              <a:p>
                <a:pPr marL="285739" indent="-285739">
                  <a:buFont typeface="Arial"/>
                  <a:buChar char="•"/>
                  <a:defRPr/>
                </a:pPr>
                <a:r>
                  <a:rPr lang="en-US" sz="1650">
                    <a:latin typeface="Arial"/>
                    <a:cs typeface="Arial"/>
                  </a:rPr>
                  <a:t>Analyze what is changing</a:t>
                </a:r>
              </a:p>
              <a:p>
                <a:pPr>
                  <a:defRPr/>
                </a:pPr>
                <a:r>
                  <a:rPr lang="en-US" sz="1650">
                    <a:latin typeface="Arial"/>
                    <a:cs typeface="Arial"/>
                  </a:rPr>
                  <a:t>     and who is impacted</a:t>
                </a:r>
                <a:endParaRPr lang="en-US" sz="2160">
                  <a:ea typeface="Calibri" panose="020F0502020204030204"/>
                  <a:cs typeface="Calibri" panose="020F0502020204030204"/>
                </a:endParaRPr>
              </a:p>
              <a:p>
                <a:pPr marL="285739" indent="-285739">
                  <a:buFont typeface="Arial"/>
                  <a:buChar char="•"/>
                  <a:defRPr/>
                </a:pPr>
                <a:r>
                  <a:rPr lang="en-US" sz="1650">
                    <a:latin typeface="Arial"/>
                    <a:cs typeface="Arial"/>
                  </a:rPr>
                  <a:t>Plan mitigations and adoption </a:t>
                </a:r>
                <a:endParaRPr lang="en-US" sz="2160"/>
              </a:p>
            </p:txBody>
          </p:sp>
          <p:pic>
            <p:nvPicPr>
              <p:cNvPr id="9" name="Picture 8">
                <a:extLst>
                  <a:ext uri="{FF2B5EF4-FFF2-40B4-BE49-F238E27FC236}">
                    <a16:creationId xmlns:a16="http://schemas.microsoft.com/office/drawing/2014/main" id="{CF2EEDC6-F235-F5D7-A61C-23A658A96C77}"/>
                  </a:ext>
                </a:extLst>
              </p:cNvPr>
              <p:cNvPicPr>
                <a:picLocks noChangeAspect="1"/>
              </p:cNvPicPr>
              <p:nvPr/>
            </p:nvPicPr>
            <p:blipFill>
              <a:blip r:embed="rId2"/>
              <a:stretch>
                <a:fillRect/>
              </a:stretch>
            </p:blipFill>
            <p:spPr>
              <a:xfrm>
                <a:off x="12712392" y="1052691"/>
                <a:ext cx="2170706" cy="2170706"/>
              </a:xfrm>
              <a:prstGeom prst="rect">
                <a:avLst/>
              </a:prstGeom>
            </p:spPr>
          </p:pic>
        </p:grpSp>
      </p:grpSp>
      <p:sp>
        <p:nvSpPr>
          <p:cNvPr id="2" name="TextBox 1">
            <a:extLst>
              <a:ext uri="{FF2B5EF4-FFF2-40B4-BE49-F238E27FC236}">
                <a16:creationId xmlns:a16="http://schemas.microsoft.com/office/drawing/2014/main" id="{7BEACDCC-1E64-0B86-E3FC-CBA1260161BE}"/>
              </a:ext>
            </a:extLst>
          </p:cNvPr>
          <p:cNvSpPr txBox="1"/>
          <p:nvPr/>
        </p:nvSpPr>
        <p:spPr>
          <a:xfrm>
            <a:off x="6996469" y="1547476"/>
            <a:ext cx="4042919" cy="2039854"/>
          </a:xfrm>
          <a:prstGeom prst="rect">
            <a:avLst/>
          </a:prstGeom>
          <a:noFill/>
        </p:spPr>
        <p:txBody>
          <a:bodyPr wrap="square" lIns="91440" tIns="45720" rIns="91440" bIns="45720" rtlCol="0" anchor="t">
            <a:spAutoFit/>
          </a:bodyPr>
          <a:lstStyle/>
          <a:p>
            <a:r>
              <a:rPr lang="en-US" sz="1667" b="1">
                <a:latin typeface="Arial"/>
                <a:cs typeface="Calibri"/>
              </a:rPr>
              <a:t>Input: Where is data is gathered?</a:t>
            </a:r>
          </a:p>
          <a:p>
            <a:pPr marL="285739" indent="-285739">
              <a:buFont typeface="Arial" panose="020B0604020202020204" pitchFamily="34" charset="0"/>
              <a:buChar char="•"/>
            </a:pPr>
            <a:r>
              <a:rPr lang="en-US" sz="1667">
                <a:latin typeface="Arial"/>
                <a:cs typeface="Arial"/>
              </a:rPr>
              <a:t>Stakeholder groups from Stakeholder Register</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Change Meeting with SMEs</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Module Walkthrough</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Testing Labs/Working </a:t>
            </a:r>
            <a:r>
              <a:rPr lang="en-US" sz="2160">
                <a:latin typeface="Arial" panose="020B0604020202020204" pitchFamily="34" charset="0"/>
                <a:cs typeface="Arial" panose="020B0604020202020204" pitchFamily="34" charset="0"/>
              </a:rPr>
              <a:t>Sessions</a:t>
            </a:r>
          </a:p>
          <a:p>
            <a:pPr marL="285739" indent="-285739">
              <a:buFont typeface="Arial" panose="020B0604020202020204" pitchFamily="34" charset="0"/>
              <a:buChar char="•"/>
            </a:pPr>
            <a:endParaRPr lang="en-US" sz="2160">
              <a:latin typeface="Arial" panose="020B0604020202020204" pitchFamily="34" charset="0"/>
              <a:cs typeface="Arial" panose="020B0604020202020204" pitchFamily="34" charset="0"/>
            </a:endParaRPr>
          </a:p>
        </p:txBody>
      </p:sp>
      <p:pic>
        <p:nvPicPr>
          <p:cNvPr id="3" name="Graphic 4" descr="Badge outline">
            <a:extLst>
              <a:ext uri="{FF2B5EF4-FFF2-40B4-BE49-F238E27FC236}">
                <a16:creationId xmlns:a16="http://schemas.microsoft.com/office/drawing/2014/main" id="{0BD761D1-A94E-678D-B58E-9268530DDF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861" y="886356"/>
            <a:ext cx="914400" cy="914400"/>
          </a:xfrm>
          <a:prstGeom prst="rect">
            <a:avLst/>
          </a:prstGeom>
        </p:spPr>
      </p:pic>
      <p:sp>
        <p:nvSpPr>
          <p:cNvPr id="6" name="Rectangle 5">
            <a:extLst>
              <a:ext uri="{FF2B5EF4-FFF2-40B4-BE49-F238E27FC236}">
                <a16:creationId xmlns:a16="http://schemas.microsoft.com/office/drawing/2014/main" id="{B8CB4133-2459-F044-8737-D7E678C9AA77}"/>
              </a:ext>
            </a:extLst>
          </p:cNvPr>
          <p:cNvSpPr/>
          <p:nvPr/>
        </p:nvSpPr>
        <p:spPr>
          <a:xfrm>
            <a:off x="1210500" y="1449420"/>
            <a:ext cx="2455338" cy="599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60" b="1">
                <a:solidFill>
                  <a:schemeClr val="tx1"/>
                </a:solidFill>
                <a:latin typeface="Arial"/>
                <a:cs typeface="Arial"/>
              </a:rPr>
              <a:t>Change Impact </a:t>
            </a:r>
            <a:endParaRPr lang="en-US" sz="2160">
              <a:solidFill>
                <a:schemeClr val="tx1"/>
              </a:solidFill>
              <a:ea typeface="+mn-lt"/>
              <a:cs typeface="+mn-lt"/>
            </a:endParaRPr>
          </a:p>
          <a:p>
            <a:r>
              <a:rPr lang="en-US" sz="2160" b="1">
                <a:solidFill>
                  <a:schemeClr val="tx1"/>
                </a:solidFill>
                <a:latin typeface="Arial"/>
                <a:cs typeface="Arial"/>
              </a:rPr>
              <a:t>Analysis</a:t>
            </a:r>
            <a:endParaRPr lang="en-US" sz="2160">
              <a:solidFill>
                <a:schemeClr val="tx1"/>
              </a:solidFill>
            </a:endParaRPr>
          </a:p>
        </p:txBody>
      </p:sp>
      <p:sp>
        <p:nvSpPr>
          <p:cNvPr id="13" name="TextBox 12">
            <a:extLst>
              <a:ext uri="{FF2B5EF4-FFF2-40B4-BE49-F238E27FC236}">
                <a16:creationId xmlns:a16="http://schemas.microsoft.com/office/drawing/2014/main" id="{61A93FF7-9524-3BCF-8FB3-4DF13D685495}"/>
              </a:ext>
            </a:extLst>
          </p:cNvPr>
          <p:cNvSpPr txBox="1"/>
          <p:nvPr/>
        </p:nvSpPr>
        <p:spPr>
          <a:xfrm>
            <a:off x="7284792" y="3602445"/>
            <a:ext cx="4042919" cy="1888146"/>
          </a:xfrm>
          <a:prstGeom prst="rect">
            <a:avLst/>
          </a:prstGeom>
          <a:noFill/>
        </p:spPr>
        <p:txBody>
          <a:bodyPr wrap="square" lIns="91440" tIns="45720" rIns="91440" bIns="45720" rtlCol="0" anchor="t">
            <a:spAutoFit/>
          </a:bodyPr>
          <a:lstStyle/>
          <a:p>
            <a:r>
              <a:rPr lang="en-US" sz="1667" b="1">
                <a:latin typeface="Arial"/>
                <a:cs typeface="Calibri"/>
              </a:rPr>
              <a:t>Output: Where is the data used?</a:t>
            </a:r>
          </a:p>
          <a:p>
            <a:pPr marL="285739" indent="-285739">
              <a:buFont typeface="Arial" panose="020B0604020202020204" pitchFamily="34" charset="0"/>
              <a:buChar char="•"/>
            </a:pPr>
            <a:r>
              <a:rPr lang="en-US" sz="1667" b="1">
                <a:solidFill>
                  <a:srgbClr val="FF0000"/>
                </a:solidFill>
                <a:latin typeface="Arial"/>
                <a:cs typeface="Calibri"/>
              </a:rPr>
              <a:t>Change Impacts Dashboard</a:t>
            </a:r>
          </a:p>
          <a:p>
            <a:pPr marL="285739" indent="-285739">
              <a:buFont typeface="Arial" panose="020B0604020202020204" pitchFamily="34" charset="0"/>
              <a:buChar char="•"/>
            </a:pPr>
            <a:r>
              <a:rPr lang="en-US" sz="1667" b="1">
                <a:solidFill>
                  <a:srgbClr val="FF0000"/>
                </a:solidFill>
                <a:latin typeface="Arial"/>
                <a:cs typeface="Calibri"/>
              </a:rPr>
              <a:t>Showstopper Dashboard</a:t>
            </a:r>
          </a:p>
          <a:p>
            <a:pPr marL="285739" indent="-285739">
              <a:buFont typeface="Arial" panose="020B0604020202020204" pitchFamily="34" charset="0"/>
              <a:buChar char="•"/>
            </a:pPr>
            <a:r>
              <a:rPr lang="en-US" sz="1667">
                <a:latin typeface="Arial"/>
                <a:cs typeface="Calibri"/>
              </a:rPr>
              <a:t>Communications Plan</a:t>
            </a:r>
          </a:p>
          <a:p>
            <a:pPr marL="285739" indent="-285739">
              <a:buFont typeface="Arial" panose="020B0604020202020204" pitchFamily="34" charset="0"/>
              <a:buChar char="•"/>
            </a:pPr>
            <a:r>
              <a:rPr lang="en-US" sz="1667">
                <a:latin typeface="Arial"/>
                <a:cs typeface="Calibri"/>
              </a:rPr>
              <a:t>Sponsor Roadmap</a:t>
            </a:r>
          </a:p>
          <a:p>
            <a:pPr marL="285739" indent="-285739">
              <a:buFont typeface="Arial" panose="020B0604020202020204" pitchFamily="34" charset="0"/>
              <a:buChar char="•"/>
            </a:pPr>
            <a:r>
              <a:rPr lang="en-US" sz="1667">
                <a:latin typeface="Arial"/>
                <a:cs typeface="Calibri"/>
              </a:rPr>
              <a:t>Campus Training Plan</a:t>
            </a:r>
          </a:p>
          <a:p>
            <a:pPr marL="285739" indent="-285739">
              <a:buFont typeface="Arial" panose="020B0604020202020204" pitchFamily="34" charset="0"/>
              <a:buChar char="•"/>
            </a:pPr>
            <a:r>
              <a:rPr lang="en-US" sz="1667">
                <a:latin typeface="Arial"/>
                <a:cs typeface="Calibri"/>
              </a:rPr>
              <a:t>Sponsor &amp; Leadership Discussions</a:t>
            </a:r>
            <a:endParaRPr lang="en-US" sz="1667">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12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A66F1D8E-F997-457A-B1E8-A29D44C57D99}"/>
              </a:ext>
            </a:extLst>
          </p:cNvPr>
          <p:cNvSpPr txBox="1">
            <a:spLocks/>
          </p:cNvSpPr>
          <p:nvPr/>
        </p:nvSpPr>
        <p:spPr>
          <a:xfrm>
            <a:off x="6049668" y="1297781"/>
            <a:ext cx="5181600" cy="4076700"/>
          </a:xfrm>
          <a:custGeom>
            <a:avLst/>
            <a:gdLst>
              <a:gd name="connsiteX0" fmla="*/ 109630 w 2676525"/>
              <a:gd name="connsiteY0" fmla="*/ 0 h 3524249"/>
              <a:gd name="connsiteX1" fmla="*/ 2566895 w 2676525"/>
              <a:gd name="connsiteY1" fmla="*/ 0 h 3524249"/>
              <a:gd name="connsiteX2" fmla="*/ 2676525 w 2676525"/>
              <a:gd name="connsiteY2" fmla="*/ 109630 h 3524249"/>
              <a:gd name="connsiteX3" fmla="*/ 2676525 w 2676525"/>
              <a:gd name="connsiteY3" fmla="*/ 3414619 h 3524249"/>
              <a:gd name="connsiteX4" fmla="*/ 2566895 w 2676525"/>
              <a:gd name="connsiteY4" fmla="*/ 3524249 h 3524249"/>
              <a:gd name="connsiteX5" fmla="*/ 109630 w 2676525"/>
              <a:gd name="connsiteY5" fmla="*/ 3524249 h 3524249"/>
              <a:gd name="connsiteX6" fmla="*/ 0 w 2676525"/>
              <a:gd name="connsiteY6" fmla="*/ 3414619 h 3524249"/>
              <a:gd name="connsiteX7" fmla="*/ 0 w 2676525"/>
              <a:gd name="connsiteY7" fmla="*/ 109630 h 3524249"/>
              <a:gd name="connsiteX8" fmla="*/ 109630 w 2676525"/>
              <a:gd name="connsiteY8" fmla="*/ 0 h 352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525" h="3524249">
                <a:moveTo>
                  <a:pt x="109630" y="0"/>
                </a:moveTo>
                <a:lnTo>
                  <a:pt x="2566895" y="0"/>
                </a:lnTo>
                <a:cubicBezTo>
                  <a:pt x="2627442" y="0"/>
                  <a:pt x="2676525" y="49083"/>
                  <a:pt x="2676525" y="109630"/>
                </a:cubicBezTo>
                <a:lnTo>
                  <a:pt x="2676525" y="3414619"/>
                </a:lnTo>
                <a:cubicBezTo>
                  <a:pt x="2676525" y="3475166"/>
                  <a:pt x="2627442" y="3524249"/>
                  <a:pt x="2566895" y="3524249"/>
                </a:cubicBezTo>
                <a:lnTo>
                  <a:pt x="109630" y="3524249"/>
                </a:lnTo>
                <a:cubicBezTo>
                  <a:pt x="49083" y="3524249"/>
                  <a:pt x="0" y="3475166"/>
                  <a:pt x="0" y="3414619"/>
                </a:cubicBezTo>
                <a:lnTo>
                  <a:pt x="0" y="109630"/>
                </a:lnTo>
                <a:cubicBezTo>
                  <a:pt x="0" y="49083"/>
                  <a:pt x="49083" y="0"/>
                  <a:pt x="109630" y="0"/>
                </a:cubicBezTo>
                <a:close/>
              </a:path>
            </a:pathLst>
          </a:custGeom>
          <a:noFill/>
          <a:ln w="38100">
            <a:solidFill>
              <a:schemeClr val="accent2"/>
            </a:solidFill>
          </a:ln>
        </p:spPr>
        <p:txBody>
          <a:bodyPr/>
          <a:lstStyle/>
          <a:p>
            <a:endParaRPr lang="en-US"/>
          </a:p>
        </p:txBody>
      </p:sp>
      <p:sp>
        <p:nvSpPr>
          <p:cNvPr id="9" name="TextBox 8">
            <a:extLst>
              <a:ext uri="{FF2B5EF4-FFF2-40B4-BE49-F238E27FC236}">
                <a16:creationId xmlns:a16="http://schemas.microsoft.com/office/drawing/2014/main" id="{27DF48BC-03C5-4CF7-9854-F28AD1F35237}"/>
              </a:ext>
            </a:extLst>
          </p:cNvPr>
          <p:cNvSpPr txBox="1"/>
          <p:nvPr/>
        </p:nvSpPr>
        <p:spPr>
          <a:xfrm>
            <a:off x="6174097" y="2317070"/>
            <a:ext cx="4506747" cy="2062103"/>
          </a:xfrm>
          <a:prstGeom prst="rect">
            <a:avLst/>
          </a:prstGeom>
          <a:noFill/>
        </p:spPr>
        <p:txBody>
          <a:bodyPr wrap="square" rtlCol="0">
            <a:spAutoFit/>
          </a:bodyPr>
          <a:lstStyle/>
          <a:p>
            <a:pPr marL="457200" indent="-457200">
              <a:buFont typeface="Wingdings" panose="05000000000000000000" pitchFamily="2" charset="2"/>
              <a:buChar char="ü"/>
            </a:pPr>
            <a:r>
              <a:rPr lang="en-US" sz="3200" i="1" dirty="0">
                <a:solidFill>
                  <a:schemeClr val="tx1">
                    <a:lumMod val="85000"/>
                    <a:lumOff val="15000"/>
                  </a:schemeClr>
                </a:solidFill>
                <a:latin typeface="Lato" panose="020F0502020204030203" pitchFamily="34" charset="0"/>
              </a:rPr>
              <a:t>Who am I?</a:t>
            </a:r>
          </a:p>
          <a:p>
            <a:pPr marL="457200" indent="-457200">
              <a:buFont typeface="Wingdings" panose="05000000000000000000" pitchFamily="2" charset="2"/>
              <a:buChar char="ü"/>
            </a:pPr>
            <a:r>
              <a:rPr lang="en-US" sz="3200" i="1" dirty="0">
                <a:solidFill>
                  <a:schemeClr val="tx1">
                    <a:lumMod val="85000"/>
                    <a:lumOff val="15000"/>
                  </a:schemeClr>
                </a:solidFill>
                <a:latin typeface="Lato" panose="020F0502020204030203" pitchFamily="34" charset="0"/>
              </a:rPr>
              <a:t>Who are we?</a:t>
            </a:r>
          </a:p>
          <a:p>
            <a:pPr marL="457200" indent="-457200">
              <a:buFont typeface="Wingdings" panose="05000000000000000000" pitchFamily="2" charset="2"/>
              <a:buChar char="ü"/>
            </a:pPr>
            <a:r>
              <a:rPr lang="en-US" sz="3200" i="1" dirty="0">
                <a:solidFill>
                  <a:schemeClr val="tx1">
                    <a:lumMod val="85000"/>
                    <a:lumOff val="15000"/>
                  </a:schemeClr>
                </a:solidFill>
                <a:latin typeface="Lato" panose="020F0502020204030203" pitchFamily="34" charset="0"/>
              </a:rPr>
              <a:t>What project?</a:t>
            </a:r>
          </a:p>
          <a:p>
            <a:pPr marL="457200" indent="-457200">
              <a:buFont typeface="Wingdings" panose="05000000000000000000" pitchFamily="2" charset="2"/>
              <a:buChar char="ü"/>
            </a:pPr>
            <a:r>
              <a:rPr lang="en-US" sz="3200" i="1" dirty="0">
                <a:solidFill>
                  <a:schemeClr val="tx1">
                    <a:lumMod val="85000"/>
                    <a:lumOff val="15000"/>
                  </a:schemeClr>
                </a:solidFill>
                <a:latin typeface="Lato" panose="020F0502020204030203" pitchFamily="34" charset="0"/>
              </a:rPr>
              <a:t>Change Adoption</a:t>
            </a:r>
          </a:p>
        </p:txBody>
      </p:sp>
      <p:sp>
        <p:nvSpPr>
          <p:cNvPr id="36" name="TextBox 35">
            <a:extLst>
              <a:ext uri="{FF2B5EF4-FFF2-40B4-BE49-F238E27FC236}">
                <a16:creationId xmlns:a16="http://schemas.microsoft.com/office/drawing/2014/main" id="{8E5AAF60-6339-4FCC-B69A-95DCF97EEC39}"/>
              </a:ext>
            </a:extLst>
          </p:cNvPr>
          <p:cNvSpPr txBox="1"/>
          <p:nvPr/>
        </p:nvSpPr>
        <p:spPr>
          <a:xfrm>
            <a:off x="353718" y="6299412"/>
            <a:ext cx="1997663" cy="276999"/>
          </a:xfrm>
          <a:prstGeom prst="rect">
            <a:avLst/>
          </a:prstGeom>
          <a:noFill/>
        </p:spPr>
        <p:txBody>
          <a:bodyPr wrap="none" rtlCol="0">
            <a:spAutoFit/>
          </a:bodyPr>
          <a:lstStyle/>
          <a:p>
            <a:r>
              <a:rPr lang="en-US" sz="1200" b="1" spc="300" dirty="0">
                <a:solidFill>
                  <a:schemeClr val="bg1"/>
                </a:solidFill>
              </a:rPr>
              <a:t>www.website.com</a:t>
            </a:r>
          </a:p>
        </p:txBody>
      </p:sp>
      <p:sp>
        <p:nvSpPr>
          <p:cNvPr id="12" name="Rectangle 11">
            <a:extLst>
              <a:ext uri="{FF2B5EF4-FFF2-40B4-BE49-F238E27FC236}">
                <a16:creationId xmlns:a16="http://schemas.microsoft.com/office/drawing/2014/main" id="{DA73AEEE-A05D-13DB-DBE7-506FE92B1029}"/>
              </a:ext>
            </a:extLst>
          </p:cNvPr>
          <p:cNvSpPr/>
          <p:nvPr/>
        </p:nvSpPr>
        <p:spPr>
          <a:xfrm>
            <a:off x="0" y="0"/>
            <a:ext cx="5695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artoon character with a sad face&#10;&#10;Description automatically generated">
            <a:extLst>
              <a:ext uri="{FF2B5EF4-FFF2-40B4-BE49-F238E27FC236}">
                <a16:creationId xmlns:a16="http://schemas.microsoft.com/office/drawing/2014/main" id="{87F5F23A-3C03-F3B9-DB05-A0FC77D17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18" y="1338832"/>
            <a:ext cx="4785691" cy="4076700"/>
          </a:xfrm>
          <a:prstGeom prst="rect">
            <a:avLst/>
          </a:prstGeom>
        </p:spPr>
      </p:pic>
    </p:spTree>
    <p:extLst>
      <p:ext uri="{BB962C8B-B14F-4D97-AF65-F5344CB8AC3E}">
        <p14:creationId xmlns:p14="http://schemas.microsoft.com/office/powerpoint/2010/main" val="2627820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C6A7D-D5EF-6693-A0E3-81CDDC069256}"/>
              </a:ext>
            </a:extLst>
          </p:cNvPr>
          <p:cNvSpPr txBox="1"/>
          <p:nvPr/>
        </p:nvSpPr>
        <p:spPr>
          <a:xfrm>
            <a:off x="8119597" y="1599896"/>
            <a:ext cx="3575099" cy="2456057"/>
          </a:xfrm>
          <a:prstGeom prst="rect">
            <a:avLst/>
          </a:prstGeom>
          <a:noFill/>
        </p:spPr>
        <p:txBody>
          <a:bodyPr wrap="square" lIns="91440" tIns="45720" rIns="91440" bIns="45720" rtlCol="0" anchor="t">
            <a:spAutoFit/>
          </a:bodyPr>
          <a:lstStyle/>
          <a:p>
            <a:r>
              <a:rPr lang="en-US" sz="2400" b="1">
                <a:latin typeface="Arial" panose="020B0604020202020204" pitchFamily="34" charset="0"/>
                <a:cs typeface="Arial" panose="020B0604020202020204" pitchFamily="34" charset="0"/>
              </a:rPr>
              <a:t>What is it? </a:t>
            </a:r>
          </a:p>
          <a:p>
            <a:endParaRPr lang="en-US" sz="2160">
              <a:latin typeface="Arial" panose="020B0604020202020204" pitchFamily="34" charset="0"/>
              <a:cs typeface="Arial" panose="020B0604020202020204" pitchFamily="34" charset="0"/>
            </a:endParaRPr>
          </a:p>
          <a:p>
            <a:pPr marL="285739" indent="-285739">
              <a:buFont typeface="Arial" panose="020B0604020202020204" pitchFamily="34" charset="0"/>
              <a:buChar char="•"/>
            </a:pPr>
            <a:r>
              <a:rPr lang="en-US" sz="2160">
                <a:latin typeface="Arial"/>
                <a:cs typeface="Arial"/>
              </a:rPr>
              <a:t>A summarized, visual report from the Change Impacts Analysis</a:t>
            </a:r>
          </a:p>
          <a:p>
            <a:pPr marL="285739" indent="-285739">
              <a:buFont typeface="Arial" panose="020B0604020202020204" pitchFamily="34" charset="0"/>
              <a:buChar char="•"/>
            </a:pPr>
            <a:r>
              <a:rPr lang="en-US" sz="2160">
                <a:latin typeface="Arial"/>
                <a:cs typeface="Arial"/>
              </a:rPr>
              <a:t>Perfect for leadership review</a:t>
            </a:r>
            <a:endParaRPr lang="en-US" sz="2160"/>
          </a:p>
        </p:txBody>
      </p:sp>
      <p:pic>
        <p:nvPicPr>
          <p:cNvPr id="3" name="Picture 2">
            <a:extLst>
              <a:ext uri="{FF2B5EF4-FFF2-40B4-BE49-F238E27FC236}">
                <a16:creationId xmlns:a16="http://schemas.microsoft.com/office/drawing/2014/main" id="{3B17D2F8-5855-7E71-390E-C6BFAC18E50D}"/>
              </a:ext>
            </a:extLst>
          </p:cNvPr>
          <p:cNvPicPr>
            <a:picLocks noChangeAspect="1"/>
          </p:cNvPicPr>
          <p:nvPr/>
        </p:nvPicPr>
        <p:blipFill>
          <a:blip r:embed="rId2"/>
          <a:stretch>
            <a:fillRect/>
          </a:stretch>
        </p:blipFill>
        <p:spPr>
          <a:xfrm>
            <a:off x="1001484" y="1565074"/>
            <a:ext cx="6158803" cy="4327930"/>
          </a:xfrm>
          <a:prstGeom prst="rect">
            <a:avLst/>
          </a:prstGeom>
        </p:spPr>
      </p:pic>
      <p:sp>
        <p:nvSpPr>
          <p:cNvPr id="4" name="TextBox 3">
            <a:extLst>
              <a:ext uri="{FF2B5EF4-FFF2-40B4-BE49-F238E27FC236}">
                <a16:creationId xmlns:a16="http://schemas.microsoft.com/office/drawing/2014/main" id="{4B3D435C-1747-BA96-9E85-1F62BCE75E3E}"/>
              </a:ext>
            </a:extLst>
          </p:cNvPr>
          <p:cNvSpPr txBox="1"/>
          <p:nvPr/>
        </p:nvSpPr>
        <p:spPr>
          <a:xfrm>
            <a:off x="518161" y="1026465"/>
            <a:ext cx="10227758" cy="538609"/>
          </a:xfrm>
          <a:prstGeom prst="rect">
            <a:avLst/>
          </a:prstGeom>
          <a:noFill/>
        </p:spPr>
        <p:txBody>
          <a:bodyPr wrap="square" lIns="76200" tIns="38100" rIns="76200" bIns="38100" rtlCol="0" anchor="t">
            <a:spAutoFit/>
          </a:bodyPr>
          <a:lstStyle/>
          <a:p>
            <a:r>
              <a:rPr lang="en-US" sz="3000" b="1">
                <a:latin typeface="Arial"/>
                <a:cs typeface="Arial"/>
              </a:rPr>
              <a:t>Change Impact Analysis Dashboard</a:t>
            </a:r>
          </a:p>
        </p:txBody>
      </p:sp>
    </p:spTree>
    <p:extLst>
      <p:ext uri="{BB962C8B-B14F-4D97-AF65-F5344CB8AC3E}">
        <p14:creationId xmlns:p14="http://schemas.microsoft.com/office/powerpoint/2010/main" val="3788089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C6A7D-D5EF-6693-A0E3-81CDDC069256}"/>
              </a:ext>
            </a:extLst>
          </p:cNvPr>
          <p:cNvSpPr txBox="1"/>
          <p:nvPr/>
        </p:nvSpPr>
        <p:spPr>
          <a:xfrm>
            <a:off x="7267074" y="1599896"/>
            <a:ext cx="4427622" cy="2788456"/>
          </a:xfrm>
          <a:prstGeom prst="rect">
            <a:avLst/>
          </a:prstGeom>
          <a:noFill/>
        </p:spPr>
        <p:txBody>
          <a:bodyPr wrap="square" lIns="91440" tIns="45720" rIns="91440" bIns="45720" rtlCol="0" anchor="t">
            <a:spAutoFit/>
          </a:bodyPr>
          <a:lstStyle/>
          <a:p>
            <a:r>
              <a:rPr lang="en-US" sz="2400" b="1">
                <a:latin typeface="Arial" panose="020B0604020202020204" pitchFamily="34" charset="0"/>
                <a:cs typeface="Arial" panose="020B0604020202020204" pitchFamily="34" charset="0"/>
              </a:rPr>
              <a:t>What is it? </a:t>
            </a:r>
          </a:p>
          <a:p>
            <a:endParaRPr lang="en-US" sz="2160">
              <a:latin typeface="Arial" panose="020B0604020202020204" pitchFamily="34" charset="0"/>
              <a:cs typeface="Arial" panose="020B0604020202020204" pitchFamily="34" charset="0"/>
            </a:endParaRPr>
          </a:p>
          <a:p>
            <a:pPr marL="285739" indent="-285739">
              <a:buFont typeface="Arial" panose="020B0604020202020204" pitchFamily="34" charset="0"/>
              <a:buChar char="•"/>
            </a:pPr>
            <a:r>
              <a:rPr lang="en-US" sz="2160">
                <a:latin typeface="Arial"/>
                <a:cs typeface="Arial"/>
              </a:rPr>
              <a:t>A summarized, visual report of items flagged as Showstoppers in  the Change Impacts Analysis or based on information provided to CO Project Manager</a:t>
            </a:r>
          </a:p>
          <a:p>
            <a:pPr marL="285739" indent="-285739">
              <a:buFont typeface="Arial" panose="020B0604020202020204" pitchFamily="34" charset="0"/>
              <a:buChar char="•"/>
            </a:pPr>
            <a:r>
              <a:rPr lang="en-US" sz="2160">
                <a:latin typeface="Arial"/>
                <a:cs typeface="Arial"/>
              </a:rPr>
              <a:t>Useful for leadership review</a:t>
            </a:r>
            <a:endParaRPr lang="en-US" sz="2160"/>
          </a:p>
        </p:txBody>
      </p:sp>
      <p:pic>
        <p:nvPicPr>
          <p:cNvPr id="5" name="Picture 4">
            <a:extLst>
              <a:ext uri="{FF2B5EF4-FFF2-40B4-BE49-F238E27FC236}">
                <a16:creationId xmlns:a16="http://schemas.microsoft.com/office/drawing/2014/main" id="{DFACBDE1-0171-22A5-1F79-31A2715D697C}"/>
              </a:ext>
            </a:extLst>
          </p:cNvPr>
          <p:cNvPicPr>
            <a:picLocks noChangeAspect="1"/>
          </p:cNvPicPr>
          <p:nvPr/>
        </p:nvPicPr>
        <p:blipFill>
          <a:blip r:embed="rId2"/>
          <a:stretch>
            <a:fillRect/>
          </a:stretch>
        </p:blipFill>
        <p:spPr>
          <a:xfrm>
            <a:off x="1145955" y="1381913"/>
            <a:ext cx="5990864" cy="4712941"/>
          </a:xfrm>
          <a:prstGeom prst="rect">
            <a:avLst/>
          </a:prstGeom>
        </p:spPr>
      </p:pic>
      <p:sp>
        <p:nvSpPr>
          <p:cNvPr id="6" name="TextBox 5">
            <a:extLst>
              <a:ext uri="{FF2B5EF4-FFF2-40B4-BE49-F238E27FC236}">
                <a16:creationId xmlns:a16="http://schemas.microsoft.com/office/drawing/2014/main" id="{10D1E397-91AF-6C38-8FAE-9FB64D9BEDE7}"/>
              </a:ext>
            </a:extLst>
          </p:cNvPr>
          <p:cNvSpPr txBox="1"/>
          <p:nvPr/>
        </p:nvSpPr>
        <p:spPr>
          <a:xfrm>
            <a:off x="518161" y="971463"/>
            <a:ext cx="10227758" cy="538609"/>
          </a:xfrm>
          <a:prstGeom prst="rect">
            <a:avLst/>
          </a:prstGeom>
          <a:noFill/>
        </p:spPr>
        <p:txBody>
          <a:bodyPr wrap="square" lIns="76200" tIns="38100" rIns="76200" bIns="38100" rtlCol="0" anchor="t">
            <a:spAutoFit/>
          </a:bodyPr>
          <a:lstStyle/>
          <a:p>
            <a:r>
              <a:rPr lang="en-US" sz="3000" b="1">
                <a:latin typeface="Arial"/>
                <a:cs typeface="Arial"/>
              </a:rPr>
              <a:t>Showstopper Dashboard</a:t>
            </a:r>
          </a:p>
        </p:txBody>
      </p:sp>
    </p:spTree>
    <p:extLst>
      <p:ext uri="{BB962C8B-B14F-4D97-AF65-F5344CB8AC3E}">
        <p14:creationId xmlns:p14="http://schemas.microsoft.com/office/powerpoint/2010/main" val="9522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46EA834-01F5-5D87-E321-2561BF74153F}"/>
              </a:ext>
            </a:extLst>
          </p:cNvPr>
          <p:cNvGrpSpPr/>
          <p:nvPr/>
        </p:nvGrpSpPr>
        <p:grpSpPr>
          <a:xfrm>
            <a:off x="691597" y="509304"/>
            <a:ext cx="4228747" cy="2919698"/>
            <a:chOff x="10837425" y="3231133"/>
            <a:chExt cx="4031140" cy="2863312"/>
          </a:xfrm>
        </p:grpSpPr>
        <p:sp>
          <p:nvSpPr>
            <p:cNvPr id="5" name="Freeform 16">
              <a:extLst>
                <a:ext uri="{FF2B5EF4-FFF2-40B4-BE49-F238E27FC236}">
                  <a16:creationId xmlns:a16="http://schemas.microsoft.com/office/drawing/2014/main" id="{6F85EEC2-7D66-4450-BAA8-E820ADE9A5D4}"/>
                </a:ext>
              </a:extLst>
            </p:cNvPr>
            <p:cNvSpPr/>
            <p:nvPr/>
          </p:nvSpPr>
          <p:spPr>
            <a:xfrm>
              <a:off x="10837425" y="4185401"/>
              <a:ext cx="3450699"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A854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929">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DB861A3-D26D-D409-75BE-87771B16B943}"/>
                </a:ext>
              </a:extLst>
            </p:cNvPr>
            <p:cNvGrpSpPr/>
            <p:nvPr/>
          </p:nvGrpSpPr>
          <p:grpSpPr>
            <a:xfrm>
              <a:off x="10891208" y="3231133"/>
              <a:ext cx="3977357" cy="2319799"/>
              <a:chOff x="10308813" y="4351471"/>
              <a:chExt cx="3977357" cy="2319799"/>
            </a:xfrm>
          </p:grpSpPr>
          <p:pic>
            <p:nvPicPr>
              <p:cNvPr id="7" name="Picture 6">
                <a:extLst>
                  <a:ext uri="{FF2B5EF4-FFF2-40B4-BE49-F238E27FC236}">
                    <a16:creationId xmlns:a16="http://schemas.microsoft.com/office/drawing/2014/main" id="{139F4847-C279-3B84-D022-F91500E89982}"/>
                  </a:ext>
                </a:extLst>
              </p:cNvPr>
              <p:cNvPicPr>
                <a:picLocks noChangeAspect="1"/>
              </p:cNvPicPr>
              <p:nvPr/>
            </p:nvPicPr>
            <p:blipFill>
              <a:blip r:embed="rId3"/>
              <a:stretch>
                <a:fillRect/>
              </a:stretch>
            </p:blipFill>
            <p:spPr>
              <a:xfrm>
                <a:off x="12364618" y="4351471"/>
                <a:ext cx="1921552" cy="1921552"/>
              </a:xfrm>
              <a:prstGeom prst="rect">
                <a:avLst/>
              </a:prstGeom>
            </p:spPr>
          </p:pic>
          <p:sp>
            <p:nvSpPr>
              <p:cNvPr id="8" name="TextBox 7">
                <a:extLst>
                  <a:ext uri="{FF2B5EF4-FFF2-40B4-BE49-F238E27FC236}">
                    <a16:creationId xmlns:a16="http://schemas.microsoft.com/office/drawing/2014/main" id="{0DD8B292-5070-7AFF-8119-930B6B4C9983}"/>
                  </a:ext>
                </a:extLst>
              </p:cNvPr>
              <p:cNvSpPr txBox="1"/>
              <p:nvPr/>
            </p:nvSpPr>
            <p:spPr>
              <a:xfrm>
                <a:off x="10308813" y="5507705"/>
                <a:ext cx="2900386" cy="1163565"/>
              </a:xfrm>
              <a:prstGeom prst="rect">
                <a:avLst/>
              </a:prstGeom>
              <a:noFill/>
            </p:spPr>
            <p:txBody>
              <a:bodyPr wrap="square" lIns="91440" tIns="45720" rIns="91440" bIns="45720" rtlCol="0" anchor="t">
                <a:spAutoFit/>
              </a:bodyPr>
              <a:lstStyle/>
              <a:p>
                <a:pPr>
                  <a:defRPr/>
                </a:pPr>
                <a:r>
                  <a:rPr lang="en-US" sz="2160" b="1">
                    <a:latin typeface="Arial"/>
                    <a:cs typeface="Arial"/>
                  </a:rPr>
                  <a:t>Communication Plan </a:t>
                </a:r>
                <a:endParaRPr lang="en-US" sz="1833" b="1">
                  <a:latin typeface="Arial" panose="020B0604020202020204" pitchFamily="34" charset="0"/>
                  <a:cs typeface="Arial" panose="020B0604020202020204" pitchFamily="34" charset="0"/>
                </a:endParaRPr>
              </a:p>
              <a:p>
                <a:pPr marL="285104" indent="-285104">
                  <a:buFont typeface="Arial" panose="020B0604020202020204" pitchFamily="34" charset="0"/>
                  <a:buChar char="•"/>
                  <a:defRPr/>
                </a:pPr>
                <a:r>
                  <a:rPr lang="en-US" sz="1650">
                    <a:solidFill>
                      <a:schemeClr val="bg1"/>
                    </a:solidFill>
                    <a:latin typeface="Arial"/>
                    <a:cs typeface="Arial"/>
                  </a:rPr>
                  <a:t>Communicate about the program status, change impacts, and training</a:t>
                </a:r>
                <a:endParaRPr lang="en-US" sz="1650">
                  <a:solidFill>
                    <a:schemeClr val="bg1"/>
                  </a:solidFill>
                  <a:latin typeface="Arial" panose="020B0604020202020204" pitchFamily="34" charset="0"/>
                  <a:cs typeface="Arial" panose="020B0604020202020204" pitchFamily="34" charset="0"/>
                </a:endParaRPr>
              </a:p>
            </p:txBody>
          </p:sp>
        </p:grpSp>
      </p:grpSp>
      <p:pic>
        <p:nvPicPr>
          <p:cNvPr id="9" name="Graphic 5" descr="Badge 3 outline">
            <a:extLst>
              <a:ext uri="{FF2B5EF4-FFF2-40B4-BE49-F238E27FC236}">
                <a16:creationId xmlns:a16="http://schemas.microsoft.com/office/drawing/2014/main" id="{1251C0A3-D3CA-020C-49FC-4B80B55D17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869" y="965731"/>
            <a:ext cx="914400" cy="914400"/>
          </a:xfrm>
          <a:prstGeom prst="rect">
            <a:avLst/>
          </a:prstGeom>
        </p:spPr>
      </p:pic>
      <p:sp>
        <p:nvSpPr>
          <p:cNvPr id="10" name="TextBox 9">
            <a:extLst>
              <a:ext uri="{FF2B5EF4-FFF2-40B4-BE49-F238E27FC236}">
                <a16:creationId xmlns:a16="http://schemas.microsoft.com/office/drawing/2014/main" id="{8DEBD333-659C-5D80-2899-9040D1DA92DB}"/>
              </a:ext>
            </a:extLst>
          </p:cNvPr>
          <p:cNvSpPr txBox="1"/>
          <p:nvPr/>
        </p:nvSpPr>
        <p:spPr>
          <a:xfrm>
            <a:off x="586596" y="3666227"/>
            <a:ext cx="5906671" cy="2885342"/>
          </a:xfrm>
          <a:prstGeom prst="rect">
            <a:avLst/>
          </a:prstGeom>
          <a:noFill/>
        </p:spPr>
        <p:txBody>
          <a:bodyPr wrap="square" lIns="91440" tIns="45720" rIns="91440" bIns="45720" rtlCol="0" anchor="t">
            <a:spAutoFit/>
          </a:bodyPr>
          <a:lstStyle/>
          <a:p>
            <a:r>
              <a:rPr lang="en-US" sz="2160" b="1">
                <a:latin typeface="Arial"/>
                <a:cs typeface="Calibri"/>
              </a:rPr>
              <a:t>What is it? </a:t>
            </a:r>
            <a:endParaRPr lang="en-US" sz="2160" b="1">
              <a:latin typeface="Arial"/>
              <a:cs typeface="Arial"/>
            </a:endParaRPr>
          </a:p>
          <a:p>
            <a:pPr marL="285739" indent="-285739">
              <a:buFont typeface="Arial"/>
              <a:buChar char="•"/>
            </a:pPr>
            <a:r>
              <a:rPr lang="en-US" sz="1667">
                <a:latin typeface="Arial"/>
                <a:cs typeface="Calibri"/>
              </a:rPr>
              <a:t>Plan for outgoing communications from kickoff through go-live</a:t>
            </a:r>
          </a:p>
          <a:p>
            <a:pPr marL="285739" indent="-285739">
              <a:buFont typeface="Arial"/>
              <a:buChar char="•"/>
            </a:pPr>
            <a:r>
              <a:rPr lang="en-US" sz="1667">
                <a:latin typeface="Arial"/>
                <a:cs typeface="Calibri"/>
              </a:rPr>
              <a:t>Includes content that campuses can leverage for recommended baseline communications</a:t>
            </a:r>
          </a:p>
          <a:p>
            <a:pPr marL="285739" indent="-285739">
              <a:buFont typeface="Arial"/>
              <a:buChar char="•"/>
            </a:pPr>
            <a:r>
              <a:rPr lang="en-US" sz="1667">
                <a:latin typeface="Arial"/>
                <a:cs typeface="Calibri"/>
              </a:rPr>
              <a:t>Communication channels include meetings, presentations, newsletters, town halls, videos, and of course emails</a:t>
            </a:r>
          </a:p>
          <a:p>
            <a:endParaRPr lang="en-US" sz="2160">
              <a:latin typeface="Arial"/>
              <a:cs typeface="Calibri"/>
            </a:endParaRPr>
          </a:p>
          <a:p>
            <a:pPr marL="285739" indent="-285739">
              <a:buFont typeface="Arial"/>
              <a:buChar char="•"/>
            </a:pPr>
            <a:endParaRPr lang="en-US" sz="2160">
              <a:latin typeface="Arial"/>
              <a:cs typeface="Calibri"/>
            </a:endParaRPr>
          </a:p>
        </p:txBody>
      </p:sp>
      <p:sp>
        <p:nvSpPr>
          <p:cNvPr id="11" name="TextBox 10">
            <a:extLst>
              <a:ext uri="{FF2B5EF4-FFF2-40B4-BE49-F238E27FC236}">
                <a16:creationId xmlns:a16="http://schemas.microsoft.com/office/drawing/2014/main" id="{61AAD1A3-E0E5-519E-E1FB-128629FA68C7}"/>
              </a:ext>
            </a:extLst>
          </p:cNvPr>
          <p:cNvSpPr txBox="1"/>
          <p:nvPr/>
        </p:nvSpPr>
        <p:spPr>
          <a:xfrm>
            <a:off x="6545140" y="4033246"/>
            <a:ext cx="5159829" cy="2039854"/>
          </a:xfrm>
          <a:prstGeom prst="rect">
            <a:avLst/>
          </a:prstGeom>
          <a:noFill/>
        </p:spPr>
        <p:txBody>
          <a:bodyPr wrap="square" rtlCol="0">
            <a:spAutoFit/>
          </a:bodyPr>
          <a:lstStyle/>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Can be used to pre-plan or record after</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Two ways to record: Detailed or calendar view</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Specific change impacts and groups to be notified</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Change Impacts flow in from Change Impact Analysis</a:t>
            </a:r>
          </a:p>
          <a:p>
            <a:endParaRPr lang="en-US" sz="2160">
              <a:latin typeface="Arial" panose="020B0604020202020204" pitchFamily="34" charset="0"/>
              <a:cs typeface="Arial" panose="020B0604020202020204" pitchFamily="34" charset="0"/>
            </a:endParaRPr>
          </a:p>
          <a:p>
            <a:endParaRPr lang="en-US" sz="2160"/>
          </a:p>
        </p:txBody>
      </p:sp>
      <p:sp>
        <p:nvSpPr>
          <p:cNvPr id="13" name="TextBox 12">
            <a:extLst>
              <a:ext uri="{FF2B5EF4-FFF2-40B4-BE49-F238E27FC236}">
                <a16:creationId xmlns:a16="http://schemas.microsoft.com/office/drawing/2014/main" id="{F0E492A2-203B-C7F2-D43A-B403AABCE3AD}"/>
              </a:ext>
            </a:extLst>
          </p:cNvPr>
          <p:cNvSpPr txBox="1"/>
          <p:nvPr/>
        </p:nvSpPr>
        <p:spPr>
          <a:xfrm>
            <a:off x="5973886" y="1635054"/>
            <a:ext cx="5924628" cy="1270220"/>
          </a:xfrm>
          <a:prstGeom prst="rect">
            <a:avLst/>
          </a:prstGeom>
          <a:noFill/>
        </p:spPr>
        <p:txBody>
          <a:bodyPr wrap="square" lIns="91440" tIns="45720" rIns="91440" bIns="45720" rtlCol="0" anchor="t">
            <a:spAutoFit/>
          </a:bodyPr>
          <a:lstStyle/>
          <a:p>
            <a:r>
              <a:rPr lang="en-US" sz="2160" b="1">
                <a:latin typeface="Arial"/>
                <a:cs typeface="Calibri"/>
              </a:rPr>
              <a:t>Data Input:</a:t>
            </a:r>
          </a:p>
          <a:p>
            <a:pPr marL="285739" indent="-285739">
              <a:buFont typeface="Arial"/>
              <a:buChar char="•"/>
            </a:pPr>
            <a:r>
              <a:rPr lang="en-US" sz="1667">
                <a:latin typeface="Arial"/>
                <a:cs typeface="Calibri"/>
              </a:rPr>
              <a:t>Stakeholder Groups defined in Stakeholder Register</a:t>
            </a:r>
          </a:p>
          <a:p>
            <a:pPr marL="285739" indent="-285739">
              <a:buFont typeface="Arial"/>
              <a:buChar char="•"/>
            </a:pPr>
            <a:r>
              <a:rPr lang="en-US" sz="1667">
                <a:latin typeface="Arial"/>
                <a:cs typeface="Calibri"/>
              </a:rPr>
              <a:t>Change Impact Analysis</a:t>
            </a:r>
          </a:p>
          <a:p>
            <a:endParaRPr lang="en-US" sz="2160">
              <a:latin typeface="Arial"/>
              <a:cs typeface="Calibri"/>
            </a:endParaRPr>
          </a:p>
        </p:txBody>
      </p:sp>
    </p:spTree>
    <p:extLst>
      <p:ext uri="{BB962C8B-B14F-4D97-AF65-F5344CB8AC3E}">
        <p14:creationId xmlns:p14="http://schemas.microsoft.com/office/powerpoint/2010/main" val="3182782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46EA834-01F5-5D87-E321-2561BF74153F}"/>
              </a:ext>
            </a:extLst>
          </p:cNvPr>
          <p:cNvGrpSpPr/>
          <p:nvPr/>
        </p:nvGrpSpPr>
        <p:grpSpPr>
          <a:xfrm>
            <a:off x="691597" y="509304"/>
            <a:ext cx="4228747" cy="2919698"/>
            <a:chOff x="10837425" y="3231133"/>
            <a:chExt cx="4031140" cy="2863312"/>
          </a:xfrm>
        </p:grpSpPr>
        <p:sp>
          <p:nvSpPr>
            <p:cNvPr id="5" name="Freeform 16">
              <a:extLst>
                <a:ext uri="{FF2B5EF4-FFF2-40B4-BE49-F238E27FC236}">
                  <a16:creationId xmlns:a16="http://schemas.microsoft.com/office/drawing/2014/main" id="{6F85EEC2-7D66-4450-BAA8-E820ADE9A5D4}"/>
                </a:ext>
              </a:extLst>
            </p:cNvPr>
            <p:cNvSpPr/>
            <p:nvPr/>
          </p:nvSpPr>
          <p:spPr>
            <a:xfrm>
              <a:off x="10837425" y="4185401"/>
              <a:ext cx="3450699"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A854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929">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DB861A3-D26D-D409-75BE-87771B16B943}"/>
                </a:ext>
              </a:extLst>
            </p:cNvPr>
            <p:cNvGrpSpPr/>
            <p:nvPr/>
          </p:nvGrpSpPr>
          <p:grpSpPr>
            <a:xfrm>
              <a:off x="10891208" y="3231133"/>
              <a:ext cx="3977357" cy="2319799"/>
              <a:chOff x="10308813" y="4351471"/>
              <a:chExt cx="3977357" cy="2319799"/>
            </a:xfrm>
          </p:grpSpPr>
          <p:pic>
            <p:nvPicPr>
              <p:cNvPr id="7" name="Picture 6">
                <a:extLst>
                  <a:ext uri="{FF2B5EF4-FFF2-40B4-BE49-F238E27FC236}">
                    <a16:creationId xmlns:a16="http://schemas.microsoft.com/office/drawing/2014/main" id="{139F4847-C279-3B84-D022-F91500E89982}"/>
                  </a:ext>
                </a:extLst>
              </p:cNvPr>
              <p:cNvPicPr>
                <a:picLocks noChangeAspect="1"/>
              </p:cNvPicPr>
              <p:nvPr/>
            </p:nvPicPr>
            <p:blipFill>
              <a:blip r:embed="rId3"/>
              <a:stretch>
                <a:fillRect/>
              </a:stretch>
            </p:blipFill>
            <p:spPr>
              <a:xfrm>
                <a:off x="12364618" y="4351471"/>
                <a:ext cx="1921552" cy="1921552"/>
              </a:xfrm>
              <a:prstGeom prst="rect">
                <a:avLst/>
              </a:prstGeom>
            </p:spPr>
          </p:pic>
          <p:sp>
            <p:nvSpPr>
              <p:cNvPr id="8" name="TextBox 7">
                <a:extLst>
                  <a:ext uri="{FF2B5EF4-FFF2-40B4-BE49-F238E27FC236}">
                    <a16:creationId xmlns:a16="http://schemas.microsoft.com/office/drawing/2014/main" id="{0DD8B292-5070-7AFF-8119-930B6B4C9983}"/>
                  </a:ext>
                </a:extLst>
              </p:cNvPr>
              <p:cNvSpPr txBox="1"/>
              <p:nvPr/>
            </p:nvSpPr>
            <p:spPr>
              <a:xfrm>
                <a:off x="10308813" y="5507705"/>
                <a:ext cx="2900386" cy="1163565"/>
              </a:xfrm>
              <a:prstGeom prst="rect">
                <a:avLst/>
              </a:prstGeom>
              <a:noFill/>
            </p:spPr>
            <p:txBody>
              <a:bodyPr wrap="square" lIns="91440" tIns="45720" rIns="91440" bIns="45720" rtlCol="0" anchor="t">
                <a:spAutoFit/>
              </a:bodyPr>
              <a:lstStyle/>
              <a:p>
                <a:pPr>
                  <a:defRPr/>
                </a:pPr>
                <a:r>
                  <a:rPr lang="en-US" sz="2160" b="1">
                    <a:latin typeface="Arial"/>
                    <a:cs typeface="Arial"/>
                  </a:rPr>
                  <a:t>Communication Plan </a:t>
                </a:r>
                <a:endParaRPr lang="en-US" sz="1833" b="1">
                  <a:solidFill>
                    <a:prstClr val="white"/>
                  </a:solidFill>
                  <a:latin typeface="Arial" panose="020B0604020202020204" pitchFamily="34" charset="0"/>
                  <a:cs typeface="Arial" panose="020B0604020202020204" pitchFamily="34" charset="0"/>
                </a:endParaRPr>
              </a:p>
              <a:p>
                <a:pPr marL="285104" indent="-285104">
                  <a:buFont typeface="Arial" panose="020B0604020202020204" pitchFamily="34" charset="0"/>
                  <a:buChar char="•"/>
                  <a:defRPr/>
                </a:pPr>
                <a:r>
                  <a:rPr lang="en-US" sz="1650">
                    <a:solidFill>
                      <a:schemeClr val="bg1"/>
                    </a:solidFill>
                    <a:latin typeface="Arial"/>
                    <a:cs typeface="Arial"/>
                  </a:rPr>
                  <a:t>Communicate about the program status, change impacts, and training</a:t>
                </a:r>
                <a:endParaRPr lang="en-US" sz="1650">
                  <a:solidFill>
                    <a:schemeClr val="bg1"/>
                  </a:solidFill>
                  <a:latin typeface="Arial" panose="020B0604020202020204" pitchFamily="34" charset="0"/>
                  <a:cs typeface="Arial" panose="020B0604020202020204" pitchFamily="34" charset="0"/>
                </a:endParaRPr>
              </a:p>
            </p:txBody>
          </p:sp>
        </p:grpSp>
      </p:grpSp>
      <p:pic>
        <p:nvPicPr>
          <p:cNvPr id="9" name="Graphic 5" descr="Badge 3 outline">
            <a:extLst>
              <a:ext uri="{FF2B5EF4-FFF2-40B4-BE49-F238E27FC236}">
                <a16:creationId xmlns:a16="http://schemas.microsoft.com/office/drawing/2014/main" id="{1251C0A3-D3CA-020C-49FC-4B80B55D17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869" y="965731"/>
            <a:ext cx="914400" cy="914400"/>
          </a:xfrm>
          <a:prstGeom prst="rect">
            <a:avLst/>
          </a:prstGeom>
        </p:spPr>
      </p:pic>
      <p:sp>
        <p:nvSpPr>
          <p:cNvPr id="11" name="TextBox 10">
            <a:extLst>
              <a:ext uri="{FF2B5EF4-FFF2-40B4-BE49-F238E27FC236}">
                <a16:creationId xmlns:a16="http://schemas.microsoft.com/office/drawing/2014/main" id="{61AAD1A3-E0E5-519E-E1FB-128629FA68C7}"/>
              </a:ext>
            </a:extLst>
          </p:cNvPr>
          <p:cNvSpPr txBox="1"/>
          <p:nvPr/>
        </p:nvSpPr>
        <p:spPr>
          <a:xfrm>
            <a:off x="535603" y="4044031"/>
            <a:ext cx="5159829" cy="1963999"/>
          </a:xfrm>
          <a:prstGeom prst="rect">
            <a:avLst/>
          </a:prstGeom>
          <a:noFill/>
        </p:spPr>
        <p:txBody>
          <a:bodyPr wrap="square" lIns="91440" tIns="45720" rIns="91440" bIns="45720" rtlCol="0" anchor="t">
            <a:spAutoFit/>
          </a:bodyPr>
          <a:lstStyle/>
          <a:p>
            <a:endParaRPr lang="en-US" sz="1667" b="1">
              <a:latin typeface="Arial"/>
              <a:cs typeface="Arial"/>
            </a:endParaRPr>
          </a:p>
          <a:p>
            <a:pPr marL="285739" indent="-285739">
              <a:buFont typeface="Arial" panose="020B0604020202020204" pitchFamily="34" charset="0"/>
              <a:buChar char="•"/>
            </a:pPr>
            <a:r>
              <a:rPr lang="en-US" sz="1667">
                <a:latin typeface="Arial"/>
                <a:cs typeface="Arial"/>
              </a:rPr>
              <a:t>Allows campuses to start with the basics by determining which stakeholder groups need to be communicated to and how often</a:t>
            </a:r>
          </a:p>
          <a:p>
            <a:pPr marL="285739" indent="-285739">
              <a:buFont typeface="Arial" panose="020B0604020202020204" pitchFamily="34" charset="0"/>
              <a:buChar char="•"/>
            </a:pPr>
            <a:r>
              <a:rPr lang="en-US" sz="1667">
                <a:latin typeface="Arial"/>
                <a:cs typeface="Arial"/>
              </a:rPr>
              <a:t>Two-way data feed with Communications Plan</a:t>
            </a:r>
            <a:endParaRPr lang="en-US" sz="1667">
              <a:latin typeface="Calibri" panose="020F0502020204030204"/>
              <a:cs typeface="Calibri" panose="020F0502020204030204"/>
            </a:endParaRPr>
          </a:p>
          <a:p>
            <a:pPr marL="285739" indent="-285739">
              <a:buFont typeface="Arial" panose="020B0604020202020204" pitchFamily="34" charset="0"/>
              <a:buChar char="•"/>
            </a:pPr>
            <a:r>
              <a:rPr lang="en-US" sz="1667">
                <a:latin typeface="Arial"/>
                <a:cs typeface="Arial"/>
              </a:rPr>
              <a:t>Good for resource-constrained campuses</a:t>
            </a:r>
            <a:endParaRPr lang="en-US" sz="1667">
              <a:latin typeface="Arial" panose="020B0604020202020204" pitchFamily="34" charset="0"/>
              <a:cs typeface="Arial" panose="020B0604020202020204" pitchFamily="34" charset="0"/>
            </a:endParaRPr>
          </a:p>
          <a:p>
            <a:endParaRPr lang="en-US" sz="216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D9D16E-64BF-3B84-AD3E-EA6E4833EA91}"/>
              </a:ext>
            </a:extLst>
          </p:cNvPr>
          <p:cNvSpPr txBox="1"/>
          <p:nvPr/>
        </p:nvSpPr>
        <p:spPr>
          <a:xfrm>
            <a:off x="533400" y="3635829"/>
            <a:ext cx="7445828" cy="461665"/>
          </a:xfrm>
          <a:prstGeom prst="rect">
            <a:avLst/>
          </a:prstGeom>
          <a:noFill/>
        </p:spPr>
        <p:txBody>
          <a:bodyPr wrap="square" lIns="91440" tIns="45720" rIns="91440" bIns="45720" rtlCol="0" anchor="t">
            <a:spAutoFit/>
          </a:bodyPr>
          <a:lstStyle/>
          <a:p>
            <a:r>
              <a:rPr lang="en-US" sz="2400" b="1">
                <a:latin typeface="Arial"/>
                <a:cs typeface="Arial"/>
              </a:rPr>
              <a:t>Communications Calendar View </a:t>
            </a:r>
          </a:p>
        </p:txBody>
      </p:sp>
      <p:pic>
        <p:nvPicPr>
          <p:cNvPr id="16" name="Picture 15">
            <a:extLst>
              <a:ext uri="{FF2B5EF4-FFF2-40B4-BE49-F238E27FC236}">
                <a16:creationId xmlns:a16="http://schemas.microsoft.com/office/drawing/2014/main" id="{6984F89F-2C50-4115-BC8E-F4829F28219C}"/>
              </a:ext>
            </a:extLst>
          </p:cNvPr>
          <p:cNvPicPr>
            <a:picLocks noChangeAspect="1"/>
          </p:cNvPicPr>
          <p:nvPr/>
        </p:nvPicPr>
        <p:blipFill>
          <a:blip r:embed="rId6"/>
          <a:stretch>
            <a:fillRect/>
          </a:stretch>
        </p:blipFill>
        <p:spPr>
          <a:xfrm>
            <a:off x="5773455" y="1325365"/>
            <a:ext cx="5917726" cy="34401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145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46EA834-01F5-5D87-E321-2561BF74153F}"/>
              </a:ext>
            </a:extLst>
          </p:cNvPr>
          <p:cNvGrpSpPr/>
          <p:nvPr/>
        </p:nvGrpSpPr>
        <p:grpSpPr>
          <a:xfrm>
            <a:off x="691597" y="509304"/>
            <a:ext cx="4228747" cy="2919698"/>
            <a:chOff x="10837425" y="3231133"/>
            <a:chExt cx="4031140" cy="2863312"/>
          </a:xfrm>
        </p:grpSpPr>
        <p:sp>
          <p:nvSpPr>
            <p:cNvPr id="5" name="Freeform 16">
              <a:extLst>
                <a:ext uri="{FF2B5EF4-FFF2-40B4-BE49-F238E27FC236}">
                  <a16:creationId xmlns:a16="http://schemas.microsoft.com/office/drawing/2014/main" id="{6F85EEC2-7D66-4450-BAA8-E820ADE9A5D4}"/>
                </a:ext>
              </a:extLst>
            </p:cNvPr>
            <p:cNvSpPr/>
            <p:nvPr/>
          </p:nvSpPr>
          <p:spPr>
            <a:xfrm>
              <a:off x="10837425" y="4185401"/>
              <a:ext cx="3450699"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A854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929">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DB861A3-D26D-D409-75BE-87771B16B943}"/>
                </a:ext>
              </a:extLst>
            </p:cNvPr>
            <p:cNvGrpSpPr/>
            <p:nvPr/>
          </p:nvGrpSpPr>
          <p:grpSpPr>
            <a:xfrm>
              <a:off x="10891208" y="3231133"/>
              <a:ext cx="3977357" cy="2319799"/>
              <a:chOff x="10308813" y="4351471"/>
              <a:chExt cx="3977357" cy="2319799"/>
            </a:xfrm>
          </p:grpSpPr>
          <p:pic>
            <p:nvPicPr>
              <p:cNvPr id="7" name="Picture 6">
                <a:extLst>
                  <a:ext uri="{FF2B5EF4-FFF2-40B4-BE49-F238E27FC236}">
                    <a16:creationId xmlns:a16="http://schemas.microsoft.com/office/drawing/2014/main" id="{139F4847-C279-3B84-D022-F91500E89982}"/>
                  </a:ext>
                </a:extLst>
              </p:cNvPr>
              <p:cNvPicPr>
                <a:picLocks noChangeAspect="1"/>
              </p:cNvPicPr>
              <p:nvPr/>
            </p:nvPicPr>
            <p:blipFill>
              <a:blip r:embed="rId2"/>
              <a:stretch>
                <a:fillRect/>
              </a:stretch>
            </p:blipFill>
            <p:spPr>
              <a:xfrm>
                <a:off x="12364618" y="4351471"/>
                <a:ext cx="1921552" cy="1921552"/>
              </a:xfrm>
              <a:prstGeom prst="rect">
                <a:avLst/>
              </a:prstGeom>
            </p:spPr>
          </p:pic>
          <p:sp>
            <p:nvSpPr>
              <p:cNvPr id="8" name="TextBox 7">
                <a:extLst>
                  <a:ext uri="{FF2B5EF4-FFF2-40B4-BE49-F238E27FC236}">
                    <a16:creationId xmlns:a16="http://schemas.microsoft.com/office/drawing/2014/main" id="{0DD8B292-5070-7AFF-8119-930B6B4C9983}"/>
                  </a:ext>
                </a:extLst>
              </p:cNvPr>
              <p:cNvSpPr txBox="1"/>
              <p:nvPr/>
            </p:nvSpPr>
            <p:spPr>
              <a:xfrm>
                <a:off x="10308813" y="5507705"/>
                <a:ext cx="2900386" cy="1163565"/>
              </a:xfrm>
              <a:prstGeom prst="rect">
                <a:avLst/>
              </a:prstGeom>
              <a:noFill/>
            </p:spPr>
            <p:txBody>
              <a:bodyPr wrap="square" lIns="91440" tIns="45720" rIns="91440" bIns="45720" rtlCol="0" anchor="t">
                <a:spAutoFit/>
              </a:bodyPr>
              <a:lstStyle/>
              <a:p>
                <a:pPr>
                  <a:defRPr/>
                </a:pPr>
                <a:r>
                  <a:rPr lang="en-US" sz="2160" b="1">
                    <a:latin typeface="Arial"/>
                    <a:cs typeface="Arial"/>
                  </a:rPr>
                  <a:t>Communication Plan </a:t>
                </a:r>
                <a:endParaRPr lang="en-US" sz="1833" b="1">
                  <a:solidFill>
                    <a:prstClr val="white"/>
                  </a:solidFill>
                  <a:latin typeface="Arial" panose="020B0604020202020204" pitchFamily="34" charset="0"/>
                  <a:cs typeface="Arial" panose="020B0604020202020204" pitchFamily="34" charset="0"/>
                </a:endParaRPr>
              </a:p>
              <a:p>
                <a:pPr marL="285104" indent="-285104">
                  <a:buFont typeface="Arial" panose="020B0604020202020204" pitchFamily="34" charset="0"/>
                  <a:buChar char="•"/>
                  <a:defRPr/>
                </a:pPr>
                <a:r>
                  <a:rPr lang="en-US" sz="1650">
                    <a:solidFill>
                      <a:schemeClr val="bg1"/>
                    </a:solidFill>
                    <a:latin typeface="Arial"/>
                    <a:cs typeface="Arial"/>
                  </a:rPr>
                  <a:t>Communicate about the program status, change impacts, and training</a:t>
                </a:r>
                <a:endParaRPr lang="en-US" sz="1650">
                  <a:solidFill>
                    <a:schemeClr val="bg1"/>
                  </a:solidFill>
                  <a:latin typeface="Arial" panose="020B0604020202020204" pitchFamily="34" charset="0"/>
                  <a:cs typeface="Arial" panose="020B0604020202020204" pitchFamily="34" charset="0"/>
                </a:endParaRPr>
              </a:p>
            </p:txBody>
          </p:sp>
        </p:grpSp>
      </p:grpSp>
      <p:pic>
        <p:nvPicPr>
          <p:cNvPr id="9" name="Graphic 5" descr="Badge 3 outline">
            <a:extLst>
              <a:ext uri="{FF2B5EF4-FFF2-40B4-BE49-F238E27FC236}">
                <a16:creationId xmlns:a16="http://schemas.microsoft.com/office/drawing/2014/main" id="{1251C0A3-D3CA-020C-49FC-4B80B55D1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869" y="965731"/>
            <a:ext cx="914400" cy="914400"/>
          </a:xfrm>
          <a:prstGeom prst="rect">
            <a:avLst/>
          </a:prstGeom>
        </p:spPr>
      </p:pic>
      <p:sp>
        <p:nvSpPr>
          <p:cNvPr id="2" name="TextBox 1">
            <a:extLst>
              <a:ext uri="{FF2B5EF4-FFF2-40B4-BE49-F238E27FC236}">
                <a16:creationId xmlns:a16="http://schemas.microsoft.com/office/drawing/2014/main" id="{39A00887-C08F-C326-952D-4F5FE9B9589B}"/>
              </a:ext>
            </a:extLst>
          </p:cNvPr>
          <p:cNvSpPr txBox="1"/>
          <p:nvPr/>
        </p:nvSpPr>
        <p:spPr>
          <a:xfrm>
            <a:off x="6579554" y="1552939"/>
            <a:ext cx="5159829" cy="3217740"/>
          </a:xfrm>
          <a:prstGeom prst="rect">
            <a:avLst/>
          </a:prstGeom>
          <a:noFill/>
        </p:spPr>
        <p:txBody>
          <a:bodyPr wrap="square" lIns="91440" tIns="45720" rIns="91440" bIns="45720" rtlCol="0" anchor="t">
            <a:spAutoFit/>
          </a:bodyPr>
          <a:lstStyle/>
          <a:p>
            <a:r>
              <a:rPr lang="en-US" sz="2160" b="1">
                <a:latin typeface="Arial"/>
                <a:cs typeface="Arial"/>
              </a:rPr>
              <a:t>Examples of CO-Provided Content</a:t>
            </a:r>
          </a:p>
          <a:p>
            <a:pPr marL="285739" indent="-285739">
              <a:buFont typeface="Arial" panose="020B0604020202020204" pitchFamily="34" charset="0"/>
              <a:buChar char="•"/>
            </a:pPr>
            <a:r>
              <a:rPr lang="en-US" sz="1667">
                <a:latin typeface="Arial"/>
                <a:cs typeface="Arial"/>
              </a:rPr>
              <a:t>Initial Wave announcement</a:t>
            </a:r>
          </a:p>
          <a:p>
            <a:pPr marL="285739" indent="-285739">
              <a:buFont typeface="Arial" panose="020B0604020202020204" pitchFamily="34" charset="0"/>
              <a:buChar char="•"/>
            </a:pPr>
            <a:r>
              <a:rPr lang="en-US" sz="1667">
                <a:latin typeface="Arial"/>
                <a:cs typeface="Arial"/>
              </a:rPr>
              <a:t>Communication to testers</a:t>
            </a:r>
          </a:p>
          <a:p>
            <a:pPr marL="285739" indent="-285739">
              <a:buFont typeface="Arial" panose="020B0604020202020204" pitchFamily="34" charset="0"/>
              <a:buChar char="•"/>
            </a:pPr>
            <a:r>
              <a:rPr lang="en-US" sz="1667">
                <a:latin typeface="Arial"/>
                <a:cs typeface="Arial"/>
              </a:rPr>
              <a:t>Internal team communication from Sponsor</a:t>
            </a:r>
          </a:p>
          <a:p>
            <a:pPr marL="285739" indent="-285739">
              <a:buFont typeface="Arial" panose="020B0604020202020204" pitchFamily="34" charset="0"/>
              <a:buChar char="•"/>
            </a:pPr>
            <a:r>
              <a:rPr lang="en-US" sz="1667">
                <a:latin typeface="Arial"/>
                <a:cs typeface="Arial"/>
              </a:rPr>
              <a:t>Change Impacts presentation</a:t>
            </a:r>
          </a:p>
          <a:p>
            <a:pPr marL="285739" indent="-285739">
              <a:buFont typeface="Arial" panose="020B0604020202020204" pitchFamily="34" charset="0"/>
              <a:buChar char="•"/>
            </a:pPr>
            <a:r>
              <a:rPr lang="en-US" sz="1667">
                <a:latin typeface="Arial"/>
                <a:cs typeface="Arial"/>
              </a:rPr>
              <a:t>President’s video script</a:t>
            </a:r>
          </a:p>
          <a:p>
            <a:pPr marL="285739" indent="-285739">
              <a:buFont typeface="Arial" panose="020B0604020202020204" pitchFamily="34" charset="0"/>
              <a:buChar char="•"/>
            </a:pPr>
            <a:r>
              <a:rPr lang="en-US" sz="1667">
                <a:latin typeface="Arial"/>
                <a:cs typeface="Arial"/>
              </a:rPr>
              <a:t>Sponsor talking points</a:t>
            </a:r>
          </a:p>
          <a:p>
            <a:pPr marL="285739" indent="-285739">
              <a:buFont typeface="Arial" panose="020B0604020202020204" pitchFamily="34" charset="0"/>
              <a:buChar char="•"/>
            </a:pPr>
            <a:r>
              <a:rPr lang="en-US" sz="1667">
                <a:latin typeface="Arial"/>
                <a:cs typeface="Arial"/>
              </a:rPr>
              <a:t>Go-live announcement</a:t>
            </a:r>
          </a:p>
          <a:p>
            <a:pPr marL="285739" indent="-285739">
              <a:buFont typeface="Arial" panose="020B0604020202020204" pitchFamily="34" charset="0"/>
              <a:buChar char="•"/>
            </a:pPr>
            <a:endParaRPr lang="en-US" sz="2160">
              <a:latin typeface="Arial" panose="020B0604020202020204" pitchFamily="34" charset="0"/>
              <a:cs typeface="Arial" panose="020B0604020202020204" pitchFamily="34" charset="0"/>
            </a:endParaRPr>
          </a:p>
          <a:p>
            <a:endParaRPr lang="en-US" sz="2160"/>
          </a:p>
          <a:p>
            <a:endParaRPr lang="en-US" sz="2160"/>
          </a:p>
        </p:txBody>
      </p:sp>
      <p:sp>
        <p:nvSpPr>
          <p:cNvPr id="3" name="TextBox 2">
            <a:extLst>
              <a:ext uri="{FF2B5EF4-FFF2-40B4-BE49-F238E27FC236}">
                <a16:creationId xmlns:a16="http://schemas.microsoft.com/office/drawing/2014/main" id="{C183E538-40B3-1F74-4D02-063490B9A5A9}"/>
              </a:ext>
            </a:extLst>
          </p:cNvPr>
          <p:cNvSpPr txBox="1"/>
          <p:nvPr/>
        </p:nvSpPr>
        <p:spPr>
          <a:xfrm>
            <a:off x="751563" y="4763704"/>
            <a:ext cx="5144138" cy="1118511"/>
          </a:xfrm>
          <a:prstGeom prst="rect">
            <a:avLst/>
          </a:prstGeom>
          <a:noFill/>
        </p:spPr>
        <p:txBody>
          <a:bodyPr wrap="square" rtlCol="0">
            <a:spAutoFit/>
          </a:bodyPr>
          <a:lstStyle/>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Library of content includes CO versions and campus versions </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Campuses are contributing their content</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No need to “reinvent the wheel”</a:t>
            </a:r>
          </a:p>
        </p:txBody>
      </p:sp>
      <p:sp>
        <p:nvSpPr>
          <p:cNvPr id="12" name="TextBox 11">
            <a:extLst>
              <a:ext uri="{FF2B5EF4-FFF2-40B4-BE49-F238E27FC236}">
                <a16:creationId xmlns:a16="http://schemas.microsoft.com/office/drawing/2014/main" id="{61EE0EB7-9705-2535-DCFB-820EE03B4365}"/>
              </a:ext>
            </a:extLst>
          </p:cNvPr>
          <p:cNvSpPr txBox="1"/>
          <p:nvPr/>
        </p:nvSpPr>
        <p:spPr>
          <a:xfrm>
            <a:off x="654977" y="4079312"/>
            <a:ext cx="6118260" cy="605422"/>
          </a:xfrm>
          <a:prstGeom prst="rect">
            <a:avLst/>
          </a:prstGeom>
          <a:noFill/>
        </p:spPr>
        <p:txBody>
          <a:bodyPr wrap="square">
            <a:spAutoFit/>
          </a:bodyPr>
          <a:lstStyle/>
          <a:p>
            <a:pPr marL="285739" indent="-285739">
              <a:buFont typeface="Arial"/>
              <a:buChar char="•"/>
            </a:pPr>
            <a:r>
              <a:rPr lang="en-US" sz="1667">
                <a:latin typeface="Arial"/>
                <a:cs typeface="Calibri"/>
              </a:rPr>
              <a:t>CO provides content for 17 baseline recommended communications from wave selection through go-live </a:t>
            </a:r>
          </a:p>
        </p:txBody>
      </p:sp>
      <p:sp>
        <p:nvSpPr>
          <p:cNvPr id="13" name="TextBox 12">
            <a:extLst>
              <a:ext uri="{FF2B5EF4-FFF2-40B4-BE49-F238E27FC236}">
                <a16:creationId xmlns:a16="http://schemas.microsoft.com/office/drawing/2014/main" id="{185216CB-7B34-2132-D849-72B139CBDB3E}"/>
              </a:ext>
            </a:extLst>
          </p:cNvPr>
          <p:cNvSpPr txBox="1"/>
          <p:nvPr/>
        </p:nvSpPr>
        <p:spPr>
          <a:xfrm>
            <a:off x="688368" y="3616504"/>
            <a:ext cx="5373385" cy="424732"/>
          </a:xfrm>
          <a:prstGeom prst="rect">
            <a:avLst/>
          </a:prstGeom>
          <a:noFill/>
        </p:spPr>
        <p:txBody>
          <a:bodyPr wrap="square" rtlCol="0">
            <a:spAutoFit/>
          </a:bodyPr>
          <a:lstStyle/>
          <a:p>
            <a:r>
              <a:rPr lang="en-US" sz="2160" b="1">
                <a:latin typeface="Arial" panose="020B0604020202020204" pitchFamily="34" charset="0"/>
                <a:cs typeface="Arial" panose="020B0604020202020204" pitchFamily="34" charset="0"/>
              </a:rPr>
              <a:t>Content Provided to Campuses</a:t>
            </a:r>
          </a:p>
        </p:txBody>
      </p:sp>
    </p:spTree>
    <p:extLst>
      <p:ext uri="{BB962C8B-B14F-4D97-AF65-F5344CB8AC3E}">
        <p14:creationId xmlns:p14="http://schemas.microsoft.com/office/powerpoint/2010/main" val="1288454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D4EBE1-2515-B868-C71E-96AB522CC7A3}"/>
              </a:ext>
            </a:extLst>
          </p:cNvPr>
          <p:cNvGrpSpPr/>
          <p:nvPr/>
        </p:nvGrpSpPr>
        <p:grpSpPr>
          <a:xfrm>
            <a:off x="891001" y="590103"/>
            <a:ext cx="3582312" cy="2524221"/>
            <a:chOff x="5203881" y="473050"/>
            <a:chExt cx="4298775" cy="3029065"/>
          </a:xfrm>
        </p:grpSpPr>
        <p:sp>
          <p:nvSpPr>
            <p:cNvPr id="5" name="Freeform 42">
              <a:extLst>
                <a:ext uri="{FF2B5EF4-FFF2-40B4-BE49-F238E27FC236}">
                  <a16:creationId xmlns:a16="http://schemas.microsoft.com/office/drawing/2014/main" id="{CFB2CD52-F933-06CB-D522-6F4B5109DAD8}"/>
                </a:ext>
              </a:extLst>
            </p:cNvPr>
            <p:cNvSpPr/>
            <p:nvPr/>
          </p:nvSpPr>
          <p:spPr>
            <a:xfrm>
              <a:off x="5203881" y="1385896"/>
              <a:ext cx="3511548" cy="2116219"/>
            </a:xfrm>
            <a:custGeom>
              <a:avLst/>
              <a:gdLst>
                <a:gd name="connsiteX0" fmla="*/ 0 w 3511548"/>
                <a:gd name="connsiteY0" fmla="*/ 211622 h 2116219"/>
                <a:gd name="connsiteX1" fmla="*/ 211622 w 3511548"/>
                <a:gd name="connsiteY1" fmla="*/ 0 h 2116219"/>
                <a:gd name="connsiteX2" fmla="*/ 3299926 w 3511548"/>
                <a:gd name="connsiteY2" fmla="*/ 0 h 2116219"/>
                <a:gd name="connsiteX3" fmla="*/ 3511548 w 3511548"/>
                <a:gd name="connsiteY3" fmla="*/ 211622 h 2116219"/>
                <a:gd name="connsiteX4" fmla="*/ 3511548 w 3511548"/>
                <a:gd name="connsiteY4" fmla="*/ 1904597 h 2116219"/>
                <a:gd name="connsiteX5" fmla="*/ 3299926 w 3511548"/>
                <a:gd name="connsiteY5" fmla="*/ 2116219 h 2116219"/>
                <a:gd name="connsiteX6" fmla="*/ 211622 w 3511548"/>
                <a:gd name="connsiteY6" fmla="*/ 2116219 h 2116219"/>
                <a:gd name="connsiteX7" fmla="*/ 0 w 3511548"/>
                <a:gd name="connsiteY7" fmla="*/ 1904597 h 2116219"/>
                <a:gd name="connsiteX8" fmla="*/ 0 w 3511548"/>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548" h="2116219">
                  <a:moveTo>
                    <a:pt x="0" y="211622"/>
                  </a:moveTo>
                  <a:cubicBezTo>
                    <a:pt x="0" y="94746"/>
                    <a:pt x="94746" y="0"/>
                    <a:pt x="211622" y="0"/>
                  </a:cubicBezTo>
                  <a:lnTo>
                    <a:pt x="3299926" y="0"/>
                  </a:lnTo>
                  <a:cubicBezTo>
                    <a:pt x="3416802" y="0"/>
                    <a:pt x="3511548" y="94746"/>
                    <a:pt x="3511548" y="211622"/>
                  </a:cubicBezTo>
                  <a:lnTo>
                    <a:pt x="3511548" y="1904597"/>
                  </a:lnTo>
                  <a:cubicBezTo>
                    <a:pt x="3511548" y="2021473"/>
                    <a:pt x="3416802" y="2116219"/>
                    <a:pt x="3299926" y="2116219"/>
                  </a:cubicBezTo>
                  <a:lnTo>
                    <a:pt x="211622" y="2116219"/>
                  </a:lnTo>
                  <a:cubicBezTo>
                    <a:pt x="94746" y="2116219"/>
                    <a:pt x="0" y="2021473"/>
                    <a:pt x="0" y="1904597"/>
                  </a:cubicBezTo>
                  <a:lnTo>
                    <a:pt x="0" y="211622"/>
                  </a:lnTo>
                  <a:close/>
                </a:path>
              </a:pathLst>
            </a:custGeom>
            <a:solidFill>
              <a:srgbClr val="EEAA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algn="ctr" defTabSz="888929">
                <a:lnSpc>
                  <a:spcPct val="90000"/>
                </a:lnSpc>
                <a:spcBef>
                  <a:spcPct val="0"/>
                </a:spcBef>
                <a:spcAft>
                  <a:spcPct val="35000"/>
                </a:spcAft>
                <a:defRPr/>
              </a:pPr>
              <a:endParaRPr lang="en-US" sz="2000">
                <a:solidFill>
                  <a:srgbClr val="343433"/>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CEF22A9-887B-C260-7985-64EB0F360D01}"/>
                </a:ext>
              </a:extLst>
            </p:cNvPr>
            <p:cNvGrpSpPr/>
            <p:nvPr/>
          </p:nvGrpSpPr>
          <p:grpSpPr>
            <a:xfrm>
              <a:off x="5337390" y="473050"/>
              <a:ext cx="4165266" cy="2762267"/>
              <a:chOff x="4974783" y="851422"/>
              <a:chExt cx="4165266" cy="2762267"/>
            </a:xfrm>
          </p:grpSpPr>
          <p:pic>
            <p:nvPicPr>
              <p:cNvPr id="7" name="Picture 6">
                <a:extLst>
                  <a:ext uri="{FF2B5EF4-FFF2-40B4-BE49-F238E27FC236}">
                    <a16:creationId xmlns:a16="http://schemas.microsoft.com/office/drawing/2014/main" id="{B11FD5CF-7E36-10B9-6A94-FC2F8C99A009}"/>
                  </a:ext>
                </a:extLst>
              </p:cNvPr>
              <p:cNvPicPr>
                <a:picLocks noChangeAspect="1"/>
              </p:cNvPicPr>
              <p:nvPr/>
            </p:nvPicPr>
            <p:blipFill>
              <a:blip r:embed="rId3"/>
              <a:stretch>
                <a:fillRect/>
              </a:stretch>
            </p:blipFill>
            <p:spPr>
              <a:xfrm>
                <a:off x="6797074" y="851422"/>
                <a:ext cx="2342975" cy="2342974"/>
              </a:xfrm>
              <a:prstGeom prst="rect">
                <a:avLst/>
              </a:prstGeom>
            </p:spPr>
          </p:pic>
          <p:sp>
            <p:nvSpPr>
              <p:cNvPr id="8" name="TextBox 7">
                <a:extLst>
                  <a:ext uri="{FF2B5EF4-FFF2-40B4-BE49-F238E27FC236}">
                    <a16:creationId xmlns:a16="http://schemas.microsoft.com/office/drawing/2014/main" id="{7E58A3C3-4ED2-AFFD-2F9E-C7C2E2B4C8BE}"/>
                  </a:ext>
                </a:extLst>
              </p:cNvPr>
              <p:cNvSpPr txBox="1"/>
              <p:nvPr/>
            </p:nvSpPr>
            <p:spPr>
              <a:xfrm>
                <a:off x="4974783" y="2250315"/>
                <a:ext cx="3270010" cy="1363374"/>
              </a:xfrm>
              <a:prstGeom prst="rect">
                <a:avLst/>
              </a:prstGeom>
              <a:noFill/>
            </p:spPr>
            <p:txBody>
              <a:bodyPr wrap="square" lIns="91440" tIns="45720" rIns="91440" bIns="45720" rtlCol="0" anchor="t">
                <a:spAutoFit/>
              </a:bodyPr>
              <a:lstStyle/>
              <a:p>
                <a:pPr>
                  <a:defRPr/>
                </a:pPr>
                <a:r>
                  <a:rPr lang="en-US" sz="1833" b="1">
                    <a:solidFill>
                      <a:srgbClr val="343433"/>
                    </a:solidFill>
                    <a:latin typeface="Arial" panose="020B0604020202020204" pitchFamily="34" charset="0"/>
                    <a:cs typeface="Arial" panose="020B0604020202020204" pitchFamily="34" charset="0"/>
                  </a:rPr>
                  <a:t>Sponsor Roadmap</a:t>
                </a:r>
                <a:endParaRPr lang="en-US" sz="2160" b="1">
                  <a:solidFill>
                    <a:srgbClr val="343433"/>
                  </a:solidFill>
                  <a:latin typeface="Arial"/>
                  <a:cs typeface="Arial"/>
                </a:endParaRPr>
              </a:p>
              <a:p>
                <a:pPr marL="285104" indent="-285104">
                  <a:buFont typeface="Arial" panose="020B0604020202020204" pitchFamily="34" charset="0"/>
                  <a:buChar char="•"/>
                  <a:defRPr/>
                </a:pPr>
                <a:r>
                  <a:rPr lang="en-US" sz="1650">
                    <a:solidFill>
                      <a:srgbClr val="343433"/>
                    </a:solidFill>
                    <a:latin typeface="Arial"/>
                    <a:cs typeface="Arial"/>
                  </a:rPr>
                  <a:t>Engage sponsors to champion and support the project</a:t>
                </a:r>
                <a:endParaRPr lang="en-US" sz="1650">
                  <a:solidFill>
                    <a:srgbClr val="343433"/>
                  </a:solidFill>
                  <a:latin typeface="Arial" panose="020B0604020202020204" pitchFamily="34" charset="0"/>
                  <a:cs typeface="Arial" panose="020B0604020202020204" pitchFamily="34" charset="0"/>
                </a:endParaRPr>
              </a:p>
            </p:txBody>
          </p:sp>
        </p:grpSp>
      </p:grpSp>
      <p:sp>
        <p:nvSpPr>
          <p:cNvPr id="12" name="TextBox 11">
            <a:extLst>
              <a:ext uri="{FF2B5EF4-FFF2-40B4-BE49-F238E27FC236}">
                <a16:creationId xmlns:a16="http://schemas.microsoft.com/office/drawing/2014/main" id="{542682DF-1346-C6F9-F984-E72803C39441}"/>
              </a:ext>
            </a:extLst>
          </p:cNvPr>
          <p:cNvSpPr txBox="1"/>
          <p:nvPr/>
        </p:nvSpPr>
        <p:spPr>
          <a:xfrm>
            <a:off x="493487" y="3265930"/>
            <a:ext cx="5053297" cy="27336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60" b="1">
                <a:latin typeface="Arial"/>
                <a:cs typeface="Calibri"/>
              </a:rPr>
              <a:t>What is it? </a:t>
            </a:r>
          </a:p>
          <a:p>
            <a:pPr marL="285739" indent="-285739">
              <a:buFont typeface="Arial"/>
              <a:buChar char="•"/>
            </a:pPr>
            <a:r>
              <a:rPr lang="en-US" sz="1667">
                <a:latin typeface="Arial"/>
                <a:cs typeface="Calibri"/>
              </a:rPr>
              <a:t>Sponsorship is one of the most important ingredients for project success</a:t>
            </a:r>
          </a:p>
          <a:p>
            <a:pPr marL="285739" indent="-285739">
              <a:buFont typeface="Arial"/>
              <a:buChar char="•"/>
            </a:pPr>
            <a:r>
              <a:rPr lang="en-US" sz="1667">
                <a:latin typeface="Arial"/>
                <a:cs typeface="Calibri"/>
              </a:rPr>
              <a:t>Sponsorship Engagement involves:</a:t>
            </a:r>
          </a:p>
          <a:p>
            <a:pPr marL="742920" lvl="1" indent="-285739">
              <a:buFont typeface="Arial"/>
              <a:buChar char="•"/>
            </a:pPr>
            <a:r>
              <a:rPr lang="en-US" sz="1667">
                <a:latin typeface="Arial"/>
                <a:cs typeface="Calibri"/>
              </a:rPr>
              <a:t>Advising Sponsors beginning pre kick-off through post implementation</a:t>
            </a:r>
          </a:p>
          <a:p>
            <a:pPr marL="742920" lvl="1" indent="-285739">
              <a:buFont typeface="Arial"/>
              <a:buChar char="•"/>
            </a:pPr>
            <a:r>
              <a:rPr lang="en-US" sz="1667">
                <a:latin typeface="Arial"/>
                <a:cs typeface="Calibri"/>
              </a:rPr>
              <a:t>Recommending Sponsor activities so they know what to do at the outset</a:t>
            </a:r>
          </a:p>
          <a:p>
            <a:pPr marL="285739" indent="-285739">
              <a:buFont typeface="Arial"/>
              <a:buChar char="•"/>
            </a:pPr>
            <a:r>
              <a:rPr lang="en-US" sz="1667">
                <a:latin typeface="Arial"/>
                <a:cs typeface="Calibri"/>
              </a:rPr>
              <a:t>Provides content for leadership discussions with Sponsors</a:t>
            </a:r>
          </a:p>
        </p:txBody>
      </p:sp>
      <p:sp>
        <p:nvSpPr>
          <p:cNvPr id="11" name="TextBox 10">
            <a:extLst>
              <a:ext uri="{FF2B5EF4-FFF2-40B4-BE49-F238E27FC236}">
                <a16:creationId xmlns:a16="http://schemas.microsoft.com/office/drawing/2014/main" id="{9D817BDD-4FA0-CFEC-04F8-92DE548B5CAB}"/>
              </a:ext>
            </a:extLst>
          </p:cNvPr>
          <p:cNvSpPr txBox="1"/>
          <p:nvPr/>
        </p:nvSpPr>
        <p:spPr>
          <a:xfrm>
            <a:off x="5961298" y="1773173"/>
            <a:ext cx="5309110" cy="265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160">
              <a:latin typeface="Arial"/>
              <a:cs typeface="Arial"/>
            </a:endParaRPr>
          </a:p>
          <a:p>
            <a:endParaRPr lang="en-US" sz="2160" b="1">
              <a:latin typeface="Arial"/>
              <a:cs typeface="Arial"/>
            </a:endParaRPr>
          </a:p>
          <a:p>
            <a:endParaRPr lang="en-US" sz="2160">
              <a:highlight>
                <a:srgbClr val="FFFF00"/>
              </a:highlight>
              <a:latin typeface="Arial"/>
              <a:cs typeface="Arial"/>
            </a:endParaRPr>
          </a:p>
          <a:p>
            <a:endParaRPr lang="en-US" sz="2000">
              <a:highlight>
                <a:srgbClr val="FFFF00"/>
              </a:highlight>
              <a:latin typeface="Arial"/>
              <a:cs typeface="Arial"/>
            </a:endParaRPr>
          </a:p>
          <a:p>
            <a:r>
              <a:rPr lang="en-US" sz="2000" b="1">
                <a:latin typeface="Arial"/>
                <a:cs typeface="Arial"/>
              </a:rPr>
              <a:t>Sponsor Roadmap is a DASHBOARD of the  Communications Plan to cut down on tools</a:t>
            </a:r>
          </a:p>
          <a:p>
            <a:endParaRPr lang="en-US" sz="2160">
              <a:latin typeface="Arial"/>
              <a:cs typeface="Arial"/>
            </a:endParaRPr>
          </a:p>
        </p:txBody>
      </p:sp>
      <p:pic>
        <p:nvPicPr>
          <p:cNvPr id="2" name="Graphic 6" descr="Badge 4 outline">
            <a:extLst>
              <a:ext uri="{FF2B5EF4-FFF2-40B4-BE49-F238E27FC236}">
                <a16:creationId xmlns:a16="http://schemas.microsoft.com/office/drawing/2014/main" id="{71867A02-FF64-B9E7-4840-98CD58EB07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064" y="903974"/>
            <a:ext cx="914400" cy="914400"/>
          </a:xfrm>
          <a:prstGeom prst="rect">
            <a:avLst/>
          </a:prstGeom>
        </p:spPr>
      </p:pic>
    </p:spTree>
    <p:extLst>
      <p:ext uri="{BB962C8B-B14F-4D97-AF65-F5344CB8AC3E}">
        <p14:creationId xmlns:p14="http://schemas.microsoft.com/office/powerpoint/2010/main" val="3678529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AE0573-2DC3-61C6-24AB-A01F34E94A40}"/>
              </a:ext>
            </a:extLst>
          </p:cNvPr>
          <p:cNvPicPr>
            <a:picLocks noChangeAspect="1"/>
          </p:cNvPicPr>
          <p:nvPr/>
        </p:nvPicPr>
        <p:blipFill>
          <a:blip r:embed="rId2"/>
          <a:stretch>
            <a:fillRect/>
          </a:stretch>
        </p:blipFill>
        <p:spPr>
          <a:xfrm>
            <a:off x="1038981" y="1985619"/>
            <a:ext cx="9318415" cy="3815543"/>
          </a:xfrm>
          <a:prstGeom prst="rect">
            <a:avLst/>
          </a:prstGeom>
        </p:spPr>
      </p:pic>
      <p:sp>
        <p:nvSpPr>
          <p:cNvPr id="4" name="TextBox 3">
            <a:extLst>
              <a:ext uri="{FF2B5EF4-FFF2-40B4-BE49-F238E27FC236}">
                <a16:creationId xmlns:a16="http://schemas.microsoft.com/office/drawing/2014/main" id="{3493677D-955F-466E-6848-B9C1673A09A2}"/>
              </a:ext>
            </a:extLst>
          </p:cNvPr>
          <p:cNvSpPr txBox="1"/>
          <p:nvPr/>
        </p:nvSpPr>
        <p:spPr>
          <a:xfrm>
            <a:off x="998291" y="1241572"/>
            <a:ext cx="8573549" cy="757130"/>
          </a:xfrm>
          <a:prstGeom prst="rect">
            <a:avLst/>
          </a:prstGeom>
          <a:noFill/>
        </p:spPr>
        <p:txBody>
          <a:bodyPr wrap="square" rtlCol="0">
            <a:spAutoFit/>
          </a:bodyPr>
          <a:lstStyle/>
          <a:p>
            <a:r>
              <a:rPr lang="en-US" sz="2160" b="1">
                <a:latin typeface="Arial" panose="020B0604020202020204" pitchFamily="34" charset="0"/>
                <a:cs typeface="Arial" panose="020B0604020202020204" pitchFamily="34" charset="0"/>
              </a:rPr>
              <a:t>The Sponsor Roadmap is broken out by role to give Sponsors an upcoming view of duties they should be carrying out </a:t>
            </a:r>
          </a:p>
        </p:txBody>
      </p:sp>
    </p:spTree>
    <p:extLst>
      <p:ext uri="{BB962C8B-B14F-4D97-AF65-F5344CB8AC3E}">
        <p14:creationId xmlns:p14="http://schemas.microsoft.com/office/powerpoint/2010/main" val="4209093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42682DF-1346-C6F9-F984-E72803C39441}"/>
              </a:ext>
            </a:extLst>
          </p:cNvPr>
          <p:cNvSpPr txBox="1"/>
          <p:nvPr/>
        </p:nvSpPr>
        <p:spPr>
          <a:xfrm>
            <a:off x="493488" y="3265929"/>
            <a:ext cx="4680092" cy="1958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25" b="1">
                <a:latin typeface="Arial"/>
                <a:cs typeface="Calibri"/>
              </a:rPr>
              <a:t>What is it? </a:t>
            </a:r>
            <a:endParaRPr lang="en-US" sz="2160" b="1">
              <a:latin typeface="Arial"/>
              <a:cs typeface="Calibri"/>
            </a:endParaRPr>
          </a:p>
          <a:p>
            <a:pPr marL="285739" indent="-285739">
              <a:buFont typeface="Arial"/>
              <a:buChar char="•"/>
            </a:pPr>
            <a:r>
              <a:rPr lang="en-US" sz="1667">
                <a:latin typeface="Arial"/>
                <a:cs typeface="Calibri"/>
              </a:rPr>
              <a:t>Two different surveys of various groups to track progress and make change management adjustments</a:t>
            </a:r>
          </a:p>
          <a:p>
            <a:pPr marL="285739" indent="-285739">
              <a:buFont typeface="Arial"/>
              <a:buChar char="•"/>
            </a:pPr>
            <a:r>
              <a:rPr lang="en-US" sz="1667">
                <a:latin typeface="Arial"/>
                <a:cs typeface="Calibri"/>
              </a:rPr>
              <a:t>Uncovers system issues to be discussed with campus</a:t>
            </a:r>
          </a:p>
          <a:p>
            <a:pPr marL="285739" indent="-285739">
              <a:buFont typeface="Arial"/>
              <a:buChar char="•"/>
            </a:pPr>
            <a:r>
              <a:rPr lang="en-US" sz="1667">
                <a:latin typeface="Arial"/>
                <a:cs typeface="Calibri"/>
              </a:rPr>
              <a:t>Provides data for Lessons Learned </a:t>
            </a:r>
          </a:p>
        </p:txBody>
      </p:sp>
      <p:sp>
        <p:nvSpPr>
          <p:cNvPr id="11" name="TextBox 10">
            <a:extLst>
              <a:ext uri="{FF2B5EF4-FFF2-40B4-BE49-F238E27FC236}">
                <a16:creationId xmlns:a16="http://schemas.microsoft.com/office/drawing/2014/main" id="{9D817BDD-4FA0-CFEC-04F8-92DE548B5CAB}"/>
              </a:ext>
            </a:extLst>
          </p:cNvPr>
          <p:cNvSpPr txBox="1"/>
          <p:nvPr/>
        </p:nvSpPr>
        <p:spPr>
          <a:xfrm>
            <a:off x="5480574" y="1247748"/>
            <a:ext cx="5862839" cy="4197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886" indent="-342886">
              <a:buAutoNum type="arabicPeriod"/>
            </a:pPr>
            <a:r>
              <a:rPr lang="en-US" sz="1667" b="1">
                <a:latin typeface="Arial"/>
                <a:cs typeface="Arial"/>
              </a:rPr>
              <a:t>Campus Pass Measurement</a:t>
            </a:r>
          </a:p>
          <a:p>
            <a:pPr lvl="1"/>
            <a:r>
              <a:rPr lang="en-US" sz="1667" b="1" i="1">
                <a:latin typeface="Arial"/>
                <a:cs typeface="Arial"/>
              </a:rPr>
              <a:t>What: </a:t>
            </a:r>
            <a:r>
              <a:rPr lang="en-US" sz="1667">
                <a:latin typeface="Arial"/>
                <a:cs typeface="Arial"/>
              </a:rPr>
              <a:t>Measures system confidence from a people perspective</a:t>
            </a:r>
          </a:p>
          <a:p>
            <a:pPr lvl="1"/>
            <a:r>
              <a:rPr lang="en-US" sz="1667" b="1" i="1">
                <a:latin typeface="Arial"/>
                <a:cs typeface="Arial"/>
              </a:rPr>
              <a:t>When: </a:t>
            </a:r>
            <a:r>
              <a:rPr lang="en-US" sz="1667">
                <a:latin typeface="Arial"/>
                <a:cs typeface="Arial"/>
              </a:rPr>
              <a:t>After Passes A and B </a:t>
            </a:r>
          </a:p>
          <a:p>
            <a:pPr lvl="1"/>
            <a:r>
              <a:rPr lang="en-US" sz="1667" b="1" i="1">
                <a:latin typeface="Arial"/>
                <a:cs typeface="Arial"/>
              </a:rPr>
              <a:t>Who: </a:t>
            </a:r>
            <a:r>
              <a:rPr lang="en-US" sz="1667">
                <a:latin typeface="Arial"/>
                <a:cs typeface="Arial"/>
              </a:rPr>
              <a:t>Campus Testers</a:t>
            </a:r>
          </a:p>
          <a:p>
            <a:pPr lvl="1"/>
            <a:r>
              <a:rPr lang="en-US" sz="1667" b="1" i="1">
                <a:latin typeface="Arial"/>
                <a:cs typeface="Arial"/>
              </a:rPr>
              <a:t>Results: </a:t>
            </a:r>
            <a:r>
              <a:rPr lang="en-US" sz="1667">
                <a:latin typeface="Arial"/>
                <a:cs typeface="Arial"/>
              </a:rPr>
              <a:t>One of the criteria in the Pass Success Criteria </a:t>
            </a:r>
          </a:p>
          <a:p>
            <a:pPr lvl="1"/>
            <a:endParaRPr lang="en-US" sz="1667">
              <a:latin typeface="Arial"/>
              <a:cs typeface="Arial"/>
            </a:endParaRPr>
          </a:p>
          <a:p>
            <a:r>
              <a:rPr lang="en-US" sz="1667" b="1">
                <a:latin typeface="Arial"/>
                <a:cs typeface="Arial"/>
              </a:rPr>
              <a:t>2. Adoption Readiness Measurement</a:t>
            </a:r>
          </a:p>
          <a:p>
            <a:pPr lvl="1"/>
            <a:r>
              <a:rPr lang="en-US" sz="1667" b="1" i="1">
                <a:latin typeface="Arial"/>
                <a:cs typeface="Arial"/>
              </a:rPr>
              <a:t>What: </a:t>
            </a:r>
            <a:r>
              <a:rPr lang="en-US" sz="1667">
                <a:latin typeface="Arial"/>
                <a:cs typeface="Arial"/>
              </a:rPr>
              <a:t>Measures user readiness to adopt and use the system on an ADKAR scale</a:t>
            </a:r>
          </a:p>
          <a:p>
            <a:pPr lvl="1"/>
            <a:r>
              <a:rPr lang="en-US" sz="1667" b="1" i="1">
                <a:latin typeface="Arial"/>
                <a:cs typeface="Arial"/>
              </a:rPr>
              <a:t>When: </a:t>
            </a:r>
            <a:r>
              <a:rPr lang="en-US" sz="1667">
                <a:latin typeface="Arial"/>
                <a:cs typeface="Arial"/>
              </a:rPr>
              <a:t>3 months before go-live, 1 month before go-live, 1 month after go-live, 3 months after go-live</a:t>
            </a:r>
          </a:p>
          <a:p>
            <a:pPr lvl="1"/>
            <a:r>
              <a:rPr lang="en-US" sz="1667" b="1" i="1">
                <a:latin typeface="Arial"/>
                <a:cs typeface="Arial"/>
              </a:rPr>
              <a:t>Who: </a:t>
            </a:r>
            <a:r>
              <a:rPr lang="en-US" sz="1667">
                <a:latin typeface="Arial"/>
                <a:cs typeface="Arial"/>
              </a:rPr>
              <a:t>All campus adopters</a:t>
            </a:r>
          </a:p>
          <a:p>
            <a:pPr lvl="1"/>
            <a:r>
              <a:rPr lang="en-US" sz="1667" b="1" i="1">
                <a:latin typeface="Arial"/>
                <a:cs typeface="Arial"/>
              </a:rPr>
              <a:t>Results: </a:t>
            </a:r>
            <a:r>
              <a:rPr lang="en-US" sz="1667">
                <a:latin typeface="Arial"/>
                <a:cs typeface="Arial"/>
              </a:rPr>
              <a:t>Used to tweak the Communications and Sponsor Plans</a:t>
            </a:r>
          </a:p>
        </p:txBody>
      </p:sp>
      <p:grpSp>
        <p:nvGrpSpPr>
          <p:cNvPr id="10" name="Group 9">
            <a:extLst>
              <a:ext uri="{FF2B5EF4-FFF2-40B4-BE49-F238E27FC236}">
                <a16:creationId xmlns:a16="http://schemas.microsoft.com/office/drawing/2014/main" id="{214BF156-451D-26FC-67F6-C6DB268DEF01}"/>
              </a:ext>
            </a:extLst>
          </p:cNvPr>
          <p:cNvGrpSpPr/>
          <p:nvPr/>
        </p:nvGrpSpPr>
        <p:grpSpPr>
          <a:xfrm>
            <a:off x="848588" y="805979"/>
            <a:ext cx="3335223" cy="2282278"/>
            <a:chOff x="5958179" y="3553873"/>
            <a:chExt cx="3670622" cy="2540572"/>
          </a:xfrm>
        </p:grpSpPr>
        <p:grpSp>
          <p:nvGrpSpPr>
            <p:cNvPr id="13" name="Group 12">
              <a:extLst>
                <a:ext uri="{FF2B5EF4-FFF2-40B4-BE49-F238E27FC236}">
                  <a16:creationId xmlns:a16="http://schemas.microsoft.com/office/drawing/2014/main" id="{AC13D0EC-C9C3-996B-3A5C-2FDA2EEAB754}"/>
                </a:ext>
              </a:extLst>
            </p:cNvPr>
            <p:cNvGrpSpPr/>
            <p:nvPr/>
          </p:nvGrpSpPr>
          <p:grpSpPr>
            <a:xfrm>
              <a:off x="5958179" y="3553873"/>
              <a:ext cx="3670622" cy="2540572"/>
              <a:chOff x="5311417" y="3430964"/>
              <a:chExt cx="3382370" cy="2540572"/>
            </a:xfrm>
          </p:grpSpPr>
          <p:sp>
            <p:nvSpPr>
              <p:cNvPr id="15" name="Freeform 11">
                <a:extLst>
                  <a:ext uri="{FF2B5EF4-FFF2-40B4-BE49-F238E27FC236}">
                    <a16:creationId xmlns:a16="http://schemas.microsoft.com/office/drawing/2014/main" id="{B4D93AF3-238F-52BE-D934-462213E2728C}"/>
                  </a:ext>
                </a:extLst>
              </p:cNvPr>
              <p:cNvSpPr/>
              <p:nvPr/>
            </p:nvSpPr>
            <p:spPr>
              <a:xfrm>
                <a:off x="5311417" y="4062492"/>
                <a:ext cx="3181741"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245F9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929">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634EF76-E7D8-7146-F251-8D098030780A}"/>
                  </a:ext>
                </a:extLst>
              </p:cNvPr>
              <p:cNvPicPr>
                <a:picLocks noChangeAspect="1"/>
              </p:cNvPicPr>
              <p:nvPr/>
            </p:nvPicPr>
            <p:blipFill>
              <a:blip r:embed="rId2"/>
              <a:stretch>
                <a:fillRect/>
              </a:stretch>
            </p:blipFill>
            <p:spPr>
              <a:xfrm>
                <a:off x="6944847" y="3430964"/>
                <a:ext cx="1748940" cy="1748940"/>
              </a:xfrm>
              <a:prstGeom prst="rect">
                <a:avLst/>
              </a:prstGeom>
            </p:spPr>
          </p:pic>
        </p:grpSp>
        <p:sp>
          <p:nvSpPr>
            <p:cNvPr id="14" name="TextBox 13">
              <a:extLst>
                <a:ext uri="{FF2B5EF4-FFF2-40B4-BE49-F238E27FC236}">
                  <a16:creationId xmlns:a16="http://schemas.microsoft.com/office/drawing/2014/main" id="{BD79BCF9-900E-8126-4396-613C822C0A5B}"/>
                </a:ext>
              </a:extLst>
            </p:cNvPr>
            <p:cNvSpPr txBox="1"/>
            <p:nvPr/>
          </p:nvSpPr>
          <p:spPr>
            <a:xfrm>
              <a:off x="6085918" y="4333404"/>
              <a:ext cx="3092380" cy="1516044"/>
            </a:xfrm>
            <a:prstGeom prst="rect">
              <a:avLst/>
            </a:prstGeom>
            <a:noFill/>
          </p:spPr>
          <p:txBody>
            <a:bodyPr wrap="square" lIns="91440" tIns="45720" rIns="91440" bIns="45720" rtlCol="0" anchor="t">
              <a:spAutoFit/>
            </a:bodyPr>
            <a:lstStyle/>
            <a:p>
              <a:pPr>
                <a:defRPr/>
              </a:pPr>
              <a:r>
                <a:rPr lang="en-US" sz="1650" b="1">
                  <a:solidFill>
                    <a:schemeClr val="bg1"/>
                  </a:solidFill>
                  <a:latin typeface="Arial"/>
                  <a:cs typeface="Arial"/>
                </a:rPr>
                <a:t>Measurement</a:t>
              </a:r>
            </a:p>
            <a:p>
              <a:pPr>
                <a:defRPr/>
              </a:pPr>
              <a:endParaRPr lang="en-US" sz="1650" b="1">
                <a:solidFill>
                  <a:schemeClr val="bg1"/>
                </a:solidFill>
                <a:latin typeface="Arial"/>
                <a:cs typeface="Arial"/>
              </a:endParaRPr>
            </a:p>
            <a:p>
              <a:pPr marL="285104" indent="-285104">
                <a:buFont typeface="Arial" panose="020B0604020202020204" pitchFamily="34" charset="0"/>
                <a:buChar char="•"/>
                <a:defRPr/>
              </a:pPr>
              <a:r>
                <a:rPr lang="en-US" sz="1650">
                  <a:solidFill>
                    <a:schemeClr val="bg1"/>
                  </a:solidFill>
                  <a:latin typeface="Arial"/>
                  <a:cs typeface="Arial"/>
                </a:rPr>
                <a:t>Measure Pass Success</a:t>
              </a:r>
            </a:p>
            <a:p>
              <a:pPr marL="285104" indent="-285104">
                <a:buFont typeface="Arial" panose="020B0604020202020204" pitchFamily="34" charset="0"/>
                <a:buChar char="•"/>
                <a:defRPr/>
              </a:pPr>
              <a:r>
                <a:rPr lang="en-US" sz="1650">
                  <a:solidFill>
                    <a:schemeClr val="bg1"/>
                  </a:solidFill>
                  <a:latin typeface="Arial"/>
                  <a:cs typeface="Arial"/>
                </a:rPr>
                <a:t>Measure Adoption Readiness </a:t>
              </a:r>
            </a:p>
          </p:txBody>
        </p:sp>
      </p:grpSp>
      <p:pic>
        <p:nvPicPr>
          <p:cNvPr id="17" name="Graphic 8" descr="Badge 5 outline">
            <a:extLst>
              <a:ext uri="{FF2B5EF4-FFF2-40B4-BE49-F238E27FC236}">
                <a16:creationId xmlns:a16="http://schemas.microsoft.com/office/drawing/2014/main" id="{899D5560-88DE-F5BC-17EA-44B349A122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313" y="930215"/>
            <a:ext cx="914400" cy="914400"/>
          </a:xfrm>
          <a:prstGeom prst="rect">
            <a:avLst/>
          </a:prstGeom>
        </p:spPr>
      </p:pic>
    </p:spTree>
    <p:extLst>
      <p:ext uri="{BB962C8B-B14F-4D97-AF65-F5344CB8AC3E}">
        <p14:creationId xmlns:p14="http://schemas.microsoft.com/office/powerpoint/2010/main" val="1670858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42682DF-1346-C6F9-F984-E72803C39441}"/>
              </a:ext>
            </a:extLst>
          </p:cNvPr>
          <p:cNvSpPr txBox="1"/>
          <p:nvPr/>
        </p:nvSpPr>
        <p:spPr>
          <a:xfrm>
            <a:off x="847365" y="3060639"/>
            <a:ext cx="4869790" cy="3293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60" b="1">
                <a:latin typeface="Arial"/>
                <a:cs typeface="Calibri"/>
              </a:rPr>
              <a:t>What is it?</a:t>
            </a:r>
          </a:p>
          <a:p>
            <a:endParaRPr lang="en-US" sz="2160" b="1">
              <a:latin typeface="Arial"/>
              <a:cs typeface="Calibri"/>
            </a:endParaRPr>
          </a:p>
          <a:p>
            <a:r>
              <a:rPr lang="en-US" sz="1667" b="1">
                <a:latin typeface="Arial" panose="020B0604020202020204" pitchFamily="34" charset="0"/>
                <a:cs typeface="Arial" panose="020B0604020202020204" pitchFamily="34" charset="0"/>
              </a:rPr>
              <a:t>Interactive Activities</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CM Assessment for implementation team</a:t>
            </a:r>
          </a:p>
          <a:p>
            <a:pPr marL="342886" indent="-342886">
              <a:buFont typeface="Arial" panose="020B0604020202020204" pitchFamily="34" charset="0"/>
              <a:buChar char="•"/>
            </a:pPr>
            <a:r>
              <a:rPr lang="en-US" sz="1667">
                <a:latin typeface="Arial" panose="020B0604020202020204" pitchFamily="34" charset="0"/>
                <a:cs typeface="Arial" panose="020B0604020202020204" pitchFamily="34" charset="0"/>
              </a:rPr>
              <a:t>"Adjusting to CHRS" presentation</a:t>
            </a:r>
          </a:p>
          <a:p>
            <a:pPr marL="342886" indent="-342886">
              <a:buFont typeface="Arial" panose="020B0604020202020204" pitchFamily="34" charset="0"/>
              <a:buChar char="•"/>
            </a:pPr>
            <a:r>
              <a:rPr lang="en-US" sz="1667">
                <a:latin typeface="Arial" panose="020B0604020202020204" pitchFamily="34" charset="0"/>
                <a:cs typeface="Arial" panose="020B0604020202020204" pitchFamily="34" charset="0"/>
              </a:rPr>
              <a:t>"Helping your Employees Adjust to CHRS" presentation</a:t>
            </a:r>
          </a:p>
          <a:p>
            <a:pPr marL="342886" indent="-342886">
              <a:buFont typeface="Arial" panose="020B0604020202020204" pitchFamily="34" charset="0"/>
              <a:buChar char="•"/>
            </a:pPr>
            <a:r>
              <a:rPr lang="en-US" sz="1667">
                <a:latin typeface="Arial" panose="020B0604020202020204" pitchFamily="34" charset="0"/>
                <a:cs typeface="Arial" panose="020B0604020202020204" pitchFamily="34" charset="0"/>
              </a:rPr>
              <a:t>Training for Change Managers</a:t>
            </a:r>
          </a:p>
          <a:p>
            <a:pPr marL="800068" lvl="1" indent="-342886">
              <a:buFont typeface="Arial" panose="020B0604020202020204" pitchFamily="34" charset="0"/>
              <a:buChar char="•"/>
            </a:pPr>
            <a:endParaRPr lang="en-US" sz="2160">
              <a:latin typeface="Arial"/>
              <a:cs typeface="Calibri"/>
            </a:endParaRPr>
          </a:p>
          <a:p>
            <a:endParaRPr lang="en-US" sz="2160" b="1">
              <a:latin typeface="Arial"/>
              <a:cs typeface="Calibri"/>
            </a:endParaRPr>
          </a:p>
          <a:p>
            <a:endParaRPr lang="en-US" sz="2160" b="1">
              <a:latin typeface="Arial"/>
              <a:cs typeface="Calibri"/>
            </a:endParaRPr>
          </a:p>
        </p:txBody>
      </p:sp>
      <p:sp>
        <p:nvSpPr>
          <p:cNvPr id="11" name="TextBox 10">
            <a:extLst>
              <a:ext uri="{FF2B5EF4-FFF2-40B4-BE49-F238E27FC236}">
                <a16:creationId xmlns:a16="http://schemas.microsoft.com/office/drawing/2014/main" id="{9D817BDD-4FA0-CFEC-04F8-92DE548B5CAB}"/>
              </a:ext>
            </a:extLst>
          </p:cNvPr>
          <p:cNvSpPr txBox="1"/>
          <p:nvPr/>
        </p:nvSpPr>
        <p:spPr>
          <a:xfrm>
            <a:off x="6197873" y="1461667"/>
            <a:ext cx="5249120" cy="3911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60" b="1">
                <a:latin typeface="Arial"/>
                <a:cs typeface="Arial"/>
              </a:rPr>
              <a:t>Celebrating Successes</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Celebrate campus after Pass A and B</a:t>
            </a:r>
          </a:p>
          <a:p>
            <a:pPr marL="285739" indent="-285739">
              <a:buFont typeface="Arial" panose="020B0604020202020204" pitchFamily="34" charset="0"/>
              <a:buChar char="•"/>
            </a:pPr>
            <a:r>
              <a:rPr lang="en-US" sz="1667">
                <a:latin typeface="Arial" panose="020B0604020202020204" pitchFamily="34" charset="0"/>
                <a:cs typeface="Arial" panose="020B0604020202020204" pitchFamily="34" charset="0"/>
              </a:rPr>
              <a:t>Campus Implementation Team Go-Live Party</a:t>
            </a:r>
          </a:p>
          <a:p>
            <a:pPr marL="342886" indent="-342886">
              <a:buFont typeface="Arial,Sans-Serif"/>
              <a:buChar char="•"/>
            </a:pPr>
            <a:r>
              <a:rPr lang="en-US" sz="1667">
                <a:latin typeface="Arial" panose="020B0604020202020204" pitchFamily="34" charset="0"/>
                <a:cs typeface="Arial" panose="020B0604020202020204" pitchFamily="34" charset="0"/>
              </a:rPr>
              <a:t>Assistance with campus celebrations</a:t>
            </a:r>
          </a:p>
          <a:p>
            <a:endParaRPr lang="en-US" sz="2160" b="1" i="1">
              <a:latin typeface="Arial"/>
              <a:cs typeface="Arial"/>
            </a:endParaRPr>
          </a:p>
          <a:p>
            <a:r>
              <a:rPr lang="en-US" sz="2160" b="1">
                <a:latin typeface="Arial"/>
                <a:cs typeface="Arial"/>
              </a:rPr>
              <a:t>Feedback Activities</a:t>
            </a:r>
          </a:p>
          <a:p>
            <a:pPr marL="342886" indent="-342886">
              <a:buFont typeface="Arial" panose="020B0604020202020204" pitchFamily="34" charset="0"/>
              <a:buChar char="•"/>
            </a:pPr>
            <a:r>
              <a:rPr lang="en-US" sz="1667">
                <a:latin typeface="Arial" panose="020B0604020202020204" pitchFamily="34" charset="0"/>
                <a:cs typeface="Arial" panose="020B0604020202020204" pitchFamily="34" charset="0"/>
              </a:rPr>
              <a:t>Surveys (not related to ADKAR surveys)</a:t>
            </a:r>
          </a:p>
          <a:p>
            <a:pPr marL="342886" indent="-342886">
              <a:buFont typeface="Arial" panose="020B0604020202020204" pitchFamily="34" charset="0"/>
              <a:buChar char="•"/>
            </a:pPr>
            <a:r>
              <a:rPr lang="en-US" sz="1667">
                <a:latin typeface="Arial" panose="020B0604020202020204" pitchFamily="34" charset="0"/>
                <a:cs typeface="Arial" panose="020B0604020202020204" pitchFamily="34" charset="0"/>
              </a:rPr>
              <a:t>Focus Groups</a:t>
            </a:r>
          </a:p>
          <a:p>
            <a:pPr marL="342886" indent="-342886">
              <a:buFont typeface="Arial" panose="020B0604020202020204" pitchFamily="34" charset="0"/>
              <a:buChar char="•"/>
            </a:pPr>
            <a:r>
              <a:rPr lang="en-US" sz="1667">
                <a:latin typeface="Arial" panose="020B0604020202020204" pitchFamily="34" charset="0"/>
                <a:cs typeface="Arial" panose="020B0604020202020204" pitchFamily="34" charset="0"/>
              </a:rPr>
              <a:t>Corrective actions</a:t>
            </a:r>
          </a:p>
          <a:p>
            <a:pPr marL="342886" indent="-342886">
              <a:buFont typeface="Arial" panose="020B0604020202020204" pitchFamily="34" charset="0"/>
              <a:buChar char="•"/>
            </a:pPr>
            <a:r>
              <a:rPr lang="en-US" sz="1667">
                <a:latin typeface="Arial" panose="020B0604020202020204" pitchFamily="34" charset="0"/>
                <a:cs typeface="Arial" panose="020B0604020202020204" pitchFamily="34" charset="0"/>
              </a:rPr>
              <a:t>CHRS Change Network</a:t>
            </a:r>
          </a:p>
          <a:p>
            <a:pPr marL="342886" indent="-342886">
              <a:buFont typeface="Arial" panose="020B0604020202020204" pitchFamily="34" charset="0"/>
              <a:buChar char="•"/>
            </a:pPr>
            <a:endParaRPr lang="en-US" sz="1667">
              <a:latin typeface="Arial" panose="020B0604020202020204" pitchFamily="34" charset="0"/>
              <a:cs typeface="Arial" panose="020B0604020202020204" pitchFamily="34" charset="0"/>
            </a:endParaRPr>
          </a:p>
          <a:p>
            <a:r>
              <a:rPr lang="en-US" sz="1667">
                <a:latin typeface="Arial" panose="020B0604020202020204" pitchFamily="34" charset="0"/>
                <a:cs typeface="Arial" panose="020B0604020202020204" pitchFamily="34" charset="0"/>
              </a:rPr>
              <a:t>In addition, communications activities such as open forums and newsletters will be delivered through Systemwide Communications </a:t>
            </a:r>
          </a:p>
        </p:txBody>
      </p:sp>
      <p:grpSp>
        <p:nvGrpSpPr>
          <p:cNvPr id="2" name="Group 1">
            <a:extLst>
              <a:ext uri="{FF2B5EF4-FFF2-40B4-BE49-F238E27FC236}">
                <a16:creationId xmlns:a16="http://schemas.microsoft.com/office/drawing/2014/main" id="{9C31A116-A172-2488-FA9B-DEDFF86AEC0D}"/>
              </a:ext>
            </a:extLst>
          </p:cNvPr>
          <p:cNvGrpSpPr/>
          <p:nvPr/>
        </p:nvGrpSpPr>
        <p:grpSpPr>
          <a:xfrm>
            <a:off x="998192" y="947247"/>
            <a:ext cx="3427888" cy="2098113"/>
            <a:chOff x="362814" y="3638515"/>
            <a:chExt cx="4113466" cy="2609693"/>
          </a:xfrm>
        </p:grpSpPr>
        <p:sp>
          <p:nvSpPr>
            <p:cNvPr id="4" name="Freeform 7">
              <a:extLst>
                <a:ext uri="{FF2B5EF4-FFF2-40B4-BE49-F238E27FC236}">
                  <a16:creationId xmlns:a16="http://schemas.microsoft.com/office/drawing/2014/main" id="{E5F1A343-C678-8763-7E18-7D16F9C51971}"/>
                </a:ext>
              </a:extLst>
            </p:cNvPr>
            <p:cNvSpPr/>
            <p:nvPr/>
          </p:nvSpPr>
          <p:spPr>
            <a:xfrm>
              <a:off x="362814" y="4215211"/>
              <a:ext cx="4113466" cy="2032997"/>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5A53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795" tIns="122795" rIns="122795" bIns="122795" numCol="1" spcCol="1270" anchor="ctr" anchorCtr="0">
              <a:noAutofit/>
            </a:bodyPr>
            <a:lstStyle/>
            <a:p>
              <a:pPr algn="ctr" defTabSz="888929">
                <a:lnSpc>
                  <a:spcPct val="90000"/>
                </a:lnSpc>
                <a:spcBef>
                  <a:spcPct val="0"/>
                </a:spcBef>
                <a:spcAft>
                  <a:spcPct val="35000"/>
                </a:spcAft>
                <a:defRPr/>
              </a:pPr>
              <a:endParaRPr lang="en-US" sz="200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EA4A1DF-88B4-790A-A92D-79041AD05AFC}"/>
                </a:ext>
              </a:extLst>
            </p:cNvPr>
            <p:cNvPicPr>
              <a:picLocks noChangeAspect="1"/>
            </p:cNvPicPr>
            <p:nvPr/>
          </p:nvPicPr>
          <p:blipFill>
            <a:blip r:embed="rId2"/>
            <a:stretch>
              <a:fillRect/>
            </a:stretch>
          </p:blipFill>
          <p:spPr>
            <a:xfrm>
              <a:off x="2668999" y="3638515"/>
              <a:ext cx="1395508" cy="1193690"/>
            </a:xfrm>
            <a:prstGeom prst="rect">
              <a:avLst/>
            </a:prstGeom>
          </p:spPr>
        </p:pic>
        <p:sp>
          <p:nvSpPr>
            <p:cNvPr id="6" name="TextBox 5">
              <a:extLst>
                <a:ext uri="{FF2B5EF4-FFF2-40B4-BE49-F238E27FC236}">
                  <a16:creationId xmlns:a16="http://schemas.microsoft.com/office/drawing/2014/main" id="{A7015C75-2282-364E-498D-C18382BA3C2B}"/>
                </a:ext>
              </a:extLst>
            </p:cNvPr>
            <p:cNvSpPr txBox="1"/>
            <p:nvPr/>
          </p:nvSpPr>
          <p:spPr>
            <a:xfrm>
              <a:off x="579419" y="4272739"/>
              <a:ext cx="3572002" cy="1753322"/>
            </a:xfrm>
            <a:prstGeom prst="rect">
              <a:avLst/>
            </a:prstGeom>
            <a:noFill/>
          </p:spPr>
          <p:txBody>
            <a:bodyPr wrap="square" lIns="91440" tIns="45720" rIns="91440" bIns="45720" rtlCol="0" anchor="t">
              <a:spAutoFit/>
            </a:bodyPr>
            <a:lstStyle/>
            <a:p>
              <a:pPr>
                <a:defRPr/>
              </a:pPr>
              <a:r>
                <a:rPr lang="en-US" sz="2160" b="1">
                  <a:solidFill>
                    <a:schemeClr val="bg1"/>
                  </a:solidFill>
                  <a:latin typeface="Arial"/>
                  <a:cs typeface="Arial"/>
                </a:rPr>
                <a:t>Sustainment</a:t>
              </a:r>
            </a:p>
            <a:p>
              <a:pPr marL="342886" indent="-342886">
                <a:buFont typeface="Arial" panose="020B0604020202020204" pitchFamily="34" charset="0"/>
                <a:buChar char="•"/>
                <a:defRPr/>
              </a:pPr>
              <a:r>
                <a:rPr lang="en-US" sz="1600">
                  <a:solidFill>
                    <a:schemeClr val="bg1"/>
                  </a:solidFill>
                  <a:latin typeface="Arial"/>
                  <a:cs typeface="Arial"/>
                </a:rPr>
                <a:t>Support  employees through the change and manage resistance</a:t>
              </a:r>
            </a:p>
            <a:p>
              <a:pPr marL="342886" indent="-342886">
                <a:buFont typeface="Arial" panose="020B0604020202020204" pitchFamily="34" charset="0"/>
                <a:buChar char="•"/>
                <a:defRPr/>
              </a:pPr>
              <a:r>
                <a:rPr lang="en-US" sz="1600">
                  <a:solidFill>
                    <a:schemeClr val="bg1"/>
                  </a:solidFill>
                  <a:latin typeface="Arial"/>
                  <a:cs typeface="Arial"/>
                </a:rPr>
                <a:t>Celebrate successes</a:t>
              </a:r>
            </a:p>
          </p:txBody>
        </p:sp>
      </p:grpSp>
      <p:pic>
        <p:nvPicPr>
          <p:cNvPr id="9" name="Graphic 9" descr="Badge 6 outline">
            <a:extLst>
              <a:ext uri="{FF2B5EF4-FFF2-40B4-BE49-F238E27FC236}">
                <a16:creationId xmlns:a16="http://schemas.microsoft.com/office/drawing/2014/main" id="{C77CA1C9-2A8E-6970-0385-5630BD98F5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032" y="920941"/>
            <a:ext cx="914400" cy="914400"/>
          </a:xfrm>
          <a:prstGeom prst="rect">
            <a:avLst/>
          </a:prstGeom>
        </p:spPr>
      </p:pic>
    </p:spTree>
    <p:extLst>
      <p:ext uri="{BB962C8B-B14F-4D97-AF65-F5344CB8AC3E}">
        <p14:creationId xmlns:p14="http://schemas.microsoft.com/office/powerpoint/2010/main" val="64584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7445-5AFE-63A4-5454-60FD93E94381}"/>
              </a:ext>
            </a:extLst>
          </p:cNvPr>
          <p:cNvSpPr>
            <a:spLocks noGrp="1"/>
          </p:cNvSpPr>
          <p:nvPr>
            <p:ph type="title" idx="4294967295"/>
          </p:nvPr>
        </p:nvSpPr>
        <p:spPr>
          <a:xfrm>
            <a:off x="3915624" y="1295136"/>
            <a:ext cx="3673740" cy="574146"/>
          </a:xfrm>
        </p:spPr>
        <p:txBody>
          <a:bodyPr/>
          <a:lstStyle/>
          <a:p>
            <a:pPr algn="ctr"/>
            <a:r>
              <a:rPr lang="en-US" sz="2667" b="1">
                <a:latin typeface="Arial" panose="020B0604020202020204" pitchFamily="34" charset="0"/>
                <a:cs typeface="Arial" panose="020B0604020202020204" pitchFamily="34" charset="0"/>
              </a:rPr>
              <a:t>With Sustainment</a:t>
            </a:r>
          </a:p>
        </p:txBody>
      </p:sp>
      <p:pic>
        <p:nvPicPr>
          <p:cNvPr id="4" name="Picture 3">
            <a:extLst>
              <a:ext uri="{FF2B5EF4-FFF2-40B4-BE49-F238E27FC236}">
                <a16:creationId xmlns:a16="http://schemas.microsoft.com/office/drawing/2014/main" id="{7845A8F2-7F9A-745F-77B6-5E1F83B61B21}"/>
              </a:ext>
            </a:extLst>
          </p:cNvPr>
          <p:cNvPicPr>
            <a:picLocks noChangeAspect="1"/>
          </p:cNvPicPr>
          <p:nvPr/>
        </p:nvPicPr>
        <p:blipFill>
          <a:blip r:embed="rId2"/>
          <a:stretch>
            <a:fillRect/>
          </a:stretch>
        </p:blipFill>
        <p:spPr>
          <a:xfrm>
            <a:off x="2619271" y="1954926"/>
            <a:ext cx="6804526" cy="3687239"/>
          </a:xfrm>
          <a:prstGeom prst="rect">
            <a:avLst/>
          </a:prstGeom>
        </p:spPr>
      </p:pic>
    </p:spTree>
    <p:extLst>
      <p:ext uri="{BB962C8B-B14F-4D97-AF65-F5344CB8AC3E}">
        <p14:creationId xmlns:p14="http://schemas.microsoft.com/office/powerpoint/2010/main" val="2021948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F51DC34-57F0-46E4-9433-14297D62E523}"/>
              </a:ext>
            </a:extLst>
          </p:cNvPr>
          <p:cNvSpPr/>
          <p:nvPr/>
        </p:nvSpPr>
        <p:spPr>
          <a:xfrm>
            <a:off x="0" y="0"/>
            <a:ext cx="3886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
            <a:extLst>
              <a:ext uri="{FF2B5EF4-FFF2-40B4-BE49-F238E27FC236}">
                <a16:creationId xmlns:a16="http://schemas.microsoft.com/office/drawing/2014/main" id="{1DFC12D1-51ED-45A1-94AC-D1BD1807E773}"/>
              </a:ext>
            </a:extLst>
          </p:cNvPr>
          <p:cNvSpPr/>
          <p:nvPr/>
        </p:nvSpPr>
        <p:spPr>
          <a:xfrm>
            <a:off x="1071234" y="1037063"/>
            <a:ext cx="5140880" cy="4783874"/>
          </a:xfrm>
          <a:prstGeom prst="roundRect">
            <a:avLst>
              <a:gd name="adj" fmla="val 2607"/>
            </a:avLst>
          </a:prstGeom>
          <a:solidFill>
            <a:schemeClr val="bg1"/>
          </a:solidFill>
          <a:ln>
            <a:noFill/>
          </a:ln>
          <a:effectLst>
            <a:outerShdw blurRad="838200" dist="2540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aphicFrame>
        <p:nvGraphicFramePr>
          <p:cNvPr id="41" name="Google Shape;593;p40">
            <a:extLst>
              <a:ext uri="{FF2B5EF4-FFF2-40B4-BE49-F238E27FC236}">
                <a16:creationId xmlns:a16="http://schemas.microsoft.com/office/drawing/2014/main" id="{314A7006-E3F5-4565-88D5-FA1DD96EF6E9}"/>
              </a:ext>
            </a:extLst>
          </p:cNvPr>
          <p:cNvGraphicFramePr/>
          <p:nvPr>
            <p:extLst>
              <p:ext uri="{D42A27DB-BD31-4B8C-83A1-F6EECF244321}">
                <p14:modId xmlns:p14="http://schemas.microsoft.com/office/powerpoint/2010/main" val="3867341298"/>
              </p:ext>
            </p:extLst>
          </p:nvPr>
        </p:nvGraphicFramePr>
        <p:xfrm>
          <a:off x="1241242" y="1196235"/>
          <a:ext cx="4800864" cy="4465530"/>
        </p:xfrm>
        <a:graphic>
          <a:graphicData uri="http://schemas.openxmlformats.org/drawingml/2006/chart">
            <c:chart xmlns:c="http://schemas.openxmlformats.org/drawingml/2006/chart" xmlns:r="http://schemas.openxmlformats.org/officeDocument/2006/relationships" r:id="rId2"/>
          </a:graphicData>
        </a:graphic>
      </p:graphicFrame>
      <p:grpSp>
        <p:nvGrpSpPr>
          <p:cNvPr id="52" name="Group 51">
            <a:extLst>
              <a:ext uri="{FF2B5EF4-FFF2-40B4-BE49-F238E27FC236}">
                <a16:creationId xmlns:a16="http://schemas.microsoft.com/office/drawing/2014/main" id="{463CD9CE-14AC-457A-9147-1EA5CE27DDFF}"/>
              </a:ext>
            </a:extLst>
          </p:cNvPr>
          <p:cNvGrpSpPr/>
          <p:nvPr/>
        </p:nvGrpSpPr>
        <p:grpSpPr>
          <a:xfrm>
            <a:off x="6827746" y="1986562"/>
            <a:ext cx="4293020" cy="3068386"/>
            <a:chOff x="744881" y="2341559"/>
            <a:chExt cx="4052947" cy="3068386"/>
          </a:xfrm>
        </p:grpSpPr>
        <p:sp>
          <p:nvSpPr>
            <p:cNvPr id="53" name="TextBox 52">
              <a:extLst>
                <a:ext uri="{FF2B5EF4-FFF2-40B4-BE49-F238E27FC236}">
                  <a16:creationId xmlns:a16="http://schemas.microsoft.com/office/drawing/2014/main" id="{99AA8F30-3269-4370-9F9F-4681F4D75A5B}"/>
                </a:ext>
              </a:extLst>
            </p:cNvPr>
            <p:cNvSpPr txBox="1"/>
            <p:nvPr/>
          </p:nvSpPr>
          <p:spPr>
            <a:xfrm>
              <a:off x="744881" y="2341559"/>
              <a:ext cx="4052946" cy="757130"/>
            </a:xfrm>
            <a:prstGeom prst="rect">
              <a:avLst/>
            </a:prstGeom>
            <a:noFill/>
          </p:spPr>
          <p:txBody>
            <a:bodyPr wrap="square" rtlCol="0">
              <a:spAutoFit/>
            </a:bodyPr>
            <a:lstStyle/>
            <a:p>
              <a:pPr>
                <a:lnSpc>
                  <a:spcPct val="80000"/>
                </a:lnSpc>
              </a:pPr>
              <a:r>
                <a:rPr lang="en-US" sz="5400" b="1" dirty="0">
                  <a:solidFill>
                    <a:schemeClr val="tx2"/>
                  </a:solidFill>
                  <a:latin typeface="+mj-lt"/>
                  <a:ea typeface="Segoe UI Black" panose="020B0A02040204020203" pitchFamily="34" charset="0"/>
                  <a:cs typeface="Times New Roman" panose="02020603050405020304" pitchFamily="18" charset="0"/>
                </a:rPr>
                <a:t>Who am I?</a:t>
              </a:r>
              <a:endParaRPr lang="en-US" sz="5400" b="1" dirty="0">
                <a:solidFill>
                  <a:schemeClr val="accent1"/>
                </a:solidFill>
                <a:latin typeface="+mj-lt"/>
                <a:cs typeface="Times New Roman" panose="02020603050405020304" pitchFamily="18" charset="0"/>
              </a:endParaRPr>
            </a:p>
          </p:txBody>
        </p:sp>
        <p:sp>
          <p:nvSpPr>
            <p:cNvPr id="54" name="TextBox 53">
              <a:extLst>
                <a:ext uri="{FF2B5EF4-FFF2-40B4-BE49-F238E27FC236}">
                  <a16:creationId xmlns:a16="http://schemas.microsoft.com/office/drawing/2014/main" id="{C4E68619-FD27-4EE8-B550-38A177A99AB6}"/>
                </a:ext>
              </a:extLst>
            </p:cNvPr>
            <p:cNvSpPr txBox="1"/>
            <p:nvPr/>
          </p:nvSpPr>
          <p:spPr>
            <a:xfrm>
              <a:off x="782374" y="3127717"/>
              <a:ext cx="4015454" cy="2282228"/>
            </a:xfrm>
            <a:prstGeom prst="rect">
              <a:avLst/>
            </a:prstGeom>
            <a:noFill/>
          </p:spPr>
          <p:txBody>
            <a:bodyPr wrap="square" rtlCol="0">
              <a:spAutoFit/>
            </a:bodyPr>
            <a:lstStyle>
              <a:defPPr>
                <a:defRPr lang="en-US"/>
              </a:defPPr>
              <a:lvl1pPr algn="just">
                <a:lnSpc>
                  <a:spcPct val="130000"/>
                </a:lnSpc>
                <a:defRPr sz="12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20000"/>
                </a:lnSpc>
              </a:pPr>
              <a:r>
                <a:rPr lang="en-US" sz="2000" b="1" i="0" dirty="0">
                  <a:solidFill>
                    <a:schemeClr val="tx1">
                      <a:lumMod val="75000"/>
                      <a:lumOff val="25000"/>
                    </a:schemeClr>
                  </a:solidFill>
                  <a:effectLst/>
                  <a:latin typeface="+mn-lt"/>
                </a:rPr>
                <a:t>Jason Wenrick</a:t>
              </a:r>
            </a:p>
            <a:p>
              <a:pPr>
                <a:lnSpc>
                  <a:spcPct val="120000"/>
                </a:lnSpc>
              </a:pPr>
              <a:r>
                <a:rPr lang="en-US" sz="2000" b="1" dirty="0">
                  <a:solidFill>
                    <a:schemeClr val="tx1">
                      <a:lumMod val="75000"/>
                      <a:lumOff val="25000"/>
                    </a:schemeClr>
                  </a:solidFill>
                  <a:latin typeface="+mn-lt"/>
                </a:rPr>
                <a:t>Executive Director, </a:t>
              </a:r>
            </a:p>
            <a:p>
              <a:pPr>
                <a:lnSpc>
                  <a:spcPct val="120000"/>
                </a:lnSpc>
              </a:pPr>
              <a:r>
                <a:rPr lang="en-US" sz="2000" b="1" dirty="0">
                  <a:solidFill>
                    <a:schemeClr val="tx1">
                      <a:lumMod val="75000"/>
                      <a:lumOff val="25000"/>
                    </a:schemeClr>
                  </a:solidFill>
                  <a:latin typeface="+mn-lt"/>
                </a:rPr>
                <a:t>Common Human Resource System</a:t>
              </a:r>
            </a:p>
            <a:p>
              <a:pPr>
                <a:lnSpc>
                  <a:spcPct val="120000"/>
                </a:lnSpc>
              </a:pPr>
              <a:r>
                <a:rPr lang="en-US" sz="2000" b="1" dirty="0">
                  <a:solidFill>
                    <a:schemeClr val="tx1">
                      <a:lumMod val="75000"/>
                      <a:lumOff val="25000"/>
                    </a:schemeClr>
                  </a:solidFill>
                  <a:latin typeface="+mn-lt"/>
                </a:rPr>
                <a:t>Office of the Chancellor</a:t>
              </a:r>
            </a:p>
            <a:p>
              <a:pPr>
                <a:lnSpc>
                  <a:spcPct val="120000"/>
                </a:lnSpc>
              </a:pPr>
              <a:r>
                <a:rPr lang="en-US" sz="2000" b="1" dirty="0">
                  <a:solidFill>
                    <a:schemeClr val="tx1">
                      <a:lumMod val="75000"/>
                      <a:lumOff val="25000"/>
                    </a:schemeClr>
                  </a:solidFill>
                  <a:latin typeface="+mn-lt"/>
                </a:rPr>
                <a:t>California State University</a:t>
              </a:r>
            </a:p>
          </p:txBody>
        </p:sp>
      </p:grpSp>
    </p:spTree>
    <p:extLst>
      <p:ext uri="{BB962C8B-B14F-4D97-AF65-F5344CB8AC3E}">
        <p14:creationId xmlns:p14="http://schemas.microsoft.com/office/powerpoint/2010/main" val="1227517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7445-5AFE-63A4-5454-60FD93E94381}"/>
              </a:ext>
            </a:extLst>
          </p:cNvPr>
          <p:cNvSpPr>
            <a:spLocks noGrp="1"/>
          </p:cNvSpPr>
          <p:nvPr>
            <p:ph type="title" idx="4294967295"/>
          </p:nvPr>
        </p:nvSpPr>
        <p:spPr>
          <a:xfrm>
            <a:off x="3727010" y="1197240"/>
            <a:ext cx="4763928" cy="505890"/>
          </a:xfrm>
        </p:spPr>
        <p:txBody>
          <a:bodyPr/>
          <a:lstStyle/>
          <a:p>
            <a:pPr algn="ctr"/>
            <a:r>
              <a:rPr lang="en-US" sz="2667" b="1">
                <a:latin typeface="Arial" panose="020B0604020202020204" pitchFamily="34" charset="0"/>
                <a:cs typeface="Arial" panose="020B0604020202020204" pitchFamily="34" charset="0"/>
              </a:rPr>
              <a:t>We Strive in the Change</a:t>
            </a:r>
          </a:p>
        </p:txBody>
      </p:sp>
      <p:pic>
        <p:nvPicPr>
          <p:cNvPr id="3" name="Content Placeholder 4" descr="A picture containing text, screenshot, graphic design, graphics">
            <a:extLst>
              <a:ext uri="{FF2B5EF4-FFF2-40B4-BE49-F238E27FC236}">
                <a16:creationId xmlns:a16="http://schemas.microsoft.com/office/drawing/2014/main" id="{623D3FFD-1935-80A3-F9EB-BCFF7A43EA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82800" y="1529248"/>
            <a:ext cx="6180667" cy="3587750"/>
          </a:xfrm>
        </p:spPr>
      </p:pic>
      <p:pic>
        <p:nvPicPr>
          <p:cNvPr id="4" name="Content Placeholder 4" descr="A picture containing text, screenshot, graphic design, graphics">
            <a:extLst>
              <a:ext uri="{FF2B5EF4-FFF2-40B4-BE49-F238E27FC236}">
                <a16:creationId xmlns:a16="http://schemas.microsoft.com/office/drawing/2014/main" id="{1D200A8A-A53C-3202-BF09-F5FF940055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9800" y="1656248"/>
            <a:ext cx="6180667" cy="3587750"/>
          </a:xfrm>
        </p:spPr>
      </p:pic>
      <p:pic>
        <p:nvPicPr>
          <p:cNvPr id="7" name="Picture 6">
            <a:extLst>
              <a:ext uri="{FF2B5EF4-FFF2-40B4-BE49-F238E27FC236}">
                <a16:creationId xmlns:a16="http://schemas.microsoft.com/office/drawing/2014/main" id="{F6E39A95-A66E-0FB9-9965-7684BD0F39C9}"/>
              </a:ext>
            </a:extLst>
          </p:cNvPr>
          <p:cNvPicPr>
            <a:picLocks noChangeAspect="1"/>
          </p:cNvPicPr>
          <p:nvPr/>
        </p:nvPicPr>
        <p:blipFill>
          <a:blip r:embed="rId4"/>
          <a:stretch>
            <a:fillRect/>
          </a:stretch>
        </p:blipFill>
        <p:spPr>
          <a:xfrm>
            <a:off x="2358887" y="1814959"/>
            <a:ext cx="7467600" cy="3923233"/>
          </a:xfrm>
          <a:prstGeom prst="rect">
            <a:avLst/>
          </a:prstGeom>
        </p:spPr>
      </p:pic>
    </p:spTree>
    <p:extLst>
      <p:ext uri="{BB962C8B-B14F-4D97-AF65-F5344CB8AC3E}">
        <p14:creationId xmlns:p14="http://schemas.microsoft.com/office/powerpoint/2010/main" val="1836918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7445-5AFE-63A4-5454-60FD93E94381}"/>
              </a:ext>
            </a:extLst>
          </p:cNvPr>
          <p:cNvSpPr>
            <a:spLocks noGrp="1"/>
          </p:cNvSpPr>
          <p:nvPr>
            <p:ph type="title" idx="4294967295"/>
          </p:nvPr>
        </p:nvSpPr>
        <p:spPr>
          <a:xfrm>
            <a:off x="3342238" y="1176074"/>
            <a:ext cx="5382948" cy="662781"/>
          </a:xfrm>
        </p:spPr>
        <p:txBody>
          <a:bodyPr/>
          <a:lstStyle/>
          <a:p>
            <a:pPr algn="ctr"/>
            <a:r>
              <a:rPr lang="en-US" sz="2667" b="1">
                <a:latin typeface="Arial" panose="020B0604020202020204" pitchFamily="34" charset="0"/>
                <a:cs typeface="Arial" panose="020B0604020202020204" pitchFamily="34" charset="0"/>
              </a:rPr>
              <a:t>We Become Innovative </a:t>
            </a:r>
          </a:p>
        </p:txBody>
      </p:sp>
      <p:pic>
        <p:nvPicPr>
          <p:cNvPr id="6" name="Content Placeholder 4">
            <a:extLst>
              <a:ext uri="{FF2B5EF4-FFF2-40B4-BE49-F238E27FC236}">
                <a16:creationId xmlns:a16="http://schemas.microsoft.com/office/drawing/2014/main" id="{F4186721-AB03-741F-722A-38D6064DE617}"/>
              </a:ext>
            </a:extLst>
          </p:cNvPr>
          <p:cNvPicPr>
            <a:picLocks noChangeAspect="1"/>
          </p:cNvPicPr>
          <p:nvPr/>
        </p:nvPicPr>
        <p:blipFill>
          <a:blip r:embed="rId2"/>
          <a:stretch>
            <a:fillRect/>
          </a:stretch>
        </p:blipFill>
        <p:spPr>
          <a:xfrm>
            <a:off x="1991357" y="1751648"/>
            <a:ext cx="8182187" cy="4269845"/>
          </a:xfrm>
          <a:prstGeom prst="rect">
            <a:avLst/>
          </a:prstGeom>
        </p:spPr>
      </p:pic>
    </p:spTree>
    <p:extLst>
      <p:ext uri="{BB962C8B-B14F-4D97-AF65-F5344CB8AC3E}">
        <p14:creationId xmlns:p14="http://schemas.microsoft.com/office/powerpoint/2010/main" val="946657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587 BEST Climb Mountain Cartoon IMAGES, STOCK PHOTOS &amp;amp; VECTORS | Adobe  Stock">
            <a:extLst>
              <a:ext uri="{FF2B5EF4-FFF2-40B4-BE49-F238E27FC236}">
                <a16:creationId xmlns:a16="http://schemas.microsoft.com/office/drawing/2014/main" id="{FCBA7389-A092-443C-A6E8-1587321C9AE2}"/>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2518928" y="944452"/>
            <a:ext cx="6862025" cy="5157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4C2A5D-BE92-410A-AD17-B33E9F8B00AF}"/>
              </a:ext>
            </a:extLst>
          </p:cNvPr>
          <p:cNvSpPr txBox="1"/>
          <p:nvPr/>
        </p:nvSpPr>
        <p:spPr>
          <a:xfrm>
            <a:off x="473677" y="1354096"/>
            <a:ext cx="11110783" cy="4879284"/>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r>
              <a:rPr lang="en-US" sz="2667" b="1">
                <a:latin typeface="Arial"/>
                <a:cs typeface="Arial"/>
              </a:rPr>
              <a:t>What Can You Do to Help with Campus Change Resistance?</a:t>
            </a:r>
          </a:p>
          <a:p>
            <a:endParaRPr lang="en-US" sz="2667" b="1">
              <a:latin typeface="Arial"/>
              <a:cs typeface="Arial"/>
            </a:endParaRPr>
          </a:p>
          <a:p>
            <a:pPr marL="380456" indent="-380456">
              <a:buFont typeface="Arial,Sans-Serif"/>
              <a:buChar char="•"/>
            </a:pPr>
            <a:endParaRPr lang="en-US" sz="2333">
              <a:latin typeface="Arial" panose="020B0604020202020204" pitchFamily="34" charset="0"/>
              <a:cs typeface="Arial" panose="020B0604020202020204" pitchFamily="34" charset="0"/>
            </a:endParaRPr>
          </a:p>
          <a:p>
            <a:pPr marL="380456" indent="-380456">
              <a:buFont typeface="Arial,Sans-Serif"/>
              <a:buChar char="•"/>
            </a:pPr>
            <a:r>
              <a:rPr lang="en-US" sz="2333">
                <a:latin typeface="Arial"/>
                <a:cs typeface="Arial"/>
              </a:rPr>
              <a:t>Encourage campus colleagues to engage in Change Management sessions at the campus, and attend Open Forum events. </a:t>
            </a:r>
          </a:p>
          <a:p>
            <a:endParaRPr lang="en-US" sz="1833">
              <a:latin typeface="Arial" panose="020B0604020202020204" pitchFamily="34" charset="0"/>
              <a:cs typeface="Arial" panose="020B0604020202020204" pitchFamily="34" charset="0"/>
            </a:endParaRPr>
          </a:p>
          <a:p>
            <a:pPr marL="380456" indent="-380456">
              <a:buFont typeface="Arial" panose="020B0604020202020204" pitchFamily="34" charset="0"/>
              <a:buChar char="•"/>
            </a:pPr>
            <a:r>
              <a:rPr lang="en-US" sz="2333">
                <a:latin typeface="Arial"/>
                <a:cs typeface="Arial"/>
              </a:rPr>
              <a:t>If you notice a campus team member or group is experiencing change resistance to a new business process, let the Wave Manager know. </a:t>
            </a:r>
          </a:p>
          <a:p>
            <a:pPr marL="380456" indent="-380456">
              <a:buFont typeface="Arial" panose="020B0604020202020204" pitchFamily="34" charset="0"/>
              <a:buChar char="•"/>
            </a:pPr>
            <a:endParaRPr lang="en-US" sz="2333">
              <a:latin typeface="Arial" panose="020B0604020202020204" pitchFamily="34" charset="0"/>
              <a:cs typeface="Arial" panose="020B0604020202020204" pitchFamily="34" charset="0"/>
            </a:endParaRPr>
          </a:p>
          <a:p>
            <a:pPr marL="380456" indent="-380456">
              <a:buFont typeface="Arial" panose="020B0604020202020204" pitchFamily="34" charset="0"/>
              <a:buChar char="•"/>
            </a:pPr>
            <a:r>
              <a:rPr lang="en-US" sz="2333">
                <a:latin typeface="Arial"/>
                <a:cs typeface="Arial"/>
              </a:rPr>
              <a:t>If you are interested in learning more about how to recognize change resistance, let us know! </a:t>
            </a:r>
          </a:p>
          <a:p>
            <a:endParaRPr lang="en-US" sz="1792">
              <a:latin typeface="Arial" panose="020B0604020202020204" pitchFamily="34" charset="0"/>
              <a:cs typeface="Arial" panose="020B0604020202020204" pitchFamily="34" charset="0"/>
            </a:endParaRPr>
          </a:p>
          <a:p>
            <a:endParaRPr lang="en-US" sz="1792">
              <a:latin typeface="Arial" panose="020B0604020202020204" pitchFamily="34" charset="0"/>
              <a:cs typeface="Arial" panose="020B0604020202020204" pitchFamily="34" charset="0"/>
            </a:endParaRPr>
          </a:p>
          <a:p>
            <a:endParaRPr lang="en-US" sz="1792">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957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55754D-EDB3-4541-A500-236598A6CE82}"/>
              </a:ext>
            </a:extLst>
          </p:cNvPr>
          <p:cNvSpPr txBox="1"/>
          <p:nvPr/>
        </p:nvSpPr>
        <p:spPr>
          <a:xfrm>
            <a:off x="1292417" y="3740408"/>
            <a:ext cx="10136422" cy="1159200"/>
          </a:xfrm>
          <a:prstGeom prst="rect">
            <a:avLst/>
          </a:prstGeom>
        </p:spPr>
        <p:txBody>
          <a:bodyPr vert="horz" lIns="76200" tIns="38100" rIns="76200" bIns="38100" rtlCol="0" anchor="b">
            <a:normAutofit/>
          </a:bodyPr>
          <a:lstStyle/>
          <a:p>
            <a:pPr algn="ctr" defTabSz="761970">
              <a:lnSpc>
                <a:spcPct val="90000"/>
              </a:lnSpc>
              <a:spcBef>
                <a:spcPct val="0"/>
              </a:spcBef>
              <a:spcAft>
                <a:spcPts val="500"/>
              </a:spcAft>
            </a:pPr>
            <a:r>
              <a:rPr lang="en-US" sz="3667" b="1">
                <a:latin typeface="Arial"/>
                <a:ea typeface="+mj-ea"/>
                <a:cs typeface="Arial"/>
              </a:rPr>
              <a:t>Branding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71" y="1493861"/>
            <a:ext cx="10136422" cy="1849897"/>
          </a:xfrm>
          <a:prstGeom prst="rect">
            <a:avLst/>
          </a:prstGeom>
        </p:spPr>
      </p:pic>
    </p:spTree>
    <p:extLst>
      <p:ext uri="{BB962C8B-B14F-4D97-AF65-F5344CB8AC3E}">
        <p14:creationId xmlns:p14="http://schemas.microsoft.com/office/powerpoint/2010/main" val="1747213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A88CD2-3483-3E16-A0BD-AD22EAB1D201}"/>
              </a:ext>
            </a:extLst>
          </p:cNvPr>
          <p:cNvSpPr txBox="1"/>
          <p:nvPr/>
        </p:nvSpPr>
        <p:spPr>
          <a:xfrm>
            <a:off x="649785" y="1076909"/>
            <a:ext cx="8918620" cy="4426918"/>
          </a:xfrm>
          <a:prstGeom prst="rect">
            <a:avLst/>
          </a:prstGeom>
          <a:noFill/>
        </p:spPr>
        <p:txBody>
          <a:bodyPr wrap="square" rtlCol="0">
            <a:spAutoFit/>
          </a:bodyPr>
          <a:lstStyle/>
          <a:p>
            <a:r>
              <a:rPr lang="en-US" sz="2667" b="1">
                <a:latin typeface="Arial" panose="020B0604020202020204" pitchFamily="34" charset="0"/>
                <a:cs typeface="Arial" panose="020B0604020202020204" pitchFamily="34" charset="0"/>
              </a:rPr>
              <a:t>CHRS Branding</a:t>
            </a:r>
          </a:p>
          <a:p>
            <a:endParaRPr lang="en-US" sz="1500" b="1"/>
          </a:p>
          <a:p>
            <a:r>
              <a:rPr lang="en-US" sz="1500" b="1">
                <a:latin typeface="Arial" panose="020B0604020202020204" pitchFamily="34" charset="0"/>
                <a:cs typeface="Arial" panose="020B0604020202020204" pitchFamily="34" charset="0"/>
              </a:rPr>
              <a:t>The Brand Standards Guide has just been refreshed!</a:t>
            </a:r>
          </a:p>
          <a:p>
            <a:r>
              <a:rPr lang="en-US" sz="1500" b="1"/>
              <a:t> </a:t>
            </a:r>
          </a:p>
          <a:p>
            <a:r>
              <a:rPr lang="en-US" sz="1500" b="1">
                <a:latin typeface="Arial" panose="020B0604020202020204" pitchFamily="34" charset="0"/>
                <a:cs typeface="Arial" panose="020B0604020202020204" pitchFamily="34" charset="0"/>
              </a:rPr>
              <a:t>Purpose: To further awareness </a:t>
            </a:r>
          </a:p>
          <a:p>
            <a:endParaRPr lang="en-US" sz="1500" b="1">
              <a:latin typeface="Arial" panose="020B0604020202020204" pitchFamily="34" charset="0"/>
              <a:cs typeface="Arial" panose="020B0604020202020204" pitchFamily="34" charset="0"/>
            </a:endParaRPr>
          </a:p>
          <a:p>
            <a:r>
              <a:rPr lang="en-US" sz="1500" b="1">
                <a:latin typeface="Arial" panose="020B0604020202020204" pitchFamily="34" charset="0"/>
                <a:cs typeface="Arial" panose="020B0604020202020204" pitchFamily="34" charset="0"/>
              </a:rPr>
              <a:t>Assets: </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CHRS Logos</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Colors and font</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Headers and footers </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Module branding</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Workstream Branding</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PPT Template</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Zoom backgrounds</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Style Guide for the CSU</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University Logos</a:t>
            </a:r>
          </a:p>
          <a:p>
            <a:pPr marL="285739" indent="-285739">
              <a:buFont typeface="Arial" panose="020B0604020202020204" pitchFamily="34" charset="0"/>
              <a:buChar char="•"/>
            </a:pPr>
            <a:r>
              <a:rPr lang="en-US" sz="1500">
                <a:latin typeface="Arial" panose="020B0604020202020204" pitchFamily="34" charset="0"/>
                <a:cs typeface="Arial" panose="020B0604020202020204" pitchFamily="34" charset="0"/>
              </a:rPr>
              <a:t>So much more! </a:t>
            </a:r>
          </a:p>
          <a:p>
            <a:endParaRPr lang="en-US" sz="1500"/>
          </a:p>
        </p:txBody>
      </p:sp>
      <p:pic>
        <p:nvPicPr>
          <p:cNvPr id="4" name="Picture 3">
            <a:extLst>
              <a:ext uri="{FF2B5EF4-FFF2-40B4-BE49-F238E27FC236}">
                <a16:creationId xmlns:a16="http://schemas.microsoft.com/office/drawing/2014/main" id="{9E4E7248-C67B-3C33-5879-C6C3B1B7637B}"/>
              </a:ext>
            </a:extLst>
          </p:cNvPr>
          <p:cNvPicPr>
            <a:picLocks noChangeAspect="1"/>
          </p:cNvPicPr>
          <p:nvPr/>
        </p:nvPicPr>
        <p:blipFill>
          <a:blip r:embed="rId2"/>
          <a:stretch>
            <a:fillRect/>
          </a:stretch>
        </p:blipFill>
        <p:spPr>
          <a:xfrm rot="581029">
            <a:off x="4420562" y="2519239"/>
            <a:ext cx="6053829" cy="345375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5DDC9DC-76A3-46A3-3334-1622B225BF49}"/>
              </a:ext>
            </a:extLst>
          </p:cNvPr>
          <p:cNvSpPr txBox="1"/>
          <p:nvPr/>
        </p:nvSpPr>
        <p:spPr>
          <a:xfrm>
            <a:off x="7845380" y="1320084"/>
            <a:ext cx="3466563" cy="553998"/>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The Brand Standards Guide can be found </a:t>
            </a:r>
            <a:r>
              <a:rPr lang="en-US" sz="1500" b="1" u="sng">
                <a:latin typeface="Arial" panose="020B0604020202020204" pitchFamily="34" charset="0"/>
                <a:cs typeface="Arial" panose="020B0604020202020204" pitchFamily="34" charset="0"/>
                <a:hlinkClick r:id="rId3"/>
              </a:rPr>
              <a:t>AT THIS LINK</a:t>
            </a:r>
            <a:endParaRPr lang="en-US" sz="1500"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589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F51DC34-57F0-46E4-9433-14297D62E523}"/>
              </a:ext>
            </a:extLst>
          </p:cNvPr>
          <p:cNvSpPr/>
          <p:nvPr/>
        </p:nvSpPr>
        <p:spPr>
          <a:xfrm>
            <a:off x="0" y="0"/>
            <a:ext cx="3886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glass of wine&#10;&#10;Description automatically generated">
            <a:extLst>
              <a:ext uri="{FF2B5EF4-FFF2-40B4-BE49-F238E27FC236}">
                <a16:creationId xmlns:a16="http://schemas.microsoft.com/office/drawing/2014/main" id="{8A6F3846-2A94-8273-F728-FDE98FD0A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342" y="375305"/>
            <a:ext cx="6107389" cy="6107389"/>
          </a:xfrm>
          <a:prstGeom prst="rect">
            <a:avLst/>
          </a:prstGeom>
        </p:spPr>
      </p:pic>
    </p:spTree>
    <p:extLst>
      <p:ext uri="{BB962C8B-B14F-4D97-AF65-F5344CB8AC3E}">
        <p14:creationId xmlns:p14="http://schemas.microsoft.com/office/powerpoint/2010/main" val="168356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77BC0B-837F-4C77-AE8F-FD48225F98B1}"/>
              </a:ext>
            </a:extLst>
          </p:cNvPr>
          <p:cNvSpPr/>
          <p:nvPr/>
        </p:nvSpPr>
        <p:spPr>
          <a:xfrm>
            <a:off x="0" y="4057650"/>
            <a:ext cx="4500564" cy="2800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object 7">
            <a:extLst>
              <a:ext uri="{FF2B5EF4-FFF2-40B4-BE49-F238E27FC236}">
                <a16:creationId xmlns:a16="http://schemas.microsoft.com/office/drawing/2014/main" id="{F059E7C7-63D1-427E-137B-2479F88E499F}"/>
              </a:ext>
            </a:extLst>
          </p:cNvPr>
          <p:cNvGrpSpPr/>
          <p:nvPr/>
        </p:nvGrpSpPr>
        <p:grpSpPr>
          <a:xfrm>
            <a:off x="122582" y="894522"/>
            <a:ext cx="11946835" cy="5824331"/>
            <a:chOff x="0" y="1083373"/>
            <a:chExt cx="14630400" cy="7146290"/>
          </a:xfrm>
        </p:grpSpPr>
        <p:pic>
          <p:nvPicPr>
            <p:cNvPr id="6" name="object 8">
              <a:extLst>
                <a:ext uri="{FF2B5EF4-FFF2-40B4-BE49-F238E27FC236}">
                  <a16:creationId xmlns:a16="http://schemas.microsoft.com/office/drawing/2014/main" id="{F4D4A0F9-E19B-4AAB-A629-75E4A1398B5C}"/>
                </a:ext>
              </a:extLst>
            </p:cNvPr>
            <p:cNvPicPr/>
            <p:nvPr/>
          </p:nvPicPr>
          <p:blipFill>
            <a:blip r:embed="rId3" cstate="print"/>
            <a:stretch>
              <a:fillRect/>
            </a:stretch>
          </p:blipFill>
          <p:spPr>
            <a:xfrm>
              <a:off x="0" y="1083373"/>
              <a:ext cx="14630400" cy="7146222"/>
            </a:xfrm>
            <a:prstGeom prst="rect">
              <a:avLst/>
            </a:prstGeom>
          </p:spPr>
        </p:pic>
        <p:sp>
          <p:nvSpPr>
            <p:cNvPr id="7" name="object 9">
              <a:extLst>
                <a:ext uri="{FF2B5EF4-FFF2-40B4-BE49-F238E27FC236}">
                  <a16:creationId xmlns:a16="http://schemas.microsoft.com/office/drawing/2014/main" id="{B827CFDF-4F20-2C3A-3CD9-8E74F9704F8C}"/>
                </a:ext>
              </a:extLst>
            </p:cNvPr>
            <p:cNvSpPr/>
            <p:nvPr/>
          </p:nvSpPr>
          <p:spPr>
            <a:xfrm>
              <a:off x="0" y="1083564"/>
              <a:ext cx="14630400" cy="7146290"/>
            </a:xfrm>
            <a:custGeom>
              <a:avLst/>
              <a:gdLst/>
              <a:ahLst/>
              <a:cxnLst/>
              <a:rect l="l" t="t" r="r" b="b"/>
              <a:pathLst>
                <a:path w="14630400" h="7146290">
                  <a:moveTo>
                    <a:pt x="14630400" y="0"/>
                  </a:moveTo>
                  <a:lnTo>
                    <a:pt x="0" y="0"/>
                  </a:lnTo>
                  <a:lnTo>
                    <a:pt x="0" y="7146032"/>
                  </a:lnTo>
                  <a:lnTo>
                    <a:pt x="14630400" y="7146032"/>
                  </a:lnTo>
                  <a:lnTo>
                    <a:pt x="14630400" y="0"/>
                  </a:lnTo>
                  <a:close/>
                </a:path>
              </a:pathLst>
            </a:custGeom>
            <a:solidFill>
              <a:srgbClr val="5B5378">
                <a:alpha val="79998"/>
              </a:srgbClr>
            </a:solidFill>
          </p:spPr>
          <p:txBody>
            <a:bodyPr wrap="square" lIns="0" tIns="0" rIns="0" bIns="0" rtlCol="0"/>
            <a:lstStyle/>
            <a:p>
              <a:endParaRPr dirty="0"/>
            </a:p>
          </p:txBody>
        </p:sp>
        <p:sp>
          <p:nvSpPr>
            <p:cNvPr id="8" name="object 10">
              <a:extLst>
                <a:ext uri="{FF2B5EF4-FFF2-40B4-BE49-F238E27FC236}">
                  <a16:creationId xmlns:a16="http://schemas.microsoft.com/office/drawing/2014/main" id="{CDA52BF9-3C52-F4B9-0444-91A3A84AB834}"/>
                </a:ext>
              </a:extLst>
            </p:cNvPr>
            <p:cNvSpPr/>
            <p:nvPr/>
          </p:nvSpPr>
          <p:spPr>
            <a:xfrm>
              <a:off x="359663" y="4114800"/>
              <a:ext cx="5212080" cy="0"/>
            </a:xfrm>
            <a:custGeom>
              <a:avLst/>
              <a:gdLst/>
              <a:ahLst/>
              <a:cxnLst/>
              <a:rect l="l" t="t" r="r" b="b"/>
              <a:pathLst>
                <a:path w="5212080">
                  <a:moveTo>
                    <a:pt x="0" y="0"/>
                  </a:moveTo>
                  <a:lnTo>
                    <a:pt x="5212080" y="0"/>
                  </a:lnTo>
                </a:path>
              </a:pathLst>
            </a:custGeom>
            <a:ln w="6350">
              <a:solidFill>
                <a:srgbClr val="EC7C30"/>
              </a:solidFill>
            </a:ln>
          </p:spPr>
          <p:txBody>
            <a:bodyPr wrap="square" lIns="0" tIns="0" rIns="0" bIns="0" rtlCol="0"/>
            <a:lstStyle/>
            <a:p>
              <a:endParaRPr/>
            </a:p>
          </p:txBody>
        </p:sp>
        <p:sp>
          <p:nvSpPr>
            <p:cNvPr id="10" name="object 11">
              <a:extLst>
                <a:ext uri="{FF2B5EF4-FFF2-40B4-BE49-F238E27FC236}">
                  <a16:creationId xmlns:a16="http://schemas.microsoft.com/office/drawing/2014/main" id="{FEFC359A-F43C-71ED-B181-F5F434D6A657}"/>
                </a:ext>
              </a:extLst>
            </p:cNvPr>
            <p:cNvSpPr/>
            <p:nvPr/>
          </p:nvSpPr>
          <p:spPr>
            <a:xfrm>
              <a:off x="708659" y="4347971"/>
              <a:ext cx="5212080" cy="0"/>
            </a:xfrm>
            <a:custGeom>
              <a:avLst/>
              <a:gdLst/>
              <a:ahLst/>
              <a:cxnLst/>
              <a:rect l="l" t="t" r="r" b="b"/>
              <a:pathLst>
                <a:path w="5212080">
                  <a:moveTo>
                    <a:pt x="0" y="0"/>
                  </a:moveTo>
                  <a:lnTo>
                    <a:pt x="5212080" y="0"/>
                  </a:lnTo>
                </a:path>
              </a:pathLst>
            </a:custGeom>
            <a:ln w="6350">
              <a:solidFill>
                <a:srgbClr val="FFFFFF"/>
              </a:solidFill>
            </a:ln>
          </p:spPr>
          <p:txBody>
            <a:bodyPr wrap="square" lIns="0" tIns="0" rIns="0" bIns="0" rtlCol="0"/>
            <a:lstStyle/>
            <a:p>
              <a:endParaRPr/>
            </a:p>
          </p:txBody>
        </p:sp>
      </p:grpSp>
      <p:sp>
        <p:nvSpPr>
          <p:cNvPr id="11" name="object 13">
            <a:extLst>
              <a:ext uri="{FF2B5EF4-FFF2-40B4-BE49-F238E27FC236}">
                <a16:creationId xmlns:a16="http://schemas.microsoft.com/office/drawing/2014/main" id="{A2F84EF8-79D4-F1B2-CE6E-103940DD87ED}"/>
              </a:ext>
            </a:extLst>
          </p:cNvPr>
          <p:cNvSpPr txBox="1"/>
          <p:nvPr/>
        </p:nvSpPr>
        <p:spPr>
          <a:xfrm>
            <a:off x="419421" y="1108871"/>
            <a:ext cx="4980305" cy="1781810"/>
          </a:xfrm>
          <a:prstGeom prst="rect">
            <a:avLst/>
          </a:prstGeom>
        </p:spPr>
        <p:txBody>
          <a:bodyPr vert="horz" wrap="square" lIns="0" tIns="11430" rIns="0" bIns="0" rtlCol="0">
            <a:spAutoFit/>
          </a:bodyPr>
          <a:lstStyle/>
          <a:p>
            <a:pPr marL="12700" marR="5080">
              <a:lnSpc>
                <a:spcPct val="101099"/>
              </a:lnSpc>
              <a:spcBef>
                <a:spcPts val="90"/>
              </a:spcBef>
            </a:pPr>
            <a:r>
              <a:rPr sz="2850" dirty="0">
                <a:solidFill>
                  <a:srgbClr val="FFFFFF"/>
                </a:solidFill>
                <a:latin typeface="Arial"/>
                <a:cs typeface="Arial"/>
              </a:rPr>
              <a:t>“Our</a:t>
            </a:r>
            <a:r>
              <a:rPr sz="2850" spc="60" dirty="0">
                <a:solidFill>
                  <a:srgbClr val="FFFFFF"/>
                </a:solidFill>
                <a:latin typeface="Arial"/>
                <a:cs typeface="Arial"/>
              </a:rPr>
              <a:t> </a:t>
            </a:r>
            <a:r>
              <a:rPr sz="2850" dirty="0">
                <a:solidFill>
                  <a:srgbClr val="FFFFFF"/>
                </a:solidFill>
                <a:latin typeface="Arial"/>
                <a:cs typeface="Arial"/>
              </a:rPr>
              <a:t>very</a:t>
            </a:r>
            <a:r>
              <a:rPr sz="2850" spc="55" dirty="0">
                <a:solidFill>
                  <a:srgbClr val="FFFFFF"/>
                </a:solidFill>
                <a:latin typeface="Arial"/>
                <a:cs typeface="Arial"/>
              </a:rPr>
              <a:t> </a:t>
            </a:r>
            <a:r>
              <a:rPr sz="2850" dirty="0">
                <a:solidFill>
                  <a:srgbClr val="FFFFFF"/>
                </a:solidFill>
                <a:latin typeface="Arial"/>
                <a:cs typeface="Arial"/>
              </a:rPr>
              <a:t>survival</a:t>
            </a:r>
            <a:r>
              <a:rPr sz="2850" spc="60" dirty="0">
                <a:solidFill>
                  <a:srgbClr val="FFFFFF"/>
                </a:solidFill>
                <a:latin typeface="Arial"/>
                <a:cs typeface="Arial"/>
              </a:rPr>
              <a:t> </a:t>
            </a:r>
            <a:r>
              <a:rPr sz="2850" dirty="0">
                <a:solidFill>
                  <a:srgbClr val="FFFFFF"/>
                </a:solidFill>
                <a:latin typeface="Arial"/>
                <a:cs typeface="Arial"/>
              </a:rPr>
              <a:t>depends</a:t>
            </a:r>
            <a:r>
              <a:rPr sz="2850" spc="70" dirty="0">
                <a:solidFill>
                  <a:srgbClr val="FFFFFF"/>
                </a:solidFill>
                <a:latin typeface="Arial"/>
                <a:cs typeface="Arial"/>
              </a:rPr>
              <a:t> </a:t>
            </a:r>
            <a:r>
              <a:rPr sz="2850" spc="-25" dirty="0">
                <a:solidFill>
                  <a:srgbClr val="FFFFFF"/>
                </a:solidFill>
                <a:latin typeface="Arial"/>
                <a:cs typeface="Arial"/>
              </a:rPr>
              <a:t>on </a:t>
            </a:r>
            <a:r>
              <a:rPr sz="2850" dirty="0">
                <a:solidFill>
                  <a:srgbClr val="FFFFFF"/>
                </a:solidFill>
                <a:latin typeface="Arial"/>
                <a:cs typeface="Arial"/>
              </a:rPr>
              <a:t>our</a:t>
            </a:r>
            <a:r>
              <a:rPr sz="2850" spc="55" dirty="0">
                <a:solidFill>
                  <a:srgbClr val="FFFFFF"/>
                </a:solidFill>
                <a:latin typeface="Arial"/>
                <a:cs typeface="Arial"/>
              </a:rPr>
              <a:t> </a:t>
            </a:r>
            <a:r>
              <a:rPr sz="2850" dirty="0">
                <a:solidFill>
                  <a:srgbClr val="FFFFFF"/>
                </a:solidFill>
                <a:latin typeface="Arial"/>
                <a:cs typeface="Arial"/>
              </a:rPr>
              <a:t>ability…to</a:t>
            </a:r>
            <a:r>
              <a:rPr sz="2850" spc="25" dirty="0">
                <a:solidFill>
                  <a:srgbClr val="FFFFFF"/>
                </a:solidFill>
                <a:latin typeface="Arial"/>
                <a:cs typeface="Arial"/>
              </a:rPr>
              <a:t> </a:t>
            </a:r>
            <a:r>
              <a:rPr sz="2850" dirty="0">
                <a:solidFill>
                  <a:srgbClr val="FFFFFF"/>
                </a:solidFill>
                <a:latin typeface="Arial"/>
                <a:cs typeface="Arial"/>
              </a:rPr>
              <a:t>adjust</a:t>
            </a:r>
            <a:r>
              <a:rPr sz="2850" spc="55" dirty="0">
                <a:solidFill>
                  <a:srgbClr val="FFFFFF"/>
                </a:solidFill>
                <a:latin typeface="Arial"/>
                <a:cs typeface="Arial"/>
              </a:rPr>
              <a:t> </a:t>
            </a:r>
            <a:r>
              <a:rPr sz="2850" dirty="0">
                <a:solidFill>
                  <a:srgbClr val="FFFFFF"/>
                </a:solidFill>
                <a:latin typeface="Arial"/>
                <a:cs typeface="Arial"/>
              </a:rPr>
              <a:t>to</a:t>
            </a:r>
            <a:r>
              <a:rPr sz="2850" spc="20" dirty="0">
                <a:solidFill>
                  <a:srgbClr val="FFFFFF"/>
                </a:solidFill>
                <a:latin typeface="Arial"/>
                <a:cs typeface="Arial"/>
              </a:rPr>
              <a:t> </a:t>
            </a:r>
            <a:r>
              <a:rPr sz="2850" spc="-25" dirty="0">
                <a:solidFill>
                  <a:srgbClr val="FFFFFF"/>
                </a:solidFill>
                <a:latin typeface="Arial"/>
                <a:cs typeface="Arial"/>
              </a:rPr>
              <a:t>new </a:t>
            </a:r>
            <a:r>
              <a:rPr sz="2850" dirty="0">
                <a:solidFill>
                  <a:srgbClr val="FFFFFF"/>
                </a:solidFill>
                <a:latin typeface="Arial"/>
                <a:cs typeface="Arial"/>
              </a:rPr>
              <a:t>ideas,</a:t>
            </a:r>
            <a:r>
              <a:rPr sz="2850" spc="35" dirty="0">
                <a:solidFill>
                  <a:srgbClr val="FFFFFF"/>
                </a:solidFill>
                <a:latin typeface="Arial"/>
                <a:cs typeface="Arial"/>
              </a:rPr>
              <a:t> </a:t>
            </a:r>
            <a:r>
              <a:rPr sz="2850" dirty="0">
                <a:solidFill>
                  <a:srgbClr val="FFFFFF"/>
                </a:solidFill>
                <a:latin typeface="Arial"/>
                <a:cs typeface="Arial"/>
              </a:rPr>
              <a:t>to</a:t>
            </a:r>
            <a:r>
              <a:rPr sz="2850" spc="45" dirty="0">
                <a:solidFill>
                  <a:srgbClr val="FFFFFF"/>
                </a:solidFill>
                <a:latin typeface="Arial"/>
                <a:cs typeface="Arial"/>
              </a:rPr>
              <a:t> </a:t>
            </a:r>
            <a:r>
              <a:rPr sz="2850" dirty="0">
                <a:solidFill>
                  <a:srgbClr val="FFFFFF"/>
                </a:solidFill>
                <a:latin typeface="Arial"/>
                <a:cs typeface="Arial"/>
              </a:rPr>
              <a:t>remain</a:t>
            </a:r>
            <a:r>
              <a:rPr sz="2850" spc="50" dirty="0">
                <a:solidFill>
                  <a:srgbClr val="FFFFFF"/>
                </a:solidFill>
                <a:latin typeface="Arial"/>
                <a:cs typeface="Arial"/>
              </a:rPr>
              <a:t> </a:t>
            </a:r>
            <a:r>
              <a:rPr sz="2850" dirty="0">
                <a:solidFill>
                  <a:srgbClr val="FFFFFF"/>
                </a:solidFill>
                <a:latin typeface="Arial"/>
                <a:cs typeface="Arial"/>
              </a:rPr>
              <a:t>vigilant</a:t>
            </a:r>
            <a:r>
              <a:rPr sz="2850" spc="45" dirty="0">
                <a:solidFill>
                  <a:srgbClr val="FFFFFF"/>
                </a:solidFill>
                <a:latin typeface="Arial"/>
                <a:cs typeface="Arial"/>
              </a:rPr>
              <a:t> </a:t>
            </a:r>
            <a:r>
              <a:rPr sz="2850" dirty="0">
                <a:solidFill>
                  <a:srgbClr val="FFFFFF"/>
                </a:solidFill>
                <a:latin typeface="Arial"/>
                <a:cs typeface="Arial"/>
              </a:rPr>
              <a:t>and</a:t>
            </a:r>
            <a:r>
              <a:rPr sz="2850" spc="50" dirty="0">
                <a:solidFill>
                  <a:srgbClr val="FFFFFF"/>
                </a:solidFill>
                <a:latin typeface="Arial"/>
                <a:cs typeface="Arial"/>
              </a:rPr>
              <a:t> </a:t>
            </a:r>
            <a:r>
              <a:rPr sz="2850" spc="-25" dirty="0">
                <a:solidFill>
                  <a:srgbClr val="FFFFFF"/>
                </a:solidFill>
                <a:latin typeface="Arial"/>
                <a:cs typeface="Arial"/>
              </a:rPr>
              <a:t>to </a:t>
            </a:r>
            <a:r>
              <a:rPr sz="2850" dirty="0">
                <a:solidFill>
                  <a:srgbClr val="FFFFFF"/>
                </a:solidFill>
                <a:latin typeface="Arial"/>
                <a:cs typeface="Arial"/>
              </a:rPr>
              <a:t>face</a:t>
            </a:r>
            <a:r>
              <a:rPr sz="2850" spc="30" dirty="0">
                <a:solidFill>
                  <a:srgbClr val="FFFFFF"/>
                </a:solidFill>
                <a:latin typeface="Arial"/>
                <a:cs typeface="Arial"/>
              </a:rPr>
              <a:t> </a:t>
            </a:r>
            <a:r>
              <a:rPr sz="2850" dirty="0">
                <a:solidFill>
                  <a:srgbClr val="FFFFFF"/>
                </a:solidFill>
                <a:latin typeface="Arial"/>
                <a:cs typeface="Arial"/>
              </a:rPr>
              <a:t>the</a:t>
            </a:r>
            <a:r>
              <a:rPr sz="2850" spc="35" dirty="0">
                <a:solidFill>
                  <a:srgbClr val="FFFFFF"/>
                </a:solidFill>
                <a:latin typeface="Arial"/>
                <a:cs typeface="Arial"/>
              </a:rPr>
              <a:t> </a:t>
            </a:r>
            <a:r>
              <a:rPr sz="2850" dirty="0">
                <a:solidFill>
                  <a:srgbClr val="FFFFFF"/>
                </a:solidFill>
                <a:latin typeface="Arial"/>
                <a:cs typeface="Arial"/>
              </a:rPr>
              <a:t>challenge</a:t>
            </a:r>
            <a:r>
              <a:rPr sz="2850" spc="60" dirty="0">
                <a:solidFill>
                  <a:srgbClr val="FFFFFF"/>
                </a:solidFill>
                <a:latin typeface="Arial"/>
                <a:cs typeface="Arial"/>
              </a:rPr>
              <a:t> </a:t>
            </a:r>
            <a:r>
              <a:rPr sz="2850" dirty="0">
                <a:solidFill>
                  <a:srgbClr val="FFFFFF"/>
                </a:solidFill>
                <a:latin typeface="Arial"/>
                <a:cs typeface="Arial"/>
              </a:rPr>
              <a:t>of</a:t>
            </a:r>
            <a:r>
              <a:rPr sz="2850" spc="35" dirty="0">
                <a:solidFill>
                  <a:srgbClr val="FFFFFF"/>
                </a:solidFill>
                <a:latin typeface="Arial"/>
                <a:cs typeface="Arial"/>
              </a:rPr>
              <a:t> </a:t>
            </a:r>
            <a:r>
              <a:rPr sz="2850" spc="-10" dirty="0">
                <a:solidFill>
                  <a:srgbClr val="FFFFFF"/>
                </a:solidFill>
                <a:latin typeface="Arial"/>
                <a:cs typeface="Arial"/>
              </a:rPr>
              <a:t>change.”</a:t>
            </a:r>
            <a:endParaRPr sz="2850" dirty="0">
              <a:latin typeface="Arial"/>
              <a:cs typeface="Arial"/>
            </a:endParaRPr>
          </a:p>
        </p:txBody>
      </p:sp>
      <p:sp>
        <p:nvSpPr>
          <p:cNvPr id="14" name="object 12">
            <a:extLst>
              <a:ext uri="{FF2B5EF4-FFF2-40B4-BE49-F238E27FC236}">
                <a16:creationId xmlns:a16="http://schemas.microsoft.com/office/drawing/2014/main" id="{9F40C32D-0B97-FF6C-89FC-83A23EE5654E}"/>
              </a:ext>
            </a:extLst>
          </p:cNvPr>
          <p:cNvSpPr txBox="1"/>
          <p:nvPr/>
        </p:nvSpPr>
        <p:spPr>
          <a:xfrm>
            <a:off x="2544304" y="3839678"/>
            <a:ext cx="2406015" cy="318135"/>
          </a:xfrm>
          <a:prstGeom prst="rect">
            <a:avLst/>
          </a:prstGeom>
        </p:spPr>
        <p:txBody>
          <a:bodyPr vert="horz" wrap="square" lIns="0" tIns="15240" rIns="0" bIns="0" rtlCol="0">
            <a:spAutoFit/>
          </a:bodyPr>
          <a:lstStyle/>
          <a:p>
            <a:pPr marL="12700">
              <a:lnSpc>
                <a:spcPct val="100000"/>
              </a:lnSpc>
              <a:spcBef>
                <a:spcPts val="120"/>
              </a:spcBef>
            </a:pPr>
            <a:r>
              <a:rPr sz="1900" dirty="0">
                <a:solidFill>
                  <a:srgbClr val="FFFFFF"/>
                </a:solidFill>
                <a:latin typeface="Arial"/>
                <a:cs typeface="Arial"/>
              </a:rPr>
              <a:t>Martin</a:t>
            </a:r>
            <a:r>
              <a:rPr sz="1900" spc="40" dirty="0">
                <a:solidFill>
                  <a:srgbClr val="FFFFFF"/>
                </a:solidFill>
                <a:latin typeface="Arial"/>
                <a:cs typeface="Arial"/>
              </a:rPr>
              <a:t> </a:t>
            </a:r>
            <a:r>
              <a:rPr sz="1900" dirty="0">
                <a:solidFill>
                  <a:srgbClr val="FFFFFF"/>
                </a:solidFill>
                <a:latin typeface="Arial"/>
                <a:cs typeface="Arial"/>
              </a:rPr>
              <a:t>Luther</a:t>
            </a:r>
            <a:r>
              <a:rPr sz="1900" spc="20" dirty="0">
                <a:solidFill>
                  <a:srgbClr val="FFFFFF"/>
                </a:solidFill>
                <a:latin typeface="Arial"/>
                <a:cs typeface="Arial"/>
              </a:rPr>
              <a:t> </a:t>
            </a:r>
            <a:r>
              <a:rPr sz="1900" dirty="0">
                <a:solidFill>
                  <a:srgbClr val="FFFFFF"/>
                </a:solidFill>
                <a:latin typeface="Arial"/>
                <a:cs typeface="Arial"/>
              </a:rPr>
              <a:t>King,</a:t>
            </a:r>
            <a:r>
              <a:rPr sz="1900" spc="35" dirty="0">
                <a:solidFill>
                  <a:srgbClr val="FFFFFF"/>
                </a:solidFill>
                <a:latin typeface="Arial"/>
                <a:cs typeface="Arial"/>
              </a:rPr>
              <a:t> </a:t>
            </a:r>
            <a:r>
              <a:rPr sz="1900" spc="-25" dirty="0">
                <a:solidFill>
                  <a:srgbClr val="FFFFFF"/>
                </a:solidFill>
                <a:latin typeface="Arial"/>
                <a:cs typeface="Arial"/>
              </a:rPr>
              <a:t>Jr.</a:t>
            </a:r>
            <a:endParaRPr sz="1900" dirty="0">
              <a:latin typeface="Arial"/>
              <a:cs typeface="Arial"/>
            </a:endParaRPr>
          </a:p>
        </p:txBody>
      </p:sp>
    </p:spTree>
    <p:extLst>
      <p:ext uri="{BB962C8B-B14F-4D97-AF65-F5344CB8AC3E}">
        <p14:creationId xmlns:p14="http://schemas.microsoft.com/office/powerpoint/2010/main" val="628513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697513" y="1149527"/>
            <a:ext cx="6922915" cy="844694"/>
          </a:xfrm>
          <a:prstGeom prst="rect">
            <a:avLst/>
          </a:prstGeom>
        </p:spPr>
      </p:pic>
      <p:sp>
        <p:nvSpPr>
          <p:cNvPr id="4" name="object 4"/>
          <p:cNvSpPr txBox="1"/>
          <p:nvPr/>
        </p:nvSpPr>
        <p:spPr>
          <a:xfrm>
            <a:off x="747098" y="2011720"/>
            <a:ext cx="10106025" cy="4316524"/>
          </a:xfrm>
          <a:prstGeom prst="rect">
            <a:avLst/>
          </a:prstGeom>
        </p:spPr>
        <p:txBody>
          <a:bodyPr vert="horz" wrap="square" lIns="0" tIns="216429" rIns="0" bIns="0" rtlCol="0">
            <a:spAutoFit/>
          </a:bodyPr>
          <a:lstStyle/>
          <a:p>
            <a:pPr marL="457200" indent="-457200">
              <a:lnSpc>
                <a:spcPct val="150000"/>
              </a:lnSpc>
              <a:buFont typeface="Arial" panose="020B0604020202020204" pitchFamily="34" charset="0"/>
              <a:buChar char="•"/>
            </a:pPr>
            <a:r>
              <a:rPr lang="en-US" sz="2000" dirty="0">
                <a:latin typeface="Arial"/>
                <a:cs typeface="Arial"/>
              </a:rPr>
              <a:t>Delivers significant cost and operational efficiencies from having one central system</a:t>
            </a:r>
          </a:p>
          <a:p>
            <a:pPr marL="457200" indent="-457200">
              <a:lnSpc>
                <a:spcPct val="150000"/>
              </a:lnSpc>
              <a:buFont typeface="Arial" panose="020B0604020202020204" pitchFamily="34" charset="0"/>
              <a:buChar char="•"/>
            </a:pPr>
            <a:r>
              <a:rPr lang="en-US" sz="2000" dirty="0">
                <a:latin typeface="Arial"/>
                <a:cs typeface="Arial"/>
              </a:rPr>
              <a:t>Brings new functionality to campuses</a:t>
            </a:r>
          </a:p>
          <a:p>
            <a:pPr marL="457200" indent="-457200">
              <a:lnSpc>
                <a:spcPct val="150000"/>
              </a:lnSpc>
              <a:buFont typeface="Arial" panose="020B0604020202020204" pitchFamily="34" charset="0"/>
              <a:buChar char="•"/>
            </a:pPr>
            <a:r>
              <a:rPr lang="en-US" sz="2000" dirty="0">
                <a:latin typeface="Arial"/>
                <a:cs typeface="Arial"/>
              </a:rPr>
              <a:t>Streamlines HR business processes and standardizes best practices</a:t>
            </a:r>
          </a:p>
          <a:p>
            <a:pPr marL="457200" indent="-457200">
              <a:lnSpc>
                <a:spcPct val="150000"/>
              </a:lnSpc>
              <a:buFont typeface="Arial" panose="020B0604020202020204" pitchFamily="34" charset="0"/>
              <a:buChar char="•"/>
            </a:pPr>
            <a:r>
              <a:rPr lang="en-US" sz="2000" dirty="0">
                <a:latin typeface="Arial"/>
                <a:cs typeface="Arial"/>
              </a:rPr>
              <a:t>Delivers an improved user experience, including future mobile access to HR services</a:t>
            </a:r>
          </a:p>
          <a:p>
            <a:pPr marL="457200" indent="-457200">
              <a:lnSpc>
                <a:spcPct val="150000"/>
              </a:lnSpc>
              <a:buFont typeface="Arial" panose="020B0604020202020204" pitchFamily="34" charset="0"/>
              <a:buChar char="•"/>
            </a:pPr>
            <a:r>
              <a:rPr lang="en-US" sz="2000" dirty="0">
                <a:latin typeface="Arial"/>
                <a:cs typeface="Arial"/>
              </a:rPr>
              <a:t>Provides enhanced reporting with standardized data</a:t>
            </a:r>
          </a:p>
          <a:p>
            <a:pPr marL="457200" indent="-457200">
              <a:lnSpc>
                <a:spcPct val="150000"/>
              </a:lnSpc>
              <a:buFont typeface="Arial" panose="020B0604020202020204" pitchFamily="34" charset="0"/>
              <a:buChar char="•"/>
            </a:pPr>
            <a:r>
              <a:rPr lang="en-US" sz="2000" dirty="0">
                <a:latin typeface="Arial"/>
                <a:cs typeface="Arial"/>
              </a:rPr>
              <a:t>Allows software updates and enhancements to be deployed more rapidly</a:t>
            </a:r>
          </a:p>
          <a:p>
            <a:pPr marL="457200" indent="-457200">
              <a:lnSpc>
                <a:spcPct val="150000"/>
              </a:lnSpc>
              <a:buFont typeface="Arial" panose="020B0604020202020204" pitchFamily="34" charset="0"/>
              <a:buChar char="•"/>
            </a:pPr>
            <a:r>
              <a:rPr lang="en-US" sz="2000" dirty="0">
                <a:latin typeface="Arial"/>
                <a:cs typeface="Arial"/>
              </a:rPr>
              <a:t>Delivers systemwide training materials</a:t>
            </a:r>
          </a:p>
          <a:p>
            <a:pPr marL="457200" indent="-457200">
              <a:lnSpc>
                <a:spcPct val="150000"/>
              </a:lnSpc>
              <a:buFont typeface="Arial" panose="020B0604020202020204" pitchFamily="34" charset="0"/>
              <a:buChar char="•"/>
            </a:pPr>
            <a:r>
              <a:rPr lang="en-US" sz="2000" dirty="0">
                <a:latin typeface="Arial"/>
                <a:cs typeface="Arial"/>
              </a:rPr>
              <a:t>Positions the CSU to consider cloud-based services</a:t>
            </a:r>
          </a:p>
          <a:p>
            <a:pPr marL="457200" indent="-457200">
              <a:lnSpc>
                <a:spcPct val="150000"/>
              </a:lnSpc>
              <a:buFont typeface="Arial" panose="020B0604020202020204" pitchFamily="34" charset="0"/>
              <a:buChar char="•"/>
            </a:pPr>
            <a:r>
              <a:rPr lang="en-US" sz="2000" dirty="0">
                <a:latin typeface="Arial"/>
                <a:cs typeface="Arial"/>
              </a:rPr>
              <a:t>Allows sharing of HR personnel between universities</a:t>
            </a:r>
          </a:p>
        </p:txBody>
      </p:sp>
      <p:sp>
        <p:nvSpPr>
          <p:cNvPr id="8" name="Title 7">
            <a:extLst>
              <a:ext uri="{FF2B5EF4-FFF2-40B4-BE49-F238E27FC236}">
                <a16:creationId xmlns:a16="http://schemas.microsoft.com/office/drawing/2014/main" id="{3F7EEFF7-1924-6AEF-D5F9-637D8940B49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43798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95D77-F980-45AE-E071-24E5258AE9B9}"/>
              </a:ext>
            </a:extLst>
          </p:cNvPr>
          <p:cNvSpPr>
            <a:spLocks noGrp="1"/>
          </p:cNvSpPr>
          <p:nvPr>
            <p:ph type="title"/>
          </p:nvPr>
        </p:nvSpPr>
        <p:spPr/>
        <p:txBody>
          <a:bodyPr/>
          <a:lstStyle/>
          <a:p>
            <a:endParaRPr lang="en-US"/>
          </a:p>
        </p:txBody>
      </p:sp>
      <p:sp>
        <p:nvSpPr>
          <p:cNvPr id="2" name="TextBox 1">
            <a:extLst>
              <a:ext uri="{FF2B5EF4-FFF2-40B4-BE49-F238E27FC236}">
                <a16:creationId xmlns:a16="http://schemas.microsoft.com/office/drawing/2014/main" id="{43ED0509-7AC3-E91E-DFE8-8FED62D67349}"/>
              </a:ext>
            </a:extLst>
          </p:cNvPr>
          <p:cNvSpPr txBox="1"/>
          <p:nvPr/>
        </p:nvSpPr>
        <p:spPr>
          <a:xfrm>
            <a:off x="695738" y="1292087"/>
            <a:ext cx="10187609" cy="2492990"/>
          </a:xfrm>
          <a:prstGeom prst="rect">
            <a:avLst/>
          </a:prstGeom>
          <a:noFill/>
        </p:spPr>
        <p:txBody>
          <a:bodyPr wrap="square" rtlCol="0">
            <a:spAutoFit/>
          </a:bodyPr>
          <a:lstStyle/>
          <a:p>
            <a:r>
              <a:rPr lang="en-US" dirty="0"/>
              <a:t>Lessons from the Simple</a:t>
            </a:r>
          </a:p>
          <a:p>
            <a:endParaRPr lang="en-US" dirty="0"/>
          </a:p>
          <a:p>
            <a:pPr marL="285750" indent="-285750">
              <a:buFont typeface="Arial" panose="020B0604020202020204" pitchFamily="34" charset="0"/>
              <a:buChar char="•"/>
            </a:pPr>
            <a:r>
              <a:rPr lang="en-US" sz="2400" dirty="0"/>
              <a:t>Executive engagement</a:t>
            </a:r>
          </a:p>
          <a:p>
            <a:pPr marL="742950" lvl="1" indent="-285750">
              <a:buFont typeface="Arial" panose="020B0604020202020204" pitchFamily="34" charset="0"/>
              <a:buChar char="•"/>
            </a:pPr>
            <a:r>
              <a:rPr lang="en-US" sz="2400" dirty="0"/>
              <a:t>Regular Check Ins (1:1 offline)</a:t>
            </a:r>
          </a:p>
          <a:p>
            <a:pPr marL="285750" indent="-285750">
              <a:buFont typeface="Arial" panose="020B0604020202020204" pitchFamily="34" charset="0"/>
              <a:buChar char="•"/>
            </a:pPr>
            <a:r>
              <a:rPr lang="en-US" sz="2400" dirty="0"/>
              <a:t>Project Manager/Change Manager</a:t>
            </a:r>
          </a:p>
          <a:p>
            <a:pPr marL="742950" lvl="1" indent="-285750">
              <a:buFont typeface="Arial" panose="020B0604020202020204" pitchFamily="34" charset="0"/>
              <a:buChar char="•"/>
            </a:pPr>
            <a:r>
              <a:rPr lang="en-US" sz="2400" dirty="0"/>
              <a:t>Functional vs. Technical </a:t>
            </a:r>
          </a:p>
          <a:p>
            <a:pPr marL="285750" indent="-285750">
              <a:buFont typeface="Arial" panose="020B0604020202020204" pitchFamily="34" charset="0"/>
              <a:buChar char="•"/>
            </a:pPr>
            <a:r>
              <a:rPr lang="en-US" sz="2400" dirty="0"/>
              <a:t>Don’t forget your internal teams!</a:t>
            </a:r>
          </a:p>
        </p:txBody>
      </p:sp>
    </p:spTree>
    <p:extLst>
      <p:ext uri="{BB962C8B-B14F-4D97-AF65-F5344CB8AC3E}">
        <p14:creationId xmlns:p14="http://schemas.microsoft.com/office/powerpoint/2010/main" val="3875699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95D77-F980-45AE-E071-24E5258AE9B9}"/>
              </a:ext>
            </a:extLst>
          </p:cNvPr>
          <p:cNvSpPr>
            <a:spLocks noGrp="1"/>
          </p:cNvSpPr>
          <p:nvPr>
            <p:ph type="title"/>
          </p:nvPr>
        </p:nvSpPr>
        <p:spPr/>
        <p:txBody>
          <a:bodyPr/>
          <a:lstStyle/>
          <a:p>
            <a:endParaRPr lang="en-US"/>
          </a:p>
        </p:txBody>
      </p:sp>
      <p:pic>
        <p:nvPicPr>
          <p:cNvPr id="1026" name="Picture 2" descr="Wrap it up now, for time is almost over!">
            <a:extLst>
              <a:ext uri="{FF2B5EF4-FFF2-40B4-BE49-F238E27FC236}">
                <a16:creationId xmlns:a16="http://schemas.microsoft.com/office/drawing/2014/main" id="{43C02A21-0E24-6E0D-B4A9-8757E8C7B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645" y="682072"/>
            <a:ext cx="5063366" cy="590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87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77BC0B-837F-4C77-AE8F-FD48225F98B1}"/>
              </a:ext>
            </a:extLst>
          </p:cNvPr>
          <p:cNvSpPr/>
          <p:nvPr/>
        </p:nvSpPr>
        <p:spPr>
          <a:xfrm>
            <a:off x="0" y="4057650"/>
            <a:ext cx="4500564" cy="2800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CA1E60B-026C-456D-AB58-AD8A0941C0CB}"/>
              </a:ext>
            </a:extLst>
          </p:cNvPr>
          <p:cNvGrpSpPr/>
          <p:nvPr/>
        </p:nvGrpSpPr>
        <p:grpSpPr>
          <a:xfrm>
            <a:off x="5865845" y="2234251"/>
            <a:ext cx="4782436" cy="3137287"/>
            <a:chOff x="6203634" y="1696728"/>
            <a:chExt cx="4183378" cy="3137287"/>
          </a:xfrm>
        </p:grpSpPr>
        <p:sp>
          <p:nvSpPr>
            <p:cNvPr id="16" name="TextBox 15">
              <a:extLst>
                <a:ext uri="{FF2B5EF4-FFF2-40B4-BE49-F238E27FC236}">
                  <a16:creationId xmlns:a16="http://schemas.microsoft.com/office/drawing/2014/main" id="{137CD743-62BF-41B8-A31B-7CCEF075586D}"/>
                </a:ext>
              </a:extLst>
            </p:cNvPr>
            <p:cNvSpPr txBox="1"/>
            <p:nvPr/>
          </p:nvSpPr>
          <p:spPr>
            <a:xfrm>
              <a:off x="6232210" y="1696728"/>
              <a:ext cx="4154802" cy="757130"/>
            </a:xfrm>
            <a:prstGeom prst="rect">
              <a:avLst/>
            </a:prstGeom>
            <a:noFill/>
          </p:spPr>
          <p:txBody>
            <a:bodyPr wrap="square" rtlCol="0">
              <a:spAutoFit/>
            </a:bodyPr>
            <a:lstStyle/>
            <a:p>
              <a:pPr>
                <a:lnSpc>
                  <a:spcPct val="80000"/>
                </a:lnSpc>
              </a:pPr>
              <a:r>
                <a:rPr lang="en-US" sz="5400" b="1" dirty="0">
                  <a:solidFill>
                    <a:schemeClr val="tx2"/>
                  </a:solidFill>
                  <a:latin typeface="+mj-lt"/>
                  <a:ea typeface="Segoe UI Black" panose="020B0A02040204020203" pitchFamily="34" charset="0"/>
                  <a:cs typeface="Times New Roman" panose="02020603050405020304" pitchFamily="18" charset="0"/>
                </a:rPr>
                <a:t>Who are  </a:t>
              </a:r>
              <a:r>
                <a:rPr lang="en-US" sz="5400" b="1" dirty="0">
                  <a:solidFill>
                    <a:schemeClr val="accent1"/>
                  </a:solidFill>
                  <a:latin typeface="+mj-lt"/>
                  <a:ea typeface="Segoe UI Black" panose="020B0A02040204020203" pitchFamily="34" charset="0"/>
                  <a:cs typeface="Times New Roman" panose="02020603050405020304" pitchFamily="18" charset="0"/>
                </a:rPr>
                <a:t>We?</a:t>
              </a:r>
              <a:endParaRPr lang="en-US" sz="5400" b="1" dirty="0">
                <a:solidFill>
                  <a:schemeClr val="accent1"/>
                </a:solidFill>
                <a:latin typeface="+mj-lt"/>
                <a:cs typeface="Times New Roman" panose="02020603050405020304" pitchFamily="18" charset="0"/>
              </a:endParaRPr>
            </a:p>
          </p:txBody>
        </p:sp>
        <p:sp>
          <p:nvSpPr>
            <p:cNvPr id="17" name="TextBox 16">
              <a:extLst>
                <a:ext uri="{FF2B5EF4-FFF2-40B4-BE49-F238E27FC236}">
                  <a16:creationId xmlns:a16="http://schemas.microsoft.com/office/drawing/2014/main" id="{ECF423B0-5183-4E3C-A7EF-196E652715A1}"/>
                </a:ext>
              </a:extLst>
            </p:cNvPr>
            <p:cNvSpPr txBox="1"/>
            <p:nvPr/>
          </p:nvSpPr>
          <p:spPr>
            <a:xfrm>
              <a:off x="6203634" y="2438359"/>
              <a:ext cx="4154803" cy="2395656"/>
            </a:xfrm>
            <a:prstGeom prst="rect">
              <a:avLst/>
            </a:prstGeom>
            <a:noFill/>
          </p:spPr>
          <p:txBody>
            <a:bodyPr wrap="square" rtlCol="0">
              <a:spAutoFit/>
            </a:bodyPr>
            <a:lstStyle>
              <a:defPPr>
                <a:defRPr lang="en-US"/>
              </a:defPPr>
              <a:lvl1pPr algn="just">
                <a:lnSpc>
                  <a:spcPct val="130000"/>
                </a:lnSpc>
                <a:defRPr sz="12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20000"/>
                </a:lnSpc>
              </a:pPr>
              <a:r>
                <a:rPr lang="en-US" sz="1800" dirty="0">
                  <a:solidFill>
                    <a:schemeClr val="tx1">
                      <a:lumMod val="75000"/>
                      <a:lumOff val="25000"/>
                    </a:schemeClr>
                  </a:solidFill>
                  <a:latin typeface="+mn-lt"/>
                </a:rPr>
                <a:t>California State University</a:t>
              </a:r>
            </a:p>
            <a:p>
              <a:pPr marL="285750" indent="-285750">
                <a:lnSpc>
                  <a:spcPct val="120000"/>
                </a:lnSpc>
                <a:buFont typeface="Wingdings" panose="05000000000000000000" pitchFamily="2" charset="2"/>
                <a:buChar char="Ø"/>
              </a:pPr>
              <a:r>
                <a:rPr lang="en-US" sz="1800" dirty="0">
                  <a:solidFill>
                    <a:schemeClr val="tx1">
                      <a:lumMod val="75000"/>
                      <a:lumOff val="25000"/>
                    </a:schemeClr>
                  </a:solidFill>
                  <a:latin typeface="+mn-lt"/>
                </a:rPr>
                <a:t>460,000 students</a:t>
              </a:r>
            </a:p>
            <a:p>
              <a:pPr marL="285750" indent="-285750">
                <a:lnSpc>
                  <a:spcPct val="120000"/>
                </a:lnSpc>
                <a:buFont typeface="Wingdings" panose="05000000000000000000" pitchFamily="2" charset="2"/>
                <a:buChar char="Ø"/>
              </a:pPr>
              <a:r>
                <a:rPr lang="en-US" sz="1800" dirty="0">
                  <a:solidFill>
                    <a:schemeClr val="tx1">
                      <a:lumMod val="75000"/>
                      <a:lumOff val="25000"/>
                    </a:schemeClr>
                  </a:solidFill>
                  <a:latin typeface="+mn-lt"/>
                </a:rPr>
                <a:t>56,000 staff and faculty</a:t>
              </a:r>
            </a:p>
            <a:p>
              <a:pPr marL="285750" indent="-285750">
                <a:lnSpc>
                  <a:spcPct val="120000"/>
                </a:lnSpc>
                <a:buFont typeface="Wingdings" panose="05000000000000000000" pitchFamily="2" charset="2"/>
                <a:buChar char="Ø"/>
              </a:pPr>
              <a:r>
                <a:rPr lang="en-US" sz="1800" dirty="0">
                  <a:solidFill>
                    <a:schemeClr val="tx1">
                      <a:lumMod val="75000"/>
                      <a:lumOff val="25000"/>
                    </a:schemeClr>
                  </a:solidFill>
                  <a:latin typeface="+mn-lt"/>
                </a:rPr>
                <a:t>One Chancellor and Board of Trustees</a:t>
              </a:r>
            </a:p>
            <a:p>
              <a:pPr marL="285750" indent="-285750">
                <a:lnSpc>
                  <a:spcPct val="120000"/>
                </a:lnSpc>
                <a:buFont typeface="Wingdings" panose="05000000000000000000" pitchFamily="2" charset="2"/>
                <a:buChar char="Ø"/>
              </a:pPr>
              <a:r>
                <a:rPr lang="en-US" sz="1800" dirty="0">
                  <a:solidFill>
                    <a:schemeClr val="tx1">
                      <a:lumMod val="75000"/>
                      <a:lumOff val="25000"/>
                    </a:schemeClr>
                  </a:solidFill>
                  <a:latin typeface="+mn-lt"/>
                </a:rPr>
                <a:t>One University… BUT:</a:t>
              </a:r>
            </a:p>
            <a:p>
              <a:pPr marL="742950" lvl="1" indent="-285750">
                <a:lnSpc>
                  <a:spcPct val="120000"/>
                </a:lnSpc>
                <a:buFont typeface="Wingdings" panose="05000000000000000000" pitchFamily="2" charset="2"/>
                <a:buChar char="q"/>
              </a:pPr>
              <a:r>
                <a:rPr lang="en-US" dirty="0">
                  <a:solidFill>
                    <a:schemeClr val="tx1">
                      <a:lumMod val="75000"/>
                      <a:lumOff val="25000"/>
                    </a:schemeClr>
                  </a:solidFill>
                  <a:latin typeface="+mn-lt"/>
                </a:rPr>
                <a:t>23 Campuses  = 23 Presidents</a:t>
              </a:r>
              <a:endParaRPr lang="en-US" sz="1800" dirty="0">
                <a:solidFill>
                  <a:schemeClr val="tx1">
                    <a:lumMod val="75000"/>
                    <a:lumOff val="25000"/>
                  </a:schemeClr>
                </a:solidFill>
                <a:latin typeface="+mn-lt"/>
              </a:endParaRPr>
            </a:p>
          </p:txBody>
        </p:sp>
        <p:sp>
          <p:nvSpPr>
            <p:cNvPr id="21" name="Freeform 5">
              <a:extLst>
                <a:ext uri="{FF2B5EF4-FFF2-40B4-BE49-F238E27FC236}">
                  <a16:creationId xmlns:a16="http://schemas.microsoft.com/office/drawing/2014/main" id="{5B103A21-945F-4E32-939F-412D62DD1B59}"/>
                </a:ext>
              </a:extLst>
            </p:cNvPr>
            <p:cNvSpPr>
              <a:spLocks noChangeArrowheads="1"/>
            </p:cNvSpPr>
            <p:nvPr/>
          </p:nvSpPr>
          <p:spPr bwMode="auto">
            <a:xfrm>
              <a:off x="7260973" y="3896747"/>
              <a:ext cx="60458" cy="104638"/>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solidFill>
                  <a:schemeClr val="tx1">
                    <a:lumMod val="85000"/>
                    <a:lumOff val="15000"/>
                  </a:schemeClr>
                </a:solidFill>
              </a:endParaRPr>
            </a:p>
          </p:txBody>
        </p:sp>
      </p:grpSp>
      <p:pic>
        <p:nvPicPr>
          <p:cNvPr id="3" name="Picture Placeholder 2" descr="A map of the state of california&#10;&#10;Description automatically generated">
            <a:extLst>
              <a:ext uri="{FF2B5EF4-FFF2-40B4-BE49-F238E27FC236}">
                <a16:creationId xmlns:a16="http://schemas.microsoft.com/office/drawing/2014/main" id="{D1794B14-B087-A609-2CFF-BFFE4A9BA08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412" r="7412"/>
          <a:stretch>
            <a:fillRect/>
          </a:stretch>
        </p:blipFill>
        <p:spPr>
          <a:xfrm>
            <a:off x="416767" y="748428"/>
            <a:ext cx="5449078" cy="5693636"/>
          </a:xfrm>
        </p:spPr>
      </p:pic>
    </p:spTree>
    <p:extLst>
      <p:ext uri="{BB962C8B-B14F-4D97-AF65-F5344CB8AC3E}">
        <p14:creationId xmlns:p14="http://schemas.microsoft.com/office/powerpoint/2010/main" val="3867797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95D77-F980-45AE-E071-24E5258AE9B9}"/>
              </a:ext>
            </a:extLst>
          </p:cNvPr>
          <p:cNvSpPr>
            <a:spLocks noGrp="1"/>
          </p:cNvSpPr>
          <p:nvPr>
            <p:ph type="title"/>
          </p:nvPr>
        </p:nvSpPr>
        <p:spPr/>
        <p:txBody>
          <a:bodyPr/>
          <a:lstStyle/>
          <a:p>
            <a:endParaRPr lang="en-US"/>
          </a:p>
        </p:txBody>
      </p:sp>
      <p:grpSp>
        <p:nvGrpSpPr>
          <p:cNvPr id="2" name="Group 1">
            <a:extLst>
              <a:ext uri="{FF2B5EF4-FFF2-40B4-BE49-F238E27FC236}">
                <a16:creationId xmlns:a16="http://schemas.microsoft.com/office/drawing/2014/main" id="{1A9ECD93-8AB7-CCFF-C5FA-53273EE35705}"/>
              </a:ext>
            </a:extLst>
          </p:cNvPr>
          <p:cNvGrpSpPr/>
          <p:nvPr/>
        </p:nvGrpSpPr>
        <p:grpSpPr>
          <a:xfrm>
            <a:off x="917023" y="1200462"/>
            <a:ext cx="3074630" cy="3102687"/>
            <a:chOff x="613274" y="475165"/>
            <a:chExt cx="4187176" cy="2731395"/>
          </a:xfrm>
        </p:grpSpPr>
        <p:sp>
          <p:nvSpPr>
            <p:cNvPr id="4" name="Freeform 20">
              <a:extLst>
                <a:ext uri="{FF2B5EF4-FFF2-40B4-BE49-F238E27FC236}">
                  <a16:creationId xmlns:a16="http://schemas.microsoft.com/office/drawing/2014/main" id="{65651E43-D7DF-D8DB-503C-BB155D40900A}"/>
                </a:ext>
              </a:extLst>
            </p:cNvPr>
            <p:cNvSpPr/>
            <p:nvPr/>
          </p:nvSpPr>
          <p:spPr>
            <a:xfrm>
              <a:off x="667651" y="1090341"/>
              <a:ext cx="4132799" cy="2116219"/>
            </a:xfrm>
            <a:custGeom>
              <a:avLst/>
              <a:gdLst>
                <a:gd name="connsiteX0" fmla="*/ 0 w 4132799"/>
                <a:gd name="connsiteY0" fmla="*/ 211622 h 2116219"/>
                <a:gd name="connsiteX1" fmla="*/ 211622 w 4132799"/>
                <a:gd name="connsiteY1" fmla="*/ 0 h 2116219"/>
                <a:gd name="connsiteX2" fmla="*/ 3921177 w 4132799"/>
                <a:gd name="connsiteY2" fmla="*/ 0 h 2116219"/>
                <a:gd name="connsiteX3" fmla="*/ 4132799 w 4132799"/>
                <a:gd name="connsiteY3" fmla="*/ 211622 h 2116219"/>
                <a:gd name="connsiteX4" fmla="*/ 4132799 w 4132799"/>
                <a:gd name="connsiteY4" fmla="*/ 1904597 h 2116219"/>
                <a:gd name="connsiteX5" fmla="*/ 3921177 w 4132799"/>
                <a:gd name="connsiteY5" fmla="*/ 2116219 h 2116219"/>
                <a:gd name="connsiteX6" fmla="*/ 211622 w 4132799"/>
                <a:gd name="connsiteY6" fmla="*/ 2116219 h 2116219"/>
                <a:gd name="connsiteX7" fmla="*/ 0 w 4132799"/>
                <a:gd name="connsiteY7" fmla="*/ 1904597 h 2116219"/>
                <a:gd name="connsiteX8" fmla="*/ 0 w 4132799"/>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2799" h="2116219">
                  <a:moveTo>
                    <a:pt x="0" y="211622"/>
                  </a:moveTo>
                  <a:cubicBezTo>
                    <a:pt x="0" y="94746"/>
                    <a:pt x="94746" y="0"/>
                    <a:pt x="211622" y="0"/>
                  </a:cubicBezTo>
                  <a:lnTo>
                    <a:pt x="3921177" y="0"/>
                  </a:lnTo>
                  <a:cubicBezTo>
                    <a:pt x="4038053" y="0"/>
                    <a:pt x="4132799" y="94746"/>
                    <a:pt x="4132799" y="211622"/>
                  </a:cubicBezTo>
                  <a:lnTo>
                    <a:pt x="4132799" y="1904597"/>
                  </a:lnTo>
                  <a:cubicBezTo>
                    <a:pt x="4132799" y="2021473"/>
                    <a:pt x="4038053" y="2116219"/>
                    <a:pt x="3921177" y="2116219"/>
                  </a:cubicBezTo>
                  <a:lnTo>
                    <a:pt x="211622" y="2116219"/>
                  </a:lnTo>
                  <a:cubicBezTo>
                    <a:pt x="94746" y="2116219"/>
                    <a:pt x="0" y="2021473"/>
                    <a:pt x="0" y="1904597"/>
                  </a:cubicBezTo>
                  <a:lnTo>
                    <a:pt x="0" y="211622"/>
                  </a:lnTo>
                  <a:close/>
                </a:path>
              </a:pathLst>
            </a:custGeom>
            <a:solidFill>
              <a:srgbClr val="3434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3422" tIns="153422" rIns="153422" bIns="153422" numCol="1" spcCol="1270" anchor="ctr" anchorCtr="0">
              <a:noAutofit/>
            </a:bodyPr>
            <a:lstStyle/>
            <a:p>
              <a:pPr defTabSz="1066715">
                <a:lnSpc>
                  <a:spcPct val="90000"/>
                </a:lnSpc>
                <a:spcBef>
                  <a:spcPct val="0"/>
                </a:spcBef>
                <a:spcAft>
                  <a:spcPct val="35000"/>
                </a:spcAft>
                <a:defRPr/>
              </a:pPr>
              <a:endParaRPr lang="en-US" sz="240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F886221-AD72-0ABF-709F-37260B5BAC30}"/>
                </a:ext>
              </a:extLst>
            </p:cNvPr>
            <p:cNvPicPr>
              <a:picLocks noChangeAspect="1"/>
            </p:cNvPicPr>
            <p:nvPr/>
          </p:nvPicPr>
          <p:blipFill>
            <a:blip r:embed="rId3"/>
            <a:stretch>
              <a:fillRect/>
            </a:stretch>
          </p:blipFill>
          <p:spPr>
            <a:xfrm>
              <a:off x="2578749" y="475165"/>
              <a:ext cx="2113223" cy="2113223"/>
            </a:xfrm>
            <a:prstGeom prst="rect">
              <a:avLst/>
            </a:prstGeom>
          </p:spPr>
        </p:pic>
        <p:sp>
          <p:nvSpPr>
            <p:cNvPr id="7" name="TextBox 6">
              <a:extLst>
                <a:ext uri="{FF2B5EF4-FFF2-40B4-BE49-F238E27FC236}">
                  <a16:creationId xmlns:a16="http://schemas.microsoft.com/office/drawing/2014/main" id="{DDA6F651-4A7D-68FC-D634-111930FDB147}"/>
                </a:ext>
              </a:extLst>
            </p:cNvPr>
            <p:cNvSpPr txBox="1"/>
            <p:nvPr/>
          </p:nvSpPr>
          <p:spPr>
            <a:xfrm>
              <a:off x="613274" y="1405780"/>
              <a:ext cx="3897856" cy="1434602"/>
            </a:xfrm>
            <a:prstGeom prst="rect">
              <a:avLst/>
            </a:prstGeom>
            <a:noFill/>
          </p:spPr>
          <p:txBody>
            <a:bodyPr wrap="square" lIns="109728" tIns="54864" rIns="109728" bIns="54864" rtlCol="0" anchor="t">
              <a:spAutoFit/>
            </a:bodyPr>
            <a:lstStyle/>
            <a:p>
              <a:pPr>
                <a:defRPr/>
              </a:pPr>
              <a:r>
                <a:rPr lang="en-US" sz="2200" b="1" dirty="0">
                  <a:solidFill>
                    <a:prstClr val="white"/>
                  </a:solidFill>
                  <a:latin typeface="Arial" panose="020B0604020202020204" pitchFamily="34" charset="0"/>
                  <a:cs typeface="Arial" panose="020B0604020202020204" pitchFamily="34" charset="0"/>
                </a:rPr>
                <a:t>Stakeholder </a:t>
              </a:r>
              <a:br>
                <a:rPr lang="en-US" sz="2200" b="1" dirty="0">
                  <a:solidFill>
                    <a:prstClr val="white"/>
                  </a:solidFill>
                  <a:latin typeface="Arial" panose="020B0604020202020204" pitchFamily="34" charset="0"/>
                  <a:cs typeface="Arial" panose="020B0604020202020204" pitchFamily="34" charset="0"/>
                </a:rPr>
              </a:br>
              <a:r>
                <a:rPr lang="en-US" sz="2200" b="1" dirty="0">
                  <a:solidFill>
                    <a:prstClr val="white"/>
                  </a:solidFill>
                  <a:latin typeface="Arial" panose="020B0604020202020204" pitchFamily="34" charset="0"/>
                  <a:cs typeface="Arial" panose="020B0604020202020204" pitchFamily="34" charset="0"/>
                </a:rPr>
                <a:t>Register</a:t>
              </a:r>
            </a:p>
            <a:p>
              <a:pPr marL="342887" indent="-342887">
                <a:buFont typeface="Arial" panose="020B0604020202020204" pitchFamily="34" charset="0"/>
                <a:buChar char="•"/>
                <a:defRPr/>
              </a:pPr>
              <a:r>
                <a:rPr lang="en-US" sz="1980" dirty="0">
                  <a:solidFill>
                    <a:schemeClr val="bg1"/>
                  </a:solidFill>
                  <a:latin typeface="Arial"/>
                  <a:cs typeface="Arial"/>
                </a:rPr>
                <a:t>Identify and categorize all impacted stakeholders</a:t>
              </a:r>
              <a:r>
                <a:rPr lang="en-US" sz="1980" dirty="0">
                  <a:latin typeface="Arial"/>
                  <a:cs typeface="Arial"/>
                </a:rPr>
                <a:t> </a:t>
              </a:r>
              <a:endParaRPr lang="en-US" sz="198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D9F5B0C2-7798-491D-53D2-816B2EE901CA}"/>
              </a:ext>
            </a:extLst>
          </p:cNvPr>
          <p:cNvGrpSpPr/>
          <p:nvPr/>
        </p:nvGrpSpPr>
        <p:grpSpPr>
          <a:xfrm>
            <a:off x="1154745" y="3561329"/>
            <a:ext cx="3342276" cy="3248906"/>
            <a:chOff x="5887093" y="669732"/>
            <a:chExt cx="4349766" cy="3254450"/>
          </a:xfrm>
        </p:grpSpPr>
        <p:sp>
          <p:nvSpPr>
            <p:cNvPr id="9" name="Freeform 42">
              <a:extLst>
                <a:ext uri="{FF2B5EF4-FFF2-40B4-BE49-F238E27FC236}">
                  <a16:creationId xmlns:a16="http://schemas.microsoft.com/office/drawing/2014/main" id="{8DDF5416-0C01-EF4F-8A22-E5B265005482}"/>
                </a:ext>
              </a:extLst>
            </p:cNvPr>
            <p:cNvSpPr/>
            <p:nvPr/>
          </p:nvSpPr>
          <p:spPr>
            <a:xfrm>
              <a:off x="5887093" y="1437653"/>
              <a:ext cx="3511549" cy="2486529"/>
            </a:xfrm>
            <a:custGeom>
              <a:avLst/>
              <a:gdLst>
                <a:gd name="connsiteX0" fmla="*/ 0 w 3511548"/>
                <a:gd name="connsiteY0" fmla="*/ 211622 h 2116219"/>
                <a:gd name="connsiteX1" fmla="*/ 211622 w 3511548"/>
                <a:gd name="connsiteY1" fmla="*/ 0 h 2116219"/>
                <a:gd name="connsiteX2" fmla="*/ 3299926 w 3511548"/>
                <a:gd name="connsiteY2" fmla="*/ 0 h 2116219"/>
                <a:gd name="connsiteX3" fmla="*/ 3511548 w 3511548"/>
                <a:gd name="connsiteY3" fmla="*/ 211622 h 2116219"/>
                <a:gd name="connsiteX4" fmla="*/ 3511548 w 3511548"/>
                <a:gd name="connsiteY4" fmla="*/ 1904597 h 2116219"/>
                <a:gd name="connsiteX5" fmla="*/ 3299926 w 3511548"/>
                <a:gd name="connsiteY5" fmla="*/ 2116219 h 2116219"/>
                <a:gd name="connsiteX6" fmla="*/ 211622 w 3511548"/>
                <a:gd name="connsiteY6" fmla="*/ 2116219 h 2116219"/>
                <a:gd name="connsiteX7" fmla="*/ 0 w 3511548"/>
                <a:gd name="connsiteY7" fmla="*/ 1904597 h 2116219"/>
                <a:gd name="connsiteX8" fmla="*/ 0 w 3511548"/>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548" h="2116219">
                  <a:moveTo>
                    <a:pt x="0" y="211622"/>
                  </a:moveTo>
                  <a:cubicBezTo>
                    <a:pt x="0" y="94746"/>
                    <a:pt x="94746" y="0"/>
                    <a:pt x="211622" y="0"/>
                  </a:cubicBezTo>
                  <a:lnTo>
                    <a:pt x="3299926" y="0"/>
                  </a:lnTo>
                  <a:cubicBezTo>
                    <a:pt x="3416802" y="0"/>
                    <a:pt x="3511548" y="94746"/>
                    <a:pt x="3511548" y="211622"/>
                  </a:cubicBezTo>
                  <a:lnTo>
                    <a:pt x="3511548" y="1904597"/>
                  </a:lnTo>
                  <a:cubicBezTo>
                    <a:pt x="3511548" y="2021473"/>
                    <a:pt x="3416802" y="2116219"/>
                    <a:pt x="3299926" y="2116219"/>
                  </a:cubicBezTo>
                  <a:lnTo>
                    <a:pt x="211622" y="2116219"/>
                  </a:lnTo>
                  <a:cubicBezTo>
                    <a:pt x="94746" y="2116219"/>
                    <a:pt x="0" y="2021473"/>
                    <a:pt x="0" y="1904597"/>
                  </a:cubicBezTo>
                  <a:lnTo>
                    <a:pt x="0" y="211622"/>
                  </a:lnTo>
                  <a:close/>
                </a:path>
              </a:pathLst>
            </a:custGeom>
            <a:solidFill>
              <a:srgbClr val="EEAA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3422" tIns="153422" rIns="153422" bIns="153422" numCol="1" spcCol="1270" anchor="ctr" anchorCtr="0">
              <a:noAutofit/>
            </a:bodyPr>
            <a:lstStyle/>
            <a:p>
              <a:pPr algn="ctr" defTabSz="1066715">
                <a:lnSpc>
                  <a:spcPct val="90000"/>
                </a:lnSpc>
                <a:spcBef>
                  <a:spcPct val="0"/>
                </a:spcBef>
                <a:spcAft>
                  <a:spcPct val="35000"/>
                </a:spcAft>
                <a:defRPr/>
              </a:pPr>
              <a:endParaRPr lang="en-US" sz="2400">
                <a:solidFill>
                  <a:srgbClr val="343433"/>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EE1F92B8-4DE5-A8B4-88D7-1915034D5B76}"/>
                </a:ext>
              </a:extLst>
            </p:cNvPr>
            <p:cNvGrpSpPr/>
            <p:nvPr/>
          </p:nvGrpSpPr>
          <p:grpSpPr>
            <a:xfrm>
              <a:off x="5989549" y="669732"/>
              <a:ext cx="4247310" cy="2669179"/>
              <a:chOff x="5626942" y="1048104"/>
              <a:chExt cx="4247310" cy="2669179"/>
            </a:xfrm>
          </p:grpSpPr>
          <p:pic>
            <p:nvPicPr>
              <p:cNvPr id="11" name="Picture 10">
                <a:extLst>
                  <a:ext uri="{FF2B5EF4-FFF2-40B4-BE49-F238E27FC236}">
                    <a16:creationId xmlns:a16="http://schemas.microsoft.com/office/drawing/2014/main" id="{E12D924B-8C3C-6EB1-0B0E-9FE2ED81FA16}"/>
                  </a:ext>
                </a:extLst>
              </p:cNvPr>
              <p:cNvPicPr>
                <a:picLocks noChangeAspect="1"/>
              </p:cNvPicPr>
              <p:nvPr/>
            </p:nvPicPr>
            <p:blipFill>
              <a:blip r:embed="rId4"/>
              <a:stretch>
                <a:fillRect/>
              </a:stretch>
            </p:blipFill>
            <p:spPr>
              <a:xfrm>
                <a:off x="7531277" y="1048104"/>
                <a:ext cx="2342975" cy="2342974"/>
              </a:xfrm>
              <a:prstGeom prst="rect">
                <a:avLst/>
              </a:prstGeom>
            </p:spPr>
          </p:pic>
          <p:sp>
            <p:nvSpPr>
              <p:cNvPr id="12" name="TextBox 11">
                <a:extLst>
                  <a:ext uri="{FF2B5EF4-FFF2-40B4-BE49-F238E27FC236}">
                    <a16:creationId xmlns:a16="http://schemas.microsoft.com/office/drawing/2014/main" id="{2B051530-893B-41BD-354C-864510548361}"/>
                  </a:ext>
                </a:extLst>
              </p:cNvPr>
              <p:cNvSpPr txBox="1"/>
              <p:nvPr/>
            </p:nvSpPr>
            <p:spPr>
              <a:xfrm>
                <a:off x="5626942" y="2353834"/>
                <a:ext cx="3270010" cy="1363449"/>
              </a:xfrm>
              <a:prstGeom prst="rect">
                <a:avLst/>
              </a:prstGeom>
              <a:noFill/>
            </p:spPr>
            <p:txBody>
              <a:bodyPr wrap="square" lIns="109728" tIns="54864" rIns="109728" bIns="54864" rtlCol="0" anchor="t">
                <a:spAutoFit/>
              </a:bodyPr>
              <a:lstStyle/>
              <a:p>
                <a:pPr>
                  <a:defRPr/>
                </a:pPr>
                <a:r>
                  <a:rPr lang="en-US" sz="2200" b="1" dirty="0">
                    <a:solidFill>
                      <a:srgbClr val="343433"/>
                    </a:solidFill>
                    <a:latin typeface="Arial" panose="020B0604020202020204" pitchFamily="34" charset="0"/>
                    <a:cs typeface="Arial" panose="020B0604020202020204" pitchFamily="34" charset="0"/>
                  </a:rPr>
                  <a:t>Sponsor Roadmap</a:t>
                </a:r>
              </a:p>
              <a:p>
                <a:pPr marL="411463" indent="-411463">
                  <a:buFont typeface="Arial" panose="020B0604020202020204" pitchFamily="34" charset="0"/>
                  <a:buChar char="•"/>
                  <a:defRPr/>
                </a:pPr>
                <a:r>
                  <a:rPr lang="en-US" sz="1980" dirty="0">
                    <a:solidFill>
                      <a:srgbClr val="343433"/>
                    </a:solidFill>
                    <a:latin typeface="Arial" panose="020B0604020202020204" pitchFamily="34" charset="0"/>
                    <a:cs typeface="Arial" panose="020B0604020202020204" pitchFamily="34" charset="0"/>
                  </a:rPr>
                  <a:t>Plan for Sponsors to champion and support CHRS</a:t>
                </a:r>
              </a:p>
            </p:txBody>
          </p:sp>
        </p:grpSp>
      </p:grpSp>
      <p:grpSp>
        <p:nvGrpSpPr>
          <p:cNvPr id="13" name="Group 12">
            <a:extLst>
              <a:ext uri="{FF2B5EF4-FFF2-40B4-BE49-F238E27FC236}">
                <a16:creationId xmlns:a16="http://schemas.microsoft.com/office/drawing/2014/main" id="{D441E07F-A804-C516-FEE5-BA51FFDE268C}"/>
              </a:ext>
            </a:extLst>
          </p:cNvPr>
          <p:cNvGrpSpPr/>
          <p:nvPr/>
        </p:nvGrpSpPr>
        <p:grpSpPr>
          <a:xfrm>
            <a:off x="8992539" y="4130058"/>
            <a:ext cx="3217256" cy="2680177"/>
            <a:chOff x="362814" y="3777732"/>
            <a:chExt cx="4187060" cy="2470476"/>
          </a:xfrm>
        </p:grpSpPr>
        <p:sp>
          <p:nvSpPr>
            <p:cNvPr id="14" name="Freeform 7">
              <a:extLst>
                <a:ext uri="{FF2B5EF4-FFF2-40B4-BE49-F238E27FC236}">
                  <a16:creationId xmlns:a16="http://schemas.microsoft.com/office/drawing/2014/main" id="{D2FA243B-DBCA-F750-75D5-DA508249A449}"/>
                </a:ext>
              </a:extLst>
            </p:cNvPr>
            <p:cNvSpPr/>
            <p:nvPr/>
          </p:nvSpPr>
          <p:spPr>
            <a:xfrm>
              <a:off x="362814" y="4215211"/>
              <a:ext cx="4113466" cy="2032997"/>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5A53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7354" tIns="147354" rIns="147354" bIns="147354" numCol="1" spcCol="1270" anchor="ctr" anchorCtr="0">
              <a:noAutofit/>
            </a:bodyPr>
            <a:lstStyle/>
            <a:p>
              <a:pPr algn="ctr" defTabSz="1066715">
                <a:lnSpc>
                  <a:spcPct val="90000"/>
                </a:lnSpc>
                <a:spcBef>
                  <a:spcPct val="0"/>
                </a:spcBef>
                <a:spcAft>
                  <a:spcPct val="35000"/>
                </a:spcAft>
                <a:defRPr/>
              </a:pPr>
              <a:endParaRPr lang="en-US" sz="24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C856253-F2CC-40C6-50A2-0E69F1E125D9}"/>
                </a:ext>
              </a:extLst>
            </p:cNvPr>
            <p:cNvPicPr>
              <a:picLocks noChangeAspect="1"/>
            </p:cNvPicPr>
            <p:nvPr/>
          </p:nvPicPr>
          <p:blipFill>
            <a:blip r:embed="rId5"/>
            <a:stretch>
              <a:fillRect/>
            </a:stretch>
          </p:blipFill>
          <p:spPr>
            <a:xfrm>
              <a:off x="3154366" y="3777732"/>
              <a:ext cx="1395508" cy="1193690"/>
            </a:xfrm>
            <a:prstGeom prst="rect">
              <a:avLst/>
            </a:prstGeom>
          </p:spPr>
        </p:pic>
        <p:sp>
          <p:nvSpPr>
            <p:cNvPr id="16" name="TextBox 15">
              <a:extLst>
                <a:ext uri="{FF2B5EF4-FFF2-40B4-BE49-F238E27FC236}">
                  <a16:creationId xmlns:a16="http://schemas.microsoft.com/office/drawing/2014/main" id="{B8E186C2-A544-783D-A7C0-2E2C53DCF95B}"/>
                </a:ext>
              </a:extLst>
            </p:cNvPr>
            <p:cNvSpPr txBox="1"/>
            <p:nvPr/>
          </p:nvSpPr>
          <p:spPr>
            <a:xfrm>
              <a:off x="579419" y="4272739"/>
              <a:ext cx="3572002" cy="1528337"/>
            </a:xfrm>
            <a:prstGeom prst="rect">
              <a:avLst/>
            </a:prstGeom>
            <a:noFill/>
          </p:spPr>
          <p:txBody>
            <a:bodyPr wrap="square" lIns="109728" tIns="54864" rIns="109728" bIns="54864" rtlCol="0" anchor="t">
              <a:spAutoFit/>
            </a:bodyPr>
            <a:lstStyle/>
            <a:p>
              <a:pPr>
                <a:defRPr/>
              </a:pPr>
              <a:r>
                <a:rPr lang="en-US" sz="2200" b="1" dirty="0">
                  <a:solidFill>
                    <a:schemeClr val="bg1"/>
                  </a:solidFill>
                  <a:latin typeface="Arial"/>
                  <a:cs typeface="Arial"/>
                </a:rPr>
                <a:t>Sustainment</a:t>
              </a:r>
            </a:p>
            <a:p>
              <a:pPr marL="411463" indent="-411463">
                <a:buFont typeface="Arial" panose="020B0604020202020204" pitchFamily="34" charset="0"/>
                <a:buChar char="•"/>
                <a:defRPr/>
              </a:pPr>
              <a:r>
                <a:rPr lang="en-US" sz="1920" dirty="0">
                  <a:solidFill>
                    <a:schemeClr val="bg1"/>
                  </a:solidFill>
                  <a:latin typeface="Arial"/>
                  <a:cs typeface="Arial"/>
                </a:rPr>
                <a:t>Support employees through the change and manage resistance</a:t>
              </a:r>
            </a:p>
            <a:p>
              <a:pPr marL="411463" indent="-411463">
                <a:buFont typeface="Arial" panose="020B0604020202020204" pitchFamily="34" charset="0"/>
                <a:buChar char="•"/>
                <a:defRPr/>
              </a:pPr>
              <a:r>
                <a:rPr lang="en-US" sz="1920" dirty="0">
                  <a:solidFill>
                    <a:schemeClr val="bg1"/>
                  </a:solidFill>
                  <a:latin typeface="Arial"/>
                  <a:cs typeface="Arial"/>
                </a:rPr>
                <a:t>Celebrate successes</a:t>
              </a:r>
            </a:p>
          </p:txBody>
        </p:sp>
      </p:grpSp>
      <p:grpSp>
        <p:nvGrpSpPr>
          <p:cNvPr id="17" name="Group 16">
            <a:extLst>
              <a:ext uri="{FF2B5EF4-FFF2-40B4-BE49-F238E27FC236}">
                <a16:creationId xmlns:a16="http://schemas.microsoft.com/office/drawing/2014/main" id="{9C57813E-8443-6FEC-FB3A-4EAF1974B64D}"/>
              </a:ext>
            </a:extLst>
          </p:cNvPr>
          <p:cNvGrpSpPr/>
          <p:nvPr/>
        </p:nvGrpSpPr>
        <p:grpSpPr>
          <a:xfrm>
            <a:off x="8560222" y="781215"/>
            <a:ext cx="3587990" cy="3777270"/>
            <a:chOff x="10837425" y="3209782"/>
            <a:chExt cx="4020763" cy="2884663"/>
          </a:xfrm>
        </p:grpSpPr>
        <p:sp>
          <p:nvSpPr>
            <p:cNvPr id="18" name="Freeform 16">
              <a:extLst>
                <a:ext uri="{FF2B5EF4-FFF2-40B4-BE49-F238E27FC236}">
                  <a16:creationId xmlns:a16="http://schemas.microsoft.com/office/drawing/2014/main" id="{E4BE5282-4F36-B85D-2DFE-2354591BB0E0}"/>
                </a:ext>
              </a:extLst>
            </p:cNvPr>
            <p:cNvSpPr/>
            <p:nvPr/>
          </p:nvSpPr>
          <p:spPr>
            <a:xfrm>
              <a:off x="10837425" y="4185401"/>
              <a:ext cx="3450699"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A8542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7354" tIns="147354" rIns="147354" bIns="147354" numCol="1" spcCol="1270" anchor="ctr" anchorCtr="0">
              <a:noAutofit/>
            </a:bodyPr>
            <a:lstStyle/>
            <a:p>
              <a:pPr algn="ctr" defTabSz="1066715">
                <a:lnSpc>
                  <a:spcPct val="90000"/>
                </a:lnSpc>
                <a:spcBef>
                  <a:spcPct val="0"/>
                </a:spcBef>
                <a:spcAft>
                  <a:spcPct val="35000"/>
                </a:spcAft>
                <a:defRPr/>
              </a:pPr>
              <a:endParaRPr lang="en-US" sz="2400">
                <a:solidFill>
                  <a:prstClr val="white"/>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B0F785-5367-C42D-79CB-057099AF5E9B}"/>
                </a:ext>
              </a:extLst>
            </p:cNvPr>
            <p:cNvGrpSpPr/>
            <p:nvPr/>
          </p:nvGrpSpPr>
          <p:grpSpPr>
            <a:xfrm>
              <a:off x="10891208" y="3209782"/>
              <a:ext cx="3966980" cy="2414302"/>
              <a:chOff x="10308813" y="4330120"/>
              <a:chExt cx="3966980" cy="2414302"/>
            </a:xfrm>
          </p:grpSpPr>
          <p:pic>
            <p:nvPicPr>
              <p:cNvPr id="20" name="Picture 19">
                <a:extLst>
                  <a:ext uri="{FF2B5EF4-FFF2-40B4-BE49-F238E27FC236}">
                    <a16:creationId xmlns:a16="http://schemas.microsoft.com/office/drawing/2014/main" id="{ACB5FF84-62E8-29DE-E688-02E085E9A2BC}"/>
                  </a:ext>
                </a:extLst>
              </p:cNvPr>
              <p:cNvPicPr>
                <a:picLocks noChangeAspect="1"/>
              </p:cNvPicPr>
              <p:nvPr/>
            </p:nvPicPr>
            <p:blipFill>
              <a:blip r:embed="rId6"/>
              <a:stretch>
                <a:fillRect/>
              </a:stretch>
            </p:blipFill>
            <p:spPr>
              <a:xfrm>
                <a:off x="12354241" y="4330120"/>
                <a:ext cx="1921552" cy="1921552"/>
              </a:xfrm>
              <a:prstGeom prst="rect">
                <a:avLst/>
              </a:prstGeom>
            </p:spPr>
          </p:pic>
          <p:sp>
            <p:nvSpPr>
              <p:cNvPr id="21" name="TextBox 20">
                <a:extLst>
                  <a:ext uri="{FF2B5EF4-FFF2-40B4-BE49-F238E27FC236}">
                    <a16:creationId xmlns:a16="http://schemas.microsoft.com/office/drawing/2014/main" id="{2FD7AD2B-33F7-9DE5-E8C3-9C0FB71417DA}"/>
                  </a:ext>
                </a:extLst>
              </p:cNvPr>
              <p:cNvSpPr txBox="1"/>
              <p:nvPr/>
            </p:nvSpPr>
            <p:spPr>
              <a:xfrm>
                <a:off x="10308813" y="5507705"/>
                <a:ext cx="2900386" cy="1236717"/>
              </a:xfrm>
              <a:prstGeom prst="rect">
                <a:avLst/>
              </a:prstGeom>
              <a:noFill/>
            </p:spPr>
            <p:txBody>
              <a:bodyPr wrap="square" lIns="109728" tIns="54864" rIns="109728" bIns="54864" rtlCol="0" anchor="t">
                <a:spAutoFit/>
              </a:bodyPr>
              <a:lstStyle/>
              <a:p>
                <a:pPr>
                  <a:defRPr/>
                </a:pPr>
                <a:r>
                  <a:rPr lang="en-US" sz="2200" b="1" dirty="0">
                    <a:solidFill>
                      <a:schemeClr val="bg1"/>
                    </a:solidFill>
                    <a:latin typeface="Arial"/>
                    <a:cs typeface="Arial"/>
                  </a:rPr>
                  <a:t>Communication Plan </a:t>
                </a:r>
                <a:endParaRPr lang="en-US" sz="2200" b="1" dirty="0">
                  <a:solidFill>
                    <a:schemeClr val="bg1"/>
                  </a:solidFill>
                  <a:latin typeface="Arial" panose="020B0604020202020204" pitchFamily="34" charset="0"/>
                  <a:cs typeface="Arial" panose="020B0604020202020204" pitchFamily="34" charset="0"/>
                </a:endParaRPr>
              </a:p>
              <a:p>
                <a:pPr marL="342125" indent="-342125">
                  <a:buFont typeface="Arial" panose="020B0604020202020204" pitchFamily="34" charset="0"/>
                  <a:buChar char="•"/>
                  <a:defRPr/>
                </a:pPr>
                <a:r>
                  <a:rPr lang="en-US" sz="1980" dirty="0">
                    <a:solidFill>
                      <a:schemeClr val="bg1"/>
                    </a:solidFill>
                    <a:latin typeface="Arial"/>
                    <a:cs typeface="Arial"/>
                  </a:rPr>
                  <a:t>Communicate about the program status, change impacts, and training</a:t>
                </a:r>
                <a:endParaRPr lang="en-US" sz="1980" dirty="0">
                  <a:solidFill>
                    <a:schemeClr val="bg1"/>
                  </a:solidFill>
                  <a:latin typeface="Arial" panose="020B0604020202020204" pitchFamily="34" charset="0"/>
                  <a:cs typeface="Arial" panose="020B0604020202020204" pitchFamily="34" charset="0"/>
                </a:endParaRPr>
              </a:p>
            </p:txBody>
          </p:sp>
        </p:grpSp>
      </p:grpSp>
      <p:grpSp>
        <p:nvGrpSpPr>
          <p:cNvPr id="22" name="Group 21">
            <a:extLst>
              <a:ext uri="{FF2B5EF4-FFF2-40B4-BE49-F238E27FC236}">
                <a16:creationId xmlns:a16="http://schemas.microsoft.com/office/drawing/2014/main" id="{4596B573-5BF4-8B68-FC31-D872C20C8418}"/>
              </a:ext>
            </a:extLst>
          </p:cNvPr>
          <p:cNvGrpSpPr/>
          <p:nvPr/>
        </p:nvGrpSpPr>
        <p:grpSpPr>
          <a:xfrm>
            <a:off x="4961337" y="1130787"/>
            <a:ext cx="3516844" cy="3338680"/>
            <a:chOff x="10840448" y="627021"/>
            <a:chExt cx="4229226" cy="2905526"/>
          </a:xfrm>
        </p:grpSpPr>
        <p:sp>
          <p:nvSpPr>
            <p:cNvPr id="23" name="Freeform 44">
              <a:extLst>
                <a:ext uri="{FF2B5EF4-FFF2-40B4-BE49-F238E27FC236}">
                  <a16:creationId xmlns:a16="http://schemas.microsoft.com/office/drawing/2014/main" id="{AB094870-FC29-1B30-DA81-111008AFDCE3}"/>
                </a:ext>
              </a:extLst>
            </p:cNvPr>
            <p:cNvSpPr/>
            <p:nvPr/>
          </p:nvSpPr>
          <p:spPr>
            <a:xfrm>
              <a:off x="10840448" y="1385984"/>
              <a:ext cx="3527031" cy="2116219"/>
            </a:xfrm>
            <a:custGeom>
              <a:avLst/>
              <a:gdLst>
                <a:gd name="connsiteX0" fmla="*/ 0 w 3527031"/>
                <a:gd name="connsiteY0" fmla="*/ 211622 h 2116219"/>
                <a:gd name="connsiteX1" fmla="*/ 211622 w 3527031"/>
                <a:gd name="connsiteY1" fmla="*/ 0 h 2116219"/>
                <a:gd name="connsiteX2" fmla="*/ 3315409 w 3527031"/>
                <a:gd name="connsiteY2" fmla="*/ 0 h 2116219"/>
                <a:gd name="connsiteX3" fmla="*/ 3527031 w 3527031"/>
                <a:gd name="connsiteY3" fmla="*/ 211622 h 2116219"/>
                <a:gd name="connsiteX4" fmla="*/ 3527031 w 3527031"/>
                <a:gd name="connsiteY4" fmla="*/ 1904597 h 2116219"/>
                <a:gd name="connsiteX5" fmla="*/ 3315409 w 3527031"/>
                <a:gd name="connsiteY5" fmla="*/ 2116219 h 2116219"/>
                <a:gd name="connsiteX6" fmla="*/ 211622 w 3527031"/>
                <a:gd name="connsiteY6" fmla="*/ 2116219 h 2116219"/>
                <a:gd name="connsiteX7" fmla="*/ 0 w 3527031"/>
                <a:gd name="connsiteY7" fmla="*/ 1904597 h 2116219"/>
                <a:gd name="connsiteX8" fmla="*/ 0 w 3527031"/>
                <a:gd name="connsiteY8" fmla="*/ 211622 h 21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7031" h="2116219">
                  <a:moveTo>
                    <a:pt x="0" y="211622"/>
                  </a:moveTo>
                  <a:cubicBezTo>
                    <a:pt x="0" y="94746"/>
                    <a:pt x="94746" y="0"/>
                    <a:pt x="211622" y="0"/>
                  </a:cubicBezTo>
                  <a:lnTo>
                    <a:pt x="3315409" y="0"/>
                  </a:lnTo>
                  <a:cubicBezTo>
                    <a:pt x="3432285" y="0"/>
                    <a:pt x="3527031" y="94746"/>
                    <a:pt x="3527031" y="211622"/>
                  </a:cubicBezTo>
                  <a:lnTo>
                    <a:pt x="3527031" y="1904597"/>
                  </a:lnTo>
                  <a:cubicBezTo>
                    <a:pt x="3527031" y="2021473"/>
                    <a:pt x="3432285" y="2116219"/>
                    <a:pt x="3315409" y="2116219"/>
                  </a:cubicBezTo>
                  <a:lnTo>
                    <a:pt x="211622" y="2116219"/>
                  </a:lnTo>
                  <a:cubicBezTo>
                    <a:pt x="94746" y="2116219"/>
                    <a:pt x="0" y="2021473"/>
                    <a:pt x="0" y="1904597"/>
                  </a:cubicBezTo>
                  <a:lnTo>
                    <a:pt x="0" y="211622"/>
                  </a:lnTo>
                  <a:close/>
                </a:path>
              </a:pathLst>
            </a:custGeom>
            <a:solidFill>
              <a:srgbClr val="6981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3422" tIns="153422" rIns="153422" bIns="153422" numCol="1" spcCol="1270" anchor="ctr" anchorCtr="0">
              <a:noAutofit/>
            </a:bodyPr>
            <a:lstStyle/>
            <a:p>
              <a:pPr algn="ctr" defTabSz="1066715">
                <a:lnSpc>
                  <a:spcPct val="90000"/>
                </a:lnSpc>
                <a:spcBef>
                  <a:spcPct val="0"/>
                </a:spcBef>
                <a:spcAft>
                  <a:spcPct val="35000"/>
                </a:spcAft>
                <a:defRPr/>
              </a:pPr>
              <a:endParaRPr lang="en-US" sz="2400">
                <a:solidFill>
                  <a:prstClr val="white"/>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85CAED0-4065-109F-333A-FD20EEB75C39}"/>
                </a:ext>
              </a:extLst>
            </p:cNvPr>
            <p:cNvGrpSpPr/>
            <p:nvPr/>
          </p:nvGrpSpPr>
          <p:grpSpPr>
            <a:xfrm>
              <a:off x="10950884" y="627021"/>
              <a:ext cx="4118790" cy="2905526"/>
              <a:chOff x="10764308" y="1052691"/>
              <a:chExt cx="4118790" cy="2905526"/>
            </a:xfrm>
          </p:grpSpPr>
          <p:pic>
            <p:nvPicPr>
              <p:cNvPr id="25" name="Picture 24">
                <a:extLst>
                  <a:ext uri="{FF2B5EF4-FFF2-40B4-BE49-F238E27FC236}">
                    <a16:creationId xmlns:a16="http://schemas.microsoft.com/office/drawing/2014/main" id="{D5B5FD13-5752-C29A-64F9-BD340DE63F64}"/>
                  </a:ext>
                </a:extLst>
              </p:cNvPr>
              <p:cNvPicPr>
                <a:picLocks noChangeAspect="1"/>
              </p:cNvPicPr>
              <p:nvPr/>
            </p:nvPicPr>
            <p:blipFill>
              <a:blip r:embed="rId7"/>
              <a:stretch>
                <a:fillRect/>
              </a:stretch>
            </p:blipFill>
            <p:spPr>
              <a:xfrm>
                <a:off x="12712392" y="1052691"/>
                <a:ext cx="2170706" cy="2170706"/>
              </a:xfrm>
              <a:prstGeom prst="rect">
                <a:avLst/>
              </a:prstGeom>
            </p:spPr>
          </p:pic>
          <p:sp>
            <p:nvSpPr>
              <p:cNvPr id="26" name="TextBox 25">
                <a:extLst>
                  <a:ext uri="{FF2B5EF4-FFF2-40B4-BE49-F238E27FC236}">
                    <a16:creationId xmlns:a16="http://schemas.microsoft.com/office/drawing/2014/main" id="{E922BBB8-63B0-BE86-F32E-35CCA5DF7DE4}"/>
                  </a:ext>
                </a:extLst>
              </p:cNvPr>
              <p:cNvSpPr txBox="1"/>
              <p:nvPr/>
            </p:nvSpPr>
            <p:spPr>
              <a:xfrm>
                <a:off x="10764308" y="2040138"/>
                <a:ext cx="3230605" cy="1918079"/>
              </a:xfrm>
              <a:prstGeom prst="rect">
                <a:avLst/>
              </a:prstGeom>
              <a:noFill/>
            </p:spPr>
            <p:txBody>
              <a:bodyPr wrap="square" lIns="109728" tIns="54864" rIns="109728" bIns="54864" rtlCol="0" anchor="t">
                <a:spAutoFit/>
              </a:bodyPr>
              <a:lstStyle/>
              <a:p>
                <a:pPr>
                  <a:defRPr/>
                </a:pPr>
                <a:r>
                  <a:rPr lang="en-US" sz="2200" b="1" dirty="0">
                    <a:latin typeface="Arial"/>
                    <a:cs typeface="Arial"/>
                  </a:rPr>
                  <a:t>Change Impact </a:t>
                </a:r>
              </a:p>
              <a:p>
                <a:pPr>
                  <a:defRPr/>
                </a:pPr>
                <a:r>
                  <a:rPr lang="en-US" sz="2200" b="1" dirty="0">
                    <a:latin typeface="Arial"/>
                    <a:cs typeface="Arial"/>
                  </a:rPr>
                  <a:t>Analysis</a:t>
                </a:r>
              </a:p>
              <a:p>
                <a:pPr marL="342887" indent="-342887">
                  <a:buFont typeface="Arial"/>
                  <a:buChar char="•"/>
                  <a:defRPr/>
                </a:pPr>
                <a:r>
                  <a:rPr lang="en-US" sz="1950" dirty="0">
                    <a:latin typeface="Arial"/>
                    <a:cs typeface="Arial"/>
                  </a:rPr>
                  <a:t>Analyze what is changing and who is impacted, and plan mitigations and adoption</a:t>
                </a:r>
              </a:p>
            </p:txBody>
          </p:sp>
        </p:grpSp>
      </p:grpSp>
      <p:grpSp>
        <p:nvGrpSpPr>
          <p:cNvPr id="27" name="Group 26">
            <a:extLst>
              <a:ext uri="{FF2B5EF4-FFF2-40B4-BE49-F238E27FC236}">
                <a16:creationId xmlns:a16="http://schemas.microsoft.com/office/drawing/2014/main" id="{6C458CA2-94A8-F2C3-9020-8BCAEF3918A2}"/>
              </a:ext>
            </a:extLst>
          </p:cNvPr>
          <p:cNvGrpSpPr/>
          <p:nvPr/>
        </p:nvGrpSpPr>
        <p:grpSpPr>
          <a:xfrm>
            <a:off x="5183818" y="4014550"/>
            <a:ext cx="3075265" cy="2783815"/>
            <a:chOff x="5958179" y="3553873"/>
            <a:chExt cx="3670622" cy="2540572"/>
          </a:xfrm>
        </p:grpSpPr>
        <p:grpSp>
          <p:nvGrpSpPr>
            <p:cNvPr id="28" name="Group 27">
              <a:extLst>
                <a:ext uri="{FF2B5EF4-FFF2-40B4-BE49-F238E27FC236}">
                  <a16:creationId xmlns:a16="http://schemas.microsoft.com/office/drawing/2014/main" id="{38DC5AE2-9A68-522B-2983-7D8CE680BC6F}"/>
                </a:ext>
              </a:extLst>
            </p:cNvPr>
            <p:cNvGrpSpPr/>
            <p:nvPr/>
          </p:nvGrpSpPr>
          <p:grpSpPr>
            <a:xfrm>
              <a:off x="5958179" y="3553873"/>
              <a:ext cx="3670622" cy="2540572"/>
              <a:chOff x="5311417" y="3430964"/>
              <a:chExt cx="3382370" cy="2540572"/>
            </a:xfrm>
          </p:grpSpPr>
          <p:sp>
            <p:nvSpPr>
              <p:cNvPr id="30" name="Freeform 11">
                <a:extLst>
                  <a:ext uri="{FF2B5EF4-FFF2-40B4-BE49-F238E27FC236}">
                    <a16:creationId xmlns:a16="http://schemas.microsoft.com/office/drawing/2014/main" id="{FB7F510C-091C-E564-4FFE-570EF274CD3A}"/>
                  </a:ext>
                </a:extLst>
              </p:cNvPr>
              <p:cNvSpPr/>
              <p:nvPr/>
            </p:nvSpPr>
            <p:spPr>
              <a:xfrm>
                <a:off x="5311417" y="4062492"/>
                <a:ext cx="3181741" cy="1909044"/>
              </a:xfrm>
              <a:custGeom>
                <a:avLst/>
                <a:gdLst>
                  <a:gd name="connsiteX0" fmla="*/ 0 w 3181741"/>
                  <a:gd name="connsiteY0" fmla="*/ 190904 h 1909044"/>
                  <a:gd name="connsiteX1" fmla="*/ 190904 w 3181741"/>
                  <a:gd name="connsiteY1" fmla="*/ 0 h 1909044"/>
                  <a:gd name="connsiteX2" fmla="*/ 2990837 w 3181741"/>
                  <a:gd name="connsiteY2" fmla="*/ 0 h 1909044"/>
                  <a:gd name="connsiteX3" fmla="*/ 3181741 w 3181741"/>
                  <a:gd name="connsiteY3" fmla="*/ 190904 h 1909044"/>
                  <a:gd name="connsiteX4" fmla="*/ 3181741 w 3181741"/>
                  <a:gd name="connsiteY4" fmla="*/ 1718140 h 1909044"/>
                  <a:gd name="connsiteX5" fmla="*/ 2990837 w 3181741"/>
                  <a:gd name="connsiteY5" fmla="*/ 1909044 h 1909044"/>
                  <a:gd name="connsiteX6" fmla="*/ 190904 w 3181741"/>
                  <a:gd name="connsiteY6" fmla="*/ 1909044 h 1909044"/>
                  <a:gd name="connsiteX7" fmla="*/ 0 w 3181741"/>
                  <a:gd name="connsiteY7" fmla="*/ 1718140 h 1909044"/>
                  <a:gd name="connsiteX8" fmla="*/ 0 w 3181741"/>
                  <a:gd name="connsiteY8" fmla="*/ 190904 h 19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741" h="1909044">
                    <a:moveTo>
                      <a:pt x="0" y="190904"/>
                    </a:moveTo>
                    <a:cubicBezTo>
                      <a:pt x="0" y="85471"/>
                      <a:pt x="85471" y="0"/>
                      <a:pt x="190904" y="0"/>
                    </a:cubicBezTo>
                    <a:lnTo>
                      <a:pt x="2990837" y="0"/>
                    </a:lnTo>
                    <a:cubicBezTo>
                      <a:pt x="3096270" y="0"/>
                      <a:pt x="3181741" y="85471"/>
                      <a:pt x="3181741" y="190904"/>
                    </a:cubicBezTo>
                    <a:lnTo>
                      <a:pt x="3181741" y="1718140"/>
                    </a:lnTo>
                    <a:cubicBezTo>
                      <a:pt x="3181741" y="1823573"/>
                      <a:pt x="3096270" y="1909044"/>
                      <a:pt x="2990837" y="1909044"/>
                    </a:cubicBezTo>
                    <a:lnTo>
                      <a:pt x="190904" y="1909044"/>
                    </a:lnTo>
                    <a:cubicBezTo>
                      <a:pt x="85471" y="1909044"/>
                      <a:pt x="0" y="1823573"/>
                      <a:pt x="0" y="1718140"/>
                    </a:cubicBezTo>
                    <a:lnTo>
                      <a:pt x="0" y="190904"/>
                    </a:lnTo>
                    <a:close/>
                  </a:path>
                </a:pathLst>
              </a:custGeom>
              <a:solidFill>
                <a:srgbClr val="245F9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7354" tIns="147354" rIns="147354" bIns="147354" numCol="1" spcCol="1270" anchor="ctr" anchorCtr="0">
                <a:noAutofit/>
              </a:bodyPr>
              <a:lstStyle/>
              <a:p>
                <a:pPr algn="ctr" defTabSz="1066715">
                  <a:lnSpc>
                    <a:spcPct val="90000"/>
                  </a:lnSpc>
                  <a:spcBef>
                    <a:spcPct val="0"/>
                  </a:spcBef>
                  <a:spcAft>
                    <a:spcPct val="35000"/>
                  </a:spcAft>
                  <a:defRPr/>
                </a:pPr>
                <a:endParaRPr lang="en-US" sz="2400">
                  <a:solidFill>
                    <a:prstClr val="white"/>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EC33198A-A6BE-0665-F972-ED395D3F9BFC}"/>
                  </a:ext>
                </a:extLst>
              </p:cNvPr>
              <p:cNvPicPr>
                <a:picLocks noChangeAspect="1"/>
              </p:cNvPicPr>
              <p:nvPr/>
            </p:nvPicPr>
            <p:blipFill>
              <a:blip r:embed="rId8"/>
              <a:stretch>
                <a:fillRect/>
              </a:stretch>
            </p:blipFill>
            <p:spPr>
              <a:xfrm>
                <a:off x="6944847" y="3430964"/>
                <a:ext cx="1748940" cy="1748940"/>
              </a:xfrm>
              <a:prstGeom prst="rect">
                <a:avLst/>
              </a:prstGeom>
            </p:spPr>
          </p:pic>
        </p:grpSp>
        <p:sp>
          <p:nvSpPr>
            <p:cNvPr id="29" name="TextBox 28">
              <a:extLst>
                <a:ext uri="{FF2B5EF4-FFF2-40B4-BE49-F238E27FC236}">
                  <a16:creationId xmlns:a16="http://schemas.microsoft.com/office/drawing/2014/main" id="{7E4ECEEA-184F-8B41-6140-85B0275CDE86}"/>
                </a:ext>
              </a:extLst>
            </p:cNvPr>
            <p:cNvSpPr txBox="1"/>
            <p:nvPr/>
          </p:nvSpPr>
          <p:spPr>
            <a:xfrm>
              <a:off x="6085295" y="4570889"/>
              <a:ext cx="3092380" cy="982145"/>
            </a:xfrm>
            <a:prstGeom prst="rect">
              <a:avLst/>
            </a:prstGeom>
            <a:noFill/>
          </p:spPr>
          <p:txBody>
            <a:bodyPr wrap="square" lIns="109728" tIns="54864" rIns="109728" bIns="54864" rtlCol="0" anchor="t">
              <a:spAutoFit/>
            </a:bodyPr>
            <a:lstStyle/>
            <a:p>
              <a:pPr>
                <a:defRPr/>
              </a:pPr>
              <a:r>
                <a:rPr lang="en-US" sz="2200" b="1" dirty="0">
                  <a:solidFill>
                    <a:schemeClr val="bg1"/>
                  </a:solidFill>
                  <a:latin typeface="Arial"/>
                  <a:cs typeface="Arial"/>
                </a:rPr>
                <a:t>Measurement</a:t>
              </a:r>
            </a:p>
            <a:p>
              <a:pPr marL="342125" indent="-342125">
                <a:buFont typeface="Arial" panose="020B0604020202020204" pitchFamily="34" charset="0"/>
                <a:buChar char="•"/>
                <a:defRPr/>
              </a:pPr>
              <a:r>
                <a:rPr lang="en-US" sz="1980" dirty="0">
                  <a:solidFill>
                    <a:schemeClr val="bg1"/>
                  </a:solidFill>
                  <a:latin typeface="Arial"/>
                  <a:cs typeface="Arial"/>
                </a:rPr>
                <a:t>Measure Pass Success and ADKAR</a:t>
              </a:r>
              <a:endParaRPr lang="en-US" sz="1980" dirty="0">
                <a:solidFill>
                  <a:schemeClr val="bg1"/>
                </a:solidFill>
                <a:latin typeface="Arial" panose="020B0604020202020204" pitchFamily="34" charset="0"/>
                <a:cs typeface="Arial" panose="020B0604020202020204" pitchFamily="34" charset="0"/>
              </a:endParaRPr>
            </a:p>
          </p:txBody>
        </p:sp>
      </p:grpSp>
      <p:sp>
        <p:nvSpPr>
          <p:cNvPr id="32" name="TextBox 31" descr="Enter a Presentation Title">
            <a:extLst>
              <a:ext uri="{FF2B5EF4-FFF2-40B4-BE49-F238E27FC236}">
                <a16:creationId xmlns:a16="http://schemas.microsoft.com/office/drawing/2014/main" id="{429EFFD2-84C7-41FA-D723-185E27E15A54}"/>
              </a:ext>
            </a:extLst>
          </p:cNvPr>
          <p:cNvSpPr txBox="1"/>
          <p:nvPr/>
        </p:nvSpPr>
        <p:spPr>
          <a:xfrm>
            <a:off x="43788" y="638391"/>
            <a:ext cx="11917016" cy="627864"/>
          </a:xfrm>
          <a:prstGeom prst="rect">
            <a:avLst/>
          </a:prstGeom>
          <a:noFill/>
        </p:spPr>
        <p:txBody>
          <a:bodyPr wrap="square" lIns="109728" tIns="54864" rIns="109728" bIns="54864" rtlCol="0" anchor="t">
            <a:spAutoFit/>
          </a:bodyPr>
          <a:lstStyle/>
          <a:p>
            <a:pPr algn="ctr" defTabSz="1097192">
              <a:defRPr/>
            </a:pPr>
            <a:r>
              <a:rPr lang="en-US" sz="3360" b="1" dirty="0">
                <a:latin typeface="Arial"/>
                <a:ea typeface="Arial" charset="0"/>
                <a:cs typeface="Arial"/>
              </a:rPr>
              <a:t>The Change Management Plan includes six components: </a:t>
            </a:r>
            <a:endParaRPr lang="en-US" sz="3360" b="1" dirty="0">
              <a:latin typeface="Arial"/>
              <a:ea typeface="Arial" charset="0"/>
              <a:cs typeface="Arial" charset="0"/>
            </a:endParaRPr>
          </a:p>
        </p:txBody>
      </p:sp>
      <p:pic>
        <p:nvPicPr>
          <p:cNvPr id="33" name="Graphic 2" descr="Badge 1 outline">
            <a:extLst>
              <a:ext uri="{FF2B5EF4-FFF2-40B4-BE49-F238E27FC236}">
                <a16:creationId xmlns:a16="http://schemas.microsoft.com/office/drawing/2014/main" id="{EFDD0BE8-278B-DA86-E925-1ABE0DFB0A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788" y="1176482"/>
            <a:ext cx="1115342" cy="1115342"/>
          </a:xfrm>
          <a:prstGeom prst="rect">
            <a:avLst/>
          </a:prstGeom>
        </p:spPr>
      </p:pic>
      <p:pic>
        <p:nvPicPr>
          <p:cNvPr id="34" name="Graphic 4" descr="Badge outline">
            <a:extLst>
              <a:ext uri="{FF2B5EF4-FFF2-40B4-BE49-F238E27FC236}">
                <a16:creationId xmlns:a16="http://schemas.microsoft.com/office/drawing/2014/main" id="{8D29D94A-99C8-052E-C2BF-1DCA07BB99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73250" y="1155205"/>
            <a:ext cx="1115342" cy="1115342"/>
          </a:xfrm>
          <a:prstGeom prst="rect">
            <a:avLst/>
          </a:prstGeom>
        </p:spPr>
      </p:pic>
      <p:pic>
        <p:nvPicPr>
          <p:cNvPr id="35" name="Graphic 5" descr="Badge 3 outline">
            <a:extLst>
              <a:ext uri="{FF2B5EF4-FFF2-40B4-BE49-F238E27FC236}">
                <a16:creationId xmlns:a16="http://schemas.microsoft.com/office/drawing/2014/main" id="{8EF5E0E4-6139-FB42-5AB2-7D02AA4F7E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24357" y="1176482"/>
            <a:ext cx="1115342" cy="1115342"/>
          </a:xfrm>
          <a:prstGeom prst="rect">
            <a:avLst/>
          </a:prstGeom>
        </p:spPr>
      </p:pic>
      <p:pic>
        <p:nvPicPr>
          <p:cNvPr id="36" name="Graphic 6" descr="Badge 4 outline">
            <a:extLst>
              <a:ext uri="{FF2B5EF4-FFF2-40B4-BE49-F238E27FC236}">
                <a16:creationId xmlns:a16="http://schemas.microsoft.com/office/drawing/2014/main" id="{D30640E8-E230-A710-055C-22C979E36E5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52" y="4637866"/>
            <a:ext cx="1115342" cy="1115342"/>
          </a:xfrm>
          <a:prstGeom prst="rect">
            <a:avLst/>
          </a:prstGeom>
        </p:spPr>
      </p:pic>
      <p:pic>
        <p:nvPicPr>
          <p:cNvPr id="37" name="Graphic 8" descr="Badge 5 outline">
            <a:extLst>
              <a:ext uri="{FF2B5EF4-FFF2-40B4-BE49-F238E27FC236}">
                <a16:creationId xmlns:a16="http://schemas.microsoft.com/office/drawing/2014/main" id="{8930394E-DED5-B553-BEFC-F89D452C3B9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149603" y="4430056"/>
            <a:ext cx="1115342" cy="1115342"/>
          </a:xfrm>
          <a:prstGeom prst="rect">
            <a:avLst/>
          </a:prstGeom>
        </p:spPr>
      </p:pic>
      <p:pic>
        <p:nvPicPr>
          <p:cNvPr id="38" name="Graphic 9" descr="Badge 6 outline">
            <a:extLst>
              <a:ext uri="{FF2B5EF4-FFF2-40B4-BE49-F238E27FC236}">
                <a16:creationId xmlns:a16="http://schemas.microsoft.com/office/drawing/2014/main" id="{07A360D2-D620-DD9A-0288-6B7A3D12746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81280" y="4390264"/>
            <a:ext cx="1115342" cy="1115342"/>
          </a:xfrm>
          <a:prstGeom prst="rect">
            <a:avLst/>
          </a:prstGeom>
        </p:spPr>
      </p:pic>
    </p:spTree>
    <p:extLst>
      <p:ext uri="{BB962C8B-B14F-4D97-AF65-F5344CB8AC3E}">
        <p14:creationId xmlns:p14="http://schemas.microsoft.com/office/powerpoint/2010/main" val="263367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C852797-3FB2-4D50-9177-688122900D4F}"/>
              </a:ext>
            </a:extLst>
          </p:cNvPr>
          <p:cNvSpPr/>
          <p:nvPr/>
        </p:nvSpPr>
        <p:spPr>
          <a:xfrm>
            <a:off x="0" y="0"/>
            <a:ext cx="36620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ainbow splatter on a black background&#10;&#10;Description automatically generated">
            <a:extLst>
              <a:ext uri="{FF2B5EF4-FFF2-40B4-BE49-F238E27FC236}">
                <a16:creationId xmlns:a16="http://schemas.microsoft.com/office/drawing/2014/main" id="{40935BE5-C558-9285-3A32-C08212AFD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860" y="221145"/>
            <a:ext cx="8554279" cy="6415709"/>
          </a:xfrm>
          <a:prstGeom prst="rect">
            <a:avLst/>
          </a:prstGeom>
        </p:spPr>
      </p:pic>
    </p:spTree>
    <p:extLst>
      <p:ext uri="{BB962C8B-B14F-4D97-AF65-F5344CB8AC3E}">
        <p14:creationId xmlns:p14="http://schemas.microsoft.com/office/powerpoint/2010/main" val="2141808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91" y="-5292"/>
            <a:ext cx="3470804" cy="6868583"/>
            <a:chOff x="-6350" y="-6350"/>
            <a:chExt cx="4164965" cy="8242300"/>
          </a:xfrm>
        </p:grpSpPr>
        <p:sp>
          <p:nvSpPr>
            <p:cNvPr id="3" name="object 3"/>
            <p:cNvSpPr/>
            <p:nvPr/>
          </p:nvSpPr>
          <p:spPr>
            <a:xfrm>
              <a:off x="0" y="0"/>
              <a:ext cx="2418715" cy="8229600"/>
            </a:xfrm>
            <a:custGeom>
              <a:avLst/>
              <a:gdLst/>
              <a:ahLst/>
              <a:cxnLst/>
              <a:rect l="l" t="t" r="r" b="b"/>
              <a:pathLst>
                <a:path w="2418715" h="8229600">
                  <a:moveTo>
                    <a:pt x="2418588" y="0"/>
                  </a:moveTo>
                  <a:lnTo>
                    <a:pt x="0" y="0"/>
                  </a:lnTo>
                  <a:lnTo>
                    <a:pt x="0" y="8229600"/>
                  </a:lnTo>
                  <a:lnTo>
                    <a:pt x="2418588" y="8229600"/>
                  </a:lnTo>
                  <a:lnTo>
                    <a:pt x="2418588" y="0"/>
                  </a:lnTo>
                  <a:close/>
                </a:path>
              </a:pathLst>
            </a:custGeom>
            <a:solidFill>
              <a:srgbClr val="5B5378"/>
            </a:solidFill>
          </p:spPr>
          <p:txBody>
            <a:bodyPr wrap="square" lIns="0" tIns="0" rIns="0" bIns="0" rtlCol="0"/>
            <a:lstStyle/>
            <a:p>
              <a:endParaRPr sz="1500"/>
            </a:p>
          </p:txBody>
        </p:sp>
        <p:sp>
          <p:nvSpPr>
            <p:cNvPr id="4" name="object 4"/>
            <p:cNvSpPr/>
            <p:nvPr/>
          </p:nvSpPr>
          <p:spPr>
            <a:xfrm>
              <a:off x="0" y="0"/>
              <a:ext cx="2418715" cy="8229600"/>
            </a:xfrm>
            <a:custGeom>
              <a:avLst/>
              <a:gdLst/>
              <a:ahLst/>
              <a:cxnLst/>
              <a:rect l="l" t="t" r="r" b="b"/>
              <a:pathLst>
                <a:path w="2418715" h="8229600">
                  <a:moveTo>
                    <a:pt x="0" y="8229600"/>
                  </a:moveTo>
                  <a:lnTo>
                    <a:pt x="2418588" y="8229600"/>
                  </a:lnTo>
                  <a:lnTo>
                    <a:pt x="2418588" y="0"/>
                  </a:lnTo>
                  <a:lnTo>
                    <a:pt x="0" y="0"/>
                  </a:lnTo>
                  <a:lnTo>
                    <a:pt x="0" y="8229600"/>
                  </a:lnTo>
                  <a:close/>
                </a:path>
              </a:pathLst>
            </a:custGeom>
            <a:ln w="12699">
              <a:solidFill>
                <a:srgbClr val="05465F"/>
              </a:solidFill>
            </a:ln>
          </p:spPr>
          <p:txBody>
            <a:bodyPr wrap="square" lIns="0" tIns="0" rIns="0" bIns="0" rtlCol="0"/>
            <a:lstStyle/>
            <a:p>
              <a:endParaRPr sz="1500"/>
            </a:p>
          </p:txBody>
        </p:sp>
        <p:sp>
          <p:nvSpPr>
            <p:cNvPr id="5" name="object 5"/>
            <p:cNvSpPr/>
            <p:nvPr/>
          </p:nvSpPr>
          <p:spPr>
            <a:xfrm>
              <a:off x="681570" y="2412618"/>
              <a:ext cx="3477260" cy="3416300"/>
            </a:xfrm>
            <a:custGeom>
              <a:avLst/>
              <a:gdLst/>
              <a:ahLst/>
              <a:cxnLst/>
              <a:rect l="l" t="t" r="r" b="b"/>
              <a:pathLst>
                <a:path w="3477260" h="3416300">
                  <a:moveTo>
                    <a:pt x="3407194" y="1714500"/>
                  </a:moveTo>
                  <a:lnTo>
                    <a:pt x="3405035" y="1625600"/>
                  </a:lnTo>
                  <a:lnTo>
                    <a:pt x="3398685" y="1536700"/>
                  </a:lnTo>
                  <a:lnTo>
                    <a:pt x="3387890" y="1460500"/>
                  </a:lnTo>
                  <a:lnTo>
                    <a:pt x="3373285" y="1371600"/>
                  </a:lnTo>
                  <a:lnTo>
                    <a:pt x="3354616" y="1295400"/>
                  </a:lnTo>
                  <a:lnTo>
                    <a:pt x="3332137" y="1219200"/>
                  </a:lnTo>
                  <a:lnTo>
                    <a:pt x="3305848" y="1143000"/>
                  </a:lnTo>
                  <a:lnTo>
                    <a:pt x="3275876" y="1066800"/>
                  </a:lnTo>
                  <a:lnTo>
                    <a:pt x="3242475" y="990600"/>
                  </a:lnTo>
                  <a:lnTo>
                    <a:pt x="3205645" y="927100"/>
                  </a:lnTo>
                  <a:lnTo>
                    <a:pt x="3165386" y="850900"/>
                  </a:lnTo>
                  <a:lnTo>
                    <a:pt x="3121952" y="787400"/>
                  </a:lnTo>
                  <a:lnTo>
                    <a:pt x="3075343" y="723900"/>
                  </a:lnTo>
                  <a:lnTo>
                    <a:pt x="3025813" y="660400"/>
                  </a:lnTo>
                  <a:lnTo>
                    <a:pt x="2973362" y="609600"/>
                  </a:lnTo>
                  <a:lnTo>
                    <a:pt x="2918117" y="546100"/>
                  </a:lnTo>
                  <a:lnTo>
                    <a:pt x="2860205" y="495300"/>
                  </a:lnTo>
                  <a:lnTo>
                    <a:pt x="2799626" y="444500"/>
                  </a:lnTo>
                  <a:lnTo>
                    <a:pt x="2736634" y="393700"/>
                  </a:lnTo>
                  <a:lnTo>
                    <a:pt x="2671102" y="342900"/>
                  </a:lnTo>
                  <a:lnTo>
                    <a:pt x="2603411" y="304800"/>
                  </a:lnTo>
                  <a:lnTo>
                    <a:pt x="2533561" y="266700"/>
                  </a:lnTo>
                  <a:lnTo>
                    <a:pt x="2461552" y="228600"/>
                  </a:lnTo>
                  <a:lnTo>
                    <a:pt x="2387638" y="190500"/>
                  </a:lnTo>
                  <a:lnTo>
                    <a:pt x="2311819" y="165100"/>
                  </a:lnTo>
                  <a:lnTo>
                    <a:pt x="2155101" y="114300"/>
                  </a:lnTo>
                  <a:lnTo>
                    <a:pt x="1823885" y="63500"/>
                  </a:lnTo>
                  <a:lnTo>
                    <a:pt x="1652308" y="63500"/>
                  </a:lnTo>
                  <a:lnTo>
                    <a:pt x="1321219" y="114300"/>
                  </a:lnTo>
                  <a:lnTo>
                    <a:pt x="1241971" y="139700"/>
                  </a:lnTo>
                  <a:lnTo>
                    <a:pt x="1088682" y="190500"/>
                  </a:lnTo>
                  <a:lnTo>
                    <a:pt x="1014768" y="228600"/>
                  </a:lnTo>
                  <a:lnTo>
                    <a:pt x="942886" y="266700"/>
                  </a:lnTo>
                  <a:lnTo>
                    <a:pt x="873036" y="304800"/>
                  </a:lnTo>
                  <a:lnTo>
                    <a:pt x="805218" y="342900"/>
                  </a:lnTo>
                  <a:lnTo>
                    <a:pt x="739940" y="393700"/>
                  </a:lnTo>
                  <a:lnTo>
                    <a:pt x="676948" y="444500"/>
                  </a:lnTo>
                  <a:lnTo>
                    <a:pt x="616369" y="495300"/>
                  </a:lnTo>
                  <a:lnTo>
                    <a:pt x="558431" y="546100"/>
                  </a:lnTo>
                  <a:lnTo>
                    <a:pt x="503174" y="609600"/>
                  </a:lnTo>
                  <a:lnTo>
                    <a:pt x="450735" y="660400"/>
                  </a:lnTo>
                  <a:lnTo>
                    <a:pt x="401167" y="723900"/>
                  </a:lnTo>
                  <a:lnTo>
                    <a:pt x="354685" y="787400"/>
                  </a:lnTo>
                  <a:lnTo>
                    <a:pt x="311289" y="863600"/>
                  </a:lnTo>
                  <a:lnTo>
                    <a:pt x="271056" y="927100"/>
                  </a:lnTo>
                  <a:lnTo>
                    <a:pt x="234302" y="1003300"/>
                  </a:lnTo>
                  <a:lnTo>
                    <a:pt x="200799" y="1066800"/>
                  </a:lnTo>
                  <a:lnTo>
                    <a:pt x="170980" y="1143000"/>
                  </a:lnTo>
                  <a:lnTo>
                    <a:pt x="144703" y="1219200"/>
                  </a:lnTo>
                  <a:lnTo>
                    <a:pt x="122288" y="1295400"/>
                  </a:lnTo>
                  <a:lnTo>
                    <a:pt x="103632" y="1384300"/>
                  </a:lnTo>
                  <a:lnTo>
                    <a:pt x="89014" y="1460500"/>
                  </a:lnTo>
                  <a:lnTo>
                    <a:pt x="78447" y="1536700"/>
                  </a:lnTo>
                  <a:lnTo>
                    <a:pt x="72021" y="1625600"/>
                  </a:lnTo>
                  <a:lnTo>
                    <a:pt x="69824" y="1714500"/>
                  </a:lnTo>
                  <a:lnTo>
                    <a:pt x="72072" y="1790700"/>
                  </a:lnTo>
                  <a:lnTo>
                    <a:pt x="78536" y="1879600"/>
                  </a:lnTo>
                  <a:lnTo>
                    <a:pt x="89154" y="1955800"/>
                  </a:lnTo>
                  <a:lnTo>
                    <a:pt x="103809" y="2044700"/>
                  </a:lnTo>
                  <a:lnTo>
                    <a:pt x="122516" y="2120900"/>
                  </a:lnTo>
                  <a:lnTo>
                    <a:pt x="144957" y="2197100"/>
                  </a:lnTo>
                  <a:lnTo>
                    <a:pt x="171272" y="2273300"/>
                  </a:lnTo>
                  <a:lnTo>
                    <a:pt x="201155" y="2349500"/>
                  </a:lnTo>
                  <a:lnTo>
                    <a:pt x="234670" y="2425700"/>
                  </a:lnTo>
                  <a:lnTo>
                    <a:pt x="271475" y="2489212"/>
                  </a:lnTo>
                  <a:lnTo>
                    <a:pt x="311734" y="2565412"/>
                  </a:lnTo>
                  <a:lnTo>
                    <a:pt x="355155" y="2628900"/>
                  </a:lnTo>
                  <a:lnTo>
                    <a:pt x="401675" y="2692400"/>
                  </a:lnTo>
                  <a:lnTo>
                    <a:pt x="451269" y="2755900"/>
                  </a:lnTo>
                  <a:lnTo>
                    <a:pt x="503745" y="2819400"/>
                  </a:lnTo>
                  <a:lnTo>
                    <a:pt x="559015" y="2870200"/>
                  </a:lnTo>
                  <a:lnTo>
                    <a:pt x="617004" y="2921000"/>
                  </a:lnTo>
                  <a:lnTo>
                    <a:pt x="677583" y="2971800"/>
                  </a:lnTo>
                  <a:lnTo>
                    <a:pt x="740575" y="3022600"/>
                  </a:lnTo>
                  <a:lnTo>
                    <a:pt x="805980" y="3073400"/>
                  </a:lnTo>
                  <a:lnTo>
                    <a:pt x="873798" y="3111500"/>
                  </a:lnTo>
                  <a:lnTo>
                    <a:pt x="943648" y="3149600"/>
                  </a:lnTo>
                  <a:lnTo>
                    <a:pt x="1015530" y="3187700"/>
                  </a:lnTo>
                  <a:lnTo>
                    <a:pt x="1089444" y="3225800"/>
                  </a:lnTo>
                  <a:lnTo>
                    <a:pt x="1165263" y="3251200"/>
                  </a:lnTo>
                  <a:lnTo>
                    <a:pt x="1322108" y="3302000"/>
                  </a:lnTo>
                  <a:lnTo>
                    <a:pt x="1402753" y="3314700"/>
                  </a:lnTo>
                  <a:lnTo>
                    <a:pt x="1484922" y="3340100"/>
                  </a:lnTo>
                  <a:lnTo>
                    <a:pt x="1568488" y="3340100"/>
                  </a:lnTo>
                  <a:lnTo>
                    <a:pt x="1653197" y="3352800"/>
                  </a:lnTo>
                  <a:lnTo>
                    <a:pt x="1824774" y="3352800"/>
                  </a:lnTo>
                  <a:lnTo>
                    <a:pt x="1909610" y="3340100"/>
                  </a:lnTo>
                  <a:lnTo>
                    <a:pt x="1993049" y="3340100"/>
                  </a:lnTo>
                  <a:lnTo>
                    <a:pt x="2075218" y="3314700"/>
                  </a:lnTo>
                  <a:lnTo>
                    <a:pt x="2155990" y="3302000"/>
                  </a:lnTo>
                  <a:lnTo>
                    <a:pt x="2312708" y="3251200"/>
                  </a:lnTo>
                  <a:lnTo>
                    <a:pt x="2388400" y="3225800"/>
                  </a:lnTo>
                  <a:lnTo>
                    <a:pt x="2462314" y="3187700"/>
                  </a:lnTo>
                  <a:lnTo>
                    <a:pt x="2534323" y="3149600"/>
                  </a:lnTo>
                  <a:lnTo>
                    <a:pt x="2604173" y="3111500"/>
                  </a:lnTo>
                  <a:lnTo>
                    <a:pt x="2671737" y="3073400"/>
                  </a:lnTo>
                  <a:lnTo>
                    <a:pt x="2737269" y="3022600"/>
                  </a:lnTo>
                  <a:lnTo>
                    <a:pt x="2800261" y="2971800"/>
                  </a:lnTo>
                  <a:lnTo>
                    <a:pt x="2860840" y="2921000"/>
                  </a:lnTo>
                  <a:lnTo>
                    <a:pt x="2918752" y="2870200"/>
                  </a:lnTo>
                  <a:lnTo>
                    <a:pt x="2973997" y="2819400"/>
                  </a:lnTo>
                  <a:lnTo>
                    <a:pt x="3026321" y="2755900"/>
                  </a:lnTo>
                  <a:lnTo>
                    <a:pt x="3075978" y="2692400"/>
                  </a:lnTo>
                  <a:lnTo>
                    <a:pt x="3122333" y="2628900"/>
                  </a:lnTo>
                  <a:lnTo>
                    <a:pt x="3165767" y="2565412"/>
                  </a:lnTo>
                  <a:lnTo>
                    <a:pt x="3206026" y="2489212"/>
                  </a:lnTo>
                  <a:lnTo>
                    <a:pt x="3242856" y="2425700"/>
                  </a:lnTo>
                  <a:lnTo>
                    <a:pt x="3276257" y="2349500"/>
                  </a:lnTo>
                  <a:lnTo>
                    <a:pt x="3306102" y="2273300"/>
                  </a:lnTo>
                  <a:lnTo>
                    <a:pt x="3332391" y="2197100"/>
                  </a:lnTo>
                  <a:lnTo>
                    <a:pt x="3354743" y="2120900"/>
                  </a:lnTo>
                  <a:lnTo>
                    <a:pt x="3373412" y="2044700"/>
                  </a:lnTo>
                  <a:lnTo>
                    <a:pt x="3388017" y="1955800"/>
                  </a:lnTo>
                  <a:lnTo>
                    <a:pt x="3398685" y="1879600"/>
                  </a:lnTo>
                  <a:lnTo>
                    <a:pt x="3405035" y="1790700"/>
                  </a:lnTo>
                  <a:lnTo>
                    <a:pt x="3407194" y="1714500"/>
                  </a:lnTo>
                  <a:close/>
                </a:path>
                <a:path w="3477260" h="3416300">
                  <a:moveTo>
                    <a:pt x="3477044" y="1701800"/>
                  </a:moveTo>
                  <a:lnTo>
                    <a:pt x="3474631" y="1612900"/>
                  </a:lnTo>
                  <a:lnTo>
                    <a:pt x="3467900" y="1536700"/>
                  </a:lnTo>
                  <a:lnTo>
                    <a:pt x="3456724" y="1447800"/>
                  </a:lnTo>
                  <a:lnTo>
                    <a:pt x="3442119" y="1364005"/>
                  </a:lnTo>
                  <a:lnTo>
                    <a:pt x="3442119" y="1701800"/>
                  </a:lnTo>
                  <a:lnTo>
                    <a:pt x="3439960" y="1790700"/>
                  </a:lnTo>
                  <a:lnTo>
                    <a:pt x="3433610" y="1879600"/>
                  </a:lnTo>
                  <a:lnTo>
                    <a:pt x="3422688" y="1968500"/>
                  </a:lnTo>
                  <a:lnTo>
                    <a:pt x="3407829" y="2044700"/>
                  </a:lnTo>
                  <a:lnTo>
                    <a:pt x="3388779" y="2133600"/>
                  </a:lnTo>
                  <a:lnTo>
                    <a:pt x="3365919" y="2209800"/>
                  </a:lnTo>
                  <a:lnTo>
                    <a:pt x="3339122" y="2286000"/>
                  </a:lnTo>
                  <a:lnTo>
                    <a:pt x="3308642" y="2362200"/>
                  </a:lnTo>
                  <a:lnTo>
                    <a:pt x="3274606" y="2438400"/>
                  </a:lnTo>
                  <a:lnTo>
                    <a:pt x="3237014" y="2514612"/>
                  </a:lnTo>
                  <a:lnTo>
                    <a:pt x="3195993" y="2578100"/>
                  </a:lnTo>
                  <a:lnTo>
                    <a:pt x="3151670" y="2641600"/>
                  </a:lnTo>
                  <a:lnTo>
                    <a:pt x="3104299" y="2717800"/>
                  </a:lnTo>
                  <a:lnTo>
                    <a:pt x="3053626" y="2781300"/>
                  </a:lnTo>
                  <a:lnTo>
                    <a:pt x="3000286" y="2832100"/>
                  </a:lnTo>
                  <a:lnTo>
                    <a:pt x="2943898" y="2895600"/>
                  </a:lnTo>
                  <a:lnTo>
                    <a:pt x="2884716" y="2946400"/>
                  </a:lnTo>
                  <a:lnTo>
                    <a:pt x="2822994" y="3009900"/>
                  </a:lnTo>
                  <a:lnTo>
                    <a:pt x="2758605" y="3048000"/>
                  </a:lnTo>
                  <a:lnTo>
                    <a:pt x="2691803" y="3098800"/>
                  </a:lnTo>
                  <a:lnTo>
                    <a:pt x="2622842" y="3149600"/>
                  </a:lnTo>
                  <a:lnTo>
                    <a:pt x="2551468" y="3187700"/>
                  </a:lnTo>
                  <a:lnTo>
                    <a:pt x="2478062" y="3225800"/>
                  </a:lnTo>
                  <a:lnTo>
                    <a:pt x="2402497" y="3251200"/>
                  </a:lnTo>
                  <a:lnTo>
                    <a:pt x="2325281" y="3289300"/>
                  </a:lnTo>
                  <a:lnTo>
                    <a:pt x="2165388" y="3340100"/>
                  </a:lnTo>
                  <a:lnTo>
                    <a:pt x="1827441" y="3390900"/>
                  </a:lnTo>
                  <a:lnTo>
                    <a:pt x="1652308" y="3390900"/>
                  </a:lnTo>
                  <a:lnTo>
                    <a:pt x="1314361" y="3340100"/>
                  </a:lnTo>
                  <a:lnTo>
                    <a:pt x="1154214" y="3289300"/>
                  </a:lnTo>
                  <a:lnTo>
                    <a:pt x="1076871" y="3251200"/>
                  </a:lnTo>
                  <a:lnTo>
                    <a:pt x="1001433" y="3225800"/>
                  </a:lnTo>
                  <a:lnTo>
                    <a:pt x="927900" y="3187700"/>
                  </a:lnTo>
                  <a:lnTo>
                    <a:pt x="856526" y="3149600"/>
                  </a:lnTo>
                  <a:lnTo>
                    <a:pt x="787311" y="3098800"/>
                  </a:lnTo>
                  <a:lnTo>
                    <a:pt x="720636" y="3060700"/>
                  </a:lnTo>
                  <a:lnTo>
                    <a:pt x="656120" y="3009900"/>
                  </a:lnTo>
                  <a:lnTo>
                    <a:pt x="594271" y="2946400"/>
                  </a:lnTo>
                  <a:lnTo>
                    <a:pt x="535114" y="2895600"/>
                  </a:lnTo>
                  <a:lnTo>
                    <a:pt x="478650" y="2844800"/>
                  </a:lnTo>
                  <a:lnTo>
                    <a:pt x="425056" y="2781300"/>
                  </a:lnTo>
                  <a:lnTo>
                    <a:pt x="374383" y="2717800"/>
                  </a:lnTo>
                  <a:lnTo>
                    <a:pt x="326821" y="2654300"/>
                  </a:lnTo>
                  <a:lnTo>
                    <a:pt x="282473" y="2578100"/>
                  </a:lnTo>
                  <a:lnTo>
                    <a:pt x="241325" y="2514612"/>
                  </a:lnTo>
                  <a:lnTo>
                    <a:pt x="203669" y="2438400"/>
                  </a:lnTo>
                  <a:lnTo>
                    <a:pt x="169418" y="2362200"/>
                  </a:lnTo>
                  <a:lnTo>
                    <a:pt x="138836" y="2286000"/>
                  </a:lnTo>
                  <a:lnTo>
                    <a:pt x="111950" y="2209800"/>
                  </a:lnTo>
                  <a:lnTo>
                    <a:pt x="88950" y="2133600"/>
                  </a:lnTo>
                  <a:lnTo>
                    <a:pt x="69811" y="2044700"/>
                  </a:lnTo>
                  <a:lnTo>
                    <a:pt x="54787" y="1968500"/>
                  </a:lnTo>
                  <a:lnTo>
                    <a:pt x="43903" y="1879600"/>
                  </a:lnTo>
                  <a:lnTo>
                    <a:pt x="37249" y="1803400"/>
                  </a:lnTo>
                  <a:lnTo>
                    <a:pt x="34912" y="1714500"/>
                  </a:lnTo>
                  <a:lnTo>
                    <a:pt x="37109" y="1625600"/>
                  </a:lnTo>
                  <a:lnTo>
                    <a:pt x="43624" y="1536700"/>
                  </a:lnTo>
                  <a:lnTo>
                    <a:pt x="54381" y="1460500"/>
                  </a:lnTo>
                  <a:lnTo>
                    <a:pt x="69265" y="1371600"/>
                  </a:lnTo>
                  <a:lnTo>
                    <a:pt x="88290" y="1295400"/>
                  </a:lnTo>
                  <a:lnTo>
                    <a:pt x="111137" y="1206500"/>
                  </a:lnTo>
                  <a:lnTo>
                    <a:pt x="137947" y="1130300"/>
                  </a:lnTo>
                  <a:lnTo>
                    <a:pt x="168376" y="1054100"/>
                  </a:lnTo>
                  <a:lnTo>
                    <a:pt x="202577" y="977900"/>
                  </a:lnTo>
                  <a:lnTo>
                    <a:pt x="240055" y="914400"/>
                  </a:lnTo>
                  <a:lnTo>
                    <a:pt x="281139" y="838200"/>
                  </a:lnTo>
                  <a:lnTo>
                    <a:pt x="325412" y="774700"/>
                  </a:lnTo>
                  <a:lnTo>
                    <a:pt x="372859" y="711200"/>
                  </a:lnTo>
                  <a:lnTo>
                    <a:pt x="423443" y="647700"/>
                  </a:lnTo>
                  <a:lnTo>
                    <a:pt x="476948" y="584200"/>
                  </a:lnTo>
                  <a:lnTo>
                    <a:pt x="533349" y="520700"/>
                  </a:lnTo>
                  <a:lnTo>
                    <a:pt x="592366" y="469900"/>
                  </a:lnTo>
                  <a:lnTo>
                    <a:pt x="654215" y="419100"/>
                  </a:lnTo>
                  <a:lnTo>
                    <a:pt x="718604" y="368300"/>
                  </a:lnTo>
                  <a:lnTo>
                    <a:pt x="785152" y="317500"/>
                  </a:lnTo>
                  <a:lnTo>
                    <a:pt x="854367" y="279400"/>
                  </a:lnTo>
                  <a:lnTo>
                    <a:pt x="925741" y="228600"/>
                  </a:lnTo>
                  <a:lnTo>
                    <a:pt x="999020" y="203200"/>
                  </a:lnTo>
                  <a:lnTo>
                    <a:pt x="1074458" y="165100"/>
                  </a:lnTo>
                  <a:lnTo>
                    <a:pt x="1151801" y="127000"/>
                  </a:lnTo>
                  <a:lnTo>
                    <a:pt x="1231049" y="101600"/>
                  </a:lnTo>
                  <a:lnTo>
                    <a:pt x="1311821" y="88900"/>
                  </a:lnTo>
                  <a:lnTo>
                    <a:pt x="1394117" y="63500"/>
                  </a:lnTo>
                  <a:lnTo>
                    <a:pt x="1563281" y="38100"/>
                  </a:lnTo>
                  <a:lnTo>
                    <a:pt x="1649641" y="38100"/>
                  </a:lnTo>
                  <a:lnTo>
                    <a:pt x="1737271" y="25400"/>
                  </a:lnTo>
                  <a:lnTo>
                    <a:pt x="1824774" y="38100"/>
                  </a:lnTo>
                  <a:lnTo>
                    <a:pt x="1911388" y="38100"/>
                  </a:lnTo>
                  <a:lnTo>
                    <a:pt x="2080425" y="63500"/>
                  </a:lnTo>
                  <a:lnTo>
                    <a:pt x="2162848" y="88900"/>
                  </a:lnTo>
                  <a:lnTo>
                    <a:pt x="2243620" y="101600"/>
                  </a:lnTo>
                  <a:lnTo>
                    <a:pt x="2322868" y="127000"/>
                  </a:lnTo>
                  <a:lnTo>
                    <a:pt x="2400211" y="165100"/>
                  </a:lnTo>
                  <a:lnTo>
                    <a:pt x="2475776" y="190500"/>
                  </a:lnTo>
                  <a:lnTo>
                    <a:pt x="2549309" y="228600"/>
                  </a:lnTo>
                  <a:lnTo>
                    <a:pt x="2620670" y="279400"/>
                  </a:lnTo>
                  <a:lnTo>
                    <a:pt x="2689771" y="317500"/>
                  </a:lnTo>
                  <a:lnTo>
                    <a:pt x="2756573" y="368300"/>
                  </a:lnTo>
                  <a:lnTo>
                    <a:pt x="2820962" y="419100"/>
                  </a:lnTo>
                  <a:lnTo>
                    <a:pt x="2882811" y="469900"/>
                  </a:lnTo>
                  <a:lnTo>
                    <a:pt x="2942120" y="520700"/>
                  </a:lnTo>
                  <a:lnTo>
                    <a:pt x="2998508" y="584200"/>
                  </a:lnTo>
                  <a:lnTo>
                    <a:pt x="3052102" y="635000"/>
                  </a:lnTo>
                  <a:lnTo>
                    <a:pt x="3102648" y="698500"/>
                  </a:lnTo>
                  <a:lnTo>
                    <a:pt x="3150273" y="774700"/>
                  </a:lnTo>
                  <a:lnTo>
                    <a:pt x="3194596" y="838200"/>
                  </a:lnTo>
                  <a:lnTo>
                    <a:pt x="3235744" y="901700"/>
                  </a:lnTo>
                  <a:lnTo>
                    <a:pt x="3273463" y="977900"/>
                  </a:lnTo>
                  <a:lnTo>
                    <a:pt x="3307626" y="1054100"/>
                  </a:lnTo>
                  <a:lnTo>
                    <a:pt x="3338233" y="1130300"/>
                  </a:lnTo>
                  <a:lnTo>
                    <a:pt x="3365157" y="1206500"/>
                  </a:lnTo>
                  <a:lnTo>
                    <a:pt x="3388144" y="1282700"/>
                  </a:lnTo>
                  <a:lnTo>
                    <a:pt x="3407321" y="1371600"/>
                  </a:lnTo>
                  <a:lnTo>
                    <a:pt x="3422307" y="1447800"/>
                  </a:lnTo>
                  <a:lnTo>
                    <a:pt x="3433229" y="1536700"/>
                  </a:lnTo>
                  <a:lnTo>
                    <a:pt x="3439833" y="1625600"/>
                  </a:lnTo>
                  <a:lnTo>
                    <a:pt x="3442119" y="1701800"/>
                  </a:lnTo>
                  <a:lnTo>
                    <a:pt x="3442119" y="1364005"/>
                  </a:lnTo>
                  <a:lnTo>
                    <a:pt x="3421672" y="1282700"/>
                  </a:lnTo>
                  <a:lnTo>
                    <a:pt x="3398177" y="1193800"/>
                  </a:lnTo>
                  <a:lnTo>
                    <a:pt x="3370618" y="1117600"/>
                  </a:lnTo>
                  <a:lnTo>
                    <a:pt x="3339376" y="1041400"/>
                  </a:lnTo>
                  <a:lnTo>
                    <a:pt x="3304451" y="965200"/>
                  </a:lnTo>
                  <a:lnTo>
                    <a:pt x="3265970" y="889000"/>
                  </a:lnTo>
                  <a:lnTo>
                    <a:pt x="3223933" y="812800"/>
                  </a:lnTo>
                  <a:lnTo>
                    <a:pt x="3178594" y="749300"/>
                  </a:lnTo>
                  <a:lnTo>
                    <a:pt x="3129953" y="685800"/>
                  </a:lnTo>
                  <a:lnTo>
                    <a:pt x="3078391" y="622300"/>
                  </a:lnTo>
                  <a:lnTo>
                    <a:pt x="3023527" y="558800"/>
                  </a:lnTo>
                  <a:lnTo>
                    <a:pt x="2965996" y="495300"/>
                  </a:lnTo>
                  <a:lnTo>
                    <a:pt x="2905544" y="444500"/>
                  </a:lnTo>
                  <a:lnTo>
                    <a:pt x="2842425" y="381000"/>
                  </a:lnTo>
                  <a:lnTo>
                    <a:pt x="2776639" y="330200"/>
                  </a:lnTo>
                  <a:lnTo>
                    <a:pt x="2708440" y="292100"/>
                  </a:lnTo>
                  <a:lnTo>
                    <a:pt x="2637828" y="241300"/>
                  </a:lnTo>
                  <a:lnTo>
                    <a:pt x="2564930" y="203200"/>
                  </a:lnTo>
                  <a:lnTo>
                    <a:pt x="2490000" y="165100"/>
                  </a:lnTo>
                  <a:lnTo>
                    <a:pt x="2412911" y="127000"/>
                  </a:lnTo>
                  <a:lnTo>
                    <a:pt x="2170595" y="50800"/>
                  </a:lnTo>
                  <a:lnTo>
                    <a:pt x="2086394" y="25400"/>
                  </a:lnTo>
                  <a:lnTo>
                    <a:pt x="1913928" y="0"/>
                  </a:lnTo>
                  <a:lnTo>
                    <a:pt x="1558836" y="0"/>
                  </a:lnTo>
                  <a:lnTo>
                    <a:pt x="1386370" y="25400"/>
                  </a:lnTo>
                  <a:lnTo>
                    <a:pt x="1302423" y="50800"/>
                  </a:lnTo>
                  <a:lnTo>
                    <a:pt x="1060234" y="127000"/>
                  </a:lnTo>
                  <a:lnTo>
                    <a:pt x="983272" y="165100"/>
                  </a:lnTo>
                  <a:lnTo>
                    <a:pt x="908469" y="203200"/>
                  </a:lnTo>
                  <a:lnTo>
                    <a:pt x="835825" y="241300"/>
                  </a:lnTo>
                  <a:lnTo>
                    <a:pt x="765213" y="292100"/>
                  </a:lnTo>
                  <a:lnTo>
                    <a:pt x="697141" y="342900"/>
                  </a:lnTo>
                  <a:lnTo>
                    <a:pt x="631609" y="393700"/>
                  </a:lnTo>
                  <a:lnTo>
                    <a:pt x="568502" y="444500"/>
                  </a:lnTo>
                  <a:lnTo>
                    <a:pt x="508279" y="495300"/>
                  </a:lnTo>
                  <a:lnTo>
                    <a:pt x="450710" y="558800"/>
                  </a:lnTo>
                  <a:lnTo>
                    <a:pt x="396151" y="622300"/>
                  </a:lnTo>
                  <a:lnTo>
                    <a:pt x="344538" y="685800"/>
                  </a:lnTo>
                  <a:lnTo>
                    <a:pt x="296138" y="749300"/>
                  </a:lnTo>
                  <a:lnTo>
                    <a:pt x="250990" y="825500"/>
                  </a:lnTo>
                  <a:lnTo>
                    <a:pt x="209054" y="889000"/>
                  </a:lnTo>
                  <a:lnTo>
                    <a:pt x="170853" y="965200"/>
                  </a:lnTo>
                  <a:lnTo>
                    <a:pt x="135953" y="1041400"/>
                  </a:lnTo>
                  <a:lnTo>
                    <a:pt x="104927" y="1117600"/>
                  </a:lnTo>
                  <a:lnTo>
                    <a:pt x="77571" y="1206500"/>
                  </a:lnTo>
                  <a:lnTo>
                    <a:pt x="54292" y="1282700"/>
                  </a:lnTo>
                  <a:lnTo>
                    <a:pt x="34899" y="1371600"/>
                  </a:lnTo>
                  <a:lnTo>
                    <a:pt x="19735" y="1447800"/>
                  </a:lnTo>
                  <a:lnTo>
                    <a:pt x="8801" y="1536700"/>
                  </a:lnTo>
                  <a:lnTo>
                    <a:pt x="2197" y="1625600"/>
                  </a:lnTo>
                  <a:lnTo>
                    <a:pt x="0" y="1714500"/>
                  </a:lnTo>
                  <a:lnTo>
                    <a:pt x="2425" y="1803400"/>
                  </a:lnTo>
                  <a:lnTo>
                    <a:pt x="9258" y="1892300"/>
                  </a:lnTo>
                  <a:lnTo>
                    <a:pt x="20421" y="1968500"/>
                  </a:lnTo>
                  <a:lnTo>
                    <a:pt x="35814" y="2057400"/>
                  </a:lnTo>
                  <a:lnTo>
                    <a:pt x="55384" y="2133600"/>
                  </a:lnTo>
                  <a:lnTo>
                    <a:pt x="78930" y="2222500"/>
                  </a:lnTo>
                  <a:lnTo>
                    <a:pt x="106426" y="2298700"/>
                  </a:lnTo>
                  <a:lnTo>
                    <a:pt x="137668" y="2374900"/>
                  </a:lnTo>
                  <a:lnTo>
                    <a:pt x="172669" y="2451100"/>
                  </a:lnTo>
                  <a:lnTo>
                    <a:pt x="211175" y="2527312"/>
                  </a:lnTo>
                  <a:lnTo>
                    <a:pt x="253212" y="2603500"/>
                  </a:lnTo>
                  <a:lnTo>
                    <a:pt x="298500" y="2667000"/>
                  </a:lnTo>
                  <a:lnTo>
                    <a:pt x="347091" y="2730500"/>
                  </a:lnTo>
                  <a:lnTo>
                    <a:pt x="398843" y="2806700"/>
                  </a:lnTo>
                  <a:lnTo>
                    <a:pt x="453555" y="2857500"/>
                  </a:lnTo>
                  <a:lnTo>
                    <a:pt x="511213" y="2921000"/>
                  </a:lnTo>
                  <a:lnTo>
                    <a:pt x="571614" y="2984500"/>
                  </a:lnTo>
                  <a:lnTo>
                    <a:pt x="634784" y="3035300"/>
                  </a:lnTo>
                  <a:lnTo>
                    <a:pt x="700570" y="3086100"/>
                  </a:lnTo>
                  <a:lnTo>
                    <a:pt x="768642" y="3136900"/>
                  </a:lnTo>
                  <a:lnTo>
                    <a:pt x="839381" y="3175000"/>
                  </a:lnTo>
                  <a:lnTo>
                    <a:pt x="912152" y="3213100"/>
                  </a:lnTo>
                  <a:lnTo>
                    <a:pt x="987209" y="3251200"/>
                  </a:lnTo>
                  <a:lnTo>
                    <a:pt x="1064171" y="3289300"/>
                  </a:lnTo>
                  <a:lnTo>
                    <a:pt x="1143165" y="3314700"/>
                  </a:lnTo>
                  <a:lnTo>
                    <a:pt x="1390688" y="3390900"/>
                  </a:lnTo>
                  <a:lnTo>
                    <a:pt x="1563281" y="3416300"/>
                  </a:lnTo>
                  <a:lnTo>
                    <a:pt x="1918373" y="3416300"/>
                  </a:lnTo>
                  <a:lnTo>
                    <a:pt x="2090585" y="3390900"/>
                  </a:lnTo>
                  <a:lnTo>
                    <a:pt x="2337981" y="3314700"/>
                  </a:lnTo>
                  <a:lnTo>
                    <a:pt x="2416721" y="3289300"/>
                  </a:lnTo>
                  <a:lnTo>
                    <a:pt x="2493683" y="3251200"/>
                  </a:lnTo>
                  <a:lnTo>
                    <a:pt x="2568740" y="3213100"/>
                  </a:lnTo>
                  <a:lnTo>
                    <a:pt x="2641511" y="3175000"/>
                  </a:lnTo>
                  <a:lnTo>
                    <a:pt x="2711742" y="3124200"/>
                  </a:lnTo>
                  <a:lnTo>
                    <a:pt x="2780068" y="3086100"/>
                  </a:lnTo>
                  <a:lnTo>
                    <a:pt x="2845600" y="3035300"/>
                  </a:lnTo>
                  <a:lnTo>
                    <a:pt x="2908592" y="2971800"/>
                  </a:lnTo>
                  <a:lnTo>
                    <a:pt x="2968917" y="2921000"/>
                  </a:lnTo>
                  <a:lnTo>
                    <a:pt x="3026448" y="2857500"/>
                  </a:lnTo>
                  <a:lnTo>
                    <a:pt x="3080931" y="2794000"/>
                  </a:lnTo>
                  <a:lnTo>
                    <a:pt x="3132620" y="2730500"/>
                  </a:lnTo>
                  <a:lnTo>
                    <a:pt x="3180880" y="2667000"/>
                  </a:lnTo>
                  <a:lnTo>
                    <a:pt x="3226092" y="2590800"/>
                  </a:lnTo>
                  <a:lnTo>
                    <a:pt x="3268002" y="2527312"/>
                  </a:lnTo>
                  <a:lnTo>
                    <a:pt x="3306356" y="2451100"/>
                  </a:lnTo>
                  <a:lnTo>
                    <a:pt x="3341154" y="2374900"/>
                  </a:lnTo>
                  <a:lnTo>
                    <a:pt x="3372142" y="2298700"/>
                  </a:lnTo>
                  <a:lnTo>
                    <a:pt x="3399447" y="2222500"/>
                  </a:lnTo>
                  <a:lnTo>
                    <a:pt x="3422815" y="2133600"/>
                  </a:lnTo>
                  <a:lnTo>
                    <a:pt x="3442246" y="2057400"/>
                  </a:lnTo>
                  <a:lnTo>
                    <a:pt x="3457359" y="1968500"/>
                  </a:lnTo>
                  <a:lnTo>
                    <a:pt x="3468408" y="1879600"/>
                  </a:lnTo>
                  <a:lnTo>
                    <a:pt x="3474885" y="1790700"/>
                  </a:lnTo>
                  <a:lnTo>
                    <a:pt x="3477044" y="1701800"/>
                  </a:lnTo>
                  <a:close/>
                </a:path>
              </a:pathLst>
            </a:custGeom>
            <a:solidFill>
              <a:srgbClr val="252525"/>
            </a:solidFill>
          </p:spPr>
          <p:txBody>
            <a:bodyPr wrap="square" lIns="0" tIns="0" rIns="0" bIns="0" rtlCol="0"/>
            <a:lstStyle/>
            <a:p>
              <a:endParaRPr sz="1500"/>
            </a:p>
          </p:txBody>
        </p:sp>
      </p:grpSp>
      <p:sp>
        <p:nvSpPr>
          <p:cNvPr id="6" name="object 6"/>
          <p:cNvSpPr txBox="1">
            <a:spLocks noGrp="1"/>
          </p:cNvSpPr>
          <p:nvPr>
            <p:ph type="title"/>
          </p:nvPr>
        </p:nvSpPr>
        <p:spPr>
          <a:xfrm>
            <a:off x="1166706" y="2839296"/>
            <a:ext cx="1698095" cy="1132254"/>
          </a:xfrm>
          <a:prstGeom prst="rect">
            <a:avLst/>
          </a:prstGeom>
        </p:spPr>
        <p:txBody>
          <a:bodyPr vert="horz" wrap="square" lIns="0" tIns="54504" rIns="0" bIns="0" rtlCol="0">
            <a:spAutoFit/>
          </a:bodyPr>
          <a:lstStyle/>
          <a:p>
            <a:pPr marL="10583" marR="4233" algn="ctr">
              <a:lnSpc>
                <a:spcPts val="2792"/>
              </a:lnSpc>
              <a:spcBef>
                <a:spcPts val="429"/>
              </a:spcBef>
            </a:pPr>
            <a:r>
              <a:rPr sz="2583" spc="-21" dirty="0">
                <a:solidFill>
                  <a:srgbClr val="FFFFFF"/>
                </a:solidFill>
              </a:rPr>
              <a:t>The </a:t>
            </a:r>
            <a:r>
              <a:rPr sz="2583" dirty="0">
                <a:solidFill>
                  <a:srgbClr val="FFFFFF"/>
                </a:solidFill>
              </a:rPr>
              <a:t>Process</a:t>
            </a:r>
            <a:r>
              <a:rPr sz="2583" spc="-117" dirty="0">
                <a:solidFill>
                  <a:srgbClr val="FFFFFF"/>
                </a:solidFill>
              </a:rPr>
              <a:t> </a:t>
            </a:r>
            <a:r>
              <a:rPr sz="2583" spc="-21" dirty="0">
                <a:solidFill>
                  <a:srgbClr val="FFFFFF"/>
                </a:solidFill>
              </a:rPr>
              <a:t>of </a:t>
            </a:r>
            <a:r>
              <a:rPr sz="2583" spc="-8" dirty="0">
                <a:solidFill>
                  <a:srgbClr val="FFFFFF"/>
                </a:solidFill>
              </a:rPr>
              <a:t>Change</a:t>
            </a:r>
            <a:endParaRPr sz="2583" dirty="0"/>
          </a:p>
        </p:txBody>
      </p:sp>
      <p:pic>
        <p:nvPicPr>
          <p:cNvPr id="7" name="object 7"/>
          <p:cNvPicPr/>
          <p:nvPr/>
        </p:nvPicPr>
        <p:blipFill>
          <a:blip r:embed="rId3" cstate="print"/>
          <a:stretch>
            <a:fillRect/>
          </a:stretch>
        </p:blipFill>
        <p:spPr>
          <a:xfrm>
            <a:off x="4038600" y="2771140"/>
            <a:ext cx="7188200" cy="1311909"/>
          </a:xfrm>
          <a:prstGeom prst="rect">
            <a:avLst/>
          </a:prstGeom>
        </p:spPr>
      </p:pic>
      <p:sp>
        <p:nvSpPr>
          <p:cNvPr id="8" name="TextBox 7">
            <a:extLst>
              <a:ext uri="{FF2B5EF4-FFF2-40B4-BE49-F238E27FC236}">
                <a16:creationId xmlns:a16="http://schemas.microsoft.com/office/drawing/2014/main" id="{C388F527-6324-5045-897E-131073F172B4}"/>
              </a:ext>
            </a:extLst>
          </p:cNvPr>
          <p:cNvSpPr txBox="1"/>
          <p:nvPr/>
        </p:nvSpPr>
        <p:spPr>
          <a:xfrm>
            <a:off x="4393096" y="4857432"/>
            <a:ext cx="6157135" cy="523220"/>
          </a:xfrm>
          <a:prstGeom prst="rect">
            <a:avLst/>
          </a:prstGeom>
          <a:noFill/>
        </p:spPr>
        <p:txBody>
          <a:bodyPr wrap="none" rtlCol="0">
            <a:spAutoFit/>
          </a:bodyPr>
          <a:lstStyle/>
          <a:p>
            <a:r>
              <a:rPr lang="en-US" sz="2800" i="1" dirty="0"/>
              <a:t>EXAMPLE OF WORK WITH A UNIVERSITY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40125" y="370183"/>
            <a:ext cx="2671233" cy="369161"/>
          </a:xfrm>
          <a:prstGeom prst="rect">
            <a:avLst/>
          </a:prstGeom>
        </p:spPr>
        <p:txBody>
          <a:bodyPr vert="horz" wrap="square" lIns="0" tIns="10054" rIns="0" bIns="0" rtlCol="0">
            <a:spAutoFit/>
          </a:bodyPr>
          <a:lstStyle/>
          <a:p>
            <a:pPr marL="10583">
              <a:spcBef>
                <a:spcPts val="79"/>
              </a:spcBef>
            </a:pPr>
            <a:r>
              <a:rPr sz="2333" b="1" dirty="0">
                <a:latin typeface="Arial"/>
                <a:cs typeface="Arial"/>
              </a:rPr>
              <a:t>Adjusting</a:t>
            </a:r>
            <a:r>
              <a:rPr sz="2333" b="1" spc="-46" dirty="0">
                <a:latin typeface="Arial"/>
                <a:cs typeface="Arial"/>
              </a:rPr>
              <a:t> </a:t>
            </a:r>
            <a:r>
              <a:rPr lang="en-US" sz="2333" b="1" dirty="0">
                <a:latin typeface="Arial"/>
                <a:cs typeface="Arial"/>
              </a:rPr>
              <a:t>to</a:t>
            </a:r>
            <a:r>
              <a:rPr lang="en-US" sz="2333" b="1" spc="-71" dirty="0">
                <a:latin typeface="Arial"/>
                <a:cs typeface="Arial"/>
              </a:rPr>
              <a:t> </a:t>
            </a:r>
            <a:r>
              <a:rPr lang="en-US" sz="2333" b="1" spc="-17" dirty="0">
                <a:latin typeface="Arial"/>
                <a:cs typeface="Arial"/>
              </a:rPr>
              <a:t>CHRS</a:t>
            </a:r>
            <a:endParaRPr sz="2333" dirty="0">
              <a:latin typeface="Arial"/>
              <a:cs typeface="Arial"/>
            </a:endParaRPr>
          </a:p>
        </p:txBody>
      </p:sp>
      <p:sp>
        <p:nvSpPr>
          <p:cNvPr id="3" name="object 3"/>
          <p:cNvSpPr/>
          <p:nvPr/>
        </p:nvSpPr>
        <p:spPr>
          <a:xfrm>
            <a:off x="1212849" y="3248659"/>
            <a:ext cx="5232400" cy="0"/>
          </a:xfrm>
          <a:custGeom>
            <a:avLst/>
            <a:gdLst/>
            <a:ahLst/>
            <a:cxnLst/>
            <a:rect l="l" t="t" r="r" b="b"/>
            <a:pathLst>
              <a:path w="6278880">
                <a:moveTo>
                  <a:pt x="0" y="0"/>
                </a:moveTo>
                <a:lnTo>
                  <a:pt x="6278880" y="0"/>
                </a:lnTo>
              </a:path>
            </a:pathLst>
          </a:custGeom>
          <a:ln w="6350">
            <a:solidFill>
              <a:srgbClr val="4471C4"/>
            </a:solidFill>
          </a:ln>
        </p:spPr>
        <p:txBody>
          <a:bodyPr wrap="square" lIns="0" tIns="0" rIns="0" bIns="0" rtlCol="0"/>
          <a:lstStyle/>
          <a:p>
            <a:endParaRPr sz="1500"/>
          </a:p>
        </p:txBody>
      </p:sp>
      <p:sp>
        <p:nvSpPr>
          <p:cNvPr id="4" name="object 4"/>
          <p:cNvSpPr/>
          <p:nvPr/>
        </p:nvSpPr>
        <p:spPr>
          <a:xfrm>
            <a:off x="1097280" y="4587240"/>
            <a:ext cx="5232400" cy="0"/>
          </a:xfrm>
          <a:custGeom>
            <a:avLst/>
            <a:gdLst/>
            <a:ahLst/>
            <a:cxnLst/>
            <a:rect l="l" t="t" r="r" b="b"/>
            <a:pathLst>
              <a:path w="6278880">
                <a:moveTo>
                  <a:pt x="0" y="0"/>
                </a:moveTo>
                <a:lnTo>
                  <a:pt x="6278880" y="0"/>
                </a:lnTo>
              </a:path>
            </a:pathLst>
          </a:custGeom>
          <a:ln w="6350">
            <a:solidFill>
              <a:srgbClr val="4471C4"/>
            </a:solidFill>
          </a:ln>
        </p:spPr>
        <p:txBody>
          <a:bodyPr wrap="square" lIns="0" tIns="0" rIns="0" bIns="0" rtlCol="0"/>
          <a:lstStyle/>
          <a:p>
            <a:endParaRPr sz="1500"/>
          </a:p>
        </p:txBody>
      </p:sp>
      <p:sp>
        <p:nvSpPr>
          <p:cNvPr id="5" name="object 5"/>
          <p:cNvSpPr txBox="1"/>
          <p:nvPr/>
        </p:nvSpPr>
        <p:spPr>
          <a:xfrm>
            <a:off x="2719705" y="4737418"/>
            <a:ext cx="4795838" cy="626239"/>
          </a:xfrm>
          <a:prstGeom prst="rect">
            <a:avLst/>
          </a:prstGeom>
        </p:spPr>
        <p:txBody>
          <a:bodyPr vert="horz" wrap="square" lIns="0" tIns="10583" rIns="0" bIns="0" rtlCol="0">
            <a:spAutoFit/>
          </a:bodyPr>
          <a:lstStyle/>
          <a:p>
            <a:pPr marL="10583" marR="4233">
              <a:spcBef>
                <a:spcPts val="83"/>
              </a:spcBef>
            </a:pPr>
            <a:r>
              <a:rPr sz="2000" spc="-95">
                <a:latin typeface="Arial"/>
                <a:cs typeface="Arial"/>
              </a:rPr>
              <a:t>To</a:t>
            </a:r>
            <a:r>
              <a:rPr sz="2000" spc="-29">
                <a:latin typeface="Arial"/>
                <a:cs typeface="Arial"/>
              </a:rPr>
              <a:t> </a:t>
            </a:r>
            <a:r>
              <a:rPr sz="2000">
                <a:latin typeface="Arial"/>
                <a:cs typeface="Arial"/>
              </a:rPr>
              <a:t>apply</a:t>
            </a:r>
            <a:r>
              <a:rPr sz="2000" spc="-4">
                <a:latin typeface="Arial"/>
                <a:cs typeface="Arial"/>
              </a:rPr>
              <a:t> </a:t>
            </a:r>
            <a:r>
              <a:rPr sz="2000">
                <a:latin typeface="Arial"/>
                <a:cs typeface="Arial"/>
              </a:rPr>
              <a:t>change</a:t>
            </a:r>
            <a:r>
              <a:rPr sz="2000" spc="-12">
                <a:latin typeface="Arial"/>
                <a:cs typeface="Arial"/>
              </a:rPr>
              <a:t> </a:t>
            </a:r>
            <a:r>
              <a:rPr sz="2000">
                <a:latin typeface="Arial"/>
                <a:cs typeface="Arial"/>
              </a:rPr>
              <a:t>management</a:t>
            </a:r>
            <a:r>
              <a:rPr sz="2000" spc="-17">
                <a:latin typeface="Arial"/>
                <a:cs typeface="Arial"/>
              </a:rPr>
              <a:t> </a:t>
            </a:r>
            <a:r>
              <a:rPr sz="2000">
                <a:latin typeface="Arial"/>
                <a:cs typeface="Arial"/>
              </a:rPr>
              <a:t>concepts</a:t>
            </a:r>
            <a:r>
              <a:rPr sz="2000" spc="-12">
                <a:latin typeface="Arial"/>
                <a:cs typeface="Arial"/>
              </a:rPr>
              <a:t> </a:t>
            </a:r>
            <a:r>
              <a:rPr sz="2000" spc="-21">
                <a:latin typeface="Arial"/>
                <a:cs typeface="Arial"/>
              </a:rPr>
              <a:t>to </a:t>
            </a:r>
            <a:r>
              <a:rPr sz="2000">
                <a:latin typeface="Arial"/>
                <a:cs typeface="Arial"/>
              </a:rPr>
              <a:t>help</a:t>
            </a:r>
            <a:r>
              <a:rPr sz="2000" spc="-21">
                <a:latin typeface="Arial"/>
                <a:cs typeface="Arial"/>
              </a:rPr>
              <a:t> </a:t>
            </a:r>
            <a:r>
              <a:rPr sz="2000">
                <a:latin typeface="Arial"/>
                <a:cs typeface="Arial"/>
              </a:rPr>
              <a:t>you</a:t>
            </a:r>
            <a:r>
              <a:rPr sz="2000" spc="-21">
                <a:latin typeface="Arial"/>
                <a:cs typeface="Arial"/>
              </a:rPr>
              <a:t> </a:t>
            </a:r>
            <a:r>
              <a:rPr sz="2000">
                <a:latin typeface="Arial"/>
                <a:cs typeface="Arial"/>
              </a:rPr>
              <a:t>with</a:t>
            </a:r>
            <a:r>
              <a:rPr sz="2000" spc="4">
                <a:latin typeface="Arial"/>
                <a:cs typeface="Arial"/>
              </a:rPr>
              <a:t> </a:t>
            </a:r>
            <a:r>
              <a:rPr sz="2000" b="1">
                <a:solidFill>
                  <a:srgbClr val="C5531F"/>
                </a:solidFill>
                <a:latin typeface="Arial"/>
                <a:cs typeface="Arial"/>
              </a:rPr>
              <a:t>CHRS </a:t>
            </a:r>
            <a:r>
              <a:rPr sz="2000" b="1" spc="-8">
                <a:solidFill>
                  <a:srgbClr val="C5531F"/>
                </a:solidFill>
                <a:latin typeface="Arial"/>
                <a:cs typeface="Arial"/>
              </a:rPr>
              <a:t>adoption</a:t>
            </a:r>
            <a:endParaRPr sz="2000">
              <a:latin typeface="Arial"/>
              <a:cs typeface="Arial"/>
            </a:endParaRPr>
          </a:p>
        </p:txBody>
      </p:sp>
      <p:pic>
        <p:nvPicPr>
          <p:cNvPr id="6" name="object 6"/>
          <p:cNvPicPr/>
          <p:nvPr/>
        </p:nvPicPr>
        <p:blipFill>
          <a:blip r:embed="rId3" cstate="print"/>
          <a:stretch>
            <a:fillRect/>
          </a:stretch>
        </p:blipFill>
        <p:spPr>
          <a:xfrm>
            <a:off x="1516736" y="4679033"/>
            <a:ext cx="899719" cy="695253"/>
          </a:xfrm>
          <a:prstGeom prst="rect">
            <a:avLst/>
          </a:prstGeom>
        </p:spPr>
      </p:pic>
      <p:sp>
        <p:nvSpPr>
          <p:cNvPr id="7" name="object 7"/>
          <p:cNvSpPr txBox="1"/>
          <p:nvPr/>
        </p:nvSpPr>
        <p:spPr>
          <a:xfrm>
            <a:off x="2679488" y="2209905"/>
            <a:ext cx="4058179" cy="934016"/>
          </a:xfrm>
          <a:prstGeom prst="rect">
            <a:avLst/>
          </a:prstGeom>
        </p:spPr>
        <p:txBody>
          <a:bodyPr vert="horz" wrap="square" lIns="0" tIns="10583" rIns="0" bIns="0" rtlCol="0">
            <a:spAutoFit/>
          </a:bodyPr>
          <a:lstStyle/>
          <a:p>
            <a:pPr marL="10583" marR="4233">
              <a:spcBef>
                <a:spcPts val="83"/>
              </a:spcBef>
            </a:pPr>
            <a:r>
              <a:rPr sz="2000" spc="-95" dirty="0">
                <a:latin typeface="Arial"/>
                <a:cs typeface="Arial"/>
              </a:rPr>
              <a:t>To</a:t>
            </a:r>
            <a:r>
              <a:rPr sz="2000" spc="-42" dirty="0">
                <a:latin typeface="Arial"/>
                <a:cs typeface="Arial"/>
              </a:rPr>
              <a:t> </a:t>
            </a:r>
            <a:r>
              <a:rPr sz="2000" dirty="0">
                <a:latin typeface="Arial"/>
                <a:cs typeface="Arial"/>
              </a:rPr>
              <a:t>understand</a:t>
            </a:r>
            <a:r>
              <a:rPr sz="2000" spc="-8" dirty="0">
                <a:latin typeface="Arial"/>
                <a:cs typeface="Arial"/>
              </a:rPr>
              <a:t> </a:t>
            </a:r>
            <a:r>
              <a:rPr sz="2000" dirty="0">
                <a:latin typeface="Arial"/>
                <a:cs typeface="Arial"/>
              </a:rPr>
              <a:t>the</a:t>
            </a:r>
            <a:r>
              <a:rPr sz="2000" spc="-25" dirty="0">
                <a:latin typeface="Arial"/>
                <a:cs typeface="Arial"/>
              </a:rPr>
              <a:t> </a:t>
            </a:r>
            <a:r>
              <a:rPr sz="2000" b="1" dirty="0">
                <a:solidFill>
                  <a:srgbClr val="C5531F"/>
                </a:solidFill>
                <a:latin typeface="Arial"/>
                <a:cs typeface="Arial"/>
              </a:rPr>
              <a:t>change</a:t>
            </a:r>
            <a:r>
              <a:rPr sz="2000" b="1" spc="-21" dirty="0">
                <a:solidFill>
                  <a:srgbClr val="C5531F"/>
                </a:solidFill>
                <a:latin typeface="Arial"/>
                <a:cs typeface="Arial"/>
              </a:rPr>
              <a:t> </a:t>
            </a:r>
            <a:r>
              <a:rPr sz="2000" b="1" spc="-8" dirty="0">
                <a:solidFill>
                  <a:srgbClr val="C5531F"/>
                </a:solidFill>
                <a:latin typeface="Arial"/>
                <a:cs typeface="Arial"/>
              </a:rPr>
              <a:t>process </a:t>
            </a:r>
            <a:r>
              <a:rPr sz="2000" dirty="0">
                <a:latin typeface="Arial"/>
                <a:cs typeface="Arial"/>
              </a:rPr>
              <a:t>and</a:t>
            </a:r>
            <a:r>
              <a:rPr sz="2000" spc="-21" dirty="0">
                <a:latin typeface="Arial"/>
                <a:cs typeface="Arial"/>
              </a:rPr>
              <a:t> </a:t>
            </a:r>
            <a:r>
              <a:rPr sz="2000" dirty="0">
                <a:latin typeface="Arial"/>
                <a:cs typeface="Arial"/>
              </a:rPr>
              <a:t>the</a:t>
            </a:r>
            <a:r>
              <a:rPr sz="2000" spc="-21" dirty="0">
                <a:latin typeface="Arial"/>
                <a:cs typeface="Arial"/>
              </a:rPr>
              <a:t> </a:t>
            </a:r>
            <a:r>
              <a:rPr sz="2000" dirty="0">
                <a:latin typeface="Arial"/>
                <a:cs typeface="Arial"/>
              </a:rPr>
              <a:t>underlying</a:t>
            </a:r>
            <a:r>
              <a:rPr sz="2000" spc="-4" dirty="0">
                <a:latin typeface="Arial"/>
                <a:cs typeface="Arial"/>
              </a:rPr>
              <a:t> </a:t>
            </a:r>
            <a:r>
              <a:rPr sz="2000" dirty="0">
                <a:latin typeface="Arial"/>
                <a:cs typeface="Arial"/>
              </a:rPr>
              <a:t>concepts</a:t>
            </a:r>
            <a:r>
              <a:rPr sz="2000" spc="-17" dirty="0">
                <a:latin typeface="Arial"/>
                <a:cs typeface="Arial"/>
              </a:rPr>
              <a:t> </a:t>
            </a:r>
            <a:r>
              <a:rPr sz="2000" spc="-21" dirty="0">
                <a:latin typeface="Arial"/>
                <a:cs typeface="Arial"/>
              </a:rPr>
              <a:t>of </a:t>
            </a:r>
            <a:r>
              <a:rPr sz="2000" dirty="0">
                <a:latin typeface="Arial"/>
                <a:cs typeface="Arial"/>
              </a:rPr>
              <a:t>change</a:t>
            </a:r>
            <a:r>
              <a:rPr sz="2000" spc="-21" dirty="0">
                <a:latin typeface="Arial"/>
                <a:cs typeface="Arial"/>
              </a:rPr>
              <a:t> </a:t>
            </a:r>
            <a:r>
              <a:rPr sz="2000" spc="-8" dirty="0">
                <a:latin typeface="Arial"/>
                <a:cs typeface="Arial"/>
              </a:rPr>
              <a:t>management.</a:t>
            </a:r>
            <a:endParaRPr sz="2000" dirty="0">
              <a:latin typeface="Arial"/>
              <a:cs typeface="Arial"/>
            </a:endParaRPr>
          </a:p>
        </p:txBody>
      </p:sp>
      <p:grpSp>
        <p:nvGrpSpPr>
          <p:cNvPr id="8" name="object 8"/>
          <p:cNvGrpSpPr/>
          <p:nvPr/>
        </p:nvGrpSpPr>
        <p:grpSpPr>
          <a:xfrm>
            <a:off x="1469019" y="2317380"/>
            <a:ext cx="982663" cy="647171"/>
            <a:chOff x="1762823" y="2780855"/>
            <a:chExt cx="1179195" cy="776605"/>
          </a:xfrm>
        </p:grpSpPr>
        <p:pic>
          <p:nvPicPr>
            <p:cNvPr id="9" name="object 9"/>
            <p:cNvPicPr/>
            <p:nvPr/>
          </p:nvPicPr>
          <p:blipFill>
            <a:blip r:embed="rId4" cstate="print"/>
            <a:stretch>
              <a:fillRect/>
            </a:stretch>
          </p:blipFill>
          <p:spPr>
            <a:xfrm>
              <a:off x="1778239" y="2795427"/>
              <a:ext cx="1148108" cy="747461"/>
            </a:xfrm>
            <a:prstGeom prst="rect">
              <a:avLst/>
            </a:prstGeom>
          </p:spPr>
        </p:pic>
        <p:sp>
          <p:nvSpPr>
            <p:cNvPr id="10" name="object 10"/>
            <p:cNvSpPr/>
            <p:nvPr/>
          </p:nvSpPr>
          <p:spPr>
            <a:xfrm>
              <a:off x="1767585" y="2785617"/>
              <a:ext cx="1169670" cy="767080"/>
            </a:xfrm>
            <a:custGeom>
              <a:avLst/>
              <a:gdLst/>
              <a:ahLst/>
              <a:cxnLst/>
              <a:rect l="l" t="t" r="r" b="b"/>
              <a:pathLst>
                <a:path w="1169670" h="767079">
                  <a:moveTo>
                    <a:pt x="0" y="766952"/>
                  </a:moveTo>
                  <a:lnTo>
                    <a:pt x="1169289" y="766952"/>
                  </a:lnTo>
                  <a:lnTo>
                    <a:pt x="1169289" y="0"/>
                  </a:lnTo>
                  <a:lnTo>
                    <a:pt x="0" y="0"/>
                  </a:lnTo>
                  <a:lnTo>
                    <a:pt x="0" y="766952"/>
                  </a:lnTo>
                  <a:close/>
                </a:path>
              </a:pathLst>
            </a:custGeom>
            <a:ln w="9525">
              <a:solidFill>
                <a:srgbClr val="235E90"/>
              </a:solidFill>
            </a:ln>
          </p:spPr>
          <p:txBody>
            <a:bodyPr wrap="square" lIns="0" tIns="0" rIns="0" bIns="0" rtlCol="0"/>
            <a:lstStyle/>
            <a:p>
              <a:endParaRPr sz="1500"/>
            </a:p>
          </p:txBody>
        </p:sp>
      </p:grpSp>
      <p:sp>
        <p:nvSpPr>
          <p:cNvPr id="11" name="object 11"/>
          <p:cNvSpPr txBox="1"/>
          <p:nvPr/>
        </p:nvSpPr>
        <p:spPr>
          <a:xfrm>
            <a:off x="2719705" y="3491336"/>
            <a:ext cx="3111500" cy="934016"/>
          </a:xfrm>
          <a:prstGeom prst="rect">
            <a:avLst/>
          </a:prstGeom>
        </p:spPr>
        <p:txBody>
          <a:bodyPr vert="horz" wrap="square" lIns="0" tIns="10583" rIns="0" bIns="0" rtlCol="0">
            <a:spAutoFit/>
          </a:bodyPr>
          <a:lstStyle/>
          <a:p>
            <a:pPr marL="10583" marR="4233" algn="just">
              <a:spcBef>
                <a:spcPts val="83"/>
              </a:spcBef>
            </a:pPr>
            <a:r>
              <a:rPr sz="2000" spc="-95" dirty="0">
                <a:latin typeface="Arial"/>
                <a:cs typeface="Arial"/>
              </a:rPr>
              <a:t>To</a:t>
            </a:r>
            <a:r>
              <a:rPr sz="2000" spc="-33" dirty="0">
                <a:latin typeface="Arial"/>
                <a:cs typeface="Arial"/>
              </a:rPr>
              <a:t> </a:t>
            </a:r>
            <a:r>
              <a:rPr sz="2000" dirty="0">
                <a:latin typeface="Arial"/>
                <a:cs typeface="Arial"/>
              </a:rPr>
              <a:t>learn</a:t>
            </a:r>
            <a:r>
              <a:rPr sz="2000" spc="-12" dirty="0">
                <a:latin typeface="Arial"/>
                <a:cs typeface="Arial"/>
              </a:rPr>
              <a:t> </a:t>
            </a:r>
            <a:r>
              <a:rPr sz="2000" dirty="0">
                <a:latin typeface="Arial"/>
                <a:cs typeface="Arial"/>
              </a:rPr>
              <a:t>some</a:t>
            </a:r>
            <a:r>
              <a:rPr sz="2000" spc="-21" dirty="0">
                <a:latin typeface="Arial"/>
                <a:cs typeface="Arial"/>
              </a:rPr>
              <a:t> </a:t>
            </a:r>
            <a:r>
              <a:rPr sz="2000" spc="-8" dirty="0">
                <a:latin typeface="Arial"/>
                <a:cs typeface="Arial"/>
              </a:rPr>
              <a:t>background </a:t>
            </a:r>
            <a:r>
              <a:rPr sz="2000" dirty="0">
                <a:latin typeface="Arial"/>
                <a:cs typeface="Arial"/>
              </a:rPr>
              <a:t>about</a:t>
            </a:r>
            <a:r>
              <a:rPr sz="2000" spc="-17" dirty="0">
                <a:latin typeface="Arial"/>
                <a:cs typeface="Arial"/>
              </a:rPr>
              <a:t> </a:t>
            </a:r>
            <a:r>
              <a:rPr sz="2000" dirty="0">
                <a:latin typeface="Arial"/>
                <a:cs typeface="Arial"/>
              </a:rPr>
              <a:t>the</a:t>
            </a:r>
            <a:r>
              <a:rPr sz="2000" spc="-21" dirty="0">
                <a:latin typeface="Arial"/>
                <a:cs typeface="Arial"/>
              </a:rPr>
              <a:t> </a:t>
            </a:r>
            <a:r>
              <a:rPr sz="2000" dirty="0">
                <a:latin typeface="Arial"/>
                <a:cs typeface="Arial"/>
              </a:rPr>
              <a:t>Common</a:t>
            </a:r>
            <a:r>
              <a:rPr sz="2000" spc="-17" dirty="0">
                <a:latin typeface="Arial"/>
                <a:cs typeface="Arial"/>
              </a:rPr>
              <a:t> Human </a:t>
            </a:r>
            <a:r>
              <a:rPr sz="2000" dirty="0">
                <a:latin typeface="Arial"/>
                <a:cs typeface="Arial"/>
              </a:rPr>
              <a:t>Resources</a:t>
            </a:r>
            <a:r>
              <a:rPr sz="2000" spc="-12" dirty="0">
                <a:latin typeface="Arial"/>
                <a:cs typeface="Arial"/>
              </a:rPr>
              <a:t> </a:t>
            </a:r>
            <a:r>
              <a:rPr sz="2000" dirty="0">
                <a:latin typeface="Arial"/>
                <a:cs typeface="Arial"/>
              </a:rPr>
              <a:t>System</a:t>
            </a:r>
            <a:r>
              <a:rPr sz="2000" spc="-25" dirty="0">
                <a:latin typeface="Arial"/>
                <a:cs typeface="Arial"/>
              </a:rPr>
              <a:t> </a:t>
            </a:r>
            <a:r>
              <a:rPr sz="2000" b="1" spc="-8" dirty="0">
                <a:latin typeface="Arial"/>
                <a:cs typeface="Arial"/>
              </a:rPr>
              <a:t>(</a:t>
            </a:r>
            <a:r>
              <a:rPr sz="2000" b="1" spc="-8" dirty="0">
                <a:solidFill>
                  <a:srgbClr val="C5531F"/>
                </a:solidFill>
                <a:latin typeface="Arial"/>
                <a:cs typeface="Arial"/>
              </a:rPr>
              <a:t>CHRS</a:t>
            </a:r>
            <a:r>
              <a:rPr sz="2000" b="1" spc="-8" dirty="0">
                <a:latin typeface="Arial"/>
                <a:cs typeface="Arial"/>
              </a:rPr>
              <a:t>)</a:t>
            </a:r>
            <a:endParaRPr sz="2000" dirty="0">
              <a:latin typeface="Arial"/>
              <a:cs typeface="Arial"/>
            </a:endParaRPr>
          </a:p>
        </p:txBody>
      </p:sp>
      <p:grpSp>
        <p:nvGrpSpPr>
          <p:cNvPr id="12" name="object 12"/>
          <p:cNvGrpSpPr/>
          <p:nvPr/>
        </p:nvGrpSpPr>
        <p:grpSpPr>
          <a:xfrm>
            <a:off x="1629039" y="3390529"/>
            <a:ext cx="674158" cy="803275"/>
            <a:chOff x="1954847" y="4068635"/>
            <a:chExt cx="808990" cy="963930"/>
          </a:xfrm>
        </p:grpSpPr>
        <p:pic>
          <p:nvPicPr>
            <p:cNvPr id="13" name="object 13"/>
            <p:cNvPicPr/>
            <p:nvPr/>
          </p:nvPicPr>
          <p:blipFill>
            <a:blip r:embed="rId5" cstate="print"/>
            <a:stretch>
              <a:fillRect/>
            </a:stretch>
          </p:blipFill>
          <p:spPr>
            <a:xfrm>
              <a:off x="1969432" y="4083223"/>
              <a:ext cx="779439" cy="934881"/>
            </a:xfrm>
            <a:prstGeom prst="rect">
              <a:avLst/>
            </a:prstGeom>
          </p:spPr>
        </p:pic>
        <p:sp>
          <p:nvSpPr>
            <p:cNvPr id="14" name="object 14"/>
            <p:cNvSpPr/>
            <p:nvPr/>
          </p:nvSpPr>
          <p:spPr>
            <a:xfrm>
              <a:off x="1959610" y="4073397"/>
              <a:ext cx="799465" cy="954405"/>
            </a:xfrm>
            <a:custGeom>
              <a:avLst/>
              <a:gdLst/>
              <a:ahLst/>
              <a:cxnLst/>
              <a:rect l="l" t="t" r="r" b="b"/>
              <a:pathLst>
                <a:path w="799464" h="954404">
                  <a:moveTo>
                    <a:pt x="0" y="954404"/>
                  </a:moveTo>
                  <a:lnTo>
                    <a:pt x="798957" y="954404"/>
                  </a:lnTo>
                  <a:lnTo>
                    <a:pt x="798957" y="0"/>
                  </a:lnTo>
                  <a:lnTo>
                    <a:pt x="0" y="0"/>
                  </a:lnTo>
                  <a:lnTo>
                    <a:pt x="0" y="954404"/>
                  </a:lnTo>
                  <a:close/>
                </a:path>
              </a:pathLst>
            </a:custGeom>
            <a:ln w="9525">
              <a:solidFill>
                <a:srgbClr val="6A813A"/>
              </a:solidFill>
            </a:ln>
          </p:spPr>
          <p:txBody>
            <a:bodyPr wrap="square" lIns="0" tIns="0" rIns="0" bIns="0" rtlCol="0"/>
            <a:lstStyle/>
            <a:p>
              <a:endParaRPr sz="1500"/>
            </a:p>
          </p:txBody>
        </p:sp>
      </p:grpSp>
      <p:sp>
        <p:nvSpPr>
          <p:cNvPr id="15" name="object 15"/>
          <p:cNvSpPr txBox="1">
            <a:spLocks noGrp="1"/>
          </p:cNvSpPr>
          <p:nvPr>
            <p:ph type="title"/>
          </p:nvPr>
        </p:nvSpPr>
        <p:spPr>
          <a:xfrm>
            <a:off x="254084" y="1423776"/>
            <a:ext cx="3309938" cy="421120"/>
          </a:xfrm>
          <a:prstGeom prst="rect">
            <a:avLst/>
          </a:prstGeom>
        </p:spPr>
        <p:txBody>
          <a:bodyPr vert="horz" wrap="square" lIns="0" tIns="10583" rIns="0" bIns="0" rtlCol="0">
            <a:spAutoFit/>
          </a:bodyPr>
          <a:lstStyle/>
          <a:p>
            <a:pPr marL="10583">
              <a:lnSpc>
                <a:spcPct val="100000"/>
              </a:lnSpc>
              <a:spcBef>
                <a:spcPts val="83"/>
              </a:spcBef>
            </a:pPr>
            <a:r>
              <a:rPr sz="2667" dirty="0"/>
              <a:t>Our</a:t>
            </a:r>
            <a:r>
              <a:rPr sz="2667" spc="-29" dirty="0"/>
              <a:t> </a:t>
            </a:r>
            <a:r>
              <a:rPr sz="2667" dirty="0"/>
              <a:t>goals</a:t>
            </a:r>
            <a:r>
              <a:rPr sz="2667" spc="-29" dirty="0"/>
              <a:t> </a:t>
            </a:r>
            <a:r>
              <a:rPr sz="2667" dirty="0"/>
              <a:t>today</a:t>
            </a:r>
            <a:r>
              <a:rPr sz="2667" spc="-42" dirty="0"/>
              <a:t> </a:t>
            </a:r>
            <a:r>
              <a:rPr sz="2667" spc="-17" dirty="0"/>
              <a:t>are:</a:t>
            </a:r>
            <a:endParaRPr sz="2667" dirty="0"/>
          </a:p>
        </p:txBody>
      </p:sp>
      <p:sp>
        <p:nvSpPr>
          <p:cNvPr id="16" name="object 16"/>
          <p:cNvSpPr/>
          <p:nvPr/>
        </p:nvSpPr>
        <p:spPr>
          <a:xfrm>
            <a:off x="8510269" y="976629"/>
            <a:ext cx="2780242" cy="5029200"/>
          </a:xfrm>
          <a:custGeom>
            <a:avLst/>
            <a:gdLst/>
            <a:ahLst/>
            <a:cxnLst/>
            <a:rect l="l" t="t" r="r" b="b"/>
            <a:pathLst>
              <a:path w="3336290" h="6035040">
                <a:moveTo>
                  <a:pt x="3336035" y="0"/>
                </a:moveTo>
                <a:lnTo>
                  <a:pt x="0" y="0"/>
                </a:lnTo>
                <a:lnTo>
                  <a:pt x="0" y="6035040"/>
                </a:lnTo>
                <a:lnTo>
                  <a:pt x="3336035" y="6035040"/>
                </a:lnTo>
                <a:lnTo>
                  <a:pt x="3336035" y="0"/>
                </a:lnTo>
                <a:close/>
              </a:path>
            </a:pathLst>
          </a:custGeom>
          <a:solidFill>
            <a:srgbClr val="5B5378"/>
          </a:solidFill>
        </p:spPr>
        <p:txBody>
          <a:bodyPr wrap="square" lIns="0" tIns="0" rIns="0" bIns="0" rtlCol="0"/>
          <a:lstStyle/>
          <a:p>
            <a:endParaRPr sz="1500"/>
          </a:p>
        </p:txBody>
      </p:sp>
      <p:sp>
        <p:nvSpPr>
          <p:cNvPr id="17" name="object 17"/>
          <p:cNvSpPr txBox="1"/>
          <p:nvPr/>
        </p:nvSpPr>
        <p:spPr>
          <a:xfrm>
            <a:off x="8510269" y="976629"/>
            <a:ext cx="2780242" cy="4104072"/>
          </a:xfrm>
          <a:prstGeom prst="rect">
            <a:avLst/>
          </a:prstGeom>
        </p:spPr>
        <p:txBody>
          <a:bodyPr vert="horz" wrap="square" lIns="0" tIns="0" rIns="0" bIns="0" rtlCol="0">
            <a:spAutoFit/>
          </a:bodyPr>
          <a:lstStyle/>
          <a:p>
            <a:pPr>
              <a:lnSpc>
                <a:spcPct val="100000"/>
              </a:lnSpc>
            </a:pPr>
            <a:endParaRPr sz="2667">
              <a:latin typeface="Times New Roman"/>
              <a:cs typeface="Times New Roman"/>
            </a:endParaRPr>
          </a:p>
          <a:p>
            <a:pPr>
              <a:lnSpc>
                <a:spcPct val="100000"/>
              </a:lnSpc>
            </a:pPr>
            <a:endParaRPr sz="2667">
              <a:latin typeface="Times New Roman"/>
              <a:cs typeface="Times New Roman"/>
            </a:endParaRPr>
          </a:p>
          <a:p>
            <a:pPr>
              <a:lnSpc>
                <a:spcPct val="100000"/>
              </a:lnSpc>
            </a:pPr>
            <a:endParaRPr sz="2667">
              <a:latin typeface="Times New Roman"/>
              <a:cs typeface="Times New Roman"/>
            </a:endParaRPr>
          </a:p>
          <a:p>
            <a:pPr>
              <a:lnSpc>
                <a:spcPct val="100000"/>
              </a:lnSpc>
            </a:pPr>
            <a:endParaRPr sz="2667">
              <a:latin typeface="Times New Roman"/>
              <a:cs typeface="Times New Roman"/>
            </a:endParaRPr>
          </a:p>
          <a:p>
            <a:pPr>
              <a:lnSpc>
                <a:spcPct val="100000"/>
              </a:lnSpc>
            </a:pPr>
            <a:endParaRPr sz="2667">
              <a:latin typeface="Times New Roman"/>
              <a:cs typeface="Times New Roman"/>
            </a:endParaRPr>
          </a:p>
          <a:p>
            <a:pPr>
              <a:lnSpc>
                <a:spcPct val="100000"/>
              </a:lnSpc>
            </a:pPr>
            <a:endParaRPr sz="2667">
              <a:latin typeface="Times New Roman"/>
              <a:cs typeface="Times New Roman"/>
            </a:endParaRPr>
          </a:p>
          <a:p>
            <a:pPr>
              <a:lnSpc>
                <a:spcPct val="100000"/>
              </a:lnSpc>
            </a:pPr>
            <a:endParaRPr sz="2667">
              <a:latin typeface="Times New Roman"/>
              <a:cs typeface="Times New Roman"/>
            </a:endParaRPr>
          </a:p>
          <a:p>
            <a:pPr>
              <a:spcBef>
                <a:spcPts val="4"/>
              </a:spcBef>
            </a:pPr>
            <a:endParaRPr sz="3333">
              <a:latin typeface="Times New Roman"/>
              <a:cs typeface="Times New Roman"/>
            </a:endParaRPr>
          </a:p>
          <a:p>
            <a:pPr marL="837107" marR="232824" indent="-595818">
              <a:lnSpc>
                <a:spcPts val="2783"/>
              </a:lnSpc>
            </a:pPr>
            <a:r>
              <a:rPr sz="2375">
                <a:solidFill>
                  <a:srgbClr val="FFFFFF"/>
                </a:solidFill>
                <a:latin typeface="Arial"/>
                <a:cs typeface="Arial"/>
              </a:rPr>
              <a:t>Ready</a:t>
            </a:r>
            <a:r>
              <a:rPr sz="2375" spc="-17">
                <a:solidFill>
                  <a:srgbClr val="FFFFFF"/>
                </a:solidFill>
                <a:latin typeface="Arial"/>
                <a:cs typeface="Arial"/>
              </a:rPr>
              <a:t> </a:t>
            </a:r>
            <a:r>
              <a:rPr sz="2375">
                <a:solidFill>
                  <a:srgbClr val="FFFFFF"/>
                </a:solidFill>
                <a:latin typeface="Arial"/>
                <a:cs typeface="Arial"/>
              </a:rPr>
              <a:t>to</a:t>
            </a:r>
            <a:r>
              <a:rPr sz="2375" spc="-17">
                <a:solidFill>
                  <a:srgbClr val="FFFFFF"/>
                </a:solidFill>
                <a:latin typeface="Arial"/>
                <a:cs typeface="Arial"/>
              </a:rPr>
              <a:t> </a:t>
            </a:r>
            <a:r>
              <a:rPr sz="2375" spc="-8">
                <a:solidFill>
                  <a:srgbClr val="FFFFFF"/>
                </a:solidFill>
                <a:latin typeface="Arial"/>
                <a:cs typeface="Arial"/>
              </a:rPr>
              <a:t>engage </a:t>
            </a:r>
            <a:r>
              <a:rPr sz="2375">
                <a:solidFill>
                  <a:srgbClr val="FFFFFF"/>
                </a:solidFill>
                <a:latin typeface="Arial"/>
                <a:cs typeface="Arial"/>
              </a:rPr>
              <a:t>with</a:t>
            </a:r>
            <a:r>
              <a:rPr sz="2375" spc="-12">
                <a:solidFill>
                  <a:srgbClr val="FFFFFF"/>
                </a:solidFill>
                <a:latin typeface="Arial"/>
                <a:cs typeface="Arial"/>
              </a:rPr>
              <a:t> </a:t>
            </a:r>
            <a:r>
              <a:rPr sz="2375" spc="-21">
                <a:solidFill>
                  <a:srgbClr val="FFFFFF"/>
                </a:solidFill>
                <a:latin typeface="Arial"/>
                <a:cs typeface="Arial"/>
              </a:rPr>
              <a:t>us?</a:t>
            </a:r>
            <a:endParaRPr sz="2375">
              <a:latin typeface="Arial"/>
              <a:cs typeface="Arial"/>
            </a:endParaRPr>
          </a:p>
        </p:txBody>
      </p:sp>
      <p:grpSp>
        <p:nvGrpSpPr>
          <p:cNvPr id="18" name="object 18"/>
          <p:cNvGrpSpPr/>
          <p:nvPr/>
        </p:nvGrpSpPr>
        <p:grpSpPr>
          <a:xfrm>
            <a:off x="9105900" y="1837689"/>
            <a:ext cx="1589088" cy="1589088"/>
            <a:chOff x="10927080" y="2205227"/>
            <a:chExt cx="1906905" cy="1906905"/>
          </a:xfrm>
        </p:grpSpPr>
        <p:sp>
          <p:nvSpPr>
            <p:cNvPr id="19" name="object 19"/>
            <p:cNvSpPr/>
            <p:nvPr/>
          </p:nvSpPr>
          <p:spPr>
            <a:xfrm>
              <a:off x="10946130" y="2224277"/>
              <a:ext cx="1868805" cy="1868805"/>
            </a:xfrm>
            <a:custGeom>
              <a:avLst/>
              <a:gdLst/>
              <a:ahLst/>
              <a:cxnLst/>
              <a:rect l="l" t="t" r="r" b="b"/>
              <a:pathLst>
                <a:path w="1868804" h="1868804">
                  <a:moveTo>
                    <a:pt x="934212" y="0"/>
                  </a:moveTo>
                  <a:lnTo>
                    <a:pt x="886133" y="1215"/>
                  </a:lnTo>
                  <a:lnTo>
                    <a:pt x="838686" y="4822"/>
                  </a:lnTo>
                  <a:lnTo>
                    <a:pt x="791929" y="10763"/>
                  </a:lnTo>
                  <a:lnTo>
                    <a:pt x="745921" y="18977"/>
                  </a:lnTo>
                  <a:lnTo>
                    <a:pt x="700721" y="29408"/>
                  </a:lnTo>
                  <a:lnTo>
                    <a:pt x="656387" y="41996"/>
                  </a:lnTo>
                  <a:lnTo>
                    <a:pt x="612978" y="56682"/>
                  </a:lnTo>
                  <a:lnTo>
                    <a:pt x="570553" y="73407"/>
                  </a:lnTo>
                  <a:lnTo>
                    <a:pt x="529170" y="92114"/>
                  </a:lnTo>
                  <a:lnTo>
                    <a:pt x="488888" y="112744"/>
                  </a:lnTo>
                  <a:lnTo>
                    <a:pt x="449766" y="135237"/>
                  </a:lnTo>
                  <a:lnTo>
                    <a:pt x="411863" y="159535"/>
                  </a:lnTo>
                  <a:lnTo>
                    <a:pt x="375236" y="185580"/>
                  </a:lnTo>
                  <a:lnTo>
                    <a:pt x="339945" y="213312"/>
                  </a:lnTo>
                  <a:lnTo>
                    <a:pt x="306049" y="242673"/>
                  </a:lnTo>
                  <a:lnTo>
                    <a:pt x="273605" y="273605"/>
                  </a:lnTo>
                  <a:lnTo>
                    <a:pt x="242673" y="306049"/>
                  </a:lnTo>
                  <a:lnTo>
                    <a:pt x="213312" y="339945"/>
                  </a:lnTo>
                  <a:lnTo>
                    <a:pt x="185580" y="375236"/>
                  </a:lnTo>
                  <a:lnTo>
                    <a:pt x="159535" y="411863"/>
                  </a:lnTo>
                  <a:lnTo>
                    <a:pt x="135237" y="449766"/>
                  </a:lnTo>
                  <a:lnTo>
                    <a:pt x="112744" y="488888"/>
                  </a:lnTo>
                  <a:lnTo>
                    <a:pt x="92114" y="529170"/>
                  </a:lnTo>
                  <a:lnTo>
                    <a:pt x="73407" y="570553"/>
                  </a:lnTo>
                  <a:lnTo>
                    <a:pt x="56682" y="612978"/>
                  </a:lnTo>
                  <a:lnTo>
                    <a:pt x="41996" y="656387"/>
                  </a:lnTo>
                  <a:lnTo>
                    <a:pt x="29408" y="700721"/>
                  </a:lnTo>
                  <a:lnTo>
                    <a:pt x="18977" y="745921"/>
                  </a:lnTo>
                  <a:lnTo>
                    <a:pt x="10763" y="791929"/>
                  </a:lnTo>
                  <a:lnTo>
                    <a:pt x="4822" y="838686"/>
                  </a:lnTo>
                  <a:lnTo>
                    <a:pt x="1215" y="886133"/>
                  </a:lnTo>
                  <a:lnTo>
                    <a:pt x="0" y="934212"/>
                  </a:lnTo>
                  <a:lnTo>
                    <a:pt x="1215" y="982290"/>
                  </a:lnTo>
                  <a:lnTo>
                    <a:pt x="4822" y="1029737"/>
                  </a:lnTo>
                  <a:lnTo>
                    <a:pt x="10763" y="1076494"/>
                  </a:lnTo>
                  <a:lnTo>
                    <a:pt x="18977" y="1122502"/>
                  </a:lnTo>
                  <a:lnTo>
                    <a:pt x="29408" y="1167702"/>
                  </a:lnTo>
                  <a:lnTo>
                    <a:pt x="41996" y="1212036"/>
                  </a:lnTo>
                  <a:lnTo>
                    <a:pt x="56682" y="1255445"/>
                  </a:lnTo>
                  <a:lnTo>
                    <a:pt x="73407" y="1297870"/>
                  </a:lnTo>
                  <a:lnTo>
                    <a:pt x="92114" y="1339253"/>
                  </a:lnTo>
                  <a:lnTo>
                    <a:pt x="112744" y="1379535"/>
                  </a:lnTo>
                  <a:lnTo>
                    <a:pt x="135237" y="1418657"/>
                  </a:lnTo>
                  <a:lnTo>
                    <a:pt x="159535" y="1456560"/>
                  </a:lnTo>
                  <a:lnTo>
                    <a:pt x="185580" y="1493187"/>
                  </a:lnTo>
                  <a:lnTo>
                    <a:pt x="213312" y="1528478"/>
                  </a:lnTo>
                  <a:lnTo>
                    <a:pt x="242673" y="1562374"/>
                  </a:lnTo>
                  <a:lnTo>
                    <a:pt x="273605" y="1594818"/>
                  </a:lnTo>
                  <a:lnTo>
                    <a:pt x="306049" y="1625750"/>
                  </a:lnTo>
                  <a:lnTo>
                    <a:pt x="339945" y="1655111"/>
                  </a:lnTo>
                  <a:lnTo>
                    <a:pt x="375236" y="1682843"/>
                  </a:lnTo>
                  <a:lnTo>
                    <a:pt x="411863" y="1708888"/>
                  </a:lnTo>
                  <a:lnTo>
                    <a:pt x="449766" y="1733186"/>
                  </a:lnTo>
                  <a:lnTo>
                    <a:pt x="488888" y="1755679"/>
                  </a:lnTo>
                  <a:lnTo>
                    <a:pt x="529170" y="1776309"/>
                  </a:lnTo>
                  <a:lnTo>
                    <a:pt x="570553" y="1795016"/>
                  </a:lnTo>
                  <a:lnTo>
                    <a:pt x="612978" y="1811741"/>
                  </a:lnTo>
                  <a:lnTo>
                    <a:pt x="656387" y="1826427"/>
                  </a:lnTo>
                  <a:lnTo>
                    <a:pt x="700721" y="1839015"/>
                  </a:lnTo>
                  <a:lnTo>
                    <a:pt x="745921" y="1849446"/>
                  </a:lnTo>
                  <a:lnTo>
                    <a:pt x="791929" y="1857660"/>
                  </a:lnTo>
                  <a:lnTo>
                    <a:pt x="838686" y="1863601"/>
                  </a:lnTo>
                  <a:lnTo>
                    <a:pt x="886133" y="1867208"/>
                  </a:lnTo>
                  <a:lnTo>
                    <a:pt x="934212" y="1868424"/>
                  </a:lnTo>
                  <a:lnTo>
                    <a:pt x="982290" y="1867208"/>
                  </a:lnTo>
                  <a:lnTo>
                    <a:pt x="1029737" y="1863601"/>
                  </a:lnTo>
                  <a:lnTo>
                    <a:pt x="1076494" y="1857660"/>
                  </a:lnTo>
                  <a:lnTo>
                    <a:pt x="1122502" y="1849446"/>
                  </a:lnTo>
                  <a:lnTo>
                    <a:pt x="1167702" y="1839015"/>
                  </a:lnTo>
                  <a:lnTo>
                    <a:pt x="1212036" y="1826427"/>
                  </a:lnTo>
                  <a:lnTo>
                    <a:pt x="1255445" y="1811741"/>
                  </a:lnTo>
                  <a:lnTo>
                    <a:pt x="1297870" y="1795016"/>
                  </a:lnTo>
                  <a:lnTo>
                    <a:pt x="1339253" y="1776309"/>
                  </a:lnTo>
                  <a:lnTo>
                    <a:pt x="1379535" y="1755679"/>
                  </a:lnTo>
                  <a:lnTo>
                    <a:pt x="1418657" y="1733186"/>
                  </a:lnTo>
                  <a:lnTo>
                    <a:pt x="1456560" y="1708888"/>
                  </a:lnTo>
                  <a:lnTo>
                    <a:pt x="1493187" y="1682843"/>
                  </a:lnTo>
                  <a:lnTo>
                    <a:pt x="1528478" y="1655111"/>
                  </a:lnTo>
                  <a:lnTo>
                    <a:pt x="1562374" y="1625750"/>
                  </a:lnTo>
                  <a:lnTo>
                    <a:pt x="1594818" y="1594818"/>
                  </a:lnTo>
                  <a:lnTo>
                    <a:pt x="1625750" y="1562374"/>
                  </a:lnTo>
                  <a:lnTo>
                    <a:pt x="1655111" y="1528478"/>
                  </a:lnTo>
                  <a:lnTo>
                    <a:pt x="1682843" y="1493187"/>
                  </a:lnTo>
                  <a:lnTo>
                    <a:pt x="1708888" y="1456560"/>
                  </a:lnTo>
                  <a:lnTo>
                    <a:pt x="1733186" y="1418657"/>
                  </a:lnTo>
                  <a:lnTo>
                    <a:pt x="1755679" y="1379535"/>
                  </a:lnTo>
                  <a:lnTo>
                    <a:pt x="1776309" y="1339253"/>
                  </a:lnTo>
                  <a:lnTo>
                    <a:pt x="1795016" y="1297870"/>
                  </a:lnTo>
                  <a:lnTo>
                    <a:pt x="1811741" y="1255445"/>
                  </a:lnTo>
                  <a:lnTo>
                    <a:pt x="1826427" y="1212036"/>
                  </a:lnTo>
                  <a:lnTo>
                    <a:pt x="1839015" y="1167702"/>
                  </a:lnTo>
                  <a:lnTo>
                    <a:pt x="1849446" y="1122502"/>
                  </a:lnTo>
                  <a:lnTo>
                    <a:pt x="1857660" y="1076494"/>
                  </a:lnTo>
                  <a:lnTo>
                    <a:pt x="1863601" y="1029737"/>
                  </a:lnTo>
                  <a:lnTo>
                    <a:pt x="1867208" y="982290"/>
                  </a:lnTo>
                  <a:lnTo>
                    <a:pt x="1868424" y="934212"/>
                  </a:lnTo>
                  <a:lnTo>
                    <a:pt x="1867208" y="886133"/>
                  </a:lnTo>
                  <a:lnTo>
                    <a:pt x="1863601" y="838686"/>
                  </a:lnTo>
                  <a:lnTo>
                    <a:pt x="1857660" y="791929"/>
                  </a:lnTo>
                  <a:lnTo>
                    <a:pt x="1849446" y="745921"/>
                  </a:lnTo>
                  <a:lnTo>
                    <a:pt x="1839015" y="700721"/>
                  </a:lnTo>
                  <a:lnTo>
                    <a:pt x="1826427" y="656387"/>
                  </a:lnTo>
                  <a:lnTo>
                    <a:pt x="1811741" y="612978"/>
                  </a:lnTo>
                  <a:lnTo>
                    <a:pt x="1795016" y="570553"/>
                  </a:lnTo>
                  <a:lnTo>
                    <a:pt x="1776309" y="529170"/>
                  </a:lnTo>
                  <a:lnTo>
                    <a:pt x="1755679" y="488888"/>
                  </a:lnTo>
                  <a:lnTo>
                    <a:pt x="1733186" y="449766"/>
                  </a:lnTo>
                  <a:lnTo>
                    <a:pt x="1708888" y="411863"/>
                  </a:lnTo>
                  <a:lnTo>
                    <a:pt x="1682843" y="375236"/>
                  </a:lnTo>
                  <a:lnTo>
                    <a:pt x="1655111" y="339945"/>
                  </a:lnTo>
                  <a:lnTo>
                    <a:pt x="1625750" y="306049"/>
                  </a:lnTo>
                  <a:lnTo>
                    <a:pt x="1594818" y="273605"/>
                  </a:lnTo>
                  <a:lnTo>
                    <a:pt x="1562374" y="242673"/>
                  </a:lnTo>
                  <a:lnTo>
                    <a:pt x="1528478" y="213312"/>
                  </a:lnTo>
                  <a:lnTo>
                    <a:pt x="1493187" y="185580"/>
                  </a:lnTo>
                  <a:lnTo>
                    <a:pt x="1456560" y="159535"/>
                  </a:lnTo>
                  <a:lnTo>
                    <a:pt x="1418657" y="135237"/>
                  </a:lnTo>
                  <a:lnTo>
                    <a:pt x="1379535" y="112744"/>
                  </a:lnTo>
                  <a:lnTo>
                    <a:pt x="1339253" y="92114"/>
                  </a:lnTo>
                  <a:lnTo>
                    <a:pt x="1297870" y="73407"/>
                  </a:lnTo>
                  <a:lnTo>
                    <a:pt x="1255445" y="56682"/>
                  </a:lnTo>
                  <a:lnTo>
                    <a:pt x="1212036" y="41996"/>
                  </a:lnTo>
                  <a:lnTo>
                    <a:pt x="1167702" y="29408"/>
                  </a:lnTo>
                  <a:lnTo>
                    <a:pt x="1122502" y="18977"/>
                  </a:lnTo>
                  <a:lnTo>
                    <a:pt x="1076494" y="10763"/>
                  </a:lnTo>
                  <a:lnTo>
                    <a:pt x="1029737" y="4822"/>
                  </a:lnTo>
                  <a:lnTo>
                    <a:pt x="982290" y="1215"/>
                  </a:lnTo>
                  <a:lnTo>
                    <a:pt x="934212" y="0"/>
                  </a:lnTo>
                  <a:close/>
                </a:path>
              </a:pathLst>
            </a:custGeom>
            <a:solidFill>
              <a:srgbClr val="5B5378"/>
            </a:solidFill>
          </p:spPr>
          <p:txBody>
            <a:bodyPr wrap="square" lIns="0" tIns="0" rIns="0" bIns="0" rtlCol="0"/>
            <a:lstStyle/>
            <a:p>
              <a:endParaRPr sz="1500"/>
            </a:p>
          </p:txBody>
        </p:sp>
        <p:sp>
          <p:nvSpPr>
            <p:cNvPr id="20" name="object 20"/>
            <p:cNvSpPr/>
            <p:nvPr/>
          </p:nvSpPr>
          <p:spPr>
            <a:xfrm>
              <a:off x="10946130" y="2224277"/>
              <a:ext cx="1868805" cy="1868805"/>
            </a:xfrm>
            <a:custGeom>
              <a:avLst/>
              <a:gdLst/>
              <a:ahLst/>
              <a:cxnLst/>
              <a:rect l="l" t="t" r="r" b="b"/>
              <a:pathLst>
                <a:path w="1868804" h="1868804">
                  <a:moveTo>
                    <a:pt x="0" y="934212"/>
                  </a:moveTo>
                  <a:lnTo>
                    <a:pt x="1215" y="886133"/>
                  </a:lnTo>
                  <a:lnTo>
                    <a:pt x="4822" y="838686"/>
                  </a:lnTo>
                  <a:lnTo>
                    <a:pt x="10763" y="791929"/>
                  </a:lnTo>
                  <a:lnTo>
                    <a:pt x="18977" y="745921"/>
                  </a:lnTo>
                  <a:lnTo>
                    <a:pt x="29408" y="700721"/>
                  </a:lnTo>
                  <a:lnTo>
                    <a:pt x="41996" y="656387"/>
                  </a:lnTo>
                  <a:lnTo>
                    <a:pt x="56682" y="612978"/>
                  </a:lnTo>
                  <a:lnTo>
                    <a:pt x="73407" y="570553"/>
                  </a:lnTo>
                  <a:lnTo>
                    <a:pt x="92114" y="529170"/>
                  </a:lnTo>
                  <a:lnTo>
                    <a:pt x="112744" y="488888"/>
                  </a:lnTo>
                  <a:lnTo>
                    <a:pt x="135237" y="449766"/>
                  </a:lnTo>
                  <a:lnTo>
                    <a:pt x="159535" y="411863"/>
                  </a:lnTo>
                  <a:lnTo>
                    <a:pt x="185580" y="375236"/>
                  </a:lnTo>
                  <a:lnTo>
                    <a:pt x="213312" y="339945"/>
                  </a:lnTo>
                  <a:lnTo>
                    <a:pt x="242673" y="306049"/>
                  </a:lnTo>
                  <a:lnTo>
                    <a:pt x="273605" y="273605"/>
                  </a:lnTo>
                  <a:lnTo>
                    <a:pt x="306049" y="242673"/>
                  </a:lnTo>
                  <a:lnTo>
                    <a:pt x="339945" y="213312"/>
                  </a:lnTo>
                  <a:lnTo>
                    <a:pt x="375236" y="185580"/>
                  </a:lnTo>
                  <a:lnTo>
                    <a:pt x="411863" y="159535"/>
                  </a:lnTo>
                  <a:lnTo>
                    <a:pt x="449766" y="135237"/>
                  </a:lnTo>
                  <a:lnTo>
                    <a:pt x="488888" y="112744"/>
                  </a:lnTo>
                  <a:lnTo>
                    <a:pt x="529170" y="92114"/>
                  </a:lnTo>
                  <a:lnTo>
                    <a:pt x="570553" y="73407"/>
                  </a:lnTo>
                  <a:lnTo>
                    <a:pt x="612978" y="56682"/>
                  </a:lnTo>
                  <a:lnTo>
                    <a:pt x="656387" y="41996"/>
                  </a:lnTo>
                  <a:lnTo>
                    <a:pt x="700721" y="29408"/>
                  </a:lnTo>
                  <a:lnTo>
                    <a:pt x="745921" y="18977"/>
                  </a:lnTo>
                  <a:lnTo>
                    <a:pt x="791929" y="10763"/>
                  </a:lnTo>
                  <a:lnTo>
                    <a:pt x="838686" y="4822"/>
                  </a:lnTo>
                  <a:lnTo>
                    <a:pt x="886133" y="1215"/>
                  </a:lnTo>
                  <a:lnTo>
                    <a:pt x="934212" y="0"/>
                  </a:lnTo>
                  <a:lnTo>
                    <a:pt x="982290" y="1215"/>
                  </a:lnTo>
                  <a:lnTo>
                    <a:pt x="1029737" y="4822"/>
                  </a:lnTo>
                  <a:lnTo>
                    <a:pt x="1076494" y="10763"/>
                  </a:lnTo>
                  <a:lnTo>
                    <a:pt x="1122502" y="18977"/>
                  </a:lnTo>
                  <a:lnTo>
                    <a:pt x="1167702" y="29408"/>
                  </a:lnTo>
                  <a:lnTo>
                    <a:pt x="1212036" y="41996"/>
                  </a:lnTo>
                  <a:lnTo>
                    <a:pt x="1255445" y="56682"/>
                  </a:lnTo>
                  <a:lnTo>
                    <a:pt x="1297870" y="73407"/>
                  </a:lnTo>
                  <a:lnTo>
                    <a:pt x="1339253" y="92114"/>
                  </a:lnTo>
                  <a:lnTo>
                    <a:pt x="1379535" y="112744"/>
                  </a:lnTo>
                  <a:lnTo>
                    <a:pt x="1418657" y="135237"/>
                  </a:lnTo>
                  <a:lnTo>
                    <a:pt x="1456560" y="159535"/>
                  </a:lnTo>
                  <a:lnTo>
                    <a:pt x="1493187" y="185580"/>
                  </a:lnTo>
                  <a:lnTo>
                    <a:pt x="1528478" y="213312"/>
                  </a:lnTo>
                  <a:lnTo>
                    <a:pt x="1562374" y="242673"/>
                  </a:lnTo>
                  <a:lnTo>
                    <a:pt x="1594818" y="273605"/>
                  </a:lnTo>
                  <a:lnTo>
                    <a:pt x="1625750" y="306049"/>
                  </a:lnTo>
                  <a:lnTo>
                    <a:pt x="1655111" y="339945"/>
                  </a:lnTo>
                  <a:lnTo>
                    <a:pt x="1682843" y="375236"/>
                  </a:lnTo>
                  <a:lnTo>
                    <a:pt x="1708888" y="411863"/>
                  </a:lnTo>
                  <a:lnTo>
                    <a:pt x="1733186" y="449766"/>
                  </a:lnTo>
                  <a:lnTo>
                    <a:pt x="1755679" y="488888"/>
                  </a:lnTo>
                  <a:lnTo>
                    <a:pt x="1776309" y="529170"/>
                  </a:lnTo>
                  <a:lnTo>
                    <a:pt x="1795016" y="570553"/>
                  </a:lnTo>
                  <a:lnTo>
                    <a:pt x="1811741" y="612978"/>
                  </a:lnTo>
                  <a:lnTo>
                    <a:pt x="1826427" y="656387"/>
                  </a:lnTo>
                  <a:lnTo>
                    <a:pt x="1839015" y="700721"/>
                  </a:lnTo>
                  <a:lnTo>
                    <a:pt x="1849446" y="745921"/>
                  </a:lnTo>
                  <a:lnTo>
                    <a:pt x="1857660" y="791929"/>
                  </a:lnTo>
                  <a:lnTo>
                    <a:pt x="1863601" y="838686"/>
                  </a:lnTo>
                  <a:lnTo>
                    <a:pt x="1867208" y="886133"/>
                  </a:lnTo>
                  <a:lnTo>
                    <a:pt x="1868424" y="934212"/>
                  </a:lnTo>
                  <a:lnTo>
                    <a:pt x="1867208" y="982290"/>
                  </a:lnTo>
                  <a:lnTo>
                    <a:pt x="1863601" y="1029737"/>
                  </a:lnTo>
                  <a:lnTo>
                    <a:pt x="1857660" y="1076494"/>
                  </a:lnTo>
                  <a:lnTo>
                    <a:pt x="1849446" y="1122502"/>
                  </a:lnTo>
                  <a:lnTo>
                    <a:pt x="1839015" y="1167702"/>
                  </a:lnTo>
                  <a:lnTo>
                    <a:pt x="1826427" y="1212036"/>
                  </a:lnTo>
                  <a:lnTo>
                    <a:pt x="1811741" y="1255445"/>
                  </a:lnTo>
                  <a:lnTo>
                    <a:pt x="1795016" y="1297870"/>
                  </a:lnTo>
                  <a:lnTo>
                    <a:pt x="1776309" y="1339253"/>
                  </a:lnTo>
                  <a:lnTo>
                    <a:pt x="1755679" y="1379535"/>
                  </a:lnTo>
                  <a:lnTo>
                    <a:pt x="1733186" y="1418657"/>
                  </a:lnTo>
                  <a:lnTo>
                    <a:pt x="1708888" y="1456560"/>
                  </a:lnTo>
                  <a:lnTo>
                    <a:pt x="1682843" y="1493187"/>
                  </a:lnTo>
                  <a:lnTo>
                    <a:pt x="1655111" y="1528478"/>
                  </a:lnTo>
                  <a:lnTo>
                    <a:pt x="1625750" y="1562374"/>
                  </a:lnTo>
                  <a:lnTo>
                    <a:pt x="1594818" y="1594818"/>
                  </a:lnTo>
                  <a:lnTo>
                    <a:pt x="1562374" y="1625750"/>
                  </a:lnTo>
                  <a:lnTo>
                    <a:pt x="1528478" y="1655111"/>
                  </a:lnTo>
                  <a:lnTo>
                    <a:pt x="1493187" y="1682843"/>
                  </a:lnTo>
                  <a:lnTo>
                    <a:pt x="1456560" y="1708888"/>
                  </a:lnTo>
                  <a:lnTo>
                    <a:pt x="1418657" y="1733186"/>
                  </a:lnTo>
                  <a:lnTo>
                    <a:pt x="1379535" y="1755679"/>
                  </a:lnTo>
                  <a:lnTo>
                    <a:pt x="1339253" y="1776309"/>
                  </a:lnTo>
                  <a:lnTo>
                    <a:pt x="1297870" y="1795016"/>
                  </a:lnTo>
                  <a:lnTo>
                    <a:pt x="1255445" y="1811741"/>
                  </a:lnTo>
                  <a:lnTo>
                    <a:pt x="1212036" y="1826427"/>
                  </a:lnTo>
                  <a:lnTo>
                    <a:pt x="1167702" y="1839015"/>
                  </a:lnTo>
                  <a:lnTo>
                    <a:pt x="1122502" y="1849446"/>
                  </a:lnTo>
                  <a:lnTo>
                    <a:pt x="1076494" y="1857660"/>
                  </a:lnTo>
                  <a:lnTo>
                    <a:pt x="1029737" y="1863601"/>
                  </a:lnTo>
                  <a:lnTo>
                    <a:pt x="982290" y="1867208"/>
                  </a:lnTo>
                  <a:lnTo>
                    <a:pt x="934212" y="1868424"/>
                  </a:lnTo>
                  <a:lnTo>
                    <a:pt x="886133" y="1867208"/>
                  </a:lnTo>
                  <a:lnTo>
                    <a:pt x="838686" y="1863601"/>
                  </a:lnTo>
                  <a:lnTo>
                    <a:pt x="791929" y="1857660"/>
                  </a:lnTo>
                  <a:lnTo>
                    <a:pt x="745921" y="1849446"/>
                  </a:lnTo>
                  <a:lnTo>
                    <a:pt x="700721" y="1839015"/>
                  </a:lnTo>
                  <a:lnTo>
                    <a:pt x="656387" y="1826427"/>
                  </a:lnTo>
                  <a:lnTo>
                    <a:pt x="612978" y="1811741"/>
                  </a:lnTo>
                  <a:lnTo>
                    <a:pt x="570553" y="1795016"/>
                  </a:lnTo>
                  <a:lnTo>
                    <a:pt x="529170" y="1776309"/>
                  </a:lnTo>
                  <a:lnTo>
                    <a:pt x="488888" y="1755679"/>
                  </a:lnTo>
                  <a:lnTo>
                    <a:pt x="449766" y="1733186"/>
                  </a:lnTo>
                  <a:lnTo>
                    <a:pt x="411863" y="1708888"/>
                  </a:lnTo>
                  <a:lnTo>
                    <a:pt x="375236" y="1682843"/>
                  </a:lnTo>
                  <a:lnTo>
                    <a:pt x="339945" y="1655111"/>
                  </a:lnTo>
                  <a:lnTo>
                    <a:pt x="306049" y="1625750"/>
                  </a:lnTo>
                  <a:lnTo>
                    <a:pt x="273605" y="1594818"/>
                  </a:lnTo>
                  <a:lnTo>
                    <a:pt x="242673" y="1562374"/>
                  </a:lnTo>
                  <a:lnTo>
                    <a:pt x="213312" y="1528478"/>
                  </a:lnTo>
                  <a:lnTo>
                    <a:pt x="185580" y="1493187"/>
                  </a:lnTo>
                  <a:lnTo>
                    <a:pt x="159535" y="1456560"/>
                  </a:lnTo>
                  <a:lnTo>
                    <a:pt x="135237" y="1418657"/>
                  </a:lnTo>
                  <a:lnTo>
                    <a:pt x="112744" y="1379535"/>
                  </a:lnTo>
                  <a:lnTo>
                    <a:pt x="92114" y="1339253"/>
                  </a:lnTo>
                  <a:lnTo>
                    <a:pt x="73407" y="1297870"/>
                  </a:lnTo>
                  <a:lnTo>
                    <a:pt x="56682" y="1255445"/>
                  </a:lnTo>
                  <a:lnTo>
                    <a:pt x="41996" y="1212036"/>
                  </a:lnTo>
                  <a:lnTo>
                    <a:pt x="29408" y="1167702"/>
                  </a:lnTo>
                  <a:lnTo>
                    <a:pt x="18977" y="1122502"/>
                  </a:lnTo>
                  <a:lnTo>
                    <a:pt x="10763" y="1076494"/>
                  </a:lnTo>
                  <a:lnTo>
                    <a:pt x="4822" y="1029737"/>
                  </a:lnTo>
                  <a:lnTo>
                    <a:pt x="1215" y="982290"/>
                  </a:lnTo>
                  <a:lnTo>
                    <a:pt x="0" y="934212"/>
                  </a:lnTo>
                  <a:close/>
                </a:path>
              </a:pathLst>
            </a:custGeom>
            <a:ln w="38100">
              <a:solidFill>
                <a:srgbClr val="B59261"/>
              </a:solidFill>
            </a:ln>
          </p:spPr>
          <p:txBody>
            <a:bodyPr wrap="square" lIns="0" tIns="0" rIns="0" bIns="0" rtlCol="0"/>
            <a:lstStyle/>
            <a:p>
              <a:endParaRPr sz="1500"/>
            </a:p>
          </p:txBody>
        </p:sp>
        <p:sp>
          <p:nvSpPr>
            <p:cNvPr id="21" name="object 21"/>
            <p:cNvSpPr/>
            <p:nvPr/>
          </p:nvSpPr>
          <p:spPr>
            <a:xfrm>
              <a:off x="11118342" y="2350769"/>
              <a:ext cx="1615440" cy="1615440"/>
            </a:xfrm>
            <a:custGeom>
              <a:avLst/>
              <a:gdLst/>
              <a:ahLst/>
              <a:cxnLst/>
              <a:rect l="l" t="t" r="r" b="b"/>
              <a:pathLst>
                <a:path w="1615440" h="1615439">
                  <a:moveTo>
                    <a:pt x="0" y="807719"/>
                  </a:moveTo>
                  <a:lnTo>
                    <a:pt x="1370" y="760254"/>
                  </a:lnTo>
                  <a:lnTo>
                    <a:pt x="5433" y="713511"/>
                  </a:lnTo>
                  <a:lnTo>
                    <a:pt x="12111" y="667567"/>
                  </a:lnTo>
                  <a:lnTo>
                    <a:pt x="21329" y="622498"/>
                  </a:lnTo>
                  <a:lnTo>
                    <a:pt x="33011" y="578379"/>
                  </a:lnTo>
                  <a:lnTo>
                    <a:pt x="47082" y="535285"/>
                  </a:lnTo>
                  <a:lnTo>
                    <a:pt x="63466" y="493293"/>
                  </a:lnTo>
                  <a:lnTo>
                    <a:pt x="82087" y="452479"/>
                  </a:lnTo>
                  <a:lnTo>
                    <a:pt x="102869" y="412917"/>
                  </a:lnTo>
                  <a:lnTo>
                    <a:pt x="125737" y="374684"/>
                  </a:lnTo>
                  <a:lnTo>
                    <a:pt x="150615" y="337855"/>
                  </a:lnTo>
                  <a:lnTo>
                    <a:pt x="177428" y="302507"/>
                  </a:lnTo>
                  <a:lnTo>
                    <a:pt x="206099" y="268714"/>
                  </a:lnTo>
                  <a:lnTo>
                    <a:pt x="236553" y="236553"/>
                  </a:lnTo>
                  <a:lnTo>
                    <a:pt x="268714" y="206099"/>
                  </a:lnTo>
                  <a:lnTo>
                    <a:pt x="302507" y="177428"/>
                  </a:lnTo>
                  <a:lnTo>
                    <a:pt x="337855" y="150615"/>
                  </a:lnTo>
                  <a:lnTo>
                    <a:pt x="374684" y="125737"/>
                  </a:lnTo>
                  <a:lnTo>
                    <a:pt x="412917" y="102869"/>
                  </a:lnTo>
                  <a:lnTo>
                    <a:pt x="452479" y="82087"/>
                  </a:lnTo>
                  <a:lnTo>
                    <a:pt x="493293" y="63466"/>
                  </a:lnTo>
                  <a:lnTo>
                    <a:pt x="535285" y="47082"/>
                  </a:lnTo>
                  <a:lnTo>
                    <a:pt x="578379" y="33011"/>
                  </a:lnTo>
                  <a:lnTo>
                    <a:pt x="622498" y="21329"/>
                  </a:lnTo>
                  <a:lnTo>
                    <a:pt x="667567" y="12111"/>
                  </a:lnTo>
                  <a:lnTo>
                    <a:pt x="713511" y="5433"/>
                  </a:lnTo>
                  <a:lnTo>
                    <a:pt x="760254" y="1370"/>
                  </a:lnTo>
                  <a:lnTo>
                    <a:pt x="807719" y="0"/>
                  </a:lnTo>
                  <a:lnTo>
                    <a:pt x="855185" y="1370"/>
                  </a:lnTo>
                  <a:lnTo>
                    <a:pt x="901928" y="5433"/>
                  </a:lnTo>
                  <a:lnTo>
                    <a:pt x="947872" y="12111"/>
                  </a:lnTo>
                  <a:lnTo>
                    <a:pt x="992941" y="21329"/>
                  </a:lnTo>
                  <a:lnTo>
                    <a:pt x="1037060" y="33011"/>
                  </a:lnTo>
                  <a:lnTo>
                    <a:pt x="1080154" y="47082"/>
                  </a:lnTo>
                  <a:lnTo>
                    <a:pt x="1122146" y="63466"/>
                  </a:lnTo>
                  <a:lnTo>
                    <a:pt x="1162960" y="82087"/>
                  </a:lnTo>
                  <a:lnTo>
                    <a:pt x="1202522" y="102869"/>
                  </a:lnTo>
                  <a:lnTo>
                    <a:pt x="1240755" y="125737"/>
                  </a:lnTo>
                  <a:lnTo>
                    <a:pt x="1277584" y="150615"/>
                  </a:lnTo>
                  <a:lnTo>
                    <a:pt x="1312932" y="177428"/>
                  </a:lnTo>
                  <a:lnTo>
                    <a:pt x="1346725" y="206099"/>
                  </a:lnTo>
                  <a:lnTo>
                    <a:pt x="1378886" y="236553"/>
                  </a:lnTo>
                  <a:lnTo>
                    <a:pt x="1409340" y="268714"/>
                  </a:lnTo>
                  <a:lnTo>
                    <a:pt x="1438011" y="302507"/>
                  </a:lnTo>
                  <a:lnTo>
                    <a:pt x="1464824" y="337855"/>
                  </a:lnTo>
                  <a:lnTo>
                    <a:pt x="1489702" y="374684"/>
                  </a:lnTo>
                  <a:lnTo>
                    <a:pt x="1512570" y="412917"/>
                  </a:lnTo>
                  <a:lnTo>
                    <a:pt x="1533352" y="452479"/>
                  </a:lnTo>
                  <a:lnTo>
                    <a:pt x="1551973" y="493293"/>
                  </a:lnTo>
                  <a:lnTo>
                    <a:pt x="1568357" y="535285"/>
                  </a:lnTo>
                  <a:lnTo>
                    <a:pt x="1582428" y="578379"/>
                  </a:lnTo>
                  <a:lnTo>
                    <a:pt x="1594110" y="622498"/>
                  </a:lnTo>
                  <a:lnTo>
                    <a:pt x="1603328" y="667567"/>
                  </a:lnTo>
                  <a:lnTo>
                    <a:pt x="1610006" y="713511"/>
                  </a:lnTo>
                  <a:lnTo>
                    <a:pt x="1614069" y="760254"/>
                  </a:lnTo>
                  <a:lnTo>
                    <a:pt x="1615439" y="807719"/>
                  </a:lnTo>
                  <a:lnTo>
                    <a:pt x="1614069" y="855185"/>
                  </a:lnTo>
                  <a:lnTo>
                    <a:pt x="1610006" y="901928"/>
                  </a:lnTo>
                  <a:lnTo>
                    <a:pt x="1603328" y="947872"/>
                  </a:lnTo>
                  <a:lnTo>
                    <a:pt x="1594110" y="992941"/>
                  </a:lnTo>
                  <a:lnTo>
                    <a:pt x="1582428" y="1037060"/>
                  </a:lnTo>
                  <a:lnTo>
                    <a:pt x="1568357" y="1080154"/>
                  </a:lnTo>
                  <a:lnTo>
                    <a:pt x="1551973" y="1122146"/>
                  </a:lnTo>
                  <a:lnTo>
                    <a:pt x="1533352" y="1162960"/>
                  </a:lnTo>
                  <a:lnTo>
                    <a:pt x="1512570" y="1202522"/>
                  </a:lnTo>
                  <a:lnTo>
                    <a:pt x="1489702" y="1240755"/>
                  </a:lnTo>
                  <a:lnTo>
                    <a:pt x="1464824" y="1277584"/>
                  </a:lnTo>
                  <a:lnTo>
                    <a:pt x="1438011" y="1312932"/>
                  </a:lnTo>
                  <a:lnTo>
                    <a:pt x="1409340" y="1346725"/>
                  </a:lnTo>
                  <a:lnTo>
                    <a:pt x="1378886" y="1378886"/>
                  </a:lnTo>
                  <a:lnTo>
                    <a:pt x="1346725" y="1409340"/>
                  </a:lnTo>
                  <a:lnTo>
                    <a:pt x="1312932" y="1438011"/>
                  </a:lnTo>
                  <a:lnTo>
                    <a:pt x="1277584" y="1464824"/>
                  </a:lnTo>
                  <a:lnTo>
                    <a:pt x="1240755" y="1489702"/>
                  </a:lnTo>
                  <a:lnTo>
                    <a:pt x="1202522" y="1512570"/>
                  </a:lnTo>
                  <a:lnTo>
                    <a:pt x="1162960" y="1533352"/>
                  </a:lnTo>
                  <a:lnTo>
                    <a:pt x="1122146" y="1551973"/>
                  </a:lnTo>
                  <a:lnTo>
                    <a:pt x="1080154" y="1568357"/>
                  </a:lnTo>
                  <a:lnTo>
                    <a:pt x="1037060" y="1582428"/>
                  </a:lnTo>
                  <a:lnTo>
                    <a:pt x="992941" y="1594110"/>
                  </a:lnTo>
                  <a:lnTo>
                    <a:pt x="947872" y="1603328"/>
                  </a:lnTo>
                  <a:lnTo>
                    <a:pt x="901928" y="1610006"/>
                  </a:lnTo>
                  <a:lnTo>
                    <a:pt x="855185" y="1614069"/>
                  </a:lnTo>
                  <a:lnTo>
                    <a:pt x="807719" y="1615439"/>
                  </a:lnTo>
                  <a:lnTo>
                    <a:pt x="760254" y="1614069"/>
                  </a:lnTo>
                  <a:lnTo>
                    <a:pt x="713511" y="1610006"/>
                  </a:lnTo>
                  <a:lnTo>
                    <a:pt x="667567" y="1603328"/>
                  </a:lnTo>
                  <a:lnTo>
                    <a:pt x="622498" y="1594110"/>
                  </a:lnTo>
                  <a:lnTo>
                    <a:pt x="578379" y="1582428"/>
                  </a:lnTo>
                  <a:lnTo>
                    <a:pt x="535285" y="1568357"/>
                  </a:lnTo>
                  <a:lnTo>
                    <a:pt x="493293" y="1551973"/>
                  </a:lnTo>
                  <a:lnTo>
                    <a:pt x="452479" y="1533352"/>
                  </a:lnTo>
                  <a:lnTo>
                    <a:pt x="412917" y="1512570"/>
                  </a:lnTo>
                  <a:lnTo>
                    <a:pt x="374684" y="1489702"/>
                  </a:lnTo>
                  <a:lnTo>
                    <a:pt x="337855" y="1464824"/>
                  </a:lnTo>
                  <a:lnTo>
                    <a:pt x="302507" y="1438011"/>
                  </a:lnTo>
                  <a:lnTo>
                    <a:pt x="268714" y="1409340"/>
                  </a:lnTo>
                  <a:lnTo>
                    <a:pt x="236553" y="1378886"/>
                  </a:lnTo>
                  <a:lnTo>
                    <a:pt x="206099" y="1346725"/>
                  </a:lnTo>
                  <a:lnTo>
                    <a:pt x="177428" y="1312932"/>
                  </a:lnTo>
                  <a:lnTo>
                    <a:pt x="150615" y="1277584"/>
                  </a:lnTo>
                  <a:lnTo>
                    <a:pt x="125737" y="1240755"/>
                  </a:lnTo>
                  <a:lnTo>
                    <a:pt x="102869" y="1202522"/>
                  </a:lnTo>
                  <a:lnTo>
                    <a:pt x="82087" y="1162960"/>
                  </a:lnTo>
                  <a:lnTo>
                    <a:pt x="63466" y="1122146"/>
                  </a:lnTo>
                  <a:lnTo>
                    <a:pt x="47082" y="1080154"/>
                  </a:lnTo>
                  <a:lnTo>
                    <a:pt x="33011" y="1037060"/>
                  </a:lnTo>
                  <a:lnTo>
                    <a:pt x="21329" y="992941"/>
                  </a:lnTo>
                  <a:lnTo>
                    <a:pt x="12111" y="947872"/>
                  </a:lnTo>
                  <a:lnTo>
                    <a:pt x="5433" y="901928"/>
                  </a:lnTo>
                  <a:lnTo>
                    <a:pt x="1370" y="855185"/>
                  </a:lnTo>
                  <a:lnTo>
                    <a:pt x="0" y="807719"/>
                  </a:lnTo>
                  <a:close/>
                </a:path>
              </a:pathLst>
            </a:custGeom>
            <a:ln w="38100">
              <a:solidFill>
                <a:srgbClr val="FFFFFF"/>
              </a:solidFill>
            </a:ln>
          </p:spPr>
          <p:txBody>
            <a:bodyPr wrap="square" lIns="0" tIns="0" rIns="0" bIns="0" rtlCol="0"/>
            <a:lstStyle/>
            <a:p>
              <a:endParaRPr sz="1500"/>
            </a:p>
          </p:txBody>
        </p:sp>
        <p:sp>
          <p:nvSpPr>
            <p:cNvPr id="22" name="object 22"/>
            <p:cNvSpPr/>
            <p:nvPr/>
          </p:nvSpPr>
          <p:spPr>
            <a:xfrm>
              <a:off x="11250890" y="2470037"/>
              <a:ext cx="1356995" cy="1370965"/>
            </a:xfrm>
            <a:custGeom>
              <a:avLst/>
              <a:gdLst/>
              <a:ahLst/>
              <a:cxnLst/>
              <a:rect l="l" t="t" r="r" b="b"/>
              <a:pathLst>
                <a:path w="1356995" h="1370964">
                  <a:moveTo>
                    <a:pt x="678867" y="0"/>
                  </a:moveTo>
                  <a:lnTo>
                    <a:pt x="629847" y="1720"/>
                  </a:lnTo>
                  <a:lnTo>
                    <a:pt x="582326" y="6804"/>
                  </a:lnTo>
                  <a:lnTo>
                    <a:pt x="535840" y="15135"/>
                  </a:lnTo>
                  <a:lnTo>
                    <a:pt x="490502" y="26598"/>
                  </a:lnTo>
                  <a:lnTo>
                    <a:pt x="446428" y="41077"/>
                  </a:lnTo>
                  <a:lnTo>
                    <a:pt x="403733" y="58455"/>
                  </a:lnTo>
                  <a:lnTo>
                    <a:pt x="362530" y="78617"/>
                  </a:lnTo>
                  <a:lnTo>
                    <a:pt x="322935" y="101447"/>
                  </a:lnTo>
                  <a:lnTo>
                    <a:pt x="285063" y="126829"/>
                  </a:lnTo>
                  <a:lnTo>
                    <a:pt x="248907" y="154754"/>
                  </a:lnTo>
                  <a:lnTo>
                    <a:pt x="214839" y="184893"/>
                  </a:lnTo>
                  <a:lnTo>
                    <a:pt x="182838" y="217234"/>
                  </a:lnTo>
                  <a:lnTo>
                    <a:pt x="153019" y="251660"/>
                  </a:lnTo>
                  <a:lnTo>
                    <a:pt x="125495" y="288058"/>
                  </a:lnTo>
                  <a:lnTo>
                    <a:pt x="100382" y="326309"/>
                  </a:lnTo>
                  <a:lnTo>
                    <a:pt x="77794" y="366299"/>
                  </a:lnTo>
                  <a:lnTo>
                    <a:pt x="57845" y="407911"/>
                  </a:lnTo>
                  <a:lnTo>
                    <a:pt x="40651" y="451029"/>
                  </a:lnTo>
                  <a:lnTo>
                    <a:pt x="26325" y="495539"/>
                  </a:lnTo>
                  <a:lnTo>
                    <a:pt x="14983" y="541322"/>
                  </a:lnTo>
                  <a:lnTo>
                    <a:pt x="6737" y="588264"/>
                  </a:lnTo>
                  <a:lnTo>
                    <a:pt x="1703" y="636270"/>
                  </a:lnTo>
                  <a:lnTo>
                    <a:pt x="0" y="685235"/>
                  </a:lnTo>
                  <a:lnTo>
                    <a:pt x="1703" y="734171"/>
                  </a:lnTo>
                  <a:lnTo>
                    <a:pt x="6736" y="782178"/>
                  </a:lnTo>
                  <a:lnTo>
                    <a:pt x="14984" y="829141"/>
                  </a:lnTo>
                  <a:lnTo>
                    <a:pt x="26332" y="874943"/>
                  </a:lnTo>
                  <a:lnTo>
                    <a:pt x="40665" y="919468"/>
                  </a:lnTo>
                  <a:lnTo>
                    <a:pt x="57869" y="962601"/>
                  </a:lnTo>
                  <a:lnTo>
                    <a:pt x="77829" y="1004225"/>
                  </a:lnTo>
                  <a:lnTo>
                    <a:pt x="100430" y="1044225"/>
                  </a:lnTo>
                  <a:lnTo>
                    <a:pt x="125557" y="1082485"/>
                  </a:lnTo>
                  <a:lnTo>
                    <a:pt x="153096" y="1118888"/>
                  </a:lnTo>
                  <a:lnTo>
                    <a:pt x="182932" y="1153319"/>
                  </a:lnTo>
                  <a:lnTo>
                    <a:pt x="214949" y="1185661"/>
                  </a:lnTo>
                  <a:lnTo>
                    <a:pt x="249033" y="1215800"/>
                  </a:lnTo>
                  <a:lnTo>
                    <a:pt x="285070" y="1243618"/>
                  </a:lnTo>
                  <a:lnTo>
                    <a:pt x="322945" y="1269000"/>
                  </a:lnTo>
                  <a:lnTo>
                    <a:pt x="362542" y="1291830"/>
                  </a:lnTo>
                  <a:lnTo>
                    <a:pt x="403748" y="1311992"/>
                  </a:lnTo>
                  <a:lnTo>
                    <a:pt x="446447" y="1329370"/>
                  </a:lnTo>
                  <a:lnTo>
                    <a:pt x="490525" y="1343848"/>
                  </a:lnTo>
                  <a:lnTo>
                    <a:pt x="535868" y="1355310"/>
                  </a:lnTo>
                  <a:lnTo>
                    <a:pt x="582364" y="1363641"/>
                  </a:lnTo>
                  <a:lnTo>
                    <a:pt x="629923" y="1368723"/>
                  </a:lnTo>
                  <a:lnTo>
                    <a:pt x="678257" y="1370442"/>
                  </a:lnTo>
                  <a:lnTo>
                    <a:pt x="726732" y="1368719"/>
                  </a:lnTo>
                  <a:lnTo>
                    <a:pt x="774257" y="1363633"/>
                  </a:lnTo>
                  <a:lnTo>
                    <a:pt x="820744" y="1355300"/>
                  </a:lnTo>
                  <a:lnTo>
                    <a:pt x="866081" y="1343835"/>
                  </a:lnTo>
                  <a:lnTo>
                    <a:pt x="910153" y="1329355"/>
                  </a:lnTo>
                  <a:lnTo>
                    <a:pt x="952847" y="1311974"/>
                  </a:lnTo>
                  <a:lnTo>
                    <a:pt x="994047" y="1291810"/>
                  </a:lnTo>
                  <a:lnTo>
                    <a:pt x="1033640" y="1268979"/>
                  </a:lnTo>
                  <a:lnTo>
                    <a:pt x="1071509" y="1243595"/>
                  </a:lnTo>
                  <a:lnTo>
                    <a:pt x="1107541" y="1215775"/>
                  </a:lnTo>
                  <a:lnTo>
                    <a:pt x="1141621" y="1185636"/>
                  </a:lnTo>
                  <a:lnTo>
                    <a:pt x="1173634" y="1153292"/>
                  </a:lnTo>
                  <a:lnTo>
                    <a:pt x="1203465" y="1118861"/>
                  </a:lnTo>
                  <a:lnTo>
                    <a:pt x="1217324" y="1100539"/>
                  </a:lnTo>
                  <a:lnTo>
                    <a:pt x="680445" y="1100539"/>
                  </a:lnTo>
                  <a:lnTo>
                    <a:pt x="665824" y="1099097"/>
                  </a:lnTo>
                  <a:lnTo>
                    <a:pt x="627851" y="1078648"/>
                  </a:lnTo>
                  <a:lnTo>
                    <a:pt x="607605" y="1040703"/>
                  </a:lnTo>
                  <a:lnTo>
                    <a:pt x="606182" y="1025861"/>
                  </a:lnTo>
                  <a:lnTo>
                    <a:pt x="607586" y="1011136"/>
                  </a:lnTo>
                  <a:lnTo>
                    <a:pt x="627851" y="972714"/>
                  </a:lnTo>
                  <a:lnTo>
                    <a:pt x="680184" y="950737"/>
                  </a:lnTo>
                  <a:lnTo>
                    <a:pt x="1303396" y="950737"/>
                  </a:lnTo>
                  <a:lnTo>
                    <a:pt x="1315877" y="919439"/>
                  </a:lnTo>
                  <a:lnTo>
                    <a:pt x="1329048" y="878522"/>
                  </a:lnTo>
                  <a:lnTo>
                    <a:pt x="624710" y="878522"/>
                  </a:lnTo>
                  <a:lnTo>
                    <a:pt x="628986" y="831858"/>
                  </a:lnTo>
                  <a:lnTo>
                    <a:pt x="640850" y="787239"/>
                  </a:lnTo>
                  <a:lnTo>
                    <a:pt x="659816" y="745532"/>
                  </a:lnTo>
                  <a:lnTo>
                    <a:pt x="685398" y="707604"/>
                  </a:lnTo>
                  <a:lnTo>
                    <a:pt x="717111" y="674321"/>
                  </a:lnTo>
                  <a:lnTo>
                    <a:pt x="754469" y="646551"/>
                  </a:lnTo>
                  <a:lnTo>
                    <a:pt x="788997" y="615976"/>
                  </a:lnTo>
                  <a:lnTo>
                    <a:pt x="811543" y="577429"/>
                  </a:lnTo>
                  <a:lnTo>
                    <a:pt x="821358" y="534201"/>
                  </a:lnTo>
                  <a:lnTo>
                    <a:pt x="820511" y="523868"/>
                  </a:lnTo>
                  <a:lnTo>
                    <a:pt x="427744" y="523868"/>
                  </a:lnTo>
                  <a:lnTo>
                    <a:pt x="431766" y="478369"/>
                  </a:lnTo>
                  <a:lnTo>
                    <a:pt x="443390" y="435542"/>
                  </a:lnTo>
                  <a:lnTo>
                    <a:pt x="461910" y="396103"/>
                  </a:lnTo>
                  <a:lnTo>
                    <a:pt x="486617" y="360767"/>
                  </a:lnTo>
                  <a:lnTo>
                    <a:pt x="516805" y="330249"/>
                  </a:lnTo>
                  <a:lnTo>
                    <a:pt x="551766" y="305264"/>
                  </a:lnTo>
                  <a:lnTo>
                    <a:pt x="590792" y="286526"/>
                  </a:lnTo>
                  <a:lnTo>
                    <a:pt x="633176" y="274751"/>
                  </a:lnTo>
                  <a:lnTo>
                    <a:pt x="678212" y="270654"/>
                  </a:lnTo>
                  <a:lnTo>
                    <a:pt x="1218049" y="270654"/>
                  </a:lnTo>
                  <a:lnTo>
                    <a:pt x="1203605" y="251558"/>
                  </a:lnTo>
                  <a:lnTo>
                    <a:pt x="1173785" y="217128"/>
                  </a:lnTo>
                  <a:lnTo>
                    <a:pt x="1141782" y="184785"/>
                  </a:lnTo>
                  <a:lnTo>
                    <a:pt x="1107851" y="154755"/>
                  </a:lnTo>
                  <a:lnTo>
                    <a:pt x="1071846" y="126934"/>
                  </a:lnTo>
                  <a:lnTo>
                    <a:pt x="1034003" y="101548"/>
                  </a:lnTo>
                  <a:lnTo>
                    <a:pt x="994437" y="78712"/>
                  </a:lnTo>
                  <a:lnTo>
                    <a:pt x="953263" y="58541"/>
                  </a:lnTo>
                  <a:lnTo>
                    <a:pt x="910596" y="41153"/>
                  </a:lnTo>
                  <a:lnTo>
                    <a:pt x="866549" y="26663"/>
                  </a:lnTo>
                  <a:lnTo>
                    <a:pt x="821238" y="15186"/>
                  </a:lnTo>
                  <a:lnTo>
                    <a:pt x="774778" y="6840"/>
                  </a:lnTo>
                  <a:lnTo>
                    <a:pt x="727282" y="1739"/>
                  </a:lnTo>
                  <a:lnTo>
                    <a:pt x="678867" y="0"/>
                  </a:lnTo>
                  <a:close/>
                </a:path>
                <a:path w="1356995" h="1370964">
                  <a:moveTo>
                    <a:pt x="1303396" y="950737"/>
                  </a:moveTo>
                  <a:lnTo>
                    <a:pt x="680184" y="950737"/>
                  </a:lnTo>
                  <a:lnTo>
                    <a:pt x="708052" y="956176"/>
                  </a:lnTo>
                  <a:lnTo>
                    <a:pt x="732711" y="972714"/>
                  </a:lnTo>
                  <a:lnTo>
                    <a:pt x="752945" y="1010962"/>
                  </a:lnTo>
                  <a:lnTo>
                    <a:pt x="754379" y="1025862"/>
                  </a:lnTo>
                  <a:lnTo>
                    <a:pt x="754021" y="1033342"/>
                  </a:lnTo>
                  <a:lnTo>
                    <a:pt x="732622" y="1078678"/>
                  </a:lnTo>
                  <a:lnTo>
                    <a:pt x="695002" y="1099114"/>
                  </a:lnTo>
                  <a:lnTo>
                    <a:pt x="680445" y="1100539"/>
                  </a:lnTo>
                  <a:lnTo>
                    <a:pt x="1217324" y="1100539"/>
                  </a:lnTo>
                  <a:lnTo>
                    <a:pt x="1231000" y="1082457"/>
                  </a:lnTo>
                  <a:lnTo>
                    <a:pt x="1256123" y="1044197"/>
                  </a:lnTo>
                  <a:lnTo>
                    <a:pt x="1278720" y="1004196"/>
                  </a:lnTo>
                  <a:lnTo>
                    <a:pt x="1298676" y="962572"/>
                  </a:lnTo>
                  <a:lnTo>
                    <a:pt x="1303396" y="950737"/>
                  </a:lnTo>
                  <a:close/>
                </a:path>
                <a:path w="1356995" h="1370964">
                  <a:moveTo>
                    <a:pt x="1218049" y="270654"/>
                  </a:moveTo>
                  <a:lnTo>
                    <a:pt x="678212" y="270654"/>
                  </a:lnTo>
                  <a:lnTo>
                    <a:pt x="723250" y="274717"/>
                  </a:lnTo>
                  <a:lnTo>
                    <a:pt x="765644" y="286459"/>
                  </a:lnTo>
                  <a:lnTo>
                    <a:pt x="804684" y="305167"/>
                  </a:lnTo>
                  <a:lnTo>
                    <a:pt x="839664" y="330126"/>
                  </a:lnTo>
                  <a:lnTo>
                    <a:pt x="869874" y="360621"/>
                  </a:lnTo>
                  <a:lnTo>
                    <a:pt x="894606" y="395940"/>
                  </a:lnTo>
                  <a:lnTo>
                    <a:pt x="913153" y="435366"/>
                  </a:lnTo>
                  <a:lnTo>
                    <a:pt x="924807" y="478187"/>
                  </a:lnTo>
                  <a:lnTo>
                    <a:pt x="928859" y="523688"/>
                  </a:lnTo>
                  <a:lnTo>
                    <a:pt x="923685" y="575002"/>
                  </a:lnTo>
                  <a:lnTo>
                    <a:pt x="908613" y="623479"/>
                  </a:lnTo>
                  <a:lnTo>
                    <a:pt x="884395" y="667746"/>
                  </a:lnTo>
                  <a:lnTo>
                    <a:pt x="851782" y="706429"/>
                  </a:lnTo>
                  <a:lnTo>
                    <a:pt x="811527" y="738158"/>
                  </a:lnTo>
                  <a:lnTo>
                    <a:pt x="778612" y="764561"/>
                  </a:lnTo>
                  <a:lnTo>
                    <a:pt x="753691" y="797919"/>
                  </a:lnTo>
                  <a:lnTo>
                    <a:pt x="737772" y="836494"/>
                  </a:lnTo>
                  <a:lnTo>
                    <a:pt x="731863" y="878522"/>
                  </a:lnTo>
                  <a:lnTo>
                    <a:pt x="1329048" y="878522"/>
                  </a:lnTo>
                  <a:lnTo>
                    <a:pt x="1341552" y="829111"/>
                  </a:lnTo>
                  <a:lnTo>
                    <a:pt x="1349797" y="782149"/>
                  </a:lnTo>
                  <a:lnTo>
                    <a:pt x="1354828" y="734141"/>
                  </a:lnTo>
                  <a:lnTo>
                    <a:pt x="1356529" y="685206"/>
                  </a:lnTo>
                  <a:lnTo>
                    <a:pt x="1354847" y="636249"/>
                  </a:lnTo>
                  <a:lnTo>
                    <a:pt x="1349836" y="588263"/>
                  </a:lnTo>
                  <a:lnTo>
                    <a:pt x="1341606" y="541301"/>
                  </a:lnTo>
                  <a:lnTo>
                    <a:pt x="1330275" y="495499"/>
                  </a:lnTo>
                  <a:lnTo>
                    <a:pt x="1315959" y="450975"/>
                  </a:lnTo>
                  <a:lnTo>
                    <a:pt x="1298771" y="407842"/>
                  </a:lnTo>
                  <a:lnTo>
                    <a:pt x="1278827" y="366219"/>
                  </a:lnTo>
                  <a:lnTo>
                    <a:pt x="1256241" y="326219"/>
                  </a:lnTo>
                  <a:lnTo>
                    <a:pt x="1231129" y="287961"/>
                  </a:lnTo>
                  <a:lnTo>
                    <a:pt x="1218049" y="270654"/>
                  </a:lnTo>
                  <a:close/>
                </a:path>
                <a:path w="1356995" h="1370964">
                  <a:moveTo>
                    <a:pt x="688596" y="379300"/>
                  </a:moveTo>
                  <a:lnTo>
                    <a:pt x="644427" y="382998"/>
                  </a:lnTo>
                  <a:lnTo>
                    <a:pt x="602134" y="401065"/>
                  </a:lnTo>
                  <a:lnTo>
                    <a:pt x="552816" y="453694"/>
                  </a:lnTo>
                  <a:lnTo>
                    <a:pt x="534896" y="523868"/>
                  </a:lnTo>
                  <a:lnTo>
                    <a:pt x="820511" y="523868"/>
                  </a:lnTo>
                  <a:lnTo>
                    <a:pt x="799815" y="446861"/>
                  </a:lnTo>
                  <a:lnTo>
                    <a:pt x="769544" y="411986"/>
                  </a:lnTo>
                  <a:lnTo>
                    <a:pt x="731386" y="389214"/>
                  </a:lnTo>
                  <a:lnTo>
                    <a:pt x="688596" y="379300"/>
                  </a:lnTo>
                  <a:close/>
                </a:path>
              </a:pathLst>
            </a:custGeom>
            <a:solidFill>
              <a:srgbClr val="FFFFFF"/>
            </a:solidFill>
          </p:spPr>
          <p:txBody>
            <a:bodyPr wrap="square" lIns="0" tIns="0" rIns="0" bIns="0" rtlCol="0"/>
            <a:lstStyle/>
            <a:p>
              <a:endParaRPr sz="150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89280" y="6245860"/>
            <a:ext cx="1638300" cy="160019"/>
          </a:xfrm>
          <a:prstGeom prst="rect">
            <a:avLst/>
          </a:prstGeom>
        </p:spPr>
      </p:pic>
      <p:grpSp>
        <p:nvGrpSpPr>
          <p:cNvPr id="3" name="object 3"/>
          <p:cNvGrpSpPr/>
          <p:nvPr/>
        </p:nvGrpSpPr>
        <p:grpSpPr>
          <a:xfrm>
            <a:off x="1666240" y="4375149"/>
            <a:ext cx="9701742" cy="2030942"/>
            <a:chOff x="1999488" y="5250179"/>
            <a:chExt cx="11642090" cy="2437130"/>
          </a:xfrm>
        </p:grpSpPr>
        <p:pic>
          <p:nvPicPr>
            <p:cNvPr id="4" name="object 4"/>
            <p:cNvPicPr/>
            <p:nvPr/>
          </p:nvPicPr>
          <p:blipFill>
            <a:blip r:embed="rId4" cstate="print"/>
            <a:stretch>
              <a:fillRect/>
            </a:stretch>
          </p:blipFill>
          <p:spPr>
            <a:xfrm>
              <a:off x="2970276" y="7495031"/>
              <a:ext cx="10671047" cy="192023"/>
            </a:xfrm>
            <a:prstGeom prst="rect">
              <a:avLst/>
            </a:prstGeom>
          </p:spPr>
        </p:pic>
        <p:sp>
          <p:nvSpPr>
            <p:cNvPr id="5" name="object 5"/>
            <p:cNvSpPr/>
            <p:nvPr/>
          </p:nvSpPr>
          <p:spPr>
            <a:xfrm>
              <a:off x="1999488" y="5250179"/>
              <a:ext cx="5478780" cy="1146175"/>
            </a:xfrm>
            <a:custGeom>
              <a:avLst/>
              <a:gdLst/>
              <a:ahLst/>
              <a:cxnLst/>
              <a:rect l="l" t="t" r="r" b="b"/>
              <a:pathLst>
                <a:path w="5478780" h="1146175">
                  <a:moveTo>
                    <a:pt x="4905756" y="0"/>
                  </a:moveTo>
                  <a:lnTo>
                    <a:pt x="4905756" y="286512"/>
                  </a:lnTo>
                  <a:lnTo>
                    <a:pt x="0" y="286512"/>
                  </a:lnTo>
                  <a:lnTo>
                    <a:pt x="0" y="859536"/>
                  </a:lnTo>
                  <a:lnTo>
                    <a:pt x="4905756" y="859536"/>
                  </a:lnTo>
                  <a:lnTo>
                    <a:pt x="4905756" y="1146048"/>
                  </a:lnTo>
                  <a:lnTo>
                    <a:pt x="5478780" y="573024"/>
                  </a:lnTo>
                  <a:lnTo>
                    <a:pt x="4905756" y="0"/>
                  </a:lnTo>
                  <a:close/>
                </a:path>
              </a:pathLst>
            </a:custGeom>
            <a:solidFill>
              <a:srgbClr val="256193"/>
            </a:solidFill>
          </p:spPr>
          <p:txBody>
            <a:bodyPr wrap="square" lIns="0" tIns="0" rIns="0" bIns="0" rtlCol="0"/>
            <a:lstStyle/>
            <a:p>
              <a:endParaRPr sz="1500"/>
            </a:p>
          </p:txBody>
        </p:sp>
      </p:grpSp>
      <p:sp>
        <p:nvSpPr>
          <p:cNvPr id="6" name="object 6"/>
          <p:cNvSpPr/>
          <p:nvPr/>
        </p:nvSpPr>
        <p:spPr>
          <a:xfrm>
            <a:off x="0" y="906780"/>
            <a:ext cx="12192000" cy="0"/>
          </a:xfrm>
          <a:custGeom>
            <a:avLst/>
            <a:gdLst/>
            <a:ahLst/>
            <a:cxnLst/>
            <a:rect l="l" t="t" r="r" b="b"/>
            <a:pathLst>
              <a:path w="14630400">
                <a:moveTo>
                  <a:pt x="0" y="0"/>
                </a:moveTo>
                <a:lnTo>
                  <a:pt x="14630400" y="0"/>
                </a:lnTo>
              </a:path>
            </a:pathLst>
          </a:custGeom>
          <a:ln w="9525">
            <a:solidFill>
              <a:srgbClr val="000000"/>
            </a:solidFill>
          </a:ln>
        </p:spPr>
        <p:txBody>
          <a:bodyPr wrap="square" lIns="0" tIns="0" rIns="0" bIns="0" rtlCol="0"/>
          <a:lstStyle/>
          <a:p>
            <a:endParaRPr sz="1500"/>
          </a:p>
        </p:txBody>
      </p:sp>
      <p:sp>
        <p:nvSpPr>
          <p:cNvPr id="8" name="object 8"/>
          <p:cNvSpPr txBox="1"/>
          <p:nvPr/>
        </p:nvSpPr>
        <p:spPr>
          <a:xfrm>
            <a:off x="8462824" y="105236"/>
            <a:ext cx="2671233" cy="692497"/>
          </a:xfrm>
          <a:prstGeom prst="rect">
            <a:avLst/>
          </a:prstGeom>
        </p:spPr>
        <p:txBody>
          <a:bodyPr vert="horz" wrap="square" lIns="0" tIns="50800" rIns="0" bIns="0" rtlCol="0">
            <a:spAutoFit/>
          </a:bodyPr>
          <a:lstStyle/>
          <a:p>
            <a:pPr marL="335478" marR="4233" indent="-325424">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a:latin typeface="Arial"/>
                <a:cs typeface="Arial"/>
              </a:rPr>
              <a:t>Change</a:t>
            </a:r>
            <a:r>
              <a:rPr sz="2333" b="1" spc="-67" dirty="0">
                <a:latin typeface="Arial"/>
                <a:cs typeface="Arial"/>
              </a:rPr>
              <a:t> </a:t>
            </a:r>
            <a:r>
              <a:rPr sz="2333" b="1" spc="-8" dirty="0">
                <a:latin typeface="Arial"/>
                <a:cs typeface="Arial"/>
              </a:rPr>
              <a:t>Process</a:t>
            </a:r>
            <a:endParaRPr sz="2333" dirty="0">
              <a:latin typeface="Arial"/>
              <a:cs typeface="Arial"/>
            </a:endParaRPr>
          </a:p>
        </p:txBody>
      </p:sp>
      <p:sp>
        <p:nvSpPr>
          <p:cNvPr id="9" name="object 9"/>
          <p:cNvSpPr txBox="1"/>
          <p:nvPr/>
        </p:nvSpPr>
        <p:spPr>
          <a:xfrm>
            <a:off x="1666240" y="3242310"/>
            <a:ext cx="1270000" cy="680336"/>
          </a:xfrm>
          <a:prstGeom prst="rect">
            <a:avLst/>
          </a:prstGeom>
          <a:solidFill>
            <a:srgbClr val="AA5525"/>
          </a:solidFill>
        </p:spPr>
        <p:txBody>
          <a:bodyPr vert="horz" wrap="square" lIns="0" tIns="165629" rIns="0" bIns="0" rtlCol="0">
            <a:spAutoFit/>
          </a:bodyPr>
          <a:lstStyle/>
          <a:p>
            <a:pPr marL="386805" marR="245524" indent="-135990">
              <a:spcBef>
                <a:spcPts val="1304"/>
              </a:spcBef>
            </a:pPr>
            <a:r>
              <a:rPr sz="1667" b="1" spc="-8">
                <a:solidFill>
                  <a:srgbClr val="FFFFFF"/>
                </a:solidFill>
                <a:latin typeface="Arial"/>
                <a:cs typeface="Arial"/>
              </a:rPr>
              <a:t>Current state</a:t>
            </a:r>
            <a:endParaRPr sz="1667">
              <a:latin typeface="Arial"/>
              <a:cs typeface="Arial"/>
            </a:endParaRPr>
          </a:p>
        </p:txBody>
      </p:sp>
      <p:sp>
        <p:nvSpPr>
          <p:cNvPr id="10" name="object 10"/>
          <p:cNvSpPr/>
          <p:nvPr/>
        </p:nvSpPr>
        <p:spPr>
          <a:xfrm>
            <a:off x="2976880" y="3242309"/>
            <a:ext cx="1383241" cy="849842"/>
          </a:xfrm>
          <a:custGeom>
            <a:avLst/>
            <a:gdLst/>
            <a:ahLst/>
            <a:cxnLst/>
            <a:rect l="l" t="t" r="r" b="b"/>
            <a:pathLst>
              <a:path w="1659889" h="1019810">
                <a:moveTo>
                  <a:pt x="1659636" y="0"/>
                </a:moveTo>
                <a:lnTo>
                  <a:pt x="0" y="0"/>
                </a:lnTo>
                <a:lnTo>
                  <a:pt x="0" y="1019555"/>
                </a:lnTo>
                <a:lnTo>
                  <a:pt x="1659636" y="1019555"/>
                </a:lnTo>
                <a:lnTo>
                  <a:pt x="1659636" y="0"/>
                </a:lnTo>
                <a:close/>
              </a:path>
            </a:pathLst>
          </a:custGeom>
          <a:solidFill>
            <a:srgbClr val="EBA900"/>
          </a:solidFill>
        </p:spPr>
        <p:txBody>
          <a:bodyPr wrap="square" lIns="0" tIns="0" rIns="0" bIns="0" rtlCol="0"/>
          <a:lstStyle/>
          <a:p>
            <a:endParaRPr sz="1500"/>
          </a:p>
        </p:txBody>
      </p:sp>
      <p:sp>
        <p:nvSpPr>
          <p:cNvPr id="11" name="object 11"/>
          <p:cNvSpPr txBox="1"/>
          <p:nvPr/>
        </p:nvSpPr>
        <p:spPr>
          <a:xfrm>
            <a:off x="3151188" y="3397038"/>
            <a:ext cx="1035579" cy="524311"/>
          </a:xfrm>
          <a:prstGeom prst="rect">
            <a:avLst/>
          </a:prstGeom>
        </p:spPr>
        <p:txBody>
          <a:bodyPr vert="horz" wrap="square" lIns="0" tIns="11113" rIns="0" bIns="0" rtlCol="0">
            <a:spAutoFit/>
          </a:bodyPr>
          <a:lstStyle/>
          <a:p>
            <a:pPr marL="268277" marR="4233" indent="-258223">
              <a:spcBef>
                <a:spcPts val="87"/>
              </a:spcBef>
            </a:pPr>
            <a:r>
              <a:rPr sz="1667" b="1" spc="-17">
                <a:latin typeface="Arial"/>
                <a:cs typeface="Arial"/>
              </a:rPr>
              <a:t>Transition </a:t>
            </a:r>
            <a:r>
              <a:rPr sz="1667" b="1" spc="-8">
                <a:latin typeface="Arial"/>
                <a:cs typeface="Arial"/>
              </a:rPr>
              <a:t>state</a:t>
            </a:r>
            <a:endParaRPr sz="1667">
              <a:latin typeface="Arial"/>
              <a:cs typeface="Arial"/>
            </a:endParaRPr>
          </a:p>
        </p:txBody>
      </p:sp>
      <p:sp>
        <p:nvSpPr>
          <p:cNvPr id="12" name="object 12"/>
          <p:cNvSpPr/>
          <p:nvPr/>
        </p:nvSpPr>
        <p:spPr>
          <a:xfrm>
            <a:off x="4427220" y="3242309"/>
            <a:ext cx="1231900" cy="849842"/>
          </a:xfrm>
          <a:custGeom>
            <a:avLst/>
            <a:gdLst/>
            <a:ahLst/>
            <a:cxnLst/>
            <a:rect l="l" t="t" r="r" b="b"/>
            <a:pathLst>
              <a:path w="1478279" h="1019810">
                <a:moveTo>
                  <a:pt x="1478280" y="0"/>
                </a:moveTo>
                <a:lnTo>
                  <a:pt x="0" y="0"/>
                </a:lnTo>
                <a:lnTo>
                  <a:pt x="0" y="1019555"/>
                </a:lnTo>
                <a:lnTo>
                  <a:pt x="1478280" y="1019555"/>
                </a:lnTo>
                <a:lnTo>
                  <a:pt x="1478280" y="0"/>
                </a:lnTo>
                <a:close/>
              </a:path>
            </a:pathLst>
          </a:custGeom>
          <a:solidFill>
            <a:srgbClr val="677D38"/>
          </a:solidFill>
        </p:spPr>
        <p:txBody>
          <a:bodyPr wrap="square" lIns="0" tIns="0" rIns="0" bIns="0" rtlCol="0"/>
          <a:lstStyle/>
          <a:p>
            <a:endParaRPr sz="1500"/>
          </a:p>
        </p:txBody>
      </p:sp>
      <p:sp>
        <p:nvSpPr>
          <p:cNvPr id="13" name="object 13"/>
          <p:cNvSpPr txBox="1"/>
          <p:nvPr/>
        </p:nvSpPr>
        <p:spPr>
          <a:xfrm>
            <a:off x="4702387" y="3397038"/>
            <a:ext cx="681037" cy="524311"/>
          </a:xfrm>
          <a:prstGeom prst="rect">
            <a:avLst/>
          </a:prstGeom>
        </p:spPr>
        <p:txBody>
          <a:bodyPr vert="horz" wrap="square" lIns="0" tIns="11113" rIns="0" bIns="0" rtlCol="0">
            <a:spAutoFit/>
          </a:bodyPr>
          <a:lstStyle/>
          <a:p>
            <a:pPr marL="93130" marR="4233" indent="-82547">
              <a:spcBef>
                <a:spcPts val="87"/>
              </a:spcBef>
            </a:pPr>
            <a:r>
              <a:rPr sz="1667" b="1" spc="-8">
                <a:latin typeface="Arial"/>
                <a:cs typeface="Arial"/>
              </a:rPr>
              <a:t>Future state</a:t>
            </a:r>
            <a:endParaRPr sz="1667">
              <a:latin typeface="Arial"/>
              <a:cs typeface="Arial"/>
            </a:endParaRPr>
          </a:p>
        </p:txBody>
      </p:sp>
      <p:sp>
        <p:nvSpPr>
          <p:cNvPr id="14" name="object 14"/>
          <p:cNvSpPr/>
          <p:nvPr/>
        </p:nvSpPr>
        <p:spPr>
          <a:xfrm>
            <a:off x="1666240" y="1976120"/>
            <a:ext cx="4565650" cy="954088"/>
          </a:xfrm>
          <a:custGeom>
            <a:avLst/>
            <a:gdLst/>
            <a:ahLst/>
            <a:cxnLst/>
            <a:rect l="l" t="t" r="r" b="b"/>
            <a:pathLst>
              <a:path w="5478780" h="1144904">
                <a:moveTo>
                  <a:pt x="4906518" y="0"/>
                </a:moveTo>
                <a:lnTo>
                  <a:pt x="4906518" y="286130"/>
                </a:lnTo>
                <a:lnTo>
                  <a:pt x="0" y="286130"/>
                </a:lnTo>
                <a:lnTo>
                  <a:pt x="0" y="858392"/>
                </a:lnTo>
                <a:lnTo>
                  <a:pt x="4906518" y="858392"/>
                </a:lnTo>
                <a:lnTo>
                  <a:pt x="4906518" y="1144523"/>
                </a:lnTo>
                <a:lnTo>
                  <a:pt x="5478780" y="572261"/>
                </a:lnTo>
                <a:lnTo>
                  <a:pt x="4906518" y="0"/>
                </a:lnTo>
                <a:close/>
              </a:path>
            </a:pathLst>
          </a:custGeom>
          <a:solidFill>
            <a:srgbClr val="256193"/>
          </a:solidFill>
        </p:spPr>
        <p:txBody>
          <a:bodyPr wrap="square" lIns="0" tIns="0" rIns="0" bIns="0" rtlCol="0"/>
          <a:lstStyle/>
          <a:p>
            <a:endParaRPr sz="1500"/>
          </a:p>
        </p:txBody>
      </p:sp>
      <p:sp>
        <p:nvSpPr>
          <p:cNvPr id="15" name="object 15"/>
          <p:cNvSpPr txBox="1"/>
          <p:nvPr/>
        </p:nvSpPr>
        <p:spPr>
          <a:xfrm>
            <a:off x="2867766" y="2270548"/>
            <a:ext cx="1922463" cy="343107"/>
          </a:xfrm>
          <a:prstGeom prst="rect">
            <a:avLst/>
          </a:prstGeom>
        </p:spPr>
        <p:txBody>
          <a:bodyPr vert="horz" wrap="square" lIns="0" tIns="9525" rIns="0" bIns="0" rtlCol="0">
            <a:spAutoFit/>
          </a:bodyPr>
          <a:lstStyle/>
          <a:p>
            <a:pPr marL="10583">
              <a:spcBef>
                <a:spcPts val="75"/>
              </a:spcBef>
            </a:pPr>
            <a:r>
              <a:rPr sz="2167" b="1" spc="-21">
                <a:solidFill>
                  <a:srgbClr val="FFFFFF"/>
                </a:solidFill>
                <a:latin typeface="Arial"/>
                <a:cs typeface="Arial"/>
              </a:rPr>
              <a:t>Technical</a:t>
            </a:r>
            <a:r>
              <a:rPr sz="2167" b="1" spc="-79">
                <a:solidFill>
                  <a:srgbClr val="FFFFFF"/>
                </a:solidFill>
                <a:latin typeface="Arial"/>
                <a:cs typeface="Arial"/>
              </a:rPr>
              <a:t> </a:t>
            </a:r>
            <a:r>
              <a:rPr sz="2167" b="1" spc="-17">
                <a:solidFill>
                  <a:srgbClr val="FFFFFF"/>
                </a:solidFill>
                <a:latin typeface="Arial"/>
                <a:cs typeface="Arial"/>
              </a:rPr>
              <a:t>Side</a:t>
            </a:r>
            <a:endParaRPr sz="2167">
              <a:latin typeface="Arial"/>
              <a:cs typeface="Arial"/>
            </a:endParaRPr>
          </a:p>
        </p:txBody>
      </p:sp>
      <p:sp>
        <p:nvSpPr>
          <p:cNvPr id="16" name="object 16"/>
          <p:cNvSpPr txBox="1"/>
          <p:nvPr/>
        </p:nvSpPr>
        <p:spPr>
          <a:xfrm>
            <a:off x="3040486" y="4670637"/>
            <a:ext cx="1576387" cy="343107"/>
          </a:xfrm>
          <a:prstGeom prst="rect">
            <a:avLst/>
          </a:prstGeom>
        </p:spPr>
        <p:txBody>
          <a:bodyPr vert="horz" wrap="square" lIns="0" tIns="9525" rIns="0" bIns="0" rtlCol="0">
            <a:spAutoFit/>
          </a:bodyPr>
          <a:lstStyle/>
          <a:p>
            <a:pPr marL="10583">
              <a:spcBef>
                <a:spcPts val="75"/>
              </a:spcBef>
            </a:pPr>
            <a:r>
              <a:rPr sz="2167" b="1">
                <a:solidFill>
                  <a:srgbClr val="FFFFFF"/>
                </a:solidFill>
                <a:latin typeface="Arial"/>
                <a:cs typeface="Arial"/>
              </a:rPr>
              <a:t>People</a:t>
            </a:r>
            <a:r>
              <a:rPr sz="2167" b="1" spc="-95">
                <a:solidFill>
                  <a:srgbClr val="FFFFFF"/>
                </a:solidFill>
                <a:latin typeface="Arial"/>
                <a:cs typeface="Arial"/>
              </a:rPr>
              <a:t> </a:t>
            </a:r>
            <a:r>
              <a:rPr sz="2167" b="1" spc="-17">
                <a:solidFill>
                  <a:srgbClr val="FFFFFF"/>
                </a:solidFill>
                <a:latin typeface="Arial"/>
                <a:cs typeface="Arial"/>
              </a:rPr>
              <a:t>Side</a:t>
            </a:r>
            <a:endParaRPr sz="2167">
              <a:latin typeface="Arial"/>
              <a:cs typeface="Arial"/>
            </a:endParaRPr>
          </a:p>
        </p:txBody>
      </p:sp>
      <p:sp>
        <p:nvSpPr>
          <p:cNvPr id="17" name="object 17"/>
          <p:cNvSpPr/>
          <p:nvPr/>
        </p:nvSpPr>
        <p:spPr>
          <a:xfrm>
            <a:off x="6763808" y="3463924"/>
            <a:ext cx="414867" cy="353483"/>
          </a:xfrm>
          <a:custGeom>
            <a:avLst/>
            <a:gdLst/>
            <a:ahLst/>
            <a:cxnLst/>
            <a:rect l="l" t="t" r="r" b="b"/>
            <a:pathLst>
              <a:path w="497840" h="424179">
                <a:moveTo>
                  <a:pt x="497332" y="143510"/>
                </a:moveTo>
                <a:lnTo>
                  <a:pt x="316611" y="143510"/>
                </a:lnTo>
                <a:lnTo>
                  <a:pt x="316611" y="0"/>
                </a:lnTo>
                <a:lnTo>
                  <a:pt x="180721" y="0"/>
                </a:lnTo>
                <a:lnTo>
                  <a:pt x="180721" y="143510"/>
                </a:lnTo>
                <a:lnTo>
                  <a:pt x="0" y="143510"/>
                </a:lnTo>
                <a:lnTo>
                  <a:pt x="0" y="279400"/>
                </a:lnTo>
                <a:lnTo>
                  <a:pt x="180721" y="279400"/>
                </a:lnTo>
                <a:lnTo>
                  <a:pt x="180721" y="424180"/>
                </a:lnTo>
                <a:lnTo>
                  <a:pt x="316611" y="424180"/>
                </a:lnTo>
                <a:lnTo>
                  <a:pt x="316611" y="279400"/>
                </a:lnTo>
                <a:lnTo>
                  <a:pt x="497332" y="279400"/>
                </a:lnTo>
                <a:lnTo>
                  <a:pt x="497332" y="143510"/>
                </a:lnTo>
                <a:close/>
              </a:path>
            </a:pathLst>
          </a:custGeom>
          <a:solidFill>
            <a:srgbClr val="256193"/>
          </a:solidFill>
        </p:spPr>
        <p:txBody>
          <a:bodyPr wrap="square" lIns="0" tIns="0" rIns="0" bIns="0" rtlCol="0"/>
          <a:lstStyle/>
          <a:p>
            <a:endParaRPr sz="1500"/>
          </a:p>
        </p:txBody>
      </p:sp>
      <p:sp>
        <p:nvSpPr>
          <p:cNvPr id="18" name="object 18"/>
          <p:cNvSpPr/>
          <p:nvPr/>
        </p:nvSpPr>
        <p:spPr>
          <a:xfrm>
            <a:off x="7839497" y="3487525"/>
            <a:ext cx="414867" cy="113242"/>
          </a:xfrm>
          <a:custGeom>
            <a:avLst/>
            <a:gdLst/>
            <a:ahLst/>
            <a:cxnLst/>
            <a:rect l="l" t="t" r="r" b="b"/>
            <a:pathLst>
              <a:path w="497840" h="135889">
                <a:moveTo>
                  <a:pt x="497331" y="0"/>
                </a:moveTo>
                <a:lnTo>
                  <a:pt x="0" y="0"/>
                </a:lnTo>
                <a:lnTo>
                  <a:pt x="0" y="135890"/>
                </a:lnTo>
                <a:lnTo>
                  <a:pt x="497331" y="135890"/>
                </a:lnTo>
                <a:lnTo>
                  <a:pt x="497331" y="0"/>
                </a:lnTo>
                <a:close/>
              </a:path>
            </a:pathLst>
          </a:custGeom>
          <a:solidFill>
            <a:srgbClr val="256193"/>
          </a:solidFill>
        </p:spPr>
        <p:txBody>
          <a:bodyPr wrap="square" lIns="0" tIns="0" rIns="0" bIns="0" rtlCol="0"/>
          <a:lstStyle/>
          <a:p>
            <a:endParaRPr sz="1500"/>
          </a:p>
        </p:txBody>
      </p:sp>
      <p:sp>
        <p:nvSpPr>
          <p:cNvPr id="19" name="object 19"/>
          <p:cNvSpPr/>
          <p:nvPr/>
        </p:nvSpPr>
        <p:spPr>
          <a:xfrm>
            <a:off x="7839497" y="3657282"/>
            <a:ext cx="414867" cy="113242"/>
          </a:xfrm>
          <a:custGeom>
            <a:avLst/>
            <a:gdLst/>
            <a:ahLst/>
            <a:cxnLst/>
            <a:rect l="l" t="t" r="r" b="b"/>
            <a:pathLst>
              <a:path w="497840" h="135889">
                <a:moveTo>
                  <a:pt x="497331" y="0"/>
                </a:moveTo>
                <a:lnTo>
                  <a:pt x="0" y="0"/>
                </a:lnTo>
                <a:lnTo>
                  <a:pt x="0" y="135889"/>
                </a:lnTo>
                <a:lnTo>
                  <a:pt x="497331" y="135889"/>
                </a:lnTo>
                <a:lnTo>
                  <a:pt x="497331" y="0"/>
                </a:lnTo>
                <a:close/>
              </a:path>
            </a:pathLst>
          </a:custGeom>
          <a:solidFill>
            <a:srgbClr val="256193"/>
          </a:solidFill>
        </p:spPr>
        <p:txBody>
          <a:bodyPr wrap="square" lIns="0" tIns="0" rIns="0" bIns="0" rtlCol="0"/>
          <a:lstStyle/>
          <a:p>
            <a:endParaRPr sz="1500"/>
          </a:p>
        </p:txBody>
      </p:sp>
      <p:sp>
        <p:nvSpPr>
          <p:cNvPr id="20" name="object 20"/>
          <p:cNvSpPr txBox="1"/>
          <p:nvPr/>
        </p:nvSpPr>
        <p:spPr>
          <a:xfrm>
            <a:off x="8614410" y="3009900"/>
            <a:ext cx="1929342" cy="1158266"/>
          </a:xfrm>
          <a:prstGeom prst="rect">
            <a:avLst/>
          </a:prstGeom>
          <a:solidFill>
            <a:srgbClr val="5B5378"/>
          </a:solidFill>
        </p:spPr>
        <p:txBody>
          <a:bodyPr vert="horz" wrap="square" lIns="0" tIns="73025" rIns="0" bIns="0" rtlCol="0">
            <a:spAutoFit/>
          </a:bodyPr>
          <a:lstStyle/>
          <a:p>
            <a:pPr marL="220125" marR="212716" indent="1058" algn="ctr">
              <a:lnSpc>
                <a:spcPct val="101099"/>
              </a:lnSpc>
              <a:spcBef>
                <a:spcPts val="575"/>
              </a:spcBef>
            </a:pPr>
            <a:r>
              <a:rPr sz="2375" b="1" spc="-8">
                <a:solidFill>
                  <a:srgbClr val="FFFFFF"/>
                </a:solidFill>
                <a:latin typeface="Arial"/>
                <a:cs typeface="Arial"/>
              </a:rPr>
              <a:t>Results Outcomes Success</a:t>
            </a:r>
            <a:endParaRPr sz="2375">
              <a:latin typeface="Arial"/>
              <a:cs typeface="Arial"/>
            </a:endParaRPr>
          </a:p>
        </p:txBody>
      </p:sp>
      <p:sp>
        <p:nvSpPr>
          <p:cNvPr id="21" name="object 21"/>
          <p:cNvSpPr txBox="1"/>
          <p:nvPr/>
        </p:nvSpPr>
        <p:spPr>
          <a:xfrm>
            <a:off x="6338570" y="1976120"/>
            <a:ext cx="1266296" cy="901743"/>
          </a:xfrm>
          <a:prstGeom prst="rect">
            <a:avLst/>
          </a:prstGeom>
          <a:ln w="6350">
            <a:solidFill>
              <a:srgbClr val="256193"/>
            </a:solidFill>
          </a:ln>
        </p:spPr>
        <p:txBody>
          <a:bodyPr vert="horz" wrap="square" lIns="0" tIns="38629" rIns="0" bIns="0" rtlCol="0">
            <a:spAutoFit/>
          </a:bodyPr>
          <a:lstStyle/>
          <a:p>
            <a:pPr marL="336537">
              <a:spcBef>
                <a:spcPts val="304"/>
              </a:spcBef>
            </a:pPr>
            <a:r>
              <a:rPr sz="1375" b="1" spc="-8">
                <a:latin typeface="Arial"/>
                <a:cs typeface="Arial"/>
              </a:rPr>
              <a:t>Design</a:t>
            </a:r>
            <a:endParaRPr sz="1375">
              <a:latin typeface="Arial"/>
              <a:cs typeface="Arial"/>
            </a:endParaRPr>
          </a:p>
          <a:p>
            <a:pPr marL="337595" marR="280976" indent="-49740">
              <a:lnSpc>
                <a:spcPct val="165200"/>
              </a:lnSpc>
              <a:spcBef>
                <a:spcPts val="4"/>
              </a:spcBef>
            </a:pPr>
            <a:r>
              <a:rPr sz="1375" b="1" spc="-8">
                <a:latin typeface="Arial"/>
                <a:cs typeface="Arial"/>
              </a:rPr>
              <a:t>Develop Deliver</a:t>
            </a:r>
            <a:endParaRPr sz="1375">
              <a:latin typeface="Arial"/>
              <a:cs typeface="Arial"/>
            </a:endParaRPr>
          </a:p>
        </p:txBody>
      </p:sp>
      <p:sp>
        <p:nvSpPr>
          <p:cNvPr id="22" name="object 22"/>
          <p:cNvSpPr/>
          <p:nvPr/>
        </p:nvSpPr>
        <p:spPr>
          <a:xfrm>
            <a:off x="6535420" y="2312670"/>
            <a:ext cx="871008" cy="0"/>
          </a:xfrm>
          <a:custGeom>
            <a:avLst/>
            <a:gdLst/>
            <a:ahLst/>
            <a:cxnLst/>
            <a:rect l="l" t="t" r="r" b="b"/>
            <a:pathLst>
              <a:path w="1045209">
                <a:moveTo>
                  <a:pt x="0" y="0"/>
                </a:moveTo>
                <a:lnTo>
                  <a:pt x="1044955" y="0"/>
                </a:lnTo>
              </a:path>
            </a:pathLst>
          </a:custGeom>
          <a:ln w="6350">
            <a:solidFill>
              <a:srgbClr val="256193"/>
            </a:solidFill>
          </a:ln>
        </p:spPr>
        <p:txBody>
          <a:bodyPr wrap="square" lIns="0" tIns="0" rIns="0" bIns="0" rtlCol="0"/>
          <a:lstStyle/>
          <a:p>
            <a:endParaRPr sz="1500"/>
          </a:p>
        </p:txBody>
      </p:sp>
      <p:sp>
        <p:nvSpPr>
          <p:cNvPr id="23" name="object 23"/>
          <p:cNvSpPr/>
          <p:nvPr/>
        </p:nvSpPr>
        <p:spPr>
          <a:xfrm>
            <a:off x="6535420" y="2658110"/>
            <a:ext cx="871008" cy="0"/>
          </a:xfrm>
          <a:custGeom>
            <a:avLst/>
            <a:gdLst/>
            <a:ahLst/>
            <a:cxnLst/>
            <a:rect l="l" t="t" r="r" b="b"/>
            <a:pathLst>
              <a:path w="1045209">
                <a:moveTo>
                  <a:pt x="0" y="0"/>
                </a:moveTo>
                <a:lnTo>
                  <a:pt x="1044955" y="0"/>
                </a:lnTo>
              </a:path>
            </a:pathLst>
          </a:custGeom>
          <a:ln w="6350">
            <a:solidFill>
              <a:srgbClr val="256193"/>
            </a:solidFill>
          </a:ln>
        </p:spPr>
        <p:txBody>
          <a:bodyPr wrap="square" lIns="0" tIns="0" rIns="0" bIns="0" rtlCol="0"/>
          <a:lstStyle/>
          <a:p>
            <a:endParaRPr sz="1500"/>
          </a:p>
        </p:txBody>
      </p:sp>
      <p:sp>
        <p:nvSpPr>
          <p:cNvPr id="24" name="object 24"/>
          <p:cNvSpPr txBox="1"/>
          <p:nvPr/>
        </p:nvSpPr>
        <p:spPr>
          <a:xfrm>
            <a:off x="6338570" y="4343400"/>
            <a:ext cx="1266296" cy="901209"/>
          </a:xfrm>
          <a:prstGeom prst="rect">
            <a:avLst/>
          </a:prstGeom>
          <a:ln w="6350">
            <a:solidFill>
              <a:srgbClr val="256193"/>
            </a:solidFill>
          </a:ln>
        </p:spPr>
        <p:txBody>
          <a:bodyPr vert="horz" wrap="square" lIns="0" tIns="38100" rIns="0" bIns="0" rtlCol="0">
            <a:spAutoFit/>
          </a:bodyPr>
          <a:lstStyle/>
          <a:p>
            <a:pPr marL="317487">
              <a:spcBef>
                <a:spcPts val="300"/>
              </a:spcBef>
            </a:pPr>
            <a:r>
              <a:rPr lang="en-US" sz="1375" b="1" spc="-8" dirty="0">
                <a:latin typeface="Arial"/>
                <a:cs typeface="Arial"/>
              </a:rPr>
              <a:t>Embrace</a:t>
            </a:r>
            <a:endParaRPr sz="1375" dirty="0">
              <a:latin typeface="Arial"/>
              <a:cs typeface="Arial"/>
            </a:endParaRPr>
          </a:p>
          <a:p>
            <a:pPr marL="469881" marR="373048" indent="-91542">
              <a:lnSpc>
                <a:spcPct val="165400"/>
              </a:lnSpc>
              <a:spcBef>
                <a:spcPts val="8"/>
              </a:spcBef>
            </a:pPr>
            <a:r>
              <a:rPr sz="1375" b="1" spc="-8" dirty="0">
                <a:latin typeface="Arial"/>
                <a:cs typeface="Arial"/>
              </a:rPr>
              <a:t>Adopt </a:t>
            </a:r>
            <a:r>
              <a:rPr sz="1375" b="1" spc="-21" dirty="0">
                <a:latin typeface="Arial"/>
                <a:cs typeface="Arial"/>
              </a:rPr>
              <a:t>Use</a:t>
            </a:r>
            <a:endParaRPr sz="1375" dirty="0">
              <a:latin typeface="Arial"/>
              <a:cs typeface="Arial"/>
            </a:endParaRPr>
          </a:p>
        </p:txBody>
      </p:sp>
      <p:sp>
        <p:nvSpPr>
          <p:cNvPr id="25" name="object 25"/>
          <p:cNvSpPr/>
          <p:nvPr/>
        </p:nvSpPr>
        <p:spPr>
          <a:xfrm>
            <a:off x="6535420" y="4679950"/>
            <a:ext cx="871008" cy="0"/>
          </a:xfrm>
          <a:custGeom>
            <a:avLst/>
            <a:gdLst/>
            <a:ahLst/>
            <a:cxnLst/>
            <a:rect l="l" t="t" r="r" b="b"/>
            <a:pathLst>
              <a:path w="1045209">
                <a:moveTo>
                  <a:pt x="0" y="0"/>
                </a:moveTo>
                <a:lnTo>
                  <a:pt x="1044955" y="0"/>
                </a:lnTo>
              </a:path>
            </a:pathLst>
          </a:custGeom>
          <a:ln w="6350">
            <a:solidFill>
              <a:srgbClr val="256193"/>
            </a:solidFill>
          </a:ln>
        </p:spPr>
        <p:txBody>
          <a:bodyPr wrap="square" lIns="0" tIns="0" rIns="0" bIns="0" rtlCol="0"/>
          <a:lstStyle/>
          <a:p>
            <a:endParaRPr sz="1500"/>
          </a:p>
        </p:txBody>
      </p:sp>
      <p:sp>
        <p:nvSpPr>
          <p:cNvPr id="26" name="object 26"/>
          <p:cNvSpPr/>
          <p:nvPr/>
        </p:nvSpPr>
        <p:spPr>
          <a:xfrm>
            <a:off x="6535420" y="5025389"/>
            <a:ext cx="871008" cy="0"/>
          </a:xfrm>
          <a:custGeom>
            <a:avLst/>
            <a:gdLst/>
            <a:ahLst/>
            <a:cxnLst/>
            <a:rect l="l" t="t" r="r" b="b"/>
            <a:pathLst>
              <a:path w="1045209">
                <a:moveTo>
                  <a:pt x="0" y="0"/>
                </a:moveTo>
                <a:lnTo>
                  <a:pt x="1044955" y="0"/>
                </a:lnTo>
              </a:path>
            </a:pathLst>
          </a:custGeom>
          <a:ln w="6350">
            <a:solidFill>
              <a:srgbClr val="256193"/>
            </a:solidFill>
          </a:ln>
        </p:spPr>
        <p:txBody>
          <a:bodyPr wrap="square" lIns="0" tIns="0" rIns="0" bIns="0" rtlCol="0"/>
          <a:lstStyle/>
          <a:p>
            <a:endParaRPr sz="1500"/>
          </a:p>
        </p:txBody>
      </p:sp>
      <p:sp>
        <p:nvSpPr>
          <p:cNvPr id="27" name="object 27"/>
          <p:cNvSpPr txBox="1">
            <a:spLocks noGrp="1"/>
          </p:cNvSpPr>
          <p:nvPr>
            <p:ph type="title"/>
          </p:nvPr>
        </p:nvSpPr>
        <p:spPr>
          <a:xfrm>
            <a:off x="783420" y="1053952"/>
            <a:ext cx="7543800" cy="832087"/>
          </a:xfrm>
          <a:prstGeom prst="rect">
            <a:avLst/>
          </a:prstGeom>
        </p:spPr>
        <p:txBody>
          <a:bodyPr vert="horz" wrap="square" lIns="0" tIns="11113" rIns="0" bIns="0" rtlCol="0">
            <a:spAutoFit/>
          </a:bodyPr>
          <a:lstStyle/>
          <a:p>
            <a:pPr marL="10583" marR="4233">
              <a:lnSpc>
                <a:spcPct val="100000"/>
              </a:lnSpc>
              <a:spcBef>
                <a:spcPts val="87"/>
              </a:spcBef>
            </a:pPr>
            <a:r>
              <a:rPr sz="2667"/>
              <a:t>A</a:t>
            </a:r>
            <a:r>
              <a:rPr sz="2667" spc="-129"/>
              <a:t> </a:t>
            </a:r>
            <a:r>
              <a:rPr sz="2667"/>
              <a:t>successful</a:t>
            </a:r>
            <a:r>
              <a:rPr sz="2667" spc="-58"/>
              <a:t> </a:t>
            </a:r>
            <a:r>
              <a:rPr sz="2667"/>
              <a:t>implementation</a:t>
            </a:r>
            <a:r>
              <a:rPr sz="2667" spc="-67"/>
              <a:t> </a:t>
            </a:r>
            <a:r>
              <a:rPr sz="2667"/>
              <a:t>requires</a:t>
            </a:r>
            <a:r>
              <a:rPr sz="2667" spc="-62"/>
              <a:t> </a:t>
            </a:r>
            <a:r>
              <a:rPr sz="2667"/>
              <a:t>both</a:t>
            </a:r>
            <a:r>
              <a:rPr sz="2667" spc="-58"/>
              <a:t> </a:t>
            </a:r>
            <a:r>
              <a:rPr sz="2667" spc="-21"/>
              <a:t>the </a:t>
            </a:r>
            <a:r>
              <a:rPr sz="2667" spc="-17"/>
              <a:t>Technical</a:t>
            </a:r>
            <a:r>
              <a:rPr sz="2667" spc="-50"/>
              <a:t> </a:t>
            </a:r>
            <a:r>
              <a:rPr sz="2667"/>
              <a:t>and</a:t>
            </a:r>
            <a:r>
              <a:rPr sz="2667" spc="-42"/>
              <a:t> </a:t>
            </a:r>
            <a:r>
              <a:rPr sz="2667"/>
              <a:t>People</a:t>
            </a:r>
            <a:r>
              <a:rPr sz="2667" spc="-42"/>
              <a:t> </a:t>
            </a:r>
            <a:r>
              <a:rPr sz="2667"/>
              <a:t>side</a:t>
            </a:r>
            <a:r>
              <a:rPr sz="2667" spc="-37"/>
              <a:t> </a:t>
            </a:r>
            <a:r>
              <a:rPr sz="2667"/>
              <a:t>to</a:t>
            </a:r>
            <a:r>
              <a:rPr sz="2667" spc="-33"/>
              <a:t> </a:t>
            </a:r>
            <a:r>
              <a:rPr sz="2667"/>
              <a:t>be</a:t>
            </a:r>
            <a:r>
              <a:rPr sz="2667" spc="-25"/>
              <a:t> </a:t>
            </a:r>
            <a:r>
              <a:rPr sz="2667" spc="-8"/>
              <a:t>aligned</a:t>
            </a:r>
            <a:endParaRPr sz="2667"/>
          </a:p>
        </p:txBody>
      </p:sp>
      <p:grpSp>
        <p:nvGrpSpPr>
          <p:cNvPr id="28" name="object 28"/>
          <p:cNvGrpSpPr/>
          <p:nvPr/>
        </p:nvGrpSpPr>
        <p:grpSpPr>
          <a:xfrm>
            <a:off x="291888" y="4437168"/>
            <a:ext cx="2418821" cy="1831975"/>
            <a:chOff x="350265" y="5324602"/>
            <a:chExt cx="2902585" cy="2198370"/>
          </a:xfrm>
        </p:grpSpPr>
        <p:sp>
          <p:nvSpPr>
            <p:cNvPr id="29" name="object 29"/>
            <p:cNvSpPr/>
            <p:nvPr/>
          </p:nvSpPr>
          <p:spPr>
            <a:xfrm>
              <a:off x="356615" y="5330952"/>
              <a:ext cx="2889885" cy="2185670"/>
            </a:xfrm>
            <a:custGeom>
              <a:avLst/>
              <a:gdLst/>
              <a:ahLst/>
              <a:cxnLst/>
              <a:rect l="l" t="t" r="r" b="b"/>
              <a:pathLst>
                <a:path w="2889885" h="2185670">
                  <a:moveTo>
                    <a:pt x="1978533" y="0"/>
                  </a:moveTo>
                  <a:lnTo>
                    <a:pt x="1533271" y="439293"/>
                  </a:lnTo>
                  <a:lnTo>
                    <a:pt x="1300607" y="190881"/>
                  </a:lnTo>
                  <a:lnTo>
                    <a:pt x="1143762" y="645668"/>
                  </a:lnTo>
                  <a:lnTo>
                    <a:pt x="602246" y="366775"/>
                  </a:lnTo>
                  <a:lnTo>
                    <a:pt x="718629" y="790956"/>
                  </a:lnTo>
                  <a:lnTo>
                    <a:pt x="156781" y="836676"/>
                  </a:lnTo>
                  <a:lnTo>
                    <a:pt x="526402" y="1172845"/>
                  </a:lnTo>
                  <a:lnTo>
                    <a:pt x="0" y="1302893"/>
                  </a:lnTo>
                  <a:lnTo>
                    <a:pt x="445465" y="1555115"/>
                  </a:lnTo>
                  <a:lnTo>
                    <a:pt x="171894" y="1803476"/>
                  </a:lnTo>
                  <a:lnTo>
                    <a:pt x="642785" y="1845462"/>
                  </a:lnTo>
                  <a:lnTo>
                    <a:pt x="657758" y="2185416"/>
                  </a:lnTo>
                  <a:lnTo>
                    <a:pt x="1006856" y="1833829"/>
                  </a:lnTo>
                  <a:lnTo>
                    <a:pt x="1163828" y="1994395"/>
                  </a:lnTo>
                  <a:lnTo>
                    <a:pt x="1320673" y="1757438"/>
                  </a:lnTo>
                  <a:lnTo>
                    <a:pt x="1553336" y="1906371"/>
                  </a:lnTo>
                  <a:lnTo>
                    <a:pt x="1629410" y="1612265"/>
                  </a:lnTo>
                  <a:lnTo>
                    <a:pt x="1998852" y="1757438"/>
                  </a:lnTo>
                  <a:lnTo>
                    <a:pt x="1958466" y="1451864"/>
                  </a:lnTo>
                  <a:lnTo>
                    <a:pt x="2525267" y="1581531"/>
                  </a:lnTo>
                  <a:lnTo>
                    <a:pt x="2191258" y="1245489"/>
                  </a:lnTo>
                  <a:lnTo>
                    <a:pt x="2443988" y="1142238"/>
                  </a:lnTo>
                  <a:lnTo>
                    <a:pt x="2272157" y="951230"/>
                  </a:lnTo>
                  <a:lnTo>
                    <a:pt x="2889504" y="672338"/>
                  </a:lnTo>
                  <a:lnTo>
                    <a:pt x="2191258" y="660908"/>
                  </a:lnTo>
                  <a:lnTo>
                    <a:pt x="2408809" y="320929"/>
                  </a:lnTo>
                  <a:lnTo>
                    <a:pt x="1943100" y="584454"/>
                  </a:lnTo>
                  <a:lnTo>
                    <a:pt x="1978533" y="0"/>
                  </a:lnTo>
                  <a:close/>
                </a:path>
              </a:pathLst>
            </a:custGeom>
            <a:solidFill>
              <a:srgbClr val="3B8ACC"/>
            </a:solidFill>
          </p:spPr>
          <p:txBody>
            <a:bodyPr wrap="square" lIns="0" tIns="0" rIns="0" bIns="0" rtlCol="0"/>
            <a:lstStyle/>
            <a:p>
              <a:endParaRPr sz="1500"/>
            </a:p>
          </p:txBody>
        </p:sp>
        <p:sp>
          <p:nvSpPr>
            <p:cNvPr id="30" name="object 30"/>
            <p:cNvSpPr/>
            <p:nvPr/>
          </p:nvSpPr>
          <p:spPr>
            <a:xfrm>
              <a:off x="356615" y="5330952"/>
              <a:ext cx="2889885" cy="2185670"/>
            </a:xfrm>
            <a:custGeom>
              <a:avLst/>
              <a:gdLst/>
              <a:ahLst/>
              <a:cxnLst/>
              <a:rect l="l" t="t" r="r" b="b"/>
              <a:pathLst>
                <a:path w="2889885" h="2185670">
                  <a:moveTo>
                    <a:pt x="1533271" y="439293"/>
                  </a:moveTo>
                  <a:lnTo>
                    <a:pt x="1978533" y="0"/>
                  </a:lnTo>
                  <a:lnTo>
                    <a:pt x="1943100" y="584454"/>
                  </a:lnTo>
                  <a:lnTo>
                    <a:pt x="2408809" y="320929"/>
                  </a:lnTo>
                  <a:lnTo>
                    <a:pt x="2191258" y="660908"/>
                  </a:lnTo>
                  <a:lnTo>
                    <a:pt x="2889504" y="672338"/>
                  </a:lnTo>
                  <a:lnTo>
                    <a:pt x="2272157" y="951230"/>
                  </a:lnTo>
                  <a:lnTo>
                    <a:pt x="2443988" y="1142238"/>
                  </a:lnTo>
                  <a:lnTo>
                    <a:pt x="2191258" y="1245489"/>
                  </a:lnTo>
                  <a:lnTo>
                    <a:pt x="2525267" y="1581531"/>
                  </a:lnTo>
                  <a:lnTo>
                    <a:pt x="1958466" y="1451864"/>
                  </a:lnTo>
                  <a:lnTo>
                    <a:pt x="1998852" y="1757438"/>
                  </a:lnTo>
                  <a:lnTo>
                    <a:pt x="1629410" y="1612265"/>
                  </a:lnTo>
                  <a:lnTo>
                    <a:pt x="1553336" y="1906371"/>
                  </a:lnTo>
                  <a:lnTo>
                    <a:pt x="1320673" y="1757438"/>
                  </a:lnTo>
                  <a:lnTo>
                    <a:pt x="1163828" y="1994395"/>
                  </a:lnTo>
                  <a:lnTo>
                    <a:pt x="1006856" y="1833829"/>
                  </a:lnTo>
                  <a:lnTo>
                    <a:pt x="657758" y="2185416"/>
                  </a:lnTo>
                  <a:lnTo>
                    <a:pt x="642785" y="1845462"/>
                  </a:lnTo>
                  <a:lnTo>
                    <a:pt x="171894" y="1803476"/>
                  </a:lnTo>
                  <a:lnTo>
                    <a:pt x="445465" y="1555115"/>
                  </a:lnTo>
                  <a:lnTo>
                    <a:pt x="0" y="1302893"/>
                  </a:lnTo>
                  <a:lnTo>
                    <a:pt x="526402" y="1172845"/>
                  </a:lnTo>
                  <a:lnTo>
                    <a:pt x="156781" y="836676"/>
                  </a:lnTo>
                  <a:lnTo>
                    <a:pt x="718629" y="790956"/>
                  </a:lnTo>
                  <a:lnTo>
                    <a:pt x="602246" y="366775"/>
                  </a:lnTo>
                  <a:lnTo>
                    <a:pt x="1143762" y="645668"/>
                  </a:lnTo>
                  <a:lnTo>
                    <a:pt x="1300607" y="190881"/>
                  </a:lnTo>
                  <a:lnTo>
                    <a:pt x="1533271" y="439293"/>
                  </a:lnTo>
                  <a:close/>
                </a:path>
              </a:pathLst>
            </a:custGeom>
            <a:ln w="12699">
              <a:solidFill>
                <a:srgbClr val="41709C"/>
              </a:solidFill>
            </a:ln>
          </p:spPr>
          <p:txBody>
            <a:bodyPr wrap="square" lIns="0" tIns="0" rIns="0" bIns="0" rtlCol="0"/>
            <a:lstStyle/>
            <a:p>
              <a:endParaRPr sz="1500"/>
            </a:p>
          </p:txBody>
        </p:sp>
      </p:grpSp>
      <p:sp>
        <p:nvSpPr>
          <p:cNvPr id="31" name="object 31"/>
          <p:cNvSpPr txBox="1"/>
          <p:nvPr/>
        </p:nvSpPr>
        <p:spPr>
          <a:xfrm>
            <a:off x="933534" y="5135245"/>
            <a:ext cx="792162" cy="561713"/>
          </a:xfrm>
          <a:prstGeom prst="rect">
            <a:avLst/>
          </a:prstGeom>
        </p:spPr>
        <p:txBody>
          <a:bodyPr vert="horz" wrap="square" lIns="0" tIns="10054" rIns="0" bIns="0" rtlCol="0">
            <a:spAutoFit/>
          </a:bodyPr>
          <a:lstStyle/>
          <a:p>
            <a:pPr marL="122233" marR="4233" indent="-112179">
              <a:lnSpc>
                <a:spcPct val="100499"/>
              </a:lnSpc>
              <a:spcBef>
                <a:spcPts val="79"/>
              </a:spcBef>
            </a:pPr>
            <a:r>
              <a:rPr sz="1792" spc="-37">
                <a:solidFill>
                  <a:srgbClr val="FFFFFF"/>
                </a:solidFill>
                <a:latin typeface="Arial"/>
                <a:cs typeface="Arial"/>
              </a:rPr>
              <a:t>Today’s </a:t>
            </a:r>
            <a:r>
              <a:rPr sz="1792" spc="-8">
                <a:solidFill>
                  <a:srgbClr val="FFFFFF"/>
                </a:solidFill>
                <a:latin typeface="Arial"/>
                <a:cs typeface="Arial"/>
              </a:rPr>
              <a:t>focus</a:t>
            </a:r>
            <a:endParaRPr sz="1792">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98686" y="1570567"/>
            <a:ext cx="5824538" cy="1716945"/>
          </a:xfrm>
          <a:prstGeom prst="rect">
            <a:avLst/>
          </a:prstGeom>
        </p:spPr>
        <p:txBody>
          <a:bodyPr vert="horz" wrap="square" lIns="0" tIns="11113" rIns="0" bIns="0" rtlCol="0">
            <a:spAutoFit/>
          </a:bodyPr>
          <a:lstStyle/>
          <a:p>
            <a:pPr marL="10583">
              <a:spcBef>
                <a:spcPts val="87"/>
              </a:spcBef>
            </a:pPr>
            <a:r>
              <a:rPr sz="2667" b="1" dirty="0">
                <a:latin typeface="Arial"/>
                <a:cs typeface="Arial"/>
              </a:rPr>
              <a:t>Journey</a:t>
            </a:r>
            <a:r>
              <a:rPr sz="2667" b="1" spc="-50" dirty="0">
                <a:latin typeface="Arial"/>
                <a:cs typeface="Arial"/>
              </a:rPr>
              <a:t> </a:t>
            </a:r>
            <a:r>
              <a:rPr sz="2667" b="1" dirty="0">
                <a:latin typeface="Arial"/>
                <a:cs typeface="Arial"/>
              </a:rPr>
              <a:t>to</a:t>
            </a:r>
            <a:r>
              <a:rPr sz="2667" b="1" spc="-125" dirty="0">
                <a:latin typeface="Arial"/>
                <a:cs typeface="Arial"/>
              </a:rPr>
              <a:t> </a:t>
            </a:r>
            <a:r>
              <a:rPr sz="2667" b="1" spc="-8" dirty="0">
                <a:latin typeface="Arial"/>
                <a:cs typeface="Arial"/>
              </a:rPr>
              <a:t>Adoption</a:t>
            </a:r>
            <a:endParaRPr sz="2667" dirty="0">
              <a:latin typeface="Arial"/>
              <a:cs typeface="Arial"/>
            </a:endParaRPr>
          </a:p>
          <a:p>
            <a:pPr>
              <a:spcBef>
                <a:spcPts val="46"/>
              </a:spcBef>
            </a:pPr>
            <a:endParaRPr sz="2417" dirty="0">
              <a:latin typeface="Arial"/>
              <a:cs typeface="Arial"/>
            </a:endParaRPr>
          </a:p>
          <a:p>
            <a:pPr marL="296321" indent="-285739">
              <a:buChar char="•"/>
              <a:tabLst>
                <a:tab pos="296321" algn="l"/>
              </a:tabLst>
            </a:pPr>
            <a:r>
              <a:rPr sz="2000" dirty="0">
                <a:latin typeface="Arial"/>
                <a:cs typeface="Arial"/>
              </a:rPr>
              <a:t>Whether</a:t>
            </a:r>
            <a:r>
              <a:rPr sz="2000" spc="-12" dirty="0">
                <a:latin typeface="Arial"/>
                <a:cs typeface="Arial"/>
              </a:rPr>
              <a:t> </a:t>
            </a:r>
            <a:r>
              <a:rPr sz="2000" dirty="0">
                <a:latin typeface="Arial"/>
                <a:cs typeface="Arial"/>
              </a:rPr>
              <a:t>the</a:t>
            </a:r>
            <a:r>
              <a:rPr sz="2000" spc="-12" dirty="0">
                <a:latin typeface="Arial"/>
                <a:cs typeface="Arial"/>
              </a:rPr>
              <a:t> </a:t>
            </a:r>
            <a:r>
              <a:rPr sz="2000" dirty="0">
                <a:latin typeface="Arial"/>
                <a:cs typeface="Arial"/>
              </a:rPr>
              <a:t>change</a:t>
            </a:r>
            <a:r>
              <a:rPr sz="2000" spc="-4" dirty="0">
                <a:latin typeface="Arial"/>
                <a:cs typeface="Arial"/>
              </a:rPr>
              <a:t> </a:t>
            </a:r>
            <a:r>
              <a:rPr sz="2000" dirty="0">
                <a:latin typeface="Arial"/>
                <a:cs typeface="Arial"/>
              </a:rPr>
              <a:t>is</a:t>
            </a:r>
            <a:r>
              <a:rPr sz="2000" spc="-12" dirty="0">
                <a:latin typeface="Arial"/>
                <a:cs typeface="Arial"/>
              </a:rPr>
              <a:t> </a:t>
            </a:r>
            <a:r>
              <a:rPr sz="2000" dirty="0">
                <a:latin typeface="Arial"/>
                <a:cs typeface="Arial"/>
              </a:rPr>
              <a:t>welcomed</a:t>
            </a:r>
            <a:r>
              <a:rPr sz="2000" spc="17" dirty="0">
                <a:latin typeface="Arial"/>
                <a:cs typeface="Arial"/>
              </a:rPr>
              <a:t> </a:t>
            </a:r>
            <a:r>
              <a:rPr sz="2000" dirty="0">
                <a:latin typeface="Arial"/>
                <a:cs typeface="Arial"/>
              </a:rPr>
              <a:t>or</a:t>
            </a:r>
            <a:r>
              <a:rPr sz="2000" spc="-8" dirty="0">
                <a:latin typeface="Arial"/>
                <a:cs typeface="Arial"/>
              </a:rPr>
              <a:t> </a:t>
            </a:r>
            <a:r>
              <a:rPr sz="2000" spc="-17" dirty="0">
                <a:latin typeface="Arial"/>
                <a:cs typeface="Arial"/>
              </a:rPr>
              <a:t>not…</a:t>
            </a:r>
            <a:endParaRPr sz="2000" dirty="0">
              <a:latin typeface="Arial"/>
              <a:cs typeface="Arial"/>
            </a:endParaRPr>
          </a:p>
          <a:p>
            <a:pPr marL="296321" indent="-285739">
              <a:buChar char="•"/>
              <a:tabLst>
                <a:tab pos="296321" algn="l"/>
              </a:tabLst>
            </a:pPr>
            <a:r>
              <a:rPr sz="2000" dirty="0">
                <a:latin typeface="Arial"/>
                <a:cs typeface="Arial"/>
              </a:rPr>
              <a:t>Whether</a:t>
            </a:r>
            <a:r>
              <a:rPr sz="2000" spc="-17" dirty="0">
                <a:latin typeface="Arial"/>
                <a:cs typeface="Arial"/>
              </a:rPr>
              <a:t> </a:t>
            </a:r>
            <a:r>
              <a:rPr sz="2000" dirty="0">
                <a:latin typeface="Arial"/>
                <a:cs typeface="Arial"/>
              </a:rPr>
              <a:t>it</a:t>
            </a:r>
            <a:r>
              <a:rPr sz="2000" spc="-4" dirty="0">
                <a:latin typeface="Arial"/>
                <a:cs typeface="Arial"/>
              </a:rPr>
              <a:t> </a:t>
            </a:r>
            <a:r>
              <a:rPr sz="2000" dirty="0">
                <a:latin typeface="Arial"/>
                <a:cs typeface="Arial"/>
              </a:rPr>
              <a:t>is</a:t>
            </a:r>
            <a:r>
              <a:rPr sz="2000" spc="-8" dirty="0">
                <a:latin typeface="Arial"/>
                <a:cs typeface="Arial"/>
              </a:rPr>
              <a:t> </a:t>
            </a:r>
            <a:r>
              <a:rPr sz="2000" dirty="0">
                <a:latin typeface="Arial"/>
                <a:cs typeface="Arial"/>
              </a:rPr>
              <a:t>related</a:t>
            </a:r>
            <a:r>
              <a:rPr sz="2000" spc="-4" dirty="0">
                <a:latin typeface="Arial"/>
                <a:cs typeface="Arial"/>
              </a:rPr>
              <a:t> </a:t>
            </a:r>
            <a:r>
              <a:rPr sz="2000" dirty="0">
                <a:latin typeface="Arial"/>
                <a:cs typeface="Arial"/>
              </a:rPr>
              <a:t>to</a:t>
            </a:r>
            <a:r>
              <a:rPr sz="2000" spc="-8" dirty="0">
                <a:latin typeface="Arial"/>
                <a:cs typeface="Arial"/>
              </a:rPr>
              <a:t> </a:t>
            </a:r>
            <a:r>
              <a:rPr sz="2000" dirty="0">
                <a:latin typeface="Arial"/>
                <a:cs typeface="Arial"/>
              </a:rPr>
              <a:t>work,</a:t>
            </a:r>
            <a:r>
              <a:rPr sz="2000" spc="-4" dirty="0">
                <a:latin typeface="Arial"/>
                <a:cs typeface="Arial"/>
              </a:rPr>
              <a:t> </a:t>
            </a:r>
            <a:r>
              <a:rPr sz="2000" dirty="0">
                <a:latin typeface="Arial"/>
                <a:cs typeface="Arial"/>
              </a:rPr>
              <a:t>home</a:t>
            </a:r>
            <a:r>
              <a:rPr sz="2000" spc="-8" dirty="0">
                <a:latin typeface="Arial"/>
                <a:cs typeface="Arial"/>
              </a:rPr>
              <a:t> </a:t>
            </a:r>
            <a:r>
              <a:rPr sz="2000" dirty="0">
                <a:latin typeface="Arial"/>
                <a:cs typeface="Arial"/>
              </a:rPr>
              <a:t>or</a:t>
            </a:r>
            <a:r>
              <a:rPr sz="2000" spc="-4" dirty="0">
                <a:latin typeface="Arial"/>
                <a:cs typeface="Arial"/>
              </a:rPr>
              <a:t> </a:t>
            </a:r>
            <a:r>
              <a:rPr sz="2000" spc="-8" dirty="0">
                <a:latin typeface="Arial"/>
                <a:cs typeface="Arial"/>
              </a:rPr>
              <a:t>personal…</a:t>
            </a:r>
            <a:endParaRPr sz="2000" dirty="0">
              <a:latin typeface="Arial"/>
              <a:cs typeface="Arial"/>
            </a:endParaRPr>
          </a:p>
          <a:p>
            <a:pPr marL="296321" indent="-285739">
              <a:buChar char="•"/>
              <a:tabLst>
                <a:tab pos="296321" algn="l"/>
              </a:tabLst>
            </a:pPr>
            <a:r>
              <a:rPr sz="2000" dirty="0">
                <a:latin typeface="Arial"/>
                <a:cs typeface="Arial"/>
              </a:rPr>
              <a:t>Whether</a:t>
            </a:r>
            <a:r>
              <a:rPr sz="2000" spc="-25" dirty="0">
                <a:latin typeface="Arial"/>
                <a:cs typeface="Arial"/>
              </a:rPr>
              <a:t> </a:t>
            </a:r>
            <a:r>
              <a:rPr sz="2000" dirty="0">
                <a:latin typeface="Arial"/>
                <a:cs typeface="Arial"/>
              </a:rPr>
              <a:t>it’s</a:t>
            </a:r>
            <a:r>
              <a:rPr sz="2000" spc="-17" dirty="0">
                <a:latin typeface="Arial"/>
                <a:cs typeface="Arial"/>
              </a:rPr>
              <a:t> </a:t>
            </a:r>
            <a:r>
              <a:rPr sz="2000" dirty="0">
                <a:latin typeface="Arial"/>
                <a:cs typeface="Arial"/>
              </a:rPr>
              <a:t>large</a:t>
            </a:r>
            <a:r>
              <a:rPr sz="2000" spc="-17" dirty="0">
                <a:latin typeface="Arial"/>
                <a:cs typeface="Arial"/>
              </a:rPr>
              <a:t> </a:t>
            </a:r>
            <a:r>
              <a:rPr sz="2000" dirty="0">
                <a:latin typeface="Arial"/>
                <a:cs typeface="Arial"/>
              </a:rPr>
              <a:t>or</a:t>
            </a:r>
            <a:r>
              <a:rPr sz="2000" spc="-29" dirty="0">
                <a:latin typeface="Arial"/>
                <a:cs typeface="Arial"/>
              </a:rPr>
              <a:t> </a:t>
            </a:r>
            <a:r>
              <a:rPr sz="2000" spc="-8" dirty="0">
                <a:latin typeface="Arial"/>
                <a:cs typeface="Arial"/>
              </a:rPr>
              <a:t>small…</a:t>
            </a:r>
            <a:endParaRPr sz="2000" dirty="0">
              <a:latin typeface="Arial"/>
              <a:cs typeface="Arial"/>
            </a:endParaRPr>
          </a:p>
        </p:txBody>
      </p:sp>
      <p:pic>
        <p:nvPicPr>
          <p:cNvPr id="4" name="object 4"/>
          <p:cNvPicPr/>
          <p:nvPr/>
        </p:nvPicPr>
        <p:blipFill>
          <a:blip r:embed="rId3" cstate="print"/>
          <a:stretch>
            <a:fillRect/>
          </a:stretch>
        </p:blipFill>
        <p:spPr>
          <a:xfrm>
            <a:off x="6290310" y="1203961"/>
            <a:ext cx="4088129" cy="3677919"/>
          </a:xfrm>
          <a:prstGeom prst="rect">
            <a:avLst/>
          </a:prstGeom>
        </p:spPr>
      </p:pic>
      <p:sp>
        <p:nvSpPr>
          <p:cNvPr id="5" name="object 5"/>
          <p:cNvSpPr txBox="1"/>
          <p:nvPr/>
        </p:nvSpPr>
        <p:spPr>
          <a:xfrm>
            <a:off x="851239" y="4874048"/>
            <a:ext cx="10018183" cy="882785"/>
          </a:xfrm>
          <a:prstGeom prst="rect">
            <a:avLst/>
          </a:prstGeom>
        </p:spPr>
        <p:txBody>
          <a:bodyPr vert="horz" wrap="square" lIns="0" tIns="10583" rIns="0" bIns="0" rtlCol="0">
            <a:spAutoFit/>
          </a:bodyPr>
          <a:lstStyle/>
          <a:p>
            <a:pPr marL="10583">
              <a:spcBef>
                <a:spcPts val="83"/>
              </a:spcBef>
            </a:pPr>
            <a:r>
              <a:rPr sz="2000" b="1" dirty="0">
                <a:latin typeface="Arial"/>
                <a:cs typeface="Arial"/>
              </a:rPr>
              <a:t>People</a:t>
            </a:r>
            <a:r>
              <a:rPr sz="2000" b="1" spc="-21" dirty="0">
                <a:latin typeface="Arial"/>
                <a:cs typeface="Arial"/>
              </a:rPr>
              <a:t> </a:t>
            </a:r>
            <a:r>
              <a:rPr sz="2000" b="1" dirty="0">
                <a:latin typeface="Arial"/>
                <a:cs typeface="Arial"/>
              </a:rPr>
              <a:t>generally</a:t>
            </a:r>
            <a:r>
              <a:rPr sz="2000" b="1" spc="-12" dirty="0">
                <a:latin typeface="Arial"/>
                <a:cs typeface="Arial"/>
              </a:rPr>
              <a:t> </a:t>
            </a:r>
            <a:r>
              <a:rPr sz="2000" b="1" dirty="0">
                <a:latin typeface="Arial"/>
                <a:cs typeface="Arial"/>
              </a:rPr>
              <a:t>go</a:t>
            </a:r>
            <a:r>
              <a:rPr sz="2000" b="1" spc="-21" dirty="0">
                <a:latin typeface="Arial"/>
                <a:cs typeface="Arial"/>
              </a:rPr>
              <a:t> </a:t>
            </a:r>
            <a:r>
              <a:rPr sz="2000" b="1" dirty="0">
                <a:latin typeface="Arial"/>
                <a:cs typeface="Arial"/>
              </a:rPr>
              <a:t>through</a:t>
            </a:r>
            <a:r>
              <a:rPr sz="2000" b="1" spc="-33" dirty="0">
                <a:latin typeface="Arial"/>
                <a:cs typeface="Arial"/>
              </a:rPr>
              <a:t> </a:t>
            </a:r>
            <a:r>
              <a:rPr sz="2000" b="1" dirty="0">
                <a:latin typeface="Arial"/>
                <a:cs typeface="Arial"/>
              </a:rPr>
              <a:t>the</a:t>
            </a:r>
            <a:r>
              <a:rPr sz="2000" b="1" spc="-17" dirty="0">
                <a:latin typeface="Arial"/>
                <a:cs typeface="Arial"/>
              </a:rPr>
              <a:t> </a:t>
            </a:r>
            <a:r>
              <a:rPr sz="2000" b="1" dirty="0">
                <a:latin typeface="Arial"/>
                <a:cs typeface="Arial"/>
              </a:rPr>
              <a:t>SAME</a:t>
            </a:r>
            <a:r>
              <a:rPr sz="2000" b="1" spc="-4" dirty="0">
                <a:latin typeface="Arial"/>
                <a:cs typeface="Arial"/>
              </a:rPr>
              <a:t> </a:t>
            </a:r>
            <a:r>
              <a:rPr sz="2000" b="1" dirty="0">
                <a:latin typeface="Arial"/>
                <a:cs typeface="Arial"/>
              </a:rPr>
              <a:t>PROCESS to</a:t>
            </a:r>
            <a:r>
              <a:rPr sz="2000" b="1" spc="-12" dirty="0">
                <a:latin typeface="Arial"/>
                <a:cs typeface="Arial"/>
              </a:rPr>
              <a:t> </a:t>
            </a:r>
            <a:r>
              <a:rPr sz="2000" b="1" dirty="0">
                <a:latin typeface="Arial"/>
                <a:cs typeface="Arial"/>
              </a:rPr>
              <a:t>accept</a:t>
            </a:r>
            <a:r>
              <a:rPr sz="2000" b="1" spc="-8" dirty="0">
                <a:latin typeface="Arial"/>
                <a:cs typeface="Arial"/>
              </a:rPr>
              <a:t> </a:t>
            </a:r>
            <a:r>
              <a:rPr sz="2000" b="1" dirty="0">
                <a:latin typeface="Arial"/>
                <a:cs typeface="Arial"/>
              </a:rPr>
              <a:t>and</a:t>
            </a:r>
            <a:r>
              <a:rPr sz="2000" b="1" spc="-17" dirty="0">
                <a:latin typeface="Arial"/>
                <a:cs typeface="Arial"/>
              </a:rPr>
              <a:t> </a:t>
            </a:r>
            <a:r>
              <a:rPr sz="2000" b="1" dirty="0">
                <a:latin typeface="Arial"/>
                <a:cs typeface="Arial"/>
              </a:rPr>
              <a:t>adapt</a:t>
            </a:r>
            <a:r>
              <a:rPr sz="2000" b="1" spc="-12" dirty="0">
                <a:latin typeface="Arial"/>
                <a:cs typeface="Arial"/>
              </a:rPr>
              <a:t> </a:t>
            </a:r>
            <a:r>
              <a:rPr sz="2000" b="1" dirty="0">
                <a:latin typeface="Arial"/>
                <a:cs typeface="Arial"/>
              </a:rPr>
              <a:t>to</a:t>
            </a:r>
            <a:r>
              <a:rPr sz="2000" b="1" spc="-21" dirty="0">
                <a:latin typeface="Arial"/>
                <a:cs typeface="Arial"/>
              </a:rPr>
              <a:t> </a:t>
            </a:r>
            <a:r>
              <a:rPr sz="2000" b="1" dirty="0">
                <a:latin typeface="Arial"/>
                <a:cs typeface="Arial"/>
              </a:rPr>
              <a:t>a</a:t>
            </a:r>
            <a:r>
              <a:rPr sz="2000" b="1" spc="-12" dirty="0">
                <a:latin typeface="Arial"/>
                <a:cs typeface="Arial"/>
              </a:rPr>
              <a:t> </a:t>
            </a:r>
            <a:r>
              <a:rPr sz="2000" b="1" spc="-8" dirty="0">
                <a:latin typeface="Arial"/>
                <a:cs typeface="Arial"/>
              </a:rPr>
              <a:t>change.</a:t>
            </a:r>
            <a:endParaRPr sz="2000" dirty="0">
              <a:latin typeface="Arial"/>
              <a:cs typeface="Arial"/>
            </a:endParaRPr>
          </a:p>
          <a:p>
            <a:pPr>
              <a:spcBef>
                <a:spcPts val="8"/>
              </a:spcBef>
            </a:pPr>
            <a:endParaRPr sz="1875" dirty="0">
              <a:latin typeface="Arial"/>
              <a:cs typeface="Arial"/>
            </a:endParaRPr>
          </a:p>
          <a:p>
            <a:pPr marL="10583">
              <a:spcBef>
                <a:spcPts val="4"/>
              </a:spcBef>
            </a:pPr>
            <a:r>
              <a:rPr sz="1792" dirty="0">
                <a:latin typeface="Arial"/>
                <a:cs typeface="Arial"/>
              </a:rPr>
              <a:t>The</a:t>
            </a:r>
            <a:r>
              <a:rPr sz="1792" spc="-12" dirty="0">
                <a:latin typeface="Arial"/>
                <a:cs typeface="Arial"/>
              </a:rPr>
              <a:t> </a:t>
            </a:r>
            <a:r>
              <a:rPr sz="1792" dirty="0">
                <a:latin typeface="Arial"/>
                <a:cs typeface="Arial"/>
              </a:rPr>
              <a:t>goal</a:t>
            </a:r>
            <a:r>
              <a:rPr sz="1792" spc="-8" dirty="0">
                <a:latin typeface="Arial"/>
                <a:cs typeface="Arial"/>
              </a:rPr>
              <a:t> </a:t>
            </a:r>
            <a:r>
              <a:rPr sz="1792" dirty="0">
                <a:latin typeface="Arial"/>
                <a:cs typeface="Arial"/>
              </a:rPr>
              <a:t>of</a:t>
            </a:r>
            <a:r>
              <a:rPr sz="1792" spc="-12" dirty="0">
                <a:latin typeface="Arial"/>
                <a:cs typeface="Arial"/>
              </a:rPr>
              <a:t> </a:t>
            </a:r>
            <a:r>
              <a:rPr sz="1792" dirty="0">
                <a:latin typeface="Arial"/>
                <a:cs typeface="Arial"/>
              </a:rPr>
              <a:t>Change</a:t>
            </a:r>
            <a:r>
              <a:rPr sz="1792" spc="-12" dirty="0">
                <a:latin typeface="Arial"/>
                <a:cs typeface="Arial"/>
              </a:rPr>
              <a:t> </a:t>
            </a:r>
            <a:r>
              <a:rPr sz="1792" dirty="0">
                <a:latin typeface="Arial"/>
                <a:cs typeface="Arial"/>
              </a:rPr>
              <a:t>Management</a:t>
            </a:r>
            <a:r>
              <a:rPr sz="1792" spc="-8" dirty="0">
                <a:latin typeface="Arial"/>
                <a:cs typeface="Arial"/>
              </a:rPr>
              <a:t> </a:t>
            </a:r>
            <a:r>
              <a:rPr sz="1792" dirty="0">
                <a:latin typeface="Arial"/>
                <a:cs typeface="Arial"/>
              </a:rPr>
              <a:t>is</a:t>
            </a:r>
            <a:r>
              <a:rPr sz="1792" spc="-21" dirty="0">
                <a:latin typeface="Arial"/>
                <a:cs typeface="Arial"/>
              </a:rPr>
              <a:t> </a:t>
            </a:r>
            <a:r>
              <a:rPr sz="1792" dirty="0">
                <a:latin typeface="Arial"/>
                <a:cs typeface="Arial"/>
              </a:rPr>
              <a:t>to</a:t>
            </a:r>
            <a:r>
              <a:rPr sz="1792" spc="-12" dirty="0">
                <a:latin typeface="Arial"/>
                <a:cs typeface="Arial"/>
              </a:rPr>
              <a:t> </a:t>
            </a:r>
            <a:r>
              <a:rPr sz="1792" dirty="0">
                <a:latin typeface="Arial"/>
                <a:cs typeface="Arial"/>
              </a:rPr>
              <a:t>help</a:t>
            </a:r>
            <a:r>
              <a:rPr sz="1792" spc="-8" dirty="0">
                <a:latin typeface="Arial"/>
                <a:cs typeface="Arial"/>
              </a:rPr>
              <a:t> </a:t>
            </a:r>
            <a:r>
              <a:rPr sz="1792" dirty="0">
                <a:latin typeface="Arial"/>
                <a:cs typeface="Arial"/>
              </a:rPr>
              <a:t>them</a:t>
            </a:r>
            <a:r>
              <a:rPr sz="1792" spc="-8" dirty="0">
                <a:latin typeface="Arial"/>
                <a:cs typeface="Arial"/>
              </a:rPr>
              <a:t> </a:t>
            </a:r>
            <a:r>
              <a:rPr sz="1792" dirty="0">
                <a:latin typeface="Arial"/>
                <a:cs typeface="Arial"/>
              </a:rPr>
              <a:t>go</a:t>
            </a:r>
            <a:r>
              <a:rPr sz="1792" spc="-12" dirty="0">
                <a:latin typeface="Arial"/>
                <a:cs typeface="Arial"/>
              </a:rPr>
              <a:t> </a:t>
            </a:r>
            <a:r>
              <a:rPr sz="1792" dirty="0">
                <a:latin typeface="Arial"/>
                <a:cs typeface="Arial"/>
              </a:rPr>
              <a:t>through</a:t>
            </a:r>
            <a:r>
              <a:rPr sz="1792" spc="-12" dirty="0">
                <a:latin typeface="Arial"/>
                <a:cs typeface="Arial"/>
              </a:rPr>
              <a:t> </a:t>
            </a:r>
            <a:r>
              <a:rPr sz="1792" dirty="0">
                <a:latin typeface="Arial"/>
                <a:cs typeface="Arial"/>
              </a:rPr>
              <a:t>this</a:t>
            </a:r>
            <a:r>
              <a:rPr sz="1792" spc="-8" dirty="0">
                <a:latin typeface="Arial"/>
                <a:cs typeface="Arial"/>
              </a:rPr>
              <a:t> </a:t>
            </a:r>
            <a:r>
              <a:rPr sz="1792" dirty="0">
                <a:latin typeface="Arial"/>
                <a:cs typeface="Arial"/>
              </a:rPr>
              <a:t>process</a:t>
            </a:r>
            <a:r>
              <a:rPr sz="1792" spc="-21" dirty="0">
                <a:latin typeface="Arial"/>
                <a:cs typeface="Arial"/>
              </a:rPr>
              <a:t> </a:t>
            </a:r>
            <a:r>
              <a:rPr sz="1792" spc="-8" dirty="0">
                <a:latin typeface="Arial"/>
                <a:cs typeface="Arial"/>
              </a:rPr>
              <a:t>faster.</a:t>
            </a:r>
            <a:endParaRPr sz="1792" dirty="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9193981" y="2835910"/>
            <a:ext cx="1797823" cy="2806699"/>
          </a:xfrm>
          <a:prstGeom prst="rect">
            <a:avLst/>
          </a:prstGeom>
        </p:spPr>
      </p:pic>
      <p:sp>
        <p:nvSpPr>
          <p:cNvPr id="4" name="object 4"/>
          <p:cNvSpPr txBox="1"/>
          <p:nvPr/>
        </p:nvSpPr>
        <p:spPr>
          <a:xfrm>
            <a:off x="521546" y="1218564"/>
            <a:ext cx="10725150" cy="4890099"/>
          </a:xfrm>
          <a:prstGeom prst="rect">
            <a:avLst/>
          </a:prstGeom>
        </p:spPr>
        <p:txBody>
          <a:bodyPr vert="horz" wrap="square" lIns="0" tIns="10583" rIns="0" bIns="0" rtlCol="0">
            <a:spAutoFit/>
          </a:bodyPr>
          <a:lstStyle/>
          <a:p>
            <a:pPr marL="10583">
              <a:spcBef>
                <a:spcPts val="83"/>
              </a:spcBef>
            </a:pPr>
            <a:r>
              <a:rPr sz="2667" b="1">
                <a:latin typeface="Arial"/>
                <a:cs typeface="Arial"/>
              </a:rPr>
              <a:t>The</a:t>
            </a:r>
            <a:r>
              <a:rPr sz="2667" b="1" spc="-37">
                <a:latin typeface="Arial"/>
                <a:cs typeface="Arial"/>
              </a:rPr>
              <a:t> </a:t>
            </a:r>
            <a:r>
              <a:rPr sz="2667" b="1">
                <a:latin typeface="Arial"/>
                <a:cs typeface="Arial"/>
              </a:rPr>
              <a:t>Change</a:t>
            </a:r>
            <a:r>
              <a:rPr sz="2667" b="1" spc="-46">
                <a:latin typeface="Arial"/>
                <a:cs typeface="Arial"/>
              </a:rPr>
              <a:t> </a:t>
            </a:r>
            <a:r>
              <a:rPr sz="2667" b="1" spc="-8">
                <a:latin typeface="Arial"/>
                <a:cs typeface="Arial"/>
              </a:rPr>
              <a:t>Curve</a:t>
            </a:r>
            <a:endParaRPr sz="2667">
              <a:latin typeface="Arial"/>
              <a:cs typeface="Arial"/>
            </a:endParaRPr>
          </a:p>
          <a:p>
            <a:pPr marL="296321" marR="2528786" indent="-285739">
              <a:spcBef>
                <a:spcPts val="2179"/>
              </a:spcBef>
              <a:buChar char="•"/>
              <a:tabLst>
                <a:tab pos="296321" algn="l"/>
              </a:tabLst>
            </a:pPr>
            <a:r>
              <a:rPr sz="2000">
                <a:latin typeface="Arial"/>
                <a:cs typeface="Arial"/>
              </a:rPr>
              <a:t>Focuses</a:t>
            </a:r>
            <a:r>
              <a:rPr sz="2000" spc="-17">
                <a:latin typeface="Arial"/>
                <a:cs typeface="Arial"/>
              </a:rPr>
              <a:t> </a:t>
            </a:r>
            <a:r>
              <a:rPr sz="2000">
                <a:latin typeface="Arial"/>
                <a:cs typeface="Arial"/>
              </a:rPr>
              <a:t>on</a:t>
            </a:r>
            <a:r>
              <a:rPr sz="2000" spc="-8">
                <a:latin typeface="Arial"/>
                <a:cs typeface="Arial"/>
              </a:rPr>
              <a:t> </a:t>
            </a:r>
            <a:r>
              <a:rPr sz="2000">
                <a:latin typeface="Arial"/>
                <a:cs typeface="Arial"/>
              </a:rPr>
              <a:t>people’s</a:t>
            </a:r>
            <a:r>
              <a:rPr sz="2000" spc="12">
                <a:latin typeface="Arial"/>
                <a:cs typeface="Arial"/>
              </a:rPr>
              <a:t> </a:t>
            </a:r>
            <a:r>
              <a:rPr sz="2000">
                <a:latin typeface="Arial"/>
                <a:cs typeface="Arial"/>
              </a:rPr>
              <a:t>natural</a:t>
            </a:r>
            <a:r>
              <a:rPr sz="2000" spc="-12">
                <a:latin typeface="Arial"/>
                <a:cs typeface="Arial"/>
              </a:rPr>
              <a:t> </a:t>
            </a:r>
            <a:r>
              <a:rPr sz="2000">
                <a:latin typeface="Arial"/>
                <a:cs typeface="Arial"/>
              </a:rPr>
              <a:t>reactions</a:t>
            </a:r>
            <a:r>
              <a:rPr sz="2000" spc="-17">
                <a:latin typeface="Arial"/>
                <a:cs typeface="Arial"/>
              </a:rPr>
              <a:t> </a:t>
            </a:r>
            <a:r>
              <a:rPr sz="2000">
                <a:latin typeface="Arial"/>
                <a:cs typeface="Arial"/>
              </a:rPr>
              <a:t>to</a:t>
            </a:r>
            <a:r>
              <a:rPr sz="2000" spc="-17">
                <a:latin typeface="Arial"/>
                <a:cs typeface="Arial"/>
              </a:rPr>
              <a:t> </a:t>
            </a:r>
            <a:r>
              <a:rPr sz="2000">
                <a:latin typeface="Arial"/>
                <a:cs typeface="Arial"/>
              </a:rPr>
              <a:t>change</a:t>
            </a:r>
            <a:r>
              <a:rPr sz="2000" spc="17">
                <a:latin typeface="Arial"/>
                <a:cs typeface="Arial"/>
              </a:rPr>
              <a:t> </a:t>
            </a:r>
            <a:r>
              <a:rPr sz="2000">
                <a:latin typeface="Arial"/>
                <a:cs typeface="Arial"/>
              </a:rPr>
              <a:t>–</a:t>
            </a:r>
            <a:r>
              <a:rPr sz="2000" spc="-17">
                <a:latin typeface="Arial"/>
                <a:cs typeface="Arial"/>
              </a:rPr>
              <a:t> </a:t>
            </a:r>
            <a:r>
              <a:rPr sz="2000">
                <a:latin typeface="Arial"/>
                <a:cs typeface="Arial"/>
              </a:rPr>
              <a:t>they</a:t>
            </a:r>
            <a:r>
              <a:rPr sz="2000" spc="-17">
                <a:latin typeface="Arial"/>
                <a:cs typeface="Arial"/>
              </a:rPr>
              <a:t> </a:t>
            </a:r>
            <a:r>
              <a:rPr sz="2000">
                <a:latin typeface="Arial"/>
                <a:cs typeface="Arial"/>
              </a:rPr>
              <a:t>can</a:t>
            </a:r>
            <a:r>
              <a:rPr sz="2000" spc="-17">
                <a:latin typeface="Arial"/>
                <a:cs typeface="Arial"/>
              </a:rPr>
              <a:t> </a:t>
            </a:r>
            <a:r>
              <a:rPr sz="2000">
                <a:latin typeface="Arial"/>
                <a:cs typeface="Arial"/>
              </a:rPr>
              <a:t>be</a:t>
            </a:r>
            <a:r>
              <a:rPr sz="2000" spc="-17">
                <a:latin typeface="Arial"/>
                <a:cs typeface="Arial"/>
              </a:rPr>
              <a:t> </a:t>
            </a:r>
            <a:r>
              <a:rPr sz="2000">
                <a:latin typeface="Arial"/>
                <a:cs typeface="Arial"/>
              </a:rPr>
              <a:t>mild</a:t>
            </a:r>
            <a:r>
              <a:rPr sz="2000" spc="-4">
                <a:latin typeface="Arial"/>
                <a:cs typeface="Arial"/>
              </a:rPr>
              <a:t> </a:t>
            </a:r>
            <a:r>
              <a:rPr sz="2000" spc="-21">
                <a:latin typeface="Arial"/>
                <a:cs typeface="Arial"/>
              </a:rPr>
              <a:t>or </a:t>
            </a:r>
            <a:r>
              <a:rPr sz="2000" spc="-8">
                <a:latin typeface="Arial"/>
                <a:cs typeface="Arial"/>
              </a:rPr>
              <a:t>intense</a:t>
            </a:r>
            <a:endParaRPr sz="2000">
              <a:latin typeface="Arial"/>
              <a:cs typeface="Arial"/>
            </a:endParaRPr>
          </a:p>
          <a:p>
            <a:pPr>
              <a:spcBef>
                <a:spcPts val="4"/>
              </a:spcBef>
              <a:buFont typeface="Arial"/>
              <a:buChar char="•"/>
            </a:pPr>
            <a:endParaRPr sz="2083">
              <a:latin typeface="Arial"/>
              <a:cs typeface="Arial"/>
            </a:endParaRPr>
          </a:p>
          <a:p>
            <a:pPr marL="296321" marR="2654194" indent="-285739">
              <a:buChar char="•"/>
              <a:tabLst>
                <a:tab pos="296321" algn="l"/>
              </a:tabLst>
            </a:pPr>
            <a:r>
              <a:rPr sz="2000">
                <a:latin typeface="Arial"/>
                <a:cs typeface="Arial"/>
              </a:rPr>
              <a:t>Acknowledges</a:t>
            </a:r>
            <a:r>
              <a:rPr sz="2000" spc="21">
                <a:latin typeface="Arial"/>
                <a:cs typeface="Arial"/>
              </a:rPr>
              <a:t> </a:t>
            </a:r>
            <a:r>
              <a:rPr sz="2000">
                <a:latin typeface="Arial"/>
                <a:cs typeface="Arial"/>
              </a:rPr>
              <a:t>that</a:t>
            </a:r>
            <a:r>
              <a:rPr sz="2000" spc="-33">
                <a:latin typeface="Arial"/>
                <a:cs typeface="Arial"/>
              </a:rPr>
              <a:t> </a:t>
            </a:r>
            <a:r>
              <a:rPr sz="2000">
                <a:latin typeface="Arial"/>
                <a:cs typeface="Arial"/>
              </a:rPr>
              <a:t>reactions</a:t>
            </a:r>
            <a:r>
              <a:rPr sz="2000" spc="-8">
                <a:latin typeface="Arial"/>
                <a:cs typeface="Arial"/>
              </a:rPr>
              <a:t> </a:t>
            </a:r>
            <a:r>
              <a:rPr sz="2000">
                <a:latin typeface="Arial"/>
                <a:cs typeface="Arial"/>
              </a:rPr>
              <a:t>are</a:t>
            </a:r>
            <a:r>
              <a:rPr sz="2000" spc="-21">
                <a:latin typeface="Arial"/>
                <a:cs typeface="Arial"/>
              </a:rPr>
              <a:t> </a:t>
            </a:r>
            <a:r>
              <a:rPr sz="2000">
                <a:latin typeface="Arial"/>
                <a:cs typeface="Arial"/>
              </a:rPr>
              <a:t>not</a:t>
            </a:r>
            <a:r>
              <a:rPr sz="2000" spc="-21">
                <a:latin typeface="Arial"/>
                <a:cs typeface="Arial"/>
              </a:rPr>
              <a:t> </a:t>
            </a:r>
            <a:r>
              <a:rPr sz="2000">
                <a:latin typeface="Arial"/>
                <a:cs typeface="Arial"/>
              </a:rPr>
              <a:t>necessarily</a:t>
            </a:r>
            <a:r>
              <a:rPr sz="2000" spc="12">
                <a:latin typeface="Arial"/>
                <a:cs typeface="Arial"/>
              </a:rPr>
              <a:t> </a:t>
            </a:r>
            <a:r>
              <a:rPr sz="2000">
                <a:latin typeface="Arial"/>
                <a:cs typeface="Arial"/>
              </a:rPr>
              <a:t>positive</a:t>
            </a:r>
            <a:r>
              <a:rPr sz="2000" spc="-12">
                <a:latin typeface="Arial"/>
                <a:cs typeface="Arial"/>
              </a:rPr>
              <a:t> </a:t>
            </a:r>
            <a:r>
              <a:rPr sz="2000">
                <a:latin typeface="Arial"/>
                <a:cs typeface="Arial"/>
              </a:rPr>
              <a:t>or</a:t>
            </a:r>
            <a:r>
              <a:rPr sz="2000" spc="-17">
                <a:latin typeface="Arial"/>
                <a:cs typeface="Arial"/>
              </a:rPr>
              <a:t> </a:t>
            </a:r>
            <a:r>
              <a:rPr sz="2000" spc="-8">
                <a:latin typeface="Arial"/>
                <a:cs typeface="Arial"/>
              </a:rPr>
              <a:t>negative, </a:t>
            </a:r>
            <a:r>
              <a:rPr sz="2000">
                <a:latin typeface="Arial"/>
                <a:cs typeface="Arial"/>
              </a:rPr>
              <a:t>just</a:t>
            </a:r>
            <a:r>
              <a:rPr sz="2000" spc="-4">
                <a:latin typeface="Arial"/>
                <a:cs typeface="Arial"/>
              </a:rPr>
              <a:t> </a:t>
            </a:r>
            <a:r>
              <a:rPr sz="2000">
                <a:latin typeface="Arial"/>
                <a:cs typeface="Arial"/>
              </a:rPr>
              <a:t>part</a:t>
            </a:r>
            <a:r>
              <a:rPr sz="2000" spc="-8">
                <a:latin typeface="Arial"/>
                <a:cs typeface="Arial"/>
              </a:rPr>
              <a:t> </a:t>
            </a:r>
            <a:r>
              <a:rPr sz="2000">
                <a:latin typeface="Arial"/>
                <a:cs typeface="Arial"/>
              </a:rPr>
              <a:t>of</a:t>
            </a:r>
            <a:r>
              <a:rPr sz="2000" spc="-4">
                <a:latin typeface="Arial"/>
                <a:cs typeface="Arial"/>
              </a:rPr>
              <a:t> </a:t>
            </a:r>
            <a:r>
              <a:rPr sz="2000">
                <a:latin typeface="Arial"/>
                <a:cs typeface="Arial"/>
              </a:rPr>
              <a:t>the</a:t>
            </a:r>
            <a:r>
              <a:rPr sz="2000" spc="-12">
                <a:latin typeface="Arial"/>
                <a:cs typeface="Arial"/>
              </a:rPr>
              <a:t> </a:t>
            </a:r>
            <a:r>
              <a:rPr sz="2000" spc="-8">
                <a:latin typeface="Arial"/>
                <a:cs typeface="Arial"/>
              </a:rPr>
              <a:t>process</a:t>
            </a:r>
            <a:endParaRPr sz="2000">
              <a:latin typeface="Arial"/>
              <a:cs typeface="Arial"/>
            </a:endParaRPr>
          </a:p>
          <a:p>
            <a:pPr>
              <a:spcBef>
                <a:spcPts val="4"/>
              </a:spcBef>
              <a:buFont typeface="Arial"/>
              <a:buChar char="•"/>
            </a:pPr>
            <a:endParaRPr sz="2083">
              <a:latin typeface="Arial"/>
              <a:cs typeface="Arial"/>
            </a:endParaRPr>
          </a:p>
          <a:p>
            <a:pPr marL="295792" indent="-285209">
              <a:buChar char="•"/>
              <a:tabLst>
                <a:tab pos="295792" algn="l"/>
              </a:tabLst>
            </a:pPr>
            <a:r>
              <a:rPr sz="2000">
                <a:latin typeface="Arial"/>
                <a:cs typeface="Arial"/>
              </a:rPr>
              <a:t>People</a:t>
            </a:r>
            <a:r>
              <a:rPr sz="2000" spc="-21">
                <a:latin typeface="Arial"/>
                <a:cs typeface="Arial"/>
              </a:rPr>
              <a:t> </a:t>
            </a:r>
            <a:r>
              <a:rPr sz="2000">
                <a:latin typeface="Arial"/>
                <a:cs typeface="Arial"/>
              </a:rPr>
              <a:t>will go</a:t>
            </a:r>
            <a:r>
              <a:rPr sz="2000" spc="-29">
                <a:latin typeface="Arial"/>
                <a:cs typeface="Arial"/>
              </a:rPr>
              <a:t> </a:t>
            </a:r>
            <a:r>
              <a:rPr sz="2000">
                <a:latin typeface="Arial"/>
                <a:cs typeface="Arial"/>
              </a:rPr>
              <a:t>through</a:t>
            </a:r>
            <a:r>
              <a:rPr sz="2000" spc="-21">
                <a:latin typeface="Arial"/>
                <a:cs typeface="Arial"/>
              </a:rPr>
              <a:t> </a:t>
            </a:r>
            <a:r>
              <a:rPr sz="2000">
                <a:latin typeface="Arial"/>
                <a:cs typeface="Arial"/>
              </a:rPr>
              <a:t>the</a:t>
            </a:r>
            <a:r>
              <a:rPr sz="2000" spc="-29">
                <a:latin typeface="Arial"/>
                <a:cs typeface="Arial"/>
              </a:rPr>
              <a:t> </a:t>
            </a:r>
            <a:r>
              <a:rPr sz="2000">
                <a:latin typeface="Arial"/>
                <a:cs typeface="Arial"/>
              </a:rPr>
              <a:t>phases</a:t>
            </a:r>
            <a:r>
              <a:rPr sz="2000" spc="-12">
                <a:latin typeface="Arial"/>
                <a:cs typeface="Arial"/>
              </a:rPr>
              <a:t> </a:t>
            </a:r>
            <a:r>
              <a:rPr sz="2000">
                <a:latin typeface="Arial"/>
                <a:cs typeface="Arial"/>
              </a:rPr>
              <a:t>at</a:t>
            </a:r>
            <a:r>
              <a:rPr sz="2000" spc="-29">
                <a:latin typeface="Arial"/>
                <a:cs typeface="Arial"/>
              </a:rPr>
              <a:t> </a:t>
            </a:r>
            <a:r>
              <a:rPr sz="2000">
                <a:latin typeface="Arial"/>
                <a:cs typeface="Arial"/>
              </a:rPr>
              <a:t>different</a:t>
            </a:r>
            <a:r>
              <a:rPr sz="2000" spc="-17">
                <a:latin typeface="Arial"/>
                <a:cs typeface="Arial"/>
              </a:rPr>
              <a:t> </a:t>
            </a:r>
            <a:r>
              <a:rPr sz="2000" spc="-8">
                <a:latin typeface="Arial"/>
                <a:cs typeface="Arial"/>
              </a:rPr>
              <a:t>speeds</a:t>
            </a:r>
            <a:endParaRPr sz="2000">
              <a:latin typeface="Arial"/>
              <a:cs typeface="Arial"/>
            </a:endParaRPr>
          </a:p>
          <a:p>
            <a:pPr>
              <a:spcBef>
                <a:spcPts val="8"/>
              </a:spcBef>
              <a:buFont typeface="Arial"/>
              <a:buChar char="•"/>
            </a:pPr>
            <a:endParaRPr sz="2083">
              <a:latin typeface="Arial"/>
              <a:cs typeface="Arial"/>
            </a:endParaRPr>
          </a:p>
          <a:p>
            <a:pPr marL="295792" indent="-285209">
              <a:buChar char="•"/>
              <a:tabLst>
                <a:tab pos="295792" algn="l"/>
              </a:tabLst>
            </a:pPr>
            <a:r>
              <a:rPr sz="2000">
                <a:latin typeface="Arial"/>
                <a:cs typeface="Arial"/>
              </a:rPr>
              <a:t>Stages</a:t>
            </a:r>
            <a:r>
              <a:rPr sz="2000" spc="-21">
                <a:latin typeface="Arial"/>
                <a:cs typeface="Arial"/>
              </a:rPr>
              <a:t> </a:t>
            </a:r>
            <a:r>
              <a:rPr sz="2000">
                <a:latin typeface="Arial"/>
                <a:cs typeface="Arial"/>
              </a:rPr>
              <a:t>are</a:t>
            </a:r>
            <a:r>
              <a:rPr sz="2000" spc="-12">
                <a:latin typeface="Arial"/>
                <a:cs typeface="Arial"/>
              </a:rPr>
              <a:t> </a:t>
            </a:r>
            <a:r>
              <a:rPr sz="2000">
                <a:latin typeface="Arial"/>
                <a:cs typeface="Arial"/>
              </a:rPr>
              <a:t>not</a:t>
            </a:r>
            <a:r>
              <a:rPr sz="2000" spc="-8">
                <a:latin typeface="Arial"/>
                <a:cs typeface="Arial"/>
              </a:rPr>
              <a:t> </a:t>
            </a:r>
            <a:r>
              <a:rPr sz="2000">
                <a:latin typeface="Arial"/>
                <a:cs typeface="Arial"/>
              </a:rPr>
              <a:t>necessarily</a:t>
            </a:r>
            <a:r>
              <a:rPr sz="2000" spc="17">
                <a:latin typeface="Arial"/>
                <a:cs typeface="Arial"/>
              </a:rPr>
              <a:t> </a:t>
            </a:r>
            <a:r>
              <a:rPr sz="2000">
                <a:latin typeface="Arial"/>
                <a:cs typeface="Arial"/>
              </a:rPr>
              <a:t>sequential</a:t>
            </a:r>
            <a:r>
              <a:rPr sz="2000" spc="8">
                <a:latin typeface="Arial"/>
                <a:cs typeface="Arial"/>
              </a:rPr>
              <a:t> </a:t>
            </a:r>
            <a:r>
              <a:rPr sz="2000">
                <a:latin typeface="Arial"/>
                <a:cs typeface="Arial"/>
              </a:rPr>
              <a:t>–</a:t>
            </a:r>
            <a:r>
              <a:rPr sz="2000" spc="-8">
                <a:latin typeface="Arial"/>
                <a:cs typeface="Arial"/>
              </a:rPr>
              <a:t> </a:t>
            </a:r>
            <a:r>
              <a:rPr sz="2000">
                <a:latin typeface="Arial"/>
                <a:cs typeface="Arial"/>
              </a:rPr>
              <a:t>you</a:t>
            </a:r>
            <a:r>
              <a:rPr sz="2000" spc="-12">
                <a:latin typeface="Arial"/>
                <a:cs typeface="Arial"/>
              </a:rPr>
              <a:t> </a:t>
            </a:r>
            <a:r>
              <a:rPr sz="2000">
                <a:latin typeface="Arial"/>
                <a:cs typeface="Arial"/>
              </a:rPr>
              <a:t>may</a:t>
            </a:r>
            <a:r>
              <a:rPr sz="2000" spc="-12">
                <a:latin typeface="Arial"/>
                <a:cs typeface="Arial"/>
              </a:rPr>
              <a:t> </a:t>
            </a:r>
            <a:r>
              <a:rPr sz="2000">
                <a:latin typeface="Arial"/>
                <a:cs typeface="Arial"/>
              </a:rPr>
              <a:t>go</a:t>
            </a:r>
            <a:r>
              <a:rPr sz="2000" spc="-8">
                <a:latin typeface="Arial"/>
                <a:cs typeface="Arial"/>
              </a:rPr>
              <a:t> </a:t>
            </a:r>
            <a:r>
              <a:rPr sz="2000">
                <a:latin typeface="Arial"/>
                <a:cs typeface="Arial"/>
              </a:rPr>
              <a:t>back</a:t>
            </a:r>
            <a:r>
              <a:rPr sz="2000" spc="-12">
                <a:latin typeface="Arial"/>
                <a:cs typeface="Arial"/>
              </a:rPr>
              <a:t> </a:t>
            </a:r>
            <a:r>
              <a:rPr sz="2000">
                <a:latin typeface="Arial"/>
                <a:cs typeface="Arial"/>
              </a:rPr>
              <a:t>and</a:t>
            </a:r>
            <a:r>
              <a:rPr sz="2000" spc="-8">
                <a:latin typeface="Arial"/>
                <a:cs typeface="Arial"/>
              </a:rPr>
              <a:t> forth</a:t>
            </a:r>
            <a:endParaRPr sz="2000">
              <a:latin typeface="Arial"/>
              <a:cs typeface="Arial"/>
            </a:endParaRPr>
          </a:p>
          <a:p>
            <a:pPr>
              <a:spcBef>
                <a:spcPts val="4"/>
              </a:spcBef>
              <a:buFont typeface="Arial"/>
              <a:buChar char="•"/>
            </a:pPr>
            <a:endParaRPr sz="2083">
              <a:latin typeface="Arial"/>
              <a:cs typeface="Arial"/>
            </a:endParaRPr>
          </a:p>
          <a:p>
            <a:pPr marL="296321" marR="3627822" indent="-285739">
              <a:buChar char="•"/>
              <a:tabLst>
                <a:tab pos="296321" algn="l"/>
              </a:tabLst>
            </a:pPr>
            <a:r>
              <a:rPr sz="2000">
                <a:latin typeface="Arial"/>
                <a:cs typeface="Arial"/>
              </a:rPr>
              <a:t>Facts</a:t>
            </a:r>
            <a:r>
              <a:rPr sz="2000" spc="-33">
                <a:latin typeface="Arial"/>
                <a:cs typeface="Arial"/>
              </a:rPr>
              <a:t> </a:t>
            </a:r>
            <a:r>
              <a:rPr sz="2000">
                <a:latin typeface="Arial"/>
                <a:cs typeface="Arial"/>
              </a:rPr>
              <a:t>about</a:t>
            </a:r>
            <a:r>
              <a:rPr sz="2000" spc="-12">
                <a:latin typeface="Arial"/>
                <a:cs typeface="Arial"/>
              </a:rPr>
              <a:t> </a:t>
            </a:r>
            <a:r>
              <a:rPr sz="2000">
                <a:latin typeface="Arial"/>
                <a:cs typeface="Arial"/>
              </a:rPr>
              <a:t>the</a:t>
            </a:r>
            <a:r>
              <a:rPr sz="2000" spc="-21">
                <a:latin typeface="Arial"/>
                <a:cs typeface="Arial"/>
              </a:rPr>
              <a:t> </a:t>
            </a:r>
            <a:r>
              <a:rPr sz="2000">
                <a:latin typeface="Arial"/>
                <a:cs typeface="Arial"/>
              </a:rPr>
              <a:t>system’s</a:t>
            </a:r>
            <a:r>
              <a:rPr sz="2000" spc="-17">
                <a:latin typeface="Arial"/>
                <a:cs typeface="Arial"/>
              </a:rPr>
              <a:t> </a:t>
            </a:r>
            <a:r>
              <a:rPr sz="2000">
                <a:latin typeface="Arial"/>
                <a:cs typeface="Arial"/>
              </a:rPr>
              <a:t>functionality</a:t>
            </a:r>
            <a:r>
              <a:rPr sz="2000" spc="4">
                <a:latin typeface="Arial"/>
                <a:cs typeface="Arial"/>
              </a:rPr>
              <a:t> </a:t>
            </a:r>
            <a:r>
              <a:rPr sz="2000">
                <a:latin typeface="Arial"/>
                <a:cs typeface="Arial"/>
              </a:rPr>
              <a:t>are</a:t>
            </a:r>
            <a:r>
              <a:rPr sz="2000" spc="-25">
                <a:latin typeface="Arial"/>
                <a:cs typeface="Arial"/>
              </a:rPr>
              <a:t> </a:t>
            </a:r>
            <a:r>
              <a:rPr sz="2000">
                <a:latin typeface="Arial"/>
                <a:cs typeface="Arial"/>
              </a:rPr>
              <a:t>NOT</a:t>
            </a:r>
            <a:r>
              <a:rPr sz="2000" spc="-54">
                <a:latin typeface="Arial"/>
                <a:cs typeface="Arial"/>
              </a:rPr>
              <a:t> </a:t>
            </a:r>
            <a:r>
              <a:rPr sz="2000">
                <a:latin typeface="Arial"/>
                <a:cs typeface="Arial"/>
              </a:rPr>
              <a:t>equal</a:t>
            </a:r>
            <a:r>
              <a:rPr sz="2000" spc="-4">
                <a:latin typeface="Arial"/>
                <a:cs typeface="Arial"/>
              </a:rPr>
              <a:t> </a:t>
            </a:r>
            <a:r>
              <a:rPr sz="2000">
                <a:latin typeface="Arial"/>
                <a:cs typeface="Arial"/>
              </a:rPr>
              <a:t>to</a:t>
            </a:r>
            <a:r>
              <a:rPr sz="2000" spc="-17">
                <a:latin typeface="Arial"/>
                <a:cs typeface="Arial"/>
              </a:rPr>
              <a:t> your </a:t>
            </a:r>
            <a:r>
              <a:rPr sz="2000">
                <a:latin typeface="Arial"/>
                <a:cs typeface="Arial"/>
              </a:rPr>
              <a:t>perception!</a:t>
            </a:r>
            <a:r>
              <a:rPr sz="2000" spc="-12">
                <a:latin typeface="Arial"/>
                <a:cs typeface="Arial"/>
              </a:rPr>
              <a:t> </a:t>
            </a:r>
            <a:r>
              <a:rPr sz="2000">
                <a:latin typeface="Arial"/>
                <a:cs typeface="Arial"/>
              </a:rPr>
              <a:t>Emotions</a:t>
            </a:r>
            <a:r>
              <a:rPr sz="2000" spc="-25">
                <a:latin typeface="Arial"/>
                <a:cs typeface="Arial"/>
              </a:rPr>
              <a:t> </a:t>
            </a:r>
            <a:r>
              <a:rPr sz="2000">
                <a:latin typeface="Arial"/>
                <a:cs typeface="Arial"/>
              </a:rPr>
              <a:t>always</a:t>
            </a:r>
            <a:r>
              <a:rPr sz="2000" spc="-4">
                <a:latin typeface="Arial"/>
                <a:cs typeface="Arial"/>
              </a:rPr>
              <a:t> </a:t>
            </a:r>
            <a:r>
              <a:rPr sz="2000">
                <a:latin typeface="Arial"/>
                <a:cs typeface="Arial"/>
              </a:rPr>
              <a:t>play</a:t>
            </a:r>
            <a:r>
              <a:rPr sz="2000" spc="-17">
                <a:latin typeface="Arial"/>
                <a:cs typeface="Arial"/>
              </a:rPr>
              <a:t> </a:t>
            </a:r>
            <a:r>
              <a:rPr sz="2000">
                <a:latin typeface="Arial"/>
                <a:cs typeface="Arial"/>
              </a:rPr>
              <a:t>a</a:t>
            </a:r>
            <a:r>
              <a:rPr sz="2000" spc="-21">
                <a:latin typeface="Arial"/>
                <a:cs typeface="Arial"/>
              </a:rPr>
              <a:t> </a:t>
            </a:r>
            <a:r>
              <a:rPr sz="2000" spc="-17">
                <a:latin typeface="Arial"/>
                <a:cs typeface="Arial"/>
              </a:rPr>
              <a:t>part</a:t>
            </a:r>
            <a:endParaRPr sz="2000">
              <a:latin typeface="Arial"/>
              <a:cs typeface="Arial"/>
            </a:endParaRPr>
          </a:p>
          <a:p>
            <a:pPr marL="6806399">
              <a:spcBef>
                <a:spcPts val="1342"/>
              </a:spcBef>
            </a:pPr>
            <a:r>
              <a:rPr sz="1792" b="1">
                <a:latin typeface="Arial"/>
                <a:cs typeface="Arial"/>
              </a:rPr>
              <a:t>Facts</a:t>
            </a:r>
            <a:r>
              <a:rPr sz="1792" b="1" spc="-29">
                <a:latin typeface="Arial"/>
                <a:cs typeface="Arial"/>
              </a:rPr>
              <a:t> </a:t>
            </a:r>
            <a:r>
              <a:rPr sz="1792" b="1">
                <a:latin typeface="Arial"/>
                <a:cs typeface="Arial"/>
              </a:rPr>
              <a:t>+</a:t>
            </a:r>
            <a:r>
              <a:rPr sz="1792" b="1" spc="-29">
                <a:latin typeface="Arial"/>
                <a:cs typeface="Arial"/>
              </a:rPr>
              <a:t> </a:t>
            </a:r>
            <a:r>
              <a:rPr sz="1792" b="1">
                <a:latin typeface="Arial"/>
                <a:cs typeface="Arial"/>
              </a:rPr>
              <a:t>Emotions</a:t>
            </a:r>
            <a:r>
              <a:rPr sz="1792" b="1" spc="-17">
                <a:latin typeface="Arial"/>
                <a:cs typeface="Arial"/>
              </a:rPr>
              <a:t> </a:t>
            </a:r>
            <a:r>
              <a:rPr sz="1792" b="1">
                <a:latin typeface="Arial"/>
                <a:cs typeface="Arial"/>
              </a:rPr>
              <a:t>=</a:t>
            </a:r>
            <a:r>
              <a:rPr sz="1792" b="1" spc="-62">
                <a:latin typeface="Arial"/>
                <a:cs typeface="Arial"/>
              </a:rPr>
              <a:t> </a:t>
            </a:r>
            <a:r>
              <a:rPr sz="1792" b="1" spc="-8">
                <a:latin typeface="Arial"/>
                <a:cs typeface="Arial"/>
              </a:rPr>
              <a:t>Your</a:t>
            </a:r>
            <a:r>
              <a:rPr sz="1792" b="1" spc="-29">
                <a:latin typeface="Arial"/>
                <a:cs typeface="Arial"/>
              </a:rPr>
              <a:t> </a:t>
            </a:r>
            <a:r>
              <a:rPr sz="1792" b="1" spc="-8">
                <a:latin typeface="Arial"/>
                <a:cs typeface="Arial"/>
              </a:rPr>
              <a:t>Perception</a:t>
            </a:r>
            <a:endParaRPr sz="1792">
              <a:latin typeface="Arial"/>
              <a:cs typeface="Arial"/>
            </a:endParaRPr>
          </a:p>
        </p:txBody>
      </p:sp>
      <p:sp>
        <p:nvSpPr>
          <p:cNvPr id="8" name="Title 7">
            <a:extLst>
              <a:ext uri="{FF2B5EF4-FFF2-40B4-BE49-F238E27FC236}">
                <a16:creationId xmlns:a16="http://schemas.microsoft.com/office/drawing/2014/main" id="{C35938C5-E58E-0113-9E83-23F95E12E2F1}"/>
              </a:ext>
            </a:extLst>
          </p:cNvPr>
          <p:cNvSpPr>
            <a:spLocks noGrp="1"/>
          </p:cNvSpPr>
          <p:nvPr>
            <p:ph type="title"/>
          </p:nvPr>
        </p:nvSpPr>
        <p:spPr/>
        <p:txBody>
          <a:bodyPr/>
          <a:lstStyle/>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8090452" y="35931"/>
            <a:ext cx="3079677" cy="692497"/>
          </a:xfrm>
          <a:prstGeom prst="rect">
            <a:avLst/>
          </a:prstGeom>
        </p:spPr>
        <p:txBody>
          <a:bodyPr vert="horz" wrap="square" lIns="0" tIns="50800" rIns="0" bIns="0" rtlCol="0">
            <a:spAutoFit/>
          </a:bodyPr>
          <a:lstStyle/>
          <a:p>
            <a:pPr marL="335478" marR="4233" indent="-325424">
              <a:lnSpc>
                <a:spcPts val="2517"/>
              </a:lnSpc>
              <a:spcBef>
                <a:spcPts val="400"/>
              </a:spcBef>
            </a:pPr>
            <a:r>
              <a:rPr dirty="0"/>
              <a:t>Adjusting</a:t>
            </a:r>
            <a:r>
              <a:rPr spc="-46" dirty="0"/>
              <a:t> </a:t>
            </a:r>
            <a:r>
              <a:rPr dirty="0"/>
              <a:t>to</a:t>
            </a:r>
            <a:r>
              <a:rPr spc="-71" dirty="0"/>
              <a:t> </a:t>
            </a:r>
            <a:r>
              <a:rPr spc="-17" dirty="0"/>
              <a:t>CHRS </a:t>
            </a:r>
            <a:r>
              <a:rPr dirty="0"/>
              <a:t>Change</a:t>
            </a:r>
            <a:r>
              <a:rPr spc="-67" dirty="0"/>
              <a:t> </a:t>
            </a:r>
            <a:r>
              <a:rPr spc="-8" dirty="0"/>
              <a:t>Process</a:t>
            </a:r>
          </a:p>
        </p:txBody>
      </p:sp>
      <p:grpSp>
        <p:nvGrpSpPr>
          <p:cNvPr id="3" name="object 3"/>
          <p:cNvGrpSpPr/>
          <p:nvPr/>
        </p:nvGrpSpPr>
        <p:grpSpPr>
          <a:xfrm>
            <a:off x="805070" y="1448858"/>
            <a:ext cx="10165190" cy="5230238"/>
            <a:chOff x="2023872" y="1738629"/>
            <a:chExt cx="11140440" cy="5617210"/>
          </a:xfrm>
        </p:grpSpPr>
        <p:pic>
          <p:nvPicPr>
            <p:cNvPr id="4" name="object 4"/>
            <p:cNvPicPr/>
            <p:nvPr/>
          </p:nvPicPr>
          <p:blipFill>
            <a:blip r:embed="rId3" cstate="print"/>
            <a:stretch>
              <a:fillRect/>
            </a:stretch>
          </p:blipFill>
          <p:spPr>
            <a:xfrm>
              <a:off x="2023872" y="1779715"/>
              <a:ext cx="11139936" cy="5575772"/>
            </a:xfrm>
            <a:prstGeom prst="rect">
              <a:avLst/>
            </a:prstGeom>
          </p:spPr>
        </p:pic>
        <p:sp>
          <p:nvSpPr>
            <p:cNvPr id="5" name="object 5"/>
            <p:cNvSpPr/>
            <p:nvPr/>
          </p:nvSpPr>
          <p:spPr>
            <a:xfrm>
              <a:off x="5350763" y="1744979"/>
              <a:ext cx="4243070" cy="368935"/>
            </a:xfrm>
            <a:custGeom>
              <a:avLst/>
              <a:gdLst/>
              <a:ahLst/>
              <a:cxnLst/>
              <a:rect l="l" t="t" r="r" b="b"/>
              <a:pathLst>
                <a:path w="4243070" h="368935">
                  <a:moveTo>
                    <a:pt x="4242816" y="0"/>
                  </a:moveTo>
                  <a:lnTo>
                    <a:pt x="0" y="0"/>
                  </a:lnTo>
                  <a:lnTo>
                    <a:pt x="0" y="368808"/>
                  </a:lnTo>
                  <a:lnTo>
                    <a:pt x="4242816" y="368808"/>
                  </a:lnTo>
                  <a:lnTo>
                    <a:pt x="4242816" y="0"/>
                  </a:lnTo>
                  <a:close/>
                </a:path>
              </a:pathLst>
            </a:custGeom>
            <a:solidFill>
              <a:srgbClr val="FFFFFF"/>
            </a:solidFill>
          </p:spPr>
          <p:txBody>
            <a:bodyPr wrap="square" lIns="0" tIns="0" rIns="0" bIns="0" rtlCol="0"/>
            <a:lstStyle/>
            <a:p>
              <a:endParaRPr sz="1500"/>
            </a:p>
          </p:txBody>
        </p:sp>
        <p:sp>
          <p:nvSpPr>
            <p:cNvPr id="6" name="object 6"/>
            <p:cNvSpPr/>
            <p:nvPr/>
          </p:nvSpPr>
          <p:spPr>
            <a:xfrm>
              <a:off x="5350763" y="1744979"/>
              <a:ext cx="4243070" cy="368935"/>
            </a:xfrm>
            <a:custGeom>
              <a:avLst/>
              <a:gdLst/>
              <a:ahLst/>
              <a:cxnLst/>
              <a:rect l="l" t="t" r="r" b="b"/>
              <a:pathLst>
                <a:path w="4243070" h="368935">
                  <a:moveTo>
                    <a:pt x="0" y="368808"/>
                  </a:moveTo>
                  <a:lnTo>
                    <a:pt x="4242816" y="368808"/>
                  </a:lnTo>
                  <a:lnTo>
                    <a:pt x="4242816" y="0"/>
                  </a:lnTo>
                  <a:lnTo>
                    <a:pt x="0" y="0"/>
                  </a:lnTo>
                  <a:lnTo>
                    <a:pt x="0" y="368808"/>
                  </a:lnTo>
                  <a:close/>
                </a:path>
              </a:pathLst>
            </a:custGeom>
            <a:ln w="12700">
              <a:solidFill>
                <a:srgbClr val="FFFFFF"/>
              </a:solidFill>
            </a:ln>
          </p:spPr>
          <p:txBody>
            <a:bodyPr wrap="square" lIns="0" tIns="0" rIns="0" bIns="0" rtlCol="0"/>
            <a:lstStyle/>
            <a:p>
              <a:endParaRPr sz="1500"/>
            </a:p>
          </p:txBody>
        </p:sp>
      </p:grpSp>
      <p:sp>
        <p:nvSpPr>
          <p:cNvPr id="7" name="object 7"/>
          <p:cNvSpPr txBox="1"/>
          <p:nvPr/>
        </p:nvSpPr>
        <p:spPr>
          <a:xfrm>
            <a:off x="3292475" y="1032299"/>
            <a:ext cx="5489575" cy="421120"/>
          </a:xfrm>
          <a:prstGeom prst="rect">
            <a:avLst/>
          </a:prstGeom>
        </p:spPr>
        <p:txBody>
          <a:bodyPr vert="horz" wrap="square" lIns="0" tIns="10583" rIns="0" bIns="0" rtlCol="0">
            <a:spAutoFit/>
          </a:bodyPr>
          <a:lstStyle/>
          <a:p>
            <a:pPr marL="10583">
              <a:spcBef>
                <a:spcPts val="83"/>
              </a:spcBef>
            </a:pPr>
            <a:r>
              <a:rPr sz="2667" b="1" spc="-8" dirty="0">
                <a:latin typeface="Arial"/>
                <a:cs typeface="Arial"/>
              </a:rPr>
              <a:t>Kübler-</a:t>
            </a:r>
            <a:r>
              <a:rPr sz="2667" b="1" dirty="0">
                <a:latin typeface="Arial"/>
                <a:cs typeface="Arial"/>
              </a:rPr>
              <a:t>Ross</a:t>
            </a:r>
            <a:r>
              <a:rPr sz="2667" b="1" spc="-50" dirty="0">
                <a:latin typeface="Arial"/>
                <a:cs typeface="Arial"/>
              </a:rPr>
              <a:t> </a:t>
            </a:r>
            <a:r>
              <a:rPr sz="2667" b="1" dirty="0">
                <a:latin typeface="Arial"/>
                <a:cs typeface="Arial"/>
              </a:rPr>
              <a:t>Change</a:t>
            </a:r>
            <a:r>
              <a:rPr sz="2667" b="1" spc="-37" dirty="0">
                <a:latin typeface="Arial"/>
                <a:cs typeface="Arial"/>
              </a:rPr>
              <a:t> </a:t>
            </a:r>
            <a:r>
              <a:rPr sz="2667" b="1" dirty="0">
                <a:latin typeface="Arial"/>
                <a:cs typeface="Arial"/>
              </a:rPr>
              <a:t>Curve</a:t>
            </a:r>
            <a:r>
              <a:rPr sz="2667" b="1" spc="-25" dirty="0">
                <a:latin typeface="Arial"/>
                <a:cs typeface="Arial"/>
              </a:rPr>
              <a:t> </a:t>
            </a:r>
            <a:r>
              <a:rPr sz="2667" b="1" spc="-8" dirty="0">
                <a:latin typeface="Arial"/>
                <a:cs typeface="Arial"/>
              </a:rPr>
              <a:t>Model</a:t>
            </a:r>
            <a:endParaRPr sz="2667" dirty="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89280" y="6245860"/>
            <a:ext cx="1638300" cy="160019"/>
          </a:xfrm>
          <a:prstGeom prst="rect">
            <a:avLst/>
          </a:prstGeom>
        </p:spPr>
      </p:pic>
      <p:sp>
        <p:nvSpPr>
          <p:cNvPr id="4" name="object 4"/>
          <p:cNvSpPr txBox="1"/>
          <p:nvPr/>
        </p:nvSpPr>
        <p:spPr>
          <a:xfrm>
            <a:off x="5181388" y="6534996"/>
            <a:ext cx="120650" cy="176801"/>
          </a:xfrm>
          <a:prstGeom prst="rect">
            <a:avLst/>
          </a:prstGeom>
        </p:spPr>
        <p:txBody>
          <a:bodyPr vert="horz" wrap="square" lIns="0" tIns="10054" rIns="0" bIns="0" rtlCol="0">
            <a:spAutoFit/>
          </a:bodyPr>
          <a:lstStyle/>
          <a:p>
            <a:pPr marL="10583">
              <a:spcBef>
                <a:spcPts val="79"/>
              </a:spcBef>
            </a:pPr>
            <a:r>
              <a:rPr sz="1083" spc="-4">
                <a:solidFill>
                  <a:srgbClr val="7E7E7E"/>
                </a:solidFill>
                <a:latin typeface="Arial"/>
                <a:cs typeface="Arial"/>
              </a:rPr>
              <a:t>C</a:t>
            </a:r>
            <a:endParaRPr sz="1083">
              <a:latin typeface="Arial"/>
              <a:cs typeface="Arial"/>
            </a:endParaRPr>
          </a:p>
        </p:txBody>
      </p:sp>
      <p:sp>
        <p:nvSpPr>
          <p:cNvPr id="5" name="object 5"/>
          <p:cNvSpPr txBox="1"/>
          <p:nvPr/>
        </p:nvSpPr>
        <p:spPr>
          <a:xfrm>
            <a:off x="5291032" y="6558573"/>
            <a:ext cx="1441449" cy="153888"/>
          </a:xfrm>
          <a:prstGeom prst="rect">
            <a:avLst/>
          </a:prstGeom>
        </p:spPr>
        <p:txBody>
          <a:bodyPr vert="horz" wrap="square" lIns="0" tIns="0" rIns="0" bIns="0" rtlCol="0">
            <a:spAutoFit/>
          </a:bodyPr>
          <a:lstStyle/>
          <a:p>
            <a:pPr>
              <a:lnSpc>
                <a:spcPts val="1196"/>
              </a:lnSpc>
            </a:pPr>
            <a:r>
              <a:rPr sz="1083" spc="-8">
                <a:solidFill>
                  <a:srgbClr val="7E7E7E"/>
                </a:solidFill>
                <a:latin typeface="Arial"/>
                <a:cs typeface="Arial"/>
              </a:rPr>
              <a:t>ONFIDENTIAL</a:t>
            </a:r>
            <a:r>
              <a:rPr sz="1083" spc="-50">
                <a:solidFill>
                  <a:srgbClr val="7E7E7E"/>
                </a:solidFill>
                <a:latin typeface="Arial"/>
                <a:cs typeface="Arial"/>
              </a:rPr>
              <a:t> </a:t>
            </a:r>
            <a:r>
              <a:rPr sz="1083">
                <a:solidFill>
                  <a:srgbClr val="7E7E7E"/>
                </a:solidFill>
                <a:latin typeface="Arial"/>
                <a:cs typeface="Arial"/>
              </a:rPr>
              <a:t>TO</a:t>
            </a:r>
            <a:r>
              <a:rPr sz="1083" spc="-21">
                <a:solidFill>
                  <a:srgbClr val="7E7E7E"/>
                </a:solidFill>
                <a:latin typeface="Arial"/>
                <a:cs typeface="Arial"/>
              </a:rPr>
              <a:t> THE</a:t>
            </a:r>
            <a:endParaRPr sz="1083">
              <a:latin typeface="Arial"/>
              <a:cs typeface="Arial"/>
            </a:endParaRPr>
          </a:p>
        </p:txBody>
      </p:sp>
      <p:sp>
        <p:nvSpPr>
          <p:cNvPr id="6" name="object 6"/>
          <p:cNvSpPr txBox="1"/>
          <p:nvPr/>
        </p:nvSpPr>
        <p:spPr>
          <a:xfrm>
            <a:off x="6759886" y="6534996"/>
            <a:ext cx="311150" cy="176801"/>
          </a:xfrm>
          <a:prstGeom prst="rect">
            <a:avLst/>
          </a:prstGeom>
        </p:spPr>
        <p:txBody>
          <a:bodyPr vert="horz" wrap="square" lIns="0" tIns="10054" rIns="0" bIns="0" rtlCol="0">
            <a:spAutoFit/>
          </a:bodyPr>
          <a:lstStyle/>
          <a:p>
            <a:pPr marL="10583">
              <a:spcBef>
                <a:spcPts val="79"/>
              </a:spcBef>
            </a:pPr>
            <a:r>
              <a:rPr sz="1083" spc="-21">
                <a:solidFill>
                  <a:srgbClr val="7E7E7E"/>
                </a:solidFill>
                <a:latin typeface="Arial"/>
                <a:cs typeface="Arial"/>
              </a:rPr>
              <a:t>CSU</a:t>
            </a:r>
            <a:endParaRPr sz="1083">
              <a:latin typeface="Arial"/>
              <a:cs typeface="Arial"/>
            </a:endParaRPr>
          </a:p>
        </p:txBody>
      </p:sp>
      <p:grpSp>
        <p:nvGrpSpPr>
          <p:cNvPr id="7" name="object 7"/>
          <p:cNvGrpSpPr/>
          <p:nvPr/>
        </p:nvGrpSpPr>
        <p:grpSpPr>
          <a:xfrm>
            <a:off x="-3968" y="902811"/>
            <a:ext cx="12199938" cy="5792788"/>
            <a:chOff x="-4762" y="1083373"/>
            <a:chExt cx="14639925" cy="6951345"/>
          </a:xfrm>
        </p:grpSpPr>
        <p:sp>
          <p:nvSpPr>
            <p:cNvPr id="8" name="object 8"/>
            <p:cNvSpPr/>
            <p:nvPr/>
          </p:nvSpPr>
          <p:spPr>
            <a:xfrm>
              <a:off x="6448044" y="7463027"/>
              <a:ext cx="1612900" cy="9525"/>
            </a:xfrm>
            <a:custGeom>
              <a:avLst/>
              <a:gdLst/>
              <a:ahLst/>
              <a:cxnLst/>
              <a:rect l="l" t="t" r="r" b="b"/>
              <a:pathLst>
                <a:path w="1612900" h="9525">
                  <a:moveTo>
                    <a:pt x="0" y="9144"/>
                  </a:moveTo>
                  <a:lnTo>
                    <a:pt x="1612392" y="9144"/>
                  </a:lnTo>
                  <a:lnTo>
                    <a:pt x="1612392" y="0"/>
                  </a:lnTo>
                  <a:lnTo>
                    <a:pt x="0" y="0"/>
                  </a:lnTo>
                  <a:lnTo>
                    <a:pt x="0" y="9144"/>
                  </a:lnTo>
                  <a:close/>
                </a:path>
              </a:pathLst>
            </a:custGeom>
            <a:solidFill>
              <a:srgbClr val="5B9BD4"/>
            </a:solidFill>
          </p:spPr>
          <p:txBody>
            <a:bodyPr wrap="square" lIns="0" tIns="0" rIns="0" bIns="0" rtlCol="0"/>
            <a:lstStyle/>
            <a:p>
              <a:endParaRPr sz="1500"/>
            </a:p>
          </p:txBody>
        </p:sp>
        <p:sp>
          <p:nvSpPr>
            <p:cNvPr id="9" name="object 9"/>
            <p:cNvSpPr/>
            <p:nvPr/>
          </p:nvSpPr>
          <p:spPr>
            <a:xfrm>
              <a:off x="0" y="1088136"/>
              <a:ext cx="14630400" cy="0"/>
            </a:xfrm>
            <a:custGeom>
              <a:avLst/>
              <a:gdLst/>
              <a:ahLst/>
              <a:cxnLst/>
              <a:rect l="l" t="t" r="r" b="b"/>
              <a:pathLst>
                <a:path w="14630400">
                  <a:moveTo>
                    <a:pt x="0" y="0"/>
                  </a:moveTo>
                  <a:lnTo>
                    <a:pt x="14630400" y="0"/>
                  </a:lnTo>
                </a:path>
              </a:pathLst>
            </a:custGeom>
            <a:ln w="9525">
              <a:solidFill>
                <a:srgbClr val="000000"/>
              </a:solidFill>
            </a:ln>
          </p:spPr>
          <p:txBody>
            <a:bodyPr wrap="square" lIns="0" tIns="0" rIns="0" bIns="0" rtlCol="0"/>
            <a:lstStyle/>
            <a:p>
              <a:endParaRPr sz="1500"/>
            </a:p>
          </p:txBody>
        </p:sp>
        <p:sp>
          <p:nvSpPr>
            <p:cNvPr id="10" name="object 10"/>
            <p:cNvSpPr/>
            <p:nvPr/>
          </p:nvSpPr>
          <p:spPr>
            <a:xfrm>
              <a:off x="178307" y="2208275"/>
              <a:ext cx="654050" cy="4608830"/>
            </a:xfrm>
            <a:custGeom>
              <a:avLst/>
              <a:gdLst/>
              <a:ahLst/>
              <a:cxnLst/>
              <a:rect l="l" t="t" r="r" b="b"/>
              <a:pathLst>
                <a:path w="654050" h="4608830">
                  <a:moveTo>
                    <a:pt x="653796" y="0"/>
                  </a:moveTo>
                  <a:lnTo>
                    <a:pt x="0" y="0"/>
                  </a:lnTo>
                  <a:lnTo>
                    <a:pt x="0" y="4608576"/>
                  </a:lnTo>
                  <a:lnTo>
                    <a:pt x="653796" y="4608576"/>
                  </a:lnTo>
                  <a:lnTo>
                    <a:pt x="653796" y="0"/>
                  </a:lnTo>
                  <a:close/>
                </a:path>
              </a:pathLst>
            </a:custGeom>
            <a:solidFill>
              <a:srgbClr val="006FC0"/>
            </a:solidFill>
          </p:spPr>
          <p:txBody>
            <a:bodyPr wrap="square" lIns="0" tIns="0" rIns="0" bIns="0" rtlCol="0"/>
            <a:lstStyle/>
            <a:p>
              <a:endParaRPr sz="1500"/>
            </a:p>
          </p:txBody>
        </p:sp>
        <p:sp>
          <p:nvSpPr>
            <p:cNvPr id="11" name="object 11"/>
            <p:cNvSpPr/>
            <p:nvPr/>
          </p:nvSpPr>
          <p:spPr>
            <a:xfrm>
              <a:off x="6448044" y="8007095"/>
              <a:ext cx="1612900" cy="27940"/>
            </a:xfrm>
            <a:custGeom>
              <a:avLst/>
              <a:gdLst/>
              <a:ahLst/>
              <a:cxnLst/>
              <a:rect l="l" t="t" r="r" b="b"/>
              <a:pathLst>
                <a:path w="1612900" h="27940">
                  <a:moveTo>
                    <a:pt x="0" y="27431"/>
                  </a:moveTo>
                  <a:lnTo>
                    <a:pt x="1612392" y="27431"/>
                  </a:lnTo>
                  <a:lnTo>
                    <a:pt x="1612392" y="0"/>
                  </a:lnTo>
                  <a:lnTo>
                    <a:pt x="0" y="0"/>
                  </a:lnTo>
                  <a:lnTo>
                    <a:pt x="0" y="27431"/>
                  </a:lnTo>
                  <a:close/>
                </a:path>
              </a:pathLst>
            </a:custGeom>
            <a:solidFill>
              <a:srgbClr val="5B9BD4"/>
            </a:solidFill>
          </p:spPr>
          <p:txBody>
            <a:bodyPr wrap="square" lIns="0" tIns="0" rIns="0" bIns="0" rtlCol="0"/>
            <a:lstStyle/>
            <a:p>
              <a:endParaRPr sz="1500"/>
            </a:p>
          </p:txBody>
        </p:sp>
      </p:grpSp>
      <p:sp>
        <p:nvSpPr>
          <p:cNvPr id="12" name="object 12"/>
          <p:cNvSpPr txBox="1"/>
          <p:nvPr/>
        </p:nvSpPr>
        <p:spPr>
          <a:xfrm>
            <a:off x="11688128" y="6543124"/>
            <a:ext cx="298450" cy="176801"/>
          </a:xfrm>
          <a:prstGeom prst="rect">
            <a:avLst/>
          </a:prstGeom>
        </p:spPr>
        <p:txBody>
          <a:bodyPr vert="horz" wrap="square" lIns="0" tIns="10054" rIns="0" bIns="0" rtlCol="0">
            <a:spAutoFit/>
          </a:bodyPr>
          <a:lstStyle/>
          <a:p>
            <a:pPr marL="134403" indent="-123820">
              <a:spcBef>
                <a:spcPts val="79"/>
              </a:spcBef>
              <a:buChar char="•"/>
              <a:tabLst>
                <a:tab pos="134403" algn="l"/>
              </a:tabLst>
            </a:pPr>
            <a:r>
              <a:rPr sz="1083" spc="-21">
                <a:solidFill>
                  <a:srgbClr val="7E7E7E"/>
                </a:solidFill>
                <a:latin typeface="Arial"/>
                <a:cs typeface="Arial"/>
              </a:rPr>
              <a:t>15</a:t>
            </a:r>
            <a:endParaRPr sz="1083">
              <a:latin typeface="Arial"/>
              <a:cs typeface="Arial"/>
            </a:endParaRPr>
          </a:p>
        </p:txBody>
      </p:sp>
      <p:sp>
        <p:nvSpPr>
          <p:cNvPr id="14" name="object 14"/>
          <p:cNvSpPr txBox="1"/>
          <p:nvPr/>
        </p:nvSpPr>
        <p:spPr>
          <a:xfrm>
            <a:off x="8565623" y="91136"/>
            <a:ext cx="2671233" cy="692497"/>
          </a:xfrm>
          <a:prstGeom prst="rect">
            <a:avLst/>
          </a:prstGeom>
        </p:spPr>
        <p:txBody>
          <a:bodyPr vert="horz" wrap="square" lIns="0" tIns="50800" rIns="0" bIns="0" rtlCol="0">
            <a:spAutoFit/>
          </a:bodyPr>
          <a:lstStyle/>
          <a:p>
            <a:pPr marL="335478" marR="4233" indent="-325424">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a:latin typeface="Arial"/>
                <a:cs typeface="Arial"/>
              </a:rPr>
              <a:t>Change</a:t>
            </a:r>
            <a:r>
              <a:rPr sz="2333" b="1" spc="-67" dirty="0">
                <a:latin typeface="Arial"/>
                <a:cs typeface="Arial"/>
              </a:rPr>
              <a:t> </a:t>
            </a:r>
            <a:r>
              <a:rPr sz="2333" b="1" spc="-8" dirty="0">
                <a:latin typeface="Arial"/>
                <a:cs typeface="Arial"/>
              </a:rPr>
              <a:t>Process</a:t>
            </a:r>
            <a:endParaRPr sz="2333" dirty="0">
              <a:latin typeface="Arial"/>
              <a:cs typeface="Arial"/>
            </a:endParaRPr>
          </a:p>
        </p:txBody>
      </p:sp>
      <p:sp>
        <p:nvSpPr>
          <p:cNvPr id="15" name="object 15"/>
          <p:cNvSpPr txBox="1">
            <a:spLocks noGrp="1"/>
          </p:cNvSpPr>
          <p:nvPr>
            <p:ph type="title"/>
          </p:nvPr>
        </p:nvSpPr>
        <p:spPr>
          <a:xfrm>
            <a:off x="1185968" y="972845"/>
            <a:ext cx="6830483" cy="941562"/>
          </a:xfrm>
          <a:prstGeom prst="rect">
            <a:avLst/>
          </a:prstGeom>
        </p:spPr>
        <p:txBody>
          <a:bodyPr vert="horz" wrap="square" lIns="0" tIns="87842" rIns="0" bIns="0" rtlCol="0">
            <a:spAutoFit/>
          </a:bodyPr>
          <a:lstStyle/>
          <a:p>
            <a:pPr marL="235999">
              <a:lnSpc>
                <a:spcPct val="100000"/>
              </a:lnSpc>
              <a:spcBef>
                <a:spcPts val="692"/>
              </a:spcBef>
            </a:pPr>
            <a:r>
              <a:rPr sz="2667"/>
              <a:t>With</a:t>
            </a:r>
            <a:r>
              <a:rPr sz="2667" spc="-25"/>
              <a:t> </a:t>
            </a:r>
            <a:r>
              <a:rPr sz="2667"/>
              <a:t>CHRS,</a:t>
            </a:r>
            <a:r>
              <a:rPr sz="2667" spc="-25"/>
              <a:t> </a:t>
            </a:r>
            <a:r>
              <a:rPr sz="2667"/>
              <a:t>when</a:t>
            </a:r>
            <a:r>
              <a:rPr sz="2667" spc="-33"/>
              <a:t> </a:t>
            </a:r>
            <a:r>
              <a:rPr sz="2667"/>
              <a:t>the</a:t>
            </a:r>
            <a:r>
              <a:rPr sz="2667" spc="-25"/>
              <a:t> </a:t>
            </a:r>
            <a:r>
              <a:rPr sz="2667"/>
              <a:t>system</a:t>
            </a:r>
            <a:r>
              <a:rPr sz="2667" spc="-17"/>
              <a:t> </a:t>
            </a:r>
            <a:r>
              <a:rPr sz="2667"/>
              <a:t>goes</a:t>
            </a:r>
            <a:r>
              <a:rPr sz="2667" spc="-37"/>
              <a:t> </a:t>
            </a:r>
            <a:r>
              <a:rPr sz="2667" spc="-8"/>
              <a:t>live…</a:t>
            </a:r>
            <a:endParaRPr sz="2667"/>
          </a:p>
          <a:p>
            <a:pPr marL="10583">
              <a:lnSpc>
                <a:spcPct val="100000"/>
              </a:lnSpc>
              <a:spcBef>
                <a:spcPts val="567"/>
              </a:spcBef>
            </a:pPr>
            <a:r>
              <a:rPr sz="2375" b="0" spc="-8">
                <a:latin typeface="Calibri Light"/>
                <a:cs typeface="Calibri Light"/>
              </a:rPr>
              <a:t>Shock</a:t>
            </a:r>
            <a:endParaRPr sz="2375">
              <a:latin typeface="Calibri Light"/>
              <a:cs typeface="Calibri Light"/>
            </a:endParaRPr>
          </a:p>
        </p:txBody>
      </p:sp>
      <p:grpSp>
        <p:nvGrpSpPr>
          <p:cNvPr id="16" name="object 16"/>
          <p:cNvGrpSpPr/>
          <p:nvPr/>
        </p:nvGrpSpPr>
        <p:grpSpPr>
          <a:xfrm>
            <a:off x="583989" y="944669"/>
            <a:ext cx="11208279" cy="5366279"/>
            <a:chOff x="700786" y="1133602"/>
            <a:chExt cx="13449935" cy="6439535"/>
          </a:xfrm>
        </p:grpSpPr>
        <p:sp>
          <p:nvSpPr>
            <p:cNvPr id="17" name="object 17"/>
            <p:cNvSpPr/>
            <p:nvPr/>
          </p:nvSpPr>
          <p:spPr>
            <a:xfrm>
              <a:off x="707136" y="1139952"/>
              <a:ext cx="466725" cy="6306820"/>
            </a:xfrm>
            <a:custGeom>
              <a:avLst/>
              <a:gdLst/>
              <a:ahLst/>
              <a:cxnLst/>
              <a:rect l="l" t="t" r="r" b="b"/>
              <a:pathLst>
                <a:path w="466725" h="6306820">
                  <a:moveTo>
                    <a:pt x="233172" y="0"/>
                  </a:moveTo>
                  <a:lnTo>
                    <a:pt x="0" y="233172"/>
                  </a:lnTo>
                  <a:lnTo>
                    <a:pt x="116586" y="233172"/>
                  </a:lnTo>
                  <a:lnTo>
                    <a:pt x="116586" y="6306312"/>
                  </a:lnTo>
                  <a:lnTo>
                    <a:pt x="349758" y="6306312"/>
                  </a:lnTo>
                  <a:lnTo>
                    <a:pt x="349758" y="233172"/>
                  </a:lnTo>
                  <a:lnTo>
                    <a:pt x="466344" y="233172"/>
                  </a:lnTo>
                  <a:lnTo>
                    <a:pt x="233172" y="0"/>
                  </a:lnTo>
                  <a:close/>
                </a:path>
              </a:pathLst>
            </a:custGeom>
            <a:solidFill>
              <a:srgbClr val="000000"/>
            </a:solidFill>
          </p:spPr>
          <p:txBody>
            <a:bodyPr wrap="square" lIns="0" tIns="0" rIns="0" bIns="0" rtlCol="0"/>
            <a:lstStyle/>
            <a:p>
              <a:endParaRPr sz="1500"/>
            </a:p>
          </p:txBody>
        </p:sp>
        <p:sp>
          <p:nvSpPr>
            <p:cNvPr id="18" name="object 18"/>
            <p:cNvSpPr/>
            <p:nvPr/>
          </p:nvSpPr>
          <p:spPr>
            <a:xfrm>
              <a:off x="707136" y="1139952"/>
              <a:ext cx="466725" cy="6306820"/>
            </a:xfrm>
            <a:custGeom>
              <a:avLst/>
              <a:gdLst/>
              <a:ahLst/>
              <a:cxnLst/>
              <a:rect l="l" t="t" r="r" b="b"/>
              <a:pathLst>
                <a:path w="466725" h="6306820">
                  <a:moveTo>
                    <a:pt x="0" y="233172"/>
                  </a:moveTo>
                  <a:lnTo>
                    <a:pt x="233172" y="0"/>
                  </a:lnTo>
                  <a:lnTo>
                    <a:pt x="466344" y="233172"/>
                  </a:lnTo>
                  <a:lnTo>
                    <a:pt x="349758" y="233172"/>
                  </a:lnTo>
                  <a:lnTo>
                    <a:pt x="349758" y="6306312"/>
                  </a:lnTo>
                  <a:lnTo>
                    <a:pt x="116586" y="6306312"/>
                  </a:lnTo>
                  <a:lnTo>
                    <a:pt x="116586" y="233172"/>
                  </a:lnTo>
                  <a:lnTo>
                    <a:pt x="0" y="233172"/>
                  </a:lnTo>
                  <a:close/>
                </a:path>
              </a:pathLst>
            </a:custGeom>
            <a:ln w="12700">
              <a:solidFill>
                <a:srgbClr val="000000"/>
              </a:solidFill>
            </a:ln>
          </p:spPr>
          <p:txBody>
            <a:bodyPr wrap="square" lIns="0" tIns="0" rIns="0" bIns="0" rtlCol="0"/>
            <a:lstStyle/>
            <a:p>
              <a:endParaRPr sz="1500"/>
            </a:p>
          </p:txBody>
        </p:sp>
        <p:sp>
          <p:nvSpPr>
            <p:cNvPr id="19" name="object 19"/>
            <p:cNvSpPr/>
            <p:nvPr/>
          </p:nvSpPr>
          <p:spPr>
            <a:xfrm>
              <a:off x="13831823" y="7144511"/>
              <a:ext cx="312420" cy="422275"/>
            </a:xfrm>
            <a:custGeom>
              <a:avLst/>
              <a:gdLst/>
              <a:ahLst/>
              <a:cxnLst/>
              <a:rect l="l" t="t" r="r" b="b"/>
              <a:pathLst>
                <a:path w="312419" h="422275">
                  <a:moveTo>
                    <a:pt x="0" y="0"/>
                  </a:moveTo>
                  <a:lnTo>
                    <a:pt x="0" y="422148"/>
                  </a:lnTo>
                  <a:lnTo>
                    <a:pt x="312420" y="211074"/>
                  </a:lnTo>
                  <a:lnTo>
                    <a:pt x="0" y="0"/>
                  </a:lnTo>
                  <a:close/>
                </a:path>
              </a:pathLst>
            </a:custGeom>
            <a:solidFill>
              <a:srgbClr val="000000"/>
            </a:solidFill>
          </p:spPr>
          <p:txBody>
            <a:bodyPr wrap="square" lIns="0" tIns="0" rIns="0" bIns="0" rtlCol="0"/>
            <a:lstStyle/>
            <a:p>
              <a:endParaRPr sz="1500"/>
            </a:p>
          </p:txBody>
        </p:sp>
        <p:sp>
          <p:nvSpPr>
            <p:cNvPr id="20" name="object 20"/>
            <p:cNvSpPr/>
            <p:nvPr/>
          </p:nvSpPr>
          <p:spPr>
            <a:xfrm>
              <a:off x="13831823" y="7144511"/>
              <a:ext cx="312420" cy="422275"/>
            </a:xfrm>
            <a:custGeom>
              <a:avLst/>
              <a:gdLst/>
              <a:ahLst/>
              <a:cxnLst/>
              <a:rect l="l" t="t" r="r" b="b"/>
              <a:pathLst>
                <a:path w="312419" h="422275">
                  <a:moveTo>
                    <a:pt x="0" y="0"/>
                  </a:moveTo>
                  <a:lnTo>
                    <a:pt x="312420" y="211074"/>
                  </a:lnTo>
                  <a:lnTo>
                    <a:pt x="0" y="422148"/>
                  </a:lnTo>
                  <a:lnTo>
                    <a:pt x="0" y="0"/>
                  </a:lnTo>
                  <a:close/>
                </a:path>
              </a:pathLst>
            </a:custGeom>
            <a:ln w="12700">
              <a:solidFill>
                <a:srgbClr val="000000"/>
              </a:solidFill>
            </a:ln>
          </p:spPr>
          <p:txBody>
            <a:bodyPr wrap="square" lIns="0" tIns="0" rIns="0" bIns="0" rtlCol="0"/>
            <a:lstStyle/>
            <a:p>
              <a:endParaRPr sz="1500"/>
            </a:p>
          </p:txBody>
        </p:sp>
        <p:sp>
          <p:nvSpPr>
            <p:cNvPr id="21" name="object 21"/>
            <p:cNvSpPr/>
            <p:nvPr/>
          </p:nvSpPr>
          <p:spPr>
            <a:xfrm>
              <a:off x="822960" y="7301484"/>
              <a:ext cx="13258800" cy="161925"/>
            </a:xfrm>
            <a:custGeom>
              <a:avLst/>
              <a:gdLst/>
              <a:ahLst/>
              <a:cxnLst/>
              <a:rect l="l" t="t" r="r" b="b"/>
              <a:pathLst>
                <a:path w="13258800" h="161925">
                  <a:moveTo>
                    <a:pt x="13178028" y="0"/>
                  </a:moveTo>
                  <a:lnTo>
                    <a:pt x="13178028" y="12344"/>
                  </a:lnTo>
                  <a:lnTo>
                    <a:pt x="0" y="12344"/>
                  </a:lnTo>
                  <a:lnTo>
                    <a:pt x="0" y="149199"/>
                  </a:lnTo>
                  <a:lnTo>
                    <a:pt x="13178028" y="149199"/>
                  </a:lnTo>
                  <a:lnTo>
                    <a:pt x="13178028" y="161544"/>
                  </a:lnTo>
                  <a:lnTo>
                    <a:pt x="13258800" y="80772"/>
                  </a:lnTo>
                  <a:lnTo>
                    <a:pt x="13178028" y="0"/>
                  </a:lnTo>
                  <a:close/>
                </a:path>
              </a:pathLst>
            </a:custGeom>
            <a:solidFill>
              <a:srgbClr val="000000"/>
            </a:solidFill>
          </p:spPr>
          <p:txBody>
            <a:bodyPr wrap="square" lIns="0" tIns="0" rIns="0" bIns="0" rtlCol="0"/>
            <a:lstStyle/>
            <a:p>
              <a:endParaRPr sz="1500"/>
            </a:p>
          </p:txBody>
        </p:sp>
        <p:sp>
          <p:nvSpPr>
            <p:cNvPr id="22" name="object 22"/>
            <p:cNvSpPr/>
            <p:nvPr/>
          </p:nvSpPr>
          <p:spPr>
            <a:xfrm>
              <a:off x="822960" y="7301484"/>
              <a:ext cx="13258800" cy="161925"/>
            </a:xfrm>
            <a:custGeom>
              <a:avLst/>
              <a:gdLst/>
              <a:ahLst/>
              <a:cxnLst/>
              <a:rect l="l" t="t" r="r" b="b"/>
              <a:pathLst>
                <a:path w="13258800" h="161925">
                  <a:moveTo>
                    <a:pt x="0" y="12344"/>
                  </a:moveTo>
                  <a:lnTo>
                    <a:pt x="13178028" y="12344"/>
                  </a:lnTo>
                  <a:lnTo>
                    <a:pt x="13178028" y="0"/>
                  </a:lnTo>
                  <a:lnTo>
                    <a:pt x="13258800" y="80772"/>
                  </a:lnTo>
                  <a:lnTo>
                    <a:pt x="13178028" y="161544"/>
                  </a:lnTo>
                  <a:lnTo>
                    <a:pt x="13178028" y="149199"/>
                  </a:lnTo>
                  <a:lnTo>
                    <a:pt x="0" y="149199"/>
                  </a:lnTo>
                  <a:lnTo>
                    <a:pt x="0" y="12344"/>
                  </a:lnTo>
                  <a:close/>
                </a:path>
              </a:pathLst>
            </a:custGeom>
            <a:ln w="12700">
              <a:solidFill>
                <a:srgbClr val="000000"/>
              </a:solidFill>
            </a:ln>
          </p:spPr>
          <p:txBody>
            <a:bodyPr wrap="square" lIns="0" tIns="0" rIns="0" bIns="0" rtlCol="0"/>
            <a:lstStyle/>
            <a:p>
              <a:endParaRPr sz="1500"/>
            </a:p>
          </p:txBody>
        </p:sp>
      </p:grpSp>
      <p:sp>
        <p:nvSpPr>
          <p:cNvPr id="23" name="object 23"/>
          <p:cNvSpPr txBox="1"/>
          <p:nvPr/>
        </p:nvSpPr>
        <p:spPr>
          <a:xfrm>
            <a:off x="257133" y="2394110"/>
            <a:ext cx="311239" cy="2983971"/>
          </a:xfrm>
          <a:prstGeom prst="rect">
            <a:avLst/>
          </a:prstGeom>
        </p:spPr>
        <p:txBody>
          <a:bodyPr vert="vert270" wrap="square" lIns="0" tIns="0" rIns="0" bIns="0" rtlCol="0">
            <a:spAutoFit/>
          </a:bodyPr>
          <a:lstStyle/>
          <a:p>
            <a:pPr marL="10583">
              <a:lnSpc>
                <a:spcPts val="2358"/>
              </a:lnSpc>
            </a:pPr>
            <a:r>
              <a:rPr sz="2375">
                <a:solidFill>
                  <a:srgbClr val="FFFFFF"/>
                </a:solidFill>
                <a:latin typeface="Calibri Light"/>
                <a:cs typeface="Calibri Light"/>
              </a:rPr>
              <a:t>Morale</a:t>
            </a:r>
            <a:r>
              <a:rPr sz="2375" spc="-92">
                <a:solidFill>
                  <a:srgbClr val="FFFFFF"/>
                </a:solidFill>
                <a:latin typeface="Calibri Light"/>
                <a:cs typeface="Calibri Light"/>
              </a:rPr>
              <a:t> </a:t>
            </a:r>
            <a:r>
              <a:rPr sz="2375">
                <a:solidFill>
                  <a:srgbClr val="FFFFFF"/>
                </a:solidFill>
                <a:latin typeface="Calibri Light"/>
                <a:cs typeface="Calibri Light"/>
              </a:rPr>
              <a:t>and</a:t>
            </a:r>
            <a:r>
              <a:rPr sz="2375" spc="-95">
                <a:solidFill>
                  <a:srgbClr val="FFFFFF"/>
                </a:solidFill>
                <a:latin typeface="Calibri Light"/>
                <a:cs typeface="Calibri Light"/>
              </a:rPr>
              <a:t> </a:t>
            </a:r>
            <a:r>
              <a:rPr sz="2375" spc="-8">
                <a:solidFill>
                  <a:srgbClr val="FFFFFF"/>
                </a:solidFill>
                <a:latin typeface="Calibri Light"/>
                <a:cs typeface="Calibri Light"/>
              </a:rPr>
              <a:t>Competency</a:t>
            </a:r>
            <a:endParaRPr sz="2375">
              <a:latin typeface="Calibri Light"/>
              <a:cs typeface="Calibri Light"/>
            </a:endParaRPr>
          </a:p>
        </p:txBody>
      </p:sp>
      <p:sp>
        <p:nvSpPr>
          <p:cNvPr id="24" name="object 24"/>
          <p:cNvSpPr/>
          <p:nvPr/>
        </p:nvSpPr>
        <p:spPr>
          <a:xfrm>
            <a:off x="5354320" y="6226809"/>
            <a:ext cx="1380595" cy="446088"/>
          </a:xfrm>
          <a:custGeom>
            <a:avLst/>
            <a:gdLst/>
            <a:ahLst/>
            <a:cxnLst/>
            <a:rect l="l" t="t" r="r" b="b"/>
            <a:pathLst>
              <a:path w="1656715" h="535304">
                <a:moveTo>
                  <a:pt x="1656588" y="0"/>
                </a:moveTo>
                <a:lnTo>
                  <a:pt x="0" y="0"/>
                </a:lnTo>
                <a:lnTo>
                  <a:pt x="0" y="534923"/>
                </a:lnTo>
                <a:lnTo>
                  <a:pt x="1656588" y="534923"/>
                </a:lnTo>
                <a:lnTo>
                  <a:pt x="1656588" y="0"/>
                </a:lnTo>
                <a:close/>
              </a:path>
            </a:pathLst>
          </a:custGeom>
          <a:solidFill>
            <a:srgbClr val="006FC0"/>
          </a:solidFill>
        </p:spPr>
        <p:txBody>
          <a:bodyPr wrap="square" lIns="0" tIns="0" rIns="0" bIns="0" rtlCol="0"/>
          <a:lstStyle/>
          <a:p>
            <a:endParaRPr sz="1500"/>
          </a:p>
        </p:txBody>
      </p:sp>
      <p:sp>
        <p:nvSpPr>
          <p:cNvPr id="25" name="object 25"/>
          <p:cNvSpPr txBox="1"/>
          <p:nvPr/>
        </p:nvSpPr>
        <p:spPr>
          <a:xfrm>
            <a:off x="5354320" y="6236039"/>
            <a:ext cx="1380595" cy="379377"/>
          </a:xfrm>
          <a:prstGeom prst="rect">
            <a:avLst/>
          </a:prstGeom>
        </p:spPr>
        <p:txBody>
          <a:bodyPr vert="horz" wrap="square" lIns="0" tIns="13758" rIns="0" bIns="0" rtlCol="0">
            <a:spAutoFit/>
          </a:bodyPr>
          <a:lstStyle/>
          <a:p>
            <a:pPr marL="390509">
              <a:spcBef>
                <a:spcPts val="108"/>
              </a:spcBef>
            </a:pPr>
            <a:r>
              <a:rPr sz="2375" spc="-17">
                <a:solidFill>
                  <a:srgbClr val="FFFFFF"/>
                </a:solidFill>
                <a:latin typeface="Calibri Light"/>
                <a:cs typeface="Calibri Light"/>
              </a:rPr>
              <a:t>Time</a:t>
            </a:r>
            <a:endParaRPr sz="2375">
              <a:latin typeface="Calibri Light"/>
              <a:cs typeface="Calibri Light"/>
            </a:endParaRPr>
          </a:p>
        </p:txBody>
      </p:sp>
      <p:grpSp>
        <p:nvGrpSpPr>
          <p:cNvPr id="26" name="object 26"/>
          <p:cNvGrpSpPr/>
          <p:nvPr/>
        </p:nvGrpSpPr>
        <p:grpSpPr>
          <a:xfrm>
            <a:off x="971338" y="1513946"/>
            <a:ext cx="9918700" cy="3160183"/>
            <a:chOff x="1165605" y="1816735"/>
            <a:chExt cx="11902440" cy="3792220"/>
          </a:xfrm>
        </p:grpSpPr>
        <p:sp>
          <p:nvSpPr>
            <p:cNvPr id="27" name="object 27"/>
            <p:cNvSpPr/>
            <p:nvPr/>
          </p:nvSpPr>
          <p:spPr>
            <a:xfrm>
              <a:off x="1171955" y="2014728"/>
              <a:ext cx="11642090" cy="3587750"/>
            </a:xfrm>
            <a:custGeom>
              <a:avLst/>
              <a:gdLst/>
              <a:ahLst/>
              <a:cxnLst/>
              <a:rect l="l" t="t" r="r" b="b"/>
              <a:pathLst>
                <a:path w="11642090" h="3587750">
                  <a:moveTo>
                    <a:pt x="0" y="590423"/>
                  </a:moveTo>
                  <a:lnTo>
                    <a:pt x="58583" y="584807"/>
                  </a:lnTo>
                  <a:lnTo>
                    <a:pt x="117130" y="579212"/>
                  </a:lnTo>
                  <a:lnTo>
                    <a:pt x="175606" y="573660"/>
                  </a:lnTo>
                  <a:lnTo>
                    <a:pt x="233973" y="568172"/>
                  </a:lnTo>
                  <a:lnTo>
                    <a:pt x="292197" y="562769"/>
                  </a:lnTo>
                  <a:lnTo>
                    <a:pt x="350240" y="557471"/>
                  </a:lnTo>
                  <a:lnTo>
                    <a:pt x="408068" y="552300"/>
                  </a:lnTo>
                  <a:lnTo>
                    <a:pt x="465644" y="547277"/>
                  </a:lnTo>
                  <a:lnTo>
                    <a:pt x="522932" y="542422"/>
                  </a:lnTo>
                  <a:lnTo>
                    <a:pt x="579896" y="537758"/>
                  </a:lnTo>
                  <a:lnTo>
                    <a:pt x="636501" y="533304"/>
                  </a:lnTo>
                  <a:lnTo>
                    <a:pt x="692709" y="529082"/>
                  </a:lnTo>
                  <a:lnTo>
                    <a:pt x="748486" y="525112"/>
                  </a:lnTo>
                  <a:lnTo>
                    <a:pt x="803795" y="521417"/>
                  </a:lnTo>
                  <a:lnTo>
                    <a:pt x="858601" y="518016"/>
                  </a:lnTo>
                  <a:lnTo>
                    <a:pt x="912866" y="514931"/>
                  </a:lnTo>
                  <a:lnTo>
                    <a:pt x="966556" y="512183"/>
                  </a:lnTo>
                  <a:lnTo>
                    <a:pt x="1019635" y="509793"/>
                  </a:lnTo>
                  <a:lnTo>
                    <a:pt x="1072066" y="507782"/>
                  </a:lnTo>
                  <a:lnTo>
                    <a:pt x="1123813" y="506171"/>
                  </a:lnTo>
                  <a:lnTo>
                    <a:pt x="1174840" y="504981"/>
                  </a:lnTo>
                  <a:lnTo>
                    <a:pt x="1225112" y="504233"/>
                  </a:lnTo>
                  <a:lnTo>
                    <a:pt x="1274593" y="503948"/>
                  </a:lnTo>
                  <a:lnTo>
                    <a:pt x="1323245" y="504147"/>
                  </a:lnTo>
                  <a:lnTo>
                    <a:pt x="1371035" y="504851"/>
                  </a:lnTo>
                  <a:lnTo>
                    <a:pt x="1417925" y="506081"/>
                  </a:lnTo>
                  <a:lnTo>
                    <a:pt x="1463879" y="507859"/>
                  </a:lnTo>
                  <a:lnTo>
                    <a:pt x="1508862" y="510204"/>
                  </a:lnTo>
                  <a:lnTo>
                    <a:pt x="1552837" y="513138"/>
                  </a:lnTo>
                  <a:lnTo>
                    <a:pt x="1595769" y="516683"/>
                  </a:lnTo>
                  <a:lnTo>
                    <a:pt x="1637622" y="520859"/>
                  </a:lnTo>
                  <a:lnTo>
                    <a:pt x="1678359" y="525687"/>
                  </a:lnTo>
                  <a:lnTo>
                    <a:pt x="1717945" y="531188"/>
                  </a:lnTo>
                  <a:lnTo>
                    <a:pt x="1756343" y="537384"/>
                  </a:lnTo>
                  <a:lnTo>
                    <a:pt x="1829435" y="551942"/>
                  </a:lnTo>
                  <a:lnTo>
                    <a:pt x="1884286" y="565669"/>
                  </a:lnTo>
                  <a:lnTo>
                    <a:pt x="1933726" y="580612"/>
                  </a:lnTo>
                  <a:lnTo>
                    <a:pt x="1978242" y="596791"/>
                  </a:lnTo>
                  <a:lnTo>
                    <a:pt x="2018325" y="614229"/>
                  </a:lnTo>
                  <a:lnTo>
                    <a:pt x="2054465" y="632946"/>
                  </a:lnTo>
                  <a:lnTo>
                    <a:pt x="2087151" y="652966"/>
                  </a:lnTo>
                  <a:lnTo>
                    <a:pt x="2144119" y="696997"/>
                  </a:lnTo>
                  <a:lnTo>
                    <a:pt x="2193149" y="746496"/>
                  </a:lnTo>
                  <a:lnTo>
                    <a:pt x="2238158" y="801636"/>
                  </a:lnTo>
                  <a:lnTo>
                    <a:pt x="2283063" y="862590"/>
                  </a:lnTo>
                  <a:lnTo>
                    <a:pt x="2306701" y="895301"/>
                  </a:lnTo>
                  <a:lnTo>
                    <a:pt x="2331782" y="929532"/>
                  </a:lnTo>
                  <a:lnTo>
                    <a:pt x="2358796" y="965302"/>
                  </a:lnTo>
                  <a:lnTo>
                    <a:pt x="2388233" y="1002635"/>
                  </a:lnTo>
                  <a:lnTo>
                    <a:pt x="2420582" y="1041551"/>
                  </a:lnTo>
                  <a:lnTo>
                    <a:pt x="2456333" y="1082073"/>
                  </a:lnTo>
                  <a:lnTo>
                    <a:pt x="2495975" y="1124221"/>
                  </a:lnTo>
                  <a:lnTo>
                    <a:pt x="2539999" y="1168019"/>
                  </a:lnTo>
                  <a:lnTo>
                    <a:pt x="2567941" y="1195182"/>
                  </a:lnTo>
                  <a:lnTo>
                    <a:pt x="2596579" y="1223561"/>
                  </a:lnTo>
                  <a:lnTo>
                    <a:pt x="2625891" y="1253095"/>
                  </a:lnTo>
                  <a:lnTo>
                    <a:pt x="2655856" y="1283724"/>
                  </a:lnTo>
                  <a:lnTo>
                    <a:pt x="2686453" y="1315388"/>
                  </a:lnTo>
                  <a:lnTo>
                    <a:pt x="2717660" y="1348026"/>
                  </a:lnTo>
                  <a:lnTo>
                    <a:pt x="2749456" y="1381580"/>
                  </a:lnTo>
                  <a:lnTo>
                    <a:pt x="2781818" y="1415988"/>
                  </a:lnTo>
                  <a:lnTo>
                    <a:pt x="2814727" y="1451191"/>
                  </a:lnTo>
                  <a:lnTo>
                    <a:pt x="2848160" y="1487128"/>
                  </a:lnTo>
                  <a:lnTo>
                    <a:pt x="2882095" y="1523740"/>
                  </a:lnTo>
                  <a:lnTo>
                    <a:pt x="2916512" y="1560966"/>
                  </a:lnTo>
                  <a:lnTo>
                    <a:pt x="2951389" y="1598747"/>
                  </a:lnTo>
                  <a:lnTo>
                    <a:pt x="2986704" y="1637022"/>
                  </a:lnTo>
                  <a:lnTo>
                    <a:pt x="3022437" y="1675731"/>
                  </a:lnTo>
                  <a:lnTo>
                    <a:pt x="3058564" y="1714815"/>
                  </a:lnTo>
                  <a:lnTo>
                    <a:pt x="3095066" y="1754212"/>
                  </a:lnTo>
                  <a:lnTo>
                    <a:pt x="3131920" y="1793864"/>
                  </a:lnTo>
                  <a:lnTo>
                    <a:pt x="3169105" y="1833709"/>
                  </a:lnTo>
                  <a:lnTo>
                    <a:pt x="3206600" y="1873688"/>
                  </a:lnTo>
                  <a:lnTo>
                    <a:pt x="3244383" y="1913742"/>
                  </a:lnTo>
                  <a:lnTo>
                    <a:pt x="3282433" y="1953809"/>
                  </a:lnTo>
                  <a:lnTo>
                    <a:pt x="3320727" y="1993829"/>
                  </a:lnTo>
                  <a:lnTo>
                    <a:pt x="3359246" y="2033743"/>
                  </a:lnTo>
                  <a:lnTo>
                    <a:pt x="3397967" y="2073491"/>
                  </a:lnTo>
                  <a:lnTo>
                    <a:pt x="3436868" y="2113012"/>
                  </a:lnTo>
                  <a:lnTo>
                    <a:pt x="3475929" y="2152247"/>
                  </a:lnTo>
                  <a:lnTo>
                    <a:pt x="3515128" y="2191135"/>
                  </a:lnTo>
                  <a:lnTo>
                    <a:pt x="3554443" y="2229616"/>
                  </a:lnTo>
                  <a:lnTo>
                    <a:pt x="3593853" y="2267631"/>
                  </a:lnTo>
                  <a:lnTo>
                    <a:pt x="3633337" y="2305118"/>
                  </a:lnTo>
                  <a:lnTo>
                    <a:pt x="3672872" y="2342019"/>
                  </a:lnTo>
                  <a:lnTo>
                    <a:pt x="3712438" y="2378272"/>
                  </a:lnTo>
                  <a:lnTo>
                    <a:pt x="3752014" y="2413819"/>
                  </a:lnTo>
                  <a:lnTo>
                    <a:pt x="3791576" y="2448598"/>
                  </a:lnTo>
                  <a:lnTo>
                    <a:pt x="3831105" y="2482551"/>
                  </a:lnTo>
                  <a:lnTo>
                    <a:pt x="3870579" y="2515616"/>
                  </a:lnTo>
                  <a:lnTo>
                    <a:pt x="3906964" y="2546139"/>
                  </a:lnTo>
                  <a:lnTo>
                    <a:pt x="3943196" y="2577331"/>
                  </a:lnTo>
                  <a:lnTo>
                    <a:pt x="3979299" y="2609124"/>
                  </a:lnTo>
                  <a:lnTo>
                    <a:pt x="4015299" y="2641448"/>
                  </a:lnTo>
                  <a:lnTo>
                    <a:pt x="4051222" y="2674237"/>
                  </a:lnTo>
                  <a:lnTo>
                    <a:pt x="4087093" y="2707420"/>
                  </a:lnTo>
                  <a:lnTo>
                    <a:pt x="4122937" y="2740929"/>
                  </a:lnTo>
                  <a:lnTo>
                    <a:pt x="4158781" y="2774697"/>
                  </a:lnTo>
                  <a:lnTo>
                    <a:pt x="4194649" y="2808653"/>
                  </a:lnTo>
                  <a:lnTo>
                    <a:pt x="4230568" y="2842730"/>
                  </a:lnTo>
                  <a:lnTo>
                    <a:pt x="4266562" y="2876859"/>
                  </a:lnTo>
                  <a:lnTo>
                    <a:pt x="4302658" y="2910971"/>
                  </a:lnTo>
                  <a:lnTo>
                    <a:pt x="4338880" y="2944999"/>
                  </a:lnTo>
                  <a:lnTo>
                    <a:pt x="4375254" y="2978872"/>
                  </a:lnTo>
                  <a:lnTo>
                    <a:pt x="4411807" y="3012524"/>
                  </a:lnTo>
                  <a:lnTo>
                    <a:pt x="4448563" y="3045884"/>
                  </a:lnTo>
                  <a:lnTo>
                    <a:pt x="4485547" y="3078885"/>
                  </a:lnTo>
                  <a:lnTo>
                    <a:pt x="4522786" y="3111459"/>
                  </a:lnTo>
                  <a:lnTo>
                    <a:pt x="4560305" y="3143535"/>
                  </a:lnTo>
                  <a:lnTo>
                    <a:pt x="4598130" y="3175047"/>
                  </a:lnTo>
                  <a:lnTo>
                    <a:pt x="4636285" y="3205925"/>
                  </a:lnTo>
                  <a:lnTo>
                    <a:pt x="4674797" y="3236101"/>
                  </a:lnTo>
                  <a:lnTo>
                    <a:pt x="4713691" y="3265506"/>
                  </a:lnTo>
                  <a:lnTo>
                    <a:pt x="4752993" y="3294072"/>
                  </a:lnTo>
                  <a:lnTo>
                    <a:pt x="4792727" y="3321729"/>
                  </a:lnTo>
                  <a:lnTo>
                    <a:pt x="4832921" y="3348411"/>
                  </a:lnTo>
                  <a:lnTo>
                    <a:pt x="4873598" y="3374047"/>
                  </a:lnTo>
                  <a:lnTo>
                    <a:pt x="4914785" y="3398569"/>
                  </a:lnTo>
                  <a:lnTo>
                    <a:pt x="4956508" y="3421910"/>
                  </a:lnTo>
                  <a:lnTo>
                    <a:pt x="4998791" y="3443999"/>
                  </a:lnTo>
                  <a:lnTo>
                    <a:pt x="5041660" y="3464770"/>
                  </a:lnTo>
                  <a:lnTo>
                    <a:pt x="5085141" y="3484152"/>
                  </a:lnTo>
                  <a:lnTo>
                    <a:pt x="5129260" y="3502078"/>
                  </a:lnTo>
                  <a:lnTo>
                    <a:pt x="5174041" y="3518479"/>
                  </a:lnTo>
                  <a:lnTo>
                    <a:pt x="5219511" y="3533286"/>
                  </a:lnTo>
                  <a:lnTo>
                    <a:pt x="5265695" y="3546431"/>
                  </a:lnTo>
                  <a:lnTo>
                    <a:pt x="5312618" y="3557846"/>
                  </a:lnTo>
                  <a:lnTo>
                    <a:pt x="5360306" y="3567461"/>
                  </a:lnTo>
                  <a:lnTo>
                    <a:pt x="5408784" y="3575208"/>
                  </a:lnTo>
                  <a:lnTo>
                    <a:pt x="5458079" y="3581019"/>
                  </a:lnTo>
                  <a:lnTo>
                    <a:pt x="5498365" y="3584289"/>
                  </a:lnTo>
                  <a:lnTo>
                    <a:pt x="5539671" y="3586422"/>
                  </a:lnTo>
                  <a:lnTo>
                    <a:pt x="5581952" y="3587445"/>
                  </a:lnTo>
                  <a:lnTo>
                    <a:pt x="5625164" y="3587388"/>
                  </a:lnTo>
                  <a:lnTo>
                    <a:pt x="5669263" y="3586277"/>
                  </a:lnTo>
                  <a:lnTo>
                    <a:pt x="5714202" y="3584141"/>
                  </a:lnTo>
                  <a:lnTo>
                    <a:pt x="5759939" y="3581009"/>
                  </a:lnTo>
                  <a:lnTo>
                    <a:pt x="5806428" y="3576907"/>
                  </a:lnTo>
                  <a:lnTo>
                    <a:pt x="5853624" y="3571864"/>
                  </a:lnTo>
                  <a:lnTo>
                    <a:pt x="5901483" y="3565908"/>
                  </a:lnTo>
                  <a:lnTo>
                    <a:pt x="5949961" y="3559066"/>
                  </a:lnTo>
                  <a:lnTo>
                    <a:pt x="5999012" y="3551368"/>
                  </a:lnTo>
                  <a:lnTo>
                    <a:pt x="6048592" y="3542841"/>
                  </a:lnTo>
                  <a:lnTo>
                    <a:pt x="6098656" y="3533513"/>
                  </a:lnTo>
                  <a:lnTo>
                    <a:pt x="6149160" y="3523412"/>
                  </a:lnTo>
                  <a:lnTo>
                    <a:pt x="6200059" y="3512567"/>
                  </a:lnTo>
                  <a:lnTo>
                    <a:pt x="6251309" y="3501004"/>
                  </a:lnTo>
                  <a:lnTo>
                    <a:pt x="6302864" y="3488752"/>
                  </a:lnTo>
                  <a:lnTo>
                    <a:pt x="6354681" y="3475840"/>
                  </a:lnTo>
                  <a:lnTo>
                    <a:pt x="6406714" y="3462295"/>
                  </a:lnTo>
                  <a:lnTo>
                    <a:pt x="6458918" y="3448145"/>
                  </a:lnTo>
                  <a:lnTo>
                    <a:pt x="6511250" y="3433418"/>
                  </a:lnTo>
                  <a:lnTo>
                    <a:pt x="6563665" y="3418143"/>
                  </a:lnTo>
                  <a:lnTo>
                    <a:pt x="6616117" y="3402346"/>
                  </a:lnTo>
                  <a:lnTo>
                    <a:pt x="6668563" y="3386058"/>
                  </a:lnTo>
                  <a:lnTo>
                    <a:pt x="6720958" y="3369304"/>
                  </a:lnTo>
                  <a:lnTo>
                    <a:pt x="6773256" y="3352114"/>
                  </a:lnTo>
                  <a:lnTo>
                    <a:pt x="6825414" y="3334515"/>
                  </a:lnTo>
                  <a:lnTo>
                    <a:pt x="6877386" y="3316536"/>
                  </a:lnTo>
                  <a:lnTo>
                    <a:pt x="6929129" y="3298204"/>
                  </a:lnTo>
                  <a:lnTo>
                    <a:pt x="6980597" y="3279547"/>
                  </a:lnTo>
                  <a:lnTo>
                    <a:pt x="7031745" y="3260594"/>
                  </a:lnTo>
                  <a:lnTo>
                    <a:pt x="7082530" y="3241373"/>
                  </a:lnTo>
                  <a:lnTo>
                    <a:pt x="7132907" y="3221911"/>
                  </a:lnTo>
                  <a:lnTo>
                    <a:pt x="7182830" y="3202236"/>
                  </a:lnTo>
                  <a:lnTo>
                    <a:pt x="7232256" y="3182377"/>
                  </a:lnTo>
                  <a:lnTo>
                    <a:pt x="7281139" y="3162362"/>
                  </a:lnTo>
                  <a:lnTo>
                    <a:pt x="7329435" y="3142218"/>
                  </a:lnTo>
                  <a:lnTo>
                    <a:pt x="7377099" y="3121974"/>
                  </a:lnTo>
                  <a:lnTo>
                    <a:pt x="7424087" y="3101658"/>
                  </a:lnTo>
                  <a:lnTo>
                    <a:pt x="7470354" y="3081297"/>
                  </a:lnTo>
                  <a:lnTo>
                    <a:pt x="7515856" y="3060920"/>
                  </a:lnTo>
                  <a:lnTo>
                    <a:pt x="7560547" y="3040554"/>
                  </a:lnTo>
                  <a:lnTo>
                    <a:pt x="7604383" y="3020229"/>
                  </a:lnTo>
                  <a:lnTo>
                    <a:pt x="7647320" y="2999971"/>
                  </a:lnTo>
                  <a:lnTo>
                    <a:pt x="7689313" y="2979809"/>
                  </a:lnTo>
                  <a:lnTo>
                    <a:pt x="7730316" y="2959771"/>
                  </a:lnTo>
                  <a:lnTo>
                    <a:pt x="7770287" y="2939885"/>
                  </a:lnTo>
                  <a:lnTo>
                    <a:pt x="7809179" y="2920178"/>
                  </a:lnTo>
                  <a:lnTo>
                    <a:pt x="7846949" y="2900680"/>
                  </a:lnTo>
                  <a:lnTo>
                    <a:pt x="7896404" y="2874027"/>
                  </a:lnTo>
                  <a:lnTo>
                    <a:pt x="7944294" y="2846470"/>
                  </a:lnTo>
                  <a:lnTo>
                    <a:pt x="7990690" y="2818050"/>
                  </a:lnTo>
                  <a:lnTo>
                    <a:pt x="8035660" y="2788811"/>
                  </a:lnTo>
                  <a:lnTo>
                    <a:pt x="8079275" y="2758795"/>
                  </a:lnTo>
                  <a:lnTo>
                    <a:pt x="8121604" y="2728044"/>
                  </a:lnTo>
                  <a:lnTo>
                    <a:pt x="8162718" y="2696602"/>
                  </a:lnTo>
                  <a:lnTo>
                    <a:pt x="8202686" y="2664510"/>
                  </a:lnTo>
                  <a:lnTo>
                    <a:pt x="8241579" y="2631812"/>
                  </a:lnTo>
                  <a:lnTo>
                    <a:pt x="8279465" y="2598550"/>
                  </a:lnTo>
                  <a:lnTo>
                    <a:pt x="8316415" y="2564766"/>
                  </a:lnTo>
                  <a:lnTo>
                    <a:pt x="8352499" y="2530503"/>
                  </a:lnTo>
                  <a:lnTo>
                    <a:pt x="8387786" y="2495804"/>
                  </a:lnTo>
                  <a:lnTo>
                    <a:pt x="8422347" y="2460712"/>
                  </a:lnTo>
                  <a:lnTo>
                    <a:pt x="8456251" y="2425268"/>
                  </a:lnTo>
                  <a:lnTo>
                    <a:pt x="8489569" y="2389516"/>
                  </a:lnTo>
                  <a:lnTo>
                    <a:pt x="8522369" y="2353497"/>
                  </a:lnTo>
                  <a:lnTo>
                    <a:pt x="8554722" y="2317256"/>
                  </a:lnTo>
                  <a:lnTo>
                    <a:pt x="8586698" y="2280834"/>
                  </a:lnTo>
                  <a:lnTo>
                    <a:pt x="8618367" y="2244273"/>
                  </a:lnTo>
                  <a:lnTo>
                    <a:pt x="8649798" y="2207617"/>
                  </a:lnTo>
                  <a:lnTo>
                    <a:pt x="8681062" y="2170908"/>
                  </a:lnTo>
                  <a:lnTo>
                    <a:pt x="8712227" y="2134188"/>
                  </a:lnTo>
                  <a:lnTo>
                    <a:pt x="8743365" y="2097501"/>
                  </a:lnTo>
                  <a:lnTo>
                    <a:pt x="8774545" y="2060888"/>
                  </a:lnTo>
                  <a:lnTo>
                    <a:pt x="8805836" y="2024393"/>
                  </a:lnTo>
                  <a:lnTo>
                    <a:pt x="8837309" y="1988058"/>
                  </a:lnTo>
                  <a:lnTo>
                    <a:pt x="8869034" y="1951925"/>
                  </a:lnTo>
                  <a:lnTo>
                    <a:pt x="8901080" y="1916038"/>
                  </a:lnTo>
                  <a:lnTo>
                    <a:pt x="8933517" y="1880438"/>
                  </a:lnTo>
                  <a:lnTo>
                    <a:pt x="8966415" y="1845168"/>
                  </a:lnTo>
                  <a:lnTo>
                    <a:pt x="8999845" y="1810271"/>
                  </a:lnTo>
                  <a:lnTo>
                    <a:pt x="9033875" y="1775790"/>
                  </a:lnTo>
                  <a:lnTo>
                    <a:pt x="9068575" y="1741767"/>
                  </a:lnTo>
                  <a:lnTo>
                    <a:pt x="9104017" y="1708244"/>
                  </a:lnTo>
                  <a:lnTo>
                    <a:pt x="9140268" y="1675265"/>
                  </a:lnTo>
                  <a:lnTo>
                    <a:pt x="9177401" y="1642872"/>
                  </a:lnTo>
                  <a:lnTo>
                    <a:pt x="9216297" y="1609780"/>
                  </a:lnTo>
                  <a:lnTo>
                    <a:pt x="9255682" y="1576480"/>
                  </a:lnTo>
                  <a:lnTo>
                    <a:pt x="9295521" y="1543000"/>
                  </a:lnTo>
                  <a:lnTo>
                    <a:pt x="9335776" y="1509369"/>
                  </a:lnTo>
                  <a:lnTo>
                    <a:pt x="9376413" y="1475616"/>
                  </a:lnTo>
                  <a:lnTo>
                    <a:pt x="9417395" y="1441769"/>
                  </a:lnTo>
                  <a:lnTo>
                    <a:pt x="9458686" y="1407859"/>
                  </a:lnTo>
                  <a:lnTo>
                    <a:pt x="9500250" y="1373913"/>
                  </a:lnTo>
                  <a:lnTo>
                    <a:pt x="9542051" y="1339961"/>
                  </a:lnTo>
                  <a:lnTo>
                    <a:pt x="9584054" y="1306031"/>
                  </a:lnTo>
                  <a:lnTo>
                    <a:pt x="9626222" y="1272152"/>
                  </a:lnTo>
                  <a:lnTo>
                    <a:pt x="9668519" y="1238353"/>
                  </a:lnTo>
                  <a:lnTo>
                    <a:pt x="9710909" y="1204663"/>
                  </a:lnTo>
                  <a:lnTo>
                    <a:pt x="9753357" y="1171111"/>
                  </a:lnTo>
                  <a:lnTo>
                    <a:pt x="9795826" y="1137726"/>
                  </a:lnTo>
                  <a:lnTo>
                    <a:pt x="9838281" y="1104536"/>
                  </a:lnTo>
                  <a:lnTo>
                    <a:pt x="9880684" y="1071571"/>
                  </a:lnTo>
                  <a:lnTo>
                    <a:pt x="9923002" y="1038859"/>
                  </a:lnTo>
                  <a:lnTo>
                    <a:pt x="9965196" y="1006430"/>
                  </a:lnTo>
                  <a:lnTo>
                    <a:pt x="10007232" y="974311"/>
                  </a:lnTo>
                  <a:lnTo>
                    <a:pt x="10049074" y="942533"/>
                  </a:lnTo>
                  <a:lnTo>
                    <a:pt x="10090685" y="911123"/>
                  </a:lnTo>
                  <a:lnTo>
                    <a:pt x="10132029" y="880111"/>
                  </a:lnTo>
                  <a:lnTo>
                    <a:pt x="10173071" y="849526"/>
                  </a:lnTo>
                  <a:lnTo>
                    <a:pt x="10213775" y="819396"/>
                  </a:lnTo>
                  <a:lnTo>
                    <a:pt x="10254104" y="789751"/>
                  </a:lnTo>
                  <a:lnTo>
                    <a:pt x="10294022" y="760618"/>
                  </a:lnTo>
                  <a:lnTo>
                    <a:pt x="10333494" y="732028"/>
                  </a:lnTo>
                  <a:lnTo>
                    <a:pt x="10372484" y="704009"/>
                  </a:lnTo>
                  <a:lnTo>
                    <a:pt x="10410956" y="676590"/>
                  </a:lnTo>
                  <a:lnTo>
                    <a:pt x="10448873" y="649799"/>
                  </a:lnTo>
                  <a:lnTo>
                    <a:pt x="10486199" y="623666"/>
                  </a:lnTo>
                  <a:lnTo>
                    <a:pt x="10522900" y="598219"/>
                  </a:lnTo>
                  <a:lnTo>
                    <a:pt x="10558938" y="573488"/>
                  </a:lnTo>
                  <a:lnTo>
                    <a:pt x="10594278" y="549501"/>
                  </a:lnTo>
                  <a:lnTo>
                    <a:pt x="10628884" y="526288"/>
                  </a:lnTo>
                  <a:lnTo>
                    <a:pt x="10681843" y="491398"/>
                  </a:lnTo>
                  <a:lnTo>
                    <a:pt x="10733613" y="458109"/>
                  </a:lnTo>
                  <a:lnTo>
                    <a:pt x="10784248" y="426348"/>
                  </a:lnTo>
                  <a:lnTo>
                    <a:pt x="10833803" y="396043"/>
                  </a:lnTo>
                  <a:lnTo>
                    <a:pt x="10882330" y="367121"/>
                  </a:lnTo>
                  <a:lnTo>
                    <a:pt x="10929885" y="339509"/>
                  </a:lnTo>
                  <a:lnTo>
                    <a:pt x="10976520" y="313133"/>
                  </a:lnTo>
                  <a:lnTo>
                    <a:pt x="11022291" y="287922"/>
                  </a:lnTo>
                  <a:lnTo>
                    <a:pt x="11067252" y="263803"/>
                  </a:lnTo>
                  <a:lnTo>
                    <a:pt x="11111455" y="240703"/>
                  </a:lnTo>
                  <a:lnTo>
                    <a:pt x="11154956" y="218548"/>
                  </a:lnTo>
                  <a:lnTo>
                    <a:pt x="11197808" y="197267"/>
                  </a:lnTo>
                  <a:lnTo>
                    <a:pt x="11240066" y="176787"/>
                  </a:lnTo>
                  <a:lnTo>
                    <a:pt x="11281783" y="157034"/>
                  </a:lnTo>
                  <a:lnTo>
                    <a:pt x="11323014" y="137936"/>
                  </a:lnTo>
                  <a:lnTo>
                    <a:pt x="11363813" y="119421"/>
                  </a:lnTo>
                  <a:lnTo>
                    <a:pt x="11404233" y="101414"/>
                  </a:lnTo>
                  <a:lnTo>
                    <a:pt x="11444329" y="83845"/>
                  </a:lnTo>
                  <a:lnTo>
                    <a:pt x="11484154" y="66639"/>
                  </a:lnTo>
                  <a:lnTo>
                    <a:pt x="11523764" y="49724"/>
                  </a:lnTo>
                  <a:lnTo>
                    <a:pt x="11563211" y="33028"/>
                  </a:lnTo>
                  <a:lnTo>
                    <a:pt x="11602550" y="16477"/>
                  </a:lnTo>
                  <a:lnTo>
                    <a:pt x="11641836" y="0"/>
                  </a:lnTo>
                </a:path>
              </a:pathLst>
            </a:custGeom>
            <a:ln w="12699">
              <a:solidFill>
                <a:srgbClr val="000000"/>
              </a:solidFill>
            </a:ln>
          </p:spPr>
          <p:txBody>
            <a:bodyPr wrap="square" lIns="0" tIns="0" rIns="0" bIns="0" rtlCol="0"/>
            <a:lstStyle/>
            <a:p>
              <a:endParaRPr sz="1500"/>
            </a:p>
          </p:txBody>
        </p:sp>
        <p:sp>
          <p:nvSpPr>
            <p:cNvPr id="28" name="object 28"/>
            <p:cNvSpPr/>
            <p:nvPr/>
          </p:nvSpPr>
          <p:spPr>
            <a:xfrm>
              <a:off x="12612115" y="1823085"/>
              <a:ext cx="449580" cy="402590"/>
            </a:xfrm>
            <a:custGeom>
              <a:avLst/>
              <a:gdLst/>
              <a:ahLst/>
              <a:cxnLst/>
              <a:rect l="l" t="t" r="r" b="b"/>
              <a:pathLst>
                <a:path w="449580" h="402589">
                  <a:moveTo>
                    <a:pt x="0" y="0"/>
                  </a:moveTo>
                  <a:lnTo>
                    <a:pt x="188086" y="402336"/>
                  </a:lnTo>
                  <a:lnTo>
                    <a:pt x="449072" y="35051"/>
                  </a:lnTo>
                  <a:lnTo>
                    <a:pt x="0" y="0"/>
                  </a:lnTo>
                  <a:close/>
                </a:path>
              </a:pathLst>
            </a:custGeom>
            <a:solidFill>
              <a:srgbClr val="000000"/>
            </a:solidFill>
          </p:spPr>
          <p:txBody>
            <a:bodyPr wrap="square" lIns="0" tIns="0" rIns="0" bIns="0" rtlCol="0"/>
            <a:lstStyle/>
            <a:p>
              <a:endParaRPr sz="1500"/>
            </a:p>
          </p:txBody>
        </p:sp>
        <p:sp>
          <p:nvSpPr>
            <p:cNvPr id="29" name="object 29"/>
            <p:cNvSpPr/>
            <p:nvPr/>
          </p:nvSpPr>
          <p:spPr>
            <a:xfrm>
              <a:off x="12612115" y="1823085"/>
              <a:ext cx="449580" cy="402590"/>
            </a:xfrm>
            <a:custGeom>
              <a:avLst/>
              <a:gdLst/>
              <a:ahLst/>
              <a:cxnLst/>
              <a:rect l="l" t="t" r="r" b="b"/>
              <a:pathLst>
                <a:path w="449580" h="402589">
                  <a:moveTo>
                    <a:pt x="0" y="0"/>
                  </a:moveTo>
                  <a:lnTo>
                    <a:pt x="449072" y="35051"/>
                  </a:lnTo>
                  <a:lnTo>
                    <a:pt x="188086" y="402336"/>
                  </a:lnTo>
                  <a:lnTo>
                    <a:pt x="0" y="0"/>
                  </a:lnTo>
                  <a:close/>
                </a:path>
              </a:pathLst>
            </a:custGeom>
            <a:ln w="12700">
              <a:solidFill>
                <a:srgbClr val="000000"/>
              </a:solidFill>
            </a:ln>
          </p:spPr>
          <p:txBody>
            <a:bodyPr wrap="square" lIns="0" tIns="0" rIns="0" bIns="0" rtlCol="0"/>
            <a:lstStyle/>
            <a:p>
              <a:endParaRPr sz="1500"/>
            </a:p>
          </p:txBody>
        </p:sp>
      </p:grpSp>
      <p:sp>
        <p:nvSpPr>
          <p:cNvPr id="30" name="object 30"/>
          <p:cNvSpPr txBox="1"/>
          <p:nvPr/>
        </p:nvSpPr>
        <p:spPr>
          <a:xfrm>
            <a:off x="4307628" y="3489282"/>
            <a:ext cx="1344613" cy="379377"/>
          </a:xfrm>
          <a:prstGeom prst="rect">
            <a:avLst/>
          </a:prstGeom>
        </p:spPr>
        <p:txBody>
          <a:bodyPr vert="horz" wrap="square" lIns="0" tIns="13758" rIns="0" bIns="0" rtlCol="0">
            <a:spAutoFit/>
          </a:bodyPr>
          <a:lstStyle/>
          <a:p>
            <a:pPr marL="10583">
              <a:spcBef>
                <a:spcPts val="108"/>
              </a:spcBef>
            </a:pPr>
            <a:r>
              <a:rPr sz="2375" spc="-17">
                <a:latin typeface="Calibri Light"/>
                <a:cs typeface="Calibri Light"/>
              </a:rPr>
              <a:t>Frustration</a:t>
            </a:r>
            <a:endParaRPr sz="2375">
              <a:latin typeface="Calibri Light"/>
              <a:cs typeface="Calibri Light"/>
            </a:endParaRPr>
          </a:p>
        </p:txBody>
      </p:sp>
      <p:sp>
        <p:nvSpPr>
          <p:cNvPr id="31" name="object 31"/>
          <p:cNvSpPr txBox="1"/>
          <p:nvPr/>
        </p:nvSpPr>
        <p:spPr>
          <a:xfrm>
            <a:off x="7583805" y="2544869"/>
            <a:ext cx="1044575" cy="379377"/>
          </a:xfrm>
          <a:prstGeom prst="rect">
            <a:avLst/>
          </a:prstGeom>
        </p:spPr>
        <p:txBody>
          <a:bodyPr vert="horz" wrap="square" lIns="0" tIns="13758" rIns="0" bIns="0" rtlCol="0">
            <a:spAutoFit/>
          </a:bodyPr>
          <a:lstStyle/>
          <a:p>
            <a:pPr marL="10583">
              <a:spcBef>
                <a:spcPts val="108"/>
              </a:spcBef>
            </a:pPr>
            <a:r>
              <a:rPr sz="2375" spc="-8">
                <a:latin typeface="Calibri Light"/>
                <a:cs typeface="Calibri Light"/>
              </a:rPr>
              <a:t>Decision</a:t>
            </a:r>
            <a:endParaRPr sz="2375">
              <a:latin typeface="Calibri Light"/>
              <a:cs typeface="Calibri Light"/>
            </a:endParaRPr>
          </a:p>
        </p:txBody>
      </p:sp>
      <p:grpSp>
        <p:nvGrpSpPr>
          <p:cNvPr id="32" name="object 32"/>
          <p:cNvGrpSpPr/>
          <p:nvPr/>
        </p:nvGrpSpPr>
        <p:grpSpPr>
          <a:xfrm>
            <a:off x="1295400" y="1459230"/>
            <a:ext cx="9442450" cy="3403600"/>
            <a:chOff x="1554480" y="1751076"/>
            <a:chExt cx="11330940" cy="4084320"/>
          </a:xfrm>
        </p:grpSpPr>
        <p:pic>
          <p:nvPicPr>
            <p:cNvPr id="33" name="object 33"/>
            <p:cNvPicPr/>
            <p:nvPr/>
          </p:nvPicPr>
          <p:blipFill>
            <a:blip r:embed="rId4" cstate="print"/>
            <a:stretch>
              <a:fillRect/>
            </a:stretch>
          </p:blipFill>
          <p:spPr>
            <a:xfrm>
              <a:off x="1554480" y="2191512"/>
              <a:ext cx="758951" cy="760476"/>
            </a:xfrm>
            <a:prstGeom prst="rect">
              <a:avLst/>
            </a:prstGeom>
          </p:spPr>
        </p:pic>
        <p:pic>
          <p:nvPicPr>
            <p:cNvPr id="34" name="object 34"/>
            <p:cNvPicPr/>
            <p:nvPr/>
          </p:nvPicPr>
          <p:blipFill>
            <a:blip r:embed="rId5" cstate="print"/>
            <a:stretch>
              <a:fillRect/>
            </a:stretch>
          </p:blipFill>
          <p:spPr>
            <a:xfrm>
              <a:off x="6714744" y="5024628"/>
              <a:ext cx="810768" cy="810768"/>
            </a:xfrm>
            <a:prstGeom prst="rect">
              <a:avLst/>
            </a:prstGeom>
          </p:spPr>
        </p:pic>
        <p:pic>
          <p:nvPicPr>
            <p:cNvPr id="35" name="object 35"/>
            <p:cNvPicPr/>
            <p:nvPr/>
          </p:nvPicPr>
          <p:blipFill>
            <a:blip r:embed="rId6" cstate="print"/>
            <a:stretch>
              <a:fillRect/>
            </a:stretch>
          </p:blipFill>
          <p:spPr>
            <a:xfrm>
              <a:off x="5180076" y="4558283"/>
              <a:ext cx="787908" cy="803147"/>
            </a:xfrm>
            <a:prstGeom prst="rect">
              <a:avLst/>
            </a:prstGeom>
          </p:spPr>
        </p:pic>
        <p:pic>
          <p:nvPicPr>
            <p:cNvPr id="36" name="object 36"/>
            <p:cNvPicPr/>
            <p:nvPr/>
          </p:nvPicPr>
          <p:blipFill>
            <a:blip r:embed="rId7" cstate="print"/>
            <a:stretch>
              <a:fillRect/>
            </a:stretch>
          </p:blipFill>
          <p:spPr>
            <a:xfrm>
              <a:off x="8372893" y="4643627"/>
              <a:ext cx="710109" cy="746760"/>
            </a:xfrm>
            <a:prstGeom prst="rect">
              <a:avLst/>
            </a:prstGeom>
          </p:spPr>
        </p:pic>
        <p:pic>
          <p:nvPicPr>
            <p:cNvPr id="37" name="object 37"/>
            <p:cNvPicPr/>
            <p:nvPr/>
          </p:nvPicPr>
          <p:blipFill>
            <a:blip r:embed="rId8" cstate="print"/>
            <a:stretch>
              <a:fillRect/>
            </a:stretch>
          </p:blipFill>
          <p:spPr>
            <a:xfrm>
              <a:off x="3192780" y="2606040"/>
              <a:ext cx="979932" cy="981455"/>
            </a:xfrm>
            <a:prstGeom prst="rect">
              <a:avLst/>
            </a:prstGeom>
          </p:spPr>
        </p:pic>
        <p:pic>
          <p:nvPicPr>
            <p:cNvPr id="38" name="object 38"/>
            <p:cNvPicPr/>
            <p:nvPr/>
          </p:nvPicPr>
          <p:blipFill>
            <a:blip r:embed="rId9" cstate="print"/>
            <a:stretch>
              <a:fillRect/>
            </a:stretch>
          </p:blipFill>
          <p:spPr>
            <a:xfrm>
              <a:off x="11939015" y="1751076"/>
              <a:ext cx="946403" cy="946403"/>
            </a:xfrm>
            <a:prstGeom prst="rect">
              <a:avLst/>
            </a:prstGeom>
          </p:spPr>
        </p:pic>
      </p:grpSp>
      <p:sp>
        <p:nvSpPr>
          <p:cNvPr id="39" name="object 39"/>
          <p:cNvSpPr txBox="1"/>
          <p:nvPr/>
        </p:nvSpPr>
        <p:spPr>
          <a:xfrm>
            <a:off x="1335828" y="2408978"/>
            <a:ext cx="1089025" cy="1010619"/>
          </a:xfrm>
          <a:prstGeom prst="rect">
            <a:avLst/>
          </a:prstGeom>
        </p:spPr>
        <p:txBody>
          <a:bodyPr vert="horz" wrap="square" lIns="0" tIns="10054" rIns="0" bIns="0" rtlCol="0">
            <a:spAutoFit/>
          </a:bodyPr>
          <a:lstStyle/>
          <a:p>
            <a:pPr marL="10583" marR="4233">
              <a:lnSpc>
                <a:spcPct val="99900"/>
              </a:lnSpc>
              <a:spcBef>
                <a:spcPts val="79"/>
              </a:spcBef>
            </a:pPr>
            <a:r>
              <a:rPr sz="2167" i="1">
                <a:latin typeface="Calibri Light"/>
                <a:cs typeface="Calibri Light"/>
              </a:rPr>
              <a:t>Why</a:t>
            </a:r>
            <a:r>
              <a:rPr sz="2167" i="1" spc="-95">
                <a:latin typeface="Calibri Light"/>
                <a:cs typeface="Calibri Light"/>
              </a:rPr>
              <a:t> </a:t>
            </a:r>
            <a:r>
              <a:rPr sz="2167" i="1" spc="-17">
                <a:latin typeface="Calibri Light"/>
                <a:cs typeface="Calibri Light"/>
              </a:rPr>
              <a:t>does </a:t>
            </a:r>
            <a:r>
              <a:rPr sz="2167" i="1">
                <a:latin typeface="Calibri Light"/>
                <a:cs typeface="Calibri Light"/>
              </a:rPr>
              <a:t>it</a:t>
            </a:r>
            <a:r>
              <a:rPr sz="2167" i="1" spc="-17">
                <a:latin typeface="Calibri Light"/>
                <a:cs typeface="Calibri Light"/>
              </a:rPr>
              <a:t> look </a:t>
            </a:r>
            <a:r>
              <a:rPr sz="2167" i="1" spc="-8">
                <a:latin typeface="Calibri Light"/>
                <a:cs typeface="Calibri Light"/>
              </a:rPr>
              <a:t>different?</a:t>
            </a:r>
            <a:endParaRPr sz="2167">
              <a:latin typeface="Calibri Light"/>
              <a:cs typeface="Calibri Light"/>
            </a:endParaRPr>
          </a:p>
        </p:txBody>
      </p:sp>
      <p:sp>
        <p:nvSpPr>
          <p:cNvPr id="40" name="object 40"/>
          <p:cNvSpPr txBox="1"/>
          <p:nvPr/>
        </p:nvSpPr>
        <p:spPr>
          <a:xfrm>
            <a:off x="2858559" y="1920874"/>
            <a:ext cx="2435754" cy="1059050"/>
          </a:xfrm>
          <a:prstGeom prst="rect">
            <a:avLst/>
          </a:prstGeom>
        </p:spPr>
        <p:txBody>
          <a:bodyPr vert="horz" wrap="square" lIns="0" tIns="13758" rIns="0" bIns="0" rtlCol="0">
            <a:spAutoFit/>
          </a:bodyPr>
          <a:lstStyle/>
          <a:p>
            <a:pPr marL="10583">
              <a:spcBef>
                <a:spcPts val="108"/>
              </a:spcBef>
            </a:pPr>
            <a:r>
              <a:rPr sz="2375" spc="-8">
                <a:latin typeface="Calibri Light"/>
                <a:cs typeface="Calibri Light"/>
              </a:rPr>
              <a:t>Denial</a:t>
            </a:r>
            <a:endParaRPr sz="2375">
              <a:latin typeface="Calibri Light"/>
              <a:cs typeface="Calibri Light"/>
            </a:endParaRPr>
          </a:p>
          <a:p>
            <a:pPr marL="492634">
              <a:lnSpc>
                <a:spcPts val="2596"/>
              </a:lnSpc>
              <a:spcBef>
                <a:spcPts val="71"/>
              </a:spcBef>
            </a:pPr>
            <a:r>
              <a:rPr sz="2167" i="1">
                <a:latin typeface="Calibri Light"/>
                <a:cs typeface="Calibri Light"/>
              </a:rPr>
              <a:t>This</a:t>
            </a:r>
            <a:r>
              <a:rPr sz="2167" i="1" spc="-46">
                <a:latin typeface="Calibri Light"/>
                <a:cs typeface="Calibri Light"/>
              </a:rPr>
              <a:t> </a:t>
            </a:r>
            <a:r>
              <a:rPr sz="2167" i="1">
                <a:latin typeface="Calibri Light"/>
                <a:cs typeface="Calibri Light"/>
              </a:rPr>
              <a:t>isn’t</a:t>
            </a:r>
            <a:r>
              <a:rPr sz="2167" i="1" spc="-46">
                <a:latin typeface="Calibri Light"/>
                <a:cs typeface="Calibri Light"/>
              </a:rPr>
              <a:t> </a:t>
            </a:r>
            <a:r>
              <a:rPr sz="2167" i="1">
                <a:latin typeface="Calibri Light"/>
                <a:cs typeface="Calibri Light"/>
              </a:rPr>
              <a:t>going</a:t>
            </a:r>
            <a:r>
              <a:rPr sz="2167" i="1" spc="-29">
                <a:latin typeface="Calibri Light"/>
                <a:cs typeface="Calibri Light"/>
              </a:rPr>
              <a:t> </a:t>
            </a:r>
            <a:r>
              <a:rPr sz="2167" i="1" spc="-21">
                <a:latin typeface="Calibri Light"/>
                <a:cs typeface="Calibri Light"/>
              </a:rPr>
              <a:t>to</a:t>
            </a:r>
            <a:endParaRPr sz="2167">
              <a:latin typeface="Calibri Light"/>
              <a:cs typeface="Calibri Light"/>
            </a:endParaRPr>
          </a:p>
          <a:p>
            <a:pPr marL="492634">
              <a:lnSpc>
                <a:spcPts val="2596"/>
              </a:lnSpc>
            </a:pPr>
            <a:r>
              <a:rPr sz="2167" i="1">
                <a:latin typeface="Calibri Light"/>
                <a:cs typeface="Calibri Light"/>
              </a:rPr>
              <a:t>affect</a:t>
            </a:r>
            <a:r>
              <a:rPr sz="2167" i="1" spc="-92">
                <a:latin typeface="Calibri Light"/>
                <a:cs typeface="Calibri Light"/>
              </a:rPr>
              <a:t> </a:t>
            </a:r>
            <a:r>
              <a:rPr sz="2167" i="1" spc="-21">
                <a:latin typeface="Calibri Light"/>
                <a:cs typeface="Calibri Light"/>
              </a:rPr>
              <a:t>me!</a:t>
            </a:r>
            <a:endParaRPr sz="2167">
              <a:latin typeface="Calibri Light"/>
              <a:cs typeface="Calibri Light"/>
            </a:endParaRPr>
          </a:p>
        </p:txBody>
      </p:sp>
      <p:sp>
        <p:nvSpPr>
          <p:cNvPr id="41" name="object 41"/>
          <p:cNvSpPr txBox="1"/>
          <p:nvPr/>
        </p:nvSpPr>
        <p:spPr>
          <a:xfrm>
            <a:off x="3551554" y="4358428"/>
            <a:ext cx="1230313" cy="1010619"/>
          </a:xfrm>
          <a:prstGeom prst="rect">
            <a:avLst/>
          </a:prstGeom>
        </p:spPr>
        <p:txBody>
          <a:bodyPr vert="horz" wrap="square" lIns="0" tIns="10054" rIns="0" bIns="0" rtlCol="0">
            <a:spAutoFit/>
          </a:bodyPr>
          <a:lstStyle/>
          <a:p>
            <a:pPr marL="10583" marR="4233">
              <a:lnSpc>
                <a:spcPct val="99800"/>
              </a:lnSpc>
              <a:spcBef>
                <a:spcPts val="79"/>
              </a:spcBef>
            </a:pPr>
            <a:r>
              <a:rPr sz="2167" i="1">
                <a:latin typeface="Calibri Light"/>
                <a:cs typeface="Calibri Light"/>
              </a:rPr>
              <a:t>This</a:t>
            </a:r>
            <a:r>
              <a:rPr sz="2167" i="1" spc="-46">
                <a:latin typeface="Calibri Light"/>
                <a:cs typeface="Calibri Light"/>
              </a:rPr>
              <a:t> </a:t>
            </a:r>
            <a:r>
              <a:rPr sz="2167" i="1" spc="-21">
                <a:latin typeface="Calibri Light"/>
                <a:cs typeface="Calibri Light"/>
              </a:rPr>
              <a:t>is </a:t>
            </a:r>
            <a:r>
              <a:rPr sz="2167" i="1">
                <a:latin typeface="Calibri Light"/>
                <a:cs typeface="Calibri Light"/>
              </a:rPr>
              <a:t>making</a:t>
            </a:r>
            <a:r>
              <a:rPr sz="2167" i="1" spc="-71">
                <a:latin typeface="Calibri Light"/>
                <a:cs typeface="Calibri Light"/>
              </a:rPr>
              <a:t> </a:t>
            </a:r>
            <a:r>
              <a:rPr sz="2167" i="1" spc="-21">
                <a:latin typeface="Calibri Light"/>
                <a:cs typeface="Calibri Light"/>
              </a:rPr>
              <a:t>my </a:t>
            </a:r>
            <a:r>
              <a:rPr sz="2167" i="1">
                <a:latin typeface="Calibri Light"/>
                <a:cs typeface="Calibri Light"/>
              </a:rPr>
              <a:t>life</a:t>
            </a:r>
            <a:r>
              <a:rPr sz="2167" i="1" spc="-67">
                <a:latin typeface="Calibri Light"/>
                <a:cs typeface="Calibri Light"/>
              </a:rPr>
              <a:t> </a:t>
            </a:r>
            <a:r>
              <a:rPr sz="2167" i="1" spc="-8">
                <a:latin typeface="Calibri Light"/>
                <a:cs typeface="Calibri Light"/>
              </a:rPr>
              <a:t>harder!</a:t>
            </a:r>
            <a:endParaRPr sz="2167">
              <a:latin typeface="Calibri Light"/>
              <a:cs typeface="Calibri Light"/>
            </a:endParaRPr>
          </a:p>
        </p:txBody>
      </p:sp>
      <p:sp>
        <p:nvSpPr>
          <p:cNvPr id="42" name="object 42"/>
          <p:cNvSpPr txBox="1"/>
          <p:nvPr/>
        </p:nvSpPr>
        <p:spPr>
          <a:xfrm>
            <a:off x="5307435" y="4756954"/>
            <a:ext cx="1454150" cy="1339641"/>
          </a:xfrm>
          <a:prstGeom prst="rect">
            <a:avLst/>
          </a:prstGeom>
        </p:spPr>
        <p:txBody>
          <a:bodyPr vert="horz" wrap="square" lIns="0" tIns="28046" rIns="0" bIns="0" rtlCol="0">
            <a:spAutoFit/>
          </a:bodyPr>
          <a:lstStyle/>
          <a:p>
            <a:pPr marL="110062" marR="4233" indent="-100008">
              <a:lnSpc>
                <a:spcPct val="96100"/>
              </a:lnSpc>
              <a:spcBef>
                <a:spcPts val="221"/>
              </a:spcBef>
            </a:pPr>
            <a:r>
              <a:rPr sz="2375" spc="-8">
                <a:latin typeface="Calibri Light"/>
                <a:cs typeface="Calibri Light"/>
              </a:rPr>
              <a:t>Depression </a:t>
            </a:r>
            <a:r>
              <a:rPr sz="2167" i="1">
                <a:latin typeface="Calibri Light"/>
                <a:cs typeface="Calibri Light"/>
              </a:rPr>
              <a:t>This</a:t>
            </a:r>
            <a:r>
              <a:rPr sz="2167" i="1" spc="-29">
                <a:latin typeface="Calibri Light"/>
                <a:cs typeface="Calibri Light"/>
              </a:rPr>
              <a:t> </a:t>
            </a:r>
            <a:r>
              <a:rPr sz="2167" i="1">
                <a:latin typeface="Calibri Light"/>
                <a:cs typeface="Calibri Light"/>
              </a:rPr>
              <a:t>is</a:t>
            </a:r>
            <a:r>
              <a:rPr sz="2167" i="1" spc="-33">
                <a:latin typeface="Calibri Light"/>
                <a:cs typeface="Calibri Light"/>
              </a:rPr>
              <a:t> </a:t>
            </a:r>
            <a:r>
              <a:rPr sz="2167" i="1" spc="-8">
                <a:latin typeface="Calibri Light"/>
                <a:cs typeface="Calibri Light"/>
              </a:rPr>
              <a:t>never </a:t>
            </a:r>
            <a:r>
              <a:rPr sz="2167" i="1">
                <a:latin typeface="Calibri Light"/>
                <a:cs typeface="Calibri Light"/>
              </a:rPr>
              <a:t>going</a:t>
            </a:r>
            <a:r>
              <a:rPr sz="2167" i="1" spc="-62">
                <a:latin typeface="Calibri Light"/>
                <a:cs typeface="Calibri Light"/>
              </a:rPr>
              <a:t> </a:t>
            </a:r>
            <a:r>
              <a:rPr sz="2167" i="1" spc="-21">
                <a:latin typeface="Calibri Light"/>
                <a:cs typeface="Calibri Light"/>
              </a:rPr>
              <a:t>to </a:t>
            </a:r>
            <a:r>
              <a:rPr sz="2167" i="1" spc="-8">
                <a:latin typeface="Calibri Light"/>
                <a:cs typeface="Calibri Light"/>
              </a:rPr>
              <a:t>work.</a:t>
            </a:r>
            <a:endParaRPr sz="2167">
              <a:latin typeface="Calibri Light"/>
              <a:cs typeface="Calibri Light"/>
            </a:endParaRPr>
          </a:p>
        </p:txBody>
      </p:sp>
      <p:sp>
        <p:nvSpPr>
          <p:cNvPr id="43" name="object 43"/>
          <p:cNvSpPr txBox="1"/>
          <p:nvPr/>
        </p:nvSpPr>
        <p:spPr>
          <a:xfrm>
            <a:off x="8731356" y="2873586"/>
            <a:ext cx="1546225" cy="1010619"/>
          </a:xfrm>
          <a:prstGeom prst="rect">
            <a:avLst/>
          </a:prstGeom>
        </p:spPr>
        <p:txBody>
          <a:bodyPr vert="horz" wrap="square" lIns="0" tIns="10054" rIns="0" bIns="0" rtlCol="0">
            <a:spAutoFit/>
          </a:bodyPr>
          <a:lstStyle/>
          <a:p>
            <a:pPr marL="10583" marR="4233">
              <a:lnSpc>
                <a:spcPct val="99800"/>
              </a:lnSpc>
              <a:spcBef>
                <a:spcPts val="79"/>
              </a:spcBef>
            </a:pPr>
            <a:r>
              <a:rPr sz="2167" i="1">
                <a:latin typeface="Calibri Light"/>
                <a:cs typeface="Calibri Light"/>
              </a:rPr>
              <a:t>I</a:t>
            </a:r>
            <a:r>
              <a:rPr sz="2167" i="1" spc="-29">
                <a:latin typeface="Calibri Light"/>
                <a:cs typeface="Calibri Light"/>
              </a:rPr>
              <a:t> </a:t>
            </a:r>
            <a:r>
              <a:rPr sz="2167" i="1">
                <a:latin typeface="Calibri Light"/>
                <a:cs typeface="Calibri Light"/>
              </a:rPr>
              <a:t>can</a:t>
            </a:r>
            <a:r>
              <a:rPr sz="2167" i="1" spc="-29">
                <a:latin typeface="Calibri Light"/>
                <a:cs typeface="Calibri Light"/>
              </a:rPr>
              <a:t> </a:t>
            </a:r>
            <a:r>
              <a:rPr sz="2167" i="1" spc="-17">
                <a:latin typeface="Calibri Light"/>
                <a:cs typeface="Calibri Light"/>
              </a:rPr>
              <a:t>continue </a:t>
            </a:r>
            <a:r>
              <a:rPr sz="2167" i="1">
                <a:latin typeface="Calibri Light"/>
                <a:cs typeface="Calibri Light"/>
              </a:rPr>
              <a:t>to</a:t>
            </a:r>
            <a:r>
              <a:rPr sz="2167" i="1" spc="-25">
                <a:latin typeface="Calibri Light"/>
                <a:cs typeface="Calibri Light"/>
              </a:rPr>
              <a:t> </a:t>
            </a:r>
            <a:r>
              <a:rPr sz="2167" i="1">
                <a:latin typeface="Calibri Light"/>
                <a:cs typeface="Calibri Light"/>
              </a:rPr>
              <a:t>do</a:t>
            </a:r>
            <a:r>
              <a:rPr sz="2167" i="1" spc="-42">
                <a:latin typeface="Calibri Light"/>
                <a:cs typeface="Calibri Light"/>
              </a:rPr>
              <a:t> </a:t>
            </a:r>
            <a:r>
              <a:rPr sz="2167" i="1">
                <a:latin typeface="Calibri Light"/>
                <a:cs typeface="Calibri Light"/>
              </a:rPr>
              <a:t>it</a:t>
            </a:r>
            <a:r>
              <a:rPr sz="2167" i="1" spc="-33">
                <a:latin typeface="Calibri Light"/>
                <a:cs typeface="Calibri Light"/>
              </a:rPr>
              <a:t> </a:t>
            </a:r>
            <a:r>
              <a:rPr sz="2167" i="1" spc="-17">
                <a:latin typeface="Calibri Light"/>
                <a:cs typeface="Calibri Light"/>
              </a:rPr>
              <a:t>this </a:t>
            </a:r>
            <a:r>
              <a:rPr sz="2167" i="1" spc="-21">
                <a:latin typeface="Calibri Light"/>
                <a:cs typeface="Calibri Light"/>
              </a:rPr>
              <a:t>way</a:t>
            </a:r>
            <a:endParaRPr sz="2167">
              <a:latin typeface="Calibri Light"/>
              <a:cs typeface="Calibri Light"/>
            </a:endParaRPr>
          </a:p>
        </p:txBody>
      </p:sp>
      <p:sp>
        <p:nvSpPr>
          <p:cNvPr id="44" name="object 44"/>
          <p:cNvSpPr txBox="1"/>
          <p:nvPr/>
        </p:nvSpPr>
        <p:spPr>
          <a:xfrm>
            <a:off x="9852237" y="2094547"/>
            <a:ext cx="1384620" cy="360141"/>
          </a:xfrm>
          <a:prstGeom prst="rect">
            <a:avLst/>
          </a:prstGeom>
        </p:spPr>
        <p:txBody>
          <a:bodyPr vert="horz" wrap="square" lIns="0" tIns="13758" rIns="0" bIns="0" rtlCol="0">
            <a:spAutoFit/>
          </a:bodyPr>
          <a:lstStyle/>
          <a:p>
            <a:pPr marL="10583">
              <a:lnSpc>
                <a:spcPts val="2708"/>
              </a:lnSpc>
              <a:spcBef>
                <a:spcPts val="108"/>
              </a:spcBef>
            </a:pPr>
            <a:r>
              <a:rPr sz="2375" spc="-8" dirty="0">
                <a:latin typeface="Calibri Light"/>
                <a:cs typeface="Calibri Light"/>
              </a:rPr>
              <a:t>Integration</a:t>
            </a:r>
            <a:endParaRPr sz="2167" b="1" dirty="0">
              <a:latin typeface="Calibri Light"/>
              <a:cs typeface="Calibri Light"/>
            </a:endParaRPr>
          </a:p>
        </p:txBody>
      </p:sp>
      <p:sp>
        <p:nvSpPr>
          <p:cNvPr id="45" name="object 45"/>
          <p:cNvSpPr txBox="1"/>
          <p:nvPr/>
        </p:nvSpPr>
        <p:spPr>
          <a:xfrm>
            <a:off x="10468694" y="2489881"/>
            <a:ext cx="1194054" cy="1677596"/>
          </a:xfrm>
          <a:prstGeom prst="rect">
            <a:avLst/>
          </a:prstGeom>
        </p:spPr>
        <p:txBody>
          <a:bodyPr vert="horz" wrap="square" lIns="0" tIns="10054" rIns="0" bIns="0" rtlCol="0">
            <a:spAutoFit/>
          </a:bodyPr>
          <a:lstStyle/>
          <a:p>
            <a:pPr marL="10583" marR="4233">
              <a:lnSpc>
                <a:spcPct val="99800"/>
              </a:lnSpc>
              <a:spcBef>
                <a:spcPts val="79"/>
              </a:spcBef>
            </a:pPr>
            <a:r>
              <a:rPr lang="en-US" sz="2167" b="1" i="1" dirty="0">
                <a:latin typeface="Calibri Light"/>
                <a:cs typeface="Calibri Light"/>
              </a:rPr>
              <a:t>This</a:t>
            </a:r>
            <a:r>
              <a:rPr lang="en-US" sz="2167" b="1" i="1" spc="-46" dirty="0">
                <a:latin typeface="Calibri Light"/>
                <a:cs typeface="Calibri Light"/>
              </a:rPr>
              <a:t> </a:t>
            </a:r>
            <a:r>
              <a:rPr lang="en-US" sz="2167" b="1" i="1" spc="-21" dirty="0">
                <a:latin typeface="Calibri Light"/>
                <a:cs typeface="Calibri Light"/>
              </a:rPr>
              <a:t>is </a:t>
            </a:r>
            <a:r>
              <a:rPr sz="2167" b="1" i="1" spc="-8" dirty="0">
                <a:latin typeface="Calibri Light"/>
                <a:cs typeface="Calibri Light"/>
              </a:rPr>
              <a:t>actually </a:t>
            </a:r>
            <a:r>
              <a:rPr sz="2167" b="1" i="1" dirty="0">
                <a:latin typeface="Calibri Light"/>
                <a:cs typeface="Calibri Light"/>
              </a:rPr>
              <a:t>easier</a:t>
            </a:r>
            <a:r>
              <a:rPr sz="2167" b="1" i="1" spc="-67" dirty="0">
                <a:latin typeface="Calibri Light"/>
                <a:cs typeface="Calibri Light"/>
              </a:rPr>
              <a:t> </a:t>
            </a:r>
            <a:r>
              <a:rPr sz="2167" b="1" i="1" spc="-17" dirty="0">
                <a:latin typeface="Calibri Light"/>
                <a:cs typeface="Calibri Light"/>
              </a:rPr>
              <a:t>than </a:t>
            </a:r>
            <a:r>
              <a:rPr sz="2167" b="1" i="1" dirty="0">
                <a:latin typeface="Calibri Light"/>
                <a:cs typeface="Calibri Light"/>
              </a:rPr>
              <a:t>the</a:t>
            </a:r>
            <a:r>
              <a:rPr sz="2167" b="1" i="1" spc="-42" dirty="0">
                <a:latin typeface="Calibri Light"/>
                <a:cs typeface="Calibri Light"/>
              </a:rPr>
              <a:t> </a:t>
            </a:r>
            <a:r>
              <a:rPr sz="2167" b="1" i="1" spc="-21" dirty="0">
                <a:latin typeface="Calibri Light"/>
                <a:cs typeface="Calibri Light"/>
              </a:rPr>
              <a:t>old </a:t>
            </a:r>
            <a:r>
              <a:rPr sz="2167" b="1" i="1" spc="-17" dirty="0">
                <a:latin typeface="Calibri Light"/>
                <a:cs typeface="Calibri Light"/>
              </a:rPr>
              <a:t>way!</a:t>
            </a:r>
            <a:endParaRPr sz="2167" b="1" dirty="0">
              <a:latin typeface="Calibri Light"/>
              <a:cs typeface="Calibri Light"/>
            </a:endParaRPr>
          </a:p>
        </p:txBody>
      </p:sp>
      <p:sp>
        <p:nvSpPr>
          <p:cNvPr id="46" name="object 46"/>
          <p:cNvSpPr txBox="1"/>
          <p:nvPr/>
        </p:nvSpPr>
        <p:spPr>
          <a:xfrm>
            <a:off x="7046277" y="4449445"/>
            <a:ext cx="2166938" cy="1000809"/>
          </a:xfrm>
          <a:prstGeom prst="rect">
            <a:avLst/>
          </a:prstGeom>
        </p:spPr>
        <p:txBody>
          <a:bodyPr vert="horz" wrap="square" lIns="0" tIns="40217" rIns="0" bIns="0" rtlCol="0">
            <a:spAutoFit/>
          </a:bodyPr>
          <a:lstStyle/>
          <a:p>
            <a:pPr marL="239174" marR="4233" indent="-228591">
              <a:lnSpc>
                <a:spcPct val="92600"/>
              </a:lnSpc>
              <a:spcBef>
                <a:spcPts val="317"/>
              </a:spcBef>
            </a:pPr>
            <a:r>
              <a:rPr sz="2375" spc="-8">
                <a:latin typeface="Calibri Light"/>
                <a:cs typeface="Calibri Light"/>
              </a:rPr>
              <a:t>Experiment </a:t>
            </a:r>
            <a:r>
              <a:rPr sz="2167" i="1">
                <a:latin typeface="Calibri Light"/>
                <a:cs typeface="Calibri Light"/>
              </a:rPr>
              <a:t>Maybe</a:t>
            </a:r>
            <a:r>
              <a:rPr sz="2167" i="1" spc="-42">
                <a:latin typeface="Calibri Light"/>
                <a:cs typeface="Calibri Light"/>
              </a:rPr>
              <a:t> </a:t>
            </a:r>
            <a:r>
              <a:rPr sz="2167" i="1">
                <a:latin typeface="Calibri Light"/>
                <a:cs typeface="Calibri Light"/>
              </a:rPr>
              <a:t>I</a:t>
            </a:r>
            <a:r>
              <a:rPr sz="2167" i="1" spc="-37">
                <a:latin typeface="Calibri Light"/>
                <a:cs typeface="Calibri Light"/>
              </a:rPr>
              <a:t> </a:t>
            </a:r>
            <a:r>
              <a:rPr sz="2167" i="1">
                <a:latin typeface="Calibri Light"/>
                <a:cs typeface="Calibri Light"/>
              </a:rPr>
              <a:t>can</a:t>
            </a:r>
            <a:r>
              <a:rPr sz="2167" i="1" spc="-42">
                <a:latin typeface="Calibri Light"/>
                <a:cs typeface="Calibri Light"/>
              </a:rPr>
              <a:t> </a:t>
            </a:r>
            <a:r>
              <a:rPr sz="2167" i="1">
                <a:latin typeface="Calibri Light"/>
                <a:cs typeface="Calibri Light"/>
              </a:rPr>
              <a:t>try</a:t>
            </a:r>
            <a:r>
              <a:rPr sz="2167" i="1" spc="-37">
                <a:latin typeface="Calibri Light"/>
                <a:cs typeface="Calibri Light"/>
              </a:rPr>
              <a:t> </a:t>
            </a:r>
            <a:r>
              <a:rPr sz="2167" i="1" spc="-21">
                <a:latin typeface="Calibri Light"/>
                <a:cs typeface="Calibri Light"/>
              </a:rPr>
              <a:t>it </a:t>
            </a:r>
            <a:r>
              <a:rPr sz="2167" i="1">
                <a:latin typeface="Calibri Light"/>
                <a:cs typeface="Calibri Light"/>
              </a:rPr>
              <a:t>this</a:t>
            </a:r>
            <a:r>
              <a:rPr sz="2167" i="1" spc="-42">
                <a:latin typeface="Calibri Light"/>
                <a:cs typeface="Calibri Light"/>
              </a:rPr>
              <a:t> </a:t>
            </a:r>
            <a:r>
              <a:rPr sz="2167" i="1" spc="-17">
                <a:latin typeface="Calibri Light"/>
                <a:cs typeface="Calibri Light"/>
              </a:rPr>
              <a:t>way…</a:t>
            </a:r>
            <a:endParaRPr sz="2167">
              <a:latin typeface="Calibri Light"/>
              <a:cs typeface="Calibri Light"/>
            </a:endParaRPr>
          </a:p>
        </p:txBody>
      </p:sp>
      <p:pic>
        <p:nvPicPr>
          <p:cNvPr id="47" name="object 47"/>
          <p:cNvPicPr/>
          <p:nvPr/>
        </p:nvPicPr>
        <p:blipFill>
          <a:blip r:embed="rId10" cstate="print"/>
          <a:stretch>
            <a:fillRect/>
          </a:stretch>
        </p:blipFill>
        <p:spPr>
          <a:xfrm>
            <a:off x="8665210" y="2242819"/>
            <a:ext cx="801370" cy="80137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73661" y="970280"/>
            <a:ext cx="11309349" cy="5221288"/>
            <a:chOff x="88392" y="1164336"/>
            <a:chExt cx="13571219" cy="6265545"/>
          </a:xfrm>
        </p:grpSpPr>
        <p:pic>
          <p:nvPicPr>
            <p:cNvPr id="4" name="object 4"/>
            <p:cNvPicPr/>
            <p:nvPr/>
          </p:nvPicPr>
          <p:blipFill>
            <a:blip r:embed="rId3" cstate="print"/>
            <a:stretch>
              <a:fillRect/>
            </a:stretch>
          </p:blipFill>
          <p:spPr>
            <a:xfrm>
              <a:off x="2519171" y="1881710"/>
              <a:ext cx="11139936" cy="5547789"/>
            </a:xfrm>
            <a:prstGeom prst="rect">
              <a:avLst/>
            </a:prstGeom>
          </p:spPr>
        </p:pic>
        <p:pic>
          <p:nvPicPr>
            <p:cNvPr id="5" name="object 5"/>
            <p:cNvPicPr/>
            <p:nvPr/>
          </p:nvPicPr>
          <p:blipFill>
            <a:blip r:embed="rId4" cstate="print"/>
            <a:stretch>
              <a:fillRect/>
            </a:stretch>
          </p:blipFill>
          <p:spPr>
            <a:xfrm>
              <a:off x="88392" y="1164336"/>
              <a:ext cx="2555748" cy="2170175"/>
            </a:xfrm>
            <a:prstGeom prst="rect">
              <a:avLst/>
            </a:prstGeom>
          </p:spPr>
        </p:pic>
        <p:sp>
          <p:nvSpPr>
            <p:cNvPr id="6" name="object 6"/>
            <p:cNvSpPr/>
            <p:nvPr/>
          </p:nvSpPr>
          <p:spPr>
            <a:xfrm>
              <a:off x="5719571" y="1815084"/>
              <a:ext cx="4243070" cy="370840"/>
            </a:xfrm>
            <a:custGeom>
              <a:avLst/>
              <a:gdLst/>
              <a:ahLst/>
              <a:cxnLst/>
              <a:rect l="l" t="t" r="r" b="b"/>
              <a:pathLst>
                <a:path w="4243070" h="370839">
                  <a:moveTo>
                    <a:pt x="4242816" y="0"/>
                  </a:moveTo>
                  <a:lnTo>
                    <a:pt x="0" y="0"/>
                  </a:lnTo>
                  <a:lnTo>
                    <a:pt x="0" y="370332"/>
                  </a:lnTo>
                  <a:lnTo>
                    <a:pt x="4242816" y="370332"/>
                  </a:lnTo>
                  <a:lnTo>
                    <a:pt x="4242816" y="0"/>
                  </a:lnTo>
                  <a:close/>
                </a:path>
              </a:pathLst>
            </a:custGeom>
            <a:solidFill>
              <a:srgbClr val="FFFFFF"/>
            </a:solidFill>
          </p:spPr>
          <p:txBody>
            <a:bodyPr wrap="square" lIns="0" tIns="0" rIns="0" bIns="0" rtlCol="0"/>
            <a:lstStyle/>
            <a:p>
              <a:endParaRPr sz="1500"/>
            </a:p>
          </p:txBody>
        </p:sp>
        <p:sp>
          <p:nvSpPr>
            <p:cNvPr id="7" name="object 7"/>
            <p:cNvSpPr/>
            <p:nvPr/>
          </p:nvSpPr>
          <p:spPr>
            <a:xfrm>
              <a:off x="5719571" y="1815084"/>
              <a:ext cx="4243070" cy="370840"/>
            </a:xfrm>
            <a:custGeom>
              <a:avLst/>
              <a:gdLst/>
              <a:ahLst/>
              <a:cxnLst/>
              <a:rect l="l" t="t" r="r" b="b"/>
              <a:pathLst>
                <a:path w="4243070" h="370839">
                  <a:moveTo>
                    <a:pt x="0" y="370332"/>
                  </a:moveTo>
                  <a:lnTo>
                    <a:pt x="4242816" y="370332"/>
                  </a:lnTo>
                  <a:lnTo>
                    <a:pt x="4242816" y="0"/>
                  </a:lnTo>
                  <a:lnTo>
                    <a:pt x="0" y="0"/>
                  </a:lnTo>
                  <a:lnTo>
                    <a:pt x="0" y="370332"/>
                  </a:lnTo>
                  <a:close/>
                </a:path>
              </a:pathLst>
            </a:custGeom>
            <a:ln w="12699">
              <a:solidFill>
                <a:srgbClr val="FFFFFF"/>
              </a:solidFill>
            </a:ln>
          </p:spPr>
          <p:txBody>
            <a:bodyPr wrap="square" lIns="0" tIns="0" rIns="0" bIns="0" rtlCol="0"/>
            <a:lstStyle/>
            <a:p>
              <a:endParaRPr sz="1500"/>
            </a:p>
          </p:txBody>
        </p:sp>
      </p:grpSp>
      <p:sp>
        <p:nvSpPr>
          <p:cNvPr id="8" name="object 8"/>
          <p:cNvSpPr txBox="1"/>
          <p:nvPr/>
        </p:nvSpPr>
        <p:spPr>
          <a:xfrm>
            <a:off x="3089487" y="914740"/>
            <a:ext cx="6336771" cy="776217"/>
          </a:xfrm>
          <a:prstGeom prst="rect">
            <a:avLst/>
          </a:prstGeom>
        </p:spPr>
        <p:txBody>
          <a:bodyPr vert="horz" wrap="square" lIns="0" tIns="10583" rIns="0" bIns="0" rtlCol="0">
            <a:spAutoFit/>
          </a:bodyPr>
          <a:lstStyle/>
          <a:p>
            <a:pPr marL="10583" marR="4233">
              <a:lnSpc>
                <a:spcPct val="111400"/>
              </a:lnSpc>
              <a:spcBef>
                <a:spcPts val="83"/>
              </a:spcBef>
            </a:pPr>
            <a:r>
              <a:rPr sz="2333" b="1">
                <a:solidFill>
                  <a:srgbClr val="256193"/>
                </a:solidFill>
                <a:latin typeface="Arial"/>
                <a:cs typeface="Arial"/>
              </a:rPr>
              <a:t>Where</a:t>
            </a:r>
            <a:r>
              <a:rPr sz="2333" b="1" spc="-46">
                <a:solidFill>
                  <a:srgbClr val="256193"/>
                </a:solidFill>
                <a:latin typeface="Arial"/>
                <a:cs typeface="Arial"/>
              </a:rPr>
              <a:t> </a:t>
            </a:r>
            <a:r>
              <a:rPr sz="2333" b="1">
                <a:solidFill>
                  <a:srgbClr val="256193"/>
                </a:solidFill>
                <a:latin typeface="Arial"/>
                <a:cs typeface="Arial"/>
              </a:rPr>
              <a:t>do</a:t>
            </a:r>
            <a:r>
              <a:rPr sz="2333" b="1" spc="-75">
                <a:solidFill>
                  <a:srgbClr val="256193"/>
                </a:solidFill>
                <a:latin typeface="Arial"/>
                <a:cs typeface="Arial"/>
              </a:rPr>
              <a:t> </a:t>
            </a:r>
            <a:r>
              <a:rPr sz="2333" b="1">
                <a:solidFill>
                  <a:srgbClr val="256193"/>
                </a:solidFill>
                <a:latin typeface="Arial"/>
                <a:cs typeface="Arial"/>
              </a:rPr>
              <a:t>YOU</a:t>
            </a:r>
            <a:r>
              <a:rPr sz="2333" b="1" spc="-50">
                <a:solidFill>
                  <a:srgbClr val="256193"/>
                </a:solidFill>
                <a:latin typeface="Arial"/>
                <a:cs typeface="Arial"/>
              </a:rPr>
              <a:t> </a:t>
            </a:r>
            <a:r>
              <a:rPr sz="2333" b="1">
                <a:solidFill>
                  <a:srgbClr val="256193"/>
                </a:solidFill>
                <a:latin typeface="Arial"/>
                <a:cs typeface="Arial"/>
              </a:rPr>
              <a:t>feel</a:t>
            </a:r>
            <a:r>
              <a:rPr sz="2333" b="1" spc="-50">
                <a:solidFill>
                  <a:srgbClr val="256193"/>
                </a:solidFill>
                <a:latin typeface="Arial"/>
                <a:cs typeface="Arial"/>
              </a:rPr>
              <a:t> </a:t>
            </a:r>
            <a:r>
              <a:rPr sz="2333" b="1">
                <a:solidFill>
                  <a:srgbClr val="256193"/>
                </a:solidFill>
                <a:latin typeface="Arial"/>
                <a:cs typeface="Arial"/>
              </a:rPr>
              <a:t>you</a:t>
            </a:r>
            <a:r>
              <a:rPr sz="2333" b="1" spc="-8">
                <a:solidFill>
                  <a:srgbClr val="256193"/>
                </a:solidFill>
                <a:latin typeface="Arial"/>
                <a:cs typeface="Arial"/>
              </a:rPr>
              <a:t> </a:t>
            </a:r>
            <a:r>
              <a:rPr sz="2333" b="1">
                <a:solidFill>
                  <a:srgbClr val="256193"/>
                </a:solidFill>
                <a:latin typeface="Arial"/>
                <a:cs typeface="Arial"/>
              </a:rPr>
              <a:t>are</a:t>
            </a:r>
            <a:r>
              <a:rPr sz="2333" b="1" spc="-50">
                <a:solidFill>
                  <a:srgbClr val="256193"/>
                </a:solidFill>
                <a:latin typeface="Arial"/>
                <a:cs typeface="Arial"/>
              </a:rPr>
              <a:t> </a:t>
            </a:r>
            <a:r>
              <a:rPr sz="2333" b="1">
                <a:solidFill>
                  <a:srgbClr val="256193"/>
                </a:solidFill>
                <a:latin typeface="Arial"/>
                <a:cs typeface="Arial"/>
              </a:rPr>
              <a:t>at</a:t>
            </a:r>
            <a:r>
              <a:rPr sz="2333" b="1" spc="-46">
                <a:solidFill>
                  <a:srgbClr val="256193"/>
                </a:solidFill>
                <a:latin typeface="Arial"/>
                <a:cs typeface="Arial"/>
              </a:rPr>
              <a:t> </a:t>
            </a:r>
            <a:r>
              <a:rPr sz="2333" b="1">
                <a:solidFill>
                  <a:srgbClr val="256193"/>
                </a:solidFill>
                <a:latin typeface="Arial"/>
                <a:cs typeface="Arial"/>
              </a:rPr>
              <a:t>on</a:t>
            </a:r>
            <a:r>
              <a:rPr sz="2333" b="1" spc="-46">
                <a:solidFill>
                  <a:srgbClr val="256193"/>
                </a:solidFill>
                <a:latin typeface="Arial"/>
                <a:cs typeface="Arial"/>
              </a:rPr>
              <a:t> </a:t>
            </a:r>
            <a:r>
              <a:rPr sz="2333" b="1">
                <a:solidFill>
                  <a:srgbClr val="256193"/>
                </a:solidFill>
                <a:latin typeface="Arial"/>
                <a:cs typeface="Arial"/>
              </a:rPr>
              <a:t>this</a:t>
            </a:r>
            <a:r>
              <a:rPr sz="2333" b="1" spc="-46">
                <a:solidFill>
                  <a:srgbClr val="256193"/>
                </a:solidFill>
                <a:latin typeface="Arial"/>
                <a:cs typeface="Arial"/>
              </a:rPr>
              <a:t> </a:t>
            </a:r>
            <a:r>
              <a:rPr sz="2333" b="1" spc="-8">
                <a:solidFill>
                  <a:srgbClr val="256193"/>
                </a:solidFill>
                <a:latin typeface="Arial"/>
                <a:cs typeface="Arial"/>
              </a:rPr>
              <a:t>change </a:t>
            </a:r>
            <a:r>
              <a:rPr sz="2333" b="1">
                <a:solidFill>
                  <a:srgbClr val="256193"/>
                </a:solidFill>
                <a:latin typeface="Arial"/>
                <a:cs typeface="Arial"/>
              </a:rPr>
              <a:t>curve</a:t>
            </a:r>
            <a:r>
              <a:rPr sz="2333" b="1" spc="-42">
                <a:solidFill>
                  <a:srgbClr val="256193"/>
                </a:solidFill>
                <a:latin typeface="Arial"/>
                <a:cs typeface="Arial"/>
              </a:rPr>
              <a:t> </a:t>
            </a:r>
            <a:r>
              <a:rPr sz="2333" b="1">
                <a:solidFill>
                  <a:srgbClr val="256193"/>
                </a:solidFill>
                <a:latin typeface="Arial"/>
                <a:cs typeface="Arial"/>
              </a:rPr>
              <a:t>right</a:t>
            </a:r>
            <a:r>
              <a:rPr sz="2333" b="1" spc="-58">
                <a:solidFill>
                  <a:srgbClr val="256193"/>
                </a:solidFill>
                <a:latin typeface="Arial"/>
                <a:cs typeface="Arial"/>
              </a:rPr>
              <a:t> </a:t>
            </a:r>
            <a:r>
              <a:rPr sz="2333" b="1">
                <a:solidFill>
                  <a:srgbClr val="256193"/>
                </a:solidFill>
                <a:latin typeface="Arial"/>
                <a:cs typeface="Arial"/>
              </a:rPr>
              <a:t>now</a:t>
            </a:r>
            <a:r>
              <a:rPr sz="2333" b="1" spc="-46">
                <a:solidFill>
                  <a:srgbClr val="256193"/>
                </a:solidFill>
                <a:latin typeface="Arial"/>
                <a:cs typeface="Arial"/>
              </a:rPr>
              <a:t> </a:t>
            </a:r>
            <a:r>
              <a:rPr sz="2333" b="1">
                <a:solidFill>
                  <a:srgbClr val="256193"/>
                </a:solidFill>
                <a:latin typeface="Arial"/>
                <a:cs typeface="Arial"/>
              </a:rPr>
              <a:t>in</a:t>
            </a:r>
            <a:r>
              <a:rPr sz="2333" b="1" spc="-58">
                <a:solidFill>
                  <a:srgbClr val="256193"/>
                </a:solidFill>
                <a:latin typeface="Arial"/>
                <a:cs typeface="Arial"/>
              </a:rPr>
              <a:t> </a:t>
            </a:r>
            <a:r>
              <a:rPr sz="2333" b="1">
                <a:solidFill>
                  <a:srgbClr val="256193"/>
                </a:solidFill>
                <a:latin typeface="Arial"/>
                <a:cs typeface="Arial"/>
              </a:rPr>
              <a:t>regards</a:t>
            </a:r>
            <a:r>
              <a:rPr sz="2333" b="1" spc="-37">
                <a:solidFill>
                  <a:srgbClr val="256193"/>
                </a:solidFill>
                <a:latin typeface="Arial"/>
                <a:cs typeface="Arial"/>
              </a:rPr>
              <a:t> </a:t>
            </a:r>
            <a:r>
              <a:rPr sz="2333" b="1">
                <a:solidFill>
                  <a:srgbClr val="256193"/>
                </a:solidFill>
                <a:latin typeface="Arial"/>
                <a:cs typeface="Arial"/>
              </a:rPr>
              <a:t>to</a:t>
            </a:r>
            <a:r>
              <a:rPr sz="2333" b="1" spc="-58">
                <a:solidFill>
                  <a:srgbClr val="256193"/>
                </a:solidFill>
                <a:latin typeface="Arial"/>
                <a:cs typeface="Arial"/>
              </a:rPr>
              <a:t> </a:t>
            </a:r>
            <a:r>
              <a:rPr sz="2333" b="1" spc="-8">
                <a:solidFill>
                  <a:srgbClr val="256193"/>
                </a:solidFill>
                <a:latin typeface="Arial"/>
                <a:cs typeface="Arial"/>
              </a:rPr>
              <a:t>CHRS?</a:t>
            </a:r>
            <a:endParaRPr sz="2333">
              <a:latin typeface="Arial"/>
              <a:cs typeface="Arial"/>
            </a:endParaRPr>
          </a:p>
        </p:txBody>
      </p:sp>
      <p:sp>
        <p:nvSpPr>
          <p:cNvPr id="10" name="object 10"/>
          <p:cNvSpPr txBox="1"/>
          <p:nvPr/>
        </p:nvSpPr>
        <p:spPr>
          <a:xfrm>
            <a:off x="11688128" y="6556117"/>
            <a:ext cx="298450" cy="156646"/>
          </a:xfrm>
          <a:prstGeom prst="rect">
            <a:avLst/>
          </a:prstGeom>
        </p:spPr>
        <p:txBody>
          <a:bodyPr vert="horz" wrap="square" lIns="0" tIns="0" rIns="0" bIns="0" rtlCol="0">
            <a:spAutoFit/>
          </a:bodyPr>
          <a:lstStyle/>
          <a:p>
            <a:pPr marL="10583">
              <a:lnSpc>
                <a:spcPts val="1279"/>
              </a:lnSpc>
            </a:pPr>
            <a:r>
              <a:rPr sz="1083">
                <a:solidFill>
                  <a:srgbClr val="7E7E7E"/>
                </a:solidFill>
                <a:latin typeface="Arial"/>
                <a:cs typeface="Arial"/>
              </a:rPr>
              <a:t>•</a:t>
            </a:r>
            <a:r>
              <a:rPr sz="1083" spc="292">
                <a:solidFill>
                  <a:srgbClr val="7E7E7E"/>
                </a:solidFill>
                <a:latin typeface="Arial"/>
                <a:cs typeface="Arial"/>
              </a:rPr>
              <a:t> </a:t>
            </a:r>
            <a:r>
              <a:rPr sz="1083" spc="-21">
                <a:solidFill>
                  <a:srgbClr val="7E7E7E"/>
                </a:solidFill>
                <a:latin typeface="Arial"/>
                <a:cs typeface="Arial"/>
              </a:rPr>
              <a:t>17</a:t>
            </a:r>
            <a:endParaRPr sz="1083">
              <a:latin typeface="Arial"/>
              <a:cs typeface="Arial"/>
            </a:endParaRPr>
          </a:p>
        </p:txBody>
      </p:sp>
      <p:sp>
        <p:nvSpPr>
          <p:cNvPr id="12" name="Title 11">
            <a:extLst>
              <a:ext uri="{FF2B5EF4-FFF2-40B4-BE49-F238E27FC236}">
                <a16:creationId xmlns:a16="http://schemas.microsoft.com/office/drawing/2014/main" id="{369CC741-EB60-BB42-3177-836884C4E70D}"/>
              </a:ext>
            </a:extLst>
          </p:cNvPr>
          <p:cNvSpPr>
            <a:spLocks noGrp="1"/>
          </p:cNvSpPr>
          <p:nvPr>
            <p:ph type="title"/>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8241E1-9706-4682-BE3E-977D3FD9A47B}"/>
              </a:ext>
            </a:extLst>
          </p:cNvPr>
          <p:cNvSpPr/>
          <p:nvPr/>
        </p:nvSpPr>
        <p:spPr>
          <a:xfrm>
            <a:off x="-1" y="0"/>
            <a:ext cx="661946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B292F28-8E94-4DE5-A9E5-EFA7FE7C6973}"/>
              </a:ext>
            </a:extLst>
          </p:cNvPr>
          <p:cNvSpPr/>
          <p:nvPr/>
        </p:nvSpPr>
        <p:spPr>
          <a:xfrm>
            <a:off x="904462" y="1071563"/>
            <a:ext cx="10495721" cy="4714874"/>
          </a:xfrm>
          <a:prstGeom prst="rect">
            <a:avLst/>
          </a:prstGeom>
          <a:solidFill>
            <a:schemeClr val="bg1"/>
          </a:solidFill>
          <a:ln>
            <a:noFill/>
          </a:ln>
          <a:effectLst>
            <a:outerShdw blurRad="558800" dist="1905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8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COMMON HUMAN RESOURCE SYSTEM (CHRS) PROJECT </a:t>
            </a:r>
          </a:p>
          <a:p>
            <a:pPr marL="0" marR="0">
              <a:lnSpc>
                <a:spcPct val="107000"/>
              </a:lnSpc>
              <a:spcBef>
                <a:spcPts val="0"/>
              </a:spcBef>
              <a:spcAft>
                <a:spcPts val="800"/>
              </a:spcAft>
            </a:pPr>
            <a:endParaRPr lang="en-US"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Wingdings" panose="05000000000000000000" pitchFamily="2" charset="2"/>
              <a:buChar char=""/>
            </a:pPr>
            <a:r>
              <a:rPr lang="en-US"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23 universities all on PeopleSoft HCM 9.0</a:t>
            </a:r>
          </a:p>
          <a:p>
            <a:pPr marL="742950" marR="0" lvl="1" indent="-285750">
              <a:lnSpc>
                <a:spcPct val="107000"/>
              </a:lnSpc>
              <a:spcBef>
                <a:spcPts val="0"/>
              </a:spcBef>
              <a:spcAft>
                <a:spcPts val="0"/>
              </a:spcAft>
              <a:buFont typeface="Wingdings" panose="05000000000000000000" pitchFamily="2" charset="2"/>
              <a:buChar char=""/>
            </a:pPr>
            <a:r>
              <a:rPr lang="en-US"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Consolidate all into a standard Talent Acquisition System (PageUp) and upgrade/consolidate into PeopleSoft 9.2</a:t>
            </a:r>
          </a:p>
          <a:p>
            <a:pPr marL="1257300" lvl="2" indent="-342900">
              <a:lnSpc>
                <a:spcPct val="107000"/>
              </a:lnSpc>
              <a:buFont typeface="Wingdings" panose="05000000000000000000" pitchFamily="2" charset="2"/>
              <a:buChar char="q"/>
            </a:pPr>
            <a:r>
              <a:rPr lang="en-US"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Standardize data and business processes</a:t>
            </a:r>
          </a:p>
          <a:p>
            <a:pPr marL="1257300" lvl="2" indent="-342900">
              <a:lnSpc>
                <a:spcPct val="107000"/>
              </a:lnSpc>
              <a:buFont typeface="Wingdings" panose="05000000000000000000" pitchFamily="2" charset="2"/>
              <a:buChar char="q"/>
            </a:pPr>
            <a:endParaRPr lang="en-US" sz="2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pPr>
            <a:r>
              <a:rPr lang="en-US" sz="2800" kern="100" dirty="0">
                <a:solidFill>
                  <a:schemeClr val="tx1"/>
                </a:solidFill>
                <a:latin typeface="Amasis MT Pro Black" panose="020F0502020204030204" pitchFamily="18" charset="0"/>
                <a:ea typeface="Calibri" panose="020F0502020204030204" pitchFamily="34" charset="0"/>
                <a:cs typeface="Times New Roman" panose="02020603050405020304" pitchFamily="18" charset="0"/>
              </a:rPr>
              <a:t>REMEMBER: </a:t>
            </a:r>
            <a:r>
              <a:rPr lang="en-US" sz="2800" dirty="0">
                <a:solidFill>
                  <a:schemeClr val="tx1">
                    <a:lumMod val="75000"/>
                    <a:lumOff val="25000"/>
                  </a:schemeClr>
                </a:solidFill>
                <a:latin typeface="Amasis MT Pro Black" panose="020F0502020204030204" pitchFamily="18" charset="0"/>
              </a:rPr>
              <a:t>23 Campuses  = 23 Presidents</a:t>
            </a:r>
          </a:p>
          <a:p>
            <a:pPr lvl="2">
              <a:lnSpc>
                <a:spcPct val="107000"/>
              </a:lnSpc>
            </a:pPr>
            <a:endParaRPr lang="en-US"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43879F8-1361-279D-26C9-E5B815C07EA4}"/>
              </a:ext>
            </a:extLst>
          </p:cNvPr>
          <p:cNvSpPr txBox="1"/>
          <p:nvPr/>
        </p:nvSpPr>
        <p:spPr>
          <a:xfrm>
            <a:off x="904462" y="351116"/>
            <a:ext cx="5793574" cy="584775"/>
          </a:xfrm>
          <a:prstGeom prst="rect">
            <a:avLst/>
          </a:prstGeom>
          <a:noFill/>
        </p:spPr>
        <p:txBody>
          <a:bodyPr wrap="none" rtlCol="0">
            <a:spAutoFit/>
          </a:bodyPr>
          <a:lstStyle/>
          <a:p>
            <a:r>
              <a:rPr lang="en-US" sz="3200" dirty="0">
                <a:solidFill>
                  <a:schemeClr val="bg1"/>
                </a:solidFill>
                <a:latin typeface="+mj-lt"/>
              </a:rPr>
              <a:t>PROJECT OR PROGRAM???</a:t>
            </a:r>
          </a:p>
        </p:txBody>
      </p:sp>
    </p:spTree>
    <p:extLst>
      <p:ext uri="{BB962C8B-B14F-4D97-AF65-F5344CB8AC3E}">
        <p14:creationId xmlns:p14="http://schemas.microsoft.com/office/powerpoint/2010/main" val="462118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91" y="-5292"/>
            <a:ext cx="3470804" cy="6868583"/>
            <a:chOff x="-6350" y="-6350"/>
            <a:chExt cx="4164965" cy="8242300"/>
          </a:xfrm>
        </p:grpSpPr>
        <p:sp>
          <p:nvSpPr>
            <p:cNvPr id="3" name="object 3"/>
            <p:cNvSpPr/>
            <p:nvPr/>
          </p:nvSpPr>
          <p:spPr>
            <a:xfrm>
              <a:off x="0" y="0"/>
              <a:ext cx="2418715" cy="8229600"/>
            </a:xfrm>
            <a:custGeom>
              <a:avLst/>
              <a:gdLst/>
              <a:ahLst/>
              <a:cxnLst/>
              <a:rect l="l" t="t" r="r" b="b"/>
              <a:pathLst>
                <a:path w="2418715" h="8229600">
                  <a:moveTo>
                    <a:pt x="2418588" y="0"/>
                  </a:moveTo>
                  <a:lnTo>
                    <a:pt x="0" y="0"/>
                  </a:lnTo>
                  <a:lnTo>
                    <a:pt x="0" y="8229600"/>
                  </a:lnTo>
                  <a:lnTo>
                    <a:pt x="2418588" y="8229600"/>
                  </a:lnTo>
                  <a:lnTo>
                    <a:pt x="2418588" y="0"/>
                  </a:lnTo>
                  <a:close/>
                </a:path>
              </a:pathLst>
            </a:custGeom>
            <a:solidFill>
              <a:srgbClr val="256193"/>
            </a:solidFill>
          </p:spPr>
          <p:txBody>
            <a:bodyPr wrap="square" lIns="0" tIns="0" rIns="0" bIns="0" rtlCol="0"/>
            <a:lstStyle/>
            <a:p>
              <a:endParaRPr sz="1500"/>
            </a:p>
          </p:txBody>
        </p:sp>
        <p:sp>
          <p:nvSpPr>
            <p:cNvPr id="4" name="object 4"/>
            <p:cNvSpPr/>
            <p:nvPr/>
          </p:nvSpPr>
          <p:spPr>
            <a:xfrm>
              <a:off x="0" y="0"/>
              <a:ext cx="2418715" cy="8229600"/>
            </a:xfrm>
            <a:custGeom>
              <a:avLst/>
              <a:gdLst/>
              <a:ahLst/>
              <a:cxnLst/>
              <a:rect l="l" t="t" r="r" b="b"/>
              <a:pathLst>
                <a:path w="2418715" h="8229600">
                  <a:moveTo>
                    <a:pt x="0" y="8229600"/>
                  </a:moveTo>
                  <a:lnTo>
                    <a:pt x="2418588" y="8229600"/>
                  </a:lnTo>
                  <a:lnTo>
                    <a:pt x="2418588" y="0"/>
                  </a:lnTo>
                  <a:lnTo>
                    <a:pt x="0" y="0"/>
                  </a:lnTo>
                  <a:lnTo>
                    <a:pt x="0" y="8229600"/>
                  </a:lnTo>
                  <a:close/>
                </a:path>
              </a:pathLst>
            </a:custGeom>
            <a:ln w="12699">
              <a:solidFill>
                <a:srgbClr val="213E58"/>
              </a:solidFill>
            </a:ln>
          </p:spPr>
          <p:txBody>
            <a:bodyPr wrap="square" lIns="0" tIns="0" rIns="0" bIns="0" rtlCol="0"/>
            <a:lstStyle/>
            <a:p>
              <a:endParaRPr sz="1500"/>
            </a:p>
          </p:txBody>
        </p:sp>
        <p:sp>
          <p:nvSpPr>
            <p:cNvPr id="5" name="object 5"/>
            <p:cNvSpPr/>
            <p:nvPr/>
          </p:nvSpPr>
          <p:spPr>
            <a:xfrm>
              <a:off x="681570" y="2412618"/>
              <a:ext cx="3477260" cy="3416300"/>
            </a:xfrm>
            <a:custGeom>
              <a:avLst/>
              <a:gdLst/>
              <a:ahLst/>
              <a:cxnLst/>
              <a:rect l="l" t="t" r="r" b="b"/>
              <a:pathLst>
                <a:path w="3477260" h="3416300">
                  <a:moveTo>
                    <a:pt x="3407194" y="1714500"/>
                  </a:moveTo>
                  <a:lnTo>
                    <a:pt x="3405035" y="1625600"/>
                  </a:lnTo>
                  <a:lnTo>
                    <a:pt x="3398685" y="1536700"/>
                  </a:lnTo>
                  <a:lnTo>
                    <a:pt x="3387890" y="1460500"/>
                  </a:lnTo>
                  <a:lnTo>
                    <a:pt x="3373285" y="1371600"/>
                  </a:lnTo>
                  <a:lnTo>
                    <a:pt x="3354616" y="1295400"/>
                  </a:lnTo>
                  <a:lnTo>
                    <a:pt x="3332137" y="1219200"/>
                  </a:lnTo>
                  <a:lnTo>
                    <a:pt x="3305848" y="1143000"/>
                  </a:lnTo>
                  <a:lnTo>
                    <a:pt x="3275876" y="1066800"/>
                  </a:lnTo>
                  <a:lnTo>
                    <a:pt x="3242475" y="990600"/>
                  </a:lnTo>
                  <a:lnTo>
                    <a:pt x="3205645" y="927100"/>
                  </a:lnTo>
                  <a:lnTo>
                    <a:pt x="3165386" y="850900"/>
                  </a:lnTo>
                  <a:lnTo>
                    <a:pt x="3121952" y="787400"/>
                  </a:lnTo>
                  <a:lnTo>
                    <a:pt x="3075343" y="723900"/>
                  </a:lnTo>
                  <a:lnTo>
                    <a:pt x="3025813" y="660400"/>
                  </a:lnTo>
                  <a:lnTo>
                    <a:pt x="2973362" y="609600"/>
                  </a:lnTo>
                  <a:lnTo>
                    <a:pt x="2918117" y="546100"/>
                  </a:lnTo>
                  <a:lnTo>
                    <a:pt x="2860205" y="495300"/>
                  </a:lnTo>
                  <a:lnTo>
                    <a:pt x="2799626" y="444500"/>
                  </a:lnTo>
                  <a:lnTo>
                    <a:pt x="2736634" y="393700"/>
                  </a:lnTo>
                  <a:lnTo>
                    <a:pt x="2671102" y="342900"/>
                  </a:lnTo>
                  <a:lnTo>
                    <a:pt x="2603411" y="304800"/>
                  </a:lnTo>
                  <a:lnTo>
                    <a:pt x="2533561" y="266700"/>
                  </a:lnTo>
                  <a:lnTo>
                    <a:pt x="2461552" y="228600"/>
                  </a:lnTo>
                  <a:lnTo>
                    <a:pt x="2387638" y="190500"/>
                  </a:lnTo>
                  <a:lnTo>
                    <a:pt x="2311819" y="165100"/>
                  </a:lnTo>
                  <a:lnTo>
                    <a:pt x="2155101" y="114300"/>
                  </a:lnTo>
                  <a:lnTo>
                    <a:pt x="1823885" y="63500"/>
                  </a:lnTo>
                  <a:lnTo>
                    <a:pt x="1652308" y="63500"/>
                  </a:lnTo>
                  <a:lnTo>
                    <a:pt x="1321219" y="114300"/>
                  </a:lnTo>
                  <a:lnTo>
                    <a:pt x="1241971" y="139700"/>
                  </a:lnTo>
                  <a:lnTo>
                    <a:pt x="1088682" y="190500"/>
                  </a:lnTo>
                  <a:lnTo>
                    <a:pt x="1014768" y="228600"/>
                  </a:lnTo>
                  <a:lnTo>
                    <a:pt x="942886" y="266700"/>
                  </a:lnTo>
                  <a:lnTo>
                    <a:pt x="873036" y="304800"/>
                  </a:lnTo>
                  <a:lnTo>
                    <a:pt x="805218" y="342900"/>
                  </a:lnTo>
                  <a:lnTo>
                    <a:pt x="739940" y="393700"/>
                  </a:lnTo>
                  <a:lnTo>
                    <a:pt x="676948" y="444500"/>
                  </a:lnTo>
                  <a:lnTo>
                    <a:pt x="616369" y="495300"/>
                  </a:lnTo>
                  <a:lnTo>
                    <a:pt x="558431" y="546100"/>
                  </a:lnTo>
                  <a:lnTo>
                    <a:pt x="503174" y="609600"/>
                  </a:lnTo>
                  <a:lnTo>
                    <a:pt x="450735" y="660400"/>
                  </a:lnTo>
                  <a:lnTo>
                    <a:pt x="401167" y="723900"/>
                  </a:lnTo>
                  <a:lnTo>
                    <a:pt x="354685" y="787400"/>
                  </a:lnTo>
                  <a:lnTo>
                    <a:pt x="311289" y="863600"/>
                  </a:lnTo>
                  <a:lnTo>
                    <a:pt x="271056" y="927100"/>
                  </a:lnTo>
                  <a:lnTo>
                    <a:pt x="234302" y="1003300"/>
                  </a:lnTo>
                  <a:lnTo>
                    <a:pt x="200799" y="1066800"/>
                  </a:lnTo>
                  <a:lnTo>
                    <a:pt x="170980" y="1143000"/>
                  </a:lnTo>
                  <a:lnTo>
                    <a:pt x="144703" y="1219200"/>
                  </a:lnTo>
                  <a:lnTo>
                    <a:pt x="122288" y="1295400"/>
                  </a:lnTo>
                  <a:lnTo>
                    <a:pt x="103632" y="1384300"/>
                  </a:lnTo>
                  <a:lnTo>
                    <a:pt x="89014" y="1460500"/>
                  </a:lnTo>
                  <a:lnTo>
                    <a:pt x="78447" y="1536700"/>
                  </a:lnTo>
                  <a:lnTo>
                    <a:pt x="72021" y="1625600"/>
                  </a:lnTo>
                  <a:lnTo>
                    <a:pt x="69824" y="1714500"/>
                  </a:lnTo>
                  <a:lnTo>
                    <a:pt x="72072" y="1790700"/>
                  </a:lnTo>
                  <a:lnTo>
                    <a:pt x="78536" y="1879600"/>
                  </a:lnTo>
                  <a:lnTo>
                    <a:pt x="89154" y="1955800"/>
                  </a:lnTo>
                  <a:lnTo>
                    <a:pt x="103809" y="2044700"/>
                  </a:lnTo>
                  <a:lnTo>
                    <a:pt x="122516" y="2120900"/>
                  </a:lnTo>
                  <a:lnTo>
                    <a:pt x="144957" y="2197100"/>
                  </a:lnTo>
                  <a:lnTo>
                    <a:pt x="171272" y="2273300"/>
                  </a:lnTo>
                  <a:lnTo>
                    <a:pt x="201155" y="2349500"/>
                  </a:lnTo>
                  <a:lnTo>
                    <a:pt x="234670" y="2425700"/>
                  </a:lnTo>
                  <a:lnTo>
                    <a:pt x="271475" y="2489212"/>
                  </a:lnTo>
                  <a:lnTo>
                    <a:pt x="311734" y="2565412"/>
                  </a:lnTo>
                  <a:lnTo>
                    <a:pt x="355155" y="2628900"/>
                  </a:lnTo>
                  <a:lnTo>
                    <a:pt x="401675" y="2692400"/>
                  </a:lnTo>
                  <a:lnTo>
                    <a:pt x="451269" y="2755900"/>
                  </a:lnTo>
                  <a:lnTo>
                    <a:pt x="503745" y="2819400"/>
                  </a:lnTo>
                  <a:lnTo>
                    <a:pt x="559015" y="2870200"/>
                  </a:lnTo>
                  <a:lnTo>
                    <a:pt x="617004" y="2921000"/>
                  </a:lnTo>
                  <a:lnTo>
                    <a:pt x="677583" y="2971800"/>
                  </a:lnTo>
                  <a:lnTo>
                    <a:pt x="740575" y="3022600"/>
                  </a:lnTo>
                  <a:lnTo>
                    <a:pt x="805980" y="3073400"/>
                  </a:lnTo>
                  <a:lnTo>
                    <a:pt x="873798" y="3111500"/>
                  </a:lnTo>
                  <a:lnTo>
                    <a:pt x="943648" y="3149600"/>
                  </a:lnTo>
                  <a:lnTo>
                    <a:pt x="1015530" y="3187700"/>
                  </a:lnTo>
                  <a:lnTo>
                    <a:pt x="1089444" y="3225800"/>
                  </a:lnTo>
                  <a:lnTo>
                    <a:pt x="1165263" y="3251200"/>
                  </a:lnTo>
                  <a:lnTo>
                    <a:pt x="1322108" y="3302000"/>
                  </a:lnTo>
                  <a:lnTo>
                    <a:pt x="1402753" y="3314700"/>
                  </a:lnTo>
                  <a:lnTo>
                    <a:pt x="1484922" y="3340100"/>
                  </a:lnTo>
                  <a:lnTo>
                    <a:pt x="1568488" y="3340100"/>
                  </a:lnTo>
                  <a:lnTo>
                    <a:pt x="1653197" y="3352800"/>
                  </a:lnTo>
                  <a:lnTo>
                    <a:pt x="1824774" y="3352800"/>
                  </a:lnTo>
                  <a:lnTo>
                    <a:pt x="1909610" y="3340100"/>
                  </a:lnTo>
                  <a:lnTo>
                    <a:pt x="1993049" y="3340100"/>
                  </a:lnTo>
                  <a:lnTo>
                    <a:pt x="2075218" y="3314700"/>
                  </a:lnTo>
                  <a:lnTo>
                    <a:pt x="2155990" y="3302000"/>
                  </a:lnTo>
                  <a:lnTo>
                    <a:pt x="2312708" y="3251200"/>
                  </a:lnTo>
                  <a:lnTo>
                    <a:pt x="2388400" y="3225800"/>
                  </a:lnTo>
                  <a:lnTo>
                    <a:pt x="2462314" y="3187700"/>
                  </a:lnTo>
                  <a:lnTo>
                    <a:pt x="2534323" y="3149600"/>
                  </a:lnTo>
                  <a:lnTo>
                    <a:pt x="2604173" y="3111500"/>
                  </a:lnTo>
                  <a:lnTo>
                    <a:pt x="2671737" y="3073400"/>
                  </a:lnTo>
                  <a:lnTo>
                    <a:pt x="2737269" y="3022600"/>
                  </a:lnTo>
                  <a:lnTo>
                    <a:pt x="2800261" y="2971800"/>
                  </a:lnTo>
                  <a:lnTo>
                    <a:pt x="2860840" y="2921000"/>
                  </a:lnTo>
                  <a:lnTo>
                    <a:pt x="2918752" y="2870200"/>
                  </a:lnTo>
                  <a:lnTo>
                    <a:pt x="2973997" y="2819400"/>
                  </a:lnTo>
                  <a:lnTo>
                    <a:pt x="3026321" y="2755900"/>
                  </a:lnTo>
                  <a:lnTo>
                    <a:pt x="3075978" y="2692400"/>
                  </a:lnTo>
                  <a:lnTo>
                    <a:pt x="3122333" y="2628900"/>
                  </a:lnTo>
                  <a:lnTo>
                    <a:pt x="3165767" y="2565412"/>
                  </a:lnTo>
                  <a:lnTo>
                    <a:pt x="3206026" y="2489212"/>
                  </a:lnTo>
                  <a:lnTo>
                    <a:pt x="3242856" y="2425700"/>
                  </a:lnTo>
                  <a:lnTo>
                    <a:pt x="3276257" y="2349500"/>
                  </a:lnTo>
                  <a:lnTo>
                    <a:pt x="3306102" y="2273300"/>
                  </a:lnTo>
                  <a:lnTo>
                    <a:pt x="3332391" y="2197100"/>
                  </a:lnTo>
                  <a:lnTo>
                    <a:pt x="3354743" y="2120900"/>
                  </a:lnTo>
                  <a:lnTo>
                    <a:pt x="3373412" y="2044700"/>
                  </a:lnTo>
                  <a:lnTo>
                    <a:pt x="3388017" y="1955800"/>
                  </a:lnTo>
                  <a:lnTo>
                    <a:pt x="3398685" y="1879600"/>
                  </a:lnTo>
                  <a:lnTo>
                    <a:pt x="3405035" y="1790700"/>
                  </a:lnTo>
                  <a:lnTo>
                    <a:pt x="3407194" y="1714500"/>
                  </a:lnTo>
                  <a:close/>
                </a:path>
                <a:path w="3477260" h="3416300">
                  <a:moveTo>
                    <a:pt x="3477044" y="1701800"/>
                  </a:moveTo>
                  <a:lnTo>
                    <a:pt x="3474631" y="1612900"/>
                  </a:lnTo>
                  <a:lnTo>
                    <a:pt x="3467900" y="1536700"/>
                  </a:lnTo>
                  <a:lnTo>
                    <a:pt x="3456724" y="1447800"/>
                  </a:lnTo>
                  <a:lnTo>
                    <a:pt x="3442119" y="1364005"/>
                  </a:lnTo>
                  <a:lnTo>
                    <a:pt x="3442119" y="1701800"/>
                  </a:lnTo>
                  <a:lnTo>
                    <a:pt x="3439960" y="1790700"/>
                  </a:lnTo>
                  <a:lnTo>
                    <a:pt x="3433610" y="1879600"/>
                  </a:lnTo>
                  <a:lnTo>
                    <a:pt x="3422688" y="1968500"/>
                  </a:lnTo>
                  <a:lnTo>
                    <a:pt x="3407829" y="2044700"/>
                  </a:lnTo>
                  <a:lnTo>
                    <a:pt x="3388779" y="2133600"/>
                  </a:lnTo>
                  <a:lnTo>
                    <a:pt x="3365919" y="2209800"/>
                  </a:lnTo>
                  <a:lnTo>
                    <a:pt x="3339122" y="2286000"/>
                  </a:lnTo>
                  <a:lnTo>
                    <a:pt x="3308642" y="2362200"/>
                  </a:lnTo>
                  <a:lnTo>
                    <a:pt x="3274606" y="2438400"/>
                  </a:lnTo>
                  <a:lnTo>
                    <a:pt x="3237014" y="2514612"/>
                  </a:lnTo>
                  <a:lnTo>
                    <a:pt x="3195993" y="2578100"/>
                  </a:lnTo>
                  <a:lnTo>
                    <a:pt x="3151670" y="2641600"/>
                  </a:lnTo>
                  <a:lnTo>
                    <a:pt x="3104299" y="2717800"/>
                  </a:lnTo>
                  <a:lnTo>
                    <a:pt x="3053626" y="2781300"/>
                  </a:lnTo>
                  <a:lnTo>
                    <a:pt x="3000286" y="2832100"/>
                  </a:lnTo>
                  <a:lnTo>
                    <a:pt x="2943898" y="2895600"/>
                  </a:lnTo>
                  <a:lnTo>
                    <a:pt x="2884716" y="2946400"/>
                  </a:lnTo>
                  <a:lnTo>
                    <a:pt x="2822994" y="3009900"/>
                  </a:lnTo>
                  <a:lnTo>
                    <a:pt x="2758605" y="3048000"/>
                  </a:lnTo>
                  <a:lnTo>
                    <a:pt x="2691803" y="3098800"/>
                  </a:lnTo>
                  <a:lnTo>
                    <a:pt x="2622842" y="3149600"/>
                  </a:lnTo>
                  <a:lnTo>
                    <a:pt x="2551468" y="3187700"/>
                  </a:lnTo>
                  <a:lnTo>
                    <a:pt x="2478062" y="3225800"/>
                  </a:lnTo>
                  <a:lnTo>
                    <a:pt x="2402497" y="3251200"/>
                  </a:lnTo>
                  <a:lnTo>
                    <a:pt x="2325281" y="3289300"/>
                  </a:lnTo>
                  <a:lnTo>
                    <a:pt x="2165388" y="3340100"/>
                  </a:lnTo>
                  <a:lnTo>
                    <a:pt x="1827441" y="3390900"/>
                  </a:lnTo>
                  <a:lnTo>
                    <a:pt x="1652308" y="3390900"/>
                  </a:lnTo>
                  <a:lnTo>
                    <a:pt x="1314361" y="3340100"/>
                  </a:lnTo>
                  <a:lnTo>
                    <a:pt x="1154214" y="3289300"/>
                  </a:lnTo>
                  <a:lnTo>
                    <a:pt x="1076871" y="3251200"/>
                  </a:lnTo>
                  <a:lnTo>
                    <a:pt x="1001433" y="3225800"/>
                  </a:lnTo>
                  <a:lnTo>
                    <a:pt x="927900" y="3187700"/>
                  </a:lnTo>
                  <a:lnTo>
                    <a:pt x="856526" y="3149600"/>
                  </a:lnTo>
                  <a:lnTo>
                    <a:pt x="787311" y="3098800"/>
                  </a:lnTo>
                  <a:lnTo>
                    <a:pt x="720636" y="3060700"/>
                  </a:lnTo>
                  <a:lnTo>
                    <a:pt x="656120" y="3009900"/>
                  </a:lnTo>
                  <a:lnTo>
                    <a:pt x="594271" y="2946400"/>
                  </a:lnTo>
                  <a:lnTo>
                    <a:pt x="535114" y="2895600"/>
                  </a:lnTo>
                  <a:lnTo>
                    <a:pt x="478650" y="2844800"/>
                  </a:lnTo>
                  <a:lnTo>
                    <a:pt x="425056" y="2781300"/>
                  </a:lnTo>
                  <a:lnTo>
                    <a:pt x="374383" y="2717800"/>
                  </a:lnTo>
                  <a:lnTo>
                    <a:pt x="326821" y="2654300"/>
                  </a:lnTo>
                  <a:lnTo>
                    <a:pt x="282473" y="2578100"/>
                  </a:lnTo>
                  <a:lnTo>
                    <a:pt x="241325" y="2514612"/>
                  </a:lnTo>
                  <a:lnTo>
                    <a:pt x="203669" y="2438400"/>
                  </a:lnTo>
                  <a:lnTo>
                    <a:pt x="169418" y="2362200"/>
                  </a:lnTo>
                  <a:lnTo>
                    <a:pt x="138836" y="2286000"/>
                  </a:lnTo>
                  <a:lnTo>
                    <a:pt x="111950" y="2209800"/>
                  </a:lnTo>
                  <a:lnTo>
                    <a:pt x="88950" y="2133600"/>
                  </a:lnTo>
                  <a:lnTo>
                    <a:pt x="69811" y="2044700"/>
                  </a:lnTo>
                  <a:lnTo>
                    <a:pt x="54787" y="1968500"/>
                  </a:lnTo>
                  <a:lnTo>
                    <a:pt x="43903" y="1879600"/>
                  </a:lnTo>
                  <a:lnTo>
                    <a:pt x="37249" y="1803400"/>
                  </a:lnTo>
                  <a:lnTo>
                    <a:pt x="34912" y="1714500"/>
                  </a:lnTo>
                  <a:lnTo>
                    <a:pt x="37109" y="1625600"/>
                  </a:lnTo>
                  <a:lnTo>
                    <a:pt x="43624" y="1536700"/>
                  </a:lnTo>
                  <a:lnTo>
                    <a:pt x="54381" y="1460500"/>
                  </a:lnTo>
                  <a:lnTo>
                    <a:pt x="69265" y="1371600"/>
                  </a:lnTo>
                  <a:lnTo>
                    <a:pt x="88290" y="1295400"/>
                  </a:lnTo>
                  <a:lnTo>
                    <a:pt x="111137" y="1206500"/>
                  </a:lnTo>
                  <a:lnTo>
                    <a:pt x="137947" y="1130300"/>
                  </a:lnTo>
                  <a:lnTo>
                    <a:pt x="168376" y="1054100"/>
                  </a:lnTo>
                  <a:lnTo>
                    <a:pt x="202577" y="977900"/>
                  </a:lnTo>
                  <a:lnTo>
                    <a:pt x="240055" y="914400"/>
                  </a:lnTo>
                  <a:lnTo>
                    <a:pt x="281139" y="838200"/>
                  </a:lnTo>
                  <a:lnTo>
                    <a:pt x="325412" y="774700"/>
                  </a:lnTo>
                  <a:lnTo>
                    <a:pt x="372859" y="711200"/>
                  </a:lnTo>
                  <a:lnTo>
                    <a:pt x="423443" y="647700"/>
                  </a:lnTo>
                  <a:lnTo>
                    <a:pt x="476948" y="584200"/>
                  </a:lnTo>
                  <a:lnTo>
                    <a:pt x="533349" y="520700"/>
                  </a:lnTo>
                  <a:lnTo>
                    <a:pt x="592366" y="469900"/>
                  </a:lnTo>
                  <a:lnTo>
                    <a:pt x="654215" y="419100"/>
                  </a:lnTo>
                  <a:lnTo>
                    <a:pt x="718604" y="368300"/>
                  </a:lnTo>
                  <a:lnTo>
                    <a:pt x="785152" y="317500"/>
                  </a:lnTo>
                  <a:lnTo>
                    <a:pt x="854367" y="279400"/>
                  </a:lnTo>
                  <a:lnTo>
                    <a:pt x="925741" y="228600"/>
                  </a:lnTo>
                  <a:lnTo>
                    <a:pt x="999020" y="203200"/>
                  </a:lnTo>
                  <a:lnTo>
                    <a:pt x="1074458" y="165100"/>
                  </a:lnTo>
                  <a:lnTo>
                    <a:pt x="1151801" y="127000"/>
                  </a:lnTo>
                  <a:lnTo>
                    <a:pt x="1231049" y="101600"/>
                  </a:lnTo>
                  <a:lnTo>
                    <a:pt x="1311821" y="88900"/>
                  </a:lnTo>
                  <a:lnTo>
                    <a:pt x="1394117" y="63500"/>
                  </a:lnTo>
                  <a:lnTo>
                    <a:pt x="1563281" y="38100"/>
                  </a:lnTo>
                  <a:lnTo>
                    <a:pt x="1649641" y="38100"/>
                  </a:lnTo>
                  <a:lnTo>
                    <a:pt x="1737271" y="25400"/>
                  </a:lnTo>
                  <a:lnTo>
                    <a:pt x="1824774" y="38100"/>
                  </a:lnTo>
                  <a:lnTo>
                    <a:pt x="1911388" y="38100"/>
                  </a:lnTo>
                  <a:lnTo>
                    <a:pt x="2080425" y="63500"/>
                  </a:lnTo>
                  <a:lnTo>
                    <a:pt x="2162848" y="88900"/>
                  </a:lnTo>
                  <a:lnTo>
                    <a:pt x="2243620" y="101600"/>
                  </a:lnTo>
                  <a:lnTo>
                    <a:pt x="2322868" y="127000"/>
                  </a:lnTo>
                  <a:lnTo>
                    <a:pt x="2400211" y="165100"/>
                  </a:lnTo>
                  <a:lnTo>
                    <a:pt x="2475776" y="190500"/>
                  </a:lnTo>
                  <a:lnTo>
                    <a:pt x="2549309" y="228600"/>
                  </a:lnTo>
                  <a:lnTo>
                    <a:pt x="2620670" y="279400"/>
                  </a:lnTo>
                  <a:lnTo>
                    <a:pt x="2689771" y="317500"/>
                  </a:lnTo>
                  <a:lnTo>
                    <a:pt x="2756573" y="368300"/>
                  </a:lnTo>
                  <a:lnTo>
                    <a:pt x="2820962" y="419100"/>
                  </a:lnTo>
                  <a:lnTo>
                    <a:pt x="2882811" y="469900"/>
                  </a:lnTo>
                  <a:lnTo>
                    <a:pt x="2942120" y="520700"/>
                  </a:lnTo>
                  <a:lnTo>
                    <a:pt x="2998508" y="584200"/>
                  </a:lnTo>
                  <a:lnTo>
                    <a:pt x="3052102" y="635000"/>
                  </a:lnTo>
                  <a:lnTo>
                    <a:pt x="3102648" y="698500"/>
                  </a:lnTo>
                  <a:lnTo>
                    <a:pt x="3150273" y="774700"/>
                  </a:lnTo>
                  <a:lnTo>
                    <a:pt x="3194596" y="838200"/>
                  </a:lnTo>
                  <a:lnTo>
                    <a:pt x="3235744" y="901700"/>
                  </a:lnTo>
                  <a:lnTo>
                    <a:pt x="3273463" y="977900"/>
                  </a:lnTo>
                  <a:lnTo>
                    <a:pt x="3307626" y="1054100"/>
                  </a:lnTo>
                  <a:lnTo>
                    <a:pt x="3338233" y="1130300"/>
                  </a:lnTo>
                  <a:lnTo>
                    <a:pt x="3365157" y="1206500"/>
                  </a:lnTo>
                  <a:lnTo>
                    <a:pt x="3388144" y="1282700"/>
                  </a:lnTo>
                  <a:lnTo>
                    <a:pt x="3407321" y="1371600"/>
                  </a:lnTo>
                  <a:lnTo>
                    <a:pt x="3422307" y="1447800"/>
                  </a:lnTo>
                  <a:lnTo>
                    <a:pt x="3433229" y="1536700"/>
                  </a:lnTo>
                  <a:lnTo>
                    <a:pt x="3439833" y="1625600"/>
                  </a:lnTo>
                  <a:lnTo>
                    <a:pt x="3442119" y="1701800"/>
                  </a:lnTo>
                  <a:lnTo>
                    <a:pt x="3442119" y="1364005"/>
                  </a:lnTo>
                  <a:lnTo>
                    <a:pt x="3421672" y="1282700"/>
                  </a:lnTo>
                  <a:lnTo>
                    <a:pt x="3398177" y="1193800"/>
                  </a:lnTo>
                  <a:lnTo>
                    <a:pt x="3370618" y="1117600"/>
                  </a:lnTo>
                  <a:lnTo>
                    <a:pt x="3339376" y="1041400"/>
                  </a:lnTo>
                  <a:lnTo>
                    <a:pt x="3304451" y="965200"/>
                  </a:lnTo>
                  <a:lnTo>
                    <a:pt x="3265970" y="889000"/>
                  </a:lnTo>
                  <a:lnTo>
                    <a:pt x="3223933" y="812800"/>
                  </a:lnTo>
                  <a:lnTo>
                    <a:pt x="3178594" y="749300"/>
                  </a:lnTo>
                  <a:lnTo>
                    <a:pt x="3129953" y="685800"/>
                  </a:lnTo>
                  <a:lnTo>
                    <a:pt x="3078391" y="622300"/>
                  </a:lnTo>
                  <a:lnTo>
                    <a:pt x="3023527" y="558800"/>
                  </a:lnTo>
                  <a:lnTo>
                    <a:pt x="2965996" y="495300"/>
                  </a:lnTo>
                  <a:lnTo>
                    <a:pt x="2905544" y="444500"/>
                  </a:lnTo>
                  <a:lnTo>
                    <a:pt x="2842425" y="381000"/>
                  </a:lnTo>
                  <a:lnTo>
                    <a:pt x="2776639" y="330200"/>
                  </a:lnTo>
                  <a:lnTo>
                    <a:pt x="2708440" y="292100"/>
                  </a:lnTo>
                  <a:lnTo>
                    <a:pt x="2637828" y="241300"/>
                  </a:lnTo>
                  <a:lnTo>
                    <a:pt x="2564930" y="203200"/>
                  </a:lnTo>
                  <a:lnTo>
                    <a:pt x="2490000" y="165100"/>
                  </a:lnTo>
                  <a:lnTo>
                    <a:pt x="2412911" y="127000"/>
                  </a:lnTo>
                  <a:lnTo>
                    <a:pt x="2170595" y="50800"/>
                  </a:lnTo>
                  <a:lnTo>
                    <a:pt x="2086394" y="25400"/>
                  </a:lnTo>
                  <a:lnTo>
                    <a:pt x="1913928" y="0"/>
                  </a:lnTo>
                  <a:lnTo>
                    <a:pt x="1558836" y="0"/>
                  </a:lnTo>
                  <a:lnTo>
                    <a:pt x="1386370" y="25400"/>
                  </a:lnTo>
                  <a:lnTo>
                    <a:pt x="1302423" y="50800"/>
                  </a:lnTo>
                  <a:lnTo>
                    <a:pt x="1060234" y="127000"/>
                  </a:lnTo>
                  <a:lnTo>
                    <a:pt x="983272" y="165100"/>
                  </a:lnTo>
                  <a:lnTo>
                    <a:pt x="908469" y="203200"/>
                  </a:lnTo>
                  <a:lnTo>
                    <a:pt x="835825" y="241300"/>
                  </a:lnTo>
                  <a:lnTo>
                    <a:pt x="765213" y="292100"/>
                  </a:lnTo>
                  <a:lnTo>
                    <a:pt x="697141" y="342900"/>
                  </a:lnTo>
                  <a:lnTo>
                    <a:pt x="631609" y="393700"/>
                  </a:lnTo>
                  <a:lnTo>
                    <a:pt x="568502" y="444500"/>
                  </a:lnTo>
                  <a:lnTo>
                    <a:pt x="508279" y="495300"/>
                  </a:lnTo>
                  <a:lnTo>
                    <a:pt x="450710" y="558800"/>
                  </a:lnTo>
                  <a:lnTo>
                    <a:pt x="396151" y="622300"/>
                  </a:lnTo>
                  <a:lnTo>
                    <a:pt x="344538" y="685800"/>
                  </a:lnTo>
                  <a:lnTo>
                    <a:pt x="296138" y="749300"/>
                  </a:lnTo>
                  <a:lnTo>
                    <a:pt x="250990" y="825500"/>
                  </a:lnTo>
                  <a:lnTo>
                    <a:pt x="209054" y="889000"/>
                  </a:lnTo>
                  <a:lnTo>
                    <a:pt x="170853" y="965200"/>
                  </a:lnTo>
                  <a:lnTo>
                    <a:pt x="135953" y="1041400"/>
                  </a:lnTo>
                  <a:lnTo>
                    <a:pt x="104927" y="1117600"/>
                  </a:lnTo>
                  <a:lnTo>
                    <a:pt x="77571" y="1206500"/>
                  </a:lnTo>
                  <a:lnTo>
                    <a:pt x="54292" y="1282700"/>
                  </a:lnTo>
                  <a:lnTo>
                    <a:pt x="34899" y="1371600"/>
                  </a:lnTo>
                  <a:lnTo>
                    <a:pt x="19735" y="1447800"/>
                  </a:lnTo>
                  <a:lnTo>
                    <a:pt x="8801" y="1536700"/>
                  </a:lnTo>
                  <a:lnTo>
                    <a:pt x="2197" y="1625600"/>
                  </a:lnTo>
                  <a:lnTo>
                    <a:pt x="0" y="1714500"/>
                  </a:lnTo>
                  <a:lnTo>
                    <a:pt x="2425" y="1803400"/>
                  </a:lnTo>
                  <a:lnTo>
                    <a:pt x="9258" y="1892300"/>
                  </a:lnTo>
                  <a:lnTo>
                    <a:pt x="20421" y="1968500"/>
                  </a:lnTo>
                  <a:lnTo>
                    <a:pt x="35814" y="2057400"/>
                  </a:lnTo>
                  <a:lnTo>
                    <a:pt x="55384" y="2133600"/>
                  </a:lnTo>
                  <a:lnTo>
                    <a:pt x="78930" y="2222500"/>
                  </a:lnTo>
                  <a:lnTo>
                    <a:pt x="106426" y="2298700"/>
                  </a:lnTo>
                  <a:lnTo>
                    <a:pt x="137668" y="2374900"/>
                  </a:lnTo>
                  <a:lnTo>
                    <a:pt x="172669" y="2451100"/>
                  </a:lnTo>
                  <a:lnTo>
                    <a:pt x="211175" y="2527312"/>
                  </a:lnTo>
                  <a:lnTo>
                    <a:pt x="253212" y="2603500"/>
                  </a:lnTo>
                  <a:lnTo>
                    <a:pt x="298500" y="2667000"/>
                  </a:lnTo>
                  <a:lnTo>
                    <a:pt x="347091" y="2730500"/>
                  </a:lnTo>
                  <a:lnTo>
                    <a:pt x="398843" y="2806700"/>
                  </a:lnTo>
                  <a:lnTo>
                    <a:pt x="453555" y="2857500"/>
                  </a:lnTo>
                  <a:lnTo>
                    <a:pt x="511213" y="2921000"/>
                  </a:lnTo>
                  <a:lnTo>
                    <a:pt x="571614" y="2984500"/>
                  </a:lnTo>
                  <a:lnTo>
                    <a:pt x="634784" y="3035300"/>
                  </a:lnTo>
                  <a:lnTo>
                    <a:pt x="700570" y="3086100"/>
                  </a:lnTo>
                  <a:lnTo>
                    <a:pt x="768642" y="3136900"/>
                  </a:lnTo>
                  <a:lnTo>
                    <a:pt x="839381" y="3175000"/>
                  </a:lnTo>
                  <a:lnTo>
                    <a:pt x="912152" y="3213100"/>
                  </a:lnTo>
                  <a:lnTo>
                    <a:pt x="987209" y="3251200"/>
                  </a:lnTo>
                  <a:lnTo>
                    <a:pt x="1064171" y="3289300"/>
                  </a:lnTo>
                  <a:lnTo>
                    <a:pt x="1143165" y="3314700"/>
                  </a:lnTo>
                  <a:lnTo>
                    <a:pt x="1390688" y="3390900"/>
                  </a:lnTo>
                  <a:lnTo>
                    <a:pt x="1563281" y="3416300"/>
                  </a:lnTo>
                  <a:lnTo>
                    <a:pt x="1918373" y="3416300"/>
                  </a:lnTo>
                  <a:lnTo>
                    <a:pt x="2090585" y="3390900"/>
                  </a:lnTo>
                  <a:lnTo>
                    <a:pt x="2337981" y="3314700"/>
                  </a:lnTo>
                  <a:lnTo>
                    <a:pt x="2416721" y="3289300"/>
                  </a:lnTo>
                  <a:lnTo>
                    <a:pt x="2493683" y="3251200"/>
                  </a:lnTo>
                  <a:lnTo>
                    <a:pt x="2568740" y="3213100"/>
                  </a:lnTo>
                  <a:lnTo>
                    <a:pt x="2641511" y="3175000"/>
                  </a:lnTo>
                  <a:lnTo>
                    <a:pt x="2711742" y="3124200"/>
                  </a:lnTo>
                  <a:lnTo>
                    <a:pt x="2780068" y="3086100"/>
                  </a:lnTo>
                  <a:lnTo>
                    <a:pt x="2845600" y="3035300"/>
                  </a:lnTo>
                  <a:lnTo>
                    <a:pt x="2908592" y="2971800"/>
                  </a:lnTo>
                  <a:lnTo>
                    <a:pt x="2968917" y="2921000"/>
                  </a:lnTo>
                  <a:lnTo>
                    <a:pt x="3026448" y="2857500"/>
                  </a:lnTo>
                  <a:lnTo>
                    <a:pt x="3080931" y="2794000"/>
                  </a:lnTo>
                  <a:lnTo>
                    <a:pt x="3132620" y="2730500"/>
                  </a:lnTo>
                  <a:lnTo>
                    <a:pt x="3180880" y="2667000"/>
                  </a:lnTo>
                  <a:lnTo>
                    <a:pt x="3226092" y="2590800"/>
                  </a:lnTo>
                  <a:lnTo>
                    <a:pt x="3268002" y="2527312"/>
                  </a:lnTo>
                  <a:lnTo>
                    <a:pt x="3306356" y="2451100"/>
                  </a:lnTo>
                  <a:lnTo>
                    <a:pt x="3341154" y="2374900"/>
                  </a:lnTo>
                  <a:lnTo>
                    <a:pt x="3372142" y="2298700"/>
                  </a:lnTo>
                  <a:lnTo>
                    <a:pt x="3399447" y="2222500"/>
                  </a:lnTo>
                  <a:lnTo>
                    <a:pt x="3422815" y="2133600"/>
                  </a:lnTo>
                  <a:lnTo>
                    <a:pt x="3442246" y="2057400"/>
                  </a:lnTo>
                  <a:lnTo>
                    <a:pt x="3457359" y="1968500"/>
                  </a:lnTo>
                  <a:lnTo>
                    <a:pt x="3468408" y="1879600"/>
                  </a:lnTo>
                  <a:lnTo>
                    <a:pt x="3474885" y="1790700"/>
                  </a:lnTo>
                  <a:lnTo>
                    <a:pt x="3477044" y="1701800"/>
                  </a:lnTo>
                  <a:close/>
                </a:path>
              </a:pathLst>
            </a:custGeom>
            <a:solidFill>
              <a:srgbClr val="252525"/>
            </a:solidFill>
          </p:spPr>
          <p:txBody>
            <a:bodyPr wrap="square" lIns="0" tIns="0" rIns="0" bIns="0" rtlCol="0"/>
            <a:lstStyle/>
            <a:p>
              <a:endParaRPr sz="1500"/>
            </a:p>
          </p:txBody>
        </p:sp>
      </p:grpSp>
      <p:sp>
        <p:nvSpPr>
          <p:cNvPr id="6" name="object 6"/>
          <p:cNvSpPr txBox="1">
            <a:spLocks noGrp="1"/>
          </p:cNvSpPr>
          <p:nvPr>
            <p:ph type="title"/>
          </p:nvPr>
        </p:nvSpPr>
        <p:spPr>
          <a:xfrm>
            <a:off x="1531196" y="3016102"/>
            <a:ext cx="968375" cy="773182"/>
          </a:xfrm>
          <a:prstGeom prst="rect">
            <a:avLst/>
          </a:prstGeom>
        </p:spPr>
        <p:txBody>
          <a:bodyPr vert="horz" wrap="square" lIns="0" tIns="54504" rIns="0" bIns="0" rtlCol="0">
            <a:spAutoFit/>
          </a:bodyPr>
          <a:lstStyle/>
          <a:p>
            <a:pPr marL="20637" marR="4233" indent="-10583">
              <a:lnSpc>
                <a:spcPts val="2792"/>
              </a:lnSpc>
              <a:spcBef>
                <a:spcPts val="429"/>
              </a:spcBef>
            </a:pPr>
            <a:r>
              <a:rPr sz="2583" spc="-8">
                <a:solidFill>
                  <a:srgbClr val="FFFFFF"/>
                </a:solidFill>
              </a:rPr>
              <a:t>About </a:t>
            </a:r>
            <a:r>
              <a:rPr sz="2583" spc="-17">
                <a:solidFill>
                  <a:srgbClr val="FFFFFF"/>
                </a:solidFill>
              </a:rPr>
              <a:t>CHRS</a:t>
            </a:r>
            <a:endParaRPr sz="2583"/>
          </a:p>
        </p:txBody>
      </p:sp>
      <p:pic>
        <p:nvPicPr>
          <p:cNvPr id="7" name="object 7"/>
          <p:cNvPicPr/>
          <p:nvPr/>
        </p:nvPicPr>
        <p:blipFill>
          <a:blip r:embed="rId3" cstate="print"/>
          <a:stretch>
            <a:fillRect/>
          </a:stretch>
        </p:blipFill>
        <p:spPr>
          <a:xfrm>
            <a:off x="4038600" y="2771140"/>
            <a:ext cx="7188200" cy="131190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697513" y="1149527"/>
            <a:ext cx="6922915" cy="844694"/>
          </a:xfrm>
          <a:prstGeom prst="rect">
            <a:avLst/>
          </a:prstGeom>
        </p:spPr>
      </p:pic>
      <p:sp>
        <p:nvSpPr>
          <p:cNvPr id="4" name="object 4"/>
          <p:cNvSpPr txBox="1"/>
          <p:nvPr/>
        </p:nvSpPr>
        <p:spPr>
          <a:xfrm>
            <a:off x="747098" y="2011720"/>
            <a:ext cx="10106025" cy="4316524"/>
          </a:xfrm>
          <a:prstGeom prst="rect">
            <a:avLst/>
          </a:prstGeom>
        </p:spPr>
        <p:txBody>
          <a:bodyPr vert="horz" wrap="square" lIns="0" tIns="216429" rIns="0" bIns="0" rtlCol="0">
            <a:spAutoFit/>
          </a:bodyPr>
          <a:lstStyle/>
          <a:p>
            <a:pPr marL="457200" indent="-457200">
              <a:lnSpc>
                <a:spcPct val="150000"/>
              </a:lnSpc>
              <a:buFont typeface="Arial" panose="020B0604020202020204" pitchFamily="34" charset="0"/>
              <a:buChar char="•"/>
            </a:pPr>
            <a:r>
              <a:rPr lang="en-US" sz="2000" dirty="0">
                <a:latin typeface="Arial"/>
                <a:cs typeface="Arial"/>
              </a:rPr>
              <a:t>Delivers significant cost and operational efficiencies from having one central system</a:t>
            </a:r>
          </a:p>
          <a:p>
            <a:pPr marL="457200" indent="-457200">
              <a:lnSpc>
                <a:spcPct val="150000"/>
              </a:lnSpc>
              <a:buFont typeface="Arial" panose="020B0604020202020204" pitchFamily="34" charset="0"/>
              <a:buChar char="•"/>
            </a:pPr>
            <a:r>
              <a:rPr lang="en-US" sz="2000" dirty="0">
                <a:latin typeface="Arial"/>
                <a:cs typeface="Arial"/>
              </a:rPr>
              <a:t>Brings new functionality to campuses</a:t>
            </a:r>
          </a:p>
          <a:p>
            <a:pPr marL="457200" indent="-457200">
              <a:lnSpc>
                <a:spcPct val="150000"/>
              </a:lnSpc>
              <a:buFont typeface="Arial" panose="020B0604020202020204" pitchFamily="34" charset="0"/>
              <a:buChar char="•"/>
            </a:pPr>
            <a:r>
              <a:rPr lang="en-US" sz="2000" dirty="0">
                <a:latin typeface="Arial"/>
                <a:cs typeface="Arial"/>
              </a:rPr>
              <a:t>Streamlines HR business processes and standardizes best practices</a:t>
            </a:r>
          </a:p>
          <a:p>
            <a:pPr marL="457200" indent="-457200">
              <a:lnSpc>
                <a:spcPct val="150000"/>
              </a:lnSpc>
              <a:buFont typeface="Arial" panose="020B0604020202020204" pitchFamily="34" charset="0"/>
              <a:buChar char="•"/>
            </a:pPr>
            <a:r>
              <a:rPr lang="en-US" sz="2000" dirty="0">
                <a:latin typeface="Arial"/>
                <a:cs typeface="Arial"/>
              </a:rPr>
              <a:t>Delivers an improved user experience, including future mobile access to HR services</a:t>
            </a:r>
          </a:p>
          <a:p>
            <a:pPr marL="457200" indent="-457200">
              <a:lnSpc>
                <a:spcPct val="150000"/>
              </a:lnSpc>
              <a:buFont typeface="Arial" panose="020B0604020202020204" pitchFamily="34" charset="0"/>
              <a:buChar char="•"/>
            </a:pPr>
            <a:r>
              <a:rPr lang="en-US" sz="2000" dirty="0">
                <a:latin typeface="Arial"/>
                <a:cs typeface="Arial"/>
              </a:rPr>
              <a:t>Provides enhanced reporting with standardized data</a:t>
            </a:r>
          </a:p>
          <a:p>
            <a:pPr marL="457200" indent="-457200">
              <a:lnSpc>
                <a:spcPct val="150000"/>
              </a:lnSpc>
              <a:buFont typeface="Arial" panose="020B0604020202020204" pitchFamily="34" charset="0"/>
              <a:buChar char="•"/>
            </a:pPr>
            <a:r>
              <a:rPr lang="en-US" sz="2000" dirty="0">
                <a:latin typeface="Arial"/>
                <a:cs typeface="Arial"/>
              </a:rPr>
              <a:t>Allows software updates and enhancements to be deployed more rapidly</a:t>
            </a:r>
          </a:p>
          <a:p>
            <a:pPr marL="457200" indent="-457200">
              <a:lnSpc>
                <a:spcPct val="150000"/>
              </a:lnSpc>
              <a:buFont typeface="Arial" panose="020B0604020202020204" pitchFamily="34" charset="0"/>
              <a:buChar char="•"/>
            </a:pPr>
            <a:r>
              <a:rPr lang="en-US" sz="2000" dirty="0">
                <a:latin typeface="Arial"/>
                <a:cs typeface="Arial"/>
              </a:rPr>
              <a:t>Delivers systemwide training materials</a:t>
            </a:r>
          </a:p>
          <a:p>
            <a:pPr marL="457200" indent="-457200">
              <a:lnSpc>
                <a:spcPct val="150000"/>
              </a:lnSpc>
              <a:buFont typeface="Arial" panose="020B0604020202020204" pitchFamily="34" charset="0"/>
              <a:buChar char="•"/>
            </a:pPr>
            <a:r>
              <a:rPr lang="en-US" sz="2000" dirty="0">
                <a:latin typeface="Arial"/>
                <a:cs typeface="Arial"/>
              </a:rPr>
              <a:t>Positions the CSU to consider cloud-based services</a:t>
            </a:r>
          </a:p>
          <a:p>
            <a:pPr marL="457200" indent="-457200">
              <a:lnSpc>
                <a:spcPct val="150000"/>
              </a:lnSpc>
              <a:buFont typeface="Arial" panose="020B0604020202020204" pitchFamily="34" charset="0"/>
              <a:buChar char="•"/>
            </a:pPr>
            <a:r>
              <a:rPr lang="en-US" sz="2000" dirty="0">
                <a:latin typeface="Arial"/>
                <a:cs typeface="Arial"/>
              </a:rPr>
              <a:t>Allows sharing of HR personnel between universities</a:t>
            </a:r>
          </a:p>
        </p:txBody>
      </p:sp>
      <p:sp>
        <p:nvSpPr>
          <p:cNvPr id="8" name="Title 7">
            <a:extLst>
              <a:ext uri="{FF2B5EF4-FFF2-40B4-BE49-F238E27FC236}">
                <a16:creationId xmlns:a16="http://schemas.microsoft.com/office/drawing/2014/main" id="{3F7EEFF7-1924-6AEF-D5F9-637D8940B496}"/>
              </a:ext>
            </a:extLst>
          </p:cNvPr>
          <p:cNvSpPr>
            <a:spLocks noGrp="1"/>
          </p:cNvSpPr>
          <p:nvPr>
            <p:ph type="title"/>
          </p:nvPr>
        </p:nvSpPr>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89280" y="6245860"/>
            <a:ext cx="1638300" cy="160019"/>
          </a:xfrm>
          <a:prstGeom prst="rect">
            <a:avLst/>
          </a:prstGeom>
        </p:spPr>
      </p:pic>
      <p:pic>
        <p:nvPicPr>
          <p:cNvPr id="3" name="object 3"/>
          <p:cNvPicPr/>
          <p:nvPr/>
        </p:nvPicPr>
        <p:blipFill>
          <a:blip r:embed="rId4" cstate="print"/>
          <a:stretch>
            <a:fillRect/>
          </a:stretch>
        </p:blipFill>
        <p:spPr>
          <a:xfrm>
            <a:off x="2475231" y="6245860"/>
            <a:ext cx="8892539" cy="160019"/>
          </a:xfrm>
          <a:prstGeom prst="rect">
            <a:avLst/>
          </a:prstGeom>
        </p:spPr>
      </p:pic>
      <p:sp>
        <p:nvSpPr>
          <p:cNvPr id="5" name="object 5"/>
          <p:cNvSpPr txBox="1">
            <a:spLocks noGrp="1"/>
          </p:cNvSpPr>
          <p:nvPr>
            <p:ph type="title"/>
          </p:nvPr>
        </p:nvSpPr>
        <p:spPr>
          <a:xfrm>
            <a:off x="8696537" y="37714"/>
            <a:ext cx="2671233" cy="369161"/>
          </a:xfrm>
          <a:prstGeom prst="rect">
            <a:avLst/>
          </a:prstGeom>
        </p:spPr>
        <p:txBody>
          <a:bodyPr vert="horz" wrap="square" lIns="0" tIns="10054" rIns="0" bIns="0" rtlCol="0">
            <a:spAutoFit/>
          </a:bodyPr>
          <a:lstStyle/>
          <a:p>
            <a:pPr marL="10583">
              <a:lnSpc>
                <a:spcPct val="100000"/>
              </a:lnSpc>
              <a:spcBef>
                <a:spcPts val="79"/>
              </a:spcBef>
            </a:pPr>
            <a:r>
              <a:rPr dirty="0"/>
              <a:t>Adjusting</a:t>
            </a:r>
            <a:r>
              <a:rPr spc="-46" dirty="0"/>
              <a:t> </a:t>
            </a:r>
            <a:r>
              <a:rPr dirty="0"/>
              <a:t>to</a:t>
            </a:r>
            <a:r>
              <a:rPr spc="-71" dirty="0"/>
              <a:t> </a:t>
            </a:r>
            <a:r>
              <a:rPr spc="-17" dirty="0"/>
              <a:t>CHRS</a:t>
            </a:r>
          </a:p>
        </p:txBody>
      </p:sp>
      <p:sp>
        <p:nvSpPr>
          <p:cNvPr id="11" name="object 11"/>
          <p:cNvSpPr txBox="1"/>
          <p:nvPr/>
        </p:nvSpPr>
        <p:spPr>
          <a:xfrm>
            <a:off x="11688128" y="6556117"/>
            <a:ext cx="298450" cy="156646"/>
          </a:xfrm>
          <a:prstGeom prst="rect">
            <a:avLst/>
          </a:prstGeom>
        </p:spPr>
        <p:txBody>
          <a:bodyPr vert="horz" wrap="square" lIns="0" tIns="0" rIns="0" bIns="0" rtlCol="0">
            <a:spAutoFit/>
          </a:bodyPr>
          <a:lstStyle/>
          <a:p>
            <a:pPr marL="10583">
              <a:lnSpc>
                <a:spcPts val="1279"/>
              </a:lnSpc>
            </a:pPr>
            <a:r>
              <a:rPr sz="1083">
                <a:solidFill>
                  <a:srgbClr val="7E7E7E"/>
                </a:solidFill>
                <a:latin typeface="Arial"/>
                <a:cs typeface="Arial"/>
              </a:rPr>
              <a:t>•</a:t>
            </a:r>
            <a:r>
              <a:rPr sz="1083" spc="292">
                <a:solidFill>
                  <a:srgbClr val="7E7E7E"/>
                </a:solidFill>
                <a:latin typeface="Arial"/>
                <a:cs typeface="Arial"/>
              </a:rPr>
              <a:t> </a:t>
            </a:r>
            <a:r>
              <a:rPr sz="1083" spc="-21">
                <a:solidFill>
                  <a:srgbClr val="7E7E7E"/>
                </a:solidFill>
                <a:latin typeface="Arial"/>
                <a:cs typeface="Arial"/>
              </a:rPr>
              <a:t>28</a:t>
            </a:r>
            <a:endParaRPr sz="1083">
              <a:latin typeface="Arial"/>
              <a:cs typeface="Arial"/>
            </a:endParaRPr>
          </a:p>
        </p:txBody>
      </p:sp>
      <p:graphicFrame>
        <p:nvGraphicFramePr>
          <p:cNvPr id="7" name="object 7"/>
          <p:cNvGraphicFramePr>
            <a:graphicFrameLocks noGrp="1"/>
          </p:cNvGraphicFramePr>
          <p:nvPr>
            <p:extLst>
              <p:ext uri="{D42A27DB-BD31-4B8C-83A1-F6EECF244321}">
                <p14:modId xmlns:p14="http://schemas.microsoft.com/office/powerpoint/2010/main" val="2507877662"/>
              </p:ext>
            </p:extLst>
          </p:nvPr>
        </p:nvGraphicFramePr>
        <p:xfrm>
          <a:off x="573467" y="2029989"/>
          <a:ext cx="10339698" cy="3396776"/>
        </p:xfrm>
        <a:graphic>
          <a:graphicData uri="http://schemas.openxmlformats.org/drawingml/2006/table">
            <a:tbl>
              <a:tblPr firstRow="1" bandRow="1">
                <a:tableStyleId>{2D5ABB26-0587-4C30-8999-92F81FD0307C}</a:tableStyleId>
              </a:tblPr>
              <a:tblGrid>
                <a:gridCol w="5169849">
                  <a:extLst>
                    <a:ext uri="{9D8B030D-6E8A-4147-A177-3AD203B41FA5}">
                      <a16:colId xmlns:a16="http://schemas.microsoft.com/office/drawing/2014/main" val="20000"/>
                    </a:ext>
                  </a:extLst>
                </a:gridCol>
                <a:gridCol w="5169849">
                  <a:extLst>
                    <a:ext uri="{9D8B030D-6E8A-4147-A177-3AD203B41FA5}">
                      <a16:colId xmlns:a16="http://schemas.microsoft.com/office/drawing/2014/main" val="20001"/>
                    </a:ext>
                  </a:extLst>
                </a:gridCol>
              </a:tblGrid>
              <a:tr h="414987">
                <a:tc>
                  <a:txBody>
                    <a:bodyPr/>
                    <a:lstStyle/>
                    <a:p>
                      <a:pPr marL="91440">
                        <a:lnSpc>
                          <a:spcPct val="100000"/>
                        </a:lnSpc>
                        <a:spcBef>
                          <a:spcPts val="315"/>
                        </a:spcBef>
                      </a:pPr>
                      <a:r>
                        <a:rPr sz="1500" b="1" spc="-20">
                          <a:solidFill>
                            <a:srgbClr val="FFFFFF"/>
                          </a:solidFill>
                          <a:latin typeface="Arial"/>
                          <a:cs typeface="Arial"/>
                        </a:rPr>
                        <a:t>PAIN</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92075">
                        <a:lnSpc>
                          <a:spcPct val="100000"/>
                        </a:lnSpc>
                        <a:spcBef>
                          <a:spcPts val="315"/>
                        </a:spcBef>
                      </a:pPr>
                      <a:r>
                        <a:rPr sz="1500" b="1" spc="-10">
                          <a:solidFill>
                            <a:srgbClr val="FFFFFF"/>
                          </a:solidFill>
                          <a:latin typeface="Arial"/>
                          <a:cs typeface="Arial"/>
                        </a:rPr>
                        <a:t>REMEDY</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414987">
                <a:tc>
                  <a:txBody>
                    <a:bodyPr/>
                    <a:lstStyle/>
                    <a:p>
                      <a:pPr marL="91440">
                        <a:lnSpc>
                          <a:spcPct val="100000"/>
                        </a:lnSpc>
                        <a:spcBef>
                          <a:spcPts val="315"/>
                        </a:spcBef>
                      </a:pPr>
                      <a:r>
                        <a:rPr sz="1500">
                          <a:latin typeface="Arial"/>
                          <a:cs typeface="Arial"/>
                        </a:rPr>
                        <a:t>Learning</a:t>
                      </a:r>
                      <a:r>
                        <a:rPr sz="1500" spc="-10">
                          <a:latin typeface="Arial"/>
                          <a:cs typeface="Arial"/>
                        </a:rPr>
                        <a:t> </a:t>
                      </a:r>
                      <a:r>
                        <a:rPr sz="1500">
                          <a:latin typeface="Arial"/>
                          <a:cs typeface="Arial"/>
                        </a:rPr>
                        <a:t>to</a:t>
                      </a:r>
                      <a:r>
                        <a:rPr sz="1500" spc="-20">
                          <a:latin typeface="Arial"/>
                          <a:cs typeface="Arial"/>
                        </a:rPr>
                        <a:t> </a:t>
                      </a:r>
                      <a:r>
                        <a:rPr sz="1500">
                          <a:latin typeface="Arial"/>
                          <a:cs typeface="Arial"/>
                        </a:rPr>
                        <a:t>do</a:t>
                      </a:r>
                      <a:r>
                        <a:rPr sz="1500" spc="-30">
                          <a:latin typeface="Arial"/>
                          <a:cs typeface="Arial"/>
                        </a:rPr>
                        <a:t> </a:t>
                      </a:r>
                      <a:r>
                        <a:rPr sz="1500">
                          <a:latin typeface="Arial"/>
                          <a:cs typeface="Arial"/>
                        </a:rPr>
                        <a:t>a</a:t>
                      </a:r>
                      <a:r>
                        <a:rPr sz="1500" spc="-15">
                          <a:latin typeface="Arial"/>
                          <a:cs typeface="Arial"/>
                        </a:rPr>
                        <a:t> </a:t>
                      </a:r>
                      <a:r>
                        <a:rPr sz="1500">
                          <a:latin typeface="Arial"/>
                          <a:cs typeface="Arial"/>
                        </a:rPr>
                        <a:t>job</a:t>
                      </a:r>
                      <a:r>
                        <a:rPr sz="1500" spc="-15">
                          <a:latin typeface="Arial"/>
                          <a:cs typeface="Arial"/>
                        </a:rPr>
                        <a:t> </a:t>
                      </a:r>
                      <a:r>
                        <a:rPr sz="1500">
                          <a:latin typeface="Arial"/>
                          <a:cs typeface="Arial"/>
                        </a:rPr>
                        <a:t>a</a:t>
                      </a:r>
                      <a:r>
                        <a:rPr sz="1500" spc="-20">
                          <a:latin typeface="Arial"/>
                          <a:cs typeface="Arial"/>
                        </a:rPr>
                        <a:t> </a:t>
                      </a:r>
                      <a:r>
                        <a:rPr sz="1500">
                          <a:latin typeface="Arial"/>
                          <a:cs typeface="Arial"/>
                        </a:rPr>
                        <a:t>new</a:t>
                      </a:r>
                      <a:r>
                        <a:rPr sz="1500" spc="-25">
                          <a:latin typeface="Arial"/>
                          <a:cs typeface="Arial"/>
                        </a:rPr>
                        <a:t> </a:t>
                      </a:r>
                      <a:r>
                        <a:rPr sz="1500">
                          <a:latin typeface="Arial"/>
                          <a:cs typeface="Arial"/>
                        </a:rPr>
                        <a:t>way</a:t>
                      </a:r>
                      <a:r>
                        <a:rPr sz="1500" spc="15">
                          <a:latin typeface="Arial"/>
                          <a:cs typeface="Arial"/>
                        </a:rPr>
                        <a:t> </a:t>
                      </a:r>
                      <a:r>
                        <a:rPr sz="1500">
                          <a:latin typeface="Arial"/>
                          <a:cs typeface="Arial"/>
                        </a:rPr>
                        <a:t>takes</a:t>
                      </a:r>
                      <a:r>
                        <a:rPr sz="1500" spc="-20">
                          <a:latin typeface="Arial"/>
                          <a:cs typeface="Arial"/>
                        </a:rPr>
                        <a:t> </a:t>
                      </a:r>
                      <a:r>
                        <a:rPr sz="1500">
                          <a:latin typeface="Arial"/>
                          <a:cs typeface="Arial"/>
                        </a:rPr>
                        <a:t>more</a:t>
                      </a:r>
                      <a:r>
                        <a:rPr sz="1500" spc="-15">
                          <a:latin typeface="Arial"/>
                          <a:cs typeface="Arial"/>
                        </a:rPr>
                        <a:t> </a:t>
                      </a:r>
                      <a:r>
                        <a:rPr sz="1500" spc="-20">
                          <a:latin typeface="Arial"/>
                          <a:cs typeface="Arial"/>
                        </a:rPr>
                        <a:t>time</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2075">
                        <a:lnSpc>
                          <a:spcPct val="100000"/>
                        </a:lnSpc>
                        <a:spcBef>
                          <a:spcPts val="315"/>
                        </a:spcBef>
                      </a:pPr>
                      <a:r>
                        <a:rPr sz="1500">
                          <a:latin typeface="Arial"/>
                          <a:cs typeface="Arial"/>
                        </a:rPr>
                        <a:t>Don't</a:t>
                      </a:r>
                      <a:r>
                        <a:rPr sz="1500" spc="-30">
                          <a:latin typeface="Arial"/>
                          <a:cs typeface="Arial"/>
                        </a:rPr>
                        <a:t> </a:t>
                      </a:r>
                      <a:r>
                        <a:rPr sz="1500">
                          <a:latin typeface="Arial"/>
                          <a:cs typeface="Arial"/>
                        </a:rPr>
                        <a:t>try</a:t>
                      </a:r>
                      <a:r>
                        <a:rPr sz="1500" spc="-15">
                          <a:latin typeface="Arial"/>
                          <a:cs typeface="Arial"/>
                        </a:rPr>
                        <a:t> </a:t>
                      </a:r>
                      <a:r>
                        <a:rPr sz="1500">
                          <a:latin typeface="Arial"/>
                          <a:cs typeface="Arial"/>
                        </a:rPr>
                        <a:t>to</a:t>
                      </a:r>
                      <a:r>
                        <a:rPr sz="1500" spc="-35">
                          <a:latin typeface="Arial"/>
                          <a:cs typeface="Arial"/>
                        </a:rPr>
                        <a:t> </a:t>
                      </a:r>
                      <a:r>
                        <a:rPr sz="1500">
                          <a:latin typeface="Arial"/>
                          <a:cs typeface="Arial"/>
                        </a:rPr>
                        <a:t>muddle through,</a:t>
                      </a:r>
                      <a:r>
                        <a:rPr sz="1500" spc="-25">
                          <a:latin typeface="Arial"/>
                          <a:cs typeface="Arial"/>
                        </a:rPr>
                        <a:t> </a:t>
                      </a:r>
                      <a:r>
                        <a:rPr sz="1500">
                          <a:latin typeface="Arial"/>
                          <a:cs typeface="Arial"/>
                        </a:rPr>
                        <a:t>get</a:t>
                      </a:r>
                      <a:r>
                        <a:rPr sz="1500" spc="-15">
                          <a:latin typeface="Arial"/>
                          <a:cs typeface="Arial"/>
                        </a:rPr>
                        <a:t> </a:t>
                      </a:r>
                      <a:r>
                        <a:rPr sz="1500" spc="-10">
                          <a:latin typeface="Arial"/>
                          <a:cs typeface="Arial"/>
                        </a:rPr>
                        <a:t>training!</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717509">
                <a:tc>
                  <a:txBody>
                    <a:bodyPr/>
                    <a:lstStyle/>
                    <a:p>
                      <a:pPr marL="91440" marR="164465">
                        <a:lnSpc>
                          <a:spcPct val="100000"/>
                        </a:lnSpc>
                        <a:spcBef>
                          <a:spcPts val="315"/>
                        </a:spcBef>
                      </a:pPr>
                      <a:r>
                        <a:rPr sz="1500">
                          <a:latin typeface="Arial"/>
                          <a:cs typeface="Arial"/>
                        </a:rPr>
                        <a:t>Might</a:t>
                      </a:r>
                      <a:r>
                        <a:rPr sz="1500" spc="-35">
                          <a:latin typeface="Arial"/>
                          <a:cs typeface="Arial"/>
                        </a:rPr>
                        <a:t> </a:t>
                      </a:r>
                      <a:r>
                        <a:rPr sz="1500">
                          <a:latin typeface="Arial"/>
                          <a:cs typeface="Arial"/>
                        </a:rPr>
                        <a:t>take</a:t>
                      </a:r>
                      <a:r>
                        <a:rPr sz="1500" spc="-35">
                          <a:latin typeface="Arial"/>
                          <a:cs typeface="Arial"/>
                        </a:rPr>
                        <a:t> </a:t>
                      </a:r>
                      <a:r>
                        <a:rPr sz="1500">
                          <a:latin typeface="Arial"/>
                          <a:cs typeface="Arial"/>
                        </a:rPr>
                        <a:t>awhile</a:t>
                      </a:r>
                      <a:r>
                        <a:rPr sz="1500" spc="25">
                          <a:latin typeface="Arial"/>
                          <a:cs typeface="Arial"/>
                        </a:rPr>
                        <a:t> </a:t>
                      </a:r>
                      <a:r>
                        <a:rPr sz="1500">
                          <a:latin typeface="Arial"/>
                          <a:cs typeface="Arial"/>
                        </a:rPr>
                        <a:t>before</a:t>
                      </a:r>
                      <a:r>
                        <a:rPr sz="1500" spc="-15">
                          <a:latin typeface="Arial"/>
                          <a:cs typeface="Arial"/>
                        </a:rPr>
                        <a:t> </a:t>
                      </a:r>
                      <a:r>
                        <a:rPr sz="1500">
                          <a:latin typeface="Arial"/>
                          <a:cs typeface="Arial"/>
                        </a:rPr>
                        <a:t>you</a:t>
                      </a:r>
                      <a:r>
                        <a:rPr sz="1500" spc="-10">
                          <a:latin typeface="Arial"/>
                          <a:cs typeface="Arial"/>
                        </a:rPr>
                        <a:t> </a:t>
                      </a:r>
                      <a:r>
                        <a:rPr sz="1500">
                          <a:latin typeface="Arial"/>
                          <a:cs typeface="Arial"/>
                        </a:rPr>
                        <a:t>can</a:t>
                      </a:r>
                      <a:r>
                        <a:rPr sz="1500" spc="-30">
                          <a:latin typeface="Arial"/>
                          <a:cs typeface="Arial"/>
                        </a:rPr>
                        <a:t> </a:t>
                      </a:r>
                      <a:r>
                        <a:rPr sz="1500">
                          <a:latin typeface="Arial"/>
                          <a:cs typeface="Arial"/>
                        </a:rPr>
                        <a:t>perform</a:t>
                      </a:r>
                      <a:r>
                        <a:rPr sz="1500" spc="-15">
                          <a:latin typeface="Arial"/>
                          <a:cs typeface="Arial"/>
                        </a:rPr>
                        <a:t> </a:t>
                      </a:r>
                      <a:r>
                        <a:rPr sz="1500">
                          <a:latin typeface="Arial"/>
                          <a:cs typeface="Arial"/>
                        </a:rPr>
                        <a:t>tasks</a:t>
                      </a:r>
                      <a:r>
                        <a:rPr sz="1500" spc="-30">
                          <a:latin typeface="Arial"/>
                          <a:cs typeface="Arial"/>
                        </a:rPr>
                        <a:t> </a:t>
                      </a:r>
                      <a:r>
                        <a:rPr sz="1500" spc="-25">
                          <a:latin typeface="Arial"/>
                          <a:cs typeface="Arial"/>
                        </a:rPr>
                        <a:t>at </a:t>
                      </a:r>
                      <a:r>
                        <a:rPr sz="1500">
                          <a:latin typeface="Arial"/>
                          <a:cs typeface="Arial"/>
                        </a:rPr>
                        <a:t>the</a:t>
                      </a:r>
                      <a:r>
                        <a:rPr sz="1500" spc="-25">
                          <a:latin typeface="Arial"/>
                          <a:cs typeface="Arial"/>
                        </a:rPr>
                        <a:t> </a:t>
                      </a:r>
                      <a:r>
                        <a:rPr sz="1500">
                          <a:latin typeface="Arial"/>
                          <a:cs typeface="Arial"/>
                        </a:rPr>
                        <a:t>same</a:t>
                      </a:r>
                      <a:r>
                        <a:rPr sz="1500" spc="-20">
                          <a:latin typeface="Arial"/>
                          <a:cs typeface="Arial"/>
                        </a:rPr>
                        <a:t> </a:t>
                      </a:r>
                      <a:r>
                        <a:rPr sz="1500" spc="-10">
                          <a:latin typeface="Arial"/>
                          <a:cs typeface="Arial"/>
                        </a:rPr>
                        <a:t>speed</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2075" marR="153035">
                        <a:lnSpc>
                          <a:spcPct val="100000"/>
                        </a:lnSpc>
                        <a:spcBef>
                          <a:spcPts val="315"/>
                        </a:spcBef>
                      </a:pPr>
                      <a:r>
                        <a:rPr sz="1500">
                          <a:latin typeface="Arial"/>
                          <a:cs typeface="Arial"/>
                        </a:rPr>
                        <a:t>Ensure</a:t>
                      </a:r>
                      <a:r>
                        <a:rPr sz="1500" spc="-50">
                          <a:latin typeface="Arial"/>
                          <a:cs typeface="Arial"/>
                        </a:rPr>
                        <a:t> </a:t>
                      </a:r>
                      <a:r>
                        <a:rPr sz="1500">
                          <a:latin typeface="Arial"/>
                          <a:cs typeface="Arial"/>
                        </a:rPr>
                        <a:t>your</a:t>
                      </a:r>
                      <a:r>
                        <a:rPr sz="1500" spc="-20">
                          <a:latin typeface="Arial"/>
                          <a:cs typeface="Arial"/>
                        </a:rPr>
                        <a:t> </a:t>
                      </a:r>
                      <a:r>
                        <a:rPr sz="1500">
                          <a:latin typeface="Arial"/>
                          <a:cs typeface="Arial"/>
                        </a:rPr>
                        <a:t>supervisor</a:t>
                      </a:r>
                      <a:r>
                        <a:rPr sz="1500" spc="-35">
                          <a:latin typeface="Arial"/>
                          <a:cs typeface="Arial"/>
                        </a:rPr>
                        <a:t> </a:t>
                      </a:r>
                      <a:r>
                        <a:rPr sz="1500">
                          <a:latin typeface="Arial"/>
                          <a:cs typeface="Arial"/>
                        </a:rPr>
                        <a:t>understands</a:t>
                      </a:r>
                      <a:r>
                        <a:rPr sz="1500" spc="-25">
                          <a:latin typeface="Arial"/>
                          <a:cs typeface="Arial"/>
                        </a:rPr>
                        <a:t> </a:t>
                      </a:r>
                      <a:r>
                        <a:rPr sz="1500">
                          <a:latin typeface="Arial"/>
                          <a:cs typeface="Arial"/>
                        </a:rPr>
                        <a:t>your</a:t>
                      </a:r>
                      <a:r>
                        <a:rPr sz="1500" spc="-15">
                          <a:latin typeface="Arial"/>
                          <a:cs typeface="Arial"/>
                        </a:rPr>
                        <a:t> </a:t>
                      </a:r>
                      <a:r>
                        <a:rPr sz="1500" spc="-10">
                          <a:latin typeface="Arial"/>
                          <a:cs typeface="Arial"/>
                        </a:rPr>
                        <a:t>learning </a:t>
                      </a:r>
                      <a:r>
                        <a:rPr sz="1500">
                          <a:latin typeface="Arial"/>
                          <a:cs typeface="Arial"/>
                        </a:rPr>
                        <a:t>curve</a:t>
                      </a:r>
                      <a:r>
                        <a:rPr sz="1500" spc="-35">
                          <a:latin typeface="Arial"/>
                          <a:cs typeface="Arial"/>
                        </a:rPr>
                        <a:t> </a:t>
                      </a:r>
                      <a:r>
                        <a:rPr sz="1500">
                          <a:latin typeface="Arial"/>
                          <a:cs typeface="Arial"/>
                        </a:rPr>
                        <a:t>and</a:t>
                      </a:r>
                      <a:r>
                        <a:rPr sz="1500" spc="-15">
                          <a:latin typeface="Arial"/>
                          <a:cs typeface="Arial"/>
                        </a:rPr>
                        <a:t> </a:t>
                      </a:r>
                      <a:r>
                        <a:rPr sz="1500">
                          <a:latin typeface="Arial"/>
                          <a:cs typeface="Arial"/>
                        </a:rPr>
                        <a:t>can</a:t>
                      </a:r>
                      <a:r>
                        <a:rPr sz="1500" spc="-30">
                          <a:latin typeface="Arial"/>
                          <a:cs typeface="Arial"/>
                        </a:rPr>
                        <a:t> </a:t>
                      </a:r>
                      <a:r>
                        <a:rPr sz="1500">
                          <a:latin typeface="Arial"/>
                          <a:cs typeface="Arial"/>
                        </a:rPr>
                        <a:t>monitor</a:t>
                      </a:r>
                      <a:r>
                        <a:rPr sz="1500" spc="-15">
                          <a:latin typeface="Arial"/>
                          <a:cs typeface="Arial"/>
                        </a:rPr>
                        <a:t> </a:t>
                      </a:r>
                      <a:r>
                        <a:rPr sz="1500">
                          <a:latin typeface="Arial"/>
                          <a:cs typeface="Arial"/>
                        </a:rPr>
                        <a:t>your</a:t>
                      </a:r>
                      <a:r>
                        <a:rPr sz="1500" spc="5">
                          <a:latin typeface="Arial"/>
                          <a:cs typeface="Arial"/>
                        </a:rPr>
                        <a:t> </a:t>
                      </a:r>
                      <a:r>
                        <a:rPr sz="1500" spc="-10">
                          <a:latin typeface="Arial"/>
                          <a:cs typeface="Arial"/>
                        </a:rPr>
                        <a:t>progress</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414987">
                <a:tc>
                  <a:txBody>
                    <a:bodyPr/>
                    <a:lstStyle/>
                    <a:p>
                      <a:pPr marL="91440">
                        <a:lnSpc>
                          <a:spcPct val="100000"/>
                        </a:lnSpc>
                        <a:spcBef>
                          <a:spcPts val="315"/>
                        </a:spcBef>
                      </a:pPr>
                      <a:r>
                        <a:rPr sz="1500">
                          <a:latin typeface="Arial"/>
                          <a:cs typeface="Arial"/>
                        </a:rPr>
                        <a:t>Some</a:t>
                      </a:r>
                      <a:r>
                        <a:rPr sz="1500" spc="-40">
                          <a:latin typeface="Arial"/>
                          <a:cs typeface="Arial"/>
                        </a:rPr>
                        <a:t> </a:t>
                      </a:r>
                      <a:r>
                        <a:rPr sz="1500">
                          <a:latin typeface="Arial"/>
                          <a:cs typeface="Arial"/>
                        </a:rPr>
                        <a:t>policies</a:t>
                      </a:r>
                      <a:r>
                        <a:rPr sz="1500" spc="-10">
                          <a:latin typeface="Arial"/>
                          <a:cs typeface="Arial"/>
                        </a:rPr>
                        <a:t> </a:t>
                      </a:r>
                      <a:r>
                        <a:rPr sz="1500">
                          <a:latin typeface="Arial"/>
                          <a:cs typeface="Arial"/>
                        </a:rPr>
                        <a:t>have</a:t>
                      </a:r>
                      <a:r>
                        <a:rPr sz="1500" spc="-20">
                          <a:latin typeface="Arial"/>
                          <a:cs typeface="Arial"/>
                        </a:rPr>
                        <a:t> </a:t>
                      </a:r>
                      <a:r>
                        <a:rPr sz="1500">
                          <a:latin typeface="Arial"/>
                          <a:cs typeface="Arial"/>
                        </a:rPr>
                        <a:t>changed,</a:t>
                      </a:r>
                      <a:r>
                        <a:rPr sz="1500" spc="-15">
                          <a:latin typeface="Arial"/>
                          <a:cs typeface="Arial"/>
                        </a:rPr>
                        <a:t> </a:t>
                      </a:r>
                      <a:r>
                        <a:rPr sz="1500">
                          <a:latin typeface="Arial"/>
                          <a:cs typeface="Arial"/>
                        </a:rPr>
                        <a:t>not</a:t>
                      </a:r>
                      <a:r>
                        <a:rPr sz="1500" spc="-20">
                          <a:latin typeface="Arial"/>
                          <a:cs typeface="Arial"/>
                        </a:rPr>
                        <a:t> </a:t>
                      </a:r>
                      <a:r>
                        <a:rPr sz="1500">
                          <a:latin typeface="Arial"/>
                          <a:cs typeface="Arial"/>
                        </a:rPr>
                        <a:t>just</a:t>
                      </a:r>
                      <a:r>
                        <a:rPr sz="1500" spc="-20">
                          <a:latin typeface="Arial"/>
                          <a:cs typeface="Arial"/>
                        </a:rPr>
                        <a:t> </a:t>
                      </a:r>
                      <a:r>
                        <a:rPr sz="1500" spc="-10">
                          <a:latin typeface="Arial"/>
                          <a:cs typeface="Arial"/>
                        </a:rPr>
                        <a:t>software</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2075">
                        <a:lnSpc>
                          <a:spcPct val="100000"/>
                        </a:lnSpc>
                        <a:spcBef>
                          <a:spcPts val="315"/>
                        </a:spcBef>
                      </a:pPr>
                      <a:r>
                        <a:rPr sz="1500">
                          <a:latin typeface="Arial"/>
                          <a:cs typeface="Arial"/>
                        </a:rPr>
                        <a:t>Feel</a:t>
                      </a:r>
                      <a:r>
                        <a:rPr sz="1500" spc="-20">
                          <a:latin typeface="Arial"/>
                          <a:cs typeface="Arial"/>
                        </a:rPr>
                        <a:t> </a:t>
                      </a:r>
                      <a:r>
                        <a:rPr sz="1500">
                          <a:latin typeface="Arial"/>
                          <a:cs typeface="Arial"/>
                        </a:rPr>
                        <a:t>relieved that</a:t>
                      </a:r>
                      <a:r>
                        <a:rPr sz="1500" spc="-10">
                          <a:latin typeface="Arial"/>
                          <a:cs typeface="Arial"/>
                        </a:rPr>
                        <a:t> </a:t>
                      </a:r>
                      <a:r>
                        <a:rPr sz="1500">
                          <a:latin typeface="Arial"/>
                          <a:cs typeface="Arial"/>
                        </a:rPr>
                        <a:t>the</a:t>
                      </a:r>
                      <a:r>
                        <a:rPr sz="1500" spc="-25">
                          <a:latin typeface="Arial"/>
                          <a:cs typeface="Arial"/>
                        </a:rPr>
                        <a:t> </a:t>
                      </a:r>
                      <a:r>
                        <a:rPr sz="1500">
                          <a:latin typeface="Arial"/>
                          <a:cs typeface="Arial"/>
                        </a:rPr>
                        <a:t>policy</a:t>
                      </a:r>
                      <a:r>
                        <a:rPr sz="1500" spc="-5">
                          <a:latin typeface="Arial"/>
                          <a:cs typeface="Arial"/>
                        </a:rPr>
                        <a:t> </a:t>
                      </a:r>
                      <a:r>
                        <a:rPr sz="1500">
                          <a:latin typeface="Arial"/>
                          <a:cs typeface="Arial"/>
                        </a:rPr>
                        <a:t>is</a:t>
                      </a:r>
                      <a:r>
                        <a:rPr sz="1500" spc="-15">
                          <a:latin typeface="Arial"/>
                          <a:cs typeface="Arial"/>
                        </a:rPr>
                        <a:t> </a:t>
                      </a:r>
                      <a:r>
                        <a:rPr sz="1500" spc="-20">
                          <a:latin typeface="Arial"/>
                          <a:cs typeface="Arial"/>
                        </a:rPr>
                        <a:t>CSU-</a:t>
                      </a:r>
                      <a:r>
                        <a:rPr sz="1500" spc="-10">
                          <a:latin typeface="Arial"/>
                          <a:cs typeface="Arial"/>
                        </a:rPr>
                        <a:t>wide!</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716797">
                <a:tc>
                  <a:txBody>
                    <a:bodyPr/>
                    <a:lstStyle/>
                    <a:p>
                      <a:pPr marL="91440">
                        <a:lnSpc>
                          <a:spcPct val="100000"/>
                        </a:lnSpc>
                        <a:spcBef>
                          <a:spcPts val="315"/>
                        </a:spcBef>
                      </a:pPr>
                      <a:r>
                        <a:rPr sz="1500" dirty="0">
                          <a:latin typeface="Arial"/>
                          <a:cs typeface="Arial"/>
                        </a:rPr>
                        <a:t>Future</a:t>
                      </a:r>
                      <a:r>
                        <a:rPr sz="1500" spc="-65" dirty="0">
                          <a:latin typeface="Arial"/>
                          <a:cs typeface="Arial"/>
                        </a:rPr>
                        <a:t> </a:t>
                      </a:r>
                      <a:r>
                        <a:rPr sz="1500" dirty="0">
                          <a:latin typeface="Arial"/>
                          <a:cs typeface="Arial"/>
                        </a:rPr>
                        <a:t>releases</a:t>
                      </a:r>
                      <a:r>
                        <a:rPr sz="1500" spc="-35" dirty="0">
                          <a:latin typeface="Arial"/>
                          <a:cs typeface="Arial"/>
                        </a:rPr>
                        <a:t> </a:t>
                      </a:r>
                      <a:r>
                        <a:rPr sz="1500" dirty="0">
                          <a:latin typeface="Arial"/>
                          <a:cs typeface="Arial"/>
                        </a:rPr>
                        <a:t>will bring</a:t>
                      </a:r>
                      <a:r>
                        <a:rPr sz="1500" spc="-40" dirty="0">
                          <a:latin typeface="Arial"/>
                          <a:cs typeface="Arial"/>
                        </a:rPr>
                        <a:t> </a:t>
                      </a:r>
                      <a:r>
                        <a:rPr sz="1500" dirty="0">
                          <a:latin typeface="Arial"/>
                          <a:cs typeface="Arial"/>
                        </a:rPr>
                        <a:t>further</a:t>
                      </a:r>
                      <a:r>
                        <a:rPr sz="1500" spc="-40" dirty="0">
                          <a:latin typeface="Arial"/>
                          <a:cs typeface="Arial"/>
                        </a:rPr>
                        <a:t> </a:t>
                      </a:r>
                      <a:r>
                        <a:rPr sz="1500" spc="-10" dirty="0">
                          <a:latin typeface="Arial"/>
                          <a:cs typeface="Arial"/>
                        </a:rPr>
                        <a:t>enhancements,</a:t>
                      </a:r>
                      <a:endParaRPr sz="1500" dirty="0">
                        <a:latin typeface="Arial"/>
                        <a:cs typeface="Arial"/>
                      </a:endParaRPr>
                    </a:p>
                    <a:p>
                      <a:pPr marL="91440">
                        <a:lnSpc>
                          <a:spcPct val="100000"/>
                        </a:lnSpc>
                        <a:spcBef>
                          <a:spcPts val="5"/>
                        </a:spcBef>
                      </a:pPr>
                      <a:r>
                        <a:rPr sz="1500" dirty="0">
                          <a:latin typeface="Arial"/>
                          <a:cs typeface="Arial"/>
                        </a:rPr>
                        <a:t>which</a:t>
                      </a:r>
                      <a:r>
                        <a:rPr sz="1500" spc="10" dirty="0">
                          <a:latin typeface="Arial"/>
                          <a:cs typeface="Arial"/>
                        </a:rPr>
                        <a:t> </a:t>
                      </a:r>
                      <a:r>
                        <a:rPr sz="1500" dirty="0">
                          <a:latin typeface="Arial"/>
                          <a:cs typeface="Arial"/>
                        </a:rPr>
                        <a:t>means</a:t>
                      </a:r>
                      <a:r>
                        <a:rPr sz="1500" spc="-25" dirty="0">
                          <a:latin typeface="Arial"/>
                          <a:cs typeface="Arial"/>
                        </a:rPr>
                        <a:t> </a:t>
                      </a:r>
                      <a:r>
                        <a:rPr sz="1500" dirty="0">
                          <a:latin typeface="Arial"/>
                          <a:cs typeface="Arial"/>
                        </a:rPr>
                        <a:t>more</a:t>
                      </a:r>
                      <a:r>
                        <a:rPr sz="1500" spc="-40" dirty="0">
                          <a:latin typeface="Arial"/>
                          <a:cs typeface="Arial"/>
                        </a:rPr>
                        <a:t> </a:t>
                      </a:r>
                      <a:r>
                        <a:rPr sz="1500" spc="-10" dirty="0">
                          <a:latin typeface="Arial"/>
                          <a:cs typeface="Arial"/>
                        </a:rPr>
                        <a:t>change</a:t>
                      </a:r>
                      <a:endParaRPr sz="1500" dirty="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2075">
                        <a:lnSpc>
                          <a:spcPct val="100000"/>
                        </a:lnSpc>
                        <a:spcBef>
                          <a:spcPts val="315"/>
                        </a:spcBef>
                      </a:pPr>
                      <a:r>
                        <a:rPr sz="1500">
                          <a:latin typeface="Arial"/>
                          <a:cs typeface="Arial"/>
                        </a:rPr>
                        <a:t>More</a:t>
                      </a:r>
                      <a:r>
                        <a:rPr sz="1500" spc="-60">
                          <a:latin typeface="Arial"/>
                          <a:cs typeface="Arial"/>
                        </a:rPr>
                        <a:t> </a:t>
                      </a:r>
                      <a:r>
                        <a:rPr sz="1500">
                          <a:latin typeface="Arial"/>
                          <a:cs typeface="Arial"/>
                        </a:rPr>
                        <a:t>enhancements</a:t>
                      </a:r>
                      <a:r>
                        <a:rPr sz="1500" spc="-20">
                          <a:latin typeface="Arial"/>
                          <a:cs typeface="Arial"/>
                        </a:rPr>
                        <a:t> </a:t>
                      </a:r>
                      <a:r>
                        <a:rPr sz="1500">
                          <a:latin typeface="Arial"/>
                          <a:cs typeface="Arial"/>
                        </a:rPr>
                        <a:t>means</a:t>
                      </a:r>
                      <a:r>
                        <a:rPr sz="1500" spc="-30">
                          <a:latin typeface="Arial"/>
                          <a:cs typeface="Arial"/>
                        </a:rPr>
                        <a:t> </a:t>
                      </a:r>
                      <a:r>
                        <a:rPr sz="1500">
                          <a:latin typeface="Arial"/>
                          <a:cs typeface="Arial"/>
                        </a:rPr>
                        <a:t>more</a:t>
                      </a:r>
                      <a:r>
                        <a:rPr sz="1500" spc="-45">
                          <a:latin typeface="Arial"/>
                          <a:cs typeface="Arial"/>
                        </a:rPr>
                        <a:t> </a:t>
                      </a:r>
                      <a:r>
                        <a:rPr sz="1500" spc="-10">
                          <a:latin typeface="Arial"/>
                          <a:cs typeface="Arial"/>
                        </a:rPr>
                        <a:t>functionality</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717509">
                <a:tc>
                  <a:txBody>
                    <a:bodyPr/>
                    <a:lstStyle/>
                    <a:p>
                      <a:pPr marL="91440">
                        <a:lnSpc>
                          <a:spcPct val="100000"/>
                        </a:lnSpc>
                        <a:spcBef>
                          <a:spcPts val="315"/>
                        </a:spcBef>
                      </a:pPr>
                      <a:r>
                        <a:rPr sz="1500">
                          <a:latin typeface="Arial"/>
                          <a:cs typeface="Arial"/>
                        </a:rPr>
                        <a:t>Prefer</a:t>
                      </a:r>
                      <a:r>
                        <a:rPr sz="1500" spc="-30">
                          <a:latin typeface="Arial"/>
                          <a:cs typeface="Arial"/>
                        </a:rPr>
                        <a:t> </a:t>
                      </a:r>
                      <a:r>
                        <a:rPr sz="1500">
                          <a:latin typeface="Arial"/>
                          <a:cs typeface="Arial"/>
                        </a:rPr>
                        <a:t>the</a:t>
                      </a:r>
                      <a:r>
                        <a:rPr sz="1500" spc="-30">
                          <a:latin typeface="Arial"/>
                          <a:cs typeface="Arial"/>
                        </a:rPr>
                        <a:t> </a:t>
                      </a:r>
                      <a:r>
                        <a:rPr sz="1500">
                          <a:latin typeface="Arial"/>
                          <a:cs typeface="Arial"/>
                        </a:rPr>
                        <a:t>old</a:t>
                      </a:r>
                      <a:r>
                        <a:rPr sz="1500" spc="-10">
                          <a:latin typeface="Arial"/>
                          <a:cs typeface="Arial"/>
                        </a:rPr>
                        <a:t> </a:t>
                      </a:r>
                      <a:r>
                        <a:rPr sz="1500">
                          <a:latin typeface="Arial"/>
                          <a:cs typeface="Arial"/>
                        </a:rPr>
                        <a:t>way</a:t>
                      </a:r>
                      <a:r>
                        <a:rPr sz="1500" spc="10">
                          <a:latin typeface="Arial"/>
                          <a:cs typeface="Arial"/>
                        </a:rPr>
                        <a:t> </a:t>
                      </a:r>
                      <a:r>
                        <a:rPr sz="1500">
                          <a:latin typeface="Arial"/>
                          <a:cs typeface="Arial"/>
                        </a:rPr>
                        <a:t>of</a:t>
                      </a:r>
                      <a:r>
                        <a:rPr sz="1500" spc="-20">
                          <a:latin typeface="Arial"/>
                          <a:cs typeface="Arial"/>
                        </a:rPr>
                        <a:t> </a:t>
                      </a:r>
                      <a:r>
                        <a:rPr sz="1500">
                          <a:latin typeface="Arial"/>
                          <a:cs typeface="Arial"/>
                        </a:rPr>
                        <a:t>doing</a:t>
                      </a:r>
                      <a:r>
                        <a:rPr sz="1500" spc="-10">
                          <a:latin typeface="Arial"/>
                          <a:cs typeface="Arial"/>
                        </a:rPr>
                        <a:t> </a:t>
                      </a:r>
                      <a:r>
                        <a:rPr sz="1500" spc="-25">
                          <a:latin typeface="Arial"/>
                          <a:cs typeface="Arial"/>
                        </a:rPr>
                        <a:t>it</a:t>
                      </a:r>
                      <a:endParaRPr sz="150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2075" marR="721995">
                        <a:lnSpc>
                          <a:spcPct val="100000"/>
                        </a:lnSpc>
                        <a:spcBef>
                          <a:spcPts val="315"/>
                        </a:spcBef>
                      </a:pPr>
                      <a:r>
                        <a:rPr sz="1500" dirty="0">
                          <a:latin typeface="Arial"/>
                          <a:cs typeface="Arial"/>
                        </a:rPr>
                        <a:t>Remember</a:t>
                      </a:r>
                      <a:r>
                        <a:rPr sz="1500" spc="-30" dirty="0">
                          <a:latin typeface="Arial"/>
                          <a:cs typeface="Arial"/>
                        </a:rPr>
                        <a:t> </a:t>
                      </a:r>
                      <a:r>
                        <a:rPr sz="1500" dirty="0">
                          <a:latin typeface="Arial"/>
                          <a:cs typeface="Arial"/>
                        </a:rPr>
                        <a:t>that</a:t>
                      </a:r>
                      <a:r>
                        <a:rPr sz="1500" spc="-30" dirty="0">
                          <a:latin typeface="Arial"/>
                          <a:cs typeface="Arial"/>
                        </a:rPr>
                        <a:t> </a:t>
                      </a:r>
                      <a:r>
                        <a:rPr sz="1500" dirty="0">
                          <a:latin typeface="Arial"/>
                          <a:cs typeface="Arial"/>
                        </a:rPr>
                        <a:t>your</a:t>
                      </a:r>
                      <a:r>
                        <a:rPr sz="1500" spc="-5" dirty="0">
                          <a:latin typeface="Arial"/>
                          <a:cs typeface="Arial"/>
                        </a:rPr>
                        <a:t> </a:t>
                      </a:r>
                      <a:r>
                        <a:rPr sz="1500" dirty="0">
                          <a:latin typeface="Arial"/>
                          <a:cs typeface="Arial"/>
                        </a:rPr>
                        <a:t>Sponsor</a:t>
                      </a:r>
                      <a:r>
                        <a:rPr sz="1500" spc="-30" dirty="0">
                          <a:latin typeface="Arial"/>
                          <a:cs typeface="Arial"/>
                        </a:rPr>
                        <a:t> </a:t>
                      </a:r>
                      <a:r>
                        <a:rPr sz="1500" dirty="0">
                          <a:latin typeface="Arial"/>
                          <a:cs typeface="Arial"/>
                        </a:rPr>
                        <a:t>is</a:t>
                      </a:r>
                      <a:r>
                        <a:rPr sz="1500" spc="-30" dirty="0">
                          <a:latin typeface="Arial"/>
                          <a:cs typeface="Arial"/>
                        </a:rPr>
                        <a:t> </a:t>
                      </a:r>
                      <a:r>
                        <a:rPr sz="1500" dirty="0">
                          <a:latin typeface="Arial"/>
                          <a:cs typeface="Arial"/>
                        </a:rPr>
                        <a:t>heading</a:t>
                      </a:r>
                      <a:r>
                        <a:rPr sz="1500" spc="-15" dirty="0">
                          <a:latin typeface="Arial"/>
                          <a:cs typeface="Arial"/>
                        </a:rPr>
                        <a:t> </a:t>
                      </a:r>
                      <a:r>
                        <a:rPr sz="1500" spc="-25" dirty="0">
                          <a:latin typeface="Arial"/>
                          <a:cs typeface="Arial"/>
                        </a:rPr>
                        <a:t>the </a:t>
                      </a:r>
                      <a:r>
                        <a:rPr sz="1500" dirty="0">
                          <a:latin typeface="Arial"/>
                          <a:cs typeface="Arial"/>
                        </a:rPr>
                        <a:t>project</a:t>
                      </a:r>
                      <a:r>
                        <a:rPr sz="1500" spc="-5" dirty="0">
                          <a:latin typeface="Arial"/>
                          <a:cs typeface="Arial"/>
                        </a:rPr>
                        <a:t> </a:t>
                      </a:r>
                      <a:r>
                        <a:rPr sz="1500" dirty="0">
                          <a:latin typeface="Arial"/>
                          <a:cs typeface="Arial"/>
                        </a:rPr>
                        <a:t>and</a:t>
                      </a:r>
                      <a:r>
                        <a:rPr sz="1500" spc="-20" dirty="0">
                          <a:latin typeface="Arial"/>
                          <a:cs typeface="Arial"/>
                        </a:rPr>
                        <a:t> </a:t>
                      </a:r>
                      <a:r>
                        <a:rPr sz="1500" dirty="0">
                          <a:latin typeface="Arial"/>
                          <a:cs typeface="Arial"/>
                        </a:rPr>
                        <a:t>backs</a:t>
                      </a:r>
                      <a:r>
                        <a:rPr sz="1500" spc="-10" dirty="0">
                          <a:latin typeface="Arial"/>
                          <a:cs typeface="Arial"/>
                        </a:rPr>
                        <a:t> </a:t>
                      </a:r>
                      <a:r>
                        <a:rPr sz="1500" dirty="0">
                          <a:latin typeface="Arial"/>
                          <a:cs typeface="Arial"/>
                        </a:rPr>
                        <a:t>the</a:t>
                      </a:r>
                      <a:r>
                        <a:rPr sz="1500" spc="-25" dirty="0">
                          <a:latin typeface="Arial"/>
                          <a:cs typeface="Arial"/>
                        </a:rPr>
                        <a:t> </a:t>
                      </a:r>
                      <a:r>
                        <a:rPr sz="1500" spc="-10" dirty="0">
                          <a:latin typeface="Arial"/>
                          <a:cs typeface="Arial"/>
                        </a:rPr>
                        <a:t>software</a:t>
                      </a:r>
                      <a:endParaRPr sz="1500" dirty="0">
                        <a:latin typeface="Arial"/>
                        <a:cs typeface="Arial"/>
                      </a:endParaRPr>
                    </a:p>
                  </a:txBody>
                  <a:tcPr marL="0" marR="0" marT="3333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5"/>
                  </a:ext>
                </a:extLst>
              </a:tr>
            </a:tbl>
          </a:graphicData>
        </a:graphic>
      </p:graphicFrame>
      <p:sp>
        <p:nvSpPr>
          <p:cNvPr id="9" name="object 9"/>
          <p:cNvSpPr txBox="1"/>
          <p:nvPr/>
        </p:nvSpPr>
        <p:spPr>
          <a:xfrm>
            <a:off x="-10584" y="534516"/>
            <a:ext cx="12213167" cy="998671"/>
          </a:xfrm>
          <a:prstGeom prst="rect">
            <a:avLst/>
          </a:prstGeom>
        </p:spPr>
        <p:txBody>
          <a:bodyPr vert="horz" wrap="square" lIns="0" tIns="80963" rIns="0" bIns="0" rtlCol="0">
            <a:spAutoFit/>
          </a:bodyPr>
          <a:lstStyle/>
          <a:p>
            <a:pPr marL="10583">
              <a:spcBef>
                <a:spcPts val="637"/>
              </a:spcBef>
              <a:tabLst>
                <a:tab pos="4812049" algn="l"/>
                <a:tab pos="12201566" algn="l"/>
              </a:tabLst>
            </a:pPr>
            <a:r>
              <a:rPr sz="1792" u="sng" dirty="0">
                <a:solidFill>
                  <a:srgbClr val="FF0000"/>
                </a:solidFill>
                <a:uFill>
                  <a:solidFill>
                    <a:srgbClr val="000000"/>
                  </a:solidFill>
                </a:uFill>
                <a:latin typeface="Calibri"/>
                <a:cs typeface="Calibri"/>
              </a:rPr>
              <a:t>		</a:t>
            </a:r>
            <a:endParaRPr sz="1792" dirty="0">
              <a:latin typeface="Calibri"/>
              <a:cs typeface="Calibri"/>
            </a:endParaRPr>
          </a:p>
          <a:p>
            <a:pPr marL="487872">
              <a:spcBef>
                <a:spcPts val="1033"/>
              </a:spcBef>
            </a:pPr>
            <a:r>
              <a:rPr sz="3333" b="1" dirty="0">
                <a:latin typeface="Arial"/>
                <a:cs typeface="Arial"/>
              </a:rPr>
              <a:t>Pain</a:t>
            </a:r>
            <a:r>
              <a:rPr sz="3333" b="1" spc="-87" dirty="0">
                <a:latin typeface="Arial"/>
                <a:cs typeface="Arial"/>
              </a:rPr>
              <a:t> </a:t>
            </a:r>
            <a:r>
              <a:rPr sz="3333" b="1" dirty="0">
                <a:latin typeface="Arial"/>
                <a:cs typeface="Arial"/>
              </a:rPr>
              <a:t>Points</a:t>
            </a:r>
            <a:r>
              <a:rPr sz="3333" b="1" spc="-87" dirty="0">
                <a:latin typeface="Arial"/>
                <a:cs typeface="Arial"/>
              </a:rPr>
              <a:t> </a:t>
            </a:r>
            <a:r>
              <a:rPr sz="3333" b="1" dirty="0">
                <a:latin typeface="Arial"/>
                <a:cs typeface="Arial"/>
              </a:rPr>
              <a:t>and</a:t>
            </a:r>
            <a:r>
              <a:rPr sz="3333" b="1" spc="-87" dirty="0">
                <a:latin typeface="Arial"/>
                <a:cs typeface="Arial"/>
              </a:rPr>
              <a:t> </a:t>
            </a:r>
            <a:r>
              <a:rPr sz="3333" b="1" spc="-8" dirty="0">
                <a:latin typeface="Arial"/>
                <a:cs typeface="Arial"/>
              </a:rPr>
              <a:t>Remedies</a:t>
            </a:r>
            <a:endParaRPr sz="3333"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72C81E-A3FF-97E7-3433-F26A9E13FADE}"/>
              </a:ext>
            </a:extLst>
          </p:cNvPr>
          <p:cNvSpPr txBox="1"/>
          <p:nvPr/>
        </p:nvSpPr>
        <p:spPr>
          <a:xfrm>
            <a:off x="997858" y="1687286"/>
            <a:ext cx="9724571" cy="323165"/>
          </a:xfrm>
          <a:prstGeom prst="rect">
            <a:avLst/>
          </a:prstGeom>
          <a:noFill/>
        </p:spPr>
        <p:txBody>
          <a:bodyPr wrap="square" rtlCol="0">
            <a:spAutoFit/>
          </a:bodyPr>
          <a:lstStyle/>
          <a:p>
            <a:r>
              <a:rPr lang="en-US" sz="1500"/>
              <a:t> </a:t>
            </a:r>
          </a:p>
        </p:txBody>
      </p:sp>
      <p:pic>
        <p:nvPicPr>
          <p:cNvPr id="5" name="Picture 5" descr="A picture containing shape&#10;&#10;Description automatically generated">
            <a:extLst>
              <a:ext uri="{FF2B5EF4-FFF2-40B4-BE49-F238E27FC236}">
                <a16:creationId xmlns:a16="http://schemas.microsoft.com/office/drawing/2014/main" id="{2C281C0D-7B39-DBF3-E444-1F0DC3E44BEC}"/>
              </a:ext>
            </a:extLst>
          </p:cNvPr>
          <p:cNvPicPr>
            <a:picLocks noChangeAspect="1"/>
          </p:cNvPicPr>
          <p:nvPr/>
        </p:nvPicPr>
        <p:blipFill>
          <a:blip r:embed="rId3"/>
          <a:stretch>
            <a:fillRect/>
          </a:stretch>
        </p:blipFill>
        <p:spPr>
          <a:xfrm>
            <a:off x="6556350" y="2149928"/>
            <a:ext cx="4437532" cy="3569985"/>
          </a:xfrm>
          <a:prstGeom prst="rect">
            <a:avLst/>
          </a:prstGeom>
        </p:spPr>
      </p:pic>
      <p:sp>
        <p:nvSpPr>
          <p:cNvPr id="6" name="Oval 5">
            <a:extLst>
              <a:ext uri="{FF2B5EF4-FFF2-40B4-BE49-F238E27FC236}">
                <a16:creationId xmlns:a16="http://schemas.microsoft.com/office/drawing/2014/main" id="{503EF2CD-1D4D-7683-2FEB-7D34F64517F0}"/>
              </a:ext>
            </a:extLst>
          </p:cNvPr>
          <p:cNvSpPr/>
          <p:nvPr/>
        </p:nvSpPr>
        <p:spPr>
          <a:xfrm>
            <a:off x="7806147" y="3506382"/>
            <a:ext cx="1878488" cy="85674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76200" tIns="38100" rIns="76200" bIns="38100" rtlCol="0" anchor="ctr"/>
          <a:lstStyle/>
          <a:p>
            <a:pPr algn="ctr"/>
            <a:r>
              <a:rPr lang="en-US" sz="2500" b="1">
                <a:solidFill>
                  <a:srgbClr val="000000"/>
                </a:solidFill>
                <a:latin typeface="Arial"/>
                <a:cs typeface="Calibri"/>
              </a:rPr>
              <a:t>Let's Reflect!</a:t>
            </a:r>
            <a:endParaRPr lang="en-US" sz="2500" b="1">
              <a:solidFill>
                <a:srgbClr val="000000"/>
              </a:solidFill>
              <a:latin typeface="Arial"/>
              <a:cs typeface="Arial"/>
            </a:endParaRPr>
          </a:p>
        </p:txBody>
      </p:sp>
      <p:sp>
        <p:nvSpPr>
          <p:cNvPr id="3" name="TextBox 2">
            <a:extLst>
              <a:ext uri="{FF2B5EF4-FFF2-40B4-BE49-F238E27FC236}">
                <a16:creationId xmlns:a16="http://schemas.microsoft.com/office/drawing/2014/main" id="{02F330BC-80B7-A13D-3357-C1EF1959E104}"/>
              </a:ext>
            </a:extLst>
          </p:cNvPr>
          <p:cNvSpPr txBox="1"/>
          <p:nvPr/>
        </p:nvSpPr>
        <p:spPr>
          <a:xfrm>
            <a:off x="195244" y="1121084"/>
            <a:ext cx="9011096" cy="589841"/>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r>
              <a:rPr lang="en-US" sz="3333" b="1">
                <a:latin typeface="Arial"/>
              </a:rPr>
              <a:t>Reflection Activity: Rose, Bud, Thorn</a:t>
            </a:r>
          </a:p>
        </p:txBody>
      </p:sp>
      <p:sp>
        <p:nvSpPr>
          <p:cNvPr id="9" name="TextBox 8">
            <a:extLst>
              <a:ext uri="{FF2B5EF4-FFF2-40B4-BE49-F238E27FC236}">
                <a16:creationId xmlns:a16="http://schemas.microsoft.com/office/drawing/2014/main" id="{5F9211C3-07E4-DE56-DD43-7D17F8549295}"/>
              </a:ext>
            </a:extLst>
          </p:cNvPr>
          <p:cNvSpPr txBox="1"/>
          <p:nvPr/>
        </p:nvSpPr>
        <p:spPr>
          <a:xfrm>
            <a:off x="317556" y="1921485"/>
            <a:ext cx="6796059" cy="4685000"/>
          </a:xfrm>
          <a:prstGeom prst="rect">
            <a:avLst/>
          </a:prstGeom>
          <a:noFill/>
        </p:spPr>
        <p:txBody>
          <a:bodyPr wrap="square" lIns="76200" tIns="38100" rIns="76200" bIns="38100" rtlCol="0" anchor="t">
            <a:spAutoFit/>
          </a:bodyPr>
          <a:lstStyle/>
          <a:p>
            <a:pPr>
              <a:lnSpc>
                <a:spcPct val="150000"/>
              </a:lnSpc>
            </a:pPr>
            <a:r>
              <a:rPr lang="en-US" sz="2167" b="1">
                <a:latin typeface="Arial"/>
                <a:cs typeface="Arial"/>
              </a:rPr>
              <a:t>Place your Sticky on the whiteboard to indicate:</a:t>
            </a:r>
          </a:p>
          <a:p>
            <a:pPr marL="380985" indent="-380985">
              <a:buFont typeface="Wingdings"/>
              <a:buChar char="ü"/>
            </a:pPr>
            <a:r>
              <a:rPr lang="en-US" sz="2167">
                <a:latin typeface="Arial"/>
                <a:cs typeface="Arial"/>
              </a:rPr>
              <a:t>Something positive about CHRS</a:t>
            </a:r>
          </a:p>
          <a:p>
            <a:pPr marL="380985" indent="-380985">
              <a:buFont typeface="Wingdings"/>
              <a:buChar char="ü"/>
            </a:pPr>
            <a:endParaRPr lang="en-US" sz="2167">
              <a:latin typeface="Arial"/>
              <a:cs typeface="Arial"/>
            </a:endParaRPr>
          </a:p>
          <a:p>
            <a:pPr marL="380985" indent="-380985">
              <a:buFont typeface="Wingdings"/>
              <a:buChar char="ü"/>
            </a:pPr>
            <a:r>
              <a:rPr lang="en-US" sz="2167">
                <a:latin typeface="Arial"/>
                <a:cs typeface="Arial"/>
              </a:rPr>
              <a:t>Something you are looking forward to with CHRS</a:t>
            </a:r>
          </a:p>
          <a:p>
            <a:endParaRPr lang="en-US" sz="2167">
              <a:latin typeface="Arial"/>
              <a:cs typeface="Arial"/>
            </a:endParaRPr>
          </a:p>
          <a:p>
            <a:pPr marL="380985" indent="-380985">
              <a:buFont typeface="Wingdings"/>
              <a:buChar char="ü"/>
            </a:pPr>
            <a:r>
              <a:rPr lang="en-US" sz="2167">
                <a:latin typeface="Arial"/>
                <a:cs typeface="Arial"/>
              </a:rPr>
              <a:t>Something you are worried or anxious about with CHRS</a:t>
            </a:r>
          </a:p>
          <a:p>
            <a:endParaRPr lang="en-US" sz="2333">
              <a:latin typeface="Arial"/>
              <a:cs typeface="Arial"/>
            </a:endParaRPr>
          </a:p>
          <a:p>
            <a:r>
              <a:rPr lang="en-US" sz="2167" b="1">
                <a:latin typeface="Arial"/>
                <a:cs typeface="Arial"/>
              </a:rPr>
              <a:t>You will have 5 minutes to post your responses.</a:t>
            </a:r>
            <a:r>
              <a:rPr lang="en-US" sz="2167">
                <a:latin typeface="Arial"/>
                <a:cs typeface="Arial"/>
              </a:rPr>
              <a:t> </a:t>
            </a:r>
          </a:p>
          <a:p>
            <a:endParaRPr lang="en-US" sz="2333">
              <a:latin typeface="Arial"/>
              <a:cs typeface="Arial"/>
            </a:endParaRPr>
          </a:p>
          <a:p>
            <a:endParaRPr lang="en-US" sz="2333">
              <a:latin typeface="Arial"/>
              <a:cs typeface="Arial"/>
            </a:endParaRPr>
          </a:p>
          <a:p>
            <a:endParaRPr lang="en-US" sz="2333">
              <a:latin typeface="Arial"/>
              <a:cs typeface="Arial"/>
            </a:endParaRPr>
          </a:p>
          <a:p>
            <a:pPr marL="238115" indent="-238115">
              <a:lnSpc>
                <a:spcPct val="150000"/>
              </a:lnSpc>
              <a:buFont typeface="Arial" panose="020B0604020202020204" pitchFamily="34" charset="0"/>
              <a:buChar char="•"/>
            </a:pPr>
            <a:endParaRPr lang="en-US" sz="1667">
              <a:latin typeface="Arial"/>
              <a:cs typeface="Arial"/>
            </a:endParaRPr>
          </a:p>
        </p:txBody>
      </p:sp>
    </p:spTree>
    <p:extLst>
      <p:ext uri="{BB962C8B-B14F-4D97-AF65-F5344CB8AC3E}">
        <p14:creationId xmlns:p14="http://schemas.microsoft.com/office/powerpoint/2010/main" val="2583770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5EE4-0729-389D-0601-C79A9C776D8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580D1F4-F195-F5BB-F836-968F9E6B139F}"/>
              </a:ext>
            </a:extLst>
          </p:cNvPr>
          <p:cNvPicPr>
            <a:picLocks noChangeAspect="1"/>
          </p:cNvPicPr>
          <p:nvPr/>
        </p:nvPicPr>
        <p:blipFill>
          <a:blip r:embed="rId3"/>
          <a:stretch>
            <a:fillRect/>
          </a:stretch>
        </p:blipFill>
        <p:spPr>
          <a:xfrm>
            <a:off x="571501" y="1143000"/>
            <a:ext cx="6767714" cy="4889500"/>
          </a:xfrm>
          <a:prstGeom prst="rect">
            <a:avLst/>
          </a:prstGeom>
        </p:spPr>
      </p:pic>
    </p:spTree>
    <p:extLst>
      <p:ext uri="{BB962C8B-B14F-4D97-AF65-F5344CB8AC3E}">
        <p14:creationId xmlns:p14="http://schemas.microsoft.com/office/powerpoint/2010/main" val="3439826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91" y="-5292"/>
            <a:ext cx="3470804" cy="6868583"/>
            <a:chOff x="-6350" y="-6350"/>
            <a:chExt cx="4164965" cy="8242300"/>
          </a:xfrm>
        </p:grpSpPr>
        <p:sp>
          <p:nvSpPr>
            <p:cNvPr id="3" name="object 3"/>
            <p:cNvSpPr/>
            <p:nvPr/>
          </p:nvSpPr>
          <p:spPr>
            <a:xfrm>
              <a:off x="0" y="0"/>
              <a:ext cx="2418715" cy="8229600"/>
            </a:xfrm>
            <a:custGeom>
              <a:avLst/>
              <a:gdLst/>
              <a:ahLst/>
              <a:cxnLst/>
              <a:rect l="l" t="t" r="r" b="b"/>
              <a:pathLst>
                <a:path w="2418715" h="8229600">
                  <a:moveTo>
                    <a:pt x="2418588" y="0"/>
                  </a:moveTo>
                  <a:lnTo>
                    <a:pt x="0" y="0"/>
                  </a:lnTo>
                  <a:lnTo>
                    <a:pt x="0" y="8229600"/>
                  </a:lnTo>
                  <a:lnTo>
                    <a:pt x="2418588" y="8229600"/>
                  </a:lnTo>
                  <a:lnTo>
                    <a:pt x="2418588" y="0"/>
                  </a:lnTo>
                  <a:close/>
                </a:path>
              </a:pathLst>
            </a:custGeom>
            <a:solidFill>
              <a:srgbClr val="EBA900"/>
            </a:solidFill>
          </p:spPr>
          <p:txBody>
            <a:bodyPr wrap="square" lIns="0" tIns="0" rIns="0" bIns="0" rtlCol="0"/>
            <a:lstStyle/>
            <a:p>
              <a:endParaRPr sz="1500"/>
            </a:p>
          </p:txBody>
        </p:sp>
        <p:sp>
          <p:nvSpPr>
            <p:cNvPr id="4" name="object 4"/>
            <p:cNvSpPr/>
            <p:nvPr/>
          </p:nvSpPr>
          <p:spPr>
            <a:xfrm>
              <a:off x="0" y="0"/>
              <a:ext cx="2418715" cy="8229600"/>
            </a:xfrm>
            <a:custGeom>
              <a:avLst/>
              <a:gdLst/>
              <a:ahLst/>
              <a:cxnLst/>
              <a:rect l="l" t="t" r="r" b="b"/>
              <a:pathLst>
                <a:path w="2418715" h="8229600">
                  <a:moveTo>
                    <a:pt x="0" y="8229600"/>
                  </a:moveTo>
                  <a:lnTo>
                    <a:pt x="2418588" y="8229600"/>
                  </a:lnTo>
                  <a:lnTo>
                    <a:pt x="2418588" y="0"/>
                  </a:lnTo>
                  <a:lnTo>
                    <a:pt x="0" y="0"/>
                  </a:lnTo>
                  <a:lnTo>
                    <a:pt x="0" y="8229600"/>
                  </a:lnTo>
                  <a:close/>
                </a:path>
              </a:pathLst>
            </a:custGeom>
            <a:ln w="12699">
              <a:solidFill>
                <a:srgbClr val="213E58"/>
              </a:solidFill>
            </a:ln>
          </p:spPr>
          <p:txBody>
            <a:bodyPr wrap="square" lIns="0" tIns="0" rIns="0" bIns="0" rtlCol="0"/>
            <a:lstStyle/>
            <a:p>
              <a:endParaRPr sz="1500"/>
            </a:p>
          </p:txBody>
        </p:sp>
        <p:sp>
          <p:nvSpPr>
            <p:cNvPr id="5" name="object 5"/>
            <p:cNvSpPr/>
            <p:nvPr/>
          </p:nvSpPr>
          <p:spPr>
            <a:xfrm>
              <a:off x="681570" y="2412618"/>
              <a:ext cx="3477260" cy="3416300"/>
            </a:xfrm>
            <a:custGeom>
              <a:avLst/>
              <a:gdLst/>
              <a:ahLst/>
              <a:cxnLst/>
              <a:rect l="l" t="t" r="r" b="b"/>
              <a:pathLst>
                <a:path w="3477260" h="3416300">
                  <a:moveTo>
                    <a:pt x="3407194" y="1714500"/>
                  </a:moveTo>
                  <a:lnTo>
                    <a:pt x="3405035" y="1625600"/>
                  </a:lnTo>
                  <a:lnTo>
                    <a:pt x="3398685" y="1536700"/>
                  </a:lnTo>
                  <a:lnTo>
                    <a:pt x="3387890" y="1460500"/>
                  </a:lnTo>
                  <a:lnTo>
                    <a:pt x="3373285" y="1371600"/>
                  </a:lnTo>
                  <a:lnTo>
                    <a:pt x="3354616" y="1295400"/>
                  </a:lnTo>
                  <a:lnTo>
                    <a:pt x="3332137" y="1219200"/>
                  </a:lnTo>
                  <a:lnTo>
                    <a:pt x="3305848" y="1143000"/>
                  </a:lnTo>
                  <a:lnTo>
                    <a:pt x="3275876" y="1066800"/>
                  </a:lnTo>
                  <a:lnTo>
                    <a:pt x="3242475" y="990600"/>
                  </a:lnTo>
                  <a:lnTo>
                    <a:pt x="3205645" y="927100"/>
                  </a:lnTo>
                  <a:lnTo>
                    <a:pt x="3165386" y="850900"/>
                  </a:lnTo>
                  <a:lnTo>
                    <a:pt x="3121952" y="787400"/>
                  </a:lnTo>
                  <a:lnTo>
                    <a:pt x="3075343" y="723900"/>
                  </a:lnTo>
                  <a:lnTo>
                    <a:pt x="3025813" y="660400"/>
                  </a:lnTo>
                  <a:lnTo>
                    <a:pt x="2973362" y="609600"/>
                  </a:lnTo>
                  <a:lnTo>
                    <a:pt x="2918117" y="546100"/>
                  </a:lnTo>
                  <a:lnTo>
                    <a:pt x="2860205" y="495300"/>
                  </a:lnTo>
                  <a:lnTo>
                    <a:pt x="2799626" y="444500"/>
                  </a:lnTo>
                  <a:lnTo>
                    <a:pt x="2736634" y="393700"/>
                  </a:lnTo>
                  <a:lnTo>
                    <a:pt x="2671102" y="342900"/>
                  </a:lnTo>
                  <a:lnTo>
                    <a:pt x="2603411" y="304800"/>
                  </a:lnTo>
                  <a:lnTo>
                    <a:pt x="2533561" y="266700"/>
                  </a:lnTo>
                  <a:lnTo>
                    <a:pt x="2461552" y="228600"/>
                  </a:lnTo>
                  <a:lnTo>
                    <a:pt x="2387638" y="190500"/>
                  </a:lnTo>
                  <a:lnTo>
                    <a:pt x="2311819" y="165100"/>
                  </a:lnTo>
                  <a:lnTo>
                    <a:pt x="2155101" y="114300"/>
                  </a:lnTo>
                  <a:lnTo>
                    <a:pt x="1823885" y="63500"/>
                  </a:lnTo>
                  <a:lnTo>
                    <a:pt x="1652308" y="63500"/>
                  </a:lnTo>
                  <a:lnTo>
                    <a:pt x="1321219" y="114300"/>
                  </a:lnTo>
                  <a:lnTo>
                    <a:pt x="1241971" y="139700"/>
                  </a:lnTo>
                  <a:lnTo>
                    <a:pt x="1088682" y="190500"/>
                  </a:lnTo>
                  <a:lnTo>
                    <a:pt x="1014768" y="228600"/>
                  </a:lnTo>
                  <a:lnTo>
                    <a:pt x="942886" y="266700"/>
                  </a:lnTo>
                  <a:lnTo>
                    <a:pt x="873036" y="304800"/>
                  </a:lnTo>
                  <a:lnTo>
                    <a:pt x="805218" y="342900"/>
                  </a:lnTo>
                  <a:lnTo>
                    <a:pt x="739940" y="393700"/>
                  </a:lnTo>
                  <a:lnTo>
                    <a:pt x="676948" y="444500"/>
                  </a:lnTo>
                  <a:lnTo>
                    <a:pt x="616369" y="495300"/>
                  </a:lnTo>
                  <a:lnTo>
                    <a:pt x="558431" y="546100"/>
                  </a:lnTo>
                  <a:lnTo>
                    <a:pt x="503174" y="609600"/>
                  </a:lnTo>
                  <a:lnTo>
                    <a:pt x="450735" y="660400"/>
                  </a:lnTo>
                  <a:lnTo>
                    <a:pt x="401167" y="723900"/>
                  </a:lnTo>
                  <a:lnTo>
                    <a:pt x="354685" y="787400"/>
                  </a:lnTo>
                  <a:lnTo>
                    <a:pt x="311289" y="863600"/>
                  </a:lnTo>
                  <a:lnTo>
                    <a:pt x="271056" y="927100"/>
                  </a:lnTo>
                  <a:lnTo>
                    <a:pt x="234302" y="1003300"/>
                  </a:lnTo>
                  <a:lnTo>
                    <a:pt x="200799" y="1066800"/>
                  </a:lnTo>
                  <a:lnTo>
                    <a:pt x="170980" y="1143000"/>
                  </a:lnTo>
                  <a:lnTo>
                    <a:pt x="144703" y="1219200"/>
                  </a:lnTo>
                  <a:lnTo>
                    <a:pt x="122288" y="1295400"/>
                  </a:lnTo>
                  <a:lnTo>
                    <a:pt x="103632" y="1384300"/>
                  </a:lnTo>
                  <a:lnTo>
                    <a:pt x="89014" y="1460500"/>
                  </a:lnTo>
                  <a:lnTo>
                    <a:pt x="78447" y="1536700"/>
                  </a:lnTo>
                  <a:lnTo>
                    <a:pt x="72021" y="1625600"/>
                  </a:lnTo>
                  <a:lnTo>
                    <a:pt x="69824" y="1714500"/>
                  </a:lnTo>
                  <a:lnTo>
                    <a:pt x="72072" y="1790700"/>
                  </a:lnTo>
                  <a:lnTo>
                    <a:pt x="78536" y="1879600"/>
                  </a:lnTo>
                  <a:lnTo>
                    <a:pt x="89154" y="1955800"/>
                  </a:lnTo>
                  <a:lnTo>
                    <a:pt x="103809" y="2044700"/>
                  </a:lnTo>
                  <a:lnTo>
                    <a:pt x="122516" y="2120900"/>
                  </a:lnTo>
                  <a:lnTo>
                    <a:pt x="144957" y="2197100"/>
                  </a:lnTo>
                  <a:lnTo>
                    <a:pt x="171272" y="2273300"/>
                  </a:lnTo>
                  <a:lnTo>
                    <a:pt x="201155" y="2349500"/>
                  </a:lnTo>
                  <a:lnTo>
                    <a:pt x="234670" y="2425700"/>
                  </a:lnTo>
                  <a:lnTo>
                    <a:pt x="271475" y="2489212"/>
                  </a:lnTo>
                  <a:lnTo>
                    <a:pt x="311734" y="2565412"/>
                  </a:lnTo>
                  <a:lnTo>
                    <a:pt x="355155" y="2628900"/>
                  </a:lnTo>
                  <a:lnTo>
                    <a:pt x="401675" y="2692400"/>
                  </a:lnTo>
                  <a:lnTo>
                    <a:pt x="451269" y="2755900"/>
                  </a:lnTo>
                  <a:lnTo>
                    <a:pt x="503745" y="2819400"/>
                  </a:lnTo>
                  <a:lnTo>
                    <a:pt x="559015" y="2870200"/>
                  </a:lnTo>
                  <a:lnTo>
                    <a:pt x="617004" y="2921000"/>
                  </a:lnTo>
                  <a:lnTo>
                    <a:pt x="677583" y="2971800"/>
                  </a:lnTo>
                  <a:lnTo>
                    <a:pt x="740575" y="3022600"/>
                  </a:lnTo>
                  <a:lnTo>
                    <a:pt x="805980" y="3073400"/>
                  </a:lnTo>
                  <a:lnTo>
                    <a:pt x="873798" y="3111500"/>
                  </a:lnTo>
                  <a:lnTo>
                    <a:pt x="943648" y="3149600"/>
                  </a:lnTo>
                  <a:lnTo>
                    <a:pt x="1015530" y="3187700"/>
                  </a:lnTo>
                  <a:lnTo>
                    <a:pt x="1089444" y="3225800"/>
                  </a:lnTo>
                  <a:lnTo>
                    <a:pt x="1165263" y="3251200"/>
                  </a:lnTo>
                  <a:lnTo>
                    <a:pt x="1322108" y="3302000"/>
                  </a:lnTo>
                  <a:lnTo>
                    <a:pt x="1402753" y="3314700"/>
                  </a:lnTo>
                  <a:lnTo>
                    <a:pt x="1484922" y="3340100"/>
                  </a:lnTo>
                  <a:lnTo>
                    <a:pt x="1568488" y="3340100"/>
                  </a:lnTo>
                  <a:lnTo>
                    <a:pt x="1653197" y="3352800"/>
                  </a:lnTo>
                  <a:lnTo>
                    <a:pt x="1824774" y="3352800"/>
                  </a:lnTo>
                  <a:lnTo>
                    <a:pt x="1909610" y="3340100"/>
                  </a:lnTo>
                  <a:lnTo>
                    <a:pt x="1993049" y="3340100"/>
                  </a:lnTo>
                  <a:lnTo>
                    <a:pt x="2075218" y="3314700"/>
                  </a:lnTo>
                  <a:lnTo>
                    <a:pt x="2155990" y="3302000"/>
                  </a:lnTo>
                  <a:lnTo>
                    <a:pt x="2312708" y="3251200"/>
                  </a:lnTo>
                  <a:lnTo>
                    <a:pt x="2388400" y="3225800"/>
                  </a:lnTo>
                  <a:lnTo>
                    <a:pt x="2462314" y="3187700"/>
                  </a:lnTo>
                  <a:lnTo>
                    <a:pt x="2534323" y="3149600"/>
                  </a:lnTo>
                  <a:lnTo>
                    <a:pt x="2604173" y="3111500"/>
                  </a:lnTo>
                  <a:lnTo>
                    <a:pt x="2671737" y="3073400"/>
                  </a:lnTo>
                  <a:lnTo>
                    <a:pt x="2737269" y="3022600"/>
                  </a:lnTo>
                  <a:lnTo>
                    <a:pt x="2800261" y="2971800"/>
                  </a:lnTo>
                  <a:lnTo>
                    <a:pt x="2860840" y="2921000"/>
                  </a:lnTo>
                  <a:lnTo>
                    <a:pt x="2918752" y="2870200"/>
                  </a:lnTo>
                  <a:lnTo>
                    <a:pt x="2973997" y="2819400"/>
                  </a:lnTo>
                  <a:lnTo>
                    <a:pt x="3026321" y="2755900"/>
                  </a:lnTo>
                  <a:lnTo>
                    <a:pt x="3075978" y="2692400"/>
                  </a:lnTo>
                  <a:lnTo>
                    <a:pt x="3122333" y="2628900"/>
                  </a:lnTo>
                  <a:lnTo>
                    <a:pt x="3165767" y="2565412"/>
                  </a:lnTo>
                  <a:lnTo>
                    <a:pt x="3206026" y="2489212"/>
                  </a:lnTo>
                  <a:lnTo>
                    <a:pt x="3242856" y="2425700"/>
                  </a:lnTo>
                  <a:lnTo>
                    <a:pt x="3276257" y="2349500"/>
                  </a:lnTo>
                  <a:lnTo>
                    <a:pt x="3306102" y="2273300"/>
                  </a:lnTo>
                  <a:lnTo>
                    <a:pt x="3332391" y="2197100"/>
                  </a:lnTo>
                  <a:lnTo>
                    <a:pt x="3354743" y="2120900"/>
                  </a:lnTo>
                  <a:lnTo>
                    <a:pt x="3373412" y="2044700"/>
                  </a:lnTo>
                  <a:lnTo>
                    <a:pt x="3388017" y="1955800"/>
                  </a:lnTo>
                  <a:lnTo>
                    <a:pt x="3398685" y="1879600"/>
                  </a:lnTo>
                  <a:lnTo>
                    <a:pt x="3405035" y="1790700"/>
                  </a:lnTo>
                  <a:lnTo>
                    <a:pt x="3407194" y="1714500"/>
                  </a:lnTo>
                  <a:close/>
                </a:path>
                <a:path w="3477260" h="3416300">
                  <a:moveTo>
                    <a:pt x="3477044" y="1701800"/>
                  </a:moveTo>
                  <a:lnTo>
                    <a:pt x="3474631" y="1612900"/>
                  </a:lnTo>
                  <a:lnTo>
                    <a:pt x="3467900" y="1536700"/>
                  </a:lnTo>
                  <a:lnTo>
                    <a:pt x="3456724" y="1447800"/>
                  </a:lnTo>
                  <a:lnTo>
                    <a:pt x="3442119" y="1364005"/>
                  </a:lnTo>
                  <a:lnTo>
                    <a:pt x="3442119" y="1701800"/>
                  </a:lnTo>
                  <a:lnTo>
                    <a:pt x="3439960" y="1790700"/>
                  </a:lnTo>
                  <a:lnTo>
                    <a:pt x="3433610" y="1879600"/>
                  </a:lnTo>
                  <a:lnTo>
                    <a:pt x="3422688" y="1968500"/>
                  </a:lnTo>
                  <a:lnTo>
                    <a:pt x="3407829" y="2044700"/>
                  </a:lnTo>
                  <a:lnTo>
                    <a:pt x="3388779" y="2133600"/>
                  </a:lnTo>
                  <a:lnTo>
                    <a:pt x="3365919" y="2209800"/>
                  </a:lnTo>
                  <a:lnTo>
                    <a:pt x="3339122" y="2286000"/>
                  </a:lnTo>
                  <a:lnTo>
                    <a:pt x="3308642" y="2362200"/>
                  </a:lnTo>
                  <a:lnTo>
                    <a:pt x="3274606" y="2438400"/>
                  </a:lnTo>
                  <a:lnTo>
                    <a:pt x="3237014" y="2514612"/>
                  </a:lnTo>
                  <a:lnTo>
                    <a:pt x="3195993" y="2578100"/>
                  </a:lnTo>
                  <a:lnTo>
                    <a:pt x="3151670" y="2641600"/>
                  </a:lnTo>
                  <a:lnTo>
                    <a:pt x="3104299" y="2717800"/>
                  </a:lnTo>
                  <a:lnTo>
                    <a:pt x="3053626" y="2781300"/>
                  </a:lnTo>
                  <a:lnTo>
                    <a:pt x="3000286" y="2832100"/>
                  </a:lnTo>
                  <a:lnTo>
                    <a:pt x="2943898" y="2895600"/>
                  </a:lnTo>
                  <a:lnTo>
                    <a:pt x="2884716" y="2946400"/>
                  </a:lnTo>
                  <a:lnTo>
                    <a:pt x="2822994" y="3009900"/>
                  </a:lnTo>
                  <a:lnTo>
                    <a:pt x="2758605" y="3048000"/>
                  </a:lnTo>
                  <a:lnTo>
                    <a:pt x="2691803" y="3098800"/>
                  </a:lnTo>
                  <a:lnTo>
                    <a:pt x="2622842" y="3149600"/>
                  </a:lnTo>
                  <a:lnTo>
                    <a:pt x="2551468" y="3187700"/>
                  </a:lnTo>
                  <a:lnTo>
                    <a:pt x="2478062" y="3225800"/>
                  </a:lnTo>
                  <a:lnTo>
                    <a:pt x="2402497" y="3251200"/>
                  </a:lnTo>
                  <a:lnTo>
                    <a:pt x="2325281" y="3289300"/>
                  </a:lnTo>
                  <a:lnTo>
                    <a:pt x="2165388" y="3340100"/>
                  </a:lnTo>
                  <a:lnTo>
                    <a:pt x="1827441" y="3390900"/>
                  </a:lnTo>
                  <a:lnTo>
                    <a:pt x="1652308" y="3390900"/>
                  </a:lnTo>
                  <a:lnTo>
                    <a:pt x="1314361" y="3340100"/>
                  </a:lnTo>
                  <a:lnTo>
                    <a:pt x="1154214" y="3289300"/>
                  </a:lnTo>
                  <a:lnTo>
                    <a:pt x="1076871" y="3251200"/>
                  </a:lnTo>
                  <a:lnTo>
                    <a:pt x="1001433" y="3225800"/>
                  </a:lnTo>
                  <a:lnTo>
                    <a:pt x="927900" y="3187700"/>
                  </a:lnTo>
                  <a:lnTo>
                    <a:pt x="856526" y="3149600"/>
                  </a:lnTo>
                  <a:lnTo>
                    <a:pt x="787311" y="3098800"/>
                  </a:lnTo>
                  <a:lnTo>
                    <a:pt x="720636" y="3060700"/>
                  </a:lnTo>
                  <a:lnTo>
                    <a:pt x="656120" y="3009900"/>
                  </a:lnTo>
                  <a:lnTo>
                    <a:pt x="594271" y="2946400"/>
                  </a:lnTo>
                  <a:lnTo>
                    <a:pt x="535114" y="2895600"/>
                  </a:lnTo>
                  <a:lnTo>
                    <a:pt x="478650" y="2844800"/>
                  </a:lnTo>
                  <a:lnTo>
                    <a:pt x="425056" y="2781300"/>
                  </a:lnTo>
                  <a:lnTo>
                    <a:pt x="374383" y="2717800"/>
                  </a:lnTo>
                  <a:lnTo>
                    <a:pt x="326821" y="2654300"/>
                  </a:lnTo>
                  <a:lnTo>
                    <a:pt x="282473" y="2578100"/>
                  </a:lnTo>
                  <a:lnTo>
                    <a:pt x="241325" y="2514612"/>
                  </a:lnTo>
                  <a:lnTo>
                    <a:pt x="203669" y="2438400"/>
                  </a:lnTo>
                  <a:lnTo>
                    <a:pt x="169418" y="2362200"/>
                  </a:lnTo>
                  <a:lnTo>
                    <a:pt x="138836" y="2286000"/>
                  </a:lnTo>
                  <a:lnTo>
                    <a:pt x="111950" y="2209800"/>
                  </a:lnTo>
                  <a:lnTo>
                    <a:pt x="88950" y="2133600"/>
                  </a:lnTo>
                  <a:lnTo>
                    <a:pt x="69811" y="2044700"/>
                  </a:lnTo>
                  <a:lnTo>
                    <a:pt x="54787" y="1968500"/>
                  </a:lnTo>
                  <a:lnTo>
                    <a:pt x="43903" y="1879600"/>
                  </a:lnTo>
                  <a:lnTo>
                    <a:pt x="37249" y="1803400"/>
                  </a:lnTo>
                  <a:lnTo>
                    <a:pt x="34912" y="1714500"/>
                  </a:lnTo>
                  <a:lnTo>
                    <a:pt x="37109" y="1625600"/>
                  </a:lnTo>
                  <a:lnTo>
                    <a:pt x="43624" y="1536700"/>
                  </a:lnTo>
                  <a:lnTo>
                    <a:pt x="54381" y="1460500"/>
                  </a:lnTo>
                  <a:lnTo>
                    <a:pt x="69265" y="1371600"/>
                  </a:lnTo>
                  <a:lnTo>
                    <a:pt x="88290" y="1295400"/>
                  </a:lnTo>
                  <a:lnTo>
                    <a:pt x="111137" y="1206500"/>
                  </a:lnTo>
                  <a:lnTo>
                    <a:pt x="137947" y="1130300"/>
                  </a:lnTo>
                  <a:lnTo>
                    <a:pt x="168376" y="1054100"/>
                  </a:lnTo>
                  <a:lnTo>
                    <a:pt x="202577" y="977900"/>
                  </a:lnTo>
                  <a:lnTo>
                    <a:pt x="240055" y="914400"/>
                  </a:lnTo>
                  <a:lnTo>
                    <a:pt x="281139" y="838200"/>
                  </a:lnTo>
                  <a:lnTo>
                    <a:pt x="325412" y="774700"/>
                  </a:lnTo>
                  <a:lnTo>
                    <a:pt x="372859" y="711200"/>
                  </a:lnTo>
                  <a:lnTo>
                    <a:pt x="423443" y="647700"/>
                  </a:lnTo>
                  <a:lnTo>
                    <a:pt x="476948" y="584200"/>
                  </a:lnTo>
                  <a:lnTo>
                    <a:pt x="533349" y="520700"/>
                  </a:lnTo>
                  <a:lnTo>
                    <a:pt x="592366" y="469900"/>
                  </a:lnTo>
                  <a:lnTo>
                    <a:pt x="654215" y="419100"/>
                  </a:lnTo>
                  <a:lnTo>
                    <a:pt x="718604" y="368300"/>
                  </a:lnTo>
                  <a:lnTo>
                    <a:pt x="785152" y="317500"/>
                  </a:lnTo>
                  <a:lnTo>
                    <a:pt x="854367" y="279400"/>
                  </a:lnTo>
                  <a:lnTo>
                    <a:pt x="925741" y="228600"/>
                  </a:lnTo>
                  <a:lnTo>
                    <a:pt x="999020" y="203200"/>
                  </a:lnTo>
                  <a:lnTo>
                    <a:pt x="1074458" y="165100"/>
                  </a:lnTo>
                  <a:lnTo>
                    <a:pt x="1151801" y="127000"/>
                  </a:lnTo>
                  <a:lnTo>
                    <a:pt x="1231049" y="101600"/>
                  </a:lnTo>
                  <a:lnTo>
                    <a:pt x="1311821" y="88900"/>
                  </a:lnTo>
                  <a:lnTo>
                    <a:pt x="1394117" y="63500"/>
                  </a:lnTo>
                  <a:lnTo>
                    <a:pt x="1563281" y="38100"/>
                  </a:lnTo>
                  <a:lnTo>
                    <a:pt x="1649641" y="38100"/>
                  </a:lnTo>
                  <a:lnTo>
                    <a:pt x="1737271" y="25400"/>
                  </a:lnTo>
                  <a:lnTo>
                    <a:pt x="1824774" y="38100"/>
                  </a:lnTo>
                  <a:lnTo>
                    <a:pt x="1911388" y="38100"/>
                  </a:lnTo>
                  <a:lnTo>
                    <a:pt x="2080425" y="63500"/>
                  </a:lnTo>
                  <a:lnTo>
                    <a:pt x="2162848" y="88900"/>
                  </a:lnTo>
                  <a:lnTo>
                    <a:pt x="2243620" y="101600"/>
                  </a:lnTo>
                  <a:lnTo>
                    <a:pt x="2322868" y="127000"/>
                  </a:lnTo>
                  <a:lnTo>
                    <a:pt x="2400211" y="165100"/>
                  </a:lnTo>
                  <a:lnTo>
                    <a:pt x="2475776" y="190500"/>
                  </a:lnTo>
                  <a:lnTo>
                    <a:pt x="2549309" y="228600"/>
                  </a:lnTo>
                  <a:lnTo>
                    <a:pt x="2620670" y="279400"/>
                  </a:lnTo>
                  <a:lnTo>
                    <a:pt x="2689771" y="317500"/>
                  </a:lnTo>
                  <a:lnTo>
                    <a:pt x="2756573" y="368300"/>
                  </a:lnTo>
                  <a:lnTo>
                    <a:pt x="2820962" y="419100"/>
                  </a:lnTo>
                  <a:lnTo>
                    <a:pt x="2882811" y="469900"/>
                  </a:lnTo>
                  <a:lnTo>
                    <a:pt x="2942120" y="520700"/>
                  </a:lnTo>
                  <a:lnTo>
                    <a:pt x="2998508" y="584200"/>
                  </a:lnTo>
                  <a:lnTo>
                    <a:pt x="3052102" y="635000"/>
                  </a:lnTo>
                  <a:lnTo>
                    <a:pt x="3102648" y="698500"/>
                  </a:lnTo>
                  <a:lnTo>
                    <a:pt x="3150273" y="774700"/>
                  </a:lnTo>
                  <a:lnTo>
                    <a:pt x="3194596" y="838200"/>
                  </a:lnTo>
                  <a:lnTo>
                    <a:pt x="3235744" y="901700"/>
                  </a:lnTo>
                  <a:lnTo>
                    <a:pt x="3273463" y="977900"/>
                  </a:lnTo>
                  <a:lnTo>
                    <a:pt x="3307626" y="1054100"/>
                  </a:lnTo>
                  <a:lnTo>
                    <a:pt x="3338233" y="1130300"/>
                  </a:lnTo>
                  <a:lnTo>
                    <a:pt x="3365157" y="1206500"/>
                  </a:lnTo>
                  <a:lnTo>
                    <a:pt x="3388144" y="1282700"/>
                  </a:lnTo>
                  <a:lnTo>
                    <a:pt x="3407321" y="1371600"/>
                  </a:lnTo>
                  <a:lnTo>
                    <a:pt x="3422307" y="1447800"/>
                  </a:lnTo>
                  <a:lnTo>
                    <a:pt x="3433229" y="1536700"/>
                  </a:lnTo>
                  <a:lnTo>
                    <a:pt x="3439833" y="1625600"/>
                  </a:lnTo>
                  <a:lnTo>
                    <a:pt x="3442119" y="1701800"/>
                  </a:lnTo>
                  <a:lnTo>
                    <a:pt x="3442119" y="1364005"/>
                  </a:lnTo>
                  <a:lnTo>
                    <a:pt x="3421672" y="1282700"/>
                  </a:lnTo>
                  <a:lnTo>
                    <a:pt x="3398177" y="1193800"/>
                  </a:lnTo>
                  <a:lnTo>
                    <a:pt x="3370618" y="1117600"/>
                  </a:lnTo>
                  <a:lnTo>
                    <a:pt x="3339376" y="1041400"/>
                  </a:lnTo>
                  <a:lnTo>
                    <a:pt x="3304451" y="965200"/>
                  </a:lnTo>
                  <a:lnTo>
                    <a:pt x="3265970" y="889000"/>
                  </a:lnTo>
                  <a:lnTo>
                    <a:pt x="3223933" y="812800"/>
                  </a:lnTo>
                  <a:lnTo>
                    <a:pt x="3178594" y="749300"/>
                  </a:lnTo>
                  <a:lnTo>
                    <a:pt x="3129953" y="685800"/>
                  </a:lnTo>
                  <a:lnTo>
                    <a:pt x="3078391" y="622300"/>
                  </a:lnTo>
                  <a:lnTo>
                    <a:pt x="3023527" y="558800"/>
                  </a:lnTo>
                  <a:lnTo>
                    <a:pt x="2965996" y="495300"/>
                  </a:lnTo>
                  <a:lnTo>
                    <a:pt x="2905544" y="444500"/>
                  </a:lnTo>
                  <a:lnTo>
                    <a:pt x="2842425" y="381000"/>
                  </a:lnTo>
                  <a:lnTo>
                    <a:pt x="2776639" y="330200"/>
                  </a:lnTo>
                  <a:lnTo>
                    <a:pt x="2708440" y="292100"/>
                  </a:lnTo>
                  <a:lnTo>
                    <a:pt x="2637828" y="241300"/>
                  </a:lnTo>
                  <a:lnTo>
                    <a:pt x="2564930" y="203200"/>
                  </a:lnTo>
                  <a:lnTo>
                    <a:pt x="2490000" y="165100"/>
                  </a:lnTo>
                  <a:lnTo>
                    <a:pt x="2412911" y="127000"/>
                  </a:lnTo>
                  <a:lnTo>
                    <a:pt x="2170595" y="50800"/>
                  </a:lnTo>
                  <a:lnTo>
                    <a:pt x="2086394" y="25400"/>
                  </a:lnTo>
                  <a:lnTo>
                    <a:pt x="1913928" y="0"/>
                  </a:lnTo>
                  <a:lnTo>
                    <a:pt x="1558836" y="0"/>
                  </a:lnTo>
                  <a:lnTo>
                    <a:pt x="1386370" y="25400"/>
                  </a:lnTo>
                  <a:lnTo>
                    <a:pt x="1302423" y="50800"/>
                  </a:lnTo>
                  <a:lnTo>
                    <a:pt x="1060234" y="127000"/>
                  </a:lnTo>
                  <a:lnTo>
                    <a:pt x="983272" y="165100"/>
                  </a:lnTo>
                  <a:lnTo>
                    <a:pt x="908469" y="203200"/>
                  </a:lnTo>
                  <a:lnTo>
                    <a:pt x="835825" y="241300"/>
                  </a:lnTo>
                  <a:lnTo>
                    <a:pt x="765213" y="292100"/>
                  </a:lnTo>
                  <a:lnTo>
                    <a:pt x="697141" y="342900"/>
                  </a:lnTo>
                  <a:lnTo>
                    <a:pt x="631609" y="393700"/>
                  </a:lnTo>
                  <a:lnTo>
                    <a:pt x="568502" y="444500"/>
                  </a:lnTo>
                  <a:lnTo>
                    <a:pt x="508279" y="495300"/>
                  </a:lnTo>
                  <a:lnTo>
                    <a:pt x="450710" y="558800"/>
                  </a:lnTo>
                  <a:lnTo>
                    <a:pt x="396151" y="622300"/>
                  </a:lnTo>
                  <a:lnTo>
                    <a:pt x="344538" y="685800"/>
                  </a:lnTo>
                  <a:lnTo>
                    <a:pt x="296138" y="749300"/>
                  </a:lnTo>
                  <a:lnTo>
                    <a:pt x="250990" y="825500"/>
                  </a:lnTo>
                  <a:lnTo>
                    <a:pt x="209054" y="889000"/>
                  </a:lnTo>
                  <a:lnTo>
                    <a:pt x="170853" y="965200"/>
                  </a:lnTo>
                  <a:lnTo>
                    <a:pt x="135953" y="1041400"/>
                  </a:lnTo>
                  <a:lnTo>
                    <a:pt x="104927" y="1117600"/>
                  </a:lnTo>
                  <a:lnTo>
                    <a:pt x="77571" y="1206500"/>
                  </a:lnTo>
                  <a:lnTo>
                    <a:pt x="54292" y="1282700"/>
                  </a:lnTo>
                  <a:lnTo>
                    <a:pt x="34899" y="1371600"/>
                  </a:lnTo>
                  <a:lnTo>
                    <a:pt x="19735" y="1447800"/>
                  </a:lnTo>
                  <a:lnTo>
                    <a:pt x="8801" y="1536700"/>
                  </a:lnTo>
                  <a:lnTo>
                    <a:pt x="2197" y="1625600"/>
                  </a:lnTo>
                  <a:lnTo>
                    <a:pt x="0" y="1714500"/>
                  </a:lnTo>
                  <a:lnTo>
                    <a:pt x="2425" y="1803400"/>
                  </a:lnTo>
                  <a:lnTo>
                    <a:pt x="9258" y="1892300"/>
                  </a:lnTo>
                  <a:lnTo>
                    <a:pt x="20421" y="1968500"/>
                  </a:lnTo>
                  <a:lnTo>
                    <a:pt x="35814" y="2057400"/>
                  </a:lnTo>
                  <a:lnTo>
                    <a:pt x="55384" y="2133600"/>
                  </a:lnTo>
                  <a:lnTo>
                    <a:pt x="78930" y="2222500"/>
                  </a:lnTo>
                  <a:lnTo>
                    <a:pt x="106426" y="2298700"/>
                  </a:lnTo>
                  <a:lnTo>
                    <a:pt x="137668" y="2374900"/>
                  </a:lnTo>
                  <a:lnTo>
                    <a:pt x="172669" y="2451100"/>
                  </a:lnTo>
                  <a:lnTo>
                    <a:pt x="211175" y="2527312"/>
                  </a:lnTo>
                  <a:lnTo>
                    <a:pt x="253212" y="2603500"/>
                  </a:lnTo>
                  <a:lnTo>
                    <a:pt x="298500" y="2667000"/>
                  </a:lnTo>
                  <a:lnTo>
                    <a:pt x="347091" y="2730500"/>
                  </a:lnTo>
                  <a:lnTo>
                    <a:pt x="398843" y="2806700"/>
                  </a:lnTo>
                  <a:lnTo>
                    <a:pt x="453555" y="2857500"/>
                  </a:lnTo>
                  <a:lnTo>
                    <a:pt x="511213" y="2921000"/>
                  </a:lnTo>
                  <a:lnTo>
                    <a:pt x="571614" y="2984500"/>
                  </a:lnTo>
                  <a:lnTo>
                    <a:pt x="634784" y="3035300"/>
                  </a:lnTo>
                  <a:lnTo>
                    <a:pt x="700570" y="3086100"/>
                  </a:lnTo>
                  <a:lnTo>
                    <a:pt x="768642" y="3136900"/>
                  </a:lnTo>
                  <a:lnTo>
                    <a:pt x="839381" y="3175000"/>
                  </a:lnTo>
                  <a:lnTo>
                    <a:pt x="912152" y="3213100"/>
                  </a:lnTo>
                  <a:lnTo>
                    <a:pt x="987209" y="3251200"/>
                  </a:lnTo>
                  <a:lnTo>
                    <a:pt x="1064171" y="3289300"/>
                  </a:lnTo>
                  <a:lnTo>
                    <a:pt x="1143165" y="3314700"/>
                  </a:lnTo>
                  <a:lnTo>
                    <a:pt x="1390688" y="3390900"/>
                  </a:lnTo>
                  <a:lnTo>
                    <a:pt x="1563281" y="3416300"/>
                  </a:lnTo>
                  <a:lnTo>
                    <a:pt x="1918373" y="3416300"/>
                  </a:lnTo>
                  <a:lnTo>
                    <a:pt x="2090585" y="3390900"/>
                  </a:lnTo>
                  <a:lnTo>
                    <a:pt x="2337981" y="3314700"/>
                  </a:lnTo>
                  <a:lnTo>
                    <a:pt x="2416721" y="3289300"/>
                  </a:lnTo>
                  <a:lnTo>
                    <a:pt x="2493683" y="3251200"/>
                  </a:lnTo>
                  <a:lnTo>
                    <a:pt x="2568740" y="3213100"/>
                  </a:lnTo>
                  <a:lnTo>
                    <a:pt x="2641511" y="3175000"/>
                  </a:lnTo>
                  <a:lnTo>
                    <a:pt x="2711742" y="3124200"/>
                  </a:lnTo>
                  <a:lnTo>
                    <a:pt x="2780068" y="3086100"/>
                  </a:lnTo>
                  <a:lnTo>
                    <a:pt x="2845600" y="3035300"/>
                  </a:lnTo>
                  <a:lnTo>
                    <a:pt x="2908592" y="2971800"/>
                  </a:lnTo>
                  <a:lnTo>
                    <a:pt x="2968917" y="2921000"/>
                  </a:lnTo>
                  <a:lnTo>
                    <a:pt x="3026448" y="2857500"/>
                  </a:lnTo>
                  <a:lnTo>
                    <a:pt x="3080931" y="2794000"/>
                  </a:lnTo>
                  <a:lnTo>
                    <a:pt x="3132620" y="2730500"/>
                  </a:lnTo>
                  <a:lnTo>
                    <a:pt x="3180880" y="2667000"/>
                  </a:lnTo>
                  <a:lnTo>
                    <a:pt x="3226092" y="2590800"/>
                  </a:lnTo>
                  <a:lnTo>
                    <a:pt x="3268002" y="2527312"/>
                  </a:lnTo>
                  <a:lnTo>
                    <a:pt x="3306356" y="2451100"/>
                  </a:lnTo>
                  <a:lnTo>
                    <a:pt x="3341154" y="2374900"/>
                  </a:lnTo>
                  <a:lnTo>
                    <a:pt x="3372142" y="2298700"/>
                  </a:lnTo>
                  <a:lnTo>
                    <a:pt x="3399447" y="2222500"/>
                  </a:lnTo>
                  <a:lnTo>
                    <a:pt x="3422815" y="2133600"/>
                  </a:lnTo>
                  <a:lnTo>
                    <a:pt x="3442246" y="2057400"/>
                  </a:lnTo>
                  <a:lnTo>
                    <a:pt x="3457359" y="1968500"/>
                  </a:lnTo>
                  <a:lnTo>
                    <a:pt x="3468408" y="1879600"/>
                  </a:lnTo>
                  <a:lnTo>
                    <a:pt x="3474885" y="1790700"/>
                  </a:lnTo>
                  <a:lnTo>
                    <a:pt x="3477044" y="1701800"/>
                  </a:lnTo>
                  <a:close/>
                </a:path>
              </a:pathLst>
            </a:custGeom>
            <a:solidFill>
              <a:srgbClr val="252525"/>
            </a:solidFill>
          </p:spPr>
          <p:txBody>
            <a:bodyPr wrap="square" lIns="0" tIns="0" rIns="0" bIns="0" rtlCol="0"/>
            <a:lstStyle/>
            <a:p>
              <a:endParaRPr sz="1500"/>
            </a:p>
          </p:txBody>
        </p:sp>
      </p:grpSp>
      <p:sp>
        <p:nvSpPr>
          <p:cNvPr id="6" name="object 6"/>
          <p:cNvSpPr txBox="1"/>
          <p:nvPr/>
        </p:nvSpPr>
        <p:spPr>
          <a:xfrm>
            <a:off x="1284817" y="3016102"/>
            <a:ext cx="1461029" cy="773182"/>
          </a:xfrm>
          <a:prstGeom prst="rect">
            <a:avLst/>
          </a:prstGeom>
        </p:spPr>
        <p:txBody>
          <a:bodyPr vert="horz" wrap="square" lIns="0" tIns="54504" rIns="0" bIns="0" rtlCol="0">
            <a:spAutoFit/>
          </a:bodyPr>
          <a:lstStyle/>
          <a:p>
            <a:pPr marL="266689" marR="4233" indent="-256636">
              <a:lnSpc>
                <a:spcPts val="2792"/>
              </a:lnSpc>
              <a:spcBef>
                <a:spcPts val="429"/>
              </a:spcBef>
            </a:pPr>
            <a:r>
              <a:rPr sz="2583" b="1" spc="-8">
                <a:solidFill>
                  <a:srgbClr val="FFFFFF"/>
                </a:solidFill>
                <a:latin typeface="Arial"/>
                <a:cs typeface="Arial"/>
              </a:rPr>
              <a:t>Adopting </a:t>
            </a:r>
            <a:r>
              <a:rPr sz="2583" b="1" spc="-17">
                <a:solidFill>
                  <a:srgbClr val="FFFFFF"/>
                </a:solidFill>
                <a:latin typeface="Arial"/>
                <a:cs typeface="Arial"/>
              </a:rPr>
              <a:t>CHRS</a:t>
            </a:r>
            <a:endParaRPr sz="2583">
              <a:latin typeface="Arial"/>
              <a:cs typeface="Arial"/>
            </a:endParaRPr>
          </a:p>
        </p:txBody>
      </p:sp>
      <p:pic>
        <p:nvPicPr>
          <p:cNvPr id="7" name="object 7"/>
          <p:cNvPicPr/>
          <p:nvPr/>
        </p:nvPicPr>
        <p:blipFill>
          <a:blip r:embed="rId3" cstate="print"/>
          <a:stretch>
            <a:fillRect/>
          </a:stretch>
        </p:blipFill>
        <p:spPr>
          <a:xfrm>
            <a:off x="4038600" y="2771140"/>
            <a:ext cx="7188200" cy="131190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75936" y="143822"/>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sp>
        <p:nvSpPr>
          <p:cNvPr id="3" name="object 3"/>
          <p:cNvSpPr txBox="1"/>
          <p:nvPr/>
        </p:nvSpPr>
        <p:spPr>
          <a:xfrm>
            <a:off x="1360488" y="1315084"/>
            <a:ext cx="7065433" cy="825012"/>
          </a:xfrm>
          <a:prstGeom prst="rect">
            <a:avLst/>
          </a:prstGeom>
        </p:spPr>
        <p:txBody>
          <a:bodyPr vert="horz" wrap="square" lIns="0" tIns="29633" rIns="0" bIns="0" rtlCol="0">
            <a:spAutoFit/>
          </a:bodyPr>
          <a:lstStyle/>
          <a:p>
            <a:pPr marL="10583" marR="4233">
              <a:lnSpc>
                <a:spcPts val="3133"/>
              </a:lnSpc>
              <a:spcBef>
                <a:spcPts val="233"/>
              </a:spcBef>
            </a:pPr>
            <a:r>
              <a:rPr sz="2667" b="1">
                <a:latin typeface="Arial"/>
                <a:cs typeface="Arial"/>
              </a:rPr>
              <a:t>Using</a:t>
            </a:r>
            <a:r>
              <a:rPr sz="2667" b="1" spc="-58">
                <a:latin typeface="Arial"/>
                <a:cs typeface="Arial"/>
              </a:rPr>
              <a:t> </a:t>
            </a:r>
            <a:r>
              <a:rPr sz="2667" b="1">
                <a:latin typeface="Arial"/>
                <a:cs typeface="Arial"/>
              </a:rPr>
              <a:t>Change</a:t>
            </a:r>
            <a:r>
              <a:rPr sz="2667" b="1" spc="-58">
                <a:latin typeface="Arial"/>
                <a:cs typeface="Arial"/>
              </a:rPr>
              <a:t> </a:t>
            </a:r>
            <a:r>
              <a:rPr sz="2667" b="1">
                <a:latin typeface="Arial"/>
                <a:cs typeface="Arial"/>
              </a:rPr>
              <a:t>Management</a:t>
            </a:r>
            <a:r>
              <a:rPr sz="2667" b="1" spc="-50">
                <a:latin typeface="Arial"/>
                <a:cs typeface="Arial"/>
              </a:rPr>
              <a:t> </a:t>
            </a:r>
            <a:r>
              <a:rPr sz="2667" b="1">
                <a:latin typeface="Arial"/>
                <a:cs typeface="Arial"/>
              </a:rPr>
              <a:t>Methodology</a:t>
            </a:r>
            <a:r>
              <a:rPr sz="2667" b="1" spc="-62">
                <a:latin typeface="Arial"/>
                <a:cs typeface="Arial"/>
              </a:rPr>
              <a:t> </a:t>
            </a:r>
            <a:r>
              <a:rPr sz="2667" b="1" spc="-21">
                <a:latin typeface="Arial"/>
                <a:cs typeface="Arial"/>
              </a:rPr>
              <a:t>to </a:t>
            </a:r>
            <a:r>
              <a:rPr sz="2667" b="1">
                <a:latin typeface="Arial"/>
                <a:cs typeface="Arial"/>
              </a:rPr>
              <a:t>Move</a:t>
            </a:r>
            <a:r>
              <a:rPr sz="2667" b="1" spc="-42">
                <a:latin typeface="Arial"/>
                <a:cs typeface="Arial"/>
              </a:rPr>
              <a:t> </a:t>
            </a:r>
            <a:r>
              <a:rPr sz="2667" b="1">
                <a:latin typeface="Arial"/>
                <a:cs typeface="Arial"/>
              </a:rPr>
              <a:t>Through</a:t>
            </a:r>
            <a:r>
              <a:rPr sz="2667" b="1" spc="-46">
                <a:latin typeface="Arial"/>
                <a:cs typeface="Arial"/>
              </a:rPr>
              <a:t> </a:t>
            </a:r>
            <a:r>
              <a:rPr sz="2667" b="1">
                <a:latin typeface="Arial"/>
                <a:cs typeface="Arial"/>
              </a:rPr>
              <a:t>CHRS</a:t>
            </a:r>
            <a:r>
              <a:rPr sz="2667" b="1" spc="-112">
                <a:latin typeface="Arial"/>
                <a:cs typeface="Arial"/>
              </a:rPr>
              <a:t> </a:t>
            </a:r>
            <a:r>
              <a:rPr sz="2667" b="1" spc="-8">
                <a:latin typeface="Arial"/>
                <a:cs typeface="Arial"/>
              </a:rPr>
              <a:t>Adoption</a:t>
            </a:r>
            <a:endParaRPr sz="2667">
              <a:latin typeface="Arial"/>
              <a:cs typeface="Arial"/>
            </a:endParaRPr>
          </a:p>
        </p:txBody>
      </p:sp>
      <p:pic>
        <p:nvPicPr>
          <p:cNvPr id="4" name="object 4"/>
          <p:cNvPicPr/>
          <p:nvPr/>
        </p:nvPicPr>
        <p:blipFill>
          <a:blip r:embed="rId3" cstate="print"/>
          <a:stretch>
            <a:fillRect/>
          </a:stretch>
        </p:blipFill>
        <p:spPr>
          <a:xfrm>
            <a:off x="7523993" y="2942728"/>
            <a:ext cx="2303887" cy="1815307"/>
          </a:xfrm>
          <a:prstGeom prst="rect">
            <a:avLst/>
          </a:prstGeom>
        </p:spPr>
      </p:pic>
      <p:pic>
        <p:nvPicPr>
          <p:cNvPr id="5" name="object 5"/>
          <p:cNvPicPr/>
          <p:nvPr/>
        </p:nvPicPr>
        <p:blipFill>
          <a:blip r:embed="rId4" cstate="print"/>
          <a:stretch>
            <a:fillRect/>
          </a:stretch>
        </p:blipFill>
        <p:spPr>
          <a:xfrm>
            <a:off x="1955648" y="3362400"/>
            <a:ext cx="3053016" cy="1125113"/>
          </a:xfrm>
          <a:prstGeom prst="rect">
            <a:avLst/>
          </a:prstGeom>
        </p:spPr>
      </p:pic>
      <p:sp>
        <p:nvSpPr>
          <p:cNvPr id="6" name="object 6"/>
          <p:cNvSpPr txBox="1"/>
          <p:nvPr/>
        </p:nvSpPr>
        <p:spPr>
          <a:xfrm>
            <a:off x="5750349" y="3164692"/>
            <a:ext cx="527579" cy="1241793"/>
          </a:xfrm>
          <a:prstGeom prst="rect">
            <a:avLst/>
          </a:prstGeom>
        </p:spPr>
        <p:txBody>
          <a:bodyPr vert="horz" wrap="square" lIns="0" tIns="10583" rIns="0" bIns="0" rtlCol="0">
            <a:spAutoFit/>
          </a:bodyPr>
          <a:lstStyle/>
          <a:p>
            <a:pPr marL="10583">
              <a:spcBef>
                <a:spcPts val="83"/>
              </a:spcBef>
            </a:pPr>
            <a:r>
              <a:rPr sz="8000">
                <a:latin typeface="Calibri"/>
                <a:cs typeface="Calibri"/>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06049" y="143822"/>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grpSp>
        <p:nvGrpSpPr>
          <p:cNvPr id="3" name="object 3"/>
          <p:cNvGrpSpPr/>
          <p:nvPr/>
        </p:nvGrpSpPr>
        <p:grpSpPr>
          <a:xfrm>
            <a:off x="1367775" y="1874511"/>
            <a:ext cx="3677179" cy="4333346"/>
            <a:chOff x="1641329" y="2249413"/>
            <a:chExt cx="4412615" cy="5200015"/>
          </a:xfrm>
        </p:grpSpPr>
        <p:pic>
          <p:nvPicPr>
            <p:cNvPr id="4" name="object 4"/>
            <p:cNvPicPr/>
            <p:nvPr/>
          </p:nvPicPr>
          <p:blipFill>
            <a:blip r:embed="rId3" cstate="print"/>
            <a:stretch>
              <a:fillRect/>
            </a:stretch>
          </p:blipFill>
          <p:spPr>
            <a:xfrm>
              <a:off x="1641329" y="2249413"/>
              <a:ext cx="4412017" cy="5199909"/>
            </a:xfrm>
            <a:prstGeom prst="rect">
              <a:avLst/>
            </a:prstGeom>
          </p:spPr>
        </p:pic>
        <p:pic>
          <p:nvPicPr>
            <p:cNvPr id="5" name="object 5"/>
            <p:cNvPicPr/>
            <p:nvPr/>
          </p:nvPicPr>
          <p:blipFill>
            <a:blip r:embed="rId4" cstate="print"/>
            <a:stretch>
              <a:fillRect/>
            </a:stretch>
          </p:blipFill>
          <p:spPr>
            <a:xfrm>
              <a:off x="1648968" y="2257043"/>
              <a:ext cx="4346448" cy="5134356"/>
            </a:xfrm>
            <a:prstGeom prst="rect">
              <a:avLst/>
            </a:prstGeom>
          </p:spPr>
        </p:pic>
      </p:grpSp>
      <p:sp>
        <p:nvSpPr>
          <p:cNvPr id="6" name="object 6"/>
          <p:cNvSpPr txBox="1"/>
          <p:nvPr/>
        </p:nvSpPr>
        <p:spPr>
          <a:xfrm>
            <a:off x="8114348" y="1358688"/>
            <a:ext cx="1468438" cy="343107"/>
          </a:xfrm>
          <a:prstGeom prst="rect">
            <a:avLst/>
          </a:prstGeom>
        </p:spPr>
        <p:txBody>
          <a:bodyPr vert="horz" wrap="square" lIns="0" tIns="9525" rIns="0" bIns="0" rtlCol="0">
            <a:spAutoFit/>
          </a:bodyPr>
          <a:lstStyle/>
          <a:p>
            <a:pPr marL="10583">
              <a:spcBef>
                <a:spcPts val="75"/>
              </a:spcBef>
            </a:pPr>
            <a:r>
              <a:rPr sz="2167" b="1" spc="-8">
                <a:latin typeface="Arial"/>
                <a:cs typeface="Arial"/>
              </a:rPr>
              <a:t>Awareness</a:t>
            </a:r>
            <a:endParaRPr sz="2167">
              <a:latin typeface="Arial"/>
              <a:cs typeface="Arial"/>
            </a:endParaRPr>
          </a:p>
        </p:txBody>
      </p:sp>
      <p:sp>
        <p:nvSpPr>
          <p:cNvPr id="7" name="object 7"/>
          <p:cNvSpPr/>
          <p:nvPr/>
        </p:nvSpPr>
        <p:spPr>
          <a:xfrm>
            <a:off x="7361555" y="1260474"/>
            <a:ext cx="563033" cy="563033"/>
          </a:xfrm>
          <a:custGeom>
            <a:avLst/>
            <a:gdLst/>
            <a:ahLst/>
            <a:cxnLst/>
            <a:rect l="l" t="t" r="r" b="b"/>
            <a:pathLst>
              <a:path w="675640" h="675639">
                <a:moveTo>
                  <a:pt x="0" y="337565"/>
                </a:moveTo>
                <a:lnTo>
                  <a:pt x="3081" y="291759"/>
                </a:lnTo>
                <a:lnTo>
                  <a:pt x="12057" y="247826"/>
                </a:lnTo>
                <a:lnTo>
                  <a:pt x="26527" y="206168"/>
                </a:lnTo>
                <a:lnTo>
                  <a:pt x="46086" y="167188"/>
                </a:lnTo>
                <a:lnTo>
                  <a:pt x="70335" y="131288"/>
                </a:lnTo>
                <a:lnTo>
                  <a:pt x="98869" y="98869"/>
                </a:lnTo>
                <a:lnTo>
                  <a:pt x="131288" y="70335"/>
                </a:lnTo>
                <a:lnTo>
                  <a:pt x="167188" y="46086"/>
                </a:lnTo>
                <a:lnTo>
                  <a:pt x="206168" y="26527"/>
                </a:lnTo>
                <a:lnTo>
                  <a:pt x="247826" y="12057"/>
                </a:lnTo>
                <a:lnTo>
                  <a:pt x="291759" y="3081"/>
                </a:lnTo>
                <a:lnTo>
                  <a:pt x="337565" y="0"/>
                </a:lnTo>
                <a:lnTo>
                  <a:pt x="383372" y="3081"/>
                </a:lnTo>
                <a:lnTo>
                  <a:pt x="427305" y="12057"/>
                </a:lnTo>
                <a:lnTo>
                  <a:pt x="468963" y="26527"/>
                </a:lnTo>
                <a:lnTo>
                  <a:pt x="507943" y="46086"/>
                </a:lnTo>
                <a:lnTo>
                  <a:pt x="543843" y="70335"/>
                </a:lnTo>
                <a:lnTo>
                  <a:pt x="576262" y="98869"/>
                </a:lnTo>
                <a:lnTo>
                  <a:pt x="604796" y="131288"/>
                </a:lnTo>
                <a:lnTo>
                  <a:pt x="629045" y="167188"/>
                </a:lnTo>
                <a:lnTo>
                  <a:pt x="648604" y="206168"/>
                </a:lnTo>
                <a:lnTo>
                  <a:pt x="663074" y="247826"/>
                </a:lnTo>
                <a:lnTo>
                  <a:pt x="672050" y="291759"/>
                </a:lnTo>
                <a:lnTo>
                  <a:pt x="675131" y="337565"/>
                </a:lnTo>
                <a:lnTo>
                  <a:pt x="672050" y="383372"/>
                </a:lnTo>
                <a:lnTo>
                  <a:pt x="663074" y="427305"/>
                </a:lnTo>
                <a:lnTo>
                  <a:pt x="648604" y="468963"/>
                </a:lnTo>
                <a:lnTo>
                  <a:pt x="629045" y="507943"/>
                </a:lnTo>
                <a:lnTo>
                  <a:pt x="604796" y="543843"/>
                </a:lnTo>
                <a:lnTo>
                  <a:pt x="576262" y="576262"/>
                </a:lnTo>
                <a:lnTo>
                  <a:pt x="543843" y="604796"/>
                </a:lnTo>
                <a:lnTo>
                  <a:pt x="507943" y="629045"/>
                </a:lnTo>
                <a:lnTo>
                  <a:pt x="468963" y="648604"/>
                </a:lnTo>
                <a:lnTo>
                  <a:pt x="427305" y="663074"/>
                </a:lnTo>
                <a:lnTo>
                  <a:pt x="383372" y="672050"/>
                </a:lnTo>
                <a:lnTo>
                  <a:pt x="337565" y="675131"/>
                </a:lnTo>
                <a:lnTo>
                  <a:pt x="291759" y="672050"/>
                </a:lnTo>
                <a:lnTo>
                  <a:pt x="247826" y="663074"/>
                </a:lnTo>
                <a:lnTo>
                  <a:pt x="206168" y="648604"/>
                </a:lnTo>
                <a:lnTo>
                  <a:pt x="167188" y="629045"/>
                </a:lnTo>
                <a:lnTo>
                  <a:pt x="131288" y="604796"/>
                </a:lnTo>
                <a:lnTo>
                  <a:pt x="98869" y="576262"/>
                </a:lnTo>
                <a:lnTo>
                  <a:pt x="70335" y="543843"/>
                </a:lnTo>
                <a:lnTo>
                  <a:pt x="46086" y="507943"/>
                </a:lnTo>
                <a:lnTo>
                  <a:pt x="26527" y="468963"/>
                </a:lnTo>
                <a:lnTo>
                  <a:pt x="12057" y="427305"/>
                </a:lnTo>
                <a:lnTo>
                  <a:pt x="3081" y="383372"/>
                </a:lnTo>
                <a:lnTo>
                  <a:pt x="0" y="337565"/>
                </a:lnTo>
                <a:close/>
              </a:path>
            </a:pathLst>
          </a:custGeom>
          <a:ln w="38100">
            <a:solidFill>
              <a:srgbClr val="4471C4"/>
            </a:solidFill>
          </a:ln>
        </p:spPr>
        <p:txBody>
          <a:bodyPr wrap="square" lIns="0" tIns="0" rIns="0" bIns="0" rtlCol="0"/>
          <a:lstStyle/>
          <a:p>
            <a:endParaRPr sz="1500"/>
          </a:p>
        </p:txBody>
      </p:sp>
      <p:sp>
        <p:nvSpPr>
          <p:cNvPr id="8" name="object 8"/>
          <p:cNvSpPr txBox="1"/>
          <p:nvPr/>
        </p:nvSpPr>
        <p:spPr>
          <a:xfrm>
            <a:off x="7522316" y="1339214"/>
            <a:ext cx="241300" cy="379377"/>
          </a:xfrm>
          <a:prstGeom prst="rect">
            <a:avLst/>
          </a:prstGeom>
        </p:spPr>
        <p:txBody>
          <a:bodyPr vert="horz" wrap="square" lIns="0" tIns="13758" rIns="0" bIns="0" rtlCol="0">
            <a:spAutoFit/>
          </a:bodyPr>
          <a:lstStyle/>
          <a:p>
            <a:pPr marL="10583">
              <a:spcBef>
                <a:spcPts val="108"/>
              </a:spcBef>
            </a:pPr>
            <a:r>
              <a:rPr sz="2375" b="1" spc="17">
                <a:solidFill>
                  <a:srgbClr val="5B9BD4"/>
                </a:solidFill>
                <a:latin typeface="Arial"/>
                <a:cs typeface="Arial"/>
              </a:rPr>
              <a:t>A</a:t>
            </a:r>
            <a:endParaRPr sz="2375">
              <a:latin typeface="Arial"/>
              <a:cs typeface="Arial"/>
            </a:endParaRPr>
          </a:p>
        </p:txBody>
      </p:sp>
      <p:sp>
        <p:nvSpPr>
          <p:cNvPr id="9" name="object 9"/>
          <p:cNvSpPr txBox="1"/>
          <p:nvPr/>
        </p:nvSpPr>
        <p:spPr>
          <a:xfrm>
            <a:off x="8114348" y="2318597"/>
            <a:ext cx="859896" cy="343107"/>
          </a:xfrm>
          <a:prstGeom prst="rect">
            <a:avLst/>
          </a:prstGeom>
        </p:spPr>
        <p:txBody>
          <a:bodyPr vert="horz" wrap="square" lIns="0" tIns="9525" rIns="0" bIns="0" rtlCol="0">
            <a:spAutoFit/>
          </a:bodyPr>
          <a:lstStyle/>
          <a:p>
            <a:pPr marL="10583">
              <a:spcBef>
                <a:spcPts val="75"/>
              </a:spcBef>
            </a:pPr>
            <a:r>
              <a:rPr sz="2167" b="1" spc="-8">
                <a:latin typeface="Arial"/>
                <a:cs typeface="Arial"/>
              </a:rPr>
              <a:t>Desire</a:t>
            </a:r>
            <a:endParaRPr sz="2167">
              <a:latin typeface="Arial"/>
              <a:cs typeface="Arial"/>
            </a:endParaRPr>
          </a:p>
        </p:txBody>
      </p:sp>
      <p:sp>
        <p:nvSpPr>
          <p:cNvPr id="10" name="object 10"/>
          <p:cNvSpPr/>
          <p:nvPr/>
        </p:nvSpPr>
        <p:spPr>
          <a:xfrm>
            <a:off x="7361555" y="2220595"/>
            <a:ext cx="563033" cy="563033"/>
          </a:xfrm>
          <a:custGeom>
            <a:avLst/>
            <a:gdLst/>
            <a:ahLst/>
            <a:cxnLst/>
            <a:rect l="l" t="t" r="r" b="b"/>
            <a:pathLst>
              <a:path w="675640" h="675639">
                <a:moveTo>
                  <a:pt x="0" y="337565"/>
                </a:moveTo>
                <a:lnTo>
                  <a:pt x="3081" y="291759"/>
                </a:lnTo>
                <a:lnTo>
                  <a:pt x="12057" y="247826"/>
                </a:lnTo>
                <a:lnTo>
                  <a:pt x="26527" y="206168"/>
                </a:lnTo>
                <a:lnTo>
                  <a:pt x="46086" y="167188"/>
                </a:lnTo>
                <a:lnTo>
                  <a:pt x="70335" y="131288"/>
                </a:lnTo>
                <a:lnTo>
                  <a:pt x="98869" y="98869"/>
                </a:lnTo>
                <a:lnTo>
                  <a:pt x="131288" y="70335"/>
                </a:lnTo>
                <a:lnTo>
                  <a:pt x="167188" y="46086"/>
                </a:lnTo>
                <a:lnTo>
                  <a:pt x="206168" y="26527"/>
                </a:lnTo>
                <a:lnTo>
                  <a:pt x="247826" y="12057"/>
                </a:lnTo>
                <a:lnTo>
                  <a:pt x="291759" y="3081"/>
                </a:lnTo>
                <a:lnTo>
                  <a:pt x="337565" y="0"/>
                </a:lnTo>
                <a:lnTo>
                  <a:pt x="383372" y="3081"/>
                </a:lnTo>
                <a:lnTo>
                  <a:pt x="427305" y="12057"/>
                </a:lnTo>
                <a:lnTo>
                  <a:pt x="468963" y="26527"/>
                </a:lnTo>
                <a:lnTo>
                  <a:pt x="507943" y="46086"/>
                </a:lnTo>
                <a:lnTo>
                  <a:pt x="543843" y="70335"/>
                </a:lnTo>
                <a:lnTo>
                  <a:pt x="576262" y="98869"/>
                </a:lnTo>
                <a:lnTo>
                  <a:pt x="604796" y="131288"/>
                </a:lnTo>
                <a:lnTo>
                  <a:pt x="629045" y="167188"/>
                </a:lnTo>
                <a:lnTo>
                  <a:pt x="648604" y="206168"/>
                </a:lnTo>
                <a:lnTo>
                  <a:pt x="663074" y="247826"/>
                </a:lnTo>
                <a:lnTo>
                  <a:pt x="672050" y="291759"/>
                </a:lnTo>
                <a:lnTo>
                  <a:pt x="675131" y="337565"/>
                </a:lnTo>
                <a:lnTo>
                  <a:pt x="672050" y="383372"/>
                </a:lnTo>
                <a:lnTo>
                  <a:pt x="663074" y="427305"/>
                </a:lnTo>
                <a:lnTo>
                  <a:pt x="648604" y="468963"/>
                </a:lnTo>
                <a:lnTo>
                  <a:pt x="629045" y="507943"/>
                </a:lnTo>
                <a:lnTo>
                  <a:pt x="604796" y="543843"/>
                </a:lnTo>
                <a:lnTo>
                  <a:pt x="576262" y="576262"/>
                </a:lnTo>
                <a:lnTo>
                  <a:pt x="543843" y="604796"/>
                </a:lnTo>
                <a:lnTo>
                  <a:pt x="507943" y="629045"/>
                </a:lnTo>
                <a:lnTo>
                  <a:pt x="468963" y="648604"/>
                </a:lnTo>
                <a:lnTo>
                  <a:pt x="427305" y="663074"/>
                </a:lnTo>
                <a:lnTo>
                  <a:pt x="383372" y="672050"/>
                </a:lnTo>
                <a:lnTo>
                  <a:pt x="337565" y="675132"/>
                </a:lnTo>
                <a:lnTo>
                  <a:pt x="291759" y="672050"/>
                </a:lnTo>
                <a:lnTo>
                  <a:pt x="247826" y="663074"/>
                </a:lnTo>
                <a:lnTo>
                  <a:pt x="206168" y="648604"/>
                </a:lnTo>
                <a:lnTo>
                  <a:pt x="167188" y="629045"/>
                </a:lnTo>
                <a:lnTo>
                  <a:pt x="131288" y="604796"/>
                </a:lnTo>
                <a:lnTo>
                  <a:pt x="98869" y="576262"/>
                </a:lnTo>
                <a:lnTo>
                  <a:pt x="70335" y="543843"/>
                </a:lnTo>
                <a:lnTo>
                  <a:pt x="46086" y="507943"/>
                </a:lnTo>
                <a:lnTo>
                  <a:pt x="26527" y="468963"/>
                </a:lnTo>
                <a:lnTo>
                  <a:pt x="12057" y="427305"/>
                </a:lnTo>
                <a:lnTo>
                  <a:pt x="3081" y="383372"/>
                </a:lnTo>
                <a:lnTo>
                  <a:pt x="0" y="337565"/>
                </a:lnTo>
                <a:close/>
              </a:path>
            </a:pathLst>
          </a:custGeom>
          <a:ln w="38099">
            <a:solidFill>
              <a:srgbClr val="4471C4"/>
            </a:solidFill>
          </a:ln>
        </p:spPr>
        <p:txBody>
          <a:bodyPr wrap="square" lIns="0" tIns="0" rIns="0" bIns="0" rtlCol="0"/>
          <a:lstStyle/>
          <a:p>
            <a:endParaRPr sz="1500"/>
          </a:p>
        </p:txBody>
      </p:sp>
      <p:sp>
        <p:nvSpPr>
          <p:cNvPr id="11" name="object 11"/>
          <p:cNvSpPr txBox="1"/>
          <p:nvPr/>
        </p:nvSpPr>
        <p:spPr>
          <a:xfrm>
            <a:off x="7522316" y="2299017"/>
            <a:ext cx="241300" cy="379377"/>
          </a:xfrm>
          <a:prstGeom prst="rect">
            <a:avLst/>
          </a:prstGeom>
        </p:spPr>
        <p:txBody>
          <a:bodyPr vert="horz" wrap="square" lIns="0" tIns="13758" rIns="0" bIns="0" rtlCol="0">
            <a:spAutoFit/>
          </a:bodyPr>
          <a:lstStyle/>
          <a:p>
            <a:pPr marL="10583">
              <a:spcBef>
                <a:spcPts val="108"/>
              </a:spcBef>
            </a:pPr>
            <a:r>
              <a:rPr sz="2375" b="1" spc="17">
                <a:solidFill>
                  <a:srgbClr val="5B9BD4"/>
                </a:solidFill>
                <a:latin typeface="Arial"/>
                <a:cs typeface="Arial"/>
              </a:rPr>
              <a:t>D</a:t>
            </a:r>
            <a:endParaRPr sz="2375">
              <a:latin typeface="Arial"/>
              <a:cs typeface="Arial"/>
            </a:endParaRPr>
          </a:p>
        </p:txBody>
      </p:sp>
      <p:sp>
        <p:nvSpPr>
          <p:cNvPr id="12" name="object 12"/>
          <p:cNvSpPr txBox="1"/>
          <p:nvPr/>
        </p:nvSpPr>
        <p:spPr>
          <a:xfrm>
            <a:off x="8114347" y="3278505"/>
            <a:ext cx="1488017" cy="343107"/>
          </a:xfrm>
          <a:prstGeom prst="rect">
            <a:avLst/>
          </a:prstGeom>
        </p:spPr>
        <p:txBody>
          <a:bodyPr vert="horz" wrap="square" lIns="0" tIns="9525" rIns="0" bIns="0" rtlCol="0">
            <a:spAutoFit/>
          </a:bodyPr>
          <a:lstStyle/>
          <a:p>
            <a:pPr marL="10583">
              <a:spcBef>
                <a:spcPts val="75"/>
              </a:spcBef>
            </a:pPr>
            <a:r>
              <a:rPr sz="2167" b="1" spc="-8">
                <a:latin typeface="Arial"/>
                <a:cs typeface="Arial"/>
              </a:rPr>
              <a:t>Knowledge</a:t>
            </a:r>
            <a:endParaRPr sz="2167">
              <a:latin typeface="Arial"/>
              <a:cs typeface="Arial"/>
            </a:endParaRPr>
          </a:p>
        </p:txBody>
      </p:sp>
      <p:sp>
        <p:nvSpPr>
          <p:cNvPr id="13" name="object 13"/>
          <p:cNvSpPr/>
          <p:nvPr/>
        </p:nvSpPr>
        <p:spPr>
          <a:xfrm>
            <a:off x="7361555" y="3179445"/>
            <a:ext cx="563033" cy="563033"/>
          </a:xfrm>
          <a:custGeom>
            <a:avLst/>
            <a:gdLst/>
            <a:ahLst/>
            <a:cxnLst/>
            <a:rect l="l" t="t" r="r" b="b"/>
            <a:pathLst>
              <a:path w="675640" h="675639">
                <a:moveTo>
                  <a:pt x="0" y="337565"/>
                </a:moveTo>
                <a:lnTo>
                  <a:pt x="3081" y="291759"/>
                </a:lnTo>
                <a:lnTo>
                  <a:pt x="12057" y="247826"/>
                </a:lnTo>
                <a:lnTo>
                  <a:pt x="26527" y="206168"/>
                </a:lnTo>
                <a:lnTo>
                  <a:pt x="46086" y="167188"/>
                </a:lnTo>
                <a:lnTo>
                  <a:pt x="70335" y="131288"/>
                </a:lnTo>
                <a:lnTo>
                  <a:pt x="98869" y="98869"/>
                </a:lnTo>
                <a:lnTo>
                  <a:pt x="131288" y="70335"/>
                </a:lnTo>
                <a:lnTo>
                  <a:pt x="167188" y="46086"/>
                </a:lnTo>
                <a:lnTo>
                  <a:pt x="206168" y="26527"/>
                </a:lnTo>
                <a:lnTo>
                  <a:pt x="247826" y="12057"/>
                </a:lnTo>
                <a:lnTo>
                  <a:pt x="291759" y="3081"/>
                </a:lnTo>
                <a:lnTo>
                  <a:pt x="337565" y="0"/>
                </a:lnTo>
                <a:lnTo>
                  <a:pt x="383372" y="3081"/>
                </a:lnTo>
                <a:lnTo>
                  <a:pt x="427305" y="12057"/>
                </a:lnTo>
                <a:lnTo>
                  <a:pt x="468963" y="26527"/>
                </a:lnTo>
                <a:lnTo>
                  <a:pt x="507943" y="46086"/>
                </a:lnTo>
                <a:lnTo>
                  <a:pt x="543843" y="70335"/>
                </a:lnTo>
                <a:lnTo>
                  <a:pt x="576262" y="98869"/>
                </a:lnTo>
                <a:lnTo>
                  <a:pt x="604796" y="131288"/>
                </a:lnTo>
                <a:lnTo>
                  <a:pt x="629045" y="167188"/>
                </a:lnTo>
                <a:lnTo>
                  <a:pt x="648604" y="206168"/>
                </a:lnTo>
                <a:lnTo>
                  <a:pt x="663074" y="247826"/>
                </a:lnTo>
                <a:lnTo>
                  <a:pt x="672050" y="291759"/>
                </a:lnTo>
                <a:lnTo>
                  <a:pt x="675131" y="337565"/>
                </a:lnTo>
                <a:lnTo>
                  <a:pt x="672050" y="383372"/>
                </a:lnTo>
                <a:lnTo>
                  <a:pt x="663074" y="427305"/>
                </a:lnTo>
                <a:lnTo>
                  <a:pt x="648604" y="468963"/>
                </a:lnTo>
                <a:lnTo>
                  <a:pt x="629045" y="507943"/>
                </a:lnTo>
                <a:lnTo>
                  <a:pt x="604796" y="543843"/>
                </a:lnTo>
                <a:lnTo>
                  <a:pt x="576262" y="576262"/>
                </a:lnTo>
                <a:lnTo>
                  <a:pt x="543843" y="604796"/>
                </a:lnTo>
                <a:lnTo>
                  <a:pt x="507943" y="629045"/>
                </a:lnTo>
                <a:lnTo>
                  <a:pt x="468963" y="648604"/>
                </a:lnTo>
                <a:lnTo>
                  <a:pt x="427305" y="663074"/>
                </a:lnTo>
                <a:lnTo>
                  <a:pt x="383372" y="672050"/>
                </a:lnTo>
                <a:lnTo>
                  <a:pt x="337565" y="675131"/>
                </a:lnTo>
                <a:lnTo>
                  <a:pt x="291759" y="672050"/>
                </a:lnTo>
                <a:lnTo>
                  <a:pt x="247826" y="663074"/>
                </a:lnTo>
                <a:lnTo>
                  <a:pt x="206168" y="648604"/>
                </a:lnTo>
                <a:lnTo>
                  <a:pt x="167188" y="629045"/>
                </a:lnTo>
                <a:lnTo>
                  <a:pt x="131288" y="604796"/>
                </a:lnTo>
                <a:lnTo>
                  <a:pt x="98869" y="576262"/>
                </a:lnTo>
                <a:lnTo>
                  <a:pt x="70335" y="543843"/>
                </a:lnTo>
                <a:lnTo>
                  <a:pt x="46086" y="507943"/>
                </a:lnTo>
                <a:lnTo>
                  <a:pt x="26527" y="468963"/>
                </a:lnTo>
                <a:lnTo>
                  <a:pt x="12057" y="427305"/>
                </a:lnTo>
                <a:lnTo>
                  <a:pt x="3081" y="383372"/>
                </a:lnTo>
                <a:lnTo>
                  <a:pt x="0" y="337565"/>
                </a:lnTo>
                <a:close/>
              </a:path>
            </a:pathLst>
          </a:custGeom>
          <a:ln w="38100">
            <a:solidFill>
              <a:srgbClr val="4471C4"/>
            </a:solidFill>
          </a:ln>
        </p:spPr>
        <p:txBody>
          <a:bodyPr wrap="square" lIns="0" tIns="0" rIns="0" bIns="0" rtlCol="0"/>
          <a:lstStyle/>
          <a:p>
            <a:endParaRPr sz="1500"/>
          </a:p>
        </p:txBody>
      </p:sp>
      <p:sp>
        <p:nvSpPr>
          <p:cNvPr id="14" name="object 14"/>
          <p:cNvSpPr txBox="1"/>
          <p:nvPr/>
        </p:nvSpPr>
        <p:spPr>
          <a:xfrm>
            <a:off x="7522316" y="3258926"/>
            <a:ext cx="241300" cy="379377"/>
          </a:xfrm>
          <a:prstGeom prst="rect">
            <a:avLst/>
          </a:prstGeom>
        </p:spPr>
        <p:txBody>
          <a:bodyPr vert="horz" wrap="square" lIns="0" tIns="13758" rIns="0" bIns="0" rtlCol="0">
            <a:spAutoFit/>
          </a:bodyPr>
          <a:lstStyle/>
          <a:p>
            <a:pPr marL="10583">
              <a:spcBef>
                <a:spcPts val="108"/>
              </a:spcBef>
            </a:pPr>
            <a:r>
              <a:rPr sz="2375" b="1" spc="17">
                <a:solidFill>
                  <a:srgbClr val="5B9BD4"/>
                </a:solidFill>
                <a:latin typeface="Arial"/>
                <a:cs typeface="Arial"/>
              </a:rPr>
              <a:t>K</a:t>
            </a:r>
            <a:endParaRPr sz="2375">
              <a:latin typeface="Arial"/>
              <a:cs typeface="Arial"/>
            </a:endParaRPr>
          </a:p>
        </p:txBody>
      </p:sp>
      <p:sp>
        <p:nvSpPr>
          <p:cNvPr id="15" name="object 15"/>
          <p:cNvSpPr txBox="1"/>
          <p:nvPr/>
        </p:nvSpPr>
        <p:spPr>
          <a:xfrm>
            <a:off x="8114347" y="4238308"/>
            <a:ext cx="859367" cy="343107"/>
          </a:xfrm>
          <a:prstGeom prst="rect">
            <a:avLst/>
          </a:prstGeom>
        </p:spPr>
        <p:txBody>
          <a:bodyPr vert="horz" wrap="square" lIns="0" tIns="9525" rIns="0" bIns="0" rtlCol="0">
            <a:spAutoFit/>
          </a:bodyPr>
          <a:lstStyle/>
          <a:p>
            <a:pPr marL="10583">
              <a:spcBef>
                <a:spcPts val="75"/>
              </a:spcBef>
            </a:pPr>
            <a:r>
              <a:rPr sz="2167" b="1" spc="-8">
                <a:latin typeface="Arial"/>
                <a:cs typeface="Arial"/>
              </a:rPr>
              <a:t>Ability</a:t>
            </a:r>
            <a:endParaRPr sz="2167">
              <a:latin typeface="Arial"/>
              <a:cs typeface="Arial"/>
            </a:endParaRPr>
          </a:p>
        </p:txBody>
      </p:sp>
      <p:sp>
        <p:nvSpPr>
          <p:cNvPr id="16" name="object 16"/>
          <p:cNvSpPr/>
          <p:nvPr/>
        </p:nvSpPr>
        <p:spPr>
          <a:xfrm>
            <a:off x="7361555" y="4139565"/>
            <a:ext cx="563033" cy="563033"/>
          </a:xfrm>
          <a:custGeom>
            <a:avLst/>
            <a:gdLst/>
            <a:ahLst/>
            <a:cxnLst/>
            <a:rect l="l" t="t" r="r" b="b"/>
            <a:pathLst>
              <a:path w="675640" h="675639">
                <a:moveTo>
                  <a:pt x="0" y="337566"/>
                </a:moveTo>
                <a:lnTo>
                  <a:pt x="3081" y="291759"/>
                </a:lnTo>
                <a:lnTo>
                  <a:pt x="12057" y="247826"/>
                </a:lnTo>
                <a:lnTo>
                  <a:pt x="26527" y="206168"/>
                </a:lnTo>
                <a:lnTo>
                  <a:pt x="46086" y="167188"/>
                </a:lnTo>
                <a:lnTo>
                  <a:pt x="70335" y="131288"/>
                </a:lnTo>
                <a:lnTo>
                  <a:pt x="98869" y="98869"/>
                </a:lnTo>
                <a:lnTo>
                  <a:pt x="131288" y="70335"/>
                </a:lnTo>
                <a:lnTo>
                  <a:pt x="167188" y="46086"/>
                </a:lnTo>
                <a:lnTo>
                  <a:pt x="206168" y="26527"/>
                </a:lnTo>
                <a:lnTo>
                  <a:pt x="247826" y="12057"/>
                </a:lnTo>
                <a:lnTo>
                  <a:pt x="291759" y="3081"/>
                </a:lnTo>
                <a:lnTo>
                  <a:pt x="337565" y="0"/>
                </a:lnTo>
                <a:lnTo>
                  <a:pt x="383372" y="3081"/>
                </a:lnTo>
                <a:lnTo>
                  <a:pt x="427305" y="12057"/>
                </a:lnTo>
                <a:lnTo>
                  <a:pt x="468963" y="26527"/>
                </a:lnTo>
                <a:lnTo>
                  <a:pt x="507943" y="46086"/>
                </a:lnTo>
                <a:lnTo>
                  <a:pt x="543843" y="70335"/>
                </a:lnTo>
                <a:lnTo>
                  <a:pt x="576262" y="98869"/>
                </a:lnTo>
                <a:lnTo>
                  <a:pt x="604796" y="131288"/>
                </a:lnTo>
                <a:lnTo>
                  <a:pt x="629045" y="167188"/>
                </a:lnTo>
                <a:lnTo>
                  <a:pt x="648604" y="206168"/>
                </a:lnTo>
                <a:lnTo>
                  <a:pt x="663074" y="247826"/>
                </a:lnTo>
                <a:lnTo>
                  <a:pt x="672050" y="291759"/>
                </a:lnTo>
                <a:lnTo>
                  <a:pt x="675131" y="337566"/>
                </a:lnTo>
                <a:lnTo>
                  <a:pt x="672050" y="383372"/>
                </a:lnTo>
                <a:lnTo>
                  <a:pt x="663074" y="427305"/>
                </a:lnTo>
                <a:lnTo>
                  <a:pt x="648604" y="468963"/>
                </a:lnTo>
                <a:lnTo>
                  <a:pt x="629045" y="507943"/>
                </a:lnTo>
                <a:lnTo>
                  <a:pt x="604796" y="543843"/>
                </a:lnTo>
                <a:lnTo>
                  <a:pt x="576262" y="576262"/>
                </a:lnTo>
                <a:lnTo>
                  <a:pt x="543843" y="604796"/>
                </a:lnTo>
                <a:lnTo>
                  <a:pt x="507943" y="629045"/>
                </a:lnTo>
                <a:lnTo>
                  <a:pt x="468963" y="648604"/>
                </a:lnTo>
                <a:lnTo>
                  <a:pt x="427305" y="663074"/>
                </a:lnTo>
                <a:lnTo>
                  <a:pt x="383372" y="672050"/>
                </a:lnTo>
                <a:lnTo>
                  <a:pt x="337565" y="675132"/>
                </a:lnTo>
                <a:lnTo>
                  <a:pt x="291759" y="672050"/>
                </a:lnTo>
                <a:lnTo>
                  <a:pt x="247826" y="663074"/>
                </a:lnTo>
                <a:lnTo>
                  <a:pt x="206168" y="648604"/>
                </a:lnTo>
                <a:lnTo>
                  <a:pt x="167188" y="629045"/>
                </a:lnTo>
                <a:lnTo>
                  <a:pt x="131288" y="604796"/>
                </a:lnTo>
                <a:lnTo>
                  <a:pt x="98869" y="576262"/>
                </a:lnTo>
                <a:lnTo>
                  <a:pt x="70335" y="543843"/>
                </a:lnTo>
                <a:lnTo>
                  <a:pt x="46086" y="507943"/>
                </a:lnTo>
                <a:lnTo>
                  <a:pt x="26527" y="468963"/>
                </a:lnTo>
                <a:lnTo>
                  <a:pt x="12057" y="427305"/>
                </a:lnTo>
                <a:lnTo>
                  <a:pt x="3081" y="383372"/>
                </a:lnTo>
                <a:lnTo>
                  <a:pt x="0" y="337566"/>
                </a:lnTo>
                <a:close/>
              </a:path>
            </a:pathLst>
          </a:custGeom>
          <a:ln w="38099">
            <a:solidFill>
              <a:srgbClr val="4471C4"/>
            </a:solidFill>
          </a:ln>
        </p:spPr>
        <p:txBody>
          <a:bodyPr wrap="square" lIns="0" tIns="0" rIns="0" bIns="0" rtlCol="0"/>
          <a:lstStyle/>
          <a:p>
            <a:endParaRPr sz="1500"/>
          </a:p>
        </p:txBody>
      </p:sp>
      <p:sp>
        <p:nvSpPr>
          <p:cNvPr id="17" name="object 17"/>
          <p:cNvSpPr txBox="1"/>
          <p:nvPr/>
        </p:nvSpPr>
        <p:spPr>
          <a:xfrm>
            <a:off x="7522316" y="4218728"/>
            <a:ext cx="241300" cy="379377"/>
          </a:xfrm>
          <a:prstGeom prst="rect">
            <a:avLst/>
          </a:prstGeom>
        </p:spPr>
        <p:txBody>
          <a:bodyPr vert="horz" wrap="square" lIns="0" tIns="13758" rIns="0" bIns="0" rtlCol="0">
            <a:spAutoFit/>
          </a:bodyPr>
          <a:lstStyle/>
          <a:p>
            <a:pPr marL="10583">
              <a:spcBef>
                <a:spcPts val="108"/>
              </a:spcBef>
            </a:pPr>
            <a:r>
              <a:rPr sz="2375" b="1" spc="17">
                <a:solidFill>
                  <a:srgbClr val="5B9BD4"/>
                </a:solidFill>
                <a:latin typeface="Arial"/>
                <a:cs typeface="Arial"/>
              </a:rPr>
              <a:t>A</a:t>
            </a:r>
            <a:endParaRPr sz="2375">
              <a:latin typeface="Arial"/>
              <a:cs typeface="Arial"/>
            </a:endParaRPr>
          </a:p>
        </p:txBody>
      </p:sp>
      <p:sp>
        <p:nvSpPr>
          <p:cNvPr id="18" name="object 18"/>
          <p:cNvSpPr txBox="1"/>
          <p:nvPr/>
        </p:nvSpPr>
        <p:spPr>
          <a:xfrm>
            <a:off x="8114348" y="5197644"/>
            <a:ext cx="2143654" cy="343641"/>
          </a:xfrm>
          <a:prstGeom prst="rect">
            <a:avLst/>
          </a:prstGeom>
        </p:spPr>
        <p:txBody>
          <a:bodyPr vert="horz" wrap="square" lIns="0" tIns="10054" rIns="0" bIns="0" rtlCol="0">
            <a:spAutoFit/>
          </a:bodyPr>
          <a:lstStyle/>
          <a:p>
            <a:pPr marL="10583">
              <a:spcBef>
                <a:spcPts val="79"/>
              </a:spcBef>
            </a:pPr>
            <a:r>
              <a:rPr sz="2167" b="1" spc="-8">
                <a:latin typeface="Arial"/>
                <a:cs typeface="Arial"/>
              </a:rPr>
              <a:t>Reinforcement®</a:t>
            </a:r>
            <a:endParaRPr sz="2167">
              <a:latin typeface="Arial"/>
              <a:cs typeface="Arial"/>
            </a:endParaRPr>
          </a:p>
        </p:txBody>
      </p:sp>
      <p:sp>
        <p:nvSpPr>
          <p:cNvPr id="19" name="object 19"/>
          <p:cNvSpPr/>
          <p:nvPr/>
        </p:nvSpPr>
        <p:spPr>
          <a:xfrm>
            <a:off x="7361555" y="5099684"/>
            <a:ext cx="563033" cy="563033"/>
          </a:xfrm>
          <a:custGeom>
            <a:avLst/>
            <a:gdLst/>
            <a:ahLst/>
            <a:cxnLst/>
            <a:rect l="l" t="t" r="r" b="b"/>
            <a:pathLst>
              <a:path w="675640" h="675640">
                <a:moveTo>
                  <a:pt x="0" y="337565"/>
                </a:moveTo>
                <a:lnTo>
                  <a:pt x="3081" y="291759"/>
                </a:lnTo>
                <a:lnTo>
                  <a:pt x="12057" y="247826"/>
                </a:lnTo>
                <a:lnTo>
                  <a:pt x="26527" y="206168"/>
                </a:lnTo>
                <a:lnTo>
                  <a:pt x="46086" y="167188"/>
                </a:lnTo>
                <a:lnTo>
                  <a:pt x="70335" y="131288"/>
                </a:lnTo>
                <a:lnTo>
                  <a:pt x="98869" y="98869"/>
                </a:lnTo>
                <a:lnTo>
                  <a:pt x="131288" y="70335"/>
                </a:lnTo>
                <a:lnTo>
                  <a:pt x="167188" y="46086"/>
                </a:lnTo>
                <a:lnTo>
                  <a:pt x="206168" y="26527"/>
                </a:lnTo>
                <a:lnTo>
                  <a:pt x="247826" y="12057"/>
                </a:lnTo>
                <a:lnTo>
                  <a:pt x="291759" y="3081"/>
                </a:lnTo>
                <a:lnTo>
                  <a:pt x="337565" y="0"/>
                </a:lnTo>
                <a:lnTo>
                  <a:pt x="383372" y="3081"/>
                </a:lnTo>
                <a:lnTo>
                  <a:pt x="427305" y="12057"/>
                </a:lnTo>
                <a:lnTo>
                  <a:pt x="468963" y="26527"/>
                </a:lnTo>
                <a:lnTo>
                  <a:pt x="507943" y="46086"/>
                </a:lnTo>
                <a:lnTo>
                  <a:pt x="543843" y="70335"/>
                </a:lnTo>
                <a:lnTo>
                  <a:pt x="576262" y="98869"/>
                </a:lnTo>
                <a:lnTo>
                  <a:pt x="604796" y="131288"/>
                </a:lnTo>
                <a:lnTo>
                  <a:pt x="629045" y="167188"/>
                </a:lnTo>
                <a:lnTo>
                  <a:pt x="648604" y="206168"/>
                </a:lnTo>
                <a:lnTo>
                  <a:pt x="663074" y="247826"/>
                </a:lnTo>
                <a:lnTo>
                  <a:pt x="672050" y="291759"/>
                </a:lnTo>
                <a:lnTo>
                  <a:pt x="675131" y="337565"/>
                </a:lnTo>
                <a:lnTo>
                  <a:pt x="672050" y="383372"/>
                </a:lnTo>
                <a:lnTo>
                  <a:pt x="663074" y="427305"/>
                </a:lnTo>
                <a:lnTo>
                  <a:pt x="648604" y="468963"/>
                </a:lnTo>
                <a:lnTo>
                  <a:pt x="629045" y="507943"/>
                </a:lnTo>
                <a:lnTo>
                  <a:pt x="604796" y="543843"/>
                </a:lnTo>
                <a:lnTo>
                  <a:pt x="576262" y="576262"/>
                </a:lnTo>
                <a:lnTo>
                  <a:pt x="543843" y="604796"/>
                </a:lnTo>
                <a:lnTo>
                  <a:pt x="507943" y="629045"/>
                </a:lnTo>
                <a:lnTo>
                  <a:pt x="468963" y="648604"/>
                </a:lnTo>
                <a:lnTo>
                  <a:pt x="427305" y="663074"/>
                </a:lnTo>
                <a:lnTo>
                  <a:pt x="383372" y="672050"/>
                </a:lnTo>
                <a:lnTo>
                  <a:pt x="337565" y="675131"/>
                </a:lnTo>
                <a:lnTo>
                  <a:pt x="291759" y="672050"/>
                </a:lnTo>
                <a:lnTo>
                  <a:pt x="247826" y="663074"/>
                </a:lnTo>
                <a:lnTo>
                  <a:pt x="206168" y="648604"/>
                </a:lnTo>
                <a:lnTo>
                  <a:pt x="167188" y="629045"/>
                </a:lnTo>
                <a:lnTo>
                  <a:pt x="131288" y="604796"/>
                </a:lnTo>
                <a:lnTo>
                  <a:pt x="98869" y="576262"/>
                </a:lnTo>
                <a:lnTo>
                  <a:pt x="70335" y="543843"/>
                </a:lnTo>
                <a:lnTo>
                  <a:pt x="46086" y="507943"/>
                </a:lnTo>
                <a:lnTo>
                  <a:pt x="26527" y="468963"/>
                </a:lnTo>
                <a:lnTo>
                  <a:pt x="12057" y="427305"/>
                </a:lnTo>
                <a:lnTo>
                  <a:pt x="3081" y="383372"/>
                </a:lnTo>
                <a:lnTo>
                  <a:pt x="0" y="337565"/>
                </a:lnTo>
                <a:close/>
              </a:path>
            </a:pathLst>
          </a:custGeom>
          <a:ln w="38100">
            <a:solidFill>
              <a:srgbClr val="4471C4"/>
            </a:solidFill>
          </a:ln>
        </p:spPr>
        <p:txBody>
          <a:bodyPr wrap="square" lIns="0" tIns="0" rIns="0" bIns="0" rtlCol="0"/>
          <a:lstStyle/>
          <a:p>
            <a:endParaRPr sz="1500"/>
          </a:p>
        </p:txBody>
      </p:sp>
      <p:sp>
        <p:nvSpPr>
          <p:cNvPr id="20" name="object 20"/>
          <p:cNvSpPr txBox="1"/>
          <p:nvPr/>
        </p:nvSpPr>
        <p:spPr>
          <a:xfrm>
            <a:off x="7522316" y="5178637"/>
            <a:ext cx="241300" cy="379377"/>
          </a:xfrm>
          <a:prstGeom prst="rect">
            <a:avLst/>
          </a:prstGeom>
        </p:spPr>
        <p:txBody>
          <a:bodyPr vert="horz" wrap="square" lIns="0" tIns="13758" rIns="0" bIns="0" rtlCol="0">
            <a:spAutoFit/>
          </a:bodyPr>
          <a:lstStyle/>
          <a:p>
            <a:pPr marL="10583">
              <a:spcBef>
                <a:spcPts val="108"/>
              </a:spcBef>
            </a:pPr>
            <a:r>
              <a:rPr sz="2375" b="1" spc="17">
                <a:solidFill>
                  <a:srgbClr val="5B9BD4"/>
                </a:solidFill>
                <a:latin typeface="Arial"/>
                <a:cs typeface="Arial"/>
              </a:rPr>
              <a:t>R</a:t>
            </a:r>
            <a:endParaRPr sz="2375">
              <a:latin typeface="Arial"/>
              <a:cs typeface="Arial"/>
            </a:endParaRPr>
          </a:p>
        </p:txBody>
      </p:sp>
      <p:sp>
        <p:nvSpPr>
          <p:cNvPr id="21" name="object 21"/>
          <p:cNvSpPr/>
          <p:nvPr/>
        </p:nvSpPr>
        <p:spPr>
          <a:xfrm>
            <a:off x="7195819" y="2020569"/>
            <a:ext cx="4081463" cy="0"/>
          </a:xfrm>
          <a:custGeom>
            <a:avLst/>
            <a:gdLst/>
            <a:ahLst/>
            <a:cxnLst/>
            <a:rect l="l" t="t" r="r" b="b"/>
            <a:pathLst>
              <a:path w="4897755">
                <a:moveTo>
                  <a:pt x="0" y="0"/>
                </a:moveTo>
                <a:lnTo>
                  <a:pt x="4897628" y="0"/>
                </a:lnTo>
              </a:path>
            </a:pathLst>
          </a:custGeom>
          <a:ln w="6350">
            <a:solidFill>
              <a:srgbClr val="4471C4"/>
            </a:solidFill>
          </a:ln>
        </p:spPr>
        <p:txBody>
          <a:bodyPr wrap="square" lIns="0" tIns="0" rIns="0" bIns="0" rtlCol="0"/>
          <a:lstStyle/>
          <a:p>
            <a:endParaRPr sz="1500"/>
          </a:p>
        </p:txBody>
      </p:sp>
      <p:sp>
        <p:nvSpPr>
          <p:cNvPr id="22" name="object 22"/>
          <p:cNvSpPr/>
          <p:nvPr/>
        </p:nvSpPr>
        <p:spPr>
          <a:xfrm>
            <a:off x="7195819" y="2980690"/>
            <a:ext cx="4081463" cy="0"/>
          </a:xfrm>
          <a:custGeom>
            <a:avLst/>
            <a:gdLst/>
            <a:ahLst/>
            <a:cxnLst/>
            <a:rect l="l" t="t" r="r" b="b"/>
            <a:pathLst>
              <a:path w="4897755">
                <a:moveTo>
                  <a:pt x="0" y="0"/>
                </a:moveTo>
                <a:lnTo>
                  <a:pt x="4897628" y="0"/>
                </a:lnTo>
              </a:path>
            </a:pathLst>
          </a:custGeom>
          <a:ln w="6350">
            <a:solidFill>
              <a:srgbClr val="4471C4"/>
            </a:solidFill>
          </a:ln>
        </p:spPr>
        <p:txBody>
          <a:bodyPr wrap="square" lIns="0" tIns="0" rIns="0" bIns="0" rtlCol="0"/>
          <a:lstStyle/>
          <a:p>
            <a:endParaRPr sz="1500"/>
          </a:p>
        </p:txBody>
      </p:sp>
      <p:sp>
        <p:nvSpPr>
          <p:cNvPr id="23" name="object 23"/>
          <p:cNvSpPr/>
          <p:nvPr/>
        </p:nvSpPr>
        <p:spPr>
          <a:xfrm>
            <a:off x="7195819" y="3940809"/>
            <a:ext cx="4081463" cy="0"/>
          </a:xfrm>
          <a:custGeom>
            <a:avLst/>
            <a:gdLst/>
            <a:ahLst/>
            <a:cxnLst/>
            <a:rect l="l" t="t" r="r" b="b"/>
            <a:pathLst>
              <a:path w="4897755">
                <a:moveTo>
                  <a:pt x="0" y="0"/>
                </a:moveTo>
                <a:lnTo>
                  <a:pt x="4897628" y="0"/>
                </a:lnTo>
              </a:path>
            </a:pathLst>
          </a:custGeom>
          <a:ln w="6350">
            <a:solidFill>
              <a:srgbClr val="4471C4"/>
            </a:solidFill>
          </a:ln>
        </p:spPr>
        <p:txBody>
          <a:bodyPr wrap="square" lIns="0" tIns="0" rIns="0" bIns="0" rtlCol="0"/>
          <a:lstStyle/>
          <a:p>
            <a:endParaRPr sz="1500"/>
          </a:p>
        </p:txBody>
      </p:sp>
      <p:sp>
        <p:nvSpPr>
          <p:cNvPr id="24" name="object 24"/>
          <p:cNvSpPr/>
          <p:nvPr/>
        </p:nvSpPr>
        <p:spPr>
          <a:xfrm>
            <a:off x="7195819" y="4899659"/>
            <a:ext cx="4081463" cy="0"/>
          </a:xfrm>
          <a:custGeom>
            <a:avLst/>
            <a:gdLst/>
            <a:ahLst/>
            <a:cxnLst/>
            <a:rect l="l" t="t" r="r" b="b"/>
            <a:pathLst>
              <a:path w="4897755">
                <a:moveTo>
                  <a:pt x="0" y="0"/>
                </a:moveTo>
                <a:lnTo>
                  <a:pt x="4897628" y="0"/>
                </a:lnTo>
              </a:path>
            </a:pathLst>
          </a:custGeom>
          <a:ln w="6350">
            <a:solidFill>
              <a:srgbClr val="4471C4"/>
            </a:solidFill>
          </a:ln>
        </p:spPr>
        <p:txBody>
          <a:bodyPr wrap="square" lIns="0" tIns="0" rIns="0" bIns="0" rtlCol="0"/>
          <a:lstStyle/>
          <a:p>
            <a:endParaRPr sz="1500"/>
          </a:p>
        </p:txBody>
      </p:sp>
      <p:sp>
        <p:nvSpPr>
          <p:cNvPr id="25" name="object 25"/>
          <p:cNvSpPr txBox="1">
            <a:spLocks noGrp="1"/>
          </p:cNvSpPr>
          <p:nvPr>
            <p:ph type="title"/>
          </p:nvPr>
        </p:nvSpPr>
        <p:spPr>
          <a:xfrm>
            <a:off x="1319318" y="1001394"/>
            <a:ext cx="4586817" cy="831552"/>
          </a:xfrm>
          <a:prstGeom prst="rect">
            <a:avLst/>
          </a:prstGeom>
        </p:spPr>
        <p:txBody>
          <a:bodyPr vert="horz" wrap="square" lIns="0" tIns="10583" rIns="0" bIns="0" rtlCol="0">
            <a:spAutoFit/>
          </a:bodyPr>
          <a:lstStyle/>
          <a:p>
            <a:pPr marL="10583" marR="4233">
              <a:lnSpc>
                <a:spcPct val="100000"/>
              </a:lnSpc>
              <a:spcBef>
                <a:spcPts val="83"/>
              </a:spcBef>
            </a:pPr>
            <a:r>
              <a:rPr sz="2667"/>
              <a:t>The</a:t>
            </a:r>
            <a:r>
              <a:rPr sz="2667" spc="-37"/>
              <a:t> </a:t>
            </a:r>
            <a:r>
              <a:rPr sz="2667"/>
              <a:t>Five</a:t>
            </a:r>
            <a:r>
              <a:rPr sz="2667" spc="-37"/>
              <a:t> </a:t>
            </a:r>
            <a:r>
              <a:rPr sz="2667"/>
              <a:t>Building</a:t>
            </a:r>
            <a:r>
              <a:rPr sz="2667" spc="-37"/>
              <a:t> </a:t>
            </a:r>
            <a:r>
              <a:rPr sz="2667"/>
              <a:t>Blocks</a:t>
            </a:r>
            <a:r>
              <a:rPr sz="2667" spc="-33"/>
              <a:t> </a:t>
            </a:r>
            <a:r>
              <a:rPr sz="2667" spc="-21"/>
              <a:t>for </a:t>
            </a:r>
            <a:r>
              <a:rPr sz="2667"/>
              <a:t>Successful</a:t>
            </a:r>
            <a:r>
              <a:rPr sz="2667" spc="-79"/>
              <a:t> </a:t>
            </a:r>
            <a:r>
              <a:rPr sz="2667" spc="-8"/>
              <a:t>Change</a:t>
            </a:r>
            <a:endParaRPr sz="2667"/>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45500" y="76132"/>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grpSp>
        <p:nvGrpSpPr>
          <p:cNvPr id="3" name="object 3"/>
          <p:cNvGrpSpPr/>
          <p:nvPr/>
        </p:nvGrpSpPr>
        <p:grpSpPr>
          <a:xfrm>
            <a:off x="0" y="1508760"/>
            <a:ext cx="12192000" cy="2377546"/>
            <a:chOff x="0" y="1810511"/>
            <a:chExt cx="14630400" cy="2853055"/>
          </a:xfrm>
        </p:grpSpPr>
        <p:pic>
          <p:nvPicPr>
            <p:cNvPr id="4" name="object 4"/>
            <p:cNvPicPr/>
            <p:nvPr/>
          </p:nvPicPr>
          <p:blipFill>
            <a:blip r:embed="rId3" cstate="print"/>
            <a:stretch>
              <a:fillRect/>
            </a:stretch>
          </p:blipFill>
          <p:spPr>
            <a:xfrm>
              <a:off x="0" y="1810511"/>
              <a:ext cx="14630399" cy="2830068"/>
            </a:xfrm>
            <a:prstGeom prst="rect">
              <a:avLst/>
            </a:prstGeom>
          </p:spPr>
        </p:pic>
        <p:sp>
          <p:nvSpPr>
            <p:cNvPr id="5" name="object 5"/>
            <p:cNvSpPr/>
            <p:nvPr/>
          </p:nvSpPr>
          <p:spPr>
            <a:xfrm>
              <a:off x="0" y="4064507"/>
              <a:ext cx="14630400" cy="599440"/>
            </a:xfrm>
            <a:custGeom>
              <a:avLst/>
              <a:gdLst/>
              <a:ahLst/>
              <a:cxnLst/>
              <a:rect l="l" t="t" r="r" b="b"/>
              <a:pathLst>
                <a:path w="14630400" h="599439">
                  <a:moveTo>
                    <a:pt x="14630400" y="0"/>
                  </a:moveTo>
                  <a:lnTo>
                    <a:pt x="0" y="0"/>
                  </a:lnTo>
                  <a:lnTo>
                    <a:pt x="0" y="598932"/>
                  </a:lnTo>
                  <a:lnTo>
                    <a:pt x="14630400" y="598932"/>
                  </a:lnTo>
                  <a:lnTo>
                    <a:pt x="14630400" y="0"/>
                  </a:lnTo>
                  <a:close/>
                </a:path>
              </a:pathLst>
            </a:custGeom>
            <a:solidFill>
              <a:srgbClr val="8AB9E0">
                <a:alpha val="79998"/>
              </a:srgbClr>
            </a:solidFill>
          </p:spPr>
          <p:txBody>
            <a:bodyPr wrap="square" lIns="0" tIns="0" rIns="0" bIns="0" rtlCol="0"/>
            <a:lstStyle/>
            <a:p>
              <a:endParaRPr sz="1500"/>
            </a:p>
          </p:txBody>
        </p:sp>
      </p:grpSp>
      <p:sp>
        <p:nvSpPr>
          <p:cNvPr id="6" name="object 6"/>
          <p:cNvSpPr txBox="1">
            <a:spLocks noGrp="1"/>
          </p:cNvSpPr>
          <p:nvPr>
            <p:ph type="title"/>
          </p:nvPr>
        </p:nvSpPr>
        <p:spPr>
          <a:xfrm>
            <a:off x="3192144" y="980758"/>
            <a:ext cx="5735108" cy="421120"/>
          </a:xfrm>
          <a:prstGeom prst="rect">
            <a:avLst/>
          </a:prstGeom>
        </p:spPr>
        <p:txBody>
          <a:bodyPr vert="horz" wrap="square" lIns="0" tIns="10583" rIns="0" bIns="0" rtlCol="0">
            <a:spAutoFit/>
          </a:bodyPr>
          <a:lstStyle/>
          <a:p>
            <a:pPr marL="10583">
              <a:lnSpc>
                <a:spcPct val="100000"/>
              </a:lnSpc>
              <a:spcBef>
                <a:spcPts val="83"/>
              </a:spcBef>
            </a:pPr>
            <a:r>
              <a:rPr sz="2667">
                <a:solidFill>
                  <a:srgbClr val="256193"/>
                </a:solidFill>
              </a:rPr>
              <a:t>Change</a:t>
            </a:r>
            <a:r>
              <a:rPr sz="2667" spc="-50">
                <a:solidFill>
                  <a:srgbClr val="256193"/>
                </a:solidFill>
              </a:rPr>
              <a:t> </a:t>
            </a:r>
            <a:r>
              <a:rPr sz="2667">
                <a:solidFill>
                  <a:srgbClr val="256193"/>
                </a:solidFill>
              </a:rPr>
              <a:t>Begins</a:t>
            </a:r>
            <a:r>
              <a:rPr sz="2667" spc="-46">
                <a:solidFill>
                  <a:srgbClr val="256193"/>
                </a:solidFill>
              </a:rPr>
              <a:t> </a:t>
            </a:r>
            <a:r>
              <a:rPr sz="2667">
                <a:solidFill>
                  <a:srgbClr val="256193"/>
                </a:solidFill>
              </a:rPr>
              <a:t>with</a:t>
            </a:r>
            <a:r>
              <a:rPr sz="2667" spc="-25">
                <a:solidFill>
                  <a:srgbClr val="256193"/>
                </a:solidFill>
              </a:rPr>
              <a:t> </a:t>
            </a:r>
            <a:r>
              <a:rPr sz="2667" spc="-8">
                <a:solidFill>
                  <a:srgbClr val="256193"/>
                </a:solidFill>
              </a:rPr>
              <a:t>Understanding</a:t>
            </a:r>
            <a:endParaRPr sz="2667"/>
          </a:p>
        </p:txBody>
      </p:sp>
      <p:sp>
        <p:nvSpPr>
          <p:cNvPr id="7" name="object 7"/>
          <p:cNvSpPr/>
          <p:nvPr/>
        </p:nvSpPr>
        <p:spPr>
          <a:xfrm>
            <a:off x="4267200" y="419608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sp>
        <p:nvSpPr>
          <p:cNvPr id="8" name="object 8"/>
          <p:cNvSpPr/>
          <p:nvPr/>
        </p:nvSpPr>
        <p:spPr>
          <a:xfrm>
            <a:off x="7924799" y="419608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sp>
        <p:nvSpPr>
          <p:cNvPr id="10" name="object 10"/>
          <p:cNvSpPr txBox="1"/>
          <p:nvPr/>
        </p:nvSpPr>
        <p:spPr>
          <a:xfrm>
            <a:off x="4558616" y="4475299"/>
            <a:ext cx="3017837" cy="1241258"/>
          </a:xfrm>
          <a:prstGeom prst="rect">
            <a:avLst/>
          </a:prstGeom>
        </p:spPr>
        <p:txBody>
          <a:bodyPr vert="horz" wrap="square" lIns="0" tIns="10054" rIns="0" bIns="0" rtlCol="0">
            <a:spAutoFit/>
          </a:bodyPr>
          <a:lstStyle/>
          <a:p>
            <a:pPr marL="10583" marR="4233" indent="96304" algn="ctr">
              <a:spcBef>
                <a:spcPts val="79"/>
              </a:spcBef>
            </a:pPr>
            <a:r>
              <a:rPr sz="2000" dirty="0">
                <a:latin typeface="Arial"/>
                <a:cs typeface="Arial"/>
              </a:rPr>
              <a:t>“I</a:t>
            </a:r>
            <a:r>
              <a:rPr sz="2000" spc="-54" dirty="0">
                <a:latin typeface="Arial"/>
                <a:cs typeface="Arial"/>
              </a:rPr>
              <a:t> </a:t>
            </a:r>
            <a:r>
              <a:rPr lang="en-US" sz="2000" dirty="0">
                <a:latin typeface="Arial"/>
                <a:cs typeface="Arial"/>
              </a:rPr>
              <a:t>know what CHRS is and why it is necessary for our campus to implement it</a:t>
            </a:r>
            <a:r>
              <a:rPr sz="2000" spc="-8" dirty="0">
                <a:latin typeface="Arial"/>
                <a:cs typeface="Arial"/>
              </a:rPr>
              <a:t>”</a:t>
            </a:r>
            <a:endParaRPr sz="2000" dirty="0">
              <a:latin typeface="Arial"/>
              <a:cs typeface="Arial"/>
            </a:endParaRPr>
          </a:p>
        </p:txBody>
      </p:sp>
      <p:sp>
        <p:nvSpPr>
          <p:cNvPr id="11" name="object 11"/>
          <p:cNvSpPr txBox="1"/>
          <p:nvPr/>
        </p:nvSpPr>
        <p:spPr>
          <a:xfrm>
            <a:off x="8445500" y="4267927"/>
            <a:ext cx="2574925" cy="1549035"/>
          </a:xfrm>
          <a:prstGeom prst="rect">
            <a:avLst/>
          </a:prstGeom>
        </p:spPr>
        <p:txBody>
          <a:bodyPr vert="horz" wrap="square" lIns="0" tIns="10054" rIns="0" bIns="0" rtlCol="0">
            <a:spAutoFit/>
          </a:bodyPr>
          <a:lstStyle/>
          <a:p>
            <a:pPr marL="10583" marR="4233" indent="529" algn="ctr">
              <a:spcBef>
                <a:spcPts val="79"/>
              </a:spcBef>
            </a:pPr>
            <a:r>
              <a:rPr sz="2000" dirty="0">
                <a:latin typeface="Arial"/>
                <a:cs typeface="Arial"/>
              </a:rPr>
              <a:t>“I</a:t>
            </a:r>
            <a:r>
              <a:rPr sz="2000" spc="-71" dirty="0">
                <a:latin typeface="Arial"/>
                <a:cs typeface="Arial"/>
              </a:rPr>
              <a:t> </a:t>
            </a:r>
            <a:r>
              <a:rPr sz="2000" dirty="0">
                <a:latin typeface="Arial"/>
                <a:cs typeface="Arial"/>
              </a:rPr>
              <a:t>understand</a:t>
            </a:r>
            <a:r>
              <a:rPr sz="2000" spc="-50" dirty="0">
                <a:latin typeface="Arial"/>
                <a:cs typeface="Arial"/>
              </a:rPr>
              <a:t> </a:t>
            </a:r>
            <a:r>
              <a:rPr lang="en-US" sz="2000" spc="-17" dirty="0">
                <a:latin typeface="Arial"/>
                <a:cs typeface="Arial"/>
              </a:rPr>
              <a:t>that when we go live with CHRS, aspects of how I do my work may change</a:t>
            </a:r>
            <a:r>
              <a:rPr sz="2000" spc="-8" dirty="0">
                <a:latin typeface="Arial"/>
                <a:cs typeface="Arial"/>
              </a:rPr>
              <a:t>”</a:t>
            </a:r>
            <a:endParaRPr sz="2000" dirty="0">
              <a:latin typeface="Arial"/>
              <a:cs typeface="Arial"/>
            </a:endParaRPr>
          </a:p>
        </p:txBody>
      </p:sp>
      <p:sp>
        <p:nvSpPr>
          <p:cNvPr id="12" name="object 12"/>
          <p:cNvSpPr txBox="1"/>
          <p:nvPr/>
        </p:nvSpPr>
        <p:spPr>
          <a:xfrm>
            <a:off x="5306378" y="3441277"/>
            <a:ext cx="1579033" cy="369161"/>
          </a:xfrm>
          <a:prstGeom prst="rect">
            <a:avLst/>
          </a:prstGeom>
        </p:spPr>
        <p:txBody>
          <a:bodyPr vert="horz" wrap="square" lIns="0" tIns="10054" rIns="0" bIns="0" rtlCol="0">
            <a:spAutoFit/>
          </a:bodyPr>
          <a:lstStyle/>
          <a:p>
            <a:pPr marL="10583">
              <a:spcBef>
                <a:spcPts val="79"/>
              </a:spcBef>
            </a:pPr>
            <a:r>
              <a:rPr sz="2333" b="1" spc="-8">
                <a:latin typeface="Arial"/>
                <a:cs typeface="Arial"/>
              </a:rPr>
              <a:t>Awareness</a:t>
            </a:r>
            <a:endParaRPr sz="2333">
              <a:latin typeface="Arial"/>
              <a:cs typeface="Arial"/>
            </a:endParaRPr>
          </a:p>
        </p:txBody>
      </p:sp>
      <p:sp>
        <p:nvSpPr>
          <p:cNvPr id="15" name="object 10">
            <a:extLst>
              <a:ext uri="{FF2B5EF4-FFF2-40B4-BE49-F238E27FC236}">
                <a16:creationId xmlns:a16="http://schemas.microsoft.com/office/drawing/2014/main" id="{AC00BB3D-A776-43D2-A17A-4E227FFE303F}"/>
              </a:ext>
            </a:extLst>
          </p:cNvPr>
          <p:cNvSpPr txBox="1"/>
          <p:nvPr/>
        </p:nvSpPr>
        <p:spPr>
          <a:xfrm>
            <a:off x="825500" y="4445000"/>
            <a:ext cx="3017837" cy="1087178"/>
          </a:xfrm>
          <a:prstGeom prst="rect">
            <a:avLst/>
          </a:prstGeom>
        </p:spPr>
        <p:txBody>
          <a:bodyPr vert="horz" wrap="square" lIns="0" tIns="10054" rIns="0" bIns="0" rtlCol="0">
            <a:spAutoFit/>
          </a:bodyPr>
          <a:lstStyle/>
          <a:p>
            <a:pPr marL="10583" marR="4233" indent="96304" algn="ctr">
              <a:spcBef>
                <a:spcPts val="79"/>
              </a:spcBef>
            </a:pPr>
            <a:r>
              <a:rPr sz="2333" dirty="0">
                <a:latin typeface="Arial"/>
                <a:cs typeface="Arial"/>
              </a:rPr>
              <a:t>“I</a:t>
            </a:r>
            <a:r>
              <a:rPr sz="2333" spc="-54" dirty="0">
                <a:latin typeface="Arial"/>
                <a:cs typeface="Arial"/>
              </a:rPr>
              <a:t> </a:t>
            </a:r>
            <a:r>
              <a:rPr lang="en-US" sz="2333" dirty="0">
                <a:latin typeface="Arial"/>
                <a:cs typeface="Arial"/>
              </a:rPr>
              <a:t>know what the CHRS acronym stands for</a:t>
            </a:r>
            <a:r>
              <a:rPr sz="2333" spc="-8" dirty="0">
                <a:latin typeface="Arial"/>
                <a:cs typeface="Arial"/>
              </a:rPr>
              <a:t>”</a:t>
            </a:r>
            <a:endParaRPr sz="2333" dirty="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71500" y="975337"/>
            <a:ext cx="9578446" cy="4955053"/>
          </a:xfrm>
          <a:prstGeom prst="rect">
            <a:avLst/>
          </a:prstGeom>
        </p:spPr>
        <p:txBody>
          <a:bodyPr vert="horz" wrap="square" lIns="0" tIns="10583" rIns="0" bIns="0" rtlCol="0">
            <a:spAutoFit/>
          </a:bodyPr>
          <a:lstStyle/>
          <a:p>
            <a:pPr marL="10583">
              <a:spcBef>
                <a:spcPts val="83"/>
              </a:spcBef>
            </a:pPr>
            <a:r>
              <a:rPr sz="2667" b="1" dirty="0">
                <a:latin typeface="Arial"/>
                <a:cs typeface="Arial"/>
              </a:rPr>
              <a:t>If</a:t>
            </a:r>
            <a:r>
              <a:rPr sz="2667" b="1" spc="-42" dirty="0">
                <a:latin typeface="Arial"/>
                <a:cs typeface="Arial"/>
              </a:rPr>
              <a:t> </a:t>
            </a:r>
            <a:r>
              <a:rPr sz="2667" b="1" dirty="0">
                <a:latin typeface="Arial"/>
                <a:cs typeface="Arial"/>
              </a:rPr>
              <a:t>you</a:t>
            </a:r>
            <a:r>
              <a:rPr sz="2667" b="1" spc="-37" dirty="0">
                <a:latin typeface="Arial"/>
                <a:cs typeface="Arial"/>
              </a:rPr>
              <a:t> </a:t>
            </a:r>
            <a:r>
              <a:rPr sz="2667" b="1" dirty="0">
                <a:latin typeface="Arial"/>
                <a:cs typeface="Arial"/>
              </a:rPr>
              <a:t>scored</a:t>
            </a:r>
            <a:r>
              <a:rPr sz="2667" b="1" spc="-37" dirty="0">
                <a:latin typeface="Arial"/>
                <a:cs typeface="Arial"/>
              </a:rPr>
              <a:t> </a:t>
            </a:r>
            <a:r>
              <a:rPr sz="2667" b="1" dirty="0">
                <a:latin typeface="Arial"/>
                <a:cs typeface="Arial"/>
              </a:rPr>
              <a:t>a</a:t>
            </a:r>
            <a:r>
              <a:rPr sz="2667" b="1" spc="-17" dirty="0">
                <a:latin typeface="Arial"/>
                <a:cs typeface="Arial"/>
              </a:rPr>
              <a:t> </a:t>
            </a:r>
            <a:r>
              <a:rPr sz="2667" b="1" dirty="0">
                <a:latin typeface="Arial"/>
                <a:cs typeface="Arial"/>
              </a:rPr>
              <a:t>3</a:t>
            </a:r>
            <a:r>
              <a:rPr sz="2667" b="1" spc="-29" dirty="0">
                <a:latin typeface="Arial"/>
                <a:cs typeface="Arial"/>
              </a:rPr>
              <a:t> </a:t>
            </a:r>
            <a:r>
              <a:rPr sz="2667" b="1" dirty="0">
                <a:latin typeface="Arial"/>
                <a:cs typeface="Arial"/>
              </a:rPr>
              <a:t>or</a:t>
            </a:r>
            <a:r>
              <a:rPr sz="2667" b="1" spc="-17" dirty="0">
                <a:latin typeface="Arial"/>
                <a:cs typeface="Arial"/>
              </a:rPr>
              <a:t> </a:t>
            </a:r>
            <a:r>
              <a:rPr sz="2667" b="1" dirty="0">
                <a:latin typeface="Arial"/>
                <a:cs typeface="Arial"/>
              </a:rPr>
              <a:t>below,</a:t>
            </a:r>
            <a:r>
              <a:rPr sz="2667" b="1" spc="-42" dirty="0">
                <a:latin typeface="Arial"/>
                <a:cs typeface="Arial"/>
              </a:rPr>
              <a:t> </a:t>
            </a:r>
            <a:r>
              <a:rPr sz="2667" b="1" dirty="0">
                <a:latin typeface="Arial"/>
                <a:cs typeface="Arial"/>
              </a:rPr>
              <a:t>your</a:t>
            </a:r>
            <a:r>
              <a:rPr sz="2667" b="1" spc="-42" dirty="0">
                <a:latin typeface="Arial"/>
                <a:cs typeface="Arial"/>
              </a:rPr>
              <a:t> </a:t>
            </a:r>
            <a:r>
              <a:rPr sz="2667" b="1" dirty="0">
                <a:latin typeface="Arial"/>
                <a:cs typeface="Arial"/>
              </a:rPr>
              <a:t>Barrier</a:t>
            </a:r>
            <a:r>
              <a:rPr sz="2667" b="1" spc="-17" dirty="0">
                <a:latin typeface="Arial"/>
                <a:cs typeface="Arial"/>
              </a:rPr>
              <a:t> </a:t>
            </a:r>
            <a:r>
              <a:rPr sz="2667" b="1" dirty="0">
                <a:latin typeface="Arial"/>
                <a:cs typeface="Arial"/>
              </a:rPr>
              <a:t>Point</a:t>
            </a:r>
            <a:r>
              <a:rPr sz="2667" b="1" spc="-46" dirty="0">
                <a:latin typeface="Arial"/>
                <a:cs typeface="Arial"/>
              </a:rPr>
              <a:t> </a:t>
            </a:r>
            <a:r>
              <a:rPr sz="2667" b="1" dirty="0">
                <a:latin typeface="Arial"/>
                <a:cs typeface="Arial"/>
              </a:rPr>
              <a:t>is:</a:t>
            </a:r>
            <a:r>
              <a:rPr sz="2667" b="1" spc="-112" dirty="0">
                <a:latin typeface="Arial"/>
                <a:cs typeface="Arial"/>
              </a:rPr>
              <a:t> </a:t>
            </a:r>
            <a:r>
              <a:rPr sz="2667" b="1" spc="-8" dirty="0">
                <a:solidFill>
                  <a:srgbClr val="256193"/>
                </a:solidFill>
                <a:latin typeface="Arial"/>
                <a:cs typeface="Arial"/>
              </a:rPr>
              <a:t>Awareness</a:t>
            </a:r>
            <a:endParaRPr sz="2667" dirty="0">
              <a:latin typeface="Arial"/>
              <a:cs typeface="Arial"/>
            </a:endParaRPr>
          </a:p>
          <a:p>
            <a:pPr>
              <a:spcBef>
                <a:spcPts val="4"/>
              </a:spcBef>
            </a:pPr>
            <a:endParaRPr sz="2792" dirty="0">
              <a:latin typeface="Arial"/>
              <a:cs typeface="Arial"/>
            </a:endParaRPr>
          </a:p>
          <a:p>
            <a:pPr marL="10583" marR="5197267"/>
            <a:r>
              <a:rPr sz="2333" b="1" dirty="0">
                <a:latin typeface="Arial"/>
                <a:cs typeface="Arial"/>
              </a:rPr>
              <a:t>How</a:t>
            </a:r>
            <a:r>
              <a:rPr sz="2333" b="1" spc="-46" dirty="0">
                <a:latin typeface="Arial"/>
                <a:cs typeface="Arial"/>
              </a:rPr>
              <a:t> </a:t>
            </a:r>
            <a:r>
              <a:rPr sz="2333" b="1" dirty="0">
                <a:latin typeface="Arial"/>
                <a:cs typeface="Arial"/>
              </a:rPr>
              <a:t>to</a:t>
            </a:r>
            <a:r>
              <a:rPr sz="2333" b="1" spc="-33" dirty="0">
                <a:latin typeface="Arial"/>
                <a:cs typeface="Arial"/>
              </a:rPr>
              <a:t> </a:t>
            </a:r>
            <a:r>
              <a:rPr sz="2333" b="1" dirty="0">
                <a:latin typeface="Arial"/>
                <a:cs typeface="Arial"/>
              </a:rPr>
              <a:t>get</a:t>
            </a:r>
            <a:r>
              <a:rPr sz="2333" b="1" spc="-42" dirty="0">
                <a:latin typeface="Arial"/>
                <a:cs typeface="Arial"/>
              </a:rPr>
              <a:t> </a:t>
            </a:r>
            <a:r>
              <a:rPr sz="2333" b="1" dirty="0">
                <a:latin typeface="Arial"/>
                <a:cs typeface="Arial"/>
              </a:rPr>
              <a:t>past</a:t>
            </a:r>
            <a:r>
              <a:rPr sz="2333" b="1" spc="-25" dirty="0">
                <a:latin typeface="Arial"/>
                <a:cs typeface="Arial"/>
              </a:rPr>
              <a:t> </a:t>
            </a:r>
            <a:r>
              <a:rPr sz="2333" b="1" dirty="0">
                <a:latin typeface="Arial"/>
                <a:cs typeface="Arial"/>
              </a:rPr>
              <a:t>the</a:t>
            </a:r>
            <a:r>
              <a:rPr sz="2333" b="1" spc="-112" dirty="0">
                <a:latin typeface="Arial"/>
                <a:cs typeface="Arial"/>
              </a:rPr>
              <a:t> </a:t>
            </a:r>
            <a:r>
              <a:rPr sz="2333" b="1" spc="-8" dirty="0">
                <a:latin typeface="Arial"/>
                <a:cs typeface="Arial"/>
              </a:rPr>
              <a:t>Awareness </a:t>
            </a:r>
            <a:r>
              <a:rPr sz="2333" b="1" dirty="0">
                <a:latin typeface="Arial"/>
                <a:cs typeface="Arial"/>
              </a:rPr>
              <a:t>Barrier</a:t>
            </a:r>
            <a:r>
              <a:rPr sz="2333" b="1" spc="-67" dirty="0">
                <a:latin typeface="Arial"/>
                <a:cs typeface="Arial"/>
              </a:rPr>
              <a:t> </a:t>
            </a:r>
            <a:r>
              <a:rPr sz="2333" b="1" dirty="0">
                <a:latin typeface="Arial"/>
                <a:cs typeface="Arial"/>
              </a:rPr>
              <a:t>Point</a:t>
            </a:r>
            <a:r>
              <a:rPr sz="2333" b="1" spc="-50" dirty="0">
                <a:latin typeface="Arial"/>
                <a:cs typeface="Arial"/>
              </a:rPr>
              <a:t> </a:t>
            </a:r>
            <a:r>
              <a:rPr sz="2333" b="1" dirty="0">
                <a:latin typeface="Arial"/>
                <a:cs typeface="Arial"/>
              </a:rPr>
              <a:t>to</a:t>
            </a:r>
            <a:r>
              <a:rPr sz="2333" b="1" spc="-54" dirty="0">
                <a:latin typeface="Arial"/>
                <a:cs typeface="Arial"/>
              </a:rPr>
              <a:t> </a:t>
            </a:r>
            <a:r>
              <a:rPr sz="2333" b="1" spc="-8" dirty="0">
                <a:latin typeface="Arial"/>
                <a:cs typeface="Arial"/>
              </a:rPr>
              <a:t>adoption?</a:t>
            </a:r>
            <a:endParaRPr sz="2333" dirty="0">
              <a:latin typeface="Arial"/>
              <a:cs typeface="Arial"/>
            </a:endParaRPr>
          </a:p>
          <a:p>
            <a:pPr marL="296321" marR="4444293" indent="-285739">
              <a:spcBef>
                <a:spcPts val="2162"/>
              </a:spcBef>
              <a:buFont typeface="Arial" panose="020B0604020202020204" pitchFamily="34" charset="0"/>
              <a:buChar char="•"/>
              <a:tabLst>
                <a:tab pos="296321" algn="l"/>
              </a:tabLst>
            </a:pPr>
            <a:r>
              <a:rPr sz="1667" dirty="0">
                <a:latin typeface="Arial"/>
                <a:cs typeface="Arial"/>
              </a:rPr>
              <a:t>Learn</a:t>
            </a:r>
            <a:r>
              <a:rPr sz="1667" spc="-4" dirty="0">
                <a:latin typeface="Arial"/>
                <a:cs typeface="Arial"/>
              </a:rPr>
              <a:t> </a:t>
            </a:r>
            <a:r>
              <a:rPr lang="en-US" sz="1667" spc="-4" dirty="0">
                <a:latin typeface="Arial"/>
                <a:cs typeface="Arial"/>
              </a:rPr>
              <a:t>more about CHRS and why it is needed. Use </a:t>
            </a:r>
            <a:r>
              <a:rPr lang="en-US" sz="1667" dirty="0">
                <a:latin typeface="Arial"/>
                <a:cs typeface="Arial"/>
              </a:rPr>
              <a:t>the</a:t>
            </a:r>
            <a:r>
              <a:rPr lang="en-US" sz="1667" spc="-42" dirty="0">
                <a:latin typeface="Arial"/>
                <a:cs typeface="Arial"/>
              </a:rPr>
              <a:t> CHRS </a:t>
            </a:r>
            <a:r>
              <a:rPr lang="en-US" sz="1667" dirty="0">
                <a:latin typeface="Arial"/>
                <a:cs typeface="Arial"/>
              </a:rPr>
              <a:t>website,</a:t>
            </a:r>
            <a:r>
              <a:rPr lang="en-US" sz="1667" spc="-21" dirty="0">
                <a:latin typeface="Arial"/>
                <a:cs typeface="Arial"/>
              </a:rPr>
              <a:t> </a:t>
            </a:r>
            <a:r>
              <a:rPr lang="en-US" sz="1667" dirty="0">
                <a:latin typeface="Arial"/>
                <a:cs typeface="Arial"/>
              </a:rPr>
              <a:t>presentations,</a:t>
            </a:r>
            <a:r>
              <a:rPr lang="en-US" sz="1667" spc="-25" dirty="0">
                <a:latin typeface="Arial"/>
                <a:cs typeface="Arial"/>
              </a:rPr>
              <a:t> </a:t>
            </a:r>
            <a:r>
              <a:rPr lang="en-US" sz="1667" spc="-8" dirty="0">
                <a:latin typeface="Arial"/>
                <a:cs typeface="Arial"/>
              </a:rPr>
              <a:t>newsletters, </a:t>
            </a:r>
            <a:r>
              <a:rPr lang="en-US" sz="1667" spc="-17" dirty="0">
                <a:latin typeface="Arial"/>
                <a:cs typeface="Arial"/>
              </a:rPr>
              <a:t>etc. and the CHRS Project Team as resources to gain a better understanding of why the new system is so necessary.</a:t>
            </a:r>
          </a:p>
          <a:p>
            <a:pPr marL="296321" marR="4444293" indent="-285739">
              <a:spcBef>
                <a:spcPts val="2162"/>
              </a:spcBef>
              <a:buFont typeface="Arial" panose="020B0604020202020204" pitchFamily="34" charset="0"/>
              <a:buChar char="•"/>
              <a:tabLst>
                <a:tab pos="296321" algn="l"/>
              </a:tabLst>
            </a:pPr>
            <a:r>
              <a:rPr lang="en-US" sz="1667" dirty="0">
                <a:latin typeface="Arial"/>
                <a:cs typeface="Arial"/>
              </a:rPr>
              <a:t>Discuss</a:t>
            </a:r>
            <a:r>
              <a:rPr lang="en-US" sz="1667" spc="-8" dirty="0">
                <a:latin typeface="Arial"/>
                <a:cs typeface="Arial"/>
              </a:rPr>
              <a:t> </a:t>
            </a:r>
            <a:r>
              <a:rPr lang="en-US" sz="1667" dirty="0">
                <a:latin typeface="Arial"/>
                <a:cs typeface="Arial"/>
              </a:rPr>
              <a:t>with</a:t>
            </a:r>
            <a:r>
              <a:rPr lang="en-US" sz="1667" spc="-4" dirty="0">
                <a:latin typeface="Arial"/>
                <a:cs typeface="Arial"/>
              </a:rPr>
              <a:t> </a:t>
            </a:r>
            <a:r>
              <a:rPr lang="en-US" sz="1667" dirty="0">
                <a:latin typeface="Arial"/>
                <a:cs typeface="Arial"/>
              </a:rPr>
              <a:t>your</a:t>
            </a:r>
            <a:r>
              <a:rPr lang="en-US" sz="1667" spc="-17" dirty="0">
                <a:latin typeface="Arial"/>
                <a:cs typeface="Arial"/>
              </a:rPr>
              <a:t> </a:t>
            </a:r>
            <a:r>
              <a:rPr lang="en-US" sz="1667" spc="-8" dirty="0">
                <a:latin typeface="Arial"/>
                <a:cs typeface="Arial"/>
              </a:rPr>
              <a:t>supervisor to learn why CHRS implementation is necessary</a:t>
            </a:r>
            <a:br>
              <a:rPr lang="en-US" sz="1667" spc="-8" dirty="0">
                <a:latin typeface="Arial"/>
                <a:cs typeface="Arial"/>
              </a:rPr>
            </a:br>
            <a:endParaRPr lang="en-US" sz="1667" dirty="0">
              <a:latin typeface="Arial"/>
              <a:cs typeface="Arial"/>
            </a:endParaRPr>
          </a:p>
          <a:p>
            <a:pPr marL="296321" marR="4460167" indent="-285739">
              <a:buChar char="•"/>
              <a:tabLst>
                <a:tab pos="296321" algn="l"/>
              </a:tabLst>
            </a:pPr>
            <a:r>
              <a:rPr lang="en-US" sz="1667" dirty="0">
                <a:latin typeface="Arial"/>
                <a:cs typeface="Arial"/>
              </a:rPr>
              <a:t>Listen</a:t>
            </a:r>
            <a:r>
              <a:rPr lang="en-US" sz="1667" spc="-21" dirty="0">
                <a:latin typeface="Arial"/>
                <a:cs typeface="Arial"/>
              </a:rPr>
              <a:t> </a:t>
            </a:r>
            <a:r>
              <a:rPr lang="en-US" sz="1667" dirty="0">
                <a:latin typeface="Arial"/>
                <a:cs typeface="Arial"/>
              </a:rPr>
              <a:t>to</a:t>
            </a:r>
            <a:r>
              <a:rPr lang="en-US" sz="1667" spc="-25" dirty="0">
                <a:latin typeface="Arial"/>
                <a:cs typeface="Arial"/>
              </a:rPr>
              <a:t> </a:t>
            </a:r>
            <a:r>
              <a:rPr lang="en-US" sz="1667" dirty="0">
                <a:latin typeface="Arial"/>
                <a:cs typeface="Arial"/>
              </a:rPr>
              <a:t>CSU</a:t>
            </a:r>
            <a:r>
              <a:rPr lang="en-US" sz="1667" spc="-25" dirty="0">
                <a:latin typeface="Arial"/>
                <a:cs typeface="Arial"/>
              </a:rPr>
              <a:t> </a:t>
            </a:r>
            <a:r>
              <a:rPr lang="en-US" sz="1667" dirty="0">
                <a:latin typeface="Arial"/>
                <a:cs typeface="Arial"/>
              </a:rPr>
              <a:t>Executive</a:t>
            </a:r>
            <a:r>
              <a:rPr lang="en-US" sz="1667" spc="-12" dirty="0">
                <a:latin typeface="Arial"/>
                <a:cs typeface="Arial"/>
              </a:rPr>
              <a:t> </a:t>
            </a:r>
            <a:r>
              <a:rPr lang="en-US" sz="1667" spc="-8" dirty="0">
                <a:latin typeface="Arial"/>
                <a:cs typeface="Arial"/>
              </a:rPr>
              <a:t>Sponsors and</a:t>
            </a:r>
            <a:r>
              <a:rPr lang="en-US" sz="1667" spc="-17" dirty="0">
                <a:latin typeface="Arial"/>
                <a:cs typeface="Arial"/>
              </a:rPr>
              <a:t> </a:t>
            </a:r>
            <a:r>
              <a:rPr lang="en-US" sz="1667" spc="-8" dirty="0">
                <a:latin typeface="Arial"/>
                <a:cs typeface="Arial"/>
              </a:rPr>
              <a:t>Campus Sponsors – all support CHRS and can explain how important it is</a:t>
            </a:r>
            <a:endParaRPr lang="en-US" sz="1667" dirty="0">
              <a:latin typeface="Arial"/>
              <a:cs typeface="Arial"/>
            </a:endParaRPr>
          </a:p>
        </p:txBody>
      </p:sp>
      <p:pic>
        <p:nvPicPr>
          <p:cNvPr id="4" name="object 4"/>
          <p:cNvPicPr/>
          <p:nvPr/>
        </p:nvPicPr>
        <p:blipFill>
          <a:blip r:embed="rId3" cstate="print"/>
          <a:stretch>
            <a:fillRect/>
          </a:stretch>
        </p:blipFill>
        <p:spPr>
          <a:xfrm>
            <a:off x="6409690" y="2284730"/>
            <a:ext cx="4617085" cy="3295015"/>
          </a:xfrm>
          <a:prstGeom prst="rect">
            <a:avLst/>
          </a:prstGeom>
        </p:spPr>
      </p:pic>
      <p:sp>
        <p:nvSpPr>
          <p:cNvPr id="8" name="Title 7">
            <a:extLst>
              <a:ext uri="{FF2B5EF4-FFF2-40B4-BE49-F238E27FC236}">
                <a16:creationId xmlns:a16="http://schemas.microsoft.com/office/drawing/2014/main" id="{75E7AAE4-84DC-9FC0-4E48-D109FA036DC9}"/>
              </a:ext>
            </a:extLst>
          </p:cNvPr>
          <p:cNvSpPr>
            <a:spLocks noGrp="1"/>
          </p:cNvSpPr>
          <p:nvPr>
            <p:ph type="title"/>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1B3B28-0C16-6BE8-1B43-C0C9E5E3691C}"/>
              </a:ext>
            </a:extLst>
          </p:cNvPr>
          <p:cNvSpPr txBox="1"/>
          <p:nvPr/>
        </p:nvSpPr>
        <p:spPr>
          <a:xfrm>
            <a:off x="540152" y="1282861"/>
            <a:ext cx="10599563" cy="4719305"/>
          </a:xfrm>
          <a:prstGeom prst="rect">
            <a:avLst/>
          </a:prstGeom>
          <a:noFill/>
        </p:spPr>
        <p:txBody>
          <a:bodyPr wrap="square" lIns="76200" tIns="38100" rIns="76200" bIns="38100" rtlCol="0" anchor="t">
            <a:spAutoFit/>
          </a:bodyPr>
          <a:lstStyle/>
          <a:p>
            <a:r>
              <a:rPr lang="en-US" sz="2667" b="1">
                <a:latin typeface="Arial"/>
                <a:cs typeface="Arial"/>
              </a:rPr>
              <a:t>CHRS Change Management is CAMPUS-SPECIFIC</a:t>
            </a:r>
          </a:p>
          <a:p>
            <a:endParaRPr lang="en-US" sz="1500" b="1">
              <a:latin typeface="Arial" panose="020B0604020202020204" pitchFamily="34" charset="0"/>
              <a:cs typeface="Arial" panose="020B0604020202020204" pitchFamily="34" charset="0"/>
            </a:endParaRPr>
          </a:p>
          <a:p>
            <a:endParaRPr lang="en-US" sz="1500" b="1">
              <a:latin typeface="Arial" panose="020B0604020202020204" pitchFamily="34" charset="0"/>
              <a:cs typeface="Arial" panose="020B0604020202020204" pitchFamily="34" charset="0"/>
            </a:endParaRPr>
          </a:p>
          <a:p>
            <a:endParaRPr lang="en-US" sz="1500" b="1">
              <a:latin typeface="Arial" panose="020B0604020202020204" pitchFamily="34" charset="0"/>
              <a:cs typeface="Arial" panose="020B0604020202020204" pitchFamily="34" charset="0"/>
            </a:endParaRPr>
          </a:p>
          <a:p>
            <a:endParaRPr lang="en-US" sz="1500" b="1">
              <a:latin typeface="Arial" panose="020B0604020202020204" pitchFamily="34" charset="0"/>
              <a:cs typeface="Arial" panose="020B0604020202020204" pitchFamily="34" charset="0"/>
            </a:endParaRPr>
          </a:p>
          <a:p>
            <a:endParaRPr lang="en-US" sz="1500" b="1">
              <a:latin typeface="Arial" panose="020B0604020202020204" pitchFamily="34" charset="0"/>
              <a:cs typeface="Arial" panose="020B0604020202020204" pitchFamily="34" charset="0"/>
            </a:endParaRPr>
          </a:p>
          <a:p>
            <a:endParaRPr lang="en-US" sz="1500" b="1">
              <a:latin typeface="Arial" panose="020B0604020202020204" pitchFamily="34" charset="0"/>
              <a:cs typeface="Arial" panose="020B0604020202020204" pitchFamily="34" charset="0"/>
            </a:endParaRPr>
          </a:p>
          <a:p>
            <a:endParaRPr lang="en-US" sz="1500" b="1">
              <a:latin typeface="Arial" panose="020B0604020202020204" pitchFamily="34" charset="0"/>
              <a:cs typeface="Arial" panose="020B0604020202020204" pitchFamily="34" charset="0"/>
            </a:endParaRPr>
          </a:p>
          <a:p>
            <a:endParaRPr lang="en-US" sz="1500">
              <a:latin typeface="Arial" panose="020B0604020202020204" pitchFamily="34" charset="0"/>
              <a:cs typeface="Arial" panose="020B0604020202020204" pitchFamily="34" charset="0"/>
            </a:endParaRPr>
          </a:p>
          <a:p>
            <a:pPr marL="285739" indent="-285739">
              <a:buFont typeface="Arial" panose="020B0604020202020204" pitchFamily="34" charset="0"/>
              <a:buChar char="•"/>
            </a:pPr>
            <a:r>
              <a:rPr lang="en-US" sz="2000">
                <a:latin typeface="Arial"/>
                <a:cs typeface="Arial"/>
              </a:rPr>
              <a:t>Change Management Team acts as Consultants to the Campus Change Managers</a:t>
            </a:r>
          </a:p>
          <a:p>
            <a:pPr marL="285739" indent="-285739">
              <a:buFont typeface="Arial" panose="020B0604020202020204" pitchFamily="34" charset="0"/>
              <a:buChar char="•"/>
            </a:pPr>
            <a:r>
              <a:rPr lang="en-US" sz="2000">
                <a:latin typeface="Arial"/>
                <a:cs typeface="Arial"/>
              </a:rPr>
              <a:t>We have a turn-key change management program they will execute</a:t>
            </a:r>
          </a:p>
          <a:p>
            <a:pPr marL="285739" indent="-285739">
              <a:buFont typeface="Arial" panose="020B0604020202020204" pitchFamily="34" charset="0"/>
              <a:buChar char="•"/>
            </a:pPr>
            <a:r>
              <a:rPr lang="en-US" sz="2000">
                <a:latin typeface="Arial"/>
                <a:cs typeface="Arial"/>
              </a:rPr>
              <a:t>Each campus knows the people and political landscape</a:t>
            </a:r>
          </a:p>
          <a:p>
            <a:pPr marL="285739" indent="-285739">
              <a:buFont typeface="Arial" panose="020B0604020202020204" pitchFamily="34" charset="0"/>
              <a:buChar char="•"/>
            </a:pPr>
            <a:r>
              <a:rPr lang="en-US" sz="2000">
                <a:latin typeface="Arial"/>
                <a:cs typeface="Arial"/>
              </a:rPr>
              <a:t>Each campus adapts the tools and techniques we provide to fit their campus</a:t>
            </a:r>
          </a:p>
          <a:p>
            <a:pPr marL="285739" indent="-285739">
              <a:buFont typeface="Arial" panose="020B0604020202020204" pitchFamily="34" charset="0"/>
              <a:buChar char="•"/>
            </a:pPr>
            <a:r>
              <a:rPr lang="en-US" sz="2000">
                <a:latin typeface="Arial"/>
                <a:cs typeface="Arial"/>
              </a:rPr>
              <a:t>Much like a project manager, we provide tools, assist, support and monitor </a:t>
            </a:r>
            <a:endParaRPr lang="en-US" sz="2000">
              <a:latin typeface="Arial" panose="020B0604020202020204" pitchFamily="34" charset="0"/>
              <a:cs typeface="Arial" panose="020B0604020202020204" pitchFamily="34" charset="0"/>
            </a:endParaRPr>
          </a:p>
          <a:p>
            <a:pPr marL="285739" indent="-285739">
              <a:buFont typeface="Arial" panose="020B0604020202020204" pitchFamily="34" charset="0"/>
              <a:buChar char="•"/>
            </a:pPr>
            <a:r>
              <a:rPr lang="en-US" sz="2000">
                <a:latin typeface="Arial"/>
                <a:cs typeface="Arial"/>
              </a:rPr>
              <a:t>Engage with campus sponsors to let them know about issues, and when they need to engage </a:t>
            </a:r>
            <a:endParaRPr lang="en-US" sz="2000">
              <a:latin typeface="Arial" panose="020B0604020202020204" pitchFamily="34" charset="0"/>
              <a:cs typeface="Arial" panose="020B0604020202020204" pitchFamily="34" charset="0"/>
            </a:endParaRPr>
          </a:p>
          <a:p>
            <a:endParaRPr lang="en-US" sz="1500"/>
          </a:p>
        </p:txBody>
      </p:sp>
      <p:pic>
        <p:nvPicPr>
          <p:cNvPr id="3074" name="Picture 2" descr="Our Role Handwritten On White Background Stock Illustration 1888832689 |  Shutterstock">
            <a:extLst>
              <a:ext uri="{FF2B5EF4-FFF2-40B4-BE49-F238E27FC236}">
                <a16:creationId xmlns:a16="http://schemas.microsoft.com/office/drawing/2014/main" id="{98E7FBCD-8BEA-003A-2A03-BD7CA33F5F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837"/>
          <a:stretch/>
        </p:blipFill>
        <p:spPr bwMode="auto">
          <a:xfrm>
            <a:off x="2449424" y="1893346"/>
            <a:ext cx="3087688" cy="178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400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62215" y="141864"/>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grpSp>
        <p:nvGrpSpPr>
          <p:cNvPr id="3" name="object 3"/>
          <p:cNvGrpSpPr/>
          <p:nvPr/>
        </p:nvGrpSpPr>
        <p:grpSpPr>
          <a:xfrm>
            <a:off x="0" y="1524000"/>
            <a:ext cx="12192000" cy="2362623"/>
            <a:chOff x="0" y="1828800"/>
            <a:chExt cx="14630400" cy="2835147"/>
          </a:xfrm>
        </p:grpSpPr>
        <p:pic>
          <p:nvPicPr>
            <p:cNvPr id="4" name="object 4"/>
            <p:cNvPicPr/>
            <p:nvPr/>
          </p:nvPicPr>
          <p:blipFill>
            <a:blip r:embed="rId3" cstate="print"/>
            <a:stretch>
              <a:fillRect/>
            </a:stretch>
          </p:blipFill>
          <p:spPr>
            <a:xfrm>
              <a:off x="0" y="1828800"/>
              <a:ext cx="14630399" cy="2834640"/>
            </a:xfrm>
            <a:prstGeom prst="rect">
              <a:avLst/>
            </a:prstGeom>
          </p:spPr>
        </p:pic>
        <p:sp>
          <p:nvSpPr>
            <p:cNvPr id="5" name="object 5"/>
            <p:cNvSpPr/>
            <p:nvPr/>
          </p:nvSpPr>
          <p:spPr>
            <a:xfrm>
              <a:off x="0" y="4064507"/>
              <a:ext cx="14630400" cy="599440"/>
            </a:xfrm>
            <a:custGeom>
              <a:avLst/>
              <a:gdLst/>
              <a:ahLst/>
              <a:cxnLst/>
              <a:rect l="l" t="t" r="r" b="b"/>
              <a:pathLst>
                <a:path w="14630400" h="599439">
                  <a:moveTo>
                    <a:pt x="14630400" y="0"/>
                  </a:moveTo>
                  <a:lnTo>
                    <a:pt x="0" y="0"/>
                  </a:lnTo>
                  <a:lnTo>
                    <a:pt x="0" y="598932"/>
                  </a:lnTo>
                  <a:lnTo>
                    <a:pt x="14630400" y="598932"/>
                  </a:lnTo>
                  <a:lnTo>
                    <a:pt x="14630400" y="0"/>
                  </a:lnTo>
                  <a:close/>
                </a:path>
              </a:pathLst>
            </a:custGeom>
            <a:solidFill>
              <a:srgbClr val="8AB9E0">
                <a:alpha val="79998"/>
              </a:srgbClr>
            </a:solidFill>
          </p:spPr>
          <p:txBody>
            <a:bodyPr wrap="square" lIns="0" tIns="0" rIns="0" bIns="0" rtlCol="0"/>
            <a:lstStyle/>
            <a:p>
              <a:endParaRPr sz="1500"/>
            </a:p>
          </p:txBody>
        </p:sp>
      </p:grpSp>
      <p:sp>
        <p:nvSpPr>
          <p:cNvPr id="6" name="object 6"/>
          <p:cNvSpPr txBox="1">
            <a:spLocks noGrp="1"/>
          </p:cNvSpPr>
          <p:nvPr>
            <p:ph type="title"/>
          </p:nvPr>
        </p:nvSpPr>
        <p:spPr>
          <a:xfrm>
            <a:off x="3046518" y="974196"/>
            <a:ext cx="6099704" cy="421120"/>
          </a:xfrm>
          <a:prstGeom prst="rect">
            <a:avLst/>
          </a:prstGeom>
        </p:spPr>
        <p:txBody>
          <a:bodyPr vert="horz" wrap="square" lIns="0" tIns="10583" rIns="0" bIns="0" rtlCol="0">
            <a:spAutoFit/>
          </a:bodyPr>
          <a:lstStyle/>
          <a:p>
            <a:pPr marL="10583">
              <a:lnSpc>
                <a:spcPct val="100000"/>
              </a:lnSpc>
              <a:spcBef>
                <a:spcPts val="83"/>
              </a:spcBef>
            </a:pPr>
            <a:r>
              <a:rPr sz="2667">
                <a:solidFill>
                  <a:srgbClr val="256193"/>
                </a:solidFill>
              </a:rPr>
              <a:t>Change</a:t>
            </a:r>
            <a:r>
              <a:rPr sz="2667" spc="-62">
                <a:solidFill>
                  <a:srgbClr val="256193"/>
                </a:solidFill>
              </a:rPr>
              <a:t> </a:t>
            </a:r>
            <a:r>
              <a:rPr sz="2667">
                <a:solidFill>
                  <a:srgbClr val="256193"/>
                </a:solidFill>
              </a:rPr>
              <a:t>Requires</a:t>
            </a:r>
            <a:r>
              <a:rPr sz="2667" spc="-33">
                <a:solidFill>
                  <a:srgbClr val="256193"/>
                </a:solidFill>
              </a:rPr>
              <a:t> </a:t>
            </a:r>
            <a:r>
              <a:rPr sz="2667">
                <a:solidFill>
                  <a:srgbClr val="256193"/>
                </a:solidFill>
              </a:rPr>
              <a:t>Desire</a:t>
            </a:r>
            <a:r>
              <a:rPr sz="2667" spc="-37">
                <a:solidFill>
                  <a:srgbClr val="256193"/>
                </a:solidFill>
              </a:rPr>
              <a:t> </a:t>
            </a:r>
            <a:r>
              <a:rPr sz="2667">
                <a:solidFill>
                  <a:srgbClr val="256193"/>
                </a:solidFill>
              </a:rPr>
              <a:t>/</a:t>
            </a:r>
            <a:r>
              <a:rPr sz="2667" spc="-117">
                <a:solidFill>
                  <a:srgbClr val="256193"/>
                </a:solidFill>
              </a:rPr>
              <a:t> </a:t>
            </a:r>
            <a:r>
              <a:rPr sz="2667" spc="-8">
                <a:solidFill>
                  <a:srgbClr val="256193"/>
                </a:solidFill>
              </a:rPr>
              <a:t>Acceptance</a:t>
            </a:r>
            <a:endParaRPr sz="2667"/>
          </a:p>
        </p:txBody>
      </p:sp>
      <p:sp>
        <p:nvSpPr>
          <p:cNvPr id="7" name="object 7"/>
          <p:cNvSpPr/>
          <p:nvPr/>
        </p:nvSpPr>
        <p:spPr>
          <a:xfrm>
            <a:off x="4267200" y="419608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sp>
        <p:nvSpPr>
          <p:cNvPr id="8" name="object 8"/>
          <p:cNvSpPr/>
          <p:nvPr/>
        </p:nvSpPr>
        <p:spPr>
          <a:xfrm>
            <a:off x="7924799" y="419608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sp>
        <p:nvSpPr>
          <p:cNvPr id="9" name="object 9"/>
          <p:cNvSpPr txBox="1"/>
          <p:nvPr/>
        </p:nvSpPr>
        <p:spPr>
          <a:xfrm>
            <a:off x="8422486" y="4226984"/>
            <a:ext cx="2724149" cy="1677596"/>
          </a:xfrm>
          <a:prstGeom prst="rect">
            <a:avLst/>
          </a:prstGeom>
        </p:spPr>
        <p:txBody>
          <a:bodyPr vert="horz" wrap="square" lIns="0" tIns="10054" rIns="0" bIns="0" rtlCol="0">
            <a:spAutoFit/>
          </a:bodyPr>
          <a:lstStyle/>
          <a:p>
            <a:pPr marL="10583" marR="4233" algn="ctr">
              <a:spcBef>
                <a:spcPts val="79"/>
              </a:spcBef>
            </a:pPr>
            <a:r>
              <a:rPr sz="2167" dirty="0">
                <a:latin typeface="Arial"/>
                <a:cs typeface="Arial"/>
              </a:rPr>
              <a:t>“</a:t>
            </a:r>
            <a:r>
              <a:rPr lang="en-US" sz="2167" dirty="0">
                <a:latin typeface="Arial"/>
                <a:cs typeface="Arial"/>
              </a:rPr>
              <a:t>I look forward </a:t>
            </a:r>
            <a:r>
              <a:rPr sz="2167" dirty="0">
                <a:latin typeface="Arial"/>
                <a:cs typeface="Arial"/>
              </a:rPr>
              <a:t>to</a:t>
            </a:r>
            <a:r>
              <a:rPr sz="2167" spc="-46" dirty="0">
                <a:latin typeface="Arial"/>
                <a:cs typeface="Arial"/>
              </a:rPr>
              <a:t> </a:t>
            </a:r>
            <a:r>
              <a:rPr lang="en-US" sz="2167" spc="-46" dirty="0">
                <a:latin typeface="Arial"/>
                <a:cs typeface="Arial"/>
              </a:rPr>
              <a:t>learning more about CHRS and seeing how our work will adapt to the new system</a:t>
            </a:r>
            <a:r>
              <a:rPr sz="2167" spc="-8" dirty="0">
                <a:latin typeface="Arial"/>
                <a:cs typeface="Arial"/>
              </a:rPr>
              <a:t>”</a:t>
            </a:r>
            <a:r>
              <a:rPr lang="en-US" sz="2167" spc="-46" dirty="0">
                <a:latin typeface="Arial"/>
                <a:cs typeface="Arial"/>
              </a:rPr>
              <a:t> </a:t>
            </a:r>
            <a:endParaRPr sz="2167" dirty="0">
              <a:latin typeface="Arial"/>
              <a:cs typeface="Arial"/>
            </a:endParaRPr>
          </a:p>
        </p:txBody>
      </p:sp>
      <p:sp>
        <p:nvSpPr>
          <p:cNvPr id="10" name="object 10"/>
          <p:cNvSpPr txBox="1"/>
          <p:nvPr/>
        </p:nvSpPr>
        <p:spPr>
          <a:xfrm>
            <a:off x="4759008" y="4226984"/>
            <a:ext cx="2674408" cy="1805195"/>
          </a:xfrm>
          <a:prstGeom prst="rect">
            <a:avLst/>
          </a:prstGeom>
        </p:spPr>
        <p:txBody>
          <a:bodyPr vert="horz" wrap="square" lIns="0" tIns="10054" rIns="0" bIns="0" rtlCol="0">
            <a:spAutoFit/>
          </a:bodyPr>
          <a:lstStyle/>
          <a:p>
            <a:pPr marL="214833" marR="210071" algn="ctr">
              <a:spcBef>
                <a:spcPts val="79"/>
              </a:spcBef>
            </a:pPr>
            <a:r>
              <a:rPr sz="2333">
                <a:latin typeface="Arial"/>
                <a:cs typeface="Arial"/>
              </a:rPr>
              <a:t>“I</a:t>
            </a:r>
            <a:r>
              <a:rPr sz="2333" spc="-71">
                <a:latin typeface="Arial"/>
                <a:cs typeface="Arial"/>
              </a:rPr>
              <a:t> </a:t>
            </a:r>
            <a:r>
              <a:rPr sz="2333">
                <a:latin typeface="Arial"/>
                <a:cs typeface="Arial"/>
              </a:rPr>
              <a:t>understand</a:t>
            </a:r>
            <a:r>
              <a:rPr lang="en-US" sz="2333" spc="-50">
                <a:latin typeface="Arial"/>
                <a:cs typeface="Arial"/>
              </a:rPr>
              <a:t> that </a:t>
            </a:r>
            <a:r>
              <a:rPr sz="2333">
                <a:latin typeface="Arial"/>
                <a:cs typeface="Arial"/>
              </a:rPr>
              <a:t>CHRS</a:t>
            </a:r>
            <a:r>
              <a:rPr sz="2333" spc="-42">
                <a:latin typeface="Arial"/>
                <a:cs typeface="Arial"/>
              </a:rPr>
              <a:t> </a:t>
            </a:r>
            <a:r>
              <a:rPr sz="2333">
                <a:latin typeface="Arial"/>
                <a:cs typeface="Arial"/>
              </a:rPr>
              <a:t>will</a:t>
            </a:r>
            <a:r>
              <a:rPr sz="2333" spc="-37">
                <a:latin typeface="Arial"/>
                <a:cs typeface="Arial"/>
              </a:rPr>
              <a:t> </a:t>
            </a:r>
            <a:r>
              <a:rPr sz="2333" spc="-17">
                <a:latin typeface="Arial"/>
                <a:cs typeface="Arial"/>
              </a:rPr>
              <a:t>bring </a:t>
            </a:r>
            <a:r>
              <a:rPr lang="en-US" sz="2333" spc="-17">
                <a:latin typeface="Arial"/>
                <a:cs typeface="Arial"/>
              </a:rPr>
              <a:t>greater efficiency in </a:t>
            </a:r>
            <a:r>
              <a:rPr sz="2333">
                <a:latin typeface="Arial"/>
                <a:cs typeface="Arial"/>
              </a:rPr>
              <a:t>the</a:t>
            </a:r>
            <a:r>
              <a:rPr sz="2333" spc="-37">
                <a:latin typeface="Arial"/>
                <a:cs typeface="Arial"/>
              </a:rPr>
              <a:t> </a:t>
            </a:r>
            <a:r>
              <a:rPr sz="2333" spc="-8">
                <a:latin typeface="Arial"/>
                <a:cs typeface="Arial"/>
              </a:rPr>
              <a:t>future”</a:t>
            </a:r>
            <a:endParaRPr sz="2333">
              <a:latin typeface="Arial"/>
              <a:cs typeface="Arial"/>
            </a:endParaRPr>
          </a:p>
        </p:txBody>
      </p:sp>
      <p:sp>
        <p:nvSpPr>
          <p:cNvPr id="11" name="object 11"/>
          <p:cNvSpPr txBox="1"/>
          <p:nvPr/>
        </p:nvSpPr>
        <p:spPr>
          <a:xfrm>
            <a:off x="1045365" y="4372706"/>
            <a:ext cx="2593287" cy="1446186"/>
          </a:xfrm>
          <a:prstGeom prst="rect">
            <a:avLst/>
          </a:prstGeom>
        </p:spPr>
        <p:txBody>
          <a:bodyPr vert="horz" wrap="square" lIns="0" tIns="10054" rIns="0" bIns="0" rtlCol="0">
            <a:spAutoFit/>
          </a:bodyPr>
          <a:lstStyle/>
          <a:p>
            <a:pPr marL="10583" marR="4233" algn="ctr">
              <a:spcBef>
                <a:spcPts val="79"/>
              </a:spcBef>
            </a:pPr>
            <a:r>
              <a:rPr sz="2333" dirty="0">
                <a:solidFill>
                  <a:srgbClr val="7030A0"/>
                </a:solidFill>
                <a:latin typeface="Arial"/>
                <a:cs typeface="Arial"/>
              </a:rPr>
              <a:t>“</a:t>
            </a:r>
            <a:r>
              <a:rPr sz="2333" dirty="0">
                <a:latin typeface="Arial"/>
                <a:cs typeface="Arial"/>
              </a:rPr>
              <a:t>I</a:t>
            </a:r>
            <a:r>
              <a:rPr sz="2333" spc="-71" dirty="0">
                <a:latin typeface="Arial"/>
                <a:cs typeface="Arial"/>
              </a:rPr>
              <a:t> </a:t>
            </a:r>
            <a:r>
              <a:rPr lang="en-US" sz="2333" dirty="0">
                <a:latin typeface="Arial"/>
                <a:cs typeface="Arial"/>
              </a:rPr>
              <a:t>want to see how CHRS will benefit my campus and the CSU</a:t>
            </a:r>
            <a:r>
              <a:rPr sz="2333" spc="-8" dirty="0">
                <a:latin typeface="Arial"/>
                <a:cs typeface="Arial"/>
              </a:rPr>
              <a:t>”</a:t>
            </a:r>
            <a:endParaRPr sz="2333" dirty="0">
              <a:latin typeface="Arial"/>
              <a:cs typeface="Arial"/>
            </a:endParaRPr>
          </a:p>
        </p:txBody>
      </p:sp>
      <p:sp>
        <p:nvSpPr>
          <p:cNvPr id="12" name="object 12"/>
          <p:cNvSpPr txBox="1"/>
          <p:nvPr/>
        </p:nvSpPr>
        <p:spPr>
          <a:xfrm>
            <a:off x="5632767" y="3441277"/>
            <a:ext cx="927100" cy="369161"/>
          </a:xfrm>
          <a:prstGeom prst="rect">
            <a:avLst/>
          </a:prstGeom>
        </p:spPr>
        <p:txBody>
          <a:bodyPr vert="horz" wrap="square" lIns="0" tIns="10054" rIns="0" bIns="0" rtlCol="0">
            <a:spAutoFit/>
          </a:bodyPr>
          <a:lstStyle/>
          <a:p>
            <a:pPr marL="10583">
              <a:spcBef>
                <a:spcPts val="79"/>
              </a:spcBef>
            </a:pPr>
            <a:r>
              <a:rPr lang="en-US" sz="2333" b="1" spc="-8">
                <a:latin typeface="Arial"/>
                <a:cs typeface="Arial"/>
              </a:rPr>
              <a:t>Desire</a:t>
            </a:r>
            <a:endParaRPr lang="en-US" sz="2333">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9835" y="1241849"/>
            <a:ext cx="8845021" cy="4127454"/>
          </a:xfrm>
          <a:prstGeom prst="rect">
            <a:avLst/>
          </a:prstGeom>
        </p:spPr>
        <p:txBody>
          <a:bodyPr vert="horz" wrap="square" lIns="0" tIns="10583" rIns="0" bIns="0" rtlCol="0">
            <a:spAutoFit/>
          </a:bodyPr>
          <a:lstStyle/>
          <a:p>
            <a:pPr marL="10583">
              <a:spcBef>
                <a:spcPts val="83"/>
              </a:spcBef>
            </a:pPr>
            <a:r>
              <a:rPr sz="2667" b="1">
                <a:latin typeface="Arial"/>
                <a:cs typeface="Arial"/>
              </a:rPr>
              <a:t>If</a:t>
            </a:r>
            <a:r>
              <a:rPr sz="2667" b="1" spc="-33">
                <a:latin typeface="Arial"/>
                <a:cs typeface="Arial"/>
              </a:rPr>
              <a:t> </a:t>
            </a:r>
            <a:r>
              <a:rPr sz="2667" b="1">
                <a:latin typeface="Arial"/>
                <a:cs typeface="Arial"/>
              </a:rPr>
              <a:t>you</a:t>
            </a:r>
            <a:r>
              <a:rPr sz="2667" b="1" spc="-37">
                <a:latin typeface="Arial"/>
                <a:cs typeface="Arial"/>
              </a:rPr>
              <a:t> </a:t>
            </a:r>
            <a:r>
              <a:rPr sz="2667" b="1">
                <a:latin typeface="Arial"/>
                <a:cs typeface="Arial"/>
              </a:rPr>
              <a:t>scored</a:t>
            </a:r>
            <a:r>
              <a:rPr sz="2667" b="1" spc="-37">
                <a:latin typeface="Arial"/>
                <a:cs typeface="Arial"/>
              </a:rPr>
              <a:t> </a:t>
            </a:r>
            <a:r>
              <a:rPr sz="2667" b="1">
                <a:latin typeface="Arial"/>
                <a:cs typeface="Arial"/>
              </a:rPr>
              <a:t>a</a:t>
            </a:r>
            <a:r>
              <a:rPr sz="2667" b="1" spc="-17">
                <a:latin typeface="Arial"/>
                <a:cs typeface="Arial"/>
              </a:rPr>
              <a:t> </a:t>
            </a:r>
            <a:r>
              <a:rPr sz="2667" b="1">
                <a:latin typeface="Arial"/>
                <a:cs typeface="Arial"/>
              </a:rPr>
              <a:t>3</a:t>
            </a:r>
            <a:r>
              <a:rPr sz="2667" b="1" spc="-29">
                <a:latin typeface="Arial"/>
                <a:cs typeface="Arial"/>
              </a:rPr>
              <a:t> </a:t>
            </a:r>
            <a:r>
              <a:rPr sz="2667" b="1">
                <a:latin typeface="Arial"/>
                <a:cs typeface="Arial"/>
              </a:rPr>
              <a:t>or</a:t>
            </a:r>
            <a:r>
              <a:rPr sz="2667" b="1" spc="-17">
                <a:latin typeface="Arial"/>
                <a:cs typeface="Arial"/>
              </a:rPr>
              <a:t> </a:t>
            </a:r>
            <a:r>
              <a:rPr sz="2667" b="1">
                <a:latin typeface="Arial"/>
                <a:cs typeface="Arial"/>
              </a:rPr>
              <a:t>below,</a:t>
            </a:r>
            <a:r>
              <a:rPr sz="2667" b="1" spc="-42">
                <a:latin typeface="Arial"/>
                <a:cs typeface="Arial"/>
              </a:rPr>
              <a:t> </a:t>
            </a:r>
            <a:r>
              <a:rPr sz="2667" b="1">
                <a:latin typeface="Arial"/>
                <a:cs typeface="Arial"/>
              </a:rPr>
              <a:t>your</a:t>
            </a:r>
            <a:r>
              <a:rPr sz="2667" b="1" spc="-37">
                <a:latin typeface="Arial"/>
                <a:cs typeface="Arial"/>
              </a:rPr>
              <a:t> </a:t>
            </a:r>
            <a:r>
              <a:rPr sz="2667" b="1">
                <a:latin typeface="Arial"/>
                <a:cs typeface="Arial"/>
              </a:rPr>
              <a:t>Barrier</a:t>
            </a:r>
            <a:r>
              <a:rPr sz="2667" b="1" spc="-17">
                <a:latin typeface="Arial"/>
                <a:cs typeface="Arial"/>
              </a:rPr>
              <a:t> </a:t>
            </a:r>
            <a:r>
              <a:rPr sz="2667" b="1">
                <a:latin typeface="Arial"/>
                <a:cs typeface="Arial"/>
              </a:rPr>
              <a:t>Point</a:t>
            </a:r>
            <a:r>
              <a:rPr sz="2667" b="1" spc="-46">
                <a:latin typeface="Arial"/>
                <a:cs typeface="Arial"/>
              </a:rPr>
              <a:t> </a:t>
            </a:r>
            <a:r>
              <a:rPr sz="2667" b="1">
                <a:latin typeface="Arial"/>
                <a:cs typeface="Arial"/>
              </a:rPr>
              <a:t>is:</a:t>
            </a:r>
            <a:r>
              <a:rPr sz="2667" b="1" spc="-17">
                <a:latin typeface="Arial"/>
                <a:cs typeface="Arial"/>
              </a:rPr>
              <a:t> </a:t>
            </a:r>
            <a:r>
              <a:rPr sz="2667" b="1" spc="-8">
                <a:solidFill>
                  <a:srgbClr val="256193"/>
                </a:solidFill>
                <a:latin typeface="Arial"/>
                <a:cs typeface="Arial"/>
              </a:rPr>
              <a:t>Desire</a:t>
            </a:r>
            <a:endParaRPr sz="2667">
              <a:latin typeface="Arial"/>
              <a:cs typeface="Arial"/>
            </a:endParaRPr>
          </a:p>
          <a:p>
            <a:pPr>
              <a:lnSpc>
                <a:spcPct val="100000"/>
              </a:lnSpc>
            </a:pPr>
            <a:endParaRPr sz="3167">
              <a:latin typeface="Arial"/>
              <a:cs typeface="Arial"/>
            </a:endParaRPr>
          </a:p>
          <a:p>
            <a:pPr marL="10583" marR="2586463"/>
            <a:r>
              <a:rPr sz="2667" b="1">
                <a:latin typeface="Arial"/>
                <a:cs typeface="Arial"/>
              </a:rPr>
              <a:t>How</a:t>
            </a:r>
            <a:r>
              <a:rPr sz="2667" b="1" spc="-29">
                <a:latin typeface="Arial"/>
                <a:cs typeface="Arial"/>
              </a:rPr>
              <a:t> </a:t>
            </a:r>
            <a:r>
              <a:rPr sz="2667" b="1">
                <a:latin typeface="Arial"/>
                <a:cs typeface="Arial"/>
              </a:rPr>
              <a:t>to</a:t>
            </a:r>
            <a:r>
              <a:rPr sz="2667" b="1" spc="-17">
                <a:latin typeface="Arial"/>
                <a:cs typeface="Arial"/>
              </a:rPr>
              <a:t> </a:t>
            </a:r>
            <a:r>
              <a:rPr sz="2667" b="1">
                <a:latin typeface="Arial"/>
                <a:cs typeface="Arial"/>
              </a:rPr>
              <a:t>get</a:t>
            </a:r>
            <a:r>
              <a:rPr sz="2667" b="1" spc="-25">
                <a:latin typeface="Arial"/>
                <a:cs typeface="Arial"/>
              </a:rPr>
              <a:t> </a:t>
            </a:r>
            <a:r>
              <a:rPr sz="2667" b="1">
                <a:latin typeface="Arial"/>
                <a:cs typeface="Arial"/>
              </a:rPr>
              <a:t>past</a:t>
            </a:r>
            <a:r>
              <a:rPr sz="2667" b="1" spc="-17">
                <a:latin typeface="Arial"/>
                <a:cs typeface="Arial"/>
              </a:rPr>
              <a:t> </a:t>
            </a:r>
            <a:r>
              <a:rPr sz="2667" b="1">
                <a:latin typeface="Arial"/>
                <a:cs typeface="Arial"/>
              </a:rPr>
              <a:t>the</a:t>
            </a:r>
            <a:r>
              <a:rPr sz="2667" b="1" spc="-21">
                <a:latin typeface="Arial"/>
                <a:cs typeface="Arial"/>
              </a:rPr>
              <a:t> </a:t>
            </a:r>
            <a:r>
              <a:rPr sz="2667" b="1" spc="-8">
                <a:latin typeface="Arial"/>
                <a:cs typeface="Arial"/>
              </a:rPr>
              <a:t>Desire/Acceptance </a:t>
            </a:r>
            <a:r>
              <a:rPr sz="2667" b="1">
                <a:latin typeface="Arial"/>
                <a:cs typeface="Arial"/>
              </a:rPr>
              <a:t>Barrier</a:t>
            </a:r>
            <a:r>
              <a:rPr sz="2667" b="1" spc="-21">
                <a:latin typeface="Arial"/>
                <a:cs typeface="Arial"/>
              </a:rPr>
              <a:t> </a:t>
            </a:r>
            <a:r>
              <a:rPr sz="2667" b="1">
                <a:latin typeface="Arial"/>
                <a:cs typeface="Arial"/>
              </a:rPr>
              <a:t>Point</a:t>
            </a:r>
            <a:r>
              <a:rPr sz="2667" b="1" spc="-29">
                <a:latin typeface="Arial"/>
                <a:cs typeface="Arial"/>
              </a:rPr>
              <a:t> </a:t>
            </a:r>
            <a:r>
              <a:rPr sz="2667" b="1">
                <a:latin typeface="Arial"/>
                <a:cs typeface="Arial"/>
              </a:rPr>
              <a:t>to</a:t>
            </a:r>
            <a:r>
              <a:rPr sz="2667" b="1" spc="-21">
                <a:latin typeface="Arial"/>
                <a:cs typeface="Arial"/>
              </a:rPr>
              <a:t> </a:t>
            </a:r>
            <a:r>
              <a:rPr sz="2667" b="1" spc="-8">
                <a:latin typeface="Arial"/>
                <a:cs typeface="Arial"/>
              </a:rPr>
              <a:t>adoption?</a:t>
            </a:r>
            <a:endParaRPr sz="3000">
              <a:latin typeface="Arial"/>
              <a:cs typeface="Arial"/>
            </a:endParaRPr>
          </a:p>
          <a:p>
            <a:pPr marL="295792" marR="3105025" indent="-285739">
              <a:spcBef>
                <a:spcPts val="1929"/>
              </a:spcBef>
              <a:buChar char="•"/>
              <a:tabLst>
                <a:tab pos="295792" algn="l"/>
              </a:tabLst>
            </a:pPr>
            <a:r>
              <a:rPr sz="2000">
                <a:latin typeface="Arial"/>
                <a:cs typeface="Arial"/>
              </a:rPr>
              <a:t>Understand</a:t>
            </a:r>
            <a:r>
              <a:rPr sz="2000" spc="-8">
                <a:latin typeface="Arial"/>
                <a:cs typeface="Arial"/>
              </a:rPr>
              <a:t> </a:t>
            </a:r>
            <a:r>
              <a:rPr sz="2000">
                <a:latin typeface="Arial"/>
                <a:cs typeface="Arial"/>
              </a:rPr>
              <a:t>why</a:t>
            </a:r>
            <a:r>
              <a:rPr sz="2000" spc="-21">
                <a:latin typeface="Arial"/>
                <a:cs typeface="Arial"/>
              </a:rPr>
              <a:t> </a:t>
            </a:r>
            <a:r>
              <a:rPr sz="2000">
                <a:latin typeface="Arial"/>
                <a:cs typeface="Arial"/>
              </a:rPr>
              <a:t>CHRS</a:t>
            </a:r>
            <a:r>
              <a:rPr sz="2000" spc="-4">
                <a:latin typeface="Arial"/>
                <a:cs typeface="Arial"/>
              </a:rPr>
              <a:t> </a:t>
            </a:r>
            <a:r>
              <a:rPr sz="2000">
                <a:latin typeface="Arial"/>
                <a:cs typeface="Arial"/>
              </a:rPr>
              <a:t>is</a:t>
            </a:r>
            <a:r>
              <a:rPr sz="2000" spc="-21">
                <a:latin typeface="Arial"/>
                <a:cs typeface="Arial"/>
              </a:rPr>
              <a:t> </a:t>
            </a:r>
            <a:r>
              <a:rPr sz="2000">
                <a:latin typeface="Arial"/>
                <a:cs typeface="Arial"/>
              </a:rPr>
              <a:t>a</a:t>
            </a:r>
            <a:r>
              <a:rPr sz="2000" spc="-21">
                <a:latin typeface="Arial"/>
                <a:cs typeface="Arial"/>
              </a:rPr>
              <a:t> </a:t>
            </a:r>
            <a:r>
              <a:rPr sz="2000">
                <a:latin typeface="Arial"/>
                <a:cs typeface="Arial"/>
              </a:rPr>
              <a:t>crucial</a:t>
            </a:r>
            <a:r>
              <a:rPr sz="2000" spc="-17">
                <a:latin typeface="Arial"/>
                <a:cs typeface="Arial"/>
              </a:rPr>
              <a:t> </a:t>
            </a:r>
            <a:r>
              <a:rPr sz="2000">
                <a:latin typeface="Arial"/>
                <a:cs typeface="Arial"/>
              </a:rPr>
              <a:t>project</a:t>
            </a:r>
            <a:r>
              <a:rPr sz="2000" spc="-21">
                <a:latin typeface="Arial"/>
                <a:cs typeface="Arial"/>
              </a:rPr>
              <a:t> </a:t>
            </a:r>
            <a:r>
              <a:rPr sz="2000">
                <a:latin typeface="Arial"/>
                <a:cs typeface="Arial"/>
              </a:rPr>
              <a:t>to</a:t>
            </a:r>
            <a:r>
              <a:rPr sz="2000" spc="-29">
                <a:latin typeface="Arial"/>
                <a:cs typeface="Arial"/>
              </a:rPr>
              <a:t> </a:t>
            </a:r>
            <a:r>
              <a:rPr sz="2000" spc="-21">
                <a:latin typeface="Arial"/>
                <a:cs typeface="Arial"/>
              </a:rPr>
              <a:t>the CSU</a:t>
            </a:r>
            <a:endParaRPr sz="2000">
              <a:latin typeface="Arial"/>
              <a:cs typeface="Arial"/>
            </a:endParaRPr>
          </a:p>
          <a:p>
            <a:pPr marL="295792" marR="2713987" indent="-285739">
              <a:buChar char="•"/>
              <a:tabLst>
                <a:tab pos="295792" algn="l"/>
              </a:tabLst>
            </a:pPr>
            <a:r>
              <a:rPr sz="2000">
                <a:latin typeface="Arial"/>
                <a:cs typeface="Arial"/>
              </a:rPr>
              <a:t>Focus</a:t>
            </a:r>
            <a:r>
              <a:rPr sz="2000" spc="-25">
                <a:latin typeface="Arial"/>
                <a:cs typeface="Arial"/>
              </a:rPr>
              <a:t> </a:t>
            </a:r>
            <a:r>
              <a:rPr sz="2000">
                <a:latin typeface="Arial"/>
                <a:cs typeface="Arial"/>
              </a:rPr>
              <a:t>on</a:t>
            </a:r>
            <a:r>
              <a:rPr sz="2000" spc="-17">
                <a:latin typeface="Arial"/>
                <a:cs typeface="Arial"/>
              </a:rPr>
              <a:t> </a:t>
            </a:r>
            <a:r>
              <a:rPr sz="2000">
                <a:latin typeface="Arial"/>
                <a:cs typeface="Arial"/>
              </a:rPr>
              <a:t>the</a:t>
            </a:r>
            <a:r>
              <a:rPr sz="2000" spc="-25">
                <a:latin typeface="Arial"/>
                <a:cs typeface="Arial"/>
              </a:rPr>
              <a:t> </a:t>
            </a:r>
            <a:r>
              <a:rPr sz="2000" spc="-8">
                <a:latin typeface="Arial"/>
                <a:cs typeface="Arial"/>
              </a:rPr>
              <a:t>long-</a:t>
            </a:r>
            <a:r>
              <a:rPr sz="2000">
                <a:latin typeface="Arial"/>
                <a:cs typeface="Arial"/>
              </a:rPr>
              <a:t>term</a:t>
            </a:r>
            <a:r>
              <a:rPr sz="2000" spc="-4">
                <a:latin typeface="Arial"/>
                <a:cs typeface="Arial"/>
              </a:rPr>
              <a:t> </a:t>
            </a:r>
            <a:r>
              <a:rPr sz="2000">
                <a:latin typeface="Arial"/>
                <a:cs typeface="Arial"/>
              </a:rPr>
              <a:t>efficiencies</a:t>
            </a:r>
            <a:r>
              <a:rPr sz="2000" spc="4">
                <a:latin typeface="Arial"/>
                <a:cs typeface="Arial"/>
              </a:rPr>
              <a:t> </a:t>
            </a:r>
            <a:r>
              <a:rPr sz="2000">
                <a:latin typeface="Arial"/>
                <a:cs typeface="Arial"/>
              </a:rPr>
              <a:t>it</a:t>
            </a:r>
            <a:r>
              <a:rPr sz="2000" spc="-21">
                <a:latin typeface="Arial"/>
                <a:cs typeface="Arial"/>
              </a:rPr>
              <a:t> </a:t>
            </a:r>
            <a:r>
              <a:rPr sz="2000">
                <a:latin typeface="Arial"/>
                <a:cs typeface="Arial"/>
              </a:rPr>
              <a:t>will</a:t>
            </a:r>
            <a:r>
              <a:rPr sz="2000" spc="-4">
                <a:latin typeface="Arial"/>
                <a:cs typeface="Arial"/>
              </a:rPr>
              <a:t> </a:t>
            </a:r>
            <a:r>
              <a:rPr sz="2000">
                <a:latin typeface="Arial"/>
                <a:cs typeface="Arial"/>
              </a:rPr>
              <a:t>bring</a:t>
            </a:r>
            <a:r>
              <a:rPr sz="2000" spc="-8">
                <a:latin typeface="Arial"/>
                <a:cs typeface="Arial"/>
              </a:rPr>
              <a:t> </a:t>
            </a:r>
            <a:r>
              <a:rPr sz="2000" spc="-21">
                <a:latin typeface="Arial"/>
                <a:cs typeface="Arial"/>
              </a:rPr>
              <a:t>to </a:t>
            </a:r>
            <a:r>
              <a:rPr sz="2000">
                <a:latin typeface="Arial"/>
                <a:cs typeface="Arial"/>
              </a:rPr>
              <a:t>your</a:t>
            </a:r>
            <a:r>
              <a:rPr sz="2000" spc="-25">
                <a:latin typeface="Arial"/>
                <a:cs typeface="Arial"/>
              </a:rPr>
              <a:t> </a:t>
            </a:r>
            <a:r>
              <a:rPr sz="2000">
                <a:latin typeface="Arial"/>
                <a:cs typeface="Arial"/>
              </a:rPr>
              <a:t>campus</a:t>
            </a:r>
            <a:r>
              <a:rPr sz="2000" spc="-12">
                <a:latin typeface="Arial"/>
                <a:cs typeface="Arial"/>
              </a:rPr>
              <a:t> </a:t>
            </a:r>
            <a:endParaRPr lang="en-US" sz="2000" spc="-12">
              <a:latin typeface="Arial"/>
              <a:cs typeface="Arial"/>
            </a:endParaRPr>
          </a:p>
          <a:p>
            <a:pPr marL="295792" marR="2713987" indent="-285739">
              <a:buChar char="•"/>
              <a:tabLst>
                <a:tab pos="295792" algn="l"/>
              </a:tabLst>
            </a:pPr>
            <a:r>
              <a:rPr sz="2000">
                <a:latin typeface="Arial"/>
                <a:cs typeface="Arial"/>
              </a:rPr>
              <a:t>Remind</a:t>
            </a:r>
            <a:r>
              <a:rPr sz="2000" spc="-17">
                <a:latin typeface="Arial"/>
                <a:cs typeface="Arial"/>
              </a:rPr>
              <a:t> </a:t>
            </a:r>
            <a:r>
              <a:rPr sz="2000">
                <a:latin typeface="Arial"/>
                <a:cs typeface="Arial"/>
              </a:rPr>
              <a:t>yourself</a:t>
            </a:r>
            <a:r>
              <a:rPr sz="2000" spc="-17">
                <a:latin typeface="Arial"/>
                <a:cs typeface="Arial"/>
              </a:rPr>
              <a:t> </a:t>
            </a:r>
            <a:r>
              <a:rPr sz="2000">
                <a:latin typeface="Arial"/>
                <a:cs typeface="Arial"/>
              </a:rPr>
              <a:t>that</a:t>
            </a:r>
            <a:r>
              <a:rPr sz="2000" spc="-12">
                <a:latin typeface="Arial"/>
                <a:cs typeface="Arial"/>
              </a:rPr>
              <a:t> </a:t>
            </a:r>
            <a:r>
              <a:rPr sz="2000">
                <a:latin typeface="Arial"/>
                <a:cs typeface="Arial"/>
              </a:rPr>
              <a:t>we</a:t>
            </a:r>
            <a:r>
              <a:rPr sz="2000" spc="-17">
                <a:latin typeface="Arial"/>
                <a:cs typeface="Arial"/>
              </a:rPr>
              <a:t> </a:t>
            </a:r>
            <a:r>
              <a:rPr sz="2000">
                <a:latin typeface="Arial"/>
                <a:cs typeface="Arial"/>
              </a:rPr>
              <a:t>are</a:t>
            </a:r>
            <a:r>
              <a:rPr sz="2000" spc="-17">
                <a:latin typeface="Arial"/>
                <a:cs typeface="Arial"/>
              </a:rPr>
              <a:t> </a:t>
            </a:r>
            <a:r>
              <a:rPr sz="2000">
                <a:latin typeface="Arial"/>
                <a:cs typeface="Arial"/>
              </a:rPr>
              <a:t>positioning</a:t>
            </a:r>
            <a:r>
              <a:rPr sz="2000" spc="4">
                <a:latin typeface="Arial"/>
                <a:cs typeface="Arial"/>
              </a:rPr>
              <a:t> </a:t>
            </a:r>
            <a:r>
              <a:rPr sz="2000">
                <a:latin typeface="Arial"/>
                <a:cs typeface="Arial"/>
              </a:rPr>
              <a:t>the</a:t>
            </a:r>
            <a:r>
              <a:rPr sz="2000" spc="-12">
                <a:latin typeface="Arial"/>
                <a:cs typeface="Arial"/>
              </a:rPr>
              <a:t> </a:t>
            </a:r>
            <a:r>
              <a:rPr sz="2000" spc="-8">
                <a:latin typeface="Arial"/>
                <a:cs typeface="Arial"/>
              </a:rPr>
              <a:t>entire</a:t>
            </a:r>
            <a:endParaRPr sz="2000">
              <a:latin typeface="Arial"/>
              <a:cs typeface="Arial"/>
            </a:endParaRPr>
          </a:p>
          <a:p>
            <a:pPr marL="295792">
              <a:lnSpc>
                <a:spcPts val="2371"/>
              </a:lnSpc>
              <a:spcBef>
                <a:spcPts val="4"/>
              </a:spcBef>
            </a:pPr>
            <a:r>
              <a:rPr sz="2000">
                <a:latin typeface="Arial"/>
                <a:cs typeface="Arial"/>
              </a:rPr>
              <a:t>CSU</a:t>
            </a:r>
            <a:r>
              <a:rPr sz="2000" spc="-8">
                <a:latin typeface="Arial"/>
                <a:cs typeface="Arial"/>
              </a:rPr>
              <a:t> </a:t>
            </a:r>
            <a:r>
              <a:rPr sz="2000">
                <a:latin typeface="Arial"/>
                <a:cs typeface="Arial"/>
              </a:rPr>
              <a:t>system</a:t>
            </a:r>
            <a:r>
              <a:rPr sz="2000" spc="-12">
                <a:latin typeface="Arial"/>
                <a:cs typeface="Arial"/>
              </a:rPr>
              <a:t> </a:t>
            </a:r>
            <a:r>
              <a:rPr sz="2000">
                <a:latin typeface="Arial"/>
                <a:cs typeface="Arial"/>
              </a:rPr>
              <a:t>for</a:t>
            </a:r>
            <a:r>
              <a:rPr sz="2000" spc="-29">
                <a:latin typeface="Arial"/>
                <a:cs typeface="Arial"/>
              </a:rPr>
              <a:t> </a:t>
            </a:r>
            <a:r>
              <a:rPr sz="2000">
                <a:latin typeface="Arial"/>
                <a:cs typeface="Arial"/>
              </a:rPr>
              <a:t>the</a:t>
            </a:r>
            <a:r>
              <a:rPr sz="2000" spc="-17">
                <a:latin typeface="Arial"/>
                <a:cs typeface="Arial"/>
              </a:rPr>
              <a:t> </a:t>
            </a:r>
            <a:r>
              <a:rPr sz="2000" spc="-8">
                <a:latin typeface="Arial"/>
                <a:cs typeface="Arial"/>
              </a:rPr>
              <a:t>future</a:t>
            </a:r>
            <a:endParaRPr sz="2000">
              <a:latin typeface="Arial"/>
              <a:cs typeface="Arial"/>
            </a:endParaRPr>
          </a:p>
          <a:p>
            <a:pPr marL="295792" indent="-285209">
              <a:lnSpc>
                <a:spcPts val="2371"/>
              </a:lnSpc>
              <a:buChar char="•"/>
              <a:tabLst>
                <a:tab pos="295792" algn="l"/>
              </a:tabLst>
            </a:pPr>
            <a:r>
              <a:rPr sz="2000">
                <a:latin typeface="Arial"/>
                <a:cs typeface="Arial"/>
              </a:rPr>
              <a:t>Align</a:t>
            </a:r>
            <a:r>
              <a:rPr sz="2000" spc="-8">
                <a:latin typeface="Arial"/>
                <a:cs typeface="Arial"/>
              </a:rPr>
              <a:t> </a:t>
            </a:r>
            <a:r>
              <a:rPr sz="2000">
                <a:latin typeface="Arial"/>
                <a:cs typeface="Arial"/>
              </a:rPr>
              <a:t>with</a:t>
            </a:r>
            <a:r>
              <a:rPr sz="2000" spc="-12">
                <a:latin typeface="Arial"/>
                <a:cs typeface="Arial"/>
              </a:rPr>
              <a:t> </a:t>
            </a:r>
            <a:r>
              <a:rPr sz="2000">
                <a:latin typeface="Arial"/>
                <a:cs typeface="Arial"/>
              </a:rPr>
              <a:t>your</a:t>
            </a:r>
            <a:r>
              <a:rPr sz="2000" spc="-12">
                <a:latin typeface="Arial"/>
                <a:cs typeface="Arial"/>
              </a:rPr>
              <a:t> </a:t>
            </a:r>
            <a:r>
              <a:rPr sz="2000">
                <a:latin typeface="Arial"/>
                <a:cs typeface="Arial"/>
              </a:rPr>
              <a:t>leaders</a:t>
            </a:r>
            <a:r>
              <a:rPr sz="2000" spc="8">
                <a:latin typeface="Arial"/>
                <a:cs typeface="Arial"/>
              </a:rPr>
              <a:t> </a:t>
            </a:r>
            <a:r>
              <a:rPr sz="2000">
                <a:latin typeface="Arial"/>
                <a:cs typeface="Arial"/>
              </a:rPr>
              <a:t>and</a:t>
            </a:r>
            <a:r>
              <a:rPr sz="2000" spc="-21">
                <a:latin typeface="Arial"/>
                <a:cs typeface="Arial"/>
              </a:rPr>
              <a:t> </a:t>
            </a:r>
            <a:r>
              <a:rPr sz="2000">
                <a:latin typeface="Arial"/>
                <a:cs typeface="Arial"/>
              </a:rPr>
              <a:t>their</a:t>
            </a:r>
            <a:r>
              <a:rPr sz="2000" spc="-8">
                <a:latin typeface="Arial"/>
                <a:cs typeface="Arial"/>
              </a:rPr>
              <a:t> </a:t>
            </a:r>
            <a:r>
              <a:rPr sz="2000">
                <a:latin typeface="Arial"/>
                <a:cs typeface="Arial"/>
              </a:rPr>
              <a:t>support</a:t>
            </a:r>
            <a:r>
              <a:rPr sz="2000" spc="-8">
                <a:latin typeface="Arial"/>
                <a:cs typeface="Arial"/>
              </a:rPr>
              <a:t> </a:t>
            </a:r>
            <a:r>
              <a:rPr sz="2000">
                <a:latin typeface="Arial"/>
                <a:cs typeface="Arial"/>
              </a:rPr>
              <a:t>for</a:t>
            </a:r>
            <a:r>
              <a:rPr sz="2000" spc="-12">
                <a:latin typeface="Arial"/>
                <a:cs typeface="Arial"/>
              </a:rPr>
              <a:t> </a:t>
            </a:r>
            <a:r>
              <a:rPr sz="2000" spc="-17">
                <a:latin typeface="Arial"/>
                <a:cs typeface="Arial"/>
              </a:rPr>
              <a:t>CHRS</a:t>
            </a:r>
            <a:endParaRPr sz="2000">
              <a:latin typeface="Arial"/>
              <a:cs typeface="Arial"/>
            </a:endParaRPr>
          </a:p>
        </p:txBody>
      </p:sp>
      <p:pic>
        <p:nvPicPr>
          <p:cNvPr id="4" name="object 4"/>
          <p:cNvPicPr/>
          <p:nvPr/>
        </p:nvPicPr>
        <p:blipFill>
          <a:blip r:embed="rId3" cstate="print"/>
          <a:stretch>
            <a:fillRect/>
          </a:stretch>
        </p:blipFill>
        <p:spPr>
          <a:xfrm>
            <a:off x="7164069" y="2479040"/>
            <a:ext cx="4549778" cy="3032125"/>
          </a:xfrm>
          <a:prstGeom prst="rect">
            <a:avLst/>
          </a:prstGeom>
        </p:spPr>
      </p:pic>
      <p:sp>
        <p:nvSpPr>
          <p:cNvPr id="8" name="Title 7">
            <a:extLst>
              <a:ext uri="{FF2B5EF4-FFF2-40B4-BE49-F238E27FC236}">
                <a16:creationId xmlns:a16="http://schemas.microsoft.com/office/drawing/2014/main" id="{8A36DD5D-1131-CC99-9E98-F6CBBDAD24EA}"/>
              </a:ext>
            </a:extLst>
          </p:cNvPr>
          <p:cNvSpPr>
            <a:spLocks noGrp="1"/>
          </p:cNvSpPr>
          <p:nvPr>
            <p:ph type="title"/>
          </p:nvPr>
        </p:nvSpPr>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71667" y="69503"/>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sp>
        <p:nvSpPr>
          <p:cNvPr id="3" name="object 3"/>
          <p:cNvSpPr txBox="1">
            <a:spLocks noGrp="1"/>
          </p:cNvSpPr>
          <p:nvPr>
            <p:ph type="title"/>
          </p:nvPr>
        </p:nvSpPr>
        <p:spPr>
          <a:xfrm>
            <a:off x="3539279" y="970069"/>
            <a:ext cx="5132388" cy="421120"/>
          </a:xfrm>
          <a:prstGeom prst="rect">
            <a:avLst/>
          </a:prstGeom>
        </p:spPr>
        <p:txBody>
          <a:bodyPr vert="horz" wrap="square" lIns="0" tIns="10583" rIns="0" bIns="0" rtlCol="0">
            <a:spAutoFit/>
          </a:bodyPr>
          <a:lstStyle/>
          <a:p>
            <a:pPr marL="10583">
              <a:lnSpc>
                <a:spcPct val="100000"/>
              </a:lnSpc>
              <a:spcBef>
                <a:spcPts val="83"/>
              </a:spcBef>
            </a:pPr>
            <a:r>
              <a:rPr sz="2667">
                <a:solidFill>
                  <a:srgbClr val="256193"/>
                </a:solidFill>
              </a:rPr>
              <a:t>Change</a:t>
            </a:r>
            <a:r>
              <a:rPr sz="2667" spc="-62">
                <a:solidFill>
                  <a:srgbClr val="256193"/>
                </a:solidFill>
              </a:rPr>
              <a:t> </a:t>
            </a:r>
            <a:r>
              <a:rPr sz="2667">
                <a:solidFill>
                  <a:srgbClr val="256193"/>
                </a:solidFill>
              </a:rPr>
              <a:t>Requires</a:t>
            </a:r>
            <a:r>
              <a:rPr sz="2667" spc="-37">
                <a:solidFill>
                  <a:srgbClr val="256193"/>
                </a:solidFill>
              </a:rPr>
              <a:t> </a:t>
            </a:r>
            <a:r>
              <a:rPr sz="2667">
                <a:solidFill>
                  <a:srgbClr val="256193"/>
                </a:solidFill>
              </a:rPr>
              <a:t>Knowing</a:t>
            </a:r>
            <a:r>
              <a:rPr sz="2667" spc="-62">
                <a:solidFill>
                  <a:srgbClr val="256193"/>
                </a:solidFill>
              </a:rPr>
              <a:t> </a:t>
            </a:r>
            <a:r>
              <a:rPr sz="2667" spc="-21">
                <a:solidFill>
                  <a:srgbClr val="256193"/>
                </a:solidFill>
              </a:rPr>
              <a:t>How</a:t>
            </a:r>
            <a:endParaRPr sz="2667"/>
          </a:p>
        </p:txBody>
      </p:sp>
      <p:sp>
        <p:nvSpPr>
          <p:cNvPr id="4" name="object 4"/>
          <p:cNvSpPr/>
          <p:nvPr/>
        </p:nvSpPr>
        <p:spPr>
          <a:xfrm>
            <a:off x="4267200" y="420751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sp>
        <p:nvSpPr>
          <p:cNvPr id="5" name="object 5"/>
          <p:cNvSpPr/>
          <p:nvPr/>
        </p:nvSpPr>
        <p:spPr>
          <a:xfrm>
            <a:off x="7924799" y="420751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grpSp>
        <p:nvGrpSpPr>
          <p:cNvPr id="6" name="object 6"/>
          <p:cNvGrpSpPr/>
          <p:nvPr/>
        </p:nvGrpSpPr>
        <p:grpSpPr>
          <a:xfrm>
            <a:off x="0" y="1524000"/>
            <a:ext cx="12192000" cy="2362200"/>
            <a:chOff x="0" y="1828800"/>
            <a:chExt cx="14630400" cy="2834640"/>
          </a:xfrm>
        </p:grpSpPr>
        <p:pic>
          <p:nvPicPr>
            <p:cNvPr id="7" name="object 7"/>
            <p:cNvPicPr/>
            <p:nvPr/>
          </p:nvPicPr>
          <p:blipFill>
            <a:blip r:embed="rId3" cstate="print"/>
            <a:stretch>
              <a:fillRect/>
            </a:stretch>
          </p:blipFill>
          <p:spPr>
            <a:xfrm>
              <a:off x="0" y="1828800"/>
              <a:ext cx="14630399" cy="2834640"/>
            </a:xfrm>
            <a:prstGeom prst="rect">
              <a:avLst/>
            </a:prstGeom>
          </p:spPr>
        </p:pic>
        <p:sp>
          <p:nvSpPr>
            <p:cNvPr id="8" name="object 8"/>
            <p:cNvSpPr/>
            <p:nvPr/>
          </p:nvSpPr>
          <p:spPr>
            <a:xfrm>
              <a:off x="12191" y="4064507"/>
              <a:ext cx="14618335" cy="599440"/>
            </a:xfrm>
            <a:custGeom>
              <a:avLst/>
              <a:gdLst/>
              <a:ahLst/>
              <a:cxnLst/>
              <a:rect l="l" t="t" r="r" b="b"/>
              <a:pathLst>
                <a:path w="14618335" h="599439">
                  <a:moveTo>
                    <a:pt x="0" y="598932"/>
                  </a:moveTo>
                  <a:lnTo>
                    <a:pt x="14618208" y="598932"/>
                  </a:lnTo>
                  <a:lnTo>
                    <a:pt x="14618208" y="0"/>
                  </a:lnTo>
                  <a:lnTo>
                    <a:pt x="0" y="0"/>
                  </a:lnTo>
                  <a:lnTo>
                    <a:pt x="0" y="598932"/>
                  </a:lnTo>
                  <a:close/>
                </a:path>
              </a:pathLst>
            </a:custGeom>
            <a:solidFill>
              <a:srgbClr val="8AB9E0">
                <a:alpha val="79998"/>
              </a:srgbClr>
            </a:solidFill>
          </p:spPr>
          <p:txBody>
            <a:bodyPr wrap="square" lIns="0" tIns="0" rIns="0" bIns="0" rtlCol="0"/>
            <a:lstStyle/>
            <a:p>
              <a:endParaRPr sz="1500"/>
            </a:p>
          </p:txBody>
        </p:sp>
      </p:grpSp>
      <p:sp>
        <p:nvSpPr>
          <p:cNvPr id="9" name="object 9"/>
          <p:cNvSpPr txBox="1"/>
          <p:nvPr/>
        </p:nvSpPr>
        <p:spPr>
          <a:xfrm>
            <a:off x="5297487" y="3441277"/>
            <a:ext cx="1598083" cy="369161"/>
          </a:xfrm>
          <a:prstGeom prst="rect">
            <a:avLst/>
          </a:prstGeom>
        </p:spPr>
        <p:txBody>
          <a:bodyPr vert="horz" wrap="square" lIns="0" tIns="10054" rIns="0" bIns="0" rtlCol="0">
            <a:spAutoFit/>
          </a:bodyPr>
          <a:lstStyle/>
          <a:p>
            <a:pPr marL="10583">
              <a:spcBef>
                <a:spcPts val="79"/>
              </a:spcBef>
            </a:pPr>
            <a:r>
              <a:rPr lang="en-US" sz="2333" b="1" spc="-8">
                <a:latin typeface="Arial"/>
                <a:cs typeface="Arial"/>
              </a:rPr>
              <a:t>Knowledge</a:t>
            </a:r>
            <a:endParaRPr lang="en-US" sz="2333">
              <a:latin typeface="Arial"/>
              <a:cs typeface="Arial"/>
            </a:endParaRPr>
          </a:p>
        </p:txBody>
      </p:sp>
      <p:sp>
        <p:nvSpPr>
          <p:cNvPr id="10" name="object 10"/>
          <p:cNvSpPr txBox="1"/>
          <p:nvPr/>
        </p:nvSpPr>
        <p:spPr>
          <a:xfrm>
            <a:off x="8546676" y="4657936"/>
            <a:ext cx="2415646" cy="728169"/>
          </a:xfrm>
          <a:prstGeom prst="rect">
            <a:avLst/>
          </a:prstGeom>
        </p:spPr>
        <p:txBody>
          <a:bodyPr vert="horz" wrap="square" lIns="0" tIns="10054" rIns="0" bIns="0" rtlCol="0">
            <a:spAutoFit/>
          </a:bodyPr>
          <a:lstStyle/>
          <a:p>
            <a:pPr marL="10583" marR="4233" indent="6350">
              <a:spcBef>
                <a:spcPts val="79"/>
              </a:spcBef>
            </a:pPr>
            <a:r>
              <a:rPr sz="2333">
                <a:latin typeface="Arial"/>
                <a:cs typeface="Arial"/>
              </a:rPr>
              <a:t>"I</a:t>
            </a:r>
            <a:r>
              <a:rPr sz="2333" spc="-67">
                <a:latin typeface="Arial"/>
                <a:cs typeface="Arial"/>
              </a:rPr>
              <a:t> </a:t>
            </a:r>
            <a:r>
              <a:rPr sz="2333">
                <a:latin typeface="Arial"/>
                <a:cs typeface="Arial"/>
              </a:rPr>
              <a:t>understand</a:t>
            </a:r>
            <a:r>
              <a:rPr sz="2333" spc="-50">
                <a:latin typeface="Arial"/>
                <a:cs typeface="Arial"/>
              </a:rPr>
              <a:t> </a:t>
            </a:r>
            <a:r>
              <a:rPr sz="2333" spc="-21">
                <a:latin typeface="Arial"/>
                <a:cs typeface="Arial"/>
              </a:rPr>
              <a:t>how </a:t>
            </a:r>
            <a:r>
              <a:rPr sz="2333">
                <a:latin typeface="Arial"/>
                <a:cs typeface="Arial"/>
              </a:rPr>
              <a:t>the</a:t>
            </a:r>
            <a:r>
              <a:rPr sz="2333" spc="-46">
                <a:latin typeface="Arial"/>
                <a:cs typeface="Arial"/>
              </a:rPr>
              <a:t> </a:t>
            </a:r>
            <a:r>
              <a:rPr sz="2333">
                <a:latin typeface="Arial"/>
                <a:cs typeface="Arial"/>
              </a:rPr>
              <a:t>system</a:t>
            </a:r>
            <a:r>
              <a:rPr sz="2333" spc="-58">
                <a:latin typeface="Arial"/>
                <a:cs typeface="Arial"/>
              </a:rPr>
              <a:t> </a:t>
            </a:r>
            <a:r>
              <a:rPr sz="2333" spc="-8">
                <a:latin typeface="Arial"/>
                <a:cs typeface="Arial"/>
              </a:rPr>
              <a:t>works"</a:t>
            </a:r>
            <a:endParaRPr sz="2333">
              <a:latin typeface="Arial"/>
              <a:cs typeface="Arial"/>
            </a:endParaRPr>
          </a:p>
        </p:txBody>
      </p:sp>
      <p:sp>
        <p:nvSpPr>
          <p:cNvPr id="11" name="object 11"/>
          <p:cNvSpPr txBox="1"/>
          <p:nvPr/>
        </p:nvSpPr>
        <p:spPr>
          <a:xfrm>
            <a:off x="937858" y="4479838"/>
            <a:ext cx="2632075" cy="1087178"/>
          </a:xfrm>
          <a:prstGeom prst="rect">
            <a:avLst/>
          </a:prstGeom>
        </p:spPr>
        <p:txBody>
          <a:bodyPr vert="horz" wrap="square" lIns="0" tIns="10054" rIns="0" bIns="0" rtlCol="0">
            <a:spAutoFit/>
          </a:bodyPr>
          <a:lstStyle/>
          <a:p>
            <a:pPr marL="10583" marR="4233" algn="ctr">
              <a:spcBef>
                <a:spcPts val="79"/>
              </a:spcBef>
            </a:pPr>
            <a:r>
              <a:rPr sz="2333">
                <a:latin typeface="Arial"/>
                <a:cs typeface="Arial"/>
              </a:rPr>
              <a:t>"I</a:t>
            </a:r>
            <a:r>
              <a:rPr sz="2333" spc="-50">
                <a:latin typeface="Arial"/>
                <a:cs typeface="Arial"/>
              </a:rPr>
              <a:t> </a:t>
            </a:r>
            <a:r>
              <a:rPr sz="2333">
                <a:latin typeface="Arial"/>
                <a:cs typeface="Arial"/>
              </a:rPr>
              <a:t>have</a:t>
            </a:r>
            <a:r>
              <a:rPr sz="2333" spc="-50">
                <a:latin typeface="Arial"/>
                <a:cs typeface="Arial"/>
              </a:rPr>
              <a:t> </a:t>
            </a:r>
            <a:r>
              <a:rPr sz="2333">
                <a:latin typeface="Arial"/>
                <a:cs typeface="Arial"/>
              </a:rPr>
              <a:t>received</a:t>
            </a:r>
            <a:r>
              <a:rPr sz="2333" spc="-46">
                <a:latin typeface="Arial"/>
                <a:cs typeface="Arial"/>
              </a:rPr>
              <a:t> </a:t>
            </a:r>
            <a:r>
              <a:rPr sz="2333" spc="-21">
                <a:latin typeface="Arial"/>
                <a:cs typeface="Arial"/>
              </a:rPr>
              <a:t>the </a:t>
            </a:r>
            <a:r>
              <a:rPr sz="2333">
                <a:latin typeface="Arial"/>
                <a:cs typeface="Arial"/>
              </a:rPr>
              <a:t>training</a:t>
            </a:r>
            <a:r>
              <a:rPr sz="2333" spc="-54">
                <a:latin typeface="Arial"/>
                <a:cs typeface="Arial"/>
              </a:rPr>
              <a:t> </a:t>
            </a:r>
            <a:r>
              <a:rPr sz="2333">
                <a:latin typeface="Arial"/>
                <a:cs typeface="Arial"/>
              </a:rPr>
              <a:t>I</a:t>
            </a:r>
            <a:r>
              <a:rPr sz="2333" spc="-50">
                <a:latin typeface="Arial"/>
                <a:cs typeface="Arial"/>
              </a:rPr>
              <a:t> </a:t>
            </a:r>
            <a:r>
              <a:rPr sz="2333">
                <a:latin typeface="Arial"/>
                <a:cs typeface="Arial"/>
              </a:rPr>
              <a:t>need</a:t>
            </a:r>
            <a:r>
              <a:rPr sz="2333" spc="-33">
                <a:latin typeface="Arial"/>
                <a:cs typeface="Arial"/>
              </a:rPr>
              <a:t> </a:t>
            </a:r>
            <a:r>
              <a:rPr sz="2333" spc="-21">
                <a:latin typeface="Arial"/>
                <a:cs typeface="Arial"/>
              </a:rPr>
              <a:t>to</a:t>
            </a:r>
            <a:r>
              <a:rPr sz="2333" spc="583">
                <a:latin typeface="Arial"/>
                <a:cs typeface="Arial"/>
              </a:rPr>
              <a:t> </a:t>
            </a:r>
            <a:r>
              <a:rPr sz="2333">
                <a:latin typeface="Arial"/>
                <a:cs typeface="Arial"/>
              </a:rPr>
              <a:t>do</a:t>
            </a:r>
            <a:r>
              <a:rPr sz="2333" spc="-29">
                <a:latin typeface="Arial"/>
                <a:cs typeface="Arial"/>
              </a:rPr>
              <a:t> </a:t>
            </a:r>
            <a:r>
              <a:rPr sz="2333">
                <a:latin typeface="Arial"/>
                <a:cs typeface="Arial"/>
              </a:rPr>
              <a:t>my</a:t>
            </a:r>
            <a:r>
              <a:rPr sz="2333" spc="-25">
                <a:latin typeface="Arial"/>
                <a:cs typeface="Arial"/>
              </a:rPr>
              <a:t> </a:t>
            </a:r>
            <a:r>
              <a:rPr sz="2333" spc="-17">
                <a:latin typeface="Arial"/>
                <a:cs typeface="Arial"/>
              </a:rPr>
              <a:t>job"</a:t>
            </a:r>
            <a:endParaRPr sz="2333">
              <a:latin typeface="Arial"/>
              <a:cs typeface="Arial"/>
            </a:endParaRPr>
          </a:p>
        </p:txBody>
      </p:sp>
      <p:sp>
        <p:nvSpPr>
          <p:cNvPr id="12" name="object 12"/>
          <p:cNvSpPr txBox="1"/>
          <p:nvPr/>
        </p:nvSpPr>
        <p:spPr>
          <a:xfrm>
            <a:off x="4568031" y="4480435"/>
            <a:ext cx="3055938" cy="1087178"/>
          </a:xfrm>
          <a:prstGeom prst="rect">
            <a:avLst/>
          </a:prstGeom>
        </p:spPr>
        <p:txBody>
          <a:bodyPr vert="horz" wrap="square" lIns="0" tIns="10054" rIns="0" bIns="0" rtlCol="0">
            <a:spAutoFit/>
          </a:bodyPr>
          <a:lstStyle/>
          <a:p>
            <a:pPr marL="10054" marR="4233" indent="-3704" algn="ctr">
              <a:spcBef>
                <a:spcPts val="79"/>
              </a:spcBef>
            </a:pPr>
            <a:r>
              <a:rPr sz="2333" dirty="0">
                <a:latin typeface="Arial"/>
                <a:cs typeface="Arial"/>
              </a:rPr>
              <a:t>"I</a:t>
            </a:r>
            <a:r>
              <a:rPr sz="2333" spc="-42" dirty="0">
                <a:latin typeface="Arial"/>
                <a:cs typeface="Arial"/>
              </a:rPr>
              <a:t> </a:t>
            </a:r>
            <a:r>
              <a:rPr sz="2333" dirty="0">
                <a:latin typeface="Arial"/>
                <a:cs typeface="Arial"/>
              </a:rPr>
              <a:t>know</a:t>
            </a:r>
            <a:r>
              <a:rPr sz="2333" spc="-33" dirty="0">
                <a:latin typeface="Arial"/>
                <a:cs typeface="Arial"/>
              </a:rPr>
              <a:t> </a:t>
            </a:r>
            <a:r>
              <a:rPr sz="2333" dirty="0">
                <a:latin typeface="Arial"/>
                <a:cs typeface="Arial"/>
              </a:rPr>
              <a:t>how</a:t>
            </a:r>
            <a:r>
              <a:rPr sz="2333" spc="-33" dirty="0">
                <a:latin typeface="Arial"/>
                <a:cs typeface="Arial"/>
              </a:rPr>
              <a:t> </a:t>
            </a:r>
            <a:r>
              <a:rPr sz="2333" dirty="0">
                <a:latin typeface="Arial"/>
                <a:cs typeface="Arial"/>
              </a:rPr>
              <a:t>to</a:t>
            </a:r>
            <a:r>
              <a:rPr sz="2333" spc="-42" dirty="0">
                <a:latin typeface="Arial"/>
                <a:cs typeface="Arial"/>
              </a:rPr>
              <a:t> </a:t>
            </a:r>
            <a:r>
              <a:rPr sz="2333" dirty="0">
                <a:latin typeface="Arial"/>
                <a:cs typeface="Arial"/>
              </a:rPr>
              <a:t>refer</a:t>
            </a:r>
            <a:r>
              <a:rPr sz="2333" spc="-29" dirty="0">
                <a:latin typeface="Arial"/>
                <a:cs typeface="Arial"/>
              </a:rPr>
              <a:t> </a:t>
            </a:r>
            <a:r>
              <a:rPr sz="2333" spc="-21" dirty="0">
                <a:latin typeface="Arial"/>
                <a:cs typeface="Arial"/>
              </a:rPr>
              <a:t>to </a:t>
            </a:r>
            <a:r>
              <a:rPr sz="2333" dirty="0">
                <a:latin typeface="Arial"/>
                <a:cs typeface="Arial"/>
              </a:rPr>
              <a:t>the</a:t>
            </a:r>
            <a:r>
              <a:rPr sz="2333" spc="-54" dirty="0">
                <a:latin typeface="Arial"/>
                <a:cs typeface="Arial"/>
              </a:rPr>
              <a:t> </a:t>
            </a:r>
            <a:r>
              <a:rPr sz="2333" dirty="0">
                <a:latin typeface="Arial"/>
                <a:cs typeface="Arial"/>
              </a:rPr>
              <a:t>training</a:t>
            </a:r>
            <a:r>
              <a:rPr sz="2333" spc="-54" dirty="0">
                <a:latin typeface="Arial"/>
                <a:cs typeface="Arial"/>
              </a:rPr>
              <a:t> </a:t>
            </a:r>
            <a:r>
              <a:rPr sz="2333" spc="-8" dirty="0">
                <a:latin typeface="Arial"/>
                <a:cs typeface="Arial"/>
              </a:rPr>
              <a:t>resources </a:t>
            </a:r>
            <a:r>
              <a:rPr sz="2333" dirty="0">
                <a:latin typeface="Arial"/>
                <a:cs typeface="Arial"/>
              </a:rPr>
              <a:t>in</a:t>
            </a:r>
            <a:r>
              <a:rPr sz="2333" spc="-42" dirty="0">
                <a:latin typeface="Arial"/>
                <a:cs typeface="Arial"/>
              </a:rPr>
              <a:t> </a:t>
            </a:r>
            <a:r>
              <a:rPr sz="2333" dirty="0">
                <a:latin typeface="Arial"/>
                <a:cs typeface="Arial"/>
              </a:rPr>
              <a:t>the</a:t>
            </a:r>
            <a:r>
              <a:rPr sz="2333" spc="-46" dirty="0">
                <a:latin typeface="Arial"/>
                <a:cs typeface="Arial"/>
              </a:rPr>
              <a:t> </a:t>
            </a:r>
            <a:r>
              <a:rPr sz="2333" dirty="0">
                <a:latin typeface="Arial"/>
                <a:cs typeface="Arial"/>
              </a:rPr>
              <a:t>CHRS</a:t>
            </a:r>
            <a:r>
              <a:rPr sz="2333" spc="-21" dirty="0">
                <a:latin typeface="Arial"/>
                <a:cs typeface="Arial"/>
              </a:rPr>
              <a:t> </a:t>
            </a:r>
            <a:r>
              <a:rPr sz="2333" dirty="0">
                <a:latin typeface="Arial"/>
                <a:cs typeface="Arial"/>
              </a:rPr>
              <a:t>Library</a:t>
            </a:r>
            <a:r>
              <a:rPr sz="2333" spc="-8" dirty="0">
                <a:latin typeface="Arial"/>
                <a:cs typeface="Arial"/>
              </a:rPr>
              <a:t>"</a:t>
            </a:r>
            <a:endParaRPr sz="2333" dirty="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08812" y="72767"/>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sp>
        <p:nvSpPr>
          <p:cNvPr id="3" name="object 3"/>
          <p:cNvSpPr txBox="1"/>
          <p:nvPr/>
        </p:nvSpPr>
        <p:spPr>
          <a:xfrm>
            <a:off x="426296" y="2088198"/>
            <a:ext cx="5237163" cy="3537956"/>
          </a:xfrm>
          <a:prstGeom prst="rect">
            <a:avLst/>
          </a:prstGeom>
        </p:spPr>
        <p:txBody>
          <a:bodyPr vert="horz" wrap="square" lIns="0" tIns="11113" rIns="0" bIns="0" rtlCol="0">
            <a:spAutoFit/>
          </a:bodyPr>
          <a:lstStyle/>
          <a:p>
            <a:pPr marL="10583" marR="201075">
              <a:spcBef>
                <a:spcPts val="87"/>
              </a:spcBef>
            </a:pPr>
            <a:r>
              <a:rPr sz="2667" b="1" dirty="0">
                <a:latin typeface="Arial"/>
                <a:cs typeface="Arial"/>
              </a:rPr>
              <a:t>How</a:t>
            </a:r>
            <a:r>
              <a:rPr sz="2667" b="1" spc="-29" dirty="0">
                <a:latin typeface="Arial"/>
                <a:cs typeface="Arial"/>
              </a:rPr>
              <a:t> </a:t>
            </a:r>
            <a:r>
              <a:rPr sz="2667" b="1" dirty="0">
                <a:latin typeface="Arial"/>
                <a:cs typeface="Arial"/>
              </a:rPr>
              <a:t>to</a:t>
            </a:r>
            <a:r>
              <a:rPr sz="2667" b="1" spc="-17" dirty="0">
                <a:latin typeface="Arial"/>
                <a:cs typeface="Arial"/>
              </a:rPr>
              <a:t> </a:t>
            </a:r>
            <a:r>
              <a:rPr sz="2667" b="1" dirty="0">
                <a:latin typeface="Arial"/>
                <a:cs typeface="Arial"/>
              </a:rPr>
              <a:t>get</a:t>
            </a:r>
            <a:r>
              <a:rPr sz="2667" b="1" spc="-25" dirty="0">
                <a:latin typeface="Arial"/>
                <a:cs typeface="Arial"/>
              </a:rPr>
              <a:t> </a:t>
            </a:r>
            <a:r>
              <a:rPr sz="2667" b="1" dirty="0">
                <a:latin typeface="Arial"/>
                <a:cs typeface="Arial"/>
              </a:rPr>
              <a:t>past</a:t>
            </a:r>
            <a:r>
              <a:rPr sz="2667" b="1" spc="-17" dirty="0">
                <a:latin typeface="Arial"/>
                <a:cs typeface="Arial"/>
              </a:rPr>
              <a:t> </a:t>
            </a:r>
            <a:r>
              <a:rPr sz="2667" b="1" dirty="0">
                <a:latin typeface="Arial"/>
                <a:cs typeface="Arial"/>
              </a:rPr>
              <a:t>the</a:t>
            </a:r>
            <a:r>
              <a:rPr sz="2667" b="1" spc="-21" dirty="0">
                <a:latin typeface="Arial"/>
                <a:cs typeface="Arial"/>
              </a:rPr>
              <a:t> </a:t>
            </a:r>
            <a:r>
              <a:rPr sz="2667" b="1" spc="-8" dirty="0">
                <a:latin typeface="Arial"/>
                <a:cs typeface="Arial"/>
              </a:rPr>
              <a:t>Knowledge </a:t>
            </a:r>
            <a:r>
              <a:rPr sz="2667" b="1" dirty="0">
                <a:latin typeface="Arial"/>
                <a:cs typeface="Arial"/>
              </a:rPr>
              <a:t>Barrier</a:t>
            </a:r>
            <a:r>
              <a:rPr sz="2667" b="1" spc="-21" dirty="0">
                <a:latin typeface="Arial"/>
                <a:cs typeface="Arial"/>
              </a:rPr>
              <a:t> </a:t>
            </a:r>
            <a:r>
              <a:rPr sz="2667" b="1" dirty="0">
                <a:latin typeface="Arial"/>
                <a:cs typeface="Arial"/>
              </a:rPr>
              <a:t>Point</a:t>
            </a:r>
            <a:r>
              <a:rPr sz="2667" b="1" spc="-29" dirty="0">
                <a:latin typeface="Arial"/>
                <a:cs typeface="Arial"/>
              </a:rPr>
              <a:t> </a:t>
            </a:r>
            <a:r>
              <a:rPr sz="2667" b="1" dirty="0">
                <a:latin typeface="Arial"/>
                <a:cs typeface="Arial"/>
              </a:rPr>
              <a:t>to</a:t>
            </a:r>
            <a:r>
              <a:rPr sz="2667" b="1" spc="-21" dirty="0">
                <a:latin typeface="Arial"/>
                <a:cs typeface="Arial"/>
              </a:rPr>
              <a:t> </a:t>
            </a:r>
            <a:r>
              <a:rPr sz="2667" b="1" spc="-8" dirty="0">
                <a:latin typeface="Arial"/>
                <a:cs typeface="Arial"/>
              </a:rPr>
              <a:t>adoption?</a:t>
            </a:r>
            <a:endParaRPr sz="3000" dirty="0">
              <a:latin typeface="Arial"/>
              <a:cs typeface="Arial"/>
            </a:endParaRPr>
          </a:p>
          <a:p>
            <a:pPr marL="295792" indent="-285209">
              <a:spcBef>
                <a:spcPts val="1925"/>
              </a:spcBef>
              <a:buChar char="•"/>
              <a:tabLst>
                <a:tab pos="295792" algn="l"/>
              </a:tabLst>
            </a:pPr>
            <a:r>
              <a:rPr sz="2000" spc="-42" dirty="0">
                <a:latin typeface="Arial"/>
                <a:cs typeface="Arial"/>
              </a:rPr>
              <a:t>Take</a:t>
            </a:r>
            <a:r>
              <a:rPr sz="2000" spc="-46" dirty="0">
                <a:latin typeface="Arial"/>
                <a:cs typeface="Arial"/>
              </a:rPr>
              <a:t> </a:t>
            </a:r>
            <a:r>
              <a:rPr sz="2000" dirty="0">
                <a:latin typeface="Arial"/>
                <a:cs typeface="Arial"/>
              </a:rPr>
              <a:t>advantage</a:t>
            </a:r>
            <a:r>
              <a:rPr sz="2000" spc="-21" dirty="0">
                <a:latin typeface="Arial"/>
                <a:cs typeface="Arial"/>
              </a:rPr>
              <a:t> </a:t>
            </a:r>
            <a:r>
              <a:rPr sz="2000" dirty="0">
                <a:latin typeface="Arial"/>
                <a:cs typeface="Arial"/>
              </a:rPr>
              <a:t>of</a:t>
            </a:r>
            <a:r>
              <a:rPr sz="2000" spc="-33" dirty="0">
                <a:latin typeface="Arial"/>
                <a:cs typeface="Arial"/>
              </a:rPr>
              <a:t> </a:t>
            </a:r>
            <a:r>
              <a:rPr sz="2000" dirty="0">
                <a:latin typeface="Arial"/>
                <a:cs typeface="Arial"/>
              </a:rPr>
              <a:t>all</a:t>
            </a:r>
            <a:r>
              <a:rPr sz="2000" spc="-12" dirty="0">
                <a:latin typeface="Arial"/>
                <a:cs typeface="Arial"/>
              </a:rPr>
              <a:t> </a:t>
            </a:r>
            <a:r>
              <a:rPr sz="2000" dirty="0">
                <a:latin typeface="Arial"/>
                <a:cs typeface="Arial"/>
              </a:rPr>
              <a:t>the</a:t>
            </a:r>
            <a:r>
              <a:rPr sz="2000" spc="-37" dirty="0">
                <a:latin typeface="Arial"/>
                <a:cs typeface="Arial"/>
              </a:rPr>
              <a:t> </a:t>
            </a:r>
            <a:r>
              <a:rPr sz="2000" dirty="0">
                <a:latin typeface="Arial"/>
                <a:cs typeface="Arial"/>
              </a:rPr>
              <a:t>training</a:t>
            </a:r>
            <a:r>
              <a:rPr sz="2000" spc="-21" dirty="0">
                <a:latin typeface="Arial"/>
                <a:cs typeface="Arial"/>
              </a:rPr>
              <a:t> </a:t>
            </a:r>
            <a:r>
              <a:rPr sz="2000" spc="-8" dirty="0">
                <a:latin typeface="Arial"/>
                <a:cs typeface="Arial"/>
              </a:rPr>
              <a:t>materials</a:t>
            </a:r>
            <a:endParaRPr sz="2000" dirty="0">
              <a:latin typeface="Arial"/>
              <a:cs typeface="Arial"/>
            </a:endParaRPr>
          </a:p>
          <a:p>
            <a:pPr marL="296321">
              <a:spcBef>
                <a:spcPts val="4"/>
              </a:spcBef>
            </a:pPr>
            <a:r>
              <a:rPr sz="2000" dirty="0">
                <a:latin typeface="Arial"/>
                <a:cs typeface="Arial"/>
              </a:rPr>
              <a:t>in</a:t>
            </a:r>
            <a:r>
              <a:rPr sz="2000" spc="-33" dirty="0">
                <a:latin typeface="Arial"/>
                <a:cs typeface="Arial"/>
              </a:rPr>
              <a:t> </a:t>
            </a:r>
            <a:r>
              <a:rPr sz="2000" dirty="0">
                <a:latin typeface="Arial"/>
                <a:cs typeface="Arial"/>
              </a:rPr>
              <a:t>the</a:t>
            </a:r>
            <a:r>
              <a:rPr sz="2000" spc="-21" dirty="0">
                <a:latin typeface="Arial"/>
                <a:cs typeface="Arial"/>
              </a:rPr>
              <a:t> </a:t>
            </a:r>
            <a:r>
              <a:rPr sz="2000" dirty="0">
                <a:latin typeface="Arial"/>
                <a:cs typeface="Arial"/>
              </a:rPr>
              <a:t>CHRS</a:t>
            </a:r>
            <a:r>
              <a:rPr sz="2000" spc="-12" dirty="0">
                <a:latin typeface="Arial"/>
                <a:cs typeface="Arial"/>
              </a:rPr>
              <a:t> </a:t>
            </a:r>
            <a:r>
              <a:rPr sz="2000" spc="-8" dirty="0">
                <a:latin typeface="Arial"/>
                <a:cs typeface="Arial"/>
              </a:rPr>
              <a:t>Library</a:t>
            </a:r>
            <a:endParaRPr sz="2000" dirty="0">
              <a:latin typeface="Arial"/>
              <a:cs typeface="Arial"/>
            </a:endParaRPr>
          </a:p>
          <a:p>
            <a:pPr marL="296321" marR="4233" indent="-285739">
              <a:buChar char="•"/>
              <a:tabLst>
                <a:tab pos="296321" algn="l"/>
              </a:tabLst>
            </a:pPr>
            <a:r>
              <a:rPr sz="2000" dirty="0">
                <a:latin typeface="Arial"/>
                <a:cs typeface="Arial"/>
              </a:rPr>
              <a:t>Attend</a:t>
            </a:r>
            <a:r>
              <a:rPr sz="2000" spc="-42" dirty="0">
                <a:latin typeface="Arial"/>
                <a:cs typeface="Arial"/>
              </a:rPr>
              <a:t> </a:t>
            </a:r>
            <a:r>
              <a:rPr sz="2000" dirty="0">
                <a:latin typeface="Arial"/>
                <a:cs typeface="Arial"/>
              </a:rPr>
              <a:t>campus-based</a:t>
            </a:r>
            <a:r>
              <a:rPr sz="2000" spc="-8" dirty="0">
                <a:latin typeface="Arial"/>
                <a:cs typeface="Arial"/>
              </a:rPr>
              <a:t> </a:t>
            </a:r>
            <a:r>
              <a:rPr sz="2000" dirty="0">
                <a:latin typeface="Arial"/>
                <a:cs typeface="Arial"/>
              </a:rPr>
              <a:t>training</a:t>
            </a:r>
            <a:r>
              <a:rPr sz="2000" spc="-8" dirty="0">
                <a:latin typeface="Arial"/>
                <a:cs typeface="Arial"/>
              </a:rPr>
              <a:t> </a:t>
            </a:r>
            <a:r>
              <a:rPr sz="2000" dirty="0">
                <a:latin typeface="Arial"/>
                <a:cs typeface="Arial"/>
              </a:rPr>
              <a:t>sessions</a:t>
            </a:r>
            <a:r>
              <a:rPr sz="2000" spc="-12" dirty="0">
                <a:latin typeface="Arial"/>
                <a:cs typeface="Arial"/>
              </a:rPr>
              <a:t> </a:t>
            </a:r>
            <a:r>
              <a:rPr sz="2000" spc="-21" dirty="0">
                <a:latin typeface="Arial"/>
                <a:cs typeface="Arial"/>
              </a:rPr>
              <a:t>and </a:t>
            </a:r>
            <a:r>
              <a:rPr sz="2000" dirty="0">
                <a:latin typeface="Arial"/>
                <a:cs typeface="Arial"/>
              </a:rPr>
              <a:t>ask</a:t>
            </a:r>
            <a:r>
              <a:rPr sz="2000" spc="-8" dirty="0">
                <a:latin typeface="Arial"/>
                <a:cs typeface="Arial"/>
              </a:rPr>
              <a:t> questions</a:t>
            </a:r>
            <a:endParaRPr sz="2000" dirty="0">
              <a:latin typeface="Arial"/>
              <a:cs typeface="Arial"/>
            </a:endParaRPr>
          </a:p>
          <a:p>
            <a:pPr marL="295792" indent="-285209">
              <a:lnSpc>
                <a:spcPts val="2371"/>
              </a:lnSpc>
              <a:buChar char="•"/>
              <a:tabLst>
                <a:tab pos="295792" algn="l"/>
              </a:tabLst>
            </a:pPr>
            <a:r>
              <a:rPr sz="2000" spc="-42" dirty="0">
                <a:latin typeface="Arial"/>
                <a:cs typeface="Arial"/>
              </a:rPr>
              <a:t>Take</a:t>
            </a:r>
            <a:r>
              <a:rPr sz="2000" spc="-25" dirty="0">
                <a:latin typeface="Arial"/>
                <a:cs typeface="Arial"/>
              </a:rPr>
              <a:t> </a:t>
            </a:r>
            <a:r>
              <a:rPr sz="2000" dirty="0">
                <a:latin typeface="Arial"/>
                <a:cs typeface="Arial"/>
              </a:rPr>
              <a:t>time</a:t>
            </a:r>
            <a:r>
              <a:rPr sz="2000" spc="-17" dirty="0">
                <a:latin typeface="Arial"/>
                <a:cs typeface="Arial"/>
              </a:rPr>
              <a:t> </a:t>
            </a:r>
            <a:r>
              <a:rPr sz="2000" dirty="0">
                <a:latin typeface="Arial"/>
                <a:cs typeface="Arial"/>
              </a:rPr>
              <a:t>to</a:t>
            </a:r>
            <a:r>
              <a:rPr sz="2000" spc="-33" dirty="0">
                <a:latin typeface="Arial"/>
                <a:cs typeface="Arial"/>
              </a:rPr>
              <a:t> </a:t>
            </a:r>
            <a:r>
              <a:rPr sz="2000" dirty="0">
                <a:latin typeface="Arial"/>
                <a:cs typeface="Arial"/>
              </a:rPr>
              <a:t>practice</a:t>
            </a:r>
            <a:r>
              <a:rPr lang="en-US" sz="2000" dirty="0">
                <a:latin typeface="Arial"/>
                <a:cs typeface="Arial"/>
              </a:rPr>
              <a:t> using CHRS during each pass/round of testing</a:t>
            </a:r>
          </a:p>
          <a:p>
            <a:pPr marL="295792" indent="-285209">
              <a:lnSpc>
                <a:spcPts val="2371"/>
              </a:lnSpc>
              <a:buChar char="•"/>
              <a:tabLst>
                <a:tab pos="295792" algn="l"/>
              </a:tabLst>
            </a:pPr>
            <a:r>
              <a:rPr lang="en-US" sz="2000" dirty="0">
                <a:latin typeface="Arial"/>
                <a:cs typeface="Arial"/>
              </a:rPr>
              <a:t>Confer with your colleagues and share knowledge</a:t>
            </a:r>
            <a:endParaRPr sz="2000" dirty="0">
              <a:latin typeface="Arial"/>
              <a:cs typeface="Arial"/>
            </a:endParaRPr>
          </a:p>
        </p:txBody>
      </p:sp>
      <p:pic>
        <p:nvPicPr>
          <p:cNvPr id="4" name="object 4"/>
          <p:cNvPicPr/>
          <p:nvPr/>
        </p:nvPicPr>
        <p:blipFill>
          <a:blip r:embed="rId3" cstate="print"/>
          <a:stretch>
            <a:fillRect/>
          </a:stretch>
        </p:blipFill>
        <p:spPr>
          <a:xfrm>
            <a:off x="6380480" y="2067560"/>
            <a:ext cx="5051425" cy="3269618"/>
          </a:xfrm>
          <a:prstGeom prst="rect">
            <a:avLst/>
          </a:prstGeom>
        </p:spPr>
      </p:pic>
      <p:sp>
        <p:nvSpPr>
          <p:cNvPr id="5" name="object 5"/>
          <p:cNvSpPr txBox="1">
            <a:spLocks noGrp="1"/>
          </p:cNvSpPr>
          <p:nvPr>
            <p:ph type="title"/>
          </p:nvPr>
        </p:nvSpPr>
        <p:spPr>
          <a:xfrm>
            <a:off x="426296" y="1289643"/>
            <a:ext cx="9618133" cy="421655"/>
          </a:xfrm>
          <a:prstGeom prst="rect">
            <a:avLst/>
          </a:prstGeom>
        </p:spPr>
        <p:txBody>
          <a:bodyPr vert="horz" wrap="square" lIns="0" tIns="11113" rIns="0" bIns="0" rtlCol="0">
            <a:spAutoFit/>
          </a:bodyPr>
          <a:lstStyle/>
          <a:p>
            <a:pPr marL="10583">
              <a:lnSpc>
                <a:spcPct val="100000"/>
              </a:lnSpc>
              <a:spcBef>
                <a:spcPts val="87"/>
              </a:spcBef>
            </a:pPr>
            <a:r>
              <a:rPr sz="2667"/>
              <a:t>If</a:t>
            </a:r>
            <a:r>
              <a:rPr sz="2667" spc="-42"/>
              <a:t> </a:t>
            </a:r>
            <a:r>
              <a:rPr sz="2667"/>
              <a:t>you</a:t>
            </a:r>
            <a:r>
              <a:rPr sz="2667" spc="-37"/>
              <a:t> </a:t>
            </a:r>
            <a:r>
              <a:rPr sz="2667"/>
              <a:t>scored</a:t>
            </a:r>
            <a:r>
              <a:rPr sz="2667" spc="-46"/>
              <a:t> </a:t>
            </a:r>
            <a:r>
              <a:rPr sz="2667"/>
              <a:t>a</a:t>
            </a:r>
            <a:r>
              <a:rPr sz="2667" spc="-29"/>
              <a:t> </a:t>
            </a:r>
            <a:r>
              <a:rPr sz="2667"/>
              <a:t>3</a:t>
            </a:r>
            <a:r>
              <a:rPr sz="2667" spc="-29"/>
              <a:t> </a:t>
            </a:r>
            <a:r>
              <a:rPr sz="2667"/>
              <a:t>or</a:t>
            </a:r>
            <a:r>
              <a:rPr sz="2667" spc="-21"/>
              <a:t> </a:t>
            </a:r>
            <a:r>
              <a:rPr sz="2667"/>
              <a:t>below,</a:t>
            </a:r>
            <a:r>
              <a:rPr sz="2667" spc="-46"/>
              <a:t> </a:t>
            </a:r>
            <a:r>
              <a:rPr sz="2667"/>
              <a:t>your</a:t>
            </a:r>
            <a:r>
              <a:rPr sz="2667" spc="-37"/>
              <a:t> </a:t>
            </a:r>
            <a:r>
              <a:rPr sz="2667"/>
              <a:t>Barrier</a:t>
            </a:r>
            <a:r>
              <a:rPr sz="2667" spc="-21"/>
              <a:t> </a:t>
            </a:r>
            <a:r>
              <a:rPr sz="2667"/>
              <a:t>Point</a:t>
            </a:r>
            <a:r>
              <a:rPr sz="2667" spc="-46"/>
              <a:t> </a:t>
            </a:r>
            <a:r>
              <a:rPr sz="2667"/>
              <a:t>is:</a:t>
            </a:r>
            <a:r>
              <a:rPr sz="2667" spc="-12"/>
              <a:t> </a:t>
            </a:r>
            <a:r>
              <a:rPr sz="2667" spc="-8">
                <a:solidFill>
                  <a:srgbClr val="2D75B6"/>
                </a:solidFill>
              </a:rPr>
              <a:t>Knowledge</a:t>
            </a:r>
            <a:endParaRPr sz="2667"/>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42337" y="101044"/>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a:latin typeface="Arial"/>
                <a:cs typeface="Arial"/>
              </a:rPr>
              <a:t>Adjusting</a:t>
            </a:r>
            <a:r>
              <a:rPr sz="2333" b="1" spc="-46">
                <a:latin typeface="Arial"/>
                <a:cs typeface="Arial"/>
              </a:rPr>
              <a:t> </a:t>
            </a:r>
            <a:r>
              <a:rPr sz="2333" b="1">
                <a:latin typeface="Arial"/>
                <a:cs typeface="Arial"/>
              </a:rPr>
              <a:t>to</a:t>
            </a:r>
            <a:r>
              <a:rPr sz="2333" b="1" spc="-71">
                <a:latin typeface="Arial"/>
                <a:cs typeface="Arial"/>
              </a:rPr>
              <a:t> </a:t>
            </a:r>
            <a:r>
              <a:rPr sz="2333" b="1" spc="-17">
                <a:latin typeface="Arial"/>
                <a:cs typeface="Arial"/>
              </a:rPr>
              <a:t>CHRS </a:t>
            </a:r>
            <a:r>
              <a:rPr sz="2333" b="1">
                <a:solidFill>
                  <a:srgbClr val="0D0D0D"/>
                </a:solidFill>
                <a:latin typeface="Arial"/>
                <a:cs typeface="Arial"/>
              </a:rPr>
              <a:t>CHRS</a:t>
            </a:r>
            <a:r>
              <a:rPr sz="2333" b="1" spc="-150">
                <a:solidFill>
                  <a:srgbClr val="0D0D0D"/>
                </a:solidFill>
                <a:latin typeface="Arial"/>
                <a:cs typeface="Arial"/>
              </a:rPr>
              <a:t> </a:t>
            </a:r>
            <a:r>
              <a:rPr sz="2333" b="1" spc="-8">
                <a:solidFill>
                  <a:srgbClr val="0D0D0D"/>
                </a:solidFill>
                <a:latin typeface="Arial"/>
                <a:cs typeface="Arial"/>
              </a:rPr>
              <a:t>Adoption</a:t>
            </a:r>
            <a:endParaRPr sz="2333">
              <a:latin typeface="Arial"/>
              <a:cs typeface="Arial"/>
            </a:endParaRPr>
          </a:p>
        </p:txBody>
      </p:sp>
      <p:sp>
        <p:nvSpPr>
          <p:cNvPr id="3" name="object 3"/>
          <p:cNvSpPr txBox="1">
            <a:spLocks noGrp="1"/>
          </p:cNvSpPr>
          <p:nvPr>
            <p:ph type="title"/>
          </p:nvPr>
        </p:nvSpPr>
        <p:spPr>
          <a:xfrm>
            <a:off x="2741295" y="982344"/>
            <a:ext cx="6152091" cy="831552"/>
          </a:xfrm>
          <a:prstGeom prst="rect">
            <a:avLst/>
          </a:prstGeom>
        </p:spPr>
        <p:txBody>
          <a:bodyPr vert="horz" wrap="square" lIns="0" tIns="10583" rIns="0" bIns="0" rtlCol="0">
            <a:spAutoFit/>
          </a:bodyPr>
          <a:lstStyle/>
          <a:p>
            <a:pPr marL="1684270" marR="4233" indent="-1674216">
              <a:lnSpc>
                <a:spcPct val="100000"/>
              </a:lnSpc>
              <a:spcBef>
                <a:spcPts val="83"/>
              </a:spcBef>
            </a:pPr>
            <a:r>
              <a:rPr sz="2667">
                <a:solidFill>
                  <a:srgbClr val="256193"/>
                </a:solidFill>
              </a:rPr>
              <a:t>Change</a:t>
            </a:r>
            <a:r>
              <a:rPr sz="2667" spc="-54">
                <a:solidFill>
                  <a:srgbClr val="256193"/>
                </a:solidFill>
              </a:rPr>
              <a:t> </a:t>
            </a:r>
            <a:r>
              <a:rPr sz="2667">
                <a:solidFill>
                  <a:srgbClr val="256193"/>
                </a:solidFill>
              </a:rPr>
              <a:t>Requires</a:t>
            </a:r>
            <a:r>
              <a:rPr sz="2667" spc="-37">
                <a:solidFill>
                  <a:srgbClr val="256193"/>
                </a:solidFill>
              </a:rPr>
              <a:t> </a:t>
            </a:r>
            <a:r>
              <a:rPr sz="2667">
                <a:solidFill>
                  <a:srgbClr val="256193"/>
                </a:solidFill>
              </a:rPr>
              <a:t>Having</a:t>
            </a:r>
            <a:r>
              <a:rPr sz="2667" spc="-46">
                <a:solidFill>
                  <a:srgbClr val="256193"/>
                </a:solidFill>
              </a:rPr>
              <a:t> </a:t>
            </a:r>
            <a:r>
              <a:rPr sz="2667">
                <a:solidFill>
                  <a:srgbClr val="256193"/>
                </a:solidFill>
              </a:rPr>
              <a:t>the</a:t>
            </a:r>
            <a:r>
              <a:rPr sz="2667" spc="-137">
                <a:solidFill>
                  <a:srgbClr val="256193"/>
                </a:solidFill>
              </a:rPr>
              <a:t> </a:t>
            </a:r>
            <a:r>
              <a:rPr sz="2667">
                <a:solidFill>
                  <a:srgbClr val="256193"/>
                </a:solidFill>
              </a:rPr>
              <a:t>Ability</a:t>
            </a:r>
            <a:r>
              <a:rPr sz="2667" spc="-42">
                <a:solidFill>
                  <a:srgbClr val="256193"/>
                </a:solidFill>
              </a:rPr>
              <a:t> </a:t>
            </a:r>
            <a:r>
              <a:rPr sz="2667" spc="-21">
                <a:solidFill>
                  <a:srgbClr val="256193"/>
                </a:solidFill>
              </a:rPr>
              <a:t>to </a:t>
            </a:r>
            <a:r>
              <a:rPr sz="2667">
                <a:solidFill>
                  <a:srgbClr val="256193"/>
                </a:solidFill>
              </a:rPr>
              <a:t>Make</a:t>
            </a:r>
            <a:r>
              <a:rPr sz="2667" spc="-33">
                <a:solidFill>
                  <a:srgbClr val="256193"/>
                </a:solidFill>
              </a:rPr>
              <a:t> </a:t>
            </a:r>
            <a:r>
              <a:rPr sz="2667">
                <a:solidFill>
                  <a:srgbClr val="256193"/>
                </a:solidFill>
              </a:rPr>
              <a:t>the</a:t>
            </a:r>
            <a:r>
              <a:rPr sz="2667" spc="-21">
                <a:solidFill>
                  <a:srgbClr val="256193"/>
                </a:solidFill>
              </a:rPr>
              <a:t> </a:t>
            </a:r>
            <a:r>
              <a:rPr sz="2667" spc="-8">
                <a:solidFill>
                  <a:srgbClr val="256193"/>
                </a:solidFill>
              </a:rPr>
              <a:t>Change</a:t>
            </a:r>
            <a:endParaRPr sz="2667"/>
          </a:p>
        </p:txBody>
      </p:sp>
      <p:grpSp>
        <p:nvGrpSpPr>
          <p:cNvPr id="4" name="object 4"/>
          <p:cNvGrpSpPr/>
          <p:nvPr/>
        </p:nvGrpSpPr>
        <p:grpSpPr>
          <a:xfrm>
            <a:off x="0" y="1950720"/>
            <a:ext cx="12192000" cy="4026958"/>
            <a:chOff x="0" y="2340864"/>
            <a:chExt cx="14630400" cy="4832350"/>
          </a:xfrm>
        </p:grpSpPr>
        <p:sp>
          <p:nvSpPr>
            <p:cNvPr id="5" name="object 5"/>
            <p:cNvSpPr/>
            <p:nvPr/>
          </p:nvSpPr>
          <p:spPr>
            <a:xfrm>
              <a:off x="4873752" y="5010912"/>
              <a:ext cx="0" cy="2159635"/>
            </a:xfrm>
            <a:custGeom>
              <a:avLst/>
              <a:gdLst/>
              <a:ahLst/>
              <a:cxnLst/>
              <a:rect l="l" t="t" r="r" b="b"/>
              <a:pathLst>
                <a:path h="2159634">
                  <a:moveTo>
                    <a:pt x="0" y="2159050"/>
                  </a:moveTo>
                  <a:lnTo>
                    <a:pt x="0" y="0"/>
                  </a:lnTo>
                </a:path>
              </a:pathLst>
            </a:custGeom>
            <a:ln w="6350">
              <a:solidFill>
                <a:srgbClr val="4471C4"/>
              </a:solidFill>
            </a:ln>
          </p:spPr>
          <p:txBody>
            <a:bodyPr wrap="square" lIns="0" tIns="0" rIns="0" bIns="0" rtlCol="0"/>
            <a:lstStyle/>
            <a:p>
              <a:endParaRPr sz="1500"/>
            </a:p>
          </p:txBody>
        </p:sp>
        <p:pic>
          <p:nvPicPr>
            <p:cNvPr id="6" name="object 6"/>
            <p:cNvPicPr/>
            <p:nvPr/>
          </p:nvPicPr>
          <p:blipFill>
            <a:blip r:embed="rId3" cstate="print"/>
            <a:stretch>
              <a:fillRect/>
            </a:stretch>
          </p:blipFill>
          <p:spPr>
            <a:xfrm>
              <a:off x="0" y="2340864"/>
              <a:ext cx="14627351" cy="2831592"/>
            </a:xfrm>
            <a:prstGeom prst="rect">
              <a:avLst/>
            </a:prstGeom>
          </p:spPr>
        </p:pic>
        <p:sp>
          <p:nvSpPr>
            <p:cNvPr id="7" name="object 7"/>
            <p:cNvSpPr/>
            <p:nvPr/>
          </p:nvSpPr>
          <p:spPr>
            <a:xfrm>
              <a:off x="0" y="4604004"/>
              <a:ext cx="14630400" cy="599440"/>
            </a:xfrm>
            <a:custGeom>
              <a:avLst/>
              <a:gdLst/>
              <a:ahLst/>
              <a:cxnLst/>
              <a:rect l="l" t="t" r="r" b="b"/>
              <a:pathLst>
                <a:path w="14630400" h="599439">
                  <a:moveTo>
                    <a:pt x="14630400" y="0"/>
                  </a:moveTo>
                  <a:lnTo>
                    <a:pt x="0" y="0"/>
                  </a:lnTo>
                  <a:lnTo>
                    <a:pt x="0" y="598932"/>
                  </a:lnTo>
                  <a:lnTo>
                    <a:pt x="14630400" y="598932"/>
                  </a:lnTo>
                  <a:lnTo>
                    <a:pt x="14630400" y="0"/>
                  </a:lnTo>
                  <a:close/>
                </a:path>
              </a:pathLst>
            </a:custGeom>
            <a:solidFill>
              <a:srgbClr val="8AB9E0">
                <a:alpha val="79998"/>
              </a:srgbClr>
            </a:solidFill>
          </p:spPr>
          <p:txBody>
            <a:bodyPr wrap="square" lIns="0" tIns="0" rIns="0" bIns="0" rtlCol="0"/>
            <a:lstStyle/>
            <a:p>
              <a:endParaRPr sz="1500"/>
            </a:p>
          </p:txBody>
        </p:sp>
      </p:grpSp>
      <p:sp>
        <p:nvSpPr>
          <p:cNvPr id="8" name="object 8"/>
          <p:cNvSpPr txBox="1"/>
          <p:nvPr/>
        </p:nvSpPr>
        <p:spPr>
          <a:xfrm>
            <a:off x="5356966" y="3890857"/>
            <a:ext cx="925513" cy="369161"/>
          </a:xfrm>
          <a:prstGeom prst="rect">
            <a:avLst/>
          </a:prstGeom>
        </p:spPr>
        <p:txBody>
          <a:bodyPr vert="horz" wrap="square" lIns="0" tIns="10054" rIns="0" bIns="0" rtlCol="0">
            <a:spAutoFit/>
          </a:bodyPr>
          <a:lstStyle/>
          <a:p>
            <a:pPr marL="10583">
              <a:spcBef>
                <a:spcPts val="79"/>
              </a:spcBef>
            </a:pPr>
            <a:r>
              <a:rPr sz="2333" b="1" spc="-8">
                <a:solidFill>
                  <a:srgbClr val="FFFFFF"/>
                </a:solidFill>
                <a:latin typeface="Arial"/>
                <a:cs typeface="Arial"/>
              </a:rPr>
              <a:t>Ability</a:t>
            </a:r>
            <a:endParaRPr sz="2333">
              <a:latin typeface="Arial"/>
              <a:cs typeface="Arial"/>
            </a:endParaRPr>
          </a:p>
        </p:txBody>
      </p:sp>
      <p:sp>
        <p:nvSpPr>
          <p:cNvPr id="9" name="object 9"/>
          <p:cNvSpPr txBox="1"/>
          <p:nvPr/>
        </p:nvSpPr>
        <p:spPr>
          <a:xfrm>
            <a:off x="8305164" y="4512628"/>
            <a:ext cx="2344208" cy="1446186"/>
          </a:xfrm>
          <a:prstGeom prst="rect">
            <a:avLst/>
          </a:prstGeom>
        </p:spPr>
        <p:txBody>
          <a:bodyPr vert="horz" wrap="square" lIns="0" tIns="10054" rIns="0" bIns="0" rtlCol="0">
            <a:spAutoFit/>
          </a:bodyPr>
          <a:lstStyle/>
          <a:p>
            <a:pPr marL="10054" marR="4233" indent="529" algn="ctr">
              <a:spcBef>
                <a:spcPts val="79"/>
              </a:spcBef>
            </a:pPr>
            <a:r>
              <a:rPr sz="2333">
                <a:latin typeface="Arial"/>
                <a:cs typeface="Arial"/>
              </a:rPr>
              <a:t>"My</a:t>
            </a:r>
            <a:r>
              <a:rPr sz="2333" spc="-37">
                <a:latin typeface="Arial"/>
                <a:cs typeface="Arial"/>
              </a:rPr>
              <a:t> </a:t>
            </a:r>
            <a:r>
              <a:rPr sz="2333" spc="-8">
                <a:latin typeface="Arial"/>
                <a:cs typeface="Arial"/>
              </a:rPr>
              <a:t>manager </a:t>
            </a:r>
            <a:r>
              <a:rPr sz="2333">
                <a:latin typeface="Arial"/>
                <a:cs typeface="Arial"/>
              </a:rPr>
              <a:t>understands</a:t>
            </a:r>
            <a:r>
              <a:rPr sz="2333" spc="-121">
                <a:latin typeface="Arial"/>
                <a:cs typeface="Arial"/>
              </a:rPr>
              <a:t> </a:t>
            </a:r>
            <a:r>
              <a:rPr sz="2333" spc="-21">
                <a:latin typeface="Arial"/>
                <a:cs typeface="Arial"/>
              </a:rPr>
              <a:t>and </a:t>
            </a:r>
            <a:r>
              <a:rPr sz="2333">
                <a:latin typeface="Arial"/>
                <a:cs typeface="Arial"/>
              </a:rPr>
              <a:t>supports</a:t>
            </a:r>
            <a:r>
              <a:rPr sz="2333" spc="-62">
                <a:latin typeface="Arial"/>
                <a:cs typeface="Arial"/>
              </a:rPr>
              <a:t> </a:t>
            </a:r>
            <a:r>
              <a:rPr sz="2333">
                <a:latin typeface="Arial"/>
                <a:cs typeface="Arial"/>
              </a:rPr>
              <a:t>my</a:t>
            </a:r>
            <a:r>
              <a:rPr sz="2333" spc="-46">
                <a:latin typeface="Arial"/>
                <a:cs typeface="Arial"/>
              </a:rPr>
              <a:t> </a:t>
            </a:r>
            <a:r>
              <a:rPr sz="2333" spc="-17">
                <a:latin typeface="Arial"/>
                <a:cs typeface="Arial"/>
              </a:rPr>
              <a:t>work </a:t>
            </a:r>
            <a:r>
              <a:rPr sz="2333">
                <a:latin typeface="Arial"/>
                <a:cs typeface="Arial"/>
              </a:rPr>
              <a:t>in</a:t>
            </a:r>
            <a:r>
              <a:rPr sz="2333" spc="-25">
                <a:latin typeface="Arial"/>
                <a:cs typeface="Arial"/>
              </a:rPr>
              <a:t> </a:t>
            </a:r>
            <a:r>
              <a:rPr sz="2333" spc="-8">
                <a:latin typeface="Arial"/>
                <a:cs typeface="Arial"/>
              </a:rPr>
              <a:t>CHRS"</a:t>
            </a:r>
            <a:endParaRPr sz="2333">
              <a:latin typeface="Arial"/>
              <a:cs typeface="Arial"/>
            </a:endParaRPr>
          </a:p>
        </p:txBody>
      </p:sp>
      <p:sp>
        <p:nvSpPr>
          <p:cNvPr id="10" name="object 10"/>
          <p:cNvSpPr/>
          <p:nvPr/>
        </p:nvSpPr>
        <p:spPr>
          <a:xfrm>
            <a:off x="7571740" y="4119880"/>
            <a:ext cx="0" cy="1799696"/>
          </a:xfrm>
          <a:custGeom>
            <a:avLst/>
            <a:gdLst/>
            <a:ahLst/>
            <a:cxnLst/>
            <a:rect l="l" t="t" r="r" b="b"/>
            <a:pathLst>
              <a:path h="2159634">
                <a:moveTo>
                  <a:pt x="0" y="2159050"/>
                </a:moveTo>
                <a:lnTo>
                  <a:pt x="0" y="0"/>
                </a:lnTo>
              </a:path>
            </a:pathLst>
          </a:custGeom>
          <a:ln w="6350">
            <a:solidFill>
              <a:srgbClr val="4471C4"/>
            </a:solidFill>
          </a:ln>
        </p:spPr>
        <p:txBody>
          <a:bodyPr wrap="square" lIns="0" tIns="0" rIns="0" bIns="0" rtlCol="0"/>
          <a:lstStyle/>
          <a:p>
            <a:endParaRPr sz="1500"/>
          </a:p>
        </p:txBody>
      </p:sp>
      <p:sp>
        <p:nvSpPr>
          <p:cNvPr id="11" name="object 11"/>
          <p:cNvSpPr txBox="1"/>
          <p:nvPr/>
        </p:nvSpPr>
        <p:spPr>
          <a:xfrm>
            <a:off x="1159616" y="4871254"/>
            <a:ext cx="2400829" cy="728169"/>
          </a:xfrm>
          <a:prstGeom prst="rect">
            <a:avLst/>
          </a:prstGeom>
        </p:spPr>
        <p:txBody>
          <a:bodyPr vert="horz" wrap="square" lIns="0" tIns="10054" rIns="0" bIns="0" rtlCol="0">
            <a:spAutoFit/>
          </a:bodyPr>
          <a:lstStyle/>
          <a:p>
            <a:pPr marL="10583" marR="4233">
              <a:spcBef>
                <a:spcPts val="79"/>
              </a:spcBef>
            </a:pPr>
            <a:r>
              <a:rPr sz="2333">
                <a:latin typeface="Arial"/>
                <a:cs typeface="Arial"/>
              </a:rPr>
              <a:t>"I</a:t>
            </a:r>
            <a:r>
              <a:rPr sz="2333" spc="-33">
                <a:latin typeface="Arial"/>
                <a:cs typeface="Arial"/>
              </a:rPr>
              <a:t> </a:t>
            </a:r>
            <a:r>
              <a:rPr sz="2333">
                <a:latin typeface="Arial"/>
                <a:cs typeface="Arial"/>
              </a:rPr>
              <a:t>feel</a:t>
            </a:r>
            <a:r>
              <a:rPr sz="2333" spc="-29">
                <a:latin typeface="Arial"/>
                <a:cs typeface="Arial"/>
              </a:rPr>
              <a:t> </a:t>
            </a:r>
            <a:r>
              <a:rPr sz="2333" spc="-8">
                <a:latin typeface="Arial"/>
                <a:cs typeface="Arial"/>
              </a:rPr>
              <a:t>comfortable </a:t>
            </a:r>
            <a:r>
              <a:rPr sz="2333">
                <a:latin typeface="Arial"/>
                <a:cs typeface="Arial"/>
              </a:rPr>
              <a:t>with</a:t>
            </a:r>
            <a:r>
              <a:rPr sz="2333" spc="-46">
                <a:latin typeface="Arial"/>
                <a:cs typeface="Arial"/>
              </a:rPr>
              <a:t> </a:t>
            </a:r>
            <a:r>
              <a:rPr sz="2333">
                <a:latin typeface="Arial"/>
                <a:cs typeface="Arial"/>
              </a:rPr>
              <a:t>the</a:t>
            </a:r>
            <a:r>
              <a:rPr sz="2333" spc="-46">
                <a:latin typeface="Arial"/>
                <a:cs typeface="Arial"/>
              </a:rPr>
              <a:t> </a:t>
            </a:r>
            <a:r>
              <a:rPr sz="2333" spc="-8">
                <a:latin typeface="Arial"/>
                <a:cs typeface="Arial"/>
              </a:rPr>
              <a:t>software"</a:t>
            </a:r>
            <a:endParaRPr sz="2333">
              <a:latin typeface="Arial"/>
              <a:cs typeface="Arial"/>
            </a:endParaRPr>
          </a:p>
        </p:txBody>
      </p:sp>
      <p:sp>
        <p:nvSpPr>
          <p:cNvPr id="12" name="object 12"/>
          <p:cNvSpPr txBox="1"/>
          <p:nvPr/>
        </p:nvSpPr>
        <p:spPr>
          <a:xfrm>
            <a:off x="4457487" y="4352384"/>
            <a:ext cx="2823633" cy="1856812"/>
          </a:xfrm>
          <a:prstGeom prst="rect">
            <a:avLst/>
          </a:prstGeom>
        </p:spPr>
        <p:txBody>
          <a:bodyPr vert="horz" wrap="square" lIns="0" tIns="10054" rIns="0" bIns="0" rtlCol="0">
            <a:spAutoFit/>
          </a:bodyPr>
          <a:lstStyle/>
          <a:p>
            <a:pPr marL="10054" marR="4233" algn="ctr">
              <a:spcBef>
                <a:spcPts val="79"/>
              </a:spcBef>
            </a:pPr>
            <a:r>
              <a:rPr sz="2000" dirty="0">
                <a:latin typeface="Arial"/>
                <a:cs typeface="Arial"/>
              </a:rPr>
              <a:t>"I</a:t>
            </a:r>
            <a:r>
              <a:rPr sz="2000" spc="-62" dirty="0">
                <a:latin typeface="Arial"/>
                <a:cs typeface="Arial"/>
              </a:rPr>
              <a:t> </a:t>
            </a:r>
            <a:r>
              <a:rPr lang="en-US" sz="2000" dirty="0">
                <a:latin typeface="Arial"/>
                <a:cs typeface="Arial"/>
              </a:rPr>
              <a:t>know that reviewing training materials and collaborating with colleagues will improve my understanding and facility with CHRS</a:t>
            </a:r>
            <a:r>
              <a:rPr sz="2000" spc="-8" dirty="0">
                <a:latin typeface="Arial"/>
                <a:cs typeface="Arial"/>
              </a:rPr>
              <a:t>"</a:t>
            </a:r>
            <a:endParaRPr sz="2000" dirty="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6329680" y="2101849"/>
            <a:ext cx="4829176" cy="3023238"/>
          </a:xfrm>
          <a:prstGeom prst="rect">
            <a:avLst/>
          </a:prstGeom>
        </p:spPr>
      </p:pic>
      <p:sp>
        <p:nvSpPr>
          <p:cNvPr id="4" name="object 4"/>
          <p:cNvSpPr txBox="1"/>
          <p:nvPr/>
        </p:nvSpPr>
        <p:spPr>
          <a:xfrm>
            <a:off x="540342" y="1241849"/>
            <a:ext cx="8831792" cy="5041551"/>
          </a:xfrm>
          <a:prstGeom prst="rect">
            <a:avLst/>
          </a:prstGeom>
        </p:spPr>
        <p:txBody>
          <a:bodyPr vert="horz" wrap="square" lIns="0" tIns="10583" rIns="0" bIns="0" rtlCol="0">
            <a:spAutoFit/>
          </a:bodyPr>
          <a:lstStyle/>
          <a:p>
            <a:pPr marL="10583">
              <a:spcBef>
                <a:spcPts val="83"/>
              </a:spcBef>
            </a:pPr>
            <a:r>
              <a:rPr sz="2667" b="1" dirty="0">
                <a:latin typeface="Arial"/>
                <a:cs typeface="Arial"/>
              </a:rPr>
              <a:t>If</a:t>
            </a:r>
            <a:r>
              <a:rPr sz="2667" b="1" spc="-42" dirty="0">
                <a:latin typeface="Arial"/>
                <a:cs typeface="Arial"/>
              </a:rPr>
              <a:t> </a:t>
            </a:r>
            <a:r>
              <a:rPr sz="2667" b="1" dirty="0">
                <a:latin typeface="Arial"/>
                <a:cs typeface="Arial"/>
              </a:rPr>
              <a:t>you</a:t>
            </a:r>
            <a:r>
              <a:rPr sz="2667" b="1" spc="-37" dirty="0">
                <a:latin typeface="Arial"/>
                <a:cs typeface="Arial"/>
              </a:rPr>
              <a:t> </a:t>
            </a:r>
            <a:r>
              <a:rPr sz="2667" b="1" dirty="0">
                <a:latin typeface="Arial"/>
                <a:cs typeface="Arial"/>
              </a:rPr>
              <a:t>scored</a:t>
            </a:r>
            <a:r>
              <a:rPr sz="2667" b="1" spc="-37" dirty="0">
                <a:latin typeface="Arial"/>
                <a:cs typeface="Arial"/>
              </a:rPr>
              <a:t> </a:t>
            </a:r>
            <a:r>
              <a:rPr sz="2667" b="1" dirty="0">
                <a:latin typeface="Arial"/>
                <a:cs typeface="Arial"/>
              </a:rPr>
              <a:t>a</a:t>
            </a:r>
            <a:r>
              <a:rPr sz="2667" b="1" spc="-17" dirty="0">
                <a:latin typeface="Arial"/>
                <a:cs typeface="Arial"/>
              </a:rPr>
              <a:t> </a:t>
            </a:r>
            <a:r>
              <a:rPr sz="2667" b="1" dirty="0">
                <a:latin typeface="Arial"/>
                <a:cs typeface="Arial"/>
              </a:rPr>
              <a:t>3</a:t>
            </a:r>
            <a:r>
              <a:rPr sz="2667" b="1" spc="-29" dirty="0">
                <a:latin typeface="Arial"/>
                <a:cs typeface="Arial"/>
              </a:rPr>
              <a:t> </a:t>
            </a:r>
            <a:r>
              <a:rPr sz="2667" b="1" dirty="0">
                <a:latin typeface="Arial"/>
                <a:cs typeface="Arial"/>
              </a:rPr>
              <a:t>or</a:t>
            </a:r>
            <a:r>
              <a:rPr sz="2667" b="1" spc="-17" dirty="0">
                <a:latin typeface="Arial"/>
                <a:cs typeface="Arial"/>
              </a:rPr>
              <a:t> </a:t>
            </a:r>
            <a:r>
              <a:rPr sz="2667" b="1" dirty="0">
                <a:latin typeface="Arial"/>
                <a:cs typeface="Arial"/>
              </a:rPr>
              <a:t>below,</a:t>
            </a:r>
            <a:r>
              <a:rPr sz="2667" b="1" spc="-42" dirty="0">
                <a:latin typeface="Arial"/>
                <a:cs typeface="Arial"/>
              </a:rPr>
              <a:t> </a:t>
            </a:r>
            <a:r>
              <a:rPr sz="2667" b="1" dirty="0">
                <a:latin typeface="Arial"/>
                <a:cs typeface="Arial"/>
              </a:rPr>
              <a:t>your</a:t>
            </a:r>
            <a:r>
              <a:rPr sz="2667" b="1" spc="-42" dirty="0">
                <a:latin typeface="Arial"/>
                <a:cs typeface="Arial"/>
              </a:rPr>
              <a:t> </a:t>
            </a:r>
            <a:r>
              <a:rPr sz="2667" b="1" dirty="0">
                <a:latin typeface="Arial"/>
                <a:cs typeface="Arial"/>
              </a:rPr>
              <a:t>Barrier</a:t>
            </a:r>
            <a:r>
              <a:rPr sz="2667" b="1" spc="-17" dirty="0">
                <a:latin typeface="Arial"/>
                <a:cs typeface="Arial"/>
              </a:rPr>
              <a:t> </a:t>
            </a:r>
            <a:r>
              <a:rPr sz="2667" b="1" dirty="0">
                <a:latin typeface="Arial"/>
                <a:cs typeface="Arial"/>
              </a:rPr>
              <a:t>Point</a:t>
            </a:r>
            <a:r>
              <a:rPr sz="2667" b="1" spc="-46" dirty="0">
                <a:latin typeface="Arial"/>
                <a:cs typeface="Arial"/>
              </a:rPr>
              <a:t> </a:t>
            </a:r>
            <a:r>
              <a:rPr sz="2667" b="1" dirty="0">
                <a:latin typeface="Arial"/>
                <a:cs typeface="Arial"/>
              </a:rPr>
              <a:t>is:</a:t>
            </a:r>
            <a:r>
              <a:rPr sz="2667" b="1" spc="-112" dirty="0">
                <a:latin typeface="Arial"/>
                <a:cs typeface="Arial"/>
              </a:rPr>
              <a:t> </a:t>
            </a:r>
            <a:r>
              <a:rPr sz="2667" b="1" spc="-8" dirty="0">
                <a:solidFill>
                  <a:srgbClr val="256193"/>
                </a:solidFill>
                <a:latin typeface="Arial"/>
                <a:cs typeface="Arial"/>
              </a:rPr>
              <a:t>Ability</a:t>
            </a:r>
            <a:endParaRPr sz="2667" dirty="0">
              <a:latin typeface="Arial"/>
              <a:cs typeface="Arial"/>
            </a:endParaRPr>
          </a:p>
          <a:p>
            <a:pPr>
              <a:spcBef>
                <a:spcPts val="29"/>
              </a:spcBef>
            </a:pPr>
            <a:endParaRPr sz="3208" dirty="0">
              <a:latin typeface="Arial"/>
              <a:cs typeface="Arial"/>
            </a:endParaRPr>
          </a:p>
          <a:p>
            <a:pPr marL="188905" marR="4401432"/>
            <a:r>
              <a:rPr sz="2667" b="1" dirty="0">
                <a:latin typeface="Arial"/>
                <a:cs typeface="Arial"/>
              </a:rPr>
              <a:t>How</a:t>
            </a:r>
            <a:r>
              <a:rPr sz="2667" b="1" spc="-29" dirty="0">
                <a:latin typeface="Arial"/>
                <a:cs typeface="Arial"/>
              </a:rPr>
              <a:t> </a:t>
            </a:r>
            <a:r>
              <a:rPr sz="2667" b="1" dirty="0">
                <a:latin typeface="Arial"/>
                <a:cs typeface="Arial"/>
              </a:rPr>
              <a:t>to</a:t>
            </a:r>
            <a:r>
              <a:rPr sz="2667" b="1" spc="-17" dirty="0">
                <a:latin typeface="Arial"/>
                <a:cs typeface="Arial"/>
              </a:rPr>
              <a:t> </a:t>
            </a:r>
            <a:r>
              <a:rPr sz="2667" b="1" dirty="0">
                <a:latin typeface="Arial"/>
                <a:cs typeface="Arial"/>
              </a:rPr>
              <a:t>get</a:t>
            </a:r>
            <a:r>
              <a:rPr sz="2667" b="1" spc="-25" dirty="0">
                <a:latin typeface="Arial"/>
                <a:cs typeface="Arial"/>
              </a:rPr>
              <a:t> </a:t>
            </a:r>
            <a:r>
              <a:rPr sz="2667" b="1" dirty="0">
                <a:latin typeface="Arial"/>
                <a:cs typeface="Arial"/>
              </a:rPr>
              <a:t>past</a:t>
            </a:r>
            <a:r>
              <a:rPr sz="2667" b="1" spc="-17" dirty="0">
                <a:latin typeface="Arial"/>
                <a:cs typeface="Arial"/>
              </a:rPr>
              <a:t> </a:t>
            </a:r>
            <a:r>
              <a:rPr sz="2667" b="1" dirty="0">
                <a:latin typeface="Arial"/>
                <a:cs typeface="Arial"/>
              </a:rPr>
              <a:t>the</a:t>
            </a:r>
            <a:r>
              <a:rPr sz="2667" b="1" spc="-121" dirty="0">
                <a:latin typeface="Arial"/>
                <a:cs typeface="Arial"/>
              </a:rPr>
              <a:t> </a:t>
            </a:r>
            <a:r>
              <a:rPr sz="2667" b="1" spc="-8" dirty="0">
                <a:latin typeface="Arial"/>
                <a:cs typeface="Arial"/>
              </a:rPr>
              <a:t>Ability </a:t>
            </a:r>
            <a:r>
              <a:rPr sz="2667" b="1" dirty="0">
                <a:latin typeface="Arial"/>
                <a:cs typeface="Arial"/>
              </a:rPr>
              <a:t>Barrier</a:t>
            </a:r>
            <a:r>
              <a:rPr sz="2667" b="1" spc="-21" dirty="0">
                <a:latin typeface="Arial"/>
                <a:cs typeface="Arial"/>
              </a:rPr>
              <a:t> </a:t>
            </a:r>
            <a:r>
              <a:rPr sz="2667" b="1" dirty="0">
                <a:latin typeface="Arial"/>
                <a:cs typeface="Arial"/>
              </a:rPr>
              <a:t>Point</a:t>
            </a:r>
            <a:r>
              <a:rPr sz="2667" b="1" spc="-29" dirty="0">
                <a:latin typeface="Arial"/>
                <a:cs typeface="Arial"/>
              </a:rPr>
              <a:t> </a:t>
            </a:r>
            <a:r>
              <a:rPr sz="2667" b="1" dirty="0">
                <a:latin typeface="Arial"/>
                <a:cs typeface="Arial"/>
              </a:rPr>
              <a:t>to</a:t>
            </a:r>
            <a:r>
              <a:rPr sz="2667" b="1" spc="-21" dirty="0">
                <a:latin typeface="Arial"/>
                <a:cs typeface="Arial"/>
              </a:rPr>
              <a:t> </a:t>
            </a:r>
            <a:r>
              <a:rPr sz="2667" b="1" spc="-8" dirty="0">
                <a:latin typeface="Arial"/>
                <a:cs typeface="Arial"/>
              </a:rPr>
              <a:t>adoption?</a:t>
            </a:r>
            <a:endParaRPr sz="2667" dirty="0">
              <a:latin typeface="Arial"/>
              <a:cs typeface="Arial"/>
            </a:endParaRPr>
          </a:p>
          <a:p>
            <a:pPr marL="474644" marR="3703489" indent="-285739">
              <a:spcBef>
                <a:spcPts val="2179"/>
              </a:spcBef>
              <a:buChar char="•"/>
              <a:tabLst>
                <a:tab pos="474644" algn="l"/>
              </a:tabLst>
            </a:pPr>
            <a:r>
              <a:rPr sz="2000" dirty="0">
                <a:latin typeface="Arial"/>
                <a:cs typeface="Arial"/>
              </a:rPr>
              <a:t>The</a:t>
            </a:r>
            <a:r>
              <a:rPr sz="2000" spc="-33" dirty="0">
                <a:latin typeface="Arial"/>
                <a:cs typeface="Arial"/>
              </a:rPr>
              <a:t> </a:t>
            </a:r>
            <a:r>
              <a:rPr sz="2000" dirty="0">
                <a:latin typeface="Arial"/>
                <a:cs typeface="Arial"/>
              </a:rPr>
              <a:t>system</a:t>
            </a:r>
            <a:r>
              <a:rPr sz="2000" spc="-12" dirty="0">
                <a:latin typeface="Arial"/>
                <a:cs typeface="Arial"/>
              </a:rPr>
              <a:t> </a:t>
            </a:r>
            <a:r>
              <a:rPr sz="2000" dirty="0">
                <a:latin typeface="Arial"/>
                <a:cs typeface="Arial"/>
              </a:rPr>
              <a:t>will become easier</a:t>
            </a:r>
            <a:r>
              <a:rPr sz="2000" spc="-4" dirty="0">
                <a:latin typeface="Arial"/>
                <a:cs typeface="Arial"/>
              </a:rPr>
              <a:t> </a:t>
            </a:r>
            <a:r>
              <a:rPr sz="2000" dirty="0">
                <a:latin typeface="Arial"/>
                <a:cs typeface="Arial"/>
              </a:rPr>
              <a:t>with</a:t>
            </a:r>
            <a:r>
              <a:rPr sz="2000" spc="-12" dirty="0">
                <a:latin typeface="Arial"/>
                <a:cs typeface="Arial"/>
              </a:rPr>
              <a:t> </a:t>
            </a:r>
            <a:r>
              <a:rPr sz="2000" spc="-17" dirty="0">
                <a:latin typeface="Arial"/>
                <a:cs typeface="Arial"/>
              </a:rPr>
              <a:t>more </a:t>
            </a:r>
            <a:r>
              <a:rPr sz="2000" dirty="0">
                <a:latin typeface="Arial"/>
                <a:cs typeface="Arial"/>
              </a:rPr>
              <a:t>familiarity</a:t>
            </a:r>
            <a:r>
              <a:rPr sz="2000" spc="4" dirty="0">
                <a:latin typeface="Arial"/>
                <a:cs typeface="Arial"/>
              </a:rPr>
              <a:t> </a:t>
            </a:r>
            <a:r>
              <a:rPr sz="2000" dirty="0">
                <a:latin typeface="Arial"/>
                <a:cs typeface="Arial"/>
              </a:rPr>
              <a:t>–</a:t>
            </a:r>
            <a:r>
              <a:rPr sz="2000" spc="-8" dirty="0">
                <a:latin typeface="Arial"/>
                <a:cs typeface="Arial"/>
              </a:rPr>
              <a:t> </a:t>
            </a:r>
            <a:r>
              <a:rPr sz="2000" dirty="0">
                <a:latin typeface="Arial"/>
                <a:cs typeface="Arial"/>
              </a:rPr>
              <a:t>give it</a:t>
            </a:r>
            <a:r>
              <a:rPr sz="2000" spc="-17" dirty="0">
                <a:latin typeface="Arial"/>
                <a:cs typeface="Arial"/>
              </a:rPr>
              <a:t> time</a:t>
            </a:r>
            <a:r>
              <a:rPr lang="en-US" sz="2000" spc="-17" dirty="0">
                <a:latin typeface="Arial"/>
                <a:cs typeface="Arial"/>
              </a:rPr>
              <a:t> and practice</a:t>
            </a:r>
            <a:endParaRPr sz="2000" dirty="0">
              <a:latin typeface="Arial"/>
              <a:cs typeface="Arial"/>
            </a:endParaRPr>
          </a:p>
          <a:p>
            <a:pPr marL="474644" indent="-285739">
              <a:buChar char="•"/>
              <a:tabLst>
                <a:tab pos="474644" algn="l"/>
              </a:tabLst>
            </a:pPr>
            <a:r>
              <a:rPr sz="2000" dirty="0">
                <a:latin typeface="Arial"/>
                <a:cs typeface="Arial"/>
              </a:rPr>
              <a:t>Share</a:t>
            </a:r>
            <a:r>
              <a:rPr sz="2000" spc="-8" dirty="0">
                <a:latin typeface="Arial"/>
                <a:cs typeface="Arial"/>
              </a:rPr>
              <a:t> </a:t>
            </a:r>
            <a:r>
              <a:rPr sz="2000" dirty="0">
                <a:latin typeface="Arial"/>
                <a:cs typeface="Arial"/>
              </a:rPr>
              <a:t>information</a:t>
            </a:r>
            <a:r>
              <a:rPr sz="2000" spc="-12" dirty="0">
                <a:latin typeface="Arial"/>
                <a:cs typeface="Arial"/>
              </a:rPr>
              <a:t> </a:t>
            </a:r>
            <a:r>
              <a:rPr sz="2000" dirty="0">
                <a:latin typeface="Arial"/>
                <a:cs typeface="Arial"/>
              </a:rPr>
              <a:t>with</a:t>
            </a:r>
            <a:r>
              <a:rPr sz="2000" spc="-8" dirty="0">
                <a:latin typeface="Arial"/>
                <a:cs typeface="Arial"/>
              </a:rPr>
              <a:t> </a:t>
            </a:r>
            <a:r>
              <a:rPr sz="2000" dirty="0">
                <a:latin typeface="Arial"/>
                <a:cs typeface="Arial"/>
              </a:rPr>
              <a:t>your</a:t>
            </a:r>
            <a:r>
              <a:rPr sz="2000" spc="-12" dirty="0">
                <a:latin typeface="Arial"/>
                <a:cs typeface="Arial"/>
              </a:rPr>
              <a:t> </a:t>
            </a:r>
            <a:r>
              <a:rPr sz="2000" spc="-8" dirty="0">
                <a:latin typeface="Arial"/>
                <a:cs typeface="Arial"/>
              </a:rPr>
              <a:t>colleagues</a:t>
            </a:r>
            <a:endParaRPr sz="2000" dirty="0">
              <a:latin typeface="Arial"/>
              <a:cs typeface="Arial"/>
            </a:endParaRPr>
          </a:p>
          <a:p>
            <a:pPr marL="474644" marR="3816726" indent="-285739">
              <a:buChar char="•"/>
              <a:tabLst>
                <a:tab pos="474644" algn="l"/>
              </a:tabLst>
            </a:pPr>
            <a:r>
              <a:rPr sz="2000" dirty="0">
                <a:latin typeface="Arial"/>
                <a:cs typeface="Arial"/>
              </a:rPr>
              <a:t>Let</a:t>
            </a:r>
            <a:r>
              <a:rPr sz="2000" spc="-21" dirty="0">
                <a:latin typeface="Arial"/>
                <a:cs typeface="Arial"/>
              </a:rPr>
              <a:t> </a:t>
            </a:r>
            <a:r>
              <a:rPr sz="2000" dirty="0">
                <a:latin typeface="Arial"/>
                <a:cs typeface="Arial"/>
              </a:rPr>
              <a:t>your</a:t>
            </a:r>
            <a:r>
              <a:rPr sz="2000" spc="-12" dirty="0">
                <a:latin typeface="Arial"/>
                <a:cs typeface="Arial"/>
              </a:rPr>
              <a:t> </a:t>
            </a:r>
            <a:r>
              <a:rPr sz="2000" dirty="0">
                <a:latin typeface="Arial"/>
                <a:cs typeface="Arial"/>
              </a:rPr>
              <a:t>supervisor</a:t>
            </a:r>
            <a:r>
              <a:rPr sz="2000" spc="-4" dirty="0">
                <a:latin typeface="Arial"/>
                <a:cs typeface="Arial"/>
              </a:rPr>
              <a:t> </a:t>
            </a:r>
            <a:r>
              <a:rPr sz="2000" dirty="0">
                <a:latin typeface="Arial"/>
                <a:cs typeface="Arial"/>
              </a:rPr>
              <a:t>know</a:t>
            </a:r>
            <a:r>
              <a:rPr sz="2000" spc="-12" dirty="0">
                <a:latin typeface="Arial"/>
                <a:cs typeface="Arial"/>
              </a:rPr>
              <a:t> </a:t>
            </a:r>
            <a:r>
              <a:rPr sz="2000" dirty="0">
                <a:latin typeface="Arial"/>
                <a:cs typeface="Arial"/>
              </a:rPr>
              <a:t>if</a:t>
            </a:r>
            <a:r>
              <a:rPr sz="2000" spc="-21" dirty="0">
                <a:latin typeface="Arial"/>
                <a:cs typeface="Arial"/>
              </a:rPr>
              <a:t> </a:t>
            </a:r>
            <a:r>
              <a:rPr sz="2000" dirty="0">
                <a:latin typeface="Arial"/>
                <a:cs typeface="Arial"/>
              </a:rPr>
              <a:t>something </a:t>
            </a:r>
            <a:r>
              <a:rPr sz="2000" spc="-21" dirty="0">
                <a:latin typeface="Arial"/>
                <a:cs typeface="Arial"/>
              </a:rPr>
              <a:t>is </a:t>
            </a:r>
            <a:r>
              <a:rPr sz="2000" dirty="0">
                <a:latin typeface="Arial"/>
                <a:cs typeface="Arial"/>
              </a:rPr>
              <a:t>preventing</a:t>
            </a:r>
            <a:r>
              <a:rPr sz="2000" spc="-4" dirty="0">
                <a:latin typeface="Arial"/>
                <a:cs typeface="Arial"/>
              </a:rPr>
              <a:t> </a:t>
            </a:r>
            <a:r>
              <a:rPr sz="2000" dirty="0">
                <a:latin typeface="Arial"/>
                <a:cs typeface="Arial"/>
              </a:rPr>
              <a:t>your</a:t>
            </a:r>
            <a:r>
              <a:rPr sz="2000" spc="-17" dirty="0">
                <a:latin typeface="Arial"/>
                <a:cs typeface="Arial"/>
              </a:rPr>
              <a:t> </a:t>
            </a:r>
            <a:r>
              <a:rPr sz="2000" dirty="0">
                <a:latin typeface="Arial"/>
                <a:cs typeface="Arial"/>
              </a:rPr>
              <a:t>ability to</a:t>
            </a:r>
            <a:r>
              <a:rPr sz="2000" spc="-25" dirty="0">
                <a:latin typeface="Arial"/>
                <a:cs typeface="Arial"/>
              </a:rPr>
              <a:t> </a:t>
            </a:r>
            <a:r>
              <a:rPr sz="2000" dirty="0">
                <a:latin typeface="Arial"/>
                <a:cs typeface="Arial"/>
              </a:rPr>
              <a:t>use</a:t>
            </a:r>
            <a:r>
              <a:rPr sz="2000" spc="-25" dirty="0">
                <a:latin typeface="Arial"/>
                <a:cs typeface="Arial"/>
              </a:rPr>
              <a:t> </a:t>
            </a:r>
            <a:r>
              <a:rPr sz="2000" dirty="0">
                <a:latin typeface="Arial"/>
                <a:cs typeface="Arial"/>
              </a:rPr>
              <a:t>the</a:t>
            </a:r>
            <a:r>
              <a:rPr sz="2000" spc="-29" dirty="0">
                <a:latin typeface="Arial"/>
                <a:cs typeface="Arial"/>
              </a:rPr>
              <a:t> </a:t>
            </a:r>
            <a:r>
              <a:rPr sz="2000" spc="-8" dirty="0">
                <a:latin typeface="Arial"/>
                <a:cs typeface="Arial"/>
              </a:rPr>
              <a:t>system</a:t>
            </a:r>
            <a:endParaRPr lang="en-US" sz="2000" spc="-8" dirty="0">
              <a:latin typeface="Arial"/>
              <a:cs typeface="Arial"/>
            </a:endParaRPr>
          </a:p>
          <a:p>
            <a:pPr marL="474644" marR="3816726" lvl="2" indent="-285739">
              <a:buChar char="•"/>
              <a:tabLst>
                <a:tab pos="474644" algn="l"/>
              </a:tabLst>
            </a:pPr>
            <a:r>
              <a:rPr lang="en-US" sz="2000" spc="-8" dirty="0">
                <a:latin typeface="Arial"/>
                <a:cs typeface="Arial"/>
              </a:rPr>
              <a:t>Your Supervisors will be going through a similar course to understand how to best help their employees adopt to CHRS.</a:t>
            </a:r>
            <a:endParaRPr sz="2000" dirty="0">
              <a:latin typeface="Arial"/>
              <a:cs typeface="Arial"/>
            </a:endParaRPr>
          </a:p>
          <a:p>
            <a:pPr>
              <a:spcBef>
                <a:spcPts val="17"/>
              </a:spcBef>
            </a:pPr>
            <a:endParaRPr sz="1875" dirty="0">
              <a:latin typeface="Arial"/>
              <a:cs typeface="Arial"/>
            </a:endParaRPr>
          </a:p>
          <a:p>
            <a:pPr marL="188905" marR="3370657">
              <a:lnSpc>
                <a:spcPct val="98800"/>
              </a:lnSpc>
              <a:spcBef>
                <a:spcPts val="4"/>
              </a:spcBef>
              <a:tabLst>
                <a:tab pos="474644" algn="l"/>
              </a:tabLst>
            </a:pPr>
            <a:endParaRPr sz="1792" dirty="0">
              <a:latin typeface="Arial"/>
              <a:cs typeface="Arial"/>
            </a:endParaRPr>
          </a:p>
        </p:txBody>
      </p:sp>
      <p:sp>
        <p:nvSpPr>
          <p:cNvPr id="8" name="Title 7">
            <a:extLst>
              <a:ext uri="{FF2B5EF4-FFF2-40B4-BE49-F238E27FC236}">
                <a16:creationId xmlns:a16="http://schemas.microsoft.com/office/drawing/2014/main" id="{06C5C259-CEA0-5BF1-5ACF-9829138C16D0}"/>
              </a:ext>
            </a:extLst>
          </p:cNvPr>
          <p:cNvSpPr>
            <a:spLocks noGrp="1"/>
          </p:cNvSpPr>
          <p:nvPr>
            <p:ph type="title"/>
          </p:nvPr>
        </p:nvSpPr>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71546" y="110984"/>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sp>
        <p:nvSpPr>
          <p:cNvPr id="3" name="object 3"/>
          <p:cNvSpPr/>
          <p:nvPr/>
        </p:nvSpPr>
        <p:spPr>
          <a:xfrm>
            <a:off x="3977639" y="422656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sp>
        <p:nvSpPr>
          <p:cNvPr id="4" name="object 4"/>
          <p:cNvSpPr txBox="1">
            <a:spLocks noGrp="1"/>
          </p:cNvSpPr>
          <p:nvPr>
            <p:ph type="title"/>
          </p:nvPr>
        </p:nvSpPr>
        <p:spPr>
          <a:xfrm>
            <a:off x="2505816" y="962766"/>
            <a:ext cx="7180792" cy="421120"/>
          </a:xfrm>
          <a:prstGeom prst="rect">
            <a:avLst/>
          </a:prstGeom>
        </p:spPr>
        <p:txBody>
          <a:bodyPr vert="horz" wrap="square" lIns="0" tIns="10583" rIns="0" bIns="0" rtlCol="0">
            <a:spAutoFit/>
          </a:bodyPr>
          <a:lstStyle/>
          <a:p>
            <a:pPr marL="10583">
              <a:lnSpc>
                <a:spcPct val="100000"/>
              </a:lnSpc>
              <a:spcBef>
                <a:spcPts val="83"/>
              </a:spcBef>
            </a:pPr>
            <a:r>
              <a:rPr sz="2667">
                <a:solidFill>
                  <a:srgbClr val="256193"/>
                </a:solidFill>
              </a:rPr>
              <a:t>Change</a:t>
            </a:r>
            <a:r>
              <a:rPr sz="2667" spc="-50">
                <a:solidFill>
                  <a:srgbClr val="256193"/>
                </a:solidFill>
              </a:rPr>
              <a:t> </a:t>
            </a:r>
            <a:r>
              <a:rPr sz="2667">
                <a:solidFill>
                  <a:srgbClr val="256193"/>
                </a:solidFill>
              </a:rPr>
              <a:t>Must</a:t>
            </a:r>
            <a:r>
              <a:rPr sz="2667" spc="-29">
                <a:solidFill>
                  <a:srgbClr val="256193"/>
                </a:solidFill>
              </a:rPr>
              <a:t> </a:t>
            </a:r>
            <a:r>
              <a:rPr sz="2667">
                <a:solidFill>
                  <a:srgbClr val="256193"/>
                </a:solidFill>
              </a:rPr>
              <a:t>Be</a:t>
            </a:r>
            <a:r>
              <a:rPr sz="2667" spc="-25">
                <a:solidFill>
                  <a:srgbClr val="256193"/>
                </a:solidFill>
              </a:rPr>
              <a:t> </a:t>
            </a:r>
            <a:r>
              <a:rPr sz="2667">
                <a:solidFill>
                  <a:srgbClr val="256193"/>
                </a:solidFill>
              </a:rPr>
              <a:t>Reinforced</a:t>
            </a:r>
            <a:r>
              <a:rPr sz="2667" spc="-46">
                <a:solidFill>
                  <a:srgbClr val="256193"/>
                </a:solidFill>
              </a:rPr>
              <a:t> </a:t>
            </a:r>
            <a:r>
              <a:rPr sz="2667">
                <a:solidFill>
                  <a:srgbClr val="256193"/>
                </a:solidFill>
              </a:rPr>
              <a:t>to</a:t>
            </a:r>
            <a:r>
              <a:rPr sz="2667" spc="-29">
                <a:solidFill>
                  <a:srgbClr val="256193"/>
                </a:solidFill>
              </a:rPr>
              <a:t> </a:t>
            </a:r>
            <a:r>
              <a:rPr sz="2667">
                <a:solidFill>
                  <a:srgbClr val="256193"/>
                </a:solidFill>
              </a:rPr>
              <a:t>Be</a:t>
            </a:r>
            <a:r>
              <a:rPr sz="2667" spc="-12">
                <a:solidFill>
                  <a:srgbClr val="256193"/>
                </a:solidFill>
              </a:rPr>
              <a:t> </a:t>
            </a:r>
            <a:r>
              <a:rPr sz="2667" spc="-8">
                <a:solidFill>
                  <a:srgbClr val="256193"/>
                </a:solidFill>
              </a:rPr>
              <a:t>Sustained</a:t>
            </a:r>
            <a:endParaRPr sz="2667"/>
          </a:p>
        </p:txBody>
      </p:sp>
      <p:grpSp>
        <p:nvGrpSpPr>
          <p:cNvPr id="5" name="object 5"/>
          <p:cNvGrpSpPr/>
          <p:nvPr/>
        </p:nvGrpSpPr>
        <p:grpSpPr>
          <a:xfrm>
            <a:off x="0" y="1501139"/>
            <a:ext cx="12192000" cy="2376488"/>
            <a:chOff x="0" y="1801367"/>
            <a:chExt cx="14630400" cy="2851785"/>
          </a:xfrm>
        </p:grpSpPr>
        <p:pic>
          <p:nvPicPr>
            <p:cNvPr id="6" name="object 6"/>
            <p:cNvPicPr/>
            <p:nvPr/>
          </p:nvPicPr>
          <p:blipFill>
            <a:blip r:embed="rId3" cstate="print"/>
            <a:stretch>
              <a:fillRect/>
            </a:stretch>
          </p:blipFill>
          <p:spPr>
            <a:xfrm>
              <a:off x="0" y="1801367"/>
              <a:ext cx="14630399" cy="2834640"/>
            </a:xfrm>
            <a:prstGeom prst="rect">
              <a:avLst/>
            </a:prstGeom>
          </p:spPr>
        </p:pic>
        <p:sp>
          <p:nvSpPr>
            <p:cNvPr id="7" name="object 7"/>
            <p:cNvSpPr/>
            <p:nvPr/>
          </p:nvSpPr>
          <p:spPr>
            <a:xfrm>
              <a:off x="0" y="4053839"/>
              <a:ext cx="14630400" cy="599440"/>
            </a:xfrm>
            <a:custGeom>
              <a:avLst/>
              <a:gdLst/>
              <a:ahLst/>
              <a:cxnLst/>
              <a:rect l="l" t="t" r="r" b="b"/>
              <a:pathLst>
                <a:path w="14630400" h="599439">
                  <a:moveTo>
                    <a:pt x="14630400" y="0"/>
                  </a:moveTo>
                  <a:lnTo>
                    <a:pt x="0" y="0"/>
                  </a:lnTo>
                  <a:lnTo>
                    <a:pt x="0" y="598931"/>
                  </a:lnTo>
                  <a:lnTo>
                    <a:pt x="14630400" y="598931"/>
                  </a:lnTo>
                  <a:lnTo>
                    <a:pt x="14630400" y="0"/>
                  </a:lnTo>
                  <a:close/>
                </a:path>
              </a:pathLst>
            </a:custGeom>
            <a:solidFill>
              <a:srgbClr val="8AB9E0">
                <a:alpha val="79998"/>
              </a:srgbClr>
            </a:solidFill>
          </p:spPr>
          <p:txBody>
            <a:bodyPr wrap="square" lIns="0" tIns="0" rIns="0" bIns="0" rtlCol="0"/>
            <a:lstStyle/>
            <a:p>
              <a:endParaRPr sz="1500"/>
            </a:p>
          </p:txBody>
        </p:sp>
      </p:grpSp>
      <p:sp>
        <p:nvSpPr>
          <p:cNvPr id="8" name="object 8"/>
          <p:cNvSpPr txBox="1"/>
          <p:nvPr/>
        </p:nvSpPr>
        <p:spPr>
          <a:xfrm>
            <a:off x="4787476" y="3441277"/>
            <a:ext cx="2312458" cy="369161"/>
          </a:xfrm>
          <a:prstGeom prst="rect">
            <a:avLst/>
          </a:prstGeom>
        </p:spPr>
        <p:txBody>
          <a:bodyPr vert="horz" wrap="square" lIns="0" tIns="10054" rIns="0" bIns="0" rtlCol="0">
            <a:spAutoFit/>
          </a:bodyPr>
          <a:lstStyle/>
          <a:p>
            <a:pPr marL="10583">
              <a:spcBef>
                <a:spcPts val="79"/>
              </a:spcBef>
            </a:pPr>
            <a:r>
              <a:rPr sz="2333" b="1" spc="-8">
                <a:solidFill>
                  <a:srgbClr val="FFFFFF"/>
                </a:solidFill>
                <a:latin typeface="Arial"/>
                <a:cs typeface="Arial"/>
              </a:rPr>
              <a:t>Reinforcement®</a:t>
            </a:r>
            <a:endParaRPr sz="2333">
              <a:latin typeface="Arial"/>
              <a:cs typeface="Arial"/>
            </a:endParaRPr>
          </a:p>
        </p:txBody>
      </p:sp>
      <p:sp>
        <p:nvSpPr>
          <p:cNvPr id="9" name="object 9"/>
          <p:cNvSpPr/>
          <p:nvPr/>
        </p:nvSpPr>
        <p:spPr>
          <a:xfrm>
            <a:off x="7670799" y="4208780"/>
            <a:ext cx="0" cy="1799696"/>
          </a:xfrm>
          <a:custGeom>
            <a:avLst/>
            <a:gdLst/>
            <a:ahLst/>
            <a:cxnLst/>
            <a:rect l="l" t="t" r="r" b="b"/>
            <a:pathLst>
              <a:path h="2159634">
                <a:moveTo>
                  <a:pt x="0" y="2159050"/>
                </a:moveTo>
                <a:lnTo>
                  <a:pt x="0" y="0"/>
                </a:lnTo>
              </a:path>
            </a:pathLst>
          </a:custGeom>
          <a:ln w="6350">
            <a:solidFill>
              <a:srgbClr val="256193"/>
            </a:solidFill>
          </a:ln>
        </p:spPr>
        <p:txBody>
          <a:bodyPr wrap="square" lIns="0" tIns="0" rIns="0" bIns="0" rtlCol="0"/>
          <a:lstStyle/>
          <a:p>
            <a:endParaRPr sz="1500"/>
          </a:p>
        </p:txBody>
      </p:sp>
      <p:sp>
        <p:nvSpPr>
          <p:cNvPr id="10" name="object 10"/>
          <p:cNvSpPr txBox="1"/>
          <p:nvPr/>
        </p:nvSpPr>
        <p:spPr>
          <a:xfrm>
            <a:off x="734380" y="4508501"/>
            <a:ext cx="2828396" cy="933482"/>
          </a:xfrm>
          <a:prstGeom prst="rect">
            <a:avLst/>
          </a:prstGeom>
        </p:spPr>
        <p:txBody>
          <a:bodyPr vert="horz" wrap="square" lIns="0" tIns="10054" rIns="0" bIns="0" rtlCol="0">
            <a:spAutoFit/>
          </a:bodyPr>
          <a:lstStyle/>
          <a:p>
            <a:pPr marL="10583" marR="4233" indent="529" algn="ctr">
              <a:spcBef>
                <a:spcPts val="79"/>
              </a:spcBef>
            </a:pPr>
            <a:r>
              <a:rPr sz="2000" dirty="0">
                <a:solidFill>
                  <a:srgbClr val="7030A0"/>
                </a:solidFill>
                <a:latin typeface="Arial"/>
                <a:cs typeface="Arial"/>
              </a:rPr>
              <a:t>"</a:t>
            </a:r>
            <a:r>
              <a:rPr sz="2000" dirty="0">
                <a:latin typeface="Arial"/>
                <a:cs typeface="Arial"/>
              </a:rPr>
              <a:t>I</a:t>
            </a:r>
            <a:r>
              <a:rPr sz="2000" spc="-46" dirty="0">
                <a:latin typeface="Arial"/>
                <a:cs typeface="Arial"/>
              </a:rPr>
              <a:t> </a:t>
            </a:r>
            <a:r>
              <a:rPr sz="2000" dirty="0">
                <a:latin typeface="Arial"/>
                <a:cs typeface="Arial"/>
              </a:rPr>
              <a:t>am</a:t>
            </a:r>
            <a:r>
              <a:rPr sz="2000" spc="-21" dirty="0">
                <a:latin typeface="Arial"/>
                <a:cs typeface="Arial"/>
              </a:rPr>
              <a:t> </a:t>
            </a:r>
            <a:r>
              <a:rPr lang="en-US" sz="2000" dirty="0">
                <a:latin typeface="Arial"/>
                <a:cs typeface="Arial"/>
              </a:rPr>
              <a:t>ready to commit to CHRS and ensure its success after we go live</a:t>
            </a:r>
            <a:r>
              <a:rPr sz="2000" spc="-8" dirty="0">
                <a:latin typeface="Arial"/>
                <a:cs typeface="Arial"/>
              </a:rPr>
              <a:t>"</a:t>
            </a:r>
            <a:endParaRPr sz="2000" dirty="0">
              <a:latin typeface="Arial"/>
              <a:cs typeface="Arial"/>
            </a:endParaRPr>
          </a:p>
        </p:txBody>
      </p:sp>
      <p:sp>
        <p:nvSpPr>
          <p:cNvPr id="11" name="object 11"/>
          <p:cNvSpPr txBox="1"/>
          <p:nvPr/>
        </p:nvSpPr>
        <p:spPr>
          <a:xfrm>
            <a:off x="4573004" y="4450479"/>
            <a:ext cx="2665413" cy="1241258"/>
          </a:xfrm>
          <a:prstGeom prst="rect">
            <a:avLst/>
          </a:prstGeom>
        </p:spPr>
        <p:txBody>
          <a:bodyPr vert="horz" wrap="square" lIns="0" tIns="10054" rIns="0" bIns="0" rtlCol="0">
            <a:spAutoFit/>
          </a:bodyPr>
          <a:lstStyle/>
          <a:p>
            <a:pPr marL="10583" marR="4233" indent="133345" algn="ctr">
              <a:spcBef>
                <a:spcPts val="79"/>
              </a:spcBef>
            </a:pPr>
            <a:r>
              <a:rPr sz="2000" dirty="0">
                <a:latin typeface="Arial"/>
                <a:cs typeface="Arial"/>
              </a:rPr>
              <a:t>"I</a:t>
            </a:r>
            <a:r>
              <a:rPr sz="2000" spc="-33" dirty="0">
                <a:latin typeface="Arial"/>
                <a:cs typeface="Arial"/>
              </a:rPr>
              <a:t> </a:t>
            </a:r>
            <a:r>
              <a:rPr lang="en-US" sz="2000" dirty="0">
                <a:latin typeface="Arial"/>
                <a:cs typeface="Arial"/>
              </a:rPr>
              <a:t>will follow new CHRS business processes consistently and correctly</a:t>
            </a:r>
            <a:r>
              <a:rPr sz="2000" spc="-8" dirty="0">
                <a:latin typeface="Arial"/>
                <a:cs typeface="Arial"/>
              </a:rPr>
              <a:t>"</a:t>
            </a:r>
            <a:endParaRPr sz="2000" dirty="0">
              <a:latin typeface="Arial"/>
              <a:cs typeface="Arial"/>
            </a:endParaRPr>
          </a:p>
        </p:txBody>
      </p:sp>
      <p:sp>
        <p:nvSpPr>
          <p:cNvPr id="12" name="object 12"/>
          <p:cNvSpPr txBox="1"/>
          <p:nvPr/>
        </p:nvSpPr>
        <p:spPr>
          <a:xfrm>
            <a:off x="8399514" y="4296591"/>
            <a:ext cx="2532063" cy="1549035"/>
          </a:xfrm>
          <a:prstGeom prst="rect">
            <a:avLst/>
          </a:prstGeom>
        </p:spPr>
        <p:txBody>
          <a:bodyPr vert="horz" wrap="square" lIns="0" tIns="10054" rIns="0" bIns="0" rtlCol="0">
            <a:spAutoFit/>
          </a:bodyPr>
          <a:lstStyle/>
          <a:p>
            <a:pPr marL="10054" marR="4233" algn="ctr">
              <a:spcBef>
                <a:spcPts val="79"/>
              </a:spcBef>
            </a:pPr>
            <a:r>
              <a:rPr sz="2000" dirty="0">
                <a:latin typeface="Arial"/>
                <a:cs typeface="Arial"/>
              </a:rPr>
              <a:t>"</a:t>
            </a:r>
            <a:r>
              <a:rPr lang="en-US" sz="2000" dirty="0">
                <a:latin typeface="Arial"/>
                <a:cs typeface="Arial"/>
              </a:rPr>
              <a:t>I know the importance of embracing the new system and following new procedures</a:t>
            </a:r>
            <a:r>
              <a:rPr sz="2000" spc="-8" dirty="0">
                <a:latin typeface="Arial"/>
                <a:cs typeface="Arial"/>
              </a:rPr>
              <a:t>"</a:t>
            </a:r>
            <a:endParaRPr sz="2000" dirty="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21850" y="143822"/>
            <a:ext cx="2671233" cy="692497"/>
          </a:xfrm>
          <a:prstGeom prst="rect">
            <a:avLst/>
          </a:prstGeom>
        </p:spPr>
        <p:txBody>
          <a:bodyPr vert="horz" wrap="square" lIns="0" tIns="50800" rIns="0" bIns="0" rtlCol="0">
            <a:spAutoFit/>
          </a:bodyPr>
          <a:lstStyle/>
          <a:p>
            <a:pPr marL="452419" marR="4233" indent="-442366">
              <a:lnSpc>
                <a:spcPts val="2517"/>
              </a:lnSpc>
              <a:spcBef>
                <a:spcPts val="400"/>
              </a:spcBef>
            </a:pPr>
            <a:r>
              <a:rPr sz="2333" b="1" dirty="0">
                <a:latin typeface="Arial"/>
                <a:cs typeface="Arial"/>
              </a:rPr>
              <a:t>Adjusting</a:t>
            </a:r>
            <a:r>
              <a:rPr sz="2333" b="1" spc="-46" dirty="0">
                <a:latin typeface="Arial"/>
                <a:cs typeface="Arial"/>
              </a:rPr>
              <a:t> </a:t>
            </a:r>
            <a:r>
              <a:rPr sz="2333" b="1" dirty="0">
                <a:latin typeface="Arial"/>
                <a:cs typeface="Arial"/>
              </a:rPr>
              <a:t>to</a:t>
            </a:r>
            <a:r>
              <a:rPr sz="2333" b="1" spc="-71" dirty="0">
                <a:latin typeface="Arial"/>
                <a:cs typeface="Arial"/>
              </a:rPr>
              <a:t> </a:t>
            </a:r>
            <a:r>
              <a:rPr sz="2333" b="1" spc="-17" dirty="0">
                <a:latin typeface="Arial"/>
                <a:cs typeface="Arial"/>
              </a:rPr>
              <a:t>CHRS </a:t>
            </a:r>
            <a:r>
              <a:rPr sz="2333" b="1" dirty="0" err="1">
                <a:solidFill>
                  <a:srgbClr val="0D0D0D"/>
                </a:solidFill>
                <a:latin typeface="Arial"/>
                <a:cs typeface="Arial"/>
              </a:rPr>
              <a:t>CHRS</a:t>
            </a:r>
            <a:r>
              <a:rPr sz="2333" b="1" spc="-150" dirty="0">
                <a:solidFill>
                  <a:srgbClr val="0D0D0D"/>
                </a:solidFill>
                <a:latin typeface="Arial"/>
                <a:cs typeface="Arial"/>
              </a:rPr>
              <a:t> </a:t>
            </a:r>
            <a:r>
              <a:rPr sz="2333" b="1" spc="-8" dirty="0">
                <a:solidFill>
                  <a:srgbClr val="0D0D0D"/>
                </a:solidFill>
                <a:latin typeface="Arial"/>
                <a:cs typeface="Arial"/>
              </a:rPr>
              <a:t>Adoption</a:t>
            </a:r>
            <a:endParaRPr sz="2333" dirty="0">
              <a:latin typeface="Arial"/>
              <a:cs typeface="Arial"/>
            </a:endParaRPr>
          </a:p>
        </p:txBody>
      </p:sp>
      <p:sp>
        <p:nvSpPr>
          <p:cNvPr id="3" name="object 3"/>
          <p:cNvSpPr txBox="1"/>
          <p:nvPr/>
        </p:nvSpPr>
        <p:spPr>
          <a:xfrm>
            <a:off x="395817" y="2202286"/>
            <a:ext cx="5612871" cy="3384068"/>
          </a:xfrm>
          <a:prstGeom prst="rect">
            <a:avLst/>
          </a:prstGeom>
        </p:spPr>
        <p:txBody>
          <a:bodyPr vert="horz" wrap="square" lIns="0" tIns="11113" rIns="0" bIns="0" rtlCol="0">
            <a:spAutoFit/>
          </a:bodyPr>
          <a:lstStyle/>
          <a:p>
            <a:pPr marL="10583" marR="13229">
              <a:spcBef>
                <a:spcPts val="87"/>
              </a:spcBef>
            </a:pPr>
            <a:r>
              <a:rPr sz="2667" b="1" dirty="0">
                <a:latin typeface="Arial"/>
                <a:cs typeface="Arial"/>
              </a:rPr>
              <a:t>How</a:t>
            </a:r>
            <a:r>
              <a:rPr sz="2667" b="1" spc="-37" dirty="0">
                <a:latin typeface="Arial"/>
                <a:cs typeface="Arial"/>
              </a:rPr>
              <a:t> </a:t>
            </a:r>
            <a:r>
              <a:rPr sz="2667" b="1" dirty="0">
                <a:latin typeface="Arial"/>
                <a:cs typeface="Arial"/>
              </a:rPr>
              <a:t>to</a:t>
            </a:r>
            <a:r>
              <a:rPr sz="2667" b="1" spc="-17" dirty="0">
                <a:latin typeface="Arial"/>
                <a:cs typeface="Arial"/>
              </a:rPr>
              <a:t> </a:t>
            </a:r>
            <a:r>
              <a:rPr sz="2667" b="1" dirty="0">
                <a:latin typeface="Arial"/>
                <a:cs typeface="Arial"/>
              </a:rPr>
              <a:t>get</a:t>
            </a:r>
            <a:r>
              <a:rPr sz="2667" b="1" spc="-25" dirty="0">
                <a:latin typeface="Arial"/>
                <a:cs typeface="Arial"/>
              </a:rPr>
              <a:t> </a:t>
            </a:r>
            <a:r>
              <a:rPr sz="2667" b="1" dirty="0">
                <a:latin typeface="Arial"/>
                <a:cs typeface="Arial"/>
              </a:rPr>
              <a:t>past</a:t>
            </a:r>
            <a:r>
              <a:rPr sz="2667" b="1" spc="-17" dirty="0">
                <a:latin typeface="Arial"/>
                <a:cs typeface="Arial"/>
              </a:rPr>
              <a:t> </a:t>
            </a:r>
            <a:r>
              <a:rPr sz="2667" b="1" dirty="0">
                <a:latin typeface="Arial"/>
                <a:cs typeface="Arial"/>
              </a:rPr>
              <a:t>the</a:t>
            </a:r>
            <a:r>
              <a:rPr sz="2667" b="1" spc="-21" dirty="0">
                <a:latin typeface="Arial"/>
                <a:cs typeface="Arial"/>
              </a:rPr>
              <a:t> </a:t>
            </a:r>
            <a:r>
              <a:rPr sz="2667" b="1" spc="-8" dirty="0">
                <a:latin typeface="Arial"/>
                <a:cs typeface="Arial"/>
              </a:rPr>
              <a:t>Reinforcement </a:t>
            </a:r>
            <a:r>
              <a:rPr sz="2667" b="1" dirty="0">
                <a:latin typeface="Arial"/>
                <a:cs typeface="Arial"/>
              </a:rPr>
              <a:t>Barrier</a:t>
            </a:r>
            <a:r>
              <a:rPr sz="2667" b="1" spc="-21" dirty="0">
                <a:latin typeface="Arial"/>
                <a:cs typeface="Arial"/>
              </a:rPr>
              <a:t> </a:t>
            </a:r>
            <a:r>
              <a:rPr sz="2667" b="1" dirty="0">
                <a:latin typeface="Arial"/>
                <a:cs typeface="Arial"/>
              </a:rPr>
              <a:t>Point</a:t>
            </a:r>
            <a:r>
              <a:rPr sz="2667" b="1" spc="-29" dirty="0">
                <a:latin typeface="Arial"/>
                <a:cs typeface="Arial"/>
              </a:rPr>
              <a:t> </a:t>
            </a:r>
            <a:r>
              <a:rPr sz="2667" b="1" dirty="0">
                <a:latin typeface="Arial"/>
                <a:cs typeface="Arial"/>
              </a:rPr>
              <a:t>to</a:t>
            </a:r>
            <a:r>
              <a:rPr sz="2667" b="1" spc="-21" dirty="0">
                <a:latin typeface="Arial"/>
                <a:cs typeface="Arial"/>
              </a:rPr>
              <a:t> </a:t>
            </a:r>
            <a:r>
              <a:rPr sz="2667" b="1" spc="-8" dirty="0">
                <a:latin typeface="Arial"/>
                <a:cs typeface="Arial"/>
              </a:rPr>
              <a:t>adoption?</a:t>
            </a:r>
            <a:endParaRPr sz="2667" dirty="0">
              <a:latin typeface="Arial"/>
              <a:cs typeface="Arial"/>
            </a:endParaRPr>
          </a:p>
          <a:p>
            <a:pPr>
              <a:lnSpc>
                <a:spcPct val="100000"/>
              </a:lnSpc>
            </a:pPr>
            <a:endParaRPr sz="3000" dirty="0">
              <a:latin typeface="Arial"/>
              <a:cs typeface="Arial"/>
            </a:endParaRPr>
          </a:p>
          <a:p>
            <a:pPr marL="296321" marR="4233" indent="-285739">
              <a:spcBef>
                <a:spcPts val="1925"/>
              </a:spcBef>
              <a:buChar char="•"/>
              <a:tabLst>
                <a:tab pos="296321" algn="l"/>
              </a:tabLst>
            </a:pPr>
            <a:r>
              <a:rPr sz="2000" dirty="0">
                <a:latin typeface="Arial"/>
                <a:cs typeface="Arial"/>
              </a:rPr>
              <a:t>Focus</a:t>
            </a:r>
            <a:r>
              <a:rPr sz="2000" spc="-17" dirty="0">
                <a:latin typeface="Arial"/>
                <a:cs typeface="Arial"/>
              </a:rPr>
              <a:t> </a:t>
            </a:r>
            <a:r>
              <a:rPr sz="2000" dirty="0">
                <a:latin typeface="Arial"/>
                <a:cs typeface="Arial"/>
              </a:rPr>
              <a:t>on</a:t>
            </a:r>
            <a:r>
              <a:rPr sz="2000" spc="-17" dirty="0">
                <a:latin typeface="Arial"/>
                <a:cs typeface="Arial"/>
              </a:rPr>
              <a:t> </a:t>
            </a:r>
            <a:r>
              <a:rPr sz="2000" dirty="0">
                <a:latin typeface="Arial"/>
                <a:cs typeface="Arial"/>
              </a:rPr>
              <a:t>the</a:t>
            </a:r>
            <a:r>
              <a:rPr sz="2000" spc="-25" dirty="0">
                <a:latin typeface="Arial"/>
                <a:cs typeface="Arial"/>
              </a:rPr>
              <a:t> </a:t>
            </a:r>
            <a:r>
              <a:rPr sz="2000" dirty="0">
                <a:latin typeface="Arial"/>
                <a:cs typeface="Arial"/>
              </a:rPr>
              <a:t>future</a:t>
            </a:r>
            <a:r>
              <a:rPr sz="2000" spc="-25" dirty="0">
                <a:latin typeface="Arial"/>
                <a:cs typeface="Arial"/>
              </a:rPr>
              <a:t> </a:t>
            </a:r>
            <a:r>
              <a:rPr sz="2000" dirty="0">
                <a:latin typeface="Arial"/>
                <a:cs typeface="Arial"/>
              </a:rPr>
              <a:t>of</a:t>
            </a:r>
            <a:r>
              <a:rPr sz="2000" spc="-12" dirty="0">
                <a:latin typeface="Arial"/>
                <a:cs typeface="Arial"/>
              </a:rPr>
              <a:t> </a:t>
            </a:r>
            <a:r>
              <a:rPr sz="2000" dirty="0">
                <a:latin typeface="Arial"/>
                <a:cs typeface="Arial"/>
              </a:rPr>
              <a:t>CHRS instead</a:t>
            </a:r>
            <a:r>
              <a:rPr sz="2000" spc="-4" dirty="0">
                <a:latin typeface="Arial"/>
                <a:cs typeface="Arial"/>
              </a:rPr>
              <a:t> </a:t>
            </a:r>
            <a:r>
              <a:rPr sz="2000" dirty="0">
                <a:latin typeface="Arial"/>
                <a:cs typeface="Arial"/>
              </a:rPr>
              <a:t>of</a:t>
            </a:r>
            <a:r>
              <a:rPr sz="2000" spc="-17" dirty="0">
                <a:latin typeface="Arial"/>
                <a:cs typeface="Arial"/>
              </a:rPr>
              <a:t> </a:t>
            </a:r>
            <a:r>
              <a:rPr sz="2000" spc="-8" dirty="0">
                <a:latin typeface="Arial"/>
                <a:cs typeface="Arial"/>
              </a:rPr>
              <a:t>looking </a:t>
            </a:r>
            <a:r>
              <a:rPr sz="2000" dirty="0">
                <a:latin typeface="Arial"/>
                <a:cs typeface="Arial"/>
              </a:rPr>
              <a:t>back</a:t>
            </a:r>
            <a:r>
              <a:rPr sz="2000" spc="-12" dirty="0">
                <a:latin typeface="Arial"/>
                <a:cs typeface="Arial"/>
              </a:rPr>
              <a:t> </a:t>
            </a:r>
            <a:r>
              <a:rPr sz="2000" dirty="0">
                <a:latin typeface="Arial"/>
                <a:cs typeface="Arial"/>
              </a:rPr>
              <a:t>at the</a:t>
            </a:r>
            <a:r>
              <a:rPr sz="2000" spc="-17" dirty="0">
                <a:latin typeface="Arial"/>
                <a:cs typeface="Arial"/>
              </a:rPr>
              <a:t> </a:t>
            </a:r>
            <a:r>
              <a:rPr sz="2000" dirty="0">
                <a:latin typeface="Arial"/>
                <a:cs typeface="Arial"/>
              </a:rPr>
              <a:t>past –</a:t>
            </a:r>
            <a:r>
              <a:rPr lang="en-US" sz="2000" dirty="0">
                <a:latin typeface="Arial"/>
                <a:cs typeface="Arial"/>
              </a:rPr>
              <a:t> embrace your role </a:t>
            </a:r>
            <a:r>
              <a:rPr lang="en-US" sz="2000" spc="-12" dirty="0">
                <a:latin typeface="Arial"/>
                <a:cs typeface="Arial"/>
              </a:rPr>
              <a:t>as </a:t>
            </a:r>
            <a:r>
              <a:rPr sz="2000" dirty="0">
                <a:latin typeface="Arial"/>
                <a:cs typeface="Arial"/>
              </a:rPr>
              <a:t>an early </a:t>
            </a:r>
            <a:r>
              <a:rPr sz="2000" spc="-8" dirty="0">
                <a:latin typeface="Arial"/>
                <a:cs typeface="Arial"/>
              </a:rPr>
              <a:t>adopter</a:t>
            </a:r>
            <a:endParaRPr sz="2000" dirty="0">
              <a:latin typeface="Arial"/>
              <a:cs typeface="Arial"/>
            </a:endParaRPr>
          </a:p>
          <a:p>
            <a:pPr marL="296321" marR="395272" indent="-285739">
              <a:buChar char="•"/>
              <a:tabLst>
                <a:tab pos="296321" algn="l"/>
              </a:tabLst>
            </a:pPr>
            <a:r>
              <a:rPr sz="2000" dirty="0">
                <a:latin typeface="Arial"/>
                <a:cs typeface="Arial"/>
              </a:rPr>
              <a:t>Think</a:t>
            </a:r>
            <a:r>
              <a:rPr sz="2000" spc="-8" dirty="0">
                <a:latin typeface="Arial"/>
                <a:cs typeface="Arial"/>
              </a:rPr>
              <a:t> </a:t>
            </a:r>
            <a:r>
              <a:rPr sz="2000" dirty="0">
                <a:latin typeface="Arial"/>
                <a:cs typeface="Arial"/>
              </a:rPr>
              <a:t>of</a:t>
            </a:r>
            <a:r>
              <a:rPr sz="2000" spc="-8" dirty="0">
                <a:latin typeface="Arial"/>
                <a:cs typeface="Arial"/>
              </a:rPr>
              <a:t> </a:t>
            </a:r>
            <a:r>
              <a:rPr sz="2000" dirty="0">
                <a:latin typeface="Arial"/>
                <a:cs typeface="Arial"/>
              </a:rPr>
              <a:t>ways</a:t>
            </a:r>
            <a:r>
              <a:rPr sz="2000" spc="-8" dirty="0">
                <a:latin typeface="Arial"/>
                <a:cs typeface="Arial"/>
              </a:rPr>
              <a:t> </a:t>
            </a:r>
            <a:r>
              <a:rPr sz="2000" dirty="0">
                <a:latin typeface="Arial"/>
                <a:cs typeface="Arial"/>
              </a:rPr>
              <a:t>to</a:t>
            </a:r>
            <a:r>
              <a:rPr sz="2000" spc="-17" dirty="0">
                <a:latin typeface="Arial"/>
                <a:cs typeface="Arial"/>
              </a:rPr>
              <a:t> </a:t>
            </a:r>
            <a:r>
              <a:rPr sz="2000" dirty="0">
                <a:latin typeface="Arial"/>
                <a:cs typeface="Arial"/>
              </a:rPr>
              <a:t>help bring</a:t>
            </a:r>
            <a:r>
              <a:rPr sz="2000" spc="-4" dirty="0">
                <a:latin typeface="Arial"/>
                <a:cs typeface="Arial"/>
              </a:rPr>
              <a:t> </a:t>
            </a:r>
            <a:r>
              <a:rPr sz="2000" dirty="0">
                <a:latin typeface="Arial"/>
                <a:cs typeface="Arial"/>
              </a:rPr>
              <a:t>your</a:t>
            </a:r>
            <a:r>
              <a:rPr sz="2000" spc="-4" dirty="0">
                <a:latin typeface="Arial"/>
                <a:cs typeface="Arial"/>
              </a:rPr>
              <a:t> </a:t>
            </a:r>
            <a:r>
              <a:rPr sz="2000" spc="-8" dirty="0">
                <a:latin typeface="Arial"/>
                <a:cs typeface="Arial"/>
              </a:rPr>
              <a:t>teammates along</a:t>
            </a:r>
            <a:endParaRPr sz="2000" dirty="0">
              <a:latin typeface="Arial"/>
              <a:cs typeface="Arial"/>
            </a:endParaRPr>
          </a:p>
          <a:p>
            <a:pPr marL="295792" indent="-285209">
              <a:spcBef>
                <a:spcPts val="4"/>
              </a:spcBef>
              <a:buChar char="•"/>
              <a:tabLst>
                <a:tab pos="295792" algn="l"/>
              </a:tabLst>
            </a:pPr>
            <a:r>
              <a:rPr lang="en-US" sz="2000" dirty="0">
                <a:latin typeface="Arial"/>
                <a:cs typeface="Arial"/>
              </a:rPr>
              <a:t>Change is a constant</a:t>
            </a:r>
            <a:endParaRPr sz="2000" dirty="0">
              <a:latin typeface="Arial"/>
              <a:cs typeface="Arial"/>
            </a:endParaRPr>
          </a:p>
        </p:txBody>
      </p:sp>
      <p:pic>
        <p:nvPicPr>
          <p:cNvPr id="4" name="object 4"/>
          <p:cNvPicPr/>
          <p:nvPr/>
        </p:nvPicPr>
        <p:blipFill>
          <a:blip r:embed="rId3" cstate="print"/>
          <a:stretch>
            <a:fillRect/>
          </a:stretch>
        </p:blipFill>
        <p:spPr>
          <a:xfrm>
            <a:off x="6537960" y="2559051"/>
            <a:ext cx="4939666" cy="2778129"/>
          </a:xfrm>
          <a:prstGeom prst="rect">
            <a:avLst/>
          </a:prstGeom>
        </p:spPr>
      </p:pic>
      <p:sp>
        <p:nvSpPr>
          <p:cNvPr id="5" name="object 5"/>
          <p:cNvSpPr txBox="1">
            <a:spLocks noGrp="1"/>
          </p:cNvSpPr>
          <p:nvPr>
            <p:ph type="title"/>
          </p:nvPr>
        </p:nvSpPr>
        <p:spPr>
          <a:xfrm>
            <a:off x="393530" y="1157563"/>
            <a:ext cx="10180108" cy="421655"/>
          </a:xfrm>
          <a:prstGeom prst="rect">
            <a:avLst/>
          </a:prstGeom>
        </p:spPr>
        <p:txBody>
          <a:bodyPr vert="horz" wrap="square" lIns="0" tIns="11113" rIns="0" bIns="0" rtlCol="0">
            <a:spAutoFit/>
          </a:bodyPr>
          <a:lstStyle/>
          <a:p>
            <a:pPr marL="10583">
              <a:lnSpc>
                <a:spcPct val="100000"/>
              </a:lnSpc>
              <a:spcBef>
                <a:spcPts val="87"/>
              </a:spcBef>
            </a:pPr>
            <a:r>
              <a:rPr sz="2667"/>
              <a:t>If</a:t>
            </a:r>
            <a:r>
              <a:rPr sz="2667" spc="-42"/>
              <a:t> </a:t>
            </a:r>
            <a:r>
              <a:rPr sz="2667"/>
              <a:t>you</a:t>
            </a:r>
            <a:r>
              <a:rPr sz="2667" spc="-37"/>
              <a:t> </a:t>
            </a:r>
            <a:r>
              <a:rPr sz="2667"/>
              <a:t>scored</a:t>
            </a:r>
            <a:r>
              <a:rPr sz="2667" spc="-46"/>
              <a:t> </a:t>
            </a:r>
            <a:r>
              <a:rPr sz="2667"/>
              <a:t>a</a:t>
            </a:r>
            <a:r>
              <a:rPr sz="2667" spc="-29"/>
              <a:t> </a:t>
            </a:r>
            <a:r>
              <a:rPr sz="2667"/>
              <a:t>3</a:t>
            </a:r>
            <a:r>
              <a:rPr sz="2667" spc="-29"/>
              <a:t> </a:t>
            </a:r>
            <a:r>
              <a:rPr sz="2667"/>
              <a:t>or</a:t>
            </a:r>
            <a:r>
              <a:rPr sz="2667" spc="-21"/>
              <a:t> </a:t>
            </a:r>
            <a:r>
              <a:rPr sz="2667"/>
              <a:t>below,</a:t>
            </a:r>
            <a:r>
              <a:rPr sz="2667" spc="-46"/>
              <a:t> </a:t>
            </a:r>
            <a:r>
              <a:rPr sz="2667"/>
              <a:t>your</a:t>
            </a:r>
            <a:r>
              <a:rPr sz="2667" spc="-37"/>
              <a:t> </a:t>
            </a:r>
            <a:r>
              <a:rPr sz="2667"/>
              <a:t>Barrier</a:t>
            </a:r>
            <a:r>
              <a:rPr sz="2667" spc="-21"/>
              <a:t> </a:t>
            </a:r>
            <a:r>
              <a:rPr sz="2667"/>
              <a:t>Point</a:t>
            </a:r>
            <a:r>
              <a:rPr sz="2667" spc="-46"/>
              <a:t> </a:t>
            </a:r>
            <a:r>
              <a:rPr sz="2667"/>
              <a:t>is:</a:t>
            </a:r>
            <a:r>
              <a:rPr sz="2667" spc="-12"/>
              <a:t> </a:t>
            </a:r>
            <a:r>
              <a:rPr sz="2667" spc="-8">
                <a:solidFill>
                  <a:srgbClr val="256193"/>
                </a:solidFill>
              </a:rPr>
              <a:t>Reinforcement</a:t>
            </a:r>
            <a:endParaRPr sz="2667"/>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0" y="1045210"/>
            <a:ext cx="3162300" cy="1708609"/>
          </a:xfrm>
          <a:prstGeom prst="rect">
            <a:avLst/>
          </a:prstGeom>
          <a:ln w="6350">
            <a:solidFill>
              <a:srgbClr val="4471C4"/>
            </a:solidFill>
          </a:ln>
        </p:spPr>
        <p:txBody>
          <a:bodyPr vert="horz" wrap="square" lIns="0" tIns="0" rIns="0" bIns="0" rtlCol="0">
            <a:spAutoFit/>
          </a:bodyPr>
          <a:lstStyle/>
          <a:p>
            <a:pPr>
              <a:lnSpc>
                <a:spcPct val="100000"/>
              </a:lnSpc>
            </a:pPr>
            <a:endParaRPr sz="1750">
              <a:latin typeface="Times New Roman"/>
              <a:cs typeface="Times New Roman"/>
            </a:endParaRPr>
          </a:p>
          <a:p>
            <a:pPr>
              <a:spcBef>
                <a:spcPts val="37"/>
              </a:spcBef>
            </a:pPr>
            <a:endParaRPr sz="1375">
              <a:latin typeface="Times New Roman"/>
              <a:cs typeface="Times New Roman"/>
            </a:endParaRPr>
          </a:p>
          <a:p>
            <a:pPr marL="182555" marR="238645">
              <a:lnSpc>
                <a:spcPct val="101099"/>
              </a:lnSpc>
            </a:pPr>
            <a:r>
              <a:rPr sz="1583" spc="-50">
                <a:latin typeface="Arial"/>
                <a:cs typeface="Arial"/>
              </a:rPr>
              <a:t>To</a:t>
            </a:r>
            <a:r>
              <a:rPr sz="1583" spc="17">
                <a:latin typeface="Arial"/>
                <a:cs typeface="Arial"/>
              </a:rPr>
              <a:t> </a:t>
            </a:r>
            <a:r>
              <a:rPr sz="1583">
                <a:latin typeface="Arial"/>
                <a:cs typeface="Arial"/>
              </a:rPr>
              <a:t>create</a:t>
            </a:r>
            <a:r>
              <a:rPr sz="1583" spc="17">
                <a:latin typeface="Arial"/>
                <a:cs typeface="Arial"/>
              </a:rPr>
              <a:t> </a:t>
            </a:r>
            <a:r>
              <a:rPr sz="1583">
                <a:latin typeface="Arial"/>
                <a:cs typeface="Arial"/>
              </a:rPr>
              <a:t>an</a:t>
            </a:r>
            <a:r>
              <a:rPr sz="1583" spc="17">
                <a:latin typeface="Arial"/>
                <a:cs typeface="Arial"/>
              </a:rPr>
              <a:t> </a:t>
            </a:r>
            <a:r>
              <a:rPr sz="1583" b="1">
                <a:solidFill>
                  <a:srgbClr val="5B9BD4"/>
                </a:solidFill>
                <a:latin typeface="Arial"/>
                <a:cs typeface="Arial"/>
              </a:rPr>
              <a:t>ADKAR®</a:t>
            </a:r>
            <a:r>
              <a:rPr sz="1583" b="1" spc="4">
                <a:solidFill>
                  <a:srgbClr val="5B9BD4"/>
                </a:solidFill>
                <a:latin typeface="Arial"/>
                <a:cs typeface="Arial"/>
              </a:rPr>
              <a:t> </a:t>
            </a:r>
            <a:r>
              <a:rPr sz="1583" b="1" spc="-8">
                <a:solidFill>
                  <a:srgbClr val="5B9BD4"/>
                </a:solidFill>
                <a:latin typeface="Arial"/>
                <a:cs typeface="Arial"/>
              </a:rPr>
              <a:t>profile </a:t>
            </a:r>
            <a:r>
              <a:rPr sz="1583" b="1">
                <a:solidFill>
                  <a:srgbClr val="5B9BD4"/>
                </a:solidFill>
                <a:latin typeface="Arial"/>
                <a:cs typeface="Arial"/>
              </a:rPr>
              <a:t>bar</a:t>
            </a:r>
            <a:r>
              <a:rPr sz="1583" b="1" spc="33">
                <a:solidFill>
                  <a:srgbClr val="5B9BD4"/>
                </a:solidFill>
                <a:latin typeface="Arial"/>
                <a:cs typeface="Arial"/>
              </a:rPr>
              <a:t> </a:t>
            </a:r>
            <a:r>
              <a:rPr sz="1583" b="1">
                <a:solidFill>
                  <a:srgbClr val="5B9BD4"/>
                </a:solidFill>
                <a:latin typeface="Arial"/>
                <a:cs typeface="Arial"/>
              </a:rPr>
              <a:t>graph</a:t>
            </a:r>
            <a:r>
              <a:rPr sz="1583">
                <a:latin typeface="Arial"/>
                <a:cs typeface="Arial"/>
              </a:rPr>
              <a:t>,</a:t>
            </a:r>
            <a:r>
              <a:rPr sz="1583" spc="33">
                <a:latin typeface="Arial"/>
                <a:cs typeface="Arial"/>
              </a:rPr>
              <a:t> </a:t>
            </a:r>
            <a:r>
              <a:rPr sz="1583">
                <a:latin typeface="Arial"/>
                <a:cs typeface="Arial"/>
              </a:rPr>
              <a:t>mark</a:t>
            </a:r>
            <a:r>
              <a:rPr sz="1583" spc="37">
                <a:latin typeface="Arial"/>
                <a:cs typeface="Arial"/>
              </a:rPr>
              <a:t> </a:t>
            </a:r>
            <a:r>
              <a:rPr sz="1583">
                <a:latin typeface="Arial"/>
                <a:cs typeface="Arial"/>
              </a:rPr>
              <a:t>your</a:t>
            </a:r>
            <a:r>
              <a:rPr sz="1583" spc="29">
                <a:latin typeface="Arial"/>
                <a:cs typeface="Arial"/>
              </a:rPr>
              <a:t> </a:t>
            </a:r>
            <a:r>
              <a:rPr sz="1583" spc="-8">
                <a:latin typeface="Arial"/>
                <a:cs typeface="Arial"/>
              </a:rPr>
              <a:t>score </a:t>
            </a:r>
            <a:r>
              <a:rPr sz="1583">
                <a:latin typeface="Arial"/>
                <a:cs typeface="Arial"/>
              </a:rPr>
              <a:t>for</a:t>
            </a:r>
            <a:r>
              <a:rPr sz="1583" spc="25">
                <a:latin typeface="Arial"/>
                <a:cs typeface="Arial"/>
              </a:rPr>
              <a:t> </a:t>
            </a:r>
            <a:r>
              <a:rPr sz="1583">
                <a:latin typeface="Arial"/>
                <a:cs typeface="Arial"/>
              </a:rPr>
              <a:t>each</a:t>
            </a:r>
            <a:r>
              <a:rPr sz="1583" spc="29">
                <a:latin typeface="Arial"/>
                <a:cs typeface="Arial"/>
              </a:rPr>
              <a:t> </a:t>
            </a:r>
            <a:r>
              <a:rPr sz="1583">
                <a:latin typeface="Arial"/>
                <a:cs typeface="Arial"/>
              </a:rPr>
              <a:t>element</a:t>
            </a:r>
            <a:r>
              <a:rPr sz="1583" spc="8">
                <a:latin typeface="Arial"/>
                <a:cs typeface="Arial"/>
              </a:rPr>
              <a:t> </a:t>
            </a:r>
            <a:r>
              <a:rPr sz="1583">
                <a:latin typeface="Arial"/>
                <a:cs typeface="Arial"/>
              </a:rPr>
              <a:t>and</a:t>
            </a:r>
            <a:r>
              <a:rPr sz="1583" spc="29">
                <a:latin typeface="Arial"/>
                <a:cs typeface="Arial"/>
              </a:rPr>
              <a:t> </a:t>
            </a:r>
            <a:r>
              <a:rPr sz="1583" spc="-8">
                <a:latin typeface="Arial"/>
                <a:cs typeface="Arial"/>
              </a:rPr>
              <a:t>shade </a:t>
            </a:r>
            <a:r>
              <a:rPr sz="1583">
                <a:latin typeface="Arial"/>
                <a:cs typeface="Arial"/>
              </a:rPr>
              <a:t>the</a:t>
            </a:r>
            <a:r>
              <a:rPr sz="1583" spc="25">
                <a:latin typeface="Arial"/>
                <a:cs typeface="Arial"/>
              </a:rPr>
              <a:t> </a:t>
            </a:r>
            <a:r>
              <a:rPr sz="1583">
                <a:latin typeface="Arial"/>
                <a:cs typeface="Arial"/>
              </a:rPr>
              <a:t>area</a:t>
            </a:r>
            <a:r>
              <a:rPr sz="1583" spc="8">
                <a:latin typeface="Arial"/>
                <a:cs typeface="Arial"/>
              </a:rPr>
              <a:t> </a:t>
            </a:r>
            <a:r>
              <a:rPr sz="1583">
                <a:latin typeface="Arial"/>
                <a:cs typeface="Arial"/>
              </a:rPr>
              <a:t>below</a:t>
            </a:r>
            <a:r>
              <a:rPr sz="1583" spc="8">
                <a:latin typeface="Arial"/>
                <a:cs typeface="Arial"/>
              </a:rPr>
              <a:t> </a:t>
            </a:r>
            <a:r>
              <a:rPr sz="1583">
                <a:latin typeface="Arial"/>
                <a:cs typeface="Arial"/>
              </a:rPr>
              <a:t>the</a:t>
            </a:r>
            <a:r>
              <a:rPr sz="1583" spc="21">
                <a:latin typeface="Arial"/>
                <a:cs typeface="Arial"/>
              </a:rPr>
              <a:t> </a:t>
            </a:r>
            <a:r>
              <a:rPr sz="1583">
                <a:latin typeface="Arial"/>
                <a:cs typeface="Arial"/>
              </a:rPr>
              <a:t>mark</a:t>
            </a:r>
            <a:r>
              <a:rPr sz="1583" spc="25">
                <a:latin typeface="Arial"/>
                <a:cs typeface="Arial"/>
              </a:rPr>
              <a:t> </a:t>
            </a:r>
            <a:r>
              <a:rPr sz="1583" spc="-21">
                <a:latin typeface="Arial"/>
                <a:cs typeface="Arial"/>
              </a:rPr>
              <a:t>to</a:t>
            </a:r>
            <a:endParaRPr sz="1583">
              <a:latin typeface="Arial"/>
              <a:cs typeface="Arial"/>
            </a:endParaRPr>
          </a:p>
          <a:p>
            <a:pPr marL="182555">
              <a:spcBef>
                <a:spcPts val="21"/>
              </a:spcBef>
            </a:pPr>
            <a:r>
              <a:rPr sz="1583">
                <a:latin typeface="Arial"/>
                <a:cs typeface="Arial"/>
              </a:rPr>
              <a:t>create</a:t>
            </a:r>
            <a:r>
              <a:rPr sz="1583" spc="33">
                <a:latin typeface="Arial"/>
                <a:cs typeface="Arial"/>
              </a:rPr>
              <a:t> </a:t>
            </a:r>
            <a:r>
              <a:rPr sz="1583">
                <a:latin typeface="Arial"/>
                <a:cs typeface="Arial"/>
              </a:rPr>
              <a:t>each</a:t>
            </a:r>
            <a:r>
              <a:rPr sz="1583" spc="12">
                <a:latin typeface="Arial"/>
                <a:cs typeface="Arial"/>
              </a:rPr>
              <a:t> </a:t>
            </a:r>
            <a:r>
              <a:rPr sz="1583" spc="-8">
                <a:latin typeface="Arial"/>
                <a:cs typeface="Arial"/>
              </a:rPr>
              <a:t>“bar.”</a:t>
            </a:r>
            <a:endParaRPr sz="1583">
              <a:latin typeface="Arial"/>
              <a:cs typeface="Arial"/>
            </a:endParaRPr>
          </a:p>
        </p:txBody>
      </p:sp>
      <p:sp>
        <p:nvSpPr>
          <p:cNvPr id="4" name="object 4"/>
          <p:cNvSpPr txBox="1"/>
          <p:nvPr/>
        </p:nvSpPr>
        <p:spPr>
          <a:xfrm>
            <a:off x="685800" y="3769360"/>
            <a:ext cx="3162300" cy="1505092"/>
          </a:xfrm>
          <a:prstGeom prst="rect">
            <a:avLst/>
          </a:prstGeom>
          <a:ln w="6350">
            <a:solidFill>
              <a:srgbClr val="4471C4"/>
            </a:solidFill>
          </a:ln>
        </p:spPr>
        <p:txBody>
          <a:bodyPr vert="horz" wrap="square" lIns="0" tIns="0" rIns="0" bIns="0" rtlCol="0">
            <a:spAutoFit/>
          </a:bodyPr>
          <a:lstStyle/>
          <a:p>
            <a:pPr>
              <a:lnSpc>
                <a:spcPct val="100000"/>
              </a:lnSpc>
            </a:pPr>
            <a:endParaRPr sz="1750">
              <a:latin typeface="Times New Roman"/>
              <a:cs typeface="Times New Roman"/>
            </a:endParaRPr>
          </a:p>
          <a:p>
            <a:pPr>
              <a:lnSpc>
                <a:spcPct val="100000"/>
              </a:lnSpc>
            </a:pPr>
            <a:endParaRPr sz="1750">
              <a:latin typeface="Times New Roman"/>
              <a:cs typeface="Times New Roman"/>
            </a:endParaRPr>
          </a:p>
          <a:p>
            <a:pPr marL="182555" marR="728633">
              <a:lnSpc>
                <a:spcPct val="101099"/>
              </a:lnSpc>
              <a:spcBef>
                <a:spcPts val="1237"/>
              </a:spcBef>
            </a:pPr>
            <a:r>
              <a:rPr sz="1583">
                <a:latin typeface="Arial"/>
                <a:cs typeface="Arial"/>
              </a:rPr>
              <a:t>The</a:t>
            </a:r>
            <a:r>
              <a:rPr sz="1583" spc="21">
                <a:latin typeface="Arial"/>
                <a:cs typeface="Arial"/>
              </a:rPr>
              <a:t> </a:t>
            </a:r>
            <a:r>
              <a:rPr sz="1583">
                <a:latin typeface="Arial"/>
                <a:cs typeface="Arial"/>
              </a:rPr>
              <a:t>example</a:t>
            </a:r>
            <a:r>
              <a:rPr sz="1583" spc="21">
                <a:latin typeface="Arial"/>
                <a:cs typeface="Arial"/>
              </a:rPr>
              <a:t> </a:t>
            </a:r>
            <a:r>
              <a:rPr sz="1583">
                <a:latin typeface="Arial"/>
                <a:cs typeface="Arial"/>
              </a:rPr>
              <a:t>on</a:t>
            </a:r>
            <a:r>
              <a:rPr sz="1583" spc="17">
                <a:latin typeface="Arial"/>
                <a:cs typeface="Arial"/>
              </a:rPr>
              <a:t> </a:t>
            </a:r>
            <a:r>
              <a:rPr sz="1583">
                <a:latin typeface="Arial"/>
                <a:cs typeface="Arial"/>
              </a:rPr>
              <a:t>the</a:t>
            </a:r>
            <a:r>
              <a:rPr sz="1583" spc="21">
                <a:latin typeface="Arial"/>
                <a:cs typeface="Arial"/>
              </a:rPr>
              <a:t> </a:t>
            </a:r>
            <a:r>
              <a:rPr sz="1583" spc="-17">
                <a:latin typeface="Arial"/>
                <a:cs typeface="Arial"/>
              </a:rPr>
              <a:t>right </a:t>
            </a:r>
            <a:r>
              <a:rPr sz="1583">
                <a:latin typeface="Arial"/>
                <a:cs typeface="Arial"/>
              </a:rPr>
              <a:t>is</a:t>
            </a:r>
            <a:r>
              <a:rPr sz="1583" spc="17">
                <a:latin typeface="Arial"/>
                <a:cs typeface="Arial"/>
              </a:rPr>
              <a:t> </a:t>
            </a:r>
            <a:r>
              <a:rPr sz="1583">
                <a:latin typeface="Arial"/>
                <a:cs typeface="Arial"/>
              </a:rPr>
              <a:t>of</a:t>
            </a:r>
            <a:r>
              <a:rPr sz="1583" spc="25">
                <a:latin typeface="Arial"/>
                <a:cs typeface="Arial"/>
              </a:rPr>
              <a:t> </a:t>
            </a:r>
            <a:r>
              <a:rPr sz="1583">
                <a:latin typeface="Arial"/>
                <a:cs typeface="Arial"/>
              </a:rPr>
              <a:t>a</a:t>
            </a:r>
            <a:r>
              <a:rPr sz="1583" spc="21">
                <a:latin typeface="Arial"/>
                <a:cs typeface="Arial"/>
              </a:rPr>
              <a:t> </a:t>
            </a:r>
            <a:r>
              <a:rPr sz="1583">
                <a:latin typeface="Arial"/>
                <a:cs typeface="Arial"/>
              </a:rPr>
              <a:t>profile </a:t>
            </a:r>
            <a:r>
              <a:rPr sz="1583" spc="-8">
                <a:latin typeface="Arial"/>
                <a:cs typeface="Arial"/>
              </a:rPr>
              <a:t>with:</a:t>
            </a:r>
            <a:endParaRPr sz="1583">
              <a:latin typeface="Arial"/>
              <a:cs typeface="Arial"/>
            </a:endParaRPr>
          </a:p>
          <a:p>
            <a:pPr marL="182555">
              <a:spcBef>
                <a:spcPts val="600"/>
              </a:spcBef>
            </a:pPr>
            <a:r>
              <a:rPr sz="1583" b="1">
                <a:solidFill>
                  <a:srgbClr val="5B9BD4"/>
                </a:solidFill>
                <a:latin typeface="Arial"/>
                <a:cs typeface="Arial"/>
              </a:rPr>
              <a:t>A=4</a:t>
            </a:r>
            <a:r>
              <a:rPr sz="1583">
                <a:latin typeface="Arial"/>
                <a:cs typeface="Arial"/>
              </a:rPr>
              <a:t>,</a:t>
            </a:r>
            <a:r>
              <a:rPr sz="1583" spc="37">
                <a:latin typeface="Arial"/>
                <a:cs typeface="Arial"/>
              </a:rPr>
              <a:t> </a:t>
            </a:r>
            <a:r>
              <a:rPr sz="1583" b="1">
                <a:solidFill>
                  <a:srgbClr val="5B9BD4"/>
                </a:solidFill>
                <a:latin typeface="Arial"/>
                <a:cs typeface="Arial"/>
              </a:rPr>
              <a:t>D=5</a:t>
            </a:r>
            <a:r>
              <a:rPr sz="1583">
                <a:latin typeface="Arial"/>
                <a:cs typeface="Arial"/>
              </a:rPr>
              <a:t>,</a:t>
            </a:r>
            <a:r>
              <a:rPr sz="1583" spc="46">
                <a:latin typeface="Arial"/>
                <a:cs typeface="Arial"/>
              </a:rPr>
              <a:t> </a:t>
            </a:r>
            <a:r>
              <a:rPr sz="1583" b="1">
                <a:solidFill>
                  <a:srgbClr val="5B9BD4"/>
                </a:solidFill>
                <a:latin typeface="Arial"/>
                <a:cs typeface="Arial"/>
              </a:rPr>
              <a:t>K=2</a:t>
            </a:r>
            <a:r>
              <a:rPr sz="1583">
                <a:latin typeface="Arial"/>
                <a:cs typeface="Arial"/>
              </a:rPr>
              <a:t>,</a:t>
            </a:r>
            <a:r>
              <a:rPr sz="1583" spc="-12">
                <a:latin typeface="Arial"/>
                <a:cs typeface="Arial"/>
              </a:rPr>
              <a:t> </a:t>
            </a:r>
            <a:r>
              <a:rPr sz="1583" b="1">
                <a:solidFill>
                  <a:srgbClr val="5B9BD4"/>
                </a:solidFill>
                <a:latin typeface="Arial"/>
                <a:cs typeface="Arial"/>
              </a:rPr>
              <a:t>A=1</a:t>
            </a:r>
            <a:r>
              <a:rPr sz="1583">
                <a:latin typeface="Arial"/>
                <a:cs typeface="Arial"/>
              </a:rPr>
              <a:t>,</a:t>
            </a:r>
            <a:r>
              <a:rPr sz="1583" spc="37">
                <a:latin typeface="Arial"/>
                <a:cs typeface="Arial"/>
              </a:rPr>
              <a:t> </a:t>
            </a:r>
            <a:r>
              <a:rPr sz="1583" b="1" spc="-17">
                <a:solidFill>
                  <a:srgbClr val="5B9BD4"/>
                </a:solidFill>
                <a:latin typeface="Arial"/>
                <a:cs typeface="Arial"/>
              </a:rPr>
              <a:t>R=4</a:t>
            </a:r>
            <a:r>
              <a:rPr sz="1583" spc="-17">
                <a:latin typeface="Arial"/>
                <a:cs typeface="Arial"/>
              </a:rPr>
              <a:t>.</a:t>
            </a:r>
            <a:endParaRPr sz="1583">
              <a:latin typeface="Arial"/>
              <a:cs typeface="Arial"/>
            </a:endParaRPr>
          </a:p>
        </p:txBody>
      </p:sp>
      <p:graphicFrame>
        <p:nvGraphicFramePr>
          <p:cNvPr id="5" name="object 5"/>
          <p:cNvGraphicFramePr>
            <a:graphicFrameLocks noGrp="1"/>
          </p:cNvGraphicFramePr>
          <p:nvPr/>
        </p:nvGraphicFramePr>
        <p:xfrm>
          <a:off x="4836159" y="1197451"/>
          <a:ext cx="6108697" cy="1853139"/>
        </p:xfrm>
        <a:graphic>
          <a:graphicData uri="http://schemas.openxmlformats.org/drawingml/2006/table">
            <a:tbl>
              <a:tblPr firstRow="1" bandRow="1">
                <a:tableStyleId>{2D5ABB26-0587-4C30-8999-92F81FD0307C}</a:tableStyleId>
              </a:tblPr>
              <a:tblGrid>
                <a:gridCol w="350308">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701146">
                  <a:extLst>
                    <a:ext uri="{9D8B030D-6E8A-4147-A177-3AD203B41FA5}">
                      <a16:colId xmlns:a16="http://schemas.microsoft.com/office/drawing/2014/main" val="20002"/>
                    </a:ext>
                  </a:extLst>
                </a:gridCol>
                <a:gridCol w="520699">
                  <a:extLst>
                    <a:ext uri="{9D8B030D-6E8A-4147-A177-3AD203B41FA5}">
                      <a16:colId xmlns:a16="http://schemas.microsoft.com/office/drawing/2014/main" val="20003"/>
                    </a:ext>
                  </a:extLst>
                </a:gridCol>
                <a:gridCol w="701146">
                  <a:extLst>
                    <a:ext uri="{9D8B030D-6E8A-4147-A177-3AD203B41FA5}">
                      <a16:colId xmlns:a16="http://schemas.microsoft.com/office/drawing/2014/main" val="20004"/>
                    </a:ext>
                  </a:extLst>
                </a:gridCol>
                <a:gridCol w="520699">
                  <a:extLst>
                    <a:ext uri="{9D8B030D-6E8A-4147-A177-3AD203B41FA5}">
                      <a16:colId xmlns:a16="http://schemas.microsoft.com/office/drawing/2014/main" val="20005"/>
                    </a:ext>
                  </a:extLst>
                </a:gridCol>
                <a:gridCol w="701146">
                  <a:extLst>
                    <a:ext uri="{9D8B030D-6E8A-4147-A177-3AD203B41FA5}">
                      <a16:colId xmlns:a16="http://schemas.microsoft.com/office/drawing/2014/main" val="20006"/>
                    </a:ext>
                  </a:extLst>
                </a:gridCol>
                <a:gridCol w="520699">
                  <a:extLst>
                    <a:ext uri="{9D8B030D-6E8A-4147-A177-3AD203B41FA5}">
                      <a16:colId xmlns:a16="http://schemas.microsoft.com/office/drawing/2014/main" val="20007"/>
                    </a:ext>
                  </a:extLst>
                </a:gridCol>
                <a:gridCol w="701146">
                  <a:extLst>
                    <a:ext uri="{9D8B030D-6E8A-4147-A177-3AD203B41FA5}">
                      <a16:colId xmlns:a16="http://schemas.microsoft.com/office/drawing/2014/main" val="20008"/>
                    </a:ext>
                  </a:extLst>
                </a:gridCol>
                <a:gridCol w="520700">
                  <a:extLst>
                    <a:ext uri="{9D8B030D-6E8A-4147-A177-3AD203B41FA5}">
                      <a16:colId xmlns:a16="http://schemas.microsoft.com/office/drawing/2014/main" val="20009"/>
                    </a:ext>
                  </a:extLst>
                </a:gridCol>
                <a:gridCol w="350308">
                  <a:extLst>
                    <a:ext uri="{9D8B030D-6E8A-4147-A177-3AD203B41FA5}">
                      <a16:colId xmlns:a16="http://schemas.microsoft.com/office/drawing/2014/main" val="20010"/>
                    </a:ext>
                  </a:extLst>
                </a:gridCol>
              </a:tblGrid>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0"/>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1"/>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2"/>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3"/>
                  </a:ext>
                </a:extLst>
              </a:tr>
              <a:tr h="186267">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4"/>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5"/>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6"/>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7"/>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9525">
                      <a:solidFill>
                        <a:srgbClr val="DAE2F3"/>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9525">
                      <a:solidFill>
                        <a:srgbClr val="DAE2F3"/>
                      </a:solidFill>
                      <a:prstDash val="solid"/>
                    </a:lnB>
                  </a:tcPr>
                </a:tc>
                <a:extLst>
                  <a:ext uri="{0D108BD9-81ED-4DB2-BD59-A6C34878D82A}">
                    <a16:rowId xmlns:a16="http://schemas.microsoft.com/office/drawing/2014/main" val="10008"/>
                  </a:ext>
                </a:extLst>
              </a:tr>
              <a:tr h="185208">
                <a:tc>
                  <a:txBody>
                    <a:bodyPr/>
                    <a:lstStyle/>
                    <a:p>
                      <a:pPr>
                        <a:lnSpc>
                          <a:spcPct val="100000"/>
                        </a:lnSpc>
                      </a:pPr>
                      <a:endParaRPr sz="1100">
                        <a:latin typeface="Times New Roman"/>
                        <a:cs typeface="Times New Roman"/>
                      </a:endParaRPr>
                    </a:p>
                  </a:txBody>
                  <a:tcPr marL="0" marR="0" marT="0" marB="0">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R w="6350">
                      <a:solidFill>
                        <a:srgbClr val="5B9BD4"/>
                      </a:solidFill>
                      <a:prstDash val="sysDash"/>
                    </a:lnR>
                    <a:lnT w="9525">
                      <a:solidFill>
                        <a:srgbClr val="DAE2F3"/>
                      </a:solidFill>
                      <a:prstDash val="solid"/>
                    </a:lnT>
                    <a:lnB w="63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5B9BD4"/>
                      </a:solidFill>
                      <a:prstDash val="sysDash"/>
                    </a:lnL>
                    <a:lnT w="9525">
                      <a:solidFill>
                        <a:srgbClr val="DAE2F3"/>
                      </a:solidFill>
                      <a:prstDash val="solid"/>
                    </a:lnT>
                    <a:lnB w="6350">
                      <a:solidFill>
                        <a:srgbClr val="4471C4"/>
                      </a:solidFill>
                      <a:prstDash val="solid"/>
                    </a:lnB>
                  </a:tcPr>
                </a:tc>
                <a:extLst>
                  <a:ext uri="{0D108BD9-81ED-4DB2-BD59-A6C34878D82A}">
                    <a16:rowId xmlns:a16="http://schemas.microsoft.com/office/drawing/2014/main" val="10009"/>
                  </a:ext>
                </a:extLst>
              </a:tr>
            </a:tbl>
          </a:graphicData>
        </a:graphic>
      </p:graphicFrame>
      <p:sp>
        <p:nvSpPr>
          <p:cNvPr id="6" name="object 6"/>
          <p:cNvSpPr txBox="1"/>
          <p:nvPr/>
        </p:nvSpPr>
        <p:spPr>
          <a:xfrm>
            <a:off x="4540884" y="1070081"/>
            <a:ext cx="197908" cy="2121841"/>
          </a:xfrm>
          <a:prstGeom prst="rect">
            <a:avLst/>
          </a:prstGeom>
        </p:spPr>
        <p:txBody>
          <a:bodyPr vert="horz" wrap="square" lIns="0" tIns="43920" rIns="0" bIns="0" rtlCol="0">
            <a:spAutoFit/>
          </a:bodyPr>
          <a:lstStyle/>
          <a:p>
            <a:pPr marR="4233" algn="r">
              <a:spcBef>
                <a:spcPts val="345"/>
              </a:spcBef>
            </a:pPr>
            <a:r>
              <a:rPr sz="1000" spc="-4">
                <a:solidFill>
                  <a:srgbClr val="585858"/>
                </a:solidFill>
                <a:latin typeface="Arial"/>
                <a:cs typeface="Arial"/>
              </a:rPr>
              <a:t>5</a:t>
            </a:r>
            <a:endParaRPr sz="1000">
              <a:latin typeface="Arial"/>
              <a:cs typeface="Arial"/>
            </a:endParaRPr>
          </a:p>
          <a:p>
            <a:pPr marR="4233" algn="r">
              <a:spcBef>
                <a:spcPts val="262"/>
              </a:spcBef>
            </a:pPr>
            <a:r>
              <a:rPr sz="1000" spc="-21">
                <a:solidFill>
                  <a:srgbClr val="585858"/>
                </a:solidFill>
                <a:latin typeface="Arial"/>
                <a:cs typeface="Arial"/>
              </a:rPr>
              <a:t>4.5</a:t>
            </a:r>
            <a:endParaRPr sz="1000">
              <a:latin typeface="Arial"/>
              <a:cs typeface="Arial"/>
            </a:endParaRPr>
          </a:p>
          <a:p>
            <a:pPr marR="4233" algn="r">
              <a:spcBef>
                <a:spcPts val="258"/>
              </a:spcBef>
            </a:pPr>
            <a:r>
              <a:rPr sz="1000" spc="-4">
                <a:solidFill>
                  <a:srgbClr val="585858"/>
                </a:solidFill>
                <a:latin typeface="Arial"/>
                <a:cs typeface="Arial"/>
              </a:rPr>
              <a:t>4</a:t>
            </a:r>
            <a:endParaRPr sz="1000">
              <a:latin typeface="Arial"/>
              <a:cs typeface="Arial"/>
            </a:endParaRPr>
          </a:p>
          <a:p>
            <a:pPr marR="4233" algn="r">
              <a:spcBef>
                <a:spcPts val="262"/>
              </a:spcBef>
            </a:pPr>
            <a:r>
              <a:rPr sz="1000" spc="-21">
                <a:solidFill>
                  <a:srgbClr val="585858"/>
                </a:solidFill>
                <a:latin typeface="Arial"/>
                <a:cs typeface="Arial"/>
              </a:rPr>
              <a:t>3.5</a:t>
            </a:r>
            <a:endParaRPr sz="1000">
              <a:latin typeface="Arial"/>
              <a:cs typeface="Arial"/>
            </a:endParaRPr>
          </a:p>
          <a:p>
            <a:pPr marR="4233" algn="r">
              <a:spcBef>
                <a:spcPts val="262"/>
              </a:spcBef>
            </a:pPr>
            <a:r>
              <a:rPr sz="1000" spc="-4">
                <a:solidFill>
                  <a:srgbClr val="585858"/>
                </a:solidFill>
                <a:latin typeface="Arial"/>
                <a:cs typeface="Arial"/>
              </a:rPr>
              <a:t>3</a:t>
            </a:r>
            <a:endParaRPr sz="1000">
              <a:latin typeface="Arial"/>
              <a:cs typeface="Arial"/>
            </a:endParaRPr>
          </a:p>
          <a:p>
            <a:pPr marR="4233" algn="r">
              <a:spcBef>
                <a:spcPts val="262"/>
              </a:spcBef>
            </a:pPr>
            <a:r>
              <a:rPr sz="1000" spc="-21">
                <a:solidFill>
                  <a:srgbClr val="585858"/>
                </a:solidFill>
                <a:latin typeface="Arial"/>
                <a:cs typeface="Arial"/>
              </a:rPr>
              <a:t>2.5</a:t>
            </a:r>
            <a:endParaRPr sz="1000">
              <a:latin typeface="Arial"/>
              <a:cs typeface="Arial"/>
            </a:endParaRPr>
          </a:p>
          <a:p>
            <a:pPr marR="4233" algn="r">
              <a:spcBef>
                <a:spcPts val="262"/>
              </a:spcBef>
            </a:pPr>
            <a:r>
              <a:rPr sz="1000" spc="-4">
                <a:solidFill>
                  <a:srgbClr val="585858"/>
                </a:solidFill>
                <a:latin typeface="Arial"/>
                <a:cs typeface="Arial"/>
              </a:rPr>
              <a:t>2</a:t>
            </a:r>
            <a:endParaRPr sz="1000">
              <a:latin typeface="Arial"/>
              <a:cs typeface="Arial"/>
            </a:endParaRPr>
          </a:p>
          <a:p>
            <a:pPr marR="4233" algn="r">
              <a:spcBef>
                <a:spcPts val="262"/>
              </a:spcBef>
            </a:pPr>
            <a:r>
              <a:rPr sz="1000" spc="-21">
                <a:solidFill>
                  <a:srgbClr val="585858"/>
                </a:solidFill>
                <a:latin typeface="Arial"/>
                <a:cs typeface="Arial"/>
              </a:rPr>
              <a:t>1.5</a:t>
            </a:r>
            <a:endParaRPr sz="1000">
              <a:latin typeface="Arial"/>
              <a:cs typeface="Arial"/>
            </a:endParaRPr>
          </a:p>
          <a:p>
            <a:pPr marR="4233" algn="r">
              <a:spcBef>
                <a:spcPts val="262"/>
              </a:spcBef>
            </a:pPr>
            <a:r>
              <a:rPr sz="1000" spc="-4">
                <a:solidFill>
                  <a:srgbClr val="585858"/>
                </a:solidFill>
                <a:latin typeface="Arial"/>
                <a:cs typeface="Arial"/>
              </a:rPr>
              <a:t>1</a:t>
            </a:r>
            <a:endParaRPr sz="1000">
              <a:latin typeface="Arial"/>
              <a:cs typeface="Arial"/>
            </a:endParaRPr>
          </a:p>
          <a:p>
            <a:pPr marR="4233" algn="r">
              <a:spcBef>
                <a:spcPts val="262"/>
              </a:spcBef>
            </a:pPr>
            <a:r>
              <a:rPr sz="1000" spc="-21">
                <a:solidFill>
                  <a:srgbClr val="585858"/>
                </a:solidFill>
                <a:latin typeface="Arial"/>
                <a:cs typeface="Arial"/>
              </a:rPr>
              <a:t>0.5</a:t>
            </a:r>
            <a:endParaRPr sz="1000">
              <a:latin typeface="Arial"/>
              <a:cs typeface="Arial"/>
            </a:endParaRPr>
          </a:p>
          <a:p>
            <a:pPr marR="4233" algn="r">
              <a:spcBef>
                <a:spcPts val="258"/>
              </a:spcBef>
            </a:pPr>
            <a:r>
              <a:rPr sz="1000" spc="-4">
                <a:solidFill>
                  <a:srgbClr val="585858"/>
                </a:solidFill>
                <a:latin typeface="Arial"/>
                <a:cs typeface="Arial"/>
              </a:rPr>
              <a:t>0</a:t>
            </a:r>
            <a:endParaRPr sz="1000">
              <a:latin typeface="Arial"/>
              <a:cs typeface="Arial"/>
            </a:endParaRPr>
          </a:p>
        </p:txBody>
      </p:sp>
      <p:sp>
        <p:nvSpPr>
          <p:cNvPr id="7" name="object 7"/>
          <p:cNvSpPr txBox="1"/>
          <p:nvPr/>
        </p:nvSpPr>
        <p:spPr>
          <a:xfrm>
            <a:off x="5123497" y="3111288"/>
            <a:ext cx="648758"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Awareness</a:t>
            </a:r>
            <a:endParaRPr sz="1000">
              <a:latin typeface="Arial"/>
              <a:cs typeface="Arial"/>
            </a:endParaRPr>
          </a:p>
        </p:txBody>
      </p:sp>
      <p:sp>
        <p:nvSpPr>
          <p:cNvPr id="8" name="object 8"/>
          <p:cNvSpPr txBox="1"/>
          <p:nvPr/>
        </p:nvSpPr>
        <p:spPr>
          <a:xfrm>
            <a:off x="6475836" y="3111288"/>
            <a:ext cx="388408"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Desire</a:t>
            </a:r>
            <a:endParaRPr sz="1000">
              <a:latin typeface="Arial"/>
              <a:cs typeface="Arial"/>
            </a:endParaRPr>
          </a:p>
        </p:txBody>
      </p:sp>
      <p:sp>
        <p:nvSpPr>
          <p:cNvPr id="9" name="object 9"/>
          <p:cNvSpPr txBox="1"/>
          <p:nvPr/>
        </p:nvSpPr>
        <p:spPr>
          <a:xfrm>
            <a:off x="7567506" y="3111288"/>
            <a:ext cx="647700"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Knowledge</a:t>
            </a:r>
            <a:endParaRPr sz="1000">
              <a:latin typeface="Arial"/>
              <a:cs typeface="Arial"/>
            </a:endParaRPr>
          </a:p>
        </p:txBody>
      </p:sp>
      <p:sp>
        <p:nvSpPr>
          <p:cNvPr id="10" name="object 10"/>
          <p:cNvSpPr txBox="1"/>
          <p:nvPr/>
        </p:nvSpPr>
        <p:spPr>
          <a:xfrm>
            <a:off x="8933815" y="3111288"/>
            <a:ext cx="358775"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Ability</a:t>
            </a:r>
            <a:endParaRPr sz="1000">
              <a:latin typeface="Arial"/>
              <a:cs typeface="Arial"/>
            </a:endParaRPr>
          </a:p>
        </p:txBody>
      </p:sp>
      <p:sp>
        <p:nvSpPr>
          <p:cNvPr id="11" name="object 11"/>
          <p:cNvSpPr txBox="1"/>
          <p:nvPr/>
        </p:nvSpPr>
        <p:spPr>
          <a:xfrm>
            <a:off x="9912984" y="3111288"/>
            <a:ext cx="845078"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Reinforcement</a:t>
            </a:r>
            <a:endParaRPr sz="1000">
              <a:latin typeface="Arial"/>
              <a:cs typeface="Arial"/>
            </a:endParaRPr>
          </a:p>
        </p:txBody>
      </p:sp>
      <p:grpSp>
        <p:nvGrpSpPr>
          <p:cNvPr id="12" name="object 12"/>
          <p:cNvGrpSpPr/>
          <p:nvPr/>
        </p:nvGrpSpPr>
        <p:grpSpPr>
          <a:xfrm>
            <a:off x="4836159" y="3901281"/>
            <a:ext cx="6182783" cy="1949979"/>
            <a:chOff x="5803391" y="4681537"/>
            <a:chExt cx="7419340" cy="2339975"/>
          </a:xfrm>
        </p:grpSpPr>
        <p:sp>
          <p:nvSpPr>
            <p:cNvPr id="13" name="object 13"/>
            <p:cNvSpPr/>
            <p:nvPr/>
          </p:nvSpPr>
          <p:spPr>
            <a:xfrm>
              <a:off x="5803391" y="5385816"/>
              <a:ext cx="1910080" cy="1397635"/>
            </a:xfrm>
            <a:custGeom>
              <a:avLst/>
              <a:gdLst/>
              <a:ahLst/>
              <a:cxnLst/>
              <a:rect l="l" t="t" r="r" b="b"/>
              <a:pathLst>
                <a:path w="1910079" h="1397634">
                  <a:moveTo>
                    <a:pt x="0" y="1397507"/>
                  </a:moveTo>
                  <a:lnTo>
                    <a:pt x="426720" y="1397507"/>
                  </a:lnTo>
                </a:path>
                <a:path w="1910079" h="1397634">
                  <a:moveTo>
                    <a:pt x="1057656" y="1397507"/>
                  </a:moveTo>
                  <a:lnTo>
                    <a:pt x="1909572" y="1397507"/>
                  </a:lnTo>
                </a:path>
                <a:path w="1910079" h="1397634">
                  <a:moveTo>
                    <a:pt x="0" y="1164335"/>
                  </a:moveTo>
                  <a:lnTo>
                    <a:pt x="426720" y="1164335"/>
                  </a:lnTo>
                </a:path>
                <a:path w="1910079" h="1397634">
                  <a:moveTo>
                    <a:pt x="1057656" y="1164335"/>
                  </a:moveTo>
                  <a:lnTo>
                    <a:pt x="1909572" y="1164335"/>
                  </a:lnTo>
                </a:path>
                <a:path w="1910079" h="1397634">
                  <a:moveTo>
                    <a:pt x="0" y="931163"/>
                  </a:moveTo>
                  <a:lnTo>
                    <a:pt x="426720" y="931163"/>
                  </a:lnTo>
                </a:path>
                <a:path w="1910079" h="1397634">
                  <a:moveTo>
                    <a:pt x="1057656" y="931163"/>
                  </a:moveTo>
                  <a:lnTo>
                    <a:pt x="1909572" y="931163"/>
                  </a:lnTo>
                </a:path>
                <a:path w="1910079" h="1397634">
                  <a:moveTo>
                    <a:pt x="0" y="697991"/>
                  </a:moveTo>
                  <a:lnTo>
                    <a:pt x="426720" y="697991"/>
                  </a:lnTo>
                </a:path>
                <a:path w="1910079" h="1397634">
                  <a:moveTo>
                    <a:pt x="1057656" y="697991"/>
                  </a:moveTo>
                  <a:lnTo>
                    <a:pt x="1909572" y="697991"/>
                  </a:lnTo>
                </a:path>
                <a:path w="1910079" h="1397634">
                  <a:moveTo>
                    <a:pt x="0" y="466343"/>
                  </a:moveTo>
                  <a:lnTo>
                    <a:pt x="426720" y="466343"/>
                  </a:lnTo>
                </a:path>
                <a:path w="1910079" h="1397634">
                  <a:moveTo>
                    <a:pt x="1057656" y="466343"/>
                  </a:moveTo>
                  <a:lnTo>
                    <a:pt x="1909572" y="466343"/>
                  </a:lnTo>
                </a:path>
                <a:path w="1910079" h="1397634">
                  <a:moveTo>
                    <a:pt x="0" y="233171"/>
                  </a:moveTo>
                  <a:lnTo>
                    <a:pt x="426720" y="233171"/>
                  </a:lnTo>
                </a:path>
                <a:path w="1910079" h="1397634">
                  <a:moveTo>
                    <a:pt x="1057656" y="233171"/>
                  </a:moveTo>
                  <a:lnTo>
                    <a:pt x="1909572" y="233171"/>
                  </a:lnTo>
                </a:path>
                <a:path w="1910079" h="1397634">
                  <a:moveTo>
                    <a:pt x="0" y="0"/>
                  </a:moveTo>
                  <a:lnTo>
                    <a:pt x="426720" y="0"/>
                  </a:lnTo>
                </a:path>
                <a:path w="1910079" h="1397634">
                  <a:moveTo>
                    <a:pt x="1057656" y="0"/>
                  </a:moveTo>
                  <a:lnTo>
                    <a:pt x="1909572" y="0"/>
                  </a:lnTo>
                </a:path>
              </a:pathLst>
            </a:custGeom>
            <a:ln w="9525">
              <a:solidFill>
                <a:srgbClr val="DAE2F3"/>
              </a:solidFill>
            </a:ln>
          </p:spPr>
          <p:txBody>
            <a:bodyPr wrap="square" lIns="0" tIns="0" rIns="0" bIns="0" rtlCol="0"/>
            <a:lstStyle/>
            <a:p>
              <a:endParaRPr sz="1500"/>
            </a:p>
          </p:txBody>
        </p:sp>
        <p:sp>
          <p:nvSpPr>
            <p:cNvPr id="14" name="object 14"/>
            <p:cNvSpPr/>
            <p:nvPr/>
          </p:nvSpPr>
          <p:spPr>
            <a:xfrm>
              <a:off x="5803391" y="5150262"/>
              <a:ext cx="1910080" cy="5080"/>
            </a:xfrm>
            <a:custGeom>
              <a:avLst/>
              <a:gdLst/>
              <a:ahLst/>
              <a:cxnLst/>
              <a:rect l="l" t="t" r="r" b="b"/>
              <a:pathLst>
                <a:path w="1910079" h="5079">
                  <a:moveTo>
                    <a:pt x="0" y="4762"/>
                  </a:moveTo>
                  <a:lnTo>
                    <a:pt x="1909572" y="4762"/>
                  </a:lnTo>
                </a:path>
                <a:path w="1910079" h="5079">
                  <a:moveTo>
                    <a:pt x="0" y="0"/>
                  </a:moveTo>
                  <a:lnTo>
                    <a:pt x="1909572" y="0"/>
                  </a:lnTo>
                </a:path>
              </a:pathLst>
            </a:custGeom>
            <a:ln w="4762">
              <a:solidFill>
                <a:srgbClr val="DAE2F3"/>
              </a:solidFill>
            </a:ln>
          </p:spPr>
          <p:txBody>
            <a:bodyPr wrap="square" lIns="0" tIns="0" rIns="0" bIns="0" rtlCol="0"/>
            <a:lstStyle/>
            <a:p>
              <a:endParaRPr sz="1500"/>
            </a:p>
          </p:txBody>
        </p:sp>
        <p:sp>
          <p:nvSpPr>
            <p:cNvPr id="15" name="object 15"/>
            <p:cNvSpPr/>
            <p:nvPr/>
          </p:nvSpPr>
          <p:spPr>
            <a:xfrm>
              <a:off x="6230111" y="5152644"/>
              <a:ext cx="631190" cy="1864360"/>
            </a:xfrm>
            <a:custGeom>
              <a:avLst/>
              <a:gdLst/>
              <a:ahLst/>
              <a:cxnLst/>
              <a:rect l="l" t="t" r="r" b="b"/>
              <a:pathLst>
                <a:path w="631190" h="1864359">
                  <a:moveTo>
                    <a:pt x="630936" y="0"/>
                  </a:moveTo>
                  <a:lnTo>
                    <a:pt x="0" y="0"/>
                  </a:lnTo>
                  <a:lnTo>
                    <a:pt x="0" y="1863852"/>
                  </a:lnTo>
                  <a:lnTo>
                    <a:pt x="630936" y="1863851"/>
                  </a:lnTo>
                  <a:lnTo>
                    <a:pt x="630936" y="0"/>
                  </a:lnTo>
                  <a:close/>
                </a:path>
              </a:pathLst>
            </a:custGeom>
            <a:solidFill>
              <a:srgbClr val="5B9BD4"/>
            </a:solidFill>
          </p:spPr>
          <p:txBody>
            <a:bodyPr wrap="square" lIns="0" tIns="0" rIns="0" bIns="0" rtlCol="0"/>
            <a:lstStyle/>
            <a:p>
              <a:endParaRPr sz="1500"/>
            </a:p>
          </p:txBody>
        </p:sp>
        <p:sp>
          <p:nvSpPr>
            <p:cNvPr id="16" name="object 16"/>
            <p:cNvSpPr/>
            <p:nvPr/>
          </p:nvSpPr>
          <p:spPr>
            <a:xfrm>
              <a:off x="8345423" y="6316979"/>
              <a:ext cx="852169" cy="466725"/>
            </a:xfrm>
            <a:custGeom>
              <a:avLst/>
              <a:gdLst/>
              <a:ahLst/>
              <a:cxnLst/>
              <a:rect l="l" t="t" r="r" b="b"/>
              <a:pathLst>
                <a:path w="852170" h="466725">
                  <a:moveTo>
                    <a:pt x="0" y="466344"/>
                  </a:moveTo>
                  <a:lnTo>
                    <a:pt x="851916" y="466344"/>
                  </a:lnTo>
                </a:path>
                <a:path w="852170" h="466725">
                  <a:moveTo>
                    <a:pt x="0" y="233172"/>
                  </a:moveTo>
                  <a:lnTo>
                    <a:pt x="851916" y="233172"/>
                  </a:lnTo>
                </a:path>
                <a:path w="852170" h="466725">
                  <a:moveTo>
                    <a:pt x="0" y="0"/>
                  </a:moveTo>
                  <a:lnTo>
                    <a:pt x="851916" y="0"/>
                  </a:lnTo>
                </a:path>
              </a:pathLst>
            </a:custGeom>
            <a:ln w="9525">
              <a:solidFill>
                <a:srgbClr val="DAE2F3"/>
              </a:solidFill>
            </a:ln>
          </p:spPr>
          <p:txBody>
            <a:bodyPr wrap="square" lIns="0" tIns="0" rIns="0" bIns="0" rtlCol="0"/>
            <a:lstStyle/>
            <a:p>
              <a:endParaRPr sz="1500"/>
            </a:p>
          </p:txBody>
        </p:sp>
        <p:sp>
          <p:nvSpPr>
            <p:cNvPr id="17" name="object 17"/>
            <p:cNvSpPr/>
            <p:nvPr/>
          </p:nvSpPr>
          <p:spPr>
            <a:xfrm>
              <a:off x="8345423" y="6081426"/>
              <a:ext cx="3819525" cy="5080"/>
            </a:xfrm>
            <a:custGeom>
              <a:avLst/>
              <a:gdLst/>
              <a:ahLst/>
              <a:cxnLst/>
              <a:rect l="l" t="t" r="r" b="b"/>
              <a:pathLst>
                <a:path w="3819525" h="5079">
                  <a:moveTo>
                    <a:pt x="0" y="4762"/>
                  </a:moveTo>
                  <a:lnTo>
                    <a:pt x="3819144" y="4762"/>
                  </a:lnTo>
                </a:path>
                <a:path w="3819525" h="5079">
                  <a:moveTo>
                    <a:pt x="0" y="0"/>
                  </a:moveTo>
                  <a:lnTo>
                    <a:pt x="3819144" y="0"/>
                  </a:lnTo>
                </a:path>
              </a:pathLst>
            </a:custGeom>
            <a:ln w="4762">
              <a:solidFill>
                <a:srgbClr val="DAE2F3"/>
              </a:solidFill>
            </a:ln>
          </p:spPr>
          <p:txBody>
            <a:bodyPr wrap="square" lIns="0" tIns="0" rIns="0" bIns="0" rtlCol="0"/>
            <a:lstStyle/>
            <a:p>
              <a:endParaRPr sz="1500"/>
            </a:p>
          </p:txBody>
        </p:sp>
        <p:sp>
          <p:nvSpPr>
            <p:cNvPr id="18" name="object 18"/>
            <p:cNvSpPr/>
            <p:nvPr/>
          </p:nvSpPr>
          <p:spPr>
            <a:xfrm>
              <a:off x="8345423" y="5385816"/>
              <a:ext cx="3819525" cy="466725"/>
            </a:xfrm>
            <a:custGeom>
              <a:avLst/>
              <a:gdLst/>
              <a:ahLst/>
              <a:cxnLst/>
              <a:rect l="l" t="t" r="r" b="b"/>
              <a:pathLst>
                <a:path w="3819525" h="466725">
                  <a:moveTo>
                    <a:pt x="0" y="466343"/>
                  </a:moveTo>
                  <a:lnTo>
                    <a:pt x="3819144" y="466343"/>
                  </a:lnTo>
                </a:path>
                <a:path w="3819525" h="466725">
                  <a:moveTo>
                    <a:pt x="0" y="233171"/>
                  </a:moveTo>
                  <a:lnTo>
                    <a:pt x="3819144" y="233171"/>
                  </a:lnTo>
                </a:path>
                <a:path w="3819525" h="466725">
                  <a:moveTo>
                    <a:pt x="0" y="0"/>
                  </a:moveTo>
                  <a:lnTo>
                    <a:pt x="3819144" y="0"/>
                  </a:lnTo>
                </a:path>
              </a:pathLst>
            </a:custGeom>
            <a:ln w="9525">
              <a:solidFill>
                <a:srgbClr val="DAE2F3"/>
              </a:solidFill>
            </a:ln>
          </p:spPr>
          <p:txBody>
            <a:bodyPr wrap="square" lIns="0" tIns="0" rIns="0" bIns="0" rtlCol="0"/>
            <a:lstStyle/>
            <a:p>
              <a:endParaRPr sz="1500"/>
            </a:p>
          </p:txBody>
        </p:sp>
        <p:sp>
          <p:nvSpPr>
            <p:cNvPr id="19" name="object 19"/>
            <p:cNvSpPr/>
            <p:nvPr/>
          </p:nvSpPr>
          <p:spPr>
            <a:xfrm>
              <a:off x="8345423" y="5150262"/>
              <a:ext cx="1155700" cy="5080"/>
            </a:xfrm>
            <a:custGeom>
              <a:avLst/>
              <a:gdLst/>
              <a:ahLst/>
              <a:cxnLst/>
              <a:rect l="l" t="t" r="r" b="b"/>
              <a:pathLst>
                <a:path w="1155700" h="5079">
                  <a:moveTo>
                    <a:pt x="0" y="4762"/>
                  </a:moveTo>
                  <a:lnTo>
                    <a:pt x="1155192" y="4762"/>
                  </a:lnTo>
                </a:path>
                <a:path w="1155700" h="5079">
                  <a:moveTo>
                    <a:pt x="0" y="0"/>
                  </a:moveTo>
                  <a:lnTo>
                    <a:pt x="1155192" y="0"/>
                  </a:lnTo>
                </a:path>
              </a:pathLst>
            </a:custGeom>
            <a:ln w="4762">
              <a:solidFill>
                <a:srgbClr val="DAE2F3"/>
              </a:solidFill>
            </a:ln>
          </p:spPr>
          <p:txBody>
            <a:bodyPr wrap="square" lIns="0" tIns="0" rIns="0" bIns="0" rtlCol="0"/>
            <a:lstStyle/>
            <a:p>
              <a:endParaRPr sz="1500"/>
            </a:p>
          </p:txBody>
        </p:sp>
        <p:sp>
          <p:nvSpPr>
            <p:cNvPr id="20" name="object 20"/>
            <p:cNvSpPr/>
            <p:nvPr/>
          </p:nvSpPr>
          <p:spPr>
            <a:xfrm>
              <a:off x="5803391" y="4919472"/>
              <a:ext cx="3697604" cy="0"/>
            </a:xfrm>
            <a:custGeom>
              <a:avLst/>
              <a:gdLst/>
              <a:ahLst/>
              <a:cxnLst/>
              <a:rect l="l" t="t" r="r" b="b"/>
              <a:pathLst>
                <a:path w="3697604">
                  <a:moveTo>
                    <a:pt x="0" y="0"/>
                  </a:moveTo>
                  <a:lnTo>
                    <a:pt x="1909572" y="0"/>
                  </a:lnTo>
                </a:path>
                <a:path w="3697604">
                  <a:moveTo>
                    <a:pt x="2542032" y="0"/>
                  </a:moveTo>
                  <a:lnTo>
                    <a:pt x="3697224" y="0"/>
                  </a:lnTo>
                </a:path>
              </a:pathLst>
            </a:custGeom>
            <a:ln w="9525">
              <a:solidFill>
                <a:srgbClr val="DAE2F3"/>
              </a:solidFill>
            </a:ln>
          </p:spPr>
          <p:txBody>
            <a:bodyPr wrap="square" lIns="0" tIns="0" rIns="0" bIns="0" rtlCol="0"/>
            <a:lstStyle/>
            <a:p>
              <a:endParaRPr sz="1500"/>
            </a:p>
          </p:txBody>
        </p:sp>
        <p:sp>
          <p:nvSpPr>
            <p:cNvPr id="21" name="object 21"/>
            <p:cNvSpPr/>
            <p:nvPr/>
          </p:nvSpPr>
          <p:spPr>
            <a:xfrm>
              <a:off x="5803391" y="4683918"/>
              <a:ext cx="7419340" cy="5080"/>
            </a:xfrm>
            <a:custGeom>
              <a:avLst/>
              <a:gdLst/>
              <a:ahLst/>
              <a:cxnLst/>
              <a:rect l="l" t="t" r="r" b="b"/>
              <a:pathLst>
                <a:path w="7419340" h="5079">
                  <a:moveTo>
                    <a:pt x="0" y="4762"/>
                  </a:moveTo>
                  <a:lnTo>
                    <a:pt x="7418831" y="4762"/>
                  </a:lnTo>
                </a:path>
                <a:path w="7419340" h="5079">
                  <a:moveTo>
                    <a:pt x="0" y="0"/>
                  </a:moveTo>
                  <a:lnTo>
                    <a:pt x="7418831" y="0"/>
                  </a:lnTo>
                </a:path>
              </a:pathLst>
            </a:custGeom>
            <a:ln w="4762">
              <a:solidFill>
                <a:srgbClr val="DAE2F3"/>
              </a:solidFill>
            </a:ln>
          </p:spPr>
          <p:txBody>
            <a:bodyPr wrap="square" lIns="0" tIns="0" rIns="0" bIns="0" rtlCol="0"/>
            <a:lstStyle/>
            <a:p>
              <a:endParaRPr sz="1500"/>
            </a:p>
          </p:txBody>
        </p:sp>
        <p:sp>
          <p:nvSpPr>
            <p:cNvPr id="22" name="object 22"/>
            <p:cNvSpPr/>
            <p:nvPr/>
          </p:nvSpPr>
          <p:spPr>
            <a:xfrm>
              <a:off x="7712963" y="4686300"/>
              <a:ext cx="632460" cy="2330450"/>
            </a:xfrm>
            <a:custGeom>
              <a:avLst/>
              <a:gdLst/>
              <a:ahLst/>
              <a:cxnLst/>
              <a:rect l="l" t="t" r="r" b="b"/>
              <a:pathLst>
                <a:path w="632459" h="2330450">
                  <a:moveTo>
                    <a:pt x="632459" y="0"/>
                  </a:moveTo>
                  <a:lnTo>
                    <a:pt x="0" y="0"/>
                  </a:lnTo>
                  <a:lnTo>
                    <a:pt x="0" y="2330196"/>
                  </a:lnTo>
                  <a:lnTo>
                    <a:pt x="632459" y="2330196"/>
                  </a:lnTo>
                  <a:lnTo>
                    <a:pt x="632459" y="0"/>
                  </a:lnTo>
                  <a:close/>
                </a:path>
              </a:pathLst>
            </a:custGeom>
            <a:solidFill>
              <a:srgbClr val="5B9BD4"/>
            </a:solidFill>
          </p:spPr>
          <p:txBody>
            <a:bodyPr wrap="square" lIns="0" tIns="0" rIns="0" bIns="0" rtlCol="0"/>
            <a:lstStyle/>
            <a:p>
              <a:endParaRPr sz="1500"/>
            </a:p>
          </p:txBody>
        </p:sp>
        <p:sp>
          <p:nvSpPr>
            <p:cNvPr id="23" name="object 23"/>
            <p:cNvSpPr/>
            <p:nvPr/>
          </p:nvSpPr>
          <p:spPr>
            <a:xfrm>
              <a:off x="9828276" y="6783323"/>
              <a:ext cx="853440" cy="0"/>
            </a:xfrm>
            <a:custGeom>
              <a:avLst/>
              <a:gdLst/>
              <a:ahLst/>
              <a:cxnLst/>
              <a:rect l="l" t="t" r="r" b="b"/>
              <a:pathLst>
                <a:path w="853440">
                  <a:moveTo>
                    <a:pt x="0" y="0"/>
                  </a:moveTo>
                  <a:lnTo>
                    <a:pt x="853440" y="0"/>
                  </a:lnTo>
                </a:path>
              </a:pathLst>
            </a:custGeom>
            <a:ln w="9525">
              <a:solidFill>
                <a:srgbClr val="DAE2F3"/>
              </a:solidFill>
            </a:ln>
          </p:spPr>
          <p:txBody>
            <a:bodyPr wrap="square" lIns="0" tIns="0" rIns="0" bIns="0" rtlCol="0"/>
            <a:lstStyle/>
            <a:p>
              <a:endParaRPr sz="1500"/>
            </a:p>
          </p:txBody>
        </p:sp>
        <p:sp>
          <p:nvSpPr>
            <p:cNvPr id="24" name="object 24"/>
            <p:cNvSpPr/>
            <p:nvPr/>
          </p:nvSpPr>
          <p:spPr>
            <a:xfrm>
              <a:off x="9828276" y="6547770"/>
              <a:ext cx="2336800" cy="5080"/>
            </a:xfrm>
            <a:custGeom>
              <a:avLst/>
              <a:gdLst/>
              <a:ahLst/>
              <a:cxnLst/>
              <a:rect l="l" t="t" r="r" b="b"/>
              <a:pathLst>
                <a:path w="2336800" h="5079">
                  <a:moveTo>
                    <a:pt x="0" y="4762"/>
                  </a:moveTo>
                  <a:lnTo>
                    <a:pt x="2336292" y="4762"/>
                  </a:lnTo>
                </a:path>
                <a:path w="2336800" h="5079">
                  <a:moveTo>
                    <a:pt x="0" y="0"/>
                  </a:moveTo>
                  <a:lnTo>
                    <a:pt x="2336292" y="0"/>
                  </a:lnTo>
                </a:path>
              </a:pathLst>
            </a:custGeom>
            <a:ln w="4762">
              <a:solidFill>
                <a:srgbClr val="DAE2F3"/>
              </a:solidFill>
            </a:ln>
          </p:spPr>
          <p:txBody>
            <a:bodyPr wrap="square" lIns="0" tIns="0" rIns="0" bIns="0" rtlCol="0"/>
            <a:lstStyle/>
            <a:p>
              <a:endParaRPr sz="1500"/>
            </a:p>
          </p:txBody>
        </p:sp>
        <p:sp>
          <p:nvSpPr>
            <p:cNvPr id="25" name="object 25"/>
            <p:cNvSpPr/>
            <p:nvPr/>
          </p:nvSpPr>
          <p:spPr>
            <a:xfrm>
              <a:off x="9828276" y="6316979"/>
              <a:ext cx="2336800" cy="0"/>
            </a:xfrm>
            <a:custGeom>
              <a:avLst/>
              <a:gdLst/>
              <a:ahLst/>
              <a:cxnLst/>
              <a:rect l="l" t="t" r="r" b="b"/>
              <a:pathLst>
                <a:path w="2336800">
                  <a:moveTo>
                    <a:pt x="0" y="0"/>
                  </a:moveTo>
                  <a:lnTo>
                    <a:pt x="2336292" y="0"/>
                  </a:lnTo>
                </a:path>
              </a:pathLst>
            </a:custGeom>
            <a:ln w="9525">
              <a:solidFill>
                <a:srgbClr val="DAE2F3"/>
              </a:solidFill>
            </a:ln>
          </p:spPr>
          <p:txBody>
            <a:bodyPr wrap="square" lIns="0" tIns="0" rIns="0" bIns="0" rtlCol="0"/>
            <a:lstStyle/>
            <a:p>
              <a:endParaRPr sz="1500"/>
            </a:p>
          </p:txBody>
        </p:sp>
        <p:sp>
          <p:nvSpPr>
            <p:cNvPr id="26" name="object 26"/>
            <p:cNvSpPr/>
            <p:nvPr/>
          </p:nvSpPr>
          <p:spPr>
            <a:xfrm>
              <a:off x="9197339" y="6083808"/>
              <a:ext cx="631190" cy="932815"/>
            </a:xfrm>
            <a:custGeom>
              <a:avLst/>
              <a:gdLst/>
              <a:ahLst/>
              <a:cxnLst/>
              <a:rect l="l" t="t" r="r" b="b"/>
              <a:pathLst>
                <a:path w="631190" h="932815">
                  <a:moveTo>
                    <a:pt x="630935" y="0"/>
                  </a:moveTo>
                  <a:lnTo>
                    <a:pt x="0" y="0"/>
                  </a:lnTo>
                  <a:lnTo>
                    <a:pt x="0" y="932688"/>
                  </a:lnTo>
                  <a:lnTo>
                    <a:pt x="630935" y="932688"/>
                  </a:lnTo>
                  <a:lnTo>
                    <a:pt x="630935" y="0"/>
                  </a:lnTo>
                  <a:close/>
                </a:path>
              </a:pathLst>
            </a:custGeom>
            <a:solidFill>
              <a:srgbClr val="5B9BD4"/>
            </a:solidFill>
          </p:spPr>
          <p:txBody>
            <a:bodyPr wrap="square" lIns="0" tIns="0" rIns="0" bIns="0" rtlCol="0"/>
            <a:lstStyle/>
            <a:p>
              <a:endParaRPr sz="1500"/>
            </a:p>
          </p:txBody>
        </p:sp>
        <p:sp>
          <p:nvSpPr>
            <p:cNvPr id="27" name="object 27"/>
            <p:cNvSpPr/>
            <p:nvPr/>
          </p:nvSpPr>
          <p:spPr>
            <a:xfrm>
              <a:off x="11312651" y="6783323"/>
              <a:ext cx="852169" cy="0"/>
            </a:xfrm>
            <a:custGeom>
              <a:avLst/>
              <a:gdLst/>
              <a:ahLst/>
              <a:cxnLst/>
              <a:rect l="l" t="t" r="r" b="b"/>
              <a:pathLst>
                <a:path w="852170">
                  <a:moveTo>
                    <a:pt x="0" y="0"/>
                  </a:moveTo>
                  <a:lnTo>
                    <a:pt x="851916" y="0"/>
                  </a:lnTo>
                </a:path>
              </a:pathLst>
            </a:custGeom>
            <a:ln w="9525">
              <a:solidFill>
                <a:srgbClr val="DAE2F3"/>
              </a:solidFill>
            </a:ln>
          </p:spPr>
          <p:txBody>
            <a:bodyPr wrap="square" lIns="0" tIns="0" rIns="0" bIns="0" rtlCol="0"/>
            <a:lstStyle/>
            <a:p>
              <a:endParaRPr sz="1500"/>
            </a:p>
          </p:txBody>
        </p:sp>
        <p:sp>
          <p:nvSpPr>
            <p:cNvPr id="28" name="object 28"/>
            <p:cNvSpPr/>
            <p:nvPr/>
          </p:nvSpPr>
          <p:spPr>
            <a:xfrm>
              <a:off x="10681715" y="6550151"/>
              <a:ext cx="631190" cy="466725"/>
            </a:xfrm>
            <a:custGeom>
              <a:avLst/>
              <a:gdLst/>
              <a:ahLst/>
              <a:cxnLst/>
              <a:rect l="l" t="t" r="r" b="b"/>
              <a:pathLst>
                <a:path w="631190" h="466725">
                  <a:moveTo>
                    <a:pt x="630935" y="0"/>
                  </a:moveTo>
                  <a:lnTo>
                    <a:pt x="0" y="0"/>
                  </a:lnTo>
                  <a:lnTo>
                    <a:pt x="0" y="466344"/>
                  </a:lnTo>
                  <a:lnTo>
                    <a:pt x="630935" y="466344"/>
                  </a:lnTo>
                  <a:lnTo>
                    <a:pt x="630935" y="0"/>
                  </a:lnTo>
                  <a:close/>
                </a:path>
              </a:pathLst>
            </a:custGeom>
            <a:solidFill>
              <a:srgbClr val="5B9BD4"/>
            </a:solidFill>
          </p:spPr>
          <p:txBody>
            <a:bodyPr wrap="square" lIns="0" tIns="0" rIns="0" bIns="0" rtlCol="0"/>
            <a:lstStyle/>
            <a:p>
              <a:endParaRPr sz="1500"/>
            </a:p>
          </p:txBody>
        </p:sp>
        <p:sp>
          <p:nvSpPr>
            <p:cNvPr id="29" name="object 29"/>
            <p:cNvSpPr/>
            <p:nvPr/>
          </p:nvSpPr>
          <p:spPr>
            <a:xfrm>
              <a:off x="12797027" y="6783323"/>
              <a:ext cx="425450" cy="0"/>
            </a:xfrm>
            <a:custGeom>
              <a:avLst/>
              <a:gdLst/>
              <a:ahLst/>
              <a:cxnLst/>
              <a:rect l="l" t="t" r="r" b="b"/>
              <a:pathLst>
                <a:path w="425450">
                  <a:moveTo>
                    <a:pt x="0" y="0"/>
                  </a:moveTo>
                  <a:lnTo>
                    <a:pt x="425195" y="0"/>
                  </a:lnTo>
                </a:path>
              </a:pathLst>
            </a:custGeom>
            <a:ln w="9525">
              <a:solidFill>
                <a:srgbClr val="DAE2F3"/>
              </a:solidFill>
            </a:ln>
          </p:spPr>
          <p:txBody>
            <a:bodyPr wrap="square" lIns="0" tIns="0" rIns="0" bIns="0" rtlCol="0"/>
            <a:lstStyle/>
            <a:p>
              <a:endParaRPr sz="1500"/>
            </a:p>
          </p:txBody>
        </p:sp>
        <p:sp>
          <p:nvSpPr>
            <p:cNvPr id="30" name="object 30"/>
            <p:cNvSpPr/>
            <p:nvPr/>
          </p:nvSpPr>
          <p:spPr>
            <a:xfrm>
              <a:off x="12797027" y="6547770"/>
              <a:ext cx="425450" cy="5080"/>
            </a:xfrm>
            <a:custGeom>
              <a:avLst/>
              <a:gdLst/>
              <a:ahLst/>
              <a:cxnLst/>
              <a:rect l="l" t="t" r="r" b="b"/>
              <a:pathLst>
                <a:path w="425450" h="5079">
                  <a:moveTo>
                    <a:pt x="0" y="4762"/>
                  </a:moveTo>
                  <a:lnTo>
                    <a:pt x="425195" y="4762"/>
                  </a:lnTo>
                </a:path>
                <a:path w="425450" h="5079">
                  <a:moveTo>
                    <a:pt x="0" y="0"/>
                  </a:moveTo>
                  <a:lnTo>
                    <a:pt x="425195" y="0"/>
                  </a:lnTo>
                </a:path>
              </a:pathLst>
            </a:custGeom>
            <a:ln w="4762">
              <a:solidFill>
                <a:srgbClr val="DAE2F3"/>
              </a:solidFill>
            </a:ln>
          </p:spPr>
          <p:txBody>
            <a:bodyPr wrap="square" lIns="0" tIns="0" rIns="0" bIns="0" rtlCol="0"/>
            <a:lstStyle/>
            <a:p>
              <a:endParaRPr sz="1500"/>
            </a:p>
          </p:txBody>
        </p:sp>
        <p:sp>
          <p:nvSpPr>
            <p:cNvPr id="31" name="object 31"/>
            <p:cNvSpPr/>
            <p:nvPr/>
          </p:nvSpPr>
          <p:spPr>
            <a:xfrm>
              <a:off x="12797027" y="6316979"/>
              <a:ext cx="425450" cy="0"/>
            </a:xfrm>
            <a:custGeom>
              <a:avLst/>
              <a:gdLst/>
              <a:ahLst/>
              <a:cxnLst/>
              <a:rect l="l" t="t" r="r" b="b"/>
              <a:pathLst>
                <a:path w="425450">
                  <a:moveTo>
                    <a:pt x="0" y="0"/>
                  </a:moveTo>
                  <a:lnTo>
                    <a:pt x="425195" y="0"/>
                  </a:lnTo>
                </a:path>
              </a:pathLst>
            </a:custGeom>
            <a:ln w="9525">
              <a:solidFill>
                <a:srgbClr val="DAE2F3"/>
              </a:solidFill>
            </a:ln>
          </p:spPr>
          <p:txBody>
            <a:bodyPr wrap="square" lIns="0" tIns="0" rIns="0" bIns="0" rtlCol="0"/>
            <a:lstStyle/>
            <a:p>
              <a:endParaRPr sz="1500"/>
            </a:p>
          </p:txBody>
        </p:sp>
        <p:sp>
          <p:nvSpPr>
            <p:cNvPr id="32" name="object 32"/>
            <p:cNvSpPr/>
            <p:nvPr/>
          </p:nvSpPr>
          <p:spPr>
            <a:xfrm>
              <a:off x="12797027" y="6081426"/>
              <a:ext cx="425450" cy="5080"/>
            </a:xfrm>
            <a:custGeom>
              <a:avLst/>
              <a:gdLst/>
              <a:ahLst/>
              <a:cxnLst/>
              <a:rect l="l" t="t" r="r" b="b"/>
              <a:pathLst>
                <a:path w="425450" h="5079">
                  <a:moveTo>
                    <a:pt x="0" y="4762"/>
                  </a:moveTo>
                  <a:lnTo>
                    <a:pt x="425195" y="4762"/>
                  </a:lnTo>
                </a:path>
                <a:path w="425450" h="5079">
                  <a:moveTo>
                    <a:pt x="0" y="0"/>
                  </a:moveTo>
                  <a:lnTo>
                    <a:pt x="425195" y="0"/>
                  </a:lnTo>
                </a:path>
              </a:pathLst>
            </a:custGeom>
            <a:ln w="4762">
              <a:solidFill>
                <a:srgbClr val="DAE2F3"/>
              </a:solidFill>
            </a:ln>
          </p:spPr>
          <p:txBody>
            <a:bodyPr wrap="square" lIns="0" tIns="0" rIns="0" bIns="0" rtlCol="0"/>
            <a:lstStyle/>
            <a:p>
              <a:endParaRPr sz="1500"/>
            </a:p>
          </p:txBody>
        </p:sp>
        <p:sp>
          <p:nvSpPr>
            <p:cNvPr id="33" name="object 33"/>
            <p:cNvSpPr/>
            <p:nvPr/>
          </p:nvSpPr>
          <p:spPr>
            <a:xfrm>
              <a:off x="12797027" y="5385816"/>
              <a:ext cx="425450" cy="466725"/>
            </a:xfrm>
            <a:custGeom>
              <a:avLst/>
              <a:gdLst/>
              <a:ahLst/>
              <a:cxnLst/>
              <a:rect l="l" t="t" r="r" b="b"/>
              <a:pathLst>
                <a:path w="425450" h="466725">
                  <a:moveTo>
                    <a:pt x="0" y="466343"/>
                  </a:moveTo>
                  <a:lnTo>
                    <a:pt x="425195" y="466343"/>
                  </a:lnTo>
                </a:path>
                <a:path w="425450" h="466725">
                  <a:moveTo>
                    <a:pt x="0" y="233171"/>
                  </a:moveTo>
                  <a:lnTo>
                    <a:pt x="425195" y="233171"/>
                  </a:lnTo>
                </a:path>
                <a:path w="425450" h="466725">
                  <a:moveTo>
                    <a:pt x="0" y="0"/>
                  </a:moveTo>
                  <a:lnTo>
                    <a:pt x="425195" y="0"/>
                  </a:lnTo>
                </a:path>
              </a:pathLst>
            </a:custGeom>
            <a:ln w="9525">
              <a:solidFill>
                <a:srgbClr val="DAE2F3"/>
              </a:solidFill>
            </a:ln>
          </p:spPr>
          <p:txBody>
            <a:bodyPr wrap="square" lIns="0" tIns="0" rIns="0" bIns="0" rtlCol="0"/>
            <a:lstStyle/>
            <a:p>
              <a:endParaRPr sz="1500"/>
            </a:p>
          </p:txBody>
        </p:sp>
        <p:sp>
          <p:nvSpPr>
            <p:cNvPr id="34" name="object 34"/>
            <p:cNvSpPr/>
            <p:nvPr/>
          </p:nvSpPr>
          <p:spPr>
            <a:xfrm>
              <a:off x="11852147" y="5150262"/>
              <a:ext cx="1370330" cy="5080"/>
            </a:xfrm>
            <a:custGeom>
              <a:avLst/>
              <a:gdLst/>
              <a:ahLst/>
              <a:cxnLst/>
              <a:rect l="l" t="t" r="r" b="b"/>
              <a:pathLst>
                <a:path w="1370330" h="5079">
                  <a:moveTo>
                    <a:pt x="0" y="4762"/>
                  </a:moveTo>
                  <a:lnTo>
                    <a:pt x="312420" y="4762"/>
                  </a:lnTo>
                </a:path>
                <a:path w="1370330" h="5079">
                  <a:moveTo>
                    <a:pt x="944879" y="4762"/>
                  </a:moveTo>
                  <a:lnTo>
                    <a:pt x="1370075" y="4762"/>
                  </a:lnTo>
                </a:path>
                <a:path w="1370330" h="5079">
                  <a:moveTo>
                    <a:pt x="0" y="0"/>
                  </a:moveTo>
                  <a:lnTo>
                    <a:pt x="1370075" y="0"/>
                  </a:lnTo>
                </a:path>
              </a:pathLst>
            </a:custGeom>
            <a:ln w="4762">
              <a:solidFill>
                <a:srgbClr val="DAE2F3"/>
              </a:solidFill>
            </a:ln>
          </p:spPr>
          <p:txBody>
            <a:bodyPr wrap="square" lIns="0" tIns="0" rIns="0" bIns="0" rtlCol="0"/>
            <a:lstStyle/>
            <a:p>
              <a:endParaRPr sz="1500"/>
            </a:p>
          </p:txBody>
        </p:sp>
        <p:sp>
          <p:nvSpPr>
            <p:cNvPr id="35" name="object 35"/>
            <p:cNvSpPr/>
            <p:nvPr/>
          </p:nvSpPr>
          <p:spPr>
            <a:xfrm>
              <a:off x="12164567" y="5152644"/>
              <a:ext cx="632460" cy="1864360"/>
            </a:xfrm>
            <a:custGeom>
              <a:avLst/>
              <a:gdLst/>
              <a:ahLst/>
              <a:cxnLst/>
              <a:rect l="l" t="t" r="r" b="b"/>
              <a:pathLst>
                <a:path w="632459" h="1864359">
                  <a:moveTo>
                    <a:pt x="632459" y="0"/>
                  </a:moveTo>
                  <a:lnTo>
                    <a:pt x="0" y="0"/>
                  </a:lnTo>
                  <a:lnTo>
                    <a:pt x="0" y="1863852"/>
                  </a:lnTo>
                  <a:lnTo>
                    <a:pt x="632459" y="1863851"/>
                  </a:lnTo>
                  <a:lnTo>
                    <a:pt x="632459" y="0"/>
                  </a:lnTo>
                  <a:close/>
                </a:path>
              </a:pathLst>
            </a:custGeom>
            <a:solidFill>
              <a:srgbClr val="5B9BD4"/>
            </a:solidFill>
          </p:spPr>
          <p:txBody>
            <a:bodyPr wrap="square" lIns="0" tIns="0" rIns="0" bIns="0" rtlCol="0"/>
            <a:lstStyle/>
            <a:p>
              <a:endParaRPr sz="1500"/>
            </a:p>
          </p:txBody>
        </p:sp>
        <p:sp>
          <p:nvSpPr>
            <p:cNvPr id="36" name="object 36"/>
            <p:cNvSpPr/>
            <p:nvPr/>
          </p:nvSpPr>
          <p:spPr>
            <a:xfrm>
              <a:off x="6230111" y="4686300"/>
              <a:ext cx="6567170" cy="2330450"/>
            </a:xfrm>
            <a:custGeom>
              <a:avLst/>
              <a:gdLst/>
              <a:ahLst/>
              <a:cxnLst/>
              <a:rect l="l" t="t" r="r" b="b"/>
              <a:pathLst>
                <a:path w="6567170" h="2330450">
                  <a:moveTo>
                    <a:pt x="0" y="466344"/>
                  </a:moveTo>
                  <a:lnTo>
                    <a:pt x="630936" y="466344"/>
                  </a:lnTo>
                  <a:lnTo>
                    <a:pt x="630936" y="2330196"/>
                  </a:lnTo>
                  <a:lnTo>
                    <a:pt x="0" y="2330196"/>
                  </a:lnTo>
                  <a:lnTo>
                    <a:pt x="0" y="466344"/>
                  </a:lnTo>
                  <a:close/>
                </a:path>
                <a:path w="6567170" h="2330450">
                  <a:moveTo>
                    <a:pt x="1482852" y="0"/>
                  </a:moveTo>
                  <a:lnTo>
                    <a:pt x="2115312" y="0"/>
                  </a:lnTo>
                  <a:lnTo>
                    <a:pt x="2115312" y="2330196"/>
                  </a:lnTo>
                  <a:lnTo>
                    <a:pt x="1482852" y="2330196"/>
                  </a:lnTo>
                  <a:lnTo>
                    <a:pt x="1482852" y="0"/>
                  </a:lnTo>
                  <a:close/>
                </a:path>
                <a:path w="6567170" h="2330450">
                  <a:moveTo>
                    <a:pt x="2967228" y="1397508"/>
                  </a:moveTo>
                  <a:lnTo>
                    <a:pt x="3598164" y="1397508"/>
                  </a:lnTo>
                  <a:lnTo>
                    <a:pt x="3598164" y="2330196"/>
                  </a:lnTo>
                  <a:lnTo>
                    <a:pt x="2967228" y="2330196"/>
                  </a:lnTo>
                  <a:lnTo>
                    <a:pt x="2967228" y="1397508"/>
                  </a:lnTo>
                  <a:close/>
                </a:path>
                <a:path w="6567170" h="2330450">
                  <a:moveTo>
                    <a:pt x="4451604" y="1863852"/>
                  </a:moveTo>
                  <a:lnTo>
                    <a:pt x="5082540" y="1863852"/>
                  </a:lnTo>
                  <a:lnTo>
                    <a:pt x="5082540" y="2330196"/>
                  </a:lnTo>
                  <a:lnTo>
                    <a:pt x="4451604" y="2330196"/>
                  </a:lnTo>
                  <a:lnTo>
                    <a:pt x="4451604" y="1863852"/>
                  </a:lnTo>
                  <a:close/>
                </a:path>
                <a:path w="6567170" h="2330450">
                  <a:moveTo>
                    <a:pt x="5934456" y="466344"/>
                  </a:moveTo>
                  <a:lnTo>
                    <a:pt x="6566915" y="466344"/>
                  </a:lnTo>
                  <a:lnTo>
                    <a:pt x="6566915" y="2330196"/>
                  </a:lnTo>
                  <a:lnTo>
                    <a:pt x="5934456" y="2330196"/>
                  </a:lnTo>
                  <a:lnTo>
                    <a:pt x="5934456" y="466344"/>
                  </a:lnTo>
                  <a:close/>
                </a:path>
              </a:pathLst>
            </a:custGeom>
            <a:ln w="9525">
              <a:solidFill>
                <a:srgbClr val="E7E6E6"/>
              </a:solidFill>
            </a:ln>
          </p:spPr>
          <p:txBody>
            <a:bodyPr wrap="square" lIns="0" tIns="0" rIns="0" bIns="0" rtlCol="0"/>
            <a:lstStyle/>
            <a:p>
              <a:endParaRPr sz="1500"/>
            </a:p>
          </p:txBody>
        </p:sp>
        <p:sp>
          <p:nvSpPr>
            <p:cNvPr id="37" name="object 37"/>
            <p:cNvSpPr/>
            <p:nvPr/>
          </p:nvSpPr>
          <p:spPr>
            <a:xfrm>
              <a:off x="5803391" y="7016495"/>
              <a:ext cx="7419340" cy="0"/>
            </a:xfrm>
            <a:custGeom>
              <a:avLst/>
              <a:gdLst/>
              <a:ahLst/>
              <a:cxnLst/>
              <a:rect l="l" t="t" r="r" b="b"/>
              <a:pathLst>
                <a:path w="7419340">
                  <a:moveTo>
                    <a:pt x="0" y="0"/>
                  </a:moveTo>
                  <a:lnTo>
                    <a:pt x="7418831" y="0"/>
                  </a:lnTo>
                </a:path>
              </a:pathLst>
            </a:custGeom>
            <a:ln w="6350">
              <a:solidFill>
                <a:srgbClr val="4471C4"/>
              </a:solidFill>
            </a:ln>
          </p:spPr>
          <p:txBody>
            <a:bodyPr wrap="square" lIns="0" tIns="0" rIns="0" bIns="0" rtlCol="0"/>
            <a:lstStyle/>
            <a:p>
              <a:endParaRPr sz="1500"/>
            </a:p>
          </p:txBody>
        </p:sp>
        <p:sp>
          <p:nvSpPr>
            <p:cNvPr id="38" name="object 38"/>
            <p:cNvSpPr/>
            <p:nvPr/>
          </p:nvSpPr>
          <p:spPr>
            <a:xfrm>
              <a:off x="11852147" y="4919472"/>
              <a:ext cx="1370330" cy="0"/>
            </a:xfrm>
            <a:custGeom>
              <a:avLst/>
              <a:gdLst/>
              <a:ahLst/>
              <a:cxnLst/>
              <a:rect l="l" t="t" r="r" b="b"/>
              <a:pathLst>
                <a:path w="1370330">
                  <a:moveTo>
                    <a:pt x="0" y="0"/>
                  </a:moveTo>
                  <a:lnTo>
                    <a:pt x="1370075" y="0"/>
                  </a:lnTo>
                </a:path>
              </a:pathLst>
            </a:custGeom>
            <a:ln w="9525">
              <a:solidFill>
                <a:srgbClr val="DAE2F3"/>
              </a:solidFill>
            </a:ln>
          </p:spPr>
          <p:txBody>
            <a:bodyPr wrap="square" lIns="0" tIns="0" rIns="0" bIns="0" rtlCol="0"/>
            <a:lstStyle/>
            <a:p>
              <a:endParaRPr sz="1500"/>
            </a:p>
          </p:txBody>
        </p:sp>
        <p:sp>
          <p:nvSpPr>
            <p:cNvPr id="39" name="object 39"/>
            <p:cNvSpPr/>
            <p:nvPr/>
          </p:nvSpPr>
          <p:spPr>
            <a:xfrm>
              <a:off x="9500615" y="4770119"/>
              <a:ext cx="2352040" cy="581025"/>
            </a:xfrm>
            <a:custGeom>
              <a:avLst/>
              <a:gdLst/>
              <a:ahLst/>
              <a:cxnLst/>
              <a:rect l="l" t="t" r="r" b="b"/>
              <a:pathLst>
                <a:path w="2352040" h="581025">
                  <a:moveTo>
                    <a:pt x="0" y="580643"/>
                  </a:moveTo>
                  <a:lnTo>
                    <a:pt x="2351531" y="580643"/>
                  </a:lnTo>
                  <a:lnTo>
                    <a:pt x="2351531" y="0"/>
                  </a:lnTo>
                  <a:lnTo>
                    <a:pt x="0" y="0"/>
                  </a:lnTo>
                  <a:lnTo>
                    <a:pt x="0" y="580643"/>
                  </a:lnTo>
                  <a:close/>
                </a:path>
              </a:pathLst>
            </a:custGeom>
            <a:ln w="12700">
              <a:solidFill>
                <a:srgbClr val="A4A4A4"/>
              </a:solidFill>
            </a:ln>
          </p:spPr>
          <p:txBody>
            <a:bodyPr wrap="square" lIns="0" tIns="0" rIns="0" bIns="0" rtlCol="0"/>
            <a:lstStyle/>
            <a:p>
              <a:endParaRPr sz="1500"/>
            </a:p>
          </p:txBody>
        </p:sp>
      </p:grpSp>
      <p:sp>
        <p:nvSpPr>
          <p:cNvPr id="40" name="object 40"/>
          <p:cNvSpPr txBox="1"/>
          <p:nvPr/>
        </p:nvSpPr>
        <p:spPr>
          <a:xfrm>
            <a:off x="4540884" y="3765868"/>
            <a:ext cx="197908" cy="2130391"/>
          </a:xfrm>
          <a:prstGeom prst="rect">
            <a:avLst/>
          </a:prstGeom>
        </p:spPr>
        <p:txBody>
          <a:bodyPr vert="horz" wrap="square" lIns="0" tIns="52388" rIns="0" bIns="0" rtlCol="0">
            <a:spAutoFit/>
          </a:bodyPr>
          <a:lstStyle/>
          <a:p>
            <a:pPr marR="4233" algn="r">
              <a:spcBef>
                <a:spcPts val="412"/>
              </a:spcBef>
            </a:pPr>
            <a:r>
              <a:rPr sz="1000" spc="-4">
                <a:solidFill>
                  <a:srgbClr val="585858"/>
                </a:solidFill>
                <a:latin typeface="Arial"/>
                <a:cs typeface="Arial"/>
              </a:rPr>
              <a:t>5</a:t>
            </a:r>
            <a:endParaRPr sz="1000">
              <a:latin typeface="Arial"/>
              <a:cs typeface="Arial"/>
            </a:endParaRPr>
          </a:p>
          <a:p>
            <a:pPr marR="4762" algn="r">
              <a:spcBef>
                <a:spcPts val="329"/>
              </a:spcBef>
            </a:pPr>
            <a:r>
              <a:rPr sz="1000" spc="-21">
                <a:solidFill>
                  <a:srgbClr val="585858"/>
                </a:solidFill>
                <a:latin typeface="Arial"/>
                <a:cs typeface="Arial"/>
              </a:rPr>
              <a:t>4.5</a:t>
            </a:r>
            <a:endParaRPr sz="1000">
              <a:latin typeface="Arial"/>
              <a:cs typeface="Arial"/>
            </a:endParaRPr>
          </a:p>
          <a:p>
            <a:pPr marR="4233" algn="r">
              <a:spcBef>
                <a:spcPts val="329"/>
              </a:spcBef>
            </a:pPr>
            <a:r>
              <a:rPr sz="1000" spc="-4">
                <a:solidFill>
                  <a:srgbClr val="585858"/>
                </a:solidFill>
                <a:latin typeface="Arial"/>
                <a:cs typeface="Arial"/>
              </a:rPr>
              <a:t>4</a:t>
            </a:r>
            <a:endParaRPr sz="1000">
              <a:latin typeface="Arial"/>
              <a:cs typeface="Arial"/>
            </a:endParaRPr>
          </a:p>
          <a:p>
            <a:pPr marR="4762" algn="r">
              <a:spcBef>
                <a:spcPts val="329"/>
              </a:spcBef>
            </a:pPr>
            <a:r>
              <a:rPr sz="1000" spc="-21">
                <a:solidFill>
                  <a:srgbClr val="585858"/>
                </a:solidFill>
                <a:latin typeface="Arial"/>
                <a:cs typeface="Arial"/>
              </a:rPr>
              <a:t>3.5</a:t>
            </a:r>
            <a:endParaRPr sz="1000">
              <a:latin typeface="Arial"/>
              <a:cs typeface="Arial"/>
            </a:endParaRPr>
          </a:p>
          <a:p>
            <a:pPr marR="4233" algn="r">
              <a:spcBef>
                <a:spcPts val="333"/>
              </a:spcBef>
            </a:pPr>
            <a:r>
              <a:rPr sz="1000" spc="-4">
                <a:solidFill>
                  <a:srgbClr val="585858"/>
                </a:solidFill>
                <a:latin typeface="Arial"/>
                <a:cs typeface="Arial"/>
              </a:rPr>
              <a:t>3</a:t>
            </a:r>
            <a:endParaRPr sz="1000">
              <a:latin typeface="Arial"/>
              <a:cs typeface="Arial"/>
            </a:endParaRPr>
          </a:p>
          <a:p>
            <a:pPr marR="4762" algn="r">
              <a:spcBef>
                <a:spcPts val="329"/>
              </a:spcBef>
            </a:pPr>
            <a:r>
              <a:rPr sz="1000" spc="-21">
                <a:solidFill>
                  <a:srgbClr val="585858"/>
                </a:solidFill>
                <a:latin typeface="Arial"/>
                <a:cs typeface="Arial"/>
              </a:rPr>
              <a:t>2.5</a:t>
            </a:r>
            <a:endParaRPr sz="1000">
              <a:latin typeface="Arial"/>
              <a:cs typeface="Arial"/>
            </a:endParaRPr>
          </a:p>
          <a:p>
            <a:pPr marR="4233" algn="r">
              <a:spcBef>
                <a:spcPts val="329"/>
              </a:spcBef>
            </a:pPr>
            <a:r>
              <a:rPr sz="1000" spc="-4">
                <a:solidFill>
                  <a:srgbClr val="585858"/>
                </a:solidFill>
                <a:latin typeface="Arial"/>
                <a:cs typeface="Arial"/>
              </a:rPr>
              <a:t>2</a:t>
            </a:r>
            <a:endParaRPr sz="1000">
              <a:latin typeface="Arial"/>
              <a:cs typeface="Arial"/>
            </a:endParaRPr>
          </a:p>
          <a:p>
            <a:pPr marR="4762" algn="r">
              <a:spcBef>
                <a:spcPts val="329"/>
              </a:spcBef>
            </a:pPr>
            <a:r>
              <a:rPr sz="1000" spc="-21">
                <a:solidFill>
                  <a:srgbClr val="585858"/>
                </a:solidFill>
                <a:latin typeface="Arial"/>
                <a:cs typeface="Arial"/>
              </a:rPr>
              <a:t>1.5</a:t>
            </a:r>
            <a:endParaRPr sz="1000">
              <a:latin typeface="Arial"/>
              <a:cs typeface="Arial"/>
            </a:endParaRPr>
          </a:p>
          <a:p>
            <a:pPr marR="4233" algn="r">
              <a:spcBef>
                <a:spcPts val="329"/>
              </a:spcBef>
            </a:pPr>
            <a:r>
              <a:rPr sz="1000">
                <a:solidFill>
                  <a:srgbClr val="585858"/>
                </a:solidFill>
                <a:latin typeface="Arial"/>
                <a:cs typeface="Arial"/>
              </a:rPr>
              <a:t>1</a:t>
            </a:r>
            <a:endParaRPr sz="1000">
              <a:latin typeface="Arial"/>
              <a:cs typeface="Arial"/>
            </a:endParaRPr>
          </a:p>
          <a:p>
            <a:pPr marR="4762" algn="r">
              <a:spcBef>
                <a:spcPts val="329"/>
              </a:spcBef>
            </a:pPr>
            <a:r>
              <a:rPr sz="1000" spc="-21">
                <a:solidFill>
                  <a:srgbClr val="585858"/>
                </a:solidFill>
                <a:latin typeface="Arial"/>
                <a:cs typeface="Arial"/>
              </a:rPr>
              <a:t>0.5</a:t>
            </a:r>
            <a:endParaRPr sz="1000">
              <a:latin typeface="Arial"/>
              <a:cs typeface="Arial"/>
            </a:endParaRPr>
          </a:p>
          <a:p>
            <a:pPr marR="4233" algn="r">
              <a:spcBef>
                <a:spcPts val="329"/>
              </a:spcBef>
            </a:pPr>
            <a:r>
              <a:rPr sz="1000" spc="-4">
                <a:solidFill>
                  <a:srgbClr val="585858"/>
                </a:solidFill>
                <a:latin typeface="Arial"/>
                <a:cs typeface="Arial"/>
              </a:rPr>
              <a:t>0</a:t>
            </a:r>
            <a:endParaRPr sz="1000">
              <a:latin typeface="Arial"/>
              <a:cs typeface="Arial"/>
            </a:endParaRPr>
          </a:p>
        </p:txBody>
      </p:sp>
      <p:sp>
        <p:nvSpPr>
          <p:cNvPr id="41" name="object 41"/>
          <p:cNvSpPr txBox="1"/>
          <p:nvPr/>
        </p:nvSpPr>
        <p:spPr>
          <a:xfrm>
            <a:off x="5130905" y="5901266"/>
            <a:ext cx="648758"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Awareness</a:t>
            </a:r>
            <a:endParaRPr sz="1000">
              <a:latin typeface="Arial"/>
              <a:cs typeface="Arial"/>
            </a:endParaRPr>
          </a:p>
        </p:txBody>
      </p:sp>
      <p:sp>
        <p:nvSpPr>
          <p:cNvPr id="42" name="object 42"/>
          <p:cNvSpPr txBox="1"/>
          <p:nvPr/>
        </p:nvSpPr>
        <p:spPr>
          <a:xfrm>
            <a:off x="6497955" y="5901266"/>
            <a:ext cx="387879"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Desire</a:t>
            </a:r>
            <a:endParaRPr sz="1000">
              <a:latin typeface="Arial"/>
              <a:cs typeface="Arial"/>
            </a:endParaRPr>
          </a:p>
        </p:txBody>
      </p:sp>
      <p:sp>
        <p:nvSpPr>
          <p:cNvPr id="43" name="object 43"/>
          <p:cNvSpPr txBox="1"/>
          <p:nvPr/>
        </p:nvSpPr>
        <p:spPr>
          <a:xfrm>
            <a:off x="7604337" y="5901266"/>
            <a:ext cx="648229"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Knowledge</a:t>
            </a:r>
            <a:endParaRPr sz="1000">
              <a:latin typeface="Arial"/>
              <a:cs typeface="Arial"/>
            </a:endParaRPr>
          </a:p>
        </p:txBody>
      </p:sp>
      <p:sp>
        <p:nvSpPr>
          <p:cNvPr id="44" name="object 44"/>
          <p:cNvSpPr txBox="1"/>
          <p:nvPr/>
        </p:nvSpPr>
        <p:spPr>
          <a:xfrm>
            <a:off x="8985356" y="5901266"/>
            <a:ext cx="359304"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Ability</a:t>
            </a:r>
            <a:endParaRPr sz="1000">
              <a:latin typeface="Arial"/>
              <a:cs typeface="Arial"/>
            </a:endParaRPr>
          </a:p>
        </p:txBody>
      </p:sp>
      <p:sp>
        <p:nvSpPr>
          <p:cNvPr id="45" name="object 45"/>
          <p:cNvSpPr txBox="1"/>
          <p:nvPr/>
        </p:nvSpPr>
        <p:spPr>
          <a:xfrm>
            <a:off x="9979236" y="5901266"/>
            <a:ext cx="845078" cy="164575"/>
          </a:xfrm>
          <a:prstGeom prst="rect">
            <a:avLst/>
          </a:prstGeom>
        </p:spPr>
        <p:txBody>
          <a:bodyPr vert="horz" wrap="square" lIns="0" tIns="10583" rIns="0" bIns="0" rtlCol="0">
            <a:spAutoFit/>
          </a:bodyPr>
          <a:lstStyle/>
          <a:p>
            <a:pPr marL="10583">
              <a:spcBef>
                <a:spcPts val="83"/>
              </a:spcBef>
            </a:pPr>
            <a:r>
              <a:rPr sz="1000" spc="-8">
                <a:solidFill>
                  <a:srgbClr val="585858"/>
                </a:solidFill>
                <a:latin typeface="Arial"/>
                <a:cs typeface="Arial"/>
              </a:rPr>
              <a:t>Reinforcement</a:t>
            </a:r>
            <a:endParaRPr sz="1000">
              <a:latin typeface="Arial"/>
              <a:cs typeface="Arial"/>
            </a:endParaRPr>
          </a:p>
        </p:txBody>
      </p:sp>
      <p:sp>
        <p:nvSpPr>
          <p:cNvPr id="46" name="object 46"/>
          <p:cNvSpPr txBox="1"/>
          <p:nvPr/>
        </p:nvSpPr>
        <p:spPr>
          <a:xfrm>
            <a:off x="7922472" y="4000817"/>
            <a:ext cx="1949450" cy="266504"/>
          </a:xfrm>
          <a:prstGeom prst="rect">
            <a:avLst/>
          </a:prstGeom>
        </p:spPr>
        <p:txBody>
          <a:bodyPr vert="horz" wrap="square" lIns="0" tIns="10054" rIns="0" bIns="0" rtlCol="0">
            <a:spAutoFit/>
          </a:bodyPr>
          <a:lstStyle/>
          <a:p>
            <a:pPr marL="776256" marR="86779" indent="-683655">
              <a:spcBef>
                <a:spcPts val="79"/>
              </a:spcBef>
            </a:pPr>
            <a:r>
              <a:rPr sz="833">
                <a:latin typeface="Arial"/>
                <a:cs typeface="Arial"/>
              </a:rPr>
              <a:t>Barrier</a:t>
            </a:r>
            <a:r>
              <a:rPr sz="833" spc="-12">
                <a:latin typeface="Arial"/>
                <a:cs typeface="Arial"/>
              </a:rPr>
              <a:t> </a:t>
            </a:r>
            <a:r>
              <a:rPr sz="833">
                <a:latin typeface="Arial"/>
                <a:cs typeface="Arial"/>
              </a:rPr>
              <a:t>Point:</a:t>
            </a:r>
            <a:r>
              <a:rPr sz="833" spc="-21">
                <a:latin typeface="Arial"/>
                <a:cs typeface="Arial"/>
              </a:rPr>
              <a:t> </a:t>
            </a:r>
            <a:r>
              <a:rPr sz="833">
                <a:latin typeface="Arial"/>
                <a:cs typeface="Arial"/>
              </a:rPr>
              <a:t>first</a:t>
            </a:r>
            <a:r>
              <a:rPr sz="833" spc="-21">
                <a:latin typeface="Arial"/>
                <a:cs typeface="Arial"/>
              </a:rPr>
              <a:t> </a:t>
            </a:r>
            <a:r>
              <a:rPr sz="833" spc="-8">
                <a:latin typeface="Arial"/>
                <a:cs typeface="Arial"/>
              </a:rPr>
              <a:t>element</a:t>
            </a:r>
            <a:r>
              <a:rPr sz="833" spc="-42">
                <a:latin typeface="Arial"/>
                <a:cs typeface="Arial"/>
              </a:rPr>
              <a:t> </a:t>
            </a:r>
            <a:r>
              <a:rPr sz="833">
                <a:latin typeface="Arial"/>
                <a:cs typeface="Arial"/>
              </a:rPr>
              <a:t>scoring</a:t>
            </a:r>
            <a:r>
              <a:rPr sz="833" spc="-21">
                <a:latin typeface="Arial"/>
                <a:cs typeface="Arial"/>
              </a:rPr>
              <a:t> </a:t>
            </a:r>
            <a:r>
              <a:rPr sz="833">
                <a:latin typeface="Arial"/>
                <a:cs typeface="Arial"/>
              </a:rPr>
              <a:t>a</a:t>
            </a:r>
            <a:r>
              <a:rPr sz="833" spc="-29">
                <a:latin typeface="Arial"/>
                <a:cs typeface="Arial"/>
              </a:rPr>
              <a:t> </a:t>
            </a:r>
            <a:r>
              <a:rPr sz="833" spc="-42">
                <a:latin typeface="Arial"/>
                <a:cs typeface="Arial"/>
              </a:rPr>
              <a:t>3 </a:t>
            </a:r>
            <a:r>
              <a:rPr sz="833">
                <a:latin typeface="Arial"/>
                <a:cs typeface="Arial"/>
              </a:rPr>
              <a:t>or</a:t>
            </a:r>
            <a:r>
              <a:rPr sz="833" spc="-12">
                <a:latin typeface="Arial"/>
                <a:cs typeface="Arial"/>
              </a:rPr>
              <a:t> </a:t>
            </a:r>
            <a:r>
              <a:rPr sz="833" spc="-8">
                <a:latin typeface="Arial"/>
                <a:cs typeface="Arial"/>
              </a:rPr>
              <a:t>below</a:t>
            </a:r>
            <a:endParaRPr sz="833">
              <a:latin typeface="Arial"/>
              <a:cs typeface="Arial"/>
            </a:endParaRPr>
          </a:p>
        </p:txBody>
      </p:sp>
      <p:sp>
        <p:nvSpPr>
          <p:cNvPr id="50" name="Title 49">
            <a:extLst>
              <a:ext uri="{FF2B5EF4-FFF2-40B4-BE49-F238E27FC236}">
                <a16:creationId xmlns:a16="http://schemas.microsoft.com/office/drawing/2014/main" id="{EA9EF65D-B71C-95A6-7CA0-415BB617E055}"/>
              </a:ext>
            </a:extLst>
          </p:cNvPr>
          <p:cNvSpPr>
            <a:spLocks noGrp="1"/>
          </p:cNvSpPr>
          <p:nvPr>
            <p:ph type="title"/>
          </p:nvPr>
        </p:nvSpPr>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15215" y="2124773"/>
            <a:ext cx="773641" cy="3465393"/>
          </a:xfrm>
          <a:prstGeom prst="rect">
            <a:avLst/>
          </a:prstGeom>
        </p:spPr>
        <p:txBody>
          <a:bodyPr vert="horz" wrap="square" lIns="0" tIns="10054" rIns="0" bIns="0" rtlCol="0">
            <a:spAutoFit/>
          </a:bodyPr>
          <a:lstStyle/>
          <a:p>
            <a:pPr marL="10583" algn="just">
              <a:spcBef>
                <a:spcPts val="79"/>
              </a:spcBef>
            </a:pPr>
            <a:r>
              <a:rPr sz="1333" b="1">
                <a:latin typeface="Arial"/>
                <a:cs typeface="Arial"/>
              </a:rPr>
              <a:t>Person</a:t>
            </a:r>
            <a:r>
              <a:rPr sz="1333" b="1" spc="-92">
                <a:latin typeface="Arial"/>
                <a:cs typeface="Arial"/>
              </a:rPr>
              <a:t> </a:t>
            </a:r>
            <a:r>
              <a:rPr sz="1333" b="1" spc="-42">
                <a:latin typeface="Arial"/>
                <a:cs typeface="Arial"/>
              </a:rPr>
              <a:t>A</a:t>
            </a:r>
            <a:endParaRPr sz="1333">
              <a:latin typeface="Arial"/>
              <a:cs typeface="Arial"/>
            </a:endParaRPr>
          </a:p>
          <a:p>
            <a:pPr marL="10583" marR="4233" algn="just">
              <a:lnSpc>
                <a:spcPct val="201600"/>
              </a:lnSpc>
            </a:pPr>
            <a:r>
              <a:rPr sz="1333" b="1">
                <a:latin typeface="Arial"/>
                <a:cs typeface="Arial"/>
              </a:rPr>
              <a:t>Person</a:t>
            </a:r>
            <a:r>
              <a:rPr sz="1333" b="1" spc="-50">
                <a:latin typeface="Arial"/>
                <a:cs typeface="Arial"/>
              </a:rPr>
              <a:t> </a:t>
            </a:r>
            <a:r>
              <a:rPr sz="1333" b="1" spc="-42">
                <a:latin typeface="Arial"/>
                <a:cs typeface="Arial"/>
              </a:rPr>
              <a:t>B </a:t>
            </a:r>
            <a:r>
              <a:rPr sz="1333" b="1">
                <a:latin typeface="Arial"/>
                <a:cs typeface="Arial"/>
              </a:rPr>
              <a:t>Person</a:t>
            </a:r>
            <a:r>
              <a:rPr sz="1333" b="1" spc="-50">
                <a:latin typeface="Arial"/>
                <a:cs typeface="Arial"/>
              </a:rPr>
              <a:t> </a:t>
            </a:r>
            <a:r>
              <a:rPr sz="1333" b="1" spc="-42">
                <a:latin typeface="Arial"/>
                <a:cs typeface="Arial"/>
              </a:rPr>
              <a:t>C </a:t>
            </a:r>
            <a:r>
              <a:rPr sz="1333" b="1">
                <a:latin typeface="Arial"/>
                <a:cs typeface="Arial"/>
              </a:rPr>
              <a:t>Person</a:t>
            </a:r>
            <a:r>
              <a:rPr sz="1333" b="1" spc="-50">
                <a:latin typeface="Arial"/>
                <a:cs typeface="Arial"/>
              </a:rPr>
              <a:t> </a:t>
            </a:r>
            <a:r>
              <a:rPr sz="1333" b="1" spc="-42">
                <a:latin typeface="Arial"/>
                <a:cs typeface="Arial"/>
              </a:rPr>
              <a:t>D </a:t>
            </a:r>
            <a:r>
              <a:rPr sz="1333" b="1">
                <a:latin typeface="Arial"/>
                <a:cs typeface="Arial"/>
              </a:rPr>
              <a:t>Person</a:t>
            </a:r>
            <a:r>
              <a:rPr sz="1333" b="1" spc="-50">
                <a:latin typeface="Arial"/>
                <a:cs typeface="Arial"/>
              </a:rPr>
              <a:t> </a:t>
            </a:r>
            <a:r>
              <a:rPr sz="1333" b="1" spc="-42">
                <a:latin typeface="Arial"/>
                <a:cs typeface="Arial"/>
              </a:rPr>
              <a:t>E </a:t>
            </a:r>
            <a:r>
              <a:rPr sz="1333" b="1">
                <a:latin typeface="Arial"/>
                <a:cs typeface="Arial"/>
              </a:rPr>
              <a:t>Person</a:t>
            </a:r>
            <a:r>
              <a:rPr sz="1333" b="1" spc="-50">
                <a:latin typeface="Arial"/>
                <a:cs typeface="Arial"/>
              </a:rPr>
              <a:t> </a:t>
            </a:r>
            <a:r>
              <a:rPr sz="1333" b="1" spc="-42">
                <a:latin typeface="Arial"/>
                <a:cs typeface="Arial"/>
              </a:rPr>
              <a:t>F </a:t>
            </a:r>
            <a:r>
              <a:rPr sz="1333" b="1">
                <a:latin typeface="Arial"/>
                <a:cs typeface="Arial"/>
              </a:rPr>
              <a:t>Person</a:t>
            </a:r>
            <a:r>
              <a:rPr sz="1333" b="1" spc="-50">
                <a:latin typeface="Arial"/>
                <a:cs typeface="Arial"/>
              </a:rPr>
              <a:t> </a:t>
            </a:r>
            <a:r>
              <a:rPr sz="1333" b="1" spc="-42">
                <a:latin typeface="Arial"/>
                <a:cs typeface="Arial"/>
              </a:rPr>
              <a:t>G </a:t>
            </a:r>
            <a:r>
              <a:rPr sz="1333" b="1">
                <a:latin typeface="Arial"/>
                <a:cs typeface="Arial"/>
              </a:rPr>
              <a:t>Person</a:t>
            </a:r>
            <a:r>
              <a:rPr sz="1333" b="1" spc="-50">
                <a:latin typeface="Arial"/>
                <a:cs typeface="Arial"/>
              </a:rPr>
              <a:t> </a:t>
            </a:r>
            <a:r>
              <a:rPr sz="1333" b="1" spc="-42">
                <a:latin typeface="Arial"/>
                <a:cs typeface="Arial"/>
              </a:rPr>
              <a:t>H </a:t>
            </a:r>
            <a:r>
              <a:rPr sz="1333" b="1">
                <a:latin typeface="Arial"/>
                <a:cs typeface="Arial"/>
              </a:rPr>
              <a:t>Person</a:t>
            </a:r>
            <a:r>
              <a:rPr sz="1333" b="1" spc="-46">
                <a:latin typeface="Arial"/>
                <a:cs typeface="Arial"/>
              </a:rPr>
              <a:t> </a:t>
            </a:r>
            <a:r>
              <a:rPr sz="1333" b="1" spc="-42">
                <a:latin typeface="Arial"/>
                <a:cs typeface="Arial"/>
              </a:rPr>
              <a:t>I</a:t>
            </a:r>
            <a:endParaRPr sz="1333">
              <a:latin typeface="Arial"/>
              <a:cs typeface="Arial"/>
            </a:endParaRPr>
          </a:p>
        </p:txBody>
      </p:sp>
      <p:grpSp>
        <p:nvGrpSpPr>
          <p:cNvPr id="4" name="object 4"/>
          <p:cNvGrpSpPr/>
          <p:nvPr/>
        </p:nvGrpSpPr>
        <p:grpSpPr>
          <a:xfrm>
            <a:off x="2562754" y="2145030"/>
            <a:ext cx="8195733" cy="3502554"/>
            <a:chOff x="3075304" y="2574035"/>
            <a:chExt cx="9834880" cy="4203065"/>
          </a:xfrm>
        </p:grpSpPr>
        <p:sp>
          <p:nvSpPr>
            <p:cNvPr id="5" name="object 5"/>
            <p:cNvSpPr/>
            <p:nvPr/>
          </p:nvSpPr>
          <p:spPr>
            <a:xfrm>
              <a:off x="3451859" y="2574035"/>
              <a:ext cx="8610600" cy="4203065"/>
            </a:xfrm>
            <a:custGeom>
              <a:avLst/>
              <a:gdLst/>
              <a:ahLst/>
              <a:cxnLst/>
              <a:rect l="l" t="t" r="r" b="b"/>
              <a:pathLst>
                <a:path w="8610600" h="4203065">
                  <a:moveTo>
                    <a:pt x="8237219" y="4119372"/>
                  </a:moveTo>
                  <a:lnTo>
                    <a:pt x="8237219" y="4202683"/>
                  </a:lnTo>
                </a:path>
                <a:path w="8610600" h="4203065">
                  <a:moveTo>
                    <a:pt x="8237219" y="3147060"/>
                  </a:moveTo>
                  <a:lnTo>
                    <a:pt x="8237219" y="3973068"/>
                  </a:lnTo>
                </a:path>
                <a:path w="8610600" h="4203065">
                  <a:moveTo>
                    <a:pt x="8237219" y="2660904"/>
                  </a:moveTo>
                  <a:lnTo>
                    <a:pt x="8237219" y="3000755"/>
                  </a:lnTo>
                </a:path>
                <a:path w="8610600" h="4203065">
                  <a:moveTo>
                    <a:pt x="8237219" y="1687067"/>
                  </a:moveTo>
                  <a:lnTo>
                    <a:pt x="8237219" y="2514599"/>
                  </a:lnTo>
                </a:path>
                <a:path w="8610600" h="4203065">
                  <a:moveTo>
                    <a:pt x="8237219" y="1200912"/>
                  </a:moveTo>
                  <a:lnTo>
                    <a:pt x="8237219" y="1542288"/>
                  </a:lnTo>
                </a:path>
                <a:path w="8610600" h="4203065">
                  <a:moveTo>
                    <a:pt x="8237219" y="0"/>
                  </a:moveTo>
                  <a:lnTo>
                    <a:pt x="8237219" y="1056132"/>
                  </a:lnTo>
                </a:path>
                <a:path w="8610600" h="4203065">
                  <a:moveTo>
                    <a:pt x="8610600" y="1200912"/>
                  </a:moveTo>
                  <a:lnTo>
                    <a:pt x="8610600" y="2514599"/>
                  </a:lnTo>
                </a:path>
                <a:path w="8610600" h="4203065">
                  <a:moveTo>
                    <a:pt x="8610600" y="0"/>
                  </a:moveTo>
                  <a:lnTo>
                    <a:pt x="8610600" y="1056132"/>
                  </a:lnTo>
                </a:path>
                <a:path w="8610600" h="4203065">
                  <a:moveTo>
                    <a:pt x="0" y="228600"/>
                  </a:moveTo>
                  <a:lnTo>
                    <a:pt x="0" y="2028444"/>
                  </a:lnTo>
                </a:path>
                <a:path w="8610600" h="4203065">
                  <a:moveTo>
                    <a:pt x="0" y="0"/>
                  </a:moveTo>
                  <a:lnTo>
                    <a:pt x="0" y="83820"/>
                  </a:lnTo>
                </a:path>
                <a:path w="8610600" h="4203065">
                  <a:moveTo>
                    <a:pt x="374903" y="228600"/>
                  </a:moveTo>
                  <a:lnTo>
                    <a:pt x="374903" y="1056132"/>
                  </a:lnTo>
                </a:path>
                <a:path w="8610600" h="4203065">
                  <a:moveTo>
                    <a:pt x="374903" y="0"/>
                  </a:moveTo>
                  <a:lnTo>
                    <a:pt x="374903" y="83820"/>
                  </a:lnTo>
                </a:path>
                <a:path w="8610600" h="4203065">
                  <a:moveTo>
                    <a:pt x="748284" y="228600"/>
                  </a:moveTo>
                  <a:lnTo>
                    <a:pt x="748284" y="1056132"/>
                  </a:lnTo>
                </a:path>
                <a:path w="8610600" h="4203065">
                  <a:moveTo>
                    <a:pt x="748284" y="0"/>
                  </a:moveTo>
                  <a:lnTo>
                    <a:pt x="748284" y="83820"/>
                  </a:lnTo>
                </a:path>
              </a:pathLst>
            </a:custGeom>
            <a:ln w="6350">
              <a:solidFill>
                <a:srgbClr val="4471C4"/>
              </a:solidFill>
            </a:ln>
          </p:spPr>
          <p:txBody>
            <a:bodyPr wrap="square" lIns="0" tIns="0" rIns="0" bIns="0" rtlCol="0"/>
            <a:lstStyle/>
            <a:p>
              <a:endParaRPr sz="1500"/>
            </a:p>
          </p:txBody>
        </p:sp>
        <p:sp>
          <p:nvSpPr>
            <p:cNvPr id="6" name="object 6"/>
            <p:cNvSpPr/>
            <p:nvPr/>
          </p:nvSpPr>
          <p:spPr>
            <a:xfrm>
              <a:off x="3107435" y="2657855"/>
              <a:ext cx="1297305" cy="144780"/>
            </a:xfrm>
            <a:custGeom>
              <a:avLst/>
              <a:gdLst/>
              <a:ahLst/>
              <a:cxnLst/>
              <a:rect l="l" t="t" r="r" b="b"/>
              <a:pathLst>
                <a:path w="1297304" h="144780">
                  <a:moveTo>
                    <a:pt x="1296924" y="0"/>
                  </a:moveTo>
                  <a:lnTo>
                    <a:pt x="0" y="0"/>
                  </a:lnTo>
                  <a:lnTo>
                    <a:pt x="0" y="144779"/>
                  </a:lnTo>
                  <a:lnTo>
                    <a:pt x="1296924" y="144779"/>
                  </a:lnTo>
                  <a:lnTo>
                    <a:pt x="1296924" y="0"/>
                  </a:lnTo>
                  <a:close/>
                </a:path>
              </a:pathLst>
            </a:custGeom>
            <a:solidFill>
              <a:srgbClr val="256193"/>
            </a:solidFill>
          </p:spPr>
          <p:txBody>
            <a:bodyPr wrap="square" lIns="0" tIns="0" rIns="0" bIns="0" rtlCol="0"/>
            <a:lstStyle/>
            <a:p>
              <a:endParaRPr sz="1500"/>
            </a:p>
          </p:txBody>
        </p:sp>
        <p:sp>
          <p:nvSpPr>
            <p:cNvPr id="7" name="object 7"/>
            <p:cNvSpPr/>
            <p:nvPr/>
          </p:nvSpPr>
          <p:spPr>
            <a:xfrm>
              <a:off x="3107435" y="2657855"/>
              <a:ext cx="1297305" cy="144780"/>
            </a:xfrm>
            <a:custGeom>
              <a:avLst/>
              <a:gdLst/>
              <a:ahLst/>
              <a:cxnLst/>
              <a:rect l="l" t="t" r="r" b="b"/>
              <a:pathLst>
                <a:path w="1297304" h="144780">
                  <a:moveTo>
                    <a:pt x="0" y="144779"/>
                  </a:moveTo>
                  <a:lnTo>
                    <a:pt x="1296924" y="144779"/>
                  </a:lnTo>
                  <a:lnTo>
                    <a:pt x="1296924" y="0"/>
                  </a:lnTo>
                  <a:lnTo>
                    <a:pt x="0" y="0"/>
                  </a:lnTo>
                  <a:lnTo>
                    <a:pt x="0" y="144779"/>
                  </a:lnTo>
                  <a:close/>
                </a:path>
              </a:pathLst>
            </a:custGeom>
            <a:ln w="6350">
              <a:solidFill>
                <a:srgbClr val="FFFFFF"/>
              </a:solidFill>
            </a:ln>
          </p:spPr>
          <p:txBody>
            <a:bodyPr wrap="square" lIns="0" tIns="0" rIns="0" bIns="0" rtlCol="0"/>
            <a:lstStyle/>
            <a:p>
              <a:endParaRPr sz="1500"/>
            </a:p>
          </p:txBody>
        </p:sp>
        <p:sp>
          <p:nvSpPr>
            <p:cNvPr id="8" name="object 8"/>
            <p:cNvSpPr/>
            <p:nvPr/>
          </p:nvSpPr>
          <p:spPr>
            <a:xfrm>
              <a:off x="4573523" y="2574035"/>
              <a:ext cx="375285" cy="1056640"/>
            </a:xfrm>
            <a:custGeom>
              <a:avLst/>
              <a:gdLst/>
              <a:ahLst/>
              <a:cxnLst/>
              <a:rect l="l" t="t" r="r" b="b"/>
              <a:pathLst>
                <a:path w="375285" h="1056639">
                  <a:moveTo>
                    <a:pt x="0" y="228600"/>
                  </a:moveTo>
                  <a:lnTo>
                    <a:pt x="0" y="1056132"/>
                  </a:lnTo>
                </a:path>
                <a:path w="375285" h="1056639">
                  <a:moveTo>
                    <a:pt x="0" y="0"/>
                  </a:moveTo>
                  <a:lnTo>
                    <a:pt x="0" y="83820"/>
                  </a:lnTo>
                </a:path>
                <a:path w="375285" h="1056639">
                  <a:moveTo>
                    <a:pt x="374903" y="228600"/>
                  </a:moveTo>
                  <a:lnTo>
                    <a:pt x="374903" y="569976"/>
                  </a:lnTo>
                </a:path>
                <a:path w="375285" h="1056639">
                  <a:moveTo>
                    <a:pt x="374903" y="0"/>
                  </a:moveTo>
                  <a:lnTo>
                    <a:pt x="374903" y="83820"/>
                  </a:lnTo>
                </a:path>
              </a:pathLst>
            </a:custGeom>
            <a:ln w="6350">
              <a:solidFill>
                <a:srgbClr val="4471C4"/>
              </a:solidFill>
            </a:ln>
          </p:spPr>
          <p:txBody>
            <a:bodyPr wrap="square" lIns="0" tIns="0" rIns="0" bIns="0" rtlCol="0"/>
            <a:lstStyle/>
            <a:p>
              <a:endParaRPr sz="1500"/>
            </a:p>
          </p:txBody>
        </p:sp>
        <p:sp>
          <p:nvSpPr>
            <p:cNvPr id="9" name="object 9"/>
            <p:cNvSpPr/>
            <p:nvPr/>
          </p:nvSpPr>
          <p:spPr>
            <a:xfrm>
              <a:off x="4404359" y="2657855"/>
              <a:ext cx="832485" cy="144780"/>
            </a:xfrm>
            <a:custGeom>
              <a:avLst/>
              <a:gdLst/>
              <a:ahLst/>
              <a:cxnLst/>
              <a:rect l="l" t="t" r="r" b="b"/>
              <a:pathLst>
                <a:path w="832485" h="144780">
                  <a:moveTo>
                    <a:pt x="832103" y="0"/>
                  </a:moveTo>
                  <a:lnTo>
                    <a:pt x="0" y="0"/>
                  </a:lnTo>
                  <a:lnTo>
                    <a:pt x="0" y="144779"/>
                  </a:lnTo>
                  <a:lnTo>
                    <a:pt x="832103" y="144779"/>
                  </a:lnTo>
                  <a:lnTo>
                    <a:pt x="832103" y="0"/>
                  </a:lnTo>
                  <a:close/>
                </a:path>
              </a:pathLst>
            </a:custGeom>
            <a:solidFill>
              <a:srgbClr val="AA5525"/>
            </a:solidFill>
          </p:spPr>
          <p:txBody>
            <a:bodyPr wrap="square" lIns="0" tIns="0" rIns="0" bIns="0" rtlCol="0"/>
            <a:lstStyle/>
            <a:p>
              <a:endParaRPr sz="1500"/>
            </a:p>
          </p:txBody>
        </p:sp>
        <p:sp>
          <p:nvSpPr>
            <p:cNvPr id="10" name="object 10"/>
            <p:cNvSpPr/>
            <p:nvPr/>
          </p:nvSpPr>
          <p:spPr>
            <a:xfrm>
              <a:off x="4404359" y="2657855"/>
              <a:ext cx="832485" cy="144780"/>
            </a:xfrm>
            <a:custGeom>
              <a:avLst/>
              <a:gdLst/>
              <a:ahLst/>
              <a:cxnLst/>
              <a:rect l="l" t="t" r="r" b="b"/>
              <a:pathLst>
                <a:path w="832485" h="144780">
                  <a:moveTo>
                    <a:pt x="0" y="144779"/>
                  </a:moveTo>
                  <a:lnTo>
                    <a:pt x="832103" y="144779"/>
                  </a:lnTo>
                  <a:lnTo>
                    <a:pt x="832103" y="0"/>
                  </a:lnTo>
                  <a:lnTo>
                    <a:pt x="0" y="0"/>
                  </a:lnTo>
                  <a:lnTo>
                    <a:pt x="0" y="144779"/>
                  </a:lnTo>
                  <a:close/>
                </a:path>
              </a:pathLst>
            </a:custGeom>
            <a:ln w="6350">
              <a:solidFill>
                <a:srgbClr val="FFFFFF"/>
              </a:solidFill>
            </a:ln>
          </p:spPr>
          <p:txBody>
            <a:bodyPr wrap="square" lIns="0" tIns="0" rIns="0" bIns="0" rtlCol="0"/>
            <a:lstStyle/>
            <a:p>
              <a:endParaRPr sz="1500"/>
            </a:p>
          </p:txBody>
        </p:sp>
        <p:sp>
          <p:nvSpPr>
            <p:cNvPr id="11" name="object 11"/>
            <p:cNvSpPr/>
            <p:nvPr/>
          </p:nvSpPr>
          <p:spPr>
            <a:xfrm>
              <a:off x="5321807" y="2574035"/>
              <a:ext cx="1122045" cy="570230"/>
            </a:xfrm>
            <a:custGeom>
              <a:avLst/>
              <a:gdLst/>
              <a:ahLst/>
              <a:cxnLst/>
              <a:rect l="l" t="t" r="r" b="b"/>
              <a:pathLst>
                <a:path w="1122045" h="570230">
                  <a:moveTo>
                    <a:pt x="0" y="228600"/>
                  </a:moveTo>
                  <a:lnTo>
                    <a:pt x="0" y="569976"/>
                  </a:lnTo>
                </a:path>
                <a:path w="1122045" h="570230">
                  <a:moveTo>
                    <a:pt x="0" y="0"/>
                  </a:moveTo>
                  <a:lnTo>
                    <a:pt x="0" y="83820"/>
                  </a:lnTo>
                </a:path>
                <a:path w="1122045" h="570230">
                  <a:moveTo>
                    <a:pt x="373379" y="228600"/>
                  </a:moveTo>
                  <a:lnTo>
                    <a:pt x="373379" y="569976"/>
                  </a:lnTo>
                </a:path>
                <a:path w="1122045" h="570230">
                  <a:moveTo>
                    <a:pt x="373379" y="0"/>
                  </a:moveTo>
                  <a:lnTo>
                    <a:pt x="373379" y="83820"/>
                  </a:lnTo>
                </a:path>
                <a:path w="1122045" h="570230">
                  <a:moveTo>
                    <a:pt x="748283" y="228600"/>
                  </a:moveTo>
                  <a:lnTo>
                    <a:pt x="748283" y="569976"/>
                  </a:lnTo>
                </a:path>
                <a:path w="1122045" h="570230">
                  <a:moveTo>
                    <a:pt x="748283" y="0"/>
                  </a:moveTo>
                  <a:lnTo>
                    <a:pt x="748283" y="83820"/>
                  </a:lnTo>
                </a:path>
                <a:path w="1122045" h="570230">
                  <a:moveTo>
                    <a:pt x="1121664" y="228600"/>
                  </a:moveTo>
                  <a:lnTo>
                    <a:pt x="1121664" y="569976"/>
                  </a:lnTo>
                </a:path>
                <a:path w="1122045" h="570230">
                  <a:moveTo>
                    <a:pt x="1121664" y="0"/>
                  </a:moveTo>
                  <a:lnTo>
                    <a:pt x="1121664" y="83820"/>
                  </a:lnTo>
                </a:path>
              </a:pathLst>
            </a:custGeom>
            <a:ln w="6350">
              <a:solidFill>
                <a:srgbClr val="4471C4"/>
              </a:solidFill>
            </a:ln>
          </p:spPr>
          <p:txBody>
            <a:bodyPr wrap="square" lIns="0" tIns="0" rIns="0" bIns="0" rtlCol="0"/>
            <a:lstStyle/>
            <a:p>
              <a:endParaRPr sz="1500"/>
            </a:p>
          </p:txBody>
        </p:sp>
        <p:sp>
          <p:nvSpPr>
            <p:cNvPr id="12" name="object 12"/>
            <p:cNvSpPr/>
            <p:nvPr/>
          </p:nvSpPr>
          <p:spPr>
            <a:xfrm>
              <a:off x="5236463" y="2657855"/>
              <a:ext cx="1278890" cy="144780"/>
            </a:xfrm>
            <a:custGeom>
              <a:avLst/>
              <a:gdLst/>
              <a:ahLst/>
              <a:cxnLst/>
              <a:rect l="l" t="t" r="r" b="b"/>
              <a:pathLst>
                <a:path w="1278890" h="144780">
                  <a:moveTo>
                    <a:pt x="1278636" y="0"/>
                  </a:moveTo>
                  <a:lnTo>
                    <a:pt x="0" y="0"/>
                  </a:lnTo>
                  <a:lnTo>
                    <a:pt x="0" y="144779"/>
                  </a:lnTo>
                  <a:lnTo>
                    <a:pt x="1278636" y="144779"/>
                  </a:lnTo>
                  <a:lnTo>
                    <a:pt x="1278636" y="0"/>
                  </a:lnTo>
                  <a:close/>
                </a:path>
              </a:pathLst>
            </a:custGeom>
            <a:solidFill>
              <a:srgbClr val="767679"/>
            </a:solidFill>
          </p:spPr>
          <p:txBody>
            <a:bodyPr wrap="square" lIns="0" tIns="0" rIns="0" bIns="0" rtlCol="0"/>
            <a:lstStyle/>
            <a:p>
              <a:endParaRPr sz="1500"/>
            </a:p>
          </p:txBody>
        </p:sp>
        <p:sp>
          <p:nvSpPr>
            <p:cNvPr id="13" name="object 13"/>
            <p:cNvSpPr/>
            <p:nvPr/>
          </p:nvSpPr>
          <p:spPr>
            <a:xfrm>
              <a:off x="5236463" y="2657855"/>
              <a:ext cx="1278890" cy="144780"/>
            </a:xfrm>
            <a:custGeom>
              <a:avLst/>
              <a:gdLst/>
              <a:ahLst/>
              <a:cxnLst/>
              <a:rect l="l" t="t" r="r" b="b"/>
              <a:pathLst>
                <a:path w="1278890" h="144780">
                  <a:moveTo>
                    <a:pt x="0" y="144779"/>
                  </a:moveTo>
                  <a:lnTo>
                    <a:pt x="1278636" y="144779"/>
                  </a:lnTo>
                  <a:lnTo>
                    <a:pt x="1278636" y="0"/>
                  </a:lnTo>
                  <a:lnTo>
                    <a:pt x="0" y="0"/>
                  </a:lnTo>
                  <a:lnTo>
                    <a:pt x="0" y="144779"/>
                  </a:lnTo>
                  <a:close/>
                </a:path>
              </a:pathLst>
            </a:custGeom>
            <a:ln w="6350">
              <a:solidFill>
                <a:srgbClr val="FFFFFF"/>
              </a:solidFill>
            </a:ln>
          </p:spPr>
          <p:txBody>
            <a:bodyPr wrap="square" lIns="0" tIns="0" rIns="0" bIns="0" rtlCol="0"/>
            <a:lstStyle/>
            <a:p>
              <a:endParaRPr sz="1500"/>
            </a:p>
          </p:txBody>
        </p:sp>
        <p:sp>
          <p:nvSpPr>
            <p:cNvPr id="14" name="object 14"/>
            <p:cNvSpPr/>
            <p:nvPr/>
          </p:nvSpPr>
          <p:spPr>
            <a:xfrm>
              <a:off x="6816851" y="2574035"/>
              <a:ext cx="3365500" cy="570230"/>
            </a:xfrm>
            <a:custGeom>
              <a:avLst/>
              <a:gdLst/>
              <a:ahLst/>
              <a:cxnLst/>
              <a:rect l="l" t="t" r="r" b="b"/>
              <a:pathLst>
                <a:path w="3365500" h="570230">
                  <a:moveTo>
                    <a:pt x="0" y="228600"/>
                  </a:moveTo>
                  <a:lnTo>
                    <a:pt x="0" y="569976"/>
                  </a:lnTo>
                </a:path>
                <a:path w="3365500" h="570230">
                  <a:moveTo>
                    <a:pt x="0" y="0"/>
                  </a:moveTo>
                  <a:lnTo>
                    <a:pt x="0" y="83820"/>
                  </a:lnTo>
                </a:path>
                <a:path w="3365500" h="570230">
                  <a:moveTo>
                    <a:pt x="374903" y="228600"/>
                  </a:moveTo>
                  <a:lnTo>
                    <a:pt x="374903" y="569976"/>
                  </a:lnTo>
                </a:path>
                <a:path w="3365500" h="570230">
                  <a:moveTo>
                    <a:pt x="374903" y="0"/>
                  </a:moveTo>
                  <a:lnTo>
                    <a:pt x="374903" y="83820"/>
                  </a:lnTo>
                </a:path>
                <a:path w="3365500" h="570230">
                  <a:moveTo>
                    <a:pt x="748283" y="228600"/>
                  </a:moveTo>
                  <a:lnTo>
                    <a:pt x="748283" y="569976"/>
                  </a:lnTo>
                </a:path>
                <a:path w="3365500" h="570230">
                  <a:moveTo>
                    <a:pt x="748283" y="0"/>
                  </a:moveTo>
                  <a:lnTo>
                    <a:pt x="748283" y="83820"/>
                  </a:lnTo>
                </a:path>
                <a:path w="3365500" h="570230">
                  <a:moveTo>
                    <a:pt x="1121664" y="228600"/>
                  </a:moveTo>
                  <a:lnTo>
                    <a:pt x="1121664" y="569976"/>
                  </a:lnTo>
                </a:path>
                <a:path w="3365500" h="570230">
                  <a:moveTo>
                    <a:pt x="1121664" y="0"/>
                  </a:moveTo>
                  <a:lnTo>
                    <a:pt x="1121664" y="83820"/>
                  </a:lnTo>
                </a:path>
                <a:path w="3365500" h="570230">
                  <a:moveTo>
                    <a:pt x="1496568" y="228600"/>
                  </a:moveTo>
                  <a:lnTo>
                    <a:pt x="1496568" y="569976"/>
                  </a:lnTo>
                </a:path>
                <a:path w="3365500" h="570230">
                  <a:moveTo>
                    <a:pt x="1496568" y="0"/>
                  </a:moveTo>
                  <a:lnTo>
                    <a:pt x="1496568" y="83820"/>
                  </a:lnTo>
                </a:path>
                <a:path w="3365500" h="570230">
                  <a:moveTo>
                    <a:pt x="1869948" y="228600"/>
                  </a:moveTo>
                  <a:lnTo>
                    <a:pt x="1869948" y="569976"/>
                  </a:lnTo>
                </a:path>
                <a:path w="3365500" h="570230">
                  <a:moveTo>
                    <a:pt x="1869948" y="0"/>
                  </a:moveTo>
                  <a:lnTo>
                    <a:pt x="1869948" y="83820"/>
                  </a:lnTo>
                </a:path>
                <a:path w="3365500" h="570230">
                  <a:moveTo>
                    <a:pt x="2243328" y="228600"/>
                  </a:moveTo>
                  <a:lnTo>
                    <a:pt x="2243328" y="569976"/>
                  </a:lnTo>
                </a:path>
                <a:path w="3365500" h="570230">
                  <a:moveTo>
                    <a:pt x="2243328" y="0"/>
                  </a:moveTo>
                  <a:lnTo>
                    <a:pt x="2243328" y="83820"/>
                  </a:lnTo>
                </a:path>
                <a:path w="3365500" h="570230">
                  <a:moveTo>
                    <a:pt x="2618231" y="228600"/>
                  </a:moveTo>
                  <a:lnTo>
                    <a:pt x="2618231" y="569976"/>
                  </a:lnTo>
                </a:path>
                <a:path w="3365500" h="570230">
                  <a:moveTo>
                    <a:pt x="2618231" y="0"/>
                  </a:moveTo>
                  <a:lnTo>
                    <a:pt x="2618231" y="83820"/>
                  </a:lnTo>
                </a:path>
                <a:path w="3365500" h="570230">
                  <a:moveTo>
                    <a:pt x="2991612" y="228600"/>
                  </a:moveTo>
                  <a:lnTo>
                    <a:pt x="2991612" y="569976"/>
                  </a:lnTo>
                </a:path>
                <a:path w="3365500" h="570230">
                  <a:moveTo>
                    <a:pt x="2991612" y="0"/>
                  </a:moveTo>
                  <a:lnTo>
                    <a:pt x="2991612" y="83820"/>
                  </a:lnTo>
                </a:path>
                <a:path w="3365500" h="570230">
                  <a:moveTo>
                    <a:pt x="3364992" y="228600"/>
                  </a:moveTo>
                  <a:lnTo>
                    <a:pt x="3364992" y="569976"/>
                  </a:lnTo>
                </a:path>
                <a:path w="3365500" h="570230">
                  <a:moveTo>
                    <a:pt x="3364992" y="0"/>
                  </a:moveTo>
                  <a:lnTo>
                    <a:pt x="3364992" y="83820"/>
                  </a:lnTo>
                </a:path>
              </a:pathLst>
            </a:custGeom>
            <a:ln w="6350">
              <a:solidFill>
                <a:srgbClr val="4471C4"/>
              </a:solidFill>
            </a:ln>
          </p:spPr>
          <p:txBody>
            <a:bodyPr wrap="square" lIns="0" tIns="0" rIns="0" bIns="0" rtlCol="0"/>
            <a:lstStyle/>
            <a:p>
              <a:endParaRPr sz="1500"/>
            </a:p>
          </p:txBody>
        </p:sp>
        <p:sp>
          <p:nvSpPr>
            <p:cNvPr id="15" name="object 15"/>
            <p:cNvSpPr/>
            <p:nvPr/>
          </p:nvSpPr>
          <p:spPr>
            <a:xfrm>
              <a:off x="6515100" y="2657855"/>
              <a:ext cx="3834765" cy="144780"/>
            </a:xfrm>
            <a:custGeom>
              <a:avLst/>
              <a:gdLst/>
              <a:ahLst/>
              <a:cxnLst/>
              <a:rect l="l" t="t" r="r" b="b"/>
              <a:pathLst>
                <a:path w="3834765" h="144780">
                  <a:moveTo>
                    <a:pt x="3834384" y="0"/>
                  </a:moveTo>
                  <a:lnTo>
                    <a:pt x="0" y="0"/>
                  </a:lnTo>
                  <a:lnTo>
                    <a:pt x="0" y="144779"/>
                  </a:lnTo>
                  <a:lnTo>
                    <a:pt x="3834384" y="144779"/>
                  </a:lnTo>
                  <a:lnTo>
                    <a:pt x="3834384" y="0"/>
                  </a:lnTo>
                  <a:close/>
                </a:path>
              </a:pathLst>
            </a:custGeom>
            <a:solidFill>
              <a:srgbClr val="EBA900"/>
            </a:solidFill>
          </p:spPr>
          <p:txBody>
            <a:bodyPr wrap="square" lIns="0" tIns="0" rIns="0" bIns="0" rtlCol="0"/>
            <a:lstStyle/>
            <a:p>
              <a:endParaRPr sz="1500"/>
            </a:p>
          </p:txBody>
        </p:sp>
        <p:sp>
          <p:nvSpPr>
            <p:cNvPr id="16" name="object 16"/>
            <p:cNvSpPr/>
            <p:nvPr/>
          </p:nvSpPr>
          <p:spPr>
            <a:xfrm>
              <a:off x="6515100" y="2657855"/>
              <a:ext cx="3834765" cy="144780"/>
            </a:xfrm>
            <a:custGeom>
              <a:avLst/>
              <a:gdLst/>
              <a:ahLst/>
              <a:cxnLst/>
              <a:rect l="l" t="t" r="r" b="b"/>
              <a:pathLst>
                <a:path w="3834765" h="144780">
                  <a:moveTo>
                    <a:pt x="0" y="144779"/>
                  </a:moveTo>
                  <a:lnTo>
                    <a:pt x="3834384" y="144779"/>
                  </a:lnTo>
                  <a:lnTo>
                    <a:pt x="3834384" y="0"/>
                  </a:lnTo>
                  <a:lnTo>
                    <a:pt x="0" y="0"/>
                  </a:lnTo>
                  <a:lnTo>
                    <a:pt x="0" y="144779"/>
                  </a:lnTo>
                  <a:close/>
                </a:path>
              </a:pathLst>
            </a:custGeom>
            <a:ln w="6350">
              <a:solidFill>
                <a:srgbClr val="FFFFFF"/>
              </a:solidFill>
            </a:ln>
          </p:spPr>
          <p:txBody>
            <a:bodyPr wrap="square" lIns="0" tIns="0" rIns="0" bIns="0" rtlCol="0"/>
            <a:lstStyle/>
            <a:p>
              <a:endParaRPr sz="1500"/>
            </a:p>
          </p:txBody>
        </p:sp>
        <p:sp>
          <p:nvSpPr>
            <p:cNvPr id="17" name="object 17"/>
            <p:cNvSpPr/>
            <p:nvPr/>
          </p:nvSpPr>
          <p:spPr>
            <a:xfrm>
              <a:off x="10555223" y="2574035"/>
              <a:ext cx="748665" cy="1056640"/>
            </a:xfrm>
            <a:custGeom>
              <a:avLst/>
              <a:gdLst/>
              <a:ahLst/>
              <a:cxnLst/>
              <a:rect l="l" t="t" r="r" b="b"/>
              <a:pathLst>
                <a:path w="748665" h="1056639">
                  <a:moveTo>
                    <a:pt x="0" y="228600"/>
                  </a:moveTo>
                  <a:lnTo>
                    <a:pt x="0" y="569976"/>
                  </a:lnTo>
                </a:path>
                <a:path w="748665" h="1056639">
                  <a:moveTo>
                    <a:pt x="0" y="0"/>
                  </a:moveTo>
                  <a:lnTo>
                    <a:pt x="0" y="83820"/>
                  </a:lnTo>
                </a:path>
                <a:path w="748665" h="1056639">
                  <a:moveTo>
                    <a:pt x="748283" y="228600"/>
                  </a:moveTo>
                  <a:lnTo>
                    <a:pt x="748283" y="1056132"/>
                  </a:lnTo>
                </a:path>
                <a:path w="748665" h="1056639">
                  <a:moveTo>
                    <a:pt x="748283" y="0"/>
                  </a:moveTo>
                  <a:lnTo>
                    <a:pt x="748283" y="83820"/>
                  </a:lnTo>
                </a:path>
                <a:path w="748665" h="1056639">
                  <a:moveTo>
                    <a:pt x="374903" y="228600"/>
                  </a:moveTo>
                  <a:lnTo>
                    <a:pt x="374903" y="1056132"/>
                  </a:lnTo>
                </a:path>
                <a:path w="748665" h="1056639">
                  <a:moveTo>
                    <a:pt x="374903" y="0"/>
                  </a:moveTo>
                  <a:lnTo>
                    <a:pt x="374903" y="83820"/>
                  </a:lnTo>
                </a:path>
              </a:pathLst>
            </a:custGeom>
            <a:ln w="6350">
              <a:solidFill>
                <a:srgbClr val="4471C4"/>
              </a:solidFill>
            </a:ln>
          </p:spPr>
          <p:txBody>
            <a:bodyPr wrap="square" lIns="0" tIns="0" rIns="0" bIns="0" rtlCol="0"/>
            <a:lstStyle/>
            <a:p>
              <a:endParaRPr sz="1500"/>
            </a:p>
          </p:txBody>
        </p:sp>
        <p:sp>
          <p:nvSpPr>
            <p:cNvPr id="18" name="object 18"/>
            <p:cNvSpPr/>
            <p:nvPr/>
          </p:nvSpPr>
          <p:spPr>
            <a:xfrm>
              <a:off x="10349484" y="2657855"/>
              <a:ext cx="1278890" cy="144780"/>
            </a:xfrm>
            <a:custGeom>
              <a:avLst/>
              <a:gdLst/>
              <a:ahLst/>
              <a:cxnLst/>
              <a:rect l="l" t="t" r="r" b="b"/>
              <a:pathLst>
                <a:path w="1278890" h="144780">
                  <a:moveTo>
                    <a:pt x="1278635" y="0"/>
                  </a:moveTo>
                  <a:lnTo>
                    <a:pt x="0" y="0"/>
                  </a:lnTo>
                  <a:lnTo>
                    <a:pt x="0" y="144779"/>
                  </a:lnTo>
                  <a:lnTo>
                    <a:pt x="1278635" y="144779"/>
                  </a:lnTo>
                  <a:lnTo>
                    <a:pt x="1278635" y="0"/>
                  </a:lnTo>
                  <a:close/>
                </a:path>
              </a:pathLst>
            </a:custGeom>
            <a:solidFill>
              <a:srgbClr val="6A813A"/>
            </a:solidFill>
          </p:spPr>
          <p:txBody>
            <a:bodyPr wrap="square" lIns="0" tIns="0" rIns="0" bIns="0" rtlCol="0"/>
            <a:lstStyle/>
            <a:p>
              <a:endParaRPr sz="1500"/>
            </a:p>
          </p:txBody>
        </p:sp>
        <p:sp>
          <p:nvSpPr>
            <p:cNvPr id="19" name="object 19"/>
            <p:cNvSpPr/>
            <p:nvPr/>
          </p:nvSpPr>
          <p:spPr>
            <a:xfrm>
              <a:off x="10349484" y="2657855"/>
              <a:ext cx="1278890" cy="144780"/>
            </a:xfrm>
            <a:custGeom>
              <a:avLst/>
              <a:gdLst/>
              <a:ahLst/>
              <a:cxnLst/>
              <a:rect l="l" t="t" r="r" b="b"/>
              <a:pathLst>
                <a:path w="1278890" h="144780">
                  <a:moveTo>
                    <a:pt x="0" y="144779"/>
                  </a:moveTo>
                  <a:lnTo>
                    <a:pt x="1278635" y="144779"/>
                  </a:lnTo>
                  <a:lnTo>
                    <a:pt x="1278635" y="0"/>
                  </a:lnTo>
                  <a:lnTo>
                    <a:pt x="0" y="0"/>
                  </a:lnTo>
                  <a:lnTo>
                    <a:pt x="0" y="144779"/>
                  </a:lnTo>
                  <a:close/>
                </a:path>
              </a:pathLst>
            </a:custGeom>
            <a:ln w="6350">
              <a:solidFill>
                <a:srgbClr val="FFFFFF"/>
              </a:solidFill>
            </a:ln>
          </p:spPr>
          <p:txBody>
            <a:bodyPr wrap="square" lIns="0" tIns="0" rIns="0" bIns="0" rtlCol="0"/>
            <a:lstStyle/>
            <a:p>
              <a:endParaRPr sz="1500"/>
            </a:p>
          </p:txBody>
        </p:sp>
        <p:sp>
          <p:nvSpPr>
            <p:cNvPr id="20" name="object 20"/>
            <p:cNvSpPr/>
            <p:nvPr/>
          </p:nvSpPr>
          <p:spPr>
            <a:xfrm>
              <a:off x="4948427" y="3288791"/>
              <a:ext cx="1122045" cy="341630"/>
            </a:xfrm>
            <a:custGeom>
              <a:avLst/>
              <a:gdLst/>
              <a:ahLst/>
              <a:cxnLst/>
              <a:rect l="l" t="t" r="r" b="b"/>
              <a:pathLst>
                <a:path w="1122045" h="341629">
                  <a:moveTo>
                    <a:pt x="0" y="0"/>
                  </a:moveTo>
                  <a:lnTo>
                    <a:pt x="0" y="341376"/>
                  </a:lnTo>
                </a:path>
                <a:path w="1122045" h="341629">
                  <a:moveTo>
                    <a:pt x="373380" y="0"/>
                  </a:moveTo>
                  <a:lnTo>
                    <a:pt x="373380" y="341376"/>
                  </a:lnTo>
                </a:path>
                <a:path w="1122045" h="341629">
                  <a:moveTo>
                    <a:pt x="746760" y="0"/>
                  </a:moveTo>
                  <a:lnTo>
                    <a:pt x="746760" y="341376"/>
                  </a:lnTo>
                </a:path>
                <a:path w="1122045" h="341629">
                  <a:moveTo>
                    <a:pt x="1121664" y="0"/>
                  </a:moveTo>
                  <a:lnTo>
                    <a:pt x="1121664" y="341376"/>
                  </a:lnTo>
                </a:path>
              </a:pathLst>
            </a:custGeom>
            <a:ln w="6350">
              <a:solidFill>
                <a:srgbClr val="4471C4"/>
              </a:solidFill>
            </a:ln>
          </p:spPr>
          <p:txBody>
            <a:bodyPr wrap="square" lIns="0" tIns="0" rIns="0" bIns="0" rtlCol="0"/>
            <a:lstStyle/>
            <a:p>
              <a:endParaRPr sz="1500"/>
            </a:p>
          </p:txBody>
        </p:sp>
        <p:sp>
          <p:nvSpPr>
            <p:cNvPr id="21" name="object 21"/>
            <p:cNvSpPr/>
            <p:nvPr/>
          </p:nvSpPr>
          <p:spPr>
            <a:xfrm>
              <a:off x="4799075" y="3144011"/>
              <a:ext cx="1290955" cy="144780"/>
            </a:xfrm>
            <a:custGeom>
              <a:avLst/>
              <a:gdLst/>
              <a:ahLst/>
              <a:cxnLst/>
              <a:rect l="l" t="t" r="r" b="b"/>
              <a:pathLst>
                <a:path w="1290954" h="144779">
                  <a:moveTo>
                    <a:pt x="1290827" y="0"/>
                  </a:moveTo>
                  <a:lnTo>
                    <a:pt x="0" y="0"/>
                  </a:lnTo>
                  <a:lnTo>
                    <a:pt x="0" y="144779"/>
                  </a:lnTo>
                  <a:lnTo>
                    <a:pt x="1290827" y="144779"/>
                  </a:lnTo>
                  <a:lnTo>
                    <a:pt x="1290827" y="0"/>
                  </a:lnTo>
                  <a:close/>
                </a:path>
              </a:pathLst>
            </a:custGeom>
            <a:solidFill>
              <a:srgbClr val="256193"/>
            </a:solidFill>
          </p:spPr>
          <p:txBody>
            <a:bodyPr wrap="square" lIns="0" tIns="0" rIns="0" bIns="0" rtlCol="0"/>
            <a:lstStyle/>
            <a:p>
              <a:endParaRPr sz="1500"/>
            </a:p>
          </p:txBody>
        </p:sp>
        <p:sp>
          <p:nvSpPr>
            <p:cNvPr id="22" name="object 22"/>
            <p:cNvSpPr/>
            <p:nvPr/>
          </p:nvSpPr>
          <p:spPr>
            <a:xfrm>
              <a:off x="4799075" y="3144011"/>
              <a:ext cx="1290955" cy="144780"/>
            </a:xfrm>
            <a:custGeom>
              <a:avLst/>
              <a:gdLst/>
              <a:ahLst/>
              <a:cxnLst/>
              <a:rect l="l" t="t" r="r" b="b"/>
              <a:pathLst>
                <a:path w="1290954" h="144779">
                  <a:moveTo>
                    <a:pt x="0" y="144779"/>
                  </a:moveTo>
                  <a:lnTo>
                    <a:pt x="1290827" y="144779"/>
                  </a:lnTo>
                  <a:lnTo>
                    <a:pt x="1290827" y="0"/>
                  </a:lnTo>
                  <a:lnTo>
                    <a:pt x="0" y="0"/>
                  </a:lnTo>
                  <a:lnTo>
                    <a:pt x="0" y="144779"/>
                  </a:lnTo>
                  <a:close/>
                </a:path>
              </a:pathLst>
            </a:custGeom>
            <a:ln w="6350">
              <a:solidFill>
                <a:srgbClr val="FFFFFF"/>
              </a:solidFill>
            </a:ln>
          </p:spPr>
          <p:txBody>
            <a:bodyPr wrap="square" lIns="0" tIns="0" rIns="0" bIns="0" rtlCol="0"/>
            <a:lstStyle/>
            <a:p>
              <a:endParaRPr sz="1500"/>
            </a:p>
          </p:txBody>
        </p:sp>
        <p:sp>
          <p:nvSpPr>
            <p:cNvPr id="23" name="object 23"/>
            <p:cNvSpPr/>
            <p:nvPr/>
          </p:nvSpPr>
          <p:spPr>
            <a:xfrm>
              <a:off x="6443471" y="3288791"/>
              <a:ext cx="373380" cy="341630"/>
            </a:xfrm>
            <a:custGeom>
              <a:avLst/>
              <a:gdLst/>
              <a:ahLst/>
              <a:cxnLst/>
              <a:rect l="l" t="t" r="r" b="b"/>
              <a:pathLst>
                <a:path w="373379" h="341629">
                  <a:moveTo>
                    <a:pt x="0" y="0"/>
                  </a:moveTo>
                  <a:lnTo>
                    <a:pt x="0" y="341376"/>
                  </a:lnTo>
                </a:path>
                <a:path w="373379" h="341629">
                  <a:moveTo>
                    <a:pt x="373379" y="0"/>
                  </a:moveTo>
                  <a:lnTo>
                    <a:pt x="373379" y="341376"/>
                  </a:lnTo>
                </a:path>
              </a:pathLst>
            </a:custGeom>
            <a:ln w="6350">
              <a:solidFill>
                <a:srgbClr val="4471C4"/>
              </a:solidFill>
            </a:ln>
          </p:spPr>
          <p:txBody>
            <a:bodyPr wrap="square" lIns="0" tIns="0" rIns="0" bIns="0" rtlCol="0"/>
            <a:lstStyle/>
            <a:p>
              <a:endParaRPr sz="1500"/>
            </a:p>
          </p:txBody>
        </p:sp>
        <p:sp>
          <p:nvSpPr>
            <p:cNvPr id="24" name="object 24"/>
            <p:cNvSpPr/>
            <p:nvPr/>
          </p:nvSpPr>
          <p:spPr>
            <a:xfrm>
              <a:off x="6089903" y="3144011"/>
              <a:ext cx="852169" cy="144780"/>
            </a:xfrm>
            <a:custGeom>
              <a:avLst/>
              <a:gdLst/>
              <a:ahLst/>
              <a:cxnLst/>
              <a:rect l="l" t="t" r="r" b="b"/>
              <a:pathLst>
                <a:path w="852170" h="144779">
                  <a:moveTo>
                    <a:pt x="851916" y="0"/>
                  </a:moveTo>
                  <a:lnTo>
                    <a:pt x="0" y="0"/>
                  </a:lnTo>
                  <a:lnTo>
                    <a:pt x="0" y="144779"/>
                  </a:lnTo>
                  <a:lnTo>
                    <a:pt x="851916" y="144779"/>
                  </a:lnTo>
                  <a:lnTo>
                    <a:pt x="851916" y="0"/>
                  </a:lnTo>
                  <a:close/>
                </a:path>
              </a:pathLst>
            </a:custGeom>
            <a:solidFill>
              <a:srgbClr val="AA5525"/>
            </a:solidFill>
          </p:spPr>
          <p:txBody>
            <a:bodyPr wrap="square" lIns="0" tIns="0" rIns="0" bIns="0" rtlCol="0"/>
            <a:lstStyle/>
            <a:p>
              <a:endParaRPr sz="1500"/>
            </a:p>
          </p:txBody>
        </p:sp>
        <p:sp>
          <p:nvSpPr>
            <p:cNvPr id="25" name="object 25"/>
            <p:cNvSpPr/>
            <p:nvPr/>
          </p:nvSpPr>
          <p:spPr>
            <a:xfrm>
              <a:off x="6089903" y="3144011"/>
              <a:ext cx="852169" cy="144780"/>
            </a:xfrm>
            <a:custGeom>
              <a:avLst/>
              <a:gdLst/>
              <a:ahLst/>
              <a:cxnLst/>
              <a:rect l="l" t="t" r="r" b="b"/>
              <a:pathLst>
                <a:path w="852170" h="144779">
                  <a:moveTo>
                    <a:pt x="0" y="144779"/>
                  </a:moveTo>
                  <a:lnTo>
                    <a:pt x="851916" y="144779"/>
                  </a:lnTo>
                  <a:lnTo>
                    <a:pt x="851916" y="0"/>
                  </a:lnTo>
                  <a:lnTo>
                    <a:pt x="0" y="0"/>
                  </a:lnTo>
                  <a:lnTo>
                    <a:pt x="0" y="144779"/>
                  </a:lnTo>
                  <a:close/>
                </a:path>
              </a:pathLst>
            </a:custGeom>
            <a:ln w="6350">
              <a:solidFill>
                <a:srgbClr val="FFFFFF"/>
              </a:solidFill>
            </a:ln>
          </p:spPr>
          <p:txBody>
            <a:bodyPr wrap="square" lIns="0" tIns="0" rIns="0" bIns="0" rtlCol="0"/>
            <a:lstStyle/>
            <a:p>
              <a:endParaRPr sz="1500"/>
            </a:p>
          </p:txBody>
        </p:sp>
        <p:sp>
          <p:nvSpPr>
            <p:cNvPr id="26" name="object 26"/>
            <p:cNvSpPr/>
            <p:nvPr/>
          </p:nvSpPr>
          <p:spPr>
            <a:xfrm>
              <a:off x="7191755" y="3288791"/>
              <a:ext cx="1495425" cy="341630"/>
            </a:xfrm>
            <a:custGeom>
              <a:avLst/>
              <a:gdLst/>
              <a:ahLst/>
              <a:cxnLst/>
              <a:rect l="l" t="t" r="r" b="b"/>
              <a:pathLst>
                <a:path w="1495425" h="341629">
                  <a:moveTo>
                    <a:pt x="0" y="0"/>
                  </a:moveTo>
                  <a:lnTo>
                    <a:pt x="0" y="341376"/>
                  </a:lnTo>
                </a:path>
                <a:path w="1495425" h="341629">
                  <a:moveTo>
                    <a:pt x="373379" y="0"/>
                  </a:moveTo>
                  <a:lnTo>
                    <a:pt x="373379" y="341376"/>
                  </a:lnTo>
                </a:path>
                <a:path w="1495425" h="341629">
                  <a:moveTo>
                    <a:pt x="746760" y="0"/>
                  </a:moveTo>
                  <a:lnTo>
                    <a:pt x="746760" y="341376"/>
                  </a:lnTo>
                </a:path>
                <a:path w="1495425" h="341629">
                  <a:moveTo>
                    <a:pt x="1121664" y="0"/>
                  </a:moveTo>
                  <a:lnTo>
                    <a:pt x="1121664" y="341376"/>
                  </a:lnTo>
                </a:path>
                <a:path w="1495425" h="341629">
                  <a:moveTo>
                    <a:pt x="1495044" y="0"/>
                  </a:moveTo>
                  <a:lnTo>
                    <a:pt x="1495044" y="341376"/>
                  </a:lnTo>
                </a:path>
              </a:pathLst>
            </a:custGeom>
            <a:ln w="6350">
              <a:solidFill>
                <a:srgbClr val="4471C4"/>
              </a:solidFill>
            </a:ln>
          </p:spPr>
          <p:txBody>
            <a:bodyPr wrap="square" lIns="0" tIns="0" rIns="0" bIns="0" rtlCol="0"/>
            <a:lstStyle/>
            <a:p>
              <a:endParaRPr sz="1500"/>
            </a:p>
          </p:txBody>
        </p:sp>
        <p:sp>
          <p:nvSpPr>
            <p:cNvPr id="27" name="object 27"/>
            <p:cNvSpPr/>
            <p:nvPr/>
          </p:nvSpPr>
          <p:spPr>
            <a:xfrm>
              <a:off x="6941820" y="3144011"/>
              <a:ext cx="1704339" cy="144780"/>
            </a:xfrm>
            <a:custGeom>
              <a:avLst/>
              <a:gdLst/>
              <a:ahLst/>
              <a:cxnLst/>
              <a:rect l="l" t="t" r="r" b="b"/>
              <a:pathLst>
                <a:path w="1704340" h="144779">
                  <a:moveTo>
                    <a:pt x="1703831" y="0"/>
                  </a:moveTo>
                  <a:lnTo>
                    <a:pt x="0" y="0"/>
                  </a:lnTo>
                  <a:lnTo>
                    <a:pt x="0" y="144779"/>
                  </a:lnTo>
                  <a:lnTo>
                    <a:pt x="1703831" y="144779"/>
                  </a:lnTo>
                  <a:lnTo>
                    <a:pt x="1703831" y="0"/>
                  </a:lnTo>
                  <a:close/>
                </a:path>
              </a:pathLst>
            </a:custGeom>
            <a:solidFill>
              <a:srgbClr val="767679"/>
            </a:solidFill>
          </p:spPr>
          <p:txBody>
            <a:bodyPr wrap="square" lIns="0" tIns="0" rIns="0" bIns="0" rtlCol="0"/>
            <a:lstStyle/>
            <a:p>
              <a:endParaRPr sz="1500"/>
            </a:p>
          </p:txBody>
        </p:sp>
        <p:sp>
          <p:nvSpPr>
            <p:cNvPr id="28" name="object 28"/>
            <p:cNvSpPr/>
            <p:nvPr/>
          </p:nvSpPr>
          <p:spPr>
            <a:xfrm>
              <a:off x="6941820" y="3144011"/>
              <a:ext cx="1704339" cy="144780"/>
            </a:xfrm>
            <a:custGeom>
              <a:avLst/>
              <a:gdLst/>
              <a:ahLst/>
              <a:cxnLst/>
              <a:rect l="l" t="t" r="r" b="b"/>
              <a:pathLst>
                <a:path w="1704340" h="144779">
                  <a:moveTo>
                    <a:pt x="0" y="144779"/>
                  </a:moveTo>
                  <a:lnTo>
                    <a:pt x="1703831" y="144779"/>
                  </a:lnTo>
                  <a:lnTo>
                    <a:pt x="1703831" y="0"/>
                  </a:lnTo>
                  <a:lnTo>
                    <a:pt x="0" y="0"/>
                  </a:lnTo>
                  <a:lnTo>
                    <a:pt x="0" y="144779"/>
                  </a:lnTo>
                  <a:close/>
                </a:path>
              </a:pathLst>
            </a:custGeom>
            <a:ln w="6350">
              <a:solidFill>
                <a:srgbClr val="FFFFFF"/>
              </a:solidFill>
            </a:ln>
          </p:spPr>
          <p:txBody>
            <a:bodyPr wrap="square" lIns="0" tIns="0" rIns="0" bIns="0" rtlCol="0"/>
            <a:lstStyle/>
            <a:p>
              <a:endParaRPr sz="1500"/>
            </a:p>
          </p:txBody>
        </p:sp>
        <p:sp>
          <p:nvSpPr>
            <p:cNvPr id="29" name="object 29"/>
            <p:cNvSpPr/>
            <p:nvPr/>
          </p:nvSpPr>
          <p:spPr>
            <a:xfrm>
              <a:off x="9060179" y="3288791"/>
              <a:ext cx="748665" cy="341630"/>
            </a:xfrm>
            <a:custGeom>
              <a:avLst/>
              <a:gdLst/>
              <a:ahLst/>
              <a:cxnLst/>
              <a:rect l="l" t="t" r="r" b="b"/>
              <a:pathLst>
                <a:path w="748665" h="341629">
                  <a:moveTo>
                    <a:pt x="0" y="0"/>
                  </a:moveTo>
                  <a:lnTo>
                    <a:pt x="0" y="341376"/>
                  </a:lnTo>
                </a:path>
                <a:path w="748665" h="341629">
                  <a:moveTo>
                    <a:pt x="374903" y="0"/>
                  </a:moveTo>
                  <a:lnTo>
                    <a:pt x="374903" y="341376"/>
                  </a:lnTo>
                </a:path>
                <a:path w="748665" h="341629">
                  <a:moveTo>
                    <a:pt x="748284" y="0"/>
                  </a:moveTo>
                  <a:lnTo>
                    <a:pt x="748284" y="341376"/>
                  </a:lnTo>
                </a:path>
              </a:pathLst>
            </a:custGeom>
            <a:ln w="6350">
              <a:solidFill>
                <a:srgbClr val="4471C4"/>
              </a:solidFill>
            </a:ln>
          </p:spPr>
          <p:txBody>
            <a:bodyPr wrap="square" lIns="0" tIns="0" rIns="0" bIns="0" rtlCol="0"/>
            <a:lstStyle/>
            <a:p>
              <a:endParaRPr sz="1500"/>
            </a:p>
          </p:txBody>
        </p:sp>
        <p:sp>
          <p:nvSpPr>
            <p:cNvPr id="30" name="object 30"/>
            <p:cNvSpPr/>
            <p:nvPr/>
          </p:nvSpPr>
          <p:spPr>
            <a:xfrm>
              <a:off x="8645651" y="3144011"/>
              <a:ext cx="1234440" cy="144780"/>
            </a:xfrm>
            <a:custGeom>
              <a:avLst/>
              <a:gdLst/>
              <a:ahLst/>
              <a:cxnLst/>
              <a:rect l="l" t="t" r="r" b="b"/>
              <a:pathLst>
                <a:path w="1234440" h="144779">
                  <a:moveTo>
                    <a:pt x="1234440" y="0"/>
                  </a:moveTo>
                  <a:lnTo>
                    <a:pt x="0" y="0"/>
                  </a:lnTo>
                  <a:lnTo>
                    <a:pt x="0" y="144779"/>
                  </a:lnTo>
                  <a:lnTo>
                    <a:pt x="1234440" y="144779"/>
                  </a:lnTo>
                  <a:lnTo>
                    <a:pt x="1234440" y="0"/>
                  </a:lnTo>
                  <a:close/>
                </a:path>
              </a:pathLst>
            </a:custGeom>
            <a:solidFill>
              <a:srgbClr val="EBA900"/>
            </a:solidFill>
          </p:spPr>
          <p:txBody>
            <a:bodyPr wrap="square" lIns="0" tIns="0" rIns="0" bIns="0" rtlCol="0"/>
            <a:lstStyle/>
            <a:p>
              <a:endParaRPr sz="1500"/>
            </a:p>
          </p:txBody>
        </p:sp>
        <p:sp>
          <p:nvSpPr>
            <p:cNvPr id="31" name="object 31"/>
            <p:cNvSpPr/>
            <p:nvPr/>
          </p:nvSpPr>
          <p:spPr>
            <a:xfrm>
              <a:off x="8645651" y="3144011"/>
              <a:ext cx="1234440" cy="144780"/>
            </a:xfrm>
            <a:custGeom>
              <a:avLst/>
              <a:gdLst/>
              <a:ahLst/>
              <a:cxnLst/>
              <a:rect l="l" t="t" r="r" b="b"/>
              <a:pathLst>
                <a:path w="1234440" h="144779">
                  <a:moveTo>
                    <a:pt x="0" y="144779"/>
                  </a:moveTo>
                  <a:lnTo>
                    <a:pt x="1234440" y="144779"/>
                  </a:lnTo>
                  <a:lnTo>
                    <a:pt x="1234440" y="0"/>
                  </a:lnTo>
                  <a:lnTo>
                    <a:pt x="0" y="0"/>
                  </a:lnTo>
                  <a:lnTo>
                    <a:pt x="0" y="144779"/>
                  </a:lnTo>
                  <a:close/>
                </a:path>
              </a:pathLst>
            </a:custGeom>
            <a:ln w="6350">
              <a:solidFill>
                <a:srgbClr val="FFFFFF"/>
              </a:solidFill>
            </a:ln>
          </p:spPr>
          <p:txBody>
            <a:bodyPr wrap="square" lIns="0" tIns="0" rIns="0" bIns="0" rtlCol="0"/>
            <a:lstStyle/>
            <a:p>
              <a:endParaRPr sz="1500"/>
            </a:p>
          </p:txBody>
        </p:sp>
        <p:sp>
          <p:nvSpPr>
            <p:cNvPr id="32" name="object 32"/>
            <p:cNvSpPr/>
            <p:nvPr/>
          </p:nvSpPr>
          <p:spPr>
            <a:xfrm>
              <a:off x="10181844" y="3288791"/>
              <a:ext cx="373380" cy="341630"/>
            </a:xfrm>
            <a:custGeom>
              <a:avLst/>
              <a:gdLst/>
              <a:ahLst/>
              <a:cxnLst/>
              <a:rect l="l" t="t" r="r" b="b"/>
              <a:pathLst>
                <a:path w="373379" h="341629">
                  <a:moveTo>
                    <a:pt x="0" y="0"/>
                  </a:moveTo>
                  <a:lnTo>
                    <a:pt x="0" y="341376"/>
                  </a:lnTo>
                </a:path>
                <a:path w="373379" h="341629">
                  <a:moveTo>
                    <a:pt x="373379" y="0"/>
                  </a:moveTo>
                  <a:lnTo>
                    <a:pt x="373379" y="341376"/>
                  </a:lnTo>
                </a:path>
              </a:pathLst>
            </a:custGeom>
            <a:ln w="6350">
              <a:solidFill>
                <a:srgbClr val="4471C4"/>
              </a:solidFill>
            </a:ln>
          </p:spPr>
          <p:txBody>
            <a:bodyPr wrap="square" lIns="0" tIns="0" rIns="0" bIns="0" rtlCol="0"/>
            <a:lstStyle/>
            <a:p>
              <a:endParaRPr sz="1500"/>
            </a:p>
          </p:txBody>
        </p:sp>
        <p:sp>
          <p:nvSpPr>
            <p:cNvPr id="33" name="object 33"/>
            <p:cNvSpPr/>
            <p:nvPr/>
          </p:nvSpPr>
          <p:spPr>
            <a:xfrm>
              <a:off x="9880091" y="3144011"/>
              <a:ext cx="896619" cy="144780"/>
            </a:xfrm>
            <a:custGeom>
              <a:avLst/>
              <a:gdLst/>
              <a:ahLst/>
              <a:cxnLst/>
              <a:rect l="l" t="t" r="r" b="b"/>
              <a:pathLst>
                <a:path w="896620" h="144779">
                  <a:moveTo>
                    <a:pt x="896111" y="0"/>
                  </a:moveTo>
                  <a:lnTo>
                    <a:pt x="0" y="0"/>
                  </a:lnTo>
                  <a:lnTo>
                    <a:pt x="0" y="144779"/>
                  </a:lnTo>
                  <a:lnTo>
                    <a:pt x="896111" y="144779"/>
                  </a:lnTo>
                  <a:lnTo>
                    <a:pt x="896111" y="0"/>
                  </a:lnTo>
                  <a:close/>
                </a:path>
              </a:pathLst>
            </a:custGeom>
            <a:solidFill>
              <a:srgbClr val="6A813A"/>
            </a:solidFill>
          </p:spPr>
          <p:txBody>
            <a:bodyPr wrap="square" lIns="0" tIns="0" rIns="0" bIns="0" rtlCol="0"/>
            <a:lstStyle/>
            <a:p>
              <a:endParaRPr sz="1500"/>
            </a:p>
          </p:txBody>
        </p:sp>
        <p:sp>
          <p:nvSpPr>
            <p:cNvPr id="34" name="object 34"/>
            <p:cNvSpPr/>
            <p:nvPr/>
          </p:nvSpPr>
          <p:spPr>
            <a:xfrm>
              <a:off x="9880091" y="3144011"/>
              <a:ext cx="896619" cy="144780"/>
            </a:xfrm>
            <a:custGeom>
              <a:avLst/>
              <a:gdLst/>
              <a:ahLst/>
              <a:cxnLst/>
              <a:rect l="l" t="t" r="r" b="b"/>
              <a:pathLst>
                <a:path w="896620" h="144779">
                  <a:moveTo>
                    <a:pt x="0" y="144779"/>
                  </a:moveTo>
                  <a:lnTo>
                    <a:pt x="896111" y="144779"/>
                  </a:lnTo>
                  <a:lnTo>
                    <a:pt x="896111" y="0"/>
                  </a:lnTo>
                  <a:lnTo>
                    <a:pt x="0" y="0"/>
                  </a:lnTo>
                  <a:lnTo>
                    <a:pt x="0" y="144779"/>
                  </a:lnTo>
                  <a:close/>
                </a:path>
              </a:pathLst>
            </a:custGeom>
            <a:ln w="6350">
              <a:solidFill>
                <a:srgbClr val="FFFFFF"/>
              </a:solidFill>
            </a:ln>
          </p:spPr>
          <p:txBody>
            <a:bodyPr wrap="square" lIns="0" tIns="0" rIns="0" bIns="0" rtlCol="0"/>
            <a:lstStyle/>
            <a:p>
              <a:endParaRPr sz="1500"/>
            </a:p>
          </p:txBody>
        </p:sp>
        <p:sp>
          <p:nvSpPr>
            <p:cNvPr id="35" name="object 35"/>
            <p:cNvSpPr/>
            <p:nvPr/>
          </p:nvSpPr>
          <p:spPr>
            <a:xfrm>
              <a:off x="3826763" y="3774947"/>
              <a:ext cx="373380" cy="828040"/>
            </a:xfrm>
            <a:custGeom>
              <a:avLst/>
              <a:gdLst/>
              <a:ahLst/>
              <a:cxnLst/>
              <a:rect l="l" t="t" r="r" b="b"/>
              <a:pathLst>
                <a:path w="373379" h="828039">
                  <a:moveTo>
                    <a:pt x="0" y="0"/>
                  </a:moveTo>
                  <a:lnTo>
                    <a:pt x="0" y="827532"/>
                  </a:lnTo>
                </a:path>
                <a:path w="373379" h="828039">
                  <a:moveTo>
                    <a:pt x="373380" y="0"/>
                  </a:moveTo>
                  <a:lnTo>
                    <a:pt x="373380" y="827532"/>
                  </a:lnTo>
                </a:path>
              </a:pathLst>
            </a:custGeom>
            <a:ln w="6350">
              <a:solidFill>
                <a:srgbClr val="4471C4"/>
              </a:solidFill>
            </a:ln>
          </p:spPr>
          <p:txBody>
            <a:bodyPr wrap="square" lIns="0" tIns="0" rIns="0" bIns="0" rtlCol="0"/>
            <a:lstStyle/>
            <a:p>
              <a:endParaRPr sz="1500"/>
            </a:p>
          </p:txBody>
        </p:sp>
        <p:sp>
          <p:nvSpPr>
            <p:cNvPr id="36" name="object 36"/>
            <p:cNvSpPr/>
            <p:nvPr/>
          </p:nvSpPr>
          <p:spPr>
            <a:xfrm>
              <a:off x="3532631" y="3630167"/>
              <a:ext cx="852169" cy="144780"/>
            </a:xfrm>
            <a:custGeom>
              <a:avLst/>
              <a:gdLst/>
              <a:ahLst/>
              <a:cxnLst/>
              <a:rect l="l" t="t" r="r" b="b"/>
              <a:pathLst>
                <a:path w="852170" h="144779">
                  <a:moveTo>
                    <a:pt x="0" y="144779"/>
                  </a:moveTo>
                  <a:lnTo>
                    <a:pt x="851915" y="144779"/>
                  </a:lnTo>
                  <a:lnTo>
                    <a:pt x="851915" y="0"/>
                  </a:lnTo>
                  <a:lnTo>
                    <a:pt x="0" y="0"/>
                  </a:lnTo>
                  <a:lnTo>
                    <a:pt x="0" y="144779"/>
                  </a:lnTo>
                  <a:close/>
                </a:path>
              </a:pathLst>
            </a:custGeom>
            <a:solidFill>
              <a:srgbClr val="256193"/>
            </a:solidFill>
          </p:spPr>
          <p:txBody>
            <a:bodyPr wrap="square" lIns="0" tIns="0" rIns="0" bIns="0" rtlCol="0"/>
            <a:lstStyle/>
            <a:p>
              <a:endParaRPr sz="1500"/>
            </a:p>
          </p:txBody>
        </p:sp>
        <p:sp>
          <p:nvSpPr>
            <p:cNvPr id="37" name="object 37"/>
            <p:cNvSpPr/>
            <p:nvPr/>
          </p:nvSpPr>
          <p:spPr>
            <a:xfrm>
              <a:off x="3532631" y="3630167"/>
              <a:ext cx="864235" cy="144780"/>
            </a:xfrm>
            <a:custGeom>
              <a:avLst/>
              <a:gdLst/>
              <a:ahLst/>
              <a:cxnLst/>
              <a:rect l="l" t="t" r="r" b="b"/>
              <a:pathLst>
                <a:path w="864235" h="144779">
                  <a:moveTo>
                    <a:pt x="0" y="144779"/>
                  </a:moveTo>
                  <a:lnTo>
                    <a:pt x="864108" y="144779"/>
                  </a:lnTo>
                  <a:lnTo>
                    <a:pt x="864108" y="0"/>
                  </a:lnTo>
                  <a:lnTo>
                    <a:pt x="0" y="0"/>
                  </a:lnTo>
                  <a:lnTo>
                    <a:pt x="0" y="144779"/>
                  </a:lnTo>
                  <a:close/>
                </a:path>
              </a:pathLst>
            </a:custGeom>
            <a:ln w="6350">
              <a:solidFill>
                <a:srgbClr val="FFFFFF"/>
              </a:solidFill>
            </a:ln>
          </p:spPr>
          <p:txBody>
            <a:bodyPr wrap="square" lIns="0" tIns="0" rIns="0" bIns="0" rtlCol="0"/>
            <a:lstStyle/>
            <a:p>
              <a:endParaRPr sz="1500"/>
            </a:p>
          </p:txBody>
        </p:sp>
        <p:sp>
          <p:nvSpPr>
            <p:cNvPr id="38" name="object 38"/>
            <p:cNvSpPr/>
            <p:nvPr/>
          </p:nvSpPr>
          <p:spPr>
            <a:xfrm>
              <a:off x="4573523" y="3774947"/>
              <a:ext cx="1496695" cy="828040"/>
            </a:xfrm>
            <a:custGeom>
              <a:avLst/>
              <a:gdLst/>
              <a:ahLst/>
              <a:cxnLst/>
              <a:rect l="l" t="t" r="r" b="b"/>
              <a:pathLst>
                <a:path w="1496695" h="828039">
                  <a:moveTo>
                    <a:pt x="0" y="0"/>
                  </a:moveTo>
                  <a:lnTo>
                    <a:pt x="0" y="827532"/>
                  </a:lnTo>
                </a:path>
                <a:path w="1496695" h="828039">
                  <a:moveTo>
                    <a:pt x="374903" y="0"/>
                  </a:moveTo>
                  <a:lnTo>
                    <a:pt x="374903" y="827532"/>
                  </a:lnTo>
                </a:path>
                <a:path w="1496695" h="828039">
                  <a:moveTo>
                    <a:pt x="748284" y="0"/>
                  </a:moveTo>
                  <a:lnTo>
                    <a:pt x="748284" y="827532"/>
                  </a:lnTo>
                </a:path>
                <a:path w="1496695" h="828039">
                  <a:moveTo>
                    <a:pt x="1121664" y="0"/>
                  </a:moveTo>
                  <a:lnTo>
                    <a:pt x="1121664" y="827532"/>
                  </a:lnTo>
                </a:path>
                <a:path w="1496695" h="828039">
                  <a:moveTo>
                    <a:pt x="1496567" y="0"/>
                  </a:moveTo>
                  <a:lnTo>
                    <a:pt x="1496567" y="827532"/>
                  </a:lnTo>
                </a:path>
              </a:pathLst>
            </a:custGeom>
            <a:ln w="6350">
              <a:solidFill>
                <a:srgbClr val="4471C4"/>
              </a:solidFill>
            </a:ln>
          </p:spPr>
          <p:txBody>
            <a:bodyPr wrap="square" lIns="0" tIns="0" rIns="0" bIns="0" rtlCol="0"/>
            <a:lstStyle/>
            <a:p>
              <a:endParaRPr sz="1500"/>
            </a:p>
          </p:txBody>
        </p:sp>
        <p:sp>
          <p:nvSpPr>
            <p:cNvPr id="39" name="object 39"/>
            <p:cNvSpPr/>
            <p:nvPr/>
          </p:nvSpPr>
          <p:spPr>
            <a:xfrm>
              <a:off x="4384547" y="3630167"/>
              <a:ext cx="1705610" cy="144780"/>
            </a:xfrm>
            <a:custGeom>
              <a:avLst/>
              <a:gdLst/>
              <a:ahLst/>
              <a:cxnLst/>
              <a:rect l="l" t="t" r="r" b="b"/>
              <a:pathLst>
                <a:path w="1705610" h="144779">
                  <a:moveTo>
                    <a:pt x="1705355" y="0"/>
                  </a:moveTo>
                  <a:lnTo>
                    <a:pt x="0" y="0"/>
                  </a:lnTo>
                  <a:lnTo>
                    <a:pt x="0" y="144779"/>
                  </a:lnTo>
                  <a:lnTo>
                    <a:pt x="1705355" y="144779"/>
                  </a:lnTo>
                  <a:lnTo>
                    <a:pt x="1705355" y="0"/>
                  </a:lnTo>
                  <a:close/>
                </a:path>
              </a:pathLst>
            </a:custGeom>
            <a:solidFill>
              <a:srgbClr val="AA5525"/>
            </a:solidFill>
          </p:spPr>
          <p:txBody>
            <a:bodyPr wrap="square" lIns="0" tIns="0" rIns="0" bIns="0" rtlCol="0"/>
            <a:lstStyle/>
            <a:p>
              <a:endParaRPr sz="1500"/>
            </a:p>
          </p:txBody>
        </p:sp>
        <p:sp>
          <p:nvSpPr>
            <p:cNvPr id="40" name="object 40"/>
            <p:cNvSpPr/>
            <p:nvPr/>
          </p:nvSpPr>
          <p:spPr>
            <a:xfrm>
              <a:off x="4384547" y="3630167"/>
              <a:ext cx="1705610" cy="144780"/>
            </a:xfrm>
            <a:custGeom>
              <a:avLst/>
              <a:gdLst/>
              <a:ahLst/>
              <a:cxnLst/>
              <a:rect l="l" t="t" r="r" b="b"/>
              <a:pathLst>
                <a:path w="1705610" h="144779">
                  <a:moveTo>
                    <a:pt x="0" y="144779"/>
                  </a:moveTo>
                  <a:lnTo>
                    <a:pt x="1705355" y="144779"/>
                  </a:lnTo>
                  <a:lnTo>
                    <a:pt x="1705355" y="0"/>
                  </a:lnTo>
                  <a:lnTo>
                    <a:pt x="0" y="0"/>
                  </a:lnTo>
                  <a:lnTo>
                    <a:pt x="0" y="144779"/>
                  </a:lnTo>
                  <a:close/>
                </a:path>
              </a:pathLst>
            </a:custGeom>
            <a:ln w="6350">
              <a:solidFill>
                <a:srgbClr val="FFFFFF"/>
              </a:solidFill>
            </a:ln>
          </p:spPr>
          <p:txBody>
            <a:bodyPr wrap="square" lIns="0" tIns="0" rIns="0" bIns="0" rtlCol="0"/>
            <a:lstStyle/>
            <a:p>
              <a:endParaRPr sz="1500"/>
            </a:p>
          </p:txBody>
        </p:sp>
        <p:sp>
          <p:nvSpPr>
            <p:cNvPr id="41" name="object 41"/>
            <p:cNvSpPr/>
            <p:nvPr/>
          </p:nvSpPr>
          <p:spPr>
            <a:xfrm>
              <a:off x="6443471" y="3774947"/>
              <a:ext cx="3738879" cy="828040"/>
            </a:xfrm>
            <a:custGeom>
              <a:avLst/>
              <a:gdLst/>
              <a:ahLst/>
              <a:cxnLst/>
              <a:rect l="l" t="t" r="r" b="b"/>
              <a:pathLst>
                <a:path w="3738879" h="828039">
                  <a:moveTo>
                    <a:pt x="0" y="0"/>
                  </a:moveTo>
                  <a:lnTo>
                    <a:pt x="0" y="827532"/>
                  </a:lnTo>
                </a:path>
                <a:path w="3738879" h="828039">
                  <a:moveTo>
                    <a:pt x="373379" y="0"/>
                  </a:moveTo>
                  <a:lnTo>
                    <a:pt x="373379" y="827532"/>
                  </a:lnTo>
                </a:path>
                <a:path w="3738879" h="828039">
                  <a:moveTo>
                    <a:pt x="748283" y="0"/>
                  </a:moveTo>
                  <a:lnTo>
                    <a:pt x="748283" y="827532"/>
                  </a:lnTo>
                </a:path>
                <a:path w="3738879" h="828039">
                  <a:moveTo>
                    <a:pt x="1121663" y="0"/>
                  </a:moveTo>
                  <a:lnTo>
                    <a:pt x="1121663" y="827532"/>
                  </a:lnTo>
                </a:path>
                <a:path w="3738879" h="828039">
                  <a:moveTo>
                    <a:pt x="1495044" y="0"/>
                  </a:moveTo>
                  <a:lnTo>
                    <a:pt x="1495044" y="341375"/>
                  </a:lnTo>
                </a:path>
                <a:path w="3738879" h="828039">
                  <a:moveTo>
                    <a:pt x="1869948" y="0"/>
                  </a:moveTo>
                  <a:lnTo>
                    <a:pt x="1869948" y="341375"/>
                  </a:lnTo>
                </a:path>
                <a:path w="3738879" h="828039">
                  <a:moveTo>
                    <a:pt x="2243328" y="0"/>
                  </a:moveTo>
                  <a:lnTo>
                    <a:pt x="2243328" y="341375"/>
                  </a:lnTo>
                </a:path>
                <a:path w="3738879" h="828039">
                  <a:moveTo>
                    <a:pt x="2616707" y="0"/>
                  </a:moveTo>
                  <a:lnTo>
                    <a:pt x="2616707" y="341375"/>
                  </a:lnTo>
                </a:path>
                <a:path w="3738879" h="828039">
                  <a:moveTo>
                    <a:pt x="2991611" y="0"/>
                  </a:moveTo>
                  <a:lnTo>
                    <a:pt x="2991611" y="341375"/>
                  </a:lnTo>
                </a:path>
                <a:path w="3738879" h="828039">
                  <a:moveTo>
                    <a:pt x="3364992" y="0"/>
                  </a:moveTo>
                  <a:lnTo>
                    <a:pt x="3364992" y="341375"/>
                  </a:lnTo>
                </a:path>
                <a:path w="3738879" h="828039">
                  <a:moveTo>
                    <a:pt x="3738372" y="0"/>
                  </a:moveTo>
                  <a:lnTo>
                    <a:pt x="3738372" y="341375"/>
                  </a:lnTo>
                </a:path>
              </a:pathLst>
            </a:custGeom>
            <a:ln w="6350">
              <a:solidFill>
                <a:srgbClr val="4471C4"/>
              </a:solidFill>
            </a:ln>
          </p:spPr>
          <p:txBody>
            <a:bodyPr wrap="square" lIns="0" tIns="0" rIns="0" bIns="0" rtlCol="0"/>
            <a:lstStyle/>
            <a:p>
              <a:endParaRPr sz="1500"/>
            </a:p>
          </p:txBody>
        </p:sp>
        <p:sp>
          <p:nvSpPr>
            <p:cNvPr id="42" name="object 42"/>
            <p:cNvSpPr/>
            <p:nvPr/>
          </p:nvSpPr>
          <p:spPr>
            <a:xfrm>
              <a:off x="6089903" y="3630167"/>
              <a:ext cx="4259580" cy="144780"/>
            </a:xfrm>
            <a:custGeom>
              <a:avLst/>
              <a:gdLst/>
              <a:ahLst/>
              <a:cxnLst/>
              <a:rect l="l" t="t" r="r" b="b"/>
              <a:pathLst>
                <a:path w="4259580" h="144779">
                  <a:moveTo>
                    <a:pt x="4259580" y="0"/>
                  </a:moveTo>
                  <a:lnTo>
                    <a:pt x="0" y="0"/>
                  </a:lnTo>
                  <a:lnTo>
                    <a:pt x="0" y="144779"/>
                  </a:lnTo>
                  <a:lnTo>
                    <a:pt x="4259580" y="144779"/>
                  </a:lnTo>
                  <a:lnTo>
                    <a:pt x="4259580" y="0"/>
                  </a:lnTo>
                  <a:close/>
                </a:path>
              </a:pathLst>
            </a:custGeom>
            <a:solidFill>
              <a:srgbClr val="767679"/>
            </a:solidFill>
          </p:spPr>
          <p:txBody>
            <a:bodyPr wrap="square" lIns="0" tIns="0" rIns="0" bIns="0" rtlCol="0"/>
            <a:lstStyle/>
            <a:p>
              <a:endParaRPr sz="1500"/>
            </a:p>
          </p:txBody>
        </p:sp>
        <p:sp>
          <p:nvSpPr>
            <p:cNvPr id="43" name="object 43"/>
            <p:cNvSpPr/>
            <p:nvPr/>
          </p:nvSpPr>
          <p:spPr>
            <a:xfrm>
              <a:off x="6089903" y="3630167"/>
              <a:ext cx="4259580" cy="144780"/>
            </a:xfrm>
            <a:custGeom>
              <a:avLst/>
              <a:gdLst/>
              <a:ahLst/>
              <a:cxnLst/>
              <a:rect l="l" t="t" r="r" b="b"/>
              <a:pathLst>
                <a:path w="4259580" h="144779">
                  <a:moveTo>
                    <a:pt x="0" y="144779"/>
                  </a:moveTo>
                  <a:lnTo>
                    <a:pt x="4259580" y="144779"/>
                  </a:lnTo>
                  <a:lnTo>
                    <a:pt x="4259580" y="0"/>
                  </a:lnTo>
                  <a:lnTo>
                    <a:pt x="0" y="0"/>
                  </a:lnTo>
                  <a:lnTo>
                    <a:pt x="0" y="144779"/>
                  </a:lnTo>
                  <a:close/>
                </a:path>
              </a:pathLst>
            </a:custGeom>
            <a:ln w="6349">
              <a:solidFill>
                <a:srgbClr val="FFFFFF"/>
              </a:solidFill>
            </a:ln>
          </p:spPr>
          <p:txBody>
            <a:bodyPr wrap="square" lIns="0" tIns="0" rIns="0" bIns="0" rtlCol="0"/>
            <a:lstStyle/>
            <a:p>
              <a:endParaRPr sz="1500"/>
            </a:p>
          </p:txBody>
        </p:sp>
        <p:sp>
          <p:nvSpPr>
            <p:cNvPr id="44" name="object 44"/>
            <p:cNvSpPr/>
            <p:nvPr/>
          </p:nvSpPr>
          <p:spPr>
            <a:xfrm>
              <a:off x="10555223" y="3774947"/>
              <a:ext cx="375285" cy="341630"/>
            </a:xfrm>
            <a:custGeom>
              <a:avLst/>
              <a:gdLst/>
              <a:ahLst/>
              <a:cxnLst/>
              <a:rect l="l" t="t" r="r" b="b"/>
              <a:pathLst>
                <a:path w="375284" h="341629">
                  <a:moveTo>
                    <a:pt x="0" y="0"/>
                  </a:moveTo>
                  <a:lnTo>
                    <a:pt x="0" y="341375"/>
                  </a:lnTo>
                </a:path>
                <a:path w="375284" h="341629">
                  <a:moveTo>
                    <a:pt x="374903" y="0"/>
                  </a:moveTo>
                  <a:lnTo>
                    <a:pt x="374903" y="341375"/>
                  </a:lnTo>
                </a:path>
              </a:pathLst>
            </a:custGeom>
            <a:ln w="6350">
              <a:solidFill>
                <a:srgbClr val="4471C4"/>
              </a:solidFill>
            </a:ln>
          </p:spPr>
          <p:txBody>
            <a:bodyPr wrap="square" lIns="0" tIns="0" rIns="0" bIns="0" rtlCol="0"/>
            <a:lstStyle/>
            <a:p>
              <a:endParaRPr sz="1500"/>
            </a:p>
          </p:txBody>
        </p:sp>
        <p:sp>
          <p:nvSpPr>
            <p:cNvPr id="45" name="object 45"/>
            <p:cNvSpPr/>
            <p:nvPr/>
          </p:nvSpPr>
          <p:spPr>
            <a:xfrm>
              <a:off x="10349484" y="3630167"/>
              <a:ext cx="853440" cy="144780"/>
            </a:xfrm>
            <a:custGeom>
              <a:avLst/>
              <a:gdLst/>
              <a:ahLst/>
              <a:cxnLst/>
              <a:rect l="l" t="t" r="r" b="b"/>
              <a:pathLst>
                <a:path w="853440" h="144779">
                  <a:moveTo>
                    <a:pt x="853440" y="0"/>
                  </a:moveTo>
                  <a:lnTo>
                    <a:pt x="0" y="0"/>
                  </a:lnTo>
                  <a:lnTo>
                    <a:pt x="0" y="144779"/>
                  </a:lnTo>
                  <a:lnTo>
                    <a:pt x="853440" y="144779"/>
                  </a:lnTo>
                  <a:lnTo>
                    <a:pt x="853440" y="0"/>
                  </a:lnTo>
                  <a:close/>
                </a:path>
              </a:pathLst>
            </a:custGeom>
            <a:solidFill>
              <a:srgbClr val="EBA900"/>
            </a:solidFill>
          </p:spPr>
          <p:txBody>
            <a:bodyPr wrap="square" lIns="0" tIns="0" rIns="0" bIns="0" rtlCol="0"/>
            <a:lstStyle/>
            <a:p>
              <a:endParaRPr sz="1500"/>
            </a:p>
          </p:txBody>
        </p:sp>
        <p:sp>
          <p:nvSpPr>
            <p:cNvPr id="46" name="object 46"/>
            <p:cNvSpPr/>
            <p:nvPr/>
          </p:nvSpPr>
          <p:spPr>
            <a:xfrm>
              <a:off x="10349484" y="3630167"/>
              <a:ext cx="853440" cy="144780"/>
            </a:xfrm>
            <a:custGeom>
              <a:avLst/>
              <a:gdLst/>
              <a:ahLst/>
              <a:cxnLst/>
              <a:rect l="l" t="t" r="r" b="b"/>
              <a:pathLst>
                <a:path w="853440" h="144779">
                  <a:moveTo>
                    <a:pt x="0" y="144779"/>
                  </a:moveTo>
                  <a:lnTo>
                    <a:pt x="853440" y="144779"/>
                  </a:lnTo>
                  <a:lnTo>
                    <a:pt x="853440" y="0"/>
                  </a:lnTo>
                  <a:lnTo>
                    <a:pt x="0" y="0"/>
                  </a:lnTo>
                  <a:lnTo>
                    <a:pt x="0" y="144779"/>
                  </a:lnTo>
                  <a:close/>
                </a:path>
              </a:pathLst>
            </a:custGeom>
            <a:ln w="6350">
              <a:solidFill>
                <a:srgbClr val="FFFFFF"/>
              </a:solidFill>
            </a:ln>
          </p:spPr>
          <p:txBody>
            <a:bodyPr wrap="square" lIns="0" tIns="0" rIns="0" bIns="0" rtlCol="0"/>
            <a:lstStyle/>
            <a:p>
              <a:endParaRPr sz="1500"/>
            </a:p>
          </p:txBody>
        </p:sp>
        <p:sp>
          <p:nvSpPr>
            <p:cNvPr id="47" name="object 47"/>
            <p:cNvSpPr/>
            <p:nvPr/>
          </p:nvSpPr>
          <p:spPr>
            <a:xfrm>
              <a:off x="11303508" y="3774947"/>
              <a:ext cx="0" cy="341630"/>
            </a:xfrm>
            <a:custGeom>
              <a:avLst/>
              <a:gdLst/>
              <a:ahLst/>
              <a:cxnLst/>
              <a:rect l="l" t="t" r="r" b="b"/>
              <a:pathLst>
                <a:path h="341629">
                  <a:moveTo>
                    <a:pt x="0" y="0"/>
                  </a:moveTo>
                  <a:lnTo>
                    <a:pt x="0" y="341375"/>
                  </a:lnTo>
                </a:path>
              </a:pathLst>
            </a:custGeom>
            <a:ln w="6350">
              <a:solidFill>
                <a:srgbClr val="4471C4"/>
              </a:solidFill>
            </a:ln>
          </p:spPr>
          <p:txBody>
            <a:bodyPr wrap="square" lIns="0" tIns="0" rIns="0" bIns="0" rtlCol="0"/>
            <a:lstStyle/>
            <a:p>
              <a:endParaRPr sz="1500"/>
            </a:p>
          </p:txBody>
        </p:sp>
        <p:sp>
          <p:nvSpPr>
            <p:cNvPr id="48" name="object 48"/>
            <p:cNvSpPr/>
            <p:nvPr/>
          </p:nvSpPr>
          <p:spPr>
            <a:xfrm>
              <a:off x="11202923" y="3630167"/>
              <a:ext cx="1704339" cy="144780"/>
            </a:xfrm>
            <a:custGeom>
              <a:avLst/>
              <a:gdLst/>
              <a:ahLst/>
              <a:cxnLst/>
              <a:rect l="l" t="t" r="r" b="b"/>
              <a:pathLst>
                <a:path w="1704340" h="144779">
                  <a:moveTo>
                    <a:pt x="1703831" y="0"/>
                  </a:moveTo>
                  <a:lnTo>
                    <a:pt x="0" y="0"/>
                  </a:lnTo>
                  <a:lnTo>
                    <a:pt x="0" y="144779"/>
                  </a:lnTo>
                  <a:lnTo>
                    <a:pt x="1703831" y="144779"/>
                  </a:lnTo>
                  <a:lnTo>
                    <a:pt x="1703831" y="0"/>
                  </a:lnTo>
                  <a:close/>
                </a:path>
              </a:pathLst>
            </a:custGeom>
            <a:solidFill>
              <a:srgbClr val="6A813A"/>
            </a:solidFill>
          </p:spPr>
          <p:txBody>
            <a:bodyPr wrap="square" lIns="0" tIns="0" rIns="0" bIns="0" rtlCol="0"/>
            <a:lstStyle/>
            <a:p>
              <a:endParaRPr sz="1500"/>
            </a:p>
          </p:txBody>
        </p:sp>
        <p:sp>
          <p:nvSpPr>
            <p:cNvPr id="49" name="object 49"/>
            <p:cNvSpPr/>
            <p:nvPr/>
          </p:nvSpPr>
          <p:spPr>
            <a:xfrm>
              <a:off x="11202923" y="3630167"/>
              <a:ext cx="1704339" cy="144780"/>
            </a:xfrm>
            <a:custGeom>
              <a:avLst/>
              <a:gdLst/>
              <a:ahLst/>
              <a:cxnLst/>
              <a:rect l="l" t="t" r="r" b="b"/>
              <a:pathLst>
                <a:path w="1704340" h="144779">
                  <a:moveTo>
                    <a:pt x="0" y="144779"/>
                  </a:moveTo>
                  <a:lnTo>
                    <a:pt x="1703831" y="144779"/>
                  </a:lnTo>
                  <a:lnTo>
                    <a:pt x="1703831" y="0"/>
                  </a:lnTo>
                  <a:lnTo>
                    <a:pt x="0" y="0"/>
                  </a:lnTo>
                  <a:lnTo>
                    <a:pt x="0" y="144779"/>
                  </a:lnTo>
                  <a:close/>
                </a:path>
              </a:pathLst>
            </a:custGeom>
            <a:ln w="6350">
              <a:solidFill>
                <a:srgbClr val="FFFFFF"/>
              </a:solidFill>
            </a:ln>
          </p:spPr>
          <p:txBody>
            <a:bodyPr wrap="square" lIns="0" tIns="0" rIns="0" bIns="0" rtlCol="0"/>
            <a:lstStyle/>
            <a:p>
              <a:endParaRPr sz="1500"/>
            </a:p>
          </p:txBody>
        </p:sp>
        <p:sp>
          <p:nvSpPr>
            <p:cNvPr id="50" name="object 50"/>
            <p:cNvSpPr/>
            <p:nvPr/>
          </p:nvSpPr>
          <p:spPr>
            <a:xfrm>
              <a:off x="7938515" y="4261103"/>
              <a:ext cx="748665" cy="341630"/>
            </a:xfrm>
            <a:custGeom>
              <a:avLst/>
              <a:gdLst/>
              <a:ahLst/>
              <a:cxnLst/>
              <a:rect l="l" t="t" r="r" b="b"/>
              <a:pathLst>
                <a:path w="748665" h="341629">
                  <a:moveTo>
                    <a:pt x="0" y="0"/>
                  </a:moveTo>
                  <a:lnTo>
                    <a:pt x="0" y="341376"/>
                  </a:lnTo>
                </a:path>
                <a:path w="748665" h="341629">
                  <a:moveTo>
                    <a:pt x="374903" y="0"/>
                  </a:moveTo>
                  <a:lnTo>
                    <a:pt x="374903" y="341376"/>
                  </a:lnTo>
                </a:path>
                <a:path w="748665" h="341629">
                  <a:moveTo>
                    <a:pt x="748283" y="0"/>
                  </a:moveTo>
                  <a:lnTo>
                    <a:pt x="748283" y="341376"/>
                  </a:lnTo>
                </a:path>
              </a:pathLst>
            </a:custGeom>
            <a:ln w="6350">
              <a:solidFill>
                <a:srgbClr val="4471C4"/>
              </a:solidFill>
            </a:ln>
          </p:spPr>
          <p:txBody>
            <a:bodyPr wrap="square" lIns="0" tIns="0" rIns="0" bIns="0" rtlCol="0"/>
            <a:lstStyle/>
            <a:p>
              <a:endParaRPr sz="1500"/>
            </a:p>
          </p:txBody>
        </p:sp>
        <p:sp>
          <p:nvSpPr>
            <p:cNvPr id="51" name="object 51"/>
            <p:cNvSpPr/>
            <p:nvPr/>
          </p:nvSpPr>
          <p:spPr>
            <a:xfrm>
              <a:off x="7793735" y="4116323"/>
              <a:ext cx="852169" cy="144780"/>
            </a:xfrm>
            <a:custGeom>
              <a:avLst/>
              <a:gdLst/>
              <a:ahLst/>
              <a:cxnLst/>
              <a:rect l="l" t="t" r="r" b="b"/>
              <a:pathLst>
                <a:path w="852170" h="144779">
                  <a:moveTo>
                    <a:pt x="851916" y="0"/>
                  </a:moveTo>
                  <a:lnTo>
                    <a:pt x="0" y="0"/>
                  </a:lnTo>
                  <a:lnTo>
                    <a:pt x="0" y="144779"/>
                  </a:lnTo>
                  <a:lnTo>
                    <a:pt x="851916" y="144779"/>
                  </a:lnTo>
                  <a:lnTo>
                    <a:pt x="851916" y="0"/>
                  </a:lnTo>
                  <a:close/>
                </a:path>
              </a:pathLst>
            </a:custGeom>
            <a:solidFill>
              <a:srgbClr val="256193"/>
            </a:solidFill>
          </p:spPr>
          <p:txBody>
            <a:bodyPr wrap="square" lIns="0" tIns="0" rIns="0" bIns="0" rtlCol="0"/>
            <a:lstStyle/>
            <a:p>
              <a:endParaRPr sz="1500"/>
            </a:p>
          </p:txBody>
        </p:sp>
        <p:sp>
          <p:nvSpPr>
            <p:cNvPr id="52" name="object 52"/>
            <p:cNvSpPr/>
            <p:nvPr/>
          </p:nvSpPr>
          <p:spPr>
            <a:xfrm>
              <a:off x="7793735" y="4116323"/>
              <a:ext cx="852169" cy="144780"/>
            </a:xfrm>
            <a:custGeom>
              <a:avLst/>
              <a:gdLst/>
              <a:ahLst/>
              <a:cxnLst/>
              <a:rect l="l" t="t" r="r" b="b"/>
              <a:pathLst>
                <a:path w="852170" h="144779">
                  <a:moveTo>
                    <a:pt x="0" y="144779"/>
                  </a:moveTo>
                  <a:lnTo>
                    <a:pt x="851916" y="144779"/>
                  </a:lnTo>
                  <a:lnTo>
                    <a:pt x="851916" y="0"/>
                  </a:lnTo>
                  <a:lnTo>
                    <a:pt x="0" y="0"/>
                  </a:lnTo>
                  <a:lnTo>
                    <a:pt x="0" y="144779"/>
                  </a:lnTo>
                  <a:close/>
                </a:path>
              </a:pathLst>
            </a:custGeom>
            <a:ln w="6350">
              <a:solidFill>
                <a:srgbClr val="FFFFFF"/>
              </a:solidFill>
            </a:ln>
          </p:spPr>
          <p:txBody>
            <a:bodyPr wrap="square" lIns="0" tIns="0" rIns="0" bIns="0" rtlCol="0"/>
            <a:lstStyle/>
            <a:p>
              <a:endParaRPr sz="1500"/>
            </a:p>
          </p:txBody>
        </p:sp>
        <p:sp>
          <p:nvSpPr>
            <p:cNvPr id="53" name="object 53"/>
            <p:cNvSpPr/>
            <p:nvPr/>
          </p:nvSpPr>
          <p:spPr>
            <a:xfrm>
              <a:off x="9060179" y="4261103"/>
              <a:ext cx="0" cy="341630"/>
            </a:xfrm>
            <a:custGeom>
              <a:avLst/>
              <a:gdLst/>
              <a:ahLst/>
              <a:cxnLst/>
              <a:rect l="l" t="t" r="r" b="b"/>
              <a:pathLst>
                <a:path h="341629">
                  <a:moveTo>
                    <a:pt x="0" y="0"/>
                  </a:moveTo>
                  <a:lnTo>
                    <a:pt x="0" y="341376"/>
                  </a:lnTo>
                </a:path>
              </a:pathLst>
            </a:custGeom>
            <a:ln w="6350">
              <a:solidFill>
                <a:srgbClr val="4471C4"/>
              </a:solidFill>
            </a:ln>
          </p:spPr>
          <p:txBody>
            <a:bodyPr wrap="square" lIns="0" tIns="0" rIns="0" bIns="0" rtlCol="0"/>
            <a:lstStyle/>
            <a:p>
              <a:endParaRPr sz="1500"/>
            </a:p>
          </p:txBody>
        </p:sp>
        <p:sp>
          <p:nvSpPr>
            <p:cNvPr id="54" name="object 54"/>
            <p:cNvSpPr/>
            <p:nvPr/>
          </p:nvSpPr>
          <p:spPr>
            <a:xfrm>
              <a:off x="8645651" y="4116323"/>
              <a:ext cx="426720" cy="144780"/>
            </a:xfrm>
            <a:custGeom>
              <a:avLst/>
              <a:gdLst/>
              <a:ahLst/>
              <a:cxnLst/>
              <a:rect l="l" t="t" r="r" b="b"/>
              <a:pathLst>
                <a:path w="426720" h="144779">
                  <a:moveTo>
                    <a:pt x="0" y="144779"/>
                  </a:moveTo>
                  <a:lnTo>
                    <a:pt x="426720" y="144779"/>
                  </a:lnTo>
                  <a:lnTo>
                    <a:pt x="426720" y="0"/>
                  </a:lnTo>
                  <a:lnTo>
                    <a:pt x="0" y="0"/>
                  </a:lnTo>
                  <a:lnTo>
                    <a:pt x="0" y="144779"/>
                  </a:lnTo>
                  <a:close/>
                </a:path>
              </a:pathLst>
            </a:custGeom>
            <a:solidFill>
              <a:srgbClr val="AA5525"/>
            </a:solidFill>
          </p:spPr>
          <p:txBody>
            <a:bodyPr wrap="square" lIns="0" tIns="0" rIns="0" bIns="0" rtlCol="0"/>
            <a:lstStyle/>
            <a:p>
              <a:endParaRPr sz="1500"/>
            </a:p>
          </p:txBody>
        </p:sp>
        <p:sp>
          <p:nvSpPr>
            <p:cNvPr id="55" name="object 55"/>
            <p:cNvSpPr/>
            <p:nvPr/>
          </p:nvSpPr>
          <p:spPr>
            <a:xfrm>
              <a:off x="8645651" y="4116323"/>
              <a:ext cx="471170" cy="144780"/>
            </a:xfrm>
            <a:custGeom>
              <a:avLst/>
              <a:gdLst/>
              <a:ahLst/>
              <a:cxnLst/>
              <a:rect l="l" t="t" r="r" b="b"/>
              <a:pathLst>
                <a:path w="471170" h="144779">
                  <a:moveTo>
                    <a:pt x="0" y="144779"/>
                  </a:moveTo>
                  <a:lnTo>
                    <a:pt x="470916" y="144779"/>
                  </a:lnTo>
                  <a:lnTo>
                    <a:pt x="470916" y="0"/>
                  </a:lnTo>
                  <a:lnTo>
                    <a:pt x="0" y="0"/>
                  </a:lnTo>
                  <a:lnTo>
                    <a:pt x="0" y="144779"/>
                  </a:lnTo>
                  <a:close/>
                </a:path>
              </a:pathLst>
            </a:custGeom>
            <a:ln w="6349">
              <a:solidFill>
                <a:srgbClr val="FFFFFF"/>
              </a:solidFill>
            </a:ln>
          </p:spPr>
          <p:txBody>
            <a:bodyPr wrap="square" lIns="0" tIns="0" rIns="0" bIns="0" rtlCol="0"/>
            <a:lstStyle/>
            <a:p>
              <a:endParaRPr sz="1500"/>
            </a:p>
          </p:txBody>
        </p:sp>
        <p:sp>
          <p:nvSpPr>
            <p:cNvPr id="56" name="object 56"/>
            <p:cNvSpPr/>
            <p:nvPr/>
          </p:nvSpPr>
          <p:spPr>
            <a:xfrm>
              <a:off x="9435083" y="4261103"/>
              <a:ext cx="746760" cy="341630"/>
            </a:xfrm>
            <a:custGeom>
              <a:avLst/>
              <a:gdLst/>
              <a:ahLst/>
              <a:cxnLst/>
              <a:rect l="l" t="t" r="r" b="b"/>
              <a:pathLst>
                <a:path w="746759" h="341629">
                  <a:moveTo>
                    <a:pt x="0" y="0"/>
                  </a:moveTo>
                  <a:lnTo>
                    <a:pt x="0" y="341376"/>
                  </a:lnTo>
                </a:path>
                <a:path w="746759" h="341629">
                  <a:moveTo>
                    <a:pt x="373380" y="0"/>
                  </a:moveTo>
                  <a:lnTo>
                    <a:pt x="373380" y="341376"/>
                  </a:lnTo>
                </a:path>
                <a:path w="746759" h="341629">
                  <a:moveTo>
                    <a:pt x="746760" y="0"/>
                  </a:moveTo>
                  <a:lnTo>
                    <a:pt x="746760" y="341376"/>
                  </a:lnTo>
                </a:path>
              </a:pathLst>
            </a:custGeom>
            <a:ln w="6350">
              <a:solidFill>
                <a:srgbClr val="4471C4"/>
              </a:solidFill>
            </a:ln>
          </p:spPr>
          <p:txBody>
            <a:bodyPr wrap="square" lIns="0" tIns="0" rIns="0" bIns="0" rtlCol="0"/>
            <a:lstStyle/>
            <a:p>
              <a:endParaRPr sz="1500"/>
            </a:p>
          </p:txBody>
        </p:sp>
        <p:sp>
          <p:nvSpPr>
            <p:cNvPr id="57" name="object 57"/>
            <p:cNvSpPr/>
            <p:nvPr/>
          </p:nvSpPr>
          <p:spPr>
            <a:xfrm>
              <a:off x="9072371" y="4116323"/>
              <a:ext cx="1277620" cy="144780"/>
            </a:xfrm>
            <a:custGeom>
              <a:avLst/>
              <a:gdLst/>
              <a:ahLst/>
              <a:cxnLst/>
              <a:rect l="l" t="t" r="r" b="b"/>
              <a:pathLst>
                <a:path w="1277620" h="144779">
                  <a:moveTo>
                    <a:pt x="1277112" y="0"/>
                  </a:moveTo>
                  <a:lnTo>
                    <a:pt x="0" y="0"/>
                  </a:lnTo>
                  <a:lnTo>
                    <a:pt x="0" y="144779"/>
                  </a:lnTo>
                  <a:lnTo>
                    <a:pt x="1277112" y="144779"/>
                  </a:lnTo>
                  <a:lnTo>
                    <a:pt x="1277112" y="0"/>
                  </a:lnTo>
                  <a:close/>
                </a:path>
              </a:pathLst>
            </a:custGeom>
            <a:solidFill>
              <a:srgbClr val="767679"/>
            </a:solidFill>
          </p:spPr>
          <p:txBody>
            <a:bodyPr wrap="square" lIns="0" tIns="0" rIns="0" bIns="0" rtlCol="0"/>
            <a:lstStyle/>
            <a:p>
              <a:endParaRPr sz="1500"/>
            </a:p>
          </p:txBody>
        </p:sp>
        <p:sp>
          <p:nvSpPr>
            <p:cNvPr id="58" name="object 58"/>
            <p:cNvSpPr/>
            <p:nvPr/>
          </p:nvSpPr>
          <p:spPr>
            <a:xfrm>
              <a:off x="9072371" y="4116323"/>
              <a:ext cx="1277620" cy="144780"/>
            </a:xfrm>
            <a:custGeom>
              <a:avLst/>
              <a:gdLst/>
              <a:ahLst/>
              <a:cxnLst/>
              <a:rect l="l" t="t" r="r" b="b"/>
              <a:pathLst>
                <a:path w="1277620" h="144779">
                  <a:moveTo>
                    <a:pt x="0" y="144779"/>
                  </a:moveTo>
                  <a:lnTo>
                    <a:pt x="1277112" y="144779"/>
                  </a:lnTo>
                  <a:lnTo>
                    <a:pt x="1277112" y="0"/>
                  </a:lnTo>
                  <a:lnTo>
                    <a:pt x="0" y="0"/>
                  </a:lnTo>
                  <a:lnTo>
                    <a:pt x="0" y="144779"/>
                  </a:lnTo>
                  <a:close/>
                </a:path>
              </a:pathLst>
            </a:custGeom>
            <a:ln w="6350">
              <a:solidFill>
                <a:srgbClr val="FFFFFF"/>
              </a:solidFill>
            </a:ln>
          </p:spPr>
          <p:txBody>
            <a:bodyPr wrap="square" lIns="0" tIns="0" rIns="0" bIns="0" rtlCol="0"/>
            <a:lstStyle/>
            <a:p>
              <a:endParaRPr sz="1500"/>
            </a:p>
          </p:txBody>
        </p:sp>
        <p:sp>
          <p:nvSpPr>
            <p:cNvPr id="59" name="object 59"/>
            <p:cNvSpPr/>
            <p:nvPr/>
          </p:nvSpPr>
          <p:spPr>
            <a:xfrm>
              <a:off x="10555223" y="4261103"/>
              <a:ext cx="0" cy="828040"/>
            </a:xfrm>
            <a:custGeom>
              <a:avLst/>
              <a:gdLst/>
              <a:ahLst/>
              <a:cxnLst/>
              <a:rect l="l" t="t" r="r" b="b"/>
              <a:pathLst>
                <a:path h="828039">
                  <a:moveTo>
                    <a:pt x="0" y="0"/>
                  </a:moveTo>
                  <a:lnTo>
                    <a:pt x="0" y="827532"/>
                  </a:lnTo>
                </a:path>
              </a:pathLst>
            </a:custGeom>
            <a:ln w="6350">
              <a:solidFill>
                <a:srgbClr val="4471C4"/>
              </a:solidFill>
            </a:ln>
          </p:spPr>
          <p:txBody>
            <a:bodyPr wrap="square" lIns="0" tIns="0" rIns="0" bIns="0" rtlCol="0"/>
            <a:lstStyle/>
            <a:p>
              <a:endParaRPr sz="1500"/>
            </a:p>
          </p:txBody>
        </p:sp>
        <p:sp>
          <p:nvSpPr>
            <p:cNvPr id="60" name="object 60"/>
            <p:cNvSpPr/>
            <p:nvPr/>
          </p:nvSpPr>
          <p:spPr>
            <a:xfrm>
              <a:off x="10349484" y="4116323"/>
              <a:ext cx="426720" cy="144780"/>
            </a:xfrm>
            <a:custGeom>
              <a:avLst/>
              <a:gdLst/>
              <a:ahLst/>
              <a:cxnLst/>
              <a:rect l="l" t="t" r="r" b="b"/>
              <a:pathLst>
                <a:path w="426720" h="144779">
                  <a:moveTo>
                    <a:pt x="426720" y="0"/>
                  </a:moveTo>
                  <a:lnTo>
                    <a:pt x="0" y="0"/>
                  </a:lnTo>
                  <a:lnTo>
                    <a:pt x="0" y="144779"/>
                  </a:lnTo>
                  <a:lnTo>
                    <a:pt x="426720" y="144779"/>
                  </a:lnTo>
                  <a:lnTo>
                    <a:pt x="426720" y="0"/>
                  </a:lnTo>
                  <a:close/>
                </a:path>
              </a:pathLst>
            </a:custGeom>
            <a:solidFill>
              <a:srgbClr val="EBA900"/>
            </a:solidFill>
          </p:spPr>
          <p:txBody>
            <a:bodyPr wrap="square" lIns="0" tIns="0" rIns="0" bIns="0" rtlCol="0"/>
            <a:lstStyle/>
            <a:p>
              <a:endParaRPr sz="1500"/>
            </a:p>
          </p:txBody>
        </p:sp>
        <p:sp>
          <p:nvSpPr>
            <p:cNvPr id="61" name="object 61"/>
            <p:cNvSpPr/>
            <p:nvPr/>
          </p:nvSpPr>
          <p:spPr>
            <a:xfrm>
              <a:off x="10349484" y="4116323"/>
              <a:ext cx="426720" cy="144780"/>
            </a:xfrm>
            <a:custGeom>
              <a:avLst/>
              <a:gdLst/>
              <a:ahLst/>
              <a:cxnLst/>
              <a:rect l="l" t="t" r="r" b="b"/>
              <a:pathLst>
                <a:path w="426720" h="144779">
                  <a:moveTo>
                    <a:pt x="0" y="144779"/>
                  </a:moveTo>
                  <a:lnTo>
                    <a:pt x="426720" y="144779"/>
                  </a:lnTo>
                  <a:lnTo>
                    <a:pt x="426720" y="0"/>
                  </a:lnTo>
                  <a:lnTo>
                    <a:pt x="0" y="0"/>
                  </a:lnTo>
                  <a:lnTo>
                    <a:pt x="0" y="144779"/>
                  </a:lnTo>
                  <a:close/>
                </a:path>
              </a:pathLst>
            </a:custGeom>
            <a:ln w="6350">
              <a:solidFill>
                <a:srgbClr val="FFFFFF"/>
              </a:solidFill>
            </a:ln>
          </p:spPr>
          <p:txBody>
            <a:bodyPr wrap="square" lIns="0" tIns="0" rIns="0" bIns="0" rtlCol="0"/>
            <a:lstStyle/>
            <a:p>
              <a:endParaRPr sz="1500"/>
            </a:p>
          </p:txBody>
        </p:sp>
        <p:sp>
          <p:nvSpPr>
            <p:cNvPr id="62" name="object 62"/>
            <p:cNvSpPr/>
            <p:nvPr/>
          </p:nvSpPr>
          <p:spPr>
            <a:xfrm>
              <a:off x="10930127" y="4261103"/>
              <a:ext cx="373380" cy="828040"/>
            </a:xfrm>
            <a:custGeom>
              <a:avLst/>
              <a:gdLst/>
              <a:ahLst/>
              <a:cxnLst/>
              <a:rect l="l" t="t" r="r" b="b"/>
              <a:pathLst>
                <a:path w="373379" h="828039">
                  <a:moveTo>
                    <a:pt x="373379" y="0"/>
                  </a:moveTo>
                  <a:lnTo>
                    <a:pt x="373379" y="827532"/>
                  </a:lnTo>
                </a:path>
                <a:path w="373379" h="828039">
                  <a:moveTo>
                    <a:pt x="0" y="0"/>
                  </a:moveTo>
                  <a:lnTo>
                    <a:pt x="0" y="827532"/>
                  </a:lnTo>
                </a:path>
              </a:pathLst>
            </a:custGeom>
            <a:ln w="6350">
              <a:solidFill>
                <a:srgbClr val="4471C4"/>
              </a:solidFill>
            </a:ln>
          </p:spPr>
          <p:txBody>
            <a:bodyPr wrap="square" lIns="0" tIns="0" rIns="0" bIns="0" rtlCol="0"/>
            <a:lstStyle/>
            <a:p>
              <a:endParaRPr sz="1500"/>
            </a:p>
          </p:txBody>
        </p:sp>
        <p:sp>
          <p:nvSpPr>
            <p:cNvPr id="63" name="object 63"/>
            <p:cNvSpPr/>
            <p:nvPr/>
          </p:nvSpPr>
          <p:spPr>
            <a:xfrm>
              <a:off x="10776203" y="4116323"/>
              <a:ext cx="1278890" cy="144780"/>
            </a:xfrm>
            <a:custGeom>
              <a:avLst/>
              <a:gdLst/>
              <a:ahLst/>
              <a:cxnLst/>
              <a:rect l="l" t="t" r="r" b="b"/>
              <a:pathLst>
                <a:path w="1278890" h="144779">
                  <a:moveTo>
                    <a:pt x="1278636" y="0"/>
                  </a:moveTo>
                  <a:lnTo>
                    <a:pt x="0" y="0"/>
                  </a:lnTo>
                  <a:lnTo>
                    <a:pt x="0" y="144779"/>
                  </a:lnTo>
                  <a:lnTo>
                    <a:pt x="1278636" y="144779"/>
                  </a:lnTo>
                  <a:lnTo>
                    <a:pt x="1278636" y="0"/>
                  </a:lnTo>
                  <a:close/>
                </a:path>
              </a:pathLst>
            </a:custGeom>
            <a:solidFill>
              <a:srgbClr val="6A813A"/>
            </a:solidFill>
          </p:spPr>
          <p:txBody>
            <a:bodyPr wrap="square" lIns="0" tIns="0" rIns="0" bIns="0" rtlCol="0"/>
            <a:lstStyle/>
            <a:p>
              <a:endParaRPr sz="1500"/>
            </a:p>
          </p:txBody>
        </p:sp>
        <p:sp>
          <p:nvSpPr>
            <p:cNvPr id="64" name="object 64"/>
            <p:cNvSpPr/>
            <p:nvPr/>
          </p:nvSpPr>
          <p:spPr>
            <a:xfrm>
              <a:off x="10776203" y="4116323"/>
              <a:ext cx="1278890" cy="144780"/>
            </a:xfrm>
            <a:custGeom>
              <a:avLst/>
              <a:gdLst/>
              <a:ahLst/>
              <a:cxnLst/>
              <a:rect l="l" t="t" r="r" b="b"/>
              <a:pathLst>
                <a:path w="1278890" h="144779">
                  <a:moveTo>
                    <a:pt x="0" y="144779"/>
                  </a:moveTo>
                  <a:lnTo>
                    <a:pt x="1278636" y="144779"/>
                  </a:lnTo>
                  <a:lnTo>
                    <a:pt x="1278636" y="0"/>
                  </a:lnTo>
                  <a:lnTo>
                    <a:pt x="0" y="0"/>
                  </a:lnTo>
                  <a:lnTo>
                    <a:pt x="0" y="144779"/>
                  </a:lnTo>
                  <a:close/>
                </a:path>
              </a:pathLst>
            </a:custGeom>
            <a:ln w="6350">
              <a:solidFill>
                <a:srgbClr val="FFFFFF"/>
              </a:solidFill>
            </a:ln>
          </p:spPr>
          <p:txBody>
            <a:bodyPr wrap="square" lIns="0" tIns="0" rIns="0" bIns="0" rtlCol="0"/>
            <a:lstStyle/>
            <a:p>
              <a:endParaRPr sz="1500"/>
            </a:p>
          </p:txBody>
        </p:sp>
        <p:sp>
          <p:nvSpPr>
            <p:cNvPr id="65" name="object 65"/>
            <p:cNvSpPr/>
            <p:nvPr/>
          </p:nvSpPr>
          <p:spPr>
            <a:xfrm>
              <a:off x="3451859" y="4747259"/>
              <a:ext cx="748665" cy="1313815"/>
            </a:xfrm>
            <a:custGeom>
              <a:avLst/>
              <a:gdLst/>
              <a:ahLst/>
              <a:cxnLst/>
              <a:rect l="l" t="t" r="r" b="b"/>
              <a:pathLst>
                <a:path w="748664" h="1313814">
                  <a:moveTo>
                    <a:pt x="0" y="0"/>
                  </a:moveTo>
                  <a:lnTo>
                    <a:pt x="0" y="1313687"/>
                  </a:lnTo>
                </a:path>
                <a:path w="748664" h="1313814">
                  <a:moveTo>
                    <a:pt x="374903" y="0"/>
                  </a:moveTo>
                  <a:lnTo>
                    <a:pt x="374903" y="827531"/>
                  </a:lnTo>
                </a:path>
                <a:path w="748664" h="1313814">
                  <a:moveTo>
                    <a:pt x="748284" y="0"/>
                  </a:moveTo>
                  <a:lnTo>
                    <a:pt x="748284" y="827531"/>
                  </a:lnTo>
                </a:path>
              </a:pathLst>
            </a:custGeom>
            <a:ln w="6350">
              <a:solidFill>
                <a:srgbClr val="4471C4"/>
              </a:solidFill>
            </a:ln>
          </p:spPr>
          <p:txBody>
            <a:bodyPr wrap="square" lIns="0" tIns="0" rIns="0" bIns="0" rtlCol="0"/>
            <a:lstStyle/>
            <a:p>
              <a:endParaRPr sz="1500"/>
            </a:p>
          </p:txBody>
        </p:sp>
        <p:sp>
          <p:nvSpPr>
            <p:cNvPr id="66" name="object 66"/>
            <p:cNvSpPr/>
            <p:nvPr/>
          </p:nvSpPr>
          <p:spPr>
            <a:xfrm>
              <a:off x="3107435" y="4602479"/>
              <a:ext cx="1277620" cy="144780"/>
            </a:xfrm>
            <a:custGeom>
              <a:avLst/>
              <a:gdLst/>
              <a:ahLst/>
              <a:cxnLst/>
              <a:rect l="l" t="t" r="r" b="b"/>
              <a:pathLst>
                <a:path w="1277620" h="144779">
                  <a:moveTo>
                    <a:pt x="1277112" y="0"/>
                  </a:moveTo>
                  <a:lnTo>
                    <a:pt x="0" y="0"/>
                  </a:lnTo>
                  <a:lnTo>
                    <a:pt x="0" y="144779"/>
                  </a:lnTo>
                  <a:lnTo>
                    <a:pt x="1277112" y="144779"/>
                  </a:lnTo>
                  <a:lnTo>
                    <a:pt x="1277112" y="0"/>
                  </a:lnTo>
                  <a:close/>
                </a:path>
              </a:pathLst>
            </a:custGeom>
            <a:solidFill>
              <a:srgbClr val="256193"/>
            </a:solidFill>
          </p:spPr>
          <p:txBody>
            <a:bodyPr wrap="square" lIns="0" tIns="0" rIns="0" bIns="0" rtlCol="0"/>
            <a:lstStyle/>
            <a:p>
              <a:endParaRPr sz="1500"/>
            </a:p>
          </p:txBody>
        </p:sp>
        <p:sp>
          <p:nvSpPr>
            <p:cNvPr id="67" name="object 67"/>
            <p:cNvSpPr/>
            <p:nvPr/>
          </p:nvSpPr>
          <p:spPr>
            <a:xfrm>
              <a:off x="3107435" y="4602479"/>
              <a:ext cx="1277620" cy="144780"/>
            </a:xfrm>
            <a:custGeom>
              <a:avLst/>
              <a:gdLst/>
              <a:ahLst/>
              <a:cxnLst/>
              <a:rect l="l" t="t" r="r" b="b"/>
              <a:pathLst>
                <a:path w="1277620" h="144779">
                  <a:moveTo>
                    <a:pt x="0" y="144779"/>
                  </a:moveTo>
                  <a:lnTo>
                    <a:pt x="1277112" y="144779"/>
                  </a:lnTo>
                  <a:lnTo>
                    <a:pt x="1277112" y="0"/>
                  </a:lnTo>
                  <a:lnTo>
                    <a:pt x="0" y="0"/>
                  </a:lnTo>
                  <a:lnTo>
                    <a:pt x="0" y="144779"/>
                  </a:lnTo>
                  <a:close/>
                </a:path>
              </a:pathLst>
            </a:custGeom>
            <a:ln w="6350">
              <a:solidFill>
                <a:srgbClr val="FFFFFF"/>
              </a:solidFill>
            </a:ln>
          </p:spPr>
          <p:txBody>
            <a:bodyPr wrap="square" lIns="0" tIns="0" rIns="0" bIns="0" rtlCol="0"/>
            <a:lstStyle/>
            <a:p>
              <a:endParaRPr sz="1500"/>
            </a:p>
          </p:txBody>
        </p:sp>
        <p:sp>
          <p:nvSpPr>
            <p:cNvPr id="68" name="object 68"/>
            <p:cNvSpPr/>
            <p:nvPr/>
          </p:nvSpPr>
          <p:spPr>
            <a:xfrm>
              <a:off x="4573523" y="4747259"/>
              <a:ext cx="1122045" cy="828040"/>
            </a:xfrm>
            <a:custGeom>
              <a:avLst/>
              <a:gdLst/>
              <a:ahLst/>
              <a:cxnLst/>
              <a:rect l="l" t="t" r="r" b="b"/>
              <a:pathLst>
                <a:path w="1122045" h="828039">
                  <a:moveTo>
                    <a:pt x="0" y="0"/>
                  </a:moveTo>
                  <a:lnTo>
                    <a:pt x="0" y="827531"/>
                  </a:lnTo>
                </a:path>
                <a:path w="1122045" h="828039">
                  <a:moveTo>
                    <a:pt x="374903" y="0"/>
                  </a:moveTo>
                  <a:lnTo>
                    <a:pt x="374903" y="827531"/>
                  </a:lnTo>
                </a:path>
                <a:path w="1122045" h="828039">
                  <a:moveTo>
                    <a:pt x="748284" y="0"/>
                  </a:moveTo>
                  <a:lnTo>
                    <a:pt x="748284" y="827531"/>
                  </a:lnTo>
                </a:path>
                <a:path w="1122045" h="828039">
                  <a:moveTo>
                    <a:pt x="1121664" y="0"/>
                  </a:moveTo>
                  <a:lnTo>
                    <a:pt x="1121664" y="827531"/>
                  </a:lnTo>
                </a:path>
              </a:pathLst>
            </a:custGeom>
            <a:ln w="6350">
              <a:solidFill>
                <a:srgbClr val="4471C4"/>
              </a:solidFill>
            </a:ln>
          </p:spPr>
          <p:txBody>
            <a:bodyPr wrap="square" lIns="0" tIns="0" rIns="0" bIns="0" rtlCol="0"/>
            <a:lstStyle/>
            <a:p>
              <a:endParaRPr sz="1500"/>
            </a:p>
          </p:txBody>
        </p:sp>
        <p:sp>
          <p:nvSpPr>
            <p:cNvPr id="69" name="object 69"/>
            <p:cNvSpPr/>
            <p:nvPr/>
          </p:nvSpPr>
          <p:spPr>
            <a:xfrm>
              <a:off x="4384547" y="4602479"/>
              <a:ext cx="1278890" cy="144780"/>
            </a:xfrm>
            <a:custGeom>
              <a:avLst/>
              <a:gdLst/>
              <a:ahLst/>
              <a:cxnLst/>
              <a:rect l="l" t="t" r="r" b="b"/>
              <a:pathLst>
                <a:path w="1278889" h="144779">
                  <a:moveTo>
                    <a:pt x="1278636" y="0"/>
                  </a:moveTo>
                  <a:lnTo>
                    <a:pt x="0" y="0"/>
                  </a:lnTo>
                  <a:lnTo>
                    <a:pt x="0" y="144779"/>
                  </a:lnTo>
                  <a:lnTo>
                    <a:pt x="1278636" y="144779"/>
                  </a:lnTo>
                  <a:lnTo>
                    <a:pt x="1278636" y="0"/>
                  </a:lnTo>
                  <a:close/>
                </a:path>
              </a:pathLst>
            </a:custGeom>
            <a:solidFill>
              <a:srgbClr val="AA5525"/>
            </a:solidFill>
          </p:spPr>
          <p:txBody>
            <a:bodyPr wrap="square" lIns="0" tIns="0" rIns="0" bIns="0" rtlCol="0"/>
            <a:lstStyle/>
            <a:p>
              <a:endParaRPr sz="1500"/>
            </a:p>
          </p:txBody>
        </p:sp>
        <p:sp>
          <p:nvSpPr>
            <p:cNvPr id="70" name="object 70"/>
            <p:cNvSpPr/>
            <p:nvPr/>
          </p:nvSpPr>
          <p:spPr>
            <a:xfrm>
              <a:off x="4384547" y="4602479"/>
              <a:ext cx="1278890" cy="144780"/>
            </a:xfrm>
            <a:custGeom>
              <a:avLst/>
              <a:gdLst/>
              <a:ahLst/>
              <a:cxnLst/>
              <a:rect l="l" t="t" r="r" b="b"/>
              <a:pathLst>
                <a:path w="1278889" h="144779">
                  <a:moveTo>
                    <a:pt x="0" y="144779"/>
                  </a:moveTo>
                  <a:lnTo>
                    <a:pt x="1278636" y="144779"/>
                  </a:lnTo>
                  <a:lnTo>
                    <a:pt x="1278636" y="0"/>
                  </a:lnTo>
                  <a:lnTo>
                    <a:pt x="0" y="0"/>
                  </a:lnTo>
                  <a:lnTo>
                    <a:pt x="0" y="144779"/>
                  </a:lnTo>
                  <a:close/>
                </a:path>
              </a:pathLst>
            </a:custGeom>
            <a:ln w="6350">
              <a:solidFill>
                <a:srgbClr val="FFFFFF"/>
              </a:solidFill>
            </a:ln>
          </p:spPr>
          <p:txBody>
            <a:bodyPr wrap="square" lIns="0" tIns="0" rIns="0" bIns="0" rtlCol="0"/>
            <a:lstStyle/>
            <a:p>
              <a:endParaRPr sz="1500"/>
            </a:p>
          </p:txBody>
        </p:sp>
        <p:sp>
          <p:nvSpPr>
            <p:cNvPr id="71" name="object 71"/>
            <p:cNvSpPr/>
            <p:nvPr/>
          </p:nvSpPr>
          <p:spPr>
            <a:xfrm>
              <a:off x="6070091" y="4747259"/>
              <a:ext cx="1122045" cy="828040"/>
            </a:xfrm>
            <a:custGeom>
              <a:avLst/>
              <a:gdLst/>
              <a:ahLst/>
              <a:cxnLst/>
              <a:rect l="l" t="t" r="r" b="b"/>
              <a:pathLst>
                <a:path w="1122045" h="828039">
                  <a:moveTo>
                    <a:pt x="0" y="0"/>
                  </a:moveTo>
                  <a:lnTo>
                    <a:pt x="0" y="827531"/>
                  </a:lnTo>
                </a:path>
                <a:path w="1122045" h="828039">
                  <a:moveTo>
                    <a:pt x="373380" y="0"/>
                  </a:moveTo>
                  <a:lnTo>
                    <a:pt x="373380" y="827531"/>
                  </a:lnTo>
                </a:path>
                <a:path w="1122045" h="828039">
                  <a:moveTo>
                    <a:pt x="746760" y="0"/>
                  </a:moveTo>
                  <a:lnTo>
                    <a:pt x="746760" y="341375"/>
                  </a:lnTo>
                </a:path>
                <a:path w="1122045" h="828039">
                  <a:moveTo>
                    <a:pt x="1121664" y="0"/>
                  </a:moveTo>
                  <a:lnTo>
                    <a:pt x="1121664" y="341375"/>
                  </a:lnTo>
                </a:path>
              </a:pathLst>
            </a:custGeom>
            <a:ln w="6350">
              <a:solidFill>
                <a:srgbClr val="4471C4"/>
              </a:solidFill>
            </a:ln>
          </p:spPr>
          <p:txBody>
            <a:bodyPr wrap="square" lIns="0" tIns="0" rIns="0" bIns="0" rtlCol="0"/>
            <a:lstStyle/>
            <a:p>
              <a:endParaRPr sz="1500"/>
            </a:p>
          </p:txBody>
        </p:sp>
        <p:sp>
          <p:nvSpPr>
            <p:cNvPr id="72" name="object 72"/>
            <p:cNvSpPr/>
            <p:nvPr/>
          </p:nvSpPr>
          <p:spPr>
            <a:xfrm>
              <a:off x="5663183" y="4602479"/>
              <a:ext cx="1704339" cy="144780"/>
            </a:xfrm>
            <a:custGeom>
              <a:avLst/>
              <a:gdLst/>
              <a:ahLst/>
              <a:cxnLst/>
              <a:rect l="l" t="t" r="r" b="b"/>
              <a:pathLst>
                <a:path w="1704340" h="144779">
                  <a:moveTo>
                    <a:pt x="1703832" y="0"/>
                  </a:moveTo>
                  <a:lnTo>
                    <a:pt x="0" y="0"/>
                  </a:lnTo>
                  <a:lnTo>
                    <a:pt x="0" y="144779"/>
                  </a:lnTo>
                  <a:lnTo>
                    <a:pt x="1703832" y="144779"/>
                  </a:lnTo>
                  <a:lnTo>
                    <a:pt x="1703832" y="0"/>
                  </a:lnTo>
                  <a:close/>
                </a:path>
              </a:pathLst>
            </a:custGeom>
            <a:solidFill>
              <a:srgbClr val="767679"/>
            </a:solidFill>
          </p:spPr>
          <p:txBody>
            <a:bodyPr wrap="square" lIns="0" tIns="0" rIns="0" bIns="0" rtlCol="0"/>
            <a:lstStyle/>
            <a:p>
              <a:endParaRPr sz="1500"/>
            </a:p>
          </p:txBody>
        </p:sp>
        <p:sp>
          <p:nvSpPr>
            <p:cNvPr id="73" name="object 73"/>
            <p:cNvSpPr/>
            <p:nvPr/>
          </p:nvSpPr>
          <p:spPr>
            <a:xfrm>
              <a:off x="5663183" y="4602479"/>
              <a:ext cx="1704339" cy="144780"/>
            </a:xfrm>
            <a:custGeom>
              <a:avLst/>
              <a:gdLst/>
              <a:ahLst/>
              <a:cxnLst/>
              <a:rect l="l" t="t" r="r" b="b"/>
              <a:pathLst>
                <a:path w="1704340" h="144779">
                  <a:moveTo>
                    <a:pt x="0" y="144779"/>
                  </a:moveTo>
                  <a:lnTo>
                    <a:pt x="1703832" y="144779"/>
                  </a:lnTo>
                  <a:lnTo>
                    <a:pt x="1703832" y="0"/>
                  </a:lnTo>
                  <a:lnTo>
                    <a:pt x="0" y="0"/>
                  </a:lnTo>
                  <a:lnTo>
                    <a:pt x="0" y="144779"/>
                  </a:lnTo>
                  <a:close/>
                </a:path>
              </a:pathLst>
            </a:custGeom>
            <a:ln w="6350">
              <a:solidFill>
                <a:srgbClr val="FFFFFF"/>
              </a:solidFill>
            </a:ln>
          </p:spPr>
          <p:txBody>
            <a:bodyPr wrap="square" lIns="0" tIns="0" rIns="0" bIns="0" rtlCol="0"/>
            <a:lstStyle/>
            <a:p>
              <a:endParaRPr sz="1500"/>
            </a:p>
          </p:txBody>
        </p:sp>
        <p:sp>
          <p:nvSpPr>
            <p:cNvPr id="74" name="object 74"/>
            <p:cNvSpPr/>
            <p:nvPr/>
          </p:nvSpPr>
          <p:spPr>
            <a:xfrm>
              <a:off x="7565135" y="4747259"/>
              <a:ext cx="1495425" cy="341630"/>
            </a:xfrm>
            <a:custGeom>
              <a:avLst/>
              <a:gdLst/>
              <a:ahLst/>
              <a:cxnLst/>
              <a:rect l="l" t="t" r="r" b="b"/>
              <a:pathLst>
                <a:path w="1495425" h="341629">
                  <a:moveTo>
                    <a:pt x="0" y="0"/>
                  </a:moveTo>
                  <a:lnTo>
                    <a:pt x="0" y="341375"/>
                  </a:lnTo>
                </a:path>
                <a:path w="1495425" h="341629">
                  <a:moveTo>
                    <a:pt x="373380" y="0"/>
                  </a:moveTo>
                  <a:lnTo>
                    <a:pt x="373380" y="341375"/>
                  </a:lnTo>
                </a:path>
                <a:path w="1495425" h="341629">
                  <a:moveTo>
                    <a:pt x="748284" y="0"/>
                  </a:moveTo>
                  <a:lnTo>
                    <a:pt x="748284" y="341375"/>
                  </a:lnTo>
                </a:path>
                <a:path w="1495425" h="341629">
                  <a:moveTo>
                    <a:pt x="1121664" y="0"/>
                  </a:moveTo>
                  <a:lnTo>
                    <a:pt x="1121664" y="341375"/>
                  </a:lnTo>
                </a:path>
                <a:path w="1495425" h="341629">
                  <a:moveTo>
                    <a:pt x="1495044" y="0"/>
                  </a:moveTo>
                  <a:lnTo>
                    <a:pt x="1495044" y="341375"/>
                  </a:lnTo>
                </a:path>
              </a:pathLst>
            </a:custGeom>
            <a:ln w="6350">
              <a:solidFill>
                <a:srgbClr val="4471C4"/>
              </a:solidFill>
            </a:ln>
          </p:spPr>
          <p:txBody>
            <a:bodyPr wrap="square" lIns="0" tIns="0" rIns="0" bIns="0" rtlCol="0"/>
            <a:lstStyle/>
            <a:p>
              <a:endParaRPr sz="1500"/>
            </a:p>
          </p:txBody>
        </p:sp>
        <p:sp>
          <p:nvSpPr>
            <p:cNvPr id="75" name="object 75"/>
            <p:cNvSpPr/>
            <p:nvPr/>
          </p:nvSpPr>
          <p:spPr>
            <a:xfrm>
              <a:off x="7367015" y="4602479"/>
              <a:ext cx="1705610" cy="144780"/>
            </a:xfrm>
            <a:custGeom>
              <a:avLst/>
              <a:gdLst/>
              <a:ahLst/>
              <a:cxnLst/>
              <a:rect l="l" t="t" r="r" b="b"/>
              <a:pathLst>
                <a:path w="1705609" h="144779">
                  <a:moveTo>
                    <a:pt x="1705355" y="0"/>
                  </a:moveTo>
                  <a:lnTo>
                    <a:pt x="0" y="0"/>
                  </a:lnTo>
                  <a:lnTo>
                    <a:pt x="0" y="144779"/>
                  </a:lnTo>
                  <a:lnTo>
                    <a:pt x="1705355" y="144779"/>
                  </a:lnTo>
                  <a:lnTo>
                    <a:pt x="1705355" y="0"/>
                  </a:lnTo>
                  <a:close/>
                </a:path>
              </a:pathLst>
            </a:custGeom>
            <a:solidFill>
              <a:srgbClr val="EBA900"/>
            </a:solidFill>
          </p:spPr>
          <p:txBody>
            <a:bodyPr wrap="square" lIns="0" tIns="0" rIns="0" bIns="0" rtlCol="0"/>
            <a:lstStyle/>
            <a:p>
              <a:endParaRPr sz="1500"/>
            </a:p>
          </p:txBody>
        </p:sp>
        <p:sp>
          <p:nvSpPr>
            <p:cNvPr id="76" name="object 76"/>
            <p:cNvSpPr/>
            <p:nvPr/>
          </p:nvSpPr>
          <p:spPr>
            <a:xfrm>
              <a:off x="7367015" y="4602479"/>
              <a:ext cx="1705610" cy="144780"/>
            </a:xfrm>
            <a:custGeom>
              <a:avLst/>
              <a:gdLst/>
              <a:ahLst/>
              <a:cxnLst/>
              <a:rect l="l" t="t" r="r" b="b"/>
              <a:pathLst>
                <a:path w="1705609" h="144779">
                  <a:moveTo>
                    <a:pt x="0" y="144779"/>
                  </a:moveTo>
                  <a:lnTo>
                    <a:pt x="1705355" y="144779"/>
                  </a:lnTo>
                  <a:lnTo>
                    <a:pt x="1705355" y="0"/>
                  </a:lnTo>
                  <a:lnTo>
                    <a:pt x="0" y="0"/>
                  </a:lnTo>
                  <a:lnTo>
                    <a:pt x="0" y="144779"/>
                  </a:lnTo>
                  <a:close/>
                </a:path>
              </a:pathLst>
            </a:custGeom>
            <a:ln w="6350">
              <a:solidFill>
                <a:srgbClr val="FFFFFF"/>
              </a:solidFill>
            </a:ln>
          </p:spPr>
          <p:txBody>
            <a:bodyPr wrap="square" lIns="0" tIns="0" rIns="0" bIns="0" rtlCol="0"/>
            <a:lstStyle/>
            <a:p>
              <a:endParaRPr sz="1500"/>
            </a:p>
          </p:txBody>
        </p:sp>
        <p:sp>
          <p:nvSpPr>
            <p:cNvPr id="77" name="object 77"/>
            <p:cNvSpPr/>
            <p:nvPr/>
          </p:nvSpPr>
          <p:spPr>
            <a:xfrm>
              <a:off x="9435083" y="4747259"/>
              <a:ext cx="746760" cy="341630"/>
            </a:xfrm>
            <a:custGeom>
              <a:avLst/>
              <a:gdLst/>
              <a:ahLst/>
              <a:cxnLst/>
              <a:rect l="l" t="t" r="r" b="b"/>
              <a:pathLst>
                <a:path w="746759" h="341629">
                  <a:moveTo>
                    <a:pt x="0" y="0"/>
                  </a:moveTo>
                  <a:lnTo>
                    <a:pt x="0" y="341375"/>
                  </a:lnTo>
                </a:path>
                <a:path w="746759" h="341629">
                  <a:moveTo>
                    <a:pt x="373380" y="0"/>
                  </a:moveTo>
                  <a:lnTo>
                    <a:pt x="373380" y="341375"/>
                  </a:lnTo>
                </a:path>
                <a:path w="746759" h="341629">
                  <a:moveTo>
                    <a:pt x="746760" y="0"/>
                  </a:moveTo>
                  <a:lnTo>
                    <a:pt x="746760" y="341375"/>
                  </a:lnTo>
                </a:path>
              </a:pathLst>
            </a:custGeom>
            <a:ln w="6350">
              <a:solidFill>
                <a:srgbClr val="4471C4"/>
              </a:solidFill>
            </a:ln>
          </p:spPr>
          <p:txBody>
            <a:bodyPr wrap="square" lIns="0" tIns="0" rIns="0" bIns="0" rtlCol="0"/>
            <a:lstStyle/>
            <a:p>
              <a:endParaRPr sz="1500"/>
            </a:p>
          </p:txBody>
        </p:sp>
        <p:sp>
          <p:nvSpPr>
            <p:cNvPr id="78" name="object 78"/>
            <p:cNvSpPr/>
            <p:nvPr/>
          </p:nvSpPr>
          <p:spPr>
            <a:xfrm>
              <a:off x="9072371" y="4602479"/>
              <a:ext cx="1277620" cy="144780"/>
            </a:xfrm>
            <a:custGeom>
              <a:avLst/>
              <a:gdLst/>
              <a:ahLst/>
              <a:cxnLst/>
              <a:rect l="l" t="t" r="r" b="b"/>
              <a:pathLst>
                <a:path w="1277620" h="144779">
                  <a:moveTo>
                    <a:pt x="1277112" y="0"/>
                  </a:moveTo>
                  <a:lnTo>
                    <a:pt x="0" y="0"/>
                  </a:lnTo>
                  <a:lnTo>
                    <a:pt x="0" y="144779"/>
                  </a:lnTo>
                  <a:lnTo>
                    <a:pt x="1277112" y="144779"/>
                  </a:lnTo>
                  <a:lnTo>
                    <a:pt x="1277112" y="0"/>
                  </a:lnTo>
                  <a:close/>
                </a:path>
              </a:pathLst>
            </a:custGeom>
            <a:solidFill>
              <a:srgbClr val="6A813A"/>
            </a:solidFill>
          </p:spPr>
          <p:txBody>
            <a:bodyPr wrap="square" lIns="0" tIns="0" rIns="0" bIns="0" rtlCol="0"/>
            <a:lstStyle/>
            <a:p>
              <a:endParaRPr sz="1500"/>
            </a:p>
          </p:txBody>
        </p:sp>
        <p:sp>
          <p:nvSpPr>
            <p:cNvPr id="79" name="object 79"/>
            <p:cNvSpPr/>
            <p:nvPr/>
          </p:nvSpPr>
          <p:spPr>
            <a:xfrm>
              <a:off x="9072371" y="4602479"/>
              <a:ext cx="1277620" cy="144780"/>
            </a:xfrm>
            <a:custGeom>
              <a:avLst/>
              <a:gdLst/>
              <a:ahLst/>
              <a:cxnLst/>
              <a:rect l="l" t="t" r="r" b="b"/>
              <a:pathLst>
                <a:path w="1277620" h="144779">
                  <a:moveTo>
                    <a:pt x="0" y="144779"/>
                  </a:moveTo>
                  <a:lnTo>
                    <a:pt x="1277112" y="144779"/>
                  </a:lnTo>
                  <a:lnTo>
                    <a:pt x="1277112" y="0"/>
                  </a:lnTo>
                  <a:lnTo>
                    <a:pt x="0" y="0"/>
                  </a:lnTo>
                  <a:lnTo>
                    <a:pt x="0" y="144779"/>
                  </a:lnTo>
                  <a:close/>
                </a:path>
              </a:pathLst>
            </a:custGeom>
            <a:ln w="6350">
              <a:solidFill>
                <a:srgbClr val="FFFFFF"/>
              </a:solidFill>
            </a:ln>
          </p:spPr>
          <p:txBody>
            <a:bodyPr wrap="square" lIns="0" tIns="0" rIns="0" bIns="0" rtlCol="0"/>
            <a:lstStyle/>
            <a:p>
              <a:endParaRPr sz="1500"/>
            </a:p>
          </p:txBody>
        </p:sp>
        <p:sp>
          <p:nvSpPr>
            <p:cNvPr id="80" name="object 80"/>
            <p:cNvSpPr/>
            <p:nvPr/>
          </p:nvSpPr>
          <p:spPr>
            <a:xfrm>
              <a:off x="6816851" y="5234939"/>
              <a:ext cx="1122045" cy="340360"/>
            </a:xfrm>
            <a:custGeom>
              <a:avLst/>
              <a:gdLst/>
              <a:ahLst/>
              <a:cxnLst/>
              <a:rect l="l" t="t" r="r" b="b"/>
              <a:pathLst>
                <a:path w="1122045" h="340360">
                  <a:moveTo>
                    <a:pt x="0" y="0"/>
                  </a:moveTo>
                  <a:lnTo>
                    <a:pt x="0" y="339851"/>
                  </a:lnTo>
                </a:path>
                <a:path w="1122045" h="340360">
                  <a:moveTo>
                    <a:pt x="374903" y="0"/>
                  </a:moveTo>
                  <a:lnTo>
                    <a:pt x="374903" y="339851"/>
                  </a:lnTo>
                </a:path>
                <a:path w="1122045" h="340360">
                  <a:moveTo>
                    <a:pt x="748283" y="0"/>
                  </a:moveTo>
                  <a:lnTo>
                    <a:pt x="748283" y="339851"/>
                  </a:lnTo>
                </a:path>
                <a:path w="1122045" h="340360">
                  <a:moveTo>
                    <a:pt x="1121664" y="0"/>
                  </a:moveTo>
                  <a:lnTo>
                    <a:pt x="1121664" y="339851"/>
                  </a:lnTo>
                </a:path>
              </a:pathLst>
            </a:custGeom>
            <a:ln w="6350">
              <a:solidFill>
                <a:srgbClr val="4471C4"/>
              </a:solidFill>
            </a:ln>
          </p:spPr>
          <p:txBody>
            <a:bodyPr wrap="square" lIns="0" tIns="0" rIns="0" bIns="0" rtlCol="0"/>
            <a:lstStyle/>
            <a:p>
              <a:endParaRPr sz="1500"/>
            </a:p>
          </p:txBody>
        </p:sp>
        <p:sp>
          <p:nvSpPr>
            <p:cNvPr id="81" name="object 81"/>
            <p:cNvSpPr/>
            <p:nvPr/>
          </p:nvSpPr>
          <p:spPr>
            <a:xfrm>
              <a:off x="6515100" y="5088635"/>
              <a:ext cx="1704339" cy="146685"/>
            </a:xfrm>
            <a:custGeom>
              <a:avLst/>
              <a:gdLst/>
              <a:ahLst/>
              <a:cxnLst/>
              <a:rect l="l" t="t" r="r" b="b"/>
              <a:pathLst>
                <a:path w="1704340" h="146685">
                  <a:moveTo>
                    <a:pt x="1703831" y="0"/>
                  </a:moveTo>
                  <a:lnTo>
                    <a:pt x="0" y="0"/>
                  </a:lnTo>
                  <a:lnTo>
                    <a:pt x="0" y="146304"/>
                  </a:lnTo>
                  <a:lnTo>
                    <a:pt x="1703831" y="146304"/>
                  </a:lnTo>
                  <a:lnTo>
                    <a:pt x="1703831" y="0"/>
                  </a:lnTo>
                  <a:close/>
                </a:path>
              </a:pathLst>
            </a:custGeom>
            <a:solidFill>
              <a:srgbClr val="256193"/>
            </a:solidFill>
          </p:spPr>
          <p:txBody>
            <a:bodyPr wrap="square" lIns="0" tIns="0" rIns="0" bIns="0" rtlCol="0"/>
            <a:lstStyle/>
            <a:p>
              <a:endParaRPr sz="1500"/>
            </a:p>
          </p:txBody>
        </p:sp>
        <p:sp>
          <p:nvSpPr>
            <p:cNvPr id="82" name="object 82"/>
            <p:cNvSpPr/>
            <p:nvPr/>
          </p:nvSpPr>
          <p:spPr>
            <a:xfrm>
              <a:off x="6515100" y="5088635"/>
              <a:ext cx="1704339" cy="146685"/>
            </a:xfrm>
            <a:custGeom>
              <a:avLst/>
              <a:gdLst/>
              <a:ahLst/>
              <a:cxnLst/>
              <a:rect l="l" t="t" r="r" b="b"/>
              <a:pathLst>
                <a:path w="1704340" h="146685">
                  <a:moveTo>
                    <a:pt x="0" y="146304"/>
                  </a:moveTo>
                  <a:lnTo>
                    <a:pt x="1703831" y="146304"/>
                  </a:lnTo>
                  <a:lnTo>
                    <a:pt x="1703831" y="0"/>
                  </a:lnTo>
                  <a:lnTo>
                    <a:pt x="0" y="0"/>
                  </a:lnTo>
                  <a:lnTo>
                    <a:pt x="0" y="146304"/>
                  </a:lnTo>
                  <a:close/>
                </a:path>
              </a:pathLst>
            </a:custGeom>
            <a:ln w="6350">
              <a:solidFill>
                <a:srgbClr val="FFFFFF"/>
              </a:solidFill>
            </a:ln>
          </p:spPr>
          <p:txBody>
            <a:bodyPr wrap="square" lIns="0" tIns="0" rIns="0" bIns="0" rtlCol="0"/>
            <a:lstStyle/>
            <a:p>
              <a:endParaRPr sz="1500"/>
            </a:p>
          </p:txBody>
        </p:sp>
        <p:sp>
          <p:nvSpPr>
            <p:cNvPr id="83" name="object 83"/>
            <p:cNvSpPr/>
            <p:nvPr/>
          </p:nvSpPr>
          <p:spPr>
            <a:xfrm>
              <a:off x="8313420" y="5234939"/>
              <a:ext cx="746760" cy="340360"/>
            </a:xfrm>
            <a:custGeom>
              <a:avLst/>
              <a:gdLst/>
              <a:ahLst/>
              <a:cxnLst/>
              <a:rect l="l" t="t" r="r" b="b"/>
              <a:pathLst>
                <a:path w="746759" h="340360">
                  <a:moveTo>
                    <a:pt x="0" y="0"/>
                  </a:moveTo>
                  <a:lnTo>
                    <a:pt x="0" y="339851"/>
                  </a:lnTo>
                </a:path>
                <a:path w="746759" h="340360">
                  <a:moveTo>
                    <a:pt x="373379" y="0"/>
                  </a:moveTo>
                  <a:lnTo>
                    <a:pt x="373379" y="339851"/>
                  </a:lnTo>
                </a:path>
                <a:path w="746759" h="340360">
                  <a:moveTo>
                    <a:pt x="746759" y="0"/>
                  </a:moveTo>
                  <a:lnTo>
                    <a:pt x="746759" y="339851"/>
                  </a:lnTo>
                </a:path>
              </a:pathLst>
            </a:custGeom>
            <a:ln w="6350">
              <a:solidFill>
                <a:srgbClr val="4471C4"/>
              </a:solidFill>
            </a:ln>
          </p:spPr>
          <p:txBody>
            <a:bodyPr wrap="square" lIns="0" tIns="0" rIns="0" bIns="0" rtlCol="0"/>
            <a:lstStyle/>
            <a:p>
              <a:endParaRPr sz="1500"/>
            </a:p>
          </p:txBody>
        </p:sp>
        <p:sp>
          <p:nvSpPr>
            <p:cNvPr id="84" name="object 84"/>
            <p:cNvSpPr/>
            <p:nvPr/>
          </p:nvSpPr>
          <p:spPr>
            <a:xfrm>
              <a:off x="8218932" y="5088635"/>
              <a:ext cx="853440" cy="146685"/>
            </a:xfrm>
            <a:custGeom>
              <a:avLst/>
              <a:gdLst/>
              <a:ahLst/>
              <a:cxnLst/>
              <a:rect l="l" t="t" r="r" b="b"/>
              <a:pathLst>
                <a:path w="853440" h="146685">
                  <a:moveTo>
                    <a:pt x="853440" y="0"/>
                  </a:moveTo>
                  <a:lnTo>
                    <a:pt x="0" y="0"/>
                  </a:lnTo>
                  <a:lnTo>
                    <a:pt x="0" y="146304"/>
                  </a:lnTo>
                  <a:lnTo>
                    <a:pt x="853440" y="146304"/>
                  </a:lnTo>
                  <a:lnTo>
                    <a:pt x="853440" y="0"/>
                  </a:lnTo>
                  <a:close/>
                </a:path>
              </a:pathLst>
            </a:custGeom>
            <a:solidFill>
              <a:srgbClr val="AA5525"/>
            </a:solidFill>
          </p:spPr>
          <p:txBody>
            <a:bodyPr wrap="square" lIns="0" tIns="0" rIns="0" bIns="0" rtlCol="0"/>
            <a:lstStyle/>
            <a:p>
              <a:endParaRPr sz="1500"/>
            </a:p>
          </p:txBody>
        </p:sp>
        <p:sp>
          <p:nvSpPr>
            <p:cNvPr id="85" name="object 85"/>
            <p:cNvSpPr/>
            <p:nvPr/>
          </p:nvSpPr>
          <p:spPr>
            <a:xfrm>
              <a:off x="8218932" y="5088635"/>
              <a:ext cx="853440" cy="146685"/>
            </a:xfrm>
            <a:custGeom>
              <a:avLst/>
              <a:gdLst/>
              <a:ahLst/>
              <a:cxnLst/>
              <a:rect l="l" t="t" r="r" b="b"/>
              <a:pathLst>
                <a:path w="853440" h="146685">
                  <a:moveTo>
                    <a:pt x="0" y="146304"/>
                  </a:moveTo>
                  <a:lnTo>
                    <a:pt x="853440" y="146304"/>
                  </a:lnTo>
                  <a:lnTo>
                    <a:pt x="853440" y="0"/>
                  </a:lnTo>
                  <a:lnTo>
                    <a:pt x="0" y="0"/>
                  </a:lnTo>
                  <a:lnTo>
                    <a:pt x="0" y="146304"/>
                  </a:lnTo>
                  <a:close/>
                </a:path>
              </a:pathLst>
            </a:custGeom>
            <a:ln w="6350">
              <a:solidFill>
                <a:srgbClr val="FFFFFF"/>
              </a:solidFill>
            </a:ln>
          </p:spPr>
          <p:txBody>
            <a:bodyPr wrap="square" lIns="0" tIns="0" rIns="0" bIns="0" rtlCol="0"/>
            <a:lstStyle/>
            <a:p>
              <a:endParaRPr sz="1500"/>
            </a:p>
          </p:txBody>
        </p:sp>
        <p:sp>
          <p:nvSpPr>
            <p:cNvPr id="86" name="object 86"/>
            <p:cNvSpPr/>
            <p:nvPr/>
          </p:nvSpPr>
          <p:spPr>
            <a:xfrm>
              <a:off x="9435083" y="5234939"/>
              <a:ext cx="1120140" cy="340360"/>
            </a:xfrm>
            <a:custGeom>
              <a:avLst/>
              <a:gdLst/>
              <a:ahLst/>
              <a:cxnLst/>
              <a:rect l="l" t="t" r="r" b="b"/>
              <a:pathLst>
                <a:path w="1120140" h="340360">
                  <a:moveTo>
                    <a:pt x="0" y="0"/>
                  </a:moveTo>
                  <a:lnTo>
                    <a:pt x="0" y="339851"/>
                  </a:lnTo>
                </a:path>
                <a:path w="1120140" h="340360">
                  <a:moveTo>
                    <a:pt x="373380" y="0"/>
                  </a:moveTo>
                  <a:lnTo>
                    <a:pt x="373380" y="339851"/>
                  </a:lnTo>
                </a:path>
                <a:path w="1120140" h="340360">
                  <a:moveTo>
                    <a:pt x="746760" y="0"/>
                  </a:moveTo>
                  <a:lnTo>
                    <a:pt x="746760" y="339851"/>
                  </a:lnTo>
                </a:path>
                <a:path w="1120140" h="340360">
                  <a:moveTo>
                    <a:pt x="1120140" y="0"/>
                  </a:moveTo>
                  <a:lnTo>
                    <a:pt x="1120140" y="339851"/>
                  </a:lnTo>
                </a:path>
              </a:pathLst>
            </a:custGeom>
            <a:ln w="6350">
              <a:solidFill>
                <a:srgbClr val="4471C4"/>
              </a:solidFill>
            </a:ln>
          </p:spPr>
          <p:txBody>
            <a:bodyPr wrap="square" lIns="0" tIns="0" rIns="0" bIns="0" rtlCol="0"/>
            <a:lstStyle/>
            <a:p>
              <a:endParaRPr sz="1500"/>
            </a:p>
          </p:txBody>
        </p:sp>
        <p:sp>
          <p:nvSpPr>
            <p:cNvPr id="87" name="object 87"/>
            <p:cNvSpPr/>
            <p:nvPr/>
          </p:nvSpPr>
          <p:spPr>
            <a:xfrm>
              <a:off x="9072371" y="5088635"/>
              <a:ext cx="1704339" cy="146685"/>
            </a:xfrm>
            <a:custGeom>
              <a:avLst/>
              <a:gdLst/>
              <a:ahLst/>
              <a:cxnLst/>
              <a:rect l="l" t="t" r="r" b="b"/>
              <a:pathLst>
                <a:path w="1704340" h="146685">
                  <a:moveTo>
                    <a:pt x="1703831" y="0"/>
                  </a:moveTo>
                  <a:lnTo>
                    <a:pt x="0" y="0"/>
                  </a:lnTo>
                  <a:lnTo>
                    <a:pt x="0" y="146304"/>
                  </a:lnTo>
                  <a:lnTo>
                    <a:pt x="1703831" y="146304"/>
                  </a:lnTo>
                  <a:lnTo>
                    <a:pt x="1703831" y="0"/>
                  </a:lnTo>
                  <a:close/>
                </a:path>
              </a:pathLst>
            </a:custGeom>
            <a:solidFill>
              <a:srgbClr val="767679"/>
            </a:solidFill>
          </p:spPr>
          <p:txBody>
            <a:bodyPr wrap="square" lIns="0" tIns="0" rIns="0" bIns="0" rtlCol="0"/>
            <a:lstStyle/>
            <a:p>
              <a:endParaRPr sz="1500"/>
            </a:p>
          </p:txBody>
        </p:sp>
        <p:sp>
          <p:nvSpPr>
            <p:cNvPr id="88" name="object 88"/>
            <p:cNvSpPr/>
            <p:nvPr/>
          </p:nvSpPr>
          <p:spPr>
            <a:xfrm>
              <a:off x="9072371" y="5088635"/>
              <a:ext cx="1704339" cy="146685"/>
            </a:xfrm>
            <a:custGeom>
              <a:avLst/>
              <a:gdLst/>
              <a:ahLst/>
              <a:cxnLst/>
              <a:rect l="l" t="t" r="r" b="b"/>
              <a:pathLst>
                <a:path w="1704340" h="146685">
                  <a:moveTo>
                    <a:pt x="0" y="146304"/>
                  </a:moveTo>
                  <a:lnTo>
                    <a:pt x="1703831" y="146304"/>
                  </a:lnTo>
                  <a:lnTo>
                    <a:pt x="1703831" y="0"/>
                  </a:lnTo>
                  <a:lnTo>
                    <a:pt x="0" y="0"/>
                  </a:lnTo>
                  <a:lnTo>
                    <a:pt x="0" y="146304"/>
                  </a:lnTo>
                  <a:close/>
                </a:path>
              </a:pathLst>
            </a:custGeom>
            <a:ln w="6350">
              <a:solidFill>
                <a:srgbClr val="FFFFFF"/>
              </a:solidFill>
            </a:ln>
          </p:spPr>
          <p:txBody>
            <a:bodyPr wrap="square" lIns="0" tIns="0" rIns="0" bIns="0" rtlCol="0"/>
            <a:lstStyle/>
            <a:p>
              <a:endParaRPr sz="1500"/>
            </a:p>
          </p:txBody>
        </p:sp>
        <p:sp>
          <p:nvSpPr>
            <p:cNvPr id="89" name="object 89"/>
            <p:cNvSpPr/>
            <p:nvPr/>
          </p:nvSpPr>
          <p:spPr>
            <a:xfrm>
              <a:off x="10930127" y="5234939"/>
              <a:ext cx="373380" cy="340360"/>
            </a:xfrm>
            <a:custGeom>
              <a:avLst/>
              <a:gdLst/>
              <a:ahLst/>
              <a:cxnLst/>
              <a:rect l="l" t="t" r="r" b="b"/>
              <a:pathLst>
                <a:path w="373379" h="340360">
                  <a:moveTo>
                    <a:pt x="373379" y="0"/>
                  </a:moveTo>
                  <a:lnTo>
                    <a:pt x="373379" y="339851"/>
                  </a:lnTo>
                </a:path>
                <a:path w="373379" h="340360">
                  <a:moveTo>
                    <a:pt x="0" y="0"/>
                  </a:moveTo>
                  <a:lnTo>
                    <a:pt x="0" y="339851"/>
                  </a:lnTo>
                </a:path>
              </a:pathLst>
            </a:custGeom>
            <a:ln w="6350">
              <a:solidFill>
                <a:srgbClr val="4471C4"/>
              </a:solidFill>
            </a:ln>
          </p:spPr>
          <p:txBody>
            <a:bodyPr wrap="square" lIns="0" tIns="0" rIns="0" bIns="0" rtlCol="0"/>
            <a:lstStyle/>
            <a:p>
              <a:endParaRPr sz="1500"/>
            </a:p>
          </p:txBody>
        </p:sp>
        <p:sp>
          <p:nvSpPr>
            <p:cNvPr id="90" name="object 90"/>
            <p:cNvSpPr/>
            <p:nvPr/>
          </p:nvSpPr>
          <p:spPr>
            <a:xfrm>
              <a:off x="10776203" y="5088635"/>
              <a:ext cx="852169" cy="146685"/>
            </a:xfrm>
            <a:custGeom>
              <a:avLst/>
              <a:gdLst/>
              <a:ahLst/>
              <a:cxnLst/>
              <a:rect l="l" t="t" r="r" b="b"/>
              <a:pathLst>
                <a:path w="852170" h="146685">
                  <a:moveTo>
                    <a:pt x="851916" y="0"/>
                  </a:moveTo>
                  <a:lnTo>
                    <a:pt x="0" y="0"/>
                  </a:lnTo>
                  <a:lnTo>
                    <a:pt x="0" y="146304"/>
                  </a:lnTo>
                  <a:lnTo>
                    <a:pt x="851916" y="146304"/>
                  </a:lnTo>
                  <a:lnTo>
                    <a:pt x="851916" y="0"/>
                  </a:lnTo>
                  <a:close/>
                </a:path>
              </a:pathLst>
            </a:custGeom>
            <a:solidFill>
              <a:srgbClr val="EBA900"/>
            </a:solidFill>
          </p:spPr>
          <p:txBody>
            <a:bodyPr wrap="square" lIns="0" tIns="0" rIns="0" bIns="0" rtlCol="0"/>
            <a:lstStyle/>
            <a:p>
              <a:endParaRPr sz="1500"/>
            </a:p>
          </p:txBody>
        </p:sp>
        <p:sp>
          <p:nvSpPr>
            <p:cNvPr id="91" name="object 91"/>
            <p:cNvSpPr/>
            <p:nvPr/>
          </p:nvSpPr>
          <p:spPr>
            <a:xfrm>
              <a:off x="10776203" y="5088635"/>
              <a:ext cx="852169" cy="146685"/>
            </a:xfrm>
            <a:custGeom>
              <a:avLst/>
              <a:gdLst/>
              <a:ahLst/>
              <a:cxnLst/>
              <a:rect l="l" t="t" r="r" b="b"/>
              <a:pathLst>
                <a:path w="852170" h="146685">
                  <a:moveTo>
                    <a:pt x="0" y="146304"/>
                  </a:moveTo>
                  <a:lnTo>
                    <a:pt x="851916" y="146304"/>
                  </a:lnTo>
                  <a:lnTo>
                    <a:pt x="851916" y="0"/>
                  </a:lnTo>
                  <a:lnTo>
                    <a:pt x="0" y="0"/>
                  </a:lnTo>
                  <a:lnTo>
                    <a:pt x="0" y="146304"/>
                  </a:lnTo>
                  <a:close/>
                </a:path>
              </a:pathLst>
            </a:custGeom>
            <a:ln w="6350">
              <a:solidFill>
                <a:srgbClr val="FFFFFF"/>
              </a:solidFill>
            </a:ln>
          </p:spPr>
          <p:txBody>
            <a:bodyPr wrap="square" lIns="0" tIns="0" rIns="0" bIns="0" rtlCol="0"/>
            <a:lstStyle/>
            <a:p>
              <a:endParaRPr sz="1500"/>
            </a:p>
          </p:txBody>
        </p:sp>
        <p:sp>
          <p:nvSpPr>
            <p:cNvPr id="92" name="object 92"/>
            <p:cNvSpPr/>
            <p:nvPr/>
          </p:nvSpPr>
          <p:spPr>
            <a:xfrm>
              <a:off x="12062460" y="5234939"/>
              <a:ext cx="0" cy="1312545"/>
            </a:xfrm>
            <a:custGeom>
              <a:avLst/>
              <a:gdLst/>
              <a:ahLst/>
              <a:cxnLst/>
              <a:rect l="l" t="t" r="r" b="b"/>
              <a:pathLst>
                <a:path h="1312545">
                  <a:moveTo>
                    <a:pt x="0" y="0"/>
                  </a:moveTo>
                  <a:lnTo>
                    <a:pt x="0" y="1312164"/>
                  </a:lnTo>
                </a:path>
              </a:pathLst>
            </a:custGeom>
            <a:ln w="6350">
              <a:solidFill>
                <a:srgbClr val="4471C4"/>
              </a:solidFill>
            </a:ln>
          </p:spPr>
          <p:txBody>
            <a:bodyPr wrap="square" lIns="0" tIns="0" rIns="0" bIns="0" rtlCol="0"/>
            <a:lstStyle/>
            <a:p>
              <a:endParaRPr sz="1500"/>
            </a:p>
          </p:txBody>
        </p:sp>
        <p:sp>
          <p:nvSpPr>
            <p:cNvPr id="93" name="object 93"/>
            <p:cNvSpPr/>
            <p:nvPr/>
          </p:nvSpPr>
          <p:spPr>
            <a:xfrm>
              <a:off x="11628120" y="5088635"/>
              <a:ext cx="852169" cy="146685"/>
            </a:xfrm>
            <a:custGeom>
              <a:avLst/>
              <a:gdLst/>
              <a:ahLst/>
              <a:cxnLst/>
              <a:rect l="l" t="t" r="r" b="b"/>
              <a:pathLst>
                <a:path w="852170" h="146685">
                  <a:moveTo>
                    <a:pt x="851916" y="0"/>
                  </a:moveTo>
                  <a:lnTo>
                    <a:pt x="0" y="0"/>
                  </a:lnTo>
                  <a:lnTo>
                    <a:pt x="0" y="146304"/>
                  </a:lnTo>
                  <a:lnTo>
                    <a:pt x="851916" y="146304"/>
                  </a:lnTo>
                  <a:lnTo>
                    <a:pt x="851916" y="0"/>
                  </a:lnTo>
                  <a:close/>
                </a:path>
              </a:pathLst>
            </a:custGeom>
            <a:solidFill>
              <a:srgbClr val="6A813A"/>
            </a:solidFill>
          </p:spPr>
          <p:txBody>
            <a:bodyPr wrap="square" lIns="0" tIns="0" rIns="0" bIns="0" rtlCol="0"/>
            <a:lstStyle/>
            <a:p>
              <a:endParaRPr sz="1500"/>
            </a:p>
          </p:txBody>
        </p:sp>
        <p:sp>
          <p:nvSpPr>
            <p:cNvPr id="94" name="object 94"/>
            <p:cNvSpPr/>
            <p:nvPr/>
          </p:nvSpPr>
          <p:spPr>
            <a:xfrm>
              <a:off x="11628120" y="5088635"/>
              <a:ext cx="852169" cy="146685"/>
            </a:xfrm>
            <a:custGeom>
              <a:avLst/>
              <a:gdLst/>
              <a:ahLst/>
              <a:cxnLst/>
              <a:rect l="l" t="t" r="r" b="b"/>
              <a:pathLst>
                <a:path w="852170" h="146685">
                  <a:moveTo>
                    <a:pt x="0" y="146304"/>
                  </a:moveTo>
                  <a:lnTo>
                    <a:pt x="851916" y="146304"/>
                  </a:lnTo>
                  <a:lnTo>
                    <a:pt x="851916" y="0"/>
                  </a:lnTo>
                  <a:lnTo>
                    <a:pt x="0" y="0"/>
                  </a:lnTo>
                  <a:lnTo>
                    <a:pt x="0" y="146304"/>
                  </a:lnTo>
                  <a:close/>
                </a:path>
              </a:pathLst>
            </a:custGeom>
            <a:ln w="6350">
              <a:solidFill>
                <a:srgbClr val="FFFFFF"/>
              </a:solidFill>
            </a:ln>
          </p:spPr>
          <p:txBody>
            <a:bodyPr wrap="square" lIns="0" tIns="0" rIns="0" bIns="0" rtlCol="0"/>
            <a:lstStyle/>
            <a:p>
              <a:endParaRPr sz="1500"/>
            </a:p>
          </p:txBody>
        </p:sp>
        <p:sp>
          <p:nvSpPr>
            <p:cNvPr id="95" name="object 95"/>
            <p:cNvSpPr/>
            <p:nvPr/>
          </p:nvSpPr>
          <p:spPr>
            <a:xfrm>
              <a:off x="3826763" y="5721095"/>
              <a:ext cx="373380" cy="340360"/>
            </a:xfrm>
            <a:custGeom>
              <a:avLst/>
              <a:gdLst/>
              <a:ahLst/>
              <a:cxnLst/>
              <a:rect l="l" t="t" r="r" b="b"/>
              <a:pathLst>
                <a:path w="373379" h="340360">
                  <a:moveTo>
                    <a:pt x="0" y="0"/>
                  </a:moveTo>
                  <a:lnTo>
                    <a:pt x="0" y="339851"/>
                  </a:lnTo>
                </a:path>
                <a:path w="373379" h="340360">
                  <a:moveTo>
                    <a:pt x="373380" y="0"/>
                  </a:moveTo>
                  <a:lnTo>
                    <a:pt x="373380" y="339851"/>
                  </a:lnTo>
                </a:path>
              </a:pathLst>
            </a:custGeom>
            <a:ln w="6350">
              <a:solidFill>
                <a:srgbClr val="4471C4"/>
              </a:solidFill>
            </a:ln>
          </p:spPr>
          <p:txBody>
            <a:bodyPr wrap="square" lIns="0" tIns="0" rIns="0" bIns="0" rtlCol="0"/>
            <a:lstStyle/>
            <a:p>
              <a:endParaRPr sz="1500"/>
            </a:p>
          </p:txBody>
        </p:sp>
        <p:sp>
          <p:nvSpPr>
            <p:cNvPr id="96" name="object 96"/>
            <p:cNvSpPr/>
            <p:nvPr/>
          </p:nvSpPr>
          <p:spPr>
            <a:xfrm>
              <a:off x="3532631" y="5574791"/>
              <a:ext cx="852169" cy="146685"/>
            </a:xfrm>
            <a:custGeom>
              <a:avLst/>
              <a:gdLst/>
              <a:ahLst/>
              <a:cxnLst/>
              <a:rect l="l" t="t" r="r" b="b"/>
              <a:pathLst>
                <a:path w="852170" h="146685">
                  <a:moveTo>
                    <a:pt x="0" y="146304"/>
                  </a:moveTo>
                  <a:lnTo>
                    <a:pt x="851915" y="146304"/>
                  </a:lnTo>
                  <a:lnTo>
                    <a:pt x="851915" y="0"/>
                  </a:lnTo>
                  <a:lnTo>
                    <a:pt x="0" y="0"/>
                  </a:lnTo>
                  <a:lnTo>
                    <a:pt x="0" y="146304"/>
                  </a:lnTo>
                  <a:close/>
                </a:path>
              </a:pathLst>
            </a:custGeom>
            <a:solidFill>
              <a:srgbClr val="256193"/>
            </a:solidFill>
          </p:spPr>
          <p:txBody>
            <a:bodyPr wrap="square" lIns="0" tIns="0" rIns="0" bIns="0" rtlCol="0"/>
            <a:lstStyle/>
            <a:p>
              <a:endParaRPr sz="1500"/>
            </a:p>
          </p:txBody>
        </p:sp>
        <p:sp>
          <p:nvSpPr>
            <p:cNvPr id="97" name="object 97"/>
            <p:cNvSpPr/>
            <p:nvPr/>
          </p:nvSpPr>
          <p:spPr>
            <a:xfrm>
              <a:off x="3532631" y="5574791"/>
              <a:ext cx="864235" cy="146685"/>
            </a:xfrm>
            <a:custGeom>
              <a:avLst/>
              <a:gdLst/>
              <a:ahLst/>
              <a:cxnLst/>
              <a:rect l="l" t="t" r="r" b="b"/>
              <a:pathLst>
                <a:path w="864235" h="146685">
                  <a:moveTo>
                    <a:pt x="0" y="146304"/>
                  </a:moveTo>
                  <a:lnTo>
                    <a:pt x="864108" y="146304"/>
                  </a:lnTo>
                  <a:lnTo>
                    <a:pt x="864108" y="0"/>
                  </a:lnTo>
                  <a:lnTo>
                    <a:pt x="0" y="0"/>
                  </a:lnTo>
                  <a:lnTo>
                    <a:pt x="0" y="146304"/>
                  </a:lnTo>
                  <a:close/>
                </a:path>
              </a:pathLst>
            </a:custGeom>
            <a:ln w="6350">
              <a:solidFill>
                <a:srgbClr val="FFFFFF"/>
              </a:solidFill>
            </a:ln>
          </p:spPr>
          <p:txBody>
            <a:bodyPr wrap="square" lIns="0" tIns="0" rIns="0" bIns="0" rtlCol="0"/>
            <a:lstStyle/>
            <a:p>
              <a:endParaRPr sz="1500"/>
            </a:p>
          </p:txBody>
        </p:sp>
        <p:sp>
          <p:nvSpPr>
            <p:cNvPr id="98" name="object 98"/>
            <p:cNvSpPr/>
            <p:nvPr/>
          </p:nvSpPr>
          <p:spPr>
            <a:xfrm>
              <a:off x="4573523" y="5721095"/>
              <a:ext cx="1496695" cy="340360"/>
            </a:xfrm>
            <a:custGeom>
              <a:avLst/>
              <a:gdLst/>
              <a:ahLst/>
              <a:cxnLst/>
              <a:rect l="l" t="t" r="r" b="b"/>
              <a:pathLst>
                <a:path w="1496695" h="340360">
                  <a:moveTo>
                    <a:pt x="0" y="0"/>
                  </a:moveTo>
                  <a:lnTo>
                    <a:pt x="0" y="339851"/>
                  </a:lnTo>
                </a:path>
                <a:path w="1496695" h="340360">
                  <a:moveTo>
                    <a:pt x="374903" y="0"/>
                  </a:moveTo>
                  <a:lnTo>
                    <a:pt x="374903" y="339851"/>
                  </a:lnTo>
                </a:path>
                <a:path w="1496695" h="340360">
                  <a:moveTo>
                    <a:pt x="748284" y="0"/>
                  </a:moveTo>
                  <a:lnTo>
                    <a:pt x="748284" y="339851"/>
                  </a:lnTo>
                </a:path>
                <a:path w="1496695" h="340360">
                  <a:moveTo>
                    <a:pt x="1121664" y="0"/>
                  </a:moveTo>
                  <a:lnTo>
                    <a:pt x="1121664" y="339851"/>
                  </a:lnTo>
                </a:path>
                <a:path w="1496695" h="340360">
                  <a:moveTo>
                    <a:pt x="1496567" y="0"/>
                  </a:moveTo>
                  <a:lnTo>
                    <a:pt x="1496567" y="339851"/>
                  </a:lnTo>
                </a:path>
              </a:pathLst>
            </a:custGeom>
            <a:ln w="6350">
              <a:solidFill>
                <a:srgbClr val="4471C4"/>
              </a:solidFill>
            </a:ln>
          </p:spPr>
          <p:txBody>
            <a:bodyPr wrap="square" lIns="0" tIns="0" rIns="0" bIns="0" rtlCol="0"/>
            <a:lstStyle/>
            <a:p>
              <a:endParaRPr sz="1500"/>
            </a:p>
          </p:txBody>
        </p:sp>
        <p:sp>
          <p:nvSpPr>
            <p:cNvPr id="99" name="object 99"/>
            <p:cNvSpPr/>
            <p:nvPr/>
          </p:nvSpPr>
          <p:spPr>
            <a:xfrm>
              <a:off x="4384547" y="5574791"/>
              <a:ext cx="1705610" cy="146685"/>
            </a:xfrm>
            <a:custGeom>
              <a:avLst/>
              <a:gdLst/>
              <a:ahLst/>
              <a:cxnLst/>
              <a:rect l="l" t="t" r="r" b="b"/>
              <a:pathLst>
                <a:path w="1705610" h="146685">
                  <a:moveTo>
                    <a:pt x="1705355" y="0"/>
                  </a:moveTo>
                  <a:lnTo>
                    <a:pt x="0" y="0"/>
                  </a:lnTo>
                  <a:lnTo>
                    <a:pt x="0" y="146304"/>
                  </a:lnTo>
                  <a:lnTo>
                    <a:pt x="1705355" y="146304"/>
                  </a:lnTo>
                  <a:lnTo>
                    <a:pt x="1705355" y="0"/>
                  </a:lnTo>
                  <a:close/>
                </a:path>
              </a:pathLst>
            </a:custGeom>
            <a:solidFill>
              <a:srgbClr val="AA5525"/>
            </a:solidFill>
          </p:spPr>
          <p:txBody>
            <a:bodyPr wrap="square" lIns="0" tIns="0" rIns="0" bIns="0" rtlCol="0"/>
            <a:lstStyle/>
            <a:p>
              <a:endParaRPr sz="1500"/>
            </a:p>
          </p:txBody>
        </p:sp>
        <p:sp>
          <p:nvSpPr>
            <p:cNvPr id="100" name="object 100"/>
            <p:cNvSpPr/>
            <p:nvPr/>
          </p:nvSpPr>
          <p:spPr>
            <a:xfrm>
              <a:off x="4384547" y="5574791"/>
              <a:ext cx="1705610" cy="146685"/>
            </a:xfrm>
            <a:custGeom>
              <a:avLst/>
              <a:gdLst/>
              <a:ahLst/>
              <a:cxnLst/>
              <a:rect l="l" t="t" r="r" b="b"/>
              <a:pathLst>
                <a:path w="1705610" h="146685">
                  <a:moveTo>
                    <a:pt x="0" y="146304"/>
                  </a:moveTo>
                  <a:lnTo>
                    <a:pt x="1705355" y="146304"/>
                  </a:lnTo>
                  <a:lnTo>
                    <a:pt x="1705355"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01" name="object 101"/>
            <p:cNvSpPr/>
            <p:nvPr/>
          </p:nvSpPr>
          <p:spPr>
            <a:xfrm>
              <a:off x="6443471" y="5721095"/>
              <a:ext cx="1495425" cy="340360"/>
            </a:xfrm>
            <a:custGeom>
              <a:avLst/>
              <a:gdLst/>
              <a:ahLst/>
              <a:cxnLst/>
              <a:rect l="l" t="t" r="r" b="b"/>
              <a:pathLst>
                <a:path w="1495425" h="340360">
                  <a:moveTo>
                    <a:pt x="0" y="0"/>
                  </a:moveTo>
                  <a:lnTo>
                    <a:pt x="0" y="339851"/>
                  </a:lnTo>
                </a:path>
                <a:path w="1495425" h="340360">
                  <a:moveTo>
                    <a:pt x="373379" y="0"/>
                  </a:moveTo>
                  <a:lnTo>
                    <a:pt x="373379" y="339851"/>
                  </a:lnTo>
                </a:path>
                <a:path w="1495425" h="340360">
                  <a:moveTo>
                    <a:pt x="748283" y="0"/>
                  </a:moveTo>
                  <a:lnTo>
                    <a:pt x="748283" y="339851"/>
                  </a:lnTo>
                </a:path>
                <a:path w="1495425" h="340360">
                  <a:moveTo>
                    <a:pt x="1121663" y="0"/>
                  </a:moveTo>
                  <a:lnTo>
                    <a:pt x="1121663" y="339851"/>
                  </a:lnTo>
                </a:path>
                <a:path w="1495425" h="340360">
                  <a:moveTo>
                    <a:pt x="1495044" y="0"/>
                  </a:moveTo>
                  <a:lnTo>
                    <a:pt x="1495044" y="339851"/>
                  </a:lnTo>
                </a:path>
              </a:pathLst>
            </a:custGeom>
            <a:ln w="6350">
              <a:solidFill>
                <a:srgbClr val="4471C4"/>
              </a:solidFill>
            </a:ln>
          </p:spPr>
          <p:txBody>
            <a:bodyPr wrap="square" lIns="0" tIns="0" rIns="0" bIns="0" rtlCol="0"/>
            <a:lstStyle/>
            <a:p>
              <a:endParaRPr sz="1500"/>
            </a:p>
          </p:txBody>
        </p:sp>
        <p:sp>
          <p:nvSpPr>
            <p:cNvPr id="102" name="object 102"/>
            <p:cNvSpPr/>
            <p:nvPr/>
          </p:nvSpPr>
          <p:spPr>
            <a:xfrm>
              <a:off x="6089903" y="5574791"/>
              <a:ext cx="2129155" cy="146685"/>
            </a:xfrm>
            <a:custGeom>
              <a:avLst/>
              <a:gdLst/>
              <a:ahLst/>
              <a:cxnLst/>
              <a:rect l="l" t="t" r="r" b="b"/>
              <a:pathLst>
                <a:path w="2129154" h="146685">
                  <a:moveTo>
                    <a:pt x="2129028" y="0"/>
                  </a:moveTo>
                  <a:lnTo>
                    <a:pt x="0" y="0"/>
                  </a:lnTo>
                  <a:lnTo>
                    <a:pt x="0" y="146304"/>
                  </a:lnTo>
                  <a:lnTo>
                    <a:pt x="2129028" y="146304"/>
                  </a:lnTo>
                  <a:lnTo>
                    <a:pt x="2129028" y="0"/>
                  </a:lnTo>
                  <a:close/>
                </a:path>
              </a:pathLst>
            </a:custGeom>
            <a:solidFill>
              <a:srgbClr val="767679"/>
            </a:solidFill>
          </p:spPr>
          <p:txBody>
            <a:bodyPr wrap="square" lIns="0" tIns="0" rIns="0" bIns="0" rtlCol="0"/>
            <a:lstStyle/>
            <a:p>
              <a:endParaRPr sz="1500"/>
            </a:p>
          </p:txBody>
        </p:sp>
        <p:sp>
          <p:nvSpPr>
            <p:cNvPr id="103" name="object 103"/>
            <p:cNvSpPr/>
            <p:nvPr/>
          </p:nvSpPr>
          <p:spPr>
            <a:xfrm>
              <a:off x="6089903" y="5574791"/>
              <a:ext cx="2129155" cy="146685"/>
            </a:xfrm>
            <a:custGeom>
              <a:avLst/>
              <a:gdLst/>
              <a:ahLst/>
              <a:cxnLst/>
              <a:rect l="l" t="t" r="r" b="b"/>
              <a:pathLst>
                <a:path w="2129154" h="146685">
                  <a:moveTo>
                    <a:pt x="0" y="146304"/>
                  </a:moveTo>
                  <a:lnTo>
                    <a:pt x="2129028" y="146304"/>
                  </a:lnTo>
                  <a:lnTo>
                    <a:pt x="2129028"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04" name="object 104"/>
            <p:cNvSpPr/>
            <p:nvPr/>
          </p:nvSpPr>
          <p:spPr>
            <a:xfrm>
              <a:off x="8313420" y="5721095"/>
              <a:ext cx="1868805" cy="826135"/>
            </a:xfrm>
            <a:custGeom>
              <a:avLst/>
              <a:gdLst/>
              <a:ahLst/>
              <a:cxnLst/>
              <a:rect l="l" t="t" r="r" b="b"/>
              <a:pathLst>
                <a:path w="1868804" h="826134">
                  <a:moveTo>
                    <a:pt x="0" y="0"/>
                  </a:moveTo>
                  <a:lnTo>
                    <a:pt x="0" y="339851"/>
                  </a:lnTo>
                </a:path>
                <a:path w="1868804" h="826134">
                  <a:moveTo>
                    <a:pt x="373379" y="0"/>
                  </a:moveTo>
                  <a:lnTo>
                    <a:pt x="373379" y="339851"/>
                  </a:lnTo>
                </a:path>
                <a:path w="1868804" h="826134">
                  <a:moveTo>
                    <a:pt x="746759" y="0"/>
                  </a:moveTo>
                  <a:lnTo>
                    <a:pt x="746759" y="339851"/>
                  </a:lnTo>
                </a:path>
                <a:path w="1868804" h="826134">
                  <a:moveTo>
                    <a:pt x="1121663" y="0"/>
                  </a:moveTo>
                  <a:lnTo>
                    <a:pt x="1121663" y="826007"/>
                  </a:lnTo>
                </a:path>
                <a:path w="1868804" h="826134">
                  <a:moveTo>
                    <a:pt x="1495044" y="0"/>
                  </a:moveTo>
                  <a:lnTo>
                    <a:pt x="1495044" y="826007"/>
                  </a:lnTo>
                </a:path>
                <a:path w="1868804" h="826134">
                  <a:moveTo>
                    <a:pt x="1868424" y="0"/>
                  </a:moveTo>
                  <a:lnTo>
                    <a:pt x="1868424" y="826007"/>
                  </a:lnTo>
                </a:path>
              </a:pathLst>
            </a:custGeom>
            <a:ln w="6350">
              <a:solidFill>
                <a:srgbClr val="4471C4"/>
              </a:solidFill>
            </a:ln>
          </p:spPr>
          <p:txBody>
            <a:bodyPr wrap="square" lIns="0" tIns="0" rIns="0" bIns="0" rtlCol="0"/>
            <a:lstStyle/>
            <a:p>
              <a:endParaRPr sz="1500"/>
            </a:p>
          </p:txBody>
        </p:sp>
        <p:sp>
          <p:nvSpPr>
            <p:cNvPr id="105" name="object 105"/>
            <p:cNvSpPr/>
            <p:nvPr/>
          </p:nvSpPr>
          <p:spPr>
            <a:xfrm>
              <a:off x="8218932" y="5574791"/>
              <a:ext cx="2131060" cy="146685"/>
            </a:xfrm>
            <a:custGeom>
              <a:avLst/>
              <a:gdLst/>
              <a:ahLst/>
              <a:cxnLst/>
              <a:rect l="l" t="t" r="r" b="b"/>
              <a:pathLst>
                <a:path w="2131059" h="146685">
                  <a:moveTo>
                    <a:pt x="2130552" y="0"/>
                  </a:moveTo>
                  <a:lnTo>
                    <a:pt x="0" y="0"/>
                  </a:lnTo>
                  <a:lnTo>
                    <a:pt x="0" y="146304"/>
                  </a:lnTo>
                  <a:lnTo>
                    <a:pt x="2130552" y="146304"/>
                  </a:lnTo>
                  <a:lnTo>
                    <a:pt x="2130552" y="0"/>
                  </a:lnTo>
                  <a:close/>
                </a:path>
              </a:pathLst>
            </a:custGeom>
            <a:solidFill>
              <a:srgbClr val="EBA900"/>
            </a:solidFill>
          </p:spPr>
          <p:txBody>
            <a:bodyPr wrap="square" lIns="0" tIns="0" rIns="0" bIns="0" rtlCol="0"/>
            <a:lstStyle/>
            <a:p>
              <a:endParaRPr sz="1500"/>
            </a:p>
          </p:txBody>
        </p:sp>
        <p:sp>
          <p:nvSpPr>
            <p:cNvPr id="106" name="object 106"/>
            <p:cNvSpPr/>
            <p:nvPr/>
          </p:nvSpPr>
          <p:spPr>
            <a:xfrm>
              <a:off x="8218932" y="5574791"/>
              <a:ext cx="2131060" cy="146685"/>
            </a:xfrm>
            <a:custGeom>
              <a:avLst/>
              <a:gdLst/>
              <a:ahLst/>
              <a:cxnLst/>
              <a:rect l="l" t="t" r="r" b="b"/>
              <a:pathLst>
                <a:path w="2131059" h="146685">
                  <a:moveTo>
                    <a:pt x="0" y="146304"/>
                  </a:moveTo>
                  <a:lnTo>
                    <a:pt x="2130552" y="146304"/>
                  </a:lnTo>
                  <a:lnTo>
                    <a:pt x="2130552"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07" name="object 107"/>
            <p:cNvSpPr/>
            <p:nvPr/>
          </p:nvSpPr>
          <p:spPr>
            <a:xfrm>
              <a:off x="10555223" y="5721095"/>
              <a:ext cx="748665" cy="826135"/>
            </a:xfrm>
            <a:custGeom>
              <a:avLst/>
              <a:gdLst/>
              <a:ahLst/>
              <a:cxnLst/>
              <a:rect l="l" t="t" r="r" b="b"/>
              <a:pathLst>
                <a:path w="748665" h="826134">
                  <a:moveTo>
                    <a:pt x="0" y="0"/>
                  </a:moveTo>
                  <a:lnTo>
                    <a:pt x="0" y="826007"/>
                  </a:lnTo>
                </a:path>
                <a:path w="748665" h="826134">
                  <a:moveTo>
                    <a:pt x="748283" y="0"/>
                  </a:moveTo>
                  <a:lnTo>
                    <a:pt x="748283" y="826007"/>
                  </a:lnTo>
                </a:path>
                <a:path w="748665" h="826134">
                  <a:moveTo>
                    <a:pt x="374903" y="0"/>
                  </a:moveTo>
                  <a:lnTo>
                    <a:pt x="374903" y="826007"/>
                  </a:lnTo>
                </a:path>
              </a:pathLst>
            </a:custGeom>
            <a:ln w="6350">
              <a:solidFill>
                <a:srgbClr val="4471C4"/>
              </a:solidFill>
            </a:ln>
          </p:spPr>
          <p:txBody>
            <a:bodyPr wrap="square" lIns="0" tIns="0" rIns="0" bIns="0" rtlCol="0"/>
            <a:lstStyle/>
            <a:p>
              <a:endParaRPr sz="1500"/>
            </a:p>
          </p:txBody>
        </p:sp>
        <p:sp>
          <p:nvSpPr>
            <p:cNvPr id="108" name="object 108"/>
            <p:cNvSpPr/>
            <p:nvPr/>
          </p:nvSpPr>
          <p:spPr>
            <a:xfrm>
              <a:off x="10349484" y="5574791"/>
              <a:ext cx="1705610" cy="146685"/>
            </a:xfrm>
            <a:custGeom>
              <a:avLst/>
              <a:gdLst/>
              <a:ahLst/>
              <a:cxnLst/>
              <a:rect l="l" t="t" r="r" b="b"/>
              <a:pathLst>
                <a:path w="1705609" h="146685">
                  <a:moveTo>
                    <a:pt x="1705355" y="0"/>
                  </a:moveTo>
                  <a:lnTo>
                    <a:pt x="0" y="0"/>
                  </a:lnTo>
                  <a:lnTo>
                    <a:pt x="0" y="146304"/>
                  </a:lnTo>
                  <a:lnTo>
                    <a:pt x="1705355" y="146304"/>
                  </a:lnTo>
                  <a:lnTo>
                    <a:pt x="1705355" y="0"/>
                  </a:lnTo>
                  <a:close/>
                </a:path>
              </a:pathLst>
            </a:custGeom>
            <a:solidFill>
              <a:srgbClr val="6A813A"/>
            </a:solidFill>
          </p:spPr>
          <p:txBody>
            <a:bodyPr wrap="square" lIns="0" tIns="0" rIns="0" bIns="0" rtlCol="0"/>
            <a:lstStyle/>
            <a:p>
              <a:endParaRPr sz="1500"/>
            </a:p>
          </p:txBody>
        </p:sp>
        <p:sp>
          <p:nvSpPr>
            <p:cNvPr id="109" name="object 109"/>
            <p:cNvSpPr/>
            <p:nvPr/>
          </p:nvSpPr>
          <p:spPr>
            <a:xfrm>
              <a:off x="10349484" y="5574791"/>
              <a:ext cx="1705610" cy="146685"/>
            </a:xfrm>
            <a:custGeom>
              <a:avLst/>
              <a:gdLst/>
              <a:ahLst/>
              <a:cxnLst/>
              <a:rect l="l" t="t" r="r" b="b"/>
              <a:pathLst>
                <a:path w="1705609" h="146685">
                  <a:moveTo>
                    <a:pt x="0" y="146304"/>
                  </a:moveTo>
                  <a:lnTo>
                    <a:pt x="1705355" y="146304"/>
                  </a:lnTo>
                  <a:lnTo>
                    <a:pt x="1705355"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10" name="object 110"/>
            <p:cNvSpPr/>
            <p:nvPr/>
          </p:nvSpPr>
          <p:spPr>
            <a:xfrm>
              <a:off x="3451859" y="6207251"/>
              <a:ext cx="375285" cy="569595"/>
            </a:xfrm>
            <a:custGeom>
              <a:avLst/>
              <a:gdLst/>
              <a:ahLst/>
              <a:cxnLst/>
              <a:rect l="l" t="t" r="r" b="b"/>
              <a:pathLst>
                <a:path w="375285" h="569595">
                  <a:moveTo>
                    <a:pt x="0" y="0"/>
                  </a:moveTo>
                  <a:lnTo>
                    <a:pt x="0" y="569468"/>
                  </a:lnTo>
                </a:path>
                <a:path w="375285" h="569595">
                  <a:moveTo>
                    <a:pt x="374903" y="0"/>
                  </a:moveTo>
                  <a:lnTo>
                    <a:pt x="374903" y="569468"/>
                  </a:lnTo>
                </a:path>
              </a:pathLst>
            </a:custGeom>
            <a:ln w="6350">
              <a:solidFill>
                <a:srgbClr val="4471C4"/>
              </a:solidFill>
            </a:ln>
          </p:spPr>
          <p:txBody>
            <a:bodyPr wrap="square" lIns="0" tIns="0" rIns="0" bIns="0" rtlCol="0"/>
            <a:lstStyle/>
            <a:p>
              <a:endParaRPr sz="1500"/>
            </a:p>
          </p:txBody>
        </p:sp>
        <p:sp>
          <p:nvSpPr>
            <p:cNvPr id="111" name="object 111"/>
            <p:cNvSpPr/>
            <p:nvPr/>
          </p:nvSpPr>
          <p:spPr>
            <a:xfrm>
              <a:off x="3107435" y="6060947"/>
              <a:ext cx="852169" cy="146685"/>
            </a:xfrm>
            <a:custGeom>
              <a:avLst/>
              <a:gdLst/>
              <a:ahLst/>
              <a:cxnLst/>
              <a:rect l="l" t="t" r="r" b="b"/>
              <a:pathLst>
                <a:path w="852170" h="146685">
                  <a:moveTo>
                    <a:pt x="0" y="146303"/>
                  </a:moveTo>
                  <a:lnTo>
                    <a:pt x="851915" y="146303"/>
                  </a:lnTo>
                  <a:lnTo>
                    <a:pt x="851915" y="0"/>
                  </a:lnTo>
                  <a:lnTo>
                    <a:pt x="0" y="0"/>
                  </a:lnTo>
                  <a:lnTo>
                    <a:pt x="0" y="146303"/>
                  </a:lnTo>
                  <a:close/>
                </a:path>
              </a:pathLst>
            </a:custGeom>
            <a:solidFill>
              <a:srgbClr val="256193"/>
            </a:solidFill>
          </p:spPr>
          <p:txBody>
            <a:bodyPr wrap="square" lIns="0" tIns="0" rIns="0" bIns="0" rtlCol="0"/>
            <a:lstStyle/>
            <a:p>
              <a:endParaRPr sz="1500"/>
            </a:p>
          </p:txBody>
        </p:sp>
        <p:sp>
          <p:nvSpPr>
            <p:cNvPr id="112" name="object 112"/>
            <p:cNvSpPr/>
            <p:nvPr/>
          </p:nvSpPr>
          <p:spPr>
            <a:xfrm>
              <a:off x="3107435" y="6060947"/>
              <a:ext cx="862965" cy="146685"/>
            </a:xfrm>
            <a:custGeom>
              <a:avLst/>
              <a:gdLst/>
              <a:ahLst/>
              <a:cxnLst/>
              <a:rect l="l" t="t" r="r" b="b"/>
              <a:pathLst>
                <a:path w="862964" h="146685">
                  <a:moveTo>
                    <a:pt x="0" y="146303"/>
                  </a:moveTo>
                  <a:lnTo>
                    <a:pt x="862584" y="146303"/>
                  </a:lnTo>
                  <a:lnTo>
                    <a:pt x="862584" y="0"/>
                  </a:lnTo>
                  <a:lnTo>
                    <a:pt x="0" y="0"/>
                  </a:lnTo>
                  <a:lnTo>
                    <a:pt x="0" y="146303"/>
                  </a:lnTo>
                  <a:close/>
                </a:path>
              </a:pathLst>
            </a:custGeom>
            <a:ln w="6350">
              <a:solidFill>
                <a:srgbClr val="FFFFFF"/>
              </a:solidFill>
            </a:ln>
          </p:spPr>
          <p:txBody>
            <a:bodyPr wrap="square" lIns="0" tIns="0" rIns="0" bIns="0" rtlCol="0"/>
            <a:lstStyle/>
            <a:p>
              <a:endParaRPr sz="1500"/>
            </a:p>
          </p:txBody>
        </p:sp>
        <p:sp>
          <p:nvSpPr>
            <p:cNvPr id="113" name="object 113"/>
            <p:cNvSpPr/>
            <p:nvPr/>
          </p:nvSpPr>
          <p:spPr>
            <a:xfrm>
              <a:off x="4200143" y="6207251"/>
              <a:ext cx="0" cy="569595"/>
            </a:xfrm>
            <a:custGeom>
              <a:avLst/>
              <a:gdLst/>
              <a:ahLst/>
              <a:cxnLst/>
              <a:rect l="l" t="t" r="r" b="b"/>
              <a:pathLst>
                <a:path h="569595">
                  <a:moveTo>
                    <a:pt x="0" y="0"/>
                  </a:moveTo>
                  <a:lnTo>
                    <a:pt x="0" y="569468"/>
                  </a:lnTo>
                </a:path>
              </a:pathLst>
            </a:custGeom>
            <a:ln w="6350">
              <a:solidFill>
                <a:srgbClr val="4471C4"/>
              </a:solidFill>
            </a:ln>
          </p:spPr>
          <p:txBody>
            <a:bodyPr wrap="square" lIns="0" tIns="0" rIns="0" bIns="0" rtlCol="0"/>
            <a:lstStyle/>
            <a:p>
              <a:endParaRPr sz="1500"/>
            </a:p>
          </p:txBody>
        </p:sp>
        <p:sp>
          <p:nvSpPr>
            <p:cNvPr id="114" name="object 114"/>
            <p:cNvSpPr/>
            <p:nvPr/>
          </p:nvSpPr>
          <p:spPr>
            <a:xfrm>
              <a:off x="3959351" y="6060947"/>
              <a:ext cx="434340" cy="146685"/>
            </a:xfrm>
            <a:custGeom>
              <a:avLst/>
              <a:gdLst/>
              <a:ahLst/>
              <a:cxnLst/>
              <a:rect l="l" t="t" r="r" b="b"/>
              <a:pathLst>
                <a:path w="434339" h="146685">
                  <a:moveTo>
                    <a:pt x="434339" y="0"/>
                  </a:moveTo>
                  <a:lnTo>
                    <a:pt x="0" y="0"/>
                  </a:lnTo>
                  <a:lnTo>
                    <a:pt x="0" y="146303"/>
                  </a:lnTo>
                  <a:lnTo>
                    <a:pt x="434339" y="146303"/>
                  </a:lnTo>
                  <a:lnTo>
                    <a:pt x="434339" y="0"/>
                  </a:lnTo>
                  <a:close/>
                </a:path>
              </a:pathLst>
            </a:custGeom>
            <a:solidFill>
              <a:srgbClr val="AA5525"/>
            </a:solidFill>
          </p:spPr>
          <p:txBody>
            <a:bodyPr wrap="square" lIns="0" tIns="0" rIns="0" bIns="0" rtlCol="0"/>
            <a:lstStyle/>
            <a:p>
              <a:endParaRPr sz="1500"/>
            </a:p>
          </p:txBody>
        </p:sp>
        <p:sp>
          <p:nvSpPr>
            <p:cNvPr id="115" name="object 115"/>
            <p:cNvSpPr/>
            <p:nvPr/>
          </p:nvSpPr>
          <p:spPr>
            <a:xfrm>
              <a:off x="3959351" y="6060947"/>
              <a:ext cx="434340" cy="146685"/>
            </a:xfrm>
            <a:custGeom>
              <a:avLst/>
              <a:gdLst/>
              <a:ahLst/>
              <a:cxnLst/>
              <a:rect l="l" t="t" r="r" b="b"/>
              <a:pathLst>
                <a:path w="434339" h="146685">
                  <a:moveTo>
                    <a:pt x="0" y="146303"/>
                  </a:moveTo>
                  <a:lnTo>
                    <a:pt x="434339" y="146303"/>
                  </a:lnTo>
                  <a:lnTo>
                    <a:pt x="434339" y="0"/>
                  </a:lnTo>
                  <a:lnTo>
                    <a:pt x="0" y="0"/>
                  </a:lnTo>
                  <a:lnTo>
                    <a:pt x="0" y="146303"/>
                  </a:lnTo>
                  <a:close/>
                </a:path>
              </a:pathLst>
            </a:custGeom>
            <a:ln w="6350">
              <a:solidFill>
                <a:srgbClr val="FFFFFF"/>
              </a:solidFill>
            </a:ln>
          </p:spPr>
          <p:txBody>
            <a:bodyPr wrap="square" lIns="0" tIns="0" rIns="0" bIns="0" rtlCol="0"/>
            <a:lstStyle/>
            <a:p>
              <a:endParaRPr sz="1500"/>
            </a:p>
          </p:txBody>
        </p:sp>
        <p:sp>
          <p:nvSpPr>
            <p:cNvPr id="116" name="object 116"/>
            <p:cNvSpPr/>
            <p:nvPr/>
          </p:nvSpPr>
          <p:spPr>
            <a:xfrm>
              <a:off x="4573523" y="6207251"/>
              <a:ext cx="1496695" cy="569595"/>
            </a:xfrm>
            <a:custGeom>
              <a:avLst/>
              <a:gdLst/>
              <a:ahLst/>
              <a:cxnLst/>
              <a:rect l="l" t="t" r="r" b="b"/>
              <a:pathLst>
                <a:path w="1496695" h="569595">
                  <a:moveTo>
                    <a:pt x="0" y="0"/>
                  </a:moveTo>
                  <a:lnTo>
                    <a:pt x="0" y="569468"/>
                  </a:lnTo>
                </a:path>
                <a:path w="1496695" h="569595">
                  <a:moveTo>
                    <a:pt x="374903" y="0"/>
                  </a:moveTo>
                  <a:lnTo>
                    <a:pt x="374903" y="569468"/>
                  </a:lnTo>
                </a:path>
                <a:path w="1496695" h="569595">
                  <a:moveTo>
                    <a:pt x="748284" y="0"/>
                  </a:moveTo>
                  <a:lnTo>
                    <a:pt x="748284" y="569468"/>
                  </a:lnTo>
                </a:path>
                <a:path w="1496695" h="569595">
                  <a:moveTo>
                    <a:pt x="1121664" y="0"/>
                  </a:moveTo>
                  <a:lnTo>
                    <a:pt x="1121664" y="569468"/>
                  </a:lnTo>
                </a:path>
                <a:path w="1496695" h="569595">
                  <a:moveTo>
                    <a:pt x="1496567" y="0"/>
                  </a:moveTo>
                  <a:lnTo>
                    <a:pt x="1496567" y="569468"/>
                  </a:lnTo>
                </a:path>
              </a:pathLst>
            </a:custGeom>
            <a:ln w="6350">
              <a:solidFill>
                <a:srgbClr val="4471C4"/>
              </a:solidFill>
            </a:ln>
          </p:spPr>
          <p:txBody>
            <a:bodyPr wrap="square" lIns="0" tIns="0" rIns="0" bIns="0" rtlCol="0"/>
            <a:lstStyle/>
            <a:p>
              <a:endParaRPr sz="1500"/>
            </a:p>
          </p:txBody>
        </p:sp>
        <p:sp>
          <p:nvSpPr>
            <p:cNvPr id="117" name="object 117"/>
            <p:cNvSpPr/>
            <p:nvPr/>
          </p:nvSpPr>
          <p:spPr>
            <a:xfrm>
              <a:off x="4393691" y="6060947"/>
              <a:ext cx="1694814" cy="146685"/>
            </a:xfrm>
            <a:custGeom>
              <a:avLst/>
              <a:gdLst/>
              <a:ahLst/>
              <a:cxnLst/>
              <a:rect l="l" t="t" r="r" b="b"/>
              <a:pathLst>
                <a:path w="1694814" h="146685">
                  <a:moveTo>
                    <a:pt x="1694688" y="0"/>
                  </a:moveTo>
                  <a:lnTo>
                    <a:pt x="0" y="0"/>
                  </a:lnTo>
                  <a:lnTo>
                    <a:pt x="0" y="146303"/>
                  </a:lnTo>
                  <a:lnTo>
                    <a:pt x="1694688" y="146303"/>
                  </a:lnTo>
                  <a:lnTo>
                    <a:pt x="1694688" y="0"/>
                  </a:lnTo>
                  <a:close/>
                </a:path>
              </a:pathLst>
            </a:custGeom>
            <a:solidFill>
              <a:srgbClr val="767679"/>
            </a:solidFill>
          </p:spPr>
          <p:txBody>
            <a:bodyPr wrap="square" lIns="0" tIns="0" rIns="0" bIns="0" rtlCol="0"/>
            <a:lstStyle/>
            <a:p>
              <a:endParaRPr sz="1500"/>
            </a:p>
          </p:txBody>
        </p:sp>
        <p:sp>
          <p:nvSpPr>
            <p:cNvPr id="118" name="object 118"/>
            <p:cNvSpPr/>
            <p:nvPr/>
          </p:nvSpPr>
          <p:spPr>
            <a:xfrm>
              <a:off x="4393691" y="6060947"/>
              <a:ext cx="1694814" cy="146685"/>
            </a:xfrm>
            <a:custGeom>
              <a:avLst/>
              <a:gdLst/>
              <a:ahLst/>
              <a:cxnLst/>
              <a:rect l="l" t="t" r="r" b="b"/>
              <a:pathLst>
                <a:path w="1694814" h="146685">
                  <a:moveTo>
                    <a:pt x="0" y="146303"/>
                  </a:moveTo>
                  <a:lnTo>
                    <a:pt x="1694688" y="146303"/>
                  </a:lnTo>
                  <a:lnTo>
                    <a:pt x="1694688" y="0"/>
                  </a:lnTo>
                  <a:lnTo>
                    <a:pt x="0" y="0"/>
                  </a:lnTo>
                  <a:lnTo>
                    <a:pt x="0" y="146303"/>
                  </a:lnTo>
                  <a:close/>
                </a:path>
              </a:pathLst>
            </a:custGeom>
            <a:ln w="6350">
              <a:solidFill>
                <a:srgbClr val="FFFFFF"/>
              </a:solidFill>
            </a:ln>
          </p:spPr>
          <p:txBody>
            <a:bodyPr wrap="square" lIns="0" tIns="0" rIns="0" bIns="0" rtlCol="0"/>
            <a:lstStyle/>
            <a:p>
              <a:endParaRPr sz="1500"/>
            </a:p>
          </p:txBody>
        </p:sp>
        <p:sp>
          <p:nvSpPr>
            <p:cNvPr id="119" name="object 119"/>
            <p:cNvSpPr/>
            <p:nvPr/>
          </p:nvSpPr>
          <p:spPr>
            <a:xfrm>
              <a:off x="6443471" y="6207251"/>
              <a:ext cx="373380" cy="569595"/>
            </a:xfrm>
            <a:custGeom>
              <a:avLst/>
              <a:gdLst/>
              <a:ahLst/>
              <a:cxnLst/>
              <a:rect l="l" t="t" r="r" b="b"/>
              <a:pathLst>
                <a:path w="373379" h="569595">
                  <a:moveTo>
                    <a:pt x="0" y="0"/>
                  </a:moveTo>
                  <a:lnTo>
                    <a:pt x="0" y="569468"/>
                  </a:lnTo>
                </a:path>
                <a:path w="373379" h="569595">
                  <a:moveTo>
                    <a:pt x="373379" y="0"/>
                  </a:moveTo>
                  <a:lnTo>
                    <a:pt x="373379" y="339852"/>
                  </a:lnTo>
                </a:path>
              </a:pathLst>
            </a:custGeom>
            <a:ln w="6350">
              <a:solidFill>
                <a:srgbClr val="4471C4"/>
              </a:solidFill>
            </a:ln>
          </p:spPr>
          <p:txBody>
            <a:bodyPr wrap="square" lIns="0" tIns="0" rIns="0" bIns="0" rtlCol="0"/>
            <a:lstStyle/>
            <a:p>
              <a:endParaRPr sz="1500"/>
            </a:p>
          </p:txBody>
        </p:sp>
        <p:sp>
          <p:nvSpPr>
            <p:cNvPr id="120" name="object 120"/>
            <p:cNvSpPr/>
            <p:nvPr/>
          </p:nvSpPr>
          <p:spPr>
            <a:xfrm>
              <a:off x="6088379" y="6060947"/>
              <a:ext cx="852169" cy="146685"/>
            </a:xfrm>
            <a:custGeom>
              <a:avLst/>
              <a:gdLst/>
              <a:ahLst/>
              <a:cxnLst/>
              <a:rect l="l" t="t" r="r" b="b"/>
              <a:pathLst>
                <a:path w="852170" h="146685">
                  <a:moveTo>
                    <a:pt x="851916" y="0"/>
                  </a:moveTo>
                  <a:lnTo>
                    <a:pt x="0" y="0"/>
                  </a:lnTo>
                  <a:lnTo>
                    <a:pt x="0" y="146303"/>
                  </a:lnTo>
                  <a:lnTo>
                    <a:pt x="851916" y="146303"/>
                  </a:lnTo>
                  <a:lnTo>
                    <a:pt x="851916" y="0"/>
                  </a:lnTo>
                  <a:close/>
                </a:path>
              </a:pathLst>
            </a:custGeom>
            <a:solidFill>
              <a:srgbClr val="EBA900"/>
            </a:solidFill>
          </p:spPr>
          <p:txBody>
            <a:bodyPr wrap="square" lIns="0" tIns="0" rIns="0" bIns="0" rtlCol="0"/>
            <a:lstStyle/>
            <a:p>
              <a:endParaRPr sz="1500"/>
            </a:p>
          </p:txBody>
        </p:sp>
        <p:sp>
          <p:nvSpPr>
            <p:cNvPr id="121" name="object 121"/>
            <p:cNvSpPr/>
            <p:nvPr/>
          </p:nvSpPr>
          <p:spPr>
            <a:xfrm>
              <a:off x="6088379" y="6060947"/>
              <a:ext cx="852169" cy="146685"/>
            </a:xfrm>
            <a:custGeom>
              <a:avLst/>
              <a:gdLst/>
              <a:ahLst/>
              <a:cxnLst/>
              <a:rect l="l" t="t" r="r" b="b"/>
              <a:pathLst>
                <a:path w="852170" h="146685">
                  <a:moveTo>
                    <a:pt x="0" y="146303"/>
                  </a:moveTo>
                  <a:lnTo>
                    <a:pt x="851916" y="146303"/>
                  </a:lnTo>
                  <a:lnTo>
                    <a:pt x="851916" y="0"/>
                  </a:lnTo>
                  <a:lnTo>
                    <a:pt x="0" y="0"/>
                  </a:lnTo>
                  <a:lnTo>
                    <a:pt x="0" y="146303"/>
                  </a:lnTo>
                  <a:close/>
                </a:path>
              </a:pathLst>
            </a:custGeom>
            <a:ln w="6350">
              <a:solidFill>
                <a:srgbClr val="FFFFFF"/>
              </a:solidFill>
            </a:ln>
          </p:spPr>
          <p:txBody>
            <a:bodyPr wrap="square" lIns="0" tIns="0" rIns="0" bIns="0" rtlCol="0"/>
            <a:lstStyle/>
            <a:p>
              <a:endParaRPr sz="1500"/>
            </a:p>
          </p:txBody>
        </p:sp>
        <p:sp>
          <p:nvSpPr>
            <p:cNvPr id="122" name="object 122"/>
            <p:cNvSpPr/>
            <p:nvPr/>
          </p:nvSpPr>
          <p:spPr>
            <a:xfrm>
              <a:off x="7191755" y="6207251"/>
              <a:ext cx="1868805" cy="340360"/>
            </a:xfrm>
            <a:custGeom>
              <a:avLst/>
              <a:gdLst/>
              <a:ahLst/>
              <a:cxnLst/>
              <a:rect l="l" t="t" r="r" b="b"/>
              <a:pathLst>
                <a:path w="1868804" h="340359">
                  <a:moveTo>
                    <a:pt x="0" y="0"/>
                  </a:moveTo>
                  <a:lnTo>
                    <a:pt x="0" y="339852"/>
                  </a:lnTo>
                </a:path>
                <a:path w="1868804" h="340359">
                  <a:moveTo>
                    <a:pt x="373379" y="0"/>
                  </a:moveTo>
                  <a:lnTo>
                    <a:pt x="373379" y="339852"/>
                  </a:lnTo>
                </a:path>
                <a:path w="1868804" h="340359">
                  <a:moveTo>
                    <a:pt x="746760" y="0"/>
                  </a:moveTo>
                  <a:lnTo>
                    <a:pt x="746760" y="339852"/>
                  </a:lnTo>
                </a:path>
                <a:path w="1868804" h="340359">
                  <a:moveTo>
                    <a:pt x="1121664" y="0"/>
                  </a:moveTo>
                  <a:lnTo>
                    <a:pt x="1121664" y="339852"/>
                  </a:lnTo>
                </a:path>
                <a:path w="1868804" h="340359">
                  <a:moveTo>
                    <a:pt x="1495044" y="0"/>
                  </a:moveTo>
                  <a:lnTo>
                    <a:pt x="1495044" y="339852"/>
                  </a:lnTo>
                </a:path>
                <a:path w="1868804" h="340359">
                  <a:moveTo>
                    <a:pt x="1868424" y="0"/>
                  </a:moveTo>
                  <a:lnTo>
                    <a:pt x="1868424" y="339852"/>
                  </a:lnTo>
                </a:path>
              </a:pathLst>
            </a:custGeom>
            <a:ln w="6350">
              <a:solidFill>
                <a:srgbClr val="4471C4"/>
              </a:solidFill>
            </a:ln>
          </p:spPr>
          <p:txBody>
            <a:bodyPr wrap="square" lIns="0" tIns="0" rIns="0" bIns="0" rtlCol="0"/>
            <a:lstStyle/>
            <a:p>
              <a:endParaRPr sz="1500"/>
            </a:p>
          </p:txBody>
        </p:sp>
        <p:sp>
          <p:nvSpPr>
            <p:cNvPr id="123" name="object 123"/>
            <p:cNvSpPr/>
            <p:nvPr/>
          </p:nvSpPr>
          <p:spPr>
            <a:xfrm>
              <a:off x="6940295" y="6060947"/>
              <a:ext cx="2131060" cy="146685"/>
            </a:xfrm>
            <a:custGeom>
              <a:avLst/>
              <a:gdLst/>
              <a:ahLst/>
              <a:cxnLst/>
              <a:rect l="l" t="t" r="r" b="b"/>
              <a:pathLst>
                <a:path w="2131059" h="146685">
                  <a:moveTo>
                    <a:pt x="2130552" y="0"/>
                  </a:moveTo>
                  <a:lnTo>
                    <a:pt x="0" y="0"/>
                  </a:lnTo>
                  <a:lnTo>
                    <a:pt x="0" y="146303"/>
                  </a:lnTo>
                  <a:lnTo>
                    <a:pt x="2130552" y="146303"/>
                  </a:lnTo>
                  <a:lnTo>
                    <a:pt x="2130552" y="0"/>
                  </a:lnTo>
                  <a:close/>
                </a:path>
              </a:pathLst>
            </a:custGeom>
            <a:solidFill>
              <a:srgbClr val="6A813A"/>
            </a:solidFill>
          </p:spPr>
          <p:txBody>
            <a:bodyPr wrap="square" lIns="0" tIns="0" rIns="0" bIns="0" rtlCol="0"/>
            <a:lstStyle/>
            <a:p>
              <a:endParaRPr sz="1500"/>
            </a:p>
          </p:txBody>
        </p:sp>
        <p:sp>
          <p:nvSpPr>
            <p:cNvPr id="124" name="object 124"/>
            <p:cNvSpPr/>
            <p:nvPr/>
          </p:nvSpPr>
          <p:spPr>
            <a:xfrm>
              <a:off x="6940295" y="6060947"/>
              <a:ext cx="2131060" cy="146685"/>
            </a:xfrm>
            <a:custGeom>
              <a:avLst/>
              <a:gdLst/>
              <a:ahLst/>
              <a:cxnLst/>
              <a:rect l="l" t="t" r="r" b="b"/>
              <a:pathLst>
                <a:path w="2131059" h="146685">
                  <a:moveTo>
                    <a:pt x="0" y="146303"/>
                  </a:moveTo>
                  <a:lnTo>
                    <a:pt x="2130552" y="146303"/>
                  </a:lnTo>
                  <a:lnTo>
                    <a:pt x="2130552" y="0"/>
                  </a:lnTo>
                  <a:lnTo>
                    <a:pt x="0" y="0"/>
                  </a:lnTo>
                  <a:lnTo>
                    <a:pt x="0" y="146303"/>
                  </a:lnTo>
                  <a:close/>
                </a:path>
              </a:pathLst>
            </a:custGeom>
            <a:ln w="6350">
              <a:solidFill>
                <a:srgbClr val="FFFFFF"/>
              </a:solidFill>
            </a:ln>
          </p:spPr>
          <p:txBody>
            <a:bodyPr wrap="square" lIns="0" tIns="0" rIns="0" bIns="0" rtlCol="0"/>
            <a:lstStyle/>
            <a:p>
              <a:endParaRPr sz="1500"/>
            </a:p>
          </p:txBody>
        </p:sp>
        <p:sp>
          <p:nvSpPr>
            <p:cNvPr id="125" name="object 125"/>
            <p:cNvSpPr/>
            <p:nvPr/>
          </p:nvSpPr>
          <p:spPr>
            <a:xfrm>
              <a:off x="6816851" y="6693407"/>
              <a:ext cx="2618740" cy="83820"/>
            </a:xfrm>
            <a:custGeom>
              <a:avLst/>
              <a:gdLst/>
              <a:ahLst/>
              <a:cxnLst/>
              <a:rect l="l" t="t" r="r" b="b"/>
              <a:pathLst>
                <a:path w="2618740" h="83820">
                  <a:moveTo>
                    <a:pt x="0" y="0"/>
                  </a:moveTo>
                  <a:lnTo>
                    <a:pt x="0" y="83312"/>
                  </a:lnTo>
                </a:path>
                <a:path w="2618740" h="83820">
                  <a:moveTo>
                    <a:pt x="374903" y="0"/>
                  </a:moveTo>
                  <a:lnTo>
                    <a:pt x="374903" y="83312"/>
                  </a:lnTo>
                </a:path>
                <a:path w="2618740" h="83820">
                  <a:moveTo>
                    <a:pt x="748283" y="0"/>
                  </a:moveTo>
                  <a:lnTo>
                    <a:pt x="748283" y="83312"/>
                  </a:lnTo>
                </a:path>
                <a:path w="2618740" h="83820">
                  <a:moveTo>
                    <a:pt x="1121664" y="0"/>
                  </a:moveTo>
                  <a:lnTo>
                    <a:pt x="1121664" y="83312"/>
                  </a:lnTo>
                </a:path>
                <a:path w="2618740" h="83820">
                  <a:moveTo>
                    <a:pt x="1496568" y="0"/>
                  </a:moveTo>
                  <a:lnTo>
                    <a:pt x="1496568" y="83312"/>
                  </a:lnTo>
                </a:path>
                <a:path w="2618740" h="83820">
                  <a:moveTo>
                    <a:pt x="1869948" y="0"/>
                  </a:moveTo>
                  <a:lnTo>
                    <a:pt x="1869948" y="83312"/>
                  </a:lnTo>
                </a:path>
                <a:path w="2618740" h="83820">
                  <a:moveTo>
                    <a:pt x="2243328" y="0"/>
                  </a:moveTo>
                  <a:lnTo>
                    <a:pt x="2243328" y="83312"/>
                  </a:lnTo>
                </a:path>
                <a:path w="2618740" h="83820">
                  <a:moveTo>
                    <a:pt x="2618231" y="0"/>
                  </a:moveTo>
                  <a:lnTo>
                    <a:pt x="2618231" y="83312"/>
                  </a:lnTo>
                </a:path>
              </a:pathLst>
            </a:custGeom>
            <a:ln w="6350">
              <a:solidFill>
                <a:srgbClr val="4471C4"/>
              </a:solidFill>
            </a:ln>
          </p:spPr>
          <p:txBody>
            <a:bodyPr wrap="square" lIns="0" tIns="0" rIns="0" bIns="0" rtlCol="0"/>
            <a:lstStyle/>
            <a:p>
              <a:endParaRPr sz="1500"/>
            </a:p>
          </p:txBody>
        </p:sp>
        <p:sp>
          <p:nvSpPr>
            <p:cNvPr id="126" name="object 126"/>
            <p:cNvSpPr/>
            <p:nvPr/>
          </p:nvSpPr>
          <p:spPr>
            <a:xfrm>
              <a:off x="6515100" y="6547103"/>
              <a:ext cx="2973705" cy="146685"/>
            </a:xfrm>
            <a:custGeom>
              <a:avLst/>
              <a:gdLst/>
              <a:ahLst/>
              <a:cxnLst/>
              <a:rect l="l" t="t" r="r" b="b"/>
              <a:pathLst>
                <a:path w="2973704" h="146684">
                  <a:moveTo>
                    <a:pt x="0" y="146304"/>
                  </a:moveTo>
                  <a:lnTo>
                    <a:pt x="2973324" y="146304"/>
                  </a:lnTo>
                  <a:lnTo>
                    <a:pt x="2973324" y="0"/>
                  </a:lnTo>
                  <a:lnTo>
                    <a:pt x="0" y="0"/>
                  </a:lnTo>
                  <a:lnTo>
                    <a:pt x="0" y="146304"/>
                  </a:lnTo>
                  <a:close/>
                </a:path>
              </a:pathLst>
            </a:custGeom>
            <a:solidFill>
              <a:srgbClr val="256193"/>
            </a:solidFill>
          </p:spPr>
          <p:txBody>
            <a:bodyPr wrap="square" lIns="0" tIns="0" rIns="0" bIns="0" rtlCol="0"/>
            <a:lstStyle/>
            <a:p>
              <a:endParaRPr sz="1500"/>
            </a:p>
          </p:txBody>
        </p:sp>
        <p:sp>
          <p:nvSpPr>
            <p:cNvPr id="127" name="object 127"/>
            <p:cNvSpPr/>
            <p:nvPr/>
          </p:nvSpPr>
          <p:spPr>
            <a:xfrm>
              <a:off x="6515100" y="6547103"/>
              <a:ext cx="2987040" cy="146685"/>
            </a:xfrm>
            <a:custGeom>
              <a:avLst/>
              <a:gdLst/>
              <a:ahLst/>
              <a:cxnLst/>
              <a:rect l="l" t="t" r="r" b="b"/>
              <a:pathLst>
                <a:path w="2987040" h="146684">
                  <a:moveTo>
                    <a:pt x="0" y="146304"/>
                  </a:moveTo>
                  <a:lnTo>
                    <a:pt x="2987040" y="146304"/>
                  </a:lnTo>
                  <a:lnTo>
                    <a:pt x="2987040"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28" name="object 128"/>
            <p:cNvSpPr/>
            <p:nvPr/>
          </p:nvSpPr>
          <p:spPr>
            <a:xfrm>
              <a:off x="9808463" y="6693407"/>
              <a:ext cx="0" cy="83820"/>
            </a:xfrm>
            <a:custGeom>
              <a:avLst/>
              <a:gdLst/>
              <a:ahLst/>
              <a:cxnLst/>
              <a:rect l="l" t="t" r="r" b="b"/>
              <a:pathLst>
                <a:path h="83820">
                  <a:moveTo>
                    <a:pt x="0" y="0"/>
                  </a:moveTo>
                  <a:lnTo>
                    <a:pt x="0" y="83312"/>
                  </a:lnTo>
                </a:path>
              </a:pathLst>
            </a:custGeom>
            <a:ln w="6350">
              <a:solidFill>
                <a:srgbClr val="4471C4"/>
              </a:solidFill>
            </a:ln>
          </p:spPr>
          <p:txBody>
            <a:bodyPr wrap="square" lIns="0" tIns="0" rIns="0" bIns="0" rtlCol="0"/>
            <a:lstStyle/>
            <a:p>
              <a:endParaRPr sz="1500"/>
            </a:p>
          </p:txBody>
        </p:sp>
        <p:sp>
          <p:nvSpPr>
            <p:cNvPr id="129" name="object 129"/>
            <p:cNvSpPr/>
            <p:nvPr/>
          </p:nvSpPr>
          <p:spPr>
            <a:xfrm>
              <a:off x="9488423" y="6547103"/>
              <a:ext cx="440690" cy="146685"/>
            </a:xfrm>
            <a:custGeom>
              <a:avLst/>
              <a:gdLst/>
              <a:ahLst/>
              <a:cxnLst/>
              <a:rect l="l" t="t" r="r" b="b"/>
              <a:pathLst>
                <a:path w="440690" h="146684">
                  <a:moveTo>
                    <a:pt x="440435" y="0"/>
                  </a:moveTo>
                  <a:lnTo>
                    <a:pt x="0" y="0"/>
                  </a:lnTo>
                  <a:lnTo>
                    <a:pt x="0" y="146304"/>
                  </a:lnTo>
                  <a:lnTo>
                    <a:pt x="440435" y="146304"/>
                  </a:lnTo>
                  <a:lnTo>
                    <a:pt x="440435" y="0"/>
                  </a:lnTo>
                  <a:close/>
                </a:path>
              </a:pathLst>
            </a:custGeom>
            <a:solidFill>
              <a:srgbClr val="AA5525"/>
            </a:solidFill>
          </p:spPr>
          <p:txBody>
            <a:bodyPr wrap="square" lIns="0" tIns="0" rIns="0" bIns="0" rtlCol="0"/>
            <a:lstStyle/>
            <a:p>
              <a:endParaRPr sz="1500"/>
            </a:p>
          </p:txBody>
        </p:sp>
        <p:sp>
          <p:nvSpPr>
            <p:cNvPr id="130" name="object 130"/>
            <p:cNvSpPr/>
            <p:nvPr/>
          </p:nvSpPr>
          <p:spPr>
            <a:xfrm>
              <a:off x="9488423" y="6547103"/>
              <a:ext cx="440690" cy="146685"/>
            </a:xfrm>
            <a:custGeom>
              <a:avLst/>
              <a:gdLst/>
              <a:ahLst/>
              <a:cxnLst/>
              <a:rect l="l" t="t" r="r" b="b"/>
              <a:pathLst>
                <a:path w="440690" h="146684">
                  <a:moveTo>
                    <a:pt x="0" y="146304"/>
                  </a:moveTo>
                  <a:lnTo>
                    <a:pt x="440435" y="146304"/>
                  </a:lnTo>
                  <a:lnTo>
                    <a:pt x="440435"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31" name="object 131"/>
            <p:cNvSpPr/>
            <p:nvPr/>
          </p:nvSpPr>
          <p:spPr>
            <a:xfrm>
              <a:off x="10181844" y="6693407"/>
              <a:ext cx="748665" cy="83820"/>
            </a:xfrm>
            <a:custGeom>
              <a:avLst/>
              <a:gdLst/>
              <a:ahLst/>
              <a:cxnLst/>
              <a:rect l="l" t="t" r="r" b="b"/>
              <a:pathLst>
                <a:path w="748665" h="83820">
                  <a:moveTo>
                    <a:pt x="0" y="0"/>
                  </a:moveTo>
                  <a:lnTo>
                    <a:pt x="0" y="83312"/>
                  </a:lnTo>
                </a:path>
                <a:path w="748665" h="83820">
                  <a:moveTo>
                    <a:pt x="373379" y="0"/>
                  </a:moveTo>
                  <a:lnTo>
                    <a:pt x="373379" y="83312"/>
                  </a:lnTo>
                </a:path>
                <a:path w="748665" h="83820">
                  <a:moveTo>
                    <a:pt x="748283" y="0"/>
                  </a:moveTo>
                  <a:lnTo>
                    <a:pt x="748283" y="83312"/>
                  </a:lnTo>
                </a:path>
              </a:pathLst>
            </a:custGeom>
            <a:ln w="6350">
              <a:solidFill>
                <a:srgbClr val="4471C4"/>
              </a:solidFill>
            </a:ln>
          </p:spPr>
          <p:txBody>
            <a:bodyPr wrap="square" lIns="0" tIns="0" rIns="0" bIns="0" rtlCol="0"/>
            <a:lstStyle/>
            <a:p>
              <a:endParaRPr sz="1500"/>
            </a:p>
          </p:txBody>
        </p:sp>
        <p:sp>
          <p:nvSpPr>
            <p:cNvPr id="132" name="object 132"/>
            <p:cNvSpPr/>
            <p:nvPr/>
          </p:nvSpPr>
          <p:spPr>
            <a:xfrm>
              <a:off x="9928860" y="6547103"/>
              <a:ext cx="1280160" cy="146685"/>
            </a:xfrm>
            <a:custGeom>
              <a:avLst/>
              <a:gdLst/>
              <a:ahLst/>
              <a:cxnLst/>
              <a:rect l="l" t="t" r="r" b="b"/>
              <a:pathLst>
                <a:path w="1280159" h="146684">
                  <a:moveTo>
                    <a:pt x="1280159" y="0"/>
                  </a:moveTo>
                  <a:lnTo>
                    <a:pt x="0" y="0"/>
                  </a:lnTo>
                  <a:lnTo>
                    <a:pt x="0" y="146304"/>
                  </a:lnTo>
                  <a:lnTo>
                    <a:pt x="1280159" y="146304"/>
                  </a:lnTo>
                  <a:lnTo>
                    <a:pt x="1280159" y="0"/>
                  </a:lnTo>
                  <a:close/>
                </a:path>
              </a:pathLst>
            </a:custGeom>
            <a:solidFill>
              <a:srgbClr val="767679"/>
            </a:solidFill>
          </p:spPr>
          <p:txBody>
            <a:bodyPr wrap="square" lIns="0" tIns="0" rIns="0" bIns="0" rtlCol="0"/>
            <a:lstStyle/>
            <a:p>
              <a:endParaRPr sz="1500"/>
            </a:p>
          </p:txBody>
        </p:sp>
        <p:sp>
          <p:nvSpPr>
            <p:cNvPr id="133" name="object 133"/>
            <p:cNvSpPr/>
            <p:nvPr/>
          </p:nvSpPr>
          <p:spPr>
            <a:xfrm>
              <a:off x="9928860" y="6547103"/>
              <a:ext cx="1280160" cy="146685"/>
            </a:xfrm>
            <a:custGeom>
              <a:avLst/>
              <a:gdLst/>
              <a:ahLst/>
              <a:cxnLst/>
              <a:rect l="l" t="t" r="r" b="b"/>
              <a:pathLst>
                <a:path w="1280159" h="146684">
                  <a:moveTo>
                    <a:pt x="0" y="146304"/>
                  </a:moveTo>
                  <a:lnTo>
                    <a:pt x="1280159" y="146304"/>
                  </a:lnTo>
                  <a:lnTo>
                    <a:pt x="1280159"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34" name="object 134"/>
            <p:cNvSpPr/>
            <p:nvPr/>
          </p:nvSpPr>
          <p:spPr>
            <a:xfrm>
              <a:off x="11303508" y="6693407"/>
              <a:ext cx="0" cy="83820"/>
            </a:xfrm>
            <a:custGeom>
              <a:avLst/>
              <a:gdLst/>
              <a:ahLst/>
              <a:cxnLst/>
              <a:rect l="l" t="t" r="r" b="b"/>
              <a:pathLst>
                <a:path h="83820">
                  <a:moveTo>
                    <a:pt x="0" y="0"/>
                  </a:moveTo>
                  <a:lnTo>
                    <a:pt x="0" y="83312"/>
                  </a:lnTo>
                </a:path>
              </a:pathLst>
            </a:custGeom>
            <a:ln w="6350">
              <a:solidFill>
                <a:srgbClr val="4471C4"/>
              </a:solidFill>
            </a:ln>
          </p:spPr>
          <p:txBody>
            <a:bodyPr wrap="square" lIns="0" tIns="0" rIns="0" bIns="0" rtlCol="0"/>
            <a:lstStyle/>
            <a:p>
              <a:endParaRPr sz="1500"/>
            </a:p>
          </p:txBody>
        </p:sp>
        <p:sp>
          <p:nvSpPr>
            <p:cNvPr id="135" name="object 135"/>
            <p:cNvSpPr/>
            <p:nvPr/>
          </p:nvSpPr>
          <p:spPr>
            <a:xfrm>
              <a:off x="11201399" y="6547103"/>
              <a:ext cx="425450" cy="146685"/>
            </a:xfrm>
            <a:custGeom>
              <a:avLst/>
              <a:gdLst/>
              <a:ahLst/>
              <a:cxnLst/>
              <a:rect l="l" t="t" r="r" b="b"/>
              <a:pathLst>
                <a:path w="425450" h="146684">
                  <a:moveTo>
                    <a:pt x="425196" y="0"/>
                  </a:moveTo>
                  <a:lnTo>
                    <a:pt x="0" y="0"/>
                  </a:lnTo>
                  <a:lnTo>
                    <a:pt x="0" y="146304"/>
                  </a:lnTo>
                  <a:lnTo>
                    <a:pt x="425196" y="146304"/>
                  </a:lnTo>
                  <a:lnTo>
                    <a:pt x="425196" y="0"/>
                  </a:lnTo>
                  <a:close/>
                </a:path>
              </a:pathLst>
            </a:custGeom>
            <a:solidFill>
              <a:srgbClr val="EBA900"/>
            </a:solidFill>
          </p:spPr>
          <p:txBody>
            <a:bodyPr wrap="square" lIns="0" tIns="0" rIns="0" bIns="0" rtlCol="0"/>
            <a:lstStyle/>
            <a:p>
              <a:endParaRPr sz="1500"/>
            </a:p>
          </p:txBody>
        </p:sp>
        <p:sp>
          <p:nvSpPr>
            <p:cNvPr id="136" name="object 136"/>
            <p:cNvSpPr/>
            <p:nvPr/>
          </p:nvSpPr>
          <p:spPr>
            <a:xfrm>
              <a:off x="11201399" y="6547103"/>
              <a:ext cx="425450" cy="146685"/>
            </a:xfrm>
            <a:custGeom>
              <a:avLst/>
              <a:gdLst/>
              <a:ahLst/>
              <a:cxnLst/>
              <a:rect l="l" t="t" r="r" b="b"/>
              <a:pathLst>
                <a:path w="425450" h="146684">
                  <a:moveTo>
                    <a:pt x="0" y="146304"/>
                  </a:moveTo>
                  <a:lnTo>
                    <a:pt x="425196" y="146304"/>
                  </a:lnTo>
                  <a:lnTo>
                    <a:pt x="425196"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37" name="object 137"/>
            <p:cNvSpPr/>
            <p:nvPr/>
          </p:nvSpPr>
          <p:spPr>
            <a:xfrm>
              <a:off x="12062460" y="6693407"/>
              <a:ext cx="0" cy="83820"/>
            </a:xfrm>
            <a:custGeom>
              <a:avLst/>
              <a:gdLst/>
              <a:ahLst/>
              <a:cxnLst/>
              <a:rect l="l" t="t" r="r" b="b"/>
              <a:pathLst>
                <a:path h="83820">
                  <a:moveTo>
                    <a:pt x="0" y="0"/>
                  </a:moveTo>
                  <a:lnTo>
                    <a:pt x="0" y="83312"/>
                  </a:lnTo>
                </a:path>
              </a:pathLst>
            </a:custGeom>
            <a:ln w="6350">
              <a:solidFill>
                <a:srgbClr val="4471C4"/>
              </a:solidFill>
            </a:ln>
          </p:spPr>
          <p:txBody>
            <a:bodyPr wrap="square" lIns="0" tIns="0" rIns="0" bIns="0" rtlCol="0"/>
            <a:lstStyle/>
            <a:p>
              <a:endParaRPr sz="1500"/>
            </a:p>
          </p:txBody>
        </p:sp>
        <p:sp>
          <p:nvSpPr>
            <p:cNvPr id="138" name="object 138"/>
            <p:cNvSpPr/>
            <p:nvPr/>
          </p:nvSpPr>
          <p:spPr>
            <a:xfrm>
              <a:off x="11626596" y="6547103"/>
              <a:ext cx="1278890" cy="146685"/>
            </a:xfrm>
            <a:custGeom>
              <a:avLst/>
              <a:gdLst/>
              <a:ahLst/>
              <a:cxnLst/>
              <a:rect l="l" t="t" r="r" b="b"/>
              <a:pathLst>
                <a:path w="1278890" h="146684">
                  <a:moveTo>
                    <a:pt x="1278636" y="0"/>
                  </a:moveTo>
                  <a:lnTo>
                    <a:pt x="0" y="0"/>
                  </a:lnTo>
                  <a:lnTo>
                    <a:pt x="0" y="146304"/>
                  </a:lnTo>
                  <a:lnTo>
                    <a:pt x="1278636" y="146304"/>
                  </a:lnTo>
                  <a:lnTo>
                    <a:pt x="1278636" y="0"/>
                  </a:lnTo>
                  <a:close/>
                </a:path>
              </a:pathLst>
            </a:custGeom>
            <a:solidFill>
              <a:srgbClr val="6A813A"/>
            </a:solidFill>
          </p:spPr>
          <p:txBody>
            <a:bodyPr wrap="square" lIns="0" tIns="0" rIns="0" bIns="0" rtlCol="0"/>
            <a:lstStyle/>
            <a:p>
              <a:endParaRPr sz="1500"/>
            </a:p>
          </p:txBody>
        </p:sp>
        <p:sp>
          <p:nvSpPr>
            <p:cNvPr id="139" name="object 139"/>
            <p:cNvSpPr/>
            <p:nvPr/>
          </p:nvSpPr>
          <p:spPr>
            <a:xfrm>
              <a:off x="11626596" y="6547103"/>
              <a:ext cx="1278890" cy="146685"/>
            </a:xfrm>
            <a:custGeom>
              <a:avLst/>
              <a:gdLst/>
              <a:ahLst/>
              <a:cxnLst/>
              <a:rect l="l" t="t" r="r" b="b"/>
              <a:pathLst>
                <a:path w="1278890" h="146684">
                  <a:moveTo>
                    <a:pt x="0" y="146304"/>
                  </a:moveTo>
                  <a:lnTo>
                    <a:pt x="1278636" y="146304"/>
                  </a:lnTo>
                  <a:lnTo>
                    <a:pt x="1278636" y="0"/>
                  </a:lnTo>
                  <a:lnTo>
                    <a:pt x="0" y="0"/>
                  </a:lnTo>
                  <a:lnTo>
                    <a:pt x="0" y="146304"/>
                  </a:lnTo>
                  <a:close/>
                </a:path>
              </a:pathLst>
            </a:custGeom>
            <a:ln w="6350">
              <a:solidFill>
                <a:srgbClr val="FFFFFF"/>
              </a:solidFill>
            </a:ln>
          </p:spPr>
          <p:txBody>
            <a:bodyPr wrap="square" lIns="0" tIns="0" rIns="0" bIns="0" rtlCol="0"/>
            <a:lstStyle/>
            <a:p>
              <a:endParaRPr sz="1500"/>
            </a:p>
          </p:txBody>
        </p:sp>
        <p:sp>
          <p:nvSpPr>
            <p:cNvPr id="140" name="object 140"/>
            <p:cNvSpPr/>
            <p:nvPr/>
          </p:nvSpPr>
          <p:spPr>
            <a:xfrm>
              <a:off x="3078479" y="2574035"/>
              <a:ext cx="9714230" cy="4203065"/>
            </a:xfrm>
            <a:custGeom>
              <a:avLst/>
              <a:gdLst/>
              <a:ahLst/>
              <a:cxnLst/>
              <a:rect l="l" t="t" r="r" b="b"/>
              <a:pathLst>
                <a:path w="9714230" h="4203065">
                  <a:moveTo>
                    <a:pt x="0" y="0"/>
                  </a:moveTo>
                  <a:lnTo>
                    <a:pt x="0" y="4202683"/>
                  </a:lnTo>
                </a:path>
                <a:path w="9714230" h="4203065">
                  <a:moveTo>
                    <a:pt x="9339072" y="0"/>
                  </a:moveTo>
                  <a:lnTo>
                    <a:pt x="9339072" y="4202683"/>
                  </a:lnTo>
                </a:path>
                <a:path w="9714230" h="4203065">
                  <a:moveTo>
                    <a:pt x="9713976" y="0"/>
                  </a:moveTo>
                  <a:lnTo>
                    <a:pt x="9713976" y="4202683"/>
                  </a:lnTo>
                </a:path>
              </a:pathLst>
            </a:custGeom>
            <a:ln w="6350">
              <a:solidFill>
                <a:srgbClr val="4471C4"/>
              </a:solidFill>
            </a:ln>
          </p:spPr>
          <p:txBody>
            <a:bodyPr wrap="square" lIns="0" tIns="0" rIns="0" bIns="0" rtlCol="0"/>
            <a:lstStyle/>
            <a:p>
              <a:endParaRPr sz="1500"/>
            </a:p>
          </p:txBody>
        </p:sp>
      </p:grpSp>
      <p:sp>
        <p:nvSpPr>
          <p:cNvPr id="141" name="object 141"/>
          <p:cNvSpPr/>
          <p:nvPr/>
        </p:nvSpPr>
        <p:spPr>
          <a:xfrm>
            <a:off x="2010410" y="1614170"/>
            <a:ext cx="188383" cy="166688"/>
          </a:xfrm>
          <a:custGeom>
            <a:avLst/>
            <a:gdLst/>
            <a:ahLst/>
            <a:cxnLst/>
            <a:rect l="l" t="t" r="r" b="b"/>
            <a:pathLst>
              <a:path w="226060" h="200025">
                <a:moveTo>
                  <a:pt x="225551" y="0"/>
                </a:moveTo>
                <a:lnTo>
                  <a:pt x="0" y="0"/>
                </a:lnTo>
                <a:lnTo>
                  <a:pt x="0" y="199644"/>
                </a:lnTo>
                <a:lnTo>
                  <a:pt x="225551" y="199644"/>
                </a:lnTo>
                <a:lnTo>
                  <a:pt x="225551" y="0"/>
                </a:lnTo>
                <a:close/>
              </a:path>
            </a:pathLst>
          </a:custGeom>
          <a:solidFill>
            <a:srgbClr val="256193"/>
          </a:solidFill>
        </p:spPr>
        <p:txBody>
          <a:bodyPr wrap="square" lIns="0" tIns="0" rIns="0" bIns="0" rtlCol="0"/>
          <a:lstStyle/>
          <a:p>
            <a:endParaRPr sz="1500"/>
          </a:p>
        </p:txBody>
      </p:sp>
      <p:sp>
        <p:nvSpPr>
          <p:cNvPr id="142" name="object 142"/>
          <p:cNvSpPr/>
          <p:nvPr/>
        </p:nvSpPr>
        <p:spPr>
          <a:xfrm>
            <a:off x="3799840" y="1614170"/>
            <a:ext cx="189441" cy="166688"/>
          </a:xfrm>
          <a:custGeom>
            <a:avLst/>
            <a:gdLst/>
            <a:ahLst/>
            <a:cxnLst/>
            <a:rect l="l" t="t" r="r" b="b"/>
            <a:pathLst>
              <a:path w="227329" h="200025">
                <a:moveTo>
                  <a:pt x="227075" y="0"/>
                </a:moveTo>
                <a:lnTo>
                  <a:pt x="0" y="0"/>
                </a:lnTo>
                <a:lnTo>
                  <a:pt x="0" y="199644"/>
                </a:lnTo>
                <a:lnTo>
                  <a:pt x="227075" y="199644"/>
                </a:lnTo>
                <a:lnTo>
                  <a:pt x="227075" y="0"/>
                </a:lnTo>
                <a:close/>
              </a:path>
            </a:pathLst>
          </a:custGeom>
          <a:solidFill>
            <a:srgbClr val="AA5525"/>
          </a:solidFill>
        </p:spPr>
        <p:txBody>
          <a:bodyPr wrap="square" lIns="0" tIns="0" rIns="0" bIns="0" rtlCol="0"/>
          <a:lstStyle/>
          <a:p>
            <a:endParaRPr sz="1500"/>
          </a:p>
        </p:txBody>
      </p:sp>
      <p:sp>
        <p:nvSpPr>
          <p:cNvPr id="143" name="object 143"/>
          <p:cNvSpPr/>
          <p:nvPr/>
        </p:nvSpPr>
        <p:spPr>
          <a:xfrm>
            <a:off x="5126990" y="1614170"/>
            <a:ext cx="189441" cy="166688"/>
          </a:xfrm>
          <a:custGeom>
            <a:avLst/>
            <a:gdLst/>
            <a:ahLst/>
            <a:cxnLst/>
            <a:rect l="l" t="t" r="r" b="b"/>
            <a:pathLst>
              <a:path w="227329" h="200025">
                <a:moveTo>
                  <a:pt x="227075" y="0"/>
                </a:moveTo>
                <a:lnTo>
                  <a:pt x="0" y="0"/>
                </a:lnTo>
                <a:lnTo>
                  <a:pt x="0" y="199644"/>
                </a:lnTo>
                <a:lnTo>
                  <a:pt x="227075" y="199644"/>
                </a:lnTo>
                <a:lnTo>
                  <a:pt x="227075" y="0"/>
                </a:lnTo>
                <a:close/>
              </a:path>
            </a:pathLst>
          </a:custGeom>
          <a:solidFill>
            <a:srgbClr val="767679"/>
          </a:solidFill>
        </p:spPr>
        <p:txBody>
          <a:bodyPr wrap="square" lIns="0" tIns="0" rIns="0" bIns="0" rtlCol="0"/>
          <a:lstStyle/>
          <a:p>
            <a:endParaRPr sz="1500"/>
          </a:p>
        </p:txBody>
      </p:sp>
      <p:sp>
        <p:nvSpPr>
          <p:cNvPr id="144" name="object 144"/>
          <p:cNvSpPr/>
          <p:nvPr/>
        </p:nvSpPr>
        <p:spPr>
          <a:xfrm>
            <a:off x="6996430" y="1614170"/>
            <a:ext cx="188383" cy="166688"/>
          </a:xfrm>
          <a:custGeom>
            <a:avLst/>
            <a:gdLst/>
            <a:ahLst/>
            <a:cxnLst/>
            <a:rect l="l" t="t" r="r" b="b"/>
            <a:pathLst>
              <a:path w="226059" h="200025">
                <a:moveTo>
                  <a:pt x="225551" y="0"/>
                </a:moveTo>
                <a:lnTo>
                  <a:pt x="0" y="0"/>
                </a:lnTo>
                <a:lnTo>
                  <a:pt x="0" y="199644"/>
                </a:lnTo>
                <a:lnTo>
                  <a:pt x="225551" y="199644"/>
                </a:lnTo>
                <a:lnTo>
                  <a:pt x="225551" y="0"/>
                </a:lnTo>
                <a:close/>
              </a:path>
            </a:pathLst>
          </a:custGeom>
          <a:solidFill>
            <a:srgbClr val="EBA900"/>
          </a:solidFill>
        </p:spPr>
        <p:txBody>
          <a:bodyPr wrap="square" lIns="0" tIns="0" rIns="0" bIns="0" rtlCol="0"/>
          <a:lstStyle/>
          <a:p>
            <a:endParaRPr sz="1500"/>
          </a:p>
        </p:txBody>
      </p:sp>
      <p:sp>
        <p:nvSpPr>
          <p:cNvPr id="145" name="object 145"/>
          <p:cNvSpPr txBox="1"/>
          <p:nvPr/>
        </p:nvSpPr>
        <p:spPr>
          <a:xfrm>
            <a:off x="345525" y="842625"/>
            <a:ext cx="7676621" cy="963939"/>
          </a:xfrm>
          <a:prstGeom prst="rect">
            <a:avLst/>
          </a:prstGeom>
        </p:spPr>
        <p:txBody>
          <a:bodyPr vert="horz" wrap="square" lIns="0" tIns="230717" rIns="0" bIns="0" rtlCol="0">
            <a:spAutoFit/>
          </a:bodyPr>
          <a:lstStyle/>
          <a:p>
            <a:pPr marL="10583">
              <a:spcBef>
                <a:spcPts val="1817"/>
              </a:spcBef>
            </a:pPr>
            <a:r>
              <a:rPr sz="2667" b="1">
                <a:latin typeface="Arial"/>
                <a:cs typeface="Arial"/>
              </a:rPr>
              <a:t>People</a:t>
            </a:r>
            <a:r>
              <a:rPr sz="2667" b="1" spc="-33">
                <a:latin typeface="Arial"/>
                <a:cs typeface="Arial"/>
              </a:rPr>
              <a:t> </a:t>
            </a:r>
            <a:r>
              <a:rPr sz="2667" b="1">
                <a:latin typeface="Arial"/>
                <a:cs typeface="Arial"/>
              </a:rPr>
              <a:t>move</a:t>
            </a:r>
            <a:r>
              <a:rPr sz="2667" b="1" spc="-8">
                <a:latin typeface="Arial"/>
                <a:cs typeface="Arial"/>
              </a:rPr>
              <a:t> </a:t>
            </a:r>
            <a:r>
              <a:rPr sz="2667" b="1">
                <a:latin typeface="Arial"/>
                <a:cs typeface="Arial"/>
              </a:rPr>
              <a:t>through</a:t>
            </a:r>
            <a:r>
              <a:rPr sz="2667" b="1" spc="-142">
                <a:latin typeface="Arial"/>
                <a:cs typeface="Arial"/>
              </a:rPr>
              <a:t> </a:t>
            </a:r>
            <a:r>
              <a:rPr sz="2667" b="1">
                <a:latin typeface="Arial"/>
                <a:cs typeface="Arial"/>
              </a:rPr>
              <a:t>ADKAR</a:t>
            </a:r>
            <a:r>
              <a:rPr sz="2667" b="1" spc="-29">
                <a:latin typeface="Arial"/>
                <a:cs typeface="Arial"/>
              </a:rPr>
              <a:t> </a:t>
            </a:r>
            <a:r>
              <a:rPr sz="2667" b="1">
                <a:latin typeface="Arial"/>
                <a:cs typeface="Arial"/>
              </a:rPr>
              <a:t>at</a:t>
            </a:r>
            <a:r>
              <a:rPr sz="2667" b="1" spc="-8">
                <a:latin typeface="Arial"/>
                <a:cs typeface="Arial"/>
              </a:rPr>
              <a:t> </a:t>
            </a:r>
            <a:r>
              <a:rPr sz="2667" b="1">
                <a:latin typeface="Arial"/>
                <a:cs typeface="Arial"/>
              </a:rPr>
              <a:t>different</a:t>
            </a:r>
            <a:r>
              <a:rPr sz="2667" b="1" spc="-46">
                <a:latin typeface="Arial"/>
                <a:cs typeface="Arial"/>
              </a:rPr>
              <a:t> </a:t>
            </a:r>
            <a:r>
              <a:rPr sz="2667" b="1" spc="-8">
                <a:latin typeface="Arial"/>
                <a:cs typeface="Arial"/>
              </a:rPr>
              <a:t>paces</a:t>
            </a:r>
            <a:endParaRPr sz="2667">
              <a:latin typeface="Arial"/>
              <a:cs typeface="Arial"/>
            </a:endParaRPr>
          </a:p>
          <a:p>
            <a:pPr marL="1993291">
              <a:spcBef>
                <a:spcPts val="858"/>
              </a:spcBef>
              <a:tabLst>
                <a:tab pos="3782861" algn="l"/>
                <a:tab pos="5109958" algn="l"/>
                <a:tab pos="6979429" algn="l"/>
              </a:tabLst>
            </a:pPr>
            <a:r>
              <a:rPr sz="1333" spc="-8">
                <a:latin typeface="Arial"/>
                <a:cs typeface="Arial"/>
              </a:rPr>
              <a:t>Awareness</a:t>
            </a:r>
            <a:r>
              <a:rPr sz="1333">
                <a:latin typeface="Arial"/>
                <a:cs typeface="Arial"/>
              </a:rPr>
              <a:t>	</a:t>
            </a:r>
            <a:r>
              <a:rPr sz="1333" spc="-8">
                <a:latin typeface="Arial"/>
                <a:cs typeface="Arial"/>
              </a:rPr>
              <a:t>Desire</a:t>
            </a:r>
            <a:r>
              <a:rPr sz="1333">
                <a:latin typeface="Arial"/>
                <a:cs typeface="Arial"/>
              </a:rPr>
              <a:t>	</a:t>
            </a:r>
            <a:r>
              <a:rPr sz="1333" spc="-8">
                <a:latin typeface="Arial"/>
                <a:cs typeface="Arial"/>
              </a:rPr>
              <a:t>Knowledge</a:t>
            </a:r>
            <a:r>
              <a:rPr sz="1333">
                <a:latin typeface="Arial"/>
                <a:cs typeface="Arial"/>
              </a:rPr>
              <a:t>	</a:t>
            </a:r>
            <a:r>
              <a:rPr sz="1333" spc="-8">
                <a:latin typeface="Arial"/>
                <a:cs typeface="Arial"/>
              </a:rPr>
              <a:t>Ability</a:t>
            </a:r>
            <a:endParaRPr sz="1333">
              <a:latin typeface="Arial"/>
              <a:cs typeface="Arial"/>
            </a:endParaRPr>
          </a:p>
        </p:txBody>
      </p:sp>
      <p:sp>
        <p:nvSpPr>
          <p:cNvPr id="146" name="object 146"/>
          <p:cNvSpPr/>
          <p:nvPr/>
        </p:nvSpPr>
        <p:spPr>
          <a:xfrm>
            <a:off x="8323579" y="1614170"/>
            <a:ext cx="185738" cy="166688"/>
          </a:xfrm>
          <a:custGeom>
            <a:avLst/>
            <a:gdLst/>
            <a:ahLst/>
            <a:cxnLst/>
            <a:rect l="l" t="t" r="r" b="b"/>
            <a:pathLst>
              <a:path w="222884" h="200025">
                <a:moveTo>
                  <a:pt x="222503" y="0"/>
                </a:moveTo>
                <a:lnTo>
                  <a:pt x="0" y="0"/>
                </a:lnTo>
                <a:lnTo>
                  <a:pt x="0" y="199644"/>
                </a:lnTo>
                <a:lnTo>
                  <a:pt x="222503" y="199644"/>
                </a:lnTo>
                <a:lnTo>
                  <a:pt x="222503" y="0"/>
                </a:lnTo>
                <a:close/>
              </a:path>
            </a:pathLst>
          </a:custGeom>
          <a:solidFill>
            <a:srgbClr val="6A813A"/>
          </a:solidFill>
        </p:spPr>
        <p:txBody>
          <a:bodyPr wrap="square" lIns="0" tIns="0" rIns="0" bIns="0" rtlCol="0"/>
          <a:lstStyle/>
          <a:p>
            <a:endParaRPr sz="1500"/>
          </a:p>
        </p:txBody>
      </p:sp>
      <p:sp>
        <p:nvSpPr>
          <p:cNvPr id="147" name="object 147"/>
          <p:cNvSpPr txBox="1"/>
          <p:nvPr/>
        </p:nvSpPr>
        <p:spPr>
          <a:xfrm>
            <a:off x="8642138" y="1578715"/>
            <a:ext cx="1120775" cy="215273"/>
          </a:xfrm>
          <a:prstGeom prst="rect">
            <a:avLst/>
          </a:prstGeom>
        </p:spPr>
        <p:txBody>
          <a:bodyPr vert="horz" wrap="square" lIns="0" tIns="10054" rIns="0" bIns="0" rtlCol="0">
            <a:spAutoFit/>
          </a:bodyPr>
          <a:lstStyle/>
          <a:p>
            <a:pPr marL="10583">
              <a:spcBef>
                <a:spcPts val="79"/>
              </a:spcBef>
            </a:pPr>
            <a:r>
              <a:rPr sz="1333" spc="-8">
                <a:latin typeface="Arial"/>
                <a:cs typeface="Arial"/>
              </a:rPr>
              <a:t>Reinforcement</a:t>
            </a:r>
            <a:endParaRPr sz="1333">
              <a:latin typeface="Arial"/>
              <a:cs typeface="Arial"/>
            </a:endParaRPr>
          </a:p>
        </p:txBody>
      </p:sp>
      <p:sp>
        <p:nvSpPr>
          <p:cNvPr id="148" name="object 148"/>
          <p:cNvSpPr/>
          <p:nvPr/>
        </p:nvSpPr>
        <p:spPr>
          <a:xfrm>
            <a:off x="2589529" y="5734049"/>
            <a:ext cx="8165042" cy="278342"/>
          </a:xfrm>
          <a:custGeom>
            <a:avLst/>
            <a:gdLst/>
            <a:ahLst/>
            <a:cxnLst/>
            <a:rect l="l" t="t" r="r" b="b"/>
            <a:pathLst>
              <a:path w="9798050" h="334009">
                <a:moveTo>
                  <a:pt x="9630917" y="0"/>
                </a:moveTo>
                <a:lnTo>
                  <a:pt x="9630917" y="83439"/>
                </a:lnTo>
                <a:lnTo>
                  <a:pt x="0" y="83439"/>
                </a:lnTo>
                <a:lnTo>
                  <a:pt x="0" y="250317"/>
                </a:lnTo>
                <a:lnTo>
                  <a:pt x="9630917" y="250317"/>
                </a:lnTo>
                <a:lnTo>
                  <a:pt x="9630917" y="333756"/>
                </a:lnTo>
                <a:lnTo>
                  <a:pt x="9797796" y="166878"/>
                </a:lnTo>
                <a:lnTo>
                  <a:pt x="9630917" y="0"/>
                </a:lnTo>
                <a:close/>
              </a:path>
            </a:pathLst>
          </a:custGeom>
          <a:solidFill>
            <a:srgbClr val="AA5525"/>
          </a:solidFill>
        </p:spPr>
        <p:txBody>
          <a:bodyPr wrap="square" lIns="0" tIns="0" rIns="0" bIns="0" rtlCol="0"/>
          <a:lstStyle/>
          <a:p>
            <a:endParaRPr sz="1500"/>
          </a:p>
        </p:txBody>
      </p:sp>
      <p:sp>
        <p:nvSpPr>
          <p:cNvPr id="149" name="object 149"/>
          <p:cNvSpPr txBox="1"/>
          <p:nvPr/>
        </p:nvSpPr>
        <p:spPr>
          <a:xfrm>
            <a:off x="6143096" y="5939112"/>
            <a:ext cx="412750" cy="215273"/>
          </a:xfrm>
          <a:prstGeom prst="rect">
            <a:avLst/>
          </a:prstGeom>
        </p:spPr>
        <p:txBody>
          <a:bodyPr vert="horz" wrap="square" lIns="0" tIns="10054" rIns="0" bIns="0" rtlCol="0">
            <a:spAutoFit/>
          </a:bodyPr>
          <a:lstStyle/>
          <a:p>
            <a:pPr marL="10583">
              <a:spcBef>
                <a:spcPts val="79"/>
              </a:spcBef>
            </a:pPr>
            <a:r>
              <a:rPr sz="1333" b="1" spc="-17">
                <a:latin typeface="Arial"/>
                <a:cs typeface="Arial"/>
              </a:rPr>
              <a:t>Time</a:t>
            </a:r>
            <a:endParaRPr sz="1333">
              <a:latin typeface="Arial"/>
              <a:cs typeface="Arial"/>
            </a:endParaRPr>
          </a:p>
        </p:txBody>
      </p:sp>
      <p:sp>
        <p:nvSpPr>
          <p:cNvPr id="153" name="Title 152">
            <a:extLst>
              <a:ext uri="{FF2B5EF4-FFF2-40B4-BE49-F238E27FC236}">
                <a16:creationId xmlns:a16="http://schemas.microsoft.com/office/drawing/2014/main" id="{898E450F-95BA-6BAF-44CE-977AF6B3180B}"/>
              </a:ext>
            </a:extLst>
          </p:cNvPr>
          <p:cNvSpPr>
            <a:spLocks noGrp="1"/>
          </p:cNvSpPr>
          <p:nvPr>
            <p:ph type="title"/>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D561552A-A0EF-F229-1168-C6B8B6CBC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336" y="1503800"/>
            <a:ext cx="10136422" cy="1849897"/>
          </a:xfrm>
          <a:prstGeom prst="rect">
            <a:avLst/>
          </a:prstGeom>
        </p:spPr>
      </p:pic>
      <p:sp>
        <p:nvSpPr>
          <p:cNvPr id="5" name="TextBox 4">
            <a:extLst>
              <a:ext uri="{FF2B5EF4-FFF2-40B4-BE49-F238E27FC236}">
                <a16:creationId xmlns:a16="http://schemas.microsoft.com/office/drawing/2014/main" id="{B459F76B-A99A-5D25-BB0B-7B260777B5DD}"/>
              </a:ext>
            </a:extLst>
          </p:cNvPr>
          <p:cNvSpPr txBox="1"/>
          <p:nvPr/>
        </p:nvSpPr>
        <p:spPr>
          <a:xfrm>
            <a:off x="1292417" y="3740408"/>
            <a:ext cx="10136422" cy="1159200"/>
          </a:xfrm>
          <a:prstGeom prst="rect">
            <a:avLst/>
          </a:prstGeom>
        </p:spPr>
        <p:txBody>
          <a:bodyPr vert="horz" lIns="76200" tIns="38100" rIns="76200" bIns="38100" rtlCol="0" anchor="b">
            <a:normAutofit/>
          </a:bodyPr>
          <a:lstStyle/>
          <a:p>
            <a:pPr algn="ctr" defTabSz="761970">
              <a:lnSpc>
                <a:spcPct val="90000"/>
              </a:lnSpc>
              <a:spcBef>
                <a:spcPct val="0"/>
              </a:spcBef>
              <a:spcAft>
                <a:spcPts val="500"/>
              </a:spcAft>
            </a:pPr>
            <a:r>
              <a:rPr lang="en-US" sz="3667" b="1">
                <a:latin typeface="Arial"/>
                <a:ea typeface="+mj-ea"/>
                <a:cs typeface="Arial"/>
              </a:rPr>
              <a:t>Change Management Overview</a:t>
            </a:r>
          </a:p>
        </p:txBody>
      </p:sp>
    </p:spTree>
    <p:extLst>
      <p:ext uri="{BB962C8B-B14F-4D97-AF65-F5344CB8AC3E}">
        <p14:creationId xmlns:p14="http://schemas.microsoft.com/office/powerpoint/2010/main" val="2335272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8407036" y="2510764"/>
            <a:ext cx="3597318" cy="2335403"/>
          </a:xfrm>
          <a:prstGeom prst="rect">
            <a:avLst/>
          </a:prstGeom>
        </p:spPr>
      </p:pic>
      <p:sp>
        <p:nvSpPr>
          <p:cNvPr id="4" name="object 4"/>
          <p:cNvSpPr txBox="1"/>
          <p:nvPr/>
        </p:nvSpPr>
        <p:spPr>
          <a:xfrm>
            <a:off x="359748" y="1288902"/>
            <a:ext cx="7133252" cy="421655"/>
          </a:xfrm>
          <a:prstGeom prst="rect">
            <a:avLst/>
          </a:prstGeom>
        </p:spPr>
        <p:txBody>
          <a:bodyPr vert="horz" wrap="square" lIns="0" tIns="11113" rIns="0" bIns="0" rtlCol="0">
            <a:spAutoFit/>
          </a:bodyPr>
          <a:lstStyle/>
          <a:p>
            <a:pPr marL="10583">
              <a:spcBef>
                <a:spcPts val="87"/>
              </a:spcBef>
            </a:pPr>
            <a:r>
              <a:rPr sz="2667" b="1" spc="-17">
                <a:latin typeface="Arial"/>
                <a:cs typeface="Arial"/>
              </a:rPr>
              <a:t>Your</a:t>
            </a:r>
            <a:r>
              <a:rPr sz="2667" b="1" spc="-62">
                <a:latin typeface="Arial"/>
                <a:cs typeface="Arial"/>
              </a:rPr>
              <a:t> </a:t>
            </a:r>
            <a:r>
              <a:rPr sz="2667" b="1">
                <a:latin typeface="Arial"/>
                <a:cs typeface="Arial"/>
              </a:rPr>
              <a:t>Change</a:t>
            </a:r>
            <a:r>
              <a:rPr sz="2667" b="1" spc="-67">
                <a:latin typeface="Arial"/>
                <a:cs typeface="Arial"/>
              </a:rPr>
              <a:t> </a:t>
            </a:r>
            <a:r>
              <a:rPr sz="2667" b="1">
                <a:latin typeface="Arial"/>
                <a:cs typeface="Arial"/>
              </a:rPr>
              <a:t>Manager</a:t>
            </a:r>
            <a:r>
              <a:rPr sz="2667" b="1" spc="-50">
                <a:latin typeface="Arial"/>
                <a:cs typeface="Arial"/>
              </a:rPr>
              <a:t> </a:t>
            </a:r>
            <a:r>
              <a:rPr sz="2667" b="1">
                <a:latin typeface="Arial"/>
                <a:cs typeface="Arial"/>
              </a:rPr>
              <a:t>is</a:t>
            </a:r>
            <a:r>
              <a:rPr sz="2667" b="1" spc="-50">
                <a:latin typeface="Arial"/>
                <a:cs typeface="Arial"/>
              </a:rPr>
              <a:t> </a:t>
            </a:r>
            <a:r>
              <a:rPr sz="2667" b="1">
                <a:latin typeface="Arial"/>
                <a:cs typeface="Arial"/>
              </a:rPr>
              <a:t>here</a:t>
            </a:r>
            <a:r>
              <a:rPr sz="2667" b="1" spc="-37">
                <a:latin typeface="Arial"/>
                <a:cs typeface="Arial"/>
              </a:rPr>
              <a:t> </a:t>
            </a:r>
            <a:r>
              <a:rPr sz="2667" b="1">
                <a:latin typeface="Arial"/>
                <a:cs typeface="Arial"/>
              </a:rPr>
              <a:t>to</a:t>
            </a:r>
            <a:r>
              <a:rPr sz="2667" b="1" spc="-62">
                <a:latin typeface="Arial"/>
                <a:cs typeface="Arial"/>
              </a:rPr>
              <a:t> </a:t>
            </a:r>
            <a:r>
              <a:rPr sz="2667" b="1" spc="-8">
                <a:latin typeface="Arial"/>
                <a:cs typeface="Arial"/>
              </a:rPr>
              <a:t>help</a:t>
            </a:r>
            <a:r>
              <a:rPr lang="en-US" sz="2667" b="1" spc="-8">
                <a:latin typeface="Arial"/>
                <a:cs typeface="Arial"/>
              </a:rPr>
              <a:t> with</a:t>
            </a:r>
            <a:r>
              <a:rPr sz="2667" b="1" spc="-8">
                <a:latin typeface="Arial"/>
                <a:cs typeface="Arial"/>
              </a:rPr>
              <a:t>:</a:t>
            </a:r>
            <a:endParaRPr sz="2667">
              <a:latin typeface="Arial"/>
              <a:cs typeface="Arial"/>
            </a:endParaRPr>
          </a:p>
        </p:txBody>
      </p:sp>
      <p:pic>
        <p:nvPicPr>
          <p:cNvPr id="5" name="object 5"/>
          <p:cNvPicPr/>
          <p:nvPr/>
        </p:nvPicPr>
        <p:blipFill>
          <a:blip r:embed="rId4" cstate="print"/>
          <a:stretch>
            <a:fillRect/>
          </a:stretch>
        </p:blipFill>
        <p:spPr>
          <a:xfrm>
            <a:off x="459739" y="2237740"/>
            <a:ext cx="2449195" cy="1471295"/>
          </a:xfrm>
          <a:prstGeom prst="rect">
            <a:avLst/>
          </a:prstGeom>
        </p:spPr>
      </p:pic>
      <p:sp>
        <p:nvSpPr>
          <p:cNvPr id="6" name="object 6"/>
          <p:cNvSpPr txBox="1"/>
          <p:nvPr/>
        </p:nvSpPr>
        <p:spPr>
          <a:xfrm>
            <a:off x="602319" y="2656417"/>
            <a:ext cx="2166408" cy="593645"/>
          </a:xfrm>
          <a:prstGeom prst="rect">
            <a:avLst/>
          </a:prstGeom>
        </p:spPr>
        <p:txBody>
          <a:bodyPr vert="horz" wrap="square" lIns="0" tIns="54504" rIns="0" bIns="0" rtlCol="0">
            <a:spAutoFit/>
          </a:bodyPr>
          <a:lstStyle/>
          <a:p>
            <a:pPr marL="10583" marR="4233" indent="55560">
              <a:lnSpc>
                <a:spcPts val="2067"/>
              </a:lnSpc>
              <a:spcBef>
                <a:spcPts val="429"/>
              </a:spcBef>
            </a:pPr>
            <a:r>
              <a:rPr sz="2000" b="1">
                <a:solidFill>
                  <a:srgbClr val="FFFFFF"/>
                </a:solidFill>
                <a:latin typeface="Arial"/>
                <a:cs typeface="Arial"/>
              </a:rPr>
              <a:t>Identifying</a:t>
            </a:r>
            <a:r>
              <a:rPr sz="2000" b="1" spc="-8">
                <a:solidFill>
                  <a:srgbClr val="FFFFFF"/>
                </a:solidFill>
                <a:latin typeface="Arial"/>
                <a:cs typeface="Arial"/>
              </a:rPr>
              <a:t> those </a:t>
            </a:r>
            <a:r>
              <a:rPr sz="2000" b="1">
                <a:solidFill>
                  <a:srgbClr val="FFFFFF"/>
                </a:solidFill>
                <a:latin typeface="Arial"/>
                <a:cs typeface="Arial"/>
              </a:rPr>
              <a:t>who</a:t>
            </a:r>
            <a:r>
              <a:rPr sz="2000" b="1" spc="-33">
                <a:solidFill>
                  <a:srgbClr val="FFFFFF"/>
                </a:solidFill>
                <a:latin typeface="Arial"/>
                <a:cs typeface="Arial"/>
              </a:rPr>
              <a:t> </a:t>
            </a:r>
            <a:r>
              <a:rPr sz="2000" b="1">
                <a:solidFill>
                  <a:srgbClr val="FFFFFF"/>
                </a:solidFill>
                <a:latin typeface="Arial"/>
                <a:cs typeface="Arial"/>
              </a:rPr>
              <a:t>are</a:t>
            </a:r>
            <a:r>
              <a:rPr sz="2000" b="1" spc="8">
                <a:solidFill>
                  <a:srgbClr val="FFFFFF"/>
                </a:solidFill>
                <a:latin typeface="Arial"/>
                <a:cs typeface="Arial"/>
              </a:rPr>
              <a:t> </a:t>
            </a:r>
            <a:r>
              <a:rPr sz="2000" b="1" spc="-8">
                <a:solidFill>
                  <a:srgbClr val="FFFFFF"/>
                </a:solidFill>
                <a:latin typeface="Arial"/>
                <a:cs typeface="Arial"/>
              </a:rPr>
              <a:t>impacted</a:t>
            </a:r>
            <a:endParaRPr sz="2000">
              <a:latin typeface="Arial"/>
              <a:cs typeface="Arial"/>
            </a:endParaRPr>
          </a:p>
        </p:txBody>
      </p:sp>
      <p:pic>
        <p:nvPicPr>
          <p:cNvPr id="7" name="object 7"/>
          <p:cNvPicPr/>
          <p:nvPr/>
        </p:nvPicPr>
        <p:blipFill>
          <a:blip r:embed="rId5" cstate="print"/>
          <a:stretch>
            <a:fillRect/>
          </a:stretch>
        </p:blipFill>
        <p:spPr>
          <a:xfrm>
            <a:off x="3148331" y="2237740"/>
            <a:ext cx="2449194" cy="1471295"/>
          </a:xfrm>
          <a:prstGeom prst="rect">
            <a:avLst/>
          </a:prstGeom>
        </p:spPr>
      </p:pic>
      <p:sp>
        <p:nvSpPr>
          <p:cNvPr id="8" name="object 8"/>
          <p:cNvSpPr txBox="1"/>
          <p:nvPr/>
        </p:nvSpPr>
        <p:spPr>
          <a:xfrm>
            <a:off x="3302000" y="2393273"/>
            <a:ext cx="2159000" cy="1112185"/>
          </a:xfrm>
          <a:prstGeom prst="rect">
            <a:avLst/>
          </a:prstGeom>
        </p:spPr>
        <p:txBody>
          <a:bodyPr vert="horz" wrap="square" lIns="0" tIns="52917" rIns="0" bIns="0" rtlCol="0">
            <a:spAutoFit/>
          </a:bodyPr>
          <a:lstStyle/>
          <a:p>
            <a:pPr marL="10583" marR="4233" indent="529" algn="ctr">
              <a:lnSpc>
                <a:spcPct val="86100"/>
              </a:lnSpc>
              <a:spcBef>
                <a:spcPts val="417"/>
              </a:spcBef>
            </a:pPr>
            <a:r>
              <a:rPr sz="2000" b="1">
                <a:solidFill>
                  <a:srgbClr val="FFFFFF"/>
                </a:solidFill>
                <a:latin typeface="Arial"/>
                <a:cs typeface="Arial"/>
              </a:rPr>
              <a:t>Let</a:t>
            </a:r>
            <a:r>
              <a:rPr lang="en-US" sz="2000" b="1">
                <a:solidFill>
                  <a:srgbClr val="FFFFFF"/>
                </a:solidFill>
                <a:latin typeface="Arial"/>
                <a:cs typeface="Arial"/>
              </a:rPr>
              <a:t>ting campus know about major changes CHRS will bring</a:t>
            </a:r>
            <a:endParaRPr sz="2000">
              <a:latin typeface="Arial"/>
              <a:cs typeface="Arial"/>
            </a:endParaRPr>
          </a:p>
        </p:txBody>
      </p:sp>
      <p:pic>
        <p:nvPicPr>
          <p:cNvPr id="9" name="object 9"/>
          <p:cNvPicPr/>
          <p:nvPr/>
        </p:nvPicPr>
        <p:blipFill>
          <a:blip r:embed="rId6" cstate="print"/>
          <a:stretch>
            <a:fillRect/>
          </a:stretch>
        </p:blipFill>
        <p:spPr>
          <a:xfrm>
            <a:off x="5838191" y="2237740"/>
            <a:ext cx="2449194" cy="1471295"/>
          </a:xfrm>
          <a:prstGeom prst="rect">
            <a:avLst/>
          </a:prstGeom>
        </p:spPr>
      </p:pic>
      <p:sp>
        <p:nvSpPr>
          <p:cNvPr id="10" name="object 10"/>
          <p:cNvSpPr txBox="1"/>
          <p:nvPr/>
        </p:nvSpPr>
        <p:spPr>
          <a:xfrm>
            <a:off x="5937568" y="2525077"/>
            <a:ext cx="2251604" cy="862950"/>
          </a:xfrm>
          <a:prstGeom prst="rect">
            <a:avLst/>
          </a:prstGeom>
        </p:spPr>
        <p:txBody>
          <a:bodyPr vert="horz" wrap="square" lIns="0" tIns="54504" rIns="0" bIns="0" rtlCol="0">
            <a:spAutoFit/>
          </a:bodyPr>
          <a:lstStyle/>
          <a:p>
            <a:pPr marL="10054" marR="4233" algn="ctr">
              <a:lnSpc>
                <a:spcPts val="2067"/>
              </a:lnSpc>
              <a:spcBef>
                <a:spcPts val="429"/>
              </a:spcBef>
            </a:pPr>
            <a:r>
              <a:rPr sz="2000" b="1">
                <a:solidFill>
                  <a:srgbClr val="FFFFFF"/>
                </a:solidFill>
                <a:latin typeface="Arial"/>
                <a:cs typeface="Arial"/>
              </a:rPr>
              <a:t>Communicating</a:t>
            </a:r>
            <a:r>
              <a:rPr sz="2000" b="1" spc="-33">
                <a:solidFill>
                  <a:srgbClr val="FFFFFF"/>
                </a:solidFill>
                <a:latin typeface="Arial"/>
                <a:cs typeface="Arial"/>
              </a:rPr>
              <a:t> </a:t>
            </a:r>
            <a:r>
              <a:rPr sz="2000" b="1" spc="-21">
                <a:solidFill>
                  <a:srgbClr val="FFFFFF"/>
                </a:solidFill>
                <a:latin typeface="Arial"/>
                <a:cs typeface="Arial"/>
              </a:rPr>
              <a:t>to </a:t>
            </a:r>
            <a:r>
              <a:rPr sz="2000" b="1">
                <a:solidFill>
                  <a:srgbClr val="FFFFFF"/>
                </a:solidFill>
                <a:latin typeface="Arial"/>
                <a:cs typeface="Arial"/>
              </a:rPr>
              <a:t>various</a:t>
            </a:r>
            <a:r>
              <a:rPr sz="2000" b="1" spc="-12">
                <a:solidFill>
                  <a:srgbClr val="FFFFFF"/>
                </a:solidFill>
                <a:latin typeface="Arial"/>
                <a:cs typeface="Arial"/>
              </a:rPr>
              <a:t> </a:t>
            </a:r>
            <a:r>
              <a:rPr sz="2000" b="1" spc="-8">
                <a:solidFill>
                  <a:srgbClr val="FFFFFF"/>
                </a:solidFill>
                <a:latin typeface="Arial"/>
                <a:cs typeface="Arial"/>
              </a:rPr>
              <a:t>groups </a:t>
            </a:r>
            <a:r>
              <a:rPr sz="2000" b="1">
                <a:solidFill>
                  <a:srgbClr val="FFFFFF"/>
                </a:solidFill>
                <a:latin typeface="Arial"/>
                <a:cs typeface="Arial"/>
              </a:rPr>
              <a:t>around</a:t>
            </a:r>
            <a:r>
              <a:rPr sz="2000" b="1" spc="4">
                <a:solidFill>
                  <a:srgbClr val="FFFFFF"/>
                </a:solidFill>
                <a:latin typeface="Arial"/>
                <a:cs typeface="Arial"/>
              </a:rPr>
              <a:t> </a:t>
            </a:r>
            <a:r>
              <a:rPr sz="2000" b="1" spc="-8">
                <a:solidFill>
                  <a:srgbClr val="FFFFFF"/>
                </a:solidFill>
                <a:latin typeface="Arial"/>
                <a:cs typeface="Arial"/>
              </a:rPr>
              <a:t>campus</a:t>
            </a:r>
            <a:endParaRPr sz="2000">
              <a:latin typeface="Arial"/>
              <a:cs typeface="Arial"/>
            </a:endParaRPr>
          </a:p>
        </p:txBody>
      </p:sp>
      <p:pic>
        <p:nvPicPr>
          <p:cNvPr id="11" name="object 11"/>
          <p:cNvPicPr/>
          <p:nvPr/>
        </p:nvPicPr>
        <p:blipFill>
          <a:blip r:embed="rId7" cstate="print"/>
          <a:stretch>
            <a:fillRect/>
          </a:stretch>
        </p:blipFill>
        <p:spPr>
          <a:xfrm>
            <a:off x="459739" y="3948429"/>
            <a:ext cx="2449195" cy="1471295"/>
          </a:xfrm>
          <a:prstGeom prst="rect">
            <a:avLst/>
          </a:prstGeom>
        </p:spPr>
      </p:pic>
      <p:sp>
        <p:nvSpPr>
          <p:cNvPr id="12" name="object 12"/>
          <p:cNvSpPr txBox="1"/>
          <p:nvPr/>
        </p:nvSpPr>
        <p:spPr>
          <a:xfrm>
            <a:off x="566759" y="4236508"/>
            <a:ext cx="2236788" cy="862950"/>
          </a:xfrm>
          <a:prstGeom prst="rect">
            <a:avLst/>
          </a:prstGeom>
        </p:spPr>
        <p:txBody>
          <a:bodyPr vert="horz" wrap="square" lIns="0" tIns="54504" rIns="0" bIns="0" rtlCol="0">
            <a:spAutoFit/>
          </a:bodyPr>
          <a:lstStyle/>
          <a:p>
            <a:pPr marL="10583" marR="4233" indent="-1058" algn="ctr">
              <a:lnSpc>
                <a:spcPts val="2067"/>
              </a:lnSpc>
              <a:spcBef>
                <a:spcPts val="429"/>
              </a:spcBef>
            </a:pPr>
            <a:r>
              <a:rPr sz="2000" b="1">
                <a:solidFill>
                  <a:srgbClr val="FFFFFF"/>
                </a:solidFill>
                <a:latin typeface="Arial"/>
                <a:cs typeface="Arial"/>
              </a:rPr>
              <a:t>Assisting</a:t>
            </a:r>
            <a:r>
              <a:rPr sz="2000" b="1" spc="-37">
                <a:solidFill>
                  <a:srgbClr val="FFFFFF"/>
                </a:solidFill>
                <a:latin typeface="Arial"/>
                <a:cs typeface="Arial"/>
              </a:rPr>
              <a:t> </a:t>
            </a:r>
            <a:r>
              <a:rPr sz="2000" b="1" spc="-21">
                <a:solidFill>
                  <a:srgbClr val="FFFFFF"/>
                </a:solidFill>
                <a:latin typeface="Arial"/>
                <a:cs typeface="Arial"/>
              </a:rPr>
              <a:t>the </a:t>
            </a:r>
            <a:r>
              <a:rPr sz="2000" b="1">
                <a:solidFill>
                  <a:srgbClr val="FFFFFF"/>
                </a:solidFill>
                <a:latin typeface="Arial"/>
                <a:cs typeface="Arial"/>
              </a:rPr>
              <a:t>project</a:t>
            </a:r>
            <a:r>
              <a:rPr sz="2000" b="1" spc="-25">
                <a:solidFill>
                  <a:srgbClr val="FFFFFF"/>
                </a:solidFill>
                <a:latin typeface="Arial"/>
                <a:cs typeface="Arial"/>
              </a:rPr>
              <a:t> </a:t>
            </a:r>
            <a:r>
              <a:rPr sz="2000" b="1">
                <a:solidFill>
                  <a:srgbClr val="FFFFFF"/>
                </a:solidFill>
                <a:latin typeface="Arial"/>
                <a:cs typeface="Arial"/>
              </a:rPr>
              <a:t>sponsor</a:t>
            </a:r>
            <a:r>
              <a:rPr sz="2000" b="1" spc="-8">
                <a:solidFill>
                  <a:srgbClr val="FFFFFF"/>
                </a:solidFill>
                <a:latin typeface="Arial"/>
                <a:cs typeface="Arial"/>
              </a:rPr>
              <a:t> </a:t>
            </a:r>
            <a:r>
              <a:rPr sz="2000" b="1" spc="-21">
                <a:solidFill>
                  <a:srgbClr val="FFFFFF"/>
                </a:solidFill>
                <a:latin typeface="Arial"/>
                <a:cs typeface="Arial"/>
              </a:rPr>
              <a:t>in </a:t>
            </a:r>
            <a:r>
              <a:rPr sz="2000" b="1">
                <a:solidFill>
                  <a:srgbClr val="FFFFFF"/>
                </a:solidFill>
                <a:latin typeface="Arial"/>
                <a:cs typeface="Arial"/>
              </a:rPr>
              <a:t>promoting</a:t>
            </a:r>
            <a:r>
              <a:rPr sz="2000" b="1" spc="-17">
                <a:solidFill>
                  <a:srgbClr val="FFFFFF"/>
                </a:solidFill>
                <a:latin typeface="Arial"/>
                <a:cs typeface="Arial"/>
              </a:rPr>
              <a:t> CHRS</a:t>
            </a:r>
            <a:endParaRPr sz="2000">
              <a:latin typeface="Arial"/>
              <a:cs typeface="Arial"/>
            </a:endParaRPr>
          </a:p>
        </p:txBody>
      </p:sp>
      <p:pic>
        <p:nvPicPr>
          <p:cNvPr id="13" name="object 13"/>
          <p:cNvPicPr/>
          <p:nvPr/>
        </p:nvPicPr>
        <p:blipFill>
          <a:blip r:embed="rId8" cstate="print"/>
          <a:stretch>
            <a:fillRect/>
          </a:stretch>
        </p:blipFill>
        <p:spPr>
          <a:xfrm>
            <a:off x="3148331" y="3948429"/>
            <a:ext cx="2449194" cy="1471295"/>
          </a:xfrm>
          <a:prstGeom prst="rect">
            <a:avLst/>
          </a:prstGeom>
        </p:spPr>
      </p:pic>
      <p:sp>
        <p:nvSpPr>
          <p:cNvPr id="14" name="object 14"/>
          <p:cNvSpPr txBox="1"/>
          <p:nvPr/>
        </p:nvSpPr>
        <p:spPr>
          <a:xfrm>
            <a:off x="3502449" y="4236508"/>
            <a:ext cx="1744133" cy="862950"/>
          </a:xfrm>
          <a:prstGeom prst="rect">
            <a:avLst/>
          </a:prstGeom>
        </p:spPr>
        <p:txBody>
          <a:bodyPr vert="horz" wrap="square" lIns="0" tIns="54504" rIns="0" bIns="0" rtlCol="0">
            <a:spAutoFit/>
          </a:bodyPr>
          <a:lstStyle/>
          <a:p>
            <a:pPr marL="10054" marR="4233" algn="ctr">
              <a:lnSpc>
                <a:spcPts val="2067"/>
              </a:lnSpc>
              <a:spcBef>
                <a:spcPts val="429"/>
              </a:spcBef>
            </a:pPr>
            <a:r>
              <a:rPr sz="2000" b="1">
                <a:solidFill>
                  <a:srgbClr val="FFFFFF"/>
                </a:solidFill>
                <a:latin typeface="Arial"/>
                <a:cs typeface="Arial"/>
              </a:rPr>
              <a:t>Measuring </a:t>
            </a:r>
            <a:r>
              <a:rPr sz="2000" b="1" spc="-21">
                <a:solidFill>
                  <a:srgbClr val="FFFFFF"/>
                </a:solidFill>
                <a:latin typeface="Arial"/>
                <a:cs typeface="Arial"/>
              </a:rPr>
              <a:t>the </a:t>
            </a:r>
            <a:r>
              <a:rPr sz="2000" b="1">
                <a:solidFill>
                  <a:srgbClr val="FFFFFF"/>
                </a:solidFill>
                <a:latin typeface="Arial"/>
                <a:cs typeface="Arial"/>
              </a:rPr>
              <a:t>success</a:t>
            </a:r>
            <a:r>
              <a:rPr sz="2000" b="1" spc="-17">
                <a:solidFill>
                  <a:srgbClr val="FFFFFF"/>
                </a:solidFill>
                <a:latin typeface="Arial"/>
                <a:cs typeface="Arial"/>
              </a:rPr>
              <a:t> </a:t>
            </a:r>
            <a:r>
              <a:rPr sz="2000" b="1" spc="-29">
                <a:solidFill>
                  <a:srgbClr val="FFFFFF"/>
                </a:solidFill>
                <a:latin typeface="Arial"/>
                <a:cs typeface="Arial"/>
              </a:rPr>
              <a:t>of </a:t>
            </a:r>
            <a:r>
              <a:rPr sz="2000" b="1" spc="-8">
                <a:solidFill>
                  <a:srgbClr val="FFFFFF"/>
                </a:solidFill>
                <a:latin typeface="Arial"/>
                <a:cs typeface="Arial"/>
              </a:rPr>
              <a:t>adoption</a:t>
            </a:r>
            <a:endParaRPr sz="2000">
              <a:latin typeface="Arial"/>
              <a:cs typeface="Arial"/>
            </a:endParaRPr>
          </a:p>
        </p:txBody>
      </p:sp>
      <p:pic>
        <p:nvPicPr>
          <p:cNvPr id="15" name="object 15"/>
          <p:cNvPicPr/>
          <p:nvPr/>
        </p:nvPicPr>
        <p:blipFill>
          <a:blip r:embed="rId9" cstate="print"/>
          <a:stretch>
            <a:fillRect/>
          </a:stretch>
        </p:blipFill>
        <p:spPr>
          <a:xfrm>
            <a:off x="5838191" y="3948429"/>
            <a:ext cx="2449194" cy="1471295"/>
          </a:xfrm>
          <a:prstGeom prst="rect">
            <a:avLst/>
          </a:prstGeom>
        </p:spPr>
      </p:pic>
      <p:sp>
        <p:nvSpPr>
          <p:cNvPr id="16" name="object 16"/>
          <p:cNvSpPr txBox="1"/>
          <p:nvPr/>
        </p:nvSpPr>
        <p:spPr>
          <a:xfrm>
            <a:off x="6093777" y="3973618"/>
            <a:ext cx="1942571" cy="1376339"/>
          </a:xfrm>
          <a:prstGeom prst="rect">
            <a:avLst/>
          </a:prstGeom>
        </p:spPr>
        <p:txBody>
          <a:bodyPr vert="horz" wrap="square" lIns="0" tIns="52388" rIns="0" bIns="0" rtlCol="0">
            <a:spAutoFit/>
          </a:bodyPr>
          <a:lstStyle/>
          <a:p>
            <a:pPr marL="10583" marR="4233" indent="-1587" algn="ctr">
              <a:lnSpc>
                <a:spcPct val="86200"/>
              </a:lnSpc>
              <a:spcBef>
                <a:spcPts val="412"/>
              </a:spcBef>
            </a:pPr>
            <a:r>
              <a:rPr sz="2000" b="1">
                <a:solidFill>
                  <a:srgbClr val="FFFFFF"/>
                </a:solidFill>
                <a:latin typeface="Arial"/>
                <a:cs typeface="Arial"/>
              </a:rPr>
              <a:t>Sustaining</a:t>
            </a:r>
            <a:r>
              <a:rPr sz="2000" b="1" spc="8">
                <a:solidFill>
                  <a:srgbClr val="FFFFFF"/>
                </a:solidFill>
                <a:latin typeface="Arial"/>
                <a:cs typeface="Arial"/>
              </a:rPr>
              <a:t> </a:t>
            </a:r>
            <a:r>
              <a:rPr sz="2000" b="1" spc="-21">
                <a:solidFill>
                  <a:srgbClr val="FFFFFF"/>
                </a:solidFill>
                <a:latin typeface="Arial"/>
                <a:cs typeface="Arial"/>
              </a:rPr>
              <a:t>the </a:t>
            </a:r>
            <a:r>
              <a:rPr sz="2000" b="1">
                <a:solidFill>
                  <a:srgbClr val="FFFFFF"/>
                </a:solidFill>
                <a:latin typeface="Arial"/>
                <a:cs typeface="Arial"/>
              </a:rPr>
              <a:t>change</a:t>
            </a:r>
            <a:r>
              <a:rPr sz="2000" b="1" spc="-12">
                <a:solidFill>
                  <a:srgbClr val="FFFFFF"/>
                </a:solidFill>
                <a:latin typeface="Arial"/>
                <a:cs typeface="Arial"/>
              </a:rPr>
              <a:t> </a:t>
            </a:r>
            <a:r>
              <a:rPr sz="2000" b="1" spc="-8">
                <a:solidFill>
                  <a:srgbClr val="FFFFFF"/>
                </a:solidFill>
                <a:latin typeface="Arial"/>
                <a:cs typeface="Arial"/>
              </a:rPr>
              <a:t>through </a:t>
            </a:r>
            <a:r>
              <a:rPr sz="2000" b="1">
                <a:solidFill>
                  <a:srgbClr val="FFFFFF"/>
                </a:solidFill>
                <a:latin typeface="Arial"/>
                <a:cs typeface="Arial"/>
              </a:rPr>
              <a:t>coaching</a:t>
            </a:r>
            <a:r>
              <a:rPr sz="2000" b="1" spc="-17">
                <a:solidFill>
                  <a:srgbClr val="FFFFFF"/>
                </a:solidFill>
                <a:latin typeface="Arial"/>
                <a:cs typeface="Arial"/>
              </a:rPr>
              <a:t> </a:t>
            </a:r>
            <a:r>
              <a:rPr sz="2000" b="1" spc="-21">
                <a:solidFill>
                  <a:srgbClr val="FFFFFF"/>
                </a:solidFill>
                <a:latin typeface="Arial"/>
                <a:cs typeface="Arial"/>
              </a:rPr>
              <a:t>and </a:t>
            </a:r>
            <a:r>
              <a:rPr sz="2000" b="1" spc="-8">
                <a:solidFill>
                  <a:srgbClr val="FFFFFF"/>
                </a:solidFill>
                <a:latin typeface="Arial"/>
                <a:cs typeface="Arial"/>
              </a:rPr>
              <a:t>resistance management</a:t>
            </a:r>
            <a:endParaRPr sz="2000">
              <a:latin typeface="Arial"/>
              <a:cs typeface="Arial"/>
            </a:endParaRPr>
          </a:p>
        </p:txBody>
      </p:sp>
      <p:sp>
        <p:nvSpPr>
          <p:cNvPr id="20" name="Title 19">
            <a:extLst>
              <a:ext uri="{FF2B5EF4-FFF2-40B4-BE49-F238E27FC236}">
                <a16:creationId xmlns:a16="http://schemas.microsoft.com/office/drawing/2014/main" id="{A1E71417-F32F-ABA9-DEB9-9D8DB92D749E}"/>
              </a:ext>
            </a:extLst>
          </p:cNvPr>
          <p:cNvSpPr>
            <a:spLocks noGrp="1"/>
          </p:cNvSpPr>
          <p:nvPr>
            <p:ph type="title"/>
          </p:nvPr>
        </p:nvSpPr>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0728" y="922372"/>
            <a:ext cx="10727267" cy="5004960"/>
          </a:xfrm>
          <a:prstGeom prst="rect">
            <a:avLst/>
          </a:prstGeom>
        </p:spPr>
        <p:txBody>
          <a:bodyPr vert="horz" wrap="square" lIns="0" tIns="180975" rIns="0" bIns="0" rtlCol="0">
            <a:spAutoFit/>
          </a:bodyPr>
          <a:lstStyle/>
          <a:p>
            <a:pPr marL="10583">
              <a:spcBef>
                <a:spcPts val="1425"/>
              </a:spcBef>
            </a:pPr>
            <a:r>
              <a:rPr sz="2667" b="1" dirty="0">
                <a:latin typeface="Arial"/>
                <a:cs typeface="Arial"/>
              </a:rPr>
              <a:t>Wrap</a:t>
            </a:r>
            <a:r>
              <a:rPr sz="2667" b="1" spc="-50" dirty="0">
                <a:latin typeface="Arial"/>
                <a:cs typeface="Arial"/>
              </a:rPr>
              <a:t> </a:t>
            </a:r>
            <a:r>
              <a:rPr sz="2667" b="1" spc="-21" dirty="0">
                <a:latin typeface="Arial"/>
                <a:cs typeface="Arial"/>
              </a:rPr>
              <a:t>Up</a:t>
            </a:r>
            <a:endParaRPr sz="2667" dirty="0">
              <a:latin typeface="Arial"/>
              <a:cs typeface="Arial"/>
            </a:endParaRPr>
          </a:p>
          <a:p>
            <a:pPr marL="296851">
              <a:spcBef>
                <a:spcPts val="1162"/>
              </a:spcBef>
            </a:pPr>
            <a:r>
              <a:rPr sz="2333" b="1" dirty="0">
                <a:latin typeface="Arial"/>
                <a:cs typeface="Arial"/>
              </a:rPr>
              <a:t>How</a:t>
            </a:r>
            <a:r>
              <a:rPr sz="2333" b="1" spc="-71" dirty="0">
                <a:latin typeface="Arial"/>
                <a:cs typeface="Arial"/>
              </a:rPr>
              <a:t> </a:t>
            </a:r>
            <a:r>
              <a:rPr sz="2333" b="1" dirty="0">
                <a:latin typeface="Arial"/>
                <a:cs typeface="Arial"/>
              </a:rPr>
              <a:t>will</a:t>
            </a:r>
            <a:r>
              <a:rPr sz="2333" b="1" spc="-67" dirty="0">
                <a:latin typeface="Arial"/>
                <a:cs typeface="Arial"/>
              </a:rPr>
              <a:t> </a:t>
            </a:r>
            <a:r>
              <a:rPr sz="2333" b="1" dirty="0">
                <a:latin typeface="Arial"/>
                <a:cs typeface="Arial"/>
              </a:rPr>
              <a:t>you</a:t>
            </a:r>
            <a:r>
              <a:rPr sz="2333" b="1" spc="-37" dirty="0">
                <a:latin typeface="Arial"/>
                <a:cs typeface="Arial"/>
              </a:rPr>
              <a:t> </a:t>
            </a:r>
            <a:r>
              <a:rPr sz="2333" b="1" dirty="0">
                <a:latin typeface="Arial"/>
                <a:cs typeface="Arial"/>
              </a:rPr>
              <a:t>work</a:t>
            </a:r>
            <a:r>
              <a:rPr sz="2333" b="1" spc="-67" dirty="0">
                <a:latin typeface="Arial"/>
                <a:cs typeface="Arial"/>
              </a:rPr>
              <a:t> </a:t>
            </a:r>
            <a:r>
              <a:rPr sz="2333" b="1" dirty="0">
                <a:latin typeface="Arial"/>
                <a:cs typeface="Arial"/>
              </a:rPr>
              <a:t>on</a:t>
            </a:r>
            <a:r>
              <a:rPr sz="2333" b="1" spc="-58" dirty="0">
                <a:latin typeface="Arial"/>
                <a:cs typeface="Arial"/>
              </a:rPr>
              <a:t> </a:t>
            </a:r>
            <a:r>
              <a:rPr sz="2333" b="1" dirty="0">
                <a:latin typeface="Arial"/>
                <a:cs typeface="Arial"/>
              </a:rPr>
              <a:t>your</a:t>
            </a:r>
            <a:r>
              <a:rPr sz="2333" b="1" spc="-25" dirty="0">
                <a:latin typeface="Arial"/>
                <a:cs typeface="Arial"/>
              </a:rPr>
              <a:t> </a:t>
            </a:r>
            <a:r>
              <a:rPr sz="2333" b="1" dirty="0">
                <a:latin typeface="Arial"/>
                <a:cs typeface="Arial"/>
              </a:rPr>
              <a:t>barrier</a:t>
            </a:r>
            <a:r>
              <a:rPr sz="2333" b="1" spc="-67" dirty="0">
                <a:latin typeface="Arial"/>
                <a:cs typeface="Arial"/>
              </a:rPr>
              <a:t> </a:t>
            </a:r>
            <a:r>
              <a:rPr sz="2333" b="1" dirty="0">
                <a:latin typeface="Arial"/>
                <a:cs typeface="Arial"/>
              </a:rPr>
              <a:t>points?</a:t>
            </a:r>
            <a:r>
              <a:rPr sz="2333" b="1" spc="-42" dirty="0">
                <a:latin typeface="Arial"/>
                <a:cs typeface="Arial"/>
              </a:rPr>
              <a:t> </a:t>
            </a:r>
            <a:r>
              <a:rPr sz="2333" b="1" dirty="0">
                <a:latin typeface="Arial"/>
                <a:cs typeface="Arial"/>
              </a:rPr>
              <a:t>What</a:t>
            </a:r>
            <a:r>
              <a:rPr sz="2333" b="1" spc="-62" dirty="0">
                <a:latin typeface="Arial"/>
                <a:cs typeface="Arial"/>
              </a:rPr>
              <a:t> </a:t>
            </a:r>
            <a:r>
              <a:rPr sz="2333" b="1" dirty="0">
                <a:latin typeface="Arial"/>
                <a:cs typeface="Arial"/>
              </a:rPr>
              <a:t>is</a:t>
            </a:r>
            <a:r>
              <a:rPr sz="2333" b="1" spc="-62" dirty="0">
                <a:latin typeface="Arial"/>
                <a:cs typeface="Arial"/>
              </a:rPr>
              <a:t> </a:t>
            </a:r>
            <a:r>
              <a:rPr sz="2333" b="1" dirty="0">
                <a:latin typeface="Arial"/>
                <a:cs typeface="Arial"/>
              </a:rPr>
              <a:t>your</a:t>
            </a:r>
            <a:r>
              <a:rPr sz="2333" b="1" spc="-37" dirty="0">
                <a:latin typeface="Arial"/>
                <a:cs typeface="Arial"/>
              </a:rPr>
              <a:t> </a:t>
            </a:r>
            <a:r>
              <a:rPr sz="2333" b="1" dirty="0">
                <a:latin typeface="Arial"/>
                <a:cs typeface="Arial"/>
              </a:rPr>
              <a:t>action</a:t>
            </a:r>
            <a:r>
              <a:rPr sz="2333" b="1" spc="-46" dirty="0">
                <a:latin typeface="Arial"/>
                <a:cs typeface="Arial"/>
              </a:rPr>
              <a:t> </a:t>
            </a:r>
            <a:r>
              <a:rPr sz="2333" b="1" spc="-8" dirty="0">
                <a:latin typeface="Arial"/>
                <a:cs typeface="Arial"/>
              </a:rPr>
              <a:t>plan?</a:t>
            </a:r>
            <a:endParaRPr sz="2333" dirty="0">
              <a:latin typeface="Arial"/>
              <a:cs typeface="Arial"/>
            </a:endParaRPr>
          </a:p>
          <a:p>
            <a:pPr marL="677835" marR="245524" indent="-381513">
              <a:spcBef>
                <a:spcPts val="2179"/>
              </a:spcBef>
              <a:buAutoNum type="arabicPeriod"/>
              <a:tabLst>
                <a:tab pos="677835" algn="l"/>
              </a:tabLst>
            </a:pPr>
            <a:r>
              <a:rPr sz="1667" dirty="0">
                <a:latin typeface="Arial"/>
                <a:cs typeface="Arial"/>
              </a:rPr>
              <a:t>Learn</a:t>
            </a:r>
            <a:r>
              <a:rPr sz="1667" spc="-33" dirty="0">
                <a:latin typeface="Arial"/>
                <a:cs typeface="Arial"/>
              </a:rPr>
              <a:t> </a:t>
            </a:r>
            <a:r>
              <a:rPr sz="1667" dirty="0">
                <a:latin typeface="Arial"/>
                <a:cs typeface="Arial"/>
              </a:rPr>
              <a:t>about</a:t>
            </a:r>
            <a:r>
              <a:rPr sz="1667" spc="-37" dirty="0">
                <a:latin typeface="Arial"/>
                <a:cs typeface="Arial"/>
              </a:rPr>
              <a:t> </a:t>
            </a:r>
            <a:r>
              <a:rPr sz="1667" dirty="0">
                <a:latin typeface="Arial"/>
                <a:cs typeface="Arial"/>
              </a:rPr>
              <a:t>CHRS:</a:t>
            </a:r>
            <a:r>
              <a:rPr sz="1667" spc="-12" dirty="0">
                <a:latin typeface="Arial"/>
                <a:cs typeface="Arial"/>
              </a:rPr>
              <a:t> </a:t>
            </a:r>
            <a:r>
              <a:rPr sz="1667" dirty="0">
                <a:latin typeface="Arial"/>
                <a:cs typeface="Arial"/>
              </a:rPr>
              <a:t>Become</a:t>
            </a:r>
            <a:r>
              <a:rPr sz="1667" spc="-29" dirty="0">
                <a:latin typeface="Arial"/>
                <a:cs typeface="Arial"/>
              </a:rPr>
              <a:t> </a:t>
            </a:r>
            <a:r>
              <a:rPr sz="1667" dirty="0">
                <a:latin typeface="Arial"/>
                <a:cs typeface="Arial"/>
              </a:rPr>
              <a:t>familiar</a:t>
            </a:r>
            <a:r>
              <a:rPr sz="1667" spc="-8" dirty="0">
                <a:latin typeface="Arial"/>
                <a:cs typeface="Arial"/>
              </a:rPr>
              <a:t> </a:t>
            </a:r>
            <a:r>
              <a:rPr sz="1667" dirty="0">
                <a:latin typeface="Arial"/>
                <a:cs typeface="Arial"/>
              </a:rPr>
              <a:t>with</a:t>
            </a:r>
            <a:r>
              <a:rPr sz="1667" spc="-17" dirty="0">
                <a:latin typeface="Arial"/>
                <a:cs typeface="Arial"/>
              </a:rPr>
              <a:t> </a:t>
            </a:r>
            <a:r>
              <a:rPr sz="1667" dirty="0">
                <a:latin typeface="Arial"/>
                <a:cs typeface="Arial"/>
              </a:rPr>
              <a:t>the</a:t>
            </a:r>
            <a:r>
              <a:rPr sz="1667" spc="-25" dirty="0">
                <a:latin typeface="Arial"/>
                <a:cs typeface="Arial"/>
              </a:rPr>
              <a:t> </a:t>
            </a:r>
            <a:r>
              <a:rPr sz="1667" dirty="0">
                <a:latin typeface="Arial"/>
                <a:cs typeface="Arial"/>
              </a:rPr>
              <a:t>CHRS</a:t>
            </a:r>
            <a:r>
              <a:rPr sz="1667" spc="-8" dirty="0">
                <a:latin typeface="Arial"/>
                <a:cs typeface="Arial"/>
              </a:rPr>
              <a:t> </a:t>
            </a:r>
            <a:r>
              <a:rPr sz="1667" dirty="0">
                <a:latin typeface="Arial"/>
                <a:cs typeface="Arial"/>
              </a:rPr>
              <a:t>project</a:t>
            </a:r>
            <a:r>
              <a:rPr sz="1667" spc="-33" dirty="0">
                <a:latin typeface="Arial"/>
                <a:cs typeface="Arial"/>
              </a:rPr>
              <a:t> </a:t>
            </a:r>
            <a:r>
              <a:rPr sz="1667" dirty="0">
                <a:latin typeface="Arial"/>
                <a:cs typeface="Arial"/>
              </a:rPr>
              <a:t>by</a:t>
            </a:r>
            <a:r>
              <a:rPr sz="1667" spc="-17" dirty="0">
                <a:latin typeface="Arial"/>
                <a:cs typeface="Arial"/>
              </a:rPr>
              <a:t> </a:t>
            </a:r>
            <a:r>
              <a:rPr sz="1667" dirty="0">
                <a:latin typeface="Arial"/>
                <a:cs typeface="Arial"/>
              </a:rPr>
              <a:t>visiting</a:t>
            </a:r>
            <a:r>
              <a:rPr sz="1667" spc="-8" dirty="0">
                <a:latin typeface="Arial"/>
                <a:cs typeface="Arial"/>
              </a:rPr>
              <a:t> </a:t>
            </a:r>
            <a:r>
              <a:rPr sz="1667" dirty="0">
                <a:latin typeface="Arial"/>
                <a:cs typeface="Arial"/>
              </a:rPr>
              <a:t>the</a:t>
            </a:r>
            <a:r>
              <a:rPr sz="1667" spc="-21" dirty="0">
                <a:latin typeface="Arial"/>
                <a:cs typeface="Arial"/>
              </a:rPr>
              <a:t> </a:t>
            </a:r>
            <a:r>
              <a:rPr sz="1667" dirty="0">
                <a:latin typeface="Arial"/>
                <a:cs typeface="Arial"/>
              </a:rPr>
              <a:t>campus</a:t>
            </a:r>
            <a:r>
              <a:rPr sz="1667" spc="-33" dirty="0">
                <a:latin typeface="Arial"/>
                <a:cs typeface="Arial"/>
              </a:rPr>
              <a:t> </a:t>
            </a:r>
            <a:r>
              <a:rPr sz="1667" dirty="0">
                <a:latin typeface="Arial"/>
                <a:cs typeface="Arial"/>
              </a:rPr>
              <a:t>CHRS</a:t>
            </a:r>
            <a:r>
              <a:rPr sz="1667" spc="-8" dirty="0">
                <a:latin typeface="Arial"/>
                <a:cs typeface="Arial"/>
              </a:rPr>
              <a:t> </a:t>
            </a:r>
            <a:r>
              <a:rPr sz="1667" dirty="0">
                <a:latin typeface="Arial"/>
                <a:cs typeface="Arial"/>
              </a:rPr>
              <a:t>website</a:t>
            </a:r>
            <a:r>
              <a:rPr sz="1667" spc="-25" dirty="0">
                <a:latin typeface="Arial"/>
                <a:cs typeface="Arial"/>
              </a:rPr>
              <a:t> </a:t>
            </a:r>
            <a:r>
              <a:rPr sz="1667" spc="-8" dirty="0">
                <a:latin typeface="Arial"/>
                <a:cs typeface="Arial"/>
              </a:rPr>
              <a:t>and/or </a:t>
            </a:r>
            <a:r>
              <a:rPr sz="1667" dirty="0">
                <a:latin typeface="Arial"/>
                <a:cs typeface="Arial"/>
              </a:rPr>
              <a:t>the</a:t>
            </a:r>
            <a:r>
              <a:rPr sz="1667" spc="-37" dirty="0">
                <a:latin typeface="Arial"/>
                <a:cs typeface="Arial"/>
              </a:rPr>
              <a:t> </a:t>
            </a:r>
            <a:r>
              <a:rPr sz="1667" dirty="0">
                <a:latin typeface="Arial"/>
                <a:cs typeface="Arial"/>
              </a:rPr>
              <a:t>Chancellor’s</a:t>
            </a:r>
            <a:r>
              <a:rPr sz="1667" spc="-29" dirty="0">
                <a:latin typeface="Arial"/>
                <a:cs typeface="Arial"/>
              </a:rPr>
              <a:t> </a:t>
            </a:r>
            <a:r>
              <a:rPr sz="1667" dirty="0">
                <a:latin typeface="Arial"/>
                <a:cs typeface="Arial"/>
              </a:rPr>
              <a:t>Office</a:t>
            </a:r>
            <a:r>
              <a:rPr sz="1667" spc="-29" dirty="0">
                <a:latin typeface="Arial"/>
                <a:cs typeface="Arial"/>
              </a:rPr>
              <a:t> </a:t>
            </a:r>
            <a:r>
              <a:rPr sz="1667" spc="-8" dirty="0">
                <a:latin typeface="Arial"/>
                <a:cs typeface="Arial"/>
              </a:rPr>
              <a:t>website.</a:t>
            </a:r>
            <a:endParaRPr sz="1667" dirty="0">
              <a:latin typeface="Arial"/>
              <a:cs typeface="Arial"/>
            </a:endParaRPr>
          </a:p>
          <a:p>
            <a:pPr>
              <a:spcBef>
                <a:spcPts val="33"/>
              </a:spcBef>
              <a:buFont typeface="Arial"/>
              <a:buAutoNum type="arabicPeriod"/>
            </a:pPr>
            <a:endParaRPr sz="1708" dirty="0">
              <a:latin typeface="Arial"/>
              <a:cs typeface="Arial"/>
            </a:endParaRPr>
          </a:p>
          <a:p>
            <a:pPr marL="677835" indent="-380985">
              <a:buAutoNum type="arabicPeriod"/>
              <a:tabLst>
                <a:tab pos="677835" algn="l"/>
              </a:tabLst>
            </a:pPr>
            <a:r>
              <a:rPr sz="1667" dirty="0">
                <a:latin typeface="Arial"/>
                <a:cs typeface="Arial"/>
              </a:rPr>
              <a:t>Stay</a:t>
            </a:r>
            <a:r>
              <a:rPr sz="1667" spc="-25" dirty="0">
                <a:latin typeface="Arial"/>
                <a:cs typeface="Arial"/>
              </a:rPr>
              <a:t> </a:t>
            </a:r>
            <a:r>
              <a:rPr sz="1667" spc="-8" dirty="0">
                <a:latin typeface="Arial"/>
                <a:cs typeface="Arial"/>
              </a:rPr>
              <a:t>Informed:</a:t>
            </a:r>
            <a:r>
              <a:rPr sz="1667" spc="-133" dirty="0">
                <a:latin typeface="Arial"/>
                <a:cs typeface="Arial"/>
              </a:rPr>
              <a:t> </a:t>
            </a:r>
            <a:r>
              <a:rPr sz="1667" dirty="0">
                <a:latin typeface="Arial"/>
                <a:cs typeface="Arial"/>
              </a:rPr>
              <a:t>Actively</a:t>
            </a:r>
            <a:r>
              <a:rPr sz="1667" spc="-8" dirty="0">
                <a:latin typeface="Arial"/>
                <a:cs typeface="Arial"/>
              </a:rPr>
              <a:t> </a:t>
            </a:r>
            <a:r>
              <a:rPr sz="1667" dirty="0">
                <a:latin typeface="Arial"/>
                <a:cs typeface="Arial"/>
              </a:rPr>
              <a:t>seek</a:t>
            </a:r>
            <a:r>
              <a:rPr sz="1667" spc="-25" dirty="0">
                <a:latin typeface="Arial"/>
                <a:cs typeface="Arial"/>
              </a:rPr>
              <a:t> </a:t>
            </a:r>
            <a:r>
              <a:rPr sz="1667" dirty="0">
                <a:latin typeface="Arial"/>
                <a:cs typeface="Arial"/>
              </a:rPr>
              <a:t>information</a:t>
            </a:r>
            <a:r>
              <a:rPr sz="1667" spc="-46" dirty="0">
                <a:latin typeface="Arial"/>
                <a:cs typeface="Arial"/>
              </a:rPr>
              <a:t> </a:t>
            </a:r>
            <a:r>
              <a:rPr sz="1667" dirty="0">
                <a:latin typeface="Arial"/>
                <a:cs typeface="Arial"/>
              </a:rPr>
              <a:t>related</a:t>
            </a:r>
            <a:r>
              <a:rPr sz="1667" spc="-25" dirty="0">
                <a:latin typeface="Arial"/>
                <a:cs typeface="Arial"/>
              </a:rPr>
              <a:t> </a:t>
            </a:r>
            <a:r>
              <a:rPr sz="1667" dirty="0">
                <a:latin typeface="Arial"/>
                <a:cs typeface="Arial"/>
              </a:rPr>
              <a:t>to</a:t>
            </a:r>
            <a:r>
              <a:rPr sz="1667" spc="-25" dirty="0">
                <a:latin typeface="Arial"/>
                <a:cs typeface="Arial"/>
              </a:rPr>
              <a:t> </a:t>
            </a:r>
            <a:r>
              <a:rPr sz="1667" dirty="0">
                <a:latin typeface="Arial"/>
                <a:cs typeface="Arial"/>
              </a:rPr>
              <a:t>the</a:t>
            </a:r>
            <a:r>
              <a:rPr sz="1667" spc="-29" dirty="0">
                <a:latin typeface="Arial"/>
                <a:cs typeface="Arial"/>
              </a:rPr>
              <a:t> </a:t>
            </a:r>
            <a:r>
              <a:rPr sz="1667" dirty="0">
                <a:latin typeface="Arial"/>
                <a:cs typeface="Arial"/>
              </a:rPr>
              <a:t>project</a:t>
            </a:r>
            <a:r>
              <a:rPr sz="1667" spc="-37" dirty="0">
                <a:latin typeface="Arial"/>
                <a:cs typeface="Arial"/>
              </a:rPr>
              <a:t> </a:t>
            </a:r>
            <a:r>
              <a:rPr sz="1667" dirty="0">
                <a:latin typeface="Arial"/>
                <a:cs typeface="Arial"/>
              </a:rPr>
              <a:t>by</a:t>
            </a:r>
            <a:r>
              <a:rPr lang="en-US" sz="1667" dirty="0">
                <a:latin typeface="Arial"/>
                <a:cs typeface="Arial"/>
              </a:rPr>
              <a:t> attending the Campus Testers Sessions, and reading the latest campus CHRS news on the CHRS Campus Testers Dropbox Paper site</a:t>
            </a:r>
          </a:p>
          <a:p>
            <a:pPr marL="296851">
              <a:tabLst>
                <a:tab pos="677835" algn="l"/>
              </a:tabLst>
            </a:pPr>
            <a:endParaRPr sz="1708" dirty="0">
              <a:latin typeface="Arial"/>
              <a:cs typeface="Arial"/>
            </a:endParaRPr>
          </a:p>
          <a:p>
            <a:pPr marL="677835" marR="319075" indent="-381513">
              <a:buAutoNum type="arabicPeriod" startAt="3"/>
              <a:tabLst>
                <a:tab pos="677835" algn="l"/>
              </a:tabLst>
            </a:pPr>
            <a:r>
              <a:rPr sz="1667" dirty="0">
                <a:latin typeface="Arial"/>
                <a:cs typeface="Arial"/>
              </a:rPr>
              <a:t>Communicate:</a:t>
            </a:r>
            <a:r>
              <a:rPr sz="1667" spc="-58" dirty="0">
                <a:latin typeface="Arial"/>
                <a:cs typeface="Arial"/>
              </a:rPr>
              <a:t> </a:t>
            </a:r>
            <a:r>
              <a:rPr sz="1667" dirty="0">
                <a:latin typeface="Arial"/>
                <a:cs typeface="Arial"/>
              </a:rPr>
              <a:t>If</a:t>
            </a:r>
            <a:r>
              <a:rPr sz="1667" spc="-29" dirty="0">
                <a:latin typeface="Arial"/>
                <a:cs typeface="Arial"/>
              </a:rPr>
              <a:t> </a:t>
            </a:r>
            <a:r>
              <a:rPr sz="1667" dirty="0">
                <a:latin typeface="Arial"/>
                <a:cs typeface="Arial"/>
              </a:rPr>
              <a:t>you</a:t>
            </a:r>
            <a:r>
              <a:rPr sz="1667" spc="-12" dirty="0">
                <a:latin typeface="Arial"/>
                <a:cs typeface="Arial"/>
              </a:rPr>
              <a:t> </a:t>
            </a:r>
            <a:r>
              <a:rPr sz="1667" dirty="0">
                <a:latin typeface="Arial"/>
                <a:cs typeface="Arial"/>
              </a:rPr>
              <a:t>have</a:t>
            </a:r>
            <a:r>
              <a:rPr sz="1667" spc="-25" dirty="0">
                <a:latin typeface="Arial"/>
                <a:cs typeface="Arial"/>
              </a:rPr>
              <a:t> </a:t>
            </a:r>
            <a:r>
              <a:rPr sz="1667" dirty="0">
                <a:latin typeface="Arial"/>
                <a:cs typeface="Arial"/>
              </a:rPr>
              <a:t>suggestions</a:t>
            </a:r>
            <a:r>
              <a:rPr sz="1667" spc="-37" dirty="0">
                <a:latin typeface="Arial"/>
                <a:cs typeface="Arial"/>
              </a:rPr>
              <a:t> </a:t>
            </a:r>
            <a:r>
              <a:rPr sz="1667" dirty="0">
                <a:latin typeface="Arial"/>
                <a:cs typeface="Arial"/>
              </a:rPr>
              <a:t>or</a:t>
            </a:r>
            <a:r>
              <a:rPr sz="1667" spc="-25" dirty="0">
                <a:latin typeface="Arial"/>
                <a:cs typeface="Arial"/>
              </a:rPr>
              <a:t> </a:t>
            </a:r>
            <a:r>
              <a:rPr sz="1667" dirty="0">
                <a:latin typeface="Arial"/>
                <a:cs typeface="Arial"/>
              </a:rPr>
              <a:t>concerns,</a:t>
            </a:r>
            <a:r>
              <a:rPr sz="1667" spc="-54" dirty="0">
                <a:latin typeface="Arial"/>
                <a:cs typeface="Arial"/>
              </a:rPr>
              <a:t> </a:t>
            </a:r>
            <a:r>
              <a:rPr sz="1667" dirty="0">
                <a:latin typeface="Arial"/>
                <a:cs typeface="Arial"/>
              </a:rPr>
              <a:t>be</a:t>
            </a:r>
            <a:r>
              <a:rPr sz="1667" spc="-17" dirty="0">
                <a:latin typeface="Arial"/>
                <a:cs typeface="Arial"/>
              </a:rPr>
              <a:t> </a:t>
            </a:r>
            <a:r>
              <a:rPr sz="1667" dirty="0">
                <a:latin typeface="Arial"/>
                <a:cs typeface="Arial"/>
              </a:rPr>
              <a:t>sure</a:t>
            </a:r>
            <a:r>
              <a:rPr sz="1667" spc="-25" dirty="0">
                <a:latin typeface="Arial"/>
                <a:cs typeface="Arial"/>
              </a:rPr>
              <a:t> </a:t>
            </a:r>
            <a:r>
              <a:rPr sz="1667" dirty="0">
                <a:latin typeface="Arial"/>
                <a:cs typeface="Arial"/>
              </a:rPr>
              <a:t>to</a:t>
            </a:r>
            <a:r>
              <a:rPr sz="1667" spc="-25" dirty="0">
                <a:latin typeface="Arial"/>
                <a:cs typeface="Arial"/>
              </a:rPr>
              <a:t> </a:t>
            </a:r>
            <a:r>
              <a:rPr sz="1667" dirty="0">
                <a:latin typeface="Arial"/>
                <a:cs typeface="Arial"/>
              </a:rPr>
              <a:t>communicate</a:t>
            </a:r>
            <a:r>
              <a:rPr sz="1667" spc="-42" dirty="0">
                <a:latin typeface="Arial"/>
                <a:cs typeface="Arial"/>
              </a:rPr>
              <a:t> </a:t>
            </a:r>
            <a:r>
              <a:rPr sz="1667" dirty="0">
                <a:latin typeface="Arial"/>
                <a:cs typeface="Arial"/>
              </a:rPr>
              <a:t>them</a:t>
            </a:r>
            <a:r>
              <a:rPr sz="1667" spc="-21" dirty="0">
                <a:latin typeface="Arial"/>
                <a:cs typeface="Arial"/>
              </a:rPr>
              <a:t> </a:t>
            </a:r>
            <a:r>
              <a:rPr sz="1667" dirty="0">
                <a:latin typeface="Arial"/>
                <a:cs typeface="Arial"/>
              </a:rPr>
              <a:t>to</a:t>
            </a:r>
            <a:r>
              <a:rPr sz="1667" spc="-21" dirty="0">
                <a:latin typeface="Arial"/>
                <a:cs typeface="Arial"/>
              </a:rPr>
              <a:t> </a:t>
            </a:r>
            <a:r>
              <a:rPr sz="1667" dirty="0">
                <a:latin typeface="Arial"/>
                <a:cs typeface="Arial"/>
              </a:rPr>
              <a:t>the</a:t>
            </a:r>
            <a:r>
              <a:rPr sz="1667" spc="-25" dirty="0">
                <a:latin typeface="Arial"/>
                <a:cs typeface="Arial"/>
              </a:rPr>
              <a:t> </a:t>
            </a:r>
            <a:r>
              <a:rPr sz="1667" dirty="0">
                <a:latin typeface="Arial"/>
                <a:cs typeface="Arial"/>
              </a:rPr>
              <a:t>CHRS</a:t>
            </a:r>
            <a:r>
              <a:rPr sz="1667" spc="-4" dirty="0">
                <a:latin typeface="Arial"/>
                <a:cs typeface="Arial"/>
              </a:rPr>
              <a:t> </a:t>
            </a:r>
            <a:r>
              <a:rPr sz="1667" dirty="0">
                <a:latin typeface="Arial"/>
                <a:cs typeface="Arial"/>
              </a:rPr>
              <a:t>team</a:t>
            </a:r>
            <a:r>
              <a:rPr sz="1667" spc="-25" dirty="0">
                <a:latin typeface="Arial"/>
                <a:cs typeface="Arial"/>
              </a:rPr>
              <a:t> </a:t>
            </a:r>
            <a:r>
              <a:rPr sz="1667" spc="-21" dirty="0">
                <a:latin typeface="Arial"/>
                <a:cs typeface="Arial"/>
              </a:rPr>
              <a:t>or </a:t>
            </a:r>
            <a:r>
              <a:rPr sz="1667" dirty="0">
                <a:latin typeface="Arial"/>
                <a:cs typeface="Arial"/>
              </a:rPr>
              <a:t>submit</a:t>
            </a:r>
            <a:r>
              <a:rPr sz="1667" spc="-33" dirty="0">
                <a:latin typeface="Arial"/>
                <a:cs typeface="Arial"/>
              </a:rPr>
              <a:t> </a:t>
            </a:r>
            <a:r>
              <a:rPr sz="1667" dirty="0">
                <a:latin typeface="Arial"/>
                <a:cs typeface="Arial"/>
              </a:rPr>
              <a:t>them</a:t>
            </a:r>
            <a:r>
              <a:rPr sz="1667" spc="-17" dirty="0">
                <a:latin typeface="Arial"/>
                <a:cs typeface="Arial"/>
              </a:rPr>
              <a:t> </a:t>
            </a:r>
            <a:r>
              <a:rPr sz="1667" dirty="0">
                <a:latin typeface="Arial"/>
                <a:cs typeface="Arial"/>
              </a:rPr>
              <a:t>via</a:t>
            </a:r>
            <a:r>
              <a:rPr sz="1667" spc="-4" dirty="0">
                <a:latin typeface="Arial"/>
                <a:cs typeface="Arial"/>
              </a:rPr>
              <a:t> </a:t>
            </a:r>
            <a:r>
              <a:rPr sz="1667" dirty="0">
                <a:latin typeface="Arial"/>
                <a:cs typeface="Arial"/>
              </a:rPr>
              <a:t>the</a:t>
            </a:r>
            <a:r>
              <a:rPr sz="1667" spc="-4" dirty="0">
                <a:latin typeface="Arial"/>
                <a:cs typeface="Arial"/>
              </a:rPr>
              <a:t> </a:t>
            </a:r>
            <a:r>
              <a:rPr sz="1667" dirty="0">
                <a:latin typeface="Arial"/>
                <a:cs typeface="Arial"/>
              </a:rPr>
              <a:t>CHRS</a:t>
            </a:r>
            <a:r>
              <a:rPr sz="1667" spc="-12" dirty="0">
                <a:latin typeface="Arial"/>
                <a:cs typeface="Arial"/>
              </a:rPr>
              <a:t> </a:t>
            </a:r>
            <a:r>
              <a:rPr sz="1667" dirty="0">
                <a:latin typeface="Arial"/>
                <a:cs typeface="Arial"/>
              </a:rPr>
              <a:t>suggestions</a:t>
            </a:r>
            <a:r>
              <a:rPr sz="1667" spc="-33" dirty="0">
                <a:latin typeface="Arial"/>
                <a:cs typeface="Arial"/>
              </a:rPr>
              <a:t> </a:t>
            </a:r>
            <a:r>
              <a:rPr sz="1667" dirty="0">
                <a:latin typeface="Arial"/>
                <a:cs typeface="Arial"/>
              </a:rPr>
              <a:t>and</a:t>
            </a:r>
            <a:r>
              <a:rPr sz="1667" spc="-17" dirty="0">
                <a:latin typeface="Arial"/>
                <a:cs typeface="Arial"/>
              </a:rPr>
              <a:t> </a:t>
            </a:r>
            <a:r>
              <a:rPr sz="1667" dirty="0">
                <a:latin typeface="Arial"/>
                <a:cs typeface="Arial"/>
              </a:rPr>
              <a:t>feedback</a:t>
            </a:r>
            <a:r>
              <a:rPr sz="1667" spc="-29" dirty="0">
                <a:latin typeface="Arial"/>
                <a:cs typeface="Arial"/>
              </a:rPr>
              <a:t> </a:t>
            </a:r>
            <a:r>
              <a:rPr sz="1667" spc="-17" dirty="0">
                <a:latin typeface="Arial"/>
                <a:cs typeface="Arial"/>
              </a:rPr>
              <a:t>form</a:t>
            </a:r>
            <a:endParaRPr sz="1667" dirty="0">
              <a:latin typeface="Arial"/>
              <a:cs typeface="Arial"/>
            </a:endParaRPr>
          </a:p>
          <a:p>
            <a:pPr>
              <a:spcBef>
                <a:spcPts val="37"/>
              </a:spcBef>
              <a:buFont typeface="Arial"/>
              <a:buAutoNum type="arabicPeriod" startAt="3"/>
            </a:pPr>
            <a:endParaRPr sz="1708" dirty="0">
              <a:latin typeface="Arial"/>
              <a:cs typeface="Arial"/>
            </a:endParaRPr>
          </a:p>
          <a:p>
            <a:pPr marL="677835" marR="4233" indent="-381513">
              <a:buAutoNum type="arabicPeriod" startAt="3"/>
              <a:tabLst>
                <a:tab pos="677835" algn="l"/>
              </a:tabLst>
            </a:pPr>
            <a:r>
              <a:rPr sz="1667" dirty="0">
                <a:latin typeface="Arial"/>
                <a:cs typeface="Arial"/>
              </a:rPr>
              <a:t>Invest</a:t>
            </a:r>
            <a:r>
              <a:rPr sz="1667" spc="-37" dirty="0">
                <a:latin typeface="Arial"/>
                <a:cs typeface="Arial"/>
              </a:rPr>
              <a:t> </a:t>
            </a:r>
            <a:r>
              <a:rPr sz="1667" dirty="0">
                <a:latin typeface="Arial"/>
                <a:cs typeface="Arial"/>
              </a:rPr>
              <a:t>time</a:t>
            </a:r>
            <a:r>
              <a:rPr sz="1667" spc="-21" dirty="0">
                <a:latin typeface="Arial"/>
                <a:cs typeface="Arial"/>
              </a:rPr>
              <a:t> </a:t>
            </a:r>
            <a:r>
              <a:rPr sz="1667" dirty="0">
                <a:latin typeface="Arial"/>
                <a:cs typeface="Arial"/>
              </a:rPr>
              <a:t>in</a:t>
            </a:r>
            <a:r>
              <a:rPr sz="1667" spc="-8" dirty="0">
                <a:latin typeface="Arial"/>
                <a:cs typeface="Arial"/>
              </a:rPr>
              <a:t> </a:t>
            </a:r>
            <a:r>
              <a:rPr sz="1667" dirty="0">
                <a:latin typeface="Arial"/>
                <a:cs typeface="Arial"/>
              </a:rPr>
              <a:t>your</a:t>
            </a:r>
            <a:r>
              <a:rPr sz="1667" spc="-21" dirty="0">
                <a:latin typeface="Arial"/>
                <a:cs typeface="Arial"/>
              </a:rPr>
              <a:t> </a:t>
            </a:r>
            <a:r>
              <a:rPr sz="1667" dirty="0">
                <a:latin typeface="Arial"/>
                <a:cs typeface="Arial"/>
              </a:rPr>
              <a:t>training:</a:t>
            </a:r>
            <a:r>
              <a:rPr sz="1667" spc="-33" dirty="0">
                <a:latin typeface="Arial"/>
                <a:cs typeface="Arial"/>
              </a:rPr>
              <a:t> </a:t>
            </a:r>
            <a:r>
              <a:rPr sz="1667" dirty="0">
                <a:latin typeface="Arial"/>
                <a:cs typeface="Arial"/>
              </a:rPr>
              <a:t>Plan</a:t>
            </a:r>
            <a:r>
              <a:rPr sz="1667" spc="-8" dirty="0">
                <a:latin typeface="Arial"/>
                <a:cs typeface="Arial"/>
              </a:rPr>
              <a:t> </a:t>
            </a:r>
            <a:r>
              <a:rPr sz="1667" dirty="0">
                <a:latin typeface="Arial"/>
                <a:cs typeface="Arial"/>
              </a:rPr>
              <a:t>to</a:t>
            </a:r>
            <a:r>
              <a:rPr sz="1667" spc="-21" dirty="0">
                <a:latin typeface="Arial"/>
                <a:cs typeface="Arial"/>
              </a:rPr>
              <a:t> </a:t>
            </a:r>
            <a:r>
              <a:rPr sz="1667" dirty="0">
                <a:latin typeface="Arial"/>
                <a:cs typeface="Arial"/>
              </a:rPr>
              <a:t>invest</a:t>
            </a:r>
            <a:r>
              <a:rPr sz="1667" spc="-25" dirty="0">
                <a:latin typeface="Arial"/>
                <a:cs typeface="Arial"/>
              </a:rPr>
              <a:t> </a:t>
            </a:r>
            <a:r>
              <a:rPr sz="1667" dirty="0">
                <a:latin typeface="Arial"/>
                <a:cs typeface="Arial"/>
              </a:rPr>
              <a:t>time</a:t>
            </a:r>
            <a:r>
              <a:rPr sz="1667" spc="-8" dirty="0">
                <a:latin typeface="Arial"/>
                <a:cs typeface="Arial"/>
              </a:rPr>
              <a:t> </a:t>
            </a:r>
            <a:r>
              <a:rPr sz="1667" dirty="0">
                <a:latin typeface="Arial"/>
                <a:cs typeface="Arial"/>
              </a:rPr>
              <a:t>in</a:t>
            </a:r>
            <a:r>
              <a:rPr sz="1667" spc="-17" dirty="0">
                <a:latin typeface="Arial"/>
                <a:cs typeface="Arial"/>
              </a:rPr>
              <a:t> </a:t>
            </a:r>
            <a:r>
              <a:rPr sz="1667" dirty="0">
                <a:latin typeface="Arial"/>
                <a:cs typeface="Arial"/>
              </a:rPr>
              <a:t>reviewing</a:t>
            </a:r>
            <a:r>
              <a:rPr sz="1667" spc="-21" dirty="0">
                <a:latin typeface="Arial"/>
                <a:cs typeface="Arial"/>
              </a:rPr>
              <a:t> </a:t>
            </a:r>
            <a:r>
              <a:rPr sz="1667" dirty="0">
                <a:latin typeface="Arial"/>
                <a:cs typeface="Arial"/>
              </a:rPr>
              <a:t>the</a:t>
            </a:r>
            <a:r>
              <a:rPr sz="1667" spc="-25" dirty="0">
                <a:latin typeface="Arial"/>
                <a:cs typeface="Arial"/>
              </a:rPr>
              <a:t> </a:t>
            </a:r>
            <a:r>
              <a:rPr sz="1667" dirty="0">
                <a:latin typeface="Arial"/>
                <a:cs typeface="Arial"/>
              </a:rPr>
              <a:t>CHRS</a:t>
            </a:r>
            <a:r>
              <a:rPr sz="1667" spc="-8" dirty="0">
                <a:latin typeface="Arial"/>
                <a:cs typeface="Arial"/>
              </a:rPr>
              <a:t> </a:t>
            </a:r>
            <a:r>
              <a:rPr sz="1667" dirty="0">
                <a:latin typeface="Arial"/>
                <a:cs typeface="Arial"/>
              </a:rPr>
              <a:t>training</a:t>
            </a:r>
            <a:r>
              <a:rPr sz="1667" spc="-29" dirty="0">
                <a:latin typeface="Arial"/>
                <a:cs typeface="Arial"/>
              </a:rPr>
              <a:t> </a:t>
            </a:r>
            <a:r>
              <a:rPr sz="1667" dirty="0">
                <a:latin typeface="Arial"/>
                <a:cs typeface="Arial"/>
              </a:rPr>
              <a:t>page,</a:t>
            </a:r>
            <a:r>
              <a:rPr sz="1667" spc="-29" dirty="0">
                <a:latin typeface="Arial"/>
                <a:cs typeface="Arial"/>
              </a:rPr>
              <a:t> </a:t>
            </a:r>
            <a:r>
              <a:rPr sz="1667" dirty="0">
                <a:latin typeface="Arial"/>
                <a:cs typeface="Arial"/>
              </a:rPr>
              <a:t>with</a:t>
            </a:r>
            <a:r>
              <a:rPr sz="1667" spc="-8" dirty="0">
                <a:latin typeface="Arial"/>
                <a:cs typeface="Arial"/>
              </a:rPr>
              <a:t> </a:t>
            </a:r>
            <a:r>
              <a:rPr sz="1667" dirty="0">
                <a:latin typeface="Arial"/>
                <a:cs typeface="Arial"/>
              </a:rPr>
              <a:t>job</a:t>
            </a:r>
            <a:r>
              <a:rPr sz="1667" spc="-25" dirty="0">
                <a:latin typeface="Arial"/>
                <a:cs typeface="Arial"/>
              </a:rPr>
              <a:t> </a:t>
            </a:r>
            <a:r>
              <a:rPr sz="1667" dirty="0">
                <a:latin typeface="Arial"/>
                <a:cs typeface="Arial"/>
              </a:rPr>
              <a:t>aids</a:t>
            </a:r>
            <a:r>
              <a:rPr sz="1667" spc="-21" dirty="0">
                <a:latin typeface="Arial"/>
                <a:cs typeface="Arial"/>
              </a:rPr>
              <a:t> </a:t>
            </a:r>
            <a:r>
              <a:rPr sz="1667" dirty="0">
                <a:latin typeface="Arial"/>
                <a:cs typeface="Arial"/>
              </a:rPr>
              <a:t>and</a:t>
            </a:r>
            <a:r>
              <a:rPr sz="1667" spc="-17" dirty="0">
                <a:latin typeface="Arial"/>
                <a:cs typeface="Arial"/>
              </a:rPr>
              <a:t> </a:t>
            </a:r>
            <a:r>
              <a:rPr sz="1667" spc="-8" dirty="0">
                <a:latin typeface="Arial"/>
                <a:cs typeface="Arial"/>
              </a:rPr>
              <a:t>video </a:t>
            </a:r>
            <a:r>
              <a:rPr sz="1667" dirty="0">
                <a:latin typeface="Arial"/>
                <a:cs typeface="Arial"/>
              </a:rPr>
              <a:t>tutorials,</a:t>
            </a:r>
            <a:r>
              <a:rPr sz="1667" spc="-46" dirty="0">
                <a:latin typeface="Arial"/>
                <a:cs typeface="Arial"/>
              </a:rPr>
              <a:t> </a:t>
            </a:r>
            <a:r>
              <a:rPr sz="1667" dirty="0">
                <a:latin typeface="Arial"/>
                <a:cs typeface="Arial"/>
              </a:rPr>
              <a:t>attend</a:t>
            </a:r>
            <a:r>
              <a:rPr sz="1667" spc="-33" dirty="0">
                <a:latin typeface="Arial"/>
                <a:cs typeface="Arial"/>
              </a:rPr>
              <a:t> </a:t>
            </a:r>
            <a:r>
              <a:rPr sz="1667" dirty="0">
                <a:latin typeface="Arial"/>
                <a:cs typeface="Arial"/>
              </a:rPr>
              <a:t>live</a:t>
            </a:r>
            <a:r>
              <a:rPr sz="1667" spc="-12" dirty="0">
                <a:latin typeface="Arial"/>
                <a:cs typeface="Arial"/>
              </a:rPr>
              <a:t> </a:t>
            </a:r>
            <a:r>
              <a:rPr sz="1667" dirty="0">
                <a:latin typeface="Arial"/>
                <a:cs typeface="Arial"/>
              </a:rPr>
              <a:t>demonstrations</a:t>
            </a:r>
            <a:r>
              <a:rPr sz="1667" spc="-37" dirty="0">
                <a:latin typeface="Arial"/>
                <a:cs typeface="Arial"/>
              </a:rPr>
              <a:t> </a:t>
            </a:r>
            <a:r>
              <a:rPr sz="1667" dirty="0">
                <a:latin typeface="Arial"/>
                <a:cs typeface="Arial"/>
              </a:rPr>
              <a:t>and/or</a:t>
            </a:r>
            <a:r>
              <a:rPr sz="1667" spc="-46" dirty="0">
                <a:latin typeface="Arial"/>
                <a:cs typeface="Arial"/>
              </a:rPr>
              <a:t> </a:t>
            </a:r>
            <a:r>
              <a:rPr sz="1667" dirty="0">
                <a:latin typeface="Arial"/>
                <a:cs typeface="Arial"/>
              </a:rPr>
              <a:t>attend</a:t>
            </a:r>
            <a:r>
              <a:rPr sz="1667" spc="-25" dirty="0">
                <a:latin typeface="Arial"/>
                <a:cs typeface="Arial"/>
              </a:rPr>
              <a:t> </a:t>
            </a:r>
            <a:r>
              <a:rPr sz="1667" dirty="0">
                <a:latin typeface="Arial"/>
                <a:cs typeface="Arial"/>
              </a:rPr>
              <a:t>open</a:t>
            </a:r>
            <a:r>
              <a:rPr sz="1667" spc="-33" dirty="0">
                <a:latin typeface="Arial"/>
                <a:cs typeface="Arial"/>
              </a:rPr>
              <a:t> </a:t>
            </a:r>
            <a:r>
              <a:rPr sz="1667" dirty="0">
                <a:latin typeface="Arial"/>
                <a:cs typeface="Arial"/>
              </a:rPr>
              <a:t>lab</a:t>
            </a:r>
            <a:r>
              <a:rPr sz="1667" spc="-12" dirty="0">
                <a:latin typeface="Arial"/>
                <a:cs typeface="Arial"/>
              </a:rPr>
              <a:t> </a:t>
            </a:r>
            <a:r>
              <a:rPr sz="1667" spc="-8" dirty="0">
                <a:latin typeface="Arial"/>
                <a:cs typeface="Arial"/>
              </a:rPr>
              <a:t>sessions</a:t>
            </a:r>
            <a:endParaRPr sz="1667" dirty="0">
              <a:latin typeface="Arial"/>
              <a:cs typeface="Arial"/>
            </a:endParaRPr>
          </a:p>
          <a:p>
            <a:pPr>
              <a:spcBef>
                <a:spcPts val="37"/>
              </a:spcBef>
              <a:buFont typeface="Arial"/>
              <a:buAutoNum type="arabicPeriod" startAt="3"/>
            </a:pPr>
            <a:endParaRPr sz="1708" dirty="0">
              <a:latin typeface="Arial"/>
              <a:cs typeface="Arial"/>
            </a:endParaRPr>
          </a:p>
          <a:p>
            <a:pPr marL="677835" marR="661432" indent="-381513">
              <a:buAutoNum type="arabicPeriod" startAt="3"/>
              <a:tabLst>
                <a:tab pos="677835" algn="l"/>
              </a:tabLst>
            </a:pPr>
            <a:r>
              <a:rPr sz="1667" dirty="0">
                <a:latin typeface="Arial"/>
                <a:cs typeface="Arial"/>
              </a:rPr>
              <a:t>Remember</a:t>
            </a:r>
            <a:r>
              <a:rPr sz="1667" spc="-46" dirty="0">
                <a:latin typeface="Arial"/>
                <a:cs typeface="Arial"/>
              </a:rPr>
              <a:t> </a:t>
            </a:r>
            <a:r>
              <a:rPr sz="1667" dirty="0">
                <a:latin typeface="Arial"/>
                <a:cs typeface="Arial"/>
              </a:rPr>
              <a:t>to</a:t>
            </a:r>
            <a:r>
              <a:rPr sz="1667" spc="-25" dirty="0">
                <a:latin typeface="Arial"/>
                <a:cs typeface="Arial"/>
              </a:rPr>
              <a:t> </a:t>
            </a:r>
            <a:r>
              <a:rPr sz="1667" dirty="0">
                <a:latin typeface="Arial"/>
                <a:cs typeface="Arial"/>
              </a:rPr>
              <a:t>be</a:t>
            </a:r>
            <a:r>
              <a:rPr sz="1667" spc="-21" dirty="0">
                <a:latin typeface="Arial"/>
                <a:cs typeface="Arial"/>
              </a:rPr>
              <a:t> </a:t>
            </a:r>
            <a:r>
              <a:rPr sz="1667" dirty="0">
                <a:latin typeface="Arial"/>
                <a:cs typeface="Arial"/>
              </a:rPr>
              <a:t>Warrior</a:t>
            </a:r>
            <a:r>
              <a:rPr sz="1667" spc="-37" dirty="0">
                <a:latin typeface="Arial"/>
                <a:cs typeface="Arial"/>
              </a:rPr>
              <a:t> </a:t>
            </a:r>
            <a:r>
              <a:rPr sz="1667" dirty="0">
                <a:latin typeface="Arial"/>
                <a:cs typeface="Arial"/>
              </a:rPr>
              <a:t>Strong:</a:t>
            </a:r>
            <a:r>
              <a:rPr sz="1667" spc="-33" dirty="0">
                <a:latin typeface="Arial"/>
                <a:cs typeface="Arial"/>
              </a:rPr>
              <a:t> </a:t>
            </a:r>
            <a:r>
              <a:rPr sz="1667" dirty="0">
                <a:latin typeface="Arial"/>
                <a:cs typeface="Arial"/>
              </a:rPr>
              <a:t>Give</a:t>
            </a:r>
            <a:r>
              <a:rPr sz="1667" spc="-17" dirty="0">
                <a:latin typeface="Arial"/>
                <a:cs typeface="Arial"/>
              </a:rPr>
              <a:t> </a:t>
            </a:r>
            <a:r>
              <a:rPr sz="1667" dirty="0">
                <a:latin typeface="Arial"/>
                <a:cs typeface="Arial"/>
              </a:rPr>
              <a:t>yourself</a:t>
            </a:r>
            <a:r>
              <a:rPr sz="1667" spc="-37" dirty="0">
                <a:latin typeface="Arial"/>
                <a:cs typeface="Arial"/>
              </a:rPr>
              <a:t> </a:t>
            </a:r>
            <a:r>
              <a:rPr sz="1667" dirty="0">
                <a:latin typeface="Arial"/>
                <a:cs typeface="Arial"/>
              </a:rPr>
              <a:t>grace</a:t>
            </a:r>
            <a:r>
              <a:rPr sz="1667" spc="-42" dirty="0">
                <a:latin typeface="Arial"/>
                <a:cs typeface="Arial"/>
              </a:rPr>
              <a:t> </a:t>
            </a:r>
            <a:r>
              <a:rPr sz="1667" dirty="0">
                <a:latin typeface="Arial"/>
                <a:cs typeface="Arial"/>
              </a:rPr>
              <a:t>in</a:t>
            </a:r>
            <a:r>
              <a:rPr sz="1667" spc="-8" dirty="0">
                <a:latin typeface="Arial"/>
                <a:cs typeface="Arial"/>
              </a:rPr>
              <a:t> </a:t>
            </a:r>
            <a:r>
              <a:rPr sz="1667" dirty="0">
                <a:latin typeface="Arial"/>
                <a:cs typeface="Arial"/>
              </a:rPr>
              <a:t>adjusting</a:t>
            </a:r>
            <a:r>
              <a:rPr sz="1667" spc="-25" dirty="0">
                <a:latin typeface="Arial"/>
                <a:cs typeface="Arial"/>
              </a:rPr>
              <a:t> </a:t>
            </a:r>
            <a:r>
              <a:rPr sz="1667" dirty="0">
                <a:latin typeface="Arial"/>
                <a:cs typeface="Arial"/>
              </a:rPr>
              <a:t>to</a:t>
            </a:r>
            <a:r>
              <a:rPr sz="1667" spc="-25" dirty="0">
                <a:latin typeface="Arial"/>
                <a:cs typeface="Arial"/>
              </a:rPr>
              <a:t> </a:t>
            </a:r>
            <a:r>
              <a:rPr sz="1667" dirty="0">
                <a:latin typeface="Arial"/>
                <a:cs typeface="Arial"/>
              </a:rPr>
              <a:t>this</a:t>
            </a:r>
            <a:r>
              <a:rPr sz="1667" spc="-8" dirty="0">
                <a:latin typeface="Arial"/>
                <a:cs typeface="Arial"/>
              </a:rPr>
              <a:t> </a:t>
            </a:r>
            <a:r>
              <a:rPr sz="1667" dirty="0">
                <a:latin typeface="Arial"/>
                <a:cs typeface="Arial"/>
              </a:rPr>
              <a:t>change—and</a:t>
            </a:r>
            <a:r>
              <a:rPr sz="1667" spc="-50" dirty="0">
                <a:latin typeface="Arial"/>
                <a:cs typeface="Arial"/>
              </a:rPr>
              <a:t> </a:t>
            </a:r>
            <a:r>
              <a:rPr sz="1667" dirty="0">
                <a:latin typeface="Arial"/>
                <a:cs typeface="Arial"/>
              </a:rPr>
              <a:t>remember</a:t>
            </a:r>
            <a:r>
              <a:rPr sz="1667" spc="-42" dirty="0">
                <a:latin typeface="Arial"/>
                <a:cs typeface="Arial"/>
              </a:rPr>
              <a:t> </a:t>
            </a:r>
            <a:r>
              <a:rPr sz="1667" spc="-21" dirty="0">
                <a:latin typeface="Arial"/>
                <a:cs typeface="Arial"/>
              </a:rPr>
              <a:t>the </a:t>
            </a:r>
            <a:r>
              <a:rPr sz="1667" dirty="0">
                <a:latin typeface="Arial"/>
                <a:cs typeface="Arial"/>
              </a:rPr>
              <a:t>campus</a:t>
            </a:r>
            <a:r>
              <a:rPr sz="1667" spc="-33" dirty="0">
                <a:latin typeface="Arial"/>
                <a:cs typeface="Arial"/>
              </a:rPr>
              <a:t> </a:t>
            </a:r>
            <a:r>
              <a:rPr sz="1667" dirty="0">
                <a:latin typeface="Arial"/>
                <a:cs typeface="Arial"/>
              </a:rPr>
              <a:t>CHRS</a:t>
            </a:r>
            <a:r>
              <a:rPr sz="1667" spc="-4" dirty="0">
                <a:latin typeface="Arial"/>
                <a:cs typeface="Arial"/>
              </a:rPr>
              <a:t> </a:t>
            </a:r>
            <a:r>
              <a:rPr sz="1667" dirty="0">
                <a:latin typeface="Arial"/>
                <a:cs typeface="Arial"/>
              </a:rPr>
              <a:t>team</a:t>
            </a:r>
            <a:r>
              <a:rPr sz="1667" spc="-12" dirty="0">
                <a:latin typeface="Arial"/>
                <a:cs typeface="Arial"/>
              </a:rPr>
              <a:t> </a:t>
            </a:r>
            <a:r>
              <a:rPr sz="1667" dirty="0">
                <a:latin typeface="Arial"/>
                <a:cs typeface="Arial"/>
              </a:rPr>
              <a:t>is</a:t>
            </a:r>
            <a:r>
              <a:rPr sz="1667" spc="-17" dirty="0">
                <a:latin typeface="Arial"/>
                <a:cs typeface="Arial"/>
              </a:rPr>
              <a:t> </a:t>
            </a:r>
            <a:r>
              <a:rPr sz="1667" dirty="0">
                <a:latin typeface="Arial"/>
                <a:cs typeface="Arial"/>
              </a:rPr>
              <a:t>here</a:t>
            </a:r>
            <a:r>
              <a:rPr sz="1667" spc="-25" dirty="0">
                <a:latin typeface="Arial"/>
                <a:cs typeface="Arial"/>
              </a:rPr>
              <a:t> </a:t>
            </a:r>
            <a:r>
              <a:rPr sz="1667" dirty="0">
                <a:latin typeface="Arial"/>
                <a:cs typeface="Arial"/>
              </a:rPr>
              <a:t>to</a:t>
            </a:r>
            <a:r>
              <a:rPr sz="1667" spc="-12" dirty="0">
                <a:latin typeface="Arial"/>
                <a:cs typeface="Arial"/>
              </a:rPr>
              <a:t> </a:t>
            </a:r>
            <a:r>
              <a:rPr sz="1667" dirty="0">
                <a:latin typeface="Arial"/>
                <a:cs typeface="Arial"/>
              </a:rPr>
              <a:t>help</a:t>
            </a:r>
            <a:r>
              <a:rPr sz="1667" spc="-12" dirty="0">
                <a:latin typeface="Arial"/>
                <a:cs typeface="Arial"/>
              </a:rPr>
              <a:t> </a:t>
            </a:r>
            <a:r>
              <a:rPr sz="1667" spc="-21" dirty="0">
                <a:latin typeface="Arial"/>
                <a:cs typeface="Arial"/>
              </a:rPr>
              <a:t>you</a:t>
            </a:r>
            <a:endParaRPr sz="1667" dirty="0">
              <a:latin typeface="Arial"/>
              <a:cs typeface="Arial"/>
            </a:endParaRPr>
          </a:p>
        </p:txBody>
      </p:sp>
      <p:sp>
        <p:nvSpPr>
          <p:cNvPr id="5" name="Title 4">
            <a:extLst>
              <a:ext uri="{FF2B5EF4-FFF2-40B4-BE49-F238E27FC236}">
                <a16:creationId xmlns:a16="http://schemas.microsoft.com/office/drawing/2014/main" id="{8A795D77-F980-45AE-E071-24E5258AE9B9}"/>
              </a:ext>
            </a:extLst>
          </p:cNvPr>
          <p:cNvSpPr>
            <a:spLocks noGrp="1"/>
          </p:cNvSpPr>
          <p:nvPr>
            <p:ph type="title"/>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4AACE56-8589-42F0-A993-2A4FB282B74A}"/>
              </a:ext>
            </a:extLst>
          </p:cNvPr>
          <p:cNvGrpSpPr/>
          <p:nvPr/>
        </p:nvGrpSpPr>
        <p:grpSpPr>
          <a:xfrm>
            <a:off x="1665769" y="1975883"/>
            <a:ext cx="8878184" cy="3386247"/>
            <a:chOff x="1280161" y="1839575"/>
            <a:chExt cx="11755916" cy="5254199"/>
          </a:xfrm>
        </p:grpSpPr>
        <p:grpSp>
          <p:nvGrpSpPr>
            <p:cNvPr id="3" name="Group 2"/>
            <p:cNvGrpSpPr/>
            <p:nvPr/>
          </p:nvGrpSpPr>
          <p:grpSpPr>
            <a:xfrm>
              <a:off x="1280161" y="3805561"/>
              <a:ext cx="5288157" cy="1317471"/>
              <a:chOff x="152400" y="3198463"/>
              <a:chExt cx="4406798" cy="1097892"/>
            </a:xfrm>
          </p:grpSpPr>
          <p:sp>
            <p:nvSpPr>
              <p:cNvPr id="5" name="Rectangle 4"/>
              <p:cNvSpPr/>
              <p:nvPr/>
            </p:nvSpPr>
            <p:spPr>
              <a:xfrm>
                <a:off x="152400" y="3198463"/>
                <a:ext cx="1402286" cy="1097891"/>
              </a:xfrm>
              <a:prstGeom prst="rect">
                <a:avLst/>
              </a:prstGeom>
              <a:solidFill>
                <a:srgbClr val="AA5626"/>
              </a:solidFill>
              <a:ln w="6350">
                <a:noFill/>
              </a:ln>
            </p:spPr>
            <p:txBody>
              <a:bodyPr wrap="square" lIns="182880" tIns="91440" rIns="182880" bIns="91440" anchor="ctr" anchorCtr="0">
                <a:noAutofit/>
              </a:bodyPr>
              <a:lstStyle/>
              <a:p>
                <a:pPr algn="ctr"/>
                <a:r>
                  <a:rPr lang="en-US" sz="1667" b="1">
                    <a:solidFill>
                      <a:schemeClr val="bg1"/>
                    </a:solidFill>
                    <a:latin typeface="Arial" panose="020B0604020202020204" pitchFamily="34" charset="0"/>
                    <a:cs typeface="Arial" panose="020B0604020202020204" pitchFamily="34" charset="0"/>
                  </a:rPr>
                  <a:t>Current</a:t>
                </a:r>
              </a:p>
              <a:p>
                <a:pPr algn="ctr"/>
                <a:r>
                  <a:rPr lang="en-US" sz="1667" b="1">
                    <a:solidFill>
                      <a:schemeClr val="bg1"/>
                    </a:solidFill>
                    <a:latin typeface="Arial" panose="020B0604020202020204" pitchFamily="34" charset="0"/>
                    <a:cs typeface="Arial" panose="020B0604020202020204" pitchFamily="34" charset="0"/>
                  </a:rPr>
                  <a:t>state</a:t>
                </a:r>
              </a:p>
            </p:txBody>
          </p:sp>
          <p:sp>
            <p:nvSpPr>
              <p:cNvPr id="6" name="Rectangle 5"/>
              <p:cNvSpPr/>
              <p:nvPr/>
            </p:nvSpPr>
            <p:spPr>
              <a:xfrm>
                <a:off x="1599402" y="3198464"/>
                <a:ext cx="1525320" cy="1097891"/>
              </a:xfrm>
              <a:prstGeom prst="rect">
                <a:avLst/>
              </a:prstGeom>
              <a:solidFill>
                <a:srgbClr val="EBA900"/>
              </a:solidFill>
              <a:ln w="6350">
                <a:noFill/>
              </a:ln>
            </p:spPr>
            <p:txBody>
              <a:bodyPr wrap="square" lIns="182880" tIns="91440" rIns="182880" bIns="91440" anchor="ctr" anchorCtr="0">
                <a:noAutofit/>
              </a:bodyPr>
              <a:lstStyle/>
              <a:p>
                <a:pPr algn="ctr"/>
                <a:r>
                  <a:rPr lang="en-US" sz="1667" b="1">
                    <a:latin typeface="Arial" panose="020B0604020202020204" pitchFamily="34" charset="0"/>
                    <a:cs typeface="Arial" panose="020B0604020202020204" pitchFamily="34" charset="0"/>
                  </a:rPr>
                  <a:t>Transition</a:t>
                </a:r>
              </a:p>
              <a:p>
                <a:pPr algn="ctr"/>
                <a:r>
                  <a:rPr lang="en-US" sz="1667" b="1">
                    <a:latin typeface="Arial" panose="020B0604020202020204" pitchFamily="34" charset="0"/>
                    <a:cs typeface="Arial" panose="020B0604020202020204" pitchFamily="34" charset="0"/>
                  </a:rPr>
                  <a:t>state</a:t>
                </a:r>
              </a:p>
            </p:txBody>
          </p:sp>
          <p:sp>
            <p:nvSpPr>
              <p:cNvPr id="7" name="Rectangle 6"/>
              <p:cNvSpPr/>
              <p:nvPr/>
            </p:nvSpPr>
            <p:spPr>
              <a:xfrm>
                <a:off x="3199877" y="3198464"/>
                <a:ext cx="1359321" cy="1097890"/>
              </a:xfrm>
              <a:prstGeom prst="rect">
                <a:avLst/>
              </a:prstGeom>
              <a:solidFill>
                <a:srgbClr val="677E38"/>
              </a:solidFill>
              <a:ln w="6350">
                <a:noFill/>
              </a:ln>
            </p:spPr>
            <p:txBody>
              <a:bodyPr wrap="square" lIns="182880" tIns="91440" rIns="182880" bIns="91440" anchor="ctr" anchorCtr="0">
                <a:noAutofit/>
              </a:bodyPr>
              <a:lstStyle/>
              <a:p>
                <a:pPr algn="ctr"/>
                <a:r>
                  <a:rPr lang="en-US" sz="1667" b="1">
                    <a:latin typeface="Arial" panose="020B0604020202020204" pitchFamily="34" charset="0"/>
                    <a:cs typeface="Arial" panose="020B0604020202020204" pitchFamily="34" charset="0"/>
                  </a:rPr>
                  <a:t>Future</a:t>
                </a:r>
              </a:p>
              <a:p>
                <a:pPr algn="ctr"/>
                <a:r>
                  <a:rPr lang="en-US" sz="1667" b="1">
                    <a:latin typeface="Arial" panose="020B0604020202020204" pitchFamily="34" charset="0"/>
                    <a:cs typeface="Arial" panose="020B0604020202020204" pitchFamily="34" charset="0"/>
                  </a:rPr>
                  <a:t>state</a:t>
                </a:r>
              </a:p>
            </p:txBody>
          </p:sp>
        </p:grpSp>
        <p:sp>
          <p:nvSpPr>
            <p:cNvPr id="14" name="AutoShape 15"/>
            <p:cNvSpPr>
              <a:spLocks noChangeArrowheads="1"/>
            </p:cNvSpPr>
            <p:nvPr/>
          </p:nvSpPr>
          <p:spPr bwMode="auto">
            <a:xfrm>
              <a:off x="1280161" y="1839575"/>
              <a:ext cx="6045907" cy="1480110"/>
            </a:xfrm>
            <a:prstGeom prst="rightArrow">
              <a:avLst/>
            </a:prstGeom>
            <a:solidFill>
              <a:srgbClr val="266294"/>
            </a:solidFill>
            <a:ln w="9525">
              <a:noFill/>
              <a:miter lim="800000"/>
              <a:headEnd/>
              <a:tailEnd/>
            </a:ln>
          </p:spPr>
          <p:txBody>
            <a:bodyPr wrap="none" anchor="ctr"/>
            <a:lstStyle/>
            <a:p>
              <a:pPr algn="ctr"/>
              <a:r>
                <a:rPr lang="en-US" sz="2160" b="1">
                  <a:solidFill>
                    <a:schemeClr val="bg1"/>
                  </a:solidFill>
                  <a:latin typeface="Arial" panose="020B0604020202020204" pitchFamily="34" charset="0"/>
                  <a:cs typeface="Arial" panose="020B0604020202020204" pitchFamily="34" charset="0"/>
                </a:rPr>
                <a:t>Technical Side</a:t>
              </a:r>
            </a:p>
          </p:txBody>
        </p:sp>
        <p:sp>
          <p:nvSpPr>
            <p:cNvPr id="15" name="AutoShape 15"/>
            <p:cNvSpPr>
              <a:spLocks noChangeArrowheads="1"/>
            </p:cNvSpPr>
            <p:nvPr/>
          </p:nvSpPr>
          <p:spPr bwMode="auto">
            <a:xfrm>
              <a:off x="1280162" y="5563185"/>
              <a:ext cx="6045906" cy="1480110"/>
            </a:xfrm>
            <a:prstGeom prst="rightArrow">
              <a:avLst/>
            </a:prstGeom>
            <a:solidFill>
              <a:srgbClr val="266294"/>
            </a:solidFill>
            <a:ln w="9525">
              <a:noFill/>
              <a:miter lim="800000"/>
              <a:headEnd/>
              <a:tailEnd/>
            </a:ln>
          </p:spPr>
          <p:txBody>
            <a:bodyPr wrap="none" anchor="ctr"/>
            <a:lstStyle/>
            <a:p>
              <a:pPr algn="ctr"/>
              <a:r>
                <a:rPr lang="en-US" sz="2160" b="1">
                  <a:solidFill>
                    <a:schemeClr val="bg1"/>
                  </a:solidFill>
                  <a:latin typeface="Arial" panose="020B0604020202020204" pitchFamily="34" charset="0"/>
                  <a:cs typeface="Arial" panose="020B0604020202020204" pitchFamily="34" charset="0"/>
                </a:rPr>
                <a:t>People Side</a:t>
              </a:r>
            </a:p>
          </p:txBody>
        </p:sp>
        <p:sp>
          <p:nvSpPr>
            <p:cNvPr id="22" name="Plus Sign 21"/>
            <p:cNvSpPr/>
            <p:nvPr/>
          </p:nvSpPr>
          <p:spPr>
            <a:xfrm>
              <a:off x="7932235" y="4049796"/>
              <a:ext cx="746652" cy="746652"/>
            </a:xfrm>
            <a:prstGeom prst="mathPlus">
              <a:avLst/>
            </a:prstGeom>
            <a:solidFill>
              <a:srgbClr val="266294"/>
            </a:solidFill>
            <a:ln w="9525">
              <a:noFill/>
              <a:miter lim="800000"/>
              <a:headEnd/>
              <a:tailEnd/>
            </a:ln>
          </p:spPr>
          <p:txBody>
            <a:bodyPr wrap="none" anchor="ctr"/>
            <a:lstStyle/>
            <a:p>
              <a:pPr algn="ctr"/>
              <a:endParaRPr lang="en-US" sz="2160" b="1">
                <a:solidFill>
                  <a:schemeClr val="bg1"/>
                </a:solidFill>
                <a:latin typeface="Arial" panose="020B0604020202020204" pitchFamily="34" charset="0"/>
                <a:cs typeface="Arial" panose="020B0604020202020204" pitchFamily="34" charset="0"/>
              </a:endParaRPr>
            </a:p>
          </p:txBody>
        </p:sp>
        <p:sp>
          <p:nvSpPr>
            <p:cNvPr id="24" name="Equals 23"/>
            <p:cNvSpPr/>
            <p:nvPr/>
          </p:nvSpPr>
          <p:spPr>
            <a:xfrm>
              <a:off x="9355641" y="4031680"/>
              <a:ext cx="746653" cy="746653"/>
            </a:xfrm>
            <a:prstGeom prst="mathEqual">
              <a:avLst/>
            </a:prstGeom>
            <a:solidFill>
              <a:srgbClr val="266294"/>
            </a:solidFill>
            <a:ln w="9525">
              <a:noFill/>
              <a:miter lim="800000"/>
              <a:headEnd/>
              <a:tailEnd/>
            </a:ln>
          </p:spPr>
          <p:txBody>
            <a:bodyPr wrap="none" anchor="ctr"/>
            <a:lstStyle/>
            <a:p>
              <a:pPr algn="ctr"/>
              <a:endParaRPr lang="en-US" sz="2160" b="1">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10481687" y="3443741"/>
              <a:ext cx="2554390" cy="1958761"/>
            </a:xfrm>
            <a:prstGeom prst="rect">
              <a:avLst/>
            </a:prstGeom>
            <a:solidFill>
              <a:srgbClr val="5B5478"/>
            </a:solidFill>
            <a:ln w="6350">
              <a:noFill/>
            </a:ln>
          </p:spPr>
          <p:txBody>
            <a:bodyPr wrap="square" lIns="182880" tIns="91440" rIns="182880" bIns="91440" anchor="ctr" anchorCtr="0">
              <a:noAutofit/>
            </a:bodyPr>
            <a:lstStyle/>
            <a:p>
              <a:pPr algn="ctr"/>
              <a:r>
                <a:rPr lang="en-US" sz="2400" b="1">
                  <a:solidFill>
                    <a:schemeClr val="bg1"/>
                  </a:solidFill>
                  <a:latin typeface="Arial" panose="020B0604020202020204" pitchFamily="34" charset="0"/>
                  <a:cs typeface="Arial" panose="020B0604020202020204" pitchFamily="34" charset="0"/>
                </a:rPr>
                <a:t>Results</a:t>
              </a:r>
              <a:br>
                <a:rPr lang="en-US" sz="24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Outcomes</a:t>
              </a:r>
              <a:br>
                <a:rPr lang="en-US" sz="24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Success</a:t>
              </a:r>
            </a:p>
          </p:txBody>
        </p:sp>
        <p:grpSp>
          <p:nvGrpSpPr>
            <p:cNvPr id="4" name="Group 3"/>
            <p:cNvGrpSpPr/>
            <p:nvPr/>
          </p:nvGrpSpPr>
          <p:grpSpPr>
            <a:xfrm>
              <a:off x="7467122" y="1839577"/>
              <a:ext cx="1676878" cy="1581071"/>
              <a:chOff x="4713780" y="1532979"/>
              <a:chExt cx="1207186" cy="1317559"/>
            </a:xfrm>
          </p:grpSpPr>
          <p:sp>
            <p:nvSpPr>
              <p:cNvPr id="27" name="Rectangle 26"/>
              <p:cNvSpPr/>
              <p:nvPr/>
            </p:nvSpPr>
            <p:spPr>
              <a:xfrm>
                <a:off x="4713780" y="1532979"/>
                <a:ext cx="1207186" cy="1317559"/>
              </a:xfrm>
              <a:prstGeom prst="rect">
                <a:avLst/>
              </a:prstGeom>
              <a:ln w="6350">
                <a:solidFill>
                  <a:srgbClr val="266294"/>
                </a:solidFill>
              </a:ln>
            </p:spPr>
            <p:txBody>
              <a:bodyPr wrap="square" lIns="182880" tIns="91440" rIns="182880" bIns="91440" anchor="ctr" anchorCtr="0">
                <a:noAutofit/>
              </a:bodyPr>
              <a:lstStyle/>
              <a:p>
                <a:endParaRPr lang="en-US" sz="1600" b="1">
                  <a:latin typeface="Arial" panose="020B0604020202020204" pitchFamily="34" charset="0"/>
                  <a:cs typeface="Arial" panose="020B0604020202020204" pitchFamily="34" charset="0"/>
                </a:endParaRPr>
              </a:p>
            </p:txBody>
          </p:sp>
          <p:sp>
            <p:nvSpPr>
              <p:cNvPr id="28" name="TextBox 27"/>
              <p:cNvSpPr txBox="1"/>
              <p:nvPr/>
            </p:nvSpPr>
            <p:spPr>
              <a:xfrm>
                <a:off x="4791652" y="1617113"/>
                <a:ext cx="1051442" cy="253980"/>
              </a:xfrm>
              <a:prstGeom prst="rect">
                <a:avLst/>
              </a:prstGeom>
            </p:spPr>
            <p:txBody>
              <a:bodyPr vert="horz" lIns="0" tIns="45720" rIns="0" bIns="45720" rtlCol="0" anchor="ctr">
                <a:noAutofit/>
              </a:bodyPr>
              <a:lstStyle>
                <a:defPPr>
                  <a:defRPr lang="en-US"/>
                </a:defPPr>
                <a:lvl1pPr marL="228600" indent="-228600" defTabSz="914400">
                  <a:lnSpc>
                    <a:spcPct val="85000"/>
                  </a:lnSpc>
                  <a:spcBef>
                    <a:spcPts val="1200"/>
                  </a:spcBef>
                  <a:buClr>
                    <a:schemeClr val="accent1"/>
                  </a:buClr>
                  <a:buFont typeface="Arial" panose="020B0604020202020204" pitchFamily="34" charset="0"/>
                  <a:buChar char="•"/>
                  <a:defRPr sz="1400"/>
                </a:lvl1pPr>
              </a:lstStyle>
              <a:p>
                <a:pPr marL="0" indent="0" algn="ctr">
                  <a:buNone/>
                </a:pPr>
                <a:r>
                  <a:rPr lang="en-US" b="1">
                    <a:latin typeface="Arial" panose="020B0604020202020204" pitchFamily="34" charset="0"/>
                    <a:cs typeface="Arial" panose="020B0604020202020204" pitchFamily="34" charset="0"/>
                  </a:rPr>
                  <a:t>Design</a:t>
                </a:r>
              </a:p>
            </p:txBody>
          </p:sp>
          <p:sp>
            <p:nvSpPr>
              <p:cNvPr id="29" name="TextBox 28"/>
              <p:cNvSpPr txBox="1"/>
              <p:nvPr/>
            </p:nvSpPr>
            <p:spPr>
              <a:xfrm>
                <a:off x="4791652" y="2512424"/>
                <a:ext cx="1051442" cy="253980"/>
              </a:xfrm>
              <a:prstGeom prst="rect">
                <a:avLst/>
              </a:prstGeom>
            </p:spPr>
            <p:txBody>
              <a:bodyPr vert="horz" lIns="0" tIns="45720" rIns="0" bIns="45720" rtlCol="0" anchor="ctr">
                <a:noAutofit/>
              </a:bodyPr>
              <a:lstStyle>
                <a:defPPr>
                  <a:defRPr lang="en-US"/>
                </a:defPPr>
                <a:lvl1pPr marL="228600" indent="-228600" defTabSz="914400">
                  <a:lnSpc>
                    <a:spcPct val="85000"/>
                  </a:lnSpc>
                  <a:spcBef>
                    <a:spcPts val="1200"/>
                  </a:spcBef>
                  <a:buClr>
                    <a:schemeClr val="accent1"/>
                  </a:buClr>
                  <a:buFont typeface="Arial" panose="020B0604020202020204" pitchFamily="34" charset="0"/>
                  <a:buChar char="•"/>
                  <a:defRPr sz="1400"/>
                </a:lvl1pPr>
              </a:lstStyle>
              <a:p>
                <a:pPr marL="0" indent="0" algn="ctr">
                  <a:buNone/>
                </a:pPr>
                <a:r>
                  <a:rPr lang="en-US" b="1">
                    <a:latin typeface="Arial" panose="020B0604020202020204" pitchFamily="34" charset="0"/>
                    <a:cs typeface="Arial" panose="020B0604020202020204" pitchFamily="34" charset="0"/>
                  </a:rPr>
                  <a:t>Deliver</a:t>
                </a:r>
              </a:p>
            </p:txBody>
          </p:sp>
          <p:sp>
            <p:nvSpPr>
              <p:cNvPr id="30" name="TextBox 29"/>
              <p:cNvSpPr txBox="1"/>
              <p:nvPr/>
            </p:nvSpPr>
            <p:spPr>
              <a:xfrm>
                <a:off x="4791652" y="2064769"/>
                <a:ext cx="1051442" cy="253980"/>
              </a:xfrm>
              <a:prstGeom prst="rect">
                <a:avLst/>
              </a:prstGeom>
            </p:spPr>
            <p:txBody>
              <a:bodyPr vert="horz" lIns="0" tIns="45720" rIns="0" bIns="45720" rtlCol="0" anchor="ctr">
                <a:noAutofit/>
              </a:bodyPr>
              <a:lstStyle>
                <a:defPPr>
                  <a:defRPr lang="en-US"/>
                </a:defPPr>
                <a:lvl1pPr marL="228600" indent="-228600" defTabSz="914400">
                  <a:lnSpc>
                    <a:spcPct val="85000"/>
                  </a:lnSpc>
                  <a:spcBef>
                    <a:spcPts val="1200"/>
                  </a:spcBef>
                  <a:buClr>
                    <a:schemeClr val="accent1"/>
                  </a:buClr>
                  <a:buFont typeface="Arial" panose="020B0604020202020204" pitchFamily="34" charset="0"/>
                  <a:buChar char="•"/>
                  <a:defRPr sz="1400"/>
                </a:lvl1pPr>
              </a:lstStyle>
              <a:p>
                <a:pPr marL="0" indent="0" algn="ctr">
                  <a:buNone/>
                </a:pPr>
                <a:r>
                  <a:rPr lang="en-US" b="1">
                    <a:latin typeface="Arial" panose="020B0604020202020204" pitchFamily="34" charset="0"/>
                    <a:cs typeface="Arial" panose="020B0604020202020204" pitchFamily="34" charset="0"/>
                  </a:rPr>
                  <a:t>Develop</a:t>
                </a:r>
              </a:p>
            </p:txBody>
          </p:sp>
          <p:cxnSp>
            <p:nvCxnSpPr>
              <p:cNvPr id="31" name="Straight Connector 30"/>
              <p:cNvCxnSpPr/>
              <p:nvPr/>
            </p:nvCxnSpPr>
            <p:spPr>
              <a:xfrm>
                <a:off x="4902317" y="1967931"/>
                <a:ext cx="830113" cy="0"/>
              </a:xfrm>
              <a:prstGeom prst="line">
                <a:avLst/>
              </a:prstGeom>
              <a:ln>
                <a:solidFill>
                  <a:srgbClr val="26629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02317" y="2415587"/>
                <a:ext cx="830113" cy="0"/>
              </a:xfrm>
              <a:prstGeom prst="line">
                <a:avLst/>
              </a:prstGeom>
              <a:ln>
                <a:solidFill>
                  <a:srgbClr val="266294"/>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7467122" y="5512703"/>
              <a:ext cx="1676878" cy="1581071"/>
              <a:chOff x="4713780" y="4593920"/>
              <a:chExt cx="1207186" cy="1317559"/>
            </a:xfrm>
          </p:grpSpPr>
          <p:sp>
            <p:nvSpPr>
              <p:cNvPr id="41" name="Rectangle 40"/>
              <p:cNvSpPr/>
              <p:nvPr/>
            </p:nvSpPr>
            <p:spPr>
              <a:xfrm>
                <a:off x="4713780" y="4593920"/>
                <a:ext cx="1207186" cy="1317559"/>
              </a:xfrm>
              <a:prstGeom prst="rect">
                <a:avLst/>
              </a:prstGeom>
              <a:ln w="6350">
                <a:solidFill>
                  <a:srgbClr val="266294"/>
                </a:solidFill>
              </a:ln>
            </p:spPr>
            <p:txBody>
              <a:bodyPr wrap="square" lIns="182880" tIns="91440" rIns="182880" bIns="91440" anchor="ctr" anchorCtr="0">
                <a:noAutofit/>
              </a:bodyPr>
              <a:lstStyle/>
              <a:p>
                <a:endParaRPr lang="en-US" sz="1600" b="1">
                  <a:latin typeface="Arial" panose="020B0604020202020204" pitchFamily="34" charset="0"/>
                  <a:cs typeface="Arial" panose="020B0604020202020204" pitchFamily="34" charset="0"/>
                </a:endParaRPr>
              </a:p>
            </p:txBody>
          </p:sp>
          <p:sp>
            <p:nvSpPr>
              <p:cNvPr id="42" name="TextBox 41"/>
              <p:cNvSpPr txBox="1"/>
              <p:nvPr/>
            </p:nvSpPr>
            <p:spPr>
              <a:xfrm>
                <a:off x="4791652" y="4678054"/>
                <a:ext cx="1051442" cy="253980"/>
              </a:xfrm>
              <a:prstGeom prst="rect">
                <a:avLst/>
              </a:prstGeom>
            </p:spPr>
            <p:txBody>
              <a:bodyPr vert="horz" lIns="0" tIns="45720" rIns="0" bIns="45720" rtlCol="0" anchor="ctr">
                <a:noAutofit/>
              </a:bodyPr>
              <a:lstStyle>
                <a:defPPr>
                  <a:defRPr lang="en-US"/>
                </a:defPPr>
                <a:lvl1pPr marL="228600" indent="-228600" defTabSz="914400">
                  <a:lnSpc>
                    <a:spcPct val="85000"/>
                  </a:lnSpc>
                  <a:spcBef>
                    <a:spcPts val="1200"/>
                  </a:spcBef>
                  <a:buClr>
                    <a:schemeClr val="accent1"/>
                  </a:buClr>
                  <a:buFont typeface="Arial" panose="020B0604020202020204" pitchFamily="34" charset="0"/>
                  <a:buChar char="•"/>
                  <a:defRPr sz="1400"/>
                </a:lvl1pPr>
              </a:lstStyle>
              <a:p>
                <a:pPr marL="0" indent="0" algn="ctr">
                  <a:buNone/>
                </a:pPr>
                <a:r>
                  <a:rPr lang="en-US" sz="1375" b="1">
                    <a:latin typeface="Arial"/>
                    <a:cs typeface="Arial"/>
                  </a:rPr>
                  <a:t>Engage</a:t>
                </a:r>
                <a:endParaRPr lang="en-US" b="1">
                  <a:latin typeface="Arial" panose="020B0604020202020204" pitchFamily="34" charset="0"/>
                  <a:cs typeface="Arial" panose="020B0604020202020204" pitchFamily="34" charset="0"/>
                </a:endParaRPr>
              </a:p>
            </p:txBody>
          </p:sp>
          <p:sp>
            <p:nvSpPr>
              <p:cNvPr id="43" name="TextBox 42"/>
              <p:cNvSpPr txBox="1"/>
              <p:nvPr/>
            </p:nvSpPr>
            <p:spPr>
              <a:xfrm>
                <a:off x="4791652" y="5573365"/>
                <a:ext cx="1051442" cy="253980"/>
              </a:xfrm>
              <a:prstGeom prst="rect">
                <a:avLst/>
              </a:prstGeom>
            </p:spPr>
            <p:txBody>
              <a:bodyPr vert="horz" lIns="0" tIns="45720" rIns="0" bIns="45720" rtlCol="0" anchor="ctr">
                <a:noAutofit/>
              </a:bodyPr>
              <a:lstStyle>
                <a:defPPr>
                  <a:defRPr lang="en-US"/>
                </a:defPPr>
                <a:lvl1pPr marL="228600" indent="-228600" defTabSz="914400">
                  <a:lnSpc>
                    <a:spcPct val="85000"/>
                  </a:lnSpc>
                  <a:spcBef>
                    <a:spcPts val="1200"/>
                  </a:spcBef>
                  <a:buClr>
                    <a:schemeClr val="accent1"/>
                  </a:buClr>
                  <a:buFont typeface="Arial" panose="020B0604020202020204" pitchFamily="34" charset="0"/>
                  <a:buChar char="•"/>
                  <a:defRPr sz="1400"/>
                </a:lvl1pPr>
              </a:lstStyle>
              <a:p>
                <a:pPr marL="0" indent="0" algn="ctr">
                  <a:buNone/>
                </a:pPr>
                <a:r>
                  <a:rPr lang="en-US" b="1">
                    <a:latin typeface="Arial" panose="020B0604020202020204" pitchFamily="34" charset="0"/>
                    <a:cs typeface="Arial" panose="020B0604020202020204" pitchFamily="34" charset="0"/>
                  </a:rPr>
                  <a:t>Use</a:t>
                </a:r>
              </a:p>
            </p:txBody>
          </p:sp>
          <p:sp>
            <p:nvSpPr>
              <p:cNvPr id="44" name="TextBox 43"/>
              <p:cNvSpPr txBox="1"/>
              <p:nvPr/>
            </p:nvSpPr>
            <p:spPr>
              <a:xfrm>
                <a:off x="4791652" y="5125710"/>
                <a:ext cx="1051442" cy="253980"/>
              </a:xfrm>
              <a:prstGeom prst="rect">
                <a:avLst/>
              </a:prstGeom>
            </p:spPr>
            <p:txBody>
              <a:bodyPr vert="horz" lIns="0" tIns="45720" rIns="0" bIns="45720" rtlCol="0" anchor="ctr">
                <a:noAutofit/>
              </a:bodyPr>
              <a:lstStyle>
                <a:defPPr>
                  <a:defRPr lang="en-US"/>
                </a:defPPr>
                <a:lvl1pPr marL="228600" indent="-228600" defTabSz="914400">
                  <a:lnSpc>
                    <a:spcPct val="85000"/>
                  </a:lnSpc>
                  <a:spcBef>
                    <a:spcPts val="1200"/>
                  </a:spcBef>
                  <a:buClr>
                    <a:schemeClr val="accent1"/>
                  </a:buClr>
                  <a:buFont typeface="Arial" panose="020B0604020202020204" pitchFamily="34" charset="0"/>
                  <a:buChar char="•"/>
                  <a:defRPr sz="1400"/>
                </a:lvl1pPr>
              </a:lstStyle>
              <a:p>
                <a:pPr marL="0" indent="0" algn="ctr">
                  <a:buNone/>
                </a:pPr>
                <a:r>
                  <a:rPr lang="en-US" b="1">
                    <a:latin typeface="Arial" panose="020B0604020202020204" pitchFamily="34" charset="0"/>
                    <a:cs typeface="Arial" panose="020B0604020202020204" pitchFamily="34" charset="0"/>
                  </a:rPr>
                  <a:t>Adopt</a:t>
                </a:r>
              </a:p>
            </p:txBody>
          </p:sp>
          <p:cxnSp>
            <p:nvCxnSpPr>
              <p:cNvPr id="45" name="Straight Connector 44"/>
              <p:cNvCxnSpPr/>
              <p:nvPr/>
            </p:nvCxnSpPr>
            <p:spPr>
              <a:xfrm>
                <a:off x="4902317" y="5028872"/>
                <a:ext cx="830113" cy="0"/>
              </a:xfrm>
              <a:prstGeom prst="line">
                <a:avLst/>
              </a:prstGeom>
              <a:ln>
                <a:solidFill>
                  <a:srgbClr val="26629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902317" y="5476528"/>
                <a:ext cx="830113" cy="0"/>
              </a:xfrm>
              <a:prstGeom prst="line">
                <a:avLst/>
              </a:prstGeom>
              <a:ln>
                <a:solidFill>
                  <a:srgbClr val="266294"/>
                </a:solidFill>
              </a:ln>
            </p:spPr>
            <p:style>
              <a:lnRef idx="1">
                <a:schemeClr val="accent1"/>
              </a:lnRef>
              <a:fillRef idx="0">
                <a:schemeClr val="accent1"/>
              </a:fillRef>
              <a:effectRef idx="0">
                <a:schemeClr val="accent1"/>
              </a:effectRef>
              <a:fontRef idx="minor">
                <a:schemeClr val="tx1"/>
              </a:fontRef>
            </p:style>
          </p:cxnSp>
        </p:grpSp>
      </p:grpSp>
      <p:sp>
        <p:nvSpPr>
          <p:cNvPr id="10" name="TextBox 9">
            <a:extLst>
              <a:ext uri="{FF2B5EF4-FFF2-40B4-BE49-F238E27FC236}">
                <a16:creationId xmlns:a16="http://schemas.microsoft.com/office/drawing/2014/main" id="{BD255770-ECD1-4527-83E3-98933C77835D}"/>
              </a:ext>
            </a:extLst>
          </p:cNvPr>
          <p:cNvSpPr txBox="1"/>
          <p:nvPr/>
        </p:nvSpPr>
        <p:spPr>
          <a:xfrm>
            <a:off x="717698" y="1036676"/>
            <a:ext cx="10014470" cy="502766"/>
          </a:xfrm>
          <a:prstGeom prst="rect">
            <a:avLst/>
          </a:prstGeom>
          <a:noFill/>
        </p:spPr>
        <p:txBody>
          <a:bodyPr wrap="square" rtlCol="0">
            <a:spAutoFit/>
          </a:bodyPr>
          <a:lstStyle/>
          <a:p>
            <a:r>
              <a:rPr lang="en-US" sz="2667" b="1">
                <a:latin typeface="Arial" panose="020B0604020202020204" pitchFamily="34" charset="0"/>
                <a:cs typeface="Arial" panose="020B0604020202020204" pitchFamily="34" charset="0"/>
              </a:rPr>
              <a:t>Just a reminder of why we need Change Management </a:t>
            </a:r>
          </a:p>
        </p:txBody>
      </p:sp>
      <p:sp>
        <p:nvSpPr>
          <p:cNvPr id="9" name="TextBox 8">
            <a:extLst>
              <a:ext uri="{FF2B5EF4-FFF2-40B4-BE49-F238E27FC236}">
                <a16:creationId xmlns:a16="http://schemas.microsoft.com/office/drawing/2014/main" id="{0472F865-46A5-F36B-E518-90E6563B0A3A}"/>
              </a:ext>
            </a:extLst>
          </p:cNvPr>
          <p:cNvSpPr txBox="1"/>
          <p:nvPr/>
        </p:nvSpPr>
        <p:spPr>
          <a:xfrm>
            <a:off x="678180" y="5113021"/>
            <a:ext cx="1303020" cy="553998"/>
          </a:xfrm>
          <a:prstGeom prst="rect">
            <a:avLst/>
          </a:prstGeom>
          <a:noFill/>
        </p:spPr>
        <p:txBody>
          <a:bodyPr wrap="square" rtlCol="0">
            <a:spAutoFit/>
          </a:bodyPr>
          <a:lstStyle/>
          <a:p>
            <a:pPr algn="ctr"/>
            <a:r>
              <a:rPr lang="en-US" sz="1500">
                <a:solidFill>
                  <a:schemeClr val="bg1"/>
                </a:solidFill>
                <a:latin typeface="Arial" panose="020B0604020202020204" pitchFamily="34" charset="0"/>
                <a:cs typeface="Arial" panose="020B0604020202020204" pitchFamily="34" charset="0"/>
              </a:rPr>
              <a:t>Today’s focus</a:t>
            </a:r>
          </a:p>
        </p:txBody>
      </p:sp>
    </p:spTree>
    <p:extLst>
      <p:ext uri="{BB962C8B-B14F-4D97-AF65-F5344CB8AC3E}">
        <p14:creationId xmlns:p14="http://schemas.microsoft.com/office/powerpoint/2010/main" val="152594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96604" y="939611"/>
            <a:ext cx="6520958" cy="794961"/>
          </a:xfrm>
          <a:prstGeom prst="rect">
            <a:avLst/>
          </a:prstGeom>
          <a:noFill/>
        </p:spPr>
        <p:txBody>
          <a:bodyPr wrap="square" lIns="76200" tIns="38100" rIns="76200" bIns="38100" rtlCol="0" anchor="t">
            <a:spAutoFit/>
          </a:bodyPr>
          <a:lstStyle/>
          <a:p>
            <a:r>
              <a:rPr lang="en-US" sz="2333" b="1">
                <a:solidFill>
                  <a:srgbClr val="266294"/>
                </a:solidFill>
                <a:latin typeface="Arial"/>
                <a:cs typeface="Arial"/>
              </a:rPr>
              <a:t>Change Management can help people move through the Change Curve more quickly</a:t>
            </a:r>
          </a:p>
        </p:txBody>
      </p:sp>
      <p:sp>
        <p:nvSpPr>
          <p:cNvPr id="32" name="TextBox 31"/>
          <p:cNvSpPr txBox="1"/>
          <p:nvPr/>
        </p:nvSpPr>
        <p:spPr>
          <a:xfrm>
            <a:off x="993672" y="1396742"/>
            <a:ext cx="1283542"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Shock</a:t>
            </a:r>
          </a:p>
        </p:txBody>
      </p:sp>
      <p:sp>
        <p:nvSpPr>
          <p:cNvPr id="4" name="Isosceles Triangle 3">
            <a:extLst>
              <a:ext uri="{FF2B5EF4-FFF2-40B4-BE49-F238E27FC236}">
                <a16:creationId xmlns:a16="http://schemas.microsoft.com/office/drawing/2014/main" id="{D37C63D1-6343-4322-84EC-D7EE5D3F2F85}"/>
              </a:ext>
            </a:extLst>
          </p:cNvPr>
          <p:cNvSpPr/>
          <p:nvPr/>
        </p:nvSpPr>
        <p:spPr>
          <a:xfrm rot="5400000">
            <a:off x="10734339" y="5638392"/>
            <a:ext cx="310262" cy="2245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grpSp>
        <p:nvGrpSpPr>
          <p:cNvPr id="2" name="Group 1">
            <a:extLst>
              <a:ext uri="{FF2B5EF4-FFF2-40B4-BE49-F238E27FC236}">
                <a16:creationId xmlns:a16="http://schemas.microsoft.com/office/drawing/2014/main" id="{A283284D-1F95-43B4-A272-7380EE05ED60}"/>
              </a:ext>
            </a:extLst>
          </p:cNvPr>
          <p:cNvGrpSpPr/>
          <p:nvPr/>
        </p:nvGrpSpPr>
        <p:grpSpPr>
          <a:xfrm>
            <a:off x="142298" y="939611"/>
            <a:ext cx="11133237" cy="5341337"/>
            <a:chOff x="134275" y="949880"/>
            <a:chExt cx="11992454" cy="5775777"/>
          </a:xfrm>
        </p:grpSpPr>
        <p:sp>
          <p:nvSpPr>
            <p:cNvPr id="6" name="Up Arrow 5"/>
            <p:cNvSpPr/>
            <p:nvPr/>
          </p:nvSpPr>
          <p:spPr>
            <a:xfrm>
              <a:off x="588799" y="949880"/>
              <a:ext cx="389710" cy="5255088"/>
            </a:xfrm>
            <a:prstGeom prst="up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7" name="Right Arrow 6"/>
            <p:cNvSpPr/>
            <p:nvPr/>
          </p:nvSpPr>
          <p:spPr>
            <a:xfrm>
              <a:off x="685799" y="6085065"/>
              <a:ext cx="11049001" cy="134343"/>
            </a:xfrm>
            <a:prstGeom prst="rightArrow">
              <a:avLst>
                <a:gd name="adj1" fmla="val 84723"/>
                <a:gd name="adj2" fmla="val 50000"/>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10" name="TextBox 9"/>
            <p:cNvSpPr txBox="1"/>
            <p:nvPr/>
          </p:nvSpPr>
          <p:spPr>
            <a:xfrm>
              <a:off x="134275" y="1269787"/>
              <a:ext cx="596753" cy="4134445"/>
            </a:xfrm>
            <a:prstGeom prst="rect">
              <a:avLst/>
            </a:prstGeom>
            <a:solidFill>
              <a:srgbClr val="266294"/>
            </a:solidFill>
          </p:spPr>
          <p:txBody>
            <a:bodyPr vert="vert270" wrap="square" rtlCol="0" anchor="t">
              <a:spAutoFit/>
            </a:bodyPr>
            <a:lstStyle/>
            <a:p>
              <a:pPr algn="ctr"/>
              <a:r>
                <a:rPr lang="en-US" sz="2400" b="1">
                  <a:solidFill>
                    <a:schemeClr val="bg1"/>
                  </a:solidFill>
                  <a:latin typeface="+mj-lt"/>
                </a:rPr>
                <a:t>Morale and Competency</a:t>
              </a:r>
            </a:p>
          </p:txBody>
        </p:sp>
        <p:sp>
          <p:nvSpPr>
            <p:cNvPr id="11" name="TextBox 10"/>
            <p:cNvSpPr txBox="1"/>
            <p:nvPr/>
          </p:nvSpPr>
          <p:spPr>
            <a:xfrm>
              <a:off x="5354270" y="6226442"/>
              <a:ext cx="1381102" cy="499215"/>
            </a:xfrm>
            <a:prstGeom prst="rect">
              <a:avLst/>
            </a:prstGeom>
            <a:solidFill>
              <a:srgbClr val="266294"/>
            </a:solidFill>
          </p:spPr>
          <p:txBody>
            <a:bodyPr wrap="square" rtlCol="0" anchor="t">
              <a:spAutoFit/>
            </a:bodyPr>
            <a:lstStyle/>
            <a:p>
              <a:pPr algn="ctr"/>
              <a:r>
                <a:rPr lang="en-US" sz="2400" b="1">
                  <a:solidFill>
                    <a:schemeClr val="bg1"/>
                  </a:solidFill>
                  <a:latin typeface="+mj-lt"/>
                </a:rPr>
                <a:t>Time</a:t>
              </a:r>
            </a:p>
          </p:txBody>
        </p:sp>
        <p:sp>
          <p:nvSpPr>
            <p:cNvPr id="15" name="Freeform 14"/>
            <p:cNvSpPr/>
            <p:nvPr/>
          </p:nvSpPr>
          <p:spPr>
            <a:xfrm>
              <a:off x="977130" y="1678355"/>
              <a:ext cx="9701267" cy="2990710"/>
            </a:xfrm>
            <a:custGeom>
              <a:avLst/>
              <a:gdLst>
                <a:gd name="connsiteX0" fmla="*/ 0 w 8382000"/>
                <a:gd name="connsiteY0" fmla="*/ 500743 h 3042660"/>
                <a:gd name="connsiteX1" fmla="*/ 1317171 w 8382000"/>
                <a:gd name="connsiteY1" fmla="*/ 468085 h 3042660"/>
                <a:gd name="connsiteX2" fmla="*/ 1828800 w 8382000"/>
                <a:gd name="connsiteY2" fmla="*/ 990600 h 3042660"/>
                <a:gd name="connsiteX3" fmla="*/ 2786743 w 8382000"/>
                <a:gd name="connsiteY3" fmla="*/ 2133600 h 3042660"/>
                <a:gd name="connsiteX4" fmla="*/ 3929743 w 8382000"/>
                <a:gd name="connsiteY4" fmla="*/ 3037114 h 3042660"/>
                <a:gd name="connsiteX5" fmla="*/ 5649685 w 8382000"/>
                <a:gd name="connsiteY5" fmla="*/ 2460171 h 3042660"/>
                <a:gd name="connsiteX6" fmla="*/ 6607628 w 8382000"/>
                <a:gd name="connsiteY6" fmla="*/ 1393371 h 3042660"/>
                <a:gd name="connsiteX7" fmla="*/ 7652657 w 8382000"/>
                <a:gd name="connsiteY7" fmla="*/ 446314 h 3042660"/>
                <a:gd name="connsiteX8" fmla="*/ 8382000 w 8382000"/>
                <a:gd name="connsiteY8" fmla="*/ 0 h 304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3042660">
                  <a:moveTo>
                    <a:pt x="0" y="500743"/>
                  </a:moveTo>
                  <a:cubicBezTo>
                    <a:pt x="506185" y="443592"/>
                    <a:pt x="1012371" y="386442"/>
                    <a:pt x="1317171" y="468085"/>
                  </a:cubicBezTo>
                  <a:cubicBezTo>
                    <a:pt x="1621971" y="549728"/>
                    <a:pt x="1583871" y="713014"/>
                    <a:pt x="1828800" y="990600"/>
                  </a:cubicBezTo>
                  <a:cubicBezTo>
                    <a:pt x="2073729" y="1268186"/>
                    <a:pt x="2436586" y="1792514"/>
                    <a:pt x="2786743" y="2133600"/>
                  </a:cubicBezTo>
                  <a:cubicBezTo>
                    <a:pt x="3136900" y="2474686"/>
                    <a:pt x="3452586" y="2982686"/>
                    <a:pt x="3929743" y="3037114"/>
                  </a:cubicBezTo>
                  <a:cubicBezTo>
                    <a:pt x="4406900" y="3091542"/>
                    <a:pt x="5203371" y="2734128"/>
                    <a:pt x="5649685" y="2460171"/>
                  </a:cubicBezTo>
                  <a:cubicBezTo>
                    <a:pt x="6095999" y="2186214"/>
                    <a:pt x="6273799" y="1729014"/>
                    <a:pt x="6607628" y="1393371"/>
                  </a:cubicBezTo>
                  <a:cubicBezTo>
                    <a:pt x="6941457" y="1057728"/>
                    <a:pt x="7356928" y="678542"/>
                    <a:pt x="7652657" y="446314"/>
                  </a:cubicBezTo>
                  <a:cubicBezTo>
                    <a:pt x="7948386" y="214086"/>
                    <a:pt x="8165193" y="107043"/>
                    <a:pt x="838200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6" name="Isosceles Triangle 15"/>
            <p:cNvSpPr/>
            <p:nvPr/>
          </p:nvSpPr>
          <p:spPr>
            <a:xfrm rot="3895950">
              <a:off x="10551321" y="1454385"/>
              <a:ext cx="370114" cy="32657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160"/>
            </a:p>
          </p:txBody>
        </p:sp>
        <p:sp>
          <p:nvSpPr>
            <p:cNvPr id="34" name="TextBox 33"/>
            <p:cNvSpPr txBox="1"/>
            <p:nvPr/>
          </p:nvSpPr>
          <p:spPr>
            <a:xfrm>
              <a:off x="2792700" y="1912021"/>
              <a:ext cx="1392400" cy="49921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Denial</a:t>
              </a:r>
            </a:p>
          </p:txBody>
        </p:sp>
        <p:sp>
          <p:nvSpPr>
            <p:cNvPr id="35" name="TextBox 34"/>
            <p:cNvSpPr txBox="1"/>
            <p:nvPr/>
          </p:nvSpPr>
          <p:spPr>
            <a:xfrm>
              <a:off x="4241507" y="3480533"/>
              <a:ext cx="1958806" cy="49921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Frustration</a:t>
              </a:r>
            </a:p>
          </p:txBody>
        </p:sp>
        <p:sp>
          <p:nvSpPr>
            <p:cNvPr id="36" name="TextBox 35"/>
            <p:cNvSpPr txBox="1"/>
            <p:nvPr/>
          </p:nvSpPr>
          <p:spPr>
            <a:xfrm>
              <a:off x="5050773" y="4757060"/>
              <a:ext cx="1863144" cy="465933"/>
            </a:xfrm>
            <a:prstGeom prst="rect">
              <a:avLst/>
            </a:prstGeom>
            <a:noFill/>
          </p:spPr>
          <p:txBody>
            <a:bodyPr wrap="square" rtlCol="0">
              <a:spAutoFit/>
            </a:bodyPr>
            <a:lstStyle/>
            <a:p>
              <a:r>
                <a:rPr lang="en-US" sz="2200" b="1">
                  <a:latin typeface="Arial" panose="020B0604020202020204" pitchFamily="34" charset="0"/>
                  <a:cs typeface="Arial" panose="020B0604020202020204" pitchFamily="34" charset="0"/>
                </a:rPr>
                <a:t>Depression</a:t>
              </a:r>
            </a:p>
          </p:txBody>
        </p:sp>
        <p:sp>
          <p:nvSpPr>
            <p:cNvPr id="38" name="TextBox 37"/>
            <p:cNvSpPr txBox="1"/>
            <p:nvPr/>
          </p:nvSpPr>
          <p:spPr>
            <a:xfrm>
              <a:off x="10258981" y="2041264"/>
              <a:ext cx="1867748" cy="89858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Integration</a:t>
              </a:r>
            </a:p>
          </p:txBody>
        </p:sp>
        <p:sp>
          <p:nvSpPr>
            <p:cNvPr id="39" name="TextBox 38"/>
            <p:cNvSpPr txBox="1"/>
            <p:nvPr/>
          </p:nvSpPr>
          <p:spPr>
            <a:xfrm>
              <a:off x="7320845" y="2493822"/>
              <a:ext cx="1722969" cy="49921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Decision</a:t>
              </a:r>
            </a:p>
          </p:txBody>
        </p:sp>
        <p:sp>
          <p:nvSpPr>
            <p:cNvPr id="40" name="TextBox 39"/>
            <p:cNvSpPr txBox="1"/>
            <p:nvPr/>
          </p:nvSpPr>
          <p:spPr>
            <a:xfrm>
              <a:off x="6979919" y="4440105"/>
              <a:ext cx="2825402" cy="449293"/>
            </a:xfrm>
            <a:prstGeom prst="rect">
              <a:avLst/>
            </a:prstGeom>
            <a:noFill/>
          </p:spPr>
          <p:txBody>
            <a:bodyPr wrap="square" lIns="76200" tIns="38100" rIns="76200" bIns="38100" rtlCol="0" anchor="t">
              <a:spAutoFit/>
            </a:bodyPr>
            <a:lstStyle/>
            <a:p>
              <a:r>
                <a:rPr lang="en-US" sz="2200" b="1">
                  <a:latin typeface="Arial" panose="020B0604020202020204" pitchFamily="34" charset="0"/>
                  <a:cs typeface="Arial" panose="020B0604020202020204" pitchFamily="34" charset="0"/>
                </a:rPr>
                <a:t>Experimentation</a:t>
              </a:r>
            </a:p>
          </p:txBody>
        </p:sp>
        <p:pic>
          <p:nvPicPr>
            <p:cNvPr id="2060" name="Picture 12" descr="https://media-public.canva.com/MAB60Zuwy4E/1/thumbnail_large.png">
              <a:extLst>
                <a:ext uri="{FF2B5EF4-FFF2-40B4-BE49-F238E27FC236}">
                  <a16:creationId xmlns:a16="http://schemas.microsoft.com/office/drawing/2014/main" id="{05A79E95-AF73-4166-AEE9-FA7071BB2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925" y="1826686"/>
              <a:ext cx="633441" cy="633441"/>
            </a:xfrm>
            <a:prstGeom prst="rect">
              <a:avLst/>
            </a:prstGeom>
            <a:extLst>
              <a:ext uri="{909E8E84-426E-40DD-AFC4-6F175D3DCCD1}">
                <a14:hiddenFill xmlns:a14="http://schemas.microsoft.com/office/drawing/2010/main">
                  <a:solidFill>
                    <a:srgbClr val="FFFFFF"/>
                  </a:solidFill>
                </a14:hiddenFill>
              </a:ext>
            </a:extLst>
          </p:spPr>
        </p:pic>
        <p:pic>
          <p:nvPicPr>
            <p:cNvPr id="2062" name="Picture 14" descr="https://media-public.canva.com/MAB60TzdNGg/1/thumbnail_large.png">
              <a:extLst>
                <a:ext uri="{FF2B5EF4-FFF2-40B4-BE49-F238E27FC236}">
                  <a16:creationId xmlns:a16="http://schemas.microsoft.com/office/drawing/2014/main" id="{FC731EE3-27FB-4703-86DA-EBBA1FBA9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277" y="4187753"/>
              <a:ext cx="675395" cy="675395"/>
            </a:xfrm>
            <a:prstGeom prst="rect">
              <a:avLst/>
            </a:prstGeom>
            <a:extLst>
              <a:ext uri="{909E8E84-426E-40DD-AFC4-6F175D3DCCD1}">
                <a14:hiddenFill xmlns:a14="http://schemas.microsoft.com/office/drawing/2010/main">
                  <a:solidFill>
                    <a:srgbClr val="FFFFFF"/>
                  </a:solidFill>
                </a14:hiddenFill>
              </a:ext>
            </a:extLst>
          </p:spPr>
        </p:pic>
        <p:pic>
          <p:nvPicPr>
            <p:cNvPr id="2066" name="Picture 18" descr="https://media-public.canva.com/MACGEyXqrXU/2/thumbnail_large.png">
              <a:extLst>
                <a:ext uri="{FF2B5EF4-FFF2-40B4-BE49-F238E27FC236}">
                  <a16:creationId xmlns:a16="http://schemas.microsoft.com/office/drawing/2014/main" id="{5FDA5C76-8AAF-440A-8F82-318F6AF9E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6414" y="3799183"/>
              <a:ext cx="657272" cy="668645"/>
            </a:xfrm>
            <a:prstGeom prst="rect">
              <a:avLst/>
            </a:prstGeom>
            <a:extLst>
              <a:ext uri="{909E8E84-426E-40DD-AFC4-6F175D3DCCD1}">
                <a14:hiddenFill xmlns:a14="http://schemas.microsoft.com/office/drawing/2010/main">
                  <a:solidFill>
                    <a:srgbClr val="FFFFFF"/>
                  </a:solidFill>
                </a14:hiddenFill>
              </a:ext>
            </a:extLst>
          </p:spPr>
        </p:pic>
        <p:pic>
          <p:nvPicPr>
            <p:cNvPr id="2068" name="Picture 20" descr="https://media-public.canva.com/MACy991LcoU/5/thumbnail_large.png">
              <a:extLst>
                <a:ext uri="{FF2B5EF4-FFF2-40B4-BE49-F238E27FC236}">
                  <a16:creationId xmlns:a16="http://schemas.microsoft.com/office/drawing/2014/main" id="{4922FDCB-CB56-4E3C-AC77-7C2391156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245" y="3869699"/>
              <a:ext cx="622356" cy="622356"/>
            </a:xfrm>
            <a:prstGeom prst="rect">
              <a:avLst/>
            </a:prstGeom>
            <a:extLst>
              <a:ext uri="{909E8E84-426E-40DD-AFC4-6F175D3DCCD1}">
                <a14:hiddenFill xmlns:a14="http://schemas.microsoft.com/office/drawing/2010/main">
                  <a:solidFill>
                    <a:srgbClr val="FFFFFF"/>
                  </a:solidFill>
                </a14:hiddenFill>
              </a:ext>
            </a:extLst>
          </p:spPr>
        </p:pic>
        <p:pic>
          <p:nvPicPr>
            <p:cNvPr id="2072" name="Picture 24" descr="https://media-public.canva.com/MADVm9lfc3M/3/thumbnail_large.png">
              <a:extLst>
                <a:ext uri="{FF2B5EF4-FFF2-40B4-BE49-F238E27FC236}">
                  <a16:creationId xmlns:a16="http://schemas.microsoft.com/office/drawing/2014/main" id="{B1FD5142-6F76-4B26-8120-FDEA19EB1A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0199" y="2172161"/>
              <a:ext cx="817668" cy="817668"/>
            </a:xfrm>
            <a:prstGeom prst="rect">
              <a:avLst/>
            </a:prstGeom>
            <a:extLst>
              <a:ext uri="{909E8E84-426E-40DD-AFC4-6F175D3DCCD1}">
                <a14:hiddenFill xmlns:a14="http://schemas.microsoft.com/office/drawing/2010/main">
                  <a:solidFill>
                    <a:srgbClr val="FFFFFF"/>
                  </a:solidFill>
                </a14:hiddenFill>
              </a:ext>
            </a:extLst>
          </p:spPr>
        </p:pic>
        <p:pic>
          <p:nvPicPr>
            <p:cNvPr id="2078" name="Picture 30" descr="https://media-public.canva.com/MAB9WwqNRY4/1/thumbnail_large.png">
              <a:extLst>
                <a:ext uri="{FF2B5EF4-FFF2-40B4-BE49-F238E27FC236}">
                  <a16:creationId xmlns:a16="http://schemas.microsoft.com/office/drawing/2014/main" id="{CAD1020D-6F4D-4F63-8334-6790C7666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8658" y="1458638"/>
              <a:ext cx="789058" cy="789058"/>
            </a:xfrm>
            <a:prstGeom prst="rect">
              <a:avLst/>
            </a:prstGeom>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65B3E54-C0DE-41CF-A0D0-5F6F186F0A4D}"/>
                </a:ext>
              </a:extLst>
            </p:cNvPr>
            <p:cNvSpPr txBox="1"/>
            <p:nvPr/>
          </p:nvSpPr>
          <p:spPr>
            <a:xfrm>
              <a:off x="1043325" y="2426058"/>
              <a:ext cx="1436197" cy="1098272"/>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Why does it look different? </a:t>
              </a:r>
            </a:p>
          </p:txBody>
        </p:sp>
        <p:sp>
          <p:nvSpPr>
            <p:cNvPr id="45" name="TextBox 44">
              <a:extLst>
                <a:ext uri="{FF2B5EF4-FFF2-40B4-BE49-F238E27FC236}">
                  <a16:creationId xmlns:a16="http://schemas.microsoft.com/office/drawing/2014/main" id="{6143B5CF-152B-4836-A54D-488FF58944C5}"/>
                </a:ext>
              </a:extLst>
            </p:cNvPr>
            <p:cNvSpPr txBox="1"/>
            <p:nvPr/>
          </p:nvSpPr>
          <p:spPr>
            <a:xfrm>
              <a:off x="3275094" y="2285527"/>
              <a:ext cx="2424786" cy="765462"/>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This isn’t going to</a:t>
              </a:r>
            </a:p>
            <a:p>
              <a:r>
                <a:rPr lang="en-US" sz="2000" i="1">
                  <a:latin typeface="Arial" panose="020B0604020202020204" pitchFamily="34" charset="0"/>
                  <a:cs typeface="Arial" panose="020B0604020202020204" pitchFamily="34" charset="0"/>
                </a:rPr>
                <a:t>affect me! </a:t>
              </a:r>
            </a:p>
          </p:txBody>
        </p:sp>
        <p:sp>
          <p:nvSpPr>
            <p:cNvPr id="46" name="TextBox 45">
              <a:extLst>
                <a:ext uri="{FF2B5EF4-FFF2-40B4-BE49-F238E27FC236}">
                  <a16:creationId xmlns:a16="http://schemas.microsoft.com/office/drawing/2014/main" id="{80596D52-9936-4D0D-8968-7694FFB84E38}"/>
                </a:ext>
              </a:extLst>
            </p:cNvPr>
            <p:cNvSpPr txBox="1"/>
            <p:nvPr/>
          </p:nvSpPr>
          <p:spPr>
            <a:xfrm>
              <a:off x="3403772" y="4057572"/>
              <a:ext cx="1523159" cy="1098272"/>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This is making my life harder! </a:t>
              </a:r>
            </a:p>
          </p:txBody>
        </p:sp>
        <p:sp>
          <p:nvSpPr>
            <p:cNvPr id="47" name="TextBox 46">
              <a:extLst>
                <a:ext uri="{FF2B5EF4-FFF2-40B4-BE49-F238E27FC236}">
                  <a16:creationId xmlns:a16="http://schemas.microsoft.com/office/drawing/2014/main" id="{3719FCB2-6B43-43EB-95F8-0AD8569C8A2B}"/>
                </a:ext>
              </a:extLst>
            </p:cNvPr>
            <p:cNvSpPr txBox="1"/>
            <p:nvPr/>
          </p:nvSpPr>
          <p:spPr>
            <a:xfrm>
              <a:off x="5023364" y="5056231"/>
              <a:ext cx="1935910" cy="765462"/>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This is never going to work. </a:t>
              </a:r>
            </a:p>
          </p:txBody>
        </p:sp>
        <p:sp>
          <p:nvSpPr>
            <p:cNvPr id="49" name="TextBox 48">
              <a:extLst>
                <a:ext uri="{FF2B5EF4-FFF2-40B4-BE49-F238E27FC236}">
                  <a16:creationId xmlns:a16="http://schemas.microsoft.com/office/drawing/2014/main" id="{5DEFDEEA-D0B5-4D3E-9D7E-E139D7B181ED}"/>
                </a:ext>
              </a:extLst>
            </p:cNvPr>
            <p:cNvSpPr txBox="1"/>
            <p:nvPr/>
          </p:nvSpPr>
          <p:spPr>
            <a:xfrm>
              <a:off x="8583057" y="2944938"/>
              <a:ext cx="1852002" cy="1081632"/>
            </a:xfrm>
            <a:prstGeom prst="rect">
              <a:avLst/>
            </a:prstGeom>
            <a:noFill/>
          </p:spPr>
          <p:txBody>
            <a:bodyPr wrap="square" lIns="76200" tIns="38100" rIns="76200" bIns="38100" rtlCol="0" anchor="t">
              <a:spAutoFit/>
            </a:bodyPr>
            <a:lstStyle/>
            <a:p>
              <a:r>
                <a:rPr lang="en-US" sz="2000" i="1">
                  <a:latin typeface="Arial" panose="020B0604020202020204" pitchFamily="34" charset="0"/>
                  <a:cs typeface="Arial" panose="020B0604020202020204" pitchFamily="34" charset="0"/>
                </a:rPr>
                <a:t>I will continue to do it this way.</a:t>
              </a:r>
            </a:p>
          </p:txBody>
        </p:sp>
        <p:sp>
          <p:nvSpPr>
            <p:cNvPr id="50" name="TextBox 49">
              <a:extLst>
                <a:ext uri="{FF2B5EF4-FFF2-40B4-BE49-F238E27FC236}">
                  <a16:creationId xmlns:a16="http://schemas.microsoft.com/office/drawing/2014/main" id="{F8B2DAE1-A32B-4D35-9080-F7ABEBAB2638}"/>
                </a:ext>
              </a:extLst>
            </p:cNvPr>
            <p:cNvSpPr txBox="1"/>
            <p:nvPr/>
          </p:nvSpPr>
          <p:spPr>
            <a:xfrm>
              <a:off x="10448818" y="2501559"/>
              <a:ext cx="1514720" cy="2745680"/>
            </a:xfrm>
            <a:prstGeom prst="rect">
              <a:avLst/>
            </a:prstGeom>
            <a:noFill/>
          </p:spPr>
          <p:txBody>
            <a:bodyPr wrap="square" lIns="76200" tIns="38100" rIns="76200" bIns="38100" rtlCol="0" anchor="t">
              <a:spAutoFit/>
            </a:bodyPr>
            <a:lstStyle/>
            <a:p>
              <a:r>
                <a:rPr lang="en-US" sz="2000" i="1">
                  <a:latin typeface="Arial" panose="020B0604020202020204" pitchFamily="34" charset="0"/>
                  <a:cs typeface="Arial" panose="020B0604020202020204" pitchFamily="34" charset="0"/>
                </a:rPr>
                <a:t>This is just how I do my job now. It might be easier than the old way!</a:t>
              </a:r>
            </a:p>
          </p:txBody>
        </p:sp>
        <p:sp>
          <p:nvSpPr>
            <p:cNvPr id="3" name="TextBox 2">
              <a:extLst>
                <a:ext uri="{FF2B5EF4-FFF2-40B4-BE49-F238E27FC236}">
                  <a16:creationId xmlns:a16="http://schemas.microsoft.com/office/drawing/2014/main" id="{79EFB7C3-687E-47CA-9A57-7B162B70FEC7}"/>
                </a:ext>
              </a:extLst>
            </p:cNvPr>
            <p:cNvSpPr txBox="1"/>
            <p:nvPr/>
          </p:nvSpPr>
          <p:spPr>
            <a:xfrm>
              <a:off x="7081518" y="4774685"/>
              <a:ext cx="2212632" cy="765462"/>
            </a:xfrm>
            <a:prstGeom prst="rect">
              <a:avLst/>
            </a:prstGeom>
            <a:noFill/>
          </p:spPr>
          <p:txBody>
            <a:bodyPr wrap="square" rtlCol="0" anchor="t">
              <a:spAutoFit/>
            </a:bodyPr>
            <a:lstStyle/>
            <a:p>
              <a:r>
                <a:rPr lang="en-US" sz="2000" i="1">
                  <a:latin typeface="Arial" panose="020B0604020202020204" pitchFamily="34" charset="0"/>
                  <a:cs typeface="Arial" panose="020B0604020202020204" pitchFamily="34" charset="0"/>
                </a:rPr>
                <a:t>Maybe I can try it this way…</a:t>
              </a:r>
            </a:p>
          </p:txBody>
        </p:sp>
        <p:pic>
          <p:nvPicPr>
            <p:cNvPr id="1032" name="Picture 8" descr="https://media-public.canva.com/MAB9W8_iOBI/1/thumbnail_large.png">
              <a:extLst>
                <a:ext uri="{FF2B5EF4-FFF2-40B4-BE49-F238E27FC236}">
                  <a16:creationId xmlns:a16="http://schemas.microsoft.com/office/drawing/2014/main" id="{D89BEC0D-9D65-4320-9767-AFCEEF9C39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4700" y="2242821"/>
              <a:ext cx="801588" cy="8015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0386072"/>
      </p:ext>
    </p:extLst>
  </p:cSld>
  <p:clrMapOvr>
    <a:masterClrMapping/>
  </p:clrMapOvr>
</p:sld>
</file>

<file path=ppt/theme/theme1.xml><?xml version="1.0" encoding="utf-8"?>
<a:theme xmlns:a="http://schemas.openxmlformats.org/drawingml/2006/main" name="Office Theme">
  <a:themeElements>
    <a:clrScheme name="#06">
      <a:dk1>
        <a:sysClr val="windowText" lastClr="000000"/>
      </a:dk1>
      <a:lt1>
        <a:sysClr val="window" lastClr="FFFFFF"/>
      </a:lt1>
      <a:dk2>
        <a:srgbClr val="323232"/>
      </a:dk2>
      <a:lt2>
        <a:srgbClr val="E3DED1"/>
      </a:lt2>
      <a:accent1>
        <a:srgbClr val="FB7303"/>
      </a:accent1>
      <a:accent2>
        <a:srgbClr val="FC8828"/>
      </a:accent2>
      <a:accent3>
        <a:srgbClr val="FC9642"/>
      </a:accent3>
      <a:accent4>
        <a:srgbClr val="FDAF6F"/>
      </a:accent4>
      <a:accent5>
        <a:srgbClr val="FDC08D"/>
      </a:accent5>
      <a:accent6>
        <a:srgbClr val="FED5B4"/>
      </a:accent6>
      <a:hlink>
        <a:srgbClr val="3D0D26"/>
      </a:hlink>
      <a:folHlink>
        <a:srgbClr val="660A3E"/>
      </a:folHlink>
    </a:clrScheme>
    <a:fontScheme name="Custom 41">
      <a:majorFont>
        <a:latin typeface="Playfair Display Black"/>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2719</TotalTime>
  <Words>6935</Words>
  <Application>Microsoft Office PowerPoint</Application>
  <PresentationFormat>Widescreen</PresentationFormat>
  <Paragraphs>839</Paragraphs>
  <Slides>71</Slides>
  <Notes>48</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71</vt:i4>
      </vt:variant>
    </vt:vector>
  </HeadingPairs>
  <TitlesOfParts>
    <vt:vector size="85" baseType="lpstr">
      <vt:lpstr>Amasis MT Pro Black</vt:lpstr>
      <vt:lpstr>Arial</vt:lpstr>
      <vt:lpstr>Arial,Sans-Serif</vt:lpstr>
      <vt:lpstr>Calibri</vt:lpstr>
      <vt:lpstr>Calibri Light</vt:lpstr>
      <vt:lpstr>Gilroy</vt:lpstr>
      <vt:lpstr>Lato</vt:lpstr>
      <vt:lpstr>Open Sans</vt:lpstr>
      <vt:lpstr>Open Sans Light</vt:lpstr>
      <vt:lpstr>Playfair Display Black</vt:lpstr>
      <vt:lpstr>Times New Roman</vt:lpstr>
      <vt:lpstr>Ubuntu</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Sustainment</vt:lpstr>
      <vt:lpstr>We Strive in the Change</vt:lpstr>
      <vt:lpstr>We Become Innovative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Change</vt:lpstr>
      <vt:lpstr>Our goals today are:</vt:lpstr>
      <vt:lpstr>A successful implementation requires both the Technical and People side to be aligned</vt:lpstr>
      <vt:lpstr>PowerPoint Presentation</vt:lpstr>
      <vt:lpstr>PowerPoint Presentation</vt:lpstr>
      <vt:lpstr>Adjusting to CHRS Change Process</vt:lpstr>
      <vt:lpstr>With CHRS, when the system goes live… Shock</vt:lpstr>
      <vt:lpstr>PowerPoint Presentation</vt:lpstr>
      <vt:lpstr>About CHRS</vt:lpstr>
      <vt:lpstr>PowerPoint Presentation</vt:lpstr>
      <vt:lpstr>Adjusting to CHRS</vt:lpstr>
      <vt:lpstr>PowerPoint Presentation</vt:lpstr>
      <vt:lpstr>PowerPoint Presentation</vt:lpstr>
      <vt:lpstr>PowerPoint Presentation</vt:lpstr>
      <vt:lpstr>PowerPoint Presentation</vt:lpstr>
      <vt:lpstr>The Five Building Blocks for Successful Change</vt:lpstr>
      <vt:lpstr>Change Begins with Understanding</vt:lpstr>
      <vt:lpstr>PowerPoint Presentation</vt:lpstr>
      <vt:lpstr>Change Requires Desire / Acceptance</vt:lpstr>
      <vt:lpstr>PowerPoint Presentation</vt:lpstr>
      <vt:lpstr>Change Requires Knowing How</vt:lpstr>
      <vt:lpstr>If you scored a 3 or below, your Barrier Point is: Knowledge</vt:lpstr>
      <vt:lpstr>Change Requires Having the Ability to Make the Change</vt:lpstr>
      <vt:lpstr>PowerPoint Presentation</vt:lpstr>
      <vt:lpstr>Change Must Be Reinforced to Be Sustained</vt:lpstr>
      <vt:lpstr>If you scored a 3 or below, your Barrier Point is: Reinforcement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Wenrick, Jason</cp:lastModifiedBy>
  <cp:revision>153</cp:revision>
  <dcterms:created xsi:type="dcterms:W3CDTF">2021-01-09T02:14:53Z</dcterms:created>
  <dcterms:modified xsi:type="dcterms:W3CDTF">2023-10-30T23:00:45Z</dcterms:modified>
</cp:coreProperties>
</file>