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52"/>
  </p:notesMasterIdLst>
  <p:handoutMasterIdLst>
    <p:handoutMasterId r:id="rId53"/>
  </p:handoutMasterIdLst>
  <p:sldIdLst>
    <p:sldId id="259" r:id="rId5"/>
    <p:sldId id="260" r:id="rId6"/>
    <p:sldId id="269" r:id="rId7"/>
    <p:sldId id="268" r:id="rId8"/>
    <p:sldId id="257" r:id="rId9"/>
    <p:sldId id="286" r:id="rId10"/>
    <p:sldId id="288" r:id="rId11"/>
    <p:sldId id="289" r:id="rId12"/>
    <p:sldId id="305" r:id="rId13"/>
    <p:sldId id="262" r:id="rId14"/>
    <p:sldId id="299" r:id="rId15"/>
    <p:sldId id="266" r:id="rId16"/>
    <p:sldId id="287" r:id="rId17"/>
    <p:sldId id="290" r:id="rId18"/>
    <p:sldId id="263" r:id="rId19"/>
    <p:sldId id="272" r:id="rId20"/>
    <p:sldId id="291" r:id="rId21"/>
    <p:sldId id="293" r:id="rId22"/>
    <p:sldId id="294" r:id="rId23"/>
    <p:sldId id="295" r:id="rId24"/>
    <p:sldId id="296" r:id="rId25"/>
    <p:sldId id="300" r:id="rId26"/>
    <p:sldId id="264" r:id="rId27"/>
    <p:sldId id="298" r:id="rId28"/>
    <p:sldId id="303" r:id="rId29"/>
    <p:sldId id="297" r:id="rId30"/>
    <p:sldId id="301" r:id="rId31"/>
    <p:sldId id="302" r:id="rId32"/>
    <p:sldId id="304" r:id="rId33"/>
    <p:sldId id="308" r:id="rId34"/>
    <p:sldId id="306" r:id="rId35"/>
    <p:sldId id="307" r:id="rId36"/>
    <p:sldId id="309" r:id="rId37"/>
    <p:sldId id="310" r:id="rId38"/>
    <p:sldId id="311" r:id="rId39"/>
    <p:sldId id="312" r:id="rId40"/>
    <p:sldId id="313" r:id="rId41"/>
    <p:sldId id="314" r:id="rId42"/>
    <p:sldId id="265" r:id="rId43"/>
    <p:sldId id="315" r:id="rId44"/>
    <p:sldId id="317" r:id="rId45"/>
    <p:sldId id="318" r:id="rId46"/>
    <p:sldId id="319" r:id="rId47"/>
    <p:sldId id="320" r:id="rId48"/>
    <p:sldId id="284" r:id="rId49"/>
    <p:sldId id="283" r:id="rId50"/>
    <p:sldId id="28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76758" autoAdjust="0"/>
  </p:normalViewPr>
  <p:slideViewPr>
    <p:cSldViewPr snapToGrid="0">
      <p:cViewPr varScale="1">
        <p:scale>
          <a:sx n="86" d="100"/>
          <a:sy n="86" d="100"/>
        </p:scale>
        <p:origin x="2076" y="84"/>
      </p:cViewPr>
      <p:guideLst/>
    </p:cSldViewPr>
  </p:slideViewPr>
  <p:notesTextViewPr>
    <p:cViewPr>
      <p:scale>
        <a:sx n="1" d="1"/>
        <a:sy n="1" d="1"/>
      </p:scale>
      <p:origin x="0" y="0"/>
    </p:cViewPr>
  </p:notesTextViewPr>
  <p:sorterViewPr>
    <p:cViewPr>
      <p:scale>
        <a:sx n="100" d="100"/>
        <a:sy n="100" d="100"/>
      </p:scale>
      <p:origin x="0" y="-7638"/>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da Samayoa" userId="7c1a7ced-d434-4f20-b338-51f76ded3729" providerId="ADAL" clId="{45F5A776-D609-4A19-B9FF-72337382542B}"/>
    <pc:docChg chg="undo custSel modSld">
      <pc:chgData name="Lizda Samayoa" userId="7c1a7ced-d434-4f20-b338-51f76ded3729" providerId="ADAL" clId="{45F5A776-D609-4A19-B9FF-72337382542B}" dt="2018-04-24T22:04:43.365" v="110"/>
      <pc:docMkLst>
        <pc:docMk/>
      </pc:docMkLst>
      <pc:sldChg chg="addSp delSp">
        <pc:chgData name="Lizda Samayoa" userId="7c1a7ced-d434-4f20-b338-51f76ded3729" providerId="ADAL" clId="{45F5A776-D609-4A19-B9FF-72337382542B}" dt="2018-04-24T22:02:33.941" v="61"/>
        <pc:sldMkLst>
          <pc:docMk/>
          <pc:sldMk cId="2410663628" sldId="257"/>
        </pc:sldMkLst>
        <pc:spChg chg="del">
          <ac:chgData name="Lizda Samayoa" userId="7c1a7ced-d434-4f20-b338-51f76ded3729" providerId="ADAL" clId="{45F5A776-D609-4A19-B9FF-72337382542B}" dt="2018-04-24T22:02:28.334" v="58" actId="478"/>
          <ac:spMkLst>
            <pc:docMk/>
            <pc:sldMk cId="2410663628" sldId="257"/>
            <ac:spMk id="3" creationId="{00000000-0000-0000-0000-000000000000}"/>
          </ac:spMkLst>
        </pc:spChg>
        <pc:spChg chg="add del">
          <ac:chgData name="Lizda Samayoa" userId="7c1a7ced-d434-4f20-b338-51f76ded3729" providerId="ADAL" clId="{45F5A776-D609-4A19-B9FF-72337382542B}" dt="2018-04-24T22:02:27.407" v="57"/>
          <ac:spMkLst>
            <pc:docMk/>
            <pc:sldMk cId="2410663628" sldId="257"/>
            <ac:spMk id="16" creationId="{794146DF-820C-4E22-B8E7-0569063C63B1}"/>
          </ac:spMkLst>
        </pc:spChg>
        <pc:spChg chg="add del">
          <ac:chgData name="Lizda Samayoa" userId="7c1a7ced-d434-4f20-b338-51f76ded3729" providerId="ADAL" clId="{45F5A776-D609-4A19-B9FF-72337382542B}" dt="2018-04-24T22:02:33.495" v="60" actId="478"/>
          <ac:spMkLst>
            <pc:docMk/>
            <pc:sldMk cId="2410663628" sldId="257"/>
            <ac:spMk id="26" creationId="{609A5AE0-02DA-4209-9407-00065227FDAC}"/>
          </ac:spMkLst>
        </pc:spChg>
        <pc:spChg chg="add">
          <ac:chgData name="Lizda Samayoa" userId="7c1a7ced-d434-4f20-b338-51f76ded3729" providerId="ADAL" clId="{45F5A776-D609-4A19-B9FF-72337382542B}" dt="2018-04-24T22:02:33.941" v="61"/>
          <ac:spMkLst>
            <pc:docMk/>
            <pc:sldMk cId="2410663628" sldId="257"/>
            <ac:spMk id="27" creationId="{2449BB07-9DE1-4742-B6AB-35E2D8C20D90}"/>
          </ac:spMkLst>
        </pc:spChg>
      </pc:sldChg>
      <pc:sldChg chg="addSp delSp modSp">
        <pc:chgData name="Lizda Samayoa" userId="7c1a7ced-d434-4f20-b338-51f76ded3729" providerId="ADAL" clId="{45F5A776-D609-4A19-B9FF-72337382542B}" dt="2018-04-24T22:01:49.406" v="45" actId="20577"/>
        <pc:sldMkLst>
          <pc:docMk/>
          <pc:sldMk cId="3876221716" sldId="259"/>
        </pc:sldMkLst>
        <pc:spChg chg="mod">
          <ac:chgData name="Lizda Samayoa" userId="7c1a7ced-d434-4f20-b338-51f76ded3729" providerId="ADAL" clId="{45F5A776-D609-4A19-B9FF-72337382542B}" dt="2018-04-24T22:01:49.406" v="45" actId="20577"/>
          <ac:spMkLst>
            <pc:docMk/>
            <pc:sldMk cId="3876221716" sldId="259"/>
            <ac:spMk id="3" creationId="{00000000-0000-0000-0000-000000000000}"/>
          </ac:spMkLst>
        </pc:spChg>
        <pc:spChg chg="add del mod ord">
          <ac:chgData name="Lizda Samayoa" userId="7c1a7ced-d434-4f20-b338-51f76ded3729" providerId="ADAL" clId="{45F5A776-D609-4A19-B9FF-72337382542B}" dt="2018-04-24T21:58:34.727" v="27" actId="478"/>
          <ac:spMkLst>
            <pc:docMk/>
            <pc:sldMk cId="3876221716" sldId="259"/>
            <ac:spMk id="9" creationId="{9481E8F1-86F5-48D2-8DEA-49127D81B49D}"/>
          </ac:spMkLst>
        </pc:spChg>
        <pc:spChg chg="add mod ord">
          <ac:chgData name="Lizda Samayoa" userId="7c1a7ced-d434-4f20-b338-51f76ded3729" providerId="ADAL" clId="{45F5A776-D609-4A19-B9FF-72337382542B}" dt="2018-04-24T21:58:45.433" v="30" actId="167"/>
          <ac:spMkLst>
            <pc:docMk/>
            <pc:sldMk cId="3876221716" sldId="259"/>
            <ac:spMk id="10" creationId="{5B066116-181F-4C4B-9291-E978987A28F4}"/>
          </ac:spMkLst>
        </pc:spChg>
        <pc:picChg chg="mod">
          <ac:chgData name="Lizda Samayoa" userId="7c1a7ced-d434-4f20-b338-51f76ded3729" providerId="ADAL" clId="{45F5A776-D609-4A19-B9FF-72337382542B}" dt="2018-04-24T21:59:35.409" v="35" actId="1076"/>
          <ac:picMkLst>
            <pc:docMk/>
            <pc:sldMk cId="3876221716" sldId="259"/>
            <ac:picMk id="5" creationId="{00000000-0000-0000-0000-000000000000}"/>
          </ac:picMkLst>
        </pc:picChg>
        <pc:picChg chg="add del">
          <ac:chgData name="Lizda Samayoa" userId="7c1a7ced-d434-4f20-b338-51f76ded3729" providerId="ADAL" clId="{45F5A776-D609-4A19-B9FF-72337382542B}" dt="2018-04-24T21:56:37.047" v="12" actId="478"/>
          <ac:picMkLst>
            <pc:docMk/>
            <pc:sldMk cId="3876221716" sldId="259"/>
            <ac:picMk id="7" creationId="{00000000-0000-0000-0000-000000000000}"/>
          </ac:picMkLst>
        </pc:picChg>
        <pc:picChg chg="add mod">
          <ac:chgData name="Lizda Samayoa" userId="7c1a7ced-d434-4f20-b338-51f76ded3729" providerId="ADAL" clId="{45F5A776-D609-4A19-B9FF-72337382542B}" dt="2018-04-24T21:59:30.632" v="34" actId="14100"/>
          <ac:picMkLst>
            <pc:docMk/>
            <pc:sldMk cId="3876221716" sldId="259"/>
            <ac:picMk id="8" creationId="{8CDBDDFF-E76E-4941-B95C-C4D37E832230}"/>
          </ac:picMkLst>
        </pc:picChg>
      </pc:sldChg>
      <pc:sldChg chg="addSp delSp">
        <pc:chgData name="Lizda Samayoa" userId="7c1a7ced-d434-4f20-b338-51f76ded3729" providerId="ADAL" clId="{45F5A776-D609-4A19-B9FF-72337382542B}" dt="2018-04-24T22:02:01.132" v="49"/>
        <pc:sldMkLst>
          <pc:docMk/>
          <pc:sldMk cId="829274983" sldId="260"/>
        </pc:sldMkLst>
        <pc:spChg chg="del">
          <ac:chgData name="Lizda Samayoa" userId="7c1a7ced-d434-4f20-b338-51f76ded3729" providerId="ADAL" clId="{45F5A776-D609-4A19-B9FF-72337382542B}" dt="2018-04-24T22:02:00.215" v="48" actId="478"/>
          <ac:spMkLst>
            <pc:docMk/>
            <pc:sldMk cId="829274983" sldId="260"/>
            <ac:spMk id="10" creationId="{00000000-0000-0000-0000-000000000000}"/>
          </ac:spMkLst>
        </pc:spChg>
        <pc:spChg chg="add del">
          <ac:chgData name="Lizda Samayoa" userId="7c1a7ced-d434-4f20-b338-51f76ded3729" providerId="ADAL" clId="{45F5A776-D609-4A19-B9FF-72337382542B}" dt="2018-04-24T22:01:58.760" v="47"/>
          <ac:spMkLst>
            <pc:docMk/>
            <pc:sldMk cId="829274983" sldId="260"/>
            <ac:spMk id="11" creationId="{A111ADAB-2CC4-42B2-9818-324784115B5A}"/>
          </ac:spMkLst>
        </pc:spChg>
        <pc:spChg chg="add">
          <ac:chgData name="Lizda Samayoa" userId="7c1a7ced-d434-4f20-b338-51f76ded3729" providerId="ADAL" clId="{45F5A776-D609-4A19-B9FF-72337382542B}" dt="2018-04-24T22:02:01.132" v="49"/>
          <ac:spMkLst>
            <pc:docMk/>
            <pc:sldMk cId="829274983" sldId="260"/>
            <ac:spMk id="12" creationId="{E51EEB76-F292-461A-88BC-6BDF641234C5}"/>
          </ac:spMkLst>
        </pc:spChg>
      </pc:sldChg>
      <pc:sldChg chg="addSp delSp">
        <pc:chgData name="Lizda Samayoa" userId="7c1a7ced-d434-4f20-b338-51f76ded3729" providerId="ADAL" clId="{45F5A776-D609-4A19-B9FF-72337382542B}" dt="2018-04-24T22:02:21.836" v="55"/>
        <pc:sldMkLst>
          <pc:docMk/>
          <pc:sldMk cId="56921505" sldId="261"/>
        </pc:sldMkLst>
        <pc:spChg chg="del">
          <ac:chgData name="Lizda Samayoa" userId="7c1a7ced-d434-4f20-b338-51f76ded3729" providerId="ADAL" clId="{45F5A776-D609-4A19-B9FF-72337382542B}" dt="2018-04-24T22:02:21.455" v="54" actId="478"/>
          <ac:spMkLst>
            <pc:docMk/>
            <pc:sldMk cId="56921505" sldId="261"/>
            <ac:spMk id="4" creationId="{00000000-0000-0000-0000-000000000000}"/>
          </ac:spMkLst>
        </pc:spChg>
        <pc:spChg chg="add">
          <ac:chgData name="Lizda Samayoa" userId="7c1a7ced-d434-4f20-b338-51f76ded3729" providerId="ADAL" clId="{45F5A776-D609-4A19-B9FF-72337382542B}" dt="2018-04-24T22:02:21.836" v="55"/>
          <ac:spMkLst>
            <pc:docMk/>
            <pc:sldMk cId="56921505" sldId="261"/>
            <ac:spMk id="5" creationId="{C9A9B778-8EA0-4B47-BF18-CCB1A807AE42}"/>
          </ac:spMkLst>
        </pc:spChg>
      </pc:sldChg>
      <pc:sldChg chg="addSp delSp">
        <pc:chgData name="Lizda Samayoa" userId="7c1a7ced-d434-4f20-b338-51f76ded3729" providerId="ADAL" clId="{45F5A776-D609-4A19-B9FF-72337382542B}" dt="2018-04-24T22:02:37.756" v="63"/>
        <pc:sldMkLst>
          <pc:docMk/>
          <pc:sldMk cId="4114758641" sldId="262"/>
        </pc:sldMkLst>
        <pc:spChg chg="del">
          <ac:chgData name="Lizda Samayoa" userId="7c1a7ced-d434-4f20-b338-51f76ded3729" providerId="ADAL" clId="{45F5A776-D609-4A19-B9FF-72337382542B}" dt="2018-04-24T22:02:37.383" v="62" actId="478"/>
          <ac:spMkLst>
            <pc:docMk/>
            <pc:sldMk cId="4114758641" sldId="262"/>
            <ac:spMk id="4" creationId="{00000000-0000-0000-0000-000000000000}"/>
          </ac:spMkLst>
        </pc:spChg>
        <pc:spChg chg="add">
          <ac:chgData name="Lizda Samayoa" userId="7c1a7ced-d434-4f20-b338-51f76ded3729" providerId="ADAL" clId="{45F5A776-D609-4A19-B9FF-72337382542B}" dt="2018-04-24T22:02:37.756" v="63"/>
          <ac:spMkLst>
            <pc:docMk/>
            <pc:sldMk cId="4114758641" sldId="262"/>
            <ac:spMk id="5" creationId="{A4DED9CD-6738-4BB5-8C42-8838EF3E7D4F}"/>
          </ac:spMkLst>
        </pc:spChg>
      </pc:sldChg>
      <pc:sldChg chg="addSp delSp">
        <pc:chgData name="Lizda Samayoa" userId="7c1a7ced-d434-4f20-b338-51f76ded3729" providerId="ADAL" clId="{45F5A776-D609-4A19-B9FF-72337382542B}" dt="2018-04-24T22:02:56.843" v="73"/>
        <pc:sldMkLst>
          <pc:docMk/>
          <pc:sldMk cId="3487945672" sldId="263"/>
        </pc:sldMkLst>
        <pc:spChg chg="del">
          <ac:chgData name="Lizda Samayoa" userId="7c1a7ced-d434-4f20-b338-51f76ded3729" providerId="ADAL" clId="{45F5A776-D609-4A19-B9FF-72337382542B}" dt="2018-04-24T22:02:56.439" v="72" actId="478"/>
          <ac:spMkLst>
            <pc:docMk/>
            <pc:sldMk cId="3487945672" sldId="263"/>
            <ac:spMk id="4" creationId="{00000000-0000-0000-0000-000000000000}"/>
          </ac:spMkLst>
        </pc:spChg>
        <pc:spChg chg="add">
          <ac:chgData name="Lizda Samayoa" userId="7c1a7ced-d434-4f20-b338-51f76ded3729" providerId="ADAL" clId="{45F5A776-D609-4A19-B9FF-72337382542B}" dt="2018-04-24T22:02:56.843" v="73"/>
          <ac:spMkLst>
            <pc:docMk/>
            <pc:sldMk cId="3487945672" sldId="263"/>
            <ac:spMk id="5" creationId="{CD0ED92C-E9A9-4CEB-8AC6-29FB9D279005}"/>
          </ac:spMkLst>
        </pc:spChg>
      </pc:sldChg>
      <pc:sldChg chg="addSp delSp">
        <pc:chgData name="Lizda Samayoa" userId="7c1a7ced-d434-4f20-b338-51f76ded3729" providerId="ADAL" clId="{45F5A776-D609-4A19-B9FF-72337382542B}" dt="2018-04-24T22:03:17.916" v="83"/>
        <pc:sldMkLst>
          <pc:docMk/>
          <pc:sldMk cId="1605080964" sldId="264"/>
        </pc:sldMkLst>
        <pc:spChg chg="del">
          <ac:chgData name="Lizda Samayoa" userId="7c1a7ced-d434-4f20-b338-51f76ded3729" providerId="ADAL" clId="{45F5A776-D609-4A19-B9FF-72337382542B}" dt="2018-04-24T22:03:17.543" v="82" actId="478"/>
          <ac:spMkLst>
            <pc:docMk/>
            <pc:sldMk cId="1605080964" sldId="264"/>
            <ac:spMk id="4" creationId="{00000000-0000-0000-0000-000000000000}"/>
          </ac:spMkLst>
        </pc:spChg>
        <pc:spChg chg="add">
          <ac:chgData name="Lizda Samayoa" userId="7c1a7ced-d434-4f20-b338-51f76ded3729" providerId="ADAL" clId="{45F5A776-D609-4A19-B9FF-72337382542B}" dt="2018-04-24T22:03:17.916" v="83"/>
          <ac:spMkLst>
            <pc:docMk/>
            <pc:sldMk cId="1605080964" sldId="264"/>
            <ac:spMk id="5" creationId="{DCF9D4D6-D5BE-4934-A2E8-6CA6F3187475}"/>
          </ac:spMkLst>
        </pc:spChg>
      </pc:sldChg>
      <pc:sldChg chg="addSp delSp">
        <pc:chgData name="Lizda Samayoa" userId="7c1a7ced-d434-4f20-b338-51f76ded3729" providerId="ADAL" clId="{45F5A776-D609-4A19-B9FF-72337382542B}" dt="2018-04-24T22:03:31.444" v="89"/>
        <pc:sldMkLst>
          <pc:docMk/>
          <pc:sldMk cId="1534613393" sldId="265"/>
        </pc:sldMkLst>
        <pc:spChg chg="del">
          <ac:chgData name="Lizda Samayoa" userId="7c1a7ced-d434-4f20-b338-51f76ded3729" providerId="ADAL" clId="{45F5A776-D609-4A19-B9FF-72337382542B}" dt="2018-04-24T22:03:31.095" v="88" actId="478"/>
          <ac:spMkLst>
            <pc:docMk/>
            <pc:sldMk cId="1534613393" sldId="265"/>
            <ac:spMk id="4" creationId="{00000000-0000-0000-0000-000000000000}"/>
          </ac:spMkLst>
        </pc:spChg>
        <pc:spChg chg="add">
          <ac:chgData name="Lizda Samayoa" userId="7c1a7ced-d434-4f20-b338-51f76ded3729" providerId="ADAL" clId="{45F5A776-D609-4A19-B9FF-72337382542B}" dt="2018-04-24T22:03:31.444" v="89"/>
          <ac:spMkLst>
            <pc:docMk/>
            <pc:sldMk cId="1534613393" sldId="265"/>
            <ac:spMk id="5" creationId="{F089262B-03F9-4E27-A2A6-990D91D22820}"/>
          </ac:spMkLst>
        </pc:spChg>
      </pc:sldChg>
      <pc:sldChg chg="addSp delSp">
        <pc:chgData name="Lizda Samayoa" userId="7c1a7ced-d434-4f20-b338-51f76ded3729" providerId="ADAL" clId="{45F5A776-D609-4A19-B9FF-72337382542B}" dt="2018-04-24T22:02:41.955" v="65"/>
        <pc:sldMkLst>
          <pc:docMk/>
          <pc:sldMk cId="2285978049" sldId="266"/>
        </pc:sldMkLst>
        <pc:spChg chg="del">
          <ac:chgData name="Lizda Samayoa" userId="7c1a7ced-d434-4f20-b338-51f76ded3729" providerId="ADAL" clId="{45F5A776-D609-4A19-B9FF-72337382542B}" dt="2018-04-24T22:02:41.622" v="64" actId="478"/>
          <ac:spMkLst>
            <pc:docMk/>
            <pc:sldMk cId="2285978049" sldId="266"/>
            <ac:spMk id="4" creationId="{00000000-0000-0000-0000-000000000000}"/>
          </ac:spMkLst>
        </pc:spChg>
        <pc:spChg chg="add">
          <ac:chgData name="Lizda Samayoa" userId="7c1a7ced-d434-4f20-b338-51f76ded3729" providerId="ADAL" clId="{45F5A776-D609-4A19-B9FF-72337382542B}" dt="2018-04-24T22:02:41.955" v="65"/>
          <ac:spMkLst>
            <pc:docMk/>
            <pc:sldMk cId="2285978049" sldId="266"/>
            <ac:spMk id="5" creationId="{13A90641-D635-4A26-8264-E0695A0E2A6D}"/>
          </ac:spMkLst>
        </pc:spChg>
      </pc:sldChg>
      <pc:sldChg chg="addSp delSp">
        <pc:chgData name="Lizda Samayoa" userId="7c1a7ced-d434-4f20-b338-51f76ded3729" providerId="ADAL" clId="{45F5A776-D609-4A19-B9FF-72337382542B}" dt="2018-04-24T22:02:15.803" v="53"/>
        <pc:sldMkLst>
          <pc:docMk/>
          <pc:sldMk cId="3348978084" sldId="268"/>
        </pc:sldMkLst>
        <pc:spChg chg="del">
          <ac:chgData name="Lizda Samayoa" userId="7c1a7ced-d434-4f20-b338-51f76ded3729" providerId="ADAL" clId="{45F5A776-D609-4A19-B9FF-72337382542B}" dt="2018-04-24T22:02:15.343" v="52" actId="478"/>
          <ac:spMkLst>
            <pc:docMk/>
            <pc:sldMk cId="3348978084" sldId="268"/>
            <ac:spMk id="3" creationId="{00000000-0000-0000-0000-000000000000}"/>
          </ac:spMkLst>
        </pc:spChg>
        <pc:spChg chg="add">
          <ac:chgData name="Lizda Samayoa" userId="7c1a7ced-d434-4f20-b338-51f76ded3729" providerId="ADAL" clId="{45F5A776-D609-4A19-B9FF-72337382542B}" dt="2018-04-24T22:02:15.803" v="53"/>
          <ac:spMkLst>
            <pc:docMk/>
            <pc:sldMk cId="3348978084" sldId="268"/>
            <ac:spMk id="7" creationId="{33F4C823-5B6C-41BC-AC0E-7113C564382A}"/>
          </ac:spMkLst>
        </pc:spChg>
      </pc:sldChg>
      <pc:sldChg chg="addSp delSp">
        <pc:chgData name="Lizda Samayoa" userId="7c1a7ced-d434-4f20-b338-51f76ded3729" providerId="ADAL" clId="{45F5A776-D609-4A19-B9FF-72337382542B}" dt="2018-04-24T22:02:08.755" v="51"/>
        <pc:sldMkLst>
          <pc:docMk/>
          <pc:sldMk cId="3108970075" sldId="269"/>
        </pc:sldMkLst>
        <pc:spChg chg="del">
          <ac:chgData name="Lizda Samayoa" userId="7c1a7ced-d434-4f20-b338-51f76ded3729" providerId="ADAL" clId="{45F5A776-D609-4A19-B9FF-72337382542B}" dt="2018-04-24T22:02:08.279" v="50" actId="478"/>
          <ac:spMkLst>
            <pc:docMk/>
            <pc:sldMk cId="3108970075" sldId="269"/>
            <ac:spMk id="3" creationId="{00000000-0000-0000-0000-000000000000}"/>
          </ac:spMkLst>
        </pc:spChg>
        <pc:spChg chg="add">
          <ac:chgData name="Lizda Samayoa" userId="7c1a7ced-d434-4f20-b338-51f76ded3729" providerId="ADAL" clId="{45F5A776-D609-4A19-B9FF-72337382542B}" dt="2018-04-24T22:02:08.755" v="51"/>
          <ac:spMkLst>
            <pc:docMk/>
            <pc:sldMk cId="3108970075" sldId="269"/>
            <ac:spMk id="6" creationId="{CA7ECCF4-C992-4CA5-91C3-5760B94E9754}"/>
          </ac:spMkLst>
        </pc:spChg>
      </pc:sldChg>
      <pc:sldChg chg="addSp delSp">
        <pc:chgData name="Lizda Samayoa" userId="7c1a7ced-d434-4f20-b338-51f76ded3729" providerId="ADAL" clId="{45F5A776-D609-4A19-B9FF-72337382542B}" dt="2018-04-24T22:02:45.869" v="67"/>
        <pc:sldMkLst>
          <pc:docMk/>
          <pc:sldMk cId="3661196256" sldId="270"/>
        </pc:sldMkLst>
        <pc:spChg chg="del">
          <ac:chgData name="Lizda Samayoa" userId="7c1a7ced-d434-4f20-b338-51f76ded3729" providerId="ADAL" clId="{45F5A776-D609-4A19-B9FF-72337382542B}" dt="2018-04-24T22:02:45.543" v="66" actId="478"/>
          <ac:spMkLst>
            <pc:docMk/>
            <pc:sldMk cId="3661196256" sldId="270"/>
            <ac:spMk id="3" creationId="{00000000-0000-0000-0000-000000000000}"/>
          </ac:spMkLst>
        </pc:spChg>
        <pc:spChg chg="add">
          <ac:chgData name="Lizda Samayoa" userId="7c1a7ced-d434-4f20-b338-51f76ded3729" providerId="ADAL" clId="{45F5A776-D609-4A19-B9FF-72337382542B}" dt="2018-04-24T22:02:45.869" v="67"/>
          <ac:spMkLst>
            <pc:docMk/>
            <pc:sldMk cId="3661196256" sldId="270"/>
            <ac:spMk id="7" creationId="{104F29AD-8881-41A9-A20A-8E371C5F6678}"/>
          </ac:spMkLst>
        </pc:spChg>
      </pc:sldChg>
      <pc:sldChg chg="addSp delSp">
        <pc:chgData name="Lizda Samayoa" userId="7c1a7ced-d434-4f20-b338-51f76ded3729" providerId="ADAL" clId="{45F5A776-D609-4A19-B9FF-72337382542B}" dt="2018-04-24T22:02:52.420" v="71"/>
        <pc:sldMkLst>
          <pc:docMk/>
          <pc:sldMk cId="1569887037" sldId="271"/>
        </pc:sldMkLst>
        <pc:spChg chg="del">
          <ac:chgData name="Lizda Samayoa" userId="7c1a7ced-d434-4f20-b338-51f76ded3729" providerId="ADAL" clId="{45F5A776-D609-4A19-B9FF-72337382542B}" dt="2018-04-24T22:02:51.510" v="70" actId="478"/>
          <ac:spMkLst>
            <pc:docMk/>
            <pc:sldMk cId="1569887037" sldId="271"/>
            <ac:spMk id="3" creationId="{00000000-0000-0000-0000-000000000000}"/>
          </ac:spMkLst>
        </pc:spChg>
        <pc:spChg chg="add del">
          <ac:chgData name="Lizda Samayoa" userId="7c1a7ced-d434-4f20-b338-51f76ded3729" providerId="ADAL" clId="{45F5A776-D609-4A19-B9FF-72337382542B}" dt="2018-04-24T22:02:51.103" v="69"/>
          <ac:spMkLst>
            <pc:docMk/>
            <pc:sldMk cId="1569887037" sldId="271"/>
            <ac:spMk id="5" creationId="{7B4CDA42-6E7E-41AA-83A4-A751223B62C5}"/>
          </ac:spMkLst>
        </pc:spChg>
        <pc:spChg chg="add">
          <ac:chgData name="Lizda Samayoa" userId="7c1a7ced-d434-4f20-b338-51f76ded3729" providerId="ADAL" clId="{45F5A776-D609-4A19-B9FF-72337382542B}" dt="2018-04-24T22:02:52.420" v="71"/>
          <ac:spMkLst>
            <pc:docMk/>
            <pc:sldMk cId="1569887037" sldId="271"/>
            <ac:spMk id="6" creationId="{3A3005C4-FC72-4597-8EF6-55C5CE8D6164}"/>
          </ac:spMkLst>
        </pc:spChg>
      </pc:sldChg>
      <pc:sldChg chg="addSp delSp modSp">
        <pc:chgData name="Lizda Samayoa" userId="7c1a7ced-d434-4f20-b338-51f76ded3729" providerId="ADAL" clId="{45F5A776-D609-4A19-B9FF-72337382542B}" dt="2018-04-24T22:03:05.223" v="77" actId="1035"/>
        <pc:sldMkLst>
          <pc:docMk/>
          <pc:sldMk cId="2114239694" sldId="272"/>
        </pc:sldMkLst>
        <pc:spChg chg="del">
          <ac:chgData name="Lizda Samayoa" userId="7c1a7ced-d434-4f20-b338-51f76ded3729" providerId="ADAL" clId="{45F5A776-D609-4A19-B9FF-72337382542B}" dt="2018-04-24T22:03:03.423" v="74" actId="478"/>
          <ac:spMkLst>
            <pc:docMk/>
            <pc:sldMk cId="2114239694" sldId="272"/>
            <ac:spMk id="5" creationId="{00000000-0000-0000-0000-000000000000}"/>
          </ac:spMkLst>
        </pc:spChg>
        <pc:spChg chg="add mod">
          <ac:chgData name="Lizda Samayoa" userId="7c1a7ced-d434-4f20-b338-51f76ded3729" providerId="ADAL" clId="{45F5A776-D609-4A19-B9FF-72337382542B}" dt="2018-04-24T22:03:05.223" v="77" actId="1035"/>
          <ac:spMkLst>
            <pc:docMk/>
            <pc:sldMk cId="2114239694" sldId="272"/>
            <ac:spMk id="6" creationId="{357E7C2E-5C90-468E-B414-0CFE2085F7CD}"/>
          </ac:spMkLst>
        </pc:spChg>
      </pc:sldChg>
      <pc:sldChg chg="addSp delSp">
        <pc:chgData name="Lizda Samayoa" userId="7c1a7ced-d434-4f20-b338-51f76ded3729" providerId="ADAL" clId="{45F5A776-D609-4A19-B9FF-72337382542B}" dt="2018-04-24T22:03:08.589" v="79"/>
        <pc:sldMkLst>
          <pc:docMk/>
          <pc:sldMk cId="437001691" sldId="273"/>
        </pc:sldMkLst>
        <pc:spChg chg="del">
          <ac:chgData name="Lizda Samayoa" userId="7c1a7ced-d434-4f20-b338-51f76ded3729" providerId="ADAL" clId="{45F5A776-D609-4A19-B9FF-72337382542B}" dt="2018-04-24T22:03:08.239" v="78" actId="478"/>
          <ac:spMkLst>
            <pc:docMk/>
            <pc:sldMk cId="437001691" sldId="273"/>
            <ac:spMk id="4" creationId="{00000000-0000-0000-0000-000000000000}"/>
          </ac:spMkLst>
        </pc:spChg>
        <pc:spChg chg="add">
          <ac:chgData name="Lizda Samayoa" userId="7c1a7ced-d434-4f20-b338-51f76ded3729" providerId="ADAL" clId="{45F5A776-D609-4A19-B9FF-72337382542B}" dt="2018-04-24T22:03:08.589" v="79"/>
          <ac:spMkLst>
            <pc:docMk/>
            <pc:sldMk cId="437001691" sldId="273"/>
            <ac:spMk id="6" creationId="{FDF38334-A6DC-4532-AE40-0E60B1E53D89}"/>
          </ac:spMkLst>
        </pc:spChg>
      </pc:sldChg>
      <pc:sldChg chg="addSp delSp">
        <pc:chgData name="Lizda Samayoa" userId="7c1a7ced-d434-4f20-b338-51f76ded3729" providerId="ADAL" clId="{45F5A776-D609-4A19-B9FF-72337382542B}" dt="2018-04-24T22:03:35.797" v="91"/>
        <pc:sldMkLst>
          <pc:docMk/>
          <pc:sldMk cId="1703895766" sldId="274"/>
        </pc:sldMkLst>
        <pc:spChg chg="del">
          <ac:chgData name="Lizda Samayoa" userId="7c1a7ced-d434-4f20-b338-51f76ded3729" providerId="ADAL" clId="{45F5A776-D609-4A19-B9FF-72337382542B}" dt="2018-04-24T22:03:35.503" v="90" actId="478"/>
          <ac:spMkLst>
            <pc:docMk/>
            <pc:sldMk cId="1703895766" sldId="274"/>
            <ac:spMk id="3" creationId="{00000000-0000-0000-0000-000000000000}"/>
          </ac:spMkLst>
        </pc:spChg>
        <pc:spChg chg="add">
          <ac:chgData name="Lizda Samayoa" userId="7c1a7ced-d434-4f20-b338-51f76ded3729" providerId="ADAL" clId="{45F5A776-D609-4A19-B9FF-72337382542B}" dt="2018-04-24T22:03:35.797" v="91"/>
          <ac:spMkLst>
            <pc:docMk/>
            <pc:sldMk cId="1703895766" sldId="274"/>
            <ac:spMk id="17" creationId="{E97021C4-9A79-4F35-963E-C296399AF5AB}"/>
          </ac:spMkLst>
        </pc:spChg>
      </pc:sldChg>
      <pc:sldChg chg="addSp delSp">
        <pc:chgData name="Lizda Samayoa" userId="7c1a7ced-d434-4f20-b338-51f76ded3729" providerId="ADAL" clId="{45F5A776-D609-4A19-B9FF-72337382542B}" dt="2018-04-24T22:03:12.260" v="81"/>
        <pc:sldMkLst>
          <pc:docMk/>
          <pc:sldMk cId="2744116074" sldId="275"/>
        </pc:sldMkLst>
        <pc:spChg chg="del">
          <ac:chgData name="Lizda Samayoa" userId="7c1a7ced-d434-4f20-b338-51f76ded3729" providerId="ADAL" clId="{45F5A776-D609-4A19-B9FF-72337382542B}" dt="2018-04-24T22:03:11.927" v="80" actId="478"/>
          <ac:spMkLst>
            <pc:docMk/>
            <pc:sldMk cId="2744116074" sldId="275"/>
            <ac:spMk id="2" creationId="{00000000-0000-0000-0000-000000000000}"/>
          </ac:spMkLst>
        </pc:spChg>
        <pc:spChg chg="add">
          <ac:chgData name="Lizda Samayoa" userId="7c1a7ced-d434-4f20-b338-51f76ded3729" providerId="ADAL" clId="{45F5A776-D609-4A19-B9FF-72337382542B}" dt="2018-04-24T22:03:12.260" v="81"/>
          <ac:spMkLst>
            <pc:docMk/>
            <pc:sldMk cId="2744116074" sldId="275"/>
            <ac:spMk id="5" creationId="{00AB7FA0-FE1F-4AF0-A809-77B5ABFD300A}"/>
          </ac:spMkLst>
        </pc:spChg>
      </pc:sldChg>
      <pc:sldChg chg="addSp delSp">
        <pc:chgData name="Lizda Samayoa" userId="7c1a7ced-d434-4f20-b338-51f76ded3729" providerId="ADAL" clId="{45F5A776-D609-4A19-B9FF-72337382542B}" dt="2018-04-24T22:03:24.357" v="85"/>
        <pc:sldMkLst>
          <pc:docMk/>
          <pc:sldMk cId="2283107635" sldId="276"/>
        </pc:sldMkLst>
        <pc:spChg chg="del">
          <ac:chgData name="Lizda Samayoa" userId="7c1a7ced-d434-4f20-b338-51f76ded3729" providerId="ADAL" clId="{45F5A776-D609-4A19-B9FF-72337382542B}" dt="2018-04-24T22:03:24.031" v="84" actId="478"/>
          <ac:spMkLst>
            <pc:docMk/>
            <pc:sldMk cId="2283107635" sldId="276"/>
            <ac:spMk id="3" creationId="{00000000-0000-0000-0000-000000000000}"/>
          </ac:spMkLst>
        </pc:spChg>
        <pc:spChg chg="add">
          <ac:chgData name="Lizda Samayoa" userId="7c1a7ced-d434-4f20-b338-51f76ded3729" providerId="ADAL" clId="{45F5A776-D609-4A19-B9FF-72337382542B}" dt="2018-04-24T22:03:24.357" v="85"/>
          <ac:spMkLst>
            <pc:docMk/>
            <pc:sldMk cId="2283107635" sldId="276"/>
            <ac:spMk id="6" creationId="{8AB4BBB0-88F1-4BAD-8B77-F8020106812E}"/>
          </ac:spMkLst>
        </pc:spChg>
      </pc:sldChg>
      <pc:sldChg chg="addSp delSp">
        <pc:chgData name="Lizda Samayoa" userId="7c1a7ced-d434-4f20-b338-51f76ded3729" providerId="ADAL" clId="{45F5A776-D609-4A19-B9FF-72337382542B}" dt="2018-04-24T22:03:48.061" v="97"/>
        <pc:sldMkLst>
          <pc:docMk/>
          <pc:sldMk cId="2395138641" sldId="277"/>
        </pc:sldMkLst>
        <pc:spChg chg="del">
          <ac:chgData name="Lizda Samayoa" userId="7c1a7ced-d434-4f20-b338-51f76ded3729" providerId="ADAL" clId="{45F5A776-D609-4A19-B9FF-72337382542B}" dt="2018-04-24T22:03:47.623" v="96" actId="478"/>
          <ac:spMkLst>
            <pc:docMk/>
            <pc:sldMk cId="2395138641" sldId="277"/>
            <ac:spMk id="3" creationId="{00000000-0000-0000-0000-000000000000}"/>
          </ac:spMkLst>
        </pc:spChg>
        <pc:spChg chg="add">
          <ac:chgData name="Lizda Samayoa" userId="7c1a7ced-d434-4f20-b338-51f76ded3729" providerId="ADAL" clId="{45F5A776-D609-4A19-B9FF-72337382542B}" dt="2018-04-24T22:03:48.061" v="97"/>
          <ac:spMkLst>
            <pc:docMk/>
            <pc:sldMk cId="2395138641" sldId="277"/>
            <ac:spMk id="6" creationId="{7F738B5B-6676-49E9-BC55-099ABCE3595E}"/>
          </ac:spMkLst>
        </pc:spChg>
      </pc:sldChg>
      <pc:sldChg chg="addSp delSp">
        <pc:chgData name="Lizda Samayoa" userId="7c1a7ced-d434-4f20-b338-51f76ded3729" providerId="ADAL" clId="{45F5A776-D609-4A19-B9FF-72337382542B}" dt="2018-04-24T22:03:39.125" v="93"/>
        <pc:sldMkLst>
          <pc:docMk/>
          <pc:sldMk cId="82922160" sldId="278"/>
        </pc:sldMkLst>
        <pc:spChg chg="del">
          <ac:chgData name="Lizda Samayoa" userId="7c1a7ced-d434-4f20-b338-51f76ded3729" providerId="ADAL" clId="{45F5A776-D609-4A19-B9FF-72337382542B}" dt="2018-04-24T22:03:38.847" v="92" actId="478"/>
          <ac:spMkLst>
            <pc:docMk/>
            <pc:sldMk cId="82922160" sldId="278"/>
            <ac:spMk id="3" creationId="{00000000-0000-0000-0000-000000000000}"/>
          </ac:spMkLst>
        </pc:spChg>
        <pc:spChg chg="add">
          <ac:chgData name="Lizda Samayoa" userId="7c1a7ced-d434-4f20-b338-51f76ded3729" providerId="ADAL" clId="{45F5A776-D609-4A19-B9FF-72337382542B}" dt="2018-04-24T22:03:39.125" v="93"/>
          <ac:spMkLst>
            <pc:docMk/>
            <pc:sldMk cId="82922160" sldId="278"/>
            <ac:spMk id="6" creationId="{3A33F5E5-228E-46CE-9AE6-EF6F13CBD9B0}"/>
          </ac:spMkLst>
        </pc:spChg>
      </pc:sldChg>
      <pc:sldChg chg="addSp delSp">
        <pc:chgData name="Lizda Samayoa" userId="7c1a7ced-d434-4f20-b338-51f76ded3729" providerId="ADAL" clId="{45F5A776-D609-4A19-B9FF-72337382542B}" dt="2018-04-24T22:03:43.060" v="95"/>
        <pc:sldMkLst>
          <pc:docMk/>
          <pc:sldMk cId="3361096339" sldId="279"/>
        </pc:sldMkLst>
        <pc:spChg chg="del">
          <ac:chgData name="Lizda Samayoa" userId="7c1a7ced-d434-4f20-b338-51f76ded3729" providerId="ADAL" clId="{45F5A776-D609-4A19-B9FF-72337382542B}" dt="2018-04-24T22:03:41.823" v="94" actId="478"/>
          <ac:spMkLst>
            <pc:docMk/>
            <pc:sldMk cId="3361096339" sldId="279"/>
            <ac:spMk id="3" creationId="{00000000-0000-0000-0000-000000000000}"/>
          </ac:spMkLst>
        </pc:spChg>
        <pc:spChg chg="add">
          <ac:chgData name="Lizda Samayoa" userId="7c1a7ced-d434-4f20-b338-51f76ded3729" providerId="ADAL" clId="{45F5A776-D609-4A19-B9FF-72337382542B}" dt="2018-04-24T22:03:43.060" v="95"/>
          <ac:spMkLst>
            <pc:docMk/>
            <pc:sldMk cId="3361096339" sldId="279"/>
            <ac:spMk id="6" creationId="{479B9282-FB72-40E1-8DBA-533D2E97BFD5}"/>
          </ac:spMkLst>
        </pc:spChg>
      </pc:sldChg>
      <pc:sldChg chg="addSp delSp">
        <pc:chgData name="Lizda Samayoa" userId="7c1a7ced-d434-4f20-b338-51f76ded3729" providerId="ADAL" clId="{45F5A776-D609-4A19-B9FF-72337382542B}" dt="2018-04-24T22:03:51.509" v="99"/>
        <pc:sldMkLst>
          <pc:docMk/>
          <pc:sldMk cId="2530919646" sldId="280"/>
        </pc:sldMkLst>
        <pc:spChg chg="del">
          <ac:chgData name="Lizda Samayoa" userId="7c1a7ced-d434-4f20-b338-51f76ded3729" providerId="ADAL" clId="{45F5A776-D609-4A19-B9FF-72337382542B}" dt="2018-04-24T22:03:51.111" v="98" actId="478"/>
          <ac:spMkLst>
            <pc:docMk/>
            <pc:sldMk cId="2530919646" sldId="280"/>
            <ac:spMk id="3" creationId="{00000000-0000-0000-0000-000000000000}"/>
          </ac:spMkLst>
        </pc:spChg>
        <pc:spChg chg="add">
          <ac:chgData name="Lizda Samayoa" userId="7c1a7ced-d434-4f20-b338-51f76ded3729" providerId="ADAL" clId="{45F5A776-D609-4A19-B9FF-72337382542B}" dt="2018-04-24T22:03:51.509" v="99"/>
          <ac:spMkLst>
            <pc:docMk/>
            <pc:sldMk cId="2530919646" sldId="280"/>
            <ac:spMk id="6" creationId="{D306E3F1-3464-4A88-9992-9B5D5FBB4C8B}"/>
          </ac:spMkLst>
        </pc:spChg>
      </pc:sldChg>
      <pc:sldChg chg="addSp delSp">
        <pc:chgData name="Lizda Samayoa" userId="7c1a7ced-d434-4f20-b338-51f76ded3729" providerId="ADAL" clId="{45F5A776-D609-4A19-B9FF-72337382542B}" dt="2018-04-24T22:03:55.772" v="101"/>
        <pc:sldMkLst>
          <pc:docMk/>
          <pc:sldMk cId="1486425105" sldId="281"/>
        </pc:sldMkLst>
        <pc:spChg chg="del">
          <ac:chgData name="Lizda Samayoa" userId="7c1a7ced-d434-4f20-b338-51f76ded3729" providerId="ADAL" clId="{45F5A776-D609-4A19-B9FF-72337382542B}" dt="2018-04-24T22:03:55.423" v="100" actId="478"/>
          <ac:spMkLst>
            <pc:docMk/>
            <pc:sldMk cId="1486425105" sldId="281"/>
            <ac:spMk id="4" creationId="{00000000-0000-0000-0000-000000000000}"/>
          </ac:spMkLst>
        </pc:spChg>
        <pc:spChg chg="add">
          <ac:chgData name="Lizda Samayoa" userId="7c1a7ced-d434-4f20-b338-51f76ded3729" providerId="ADAL" clId="{45F5A776-D609-4A19-B9FF-72337382542B}" dt="2018-04-24T22:03:55.772" v="101"/>
          <ac:spMkLst>
            <pc:docMk/>
            <pc:sldMk cId="1486425105" sldId="281"/>
            <ac:spMk id="5" creationId="{38B06EF8-CF9C-4791-A3C3-FDDC2851E0D4}"/>
          </ac:spMkLst>
        </pc:spChg>
      </pc:sldChg>
      <pc:sldChg chg="addSp delSp">
        <pc:chgData name="Lizda Samayoa" userId="7c1a7ced-d434-4f20-b338-51f76ded3729" providerId="ADAL" clId="{45F5A776-D609-4A19-B9FF-72337382542B}" dt="2018-04-24T22:04:43.365" v="110"/>
        <pc:sldMkLst>
          <pc:docMk/>
          <pc:sldMk cId="3684902411" sldId="282"/>
        </pc:sldMkLst>
        <pc:spChg chg="del">
          <ac:chgData name="Lizda Samayoa" userId="7c1a7ced-d434-4f20-b338-51f76ded3729" providerId="ADAL" clId="{45F5A776-D609-4A19-B9FF-72337382542B}" dt="2018-04-24T22:04:19.751" v="107" actId="478"/>
          <ac:spMkLst>
            <pc:docMk/>
            <pc:sldMk cId="3684902411" sldId="282"/>
            <ac:spMk id="3" creationId="{00000000-0000-0000-0000-000000000000}"/>
          </ac:spMkLst>
        </pc:spChg>
        <pc:spChg chg="add">
          <ac:chgData name="Lizda Samayoa" userId="7c1a7ced-d434-4f20-b338-51f76ded3729" providerId="ADAL" clId="{45F5A776-D609-4A19-B9FF-72337382542B}" dt="2018-04-24T22:04:20.189" v="108"/>
          <ac:spMkLst>
            <pc:docMk/>
            <pc:sldMk cId="3684902411" sldId="282"/>
            <ac:spMk id="7" creationId="{45D92035-F585-4171-89DA-3185020F0193}"/>
          </ac:spMkLst>
        </pc:spChg>
        <pc:spChg chg="add">
          <ac:chgData name="Lizda Samayoa" userId="7c1a7ced-d434-4f20-b338-51f76ded3729" providerId="ADAL" clId="{45F5A776-D609-4A19-B9FF-72337382542B}" dt="2018-04-24T22:04:43.365" v="110"/>
          <ac:spMkLst>
            <pc:docMk/>
            <pc:sldMk cId="3684902411" sldId="282"/>
            <ac:spMk id="10" creationId="{F3922B2A-905A-43E6-AF5A-EE3BD1C1FFCC}"/>
          </ac:spMkLst>
        </pc:spChg>
        <pc:picChg chg="del">
          <ac:chgData name="Lizda Samayoa" userId="7c1a7ced-d434-4f20-b338-51f76ded3729" providerId="ADAL" clId="{45F5A776-D609-4A19-B9FF-72337382542B}" dt="2018-04-24T22:04:42.839" v="109" actId="478"/>
          <ac:picMkLst>
            <pc:docMk/>
            <pc:sldMk cId="3684902411" sldId="282"/>
            <ac:picMk id="8"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1" creationId="{1F580B06-B208-47EA-B9F0-C470DE3C00A6}"/>
          </ac:picMkLst>
        </pc:picChg>
        <pc:picChg chg="del">
          <ac:chgData name="Lizda Samayoa" userId="7c1a7ced-d434-4f20-b338-51f76ded3729" providerId="ADAL" clId="{45F5A776-D609-4A19-B9FF-72337382542B}" dt="2018-04-24T22:04:42.839" v="109" actId="478"/>
          <ac:picMkLst>
            <pc:docMk/>
            <pc:sldMk cId="3684902411" sldId="282"/>
            <ac:picMk id="12"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3" creationId="{652895AD-E381-4AD7-AE48-BCAA87450448}"/>
          </ac:picMkLst>
        </pc:picChg>
      </pc:sldChg>
      <pc:sldChg chg="addSp delSp">
        <pc:chgData name="Lizda Samayoa" userId="7c1a7ced-d434-4f20-b338-51f76ded3729" providerId="ADAL" clId="{45F5A776-D609-4A19-B9FF-72337382542B}" dt="2018-04-24T22:04:15.460" v="106"/>
        <pc:sldMkLst>
          <pc:docMk/>
          <pc:sldMk cId="2898579588" sldId="283"/>
        </pc:sldMkLst>
        <pc:spChg chg="del">
          <ac:chgData name="Lizda Samayoa" userId="7c1a7ced-d434-4f20-b338-51f76ded3729" providerId="ADAL" clId="{45F5A776-D609-4A19-B9FF-72337382542B}" dt="2018-04-24T22:04:15.183" v="105" actId="478"/>
          <ac:spMkLst>
            <pc:docMk/>
            <pc:sldMk cId="2898579588" sldId="283"/>
            <ac:spMk id="7" creationId="{00000000-0000-0000-0000-000000000000}"/>
          </ac:spMkLst>
        </pc:spChg>
        <pc:spChg chg="add">
          <ac:chgData name="Lizda Samayoa" userId="7c1a7ced-d434-4f20-b338-51f76ded3729" providerId="ADAL" clId="{45F5A776-D609-4A19-B9FF-72337382542B}" dt="2018-04-24T22:04:15.460" v="106"/>
          <ac:spMkLst>
            <pc:docMk/>
            <pc:sldMk cId="2898579588" sldId="283"/>
            <ac:spMk id="11" creationId="{9DC668FD-1EC7-412E-8F92-4C66EF318DBE}"/>
          </ac:spMkLst>
        </pc:spChg>
      </pc:sldChg>
      <pc:sldChg chg="addSp delSp modSp">
        <pc:chgData name="Lizda Samayoa" userId="7c1a7ced-d434-4f20-b338-51f76ded3729" providerId="ADAL" clId="{45F5A776-D609-4A19-B9FF-72337382542B}" dt="2018-04-24T22:04:11.559" v="104" actId="207"/>
        <pc:sldMkLst>
          <pc:docMk/>
          <pc:sldMk cId="2525579141" sldId="284"/>
        </pc:sldMkLst>
        <pc:spChg chg="del">
          <ac:chgData name="Lizda Samayoa" userId="7c1a7ced-d434-4f20-b338-51f76ded3729" providerId="ADAL" clId="{45F5A776-D609-4A19-B9FF-72337382542B}" dt="2018-04-24T22:04:04.687" v="102" actId="478"/>
          <ac:spMkLst>
            <pc:docMk/>
            <pc:sldMk cId="2525579141" sldId="284"/>
            <ac:spMk id="3" creationId="{00000000-0000-0000-0000-000000000000}"/>
          </ac:spMkLst>
        </pc:spChg>
        <pc:spChg chg="add mod">
          <ac:chgData name="Lizda Samayoa" userId="7c1a7ced-d434-4f20-b338-51f76ded3729" providerId="ADAL" clId="{45F5A776-D609-4A19-B9FF-72337382542B}" dt="2018-04-24T22:04:11.559" v="104" actId="207"/>
          <ac:spMkLst>
            <pc:docMk/>
            <pc:sldMk cId="2525579141" sldId="284"/>
            <ac:spMk id="5" creationId="{79E27CC1-5703-40CA-9E45-291C69EDA9C1}"/>
          </ac:spMkLst>
        </pc:spChg>
      </pc:sldChg>
      <pc:sldChg chg="addSp delSp">
        <pc:chgData name="Lizda Samayoa" userId="7c1a7ced-d434-4f20-b338-51f76ded3729" providerId="ADAL" clId="{45F5A776-D609-4A19-B9FF-72337382542B}" dt="2018-04-24T22:03:28.046" v="87"/>
        <pc:sldMkLst>
          <pc:docMk/>
          <pc:sldMk cId="884573372" sldId="285"/>
        </pc:sldMkLst>
        <pc:spChg chg="del">
          <ac:chgData name="Lizda Samayoa" userId="7c1a7ced-d434-4f20-b338-51f76ded3729" providerId="ADAL" clId="{45F5A776-D609-4A19-B9FF-72337382542B}" dt="2018-04-24T22:03:27.727" v="86" actId="478"/>
          <ac:spMkLst>
            <pc:docMk/>
            <pc:sldMk cId="884573372" sldId="285"/>
            <ac:spMk id="3" creationId="{00000000-0000-0000-0000-000000000000}"/>
          </ac:spMkLst>
        </pc:spChg>
        <pc:spChg chg="add">
          <ac:chgData name="Lizda Samayoa" userId="7c1a7ced-d434-4f20-b338-51f76ded3729" providerId="ADAL" clId="{45F5A776-D609-4A19-B9FF-72337382542B}" dt="2018-04-24T22:03:28.046" v="87"/>
          <ac:spMkLst>
            <pc:docMk/>
            <pc:sldMk cId="884573372" sldId="285"/>
            <ac:spMk id="13" creationId="{EC72F611-B7C6-4AA8-A60F-B42DF1F521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We’d like to share with you our journey of implementing</a:t>
            </a:r>
            <a:r>
              <a:rPr lang="en-US" baseline="0" dirty="0" smtClean="0"/>
              <a:t> a Scheduling and </a:t>
            </a:r>
            <a:r>
              <a:rPr lang="en-US" baseline="0" dirty="0" err="1" smtClean="0"/>
              <a:t>Workloading</a:t>
            </a:r>
            <a:r>
              <a:rPr lang="en-US" baseline="0" dirty="0" smtClean="0"/>
              <a:t> solution that is now in production since the Spring 2018 term.</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96643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over half of the professors being NFT for any given Faculty/TPG, the timely</a:t>
            </a:r>
            <a:r>
              <a:rPr lang="en-US" baseline="0" dirty="0" smtClean="0"/>
              <a:t> on-boarding of NEW professors introduces critical cycle times where the supply of professors is in contention term-over-term across the Greater Toronto Area.</a:t>
            </a:r>
          </a:p>
          <a:p>
            <a:endParaRPr lang="en-US" baseline="0" dirty="0" smtClean="0"/>
          </a:p>
          <a:p>
            <a:r>
              <a:rPr lang="en-US" baseline="0" dirty="0" smtClean="0"/>
              <a:t>The Professor Setup component expedites the hiring of a professor as initiated by the Faculties while ensuring conformance with HR practices and standards.</a:t>
            </a:r>
          </a:p>
          <a:p>
            <a:endParaRPr lang="en-US" baseline="0" dirty="0" smtClean="0"/>
          </a:p>
          <a:p>
            <a:r>
              <a:rPr lang="en-US" baseline="0" dirty="0" smtClean="0"/>
              <a:t>The weekly estimate of hours and the primary program are indicated for NEW professors so that HR can accelerate the necessary salary calculation and enable draft printing of contracts.</a:t>
            </a:r>
          </a:p>
          <a:p>
            <a:endParaRPr lang="en-US" baseline="0" dirty="0" smtClean="0"/>
          </a:p>
          <a:p>
            <a:r>
              <a:rPr lang="en-US" baseline="0" dirty="0" smtClean="0"/>
              <a:t>Professor contact information is used only as a control point to alleviate the potential of duplicate employee IDs. Once on-boarded, this contact info is replaced with data from </a:t>
            </a:r>
            <a:r>
              <a:rPr lang="en-US" baseline="0" dirty="0" err="1" smtClean="0"/>
              <a:t>BioData</a:t>
            </a:r>
            <a:r>
              <a:rPr lang="en-US" baseline="0" dirty="0" smtClean="0"/>
              <a:t>.</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a:p>
        </p:txBody>
      </p:sp>
    </p:spTree>
    <p:extLst>
      <p:ext uri="{BB962C8B-B14F-4D97-AF65-F5344CB8AC3E}">
        <p14:creationId xmlns:p14="http://schemas.microsoft.com/office/powerpoint/2010/main" val="13437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HR side of the professor setup component,</a:t>
            </a:r>
            <a:r>
              <a:rPr lang="en-US" baseline="0" dirty="0" smtClean="0"/>
              <a:t> Talent Acquisition specialists from HR can procure a reference check. When no longer PENDING, a REF action can be assigned and the component will then permit the entry of a new EMPLID. – and then perform a salary calculation for Part-Time, Partial Load and/or Sessional.</a:t>
            </a:r>
          </a:p>
          <a:p>
            <a:endParaRPr lang="en-US" baseline="0" dirty="0" smtClean="0"/>
          </a:p>
          <a:p>
            <a:r>
              <a:rPr lang="en-US" baseline="0" dirty="0" smtClean="0"/>
              <a:t>In Workload, to accelerate contracting, draft contacts can be printed even when the reference check is pending.</a:t>
            </a:r>
          </a:p>
          <a:p>
            <a:endParaRPr lang="en-US" baseline="0" dirty="0" smtClean="0"/>
          </a:p>
          <a:p>
            <a:r>
              <a:rPr lang="en-US" baseline="0" dirty="0" smtClean="0"/>
              <a:t>In HR contract loading, draft contracts are flagged as invalid.</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200103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 professors, can have as many</a:t>
            </a:r>
            <a:r>
              <a:rPr lang="en-US" baseline="0" dirty="0" smtClean="0"/>
              <a:t> as five salary plans – two in all practical senses.</a:t>
            </a:r>
          </a:p>
          <a:p>
            <a:endParaRPr lang="en-US" baseline="0" dirty="0" smtClean="0"/>
          </a:p>
          <a:p>
            <a:r>
              <a:rPr lang="en-US" baseline="0" dirty="0" smtClean="0"/>
              <a:t>Sheridan prof could have any of the four types of Partial Load salary plans as prescribed in the collective agreement for various; Post-Secondary, Non-Post-secondary Instructors vs Professors.</a:t>
            </a:r>
          </a:p>
          <a:p>
            <a:endParaRPr lang="en-US" baseline="0" dirty="0" smtClean="0"/>
          </a:p>
          <a:p>
            <a:r>
              <a:rPr lang="en-US" baseline="0" dirty="0" smtClean="0"/>
              <a:t>Sheridan prof could have one of two types of Part-time and Sessional salary plans; one for standardized rates or, one for grand-parented or exception rates.</a:t>
            </a:r>
          </a:p>
          <a:p>
            <a:endParaRPr lang="en-US" baseline="0" dirty="0" smtClean="0"/>
          </a:p>
          <a:p>
            <a:r>
              <a:rPr lang="en-US" baseline="0" dirty="0" smtClean="0"/>
              <a:t>In Workload Planning, the appropriate rate will be applied given the TCH of workload;  FPS/X for part-time TCH less than equal to 6 and, sessional TCH greater than 12 or, FLP/I for TCH between 6 and 12.</a:t>
            </a:r>
          </a:p>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87664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1477944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Timetabler</a:t>
            </a:r>
            <a:r>
              <a:rPr lang="en-US" dirty="0" smtClean="0"/>
              <a:t> database</a:t>
            </a:r>
            <a:r>
              <a:rPr lang="en-US" baseline="0" dirty="0" smtClean="0"/>
              <a:t> used by Schedulers in the Office of the Registrar provides a feature-rich desktop client. In this case, we are displaying course GLAS36206 in the MAD (Material Art &amp; Design) TPG.</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288106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a:t>
            </a:r>
            <a:r>
              <a:rPr lang="en-US" baseline="0" dirty="0" smtClean="0"/>
              <a:t> </a:t>
            </a:r>
            <a:r>
              <a:rPr lang="en-US" dirty="0" smtClean="0"/>
              <a:t>DCU provides a simplified browser client appropriate for rapid</a:t>
            </a:r>
            <a:r>
              <a:rPr lang="en-US" baseline="0" dirty="0" smtClean="0"/>
              <a:t> data entry by APAs. This DCU COURSE view displays the same course information for GLAS36206 .</a:t>
            </a:r>
          </a:p>
          <a:p>
            <a:endParaRPr lang="en-US" baseline="0" dirty="0" smtClean="0"/>
          </a:p>
          <a:p>
            <a:r>
              <a:rPr lang="en-US" baseline="0" dirty="0" smtClean="0"/>
              <a:t>In DCU, APAs create the sections needed to meet the demand of enrollment projections for a course in a program in a Term Planning Group. Section 001 is created for course GLAS36206.</a:t>
            </a:r>
          </a:p>
          <a:p>
            <a:endParaRPr lang="en-US" baseline="0" dirty="0" smtClean="0"/>
          </a:p>
          <a:p>
            <a:r>
              <a:rPr lang="en-US" baseline="0" dirty="0" smtClean="0"/>
              <a:t>Courses can be added for a term where they are “off-schedule” and not on the program map to afford student opportunities to repeat a class.</a:t>
            </a:r>
          </a:p>
          <a:p>
            <a:endParaRPr lang="en-US" baseline="0" dirty="0" smtClean="0"/>
          </a:p>
          <a:p>
            <a:r>
              <a:rPr lang="en-US" baseline="0" dirty="0" smtClean="0"/>
              <a:t>Component groups are permitted to enable the combining of sections where there are multi-component courses. </a:t>
            </a:r>
            <a:r>
              <a:rPr lang="en-US" baseline="0" dirty="0" err="1" smtClean="0"/>
              <a:t>Eg</a:t>
            </a:r>
            <a:r>
              <a:rPr lang="en-US" baseline="0" dirty="0" smtClean="0"/>
              <a:t>. Combining lectures 101 -103 for larger classes while maintaining smaller class sizes for the corresponding lab work.</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2118773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SECTION view provides</a:t>
            </a:r>
            <a:r>
              <a:rPr lang="en-US" baseline="0" dirty="0" smtClean="0"/>
              <a:t> a more detailed display of any section in the course. In this case, for term 1189, section 001 of the GLAS36206 course is seen to have a single LEC component and it is planned as an In-Class instruction mode.</a:t>
            </a:r>
          </a:p>
          <a:p>
            <a:endParaRPr lang="en-US" baseline="0" dirty="0" smtClean="0"/>
          </a:p>
          <a:p>
            <a:r>
              <a:rPr lang="en-US" baseline="0" dirty="0" smtClean="0"/>
              <a:t>Workload will validate that the instruction mode is supported with an existing evaluation factor as defined in SAL Curriculum Planning.</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852241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COMPONENT</a:t>
            </a:r>
            <a:r>
              <a:rPr lang="en-US" baseline="0" dirty="0" smtClean="0"/>
              <a:t> </a:t>
            </a:r>
            <a:r>
              <a:rPr lang="en-US" dirty="0" smtClean="0"/>
              <a:t>view provides</a:t>
            </a:r>
            <a:r>
              <a:rPr lang="en-US" baseline="0" dirty="0" smtClean="0"/>
              <a:t> a more detailed display of LAB or LEC components in the course section. Academic blocks are used as the key for Workload Planning, to distinguish what programs have students in the class. In this case, the LEC component of GLAS36206 section 001 has blocks A, B, and C from program-plan PBCRD-PBCRDG.</a:t>
            </a:r>
          </a:p>
          <a:p>
            <a:endParaRPr lang="en-US" baseline="0" dirty="0" smtClean="0"/>
          </a:p>
          <a:p>
            <a:r>
              <a:rPr lang="en-US" baseline="0" dirty="0" smtClean="0"/>
              <a:t>Workload will validate the academic block and look-up the GL Responsibility Centre (department cost </a:t>
            </a:r>
            <a:r>
              <a:rPr lang="en-US" baseline="0" dirty="0" err="1" smtClean="0"/>
              <a:t>centre</a:t>
            </a:r>
            <a:r>
              <a:rPr lang="en-US" baseline="0" dirty="0" smtClean="0"/>
              <a:t>) for the program-plan.</a:t>
            </a:r>
            <a:endParaRPr lang="en-CA" dirty="0" smtClean="0"/>
          </a:p>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4086987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COMPONENT</a:t>
            </a:r>
            <a:r>
              <a:rPr lang="en-US" baseline="0" dirty="0" smtClean="0"/>
              <a:t> view also lists the deliveries in a lab or lecture. For instance, four concurrent deliveries are provide here for short Mon, Tues, Wed and Thurs classes each week.</a:t>
            </a:r>
          </a:p>
          <a:p>
            <a:endParaRPr lang="en-US" baseline="0" dirty="0" smtClean="0"/>
          </a:p>
          <a:p>
            <a:r>
              <a:rPr lang="en-US" baseline="0" dirty="0" smtClean="0"/>
              <a:t>Conversely, deliveries can be used sequential. For instance. A 7 week “7A” delivery with one professor and a second 7 week “7B” delivery with a different professor.</a:t>
            </a:r>
          </a:p>
          <a:p>
            <a:endParaRPr lang="en-US" baseline="0" dirty="0" smtClean="0"/>
          </a:p>
          <a:p>
            <a:r>
              <a:rPr lang="en-US" baseline="0" dirty="0" smtClean="0"/>
              <a:t>In any event, assignments are validated to start on a Monday and end on a Sunday. This work week is the convention established in the collective agreement. Whereas, HR/Payroll weeks start on a Sunday and end on a Saturday.</a:t>
            </a:r>
          </a:p>
          <a:p>
            <a:endParaRPr lang="en-US" baseline="0" dirty="0" smtClean="0"/>
          </a:p>
          <a:p>
            <a:r>
              <a:rPr lang="en-US" baseline="0" dirty="0" smtClean="0"/>
              <a:t>Finally, one or more professors can be assigned to the component at the bottom. Clicking on this professor, will bring us to the Professor view.</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429349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PROFESSOR view displays all of the assigned</a:t>
            </a:r>
            <a:r>
              <a:rPr lang="en-US" baseline="0" dirty="0" smtClean="0"/>
              <a:t> deliveries for a professor.</a:t>
            </a:r>
          </a:p>
          <a:p>
            <a:endParaRPr lang="en-US" baseline="0" dirty="0" smtClean="0"/>
          </a:p>
          <a:p>
            <a:r>
              <a:rPr lang="en-US" baseline="0" dirty="0" smtClean="0"/>
              <a:t>This NFT professor has a number of classes in addition to the GLAS36206 section 001 which happens to have a COMPENSATION setting of NO. This one is not compensated and will not be included in Workload.</a:t>
            </a:r>
          </a:p>
          <a:p>
            <a:endParaRPr lang="en-US" baseline="0" dirty="0" smtClean="0"/>
          </a:p>
          <a:p>
            <a:r>
              <a:rPr lang="en-US" baseline="0" dirty="0" smtClean="0"/>
              <a:t>Course GLAS17545 section 001 has COMPENSATE = YES and it will appear in Workload</a:t>
            </a:r>
          </a:p>
          <a:p>
            <a:endParaRPr lang="en-US" baseline="0" dirty="0" smtClean="0"/>
          </a:p>
          <a:p>
            <a:r>
              <a:rPr lang="en-US" baseline="0" dirty="0" smtClean="0"/>
              <a:t>Course GLAS39207 is also set to COMPENSATE = YES.  Whereas the other courses have a start/end of Sept 3 to Dec 16, this course ends 7 weeks early on Oct 21. This will introduce the need for two sub-periods.</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1818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a:t>
            </a:fld>
            <a:endParaRPr lang="en-US"/>
          </a:p>
        </p:txBody>
      </p:sp>
    </p:spTree>
    <p:extLst>
      <p:ext uri="{BB962C8B-B14F-4D97-AF65-F5344CB8AC3E}">
        <p14:creationId xmlns:p14="http://schemas.microsoft.com/office/powerpoint/2010/main" val="625581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circling back to DCU for the</a:t>
            </a:r>
            <a:r>
              <a:rPr lang="en-US" baseline="0" dirty="0" smtClean="0"/>
              <a:t> compensated course GLAS17545, you can see a good many academic blocks applied to the LAB. We’ll see how Workload represents these shortly.</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22</a:t>
            </a:fld>
            <a:endParaRPr lang="en-US"/>
          </a:p>
        </p:txBody>
      </p:sp>
    </p:spTree>
    <p:extLst>
      <p:ext uri="{BB962C8B-B14F-4D97-AF65-F5344CB8AC3E}">
        <p14:creationId xmlns:p14="http://schemas.microsoft.com/office/powerpoint/2010/main" val="328890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academic setup tables for SAL, Workload Planning has a number of setup tables used to implement parameters for:</a:t>
            </a:r>
          </a:p>
          <a:p>
            <a:pPr marL="171450" indent="-171450">
              <a:buFontTx/>
              <a:buChar char="-"/>
            </a:pPr>
            <a:r>
              <a:rPr lang="en-US" baseline="0" dirty="0" smtClean="0"/>
              <a:t>The collective agreement</a:t>
            </a:r>
          </a:p>
          <a:p>
            <a:pPr marL="171450" indent="-171450">
              <a:buFontTx/>
              <a:buChar char="-"/>
            </a:pPr>
            <a:r>
              <a:rPr lang="en-US" baseline="0" dirty="0" smtClean="0"/>
              <a:t>Contracting particulars</a:t>
            </a:r>
          </a:p>
          <a:p>
            <a:pPr marL="171450" indent="-171450">
              <a:buFontTx/>
              <a:buChar char="-"/>
            </a:pPr>
            <a:r>
              <a:rPr lang="en-US" baseline="0" dirty="0" smtClean="0"/>
              <a:t>Finance setup of Plans with GL Responsibility </a:t>
            </a:r>
            <a:r>
              <a:rPr lang="en-US" baseline="0" dirty="0" err="1" smtClean="0"/>
              <a:t>Centres</a:t>
            </a:r>
            <a:r>
              <a:rPr lang="en-US" baseline="0" dirty="0" smtClean="0"/>
              <a:t> for BBR</a:t>
            </a:r>
          </a:p>
          <a:p>
            <a:pPr marL="171450" indent="-171450">
              <a:buFontTx/>
              <a:buChar char="-"/>
            </a:pPr>
            <a:r>
              <a:rPr lang="en-US" baseline="0" dirty="0" smtClean="0"/>
              <a:t>Finance setup of courses with GL </a:t>
            </a:r>
            <a:r>
              <a:rPr lang="en-US" baseline="0" dirty="0" err="1" smtClean="0"/>
              <a:t>Responsbibility</a:t>
            </a:r>
            <a:r>
              <a:rPr lang="en-US" baseline="0" dirty="0" smtClean="0"/>
              <a:t> </a:t>
            </a:r>
            <a:r>
              <a:rPr lang="en-US" baseline="0" dirty="0" err="1" smtClean="0"/>
              <a:t>Centres</a:t>
            </a:r>
            <a:r>
              <a:rPr lang="en-US" baseline="0" dirty="0" smtClean="0"/>
              <a:t> for CBR</a:t>
            </a:r>
          </a:p>
          <a:p>
            <a:pPr marL="171450" indent="-171450">
              <a:buFontTx/>
              <a:buChar char="-"/>
            </a:pPr>
            <a:r>
              <a:rPr lang="en-US" baseline="0" dirty="0" smtClean="0"/>
              <a:t>Break weeks in a term and plans with exceptions – such as joint programs</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24</a:t>
            </a:fld>
            <a:endParaRPr lang="en-US"/>
          </a:p>
        </p:txBody>
      </p:sp>
    </p:spTree>
    <p:extLst>
      <p:ext uri="{BB962C8B-B14F-4D97-AF65-F5344CB8AC3E}">
        <p14:creationId xmlns:p14="http://schemas.microsoft.com/office/powerpoint/2010/main" val="2041543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little “wrinkle” to discuss involves the real World of teach. It would be too each to Workload Professors if all of them had the same homogenous 14 week academic term with the same break week. </a:t>
            </a:r>
          </a:p>
          <a:p>
            <a:endParaRPr lang="en-US" baseline="0" dirty="0" smtClean="0"/>
          </a:p>
          <a:p>
            <a:r>
              <a:rPr lang="en-US" baseline="0" dirty="0" smtClean="0"/>
              <a:t>In reality, workload is broken down into sub-periods as a function of the assigned deliveries in teaching contact hours as well as any irregular assignments for Nonteaching such as 7 weeks allocated for curriculum development.</a:t>
            </a:r>
          </a:p>
          <a:p>
            <a:endParaRPr lang="en-US" baseline="0" dirty="0" smtClean="0"/>
          </a:p>
          <a:p>
            <a:r>
              <a:rPr lang="en-US" baseline="0" dirty="0" smtClean="0"/>
              <a:t>This visual can be used to see the effect of blending two courses of 14 week duration with one course of 7 week duration.  Workload Planning will break this into two sub-periods. One sub-period with TCH of 12 and another with TCH of 9. Both of these happen to be a partial load for the contract professor.</a:t>
            </a:r>
          </a:p>
          <a:p>
            <a:endParaRPr lang="en-US" baseline="0" dirty="0" smtClean="0"/>
          </a:p>
          <a:p>
            <a:r>
              <a:rPr lang="en-US" baseline="0" dirty="0" smtClean="0"/>
              <a:t>Consider the case where a professor has one course section for a joint program using a university break week, and a second course section for a college program using a standard college break week that is not the same week as the University break…. Does the Prof get two weeks of breaks?? Think about it!</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25</a:t>
            </a:fld>
            <a:endParaRPr lang="en-US"/>
          </a:p>
        </p:txBody>
      </p:sp>
    </p:spTree>
    <p:extLst>
      <p:ext uri="{BB962C8B-B14F-4D97-AF65-F5344CB8AC3E}">
        <p14:creationId xmlns:p14="http://schemas.microsoft.com/office/powerpoint/2010/main" val="1607626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Contracts are required</a:t>
            </a:r>
            <a:r>
              <a:rPr lang="en-US" baseline="0" dirty="0" smtClean="0"/>
              <a:t> for NFT Professors. There is very little to setup for NFT professors term-over-term except:</a:t>
            </a:r>
          </a:p>
          <a:p>
            <a:pPr marL="171450" indent="-171450">
              <a:buFontTx/>
              <a:buChar char="-"/>
            </a:pPr>
            <a:r>
              <a:rPr lang="en-US" baseline="0" dirty="0" smtClean="0"/>
              <a:t>Refreshing the stack of workload assignments from DCU to reflect the latest DCU change</a:t>
            </a:r>
          </a:p>
          <a:p>
            <a:pPr marL="171450" indent="-171450">
              <a:buFontTx/>
              <a:buChar char="-"/>
            </a:pPr>
            <a:r>
              <a:rPr lang="en-US" baseline="0" dirty="0" smtClean="0"/>
              <a:t>Ensure that the Partial Load type is the one desired for the term if workload is partial load</a:t>
            </a:r>
          </a:p>
          <a:p>
            <a:pPr marL="171450" indent="-171450">
              <a:buFontTx/>
              <a:buChar char="-"/>
            </a:pPr>
            <a:endParaRPr lang="en-US" baseline="0" dirty="0" smtClean="0"/>
          </a:p>
          <a:p>
            <a:pPr marL="0" indent="0">
              <a:buFontTx/>
              <a:buNone/>
            </a:pPr>
            <a:r>
              <a:rPr lang="en-US" baseline="0" dirty="0" smtClean="0"/>
              <a:t>Its’ that simple.</a:t>
            </a:r>
          </a:p>
          <a:p>
            <a:pPr marL="0" indent="0">
              <a:buFontTx/>
              <a:buNone/>
            </a:pPr>
            <a:r>
              <a:rPr lang="en-US" baseline="0" dirty="0" smtClean="0"/>
              <a:t>Salary rates are pulled in from the Professor Setup table as discussed earlier. This prof has salary calculations for all three workload types. The step is displayed for APA reference but not displayed on the contract.</a:t>
            </a:r>
          </a:p>
        </p:txBody>
      </p:sp>
      <p:sp>
        <p:nvSpPr>
          <p:cNvPr id="4" name="Slide Number Placeholder 3"/>
          <p:cNvSpPr>
            <a:spLocks noGrp="1"/>
          </p:cNvSpPr>
          <p:nvPr>
            <p:ph type="sldNum" sz="quarter" idx="10"/>
          </p:nvPr>
        </p:nvSpPr>
        <p:spPr/>
        <p:txBody>
          <a:bodyPr/>
          <a:lstStyle/>
          <a:p>
            <a:fld id="{22164149-2C44-4029-BA5B-3E7ECA7C8CBF}" type="slidenum">
              <a:rPr lang="en-US" smtClean="0"/>
              <a:t>26</a:t>
            </a:fld>
            <a:endParaRPr lang="en-US"/>
          </a:p>
        </p:txBody>
      </p:sp>
    </p:spTree>
    <p:extLst>
      <p:ext uri="{BB962C8B-B14F-4D97-AF65-F5344CB8AC3E}">
        <p14:creationId xmlns:p14="http://schemas.microsoft.com/office/powerpoint/2010/main" val="3314599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Contract Preview tab on the other hand, is used to visualize the workload as it will be rendered onto a contract using BI Publisher. </a:t>
            </a:r>
          </a:p>
          <a:p>
            <a:endParaRPr lang="en-US" baseline="0" dirty="0" smtClean="0"/>
          </a:p>
          <a:p>
            <a:r>
              <a:rPr lang="en-US" baseline="0" dirty="0" smtClean="0"/>
              <a:t>Note that our 7 week course GLAS39207 has broken up the workload into two sub-periods.</a:t>
            </a:r>
          </a:p>
          <a:p>
            <a:endParaRPr lang="en-US" baseline="0" dirty="0" smtClean="0"/>
          </a:p>
          <a:p>
            <a:r>
              <a:rPr lang="en-US" baseline="0" dirty="0" smtClean="0"/>
              <a:t>The workload type for the sub-period is partial load and the partial load rate is applied.</a:t>
            </a:r>
          </a:p>
          <a:p>
            <a:endParaRPr lang="en-US" baseline="0" dirty="0" smtClean="0"/>
          </a:p>
          <a:p>
            <a:r>
              <a:rPr lang="en-US" baseline="0" dirty="0" smtClean="0"/>
              <a:t>Also note that the academic blocks from DCU are used to identify what programs are using what course sections. This information is used later by the contract load where Toni will show earnings distribution in HR.</a:t>
            </a:r>
          </a:p>
          <a:p>
            <a:endParaRPr lang="en-US" baseline="0" dirty="0" smtClean="0"/>
          </a:p>
          <a:p>
            <a:r>
              <a:rPr lang="en-US" baseline="0" dirty="0" smtClean="0"/>
              <a:t>And finally, contract numbers are unique across the institution. They begin with a term prefix and have six additional decimals. The most noteworthy thing about contract numbers is that they include revision indicators.  Workload will manage multiple FINAL revisions.</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27</a:t>
            </a:fld>
            <a:endParaRPr lang="en-US"/>
          </a:p>
        </p:txBody>
      </p:sp>
    </p:spTree>
    <p:extLst>
      <p:ext uri="{BB962C8B-B14F-4D97-AF65-F5344CB8AC3E}">
        <p14:creationId xmlns:p14="http://schemas.microsoft.com/office/powerpoint/2010/main" val="3472801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contract preview</a:t>
            </a:r>
            <a:r>
              <a:rPr lang="en-US" baseline="0" dirty="0" smtClean="0"/>
              <a:t> of the second sub-period, GLAS39207 is dropped from the stack of assignments.</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28</a:t>
            </a:fld>
            <a:endParaRPr lang="en-US"/>
          </a:p>
        </p:txBody>
      </p:sp>
    </p:spTree>
    <p:extLst>
      <p:ext uri="{BB962C8B-B14F-4D97-AF65-F5344CB8AC3E}">
        <p14:creationId xmlns:p14="http://schemas.microsoft.com/office/powerpoint/2010/main" val="1925586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a:t>
            </a:r>
            <a:r>
              <a:rPr lang="en-US" baseline="0" dirty="0" smtClean="0"/>
              <a:t> Preview tab allows the printing of drafts and finals in an ad-hoc fashion.</a:t>
            </a:r>
          </a:p>
          <a:p>
            <a:endParaRPr lang="en-US" baseline="0" dirty="0" smtClean="0"/>
          </a:p>
          <a:p>
            <a:r>
              <a:rPr lang="en-US" baseline="0" dirty="0" smtClean="0"/>
              <a:t>A Workload Printing component is available to users to support batch printing of multiple professors in a TPG. Both printing methods use BI publisher.</a:t>
            </a:r>
          </a:p>
          <a:p>
            <a:endParaRPr lang="en-US" baseline="0" dirty="0" smtClean="0"/>
          </a:p>
          <a:p>
            <a:r>
              <a:rPr lang="en-US" baseline="0" dirty="0" smtClean="0"/>
              <a:t>Terms and conditions of employment print out on finalized contracts for distribution to the employee</a:t>
            </a:r>
          </a:p>
        </p:txBody>
      </p:sp>
      <p:sp>
        <p:nvSpPr>
          <p:cNvPr id="4" name="Slide Number Placeholder 3"/>
          <p:cNvSpPr>
            <a:spLocks noGrp="1"/>
          </p:cNvSpPr>
          <p:nvPr>
            <p:ph type="sldNum" sz="quarter" idx="10"/>
          </p:nvPr>
        </p:nvSpPr>
        <p:spPr/>
        <p:txBody>
          <a:bodyPr/>
          <a:lstStyle/>
          <a:p>
            <a:fld id="{22164149-2C44-4029-BA5B-3E7ECA7C8CBF}" type="slidenum">
              <a:rPr lang="en-US" smtClean="0"/>
              <a:t>29</a:t>
            </a:fld>
            <a:endParaRPr lang="en-US"/>
          </a:p>
        </p:txBody>
      </p:sp>
    </p:spTree>
    <p:extLst>
      <p:ext uri="{BB962C8B-B14F-4D97-AF65-F5344CB8AC3E}">
        <p14:creationId xmlns:p14="http://schemas.microsoft.com/office/powerpoint/2010/main" val="3358979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sake of this presentation, consider</a:t>
            </a:r>
            <a:r>
              <a:rPr lang="en-US" baseline="0" dirty="0" smtClean="0"/>
              <a:t> the system behavior if we assigned a FT professor to the very same workload as seen with the NFT professor.</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30</a:t>
            </a:fld>
            <a:endParaRPr lang="en-US"/>
          </a:p>
        </p:txBody>
      </p:sp>
    </p:spTree>
    <p:extLst>
      <p:ext uri="{BB962C8B-B14F-4D97-AF65-F5344CB8AC3E}">
        <p14:creationId xmlns:p14="http://schemas.microsoft.com/office/powerpoint/2010/main" val="3395233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setup is conducted for each</a:t>
            </a:r>
            <a:r>
              <a:rPr lang="en-US" baseline="0" dirty="0" smtClean="0"/>
              <a:t> professor term-over-term.</a:t>
            </a:r>
          </a:p>
          <a:p>
            <a:r>
              <a:rPr lang="en-US" dirty="0" smtClean="0"/>
              <a:t>You will note that the</a:t>
            </a:r>
            <a:r>
              <a:rPr lang="en-US" baseline="0" dirty="0" smtClean="0"/>
              <a:t> </a:t>
            </a:r>
            <a:r>
              <a:rPr lang="en-US" baseline="0" dirty="0" err="1" smtClean="0"/>
              <a:t>SWF’ing</a:t>
            </a:r>
            <a:r>
              <a:rPr lang="en-US" baseline="0" dirty="0" smtClean="0"/>
              <a:t> of a FT professor involves many more setup considerations. Notably:</a:t>
            </a:r>
          </a:p>
          <a:p>
            <a:pPr marL="171450" indent="-171450">
              <a:buFontTx/>
              <a:buChar char="-"/>
            </a:pPr>
            <a:r>
              <a:rPr lang="en-US" baseline="0" dirty="0" smtClean="0"/>
              <a:t>The coordinator field is adjusted to NA, Step I or Step II to derive the appropriate ancillary complementary function attribution</a:t>
            </a:r>
          </a:p>
          <a:p>
            <a:pPr marL="171450" indent="-171450">
              <a:buFontTx/>
              <a:buChar char="-"/>
            </a:pPr>
            <a:r>
              <a:rPr lang="en-US" baseline="0" dirty="0" smtClean="0"/>
              <a:t>Each teaching assignment from DCU is listed in the workload stack of assignments and:</a:t>
            </a:r>
          </a:p>
          <a:p>
            <a:pPr marL="628650" lvl="1" indent="-171450">
              <a:buFontTx/>
              <a:buChar char="-"/>
            </a:pPr>
            <a:r>
              <a:rPr lang="en-US" baseline="0" dirty="0" smtClean="0"/>
              <a:t>The system derives the appropriate preparation type based on the professor’s history teaching the course – pursuant to the collective agreement</a:t>
            </a:r>
          </a:p>
          <a:p>
            <a:pPr marL="628650" lvl="1" indent="-171450">
              <a:buFontTx/>
              <a:buChar char="-"/>
            </a:pPr>
            <a:r>
              <a:rPr lang="en-US" baseline="0" dirty="0" smtClean="0"/>
              <a:t>A Prep Type over-ride is provided for cases that cannot be derived like; courses having a recent major revision and special courses as defined in the collective agreement</a:t>
            </a:r>
          </a:p>
          <a:p>
            <a:pPr marL="628650" lvl="1" indent="-171450">
              <a:buFontTx/>
              <a:buChar char="-"/>
            </a:pPr>
            <a:r>
              <a:rPr lang="en-US" baseline="0" dirty="0" smtClean="0"/>
              <a:t>Additional Preparation and Evaluation attributed hours can be added</a:t>
            </a:r>
          </a:p>
          <a:p>
            <a:pPr marL="628650" lvl="1" indent="-171450">
              <a:buFontTx/>
              <a:buChar char="-"/>
            </a:pPr>
            <a:r>
              <a:rPr lang="en-US" baseline="0" dirty="0" smtClean="0"/>
              <a:t>Evaluation Type is NOT over-rideable – it is not a function of the Professors’ history with the course, rather, it is a function of the course’s topical evaluation plan as set out in SAL Curriculum Planning for any of the course’s instruction modes.</a:t>
            </a:r>
          </a:p>
          <a:p>
            <a:pPr marL="628650" lvl="1" indent="-171450">
              <a:buFontTx/>
              <a:buChar char="-"/>
            </a:pPr>
            <a:endParaRPr lang="en-US" baseline="0" dirty="0" smtClean="0"/>
          </a:p>
          <a:p>
            <a:pPr marL="0" lvl="0" indent="0">
              <a:buFontTx/>
              <a:buNone/>
            </a:pPr>
            <a:r>
              <a:rPr lang="en-US" baseline="0" dirty="0" smtClean="0"/>
              <a:t>Note that course assignments CANNOT be added in Workload. They must be created in DCU.</a:t>
            </a:r>
          </a:p>
          <a:p>
            <a:pPr marL="0" lvl="0" indent="0">
              <a:buFontTx/>
              <a:buNone/>
            </a:pPr>
            <a:r>
              <a:rPr lang="en-US" baseline="0" dirty="0" smtClean="0"/>
              <a:t>Also, the DCU assignments will be refreshed upon a REFRESH button click or, in the event of a page open or tab-over</a:t>
            </a:r>
          </a:p>
          <a:p>
            <a:pPr marL="0" lvl="0" indent="0">
              <a:buFontTx/>
              <a:buNone/>
            </a:pPr>
            <a:endParaRPr lang="en-US"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31</a:t>
            </a:fld>
            <a:endParaRPr lang="en-US"/>
          </a:p>
        </p:txBody>
      </p:sp>
    </p:spTree>
    <p:extLst>
      <p:ext uri="{BB962C8B-B14F-4D97-AF65-F5344CB8AC3E}">
        <p14:creationId xmlns:p14="http://schemas.microsoft.com/office/powerpoint/2010/main" val="4279598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NFT professors, FT professors have workload comprised of both teaching and nonteaching assignments.</a:t>
            </a:r>
          </a:p>
          <a:p>
            <a:endParaRPr lang="en-US" baseline="0" dirty="0" smtClean="0"/>
          </a:p>
          <a:p>
            <a:r>
              <a:rPr lang="en-US" baseline="0" dirty="0" smtClean="0"/>
              <a:t>In the event that a professor has a workload of 100% nonteaching, the system will treat the period as workload in place of teaching and issue a “Workload Memo”</a:t>
            </a:r>
          </a:p>
          <a:p>
            <a:endParaRPr lang="en-US" baseline="0" dirty="0" smtClean="0"/>
          </a:p>
          <a:p>
            <a:r>
              <a:rPr lang="en-US" baseline="0" dirty="0" smtClean="0"/>
              <a:t>In the event that a professor has NO workload in the term, APAs identify the reason for no SWF which is required in Ministry reporting.</a:t>
            </a:r>
          </a:p>
          <a:p>
            <a:endParaRPr lang="en-US" baseline="0" dirty="0" smtClean="0"/>
          </a:p>
          <a:p>
            <a:r>
              <a:rPr lang="en-US" dirty="0" smtClean="0"/>
              <a:t>Nonteaching periods</a:t>
            </a:r>
            <a:r>
              <a:rPr lang="en-US" baseline="0" dirty="0" smtClean="0"/>
              <a:t> are merged with teaching periods to establish sub-periods of </a:t>
            </a:r>
            <a:r>
              <a:rPr lang="en-US" baseline="0" dirty="0" err="1" smtClean="0"/>
              <a:t>SWFing</a:t>
            </a:r>
            <a:r>
              <a:rPr lang="en-US" baseline="0" dirty="0" smtClean="0"/>
              <a:t>.</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32</a:t>
            </a:fld>
            <a:endParaRPr lang="en-US"/>
          </a:p>
        </p:txBody>
      </p:sp>
    </p:spTree>
    <p:extLst>
      <p:ext uri="{BB962C8B-B14F-4D97-AF65-F5344CB8AC3E}">
        <p14:creationId xmlns:p14="http://schemas.microsoft.com/office/powerpoint/2010/main" val="29983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Diversity is often recognized as a factor in terms of standardizing enterprise systems. Sheridan College has many diversities that represented constraints and challenges in rolling out standard scheduling for all learning contexts. Sheridan has:</a:t>
            </a:r>
          </a:p>
          <a:p>
            <a:pPr marL="171450" indent="-171450">
              <a:buFontTx/>
              <a:buChar char="-"/>
            </a:pPr>
            <a:r>
              <a:rPr lang="en-US" baseline="0" dirty="0" smtClean="0"/>
              <a:t>Both Course Based Registration (CBR) for degree programs and Block Based Registration for diploma programs</a:t>
            </a:r>
          </a:p>
          <a:p>
            <a:pPr marL="171450" indent="-171450">
              <a:buFontTx/>
              <a:buChar char="-"/>
            </a:pPr>
            <a:r>
              <a:rPr lang="en-US" baseline="0" dirty="0" smtClean="0"/>
              <a:t>Available rooms to schedule classes range across our Oakville, Brampton and Mississauga campuses</a:t>
            </a:r>
          </a:p>
          <a:p>
            <a:pPr marL="171450" indent="-171450">
              <a:buFontTx/>
              <a:buChar char="-"/>
            </a:pPr>
            <a:r>
              <a:rPr lang="en-US" baseline="0" dirty="0" smtClean="0"/>
              <a:t>Skills/Apprenticeship and Continuing Education </a:t>
            </a:r>
            <a:r>
              <a:rPr lang="en-US" baseline="0" dirty="0" smtClean="0"/>
              <a:t>courses and Dual Credit courses </a:t>
            </a:r>
            <a:r>
              <a:rPr lang="en-US" baseline="0" dirty="0" smtClean="0"/>
              <a:t>have start and end dates quite separate from regular post-sec courses</a:t>
            </a:r>
          </a:p>
          <a:p>
            <a:pPr marL="171450" indent="-171450">
              <a:buFontTx/>
              <a:buChar char="-"/>
            </a:pPr>
            <a:r>
              <a:rPr lang="en-US" baseline="0" dirty="0" smtClean="0"/>
              <a:t>Joint programs with various Universities including York, </a:t>
            </a:r>
            <a:r>
              <a:rPr lang="en-US" baseline="0" dirty="0" err="1" smtClean="0"/>
              <a:t>UofT</a:t>
            </a:r>
            <a:r>
              <a:rPr lang="en-US" baseline="0" dirty="0" smtClean="0"/>
              <a:t> and Brock</a:t>
            </a:r>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a:p>
        </p:txBody>
      </p:sp>
    </p:spTree>
    <p:extLst>
      <p:ext uri="{BB962C8B-B14F-4D97-AF65-F5344CB8AC3E}">
        <p14:creationId xmlns:p14="http://schemas.microsoft.com/office/powerpoint/2010/main" val="3472139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the Contract Preview for NFT</a:t>
            </a:r>
            <a:r>
              <a:rPr lang="en-US" baseline="0" dirty="0" smtClean="0"/>
              <a:t> professors, the SWF Preview is used to display the particulars for FT workload.</a:t>
            </a:r>
          </a:p>
          <a:p>
            <a:endParaRPr lang="en-US" baseline="0" dirty="0" smtClean="0"/>
          </a:p>
          <a:p>
            <a:r>
              <a:rPr lang="en-US" baseline="0" dirty="0" smtClean="0"/>
              <a:t>Given the 7 &amp; 14 week teaching assignments, and the 14 weeks of nonteaching assignments, the system builds two sup-periods of workload for this professor.</a:t>
            </a:r>
          </a:p>
          <a:p>
            <a:endParaRPr lang="en-US" baseline="0" dirty="0" smtClean="0"/>
          </a:p>
          <a:p>
            <a:r>
              <a:rPr lang="en-US" baseline="0" dirty="0" smtClean="0"/>
              <a:t>In the planning stages, the class size uses the Planned Enrollment from Teaching Setup.  At Day 1 of class start, the previewed class size reflects the actual enrollment displayed in Teaching Setup and derived from the PS Class table.</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33</a:t>
            </a:fld>
            <a:endParaRPr lang="en-US"/>
          </a:p>
        </p:txBody>
      </p:sp>
    </p:spTree>
    <p:extLst>
      <p:ext uri="{BB962C8B-B14F-4D97-AF65-F5344CB8AC3E}">
        <p14:creationId xmlns:p14="http://schemas.microsoft.com/office/powerpoint/2010/main" val="3499219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we saw with NFT sub-period 2, we see again that the 7 week GLAS39207 section is dropped</a:t>
            </a:r>
            <a:r>
              <a:rPr lang="en-US" baseline="0" dirty="0" smtClean="0"/>
              <a:t> from the workload.</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34</a:t>
            </a:fld>
            <a:endParaRPr lang="en-US"/>
          </a:p>
        </p:txBody>
      </p:sp>
    </p:spTree>
    <p:extLst>
      <p:ext uri="{BB962C8B-B14F-4D97-AF65-F5344CB8AC3E}">
        <p14:creationId xmlns:p14="http://schemas.microsoft.com/office/powerpoint/2010/main" val="2963311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SWF </a:t>
            </a:r>
            <a:r>
              <a:rPr lang="en-US" baseline="0" dirty="0" smtClean="0"/>
              <a:t>Preview tab allows the printing of drafts and finals in an ad-hoc fashion.</a:t>
            </a:r>
          </a:p>
          <a:p>
            <a:endParaRPr lang="en-US" baseline="0" dirty="0" smtClean="0"/>
          </a:p>
          <a:p>
            <a:r>
              <a:rPr lang="en-US" baseline="0" dirty="0" smtClean="0"/>
              <a:t>A Workload Printing component is available to users to support batch printing of multiple professors in a TPG. Both printing methods use BI publisher.</a:t>
            </a:r>
            <a:endParaRPr lang="en-CA" dirty="0" smtClean="0"/>
          </a:p>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35</a:t>
            </a:fld>
            <a:endParaRPr lang="en-US"/>
          </a:p>
        </p:txBody>
      </p:sp>
    </p:spTree>
    <p:extLst>
      <p:ext uri="{BB962C8B-B14F-4D97-AF65-F5344CB8AC3E}">
        <p14:creationId xmlns:p14="http://schemas.microsoft.com/office/powerpoint/2010/main" val="243647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second sub-period where</a:t>
            </a:r>
            <a:r>
              <a:rPr lang="en-US" baseline="0" dirty="0" smtClean="0"/>
              <a:t> GLAS39207 is dropped from workload.</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36</a:t>
            </a:fld>
            <a:endParaRPr lang="en-US"/>
          </a:p>
        </p:txBody>
      </p:sp>
    </p:spTree>
    <p:extLst>
      <p:ext uri="{BB962C8B-B14F-4D97-AF65-F5344CB8AC3E}">
        <p14:creationId xmlns:p14="http://schemas.microsoft.com/office/powerpoint/2010/main" val="2703512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integration of </a:t>
            </a:r>
            <a:r>
              <a:rPr lang="en-US" dirty="0" err="1" smtClean="0"/>
              <a:t>Timetabler</a:t>
            </a:r>
            <a:r>
              <a:rPr lang="en-US" dirty="0" smtClean="0"/>
              <a:t> DCU and PeopleSoft required a great deal of consideration for error handling. With</a:t>
            </a:r>
            <a:r>
              <a:rPr lang="en-US" baseline="0" dirty="0" smtClean="0"/>
              <a:t> each </a:t>
            </a:r>
            <a:r>
              <a:rPr lang="en-US" baseline="0" dirty="0" err="1" smtClean="0"/>
              <a:t>clidk</a:t>
            </a:r>
            <a:r>
              <a:rPr lang="en-US" baseline="0" dirty="0" smtClean="0"/>
              <a:t> of the REFRESH button, </a:t>
            </a:r>
            <a:r>
              <a:rPr lang="en-US" dirty="0" smtClean="0"/>
              <a:t>Workload</a:t>
            </a:r>
            <a:r>
              <a:rPr lang="en-US" baseline="0" dirty="0" smtClean="0"/>
              <a:t> performs dozens of validations of staged DCU data before it is added to the stack of assignments.</a:t>
            </a:r>
          </a:p>
          <a:p>
            <a:endParaRPr lang="en-US" baseline="0" dirty="0" smtClean="0"/>
          </a:p>
          <a:p>
            <a:r>
              <a:rPr lang="en-US" baseline="0" dirty="0" smtClean="0"/>
              <a:t>Here’s an example where the system prompts the APA user that ZERO enrollments are not valid. The error messaging includes a suggested recovery and run-time specifics about the offending case – ART34579 in this example. The user must alleviate the invalid case and attempt a new REFRESH to remove the pink error message. Workload will not permit printing of draft or final contracts or SWFs until all error messages are eliminated.</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37</a:t>
            </a:fld>
            <a:endParaRPr lang="en-US"/>
          </a:p>
        </p:txBody>
      </p:sp>
    </p:spTree>
    <p:extLst>
      <p:ext uri="{BB962C8B-B14F-4D97-AF65-F5344CB8AC3E}">
        <p14:creationId xmlns:p14="http://schemas.microsoft.com/office/powerpoint/2010/main" val="81900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cover the potential where a professor needs to be replaced for the rest of the term, the term is kept active right up until the last day of class.</a:t>
            </a:r>
          </a:p>
          <a:p>
            <a:endParaRPr lang="en-US" baseline="0" dirty="0" smtClean="0"/>
          </a:p>
          <a:p>
            <a:r>
              <a:rPr lang="en-US" baseline="0" dirty="0" smtClean="0"/>
              <a:t>When the term is made inactive, Setup tabs are removed with </a:t>
            </a:r>
            <a:r>
              <a:rPr lang="en-US" baseline="0" dirty="0" err="1" smtClean="0"/>
              <a:t>PeopleCode</a:t>
            </a:r>
            <a:r>
              <a:rPr lang="en-US" baseline="0" dirty="0" smtClean="0"/>
              <a:t> and print buttons are disabled. User can access a read-only view of workload details. Workload is thereby frozen from changes in teaching and/or nonteaching.</a:t>
            </a:r>
          </a:p>
          <a:p>
            <a:endParaRPr lang="en-US" baseline="0" dirty="0" smtClean="0"/>
          </a:p>
          <a:p>
            <a:r>
              <a:rPr lang="en-US" baseline="0" dirty="0" smtClean="0"/>
              <a:t>All workload history is available in SWF and Contract form in Workload History to multiple functional areas.</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38</a:t>
            </a:fld>
            <a:endParaRPr lang="en-US"/>
          </a:p>
        </p:txBody>
      </p:sp>
    </p:spTree>
    <p:extLst>
      <p:ext uri="{BB962C8B-B14F-4D97-AF65-F5344CB8AC3E}">
        <p14:creationId xmlns:p14="http://schemas.microsoft.com/office/powerpoint/2010/main" val="2888199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Receipt</a:t>
            </a:r>
            <a:r>
              <a:rPr lang="en-US" baseline="0" dirty="0" smtClean="0"/>
              <a:t> of h</a:t>
            </a:r>
            <a:r>
              <a:rPr lang="en-US" dirty="0" smtClean="0"/>
              <a:t>ard copy of contract triggers the load by Payroll team</a:t>
            </a:r>
          </a:p>
          <a:p>
            <a:endParaRPr lang="en-US" dirty="0" smtClean="0"/>
          </a:p>
          <a:p>
            <a:r>
              <a:rPr lang="en-US" dirty="0" smtClean="0"/>
              <a:t>Able to</a:t>
            </a:r>
            <a:r>
              <a:rPr lang="en-US" baseline="0" dirty="0" smtClean="0"/>
              <a:t> default the term code to eliminate keying long contract numbers</a:t>
            </a:r>
          </a:p>
          <a:p>
            <a:endParaRPr lang="en-US" baseline="0" dirty="0" smtClean="0"/>
          </a:p>
          <a:p>
            <a:r>
              <a:rPr lang="en-US" baseline="0" dirty="0" smtClean="0"/>
              <a:t>Load the contract number to job data – can load to different </a:t>
            </a:r>
            <a:r>
              <a:rPr lang="en-US" baseline="0" dirty="0" err="1" smtClean="0"/>
              <a:t>empl_rcd</a:t>
            </a:r>
            <a:r>
              <a:rPr lang="en-US" baseline="0" dirty="0" smtClean="0"/>
              <a:t> numbers and us as a key in reporting</a:t>
            </a:r>
          </a:p>
          <a:p>
            <a:endParaRPr lang="en-US" baseline="0" dirty="0" smtClean="0"/>
          </a:p>
          <a:p>
            <a:r>
              <a:rPr lang="en-US" baseline="0" dirty="0" smtClean="0"/>
              <a:t>Acts as a more reliable interface that utilizes component interface</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40</a:t>
            </a:fld>
            <a:endParaRPr lang="en-US"/>
          </a:p>
        </p:txBody>
      </p:sp>
    </p:spTree>
    <p:extLst>
      <p:ext uri="{BB962C8B-B14F-4D97-AF65-F5344CB8AC3E}">
        <p14:creationId xmlns:p14="http://schemas.microsoft.com/office/powerpoint/2010/main" val="1211801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validation results are displayed here – contract is in draft mode, no schedule, contract was already loaded, reference checks not completed</a:t>
            </a:r>
          </a:p>
          <a:p>
            <a:endParaRPr lang="en-US" baseline="0" dirty="0" smtClean="0"/>
          </a:p>
          <a:p>
            <a:r>
              <a:rPr lang="en-US" baseline="0" dirty="0" smtClean="0"/>
              <a:t>User can decide to interface the contract or choose not to</a:t>
            </a:r>
          </a:p>
          <a:p>
            <a:endParaRPr lang="en-US" baseline="0" dirty="0" smtClean="0"/>
          </a:p>
          <a:p>
            <a:r>
              <a:rPr lang="en-US" baseline="0" dirty="0" smtClean="0"/>
              <a:t>Once the “Run” button is clicked – it interfaces to HR\Payroll – all </a:t>
            </a:r>
            <a:r>
              <a:rPr lang="en-US" baseline="0" dirty="0" err="1" smtClean="0"/>
              <a:t>Hre</a:t>
            </a:r>
            <a:r>
              <a:rPr lang="en-US" baseline="0" dirty="0" smtClean="0"/>
              <a:t> and Rehire information.  Sheridan has </a:t>
            </a:r>
            <a:r>
              <a:rPr lang="en-US" baseline="0" dirty="0" err="1" smtClean="0"/>
              <a:t>muiltiple</a:t>
            </a:r>
            <a:r>
              <a:rPr lang="en-US" baseline="0" dirty="0" smtClean="0"/>
              <a:t> jobs and system knows to search for the appropriate record number or create a new one if the job does not exist.</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41</a:t>
            </a:fld>
            <a:endParaRPr lang="en-US"/>
          </a:p>
        </p:txBody>
      </p:sp>
    </p:spTree>
    <p:extLst>
      <p:ext uri="{BB962C8B-B14F-4D97-AF65-F5344CB8AC3E}">
        <p14:creationId xmlns:p14="http://schemas.microsoft.com/office/powerpoint/2010/main" val="1969193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loaded – the load status and any other important messaging will be displayed.</a:t>
            </a:r>
          </a:p>
          <a:p>
            <a:endParaRPr lang="en-US" baseline="0" dirty="0" smtClean="0"/>
          </a:p>
          <a:p>
            <a:r>
              <a:rPr lang="en-US" baseline="0" dirty="0" smtClean="0"/>
              <a:t>If the contract fails, it can be rerun if the data issue has been corrected. </a:t>
            </a:r>
          </a:p>
          <a:p>
            <a:endParaRPr lang="en-US" baseline="0" dirty="0" smtClean="0"/>
          </a:p>
          <a:p>
            <a:r>
              <a:rPr lang="en-US" baseline="0" dirty="0" smtClean="0"/>
              <a:t>Contract updates job data, time and </a:t>
            </a:r>
            <a:r>
              <a:rPr lang="en-US" baseline="0" dirty="0" err="1" smtClean="0"/>
              <a:t>labour</a:t>
            </a:r>
            <a:r>
              <a:rPr lang="en-US" baseline="0" dirty="0" smtClean="0"/>
              <a:t>, schedules, tax data, general deduction data</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42</a:t>
            </a:fld>
            <a:endParaRPr lang="en-US"/>
          </a:p>
        </p:txBody>
      </p:sp>
    </p:spTree>
    <p:extLst>
      <p:ext uri="{BB962C8B-B14F-4D97-AF65-F5344CB8AC3E}">
        <p14:creationId xmlns:p14="http://schemas.microsoft.com/office/powerpoint/2010/main" val="359059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If the contract will not load through the interface, the contract load simulator will provide all of the contract data necessary..</a:t>
            </a:r>
          </a:p>
          <a:p>
            <a:endParaRPr lang="en-US" baseline="0" dirty="0" smtClean="0"/>
          </a:p>
          <a:p>
            <a:r>
              <a:rPr lang="en-US" baseline="0" dirty="0" smtClean="0"/>
              <a:t>This is very important since the weekly schedule, Salary plan info and earnings distribution percentages do not print on the hard copy of the contract.</a:t>
            </a:r>
          </a:p>
          <a:p>
            <a:endParaRPr lang="en-US"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43</a:t>
            </a:fld>
            <a:endParaRPr lang="en-US"/>
          </a:p>
        </p:txBody>
      </p:sp>
    </p:spTree>
    <p:extLst>
      <p:ext uri="{BB962C8B-B14F-4D97-AF65-F5344CB8AC3E}">
        <p14:creationId xmlns:p14="http://schemas.microsoft.com/office/powerpoint/2010/main" val="2850007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Sheridan is in the early stages of migrating to:</a:t>
            </a:r>
          </a:p>
          <a:p>
            <a:pPr marL="171450" indent="-171450">
              <a:buFontTx/>
              <a:buChar char="-"/>
            </a:pPr>
            <a:r>
              <a:rPr lang="en-US" dirty="0" smtClean="0"/>
              <a:t>Campus Solutions CS9.2 and,</a:t>
            </a:r>
          </a:p>
          <a:p>
            <a:pPr marL="171450" indent="-171450">
              <a:buFontTx/>
              <a:buChar char="-"/>
            </a:pPr>
            <a:r>
              <a:rPr lang="en-US" dirty="0" smtClean="0"/>
              <a:t>Timetabler</a:t>
            </a:r>
            <a:r>
              <a:rPr lang="en-US" baseline="0" dirty="0" smtClean="0"/>
              <a:t> 11.0</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a:p>
        </p:txBody>
      </p:sp>
    </p:spTree>
    <p:extLst>
      <p:ext uri="{BB962C8B-B14F-4D97-AF65-F5344CB8AC3E}">
        <p14:creationId xmlns:p14="http://schemas.microsoft.com/office/powerpoint/2010/main" val="442897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Once a payroll calculation has been performed, can run this report and compare pay-line entries to the expected scheduled hours\earnings for the pay period being processed.  </a:t>
            </a:r>
          </a:p>
          <a:p>
            <a:endParaRPr lang="en-US" baseline="0" dirty="0" smtClean="0"/>
          </a:p>
          <a:p>
            <a:r>
              <a:rPr lang="en-US" baseline="0" dirty="0" smtClean="0"/>
              <a:t>Payroll expected to review any items in the difference column</a:t>
            </a:r>
          </a:p>
          <a:p>
            <a:endParaRPr lang="en-US" baseline="0" dirty="0" smtClean="0"/>
          </a:p>
          <a:p>
            <a:r>
              <a:rPr lang="en-US" baseline="0" dirty="0" smtClean="0"/>
              <a:t>The information can be manipulated in excel </a:t>
            </a:r>
          </a:p>
        </p:txBody>
      </p:sp>
      <p:sp>
        <p:nvSpPr>
          <p:cNvPr id="4" name="Slide Number Placeholder 3"/>
          <p:cNvSpPr>
            <a:spLocks noGrp="1"/>
          </p:cNvSpPr>
          <p:nvPr>
            <p:ph type="sldNum" sz="quarter" idx="10"/>
          </p:nvPr>
        </p:nvSpPr>
        <p:spPr/>
        <p:txBody>
          <a:bodyPr/>
          <a:lstStyle/>
          <a:p>
            <a:fld id="{22164149-2C44-4029-BA5B-3E7ECA7C8CBF}" type="slidenum">
              <a:rPr lang="en-US" smtClean="0"/>
              <a:t>44</a:t>
            </a:fld>
            <a:endParaRPr lang="en-US"/>
          </a:p>
        </p:txBody>
      </p:sp>
    </p:spTree>
    <p:extLst>
      <p:ext uri="{BB962C8B-B14F-4D97-AF65-F5344CB8AC3E}">
        <p14:creationId xmlns:p14="http://schemas.microsoft.com/office/powerpoint/2010/main" val="2235958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continue to implement</a:t>
            </a:r>
            <a:r>
              <a:rPr lang="en-US" baseline="0" dirty="0" smtClean="0"/>
              <a:t> system fixes and work through process improvements, the system(s) are now completing the workload for professors teaching in Winter 2019.</a:t>
            </a:r>
          </a:p>
          <a:p>
            <a:endParaRPr lang="en-US" baseline="0" dirty="0" smtClean="0"/>
          </a:p>
          <a:p>
            <a:r>
              <a:rPr lang="en-US" baseline="0" dirty="0" smtClean="0"/>
              <a:t>We have skirted around many details for brevity. </a:t>
            </a:r>
          </a:p>
          <a:p>
            <a:endParaRPr lang="en-US" baseline="0" dirty="0" smtClean="0"/>
          </a:p>
          <a:p>
            <a:r>
              <a:rPr lang="en-US" baseline="0" dirty="0" smtClean="0"/>
              <a:t>Are there any questions?</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45</a:t>
            </a:fld>
            <a:endParaRPr lang="en-US"/>
          </a:p>
        </p:txBody>
      </p:sp>
    </p:spTree>
    <p:extLst>
      <p:ext uri="{BB962C8B-B14F-4D97-AF65-F5344CB8AC3E}">
        <p14:creationId xmlns:p14="http://schemas.microsoft.com/office/powerpoint/2010/main" val="102370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Sheridan College Institute of Technology and Advanced Learning  has deployed a customized PeopleSoft application integrating Faculty scheduling with Campus Solutions, Human Resources and Payroll functions to achieve process efficiencies across the institution. The application ensures; workload compliance with the Academic Employees Collective Agreement, improved processing of Non-full-time contracts and, enables a growing variation of teaching deliveries across three physical campuses.</a:t>
            </a:r>
          </a:p>
          <a:p>
            <a:endParaRPr lang="en-US" dirty="0" smtClean="0"/>
          </a:p>
          <a:p>
            <a:r>
              <a:rPr lang="en-CA" dirty="0" smtClean="0"/>
              <a:t>The Sheridan Academic Logistics (SAL) bolt-on to PeopleSoft includes a number of modules for Curriculum Planning, Term Planning and Workload Planning. This presentation describes the Workload Planning module in Campus Solutions CS9.0 and its HR-facing Contract Loading module in HCM9.2. Central to this solution is PeopleSoft integration to </a:t>
            </a:r>
            <a:r>
              <a:rPr lang="en-CA" dirty="0" err="1" smtClean="0"/>
              <a:t>Infosilem's</a:t>
            </a:r>
            <a:r>
              <a:rPr lang="en-CA" dirty="0" smtClean="0"/>
              <a:t> </a:t>
            </a:r>
            <a:r>
              <a:rPr lang="en-CA" dirty="0" err="1" smtClean="0"/>
              <a:t>EnCampus</a:t>
            </a:r>
            <a:r>
              <a:rPr lang="en-CA" dirty="0" smtClean="0"/>
              <a:t> </a:t>
            </a:r>
            <a:r>
              <a:rPr lang="en-CA" dirty="0" err="1" smtClean="0"/>
              <a:t>Timetabler</a:t>
            </a:r>
            <a:r>
              <a:rPr lang="en-CA" dirty="0" smtClean="0"/>
              <a:t> scheduling software and it's Data Collection Utility (DCU 8.1.0) used for decentralized Faculty term planning of </a:t>
            </a:r>
            <a:r>
              <a:rPr lang="en-CA" dirty="0" err="1" smtClean="0"/>
              <a:t>couse</a:t>
            </a:r>
            <a:r>
              <a:rPr lang="en-CA" dirty="0" smtClean="0"/>
              <a:t> sections and professor assignments. Workload Planning provides the tools for Faculties to setup the teaching assignments from DCU and to print Standard Work Forms for Full-Time professors and contracts for Non-Full-Time professors. These "Workload" documents are generated with BI Publisher as the workload is adjusted through the planning process with changing assignments captured from </a:t>
            </a:r>
            <a:r>
              <a:rPr lang="en-CA" dirty="0" err="1" smtClean="0"/>
              <a:t>Timetabler</a:t>
            </a:r>
            <a:r>
              <a:rPr lang="en-CA" dirty="0" smtClean="0"/>
              <a:t>/DCU and refreshed using integration broker connectivity to the </a:t>
            </a:r>
            <a:r>
              <a:rPr lang="en-CA" dirty="0" err="1" smtClean="0"/>
              <a:t>Timetabler</a:t>
            </a:r>
            <a:r>
              <a:rPr lang="en-CA" dirty="0" smtClean="0"/>
              <a:t> API. The presentation concludes with a discussion of innovations made in loading contracts with more precision in terms of earnings distribution, supervision, work location and ad-hoc schedule.</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a:p>
        </p:txBody>
      </p:sp>
    </p:spTree>
    <p:extLst>
      <p:ext uri="{BB962C8B-B14F-4D97-AF65-F5344CB8AC3E}">
        <p14:creationId xmlns:p14="http://schemas.microsoft.com/office/powerpoint/2010/main" val="74303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Gross simplification</a:t>
            </a:r>
            <a:r>
              <a:rPr lang="en-US" baseline="0" dirty="0" smtClean="0"/>
              <a:t> of </a:t>
            </a:r>
            <a:r>
              <a:rPr lang="en-US" baseline="0" dirty="0" err="1" smtClean="0"/>
              <a:t>Workloading</a:t>
            </a:r>
            <a:r>
              <a:rPr lang="en-US" baseline="0" dirty="0" smtClean="0"/>
              <a:t> including SA/SAL inputs/outputs.</a:t>
            </a:r>
          </a:p>
          <a:p>
            <a:r>
              <a:rPr lang="en-US" baseline="0" dirty="0" smtClean="0"/>
              <a:t>Scheduling is loaded with the courses that are running in a term based on the program maps in SA/SAL Curriculum Planning.</a:t>
            </a:r>
          </a:p>
          <a:p>
            <a:r>
              <a:rPr lang="en-US" baseline="0" dirty="0" smtClean="0"/>
              <a:t>In addition to Workload, the class schedule to </a:t>
            </a:r>
            <a:r>
              <a:rPr lang="en-US" baseline="0" dirty="0" err="1" smtClean="0"/>
              <a:t>peopleSoft</a:t>
            </a:r>
            <a:r>
              <a:rPr lang="en-US" baseline="0" dirty="0" smtClean="0"/>
              <a:t> is an additional and critical load point for scheduling data.</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294308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pain points existed in the present state</a:t>
            </a:r>
            <a:r>
              <a:rPr lang="en-US" baseline="0" dirty="0" smtClean="0"/>
              <a:t> in terms of both technology and process.</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147056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definition</a:t>
            </a:r>
            <a:r>
              <a:rPr lang="en-US" baseline="0" dirty="0" smtClean="0"/>
              <a:t> of terms before we get started.</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6972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a:t>
            </a:r>
            <a:r>
              <a:rPr lang="en-US" baseline="0" dirty="0" smtClean="0"/>
              <a:t> analysis found that a great number of data relationships were poorly defined in PeopleSoft.</a:t>
            </a:r>
          </a:p>
          <a:p>
            <a:endParaRPr lang="en-US" baseline="0" dirty="0" smtClean="0"/>
          </a:p>
          <a:p>
            <a:r>
              <a:rPr lang="en-US" baseline="0" dirty="0" smtClean="0"/>
              <a:t>To enable SAL Curriculum Planning, Term Planning and Workload Planning, Sheridan implemented foundation tables to ensure the on-going maintenance of:</a:t>
            </a:r>
          </a:p>
          <a:p>
            <a:pPr marL="171450" indent="-171450">
              <a:buFontTx/>
              <a:buChar char="-"/>
            </a:pPr>
            <a:r>
              <a:rPr lang="en-US" baseline="0" dirty="0" smtClean="0"/>
              <a:t>Faculties</a:t>
            </a:r>
          </a:p>
          <a:p>
            <a:pPr marL="171450" indent="-171450">
              <a:buFontTx/>
              <a:buChar char="-"/>
            </a:pPr>
            <a:r>
              <a:rPr lang="en-US" baseline="0" dirty="0" smtClean="0"/>
              <a:t>Term Planning Groups in Faculties to replace </a:t>
            </a:r>
            <a:r>
              <a:rPr lang="en-US" baseline="0" dirty="0" smtClean="0"/>
              <a:t>legacy system departments</a:t>
            </a:r>
            <a:endParaRPr lang="en-US" baseline="0" dirty="0" smtClean="0"/>
          </a:p>
          <a:p>
            <a:pPr marL="171450" indent="-171450">
              <a:buFontTx/>
              <a:buChar char="-"/>
            </a:pPr>
            <a:r>
              <a:rPr lang="en-US" baseline="0" dirty="0" smtClean="0"/>
              <a:t>Programs in Term Planning Groups</a:t>
            </a:r>
          </a:p>
          <a:p>
            <a:pPr marL="171450" indent="-171450">
              <a:buFontTx/>
              <a:buChar char="-"/>
            </a:pPr>
            <a:r>
              <a:rPr lang="en-US" baseline="0" dirty="0" smtClean="0"/>
              <a:t>Associate Deans responsible as supervisors for programs and professors</a:t>
            </a:r>
          </a:p>
          <a:p>
            <a:pPr marL="171450" indent="-171450">
              <a:buFontTx/>
              <a:buChar char="-"/>
            </a:pPr>
            <a:r>
              <a:rPr lang="en-US" baseline="0" dirty="0" smtClean="0"/>
              <a:t>HR Actions to facilitate professor on-boarding and salary maintenance</a:t>
            </a:r>
          </a:p>
          <a:p>
            <a:pPr marL="171450" indent="-171450">
              <a:buFontTx/>
              <a:buChar char="-"/>
            </a:pPr>
            <a:r>
              <a:rPr lang="en-US" baseline="0" dirty="0" smtClean="0"/>
              <a:t>HR/APA on-boarding templates for email notifications</a:t>
            </a:r>
          </a:p>
          <a:p>
            <a:pPr marL="171450" indent="-171450">
              <a:buFontTx/>
              <a:buChar char="-"/>
            </a:pPr>
            <a:r>
              <a:rPr lang="en-US" baseline="0" dirty="0" smtClean="0"/>
              <a:t>Program responsibility for coordinators and Associate Deans</a:t>
            </a:r>
          </a:p>
          <a:p>
            <a:pPr marL="171450" indent="-171450">
              <a:buFontTx/>
              <a:buChar char="-"/>
            </a:pPr>
            <a:r>
              <a:rPr lang="en-US" baseline="0" dirty="0" smtClean="0"/>
              <a:t>And last but not least, Professor Setup – the key enabler of centralizing salary calculations in HR</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a:p>
        </p:txBody>
      </p:sp>
    </p:spTree>
    <p:extLst>
      <p:ext uri="{BB962C8B-B14F-4D97-AF65-F5344CB8AC3E}">
        <p14:creationId xmlns:p14="http://schemas.microsoft.com/office/powerpoint/2010/main" val="324892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11/9/2018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11/9/2018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11/9/2018</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11/9/2018</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11/9/2018</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11/9/2018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11/9/2018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11/9/2018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B066116-181F-4C4B-9291-E978987A28F4}"/>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Managing Professor Workload from Scheduling through Payroll</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6016</a:t>
            </a:r>
            <a:endParaRPr lang="en-US" dirty="0"/>
          </a:p>
          <a:p>
            <a:r>
              <a:rPr lang="en-US" dirty="0" smtClean="0"/>
              <a:t>November 13, 2018</a:t>
            </a:r>
            <a:endParaRPr lang="en-US" dirty="0"/>
          </a:p>
        </p:txBody>
      </p:sp>
      <p:sp>
        <p:nvSpPr>
          <p:cNvPr id="3" name="Footer Placeholder 2"/>
          <p:cNvSpPr>
            <a:spLocks noGrp="1"/>
          </p:cNvSpPr>
          <p:nvPr>
            <p:ph type="ftr" sz="quarter" idx="11"/>
          </p:nvPr>
        </p:nvSpPr>
        <p:spPr/>
        <p:txBody>
          <a:bodyPr/>
          <a:lstStyle/>
          <a:p>
            <a:r>
              <a:rPr lang="en-US" dirty="0"/>
              <a:t>Canada Alliance   12-14 November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8" name="Picture 7">
            <a:extLst>
              <a:ext uri="{FF2B5EF4-FFF2-40B4-BE49-F238E27FC236}">
                <a16:creationId xmlns="" xmlns:a16="http://schemas.microsoft.com/office/drawing/2014/main" id="{8CDBDDFF-E76E-4941-B95C-C4D37E832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SA/SAL</a:t>
            </a:r>
            <a:br>
              <a:rPr lang="en-US" dirty="0"/>
            </a:br>
            <a:r>
              <a:rPr lang="en-US" dirty="0"/>
              <a:t>Academic Foundations</a:t>
            </a:r>
            <a:br>
              <a:rPr lang="en-US" dirty="0"/>
            </a:br>
            <a:endParaRPr lang="en-US" dirty="0"/>
          </a:p>
        </p:txBody>
      </p:sp>
      <p:sp>
        <p:nvSpPr>
          <p:cNvPr id="3" name="Subtitle 2"/>
          <p:cNvSpPr>
            <a:spLocks noGrp="1"/>
          </p:cNvSpPr>
          <p:nvPr>
            <p:ph type="subTitle" idx="1"/>
          </p:nvPr>
        </p:nvSpPr>
        <p:spPr/>
        <p:txBody>
          <a:bodyPr/>
          <a:lstStyle/>
          <a:p>
            <a:r>
              <a:rPr lang="en-US" dirty="0" smtClean="0"/>
              <a:t>Setup and Manage Academic Groups, Professors, Administrators and HR Actions</a:t>
            </a:r>
            <a:endParaRPr lang="en-US" dirty="0"/>
          </a:p>
        </p:txBody>
      </p:sp>
      <p:sp>
        <p:nvSpPr>
          <p:cNvPr id="5" name="Footer Placeholder 2">
            <a:extLst>
              <a:ext uri="{FF2B5EF4-FFF2-40B4-BE49-F238E27FC236}">
                <a16:creationId xmlns=""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SA/SAL Foundation Tables Setup</a:t>
            </a:r>
            <a:endParaRPr lang="en-CA"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5" name="Picture 4"/>
          <p:cNvPicPr>
            <a:picLocks noChangeAspect="1"/>
          </p:cNvPicPr>
          <p:nvPr/>
        </p:nvPicPr>
        <p:blipFill>
          <a:blip r:embed="rId3"/>
          <a:stretch>
            <a:fillRect/>
          </a:stretch>
        </p:blipFill>
        <p:spPr>
          <a:xfrm>
            <a:off x="584456" y="1857456"/>
            <a:ext cx="1978949" cy="4374987"/>
          </a:xfrm>
          <a:prstGeom prst="rect">
            <a:avLst/>
          </a:prstGeom>
        </p:spPr>
      </p:pic>
      <p:pic>
        <p:nvPicPr>
          <p:cNvPr id="7" name="Picture 6"/>
          <p:cNvPicPr>
            <a:picLocks noChangeAspect="1"/>
          </p:cNvPicPr>
          <p:nvPr/>
        </p:nvPicPr>
        <p:blipFill>
          <a:blip r:embed="rId4"/>
          <a:stretch>
            <a:fillRect/>
          </a:stretch>
        </p:blipFill>
        <p:spPr>
          <a:xfrm>
            <a:off x="2741241" y="2502839"/>
            <a:ext cx="6134100" cy="2190750"/>
          </a:xfrm>
          <a:prstGeom prst="rect">
            <a:avLst/>
          </a:prstGeom>
          <a:ln w="3175">
            <a:solidFill>
              <a:schemeClr val="bg1">
                <a:lumMod val="50000"/>
              </a:schemeClr>
            </a:solidFill>
          </a:ln>
        </p:spPr>
      </p:pic>
      <p:sp>
        <p:nvSpPr>
          <p:cNvPr id="9" name="Line Callout 1 (Border and Accent Bar) 8"/>
          <p:cNvSpPr/>
          <p:nvPr/>
        </p:nvSpPr>
        <p:spPr>
          <a:xfrm>
            <a:off x="2741241" y="4986057"/>
            <a:ext cx="1514982" cy="871269"/>
          </a:xfrm>
          <a:prstGeom prst="accentBorderCallout1">
            <a:avLst>
              <a:gd name="adj1" fmla="val 27981"/>
              <a:gd name="adj2" fmla="val 104081"/>
              <a:gd name="adj3" fmla="val -166463"/>
              <a:gd name="adj4" fmla="val 22506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Professor Setup</a:t>
            </a:r>
          </a:p>
          <a:p>
            <a:pPr marL="180000" lvl="1"/>
            <a:r>
              <a:rPr lang="en-US" sz="1200" dirty="0" smtClean="0"/>
              <a:t>Setup professors in Term Planning Groups in Faculties</a:t>
            </a:r>
            <a:endParaRPr lang="en-CA" sz="1200" dirty="0"/>
          </a:p>
        </p:txBody>
      </p:sp>
    </p:spTree>
    <p:extLst>
      <p:ext uri="{BB962C8B-B14F-4D97-AF65-F5344CB8AC3E}">
        <p14:creationId xmlns:p14="http://schemas.microsoft.com/office/powerpoint/2010/main" val="2052039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 Setup – SA Side</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6" name="Picture 5"/>
          <p:cNvPicPr>
            <a:picLocks noChangeAspect="1"/>
          </p:cNvPicPr>
          <p:nvPr/>
        </p:nvPicPr>
        <p:blipFill>
          <a:blip r:embed="rId3"/>
          <a:stretch>
            <a:fillRect/>
          </a:stretch>
        </p:blipFill>
        <p:spPr>
          <a:xfrm>
            <a:off x="2011559" y="1701546"/>
            <a:ext cx="5951220" cy="4785360"/>
          </a:xfrm>
          <a:prstGeom prst="rect">
            <a:avLst/>
          </a:prstGeom>
          <a:ln w="3175">
            <a:solidFill>
              <a:schemeClr val="bg1">
                <a:lumMod val="50000"/>
              </a:schemeClr>
            </a:solidFill>
          </a:ln>
        </p:spPr>
      </p:pic>
      <p:sp>
        <p:nvSpPr>
          <p:cNvPr id="7" name="Line Callout 1 (Border and Accent Bar) 6"/>
          <p:cNvSpPr/>
          <p:nvPr/>
        </p:nvSpPr>
        <p:spPr>
          <a:xfrm>
            <a:off x="336431" y="5244850"/>
            <a:ext cx="1514982" cy="871269"/>
          </a:xfrm>
          <a:prstGeom prst="accentBorderCallout1">
            <a:avLst>
              <a:gd name="adj1" fmla="val 27981"/>
              <a:gd name="adj2" fmla="val 104081"/>
              <a:gd name="adj3" fmla="val 28586"/>
              <a:gd name="adj4" fmla="val 13054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Employment Status</a:t>
            </a:r>
          </a:p>
          <a:p>
            <a:pPr marL="171450" indent="-171450">
              <a:buFont typeface="Wingdings" panose="05000000000000000000" pitchFamily="2" charset="2"/>
              <a:buChar char="§"/>
            </a:pPr>
            <a:r>
              <a:rPr lang="en-US" sz="1200" dirty="0" smtClean="0"/>
              <a:t>Full-Time</a:t>
            </a:r>
          </a:p>
          <a:p>
            <a:pPr marL="171450" indent="-171450">
              <a:buFont typeface="Wingdings" panose="05000000000000000000" pitchFamily="2" charset="2"/>
              <a:buChar char="§"/>
            </a:pPr>
            <a:r>
              <a:rPr lang="en-US" sz="1200" dirty="0" smtClean="0"/>
              <a:t>Non-Full-Time</a:t>
            </a:r>
            <a:endParaRPr lang="en-CA" sz="1200" dirty="0"/>
          </a:p>
        </p:txBody>
      </p:sp>
      <p:sp>
        <p:nvSpPr>
          <p:cNvPr id="8" name="Line Callout 1 (Border and Accent Bar) 7"/>
          <p:cNvSpPr/>
          <p:nvPr/>
        </p:nvSpPr>
        <p:spPr>
          <a:xfrm>
            <a:off x="336431" y="2035825"/>
            <a:ext cx="1514982" cy="474462"/>
          </a:xfrm>
          <a:prstGeom prst="accentBorderCallout1">
            <a:avLst>
              <a:gd name="adj1" fmla="val 27981"/>
              <a:gd name="adj2" fmla="val 104081"/>
              <a:gd name="adj3" fmla="val 28586"/>
              <a:gd name="adj4" fmla="val 13054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On-boarding New</a:t>
            </a:r>
          </a:p>
          <a:p>
            <a:r>
              <a:rPr lang="en-US" sz="1200" i="1" dirty="0" smtClean="0"/>
              <a:t>“Chicken &amp; Egg”</a:t>
            </a:r>
            <a:endParaRPr lang="en-CA" sz="1200" i="1" dirty="0"/>
          </a:p>
        </p:txBody>
      </p:sp>
      <p:sp>
        <p:nvSpPr>
          <p:cNvPr id="9" name="Line Callout 1 (Border and Accent Bar) 8"/>
          <p:cNvSpPr/>
          <p:nvPr/>
        </p:nvSpPr>
        <p:spPr>
          <a:xfrm>
            <a:off x="7009605" y="2970864"/>
            <a:ext cx="1514982" cy="871269"/>
          </a:xfrm>
          <a:prstGeom prst="accentBorderCallout1">
            <a:avLst>
              <a:gd name="adj1" fmla="val 34680"/>
              <a:gd name="adj2" fmla="val -3149"/>
              <a:gd name="adj3" fmla="val -117675"/>
              <a:gd name="adj4" fmla="val -2874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APA Setup used by Academic Portfolio Administrators in the Faculties</a:t>
            </a:r>
            <a:endParaRPr lang="en-CA" sz="1200" dirty="0"/>
          </a:p>
        </p:txBody>
      </p:sp>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 Setup – HR Side</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3" name="Picture 2"/>
          <p:cNvPicPr>
            <a:picLocks noChangeAspect="1"/>
          </p:cNvPicPr>
          <p:nvPr/>
        </p:nvPicPr>
        <p:blipFill>
          <a:blip r:embed="rId3"/>
          <a:stretch>
            <a:fillRect/>
          </a:stretch>
        </p:blipFill>
        <p:spPr>
          <a:xfrm>
            <a:off x="3055499" y="1556694"/>
            <a:ext cx="4907280" cy="4937760"/>
          </a:xfrm>
          <a:prstGeom prst="rect">
            <a:avLst/>
          </a:prstGeom>
          <a:ln w="3175">
            <a:solidFill>
              <a:schemeClr val="bg1">
                <a:lumMod val="50000"/>
              </a:schemeClr>
            </a:solidFill>
          </a:ln>
        </p:spPr>
      </p:pic>
      <p:sp>
        <p:nvSpPr>
          <p:cNvPr id="4" name="Line Callout 1 (Border and Accent Bar) 3"/>
          <p:cNvSpPr/>
          <p:nvPr/>
        </p:nvSpPr>
        <p:spPr>
          <a:xfrm>
            <a:off x="336431" y="4753152"/>
            <a:ext cx="1514982" cy="871269"/>
          </a:xfrm>
          <a:prstGeom prst="accentBorderCallout1">
            <a:avLst>
              <a:gd name="adj1" fmla="val 27981"/>
              <a:gd name="adj2" fmla="val 104081"/>
              <a:gd name="adj3" fmla="val 29576"/>
              <a:gd name="adj4" fmla="val 22506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Multiple Salary Plans</a:t>
            </a:r>
          </a:p>
          <a:p>
            <a:pPr marL="171450" indent="-171450">
              <a:buFont typeface="Wingdings" panose="05000000000000000000" pitchFamily="2" charset="2"/>
              <a:buChar char="§"/>
            </a:pPr>
            <a:r>
              <a:rPr lang="en-US" sz="1200" dirty="0" smtClean="0"/>
              <a:t>Part-time</a:t>
            </a:r>
          </a:p>
          <a:p>
            <a:pPr marL="171450" indent="-171450">
              <a:buFont typeface="Wingdings" panose="05000000000000000000" pitchFamily="2" charset="2"/>
              <a:buChar char="§"/>
            </a:pPr>
            <a:r>
              <a:rPr lang="en-US" sz="1200" dirty="0" smtClean="0"/>
              <a:t>Partial Load</a:t>
            </a:r>
          </a:p>
          <a:p>
            <a:pPr marL="171450" indent="-171450">
              <a:buFont typeface="Wingdings" panose="05000000000000000000" pitchFamily="2" charset="2"/>
              <a:buChar char="§"/>
            </a:pPr>
            <a:r>
              <a:rPr lang="en-US" sz="1200" dirty="0" smtClean="0"/>
              <a:t>Sessional</a:t>
            </a:r>
            <a:endParaRPr lang="en-CA" sz="1200" dirty="0"/>
          </a:p>
        </p:txBody>
      </p:sp>
      <p:sp>
        <p:nvSpPr>
          <p:cNvPr id="6" name="Line Callout 1 (Border and Accent Bar) 5"/>
          <p:cNvSpPr/>
          <p:nvPr/>
        </p:nvSpPr>
        <p:spPr>
          <a:xfrm>
            <a:off x="336431" y="3589939"/>
            <a:ext cx="1514982" cy="973435"/>
          </a:xfrm>
          <a:prstGeom prst="accentBorderCallout1">
            <a:avLst>
              <a:gd name="adj1" fmla="val 58674"/>
              <a:gd name="adj2" fmla="val 103512"/>
              <a:gd name="adj3" fmla="val 59279"/>
              <a:gd name="adj4" fmla="val 22791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Actions</a:t>
            </a:r>
          </a:p>
          <a:p>
            <a:pPr marL="171450" indent="-171450">
              <a:buFont typeface="Wingdings" panose="05000000000000000000" pitchFamily="2" charset="2"/>
              <a:buChar char="§"/>
            </a:pPr>
            <a:r>
              <a:rPr lang="en-US" sz="1200" dirty="0" smtClean="0"/>
              <a:t>Check References</a:t>
            </a:r>
          </a:p>
          <a:p>
            <a:pPr marL="171450" indent="-171450">
              <a:buFont typeface="Wingdings" panose="05000000000000000000" pitchFamily="2" charset="2"/>
              <a:buChar char="§"/>
            </a:pPr>
            <a:r>
              <a:rPr lang="en-US" sz="1200" dirty="0" smtClean="0"/>
              <a:t>Salary Calculation</a:t>
            </a:r>
          </a:p>
          <a:p>
            <a:pPr marL="171450" indent="-171450">
              <a:buFont typeface="Wingdings" panose="05000000000000000000" pitchFamily="2" charset="2"/>
              <a:buChar char="§"/>
            </a:pPr>
            <a:r>
              <a:rPr lang="en-US" sz="1200" dirty="0" smtClean="0"/>
              <a:t>Rate &amp; Step Increases</a:t>
            </a:r>
            <a:endParaRPr lang="en-CA" sz="1200" dirty="0"/>
          </a:p>
        </p:txBody>
      </p:sp>
      <p:sp>
        <p:nvSpPr>
          <p:cNvPr id="7" name="Line Callout 1 (Border and Accent Bar) 6"/>
          <p:cNvSpPr/>
          <p:nvPr/>
        </p:nvSpPr>
        <p:spPr>
          <a:xfrm>
            <a:off x="7067195" y="2401751"/>
            <a:ext cx="1514982" cy="871269"/>
          </a:xfrm>
          <a:prstGeom prst="accentBorderCallout1">
            <a:avLst>
              <a:gd name="adj1" fmla="val 34680"/>
              <a:gd name="adj2" fmla="val -3149"/>
              <a:gd name="adj3" fmla="val -78598"/>
              <a:gd name="adj4" fmla="val -16739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HR Setup used by HR Talent Acquisition </a:t>
            </a:r>
            <a:endParaRPr lang="en-CA" sz="1200" dirty="0"/>
          </a:p>
        </p:txBody>
      </p:sp>
    </p:spTree>
    <p:extLst>
      <p:ext uri="{BB962C8B-B14F-4D97-AF65-F5344CB8AC3E}">
        <p14:creationId xmlns:p14="http://schemas.microsoft.com/office/powerpoint/2010/main" val="211479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 Setup – Existing Prof</a:t>
            </a:r>
            <a:endParaRPr lang="en-US"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6"/>
          <p:cNvPicPr>
            <a:picLocks noChangeAspect="1"/>
          </p:cNvPicPr>
          <p:nvPr/>
        </p:nvPicPr>
        <p:blipFill>
          <a:blip r:embed="rId3"/>
          <a:stretch>
            <a:fillRect/>
          </a:stretch>
        </p:blipFill>
        <p:spPr>
          <a:xfrm>
            <a:off x="4599052" y="1585191"/>
            <a:ext cx="4171188" cy="4864227"/>
          </a:xfrm>
          <a:prstGeom prst="rect">
            <a:avLst/>
          </a:prstGeom>
          <a:ln w="3175">
            <a:solidFill>
              <a:schemeClr val="bg1">
                <a:lumMod val="50000"/>
              </a:schemeClr>
            </a:solidFill>
          </a:ln>
        </p:spPr>
      </p:pic>
      <p:cxnSp>
        <p:nvCxnSpPr>
          <p:cNvPr id="9" name="Straight Connector 8"/>
          <p:cNvCxnSpPr/>
          <p:nvPr/>
        </p:nvCxnSpPr>
        <p:spPr>
          <a:xfrm>
            <a:off x="5382883" y="1981317"/>
            <a:ext cx="698740"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82883" y="2171098"/>
            <a:ext cx="698740"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82883" y="2352253"/>
            <a:ext cx="698740"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Line Callout 1 (Border and Accent Bar) 3"/>
          <p:cNvSpPr/>
          <p:nvPr/>
        </p:nvSpPr>
        <p:spPr>
          <a:xfrm>
            <a:off x="336431" y="4753152"/>
            <a:ext cx="1514982" cy="1164569"/>
          </a:xfrm>
          <a:prstGeom prst="accentBorderCallout1">
            <a:avLst>
              <a:gd name="adj1" fmla="val 27981"/>
              <a:gd name="adj2" fmla="val 104081"/>
              <a:gd name="adj3" fmla="val 28095"/>
              <a:gd name="adj4" fmla="val 29339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Multiple Salary Plans</a:t>
            </a:r>
          </a:p>
          <a:p>
            <a:pPr marL="180000" lvl="1"/>
            <a:r>
              <a:rPr lang="en-US" sz="1200" dirty="0" smtClean="0"/>
              <a:t>Workload Planning uses appropriate plan given Teaching hours assigned</a:t>
            </a:r>
          </a:p>
        </p:txBody>
      </p:sp>
      <p:cxnSp>
        <p:nvCxnSpPr>
          <p:cNvPr id="13" name="Straight Connector 12"/>
          <p:cNvCxnSpPr/>
          <p:nvPr/>
        </p:nvCxnSpPr>
        <p:spPr>
          <a:xfrm>
            <a:off x="6504317" y="5138585"/>
            <a:ext cx="698740"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04317" y="6208260"/>
            <a:ext cx="698740"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593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Infosilem Scheduling</a:t>
            </a:r>
          </a:p>
        </p:txBody>
      </p:sp>
      <p:sp>
        <p:nvSpPr>
          <p:cNvPr id="3" name="Subtitle 2"/>
          <p:cNvSpPr>
            <a:spLocks noGrp="1"/>
          </p:cNvSpPr>
          <p:nvPr>
            <p:ph type="subTitle" idx="1"/>
          </p:nvPr>
        </p:nvSpPr>
        <p:spPr/>
        <p:txBody>
          <a:bodyPr/>
          <a:lstStyle/>
          <a:p>
            <a:r>
              <a:rPr lang="en-US" dirty="0" smtClean="0"/>
              <a:t>Academics create course sections for enrollment demand and assign professors then,</a:t>
            </a:r>
            <a:br>
              <a:rPr lang="en-US" dirty="0" smtClean="0"/>
            </a:br>
            <a:r>
              <a:rPr lang="en-US" dirty="0" smtClean="0"/>
              <a:t>Schedulers build schedule.</a:t>
            </a:r>
            <a:endParaRPr lang="en-US" dirty="0"/>
          </a:p>
        </p:txBody>
      </p:sp>
      <p:sp>
        <p:nvSpPr>
          <p:cNvPr id="5" name="Footer Placeholder 2">
            <a:extLst>
              <a:ext uri="{FF2B5EF4-FFF2-40B4-BE49-F238E27FC236}">
                <a16:creationId xmlns="" xmlns:a16="http://schemas.microsoft.com/office/drawing/2014/main" id="{CD0ED92C-E9A9-4CEB-8AC6-29FB9D27900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Timetabler</a:t>
            </a:r>
            <a:endParaRPr lang="en-US" dirty="0"/>
          </a:p>
        </p:txBody>
      </p:sp>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188" y="1672869"/>
            <a:ext cx="6887537" cy="4586928"/>
          </a:xfrm>
          <a:prstGeom prst="rect">
            <a:avLst/>
          </a:prstGeom>
          <a:ln w="3175">
            <a:solidFill>
              <a:schemeClr val="bg1">
                <a:lumMod val="50000"/>
              </a:schemeClr>
            </a:solidFill>
          </a:ln>
        </p:spPr>
      </p:pic>
      <p:sp>
        <p:nvSpPr>
          <p:cNvPr id="9" name="Line Callout 1 (Border and Accent Bar) 8"/>
          <p:cNvSpPr/>
          <p:nvPr/>
        </p:nvSpPr>
        <p:spPr>
          <a:xfrm>
            <a:off x="215667" y="4753152"/>
            <a:ext cx="1514982" cy="1164569"/>
          </a:xfrm>
          <a:prstGeom prst="accentBorderCallout1">
            <a:avLst>
              <a:gd name="adj1" fmla="val 27981"/>
              <a:gd name="adj2" fmla="val 104081"/>
              <a:gd name="adj3" fmla="val 28095"/>
              <a:gd name="adj4" fmla="val 1146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Timetabler Desktop</a:t>
            </a:r>
          </a:p>
          <a:p>
            <a:pPr marL="180000" lvl="1"/>
            <a:r>
              <a:rPr lang="en-US" sz="1200" dirty="0" smtClean="0"/>
              <a:t>Used by Office of the Registrar - Schedulers</a:t>
            </a:r>
          </a:p>
        </p:txBody>
      </p:sp>
    </p:spTree>
    <p:extLst>
      <p:ext uri="{BB962C8B-B14F-4D97-AF65-F5344CB8AC3E}">
        <p14:creationId xmlns:p14="http://schemas.microsoft.com/office/powerpoint/2010/main" val="2114239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Timetabler – Data Capture Utility</a:t>
            </a:r>
            <a:endParaRPr lang="en-US" dirty="0"/>
          </a:p>
        </p:txBody>
      </p:sp>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3" name="Picture 2"/>
          <p:cNvPicPr>
            <a:picLocks noChangeAspect="1"/>
          </p:cNvPicPr>
          <p:nvPr/>
        </p:nvPicPr>
        <p:blipFill>
          <a:blip r:embed="rId3"/>
          <a:stretch>
            <a:fillRect/>
          </a:stretch>
        </p:blipFill>
        <p:spPr>
          <a:xfrm>
            <a:off x="862982" y="1735476"/>
            <a:ext cx="8066532" cy="4601242"/>
          </a:xfrm>
          <a:prstGeom prst="rect">
            <a:avLst/>
          </a:prstGeom>
          <a:ln w="3175">
            <a:solidFill>
              <a:schemeClr val="bg1">
                <a:lumMod val="50000"/>
              </a:schemeClr>
            </a:solidFill>
          </a:ln>
        </p:spPr>
      </p:pic>
      <p:sp>
        <p:nvSpPr>
          <p:cNvPr id="9" name="Line Callout 1 (Border and Accent Bar) 8"/>
          <p:cNvSpPr/>
          <p:nvPr/>
        </p:nvSpPr>
        <p:spPr>
          <a:xfrm>
            <a:off x="215667" y="3648978"/>
            <a:ext cx="1514982" cy="1164569"/>
          </a:xfrm>
          <a:prstGeom prst="accentBorderCallout1">
            <a:avLst>
              <a:gd name="adj1" fmla="val 27981"/>
              <a:gd name="adj2" fmla="val 104081"/>
              <a:gd name="adj3" fmla="val 102910"/>
              <a:gd name="adj4" fmla="val 16584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Timetabler DCU</a:t>
            </a:r>
          </a:p>
          <a:p>
            <a:pPr marL="180000" lvl="1"/>
            <a:r>
              <a:rPr lang="en-US" sz="1200" dirty="0" smtClean="0"/>
              <a:t>Used by Academic Portfolio Administrators  in Term Planning Groups</a:t>
            </a:r>
          </a:p>
        </p:txBody>
      </p:sp>
      <p:sp>
        <p:nvSpPr>
          <p:cNvPr id="7" name="Line Callout 1 (Border and Accent Bar) 6"/>
          <p:cNvSpPr/>
          <p:nvPr/>
        </p:nvSpPr>
        <p:spPr>
          <a:xfrm>
            <a:off x="215667" y="1758319"/>
            <a:ext cx="1514982" cy="363779"/>
          </a:xfrm>
          <a:prstGeom prst="accentBorderCallout1">
            <a:avLst>
              <a:gd name="adj1" fmla="val 27981"/>
              <a:gd name="adj2" fmla="val 104081"/>
              <a:gd name="adj3" fmla="val 214363"/>
              <a:gd name="adj4" fmla="val 15901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Course View</a:t>
            </a:r>
          </a:p>
        </p:txBody>
      </p:sp>
      <p:sp>
        <p:nvSpPr>
          <p:cNvPr id="8" name="Rectangle 7"/>
          <p:cNvSpPr/>
          <p:nvPr/>
        </p:nvSpPr>
        <p:spPr>
          <a:xfrm>
            <a:off x="768097" y="5894389"/>
            <a:ext cx="1634636" cy="272948"/>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4731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4" name="Picture 3"/>
          <p:cNvPicPr>
            <a:picLocks noChangeAspect="1"/>
          </p:cNvPicPr>
          <p:nvPr/>
        </p:nvPicPr>
        <p:blipFill>
          <a:blip r:embed="rId3"/>
          <a:stretch>
            <a:fillRect/>
          </a:stretch>
        </p:blipFill>
        <p:spPr>
          <a:xfrm>
            <a:off x="439950" y="2283993"/>
            <a:ext cx="8343519" cy="3207258"/>
          </a:xfrm>
          <a:prstGeom prst="rect">
            <a:avLst/>
          </a:prstGeom>
          <a:ln w="3175">
            <a:solidFill>
              <a:schemeClr val="bg1">
                <a:lumMod val="50000"/>
              </a:schemeClr>
            </a:solidFill>
          </a:ln>
        </p:spPr>
      </p:pic>
      <p:sp>
        <p:nvSpPr>
          <p:cNvPr id="9" name="Line Callout 1 (Border and Accent Bar) 8"/>
          <p:cNvSpPr/>
          <p:nvPr/>
        </p:nvSpPr>
        <p:spPr>
          <a:xfrm>
            <a:off x="215667" y="5227613"/>
            <a:ext cx="1514982" cy="462800"/>
          </a:xfrm>
          <a:prstGeom prst="accentBorderCallout1">
            <a:avLst>
              <a:gd name="adj1" fmla="val 27981"/>
              <a:gd name="adj2" fmla="val 104081"/>
              <a:gd name="adj3" fmla="val -42086"/>
              <a:gd name="adj4" fmla="val 14022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Components in Section</a:t>
            </a:r>
          </a:p>
        </p:txBody>
      </p:sp>
      <p:sp>
        <p:nvSpPr>
          <p:cNvPr id="2" name="Title 1"/>
          <p:cNvSpPr>
            <a:spLocks noGrp="1"/>
          </p:cNvSpPr>
          <p:nvPr>
            <p:ph type="title"/>
          </p:nvPr>
        </p:nvSpPr>
        <p:spPr/>
        <p:txBody>
          <a:bodyPr/>
          <a:lstStyle/>
          <a:p>
            <a:r>
              <a:rPr lang="en-US" dirty="0" smtClean="0"/>
              <a:t>Timetabler – DCU Section View</a:t>
            </a:r>
            <a:endParaRPr lang="en-US" dirty="0"/>
          </a:p>
        </p:txBody>
      </p:sp>
      <p:sp>
        <p:nvSpPr>
          <p:cNvPr id="7" name="Line Callout 1 (Border and Accent Bar) 6"/>
          <p:cNvSpPr/>
          <p:nvPr/>
        </p:nvSpPr>
        <p:spPr>
          <a:xfrm>
            <a:off x="215667" y="1758319"/>
            <a:ext cx="1514982" cy="363779"/>
          </a:xfrm>
          <a:prstGeom prst="accentBorderCallout1">
            <a:avLst>
              <a:gd name="adj1" fmla="val 27981"/>
              <a:gd name="adj2" fmla="val 104081"/>
              <a:gd name="adj3" fmla="val 245191"/>
              <a:gd name="adj4" fmla="val 1544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Section View</a:t>
            </a:r>
          </a:p>
        </p:txBody>
      </p:sp>
      <p:sp>
        <p:nvSpPr>
          <p:cNvPr id="8" name="Line Callout 1 (Border and Accent Bar) 7"/>
          <p:cNvSpPr/>
          <p:nvPr/>
        </p:nvSpPr>
        <p:spPr>
          <a:xfrm>
            <a:off x="4330265" y="5690412"/>
            <a:ext cx="1514982" cy="780292"/>
          </a:xfrm>
          <a:prstGeom prst="accentBorderCallout1">
            <a:avLst>
              <a:gd name="adj1" fmla="val 27981"/>
              <a:gd name="adj2" fmla="val 104081"/>
              <a:gd name="adj3" fmla="val -244972"/>
              <a:gd name="adj4" fmla="val 22791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Instruction Mode</a:t>
            </a:r>
          </a:p>
          <a:p>
            <a:pPr marL="171450" indent="-171450">
              <a:buFont typeface="Wingdings" panose="05000000000000000000" pitchFamily="2" charset="2"/>
              <a:buChar char="§"/>
            </a:pPr>
            <a:r>
              <a:rPr lang="en-US" sz="1200" dirty="0" smtClean="0"/>
              <a:t>In-Class</a:t>
            </a:r>
          </a:p>
          <a:p>
            <a:pPr marL="171450" indent="-171450">
              <a:buFont typeface="Wingdings" panose="05000000000000000000" pitchFamily="2" charset="2"/>
              <a:buChar char="§"/>
            </a:pPr>
            <a:r>
              <a:rPr lang="en-US" sz="1200" dirty="0" smtClean="0"/>
              <a:t>Hybrid</a:t>
            </a:r>
          </a:p>
          <a:p>
            <a:pPr marL="171450" indent="-171450">
              <a:buFont typeface="Wingdings" panose="05000000000000000000" pitchFamily="2" charset="2"/>
              <a:buChar char="§"/>
            </a:pPr>
            <a:r>
              <a:rPr lang="en-US" sz="1200" dirty="0" smtClean="0"/>
              <a:t>Online</a:t>
            </a:r>
          </a:p>
        </p:txBody>
      </p:sp>
    </p:spTree>
    <p:extLst>
      <p:ext uri="{BB962C8B-B14F-4D97-AF65-F5344CB8AC3E}">
        <p14:creationId xmlns:p14="http://schemas.microsoft.com/office/powerpoint/2010/main" val="579267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14" y="5381511"/>
            <a:ext cx="8082949" cy="692858"/>
          </a:xfrm>
          <a:prstGeom prst="rect">
            <a:avLst/>
          </a:prstGeom>
        </p:spPr>
      </p:pic>
      <p:pic>
        <p:nvPicPr>
          <p:cNvPr id="3" name="Picture 2"/>
          <p:cNvPicPr>
            <a:picLocks noChangeAspect="1"/>
          </p:cNvPicPr>
          <p:nvPr/>
        </p:nvPicPr>
        <p:blipFill rotWithShape="1">
          <a:blip r:embed="rId4"/>
          <a:srcRect b="12869"/>
          <a:stretch/>
        </p:blipFill>
        <p:spPr>
          <a:xfrm>
            <a:off x="690115" y="1940208"/>
            <a:ext cx="8021002" cy="3787732"/>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9" name="Line Callout 1 (Border and Accent Bar) 8"/>
          <p:cNvSpPr/>
          <p:nvPr/>
        </p:nvSpPr>
        <p:spPr>
          <a:xfrm>
            <a:off x="215667" y="6142042"/>
            <a:ext cx="1514982" cy="462800"/>
          </a:xfrm>
          <a:prstGeom prst="accentBorderCallout1">
            <a:avLst>
              <a:gd name="adj1" fmla="val 27981"/>
              <a:gd name="adj2" fmla="val 104081"/>
              <a:gd name="adj3" fmla="val -127828"/>
              <a:gd name="adj4" fmla="val 16869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Academic Blocks in Component</a:t>
            </a:r>
          </a:p>
        </p:txBody>
      </p:sp>
      <p:sp>
        <p:nvSpPr>
          <p:cNvPr id="2" name="Title 1"/>
          <p:cNvSpPr>
            <a:spLocks noGrp="1"/>
          </p:cNvSpPr>
          <p:nvPr>
            <p:ph type="title"/>
          </p:nvPr>
        </p:nvSpPr>
        <p:spPr/>
        <p:txBody>
          <a:bodyPr/>
          <a:lstStyle/>
          <a:p>
            <a:r>
              <a:rPr lang="en-US" dirty="0" smtClean="0"/>
              <a:t>Timetabler – DCU Component View</a:t>
            </a:r>
            <a:endParaRPr lang="en-US" dirty="0"/>
          </a:p>
        </p:txBody>
      </p:sp>
      <p:sp>
        <p:nvSpPr>
          <p:cNvPr id="7" name="Line Callout 1 (Border and Accent Bar) 6"/>
          <p:cNvSpPr/>
          <p:nvPr/>
        </p:nvSpPr>
        <p:spPr>
          <a:xfrm>
            <a:off x="215667" y="1758319"/>
            <a:ext cx="1514982" cy="363779"/>
          </a:xfrm>
          <a:prstGeom prst="accentBorderCallout1">
            <a:avLst>
              <a:gd name="adj1" fmla="val 27981"/>
              <a:gd name="adj2" fmla="val 104081"/>
              <a:gd name="adj3" fmla="val 245191"/>
              <a:gd name="adj4" fmla="val 1544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Component View</a:t>
            </a:r>
          </a:p>
        </p:txBody>
      </p:sp>
      <p:sp>
        <p:nvSpPr>
          <p:cNvPr id="8" name="Line Callout 1 (Border and Accent Bar) 7"/>
          <p:cNvSpPr/>
          <p:nvPr/>
        </p:nvSpPr>
        <p:spPr>
          <a:xfrm>
            <a:off x="7095597" y="2122098"/>
            <a:ext cx="1514982" cy="461040"/>
          </a:xfrm>
          <a:prstGeom prst="accentBorderCallout1">
            <a:avLst>
              <a:gd name="adj1" fmla="val 26876"/>
              <a:gd name="adj2" fmla="val -3537"/>
              <a:gd name="adj3" fmla="val 629243"/>
              <a:gd name="adj4" fmla="val -29085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Program Students in Course Section</a:t>
            </a:r>
          </a:p>
        </p:txBody>
      </p:sp>
      <p:sp>
        <p:nvSpPr>
          <p:cNvPr id="11" name="Line Callout 1 (Border and Accent Bar) 10"/>
          <p:cNvSpPr/>
          <p:nvPr/>
        </p:nvSpPr>
        <p:spPr>
          <a:xfrm>
            <a:off x="4823124" y="2122098"/>
            <a:ext cx="1514982" cy="461040"/>
          </a:xfrm>
          <a:prstGeom prst="accentBorderCallout1">
            <a:avLst>
              <a:gd name="adj1" fmla="val 26876"/>
              <a:gd name="adj2" fmla="val -3537"/>
              <a:gd name="adj3" fmla="val 424579"/>
              <a:gd name="adj4" fmla="val -13803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Planned Enrollment used by Workload</a:t>
            </a:r>
          </a:p>
        </p:txBody>
      </p:sp>
    </p:spTree>
    <p:extLst>
      <p:ext uri="{BB962C8B-B14F-4D97-AF65-F5344CB8AC3E}">
        <p14:creationId xmlns:p14="http://schemas.microsoft.com/office/powerpoint/2010/main" val="941043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Phil Robitaille</a:t>
            </a:r>
            <a:endParaRPr lang="en-US" dirty="0"/>
          </a:p>
        </p:txBody>
      </p:sp>
      <p:sp>
        <p:nvSpPr>
          <p:cNvPr id="4" name="Content Placeholder 3"/>
          <p:cNvSpPr>
            <a:spLocks noGrp="1"/>
          </p:cNvSpPr>
          <p:nvPr>
            <p:ph sz="half" idx="2"/>
          </p:nvPr>
        </p:nvSpPr>
        <p:spPr>
          <a:xfrm>
            <a:off x="768096" y="2967788"/>
            <a:ext cx="3566160" cy="1446168"/>
          </a:xfrm>
        </p:spPr>
        <p:txBody>
          <a:bodyPr>
            <a:normAutofit fontScale="92500" lnSpcReduction="20000"/>
          </a:bodyPr>
          <a:lstStyle/>
          <a:p>
            <a:r>
              <a:rPr lang="en-US" dirty="0" smtClean="0"/>
              <a:t>Sr. Business Analyst</a:t>
            </a:r>
            <a:endParaRPr lang="en-US" dirty="0"/>
          </a:p>
          <a:p>
            <a:r>
              <a:rPr lang="en-CA" dirty="0"/>
              <a:t>Sheridan College Institute of Technology and Advanced Learning</a:t>
            </a:r>
            <a:endParaRPr lang="en-US" dirty="0"/>
          </a:p>
          <a:p>
            <a:r>
              <a:rPr lang="en-US" sz="1600" dirty="0"/>
              <a:t>philippe.robitaille@sheridancollege.ca</a:t>
            </a:r>
          </a:p>
        </p:txBody>
      </p:sp>
      <p:sp>
        <p:nvSpPr>
          <p:cNvPr id="5" name="Text Placeholder 4"/>
          <p:cNvSpPr>
            <a:spLocks noGrp="1"/>
          </p:cNvSpPr>
          <p:nvPr>
            <p:ph type="body" sz="quarter" idx="3"/>
          </p:nvPr>
        </p:nvSpPr>
        <p:spPr/>
        <p:txBody>
          <a:bodyPr/>
          <a:lstStyle/>
          <a:p>
            <a:r>
              <a:rPr lang="en-US" dirty="0" smtClean="0"/>
              <a:t>Toni </a:t>
            </a:r>
            <a:r>
              <a:rPr lang="en-US" dirty="0" err="1" smtClean="0"/>
              <a:t>Umerez</a:t>
            </a:r>
            <a:endParaRPr lang="en-US" dirty="0"/>
          </a:p>
        </p:txBody>
      </p:sp>
      <p:sp>
        <p:nvSpPr>
          <p:cNvPr id="6" name="Content Placeholder 5"/>
          <p:cNvSpPr>
            <a:spLocks noGrp="1"/>
          </p:cNvSpPr>
          <p:nvPr>
            <p:ph sz="quarter" idx="4"/>
          </p:nvPr>
        </p:nvSpPr>
        <p:spPr>
          <a:xfrm>
            <a:off x="4491990" y="2967788"/>
            <a:ext cx="3566160" cy="1446168"/>
          </a:xfrm>
        </p:spPr>
        <p:txBody>
          <a:bodyPr>
            <a:normAutofit fontScale="85000" lnSpcReduction="20000"/>
          </a:bodyPr>
          <a:lstStyle/>
          <a:p>
            <a:r>
              <a:rPr lang="en-US" dirty="0" smtClean="0"/>
              <a:t>Manager, Compensation, Pension &amp; Benefits and HRIS</a:t>
            </a:r>
            <a:endParaRPr lang="en-US" dirty="0"/>
          </a:p>
          <a:p>
            <a:r>
              <a:rPr lang="en-CA" dirty="0"/>
              <a:t>Sheridan College Institute of Technology and Advanced Learning</a:t>
            </a:r>
            <a:endParaRPr lang="en-US" dirty="0"/>
          </a:p>
          <a:p>
            <a:r>
              <a:rPr lang="en-US" sz="1700" dirty="0"/>
              <a:t>toni.umerez1@sheridancollege.ca</a:t>
            </a:r>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Project Lead for Sheridan Academic Logistics – Workload Planning &amp; HR Integration</a:t>
            </a:r>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Project resource for Workload Planning &amp; HR</a:t>
            </a:r>
            <a:endParaRPr lang="en-US" sz="1600" dirty="0"/>
          </a:p>
        </p:txBody>
      </p:sp>
      <p:sp>
        <p:nvSpPr>
          <p:cNvPr id="12" name="Footer Placeholder 2">
            <a:extLst>
              <a:ext uri="{FF2B5EF4-FFF2-40B4-BE49-F238E27FC236}">
                <a16:creationId xmlns=""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90114" y="1837350"/>
            <a:ext cx="8082949" cy="692858"/>
          </a:xfrm>
          <a:prstGeom prst="rect">
            <a:avLst/>
          </a:prstGeom>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p:txBody>
          <a:bodyPr/>
          <a:lstStyle/>
          <a:p>
            <a:r>
              <a:rPr lang="en-US" dirty="0" smtClean="0"/>
              <a:t>Timetabler – DCU Component View Cont’d</a:t>
            </a:r>
            <a:endParaRPr lang="en-US" dirty="0"/>
          </a:p>
        </p:txBody>
      </p:sp>
      <p:pic>
        <p:nvPicPr>
          <p:cNvPr id="4" name="Picture 3"/>
          <p:cNvPicPr>
            <a:picLocks noChangeAspect="1"/>
          </p:cNvPicPr>
          <p:nvPr/>
        </p:nvPicPr>
        <p:blipFill>
          <a:blip r:embed="rId4"/>
          <a:stretch>
            <a:fillRect/>
          </a:stretch>
        </p:blipFill>
        <p:spPr>
          <a:xfrm>
            <a:off x="768096" y="2119336"/>
            <a:ext cx="7954327" cy="4267200"/>
          </a:xfrm>
          <a:prstGeom prst="rect">
            <a:avLst/>
          </a:prstGeom>
        </p:spPr>
      </p:pic>
      <p:sp>
        <p:nvSpPr>
          <p:cNvPr id="9" name="Line Callout 1 (Border and Accent Bar) 8"/>
          <p:cNvSpPr/>
          <p:nvPr/>
        </p:nvSpPr>
        <p:spPr>
          <a:xfrm>
            <a:off x="7095597" y="4580661"/>
            <a:ext cx="1514982" cy="462800"/>
          </a:xfrm>
          <a:prstGeom prst="accentBorderCallout1">
            <a:avLst>
              <a:gd name="adj1" fmla="val 41029"/>
              <a:gd name="adj2" fmla="val -3537"/>
              <a:gd name="adj3" fmla="val 267331"/>
              <a:gd name="adj4" fmla="val -28569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Professors assigned to Delivery</a:t>
            </a:r>
          </a:p>
        </p:txBody>
      </p:sp>
      <p:sp>
        <p:nvSpPr>
          <p:cNvPr id="7" name="Line Callout 1 (Border and Accent Bar) 6"/>
          <p:cNvSpPr/>
          <p:nvPr/>
        </p:nvSpPr>
        <p:spPr>
          <a:xfrm>
            <a:off x="215667" y="1758319"/>
            <a:ext cx="1514982" cy="450043"/>
          </a:xfrm>
          <a:prstGeom prst="accentBorderCallout1">
            <a:avLst>
              <a:gd name="adj1" fmla="val 27981"/>
              <a:gd name="adj2" fmla="val 104081"/>
              <a:gd name="adj3" fmla="val 112932"/>
              <a:gd name="adj4" fmla="val 14477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Component View Cont’d</a:t>
            </a:r>
          </a:p>
        </p:txBody>
      </p:sp>
      <p:sp>
        <p:nvSpPr>
          <p:cNvPr id="8" name="Line Callout 1 (Border and Accent Bar) 7"/>
          <p:cNvSpPr/>
          <p:nvPr/>
        </p:nvSpPr>
        <p:spPr>
          <a:xfrm>
            <a:off x="7095597" y="1802846"/>
            <a:ext cx="1514982" cy="563972"/>
          </a:xfrm>
          <a:prstGeom prst="accentBorderCallout1">
            <a:avLst>
              <a:gd name="adj1" fmla="val 26876"/>
              <a:gd name="adj2" fmla="val -3537"/>
              <a:gd name="adj3" fmla="val 119658"/>
              <a:gd name="adj4" fmla="val -34548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Deliveries in Component</a:t>
            </a:r>
          </a:p>
        </p:txBody>
      </p:sp>
      <p:cxnSp>
        <p:nvCxnSpPr>
          <p:cNvPr id="11" name="Straight Connector 10"/>
          <p:cNvCxnSpPr/>
          <p:nvPr/>
        </p:nvCxnSpPr>
        <p:spPr>
          <a:xfrm>
            <a:off x="2294626" y="6165129"/>
            <a:ext cx="698740"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71003" y="6165129"/>
            <a:ext cx="405442"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98862" y="5900466"/>
            <a:ext cx="3988866" cy="431321"/>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Line Callout 1 (Border and Accent Bar) 14"/>
          <p:cNvSpPr/>
          <p:nvPr/>
        </p:nvSpPr>
        <p:spPr>
          <a:xfrm>
            <a:off x="7095597" y="2490762"/>
            <a:ext cx="1514982" cy="563972"/>
          </a:xfrm>
          <a:prstGeom prst="accentBorderCallout1">
            <a:avLst>
              <a:gd name="adj1" fmla="val 26876"/>
              <a:gd name="adj2" fmla="val -3537"/>
              <a:gd name="adj3" fmla="val 29413"/>
              <a:gd name="adj4" fmla="val -34149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Teaching Contact Hours for Delivery 01</a:t>
            </a:r>
          </a:p>
        </p:txBody>
      </p:sp>
      <p:sp>
        <p:nvSpPr>
          <p:cNvPr id="14" name="Line Callout 1 (Border and Accent Bar) 13"/>
          <p:cNvSpPr/>
          <p:nvPr/>
        </p:nvSpPr>
        <p:spPr>
          <a:xfrm>
            <a:off x="7095597" y="3138902"/>
            <a:ext cx="1514982" cy="985626"/>
          </a:xfrm>
          <a:prstGeom prst="accentBorderCallout1">
            <a:avLst>
              <a:gd name="adj1" fmla="val 26876"/>
              <a:gd name="adj2" fmla="val -3537"/>
              <a:gd name="adj3" fmla="val -13450"/>
              <a:gd name="adj4" fmla="val -26893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Consistent with SWF conventions, assignments must start on a Monday and end of a Sunday</a:t>
            </a:r>
          </a:p>
        </p:txBody>
      </p:sp>
    </p:spTree>
    <p:extLst>
      <p:ext uri="{BB962C8B-B14F-4D97-AF65-F5344CB8AC3E}">
        <p14:creationId xmlns:p14="http://schemas.microsoft.com/office/powerpoint/2010/main" val="2147583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4114"/>
          <a:stretch/>
        </p:blipFill>
        <p:spPr>
          <a:xfrm>
            <a:off x="1166913" y="1613140"/>
            <a:ext cx="7502271" cy="4857564"/>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a:off x="768095" y="585216"/>
            <a:ext cx="7416237" cy="1499616"/>
          </a:xfrm>
        </p:spPr>
        <p:txBody>
          <a:bodyPr/>
          <a:lstStyle/>
          <a:p>
            <a:r>
              <a:rPr lang="en-US" dirty="0" smtClean="0"/>
              <a:t>Timetabler – DCU Professor View NFT</a:t>
            </a:r>
            <a:endParaRPr lang="en-US" dirty="0"/>
          </a:p>
        </p:txBody>
      </p:sp>
      <p:sp>
        <p:nvSpPr>
          <p:cNvPr id="8" name="Line Callout 1 (Border and Accent Bar) 7"/>
          <p:cNvSpPr/>
          <p:nvPr/>
        </p:nvSpPr>
        <p:spPr>
          <a:xfrm>
            <a:off x="6932638" y="1802846"/>
            <a:ext cx="1514982" cy="500407"/>
          </a:xfrm>
          <a:prstGeom prst="accentBorderCallout1">
            <a:avLst>
              <a:gd name="adj1" fmla="val 26876"/>
              <a:gd name="adj2" fmla="val -3537"/>
              <a:gd name="adj3" fmla="val 340475"/>
              <a:gd name="adj4" fmla="val -19686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Deliveries Assigned to Professor</a:t>
            </a:r>
          </a:p>
        </p:txBody>
      </p:sp>
      <p:cxnSp>
        <p:nvCxnSpPr>
          <p:cNvPr id="13" name="Straight Connector 12"/>
          <p:cNvCxnSpPr/>
          <p:nvPr/>
        </p:nvCxnSpPr>
        <p:spPr>
          <a:xfrm>
            <a:off x="2062653" y="2596486"/>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62652" y="2743136"/>
            <a:ext cx="405442"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42425" y="5244861"/>
            <a:ext cx="3079091" cy="300056"/>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924633" y="4060317"/>
            <a:ext cx="3096883" cy="336467"/>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Line Callout 1 (Border and Accent Bar) 15"/>
          <p:cNvSpPr/>
          <p:nvPr/>
        </p:nvSpPr>
        <p:spPr>
          <a:xfrm>
            <a:off x="6932638" y="2631058"/>
            <a:ext cx="1514982" cy="379561"/>
          </a:xfrm>
          <a:prstGeom prst="accentBorderCallout1">
            <a:avLst>
              <a:gd name="adj1" fmla="val 26876"/>
              <a:gd name="adj2" fmla="val -3537"/>
              <a:gd name="adj3" fmla="val 404901"/>
              <a:gd name="adj4" fmla="val -1262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Compensate = YES</a:t>
            </a:r>
          </a:p>
        </p:txBody>
      </p:sp>
      <p:cxnSp>
        <p:nvCxnSpPr>
          <p:cNvPr id="17" name="Straight Connector 16"/>
          <p:cNvCxnSpPr/>
          <p:nvPr/>
        </p:nvCxnSpPr>
        <p:spPr>
          <a:xfrm>
            <a:off x="4736890" y="2596486"/>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Line Callout 1 (Border and Accent Bar) 17"/>
          <p:cNvSpPr/>
          <p:nvPr/>
        </p:nvSpPr>
        <p:spPr>
          <a:xfrm>
            <a:off x="6932638" y="3112756"/>
            <a:ext cx="1514982" cy="379561"/>
          </a:xfrm>
          <a:prstGeom prst="accentBorderCallout1">
            <a:avLst>
              <a:gd name="adj1" fmla="val 26876"/>
              <a:gd name="adj2" fmla="val -3537"/>
              <a:gd name="adj3" fmla="val 593538"/>
              <a:gd name="adj4" fmla="val -12569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Compensate = NO</a:t>
            </a:r>
          </a:p>
        </p:txBody>
      </p:sp>
      <p:sp>
        <p:nvSpPr>
          <p:cNvPr id="19" name="Rectangle 18"/>
          <p:cNvSpPr/>
          <p:nvPr/>
        </p:nvSpPr>
        <p:spPr>
          <a:xfrm>
            <a:off x="1942426" y="6056572"/>
            <a:ext cx="4071128" cy="300056"/>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Line Callout 1 (Border and Accent Bar) 19"/>
          <p:cNvSpPr/>
          <p:nvPr/>
        </p:nvSpPr>
        <p:spPr>
          <a:xfrm>
            <a:off x="6932638" y="5015328"/>
            <a:ext cx="1514982" cy="379561"/>
          </a:xfrm>
          <a:prstGeom prst="accentBorderCallout1">
            <a:avLst>
              <a:gd name="adj1" fmla="val 26876"/>
              <a:gd name="adj2" fmla="val -3537"/>
              <a:gd name="adj3" fmla="val 279900"/>
              <a:gd name="adj4" fmla="val -6191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Early End Date</a:t>
            </a:r>
          </a:p>
        </p:txBody>
      </p:sp>
      <p:sp>
        <p:nvSpPr>
          <p:cNvPr id="21" name="Line Callout 1 (Border and Accent Bar) 20"/>
          <p:cNvSpPr/>
          <p:nvPr/>
        </p:nvSpPr>
        <p:spPr>
          <a:xfrm>
            <a:off x="4008091" y="1685764"/>
            <a:ext cx="1514982" cy="796646"/>
          </a:xfrm>
          <a:prstGeom prst="accentBorderCallout1">
            <a:avLst>
              <a:gd name="adj1" fmla="val 26876"/>
              <a:gd name="adj2" fmla="val -3537"/>
              <a:gd name="adj3" fmla="val 148795"/>
              <a:gd name="adj4" fmla="val -4866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Non-Full-Time Professor gets Contracted in Workload Planning</a:t>
            </a:r>
          </a:p>
        </p:txBody>
      </p:sp>
    </p:spTree>
    <p:extLst>
      <p:ext uri="{BB962C8B-B14F-4D97-AF65-F5344CB8AC3E}">
        <p14:creationId xmlns:p14="http://schemas.microsoft.com/office/powerpoint/2010/main" val="3668867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6274" y="1802846"/>
            <a:ext cx="7774305" cy="4238149"/>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p:txBody>
          <a:bodyPr/>
          <a:lstStyle/>
          <a:p>
            <a:r>
              <a:rPr lang="en-US" dirty="0" smtClean="0"/>
              <a:t>Timetabler – DCU Component View</a:t>
            </a:r>
            <a:endParaRPr lang="en-US" dirty="0"/>
          </a:p>
        </p:txBody>
      </p:sp>
      <p:sp>
        <p:nvSpPr>
          <p:cNvPr id="8" name="Line Callout 1 (Border and Accent Bar) 7"/>
          <p:cNvSpPr/>
          <p:nvPr/>
        </p:nvSpPr>
        <p:spPr>
          <a:xfrm>
            <a:off x="7095597" y="1802846"/>
            <a:ext cx="1514982" cy="780292"/>
          </a:xfrm>
          <a:prstGeom prst="accentBorderCallout1">
            <a:avLst>
              <a:gd name="adj1" fmla="val 26876"/>
              <a:gd name="adj2" fmla="val -3537"/>
              <a:gd name="adj3" fmla="val 346490"/>
              <a:gd name="adj4" fmla="val -20597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Multiple Academic Blocks</a:t>
            </a:r>
          </a:p>
        </p:txBody>
      </p:sp>
      <p:sp>
        <p:nvSpPr>
          <p:cNvPr id="15" name="Rectangle 14"/>
          <p:cNvSpPr/>
          <p:nvPr/>
        </p:nvSpPr>
        <p:spPr>
          <a:xfrm>
            <a:off x="879406" y="2717244"/>
            <a:ext cx="1855168" cy="948981"/>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33318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SA/SAL</a:t>
            </a:r>
            <a:br>
              <a:rPr lang="en-US" dirty="0"/>
            </a:br>
            <a:r>
              <a:rPr lang="en-US" dirty="0"/>
              <a:t>Workload Planning</a:t>
            </a:r>
          </a:p>
        </p:txBody>
      </p:sp>
      <p:sp>
        <p:nvSpPr>
          <p:cNvPr id="3" name="Subtitle 2"/>
          <p:cNvSpPr>
            <a:spLocks noGrp="1"/>
          </p:cNvSpPr>
          <p:nvPr>
            <p:ph type="subTitle" idx="1"/>
          </p:nvPr>
        </p:nvSpPr>
        <p:spPr/>
        <p:txBody>
          <a:bodyPr/>
          <a:lstStyle/>
          <a:p>
            <a:r>
              <a:rPr lang="en-US" dirty="0" smtClean="0"/>
              <a:t>Teaching Assignments from DCU are merged with nonteaching assignments to build workload with one or more Sub-periods</a:t>
            </a:r>
            <a:endParaRPr lang="en-US" dirty="0"/>
          </a:p>
        </p:txBody>
      </p:sp>
      <p:sp>
        <p:nvSpPr>
          <p:cNvPr id="5" name="Footer Placeholder 2">
            <a:extLst>
              <a:ext uri="{FF2B5EF4-FFF2-40B4-BE49-F238E27FC236}">
                <a16:creationId xmlns="" xmlns:a16="http://schemas.microsoft.com/office/drawing/2014/main" id="{DCF9D4D6-D5BE-4934-A2E8-6CA6F318747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605080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SA/SAL Workload Planning Setup</a:t>
            </a:r>
            <a:endParaRPr lang="en-CA"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5" name="Picture 4"/>
          <p:cNvPicPr>
            <a:picLocks noChangeAspect="1"/>
          </p:cNvPicPr>
          <p:nvPr/>
        </p:nvPicPr>
        <p:blipFill>
          <a:blip r:embed="rId3"/>
          <a:stretch>
            <a:fillRect/>
          </a:stretch>
        </p:blipFill>
        <p:spPr>
          <a:xfrm>
            <a:off x="584456" y="1857456"/>
            <a:ext cx="1978949" cy="4374987"/>
          </a:xfrm>
          <a:prstGeom prst="rect">
            <a:avLst/>
          </a:prstGeom>
        </p:spPr>
      </p:pic>
      <p:pic>
        <p:nvPicPr>
          <p:cNvPr id="6" name="Picture 5"/>
          <p:cNvPicPr>
            <a:picLocks noChangeAspect="1"/>
          </p:cNvPicPr>
          <p:nvPr/>
        </p:nvPicPr>
        <p:blipFill>
          <a:blip r:embed="rId4"/>
          <a:stretch>
            <a:fillRect/>
          </a:stretch>
        </p:blipFill>
        <p:spPr>
          <a:xfrm>
            <a:off x="2741242" y="2502839"/>
            <a:ext cx="6174105" cy="2927033"/>
          </a:xfrm>
          <a:prstGeom prst="rect">
            <a:avLst/>
          </a:prstGeom>
          <a:ln w="3175">
            <a:solidFill>
              <a:schemeClr val="bg1">
                <a:lumMod val="50000"/>
              </a:schemeClr>
            </a:solidFill>
          </a:ln>
        </p:spPr>
      </p:pic>
    </p:spTree>
    <p:extLst>
      <p:ext uri="{BB962C8B-B14F-4D97-AF65-F5344CB8AC3E}">
        <p14:creationId xmlns:p14="http://schemas.microsoft.com/office/powerpoint/2010/main" val="2917552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Sub-Periods</a:t>
            </a:r>
            <a:endParaRPr lang="en-CA"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sp>
        <p:nvSpPr>
          <p:cNvPr id="5" name="TextBox 4"/>
          <p:cNvSpPr txBox="1"/>
          <p:nvPr/>
        </p:nvSpPr>
        <p:spPr>
          <a:xfrm>
            <a:off x="560717" y="2214945"/>
            <a:ext cx="2467058" cy="3016210"/>
          </a:xfrm>
          <a:prstGeom prst="rect">
            <a:avLst/>
          </a:prstGeom>
          <a:noFill/>
        </p:spPr>
        <p:txBody>
          <a:bodyPr wrap="square" rtlCol="0">
            <a:spAutoFit/>
          </a:bodyPr>
          <a:lstStyle/>
          <a:p>
            <a:r>
              <a:rPr lang="en-US" b="1" dirty="0" smtClean="0">
                <a:solidFill>
                  <a:prstClr val="black"/>
                </a:solidFill>
              </a:rPr>
              <a:t>Professor Assignments</a:t>
            </a:r>
          </a:p>
          <a:p>
            <a:endParaRPr lang="en-US" dirty="0">
              <a:solidFill>
                <a:prstClr val="black"/>
              </a:solidFill>
            </a:endParaRPr>
          </a:p>
          <a:p>
            <a:endParaRPr lang="en-US" dirty="0" smtClean="0">
              <a:solidFill>
                <a:prstClr val="black"/>
              </a:solidFill>
            </a:endParaRPr>
          </a:p>
          <a:p>
            <a:r>
              <a:rPr lang="en-US" dirty="0" smtClean="0">
                <a:solidFill>
                  <a:prstClr val="black"/>
                </a:solidFill>
              </a:rPr>
              <a:t>GLAS17545 </a:t>
            </a:r>
            <a:r>
              <a:rPr lang="en-US" dirty="0">
                <a:solidFill>
                  <a:prstClr val="black"/>
                </a:solidFill>
              </a:rPr>
              <a:t>001 LAB</a:t>
            </a:r>
          </a:p>
          <a:p>
            <a:endParaRPr lang="en-US" sz="1400" dirty="0">
              <a:solidFill>
                <a:prstClr val="black"/>
              </a:solidFill>
            </a:endParaRPr>
          </a:p>
          <a:p>
            <a:r>
              <a:rPr lang="en-US" dirty="0">
                <a:solidFill>
                  <a:prstClr val="black"/>
                </a:solidFill>
              </a:rPr>
              <a:t>GLAS23921 001 </a:t>
            </a:r>
            <a:r>
              <a:rPr lang="en-US" dirty="0" smtClean="0">
                <a:solidFill>
                  <a:prstClr val="black"/>
                </a:solidFill>
              </a:rPr>
              <a:t>LAB</a:t>
            </a:r>
          </a:p>
          <a:p>
            <a:endParaRPr lang="en-US" dirty="0">
              <a:solidFill>
                <a:prstClr val="black"/>
              </a:solidFill>
            </a:endParaRPr>
          </a:p>
          <a:p>
            <a:r>
              <a:rPr lang="en-US" dirty="0" smtClean="0">
                <a:solidFill>
                  <a:prstClr val="black"/>
                </a:solidFill>
              </a:rPr>
              <a:t>GLAS39207 001 LEC</a:t>
            </a:r>
            <a:endParaRPr lang="en-US" dirty="0">
              <a:solidFill>
                <a:prstClr val="black"/>
              </a:solidFill>
            </a:endParaRPr>
          </a:p>
          <a:p>
            <a:endParaRPr lang="en-US" sz="1400" dirty="0" smtClean="0">
              <a:solidFill>
                <a:prstClr val="black"/>
              </a:solidFill>
            </a:endParaRPr>
          </a:p>
          <a:p>
            <a:endParaRPr lang="en-US" dirty="0">
              <a:solidFill>
                <a:prstClr val="black"/>
              </a:solidFill>
            </a:endParaRPr>
          </a:p>
          <a:p>
            <a:endParaRPr lang="en-US" dirty="0" smtClean="0">
              <a:solidFill>
                <a:prstClr val="black"/>
              </a:solidFill>
            </a:endParaRPr>
          </a:p>
        </p:txBody>
      </p:sp>
      <p:cxnSp>
        <p:nvCxnSpPr>
          <p:cNvPr id="6" name="Straight Connector 5"/>
          <p:cNvCxnSpPr/>
          <p:nvPr/>
        </p:nvCxnSpPr>
        <p:spPr>
          <a:xfrm>
            <a:off x="2880527" y="3232951"/>
            <a:ext cx="482453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68759" y="3093021"/>
            <a:ext cx="0" cy="2138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92795" y="3093021"/>
            <a:ext cx="0" cy="2138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80527" y="2724617"/>
            <a:ext cx="0" cy="288253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06507" y="2968758"/>
            <a:ext cx="0" cy="25003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05063" y="2681487"/>
            <a:ext cx="0" cy="288253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954003" y="3029140"/>
            <a:ext cx="14757" cy="24400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4357292" y="4662976"/>
            <a:ext cx="1560684" cy="276999"/>
          </a:xfrm>
          <a:prstGeom prst="rect">
            <a:avLst/>
          </a:prstGeom>
          <a:solidFill>
            <a:schemeClr val="bg1"/>
          </a:solidFill>
        </p:spPr>
        <p:txBody>
          <a:bodyPr wrap="none" rtlCol="0">
            <a:spAutoFit/>
          </a:bodyPr>
          <a:lstStyle/>
          <a:p>
            <a:r>
              <a:rPr lang="en-US" sz="1200" dirty="0" smtClean="0">
                <a:solidFill>
                  <a:prstClr val="black"/>
                </a:solidFill>
              </a:rPr>
              <a:t>Excluding Break Week</a:t>
            </a:r>
            <a:endParaRPr lang="en-US" sz="1200" dirty="0">
              <a:solidFill>
                <a:prstClr val="black"/>
              </a:solidFill>
            </a:endParaRPr>
          </a:p>
        </p:txBody>
      </p:sp>
      <p:cxnSp>
        <p:nvCxnSpPr>
          <p:cNvPr id="15" name="Straight Connector 14"/>
          <p:cNvCxnSpPr/>
          <p:nvPr/>
        </p:nvCxnSpPr>
        <p:spPr>
          <a:xfrm>
            <a:off x="2880527" y="3712144"/>
            <a:ext cx="482453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68759" y="3572214"/>
            <a:ext cx="0" cy="2138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92795" y="3572214"/>
            <a:ext cx="0" cy="2138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80860" y="2427678"/>
            <a:ext cx="1228120" cy="461665"/>
          </a:xfrm>
          <a:prstGeom prst="rect">
            <a:avLst/>
          </a:prstGeom>
          <a:noFill/>
        </p:spPr>
        <p:txBody>
          <a:bodyPr wrap="square" rtlCol="0">
            <a:spAutoFit/>
          </a:bodyPr>
          <a:lstStyle/>
          <a:p>
            <a:pPr algn="ctr"/>
            <a:r>
              <a:rPr lang="en-US" sz="1200" b="1" dirty="0" smtClean="0">
                <a:solidFill>
                  <a:srgbClr val="FFC000"/>
                </a:solidFill>
              </a:rPr>
              <a:t>Sub-Period 1</a:t>
            </a:r>
          </a:p>
          <a:p>
            <a:pPr algn="ctr"/>
            <a:r>
              <a:rPr lang="en-US" sz="1200" b="1" dirty="0" smtClean="0">
                <a:solidFill>
                  <a:srgbClr val="FFC000"/>
                </a:solidFill>
              </a:rPr>
              <a:t>7 weeks</a:t>
            </a:r>
            <a:endParaRPr lang="en-US" sz="1200" b="1" dirty="0">
              <a:solidFill>
                <a:srgbClr val="FFC000"/>
              </a:solidFill>
            </a:endParaRPr>
          </a:p>
        </p:txBody>
      </p:sp>
      <p:cxnSp>
        <p:nvCxnSpPr>
          <p:cNvPr id="19" name="Straight Connector 18"/>
          <p:cNvCxnSpPr/>
          <p:nvPr/>
        </p:nvCxnSpPr>
        <p:spPr>
          <a:xfrm>
            <a:off x="2880527" y="4211870"/>
            <a:ext cx="207796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68759" y="4071940"/>
            <a:ext cx="0" cy="2138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2795" y="4071940"/>
            <a:ext cx="0" cy="2138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rot="16200000">
            <a:off x="3824287" y="1870586"/>
            <a:ext cx="200717" cy="210975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8" name="Right Brace 27"/>
          <p:cNvSpPr/>
          <p:nvPr/>
        </p:nvSpPr>
        <p:spPr>
          <a:xfrm rot="16200000">
            <a:off x="6222664" y="1592716"/>
            <a:ext cx="239251" cy="27040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9" name="TextBox 28"/>
          <p:cNvSpPr txBox="1"/>
          <p:nvPr/>
        </p:nvSpPr>
        <p:spPr>
          <a:xfrm>
            <a:off x="5728229" y="2427678"/>
            <a:ext cx="1228120" cy="461665"/>
          </a:xfrm>
          <a:prstGeom prst="rect">
            <a:avLst/>
          </a:prstGeom>
          <a:noFill/>
        </p:spPr>
        <p:txBody>
          <a:bodyPr wrap="square" rtlCol="0">
            <a:spAutoFit/>
          </a:bodyPr>
          <a:lstStyle/>
          <a:p>
            <a:pPr algn="ctr"/>
            <a:r>
              <a:rPr lang="en-US" sz="1200" b="1" dirty="0" smtClean="0">
                <a:solidFill>
                  <a:srgbClr val="FFC000"/>
                </a:solidFill>
              </a:rPr>
              <a:t>Sub-Period 2</a:t>
            </a:r>
          </a:p>
          <a:p>
            <a:pPr algn="ctr"/>
            <a:r>
              <a:rPr lang="en-US" sz="1200" b="1" dirty="0" smtClean="0">
                <a:solidFill>
                  <a:srgbClr val="FFC000"/>
                </a:solidFill>
              </a:rPr>
              <a:t>8 weeks</a:t>
            </a:r>
            <a:endParaRPr lang="en-US" sz="1200" b="1" dirty="0">
              <a:solidFill>
                <a:srgbClr val="FFC000"/>
              </a:solidFill>
            </a:endParaRPr>
          </a:p>
        </p:txBody>
      </p:sp>
      <p:sp>
        <p:nvSpPr>
          <p:cNvPr id="31" name="TextBox 30"/>
          <p:cNvSpPr txBox="1"/>
          <p:nvPr/>
        </p:nvSpPr>
        <p:spPr>
          <a:xfrm>
            <a:off x="5985493" y="2214945"/>
            <a:ext cx="2559314" cy="3016210"/>
          </a:xfrm>
          <a:prstGeom prst="rect">
            <a:avLst/>
          </a:prstGeom>
          <a:noFill/>
        </p:spPr>
        <p:txBody>
          <a:bodyPr wrap="square" rtlCol="0">
            <a:spAutoFit/>
          </a:bodyPr>
          <a:lstStyle/>
          <a:p>
            <a:pPr algn="r"/>
            <a:r>
              <a:rPr lang="en-US" b="1" dirty="0" smtClean="0">
                <a:solidFill>
                  <a:prstClr val="black"/>
                </a:solidFill>
              </a:rPr>
              <a:t>TCH</a:t>
            </a:r>
          </a:p>
          <a:p>
            <a:endParaRPr lang="en-US" dirty="0">
              <a:solidFill>
                <a:prstClr val="black"/>
              </a:solidFill>
            </a:endParaRPr>
          </a:p>
          <a:p>
            <a:pPr algn="r"/>
            <a:endParaRPr lang="en-US" dirty="0" smtClean="0">
              <a:solidFill>
                <a:prstClr val="black"/>
              </a:solidFill>
            </a:endParaRPr>
          </a:p>
          <a:p>
            <a:pPr algn="r"/>
            <a:r>
              <a:rPr lang="en-US" dirty="0" smtClean="0">
                <a:solidFill>
                  <a:prstClr val="black"/>
                </a:solidFill>
              </a:rPr>
              <a:t>3.0</a:t>
            </a:r>
            <a:endParaRPr lang="en-US" dirty="0">
              <a:solidFill>
                <a:prstClr val="black"/>
              </a:solidFill>
            </a:endParaRPr>
          </a:p>
          <a:p>
            <a:pPr algn="r"/>
            <a:endParaRPr lang="en-US" sz="1400" dirty="0">
              <a:solidFill>
                <a:prstClr val="black"/>
              </a:solidFill>
            </a:endParaRPr>
          </a:p>
          <a:p>
            <a:pPr algn="r"/>
            <a:r>
              <a:rPr lang="en-US" dirty="0" smtClean="0">
                <a:solidFill>
                  <a:prstClr val="black"/>
                </a:solidFill>
              </a:rPr>
              <a:t>6.0</a:t>
            </a:r>
          </a:p>
          <a:p>
            <a:pPr algn="r"/>
            <a:endParaRPr lang="en-US" dirty="0">
              <a:solidFill>
                <a:prstClr val="black"/>
              </a:solidFill>
            </a:endParaRPr>
          </a:p>
          <a:p>
            <a:pPr algn="r"/>
            <a:r>
              <a:rPr lang="en-US" dirty="0" smtClean="0">
                <a:solidFill>
                  <a:prstClr val="black"/>
                </a:solidFill>
              </a:rPr>
              <a:t>3.0</a:t>
            </a:r>
            <a:endParaRPr lang="en-US" dirty="0">
              <a:solidFill>
                <a:prstClr val="black"/>
              </a:solidFill>
            </a:endParaRPr>
          </a:p>
          <a:p>
            <a:pPr algn="r"/>
            <a:endParaRPr lang="en-US" sz="1400" dirty="0" smtClean="0">
              <a:solidFill>
                <a:prstClr val="black"/>
              </a:solidFill>
            </a:endParaRPr>
          </a:p>
          <a:p>
            <a:pPr algn="r"/>
            <a:endParaRPr lang="en-US" dirty="0">
              <a:solidFill>
                <a:prstClr val="black"/>
              </a:solidFill>
            </a:endParaRPr>
          </a:p>
          <a:p>
            <a:pPr algn="r"/>
            <a:r>
              <a:rPr lang="en-US" b="1" dirty="0" smtClean="0">
                <a:solidFill>
                  <a:prstClr val="black"/>
                </a:solidFill>
              </a:rPr>
              <a:t>TOTAL</a:t>
            </a:r>
          </a:p>
        </p:txBody>
      </p:sp>
      <p:sp>
        <p:nvSpPr>
          <p:cNvPr id="39" name="TextBox 38"/>
          <p:cNvSpPr txBox="1"/>
          <p:nvPr/>
        </p:nvSpPr>
        <p:spPr>
          <a:xfrm rot="16200000">
            <a:off x="2473076" y="4960102"/>
            <a:ext cx="814903" cy="276999"/>
          </a:xfrm>
          <a:prstGeom prst="rect">
            <a:avLst/>
          </a:prstGeom>
          <a:solidFill>
            <a:schemeClr val="bg1"/>
          </a:solidFill>
        </p:spPr>
        <p:txBody>
          <a:bodyPr wrap="none" rtlCol="0">
            <a:spAutoFit/>
          </a:bodyPr>
          <a:lstStyle/>
          <a:p>
            <a:r>
              <a:rPr lang="en-US" sz="1200" dirty="0" smtClean="0">
                <a:solidFill>
                  <a:prstClr val="black"/>
                </a:solidFill>
              </a:rPr>
              <a:t>Term Start</a:t>
            </a:r>
            <a:endParaRPr lang="en-US" sz="1200" dirty="0">
              <a:solidFill>
                <a:prstClr val="black"/>
              </a:solidFill>
            </a:endParaRPr>
          </a:p>
        </p:txBody>
      </p:sp>
      <p:sp>
        <p:nvSpPr>
          <p:cNvPr id="40" name="TextBox 39"/>
          <p:cNvSpPr txBox="1"/>
          <p:nvPr/>
        </p:nvSpPr>
        <p:spPr>
          <a:xfrm rot="16200000">
            <a:off x="7326861" y="4960102"/>
            <a:ext cx="734881" cy="276999"/>
          </a:xfrm>
          <a:prstGeom prst="rect">
            <a:avLst/>
          </a:prstGeom>
          <a:solidFill>
            <a:schemeClr val="bg1"/>
          </a:solidFill>
        </p:spPr>
        <p:txBody>
          <a:bodyPr wrap="none" rtlCol="0">
            <a:spAutoFit/>
          </a:bodyPr>
          <a:lstStyle/>
          <a:p>
            <a:r>
              <a:rPr lang="en-US" sz="1200" dirty="0" smtClean="0">
                <a:solidFill>
                  <a:prstClr val="black"/>
                </a:solidFill>
              </a:rPr>
              <a:t>Term End</a:t>
            </a:r>
            <a:endParaRPr lang="en-US" sz="1200" dirty="0">
              <a:solidFill>
                <a:prstClr val="black"/>
              </a:solidFill>
            </a:endParaRPr>
          </a:p>
        </p:txBody>
      </p:sp>
      <p:sp>
        <p:nvSpPr>
          <p:cNvPr id="41" name="Right Brace 40"/>
          <p:cNvSpPr/>
          <p:nvPr/>
        </p:nvSpPr>
        <p:spPr>
          <a:xfrm rot="16200000">
            <a:off x="5166869" y="62081"/>
            <a:ext cx="239251" cy="48156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2" name="TextBox 41"/>
          <p:cNvSpPr txBox="1"/>
          <p:nvPr/>
        </p:nvSpPr>
        <p:spPr>
          <a:xfrm>
            <a:off x="4147024" y="2057268"/>
            <a:ext cx="2417677" cy="276999"/>
          </a:xfrm>
          <a:prstGeom prst="rect">
            <a:avLst/>
          </a:prstGeom>
          <a:noFill/>
        </p:spPr>
        <p:txBody>
          <a:bodyPr wrap="square" rtlCol="0">
            <a:spAutoFit/>
          </a:bodyPr>
          <a:lstStyle/>
          <a:p>
            <a:r>
              <a:rPr lang="en-US" sz="1200" b="1" dirty="0" smtClean="0">
                <a:solidFill>
                  <a:srgbClr val="FFC000"/>
                </a:solidFill>
              </a:rPr>
              <a:t>Post Secondary Academic Term</a:t>
            </a:r>
            <a:endParaRPr lang="en-US" sz="1200" b="1" dirty="0">
              <a:solidFill>
                <a:srgbClr val="FFC000"/>
              </a:solidFill>
            </a:endParaRPr>
          </a:p>
        </p:txBody>
      </p:sp>
      <p:sp>
        <p:nvSpPr>
          <p:cNvPr id="30" name="TextBox 29"/>
          <p:cNvSpPr txBox="1"/>
          <p:nvPr/>
        </p:nvSpPr>
        <p:spPr>
          <a:xfrm>
            <a:off x="5886298" y="4831651"/>
            <a:ext cx="1321157" cy="369332"/>
          </a:xfrm>
          <a:prstGeom prst="rect">
            <a:avLst/>
          </a:prstGeom>
          <a:noFill/>
        </p:spPr>
        <p:txBody>
          <a:bodyPr wrap="square" rtlCol="0">
            <a:spAutoFit/>
          </a:bodyPr>
          <a:lstStyle/>
          <a:p>
            <a:pPr algn="ctr"/>
            <a:r>
              <a:rPr lang="en-US" dirty="0" smtClean="0">
                <a:solidFill>
                  <a:prstClr val="black"/>
                </a:solidFill>
              </a:rPr>
              <a:t>9.0</a:t>
            </a:r>
          </a:p>
        </p:txBody>
      </p:sp>
      <p:sp>
        <p:nvSpPr>
          <p:cNvPr id="32" name="TextBox 31"/>
          <p:cNvSpPr txBox="1"/>
          <p:nvPr/>
        </p:nvSpPr>
        <p:spPr>
          <a:xfrm>
            <a:off x="3380860" y="4831651"/>
            <a:ext cx="1321157" cy="369332"/>
          </a:xfrm>
          <a:prstGeom prst="rect">
            <a:avLst/>
          </a:prstGeom>
          <a:noFill/>
        </p:spPr>
        <p:txBody>
          <a:bodyPr wrap="square" rtlCol="0">
            <a:spAutoFit/>
          </a:bodyPr>
          <a:lstStyle/>
          <a:p>
            <a:pPr algn="ctr"/>
            <a:r>
              <a:rPr lang="en-US" dirty="0" smtClean="0">
                <a:solidFill>
                  <a:prstClr val="black"/>
                </a:solidFill>
              </a:rPr>
              <a:t>12.0</a:t>
            </a:r>
          </a:p>
        </p:txBody>
      </p:sp>
    </p:spTree>
    <p:extLst>
      <p:ext uri="{BB962C8B-B14F-4D97-AF65-F5344CB8AC3E}">
        <p14:creationId xmlns:p14="http://schemas.microsoft.com/office/powerpoint/2010/main" val="1716556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1" y="2214222"/>
            <a:ext cx="7927657" cy="4247198"/>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a:off x="768095" y="585216"/>
            <a:ext cx="7608153" cy="1499616"/>
          </a:xfrm>
        </p:spPr>
        <p:txBody>
          <a:bodyPr/>
          <a:lstStyle/>
          <a:p>
            <a:r>
              <a:rPr lang="en-US" dirty="0" smtClean="0"/>
              <a:t>Workload Planning – Contract Setup</a:t>
            </a:r>
            <a:endParaRPr lang="en-US" dirty="0"/>
          </a:p>
        </p:txBody>
      </p:sp>
      <p:sp>
        <p:nvSpPr>
          <p:cNvPr id="7" name="Line Callout 1 (Border and Accent Bar) 6"/>
          <p:cNvSpPr/>
          <p:nvPr/>
        </p:nvSpPr>
        <p:spPr>
          <a:xfrm>
            <a:off x="3191608" y="1707214"/>
            <a:ext cx="1514982" cy="450043"/>
          </a:xfrm>
          <a:prstGeom prst="accentBorderCallout1">
            <a:avLst>
              <a:gd name="adj1" fmla="val 41399"/>
              <a:gd name="adj2" fmla="val -2968"/>
              <a:gd name="adj3" fmla="val 118683"/>
              <a:gd name="adj4" fmla="val -9380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Contract Setup for NFT Professors</a:t>
            </a:r>
          </a:p>
        </p:txBody>
      </p:sp>
      <p:sp>
        <p:nvSpPr>
          <p:cNvPr id="8" name="Line Callout 1 (Border and Accent Bar) 7"/>
          <p:cNvSpPr/>
          <p:nvPr/>
        </p:nvSpPr>
        <p:spPr>
          <a:xfrm>
            <a:off x="4596049" y="4011161"/>
            <a:ext cx="1514982" cy="500413"/>
          </a:xfrm>
          <a:prstGeom prst="accentBorderCallout1">
            <a:avLst>
              <a:gd name="adj1" fmla="val 26876"/>
              <a:gd name="adj2" fmla="val -3537"/>
              <a:gd name="adj3" fmla="val 318064"/>
              <a:gd name="adj4" fmla="val -6134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Teaching Assignments for Professor</a:t>
            </a:r>
          </a:p>
        </p:txBody>
      </p:sp>
      <p:cxnSp>
        <p:nvCxnSpPr>
          <p:cNvPr id="13" name="Straight Connector 12"/>
          <p:cNvCxnSpPr/>
          <p:nvPr/>
        </p:nvCxnSpPr>
        <p:spPr>
          <a:xfrm>
            <a:off x="2260116" y="2932900"/>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58858" y="2932904"/>
            <a:ext cx="707846" cy="71"/>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Line Callout 1 (Border and Accent Bar) 14"/>
          <p:cNvSpPr/>
          <p:nvPr/>
        </p:nvSpPr>
        <p:spPr>
          <a:xfrm>
            <a:off x="7130102" y="1593703"/>
            <a:ext cx="1514982" cy="830320"/>
          </a:xfrm>
          <a:prstGeom prst="accentBorderCallout1">
            <a:avLst>
              <a:gd name="adj1" fmla="val 26876"/>
              <a:gd name="adj2" fmla="val -3537"/>
              <a:gd name="adj3" fmla="val 112357"/>
              <a:gd name="adj4" fmla="val -5849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Refresh from DCU</a:t>
            </a:r>
          </a:p>
          <a:p>
            <a:pPr marL="180000"/>
            <a:r>
              <a:rPr lang="en-US" sz="1200" dirty="0" smtClean="0"/>
              <a:t>Activated by user or, initiated upon a Page Open event</a:t>
            </a:r>
          </a:p>
        </p:txBody>
      </p:sp>
      <p:sp>
        <p:nvSpPr>
          <p:cNvPr id="16" name="Line Callout 1 (Border and Accent Bar) 15"/>
          <p:cNvSpPr/>
          <p:nvPr/>
        </p:nvSpPr>
        <p:spPr>
          <a:xfrm>
            <a:off x="3483241" y="3089687"/>
            <a:ext cx="1514982" cy="628298"/>
          </a:xfrm>
          <a:prstGeom prst="accentBorderCallout1">
            <a:avLst>
              <a:gd name="adj1" fmla="val 26876"/>
              <a:gd name="adj2" fmla="val -3537"/>
              <a:gd name="adj3" fmla="val 249415"/>
              <a:gd name="adj4" fmla="val -647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Salary Plans available for Professor</a:t>
            </a:r>
          </a:p>
        </p:txBody>
      </p:sp>
      <p:sp>
        <p:nvSpPr>
          <p:cNvPr id="11" name="Line Callout 1 (Border and Accent Bar) 10"/>
          <p:cNvSpPr/>
          <p:nvPr/>
        </p:nvSpPr>
        <p:spPr>
          <a:xfrm>
            <a:off x="5723996" y="4829074"/>
            <a:ext cx="1514982" cy="830320"/>
          </a:xfrm>
          <a:prstGeom prst="accentBorderCallout1">
            <a:avLst>
              <a:gd name="adj1" fmla="val 18565"/>
              <a:gd name="adj2" fmla="val 102942"/>
              <a:gd name="adj3" fmla="val -104778"/>
              <a:gd name="adj4" fmla="val 16983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Setup Records</a:t>
            </a:r>
          </a:p>
          <a:p>
            <a:r>
              <a:rPr lang="en-US" sz="1200" dirty="0" smtClean="0"/>
              <a:t>Reflect various states of DCU Refresh &amp; Salary setup</a:t>
            </a:r>
          </a:p>
        </p:txBody>
      </p:sp>
    </p:spTree>
    <p:extLst>
      <p:ext uri="{BB962C8B-B14F-4D97-AF65-F5344CB8AC3E}">
        <p14:creationId xmlns:p14="http://schemas.microsoft.com/office/powerpoint/2010/main" val="1553031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4582" y="1787586"/>
            <a:ext cx="8211788" cy="4373594"/>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a:off x="768095" y="585216"/>
            <a:ext cx="7979090" cy="1499616"/>
          </a:xfrm>
        </p:spPr>
        <p:txBody>
          <a:bodyPr/>
          <a:lstStyle/>
          <a:p>
            <a:r>
              <a:rPr lang="en-US" dirty="0" smtClean="0"/>
              <a:t>Workload Planning – Contract Preview</a:t>
            </a:r>
            <a:endParaRPr lang="en-US" dirty="0"/>
          </a:p>
        </p:txBody>
      </p:sp>
      <p:sp>
        <p:nvSpPr>
          <p:cNvPr id="8" name="Line Callout 1 (Border and Accent Bar) 7"/>
          <p:cNvSpPr/>
          <p:nvPr/>
        </p:nvSpPr>
        <p:spPr>
          <a:xfrm>
            <a:off x="4889348" y="4920355"/>
            <a:ext cx="1514982" cy="500413"/>
          </a:xfrm>
          <a:prstGeom prst="accentBorderCallout1">
            <a:avLst>
              <a:gd name="adj1" fmla="val 26876"/>
              <a:gd name="adj2" fmla="val -3537"/>
              <a:gd name="adj3" fmla="val 211185"/>
              <a:gd name="adj4" fmla="val -7899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Print as Draft or Final</a:t>
            </a:r>
          </a:p>
        </p:txBody>
      </p:sp>
      <p:cxnSp>
        <p:nvCxnSpPr>
          <p:cNvPr id="13" name="Straight Connector 12"/>
          <p:cNvCxnSpPr/>
          <p:nvPr/>
        </p:nvCxnSpPr>
        <p:spPr>
          <a:xfrm>
            <a:off x="2070335" y="2613723"/>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69077" y="2613723"/>
            <a:ext cx="1159097" cy="4"/>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ine Callout 1 (Border and Accent Bar) 15"/>
          <p:cNvSpPr/>
          <p:nvPr/>
        </p:nvSpPr>
        <p:spPr>
          <a:xfrm>
            <a:off x="5308441" y="1809547"/>
            <a:ext cx="1514982" cy="774853"/>
          </a:xfrm>
          <a:prstGeom prst="accentBorderCallout1">
            <a:avLst>
              <a:gd name="adj1" fmla="val 26876"/>
              <a:gd name="adj2" fmla="val -3537"/>
              <a:gd name="adj3" fmla="val 194792"/>
              <a:gd name="adj4" fmla="val -1057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Sub-period of Workload uses Partial Load Rate at TCH=12</a:t>
            </a:r>
          </a:p>
        </p:txBody>
      </p:sp>
      <p:sp>
        <p:nvSpPr>
          <p:cNvPr id="11" name="Line Callout 1 (Border and Accent Bar) 10"/>
          <p:cNvSpPr/>
          <p:nvPr/>
        </p:nvSpPr>
        <p:spPr>
          <a:xfrm>
            <a:off x="5732621" y="5488955"/>
            <a:ext cx="1514982" cy="449977"/>
          </a:xfrm>
          <a:prstGeom prst="accentBorderCallout1">
            <a:avLst>
              <a:gd name="adj1" fmla="val 18565"/>
              <a:gd name="adj2" fmla="val 102942"/>
              <a:gd name="adj3" fmla="val -521489"/>
              <a:gd name="adj4" fmla="val 17495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One of Two Sub-Periods</a:t>
            </a:r>
          </a:p>
        </p:txBody>
      </p:sp>
      <p:sp>
        <p:nvSpPr>
          <p:cNvPr id="17" name="Rectangle 16"/>
          <p:cNvSpPr/>
          <p:nvPr/>
        </p:nvSpPr>
        <p:spPr>
          <a:xfrm>
            <a:off x="768095" y="4696070"/>
            <a:ext cx="3864290" cy="224285"/>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3157268" y="2084832"/>
            <a:ext cx="1613208" cy="224285"/>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Line Callout 1 (Border and Accent Bar) 18"/>
          <p:cNvSpPr/>
          <p:nvPr/>
        </p:nvSpPr>
        <p:spPr>
          <a:xfrm>
            <a:off x="7280693" y="2299574"/>
            <a:ext cx="1514982" cy="628298"/>
          </a:xfrm>
          <a:prstGeom prst="accentBorderCallout1">
            <a:avLst>
              <a:gd name="adj1" fmla="val 26876"/>
              <a:gd name="adj2" fmla="val -3537"/>
              <a:gd name="adj3" fmla="val 237059"/>
              <a:gd name="adj4" fmla="val -7045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Multiple Academic Blocks in GLAS17545 Section 001</a:t>
            </a:r>
          </a:p>
        </p:txBody>
      </p:sp>
      <p:sp>
        <p:nvSpPr>
          <p:cNvPr id="20" name="Rectangle 19"/>
          <p:cNvSpPr/>
          <p:nvPr/>
        </p:nvSpPr>
        <p:spPr>
          <a:xfrm>
            <a:off x="4563374" y="3786578"/>
            <a:ext cx="1759788" cy="751441"/>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Line Callout 1 (Border and Accent Bar) 20"/>
          <p:cNvSpPr/>
          <p:nvPr/>
        </p:nvSpPr>
        <p:spPr>
          <a:xfrm>
            <a:off x="453255" y="6111949"/>
            <a:ext cx="1514982" cy="612285"/>
          </a:xfrm>
          <a:prstGeom prst="accentBorderCallout1">
            <a:avLst>
              <a:gd name="adj1" fmla="val 18565"/>
              <a:gd name="adj2" fmla="val 102942"/>
              <a:gd name="adj3" fmla="val -198061"/>
              <a:gd name="adj4" fmla="val 16755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Early Ending section forces subdivision of periods</a:t>
            </a:r>
          </a:p>
        </p:txBody>
      </p:sp>
    </p:spTree>
    <p:extLst>
      <p:ext uri="{BB962C8B-B14F-4D97-AF65-F5344CB8AC3E}">
        <p14:creationId xmlns:p14="http://schemas.microsoft.com/office/powerpoint/2010/main" val="1802664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4584" y="1806440"/>
            <a:ext cx="8190929" cy="4220623"/>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a:off x="768095" y="585216"/>
            <a:ext cx="7979090" cy="1499616"/>
          </a:xfrm>
        </p:spPr>
        <p:txBody>
          <a:bodyPr/>
          <a:lstStyle/>
          <a:p>
            <a:r>
              <a:rPr lang="en-US" dirty="0" smtClean="0"/>
              <a:t>Workload Planning – Contract Preview</a:t>
            </a:r>
            <a:endParaRPr lang="en-US" dirty="0"/>
          </a:p>
        </p:txBody>
      </p:sp>
      <p:cxnSp>
        <p:nvCxnSpPr>
          <p:cNvPr id="13" name="Straight Connector 12"/>
          <p:cNvCxnSpPr/>
          <p:nvPr/>
        </p:nvCxnSpPr>
        <p:spPr>
          <a:xfrm>
            <a:off x="2070335" y="2613723"/>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69077" y="2613723"/>
            <a:ext cx="1159097" cy="4"/>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ine Callout 1 (Border and Accent Bar) 15"/>
          <p:cNvSpPr/>
          <p:nvPr/>
        </p:nvSpPr>
        <p:spPr>
          <a:xfrm>
            <a:off x="5646839" y="1838869"/>
            <a:ext cx="1514982" cy="774853"/>
          </a:xfrm>
          <a:prstGeom prst="accentBorderCallout1">
            <a:avLst>
              <a:gd name="adj1" fmla="val 26876"/>
              <a:gd name="adj2" fmla="val -3537"/>
              <a:gd name="adj3" fmla="val 188112"/>
              <a:gd name="adj4" fmla="val -12967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Sub-period of Workload still using Partial Load Rate at TCH=9</a:t>
            </a:r>
          </a:p>
        </p:txBody>
      </p:sp>
      <p:sp>
        <p:nvSpPr>
          <p:cNvPr id="11" name="Line Callout 1 (Border and Accent Bar) 10"/>
          <p:cNvSpPr/>
          <p:nvPr/>
        </p:nvSpPr>
        <p:spPr>
          <a:xfrm>
            <a:off x="6129436" y="5609515"/>
            <a:ext cx="1514982" cy="449977"/>
          </a:xfrm>
          <a:prstGeom prst="accentBorderCallout1">
            <a:avLst>
              <a:gd name="adj1" fmla="val 18565"/>
              <a:gd name="adj2" fmla="val 102942"/>
              <a:gd name="adj3" fmla="val -546411"/>
              <a:gd name="adj4" fmla="val 15218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Second of Two Sub-Periods</a:t>
            </a:r>
          </a:p>
        </p:txBody>
      </p:sp>
      <p:sp>
        <p:nvSpPr>
          <p:cNvPr id="22" name="Line Callout 1 (Border and Accent Bar) 21"/>
          <p:cNvSpPr/>
          <p:nvPr/>
        </p:nvSpPr>
        <p:spPr>
          <a:xfrm>
            <a:off x="4877259" y="4793823"/>
            <a:ext cx="1514982" cy="494169"/>
          </a:xfrm>
          <a:prstGeom prst="accentBorderCallout1">
            <a:avLst>
              <a:gd name="adj1" fmla="val 26876"/>
              <a:gd name="adj2" fmla="val -3537"/>
              <a:gd name="adj3" fmla="val -14125"/>
              <a:gd name="adj4" fmla="val -8298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7 Week GLAS39207 drops from workload</a:t>
            </a:r>
          </a:p>
        </p:txBody>
      </p:sp>
    </p:spTree>
    <p:extLst>
      <p:ext uri="{BB962C8B-B14F-4D97-AF65-F5344CB8AC3E}">
        <p14:creationId xmlns:p14="http://schemas.microsoft.com/office/powerpoint/2010/main" val="1628538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rot="16200000">
            <a:off x="-2658072" y="2700312"/>
            <a:ext cx="6815761" cy="1499616"/>
          </a:xfrm>
          <a:solidFill>
            <a:srgbClr val="B40404"/>
          </a:solidFill>
        </p:spPr>
        <p:txBody>
          <a:bodyPr/>
          <a:lstStyle/>
          <a:p>
            <a:r>
              <a:rPr lang="en-US" dirty="0" smtClean="0"/>
              <a:t>Workload – Contract Printing</a:t>
            </a:r>
            <a:endParaRPr lang="en-US" dirty="0"/>
          </a:p>
        </p:txBody>
      </p:sp>
      <p:pic>
        <p:nvPicPr>
          <p:cNvPr id="3" name="Picture 2"/>
          <p:cNvPicPr>
            <a:picLocks noChangeAspect="1"/>
          </p:cNvPicPr>
          <p:nvPr/>
        </p:nvPicPr>
        <p:blipFill>
          <a:blip r:embed="rId3"/>
          <a:stretch>
            <a:fillRect/>
          </a:stretch>
        </p:blipFill>
        <p:spPr>
          <a:xfrm>
            <a:off x="3233861" y="206940"/>
            <a:ext cx="5513323" cy="6187365"/>
          </a:xfrm>
          <a:prstGeom prst="rect">
            <a:avLst/>
          </a:prstGeom>
          <a:ln w="3175">
            <a:solidFill>
              <a:schemeClr val="bg1">
                <a:lumMod val="50000"/>
              </a:schemeClr>
            </a:solidFill>
          </a:ln>
        </p:spPr>
      </p:pic>
      <p:cxnSp>
        <p:nvCxnSpPr>
          <p:cNvPr id="13" name="Straight Connector 12"/>
          <p:cNvCxnSpPr/>
          <p:nvPr/>
        </p:nvCxnSpPr>
        <p:spPr>
          <a:xfrm>
            <a:off x="7058607" y="802175"/>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10707" y="802175"/>
            <a:ext cx="912191" cy="4"/>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58206" y="1656190"/>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203300" y="1656190"/>
            <a:ext cx="912191" cy="4"/>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58206" y="1785587"/>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58206" y="1914983"/>
            <a:ext cx="825937"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58206" y="2044379"/>
            <a:ext cx="412968"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203300" y="2044379"/>
            <a:ext cx="912191" cy="4"/>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03300" y="2192646"/>
            <a:ext cx="1172949"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Line Callout 1 (Border and Accent Bar) 10"/>
          <p:cNvSpPr/>
          <p:nvPr/>
        </p:nvSpPr>
        <p:spPr>
          <a:xfrm>
            <a:off x="1609248" y="3927363"/>
            <a:ext cx="1514982" cy="449977"/>
          </a:xfrm>
          <a:prstGeom prst="accentBorderCallout1">
            <a:avLst>
              <a:gd name="adj1" fmla="val 18565"/>
              <a:gd name="adj2" fmla="val 102942"/>
              <a:gd name="adj3" fmla="val -134239"/>
              <a:gd name="adj4" fmla="val 1464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First of Two Sub-Periods</a:t>
            </a:r>
          </a:p>
        </p:txBody>
      </p:sp>
      <p:sp>
        <p:nvSpPr>
          <p:cNvPr id="19" name="Line Callout 1 (Border and Accent Bar) 18"/>
          <p:cNvSpPr/>
          <p:nvPr/>
        </p:nvSpPr>
        <p:spPr>
          <a:xfrm>
            <a:off x="1609248" y="5126435"/>
            <a:ext cx="1514982" cy="449977"/>
          </a:xfrm>
          <a:prstGeom prst="accentBorderCallout1">
            <a:avLst>
              <a:gd name="adj1" fmla="val 18565"/>
              <a:gd name="adj2" fmla="val 102942"/>
              <a:gd name="adj3" fmla="val -134239"/>
              <a:gd name="adj4" fmla="val 1464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Second of Two Sub-Periods</a:t>
            </a:r>
          </a:p>
        </p:txBody>
      </p:sp>
    </p:spTree>
    <p:extLst>
      <p:ext uri="{BB962C8B-B14F-4D97-AF65-F5344CB8AC3E}">
        <p14:creationId xmlns:p14="http://schemas.microsoft.com/office/powerpoint/2010/main" val="2938562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Sheridan College Institute of Technology and Advanced Learning</a:t>
            </a:r>
            <a:endParaRPr lang="en-US" dirty="0"/>
          </a:p>
        </p:txBody>
      </p:sp>
      <p:sp>
        <p:nvSpPr>
          <p:cNvPr id="4" name="Text Placeholder 3"/>
          <p:cNvSpPr>
            <a:spLocks noGrp="1"/>
          </p:cNvSpPr>
          <p:nvPr>
            <p:ph type="body" sz="half" idx="2"/>
          </p:nvPr>
        </p:nvSpPr>
        <p:spPr/>
        <p:txBody>
          <a:bodyPr>
            <a:normAutofit fontScale="77500" lnSpcReduction="20000"/>
          </a:bodyPr>
          <a:lstStyle/>
          <a:p>
            <a:r>
              <a:rPr lang="en-US" b="1" dirty="0" smtClean="0"/>
              <a:t>The Creative Campus</a:t>
            </a:r>
          </a:p>
          <a:p>
            <a:r>
              <a:rPr lang="en-US" dirty="0" smtClean="0"/>
              <a:t>Course Based &amp; Block Based Registration</a:t>
            </a:r>
          </a:p>
          <a:p>
            <a:r>
              <a:rPr lang="en-US" dirty="0" smtClean="0"/>
              <a:t>Degree and Diploma-granting, Apprenticeship &amp; Continuing Ed</a:t>
            </a:r>
          </a:p>
          <a:p>
            <a:r>
              <a:rPr lang="en-US" dirty="0" smtClean="0"/>
              <a:t>3 Campuses in 3 Cities</a:t>
            </a:r>
            <a:endParaRPr lang="en-US" dirty="0"/>
          </a:p>
          <a:p>
            <a:r>
              <a:rPr lang="en-US" dirty="0" smtClean="0"/>
              <a:t>Six Faculties</a:t>
            </a:r>
          </a:p>
          <a:p>
            <a:r>
              <a:rPr lang="en-US" dirty="0" smtClean="0"/>
              <a:t>23,000 FT &amp; 18,500 NFT Students</a:t>
            </a:r>
            <a:endParaRPr lang="en-US" dirty="0"/>
          </a:p>
        </p:txBody>
      </p:sp>
      <p:sp>
        <p:nvSpPr>
          <p:cNvPr id="6" name="Footer Placeholder 2">
            <a:extLst>
              <a:ext uri="{FF2B5EF4-FFF2-40B4-BE49-F238E27FC236}">
                <a16:creationId xmlns="" xmlns:a16="http://schemas.microsoft.com/office/drawing/2014/main" id="{CA7ECCF4-C992-4CA5-91C3-5760B94E975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9900" r="9900"/>
          <a:stretch>
            <a:fillRect/>
          </a:stretch>
        </p:blipFill>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7408" y="2576055"/>
            <a:ext cx="8331899" cy="3224689"/>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p:txBody>
          <a:bodyPr/>
          <a:lstStyle/>
          <a:p>
            <a:r>
              <a:rPr lang="en-US" dirty="0" smtClean="0"/>
              <a:t>Timetabler – DCU Professor View FT</a:t>
            </a:r>
            <a:endParaRPr lang="en-US" dirty="0"/>
          </a:p>
        </p:txBody>
      </p:sp>
      <p:sp>
        <p:nvSpPr>
          <p:cNvPr id="8" name="Line Callout 1 (Border and Accent Bar) 7"/>
          <p:cNvSpPr/>
          <p:nvPr/>
        </p:nvSpPr>
        <p:spPr>
          <a:xfrm>
            <a:off x="6338106" y="1995220"/>
            <a:ext cx="1514982" cy="601265"/>
          </a:xfrm>
          <a:prstGeom prst="accentBorderCallout1">
            <a:avLst>
              <a:gd name="adj1" fmla="val 26876"/>
              <a:gd name="adj2" fmla="val -3537"/>
              <a:gd name="adj3" fmla="val 326048"/>
              <a:gd name="adj4" fmla="val -18551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Full-Time Professor gets </a:t>
            </a:r>
            <a:r>
              <a:rPr lang="en-US" sz="1200" dirty="0" err="1" smtClean="0"/>
              <a:t>SWF’d</a:t>
            </a:r>
            <a:r>
              <a:rPr lang="en-US" sz="1200" dirty="0" smtClean="0"/>
              <a:t> in Workload Planning</a:t>
            </a:r>
          </a:p>
        </p:txBody>
      </p:sp>
      <p:cxnSp>
        <p:nvCxnSpPr>
          <p:cNvPr id="13" name="Straight Connector 12"/>
          <p:cNvCxnSpPr/>
          <p:nvPr/>
        </p:nvCxnSpPr>
        <p:spPr>
          <a:xfrm>
            <a:off x="1510389" y="3628582"/>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10388" y="3793338"/>
            <a:ext cx="405442"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63628" y="3628582"/>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07632" y="4879622"/>
            <a:ext cx="4709801" cy="921122"/>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Line Callout 1 (Border and Accent Bar) 19"/>
          <p:cNvSpPr/>
          <p:nvPr/>
        </p:nvSpPr>
        <p:spPr>
          <a:xfrm>
            <a:off x="6338106" y="2736908"/>
            <a:ext cx="1514982" cy="783975"/>
          </a:xfrm>
          <a:prstGeom prst="accentBorderCallout1">
            <a:avLst>
              <a:gd name="adj1" fmla="val 26876"/>
              <a:gd name="adj2" fmla="val -3537"/>
              <a:gd name="adj3" fmla="val 274126"/>
              <a:gd name="adj4" fmla="val -6131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For Demonstration Purposes – Assigned the same Deliveries as NFT Prof</a:t>
            </a:r>
          </a:p>
        </p:txBody>
      </p:sp>
    </p:spTree>
    <p:extLst>
      <p:ext uri="{BB962C8B-B14F-4D97-AF65-F5344CB8AC3E}">
        <p14:creationId xmlns:p14="http://schemas.microsoft.com/office/powerpoint/2010/main" val="1839039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1064" y="2307530"/>
            <a:ext cx="8562213" cy="3545586"/>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a:off x="768095" y="585216"/>
            <a:ext cx="7608153" cy="1499616"/>
          </a:xfrm>
        </p:spPr>
        <p:txBody>
          <a:bodyPr/>
          <a:lstStyle/>
          <a:p>
            <a:r>
              <a:rPr lang="en-US" dirty="0" smtClean="0"/>
              <a:t>Workload Planning – Teaching Setup</a:t>
            </a:r>
            <a:endParaRPr lang="en-US" dirty="0"/>
          </a:p>
        </p:txBody>
      </p:sp>
      <p:sp>
        <p:nvSpPr>
          <p:cNvPr id="7" name="Line Callout 1 (Border and Accent Bar) 6"/>
          <p:cNvSpPr/>
          <p:nvPr/>
        </p:nvSpPr>
        <p:spPr>
          <a:xfrm>
            <a:off x="1486056" y="1677332"/>
            <a:ext cx="1514982" cy="450043"/>
          </a:xfrm>
          <a:prstGeom prst="accentBorderCallout1">
            <a:avLst>
              <a:gd name="adj1" fmla="val 41399"/>
              <a:gd name="adj2" fmla="val -2968"/>
              <a:gd name="adj3" fmla="val 144835"/>
              <a:gd name="adj4" fmla="val -6332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Teaching Setup for FT Professors</a:t>
            </a:r>
          </a:p>
        </p:txBody>
      </p:sp>
      <p:sp>
        <p:nvSpPr>
          <p:cNvPr id="8" name="Line Callout 1 (Border and Accent Bar) 7"/>
          <p:cNvSpPr/>
          <p:nvPr/>
        </p:nvSpPr>
        <p:spPr>
          <a:xfrm>
            <a:off x="2243547" y="3246046"/>
            <a:ext cx="1514982" cy="500413"/>
          </a:xfrm>
          <a:prstGeom prst="accentBorderCallout1">
            <a:avLst>
              <a:gd name="adj1" fmla="val 26876"/>
              <a:gd name="adj2" fmla="val -3537"/>
              <a:gd name="adj3" fmla="val 298163"/>
              <a:gd name="adj4" fmla="val -8584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Teaching Assignments for Professor</a:t>
            </a:r>
          </a:p>
        </p:txBody>
      </p:sp>
      <p:cxnSp>
        <p:nvCxnSpPr>
          <p:cNvPr id="13" name="Straight Connector 12"/>
          <p:cNvCxnSpPr/>
          <p:nvPr/>
        </p:nvCxnSpPr>
        <p:spPr>
          <a:xfrm>
            <a:off x="1594450" y="2987226"/>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3192" y="2987230"/>
            <a:ext cx="707846" cy="71"/>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Line Callout 1 (Border and Accent Bar) 14"/>
          <p:cNvSpPr/>
          <p:nvPr/>
        </p:nvSpPr>
        <p:spPr>
          <a:xfrm>
            <a:off x="6713643" y="1712215"/>
            <a:ext cx="1514982" cy="830320"/>
          </a:xfrm>
          <a:prstGeom prst="accentBorderCallout1">
            <a:avLst>
              <a:gd name="adj1" fmla="val 26876"/>
              <a:gd name="adj2" fmla="val -3537"/>
              <a:gd name="adj3" fmla="val 112357"/>
              <a:gd name="adj4" fmla="val -5849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Refresh from DCU</a:t>
            </a:r>
          </a:p>
          <a:p>
            <a:pPr marL="180000"/>
            <a:r>
              <a:rPr lang="en-US" sz="1200" dirty="0" smtClean="0"/>
              <a:t>Activated by user or, initiated upon a Page Open event</a:t>
            </a:r>
          </a:p>
        </p:txBody>
      </p:sp>
      <p:sp>
        <p:nvSpPr>
          <p:cNvPr id="11" name="Line Callout 1 (Border and Accent Bar) 10"/>
          <p:cNvSpPr/>
          <p:nvPr/>
        </p:nvSpPr>
        <p:spPr>
          <a:xfrm>
            <a:off x="4330265" y="5814555"/>
            <a:ext cx="1514982" cy="830320"/>
          </a:xfrm>
          <a:prstGeom prst="accentBorderCallout1">
            <a:avLst>
              <a:gd name="adj1" fmla="val 18565"/>
              <a:gd name="adj2" fmla="val 102942"/>
              <a:gd name="adj3" fmla="val -223627"/>
              <a:gd name="adj4" fmla="val 25409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Setup Records</a:t>
            </a:r>
          </a:p>
          <a:p>
            <a:r>
              <a:rPr lang="en-US" sz="1200" dirty="0" smtClean="0"/>
              <a:t>Reflect various states of DCU Refresh &amp; Over-rides</a:t>
            </a:r>
          </a:p>
        </p:txBody>
      </p:sp>
      <p:sp>
        <p:nvSpPr>
          <p:cNvPr id="17" name="Line Callout 1 (Border and Accent Bar) 16"/>
          <p:cNvSpPr/>
          <p:nvPr/>
        </p:nvSpPr>
        <p:spPr>
          <a:xfrm>
            <a:off x="6335713" y="2931624"/>
            <a:ext cx="1514982" cy="628843"/>
          </a:xfrm>
          <a:prstGeom prst="accentBorderCallout1">
            <a:avLst>
              <a:gd name="adj1" fmla="val 26876"/>
              <a:gd name="adj2" fmla="val -3537"/>
              <a:gd name="adj3" fmla="val 307655"/>
              <a:gd name="adj4" fmla="val -17130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Audited over-ride of System-derived Preparation type</a:t>
            </a:r>
          </a:p>
        </p:txBody>
      </p:sp>
    </p:spTree>
    <p:extLst>
      <p:ext uri="{BB962C8B-B14F-4D97-AF65-F5344CB8AC3E}">
        <p14:creationId xmlns:p14="http://schemas.microsoft.com/office/powerpoint/2010/main" val="4097535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3212" y="1996542"/>
            <a:ext cx="8170069" cy="4276249"/>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a:off x="768095" y="585216"/>
            <a:ext cx="7696895" cy="1499616"/>
          </a:xfrm>
        </p:spPr>
        <p:txBody>
          <a:bodyPr/>
          <a:lstStyle/>
          <a:p>
            <a:r>
              <a:rPr lang="en-US" dirty="0" smtClean="0"/>
              <a:t>Workload Planning – Non-Teaching Setup</a:t>
            </a:r>
            <a:endParaRPr lang="en-US" dirty="0"/>
          </a:p>
        </p:txBody>
      </p:sp>
      <p:sp>
        <p:nvSpPr>
          <p:cNvPr id="7" name="Line Callout 1 (Border and Accent Bar) 6"/>
          <p:cNvSpPr/>
          <p:nvPr/>
        </p:nvSpPr>
        <p:spPr>
          <a:xfrm>
            <a:off x="3912374" y="1677332"/>
            <a:ext cx="1514982" cy="450043"/>
          </a:xfrm>
          <a:prstGeom prst="accentBorderCallout1">
            <a:avLst>
              <a:gd name="adj1" fmla="val 41399"/>
              <a:gd name="adj2" fmla="val -2968"/>
              <a:gd name="adj3" fmla="val 96555"/>
              <a:gd name="adj4" fmla="val -352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Non-Teaching Setup for FT Professors</a:t>
            </a:r>
          </a:p>
        </p:txBody>
      </p:sp>
      <p:sp>
        <p:nvSpPr>
          <p:cNvPr id="8" name="Line Callout 1 (Border and Accent Bar) 7"/>
          <p:cNvSpPr/>
          <p:nvPr/>
        </p:nvSpPr>
        <p:spPr>
          <a:xfrm>
            <a:off x="2243547" y="3246046"/>
            <a:ext cx="1514982" cy="828013"/>
          </a:xfrm>
          <a:prstGeom prst="accentBorderCallout1">
            <a:avLst>
              <a:gd name="adj1" fmla="val 26876"/>
              <a:gd name="adj2" fmla="val -3537"/>
              <a:gd name="adj3" fmla="val 148368"/>
              <a:gd name="adj4" fmla="val -786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Non-Teaching Complementary Function Assignments for Professor</a:t>
            </a:r>
          </a:p>
        </p:txBody>
      </p:sp>
      <p:cxnSp>
        <p:nvCxnSpPr>
          <p:cNvPr id="13" name="Straight Connector 12"/>
          <p:cNvCxnSpPr/>
          <p:nvPr/>
        </p:nvCxnSpPr>
        <p:spPr>
          <a:xfrm>
            <a:off x="1948373" y="2783088"/>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47115" y="2783092"/>
            <a:ext cx="707846" cy="71"/>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Line Callout 1 (Border and Accent Bar) 10"/>
          <p:cNvSpPr/>
          <p:nvPr/>
        </p:nvSpPr>
        <p:spPr>
          <a:xfrm>
            <a:off x="4529441" y="5951715"/>
            <a:ext cx="1514982" cy="656149"/>
          </a:xfrm>
          <a:prstGeom prst="accentBorderCallout1">
            <a:avLst>
              <a:gd name="adj1" fmla="val 18565"/>
              <a:gd name="adj2" fmla="val 102942"/>
              <a:gd name="adj3" fmla="val -331250"/>
              <a:gd name="adj4" fmla="val 23855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Setup Records</a:t>
            </a:r>
          </a:p>
          <a:p>
            <a:r>
              <a:rPr lang="en-US" sz="1200" dirty="0" smtClean="0"/>
              <a:t>Reflect various states Non-teaching setup</a:t>
            </a:r>
          </a:p>
        </p:txBody>
      </p:sp>
      <p:sp>
        <p:nvSpPr>
          <p:cNvPr id="17" name="Line Callout 1 (Border and Accent Bar) 16"/>
          <p:cNvSpPr/>
          <p:nvPr/>
        </p:nvSpPr>
        <p:spPr>
          <a:xfrm>
            <a:off x="2874709" y="5951715"/>
            <a:ext cx="1514982" cy="628843"/>
          </a:xfrm>
          <a:prstGeom prst="accentBorderCallout1">
            <a:avLst>
              <a:gd name="adj1" fmla="val 26876"/>
              <a:gd name="adj2" fmla="val -3537"/>
              <a:gd name="adj3" fmla="val -22037"/>
              <a:gd name="adj4" fmla="val -559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Record Periods of no workload for Ministry reporting</a:t>
            </a:r>
          </a:p>
        </p:txBody>
      </p:sp>
    </p:spTree>
    <p:extLst>
      <p:ext uri="{BB962C8B-B14F-4D97-AF65-F5344CB8AC3E}">
        <p14:creationId xmlns:p14="http://schemas.microsoft.com/office/powerpoint/2010/main" val="1676931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5337" y="1964479"/>
            <a:ext cx="8449056" cy="4383024"/>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a:off x="768095" y="585216"/>
            <a:ext cx="7696895" cy="1499616"/>
          </a:xfrm>
        </p:spPr>
        <p:txBody>
          <a:bodyPr/>
          <a:lstStyle/>
          <a:p>
            <a:r>
              <a:rPr lang="en-US" dirty="0" smtClean="0"/>
              <a:t>Workload Planning – SWF Preview</a:t>
            </a:r>
            <a:endParaRPr lang="en-US" dirty="0"/>
          </a:p>
        </p:txBody>
      </p:sp>
      <p:sp>
        <p:nvSpPr>
          <p:cNvPr id="8" name="Line Callout 1 (Border and Accent Bar) 7"/>
          <p:cNvSpPr/>
          <p:nvPr/>
        </p:nvSpPr>
        <p:spPr>
          <a:xfrm>
            <a:off x="6208965" y="2208033"/>
            <a:ext cx="1514982" cy="828013"/>
          </a:xfrm>
          <a:prstGeom prst="accentBorderCallout1">
            <a:avLst>
              <a:gd name="adj1" fmla="val 26876"/>
              <a:gd name="adj2" fmla="val -3537"/>
              <a:gd name="adj3" fmla="val 157115"/>
              <a:gd name="adj4" fmla="val -7270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At Day 1, Class size switches from planned to actual enrollments</a:t>
            </a:r>
          </a:p>
        </p:txBody>
      </p:sp>
      <p:cxnSp>
        <p:nvCxnSpPr>
          <p:cNvPr id="13" name="Straight Connector 12"/>
          <p:cNvCxnSpPr/>
          <p:nvPr/>
        </p:nvCxnSpPr>
        <p:spPr>
          <a:xfrm>
            <a:off x="1450015" y="2466217"/>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9174" y="2466221"/>
            <a:ext cx="707846" cy="71"/>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Line Callout 1 (Border and Accent Bar) 16"/>
          <p:cNvSpPr/>
          <p:nvPr/>
        </p:nvSpPr>
        <p:spPr>
          <a:xfrm>
            <a:off x="3859051" y="6077185"/>
            <a:ext cx="1514982" cy="518989"/>
          </a:xfrm>
          <a:prstGeom prst="accentBorderCallout1">
            <a:avLst>
              <a:gd name="adj1" fmla="val 26876"/>
              <a:gd name="adj2" fmla="val -3537"/>
              <a:gd name="adj3" fmla="val -159848"/>
              <a:gd name="adj4" fmla="val -978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Summary from Non-teaching tab</a:t>
            </a:r>
          </a:p>
        </p:txBody>
      </p:sp>
      <p:sp>
        <p:nvSpPr>
          <p:cNvPr id="12" name="Line Callout 1 (Border and Accent Bar) 11"/>
          <p:cNvSpPr/>
          <p:nvPr/>
        </p:nvSpPr>
        <p:spPr>
          <a:xfrm>
            <a:off x="6275829" y="5755833"/>
            <a:ext cx="1514982" cy="449977"/>
          </a:xfrm>
          <a:prstGeom prst="accentBorderCallout1">
            <a:avLst>
              <a:gd name="adj1" fmla="val 18565"/>
              <a:gd name="adj2" fmla="val 102942"/>
              <a:gd name="adj3" fmla="val -603981"/>
              <a:gd name="adj4" fmla="val 13910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One of Two Sub-Periods</a:t>
            </a:r>
          </a:p>
        </p:txBody>
      </p:sp>
      <p:sp>
        <p:nvSpPr>
          <p:cNvPr id="15" name="Line Callout 1 (Border and Accent Bar) 14"/>
          <p:cNvSpPr/>
          <p:nvPr/>
        </p:nvSpPr>
        <p:spPr>
          <a:xfrm>
            <a:off x="6323815" y="4432280"/>
            <a:ext cx="1514982" cy="518989"/>
          </a:xfrm>
          <a:prstGeom prst="accentBorderCallout1">
            <a:avLst>
              <a:gd name="adj1" fmla="val 26876"/>
              <a:gd name="adj2" fmla="val -3537"/>
              <a:gd name="adj3" fmla="val 134963"/>
              <a:gd name="adj4" fmla="val -5178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Summary from Teaching tab</a:t>
            </a:r>
          </a:p>
        </p:txBody>
      </p:sp>
    </p:spTree>
    <p:extLst>
      <p:ext uri="{BB962C8B-B14F-4D97-AF65-F5344CB8AC3E}">
        <p14:creationId xmlns:p14="http://schemas.microsoft.com/office/powerpoint/2010/main" val="3502927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0781" y="2008536"/>
            <a:ext cx="8449056" cy="4059936"/>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a:off x="768095" y="585216"/>
            <a:ext cx="7696895" cy="1499616"/>
          </a:xfrm>
        </p:spPr>
        <p:txBody>
          <a:bodyPr/>
          <a:lstStyle/>
          <a:p>
            <a:r>
              <a:rPr lang="en-US" dirty="0" smtClean="0"/>
              <a:t>Workload Planning – SWF Preview</a:t>
            </a:r>
            <a:endParaRPr lang="en-US" dirty="0"/>
          </a:p>
        </p:txBody>
      </p:sp>
      <p:cxnSp>
        <p:nvCxnSpPr>
          <p:cNvPr id="13" name="Straight Connector 12"/>
          <p:cNvCxnSpPr/>
          <p:nvPr/>
        </p:nvCxnSpPr>
        <p:spPr>
          <a:xfrm>
            <a:off x="1450015" y="2520535"/>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9174" y="2520539"/>
            <a:ext cx="707846" cy="71"/>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Line Callout 1 (Border and Accent Bar) 11"/>
          <p:cNvSpPr/>
          <p:nvPr/>
        </p:nvSpPr>
        <p:spPr>
          <a:xfrm>
            <a:off x="6275829" y="5755833"/>
            <a:ext cx="1514982" cy="449977"/>
          </a:xfrm>
          <a:prstGeom prst="accentBorderCallout1">
            <a:avLst>
              <a:gd name="adj1" fmla="val 18565"/>
              <a:gd name="adj2" fmla="val 102942"/>
              <a:gd name="adj3" fmla="val -603981"/>
              <a:gd name="adj4" fmla="val 13910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Second of Two Sub-Periods</a:t>
            </a:r>
          </a:p>
        </p:txBody>
      </p:sp>
      <p:sp>
        <p:nvSpPr>
          <p:cNvPr id="16" name="Line Callout 1 (Border and Accent Bar) 15"/>
          <p:cNvSpPr/>
          <p:nvPr/>
        </p:nvSpPr>
        <p:spPr>
          <a:xfrm>
            <a:off x="6275829" y="2239979"/>
            <a:ext cx="1514982" cy="494169"/>
          </a:xfrm>
          <a:prstGeom prst="accentBorderCallout1">
            <a:avLst>
              <a:gd name="adj1" fmla="val 26876"/>
              <a:gd name="adj2" fmla="val -3537"/>
              <a:gd name="adj3" fmla="val 376104"/>
              <a:gd name="adj4" fmla="val -31425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7 Week GLAS39207 drops from workload</a:t>
            </a:r>
          </a:p>
        </p:txBody>
      </p:sp>
    </p:spTree>
    <p:extLst>
      <p:ext uri="{BB962C8B-B14F-4D97-AF65-F5344CB8AC3E}">
        <p14:creationId xmlns:p14="http://schemas.microsoft.com/office/powerpoint/2010/main" val="2279050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48918" y="296268"/>
            <a:ext cx="5026152" cy="5991225"/>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rot="16200000">
            <a:off x="-2658072" y="2700312"/>
            <a:ext cx="6815761" cy="1499616"/>
          </a:xfrm>
          <a:solidFill>
            <a:srgbClr val="B40404"/>
          </a:solidFill>
        </p:spPr>
        <p:txBody>
          <a:bodyPr/>
          <a:lstStyle/>
          <a:p>
            <a:r>
              <a:rPr lang="en-US" dirty="0" smtClean="0"/>
              <a:t>Workload – SWF Printing</a:t>
            </a:r>
            <a:endParaRPr lang="en-US" dirty="0"/>
          </a:p>
        </p:txBody>
      </p:sp>
      <p:cxnSp>
        <p:nvCxnSpPr>
          <p:cNvPr id="13" name="Straight Connector 12"/>
          <p:cNvCxnSpPr/>
          <p:nvPr/>
        </p:nvCxnSpPr>
        <p:spPr>
          <a:xfrm>
            <a:off x="3755286" y="666373"/>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307386" y="666373"/>
            <a:ext cx="912191" cy="4"/>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Line Callout 1 (Border and Accent Bar) 10"/>
          <p:cNvSpPr/>
          <p:nvPr/>
        </p:nvSpPr>
        <p:spPr>
          <a:xfrm>
            <a:off x="1666776" y="1501035"/>
            <a:ext cx="1514982" cy="449977"/>
          </a:xfrm>
          <a:prstGeom prst="accentBorderCallout1">
            <a:avLst>
              <a:gd name="adj1" fmla="val 18565"/>
              <a:gd name="adj2" fmla="val 102942"/>
              <a:gd name="adj3" fmla="val -134239"/>
              <a:gd name="adj4" fmla="val 1464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First of Two Sub-Periods</a:t>
            </a:r>
          </a:p>
        </p:txBody>
      </p:sp>
      <p:sp>
        <p:nvSpPr>
          <p:cNvPr id="19" name="Line Callout 1 (Border and Accent Bar) 18"/>
          <p:cNvSpPr/>
          <p:nvPr/>
        </p:nvSpPr>
        <p:spPr>
          <a:xfrm>
            <a:off x="1609248" y="5081170"/>
            <a:ext cx="1514982" cy="449977"/>
          </a:xfrm>
          <a:prstGeom prst="accentBorderCallout1">
            <a:avLst>
              <a:gd name="adj1" fmla="val 18565"/>
              <a:gd name="adj2" fmla="val 102942"/>
              <a:gd name="adj3" fmla="val 20684"/>
              <a:gd name="adj4" fmla="val 454848"/>
            </a:avLst>
          </a:prstGeom>
          <a:solidFill>
            <a:srgbClr val="C00000"/>
          </a:solidFill>
          <a:ln>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Second of Two Sub-Periods – Page 2</a:t>
            </a:r>
          </a:p>
        </p:txBody>
      </p:sp>
    </p:spTree>
    <p:extLst>
      <p:ext uri="{BB962C8B-B14F-4D97-AF65-F5344CB8AC3E}">
        <p14:creationId xmlns:p14="http://schemas.microsoft.com/office/powerpoint/2010/main" val="4052116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24868" y="344694"/>
            <a:ext cx="4967859" cy="5848731"/>
          </a:xfrm>
          <a:prstGeom prst="rect">
            <a:avLst/>
          </a:prstGeom>
          <a:ln w="3175">
            <a:solidFill>
              <a:schemeClr val="bg1">
                <a:lumMod val="50000"/>
              </a:schemeClr>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rot="16200000">
            <a:off x="-2658072" y="2700312"/>
            <a:ext cx="6815761" cy="1499616"/>
          </a:xfrm>
          <a:solidFill>
            <a:srgbClr val="B40404"/>
          </a:solidFill>
        </p:spPr>
        <p:txBody>
          <a:bodyPr/>
          <a:lstStyle/>
          <a:p>
            <a:r>
              <a:rPr lang="en-US" dirty="0" smtClean="0"/>
              <a:t>Workload – SWF Printing</a:t>
            </a:r>
            <a:endParaRPr lang="en-US" dirty="0"/>
          </a:p>
        </p:txBody>
      </p:sp>
      <p:cxnSp>
        <p:nvCxnSpPr>
          <p:cNvPr id="13" name="Straight Connector 12"/>
          <p:cNvCxnSpPr/>
          <p:nvPr/>
        </p:nvCxnSpPr>
        <p:spPr>
          <a:xfrm>
            <a:off x="3755286" y="702585"/>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307386" y="702585"/>
            <a:ext cx="912191" cy="4"/>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Line Callout 1 (Border and Accent Bar) 10"/>
          <p:cNvSpPr/>
          <p:nvPr/>
        </p:nvSpPr>
        <p:spPr>
          <a:xfrm>
            <a:off x="1666776" y="1501035"/>
            <a:ext cx="1514982" cy="449977"/>
          </a:xfrm>
          <a:prstGeom prst="accentBorderCallout1">
            <a:avLst>
              <a:gd name="adj1" fmla="val 18565"/>
              <a:gd name="adj2" fmla="val 102942"/>
              <a:gd name="adj3" fmla="val -134239"/>
              <a:gd name="adj4" fmla="val 1464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Second of Two Sub-Periods</a:t>
            </a:r>
          </a:p>
        </p:txBody>
      </p:sp>
    </p:spTree>
    <p:extLst>
      <p:ext uri="{BB962C8B-B14F-4D97-AF65-F5344CB8AC3E}">
        <p14:creationId xmlns:p14="http://schemas.microsoft.com/office/powerpoint/2010/main" val="3724634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45147" y="1623939"/>
            <a:ext cx="7000875" cy="4527233"/>
          </a:xfrm>
          <a:prstGeom prst="rect">
            <a:avLst/>
          </a:prstGeom>
          <a:ln>
            <a:solidFill>
              <a:schemeClr val="tx1"/>
            </a:solidFill>
          </a:ln>
        </p:spPr>
      </p:pic>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a:xfrm>
            <a:off x="768095" y="585216"/>
            <a:ext cx="7696895" cy="1499616"/>
          </a:xfrm>
        </p:spPr>
        <p:txBody>
          <a:bodyPr/>
          <a:lstStyle/>
          <a:p>
            <a:r>
              <a:rPr lang="en-US" dirty="0" smtClean="0"/>
              <a:t>Workload – Validation &amp; Errors</a:t>
            </a:r>
            <a:endParaRPr lang="en-US" dirty="0"/>
          </a:p>
        </p:txBody>
      </p:sp>
      <p:cxnSp>
        <p:nvCxnSpPr>
          <p:cNvPr id="13" name="Straight Connector 12"/>
          <p:cNvCxnSpPr/>
          <p:nvPr/>
        </p:nvCxnSpPr>
        <p:spPr>
          <a:xfrm>
            <a:off x="2679118" y="2336705"/>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78277" y="2336709"/>
            <a:ext cx="707846" cy="71"/>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ine Callout 1 (Border and Accent Bar) 15"/>
          <p:cNvSpPr/>
          <p:nvPr/>
        </p:nvSpPr>
        <p:spPr>
          <a:xfrm>
            <a:off x="6327232" y="3961775"/>
            <a:ext cx="1514982" cy="968453"/>
          </a:xfrm>
          <a:prstGeom prst="accentBorderCallout1">
            <a:avLst>
              <a:gd name="adj1" fmla="val 26876"/>
              <a:gd name="adj2" fmla="val -3537"/>
              <a:gd name="adj3" fmla="val -60450"/>
              <a:gd name="adj4" fmla="val -8630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Workload validates the DCU assignment captured in staging tables from the API’s XML response</a:t>
            </a:r>
          </a:p>
        </p:txBody>
      </p:sp>
      <p:sp>
        <p:nvSpPr>
          <p:cNvPr id="10" name="Line Callout 1 (Border and Accent Bar) 9"/>
          <p:cNvSpPr/>
          <p:nvPr/>
        </p:nvSpPr>
        <p:spPr>
          <a:xfrm>
            <a:off x="6327232" y="3101925"/>
            <a:ext cx="1514982" cy="811210"/>
          </a:xfrm>
          <a:prstGeom prst="accentBorderCallout1">
            <a:avLst>
              <a:gd name="adj1" fmla="val 26876"/>
              <a:gd name="adj2" fmla="val -3537"/>
              <a:gd name="adj3" fmla="val -33319"/>
              <a:gd name="adj4" fmla="val -3301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Following a Refresh of Workload Assignments from DCU…</a:t>
            </a:r>
          </a:p>
        </p:txBody>
      </p:sp>
    </p:spTree>
    <p:extLst>
      <p:ext uri="{BB962C8B-B14F-4D97-AF65-F5344CB8AC3E}">
        <p14:creationId xmlns:p14="http://schemas.microsoft.com/office/powerpoint/2010/main" val="2811814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 Inactivate Term</a:t>
            </a:r>
            <a:endParaRPr lang="en-CA" dirty="0"/>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pic>
        <p:nvPicPr>
          <p:cNvPr id="6" name="Picture 5"/>
          <p:cNvPicPr>
            <a:picLocks noChangeAspect="1"/>
          </p:cNvPicPr>
          <p:nvPr/>
        </p:nvPicPr>
        <p:blipFill>
          <a:blip r:embed="rId3"/>
          <a:stretch>
            <a:fillRect/>
          </a:stretch>
        </p:blipFill>
        <p:spPr>
          <a:xfrm>
            <a:off x="622570" y="2168531"/>
            <a:ext cx="8054502" cy="4218473"/>
          </a:xfrm>
          <a:prstGeom prst="rect">
            <a:avLst/>
          </a:prstGeom>
          <a:ln w="3175">
            <a:solidFill>
              <a:schemeClr val="bg1">
                <a:lumMod val="50000"/>
              </a:schemeClr>
            </a:solidFill>
          </a:ln>
        </p:spPr>
      </p:pic>
      <p:cxnSp>
        <p:nvCxnSpPr>
          <p:cNvPr id="7" name="Straight Connector 6"/>
          <p:cNvCxnSpPr/>
          <p:nvPr/>
        </p:nvCxnSpPr>
        <p:spPr>
          <a:xfrm>
            <a:off x="1589620" y="2716084"/>
            <a:ext cx="517585" cy="0"/>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88779" y="2716088"/>
            <a:ext cx="707846" cy="71"/>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Line Callout 1 (Border and Accent Bar) 8"/>
          <p:cNvSpPr/>
          <p:nvPr/>
        </p:nvSpPr>
        <p:spPr>
          <a:xfrm>
            <a:off x="6862254" y="1904874"/>
            <a:ext cx="1514982" cy="811210"/>
          </a:xfrm>
          <a:prstGeom prst="accentBorderCallout1">
            <a:avLst>
              <a:gd name="adj1" fmla="val 26876"/>
              <a:gd name="adj2" fmla="val -3537"/>
              <a:gd name="adj3" fmla="val 43427"/>
              <a:gd name="adj4" fmla="val -36369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Setup Tabs are removed for inactive term</a:t>
            </a:r>
          </a:p>
        </p:txBody>
      </p:sp>
      <p:sp>
        <p:nvSpPr>
          <p:cNvPr id="10" name="Line Callout 1 (Border and Accent Bar) 9"/>
          <p:cNvSpPr/>
          <p:nvPr/>
        </p:nvSpPr>
        <p:spPr>
          <a:xfrm>
            <a:off x="6862254" y="5377649"/>
            <a:ext cx="1514982" cy="811210"/>
          </a:xfrm>
          <a:prstGeom prst="accentBorderCallout1">
            <a:avLst>
              <a:gd name="adj1" fmla="val 26876"/>
              <a:gd name="adj2" fmla="val -3537"/>
              <a:gd name="adj3" fmla="val 109380"/>
              <a:gd name="adj4" fmla="val -23270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Print buttons are disabled for inactive term to prohibit new revisions</a:t>
            </a:r>
          </a:p>
        </p:txBody>
      </p:sp>
    </p:spTree>
    <p:extLst>
      <p:ext uri="{BB962C8B-B14F-4D97-AF65-F5344CB8AC3E}">
        <p14:creationId xmlns:p14="http://schemas.microsoft.com/office/powerpoint/2010/main" val="3143413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HR</a:t>
            </a:r>
            <a:br>
              <a:rPr lang="en-US" dirty="0" smtClean="0"/>
            </a:br>
            <a:r>
              <a:rPr lang="en-US" dirty="0" smtClean="0"/>
              <a:t>Teaching Contract Load</a:t>
            </a:r>
            <a:endParaRPr lang="en-US" dirty="0"/>
          </a:p>
        </p:txBody>
      </p:sp>
      <p:sp>
        <p:nvSpPr>
          <p:cNvPr id="3" name="Subtitle 2"/>
          <p:cNvSpPr>
            <a:spLocks noGrp="1"/>
          </p:cNvSpPr>
          <p:nvPr>
            <p:ph type="subTitle" idx="1"/>
          </p:nvPr>
        </p:nvSpPr>
        <p:spPr/>
        <p:txBody>
          <a:bodyPr/>
          <a:lstStyle/>
          <a:p>
            <a:r>
              <a:rPr lang="en-US" dirty="0" smtClean="0"/>
              <a:t>The bridge between SA and HR\Payroll contracts</a:t>
            </a:r>
            <a:endParaRPr lang="en-US" dirty="0"/>
          </a:p>
        </p:txBody>
      </p:sp>
      <p:sp>
        <p:nvSpPr>
          <p:cNvPr id="5" name="Footer Placeholder 2">
            <a:extLst>
              <a:ext uri="{FF2B5EF4-FFF2-40B4-BE49-F238E27FC236}">
                <a16:creationId xmlns="" xmlns:a16="http://schemas.microsoft.com/office/drawing/2014/main" id="{F089262B-03F9-4E27-A2A6-990D91D22820}"/>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534613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&amp; ORACLE</a:t>
            </a:r>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smtClean="0"/>
              <a:t>Campus Solutions CS9.0</a:t>
            </a:r>
          </a:p>
          <a:p>
            <a:r>
              <a:rPr lang="en-US" dirty="0" smtClean="0"/>
              <a:t>Human Capital Management HCM9.2</a:t>
            </a:r>
          </a:p>
          <a:p>
            <a:r>
              <a:rPr lang="en-US" dirty="0" smtClean="0"/>
              <a:t>Infosilem </a:t>
            </a:r>
            <a:r>
              <a:rPr lang="en-US" dirty="0" err="1" smtClean="0"/>
              <a:t>Encampus</a:t>
            </a:r>
            <a:r>
              <a:rPr lang="en-US" dirty="0" smtClean="0"/>
              <a:t> Timetabler 8.1.0</a:t>
            </a:r>
            <a:endParaRPr lang="en-US" dirty="0"/>
          </a:p>
        </p:txBody>
      </p:sp>
      <p:sp>
        <p:nvSpPr>
          <p:cNvPr id="7" name="Footer Placeholder 2">
            <a:extLst>
              <a:ext uri="{FF2B5EF4-FFF2-40B4-BE49-F238E27FC236}">
                <a16:creationId xmlns="" xmlns:a16="http://schemas.microsoft.com/office/drawing/2014/main" id="{33F4C823-5B6C-41BC-AC0E-7113C564382A}"/>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784233" cy="1499616"/>
          </a:xfrm>
        </p:spPr>
        <p:txBody>
          <a:bodyPr/>
          <a:lstStyle/>
          <a:p>
            <a:r>
              <a:rPr lang="en-CA" dirty="0" smtClean="0"/>
              <a:t>Loading part-time Teaching contracts</a:t>
            </a:r>
            <a:endParaRPr lang="en-CA"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7" name="Picture 6"/>
          <p:cNvPicPr>
            <a:picLocks noChangeAspect="1"/>
          </p:cNvPicPr>
          <p:nvPr/>
        </p:nvPicPr>
        <p:blipFill>
          <a:blip r:embed="rId3"/>
          <a:stretch>
            <a:fillRect/>
          </a:stretch>
        </p:blipFill>
        <p:spPr>
          <a:xfrm>
            <a:off x="1450687" y="1840953"/>
            <a:ext cx="6419048" cy="4380952"/>
          </a:xfrm>
          <a:prstGeom prst="rect">
            <a:avLst/>
          </a:prstGeom>
          <a:ln w="6350">
            <a:solidFill>
              <a:schemeClr val="tx1"/>
            </a:solidFill>
          </a:ln>
        </p:spPr>
      </p:pic>
      <p:sp>
        <p:nvSpPr>
          <p:cNvPr id="9" name="Line Callout 1 (Border and Accent Bar) 8"/>
          <p:cNvSpPr/>
          <p:nvPr/>
        </p:nvSpPr>
        <p:spPr>
          <a:xfrm>
            <a:off x="7794836" y="3060953"/>
            <a:ext cx="1514982" cy="811210"/>
          </a:xfrm>
          <a:prstGeom prst="accentBorderCallout1">
            <a:avLst>
              <a:gd name="adj1" fmla="val 26876"/>
              <a:gd name="adj2" fmla="val -3537"/>
              <a:gd name="adj3" fmla="val 117337"/>
              <a:gd name="adj4" fmla="val -7719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Able to perform some contract validations before running the process</a:t>
            </a:r>
          </a:p>
        </p:txBody>
      </p:sp>
    </p:spTree>
    <p:extLst>
      <p:ext uri="{BB962C8B-B14F-4D97-AF65-F5344CB8AC3E}">
        <p14:creationId xmlns:p14="http://schemas.microsoft.com/office/powerpoint/2010/main" val="742488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validation</a:t>
            </a:r>
            <a:endParaRPr lang="en-US"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5" name="Picture 4"/>
          <p:cNvPicPr>
            <a:picLocks noChangeAspect="1"/>
          </p:cNvPicPr>
          <p:nvPr/>
        </p:nvPicPr>
        <p:blipFill>
          <a:blip r:embed="rId3"/>
          <a:stretch>
            <a:fillRect/>
          </a:stretch>
        </p:blipFill>
        <p:spPr>
          <a:xfrm>
            <a:off x="768096" y="1764255"/>
            <a:ext cx="7610718" cy="3915783"/>
          </a:xfrm>
          <a:prstGeom prst="rect">
            <a:avLst/>
          </a:prstGeom>
          <a:ln w="6350">
            <a:solidFill>
              <a:schemeClr val="tx1"/>
            </a:solidFill>
          </a:ln>
        </p:spPr>
      </p:pic>
      <p:sp>
        <p:nvSpPr>
          <p:cNvPr id="7" name="Line Callout 1 (Border and Accent Bar) 6"/>
          <p:cNvSpPr/>
          <p:nvPr/>
        </p:nvSpPr>
        <p:spPr>
          <a:xfrm>
            <a:off x="2523589" y="3316541"/>
            <a:ext cx="1514982" cy="811210"/>
          </a:xfrm>
          <a:prstGeom prst="accentBorderCallout1">
            <a:avLst>
              <a:gd name="adj1" fmla="val 98487"/>
              <a:gd name="adj2" fmla="val 51850"/>
              <a:gd name="adj3" fmla="val 182317"/>
              <a:gd name="adj4" fmla="val 136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Can choose to wait for the new version or interface this one</a:t>
            </a:r>
          </a:p>
        </p:txBody>
      </p:sp>
    </p:spTree>
    <p:extLst>
      <p:ext uri="{BB962C8B-B14F-4D97-AF65-F5344CB8AC3E}">
        <p14:creationId xmlns:p14="http://schemas.microsoft.com/office/powerpoint/2010/main" val="3207903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load results</a:t>
            </a:r>
            <a:endParaRPr lang="en-US"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3" name="Picture 2"/>
          <p:cNvPicPr>
            <a:picLocks noChangeAspect="1"/>
          </p:cNvPicPr>
          <p:nvPr/>
        </p:nvPicPr>
        <p:blipFill>
          <a:blip r:embed="rId3"/>
          <a:stretch>
            <a:fillRect/>
          </a:stretch>
        </p:blipFill>
        <p:spPr>
          <a:xfrm>
            <a:off x="1054249" y="1656196"/>
            <a:ext cx="7126698" cy="4534054"/>
          </a:xfrm>
          <a:prstGeom prst="rect">
            <a:avLst/>
          </a:prstGeom>
          <a:ln w="6350">
            <a:solidFill>
              <a:schemeClr val="tx1"/>
            </a:solidFill>
          </a:ln>
        </p:spPr>
      </p:pic>
    </p:spTree>
    <p:extLst>
      <p:ext uri="{BB962C8B-B14F-4D97-AF65-F5344CB8AC3E}">
        <p14:creationId xmlns:p14="http://schemas.microsoft.com/office/powerpoint/2010/main" val="1584317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load simulator</a:t>
            </a:r>
            <a:endParaRPr lang="en-US"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5" name="Picture 4"/>
          <p:cNvPicPr>
            <a:picLocks noChangeAspect="1"/>
          </p:cNvPicPr>
          <p:nvPr/>
        </p:nvPicPr>
        <p:blipFill>
          <a:blip r:embed="rId3"/>
          <a:stretch>
            <a:fillRect/>
          </a:stretch>
        </p:blipFill>
        <p:spPr>
          <a:xfrm>
            <a:off x="520839" y="2248348"/>
            <a:ext cx="8342554" cy="1979407"/>
          </a:xfrm>
          <a:prstGeom prst="rect">
            <a:avLst/>
          </a:prstGeom>
          <a:ln w="6350">
            <a:solidFill>
              <a:schemeClr val="tx1"/>
            </a:solidFill>
          </a:ln>
        </p:spPr>
      </p:pic>
    </p:spTree>
    <p:extLst>
      <p:ext uri="{BB962C8B-B14F-4D97-AF65-F5344CB8AC3E}">
        <p14:creationId xmlns:p14="http://schemas.microsoft.com/office/powerpoint/2010/main" val="3908594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Contract payroll hours\earnings audit</a:t>
            </a:r>
            <a:endParaRPr lang="en-US"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3" name="Picture 2"/>
          <p:cNvPicPr>
            <a:picLocks noChangeAspect="1"/>
          </p:cNvPicPr>
          <p:nvPr/>
        </p:nvPicPr>
        <p:blipFill>
          <a:blip r:embed="rId3"/>
          <a:stretch>
            <a:fillRect/>
          </a:stretch>
        </p:blipFill>
        <p:spPr>
          <a:xfrm>
            <a:off x="859316" y="2203231"/>
            <a:ext cx="7658864" cy="4149074"/>
          </a:xfrm>
          <a:prstGeom prst="rect">
            <a:avLst/>
          </a:prstGeom>
          <a:ln w="6350">
            <a:solidFill>
              <a:schemeClr val="tx1"/>
            </a:solidFill>
          </a:ln>
        </p:spPr>
      </p:pic>
      <p:sp>
        <p:nvSpPr>
          <p:cNvPr id="7" name="Line Callout 1 (Border and Accent Bar) 6"/>
          <p:cNvSpPr/>
          <p:nvPr/>
        </p:nvSpPr>
        <p:spPr>
          <a:xfrm>
            <a:off x="5696447" y="2556378"/>
            <a:ext cx="1514982" cy="811210"/>
          </a:xfrm>
          <a:prstGeom prst="accentBorderCallout1">
            <a:avLst>
              <a:gd name="adj1" fmla="val 34657"/>
              <a:gd name="adj2" fmla="val -2690"/>
              <a:gd name="adj3" fmla="val 119845"/>
              <a:gd name="adj4" fmla="val -1455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t>Can pull information based on </a:t>
            </a:r>
            <a:r>
              <a:rPr lang="en-US" sz="1200" dirty="0" err="1" smtClean="0"/>
              <a:t>Empid</a:t>
            </a:r>
            <a:r>
              <a:rPr lang="en-US" sz="1200" dirty="0" smtClean="0"/>
              <a:t>, P\E, Last name or contract number</a:t>
            </a:r>
          </a:p>
        </p:txBody>
      </p:sp>
    </p:spTree>
    <p:extLst>
      <p:ext uri="{BB962C8B-B14F-4D97-AF65-F5344CB8AC3E}">
        <p14:creationId xmlns:p14="http://schemas.microsoft.com/office/powerpoint/2010/main" val="1387442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0947"/>
          <a:stretch/>
        </p:blipFill>
        <p:spPr>
          <a:xfrm>
            <a:off x="0" y="0"/>
            <a:ext cx="9144000" cy="6858000"/>
          </a:xfrm>
        </p:spPr>
      </p:pic>
      <p:sp>
        <p:nvSpPr>
          <p:cNvPr id="2" name="Title 1"/>
          <p:cNvSpPr>
            <a:spLocks noGrp="1"/>
          </p:cNvSpPr>
          <p:nvPr>
            <p:ph type="title"/>
          </p:nvPr>
        </p:nvSpPr>
        <p:spPr/>
        <p:txBody>
          <a:bodyPr/>
          <a:lstStyle/>
          <a:p>
            <a:r>
              <a:rPr lang="en-US" dirty="0" smtClean="0"/>
              <a:t>Questions</a:t>
            </a:r>
            <a:endParaRPr lang="en-US" dirty="0"/>
          </a:p>
        </p:txBody>
      </p:sp>
      <p:sp>
        <p:nvSpPr>
          <p:cNvPr id="5" name="Footer Placeholder 2">
            <a:extLst>
              <a:ext uri="{FF2B5EF4-FFF2-40B4-BE49-F238E27FC236}">
                <a16:creationId xmlns="" xmlns:a16="http://schemas.microsoft.com/office/drawing/2014/main" id="{79E27CC1-5703-40CA-9E45-291C69EDA9C1}"/>
              </a:ext>
            </a:extLst>
          </p:cNvPr>
          <p:cNvSpPr>
            <a:spLocks noGrp="1"/>
          </p:cNvSpPr>
          <p:nvPr>
            <p:ph type="ftr" sz="quarter" idx="11"/>
          </p:nvPr>
        </p:nvSpPr>
        <p:spPr>
          <a:xfrm>
            <a:off x="3632200" y="6470704"/>
            <a:ext cx="4426094" cy="274320"/>
          </a:xfrm>
        </p:spPr>
        <p:txBody>
          <a:bodyPr/>
          <a:lstStyle/>
          <a:p>
            <a:r>
              <a:rPr lang="en-US" dirty="0">
                <a:solidFill>
                  <a:schemeClr val="bg1"/>
                </a:solidFill>
              </a:rPr>
              <a:t>Canada Alliance   12-14 November 2018</a:t>
            </a:r>
          </a:p>
        </p:txBody>
      </p:sp>
    </p:spTree>
    <p:extLst>
      <p:ext uri="{BB962C8B-B14F-4D97-AF65-F5344CB8AC3E}">
        <p14:creationId xmlns:p14="http://schemas.microsoft.com/office/powerpoint/2010/main" val="2525579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11" name="Footer Placeholder 2">
            <a:extLst>
              <a:ext uri="{FF2B5EF4-FFF2-40B4-BE49-F238E27FC236}">
                <a16:creationId xmlns="" xmlns:a16="http://schemas.microsoft.com/office/drawing/2014/main" id="{9DC668FD-1EC7-412E-8F92-4C66EF318DBE}"/>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6" name="Text Placeholder 2"/>
          <p:cNvSpPr>
            <a:spLocks noGrp="1"/>
          </p:cNvSpPr>
          <p:nvPr>
            <p:ph type="body" idx="1"/>
          </p:nvPr>
        </p:nvSpPr>
        <p:spPr>
          <a:xfrm>
            <a:off x="768096" y="2179636"/>
            <a:ext cx="3566160" cy="822960"/>
          </a:xfrm>
        </p:spPr>
        <p:txBody>
          <a:bodyPr/>
          <a:lstStyle/>
          <a:p>
            <a:r>
              <a:rPr lang="en-US" dirty="0" smtClean="0"/>
              <a:t>Phil Robitaille</a:t>
            </a:r>
            <a:endParaRPr lang="en-US" dirty="0"/>
          </a:p>
        </p:txBody>
      </p:sp>
      <p:sp>
        <p:nvSpPr>
          <p:cNvPr id="27" name="Content Placeholder 3"/>
          <p:cNvSpPr>
            <a:spLocks noGrp="1"/>
          </p:cNvSpPr>
          <p:nvPr>
            <p:ph sz="half" idx="2"/>
          </p:nvPr>
        </p:nvSpPr>
        <p:spPr>
          <a:xfrm>
            <a:off x="768096" y="2967788"/>
            <a:ext cx="3566160" cy="1446168"/>
          </a:xfrm>
        </p:spPr>
        <p:txBody>
          <a:bodyPr>
            <a:normAutofit fontScale="92500" lnSpcReduction="20000"/>
          </a:bodyPr>
          <a:lstStyle/>
          <a:p>
            <a:r>
              <a:rPr lang="en-US" dirty="0" smtClean="0"/>
              <a:t>Sr. Business Analyst</a:t>
            </a:r>
            <a:endParaRPr lang="en-US" dirty="0"/>
          </a:p>
          <a:p>
            <a:r>
              <a:rPr lang="en-CA" dirty="0"/>
              <a:t>Sheridan College Institute of Technology and Advanced Learning</a:t>
            </a:r>
            <a:endParaRPr lang="en-US" dirty="0"/>
          </a:p>
          <a:p>
            <a:r>
              <a:rPr lang="en-US" sz="1600" dirty="0"/>
              <a:t>philippe.robitaille@sheridancollege.ca</a:t>
            </a:r>
          </a:p>
        </p:txBody>
      </p:sp>
      <p:sp>
        <p:nvSpPr>
          <p:cNvPr id="28" name="Text Placeholder 4"/>
          <p:cNvSpPr>
            <a:spLocks noGrp="1"/>
          </p:cNvSpPr>
          <p:nvPr>
            <p:ph type="body" sz="quarter" idx="3"/>
          </p:nvPr>
        </p:nvSpPr>
        <p:spPr>
          <a:xfrm>
            <a:off x="4491990" y="2179636"/>
            <a:ext cx="3566160" cy="822960"/>
          </a:xfrm>
        </p:spPr>
        <p:txBody>
          <a:bodyPr/>
          <a:lstStyle/>
          <a:p>
            <a:r>
              <a:rPr lang="en-US" dirty="0" smtClean="0"/>
              <a:t>Toni </a:t>
            </a:r>
            <a:r>
              <a:rPr lang="en-US" dirty="0" err="1" smtClean="0"/>
              <a:t>Umerez</a:t>
            </a:r>
            <a:endParaRPr lang="en-US" dirty="0"/>
          </a:p>
        </p:txBody>
      </p:sp>
      <p:sp>
        <p:nvSpPr>
          <p:cNvPr id="29" name="Content Placeholder 5"/>
          <p:cNvSpPr>
            <a:spLocks noGrp="1"/>
          </p:cNvSpPr>
          <p:nvPr>
            <p:ph sz="quarter" idx="4"/>
          </p:nvPr>
        </p:nvSpPr>
        <p:spPr>
          <a:xfrm>
            <a:off x="4491990" y="2967788"/>
            <a:ext cx="3566160" cy="1446168"/>
          </a:xfrm>
        </p:spPr>
        <p:txBody>
          <a:bodyPr>
            <a:normAutofit fontScale="92500" lnSpcReduction="20000"/>
          </a:bodyPr>
          <a:lstStyle/>
          <a:p>
            <a:r>
              <a:rPr lang="en-US" dirty="0" smtClean="0"/>
              <a:t>Manager, Compensation and HRIS</a:t>
            </a:r>
            <a:endParaRPr lang="en-US" dirty="0"/>
          </a:p>
          <a:p>
            <a:r>
              <a:rPr lang="en-CA" dirty="0"/>
              <a:t>Sheridan College Institute of Technology and Advanced Learning</a:t>
            </a:r>
            <a:endParaRPr lang="en-US" dirty="0"/>
          </a:p>
          <a:p>
            <a:r>
              <a:rPr lang="en-US" sz="1700" dirty="0"/>
              <a:t>toni.umerez1@sheridancollege.ca</a:t>
            </a:r>
            <a:endParaRPr lang="en-US" dirty="0"/>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7" name="Footer Placeholder 2">
            <a:extLst>
              <a:ext uri="{FF2B5EF4-FFF2-40B4-BE49-F238E27FC236}">
                <a16:creationId xmlns="" xmlns:a16="http://schemas.microsoft.com/office/drawing/2014/main" id="{45D92035-F585-4171-89DA-3185020F0193}"/>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10" name="Rectangle 9">
            <a:extLst>
              <a:ext uri="{FF2B5EF4-FFF2-40B4-BE49-F238E27FC236}">
                <a16:creationId xmlns="" xmlns:a16="http://schemas.microsoft.com/office/drawing/2014/main" id="{F3922B2A-905A-43E6-AF5A-EE3BD1C1FFCC}"/>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1F580B06-B208-47EA-B9F0-C470DE3C0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3" name="Picture 12">
            <a:extLst>
              <a:ext uri="{FF2B5EF4-FFF2-40B4-BE49-F238E27FC236}">
                <a16:creationId xmlns="" xmlns:a16="http://schemas.microsoft.com/office/drawing/2014/main" id="{652895AD-E381-4AD7-AE48-BCAA874504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5" name="Rounded Rectangle 4"/>
          <p:cNvSpPr/>
          <p:nvPr/>
        </p:nvSpPr>
        <p:spPr>
          <a:xfrm rot="2700000">
            <a:off x="750305" y="2258382"/>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51734" y="2292883"/>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522516" y="2721960"/>
            <a:ext cx="2589075" cy="1477328"/>
          </a:xfrm>
          <a:prstGeom prst="rect">
            <a:avLst/>
          </a:prstGeom>
          <a:noFill/>
        </p:spPr>
        <p:txBody>
          <a:bodyPr wrap="square" rtlCol="0">
            <a:spAutoFit/>
          </a:bodyPr>
          <a:lstStyle/>
          <a:p>
            <a:pPr algn="ctr"/>
            <a:r>
              <a:rPr lang="en-US" b="1" dirty="0" smtClean="0">
                <a:solidFill>
                  <a:schemeClr val="bg1"/>
                </a:solidFill>
              </a:rPr>
              <a:t>SA/SAL</a:t>
            </a:r>
          </a:p>
          <a:p>
            <a:pPr algn="ctr"/>
            <a:r>
              <a:rPr lang="en-US" b="1" dirty="0" smtClean="0">
                <a:solidFill>
                  <a:schemeClr val="bg1"/>
                </a:solidFill>
              </a:rPr>
              <a:t>Academic Foundations</a:t>
            </a:r>
            <a:endParaRPr lang="en-US" b="1" dirty="0">
              <a:solidFill>
                <a:schemeClr val="bg1"/>
              </a:solidFill>
            </a:endParaRPr>
          </a:p>
          <a:p>
            <a:pPr algn="ctr"/>
            <a:r>
              <a:rPr lang="en-US" dirty="0" smtClean="0">
                <a:solidFill>
                  <a:schemeClr val="bg1"/>
                </a:solidFill>
              </a:rPr>
              <a:t>Professor Setup</a:t>
            </a:r>
          </a:p>
          <a:p>
            <a:pPr algn="ctr"/>
            <a:r>
              <a:rPr lang="en-US" dirty="0" smtClean="0">
                <a:solidFill>
                  <a:schemeClr val="bg1"/>
                </a:solidFill>
              </a:rPr>
              <a:t>Term Planning Groups</a:t>
            </a:r>
          </a:p>
          <a:p>
            <a:pPr algn="ctr"/>
            <a:r>
              <a:rPr lang="en-US" dirty="0" smtClean="0">
                <a:solidFill>
                  <a:schemeClr val="bg1"/>
                </a:solidFill>
              </a:rPr>
              <a:t>Faculties</a:t>
            </a:r>
            <a:endParaRPr lang="en-US" dirty="0">
              <a:solidFill>
                <a:schemeClr val="bg1"/>
              </a:solidFill>
            </a:endParaRPr>
          </a:p>
        </p:txBody>
      </p:sp>
      <p:sp>
        <p:nvSpPr>
          <p:cNvPr id="17" name="Rounded Rectangle 16"/>
          <p:cNvSpPr/>
          <p:nvPr/>
        </p:nvSpPr>
        <p:spPr>
          <a:xfrm rot="2700000">
            <a:off x="2645921" y="3996429"/>
            <a:ext cx="2146155" cy="2146155"/>
          </a:xfrm>
          <a:prstGeom prst="roundRect">
            <a:avLst/>
          </a:prstGeom>
          <a:solidFill>
            <a:schemeClr val="accent2">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47350" y="403093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36320" y="4578757"/>
            <a:ext cx="2163469" cy="1200329"/>
          </a:xfrm>
          <a:prstGeom prst="rect">
            <a:avLst/>
          </a:prstGeom>
          <a:noFill/>
        </p:spPr>
        <p:txBody>
          <a:bodyPr wrap="square" rtlCol="0">
            <a:spAutoFit/>
          </a:bodyPr>
          <a:lstStyle/>
          <a:p>
            <a:pPr algn="ctr"/>
            <a:r>
              <a:rPr lang="en-US" b="1" dirty="0" smtClean="0">
                <a:solidFill>
                  <a:schemeClr val="bg1"/>
                </a:solidFill>
              </a:rPr>
              <a:t>Infosilem Scheduling</a:t>
            </a:r>
            <a:endParaRPr lang="en-US" b="1" dirty="0">
              <a:solidFill>
                <a:schemeClr val="bg1"/>
              </a:solidFill>
            </a:endParaRPr>
          </a:p>
          <a:p>
            <a:pPr algn="ctr"/>
            <a:r>
              <a:rPr lang="en-US" dirty="0" smtClean="0">
                <a:solidFill>
                  <a:schemeClr val="bg1"/>
                </a:solidFill>
              </a:rPr>
              <a:t>Timetabler</a:t>
            </a:r>
          </a:p>
          <a:p>
            <a:pPr algn="ctr"/>
            <a:r>
              <a:rPr lang="en-US" dirty="0" smtClean="0">
                <a:solidFill>
                  <a:schemeClr val="bg1"/>
                </a:solidFill>
              </a:rPr>
              <a:t>Web Service API</a:t>
            </a:r>
          </a:p>
          <a:p>
            <a:pPr algn="ctr"/>
            <a:r>
              <a:rPr lang="en-US" dirty="0" smtClean="0">
                <a:solidFill>
                  <a:schemeClr val="bg1"/>
                </a:solidFill>
              </a:rPr>
              <a:t>DCU</a:t>
            </a:r>
            <a:endParaRPr lang="en-US" dirty="0">
              <a:solidFill>
                <a:schemeClr val="bg1"/>
              </a:solidFill>
            </a:endParaRPr>
          </a:p>
        </p:txBody>
      </p:sp>
      <p:sp>
        <p:nvSpPr>
          <p:cNvPr id="20" name="Rounded Rectangle 19"/>
          <p:cNvSpPr/>
          <p:nvPr/>
        </p:nvSpPr>
        <p:spPr>
          <a:xfrm rot="2700000">
            <a:off x="4553356" y="2194599"/>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4785" y="222910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87855" y="2658177"/>
            <a:ext cx="2059994" cy="1200329"/>
          </a:xfrm>
          <a:prstGeom prst="rect">
            <a:avLst/>
          </a:prstGeom>
          <a:noFill/>
        </p:spPr>
        <p:txBody>
          <a:bodyPr wrap="square" rtlCol="0">
            <a:spAutoFit/>
          </a:bodyPr>
          <a:lstStyle/>
          <a:p>
            <a:pPr algn="ctr"/>
            <a:r>
              <a:rPr lang="en-US" b="1" dirty="0" smtClean="0">
                <a:solidFill>
                  <a:schemeClr val="bg1"/>
                </a:solidFill>
              </a:rPr>
              <a:t>SA/SAL</a:t>
            </a:r>
          </a:p>
          <a:p>
            <a:pPr algn="ctr"/>
            <a:r>
              <a:rPr lang="en-US" b="1" dirty="0" smtClean="0">
                <a:solidFill>
                  <a:schemeClr val="bg1"/>
                </a:solidFill>
              </a:rPr>
              <a:t>Workload Planning</a:t>
            </a:r>
            <a:endParaRPr lang="en-US" b="1" dirty="0">
              <a:solidFill>
                <a:schemeClr val="bg1"/>
              </a:solidFill>
            </a:endParaRPr>
          </a:p>
          <a:p>
            <a:pPr algn="ctr"/>
            <a:r>
              <a:rPr lang="en-US" dirty="0" smtClean="0">
                <a:solidFill>
                  <a:schemeClr val="bg1"/>
                </a:solidFill>
              </a:rPr>
              <a:t>Non-Full-Time Profs</a:t>
            </a:r>
          </a:p>
          <a:p>
            <a:pPr algn="ctr"/>
            <a:r>
              <a:rPr lang="en-US" dirty="0" smtClean="0">
                <a:solidFill>
                  <a:schemeClr val="bg1"/>
                </a:solidFill>
              </a:rPr>
              <a:t>Full-Time Profs</a:t>
            </a:r>
            <a:endParaRPr lang="en-US" dirty="0">
              <a:solidFill>
                <a:schemeClr val="bg1"/>
              </a:solidFill>
            </a:endParaRPr>
          </a:p>
        </p:txBody>
      </p:sp>
      <p:sp>
        <p:nvSpPr>
          <p:cNvPr id="23" name="Rounded Rectangle 22"/>
          <p:cNvSpPr/>
          <p:nvPr/>
        </p:nvSpPr>
        <p:spPr>
          <a:xfrm rot="2700000">
            <a:off x="6419853" y="3943513"/>
            <a:ext cx="2146155" cy="2146155"/>
          </a:xfrm>
          <a:prstGeom prst="roundRect">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1282" y="3978014"/>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202923" y="4525841"/>
            <a:ext cx="2572941" cy="1200329"/>
          </a:xfrm>
          <a:prstGeom prst="rect">
            <a:avLst/>
          </a:prstGeom>
          <a:noFill/>
        </p:spPr>
        <p:txBody>
          <a:bodyPr wrap="square" rtlCol="0">
            <a:spAutoFit/>
          </a:bodyPr>
          <a:lstStyle/>
          <a:p>
            <a:pPr algn="ctr"/>
            <a:r>
              <a:rPr lang="en-US" b="1" dirty="0" smtClean="0">
                <a:solidFill>
                  <a:schemeClr val="bg1"/>
                </a:solidFill>
              </a:rPr>
              <a:t>HR</a:t>
            </a:r>
          </a:p>
          <a:p>
            <a:pPr algn="ctr"/>
            <a:r>
              <a:rPr lang="en-US" b="1" dirty="0" smtClean="0">
                <a:solidFill>
                  <a:schemeClr val="bg1"/>
                </a:solidFill>
              </a:rPr>
              <a:t>Teaching Contract Load</a:t>
            </a:r>
            <a:endParaRPr lang="en-US" b="1" dirty="0">
              <a:solidFill>
                <a:schemeClr val="bg1"/>
              </a:solidFill>
            </a:endParaRPr>
          </a:p>
          <a:p>
            <a:pPr algn="ctr"/>
            <a:r>
              <a:rPr lang="en-US" dirty="0" smtClean="0">
                <a:solidFill>
                  <a:schemeClr val="bg1"/>
                </a:solidFill>
              </a:rPr>
              <a:t>Load Simulator</a:t>
            </a:r>
          </a:p>
          <a:p>
            <a:pPr algn="ctr"/>
            <a:r>
              <a:rPr lang="en-US" dirty="0" smtClean="0">
                <a:solidFill>
                  <a:schemeClr val="bg1"/>
                </a:solidFill>
              </a:rPr>
              <a:t>Payroll Audit</a:t>
            </a:r>
            <a:endParaRPr lang="en-US" dirty="0">
              <a:solidFill>
                <a:schemeClr val="bg1"/>
              </a:solidFill>
            </a:endParaRPr>
          </a:p>
        </p:txBody>
      </p:sp>
      <p:sp>
        <p:nvSpPr>
          <p:cNvPr id="27" name="Footer Placeholder 2">
            <a:extLst>
              <a:ext uri="{FF2B5EF4-FFF2-40B4-BE49-F238E27FC236}">
                <a16:creationId xmlns="" xmlns:a16="http://schemas.microsoft.com/office/drawing/2014/main" id="{2449BB07-9DE1-4742-B6AB-35E2D8C20D90}"/>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9" name="TextBox 28"/>
          <p:cNvSpPr txBox="1"/>
          <p:nvPr/>
        </p:nvSpPr>
        <p:spPr>
          <a:xfrm>
            <a:off x="4852901" y="5443837"/>
            <a:ext cx="877287" cy="577081"/>
          </a:xfrm>
          <a:prstGeom prst="rect">
            <a:avLst/>
          </a:prstGeom>
          <a:noFill/>
        </p:spPr>
        <p:txBody>
          <a:bodyPr wrap="square" rtlCol="0">
            <a:spAutoFit/>
          </a:bodyPr>
          <a:lstStyle/>
          <a:p>
            <a:pPr algn="ctr"/>
            <a:r>
              <a:rPr lang="en-US" sz="1050" b="1" dirty="0" smtClean="0">
                <a:solidFill>
                  <a:schemeClr val="bg1"/>
                </a:solidFill>
              </a:rPr>
              <a:t>SA</a:t>
            </a:r>
          </a:p>
          <a:p>
            <a:pPr algn="ctr"/>
            <a:r>
              <a:rPr lang="en-US" sz="1050" b="1" dirty="0" smtClean="0">
                <a:solidFill>
                  <a:schemeClr val="bg1"/>
                </a:solidFill>
              </a:rPr>
              <a:t>CLASS SCHEDULE</a:t>
            </a:r>
            <a:endParaRPr lang="en-US" sz="1050" dirty="0">
              <a:solidFill>
                <a:schemeClr val="bg1"/>
              </a:solidFill>
            </a:endParaRPr>
          </a:p>
        </p:txBody>
      </p:sp>
    </p:spTree>
    <p:extLst>
      <p:ext uri="{BB962C8B-B14F-4D97-AF65-F5344CB8AC3E}">
        <p14:creationId xmlns:p14="http://schemas.microsoft.com/office/powerpoint/2010/main" val="2410663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2">
            <a:extLst>
              <a:ext uri="{FF2B5EF4-FFF2-40B4-BE49-F238E27FC236}">
                <a16:creationId xmlns="" xmlns:a16="http://schemas.microsoft.com/office/drawing/2014/main" id="{2449BB07-9DE1-4742-B6AB-35E2D8C20D90}"/>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 name="Title 1"/>
          <p:cNvSpPr>
            <a:spLocks noGrp="1"/>
          </p:cNvSpPr>
          <p:nvPr>
            <p:ph type="title"/>
          </p:nvPr>
        </p:nvSpPr>
        <p:spPr/>
        <p:txBody>
          <a:bodyPr/>
          <a:lstStyle/>
          <a:p>
            <a:r>
              <a:rPr lang="en-US" dirty="0" smtClean="0"/>
              <a:t>Components Out of Scope</a:t>
            </a:r>
            <a:endParaRPr lang="en-US" dirty="0"/>
          </a:p>
        </p:txBody>
      </p:sp>
      <p:grpSp>
        <p:nvGrpSpPr>
          <p:cNvPr id="42" name="Group 41"/>
          <p:cNvGrpSpPr/>
          <p:nvPr/>
        </p:nvGrpSpPr>
        <p:grpSpPr>
          <a:xfrm>
            <a:off x="1895194" y="1898476"/>
            <a:ext cx="6162956" cy="4295716"/>
            <a:chOff x="522516" y="484559"/>
            <a:chExt cx="8253348" cy="5752765"/>
          </a:xfrm>
        </p:grpSpPr>
        <p:grpSp>
          <p:nvGrpSpPr>
            <p:cNvPr id="4" name="Group 3"/>
            <p:cNvGrpSpPr/>
            <p:nvPr/>
          </p:nvGrpSpPr>
          <p:grpSpPr>
            <a:xfrm>
              <a:off x="522516" y="484559"/>
              <a:ext cx="8253348" cy="3947985"/>
              <a:chOff x="522516" y="1054574"/>
              <a:chExt cx="8253348" cy="3947985"/>
            </a:xfrm>
          </p:grpSpPr>
          <p:sp>
            <p:nvSpPr>
              <p:cNvPr id="5" name="Rounded Rectangle 4"/>
              <p:cNvSpPr/>
              <p:nvPr/>
            </p:nvSpPr>
            <p:spPr>
              <a:xfrm rot="2700000">
                <a:off x="750305" y="1118357"/>
                <a:ext cx="2146155" cy="21461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2516" y="1581935"/>
                <a:ext cx="2589075" cy="1360162"/>
              </a:xfrm>
              <a:prstGeom prst="rect">
                <a:avLst/>
              </a:prstGeom>
              <a:noFill/>
            </p:spPr>
            <p:txBody>
              <a:bodyPr wrap="square" rtlCol="0">
                <a:spAutoFit/>
              </a:bodyPr>
              <a:lstStyle/>
              <a:p>
                <a:pPr algn="ctr"/>
                <a:r>
                  <a:rPr lang="en-US" sz="1200" b="1" dirty="0" smtClean="0">
                    <a:solidFill>
                      <a:schemeClr val="bg1"/>
                    </a:solidFill>
                  </a:rPr>
                  <a:t>SA/SAL</a:t>
                </a:r>
              </a:p>
              <a:p>
                <a:pPr algn="ctr"/>
                <a:r>
                  <a:rPr lang="en-US" sz="1200" b="1" dirty="0" smtClean="0">
                    <a:solidFill>
                      <a:schemeClr val="bg1"/>
                    </a:solidFill>
                  </a:rPr>
                  <a:t>Academic Foundations</a:t>
                </a:r>
                <a:endParaRPr lang="en-US" sz="1200" b="1" dirty="0">
                  <a:solidFill>
                    <a:schemeClr val="bg1"/>
                  </a:solidFill>
                </a:endParaRPr>
              </a:p>
              <a:p>
                <a:pPr algn="ctr"/>
                <a:r>
                  <a:rPr lang="en-US" sz="1200" dirty="0" smtClean="0">
                    <a:solidFill>
                      <a:schemeClr val="bg1"/>
                    </a:solidFill>
                  </a:rPr>
                  <a:t>Professor Setup</a:t>
                </a:r>
              </a:p>
              <a:p>
                <a:pPr algn="ctr"/>
                <a:r>
                  <a:rPr lang="en-US" sz="1200" dirty="0" smtClean="0">
                    <a:solidFill>
                      <a:schemeClr val="bg1"/>
                    </a:solidFill>
                  </a:rPr>
                  <a:t>Term Planning Groups</a:t>
                </a:r>
              </a:p>
              <a:p>
                <a:pPr algn="ctr"/>
                <a:r>
                  <a:rPr lang="en-US" sz="1200" dirty="0" smtClean="0">
                    <a:solidFill>
                      <a:schemeClr val="bg1"/>
                    </a:solidFill>
                  </a:rPr>
                  <a:t>Faculties</a:t>
                </a:r>
                <a:endParaRPr lang="en-US" sz="1200" dirty="0">
                  <a:solidFill>
                    <a:schemeClr val="bg1"/>
                  </a:solidFill>
                </a:endParaRPr>
              </a:p>
            </p:txBody>
          </p:sp>
          <p:sp>
            <p:nvSpPr>
              <p:cNvPr id="17" name="Rounded Rectangle 16"/>
              <p:cNvSpPr/>
              <p:nvPr/>
            </p:nvSpPr>
            <p:spPr>
              <a:xfrm rot="2700000">
                <a:off x="2645921" y="2856404"/>
                <a:ext cx="2146155" cy="214615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36320" y="3438732"/>
                <a:ext cx="2163469" cy="1112860"/>
              </a:xfrm>
              <a:prstGeom prst="rect">
                <a:avLst/>
              </a:prstGeom>
              <a:noFill/>
            </p:spPr>
            <p:txBody>
              <a:bodyPr wrap="square" rtlCol="0">
                <a:spAutoFit/>
              </a:bodyPr>
              <a:lstStyle/>
              <a:p>
                <a:pPr algn="ctr"/>
                <a:r>
                  <a:rPr lang="en-US" sz="1200" b="1" dirty="0" smtClean="0">
                    <a:solidFill>
                      <a:schemeClr val="bg1"/>
                    </a:solidFill>
                  </a:rPr>
                  <a:t>Infosilem Scheduling</a:t>
                </a:r>
                <a:endParaRPr lang="en-US" sz="1200" b="1" dirty="0">
                  <a:solidFill>
                    <a:schemeClr val="bg1"/>
                  </a:solidFill>
                </a:endParaRPr>
              </a:p>
              <a:p>
                <a:pPr algn="ctr"/>
                <a:r>
                  <a:rPr lang="en-US" sz="1200" dirty="0" smtClean="0">
                    <a:solidFill>
                      <a:schemeClr val="bg1"/>
                    </a:solidFill>
                  </a:rPr>
                  <a:t>Timetabler</a:t>
                </a:r>
              </a:p>
              <a:p>
                <a:pPr algn="ctr"/>
                <a:r>
                  <a:rPr lang="en-US" sz="1200" dirty="0" smtClean="0">
                    <a:solidFill>
                      <a:schemeClr val="bg1"/>
                    </a:solidFill>
                  </a:rPr>
                  <a:t>Web Service API</a:t>
                </a:r>
              </a:p>
              <a:p>
                <a:pPr algn="ctr"/>
                <a:r>
                  <a:rPr lang="en-US" sz="1200" dirty="0" smtClean="0">
                    <a:solidFill>
                      <a:schemeClr val="bg1"/>
                    </a:solidFill>
                  </a:rPr>
                  <a:t>DCU</a:t>
                </a:r>
                <a:endParaRPr lang="en-US" sz="1200" dirty="0">
                  <a:solidFill>
                    <a:schemeClr val="bg1"/>
                  </a:solidFill>
                </a:endParaRPr>
              </a:p>
            </p:txBody>
          </p:sp>
          <p:sp>
            <p:nvSpPr>
              <p:cNvPr id="20" name="Rounded Rectangle 19"/>
              <p:cNvSpPr/>
              <p:nvPr/>
            </p:nvSpPr>
            <p:spPr>
              <a:xfrm rot="2700000">
                <a:off x="4553356" y="1054574"/>
                <a:ext cx="2146155" cy="21461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587855" y="1518152"/>
                <a:ext cx="2059994" cy="1112860"/>
              </a:xfrm>
              <a:prstGeom prst="rect">
                <a:avLst/>
              </a:prstGeom>
              <a:noFill/>
            </p:spPr>
            <p:txBody>
              <a:bodyPr wrap="square" rtlCol="0">
                <a:spAutoFit/>
              </a:bodyPr>
              <a:lstStyle/>
              <a:p>
                <a:pPr algn="ctr"/>
                <a:r>
                  <a:rPr lang="en-US" sz="1200" b="1" dirty="0" smtClean="0">
                    <a:solidFill>
                      <a:schemeClr val="bg1"/>
                    </a:solidFill>
                  </a:rPr>
                  <a:t>SA/SAL</a:t>
                </a:r>
              </a:p>
              <a:p>
                <a:pPr algn="ctr"/>
                <a:r>
                  <a:rPr lang="en-US" sz="1200" b="1" dirty="0" smtClean="0">
                    <a:solidFill>
                      <a:schemeClr val="bg1"/>
                    </a:solidFill>
                  </a:rPr>
                  <a:t>Workload Planning</a:t>
                </a:r>
                <a:endParaRPr lang="en-US" sz="1200" b="1" dirty="0">
                  <a:solidFill>
                    <a:schemeClr val="bg1"/>
                  </a:solidFill>
                </a:endParaRPr>
              </a:p>
              <a:p>
                <a:pPr algn="ctr"/>
                <a:r>
                  <a:rPr lang="en-US" sz="1200" dirty="0" smtClean="0">
                    <a:solidFill>
                      <a:schemeClr val="bg1"/>
                    </a:solidFill>
                  </a:rPr>
                  <a:t>Non-Full-Time Profs</a:t>
                </a:r>
              </a:p>
              <a:p>
                <a:pPr algn="ctr"/>
                <a:r>
                  <a:rPr lang="en-US" sz="1200" dirty="0" smtClean="0">
                    <a:solidFill>
                      <a:schemeClr val="bg1"/>
                    </a:solidFill>
                  </a:rPr>
                  <a:t>Full-Time Profs</a:t>
                </a:r>
                <a:endParaRPr lang="en-US" sz="1200" dirty="0">
                  <a:solidFill>
                    <a:schemeClr val="bg1"/>
                  </a:solidFill>
                </a:endParaRPr>
              </a:p>
            </p:txBody>
          </p:sp>
          <p:sp>
            <p:nvSpPr>
              <p:cNvPr id="23" name="Rounded Rectangle 22"/>
              <p:cNvSpPr/>
              <p:nvPr/>
            </p:nvSpPr>
            <p:spPr>
              <a:xfrm rot="2700000">
                <a:off x="6411227" y="2803488"/>
                <a:ext cx="2146155" cy="21461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202924" y="3385818"/>
                <a:ext cx="2572940" cy="1112860"/>
              </a:xfrm>
              <a:prstGeom prst="rect">
                <a:avLst/>
              </a:prstGeom>
              <a:noFill/>
            </p:spPr>
            <p:txBody>
              <a:bodyPr wrap="square" rtlCol="0">
                <a:spAutoFit/>
              </a:bodyPr>
              <a:lstStyle/>
              <a:p>
                <a:pPr algn="ctr"/>
                <a:r>
                  <a:rPr lang="en-US" sz="1200" b="1" dirty="0" smtClean="0">
                    <a:solidFill>
                      <a:schemeClr val="bg1"/>
                    </a:solidFill>
                  </a:rPr>
                  <a:t>HR</a:t>
                </a:r>
              </a:p>
              <a:p>
                <a:pPr algn="ctr"/>
                <a:r>
                  <a:rPr lang="en-US" sz="1200" b="1" dirty="0" smtClean="0">
                    <a:solidFill>
                      <a:schemeClr val="bg1"/>
                    </a:solidFill>
                  </a:rPr>
                  <a:t>Teaching Contract Load</a:t>
                </a:r>
                <a:endParaRPr lang="en-US" sz="1200" b="1" dirty="0">
                  <a:solidFill>
                    <a:schemeClr val="bg1"/>
                  </a:solidFill>
                </a:endParaRPr>
              </a:p>
              <a:p>
                <a:pPr algn="ctr"/>
                <a:r>
                  <a:rPr lang="en-US" sz="1200" dirty="0" smtClean="0">
                    <a:solidFill>
                      <a:schemeClr val="bg1"/>
                    </a:solidFill>
                  </a:rPr>
                  <a:t>Load Simulator</a:t>
                </a:r>
              </a:p>
              <a:p>
                <a:pPr algn="ctr"/>
                <a:r>
                  <a:rPr lang="en-US" sz="1200" dirty="0" smtClean="0">
                    <a:solidFill>
                      <a:schemeClr val="bg1"/>
                    </a:solidFill>
                  </a:rPr>
                  <a:t>Payroll Audit</a:t>
                </a:r>
                <a:endParaRPr lang="en-US" sz="1200" dirty="0">
                  <a:solidFill>
                    <a:schemeClr val="bg1"/>
                  </a:solidFill>
                </a:endParaRPr>
              </a:p>
            </p:txBody>
          </p:sp>
        </p:grpSp>
        <p:sp>
          <p:nvSpPr>
            <p:cNvPr id="31" name="Rounded Rectangle 30"/>
            <p:cNvSpPr/>
            <p:nvPr/>
          </p:nvSpPr>
          <p:spPr>
            <a:xfrm rot="2700000">
              <a:off x="808235" y="4091169"/>
              <a:ext cx="2146155" cy="2146155"/>
            </a:xfrm>
            <a:prstGeom prst="roundRect">
              <a:avLst/>
            </a:pr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80447" y="4554747"/>
              <a:ext cx="2589075" cy="618256"/>
            </a:xfrm>
            <a:prstGeom prst="rect">
              <a:avLst/>
            </a:prstGeom>
            <a:noFill/>
          </p:spPr>
          <p:txBody>
            <a:bodyPr wrap="square" rtlCol="0">
              <a:spAutoFit/>
            </a:bodyPr>
            <a:lstStyle/>
            <a:p>
              <a:pPr algn="ctr"/>
              <a:r>
                <a:rPr lang="en-US" sz="1200" b="1" dirty="0" smtClean="0">
                  <a:solidFill>
                    <a:schemeClr val="bg1"/>
                  </a:solidFill>
                </a:rPr>
                <a:t>SA/SAL</a:t>
              </a:r>
            </a:p>
            <a:p>
              <a:pPr algn="ctr"/>
              <a:r>
                <a:rPr lang="en-US" sz="1200" b="1" dirty="0" smtClean="0">
                  <a:solidFill>
                    <a:schemeClr val="bg1"/>
                  </a:solidFill>
                </a:rPr>
                <a:t>Curriculum Planning</a:t>
              </a:r>
              <a:endParaRPr lang="en-US" sz="1200" b="1" dirty="0">
                <a:solidFill>
                  <a:schemeClr val="bg1"/>
                </a:solidFill>
              </a:endParaRPr>
            </a:p>
          </p:txBody>
        </p:sp>
        <p:sp>
          <p:nvSpPr>
            <p:cNvPr id="33" name="Rounded Rectangle 32"/>
            <p:cNvSpPr/>
            <p:nvPr/>
          </p:nvSpPr>
          <p:spPr>
            <a:xfrm rot="2700000">
              <a:off x="4534835" y="4067421"/>
              <a:ext cx="2146155" cy="2146155"/>
            </a:xfrm>
            <a:prstGeom prst="roundRect">
              <a:avLst/>
            </a:pr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307047" y="4530999"/>
              <a:ext cx="2589075" cy="618256"/>
            </a:xfrm>
            <a:prstGeom prst="rect">
              <a:avLst/>
            </a:prstGeom>
            <a:noFill/>
          </p:spPr>
          <p:txBody>
            <a:bodyPr wrap="square" rtlCol="0">
              <a:spAutoFit/>
            </a:bodyPr>
            <a:lstStyle/>
            <a:p>
              <a:pPr algn="ctr"/>
              <a:r>
                <a:rPr lang="en-US" sz="1200" b="1" dirty="0" smtClean="0">
                  <a:solidFill>
                    <a:schemeClr val="bg1"/>
                  </a:solidFill>
                </a:rPr>
                <a:t>SA</a:t>
              </a:r>
            </a:p>
            <a:p>
              <a:pPr algn="ctr"/>
              <a:r>
                <a:rPr lang="en-US" sz="1200" b="1" dirty="0" smtClean="0">
                  <a:solidFill>
                    <a:schemeClr val="bg1"/>
                  </a:solidFill>
                </a:rPr>
                <a:t>Class Schedule</a:t>
              </a:r>
              <a:endParaRPr lang="en-US" sz="1200" b="1" dirty="0">
                <a:solidFill>
                  <a:schemeClr val="bg1"/>
                </a:solidFill>
              </a:endParaRPr>
            </a:p>
          </p:txBody>
        </p:sp>
        <p:cxnSp>
          <p:nvCxnSpPr>
            <p:cNvPr id="6" name="Straight Arrow Connector 5"/>
            <p:cNvCxnSpPr/>
            <p:nvPr/>
          </p:nvCxnSpPr>
          <p:spPr>
            <a:xfrm>
              <a:off x="3169521" y="1595887"/>
              <a:ext cx="11375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20" idx="2"/>
            </p:cNvCxnSpPr>
            <p:nvPr/>
          </p:nvCxnSpPr>
          <p:spPr>
            <a:xfrm flipV="1">
              <a:off x="4497989" y="2316417"/>
              <a:ext cx="369664" cy="30601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3"/>
              <a:endCxn id="23" idx="1"/>
            </p:cNvCxnSpPr>
            <p:nvPr/>
          </p:nvCxnSpPr>
          <p:spPr>
            <a:xfrm>
              <a:off x="6385214" y="2316417"/>
              <a:ext cx="340310" cy="23135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1" idx="0"/>
              <a:endCxn id="17" idx="2"/>
            </p:cNvCxnSpPr>
            <p:nvPr/>
          </p:nvCxnSpPr>
          <p:spPr>
            <a:xfrm flipV="1">
              <a:off x="2640093" y="4118247"/>
              <a:ext cx="320125" cy="2872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3" idx="1"/>
            </p:cNvCxnSpPr>
            <p:nvPr/>
          </p:nvCxnSpPr>
          <p:spPr>
            <a:xfrm>
              <a:off x="4497989" y="4069046"/>
              <a:ext cx="351143" cy="31267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3" idx="0"/>
              <a:endCxn id="23" idx="2"/>
            </p:cNvCxnSpPr>
            <p:nvPr/>
          </p:nvCxnSpPr>
          <p:spPr>
            <a:xfrm flipV="1">
              <a:off x="6366693" y="4065331"/>
              <a:ext cx="358831" cy="31638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7" idx="1"/>
            </p:cNvCxnSpPr>
            <p:nvPr/>
          </p:nvCxnSpPr>
          <p:spPr>
            <a:xfrm>
              <a:off x="2636320" y="2313467"/>
              <a:ext cx="323898" cy="287219"/>
            </a:xfrm>
            <a:prstGeom prst="straightConnector1">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2680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a:t>
            </a:r>
            <a:endParaRPr lang="en-US" dirty="0"/>
          </a:p>
        </p:txBody>
      </p:sp>
      <p:sp>
        <p:nvSpPr>
          <p:cNvPr id="3" name="Subtitle 2"/>
          <p:cNvSpPr>
            <a:spLocks noGrp="1"/>
          </p:cNvSpPr>
          <p:nvPr>
            <p:ph type="subTitle" idx="1"/>
          </p:nvPr>
        </p:nvSpPr>
        <p:spPr/>
        <p:txBody>
          <a:bodyPr/>
          <a:lstStyle/>
          <a:p>
            <a:r>
              <a:rPr lang="en-US" dirty="0" smtClean="0"/>
              <a:t>The context and business drivers for change</a:t>
            </a:r>
            <a:endParaRPr lang="en-US" dirty="0"/>
          </a:p>
        </p:txBody>
      </p:sp>
      <p:sp>
        <p:nvSpPr>
          <p:cNvPr id="5" name="Footer Placeholder 2">
            <a:extLst>
              <a:ext uri="{FF2B5EF4-FFF2-40B4-BE49-F238E27FC236}">
                <a16:creationId xmlns="" xmlns:a16="http://schemas.microsoft.com/office/drawing/2014/main" id="{CD0ED92C-E9A9-4CEB-8AC6-29FB9D27900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34578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Drivers</a:t>
            </a:r>
            <a:endParaRPr lang="en-US" dirty="0"/>
          </a:p>
        </p:txBody>
      </p:sp>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4258045596"/>
              </p:ext>
            </p:extLst>
          </p:nvPr>
        </p:nvGraphicFramePr>
        <p:xfrm>
          <a:off x="768096" y="1747001"/>
          <a:ext cx="8186468" cy="4689455"/>
        </p:xfrm>
        <a:graphic>
          <a:graphicData uri="http://schemas.openxmlformats.org/drawingml/2006/table">
            <a:tbl>
              <a:tblPr firstRow="1" bandRow="1">
                <a:tableStyleId>{5C22544A-7EE6-4342-B048-85BDC9FD1C3A}</a:tableStyleId>
              </a:tblPr>
              <a:tblGrid>
                <a:gridCol w="3920842">
                  <a:extLst>
                    <a:ext uri="{9D8B030D-6E8A-4147-A177-3AD203B41FA5}">
                      <a16:colId xmlns="" xmlns:a16="http://schemas.microsoft.com/office/drawing/2014/main" val="20001"/>
                    </a:ext>
                  </a:extLst>
                </a:gridCol>
                <a:gridCol w="4265626">
                  <a:extLst>
                    <a:ext uri="{9D8B030D-6E8A-4147-A177-3AD203B41FA5}">
                      <a16:colId xmlns="" xmlns:a16="http://schemas.microsoft.com/office/drawing/2014/main" val="20002"/>
                    </a:ext>
                  </a:extLst>
                </a:gridCol>
              </a:tblGrid>
              <a:tr h="350270">
                <a:tc>
                  <a:txBody>
                    <a:bodyPr/>
                    <a:lstStyle/>
                    <a:p>
                      <a:pPr algn="ctr"/>
                      <a:r>
                        <a:rPr lang="en-US" dirty="0" smtClean="0"/>
                        <a:t>Present State</a:t>
                      </a:r>
                      <a:endParaRPr lang="en-US" dirty="0"/>
                    </a:p>
                  </a:txBody>
                  <a:tcPr/>
                </a:tc>
                <a:tc>
                  <a:txBody>
                    <a:bodyPr/>
                    <a:lstStyle/>
                    <a:p>
                      <a:pPr algn="ctr"/>
                      <a:r>
                        <a:rPr lang="en-US" dirty="0" smtClean="0"/>
                        <a:t>Desired State</a:t>
                      </a:r>
                      <a:endParaRPr lang="en-US" dirty="0"/>
                    </a:p>
                  </a:txBody>
                  <a:tcPr/>
                </a:tc>
                <a:extLst>
                  <a:ext uri="{0D108BD9-81ED-4DB2-BD59-A6C34878D82A}">
                    <a16:rowId xmlns="" xmlns:a16="http://schemas.microsoft.com/office/drawing/2014/main" val="10000"/>
                  </a:ext>
                </a:extLst>
              </a:tr>
              <a:tr h="554595">
                <a:tc>
                  <a:txBody>
                    <a:bodyPr/>
                    <a:lstStyle/>
                    <a:p>
                      <a:pPr algn="l"/>
                      <a:r>
                        <a:rPr lang="en-US" sz="1600" dirty="0" smtClean="0"/>
                        <a:t>Closed</a:t>
                      </a:r>
                      <a:r>
                        <a:rPr lang="en-US" sz="1600" baseline="0" dirty="0" smtClean="0"/>
                        <a:t> architecture with </a:t>
                      </a:r>
                      <a:r>
                        <a:rPr lang="en-US" sz="1600" b="1" dirty="0" smtClean="0"/>
                        <a:t>legacy system</a:t>
                      </a:r>
                      <a:endParaRPr lang="en-US" sz="1600" baseline="30000" dirty="0"/>
                    </a:p>
                  </a:txBody>
                  <a:tcPr/>
                </a:tc>
                <a:tc>
                  <a:txBody>
                    <a:bodyPr/>
                    <a:lstStyle/>
                    <a:p>
                      <a:pPr algn="l"/>
                      <a:r>
                        <a:rPr lang="en-US" sz="1600" dirty="0" smtClean="0"/>
                        <a:t>Leverage</a:t>
                      </a:r>
                      <a:r>
                        <a:rPr lang="en-US" sz="1600" baseline="0" dirty="0" smtClean="0"/>
                        <a:t> enterprise systems with </a:t>
                      </a:r>
                      <a:r>
                        <a:rPr lang="en-US" sz="1600" b="1" baseline="0" dirty="0" smtClean="0"/>
                        <a:t>PeopleSoft</a:t>
                      </a:r>
                      <a:r>
                        <a:rPr lang="en-US" sz="1600" baseline="0" dirty="0" smtClean="0"/>
                        <a:t> &amp; </a:t>
                      </a:r>
                      <a:r>
                        <a:rPr lang="en-US" sz="1600" b="1" baseline="0" dirty="0" smtClean="0"/>
                        <a:t>Infosilem </a:t>
                      </a:r>
                      <a:r>
                        <a:rPr lang="en-US" sz="1600" b="1" baseline="0" dirty="0" err="1" smtClean="0"/>
                        <a:t>Encampus</a:t>
                      </a:r>
                      <a:r>
                        <a:rPr lang="en-US" sz="1600" b="1" baseline="0" dirty="0" smtClean="0"/>
                        <a:t> Timetabler</a:t>
                      </a:r>
                      <a:endParaRPr lang="en-US" sz="1600" b="1" dirty="0"/>
                    </a:p>
                  </a:txBody>
                  <a:tcPr/>
                </a:tc>
                <a:extLst>
                  <a:ext uri="{0D108BD9-81ED-4DB2-BD59-A6C34878D82A}">
                    <a16:rowId xmlns="" xmlns:a16="http://schemas.microsoft.com/office/drawing/2014/main" val="10001"/>
                  </a:ext>
                </a:extLst>
              </a:tr>
              <a:tr h="321081">
                <a:tc>
                  <a:txBody>
                    <a:bodyPr/>
                    <a:lstStyle/>
                    <a:p>
                      <a:pPr algn="l"/>
                      <a:r>
                        <a:rPr lang="en-US" sz="1600" dirty="0" smtClean="0"/>
                        <a:t>Decentralized</a:t>
                      </a:r>
                      <a:r>
                        <a:rPr lang="en-US" sz="1600" baseline="0" dirty="0" smtClean="0"/>
                        <a:t> professor salary entry</a:t>
                      </a:r>
                      <a:endParaRPr lang="en-US" sz="1600" dirty="0"/>
                    </a:p>
                  </a:txBody>
                  <a:tcPr/>
                </a:tc>
                <a:tc>
                  <a:txBody>
                    <a:bodyPr/>
                    <a:lstStyle/>
                    <a:p>
                      <a:pPr algn="l"/>
                      <a:r>
                        <a:rPr lang="en-US" sz="1600" dirty="0" smtClean="0"/>
                        <a:t>Standard Salaries administered in HR</a:t>
                      </a:r>
                      <a:endParaRPr lang="en-US" sz="1600" dirty="0"/>
                    </a:p>
                  </a:txBody>
                  <a:tcPr/>
                </a:tc>
                <a:extLst>
                  <a:ext uri="{0D108BD9-81ED-4DB2-BD59-A6C34878D82A}">
                    <a16:rowId xmlns="" xmlns:a16="http://schemas.microsoft.com/office/drawing/2014/main" val="10002"/>
                  </a:ext>
                </a:extLst>
              </a:tr>
              <a:tr h="554595">
                <a:tc>
                  <a:txBody>
                    <a:bodyPr/>
                    <a:lstStyle/>
                    <a:p>
                      <a:pPr algn="l"/>
                      <a:r>
                        <a:rPr lang="en-US" sz="1600" dirty="0" smtClean="0"/>
                        <a:t>“</a:t>
                      </a:r>
                      <a:r>
                        <a:rPr lang="en-US" sz="1600" dirty="0" err="1" smtClean="0"/>
                        <a:t>Siloed</a:t>
                      </a:r>
                      <a:r>
                        <a:rPr lang="en-US" sz="1600" dirty="0" smtClean="0"/>
                        <a:t>” Workload</a:t>
                      </a:r>
                      <a:r>
                        <a:rPr lang="en-US" sz="1600" baseline="0" dirty="0" smtClean="0"/>
                        <a:t> data inaccessible to HR</a:t>
                      </a:r>
                      <a:endParaRPr lang="en-US" sz="1600" dirty="0"/>
                    </a:p>
                  </a:txBody>
                  <a:tcPr/>
                </a:tc>
                <a:tc>
                  <a:txBody>
                    <a:bodyPr/>
                    <a:lstStyle/>
                    <a:p>
                      <a:pPr algn="l"/>
                      <a:r>
                        <a:rPr lang="en-US" sz="1600" dirty="0" smtClean="0"/>
                        <a:t>Workload data available</a:t>
                      </a:r>
                      <a:r>
                        <a:rPr lang="en-US" sz="1600" baseline="0" dirty="0" smtClean="0"/>
                        <a:t> in multiple and extensible views; Academics, HR, Payroll</a:t>
                      </a:r>
                      <a:endParaRPr lang="en-US" sz="1600" dirty="0"/>
                    </a:p>
                  </a:txBody>
                  <a:tcPr/>
                </a:tc>
                <a:extLst>
                  <a:ext uri="{0D108BD9-81ED-4DB2-BD59-A6C34878D82A}">
                    <a16:rowId xmlns="" xmlns:a16="http://schemas.microsoft.com/office/drawing/2014/main" val="10003"/>
                  </a:ext>
                </a:extLst>
              </a:tr>
              <a:tr h="422255">
                <a:tc>
                  <a:txBody>
                    <a:bodyPr/>
                    <a:lstStyle/>
                    <a:p>
                      <a:pPr algn="l"/>
                      <a:r>
                        <a:rPr lang="en-US" sz="1600" dirty="0" smtClean="0"/>
                        <a:t>Uncontrolled</a:t>
                      </a:r>
                      <a:r>
                        <a:rPr lang="en-US" sz="1600" baseline="0" dirty="0" smtClean="0"/>
                        <a:t> over-rides for Faculty exceptions</a:t>
                      </a:r>
                      <a:endParaRPr lang="en-US" sz="1600" dirty="0"/>
                    </a:p>
                  </a:txBody>
                  <a:tcPr/>
                </a:tc>
                <a:tc>
                  <a:txBody>
                    <a:bodyPr/>
                    <a:lstStyle/>
                    <a:p>
                      <a:pPr algn="l"/>
                      <a:r>
                        <a:rPr lang="en-US" sz="1600" dirty="0" smtClean="0"/>
                        <a:t>System-derived</a:t>
                      </a:r>
                      <a:r>
                        <a:rPr lang="en-US" sz="1600" baseline="0" dirty="0" smtClean="0"/>
                        <a:t> </a:t>
                      </a:r>
                      <a:r>
                        <a:rPr lang="en-US" sz="1600" dirty="0" smtClean="0"/>
                        <a:t>factors enforce academic rules</a:t>
                      </a:r>
                      <a:endParaRPr lang="en-US" sz="1600" dirty="0"/>
                    </a:p>
                  </a:txBody>
                  <a:tcPr/>
                </a:tc>
                <a:extLst>
                  <a:ext uri="{0D108BD9-81ED-4DB2-BD59-A6C34878D82A}">
                    <a16:rowId xmlns="" xmlns:a16="http://schemas.microsoft.com/office/drawing/2014/main" val="10004"/>
                  </a:ext>
                </a:extLst>
              </a:tr>
              <a:tr h="554595">
                <a:tc>
                  <a:txBody>
                    <a:bodyPr/>
                    <a:lstStyle/>
                    <a:p>
                      <a:pPr algn="l"/>
                      <a:r>
                        <a:rPr lang="en-US" sz="1600" baseline="0" dirty="0" smtClean="0"/>
                        <a:t>Alignment with Collective Agreement ad-hoc  and expensive</a:t>
                      </a:r>
                      <a:endParaRPr lang="en-US" sz="1600" dirty="0"/>
                    </a:p>
                  </a:txBody>
                  <a:tcPr/>
                </a:tc>
                <a:tc>
                  <a:txBody>
                    <a:bodyPr/>
                    <a:lstStyle/>
                    <a:p>
                      <a:pPr algn="l"/>
                      <a:r>
                        <a:rPr lang="en-US" sz="1600" dirty="0" smtClean="0"/>
                        <a:t>System enforces Collective</a:t>
                      </a:r>
                      <a:r>
                        <a:rPr lang="en-US" sz="1600" baseline="0" dirty="0" smtClean="0"/>
                        <a:t> Agreement provisions</a:t>
                      </a:r>
                      <a:endParaRPr lang="en-US" sz="1600" dirty="0"/>
                    </a:p>
                  </a:txBody>
                  <a:tcPr/>
                </a:tc>
                <a:extLst>
                  <a:ext uri="{0D108BD9-81ED-4DB2-BD59-A6C34878D82A}">
                    <a16:rowId xmlns="" xmlns:a16="http://schemas.microsoft.com/office/drawing/2014/main" val="10005"/>
                  </a:ext>
                </a:extLst>
              </a:tr>
              <a:tr h="554595">
                <a:tc>
                  <a:txBody>
                    <a:bodyPr/>
                    <a:lstStyle/>
                    <a:p>
                      <a:pPr algn="l"/>
                      <a:r>
                        <a:rPr lang="en-US" sz="1600" dirty="0" smtClean="0"/>
                        <a:t>Uncontrolled</a:t>
                      </a:r>
                      <a:r>
                        <a:rPr lang="en-US" sz="1600" baseline="0" dirty="0" smtClean="0"/>
                        <a:t> multiple contracts and SWFs across institution</a:t>
                      </a:r>
                      <a:endParaRPr lang="en-US" sz="1600" dirty="0"/>
                    </a:p>
                  </a:txBody>
                  <a:tcPr/>
                </a:tc>
                <a:tc>
                  <a:txBody>
                    <a:bodyPr/>
                    <a:lstStyle/>
                    <a:p>
                      <a:pPr algn="l"/>
                      <a:r>
                        <a:rPr lang="en-US" sz="1600" dirty="0" smtClean="0"/>
                        <a:t>Enforce</a:t>
                      </a:r>
                      <a:r>
                        <a:rPr lang="en-US" sz="1600" baseline="0" dirty="0" smtClean="0"/>
                        <a:t> a single contract or SWF for Professors</a:t>
                      </a:r>
                      <a:endParaRPr lang="en-US" sz="1600" dirty="0"/>
                    </a:p>
                  </a:txBody>
                  <a:tcPr/>
                </a:tc>
                <a:extLst>
                  <a:ext uri="{0D108BD9-81ED-4DB2-BD59-A6C34878D82A}">
                    <a16:rowId xmlns="" xmlns:a16="http://schemas.microsoft.com/office/drawing/2014/main" val="10006"/>
                  </a:ext>
                </a:extLst>
              </a:tr>
              <a:tr h="554595">
                <a:tc>
                  <a:txBody>
                    <a:bodyPr/>
                    <a:lstStyle/>
                    <a:p>
                      <a:pPr algn="l"/>
                      <a:r>
                        <a:rPr lang="en-US" sz="1600" dirty="0" smtClean="0"/>
                        <a:t>Workload </a:t>
                      </a:r>
                      <a:r>
                        <a:rPr lang="en-US" sz="1600" baseline="0" dirty="0" smtClean="0"/>
                        <a:t>data not available for all Faculties and No-SWF conditions</a:t>
                      </a:r>
                      <a:endParaRPr lang="en-US" sz="1600" dirty="0"/>
                    </a:p>
                  </a:txBody>
                  <a:tcPr/>
                </a:tc>
                <a:tc>
                  <a:txBody>
                    <a:bodyPr/>
                    <a:lstStyle/>
                    <a:p>
                      <a:pPr algn="l"/>
                      <a:r>
                        <a:rPr lang="en-US" sz="1600" dirty="0" smtClean="0"/>
                        <a:t>Accommodate variance in term</a:t>
                      </a:r>
                      <a:r>
                        <a:rPr lang="en-US" sz="1600" baseline="0" dirty="0" smtClean="0"/>
                        <a:t> start/end and incorporate Workload Memos</a:t>
                      </a:r>
                      <a:endParaRPr lang="en-US" sz="1600" dirty="0"/>
                    </a:p>
                  </a:txBody>
                  <a:tcPr/>
                </a:tc>
                <a:extLst>
                  <a:ext uri="{0D108BD9-81ED-4DB2-BD59-A6C34878D82A}">
                    <a16:rowId xmlns="" xmlns:a16="http://schemas.microsoft.com/office/drawing/2014/main" val="10011"/>
                  </a:ext>
                </a:extLst>
              </a:tr>
              <a:tr h="321081">
                <a:tc>
                  <a:txBody>
                    <a:bodyPr/>
                    <a:lstStyle/>
                    <a:p>
                      <a:pPr algn="l"/>
                      <a:r>
                        <a:rPr lang="en-US" sz="1600" dirty="0" smtClean="0"/>
                        <a:t>Problematic</a:t>
                      </a:r>
                      <a:r>
                        <a:rPr lang="en-US" sz="1600" baseline="0" dirty="0" smtClean="0"/>
                        <a:t> contract loading to HR/Payroll</a:t>
                      </a:r>
                      <a:endParaRPr lang="en-US" sz="1600" dirty="0"/>
                    </a:p>
                  </a:txBody>
                  <a:tcPr/>
                </a:tc>
                <a:tc>
                  <a:txBody>
                    <a:bodyPr/>
                    <a:lstStyle/>
                    <a:p>
                      <a:pPr algn="l"/>
                      <a:r>
                        <a:rPr lang="en-US" sz="1600" dirty="0" smtClean="0"/>
                        <a:t>Seamless contract loading</a:t>
                      </a:r>
                      <a:endParaRPr lang="en-US" sz="1600" dirty="0"/>
                    </a:p>
                  </a:txBody>
                  <a:tcPr/>
                </a:tc>
                <a:extLst>
                  <a:ext uri="{0D108BD9-81ED-4DB2-BD59-A6C34878D82A}">
                    <a16:rowId xmlns="" xmlns:a16="http://schemas.microsoft.com/office/drawing/2014/main" val="10014"/>
                  </a:ext>
                </a:extLst>
              </a:tr>
              <a:tr h="321081">
                <a:tc>
                  <a:txBody>
                    <a:bodyPr/>
                    <a:lstStyle/>
                    <a:p>
                      <a:pPr algn="l"/>
                      <a:r>
                        <a:rPr lang="en-US" sz="1600" dirty="0" smtClean="0"/>
                        <a:t>Lengthy contracting cycle times</a:t>
                      </a:r>
                      <a:endParaRPr lang="en-US" sz="1600" dirty="0"/>
                    </a:p>
                  </a:txBody>
                  <a:tcPr/>
                </a:tc>
                <a:tc>
                  <a:txBody>
                    <a:bodyPr/>
                    <a:lstStyle/>
                    <a:p>
                      <a:pPr algn="l"/>
                      <a:r>
                        <a:rPr lang="en-US" sz="1600" dirty="0" smtClean="0"/>
                        <a:t>Reduced contracting cycle times</a:t>
                      </a:r>
                      <a:endParaRPr lang="en-US" sz="1600" dirty="0"/>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877041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a:t>
            </a:r>
            <a:endParaRPr lang="en-US" dirty="0"/>
          </a:p>
        </p:txBody>
      </p:sp>
      <p:sp>
        <p:nvSpPr>
          <p:cNvPr id="6" name="Footer Placeholder 2">
            <a:extLst>
              <a:ext uri="{FF2B5EF4-FFF2-40B4-BE49-F238E27FC236}">
                <a16:creationId xmlns=""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3568464745"/>
              </p:ext>
            </p:extLst>
          </p:nvPr>
        </p:nvGraphicFramePr>
        <p:xfrm>
          <a:off x="768096" y="1724083"/>
          <a:ext cx="7889521" cy="4393154"/>
        </p:xfrm>
        <a:graphic>
          <a:graphicData uri="http://schemas.openxmlformats.org/drawingml/2006/table">
            <a:tbl>
              <a:tblPr firstRow="1" bandRow="1">
                <a:tableStyleId>{5C22544A-7EE6-4342-B048-85BDC9FD1C3A}</a:tableStyleId>
              </a:tblPr>
              <a:tblGrid>
                <a:gridCol w="652142">
                  <a:extLst>
                    <a:ext uri="{9D8B030D-6E8A-4147-A177-3AD203B41FA5}">
                      <a16:colId xmlns="" xmlns:a16="http://schemas.microsoft.com/office/drawing/2014/main" val="20001"/>
                    </a:ext>
                  </a:extLst>
                </a:gridCol>
                <a:gridCol w="7237379">
                  <a:extLst>
                    <a:ext uri="{9D8B030D-6E8A-4147-A177-3AD203B41FA5}">
                      <a16:colId xmlns="" xmlns:a16="http://schemas.microsoft.com/office/drawing/2014/main" val="20002"/>
                    </a:ext>
                  </a:extLst>
                </a:gridCol>
              </a:tblGrid>
              <a:tr h="350270">
                <a:tc>
                  <a:txBody>
                    <a:bodyPr/>
                    <a:lstStyle/>
                    <a:p>
                      <a:pPr algn="ctr"/>
                      <a:r>
                        <a:rPr lang="en-US" dirty="0" smtClean="0"/>
                        <a:t>Term</a:t>
                      </a:r>
                      <a:endParaRPr lang="en-US" dirty="0"/>
                    </a:p>
                  </a:txBody>
                  <a:tcPr/>
                </a:tc>
                <a:tc>
                  <a:txBody>
                    <a:bodyPr/>
                    <a:lstStyle/>
                    <a:p>
                      <a:pPr algn="ctr"/>
                      <a:r>
                        <a:rPr lang="en-US" dirty="0" smtClean="0"/>
                        <a:t>Definition</a:t>
                      </a:r>
                      <a:endParaRPr lang="en-US" dirty="0"/>
                    </a:p>
                  </a:txBody>
                  <a:tcPr/>
                </a:tc>
                <a:extLst>
                  <a:ext uri="{0D108BD9-81ED-4DB2-BD59-A6C34878D82A}">
                    <a16:rowId xmlns="" xmlns:a16="http://schemas.microsoft.com/office/drawing/2014/main" val="10000"/>
                  </a:ext>
                </a:extLst>
              </a:tr>
              <a:tr h="351680">
                <a:tc>
                  <a:txBody>
                    <a:bodyPr/>
                    <a:lstStyle/>
                    <a:p>
                      <a:pPr algn="l"/>
                      <a:r>
                        <a:rPr lang="en-US" sz="1400" dirty="0" smtClean="0"/>
                        <a:t>APA</a:t>
                      </a:r>
                      <a:endParaRPr lang="en-US" sz="1400" baseline="30000" dirty="0"/>
                    </a:p>
                  </a:txBody>
                  <a:tcPr/>
                </a:tc>
                <a:tc>
                  <a:txBody>
                    <a:bodyPr/>
                    <a:lstStyle/>
                    <a:p>
                      <a:pPr algn="l"/>
                      <a:r>
                        <a:rPr lang="en-US" sz="1400" dirty="0" smtClean="0"/>
                        <a:t>Academic Portfolio Administrators that lead the planning of courses</a:t>
                      </a:r>
                      <a:r>
                        <a:rPr lang="en-US" sz="1400" baseline="0" dirty="0" smtClean="0"/>
                        <a:t> in programs in Faculties</a:t>
                      </a:r>
                      <a:endParaRPr lang="en-US" sz="1400" b="1" dirty="0"/>
                    </a:p>
                  </a:txBody>
                  <a:tcPr/>
                </a:tc>
                <a:extLst>
                  <a:ext uri="{0D108BD9-81ED-4DB2-BD59-A6C34878D82A}">
                    <a16:rowId xmlns="" xmlns:a16="http://schemas.microsoft.com/office/drawing/2014/main" val="10006"/>
                  </a:ext>
                </a:extLst>
              </a:tr>
              <a:tr h="400200">
                <a:tc>
                  <a:txBody>
                    <a:bodyPr/>
                    <a:lstStyle/>
                    <a:p>
                      <a:pPr algn="l"/>
                      <a:r>
                        <a:rPr lang="en-US" sz="1400" dirty="0" smtClean="0"/>
                        <a:t>API</a:t>
                      </a:r>
                      <a:endParaRPr lang="en-US" sz="1400" baseline="30000" dirty="0"/>
                    </a:p>
                  </a:txBody>
                  <a:tcPr/>
                </a:tc>
                <a:tc>
                  <a:txBody>
                    <a:bodyPr/>
                    <a:lstStyle/>
                    <a:p>
                      <a:pPr algn="l"/>
                      <a:r>
                        <a:rPr lang="en-US" sz="1400" dirty="0" smtClean="0"/>
                        <a:t>Application Programming Interface used to load data from DCU to PS</a:t>
                      </a:r>
                      <a:endParaRPr lang="en-US" sz="1400" b="1" dirty="0"/>
                    </a:p>
                  </a:txBody>
                  <a:tcPr/>
                </a:tc>
                <a:extLst>
                  <a:ext uri="{0D108BD9-81ED-4DB2-BD59-A6C34878D82A}">
                    <a16:rowId xmlns="" xmlns:a16="http://schemas.microsoft.com/office/drawing/2014/main" val="10001"/>
                  </a:ext>
                </a:extLst>
              </a:tr>
              <a:tr h="400200">
                <a:tc>
                  <a:txBody>
                    <a:bodyPr/>
                    <a:lstStyle/>
                    <a:p>
                      <a:pPr algn="l"/>
                      <a:r>
                        <a:rPr lang="en-US" sz="1400" dirty="0" smtClean="0"/>
                        <a:t>BBR</a:t>
                      </a:r>
                      <a:endParaRPr lang="en-US" sz="1400" baseline="30000" dirty="0"/>
                    </a:p>
                  </a:txBody>
                  <a:tcPr/>
                </a:tc>
                <a:tc>
                  <a:txBody>
                    <a:bodyPr/>
                    <a:lstStyle/>
                    <a:p>
                      <a:pPr algn="l"/>
                      <a:r>
                        <a:rPr lang="en-US" sz="1400" dirty="0" smtClean="0"/>
                        <a:t>Block </a:t>
                      </a:r>
                      <a:r>
                        <a:rPr lang="en-US" sz="1400" baseline="0" dirty="0" smtClean="0"/>
                        <a:t>Based Registration</a:t>
                      </a:r>
                      <a:endParaRPr lang="en-US" sz="1400" b="1" dirty="0"/>
                    </a:p>
                  </a:txBody>
                  <a:tcPr/>
                </a:tc>
                <a:extLst>
                  <a:ext uri="{0D108BD9-81ED-4DB2-BD59-A6C34878D82A}">
                    <a16:rowId xmlns="" xmlns:a16="http://schemas.microsoft.com/office/drawing/2014/main" val="10007"/>
                  </a:ext>
                </a:extLst>
              </a:tr>
              <a:tr h="380626">
                <a:tc>
                  <a:txBody>
                    <a:bodyPr/>
                    <a:lstStyle/>
                    <a:p>
                      <a:pPr algn="l"/>
                      <a:r>
                        <a:rPr lang="en-US" sz="1400" dirty="0" smtClean="0"/>
                        <a:t>CBR</a:t>
                      </a:r>
                      <a:endParaRPr lang="en-US" sz="1400" baseline="30000" dirty="0"/>
                    </a:p>
                  </a:txBody>
                  <a:tcPr/>
                </a:tc>
                <a:tc>
                  <a:txBody>
                    <a:bodyPr/>
                    <a:lstStyle/>
                    <a:p>
                      <a:pPr algn="l"/>
                      <a:r>
                        <a:rPr lang="en-US" sz="1400" dirty="0" smtClean="0"/>
                        <a:t>Course</a:t>
                      </a:r>
                      <a:r>
                        <a:rPr lang="en-US" sz="1400" baseline="0" dirty="0" smtClean="0"/>
                        <a:t> Based Registration</a:t>
                      </a:r>
                      <a:endParaRPr lang="en-US" sz="1400" b="1" dirty="0"/>
                    </a:p>
                  </a:txBody>
                  <a:tcPr/>
                </a:tc>
                <a:extLst>
                  <a:ext uri="{0D108BD9-81ED-4DB2-BD59-A6C34878D82A}">
                    <a16:rowId xmlns="" xmlns:a16="http://schemas.microsoft.com/office/drawing/2014/main" val="10008"/>
                  </a:ext>
                </a:extLst>
              </a:tr>
              <a:tr h="321081">
                <a:tc>
                  <a:txBody>
                    <a:bodyPr/>
                    <a:lstStyle/>
                    <a:p>
                      <a:pPr algn="l"/>
                      <a:r>
                        <a:rPr lang="en-US" sz="1400" dirty="0" smtClean="0"/>
                        <a:t>DCU</a:t>
                      </a:r>
                      <a:endParaRPr lang="en-US" sz="1400" dirty="0"/>
                    </a:p>
                  </a:txBody>
                  <a:tcPr/>
                </a:tc>
                <a:tc>
                  <a:txBody>
                    <a:bodyPr/>
                    <a:lstStyle/>
                    <a:p>
                      <a:pPr algn="l"/>
                      <a:r>
                        <a:rPr lang="en-US" sz="1400" dirty="0" smtClean="0"/>
                        <a:t>A browser-based</a:t>
                      </a:r>
                      <a:r>
                        <a:rPr lang="en-US" sz="1400" baseline="0" dirty="0" smtClean="0"/>
                        <a:t> Timetabler client used as a Data Capture Utility by Sheridan APAs</a:t>
                      </a:r>
                      <a:endParaRPr lang="en-US" sz="1400" dirty="0"/>
                    </a:p>
                  </a:txBody>
                  <a:tcPr/>
                </a:tc>
                <a:extLst>
                  <a:ext uri="{0D108BD9-81ED-4DB2-BD59-A6C34878D82A}">
                    <a16:rowId xmlns="" xmlns:a16="http://schemas.microsoft.com/office/drawing/2014/main" val="10002"/>
                  </a:ext>
                </a:extLst>
              </a:tr>
              <a:tr h="321081">
                <a:tc>
                  <a:txBody>
                    <a:bodyPr/>
                    <a:lstStyle/>
                    <a:p>
                      <a:pPr algn="l"/>
                      <a:r>
                        <a:rPr lang="en-US" sz="1400" dirty="0" smtClean="0"/>
                        <a:t>FT</a:t>
                      </a:r>
                      <a:endParaRPr lang="en-US" sz="1400" dirty="0"/>
                    </a:p>
                  </a:txBody>
                  <a:tcPr/>
                </a:tc>
                <a:tc>
                  <a:txBody>
                    <a:bodyPr/>
                    <a:lstStyle/>
                    <a:p>
                      <a:pPr algn="l"/>
                      <a:r>
                        <a:rPr lang="en-US" sz="1400" dirty="0" smtClean="0"/>
                        <a:t>Full-Time</a:t>
                      </a:r>
                      <a:r>
                        <a:rPr lang="en-US" sz="1400" baseline="0" dirty="0" smtClean="0"/>
                        <a:t> Professor</a:t>
                      </a:r>
                      <a:endParaRPr lang="en-US" sz="1400" dirty="0"/>
                    </a:p>
                  </a:txBody>
                  <a:tcPr/>
                </a:tc>
                <a:extLst>
                  <a:ext uri="{0D108BD9-81ED-4DB2-BD59-A6C34878D82A}">
                    <a16:rowId xmlns="" xmlns:a16="http://schemas.microsoft.com/office/drawing/2014/main" val="10009"/>
                  </a:ext>
                </a:extLst>
              </a:tr>
              <a:tr h="321081">
                <a:tc>
                  <a:txBody>
                    <a:bodyPr/>
                    <a:lstStyle/>
                    <a:p>
                      <a:pPr algn="l"/>
                      <a:r>
                        <a:rPr lang="en-US" sz="1400" dirty="0" smtClean="0"/>
                        <a:t>NFT</a:t>
                      </a:r>
                      <a:endParaRPr lang="en-US" sz="1400" dirty="0"/>
                    </a:p>
                  </a:txBody>
                  <a:tcPr/>
                </a:tc>
                <a:tc>
                  <a:txBody>
                    <a:bodyPr/>
                    <a:lstStyle/>
                    <a:p>
                      <a:pPr algn="l"/>
                      <a:r>
                        <a:rPr lang="en-US" sz="1400" dirty="0" smtClean="0"/>
                        <a:t>Non-Full-Time Professor</a:t>
                      </a:r>
                      <a:endParaRPr lang="en-US" sz="1400" dirty="0"/>
                    </a:p>
                  </a:txBody>
                  <a:tcPr/>
                </a:tc>
                <a:extLst>
                  <a:ext uri="{0D108BD9-81ED-4DB2-BD59-A6C34878D82A}">
                    <a16:rowId xmlns="" xmlns:a16="http://schemas.microsoft.com/office/drawing/2014/main" val="10010"/>
                  </a:ext>
                </a:extLst>
              </a:tr>
              <a:tr h="554595">
                <a:tc>
                  <a:txBody>
                    <a:bodyPr/>
                    <a:lstStyle/>
                    <a:p>
                      <a:pPr algn="l"/>
                      <a:r>
                        <a:rPr lang="en-US" sz="1400" dirty="0" smtClean="0"/>
                        <a:t>SAL</a:t>
                      </a:r>
                      <a:endParaRPr lang="en-US" sz="1400" dirty="0"/>
                    </a:p>
                  </a:txBody>
                  <a:tcPr/>
                </a:tc>
                <a:tc>
                  <a:txBody>
                    <a:bodyPr/>
                    <a:lstStyle/>
                    <a:p>
                      <a:pPr algn="l"/>
                      <a:r>
                        <a:rPr lang="en-US" sz="1400" dirty="0" smtClean="0"/>
                        <a:t>The Sheridan</a:t>
                      </a:r>
                      <a:r>
                        <a:rPr lang="en-US" sz="1400" baseline="0" dirty="0" smtClean="0"/>
                        <a:t> Academic Logistics  bolt-on to PeopleSoft includes a number of modules for Curriculum Planning, Term Planning and Workload Planning</a:t>
                      </a:r>
                      <a:endParaRPr lang="en-US" sz="1400" dirty="0"/>
                    </a:p>
                  </a:txBody>
                  <a:tcPr/>
                </a:tc>
                <a:extLst>
                  <a:ext uri="{0D108BD9-81ED-4DB2-BD59-A6C34878D82A}">
                    <a16:rowId xmlns="" xmlns:a16="http://schemas.microsoft.com/office/drawing/2014/main" val="10003"/>
                  </a:ext>
                </a:extLst>
              </a:tr>
              <a:tr h="554595">
                <a:tc>
                  <a:txBody>
                    <a:bodyPr/>
                    <a:lstStyle/>
                    <a:p>
                      <a:pPr algn="l"/>
                      <a:r>
                        <a:rPr lang="en-US" sz="1400" dirty="0" smtClean="0"/>
                        <a:t>SWF</a:t>
                      </a:r>
                      <a:endParaRPr lang="en-US" sz="1400" dirty="0"/>
                    </a:p>
                  </a:txBody>
                  <a:tcPr/>
                </a:tc>
                <a:tc>
                  <a:txBody>
                    <a:bodyPr/>
                    <a:lstStyle/>
                    <a:p>
                      <a:pPr algn="l"/>
                      <a:r>
                        <a:rPr lang="en-US" sz="1400" dirty="0" smtClean="0"/>
                        <a:t>Standard Work Form set out by the Collective Agreement and issued to FT Professors term over term</a:t>
                      </a:r>
                      <a:endParaRPr lang="en-US" sz="1400" dirty="0"/>
                    </a:p>
                  </a:txBody>
                  <a:tcPr/>
                </a:tc>
                <a:extLst>
                  <a:ext uri="{0D108BD9-81ED-4DB2-BD59-A6C34878D82A}">
                    <a16:rowId xmlns="" xmlns:a16="http://schemas.microsoft.com/office/drawing/2014/main" val="10011"/>
                  </a:ext>
                </a:extLst>
              </a:tr>
              <a:tr h="422255">
                <a:tc>
                  <a:txBody>
                    <a:bodyPr/>
                    <a:lstStyle/>
                    <a:p>
                      <a:pPr algn="l"/>
                      <a:r>
                        <a:rPr lang="en-US" sz="1400" dirty="0" smtClean="0"/>
                        <a:t>TCH</a:t>
                      </a:r>
                      <a:endParaRPr lang="en-US" sz="1400" dirty="0"/>
                    </a:p>
                  </a:txBody>
                  <a:tcPr/>
                </a:tc>
                <a:tc>
                  <a:txBody>
                    <a:bodyPr/>
                    <a:lstStyle/>
                    <a:p>
                      <a:pPr algn="l"/>
                      <a:r>
                        <a:rPr lang="en-US" sz="1400" dirty="0" smtClean="0"/>
                        <a:t>Teaching</a:t>
                      </a:r>
                      <a:r>
                        <a:rPr lang="en-US" sz="1400" baseline="0" dirty="0" smtClean="0"/>
                        <a:t> Contact Hours</a:t>
                      </a:r>
                      <a:endParaRPr lang="en-US" sz="1400"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462083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8" ma:contentTypeDescription="Create a new document." ma:contentTypeScope="" ma:versionID="01c1a72eed235d05ea6398180104ab0d">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d40f38d40cef10954f73eddecba0694c"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23F046-A03C-4CD7-B4FA-C676328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53BCED-04CE-4F40-BEEB-0CD9FCCAF12E}">
  <ds:schemaRefs>
    <ds:schemaRef ds:uri="http://schemas.microsoft.com/sharepoint/v3/contenttype/forms"/>
  </ds:schemaRefs>
</ds:datastoreItem>
</file>

<file path=customXml/itemProps3.xml><?xml version="1.0" encoding="utf-8"?>
<ds:datastoreItem xmlns:ds="http://schemas.openxmlformats.org/officeDocument/2006/customXml" ds:itemID="{B080D336-9E54-45B0-BD8D-40F05DF887A0}">
  <ds:schemaRefs>
    <ds:schemaRef ds:uri="http://schemas.microsoft.com/office/2006/metadata/properties"/>
    <ds:schemaRef ds:uri="94221530-4816-44f6-9093-d0c12e2a104e"/>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6be459cd-510b-4831-b44f-4f3dfe8e947b"/>
  </ds:schemaRefs>
</ds:datastoreItem>
</file>

<file path=docProps/app.xml><?xml version="1.0" encoding="utf-8"?>
<Properties xmlns="http://schemas.openxmlformats.org/officeDocument/2006/extended-properties" xmlns:vt="http://schemas.openxmlformats.org/officeDocument/2006/docPropsVTypes">
  <Template>Integral</Template>
  <TotalTime>2224</TotalTime>
  <Words>4561</Words>
  <Application>Microsoft Office PowerPoint</Application>
  <PresentationFormat>On-screen Show (4:3)</PresentationFormat>
  <Paragraphs>558</Paragraphs>
  <Slides>47</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Calibri</vt:lpstr>
      <vt:lpstr>Tw Cen MT</vt:lpstr>
      <vt:lpstr>Tw Cen MT Condensed</vt:lpstr>
      <vt:lpstr>Wingdings</vt:lpstr>
      <vt:lpstr>Wingdings 3</vt:lpstr>
      <vt:lpstr>Integral</vt:lpstr>
      <vt:lpstr>Managing Professor Workload from Scheduling through Payroll</vt:lpstr>
      <vt:lpstr>presenters</vt:lpstr>
      <vt:lpstr>Sheridan College Institute of Technology and Advanced Learning</vt:lpstr>
      <vt:lpstr>ORGANIZATION &amp; ORACLE</vt:lpstr>
      <vt:lpstr>Overview</vt:lpstr>
      <vt:lpstr>Components Out of Scope</vt:lpstr>
      <vt:lpstr>Background</vt:lpstr>
      <vt:lpstr>Project Drivers</vt:lpstr>
      <vt:lpstr>Glossary</vt:lpstr>
      <vt:lpstr>SA/SAL Academic Foundations </vt:lpstr>
      <vt:lpstr>SA/SAL Foundation Tables Setup</vt:lpstr>
      <vt:lpstr>Professor Setup – SA Side</vt:lpstr>
      <vt:lpstr>Professor Setup – HR Side</vt:lpstr>
      <vt:lpstr>Professor Setup – Existing Prof</vt:lpstr>
      <vt:lpstr>Infosilem Scheduling</vt:lpstr>
      <vt:lpstr>Timetabler</vt:lpstr>
      <vt:lpstr>Timetabler – Data Capture Utility</vt:lpstr>
      <vt:lpstr>Timetabler – DCU Section View</vt:lpstr>
      <vt:lpstr>Timetabler – DCU Component View</vt:lpstr>
      <vt:lpstr>Timetabler – DCU Component View Cont’d</vt:lpstr>
      <vt:lpstr>Timetabler – DCU Professor View NFT</vt:lpstr>
      <vt:lpstr>Timetabler – DCU Component View</vt:lpstr>
      <vt:lpstr>SA/SAL Workload Planning</vt:lpstr>
      <vt:lpstr>SA/SAL Workload Planning Setup</vt:lpstr>
      <vt:lpstr>Workload Sub-Periods</vt:lpstr>
      <vt:lpstr>Workload Planning – Contract Setup</vt:lpstr>
      <vt:lpstr>Workload Planning – Contract Preview</vt:lpstr>
      <vt:lpstr>Workload Planning – Contract Preview</vt:lpstr>
      <vt:lpstr>Workload – Contract Printing</vt:lpstr>
      <vt:lpstr>Timetabler – DCU Professor View FT</vt:lpstr>
      <vt:lpstr>Workload Planning – Teaching Setup</vt:lpstr>
      <vt:lpstr>Workload Planning – Non-Teaching Setup</vt:lpstr>
      <vt:lpstr>Workload Planning – SWF Preview</vt:lpstr>
      <vt:lpstr>Workload Planning – SWF Preview</vt:lpstr>
      <vt:lpstr>Workload – SWF Printing</vt:lpstr>
      <vt:lpstr>Workload – SWF Printing</vt:lpstr>
      <vt:lpstr>Workload – Validation &amp; Errors</vt:lpstr>
      <vt:lpstr>Workload – Inactivate Term</vt:lpstr>
      <vt:lpstr>HR Teaching Contract Load</vt:lpstr>
      <vt:lpstr>Loading part-time Teaching contracts</vt:lpstr>
      <vt:lpstr>Contract validation</vt:lpstr>
      <vt:lpstr>Contract load results</vt:lpstr>
      <vt:lpstr>Contract load simulator</vt:lpstr>
      <vt:lpstr>Teaching Contract payroll hours\earnings audit</vt:lpstr>
      <vt:lpstr>Questions</vt:lpstr>
      <vt:lpstr>presenters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Philippe Robitaille</cp:lastModifiedBy>
  <cp:revision>248</cp:revision>
  <dcterms:created xsi:type="dcterms:W3CDTF">2015-09-02T14:36:24Z</dcterms:created>
  <dcterms:modified xsi:type="dcterms:W3CDTF">2018-11-09T16:03:18Z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