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25"/>
  </p:notesMasterIdLst>
  <p:handoutMasterIdLst>
    <p:handoutMasterId r:id="rId26"/>
  </p:handoutMasterIdLst>
  <p:sldIdLst>
    <p:sldId id="259" r:id="rId5"/>
    <p:sldId id="260" r:id="rId6"/>
    <p:sldId id="286" r:id="rId7"/>
    <p:sldId id="261" r:id="rId8"/>
    <p:sldId id="287" r:id="rId9"/>
    <p:sldId id="299" r:id="rId10"/>
    <p:sldId id="302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82" r:id="rId23"/>
    <p:sldId id="30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9" autoAdjust="0"/>
    <p:restoredTop sz="47882" autoAdjust="0"/>
  </p:normalViewPr>
  <p:slideViewPr>
    <p:cSldViewPr snapToGrid="0">
      <p:cViewPr varScale="1">
        <p:scale>
          <a:sx n="49" d="100"/>
          <a:sy n="49" d="100"/>
        </p:scale>
        <p:origin x="27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Treaty Six Territory Land Acknowledgement Statement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In-House Administration process : Workforce Admin, Base Benefits and Payroll for NA </a:t>
            </a:r>
          </a:p>
          <a:p>
            <a:endParaRPr lang="en-US" dirty="0"/>
          </a:p>
          <a:p>
            <a:r>
              <a:rPr lang="en-US" dirty="0"/>
              <a:t>Requires</a:t>
            </a:r>
          </a:p>
          <a:p>
            <a:endParaRPr lang="en-US" dirty="0"/>
          </a:p>
          <a:p>
            <a:pPr marL="232943" indent="-232943">
              <a:buAutoNum type="arabicPeriod"/>
            </a:pPr>
            <a:r>
              <a:rPr lang="en-US" dirty="0"/>
              <a:t>HR Rep to enter employee enrollment into the Base Benefits pages </a:t>
            </a:r>
          </a:p>
          <a:p>
            <a:pPr marL="232943" indent="-232943">
              <a:buAutoNum type="arabicPeriod"/>
            </a:pPr>
            <a:r>
              <a:rPr lang="en-US" dirty="0"/>
              <a:t>HR Rep to enter the same employee benefit information in the Benefit Provider’s website </a:t>
            </a:r>
          </a:p>
          <a:p>
            <a:pPr marL="232943" indent="-232943">
              <a:buAutoNum type="arabicPeriod"/>
            </a:pPr>
            <a:endParaRPr lang="en-US" dirty="0"/>
          </a:p>
          <a:p>
            <a:pPr marL="232943" indent="-232943">
              <a:buAutoNum type="arabicPeriod"/>
            </a:pPr>
            <a:r>
              <a:rPr lang="en-US" dirty="0"/>
              <a:t>HR to maintain Benefit Premium Rates in PS Base Benefits tables</a:t>
            </a:r>
          </a:p>
          <a:p>
            <a:pPr marL="232943" indent="-232943">
              <a:buAutoNum type="arabicPeriod"/>
            </a:pPr>
            <a:r>
              <a:rPr lang="en-US" dirty="0"/>
              <a:t>Rates feed into the Biweekly Pre-</a:t>
            </a:r>
            <a:r>
              <a:rPr lang="en-US" dirty="0" err="1"/>
              <a:t>Calc</a:t>
            </a:r>
            <a:r>
              <a:rPr lang="en-US" dirty="0"/>
              <a:t> to calculate the amounts of EE and ER premiums for final pay </a:t>
            </a:r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Outsourced Administration simplifies</a:t>
            </a:r>
          </a:p>
          <a:p>
            <a:endParaRPr lang="en-US" dirty="0"/>
          </a:p>
          <a:p>
            <a:pPr marL="232943" indent="-232943">
              <a:lnSpc>
                <a:spcPct val="150000"/>
              </a:lnSpc>
              <a:buAutoNum type="arabicPeriod"/>
            </a:pPr>
            <a:r>
              <a:rPr lang="en-US" dirty="0"/>
              <a:t>HR rep no longer enters Employee Benefit information </a:t>
            </a:r>
          </a:p>
          <a:p>
            <a:pPr marL="232943" indent="-232943">
              <a:lnSpc>
                <a:spcPct val="150000"/>
              </a:lnSpc>
              <a:buAutoNum type="arabicPeriod"/>
            </a:pPr>
            <a:endParaRPr lang="en-US" dirty="0"/>
          </a:p>
          <a:p>
            <a:pPr marL="232943" indent="-232943">
              <a:lnSpc>
                <a:spcPct val="150000"/>
              </a:lnSpc>
              <a:buAutoNum type="arabicPeriod"/>
            </a:pPr>
            <a:r>
              <a:rPr lang="en-US" dirty="0"/>
              <a:t>Employee data from PS tables are electronically transferred to Provider’s database</a:t>
            </a:r>
          </a:p>
          <a:p>
            <a:pPr marL="232943" indent="-232943">
              <a:lnSpc>
                <a:spcPct val="150000"/>
              </a:lnSpc>
              <a:buAutoNum type="arabicPeriod"/>
            </a:pPr>
            <a:endParaRPr lang="en-US" dirty="0"/>
          </a:p>
          <a:p>
            <a:pPr marL="232943" indent="-232943">
              <a:lnSpc>
                <a:spcPct val="150000"/>
              </a:lnSpc>
              <a:buAutoNum type="arabicPeriod"/>
            </a:pPr>
            <a:r>
              <a:rPr lang="en-US" dirty="0"/>
              <a:t>Employee (and not HR Rep)  enters Employee information on Provider’s website – preserves confidential information </a:t>
            </a:r>
          </a:p>
          <a:p>
            <a:pPr>
              <a:lnSpc>
                <a:spcPct val="150000"/>
              </a:lnSpc>
            </a:pPr>
            <a:r>
              <a:rPr lang="en-US" dirty="0"/>
              <a:t> 	Base Benefits no longer has Dependent information </a:t>
            </a:r>
          </a:p>
          <a:p>
            <a:pPr marL="232943" indent="-232943">
              <a:lnSpc>
                <a:spcPct val="150000"/>
              </a:lnSpc>
              <a:buAutoNum type="arabicPeriod" startAt="4"/>
            </a:pPr>
            <a:endParaRPr lang="en-US" dirty="0"/>
          </a:p>
          <a:p>
            <a:pPr marL="232943" indent="-232943">
              <a:lnSpc>
                <a:spcPct val="150000"/>
              </a:lnSpc>
              <a:buAutoNum type="arabicPeriod" startAt="4"/>
            </a:pPr>
            <a:r>
              <a:rPr lang="en-US" dirty="0"/>
              <a:t>Benefit Rates are no longer needed in PS</a:t>
            </a:r>
          </a:p>
          <a:p>
            <a:pPr marL="232943" indent="-232943">
              <a:lnSpc>
                <a:spcPct val="150000"/>
              </a:lnSpc>
              <a:buAutoNum type="arabicPeriod" startAt="4"/>
            </a:pPr>
            <a:endParaRPr lang="en-US" dirty="0"/>
          </a:p>
          <a:p>
            <a:pPr marL="232943" indent="-232943">
              <a:lnSpc>
                <a:spcPct val="150000"/>
              </a:lnSpc>
              <a:buAutoNum type="arabicPeriod" startAt="4"/>
            </a:pPr>
            <a:r>
              <a:rPr lang="en-US" dirty="0"/>
              <a:t>Premium amounts are no longer calculated in PS – loaded from the Benefit Provider into the </a:t>
            </a:r>
            <a:r>
              <a:rPr lang="en-US" dirty="0" err="1"/>
              <a:t>Paylines</a:t>
            </a:r>
            <a:r>
              <a:rPr lang="en-US" dirty="0"/>
              <a:t> for final calculation </a:t>
            </a:r>
          </a:p>
          <a:p>
            <a:pPr marL="232943" indent="-232943">
              <a:buAutoNum type="arabicPeriod" startAt="4"/>
            </a:pPr>
            <a:endParaRPr lang="en-US" dirty="0"/>
          </a:p>
          <a:p>
            <a:pPr marL="232943" indent="-232943">
              <a:buAutoNum type="arabicPeriod" startAt="4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Outsourced Administration allows a richer employee experience on the provider’s website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of the entire active employee Master </a:t>
            </a:r>
          </a:p>
          <a:p>
            <a:pPr marL="174708" indent="-174708">
              <a:buFontTx/>
              <a:buChar char="-"/>
            </a:pPr>
            <a:r>
              <a:rPr lang="en-US" dirty="0"/>
              <a:t>Upcoming hires for employee enrollment (benefit eligible on day 1)</a:t>
            </a:r>
          </a:p>
          <a:p>
            <a:pPr marL="174708" indent="-174708">
              <a:buFontTx/>
              <a:buChar char="-"/>
            </a:pPr>
            <a:r>
              <a:rPr lang="en-US" dirty="0"/>
              <a:t>Leave status, disability, termination 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pPr marL="174708" indent="-174708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2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4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COMMUNICATION </a:t>
            </a:r>
          </a:p>
          <a:p>
            <a:pPr marL="174708" indent="-174708">
              <a:buFontTx/>
              <a:buChar char="-"/>
            </a:pPr>
            <a:r>
              <a:rPr lang="en-US" dirty="0"/>
              <a:t>Email campaign </a:t>
            </a:r>
          </a:p>
          <a:p>
            <a:pPr marL="174708" indent="-174708">
              <a:buFontTx/>
              <a:buChar char="-"/>
            </a:pPr>
            <a:r>
              <a:rPr lang="en-US" dirty="0"/>
              <a:t>Postcards mailed to employees </a:t>
            </a:r>
          </a:p>
          <a:p>
            <a:pPr marL="174708" indent="-174708">
              <a:buFontTx/>
              <a:buChar char="-"/>
            </a:pPr>
            <a:r>
              <a:rPr lang="en-US" dirty="0"/>
              <a:t>Benefits booklet mailed to employees</a:t>
            </a:r>
          </a:p>
          <a:p>
            <a:pPr marL="174708" indent="-174708">
              <a:buFontTx/>
              <a:buChar char="-"/>
            </a:pPr>
            <a:r>
              <a:rPr lang="en-US" dirty="0"/>
              <a:t>Information sessions (10pm for night-shift)</a:t>
            </a:r>
          </a:p>
          <a:p>
            <a:pPr marL="174708" indent="-174708">
              <a:buFontTx/>
              <a:buChar char="-"/>
            </a:pPr>
            <a:r>
              <a:rPr lang="en-US" dirty="0"/>
              <a:t>Campaign buttons on enrollment period 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r>
              <a:rPr lang="en-US" dirty="0"/>
              <a:t>BUSINESS PROCESS</a:t>
            </a:r>
          </a:p>
          <a:p>
            <a:pPr marL="174708" indent="-174708">
              <a:buFontTx/>
              <a:buChar char="-"/>
            </a:pPr>
            <a:r>
              <a:rPr lang="en-US" dirty="0"/>
              <a:t>Change deadline schedule </a:t>
            </a:r>
          </a:p>
          <a:p>
            <a:pPr marL="174708" indent="-174708">
              <a:buFontTx/>
              <a:buChar char="-"/>
            </a:pPr>
            <a:r>
              <a:rPr lang="en-US" dirty="0"/>
              <a:t>More audit controls on data 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r>
              <a:rPr lang="en-US" dirty="0"/>
              <a:t>DATA CLEANUP </a:t>
            </a:r>
          </a:p>
          <a:p>
            <a:pPr marL="174708" indent="-174708">
              <a:buFontTx/>
              <a:buChar char="-"/>
            </a:pPr>
            <a:r>
              <a:rPr lang="en-US" dirty="0"/>
              <a:t>Personal Information: Name, gender, address, email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67% - typical enrollment 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ELIGIBILITY </a:t>
            </a:r>
          </a:p>
          <a:p>
            <a:pPr marL="174708" indent="-174708">
              <a:buFontTx/>
              <a:buChar char="-"/>
            </a:pPr>
            <a:r>
              <a:rPr lang="en-US" dirty="0"/>
              <a:t>MacEwan employees – eligible on day 1 (upcoming hire information for employee enrollment)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pPr marL="174708" indent="-174708">
              <a:buFontTx/>
              <a:buChar char="-"/>
            </a:pPr>
            <a:r>
              <a:rPr lang="en-US" dirty="0"/>
              <a:t>Sessional Faculty– covered for the academic year </a:t>
            </a:r>
          </a:p>
          <a:p>
            <a:pPr marL="465887" lvl="1"/>
            <a:r>
              <a:rPr lang="en-US" dirty="0"/>
              <a:t>– anticipated workload – (260 IH for sessional instructors) </a:t>
            </a:r>
          </a:p>
          <a:p>
            <a:pPr marL="640594" lvl="1" indent="-174708">
              <a:buFontTx/>
              <a:buChar char="-"/>
            </a:pPr>
            <a:r>
              <a:rPr lang="en-US" dirty="0"/>
              <a:t>Employee premiums for level 3 &amp; 4 on periods of inactive status </a:t>
            </a:r>
          </a:p>
          <a:p>
            <a:endParaRPr lang="en-US" dirty="0"/>
          </a:p>
          <a:p>
            <a:r>
              <a:rPr lang="en-US" dirty="0"/>
              <a:t>SYSTEM LIMITATIONS</a:t>
            </a:r>
          </a:p>
          <a:p>
            <a:pPr marL="174708" indent="-174708">
              <a:buFontTx/>
              <a:buChar char="-"/>
            </a:pPr>
            <a:r>
              <a:rPr lang="en-US" dirty="0"/>
              <a:t>Different platforms </a:t>
            </a:r>
          </a:p>
          <a:p>
            <a:pPr marL="174708" indent="-174708">
              <a:buFontTx/>
              <a:buChar char="-"/>
            </a:pPr>
            <a:r>
              <a:rPr lang="en-US" dirty="0"/>
              <a:t>Values mapped differently </a:t>
            </a:r>
          </a:p>
          <a:p>
            <a:pPr marL="174708" indent="-174708">
              <a:buFontTx/>
              <a:buChar char="-"/>
            </a:pPr>
            <a:r>
              <a:rPr lang="en-US" dirty="0"/>
              <a:t>GMU size 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r>
              <a:rPr lang="en-US" dirty="0"/>
              <a:t>SDLC Models </a:t>
            </a:r>
          </a:p>
          <a:p>
            <a:pPr marL="174708" indent="-174708">
              <a:buFontTx/>
              <a:buChar char="-"/>
            </a:pPr>
            <a:r>
              <a:rPr lang="en-US" dirty="0"/>
              <a:t>Traditional to revolutionary </a:t>
            </a:r>
          </a:p>
          <a:p>
            <a:pPr marL="174708" indent="-174708">
              <a:buFontTx/>
              <a:buChar char="-"/>
            </a:pPr>
            <a:r>
              <a:rPr lang="en-US" dirty="0"/>
              <a:t>Requirements gathering, testing  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r>
              <a:rPr lang="en-US" dirty="0"/>
              <a:t>CA – another round of bargaining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77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5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62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in 1971 as Grant MacEwan Community College, in </a:t>
            </a:r>
            <a:r>
              <a:rPr lang="en-US" dirty="0" err="1"/>
              <a:t>honour</a:t>
            </a:r>
            <a:r>
              <a:rPr lang="en-US" dirty="0"/>
              <a:t> of Dr. JW (Grant) MacEwan, lecturer, former Calgary mayor &amp; AB Lt Governor </a:t>
            </a:r>
          </a:p>
          <a:p>
            <a:r>
              <a:rPr lang="en-US" dirty="0"/>
              <a:t>2009 – Became Grant MacEwan University</a:t>
            </a:r>
          </a:p>
          <a:p>
            <a:r>
              <a:rPr lang="en-US" dirty="0"/>
              <a:t>2013 – Rebranded to MacEwan University </a:t>
            </a:r>
          </a:p>
          <a:p>
            <a:endParaRPr lang="en-US" dirty="0"/>
          </a:p>
          <a:p>
            <a:r>
              <a:rPr lang="en-US" dirty="0"/>
              <a:t>Among FT employees:</a:t>
            </a:r>
          </a:p>
          <a:p>
            <a:r>
              <a:rPr lang="en-US" dirty="0"/>
              <a:t>37% - faculty</a:t>
            </a:r>
          </a:p>
          <a:p>
            <a:r>
              <a:rPr lang="en-US" dirty="0"/>
              <a:t>48% - staff</a:t>
            </a:r>
          </a:p>
          <a:p>
            <a:r>
              <a:rPr lang="en-US" dirty="0"/>
              <a:t>16% - OOS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1999 – MacEwan has 1 benefit plan and provider </a:t>
            </a:r>
          </a:p>
          <a:p>
            <a:endParaRPr lang="en-US" dirty="0"/>
          </a:p>
          <a:p>
            <a:r>
              <a:rPr lang="en-US" dirty="0"/>
              <a:t>One standard benefit offering </a:t>
            </a:r>
          </a:p>
          <a:p>
            <a:endParaRPr lang="en-US" dirty="0"/>
          </a:p>
          <a:p>
            <a:r>
              <a:rPr lang="en-US" dirty="0"/>
              <a:t>Joint Benefits Committee – comprised of representatives from diff employee groups (MSA, FAC, OOS) ; chaired by HR </a:t>
            </a:r>
          </a:p>
          <a:p>
            <a:r>
              <a:rPr lang="en-US" dirty="0"/>
              <a:t>   - decision-making committee for benefit plan design (monthly meetings)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2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benefit coverage for employees until 2017 </a:t>
            </a:r>
          </a:p>
          <a:p>
            <a:r>
              <a:rPr lang="en-US" dirty="0"/>
              <a:t>Optional coverage only for employees on life insurance</a:t>
            </a:r>
          </a:p>
          <a:p>
            <a:endParaRPr lang="en-US" dirty="0"/>
          </a:p>
          <a:p>
            <a:r>
              <a:rPr lang="en-US" dirty="0"/>
              <a:t>Currently,</a:t>
            </a:r>
          </a:p>
          <a:p>
            <a:r>
              <a:rPr lang="en-US" dirty="0"/>
              <a:t>4 levels of coverage (previous basic is now level 3); 2 less expensive coverages are available</a:t>
            </a:r>
          </a:p>
          <a:p>
            <a:r>
              <a:rPr lang="en-US" dirty="0"/>
              <a:t>Option to have different coverage levels in Health &amp; Dental</a:t>
            </a:r>
          </a:p>
          <a:p>
            <a:endParaRPr lang="en-US" dirty="0"/>
          </a:p>
          <a:p>
            <a:r>
              <a:rPr lang="en-US" dirty="0"/>
              <a:t>Option to use remaining flex credits to a Wellness Spending Account for fitness memberships, weight loss, smoking cessation &amp; nutritional counselling</a:t>
            </a:r>
          </a:p>
          <a:p>
            <a:endParaRPr lang="en-US" dirty="0"/>
          </a:p>
          <a:p>
            <a:r>
              <a:rPr lang="en-US" dirty="0"/>
              <a:t>Optional coverage is available to other family members on Life, AD&amp;D and Critical Illness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timeline:</a:t>
            </a:r>
          </a:p>
          <a:p>
            <a:r>
              <a:rPr lang="en-US" dirty="0"/>
              <a:t>7 months for </a:t>
            </a:r>
          </a:p>
          <a:p>
            <a:pPr marL="174708" indent="-174708">
              <a:buFontTx/>
              <a:buChar char="-"/>
            </a:pPr>
            <a:r>
              <a:rPr lang="en-US" dirty="0"/>
              <a:t>reviewing eligibility rules based on new benefit program design</a:t>
            </a:r>
          </a:p>
          <a:p>
            <a:pPr marL="174708" indent="-174708">
              <a:buFontTx/>
              <a:buChar char="-"/>
            </a:pPr>
            <a:r>
              <a:rPr lang="en-US" dirty="0"/>
              <a:t>Building system interface</a:t>
            </a:r>
          </a:p>
          <a:p>
            <a:pPr marL="174708" indent="-174708">
              <a:buFontTx/>
              <a:buChar char="-"/>
            </a:pPr>
            <a:r>
              <a:rPr lang="en-US" dirty="0"/>
              <a:t>Planning and executing Change Management plans 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r>
              <a:rPr lang="en-US" dirty="0"/>
              <a:t>Nov – first ever employee enrollment into an external benefit provider </a:t>
            </a:r>
          </a:p>
          <a:p>
            <a:endParaRPr lang="en-US" dirty="0"/>
          </a:p>
          <a:p>
            <a:r>
              <a:rPr lang="en-US" dirty="0"/>
              <a:t>Jan 2018 – Go-Live 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of In-House and Outsourced Administration </a:t>
            </a:r>
          </a:p>
          <a:p>
            <a:endParaRPr lang="en-US" dirty="0"/>
          </a:p>
          <a:p>
            <a:r>
              <a:rPr lang="en-US" dirty="0"/>
              <a:t>In House – PeopleSoft Base Benefits </a:t>
            </a:r>
          </a:p>
          <a:p>
            <a:r>
              <a:rPr lang="en-US" dirty="0"/>
              <a:t>- information available on employee benefits is PS Benefits Summary page (static page)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</a:t>
            </a:r>
            <a:br>
              <a:rPr lang="en-US" dirty="0"/>
            </a:br>
            <a:r>
              <a:rPr lang="en-US" dirty="0"/>
              <a:t>benefits administration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6028</a:t>
            </a:r>
          </a:p>
          <a:p>
            <a:r>
              <a:rPr lang="en-US" dirty="0"/>
              <a:t>Tue, Nov 13,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BDDFF-E76E-4941-B95C-C4D37E832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540AE0-C3FE-4A47-98BA-BB550424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8EA16D-6F8A-4EED-99B3-44D6A82488E1}"/>
              </a:ext>
            </a:extLst>
          </p:cNvPr>
          <p:cNvSpPr/>
          <p:nvPr/>
        </p:nvSpPr>
        <p:spPr>
          <a:xfrm>
            <a:off x="403412" y="636494"/>
            <a:ext cx="277903" cy="113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3ED38C-B392-41C6-BA0E-FE161BB8FFC9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45144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In-House administration</a:t>
            </a:r>
          </a:p>
        </p:txBody>
      </p:sp>
      <p:cxnSp>
        <p:nvCxnSpPr>
          <p:cNvPr id="7" name="Google Shape;175;p20">
            <a:extLst>
              <a:ext uri="{FF2B5EF4-FFF2-40B4-BE49-F238E27FC236}">
                <a16:creationId xmlns:a16="http://schemas.microsoft.com/office/drawing/2014/main" id="{98BB5FB7-B31C-4EED-9D64-8DDD63BD2689}"/>
              </a:ext>
            </a:extLst>
          </p:cNvPr>
          <p:cNvCxnSpPr>
            <a:stCxn id="16" idx="6"/>
            <a:endCxn id="30" idx="2"/>
          </p:cNvCxnSpPr>
          <p:nvPr/>
        </p:nvCxnSpPr>
        <p:spPr>
          <a:xfrm>
            <a:off x="6199662" y="2544011"/>
            <a:ext cx="1349379" cy="39756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178;p20">
            <a:extLst>
              <a:ext uri="{FF2B5EF4-FFF2-40B4-BE49-F238E27FC236}">
                <a16:creationId xmlns:a16="http://schemas.microsoft.com/office/drawing/2014/main" id="{04B1D018-CCCE-44DF-AD0D-CC14FFB54248}"/>
              </a:ext>
            </a:extLst>
          </p:cNvPr>
          <p:cNvSpPr/>
          <p:nvPr/>
        </p:nvSpPr>
        <p:spPr>
          <a:xfrm>
            <a:off x="408418" y="1772486"/>
            <a:ext cx="2451600" cy="1147800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79;p20">
            <a:extLst>
              <a:ext uri="{FF2B5EF4-FFF2-40B4-BE49-F238E27FC236}">
                <a16:creationId xmlns:a16="http://schemas.microsoft.com/office/drawing/2014/main" id="{F4E02B36-CB1F-451F-ABB8-1472D460C2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486" y="1851256"/>
            <a:ext cx="1019245" cy="9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0;p20">
            <a:extLst>
              <a:ext uri="{FF2B5EF4-FFF2-40B4-BE49-F238E27FC236}">
                <a16:creationId xmlns:a16="http://schemas.microsoft.com/office/drawing/2014/main" id="{E76BB0CC-690B-4A39-BE30-3C2EEAB12589}"/>
              </a:ext>
            </a:extLst>
          </p:cNvPr>
          <p:cNvSpPr/>
          <p:nvPr/>
        </p:nvSpPr>
        <p:spPr>
          <a:xfrm>
            <a:off x="2716736" y="1812170"/>
            <a:ext cx="1191600" cy="109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3000">
                <a:srgbClr val="FFFFFF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Data</a:t>
            </a:r>
            <a:endParaRPr dirty="0"/>
          </a:p>
        </p:txBody>
      </p:sp>
      <p:sp>
        <p:nvSpPr>
          <p:cNvPr id="11" name="Google Shape;181;p20">
            <a:extLst>
              <a:ext uri="{FF2B5EF4-FFF2-40B4-BE49-F238E27FC236}">
                <a16:creationId xmlns:a16="http://schemas.microsoft.com/office/drawing/2014/main" id="{B749D229-E98F-4171-9314-D1847A761DB3}"/>
              </a:ext>
            </a:extLst>
          </p:cNvPr>
          <p:cNvSpPr txBox="1"/>
          <p:nvPr/>
        </p:nvSpPr>
        <p:spPr>
          <a:xfrm>
            <a:off x="1647350" y="1924926"/>
            <a:ext cx="1104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Rep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enters EE Personal &amp; Job  Info</a:t>
            </a:r>
            <a:endParaRPr/>
          </a:p>
        </p:txBody>
      </p:sp>
      <p:sp>
        <p:nvSpPr>
          <p:cNvPr id="12" name="Google Shape;182;p20">
            <a:extLst>
              <a:ext uri="{FF2B5EF4-FFF2-40B4-BE49-F238E27FC236}">
                <a16:creationId xmlns:a16="http://schemas.microsoft.com/office/drawing/2014/main" id="{6183C948-3636-44A2-A34F-F2BFA85B1C5A}"/>
              </a:ext>
            </a:extLst>
          </p:cNvPr>
          <p:cNvSpPr/>
          <p:nvPr/>
        </p:nvSpPr>
        <p:spPr>
          <a:xfrm>
            <a:off x="408418" y="4872134"/>
            <a:ext cx="2451600" cy="11478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3;p20">
            <a:extLst>
              <a:ext uri="{FF2B5EF4-FFF2-40B4-BE49-F238E27FC236}">
                <a16:creationId xmlns:a16="http://schemas.microsoft.com/office/drawing/2014/main" id="{AD65C2E6-DA02-47F6-9087-A86567D2804E}"/>
              </a:ext>
            </a:extLst>
          </p:cNvPr>
          <p:cNvSpPr txBox="1"/>
          <p:nvPr/>
        </p:nvSpPr>
        <p:spPr>
          <a:xfrm>
            <a:off x="1647350" y="5091948"/>
            <a:ext cx="1104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Rep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enters EE Info</a:t>
            </a:r>
            <a:endParaRPr/>
          </a:p>
        </p:txBody>
      </p:sp>
      <p:pic>
        <p:nvPicPr>
          <p:cNvPr id="14" name="Google Shape;184;p20">
            <a:extLst>
              <a:ext uri="{FF2B5EF4-FFF2-40B4-BE49-F238E27FC236}">
                <a16:creationId xmlns:a16="http://schemas.microsoft.com/office/drawing/2014/main" id="{F8AA0703-B7E2-45E7-83D7-64F24F7658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546" y="4953732"/>
            <a:ext cx="1019245" cy="9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85;p20">
            <a:extLst>
              <a:ext uri="{FF2B5EF4-FFF2-40B4-BE49-F238E27FC236}">
                <a16:creationId xmlns:a16="http://schemas.microsoft.com/office/drawing/2014/main" id="{BAE6AC90-495A-4CE8-AB9A-62DBB1DCAD1D}"/>
              </a:ext>
            </a:extLst>
          </p:cNvPr>
          <p:cNvSpPr/>
          <p:nvPr/>
        </p:nvSpPr>
        <p:spPr>
          <a:xfrm>
            <a:off x="2717647" y="4898596"/>
            <a:ext cx="1191600" cy="109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9FBF6"/>
              </a:gs>
              <a:gs pos="74000">
                <a:srgbClr val="D1E0B4"/>
              </a:gs>
              <a:gs pos="83000">
                <a:srgbClr val="D1E0B4"/>
              </a:gs>
              <a:gs pos="100000">
                <a:srgbClr val="E0EACC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Provider Database</a:t>
            </a:r>
            <a:endParaRPr/>
          </a:p>
        </p:txBody>
      </p:sp>
      <p:sp>
        <p:nvSpPr>
          <p:cNvPr id="16" name="Google Shape;176;p20">
            <a:extLst>
              <a:ext uri="{FF2B5EF4-FFF2-40B4-BE49-F238E27FC236}">
                <a16:creationId xmlns:a16="http://schemas.microsoft.com/office/drawing/2014/main" id="{17DE596C-5BB1-4DB8-AEC9-18ACEDF88AFD}"/>
              </a:ext>
            </a:extLst>
          </p:cNvPr>
          <p:cNvSpPr/>
          <p:nvPr/>
        </p:nvSpPr>
        <p:spPr>
          <a:xfrm>
            <a:off x="4662762" y="1811261"/>
            <a:ext cx="1536900" cy="14655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Biweekly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Calculation</a:t>
            </a:r>
            <a:endParaRPr dirty="0"/>
          </a:p>
        </p:txBody>
      </p:sp>
      <p:grpSp>
        <p:nvGrpSpPr>
          <p:cNvPr id="17" name="Google Shape;186;p20">
            <a:extLst>
              <a:ext uri="{FF2B5EF4-FFF2-40B4-BE49-F238E27FC236}">
                <a16:creationId xmlns:a16="http://schemas.microsoft.com/office/drawing/2014/main" id="{D55E18D8-BEE1-46F6-B271-BDAB88B45F84}"/>
              </a:ext>
            </a:extLst>
          </p:cNvPr>
          <p:cNvGrpSpPr/>
          <p:nvPr/>
        </p:nvGrpSpPr>
        <p:grpSpPr>
          <a:xfrm>
            <a:off x="4591042" y="3267796"/>
            <a:ext cx="1536900" cy="1365139"/>
            <a:chOff x="4254344" y="3276761"/>
            <a:chExt cx="1536900" cy="1365139"/>
          </a:xfrm>
        </p:grpSpPr>
        <p:sp>
          <p:nvSpPr>
            <p:cNvPr id="18" name="Google Shape;187;p20">
              <a:extLst>
                <a:ext uri="{FF2B5EF4-FFF2-40B4-BE49-F238E27FC236}">
                  <a16:creationId xmlns:a16="http://schemas.microsoft.com/office/drawing/2014/main" id="{5744E7B5-0E0B-48C8-8C97-B01176897079}"/>
                </a:ext>
              </a:extLst>
            </p:cNvPr>
            <p:cNvSpPr/>
            <p:nvPr/>
          </p:nvSpPr>
          <p:spPr>
            <a:xfrm>
              <a:off x="4254344" y="3810000"/>
              <a:ext cx="1536900" cy="831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 cap="flat" cmpd="sng">
              <a:solidFill>
                <a:srgbClr val="B4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Benefit Premium Rates</a:t>
              </a:r>
              <a:endParaRPr dirty="0"/>
            </a:p>
          </p:txBody>
        </p:sp>
        <p:cxnSp>
          <p:nvCxnSpPr>
            <p:cNvPr id="19" name="Google Shape;188;p20">
              <a:extLst>
                <a:ext uri="{FF2B5EF4-FFF2-40B4-BE49-F238E27FC236}">
                  <a16:creationId xmlns:a16="http://schemas.microsoft.com/office/drawing/2014/main" id="{E9DD23B4-C619-4436-A277-27EAE5AA898D}"/>
                </a:ext>
              </a:extLst>
            </p:cNvPr>
            <p:cNvCxnSpPr>
              <a:stCxn id="18" idx="0"/>
              <a:endCxn id="16" idx="4"/>
            </p:cNvCxnSpPr>
            <p:nvPr/>
          </p:nvCxnSpPr>
          <p:spPr>
            <a:xfrm rot="5400000" flipH="1" flipV="1">
              <a:off x="4778587" y="3520969"/>
              <a:ext cx="533239" cy="44824"/>
            </a:xfrm>
            <a:prstGeom prst="bentConnector3">
              <a:avLst>
                <a:gd name="adj1" fmla="val 50000"/>
              </a:avLst>
            </a:prstGeom>
            <a:noFill/>
            <a:ln w="63500" cap="flat" cmpd="sng">
              <a:solidFill>
                <a:srgbClr val="B40404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0" name="Google Shape;189;p20">
            <a:extLst>
              <a:ext uri="{FF2B5EF4-FFF2-40B4-BE49-F238E27FC236}">
                <a16:creationId xmlns:a16="http://schemas.microsoft.com/office/drawing/2014/main" id="{09B62CF8-21E0-4D40-8EC0-3657363A2A9E}"/>
              </a:ext>
            </a:extLst>
          </p:cNvPr>
          <p:cNvSpPr txBox="1"/>
          <p:nvPr/>
        </p:nvSpPr>
        <p:spPr>
          <a:xfrm>
            <a:off x="6354029" y="1570419"/>
            <a:ext cx="1245600" cy="715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 &amp; 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Premium Amounts </a:t>
            </a:r>
            <a:endParaRPr/>
          </a:p>
        </p:txBody>
      </p:sp>
      <p:sp>
        <p:nvSpPr>
          <p:cNvPr id="21" name="Google Shape;190;p20">
            <a:extLst>
              <a:ext uri="{FF2B5EF4-FFF2-40B4-BE49-F238E27FC236}">
                <a16:creationId xmlns:a16="http://schemas.microsoft.com/office/drawing/2014/main" id="{50EB300C-643D-4598-832C-7F4C3D787EA5}"/>
              </a:ext>
            </a:extLst>
          </p:cNvPr>
          <p:cNvSpPr/>
          <p:nvPr/>
        </p:nvSpPr>
        <p:spPr>
          <a:xfrm rot="5400000">
            <a:off x="8076597" y="3430950"/>
            <a:ext cx="4818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191;p20" descr="Image result for pay drawing">
            <a:extLst>
              <a:ext uri="{FF2B5EF4-FFF2-40B4-BE49-F238E27FC236}">
                <a16:creationId xmlns:a16="http://schemas.microsoft.com/office/drawing/2014/main" id="{32CA167D-F42B-4D6D-A4B1-3B28740378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5968" y="4026869"/>
            <a:ext cx="1390226" cy="1688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194;p20">
            <a:extLst>
              <a:ext uri="{FF2B5EF4-FFF2-40B4-BE49-F238E27FC236}">
                <a16:creationId xmlns:a16="http://schemas.microsoft.com/office/drawing/2014/main" id="{22533F3F-9A78-4A6E-9299-1231B1C2E771}"/>
              </a:ext>
            </a:extLst>
          </p:cNvPr>
          <p:cNvCxnSpPr>
            <a:stCxn id="10" idx="3"/>
            <a:endCxn id="16" idx="2"/>
          </p:cNvCxnSpPr>
          <p:nvPr/>
        </p:nvCxnSpPr>
        <p:spPr>
          <a:xfrm>
            <a:off x="3908336" y="2357570"/>
            <a:ext cx="754500" cy="186300"/>
          </a:xfrm>
          <a:prstGeom prst="bentConnector3">
            <a:avLst>
              <a:gd name="adj1" fmla="val 49995"/>
            </a:avLst>
          </a:prstGeom>
          <a:noFill/>
          <a:ln w="635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" name="Google Shape;196;p20">
            <a:extLst>
              <a:ext uri="{FF2B5EF4-FFF2-40B4-BE49-F238E27FC236}">
                <a16:creationId xmlns:a16="http://schemas.microsoft.com/office/drawing/2014/main" id="{D1F34B58-2B7E-4077-A5F9-00FA5DC8BF61}"/>
              </a:ext>
            </a:extLst>
          </p:cNvPr>
          <p:cNvSpPr/>
          <p:nvPr/>
        </p:nvSpPr>
        <p:spPr>
          <a:xfrm>
            <a:off x="408418" y="3124200"/>
            <a:ext cx="2451600" cy="1147800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97;p20">
            <a:extLst>
              <a:ext uri="{FF2B5EF4-FFF2-40B4-BE49-F238E27FC236}">
                <a16:creationId xmlns:a16="http://schemas.microsoft.com/office/drawing/2014/main" id="{9EAB8E33-6F9F-44EB-A85E-21C3D2A5FB1A}"/>
              </a:ext>
            </a:extLst>
          </p:cNvPr>
          <p:cNvSpPr txBox="1"/>
          <p:nvPr/>
        </p:nvSpPr>
        <p:spPr>
          <a:xfrm>
            <a:off x="1651918" y="3276650"/>
            <a:ext cx="1104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Rep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enters EE Benefit Enrollment</a:t>
            </a:r>
            <a:endParaRPr/>
          </a:p>
        </p:txBody>
      </p:sp>
      <p:pic>
        <p:nvPicPr>
          <p:cNvPr id="27" name="Google Shape;198;p20">
            <a:extLst>
              <a:ext uri="{FF2B5EF4-FFF2-40B4-BE49-F238E27FC236}">
                <a16:creationId xmlns:a16="http://schemas.microsoft.com/office/drawing/2014/main" id="{CDC5D4FE-BD5A-4229-861D-83B641D437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546" y="3192000"/>
            <a:ext cx="1019245" cy="9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99;p20">
            <a:extLst>
              <a:ext uri="{FF2B5EF4-FFF2-40B4-BE49-F238E27FC236}">
                <a16:creationId xmlns:a16="http://schemas.microsoft.com/office/drawing/2014/main" id="{91758818-E127-415A-A625-3921B3DC19E4}"/>
              </a:ext>
            </a:extLst>
          </p:cNvPr>
          <p:cNvSpPr/>
          <p:nvPr/>
        </p:nvSpPr>
        <p:spPr>
          <a:xfrm>
            <a:off x="2708164" y="3158952"/>
            <a:ext cx="1191600" cy="109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3000">
                <a:srgbClr val="FFFFFF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dirty="0"/>
          </a:p>
        </p:txBody>
      </p:sp>
      <p:cxnSp>
        <p:nvCxnSpPr>
          <p:cNvPr id="29" name="Google Shape;200;p20">
            <a:extLst>
              <a:ext uri="{FF2B5EF4-FFF2-40B4-BE49-F238E27FC236}">
                <a16:creationId xmlns:a16="http://schemas.microsoft.com/office/drawing/2014/main" id="{165CB20E-483C-44EC-8FCE-C3B328CC7846}"/>
              </a:ext>
            </a:extLst>
          </p:cNvPr>
          <p:cNvCxnSpPr>
            <a:stCxn id="28" idx="3"/>
          </p:cNvCxnSpPr>
          <p:nvPr/>
        </p:nvCxnSpPr>
        <p:spPr>
          <a:xfrm rot="10800000" flipH="1">
            <a:off x="3899764" y="2553852"/>
            <a:ext cx="384900" cy="1150500"/>
          </a:xfrm>
          <a:prstGeom prst="bentConnector2">
            <a:avLst/>
          </a:prstGeom>
          <a:noFill/>
          <a:ln w="635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77;p20">
            <a:extLst>
              <a:ext uri="{FF2B5EF4-FFF2-40B4-BE49-F238E27FC236}">
                <a16:creationId xmlns:a16="http://schemas.microsoft.com/office/drawing/2014/main" id="{CE02098F-66D8-49D0-B348-C25EDE9C94ED}"/>
              </a:ext>
            </a:extLst>
          </p:cNvPr>
          <p:cNvSpPr/>
          <p:nvPr/>
        </p:nvSpPr>
        <p:spPr>
          <a:xfrm>
            <a:off x="7549041" y="1851017"/>
            <a:ext cx="1536900" cy="14655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Final Pay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Calculation</a:t>
            </a:r>
            <a:endParaRPr dirty="0"/>
          </a:p>
        </p:txBody>
      </p:sp>
      <p:cxnSp>
        <p:nvCxnSpPr>
          <p:cNvPr id="31" name="Google Shape;201;p20">
            <a:extLst>
              <a:ext uri="{FF2B5EF4-FFF2-40B4-BE49-F238E27FC236}">
                <a16:creationId xmlns:a16="http://schemas.microsoft.com/office/drawing/2014/main" id="{58AA2618-9910-48E5-8DD1-A29D679E4E21}"/>
              </a:ext>
            </a:extLst>
          </p:cNvPr>
          <p:cNvCxnSpPr>
            <a:stCxn id="16" idx="0"/>
            <a:endCxn id="30" idx="0"/>
          </p:cNvCxnSpPr>
          <p:nvPr/>
        </p:nvCxnSpPr>
        <p:spPr>
          <a:xfrm rot="16200000" flipH="1">
            <a:off x="6854473" y="388000"/>
            <a:ext cx="39756" cy="2886279"/>
          </a:xfrm>
          <a:prstGeom prst="bentConnector3">
            <a:avLst>
              <a:gd name="adj1" fmla="val -575008"/>
            </a:avLst>
          </a:prstGeom>
          <a:noFill/>
          <a:ln w="635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07867BC-C1A5-4386-B0CF-3CDB269732EE}"/>
              </a:ext>
            </a:extLst>
          </p:cNvPr>
          <p:cNvSpPr/>
          <p:nvPr/>
        </p:nvSpPr>
        <p:spPr>
          <a:xfrm>
            <a:off x="403412" y="636494"/>
            <a:ext cx="431474" cy="104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A4F57E-65FD-483C-A034-621AB468E62E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0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D32C7C-90FE-4E7D-88B9-860B2479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BDB9040-9FF1-4AAF-B4F6-4BC83E385E93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0B9B7-2336-4E83-B7E3-9260F8F2D185}"/>
              </a:ext>
            </a:extLst>
          </p:cNvPr>
          <p:cNvSpPr/>
          <p:nvPr/>
        </p:nvSpPr>
        <p:spPr>
          <a:xfrm>
            <a:off x="403412" y="636494"/>
            <a:ext cx="431474" cy="113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FF839C-DB3C-427D-83FA-804A7F2FCEA8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45144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OUTSOURCED  administration</a:t>
            </a:r>
          </a:p>
        </p:txBody>
      </p:sp>
      <p:cxnSp>
        <p:nvCxnSpPr>
          <p:cNvPr id="7" name="Google Shape;175;p20">
            <a:extLst>
              <a:ext uri="{FF2B5EF4-FFF2-40B4-BE49-F238E27FC236}">
                <a16:creationId xmlns:a16="http://schemas.microsoft.com/office/drawing/2014/main" id="{040EFF15-0A57-4FFE-BFB2-D17D5FAABDAB}"/>
              </a:ext>
            </a:extLst>
          </p:cNvPr>
          <p:cNvCxnSpPr>
            <a:cxnSpLocks/>
            <a:stCxn id="16" idx="6"/>
            <a:endCxn id="29" idx="2"/>
          </p:cNvCxnSpPr>
          <p:nvPr/>
        </p:nvCxnSpPr>
        <p:spPr>
          <a:xfrm>
            <a:off x="6199662" y="2544011"/>
            <a:ext cx="1349379" cy="39756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178;p20">
            <a:extLst>
              <a:ext uri="{FF2B5EF4-FFF2-40B4-BE49-F238E27FC236}">
                <a16:creationId xmlns:a16="http://schemas.microsoft.com/office/drawing/2014/main" id="{56AB5E6D-C375-4DB1-BDEB-50BC21260A40}"/>
              </a:ext>
            </a:extLst>
          </p:cNvPr>
          <p:cNvSpPr/>
          <p:nvPr/>
        </p:nvSpPr>
        <p:spPr>
          <a:xfrm>
            <a:off x="408418" y="1772486"/>
            <a:ext cx="2451600" cy="1147800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79;p20">
            <a:extLst>
              <a:ext uri="{FF2B5EF4-FFF2-40B4-BE49-F238E27FC236}">
                <a16:creationId xmlns:a16="http://schemas.microsoft.com/office/drawing/2014/main" id="{7D973FA1-022E-4EBA-8048-0AD85226E4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486" y="1851256"/>
            <a:ext cx="1019245" cy="9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0;p20">
            <a:extLst>
              <a:ext uri="{FF2B5EF4-FFF2-40B4-BE49-F238E27FC236}">
                <a16:creationId xmlns:a16="http://schemas.microsoft.com/office/drawing/2014/main" id="{308FA3A1-5891-45C8-B486-9DC8A08FC6BB}"/>
              </a:ext>
            </a:extLst>
          </p:cNvPr>
          <p:cNvSpPr/>
          <p:nvPr/>
        </p:nvSpPr>
        <p:spPr>
          <a:xfrm>
            <a:off x="2716736" y="1812170"/>
            <a:ext cx="1191600" cy="109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3000">
                <a:srgbClr val="FFFFFF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Data</a:t>
            </a:r>
            <a:endParaRPr dirty="0"/>
          </a:p>
        </p:txBody>
      </p:sp>
      <p:sp>
        <p:nvSpPr>
          <p:cNvPr id="11" name="Google Shape;181;p20">
            <a:extLst>
              <a:ext uri="{FF2B5EF4-FFF2-40B4-BE49-F238E27FC236}">
                <a16:creationId xmlns:a16="http://schemas.microsoft.com/office/drawing/2014/main" id="{79186B31-A8B1-4F36-9BE5-2E2CD1230D59}"/>
              </a:ext>
            </a:extLst>
          </p:cNvPr>
          <p:cNvSpPr txBox="1"/>
          <p:nvPr/>
        </p:nvSpPr>
        <p:spPr>
          <a:xfrm>
            <a:off x="1647350" y="1924926"/>
            <a:ext cx="1104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Rep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enters EE Personal &amp; Job  Info</a:t>
            </a:r>
            <a:endParaRPr dirty="0"/>
          </a:p>
        </p:txBody>
      </p:sp>
      <p:sp>
        <p:nvSpPr>
          <p:cNvPr id="12" name="Google Shape;182;p20">
            <a:extLst>
              <a:ext uri="{FF2B5EF4-FFF2-40B4-BE49-F238E27FC236}">
                <a16:creationId xmlns:a16="http://schemas.microsoft.com/office/drawing/2014/main" id="{B9CACCB2-C403-4F39-AEFA-C5C1E104331A}"/>
              </a:ext>
            </a:extLst>
          </p:cNvPr>
          <p:cNvSpPr/>
          <p:nvPr/>
        </p:nvSpPr>
        <p:spPr>
          <a:xfrm>
            <a:off x="408418" y="4872134"/>
            <a:ext cx="2451600" cy="11478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3;p20">
            <a:extLst>
              <a:ext uri="{FF2B5EF4-FFF2-40B4-BE49-F238E27FC236}">
                <a16:creationId xmlns:a16="http://schemas.microsoft.com/office/drawing/2014/main" id="{D23BAE5F-A989-426A-BB23-86E94D6F555B}"/>
              </a:ext>
            </a:extLst>
          </p:cNvPr>
          <p:cNvSpPr txBox="1"/>
          <p:nvPr/>
        </p:nvSpPr>
        <p:spPr>
          <a:xfrm>
            <a:off x="1647350" y="5091948"/>
            <a:ext cx="1104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Rep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enters EE Info</a:t>
            </a:r>
            <a:endParaRPr/>
          </a:p>
        </p:txBody>
      </p:sp>
      <p:pic>
        <p:nvPicPr>
          <p:cNvPr id="14" name="Google Shape;184;p20">
            <a:extLst>
              <a:ext uri="{FF2B5EF4-FFF2-40B4-BE49-F238E27FC236}">
                <a16:creationId xmlns:a16="http://schemas.microsoft.com/office/drawing/2014/main" id="{FDF66455-1785-44C0-A502-0BA51C6BE2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546" y="4953732"/>
            <a:ext cx="1019245" cy="9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85;p20">
            <a:extLst>
              <a:ext uri="{FF2B5EF4-FFF2-40B4-BE49-F238E27FC236}">
                <a16:creationId xmlns:a16="http://schemas.microsoft.com/office/drawing/2014/main" id="{FCA98EFE-E254-47C3-999E-E231A4431B07}"/>
              </a:ext>
            </a:extLst>
          </p:cNvPr>
          <p:cNvSpPr/>
          <p:nvPr/>
        </p:nvSpPr>
        <p:spPr>
          <a:xfrm>
            <a:off x="2717647" y="4898596"/>
            <a:ext cx="1191600" cy="109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9FBF6"/>
              </a:gs>
              <a:gs pos="74000">
                <a:srgbClr val="D1E0B4"/>
              </a:gs>
              <a:gs pos="83000">
                <a:srgbClr val="D1E0B4"/>
              </a:gs>
              <a:gs pos="100000">
                <a:srgbClr val="E0EACC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Provider Database</a:t>
            </a:r>
            <a:endParaRPr/>
          </a:p>
        </p:txBody>
      </p:sp>
      <p:sp>
        <p:nvSpPr>
          <p:cNvPr id="16" name="Google Shape;176;p20">
            <a:extLst>
              <a:ext uri="{FF2B5EF4-FFF2-40B4-BE49-F238E27FC236}">
                <a16:creationId xmlns:a16="http://schemas.microsoft.com/office/drawing/2014/main" id="{DBBCC60B-81A0-462B-963A-876224823CC4}"/>
              </a:ext>
            </a:extLst>
          </p:cNvPr>
          <p:cNvSpPr/>
          <p:nvPr/>
        </p:nvSpPr>
        <p:spPr>
          <a:xfrm>
            <a:off x="4662762" y="1811261"/>
            <a:ext cx="1536900" cy="14655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Biweekly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Calculation</a:t>
            </a:r>
            <a:endParaRPr dirty="0"/>
          </a:p>
        </p:txBody>
      </p:sp>
      <p:grpSp>
        <p:nvGrpSpPr>
          <p:cNvPr id="17" name="Google Shape;186;p20">
            <a:extLst>
              <a:ext uri="{FF2B5EF4-FFF2-40B4-BE49-F238E27FC236}">
                <a16:creationId xmlns:a16="http://schemas.microsoft.com/office/drawing/2014/main" id="{9C63A536-318A-4B51-9B03-F7A64AD835A8}"/>
              </a:ext>
            </a:extLst>
          </p:cNvPr>
          <p:cNvGrpSpPr/>
          <p:nvPr/>
        </p:nvGrpSpPr>
        <p:grpSpPr>
          <a:xfrm>
            <a:off x="4591042" y="3267796"/>
            <a:ext cx="1536900" cy="1365139"/>
            <a:chOff x="4254344" y="3276761"/>
            <a:chExt cx="1536900" cy="1365139"/>
          </a:xfrm>
        </p:grpSpPr>
        <p:sp>
          <p:nvSpPr>
            <p:cNvPr id="18" name="Google Shape;187;p20">
              <a:extLst>
                <a:ext uri="{FF2B5EF4-FFF2-40B4-BE49-F238E27FC236}">
                  <a16:creationId xmlns:a16="http://schemas.microsoft.com/office/drawing/2014/main" id="{6AC64FCA-B289-462F-B9FA-88E21C4EB939}"/>
                </a:ext>
              </a:extLst>
            </p:cNvPr>
            <p:cNvSpPr/>
            <p:nvPr/>
          </p:nvSpPr>
          <p:spPr>
            <a:xfrm>
              <a:off x="4254344" y="3810000"/>
              <a:ext cx="1536900" cy="831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 cap="flat" cmpd="sng">
              <a:solidFill>
                <a:srgbClr val="B404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Benefit Premium Rates</a:t>
              </a:r>
              <a:endParaRPr dirty="0"/>
            </a:p>
          </p:txBody>
        </p:sp>
        <p:cxnSp>
          <p:nvCxnSpPr>
            <p:cNvPr id="19" name="Google Shape;188;p20">
              <a:extLst>
                <a:ext uri="{FF2B5EF4-FFF2-40B4-BE49-F238E27FC236}">
                  <a16:creationId xmlns:a16="http://schemas.microsoft.com/office/drawing/2014/main" id="{E59FB7D5-52F6-4FAA-92EC-BA62F5DC49B9}"/>
                </a:ext>
              </a:extLst>
            </p:cNvPr>
            <p:cNvCxnSpPr>
              <a:cxnSpLocks/>
              <a:stCxn id="18" idx="0"/>
              <a:endCxn id="16" idx="4"/>
            </p:cNvCxnSpPr>
            <p:nvPr/>
          </p:nvCxnSpPr>
          <p:spPr>
            <a:xfrm rot="5400000" flipH="1" flipV="1">
              <a:off x="4778587" y="3520969"/>
              <a:ext cx="533239" cy="44824"/>
            </a:xfrm>
            <a:prstGeom prst="bentConnector3">
              <a:avLst>
                <a:gd name="adj1" fmla="val 50000"/>
              </a:avLst>
            </a:prstGeom>
            <a:noFill/>
            <a:ln w="63500" cap="flat" cmpd="sng">
              <a:solidFill>
                <a:srgbClr val="B40404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1" name="Google Shape;190;p20">
            <a:extLst>
              <a:ext uri="{FF2B5EF4-FFF2-40B4-BE49-F238E27FC236}">
                <a16:creationId xmlns:a16="http://schemas.microsoft.com/office/drawing/2014/main" id="{9C085B3E-E6CD-44E1-93D3-582FAEA7E6DB}"/>
              </a:ext>
            </a:extLst>
          </p:cNvPr>
          <p:cNvSpPr/>
          <p:nvPr/>
        </p:nvSpPr>
        <p:spPr>
          <a:xfrm rot="5400000">
            <a:off x="8076597" y="3430950"/>
            <a:ext cx="481800" cy="4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191;p20" descr="Image result for pay drawing">
            <a:extLst>
              <a:ext uri="{FF2B5EF4-FFF2-40B4-BE49-F238E27FC236}">
                <a16:creationId xmlns:a16="http://schemas.microsoft.com/office/drawing/2014/main" id="{A66B5E91-2995-4449-938E-06024E3A34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5968" y="4026869"/>
            <a:ext cx="1390226" cy="1688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194;p20">
            <a:extLst>
              <a:ext uri="{FF2B5EF4-FFF2-40B4-BE49-F238E27FC236}">
                <a16:creationId xmlns:a16="http://schemas.microsoft.com/office/drawing/2014/main" id="{EF406B7D-0B68-4717-A82B-BC74704F5171}"/>
              </a:ext>
            </a:extLst>
          </p:cNvPr>
          <p:cNvCxnSpPr>
            <a:cxnSpLocks/>
            <a:stCxn id="10" idx="3"/>
            <a:endCxn id="16" idx="2"/>
          </p:cNvCxnSpPr>
          <p:nvPr/>
        </p:nvCxnSpPr>
        <p:spPr>
          <a:xfrm>
            <a:off x="3908336" y="2357570"/>
            <a:ext cx="754500" cy="186300"/>
          </a:xfrm>
          <a:prstGeom prst="bentConnector3">
            <a:avLst>
              <a:gd name="adj1" fmla="val 49995"/>
            </a:avLst>
          </a:prstGeom>
          <a:noFill/>
          <a:ln w="635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4DE5C5-BE32-4CC1-B48F-EB8359A778CA}"/>
              </a:ext>
            </a:extLst>
          </p:cNvPr>
          <p:cNvGrpSpPr/>
          <p:nvPr/>
        </p:nvGrpSpPr>
        <p:grpSpPr>
          <a:xfrm>
            <a:off x="408418" y="2553852"/>
            <a:ext cx="3876246" cy="1718148"/>
            <a:chOff x="408418" y="2553852"/>
            <a:chExt cx="3876246" cy="1718148"/>
          </a:xfrm>
        </p:grpSpPr>
        <p:sp>
          <p:nvSpPr>
            <p:cNvPr id="24" name="Google Shape;196;p20">
              <a:extLst>
                <a:ext uri="{FF2B5EF4-FFF2-40B4-BE49-F238E27FC236}">
                  <a16:creationId xmlns:a16="http://schemas.microsoft.com/office/drawing/2014/main" id="{0069512F-8A5D-4696-9A82-DAA11C8FEDD3}"/>
                </a:ext>
              </a:extLst>
            </p:cNvPr>
            <p:cNvSpPr/>
            <p:nvPr/>
          </p:nvSpPr>
          <p:spPr>
            <a:xfrm>
              <a:off x="408418" y="3124200"/>
              <a:ext cx="2451600" cy="1147800"/>
            </a:xfrm>
            <a:prstGeom prst="rect">
              <a:avLst/>
            </a:prstGeom>
            <a:solidFill>
              <a:srgbClr val="B7CCE4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97;p20">
              <a:extLst>
                <a:ext uri="{FF2B5EF4-FFF2-40B4-BE49-F238E27FC236}">
                  <a16:creationId xmlns:a16="http://schemas.microsoft.com/office/drawing/2014/main" id="{EB044D90-94CB-46BE-A502-A8F8A88A1C83}"/>
                </a:ext>
              </a:extLst>
            </p:cNvPr>
            <p:cNvSpPr txBox="1"/>
            <p:nvPr/>
          </p:nvSpPr>
          <p:spPr>
            <a:xfrm>
              <a:off x="1651918" y="3276650"/>
              <a:ext cx="11049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HR Rep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enters EE Benefit Enrollment</a:t>
              </a:r>
              <a:endParaRPr/>
            </a:p>
          </p:txBody>
        </p:sp>
        <p:pic>
          <p:nvPicPr>
            <p:cNvPr id="26" name="Google Shape;198;p20">
              <a:extLst>
                <a:ext uri="{FF2B5EF4-FFF2-40B4-BE49-F238E27FC236}">
                  <a16:creationId xmlns:a16="http://schemas.microsoft.com/office/drawing/2014/main" id="{A08ED951-C8A0-4334-9BF2-66F338871D1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0546" y="3192000"/>
              <a:ext cx="1019245" cy="990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99;p20">
              <a:extLst>
                <a:ext uri="{FF2B5EF4-FFF2-40B4-BE49-F238E27FC236}">
                  <a16:creationId xmlns:a16="http://schemas.microsoft.com/office/drawing/2014/main" id="{CD4D6A3D-BCDE-414D-B9C5-51B8765E6A55}"/>
                </a:ext>
              </a:extLst>
            </p:cNvPr>
            <p:cNvSpPr/>
            <p:nvPr/>
          </p:nvSpPr>
          <p:spPr>
            <a:xfrm>
              <a:off x="2708164" y="3158952"/>
              <a:ext cx="1191600" cy="1090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FF"/>
                </a:gs>
                <a:gs pos="13000">
                  <a:srgbClr val="FFFFFF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>
              <a:solidFill>
                <a:srgbClr val="93B3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Employee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dirty="0"/>
            </a:p>
          </p:txBody>
        </p:sp>
        <p:cxnSp>
          <p:nvCxnSpPr>
            <p:cNvPr id="28" name="Google Shape;200;p20">
              <a:extLst>
                <a:ext uri="{FF2B5EF4-FFF2-40B4-BE49-F238E27FC236}">
                  <a16:creationId xmlns:a16="http://schemas.microsoft.com/office/drawing/2014/main" id="{4C97FEF4-ECA9-4D5C-B887-B1687E77CE6F}"/>
                </a:ext>
              </a:extLst>
            </p:cNvPr>
            <p:cNvCxnSpPr>
              <a:stCxn id="27" idx="3"/>
            </p:cNvCxnSpPr>
            <p:nvPr/>
          </p:nvCxnSpPr>
          <p:spPr>
            <a:xfrm rot="10800000" flipH="1">
              <a:off x="3899764" y="2553852"/>
              <a:ext cx="384900" cy="1150500"/>
            </a:xfrm>
            <a:prstGeom prst="bentConnector2">
              <a:avLst/>
            </a:prstGeom>
            <a:noFill/>
            <a:ln w="635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" name="Google Shape;177;p20">
            <a:extLst>
              <a:ext uri="{FF2B5EF4-FFF2-40B4-BE49-F238E27FC236}">
                <a16:creationId xmlns:a16="http://schemas.microsoft.com/office/drawing/2014/main" id="{3706C34D-42D1-4107-A9CD-BD726F64BEC6}"/>
              </a:ext>
            </a:extLst>
          </p:cNvPr>
          <p:cNvSpPr/>
          <p:nvPr/>
        </p:nvSpPr>
        <p:spPr>
          <a:xfrm>
            <a:off x="7549041" y="1851017"/>
            <a:ext cx="1536900" cy="14655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Final Pay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Calculation</a:t>
            </a:r>
            <a:endParaRPr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B3D549E-BFC9-40A1-8590-29F3232211CB}"/>
              </a:ext>
            </a:extLst>
          </p:cNvPr>
          <p:cNvGrpSpPr/>
          <p:nvPr/>
        </p:nvGrpSpPr>
        <p:grpSpPr>
          <a:xfrm>
            <a:off x="5431211" y="1570419"/>
            <a:ext cx="2886279" cy="715500"/>
            <a:chOff x="5431211" y="1570419"/>
            <a:chExt cx="2886279" cy="715500"/>
          </a:xfrm>
        </p:grpSpPr>
        <p:sp>
          <p:nvSpPr>
            <p:cNvPr id="20" name="Google Shape;189;p20">
              <a:extLst>
                <a:ext uri="{FF2B5EF4-FFF2-40B4-BE49-F238E27FC236}">
                  <a16:creationId xmlns:a16="http://schemas.microsoft.com/office/drawing/2014/main" id="{A5F81687-FD7D-4A6B-9AA2-3E712F6A22EC}"/>
                </a:ext>
              </a:extLst>
            </p:cNvPr>
            <p:cNvSpPr txBox="1"/>
            <p:nvPr/>
          </p:nvSpPr>
          <p:spPr>
            <a:xfrm>
              <a:off x="6354029" y="1570419"/>
              <a:ext cx="1245600" cy="7155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EE &amp; 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Premium Amounts </a:t>
              </a:r>
              <a:endParaRPr dirty="0"/>
            </a:p>
          </p:txBody>
        </p:sp>
        <p:cxnSp>
          <p:nvCxnSpPr>
            <p:cNvPr id="30" name="Google Shape;201;p20">
              <a:extLst>
                <a:ext uri="{FF2B5EF4-FFF2-40B4-BE49-F238E27FC236}">
                  <a16:creationId xmlns:a16="http://schemas.microsoft.com/office/drawing/2014/main" id="{811269B2-2001-427A-BB68-11BA27A75888}"/>
                </a:ext>
              </a:extLst>
            </p:cNvPr>
            <p:cNvCxnSpPr>
              <a:cxnSpLocks/>
              <a:stCxn id="16" idx="0"/>
              <a:endCxn id="29" idx="0"/>
            </p:cNvCxnSpPr>
            <p:nvPr/>
          </p:nvCxnSpPr>
          <p:spPr>
            <a:xfrm rot="16200000" flipH="1">
              <a:off x="6854473" y="388000"/>
              <a:ext cx="39756" cy="2886279"/>
            </a:xfrm>
            <a:prstGeom prst="bentConnector3">
              <a:avLst>
                <a:gd name="adj1" fmla="val -575008"/>
              </a:avLst>
            </a:prstGeom>
            <a:noFill/>
            <a:ln w="635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DA8B6-E084-4ED6-9524-444749C71621}"/>
              </a:ext>
            </a:extLst>
          </p:cNvPr>
          <p:cNvGrpSpPr/>
          <p:nvPr/>
        </p:nvGrpSpPr>
        <p:grpSpPr>
          <a:xfrm>
            <a:off x="2948576" y="2920494"/>
            <a:ext cx="685800" cy="1978102"/>
            <a:chOff x="2948576" y="2920494"/>
            <a:chExt cx="685800" cy="1978102"/>
          </a:xfrm>
        </p:grpSpPr>
        <p:cxnSp>
          <p:nvCxnSpPr>
            <p:cNvPr id="33" name="Google Shape;231;p21">
              <a:extLst>
                <a:ext uri="{FF2B5EF4-FFF2-40B4-BE49-F238E27FC236}">
                  <a16:creationId xmlns:a16="http://schemas.microsoft.com/office/drawing/2014/main" id="{5E7FBEC3-1C87-415C-A6B2-F8FCAB312FFB}"/>
                </a:ext>
              </a:extLst>
            </p:cNvPr>
            <p:cNvCxnSpPr/>
            <p:nvPr/>
          </p:nvCxnSpPr>
          <p:spPr>
            <a:xfrm rot="16200000" flipH="1">
              <a:off x="2273293" y="3909095"/>
              <a:ext cx="1978102" cy="900"/>
            </a:xfrm>
            <a:prstGeom prst="bentConnector3">
              <a:avLst>
                <a:gd name="adj1" fmla="val 50000"/>
              </a:avLst>
            </a:prstGeom>
            <a:noFill/>
            <a:ln w="6350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4" name="Google Shape;232;p21">
              <a:extLst>
                <a:ext uri="{FF2B5EF4-FFF2-40B4-BE49-F238E27FC236}">
                  <a16:creationId xmlns:a16="http://schemas.microsoft.com/office/drawing/2014/main" id="{0D18EEE0-AF31-49E4-9257-ED2E3C61D486}"/>
                </a:ext>
              </a:extLst>
            </p:cNvPr>
            <p:cNvSpPr/>
            <p:nvPr/>
          </p:nvSpPr>
          <p:spPr>
            <a:xfrm>
              <a:off x="2948576" y="3668507"/>
              <a:ext cx="685800" cy="604261"/>
            </a:xfrm>
            <a:prstGeom prst="lightningBolt">
              <a:avLst/>
            </a:prstGeom>
            <a:solidFill>
              <a:schemeClr val="accent1"/>
            </a:solidFill>
            <a:ln w="2540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D669F1-1A96-4141-BB16-B1398CC91286}"/>
              </a:ext>
            </a:extLst>
          </p:cNvPr>
          <p:cNvGrpSpPr/>
          <p:nvPr/>
        </p:nvGrpSpPr>
        <p:grpSpPr>
          <a:xfrm>
            <a:off x="3931133" y="2598621"/>
            <a:ext cx="3434715" cy="3161198"/>
            <a:chOff x="3931133" y="2598621"/>
            <a:chExt cx="3434715" cy="3161198"/>
          </a:xfrm>
        </p:grpSpPr>
        <p:cxnSp>
          <p:nvCxnSpPr>
            <p:cNvPr id="39" name="Google Shape;241;p21">
              <a:extLst>
                <a:ext uri="{FF2B5EF4-FFF2-40B4-BE49-F238E27FC236}">
                  <a16:creationId xmlns:a16="http://schemas.microsoft.com/office/drawing/2014/main" id="{E7A07A2D-6A30-46B0-B8D5-9C30368B6875}"/>
                </a:ext>
              </a:extLst>
            </p:cNvPr>
            <p:cNvCxnSpPr/>
            <p:nvPr/>
          </p:nvCxnSpPr>
          <p:spPr>
            <a:xfrm rot="10800000" flipH="1">
              <a:off x="3931133" y="2598621"/>
              <a:ext cx="3110700" cy="2890200"/>
            </a:xfrm>
            <a:prstGeom prst="bentConnector3">
              <a:avLst>
                <a:gd name="adj1" fmla="val 99588"/>
              </a:avLst>
            </a:prstGeom>
            <a:noFill/>
            <a:ln w="6350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40" name="Google Shape;242;p21">
              <a:extLst>
                <a:ext uri="{FF2B5EF4-FFF2-40B4-BE49-F238E27FC236}">
                  <a16:creationId xmlns:a16="http://schemas.microsoft.com/office/drawing/2014/main" id="{3076D53E-D882-4461-B1D5-002A3E83E890}"/>
                </a:ext>
              </a:extLst>
            </p:cNvPr>
            <p:cNvSpPr txBox="1"/>
            <p:nvPr/>
          </p:nvSpPr>
          <p:spPr>
            <a:xfrm>
              <a:off x="4830315" y="5044319"/>
              <a:ext cx="1245600" cy="7155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EE &amp; 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Premium Amounts </a:t>
              </a:r>
              <a:endParaRPr/>
            </a:p>
          </p:txBody>
        </p:sp>
        <p:sp>
          <p:nvSpPr>
            <p:cNvPr id="48" name="Google Shape;232;p21">
              <a:extLst>
                <a:ext uri="{FF2B5EF4-FFF2-40B4-BE49-F238E27FC236}">
                  <a16:creationId xmlns:a16="http://schemas.microsoft.com/office/drawing/2014/main" id="{E370849E-322B-4E35-A8BF-9842CE1461C1}"/>
                </a:ext>
              </a:extLst>
            </p:cNvPr>
            <p:cNvSpPr/>
            <p:nvPr/>
          </p:nvSpPr>
          <p:spPr>
            <a:xfrm rot="15631645">
              <a:off x="6720818" y="4112686"/>
              <a:ext cx="685800" cy="604261"/>
            </a:xfrm>
            <a:prstGeom prst="lightningBolt">
              <a:avLst/>
            </a:prstGeom>
            <a:solidFill>
              <a:schemeClr val="accent1"/>
            </a:solidFill>
            <a:ln w="2540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33;p21">
            <a:extLst>
              <a:ext uri="{FF2B5EF4-FFF2-40B4-BE49-F238E27FC236}">
                <a16:creationId xmlns:a16="http://schemas.microsoft.com/office/drawing/2014/main" id="{79F6B0F3-FF72-4C69-9EF8-E4A737AA3404}"/>
              </a:ext>
            </a:extLst>
          </p:cNvPr>
          <p:cNvGrpSpPr/>
          <p:nvPr/>
        </p:nvGrpSpPr>
        <p:grpSpPr>
          <a:xfrm>
            <a:off x="508501" y="4969309"/>
            <a:ext cx="2125315" cy="990600"/>
            <a:chOff x="121335" y="4953000"/>
            <a:chExt cx="2125315" cy="990600"/>
          </a:xfrm>
        </p:grpSpPr>
        <p:pic>
          <p:nvPicPr>
            <p:cNvPr id="62" name="Google Shape;234;p21">
              <a:extLst>
                <a:ext uri="{FF2B5EF4-FFF2-40B4-BE49-F238E27FC236}">
                  <a16:creationId xmlns:a16="http://schemas.microsoft.com/office/drawing/2014/main" id="{F8F696E7-62E7-4459-8D6B-8C335D300DB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1335" y="4953000"/>
              <a:ext cx="1003978" cy="99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235;p21">
              <a:extLst>
                <a:ext uri="{FF2B5EF4-FFF2-40B4-BE49-F238E27FC236}">
                  <a16:creationId xmlns:a16="http://schemas.microsoft.com/office/drawing/2014/main" id="{490C8FBF-C90D-45C1-825C-57CD8997FB2B}"/>
                </a:ext>
              </a:extLst>
            </p:cNvPr>
            <p:cNvSpPr txBox="1"/>
            <p:nvPr/>
          </p:nvSpPr>
          <p:spPr>
            <a:xfrm>
              <a:off x="1155250" y="5051576"/>
              <a:ext cx="1091400" cy="831900"/>
            </a:xfrm>
            <a:prstGeom prst="rect">
              <a:avLst/>
            </a:prstGeom>
            <a:solidFill>
              <a:srgbClr val="C4BD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Employee </a:t>
              </a: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does Self Enrollment</a:t>
              </a:r>
              <a:endParaRPr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6DAAFF-21BF-4BF9-B6A6-CE11A9207112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2978D8-B203-4892-B0C4-2B2CC5DD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5EC6A-A983-4431-A8E0-34C47EC0F57D}"/>
              </a:ext>
            </a:extLst>
          </p:cNvPr>
          <p:cNvSpPr/>
          <p:nvPr/>
        </p:nvSpPr>
        <p:spPr>
          <a:xfrm>
            <a:off x="403412" y="636494"/>
            <a:ext cx="431474" cy="113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5CDF6B-BAC5-440B-9F0C-BA4A4064FF75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45144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OUTSOURCED  administration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D712A3-9556-4289-80E8-96A466CE1FAC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8656A2-E743-4AF3-9DFF-DE2AED7C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977152"/>
            <a:ext cx="7371231" cy="5869418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58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3A3003-D1EB-4472-8D35-4107E49F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4A2E92-A911-4C3A-ABC8-28E427B4B259}"/>
              </a:ext>
            </a:extLst>
          </p:cNvPr>
          <p:cNvSpPr/>
          <p:nvPr/>
        </p:nvSpPr>
        <p:spPr>
          <a:xfrm>
            <a:off x="403412" y="636494"/>
            <a:ext cx="431474" cy="113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8AF0C3-CEB7-4E5B-A9A6-FF700DBBD439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45144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System integration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05624F-654C-48CA-BAD3-DD576E99C19E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Google Shape;249;p22">
            <a:extLst>
              <a:ext uri="{FF2B5EF4-FFF2-40B4-BE49-F238E27FC236}">
                <a16:creationId xmlns:a16="http://schemas.microsoft.com/office/drawing/2014/main" id="{62D52FDE-D7F2-4D1D-93AA-EF716EC4E048}"/>
              </a:ext>
            </a:extLst>
          </p:cNvPr>
          <p:cNvSpPr/>
          <p:nvPr/>
        </p:nvSpPr>
        <p:spPr>
          <a:xfrm>
            <a:off x="533400" y="2021540"/>
            <a:ext cx="4648200" cy="3657600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19461B-4B43-40C7-9ABF-E35D293B6AA3}"/>
              </a:ext>
            </a:extLst>
          </p:cNvPr>
          <p:cNvGrpSpPr/>
          <p:nvPr/>
        </p:nvGrpSpPr>
        <p:grpSpPr>
          <a:xfrm>
            <a:off x="909249" y="3543309"/>
            <a:ext cx="7337909" cy="1900535"/>
            <a:chOff x="909249" y="3883969"/>
            <a:chExt cx="7337909" cy="1900535"/>
          </a:xfrm>
        </p:grpSpPr>
        <p:cxnSp>
          <p:nvCxnSpPr>
            <p:cNvPr id="8" name="Google Shape;259;p22">
              <a:extLst>
                <a:ext uri="{FF2B5EF4-FFF2-40B4-BE49-F238E27FC236}">
                  <a16:creationId xmlns:a16="http://schemas.microsoft.com/office/drawing/2014/main" id="{59005B77-780A-40FA-8D1B-7C927F1AFBFE}"/>
                </a:ext>
              </a:extLst>
            </p:cNvPr>
            <p:cNvCxnSpPr>
              <a:cxnSpLocks/>
              <a:stCxn id="21" idx="3"/>
              <a:endCxn id="10" idx="0"/>
            </p:cNvCxnSpPr>
            <p:nvPr/>
          </p:nvCxnSpPr>
          <p:spPr>
            <a:xfrm rot="5400000">
              <a:off x="6633146" y="4272300"/>
              <a:ext cx="849868" cy="73205"/>
            </a:xfrm>
            <a:prstGeom prst="bentConnector3">
              <a:avLst>
                <a:gd name="adj1" fmla="val 50000"/>
              </a:avLst>
            </a:prstGeom>
            <a:noFill/>
            <a:ln w="635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CF9DBE-D0ED-4D46-8931-434B54A93F46}"/>
                </a:ext>
              </a:extLst>
            </p:cNvPr>
            <p:cNvGrpSpPr/>
            <p:nvPr/>
          </p:nvGrpSpPr>
          <p:grpSpPr>
            <a:xfrm>
              <a:off x="909249" y="4006334"/>
              <a:ext cx="7337909" cy="1778170"/>
              <a:chOff x="909249" y="4006334"/>
              <a:chExt cx="7337909" cy="1778170"/>
            </a:xfrm>
          </p:grpSpPr>
          <p:sp>
            <p:nvSpPr>
              <p:cNvPr id="10" name="Google Shape;254;p22">
                <a:extLst>
                  <a:ext uri="{FF2B5EF4-FFF2-40B4-BE49-F238E27FC236}">
                    <a16:creationId xmlns:a16="http://schemas.microsoft.com/office/drawing/2014/main" id="{BD63E900-A5AD-43FC-AEF7-FF0A1AD8A566}"/>
                  </a:ext>
                </a:extLst>
              </p:cNvPr>
              <p:cNvSpPr/>
              <p:nvPr/>
            </p:nvSpPr>
            <p:spPr>
              <a:xfrm>
                <a:off x="6261029" y="4733836"/>
                <a:ext cx="1520896" cy="105066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Payroll Deductions</a:t>
                </a:r>
                <a:endParaRPr dirty="0"/>
              </a:p>
            </p:txBody>
          </p:sp>
          <p:sp>
            <p:nvSpPr>
              <p:cNvPr id="11" name="Google Shape;255;p22">
                <a:extLst>
                  <a:ext uri="{FF2B5EF4-FFF2-40B4-BE49-F238E27FC236}">
                    <a16:creationId xmlns:a16="http://schemas.microsoft.com/office/drawing/2014/main" id="{3024FD61-3F6F-4E6C-A68C-B2BC08625EC0}"/>
                  </a:ext>
                </a:extLst>
              </p:cNvPr>
              <p:cNvSpPr/>
              <p:nvPr/>
            </p:nvSpPr>
            <p:spPr>
              <a:xfrm>
                <a:off x="909249" y="4726633"/>
                <a:ext cx="1235364" cy="1015667"/>
              </a:xfrm>
              <a:prstGeom prst="can">
                <a:avLst>
                  <a:gd name="adj" fmla="val 25000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Paylines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56;p22">
                <a:extLst>
                  <a:ext uri="{FF2B5EF4-FFF2-40B4-BE49-F238E27FC236}">
                    <a16:creationId xmlns:a16="http://schemas.microsoft.com/office/drawing/2014/main" id="{6FBCD2AF-F9B8-4AF7-9495-FD49FCDA4602}"/>
                  </a:ext>
                </a:extLst>
              </p:cNvPr>
              <p:cNvSpPr/>
              <p:nvPr/>
            </p:nvSpPr>
            <p:spPr>
              <a:xfrm>
                <a:off x="3200400" y="4840069"/>
                <a:ext cx="1371600" cy="8382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Deduction Staging</a:t>
                </a:r>
                <a:endParaRPr/>
              </a:p>
            </p:txBody>
          </p:sp>
          <p:cxnSp>
            <p:nvCxnSpPr>
              <p:cNvPr id="13" name="Google Shape;260;p22">
                <a:extLst>
                  <a:ext uri="{FF2B5EF4-FFF2-40B4-BE49-F238E27FC236}">
                    <a16:creationId xmlns:a16="http://schemas.microsoft.com/office/drawing/2014/main" id="{5AEB4D98-9A2B-411B-9FDE-62497D4B03B2}"/>
                  </a:ext>
                </a:extLst>
              </p:cNvPr>
              <p:cNvCxnSpPr>
                <a:cxnSpLocks/>
                <a:stCxn id="10" idx="1"/>
                <a:endCxn id="12" idx="3"/>
              </p:cNvCxnSpPr>
              <p:nvPr/>
            </p:nvCxnSpPr>
            <p:spPr>
              <a:xfrm rot="10800000">
                <a:off x="4572001" y="5259170"/>
                <a:ext cx="1689029" cy="1"/>
              </a:xfrm>
              <a:prstGeom prst="bentConnector3">
                <a:avLst>
                  <a:gd name="adj1" fmla="val 50000"/>
                </a:avLst>
              </a:prstGeom>
              <a:noFill/>
              <a:ln w="63500" cap="flat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4" name="Google Shape;261;p22">
                <a:extLst>
                  <a:ext uri="{FF2B5EF4-FFF2-40B4-BE49-F238E27FC236}">
                    <a16:creationId xmlns:a16="http://schemas.microsoft.com/office/drawing/2014/main" id="{E29A6EFA-9222-41DE-9E01-5D90E4C9DF04}"/>
                  </a:ext>
                </a:extLst>
              </p:cNvPr>
              <p:cNvSpPr txBox="1"/>
              <p:nvPr/>
            </p:nvSpPr>
            <p:spPr>
              <a:xfrm>
                <a:off x="7177634" y="4006334"/>
                <a:ext cx="1069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biweekly</a:t>
                </a:r>
                <a:endParaRPr/>
              </a:p>
            </p:txBody>
          </p:sp>
          <p:cxnSp>
            <p:nvCxnSpPr>
              <p:cNvPr id="15" name="Google Shape;262;p22">
                <a:extLst>
                  <a:ext uri="{FF2B5EF4-FFF2-40B4-BE49-F238E27FC236}">
                    <a16:creationId xmlns:a16="http://schemas.microsoft.com/office/drawing/2014/main" id="{9ADFBC8C-BB63-4794-B795-4606B91FC82B}"/>
                  </a:ext>
                </a:extLst>
              </p:cNvPr>
              <p:cNvCxnSpPr>
                <a:stCxn id="12" idx="1"/>
              </p:cNvCxnSpPr>
              <p:nvPr/>
            </p:nvCxnSpPr>
            <p:spPr>
              <a:xfrm rot="10800000">
                <a:off x="2157900" y="5259169"/>
                <a:ext cx="1042500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</p:grpSp>
      <p:sp>
        <p:nvSpPr>
          <p:cNvPr id="16" name="Google Shape;263;p22">
            <a:extLst>
              <a:ext uri="{FF2B5EF4-FFF2-40B4-BE49-F238E27FC236}">
                <a16:creationId xmlns:a16="http://schemas.microsoft.com/office/drawing/2014/main" id="{52CC0FA4-9BB1-4D46-90E8-A0FFFA66EB6D}"/>
              </a:ext>
            </a:extLst>
          </p:cNvPr>
          <p:cNvSpPr txBox="1"/>
          <p:nvPr/>
        </p:nvSpPr>
        <p:spPr>
          <a:xfrm>
            <a:off x="533400" y="1483675"/>
            <a:ext cx="46481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MacEwan University (GMU)</a:t>
            </a:r>
            <a:endParaRPr dirty="0"/>
          </a:p>
        </p:txBody>
      </p:sp>
      <p:sp>
        <p:nvSpPr>
          <p:cNvPr id="17" name="Google Shape;265;p22">
            <a:extLst>
              <a:ext uri="{FF2B5EF4-FFF2-40B4-BE49-F238E27FC236}">
                <a16:creationId xmlns:a16="http://schemas.microsoft.com/office/drawing/2014/main" id="{EFE3318E-7F81-4206-B495-3A7BB3C96AF3}"/>
              </a:ext>
            </a:extLst>
          </p:cNvPr>
          <p:cNvSpPr txBox="1"/>
          <p:nvPr/>
        </p:nvSpPr>
        <p:spPr>
          <a:xfrm>
            <a:off x="5943600" y="1488140"/>
            <a:ext cx="23335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Great-West Life</a:t>
            </a: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A9A565-577F-4617-B39C-2FBD1CD5CEC8}"/>
              </a:ext>
            </a:extLst>
          </p:cNvPr>
          <p:cNvGrpSpPr/>
          <p:nvPr/>
        </p:nvGrpSpPr>
        <p:grpSpPr>
          <a:xfrm>
            <a:off x="838200" y="2173940"/>
            <a:ext cx="7056582" cy="1369368"/>
            <a:chOff x="838200" y="2514600"/>
            <a:chExt cx="7056582" cy="1369368"/>
          </a:xfrm>
        </p:grpSpPr>
        <p:sp>
          <p:nvSpPr>
            <p:cNvPr id="19" name="Google Shape;251;p22">
              <a:extLst>
                <a:ext uri="{FF2B5EF4-FFF2-40B4-BE49-F238E27FC236}">
                  <a16:creationId xmlns:a16="http://schemas.microsoft.com/office/drawing/2014/main" id="{AF41CD47-693C-4083-BE88-3BCD399DA7E2}"/>
                </a:ext>
              </a:extLst>
            </p:cNvPr>
            <p:cNvSpPr/>
            <p:nvPr/>
          </p:nvSpPr>
          <p:spPr>
            <a:xfrm>
              <a:off x="838200" y="2670795"/>
              <a:ext cx="1235364" cy="1015667"/>
            </a:xfrm>
            <a:prstGeom prst="can">
              <a:avLst>
                <a:gd name="adj" fmla="val 25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</a:t>
              </a:r>
              <a:endParaRPr dirty="0"/>
            </a:p>
          </p:txBody>
        </p:sp>
        <p:sp>
          <p:nvSpPr>
            <p:cNvPr id="20" name="Google Shape;252;p22">
              <a:extLst>
                <a:ext uri="{FF2B5EF4-FFF2-40B4-BE49-F238E27FC236}">
                  <a16:creationId xmlns:a16="http://schemas.microsoft.com/office/drawing/2014/main" id="{8D451C18-63F1-4415-B9CB-11BC3FC3BF9B}"/>
                </a:ext>
              </a:extLst>
            </p:cNvPr>
            <p:cNvSpPr/>
            <p:nvPr/>
          </p:nvSpPr>
          <p:spPr>
            <a:xfrm>
              <a:off x="3200400" y="2761372"/>
              <a:ext cx="1371600" cy="838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HRIS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Extraction</a:t>
              </a:r>
              <a:endParaRPr dirty="0"/>
            </a:p>
          </p:txBody>
        </p:sp>
        <p:sp>
          <p:nvSpPr>
            <p:cNvPr id="21" name="Google Shape;253;p22">
              <a:extLst>
                <a:ext uri="{FF2B5EF4-FFF2-40B4-BE49-F238E27FC236}">
                  <a16:creationId xmlns:a16="http://schemas.microsoft.com/office/drawing/2014/main" id="{299E6C29-BD23-4391-91BC-A9F2B4787538}"/>
                </a:ext>
              </a:extLst>
            </p:cNvPr>
            <p:cNvSpPr/>
            <p:nvPr/>
          </p:nvSpPr>
          <p:spPr>
            <a:xfrm>
              <a:off x="6294582" y="2514600"/>
              <a:ext cx="1600200" cy="1369368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GMU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Employee &amp; Enrollment</a:t>
              </a:r>
              <a:endParaRPr/>
            </a:p>
          </p:txBody>
        </p:sp>
        <p:cxnSp>
          <p:nvCxnSpPr>
            <p:cNvPr id="22" name="Google Shape;257;p22">
              <a:extLst>
                <a:ext uri="{FF2B5EF4-FFF2-40B4-BE49-F238E27FC236}">
                  <a16:creationId xmlns:a16="http://schemas.microsoft.com/office/drawing/2014/main" id="{477C317B-AB10-4D8F-8250-BE6B4E99A2DA}"/>
                </a:ext>
              </a:extLst>
            </p:cNvPr>
            <p:cNvCxnSpPr>
              <a:stCxn id="19" idx="4"/>
              <a:endCxn id="20" idx="1"/>
            </p:cNvCxnSpPr>
            <p:nvPr/>
          </p:nvCxnSpPr>
          <p:spPr>
            <a:xfrm>
              <a:off x="2073564" y="3178628"/>
              <a:ext cx="1126800" cy="1800"/>
            </a:xfrm>
            <a:prstGeom prst="straightConnector1">
              <a:avLst/>
            </a:prstGeom>
            <a:noFill/>
            <a:ln w="635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3" name="Google Shape;258;p22">
              <a:extLst>
                <a:ext uri="{FF2B5EF4-FFF2-40B4-BE49-F238E27FC236}">
                  <a16:creationId xmlns:a16="http://schemas.microsoft.com/office/drawing/2014/main" id="{C4DF6B25-769D-466E-ABAD-35057B17EE6B}"/>
                </a:ext>
              </a:extLst>
            </p:cNvPr>
            <p:cNvSpPr txBox="1"/>
            <p:nvPr/>
          </p:nvSpPr>
          <p:spPr>
            <a:xfrm>
              <a:off x="2170184" y="3144128"/>
              <a:ext cx="889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weekly</a:t>
              </a:r>
              <a:endParaRPr dirty="0"/>
            </a:p>
          </p:txBody>
        </p:sp>
        <p:cxnSp>
          <p:nvCxnSpPr>
            <p:cNvPr id="24" name="Google Shape;264;p22">
              <a:extLst>
                <a:ext uri="{FF2B5EF4-FFF2-40B4-BE49-F238E27FC236}">
                  <a16:creationId xmlns:a16="http://schemas.microsoft.com/office/drawing/2014/main" id="{AA49DC00-C785-4B68-AF68-AF5FD7A7129F}"/>
                </a:ext>
              </a:extLst>
            </p:cNvPr>
            <p:cNvCxnSpPr>
              <a:stCxn id="20" idx="3"/>
              <a:endCxn id="21" idx="2"/>
            </p:cNvCxnSpPr>
            <p:nvPr/>
          </p:nvCxnSpPr>
          <p:spPr>
            <a:xfrm>
              <a:off x="4572000" y="3180472"/>
              <a:ext cx="1722600" cy="18900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5" name="Google Shape;258;p22">
              <a:extLst>
                <a:ext uri="{FF2B5EF4-FFF2-40B4-BE49-F238E27FC236}">
                  <a16:creationId xmlns:a16="http://schemas.microsoft.com/office/drawing/2014/main" id="{725317C5-77EA-4F7A-A585-A244A6B81271}"/>
                </a:ext>
              </a:extLst>
            </p:cNvPr>
            <p:cNvSpPr txBox="1"/>
            <p:nvPr/>
          </p:nvSpPr>
          <p:spPr>
            <a:xfrm>
              <a:off x="2189234" y="2514600"/>
              <a:ext cx="889987" cy="617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EE Master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188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70483D-4E68-49DB-9530-FA9FF211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3" name="Google Shape;279;p24">
            <a:extLst>
              <a:ext uri="{FF2B5EF4-FFF2-40B4-BE49-F238E27FC236}">
                <a16:creationId xmlns:a16="http://schemas.microsoft.com/office/drawing/2014/main" id="{B5A10AEB-6335-4FD5-B72B-95B85588A52A}"/>
              </a:ext>
            </a:extLst>
          </p:cNvPr>
          <p:cNvSpPr txBox="1"/>
          <p:nvPr/>
        </p:nvSpPr>
        <p:spPr>
          <a:xfrm>
            <a:off x="600074" y="1638862"/>
            <a:ext cx="8362951" cy="417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HRIS Extraction (2 hours weekly) 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extraction report (complete EE master)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with previous submission 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 extraction file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Payroll  (4 hours biweekly) 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Upload premiums into Payroll staging table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Reconcile amounts vs Payroll register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Identify exceptions: employees on inactive status, disability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Benefit audit report: current vs previous deductions (new hires,  terminations, changes in premiums)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1CDDE-A583-45D9-B6B8-63C8FF5E4C70}"/>
              </a:ext>
            </a:extLst>
          </p:cNvPr>
          <p:cNvSpPr/>
          <p:nvPr/>
        </p:nvSpPr>
        <p:spPr>
          <a:xfrm>
            <a:off x="403412" y="636494"/>
            <a:ext cx="431474" cy="85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F4F6C5-0E92-40C5-BDDD-8CCCB0F2059C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29904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System integration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Business Process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2EB60F-6C9C-403C-A676-097A27476D62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6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9A2D46-2243-452E-BF3F-C03D4B03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F7016B-ECF7-4068-B47D-04F3E32787CB}"/>
              </a:ext>
            </a:extLst>
          </p:cNvPr>
          <p:cNvSpPr/>
          <p:nvPr/>
        </p:nvSpPr>
        <p:spPr>
          <a:xfrm>
            <a:off x="403412" y="636494"/>
            <a:ext cx="431474" cy="85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BCB19C-8AFA-4F0F-9567-B7E66CDFD91A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29904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Implementation highlights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C4BCDB-4CC4-4798-8823-4B1A619F34F5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Google Shape;292;p26">
            <a:extLst>
              <a:ext uri="{FF2B5EF4-FFF2-40B4-BE49-F238E27FC236}">
                <a16:creationId xmlns:a16="http://schemas.microsoft.com/office/drawing/2014/main" id="{61164F24-A7E1-4BBD-96FC-115B01318BF7}"/>
              </a:ext>
            </a:extLst>
          </p:cNvPr>
          <p:cNvSpPr txBox="1">
            <a:spLocks/>
          </p:cNvSpPr>
          <p:nvPr/>
        </p:nvSpPr>
        <p:spPr>
          <a:xfrm>
            <a:off x="914400" y="1235336"/>
            <a:ext cx="7772400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800" dirty="0"/>
              <a:t>Change Management </a:t>
            </a:r>
            <a:endParaRPr lang="en-US" sz="4000" dirty="0"/>
          </a:p>
          <a:p>
            <a:pPr marL="627063" lvl="1" indent="-285750">
              <a:lnSpc>
                <a:spcPct val="150000"/>
              </a:lnSpc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sz="2400" dirty="0"/>
              <a:t>Employee Communications</a:t>
            </a:r>
          </a:p>
          <a:p>
            <a:pPr marL="627063" lvl="1" indent="-285750">
              <a:lnSpc>
                <a:spcPct val="150000"/>
              </a:lnSpc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sz="2400" dirty="0"/>
              <a:t>Business Process</a:t>
            </a:r>
          </a:p>
          <a:p>
            <a:pPr marL="627063" lvl="1" indent="-285750">
              <a:lnSpc>
                <a:spcPct val="150000"/>
              </a:lnSpc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sz="2400" dirty="0"/>
              <a:t>Data Cleanup </a:t>
            </a:r>
            <a:endParaRPr lang="en-US" sz="3600" dirty="0"/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800" dirty="0"/>
              <a:t>Member Enrollment </a:t>
            </a:r>
            <a:endParaRPr lang="en-US" sz="4000" dirty="0"/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800" dirty="0"/>
              <a:t>Benefit member cards 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800" dirty="0"/>
              <a:t>Transitioning from previous provider </a:t>
            </a:r>
            <a:endParaRPr lang="en-US" sz="3600" dirty="0"/>
          </a:p>
        </p:txBody>
      </p:sp>
      <p:pic>
        <p:nvPicPr>
          <p:cNvPr id="7" name="Google Shape;294;p26">
            <a:extLst>
              <a:ext uri="{FF2B5EF4-FFF2-40B4-BE49-F238E27FC236}">
                <a16:creationId xmlns:a16="http://schemas.microsoft.com/office/drawing/2014/main" id="{1232E7FA-10CF-42D7-8F0D-56571CA42D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540410"/>
            <a:ext cx="2189484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5A51E75-B226-4A3A-BBB6-E1C87A8F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2" y="1458726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A7E206AB-3A85-40A7-9413-CC6F82F1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3" y="3941947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07211912-C984-48A9-9467-389B94586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5" y="4641194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7AEFD352-381E-412B-A8B1-3EEEC3C6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2" y="5322519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8D895-4A22-4A87-952A-6FCA2B51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5612E-0353-43EF-8DB6-04B71A10320D}"/>
              </a:ext>
            </a:extLst>
          </p:cNvPr>
          <p:cNvSpPr/>
          <p:nvPr/>
        </p:nvSpPr>
        <p:spPr>
          <a:xfrm>
            <a:off x="403412" y="636494"/>
            <a:ext cx="431474" cy="85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EA3B45-DBB6-4647-B129-7935D6D0D4C8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29904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worked well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75AC9-8B9B-45F9-AD7A-91A166503CE7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Google Shape;300;p27">
            <a:extLst>
              <a:ext uri="{FF2B5EF4-FFF2-40B4-BE49-F238E27FC236}">
                <a16:creationId xmlns:a16="http://schemas.microsoft.com/office/drawing/2014/main" id="{58CB3F1D-4B6A-4DDF-A017-8E20DB71945C}"/>
              </a:ext>
            </a:extLst>
          </p:cNvPr>
          <p:cNvSpPr txBox="1">
            <a:spLocks/>
          </p:cNvSpPr>
          <p:nvPr/>
        </p:nvSpPr>
        <p:spPr>
          <a:xfrm>
            <a:off x="887506" y="1589704"/>
            <a:ext cx="8240360" cy="473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/>
              <a:t>Employee Communication </a:t>
            </a:r>
            <a:endParaRPr lang="en-US" sz="4000" dirty="0"/>
          </a:p>
          <a:p>
            <a:pPr marL="627063" lvl="1" indent="-2857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91% enrollment rate </a:t>
            </a:r>
          </a:p>
          <a:p>
            <a:pPr marL="627063" lvl="1" indent="-2857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72% Self Selection – choosing different options</a:t>
            </a:r>
            <a:endParaRPr lang="en-US" sz="4400" dirty="0"/>
          </a:p>
          <a:p>
            <a:pPr marL="0" indent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/>
              <a:t>Collaboration of all business units (HR, Payroll, IT, Finance, JBC) </a:t>
            </a:r>
            <a:endParaRPr lang="en-US" sz="4000" dirty="0"/>
          </a:p>
          <a:p>
            <a:pPr marL="0" indent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/>
              <a:t>Evolving business processes to support data integrity</a:t>
            </a:r>
          </a:p>
          <a:p>
            <a:pPr marL="0" indent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/>
              <a:t>Partnership with GWL on managing data exceptions</a:t>
            </a:r>
          </a:p>
          <a:p>
            <a:pPr marL="0" indent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/>
              <a:t>HR-managed project </a:t>
            </a:r>
            <a:endParaRPr lang="en-US" sz="4000" dirty="0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C3AAA942-8E2B-4D3E-B9D9-331D942A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2" y="1726892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628F27FE-CFE3-4A45-9460-1FFC700A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3551013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6A8EBE45-E607-43D5-9500-E0E6202E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4149872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DD1D4325-B307-49D5-85C5-28713A86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4754636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876C4C15-11B7-4230-94C9-CD0808DE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0" y="5357759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award clipart">
            <a:extLst>
              <a:ext uri="{FF2B5EF4-FFF2-40B4-BE49-F238E27FC236}">
                <a16:creationId xmlns:a16="http://schemas.microsoft.com/office/drawing/2014/main" id="{46F80A4D-64DE-4C02-AE25-2DF2B755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382" flipH="1">
            <a:off x="8119755" y="5372099"/>
            <a:ext cx="1091956" cy="18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8311FB-873A-47E1-B29C-DBBDFB9C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47B1B-9FAF-48E7-9E0F-F54C71B15F5E}"/>
              </a:ext>
            </a:extLst>
          </p:cNvPr>
          <p:cNvSpPr/>
          <p:nvPr/>
        </p:nvSpPr>
        <p:spPr>
          <a:xfrm>
            <a:off x="403412" y="636494"/>
            <a:ext cx="431474" cy="85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777CB-5D9C-41E9-AF7B-7DA98BB5D6F3}"/>
              </a:ext>
            </a:extLst>
          </p:cNvPr>
          <p:cNvSpPr txBox="1">
            <a:spLocks/>
          </p:cNvSpPr>
          <p:nvPr/>
        </p:nvSpPr>
        <p:spPr>
          <a:xfrm>
            <a:off x="759130" y="323565"/>
            <a:ext cx="7290054" cy="129904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Lessons learned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93F8E8-2306-4FCE-9A25-98D31AEFE99F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Google Shape;307;p28">
            <a:extLst>
              <a:ext uri="{FF2B5EF4-FFF2-40B4-BE49-F238E27FC236}">
                <a16:creationId xmlns:a16="http://schemas.microsoft.com/office/drawing/2014/main" id="{FED7C5D7-E339-4781-833D-5771C1A4689E}"/>
              </a:ext>
            </a:extLst>
          </p:cNvPr>
          <p:cNvSpPr txBox="1">
            <a:spLocks/>
          </p:cNvSpPr>
          <p:nvPr/>
        </p:nvSpPr>
        <p:spPr>
          <a:xfrm>
            <a:off x="959224" y="1729211"/>
            <a:ext cx="7727576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Employee Eligibility Rules</a:t>
            </a:r>
            <a:endParaRPr lang="en-US" sz="2800" dirty="0"/>
          </a:p>
          <a:p>
            <a:pPr marL="0" indent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System Limitations</a:t>
            </a:r>
            <a:endParaRPr lang="en-US" sz="2800" dirty="0"/>
          </a:p>
          <a:p>
            <a:pPr marL="0" indent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Compatible SDLC Models </a:t>
            </a:r>
          </a:p>
          <a:p>
            <a:pPr marL="0" indent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Collective Agreement provisions</a:t>
            </a:r>
            <a:endParaRPr lang="en-US" sz="2800" dirty="0"/>
          </a:p>
          <a:p>
            <a:pPr marL="0" indent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 Cen MT" panose="020B0602020104020603" pitchFamily="34" charset="0"/>
              <a:buNone/>
            </a:pPr>
            <a:r>
              <a:rPr lang="en-US" sz="2800" dirty="0"/>
              <a:t> </a:t>
            </a:r>
            <a:endParaRPr lang="en-US" dirty="0"/>
          </a:p>
          <a:p>
            <a:pPr marL="342900" indent="-1651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 Cen MT" panose="020B0602020104020603" pitchFamily="34" charset="0"/>
              <a:buNone/>
            </a:pPr>
            <a:endParaRPr lang="en-US" sz="2800" dirty="0"/>
          </a:p>
        </p:txBody>
      </p:sp>
      <p:pic>
        <p:nvPicPr>
          <p:cNvPr id="8" name="Google Shape;309;p28">
            <a:extLst>
              <a:ext uri="{FF2B5EF4-FFF2-40B4-BE49-F238E27FC236}">
                <a16:creationId xmlns:a16="http://schemas.microsoft.com/office/drawing/2014/main" id="{C9B893B1-751A-4CCD-B0E4-34D9E988DA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5547" y="1583761"/>
            <a:ext cx="2838453" cy="199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E8C456F0-2908-4264-88E5-F5FC77EB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2" y="1881242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D8AF3FAC-AC98-4E6A-8AB4-26D7780B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8" y="2506817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926E7226-8696-41F5-B9E9-1120B2D8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2" y="3126363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E051A30B-3101-4A92-959C-40168571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2" y="3754858"/>
            <a:ext cx="384313" cy="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47A685-A26E-477A-9C56-058836E5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3" name="Google Shape;315;p29">
            <a:extLst>
              <a:ext uri="{FF2B5EF4-FFF2-40B4-BE49-F238E27FC236}">
                <a16:creationId xmlns:a16="http://schemas.microsoft.com/office/drawing/2014/main" id="{B87BAD61-DF66-4D40-A037-0B7433EEC4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578" y="1209675"/>
            <a:ext cx="3134850" cy="26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17;p29">
            <a:extLst>
              <a:ext uri="{FF2B5EF4-FFF2-40B4-BE49-F238E27FC236}">
                <a16:creationId xmlns:a16="http://schemas.microsoft.com/office/drawing/2014/main" id="{E4A523DD-3667-4C12-9652-D320A3C3540D}"/>
              </a:ext>
            </a:extLst>
          </p:cNvPr>
          <p:cNvSpPr txBox="1"/>
          <p:nvPr/>
        </p:nvSpPr>
        <p:spPr>
          <a:xfrm>
            <a:off x="238290" y="5030075"/>
            <a:ext cx="2361478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Celine Villavieja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Manager, HR Systems &amp; Reporting</a:t>
            </a:r>
            <a:endParaRPr lang="en-US" sz="18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2060"/>
                </a:solidFill>
              </a:rPr>
              <a:t>villaviejac@macewan.ca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5" name="Google Shape;318;p29">
            <a:extLst>
              <a:ext uri="{FF2B5EF4-FFF2-40B4-BE49-F238E27FC236}">
                <a16:creationId xmlns:a16="http://schemas.microsoft.com/office/drawing/2014/main" id="{0F65B5D3-C44F-44C5-AF43-7785EF2FFE3A}"/>
              </a:ext>
            </a:extLst>
          </p:cNvPr>
          <p:cNvSpPr txBox="1"/>
          <p:nvPr/>
        </p:nvSpPr>
        <p:spPr>
          <a:xfrm>
            <a:off x="6462821" y="5030075"/>
            <a:ext cx="27354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Rangon Bhattarai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</a:rPr>
              <a:t>HR Functional Analyst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bhattarair@macewan.ca</a:t>
            </a:r>
          </a:p>
        </p:txBody>
      </p:sp>
      <p:sp>
        <p:nvSpPr>
          <p:cNvPr id="6" name="Google Shape;319;p29">
            <a:extLst>
              <a:ext uri="{FF2B5EF4-FFF2-40B4-BE49-F238E27FC236}">
                <a16:creationId xmlns:a16="http://schemas.microsoft.com/office/drawing/2014/main" id="{C49D3FF7-5AEA-4B02-8F0B-245775D368E7}"/>
              </a:ext>
            </a:extLst>
          </p:cNvPr>
          <p:cNvSpPr txBox="1"/>
          <p:nvPr/>
        </p:nvSpPr>
        <p:spPr>
          <a:xfrm>
            <a:off x="3240387" y="5030075"/>
            <a:ext cx="282225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Noelle MacLachlan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</a:rPr>
              <a:t>Payroll Functional Analyst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maclachlann@macewan.ca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5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5D92035-F585-4171-89DA-3185020F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22B2A-905A-43E6-AF5A-EE3BD1C1FFCC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80B06-B208-47EA-B9F0-C470DE3C0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895AD-E381-4AD7-AE48-BCAA87450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143D2F-CC9D-41F7-BA95-23B2E74AA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88" y="4048135"/>
            <a:ext cx="5465108" cy="946191"/>
          </a:xfrm>
        </p:spPr>
        <p:txBody>
          <a:bodyPr/>
          <a:lstStyle/>
          <a:p>
            <a:r>
              <a:rPr lang="en-US" sz="2400" dirty="0"/>
              <a:t>Outsourcing Benefits Administration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Session 6028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937" y="2179636"/>
            <a:ext cx="3566160" cy="822960"/>
          </a:xfrm>
        </p:spPr>
        <p:txBody>
          <a:bodyPr/>
          <a:lstStyle/>
          <a:p>
            <a:r>
              <a:rPr lang="en-US" dirty="0"/>
              <a:t>Celine Villavieja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37" y="2967788"/>
            <a:ext cx="3803904" cy="1446168"/>
          </a:xfrm>
        </p:spPr>
        <p:txBody>
          <a:bodyPr>
            <a:normAutofit/>
          </a:bodyPr>
          <a:lstStyle/>
          <a:p>
            <a:r>
              <a:rPr lang="en-US" dirty="0"/>
              <a:t>Manager, HR Systems &amp; Reporting</a:t>
            </a:r>
          </a:p>
          <a:p>
            <a:r>
              <a:rPr lang="en-US" dirty="0"/>
              <a:t>MacEwan University</a:t>
            </a:r>
          </a:p>
          <a:p>
            <a:r>
              <a:rPr lang="en-US" dirty="0"/>
              <a:t>villaviejac@macewan.ca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024" y="2179636"/>
            <a:ext cx="3566160" cy="822960"/>
          </a:xfrm>
        </p:spPr>
        <p:txBody>
          <a:bodyPr/>
          <a:lstStyle/>
          <a:p>
            <a:r>
              <a:rPr lang="en-US" dirty="0"/>
              <a:t>Noelle MacLachlan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024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/>
              <a:t>Functional Analyst, Payroll</a:t>
            </a:r>
          </a:p>
          <a:p>
            <a:r>
              <a:rPr lang="en-US" dirty="0"/>
              <a:t>MacEwan University</a:t>
            </a:r>
          </a:p>
          <a:p>
            <a:r>
              <a:rPr lang="en-US" dirty="0"/>
              <a:t>maclachlann@macewan.ca</a:t>
            </a:r>
          </a:p>
          <a:p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51EEB76-F292-461A-88BC-6BDF6412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00C4DA-A9AD-4E5E-8FF8-5B6A4CB6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F156B-B989-46A0-82F3-9611592E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666169-82AE-448F-9C89-2E116FD75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32601"/>
              </p:ext>
            </p:extLst>
          </p:nvPr>
        </p:nvGraphicFramePr>
        <p:xfrm>
          <a:off x="1003854" y="1928195"/>
          <a:ext cx="6897755" cy="36675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23261">
                  <a:extLst>
                    <a:ext uri="{9D8B030D-6E8A-4147-A177-3AD203B41FA5}">
                      <a16:colId xmlns:a16="http://schemas.microsoft.com/office/drawing/2014/main" val="2476274843"/>
                    </a:ext>
                  </a:extLst>
                </a:gridCol>
                <a:gridCol w="1875243">
                  <a:extLst>
                    <a:ext uri="{9D8B030D-6E8A-4147-A177-3AD203B41FA5}">
                      <a16:colId xmlns:a16="http://schemas.microsoft.com/office/drawing/2014/main" val="474494561"/>
                    </a:ext>
                  </a:extLst>
                </a:gridCol>
                <a:gridCol w="2299251">
                  <a:extLst>
                    <a:ext uri="{9D8B030D-6E8A-4147-A177-3AD203B41FA5}">
                      <a16:colId xmlns:a16="http://schemas.microsoft.com/office/drawing/2014/main" val="853764381"/>
                    </a:ext>
                  </a:extLst>
                </a:gridCol>
              </a:tblGrid>
              <a:tr h="7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EMPLOYEE GROUP</a:t>
                      </a:r>
                      <a:endParaRPr lang="en-US" sz="18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HEAD COUNT</a:t>
                      </a:r>
                      <a:endParaRPr lang="en-US" sz="18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BENEFIT ELIGIBLE</a:t>
                      </a:r>
                      <a:endParaRPr lang="en-US" sz="18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14514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Full-Time Faculty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441702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Sessional Faculty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529514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Staff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1,229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1953878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Out of Scope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929297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Term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453700"/>
                  </a:ext>
                </a:extLst>
              </a:tr>
              <a:tr h="77009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2,704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56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8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449BE-5140-4E9D-9D27-E464D8070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5247" y="4937257"/>
            <a:ext cx="2400300" cy="1463040"/>
          </a:xfrm>
          <a:solidFill>
            <a:schemeClr val="l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3C31-5765-4B19-B3AE-7F6FF0FF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B2988-0F9B-4BA4-A15C-639425BD4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683151"/>
            <a:ext cx="2390775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F6500-74C7-44CB-89E7-8F764383489F}"/>
              </a:ext>
            </a:extLst>
          </p:cNvPr>
          <p:cNvSpPr txBox="1"/>
          <p:nvPr/>
        </p:nvSpPr>
        <p:spPr>
          <a:xfrm>
            <a:off x="602851" y="5541936"/>
            <a:ext cx="15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Founded 1971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1EF8E-F9D2-4DDB-920F-D5EE7E06DCFD}"/>
              </a:ext>
            </a:extLst>
          </p:cNvPr>
          <p:cNvSpPr txBox="1"/>
          <p:nvPr/>
        </p:nvSpPr>
        <p:spPr>
          <a:xfrm>
            <a:off x="2924220" y="4852562"/>
            <a:ext cx="3849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19,101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Part- &amp; Full-Time Students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12,038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FT Students in credit programs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1,326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Full-Time employees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1,378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Part-Time employees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D9D37-3B2A-4F88-861C-73F4E453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490" y="4947991"/>
            <a:ext cx="1863760" cy="1246621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67371EE-BBCD-46A7-BCE3-DDE92EE3FF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22497" r="22497"/>
          <a:stretch>
            <a:fillRect/>
          </a:stretch>
        </p:blipFill>
        <p:spPr>
          <a:xfrm>
            <a:off x="0" y="-2"/>
            <a:ext cx="9144000" cy="45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Timeline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In-House vs Outsourced Administration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Integration Design with GWL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Implementation Highlights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What Worked Well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Lessons Learned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9A9B778-8EA0-4B47-BF18-CCB1A807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ABFA-45B7-40FC-B4CD-EFD2792C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99242-DE46-40F2-A050-AFE2B191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5" name="Google Shape;117;p16">
            <a:extLst>
              <a:ext uri="{FF2B5EF4-FFF2-40B4-BE49-F238E27FC236}">
                <a16:creationId xmlns:a16="http://schemas.microsoft.com/office/drawing/2014/main" id="{41B86247-917D-446C-82EB-284A92DEE2C9}"/>
              </a:ext>
            </a:extLst>
          </p:cNvPr>
          <p:cNvSpPr/>
          <p:nvPr/>
        </p:nvSpPr>
        <p:spPr>
          <a:xfrm>
            <a:off x="457200" y="1981200"/>
            <a:ext cx="12192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/>
          </a:p>
        </p:txBody>
      </p:sp>
      <p:sp>
        <p:nvSpPr>
          <p:cNvPr id="6" name="Google Shape;118;p16">
            <a:extLst>
              <a:ext uri="{FF2B5EF4-FFF2-40B4-BE49-F238E27FC236}">
                <a16:creationId xmlns:a16="http://schemas.microsoft.com/office/drawing/2014/main" id="{ED27F7B1-7D58-4DF1-AD3B-640E2DE86438}"/>
              </a:ext>
            </a:extLst>
          </p:cNvPr>
          <p:cNvSpPr/>
          <p:nvPr/>
        </p:nvSpPr>
        <p:spPr>
          <a:xfrm>
            <a:off x="457200" y="2819400"/>
            <a:ext cx="12192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/>
          </a:p>
        </p:txBody>
      </p:sp>
      <p:sp>
        <p:nvSpPr>
          <p:cNvPr id="7" name="Google Shape;119;p16">
            <a:extLst>
              <a:ext uri="{FF2B5EF4-FFF2-40B4-BE49-F238E27FC236}">
                <a16:creationId xmlns:a16="http://schemas.microsoft.com/office/drawing/2014/main" id="{B2795224-163D-4284-B498-7D96FAE2306C}"/>
              </a:ext>
            </a:extLst>
          </p:cNvPr>
          <p:cNvSpPr/>
          <p:nvPr/>
        </p:nvSpPr>
        <p:spPr>
          <a:xfrm>
            <a:off x="457200" y="3886200"/>
            <a:ext cx="12192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/>
          </a:p>
        </p:txBody>
      </p:sp>
      <p:sp>
        <p:nvSpPr>
          <p:cNvPr id="8" name="Google Shape;120;p16">
            <a:extLst>
              <a:ext uri="{FF2B5EF4-FFF2-40B4-BE49-F238E27FC236}">
                <a16:creationId xmlns:a16="http://schemas.microsoft.com/office/drawing/2014/main" id="{5BCAB40B-A534-480D-912B-5FD68382A856}"/>
              </a:ext>
            </a:extLst>
          </p:cNvPr>
          <p:cNvSpPr/>
          <p:nvPr/>
        </p:nvSpPr>
        <p:spPr>
          <a:xfrm>
            <a:off x="457200" y="5051008"/>
            <a:ext cx="1219200" cy="457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/>
          </a:p>
        </p:txBody>
      </p:sp>
      <p:sp>
        <p:nvSpPr>
          <p:cNvPr id="9" name="Google Shape;121;p16">
            <a:extLst>
              <a:ext uri="{FF2B5EF4-FFF2-40B4-BE49-F238E27FC236}">
                <a16:creationId xmlns:a16="http://schemas.microsoft.com/office/drawing/2014/main" id="{18923FBB-C87D-490C-B439-B73DEB7D2F60}"/>
              </a:ext>
            </a:extLst>
          </p:cNvPr>
          <p:cNvSpPr/>
          <p:nvPr/>
        </p:nvSpPr>
        <p:spPr>
          <a:xfrm>
            <a:off x="1905000" y="1886634"/>
            <a:ext cx="594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Administration was performed in-house using PeopleSoft Base Benefits</a:t>
            </a:r>
            <a:endParaRPr/>
          </a:p>
        </p:txBody>
      </p:sp>
      <p:sp>
        <p:nvSpPr>
          <p:cNvPr id="10" name="Google Shape;122;p16">
            <a:extLst>
              <a:ext uri="{FF2B5EF4-FFF2-40B4-BE49-F238E27FC236}">
                <a16:creationId xmlns:a16="http://schemas.microsoft.com/office/drawing/2014/main" id="{A9256531-DD05-4CF1-AD57-AAA626EFC601}"/>
              </a:ext>
            </a:extLst>
          </p:cNvPr>
          <p:cNvSpPr/>
          <p:nvPr/>
        </p:nvSpPr>
        <p:spPr>
          <a:xfrm>
            <a:off x="1905000" y="2909050"/>
            <a:ext cx="6858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 revealed that employees wanted flexibility in their benefits</a:t>
            </a:r>
            <a:endParaRPr dirty="0"/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D896F020-BA49-4810-B6A6-C4375B2CB264}"/>
              </a:ext>
            </a:extLst>
          </p:cNvPr>
          <p:cNvSpPr/>
          <p:nvPr/>
        </p:nvSpPr>
        <p:spPr>
          <a:xfrm>
            <a:off x="1910575" y="3821430"/>
            <a:ext cx="67761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Benefits Committee (JBC) decision to implement a </a:t>
            </a:r>
            <a:r>
              <a:rPr lang="en-US" sz="1800" u="sng" dirty="0">
                <a:latin typeface="Arial"/>
                <a:ea typeface="Arial"/>
                <a:cs typeface="Arial"/>
                <a:sym typeface="Arial"/>
              </a:rPr>
              <a:t>Flexible Benefit Plan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2" name="Google Shape;124;p16">
            <a:extLst>
              <a:ext uri="{FF2B5EF4-FFF2-40B4-BE49-F238E27FC236}">
                <a16:creationId xmlns:a16="http://schemas.microsoft.com/office/drawing/2014/main" id="{FD505BD9-91BF-421F-BD7E-F89B9D39D3B7}"/>
              </a:ext>
            </a:extLst>
          </p:cNvPr>
          <p:cNvSpPr/>
          <p:nvPr/>
        </p:nvSpPr>
        <p:spPr>
          <a:xfrm>
            <a:off x="1936594" y="4942080"/>
            <a:ext cx="675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RFP issued for new Benefit plan &amp; administration</a:t>
            </a:r>
            <a:endParaRPr/>
          </a:p>
        </p:txBody>
      </p:sp>
      <p:sp>
        <p:nvSpPr>
          <p:cNvPr id="13" name="Google Shape;125;p16">
            <a:extLst>
              <a:ext uri="{FF2B5EF4-FFF2-40B4-BE49-F238E27FC236}">
                <a16:creationId xmlns:a16="http://schemas.microsoft.com/office/drawing/2014/main" id="{0B9B9AA7-0389-4D9B-BB1C-433C42808B13}"/>
              </a:ext>
            </a:extLst>
          </p:cNvPr>
          <p:cNvSpPr/>
          <p:nvPr/>
        </p:nvSpPr>
        <p:spPr>
          <a:xfrm>
            <a:off x="1936594" y="5269468"/>
            <a:ext cx="392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Great-West Life (GWL) was selected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702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B4C4-C5E4-4FF6-9AE9-53ED6E05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benefits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60C64-2FBF-449D-9AEC-71AA1BC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5" name="Google Shape;332;p31">
            <a:extLst>
              <a:ext uri="{FF2B5EF4-FFF2-40B4-BE49-F238E27FC236}">
                <a16:creationId xmlns:a16="http://schemas.microsoft.com/office/drawing/2014/main" id="{B107B3C5-FC69-449E-B67C-7A884020EA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1553" y="1858616"/>
            <a:ext cx="7846986" cy="46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2332"/>
              </a:buClr>
              <a:buSzPts val="2170"/>
              <a:buNone/>
            </a:pPr>
            <a:r>
              <a:rPr lang="en-US" b="1" dirty="0">
                <a:solidFill>
                  <a:srgbClr val="8B23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plan structure: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from “one size fits all” to flexible coverage options for various needs of each employee</a:t>
            </a:r>
            <a:endParaRPr sz="18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2332"/>
              </a:buClr>
              <a:buSzPts val="2170"/>
              <a:buNone/>
            </a:pPr>
            <a:r>
              <a:rPr lang="en-US" b="1" dirty="0">
                <a:solidFill>
                  <a:srgbClr val="8B23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coverage types: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Single, </a:t>
            </a:r>
            <a:r>
              <a:rPr lang="en-US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Employee + 1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Family</a:t>
            </a:r>
            <a:endParaRPr sz="18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2332"/>
              </a:buClr>
              <a:buSzPts val="2170"/>
              <a:buNone/>
            </a:pPr>
            <a:r>
              <a:rPr lang="en-US" b="1" dirty="0">
                <a:solidFill>
                  <a:srgbClr val="8B23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options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Helvetica Neue"/>
              <a:buChar char="-"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illness 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insurance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employees and dependents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Helvetica Neue"/>
              <a:buChar char="-"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Optional life and AD&amp;D insurance for dependents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"/>
              <a:buFont typeface="Helvetica Neue"/>
              <a:buChar char="-"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Health Spending Account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vs Wellness Spending Account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08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Helvetica Neue"/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2332"/>
              </a:buClr>
              <a:buSzPts val="2170"/>
              <a:buNone/>
            </a:pPr>
            <a:r>
              <a:rPr lang="en-US" b="1" dirty="0">
                <a:solidFill>
                  <a:srgbClr val="8B23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Opportunity to update coverage annually</a:t>
            </a:r>
            <a:endParaRPr sz="18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and update your coverage online each year during annual enrollment</a:t>
            </a:r>
            <a:endParaRPr sz="1800" dirty="0"/>
          </a:p>
          <a:p>
            <a:pPr marL="457200" lvl="0" indent="-9080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Helvetica Neue"/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63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10FE23-58AE-4707-9611-FE819225C834}"/>
              </a:ext>
            </a:extLst>
          </p:cNvPr>
          <p:cNvSpPr/>
          <p:nvPr/>
        </p:nvSpPr>
        <p:spPr>
          <a:xfrm>
            <a:off x="268224" y="198783"/>
            <a:ext cx="8680704" cy="170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7F091-C147-415E-8034-A894F6F1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B1114-38DD-4590-AD04-F1C767653EA2}"/>
              </a:ext>
            </a:extLst>
          </p:cNvPr>
          <p:cNvSpPr/>
          <p:nvPr/>
        </p:nvSpPr>
        <p:spPr>
          <a:xfrm>
            <a:off x="268224" y="605590"/>
            <a:ext cx="8680704" cy="4584192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CE204-A8E0-435B-A76B-739B8AF50693}"/>
              </a:ext>
            </a:extLst>
          </p:cNvPr>
          <p:cNvSpPr/>
          <p:nvPr/>
        </p:nvSpPr>
        <p:spPr>
          <a:xfrm>
            <a:off x="475488" y="2166166"/>
            <a:ext cx="808152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D9FD7-9479-4421-9EF7-2DE93DBBDF08}"/>
              </a:ext>
            </a:extLst>
          </p:cNvPr>
          <p:cNvSpPr/>
          <p:nvPr/>
        </p:nvSpPr>
        <p:spPr>
          <a:xfrm>
            <a:off x="1481328" y="2170009"/>
            <a:ext cx="786385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C20966-8D04-4CA8-8D2E-D4CA4597E31A}"/>
              </a:ext>
            </a:extLst>
          </p:cNvPr>
          <p:cNvSpPr/>
          <p:nvPr/>
        </p:nvSpPr>
        <p:spPr>
          <a:xfrm>
            <a:off x="2413021" y="2172770"/>
            <a:ext cx="808151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Health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85B68-47E6-4FA1-A712-E71A987AABC3}"/>
              </a:ext>
            </a:extLst>
          </p:cNvPr>
          <p:cNvSpPr/>
          <p:nvPr/>
        </p:nvSpPr>
        <p:spPr>
          <a:xfrm>
            <a:off x="3638784" y="2160070"/>
            <a:ext cx="774191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54CB27-8A70-42A7-A313-BC2A6EA622BF}"/>
              </a:ext>
            </a:extLst>
          </p:cNvPr>
          <p:cNvSpPr/>
          <p:nvPr/>
        </p:nvSpPr>
        <p:spPr>
          <a:xfrm>
            <a:off x="4527609" y="2160070"/>
            <a:ext cx="774191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819A5D-E72A-4D7A-AD55-3D50D8E84BD5}"/>
              </a:ext>
            </a:extLst>
          </p:cNvPr>
          <p:cNvSpPr/>
          <p:nvPr/>
        </p:nvSpPr>
        <p:spPr>
          <a:xfrm>
            <a:off x="5414180" y="2160070"/>
            <a:ext cx="774191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3760F7-280D-4D18-9C25-3F7BF6A11F2B}"/>
              </a:ext>
            </a:extLst>
          </p:cNvPr>
          <p:cNvSpPr/>
          <p:nvPr/>
        </p:nvSpPr>
        <p:spPr>
          <a:xfrm>
            <a:off x="6277031" y="2160070"/>
            <a:ext cx="774191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A0013-1683-49BE-93EC-02606BA18D33}"/>
              </a:ext>
            </a:extLst>
          </p:cNvPr>
          <p:cNvSpPr/>
          <p:nvPr/>
        </p:nvSpPr>
        <p:spPr>
          <a:xfrm>
            <a:off x="7151411" y="2160070"/>
            <a:ext cx="774191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EFAP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0DE8F-F6F6-4225-9178-8ECAC6CFF5FB}"/>
              </a:ext>
            </a:extLst>
          </p:cNvPr>
          <p:cNvSpPr txBox="1"/>
          <p:nvPr/>
        </p:nvSpPr>
        <p:spPr>
          <a:xfrm>
            <a:off x="568509" y="1776022"/>
            <a:ext cx="667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6D961-E39D-4973-8C50-09EC49FF5641}"/>
              </a:ext>
            </a:extLst>
          </p:cNvPr>
          <p:cNvSpPr txBox="1"/>
          <p:nvPr/>
        </p:nvSpPr>
        <p:spPr>
          <a:xfrm>
            <a:off x="1537773" y="1782118"/>
            <a:ext cx="667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Dental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F038C-C0EE-44E3-ABE8-DB5F731DDD82}"/>
              </a:ext>
            </a:extLst>
          </p:cNvPr>
          <p:cNvSpPr txBox="1"/>
          <p:nvPr/>
        </p:nvSpPr>
        <p:spPr>
          <a:xfrm>
            <a:off x="2290064" y="1629718"/>
            <a:ext cx="109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Spending Accounts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78C62B-B008-4C41-9848-94911DECEAEF}"/>
              </a:ext>
            </a:extLst>
          </p:cNvPr>
          <p:cNvSpPr txBox="1"/>
          <p:nvPr/>
        </p:nvSpPr>
        <p:spPr>
          <a:xfrm>
            <a:off x="3467859" y="1598575"/>
            <a:ext cx="105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Life Insurance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D86DF-4CBE-4677-95D6-52BA054A2DB2}"/>
              </a:ext>
            </a:extLst>
          </p:cNvPr>
          <p:cNvSpPr txBox="1"/>
          <p:nvPr/>
        </p:nvSpPr>
        <p:spPr>
          <a:xfrm>
            <a:off x="4395422" y="1599238"/>
            <a:ext cx="104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Accident 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BF7068-02AC-41BB-A67C-7AB1A7F5F239}"/>
              </a:ext>
            </a:extLst>
          </p:cNvPr>
          <p:cNvSpPr txBox="1"/>
          <p:nvPr/>
        </p:nvSpPr>
        <p:spPr>
          <a:xfrm>
            <a:off x="5260189" y="1597802"/>
            <a:ext cx="109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Short Term Disability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4D849-FF63-4B6A-B406-04DEE83CF0DB}"/>
              </a:ext>
            </a:extLst>
          </p:cNvPr>
          <p:cNvSpPr txBox="1"/>
          <p:nvPr/>
        </p:nvSpPr>
        <p:spPr>
          <a:xfrm>
            <a:off x="6197783" y="1616090"/>
            <a:ext cx="107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 Term Disability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AE3B93-2CFD-484D-B8CD-870FE349AFD2}"/>
              </a:ext>
            </a:extLst>
          </p:cNvPr>
          <p:cNvCxnSpPr>
            <a:cxnSpLocks/>
          </p:cNvCxnSpPr>
          <p:nvPr/>
        </p:nvCxnSpPr>
        <p:spPr>
          <a:xfrm>
            <a:off x="3442386" y="605590"/>
            <a:ext cx="0" cy="4584192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FE4A50F-99B8-495E-87E8-F2825CEF6827}"/>
              </a:ext>
            </a:extLst>
          </p:cNvPr>
          <p:cNvSpPr/>
          <p:nvPr/>
        </p:nvSpPr>
        <p:spPr>
          <a:xfrm>
            <a:off x="365761" y="703126"/>
            <a:ext cx="2931316" cy="5232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/>
              <a:t>Introduce Flexibility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F156DA-672B-454C-8F4C-50D06F7DAF89}"/>
              </a:ext>
            </a:extLst>
          </p:cNvPr>
          <p:cNvSpPr/>
          <p:nvPr/>
        </p:nvSpPr>
        <p:spPr>
          <a:xfrm>
            <a:off x="3529124" y="707139"/>
            <a:ext cx="5346643" cy="5232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More Optional Benefits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17FB9A-7285-4E43-B574-13BC91586C0E}"/>
              </a:ext>
            </a:extLst>
          </p:cNvPr>
          <p:cNvSpPr txBox="1"/>
          <p:nvPr/>
        </p:nvSpPr>
        <p:spPr>
          <a:xfrm>
            <a:off x="7029231" y="1607349"/>
            <a:ext cx="107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Other Benefits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850328-4F4C-49C5-9F0B-BE5E8EE9B5E2}"/>
              </a:ext>
            </a:extLst>
          </p:cNvPr>
          <p:cNvGrpSpPr/>
          <p:nvPr/>
        </p:nvGrpSpPr>
        <p:grpSpPr>
          <a:xfrm>
            <a:off x="3627452" y="1600724"/>
            <a:ext cx="5292770" cy="3372869"/>
            <a:chOff x="3627452" y="1600724"/>
            <a:chExt cx="5292770" cy="33728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E7DBD0-BF54-4B2B-BAC7-B3D082F548DD}"/>
                </a:ext>
              </a:extLst>
            </p:cNvPr>
            <p:cNvSpPr/>
            <p:nvPr/>
          </p:nvSpPr>
          <p:spPr>
            <a:xfrm>
              <a:off x="3638323" y="3645943"/>
              <a:ext cx="77177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Spouse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4EC5F9-3858-4ADA-B81F-B93B7E8CA13B}"/>
                </a:ext>
              </a:extLst>
            </p:cNvPr>
            <p:cNvSpPr/>
            <p:nvPr/>
          </p:nvSpPr>
          <p:spPr>
            <a:xfrm>
              <a:off x="3627452" y="4400569"/>
              <a:ext cx="77177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Child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5DBFCA-0918-4DA0-9079-93F4DEF9626E}"/>
                </a:ext>
              </a:extLst>
            </p:cNvPr>
            <p:cNvSpPr/>
            <p:nvPr/>
          </p:nvSpPr>
          <p:spPr>
            <a:xfrm>
              <a:off x="4521182" y="2884977"/>
              <a:ext cx="77177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Emp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3583C0-A78D-4E90-AED2-6B5A52C52865}"/>
                </a:ext>
              </a:extLst>
            </p:cNvPr>
            <p:cNvSpPr/>
            <p:nvPr/>
          </p:nvSpPr>
          <p:spPr>
            <a:xfrm>
              <a:off x="4518306" y="3639847"/>
              <a:ext cx="77177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Spouse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2C809C-4385-43A3-82CF-1E82C2448B4B}"/>
                </a:ext>
              </a:extLst>
            </p:cNvPr>
            <p:cNvSpPr/>
            <p:nvPr/>
          </p:nvSpPr>
          <p:spPr>
            <a:xfrm>
              <a:off x="4507434" y="4394473"/>
              <a:ext cx="77177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Child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A9BEE22-58D3-40D6-983D-56D855053EE9}"/>
                </a:ext>
              </a:extLst>
            </p:cNvPr>
            <p:cNvGrpSpPr/>
            <p:nvPr/>
          </p:nvGrpSpPr>
          <p:grpSpPr>
            <a:xfrm>
              <a:off x="7847556" y="1600724"/>
              <a:ext cx="1072666" cy="3313638"/>
              <a:chOff x="7847556" y="1600724"/>
              <a:chExt cx="1072666" cy="331363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8CA682-EC95-4359-BA26-6964086823C0}"/>
                  </a:ext>
                </a:extLst>
              </p:cNvPr>
              <p:cNvSpPr txBox="1"/>
              <p:nvPr/>
            </p:nvSpPr>
            <p:spPr>
              <a:xfrm>
                <a:off x="7847556" y="1600724"/>
                <a:ext cx="10726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Critical Illness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2478B18-9118-422D-8648-B62EF24962C2}"/>
                  </a:ext>
                </a:extLst>
              </p:cNvPr>
              <p:cNvSpPr/>
              <p:nvPr/>
            </p:nvSpPr>
            <p:spPr>
              <a:xfrm>
                <a:off x="8058294" y="2831842"/>
                <a:ext cx="771772" cy="57302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schemeClr val="tx1"/>
                    </a:solidFill>
                  </a:rPr>
                  <a:t>Emp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307916D-4C82-402C-AF7B-07133C5F2BE4}"/>
                  </a:ext>
                </a:extLst>
              </p:cNvPr>
              <p:cNvSpPr/>
              <p:nvPr/>
            </p:nvSpPr>
            <p:spPr>
              <a:xfrm>
                <a:off x="8055418" y="3586712"/>
                <a:ext cx="771772" cy="57302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Spouse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BAE3333-B173-4F77-80E2-E601453ADB7A}"/>
                  </a:ext>
                </a:extLst>
              </p:cNvPr>
              <p:cNvSpPr/>
              <p:nvPr/>
            </p:nvSpPr>
            <p:spPr>
              <a:xfrm>
                <a:off x="8044546" y="4341338"/>
                <a:ext cx="771772" cy="57302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Child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ECB0C6E-3F69-4426-ABB5-0CA24D84933C}"/>
              </a:ext>
            </a:extLst>
          </p:cNvPr>
          <p:cNvGrpSpPr/>
          <p:nvPr/>
        </p:nvGrpSpPr>
        <p:grpSpPr>
          <a:xfrm>
            <a:off x="481585" y="2167092"/>
            <a:ext cx="2739594" cy="2818686"/>
            <a:chOff x="481585" y="2167092"/>
            <a:chExt cx="2739594" cy="28186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111CBD-44F2-423D-BD96-694BF0A1552A}"/>
                </a:ext>
              </a:extLst>
            </p:cNvPr>
            <p:cNvSpPr/>
            <p:nvPr/>
          </p:nvSpPr>
          <p:spPr>
            <a:xfrm>
              <a:off x="481585" y="2879398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A7DA6F-717E-4829-A7B4-564B44FC55D6}"/>
                </a:ext>
              </a:extLst>
            </p:cNvPr>
            <p:cNvSpPr/>
            <p:nvPr/>
          </p:nvSpPr>
          <p:spPr>
            <a:xfrm>
              <a:off x="493298" y="3638350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757F83-7CD5-4554-882E-925D2972BFEC}"/>
                </a:ext>
              </a:extLst>
            </p:cNvPr>
            <p:cNvSpPr/>
            <p:nvPr/>
          </p:nvSpPr>
          <p:spPr>
            <a:xfrm>
              <a:off x="493298" y="4411018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389542-C815-4764-90CE-EEE7ECAF3488}"/>
                </a:ext>
              </a:extLst>
            </p:cNvPr>
            <p:cNvSpPr/>
            <p:nvPr/>
          </p:nvSpPr>
          <p:spPr>
            <a:xfrm>
              <a:off x="2413027" y="2881685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Wellness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32BF03-4349-4AA6-A7BC-AF04221EDDFC}"/>
                </a:ext>
              </a:extLst>
            </p:cNvPr>
            <p:cNvSpPr/>
            <p:nvPr/>
          </p:nvSpPr>
          <p:spPr>
            <a:xfrm>
              <a:off x="1459566" y="2881134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4386A0-5C95-4F72-B28C-EC68B22F2EAF}"/>
                </a:ext>
              </a:extLst>
            </p:cNvPr>
            <p:cNvSpPr/>
            <p:nvPr/>
          </p:nvSpPr>
          <p:spPr>
            <a:xfrm>
              <a:off x="1471279" y="3640086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406C76-63BD-4EAF-A250-AEF6D4DA7B30}"/>
                </a:ext>
              </a:extLst>
            </p:cNvPr>
            <p:cNvSpPr/>
            <p:nvPr/>
          </p:nvSpPr>
          <p:spPr>
            <a:xfrm>
              <a:off x="1471279" y="4412754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4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C8CD7BF-9795-47F1-A8E8-59EFD8DDC075}"/>
                </a:ext>
              </a:extLst>
            </p:cNvPr>
            <p:cNvSpPr/>
            <p:nvPr/>
          </p:nvSpPr>
          <p:spPr>
            <a:xfrm>
              <a:off x="484900" y="2167092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CF72CE-8165-4FFE-A7C1-0E4B74B2EEE9}"/>
                </a:ext>
              </a:extLst>
            </p:cNvPr>
            <p:cNvSpPr/>
            <p:nvPr/>
          </p:nvSpPr>
          <p:spPr>
            <a:xfrm>
              <a:off x="1462881" y="2168829"/>
              <a:ext cx="808152" cy="573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Level 1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4F40A57-7C7E-4BDB-9E66-C2D93EF8B01E}"/>
              </a:ext>
            </a:extLst>
          </p:cNvPr>
          <p:cNvSpPr/>
          <p:nvPr/>
        </p:nvSpPr>
        <p:spPr>
          <a:xfrm>
            <a:off x="3638323" y="2901996"/>
            <a:ext cx="774191" cy="573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Emp</a:t>
            </a:r>
            <a:endParaRPr lang="en-US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7E343EA-7367-428D-8A72-30F1025B32FB}"/>
              </a:ext>
            </a:extLst>
          </p:cNvPr>
          <p:cNvSpPr/>
          <p:nvPr/>
        </p:nvSpPr>
        <p:spPr>
          <a:xfrm>
            <a:off x="568509" y="5595627"/>
            <a:ext cx="568227" cy="2540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5EE44E-08EB-4E94-91BF-8246A6CE476B}"/>
              </a:ext>
            </a:extLst>
          </p:cNvPr>
          <p:cNvSpPr/>
          <p:nvPr/>
        </p:nvSpPr>
        <p:spPr>
          <a:xfrm>
            <a:off x="568509" y="6088016"/>
            <a:ext cx="568227" cy="254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A7873C-1C3D-474B-BD76-8948344F2AC9}"/>
              </a:ext>
            </a:extLst>
          </p:cNvPr>
          <p:cNvSpPr txBox="1"/>
          <p:nvPr/>
        </p:nvSpPr>
        <p:spPr>
          <a:xfrm>
            <a:off x="1303453" y="5579144"/>
            <a:ext cx="335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 – 2017 Benefit Plan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E1470A-B8AD-42B8-8C98-9EDD5F50132F}"/>
              </a:ext>
            </a:extLst>
          </p:cNvPr>
          <p:cNvSpPr txBox="1"/>
          <p:nvPr/>
        </p:nvSpPr>
        <p:spPr>
          <a:xfrm>
            <a:off x="1316153" y="6036344"/>
            <a:ext cx="335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Introduced in 2018</a:t>
            </a:r>
          </a:p>
        </p:txBody>
      </p:sp>
    </p:spTree>
    <p:extLst>
      <p:ext uri="{BB962C8B-B14F-4D97-AF65-F5344CB8AC3E}">
        <p14:creationId xmlns:p14="http://schemas.microsoft.com/office/powerpoint/2010/main" val="3115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BA15F3-145B-4485-AED0-F285B445D129}"/>
              </a:ext>
            </a:extLst>
          </p:cNvPr>
          <p:cNvSpPr/>
          <p:nvPr/>
        </p:nvSpPr>
        <p:spPr>
          <a:xfrm>
            <a:off x="403412" y="636494"/>
            <a:ext cx="277903" cy="113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8DF54D-A57F-485A-A594-23729A2281CD}"/>
              </a:ext>
            </a:extLst>
          </p:cNvPr>
          <p:cNvSpPr/>
          <p:nvPr/>
        </p:nvSpPr>
        <p:spPr>
          <a:xfrm>
            <a:off x="107576" y="1105917"/>
            <a:ext cx="8925857" cy="54741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D3428-9624-4D9B-9668-34711F91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-78172"/>
            <a:ext cx="7290054" cy="1499616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00125-1443-419A-B39A-CCDFE677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085220"/>
            <a:ext cx="4426094" cy="274320"/>
          </a:xfrm>
        </p:spPr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5" name="Google Shape;147;p19">
            <a:extLst>
              <a:ext uri="{FF2B5EF4-FFF2-40B4-BE49-F238E27FC236}">
                <a16:creationId xmlns:a16="http://schemas.microsoft.com/office/drawing/2014/main" id="{88F915E9-2B19-4511-BC91-9AC74A5D9192}"/>
              </a:ext>
            </a:extLst>
          </p:cNvPr>
          <p:cNvSpPr/>
          <p:nvPr/>
        </p:nvSpPr>
        <p:spPr>
          <a:xfrm>
            <a:off x="291550" y="1240385"/>
            <a:ext cx="894600" cy="36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2015</a:t>
            </a:r>
            <a:endParaRPr b="1"/>
          </a:p>
        </p:txBody>
      </p:sp>
      <p:sp>
        <p:nvSpPr>
          <p:cNvPr id="6" name="Google Shape;148;p19">
            <a:extLst>
              <a:ext uri="{FF2B5EF4-FFF2-40B4-BE49-F238E27FC236}">
                <a16:creationId xmlns:a16="http://schemas.microsoft.com/office/drawing/2014/main" id="{7F0A0129-8B89-48E2-95AE-4E64A3C984AC}"/>
              </a:ext>
            </a:extLst>
          </p:cNvPr>
          <p:cNvSpPr txBox="1"/>
          <p:nvPr/>
        </p:nvSpPr>
        <p:spPr>
          <a:xfrm>
            <a:off x="1959625" y="1240385"/>
            <a:ext cx="4234698" cy="687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Consultation &amp; Benefit Program Design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2015-2016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7" name="Google Shape;149;p19">
            <a:extLst>
              <a:ext uri="{FF2B5EF4-FFF2-40B4-BE49-F238E27FC236}">
                <a16:creationId xmlns:a16="http://schemas.microsoft.com/office/drawing/2014/main" id="{67DE574B-E570-49A5-B47E-10911942C34C}"/>
              </a:ext>
            </a:extLst>
          </p:cNvPr>
          <p:cNvSpPr/>
          <p:nvPr/>
        </p:nvSpPr>
        <p:spPr>
          <a:xfrm>
            <a:off x="1316261" y="1988285"/>
            <a:ext cx="497700" cy="2991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8" name="Google Shape;150;p19">
            <a:extLst>
              <a:ext uri="{FF2B5EF4-FFF2-40B4-BE49-F238E27FC236}">
                <a16:creationId xmlns:a16="http://schemas.microsoft.com/office/drawing/2014/main" id="{24552E7C-6702-4BB0-9A83-6A2E77080D5C}"/>
              </a:ext>
            </a:extLst>
          </p:cNvPr>
          <p:cNvSpPr/>
          <p:nvPr/>
        </p:nvSpPr>
        <p:spPr>
          <a:xfrm>
            <a:off x="1316272" y="2287500"/>
            <a:ext cx="497700" cy="299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9" name="Google Shape;151;p19">
            <a:extLst>
              <a:ext uri="{FF2B5EF4-FFF2-40B4-BE49-F238E27FC236}">
                <a16:creationId xmlns:a16="http://schemas.microsoft.com/office/drawing/2014/main" id="{46788AE5-8800-4145-81DC-802351D1462B}"/>
              </a:ext>
            </a:extLst>
          </p:cNvPr>
          <p:cNvSpPr/>
          <p:nvPr/>
        </p:nvSpPr>
        <p:spPr>
          <a:xfrm>
            <a:off x="1316267" y="2885931"/>
            <a:ext cx="497700" cy="299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0" name="Google Shape;152;p19">
            <a:extLst>
              <a:ext uri="{FF2B5EF4-FFF2-40B4-BE49-F238E27FC236}">
                <a16:creationId xmlns:a16="http://schemas.microsoft.com/office/drawing/2014/main" id="{45F899B4-0907-4D5C-B383-DFFA83D7CC32}"/>
              </a:ext>
            </a:extLst>
          </p:cNvPr>
          <p:cNvSpPr/>
          <p:nvPr/>
        </p:nvSpPr>
        <p:spPr>
          <a:xfrm>
            <a:off x="1316257" y="2586716"/>
            <a:ext cx="497700" cy="29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1" name="Google Shape;153;p19">
            <a:extLst>
              <a:ext uri="{FF2B5EF4-FFF2-40B4-BE49-F238E27FC236}">
                <a16:creationId xmlns:a16="http://schemas.microsoft.com/office/drawing/2014/main" id="{6F522481-562F-4584-AB56-75D0EBCBBCBA}"/>
              </a:ext>
            </a:extLst>
          </p:cNvPr>
          <p:cNvSpPr/>
          <p:nvPr/>
        </p:nvSpPr>
        <p:spPr>
          <a:xfrm>
            <a:off x="1316262" y="3484362"/>
            <a:ext cx="497700" cy="2991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12" name="Google Shape;154;p19">
            <a:extLst>
              <a:ext uri="{FF2B5EF4-FFF2-40B4-BE49-F238E27FC236}">
                <a16:creationId xmlns:a16="http://schemas.microsoft.com/office/drawing/2014/main" id="{700034FD-FC9F-4882-9A4D-5E4D7F8F6C87}"/>
              </a:ext>
            </a:extLst>
          </p:cNvPr>
          <p:cNvSpPr/>
          <p:nvPr/>
        </p:nvSpPr>
        <p:spPr>
          <a:xfrm>
            <a:off x="1316252" y="3185146"/>
            <a:ext cx="497700" cy="29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13" name="Google Shape;155;p19">
            <a:extLst>
              <a:ext uri="{FF2B5EF4-FFF2-40B4-BE49-F238E27FC236}">
                <a16:creationId xmlns:a16="http://schemas.microsoft.com/office/drawing/2014/main" id="{3D9E6ABA-297B-4916-8EF9-D09053ACBF89}"/>
              </a:ext>
            </a:extLst>
          </p:cNvPr>
          <p:cNvSpPr/>
          <p:nvPr/>
        </p:nvSpPr>
        <p:spPr>
          <a:xfrm>
            <a:off x="1316250" y="3771653"/>
            <a:ext cx="497700" cy="299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14" name="Google Shape;156;p19">
            <a:extLst>
              <a:ext uri="{FF2B5EF4-FFF2-40B4-BE49-F238E27FC236}">
                <a16:creationId xmlns:a16="http://schemas.microsoft.com/office/drawing/2014/main" id="{D8DBBE3A-9E1A-4A0B-B025-AE95F0D83434}"/>
              </a:ext>
            </a:extLst>
          </p:cNvPr>
          <p:cNvSpPr/>
          <p:nvPr/>
        </p:nvSpPr>
        <p:spPr>
          <a:xfrm>
            <a:off x="1316260" y="4070869"/>
            <a:ext cx="497700" cy="2991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15" name="Google Shape;157;p19">
            <a:extLst>
              <a:ext uri="{FF2B5EF4-FFF2-40B4-BE49-F238E27FC236}">
                <a16:creationId xmlns:a16="http://schemas.microsoft.com/office/drawing/2014/main" id="{47BE4631-B48B-438E-A8D1-8ADFE840C1F7}"/>
              </a:ext>
            </a:extLst>
          </p:cNvPr>
          <p:cNvSpPr/>
          <p:nvPr/>
        </p:nvSpPr>
        <p:spPr>
          <a:xfrm>
            <a:off x="1316256" y="4648595"/>
            <a:ext cx="497700" cy="299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16" name="Google Shape;158;p19">
            <a:extLst>
              <a:ext uri="{FF2B5EF4-FFF2-40B4-BE49-F238E27FC236}">
                <a16:creationId xmlns:a16="http://schemas.microsoft.com/office/drawing/2014/main" id="{3ACA6FF2-6EB8-45F9-878F-7DDB2356A4D6}"/>
              </a:ext>
            </a:extLst>
          </p:cNvPr>
          <p:cNvSpPr/>
          <p:nvPr/>
        </p:nvSpPr>
        <p:spPr>
          <a:xfrm>
            <a:off x="1316270" y="4367260"/>
            <a:ext cx="497700" cy="299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17" name="Google Shape;159;p19">
            <a:extLst>
              <a:ext uri="{FF2B5EF4-FFF2-40B4-BE49-F238E27FC236}">
                <a16:creationId xmlns:a16="http://schemas.microsoft.com/office/drawing/2014/main" id="{F785996F-5B55-4C73-8586-DC6B8937869B}"/>
              </a:ext>
            </a:extLst>
          </p:cNvPr>
          <p:cNvSpPr/>
          <p:nvPr/>
        </p:nvSpPr>
        <p:spPr>
          <a:xfrm>
            <a:off x="1316251" y="5241058"/>
            <a:ext cx="497700" cy="299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18" name="Google Shape;160;p19">
            <a:extLst>
              <a:ext uri="{FF2B5EF4-FFF2-40B4-BE49-F238E27FC236}">
                <a16:creationId xmlns:a16="http://schemas.microsoft.com/office/drawing/2014/main" id="{6AF9F5D1-6B9E-4C45-AA6E-B0CAAEB32E96}"/>
              </a:ext>
            </a:extLst>
          </p:cNvPr>
          <p:cNvSpPr/>
          <p:nvPr/>
        </p:nvSpPr>
        <p:spPr>
          <a:xfrm>
            <a:off x="1316266" y="4941867"/>
            <a:ext cx="497700" cy="29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19" name="Google Shape;161;p19">
            <a:extLst>
              <a:ext uri="{FF2B5EF4-FFF2-40B4-BE49-F238E27FC236}">
                <a16:creationId xmlns:a16="http://schemas.microsoft.com/office/drawing/2014/main" id="{30B5D7E1-44F7-4856-B57D-7328201705F9}"/>
              </a:ext>
            </a:extLst>
          </p:cNvPr>
          <p:cNvSpPr txBox="1"/>
          <p:nvPr/>
        </p:nvSpPr>
        <p:spPr>
          <a:xfrm>
            <a:off x="1959625" y="1974185"/>
            <a:ext cx="3349794" cy="12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Vendor Selection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Jan to Apr</a:t>
            </a:r>
            <a:r>
              <a:rPr lang="en-US" dirty="0"/>
              <a:t> 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20" name="Google Shape;162;p19">
            <a:extLst>
              <a:ext uri="{FF2B5EF4-FFF2-40B4-BE49-F238E27FC236}">
                <a16:creationId xmlns:a16="http://schemas.microsoft.com/office/drawing/2014/main" id="{5A827EF3-8879-4A83-88B7-40B2D317C1B1}"/>
              </a:ext>
            </a:extLst>
          </p:cNvPr>
          <p:cNvSpPr txBox="1"/>
          <p:nvPr/>
        </p:nvSpPr>
        <p:spPr>
          <a:xfrm>
            <a:off x="1944050" y="3479710"/>
            <a:ext cx="3424200" cy="2060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of Eligibility Rules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System Interface Development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 Management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Jun to Dec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21" name="Google Shape;163;p19">
            <a:extLst>
              <a:ext uri="{FF2B5EF4-FFF2-40B4-BE49-F238E27FC236}">
                <a16:creationId xmlns:a16="http://schemas.microsoft.com/office/drawing/2014/main" id="{E258BCDC-415E-4FCC-BF4E-A13343F5B3B5}"/>
              </a:ext>
            </a:extLst>
          </p:cNvPr>
          <p:cNvSpPr txBox="1"/>
          <p:nvPr/>
        </p:nvSpPr>
        <p:spPr>
          <a:xfrm>
            <a:off x="5565025" y="4893912"/>
            <a:ext cx="2059800" cy="6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Benefit Enrollment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Nov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22" name="Google Shape;164;p19">
            <a:extLst>
              <a:ext uri="{FF2B5EF4-FFF2-40B4-BE49-F238E27FC236}">
                <a16:creationId xmlns:a16="http://schemas.microsoft.com/office/drawing/2014/main" id="{B6F6A86F-9F39-4279-8DBB-031D01EC7A71}"/>
              </a:ext>
            </a:extLst>
          </p:cNvPr>
          <p:cNvSpPr txBox="1"/>
          <p:nvPr/>
        </p:nvSpPr>
        <p:spPr>
          <a:xfrm>
            <a:off x="7749881" y="5583460"/>
            <a:ext cx="1238400" cy="77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Live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Jan 2018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23" name="Google Shape;165;p19">
            <a:extLst>
              <a:ext uri="{FF2B5EF4-FFF2-40B4-BE49-F238E27FC236}">
                <a16:creationId xmlns:a16="http://schemas.microsoft.com/office/drawing/2014/main" id="{2F55A133-6EE4-40E8-B8C4-D48EF75673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833" y="4491397"/>
            <a:ext cx="894600" cy="8588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68;p19">
            <a:extLst>
              <a:ext uri="{FF2B5EF4-FFF2-40B4-BE49-F238E27FC236}">
                <a16:creationId xmlns:a16="http://schemas.microsoft.com/office/drawing/2014/main" id="{07E99D4B-CDEE-4089-AF96-CDAF2E93AFE9}"/>
              </a:ext>
            </a:extLst>
          </p:cNvPr>
          <p:cNvSpPr/>
          <p:nvPr/>
        </p:nvSpPr>
        <p:spPr>
          <a:xfrm>
            <a:off x="291550" y="1607285"/>
            <a:ext cx="894600" cy="36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2016</a:t>
            </a:r>
            <a:endParaRPr b="1"/>
          </a:p>
        </p:txBody>
      </p:sp>
      <p:sp>
        <p:nvSpPr>
          <p:cNvPr id="25" name="Google Shape;169;p19">
            <a:extLst>
              <a:ext uri="{FF2B5EF4-FFF2-40B4-BE49-F238E27FC236}">
                <a16:creationId xmlns:a16="http://schemas.microsoft.com/office/drawing/2014/main" id="{A7721322-9516-46E6-84DA-4148D65A82E3}"/>
              </a:ext>
            </a:extLst>
          </p:cNvPr>
          <p:cNvSpPr/>
          <p:nvPr/>
        </p:nvSpPr>
        <p:spPr>
          <a:xfrm>
            <a:off x="291550" y="1992435"/>
            <a:ext cx="894600" cy="356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2017</a:t>
            </a:r>
            <a:endParaRPr b="1"/>
          </a:p>
        </p:txBody>
      </p:sp>
      <p:sp>
        <p:nvSpPr>
          <p:cNvPr id="26" name="Google Shape;170;p19">
            <a:extLst>
              <a:ext uri="{FF2B5EF4-FFF2-40B4-BE49-F238E27FC236}">
                <a16:creationId xmlns:a16="http://schemas.microsoft.com/office/drawing/2014/main" id="{ABC06ED5-0EAE-4168-8178-7765649E5029}"/>
              </a:ext>
            </a:extLst>
          </p:cNvPr>
          <p:cNvSpPr/>
          <p:nvPr/>
        </p:nvSpPr>
        <p:spPr>
          <a:xfrm>
            <a:off x="291550" y="5666260"/>
            <a:ext cx="894600" cy="68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2018</a:t>
            </a:r>
            <a:endParaRPr b="1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F9F412-2E43-4B22-92C8-E9D53258E78A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2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9D4963-06C1-4F3B-BE72-F130ED7D5A5B}"/>
              </a:ext>
            </a:extLst>
          </p:cNvPr>
          <p:cNvSpPr/>
          <p:nvPr/>
        </p:nvSpPr>
        <p:spPr>
          <a:xfrm>
            <a:off x="512741" y="636494"/>
            <a:ext cx="277903" cy="113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5BE12-7D3F-4FDE-A081-28D3EF1E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-97777"/>
            <a:ext cx="7290054" cy="1499616"/>
          </a:xfrm>
        </p:spPr>
        <p:txBody>
          <a:bodyPr/>
          <a:lstStyle/>
          <a:p>
            <a:r>
              <a:rPr lang="en-US" dirty="0"/>
              <a:t>In-House administration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0CE51-7DDF-4809-BB85-A8303AAC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202F2-3234-4981-A98B-4C5C85D4C403}"/>
              </a:ext>
            </a:extLst>
          </p:cNvPr>
          <p:cNvCxnSpPr/>
          <p:nvPr/>
        </p:nvCxnSpPr>
        <p:spPr>
          <a:xfrm>
            <a:off x="690280" y="125505"/>
            <a:ext cx="0" cy="85164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F2A84B-D242-4622-BC47-BA12DB4D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9" y="907579"/>
            <a:ext cx="8671404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B01732DF0684381773BAE06732F60" ma:contentTypeVersion="10" ma:contentTypeDescription="Create a new document." ma:contentTypeScope="" ma:versionID="04969cf16901be702e47e0501378dc9e">
  <xsd:schema xmlns:xsd="http://www.w3.org/2001/XMLSchema" xmlns:xs="http://www.w3.org/2001/XMLSchema" xmlns:p="http://schemas.microsoft.com/office/2006/metadata/properties" xmlns:ns2="6be459cd-510b-4831-b44f-4f3dfe8e947b" xmlns:ns3="94221530-4816-44f6-9093-d0c12e2a104e" targetNamespace="http://schemas.microsoft.com/office/2006/metadata/properties" ma:root="true" ma:fieldsID="83e32458587330a3fa513e441b8dee97" ns2:_="" ns3:_="">
    <xsd:import namespace="6be459cd-510b-4831-b44f-4f3dfe8e947b"/>
    <xsd:import namespace="94221530-4816-44f6-9093-d0c12e2a1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459cd-510b-4831-b44f-4f3dfe8e9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21530-4816-44f6-9093-d0c12e2a10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53BCED-04CE-4F40-BEEB-0CD9FCCAF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00F66-E882-46D5-BACA-7BE75CA4C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459cd-510b-4831-b44f-4f3dfe8e947b"/>
    <ds:schemaRef ds:uri="94221530-4816-44f6-9093-d0c12e2a1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80D336-9E54-45B0-BD8D-40F05DF887A0}">
  <ds:schemaRefs>
    <ds:schemaRef ds:uri="6be459cd-510b-4831-b44f-4f3dfe8e947b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4221530-4816-44f6-9093-d0c12e2a104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864</TotalTime>
  <Words>1335</Words>
  <Application>Microsoft Office PowerPoint</Application>
  <PresentationFormat>On-screen Show (4:3)</PresentationFormat>
  <Paragraphs>382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Helvetica Neue</vt:lpstr>
      <vt:lpstr>Tw Cen MT</vt:lpstr>
      <vt:lpstr>Tw Cen MT Condensed</vt:lpstr>
      <vt:lpstr>Wingdings</vt:lpstr>
      <vt:lpstr>Wingdings 3</vt:lpstr>
      <vt:lpstr>Integral</vt:lpstr>
      <vt:lpstr>Outsourcing benefits administration</vt:lpstr>
      <vt:lpstr>presenters</vt:lpstr>
      <vt:lpstr>PowerPoint Presentation</vt:lpstr>
      <vt:lpstr>agenda</vt:lpstr>
      <vt:lpstr>background</vt:lpstr>
      <vt:lpstr>flexible benefits plan</vt:lpstr>
      <vt:lpstr>PowerPoint Presentation</vt:lpstr>
      <vt:lpstr>timeline</vt:lpstr>
      <vt:lpstr>In-House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Employee stats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villaviejac@macewan.ca</dc:creator>
  <cp:lastModifiedBy>Celine Villavieja</cp:lastModifiedBy>
  <cp:revision>79</cp:revision>
  <cp:lastPrinted>2018-11-13T16:23:22Z</cp:lastPrinted>
  <dcterms:created xsi:type="dcterms:W3CDTF">2015-09-02T14:36:24Z</dcterms:created>
  <dcterms:modified xsi:type="dcterms:W3CDTF">2018-11-15T15:40:42Z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0x01010010BB01732DF0684381773BAE06732F60</vt:lpwstr>
  </property>
</Properties>
</file>