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4.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8" r:id="rId3"/>
    <p:sldId id="258" r:id="rId4"/>
    <p:sldId id="278" r:id="rId5"/>
    <p:sldId id="279" r:id="rId6"/>
    <p:sldId id="272" r:id="rId7"/>
    <p:sldId id="280" r:id="rId8"/>
    <p:sldId id="282" r:id="rId9"/>
    <p:sldId id="261" r:id="rId10"/>
    <p:sldId id="283" r:id="rId11"/>
    <p:sldId id="285" r:id="rId12"/>
    <p:sldId id="284" r:id="rId13"/>
    <p:sldId id="288" r:id="rId14"/>
    <p:sldId id="289" r:id="rId15"/>
    <p:sldId id="290" r:id="rId16"/>
    <p:sldId id="264" r:id="rId17"/>
    <p:sldId id="287" r:id="rId18"/>
    <p:sldId id="291" r:id="rId19"/>
    <p:sldId id="266" r:id="rId20"/>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A369CDE-C536-420D-BC22-A76A310B2F54}">
          <p14:sldIdLst>
            <p14:sldId id="256"/>
            <p14:sldId id="268"/>
            <p14:sldId id="258"/>
          </p14:sldIdLst>
        </p14:section>
        <p14:section name="Untitled Section" id="{41AE5D19-7E87-4495-BF01-E65E5AB63D86}">
          <p14:sldIdLst>
            <p14:sldId id="278"/>
            <p14:sldId id="279"/>
            <p14:sldId id="272"/>
            <p14:sldId id="280"/>
            <p14:sldId id="282"/>
            <p14:sldId id="261"/>
            <p14:sldId id="283"/>
            <p14:sldId id="285"/>
            <p14:sldId id="284"/>
            <p14:sldId id="288"/>
            <p14:sldId id="289"/>
            <p14:sldId id="290"/>
            <p14:sldId id="264"/>
            <p14:sldId id="287"/>
            <p14:sldId id="291"/>
            <p14:sldId id="26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8" d="100"/>
          <a:sy n="58" d="100"/>
        </p:scale>
        <p:origin x="1290"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28" Type="http://schemas.openxmlformats.org/officeDocument/2006/relationships/customXml" Target="../customXml/item4.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6833FE3-E178-4B4A-8F25-5945B27AC539}" type="datetimeFigureOut">
              <a:rPr lang="en-US" smtClean="0"/>
              <a:pPr/>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3A8F6-A251-1140-A7E4-8D131BB0541D}" type="slidenum">
              <a:rPr lang="en-US" smtClean="0"/>
              <a:pPr/>
              <a:t>‹#›</a:t>
            </a:fld>
            <a:endParaRPr lang="en-US"/>
          </a:p>
        </p:txBody>
      </p:sp>
    </p:spTree>
    <p:extLst>
      <p:ext uri="{BB962C8B-B14F-4D97-AF65-F5344CB8AC3E}">
        <p14:creationId xmlns:p14="http://schemas.microsoft.com/office/powerpoint/2010/main" val="4109110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833FE3-E178-4B4A-8F25-5945B27AC539}" type="datetimeFigureOut">
              <a:rPr lang="en-US" smtClean="0"/>
              <a:pPr/>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3A8F6-A251-1140-A7E4-8D131BB0541D}" type="slidenum">
              <a:rPr lang="en-US" smtClean="0"/>
              <a:pPr/>
              <a:t>‹#›</a:t>
            </a:fld>
            <a:endParaRPr lang="en-US"/>
          </a:p>
        </p:txBody>
      </p:sp>
    </p:spTree>
    <p:extLst>
      <p:ext uri="{BB962C8B-B14F-4D97-AF65-F5344CB8AC3E}">
        <p14:creationId xmlns:p14="http://schemas.microsoft.com/office/powerpoint/2010/main" val="3894214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833FE3-E178-4B4A-8F25-5945B27AC539}" type="datetimeFigureOut">
              <a:rPr lang="en-US" smtClean="0"/>
              <a:pPr/>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3A8F6-A251-1140-A7E4-8D131BB0541D}" type="slidenum">
              <a:rPr lang="en-US" smtClean="0"/>
              <a:pPr/>
              <a:t>‹#›</a:t>
            </a:fld>
            <a:endParaRPr lang="en-US"/>
          </a:p>
        </p:txBody>
      </p:sp>
    </p:spTree>
    <p:extLst>
      <p:ext uri="{BB962C8B-B14F-4D97-AF65-F5344CB8AC3E}">
        <p14:creationId xmlns:p14="http://schemas.microsoft.com/office/powerpoint/2010/main" val="3114709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833FE3-E178-4B4A-8F25-5945B27AC539}" type="datetimeFigureOut">
              <a:rPr lang="en-US" smtClean="0"/>
              <a:pPr/>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3A8F6-A251-1140-A7E4-8D131BB0541D}" type="slidenum">
              <a:rPr lang="en-US" smtClean="0"/>
              <a:pPr/>
              <a:t>‹#›</a:t>
            </a:fld>
            <a:endParaRPr lang="en-US"/>
          </a:p>
        </p:txBody>
      </p:sp>
    </p:spTree>
    <p:extLst>
      <p:ext uri="{BB962C8B-B14F-4D97-AF65-F5344CB8AC3E}">
        <p14:creationId xmlns:p14="http://schemas.microsoft.com/office/powerpoint/2010/main" val="124871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833FE3-E178-4B4A-8F25-5945B27AC539}" type="datetimeFigureOut">
              <a:rPr lang="en-US" smtClean="0"/>
              <a:pPr/>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3A8F6-A251-1140-A7E4-8D131BB0541D}" type="slidenum">
              <a:rPr lang="en-US" smtClean="0"/>
              <a:pPr/>
              <a:t>‹#›</a:t>
            </a:fld>
            <a:endParaRPr lang="en-US"/>
          </a:p>
        </p:txBody>
      </p:sp>
    </p:spTree>
    <p:extLst>
      <p:ext uri="{BB962C8B-B14F-4D97-AF65-F5344CB8AC3E}">
        <p14:creationId xmlns:p14="http://schemas.microsoft.com/office/powerpoint/2010/main" val="3159473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833FE3-E178-4B4A-8F25-5945B27AC539}" type="datetimeFigureOut">
              <a:rPr lang="en-US" smtClean="0"/>
              <a:pPr/>
              <a:t>10/26/2016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03A8F6-A251-1140-A7E4-8D131BB0541D}" type="slidenum">
              <a:rPr lang="en-US" smtClean="0"/>
              <a:pPr/>
              <a:t>‹#›</a:t>
            </a:fld>
            <a:endParaRPr lang="en-US"/>
          </a:p>
        </p:txBody>
      </p:sp>
    </p:spTree>
    <p:extLst>
      <p:ext uri="{BB962C8B-B14F-4D97-AF65-F5344CB8AC3E}">
        <p14:creationId xmlns:p14="http://schemas.microsoft.com/office/powerpoint/2010/main" val="240531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833FE3-E178-4B4A-8F25-5945B27AC539}" type="datetimeFigureOut">
              <a:rPr lang="en-US" smtClean="0"/>
              <a:pPr/>
              <a:t>10/26/2016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03A8F6-A251-1140-A7E4-8D131BB0541D}" type="slidenum">
              <a:rPr lang="en-US" smtClean="0"/>
              <a:pPr/>
              <a:t>‹#›</a:t>
            </a:fld>
            <a:endParaRPr lang="en-US"/>
          </a:p>
        </p:txBody>
      </p:sp>
    </p:spTree>
    <p:extLst>
      <p:ext uri="{BB962C8B-B14F-4D97-AF65-F5344CB8AC3E}">
        <p14:creationId xmlns:p14="http://schemas.microsoft.com/office/powerpoint/2010/main" val="637017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833FE3-E178-4B4A-8F25-5945B27AC539}" type="datetimeFigureOut">
              <a:rPr lang="en-US" smtClean="0"/>
              <a:pPr/>
              <a:t>10/26/2016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03A8F6-A251-1140-A7E4-8D131BB0541D}" type="slidenum">
              <a:rPr lang="en-US" smtClean="0"/>
              <a:pPr/>
              <a:t>‹#›</a:t>
            </a:fld>
            <a:endParaRPr lang="en-US"/>
          </a:p>
        </p:txBody>
      </p:sp>
    </p:spTree>
    <p:extLst>
      <p:ext uri="{BB962C8B-B14F-4D97-AF65-F5344CB8AC3E}">
        <p14:creationId xmlns:p14="http://schemas.microsoft.com/office/powerpoint/2010/main" val="1035396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833FE3-E178-4B4A-8F25-5945B27AC539}" type="datetimeFigureOut">
              <a:rPr lang="en-US" smtClean="0"/>
              <a:pPr/>
              <a:t>10/26/2016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03A8F6-A251-1140-A7E4-8D131BB0541D}" type="slidenum">
              <a:rPr lang="en-US" smtClean="0"/>
              <a:pPr/>
              <a:t>‹#›</a:t>
            </a:fld>
            <a:endParaRPr lang="en-US"/>
          </a:p>
        </p:txBody>
      </p:sp>
    </p:spTree>
    <p:extLst>
      <p:ext uri="{BB962C8B-B14F-4D97-AF65-F5344CB8AC3E}">
        <p14:creationId xmlns:p14="http://schemas.microsoft.com/office/powerpoint/2010/main" val="1802410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833FE3-E178-4B4A-8F25-5945B27AC539}" type="datetimeFigureOut">
              <a:rPr lang="en-US" smtClean="0"/>
              <a:pPr/>
              <a:t>10/26/2016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03A8F6-A251-1140-A7E4-8D131BB0541D}" type="slidenum">
              <a:rPr lang="en-US" smtClean="0"/>
              <a:pPr/>
              <a:t>‹#›</a:t>
            </a:fld>
            <a:endParaRPr lang="en-US"/>
          </a:p>
        </p:txBody>
      </p:sp>
    </p:spTree>
    <p:extLst>
      <p:ext uri="{BB962C8B-B14F-4D97-AF65-F5344CB8AC3E}">
        <p14:creationId xmlns:p14="http://schemas.microsoft.com/office/powerpoint/2010/main" val="2300791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833FE3-E178-4B4A-8F25-5945B27AC539}" type="datetimeFigureOut">
              <a:rPr lang="en-US" smtClean="0"/>
              <a:pPr/>
              <a:t>10/26/2016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03A8F6-A251-1140-A7E4-8D131BB0541D}" type="slidenum">
              <a:rPr lang="en-US" smtClean="0"/>
              <a:pPr/>
              <a:t>‹#›</a:t>
            </a:fld>
            <a:endParaRPr lang="en-US"/>
          </a:p>
        </p:txBody>
      </p:sp>
    </p:spTree>
    <p:extLst>
      <p:ext uri="{BB962C8B-B14F-4D97-AF65-F5344CB8AC3E}">
        <p14:creationId xmlns:p14="http://schemas.microsoft.com/office/powerpoint/2010/main" val="2973399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833FE3-E178-4B4A-8F25-5945B27AC539}" type="datetimeFigureOut">
              <a:rPr lang="en-US" smtClean="0"/>
              <a:pPr/>
              <a:t>10/26/2016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03A8F6-A251-1140-A7E4-8D131BB0541D}" type="slidenum">
              <a:rPr lang="en-US" smtClean="0"/>
              <a:pPr/>
              <a:t>‹#›</a:t>
            </a:fld>
            <a:endParaRPr lang="en-US"/>
          </a:p>
        </p:txBody>
      </p:sp>
    </p:spTree>
    <p:extLst>
      <p:ext uri="{BB962C8B-B14F-4D97-AF65-F5344CB8AC3E}">
        <p14:creationId xmlns:p14="http://schemas.microsoft.com/office/powerpoint/2010/main" val="2640361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mailto:alsaeef@uod.edu.sa"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mailto:alsaeef@uod.edu.s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Arab HEUG slide-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98" y="-23829"/>
            <a:ext cx="9637596" cy="6881830"/>
          </a:xfrm>
          <a:prstGeom prst="rect">
            <a:avLst/>
          </a:prstGeom>
        </p:spPr>
      </p:pic>
    </p:spTree>
    <p:extLst>
      <p:ext uri="{BB962C8B-B14F-4D97-AF65-F5344CB8AC3E}">
        <p14:creationId xmlns:p14="http://schemas.microsoft.com/office/powerpoint/2010/main" val="2940574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51460" y="1914512"/>
            <a:ext cx="8255512" cy="35944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solidFill>
                  <a:schemeClr val="bg1">
                    <a:lumMod val="50000"/>
                  </a:schemeClr>
                </a:solidFill>
                <a:latin typeface="Arial" panose="020B0604020202020204" pitchFamily="34" charset="0"/>
                <a:cs typeface="Arial" panose="020B0604020202020204" pitchFamily="34" charset="0"/>
              </a:rPr>
              <a:t>Implementation contract was signed on  27 April, 2013 (  to be completed in 16 months  )</a:t>
            </a:r>
          </a:p>
          <a:p>
            <a:r>
              <a:rPr lang="en-US" sz="1800" dirty="0">
                <a:solidFill>
                  <a:schemeClr val="bg1">
                    <a:lumMod val="50000"/>
                  </a:schemeClr>
                </a:solidFill>
                <a:latin typeface="Arial" panose="020B0604020202020204" pitchFamily="34" charset="0"/>
                <a:cs typeface="Arial" panose="020B0604020202020204" pitchFamily="34" charset="0"/>
              </a:rPr>
              <a:t>The project implementer was diverted to IT management as a client project owner.</a:t>
            </a:r>
          </a:p>
          <a:p>
            <a:r>
              <a:rPr lang="en-US" sz="1800" dirty="0">
                <a:solidFill>
                  <a:schemeClr val="bg1">
                    <a:lumMod val="50000"/>
                  </a:schemeClr>
                </a:solidFill>
                <a:latin typeface="Arial" panose="020B0604020202020204" pitchFamily="34" charset="0"/>
                <a:cs typeface="Arial" panose="020B0604020202020204" pitchFamily="34" charset="0"/>
              </a:rPr>
              <a:t>IT did not involve the end user (student affairs) in the various stages of the project.</a:t>
            </a:r>
          </a:p>
          <a:p>
            <a:r>
              <a:rPr lang="en-US" sz="1800" dirty="0">
                <a:solidFill>
                  <a:schemeClr val="bg1">
                    <a:lumMod val="50000"/>
                  </a:schemeClr>
                </a:solidFill>
                <a:latin typeface="Arial" panose="020B0604020202020204" pitchFamily="34" charset="0"/>
                <a:cs typeface="Arial" panose="020B0604020202020204" pitchFamily="34" charset="0"/>
              </a:rPr>
              <a:t>The project went  live on Feb , 2014 Which was a failure.</a:t>
            </a:r>
          </a:p>
          <a:p>
            <a:r>
              <a:rPr lang="en-US" sz="1800" dirty="0">
                <a:solidFill>
                  <a:schemeClr val="bg1">
                    <a:lumMod val="50000"/>
                  </a:schemeClr>
                </a:solidFill>
                <a:latin typeface="Arial" panose="020B0604020202020204" pitchFamily="34" charset="0"/>
                <a:cs typeface="Arial" panose="020B0604020202020204" pitchFamily="34" charset="0"/>
              </a:rPr>
              <a:t>The remedy adopted was to transfer the ownership to the students affairs.</a:t>
            </a:r>
          </a:p>
        </p:txBody>
      </p:sp>
      <p:sp>
        <p:nvSpPr>
          <p:cNvPr id="5" name="Rectangle 4"/>
          <p:cNvSpPr/>
          <p:nvPr/>
        </p:nvSpPr>
        <p:spPr>
          <a:xfrm>
            <a:off x="3158434" y="680106"/>
            <a:ext cx="2972289" cy="461665"/>
          </a:xfrm>
          <a:prstGeom prst="rect">
            <a:avLst/>
          </a:prstGeom>
        </p:spPr>
        <p:txBody>
          <a:bodyPr wrap="none">
            <a:spAutoFit/>
          </a:bodyPr>
          <a:lstStyle/>
          <a:p>
            <a:pPr marL="0" lvl="2"/>
            <a:r>
              <a:rPr lang="en-US" sz="2400" b="1" dirty="0">
                <a:solidFill>
                  <a:srgbClr val="00B050"/>
                </a:solidFill>
                <a:latin typeface="Arial" panose="020B0604020202020204" pitchFamily="34" charset="0"/>
                <a:cs typeface="Arial" panose="020B0604020202020204" pitchFamily="34" charset="0"/>
              </a:rPr>
              <a:t>YIC Project History</a:t>
            </a:r>
          </a:p>
        </p:txBody>
      </p:sp>
    </p:spTree>
    <p:extLst>
      <p:ext uri="{BB962C8B-B14F-4D97-AF65-F5344CB8AC3E}">
        <p14:creationId xmlns:p14="http://schemas.microsoft.com/office/powerpoint/2010/main" val="3673813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51459" y="1914512"/>
            <a:ext cx="8718518" cy="35944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solidFill>
                  <a:schemeClr val="bg1">
                    <a:lumMod val="50000"/>
                  </a:schemeClr>
                </a:solidFill>
                <a:latin typeface="Arial" panose="020B0604020202020204" pitchFamily="34" charset="0"/>
                <a:cs typeface="Arial" panose="020B0604020202020204" pitchFamily="34" charset="0"/>
              </a:rPr>
              <a:t>The </a:t>
            </a:r>
            <a:r>
              <a:rPr lang="en-US" sz="1800" i="1" dirty="0">
                <a:latin typeface="Arial" panose="020B0604020202020204" pitchFamily="34" charset="0"/>
                <a:cs typeface="Arial" panose="020B0604020202020204" pitchFamily="34" charset="0"/>
              </a:rPr>
              <a:t>academic structure </a:t>
            </a:r>
            <a:r>
              <a:rPr lang="en-US" sz="1800" dirty="0">
                <a:solidFill>
                  <a:schemeClr val="bg1">
                    <a:lumMod val="50000"/>
                  </a:schemeClr>
                </a:solidFill>
                <a:latin typeface="Arial" panose="020B0604020202020204" pitchFamily="34" charset="0"/>
                <a:cs typeface="Arial" panose="020B0604020202020204" pitchFamily="34" charset="0"/>
              </a:rPr>
              <a:t>was not properly configured in the system</a:t>
            </a:r>
          </a:p>
          <a:p>
            <a:r>
              <a:rPr lang="en-US" sz="1800" i="1" dirty="0">
                <a:latin typeface="Arial" panose="020B0604020202020204" pitchFamily="34" charset="0"/>
                <a:cs typeface="Arial" panose="020B0604020202020204" pitchFamily="34" charset="0"/>
              </a:rPr>
              <a:t>Course catalogue </a:t>
            </a:r>
            <a:r>
              <a:rPr lang="en-US" sz="1800" dirty="0">
                <a:solidFill>
                  <a:schemeClr val="bg1">
                    <a:lumMod val="50000"/>
                  </a:schemeClr>
                </a:solidFill>
                <a:latin typeface="Arial" panose="020B0604020202020204" pitchFamily="34" charset="0"/>
                <a:cs typeface="Arial" panose="020B0604020202020204" pitchFamily="34" charset="0"/>
              </a:rPr>
              <a:t>had some mistakes</a:t>
            </a:r>
          </a:p>
          <a:p>
            <a:r>
              <a:rPr lang="en-US" sz="1800" i="1" dirty="0">
                <a:latin typeface="Arial" panose="020B0604020202020204" pitchFamily="34" charset="0"/>
                <a:cs typeface="Arial" panose="020B0604020202020204" pitchFamily="34" charset="0"/>
              </a:rPr>
              <a:t>Repeat rule </a:t>
            </a:r>
            <a:r>
              <a:rPr lang="en-US" sz="1800" dirty="0">
                <a:solidFill>
                  <a:schemeClr val="bg1">
                    <a:lumMod val="50000"/>
                  </a:schemeClr>
                </a:solidFill>
                <a:latin typeface="Arial" panose="020B0604020202020204" pitchFamily="34" charset="0"/>
                <a:cs typeface="Arial" panose="020B0604020202020204" pitchFamily="34" charset="0"/>
              </a:rPr>
              <a:t>was not configured</a:t>
            </a:r>
          </a:p>
          <a:p>
            <a:r>
              <a:rPr lang="en-US" sz="1800" i="1" dirty="0">
                <a:latin typeface="Arial" panose="020B0604020202020204" pitchFamily="34" charset="0"/>
                <a:cs typeface="Arial" panose="020B0604020202020204" pitchFamily="34" charset="0"/>
              </a:rPr>
              <a:t>Academic standing </a:t>
            </a:r>
            <a:r>
              <a:rPr lang="en-US" sz="1800" dirty="0">
                <a:solidFill>
                  <a:schemeClr val="bg1">
                    <a:lumMod val="50000"/>
                  </a:schemeClr>
                </a:solidFill>
                <a:latin typeface="Arial" panose="020B0604020202020204" pitchFamily="34" charset="0"/>
                <a:cs typeface="Arial" panose="020B0604020202020204" pitchFamily="34" charset="0"/>
              </a:rPr>
              <a:t>was not configured</a:t>
            </a:r>
          </a:p>
          <a:p>
            <a:r>
              <a:rPr lang="en-US" sz="1800" dirty="0">
                <a:solidFill>
                  <a:schemeClr val="bg1">
                    <a:lumMod val="50000"/>
                  </a:schemeClr>
                </a:solidFill>
                <a:latin typeface="Arial" panose="020B0604020202020204" pitchFamily="34" charset="0"/>
                <a:cs typeface="Arial" panose="020B0604020202020204" pitchFamily="34" charset="0"/>
              </a:rPr>
              <a:t>Program </a:t>
            </a:r>
            <a:r>
              <a:rPr lang="en-US" sz="1800" i="1" dirty="0">
                <a:latin typeface="Arial" panose="020B0604020202020204" pitchFamily="34" charset="0"/>
                <a:cs typeface="Arial" panose="020B0604020202020204" pitchFamily="34" charset="0"/>
              </a:rPr>
              <a:t>advisements</a:t>
            </a:r>
            <a:r>
              <a:rPr lang="en-US" sz="1800" dirty="0">
                <a:solidFill>
                  <a:schemeClr val="bg1">
                    <a:lumMod val="50000"/>
                  </a:schemeClr>
                </a:solidFill>
                <a:latin typeface="Arial" panose="020B0604020202020204" pitchFamily="34" charset="0"/>
                <a:cs typeface="Arial" panose="020B0604020202020204" pitchFamily="34" charset="0"/>
              </a:rPr>
              <a:t> were missing</a:t>
            </a:r>
          </a:p>
          <a:p>
            <a:r>
              <a:rPr lang="en-US" sz="1800" i="1" dirty="0">
                <a:latin typeface="Arial" panose="020B0604020202020204" pitchFamily="34" charset="0"/>
                <a:cs typeface="Arial" panose="020B0604020202020204" pitchFamily="34" charset="0"/>
              </a:rPr>
              <a:t>Departments</a:t>
            </a:r>
            <a:r>
              <a:rPr lang="en-US" sz="1800" dirty="0">
                <a:latin typeface="Arial" panose="020B0604020202020204" pitchFamily="34" charset="0"/>
                <a:cs typeface="Arial" panose="020B0604020202020204" pitchFamily="34" charset="0"/>
              </a:rPr>
              <a:t> </a:t>
            </a:r>
            <a:r>
              <a:rPr lang="en-US" sz="1800" dirty="0">
                <a:solidFill>
                  <a:schemeClr val="bg1">
                    <a:lumMod val="50000"/>
                  </a:schemeClr>
                </a:solidFill>
                <a:latin typeface="Arial" panose="020B0604020202020204" pitchFamily="34" charset="0"/>
                <a:cs typeface="Arial" panose="020B0604020202020204" pitchFamily="34" charset="0"/>
              </a:rPr>
              <a:t>have been entered as </a:t>
            </a:r>
            <a:r>
              <a:rPr lang="en-US" sz="1800" i="1" dirty="0">
                <a:latin typeface="Arial" panose="020B0604020202020204" pitchFamily="34" charset="0"/>
                <a:cs typeface="Arial" panose="020B0604020202020204" pitchFamily="34" charset="0"/>
              </a:rPr>
              <a:t>academic groups</a:t>
            </a:r>
          </a:p>
          <a:p>
            <a:r>
              <a:rPr lang="en-US" sz="1800" dirty="0">
                <a:solidFill>
                  <a:schemeClr val="bg1">
                    <a:lumMod val="50000"/>
                  </a:schemeClr>
                </a:solidFill>
                <a:latin typeface="Arial" panose="020B0604020202020204" pitchFamily="34" charset="0"/>
                <a:cs typeface="Arial" panose="020B0604020202020204" pitchFamily="34" charset="0"/>
              </a:rPr>
              <a:t>No </a:t>
            </a:r>
            <a:r>
              <a:rPr lang="en-US" sz="1800" i="1" dirty="0">
                <a:latin typeface="Arial" panose="020B0604020202020204" pitchFamily="34" charset="0"/>
                <a:cs typeface="Arial" panose="020B0604020202020204" pitchFamily="34" charset="0"/>
              </a:rPr>
              <a:t>enrollment customizations </a:t>
            </a:r>
            <a:r>
              <a:rPr lang="en-US" sz="1800" dirty="0">
                <a:solidFill>
                  <a:schemeClr val="bg1">
                    <a:lumMod val="50000"/>
                  </a:schemeClr>
                </a:solidFill>
                <a:latin typeface="Arial" panose="020B0604020202020204" pitchFamily="34" charset="0"/>
                <a:cs typeface="Arial" panose="020B0604020202020204" pitchFamily="34" charset="0"/>
              </a:rPr>
              <a:t>has been done</a:t>
            </a:r>
          </a:p>
        </p:txBody>
      </p:sp>
      <p:sp>
        <p:nvSpPr>
          <p:cNvPr id="5" name="Rectangle 4"/>
          <p:cNvSpPr/>
          <p:nvPr/>
        </p:nvSpPr>
        <p:spPr>
          <a:xfrm>
            <a:off x="1895954" y="529185"/>
            <a:ext cx="6016392" cy="830997"/>
          </a:xfrm>
          <a:prstGeom prst="rect">
            <a:avLst/>
          </a:prstGeom>
        </p:spPr>
        <p:txBody>
          <a:bodyPr wrap="none">
            <a:spAutoFit/>
          </a:bodyPr>
          <a:lstStyle/>
          <a:p>
            <a:pPr marL="0" lvl="2" algn="ctr"/>
            <a:r>
              <a:rPr lang="en-US" sz="2400" b="1" dirty="0">
                <a:solidFill>
                  <a:srgbClr val="00B050"/>
                </a:solidFill>
                <a:latin typeface="Arial" panose="020B0604020202020204" pitchFamily="34" charset="0"/>
                <a:cs typeface="Arial" panose="020B0604020202020204" pitchFamily="34" charset="0"/>
              </a:rPr>
              <a:t>Project status when UoD_CU interfered </a:t>
            </a:r>
          </a:p>
          <a:p>
            <a:pPr marL="0" lvl="2" algn="ctr"/>
            <a:r>
              <a:rPr lang="en-US" sz="2400" b="1" dirty="0">
                <a:solidFill>
                  <a:srgbClr val="00B050"/>
                </a:solidFill>
                <a:latin typeface="Arial" panose="020B0604020202020204" pitchFamily="34" charset="0"/>
                <a:cs typeface="Arial" panose="020B0604020202020204" pitchFamily="34" charset="0"/>
              </a:rPr>
              <a:t>(1st August 2016)</a:t>
            </a:r>
          </a:p>
        </p:txBody>
      </p:sp>
    </p:spTree>
    <p:extLst>
      <p:ext uri="{BB962C8B-B14F-4D97-AF65-F5344CB8AC3E}">
        <p14:creationId xmlns:p14="http://schemas.microsoft.com/office/powerpoint/2010/main" val="1900086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51459" y="1914512"/>
            <a:ext cx="8455190" cy="35944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solidFill>
                  <a:schemeClr val="bg1">
                    <a:lumMod val="50000"/>
                  </a:schemeClr>
                </a:solidFill>
                <a:latin typeface="Arial" panose="020B0604020202020204" pitchFamily="34" charset="0"/>
                <a:cs typeface="Arial" panose="020B0604020202020204" pitchFamily="34" charset="0"/>
              </a:rPr>
              <a:t>The client agreed with the contract Implementer to go live with enrolment module and to be implemented by </a:t>
            </a:r>
            <a:r>
              <a:rPr lang="en-US" sz="1800" dirty="0" err="1">
                <a:solidFill>
                  <a:schemeClr val="bg1">
                    <a:lumMod val="50000"/>
                  </a:schemeClr>
                </a:solidFill>
                <a:latin typeface="Arial" panose="020B0604020202020204" pitchFamily="34" charset="0"/>
                <a:cs typeface="Arial" panose="020B0604020202020204" pitchFamily="34" charset="0"/>
              </a:rPr>
              <a:t>UoD_CU</a:t>
            </a:r>
            <a:r>
              <a:rPr lang="en-US" sz="1800" dirty="0">
                <a:solidFill>
                  <a:schemeClr val="bg1">
                    <a:lumMod val="50000"/>
                  </a:schemeClr>
                </a:solidFill>
                <a:latin typeface="Arial" panose="020B0604020202020204" pitchFamily="34" charset="0"/>
                <a:cs typeface="Arial" panose="020B0604020202020204" pitchFamily="34" charset="0"/>
              </a:rPr>
              <a:t>.</a:t>
            </a:r>
          </a:p>
          <a:p>
            <a:r>
              <a:rPr lang="en-US" sz="1800" dirty="0">
                <a:solidFill>
                  <a:schemeClr val="bg1">
                    <a:lumMod val="50000"/>
                  </a:schemeClr>
                </a:solidFill>
                <a:latin typeface="Arial" panose="020B0604020202020204" pitchFamily="34" charset="0"/>
                <a:cs typeface="Arial" panose="020B0604020202020204" pitchFamily="34" charset="0"/>
              </a:rPr>
              <a:t>This partial project was an emergency rescue of the main project.</a:t>
            </a:r>
          </a:p>
          <a:p>
            <a:r>
              <a:rPr lang="en-US" sz="1800" dirty="0">
                <a:solidFill>
                  <a:schemeClr val="bg1">
                    <a:lumMod val="50000"/>
                  </a:schemeClr>
                </a:solidFill>
                <a:latin typeface="Arial" panose="020B0604020202020204" pitchFamily="34" charset="0"/>
                <a:cs typeface="Arial" panose="020B0604020202020204" pitchFamily="34" charset="0"/>
              </a:rPr>
              <a:t>The time left for enrollment to be open for students was only one month.</a:t>
            </a:r>
          </a:p>
          <a:p>
            <a:r>
              <a:rPr lang="en-US" sz="1800" dirty="0">
                <a:solidFill>
                  <a:schemeClr val="bg1">
                    <a:lumMod val="50000"/>
                  </a:schemeClr>
                </a:solidFill>
                <a:latin typeface="Arial" panose="020B0604020202020204" pitchFamily="34" charset="0"/>
                <a:cs typeface="Arial" panose="020B0604020202020204" pitchFamily="34" charset="0"/>
              </a:rPr>
              <a:t>Therefore, the project duration was one month from August 14, 2016                 To September 14,2016 Including EID vacation.</a:t>
            </a:r>
          </a:p>
          <a:p>
            <a:r>
              <a:rPr lang="en-US" sz="1800" dirty="0">
                <a:solidFill>
                  <a:schemeClr val="bg1">
                    <a:lumMod val="50000"/>
                  </a:schemeClr>
                </a:solidFill>
                <a:latin typeface="Arial" panose="020B0604020202020204" pitchFamily="34" charset="0"/>
                <a:cs typeface="Arial" panose="020B0604020202020204" pitchFamily="34" charset="0"/>
              </a:rPr>
              <a:t>Both teams ( UoD_CU  and YIC ) were committed to be available 24*7 throughout the project duration.</a:t>
            </a:r>
          </a:p>
        </p:txBody>
      </p:sp>
      <p:sp>
        <p:nvSpPr>
          <p:cNvPr id="5" name="Rectangle 4"/>
          <p:cNvSpPr/>
          <p:nvPr/>
        </p:nvSpPr>
        <p:spPr>
          <a:xfrm>
            <a:off x="1766769" y="688983"/>
            <a:ext cx="5405647" cy="830997"/>
          </a:xfrm>
          <a:prstGeom prst="rect">
            <a:avLst/>
          </a:prstGeom>
        </p:spPr>
        <p:txBody>
          <a:bodyPr wrap="none">
            <a:spAutoFit/>
          </a:bodyPr>
          <a:lstStyle/>
          <a:p>
            <a:pPr marL="400050" lvl="2" algn="ctr"/>
            <a:r>
              <a:rPr lang="en-US" sz="2400" b="1" dirty="0">
                <a:solidFill>
                  <a:srgbClr val="00B050"/>
                </a:solidFill>
                <a:latin typeface="Arial" panose="020B0604020202020204" pitchFamily="34" charset="0"/>
                <a:cs typeface="Arial" panose="020B0604020202020204" pitchFamily="34" charset="0"/>
              </a:rPr>
              <a:t>Plan: One month implementation</a:t>
            </a:r>
          </a:p>
          <a:p>
            <a:pPr marL="400050" lvl="2" algn="ctr"/>
            <a:r>
              <a:rPr lang="en-US" sz="2400" b="1" dirty="0">
                <a:solidFill>
                  <a:srgbClr val="00B050"/>
                </a:solidFill>
                <a:latin typeface="Arial" panose="020B0604020202020204" pitchFamily="34" charset="0"/>
                <a:cs typeface="Arial" panose="020B0604020202020204" pitchFamily="34" charset="0"/>
              </a:rPr>
              <a:t>enrollment module</a:t>
            </a:r>
          </a:p>
        </p:txBody>
      </p:sp>
    </p:spTree>
    <p:extLst>
      <p:ext uri="{BB962C8B-B14F-4D97-AF65-F5344CB8AC3E}">
        <p14:creationId xmlns:p14="http://schemas.microsoft.com/office/powerpoint/2010/main" val="2572979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51459" y="1586039"/>
            <a:ext cx="8455190" cy="35944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solidFill>
                  <a:schemeClr val="bg1">
                    <a:lumMod val="50000"/>
                  </a:schemeClr>
                </a:solidFill>
                <a:latin typeface="Arial" panose="020B0604020202020204" pitchFamily="34" charset="0"/>
                <a:cs typeface="Arial" panose="020B0604020202020204" pitchFamily="34" charset="0"/>
              </a:rPr>
              <a:t>Academic structure correction and properly configured</a:t>
            </a:r>
            <a:r>
              <a:rPr lang="en-US" sz="1800" i="1" dirty="0">
                <a:latin typeface="Arial" panose="020B0604020202020204" pitchFamily="34" charset="0"/>
                <a:cs typeface="Arial" panose="020B0604020202020204" pitchFamily="34" charset="0"/>
              </a:rPr>
              <a:t> (15 Aug to 25 Aug)</a:t>
            </a:r>
            <a:r>
              <a:rPr lang="en-US" sz="1800" dirty="0">
                <a:solidFill>
                  <a:schemeClr val="bg1">
                    <a:lumMod val="50000"/>
                  </a:schemeClr>
                </a:solidFill>
                <a:latin typeface="Arial" panose="020B0604020202020204" pitchFamily="34" charset="0"/>
                <a:cs typeface="Arial" panose="020B0604020202020204" pitchFamily="34" charset="0"/>
              </a:rPr>
              <a:t>.</a:t>
            </a:r>
          </a:p>
          <a:p>
            <a:r>
              <a:rPr lang="en-US" sz="1800" dirty="0">
                <a:solidFill>
                  <a:schemeClr val="bg1">
                    <a:lumMod val="50000"/>
                  </a:schemeClr>
                </a:solidFill>
                <a:latin typeface="Arial" panose="020B0604020202020204" pitchFamily="34" charset="0"/>
                <a:cs typeface="Arial" panose="020B0604020202020204" pitchFamily="34" charset="0"/>
              </a:rPr>
              <a:t>Data migration verification </a:t>
            </a:r>
            <a:r>
              <a:rPr lang="en-US" sz="1800" i="1" dirty="0">
                <a:latin typeface="Arial" panose="020B0604020202020204" pitchFamily="34" charset="0"/>
                <a:cs typeface="Arial" panose="020B0604020202020204" pitchFamily="34" charset="0"/>
              </a:rPr>
              <a:t>(15 Aug to 25 Aug)</a:t>
            </a:r>
            <a:r>
              <a:rPr lang="en-US" sz="1800" dirty="0">
                <a:solidFill>
                  <a:schemeClr val="bg1">
                    <a:lumMod val="50000"/>
                  </a:schemeClr>
                </a:solidFill>
                <a:latin typeface="Arial" panose="020B0604020202020204" pitchFamily="34" charset="0"/>
                <a:cs typeface="Arial" panose="020B0604020202020204" pitchFamily="34" charset="0"/>
              </a:rPr>
              <a:t>.</a:t>
            </a:r>
          </a:p>
          <a:p>
            <a:r>
              <a:rPr lang="en-US" sz="1800" dirty="0">
                <a:solidFill>
                  <a:schemeClr val="bg1">
                    <a:lumMod val="50000"/>
                  </a:schemeClr>
                </a:solidFill>
                <a:latin typeface="Arial" panose="020B0604020202020204" pitchFamily="34" charset="0"/>
                <a:cs typeface="Arial" panose="020B0604020202020204" pitchFamily="34" charset="0"/>
              </a:rPr>
              <a:t>Course catalogue corrections </a:t>
            </a:r>
            <a:r>
              <a:rPr lang="en-US" sz="1800" i="1" dirty="0">
                <a:latin typeface="Arial" panose="020B0604020202020204" pitchFamily="34" charset="0"/>
                <a:cs typeface="Arial" panose="020B0604020202020204" pitchFamily="34" charset="0"/>
              </a:rPr>
              <a:t>(25 Aug to 05 Sep)</a:t>
            </a:r>
            <a:r>
              <a:rPr lang="en-US" sz="1800" dirty="0">
                <a:solidFill>
                  <a:schemeClr val="bg1">
                    <a:lumMod val="50000"/>
                  </a:schemeClr>
                </a:solidFill>
                <a:latin typeface="Arial" panose="020B0604020202020204" pitchFamily="34" charset="0"/>
                <a:cs typeface="Arial" panose="020B0604020202020204" pitchFamily="34" charset="0"/>
              </a:rPr>
              <a:t>.</a:t>
            </a:r>
          </a:p>
          <a:p>
            <a:r>
              <a:rPr lang="en-US" sz="1800" dirty="0">
                <a:solidFill>
                  <a:schemeClr val="bg1">
                    <a:lumMod val="50000"/>
                  </a:schemeClr>
                </a:solidFill>
                <a:latin typeface="Arial" panose="020B0604020202020204" pitchFamily="34" charset="0"/>
                <a:cs typeface="Arial" panose="020B0604020202020204" pitchFamily="34" charset="0"/>
              </a:rPr>
              <a:t>Programs advisement were entered </a:t>
            </a:r>
            <a:r>
              <a:rPr lang="en-US" sz="1800" i="1" dirty="0">
                <a:latin typeface="Arial" panose="020B0604020202020204" pitchFamily="34" charset="0"/>
                <a:cs typeface="Arial" panose="020B0604020202020204" pitchFamily="34" charset="0"/>
              </a:rPr>
              <a:t>(25 Aug to 05 Sep)</a:t>
            </a:r>
            <a:r>
              <a:rPr lang="en-US" sz="1800" dirty="0">
                <a:solidFill>
                  <a:schemeClr val="bg1">
                    <a:lumMod val="50000"/>
                  </a:schemeClr>
                </a:solidFill>
                <a:latin typeface="Arial" panose="020B0604020202020204" pitchFamily="34" charset="0"/>
                <a:cs typeface="Arial" panose="020B0604020202020204" pitchFamily="34" charset="0"/>
              </a:rPr>
              <a:t>.</a:t>
            </a:r>
          </a:p>
          <a:p>
            <a:r>
              <a:rPr lang="en-US" sz="1800" dirty="0">
                <a:solidFill>
                  <a:schemeClr val="bg1">
                    <a:lumMod val="50000"/>
                  </a:schemeClr>
                </a:solidFill>
                <a:latin typeface="Arial" panose="020B0604020202020204" pitchFamily="34" charset="0"/>
                <a:cs typeface="Arial" panose="020B0604020202020204" pitchFamily="34" charset="0"/>
              </a:rPr>
              <a:t>The client was verifying all these entries and configurations at every step.</a:t>
            </a:r>
          </a:p>
          <a:p>
            <a:r>
              <a:rPr lang="en-US" sz="1800" dirty="0">
                <a:solidFill>
                  <a:schemeClr val="bg1">
                    <a:lumMod val="50000"/>
                  </a:schemeClr>
                </a:solidFill>
                <a:latin typeface="Arial" panose="020B0604020202020204" pitchFamily="34" charset="0"/>
                <a:cs typeface="Arial" panose="020B0604020202020204" pitchFamily="34" charset="0"/>
              </a:rPr>
              <a:t>At the end enrollment customizations were done </a:t>
            </a:r>
            <a:r>
              <a:rPr lang="en-US" sz="1800" i="1" dirty="0">
                <a:latin typeface="Arial" panose="020B0604020202020204" pitchFamily="34" charset="0"/>
                <a:cs typeface="Arial" panose="020B0604020202020204" pitchFamily="34" charset="0"/>
              </a:rPr>
              <a:t>(5 Sep to 10 Sep) </a:t>
            </a:r>
            <a:r>
              <a:rPr lang="en-US" sz="1800" dirty="0">
                <a:solidFill>
                  <a:schemeClr val="bg1">
                    <a:lumMod val="50000"/>
                  </a:schemeClr>
                </a:solidFill>
                <a:latin typeface="Arial" panose="020B0604020202020204" pitchFamily="34" charset="0"/>
                <a:cs typeface="Arial" panose="020B0604020202020204" pitchFamily="34" charset="0"/>
              </a:rPr>
              <a:t>.</a:t>
            </a:r>
          </a:p>
          <a:p>
            <a:r>
              <a:rPr lang="en-US" sz="1800" dirty="0">
                <a:solidFill>
                  <a:schemeClr val="bg1">
                    <a:lumMod val="50000"/>
                  </a:schemeClr>
                </a:solidFill>
                <a:latin typeface="Arial" panose="020B0604020202020204" pitchFamily="34" charset="0"/>
                <a:cs typeface="Arial" panose="020B0604020202020204" pitchFamily="34" charset="0"/>
              </a:rPr>
              <a:t>System was opened for student before enrolment to see there transcript  and to give there feedback </a:t>
            </a:r>
            <a:r>
              <a:rPr lang="en-US" sz="1800" i="1" dirty="0">
                <a:latin typeface="Arial" panose="020B0604020202020204" pitchFamily="34" charset="0"/>
                <a:cs typeface="Arial" panose="020B0604020202020204" pitchFamily="34" charset="0"/>
              </a:rPr>
              <a:t>(10 Sep to 14 Sep) </a:t>
            </a:r>
            <a:r>
              <a:rPr lang="en-US" sz="1800" dirty="0">
                <a:solidFill>
                  <a:schemeClr val="bg1">
                    <a:lumMod val="50000"/>
                  </a:schemeClr>
                </a:solidFill>
                <a:latin typeface="Arial" panose="020B0604020202020204" pitchFamily="34" charset="0"/>
                <a:cs typeface="Arial" panose="020B0604020202020204" pitchFamily="34" charset="0"/>
              </a:rPr>
              <a:t>.</a:t>
            </a:r>
          </a:p>
          <a:p>
            <a:r>
              <a:rPr lang="en-US" sz="1800" dirty="0">
                <a:solidFill>
                  <a:schemeClr val="bg1">
                    <a:lumMod val="50000"/>
                  </a:schemeClr>
                </a:solidFill>
                <a:latin typeface="Arial" panose="020B0604020202020204" pitchFamily="34" charset="0"/>
                <a:cs typeface="Arial" panose="020B0604020202020204" pitchFamily="34" charset="0"/>
              </a:rPr>
              <a:t>Go live on </a:t>
            </a:r>
            <a:r>
              <a:rPr lang="en-US" sz="1800" i="1" dirty="0">
                <a:latin typeface="Arial" panose="020B0604020202020204" pitchFamily="34" charset="0"/>
                <a:cs typeface="Arial" panose="020B0604020202020204" pitchFamily="34" charset="0"/>
              </a:rPr>
              <a:t>14 Sep, 2016 </a:t>
            </a:r>
            <a:r>
              <a:rPr lang="en-US" sz="1800" dirty="0">
                <a:solidFill>
                  <a:schemeClr val="bg1">
                    <a:lumMod val="50000"/>
                  </a:schemeClr>
                </a:solidFill>
                <a:latin typeface="Arial" panose="020B0604020202020204" pitchFamily="34" charset="0"/>
                <a:cs typeface="Arial" panose="020B0604020202020204" pitchFamily="34" charset="0"/>
              </a:rPr>
              <a:t>for online enrolment</a:t>
            </a:r>
          </a:p>
          <a:p>
            <a:endParaRPr lang="en-US" sz="1800" dirty="0">
              <a:solidFill>
                <a:schemeClr val="bg1">
                  <a:lumMod val="50000"/>
                </a:schemeClr>
              </a:solidFill>
              <a:latin typeface="Arial" panose="020B0604020202020204" pitchFamily="34" charset="0"/>
              <a:cs typeface="Arial" panose="020B0604020202020204" pitchFamily="34" charset="0"/>
            </a:endParaRPr>
          </a:p>
          <a:p>
            <a:endParaRPr lang="en-US" sz="1800" dirty="0">
              <a:solidFill>
                <a:schemeClr val="bg1">
                  <a:lumMod val="50000"/>
                </a:schemeClr>
              </a:solidFill>
              <a:latin typeface="Arial" panose="020B0604020202020204" pitchFamily="34" charset="0"/>
              <a:cs typeface="Arial" panose="020B0604020202020204" pitchFamily="34" charset="0"/>
            </a:endParaRPr>
          </a:p>
        </p:txBody>
      </p:sp>
      <p:sp>
        <p:nvSpPr>
          <p:cNvPr id="5" name="Rectangle 4"/>
          <p:cNvSpPr/>
          <p:nvPr/>
        </p:nvSpPr>
        <p:spPr>
          <a:xfrm>
            <a:off x="2927801" y="688983"/>
            <a:ext cx="3302506" cy="461665"/>
          </a:xfrm>
          <a:prstGeom prst="rect">
            <a:avLst/>
          </a:prstGeom>
        </p:spPr>
        <p:txBody>
          <a:bodyPr wrap="none">
            <a:spAutoFit/>
          </a:bodyPr>
          <a:lstStyle/>
          <a:p>
            <a:pPr marL="400050" lvl="2" algn="ctr"/>
            <a:r>
              <a:rPr lang="en-US" sz="2400" b="1" dirty="0">
                <a:solidFill>
                  <a:srgbClr val="00B050"/>
                </a:solidFill>
                <a:latin typeface="Arial" panose="020B0604020202020204" pitchFamily="34" charset="0"/>
                <a:cs typeface="Arial" panose="020B0604020202020204" pitchFamily="34" charset="0"/>
              </a:rPr>
              <a:t>Outline of the Plan</a:t>
            </a:r>
          </a:p>
        </p:txBody>
      </p:sp>
    </p:spTree>
    <p:extLst>
      <p:ext uri="{BB962C8B-B14F-4D97-AF65-F5344CB8AC3E}">
        <p14:creationId xmlns:p14="http://schemas.microsoft.com/office/powerpoint/2010/main" val="1580877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51467" y="2278497"/>
            <a:ext cx="8455190" cy="35944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solidFill>
                  <a:schemeClr val="bg1">
                    <a:lumMod val="50000"/>
                  </a:schemeClr>
                </a:solidFill>
                <a:latin typeface="Arial" panose="020B0604020202020204" pitchFamily="34" charset="0"/>
                <a:cs typeface="Arial" panose="020B0604020202020204" pitchFamily="34" charset="0"/>
              </a:rPr>
              <a:t>System was opened to student to verify their data </a:t>
            </a:r>
            <a:r>
              <a:rPr lang="en-US" sz="1800" i="1" dirty="0">
                <a:latin typeface="Arial" panose="020B0604020202020204" pitchFamily="34" charset="0"/>
                <a:cs typeface="Arial" panose="020B0604020202020204" pitchFamily="34" charset="0"/>
              </a:rPr>
              <a:t>(10 Sep to 14 Sep) .</a:t>
            </a:r>
          </a:p>
          <a:p>
            <a:r>
              <a:rPr lang="en-US" sz="1800" dirty="0">
                <a:solidFill>
                  <a:schemeClr val="bg1">
                    <a:lumMod val="50000"/>
                  </a:schemeClr>
                </a:solidFill>
                <a:latin typeface="Arial" panose="020B0604020202020204" pitchFamily="34" charset="0"/>
                <a:cs typeface="Arial" panose="020B0604020202020204" pitchFamily="34" charset="0"/>
              </a:rPr>
              <a:t>The student were provided in their self service with a customized transcript which shows all required data.</a:t>
            </a:r>
          </a:p>
          <a:p>
            <a:r>
              <a:rPr lang="en-US" sz="1800" dirty="0">
                <a:solidFill>
                  <a:schemeClr val="bg1">
                    <a:lumMod val="50000"/>
                  </a:schemeClr>
                </a:solidFill>
                <a:latin typeface="Arial" panose="020B0604020202020204" pitchFamily="34" charset="0"/>
                <a:cs typeface="Arial" panose="020B0604020202020204" pitchFamily="34" charset="0"/>
              </a:rPr>
              <a:t>Student were providing their comments through Email to their institute.</a:t>
            </a:r>
          </a:p>
          <a:p>
            <a:r>
              <a:rPr lang="en-US" sz="1800" dirty="0">
                <a:solidFill>
                  <a:schemeClr val="bg1">
                    <a:lumMod val="50000"/>
                  </a:schemeClr>
                </a:solidFill>
                <a:latin typeface="Arial" panose="020B0604020202020204" pitchFamily="34" charset="0"/>
                <a:cs typeface="Arial" panose="020B0604020202020204" pitchFamily="34" charset="0"/>
              </a:rPr>
              <a:t>Comments were tackled by the team in UOD CU and within four days they were over</a:t>
            </a:r>
          </a:p>
          <a:p>
            <a:endParaRPr lang="en-US" sz="1800" dirty="0">
              <a:solidFill>
                <a:schemeClr val="bg1">
                  <a:lumMod val="50000"/>
                </a:schemeClr>
              </a:solidFill>
              <a:latin typeface="Arial" panose="020B0604020202020204" pitchFamily="34" charset="0"/>
              <a:cs typeface="Arial" panose="020B0604020202020204" pitchFamily="34" charset="0"/>
            </a:endParaRPr>
          </a:p>
          <a:p>
            <a:endParaRPr lang="en-US" sz="1800" dirty="0">
              <a:solidFill>
                <a:schemeClr val="bg1">
                  <a:lumMod val="50000"/>
                </a:schemeClr>
              </a:solidFill>
              <a:latin typeface="Arial" panose="020B0604020202020204" pitchFamily="34" charset="0"/>
              <a:cs typeface="Arial" panose="020B0604020202020204" pitchFamily="34" charset="0"/>
            </a:endParaRPr>
          </a:p>
          <a:p>
            <a:endParaRPr lang="en-US" sz="1800" dirty="0">
              <a:solidFill>
                <a:schemeClr val="bg1">
                  <a:lumMod val="50000"/>
                </a:schemeClr>
              </a:solidFill>
              <a:latin typeface="Arial" panose="020B0604020202020204" pitchFamily="34" charset="0"/>
              <a:cs typeface="Arial" panose="020B0604020202020204" pitchFamily="34" charset="0"/>
            </a:endParaRPr>
          </a:p>
          <a:p>
            <a:endParaRPr lang="en-US" sz="1800" dirty="0">
              <a:solidFill>
                <a:schemeClr val="bg1">
                  <a:lumMod val="50000"/>
                </a:schemeClr>
              </a:solidFill>
              <a:latin typeface="Arial" panose="020B0604020202020204" pitchFamily="34" charset="0"/>
              <a:cs typeface="Arial" panose="020B0604020202020204" pitchFamily="34" charset="0"/>
            </a:endParaRPr>
          </a:p>
          <a:p>
            <a:endParaRPr lang="en-US" sz="1800" dirty="0">
              <a:solidFill>
                <a:schemeClr val="bg1">
                  <a:lumMod val="50000"/>
                </a:schemeClr>
              </a:solidFill>
              <a:latin typeface="Arial" panose="020B0604020202020204" pitchFamily="34" charset="0"/>
              <a:cs typeface="Arial" panose="020B0604020202020204" pitchFamily="34" charset="0"/>
            </a:endParaRPr>
          </a:p>
          <a:p>
            <a:endParaRPr lang="en-US" sz="1800" dirty="0">
              <a:solidFill>
                <a:schemeClr val="bg1">
                  <a:lumMod val="50000"/>
                </a:schemeClr>
              </a:solidFill>
              <a:latin typeface="Arial" panose="020B0604020202020204" pitchFamily="34" charset="0"/>
              <a:cs typeface="Arial" panose="020B0604020202020204" pitchFamily="34" charset="0"/>
            </a:endParaRPr>
          </a:p>
        </p:txBody>
      </p:sp>
      <p:sp>
        <p:nvSpPr>
          <p:cNvPr id="5" name="Rectangle 4"/>
          <p:cNvSpPr/>
          <p:nvPr/>
        </p:nvSpPr>
        <p:spPr>
          <a:xfrm>
            <a:off x="1969213" y="688983"/>
            <a:ext cx="5219698" cy="461665"/>
          </a:xfrm>
          <a:prstGeom prst="rect">
            <a:avLst/>
          </a:prstGeom>
        </p:spPr>
        <p:txBody>
          <a:bodyPr wrap="none">
            <a:spAutoFit/>
          </a:bodyPr>
          <a:lstStyle/>
          <a:p>
            <a:pPr marL="400050" lvl="2" algn="ctr"/>
            <a:r>
              <a:rPr lang="en-US" sz="2400" b="1" dirty="0">
                <a:solidFill>
                  <a:srgbClr val="00B050"/>
                </a:solidFill>
                <a:latin typeface="Arial" panose="020B0604020202020204" pitchFamily="34" charset="0"/>
                <a:cs typeface="Arial" panose="020B0604020202020204" pitchFamily="34" charset="0"/>
              </a:rPr>
              <a:t>Opening the system for student</a:t>
            </a:r>
          </a:p>
        </p:txBody>
      </p:sp>
    </p:spTree>
    <p:extLst>
      <p:ext uri="{BB962C8B-B14F-4D97-AF65-F5344CB8AC3E}">
        <p14:creationId xmlns:p14="http://schemas.microsoft.com/office/powerpoint/2010/main" val="2517292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51469" y="1523895"/>
            <a:ext cx="8455190" cy="35944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solidFill>
                  <a:schemeClr val="bg1">
                    <a:lumMod val="50000"/>
                  </a:schemeClr>
                </a:solidFill>
                <a:latin typeface="Arial" panose="020B0604020202020204" pitchFamily="34" charset="0"/>
                <a:cs typeface="Arial" panose="020B0604020202020204" pitchFamily="34" charset="0"/>
              </a:rPr>
              <a:t>Go live on </a:t>
            </a:r>
            <a:r>
              <a:rPr lang="en-US" sz="1800" i="1" dirty="0">
                <a:latin typeface="Arial" panose="020B0604020202020204" pitchFamily="34" charset="0"/>
                <a:cs typeface="Arial" panose="020B0604020202020204" pitchFamily="34" charset="0"/>
              </a:rPr>
              <a:t>14 Sep, 2016 </a:t>
            </a:r>
            <a:r>
              <a:rPr lang="en-US" sz="1800" dirty="0">
                <a:solidFill>
                  <a:schemeClr val="bg1">
                    <a:lumMod val="50000"/>
                  </a:schemeClr>
                </a:solidFill>
                <a:latin typeface="Arial" panose="020B0604020202020204" pitchFamily="34" charset="0"/>
                <a:cs typeface="Arial" panose="020B0604020202020204" pitchFamily="34" charset="0"/>
              </a:rPr>
              <a:t>for online enrolment a week before classes start.</a:t>
            </a:r>
          </a:p>
          <a:p>
            <a:r>
              <a:rPr lang="en-US" sz="1800" dirty="0">
                <a:solidFill>
                  <a:schemeClr val="bg1">
                    <a:lumMod val="50000"/>
                  </a:schemeClr>
                </a:solidFill>
                <a:latin typeface="Arial" panose="020B0604020202020204" pitchFamily="34" charset="0"/>
                <a:cs typeface="Arial" panose="020B0604020202020204" pitchFamily="34" charset="0"/>
              </a:rPr>
              <a:t>CU team was getting issues from client team and resolving directly.</a:t>
            </a:r>
          </a:p>
          <a:p>
            <a:r>
              <a:rPr lang="en-US" sz="1800" dirty="0">
                <a:solidFill>
                  <a:schemeClr val="bg1">
                    <a:lumMod val="50000"/>
                  </a:schemeClr>
                </a:solidFill>
                <a:latin typeface="Arial" panose="020B0604020202020204" pitchFamily="34" charset="0"/>
                <a:cs typeface="Arial" panose="020B0604020202020204" pitchFamily="34" charset="0"/>
              </a:rPr>
              <a:t>Data related issues were few and not major.</a:t>
            </a:r>
          </a:p>
          <a:p>
            <a:r>
              <a:rPr lang="en-US" sz="1800" dirty="0">
                <a:solidFill>
                  <a:schemeClr val="bg1">
                    <a:lumMod val="50000"/>
                  </a:schemeClr>
                </a:solidFill>
                <a:latin typeface="Arial" panose="020B0604020202020204" pitchFamily="34" charset="0"/>
                <a:cs typeface="Arial" panose="020B0604020202020204" pitchFamily="34" charset="0"/>
              </a:rPr>
              <a:t>Major issues were related to class schedule and  time table conflicts</a:t>
            </a:r>
          </a:p>
          <a:p>
            <a:r>
              <a:rPr lang="en-US" sz="1800" dirty="0">
                <a:solidFill>
                  <a:schemeClr val="bg1">
                    <a:lumMod val="50000"/>
                  </a:schemeClr>
                </a:solidFill>
                <a:latin typeface="Arial" panose="020B0604020202020204" pitchFamily="34" charset="0"/>
                <a:cs typeface="Arial" panose="020B0604020202020204" pitchFamily="34" charset="0"/>
              </a:rPr>
              <a:t>The reason for these conflicts was adopting auto time tabling using a legacy system</a:t>
            </a:r>
          </a:p>
          <a:p>
            <a:r>
              <a:rPr lang="en-US" sz="1800" dirty="0">
                <a:solidFill>
                  <a:schemeClr val="bg1">
                    <a:lumMod val="50000"/>
                  </a:schemeClr>
                </a:solidFill>
                <a:latin typeface="Arial" panose="020B0604020202020204" pitchFamily="34" charset="0"/>
                <a:cs typeface="Arial" panose="020B0604020202020204" pitchFamily="34" charset="0"/>
              </a:rPr>
              <a:t>The client team were not aware of the logic behind the time table structure which resulted in difficulty in handling block enrollment</a:t>
            </a:r>
          </a:p>
          <a:p>
            <a:r>
              <a:rPr lang="en-US" sz="1800" dirty="0">
                <a:solidFill>
                  <a:schemeClr val="bg1">
                    <a:lumMod val="50000"/>
                  </a:schemeClr>
                </a:solidFill>
                <a:latin typeface="Arial" panose="020B0604020202020204" pitchFamily="34" charset="0"/>
                <a:cs typeface="Arial" panose="020B0604020202020204" pitchFamily="34" charset="0"/>
              </a:rPr>
              <a:t>The enrollment closed by the end of the second week of the term successfully with 95% of active students enrolled</a:t>
            </a:r>
          </a:p>
          <a:p>
            <a:endParaRPr lang="en-US" sz="1800" dirty="0">
              <a:solidFill>
                <a:schemeClr val="bg1">
                  <a:lumMod val="50000"/>
                </a:schemeClr>
              </a:solidFill>
              <a:latin typeface="Arial" panose="020B0604020202020204" pitchFamily="34" charset="0"/>
              <a:cs typeface="Arial" panose="020B0604020202020204" pitchFamily="34" charset="0"/>
            </a:endParaRPr>
          </a:p>
          <a:p>
            <a:endParaRPr lang="en-US" sz="1800" dirty="0">
              <a:solidFill>
                <a:schemeClr val="bg1">
                  <a:lumMod val="50000"/>
                </a:schemeClr>
              </a:solidFill>
              <a:latin typeface="Arial" panose="020B0604020202020204" pitchFamily="34" charset="0"/>
              <a:cs typeface="Arial" panose="020B0604020202020204" pitchFamily="34" charset="0"/>
            </a:endParaRPr>
          </a:p>
          <a:p>
            <a:endParaRPr lang="en-US" sz="1800" dirty="0">
              <a:solidFill>
                <a:schemeClr val="bg1">
                  <a:lumMod val="50000"/>
                </a:schemeClr>
              </a:solidFill>
              <a:latin typeface="Arial" panose="020B0604020202020204" pitchFamily="34" charset="0"/>
              <a:cs typeface="Arial" panose="020B0604020202020204" pitchFamily="34" charset="0"/>
            </a:endParaRPr>
          </a:p>
          <a:p>
            <a:endParaRPr lang="en-US" sz="1800" dirty="0">
              <a:solidFill>
                <a:schemeClr val="bg1">
                  <a:lumMod val="50000"/>
                </a:schemeClr>
              </a:solidFill>
              <a:latin typeface="Arial" panose="020B0604020202020204" pitchFamily="34" charset="0"/>
              <a:cs typeface="Arial" panose="020B0604020202020204" pitchFamily="34" charset="0"/>
            </a:endParaRPr>
          </a:p>
          <a:p>
            <a:endParaRPr lang="en-US" sz="1800" dirty="0">
              <a:solidFill>
                <a:schemeClr val="bg1">
                  <a:lumMod val="50000"/>
                </a:schemeClr>
              </a:solidFill>
              <a:latin typeface="Arial" panose="020B0604020202020204" pitchFamily="34" charset="0"/>
              <a:cs typeface="Arial" panose="020B0604020202020204" pitchFamily="34" charset="0"/>
            </a:endParaRPr>
          </a:p>
          <a:p>
            <a:endParaRPr lang="en-US" sz="1800" dirty="0">
              <a:solidFill>
                <a:schemeClr val="bg1">
                  <a:lumMod val="50000"/>
                </a:schemeClr>
              </a:solidFill>
              <a:latin typeface="Arial" panose="020B0604020202020204" pitchFamily="34" charset="0"/>
              <a:cs typeface="Arial" panose="020B0604020202020204" pitchFamily="34" charset="0"/>
            </a:endParaRPr>
          </a:p>
          <a:p>
            <a:endParaRPr lang="en-US" sz="1800" dirty="0">
              <a:solidFill>
                <a:schemeClr val="bg1">
                  <a:lumMod val="50000"/>
                </a:schemeClr>
              </a:solidFill>
              <a:latin typeface="Arial" panose="020B0604020202020204" pitchFamily="34" charset="0"/>
              <a:cs typeface="Arial" panose="020B0604020202020204" pitchFamily="34" charset="0"/>
            </a:endParaRPr>
          </a:p>
        </p:txBody>
      </p:sp>
      <p:sp>
        <p:nvSpPr>
          <p:cNvPr id="5" name="Rectangle 4"/>
          <p:cNvSpPr/>
          <p:nvPr/>
        </p:nvSpPr>
        <p:spPr>
          <a:xfrm>
            <a:off x="2737214" y="688983"/>
            <a:ext cx="3683701" cy="461665"/>
          </a:xfrm>
          <a:prstGeom prst="rect">
            <a:avLst/>
          </a:prstGeom>
        </p:spPr>
        <p:txBody>
          <a:bodyPr wrap="none">
            <a:spAutoFit/>
          </a:bodyPr>
          <a:lstStyle/>
          <a:p>
            <a:pPr marL="168275" lvl="2" indent="-52388" algn="ctr"/>
            <a:r>
              <a:rPr lang="en-US" sz="2400" b="1" dirty="0">
                <a:solidFill>
                  <a:srgbClr val="00B050"/>
                </a:solidFill>
                <a:latin typeface="Arial" panose="020B0604020202020204" pitchFamily="34" charset="0"/>
                <a:cs typeface="Arial" panose="020B0604020202020204" pitchFamily="34" charset="0"/>
              </a:rPr>
              <a:t>Go live for Enrolments </a:t>
            </a:r>
          </a:p>
        </p:txBody>
      </p:sp>
    </p:spTree>
    <p:extLst>
      <p:ext uri="{BB962C8B-B14F-4D97-AF65-F5344CB8AC3E}">
        <p14:creationId xmlns:p14="http://schemas.microsoft.com/office/powerpoint/2010/main" val="585304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177821" y="632958"/>
            <a:ext cx="2440092" cy="461665"/>
          </a:xfrm>
          <a:prstGeom prst="rect">
            <a:avLst/>
          </a:prstGeom>
        </p:spPr>
        <p:txBody>
          <a:bodyPr wrap="none">
            <a:spAutoFit/>
          </a:bodyPr>
          <a:lstStyle/>
          <a:p>
            <a:r>
              <a:rPr lang="en-US" sz="2400" b="1" dirty="0">
                <a:solidFill>
                  <a:srgbClr val="00B050"/>
                </a:solidFill>
                <a:latin typeface="Arial" panose="020B0604020202020204" pitchFamily="34" charset="0"/>
                <a:cs typeface="Arial" panose="020B0604020202020204" pitchFamily="34" charset="0"/>
              </a:rPr>
              <a:t>Scheduled plan</a:t>
            </a:r>
          </a:p>
        </p:txBody>
      </p:sp>
      <p:sp>
        <p:nvSpPr>
          <p:cNvPr id="26" name="Rectangle 25"/>
          <p:cNvSpPr/>
          <p:nvPr/>
        </p:nvSpPr>
        <p:spPr>
          <a:xfrm>
            <a:off x="703462" y="4162525"/>
            <a:ext cx="3122763" cy="3917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latin typeface="Arial" panose="020B0604020202020204" pitchFamily="34" charset="0"/>
                <a:cs typeface="Arial" panose="020B0604020202020204" pitchFamily="34" charset="0"/>
              </a:rPr>
              <a:t>Client to verify all these entries and configurations</a:t>
            </a:r>
            <a:endParaRPr lang="en-US" sz="1200" dirty="0">
              <a:solidFill>
                <a:schemeClr val="bg1"/>
              </a:solidFill>
            </a:endParaRPr>
          </a:p>
        </p:txBody>
      </p:sp>
      <p:grpSp>
        <p:nvGrpSpPr>
          <p:cNvPr id="73" name="Group 72"/>
          <p:cNvGrpSpPr/>
          <p:nvPr/>
        </p:nvGrpSpPr>
        <p:grpSpPr>
          <a:xfrm>
            <a:off x="692611" y="1394598"/>
            <a:ext cx="1537711" cy="4118435"/>
            <a:chOff x="1296315" y="1252550"/>
            <a:chExt cx="1537711" cy="4118435"/>
          </a:xfrm>
        </p:grpSpPr>
        <p:sp>
          <p:nvSpPr>
            <p:cNvPr id="6" name="سهم إلى اليمين 6"/>
            <p:cNvSpPr/>
            <p:nvPr/>
          </p:nvSpPr>
          <p:spPr>
            <a:xfrm>
              <a:off x="1296315" y="2299686"/>
              <a:ext cx="1537711" cy="692728"/>
            </a:xfrm>
            <a:prstGeom prst="rightArrow">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72" name="Group 71"/>
            <p:cNvGrpSpPr/>
            <p:nvPr/>
          </p:nvGrpSpPr>
          <p:grpSpPr>
            <a:xfrm>
              <a:off x="1296315" y="1252550"/>
              <a:ext cx="1537711" cy="4118435"/>
              <a:chOff x="1296315" y="1252550"/>
              <a:chExt cx="1537711" cy="4118435"/>
            </a:xfrm>
          </p:grpSpPr>
          <p:sp>
            <p:nvSpPr>
              <p:cNvPr id="7" name="شكل بيضاوي 7"/>
              <p:cNvSpPr/>
              <p:nvPr/>
            </p:nvSpPr>
            <p:spPr>
              <a:xfrm>
                <a:off x="1307167" y="2871953"/>
                <a:ext cx="1072258" cy="1094508"/>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spcBef>
                    <a:spcPct val="0"/>
                  </a:spcBef>
                </a:pPr>
                <a:endParaRPr lang="en-US" sz="1200" dirty="0">
                  <a:solidFill>
                    <a:srgbClr val="C00000"/>
                  </a:solidFill>
                  <a:latin typeface="Arial" panose="020B0604020202020204" pitchFamily="34" charset="0"/>
                  <a:ea typeface="+mj-ea"/>
                  <a:cs typeface="Arial" panose="020B0604020202020204" pitchFamily="34" charset="0"/>
                </a:endParaRPr>
              </a:p>
              <a:p>
                <a:pPr algn="ctr">
                  <a:spcBef>
                    <a:spcPct val="0"/>
                  </a:spcBef>
                </a:pPr>
                <a:endParaRPr lang="en-US" sz="1200" dirty="0">
                  <a:solidFill>
                    <a:schemeClr val="tx1"/>
                  </a:solidFill>
                  <a:latin typeface="Arial" panose="020B0604020202020204" pitchFamily="34" charset="0"/>
                  <a:ea typeface="+mj-ea"/>
                  <a:cs typeface="Arial" panose="020B0604020202020204" pitchFamily="34" charset="0"/>
                </a:endParaRPr>
              </a:p>
            </p:txBody>
          </p:sp>
          <p:sp>
            <p:nvSpPr>
              <p:cNvPr id="10" name="TextBox 9"/>
              <p:cNvSpPr txBox="1"/>
              <p:nvPr/>
            </p:nvSpPr>
            <p:spPr>
              <a:xfrm>
                <a:off x="1328515" y="3132798"/>
                <a:ext cx="1060771" cy="600164"/>
              </a:xfrm>
              <a:prstGeom prst="rect">
                <a:avLst/>
              </a:prstGeom>
              <a:noFill/>
            </p:spPr>
            <p:txBody>
              <a:bodyPr wrap="square" rtlCol="1">
                <a:spAutoFit/>
              </a:bodyPr>
              <a:lstStyle/>
              <a:p>
                <a:pPr algn="ctr"/>
                <a:r>
                  <a:rPr lang="en-US" sz="1100" dirty="0">
                    <a:latin typeface="Arial" panose="020B0604020202020204" pitchFamily="34" charset="0"/>
                    <a:cs typeface="Arial" panose="020B0604020202020204" pitchFamily="34" charset="0"/>
                  </a:rPr>
                  <a:t>Academic structure correction</a:t>
                </a:r>
                <a:endParaRPr lang="ar-SA" sz="1100" dirty="0"/>
              </a:p>
            </p:txBody>
          </p:sp>
          <p:sp>
            <p:nvSpPr>
              <p:cNvPr id="11" name="شكل بيضاوي 7"/>
              <p:cNvSpPr/>
              <p:nvPr/>
            </p:nvSpPr>
            <p:spPr>
              <a:xfrm>
                <a:off x="1307166" y="1252550"/>
                <a:ext cx="1072258" cy="1094508"/>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spcBef>
                    <a:spcPct val="0"/>
                  </a:spcBef>
                </a:pPr>
                <a:endParaRPr lang="en-US" sz="1200" dirty="0">
                  <a:solidFill>
                    <a:srgbClr val="C00000"/>
                  </a:solidFill>
                  <a:latin typeface="Arial" panose="020B0604020202020204" pitchFamily="34" charset="0"/>
                  <a:ea typeface="+mj-ea"/>
                  <a:cs typeface="Arial" panose="020B0604020202020204" pitchFamily="34" charset="0"/>
                </a:endParaRPr>
              </a:p>
              <a:p>
                <a:pPr algn="ctr">
                  <a:spcBef>
                    <a:spcPct val="0"/>
                  </a:spcBef>
                </a:pPr>
                <a:endParaRPr lang="en-US" sz="1200" dirty="0">
                  <a:solidFill>
                    <a:schemeClr val="tx1"/>
                  </a:solidFill>
                  <a:latin typeface="Arial" panose="020B0604020202020204" pitchFamily="34" charset="0"/>
                  <a:ea typeface="+mj-ea"/>
                  <a:cs typeface="Arial" panose="020B0604020202020204" pitchFamily="34" charset="0"/>
                </a:endParaRPr>
              </a:p>
            </p:txBody>
          </p:sp>
          <p:sp>
            <p:nvSpPr>
              <p:cNvPr id="12" name="TextBox 11"/>
              <p:cNvSpPr txBox="1"/>
              <p:nvPr/>
            </p:nvSpPr>
            <p:spPr>
              <a:xfrm>
                <a:off x="1296315" y="1548613"/>
                <a:ext cx="1060771" cy="600164"/>
              </a:xfrm>
              <a:prstGeom prst="rect">
                <a:avLst/>
              </a:prstGeom>
              <a:noFill/>
            </p:spPr>
            <p:txBody>
              <a:bodyPr wrap="square" rtlCol="1">
                <a:spAutoFit/>
              </a:bodyPr>
              <a:lstStyle/>
              <a:p>
                <a:pPr algn="ctr"/>
                <a:r>
                  <a:rPr lang="en-US" sz="1100" dirty="0">
                    <a:latin typeface="Arial" panose="020B0604020202020204" pitchFamily="34" charset="0"/>
                    <a:cs typeface="Arial" panose="020B0604020202020204" pitchFamily="34" charset="0"/>
                  </a:rPr>
                  <a:t>Data migration verification</a:t>
                </a:r>
                <a:endParaRPr lang="ar-SA" sz="1100" dirty="0"/>
              </a:p>
            </p:txBody>
          </p:sp>
          <p:cxnSp>
            <p:nvCxnSpPr>
              <p:cNvPr id="39" name="رابط مستقيم 18"/>
              <p:cNvCxnSpPr/>
              <p:nvPr/>
            </p:nvCxnSpPr>
            <p:spPr>
              <a:xfrm>
                <a:off x="1296315" y="1535621"/>
                <a:ext cx="11487" cy="3329879"/>
              </a:xfrm>
              <a:prstGeom prst="line">
                <a:avLst/>
              </a:prstGeom>
              <a:ln w="12700"/>
            </p:spPr>
            <p:style>
              <a:lnRef idx="3">
                <a:schemeClr val="accent2"/>
              </a:lnRef>
              <a:fillRef idx="0">
                <a:schemeClr val="accent2"/>
              </a:fillRef>
              <a:effectRef idx="2">
                <a:schemeClr val="accent2"/>
              </a:effectRef>
              <a:fontRef idx="minor">
                <a:schemeClr val="tx1"/>
              </a:fontRef>
            </p:style>
          </p:cxnSp>
          <p:cxnSp>
            <p:nvCxnSpPr>
              <p:cNvPr id="44" name="رابط كسهم مستقيم 24"/>
              <p:cNvCxnSpPr/>
              <p:nvPr/>
            </p:nvCxnSpPr>
            <p:spPr>
              <a:xfrm>
                <a:off x="1320623" y="4579778"/>
                <a:ext cx="1513403" cy="9271"/>
              </a:xfrm>
              <a:prstGeom prst="straightConnector1">
                <a:avLst/>
              </a:prstGeom>
              <a:ln w="12700">
                <a:headEnd type="arrow"/>
                <a:tailEnd type="arrow"/>
              </a:ln>
            </p:spPr>
            <p:style>
              <a:lnRef idx="2">
                <a:schemeClr val="accent6"/>
              </a:lnRef>
              <a:fillRef idx="0">
                <a:schemeClr val="accent6"/>
              </a:fillRef>
              <a:effectRef idx="1">
                <a:schemeClr val="accent6"/>
              </a:effectRef>
              <a:fontRef idx="minor">
                <a:schemeClr val="tx1"/>
              </a:fontRef>
            </p:style>
          </p:cxnSp>
          <p:sp>
            <p:nvSpPr>
              <p:cNvPr id="49" name="Rectangle 48"/>
              <p:cNvSpPr/>
              <p:nvPr/>
            </p:nvSpPr>
            <p:spPr>
              <a:xfrm>
                <a:off x="1500687" y="4677532"/>
                <a:ext cx="962081" cy="693453"/>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Aug 15</a:t>
                </a:r>
                <a:r>
                  <a:rPr lang="en-US" sz="1200" baseline="30000" dirty="0"/>
                  <a:t>th</a:t>
                </a:r>
              </a:p>
              <a:p>
                <a:pPr algn="ctr"/>
                <a:endParaRPr lang="en-US" sz="1200" baseline="30000" dirty="0"/>
              </a:p>
              <a:p>
                <a:pPr algn="ctr"/>
                <a:r>
                  <a:rPr lang="en-US" sz="1200" baseline="30000" dirty="0"/>
                  <a:t>to</a:t>
                </a:r>
              </a:p>
              <a:p>
                <a:pPr algn="ctr"/>
                <a:r>
                  <a:rPr lang="en-US" sz="1200" dirty="0"/>
                  <a:t>Aug 25</a:t>
                </a:r>
                <a:r>
                  <a:rPr lang="en-US" sz="1200" baseline="30000" dirty="0"/>
                  <a:t>th</a:t>
                </a:r>
                <a:endParaRPr lang="en-US" sz="1200" dirty="0"/>
              </a:p>
            </p:txBody>
          </p:sp>
          <p:sp>
            <p:nvSpPr>
              <p:cNvPr id="51" name="TextBox 50"/>
              <p:cNvSpPr txBox="1"/>
              <p:nvPr/>
            </p:nvSpPr>
            <p:spPr>
              <a:xfrm>
                <a:off x="1302058" y="2502809"/>
                <a:ext cx="1359341" cy="261610"/>
              </a:xfrm>
              <a:prstGeom prst="rect">
                <a:avLst/>
              </a:prstGeom>
              <a:noFill/>
            </p:spPr>
            <p:txBody>
              <a:bodyPr wrap="square" rtlCol="1">
                <a:spAutoFit/>
              </a:bodyPr>
              <a:lstStyle/>
              <a:p>
                <a:pPr algn="ctr"/>
                <a:r>
                  <a:rPr lang="en-US" sz="1100" dirty="0">
                    <a:solidFill>
                      <a:schemeClr val="bg1"/>
                    </a:solidFill>
                    <a:latin typeface="Arial" panose="020B0604020202020204" pitchFamily="34" charset="0"/>
                    <a:cs typeface="Arial" panose="020B0604020202020204" pitchFamily="34" charset="0"/>
                  </a:rPr>
                  <a:t>task in parallel</a:t>
                </a:r>
                <a:endParaRPr lang="ar-SA" sz="1100" dirty="0">
                  <a:solidFill>
                    <a:schemeClr val="bg1"/>
                  </a:solidFill>
                </a:endParaRPr>
              </a:p>
            </p:txBody>
          </p:sp>
        </p:grpSp>
      </p:grpSp>
      <p:grpSp>
        <p:nvGrpSpPr>
          <p:cNvPr id="83" name="Group 82"/>
          <p:cNvGrpSpPr/>
          <p:nvPr/>
        </p:nvGrpSpPr>
        <p:grpSpPr>
          <a:xfrm>
            <a:off x="7166425" y="1563133"/>
            <a:ext cx="1317402" cy="3595832"/>
            <a:chOff x="7770129" y="1421085"/>
            <a:chExt cx="1317402" cy="3595832"/>
          </a:xfrm>
        </p:grpSpPr>
        <p:cxnSp>
          <p:nvCxnSpPr>
            <p:cNvPr id="35" name="رابط مستقيم 18"/>
            <p:cNvCxnSpPr/>
            <p:nvPr/>
          </p:nvCxnSpPr>
          <p:spPr>
            <a:xfrm>
              <a:off x="7770129" y="1421085"/>
              <a:ext cx="11487" cy="3329879"/>
            </a:xfrm>
            <a:prstGeom prst="line">
              <a:avLst/>
            </a:prstGeom>
            <a:ln w="12700"/>
          </p:spPr>
          <p:style>
            <a:lnRef idx="3">
              <a:schemeClr val="accent2"/>
            </a:lnRef>
            <a:fillRef idx="0">
              <a:schemeClr val="accent2"/>
            </a:fillRef>
            <a:effectRef idx="2">
              <a:schemeClr val="accent2"/>
            </a:effectRef>
            <a:fontRef idx="minor">
              <a:schemeClr val="tx1"/>
            </a:fontRef>
          </p:style>
        </p:cxnSp>
        <p:grpSp>
          <p:nvGrpSpPr>
            <p:cNvPr id="82" name="Group 81"/>
            <p:cNvGrpSpPr/>
            <p:nvPr/>
          </p:nvGrpSpPr>
          <p:grpSpPr>
            <a:xfrm>
              <a:off x="7852640" y="2029866"/>
              <a:ext cx="1234891" cy="2987051"/>
              <a:chOff x="7852640" y="2029866"/>
              <a:chExt cx="1234891" cy="2987051"/>
            </a:xfrm>
          </p:grpSpPr>
          <p:grpSp>
            <p:nvGrpSpPr>
              <p:cNvPr id="31" name="Group 30"/>
              <p:cNvGrpSpPr/>
              <p:nvPr/>
            </p:nvGrpSpPr>
            <p:grpSpPr>
              <a:xfrm>
                <a:off x="7852640" y="2029866"/>
                <a:ext cx="1234891" cy="1248347"/>
                <a:chOff x="7985810" y="3059714"/>
                <a:chExt cx="1234891" cy="1248347"/>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5810" y="3059714"/>
                  <a:ext cx="1234891" cy="122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Box 31"/>
                <p:cNvSpPr txBox="1"/>
                <p:nvPr/>
              </p:nvSpPr>
              <p:spPr>
                <a:xfrm rot="19732473">
                  <a:off x="7989454" y="3107732"/>
                  <a:ext cx="1138821" cy="1200329"/>
                </a:xfrm>
                <a:prstGeom prst="rect">
                  <a:avLst/>
                </a:prstGeom>
                <a:noFill/>
              </p:spPr>
              <p:txBody>
                <a:bodyPr wrap="square" rtlCol="1">
                  <a:spAutoFit/>
                </a:bodyPr>
                <a:lstStyle/>
                <a:p>
                  <a:pPr algn="ctr"/>
                  <a:r>
                    <a:rPr lang="en-US" sz="2400" dirty="0">
                      <a:solidFill>
                        <a:srgbClr val="0066FF"/>
                      </a:solidFill>
                      <a:latin typeface="Arial" panose="020B0604020202020204" pitchFamily="34" charset="0"/>
                      <a:cs typeface="Arial" panose="020B0604020202020204" pitchFamily="34" charset="0"/>
                    </a:rPr>
                    <a:t>Go</a:t>
                  </a:r>
                </a:p>
                <a:p>
                  <a:pPr algn="ctr"/>
                  <a:r>
                    <a:rPr lang="en-US" sz="2400" dirty="0">
                      <a:solidFill>
                        <a:srgbClr val="FF0000"/>
                      </a:solidFill>
                      <a:latin typeface="Arial" panose="020B0604020202020204" pitchFamily="34" charset="0"/>
                      <a:cs typeface="Arial" panose="020B0604020202020204" pitchFamily="34" charset="0"/>
                    </a:rPr>
                    <a:t> </a:t>
                  </a:r>
                </a:p>
                <a:p>
                  <a:pPr algn="ctr"/>
                  <a:r>
                    <a:rPr lang="en-US" sz="2400" dirty="0">
                      <a:solidFill>
                        <a:srgbClr val="FF0000"/>
                      </a:solidFill>
                      <a:latin typeface="Arial" panose="020B0604020202020204" pitchFamily="34" charset="0"/>
                      <a:cs typeface="Arial" panose="020B0604020202020204" pitchFamily="34" charset="0"/>
                    </a:rPr>
                    <a:t>live</a:t>
                  </a:r>
                  <a:endParaRPr lang="ar-SA" sz="2400" dirty="0">
                    <a:solidFill>
                      <a:srgbClr val="FF0000"/>
                    </a:solidFill>
                  </a:endParaRPr>
                </a:p>
              </p:txBody>
            </p:sp>
          </p:grpSp>
          <p:sp>
            <p:nvSpPr>
              <p:cNvPr id="63" name="Rectangle 62"/>
              <p:cNvSpPr/>
              <p:nvPr/>
            </p:nvSpPr>
            <p:spPr>
              <a:xfrm>
                <a:off x="7962395" y="4670191"/>
                <a:ext cx="962081" cy="346726"/>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Sep14</a:t>
                </a:r>
                <a:r>
                  <a:rPr lang="en-US" sz="1200" baseline="30000" dirty="0"/>
                  <a:t>th</a:t>
                </a:r>
              </a:p>
              <a:p>
                <a:pPr algn="ctr"/>
                <a:endParaRPr lang="en-US" sz="1200" baseline="30000" dirty="0"/>
              </a:p>
            </p:txBody>
          </p:sp>
        </p:grpSp>
      </p:grpSp>
      <p:grpSp>
        <p:nvGrpSpPr>
          <p:cNvPr id="81" name="Group 80"/>
          <p:cNvGrpSpPr/>
          <p:nvPr/>
        </p:nvGrpSpPr>
        <p:grpSpPr>
          <a:xfrm>
            <a:off x="5640578" y="1326757"/>
            <a:ext cx="1537334" cy="4161173"/>
            <a:chOff x="6244282" y="1184709"/>
            <a:chExt cx="1537334" cy="4161173"/>
          </a:xfrm>
        </p:grpSpPr>
        <p:cxnSp>
          <p:nvCxnSpPr>
            <p:cNvPr id="41" name="رابط مستقيم 18"/>
            <p:cNvCxnSpPr/>
            <p:nvPr/>
          </p:nvCxnSpPr>
          <p:spPr>
            <a:xfrm>
              <a:off x="6244282" y="1507095"/>
              <a:ext cx="11487" cy="3329879"/>
            </a:xfrm>
            <a:prstGeom prst="line">
              <a:avLst/>
            </a:prstGeom>
            <a:ln w="12700"/>
          </p:spPr>
          <p:style>
            <a:lnRef idx="3">
              <a:schemeClr val="accent2"/>
            </a:lnRef>
            <a:fillRef idx="0">
              <a:schemeClr val="accent2"/>
            </a:fillRef>
            <a:effectRef idx="2">
              <a:schemeClr val="accent2"/>
            </a:effectRef>
            <a:fontRef idx="minor">
              <a:schemeClr val="tx1"/>
            </a:fontRef>
          </p:style>
        </p:cxnSp>
        <p:grpSp>
          <p:nvGrpSpPr>
            <p:cNvPr id="78" name="Group 77"/>
            <p:cNvGrpSpPr/>
            <p:nvPr/>
          </p:nvGrpSpPr>
          <p:grpSpPr>
            <a:xfrm>
              <a:off x="6250025" y="1184709"/>
              <a:ext cx="1531591" cy="4161173"/>
              <a:chOff x="6250025" y="1184709"/>
              <a:chExt cx="1531591" cy="4161173"/>
            </a:xfrm>
          </p:grpSpPr>
          <p:sp>
            <p:nvSpPr>
              <p:cNvPr id="27" name="Rectangle 26"/>
              <p:cNvSpPr/>
              <p:nvPr/>
            </p:nvSpPr>
            <p:spPr>
              <a:xfrm rot="16200000">
                <a:off x="5065468" y="2369266"/>
                <a:ext cx="2880144" cy="51103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Students required to log in the system to check there transcript</a:t>
                </a:r>
              </a:p>
            </p:txBody>
          </p:sp>
          <p:sp>
            <p:nvSpPr>
              <p:cNvPr id="33" name="سهم إلى اليمين 6"/>
              <p:cNvSpPr/>
              <p:nvPr/>
            </p:nvSpPr>
            <p:spPr>
              <a:xfrm>
                <a:off x="6761055" y="2306943"/>
                <a:ext cx="1020561" cy="692728"/>
              </a:xfrm>
              <a:prstGeom prst="rightArrow">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48" name="رابط كسهم مستقيم 24"/>
              <p:cNvCxnSpPr/>
              <p:nvPr/>
            </p:nvCxnSpPr>
            <p:spPr>
              <a:xfrm>
                <a:off x="6255769" y="4589053"/>
                <a:ext cx="1514360" cy="0"/>
              </a:xfrm>
              <a:prstGeom prst="straightConnector1">
                <a:avLst/>
              </a:prstGeom>
              <a:ln w="12700">
                <a:headEnd type="arrow"/>
                <a:tailEnd type="arrow"/>
              </a:ln>
            </p:spPr>
            <p:style>
              <a:lnRef idx="2">
                <a:schemeClr val="accent6"/>
              </a:lnRef>
              <a:fillRef idx="0">
                <a:schemeClr val="accent6"/>
              </a:fillRef>
              <a:effectRef idx="1">
                <a:schemeClr val="accent6"/>
              </a:effectRef>
              <a:fontRef idx="minor">
                <a:schemeClr val="tx1"/>
              </a:fontRef>
            </p:style>
          </p:cxnSp>
          <p:sp>
            <p:nvSpPr>
              <p:cNvPr id="64" name="Rectangle 63"/>
              <p:cNvSpPr/>
              <p:nvPr/>
            </p:nvSpPr>
            <p:spPr>
              <a:xfrm>
                <a:off x="6531908" y="4652429"/>
                <a:ext cx="962081" cy="693453"/>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Sep 10</a:t>
                </a:r>
                <a:r>
                  <a:rPr lang="en-US" sz="1200" baseline="30000" dirty="0"/>
                  <a:t>th</a:t>
                </a:r>
              </a:p>
              <a:p>
                <a:pPr algn="ctr"/>
                <a:endParaRPr lang="en-US" sz="1200" baseline="30000" dirty="0"/>
              </a:p>
              <a:p>
                <a:pPr algn="ctr"/>
                <a:r>
                  <a:rPr lang="en-US" sz="1200" baseline="30000" dirty="0"/>
                  <a:t>to</a:t>
                </a:r>
              </a:p>
              <a:p>
                <a:pPr algn="ctr"/>
                <a:r>
                  <a:rPr lang="en-US" sz="1200" dirty="0"/>
                  <a:t>Sep 14</a:t>
                </a:r>
                <a:r>
                  <a:rPr lang="en-US" sz="1200" baseline="30000" dirty="0"/>
                  <a:t>th</a:t>
                </a:r>
                <a:endParaRPr lang="en-US" sz="1200" dirty="0"/>
              </a:p>
            </p:txBody>
          </p:sp>
        </p:grpSp>
      </p:grpSp>
      <p:grpSp>
        <p:nvGrpSpPr>
          <p:cNvPr id="79" name="Group 78"/>
          <p:cNvGrpSpPr/>
          <p:nvPr/>
        </p:nvGrpSpPr>
        <p:grpSpPr>
          <a:xfrm>
            <a:off x="2108638" y="1372239"/>
            <a:ext cx="1764587" cy="4133454"/>
            <a:chOff x="2712342" y="1230191"/>
            <a:chExt cx="1764587" cy="4133454"/>
          </a:xfrm>
        </p:grpSpPr>
        <p:cxnSp>
          <p:nvCxnSpPr>
            <p:cNvPr id="40" name="رابط مستقيم 18"/>
            <p:cNvCxnSpPr/>
            <p:nvPr/>
          </p:nvCxnSpPr>
          <p:spPr>
            <a:xfrm>
              <a:off x="2818879" y="1491231"/>
              <a:ext cx="11487" cy="3329879"/>
            </a:xfrm>
            <a:prstGeom prst="line">
              <a:avLst/>
            </a:prstGeom>
            <a:ln w="12700"/>
          </p:spPr>
          <p:style>
            <a:lnRef idx="3">
              <a:schemeClr val="accent2"/>
            </a:lnRef>
            <a:fillRef idx="0">
              <a:schemeClr val="accent2"/>
            </a:fillRef>
            <a:effectRef idx="2">
              <a:schemeClr val="accent2"/>
            </a:effectRef>
            <a:fontRef idx="minor">
              <a:schemeClr val="tx1"/>
            </a:fontRef>
          </p:style>
        </p:cxnSp>
        <p:grpSp>
          <p:nvGrpSpPr>
            <p:cNvPr id="75" name="Group 74"/>
            <p:cNvGrpSpPr/>
            <p:nvPr/>
          </p:nvGrpSpPr>
          <p:grpSpPr>
            <a:xfrm>
              <a:off x="2712342" y="1230191"/>
              <a:ext cx="1764587" cy="4133454"/>
              <a:chOff x="2712342" y="1230191"/>
              <a:chExt cx="1764587" cy="4133454"/>
            </a:xfrm>
          </p:grpSpPr>
          <p:cxnSp>
            <p:nvCxnSpPr>
              <p:cNvPr id="46" name="رابط كسهم مستقيم 24"/>
              <p:cNvCxnSpPr/>
              <p:nvPr/>
            </p:nvCxnSpPr>
            <p:spPr>
              <a:xfrm>
                <a:off x="2857000" y="4579778"/>
                <a:ext cx="1619929" cy="9272"/>
              </a:xfrm>
              <a:prstGeom prst="straightConnector1">
                <a:avLst/>
              </a:prstGeom>
              <a:ln w="12700">
                <a:headEnd type="arrow"/>
                <a:tailEnd type="arrow"/>
              </a:ln>
            </p:spPr>
            <p:style>
              <a:lnRef idx="2">
                <a:schemeClr val="accent6"/>
              </a:lnRef>
              <a:fillRef idx="0">
                <a:schemeClr val="accent6"/>
              </a:fillRef>
              <a:effectRef idx="1">
                <a:schemeClr val="accent6"/>
              </a:effectRef>
              <a:fontRef idx="minor">
                <a:schemeClr val="tx1"/>
              </a:fontRef>
            </p:style>
          </p:cxnSp>
          <p:grpSp>
            <p:nvGrpSpPr>
              <p:cNvPr id="74" name="Group 73"/>
              <p:cNvGrpSpPr/>
              <p:nvPr/>
            </p:nvGrpSpPr>
            <p:grpSpPr>
              <a:xfrm>
                <a:off x="2712342" y="1230191"/>
                <a:ext cx="1717587" cy="4133454"/>
                <a:chOff x="2712342" y="1230191"/>
                <a:chExt cx="1717587" cy="4133454"/>
              </a:xfrm>
            </p:grpSpPr>
            <p:grpSp>
              <p:nvGrpSpPr>
                <p:cNvPr id="2" name="Group 1"/>
                <p:cNvGrpSpPr/>
                <p:nvPr/>
              </p:nvGrpSpPr>
              <p:grpSpPr>
                <a:xfrm>
                  <a:off x="2834026" y="1230191"/>
                  <a:ext cx="1595903" cy="2736270"/>
                  <a:chOff x="3570900" y="1745115"/>
                  <a:chExt cx="1595903" cy="2736270"/>
                </a:xfrm>
              </p:grpSpPr>
              <p:sp>
                <p:nvSpPr>
                  <p:cNvPr id="14" name="شكل بيضاوي 7"/>
                  <p:cNvSpPr/>
                  <p:nvPr/>
                </p:nvSpPr>
                <p:spPr>
                  <a:xfrm>
                    <a:off x="3570900" y="1745115"/>
                    <a:ext cx="1072258" cy="1094508"/>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spcBef>
                        <a:spcPct val="0"/>
                      </a:spcBef>
                    </a:pPr>
                    <a:endParaRPr lang="en-US" sz="1200" dirty="0">
                      <a:solidFill>
                        <a:srgbClr val="C00000"/>
                      </a:solidFill>
                      <a:latin typeface="Arial" panose="020B0604020202020204" pitchFamily="34" charset="0"/>
                      <a:ea typeface="+mj-ea"/>
                      <a:cs typeface="Arial" panose="020B0604020202020204" pitchFamily="34" charset="0"/>
                    </a:endParaRPr>
                  </a:p>
                  <a:p>
                    <a:pPr algn="ctr">
                      <a:spcBef>
                        <a:spcPct val="0"/>
                      </a:spcBef>
                    </a:pPr>
                    <a:endParaRPr lang="en-US" sz="1200" dirty="0">
                      <a:solidFill>
                        <a:schemeClr val="tx1"/>
                      </a:solidFill>
                      <a:latin typeface="Arial" panose="020B0604020202020204" pitchFamily="34" charset="0"/>
                      <a:ea typeface="+mj-ea"/>
                      <a:cs typeface="Arial" panose="020B0604020202020204" pitchFamily="34" charset="0"/>
                    </a:endParaRPr>
                  </a:p>
                </p:txBody>
              </p:sp>
              <p:sp>
                <p:nvSpPr>
                  <p:cNvPr id="15" name="شكل بيضاوي 7"/>
                  <p:cNvSpPr/>
                  <p:nvPr/>
                </p:nvSpPr>
                <p:spPr>
                  <a:xfrm>
                    <a:off x="3570900" y="3386877"/>
                    <a:ext cx="1072258" cy="1094508"/>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spcBef>
                        <a:spcPct val="0"/>
                      </a:spcBef>
                    </a:pPr>
                    <a:endParaRPr lang="en-US" sz="1200" dirty="0">
                      <a:solidFill>
                        <a:srgbClr val="C00000"/>
                      </a:solidFill>
                      <a:latin typeface="Arial" panose="020B0604020202020204" pitchFamily="34" charset="0"/>
                      <a:ea typeface="+mj-ea"/>
                      <a:cs typeface="Arial" panose="020B0604020202020204" pitchFamily="34" charset="0"/>
                    </a:endParaRPr>
                  </a:p>
                  <a:p>
                    <a:pPr algn="ctr">
                      <a:spcBef>
                        <a:spcPct val="0"/>
                      </a:spcBef>
                    </a:pPr>
                    <a:endParaRPr lang="en-US" sz="1200" dirty="0">
                      <a:solidFill>
                        <a:schemeClr val="tx1"/>
                      </a:solidFill>
                      <a:latin typeface="Arial" panose="020B0604020202020204" pitchFamily="34" charset="0"/>
                      <a:ea typeface="+mj-ea"/>
                      <a:cs typeface="Arial" panose="020B0604020202020204" pitchFamily="34" charset="0"/>
                    </a:endParaRPr>
                  </a:p>
                </p:txBody>
              </p:sp>
              <p:sp>
                <p:nvSpPr>
                  <p:cNvPr id="16" name="TextBox 15"/>
                  <p:cNvSpPr txBox="1"/>
                  <p:nvPr/>
                </p:nvSpPr>
                <p:spPr>
                  <a:xfrm>
                    <a:off x="3582387" y="2038569"/>
                    <a:ext cx="1060771" cy="600164"/>
                  </a:xfrm>
                  <a:prstGeom prst="rect">
                    <a:avLst/>
                  </a:prstGeom>
                  <a:noFill/>
                </p:spPr>
                <p:txBody>
                  <a:bodyPr wrap="square" rtlCol="1">
                    <a:spAutoFit/>
                  </a:bodyPr>
                  <a:lstStyle/>
                  <a:p>
                    <a:pPr algn="ctr"/>
                    <a:r>
                      <a:rPr lang="en-US" sz="1100" dirty="0">
                        <a:latin typeface="Arial" panose="020B0604020202020204" pitchFamily="34" charset="0"/>
                        <a:cs typeface="Arial" panose="020B0604020202020204" pitchFamily="34" charset="0"/>
                      </a:rPr>
                      <a:t>Course catalogue correction</a:t>
                    </a:r>
                    <a:endParaRPr lang="ar-SA" sz="1100" dirty="0"/>
                  </a:p>
                </p:txBody>
              </p:sp>
              <p:sp>
                <p:nvSpPr>
                  <p:cNvPr id="19" name="TextBox 18"/>
                  <p:cNvSpPr txBox="1"/>
                  <p:nvPr/>
                </p:nvSpPr>
                <p:spPr>
                  <a:xfrm>
                    <a:off x="3576643" y="3634049"/>
                    <a:ext cx="1060771" cy="600164"/>
                  </a:xfrm>
                  <a:prstGeom prst="rect">
                    <a:avLst/>
                  </a:prstGeom>
                  <a:noFill/>
                </p:spPr>
                <p:txBody>
                  <a:bodyPr wrap="square" rtlCol="1">
                    <a:spAutoFit/>
                  </a:bodyPr>
                  <a:lstStyle/>
                  <a:p>
                    <a:pPr algn="ctr"/>
                    <a:r>
                      <a:rPr lang="en-US" sz="1100" dirty="0">
                        <a:latin typeface="Arial" panose="020B0604020202020204" pitchFamily="34" charset="0"/>
                        <a:cs typeface="Arial" panose="020B0604020202020204" pitchFamily="34" charset="0"/>
                      </a:rPr>
                      <a:t>Programs advisement entered</a:t>
                    </a:r>
                    <a:endParaRPr lang="ar-SA" sz="1100" dirty="0"/>
                  </a:p>
                </p:txBody>
              </p:sp>
              <p:sp>
                <p:nvSpPr>
                  <p:cNvPr id="20" name="سهم إلى اليمين 6"/>
                  <p:cNvSpPr/>
                  <p:nvPr/>
                </p:nvSpPr>
                <p:spPr>
                  <a:xfrm>
                    <a:off x="3582386" y="2793341"/>
                    <a:ext cx="1584417" cy="692728"/>
                  </a:xfrm>
                  <a:prstGeom prst="rightArrow">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21" name="TextBox 20"/>
                <p:cNvSpPr txBox="1"/>
                <p:nvPr/>
              </p:nvSpPr>
              <p:spPr>
                <a:xfrm>
                  <a:off x="2712342" y="2493976"/>
                  <a:ext cx="1359341" cy="261610"/>
                </a:xfrm>
                <a:prstGeom prst="rect">
                  <a:avLst/>
                </a:prstGeom>
                <a:noFill/>
              </p:spPr>
              <p:txBody>
                <a:bodyPr wrap="square" rtlCol="1">
                  <a:spAutoFit/>
                </a:bodyPr>
                <a:lstStyle/>
                <a:p>
                  <a:pPr algn="ctr"/>
                  <a:r>
                    <a:rPr lang="en-US" sz="1100" dirty="0">
                      <a:solidFill>
                        <a:schemeClr val="bg1"/>
                      </a:solidFill>
                      <a:latin typeface="Arial" panose="020B0604020202020204" pitchFamily="34" charset="0"/>
                      <a:cs typeface="Arial" panose="020B0604020202020204" pitchFamily="34" charset="0"/>
                    </a:rPr>
                    <a:t>task in parallel</a:t>
                  </a:r>
                  <a:endParaRPr lang="ar-SA" sz="1100" dirty="0">
                    <a:solidFill>
                      <a:schemeClr val="bg1"/>
                    </a:solidFill>
                  </a:endParaRPr>
                </a:p>
              </p:txBody>
            </p:sp>
            <p:sp>
              <p:nvSpPr>
                <p:cNvPr id="66" name="Rectangle 65"/>
                <p:cNvSpPr/>
                <p:nvPr/>
              </p:nvSpPr>
              <p:spPr>
                <a:xfrm>
                  <a:off x="3156679" y="4670192"/>
                  <a:ext cx="962081" cy="693453"/>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Aug 25</a:t>
                  </a:r>
                  <a:r>
                    <a:rPr lang="en-US" sz="1200" baseline="30000" dirty="0"/>
                    <a:t>th</a:t>
                  </a:r>
                  <a:endParaRPr lang="en-US" sz="1200" dirty="0"/>
                </a:p>
                <a:p>
                  <a:pPr algn="ctr"/>
                  <a:endParaRPr lang="en-US" sz="1200" baseline="30000" dirty="0"/>
                </a:p>
                <a:p>
                  <a:pPr algn="ctr"/>
                  <a:r>
                    <a:rPr lang="en-US" sz="1200" baseline="30000" dirty="0"/>
                    <a:t>to</a:t>
                  </a:r>
                </a:p>
                <a:p>
                  <a:pPr algn="ctr"/>
                  <a:r>
                    <a:rPr lang="en-US" sz="1200" dirty="0"/>
                    <a:t>Sep 5</a:t>
                  </a:r>
                  <a:r>
                    <a:rPr lang="en-US" sz="1200" baseline="30000" dirty="0"/>
                    <a:t>th</a:t>
                  </a:r>
                  <a:endParaRPr lang="en-US" sz="1200" dirty="0"/>
                </a:p>
              </p:txBody>
            </p:sp>
          </p:grpSp>
        </p:grpSp>
      </p:grpSp>
      <p:grpSp>
        <p:nvGrpSpPr>
          <p:cNvPr id="80" name="Group 79"/>
          <p:cNvGrpSpPr/>
          <p:nvPr/>
        </p:nvGrpSpPr>
        <p:grpSpPr>
          <a:xfrm>
            <a:off x="3861738" y="1563133"/>
            <a:ext cx="1778840" cy="3942558"/>
            <a:chOff x="4465442" y="1421085"/>
            <a:chExt cx="1778840" cy="3942558"/>
          </a:xfrm>
        </p:grpSpPr>
        <p:cxnSp>
          <p:nvCxnSpPr>
            <p:cNvPr id="23" name="رابط مستقيم 18"/>
            <p:cNvCxnSpPr/>
            <p:nvPr/>
          </p:nvCxnSpPr>
          <p:spPr>
            <a:xfrm>
              <a:off x="4465442" y="1421085"/>
              <a:ext cx="11487" cy="3444415"/>
            </a:xfrm>
            <a:prstGeom prst="line">
              <a:avLst/>
            </a:prstGeom>
            <a:ln w="12700"/>
          </p:spPr>
          <p:style>
            <a:lnRef idx="3">
              <a:schemeClr val="accent2"/>
            </a:lnRef>
            <a:fillRef idx="0">
              <a:schemeClr val="accent2"/>
            </a:fillRef>
            <a:effectRef idx="2">
              <a:schemeClr val="accent2"/>
            </a:effectRef>
            <a:fontRef idx="minor">
              <a:schemeClr val="tx1"/>
            </a:fontRef>
          </p:style>
        </p:cxnSp>
        <p:grpSp>
          <p:nvGrpSpPr>
            <p:cNvPr id="77" name="Group 76"/>
            <p:cNvGrpSpPr/>
            <p:nvPr/>
          </p:nvGrpSpPr>
          <p:grpSpPr>
            <a:xfrm>
              <a:off x="4465442" y="2077527"/>
              <a:ext cx="1778840" cy="3286116"/>
              <a:chOff x="4465442" y="2077527"/>
              <a:chExt cx="1778840" cy="3286116"/>
            </a:xfrm>
          </p:grpSpPr>
          <p:sp>
            <p:nvSpPr>
              <p:cNvPr id="29" name="شكل بيضاوي 7"/>
              <p:cNvSpPr/>
              <p:nvPr/>
            </p:nvSpPr>
            <p:spPr>
              <a:xfrm>
                <a:off x="4465442" y="2077527"/>
                <a:ext cx="1072258" cy="1094508"/>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spcBef>
                    <a:spcPct val="0"/>
                  </a:spcBef>
                </a:pPr>
                <a:endParaRPr lang="en-US" sz="1200" dirty="0">
                  <a:solidFill>
                    <a:srgbClr val="C00000"/>
                  </a:solidFill>
                  <a:latin typeface="Arial" panose="020B0604020202020204" pitchFamily="34" charset="0"/>
                  <a:ea typeface="+mj-ea"/>
                  <a:cs typeface="Arial" panose="020B0604020202020204" pitchFamily="34" charset="0"/>
                </a:endParaRPr>
              </a:p>
              <a:p>
                <a:pPr algn="ctr">
                  <a:spcBef>
                    <a:spcPct val="0"/>
                  </a:spcBef>
                </a:pPr>
                <a:endParaRPr lang="en-US" sz="1200" dirty="0">
                  <a:solidFill>
                    <a:schemeClr val="tx1"/>
                  </a:solidFill>
                  <a:latin typeface="Arial" panose="020B0604020202020204" pitchFamily="34" charset="0"/>
                  <a:ea typeface="+mj-ea"/>
                  <a:cs typeface="Arial" panose="020B0604020202020204" pitchFamily="34" charset="0"/>
                </a:endParaRPr>
              </a:p>
            </p:txBody>
          </p:sp>
          <p:sp>
            <p:nvSpPr>
              <p:cNvPr id="30" name="TextBox 29"/>
              <p:cNvSpPr txBox="1"/>
              <p:nvPr/>
            </p:nvSpPr>
            <p:spPr>
              <a:xfrm>
                <a:off x="4476929" y="2381676"/>
                <a:ext cx="1138821" cy="430887"/>
              </a:xfrm>
              <a:prstGeom prst="rect">
                <a:avLst/>
              </a:prstGeom>
              <a:noFill/>
            </p:spPr>
            <p:txBody>
              <a:bodyPr wrap="square" rtlCol="1">
                <a:spAutoFit/>
              </a:bodyPr>
              <a:lstStyle/>
              <a:p>
                <a:pPr algn="ctr"/>
                <a:r>
                  <a:rPr lang="en-US" sz="1100" dirty="0">
                    <a:latin typeface="Arial" panose="020B0604020202020204" pitchFamily="34" charset="0"/>
                    <a:cs typeface="Arial" panose="020B0604020202020204" pitchFamily="34" charset="0"/>
                  </a:rPr>
                  <a:t>enrollment customizations</a:t>
                </a:r>
                <a:endParaRPr lang="ar-SA" sz="1100" dirty="0"/>
              </a:p>
            </p:txBody>
          </p:sp>
          <p:cxnSp>
            <p:nvCxnSpPr>
              <p:cNvPr id="36" name="رابط كسهم مستقيم 24"/>
              <p:cNvCxnSpPr/>
              <p:nvPr/>
            </p:nvCxnSpPr>
            <p:spPr>
              <a:xfrm flipV="1">
                <a:off x="4476929" y="4579778"/>
                <a:ext cx="1767353" cy="9274"/>
              </a:xfrm>
              <a:prstGeom prst="straightConnector1">
                <a:avLst/>
              </a:prstGeom>
              <a:ln w="12700">
                <a:headEnd type="arrow"/>
                <a:tailEnd type="arrow"/>
              </a:ln>
            </p:spPr>
            <p:style>
              <a:lnRef idx="2">
                <a:schemeClr val="accent6"/>
              </a:lnRef>
              <a:fillRef idx="0">
                <a:schemeClr val="accent6"/>
              </a:fillRef>
              <a:effectRef idx="1">
                <a:schemeClr val="accent6"/>
              </a:effectRef>
              <a:fontRef idx="minor">
                <a:schemeClr val="tx1"/>
              </a:fontRef>
            </p:style>
          </p:cxnSp>
          <p:sp>
            <p:nvSpPr>
              <p:cNvPr id="65" name="Rectangle 64"/>
              <p:cNvSpPr/>
              <p:nvPr/>
            </p:nvSpPr>
            <p:spPr>
              <a:xfrm>
                <a:off x="4879564" y="4670190"/>
                <a:ext cx="962081" cy="693453"/>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Sep 5</a:t>
                </a:r>
                <a:r>
                  <a:rPr lang="en-US" sz="1200" baseline="30000" dirty="0"/>
                  <a:t>th</a:t>
                </a:r>
              </a:p>
              <a:p>
                <a:pPr algn="ctr"/>
                <a:endParaRPr lang="en-US" sz="1200" baseline="30000" dirty="0"/>
              </a:p>
              <a:p>
                <a:pPr algn="ctr"/>
                <a:r>
                  <a:rPr lang="en-US" sz="1200" baseline="30000" dirty="0"/>
                  <a:t>to</a:t>
                </a:r>
              </a:p>
              <a:p>
                <a:pPr algn="ctr"/>
                <a:r>
                  <a:rPr lang="en-US" sz="1200" dirty="0"/>
                  <a:t>Sep 10</a:t>
                </a:r>
                <a:r>
                  <a:rPr lang="en-US" sz="1200" baseline="30000" dirty="0"/>
                  <a:t>th</a:t>
                </a:r>
                <a:endParaRPr lang="en-US" sz="1200" dirty="0"/>
              </a:p>
            </p:txBody>
          </p:sp>
          <p:sp>
            <p:nvSpPr>
              <p:cNvPr id="69" name="سهم إلى اليمين 6"/>
              <p:cNvSpPr/>
              <p:nvPr/>
            </p:nvSpPr>
            <p:spPr>
              <a:xfrm>
                <a:off x="5537700" y="2287250"/>
                <a:ext cx="706582" cy="692728"/>
              </a:xfrm>
              <a:prstGeom prst="rightArrow">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0447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500" fill="hold"/>
                                        <p:tgtEl>
                                          <p:spTgt spid="73"/>
                                        </p:tgtEl>
                                        <p:attrNameLst>
                                          <p:attrName>ppt_x</p:attrName>
                                        </p:attrNameLst>
                                      </p:cBhvr>
                                      <p:tavLst>
                                        <p:tav tm="0">
                                          <p:val>
                                            <p:strVal val="#ppt_x"/>
                                          </p:val>
                                        </p:tav>
                                        <p:tav tm="100000">
                                          <p:val>
                                            <p:strVal val="#ppt_x"/>
                                          </p:val>
                                        </p:tav>
                                      </p:tavLst>
                                    </p:anim>
                                    <p:anim calcmode="lin" valueType="num">
                                      <p:cBhvr additive="base">
                                        <p:cTn id="8"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9"/>
                                        </p:tgtEl>
                                        <p:attrNameLst>
                                          <p:attrName>style.visibility</p:attrName>
                                        </p:attrNameLst>
                                      </p:cBhvr>
                                      <p:to>
                                        <p:strVal val="visible"/>
                                      </p:to>
                                    </p:set>
                                    <p:anim calcmode="lin" valueType="num">
                                      <p:cBhvr additive="base">
                                        <p:cTn id="13" dur="500" fill="hold"/>
                                        <p:tgtEl>
                                          <p:spTgt spid="79"/>
                                        </p:tgtEl>
                                        <p:attrNameLst>
                                          <p:attrName>ppt_x</p:attrName>
                                        </p:attrNameLst>
                                      </p:cBhvr>
                                      <p:tavLst>
                                        <p:tav tm="0">
                                          <p:val>
                                            <p:strVal val="#ppt_x"/>
                                          </p:val>
                                        </p:tav>
                                        <p:tav tm="100000">
                                          <p:val>
                                            <p:strVal val="#ppt_x"/>
                                          </p:val>
                                        </p:tav>
                                      </p:tavLst>
                                    </p:anim>
                                    <p:anim calcmode="lin" valueType="num">
                                      <p:cBhvr additive="base">
                                        <p:cTn id="14"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anim calcmode="lin" valueType="num">
                                      <p:cBhvr>
                                        <p:cTn id="20" dur="1000" fill="hold"/>
                                        <p:tgtEl>
                                          <p:spTgt spid="26"/>
                                        </p:tgtEl>
                                        <p:attrNameLst>
                                          <p:attrName>ppt_x</p:attrName>
                                        </p:attrNameLst>
                                      </p:cBhvr>
                                      <p:tavLst>
                                        <p:tav tm="0">
                                          <p:val>
                                            <p:strVal val="#ppt_x"/>
                                          </p:val>
                                        </p:tav>
                                        <p:tav tm="100000">
                                          <p:val>
                                            <p:strVal val="#ppt_x"/>
                                          </p:val>
                                        </p:tav>
                                      </p:tavLst>
                                    </p:anim>
                                    <p:anim calcmode="lin" valueType="num">
                                      <p:cBhvr>
                                        <p:cTn id="2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ppt_x"/>
                                          </p:val>
                                        </p:tav>
                                        <p:tav tm="100000">
                                          <p:val>
                                            <p:strVal val="#ppt_x"/>
                                          </p:val>
                                        </p:tav>
                                      </p:tavLst>
                                    </p:anim>
                                    <p:anim calcmode="lin" valueType="num">
                                      <p:cBhvr additive="base">
                                        <p:cTn id="27"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81"/>
                                        </p:tgtEl>
                                        <p:attrNameLst>
                                          <p:attrName>style.visibility</p:attrName>
                                        </p:attrNameLst>
                                      </p:cBhvr>
                                      <p:to>
                                        <p:strVal val="visible"/>
                                      </p:to>
                                    </p:set>
                                    <p:anim calcmode="lin" valueType="num">
                                      <p:cBhvr additive="base">
                                        <p:cTn id="32" dur="500" fill="hold"/>
                                        <p:tgtEl>
                                          <p:spTgt spid="81"/>
                                        </p:tgtEl>
                                        <p:attrNameLst>
                                          <p:attrName>ppt_x</p:attrName>
                                        </p:attrNameLst>
                                      </p:cBhvr>
                                      <p:tavLst>
                                        <p:tav tm="0">
                                          <p:val>
                                            <p:strVal val="#ppt_x"/>
                                          </p:val>
                                        </p:tav>
                                        <p:tav tm="100000">
                                          <p:val>
                                            <p:strVal val="#ppt_x"/>
                                          </p:val>
                                        </p:tav>
                                      </p:tavLst>
                                    </p:anim>
                                    <p:anim calcmode="lin" valueType="num">
                                      <p:cBhvr additive="base">
                                        <p:cTn id="33"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83"/>
                                        </p:tgtEl>
                                        <p:attrNameLst>
                                          <p:attrName>style.visibility</p:attrName>
                                        </p:attrNameLst>
                                      </p:cBhvr>
                                      <p:to>
                                        <p:strVal val="visible"/>
                                      </p:to>
                                    </p:set>
                                    <p:anim calcmode="lin" valueType="num">
                                      <p:cBhvr additive="base">
                                        <p:cTn id="38" dur="500" fill="hold"/>
                                        <p:tgtEl>
                                          <p:spTgt spid="83"/>
                                        </p:tgtEl>
                                        <p:attrNameLst>
                                          <p:attrName>ppt_x</p:attrName>
                                        </p:attrNameLst>
                                      </p:cBhvr>
                                      <p:tavLst>
                                        <p:tav tm="0">
                                          <p:val>
                                            <p:strVal val="#ppt_x"/>
                                          </p:val>
                                        </p:tav>
                                        <p:tav tm="100000">
                                          <p:val>
                                            <p:strVal val="#ppt_x"/>
                                          </p:val>
                                        </p:tav>
                                      </p:tavLst>
                                    </p:anim>
                                    <p:anim calcmode="lin" valueType="num">
                                      <p:cBhvr additive="base">
                                        <p:cTn id="39"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51459" y="1914512"/>
            <a:ext cx="8455190" cy="35944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solidFill>
                  <a:schemeClr val="bg1">
                    <a:lumMod val="50000"/>
                  </a:schemeClr>
                </a:solidFill>
                <a:latin typeface="Arial" panose="020B0604020202020204" pitchFamily="34" charset="0"/>
                <a:cs typeface="Arial" panose="020B0604020202020204" pitchFamily="34" charset="0"/>
              </a:rPr>
              <a:t>For any PS campus solution implementation the owner should be the body in charge of student registration and admission.</a:t>
            </a:r>
          </a:p>
          <a:p>
            <a:r>
              <a:rPr lang="en-US" sz="1800" dirty="0">
                <a:solidFill>
                  <a:schemeClr val="bg1">
                    <a:lumMod val="50000"/>
                  </a:schemeClr>
                </a:solidFill>
                <a:latin typeface="Arial" panose="020B0604020202020204" pitchFamily="34" charset="0"/>
                <a:cs typeface="Arial" panose="020B0604020202020204" pitchFamily="34" charset="0"/>
              </a:rPr>
              <a:t>IT  management  should be involved but not as owner.</a:t>
            </a:r>
          </a:p>
          <a:p>
            <a:r>
              <a:rPr lang="en-US" sz="1800" dirty="0">
                <a:solidFill>
                  <a:schemeClr val="bg1">
                    <a:lumMod val="50000"/>
                  </a:schemeClr>
                </a:solidFill>
                <a:latin typeface="Arial" panose="020B0604020202020204" pitchFamily="34" charset="0"/>
                <a:cs typeface="Arial" panose="020B0604020202020204" pitchFamily="34" charset="0"/>
              </a:rPr>
              <a:t>The client should be in close association with the implementer to assure fulfilling client requirements</a:t>
            </a:r>
          </a:p>
          <a:p>
            <a:r>
              <a:rPr lang="en-US" sz="1800" dirty="0">
                <a:solidFill>
                  <a:schemeClr val="bg1">
                    <a:lumMod val="50000"/>
                  </a:schemeClr>
                </a:solidFill>
                <a:latin typeface="Arial" panose="020B0604020202020204" pitchFamily="34" charset="0"/>
                <a:cs typeface="Arial" panose="020B0604020202020204" pitchFamily="34" charset="0"/>
              </a:rPr>
              <a:t>Phase implementation in the form of modules is recommended </a:t>
            </a:r>
          </a:p>
          <a:p>
            <a:endParaRPr lang="en-US" sz="1800" dirty="0">
              <a:solidFill>
                <a:schemeClr val="bg1">
                  <a:lumMod val="50000"/>
                </a:schemeClr>
              </a:solidFill>
              <a:latin typeface="Arial" panose="020B0604020202020204" pitchFamily="34" charset="0"/>
              <a:cs typeface="Arial" panose="020B0604020202020204" pitchFamily="34" charset="0"/>
            </a:endParaRPr>
          </a:p>
          <a:p>
            <a:endParaRPr lang="en-US" sz="1800" dirty="0">
              <a:solidFill>
                <a:schemeClr val="bg1">
                  <a:lumMod val="50000"/>
                </a:schemeClr>
              </a:solidFill>
              <a:latin typeface="Arial" panose="020B0604020202020204" pitchFamily="34" charset="0"/>
              <a:cs typeface="Arial" panose="020B0604020202020204" pitchFamily="34" charset="0"/>
            </a:endParaRPr>
          </a:p>
        </p:txBody>
      </p:sp>
      <p:sp>
        <p:nvSpPr>
          <p:cNvPr id="5" name="Rectangle 4"/>
          <p:cNvSpPr/>
          <p:nvPr/>
        </p:nvSpPr>
        <p:spPr>
          <a:xfrm>
            <a:off x="3082490" y="688983"/>
            <a:ext cx="2993127" cy="461665"/>
          </a:xfrm>
          <a:prstGeom prst="rect">
            <a:avLst/>
          </a:prstGeom>
        </p:spPr>
        <p:txBody>
          <a:bodyPr wrap="none">
            <a:spAutoFit/>
          </a:bodyPr>
          <a:lstStyle/>
          <a:p>
            <a:pPr marL="400050" lvl="2" indent="-346075" algn="ctr"/>
            <a:r>
              <a:rPr lang="en-US" sz="2400" b="1" dirty="0">
                <a:solidFill>
                  <a:srgbClr val="00B050"/>
                </a:solidFill>
                <a:latin typeface="Arial" panose="020B0604020202020204" pitchFamily="34" charset="0"/>
                <a:cs typeface="Arial" panose="020B0604020202020204" pitchFamily="34" charset="0"/>
              </a:rPr>
              <a:t>Recommendations</a:t>
            </a:r>
          </a:p>
        </p:txBody>
      </p:sp>
    </p:spTree>
    <p:extLst>
      <p:ext uri="{BB962C8B-B14F-4D97-AF65-F5344CB8AC3E}">
        <p14:creationId xmlns:p14="http://schemas.microsoft.com/office/powerpoint/2010/main" val="558299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405647" y="1889760"/>
            <a:ext cx="1982107" cy="2081212"/>
          </a:xfrm>
          <a:prstGeom prst="rect">
            <a:avLst/>
          </a:prstGeom>
        </p:spPr>
      </p:pic>
    </p:spTree>
    <p:extLst>
      <p:ext uri="{BB962C8B-B14F-4D97-AF65-F5344CB8AC3E}">
        <p14:creationId xmlns:p14="http://schemas.microsoft.com/office/powerpoint/2010/main" val="691075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705091" y="2410726"/>
            <a:ext cx="4161694" cy="179208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en-US" sz="1600" dirty="0">
                <a:solidFill>
                  <a:schemeClr val="bg1">
                    <a:lumMod val="50000"/>
                  </a:schemeClr>
                </a:solidFill>
                <a:latin typeface="Arial" panose="020B0604020202020204" pitchFamily="34" charset="0"/>
                <a:cs typeface="Arial" panose="020B0604020202020204" pitchFamily="34" charset="0"/>
              </a:rPr>
              <a:t>Eng. SAIF Mohammad Alsaif </a:t>
            </a:r>
          </a:p>
          <a:p>
            <a:pPr>
              <a:buFont typeface="Wingdings" panose="05000000000000000000" pitchFamily="2" charset="2"/>
              <a:buChar char="§"/>
            </a:pPr>
            <a:r>
              <a:rPr lang="en-US" sz="1600" dirty="0">
                <a:solidFill>
                  <a:schemeClr val="bg1">
                    <a:lumMod val="50000"/>
                  </a:schemeClr>
                </a:solidFill>
                <a:latin typeface="Arial" panose="020B0604020202020204" pitchFamily="34" charset="0"/>
                <a:cs typeface="Arial" panose="020B0604020202020204" pitchFamily="34" charset="0"/>
              </a:rPr>
              <a:t>Vice Dean for Admission &amp; Registration for Admission Affairs</a:t>
            </a:r>
          </a:p>
          <a:p>
            <a:pPr>
              <a:buFont typeface="Wingdings" panose="05000000000000000000" pitchFamily="2" charset="2"/>
              <a:buChar char="§"/>
            </a:pPr>
            <a:r>
              <a:rPr lang="en-US" sz="1600" dirty="0">
                <a:solidFill>
                  <a:schemeClr val="bg1">
                    <a:lumMod val="50000"/>
                  </a:schemeClr>
                </a:solidFill>
                <a:latin typeface="Arial" panose="020B0604020202020204" pitchFamily="34" charset="0"/>
                <a:cs typeface="Arial" panose="020B0604020202020204" pitchFamily="34" charset="0"/>
              </a:rPr>
              <a:t>University of Dammam</a:t>
            </a:r>
          </a:p>
          <a:p>
            <a:pPr>
              <a:buFont typeface="Wingdings" panose="05000000000000000000" pitchFamily="2" charset="2"/>
              <a:buChar char="§"/>
            </a:pPr>
            <a:r>
              <a:rPr lang="en-US" sz="1600" dirty="0">
                <a:solidFill>
                  <a:schemeClr val="bg1">
                    <a:lumMod val="50000"/>
                  </a:schemeClr>
                </a:solidFill>
                <a:latin typeface="Arial" panose="020B0604020202020204" pitchFamily="34" charset="0"/>
                <a:cs typeface="Arial" panose="020B0604020202020204" pitchFamily="34" charset="0"/>
                <a:hlinkClick r:id="rId2"/>
              </a:rPr>
              <a:t>alsaeef@uod.edu.sa</a:t>
            </a:r>
            <a:endParaRPr lang="en-US" sz="1600" dirty="0">
              <a:solidFill>
                <a:schemeClr val="bg1">
                  <a:lumMod val="50000"/>
                </a:schemeClr>
              </a:solidFill>
              <a:latin typeface="Arial" panose="020B0604020202020204" pitchFamily="34" charset="0"/>
              <a:cs typeface="Arial" panose="020B0604020202020204" pitchFamily="34" charset="0"/>
            </a:endParaRPr>
          </a:p>
          <a:p>
            <a:pPr>
              <a:buFont typeface="Wingdings" panose="05000000000000000000" pitchFamily="2" charset="2"/>
              <a:buChar char="§"/>
            </a:pPr>
            <a:r>
              <a:rPr lang="en-US" sz="1600" dirty="0">
                <a:solidFill>
                  <a:schemeClr val="bg1">
                    <a:lumMod val="50000"/>
                  </a:schemeClr>
                </a:solidFill>
                <a:latin typeface="Arial" panose="020B0604020202020204" pitchFamily="34" charset="0"/>
                <a:cs typeface="Arial" panose="020B0604020202020204" pitchFamily="34" charset="0"/>
              </a:rPr>
              <a:t>+966133332702</a:t>
            </a:r>
          </a:p>
        </p:txBody>
      </p:sp>
      <p:sp>
        <p:nvSpPr>
          <p:cNvPr id="7" name="Rectangle 6"/>
          <p:cNvSpPr/>
          <p:nvPr/>
        </p:nvSpPr>
        <p:spPr>
          <a:xfrm>
            <a:off x="3520111" y="688983"/>
            <a:ext cx="2117887" cy="461665"/>
          </a:xfrm>
          <a:prstGeom prst="rect">
            <a:avLst/>
          </a:prstGeom>
        </p:spPr>
        <p:txBody>
          <a:bodyPr wrap="none">
            <a:spAutoFit/>
          </a:bodyPr>
          <a:lstStyle/>
          <a:p>
            <a:pPr marL="400050" lvl="2" indent="-346075" algn="ctr"/>
            <a:r>
              <a:rPr lang="en-US" sz="2400" b="1" dirty="0">
                <a:solidFill>
                  <a:srgbClr val="00B050"/>
                </a:solidFill>
                <a:latin typeface="Arial" panose="020B0604020202020204" pitchFamily="34" charset="0"/>
                <a:cs typeface="Arial" panose="020B0604020202020204" pitchFamily="34" charset="0"/>
              </a:rPr>
              <a:t>Contact Info </a:t>
            </a:r>
          </a:p>
        </p:txBody>
      </p:sp>
    </p:spTree>
    <p:extLst>
      <p:ext uri="{BB962C8B-B14F-4D97-AF65-F5344CB8AC3E}">
        <p14:creationId xmlns:p14="http://schemas.microsoft.com/office/powerpoint/2010/main" val="691075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txBox="1">
            <a:spLocks/>
          </p:cNvSpPr>
          <p:nvPr/>
        </p:nvSpPr>
        <p:spPr>
          <a:xfrm>
            <a:off x="2952598" y="5785170"/>
            <a:ext cx="3809456" cy="71142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
            </a:pPr>
            <a:r>
              <a:rPr lang="en-US" sz="1800">
                <a:solidFill>
                  <a:schemeClr val="bg1">
                    <a:lumMod val="50000"/>
                  </a:schemeClr>
                </a:solidFill>
                <a:latin typeface="Arial" panose="020B0604020202020204" pitchFamily="34" charset="0"/>
                <a:cs typeface="Arial" panose="020B0604020202020204" pitchFamily="34" charset="0"/>
              </a:rPr>
              <a:t>SESSION 1016</a:t>
            </a:r>
            <a:endParaRPr lang="en-US" sz="1800" dirty="0">
              <a:solidFill>
                <a:schemeClr val="bg1">
                  <a:lumMod val="50000"/>
                </a:schemeClr>
              </a:solidFill>
              <a:latin typeface="Arial" panose="020B0604020202020204" pitchFamily="34" charset="0"/>
              <a:cs typeface="Arial" panose="020B0604020202020204" pitchFamily="34" charset="0"/>
            </a:endParaRPr>
          </a:p>
          <a:p>
            <a:pPr>
              <a:buFont typeface="Wingdings" panose="05000000000000000000" pitchFamily="2" charset="2"/>
              <a:buChar char="§"/>
            </a:pPr>
            <a:r>
              <a:rPr lang="en-US" sz="1800" dirty="0">
                <a:solidFill>
                  <a:schemeClr val="bg1">
                    <a:lumMod val="50000"/>
                  </a:schemeClr>
                </a:solidFill>
                <a:latin typeface="Arial" panose="020B0604020202020204" pitchFamily="34" charset="0"/>
                <a:cs typeface="Arial" panose="020B0604020202020204" pitchFamily="34" charset="0"/>
              </a:rPr>
              <a:t>DATE OF PRESENTATION</a:t>
            </a:r>
          </a:p>
        </p:txBody>
      </p:sp>
      <p:sp>
        <p:nvSpPr>
          <p:cNvPr id="6" name="Rectangle 5"/>
          <p:cNvSpPr/>
          <p:nvPr/>
        </p:nvSpPr>
        <p:spPr>
          <a:xfrm>
            <a:off x="859969" y="1482105"/>
            <a:ext cx="7594964" cy="830997"/>
          </a:xfrm>
          <a:prstGeom prst="rect">
            <a:avLst/>
          </a:prstGeom>
        </p:spPr>
        <p:txBody>
          <a:bodyPr wrap="none">
            <a:spAutoFit/>
          </a:bodyPr>
          <a:lstStyle/>
          <a:p>
            <a:pPr algn="ctr"/>
            <a:r>
              <a:rPr lang="en-US" sz="2400" b="1" dirty="0">
                <a:solidFill>
                  <a:srgbClr val="00B050"/>
                </a:solidFill>
                <a:latin typeface="Arial" panose="020B0604020202020204" pitchFamily="34" charset="0"/>
                <a:cs typeface="Arial" panose="020B0604020202020204" pitchFamily="34" charset="0"/>
              </a:rPr>
              <a:t>Go live on enrollment: A story of success in PSCS </a:t>
            </a:r>
          </a:p>
          <a:p>
            <a:pPr algn="ctr"/>
            <a:r>
              <a:rPr lang="en-US" sz="2400" b="1" dirty="0">
                <a:solidFill>
                  <a:srgbClr val="00B050"/>
                </a:solidFill>
                <a:latin typeface="Arial" panose="020B0604020202020204" pitchFamily="34" charset="0"/>
                <a:cs typeface="Arial" panose="020B0604020202020204" pitchFamily="34" charset="0"/>
              </a:rPr>
              <a:t>implementation in YIC colleges in Yanbu</a:t>
            </a:r>
          </a:p>
        </p:txBody>
      </p:sp>
      <p:sp>
        <p:nvSpPr>
          <p:cNvPr id="8" name="Subtitle 2"/>
          <p:cNvSpPr txBox="1">
            <a:spLocks/>
          </p:cNvSpPr>
          <p:nvPr/>
        </p:nvSpPr>
        <p:spPr>
          <a:xfrm>
            <a:off x="859969" y="3093723"/>
            <a:ext cx="4161694" cy="179208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en-US" sz="1600" dirty="0">
                <a:solidFill>
                  <a:schemeClr val="bg1">
                    <a:lumMod val="50000"/>
                  </a:schemeClr>
                </a:solidFill>
                <a:latin typeface="Arial" panose="020B0604020202020204" pitchFamily="34" charset="0"/>
                <a:cs typeface="Arial" panose="020B0604020202020204" pitchFamily="34" charset="0"/>
              </a:rPr>
              <a:t>Eng. SAIF Mohammad Alsaif </a:t>
            </a:r>
          </a:p>
          <a:p>
            <a:pPr>
              <a:buFont typeface="Wingdings" panose="05000000000000000000" pitchFamily="2" charset="2"/>
              <a:buChar char="§"/>
            </a:pPr>
            <a:r>
              <a:rPr lang="en-US" sz="1600" dirty="0">
                <a:solidFill>
                  <a:schemeClr val="bg1">
                    <a:lumMod val="50000"/>
                  </a:schemeClr>
                </a:solidFill>
                <a:latin typeface="Arial" panose="020B0604020202020204" pitchFamily="34" charset="0"/>
                <a:cs typeface="Arial" panose="020B0604020202020204" pitchFamily="34" charset="0"/>
              </a:rPr>
              <a:t>Vice Dean for Admission &amp; Registration for Admission Affairs</a:t>
            </a:r>
          </a:p>
          <a:p>
            <a:pPr>
              <a:buFont typeface="Wingdings" panose="05000000000000000000" pitchFamily="2" charset="2"/>
              <a:buChar char="§"/>
            </a:pPr>
            <a:r>
              <a:rPr lang="en-US" sz="1600" dirty="0">
                <a:solidFill>
                  <a:schemeClr val="bg1">
                    <a:lumMod val="50000"/>
                  </a:schemeClr>
                </a:solidFill>
                <a:latin typeface="Arial" panose="020B0604020202020204" pitchFamily="34" charset="0"/>
                <a:cs typeface="Arial" panose="020B0604020202020204" pitchFamily="34" charset="0"/>
              </a:rPr>
              <a:t>University of Dammam</a:t>
            </a:r>
          </a:p>
          <a:p>
            <a:pPr>
              <a:buFont typeface="Wingdings" panose="05000000000000000000" pitchFamily="2" charset="2"/>
              <a:buChar char="§"/>
            </a:pPr>
            <a:r>
              <a:rPr lang="en-US" sz="1600" dirty="0">
                <a:solidFill>
                  <a:schemeClr val="bg1">
                    <a:lumMod val="50000"/>
                  </a:schemeClr>
                </a:solidFill>
                <a:latin typeface="Arial" panose="020B0604020202020204" pitchFamily="34" charset="0"/>
                <a:cs typeface="Arial" panose="020B0604020202020204" pitchFamily="34" charset="0"/>
                <a:hlinkClick r:id="rId2"/>
              </a:rPr>
              <a:t>alsaeef@uod.edu.sa</a:t>
            </a:r>
            <a:endParaRPr lang="en-US" sz="1600" dirty="0">
              <a:solidFill>
                <a:schemeClr val="bg1">
                  <a:lumMod val="50000"/>
                </a:schemeClr>
              </a:solidFill>
              <a:latin typeface="Arial" panose="020B0604020202020204" pitchFamily="34" charset="0"/>
              <a:cs typeface="Arial" panose="020B0604020202020204" pitchFamily="34" charset="0"/>
            </a:endParaRPr>
          </a:p>
          <a:p>
            <a:pPr>
              <a:buFont typeface="Wingdings" panose="05000000000000000000" pitchFamily="2" charset="2"/>
              <a:buChar char="§"/>
            </a:pPr>
            <a:r>
              <a:rPr lang="en-US" sz="1600" dirty="0">
                <a:solidFill>
                  <a:schemeClr val="bg1">
                    <a:lumMod val="50000"/>
                  </a:schemeClr>
                </a:solidFill>
                <a:latin typeface="Arial" panose="020B0604020202020204" pitchFamily="34" charset="0"/>
                <a:cs typeface="Arial" panose="020B0604020202020204" pitchFamily="34" charset="0"/>
              </a:rPr>
              <a:t>+966133332702</a:t>
            </a:r>
          </a:p>
        </p:txBody>
      </p:sp>
    </p:spTree>
    <p:extLst>
      <p:ext uri="{BB962C8B-B14F-4D97-AF65-F5344CB8AC3E}">
        <p14:creationId xmlns:p14="http://schemas.microsoft.com/office/powerpoint/2010/main" val="196543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923612" y="1344912"/>
            <a:ext cx="7543800" cy="518930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00050" lvl="2" indent="0">
              <a:buNone/>
            </a:pPr>
            <a:r>
              <a:rPr lang="en-US" sz="2800" dirty="0">
                <a:solidFill>
                  <a:schemeClr val="bg1">
                    <a:lumMod val="50000"/>
                  </a:schemeClr>
                </a:solidFill>
                <a:latin typeface="Arial" panose="020B0604020202020204" pitchFamily="34" charset="0"/>
                <a:cs typeface="Arial" panose="020B0604020202020204" pitchFamily="34" charset="0"/>
              </a:rPr>
              <a:t>AGENDA</a:t>
            </a:r>
            <a:endParaRPr lang="en-US" sz="1800" dirty="0">
              <a:solidFill>
                <a:schemeClr val="bg1">
                  <a:lumMod val="50000"/>
                </a:schemeClr>
              </a:solidFill>
              <a:latin typeface="Arial" panose="020B0604020202020204" pitchFamily="34" charset="0"/>
              <a:cs typeface="Arial" panose="020B0604020202020204" pitchFamily="34" charset="0"/>
            </a:endParaRPr>
          </a:p>
          <a:p>
            <a:pPr marL="742950" lvl="2" indent="-342900">
              <a:buFont typeface="Wingdings" panose="05000000000000000000" pitchFamily="2" charset="2"/>
              <a:buChar char="§"/>
            </a:pPr>
            <a:r>
              <a:rPr lang="en-US" sz="1800" dirty="0">
                <a:solidFill>
                  <a:schemeClr val="bg1">
                    <a:lumMod val="50000"/>
                  </a:schemeClr>
                </a:solidFill>
                <a:latin typeface="Arial" panose="020B0604020202020204" pitchFamily="34" charset="0"/>
                <a:cs typeface="Arial" panose="020B0604020202020204" pitchFamily="34" charset="0"/>
              </a:rPr>
              <a:t>Consultation Unit at Deanship of Adm. &amp; Regis. at UOD</a:t>
            </a:r>
          </a:p>
          <a:p>
            <a:pPr marL="1200150" lvl="3" indent="-342900">
              <a:buFont typeface="Wingdings" panose="05000000000000000000" pitchFamily="2" charset="2"/>
              <a:buChar char="§"/>
            </a:pPr>
            <a:r>
              <a:rPr lang="en-US" sz="1400" b="1" dirty="0">
                <a:solidFill>
                  <a:schemeClr val="bg1">
                    <a:lumMod val="50000"/>
                  </a:schemeClr>
                </a:solidFill>
                <a:latin typeface="Arial" panose="020B0604020202020204" pitchFamily="34" charset="0"/>
                <a:cs typeface="Arial" panose="020B0604020202020204" pitchFamily="34" charset="0"/>
              </a:rPr>
              <a:t>CU unit emergence , Geographical scope, Beneficiary and customers. </a:t>
            </a:r>
          </a:p>
          <a:p>
            <a:pPr marL="1200150" lvl="3" indent="-342900">
              <a:buFont typeface="Wingdings" panose="05000000000000000000" pitchFamily="2" charset="2"/>
              <a:buChar char="§"/>
            </a:pPr>
            <a:r>
              <a:rPr lang="en-US" sz="1400" b="1" dirty="0">
                <a:solidFill>
                  <a:schemeClr val="bg1">
                    <a:lumMod val="50000"/>
                  </a:schemeClr>
                </a:solidFill>
                <a:latin typeface="Arial" panose="020B0604020202020204" pitchFamily="34" charset="0"/>
                <a:cs typeface="Arial" panose="020B0604020202020204" pitchFamily="34" charset="0"/>
              </a:rPr>
              <a:t>Services and Products ,Expertise </a:t>
            </a:r>
          </a:p>
          <a:p>
            <a:pPr marL="742950" lvl="2" indent="-342900">
              <a:buFont typeface="Wingdings" panose="05000000000000000000" pitchFamily="2" charset="2"/>
              <a:buChar char="§"/>
            </a:pPr>
            <a:r>
              <a:rPr lang="en-US" sz="1800" dirty="0">
                <a:solidFill>
                  <a:schemeClr val="bg1">
                    <a:lumMod val="50000"/>
                  </a:schemeClr>
                </a:solidFill>
                <a:latin typeface="Arial" panose="020B0604020202020204" pitchFamily="34" charset="0"/>
                <a:cs typeface="Arial" panose="020B0604020202020204" pitchFamily="34" charset="0"/>
              </a:rPr>
              <a:t>Yanbu  Industrial Colleges (YIC )Project History</a:t>
            </a:r>
          </a:p>
          <a:p>
            <a:pPr marL="742950" lvl="2" indent="-342900">
              <a:buFont typeface="Wingdings" panose="05000000000000000000" pitchFamily="2" charset="2"/>
              <a:buChar char="§"/>
            </a:pPr>
            <a:r>
              <a:rPr lang="en-US" sz="1800" dirty="0">
                <a:solidFill>
                  <a:schemeClr val="bg1">
                    <a:lumMod val="50000"/>
                  </a:schemeClr>
                </a:solidFill>
                <a:latin typeface="Arial" panose="020B0604020202020204" pitchFamily="34" charset="0"/>
                <a:cs typeface="Arial" panose="020B0604020202020204" pitchFamily="34" charset="0"/>
              </a:rPr>
              <a:t>Project status when UoD_CU interfered (1st August 2016)</a:t>
            </a:r>
          </a:p>
          <a:p>
            <a:pPr marL="742950" lvl="2" indent="-342900">
              <a:buFont typeface="Wingdings" panose="05000000000000000000" pitchFamily="2" charset="2"/>
              <a:buChar char="§"/>
            </a:pPr>
            <a:r>
              <a:rPr lang="en-US" sz="1800" dirty="0">
                <a:solidFill>
                  <a:schemeClr val="bg1">
                    <a:lumMod val="50000"/>
                  </a:schemeClr>
                </a:solidFill>
                <a:latin typeface="Arial" panose="020B0604020202020204" pitchFamily="34" charset="0"/>
                <a:cs typeface="Arial" panose="020B0604020202020204" pitchFamily="34" charset="0"/>
              </a:rPr>
              <a:t>Plan: One month implementation - Enrollment Module</a:t>
            </a:r>
          </a:p>
          <a:p>
            <a:pPr marL="742950" lvl="2" indent="-342900">
              <a:buFont typeface="Wingdings" panose="05000000000000000000" pitchFamily="2" charset="2"/>
              <a:buChar char="§"/>
            </a:pPr>
            <a:r>
              <a:rPr lang="en-US" sz="1800" dirty="0">
                <a:solidFill>
                  <a:schemeClr val="bg1">
                    <a:lumMod val="50000"/>
                  </a:schemeClr>
                </a:solidFill>
                <a:latin typeface="Arial" panose="020B0604020202020204" pitchFamily="34" charset="0"/>
                <a:cs typeface="Arial" panose="020B0604020202020204" pitchFamily="34" charset="0"/>
              </a:rPr>
              <a:t>Progress and Current status</a:t>
            </a:r>
          </a:p>
          <a:p>
            <a:pPr marL="742950" lvl="2" indent="-342900">
              <a:buFont typeface="Wingdings" panose="05000000000000000000" pitchFamily="2" charset="2"/>
              <a:buChar char="§"/>
            </a:pPr>
            <a:r>
              <a:rPr lang="en-US" sz="1800" dirty="0">
                <a:solidFill>
                  <a:schemeClr val="bg1">
                    <a:lumMod val="50000"/>
                  </a:schemeClr>
                </a:solidFill>
                <a:latin typeface="Arial" panose="020B0604020202020204" pitchFamily="34" charset="0"/>
                <a:cs typeface="Arial" panose="020B0604020202020204" pitchFamily="34" charset="0"/>
              </a:rPr>
              <a:t>Recommendations</a:t>
            </a:r>
            <a:endParaRPr lang="en-US" altLang="en-US" sz="1800" dirty="0">
              <a:solidFill>
                <a:schemeClr val="bg1">
                  <a:lumMod val="50000"/>
                </a:schemeClr>
              </a:solidFill>
              <a:latin typeface="Arial" panose="020B0604020202020204" pitchFamily="34" charset="0"/>
              <a:cs typeface="Arial" panose="020B0604020202020204" pitchFamily="34" charset="0"/>
            </a:endParaRPr>
          </a:p>
          <a:p>
            <a:pPr marL="742950" lvl="2" indent="-342900">
              <a:buFont typeface="Wingdings" panose="05000000000000000000" pitchFamily="2" charset="2"/>
              <a:buChar char="§"/>
            </a:pPr>
            <a:r>
              <a:rPr lang="en-US" altLang="en-US" sz="1800" dirty="0">
                <a:solidFill>
                  <a:schemeClr val="bg1">
                    <a:lumMod val="50000"/>
                  </a:schemeClr>
                </a:solidFill>
                <a:latin typeface="Arial" panose="020B0604020202020204" pitchFamily="34" charset="0"/>
                <a:cs typeface="Arial" panose="020B0604020202020204" pitchFamily="34" charset="0"/>
              </a:rPr>
              <a:t>Contact Info</a:t>
            </a:r>
          </a:p>
        </p:txBody>
      </p:sp>
    </p:spTree>
    <p:extLst>
      <p:ext uri="{BB962C8B-B14F-4D97-AF65-F5344CB8AC3E}">
        <p14:creationId xmlns:p14="http://schemas.microsoft.com/office/powerpoint/2010/main" val="393025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262187"/>
            <a:ext cx="8229600" cy="4525963"/>
          </a:xfrm>
        </p:spPr>
        <p:txBody>
          <a:bodyPr>
            <a:noAutofit/>
          </a:bodyPr>
          <a:lstStyle/>
          <a:p>
            <a:pPr marL="0" indent="0">
              <a:buNone/>
            </a:pPr>
            <a:r>
              <a:rPr lang="ar-SA" sz="2800" dirty="0">
                <a:solidFill>
                  <a:schemeClr val="accent2">
                    <a:lumMod val="75000"/>
                  </a:schemeClr>
                </a:solidFill>
                <a:latin typeface="Sakkal Majalla" panose="02000000000000000000" pitchFamily="2" charset="-78"/>
                <a:cs typeface="Sakkal Majalla" panose="02000000000000000000" pitchFamily="2" charset="-78"/>
              </a:rPr>
              <a:t> </a:t>
            </a:r>
            <a:r>
              <a:rPr lang="en-US" sz="1800" b="1" dirty="0">
                <a:solidFill>
                  <a:schemeClr val="bg1">
                    <a:lumMod val="50000"/>
                  </a:schemeClr>
                </a:solidFill>
                <a:latin typeface="Arial" panose="020B0604020202020204" pitchFamily="34" charset="0"/>
                <a:cs typeface="Arial" panose="020B0604020202020204" pitchFamily="34" charset="0"/>
              </a:rPr>
              <a:t>Unit Emergence :</a:t>
            </a:r>
          </a:p>
          <a:p>
            <a:pPr marL="620713" lvl="1" indent="-174625" defTabSz="914400">
              <a:buFont typeface="Wingdings" panose="05000000000000000000" pitchFamily="2" charset="2"/>
              <a:buChar char="§"/>
            </a:pPr>
            <a:r>
              <a:rPr lang="en-US" sz="1800" dirty="0">
                <a:solidFill>
                  <a:schemeClr val="bg1">
                    <a:lumMod val="50000"/>
                  </a:schemeClr>
                </a:solidFill>
                <a:latin typeface="Arial" panose="020B0604020202020204" pitchFamily="34" charset="0"/>
                <a:cs typeface="Arial" panose="020B0604020202020204" pitchFamily="34" charset="0"/>
              </a:rPr>
              <a:t>The Unit was Established with the consent of the University Council  and approved by Ministry of Education </a:t>
            </a:r>
          </a:p>
          <a:p>
            <a:pPr marL="0" lvl="1" indent="0">
              <a:buNone/>
            </a:pPr>
            <a:endParaRPr lang="en-US" sz="1800" b="1" dirty="0">
              <a:solidFill>
                <a:schemeClr val="bg1">
                  <a:lumMod val="50000"/>
                </a:schemeClr>
              </a:solidFill>
              <a:latin typeface="Arial" panose="020B0604020202020204" pitchFamily="34" charset="0"/>
              <a:cs typeface="Arial" panose="020B0604020202020204" pitchFamily="34" charset="0"/>
            </a:endParaRPr>
          </a:p>
          <a:p>
            <a:pPr marL="0" lvl="1" indent="0">
              <a:buNone/>
            </a:pPr>
            <a:r>
              <a:rPr lang="en-US" sz="1800" b="1" dirty="0">
                <a:solidFill>
                  <a:schemeClr val="bg1">
                    <a:lumMod val="50000"/>
                  </a:schemeClr>
                </a:solidFill>
                <a:latin typeface="Arial" panose="020B0604020202020204" pitchFamily="34" charset="0"/>
                <a:cs typeface="Arial" panose="020B0604020202020204" pitchFamily="34" charset="0"/>
              </a:rPr>
              <a:t>The geographical scope:</a:t>
            </a:r>
          </a:p>
          <a:p>
            <a:pPr marL="620713" lvl="1" indent="-174625" defTabSz="914400">
              <a:buFont typeface="Wingdings" panose="05000000000000000000" pitchFamily="2" charset="2"/>
              <a:buChar char="§"/>
            </a:pPr>
            <a:r>
              <a:rPr lang="en-US" sz="1800" dirty="0">
                <a:solidFill>
                  <a:schemeClr val="bg1">
                    <a:lumMod val="50000"/>
                  </a:schemeClr>
                </a:solidFill>
                <a:latin typeface="Arial" panose="020B0604020202020204" pitchFamily="34" charset="0"/>
                <a:cs typeface="Arial" panose="020B0604020202020204" pitchFamily="34" charset="0"/>
              </a:rPr>
              <a:t>The unit can provide advisory, Implementation services and studies related to the SIS applications in the Kingdom of Saudi Arabia and the Gulf Cooperation Council (GCC) countries.</a:t>
            </a:r>
          </a:p>
          <a:p>
            <a:pPr marL="620713" lvl="1" indent="-174625" defTabSz="914400">
              <a:buFont typeface="Wingdings" panose="05000000000000000000" pitchFamily="2" charset="2"/>
              <a:buChar char="§"/>
            </a:pPr>
            <a:endParaRPr lang="en-US" sz="1800" dirty="0">
              <a:solidFill>
                <a:schemeClr val="bg1">
                  <a:lumMod val="50000"/>
                </a:schemeClr>
              </a:solidFill>
              <a:latin typeface="Arial" panose="020B0604020202020204" pitchFamily="34" charset="0"/>
              <a:cs typeface="Arial" panose="020B0604020202020204" pitchFamily="34" charset="0"/>
            </a:endParaRPr>
          </a:p>
          <a:p>
            <a:pPr marL="0" lvl="1" indent="0" defTabSz="914400">
              <a:buNone/>
            </a:pPr>
            <a:r>
              <a:rPr lang="en-US" sz="1800" b="1" dirty="0">
                <a:solidFill>
                  <a:schemeClr val="bg1">
                    <a:lumMod val="50000"/>
                  </a:schemeClr>
                </a:solidFill>
                <a:latin typeface="Arial" panose="020B0604020202020204" pitchFamily="34" charset="0"/>
                <a:cs typeface="Arial" panose="020B0604020202020204" pitchFamily="34" charset="0"/>
              </a:rPr>
              <a:t>Beneficiary  and customers  :</a:t>
            </a:r>
          </a:p>
          <a:p>
            <a:pPr marL="620713" lvl="1" indent="-174625" defTabSz="914400">
              <a:buFont typeface="Wingdings" panose="05000000000000000000" pitchFamily="2" charset="2"/>
              <a:buChar char="§"/>
            </a:pPr>
            <a:r>
              <a:rPr lang="en-US" sz="1800" dirty="0">
                <a:solidFill>
                  <a:schemeClr val="bg1">
                    <a:lumMod val="50000"/>
                  </a:schemeClr>
                </a:solidFill>
                <a:latin typeface="Arial" panose="020B0604020202020204" pitchFamily="34" charset="0"/>
                <a:cs typeface="Arial" panose="020B0604020202020204" pitchFamily="34" charset="0"/>
              </a:rPr>
              <a:t>Governmental and private universities</a:t>
            </a:r>
          </a:p>
          <a:p>
            <a:pPr marL="620713" lvl="1" indent="-174625" defTabSz="914400">
              <a:buFont typeface="Wingdings" panose="05000000000000000000" pitchFamily="2" charset="2"/>
              <a:buChar char="§"/>
            </a:pPr>
            <a:r>
              <a:rPr lang="en-US" sz="1800" dirty="0">
                <a:solidFill>
                  <a:schemeClr val="bg1">
                    <a:lumMod val="50000"/>
                  </a:schemeClr>
                </a:solidFill>
                <a:latin typeface="Arial" panose="020B0604020202020204" pitchFamily="34" charset="0"/>
                <a:cs typeface="Arial" panose="020B0604020202020204" pitchFamily="34" charset="0"/>
              </a:rPr>
              <a:t>Government and private colleges</a:t>
            </a:r>
          </a:p>
          <a:p>
            <a:pPr marL="620713" lvl="1" indent="-174625" defTabSz="914400">
              <a:buFont typeface="Wingdings" panose="05000000000000000000" pitchFamily="2" charset="2"/>
              <a:buChar char="§"/>
            </a:pPr>
            <a:r>
              <a:rPr lang="en-US" sz="1800" dirty="0">
                <a:solidFill>
                  <a:schemeClr val="bg1">
                    <a:lumMod val="50000"/>
                  </a:schemeClr>
                </a:solidFill>
                <a:latin typeface="Arial" panose="020B0604020202020204" pitchFamily="34" charset="0"/>
                <a:cs typeface="Arial" panose="020B0604020202020204" pitchFamily="34" charset="0"/>
              </a:rPr>
              <a:t>Training centers &amp; Institutes</a:t>
            </a:r>
          </a:p>
          <a:p>
            <a:pPr marL="620713" lvl="1" indent="-174625" defTabSz="914400">
              <a:buFont typeface="Wingdings" panose="05000000000000000000" pitchFamily="2" charset="2"/>
              <a:buChar char="§"/>
            </a:pPr>
            <a:r>
              <a:rPr lang="en-US" sz="1800" dirty="0">
                <a:solidFill>
                  <a:schemeClr val="bg1">
                    <a:lumMod val="50000"/>
                  </a:schemeClr>
                </a:solidFill>
                <a:latin typeface="Arial" panose="020B0604020202020204" pitchFamily="34" charset="0"/>
                <a:cs typeface="Arial" panose="020B0604020202020204" pitchFamily="34" charset="0"/>
              </a:rPr>
              <a:t>School complexes</a:t>
            </a:r>
          </a:p>
          <a:p>
            <a:pPr marL="342900" lvl="1" indent="-342900" defTabSz="914400">
              <a:buFont typeface="Wingdings" panose="05000000000000000000" pitchFamily="2" charset="2"/>
              <a:buChar char="§"/>
            </a:pPr>
            <a:endParaRPr lang="en-US" sz="1800" dirty="0">
              <a:solidFill>
                <a:schemeClr val="bg1">
                  <a:lumMod val="50000"/>
                </a:schemeClr>
              </a:solidFill>
              <a:latin typeface="Arial" panose="020B0604020202020204" pitchFamily="34" charset="0"/>
              <a:cs typeface="Arial" panose="020B0604020202020204" pitchFamily="34" charset="0"/>
            </a:endParaRPr>
          </a:p>
        </p:txBody>
      </p:sp>
      <p:sp>
        <p:nvSpPr>
          <p:cNvPr id="4" name="عنصر نائب لرقم الشريحة 3"/>
          <p:cNvSpPr>
            <a:spLocks noGrp="1"/>
          </p:cNvSpPr>
          <p:nvPr>
            <p:ph type="sldNum" sz="quarter" idx="12"/>
          </p:nvPr>
        </p:nvSpPr>
        <p:spPr/>
        <p:txBody>
          <a:bodyPr/>
          <a:lstStyle/>
          <a:p>
            <a:fld id="{FB3D4D12-185B-5141-9BC9-B7657DC2A19C}" type="slidenum">
              <a:rPr lang="en-US" smtClean="0"/>
              <a:pPr/>
              <a:t>4</a:t>
            </a:fld>
            <a:endParaRPr lang="en-US"/>
          </a:p>
        </p:txBody>
      </p:sp>
      <p:sp>
        <p:nvSpPr>
          <p:cNvPr id="6" name="Rectangle 5"/>
          <p:cNvSpPr/>
          <p:nvPr/>
        </p:nvSpPr>
        <p:spPr>
          <a:xfrm>
            <a:off x="1531018" y="448775"/>
            <a:ext cx="5877967" cy="830997"/>
          </a:xfrm>
          <a:prstGeom prst="rect">
            <a:avLst/>
          </a:prstGeom>
        </p:spPr>
        <p:txBody>
          <a:bodyPr wrap="square">
            <a:spAutoFit/>
          </a:bodyPr>
          <a:lstStyle/>
          <a:p>
            <a:pPr algn="ctr"/>
            <a:r>
              <a:rPr lang="en-US" sz="2400" b="1" dirty="0">
                <a:solidFill>
                  <a:srgbClr val="00B050"/>
                </a:solidFill>
                <a:latin typeface="Arial" panose="020B0604020202020204" pitchFamily="34" charset="0"/>
                <a:cs typeface="Arial" panose="020B0604020202020204" pitchFamily="34" charset="0"/>
              </a:rPr>
              <a:t>Consultation unit in of Adm. &amp; Regis. at UOD</a:t>
            </a:r>
          </a:p>
        </p:txBody>
      </p:sp>
    </p:spTree>
    <p:extLst>
      <p:ext uri="{BB962C8B-B14F-4D97-AF65-F5344CB8AC3E}">
        <p14:creationId xmlns:p14="http://schemas.microsoft.com/office/powerpoint/2010/main" val="1687696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262187"/>
            <a:ext cx="8229600" cy="4525963"/>
          </a:xfrm>
        </p:spPr>
        <p:txBody>
          <a:bodyPr>
            <a:noAutofit/>
          </a:bodyPr>
          <a:lstStyle/>
          <a:p>
            <a:pPr marL="0" lvl="1" indent="0">
              <a:buNone/>
            </a:pPr>
            <a:r>
              <a:rPr lang="en-US" sz="1800" b="1" dirty="0">
                <a:solidFill>
                  <a:schemeClr val="bg1">
                    <a:lumMod val="50000"/>
                  </a:schemeClr>
                </a:solidFill>
                <a:latin typeface="Arial" panose="020B0604020202020204" pitchFamily="34" charset="0"/>
                <a:cs typeface="Arial" panose="020B0604020202020204" pitchFamily="34" charset="0"/>
              </a:rPr>
              <a:t>Services :</a:t>
            </a:r>
          </a:p>
          <a:p>
            <a:pPr marL="620713" lvl="1" indent="-174625" defTabSz="914400">
              <a:buFont typeface="Wingdings" panose="05000000000000000000" pitchFamily="2" charset="2"/>
              <a:buChar char="§"/>
            </a:pPr>
            <a:r>
              <a:rPr lang="en-US" sz="1800" dirty="0">
                <a:solidFill>
                  <a:schemeClr val="bg1">
                    <a:lumMod val="50000"/>
                  </a:schemeClr>
                </a:solidFill>
                <a:latin typeface="Arial" panose="020B0604020202020204" pitchFamily="34" charset="0"/>
                <a:cs typeface="Arial" panose="020B0604020202020204" pitchFamily="34" charset="0"/>
              </a:rPr>
              <a:t>Consultation for any educational institution PSCS Implementation within the geographical scope.</a:t>
            </a:r>
          </a:p>
          <a:p>
            <a:pPr marL="620713" lvl="1" indent="-174625" defTabSz="914400">
              <a:buFont typeface="Wingdings" panose="05000000000000000000" pitchFamily="2" charset="2"/>
              <a:buChar char="§"/>
            </a:pPr>
            <a:r>
              <a:rPr lang="en-US" sz="1800" dirty="0">
                <a:solidFill>
                  <a:schemeClr val="bg1">
                    <a:lumMod val="50000"/>
                  </a:schemeClr>
                </a:solidFill>
                <a:latin typeface="Arial" panose="020B0604020202020204" pitchFamily="34" charset="0"/>
                <a:cs typeface="Arial" panose="020B0604020202020204" pitchFamily="34" charset="0"/>
              </a:rPr>
              <a:t>Consultation on defining the requirements and specifications for SIS projects.</a:t>
            </a:r>
          </a:p>
          <a:p>
            <a:pPr marL="620713" lvl="1" indent="-174625" defTabSz="914400">
              <a:buFont typeface="Wingdings" panose="05000000000000000000" pitchFamily="2" charset="2"/>
              <a:buChar char="§"/>
            </a:pPr>
            <a:r>
              <a:rPr lang="en-US" sz="1800" dirty="0">
                <a:solidFill>
                  <a:schemeClr val="bg1">
                    <a:lumMod val="50000"/>
                  </a:schemeClr>
                </a:solidFill>
                <a:latin typeface="Arial" panose="020B0604020202020204" pitchFamily="34" charset="0"/>
                <a:cs typeface="Arial" panose="020B0604020202020204" pitchFamily="34" charset="0"/>
              </a:rPr>
              <a:t>Consultation on defining the prober architecture of infrastructure.</a:t>
            </a:r>
          </a:p>
          <a:p>
            <a:pPr marL="620713" lvl="1" indent="-174625" defTabSz="914400">
              <a:buFont typeface="Wingdings" panose="05000000000000000000" pitchFamily="2" charset="2"/>
              <a:buChar char="§"/>
            </a:pPr>
            <a:r>
              <a:rPr lang="en-US" sz="1800" dirty="0">
                <a:solidFill>
                  <a:schemeClr val="bg1">
                    <a:lumMod val="50000"/>
                  </a:schemeClr>
                </a:solidFill>
                <a:latin typeface="Arial" panose="020B0604020202020204" pitchFamily="34" charset="0"/>
                <a:cs typeface="Arial" panose="020B0604020202020204" pitchFamily="34" charset="0"/>
              </a:rPr>
              <a:t>Full Implementation of PSCS project.</a:t>
            </a:r>
          </a:p>
          <a:p>
            <a:pPr marL="620713" lvl="1" indent="-174625" defTabSz="914400">
              <a:buFont typeface="Wingdings" panose="05000000000000000000" pitchFamily="2" charset="2"/>
              <a:buChar char="§"/>
            </a:pPr>
            <a:r>
              <a:rPr lang="en-US" sz="1800" dirty="0">
                <a:solidFill>
                  <a:schemeClr val="bg1">
                    <a:lumMod val="50000"/>
                  </a:schemeClr>
                </a:solidFill>
                <a:latin typeface="Arial" panose="020B0604020202020204" pitchFamily="34" charset="0"/>
                <a:cs typeface="Arial" panose="020B0604020202020204" pitchFamily="34" charset="0"/>
              </a:rPr>
              <a:t>Installation of  any of  the products  mentioned in the Products slide related to SIS.</a:t>
            </a:r>
          </a:p>
          <a:p>
            <a:pPr marL="620713" lvl="1" indent="-174625" defTabSz="914400">
              <a:buFont typeface="Wingdings" panose="05000000000000000000" pitchFamily="2" charset="2"/>
              <a:buChar char="§"/>
            </a:pPr>
            <a:r>
              <a:rPr lang="en-US" sz="1800" dirty="0">
                <a:solidFill>
                  <a:schemeClr val="bg1">
                    <a:lumMod val="50000"/>
                  </a:schemeClr>
                </a:solidFill>
                <a:latin typeface="Arial" panose="020B0604020202020204" pitchFamily="34" charset="0"/>
                <a:cs typeface="Arial" panose="020B0604020202020204" pitchFamily="34" charset="0"/>
              </a:rPr>
              <a:t>Training and supporting clients .</a:t>
            </a:r>
          </a:p>
          <a:p>
            <a:pPr marL="620713" lvl="1" indent="-174625" defTabSz="914400">
              <a:buFont typeface="Wingdings" panose="05000000000000000000" pitchFamily="2" charset="2"/>
              <a:buChar char="§"/>
            </a:pPr>
            <a:endParaRPr lang="en-US" sz="1800" dirty="0">
              <a:solidFill>
                <a:schemeClr val="bg1">
                  <a:lumMod val="50000"/>
                </a:schemeClr>
              </a:solidFill>
              <a:latin typeface="Arial" panose="020B0604020202020204" pitchFamily="34" charset="0"/>
              <a:cs typeface="Arial" panose="020B0604020202020204" pitchFamily="34" charset="0"/>
            </a:endParaRPr>
          </a:p>
          <a:p>
            <a:pPr marL="342900" lvl="1" indent="-342900" defTabSz="914400">
              <a:buFont typeface="Wingdings" panose="05000000000000000000" pitchFamily="2" charset="2"/>
              <a:buChar char="§"/>
            </a:pPr>
            <a:endParaRPr lang="en-US" sz="1800" dirty="0">
              <a:solidFill>
                <a:schemeClr val="bg1">
                  <a:lumMod val="50000"/>
                </a:schemeClr>
              </a:solidFill>
              <a:latin typeface="Arial" panose="020B0604020202020204" pitchFamily="34" charset="0"/>
              <a:cs typeface="Arial" panose="020B0604020202020204" pitchFamily="34" charset="0"/>
            </a:endParaRPr>
          </a:p>
        </p:txBody>
      </p:sp>
      <p:sp>
        <p:nvSpPr>
          <p:cNvPr id="4" name="عنصر نائب لرقم الشريحة 3"/>
          <p:cNvSpPr>
            <a:spLocks noGrp="1"/>
          </p:cNvSpPr>
          <p:nvPr>
            <p:ph type="sldNum" sz="quarter" idx="12"/>
          </p:nvPr>
        </p:nvSpPr>
        <p:spPr/>
        <p:txBody>
          <a:bodyPr/>
          <a:lstStyle/>
          <a:p>
            <a:fld id="{FB3D4D12-185B-5141-9BC9-B7657DC2A19C}" type="slidenum">
              <a:rPr lang="en-US" smtClean="0"/>
              <a:pPr/>
              <a:t>5</a:t>
            </a:fld>
            <a:endParaRPr lang="en-US"/>
          </a:p>
        </p:txBody>
      </p:sp>
      <p:sp>
        <p:nvSpPr>
          <p:cNvPr id="6" name="Rectangle 5"/>
          <p:cNvSpPr/>
          <p:nvPr/>
        </p:nvSpPr>
        <p:spPr>
          <a:xfrm>
            <a:off x="1531018" y="448775"/>
            <a:ext cx="5877967" cy="830997"/>
          </a:xfrm>
          <a:prstGeom prst="rect">
            <a:avLst/>
          </a:prstGeom>
        </p:spPr>
        <p:txBody>
          <a:bodyPr wrap="square">
            <a:spAutoFit/>
          </a:bodyPr>
          <a:lstStyle/>
          <a:p>
            <a:pPr algn="ctr"/>
            <a:r>
              <a:rPr lang="en-US" sz="2400" b="1" dirty="0">
                <a:solidFill>
                  <a:srgbClr val="00B050"/>
                </a:solidFill>
                <a:latin typeface="Arial" panose="020B0604020202020204" pitchFamily="34" charset="0"/>
                <a:cs typeface="Arial" panose="020B0604020202020204" pitchFamily="34" charset="0"/>
              </a:rPr>
              <a:t>Consultation unit in Deanship of</a:t>
            </a:r>
          </a:p>
          <a:p>
            <a:pPr algn="ctr"/>
            <a:r>
              <a:rPr lang="en-US" sz="2400" b="1" dirty="0">
                <a:solidFill>
                  <a:srgbClr val="00B050"/>
                </a:solidFill>
                <a:latin typeface="Arial" panose="020B0604020202020204" pitchFamily="34" charset="0"/>
                <a:cs typeface="Arial" panose="020B0604020202020204" pitchFamily="34" charset="0"/>
              </a:rPr>
              <a:t> admission at UOD</a:t>
            </a:r>
          </a:p>
        </p:txBody>
      </p:sp>
    </p:spTree>
    <p:extLst>
      <p:ext uri="{BB962C8B-B14F-4D97-AF65-F5344CB8AC3E}">
        <p14:creationId xmlns:p14="http://schemas.microsoft.com/office/powerpoint/2010/main" val="2263485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fld id="{FB3D4D12-185B-5141-9BC9-B7657DC2A19C}" type="slidenum">
              <a:rPr lang="en-US" smtClean="0"/>
              <a:pPr/>
              <a:t>6</a:t>
            </a:fld>
            <a:endParaRPr lang="en-US"/>
          </a:p>
        </p:txBody>
      </p:sp>
      <p:sp>
        <p:nvSpPr>
          <p:cNvPr id="5" name="Content Placeholder 2"/>
          <p:cNvSpPr>
            <a:spLocks noGrp="1"/>
          </p:cNvSpPr>
          <p:nvPr>
            <p:ph idx="1"/>
          </p:nvPr>
        </p:nvSpPr>
        <p:spPr>
          <a:xfrm>
            <a:off x="372861" y="1137139"/>
            <a:ext cx="8313939" cy="3657600"/>
          </a:xfrm>
        </p:spPr>
        <p:txBody>
          <a:bodyPr>
            <a:normAutofit fontScale="25000" lnSpcReduction="20000"/>
          </a:bodyPr>
          <a:lstStyle/>
          <a:p>
            <a:pPr marL="17462" lvl="0" indent="0">
              <a:buNone/>
            </a:pPr>
            <a:endParaRPr lang="en-US" sz="7100" b="1" dirty="0">
              <a:solidFill>
                <a:schemeClr val="bg1">
                  <a:lumMod val="50000"/>
                </a:schemeClr>
              </a:solidFill>
              <a:latin typeface="Arial" panose="020B0604020202020204" pitchFamily="34" charset="0"/>
              <a:cs typeface="Arial" panose="020B0604020202020204" pitchFamily="34" charset="0"/>
            </a:endParaRPr>
          </a:p>
          <a:p>
            <a:pPr marL="0" lvl="1" indent="0">
              <a:buNone/>
            </a:pPr>
            <a:r>
              <a:rPr lang="en-US" sz="9600" b="1" dirty="0">
                <a:solidFill>
                  <a:schemeClr val="bg1">
                    <a:lumMod val="50000"/>
                  </a:schemeClr>
                </a:solidFill>
                <a:latin typeface="Arial" panose="020B0604020202020204" pitchFamily="34" charset="0"/>
                <a:cs typeface="Arial" panose="020B0604020202020204" pitchFamily="34" charset="0"/>
              </a:rPr>
              <a:t>Products :</a:t>
            </a:r>
          </a:p>
          <a:p>
            <a:pPr marL="669925" lvl="2" indent="-254000">
              <a:buFont typeface="Wingdings" panose="05000000000000000000" pitchFamily="2" charset="2"/>
              <a:buChar char="§"/>
            </a:pPr>
            <a:r>
              <a:rPr lang="en-US" sz="7200" b="1" dirty="0">
                <a:solidFill>
                  <a:schemeClr val="bg1">
                    <a:lumMod val="50000"/>
                  </a:schemeClr>
                </a:solidFill>
                <a:latin typeface="Arial" panose="020B0604020202020204" pitchFamily="34" charset="0"/>
                <a:cs typeface="Arial" panose="020B0604020202020204" pitchFamily="34" charset="0"/>
              </a:rPr>
              <a:t>Full automated Admission system</a:t>
            </a:r>
          </a:p>
          <a:p>
            <a:pPr marL="669925" lvl="2" indent="-254000">
              <a:buFont typeface="Wingdings" panose="05000000000000000000" pitchFamily="2" charset="2"/>
              <a:buChar char="§"/>
            </a:pPr>
            <a:r>
              <a:rPr lang="en-US" sz="7200" b="1" dirty="0">
                <a:solidFill>
                  <a:schemeClr val="bg1">
                    <a:lumMod val="50000"/>
                  </a:schemeClr>
                </a:solidFill>
                <a:latin typeface="Arial" panose="020B0604020202020204" pitchFamily="34" charset="0"/>
                <a:cs typeface="Arial" panose="020B0604020202020204" pitchFamily="34" charset="0"/>
              </a:rPr>
              <a:t>Full automated workflows and procedures related to student records through self-service such as:</a:t>
            </a:r>
          </a:p>
          <a:p>
            <a:pPr marL="1303338" lvl="2" indent="-188913">
              <a:buClr>
                <a:schemeClr val="bg1">
                  <a:lumMod val="65000"/>
                </a:schemeClr>
              </a:buClr>
              <a:buSzPct val="80000"/>
              <a:buFont typeface="Wingdings" panose="05000000000000000000" pitchFamily="2" charset="2"/>
              <a:buChar char="§"/>
            </a:pPr>
            <a:r>
              <a:rPr lang="en-US" sz="7100" dirty="0">
                <a:solidFill>
                  <a:schemeClr val="bg1">
                    <a:lumMod val="50000"/>
                  </a:schemeClr>
                </a:solidFill>
                <a:latin typeface="Arial" panose="020B0604020202020204" pitchFamily="34" charset="0"/>
                <a:cs typeface="Arial" panose="020B0604020202020204" pitchFamily="34" charset="0"/>
              </a:rPr>
              <a:t>Workflow for College Transfer</a:t>
            </a:r>
          </a:p>
          <a:p>
            <a:pPr marL="1303338" lvl="2" indent="-188913">
              <a:buClr>
                <a:schemeClr val="bg1">
                  <a:lumMod val="65000"/>
                </a:schemeClr>
              </a:buClr>
              <a:buSzPct val="80000"/>
              <a:buFont typeface="Wingdings" panose="05000000000000000000" pitchFamily="2" charset="2"/>
              <a:buChar char="§"/>
            </a:pPr>
            <a:r>
              <a:rPr lang="en-US" sz="7100" dirty="0">
                <a:solidFill>
                  <a:schemeClr val="bg1">
                    <a:lumMod val="50000"/>
                  </a:schemeClr>
                </a:solidFill>
                <a:latin typeface="Arial" panose="020B0604020202020204" pitchFamily="34" charset="0"/>
                <a:cs typeface="Arial" panose="020B0604020202020204" pitchFamily="34" charset="0"/>
              </a:rPr>
              <a:t>Workflow for Major Transfer</a:t>
            </a:r>
          </a:p>
          <a:p>
            <a:pPr marL="1303338" lvl="2" indent="-188913">
              <a:buClr>
                <a:schemeClr val="bg1">
                  <a:lumMod val="65000"/>
                </a:schemeClr>
              </a:buClr>
              <a:buSzPct val="80000"/>
              <a:buFont typeface="Wingdings" panose="05000000000000000000" pitchFamily="2" charset="2"/>
              <a:buChar char="§"/>
            </a:pPr>
            <a:r>
              <a:rPr lang="en-US" sz="7100" dirty="0">
                <a:solidFill>
                  <a:schemeClr val="bg1">
                    <a:lumMod val="50000"/>
                  </a:schemeClr>
                </a:solidFill>
                <a:latin typeface="Arial" panose="020B0604020202020204" pitchFamily="34" charset="0"/>
                <a:cs typeface="Arial" panose="020B0604020202020204" pitchFamily="34" charset="0"/>
              </a:rPr>
              <a:t>Workflow for Apology/Postpone Applications</a:t>
            </a:r>
          </a:p>
          <a:p>
            <a:pPr marL="1303338" lvl="2" indent="-188913">
              <a:buClr>
                <a:schemeClr val="bg1">
                  <a:lumMod val="65000"/>
                </a:schemeClr>
              </a:buClr>
              <a:buSzPct val="80000"/>
              <a:buFont typeface="Wingdings" panose="05000000000000000000" pitchFamily="2" charset="2"/>
              <a:buChar char="§"/>
            </a:pPr>
            <a:r>
              <a:rPr lang="en-US" sz="7100" dirty="0">
                <a:solidFill>
                  <a:schemeClr val="bg1">
                    <a:lumMod val="50000"/>
                  </a:schemeClr>
                </a:solidFill>
                <a:latin typeface="Arial" panose="020B0604020202020204" pitchFamily="34" charset="0"/>
                <a:cs typeface="Arial" panose="020B0604020202020204" pitchFamily="34" charset="0"/>
              </a:rPr>
              <a:t>Financial applications (Advance, relief, housing ........... etc.)</a:t>
            </a:r>
          </a:p>
          <a:p>
            <a:pPr marL="1303338" lvl="2" indent="-188913">
              <a:buClr>
                <a:schemeClr val="bg1">
                  <a:lumMod val="65000"/>
                </a:schemeClr>
              </a:buClr>
              <a:buSzPct val="80000"/>
              <a:buFont typeface="Wingdings" panose="05000000000000000000" pitchFamily="2" charset="2"/>
              <a:buChar char="§"/>
            </a:pPr>
            <a:r>
              <a:rPr lang="en-US" sz="7100" dirty="0">
                <a:solidFill>
                  <a:schemeClr val="bg1">
                    <a:lumMod val="50000"/>
                  </a:schemeClr>
                </a:solidFill>
                <a:latin typeface="Arial" panose="020B0604020202020204" pitchFamily="34" charset="0"/>
                <a:cs typeface="Arial" panose="020B0604020202020204" pitchFamily="34" charset="0"/>
              </a:rPr>
              <a:t>Workflow for Internal Visitor Student</a:t>
            </a:r>
          </a:p>
          <a:p>
            <a:pPr marL="1303338" lvl="2" indent="-188913">
              <a:buClr>
                <a:schemeClr val="bg1">
                  <a:lumMod val="65000"/>
                </a:schemeClr>
              </a:buClr>
              <a:buSzPct val="80000"/>
              <a:buFont typeface="Wingdings" panose="05000000000000000000" pitchFamily="2" charset="2"/>
              <a:buChar char="§"/>
            </a:pPr>
            <a:r>
              <a:rPr lang="en-US" sz="7100" dirty="0">
                <a:solidFill>
                  <a:schemeClr val="bg1">
                    <a:lumMod val="50000"/>
                  </a:schemeClr>
                </a:solidFill>
                <a:latin typeface="Arial" panose="020B0604020202020204" pitchFamily="34" charset="0"/>
                <a:cs typeface="Arial" panose="020B0604020202020204" pitchFamily="34" charset="0"/>
              </a:rPr>
              <a:t>Graduation Approval Workflow</a:t>
            </a:r>
          </a:p>
          <a:p>
            <a:pPr marL="1303338" lvl="2" indent="-188913">
              <a:buClr>
                <a:schemeClr val="bg1">
                  <a:lumMod val="65000"/>
                </a:schemeClr>
              </a:buClr>
              <a:buSzPct val="80000"/>
              <a:buFont typeface="Wingdings" panose="05000000000000000000" pitchFamily="2" charset="2"/>
              <a:buChar char="§"/>
            </a:pPr>
            <a:r>
              <a:rPr lang="en-US" sz="7100" dirty="0">
                <a:solidFill>
                  <a:schemeClr val="bg1">
                    <a:lumMod val="50000"/>
                  </a:schemeClr>
                </a:solidFill>
                <a:latin typeface="Arial" panose="020B0604020202020204" pitchFamily="34" charset="0"/>
                <a:cs typeface="Arial" panose="020B0604020202020204" pitchFamily="34" charset="0"/>
              </a:rPr>
              <a:t>Workflow for Rejoin Program Application</a:t>
            </a:r>
          </a:p>
          <a:p>
            <a:pPr marL="1303338" lvl="2" indent="-188913">
              <a:buClr>
                <a:schemeClr val="bg1">
                  <a:lumMod val="65000"/>
                </a:schemeClr>
              </a:buClr>
              <a:buSzPct val="80000"/>
              <a:buFont typeface="Wingdings" panose="05000000000000000000" pitchFamily="2" charset="2"/>
              <a:buChar char="§"/>
            </a:pPr>
            <a:r>
              <a:rPr lang="en-US" sz="7100" dirty="0">
                <a:solidFill>
                  <a:schemeClr val="bg1">
                    <a:lumMod val="50000"/>
                  </a:schemeClr>
                </a:solidFill>
                <a:latin typeface="Arial" panose="020B0604020202020204" pitchFamily="34" charset="0"/>
                <a:cs typeface="Arial" panose="020B0604020202020204" pitchFamily="34" charset="0"/>
              </a:rPr>
              <a:t>Workflow for Approval of Update in Personal Information</a:t>
            </a:r>
          </a:p>
          <a:p>
            <a:pPr algn="just"/>
            <a:endParaRPr lang="en-US" sz="2400" b="1" dirty="0">
              <a:latin typeface="Arial" panose="020B0604020202020204" pitchFamily="34" charset="0"/>
              <a:cs typeface="Arial" panose="020B0604020202020204" pitchFamily="34" charset="0"/>
            </a:endParaRPr>
          </a:p>
        </p:txBody>
      </p:sp>
      <p:sp>
        <p:nvSpPr>
          <p:cNvPr id="8" name="Title 7"/>
          <p:cNvSpPr>
            <a:spLocks noGrp="1"/>
          </p:cNvSpPr>
          <p:nvPr>
            <p:ph type="title"/>
          </p:nvPr>
        </p:nvSpPr>
        <p:spPr>
          <a:prstGeom prst="rect">
            <a:avLst/>
          </a:prstGeom>
        </p:spPr>
        <p:txBody>
          <a:bodyPr wrap="square">
            <a:spAutoFit/>
          </a:bodyPr>
          <a:lstStyle/>
          <a:p>
            <a:pPr algn="ctr"/>
            <a:r>
              <a:rPr lang="en-US" sz="2400" b="1" dirty="0">
                <a:solidFill>
                  <a:srgbClr val="00B050"/>
                </a:solidFill>
                <a:latin typeface="Arial" panose="020B0604020202020204" pitchFamily="34" charset="0"/>
                <a:cs typeface="Arial" panose="020B0604020202020204" pitchFamily="34" charset="0"/>
              </a:rPr>
              <a:t>Consultation unit in Deanship of</a:t>
            </a:r>
          </a:p>
          <a:p>
            <a:pPr algn="ctr"/>
            <a:r>
              <a:rPr lang="en-US" sz="2400" b="1" dirty="0">
                <a:solidFill>
                  <a:srgbClr val="00B050"/>
                </a:solidFill>
                <a:latin typeface="Arial" panose="020B0604020202020204" pitchFamily="34" charset="0"/>
                <a:cs typeface="Arial" panose="020B0604020202020204" pitchFamily="34" charset="0"/>
              </a:rPr>
              <a:t> admission at UOD</a:t>
            </a:r>
          </a:p>
        </p:txBody>
      </p:sp>
    </p:spTree>
    <p:extLst>
      <p:ext uri="{BB962C8B-B14F-4D97-AF65-F5344CB8AC3E}">
        <p14:creationId xmlns:p14="http://schemas.microsoft.com/office/powerpoint/2010/main" val="374156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additive="base">
                                        <p:cTn id="1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 calcmode="lin" valueType="num">
                                      <p:cBhvr additive="base">
                                        <p:cTn id="2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 calcmode="lin" valueType="num">
                                      <p:cBhvr additive="base">
                                        <p:cTn id="2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 calcmode="lin" valueType="num">
                                      <p:cBhvr additive="base">
                                        <p:cTn id="3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 calcmode="lin" valueType="num">
                                      <p:cBhvr additive="base">
                                        <p:cTn id="3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anim calcmode="lin" valueType="num">
                                      <p:cBhvr additive="base">
                                        <p:cTn id="39"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anim calcmode="lin" valueType="num">
                                      <p:cBhvr additive="base">
                                        <p:cTn id="43"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
                                            <p:txEl>
                                              <p:pRg st="11" end="11"/>
                                            </p:txEl>
                                          </p:spTgt>
                                        </p:tgtEl>
                                        <p:attrNameLst>
                                          <p:attrName>style.visibility</p:attrName>
                                        </p:attrNameLst>
                                      </p:cBhvr>
                                      <p:to>
                                        <p:strVal val="visible"/>
                                      </p:to>
                                    </p:set>
                                    <p:anim calcmode="lin" valueType="num">
                                      <p:cBhvr additive="base">
                                        <p:cTn id="47"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fld id="{FB3D4D12-185B-5141-9BC9-B7657DC2A19C}" type="slidenum">
              <a:rPr lang="en-US" smtClean="0"/>
              <a:pPr/>
              <a:t>7</a:t>
            </a:fld>
            <a:endParaRPr lang="en-US"/>
          </a:p>
        </p:txBody>
      </p:sp>
      <p:sp>
        <p:nvSpPr>
          <p:cNvPr id="5" name="Content Placeholder 2"/>
          <p:cNvSpPr>
            <a:spLocks noGrp="1"/>
          </p:cNvSpPr>
          <p:nvPr>
            <p:ph idx="1"/>
          </p:nvPr>
        </p:nvSpPr>
        <p:spPr>
          <a:xfrm>
            <a:off x="212741" y="1137138"/>
            <a:ext cx="8718518" cy="3880339"/>
          </a:xfrm>
        </p:spPr>
        <p:txBody>
          <a:bodyPr>
            <a:normAutofit fontScale="47500" lnSpcReduction="20000"/>
          </a:bodyPr>
          <a:lstStyle/>
          <a:p>
            <a:pPr lvl="0" algn="just"/>
            <a:endParaRPr lang="en-US" sz="2400" b="1" dirty="0">
              <a:latin typeface="Arial" panose="020B0604020202020204" pitchFamily="34" charset="0"/>
              <a:cs typeface="Arial" panose="020B0604020202020204" pitchFamily="34" charset="0"/>
            </a:endParaRPr>
          </a:p>
          <a:p>
            <a:pPr marL="0" lvl="1" indent="0">
              <a:buNone/>
            </a:pPr>
            <a:r>
              <a:rPr lang="en-US" sz="5100" b="1" dirty="0">
                <a:solidFill>
                  <a:schemeClr val="bg1">
                    <a:lumMod val="50000"/>
                  </a:schemeClr>
                </a:solidFill>
                <a:latin typeface="Arial" panose="020B0604020202020204" pitchFamily="34" charset="0"/>
                <a:cs typeface="Arial" panose="020B0604020202020204" pitchFamily="34" charset="0"/>
              </a:rPr>
              <a:t>Products : (continue )</a:t>
            </a:r>
          </a:p>
          <a:p>
            <a:pPr marL="1303338" lvl="2" indent="-188913" defTabSz="914400">
              <a:buClr>
                <a:schemeClr val="bg1">
                  <a:lumMod val="50000"/>
                </a:schemeClr>
              </a:buClr>
              <a:buSzPct val="80000"/>
              <a:buFont typeface="Wingdings" panose="05000000000000000000" pitchFamily="2" charset="2"/>
              <a:buChar char="§"/>
            </a:pPr>
            <a:r>
              <a:rPr lang="en-US" sz="3800" dirty="0">
                <a:solidFill>
                  <a:schemeClr val="bg1">
                    <a:lumMod val="50000"/>
                  </a:schemeClr>
                </a:solidFill>
                <a:latin typeface="Arial" panose="020B0604020202020204" pitchFamily="34" charset="0"/>
                <a:cs typeface="Arial" panose="020B0604020202020204" pitchFamily="34" charset="0"/>
              </a:rPr>
              <a:t>Workflow to Transfer from Distance Learner to Full Time and Vice Versa</a:t>
            </a:r>
          </a:p>
          <a:p>
            <a:pPr marL="1303338" lvl="2" indent="-188913" defTabSz="914400">
              <a:buClr>
                <a:schemeClr val="bg1">
                  <a:lumMod val="50000"/>
                </a:schemeClr>
              </a:buClr>
              <a:buSzPct val="80000"/>
              <a:buFont typeface="Wingdings" panose="05000000000000000000" pitchFamily="2" charset="2"/>
              <a:buChar char="§"/>
            </a:pPr>
            <a:r>
              <a:rPr lang="en-US" sz="3800" dirty="0">
                <a:solidFill>
                  <a:schemeClr val="bg1">
                    <a:lumMod val="50000"/>
                  </a:schemeClr>
                </a:solidFill>
                <a:latin typeface="Arial" panose="020B0604020202020204" pitchFamily="34" charset="0"/>
                <a:cs typeface="Arial" panose="020B0604020202020204" pitchFamily="34" charset="0"/>
              </a:rPr>
              <a:t>Workflow to request for University Accommodation </a:t>
            </a:r>
          </a:p>
          <a:p>
            <a:pPr marL="1303338" lvl="2" indent="-188913" defTabSz="914400">
              <a:buClr>
                <a:schemeClr val="bg1">
                  <a:lumMod val="50000"/>
                </a:schemeClr>
              </a:buClr>
              <a:buSzPct val="80000"/>
              <a:buFont typeface="Wingdings" panose="05000000000000000000" pitchFamily="2" charset="2"/>
              <a:buChar char="§"/>
            </a:pPr>
            <a:r>
              <a:rPr lang="en-US" sz="3800" dirty="0">
                <a:solidFill>
                  <a:schemeClr val="bg1">
                    <a:lumMod val="50000"/>
                  </a:schemeClr>
                </a:solidFill>
                <a:latin typeface="Arial" panose="020B0604020202020204" pitchFamily="34" charset="0"/>
                <a:cs typeface="Arial" panose="020B0604020202020204" pitchFamily="34" charset="0"/>
              </a:rPr>
              <a:t>Workflow for Requesting Loan from University</a:t>
            </a:r>
          </a:p>
          <a:p>
            <a:pPr marL="1303338" lvl="2" indent="-188913" defTabSz="914400">
              <a:buClr>
                <a:schemeClr val="bg1">
                  <a:lumMod val="50000"/>
                </a:schemeClr>
              </a:buClr>
              <a:buSzPct val="80000"/>
              <a:buFont typeface="Wingdings" panose="05000000000000000000" pitchFamily="2" charset="2"/>
              <a:buChar char="§"/>
            </a:pPr>
            <a:r>
              <a:rPr lang="en-US" sz="3800" dirty="0">
                <a:solidFill>
                  <a:schemeClr val="bg1">
                    <a:lumMod val="50000"/>
                  </a:schemeClr>
                </a:solidFill>
                <a:latin typeface="Arial" panose="020B0604020202020204" pitchFamily="34" charset="0"/>
                <a:cs typeface="Arial" panose="020B0604020202020204" pitchFamily="34" charset="0"/>
              </a:rPr>
              <a:t>Workflow for Support Allowance Application</a:t>
            </a:r>
          </a:p>
          <a:p>
            <a:pPr marL="1303338" lvl="2" indent="-188913" defTabSz="914400">
              <a:buClr>
                <a:schemeClr val="bg1">
                  <a:lumMod val="50000"/>
                </a:schemeClr>
              </a:buClr>
              <a:buSzPct val="80000"/>
              <a:buFont typeface="Wingdings" panose="05000000000000000000" pitchFamily="2" charset="2"/>
              <a:buChar char="§"/>
            </a:pPr>
            <a:r>
              <a:rPr lang="en-US" sz="3800" dirty="0">
                <a:solidFill>
                  <a:schemeClr val="bg1">
                    <a:lumMod val="50000"/>
                  </a:schemeClr>
                </a:solidFill>
                <a:latin typeface="Arial" panose="020B0604020202020204" pitchFamily="34" charset="0"/>
                <a:cs typeface="Arial" panose="020B0604020202020204" pitchFamily="34" charset="0"/>
              </a:rPr>
              <a:t>Workflow for Gift Allowance Application</a:t>
            </a:r>
          </a:p>
          <a:p>
            <a:pPr marL="1303338" lvl="2" indent="-188913" defTabSz="914400">
              <a:buClr>
                <a:schemeClr val="bg1">
                  <a:lumMod val="50000"/>
                </a:schemeClr>
              </a:buClr>
              <a:buSzPct val="80000"/>
              <a:buFont typeface="Wingdings" panose="05000000000000000000" pitchFamily="2" charset="2"/>
              <a:buChar char="§"/>
            </a:pPr>
            <a:r>
              <a:rPr lang="en-US" sz="3800" dirty="0">
                <a:solidFill>
                  <a:schemeClr val="bg1">
                    <a:lumMod val="50000"/>
                  </a:schemeClr>
                </a:solidFill>
                <a:latin typeface="Arial" panose="020B0604020202020204" pitchFamily="34" charset="0"/>
                <a:cs typeface="Arial" panose="020B0604020202020204" pitchFamily="34" charset="0"/>
              </a:rPr>
              <a:t>Workflow for Transfer Credits for External Transferred Students</a:t>
            </a:r>
          </a:p>
          <a:p>
            <a:pPr marL="1303338" lvl="2" indent="-188913" defTabSz="914400">
              <a:buClr>
                <a:schemeClr val="bg1">
                  <a:lumMod val="50000"/>
                </a:schemeClr>
              </a:buClr>
              <a:buSzPct val="80000"/>
              <a:buFont typeface="Wingdings" panose="05000000000000000000" pitchFamily="2" charset="2"/>
              <a:buChar char="§"/>
            </a:pPr>
            <a:r>
              <a:rPr lang="en-US" sz="3800" dirty="0">
                <a:solidFill>
                  <a:schemeClr val="bg1">
                    <a:lumMod val="50000"/>
                  </a:schemeClr>
                </a:solidFill>
                <a:latin typeface="Arial" panose="020B0604020202020204" pitchFamily="34" charset="0"/>
                <a:cs typeface="Arial" panose="020B0604020202020204" pitchFamily="34" charset="0"/>
              </a:rPr>
              <a:t>Workflow for Course Exemptions</a:t>
            </a:r>
          </a:p>
          <a:p>
            <a:pPr marL="1303338" lvl="2" indent="-188913" defTabSz="914400">
              <a:buClr>
                <a:schemeClr val="bg1">
                  <a:lumMod val="50000"/>
                </a:schemeClr>
              </a:buClr>
              <a:buSzPct val="80000"/>
              <a:buFont typeface="Wingdings" panose="05000000000000000000" pitchFamily="2" charset="2"/>
              <a:buChar char="§"/>
            </a:pPr>
            <a:r>
              <a:rPr lang="en-US" sz="3800" dirty="0">
                <a:solidFill>
                  <a:schemeClr val="bg1">
                    <a:lumMod val="50000"/>
                  </a:schemeClr>
                </a:solidFill>
                <a:latin typeface="Arial" panose="020B0604020202020204" pitchFamily="34" charset="0"/>
                <a:cs typeface="Arial" panose="020B0604020202020204" pitchFamily="34" charset="0"/>
              </a:rPr>
              <a:t>Workflow for Transfer Credit for </a:t>
            </a:r>
            <a:r>
              <a:rPr lang="en-US" sz="3800" dirty="0" err="1">
                <a:solidFill>
                  <a:schemeClr val="bg1">
                    <a:lumMod val="50000"/>
                  </a:schemeClr>
                </a:solidFill>
                <a:latin typeface="Arial" panose="020B0604020202020204" pitchFamily="34" charset="0"/>
                <a:cs typeface="Arial" panose="020B0604020202020204" pitchFamily="34" charset="0"/>
              </a:rPr>
              <a:t>UoD</a:t>
            </a:r>
            <a:r>
              <a:rPr lang="en-US" sz="3800" dirty="0">
                <a:solidFill>
                  <a:schemeClr val="bg1">
                    <a:lumMod val="50000"/>
                  </a:schemeClr>
                </a:solidFill>
                <a:latin typeface="Arial" panose="020B0604020202020204" pitchFamily="34" charset="0"/>
                <a:cs typeface="Arial" panose="020B0604020202020204" pitchFamily="34" charset="0"/>
              </a:rPr>
              <a:t> Students Visiting External University.</a:t>
            </a:r>
          </a:p>
          <a:p>
            <a:pPr algn="just"/>
            <a:endParaRPr lang="en-US" sz="2400" b="1" dirty="0">
              <a:latin typeface="Arial" panose="020B0604020202020204" pitchFamily="34" charset="0"/>
              <a:cs typeface="Arial" panose="020B0604020202020204" pitchFamily="34" charset="0"/>
            </a:endParaRPr>
          </a:p>
        </p:txBody>
      </p:sp>
      <p:sp>
        <p:nvSpPr>
          <p:cNvPr id="6" name="Title 7"/>
          <p:cNvSpPr>
            <a:spLocks noGrp="1"/>
          </p:cNvSpPr>
          <p:nvPr>
            <p:ph type="title"/>
          </p:nvPr>
        </p:nvSpPr>
        <p:spPr>
          <a:prstGeom prst="rect">
            <a:avLst/>
          </a:prstGeom>
        </p:spPr>
        <p:txBody>
          <a:bodyPr wrap="square">
            <a:spAutoFit/>
          </a:bodyPr>
          <a:lstStyle/>
          <a:p>
            <a:pPr algn="ctr"/>
            <a:r>
              <a:rPr lang="en-US" sz="2400" b="1" dirty="0">
                <a:solidFill>
                  <a:srgbClr val="00B050"/>
                </a:solidFill>
                <a:latin typeface="Arial" panose="020B0604020202020204" pitchFamily="34" charset="0"/>
                <a:cs typeface="Arial" panose="020B0604020202020204" pitchFamily="34" charset="0"/>
              </a:rPr>
              <a:t>Consultation unit in Deanship of</a:t>
            </a:r>
          </a:p>
          <a:p>
            <a:pPr algn="ctr"/>
            <a:r>
              <a:rPr lang="en-US" sz="2400" b="1" dirty="0">
                <a:solidFill>
                  <a:srgbClr val="00B050"/>
                </a:solidFill>
                <a:latin typeface="Arial" panose="020B0604020202020204" pitchFamily="34" charset="0"/>
                <a:cs typeface="Arial" panose="020B0604020202020204" pitchFamily="34" charset="0"/>
              </a:rPr>
              <a:t> admission at UOD</a:t>
            </a:r>
          </a:p>
        </p:txBody>
      </p:sp>
    </p:spTree>
    <p:extLst>
      <p:ext uri="{BB962C8B-B14F-4D97-AF65-F5344CB8AC3E}">
        <p14:creationId xmlns:p14="http://schemas.microsoft.com/office/powerpoint/2010/main" val="4181243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fld id="{FB3D4D12-185B-5141-9BC9-B7657DC2A19C}" type="slidenum">
              <a:rPr lang="en-US" smtClean="0"/>
              <a:pPr/>
              <a:t>8</a:t>
            </a:fld>
            <a:endParaRPr lang="en-US"/>
          </a:p>
        </p:txBody>
      </p:sp>
      <p:sp>
        <p:nvSpPr>
          <p:cNvPr id="5" name="Content Placeholder 2"/>
          <p:cNvSpPr>
            <a:spLocks noGrp="1"/>
          </p:cNvSpPr>
          <p:nvPr>
            <p:ph idx="1"/>
          </p:nvPr>
        </p:nvSpPr>
        <p:spPr>
          <a:xfrm>
            <a:off x="212741" y="1137138"/>
            <a:ext cx="8718518" cy="3880339"/>
          </a:xfrm>
        </p:spPr>
        <p:txBody>
          <a:bodyPr>
            <a:normAutofit/>
          </a:bodyPr>
          <a:lstStyle/>
          <a:p>
            <a:pPr lvl="0" algn="just"/>
            <a:endParaRPr lang="en-US" sz="2400" b="1" dirty="0">
              <a:latin typeface="Arial" panose="020B0604020202020204" pitchFamily="34" charset="0"/>
              <a:cs typeface="Arial" panose="020B0604020202020204" pitchFamily="34" charset="0"/>
            </a:endParaRPr>
          </a:p>
          <a:p>
            <a:pPr marL="0" lvl="1" indent="0">
              <a:buNone/>
            </a:pPr>
            <a:r>
              <a:rPr lang="en-US" sz="2400" b="1" dirty="0">
                <a:solidFill>
                  <a:schemeClr val="bg1">
                    <a:lumMod val="50000"/>
                  </a:schemeClr>
                </a:solidFill>
                <a:latin typeface="Arial" panose="020B0604020202020204" pitchFamily="34" charset="0"/>
                <a:cs typeface="Arial" panose="020B0604020202020204" pitchFamily="34" charset="0"/>
              </a:rPr>
              <a:t>Expertise :</a:t>
            </a:r>
          </a:p>
          <a:p>
            <a:pPr marL="860425" lvl="2" indent="-114300" defTabSz="914400">
              <a:buClr>
                <a:schemeClr val="bg1">
                  <a:lumMod val="50000"/>
                </a:schemeClr>
              </a:buClr>
              <a:buSzPct val="80000"/>
              <a:buFont typeface="Wingdings" panose="05000000000000000000" pitchFamily="2" charset="2"/>
              <a:buChar char="§"/>
            </a:pPr>
            <a:r>
              <a:rPr lang="en-US" sz="1800" dirty="0">
                <a:solidFill>
                  <a:schemeClr val="bg1">
                    <a:lumMod val="50000"/>
                  </a:schemeClr>
                </a:solidFill>
                <a:latin typeface="Arial" panose="020B0604020202020204" pitchFamily="34" charset="0"/>
                <a:cs typeface="Arial" panose="020B0604020202020204" pitchFamily="34" charset="0"/>
              </a:rPr>
              <a:t>The expertise  is only related to People Soft Campus Solution (ORACLE product) .</a:t>
            </a:r>
          </a:p>
          <a:p>
            <a:pPr marL="1114425" lvl="2" indent="0" defTabSz="914400">
              <a:buClr>
                <a:schemeClr val="bg1">
                  <a:lumMod val="50000"/>
                </a:schemeClr>
              </a:buClr>
              <a:buSzPct val="80000"/>
              <a:buNone/>
            </a:pPr>
            <a:endParaRPr lang="en-US" sz="1800" dirty="0">
              <a:solidFill>
                <a:schemeClr val="bg1">
                  <a:lumMod val="50000"/>
                </a:schemeClr>
              </a:solidFill>
              <a:latin typeface="Arial" panose="020B0604020202020204" pitchFamily="34" charset="0"/>
              <a:cs typeface="Arial" panose="020B0604020202020204" pitchFamily="34" charset="0"/>
            </a:endParaRPr>
          </a:p>
          <a:p>
            <a:pPr marL="860425" lvl="2" indent="-114300" defTabSz="914400">
              <a:buClr>
                <a:schemeClr val="bg1">
                  <a:lumMod val="50000"/>
                </a:schemeClr>
              </a:buClr>
              <a:buSzPct val="80000"/>
              <a:buFont typeface="Wingdings" panose="05000000000000000000" pitchFamily="2" charset="2"/>
              <a:buChar char="§"/>
            </a:pPr>
            <a:r>
              <a:rPr lang="en-US" sz="1800" dirty="0">
                <a:solidFill>
                  <a:schemeClr val="bg1">
                    <a:lumMod val="50000"/>
                  </a:schemeClr>
                </a:solidFill>
                <a:latin typeface="Arial" panose="020B0604020202020204" pitchFamily="34" charset="0"/>
                <a:cs typeface="Arial" panose="020B0604020202020204" pitchFamily="34" charset="0"/>
              </a:rPr>
              <a:t>The consultants, academics, technicians and managerial working in the  unit has experience of not less than ten years  in academic related jobs and practiced working on SIS applications  for more than five years, which qualifies the unit to provide advisory services and studies for the customers with high professionalism and knowledge and  experience .</a:t>
            </a:r>
          </a:p>
          <a:p>
            <a:pPr marL="1303338" lvl="2" indent="-188913" defTabSz="914400">
              <a:buClr>
                <a:schemeClr val="bg1">
                  <a:lumMod val="50000"/>
                </a:schemeClr>
              </a:buClr>
              <a:buSzPct val="80000"/>
              <a:buFont typeface="Wingdings" panose="05000000000000000000" pitchFamily="2" charset="2"/>
              <a:buChar char="§"/>
            </a:pPr>
            <a:endParaRPr lang="en-US" sz="3800" dirty="0">
              <a:solidFill>
                <a:schemeClr val="bg1">
                  <a:lumMod val="50000"/>
                </a:schemeClr>
              </a:solidFill>
              <a:latin typeface="Arial" panose="020B0604020202020204" pitchFamily="34" charset="0"/>
              <a:cs typeface="Arial" panose="020B0604020202020204" pitchFamily="34" charset="0"/>
            </a:endParaRPr>
          </a:p>
        </p:txBody>
      </p:sp>
      <p:sp>
        <p:nvSpPr>
          <p:cNvPr id="6" name="Title 7"/>
          <p:cNvSpPr>
            <a:spLocks noGrp="1"/>
          </p:cNvSpPr>
          <p:nvPr>
            <p:ph type="title"/>
          </p:nvPr>
        </p:nvSpPr>
        <p:spPr>
          <a:prstGeom prst="rect">
            <a:avLst/>
          </a:prstGeom>
        </p:spPr>
        <p:txBody>
          <a:bodyPr wrap="square">
            <a:spAutoFit/>
          </a:bodyPr>
          <a:lstStyle/>
          <a:p>
            <a:pPr algn="ctr"/>
            <a:r>
              <a:rPr lang="en-US" sz="2400" b="1" dirty="0">
                <a:solidFill>
                  <a:srgbClr val="00B050"/>
                </a:solidFill>
                <a:latin typeface="Arial" panose="020B0604020202020204" pitchFamily="34" charset="0"/>
                <a:cs typeface="Arial" panose="020B0604020202020204" pitchFamily="34" charset="0"/>
              </a:rPr>
              <a:t>Consultation unit in Deanship of</a:t>
            </a:r>
          </a:p>
          <a:p>
            <a:pPr algn="ctr"/>
            <a:r>
              <a:rPr lang="en-US" sz="2400" b="1" dirty="0">
                <a:solidFill>
                  <a:srgbClr val="00B050"/>
                </a:solidFill>
                <a:latin typeface="Arial" panose="020B0604020202020204" pitchFamily="34" charset="0"/>
                <a:cs typeface="Arial" panose="020B0604020202020204" pitchFamily="34" charset="0"/>
              </a:rPr>
              <a:t> admission at UOD</a:t>
            </a:r>
          </a:p>
        </p:txBody>
      </p:sp>
    </p:spTree>
    <p:extLst>
      <p:ext uri="{BB962C8B-B14F-4D97-AF65-F5344CB8AC3E}">
        <p14:creationId xmlns:p14="http://schemas.microsoft.com/office/powerpoint/2010/main" val="482761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51459" y="1577164"/>
            <a:ext cx="8472945" cy="3594463"/>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a:solidFill>
                  <a:schemeClr val="bg1">
                    <a:lumMod val="50000"/>
                  </a:schemeClr>
                </a:solidFill>
                <a:latin typeface="Arial" panose="020B0604020202020204" pitchFamily="34" charset="0"/>
                <a:cs typeface="Arial" panose="020B0604020202020204" pitchFamily="34" charset="0"/>
              </a:rPr>
              <a:t>Kingdom of Saudi Arabia  formed the Royal Commission of Jubail and Yanbu in 1975 as two Industrial and petrochemical hub, the Royal Commission established the Yanbu Industrial College in 1989. YIC maintains strong relationships with local industry and the professions to became major sources of manpower.</a:t>
            </a:r>
          </a:p>
          <a:p>
            <a:pPr marL="0" indent="0">
              <a:buNone/>
            </a:pPr>
            <a:endParaRPr lang="en-US" sz="1800" dirty="0">
              <a:solidFill>
                <a:schemeClr val="bg1">
                  <a:lumMod val="50000"/>
                </a:schemeClr>
              </a:solidFill>
              <a:latin typeface="Arial" panose="020B0604020202020204" pitchFamily="34" charset="0"/>
              <a:cs typeface="Arial" panose="020B0604020202020204" pitchFamily="34" charset="0"/>
            </a:endParaRPr>
          </a:p>
          <a:p>
            <a:r>
              <a:rPr lang="en-US" sz="1800" dirty="0">
                <a:solidFill>
                  <a:schemeClr val="bg1">
                    <a:lumMod val="50000"/>
                  </a:schemeClr>
                </a:solidFill>
                <a:latin typeface="Arial" panose="020B0604020202020204" pitchFamily="34" charset="0"/>
                <a:cs typeface="Arial" panose="020B0604020202020204" pitchFamily="34" charset="0"/>
              </a:rPr>
              <a:t>Number of colleges: 	4 </a:t>
            </a:r>
          </a:p>
          <a:p>
            <a:r>
              <a:rPr lang="en-US" sz="1800" dirty="0">
                <a:solidFill>
                  <a:schemeClr val="bg1">
                    <a:lumMod val="50000"/>
                  </a:schemeClr>
                </a:solidFill>
                <a:latin typeface="Arial" panose="020B0604020202020204" pitchFamily="34" charset="0"/>
                <a:cs typeface="Arial" panose="020B0604020202020204" pitchFamily="34" charset="0"/>
              </a:rPr>
              <a:t>Number of campuses:	4</a:t>
            </a:r>
          </a:p>
          <a:p>
            <a:r>
              <a:rPr lang="en-US" sz="1800" dirty="0">
                <a:solidFill>
                  <a:schemeClr val="bg1">
                    <a:lumMod val="50000"/>
                  </a:schemeClr>
                </a:solidFill>
                <a:latin typeface="Arial" panose="020B0604020202020204" pitchFamily="34" charset="0"/>
                <a:cs typeface="Arial" panose="020B0604020202020204" pitchFamily="34" charset="0"/>
              </a:rPr>
              <a:t>Number of programs:	41</a:t>
            </a:r>
          </a:p>
          <a:p>
            <a:r>
              <a:rPr lang="en-US" sz="1800" dirty="0">
                <a:solidFill>
                  <a:schemeClr val="bg1">
                    <a:lumMod val="50000"/>
                  </a:schemeClr>
                </a:solidFill>
                <a:latin typeface="Arial" panose="020B0604020202020204" pitchFamily="34" charset="0"/>
                <a:cs typeface="Arial" panose="020B0604020202020204" pitchFamily="34" charset="0"/>
              </a:rPr>
              <a:t>Number of students:	30,000    (10,000  active )</a:t>
            </a:r>
          </a:p>
          <a:p>
            <a:r>
              <a:rPr lang="en-US" sz="1800" dirty="0">
                <a:solidFill>
                  <a:schemeClr val="bg1">
                    <a:lumMod val="50000"/>
                  </a:schemeClr>
                </a:solidFill>
                <a:latin typeface="Arial" panose="020B0604020202020204" pitchFamily="34" charset="0"/>
                <a:cs typeface="Arial" panose="020B0604020202020204" pitchFamily="34" charset="0"/>
              </a:rPr>
              <a:t>Degrees:		2</a:t>
            </a:r>
          </a:p>
          <a:p>
            <a:pPr lvl="2"/>
            <a:r>
              <a:rPr lang="en-US" sz="1400" dirty="0">
                <a:solidFill>
                  <a:schemeClr val="bg1">
                    <a:lumMod val="50000"/>
                  </a:schemeClr>
                </a:solidFill>
                <a:latin typeface="Arial" panose="020B0604020202020204" pitchFamily="34" charset="0"/>
                <a:cs typeface="Arial" panose="020B0604020202020204" pitchFamily="34" charset="0"/>
              </a:rPr>
              <a:t>Bachelor degrees</a:t>
            </a:r>
          </a:p>
          <a:p>
            <a:pPr lvl="2"/>
            <a:r>
              <a:rPr lang="en-US" sz="1400" dirty="0">
                <a:solidFill>
                  <a:schemeClr val="bg1">
                    <a:lumMod val="50000"/>
                  </a:schemeClr>
                </a:solidFill>
                <a:latin typeface="Arial" panose="020B0604020202020204" pitchFamily="34" charset="0"/>
                <a:cs typeface="Arial" panose="020B0604020202020204" pitchFamily="34" charset="0"/>
              </a:rPr>
              <a:t>Associate Diploma </a:t>
            </a:r>
          </a:p>
          <a:p>
            <a:r>
              <a:rPr lang="en-US" sz="1800" dirty="0">
                <a:solidFill>
                  <a:schemeClr val="bg1">
                    <a:lumMod val="50000"/>
                  </a:schemeClr>
                </a:solidFill>
                <a:latin typeface="Arial" panose="020B0604020202020204" pitchFamily="34" charset="0"/>
                <a:cs typeface="Arial" panose="020B0604020202020204" pitchFamily="34" charset="0"/>
              </a:rPr>
              <a:t>Legacy system:	Logsis</a:t>
            </a:r>
          </a:p>
          <a:p>
            <a:pPr>
              <a:buFont typeface="Wingdings" panose="05000000000000000000" pitchFamily="2" charset="2"/>
              <a:buChar char="§"/>
            </a:pPr>
            <a:endParaRPr lang="en-US" sz="1800" dirty="0">
              <a:solidFill>
                <a:schemeClr val="bg1">
                  <a:lumMod val="50000"/>
                </a:schemeClr>
              </a:solidFill>
              <a:latin typeface="Arial" panose="020B0604020202020204" pitchFamily="34" charset="0"/>
              <a:cs typeface="Arial" panose="020B0604020202020204" pitchFamily="34" charset="0"/>
            </a:endParaRPr>
          </a:p>
        </p:txBody>
      </p:sp>
      <p:sp>
        <p:nvSpPr>
          <p:cNvPr id="5" name="Rectangle 4"/>
          <p:cNvSpPr/>
          <p:nvPr/>
        </p:nvSpPr>
        <p:spPr>
          <a:xfrm>
            <a:off x="2283133" y="570099"/>
            <a:ext cx="4609595" cy="830997"/>
          </a:xfrm>
          <a:prstGeom prst="rect">
            <a:avLst/>
          </a:prstGeom>
        </p:spPr>
        <p:txBody>
          <a:bodyPr wrap="none">
            <a:spAutoFit/>
          </a:bodyPr>
          <a:lstStyle/>
          <a:p>
            <a:pPr marL="0" lvl="2" algn="ctr"/>
            <a:r>
              <a:rPr lang="en-US" sz="2400" b="1" dirty="0">
                <a:solidFill>
                  <a:srgbClr val="00B050"/>
                </a:solidFill>
                <a:latin typeface="Arial" panose="020B0604020202020204" pitchFamily="34" charset="0"/>
                <a:cs typeface="Arial" panose="020B0604020202020204" pitchFamily="34" charset="0"/>
              </a:rPr>
              <a:t>Yanbu Industrial colleges(YIC)</a:t>
            </a:r>
          </a:p>
          <a:p>
            <a:pPr marL="0" lvl="2" algn="ctr"/>
            <a:r>
              <a:rPr lang="en-US" sz="2400" b="1" dirty="0">
                <a:solidFill>
                  <a:srgbClr val="00B050"/>
                </a:solidFill>
                <a:latin typeface="Arial" panose="020B0604020202020204" pitchFamily="34" charset="0"/>
                <a:cs typeface="Arial" panose="020B0604020202020204" pitchFamily="34" charset="0"/>
              </a:rPr>
              <a:t> Project History</a:t>
            </a:r>
          </a:p>
        </p:txBody>
      </p:sp>
    </p:spTree>
    <p:extLst>
      <p:ext uri="{BB962C8B-B14F-4D97-AF65-F5344CB8AC3E}">
        <p14:creationId xmlns:p14="http://schemas.microsoft.com/office/powerpoint/2010/main" val="40946918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3E700ADF335F1E4D87E99FF16D59DB40" ma:contentTypeVersion="0" ma:contentTypeDescription="Create a new document." ma:contentTypeScope="" ma:versionID="dac78cca7395b9a96dae865401006a29">
  <xsd:schema xmlns:xsd="http://www.w3.org/2001/XMLSchema" xmlns:xs="http://www.w3.org/2001/XMLSchema" xmlns:p="http://schemas.microsoft.com/office/2006/metadata/properties" xmlns:ns2="4fad5fcc-667c-490e-8661-ea05419ed44c" targetNamespace="http://schemas.microsoft.com/office/2006/metadata/properties" ma:root="true" ma:fieldsID="9a665cf6457769932653b5cef00b9904" ns2:_="">
    <xsd:import namespace="4fad5fcc-667c-490e-8661-ea05419ed44c"/>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ad5fcc-667c-490e-8661-ea05419ed44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4fad5fcc-667c-490e-8661-ea05419ed44c">K7VEDEUVCE52-667-35</_dlc_DocId>
    <_dlc_DocIdUrl xmlns="4fad5fcc-667c-490e-8661-ea05419ed44c">
      <Url>https://infohub.adu.ac.ae/ArabHEUG/_layouts/15/DocIdRedir.aspx?ID=K7VEDEUVCE52-667-35</Url>
      <Description>K7VEDEUVCE52-667-35</Description>
    </_dlc_DocIdUrl>
  </documentManagement>
</p:properties>
</file>

<file path=customXml/itemProps1.xml><?xml version="1.0" encoding="utf-8"?>
<ds:datastoreItem xmlns:ds="http://schemas.openxmlformats.org/officeDocument/2006/customXml" ds:itemID="{4BFCCBC1-FC1F-4A67-849A-0E3915653EF9}"/>
</file>

<file path=customXml/itemProps2.xml><?xml version="1.0" encoding="utf-8"?>
<ds:datastoreItem xmlns:ds="http://schemas.openxmlformats.org/officeDocument/2006/customXml" ds:itemID="{B4E5454A-4435-4522-98FA-CA3AE7158680}"/>
</file>

<file path=customXml/itemProps3.xml><?xml version="1.0" encoding="utf-8"?>
<ds:datastoreItem xmlns:ds="http://schemas.openxmlformats.org/officeDocument/2006/customXml" ds:itemID="{AC9C5DFE-26F5-4B5A-9991-0344DA012AF8}"/>
</file>

<file path=customXml/itemProps4.xml><?xml version="1.0" encoding="utf-8"?>
<ds:datastoreItem xmlns:ds="http://schemas.openxmlformats.org/officeDocument/2006/customXml" ds:itemID="{458FA1E1-C614-4E6F-A956-D87631AC0041}"/>
</file>

<file path=docProps/app.xml><?xml version="1.0" encoding="utf-8"?>
<Properties xmlns="http://schemas.openxmlformats.org/officeDocument/2006/extended-properties" xmlns:vt="http://schemas.openxmlformats.org/officeDocument/2006/docPropsVTypes">
  <TotalTime>2249</TotalTime>
  <Words>1127</Words>
  <Application>Microsoft Office PowerPoint</Application>
  <PresentationFormat>On-screen Show (4:3)</PresentationFormat>
  <Paragraphs>184</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Sakkal Majalla</vt:lpstr>
      <vt:lpstr>Wingdings</vt:lpstr>
      <vt:lpstr>Office Theme</vt:lpstr>
      <vt:lpstr>PowerPoint Presentation</vt:lpstr>
      <vt:lpstr>PowerPoint Presentation</vt:lpstr>
      <vt:lpstr>PowerPoint Presentation</vt:lpstr>
      <vt:lpstr>PowerPoint Presentation</vt:lpstr>
      <vt:lpstr>PowerPoint Presentation</vt:lpstr>
      <vt:lpstr>Consultation unit in Deanship of  admission at UOD</vt:lpstr>
      <vt:lpstr>Consultation unit in Deanship of  admission at UOD</vt:lpstr>
      <vt:lpstr>Consultation unit in Deanship of  admission at UOD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Abu Dhabi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Ahmad Tellawi</dc:creator>
  <cp:lastModifiedBy>Dell</cp:lastModifiedBy>
  <cp:revision>95</cp:revision>
  <cp:lastPrinted>2016-10-12T08:42:12Z</cp:lastPrinted>
  <dcterms:created xsi:type="dcterms:W3CDTF">2016-02-23T12:56:43Z</dcterms:created>
  <dcterms:modified xsi:type="dcterms:W3CDTF">2016-10-26T19:21:49Z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0x0101003E700ADF335F1E4D87E99FF16D59DB40</vt:lpwstr>
  </property>
  <property fmtid="{D5CDD505-2E9C-101B-9397-08002B2CF9AE}" pid="3" name="_dlc_DocIdItemGuid">
    <vt:lpwstr>4bd3ae11-3d45-4e54-950b-e90f5c29d59e</vt:lpwstr>
  </property>
</Properties>
</file>