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5"/>
  </p:notesMasterIdLst>
  <p:sldIdLst>
    <p:sldId id="259" r:id="rId2"/>
    <p:sldId id="260" r:id="rId3"/>
    <p:sldId id="625" r:id="rId4"/>
    <p:sldId id="663" r:id="rId5"/>
    <p:sldId id="634" r:id="rId6"/>
    <p:sldId id="660" r:id="rId7"/>
    <p:sldId id="659" r:id="rId8"/>
    <p:sldId id="637" r:id="rId9"/>
    <p:sldId id="638" r:id="rId10"/>
    <p:sldId id="639" r:id="rId11"/>
    <p:sldId id="640" r:id="rId12"/>
    <p:sldId id="624" r:id="rId13"/>
    <p:sldId id="287" r:id="rId14"/>
    <p:sldId id="643" r:id="rId15"/>
    <p:sldId id="644" r:id="rId16"/>
    <p:sldId id="646" r:id="rId17"/>
    <p:sldId id="647" r:id="rId18"/>
    <p:sldId id="649" r:id="rId19"/>
    <p:sldId id="650" r:id="rId20"/>
    <p:sldId id="661" r:id="rId21"/>
    <p:sldId id="266" r:id="rId22"/>
    <p:sldId id="662" r:id="rId23"/>
    <p:sldId id="651" r:id="rId24"/>
    <p:sldId id="653" r:id="rId25"/>
    <p:sldId id="658" r:id="rId26"/>
    <p:sldId id="652" r:id="rId27"/>
    <p:sldId id="654" r:id="rId28"/>
    <p:sldId id="655" r:id="rId29"/>
    <p:sldId id="656" r:id="rId30"/>
    <p:sldId id="657" r:id="rId31"/>
    <p:sldId id="281" r:id="rId32"/>
    <p:sldId id="283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nny Marcela Rojas Guzman" initials="YMRG" lastIdx="1" clrIdx="0">
    <p:extLst>
      <p:ext uri="{19B8F6BF-5375-455C-9EA6-DF929625EA0E}">
        <p15:presenceInfo xmlns:p15="http://schemas.microsoft.com/office/powerpoint/2012/main" userId="S-1-5-21-1801674531-1897051121-682003330-175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C62127"/>
    <a:srgbClr val="0070BB"/>
    <a:srgbClr val="0B476E"/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9E875-C2A5-4F16-A2ED-DE0FFD5B5BB6}" v="140" dt="2018-09-03T01:28:32.234"/>
    <p1510:client id="{C6F1C2F1-DF0F-A1E0-6B92-58B835E2CD82}" v="31" dt="2018-09-03T19:56:04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83605" autoAdjust="0"/>
  </p:normalViewPr>
  <p:slideViewPr>
    <p:cSldViewPr snapToGrid="0">
      <p:cViewPr varScale="1">
        <p:scale>
          <a:sx n="93" d="100"/>
          <a:sy n="93" d="100"/>
        </p:scale>
        <p:origin x="172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10232909868996E-2"/>
          <c:y val="0.21667693761535001"/>
          <c:w val="0.76326068187115803"/>
          <c:h val="0.7363374360752360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Asignaturas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993-46FD-87DC-14C4A0F3C2C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993-46FD-87DC-14C4A0F3C2C9}"/>
              </c:ext>
            </c:extLst>
          </c:dPt>
          <c:dLbls>
            <c:dLbl>
              <c:idx val="0"/>
              <c:layout>
                <c:manualLayout>
                  <c:x val="-0.17412920947834234"/>
                  <c:y val="3.8476401668290368E-2"/>
                </c:manualLayout>
              </c:layout>
              <c:tx>
                <c:rich>
                  <a:bodyPr/>
                  <a:lstStyle/>
                  <a:p>
                    <a:fld id="{181D18BB-572F-4D1E-A7A6-B5DEDEFD2328}" type="VALUE">
                      <a:rPr lang="en-US" smtClean="0"/>
                      <a:pPr/>
                      <a:t>[VALOR]</a:t>
                    </a:fld>
                    <a:endParaRPr lang="en-US" baseline="0" dirty="0"/>
                  </a:p>
                  <a:p>
                    <a:fld id="{BECDAAA1-D4B6-48DA-8DA0-5056F9782B5C}" type="PERCENTAGE">
                      <a:rPr lang="en-US" b="1"/>
                      <a:pPr/>
                      <a:t>[PORCENTAJE]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93-46FD-87DC-14C4A0F3C2C9}"/>
                </c:ext>
              </c:extLst>
            </c:dLbl>
            <c:dLbl>
              <c:idx val="1"/>
              <c:layout>
                <c:manualLayout>
                  <c:x val="0.27593954056220871"/>
                  <c:y val="-0.19898809133709783"/>
                </c:manualLayout>
              </c:layout>
              <c:tx>
                <c:rich>
                  <a:bodyPr/>
                  <a:lstStyle/>
                  <a:p>
                    <a:fld id="{4D42A863-0B93-4CB5-86AE-23EA98F5DA73}" type="VALUE">
                      <a:rPr lang="en-US" smtClean="0"/>
                      <a:pPr/>
                      <a:t>[VALOR]</a:t>
                    </a:fld>
                    <a:endParaRPr lang="en-US" baseline="0" dirty="0"/>
                  </a:p>
                  <a:p>
                    <a:fld id="{0D693E80-F5DD-4939-8C68-5E5B3695063D}" type="PERCENTAGE">
                      <a:rPr lang="en-US" b="1"/>
                      <a:pPr/>
                      <a:t>[PORCENTAJE]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93-46FD-87DC-14C4A0F3C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Pregrado</c:v>
                </c:pt>
                <c:pt idx="1">
                  <c:v>Posgrado</c:v>
                </c:pt>
              </c:strCache>
            </c:strRef>
          </c:cat>
          <c:val>
            <c:numRef>
              <c:f>Hoja1!$B$2:$B$3</c:f>
              <c:numCache>
                <c:formatCode>_(* #,##0_);_(* \(#,##0\);_(* "-"_);_(@_)</c:formatCode>
                <c:ptCount val="2"/>
                <c:pt idx="0">
                  <c:v>5250</c:v>
                </c:pt>
                <c:pt idx="1">
                  <c:v>7156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93-46FD-87DC-14C4A0F3C2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62374806426333"/>
          <c:y val="0.81837967768600284"/>
          <c:w val="0.14078717817023845"/>
          <c:h val="0.13224418995511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467726270801196E-2"/>
          <c:y val="0.10270464880489685"/>
          <c:w val="0.79134101679517421"/>
          <c:h val="0.8972953511951031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Asignaturas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2B3-4A26-A6AD-F4A6B9F17A68}"/>
              </c:ext>
            </c:extLst>
          </c:dPt>
          <c:dPt>
            <c:idx val="1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2B3-4A26-A6AD-F4A6B9F17A6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2B3-4A26-A6AD-F4A6B9F17A68}"/>
              </c:ext>
            </c:extLst>
          </c:dPt>
          <c:dLbls>
            <c:dLbl>
              <c:idx val="0"/>
              <c:layout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B3-4A26-A6AD-F4A6B9F17A68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29F176-E74D-4142-9798-7F50D833DD0A}" type="VALUE">
                      <a:rPr lang="en-US" sz="1600"/>
                      <a:pPr>
                        <a:defRPr sz="1600"/>
                      </a:pPr>
                      <a:t>[VALOR]</a:t>
                    </a:fld>
                    <a:endParaRPr lang="en-US" sz="1600" baseline="0"/>
                  </a:p>
                  <a:p>
                    <a:pPr>
                      <a:defRPr sz="1600"/>
                    </a:pPr>
                    <a:fld id="{729D9C8B-1507-4480-88B5-7C7B8A39E800}" type="PERCENTAGE">
                      <a:rPr lang="en-US" sz="1600"/>
                      <a:pPr>
                        <a:defRPr sz="1600"/>
                      </a:pPr>
                      <a:t>[PORCENTAJE]</a:t>
                    </a:fld>
                    <a:endParaRPr lang="es-CO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2B3-4A26-A6AD-F4A6B9F17A68}"/>
                </c:ext>
              </c:extLst>
            </c:dLbl>
            <c:dLbl>
              <c:idx val="2"/>
              <c:layout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B3-4A26-A6AD-F4A6B9F17A6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Pregrado</c:v>
                </c:pt>
                <c:pt idx="1">
                  <c:v>Posgrado</c:v>
                </c:pt>
                <c:pt idx="2">
                  <c:v>Otras</c:v>
                </c:pt>
              </c:strCache>
            </c:strRef>
          </c:cat>
          <c:val>
            <c:numRef>
              <c:f>Hoja1!$B$2:$B$4</c:f>
              <c:numCache>
                <c:formatCode>_(* #,##0_);_(* \(#,##0\);_(* "-"_);_(@_)</c:formatCode>
                <c:ptCount val="3"/>
                <c:pt idx="0">
                  <c:v>4256</c:v>
                </c:pt>
                <c:pt idx="1">
                  <c:v>3346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B3-4A26-A6AD-F4A6B9F17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80344375056566208"/>
          <c:y val="0.68813731473714701"/>
          <c:w val="0.1949598254241208"/>
          <c:h val="0.21614651254418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86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29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4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7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3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1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Yenny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Yenny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7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Yenny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 y</a:t>
            </a:r>
            <a:r>
              <a:rPr lang="es-CO" baseline="0" dirty="0" smtClean="0"/>
              <a:t> 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91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Yenny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3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6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0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Julián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0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Julián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3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Julián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8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Julián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2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Julián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35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6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Yenny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0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1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1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Julián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263" y="5741428"/>
            <a:ext cx="1842217" cy="10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jas.yenny@javeriana.edu.c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spinalj@javeriana.edu.c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spinalj@javeriana.edu.co" TargetMode="External"/><Relationship Id="rId2" Type="http://schemas.openxmlformats.org/officeDocument/2006/relationships/hyperlink" Target="mailto:rojas.yenny@javeriana.edu.co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6FEF177-0288-4EAD-94EA-E2D82661FF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297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Enfrentando el caos con la ayuda </a:t>
            </a:r>
            <a:r>
              <a:rPr lang="es-ES" sz="3600" dirty="0" smtClean="0"/>
              <a:t>DE </a:t>
            </a:r>
            <a:r>
              <a:rPr lang="es-ES" sz="3600" dirty="0" err="1" smtClean="0"/>
              <a:t>PeopleSoft</a:t>
            </a:r>
            <a:r>
              <a:rPr lang="es-ES" sz="3600" dirty="0"/>
              <a:t>:</a:t>
            </a:r>
            <a:br>
              <a:rPr lang="es-ES" sz="3600" dirty="0"/>
            </a:br>
            <a:r>
              <a:rPr lang="es-ES" sz="3600" dirty="0"/>
              <a:t>Cómo cualificamos nuestro Catálogo de Asignaturas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SESIÓN 5009</a:t>
            </a:r>
          </a:p>
          <a:p>
            <a:r>
              <a:rPr lang="en-US" dirty="0" smtClean="0"/>
              <a:t>11/09/2018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20" y="1059003"/>
            <a:ext cx="4206845" cy="24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10312"/>
            <a:ext cx="7289800" cy="149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caos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inicial</a:t>
            </a:r>
            <a:r>
              <a:rPr lang="en-US" dirty="0" smtClean="0">
                <a:solidFill>
                  <a:schemeClr val="tx1"/>
                </a:solidFill>
              </a:rPr>
              <a:t> - PROBLEMAS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466344" y="1333514"/>
            <a:ext cx="7899400" cy="778749"/>
          </a:xfrm>
        </p:spPr>
        <p:txBody>
          <a:bodyPr>
            <a:normAutofit/>
          </a:bodyPr>
          <a:lstStyle/>
          <a:p>
            <a:pPr marL="0" lvl="3" indent="0" algn="just">
              <a:buNone/>
            </a:pPr>
            <a:r>
              <a:rPr lang="es-CO" sz="2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4:</a:t>
            </a:r>
            <a:r>
              <a:rPr lang="es-CO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smtClean="0">
                <a:solidFill>
                  <a:srgbClr val="1A1A1A"/>
                </a:solidFill>
              </a:rPr>
              <a:t>Asignaturas vinculadas </a:t>
            </a:r>
            <a:r>
              <a:rPr lang="es-CO" sz="2200" dirty="0">
                <a:solidFill>
                  <a:srgbClr val="1A1A1A"/>
                </a:solidFill>
              </a:rPr>
              <a:t>a </a:t>
            </a:r>
            <a:r>
              <a:rPr lang="es-CO" sz="2200" dirty="0" smtClean="0">
                <a:solidFill>
                  <a:srgbClr val="1A1A1A"/>
                </a:solidFill>
              </a:rPr>
              <a:t>Programas</a:t>
            </a:r>
            <a:endParaRPr lang="es-CO" sz="2200" dirty="0">
              <a:solidFill>
                <a:srgbClr val="1A1A1A"/>
              </a:solidFill>
            </a:endParaRPr>
          </a:p>
          <a:p>
            <a:pPr marL="0" lvl="3" indent="0" algn="just">
              <a:buNone/>
            </a:pPr>
            <a:endParaRPr lang="es-CO" sz="2200" dirty="0">
              <a:solidFill>
                <a:srgbClr val="1A1A1A"/>
              </a:solidFill>
            </a:endParaRPr>
          </a:p>
        </p:txBody>
      </p:sp>
      <p:sp>
        <p:nvSpPr>
          <p:cNvPr id="7" name="Marcador de pie de página 1"/>
          <p:cNvSpPr txBox="1">
            <a:spLocks/>
          </p:cNvSpPr>
          <p:nvPr/>
        </p:nvSpPr>
        <p:spPr>
          <a:xfrm>
            <a:off x="3632200" y="7129580"/>
            <a:ext cx="4690026" cy="24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grpSp>
        <p:nvGrpSpPr>
          <p:cNvPr id="4" name="Grupo 3"/>
          <p:cNvGrpSpPr/>
          <p:nvPr/>
        </p:nvGrpSpPr>
        <p:grpSpPr>
          <a:xfrm>
            <a:off x="1260068" y="2356688"/>
            <a:ext cx="6375172" cy="3276016"/>
            <a:chOff x="149993" y="2051629"/>
            <a:chExt cx="4808485" cy="2577249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993" y="2051629"/>
              <a:ext cx="4808485" cy="2577249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283464" y="3758184"/>
              <a:ext cx="2734056" cy="137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260068" y="2360089"/>
            <a:ext cx="6571357" cy="3272615"/>
            <a:chOff x="2668243" y="3063980"/>
            <a:chExt cx="6571357" cy="327261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8243" y="3063980"/>
              <a:ext cx="6571357" cy="3272615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845202" y="5202400"/>
              <a:ext cx="3738478" cy="14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0845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10312"/>
            <a:ext cx="7289800" cy="149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caos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inicial</a:t>
            </a:r>
            <a:r>
              <a:rPr lang="en-US" dirty="0" smtClean="0">
                <a:solidFill>
                  <a:schemeClr val="tx1"/>
                </a:solidFill>
              </a:rPr>
              <a:t> - PROBLEMAS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466344" y="1333514"/>
            <a:ext cx="7899400" cy="778749"/>
          </a:xfrm>
        </p:spPr>
        <p:txBody>
          <a:bodyPr>
            <a:normAutofit/>
          </a:bodyPr>
          <a:lstStyle/>
          <a:p>
            <a:pPr marL="0" lvl="3" indent="0" algn="just">
              <a:buNone/>
            </a:pPr>
            <a:r>
              <a:rPr lang="es-CO" sz="2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5:</a:t>
            </a:r>
            <a:r>
              <a:rPr lang="es-CO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>
                <a:solidFill>
                  <a:srgbClr val="1A1A1A"/>
                </a:solidFill>
              </a:rPr>
              <a:t>Asignaturas sin actualizar o sin información</a:t>
            </a:r>
          </a:p>
          <a:p>
            <a:pPr marL="0" lvl="3" indent="0" algn="just">
              <a:buNone/>
            </a:pPr>
            <a:endParaRPr lang="es-CO" sz="2200" dirty="0">
              <a:solidFill>
                <a:srgbClr val="1A1A1A"/>
              </a:solidFill>
            </a:endParaRPr>
          </a:p>
          <a:p>
            <a:pPr marL="0" lvl="3" indent="0" algn="just">
              <a:buNone/>
            </a:pPr>
            <a:endParaRPr lang="es-CO" sz="2200" dirty="0">
              <a:solidFill>
                <a:srgbClr val="1A1A1A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13" y="1896885"/>
            <a:ext cx="7658100" cy="22574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13" y="4154310"/>
            <a:ext cx="7620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94360"/>
            <a:ext cx="7290054" cy="14996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caos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inicial</a:t>
            </a:r>
            <a:r>
              <a:rPr lang="en-US" dirty="0" smtClean="0">
                <a:solidFill>
                  <a:schemeClr val="tx1"/>
                </a:solidFill>
              </a:rPr>
              <a:t> EN CIFRAS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704850" y="1821588"/>
            <a:ext cx="7899654" cy="630935"/>
          </a:xfrm>
        </p:spPr>
        <p:txBody>
          <a:bodyPr>
            <a:noAutofit/>
          </a:bodyPr>
          <a:lstStyle/>
          <a:p>
            <a:r>
              <a:rPr lang="es-CO" sz="2200" dirty="0" smtClean="0">
                <a:solidFill>
                  <a:schemeClr val="tx1"/>
                </a:solidFill>
                <a:latin typeface="Tw Cen MT"/>
              </a:rPr>
              <a:t>En febrero de 2017 la Universidad contaba con 12.406 asignaturas activas, distribuidas así: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78646"/>
              </p:ext>
            </p:extLst>
          </p:nvPr>
        </p:nvGraphicFramePr>
        <p:xfrm>
          <a:off x="768096" y="2201854"/>
          <a:ext cx="7653528" cy="378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32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81" y="571361"/>
            <a:ext cx="7290054" cy="1700784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s-CO" dirty="0" smtClean="0">
                <a:solidFill>
                  <a:srgbClr val="1A1A1A"/>
                </a:solidFill>
              </a:rPr>
              <a:t>Nuestro</a:t>
            </a:r>
            <a:r>
              <a:rPr lang="en-US" dirty="0">
                <a:solidFill>
                  <a:srgbClr val="1A1A1A"/>
                </a:solidFill>
              </a:rPr>
              <a:t> </a:t>
            </a:r>
            <a:r>
              <a:rPr lang="en-US" dirty="0" smtClean="0">
                <a:solidFill>
                  <a:srgbClr val="1A1A1A"/>
                </a:solidFill>
              </a:rPr>
              <a:t>Proyecto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2185416"/>
          </a:xfrm>
        </p:spPr>
        <p:txBody>
          <a:bodyPr>
            <a:normAutofit/>
          </a:bodyPr>
          <a:lstStyle/>
          <a:p>
            <a:pPr marL="265113" indent="-265113">
              <a:lnSpc>
                <a:spcPct val="90000"/>
              </a:lnSpc>
              <a:spcBef>
                <a:spcPts val="1200"/>
              </a:spcBef>
              <a:buFont typeface="Wingdings 3" panose="05040102010807070707" pitchFamily="18" charset="2"/>
              <a:buChar char="&quot;"/>
            </a:pPr>
            <a:r>
              <a:rPr lang="es-CO" sz="2200" dirty="0" smtClean="0"/>
              <a:t>Sistema de gestión planificada de la Vicerrectoría Académica</a:t>
            </a:r>
          </a:p>
          <a:p>
            <a:pPr marL="265113" indent="-265113">
              <a:lnSpc>
                <a:spcPct val="90000"/>
              </a:lnSpc>
              <a:spcBef>
                <a:spcPts val="1200"/>
              </a:spcBef>
              <a:buFont typeface="Wingdings 3" panose="05040102010807070707" pitchFamily="18" charset="2"/>
              <a:buChar char="&quot;"/>
            </a:pPr>
            <a:r>
              <a:rPr lang="es-CO" sz="2200" dirty="0" smtClean="0"/>
              <a:t>Modelo </a:t>
            </a:r>
            <a:r>
              <a:rPr lang="es-CO" sz="2200" dirty="0"/>
              <a:t>para el desarrollo de la oferta académica</a:t>
            </a:r>
          </a:p>
          <a:p>
            <a:pPr marL="265113" indent="-265113">
              <a:buFont typeface="Wingdings 3" panose="05040102010807070707" pitchFamily="18" charset="2"/>
              <a:buChar char="&quot;"/>
            </a:pPr>
            <a:r>
              <a:rPr lang="es-CO" sz="2200" dirty="0"/>
              <a:t>Proyecto Cualificación del Catálogo de asignaturas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6940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700784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rgbClr val="1A1A1A"/>
                </a:solidFill>
              </a:rPr>
              <a:t>Nuestro</a:t>
            </a:r>
            <a:r>
              <a:rPr lang="en-US" dirty="0">
                <a:solidFill>
                  <a:srgbClr val="1A1A1A"/>
                </a:solidFill>
              </a:rPr>
              <a:t> </a:t>
            </a:r>
            <a:r>
              <a:rPr lang="en-US" dirty="0" smtClean="0">
                <a:solidFill>
                  <a:srgbClr val="1A1A1A"/>
                </a:solidFill>
              </a:rPr>
              <a:t>Proyecto - PROPÓSITOS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9098" lvl="1" indent="-342900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000000"/>
                </a:solidFill>
              </a:rPr>
              <a:t>Asignatura </a:t>
            </a:r>
            <a:r>
              <a:rPr lang="es-CO" sz="2200" dirty="0">
                <a:solidFill>
                  <a:srgbClr val="000000"/>
                </a:solidFill>
              </a:rPr>
              <a:t>como eje articulador de los procesos de aprendizaje, enseñanza y evaluación</a:t>
            </a:r>
            <a:r>
              <a:rPr lang="es-CO" sz="2200" dirty="0" smtClean="0">
                <a:solidFill>
                  <a:srgbClr val="000000"/>
                </a:solidFill>
              </a:rPr>
              <a:t>.</a:t>
            </a:r>
          </a:p>
          <a:p>
            <a:pPr marL="207648" lvl="1" indent="-171450">
              <a:buFont typeface="Wingdings 3" panose="05040102010807070707" pitchFamily="18" charset="2"/>
              <a:buChar char="&quot;"/>
            </a:pPr>
            <a:endParaRPr lang="en-US" sz="800" dirty="0">
              <a:solidFill>
                <a:srgbClr val="000000"/>
              </a:solidFill>
            </a:endParaRPr>
          </a:p>
          <a:p>
            <a:pPr marL="379098" lvl="1" indent="-342900">
              <a:buFont typeface="Wingdings 3" panose="05040102010807070707" pitchFamily="18" charset="2"/>
              <a:buChar char="&quot;"/>
            </a:pPr>
            <a:r>
              <a:rPr lang="es-CO" sz="2200" dirty="0">
                <a:solidFill>
                  <a:srgbClr val="000000"/>
                </a:solidFill>
              </a:rPr>
              <a:t>C</a:t>
            </a:r>
            <a:r>
              <a:rPr lang="es-CO" sz="2200" dirty="0" smtClean="0">
                <a:solidFill>
                  <a:srgbClr val="000000"/>
                </a:solidFill>
              </a:rPr>
              <a:t>atálogo </a:t>
            </a:r>
            <a:r>
              <a:rPr lang="es-CO" sz="2200" dirty="0">
                <a:solidFill>
                  <a:srgbClr val="000000"/>
                </a:solidFill>
              </a:rPr>
              <a:t>de asignaturas </a:t>
            </a:r>
            <a:r>
              <a:rPr lang="es-CO" sz="2200" dirty="0" smtClean="0">
                <a:solidFill>
                  <a:srgbClr val="000000"/>
                </a:solidFill>
              </a:rPr>
              <a:t>que:</a:t>
            </a:r>
          </a:p>
          <a:p>
            <a:pPr marL="173355" lvl="1"/>
            <a:endParaRPr lang="es-CO" sz="800" dirty="0" smtClean="0">
              <a:solidFill>
                <a:srgbClr val="000000"/>
              </a:solidFill>
            </a:endParaRPr>
          </a:p>
          <a:p>
            <a:pPr marL="790575" lvl="2" indent="-342900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0000"/>
                </a:solidFill>
              </a:rPr>
              <a:t>Da cuenta </a:t>
            </a:r>
            <a:r>
              <a:rPr lang="es-CO" sz="2200" dirty="0">
                <a:solidFill>
                  <a:srgbClr val="000000"/>
                </a:solidFill>
              </a:rPr>
              <a:t>de las fortalezas académicas de los </a:t>
            </a:r>
            <a:r>
              <a:rPr lang="es-CO" sz="2200" dirty="0" smtClean="0">
                <a:solidFill>
                  <a:srgbClr val="000000"/>
                </a:solidFill>
              </a:rPr>
              <a:t>Centros, Departamentos </a:t>
            </a:r>
            <a:r>
              <a:rPr lang="es-CO" sz="2200" dirty="0">
                <a:solidFill>
                  <a:srgbClr val="000000"/>
                </a:solidFill>
              </a:rPr>
              <a:t>e </a:t>
            </a:r>
            <a:r>
              <a:rPr lang="es-CO" sz="2200" dirty="0" smtClean="0">
                <a:solidFill>
                  <a:srgbClr val="000000"/>
                </a:solidFill>
              </a:rPr>
              <a:t>Institutos. </a:t>
            </a:r>
          </a:p>
          <a:p>
            <a:pPr marL="630238" lvl="2" indent="-182563">
              <a:buFont typeface="Arial" panose="020B0604020202020204" pitchFamily="34" charset="0"/>
              <a:buChar char="•"/>
            </a:pPr>
            <a:endParaRPr lang="es-CO" sz="800" dirty="0">
              <a:solidFill>
                <a:srgbClr val="000000"/>
              </a:solidFill>
            </a:endParaRPr>
          </a:p>
          <a:p>
            <a:pPr marL="790575" lvl="2" indent="-342900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000000"/>
                </a:solidFill>
              </a:rPr>
              <a:t>Hace explícito </a:t>
            </a:r>
            <a:r>
              <a:rPr lang="es-CO" sz="2200" dirty="0">
                <a:solidFill>
                  <a:srgbClr val="000000"/>
                </a:solidFill>
              </a:rPr>
              <a:t>el propósito de la Universidad en términos de la formación integral del estudiante y favorecer su autonomía.</a:t>
            </a: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s-CO" sz="2200" b="1" dirty="0" smtClean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6613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700784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rgbClr val="1A1A1A"/>
                </a:solidFill>
              </a:rPr>
              <a:t>Nuestro</a:t>
            </a:r>
            <a:r>
              <a:rPr lang="en-US" dirty="0">
                <a:solidFill>
                  <a:srgbClr val="1A1A1A"/>
                </a:solidFill>
              </a:rPr>
              <a:t> </a:t>
            </a:r>
            <a:r>
              <a:rPr lang="en-US" dirty="0" smtClean="0">
                <a:solidFill>
                  <a:srgbClr val="1A1A1A"/>
                </a:solidFill>
              </a:rPr>
              <a:t>Proyecto - METAS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es-CO" sz="2400" dirty="0" smtClean="0">
                <a:solidFill>
                  <a:srgbClr val="1A1A1A"/>
                </a:solidFill>
              </a:rPr>
              <a:t>Caracterización </a:t>
            </a:r>
            <a:r>
              <a:rPr lang="es-CO" sz="2400" dirty="0">
                <a:solidFill>
                  <a:srgbClr val="1A1A1A"/>
                </a:solidFill>
              </a:rPr>
              <a:t>del Catálogo</a:t>
            </a:r>
          </a:p>
          <a:p>
            <a:pPr marL="342900" indent="-342900" algn="just">
              <a:buAutoNum type="arabicPeriod" startAt="2"/>
            </a:pPr>
            <a:r>
              <a:rPr lang="es-CO" sz="2400" dirty="0">
                <a:solidFill>
                  <a:srgbClr val="1A1A1A"/>
                </a:solidFill>
              </a:rPr>
              <a:t>Definición del modelo para la gestión del Catálogo</a:t>
            </a:r>
          </a:p>
          <a:p>
            <a:pPr marL="342900" indent="-342900" algn="just">
              <a:buAutoNum type="arabicPeriod" startAt="3"/>
            </a:pPr>
            <a:r>
              <a:rPr lang="es-CO" sz="2400" dirty="0">
                <a:solidFill>
                  <a:srgbClr val="1A1A1A"/>
                </a:solidFill>
              </a:rPr>
              <a:t>Construcción de glosario de términos asociados a Catálogo</a:t>
            </a:r>
          </a:p>
          <a:p>
            <a:pPr marL="342900" indent="-342900" algn="just">
              <a:buAutoNum type="arabicPeriod" startAt="4"/>
            </a:pPr>
            <a:r>
              <a:rPr lang="es-CO" sz="2400" dirty="0">
                <a:solidFill>
                  <a:srgbClr val="1A1A1A"/>
                </a:solidFill>
              </a:rPr>
              <a:t>Cualificación y estructuración de la oferta</a:t>
            </a:r>
          </a:p>
          <a:p>
            <a:pPr marL="342900" indent="-342900" algn="just">
              <a:buAutoNum type="arabicPeriod" startAt="5"/>
            </a:pPr>
            <a:r>
              <a:rPr lang="es-CO" sz="2400" dirty="0">
                <a:solidFill>
                  <a:srgbClr val="1A1A1A"/>
                </a:solidFill>
              </a:rPr>
              <a:t>Clasificación de </a:t>
            </a:r>
            <a:r>
              <a:rPr lang="es-CO" sz="2400" dirty="0" smtClean="0">
                <a:solidFill>
                  <a:srgbClr val="1A1A1A"/>
                </a:solidFill>
              </a:rPr>
              <a:t>asignaturas</a:t>
            </a:r>
            <a:endParaRPr lang="es-CO" sz="2400" dirty="0">
              <a:solidFill>
                <a:srgbClr val="1A1A1A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40745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700784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rgbClr val="1A1A1A"/>
                </a:solidFill>
              </a:rPr>
              <a:t>Nuestro</a:t>
            </a:r>
            <a:r>
              <a:rPr lang="en-US" dirty="0">
                <a:solidFill>
                  <a:srgbClr val="1A1A1A"/>
                </a:solidFill>
              </a:rPr>
              <a:t> </a:t>
            </a:r>
            <a:r>
              <a:rPr lang="en-US" dirty="0" smtClean="0">
                <a:solidFill>
                  <a:srgbClr val="1A1A1A"/>
                </a:solidFill>
              </a:rPr>
              <a:t>Proyecto - LOGROS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4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Caracterización del Catálogo de asignaturas con el apoyo de c</a:t>
            </a:r>
            <a:r>
              <a:rPr lang="es-CO" sz="2200" dirty="0" smtClean="0"/>
              <a:t>onsultas construidas en </a:t>
            </a:r>
            <a:r>
              <a:rPr lang="es-CO" sz="2200" dirty="0" err="1" smtClean="0"/>
              <a:t>PeopleSoft</a:t>
            </a:r>
            <a:r>
              <a:rPr lang="es-CO" sz="2200" dirty="0" smtClean="0"/>
              <a:t>, y el uso de otras herramientas de análisis.</a:t>
            </a:r>
          </a:p>
          <a:p>
            <a:pPr marL="342900" lvl="4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 3" panose="05040102010807070707" pitchFamily="18" charset="2"/>
              <a:buChar char="&quot;"/>
            </a:pPr>
            <a:r>
              <a:rPr lang="es-CO" sz="2200" dirty="0">
                <a:solidFill>
                  <a:srgbClr val="1A1A1A"/>
                </a:solidFill>
              </a:rPr>
              <a:t>Modelo de gestión del Catálogo de </a:t>
            </a:r>
            <a:r>
              <a:rPr lang="es-CO" sz="2200" dirty="0" smtClean="0">
                <a:solidFill>
                  <a:srgbClr val="1A1A1A"/>
                </a:solidFill>
              </a:rPr>
              <a:t>asignaturas.</a:t>
            </a:r>
          </a:p>
          <a:p>
            <a:pPr marL="342900" lvl="4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 3" panose="05040102010807070707" pitchFamily="18" charset="2"/>
              <a:buChar char="&quot;"/>
            </a:pPr>
            <a:r>
              <a:rPr lang="es-CO" sz="2200" dirty="0">
                <a:solidFill>
                  <a:srgbClr val="1A1A1A"/>
                </a:solidFill>
              </a:rPr>
              <a:t>Orientaciones para el registro de información (catálogo y sílabos</a:t>
            </a:r>
            <a:r>
              <a:rPr lang="es-CO" sz="2200" dirty="0" smtClean="0">
                <a:solidFill>
                  <a:srgbClr val="1A1A1A"/>
                </a:solidFill>
              </a:rPr>
              <a:t>).</a:t>
            </a:r>
          </a:p>
          <a:p>
            <a:pPr marL="342900" lvl="4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 3" panose="05040102010807070707" pitchFamily="18" charset="2"/>
              <a:buChar char="&quot;"/>
            </a:pPr>
            <a:endParaRPr lang="es-CO" sz="2200" dirty="0">
              <a:solidFill>
                <a:srgbClr val="1A1A1A"/>
              </a:solidFill>
            </a:endParaRPr>
          </a:p>
          <a:p>
            <a:pPr marL="342900" lvl="4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 3" panose="05040102010807070707" pitchFamily="18" charset="2"/>
              <a:buChar char="&quot;"/>
            </a:pPr>
            <a:endParaRPr lang="es-CO" sz="2200" dirty="0" smtClean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8716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700784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rgbClr val="1A1A1A"/>
                </a:solidFill>
              </a:rPr>
              <a:t>Nuestro</a:t>
            </a:r>
            <a:r>
              <a:rPr lang="en-US" dirty="0">
                <a:solidFill>
                  <a:srgbClr val="1A1A1A"/>
                </a:solidFill>
              </a:rPr>
              <a:t> </a:t>
            </a:r>
            <a:r>
              <a:rPr lang="en-US" dirty="0" smtClean="0">
                <a:solidFill>
                  <a:srgbClr val="1A1A1A"/>
                </a:solidFill>
              </a:rPr>
              <a:t>Proyecto - LOGROS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Instrumentos:</a:t>
            </a: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endParaRPr lang="es-CO" sz="1000" dirty="0">
              <a:solidFill>
                <a:srgbClr val="1A1A1A"/>
              </a:solidFill>
            </a:endParaRPr>
          </a:p>
          <a:p>
            <a:pPr marL="630238" lvl="5" indent="-273050" algn="just">
              <a:buFont typeface="Arial" panose="020B0604020202020204" pitchFamily="34" charset="0"/>
              <a:buChar char="•"/>
              <a:tabLst>
                <a:tab pos="180975" algn="l"/>
                <a:tab pos="630238" algn="l"/>
              </a:tabLst>
            </a:pPr>
            <a:r>
              <a:rPr lang="es-CO" sz="2200" dirty="0">
                <a:solidFill>
                  <a:srgbClr val="1A1A1A"/>
                </a:solidFill>
              </a:rPr>
              <a:t>Creación y modificación de </a:t>
            </a:r>
            <a:r>
              <a:rPr lang="es-CO" sz="2200" dirty="0" smtClean="0">
                <a:solidFill>
                  <a:srgbClr val="1A1A1A"/>
                </a:solidFill>
              </a:rPr>
              <a:t>asignaturas</a:t>
            </a:r>
          </a:p>
          <a:p>
            <a:pPr marL="630238" lvl="5" indent="-273050" algn="just">
              <a:buFont typeface="Arial" panose="020B0604020202020204" pitchFamily="34" charset="0"/>
              <a:buChar char="•"/>
              <a:tabLst>
                <a:tab pos="180975" algn="l"/>
                <a:tab pos="630238" algn="l"/>
              </a:tabLst>
            </a:pPr>
            <a:r>
              <a:rPr lang="es-CO" sz="2200" dirty="0" smtClean="0">
                <a:solidFill>
                  <a:srgbClr val="1A1A1A"/>
                </a:solidFill>
              </a:rPr>
              <a:t>Parametrización </a:t>
            </a:r>
            <a:r>
              <a:rPr lang="es-CO" sz="2200" dirty="0">
                <a:solidFill>
                  <a:srgbClr val="1A1A1A"/>
                </a:solidFill>
              </a:rPr>
              <a:t>de planes de </a:t>
            </a:r>
            <a:r>
              <a:rPr lang="es-CO" sz="2200" dirty="0" smtClean="0">
                <a:solidFill>
                  <a:srgbClr val="1A1A1A"/>
                </a:solidFill>
              </a:rPr>
              <a:t>estudio</a:t>
            </a:r>
            <a:endParaRPr lang="es-CO" sz="2200" dirty="0">
              <a:solidFill>
                <a:srgbClr val="1A1A1A"/>
              </a:solidFill>
            </a:endParaRPr>
          </a:p>
          <a:p>
            <a:pPr marL="630238" lvl="5" indent="-273050" algn="just">
              <a:buFont typeface="Arial" panose="020B0604020202020204" pitchFamily="34" charset="0"/>
              <a:buChar char="•"/>
              <a:tabLst>
                <a:tab pos="180975" algn="l"/>
                <a:tab pos="630238" algn="l"/>
              </a:tabLst>
            </a:pPr>
            <a:r>
              <a:rPr lang="es-CO" sz="2200" dirty="0">
                <a:solidFill>
                  <a:srgbClr val="1A1A1A"/>
                </a:solidFill>
              </a:rPr>
              <a:t>Plan de </a:t>
            </a:r>
            <a:r>
              <a:rPr lang="es-CO" sz="2200" dirty="0" smtClean="0">
                <a:solidFill>
                  <a:srgbClr val="1A1A1A"/>
                </a:solidFill>
              </a:rPr>
              <a:t>asignatura </a:t>
            </a:r>
          </a:p>
          <a:p>
            <a:pPr marL="630238" lvl="5" indent="-273050" algn="just">
              <a:buFont typeface="Arial" panose="020B0604020202020204" pitchFamily="34" charset="0"/>
              <a:buChar char="•"/>
              <a:tabLst>
                <a:tab pos="180975" algn="l"/>
                <a:tab pos="630238" algn="l"/>
              </a:tabLst>
            </a:pPr>
            <a:endParaRPr lang="es-CO" sz="1000" dirty="0">
              <a:solidFill>
                <a:srgbClr val="1A1A1A"/>
              </a:solidFill>
            </a:endParaRP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>
                <a:solidFill>
                  <a:srgbClr val="1A1A1A"/>
                </a:solidFill>
              </a:rPr>
              <a:t>Glosario de términos asociados a Catálogo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6783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700784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rgbClr val="1A1A1A"/>
                </a:solidFill>
              </a:rPr>
              <a:t>Nuestro</a:t>
            </a:r>
            <a:r>
              <a:rPr lang="en-US" dirty="0">
                <a:solidFill>
                  <a:srgbClr val="1A1A1A"/>
                </a:solidFill>
              </a:rPr>
              <a:t> </a:t>
            </a:r>
            <a:r>
              <a:rPr lang="en-US" dirty="0" smtClean="0">
                <a:solidFill>
                  <a:srgbClr val="1A1A1A"/>
                </a:solidFill>
              </a:rPr>
              <a:t>Proyecto - LOGROS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>
          <a:xfrm>
            <a:off x="768096" y="2147450"/>
            <a:ext cx="7290055" cy="1163782"/>
          </a:xfrm>
        </p:spPr>
        <p:txBody>
          <a:bodyPr>
            <a:normAutofit/>
          </a:bodyPr>
          <a:lstStyle/>
          <a:p>
            <a:pPr marL="342900" lvl="4" indent="-342900" algn="just"/>
            <a:r>
              <a:rPr lang="es-CO" sz="2200" dirty="0" smtClean="0">
                <a:solidFill>
                  <a:srgbClr val="1A1A1A"/>
                </a:solidFill>
              </a:rPr>
              <a:t>Organización </a:t>
            </a:r>
            <a:r>
              <a:rPr lang="es-CO" sz="2200" dirty="0">
                <a:solidFill>
                  <a:srgbClr val="1A1A1A"/>
                </a:solidFill>
              </a:rPr>
              <a:t>de asignaturas en las Unidades académicas </a:t>
            </a:r>
            <a:r>
              <a:rPr lang="es-CO" sz="2200" dirty="0" smtClean="0">
                <a:solidFill>
                  <a:srgbClr val="1A1A1A"/>
                </a:solidFill>
              </a:rPr>
              <a:t>correspondientes</a:t>
            </a:r>
          </a:p>
          <a:p>
            <a:pPr marL="342900" lvl="4" indent="-342900" algn="just"/>
            <a:r>
              <a:rPr lang="es-CO" sz="2200" dirty="0">
                <a:solidFill>
                  <a:srgbClr val="1A1A1A"/>
                </a:solidFill>
              </a:rPr>
              <a:t>Normalización de los </a:t>
            </a:r>
            <a:r>
              <a:rPr lang="es-CO" sz="2200" dirty="0" smtClean="0">
                <a:solidFill>
                  <a:srgbClr val="1A1A1A"/>
                </a:solidFill>
              </a:rPr>
              <a:t>catálogos</a:t>
            </a:r>
            <a:endParaRPr lang="es-CO" sz="2200" dirty="0">
              <a:solidFill>
                <a:srgbClr val="1A1A1A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08" y="1763818"/>
            <a:ext cx="7483396" cy="47068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5214"/>
          <a:stretch/>
        </p:blipFill>
        <p:spPr>
          <a:xfrm>
            <a:off x="678942" y="1773936"/>
            <a:ext cx="7435929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700784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rgbClr val="1A1A1A"/>
                </a:solidFill>
              </a:rPr>
              <a:t>Nuestro</a:t>
            </a:r>
            <a:r>
              <a:rPr lang="en-US" dirty="0">
                <a:solidFill>
                  <a:srgbClr val="1A1A1A"/>
                </a:solidFill>
              </a:rPr>
              <a:t> </a:t>
            </a:r>
            <a:r>
              <a:rPr lang="en-US" dirty="0" smtClean="0">
                <a:solidFill>
                  <a:srgbClr val="1A1A1A"/>
                </a:solidFill>
              </a:rPr>
              <a:t>Proyecto - LOGROS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Caracterización </a:t>
            </a:r>
            <a:r>
              <a:rPr lang="es-CO" sz="2200" dirty="0">
                <a:solidFill>
                  <a:srgbClr val="1A1A1A"/>
                </a:solidFill>
              </a:rPr>
              <a:t>de asignaturas en planes de </a:t>
            </a:r>
            <a:r>
              <a:rPr lang="es-CO" sz="2200" dirty="0" smtClean="0">
                <a:solidFill>
                  <a:srgbClr val="1A1A1A"/>
                </a:solidFill>
              </a:rPr>
              <a:t>estudio:</a:t>
            </a: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endParaRPr lang="es-CO" sz="1000" dirty="0" smtClean="0">
              <a:solidFill>
                <a:srgbClr val="1A1A1A"/>
              </a:solidFill>
            </a:endParaRPr>
          </a:p>
          <a:p>
            <a:pPr marL="630238" lvl="5" indent="-273050" algn="just"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s-CO" sz="2200" dirty="0" smtClean="0">
                <a:solidFill>
                  <a:srgbClr val="1A1A1A"/>
                </a:solidFill>
              </a:rPr>
              <a:t>Componentes dentro de planes de estudio</a:t>
            </a:r>
          </a:p>
          <a:p>
            <a:pPr marL="630238" lvl="5" indent="-273050" algn="just"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s-CO" sz="2200" dirty="0" smtClean="0">
                <a:solidFill>
                  <a:srgbClr val="1A1A1A"/>
                </a:solidFill>
              </a:rPr>
              <a:t>Asignaturas sin asociar a planes de estudio</a:t>
            </a:r>
          </a:p>
          <a:p>
            <a:pPr marL="480060" lvl="5" indent="-342900" algn="just"/>
            <a:endParaRPr lang="es-CO" sz="1000" dirty="0">
              <a:solidFill>
                <a:srgbClr val="1A1A1A"/>
              </a:solidFill>
            </a:endParaRP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Revisión de asignaturas duplicadas.</a:t>
            </a:r>
            <a:endParaRPr lang="es-CO" sz="2200" dirty="0">
              <a:solidFill>
                <a:srgbClr val="1A1A1A"/>
              </a:solidFill>
            </a:endParaRP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endParaRPr lang="es-CO" sz="1000" dirty="0">
              <a:solidFill>
                <a:srgbClr val="1A1A1A"/>
              </a:solidFill>
            </a:endParaRP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>
                <a:solidFill>
                  <a:srgbClr val="1A1A1A"/>
                </a:solidFill>
              </a:rPr>
              <a:t>Creación de roles dinámicos para consulta y modificación del Catálogo de </a:t>
            </a:r>
            <a:r>
              <a:rPr lang="es-CO" sz="2200" dirty="0" smtClean="0">
                <a:solidFill>
                  <a:srgbClr val="1A1A1A"/>
                </a:solidFill>
              </a:rPr>
              <a:t>asignaturas.</a:t>
            </a:r>
            <a:endParaRPr lang="es-CO" sz="2200" dirty="0">
              <a:solidFill>
                <a:srgbClr val="1A1A1A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1290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presenTADORES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389948"/>
            <a:ext cx="3566160" cy="822960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Yenny Rojas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178100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i="1" dirty="0" err="1"/>
              <a:t>Profesional</a:t>
            </a:r>
            <a:r>
              <a:rPr lang="en-US" i="1" dirty="0"/>
              <a:t> de </a:t>
            </a:r>
            <a:r>
              <a:rPr lang="en-US" i="1" dirty="0" err="1"/>
              <a:t>Gestión</a:t>
            </a:r>
            <a:r>
              <a:rPr lang="en-US" i="1" dirty="0"/>
              <a:t> de la </a:t>
            </a:r>
            <a:r>
              <a:rPr lang="en-US" i="1" dirty="0" err="1"/>
              <a:t>Información</a:t>
            </a:r>
            <a:endParaRPr lang="en-US" i="1" dirty="0"/>
          </a:p>
          <a:p>
            <a:r>
              <a:rPr lang="en-US" dirty="0" smtClean="0"/>
              <a:t>Pontificia </a:t>
            </a:r>
            <a:r>
              <a:rPr lang="en-US" dirty="0"/>
              <a:t>Universidad Javeriana</a:t>
            </a:r>
          </a:p>
          <a:p>
            <a:r>
              <a:rPr lang="en-US" dirty="0" smtClean="0">
                <a:hlinkClick r:id="rId3"/>
              </a:rPr>
              <a:t>rojas.yenny@javeriana.edu.co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389948"/>
            <a:ext cx="3566160" cy="82296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Julián Espinal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3178099"/>
            <a:ext cx="3566160" cy="1560156"/>
          </a:xfrm>
        </p:spPr>
        <p:txBody>
          <a:bodyPr>
            <a:normAutofit fontScale="92500" lnSpcReduction="10000"/>
          </a:bodyPr>
          <a:lstStyle/>
          <a:p>
            <a:r>
              <a:rPr lang="en-US" sz="2200" i="1" dirty="0" err="1"/>
              <a:t>Profesional</a:t>
            </a:r>
            <a:r>
              <a:rPr lang="en-US" sz="2200" i="1" dirty="0"/>
              <a:t> de Catálogo y </a:t>
            </a:r>
            <a:r>
              <a:rPr lang="en-US" sz="2200" i="1" dirty="0" err="1"/>
              <a:t>Programación</a:t>
            </a:r>
            <a:r>
              <a:rPr lang="en-US" sz="2200" i="1" dirty="0"/>
              <a:t> de </a:t>
            </a:r>
            <a:r>
              <a:rPr lang="en-US" sz="2200" i="1" dirty="0" err="1"/>
              <a:t>Clases</a:t>
            </a:r>
            <a:endParaRPr lang="en-US" sz="2200" i="1" dirty="0"/>
          </a:p>
          <a:p>
            <a:r>
              <a:rPr lang="en-US" sz="2200" dirty="0" smtClean="0"/>
              <a:t>Pontificia </a:t>
            </a:r>
            <a:r>
              <a:rPr lang="en-US" sz="2200" dirty="0"/>
              <a:t>Universidad Javeriana</a:t>
            </a:r>
          </a:p>
          <a:p>
            <a:r>
              <a:rPr lang="en-US" sz="2200" dirty="0" smtClean="0">
                <a:hlinkClick r:id="rId4"/>
              </a:rPr>
              <a:t>espinalj@javeriana.edu.co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50FD966-456E-46E2-861D-3E275FE2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700784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rgbClr val="1A1A1A"/>
                </a:solidFill>
              </a:rPr>
              <a:t>Nuestro</a:t>
            </a:r>
            <a:r>
              <a:rPr lang="en-US" dirty="0">
                <a:solidFill>
                  <a:srgbClr val="1A1A1A"/>
                </a:solidFill>
              </a:rPr>
              <a:t> </a:t>
            </a:r>
            <a:r>
              <a:rPr lang="en-US" dirty="0" smtClean="0">
                <a:solidFill>
                  <a:srgbClr val="1A1A1A"/>
                </a:solidFill>
              </a:rPr>
              <a:t>Proyecto - LOGROS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>
          <a:xfrm>
            <a:off x="768096" y="1935480"/>
            <a:ext cx="7290055" cy="1234440"/>
          </a:xfrm>
        </p:spPr>
        <p:txBody>
          <a:bodyPr>
            <a:normAutofit lnSpcReduction="10000"/>
          </a:bodyPr>
          <a:lstStyle/>
          <a:p>
            <a:pPr marL="342900" lvl="5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Depuración del Catálogo con la inactivación de cerca de 5.000 asignaturas en </a:t>
            </a:r>
            <a:r>
              <a:rPr lang="es-CO" sz="2200" dirty="0">
                <a:solidFill>
                  <a:srgbClr val="1A1A1A"/>
                </a:solidFill>
              </a:rPr>
              <a:t>estado ADN </a:t>
            </a:r>
            <a:endParaRPr lang="es-CO" sz="2200" dirty="0" smtClean="0">
              <a:solidFill>
                <a:srgbClr val="1A1A1A"/>
              </a:solidFill>
            </a:endParaRPr>
          </a:p>
          <a:p>
            <a:pPr marL="342900" lvl="5" indent="-342900" algn="just">
              <a:buFont typeface="Wingdings 3" panose="05040102010807070707" pitchFamily="18" charset="2"/>
              <a:buChar char="&quot;"/>
            </a:pPr>
            <a:endParaRPr lang="es-CO" sz="900" dirty="0" smtClean="0">
              <a:solidFill>
                <a:srgbClr val="1A1A1A"/>
              </a:solidFill>
            </a:endParaRPr>
          </a:p>
          <a:p>
            <a:pPr marL="342900" lvl="5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Catálogo actual con 7.602 asignaturas activas:</a:t>
            </a:r>
            <a:endParaRPr lang="es-CO" sz="2200" dirty="0">
              <a:solidFill>
                <a:srgbClr val="1A1A1A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84376"/>
              </p:ext>
            </p:extLst>
          </p:nvPr>
        </p:nvGraphicFramePr>
        <p:xfrm>
          <a:off x="877824" y="2866644"/>
          <a:ext cx="7955280" cy="3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20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1952"/>
            <a:ext cx="7290055" cy="4407408"/>
          </a:xfrm>
        </p:spPr>
        <p:txBody>
          <a:bodyPr>
            <a:noAutofit/>
          </a:bodyPr>
          <a:lstStyle/>
          <a:p>
            <a:pPr marL="0" lvl="4" indent="0" algn="just">
              <a:buNone/>
            </a:pPr>
            <a:r>
              <a:rPr lang="es-CO" sz="2200" b="1" u="sng" dirty="0">
                <a:solidFill>
                  <a:srgbClr val="1A1A1A"/>
                </a:solidFill>
              </a:rPr>
              <a:t>D</a:t>
            </a:r>
            <a:r>
              <a:rPr lang="es-CO" sz="2200" b="1" u="sng" dirty="0" smtClean="0">
                <a:solidFill>
                  <a:srgbClr val="1A1A1A"/>
                </a:solidFill>
              </a:rPr>
              <a:t>esarrollos en</a:t>
            </a:r>
            <a:r>
              <a:rPr lang="es-CO" sz="2200" b="1" u="sng" dirty="0">
                <a:solidFill>
                  <a:srgbClr val="1A1A1A"/>
                </a:solidFill>
              </a:rPr>
              <a:t> </a:t>
            </a:r>
            <a:r>
              <a:rPr lang="es-CO" sz="2200" b="1" u="sng" dirty="0" err="1" smtClean="0">
                <a:solidFill>
                  <a:srgbClr val="1A1A1A"/>
                </a:solidFill>
              </a:rPr>
              <a:t>PeopleSoft</a:t>
            </a:r>
            <a:r>
              <a:rPr lang="es-CO" sz="2200" b="1" u="sng" dirty="0" smtClean="0">
                <a:solidFill>
                  <a:srgbClr val="1A1A1A"/>
                </a:solidFill>
              </a:rPr>
              <a:t>:</a:t>
            </a:r>
          </a:p>
          <a:p>
            <a:pPr marL="0" lvl="4" indent="0" algn="just">
              <a:buNone/>
            </a:pPr>
            <a:endParaRPr lang="es-CO" sz="1000" b="1" u="sng" dirty="0" smtClean="0">
              <a:solidFill>
                <a:srgbClr val="1A1A1A"/>
              </a:solidFill>
            </a:endParaRPr>
          </a:p>
          <a:p>
            <a:pPr marL="457200" lvl="4" indent="-457200" algn="just">
              <a:buFont typeface="+mj-lt"/>
              <a:buAutoNum type="arabicPeriod"/>
            </a:pPr>
            <a:r>
              <a:rPr lang="es-CO" sz="2200" dirty="0" smtClean="0">
                <a:solidFill>
                  <a:srgbClr val="1A1A1A"/>
                </a:solidFill>
              </a:rPr>
              <a:t>Modelo de Gestión de Catálogo de asignaturas</a:t>
            </a:r>
          </a:p>
          <a:p>
            <a:pPr marL="457200" lvl="4" indent="-457200" algn="just">
              <a:buFont typeface="+mj-lt"/>
              <a:buAutoNum type="arabicPeriod"/>
            </a:pPr>
            <a:r>
              <a:rPr lang="es-CO" sz="2200" dirty="0" smtClean="0">
                <a:solidFill>
                  <a:srgbClr val="1A1A1A"/>
                </a:solidFill>
              </a:rPr>
              <a:t>Unión de los componentes de Catálogo de cursos y Syllabus</a:t>
            </a:r>
          </a:p>
          <a:p>
            <a:pPr marL="457200" lvl="4" indent="-457200" algn="just">
              <a:buFont typeface="+mj-lt"/>
              <a:buAutoNum type="arabicPeriod"/>
            </a:pPr>
            <a:r>
              <a:rPr lang="es-ES" sz="2200" dirty="0">
                <a:solidFill>
                  <a:srgbClr val="1A1A1A"/>
                </a:solidFill>
              </a:rPr>
              <a:t>Campos para Traducción al inglés </a:t>
            </a:r>
            <a:endParaRPr lang="es-ES" sz="2200" dirty="0" smtClean="0">
              <a:solidFill>
                <a:srgbClr val="1A1A1A"/>
              </a:solidFill>
            </a:endParaRPr>
          </a:p>
          <a:p>
            <a:pPr marL="457200" lvl="4" indent="-457200" algn="just">
              <a:buFont typeface="+mj-lt"/>
              <a:buAutoNum type="arabicPeriod"/>
            </a:pPr>
            <a:r>
              <a:rPr lang="es-ES" sz="2200" dirty="0" smtClean="0">
                <a:solidFill>
                  <a:srgbClr val="1A1A1A"/>
                </a:solidFill>
              </a:rPr>
              <a:t>Campos para Clasificación </a:t>
            </a:r>
            <a:r>
              <a:rPr lang="es-ES" sz="2200" dirty="0">
                <a:solidFill>
                  <a:srgbClr val="1A1A1A"/>
                </a:solidFill>
              </a:rPr>
              <a:t>de asignaturas ISCED-F y </a:t>
            </a:r>
            <a:r>
              <a:rPr lang="es-ES" sz="2200" dirty="0" smtClean="0">
                <a:solidFill>
                  <a:srgbClr val="1A1A1A"/>
                </a:solidFill>
              </a:rPr>
              <a:t>CIP</a:t>
            </a:r>
          </a:p>
          <a:p>
            <a:pPr marL="457200" lvl="4" indent="-457200" algn="just">
              <a:buFont typeface="+mj-lt"/>
              <a:buAutoNum type="arabicPeriod"/>
            </a:pPr>
            <a:r>
              <a:rPr lang="es-CO" sz="2200" dirty="0">
                <a:solidFill>
                  <a:srgbClr val="1A1A1A"/>
                </a:solidFill>
              </a:rPr>
              <a:t>Plan de </a:t>
            </a:r>
            <a:r>
              <a:rPr lang="es-CO" sz="2200" dirty="0" smtClean="0">
                <a:solidFill>
                  <a:srgbClr val="1A1A1A"/>
                </a:solidFill>
              </a:rPr>
              <a:t>asignatura</a:t>
            </a:r>
          </a:p>
          <a:p>
            <a:pPr marL="457200" lvl="4" indent="-457200" algn="just">
              <a:buFont typeface="+mj-lt"/>
              <a:buAutoNum type="arabicPeriod"/>
            </a:pPr>
            <a:r>
              <a:rPr lang="es-CO" sz="2200" dirty="0">
                <a:solidFill>
                  <a:srgbClr val="1A1A1A"/>
                </a:solidFill>
              </a:rPr>
              <a:t>Diferenciación de asignaturas mediante Marcación con atributos </a:t>
            </a:r>
            <a:endParaRPr lang="es-CO" sz="2200" dirty="0" smtClean="0">
              <a:solidFill>
                <a:srgbClr val="1A1A1A"/>
              </a:solidFill>
            </a:endParaRPr>
          </a:p>
          <a:p>
            <a:pPr marL="457200" lvl="4" indent="-457200" algn="just">
              <a:buFont typeface="+mj-lt"/>
              <a:buAutoNum type="arabicPeriod"/>
            </a:pPr>
            <a:r>
              <a:rPr lang="es-CO" sz="2200" dirty="0">
                <a:solidFill>
                  <a:srgbClr val="1A1A1A"/>
                </a:solidFill>
              </a:rPr>
              <a:t>Cualificación de consulta pública de Catálogo de </a:t>
            </a:r>
            <a:r>
              <a:rPr lang="es-CO" sz="2200" dirty="0" smtClean="0">
                <a:solidFill>
                  <a:srgbClr val="1A1A1A"/>
                </a:solidFill>
              </a:rPr>
              <a:t>Asignaturas</a:t>
            </a:r>
          </a:p>
          <a:p>
            <a:pPr marL="457200" lvl="4" indent="-457200" algn="just">
              <a:buFont typeface="+mj-lt"/>
              <a:buAutoNum type="arabicPeriod"/>
            </a:pPr>
            <a:r>
              <a:rPr lang="es-CO" sz="2200" dirty="0">
                <a:solidFill>
                  <a:srgbClr val="1A1A1A"/>
                </a:solidFill>
              </a:rPr>
              <a:t>Construcción de BI Catálogo de Asignaturas</a:t>
            </a:r>
          </a:p>
          <a:p>
            <a:pPr marL="0" lvl="4" indent="0" algn="just">
              <a:buNone/>
            </a:pPr>
            <a:endParaRPr lang="es-CO" sz="2200" b="1" dirty="0">
              <a:solidFill>
                <a:srgbClr val="1A1A1A"/>
              </a:solidFill>
            </a:endParaRPr>
          </a:p>
          <a:p>
            <a:pPr marL="457200" lvl="4" indent="-457200" algn="just">
              <a:buFont typeface="+mj-lt"/>
              <a:buAutoNum type="arabicPeriod"/>
            </a:pPr>
            <a:endParaRPr lang="es-CO" sz="2200" b="1" dirty="0">
              <a:solidFill>
                <a:srgbClr val="1A1A1A"/>
              </a:solidFill>
            </a:endParaRPr>
          </a:p>
          <a:p>
            <a:pPr marL="457200" lvl="4" indent="-457200" algn="just">
              <a:buFont typeface="+mj-lt"/>
              <a:buAutoNum type="arabicPeriod"/>
            </a:pPr>
            <a:endParaRPr lang="es-CO" sz="2200" b="1" dirty="0" smtClean="0">
              <a:solidFill>
                <a:srgbClr val="1A1A1A"/>
              </a:solidFill>
            </a:endParaRPr>
          </a:p>
          <a:p>
            <a:pPr marL="457200" lvl="4" indent="-457200" algn="just">
              <a:buFont typeface="+mj-lt"/>
              <a:buAutoNum type="arabicPeriod"/>
            </a:pPr>
            <a:endParaRPr lang="es-ES" sz="2200" b="1" dirty="0">
              <a:solidFill>
                <a:srgbClr val="1A1A1A"/>
              </a:solidFill>
            </a:endParaRPr>
          </a:p>
          <a:p>
            <a:pPr marL="457200" lvl="4" indent="-457200" algn="just">
              <a:buFont typeface="+mj-lt"/>
              <a:buAutoNum type="arabicPeriod"/>
            </a:pPr>
            <a:endParaRPr lang="es-CO" sz="2200" b="1" dirty="0" smtClean="0">
              <a:solidFill>
                <a:srgbClr val="1A1A1A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1952"/>
            <a:ext cx="7290055" cy="429768"/>
          </a:xfrm>
        </p:spPr>
        <p:txBody>
          <a:bodyPr>
            <a:noAutofit/>
          </a:bodyPr>
          <a:lstStyle/>
          <a:p>
            <a:pPr marL="457200" lvl="4" indent="-457200" algn="just">
              <a:buFont typeface="+mj-lt"/>
              <a:buAutoNum type="arabicPeriod"/>
            </a:pPr>
            <a:r>
              <a:rPr lang="es-CO" sz="2200" b="1" dirty="0" smtClean="0">
                <a:solidFill>
                  <a:srgbClr val="1A1A1A"/>
                </a:solidFill>
              </a:rPr>
              <a:t>Modelo de Gestión de Catálogo de asignaturas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802511" y="2395805"/>
            <a:ext cx="5221224" cy="4010814"/>
            <a:chOff x="1816172" y="2639523"/>
            <a:chExt cx="4968676" cy="3803595"/>
          </a:xfrm>
        </p:grpSpPr>
        <p:pic>
          <p:nvPicPr>
            <p:cNvPr id="6" name="Imagen 5"/>
            <p:cNvPicPr/>
            <p:nvPr/>
          </p:nvPicPr>
          <p:blipFill rotWithShape="1">
            <a:blip r:embed="rId3"/>
            <a:srcRect b="1331"/>
            <a:stretch/>
          </p:blipFill>
          <p:spPr>
            <a:xfrm>
              <a:off x="1816172" y="2639523"/>
              <a:ext cx="4968676" cy="38035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ángulo redondeado 3"/>
            <p:cNvSpPr/>
            <p:nvPr/>
          </p:nvSpPr>
          <p:spPr>
            <a:xfrm>
              <a:off x="4954213" y="3870860"/>
              <a:ext cx="1654002" cy="52120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4511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74520"/>
            <a:ext cx="7290055" cy="704088"/>
          </a:xfrm>
        </p:spPr>
        <p:txBody>
          <a:bodyPr>
            <a:noAutofit/>
          </a:bodyPr>
          <a:lstStyle/>
          <a:p>
            <a:pPr marL="457200" lvl="4" indent="-457200" algn="just">
              <a:buFont typeface="+mj-lt"/>
              <a:buAutoNum type="arabicPeriod" startAt="2"/>
            </a:pPr>
            <a:r>
              <a:rPr lang="es-CO" sz="2200" b="1" dirty="0" smtClean="0">
                <a:solidFill>
                  <a:srgbClr val="1A1A1A"/>
                </a:solidFill>
              </a:rPr>
              <a:t>Unión </a:t>
            </a:r>
            <a:r>
              <a:rPr lang="es-CO" sz="2200" b="1" dirty="0">
                <a:solidFill>
                  <a:srgbClr val="1A1A1A"/>
                </a:solidFill>
              </a:rPr>
              <a:t>de los componentes de Catálogo de cursos y </a:t>
            </a:r>
            <a:r>
              <a:rPr lang="es-CO" sz="2200" b="1" dirty="0" smtClean="0">
                <a:solidFill>
                  <a:srgbClr val="1A1A1A"/>
                </a:solidFill>
              </a:rPr>
              <a:t>Syllabus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008432" y="2697813"/>
            <a:ext cx="7049719" cy="3400701"/>
            <a:chOff x="1234592" y="2871788"/>
            <a:chExt cx="7049719" cy="340070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t="678" b="1"/>
            <a:stretch/>
          </p:blipFill>
          <p:spPr>
            <a:xfrm>
              <a:off x="1234592" y="2871788"/>
              <a:ext cx="7049719" cy="3400701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>
              <a:off x="1234592" y="3212115"/>
              <a:ext cx="639928" cy="27108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95732" y="2686150"/>
            <a:ext cx="7123022" cy="3424026"/>
            <a:chOff x="-2563722" y="4484756"/>
            <a:chExt cx="7123022" cy="342402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t="456"/>
            <a:stretch/>
          </p:blipFill>
          <p:spPr>
            <a:xfrm>
              <a:off x="-2563722" y="4486746"/>
              <a:ext cx="7123022" cy="3422036"/>
            </a:xfrm>
            <a:prstGeom prst="rect">
              <a:avLst/>
            </a:prstGeom>
          </p:spPr>
        </p:pic>
        <p:sp>
          <p:nvSpPr>
            <p:cNvPr id="4" name="Rectángulo redondeado 3"/>
            <p:cNvSpPr/>
            <p:nvPr/>
          </p:nvSpPr>
          <p:spPr>
            <a:xfrm>
              <a:off x="768096" y="4484756"/>
              <a:ext cx="900000" cy="18907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1897697" y="4792845"/>
              <a:ext cx="604838" cy="21431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0568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65960"/>
            <a:ext cx="7290055" cy="650240"/>
          </a:xfrm>
        </p:spPr>
        <p:txBody>
          <a:bodyPr>
            <a:noAutofit/>
          </a:bodyPr>
          <a:lstStyle/>
          <a:p>
            <a:pPr marL="457200" lvl="4" indent="-457200" algn="just">
              <a:buFont typeface="+mj-lt"/>
              <a:buAutoNum type="arabicPeriod" startAt="3"/>
            </a:pPr>
            <a:r>
              <a:rPr lang="es-CO" sz="2200" b="1" dirty="0" smtClean="0">
                <a:solidFill>
                  <a:srgbClr val="1A1A1A"/>
                </a:solidFill>
              </a:rPr>
              <a:t>Campos para Traducción </a:t>
            </a:r>
            <a:r>
              <a:rPr lang="es-CO" sz="2200" b="1" dirty="0">
                <a:solidFill>
                  <a:srgbClr val="1A1A1A"/>
                </a:solidFill>
              </a:rPr>
              <a:t>al </a:t>
            </a:r>
            <a:r>
              <a:rPr lang="es-CO" sz="2200" b="1" dirty="0" smtClean="0">
                <a:solidFill>
                  <a:srgbClr val="1A1A1A"/>
                </a:solidFill>
              </a:rPr>
              <a:t>inglés</a:t>
            </a:r>
            <a:endParaRPr lang="es-CO" sz="2200" dirty="0">
              <a:solidFill>
                <a:srgbClr val="1A1A1A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77257" y="2775412"/>
            <a:ext cx="6596305" cy="3536079"/>
            <a:chOff x="0" y="2690666"/>
            <a:chExt cx="6596305" cy="353607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90666"/>
              <a:ext cx="6596305" cy="3536079"/>
            </a:xfrm>
            <a:prstGeom prst="rect">
              <a:avLst/>
            </a:prstGeom>
          </p:spPr>
        </p:pic>
        <p:sp>
          <p:nvSpPr>
            <p:cNvPr id="4" name="Rectángulo redondeado 3"/>
            <p:cNvSpPr/>
            <p:nvPr/>
          </p:nvSpPr>
          <p:spPr>
            <a:xfrm>
              <a:off x="5666096" y="3989392"/>
              <a:ext cx="727194" cy="57675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b="8038"/>
          <a:stretch/>
        </p:blipFill>
        <p:spPr>
          <a:xfrm>
            <a:off x="1143000" y="2711445"/>
            <a:ext cx="6915151" cy="37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59280"/>
            <a:ext cx="7290055" cy="690154"/>
          </a:xfrm>
        </p:spPr>
        <p:txBody>
          <a:bodyPr>
            <a:noAutofit/>
          </a:bodyPr>
          <a:lstStyle/>
          <a:p>
            <a:pPr marL="457200" lvl="4" indent="-457200" algn="just">
              <a:buFont typeface="+mj-lt"/>
              <a:buAutoNum type="arabicPeriod" startAt="4"/>
            </a:pPr>
            <a:r>
              <a:rPr lang="es-CO" sz="2200" b="1" dirty="0" smtClean="0">
                <a:solidFill>
                  <a:srgbClr val="1A1A1A"/>
                </a:solidFill>
              </a:rPr>
              <a:t>Campos para </a:t>
            </a:r>
            <a:r>
              <a:rPr lang="es-CO" sz="2200" b="1" dirty="0" smtClean="0"/>
              <a:t>Clasificación </a:t>
            </a:r>
            <a:r>
              <a:rPr lang="es-CO" sz="2200" b="1" dirty="0"/>
              <a:t>de asignaturas </a:t>
            </a:r>
            <a:r>
              <a:rPr lang="es-CO" sz="2200" b="1" dirty="0" smtClean="0"/>
              <a:t>CINE-F </a:t>
            </a:r>
            <a:r>
              <a:rPr lang="es-CO" sz="2200" b="1" dirty="0"/>
              <a:t>y </a:t>
            </a:r>
            <a:r>
              <a:rPr lang="es-CO" sz="2200" b="1" dirty="0" smtClean="0"/>
              <a:t>CIP</a:t>
            </a:r>
            <a:endParaRPr lang="es-CO" sz="22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b="13716"/>
          <a:stretch/>
        </p:blipFill>
        <p:spPr bwMode="auto">
          <a:xfrm>
            <a:off x="1828801" y="2257262"/>
            <a:ext cx="5516880" cy="41846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 flipH="1">
            <a:off x="3918967" y="5702501"/>
            <a:ext cx="518160" cy="76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3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65959"/>
            <a:ext cx="7290055" cy="501469"/>
          </a:xfrm>
        </p:spPr>
        <p:txBody>
          <a:bodyPr>
            <a:noAutofit/>
          </a:bodyPr>
          <a:lstStyle/>
          <a:p>
            <a:pPr marL="457200" lvl="4" indent="-457200" algn="just">
              <a:buFont typeface="+mj-lt"/>
              <a:buAutoNum type="arabicPeriod" startAt="5"/>
            </a:pPr>
            <a:r>
              <a:rPr lang="es-CO" sz="2200" b="1" dirty="0" smtClean="0">
                <a:solidFill>
                  <a:srgbClr val="1A1A1A"/>
                </a:solidFill>
              </a:rPr>
              <a:t>Plan </a:t>
            </a:r>
            <a:r>
              <a:rPr lang="es-CO" sz="2200" b="1" dirty="0">
                <a:solidFill>
                  <a:srgbClr val="1A1A1A"/>
                </a:solidFill>
              </a:rPr>
              <a:t>de </a:t>
            </a:r>
            <a:r>
              <a:rPr lang="es-CO" sz="2200" b="1" dirty="0" smtClean="0">
                <a:solidFill>
                  <a:srgbClr val="1A1A1A"/>
                </a:solidFill>
              </a:rPr>
              <a:t>asignatura</a:t>
            </a:r>
            <a:endParaRPr lang="es-CO" sz="2200" b="1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1893951" y="2468608"/>
            <a:ext cx="5731002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65960"/>
            <a:ext cx="7290055" cy="585524"/>
          </a:xfrm>
        </p:spPr>
        <p:txBody>
          <a:bodyPr>
            <a:noAutofit/>
          </a:bodyPr>
          <a:lstStyle/>
          <a:p>
            <a:pPr marL="457200" lvl="4" indent="-457200" algn="just">
              <a:buFont typeface="+mj-lt"/>
              <a:buAutoNum type="arabicPeriod" startAt="6"/>
            </a:pPr>
            <a:r>
              <a:rPr lang="es-CO" sz="2200" b="1" dirty="0" smtClean="0">
                <a:solidFill>
                  <a:srgbClr val="1A1A1A"/>
                </a:solidFill>
              </a:rPr>
              <a:t>Diferenciación de asignaturas mediante Marcación con atributos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Latin America Alliance   10-11 September 2018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3236984" y="2805911"/>
            <a:ext cx="3132066" cy="1696240"/>
            <a:chOff x="3236984" y="2805911"/>
            <a:chExt cx="3132066" cy="169624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b="85534"/>
            <a:stretch/>
          </p:blipFill>
          <p:spPr>
            <a:xfrm>
              <a:off x="3236984" y="2805911"/>
              <a:ext cx="3132066" cy="86352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1" t="21178" r="1102" b="71749"/>
            <a:stretch/>
          </p:blipFill>
          <p:spPr>
            <a:xfrm>
              <a:off x="3236984" y="3666694"/>
              <a:ext cx="3097538" cy="42222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/>
            <a:srcRect t="38265" b="54662"/>
            <a:stretch/>
          </p:blipFill>
          <p:spPr>
            <a:xfrm>
              <a:off x="3236984" y="4079931"/>
              <a:ext cx="3132066" cy="422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7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53565"/>
            <a:ext cx="7290055" cy="720436"/>
          </a:xfrm>
        </p:spPr>
        <p:txBody>
          <a:bodyPr>
            <a:noAutofit/>
          </a:bodyPr>
          <a:lstStyle/>
          <a:p>
            <a:pPr marL="457200" lvl="4" indent="-457200" algn="just">
              <a:buFont typeface="+mj-lt"/>
              <a:buAutoNum type="arabicPeriod" startAt="7"/>
            </a:pPr>
            <a:r>
              <a:rPr lang="es-CO" sz="2200" b="1" dirty="0" smtClean="0">
                <a:solidFill>
                  <a:srgbClr val="1A1A1A"/>
                </a:solidFill>
              </a:rPr>
              <a:t>Cualificación </a:t>
            </a:r>
            <a:r>
              <a:rPr lang="es-CO" sz="2200" b="1" dirty="0">
                <a:solidFill>
                  <a:srgbClr val="1A1A1A"/>
                </a:solidFill>
              </a:rPr>
              <a:t>de consulta pública de Catálogo de </a:t>
            </a:r>
            <a:r>
              <a:rPr lang="es-CO" sz="2200" b="1" dirty="0" smtClean="0">
                <a:solidFill>
                  <a:srgbClr val="1A1A1A"/>
                </a:solidFill>
              </a:rPr>
              <a:t>Asignaturas</a:t>
            </a:r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6390" y="2713701"/>
            <a:ext cx="7427722" cy="3529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794570" y="1853563"/>
            <a:ext cx="7652004" cy="437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781333" y="1853564"/>
            <a:ext cx="7652004" cy="442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/>
          <p:nvPr/>
        </p:nvPicPr>
        <p:blipFill>
          <a:blip r:embed="rId6"/>
          <a:stretch>
            <a:fillRect/>
          </a:stretch>
        </p:blipFill>
        <p:spPr>
          <a:xfrm>
            <a:off x="768096" y="1853565"/>
            <a:ext cx="7652004" cy="442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81333" y="1853565"/>
            <a:ext cx="7652004" cy="442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/>
          <p:nvPr/>
        </p:nvPicPr>
        <p:blipFill>
          <a:blip r:embed="rId7"/>
          <a:stretch>
            <a:fillRect/>
          </a:stretch>
        </p:blipFill>
        <p:spPr>
          <a:xfrm>
            <a:off x="781333" y="1853565"/>
            <a:ext cx="7652004" cy="442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Grupo 12"/>
          <p:cNvGrpSpPr/>
          <p:nvPr/>
        </p:nvGrpSpPr>
        <p:grpSpPr>
          <a:xfrm>
            <a:off x="794570" y="1858060"/>
            <a:ext cx="7709935" cy="4485499"/>
            <a:chOff x="-2405362" y="2372501"/>
            <a:chExt cx="7709935" cy="4485499"/>
          </a:xfrm>
        </p:grpSpPr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87"/>
            <a:stretch/>
          </p:blipFill>
          <p:spPr bwMode="auto">
            <a:xfrm>
              <a:off x="-2405362" y="2372501"/>
              <a:ext cx="7709935" cy="44854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Rectángulo 7"/>
            <p:cNvSpPr/>
            <p:nvPr/>
          </p:nvSpPr>
          <p:spPr>
            <a:xfrm>
              <a:off x="-913282" y="3336438"/>
              <a:ext cx="2185416" cy="4389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027" name="Imagen 2" descr="image00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5" b="28002"/>
          <a:stretch/>
        </p:blipFill>
        <p:spPr bwMode="auto">
          <a:xfrm>
            <a:off x="795125" y="1853565"/>
            <a:ext cx="7722617" cy="448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266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smtClean="0"/>
              <a:t>PEOPLESOFT: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65960"/>
            <a:ext cx="7290055" cy="4343400"/>
          </a:xfrm>
        </p:spPr>
        <p:txBody>
          <a:bodyPr>
            <a:noAutofit/>
          </a:bodyPr>
          <a:lstStyle/>
          <a:p>
            <a:pPr marL="0" lvl="4" indent="0" algn="just">
              <a:buNone/>
            </a:pPr>
            <a:r>
              <a:rPr lang="es-CO" sz="2200" b="1" u="sng" dirty="0">
                <a:solidFill>
                  <a:srgbClr val="1A1A1A"/>
                </a:solidFill>
              </a:rPr>
              <a:t>D</a:t>
            </a:r>
            <a:r>
              <a:rPr lang="es-CO" sz="2200" b="1" u="sng" dirty="0" smtClean="0">
                <a:solidFill>
                  <a:srgbClr val="1A1A1A"/>
                </a:solidFill>
              </a:rPr>
              <a:t>esarrollos en</a:t>
            </a:r>
            <a:r>
              <a:rPr lang="es-CO" sz="2200" b="1" u="sng" dirty="0">
                <a:solidFill>
                  <a:srgbClr val="1A1A1A"/>
                </a:solidFill>
              </a:rPr>
              <a:t> </a:t>
            </a:r>
            <a:r>
              <a:rPr lang="es-CO" sz="2200" b="1" u="sng" dirty="0" err="1" smtClean="0">
                <a:solidFill>
                  <a:srgbClr val="1A1A1A"/>
                </a:solidFill>
              </a:rPr>
              <a:t>PeopleSoft</a:t>
            </a:r>
            <a:r>
              <a:rPr lang="es-CO" sz="2200" b="1" u="sng" dirty="0" smtClean="0">
                <a:solidFill>
                  <a:srgbClr val="1A1A1A"/>
                </a:solidFill>
              </a:rPr>
              <a:t>:</a:t>
            </a:r>
          </a:p>
          <a:p>
            <a:pPr marL="457200" lvl="4" indent="-457200" algn="just">
              <a:buFont typeface="+mj-lt"/>
              <a:buAutoNum type="arabicPeriod" startAt="7"/>
            </a:pPr>
            <a:r>
              <a:rPr lang="es-CO" sz="2200" b="1" dirty="0" smtClean="0">
                <a:solidFill>
                  <a:srgbClr val="1A1A1A"/>
                </a:solidFill>
              </a:rPr>
              <a:t>Construcción de BI Catálogo de Asignaturas</a:t>
            </a:r>
            <a:endParaRPr lang="es-CO" sz="2200" dirty="0">
              <a:solidFill>
                <a:srgbClr val="1A1A1A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Latin America Alliance   10-11 September 2018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05" y="2744979"/>
            <a:ext cx="7502477" cy="362204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b="22309"/>
          <a:stretch/>
        </p:blipFill>
        <p:spPr>
          <a:xfrm>
            <a:off x="768096" y="1982223"/>
            <a:ext cx="7680292" cy="434326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07" y="1976547"/>
            <a:ext cx="7680294" cy="44183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05" y="1976547"/>
            <a:ext cx="7485176" cy="438929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06" y="1987898"/>
            <a:ext cx="7694103" cy="442974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097" y="1987897"/>
            <a:ext cx="7694104" cy="442974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b="38251"/>
          <a:stretch/>
        </p:blipFill>
        <p:spPr>
          <a:xfrm>
            <a:off x="768098" y="1979070"/>
            <a:ext cx="7694102" cy="4418300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768099" y="1982223"/>
            <a:ext cx="7707910" cy="4400645"/>
            <a:chOff x="5161901" y="3663568"/>
            <a:chExt cx="4784045" cy="1924432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9"/>
            <a:srcRect t="62605"/>
            <a:stretch/>
          </p:blipFill>
          <p:spPr>
            <a:xfrm>
              <a:off x="5161901" y="3924300"/>
              <a:ext cx="4784045" cy="166370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9"/>
            <a:srcRect b="94086"/>
            <a:stretch/>
          </p:blipFill>
          <p:spPr>
            <a:xfrm>
              <a:off x="5161901" y="3663568"/>
              <a:ext cx="4784045" cy="263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4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4" name="Shape 208"/>
          <p:cNvSpPr/>
          <p:nvPr/>
        </p:nvSpPr>
        <p:spPr>
          <a:xfrm flipH="1" flipV="1">
            <a:off x="-753" y="3730678"/>
            <a:ext cx="9144001" cy="1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w Cen MT Condensed (Títulos)"/>
            </a:endParaRPr>
          </a:p>
        </p:txBody>
      </p:sp>
      <p:grpSp>
        <p:nvGrpSpPr>
          <p:cNvPr id="5" name="Group 83"/>
          <p:cNvGrpSpPr/>
          <p:nvPr/>
        </p:nvGrpSpPr>
        <p:grpSpPr>
          <a:xfrm>
            <a:off x="6831715" y="2248135"/>
            <a:ext cx="1271135" cy="1626788"/>
            <a:chOff x="8469626" y="1854513"/>
            <a:chExt cx="1694846" cy="2169051"/>
          </a:xfrm>
        </p:grpSpPr>
        <p:sp>
          <p:nvSpPr>
            <p:cNvPr id="6" name="Shape 221"/>
            <p:cNvSpPr/>
            <p:nvPr/>
          </p:nvSpPr>
          <p:spPr>
            <a:xfrm flipH="1">
              <a:off x="9316350" y="3300310"/>
              <a:ext cx="1398" cy="241280"/>
            </a:xfrm>
            <a:prstGeom prst="line">
              <a:avLst/>
            </a:prstGeom>
            <a:noFill/>
            <a:ln w="6350" cap="flat">
              <a:solidFill>
                <a:srgbClr val="BFBFBF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Tw Cen MT Condensed (Títulos)"/>
              </a:endParaRPr>
            </a:p>
          </p:txBody>
        </p:sp>
        <p:sp>
          <p:nvSpPr>
            <p:cNvPr id="7" name="Shape 237"/>
            <p:cNvSpPr/>
            <p:nvPr/>
          </p:nvSpPr>
          <p:spPr>
            <a:xfrm>
              <a:off x="9124718" y="3638910"/>
              <a:ext cx="384662" cy="384654"/>
            </a:xfrm>
            <a:prstGeom prst="ellipse">
              <a:avLst/>
            </a:prstGeom>
            <a:solidFill>
              <a:srgbClr val="F4F4F4"/>
            </a:solidFill>
            <a:ln w="8890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61">
                <a:defRPr>
                  <a:solidFill>
                    <a:srgbClr val="070707"/>
                  </a:solidFill>
                </a:defRPr>
              </a:pPr>
              <a:endParaRPr>
                <a:latin typeface="Tw Cen MT Condensed (Títulos)"/>
              </a:endParaRPr>
            </a:p>
          </p:txBody>
        </p:sp>
        <p:sp>
          <p:nvSpPr>
            <p:cNvPr id="8" name="Shape 261"/>
            <p:cNvSpPr/>
            <p:nvPr/>
          </p:nvSpPr>
          <p:spPr>
            <a:xfrm>
              <a:off x="8469626" y="1854513"/>
              <a:ext cx="1694846" cy="1223455"/>
            </a:xfrm>
            <a:prstGeom prst="roundRect">
              <a:avLst>
                <a:gd name="adj" fmla="val 3114"/>
              </a:avLst>
            </a:prstGeom>
            <a:noFill/>
            <a:ln w="635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61">
                <a:defRPr>
                  <a:solidFill>
                    <a:srgbClr val="F4F4F4"/>
                  </a:solidFill>
                </a:defRPr>
              </a:pPr>
              <a:endParaRPr>
                <a:latin typeface="Tw Cen MT Condensed (Títulos)"/>
              </a:endParaRPr>
            </a:p>
          </p:txBody>
        </p:sp>
        <p:sp>
          <p:nvSpPr>
            <p:cNvPr id="9" name="Shape 262"/>
            <p:cNvSpPr/>
            <p:nvPr/>
          </p:nvSpPr>
          <p:spPr>
            <a:xfrm>
              <a:off x="8469666" y="1855224"/>
              <a:ext cx="1694766" cy="45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" y="0"/>
                  </a:moveTo>
                  <a:lnTo>
                    <a:pt x="20871" y="0"/>
                  </a:lnTo>
                  <a:cubicBezTo>
                    <a:pt x="21274" y="0"/>
                    <a:pt x="21600" y="1209"/>
                    <a:pt x="21600" y="2699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699"/>
                  </a:lnTo>
                  <a:cubicBezTo>
                    <a:pt x="0" y="1209"/>
                    <a:pt x="326" y="0"/>
                    <a:pt x="729" y="0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34289" tIns="34289" rIns="137160" bIns="34289" numCol="1" anchor="ctr">
              <a:noAutofit/>
            </a:bodyPr>
            <a:lstStyle/>
            <a:p>
              <a:pPr algn="r" defTabSz="342861">
                <a:defRPr>
                  <a:solidFill>
                    <a:srgbClr val="FFFFFF"/>
                  </a:solidFill>
                </a:defRPr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(Títulos)"/>
                  <a:ea typeface="Helvetica"/>
                  <a:cs typeface="Helvetica"/>
                  <a:sym typeface="Helvetica"/>
                </a:rPr>
                <a:t>5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(Títulos)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1" name="Shape 3807"/>
            <p:cNvSpPr/>
            <p:nvPr/>
          </p:nvSpPr>
          <p:spPr>
            <a:xfrm>
              <a:off x="8623680" y="1966229"/>
              <a:ext cx="243056" cy="244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98" y="119800"/>
                  </a:moveTo>
                  <a:lnTo>
                    <a:pt x="60698" y="119800"/>
                  </a:lnTo>
                  <a:cubicBezTo>
                    <a:pt x="26755" y="119800"/>
                    <a:pt x="0" y="92890"/>
                    <a:pt x="0" y="59202"/>
                  </a:cubicBezTo>
                  <a:cubicBezTo>
                    <a:pt x="0" y="26710"/>
                    <a:pt x="26755" y="0"/>
                    <a:pt x="60698" y="0"/>
                  </a:cubicBezTo>
                  <a:cubicBezTo>
                    <a:pt x="93044" y="0"/>
                    <a:pt x="119800" y="26710"/>
                    <a:pt x="119800" y="59202"/>
                  </a:cubicBezTo>
                  <a:cubicBezTo>
                    <a:pt x="119800" y="92890"/>
                    <a:pt x="93044" y="119800"/>
                    <a:pt x="60698" y="119800"/>
                  </a:cubicBezTo>
                  <a:close/>
                  <a:moveTo>
                    <a:pt x="11181" y="59202"/>
                  </a:moveTo>
                  <a:lnTo>
                    <a:pt x="11181" y="59202"/>
                  </a:lnTo>
                  <a:cubicBezTo>
                    <a:pt x="60698" y="59202"/>
                    <a:pt x="60698" y="59202"/>
                    <a:pt x="60698" y="59202"/>
                  </a:cubicBezTo>
                  <a:cubicBezTo>
                    <a:pt x="60698" y="11162"/>
                    <a:pt x="60698" y="11162"/>
                    <a:pt x="60698" y="11162"/>
                  </a:cubicBezTo>
                  <a:cubicBezTo>
                    <a:pt x="33743" y="11162"/>
                    <a:pt x="11181" y="32292"/>
                    <a:pt x="11181" y="59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endParaRPr kern="0">
                <a:solidFill>
                  <a:srgbClr val="445469"/>
                </a:solidFill>
                <a:latin typeface="Tw Cen MT Condensed (Títulos)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" name="Group 79"/>
          <p:cNvGrpSpPr/>
          <p:nvPr/>
        </p:nvGrpSpPr>
        <p:grpSpPr>
          <a:xfrm>
            <a:off x="1147096" y="2248845"/>
            <a:ext cx="1271135" cy="1626079"/>
            <a:chOff x="2065013" y="1855459"/>
            <a:chExt cx="1694846" cy="2168105"/>
          </a:xfrm>
        </p:grpSpPr>
        <p:sp>
          <p:nvSpPr>
            <p:cNvPr id="13" name="Shape 215"/>
            <p:cNvSpPr/>
            <p:nvPr/>
          </p:nvSpPr>
          <p:spPr>
            <a:xfrm flipH="1">
              <a:off x="2911725" y="3301252"/>
              <a:ext cx="1423" cy="240338"/>
            </a:xfrm>
            <a:prstGeom prst="line">
              <a:avLst/>
            </a:prstGeom>
            <a:noFill/>
            <a:ln w="6350" cap="flat">
              <a:solidFill>
                <a:srgbClr val="BFBFBF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Tw Cen MT Condensed (Títulos)"/>
              </a:endParaRPr>
            </a:p>
          </p:txBody>
        </p:sp>
        <p:sp>
          <p:nvSpPr>
            <p:cNvPr id="14" name="Shape 251"/>
            <p:cNvSpPr/>
            <p:nvPr/>
          </p:nvSpPr>
          <p:spPr>
            <a:xfrm>
              <a:off x="2065013" y="1855459"/>
              <a:ext cx="1694846" cy="1222510"/>
            </a:xfrm>
            <a:prstGeom prst="roundRect">
              <a:avLst>
                <a:gd name="adj" fmla="val 3117"/>
              </a:avLst>
            </a:prstGeom>
            <a:noFill/>
            <a:ln w="6350" cap="flat">
              <a:solidFill>
                <a:schemeClr val="accent6"/>
              </a:solidFill>
              <a:prstDash val="solid"/>
              <a:bevel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61">
                <a:defRPr>
                  <a:solidFill>
                    <a:srgbClr val="F4F4F4"/>
                  </a:solidFill>
                </a:defRPr>
              </a:pPr>
              <a:endParaRPr>
                <a:latin typeface="Tw Cen MT Condensed (Títulos)"/>
              </a:endParaRPr>
            </a:p>
          </p:txBody>
        </p:sp>
        <p:sp>
          <p:nvSpPr>
            <p:cNvPr id="15" name="Shape 252"/>
            <p:cNvSpPr/>
            <p:nvPr/>
          </p:nvSpPr>
          <p:spPr>
            <a:xfrm>
              <a:off x="2065053" y="1856170"/>
              <a:ext cx="1694766" cy="45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" y="0"/>
                  </a:moveTo>
                  <a:lnTo>
                    <a:pt x="20871" y="0"/>
                  </a:lnTo>
                  <a:cubicBezTo>
                    <a:pt x="21274" y="0"/>
                    <a:pt x="21600" y="1209"/>
                    <a:pt x="21600" y="2699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699"/>
                  </a:lnTo>
                  <a:cubicBezTo>
                    <a:pt x="0" y="1209"/>
                    <a:pt x="326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solidFill>
                <a:schemeClr val="accent6"/>
              </a:solidFill>
              <a:prstDash val="solid"/>
              <a:bevel/>
            </a:ln>
            <a:effectLst/>
          </p:spPr>
          <p:txBody>
            <a:bodyPr wrap="square" lIns="34289" tIns="34289" rIns="137160" bIns="34289" numCol="1" anchor="ctr">
              <a:noAutofit/>
            </a:bodyPr>
            <a:lstStyle/>
            <a:p>
              <a:pPr algn="r" defTabSz="342861">
                <a:defRPr>
                  <a:solidFill>
                    <a:srgbClr val="FFFFFF"/>
                  </a:solidFill>
                </a:defRPr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(Títulos)"/>
                </a:rPr>
                <a:t>1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(Títulos)"/>
              </a:endParaRPr>
            </a:p>
          </p:txBody>
        </p:sp>
        <p:sp>
          <p:nvSpPr>
            <p:cNvPr id="17" name="Shape 3812"/>
            <p:cNvSpPr/>
            <p:nvPr/>
          </p:nvSpPr>
          <p:spPr>
            <a:xfrm>
              <a:off x="2218173" y="1959616"/>
              <a:ext cx="244844" cy="244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202" y="119800"/>
                  </a:moveTo>
                  <a:lnTo>
                    <a:pt x="59202" y="119800"/>
                  </a:lnTo>
                  <a:cubicBezTo>
                    <a:pt x="26910" y="119800"/>
                    <a:pt x="0" y="92890"/>
                    <a:pt x="0" y="59202"/>
                  </a:cubicBezTo>
                  <a:cubicBezTo>
                    <a:pt x="0" y="26710"/>
                    <a:pt x="26910" y="0"/>
                    <a:pt x="59202" y="0"/>
                  </a:cubicBezTo>
                  <a:cubicBezTo>
                    <a:pt x="93089" y="0"/>
                    <a:pt x="119800" y="26710"/>
                    <a:pt x="119800" y="59202"/>
                  </a:cubicBezTo>
                  <a:cubicBezTo>
                    <a:pt x="119800" y="92890"/>
                    <a:pt x="93089" y="119800"/>
                    <a:pt x="59202" y="119800"/>
                  </a:cubicBezTo>
                  <a:close/>
                  <a:moveTo>
                    <a:pt x="94485" y="25315"/>
                  </a:moveTo>
                  <a:lnTo>
                    <a:pt x="94485" y="25315"/>
                  </a:lnTo>
                  <a:cubicBezTo>
                    <a:pt x="59202" y="59202"/>
                    <a:pt x="59202" y="59202"/>
                    <a:pt x="59202" y="59202"/>
                  </a:cubicBezTo>
                  <a:cubicBezTo>
                    <a:pt x="59202" y="11162"/>
                    <a:pt x="59202" y="11162"/>
                    <a:pt x="59202" y="11162"/>
                  </a:cubicBezTo>
                  <a:cubicBezTo>
                    <a:pt x="32491" y="11162"/>
                    <a:pt x="11362" y="32292"/>
                    <a:pt x="11362" y="59202"/>
                  </a:cubicBezTo>
                  <a:cubicBezTo>
                    <a:pt x="11362" y="85913"/>
                    <a:pt x="32491" y="108438"/>
                    <a:pt x="59202" y="108438"/>
                  </a:cubicBezTo>
                  <a:cubicBezTo>
                    <a:pt x="85913" y="108438"/>
                    <a:pt x="108438" y="85913"/>
                    <a:pt x="108438" y="59202"/>
                  </a:cubicBezTo>
                  <a:cubicBezTo>
                    <a:pt x="108438" y="46445"/>
                    <a:pt x="102857" y="33687"/>
                    <a:pt x="94485" y="253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endParaRPr kern="0">
                <a:solidFill>
                  <a:srgbClr val="445469"/>
                </a:solidFill>
                <a:latin typeface="Tw Cen MT Condensed (Títulos)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Shape 228"/>
            <p:cNvSpPr/>
            <p:nvPr/>
          </p:nvSpPr>
          <p:spPr>
            <a:xfrm>
              <a:off x="2720105" y="3638910"/>
              <a:ext cx="384662" cy="384654"/>
            </a:xfrm>
            <a:prstGeom prst="ellipse">
              <a:avLst/>
            </a:prstGeom>
            <a:solidFill>
              <a:srgbClr val="F4F4F4"/>
            </a:solidFill>
            <a:ln w="88900" cap="flat">
              <a:solidFill>
                <a:schemeClr val="accent6"/>
              </a:solidFill>
              <a:prstDash val="solid"/>
              <a:bevel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61">
                <a:defRPr>
                  <a:solidFill>
                    <a:srgbClr val="070707"/>
                  </a:solidFill>
                </a:defRPr>
              </a:pPr>
              <a:endParaRPr>
                <a:latin typeface="Tw Cen MT Condensed (Títulos)"/>
              </a:endParaRPr>
            </a:p>
          </p:txBody>
        </p:sp>
      </p:grpSp>
      <p:grpSp>
        <p:nvGrpSpPr>
          <p:cNvPr id="19" name="Group 81"/>
          <p:cNvGrpSpPr/>
          <p:nvPr/>
        </p:nvGrpSpPr>
        <p:grpSpPr>
          <a:xfrm>
            <a:off x="3989407" y="2246722"/>
            <a:ext cx="1271134" cy="1628201"/>
            <a:chOff x="5250833" y="1852630"/>
            <a:chExt cx="1694845" cy="2170934"/>
          </a:xfrm>
        </p:grpSpPr>
        <p:sp>
          <p:nvSpPr>
            <p:cNvPr id="20" name="Shape 256"/>
            <p:cNvSpPr/>
            <p:nvPr/>
          </p:nvSpPr>
          <p:spPr>
            <a:xfrm>
              <a:off x="5250833" y="1852630"/>
              <a:ext cx="1694845" cy="1225337"/>
            </a:xfrm>
            <a:prstGeom prst="roundRect">
              <a:avLst>
                <a:gd name="adj" fmla="val 3109"/>
              </a:avLst>
            </a:prstGeom>
            <a:noFill/>
            <a:ln w="6350" cap="flat">
              <a:solidFill>
                <a:schemeClr val="accent4"/>
              </a:solidFill>
              <a:prstDash val="solid"/>
              <a:bevel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61">
                <a:defRPr>
                  <a:solidFill>
                    <a:srgbClr val="F4F4F4"/>
                  </a:solidFill>
                </a:defRPr>
              </a:pPr>
              <a:endParaRPr>
                <a:latin typeface="Tw Cen MT Condensed (Títulos)"/>
              </a:endParaRPr>
            </a:p>
          </p:txBody>
        </p:sp>
        <p:sp>
          <p:nvSpPr>
            <p:cNvPr id="21" name="Shape 257"/>
            <p:cNvSpPr/>
            <p:nvPr/>
          </p:nvSpPr>
          <p:spPr>
            <a:xfrm>
              <a:off x="5250873" y="1853341"/>
              <a:ext cx="1694765" cy="45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" y="0"/>
                  </a:moveTo>
                  <a:lnTo>
                    <a:pt x="20871" y="0"/>
                  </a:lnTo>
                  <a:cubicBezTo>
                    <a:pt x="21274" y="0"/>
                    <a:pt x="21600" y="1209"/>
                    <a:pt x="21600" y="2699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699"/>
                  </a:lnTo>
                  <a:cubicBezTo>
                    <a:pt x="0" y="1209"/>
                    <a:pt x="326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bevel/>
            </a:ln>
            <a:effectLst/>
          </p:spPr>
          <p:txBody>
            <a:bodyPr wrap="square" lIns="34289" tIns="34289" rIns="137160" bIns="34289" numCol="1" anchor="ctr">
              <a:noAutofit/>
            </a:bodyPr>
            <a:lstStyle/>
            <a:p>
              <a:pPr algn="r" defTabSz="342861">
                <a:defRPr>
                  <a:solidFill>
                    <a:srgbClr val="FFFFFF"/>
                  </a:solidFill>
                </a:defRPr>
              </a:pPr>
              <a:r>
                <a:rPr lang="es-CO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(Títulos)"/>
                </a:rPr>
                <a:t>3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(Títulos)"/>
              </a:endParaRPr>
            </a:p>
          </p:txBody>
        </p:sp>
        <p:sp>
          <p:nvSpPr>
            <p:cNvPr id="22" name="Shape 259"/>
            <p:cNvSpPr/>
            <p:nvPr/>
          </p:nvSpPr>
          <p:spPr>
            <a:xfrm>
              <a:off x="5264280" y="2314853"/>
              <a:ext cx="1667948" cy="666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srgbClr val="595959"/>
                  </a:solidFill>
                  <a:latin typeface="Tw Cen MT Condensed (Títulos)"/>
                  <a:ea typeface="Helvetica"/>
                  <a:cs typeface="Helvetica"/>
                </a:rPr>
                <a:t>Nuestro proyecto</a:t>
              </a:r>
              <a:endParaRPr lang="id-ID" sz="1400" b="1" dirty="0">
                <a:solidFill>
                  <a:srgbClr val="595959"/>
                </a:solidFill>
                <a:latin typeface="Tw Cen MT Condensed (Títulos)"/>
                <a:ea typeface="Helvetica"/>
                <a:cs typeface="Helvetica"/>
              </a:endParaRPr>
            </a:p>
          </p:txBody>
        </p:sp>
        <p:sp>
          <p:nvSpPr>
            <p:cNvPr id="23" name="Shape 3809"/>
            <p:cNvSpPr/>
            <p:nvPr/>
          </p:nvSpPr>
          <p:spPr>
            <a:xfrm>
              <a:off x="5403099" y="1959616"/>
              <a:ext cx="246630" cy="244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01" y="119800"/>
                  </a:moveTo>
                  <a:lnTo>
                    <a:pt x="59901" y="119800"/>
                  </a:lnTo>
                  <a:cubicBezTo>
                    <a:pt x="26600" y="119800"/>
                    <a:pt x="0" y="92890"/>
                    <a:pt x="0" y="59202"/>
                  </a:cubicBezTo>
                  <a:cubicBezTo>
                    <a:pt x="0" y="26710"/>
                    <a:pt x="26600" y="0"/>
                    <a:pt x="59901" y="0"/>
                  </a:cubicBezTo>
                  <a:cubicBezTo>
                    <a:pt x="93399" y="0"/>
                    <a:pt x="119802" y="26710"/>
                    <a:pt x="119802" y="59202"/>
                  </a:cubicBezTo>
                  <a:cubicBezTo>
                    <a:pt x="119802" y="92890"/>
                    <a:pt x="93399" y="119800"/>
                    <a:pt x="59901" y="119800"/>
                  </a:cubicBezTo>
                  <a:close/>
                  <a:moveTo>
                    <a:pt x="11231" y="59202"/>
                  </a:moveTo>
                  <a:lnTo>
                    <a:pt x="11231" y="59202"/>
                  </a:lnTo>
                  <a:cubicBezTo>
                    <a:pt x="11231" y="85913"/>
                    <a:pt x="33497" y="108438"/>
                    <a:pt x="59901" y="108438"/>
                  </a:cubicBezTo>
                  <a:cubicBezTo>
                    <a:pt x="59901" y="11162"/>
                    <a:pt x="59901" y="11162"/>
                    <a:pt x="59901" y="11162"/>
                  </a:cubicBezTo>
                  <a:cubicBezTo>
                    <a:pt x="33497" y="11162"/>
                    <a:pt x="11231" y="32292"/>
                    <a:pt x="11231" y="59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endParaRPr kern="0">
                <a:solidFill>
                  <a:srgbClr val="445469"/>
                </a:solidFill>
                <a:latin typeface="Tw Cen MT Condensed (Títulos)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Shape 221"/>
            <p:cNvSpPr/>
            <p:nvPr/>
          </p:nvSpPr>
          <p:spPr>
            <a:xfrm flipH="1">
              <a:off x="6097556" y="3296935"/>
              <a:ext cx="1398" cy="241280"/>
            </a:xfrm>
            <a:prstGeom prst="line">
              <a:avLst/>
            </a:prstGeom>
            <a:noFill/>
            <a:ln w="6350" cap="flat">
              <a:solidFill>
                <a:srgbClr val="BFBFBF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Tw Cen MT Condensed (Títulos)"/>
              </a:endParaRPr>
            </a:p>
          </p:txBody>
        </p:sp>
        <p:sp>
          <p:nvSpPr>
            <p:cNvPr id="25" name="Shape 237"/>
            <p:cNvSpPr/>
            <p:nvPr/>
          </p:nvSpPr>
          <p:spPr>
            <a:xfrm>
              <a:off x="5905924" y="3638910"/>
              <a:ext cx="384662" cy="384654"/>
            </a:xfrm>
            <a:prstGeom prst="ellipse">
              <a:avLst/>
            </a:prstGeom>
            <a:solidFill>
              <a:srgbClr val="F4F4F4"/>
            </a:solidFill>
            <a:ln w="88900" cap="flat">
              <a:solidFill>
                <a:schemeClr val="accent4"/>
              </a:solidFill>
              <a:prstDash val="solid"/>
              <a:bevel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61">
                <a:defRPr>
                  <a:solidFill>
                    <a:srgbClr val="070707"/>
                  </a:solidFill>
                </a:defRPr>
              </a:pPr>
              <a:endParaRPr>
                <a:latin typeface="Tw Cen MT Condensed (Títulos)"/>
              </a:endParaRPr>
            </a:p>
          </p:txBody>
        </p:sp>
      </p:grpSp>
      <p:grpSp>
        <p:nvGrpSpPr>
          <p:cNvPr id="26" name="Group 80"/>
          <p:cNvGrpSpPr/>
          <p:nvPr/>
        </p:nvGrpSpPr>
        <p:grpSpPr>
          <a:xfrm>
            <a:off x="2567711" y="3586432"/>
            <a:ext cx="1272215" cy="1629953"/>
            <a:chOff x="3671559" y="3638910"/>
            <a:chExt cx="1696287" cy="2173270"/>
          </a:xfrm>
        </p:grpSpPr>
        <p:sp>
          <p:nvSpPr>
            <p:cNvPr id="27" name="Shape 228"/>
            <p:cNvSpPr/>
            <p:nvPr/>
          </p:nvSpPr>
          <p:spPr>
            <a:xfrm>
              <a:off x="4327371" y="3638910"/>
              <a:ext cx="384662" cy="384654"/>
            </a:xfrm>
            <a:prstGeom prst="ellipse">
              <a:avLst/>
            </a:prstGeom>
            <a:solidFill>
              <a:srgbClr val="F4F4F4"/>
            </a:solidFill>
            <a:ln w="88900" cap="flat">
              <a:solidFill>
                <a:srgbClr val="C62127"/>
              </a:solidFill>
              <a:prstDash val="solid"/>
              <a:bevel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61">
                <a:defRPr>
                  <a:solidFill>
                    <a:srgbClr val="070707"/>
                  </a:solidFill>
                </a:defRPr>
              </a:pPr>
              <a:endParaRPr>
                <a:latin typeface="Tw Cen MT Condensed (Títulos)"/>
              </a:endParaRPr>
            </a:p>
          </p:txBody>
        </p:sp>
        <p:grpSp>
          <p:nvGrpSpPr>
            <p:cNvPr id="28" name="Group 275"/>
            <p:cNvGrpSpPr/>
            <p:nvPr/>
          </p:nvGrpSpPr>
          <p:grpSpPr>
            <a:xfrm>
              <a:off x="3671559" y="4557097"/>
              <a:ext cx="1696287" cy="1255083"/>
              <a:chOff x="-1" y="0"/>
              <a:chExt cx="1696283" cy="1255080"/>
            </a:xfrm>
          </p:grpSpPr>
          <p:sp>
            <p:nvSpPr>
              <p:cNvPr id="32" name="Shape 272"/>
              <p:cNvSpPr/>
              <p:nvPr/>
            </p:nvSpPr>
            <p:spPr>
              <a:xfrm>
                <a:off x="-1" y="0"/>
                <a:ext cx="1694846" cy="1255080"/>
              </a:xfrm>
              <a:prstGeom prst="roundRect">
                <a:avLst>
                  <a:gd name="adj" fmla="val 3036"/>
                </a:avLst>
              </a:prstGeom>
              <a:noFill/>
              <a:ln w="6350" cap="flat">
                <a:solidFill>
                  <a:srgbClr val="C00000"/>
                </a:solidFill>
                <a:prstDash val="solid"/>
                <a:bevel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342861">
                  <a:defRPr>
                    <a:solidFill>
                      <a:srgbClr val="F4F4F4"/>
                    </a:solidFill>
                  </a:defRPr>
                </a:pPr>
                <a:endParaRPr>
                  <a:latin typeface="Tw Cen MT Condensed (Títulos)"/>
                </a:endParaRPr>
              </a:p>
            </p:txBody>
          </p:sp>
          <p:sp>
            <p:nvSpPr>
              <p:cNvPr id="33" name="Shape 273"/>
              <p:cNvSpPr/>
              <p:nvPr/>
            </p:nvSpPr>
            <p:spPr>
              <a:xfrm>
                <a:off x="1518" y="710"/>
                <a:ext cx="1694764" cy="45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9" y="0"/>
                    </a:moveTo>
                    <a:lnTo>
                      <a:pt x="20871" y="0"/>
                    </a:lnTo>
                    <a:cubicBezTo>
                      <a:pt x="21274" y="0"/>
                      <a:pt x="21600" y="1209"/>
                      <a:pt x="21600" y="269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699"/>
                    </a:lnTo>
                    <a:cubicBezTo>
                      <a:pt x="0" y="1209"/>
                      <a:pt x="326" y="0"/>
                      <a:pt x="729" y="0"/>
                    </a:cubicBezTo>
                    <a:close/>
                  </a:path>
                </a:pathLst>
              </a:custGeom>
              <a:solidFill>
                <a:srgbClr val="C62127"/>
              </a:solidFill>
              <a:ln w="6350" cap="flat">
                <a:solidFill>
                  <a:srgbClr val="C00000"/>
                </a:solidFill>
                <a:prstDash val="solid"/>
                <a:bevel/>
              </a:ln>
              <a:effectLst/>
            </p:spPr>
            <p:txBody>
              <a:bodyPr wrap="square" lIns="34289" tIns="34289" rIns="137160" bIns="34289" numCol="1" anchor="ctr">
                <a:noAutofit/>
              </a:bodyPr>
              <a:lstStyle/>
              <a:p>
                <a:pPr algn="r" defTabSz="342861">
                  <a:defRPr>
                    <a:solidFill>
                      <a:srgbClr val="FFFFFF"/>
                    </a:solidFill>
                  </a:defRPr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(Títulos)"/>
                    <a:ea typeface="Helvetica"/>
                    <a:cs typeface="Helvetica"/>
                    <a:sym typeface="Helvetica"/>
                  </a:rPr>
                  <a:t>2</a:t>
                </a:r>
              </a:p>
            </p:txBody>
          </p:sp>
        </p:grpSp>
        <p:sp>
          <p:nvSpPr>
            <p:cNvPr id="30" name="Shape 3810"/>
            <p:cNvSpPr/>
            <p:nvPr/>
          </p:nvSpPr>
          <p:spPr>
            <a:xfrm>
              <a:off x="3825439" y="4660352"/>
              <a:ext cx="244844" cy="244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598" y="119800"/>
                  </a:moveTo>
                  <a:lnTo>
                    <a:pt x="60598" y="119800"/>
                  </a:lnTo>
                  <a:cubicBezTo>
                    <a:pt x="26910" y="119800"/>
                    <a:pt x="0" y="92890"/>
                    <a:pt x="0" y="59202"/>
                  </a:cubicBezTo>
                  <a:cubicBezTo>
                    <a:pt x="0" y="26710"/>
                    <a:pt x="26910" y="0"/>
                    <a:pt x="60598" y="0"/>
                  </a:cubicBezTo>
                  <a:cubicBezTo>
                    <a:pt x="93089" y="0"/>
                    <a:pt x="119800" y="26710"/>
                    <a:pt x="119800" y="59202"/>
                  </a:cubicBezTo>
                  <a:cubicBezTo>
                    <a:pt x="119800" y="92890"/>
                    <a:pt x="93089" y="119800"/>
                    <a:pt x="60598" y="119800"/>
                  </a:cubicBezTo>
                  <a:close/>
                  <a:moveTo>
                    <a:pt x="11362" y="59202"/>
                  </a:moveTo>
                  <a:lnTo>
                    <a:pt x="11362" y="59202"/>
                  </a:lnTo>
                  <a:cubicBezTo>
                    <a:pt x="11362" y="85913"/>
                    <a:pt x="33887" y="108438"/>
                    <a:pt x="60598" y="108438"/>
                  </a:cubicBezTo>
                  <a:cubicBezTo>
                    <a:pt x="73355" y="108438"/>
                    <a:pt x="85913" y="102857"/>
                    <a:pt x="94485" y="94285"/>
                  </a:cubicBezTo>
                  <a:cubicBezTo>
                    <a:pt x="60598" y="59202"/>
                    <a:pt x="60598" y="59202"/>
                    <a:pt x="60598" y="59202"/>
                  </a:cubicBezTo>
                  <a:cubicBezTo>
                    <a:pt x="60598" y="11162"/>
                    <a:pt x="60598" y="11162"/>
                    <a:pt x="60598" y="11162"/>
                  </a:cubicBezTo>
                  <a:cubicBezTo>
                    <a:pt x="33887" y="11162"/>
                    <a:pt x="11362" y="32292"/>
                    <a:pt x="11362" y="59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endParaRPr kern="0">
                <a:solidFill>
                  <a:srgbClr val="445469"/>
                </a:solidFill>
                <a:latin typeface="Tw Cen MT Condensed (Títulos)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Shape 215"/>
            <p:cNvSpPr/>
            <p:nvPr/>
          </p:nvSpPr>
          <p:spPr>
            <a:xfrm flipH="1">
              <a:off x="4511824" y="4138200"/>
              <a:ext cx="1423" cy="240338"/>
            </a:xfrm>
            <a:prstGeom prst="line">
              <a:avLst/>
            </a:prstGeom>
            <a:noFill/>
            <a:ln w="6350" cap="flat">
              <a:solidFill>
                <a:srgbClr val="BFBFBF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Tw Cen MT Condensed (Títulos)"/>
              </a:endParaRPr>
            </a:p>
          </p:txBody>
        </p:sp>
      </p:grpSp>
      <p:grpSp>
        <p:nvGrpSpPr>
          <p:cNvPr id="34" name="Group 82"/>
          <p:cNvGrpSpPr/>
          <p:nvPr/>
        </p:nvGrpSpPr>
        <p:grpSpPr>
          <a:xfrm>
            <a:off x="5410022" y="3586433"/>
            <a:ext cx="1272214" cy="1627652"/>
            <a:chOff x="6851627" y="3638910"/>
            <a:chExt cx="1696286" cy="2170203"/>
          </a:xfrm>
        </p:grpSpPr>
        <p:sp>
          <p:nvSpPr>
            <p:cNvPr id="35" name="Shape 234"/>
            <p:cNvSpPr/>
            <p:nvPr/>
          </p:nvSpPr>
          <p:spPr>
            <a:xfrm>
              <a:off x="7507439" y="3638910"/>
              <a:ext cx="384662" cy="384654"/>
            </a:xfrm>
            <a:prstGeom prst="ellipse">
              <a:avLst/>
            </a:prstGeom>
            <a:solidFill>
              <a:srgbClr val="F4F4F4"/>
            </a:solidFill>
            <a:ln w="88900" cap="flat">
              <a:solidFill>
                <a:schemeClr val="accent3"/>
              </a:solidFill>
              <a:prstDash val="solid"/>
              <a:bevel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61">
                <a:defRPr>
                  <a:solidFill>
                    <a:srgbClr val="070707"/>
                  </a:solidFill>
                </a:defRPr>
              </a:pPr>
              <a:endParaRPr>
                <a:latin typeface="Tw Cen MT Condensed (Títulos)"/>
              </a:endParaRPr>
            </a:p>
          </p:txBody>
        </p:sp>
        <p:grpSp>
          <p:nvGrpSpPr>
            <p:cNvPr id="36" name="Group 269"/>
            <p:cNvGrpSpPr/>
            <p:nvPr/>
          </p:nvGrpSpPr>
          <p:grpSpPr>
            <a:xfrm>
              <a:off x="6851627" y="4557095"/>
              <a:ext cx="1696286" cy="1252018"/>
              <a:chOff x="-1" y="0"/>
              <a:chExt cx="1696283" cy="1252015"/>
            </a:xfrm>
          </p:grpSpPr>
          <p:sp>
            <p:nvSpPr>
              <p:cNvPr id="40" name="Shape 266"/>
              <p:cNvSpPr/>
              <p:nvPr/>
            </p:nvSpPr>
            <p:spPr>
              <a:xfrm>
                <a:off x="-1" y="0"/>
                <a:ext cx="1694844" cy="1252015"/>
              </a:xfrm>
              <a:prstGeom prst="roundRect">
                <a:avLst>
                  <a:gd name="adj" fmla="val 3043"/>
                </a:avLst>
              </a:prstGeom>
              <a:noFill/>
              <a:ln w="6350" cap="flat">
                <a:solidFill>
                  <a:schemeClr val="accent3"/>
                </a:solidFill>
                <a:prstDash val="solid"/>
                <a:bevel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342861">
                  <a:defRPr>
                    <a:solidFill>
                      <a:srgbClr val="F4F4F4"/>
                    </a:solidFill>
                  </a:defRPr>
                </a:pPr>
                <a:endParaRPr dirty="0">
                  <a:latin typeface="Tw Cen MT Condensed (Títulos)"/>
                </a:endParaRPr>
              </a:p>
            </p:txBody>
          </p:sp>
          <p:sp>
            <p:nvSpPr>
              <p:cNvPr id="41" name="Shape 267"/>
              <p:cNvSpPr/>
              <p:nvPr/>
            </p:nvSpPr>
            <p:spPr>
              <a:xfrm>
                <a:off x="1518" y="711"/>
                <a:ext cx="1694764" cy="457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9" y="0"/>
                    </a:moveTo>
                    <a:lnTo>
                      <a:pt x="20871" y="0"/>
                    </a:lnTo>
                    <a:cubicBezTo>
                      <a:pt x="21274" y="0"/>
                      <a:pt x="21600" y="1209"/>
                      <a:pt x="21600" y="269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699"/>
                    </a:lnTo>
                    <a:cubicBezTo>
                      <a:pt x="0" y="1209"/>
                      <a:pt x="326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 cap="flat">
                <a:solidFill>
                  <a:schemeClr val="accent3"/>
                </a:solidFill>
                <a:prstDash val="solid"/>
                <a:bevel/>
              </a:ln>
              <a:effectLst/>
            </p:spPr>
            <p:txBody>
              <a:bodyPr wrap="square" lIns="34289" tIns="34289" rIns="137160" bIns="34289" numCol="1" anchor="ctr">
                <a:noAutofit/>
              </a:bodyPr>
              <a:lstStyle/>
              <a:p>
                <a:pPr algn="r" defTabSz="342861">
                  <a:defRPr>
                    <a:solidFill>
                      <a:srgbClr val="FFFFFF"/>
                    </a:solidFill>
                  </a:defRPr>
                </a:pPr>
                <a:r>
                  <a:rPr lang="en-US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(Títulos)"/>
                    <a:ea typeface="Helvetica"/>
                    <a:cs typeface="Helvetica"/>
                    <a:sym typeface="Helvetica"/>
                  </a:rPr>
                  <a:t>4</a:t>
                </a:r>
                <a:endPara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(Títulos)"/>
                  <a:ea typeface="Helvetica"/>
                  <a:cs typeface="Helvetica"/>
                  <a:sym typeface="Helvetica"/>
                </a:endParaRPr>
              </a:p>
            </p:txBody>
          </p:sp>
        </p:grpSp>
        <p:sp>
          <p:nvSpPr>
            <p:cNvPr id="38" name="Shape 3808"/>
            <p:cNvSpPr/>
            <p:nvPr/>
          </p:nvSpPr>
          <p:spPr>
            <a:xfrm>
              <a:off x="7006401" y="4660352"/>
              <a:ext cx="243056" cy="244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101" y="119800"/>
                  </a:moveTo>
                  <a:lnTo>
                    <a:pt x="59101" y="119800"/>
                  </a:lnTo>
                  <a:cubicBezTo>
                    <a:pt x="26755" y="119800"/>
                    <a:pt x="0" y="92890"/>
                    <a:pt x="0" y="59202"/>
                  </a:cubicBezTo>
                  <a:cubicBezTo>
                    <a:pt x="0" y="26710"/>
                    <a:pt x="26755" y="0"/>
                    <a:pt x="59101" y="0"/>
                  </a:cubicBezTo>
                  <a:cubicBezTo>
                    <a:pt x="93044" y="0"/>
                    <a:pt x="119800" y="26710"/>
                    <a:pt x="119800" y="59202"/>
                  </a:cubicBezTo>
                  <a:cubicBezTo>
                    <a:pt x="119800" y="92890"/>
                    <a:pt x="93044" y="119800"/>
                    <a:pt x="59101" y="119800"/>
                  </a:cubicBezTo>
                  <a:close/>
                  <a:moveTo>
                    <a:pt x="11181" y="59202"/>
                  </a:moveTo>
                  <a:lnTo>
                    <a:pt x="11181" y="59202"/>
                  </a:lnTo>
                  <a:cubicBezTo>
                    <a:pt x="11181" y="73156"/>
                    <a:pt x="16772" y="85913"/>
                    <a:pt x="25357" y="94285"/>
                  </a:cubicBezTo>
                  <a:cubicBezTo>
                    <a:pt x="59101" y="59202"/>
                    <a:pt x="59101" y="59202"/>
                    <a:pt x="59101" y="59202"/>
                  </a:cubicBezTo>
                  <a:cubicBezTo>
                    <a:pt x="59101" y="11162"/>
                    <a:pt x="59101" y="11162"/>
                    <a:pt x="59101" y="11162"/>
                  </a:cubicBezTo>
                  <a:cubicBezTo>
                    <a:pt x="32346" y="11162"/>
                    <a:pt x="11181" y="32292"/>
                    <a:pt x="11181" y="59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4285" tIns="17138" rIns="34285" bIns="17138" anchor="ctr" anchorCtr="0">
              <a:noAutofit/>
            </a:bodyPr>
            <a:lstStyle/>
            <a:p>
              <a:endParaRPr kern="0">
                <a:solidFill>
                  <a:srgbClr val="445469"/>
                </a:solidFill>
                <a:latin typeface="Tw Cen MT Condensed (Títulos)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Shape 221"/>
            <p:cNvSpPr/>
            <p:nvPr/>
          </p:nvSpPr>
          <p:spPr>
            <a:xfrm flipH="1">
              <a:off x="7697655" y="4133883"/>
              <a:ext cx="1398" cy="241280"/>
            </a:xfrm>
            <a:prstGeom prst="line">
              <a:avLst/>
            </a:prstGeom>
            <a:noFill/>
            <a:ln w="6350" cap="flat">
              <a:solidFill>
                <a:srgbClr val="BFBFBF"/>
              </a:solidFill>
              <a:prstDash val="sysDash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Tw Cen MT Condensed (Títulos)"/>
              </a:endParaRPr>
            </a:p>
          </p:txBody>
        </p:sp>
      </p:grpSp>
      <p:sp>
        <p:nvSpPr>
          <p:cNvPr id="42" name="Shape 259"/>
          <p:cNvSpPr/>
          <p:nvPr/>
        </p:nvSpPr>
        <p:spPr>
          <a:xfrm>
            <a:off x="1160046" y="2632584"/>
            <a:ext cx="1250961" cy="500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595959"/>
                </a:solidFill>
                <a:latin typeface="Tw Cen MT Condensed (Títulos)"/>
                <a:ea typeface="Helvetica"/>
                <a:cs typeface="Helvetica"/>
              </a:rPr>
              <a:t>Contexto</a:t>
            </a:r>
          </a:p>
          <a:p>
            <a:pPr algn="ctr"/>
            <a:r>
              <a:rPr lang="es-CO" sz="1400" b="1" dirty="0" smtClean="0">
                <a:solidFill>
                  <a:srgbClr val="595959"/>
                </a:solidFill>
                <a:latin typeface="Tw Cen MT Condensed (Títulos)"/>
                <a:ea typeface="Helvetica"/>
                <a:cs typeface="Helvetica"/>
              </a:rPr>
              <a:t>Institucional</a:t>
            </a:r>
            <a:endParaRPr lang="id-ID" sz="1400" b="1" dirty="0">
              <a:solidFill>
                <a:srgbClr val="595959"/>
              </a:solidFill>
              <a:latin typeface="Tw Cen MT Condensed (Títulos)"/>
              <a:ea typeface="Helvetica"/>
              <a:cs typeface="Helvetica"/>
            </a:endParaRPr>
          </a:p>
        </p:txBody>
      </p:sp>
      <p:sp>
        <p:nvSpPr>
          <p:cNvPr id="43" name="Shape 259"/>
          <p:cNvSpPr/>
          <p:nvPr/>
        </p:nvSpPr>
        <p:spPr>
          <a:xfrm>
            <a:off x="6840606" y="2621832"/>
            <a:ext cx="1250961" cy="500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595959"/>
                </a:solidFill>
                <a:latin typeface="Tw Cen MT Condensed (Títulos)"/>
                <a:ea typeface="Helvetica"/>
                <a:cs typeface="Helvetica"/>
              </a:rPr>
              <a:t>Retos y desafíos</a:t>
            </a:r>
            <a:endParaRPr lang="id-ID" sz="1400" b="1" dirty="0">
              <a:solidFill>
                <a:srgbClr val="595959"/>
              </a:solidFill>
              <a:latin typeface="Tw Cen MT Condensed (Títulos)"/>
              <a:ea typeface="Helvetica"/>
              <a:cs typeface="Helvetica"/>
            </a:endParaRPr>
          </a:p>
        </p:txBody>
      </p:sp>
      <p:sp>
        <p:nvSpPr>
          <p:cNvPr id="44" name="Shape 259"/>
          <p:cNvSpPr/>
          <p:nvPr/>
        </p:nvSpPr>
        <p:spPr>
          <a:xfrm>
            <a:off x="2572429" y="4662532"/>
            <a:ext cx="1250961" cy="500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595959"/>
                </a:solidFill>
                <a:latin typeface="Tw Cen MT Condensed (Títulos)"/>
                <a:ea typeface="Helvetica"/>
                <a:cs typeface="Helvetica"/>
              </a:rPr>
              <a:t>El caos </a:t>
            </a:r>
          </a:p>
          <a:p>
            <a:pPr algn="ctr"/>
            <a:r>
              <a:rPr lang="es-CO" sz="1400" b="1" dirty="0" smtClean="0">
                <a:solidFill>
                  <a:srgbClr val="595959"/>
                </a:solidFill>
                <a:latin typeface="Tw Cen MT Condensed (Títulos)"/>
                <a:ea typeface="Helvetica"/>
                <a:cs typeface="Helvetica"/>
              </a:rPr>
              <a:t>inicial</a:t>
            </a:r>
            <a:endParaRPr lang="id-ID" sz="1400" b="1" dirty="0">
              <a:solidFill>
                <a:srgbClr val="595959"/>
              </a:solidFill>
              <a:latin typeface="Tw Cen MT Condensed (Títulos)"/>
              <a:ea typeface="Helvetica"/>
              <a:cs typeface="Helvetica"/>
            </a:endParaRPr>
          </a:p>
        </p:txBody>
      </p:sp>
      <p:sp>
        <p:nvSpPr>
          <p:cNvPr id="45" name="Shape 259"/>
          <p:cNvSpPr/>
          <p:nvPr/>
        </p:nvSpPr>
        <p:spPr>
          <a:xfrm>
            <a:off x="5430735" y="4662955"/>
            <a:ext cx="1250961" cy="484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 numCol="1" anchor="t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595959"/>
                </a:solidFill>
                <a:latin typeface="Tw Cen MT Condensed (Títulos)"/>
                <a:ea typeface="Helvetica"/>
                <a:cs typeface="Helvetica"/>
              </a:rPr>
              <a:t>Una solución: </a:t>
            </a:r>
            <a:r>
              <a:rPr lang="es-CO" sz="1300" b="1" dirty="0" smtClean="0">
                <a:solidFill>
                  <a:srgbClr val="595959"/>
                </a:solidFill>
                <a:latin typeface="Tw Cen MT Condensed (Títulos)"/>
                <a:ea typeface="Helvetica"/>
                <a:cs typeface="Helvetica"/>
              </a:rPr>
              <a:t>PEOPLESOFT</a:t>
            </a:r>
            <a:endParaRPr lang="id-ID" sz="1300" b="1" dirty="0">
              <a:solidFill>
                <a:srgbClr val="595959"/>
              </a:solidFill>
              <a:latin typeface="Tw Cen MT Condensed (Títulos)"/>
              <a:ea typeface="Helvetica"/>
              <a:cs typeface="Helvetica"/>
            </a:endParaRPr>
          </a:p>
        </p:txBody>
      </p:sp>
      <p:sp>
        <p:nvSpPr>
          <p:cNvPr id="46" name="Footer Placeholder 2">
            <a:extLst>
              <a:ext uri="{FF2B5EF4-FFF2-40B4-BE49-F238E27FC236}">
                <a16:creationId xmlns:a16="http://schemas.microsoft.com/office/drawing/2014/main" id="{FA760953-41EF-4913-84EB-CE3E7BB2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41207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2712" cy="1499616"/>
          </a:xfrm>
        </p:spPr>
        <p:txBody>
          <a:bodyPr/>
          <a:lstStyle/>
          <a:p>
            <a:r>
              <a:rPr lang="en-US" dirty="0" err="1" smtClean="0"/>
              <a:t>Retos</a:t>
            </a:r>
            <a:r>
              <a:rPr lang="en-US" dirty="0" smtClean="0"/>
              <a:t> y </a:t>
            </a:r>
            <a:r>
              <a:rPr lang="en-US" dirty="0" err="1" smtClean="0"/>
              <a:t>desafíos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65960"/>
            <a:ext cx="7290055" cy="4343400"/>
          </a:xfrm>
        </p:spPr>
        <p:txBody>
          <a:bodyPr>
            <a:noAutofit/>
          </a:bodyPr>
          <a:lstStyle/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Mayor apropiación de las Unidades académicas con respecto a sus catálogos de asignaturas.</a:t>
            </a: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Cualificación del Catálogo, trabajando en conjunto con las unidades académicas responsables.</a:t>
            </a: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Socialización </a:t>
            </a:r>
            <a:r>
              <a:rPr lang="es-CO" sz="2200" dirty="0" smtClean="0">
                <a:solidFill>
                  <a:srgbClr val="1A1A1A"/>
                </a:solidFill>
              </a:rPr>
              <a:t>y uso del Modelo de gestión del Catálogo de asignaturas.</a:t>
            </a: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Clasificación de </a:t>
            </a:r>
            <a:r>
              <a:rPr lang="es-CO" sz="2200" dirty="0">
                <a:solidFill>
                  <a:srgbClr val="1A1A1A"/>
                </a:solidFill>
              </a:rPr>
              <a:t>asignaturas </a:t>
            </a:r>
            <a:r>
              <a:rPr lang="es-CO" sz="2200" dirty="0" smtClean="0">
                <a:solidFill>
                  <a:srgbClr val="1A1A1A"/>
                </a:solidFill>
              </a:rPr>
              <a:t>CINE</a:t>
            </a:r>
            <a:r>
              <a:rPr lang="es-CO" sz="2200" dirty="0" smtClean="0">
                <a:solidFill>
                  <a:srgbClr val="1A1A1A"/>
                </a:solidFill>
              </a:rPr>
              <a:t>-F </a:t>
            </a:r>
            <a:r>
              <a:rPr lang="es-CO" sz="2200" dirty="0">
                <a:solidFill>
                  <a:srgbClr val="1A1A1A"/>
                </a:solidFill>
              </a:rPr>
              <a:t>y </a:t>
            </a:r>
            <a:r>
              <a:rPr lang="es-CO" sz="2200" dirty="0" smtClean="0">
                <a:solidFill>
                  <a:srgbClr val="1A1A1A"/>
                </a:solidFill>
              </a:rPr>
              <a:t>CIP.</a:t>
            </a: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Traducción de campos definidos, al inglés.</a:t>
            </a:r>
          </a:p>
          <a:p>
            <a:pPr marL="342900" lvl="4" indent="-342900" algn="just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Desarrollo e implementación del Plan o programa de asignatura.</a:t>
            </a:r>
          </a:p>
          <a:p>
            <a:pPr marL="342900" lvl="4" indent="-342900" algn="just"/>
            <a:endParaRPr lang="es-CO" sz="2200" dirty="0">
              <a:solidFill>
                <a:srgbClr val="1A1A1A"/>
              </a:solidFill>
            </a:endParaRPr>
          </a:p>
          <a:p>
            <a:pPr marL="342900" lvl="4" indent="-342900" algn="just"/>
            <a:endParaRPr lang="es-CO" sz="2200" dirty="0" smtClean="0">
              <a:solidFill>
                <a:srgbClr val="1A1A1A"/>
              </a:solidFill>
            </a:endParaRPr>
          </a:p>
          <a:p>
            <a:pPr marL="342900" lvl="4" indent="-342900" algn="just"/>
            <a:endParaRPr lang="es-CO" sz="2200" dirty="0">
              <a:solidFill>
                <a:srgbClr val="1A1A1A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6577FD-9C0A-45F1-85D2-C1F9BF7A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41048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4572000"/>
            <a:ext cx="7290054" cy="1499616"/>
          </a:xfrm>
        </p:spPr>
        <p:txBody>
          <a:bodyPr/>
          <a:lstStyle/>
          <a:p>
            <a:pPr algn="ctr"/>
            <a:r>
              <a:rPr lang="en-US" dirty="0" smtClean="0"/>
              <a:t>¿PREGUNTAS?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28F0791-F6CF-44C0-A629-6A71703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2" y="933893"/>
            <a:ext cx="5431536" cy="37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007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presentADORES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68096" y="2389948"/>
            <a:ext cx="3566160" cy="822960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Yenny Rojas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178100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i="1" dirty="0" err="1"/>
              <a:t>Profesional</a:t>
            </a:r>
            <a:r>
              <a:rPr lang="en-US" i="1" dirty="0"/>
              <a:t> de </a:t>
            </a:r>
            <a:r>
              <a:rPr lang="en-US" i="1" dirty="0" err="1"/>
              <a:t>Gestión</a:t>
            </a:r>
            <a:r>
              <a:rPr lang="en-US" i="1" dirty="0"/>
              <a:t> de la </a:t>
            </a:r>
            <a:r>
              <a:rPr lang="en-US" i="1" dirty="0" err="1"/>
              <a:t>Información</a:t>
            </a:r>
            <a:endParaRPr lang="en-US" i="1" dirty="0"/>
          </a:p>
          <a:p>
            <a:r>
              <a:rPr lang="en-US" dirty="0" smtClean="0"/>
              <a:t>Pontificia </a:t>
            </a:r>
            <a:r>
              <a:rPr lang="en-US" dirty="0"/>
              <a:t>Universidad Javeriana</a:t>
            </a:r>
          </a:p>
          <a:p>
            <a:r>
              <a:rPr lang="en-US" dirty="0" smtClean="0">
                <a:hlinkClick r:id="rId2"/>
              </a:rPr>
              <a:t>rojas.yenny@javeriana.edu.co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389948"/>
            <a:ext cx="3566160" cy="82296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Julián Espinal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3178099"/>
            <a:ext cx="3566160" cy="1560156"/>
          </a:xfrm>
        </p:spPr>
        <p:txBody>
          <a:bodyPr>
            <a:normAutofit fontScale="92500" lnSpcReduction="10000"/>
          </a:bodyPr>
          <a:lstStyle/>
          <a:p>
            <a:r>
              <a:rPr lang="en-US" sz="2200" i="1" dirty="0" err="1"/>
              <a:t>Profesional</a:t>
            </a:r>
            <a:r>
              <a:rPr lang="en-US" sz="2200" i="1" dirty="0"/>
              <a:t> de Catálogo y </a:t>
            </a:r>
            <a:r>
              <a:rPr lang="en-US" sz="2200" i="1" dirty="0" err="1"/>
              <a:t>Programación</a:t>
            </a:r>
            <a:r>
              <a:rPr lang="en-US" sz="2200" i="1" dirty="0"/>
              <a:t> de </a:t>
            </a:r>
            <a:r>
              <a:rPr lang="en-US" sz="2200" i="1" dirty="0" err="1"/>
              <a:t>Clases</a:t>
            </a:r>
            <a:endParaRPr lang="en-US" sz="2200" i="1" dirty="0"/>
          </a:p>
          <a:p>
            <a:r>
              <a:rPr lang="en-US" sz="2200" dirty="0" smtClean="0"/>
              <a:t>Pontificia </a:t>
            </a:r>
            <a:r>
              <a:rPr lang="en-US" sz="2200" dirty="0"/>
              <a:t>Universidad Javeriana</a:t>
            </a:r>
          </a:p>
          <a:p>
            <a:r>
              <a:rPr lang="en-US" sz="2200" dirty="0" smtClean="0">
                <a:hlinkClick r:id="rId3"/>
              </a:rPr>
              <a:t>espinalj@javeriana.edu.co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BDC7AF1-CBE8-4A0A-9EFF-0150EFB55F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297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¡GRACIAS!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20" y="1059003"/>
            <a:ext cx="4206845" cy="245399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0A26C56-7294-4DC0-AD6E-5E69D5BD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40"/>
            <a:ext cx="9144000" cy="4015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8" y="3477420"/>
            <a:ext cx="9141714" cy="543515"/>
          </a:xfrm>
          <a:solidFill>
            <a:srgbClr val="FFFFFF">
              <a:alpha val="18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Pontificia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Universidad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chemeClr val="tx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javeriana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7AA9055-4B08-40FA-8219-C3506144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Latin America Alliance   10-11 September 2018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4384" y="4083107"/>
            <a:ext cx="8367623" cy="219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 3" panose="05040102010807070707" pitchFamily="18" charset="2"/>
              <a:buChar char="&quot;"/>
            </a:pPr>
            <a:r>
              <a:rPr lang="es-CO" dirty="0">
                <a:ea typeface="Calibri" panose="020F0502020204030204" pitchFamily="34" charset="0"/>
                <a:cs typeface="Calibri Light" panose="020F0302020204030204" pitchFamily="34" charset="0"/>
              </a:rPr>
              <a:t>Institución de educación superior sin fines de lucro, de carácter privado, fundada y regentada por la Compañía de Jesús desde 1623. </a:t>
            </a: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Dos sedes: Bogotá y Cali.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 3" panose="05040102010807070707" pitchFamily="18" charset="2"/>
              <a:buChar char="&quot;"/>
            </a:pPr>
            <a:endParaRPr lang="es-CO" sz="1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 3" panose="05040102010807070707" pitchFamily="18" charset="2"/>
              <a:buChar char="&quot;"/>
            </a:pP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La Sede Bogotá cuenta </a:t>
            </a:r>
            <a:r>
              <a:rPr lang="es-CO" dirty="0">
                <a:ea typeface="Calibri" panose="020F0502020204030204" pitchFamily="34" charset="0"/>
                <a:cs typeface="Calibri Light" panose="020F0302020204030204" pitchFamily="34" charset="0"/>
              </a:rPr>
              <a:t>con 23.227 estudiantes: 19.104 de programas de pregrado y  4.123 de programas de posgrado. </a:t>
            </a:r>
            <a:endParaRPr lang="es-CO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 3" panose="05040102010807070707" pitchFamily="18" charset="2"/>
              <a:buChar char="&quot;"/>
            </a:pPr>
            <a:endParaRPr lang="es-CO" sz="10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Wingdings 3" panose="05040102010807070707" pitchFamily="18" charset="2"/>
              <a:buChar char="&quot;"/>
            </a:pPr>
            <a:r>
              <a:rPr lang="es-CO" dirty="0">
                <a:ea typeface="Calibri" panose="020F0502020204030204" pitchFamily="34" charset="0"/>
                <a:cs typeface="Calibri Light" panose="020F0302020204030204" pitchFamily="34" charset="0"/>
              </a:rPr>
              <a:t>Oferta 202 programas académicos: 10 Doctorados, 59 maestrías, </a:t>
            </a: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95 especializaciones y </a:t>
            </a:r>
            <a:r>
              <a:rPr lang="es-CO" dirty="0">
                <a:ea typeface="Calibri" panose="020F0502020204030204" pitchFamily="34" charset="0"/>
                <a:cs typeface="Calibri Light" panose="020F0302020204030204" pitchFamily="34" charset="0"/>
              </a:rPr>
              <a:t>38 pregrados. De estos, 7 se ofrecen en otras </a:t>
            </a: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ciudades.</a:t>
            </a:r>
            <a:endParaRPr lang="es-CO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03821" y="4277437"/>
            <a:ext cx="1151422" cy="45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2010</a:t>
            </a:r>
            <a:endParaRPr lang="es-C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11368" y="2962525"/>
            <a:ext cx="1151422" cy="45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2005</a:t>
            </a:r>
            <a:endParaRPr lang="es-C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449774" y="4260280"/>
            <a:ext cx="1151422" cy="45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2017</a:t>
            </a:r>
            <a:endParaRPr lang="es-C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991171" y="2970297"/>
            <a:ext cx="1151422" cy="45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2015</a:t>
            </a:r>
            <a:endParaRPr lang="es-C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01DA5D14-7A92-1646-9CD6-57651190D939}"/>
              </a:ext>
            </a:extLst>
          </p:cNvPr>
          <p:cNvGrpSpPr/>
          <p:nvPr/>
        </p:nvGrpSpPr>
        <p:grpSpPr>
          <a:xfrm rot="10800000">
            <a:off x="1150713" y="3340288"/>
            <a:ext cx="1566041" cy="1618593"/>
            <a:chOff x="1618593" y="3121572"/>
            <a:chExt cx="1566041" cy="1618593"/>
          </a:xfrm>
          <a:noFill/>
          <a:scene3d>
            <a:camera prst="orthographicFront">
              <a:rot lat="0" lon="10799990" rev="0"/>
            </a:camera>
            <a:lightRig rig="threePt" dir="t"/>
          </a:scene3d>
        </p:grpSpPr>
        <p:sp>
          <p:nvSpPr>
            <p:cNvPr id="9" name="Arc 19">
              <a:extLst>
                <a:ext uri="{FF2B5EF4-FFF2-40B4-BE49-F238E27FC236}">
                  <a16:creationId xmlns:a16="http://schemas.microsoft.com/office/drawing/2014/main" id="{359E466D-B9D7-974E-A540-A9303E190776}"/>
                </a:ext>
              </a:extLst>
            </p:cNvPr>
            <p:cNvSpPr/>
            <p:nvPr/>
          </p:nvSpPr>
          <p:spPr>
            <a:xfrm rot="16200000">
              <a:off x="2175641" y="3731172"/>
              <a:ext cx="1008993" cy="1008993"/>
            </a:xfrm>
            <a:prstGeom prst="arc">
              <a:avLst/>
            </a:prstGeom>
            <a:grp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  <p:cxnSp>
          <p:nvCxnSpPr>
            <p:cNvPr id="10" name="Straight Connector 20">
              <a:extLst>
                <a:ext uri="{FF2B5EF4-FFF2-40B4-BE49-F238E27FC236}">
                  <a16:creationId xmlns:a16="http://schemas.microsoft.com/office/drawing/2014/main" id="{2D51E936-93BB-9043-A3BC-F05E428AEDD2}"/>
                </a:ext>
              </a:extLst>
            </p:cNvPr>
            <p:cNvCxnSpPr/>
            <p:nvPr/>
          </p:nvCxnSpPr>
          <p:spPr>
            <a:xfrm>
              <a:off x="1618593" y="4225159"/>
              <a:ext cx="567558" cy="0"/>
            </a:xfrm>
            <a:prstGeom prst="line">
              <a:avLst/>
            </a:prstGeom>
            <a:grp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1">
              <a:extLst>
                <a:ext uri="{FF2B5EF4-FFF2-40B4-BE49-F238E27FC236}">
                  <a16:creationId xmlns:a16="http://schemas.microsoft.com/office/drawing/2014/main" id="{854C08E7-580D-F348-917A-7F266E2A2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565" y="3258207"/>
              <a:ext cx="0" cy="472965"/>
            </a:xfrm>
            <a:prstGeom prst="line">
              <a:avLst/>
            </a:prstGeom>
            <a:grp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2">
              <a:extLst>
                <a:ext uri="{FF2B5EF4-FFF2-40B4-BE49-F238E27FC236}">
                  <a16:creationId xmlns:a16="http://schemas.microsoft.com/office/drawing/2014/main" id="{D14C928E-2F7A-D548-AC38-42ECA912DEB3}"/>
                </a:ext>
              </a:extLst>
            </p:cNvPr>
            <p:cNvSpPr/>
            <p:nvPr/>
          </p:nvSpPr>
          <p:spPr>
            <a:xfrm>
              <a:off x="2597523" y="3121572"/>
              <a:ext cx="136635" cy="136635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Calibri Light" panose="020F0302020204030204" pitchFamily="34" charset="0"/>
              </a:endParaRPr>
            </a:p>
          </p:txBody>
        </p:sp>
      </p:grpSp>
      <p:grpSp>
        <p:nvGrpSpPr>
          <p:cNvPr id="13" name="Group 31">
            <a:extLst>
              <a:ext uri="{FF2B5EF4-FFF2-40B4-BE49-F238E27FC236}">
                <a16:creationId xmlns:a16="http://schemas.microsoft.com/office/drawing/2014/main" id="{54FDF996-0642-1647-9CFB-28870CB4C75A}"/>
              </a:ext>
            </a:extLst>
          </p:cNvPr>
          <p:cNvGrpSpPr/>
          <p:nvPr/>
        </p:nvGrpSpPr>
        <p:grpSpPr>
          <a:xfrm>
            <a:off x="2212569" y="3466335"/>
            <a:ext cx="810000" cy="811102"/>
            <a:chOff x="2486025" y="3929063"/>
            <a:chExt cx="810000" cy="811102"/>
          </a:xfrm>
        </p:grpSpPr>
        <p:sp>
          <p:nvSpPr>
            <p:cNvPr id="14" name="Oval 32">
              <a:extLst>
                <a:ext uri="{FF2B5EF4-FFF2-40B4-BE49-F238E27FC236}">
                  <a16:creationId xmlns:a16="http://schemas.microsoft.com/office/drawing/2014/main" id="{C0F15A82-CE32-2642-B7F4-227E417EEE15}"/>
                </a:ext>
              </a:extLst>
            </p:cNvPr>
            <p:cNvSpPr/>
            <p:nvPr/>
          </p:nvSpPr>
          <p:spPr>
            <a:xfrm>
              <a:off x="2486025" y="3929063"/>
              <a:ext cx="810000" cy="811102"/>
            </a:xfrm>
            <a:prstGeom prst="ellips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  <p:sp>
          <p:nvSpPr>
            <p:cNvPr id="15" name="Oval 33">
              <a:extLst>
                <a:ext uri="{FF2B5EF4-FFF2-40B4-BE49-F238E27FC236}">
                  <a16:creationId xmlns:a16="http://schemas.microsoft.com/office/drawing/2014/main" id="{D58BF6EC-449A-F24D-B66F-E8BE26133405}"/>
                </a:ext>
              </a:extLst>
            </p:cNvPr>
            <p:cNvSpPr/>
            <p:nvPr/>
          </p:nvSpPr>
          <p:spPr>
            <a:xfrm>
              <a:off x="2538157" y="397461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82B5BA96-9E8F-C849-AE6E-A30DE0B85DCD}"/>
              </a:ext>
            </a:extLst>
          </p:cNvPr>
          <p:cNvGrpSpPr/>
          <p:nvPr/>
        </p:nvGrpSpPr>
        <p:grpSpPr>
          <a:xfrm>
            <a:off x="3101755" y="2749098"/>
            <a:ext cx="1566041" cy="1618593"/>
            <a:chOff x="1618593" y="3121572"/>
            <a:chExt cx="1566041" cy="1618593"/>
          </a:xfrm>
          <a:noFill/>
        </p:grpSpPr>
        <p:sp>
          <p:nvSpPr>
            <p:cNvPr id="17" name="Arc 24">
              <a:extLst>
                <a:ext uri="{FF2B5EF4-FFF2-40B4-BE49-F238E27FC236}">
                  <a16:creationId xmlns:a16="http://schemas.microsoft.com/office/drawing/2014/main" id="{7605BFA2-421D-5F40-BD63-7A0661E1782B}"/>
                </a:ext>
              </a:extLst>
            </p:cNvPr>
            <p:cNvSpPr/>
            <p:nvPr/>
          </p:nvSpPr>
          <p:spPr>
            <a:xfrm rot="16200000">
              <a:off x="2175641" y="3731172"/>
              <a:ext cx="1008993" cy="1008993"/>
            </a:xfrm>
            <a:prstGeom prst="arc">
              <a:avLst/>
            </a:prstGeom>
            <a:grpFill/>
            <a:ln w="28575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highlight>
                  <a:srgbClr val="00FF00"/>
                </a:highlight>
                <a:cs typeface="Calibri Light" panose="020F0302020204030204" pitchFamily="34" charset="0"/>
              </a:endParaRPr>
            </a:p>
          </p:txBody>
        </p:sp>
        <p:cxnSp>
          <p:nvCxnSpPr>
            <p:cNvPr id="18" name="Straight Connector 25">
              <a:extLst>
                <a:ext uri="{FF2B5EF4-FFF2-40B4-BE49-F238E27FC236}">
                  <a16:creationId xmlns:a16="http://schemas.microsoft.com/office/drawing/2014/main" id="{C7213FC8-7B3A-2D46-B93A-30527728D4E8}"/>
                </a:ext>
              </a:extLst>
            </p:cNvPr>
            <p:cNvCxnSpPr/>
            <p:nvPr/>
          </p:nvCxnSpPr>
          <p:spPr>
            <a:xfrm>
              <a:off x="1618593" y="4225159"/>
              <a:ext cx="567558" cy="0"/>
            </a:xfrm>
            <a:prstGeom prst="line">
              <a:avLst/>
            </a:prstGeom>
            <a:grpFill/>
            <a:ln w="28575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6">
              <a:extLst>
                <a:ext uri="{FF2B5EF4-FFF2-40B4-BE49-F238E27FC236}">
                  <a16:creationId xmlns:a16="http://schemas.microsoft.com/office/drawing/2014/main" id="{7D567934-7421-454F-8120-C270131B9D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565" y="3258207"/>
              <a:ext cx="0" cy="472965"/>
            </a:xfrm>
            <a:prstGeom prst="line">
              <a:avLst/>
            </a:prstGeom>
            <a:grpFill/>
            <a:ln w="28575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0C939866-C49D-8F4F-91BD-B88568C2D032}"/>
                </a:ext>
              </a:extLst>
            </p:cNvPr>
            <p:cNvSpPr/>
            <p:nvPr/>
          </p:nvSpPr>
          <p:spPr>
            <a:xfrm>
              <a:off x="2597523" y="3121572"/>
              <a:ext cx="136635" cy="136635"/>
            </a:xfrm>
            <a:prstGeom prst="ellipse">
              <a:avLst/>
            </a:prstGeom>
            <a:grpFill/>
            <a:ln>
              <a:solidFill>
                <a:srgbClr val="C621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highlight>
                  <a:srgbClr val="00FF00"/>
                </a:highlight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EBF9D667-634A-0444-98E0-6B92C74F9F3A}"/>
              </a:ext>
            </a:extLst>
          </p:cNvPr>
          <p:cNvGrpSpPr/>
          <p:nvPr/>
        </p:nvGrpSpPr>
        <p:grpSpPr>
          <a:xfrm>
            <a:off x="3706971" y="3438919"/>
            <a:ext cx="810000" cy="811102"/>
            <a:chOff x="2486025" y="3929063"/>
            <a:chExt cx="810000" cy="811102"/>
          </a:xfrm>
        </p:grpSpPr>
        <p:sp>
          <p:nvSpPr>
            <p:cNvPr id="22" name="Oval 35">
              <a:extLst>
                <a:ext uri="{FF2B5EF4-FFF2-40B4-BE49-F238E27FC236}">
                  <a16:creationId xmlns:a16="http://schemas.microsoft.com/office/drawing/2014/main" id="{20321372-AA67-7C4C-BA56-B2818B11532E}"/>
                </a:ext>
              </a:extLst>
            </p:cNvPr>
            <p:cNvSpPr/>
            <p:nvPr/>
          </p:nvSpPr>
          <p:spPr>
            <a:xfrm>
              <a:off x="2486025" y="3929063"/>
              <a:ext cx="810000" cy="811102"/>
            </a:xfrm>
            <a:prstGeom prst="ellips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CF2FEA70-9E43-CA44-A16F-DD3670B73DF1}"/>
                </a:ext>
              </a:extLst>
            </p:cNvPr>
            <p:cNvSpPr/>
            <p:nvPr/>
          </p:nvSpPr>
          <p:spPr>
            <a:xfrm>
              <a:off x="2538157" y="397461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B5BA96-9E8F-C849-AE6E-A30DE0B85DCD}"/>
              </a:ext>
            </a:extLst>
          </p:cNvPr>
          <p:cNvGrpSpPr/>
          <p:nvPr/>
        </p:nvGrpSpPr>
        <p:grpSpPr>
          <a:xfrm>
            <a:off x="5977623" y="2749098"/>
            <a:ext cx="1566041" cy="1618593"/>
            <a:chOff x="1618593" y="3121572"/>
            <a:chExt cx="1566041" cy="1618593"/>
          </a:xfrm>
          <a:noFill/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7605BFA2-421D-5F40-BD63-7A0661E1782B}"/>
                </a:ext>
              </a:extLst>
            </p:cNvPr>
            <p:cNvSpPr/>
            <p:nvPr/>
          </p:nvSpPr>
          <p:spPr>
            <a:xfrm rot="16200000">
              <a:off x="2175641" y="3731172"/>
              <a:ext cx="1008993" cy="1008993"/>
            </a:xfrm>
            <a:prstGeom prst="arc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highlight>
                  <a:srgbClr val="00FF00"/>
                </a:highlight>
                <a:cs typeface="Calibri Light" panose="020F030202020403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213FC8-7B3A-2D46-B93A-30527728D4E8}"/>
                </a:ext>
              </a:extLst>
            </p:cNvPr>
            <p:cNvCxnSpPr/>
            <p:nvPr/>
          </p:nvCxnSpPr>
          <p:spPr>
            <a:xfrm>
              <a:off x="1618593" y="4225159"/>
              <a:ext cx="567558" cy="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567934-7421-454F-8120-C270131B9D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565" y="3258207"/>
              <a:ext cx="0" cy="472965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939866-C49D-8F4F-91BD-B88568C2D032}"/>
                </a:ext>
              </a:extLst>
            </p:cNvPr>
            <p:cNvSpPr/>
            <p:nvPr/>
          </p:nvSpPr>
          <p:spPr>
            <a:xfrm>
              <a:off x="2597523" y="3121572"/>
              <a:ext cx="136635" cy="13663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highlight>
                  <a:srgbClr val="00FF00"/>
                </a:highlight>
                <a:cs typeface="Calibri Light" panose="020F0302020204030204" pitchFamily="34" charset="0"/>
              </a:endParaRPr>
            </a:p>
          </p:txBody>
        </p:sp>
      </p:grpSp>
      <p:grpSp>
        <p:nvGrpSpPr>
          <p:cNvPr id="29" name="Group 34">
            <a:extLst>
              <a:ext uri="{FF2B5EF4-FFF2-40B4-BE49-F238E27FC236}">
                <a16:creationId xmlns:a16="http://schemas.microsoft.com/office/drawing/2014/main" id="{EBF9D667-634A-0444-98E0-6B92C74F9F3A}"/>
              </a:ext>
            </a:extLst>
          </p:cNvPr>
          <p:cNvGrpSpPr/>
          <p:nvPr/>
        </p:nvGrpSpPr>
        <p:grpSpPr>
          <a:xfrm>
            <a:off x="6582839" y="3438919"/>
            <a:ext cx="810000" cy="811102"/>
            <a:chOff x="2486025" y="3929063"/>
            <a:chExt cx="810000" cy="811102"/>
          </a:xfrm>
        </p:grpSpPr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20321372-AA67-7C4C-BA56-B2818B11532E}"/>
                </a:ext>
              </a:extLst>
            </p:cNvPr>
            <p:cNvSpPr/>
            <p:nvPr/>
          </p:nvSpPr>
          <p:spPr>
            <a:xfrm>
              <a:off x="2486025" y="3929063"/>
              <a:ext cx="810000" cy="811102"/>
            </a:xfrm>
            <a:prstGeom prst="ellips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CF2FEA70-9E43-CA44-A16F-DD3670B73DF1}"/>
                </a:ext>
              </a:extLst>
            </p:cNvPr>
            <p:cNvSpPr/>
            <p:nvPr/>
          </p:nvSpPr>
          <p:spPr>
            <a:xfrm>
              <a:off x="2538157" y="397461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01DA5D14-7A92-1646-9CD6-57651190D939}"/>
              </a:ext>
            </a:extLst>
          </p:cNvPr>
          <p:cNvGrpSpPr/>
          <p:nvPr/>
        </p:nvGrpSpPr>
        <p:grpSpPr>
          <a:xfrm rot="10800000">
            <a:off x="4150747" y="3350129"/>
            <a:ext cx="1566041" cy="1618593"/>
            <a:chOff x="1618593" y="3121572"/>
            <a:chExt cx="1566041" cy="1618593"/>
          </a:xfrm>
          <a:noFill/>
          <a:scene3d>
            <a:camera prst="orthographicFront">
              <a:rot lat="0" lon="10799990" rev="0"/>
            </a:camera>
            <a:lightRig rig="threePt" dir="t"/>
          </a:scene3d>
        </p:grpSpPr>
        <p:sp>
          <p:nvSpPr>
            <p:cNvPr id="33" name="Arc 19">
              <a:extLst>
                <a:ext uri="{FF2B5EF4-FFF2-40B4-BE49-F238E27FC236}">
                  <a16:creationId xmlns:a16="http://schemas.microsoft.com/office/drawing/2014/main" id="{359E466D-B9D7-974E-A540-A9303E190776}"/>
                </a:ext>
              </a:extLst>
            </p:cNvPr>
            <p:cNvSpPr/>
            <p:nvPr/>
          </p:nvSpPr>
          <p:spPr>
            <a:xfrm rot="16200000">
              <a:off x="2175641" y="3731172"/>
              <a:ext cx="1008993" cy="1008993"/>
            </a:xfrm>
            <a:prstGeom prst="arc">
              <a:avLst/>
            </a:prstGeom>
            <a:grp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  <p:cxnSp>
          <p:nvCxnSpPr>
            <p:cNvPr id="34" name="Straight Connector 20">
              <a:extLst>
                <a:ext uri="{FF2B5EF4-FFF2-40B4-BE49-F238E27FC236}">
                  <a16:creationId xmlns:a16="http://schemas.microsoft.com/office/drawing/2014/main" id="{2D51E936-93BB-9043-A3BC-F05E428AEDD2}"/>
                </a:ext>
              </a:extLst>
            </p:cNvPr>
            <p:cNvCxnSpPr/>
            <p:nvPr/>
          </p:nvCxnSpPr>
          <p:spPr>
            <a:xfrm>
              <a:off x="1618593" y="4225159"/>
              <a:ext cx="567558" cy="0"/>
            </a:xfrm>
            <a:prstGeom prst="line">
              <a:avLst/>
            </a:prstGeom>
            <a:grp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">
              <a:extLst>
                <a:ext uri="{FF2B5EF4-FFF2-40B4-BE49-F238E27FC236}">
                  <a16:creationId xmlns:a16="http://schemas.microsoft.com/office/drawing/2014/main" id="{854C08E7-580D-F348-917A-7F266E2A2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565" y="3258207"/>
              <a:ext cx="0" cy="472965"/>
            </a:xfrm>
            <a:prstGeom prst="line">
              <a:avLst/>
            </a:prstGeom>
            <a:grpFill/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2">
              <a:extLst>
                <a:ext uri="{FF2B5EF4-FFF2-40B4-BE49-F238E27FC236}">
                  <a16:creationId xmlns:a16="http://schemas.microsoft.com/office/drawing/2014/main" id="{D14C928E-2F7A-D548-AC38-42ECA912DEB3}"/>
                </a:ext>
              </a:extLst>
            </p:cNvPr>
            <p:cNvSpPr/>
            <p:nvPr/>
          </p:nvSpPr>
          <p:spPr>
            <a:xfrm>
              <a:off x="2597523" y="3121572"/>
              <a:ext cx="136635" cy="136635"/>
            </a:xfrm>
            <a:prstGeom prst="ellipse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Calibri Light" panose="020F0302020204030204" pitchFamily="34" charset="0"/>
              </a:endParaRPr>
            </a:p>
          </p:txBody>
        </p:sp>
      </p:grpSp>
      <p:grpSp>
        <p:nvGrpSpPr>
          <p:cNvPr id="37" name="Group 31">
            <a:extLst>
              <a:ext uri="{FF2B5EF4-FFF2-40B4-BE49-F238E27FC236}">
                <a16:creationId xmlns:a16="http://schemas.microsoft.com/office/drawing/2014/main" id="{54FDF996-0642-1647-9CFB-28870CB4C75A}"/>
              </a:ext>
            </a:extLst>
          </p:cNvPr>
          <p:cNvGrpSpPr/>
          <p:nvPr/>
        </p:nvGrpSpPr>
        <p:grpSpPr>
          <a:xfrm>
            <a:off x="5212603" y="3476176"/>
            <a:ext cx="810000" cy="811102"/>
            <a:chOff x="2486025" y="3929063"/>
            <a:chExt cx="810000" cy="811102"/>
          </a:xfrm>
        </p:grpSpPr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0F15A82-CE32-2642-B7F4-227E417EEE15}"/>
                </a:ext>
              </a:extLst>
            </p:cNvPr>
            <p:cNvSpPr/>
            <p:nvPr/>
          </p:nvSpPr>
          <p:spPr>
            <a:xfrm>
              <a:off x="2486025" y="3929063"/>
              <a:ext cx="810000" cy="811102"/>
            </a:xfrm>
            <a:prstGeom prst="ellips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D58BF6EC-449A-F24D-B66F-E8BE26133405}"/>
                </a:ext>
              </a:extLst>
            </p:cNvPr>
            <p:cNvSpPr/>
            <p:nvPr/>
          </p:nvSpPr>
          <p:spPr>
            <a:xfrm>
              <a:off x="2538157" y="397461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Calibri Light" panose="020F0302020204030204" pitchFamily="34" charset="0"/>
              </a:endParaRPr>
            </a:p>
          </p:txBody>
        </p:sp>
      </p:grpSp>
      <p:sp>
        <p:nvSpPr>
          <p:cNvPr id="40" name="Rectángulo 39"/>
          <p:cNvSpPr/>
          <p:nvPr/>
        </p:nvSpPr>
        <p:spPr>
          <a:xfrm>
            <a:off x="2846833" y="2074814"/>
            <a:ext cx="2632932" cy="57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400" dirty="0" smtClean="0">
                <a:solidFill>
                  <a:schemeClr val="tx1"/>
                </a:solidFill>
                <a:cs typeface="Calibri Light" panose="020F0302020204030204" pitchFamily="34" charset="0"/>
              </a:rPr>
              <a:t>Migración a SIU de estudiantes activos en el anterior sistema</a:t>
            </a:r>
            <a:endParaRPr lang="es-CO" sz="14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764433" y="2078500"/>
            <a:ext cx="2549467" cy="634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400" dirty="0" smtClean="0">
                <a:solidFill>
                  <a:schemeClr val="tx1"/>
                </a:solidFill>
                <a:cs typeface="Calibri Light" panose="020F0302020204030204" pitchFamily="34" charset="0"/>
              </a:rPr>
              <a:t>Inicio Proyecto de Cualificación del Catálogo de asignaturas</a:t>
            </a:r>
            <a:endParaRPr lang="es-CO" sz="14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4137439" y="4926865"/>
            <a:ext cx="3015583" cy="937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cs typeface="Calibri Light" panose="020F0302020204030204" pitchFamily="34" charset="0"/>
              </a:rPr>
              <a:t>Incorporación </a:t>
            </a:r>
            <a:r>
              <a:rPr lang="es-CO" sz="1400" dirty="0">
                <a:solidFill>
                  <a:schemeClr val="tx1"/>
                </a:solidFill>
                <a:cs typeface="Calibri Light" panose="020F0302020204030204" pitchFamily="34" charset="0"/>
              </a:rPr>
              <a:t>de la información académica de la totalidad de los programas </a:t>
            </a:r>
            <a:r>
              <a:rPr lang="es-CO" sz="1400" dirty="0" smtClean="0">
                <a:solidFill>
                  <a:schemeClr val="tx1"/>
                </a:solidFill>
                <a:cs typeface="Calibri Light" panose="020F0302020204030204" pitchFamily="34" charset="0"/>
              </a:rPr>
              <a:t>académicos, </a:t>
            </a:r>
            <a:r>
              <a:rPr lang="es-CO" sz="1400" dirty="0">
                <a:solidFill>
                  <a:schemeClr val="tx1"/>
                </a:solidFill>
                <a:cs typeface="Calibri Light" panose="020F0302020204030204" pitchFamily="34" charset="0"/>
              </a:rPr>
              <a:t>bajo un único registro </a:t>
            </a:r>
            <a:r>
              <a:rPr lang="es-CO" sz="1400" dirty="0" smtClean="0">
                <a:solidFill>
                  <a:schemeClr val="tx1"/>
                </a:solidFill>
                <a:cs typeface="Calibri Light" panose="020F0302020204030204" pitchFamily="34" charset="0"/>
              </a:rPr>
              <a:t>en SIU</a:t>
            </a:r>
            <a:endParaRPr lang="es-CO" sz="14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pic>
        <p:nvPicPr>
          <p:cNvPr id="43" name="Imagen 42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616" y="3685437"/>
            <a:ext cx="611701" cy="35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85" y="3649771"/>
            <a:ext cx="405827" cy="40582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0" y="3608208"/>
            <a:ext cx="691419" cy="691419"/>
          </a:xfrm>
          <a:prstGeom prst="rect">
            <a:avLst/>
          </a:prstGeom>
        </p:spPr>
      </p:pic>
      <p:pic>
        <p:nvPicPr>
          <p:cNvPr id="46" name="Imagen 45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591" y="3594963"/>
            <a:ext cx="488893" cy="590498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1399032" y="4913686"/>
            <a:ext cx="2487777" cy="657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1400" dirty="0" smtClean="0">
                <a:solidFill>
                  <a:schemeClr val="tx1"/>
                </a:solidFill>
                <a:cs typeface="Calibri Light" panose="020F0302020204030204" pitchFamily="34" charset="0"/>
              </a:rPr>
              <a:t>Salida a producción Sistema de Información Universitario - SIU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582830" y="561273"/>
            <a:ext cx="7290054" cy="1499616"/>
          </a:xfrm>
        </p:spPr>
        <p:txBody>
          <a:bodyPr/>
          <a:lstStyle/>
          <a:p>
            <a:r>
              <a:rPr lang="en-US" dirty="0" smtClean="0"/>
              <a:t>PEOPLESOFT </a:t>
            </a:r>
            <a:r>
              <a:rPr lang="en-US" dirty="0"/>
              <a:t>Y LA UNIVERSIDAD</a:t>
            </a:r>
          </a:p>
        </p:txBody>
      </p: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FA760953-41EF-4913-84EB-CE3E7BB2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8690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caos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inicial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>
          <a:xfrm>
            <a:off x="768096" y="1746504"/>
            <a:ext cx="7479792" cy="4562856"/>
          </a:xfrm>
        </p:spPr>
        <p:txBody>
          <a:bodyPr>
            <a:normAutofit/>
          </a:bodyPr>
          <a:lstStyle/>
          <a:p>
            <a:pPr marL="342900" lvl="1" indent="-342900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Gestión descentralizada de Catálogo de asignaturas por </a:t>
            </a:r>
            <a:r>
              <a:rPr lang="es-CO" sz="2200" dirty="0">
                <a:solidFill>
                  <a:srgbClr val="1A1A1A"/>
                </a:solidFill>
              </a:rPr>
              <a:t>Centros, Departamentos, Institutos y Programas académicos.</a:t>
            </a:r>
          </a:p>
          <a:p>
            <a:pPr marL="342900" lvl="1" indent="-342900">
              <a:buFont typeface="Wingdings 3" panose="05040102010807070707" pitchFamily="18" charset="2"/>
              <a:buChar char="&quot;"/>
            </a:pPr>
            <a:endParaRPr lang="es-CO" sz="400" dirty="0" smtClean="0">
              <a:solidFill>
                <a:srgbClr val="1A1A1A"/>
              </a:solidFill>
            </a:endParaRPr>
          </a:p>
          <a:p>
            <a:pPr marL="342900" lvl="1" indent="-342900">
              <a:buFont typeface="Wingdings 3" panose="05040102010807070707" pitchFamily="18" charset="2"/>
              <a:buChar char="&quot;"/>
            </a:pPr>
            <a:r>
              <a:rPr lang="es-CO" sz="2200" dirty="0" smtClean="0">
                <a:solidFill>
                  <a:srgbClr val="1A1A1A"/>
                </a:solidFill>
              </a:rPr>
              <a:t>Por desconocimiento </a:t>
            </a:r>
            <a:r>
              <a:rPr lang="es-CO" sz="2200" dirty="0">
                <a:solidFill>
                  <a:srgbClr val="1A1A1A"/>
                </a:solidFill>
              </a:rPr>
              <a:t>de </a:t>
            </a:r>
            <a:r>
              <a:rPr lang="es-CO" sz="2200" dirty="0" smtClean="0">
                <a:solidFill>
                  <a:srgbClr val="1A1A1A"/>
                </a:solidFill>
              </a:rPr>
              <a:t>sus </a:t>
            </a:r>
            <a:r>
              <a:rPr lang="es-CO" sz="2200" dirty="0">
                <a:solidFill>
                  <a:srgbClr val="1A1A1A"/>
                </a:solidFill>
              </a:rPr>
              <a:t>catálogos de </a:t>
            </a:r>
            <a:r>
              <a:rPr lang="es-CO" sz="2200" dirty="0" smtClean="0">
                <a:solidFill>
                  <a:srgbClr val="1A1A1A"/>
                </a:solidFill>
              </a:rPr>
              <a:t>asignaturas, en algunas </a:t>
            </a:r>
            <a:r>
              <a:rPr lang="es-CO" sz="2200" dirty="0">
                <a:solidFill>
                  <a:srgbClr val="1A1A1A"/>
                </a:solidFill>
              </a:rPr>
              <a:t>de las unidades académicas de la </a:t>
            </a:r>
            <a:r>
              <a:rPr lang="es-CO" sz="2200" dirty="0" smtClean="0">
                <a:solidFill>
                  <a:srgbClr val="1A1A1A"/>
                </a:solidFill>
              </a:rPr>
              <a:t>Universidad </a:t>
            </a:r>
            <a:r>
              <a:rPr lang="es-CO" sz="2200" dirty="0">
                <a:solidFill>
                  <a:srgbClr val="1A1A1A"/>
                </a:solidFill>
              </a:rPr>
              <a:t>se presentaban los siguientes problemas</a:t>
            </a:r>
            <a:r>
              <a:rPr lang="es-CO" sz="2200" dirty="0" smtClean="0">
                <a:solidFill>
                  <a:srgbClr val="1A1A1A"/>
                </a:solidFill>
              </a:rPr>
              <a:t>:</a:t>
            </a:r>
          </a:p>
          <a:p>
            <a:pPr marL="0" lvl="1" indent="0">
              <a:buNone/>
            </a:pPr>
            <a:endParaRPr lang="es-CO" sz="400" dirty="0">
              <a:solidFill>
                <a:srgbClr val="1A1A1A"/>
              </a:solidFill>
            </a:endParaRP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1A1A1A"/>
                </a:solidFill>
              </a:rPr>
              <a:t>Duplicación </a:t>
            </a:r>
            <a:r>
              <a:rPr lang="es-CO" sz="2200" dirty="0">
                <a:solidFill>
                  <a:srgbClr val="1A1A1A"/>
                </a:solidFill>
              </a:rPr>
              <a:t>de </a:t>
            </a:r>
            <a:r>
              <a:rPr lang="es-CO" sz="2200" dirty="0" smtClean="0">
                <a:solidFill>
                  <a:srgbClr val="1A1A1A"/>
                </a:solidFill>
              </a:rPr>
              <a:t>asignaturas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1A1A1A"/>
                </a:solidFill>
              </a:rPr>
              <a:t>Asignaturas </a:t>
            </a:r>
            <a:r>
              <a:rPr lang="es-CO" sz="2200" dirty="0">
                <a:solidFill>
                  <a:srgbClr val="1A1A1A"/>
                </a:solidFill>
              </a:rPr>
              <a:t>con el mismo contenido y diferente número de </a:t>
            </a:r>
            <a:r>
              <a:rPr lang="es-CO" sz="2200" dirty="0" smtClean="0">
                <a:solidFill>
                  <a:srgbClr val="1A1A1A"/>
                </a:solidFill>
              </a:rPr>
              <a:t>créditos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1A1A1A"/>
                </a:solidFill>
              </a:rPr>
              <a:t>Reutilización </a:t>
            </a:r>
            <a:r>
              <a:rPr lang="es-CO" sz="2200" dirty="0">
                <a:solidFill>
                  <a:srgbClr val="1A1A1A"/>
                </a:solidFill>
              </a:rPr>
              <a:t>de </a:t>
            </a:r>
            <a:r>
              <a:rPr lang="es-CO" sz="2200" dirty="0" smtClean="0">
                <a:solidFill>
                  <a:srgbClr val="1A1A1A"/>
                </a:solidFill>
              </a:rPr>
              <a:t>ID de asignaturas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1A1A1A"/>
                </a:solidFill>
              </a:rPr>
              <a:t>Vinculación </a:t>
            </a:r>
            <a:r>
              <a:rPr lang="es-CO" sz="2200" dirty="0">
                <a:solidFill>
                  <a:srgbClr val="1A1A1A"/>
                </a:solidFill>
              </a:rPr>
              <a:t>a Programas, Departamentos e </a:t>
            </a:r>
            <a:r>
              <a:rPr lang="es-CO" sz="2200" dirty="0" smtClean="0">
                <a:solidFill>
                  <a:srgbClr val="1A1A1A"/>
                </a:solidFill>
              </a:rPr>
              <a:t>Institutos</a:t>
            </a:r>
          </a:p>
          <a:p>
            <a:pPr marL="895350" lvl="1" indent="-457200">
              <a:buFont typeface="Arial" panose="020B0604020202020204" pitchFamily="34" charset="0"/>
              <a:buChar char="•"/>
            </a:pPr>
            <a:r>
              <a:rPr lang="es-CO" sz="2200" dirty="0" smtClean="0">
                <a:solidFill>
                  <a:srgbClr val="1A1A1A"/>
                </a:solidFill>
              </a:rPr>
              <a:t>Asignaturas </a:t>
            </a:r>
            <a:r>
              <a:rPr lang="es-CO" sz="2200" dirty="0">
                <a:solidFill>
                  <a:srgbClr val="1A1A1A"/>
                </a:solidFill>
              </a:rPr>
              <a:t>sin actualizar o sin </a:t>
            </a:r>
            <a:r>
              <a:rPr lang="es-CO" sz="2200" dirty="0" smtClean="0">
                <a:solidFill>
                  <a:srgbClr val="1A1A1A"/>
                </a:solidFill>
              </a:rPr>
              <a:t>información</a:t>
            </a:r>
            <a:endParaRPr lang="es-CO" sz="2200" dirty="0">
              <a:solidFill>
                <a:srgbClr val="1A1A1A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40034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10312"/>
            <a:ext cx="7289800" cy="149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caos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inicial</a:t>
            </a:r>
            <a:r>
              <a:rPr lang="en-US" dirty="0" smtClean="0">
                <a:solidFill>
                  <a:schemeClr val="tx1"/>
                </a:solidFill>
              </a:rPr>
              <a:t> - PROBLEMAS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466344" y="1333515"/>
            <a:ext cx="7899400" cy="54269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CO" sz="2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1:</a:t>
            </a:r>
            <a:r>
              <a:rPr lang="es-CO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 smtClean="0">
                <a:solidFill>
                  <a:srgbClr val="1A1A1A"/>
                </a:solidFill>
              </a:rPr>
              <a:t>Duplicación </a:t>
            </a:r>
            <a:r>
              <a:rPr lang="es-CO" sz="2200" dirty="0">
                <a:solidFill>
                  <a:srgbClr val="1A1A1A"/>
                </a:solidFill>
              </a:rPr>
              <a:t>de </a:t>
            </a:r>
            <a:r>
              <a:rPr lang="es-CO" sz="2200" dirty="0" smtClean="0">
                <a:solidFill>
                  <a:srgbClr val="1A1A1A"/>
                </a:solidFill>
              </a:rPr>
              <a:t>asignaturas</a:t>
            </a:r>
            <a:endParaRPr lang="es-CO" sz="2200" u="sng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-1" b="35656"/>
          <a:stretch/>
        </p:blipFill>
        <p:spPr>
          <a:xfrm>
            <a:off x="1407160" y="1876205"/>
            <a:ext cx="6172200" cy="4315758"/>
          </a:xfrm>
          <a:prstGeom prst="rect">
            <a:avLst/>
          </a:prstGeom>
        </p:spPr>
      </p:pic>
      <p:sp>
        <p:nvSpPr>
          <p:cNvPr id="4" name="Cerrar llave 3"/>
          <p:cNvSpPr/>
          <p:nvPr/>
        </p:nvSpPr>
        <p:spPr>
          <a:xfrm>
            <a:off x="7356297" y="2568539"/>
            <a:ext cx="61645" cy="504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errar llave 8"/>
          <p:cNvSpPr/>
          <p:nvPr/>
        </p:nvSpPr>
        <p:spPr>
          <a:xfrm>
            <a:off x="7353328" y="4149047"/>
            <a:ext cx="61645" cy="68836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errar llave 9"/>
          <p:cNvSpPr/>
          <p:nvPr/>
        </p:nvSpPr>
        <p:spPr>
          <a:xfrm>
            <a:off x="6416668" y="5317616"/>
            <a:ext cx="76599" cy="87434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48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10312"/>
            <a:ext cx="7289800" cy="149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caos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inicial</a:t>
            </a:r>
            <a:r>
              <a:rPr lang="en-US" dirty="0" smtClean="0">
                <a:solidFill>
                  <a:schemeClr val="tx1"/>
                </a:solidFill>
              </a:rPr>
              <a:t> - PROBLEMAS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466344" y="1333514"/>
            <a:ext cx="7899400" cy="778749"/>
          </a:xfrm>
        </p:spPr>
        <p:txBody>
          <a:bodyPr>
            <a:normAutofit/>
          </a:bodyPr>
          <a:lstStyle/>
          <a:p>
            <a:pPr marL="0" lvl="3" indent="0" algn="just">
              <a:buNone/>
            </a:pPr>
            <a:r>
              <a:rPr lang="es-CO" sz="2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2:</a:t>
            </a:r>
            <a:r>
              <a:rPr lang="es-CO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>
                <a:solidFill>
                  <a:srgbClr val="1A1A1A"/>
                </a:solidFill>
              </a:rPr>
              <a:t>Asignaturas con el mismo contenido y diferente número de créditos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96979" y="2405927"/>
            <a:ext cx="7117079" cy="3358080"/>
            <a:chOff x="201168" y="2090491"/>
            <a:chExt cx="4374633" cy="207767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168" y="2090491"/>
              <a:ext cx="4374633" cy="2077677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1216152" y="3525619"/>
              <a:ext cx="420624" cy="56174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1286256" y="2697479"/>
              <a:ext cx="1146048" cy="3383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096979" y="2400566"/>
            <a:ext cx="7117079" cy="3363441"/>
            <a:chOff x="4655519" y="2112263"/>
            <a:chExt cx="4424473" cy="208795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5519" y="2112263"/>
              <a:ext cx="4424473" cy="2087953"/>
            </a:xfrm>
            <a:prstGeom prst="rect">
              <a:avLst/>
            </a:prstGeom>
          </p:spPr>
        </p:pic>
        <p:sp>
          <p:nvSpPr>
            <p:cNvPr id="12" name="Rectángulo redondeado 11"/>
            <p:cNvSpPr/>
            <p:nvPr/>
          </p:nvSpPr>
          <p:spPr>
            <a:xfrm>
              <a:off x="5688321" y="3549049"/>
              <a:ext cx="420624" cy="56174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5721707" y="2721847"/>
              <a:ext cx="1146048" cy="3383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096978" y="2400566"/>
            <a:ext cx="7117080" cy="3363441"/>
            <a:chOff x="2496753" y="4251563"/>
            <a:chExt cx="4571890" cy="214540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6753" y="4251563"/>
              <a:ext cx="4571890" cy="2145404"/>
            </a:xfrm>
            <a:prstGeom prst="rect">
              <a:avLst/>
            </a:prstGeom>
          </p:spPr>
        </p:pic>
        <p:sp>
          <p:nvSpPr>
            <p:cNvPr id="11" name="Rectángulo redondeado 10"/>
            <p:cNvSpPr/>
            <p:nvPr/>
          </p:nvSpPr>
          <p:spPr>
            <a:xfrm>
              <a:off x="3586480" y="5764007"/>
              <a:ext cx="420624" cy="56174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3632200" y="4873686"/>
              <a:ext cx="1146048" cy="3383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2899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67A89C1-ED42-456A-B14B-6ACACA09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Latin America Alliance   10-11 September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344" y="210312"/>
            <a:ext cx="7289800" cy="149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caos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inicial</a:t>
            </a:r>
            <a:r>
              <a:rPr lang="en-US" dirty="0" smtClean="0">
                <a:solidFill>
                  <a:schemeClr val="tx1"/>
                </a:solidFill>
              </a:rPr>
              <a:t> - PROBLEMAS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466344" y="1333514"/>
            <a:ext cx="7899400" cy="778749"/>
          </a:xfrm>
        </p:spPr>
        <p:txBody>
          <a:bodyPr>
            <a:normAutofit/>
          </a:bodyPr>
          <a:lstStyle/>
          <a:p>
            <a:pPr marL="0" lvl="3" indent="0" algn="just">
              <a:buNone/>
            </a:pPr>
            <a:r>
              <a:rPr lang="es-CO" sz="2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3:</a:t>
            </a:r>
            <a:r>
              <a:rPr lang="es-CO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 smtClean="0">
                <a:solidFill>
                  <a:srgbClr val="1A1A1A"/>
                </a:solidFill>
              </a:rPr>
              <a:t>Reutilización de ID de asignaturas</a:t>
            </a:r>
            <a:endParaRPr lang="es-CO" sz="2200" dirty="0">
              <a:solidFill>
                <a:srgbClr val="1A1A1A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1892864"/>
            <a:ext cx="5934456" cy="39905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7" y="1892863"/>
            <a:ext cx="6857939" cy="39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ersonalizado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9DD9"/>
      </a:hlink>
      <a:folHlink>
        <a:srgbClr val="009DD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1019</Words>
  <Application>Microsoft Office PowerPoint</Application>
  <PresentationFormat>Presentación en pantalla (4:3)</PresentationFormat>
  <Paragraphs>258</Paragraphs>
  <Slides>33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Roboto</vt:lpstr>
      <vt:lpstr>Tw Cen MT</vt:lpstr>
      <vt:lpstr>Tw Cen MT Condensed</vt:lpstr>
      <vt:lpstr>Tw Cen MT Condensed (Títulos)</vt:lpstr>
      <vt:lpstr>Wingdings 3</vt:lpstr>
      <vt:lpstr>Integral</vt:lpstr>
      <vt:lpstr>Enfrentando el caos con la ayuda DE PeopleSoft: Cómo cualificamos nuestro Catálogo de Asignaturas </vt:lpstr>
      <vt:lpstr>presenTADORES</vt:lpstr>
      <vt:lpstr>AGENDA</vt:lpstr>
      <vt:lpstr>Pontificia Universidad javeriana</vt:lpstr>
      <vt:lpstr>PEOPLESOFT Y LA UNIVERSIDAD</vt:lpstr>
      <vt:lpstr>El caos inicial</vt:lpstr>
      <vt:lpstr>El caos inicial - PROBLEMAS</vt:lpstr>
      <vt:lpstr>El caos inicial - PROBLEMAS</vt:lpstr>
      <vt:lpstr>El caos inicial - PROBLEMAS</vt:lpstr>
      <vt:lpstr>El caos inicial - PROBLEMAS</vt:lpstr>
      <vt:lpstr>El caos inicial - PROBLEMAS</vt:lpstr>
      <vt:lpstr>El caos inicial EN CIFRAS</vt:lpstr>
      <vt:lpstr> Nuestro Proyecto</vt:lpstr>
      <vt:lpstr> Nuestro Proyecto - PROPÓSITOS</vt:lpstr>
      <vt:lpstr> Nuestro Proyecto - METAS</vt:lpstr>
      <vt:lpstr> Nuestro Proyecto - LOGROS</vt:lpstr>
      <vt:lpstr> Nuestro Proyecto - LOGROS</vt:lpstr>
      <vt:lpstr> Nuestro Proyecto - LOGROS</vt:lpstr>
      <vt:lpstr> Nuestro Proyecto - LOGROS</vt:lpstr>
      <vt:lpstr> Nuestro Proyecto - LOGROS</vt:lpstr>
      <vt:lpstr>PEOPLESOFT: Nuestra tabla de salvación</vt:lpstr>
      <vt:lpstr>PEOPLESOFT: Nuestra tabla de salvación</vt:lpstr>
      <vt:lpstr>PEOPLESOFT: Nuestra tabla de salvación</vt:lpstr>
      <vt:lpstr>PEOPLESOFT: Nuestra tabla de salvación</vt:lpstr>
      <vt:lpstr>PEOPLESOFT: Nuestra tabla de salvación</vt:lpstr>
      <vt:lpstr>PEOPLESOFT: Nuestra tabla de salvación</vt:lpstr>
      <vt:lpstr>PEOPLESOFT: Nuestra tabla de salvación</vt:lpstr>
      <vt:lpstr>PEOPLESOFT: Nuestra tabla de salvación</vt:lpstr>
      <vt:lpstr>PEOPLESOFT: Nuestra tabla de salvación</vt:lpstr>
      <vt:lpstr>Retos y desafíos</vt:lpstr>
      <vt:lpstr>¿PREGUNTAS?</vt:lpstr>
      <vt:lpstr>presentADORES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Enfrentando el caos con la ayuda PeopleSoft: Cómo cualificamos nuestro Catálogo de Asignaturas</dc:title>
  <dc:creator>Yenny Marcela Rojas Guzman</dc:creator>
  <cp:lastModifiedBy>Yenny Marcela Rojas Guzman</cp:lastModifiedBy>
  <cp:revision>86</cp:revision>
  <dcterms:created xsi:type="dcterms:W3CDTF">2018-09-03T01:25:52Z</dcterms:created>
  <dcterms:modified xsi:type="dcterms:W3CDTF">2018-09-11T14:04:48Z</dcterms:modified>
</cp:coreProperties>
</file>