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9"/>
  </p:notesMasterIdLst>
  <p:sldIdLst>
    <p:sldId id="259" r:id="rId2"/>
    <p:sldId id="260" r:id="rId3"/>
    <p:sldId id="269" r:id="rId4"/>
    <p:sldId id="266" r:id="rId5"/>
    <p:sldId id="304" r:id="rId6"/>
    <p:sldId id="268" r:id="rId7"/>
    <p:sldId id="305" r:id="rId8"/>
    <p:sldId id="307" r:id="rId9"/>
    <p:sldId id="308" r:id="rId10"/>
    <p:sldId id="309" r:id="rId11"/>
    <p:sldId id="289" r:id="rId12"/>
    <p:sldId id="292" r:id="rId13"/>
    <p:sldId id="293" r:id="rId14"/>
    <p:sldId id="294" r:id="rId15"/>
    <p:sldId id="286" r:id="rId16"/>
    <p:sldId id="287" r:id="rId17"/>
    <p:sldId id="290" r:id="rId18"/>
    <p:sldId id="291" r:id="rId19"/>
    <p:sldId id="296" r:id="rId20"/>
    <p:sldId id="288" r:id="rId21"/>
    <p:sldId id="297" r:id="rId22"/>
    <p:sldId id="298" r:id="rId23"/>
    <p:sldId id="300" r:id="rId24"/>
    <p:sldId id="301" r:id="rId25"/>
    <p:sldId id="295" r:id="rId26"/>
    <p:sldId id="282" r:id="rId27"/>
    <p:sldId id="30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Émilie Laramée" initials="ÉL" lastIdx="1" clrIdx="0">
    <p:extLst>
      <p:ext uri="{19B8F6BF-5375-455C-9EA6-DF929625EA0E}">
        <p15:presenceInfo xmlns:p15="http://schemas.microsoft.com/office/powerpoint/2012/main" userId="S-1-5-21-2813603915-1497959577-1015717311-74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001A"/>
    <a:srgbClr val="B40404"/>
    <a:srgbClr val="A50021"/>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11/3/2017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11/3/2017</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11/3/2017</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11/3/2017</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11/3/2017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11/3/2017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11/3/2017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Overview of Graduate Research Management at the University of Ottawa</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5010</a:t>
            </a:r>
            <a:endParaRPr lang="en-US" dirty="0"/>
          </a:p>
          <a:p>
            <a:r>
              <a:rPr lang="en-CA" dirty="0"/>
              <a:t>Tue, Nov 07, 2017 </a:t>
            </a:r>
            <a:endParaRPr lang="en-CA" dirty="0" smtClean="0"/>
          </a:p>
          <a:p>
            <a:r>
              <a:rPr lang="en-CA" dirty="0" smtClean="0"/>
              <a:t>(</a:t>
            </a:r>
            <a:r>
              <a:rPr lang="en-CA" dirty="0"/>
              <a:t>12:45 PM - </a:t>
            </a:r>
            <a:r>
              <a:rPr lang="en-CA" dirty="0" smtClean="0"/>
              <a:t>1:45 </a:t>
            </a:r>
            <a:r>
              <a:rPr lang="en-CA" dirty="0"/>
              <a:t>PM)</a:t>
            </a:r>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5656"/>
            <a:ext cx="9144000" cy="3229331"/>
          </a:xfrm>
          <a:prstGeom prst="rect">
            <a:avLst/>
          </a:prstGeom>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635" y="804490"/>
            <a:ext cx="2047908" cy="1691468"/>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Context</a:t>
            </a:r>
            <a:r>
              <a:rPr lang="en-US" dirty="0"/>
              <a:t/>
            </a:r>
            <a:br>
              <a:rPr lang="en-US" dirty="0"/>
            </a:br>
            <a:r>
              <a:rPr lang="en-US" sz="4000" dirty="0">
                <a:solidFill>
                  <a:srgbClr val="8F001A"/>
                </a:solidFill>
              </a:rPr>
              <a:t>Decentralization of </a:t>
            </a:r>
            <a:r>
              <a:rPr lang="en-US" sz="4000" dirty="0" smtClean="0">
                <a:solidFill>
                  <a:srgbClr val="8F001A"/>
                </a:solidFill>
              </a:rPr>
              <a:t>most graduate </a:t>
            </a:r>
            <a:r>
              <a:rPr lang="en-US" sz="4000" dirty="0">
                <a:solidFill>
                  <a:srgbClr val="8F001A"/>
                </a:solidFill>
              </a:rPr>
              <a:t>operations to </a:t>
            </a:r>
            <a:r>
              <a:rPr lang="en-US" sz="4000" dirty="0" smtClean="0">
                <a:solidFill>
                  <a:srgbClr val="8F001A"/>
                </a:solidFill>
              </a:rPr>
              <a:t>faculties</a:t>
            </a:r>
            <a:endParaRPr lang="en-US" sz="4000" dirty="0">
              <a:solidFill>
                <a:srgbClr val="8F001A"/>
              </a:solidFill>
            </a:endParaRPr>
          </a:p>
        </p:txBody>
      </p:sp>
      <p:sp>
        <p:nvSpPr>
          <p:cNvPr id="3" name="Content Placeholder 2"/>
          <p:cNvSpPr>
            <a:spLocks noGrp="1"/>
          </p:cNvSpPr>
          <p:nvPr>
            <p:ph idx="1"/>
          </p:nvPr>
        </p:nvSpPr>
        <p:spPr/>
        <p:txBody>
          <a:bodyPr/>
          <a:lstStyle/>
          <a:p>
            <a:r>
              <a:rPr lang="en-US" dirty="0" smtClean="0"/>
              <a:t>Required us to:</a:t>
            </a:r>
          </a:p>
          <a:p>
            <a:pPr>
              <a:buFont typeface="Wingdings" panose="05000000000000000000" pitchFamily="2" charset="2"/>
              <a:buChar char="Ø"/>
            </a:pPr>
            <a:r>
              <a:rPr lang="en-US" dirty="0" smtClean="0"/>
              <a:t> design and configure modules to allow faculties to be independent as much as possible;</a:t>
            </a:r>
          </a:p>
          <a:p>
            <a:pPr>
              <a:buFont typeface="Wingdings" panose="05000000000000000000" pitchFamily="2" charset="2"/>
              <a:buChar char="Ø"/>
            </a:pPr>
            <a:r>
              <a:rPr lang="en-US" dirty="0" smtClean="0"/>
              <a:t> standardize processes;</a:t>
            </a:r>
          </a:p>
          <a:p>
            <a:pPr>
              <a:buFont typeface="Wingdings" panose="05000000000000000000" pitchFamily="2" charset="2"/>
              <a:buChar char="Ø"/>
            </a:pPr>
            <a:r>
              <a:rPr lang="en-US" dirty="0" smtClean="0"/>
              <a:t> implement new service agreement for dealing with exceptions and questions.</a:t>
            </a:r>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43804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Service </a:t>
            </a:r>
            <a:r>
              <a:rPr lang="en-US" dirty="0"/>
              <a:t>requests</a:t>
            </a:r>
          </a:p>
        </p:txBody>
      </p:sp>
      <p:sp>
        <p:nvSpPr>
          <p:cNvPr id="3" name="Content Placeholder 2"/>
          <p:cNvSpPr>
            <a:spLocks noGrp="1"/>
          </p:cNvSpPr>
          <p:nvPr>
            <p:ph idx="1"/>
          </p:nvPr>
        </p:nvSpPr>
        <p:spPr/>
        <p:txBody>
          <a:bodyPr>
            <a:normAutofit/>
          </a:bodyPr>
          <a:lstStyle/>
          <a:p>
            <a:r>
              <a:rPr lang="en-US" dirty="0"/>
              <a:t>All of our graduate </a:t>
            </a:r>
            <a:r>
              <a:rPr lang="en-US" dirty="0" smtClean="0"/>
              <a:t>processes </a:t>
            </a:r>
            <a:r>
              <a:rPr lang="en-US" dirty="0"/>
              <a:t>start with the student submitting a Service Request</a:t>
            </a:r>
            <a:r>
              <a:rPr lang="en-US" dirty="0" smtClean="0"/>
              <a:t>.</a:t>
            </a:r>
          </a:p>
          <a:p>
            <a:endParaRPr lang="en-US" dirty="0" smtClean="0"/>
          </a:p>
          <a:p>
            <a:pPr>
              <a:buFont typeface="Wingdings" panose="05000000000000000000" pitchFamily="2" charset="2"/>
              <a:buChar char="Ø"/>
            </a:pPr>
            <a:r>
              <a:rPr lang="en-US" dirty="0" smtClean="0"/>
              <a:t>Approval process and automated 3C Communications</a:t>
            </a:r>
          </a:p>
          <a:p>
            <a:pPr lvl="1">
              <a:buFont typeface="Wingdings" panose="05000000000000000000" pitchFamily="2" charset="2"/>
              <a:buChar char="Ø"/>
            </a:pPr>
            <a:r>
              <a:rPr lang="en-US" dirty="0" smtClean="0"/>
              <a:t>How can staff search for incoming Service Requests and follow up on them?</a:t>
            </a:r>
          </a:p>
          <a:p>
            <a:pPr>
              <a:buFont typeface="Wingdings" panose="05000000000000000000" pitchFamily="2" charset="2"/>
              <a:buChar char="Ø"/>
            </a:pPr>
            <a:r>
              <a:rPr lang="en-US" dirty="0" smtClean="0"/>
              <a:t>Queries and Related Content</a:t>
            </a:r>
          </a:p>
          <a:p>
            <a:pPr>
              <a:buFont typeface="Wingdings" panose="05000000000000000000" pitchFamily="2" charset="2"/>
              <a:buChar char="Ø"/>
            </a:pPr>
            <a:r>
              <a:rPr lang="en-US" dirty="0" smtClean="0"/>
              <a:t>Service Request Dashboard for supervisors</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7" name="Rounded Rectangle 6"/>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TextBox 8"/>
          <p:cNvSpPr txBox="1"/>
          <p:nvPr/>
        </p:nvSpPr>
        <p:spPr>
          <a:xfrm>
            <a:off x="934531" y="847214"/>
            <a:ext cx="1036619" cy="738664"/>
          </a:xfrm>
          <a:prstGeom prst="rect">
            <a:avLst/>
          </a:prstGeom>
          <a:noFill/>
        </p:spPr>
        <p:txBody>
          <a:bodyPr wrap="square" rtlCol="0">
            <a:spAutoFit/>
          </a:bodyPr>
          <a:lstStyle/>
          <a:p>
            <a:pPr algn="ctr"/>
            <a:r>
              <a:rPr lang="en-US" sz="1050" b="1" dirty="0">
                <a:solidFill>
                  <a:schemeClr val="bg1"/>
                </a:solidFill>
              </a:rPr>
              <a:t>Service Requests </a:t>
            </a:r>
            <a:r>
              <a:rPr lang="en-US" sz="1050" dirty="0">
                <a:solidFill>
                  <a:schemeClr val="bg1"/>
                </a:solidFill>
              </a:rPr>
              <a:t>Everything starts here</a:t>
            </a:r>
            <a:r>
              <a:rPr lang="en-US" sz="1050" dirty="0" smtClean="0">
                <a:solidFill>
                  <a:schemeClr val="bg1"/>
                </a:solidFill>
              </a:rPr>
              <a:t>!</a:t>
            </a:r>
            <a:endParaRPr lang="en-US" sz="1050" dirty="0">
              <a:solidFill>
                <a:schemeClr val="bg1"/>
              </a:solidFill>
            </a:endParaRPr>
          </a:p>
        </p:txBody>
      </p:sp>
    </p:spTree>
    <p:extLst>
      <p:ext uri="{BB962C8B-B14F-4D97-AF65-F5344CB8AC3E}">
        <p14:creationId xmlns:p14="http://schemas.microsoft.com/office/powerpoint/2010/main" val="58690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953" y="566026"/>
            <a:ext cx="7290054" cy="1499616"/>
          </a:xfrm>
        </p:spPr>
        <p:txBody>
          <a:bodyPr>
            <a:normAutofit fontScale="90000"/>
          </a:bodyPr>
          <a:lstStyle/>
          <a:p>
            <a:r>
              <a:rPr lang="en-US" sz="4900" dirty="0" smtClean="0"/>
              <a:t>Service </a:t>
            </a:r>
            <a:r>
              <a:rPr lang="en-US" sz="4900" dirty="0"/>
              <a:t>requests</a:t>
            </a:r>
            <a:r>
              <a:rPr lang="en-US" dirty="0"/>
              <a:t/>
            </a:r>
            <a:br>
              <a:rPr lang="en-US" dirty="0"/>
            </a:br>
            <a:r>
              <a:rPr lang="en-US" sz="3600" dirty="0">
                <a:solidFill>
                  <a:schemeClr val="accent2"/>
                </a:solidFill>
              </a:rPr>
              <a:t>Approval process and automated 3C </a:t>
            </a:r>
            <a:r>
              <a:rPr lang="en-US" sz="3600" dirty="0" smtClean="0">
                <a:solidFill>
                  <a:schemeClr val="accent2"/>
                </a:solidFill>
              </a:rPr>
              <a:t>Communications</a:t>
            </a:r>
            <a:endParaRPr lang="en-US" sz="3600" dirty="0">
              <a:solidFill>
                <a:schemeClr val="accent2"/>
              </a:solidFill>
            </a:endParaRPr>
          </a:p>
        </p:txBody>
      </p:sp>
      <p:sp>
        <p:nvSpPr>
          <p:cNvPr id="3" name="Content Placeholder 2"/>
          <p:cNvSpPr>
            <a:spLocks noGrp="1"/>
          </p:cNvSpPr>
          <p:nvPr>
            <p:ph idx="1"/>
          </p:nvPr>
        </p:nvSpPr>
        <p:spPr>
          <a:xfrm>
            <a:off x="768096" y="2286000"/>
            <a:ext cx="7290055" cy="4023360"/>
          </a:xfrm>
        </p:spPr>
        <p:txBody>
          <a:bodyPr>
            <a:normAutofit/>
          </a:bodyPr>
          <a:lstStyle/>
          <a:p>
            <a:pPr lvl="1">
              <a:buFont typeface="Wingdings" panose="05000000000000000000" pitchFamily="2" charset="2"/>
              <a:buChar char="Ø"/>
            </a:pPr>
            <a:r>
              <a:rPr lang="en-US" dirty="0" smtClean="0"/>
              <a:t> A 3C communication is sent to the next person in charge of reviewing the Service Request.</a:t>
            </a:r>
          </a:p>
          <a:p>
            <a:pPr lvl="1">
              <a:buFont typeface="Wingdings" panose="05000000000000000000" pitchFamily="2" charset="2"/>
              <a:buChar char="Ø"/>
            </a:pPr>
            <a:r>
              <a:rPr lang="en-US" dirty="0" smtClean="0"/>
              <a:t> Examples of SR: Progress report, Plan of study, Leave, Extension, etc.</a:t>
            </a:r>
          </a:p>
          <a:p>
            <a:pPr lvl="1">
              <a:buFont typeface="Wingdings" panose="05000000000000000000" pitchFamily="2" charset="2"/>
              <a:buChar char="Ø"/>
            </a:pPr>
            <a:endParaRPr lang="en-US" dirty="0" smtClean="0"/>
          </a:p>
          <a:p>
            <a:pPr marL="310899" lvl="2" indent="0">
              <a:buNone/>
            </a:pPr>
            <a:endParaRPr lang="en-US" dirty="0" smtClean="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Rounded Rectangle 4"/>
          <p:cNvSpPr/>
          <p:nvPr/>
        </p:nvSpPr>
        <p:spPr>
          <a:xfrm>
            <a:off x="1617785" y="3865837"/>
            <a:ext cx="1078523" cy="73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err="1" smtClean="0">
                <a:latin typeface="Calibri" panose="020F0502020204030204" pitchFamily="34" charset="0"/>
              </a:rPr>
              <a:t>Student</a:t>
            </a:r>
            <a:r>
              <a:rPr lang="fr-CA" sz="1400" dirty="0" smtClean="0">
                <a:latin typeface="Calibri" panose="020F0502020204030204" pitchFamily="34" charset="0"/>
              </a:rPr>
              <a:t> </a:t>
            </a:r>
            <a:r>
              <a:rPr lang="fr-CA" sz="1400" dirty="0" err="1" smtClean="0">
                <a:latin typeface="Calibri" panose="020F0502020204030204" pitchFamily="34" charset="0"/>
              </a:rPr>
              <a:t>submits</a:t>
            </a:r>
            <a:r>
              <a:rPr lang="fr-CA" sz="1400" dirty="0" smtClean="0">
                <a:latin typeface="Calibri" panose="020F0502020204030204" pitchFamily="34" charset="0"/>
              </a:rPr>
              <a:t> SR</a:t>
            </a:r>
            <a:endParaRPr lang="en-CA" sz="1400" dirty="0">
              <a:latin typeface="Calibri" panose="020F0502020204030204" pitchFamily="34" charset="0"/>
            </a:endParaRPr>
          </a:p>
        </p:txBody>
      </p:sp>
      <p:sp>
        <p:nvSpPr>
          <p:cNvPr id="7" name="Rounded Rectangle 6"/>
          <p:cNvSpPr/>
          <p:nvPr/>
        </p:nvSpPr>
        <p:spPr>
          <a:xfrm>
            <a:off x="3089265" y="3865837"/>
            <a:ext cx="1078523" cy="73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err="1" smtClean="0">
                <a:latin typeface="Calibri" panose="020F0502020204030204" pitchFamily="34" charset="0"/>
              </a:rPr>
              <a:t>Supervisor</a:t>
            </a:r>
            <a:r>
              <a:rPr lang="fr-CA" sz="1400" dirty="0" smtClean="0">
                <a:latin typeface="Calibri" panose="020F0502020204030204" pitchFamily="34" charset="0"/>
              </a:rPr>
              <a:t> </a:t>
            </a:r>
            <a:r>
              <a:rPr lang="fr-CA" sz="1400" dirty="0" err="1" smtClean="0">
                <a:latin typeface="Calibri" panose="020F0502020204030204" pitchFamily="34" charset="0"/>
              </a:rPr>
              <a:t>review</a:t>
            </a:r>
            <a:endParaRPr lang="en-CA" sz="1400" dirty="0">
              <a:latin typeface="Calibri" panose="020F0502020204030204" pitchFamily="34" charset="0"/>
            </a:endParaRPr>
          </a:p>
        </p:txBody>
      </p:sp>
      <p:sp>
        <p:nvSpPr>
          <p:cNvPr id="8" name="Rounded Rectangle 7"/>
          <p:cNvSpPr/>
          <p:nvPr/>
        </p:nvSpPr>
        <p:spPr>
          <a:xfrm>
            <a:off x="4560745" y="3865837"/>
            <a:ext cx="1078523" cy="73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smtClean="0">
                <a:latin typeface="Calibri" panose="020F0502020204030204" pitchFamily="34" charset="0"/>
              </a:rPr>
              <a:t>Faculty </a:t>
            </a:r>
            <a:r>
              <a:rPr lang="fr-CA" sz="1400" dirty="0" err="1" smtClean="0">
                <a:latin typeface="Calibri" panose="020F0502020204030204" pitchFamily="34" charset="0"/>
              </a:rPr>
              <a:t>review</a:t>
            </a:r>
            <a:endParaRPr lang="en-CA" sz="1400" dirty="0">
              <a:latin typeface="Calibri" panose="020F0502020204030204" pitchFamily="34" charset="0"/>
            </a:endParaRPr>
          </a:p>
        </p:txBody>
      </p:sp>
      <p:sp>
        <p:nvSpPr>
          <p:cNvPr id="9" name="Rounded Rectangle 8"/>
          <p:cNvSpPr/>
          <p:nvPr/>
        </p:nvSpPr>
        <p:spPr>
          <a:xfrm>
            <a:off x="6032225" y="3865837"/>
            <a:ext cx="1134483" cy="73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err="1" smtClean="0">
                <a:latin typeface="Calibri" panose="020F0502020204030204" pitchFamily="34" charset="0"/>
              </a:rPr>
              <a:t>Additionnal</a:t>
            </a:r>
            <a:r>
              <a:rPr lang="fr-CA" sz="1400" dirty="0" smtClean="0">
                <a:latin typeface="Calibri" panose="020F0502020204030204" pitchFamily="34" charset="0"/>
              </a:rPr>
              <a:t> </a:t>
            </a:r>
            <a:r>
              <a:rPr lang="fr-CA" sz="1400" dirty="0" err="1" smtClean="0">
                <a:latin typeface="Calibri" panose="020F0502020204030204" pitchFamily="34" charset="0"/>
              </a:rPr>
              <a:t>review</a:t>
            </a:r>
            <a:endParaRPr lang="en-CA" sz="1400" dirty="0">
              <a:latin typeface="Calibri" panose="020F0502020204030204" pitchFamily="34" charset="0"/>
            </a:endParaRPr>
          </a:p>
        </p:txBody>
      </p:sp>
      <p:cxnSp>
        <p:nvCxnSpPr>
          <p:cNvPr id="15" name="Straight Arrow Connector 14"/>
          <p:cNvCxnSpPr>
            <a:stCxn id="5" idx="3"/>
          </p:cNvCxnSpPr>
          <p:nvPr/>
        </p:nvCxnSpPr>
        <p:spPr>
          <a:xfrm flipV="1">
            <a:off x="2696308" y="4233159"/>
            <a:ext cx="3929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67788" y="4244882"/>
            <a:ext cx="3929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622788" y="4233158"/>
            <a:ext cx="3929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5" idx="0"/>
          </p:cNvCxnSpPr>
          <p:nvPr/>
        </p:nvCxnSpPr>
        <p:spPr>
          <a:xfrm rot="10800000">
            <a:off x="2157047" y="3865837"/>
            <a:ext cx="1899140" cy="4"/>
          </a:xfrm>
          <a:prstGeom prst="bentConnector4">
            <a:avLst>
              <a:gd name="adj1" fmla="val 35802"/>
              <a:gd name="adj2" fmla="val 5715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32951" y="3384379"/>
            <a:ext cx="1880208" cy="253916"/>
          </a:xfrm>
          <a:prstGeom prst="rect">
            <a:avLst/>
          </a:prstGeom>
          <a:noFill/>
        </p:spPr>
        <p:txBody>
          <a:bodyPr wrap="square" rtlCol="0">
            <a:spAutoFit/>
          </a:bodyPr>
          <a:lstStyle/>
          <a:p>
            <a:r>
              <a:rPr lang="fr-CA" sz="1050" dirty="0" err="1" smtClean="0">
                <a:latin typeface="Calibri" panose="020F0502020204030204" pitchFamily="34" charset="0"/>
              </a:rPr>
              <a:t>Revisions</a:t>
            </a:r>
            <a:r>
              <a:rPr lang="fr-CA" sz="1050" dirty="0" smtClean="0">
                <a:latin typeface="Calibri" panose="020F0502020204030204" pitchFamily="34" charset="0"/>
              </a:rPr>
              <a:t> </a:t>
            </a:r>
            <a:r>
              <a:rPr lang="fr-CA" sz="1050" dirty="0" err="1">
                <a:latin typeface="Calibri" panose="020F0502020204030204" pitchFamily="34" charset="0"/>
              </a:rPr>
              <a:t>r</a:t>
            </a:r>
            <a:r>
              <a:rPr lang="fr-CA" sz="1050" dirty="0" err="1" smtClean="0">
                <a:latin typeface="Calibri" panose="020F0502020204030204" pitchFamily="34" charset="0"/>
              </a:rPr>
              <a:t>equired</a:t>
            </a:r>
            <a:r>
              <a:rPr lang="fr-CA" sz="1050" dirty="0" smtClean="0">
                <a:latin typeface="Calibri" panose="020F0502020204030204" pitchFamily="34" charset="0"/>
              </a:rPr>
              <a:t> by </a:t>
            </a:r>
            <a:r>
              <a:rPr lang="fr-CA" sz="1050" dirty="0" err="1" smtClean="0">
                <a:latin typeface="Calibri" panose="020F0502020204030204" pitchFamily="34" charset="0"/>
              </a:rPr>
              <a:t>student</a:t>
            </a:r>
            <a:endParaRPr lang="en-CA" sz="1050" dirty="0">
              <a:latin typeface="Calibri" panose="020F0502020204030204" pitchFamily="34" charset="0"/>
            </a:endParaRPr>
          </a:p>
        </p:txBody>
      </p:sp>
      <p:cxnSp>
        <p:nvCxnSpPr>
          <p:cNvPr id="28" name="Elbow Connector 27"/>
          <p:cNvCxnSpPr/>
          <p:nvPr/>
        </p:nvCxnSpPr>
        <p:spPr>
          <a:xfrm rot="10800000">
            <a:off x="5100006" y="3865834"/>
            <a:ext cx="1899140" cy="4"/>
          </a:xfrm>
          <a:prstGeom prst="bentConnector4">
            <a:avLst>
              <a:gd name="adj1" fmla="val 35802"/>
              <a:gd name="adj2" fmla="val 5715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1" name="TextBox 20"/>
          <p:cNvSpPr txBox="1"/>
          <p:nvPr/>
        </p:nvSpPr>
        <p:spPr>
          <a:xfrm>
            <a:off x="934531" y="847214"/>
            <a:ext cx="1036619" cy="738664"/>
          </a:xfrm>
          <a:prstGeom prst="rect">
            <a:avLst/>
          </a:prstGeom>
          <a:noFill/>
        </p:spPr>
        <p:txBody>
          <a:bodyPr wrap="square" rtlCol="0">
            <a:spAutoFit/>
          </a:bodyPr>
          <a:lstStyle/>
          <a:p>
            <a:pPr algn="ctr"/>
            <a:r>
              <a:rPr lang="en-US" sz="1050" b="1" dirty="0">
                <a:solidFill>
                  <a:schemeClr val="bg1"/>
                </a:solidFill>
              </a:rPr>
              <a:t>Service Requests </a:t>
            </a:r>
            <a:r>
              <a:rPr lang="en-US" sz="1050" dirty="0">
                <a:solidFill>
                  <a:schemeClr val="bg1"/>
                </a:solidFill>
              </a:rPr>
              <a:t>Everything starts here</a:t>
            </a:r>
            <a:r>
              <a:rPr lang="en-US" sz="1050" dirty="0" smtClean="0">
                <a:solidFill>
                  <a:schemeClr val="bg1"/>
                </a:solidFill>
              </a:rPr>
              <a:t>!</a:t>
            </a:r>
            <a:endParaRPr lang="en-US" sz="1050" dirty="0">
              <a:solidFill>
                <a:schemeClr val="bg1"/>
              </a:solidFill>
            </a:endParaRPr>
          </a:p>
        </p:txBody>
      </p:sp>
    </p:spTree>
    <p:extLst>
      <p:ext uri="{BB962C8B-B14F-4D97-AF65-F5344CB8AC3E}">
        <p14:creationId xmlns:p14="http://schemas.microsoft.com/office/powerpoint/2010/main" val="2818295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859" y="517520"/>
            <a:ext cx="7290054" cy="1499616"/>
          </a:xfrm>
        </p:spPr>
        <p:txBody>
          <a:bodyPr>
            <a:normAutofit/>
          </a:bodyPr>
          <a:lstStyle/>
          <a:p>
            <a:r>
              <a:rPr lang="en-US" dirty="0" smtClean="0"/>
              <a:t>Service </a:t>
            </a:r>
            <a:r>
              <a:rPr lang="en-US" dirty="0"/>
              <a:t>requests</a:t>
            </a:r>
            <a:br>
              <a:rPr lang="en-US" dirty="0"/>
            </a:br>
            <a:r>
              <a:rPr lang="en-US" sz="3600" dirty="0" smtClean="0">
                <a:solidFill>
                  <a:schemeClr val="accent2"/>
                </a:solidFill>
              </a:rPr>
              <a:t>Queries for faculties</a:t>
            </a:r>
            <a:endParaRPr lang="en-US" sz="3600" dirty="0">
              <a:solidFill>
                <a:schemeClr val="accent2"/>
              </a:solidFill>
            </a:endParaRPr>
          </a:p>
        </p:txBody>
      </p:sp>
      <p:sp>
        <p:nvSpPr>
          <p:cNvPr id="3" name="Content Placeholder 2"/>
          <p:cNvSpPr>
            <a:spLocks noGrp="1"/>
          </p:cNvSpPr>
          <p:nvPr>
            <p:ph idx="1"/>
          </p:nvPr>
        </p:nvSpPr>
        <p:spPr>
          <a:xfrm>
            <a:off x="768096" y="2286000"/>
            <a:ext cx="7290055" cy="4023360"/>
          </a:xfrm>
        </p:spPr>
        <p:txBody>
          <a:bodyPr>
            <a:normAutofit/>
          </a:bodyPr>
          <a:lstStyle/>
          <a:p>
            <a:pPr lvl="1">
              <a:buFont typeface="Wingdings" panose="05000000000000000000" pitchFamily="2" charset="2"/>
              <a:buChar char="Ø"/>
            </a:pPr>
            <a:r>
              <a:rPr lang="en-US" dirty="0" smtClean="0"/>
              <a:t> Faculties can search for Service Requests using queries instead of the delivered page.</a:t>
            </a:r>
          </a:p>
          <a:p>
            <a:pPr marL="310899" lvl="2" indent="0">
              <a:buNone/>
            </a:pPr>
            <a:endParaRPr lang="en-US" dirty="0" smtClean="0"/>
          </a:p>
          <a:p>
            <a:pPr marL="310899" lvl="2" indent="0">
              <a:buNone/>
            </a:pPr>
            <a:r>
              <a:rPr lang="en-US" b="1" dirty="0" smtClean="0"/>
              <a:t>Search for Service Requests: </a:t>
            </a:r>
          </a:p>
          <a:p>
            <a:pPr lvl="2"/>
            <a:r>
              <a:rPr lang="en-US" dirty="0" smtClean="0"/>
              <a:t>Allows faculties to search using prompts like Faculty, Request type, Status, </a:t>
            </a:r>
            <a:r>
              <a:rPr lang="en-US" dirty="0" err="1" smtClean="0"/>
              <a:t>EmplID</a:t>
            </a:r>
            <a:r>
              <a:rPr lang="en-US" dirty="0" smtClean="0"/>
              <a:t>, Assigned to.</a:t>
            </a:r>
          </a:p>
          <a:p>
            <a:pPr lvl="2"/>
            <a:r>
              <a:rPr lang="en-US" dirty="0" smtClean="0"/>
              <a:t>Query results display information that allows a quick decision without having to open the Service Request: Most recent comment, Degree checkout status, Expected grad term, Sequence ID.</a:t>
            </a:r>
          </a:p>
          <a:p>
            <a:pPr lvl="2"/>
            <a:r>
              <a:rPr lang="en-US" dirty="0" smtClean="0"/>
              <a:t>Drilling URL opens the Service Request quickly.</a:t>
            </a:r>
          </a:p>
          <a:p>
            <a:pPr marL="310899" lvl="2" indent="0">
              <a:buNone/>
            </a:pPr>
            <a:endParaRPr lang="en-US" dirty="0" smtClean="0"/>
          </a:p>
          <a:p>
            <a:pPr marL="310899" lvl="2" indent="0">
              <a:buNone/>
            </a:pPr>
            <a:r>
              <a:rPr lang="en-US" b="1" dirty="0" smtClean="0"/>
              <a:t>Watch list:</a:t>
            </a:r>
          </a:p>
          <a:p>
            <a:pPr lvl="2"/>
            <a:r>
              <a:rPr lang="en-US" dirty="0" smtClean="0"/>
              <a:t>Allows to view all Service Requests that I worked on even if it’s assigned to someone else.</a:t>
            </a:r>
          </a:p>
          <a:p>
            <a:pPr marL="310899" lvl="2" indent="0">
              <a:buNone/>
            </a:pPr>
            <a:endParaRPr lang="en-US" dirty="0" smtClean="0"/>
          </a:p>
          <a:p>
            <a:pPr marL="310899" lvl="2" indent="0">
              <a:buNone/>
            </a:pPr>
            <a:r>
              <a:rPr lang="en-US" b="1" dirty="0" smtClean="0"/>
              <a:t>Service Request Dashboard: </a:t>
            </a:r>
            <a:endParaRPr lang="en-US" b="1" dirty="0"/>
          </a:p>
          <a:p>
            <a:pPr lvl="2"/>
            <a:r>
              <a:rPr lang="en-US" dirty="0"/>
              <a:t>F</a:t>
            </a:r>
            <a:r>
              <a:rPr lang="en-US" dirty="0" smtClean="0"/>
              <a:t>or Professors only. Academic staff must use the queries. Professors participated in the development of this dashboard.</a:t>
            </a:r>
          </a:p>
          <a:p>
            <a:pPr lvl="2"/>
            <a:r>
              <a:rPr lang="en-US" dirty="0" smtClean="0"/>
              <a:t>Added a watch list for professors and information about thesis evaluations they are involved in.</a:t>
            </a:r>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Rounded Rectangle 4"/>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p:cNvSpPr txBox="1"/>
          <p:nvPr/>
        </p:nvSpPr>
        <p:spPr>
          <a:xfrm>
            <a:off x="934531" y="847214"/>
            <a:ext cx="1036619" cy="738664"/>
          </a:xfrm>
          <a:prstGeom prst="rect">
            <a:avLst/>
          </a:prstGeom>
          <a:noFill/>
        </p:spPr>
        <p:txBody>
          <a:bodyPr wrap="square" rtlCol="0">
            <a:spAutoFit/>
          </a:bodyPr>
          <a:lstStyle/>
          <a:p>
            <a:pPr algn="ctr"/>
            <a:r>
              <a:rPr lang="en-US" sz="1050" b="1" dirty="0">
                <a:solidFill>
                  <a:schemeClr val="bg1"/>
                </a:solidFill>
              </a:rPr>
              <a:t>Service Requests </a:t>
            </a:r>
            <a:r>
              <a:rPr lang="en-US" sz="1050" dirty="0">
                <a:solidFill>
                  <a:schemeClr val="bg1"/>
                </a:solidFill>
              </a:rPr>
              <a:t>Everything starts here</a:t>
            </a:r>
            <a:r>
              <a:rPr lang="en-US" sz="1050" dirty="0" smtClean="0">
                <a:solidFill>
                  <a:schemeClr val="bg1"/>
                </a:solidFill>
              </a:rPr>
              <a:t>!</a:t>
            </a:r>
            <a:endParaRPr lang="en-US" sz="1050" dirty="0">
              <a:solidFill>
                <a:schemeClr val="bg1"/>
              </a:solidFill>
            </a:endParaRPr>
          </a:p>
        </p:txBody>
      </p:sp>
    </p:spTree>
    <p:extLst>
      <p:ext uri="{BB962C8B-B14F-4D97-AF65-F5344CB8AC3E}">
        <p14:creationId xmlns:p14="http://schemas.microsoft.com/office/powerpoint/2010/main" val="73976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67" y="517520"/>
            <a:ext cx="7290054" cy="1499616"/>
          </a:xfrm>
        </p:spPr>
        <p:txBody>
          <a:bodyPr>
            <a:normAutofit/>
          </a:bodyPr>
          <a:lstStyle/>
          <a:p>
            <a:r>
              <a:rPr lang="en-US" dirty="0" smtClean="0"/>
              <a:t>Service </a:t>
            </a:r>
            <a:r>
              <a:rPr lang="en-US" dirty="0"/>
              <a:t>requests</a:t>
            </a:r>
            <a:br>
              <a:rPr lang="en-US" dirty="0"/>
            </a:br>
            <a:r>
              <a:rPr lang="en-US" sz="3600" dirty="0" smtClean="0">
                <a:solidFill>
                  <a:schemeClr val="accent2"/>
                </a:solidFill>
              </a:rPr>
              <a:t>Related Content for Service requests</a:t>
            </a:r>
            <a:endParaRPr lang="en-US" sz="3600" dirty="0">
              <a:solidFill>
                <a:schemeClr val="accent2"/>
              </a:solidFill>
            </a:endParaRPr>
          </a:p>
        </p:txBody>
      </p:sp>
      <p:sp>
        <p:nvSpPr>
          <p:cNvPr id="3" name="Content Placeholder 2"/>
          <p:cNvSpPr>
            <a:spLocks noGrp="1"/>
          </p:cNvSpPr>
          <p:nvPr>
            <p:ph idx="1"/>
          </p:nvPr>
        </p:nvSpPr>
        <p:spPr>
          <a:xfrm>
            <a:off x="645514" y="2690249"/>
            <a:ext cx="2409229" cy="2783660"/>
          </a:xfrm>
        </p:spPr>
        <p:txBody>
          <a:bodyPr>
            <a:normAutofit/>
          </a:bodyPr>
          <a:lstStyle/>
          <a:p>
            <a:pPr lvl="1">
              <a:buFont typeface="Wingdings" panose="05000000000000000000" pitchFamily="2" charset="2"/>
              <a:buChar char="Ø"/>
            </a:pPr>
            <a:r>
              <a:rPr lang="en-US" dirty="0" smtClean="0"/>
              <a:t> A related content section allows staff to quickly make a decision without having to navigate to other pages. </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 Links to pages tab means easy access to important pages in the system.</a:t>
            </a:r>
          </a:p>
          <a:p>
            <a:pPr lvl="1">
              <a:buFont typeface="Wingdings" panose="05000000000000000000" pitchFamily="2" charset="2"/>
              <a:buChar char="Ø"/>
            </a:pPr>
            <a:endParaRPr lang="en-US" dirty="0" smtClean="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5" name="Picture 4"/>
          <p:cNvPicPr>
            <a:picLocks noChangeAspect="1"/>
          </p:cNvPicPr>
          <p:nvPr/>
        </p:nvPicPr>
        <p:blipFill>
          <a:blip r:embed="rId2"/>
          <a:stretch>
            <a:fillRect/>
          </a:stretch>
        </p:blipFill>
        <p:spPr>
          <a:xfrm>
            <a:off x="3177324" y="1907050"/>
            <a:ext cx="5868010" cy="4350058"/>
          </a:xfrm>
          <a:prstGeom prst="rect">
            <a:avLst/>
          </a:prstGeom>
        </p:spPr>
      </p:pic>
      <p:sp>
        <p:nvSpPr>
          <p:cNvPr id="6" name="Rounded Rectangle 5"/>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TextBox 7"/>
          <p:cNvSpPr txBox="1"/>
          <p:nvPr/>
        </p:nvSpPr>
        <p:spPr>
          <a:xfrm>
            <a:off x="934531" y="847214"/>
            <a:ext cx="1036619" cy="738664"/>
          </a:xfrm>
          <a:prstGeom prst="rect">
            <a:avLst/>
          </a:prstGeom>
          <a:noFill/>
        </p:spPr>
        <p:txBody>
          <a:bodyPr wrap="square" rtlCol="0">
            <a:spAutoFit/>
          </a:bodyPr>
          <a:lstStyle/>
          <a:p>
            <a:pPr algn="ctr"/>
            <a:r>
              <a:rPr lang="en-US" sz="1050" b="1" dirty="0">
                <a:solidFill>
                  <a:schemeClr val="bg1"/>
                </a:solidFill>
              </a:rPr>
              <a:t>Service Requests </a:t>
            </a:r>
            <a:r>
              <a:rPr lang="en-US" sz="1050" dirty="0">
                <a:solidFill>
                  <a:schemeClr val="bg1"/>
                </a:solidFill>
              </a:rPr>
              <a:t>Everything starts here</a:t>
            </a:r>
            <a:r>
              <a:rPr lang="en-US" sz="1050" dirty="0" smtClean="0">
                <a:solidFill>
                  <a:schemeClr val="bg1"/>
                </a:solidFill>
              </a:rPr>
              <a:t>!</a:t>
            </a:r>
            <a:endParaRPr lang="en-US" sz="1050" dirty="0">
              <a:solidFill>
                <a:schemeClr val="bg1"/>
              </a:solidFill>
            </a:endParaRPr>
          </a:p>
        </p:txBody>
      </p:sp>
    </p:spTree>
    <p:extLst>
      <p:ext uri="{BB962C8B-B14F-4D97-AF65-F5344CB8AC3E}">
        <p14:creationId xmlns:p14="http://schemas.microsoft.com/office/powerpoint/2010/main" val="2694577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220" y="554793"/>
            <a:ext cx="6814307" cy="1499616"/>
          </a:xfrm>
        </p:spPr>
        <p:txBody>
          <a:bodyPr>
            <a:normAutofit fontScale="90000"/>
          </a:bodyPr>
          <a:lstStyle/>
          <a:p>
            <a:r>
              <a:rPr lang="en-US" sz="4900" dirty="0"/>
              <a:t>Milestones</a:t>
            </a:r>
            <a:r>
              <a:rPr lang="en-US" dirty="0"/>
              <a:t/>
            </a:r>
            <a:br>
              <a:rPr lang="en-US" dirty="0"/>
            </a:br>
            <a:r>
              <a:rPr lang="en-US" sz="4000" dirty="0">
                <a:solidFill>
                  <a:schemeClr val="accent2"/>
                </a:solidFill>
              </a:rPr>
              <a:t>Allows us to easily monitor </a:t>
            </a:r>
            <a:r>
              <a:rPr lang="en-US" sz="4000" dirty="0" smtClean="0">
                <a:solidFill>
                  <a:schemeClr val="accent2"/>
                </a:solidFill>
              </a:rPr>
              <a:t>A student’s </a:t>
            </a:r>
            <a:r>
              <a:rPr lang="en-US" sz="4000" dirty="0">
                <a:solidFill>
                  <a:schemeClr val="accent2"/>
                </a:solidFill>
              </a:rPr>
              <a:t>progress throughout his/her career</a:t>
            </a:r>
            <a:r>
              <a:rPr lang="en-US" sz="4000" dirty="0" smtClean="0">
                <a:solidFill>
                  <a:schemeClr val="accent2"/>
                </a:solidFill>
              </a:rPr>
              <a:t>.</a:t>
            </a:r>
            <a:endParaRPr lang="en-US" sz="4900" dirty="0">
              <a:solidFill>
                <a:schemeClr val="accent2"/>
              </a:solidFill>
            </a:endParaRPr>
          </a:p>
        </p:txBody>
      </p:sp>
      <p:sp>
        <p:nvSpPr>
          <p:cNvPr id="3" name="Content Placeholder 2"/>
          <p:cNvSpPr>
            <a:spLocks noGrp="1"/>
          </p:cNvSpPr>
          <p:nvPr>
            <p:ph idx="1"/>
          </p:nvPr>
        </p:nvSpPr>
        <p:spPr>
          <a:xfrm>
            <a:off x="768096" y="2286000"/>
            <a:ext cx="7453689" cy="4023360"/>
          </a:xfrm>
        </p:spPr>
        <p:txBody>
          <a:bodyPr>
            <a:normAutofit/>
          </a:bodyPr>
          <a:lstStyle/>
          <a:p>
            <a:pPr>
              <a:buFont typeface="Wingdings" panose="05000000000000000000" pitchFamily="2" charset="2"/>
              <a:buChar char="Ø"/>
            </a:pPr>
            <a:r>
              <a:rPr lang="en-US" sz="1600" dirty="0" smtClean="0"/>
              <a:t> Mass assignment of milestones per faculty every term with due dates.</a:t>
            </a:r>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smtClean="0"/>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smtClean="0"/>
          </a:p>
          <a:p>
            <a:pPr>
              <a:buFont typeface="Wingdings" panose="05000000000000000000" pitchFamily="2" charset="2"/>
              <a:buChar char="Ø"/>
            </a:pPr>
            <a:endParaRPr lang="en-US" sz="1600" dirty="0" smtClean="0"/>
          </a:p>
          <a:p>
            <a:pPr>
              <a:buFont typeface="Wingdings" panose="05000000000000000000" pitchFamily="2" charset="2"/>
              <a:buChar char="Ø"/>
            </a:pPr>
            <a:endParaRPr lang="en-US" sz="1600" dirty="0" smtClean="0"/>
          </a:p>
          <a:p>
            <a:pPr marL="0" indent="0">
              <a:buNone/>
            </a:pPr>
            <a:r>
              <a:rPr lang="en-US" sz="1600" dirty="0" smtClean="0"/>
              <a:t>Automated 3C reminders for students that did not complete their milestones.</a:t>
            </a:r>
          </a:p>
          <a:p>
            <a:pPr marL="0" indent="0">
              <a:buNone/>
            </a:pPr>
            <a:r>
              <a:rPr lang="en-US" sz="1600" dirty="0" smtClean="0"/>
              <a:t>Next step: automate the completion of milestones upon approval of Service Request.</a:t>
            </a:r>
            <a:endParaRPr lang="en-US" sz="1600"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5" name="Picture 4"/>
          <p:cNvPicPr>
            <a:picLocks noChangeAspect="1"/>
          </p:cNvPicPr>
          <p:nvPr/>
        </p:nvPicPr>
        <p:blipFill>
          <a:blip r:embed="rId2"/>
          <a:stretch>
            <a:fillRect/>
          </a:stretch>
        </p:blipFill>
        <p:spPr>
          <a:xfrm>
            <a:off x="365852" y="2749182"/>
            <a:ext cx="8258175" cy="1609725"/>
          </a:xfrm>
          <a:prstGeom prst="rect">
            <a:avLst/>
          </a:prstGeom>
        </p:spPr>
      </p:pic>
      <p:sp>
        <p:nvSpPr>
          <p:cNvPr id="6" name="Rounded Rectangle 5"/>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TextBox 7"/>
          <p:cNvSpPr txBox="1"/>
          <p:nvPr/>
        </p:nvSpPr>
        <p:spPr>
          <a:xfrm>
            <a:off x="936629" y="908785"/>
            <a:ext cx="1036619" cy="738664"/>
          </a:xfrm>
          <a:prstGeom prst="rect">
            <a:avLst/>
          </a:prstGeom>
          <a:noFill/>
        </p:spPr>
        <p:txBody>
          <a:bodyPr wrap="square" rtlCol="0">
            <a:spAutoFit/>
          </a:bodyPr>
          <a:lstStyle/>
          <a:p>
            <a:pPr algn="ctr"/>
            <a:r>
              <a:rPr lang="en-US" sz="1050" b="1" dirty="0">
                <a:solidFill>
                  <a:schemeClr val="bg1"/>
                </a:solidFill>
              </a:rPr>
              <a:t>Milestones</a:t>
            </a:r>
          </a:p>
          <a:p>
            <a:pPr algn="ctr"/>
            <a:r>
              <a:rPr lang="en-US" sz="1050" dirty="0">
                <a:solidFill>
                  <a:schemeClr val="bg1"/>
                </a:solidFill>
              </a:rPr>
              <a:t>Tracking student </a:t>
            </a:r>
            <a:r>
              <a:rPr lang="en-US" sz="1050" dirty="0" smtClean="0">
                <a:solidFill>
                  <a:schemeClr val="bg1"/>
                </a:solidFill>
              </a:rPr>
              <a:t>progress</a:t>
            </a:r>
            <a:endParaRPr lang="en-US" sz="1050" dirty="0">
              <a:solidFill>
                <a:schemeClr val="bg1"/>
              </a:solidFill>
            </a:endParaRPr>
          </a:p>
        </p:txBody>
      </p:sp>
    </p:spTree>
    <p:extLst>
      <p:ext uri="{BB962C8B-B14F-4D97-AF65-F5344CB8AC3E}">
        <p14:creationId xmlns:p14="http://schemas.microsoft.com/office/powerpoint/2010/main" val="3943177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373" y="512387"/>
            <a:ext cx="7290054" cy="1499616"/>
          </a:xfrm>
        </p:spPr>
        <p:txBody>
          <a:bodyPr/>
          <a:lstStyle/>
          <a:p>
            <a:r>
              <a:rPr lang="en-US" dirty="0" smtClean="0"/>
              <a:t>Candidate </a:t>
            </a:r>
            <a:r>
              <a:rPr lang="en-US" dirty="0"/>
              <a:t>Management</a:t>
            </a:r>
            <a:br>
              <a:rPr lang="en-US" dirty="0"/>
            </a:br>
            <a:r>
              <a:rPr lang="en-US" sz="3600" dirty="0">
                <a:solidFill>
                  <a:schemeClr val="accent2"/>
                </a:solidFill>
              </a:rPr>
              <a:t>The </a:t>
            </a:r>
            <a:r>
              <a:rPr lang="en-US" sz="3600" dirty="0" smtClean="0">
                <a:solidFill>
                  <a:schemeClr val="accent2"/>
                </a:solidFill>
              </a:rPr>
              <a:t>Candidate </a:t>
            </a:r>
            <a:r>
              <a:rPr lang="en-US" sz="3600" dirty="0">
                <a:solidFill>
                  <a:schemeClr val="accent2"/>
                </a:solidFill>
              </a:rPr>
              <a:t>Center</a:t>
            </a:r>
            <a:endParaRPr lang="en-US" sz="4800" dirty="0">
              <a:solidFill>
                <a:schemeClr val="accent2"/>
              </a:solidFill>
            </a:endParaRPr>
          </a:p>
        </p:txBody>
      </p:sp>
      <p:sp>
        <p:nvSpPr>
          <p:cNvPr id="3" name="Content Placeholder 2"/>
          <p:cNvSpPr>
            <a:spLocks noGrp="1"/>
          </p:cNvSpPr>
          <p:nvPr>
            <p:ph idx="1"/>
          </p:nvPr>
        </p:nvSpPr>
        <p:spPr>
          <a:xfrm>
            <a:off x="768096" y="2286000"/>
            <a:ext cx="7453689" cy="4023360"/>
          </a:xfrm>
        </p:spPr>
        <p:txBody>
          <a:bodyPr/>
          <a:lstStyle/>
          <a:p>
            <a:endParaRPr lang="en-US" dirty="0" smtClean="0"/>
          </a:p>
          <a:p>
            <a:pPr>
              <a:buFont typeface="Wingdings" panose="05000000000000000000" pitchFamily="2" charset="2"/>
              <a:buChar char="Ø"/>
            </a:pPr>
            <a:r>
              <a:rPr lang="en-US" dirty="0" smtClean="0"/>
              <a:t> Service </a:t>
            </a:r>
            <a:r>
              <a:rPr lang="en-US" dirty="0"/>
              <a:t>Items: </a:t>
            </a:r>
            <a:r>
              <a:rPr lang="en-US" dirty="0" smtClean="0"/>
              <a:t>making </a:t>
            </a:r>
            <a:r>
              <a:rPr lang="en-US" dirty="0"/>
              <a:t>the student do the work</a:t>
            </a:r>
          </a:p>
          <a:p>
            <a:pPr>
              <a:buFont typeface="Wingdings" panose="05000000000000000000" pitchFamily="2" charset="2"/>
              <a:buChar char="Ø"/>
            </a:pPr>
            <a:r>
              <a:rPr lang="en-US" dirty="0" smtClean="0"/>
              <a:t> Submission of Service Requests through the Candidate Center</a:t>
            </a:r>
          </a:p>
          <a:p>
            <a:pPr>
              <a:buFont typeface="Wingdings" panose="05000000000000000000" pitchFamily="2" charset="2"/>
              <a:buChar char="Ø"/>
            </a:pPr>
            <a:r>
              <a:rPr lang="en-US" dirty="0" smtClean="0"/>
              <a:t> What we use it for in the end.</a:t>
            </a:r>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11" name="Rounded Rectangle 10"/>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3" name="TextBox 12"/>
          <p:cNvSpPr txBox="1"/>
          <p:nvPr/>
        </p:nvSpPr>
        <p:spPr>
          <a:xfrm>
            <a:off x="936629" y="908785"/>
            <a:ext cx="1036619" cy="646331"/>
          </a:xfrm>
          <a:prstGeom prst="rect">
            <a:avLst/>
          </a:prstGeom>
          <a:noFill/>
        </p:spPr>
        <p:txBody>
          <a:bodyPr wrap="square" rtlCol="0">
            <a:spAutoFit/>
          </a:bodyPr>
          <a:lstStyle/>
          <a:p>
            <a:pPr algn="ctr"/>
            <a:r>
              <a:rPr lang="en-US" sz="900" b="1" dirty="0">
                <a:solidFill>
                  <a:schemeClr val="bg1"/>
                </a:solidFill>
              </a:rPr>
              <a:t>Candidate Management </a:t>
            </a:r>
          </a:p>
          <a:p>
            <a:pPr algn="ctr"/>
            <a:r>
              <a:rPr lang="en-US" sz="900" dirty="0">
                <a:solidFill>
                  <a:schemeClr val="bg1"/>
                </a:solidFill>
              </a:rPr>
              <a:t>What worked and what didn’t</a:t>
            </a:r>
          </a:p>
        </p:txBody>
      </p:sp>
    </p:spTree>
    <p:extLst>
      <p:ext uri="{BB962C8B-B14F-4D97-AF65-F5344CB8AC3E}">
        <p14:creationId xmlns:p14="http://schemas.microsoft.com/office/powerpoint/2010/main" val="1934430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411" y="554580"/>
            <a:ext cx="7290054" cy="1499616"/>
          </a:xfrm>
        </p:spPr>
        <p:txBody>
          <a:bodyPr>
            <a:normAutofit fontScale="90000"/>
          </a:bodyPr>
          <a:lstStyle/>
          <a:p>
            <a:r>
              <a:rPr lang="en-US" dirty="0" smtClean="0"/>
              <a:t>Candidate Center</a:t>
            </a:r>
            <a:r>
              <a:rPr lang="en-US" dirty="0"/>
              <a:t/>
            </a:r>
            <a:br>
              <a:rPr lang="en-US" dirty="0"/>
            </a:br>
            <a:r>
              <a:rPr lang="en-US" sz="3600" dirty="0">
                <a:solidFill>
                  <a:schemeClr val="accent2"/>
                </a:solidFill>
              </a:rPr>
              <a:t>What we designed </a:t>
            </a:r>
            <a:r>
              <a:rPr lang="en-US" sz="3600" dirty="0" smtClean="0">
                <a:solidFill>
                  <a:schemeClr val="accent2"/>
                </a:solidFill>
              </a:rPr>
              <a:t>AND IMPLEMENTED, and </a:t>
            </a:r>
            <a:r>
              <a:rPr lang="en-US" sz="3600" dirty="0">
                <a:solidFill>
                  <a:schemeClr val="accent2"/>
                </a:solidFill>
              </a:rPr>
              <a:t>why it did not </a:t>
            </a:r>
            <a:r>
              <a:rPr lang="en-US" sz="3600" dirty="0" smtClean="0">
                <a:solidFill>
                  <a:schemeClr val="accent2"/>
                </a:solidFill>
              </a:rPr>
              <a:t>work for us</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Ø"/>
            </a:pPr>
            <a:r>
              <a:rPr lang="en-US" dirty="0" smtClean="0"/>
              <a:t> Service items: Allow students to manage their own student file.</a:t>
            </a:r>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lvl="2"/>
            <a:r>
              <a:rPr lang="en-US" sz="1400" dirty="0" smtClean="0"/>
              <a:t>Approval process for the supervisor’s nomination and thesis title was much more complex when students made the updates themselves.</a:t>
            </a:r>
          </a:p>
          <a:p>
            <a:pPr lvl="2"/>
            <a:r>
              <a:rPr lang="en-US" sz="1400" dirty="0" smtClean="0"/>
              <a:t>This generated a lot of questions from students, because once the Service Item is submitted, there is no confirmation message.</a:t>
            </a:r>
          </a:p>
          <a:p>
            <a:pPr lvl="2"/>
            <a:r>
              <a:rPr lang="en-US" sz="1400" dirty="0" smtClean="0"/>
              <a:t>Students would submit many supervisors and many thesis titles, making everybody deal with duplicates.</a:t>
            </a:r>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5" name="Picture 4"/>
          <p:cNvPicPr>
            <a:picLocks noChangeAspect="1"/>
          </p:cNvPicPr>
          <p:nvPr/>
        </p:nvPicPr>
        <p:blipFill>
          <a:blip r:embed="rId2"/>
          <a:stretch>
            <a:fillRect/>
          </a:stretch>
        </p:blipFill>
        <p:spPr>
          <a:xfrm>
            <a:off x="155574" y="2655466"/>
            <a:ext cx="8832117" cy="1922474"/>
          </a:xfrm>
          <a:prstGeom prst="rect">
            <a:avLst/>
          </a:prstGeom>
        </p:spPr>
      </p:pic>
      <p:sp>
        <p:nvSpPr>
          <p:cNvPr id="6" name="Rounded Rectangle 5"/>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TextBox 7"/>
          <p:cNvSpPr txBox="1"/>
          <p:nvPr/>
        </p:nvSpPr>
        <p:spPr>
          <a:xfrm>
            <a:off x="936629" y="908785"/>
            <a:ext cx="1036619" cy="646331"/>
          </a:xfrm>
          <a:prstGeom prst="rect">
            <a:avLst/>
          </a:prstGeom>
          <a:noFill/>
        </p:spPr>
        <p:txBody>
          <a:bodyPr wrap="square" rtlCol="0">
            <a:spAutoFit/>
          </a:bodyPr>
          <a:lstStyle/>
          <a:p>
            <a:pPr algn="ctr"/>
            <a:r>
              <a:rPr lang="en-US" sz="900" b="1" dirty="0">
                <a:solidFill>
                  <a:schemeClr val="bg1"/>
                </a:solidFill>
              </a:rPr>
              <a:t>Candidate Management </a:t>
            </a:r>
          </a:p>
          <a:p>
            <a:pPr algn="ctr"/>
            <a:r>
              <a:rPr lang="en-US" sz="900" dirty="0">
                <a:solidFill>
                  <a:schemeClr val="bg1"/>
                </a:solidFill>
              </a:rPr>
              <a:t>What worked and what didn’t</a:t>
            </a:r>
          </a:p>
        </p:txBody>
      </p:sp>
    </p:spTree>
    <p:extLst>
      <p:ext uri="{BB962C8B-B14F-4D97-AF65-F5344CB8AC3E}">
        <p14:creationId xmlns:p14="http://schemas.microsoft.com/office/powerpoint/2010/main" val="1785334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574" y="553877"/>
            <a:ext cx="7290054" cy="1499616"/>
          </a:xfrm>
        </p:spPr>
        <p:txBody>
          <a:bodyPr>
            <a:normAutofit fontScale="90000"/>
          </a:bodyPr>
          <a:lstStyle/>
          <a:p>
            <a:r>
              <a:rPr lang="en-US" dirty="0" smtClean="0"/>
              <a:t>Candidate center</a:t>
            </a:r>
            <a:r>
              <a:rPr lang="en-US" dirty="0"/>
              <a:t/>
            </a:r>
            <a:br>
              <a:rPr lang="en-US" dirty="0"/>
            </a:br>
            <a:r>
              <a:rPr lang="en-US" sz="3600" dirty="0">
                <a:solidFill>
                  <a:schemeClr val="accent2"/>
                </a:solidFill>
              </a:rPr>
              <a:t>What we designed </a:t>
            </a:r>
            <a:r>
              <a:rPr lang="en-US" sz="3600" dirty="0" smtClean="0">
                <a:solidFill>
                  <a:schemeClr val="accent2"/>
                </a:solidFill>
              </a:rPr>
              <a:t>AND IMPLEMENTED, and </a:t>
            </a:r>
            <a:r>
              <a:rPr lang="en-US" sz="3600" dirty="0">
                <a:solidFill>
                  <a:schemeClr val="accent2"/>
                </a:solidFill>
              </a:rPr>
              <a:t>why it did not </a:t>
            </a:r>
            <a:r>
              <a:rPr lang="en-US" sz="3600" dirty="0" smtClean="0">
                <a:solidFill>
                  <a:schemeClr val="accent2"/>
                </a:solidFill>
              </a:rPr>
              <a:t>work for us</a:t>
            </a:r>
            <a:endParaRPr lang="en-US" dirty="0">
              <a:solidFill>
                <a:schemeClr val="accent2"/>
              </a:solidFill>
            </a:endParaRPr>
          </a:p>
        </p:txBody>
      </p:sp>
      <p:sp>
        <p:nvSpPr>
          <p:cNvPr id="3" name="Content Placeholder 2"/>
          <p:cNvSpPr>
            <a:spLocks noGrp="1"/>
          </p:cNvSpPr>
          <p:nvPr>
            <p:ph idx="1"/>
          </p:nvPr>
        </p:nvSpPr>
        <p:spPr>
          <a:xfrm>
            <a:off x="768239" y="2403018"/>
            <a:ext cx="7290055" cy="4023360"/>
          </a:xfrm>
        </p:spPr>
        <p:txBody>
          <a:bodyPr>
            <a:normAutofit fontScale="92500"/>
          </a:bodyPr>
          <a:lstStyle/>
          <a:p>
            <a:pPr lvl="1">
              <a:buFont typeface="Wingdings" panose="05000000000000000000" pitchFamily="2" charset="2"/>
              <a:buChar char="Ø"/>
            </a:pPr>
            <a:r>
              <a:rPr lang="en-US" dirty="0" smtClean="0"/>
              <a:t> Service Requests: the Candidate Center does not display all submitted service requests.</a:t>
            </a:r>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r>
              <a:rPr lang="en-US" sz="1400" dirty="0" smtClean="0"/>
              <a:t>After a Service Request is submitted, there is no confirmation message displayed in the Candidate Center. Students would therefore submit it again and again, and then call faculties to make sure it was received.</a:t>
            </a:r>
          </a:p>
          <a:p>
            <a:pPr marL="310899" lvl="2" indent="0">
              <a:buNone/>
            </a:pPr>
            <a:r>
              <a:rPr lang="en-US" sz="1400" dirty="0" smtClean="0"/>
              <a:t>Students on leave of absence do not have access to the Candidate Center to submit Service Requests.</a:t>
            </a:r>
          </a:p>
          <a:p>
            <a:pPr marL="310899" lvl="2" indent="0">
              <a:buNone/>
            </a:pPr>
            <a:r>
              <a:rPr lang="en-US" sz="1400" dirty="0" smtClean="0"/>
              <a:t>Decisions:</a:t>
            </a:r>
          </a:p>
          <a:p>
            <a:pPr marL="653799" lvl="2" indent="-342900">
              <a:buFont typeface="+mj-lt"/>
              <a:buAutoNum type="arabicPeriod"/>
            </a:pPr>
            <a:r>
              <a:rPr lang="en-US" sz="1400" dirty="0" smtClean="0"/>
              <a:t>Stop using Service Items</a:t>
            </a:r>
          </a:p>
          <a:p>
            <a:pPr marL="653799" lvl="2" indent="-342900">
              <a:buFont typeface="+mj-lt"/>
              <a:buAutoNum type="arabicPeriod"/>
            </a:pPr>
            <a:r>
              <a:rPr lang="en-US" sz="1400" dirty="0" smtClean="0"/>
              <a:t>Stop using the Candidate Center to submit Service Requests. Use the Service Request page instead.</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6" name="Picture 5"/>
          <p:cNvPicPr>
            <a:picLocks noChangeAspect="1"/>
          </p:cNvPicPr>
          <p:nvPr/>
        </p:nvPicPr>
        <p:blipFill>
          <a:blip r:embed="rId2"/>
          <a:stretch>
            <a:fillRect/>
          </a:stretch>
        </p:blipFill>
        <p:spPr>
          <a:xfrm>
            <a:off x="179021" y="2751014"/>
            <a:ext cx="8819585" cy="1936597"/>
          </a:xfrm>
          <a:prstGeom prst="rect">
            <a:avLst/>
          </a:prstGeom>
        </p:spPr>
      </p:pic>
      <p:sp>
        <p:nvSpPr>
          <p:cNvPr id="7" name="Rounded Rectangle 6"/>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9" name="TextBox 8"/>
          <p:cNvSpPr txBox="1"/>
          <p:nvPr/>
        </p:nvSpPr>
        <p:spPr>
          <a:xfrm>
            <a:off x="936629" y="908785"/>
            <a:ext cx="1036619" cy="646331"/>
          </a:xfrm>
          <a:prstGeom prst="rect">
            <a:avLst/>
          </a:prstGeom>
          <a:noFill/>
        </p:spPr>
        <p:txBody>
          <a:bodyPr wrap="square" rtlCol="0">
            <a:spAutoFit/>
          </a:bodyPr>
          <a:lstStyle/>
          <a:p>
            <a:pPr algn="ctr"/>
            <a:r>
              <a:rPr lang="en-US" sz="900" b="1" dirty="0">
                <a:solidFill>
                  <a:schemeClr val="bg1"/>
                </a:solidFill>
              </a:rPr>
              <a:t>Candidate Management </a:t>
            </a:r>
          </a:p>
          <a:p>
            <a:pPr algn="ctr"/>
            <a:r>
              <a:rPr lang="en-US" sz="900" dirty="0">
                <a:solidFill>
                  <a:schemeClr val="bg1"/>
                </a:solidFill>
              </a:rPr>
              <a:t>What worked and what didn’t</a:t>
            </a:r>
          </a:p>
        </p:txBody>
      </p:sp>
    </p:spTree>
    <p:extLst>
      <p:ext uri="{BB962C8B-B14F-4D97-AF65-F5344CB8AC3E}">
        <p14:creationId xmlns:p14="http://schemas.microsoft.com/office/powerpoint/2010/main" val="1473233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515" y="517520"/>
            <a:ext cx="6814141" cy="1499616"/>
          </a:xfrm>
        </p:spPr>
        <p:txBody>
          <a:bodyPr>
            <a:normAutofit fontScale="90000"/>
          </a:bodyPr>
          <a:lstStyle/>
          <a:p>
            <a:r>
              <a:rPr lang="en-US" dirty="0" smtClean="0"/>
              <a:t>Candidate center</a:t>
            </a:r>
            <a:r>
              <a:rPr lang="en-US" dirty="0"/>
              <a:t/>
            </a:r>
            <a:br>
              <a:rPr lang="en-US" dirty="0"/>
            </a:br>
            <a:r>
              <a:rPr lang="en-US" sz="3600" dirty="0">
                <a:solidFill>
                  <a:schemeClr val="accent2"/>
                </a:solidFill>
              </a:rPr>
              <a:t>What we designed </a:t>
            </a:r>
            <a:r>
              <a:rPr lang="en-US" sz="3600" dirty="0" smtClean="0">
                <a:solidFill>
                  <a:schemeClr val="accent2"/>
                </a:solidFill>
              </a:rPr>
              <a:t>AND IMPLEMENTED, and </a:t>
            </a:r>
            <a:r>
              <a:rPr lang="en-US" sz="3600" dirty="0">
                <a:solidFill>
                  <a:schemeClr val="accent2"/>
                </a:solidFill>
              </a:rPr>
              <a:t>why it did not </a:t>
            </a:r>
            <a:r>
              <a:rPr lang="en-US" sz="3600" dirty="0" smtClean="0">
                <a:solidFill>
                  <a:schemeClr val="accent2"/>
                </a:solidFill>
              </a:rPr>
              <a:t>work for us</a:t>
            </a:r>
            <a:endParaRPr lang="en-US" dirty="0">
              <a:solidFill>
                <a:schemeClr val="accent2"/>
              </a:solidFill>
            </a:endParaRPr>
          </a:p>
        </p:txBody>
      </p:sp>
      <p:sp>
        <p:nvSpPr>
          <p:cNvPr id="3" name="Content Placeholder 2"/>
          <p:cNvSpPr>
            <a:spLocks noGrp="1"/>
          </p:cNvSpPr>
          <p:nvPr>
            <p:ph idx="1"/>
          </p:nvPr>
        </p:nvSpPr>
        <p:spPr>
          <a:xfrm>
            <a:off x="768096" y="2286000"/>
            <a:ext cx="7735824" cy="4023360"/>
          </a:xfrm>
        </p:spPr>
        <p:txBody>
          <a:bodyPr>
            <a:normAutofit/>
          </a:bodyPr>
          <a:lstStyle/>
          <a:p>
            <a:pPr lvl="1">
              <a:buFont typeface="Wingdings" panose="05000000000000000000" pitchFamily="2" charset="2"/>
              <a:buChar char="Ø"/>
            </a:pPr>
            <a:r>
              <a:rPr lang="en-US" dirty="0" smtClean="0"/>
              <a:t> Our Candidate Center is used for viewing information about Research topics, Supervisors and Thesis </a:t>
            </a:r>
            <a:r>
              <a:rPr lang="en-US" dirty="0"/>
              <a:t>evaluations only.</a:t>
            </a:r>
            <a:endParaRPr lang="en-US" dirty="0" smtClean="0"/>
          </a:p>
          <a:p>
            <a:pPr lvl="1">
              <a:buFont typeface="Wingdings" panose="05000000000000000000" pitchFamily="2" charset="2"/>
              <a:buChar char="Ø"/>
            </a:pPr>
            <a:endParaRPr lang="en-US" dirty="0" smtClean="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a:p>
            <a:pPr marL="310899" lvl="2" indent="0">
              <a:buNone/>
            </a:pPr>
            <a:endParaRPr lang="en-US" dirty="0" smtClean="0"/>
          </a:p>
          <a:p>
            <a:pPr marL="310899" lvl="2" indent="0">
              <a:buNone/>
            </a:pP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5" name="Picture 4"/>
          <p:cNvPicPr>
            <a:picLocks noChangeAspect="1"/>
          </p:cNvPicPr>
          <p:nvPr/>
        </p:nvPicPr>
        <p:blipFill>
          <a:blip r:embed="rId2"/>
          <a:stretch>
            <a:fillRect/>
          </a:stretch>
        </p:blipFill>
        <p:spPr>
          <a:xfrm>
            <a:off x="196606" y="2928816"/>
            <a:ext cx="8782050" cy="1828800"/>
          </a:xfrm>
          <a:prstGeom prst="rect">
            <a:avLst/>
          </a:prstGeom>
        </p:spPr>
      </p:pic>
      <p:sp>
        <p:nvSpPr>
          <p:cNvPr id="6" name="Rounded Rectangle 5"/>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TextBox 7"/>
          <p:cNvSpPr txBox="1"/>
          <p:nvPr/>
        </p:nvSpPr>
        <p:spPr>
          <a:xfrm>
            <a:off x="936629" y="908785"/>
            <a:ext cx="1036619" cy="646331"/>
          </a:xfrm>
          <a:prstGeom prst="rect">
            <a:avLst/>
          </a:prstGeom>
          <a:noFill/>
        </p:spPr>
        <p:txBody>
          <a:bodyPr wrap="square" rtlCol="0">
            <a:spAutoFit/>
          </a:bodyPr>
          <a:lstStyle/>
          <a:p>
            <a:pPr algn="ctr"/>
            <a:r>
              <a:rPr lang="en-US" sz="900" b="1" dirty="0">
                <a:solidFill>
                  <a:schemeClr val="bg1"/>
                </a:solidFill>
              </a:rPr>
              <a:t>Candidate Management </a:t>
            </a:r>
          </a:p>
          <a:p>
            <a:pPr algn="ctr"/>
            <a:r>
              <a:rPr lang="en-US" sz="900" dirty="0">
                <a:solidFill>
                  <a:schemeClr val="bg1"/>
                </a:solidFill>
              </a:rPr>
              <a:t>What worked and what didn’t</a:t>
            </a:r>
          </a:p>
        </p:txBody>
      </p:sp>
    </p:spTree>
    <p:extLst>
      <p:ext uri="{BB962C8B-B14F-4D97-AF65-F5344CB8AC3E}">
        <p14:creationId xmlns:p14="http://schemas.microsoft.com/office/powerpoint/2010/main" val="1806529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Louis Payette</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smtClean="0"/>
              <a:t>Senior Business Expert</a:t>
            </a:r>
            <a:endParaRPr lang="en-US" dirty="0"/>
          </a:p>
          <a:p>
            <a:r>
              <a:rPr lang="en-US" dirty="0" smtClean="0"/>
              <a:t>University of Ottawa</a:t>
            </a:r>
            <a:endParaRPr lang="en-US" dirty="0"/>
          </a:p>
          <a:p>
            <a:r>
              <a:rPr lang="en-US" dirty="0" smtClean="0"/>
              <a:t>lpayett@uOttawa.ca</a:t>
            </a:r>
            <a:endParaRPr lang="en-US" dirty="0"/>
          </a:p>
        </p:txBody>
      </p:sp>
      <p:sp>
        <p:nvSpPr>
          <p:cNvPr id="5" name="Text Placeholder 4"/>
          <p:cNvSpPr>
            <a:spLocks noGrp="1"/>
          </p:cNvSpPr>
          <p:nvPr>
            <p:ph type="body" sz="quarter" idx="3"/>
          </p:nvPr>
        </p:nvSpPr>
        <p:spPr/>
        <p:txBody>
          <a:bodyPr/>
          <a:lstStyle/>
          <a:p>
            <a:r>
              <a:rPr lang="en-US" dirty="0" smtClean="0"/>
              <a:t>France Proulx</a:t>
            </a:r>
            <a:endParaRPr lang="en-US" dirty="0"/>
          </a:p>
        </p:txBody>
      </p:sp>
      <p:sp>
        <p:nvSpPr>
          <p:cNvPr id="6" name="Content Placeholder 5"/>
          <p:cNvSpPr>
            <a:spLocks noGrp="1"/>
          </p:cNvSpPr>
          <p:nvPr>
            <p:ph sz="quarter" idx="4"/>
          </p:nvPr>
        </p:nvSpPr>
        <p:spPr>
          <a:xfrm>
            <a:off x="4491990" y="2967788"/>
            <a:ext cx="3632414" cy="1446168"/>
          </a:xfrm>
        </p:spPr>
        <p:txBody>
          <a:bodyPr>
            <a:normAutofit/>
          </a:bodyPr>
          <a:lstStyle/>
          <a:p>
            <a:r>
              <a:rPr lang="en-US" dirty="0" smtClean="0"/>
              <a:t>Information Technology Manager </a:t>
            </a:r>
          </a:p>
          <a:p>
            <a:r>
              <a:rPr lang="en-US" dirty="0" smtClean="0"/>
              <a:t>University of Ottawa</a:t>
            </a:r>
            <a:endParaRPr lang="en-US" dirty="0"/>
          </a:p>
          <a:p>
            <a:r>
              <a:rPr lang="en-US" dirty="0" smtClean="0"/>
              <a:t>fproulx@uOttawa.ca</a:t>
            </a:r>
            <a:endParaRPr lang="en-US" dirty="0"/>
          </a:p>
          <a:p>
            <a:endParaRPr lang="en-US"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712" y="560939"/>
            <a:ext cx="7290054" cy="1499616"/>
          </a:xfrm>
        </p:spPr>
        <p:txBody>
          <a:bodyPr/>
          <a:lstStyle/>
          <a:p>
            <a:r>
              <a:rPr lang="en-US" dirty="0" smtClean="0"/>
              <a:t>Thesis Management</a:t>
            </a:r>
            <a:endParaRPr lang="en-US" dirty="0"/>
          </a:p>
        </p:txBody>
      </p:sp>
      <p:sp>
        <p:nvSpPr>
          <p:cNvPr id="3" name="Content Placeholder 2"/>
          <p:cNvSpPr>
            <a:spLocks noGrp="1"/>
          </p:cNvSpPr>
          <p:nvPr>
            <p:ph idx="1"/>
          </p:nvPr>
        </p:nvSpPr>
        <p:spPr>
          <a:xfrm>
            <a:off x="768096" y="2286000"/>
            <a:ext cx="7453689" cy="4023360"/>
          </a:xfrm>
        </p:spPr>
        <p:txBody>
          <a:bodyPr>
            <a:normAutofit fontScale="92500" lnSpcReduction="20000"/>
          </a:bodyPr>
          <a:lstStyle/>
          <a:p>
            <a:r>
              <a:rPr lang="en-US" dirty="0" smtClean="0"/>
              <a:t>Using evaluation management for thesis evaluations made it possible for us to setup a standard process used by all faculties.</a:t>
            </a:r>
          </a:p>
          <a:p>
            <a:pPr>
              <a:buFont typeface="Wingdings" panose="05000000000000000000" pitchFamily="2" charset="2"/>
              <a:buChar char="Ø"/>
            </a:pPr>
            <a:r>
              <a:rPr lang="en-US" dirty="0" smtClean="0"/>
              <a:t> Time savers</a:t>
            </a:r>
          </a:p>
          <a:p>
            <a:pPr lvl="1">
              <a:buFont typeface="Wingdings" panose="05000000000000000000" pitchFamily="2" charset="2"/>
              <a:buChar char="Ø"/>
            </a:pPr>
            <a:r>
              <a:rPr lang="en-US" dirty="0" smtClean="0"/>
              <a:t> Automated </a:t>
            </a:r>
            <a:r>
              <a:rPr lang="en-US" dirty="0"/>
              <a:t>emails </a:t>
            </a:r>
            <a:r>
              <a:rPr lang="en-US" dirty="0" smtClean="0"/>
              <a:t>dependent </a:t>
            </a:r>
            <a:r>
              <a:rPr lang="en-US" dirty="0"/>
              <a:t>on </a:t>
            </a:r>
            <a:r>
              <a:rPr lang="en-US" dirty="0" smtClean="0"/>
              <a:t>evaluation status</a:t>
            </a:r>
          </a:p>
          <a:p>
            <a:pPr lvl="1">
              <a:buFont typeface="Wingdings" panose="05000000000000000000" pitchFamily="2" charset="2"/>
              <a:buChar char="Ø"/>
            </a:pPr>
            <a:r>
              <a:rPr lang="en-US" dirty="0" smtClean="0"/>
              <a:t> Electronic form for thesis evaluations</a:t>
            </a:r>
          </a:p>
          <a:p>
            <a:pPr lvl="1">
              <a:buFont typeface="Wingdings" panose="05000000000000000000" pitchFamily="2" charset="2"/>
              <a:buChar char="Ø"/>
            </a:pPr>
            <a:r>
              <a:rPr lang="en-US" dirty="0" smtClean="0"/>
              <a:t> Data analysis</a:t>
            </a:r>
          </a:p>
          <a:p>
            <a:pPr lvl="1">
              <a:buFont typeface="Wingdings" panose="05000000000000000000" pitchFamily="2" charset="2"/>
              <a:buChar char="Ø"/>
            </a:pPr>
            <a:r>
              <a:rPr lang="en-US" dirty="0" smtClean="0"/>
              <a:t> System adapted to match our regulations</a:t>
            </a:r>
          </a:p>
          <a:p>
            <a:pPr lvl="1">
              <a:buFont typeface="Wingdings" panose="05000000000000000000" pitchFamily="2" charset="2"/>
              <a:buChar char="Ø"/>
            </a:pPr>
            <a:r>
              <a:rPr lang="en-US" dirty="0" smtClean="0"/>
              <a:t> Thesis submitted electronically</a:t>
            </a:r>
          </a:p>
          <a:p>
            <a:pPr>
              <a:buFont typeface="Wingdings" panose="05000000000000000000" pitchFamily="2" charset="2"/>
              <a:buChar char="Ø"/>
            </a:pPr>
            <a:r>
              <a:rPr lang="en-US" dirty="0" smtClean="0"/>
              <a:t> Challenges</a:t>
            </a:r>
          </a:p>
          <a:p>
            <a:pPr lvl="1">
              <a:buFont typeface="Wingdings" panose="05000000000000000000" pitchFamily="2" charset="2"/>
              <a:buChar char="Ø"/>
            </a:pPr>
            <a:r>
              <a:rPr lang="en-US" dirty="0" smtClean="0"/>
              <a:t> All thesis evaluators must be entered into the system, including externals.</a:t>
            </a:r>
          </a:p>
          <a:p>
            <a:pPr lvl="1">
              <a:buFont typeface="Wingdings" panose="05000000000000000000" pitchFamily="2" charset="2"/>
              <a:buChar char="Ø"/>
            </a:pPr>
            <a:r>
              <a:rPr lang="en-US" dirty="0" smtClean="0"/>
              <a:t> Big learning curve for staff in the context of decentralization.</a:t>
            </a:r>
          </a:p>
          <a:p>
            <a:pPr>
              <a:buFont typeface="Wingdings" panose="05000000000000000000" pitchFamily="2" charset="2"/>
              <a:buChar char="Ø"/>
            </a:pPr>
            <a:r>
              <a:rPr lang="en-US" dirty="0" smtClean="0"/>
              <a:t> Tools</a:t>
            </a:r>
          </a:p>
          <a:p>
            <a:pPr lvl="1">
              <a:buFont typeface="Wingdings" panose="05000000000000000000" pitchFamily="2" charset="2"/>
              <a:buChar char="Ø"/>
            </a:pPr>
            <a:r>
              <a:rPr lang="en-US" dirty="0" smtClean="0"/>
              <a:t> Query that finds all errors within the evaluation process.</a:t>
            </a:r>
          </a:p>
          <a:p>
            <a:pPr lvl="1">
              <a:buFont typeface="Wingdings" panose="05000000000000000000" pitchFamily="2" charset="2"/>
              <a:buChar char="Ø"/>
            </a:pPr>
            <a:r>
              <a:rPr lang="en-US" dirty="0" smtClean="0"/>
              <a:t> Related Content.</a:t>
            </a:r>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Rounded Rectangle 4"/>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 name="TextBox 6"/>
          <p:cNvSpPr txBox="1"/>
          <p:nvPr/>
        </p:nvSpPr>
        <p:spPr>
          <a:xfrm>
            <a:off x="936629" y="847214"/>
            <a:ext cx="1036619" cy="707886"/>
          </a:xfrm>
          <a:prstGeom prst="rect">
            <a:avLst/>
          </a:prstGeom>
          <a:noFill/>
        </p:spPr>
        <p:txBody>
          <a:bodyPr wrap="square" rtlCol="0">
            <a:spAutoFit/>
          </a:bodyPr>
          <a:lstStyle/>
          <a:p>
            <a:pPr algn="ctr"/>
            <a:r>
              <a:rPr lang="en-US" sz="1000" b="1" dirty="0">
                <a:solidFill>
                  <a:schemeClr val="bg1"/>
                </a:solidFill>
              </a:rPr>
              <a:t>Thesis Management</a:t>
            </a:r>
          </a:p>
          <a:p>
            <a:pPr algn="ctr"/>
            <a:r>
              <a:rPr lang="en-US" sz="1000" dirty="0">
                <a:solidFill>
                  <a:schemeClr val="bg1"/>
                </a:solidFill>
              </a:rPr>
              <a:t>Time savers</a:t>
            </a:r>
          </a:p>
          <a:p>
            <a:pPr algn="ctr"/>
            <a:r>
              <a:rPr lang="en-US" sz="1000" dirty="0" smtClean="0">
                <a:solidFill>
                  <a:schemeClr val="bg1"/>
                </a:solidFill>
              </a:rPr>
              <a:t>and </a:t>
            </a:r>
            <a:r>
              <a:rPr lang="en-US" sz="1000" dirty="0">
                <a:solidFill>
                  <a:schemeClr val="bg1"/>
                </a:solidFill>
              </a:rPr>
              <a:t>challenges</a:t>
            </a:r>
          </a:p>
        </p:txBody>
      </p:sp>
    </p:spTree>
    <p:extLst>
      <p:ext uri="{BB962C8B-B14F-4D97-AF65-F5344CB8AC3E}">
        <p14:creationId xmlns:p14="http://schemas.microsoft.com/office/powerpoint/2010/main" val="651856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2" name="Title 1"/>
          <p:cNvSpPr>
            <a:spLocks noGrp="1"/>
          </p:cNvSpPr>
          <p:nvPr>
            <p:ph type="title" idx="4294967295"/>
          </p:nvPr>
        </p:nvSpPr>
        <p:spPr>
          <a:xfrm>
            <a:off x="2638003" y="109783"/>
            <a:ext cx="7289800" cy="1500188"/>
          </a:xfrm>
        </p:spPr>
        <p:txBody>
          <a:bodyPr>
            <a:normAutofit/>
          </a:bodyPr>
          <a:lstStyle/>
          <a:p>
            <a:r>
              <a:rPr lang="en-US" sz="4000" dirty="0"/>
              <a:t>Thesis Management</a:t>
            </a:r>
            <a:br>
              <a:rPr lang="en-US" sz="4000" dirty="0"/>
            </a:br>
            <a:r>
              <a:rPr lang="en-US" sz="3200" dirty="0">
                <a:solidFill>
                  <a:srgbClr val="B40404"/>
                </a:solidFill>
              </a:rPr>
              <a:t>High level workflow</a:t>
            </a:r>
            <a:endParaRPr lang="en-US" sz="4000" dirty="0"/>
          </a:p>
        </p:txBody>
      </p:sp>
      <p:pic>
        <p:nvPicPr>
          <p:cNvPr id="5" name="Picture 4"/>
          <p:cNvPicPr>
            <a:picLocks noChangeAspect="1"/>
          </p:cNvPicPr>
          <p:nvPr/>
        </p:nvPicPr>
        <p:blipFill>
          <a:blip r:embed="rId2"/>
          <a:stretch>
            <a:fillRect/>
          </a:stretch>
        </p:blipFill>
        <p:spPr>
          <a:xfrm>
            <a:off x="0" y="1609971"/>
            <a:ext cx="9112964" cy="4915442"/>
          </a:xfrm>
          <a:prstGeom prst="rect">
            <a:avLst/>
          </a:prstGeom>
        </p:spPr>
      </p:pic>
    </p:spTree>
    <p:extLst>
      <p:ext uri="{BB962C8B-B14F-4D97-AF65-F5344CB8AC3E}">
        <p14:creationId xmlns:p14="http://schemas.microsoft.com/office/powerpoint/2010/main" val="692843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2" name="Title 1"/>
          <p:cNvSpPr>
            <a:spLocks noGrp="1"/>
          </p:cNvSpPr>
          <p:nvPr>
            <p:ph type="title" idx="4294967295"/>
          </p:nvPr>
        </p:nvSpPr>
        <p:spPr>
          <a:xfrm>
            <a:off x="2613727" y="209860"/>
            <a:ext cx="7289800" cy="1500188"/>
          </a:xfrm>
        </p:spPr>
        <p:txBody>
          <a:bodyPr/>
          <a:lstStyle/>
          <a:p>
            <a:r>
              <a:rPr lang="en-US" sz="4000" dirty="0" smtClean="0"/>
              <a:t>Thesis Management</a:t>
            </a:r>
            <a:r>
              <a:rPr lang="en-US" dirty="0" smtClean="0"/>
              <a:t/>
            </a:r>
            <a:br>
              <a:rPr lang="en-US" dirty="0" smtClean="0"/>
            </a:br>
            <a:r>
              <a:rPr lang="en-US" sz="3200" dirty="0" smtClean="0">
                <a:solidFill>
                  <a:srgbClr val="B40404"/>
                </a:solidFill>
              </a:rPr>
              <a:t>High level workflow</a:t>
            </a:r>
            <a:endParaRPr lang="en-US" dirty="0">
              <a:solidFill>
                <a:srgbClr val="B40404"/>
              </a:solidFill>
            </a:endParaRPr>
          </a:p>
        </p:txBody>
      </p:sp>
      <p:pic>
        <p:nvPicPr>
          <p:cNvPr id="6" name="Picture 5"/>
          <p:cNvPicPr>
            <a:picLocks noChangeAspect="1"/>
          </p:cNvPicPr>
          <p:nvPr/>
        </p:nvPicPr>
        <p:blipFill>
          <a:blip r:embed="rId2"/>
          <a:stretch>
            <a:fillRect/>
          </a:stretch>
        </p:blipFill>
        <p:spPr>
          <a:xfrm>
            <a:off x="844720" y="1855407"/>
            <a:ext cx="7857221" cy="4201276"/>
          </a:xfrm>
          <a:prstGeom prst="rect">
            <a:avLst/>
          </a:prstGeom>
        </p:spPr>
      </p:pic>
    </p:spTree>
    <p:extLst>
      <p:ext uri="{BB962C8B-B14F-4D97-AF65-F5344CB8AC3E}">
        <p14:creationId xmlns:p14="http://schemas.microsoft.com/office/powerpoint/2010/main" val="736383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35" y="512388"/>
            <a:ext cx="7290054" cy="1499616"/>
          </a:xfrm>
        </p:spPr>
        <p:txBody>
          <a:bodyPr>
            <a:normAutofit/>
          </a:bodyPr>
          <a:lstStyle/>
          <a:p>
            <a:r>
              <a:rPr lang="en-US" sz="4000" dirty="0"/>
              <a:t>Thesis Management</a:t>
            </a:r>
            <a:r>
              <a:rPr lang="en-US" sz="3600" dirty="0"/>
              <a:t/>
            </a:r>
            <a:br>
              <a:rPr lang="en-US" sz="3600" dirty="0"/>
            </a:br>
            <a:r>
              <a:rPr lang="en-US" sz="3600" dirty="0" smtClean="0">
                <a:solidFill>
                  <a:srgbClr val="B40404"/>
                </a:solidFill>
              </a:rPr>
              <a:t>Challenges</a:t>
            </a:r>
            <a:endParaRPr lang="en-US" sz="3600" dirty="0"/>
          </a:p>
        </p:txBody>
      </p:sp>
      <p:sp>
        <p:nvSpPr>
          <p:cNvPr id="3" name="Content Placeholder 2"/>
          <p:cNvSpPr>
            <a:spLocks noGrp="1"/>
          </p:cNvSpPr>
          <p:nvPr>
            <p:ph idx="1"/>
          </p:nvPr>
        </p:nvSpPr>
        <p:spPr>
          <a:xfrm>
            <a:off x="768096" y="2286000"/>
            <a:ext cx="7453689" cy="4023360"/>
          </a:xfrm>
        </p:spPr>
        <p:txBody>
          <a:bodyPr>
            <a:normAutofit/>
          </a:bodyPr>
          <a:lstStyle/>
          <a:p>
            <a:pPr>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 All </a:t>
            </a:r>
            <a:r>
              <a:rPr lang="en-US" dirty="0"/>
              <a:t>thesis evaluators must be entered into the system, including externals</a:t>
            </a:r>
            <a:r>
              <a:rPr lang="en-US" dirty="0" smtClean="0"/>
              <a:t>.</a:t>
            </a:r>
            <a:endParaRPr lang="en-US" dirty="0"/>
          </a:p>
          <a:p>
            <a:pPr lvl="1">
              <a:buFont typeface="Wingdings" panose="05000000000000000000" pitchFamily="2" charset="2"/>
              <a:buChar char="Ø"/>
            </a:pPr>
            <a:r>
              <a:rPr lang="en-US" dirty="0" smtClean="0"/>
              <a:t> Entire process is a big </a:t>
            </a:r>
            <a:r>
              <a:rPr lang="en-US" dirty="0"/>
              <a:t>learning curve for staff in the context of decentralization.</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 Helpful tools:</a:t>
            </a:r>
          </a:p>
          <a:p>
            <a:pPr lvl="1">
              <a:buFont typeface="Wingdings" panose="05000000000000000000" pitchFamily="2" charset="2"/>
              <a:buChar char="Ø"/>
            </a:pPr>
            <a:r>
              <a:rPr lang="en-US" dirty="0" smtClean="0"/>
              <a:t> Query </a:t>
            </a:r>
            <a:r>
              <a:rPr lang="en-US" dirty="0"/>
              <a:t>that finds all errors within the evaluation process.</a:t>
            </a:r>
          </a:p>
          <a:p>
            <a:pPr lvl="1">
              <a:buFont typeface="Wingdings" panose="05000000000000000000" pitchFamily="2" charset="2"/>
              <a:buChar char="Ø"/>
            </a:pPr>
            <a:r>
              <a:rPr lang="en-US" dirty="0" smtClean="0"/>
              <a:t> Related Content.</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Rounded Rectangle 4"/>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 name="TextBox 6"/>
          <p:cNvSpPr txBox="1"/>
          <p:nvPr/>
        </p:nvSpPr>
        <p:spPr>
          <a:xfrm>
            <a:off x="936629" y="847214"/>
            <a:ext cx="1036619" cy="707886"/>
          </a:xfrm>
          <a:prstGeom prst="rect">
            <a:avLst/>
          </a:prstGeom>
          <a:noFill/>
        </p:spPr>
        <p:txBody>
          <a:bodyPr wrap="square" rtlCol="0">
            <a:spAutoFit/>
          </a:bodyPr>
          <a:lstStyle/>
          <a:p>
            <a:pPr algn="ctr"/>
            <a:r>
              <a:rPr lang="en-US" sz="1000" b="1" dirty="0">
                <a:solidFill>
                  <a:schemeClr val="bg1"/>
                </a:solidFill>
              </a:rPr>
              <a:t>Thesis Management</a:t>
            </a:r>
          </a:p>
          <a:p>
            <a:pPr algn="ctr"/>
            <a:r>
              <a:rPr lang="en-US" sz="1000" dirty="0">
                <a:solidFill>
                  <a:schemeClr val="bg1"/>
                </a:solidFill>
              </a:rPr>
              <a:t>Time savers</a:t>
            </a:r>
          </a:p>
          <a:p>
            <a:pPr algn="ctr"/>
            <a:r>
              <a:rPr lang="en-US" sz="1000" dirty="0" smtClean="0">
                <a:solidFill>
                  <a:schemeClr val="bg1"/>
                </a:solidFill>
              </a:rPr>
              <a:t>and challenges</a:t>
            </a:r>
            <a:endParaRPr lang="en-US" sz="1000" dirty="0">
              <a:solidFill>
                <a:schemeClr val="bg1"/>
              </a:solidFill>
            </a:endParaRPr>
          </a:p>
        </p:txBody>
      </p:sp>
    </p:spTree>
    <p:extLst>
      <p:ext uri="{BB962C8B-B14F-4D97-AF65-F5344CB8AC3E}">
        <p14:creationId xmlns:p14="http://schemas.microsoft.com/office/powerpoint/2010/main" val="1012456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60" y="565600"/>
            <a:ext cx="7290054" cy="1499616"/>
          </a:xfrm>
        </p:spPr>
        <p:txBody>
          <a:bodyPr>
            <a:normAutofit/>
          </a:bodyPr>
          <a:lstStyle/>
          <a:p>
            <a:r>
              <a:rPr lang="en-US" sz="4000" dirty="0"/>
              <a:t>Thesis Management</a:t>
            </a:r>
            <a:r>
              <a:rPr lang="en-US" sz="3600" dirty="0"/>
              <a:t/>
            </a:r>
            <a:br>
              <a:rPr lang="en-US" sz="3600" dirty="0"/>
            </a:br>
            <a:r>
              <a:rPr lang="en-US" sz="3600" dirty="0" smtClean="0">
                <a:solidFill>
                  <a:srgbClr val="B40404"/>
                </a:solidFill>
              </a:rPr>
              <a:t>Process Validation query</a:t>
            </a:r>
            <a:endParaRPr lang="en-US" sz="3600"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7" name="Picture 6"/>
          <p:cNvPicPr>
            <a:picLocks noChangeAspect="1"/>
          </p:cNvPicPr>
          <p:nvPr/>
        </p:nvPicPr>
        <p:blipFill>
          <a:blip r:embed="rId2"/>
          <a:stretch>
            <a:fillRect/>
          </a:stretch>
        </p:blipFill>
        <p:spPr>
          <a:xfrm>
            <a:off x="1789631" y="1844431"/>
            <a:ext cx="5468409" cy="4708726"/>
          </a:xfrm>
          <a:prstGeom prst="rect">
            <a:avLst/>
          </a:prstGeom>
        </p:spPr>
      </p:pic>
      <p:sp>
        <p:nvSpPr>
          <p:cNvPr id="6" name="Rounded Rectangle 5"/>
          <p:cNvSpPr/>
          <p:nvPr/>
        </p:nvSpPr>
        <p:spPr>
          <a:xfrm rot="2700000">
            <a:off x="1047465" y="878663"/>
            <a:ext cx="810753" cy="777331"/>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27010" y="847214"/>
            <a:ext cx="246238" cy="279840"/>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 name="TextBox 8"/>
          <p:cNvSpPr txBox="1"/>
          <p:nvPr/>
        </p:nvSpPr>
        <p:spPr>
          <a:xfrm>
            <a:off x="936629" y="847214"/>
            <a:ext cx="1036619" cy="707886"/>
          </a:xfrm>
          <a:prstGeom prst="rect">
            <a:avLst/>
          </a:prstGeom>
          <a:noFill/>
        </p:spPr>
        <p:txBody>
          <a:bodyPr wrap="square" rtlCol="0">
            <a:spAutoFit/>
          </a:bodyPr>
          <a:lstStyle/>
          <a:p>
            <a:pPr algn="ctr"/>
            <a:r>
              <a:rPr lang="en-US" sz="1000" b="1" dirty="0">
                <a:solidFill>
                  <a:schemeClr val="bg1"/>
                </a:solidFill>
              </a:rPr>
              <a:t>Thesis Management</a:t>
            </a:r>
          </a:p>
          <a:p>
            <a:pPr algn="ctr"/>
            <a:r>
              <a:rPr lang="en-US" sz="1000" dirty="0">
                <a:solidFill>
                  <a:schemeClr val="bg1"/>
                </a:solidFill>
              </a:rPr>
              <a:t>Time savers</a:t>
            </a:r>
          </a:p>
          <a:p>
            <a:pPr algn="ctr"/>
            <a:r>
              <a:rPr lang="en-US" sz="1000" dirty="0" smtClean="0">
                <a:solidFill>
                  <a:schemeClr val="bg1"/>
                </a:solidFill>
              </a:rPr>
              <a:t>and </a:t>
            </a:r>
            <a:r>
              <a:rPr lang="en-US" sz="1000" dirty="0">
                <a:solidFill>
                  <a:schemeClr val="bg1"/>
                </a:solidFill>
              </a:rPr>
              <a:t>challenges</a:t>
            </a:r>
          </a:p>
        </p:txBody>
      </p:sp>
    </p:spTree>
    <p:extLst>
      <p:ext uri="{BB962C8B-B14F-4D97-AF65-F5344CB8AC3E}">
        <p14:creationId xmlns:p14="http://schemas.microsoft.com/office/powerpoint/2010/main" val="2877857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768096" y="2286000"/>
            <a:ext cx="7453689" cy="4023360"/>
          </a:xfrm>
        </p:spPr>
        <p:txBody>
          <a:bodyPr>
            <a:normAutofit/>
          </a:bodyPr>
          <a:lstStyle/>
          <a:p>
            <a:pPr>
              <a:buFont typeface="Wingdings" panose="05000000000000000000" pitchFamily="2" charset="2"/>
              <a:buChar char="Ø"/>
            </a:pPr>
            <a:r>
              <a:rPr lang="en-US" dirty="0" smtClean="0"/>
              <a:t> Time savers, standards and control</a:t>
            </a:r>
          </a:p>
          <a:p>
            <a:pPr lvl="1">
              <a:buFont typeface="Wingdings" panose="05000000000000000000" pitchFamily="2" charset="2"/>
              <a:buChar char="Ø"/>
            </a:pPr>
            <a:r>
              <a:rPr lang="en-US" dirty="0" smtClean="0"/>
              <a:t> Over 1,500 automatic emails sent every week.</a:t>
            </a:r>
          </a:p>
          <a:p>
            <a:pPr lvl="1">
              <a:buFont typeface="Wingdings" panose="05000000000000000000" pitchFamily="2" charset="2"/>
              <a:buChar char="Ø"/>
            </a:pPr>
            <a:r>
              <a:rPr lang="en-US" dirty="0" smtClean="0"/>
              <a:t> Standard processes for submission and approval of Service Requests.</a:t>
            </a:r>
          </a:p>
          <a:p>
            <a:pPr lvl="1">
              <a:buFont typeface="Wingdings" panose="05000000000000000000" pitchFamily="2" charset="2"/>
              <a:buChar char="Ø"/>
            </a:pPr>
            <a:r>
              <a:rPr lang="en-US" dirty="0" smtClean="0"/>
              <a:t> Standard processes for thesis evaluation.</a:t>
            </a:r>
          </a:p>
          <a:p>
            <a:pPr lvl="1">
              <a:buFont typeface="Wingdings" panose="05000000000000000000" pitchFamily="2" charset="2"/>
              <a:buChar char="Ø"/>
            </a:pPr>
            <a:r>
              <a:rPr lang="en-US" dirty="0" smtClean="0"/>
              <a:t> Professors, students and staff can access the system from anywhere 24/7.</a:t>
            </a:r>
          </a:p>
          <a:p>
            <a:pPr lvl="1">
              <a:buFont typeface="Wingdings" panose="05000000000000000000" pitchFamily="2" charset="2"/>
              <a:buChar char="Ø"/>
            </a:pPr>
            <a:r>
              <a:rPr lang="en-US" dirty="0" smtClean="0"/>
              <a:t> Faculties have control of their data</a:t>
            </a:r>
            <a:r>
              <a:rPr lang="en-US" dirty="0"/>
              <a:t> </a:t>
            </a:r>
            <a:r>
              <a:rPr lang="en-US" dirty="0" smtClean="0"/>
              <a:t>anytime.</a:t>
            </a:r>
          </a:p>
          <a:p>
            <a:pPr lvl="1">
              <a:buFont typeface="Wingdings" panose="05000000000000000000" pitchFamily="2" charset="2"/>
              <a:buChar char="Ø"/>
            </a:pPr>
            <a:endParaRPr lang="en-US" dirty="0" smtClean="0"/>
          </a:p>
          <a:p>
            <a:pPr>
              <a:buFont typeface="Wingdings" panose="05000000000000000000" pitchFamily="2" charset="2"/>
              <a:buChar char="Ø"/>
            </a:pPr>
            <a:r>
              <a:rPr lang="en-US" dirty="0" smtClean="0"/>
              <a:t> Lessons learned</a:t>
            </a:r>
          </a:p>
          <a:p>
            <a:pPr lvl="1">
              <a:buFont typeface="Wingdings" panose="05000000000000000000" pitchFamily="2" charset="2"/>
              <a:buChar char="Ø"/>
            </a:pPr>
            <a:r>
              <a:rPr lang="en-US" dirty="0" smtClean="0"/>
              <a:t> No matter how good a design is and how much it was tested, it will most likely change when challenged by the reality of the business! Design your systems to be flexible and easily adaptable.</a:t>
            </a:r>
          </a:p>
          <a:p>
            <a:pPr lvl="1">
              <a:buFont typeface="Wingdings" panose="05000000000000000000" pitchFamily="2" charset="2"/>
              <a:buChar char="Ø"/>
            </a:pPr>
            <a:endParaRPr lang="en-US" dirty="0" smtClean="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963860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Canada Alliance   5-7 November 2017</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4234"/>
            <a:ext cx="9144000" cy="32091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663" y="741178"/>
            <a:ext cx="1929084" cy="1593326"/>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Canada Alliance   5-7 November 2017</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4234"/>
            <a:ext cx="9144000" cy="32091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663" y="741178"/>
            <a:ext cx="1929084" cy="1593326"/>
          </a:xfrm>
          <a:prstGeom prst="rect">
            <a:avLst/>
          </a:prstGeom>
        </p:spPr>
      </p:pic>
    </p:spTree>
    <p:extLst>
      <p:ext uri="{BB962C8B-B14F-4D97-AF65-F5344CB8AC3E}">
        <p14:creationId xmlns:p14="http://schemas.microsoft.com/office/powerpoint/2010/main" val="3420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200" dirty="0"/>
              <a:t/>
            </a:r>
            <a:br>
              <a:rPr lang="en-CA" sz="1200" dirty="0"/>
            </a:br>
            <a:r>
              <a:rPr lang="en-US" sz="2800" dirty="0"/>
              <a:t>Quick facts </a:t>
            </a:r>
            <a:r>
              <a:rPr lang="en-US" sz="1200" dirty="0"/>
              <a:t/>
            </a:r>
            <a:br>
              <a:rPr lang="en-US" sz="1200" dirty="0"/>
            </a:br>
            <a:endParaRPr lang="en-US" sz="1200" dirty="0"/>
          </a:p>
        </p:txBody>
      </p:sp>
      <p:sp>
        <p:nvSpPr>
          <p:cNvPr id="4" name="Text Placeholder 3"/>
          <p:cNvSpPr>
            <a:spLocks noGrp="1"/>
          </p:cNvSpPr>
          <p:nvPr>
            <p:ph type="body" sz="half" idx="2"/>
          </p:nvPr>
        </p:nvSpPr>
        <p:spPr/>
        <p:txBody>
          <a:bodyPr>
            <a:normAutofit/>
          </a:bodyPr>
          <a:lstStyle/>
          <a:p>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5" name="Picture Placeholder 4"/>
          <p:cNvSpPr>
            <a:spLocks noGrp="1"/>
          </p:cNvSpPr>
          <p:nvPr>
            <p:ph type="pic" idx="1"/>
          </p:nvPr>
        </p:nvSpPr>
        <p:spPr>
          <a:xfrm>
            <a:off x="0" y="-1"/>
            <a:ext cx="9141714" cy="4563763"/>
          </a:xfrm>
        </p:spPr>
      </p:sp>
      <p:pic>
        <p:nvPicPr>
          <p:cNvPr id="6" name="Picture 5"/>
          <p:cNvPicPr>
            <a:picLocks noChangeAspect="1"/>
          </p:cNvPicPr>
          <p:nvPr/>
        </p:nvPicPr>
        <p:blipFill>
          <a:blip r:embed="rId2"/>
          <a:stretch>
            <a:fillRect/>
          </a:stretch>
        </p:blipFill>
        <p:spPr>
          <a:xfrm>
            <a:off x="-2286" y="22810"/>
            <a:ext cx="9144000" cy="4509025"/>
          </a:xfrm>
          <a:prstGeom prst="rect">
            <a:avLst/>
          </a:prstGeom>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204454" cy="1815084"/>
          </a:xfrm>
        </p:spPr>
        <p:txBody>
          <a:bodyPr>
            <a:normAutofit/>
          </a:bodyPr>
          <a:lstStyle/>
          <a:p>
            <a:r>
              <a:rPr lang="en-US" sz="4900" dirty="0" smtClean="0"/>
              <a:t>Quick facts </a:t>
            </a:r>
            <a:br>
              <a:rPr lang="en-US" sz="4900" dirty="0" smtClean="0"/>
            </a:br>
            <a:r>
              <a:rPr lang="en-US" sz="3200" dirty="0" smtClean="0"/>
              <a:t>about</a:t>
            </a:r>
            <a:r>
              <a:rPr lang="en-US" dirty="0" smtClean="0"/>
              <a:t> </a:t>
            </a:r>
            <a:r>
              <a:rPr lang="en-US" sz="3200" dirty="0" smtClean="0"/>
              <a:t>The University of Ottawa</a:t>
            </a:r>
            <a:endParaRPr lang="en-US" sz="4000" dirty="0">
              <a:solidFill>
                <a:srgbClr val="8F001A"/>
              </a:solidFill>
            </a:endParaRPr>
          </a:p>
        </p:txBody>
      </p:sp>
      <p:sp>
        <p:nvSpPr>
          <p:cNvPr id="3" name="Content Placeholder 2"/>
          <p:cNvSpPr>
            <a:spLocks noGrp="1"/>
          </p:cNvSpPr>
          <p:nvPr>
            <p:ph idx="1"/>
          </p:nvPr>
        </p:nvSpPr>
        <p:spPr>
          <a:xfrm>
            <a:off x="768096" y="2400300"/>
            <a:ext cx="7290055" cy="4023360"/>
          </a:xfrm>
        </p:spPr>
        <p:txBody>
          <a:bodyPr>
            <a:normAutofit lnSpcReduction="10000"/>
          </a:bodyPr>
          <a:lstStyle/>
          <a:p>
            <a:pPr lvl="0">
              <a:buFont typeface="Wingdings" panose="05000000000000000000" pitchFamily="2" charset="2"/>
              <a:buChar char="Ø"/>
            </a:pPr>
            <a:r>
              <a:rPr lang="en-CA" dirty="0" smtClean="0"/>
              <a:t> Was </a:t>
            </a:r>
            <a:r>
              <a:rPr lang="en-CA" dirty="0"/>
              <a:t>founded in 1848</a:t>
            </a:r>
            <a:br>
              <a:rPr lang="en-CA" dirty="0"/>
            </a:br>
            <a:endParaRPr lang="en-CA" dirty="0"/>
          </a:p>
          <a:p>
            <a:pPr lvl="0">
              <a:buFont typeface="Wingdings" panose="05000000000000000000" pitchFamily="2" charset="2"/>
              <a:buChar char="Ø"/>
            </a:pPr>
            <a:r>
              <a:rPr lang="en-CA" dirty="0" smtClean="0"/>
              <a:t> Is </a:t>
            </a:r>
            <a:r>
              <a:rPr lang="en-CA" dirty="0"/>
              <a:t>the largest bilingual (English-French) university in the world</a:t>
            </a:r>
            <a:br>
              <a:rPr lang="en-CA" dirty="0"/>
            </a:br>
            <a:endParaRPr lang="en-CA" dirty="0"/>
          </a:p>
          <a:p>
            <a:pPr lvl="0">
              <a:buFont typeface="Wingdings" panose="05000000000000000000" pitchFamily="2" charset="2"/>
              <a:buChar char="Ø"/>
            </a:pPr>
            <a:r>
              <a:rPr lang="en-CA" dirty="0" smtClean="0"/>
              <a:t> Is world’s </a:t>
            </a:r>
            <a:r>
              <a:rPr lang="en-CA" dirty="0"/>
              <a:t>first French immersion undergraduate program</a:t>
            </a:r>
            <a:br>
              <a:rPr lang="en-CA" dirty="0"/>
            </a:br>
            <a:endParaRPr lang="en-CA" dirty="0"/>
          </a:p>
          <a:p>
            <a:pPr lvl="0">
              <a:buFont typeface="Wingdings" panose="05000000000000000000" pitchFamily="2" charset="2"/>
              <a:buChar char="Ø"/>
            </a:pPr>
            <a:r>
              <a:rPr lang="en-CA" dirty="0" smtClean="0"/>
              <a:t> Is </a:t>
            </a:r>
            <a:r>
              <a:rPr lang="en-CA" dirty="0"/>
              <a:t>among Canada’s top 10 </a:t>
            </a:r>
            <a:r>
              <a:rPr lang="en-CA" dirty="0" smtClean="0"/>
              <a:t>universities and ranked in the top 2% in the world</a:t>
            </a:r>
            <a:r>
              <a:rPr lang="en-CA" dirty="0"/>
              <a:t/>
            </a:r>
            <a:br>
              <a:rPr lang="en-CA" dirty="0"/>
            </a:br>
            <a:endParaRPr lang="en-CA" dirty="0"/>
          </a:p>
          <a:p>
            <a:pPr lvl="0">
              <a:buFont typeface="Wingdings" panose="05000000000000000000" pitchFamily="2" charset="2"/>
              <a:buChar char="Ø"/>
            </a:pPr>
            <a:r>
              <a:rPr lang="en-CA" dirty="0" smtClean="0"/>
              <a:t> Has a </a:t>
            </a:r>
            <a:r>
              <a:rPr lang="en-CA" dirty="0"/>
              <a:t>co-operative education program </a:t>
            </a:r>
            <a:r>
              <a:rPr lang="en-CA" dirty="0" smtClean="0"/>
              <a:t>amongst </a:t>
            </a:r>
            <a:r>
              <a:rPr lang="en-CA" dirty="0"/>
              <a:t>the top five in the country</a:t>
            </a:r>
          </a:p>
          <a:p>
            <a:r>
              <a:rPr lang="en-CA" dirty="0"/>
              <a:t> </a:t>
            </a:r>
          </a:p>
          <a:p>
            <a:endParaRPr lang="en-US" dirty="0" smtClean="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smtClean="0"/>
              <a:t>Quick facts</a:t>
            </a:r>
            <a:r>
              <a:rPr lang="en-US" dirty="0"/>
              <a:t/>
            </a:r>
            <a:br>
              <a:rPr lang="en-US" dirty="0"/>
            </a:br>
            <a:r>
              <a:rPr lang="en-US" sz="3200" dirty="0"/>
              <a:t>about The University of Ottawa</a:t>
            </a:r>
            <a:endParaRPr lang="en-US" sz="3600" dirty="0">
              <a:solidFill>
                <a:srgbClr val="8F001A"/>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fr-CA" b="1" dirty="0" smtClean="0"/>
              <a:t> Programs </a:t>
            </a:r>
            <a:r>
              <a:rPr lang="fr-CA" b="1" dirty="0"/>
              <a:t>and courses </a:t>
            </a:r>
            <a:endParaRPr lang="fr-CA" b="1" dirty="0" smtClean="0"/>
          </a:p>
          <a:p>
            <a:pPr marL="128019" lvl="1" indent="0">
              <a:buNone/>
            </a:pPr>
            <a:r>
              <a:rPr lang="fr-CA" sz="2000" dirty="0" smtClean="0"/>
              <a:t>	</a:t>
            </a:r>
            <a:r>
              <a:rPr lang="fr-CA" sz="2000" dirty="0" smtClean="0"/>
              <a:t>5 </a:t>
            </a:r>
            <a:r>
              <a:rPr lang="fr-CA" sz="2000" dirty="0" err="1" smtClean="0"/>
              <a:t>careers</a:t>
            </a:r>
            <a:r>
              <a:rPr lang="fr-CA" sz="2000" dirty="0" smtClean="0"/>
              <a:t>, 9 </a:t>
            </a:r>
            <a:r>
              <a:rPr lang="fr-CA" sz="2000" dirty="0" err="1"/>
              <a:t>faculties</a:t>
            </a:r>
            <a:r>
              <a:rPr lang="fr-CA" sz="2000" dirty="0"/>
              <a:t> and </a:t>
            </a:r>
            <a:r>
              <a:rPr lang="fr-CA" sz="2000" dirty="0" smtClean="0"/>
              <a:t>73 </a:t>
            </a:r>
            <a:r>
              <a:rPr lang="fr-CA" sz="2000" dirty="0" err="1" smtClean="0"/>
              <a:t>grad</a:t>
            </a:r>
            <a:r>
              <a:rPr lang="fr-CA" sz="2000" dirty="0" smtClean="0"/>
              <a:t> </a:t>
            </a:r>
            <a:r>
              <a:rPr lang="fr-CA" sz="2000" dirty="0" err="1" smtClean="0"/>
              <a:t>f</a:t>
            </a:r>
            <a:r>
              <a:rPr lang="fr-CA" sz="2000" dirty="0" err="1" smtClean="0"/>
              <a:t>ields</a:t>
            </a:r>
            <a:r>
              <a:rPr lang="fr-CA" sz="2000" dirty="0" smtClean="0"/>
              <a:t> of </a:t>
            </a:r>
            <a:r>
              <a:rPr lang="fr-CA" sz="2000" dirty="0" err="1" smtClean="0"/>
              <a:t>study</a:t>
            </a:r>
            <a:endParaRPr lang="en-CA" sz="2000" dirty="0"/>
          </a:p>
          <a:p>
            <a:pPr marL="0" indent="0">
              <a:buNone/>
            </a:pPr>
            <a:r>
              <a:rPr lang="en-CA" dirty="0" smtClean="0"/>
              <a:t>	More than </a:t>
            </a:r>
            <a:r>
              <a:rPr lang="en-CA" dirty="0" smtClean="0"/>
              <a:t>500 </a:t>
            </a:r>
            <a:r>
              <a:rPr lang="en-CA" dirty="0" smtClean="0"/>
              <a:t>programs </a:t>
            </a:r>
            <a:r>
              <a:rPr lang="en-CA" dirty="0"/>
              <a:t>and </a:t>
            </a:r>
            <a:r>
              <a:rPr lang="en-CA" dirty="0" smtClean="0"/>
              <a:t>5000 </a:t>
            </a:r>
            <a:r>
              <a:rPr lang="en-CA" dirty="0"/>
              <a:t>courses </a:t>
            </a:r>
            <a:r>
              <a:rPr lang="en-CA" dirty="0" smtClean="0"/>
              <a:t>offered</a:t>
            </a:r>
            <a:endParaRPr lang="en-CA" dirty="0"/>
          </a:p>
          <a:p>
            <a:r>
              <a:rPr lang="en-CA" dirty="0"/>
              <a:t> </a:t>
            </a:r>
          </a:p>
          <a:p>
            <a:pPr>
              <a:buFont typeface="Wingdings" panose="05000000000000000000" pitchFamily="2" charset="2"/>
              <a:buChar char="Ø"/>
            </a:pPr>
            <a:r>
              <a:rPr lang="fr-CA" b="1" dirty="0" smtClean="0"/>
              <a:t> </a:t>
            </a:r>
            <a:r>
              <a:rPr lang="fr-CA" b="1" dirty="0" err="1" smtClean="0"/>
              <a:t>Enrollment</a:t>
            </a:r>
            <a:r>
              <a:rPr lang="fr-CA" b="1" dirty="0" smtClean="0"/>
              <a:t> </a:t>
            </a:r>
            <a:r>
              <a:rPr lang="fr-CA" b="1" dirty="0" err="1" smtClean="0"/>
              <a:t>numbers</a:t>
            </a:r>
            <a:r>
              <a:rPr lang="fr-CA" b="1" dirty="0" smtClean="0"/>
              <a:t> in 2016-2017 </a:t>
            </a:r>
            <a:endParaRPr lang="en-CA" dirty="0"/>
          </a:p>
          <a:p>
            <a:pPr marL="0" indent="0">
              <a:buNone/>
            </a:pPr>
            <a:r>
              <a:rPr lang="en-CA" dirty="0" smtClean="0"/>
              <a:t>	35,490 undergraduate students </a:t>
            </a:r>
          </a:p>
          <a:p>
            <a:pPr marL="0" indent="0">
              <a:buNone/>
            </a:pPr>
            <a:r>
              <a:rPr lang="en-CA" dirty="0" smtClean="0"/>
              <a:t>	6,390 graduate students </a:t>
            </a:r>
            <a:r>
              <a:rPr lang="en-CA" dirty="0"/>
              <a:t> </a:t>
            </a:r>
          </a:p>
          <a:p>
            <a:endParaRPr lang="en-US" dirty="0" smtClean="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43410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a:noFill/>
        </p:spPr>
        <p:txBody>
          <a:bodyPr>
            <a:normAutofit/>
          </a:bodyPr>
          <a:lstStyle/>
          <a:p>
            <a:pPr lvl="0"/>
            <a:r>
              <a:rPr lang="en-CA" dirty="0"/>
              <a:t>Campus Solutions 9.0</a:t>
            </a:r>
          </a:p>
          <a:p>
            <a:pPr lvl="0"/>
            <a:r>
              <a:rPr lang="en-CA" dirty="0"/>
              <a:t>Bundle 39</a:t>
            </a:r>
          </a:p>
          <a:p>
            <a:pPr lvl="0"/>
            <a:r>
              <a:rPr lang="en-CA" dirty="0" err="1" smtClean="0"/>
              <a:t>PeopleTools</a:t>
            </a:r>
            <a:r>
              <a:rPr lang="en-CA" dirty="0" smtClean="0"/>
              <a:t> </a:t>
            </a:r>
            <a:r>
              <a:rPr lang="en-CA" dirty="0"/>
              <a:t>8.54</a:t>
            </a:r>
          </a:p>
        </p:txBody>
      </p:sp>
      <p:sp>
        <p:nvSpPr>
          <p:cNvPr id="3" name="Footer Placeholder 2"/>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dirty="0" smtClean="0"/>
              <a:t>criteria for success</a:t>
            </a:r>
            <a:endParaRPr lang="en-US" sz="4000" dirty="0">
              <a:solidFill>
                <a:srgbClr val="8F001A"/>
              </a:solidFill>
            </a:endParaRPr>
          </a:p>
        </p:txBody>
      </p:sp>
      <p:sp>
        <p:nvSpPr>
          <p:cNvPr id="3" name="Content Placeholder 2"/>
          <p:cNvSpPr>
            <a:spLocks noGrp="1"/>
          </p:cNvSpPr>
          <p:nvPr>
            <p:ph idx="1"/>
          </p:nvPr>
        </p:nvSpPr>
        <p:spPr>
          <a:xfrm>
            <a:off x="768096" y="1853514"/>
            <a:ext cx="7290055" cy="4728518"/>
          </a:xfrm>
        </p:spPr>
        <p:txBody>
          <a:bodyPr>
            <a:normAutofit fontScale="25000" lnSpcReduction="20000"/>
          </a:bodyPr>
          <a:lstStyle/>
          <a:p>
            <a:r>
              <a:rPr lang="en-CA" dirty="0"/>
              <a:t> </a:t>
            </a:r>
          </a:p>
          <a:p>
            <a:pPr lvl="0">
              <a:buFont typeface="Wingdings" panose="05000000000000000000" pitchFamily="2" charset="2"/>
              <a:buChar char="Ø"/>
            </a:pPr>
            <a:r>
              <a:rPr lang="en-CA" sz="7200" dirty="0" smtClean="0"/>
              <a:t> Using </a:t>
            </a:r>
            <a:r>
              <a:rPr lang="en-CA" sz="7200" dirty="0"/>
              <a:t>the “vanilla” strategy as a best practice; </a:t>
            </a:r>
          </a:p>
          <a:p>
            <a:pPr marL="0" indent="0">
              <a:buNone/>
            </a:pPr>
            <a:endParaRPr lang="en-CA" sz="7200" dirty="0"/>
          </a:p>
          <a:p>
            <a:pPr lvl="0">
              <a:buFont typeface="Wingdings" panose="05000000000000000000" pitchFamily="2" charset="2"/>
              <a:buChar char="Ø"/>
            </a:pPr>
            <a:r>
              <a:rPr lang="en-CA" sz="7200" dirty="0" smtClean="0"/>
              <a:t> Changing </a:t>
            </a:r>
            <a:r>
              <a:rPr lang="en-CA" sz="7200" dirty="0"/>
              <a:t>some regulations and processes;</a:t>
            </a:r>
          </a:p>
          <a:p>
            <a:pPr marL="0" indent="0">
              <a:buNone/>
            </a:pPr>
            <a:endParaRPr lang="en-CA" sz="7200" dirty="0"/>
          </a:p>
          <a:p>
            <a:pPr lvl="0">
              <a:buFont typeface="Wingdings" panose="05000000000000000000" pitchFamily="2" charset="2"/>
              <a:buChar char="Ø"/>
            </a:pPr>
            <a:r>
              <a:rPr lang="en-CA" sz="7200" dirty="0" smtClean="0"/>
              <a:t> Decision </a:t>
            </a:r>
            <a:r>
              <a:rPr lang="en-CA" sz="7200" dirty="0"/>
              <a:t>committee directed by Graduate and Postdoctoral Studies;</a:t>
            </a:r>
          </a:p>
          <a:p>
            <a:pPr marL="0" indent="0">
              <a:buNone/>
            </a:pPr>
            <a:endParaRPr lang="en-CA" sz="7200" dirty="0"/>
          </a:p>
          <a:p>
            <a:pPr lvl="0">
              <a:buFont typeface="Wingdings" panose="05000000000000000000" pitchFamily="2" charset="2"/>
              <a:buChar char="Ø"/>
            </a:pPr>
            <a:r>
              <a:rPr lang="en-CA" sz="7200" dirty="0" smtClean="0"/>
              <a:t> Consultation </a:t>
            </a:r>
            <a:r>
              <a:rPr lang="en-CA" sz="7200" dirty="0"/>
              <a:t>with staff </a:t>
            </a:r>
            <a:r>
              <a:rPr lang="en-CA" sz="7200" dirty="0" smtClean="0"/>
              <a:t>members, vice-deans </a:t>
            </a:r>
            <a:r>
              <a:rPr lang="en-CA" sz="7200" dirty="0"/>
              <a:t>and </a:t>
            </a:r>
            <a:r>
              <a:rPr lang="en-CA" sz="7200" dirty="0" smtClean="0"/>
              <a:t>professors</a:t>
            </a:r>
            <a:r>
              <a:rPr lang="en-CA" sz="7200" dirty="0"/>
              <a:t>;</a:t>
            </a:r>
          </a:p>
          <a:p>
            <a:pPr marL="0" indent="0">
              <a:buNone/>
            </a:pPr>
            <a:endParaRPr lang="en-CA" sz="7200" dirty="0"/>
          </a:p>
          <a:p>
            <a:pPr lvl="0">
              <a:buFont typeface="Wingdings" panose="05000000000000000000" pitchFamily="2" charset="2"/>
              <a:buChar char="Ø"/>
            </a:pPr>
            <a:r>
              <a:rPr lang="en-CA" sz="7200" dirty="0" smtClean="0"/>
              <a:t> Optimizing </a:t>
            </a:r>
            <a:r>
              <a:rPr lang="en-CA" sz="7200" dirty="0"/>
              <a:t>the student experience;</a:t>
            </a:r>
          </a:p>
          <a:p>
            <a:pPr marL="0" indent="0">
              <a:buNone/>
            </a:pPr>
            <a:r>
              <a:rPr lang="en-CA" sz="7200" dirty="0"/>
              <a:t> </a:t>
            </a:r>
          </a:p>
          <a:p>
            <a:pPr lvl="0">
              <a:buFont typeface="Wingdings" panose="05000000000000000000" pitchFamily="2" charset="2"/>
              <a:buChar char="Ø"/>
            </a:pPr>
            <a:r>
              <a:rPr lang="en-CA" sz="7200" dirty="0" smtClean="0"/>
              <a:t> Empowering </a:t>
            </a:r>
            <a:r>
              <a:rPr lang="en-CA" sz="7200" dirty="0"/>
              <a:t>students, </a:t>
            </a:r>
            <a:r>
              <a:rPr lang="en-CA" sz="7200" dirty="0" smtClean="0"/>
              <a:t>professors </a:t>
            </a:r>
            <a:r>
              <a:rPr lang="en-CA" sz="7200" dirty="0"/>
              <a:t>and staff through bilingual Self-Service </a:t>
            </a:r>
            <a:r>
              <a:rPr lang="en-CA" sz="7200" dirty="0" smtClean="0"/>
              <a:t>capabilities.</a:t>
            </a:r>
            <a:endParaRPr lang="en-CA" sz="7200" dirty="0"/>
          </a:p>
          <a:p>
            <a:r>
              <a:rPr lang="en-CA" sz="4500" dirty="0"/>
              <a:t> </a:t>
            </a:r>
          </a:p>
          <a:p>
            <a:endParaRPr lang="en-US" dirty="0" smtClean="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57391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dirty="0"/>
              <a:t>Highlights</a:t>
            </a:r>
          </a:p>
        </p:txBody>
      </p:sp>
      <p:sp>
        <p:nvSpPr>
          <p:cNvPr id="3" name="Content Placeholder 2"/>
          <p:cNvSpPr>
            <a:spLocks noGrp="1"/>
          </p:cNvSpPr>
          <p:nvPr>
            <p:ph idx="1"/>
          </p:nvPr>
        </p:nvSpPr>
        <p:spPr>
          <a:xfrm>
            <a:off x="768095" y="1617917"/>
            <a:ext cx="7678675" cy="4225352"/>
          </a:xfrm>
        </p:spPr>
        <p:txBody>
          <a:bodyPr>
            <a:normAutofit/>
          </a:bodyPr>
          <a:lstStyle/>
          <a:p>
            <a:r>
              <a:rPr lang="en-CA" dirty="0"/>
              <a:t> </a:t>
            </a:r>
          </a:p>
          <a:p>
            <a:pPr lvl="0">
              <a:buFont typeface="Wingdings" panose="05000000000000000000" pitchFamily="2" charset="2"/>
              <a:buChar char="Ø"/>
            </a:pPr>
            <a:r>
              <a:rPr lang="en-CA" dirty="0" smtClean="0"/>
              <a:t> Project kick-off </a:t>
            </a:r>
            <a:r>
              <a:rPr lang="en-CA" dirty="0"/>
              <a:t>in December 2014 </a:t>
            </a:r>
            <a:endParaRPr lang="en-CA" dirty="0" smtClean="0"/>
          </a:p>
          <a:p>
            <a:pPr lvl="0">
              <a:buFont typeface="Wingdings" panose="05000000000000000000" pitchFamily="2" charset="2"/>
              <a:buChar char="Ø"/>
            </a:pPr>
            <a:r>
              <a:rPr lang="en-CA" dirty="0" smtClean="0"/>
              <a:t> </a:t>
            </a:r>
            <a:r>
              <a:rPr lang="en-CA" dirty="0"/>
              <a:t>Go Live </a:t>
            </a:r>
            <a:r>
              <a:rPr lang="en-CA" dirty="0" smtClean="0"/>
              <a:t>on </a:t>
            </a:r>
            <a:r>
              <a:rPr lang="en-CA" dirty="0"/>
              <a:t>November </a:t>
            </a:r>
            <a:r>
              <a:rPr lang="en-CA" dirty="0" smtClean="0"/>
              <a:t>7</a:t>
            </a:r>
            <a:r>
              <a:rPr lang="en-CA" baseline="30000" dirty="0" smtClean="0"/>
              <a:t>th</a:t>
            </a:r>
            <a:r>
              <a:rPr lang="en-CA" dirty="0" smtClean="0"/>
              <a:t>, 2016</a:t>
            </a:r>
            <a:endParaRPr lang="en-CA" dirty="0"/>
          </a:p>
          <a:p>
            <a:pPr lvl="0">
              <a:buFont typeface="Wingdings" panose="05000000000000000000" pitchFamily="2" charset="2"/>
              <a:buChar char="Ø"/>
            </a:pPr>
            <a:r>
              <a:rPr lang="en-CA" dirty="0" smtClean="0"/>
              <a:t> Implementation done in partnership </a:t>
            </a:r>
            <a:r>
              <a:rPr lang="en-CA" dirty="0"/>
              <a:t>with </a:t>
            </a:r>
            <a:r>
              <a:rPr lang="en-CA" dirty="0" smtClean="0"/>
              <a:t>Deloitte </a:t>
            </a:r>
            <a:endParaRPr lang="en-CA" dirty="0"/>
          </a:p>
          <a:p>
            <a:pPr marL="0" indent="0">
              <a:buNone/>
            </a:pPr>
            <a:endParaRPr lang="en-CA" dirty="0" smtClean="0"/>
          </a:p>
          <a:p>
            <a:pPr marL="0" lvl="0" indent="0" algn="ctr">
              <a:buNone/>
            </a:pPr>
            <a:r>
              <a:rPr lang="en-CA" sz="2400" dirty="0"/>
              <a:t> We are thrilled to spend our one-year Campus Solutions anniversary with you </a:t>
            </a:r>
            <a:r>
              <a:rPr lang="en-CA" sz="2400" dirty="0" smtClean="0"/>
              <a:t>here today </a:t>
            </a:r>
            <a:r>
              <a:rPr lang="en-CA" sz="2400" dirty="0"/>
              <a:t>at </a:t>
            </a:r>
            <a:r>
              <a:rPr lang="en-CA" sz="2400" dirty="0" smtClean="0"/>
              <a:t>Alliance!</a:t>
            </a:r>
            <a:endParaRPr lang="en-CA" dirty="0"/>
          </a:p>
          <a:p>
            <a:endParaRPr lang="en-US" dirty="0" smtClean="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9259" y="4842178"/>
            <a:ext cx="2387728" cy="1512228"/>
          </a:xfrm>
          <a:prstGeom prst="rect">
            <a:avLst/>
          </a:prstGeom>
        </p:spPr>
      </p:pic>
    </p:spTree>
    <p:extLst>
      <p:ext uri="{BB962C8B-B14F-4D97-AF65-F5344CB8AC3E}">
        <p14:creationId xmlns:p14="http://schemas.microsoft.com/office/powerpoint/2010/main" val="1021694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5821" y="1750115"/>
            <a:ext cx="8704671" cy="478403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2" name="Title 1"/>
          <p:cNvSpPr>
            <a:spLocks noGrp="1"/>
          </p:cNvSpPr>
          <p:nvPr>
            <p:ph type="title" idx="4294967295"/>
          </p:nvPr>
        </p:nvSpPr>
        <p:spPr>
          <a:xfrm>
            <a:off x="1349362" y="37172"/>
            <a:ext cx="7232650" cy="1500188"/>
          </a:xfrm>
        </p:spPr>
        <p:txBody>
          <a:bodyPr>
            <a:normAutofit/>
          </a:bodyPr>
          <a:lstStyle/>
          <a:p>
            <a:r>
              <a:rPr lang="en-US" dirty="0" smtClean="0"/>
              <a:t>Graduate research management</a:t>
            </a:r>
            <a:endParaRPr lang="en-US" dirty="0"/>
          </a:p>
        </p:txBody>
      </p:sp>
      <p:sp>
        <p:nvSpPr>
          <p:cNvPr id="5" name="Rounded Rectangle 4"/>
          <p:cNvSpPr/>
          <p:nvPr/>
        </p:nvSpPr>
        <p:spPr>
          <a:xfrm rot="2700000">
            <a:off x="750305" y="2258382"/>
            <a:ext cx="2146155" cy="2146155"/>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51734" y="2292883"/>
            <a:ext cx="568059" cy="568059"/>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600569" y="2889295"/>
            <a:ext cx="2432104" cy="1200329"/>
          </a:xfrm>
          <a:prstGeom prst="rect">
            <a:avLst/>
          </a:prstGeom>
          <a:noFill/>
        </p:spPr>
        <p:txBody>
          <a:bodyPr wrap="square" rtlCol="0">
            <a:spAutoFit/>
          </a:bodyPr>
          <a:lstStyle/>
          <a:p>
            <a:pPr algn="ctr"/>
            <a:r>
              <a:rPr lang="en-US" sz="2400" b="1" dirty="0">
                <a:solidFill>
                  <a:schemeClr val="bg1"/>
                </a:solidFill>
              </a:rPr>
              <a:t>Service Requests </a:t>
            </a:r>
            <a:r>
              <a:rPr lang="en-US" sz="2400" dirty="0">
                <a:solidFill>
                  <a:schemeClr val="bg1"/>
                </a:solidFill>
              </a:rPr>
              <a:t>Everything starts here</a:t>
            </a:r>
            <a:r>
              <a:rPr lang="en-US" sz="2400" dirty="0" smtClean="0">
                <a:solidFill>
                  <a:schemeClr val="bg1"/>
                </a:solidFill>
              </a:rPr>
              <a:t>!</a:t>
            </a:r>
            <a:endParaRPr lang="en-US" sz="2400" dirty="0">
              <a:solidFill>
                <a:schemeClr val="bg1"/>
              </a:solidFill>
            </a:endParaRPr>
          </a:p>
        </p:txBody>
      </p:sp>
      <p:sp>
        <p:nvSpPr>
          <p:cNvPr id="17" name="Rounded Rectangle 16"/>
          <p:cNvSpPr/>
          <p:nvPr/>
        </p:nvSpPr>
        <p:spPr>
          <a:xfrm rot="2700000">
            <a:off x="2645922" y="3996430"/>
            <a:ext cx="2146155" cy="2146155"/>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47350" y="4030930"/>
            <a:ext cx="568059" cy="568059"/>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08081" y="4504798"/>
            <a:ext cx="2261393" cy="1200329"/>
          </a:xfrm>
          <a:prstGeom prst="rect">
            <a:avLst/>
          </a:prstGeom>
          <a:noFill/>
        </p:spPr>
        <p:txBody>
          <a:bodyPr wrap="square" rtlCol="0">
            <a:spAutoFit/>
          </a:bodyPr>
          <a:lstStyle/>
          <a:p>
            <a:pPr algn="ctr"/>
            <a:r>
              <a:rPr lang="en-US" sz="2400" b="1" dirty="0" smtClean="0">
                <a:solidFill>
                  <a:schemeClr val="bg1"/>
                </a:solidFill>
              </a:rPr>
              <a:t>Milestones</a:t>
            </a:r>
          </a:p>
          <a:p>
            <a:pPr algn="ctr"/>
            <a:r>
              <a:rPr lang="en-US" sz="2400" dirty="0" smtClean="0">
                <a:solidFill>
                  <a:schemeClr val="bg1"/>
                </a:solidFill>
              </a:rPr>
              <a:t>Tracking </a:t>
            </a:r>
            <a:r>
              <a:rPr lang="en-US" sz="2400" dirty="0">
                <a:solidFill>
                  <a:schemeClr val="bg1"/>
                </a:solidFill>
              </a:rPr>
              <a:t>student progress</a:t>
            </a:r>
          </a:p>
        </p:txBody>
      </p:sp>
      <p:sp>
        <p:nvSpPr>
          <p:cNvPr id="20" name="Rounded Rectangle 19"/>
          <p:cNvSpPr/>
          <p:nvPr/>
        </p:nvSpPr>
        <p:spPr>
          <a:xfrm rot="2700000">
            <a:off x="4553356" y="2194599"/>
            <a:ext cx="2146155" cy="2146155"/>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4785" y="2229100"/>
            <a:ext cx="568059" cy="568059"/>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75968" y="2495041"/>
            <a:ext cx="2059994" cy="1938992"/>
          </a:xfrm>
          <a:prstGeom prst="rect">
            <a:avLst/>
          </a:prstGeom>
          <a:noFill/>
        </p:spPr>
        <p:txBody>
          <a:bodyPr wrap="square" rtlCol="0">
            <a:spAutoFit/>
          </a:bodyPr>
          <a:lstStyle/>
          <a:p>
            <a:pPr algn="ctr"/>
            <a:r>
              <a:rPr lang="en-US" sz="2400" b="1" dirty="0">
                <a:solidFill>
                  <a:schemeClr val="bg1"/>
                </a:solidFill>
              </a:rPr>
              <a:t>Candidate </a:t>
            </a:r>
            <a:r>
              <a:rPr lang="en-US" sz="2400" b="1" dirty="0" smtClean="0">
                <a:solidFill>
                  <a:schemeClr val="bg1"/>
                </a:solidFill>
              </a:rPr>
              <a:t>Management </a:t>
            </a:r>
          </a:p>
          <a:p>
            <a:pPr algn="ctr"/>
            <a:r>
              <a:rPr lang="en-US" sz="2400" dirty="0" smtClean="0">
                <a:solidFill>
                  <a:schemeClr val="bg1"/>
                </a:solidFill>
              </a:rPr>
              <a:t>What worked and what didn’t</a:t>
            </a:r>
            <a:endParaRPr lang="en-US" sz="2400" dirty="0">
              <a:solidFill>
                <a:schemeClr val="bg1"/>
              </a:solidFill>
            </a:endParaRPr>
          </a:p>
        </p:txBody>
      </p:sp>
      <p:sp>
        <p:nvSpPr>
          <p:cNvPr id="23" name="Rounded Rectangle 22"/>
          <p:cNvSpPr/>
          <p:nvPr/>
        </p:nvSpPr>
        <p:spPr>
          <a:xfrm rot="2700000">
            <a:off x="6419853" y="3943513"/>
            <a:ext cx="2146155" cy="2146155"/>
          </a:xfrm>
          <a:prstGeom prst="roundRect">
            <a:avLst/>
          </a:prstGeom>
          <a:solidFill>
            <a:srgbClr val="8F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1282" y="3978014"/>
            <a:ext cx="568059" cy="568059"/>
          </a:xfrm>
          <a:prstGeom prst="ellipse">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394913" y="4176011"/>
            <a:ext cx="2196034" cy="1569660"/>
          </a:xfrm>
          <a:prstGeom prst="rect">
            <a:avLst/>
          </a:prstGeom>
          <a:noFill/>
        </p:spPr>
        <p:txBody>
          <a:bodyPr wrap="square" rtlCol="0">
            <a:spAutoFit/>
          </a:bodyPr>
          <a:lstStyle/>
          <a:p>
            <a:pPr algn="ctr"/>
            <a:r>
              <a:rPr lang="en-US" sz="2400" b="1" dirty="0">
                <a:solidFill>
                  <a:schemeClr val="bg1"/>
                </a:solidFill>
              </a:rPr>
              <a:t>Thesis </a:t>
            </a:r>
            <a:r>
              <a:rPr lang="en-US" sz="2400" b="1" dirty="0" smtClean="0">
                <a:solidFill>
                  <a:schemeClr val="bg1"/>
                </a:solidFill>
              </a:rPr>
              <a:t>Management</a:t>
            </a:r>
          </a:p>
          <a:p>
            <a:pPr algn="ctr"/>
            <a:r>
              <a:rPr lang="en-US" sz="2400" dirty="0" smtClean="0">
                <a:solidFill>
                  <a:schemeClr val="bg1"/>
                </a:solidFill>
              </a:rPr>
              <a:t>Time savers</a:t>
            </a:r>
          </a:p>
          <a:p>
            <a:pPr algn="ctr"/>
            <a:r>
              <a:rPr lang="en-US" sz="2400" dirty="0" smtClean="0">
                <a:solidFill>
                  <a:schemeClr val="bg1"/>
                </a:solidFill>
              </a:rPr>
              <a:t>and challenges</a:t>
            </a:r>
            <a:endParaRPr lang="en-US" sz="2400" dirty="0">
              <a:solidFill>
                <a:schemeClr val="bg1"/>
              </a:solidFill>
            </a:endParaRPr>
          </a:p>
        </p:txBody>
      </p:sp>
      <p:sp>
        <p:nvSpPr>
          <p:cNvPr id="7" name="TextBox 6"/>
          <p:cNvSpPr txBox="1"/>
          <p:nvPr/>
        </p:nvSpPr>
        <p:spPr>
          <a:xfrm>
            <a:off x="1910093" y="1447125"/>
            <a:ext cx="6111189" cy="369332"/>
          </a:xfrm>
          <a:prstGeom prst="rect">
            <a:avLst/>
          </a:prstGeom>
          <a:noFill/>
        </p:spPr>
        <p:txBody>
          <a:bodyPr wrap="square" rtlCol="0">
            <a:spAutoFit/>
          </a:bodyPr>
          <a:lstStyle/>
          <a:p>
            <a:r>
              <a:rPr lang="fr-CA" b="1" dirty="0" err="1" smtClean="0"/>
              <a:t>Context</a:t>
            </a:r>
            <a:r>
              <a:rPr lang="fr-CA" dirty="0" smtClean="0"/>
              <a:t>: </a:t>
            </a:r>
            <a:r>
              <a:rPr lang="fr-CA" dirty="0" err="1" smtClean="0"/>
              <a:t>Decentralization</a:t>
            </a:r>
            <a:r>
              <a:rPr lang="fr-CA" dirty="0" smtClean="0"/>
              <a:t> of </a:t>
            </a:r>
            <a:r>
              <a:rPr lang="fr-CA" dirty="0" err="1" smtClean="0"/>
              <a:t>most</a:t>
            </a:r>
            <a:r>
              <a:rPr lang="fr-CA" dirty="0" smtClean="0"/>
              <a:t> </a:t>
            </a:r>
            <a:r>
              <a:rPr lang="fr-CA" dirty="0" err="1" smtClean="0"/>
              <a:t>grad</a:t>
            </a:r>
            <a:r>
              <a:rPr lang="fr-CA" dirty="0" smtClean="0"/>
              <a:t> </a:t>
            </a:r>
            <a:r>
              <a:rPr lang="fr-CA" dirty="0" err="1" smtClean="0"/>
              <a:t>operations</a:t>
            </a:r>
            <a:r>
              <a:rPr lang="fr-CA" dirty="0" smtClean="0"/>
              <a:t> to </a:t>
            </a:r>
            <a:r>
              <a:rPr lang="fr-CA" dirty="0" err="1" smtClean="0"/>
              <a:t>faculties</a:t>
            </a:r>
            <a:endParaRPr lang="en-CA" dirty="0"/>
          </a:p>
        </p:txBody>
      </p:sp>
    </p:spTree>
    <p:extLst>
      <p:ext uri="{BB962C8B-B14F-4D97-AF65-F5344CB8AC3E}">
        <p14:creationId xmlns:p14="http://schemas.microsoft.com/office/powerpoint/2010/main" val="24985739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12613</TotalTime>
  <Words>1166</Words>
  <Application>Microsoft Office PowerPoint</Application>
  <PresentationFormat>On-screen Show (4:3)</PresentationFormat>
  <Paragraphs>273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Tw Cen MT</vt:lpstr>
      <vt:lpstr>Tw Cen MT Condensed</vt:lpstr>
      <vt:lpstr>Wingdings</vt:lpstr>
      <vt:lpstr>Wingdings 3</vt:lpstr>
      <vt:lpstr>Integral</vt:lpstr>
      <vt:lpstr>Overview of Graduate Research Management at the University of Ottawa</vt:lpstr>
      <vt:lpstr>presenters</vt:lpstr>
      <vt:lpstr> Quick facts  </vt:lpstr>
      <vt:lpstr>Quick facts  about The University of Ottawa</vt:lpstr>
      <vt:lpstr>Quick facts about The University of Ottawa</vt:lpstr>
      <vt:lpstr>ORGANIZATION &amp; ORACLE</vt:lpstr>
      <vt:lpstr>criteria for success</vt:lpstr>
      <vt:lpstr>Highlights</vt:lpstr>
      <vt:lpstr>Graduate research management</vt:lpstr>
      <vt:lpstr>Context Decentralization of most graduate operations to faculties</vt:lpstr>
      <vt:lpstr>             Service requests</vt:lpstr>
      <vt:lpstr>Service requests Approval process and automated 3C Communications</vt:lpstr>
      <vt:lpstr>Service requests Queries for faculties</vt:lpstr>
      <vt:lpstr>Service requests Related Content for Service requests</vt:lpstr>
      <vt:lpstr>Milestones Allows us to easily monitor A student’s progress throughout his/her career.</vt:lpstr>
      <vt:lpstr>Candidate Management The Candidate Center</vt:lpstr>
      <vt:lpstr>Candidate Center What we designed AND IMPLEMENTED, and why it did not work for us</vt:lpstr>
      <vt:lpstr>Candidate center What we designed AND IMPLEMENTED, and why it did not work for us</vt:lpstr>
      <vt:lpstr>Candidate center What we designed AND IMPLEMENTED, and why it did not work for us</vt:lpstr>
      <vt:lpstr>Thesis Management</vt:lpstr>
      <vt:lpstr>Thesis Management High level workflow</vt:lpstr>
      <vt:lpstr>Thesis Management High level workflow</vt:lpstr>
      <vt:lpstr>Thesis Management Challenges</vt:lpstr>
      <vt:lpstr>Thesis Management Process Validation query</vt:lpstr>
      <vt:lpstr>Conclusion</vt:lpstr>
      <vt:lpstr>THANK YOU!</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France Proulx</cp:lastModifiedBy>
  <cp:revision>224</cp:revision>
  <dcterms:created xsi:type="dcterms:W3CDTF">2015-09-02T14:36:24Z</dcterms:created>
  <dcterms:modified xsi:type="dcterms:W3CDTF">2017-11-03T19:47:01Z</dcterms:modified>
</cp:coreProperties>
</file>