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20"/>
  </p:notesMasterIdLst>
  <p:sldIdLst>
    <p:sldId id="259" r:id="rId2"/>
    <p:sldId id="260" r:id="rId3"/>
    <p:sldId id="269" r:id="rId4"/>
    <p:sldId id="268" r:id="rId5"/>
    <p:sldId id="261" r:id="rId6"/>
    <p:sldId id="286" r:id="rId7"/>
    <p:sldId id="291" r:id="rId8"/>
    <p:sldId id="266" r:id="rId9"/>
    <p:sldId id="270" r:id="rId10"/>
    <p:sldId id="287" r:id="rId11"/>
    <p:sldId id="288" r:id="rId12"/>
    <p:sldId id="293" r:id="rId13"/>
    <p:sldId id="294" r:id="rId14"/>
    <p:sldId id="292" r:id="rId15"/>
    <p:sldId id="284" r:id="rId16"/>
    <p:sldId id="281" r:id="rId17"/>
    <p:sldId id="283" r:id="rId18"/>
    <p:sldId id="28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7" autoAdjust="0"/>
    <p:restoredTop sz="94660"/>
  </p:normalViewPr>
  <p:slideViewPr>
    <p:cSldViewPr snapToGrid="0">
      <p:cViewPr varScale="1">
        <p:scale>
          <a:sx n="116" d="100"/>
          <a:sy n="116" d="100"/>
        </p:scale>
        <p:origin x="1500"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7F7816-2A27-4A2E-B262-0C89886884DB}" type="datetimeFigureOut">
              <a:rPr lang="en-US" smtClean="0"/>
              <a:t>10/20/2016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41181-854E-4982-AE1F-4433C05B9F07}" type="slidenum">
              <a:rPr lang="en-US" smtClean="0"/>
              <a:t>‹#›</a:t>
            </a:fld>
            <a:endParaRPr lang="en-US"/>
          </a:p>
        </p:txBody>
      </p:sp>
    </p:spTree>
    <p:extLst>
      <p:ext uri="{BB962C8B-B14F-4D97-AF65-F5344CB8AC3E}">
        <p14:creationId xmlns:p14="http://schemas.microsoft.com/office/powerpoint/2010/main" val="3694741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1E47C00-CA5A-449B-AFF4-39933D5FEF0A}" type="datetime1">
              <a:rPr lang="en-US" smtClean="0"/>
              <a:t>10/20/2016</a:t>
            </a:fld>
            <a:endParaRPr lang="en-US"/>
          </a:p>
        </p:txBody>
      </p:sp>
      <p:sp>
        <p:nvSpPr>
          <p:cNvPr id="5" name="Footer Placeholder 4"/>
          <p:cNvSpPr>
            <a:spLocks noGrp="1"/>
          </p:cNvSpPr>
          <p:nvPr>
            <p:ph type="ftr" sz="quarter" idx="11"/>
          </p:nvPr>
        </p:nvSpPr>
        <p:spPr/>
        <p:txBody>
          <a:bodyPr/>
          <a:lstStyle/>
          <a:p>
            <a:r>
              <a:rPr lang="en-US"/>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094E02-59BF-4712-925D-106C31C35635}" type="datetime1">
              <a:rPr lang="en-US" smtClean="0"/>
              <a:t>10/20/2016</a:t>
            </a:fld>
            <a:endParaRPr lang="en-US"/>
          </a:p>
        </p:txBody>
      </p:sp>
      <p:sp>
        <p:nvSpPr>
          <p:cNvPr id="5" name="Footer Placeholder 4"/>
          <p:cNvSpPr>
            <a:spLocks noGrp="1"/>
          </p:cNvSpPr>
          <p:nvPr>
            <p:ph type="ftr" sz="quarter" idx="11"/>
          </p:nvPr>
        </p:nvSpPr>
        <p:spPr/>
        <p:txBody>
          <a:bodyPr/>
          <a:lstStyle/>
          <a:p>
            <a:r>
              <a:rPr lang="en-US"/>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2EE40F-480B-46E3-8D74-8CF23500BABC}" type="datetime1">
              <a:rPr lang="en-US" smtClean="0"/>
              <a:t>10/20/2016</a:t>
            </a:fld>
            <a:endParaRPr lang="en-US"/>
          </a:p>
        </p:txBody>
      </p:sp>
      <p:sp>
        <p:nvSpPr>
          <p:cNvPr id="5" name="Footer Placeholder 4"/>
          <p:cNvSpPr>
            <a:spLocks noGrp="1"/>
          </p:cNvSpPr>
          <p:nvPr>
            <p:ph type="ftr" sz="quarter" idx="11"/>
          </p:nvPr>
        </p:nvSpPr>
        <p:spPr/>
        <p:txBody>
          <a:bodyPr/>
          <a:lstStyle/>
          <a:p>
            <a:r>
              <a:rPr lang="en-US"/>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8D0DF7-F23B-422D-BE45-5AD6C72C438A}" type="datetime1">
              <a:rPr lang="en-US" smtClean="0"/>
              <a:t>10/20/2016</a:t>
            </a:fld>
            <a:endParaRPr lang="en-US"/>
          </a:p>
        </p:txBody>
      </p:sp>
      <p:sp>
        <p:nvSpPr>
          <p:cNvPr id="5" name="Footer Placeholder 4"/>
          <p:cNvSpPr>
            <a:spLocks noGrp="1"/>
          </p:cNvSpPr>
          <p:nvPr>
            <p:ph type="ftr" sz="quarter" idx="11"/>
          </p:nvPr>
        </p:nvSpPr>
        <p:spPr/>
        <p:txBody>
          <a:bodyPr/>
          <a:lstStyle/>
          <a:p>
            <a:r>
              <a:rPr lang="en-US"/>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0EDBF1-7AE2-44CD-A01B-C203EC0D1B2F}" type="datetime1">
              <a:rPr lang="en-US" smtClean="0"/>
              <a:t>10/20/2016</a:t>
            </a:fld>
            <a:endParaRPr lang="en-US"/>
          </a:p>
        </p:txBody>
      </p:sp>
      <p:sp>
        <p:nvSpPr>
          <p:cNvPr id="5" name="Footer Placeholder 4"/>
          <p:cNvSpPr>
            <a:spLocks noGrp="1"/>
          </p:cNvSpPr>
          <p:nvPr>
            <p:ph type="ftr" sz="quarter" idx="11"/>
          </p:nvPr>
        </p:nvSpPr>
        <p:spPr/>
        <p:txBody>
          <a:bodyPr/>
          <a:lstStyle/>
          <a:p>
            <a:r>
              <a:rPr lang="en-US"/>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665C9A-16B1-4E48-9482-2AADE8846F12}" type="datetime1">
              <a:rPr lang="en-US" smtClean="0"/>
              <a:t>10/20/2016</a:t>
            </a:fld>
            <a:endParaRPr lang="en-US"/>
          </a:p>
        </p:txBody>
      </p:sp>
      <p:sp>
        <p:nvSpPr>
          <p:cNvPr id="6" name="Footer Placeholder 5"/>
          <p:cNvSpPr>
            <a:spLocks noGrp="1"/>
          </p:cNvSpPr>
          <p:nvPr>
            <p:ph type="ftr" sz="quarter" idx="11"/>
          </p:nvPr>
        </p:nvSpPr>
        <p:spPr/>
        <p:txBody>
          <a:bodyPr/>
          <a:lstStyle/>
          <a:p>
            <a:r>
              <a:rPr lang="en-US"/>
              <a:t>ADU 9-11 November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0BA655-8F02-44A4-B0D6-FD0CAC24D64C}" type="datetime1">
              <a:rPr lang="en-US" smtClean="0"/>
              <a:t>10/20/2016</a:t>
            </a:fld>
            <a:endParaRPr lang="en-US"/>
          </a:p>
        </p:txBody>
      </p:sp>
      <p:sp>
        <p:nvSpPr>
          <p:cNvPr id="8" name="Footer Placeholder 7"/>
          <p:cNvSpPr>
            <a:spLocks noGrp="1"/>
          </p:cNvSpPr>
          <p:nvPr>
            <p:ph type="ftr" sz="quarter" idx="11"/>
          </p:nvPr>
        </p:nvSpPr>
        <p:spPr/>
        <p:txBody>
          <a:bodyPr/>
          <a:lstStyle/>
          <a:p>
            <a:r>
              <a:rPr lang="en-US"/>
              <a:t>ADU 9-11 November 2016</a:t>
            </a:r>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6C3C23-B749-4D10-B7E9-3E52E6751D49}" type="datetime1">
              <a:rPr lang="en-US" smtClean="0"/>
              <a:t>10/20/2016</a:t>
            </a:fld>
            <a:endParaRPr lang="en-US"/>
          </a:p>
        </p:txBody>
      </p:sp>
      <p:sp>
        <p:nvSpPr>
          <p:cNvPr id="4" name="Footer Placeholder 3"/>
          <p:cNvSpPr>
            <a:spLocks noGrp="1"/>
          </p:cNvSpPr>
          <p:nvPr>
            <p:ph type="ftr" sz="quarter" idx="11"/>
          </p:nvPr>
        </p:nvSpPr>
        <p:spPr/>
        <p:txBody>
          <a:bodyPr/>
          <a:lstStyle/>
          <a:p>
            <a:r>
              <a:rPr lang="en-US"/>
              <a:t>ADU 9-11 November 2016</a:t>
            </a:r>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73403F-A48F-4724-BC19-8B3D1679F96D}" type="datetime1">
              <a:rPr lang="en-US" smtClean="0"/>
              <a:t>10/20/2016</a:t>
            </a:fld>
            <a:endParaRPr lang="en-US"/>
          </a:p>
        </p:txBody>
      </p:sp>
      <p:sp>
        <p:nvSpPr>
          <p:cNvPr id="3" name="Footer Placeholder 2"/>
          <p:cNvSpPr>
            <a:spLocks noGrp="1"/>
          </p:cNvSpPr>
          <p:nvPr>
            <p:ph type="ftr" sz="quarter" idx="11"/>
          </p:nvPr>
        </p:nvSpPr>
        <p:spPr/>
        <p:txBody>
          <a:bodyPr/>
          <a:lstStyle/>
          <a:p>
            <a:r>
              <a:rPr lang="en-US"/>
              <a:t>ADU 9-11 November 2016</a:t>
            </a:r>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225534-9ED6-4C67-92B2-9BC614BB5165}" type="datetime1">
              <a:rPr lang="en-US" smtClean="0"/>
              <a:t>10/20/2016</a:t>
            </a:fld>
            <a:endParaRPr lang="en-US"/>
          </a:p>
        </p:txBody>
      </p:sp>
      <p:sp>
        <p:nvSpPr>
          <p:cNvPr id="6" name="Footer Placeholder 5"/>
          <p:cNvSpPr>
            <a:spLocks noGrp="1"/>
          </p:cNvSpPr>
          <p:nvPr>
            <p:ph type="ftr" sz="quarter" idx="11"/>
          </p:nvPr>
        </p:nvSpPr>
        <p:spPr/>
        <p:txBody>
          <a:bodyPr/>
          <a:lstStyle/>
          <a:p>
            <a:r>
              <a:rPr lang="en-US"/>
              <a:t>ADU 9-11 November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9A2BA87-0AFF-42EC-BF4E-75ED77AB7B30}" type="datetime1">
              <a:rPr lang="en-US" smtClean="0"/>
              <a:t>10/20/2016</a:t>
            </a:fld>
            <a:endParaRPr lang="en-US"/>
          </a:p>
        </p:txBody>
      </p:sp>
      <p:sp>
        <p:nvSpPr>
          <p:cNvPr id="6" name="Footer Placeholder 5"/>
          <p:cNvSpPr>
            <a:spLocks noGrp="1"/>
          </p:cNvSpPr>
          <p:nvPr>
            <p:ph type="ftr" sz="quarter" idx="11"/>
          </p:nvPr>
        </p:nvSpPr>
        <p:spPr/>
        <p:txBody>
          <a:bodyPr/>
          <a:lstStyle/>
          <a:p>
            <a:r>
              <a:rPr lang="en-US"/>
              <a:t>ADU 9-11 November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0326B37-5487-4FB6-BFCA-0980821CD2EE}" type="datetime1">
              <a:rPr lang="en-US" smtClean="0"/>
              <a:t>10/20/2016</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a:t>ADU 9-11 November 2016</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g"/><Relationship Id="rId1" Type="http://schemas.openxmlformats.org/officeDocument/2006/relationships/slideLayout" Target="../slideLayouts/slideLayout9.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 Teacher automated payments</a:t>
            </a:r>
            <a:endParaRPr lang="en-US" dirty="0"/>
          </a:p>
        </p:txBody>
      </p:sp>
      <p:sp>
        <p:nvSpPr>
          <p:cNvPr id="4" name="Text Placeholder 3"/>
          <p:cNvSpPr>
            <a:spLocks noGrp="1"/>
          </p:cNvSpPr>
          <p:nvPr>
            <p:ph type="body" sz="half" idx="2"/>
          </p:nvPr>
        </p:nvSpPr>
        <p:spPr/>
        <p:txBody>
          <a:bodyPr/>
          <a:lstStyle/>
          <a:p>
            <a:r>
              <a:rPr lang="en-US" dirty="0"/>
              <a:t>SESSION </a:t>
            </a:r>
            <a:r>
              <a:rPr lang="en-US" dirty="0" smtClean="0"/>
              <a:t>#</a:t>
            </a:r>
            <a:r>
              <a:rPr lang="en-AU" dirty="0" smtClean="0"/>
              <a:t>36006 </a:t>
            </a:r>
          </a:p>
          <a:p>
            <a:r>
              <a:rPr lang="en-US" dirty="0" smtClean="0"/>
              <a:t>9 November, 2016</a:t>
            </a:r>
            <a:endParaRPr lang="en-US" dirty="0"/>
          </a:p>
        </p:txBody>
      </p:sp>
      <p:pic>
        <p:nvPicPr>
          <p:cNvPr id="9" name="Picture Placeholder 8"/>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t="269" b="24717"/>
          <a:stretch/>
        </p:blipFill>
        <p:spPr/>
      </p:pic>
      <p:sp>
        <p:nvSpPr>
          <p:cNvPr id="3" name="Footer Placeholder 2"/>
          <p:cNvSpPr>
            <a:spLocks noGrp="1"/>
          </p:cNvSpPr>
          <p:nvPr>
            <p:ph type="ftr" sz="quarter" idx="11"/>
          </p:nvPr>
        </p:nvSpPr>
        <p:spPr/>
        <p:txBody>
          <a:bodyPr/>
          <a:lstStyle/>
          <a:p>
            <a:r>
              <a:rPr lang="en-US"/>
              <a:t>ADU 9-11 November 2016</a:t>
            </a:r>
          </a:p>
        </p:txBody>
      </p:sp>
    </p:spTree>
    <p:extLst>
      <p:ext uri="{BB962C8B-B14F-4D97-AF65-F5344CB8AC3E}">
        <p14:creationId xmlns:p14="http://schemas.microsoft.com/office/powerpoint/2010/main" val="3876221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609929"/>
            <a:ext cx="7290054" cy="1499616"/>
          </a:xfrm>
        </p:spPr>
        <p:txBody>
          <a:bodyPr/>
          <a:lstStyle/>
          <a:p>
            <a:r>
              <a:rPr lang="en-AU" dirty="0"/>
              <a:t>PeopleSoft Customisation</a:t>
            </a:r>
            <a:endParaRPr lang="en-US" dirty="0"/>
          </a:p>
        </p:txBody>
      </p:sp>
      <p:sp>
        <p:nvSpPr>
          <p:cNvPr id="3" name="Footer Placeholder 2"/>
          <p:cNvSpPr>
            <a:spLocks noGrp="1"/>
          </p:cNvSpPr>
          <p:nvPr>
            <p:ph type="ftr" sz="quarter" idx="11"/>
          </p:nvPr>
        </p:nvSpPr>
        <p:spPr/>
        <p:txBody>
          <a:bodyPr/>
          <a:lstStyle/>
          <a:p>
            <a:r>
              <a:rPr lang="en-US"/>
              <a:t>ADU 9-11 November 2016</a:t>
            </a:r>
          </a:p>
        </p:txBody>
      </p:sp>
      <p:pic>
        <p:nvPicPr>
          <p:cNvPr id="8" name="Picture 7"/>
          <p:cNvPicPr>
            <a:picLocks noChangeAspect="1"/>
          </p:cNvPicPr>
          <p:nvPr/>
        </p:nvPicPr>
        <p:blipFill>
          <a:blip r:embed="rId2"/>
          <a:stretch>
            <a:fillRect/>
          </a:stretch>
        </p:blipFill>
        <p:spPr>
          <a:xfrm>
            <a:off x="6275070" y="367735"/>
            <a:ext cx="1969179" cy="1926503"/>
          </a:xfrm>
          <a:prstGeom prst="rect">
            <a:avLst/>
          </a:prstGeom>
        </p:spPr>
      </p:pic>
      <p:sp>
        <p:nvSpPr>
          <p:cNvPr id="7" name="Text Placeholder 3"/>
          <p:cNvSpPr txBox="1">
            <a:spLocks/>
          </p:cNvSpPr>
          <p:nvPr/>
        </p:nvSpPr>
        <p:spPr>
          <a:xfrm>
            <a:off x="139572" y="2286000"/>
            <a:ext cx="8823196" cy="1791730"/>
          </a:xfrm>
          <a:prstGeom prst="rect">
            <a:avLst/>
          </a:prstGeom>
        </p:spPr>
        <p:txBody>
          <a:bodyPr vert="horz" lIns="45720" tIns="45720" rIns="45720" bIns="45720" rtlCol="0">
            <a:normAutofit fontScale="92500" lnSpcReduction="10000"/>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AU" b="1" dirty="0" smtClean="0"/>
              <a:t>3.  </a:t>
            </a:r>
            <a:r>
              <a:rPr lang="en-AU" sz="2200" b="1" dirty="0" smtClean="0"/>
              <a:t>USC SONIA Import Status</a:t>
            </a:r>
          </a:p>
          <a:p>
            <a:r>
              <a:rPr lang="en-AU" sz="1700" dirty="0" smtClean="0"/>
              <a:t>Payroll can see which claims did not load due to issues around  - Search/Match Employee ID, Banking and TFN. </a:t>
            </a:r>
          </a:p>
          <a:p>
            <a:r>
              <a:rPr lang="en-AU" sz="1700" dirty="0" smtClean="0"/>
              <a:t>Payroll review and correct the issues and then reimport.  If the issue cannot be resolved for the current pay cycle, the </a:t>
            </a:r>
            <a:r>
              <a:rPr lang="en-AU" sz="1700" b="1" dirty="0" smtClean="0"/>
              <a:t>USC SONIA Imp </a:t>
            </a:r>
            <a:r>
              <a:rPr lang="en-AU" sz="1700" dirty="0" smtClean="0"/>
              <a:t>process will allow Payroll to reimport this claim for payment in a future pay cycle.  Payroll can nominate the earliest calendar to reimport from.</a:t>
            </a:r>
          </a:p>
          <a:p>
            <a:endParaRPr lang="en-AU" dirty="0"/>
          </a:p>
        </p:txBody>
      </p:sp>
      <p:pic>
        <p:nvPicPr>
          <p:cNvPr id="4" name="Picture 3"/>
          <p:cNvPicPr>
            <a:picLocks noChangeAspect="1"/>
          </p:cNvPicPr>
          <p:nvPr/>
        </p:nvPicPr>
        <p:blipFill>
          <a:blip r:embed="rId3"/>
          <a:stretch>
            <a:fillRect/>
          </a:stretch>
        </p:blipFill>
        <p:spPr>
          <a:xfrm>
            <a:off x="237981" y="4036048"/>
            <a:ext cx="4005419" cy="2950720"/>
          </a:xfrm>
          <a:prstGeom prst="rect">
            <a:avLst/>
          </a:prstGeom>
        </p:spPr>
      </p:pic>
      <p:pic>
        <p:nvPicPr>
          <p:cNvPr id="5" name="Picture 4"/>
          <p:cNvPicPr>
            <a:picLocks noChangeAspect="1"/>
          </p:cNvPicPr>
          <p:nvPr/>
        </p:nvPicPr>
        <p:blipFill>
          <a:blip r:embed="rId4"/>
          <a:stretch>
            <a:fillRect/>
          </a:stretch>
        </p:blipFill>
        <p:spPr>
          <a:xfrm>
            <a:off x="4413123" y="4502519"/>
            <a:ext cx="4624965" cy="1605011"/>
          </a:xfrm>
          <a:prstGeom prst="rect">
            <a:avLst/>
          </a:prstGeom>
        </p:spPr>
      </p:pic>
    </p:spTree>
    <p:extLst>
      <p:ext uri="{BB962C8B-B14F-4D97-AF65-F5344CB8AC3E}">
        <p14:creationId xmlns:p14="http://schemas.microsoft.com/office/powerpoint/2010/main" val="3981510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609929"/>
            <a:ext cx="7290054" cy="1499616"/>
          </a:xfrm>
        </p:spPr>
        <p:txBody>
          <a:bodyPr/>
          <a:lstStyle/>
          <a:p>
            <a:r>
              <a:rPr lang="en-AU" dirty="0"/>
              <a:t>PeopleSoft Customisation</a:t>
            </a:r>
            <a:endParaRPr lang="en-US" dirty="0"/>
          </a:p>
        </p:txBody>
      </p:sp>
      <p:sp>
        <p:nvSpPr>
          <p:cNvPr id="3" name="Footer Placeholder 2"/>
          <p:cNvSpPr>
            <a:spLocks noGrp="1"/>
          </p:cNvSpPr>
          <p:nvPr>
            <p:ph type="ftr" sz="quarter" idx="11"/>
          </p:nvPr>
        </p:nvSpPr>
        <p:spPr/>
        <p:txBody>
          <a:bodyPr/>
          <a:lstStyle/>
          <a:p>
            <a:r>
              <a:rPr lang="en-US"/>
              <a:t>ADU 9-11 November 2016</a:t>
            </a:r>
          </a:p>
        </p:txBody>
      </p:sp>
      <p:pic>
        <p:nvPicPr>
          <p:cNvPr id="8" name="Picture 7"/>
          <p:cNvPicPr>
            <a:picLocks noChangeAspect="1"/>
          </p:cNvPicPr>
          <p:nvPr/>
        </p:nvPicPr>
        <p:blipFill>
          <a:blip r:embed="rId2"/>
          <a:stretch>
            <a:fillRect/>
          </a:stretch>
        </p:blipFill>
        <p:spPr>
          <a:xfrm>
            <a:off x="6275070" y="359497"/>
            <a:ext cx="1969179" cy="1926503"/>
          </a:xfrm>
          <a:prstGeom prst="rect">
            <a:avLst/>
          </a:prstGeom>
        </p:spPr>
      </p:pic>
      <p:sp>
        <p:nvSpPr>
          <p:cNvPr id="7" name="Text Placeholder 3"/>
          <p:cNvSpPr txBox="1">
            <a:spLocks/>
          </p:cNvSpPr>
          <p:nvPr/>
        </p:nvSpPr>
        <p:spPr>
          <a:xfrm>
            <a:off x="139572" y="2286000"/>
            <a:ext cx="8823196" cy="2004646"/>
          </a:xfrm>
          <a:prstGeom prst="rect">
            <a:avLst/>
          </a:prstGeom>
        </p:spPr>
        <p:txBody>
          <a:bodyPr vert="horz" lIns="45720" tIns="45720" rIns="45720" bIns="45720" rtlCol="0">
            <a:normAutofit fontScale="85000" lnSpcReduction="20000"/>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0" indent="0">
              <a:buNone/>
            </a:pPr>
            <a:r>
              <a:rPr lang="en-AU" b="1" dirty="0" smtClean="0"/>
              <a:t>Import Status type = Pending</a:t>
            </a:r>
          </a:p>
          <a:p>
            <a:pPr marL="0" indent="0">
              <a:buNone/>
            </a:pPr>
            <a:r>
              <a:rPr lang="en-AU" dirty="0" smtClean="0"/>
              <a:t>These forms have failed the Search/Match process and need to be manually added.</a:t>
            </a:r>
          </a:p>
          <a:p>
            <a:pPr marL="0" indent="0">
              <a:buNone/>
            </a:pPr>
            <a:r>
              <a:rPr lang="en-AU" dirty="0" smtClean="0"/>
              <a:t>Reasons for failure – Known by another name (captured on Sonia form); Invalid birth date, Invalid name.  </a:t>
            </a:r>
          </a:p>
          <a:p>
            <a:pPr marL="0" indent="0">
              <a:buNone/>
            </a:pPr>
            <a:r>
              <a:rPr lang="en-AU" dirty="0" smtClean="0"/>
              <a:t>Phase 2 - Pending to be reloaded – Payroll will investigate the reason for the load failure and will either reload or enter manually.  Due to Code freeze for V9.2 upgrade, there was insufficient time to implement this step in the process.</a:t>
            </a:r>
          </a:p>
          <a:p>
            <a:pPr marL="0" indent="0">
              <a:buNone/>
            </a:pPr>
            <a:endParaRPr lang="en-AU" dirty="0" smtClean="0"/>
          </a:p>
          <a:p>
            <a:pPr marL="0" indent="0">
              <a:buNone/>
            </a:pPr>
            <a:endParaRPr lang="en-AU" dirty="0" smtClean="0"/>
          </a:p>
          <a:p>
            <a:endParaRPr lang="en-AU" dirty="0"/>
          </a:p>
        </p:txBody>
      </p:sp>
      <p:pic>
        <p:nvPicPr>
          <p:cNvPr id="6" name="Picture 5"/>
          <p:cNvPicPr>
            <a:picLocks noChangeAspect="1"/>
          </p:cNvPicPr>
          <p:nvPr/>
        </p:nvPicPr>
        <p:blipFill>
          <a:blip r:embed="rId3"/>
          <a:stretch>
            <a:fillRect/>
          </a:stretch>
        </p:blipFill>
        <p:spPr>
          <a:xfrm>
            <a:off x="768096" y="4212503"/>
            <a:ext cx="7029334" cy="2367887"/>
          </a:xfrm>
          <a:prstGeom prst="rect">
            <a:avLst/>
          </a:prstGeom>
        </p:spPr>
      </p:pic>
    </p:spTree>
    <p:extLst>
      <p:ext uri="{BB962C8B-B14F-4D97-AF65-F5344CB8AC3E}">
        <p14:creationId xmlns:p14="http://schemas.microsoft.com/office/powerpoint/2010/main" val="844535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609929"/>
            <a:ext cx="7290054" cy="1499616"/>
          </a:xfrm>
        </p:spPr>
        <p:txBody>
          <a:bodyPr/>
          <a:lstStyle/>
          <a:p>
            <a:r>
              <a:rPr lang="en-AU" dirty="0"/>
              <a:t>PeopleSoft Customisation</a:t>
            </a:r>
            <a:endParaRPr lang="en-US" dirty="0"/>
          </a:p>
        </p:txBody>
      </p:sp>
      <p:sp>
        <p:nvSpPr>
          <p:cNvPr id="3" name="Footer Placeholder 2"/>
          <p:cNvSpPr>
            <a:spLocks noGrp="1"/>
          </p:cNvSpPr>
          <p:nvPr>
            <p:ph type="ftr" sz="quarter" idx="11"/>
          </p:nvPr>
        </p:nvSpPr>
        <p:spPr/>
        <p:txBody>
          <a:bodyPr/>
          <a:lstStyle/>
          <a:p>
            <a:r>
              <a:rPr lang="en-US"/>
              <a:t>ADU 9-11 November 2016</a:t>
            </a:r>
          </a:p>
        </p:txBody>
      </p:sp>
      <p:pic>
        <p:nvPicPr>
          <p:cNvPr id="8" name="Picture 7"/>
          <p:cNvPicPr>
            <a:picLocks noChangeAspect="1"/>
          </p:cNvPicPr>
          <p:nvPr/>
        </p:nvPicPr>
        <p:blipFill>
          <a:blip r:embed="rId2"/>
          <a:stretch>
            <a:fillRect/>
          </a:stretch>
        </p:blipFill>
        <p:spPr>
          <a:xfrm>
            <a:off x="6275070" y="359497"/>
            <a:ext cx="1969179" cy="1926503"/>
          </a:xfrm>
          <a:prstGeom prst="rect">
            <a:avLst/>
          </a:prstGeom>
        </p:spPr>
      </p:pic>
      <p:sp>
        <p:nvSpPr>
          <p:cNvPr id="7" name="Text Placeholder 3"/>
          <p:cNvSpPr txBox="1">
            <a:spLocks/>
          </p:cNvSpPr>
          <p:nvPr/>
        </p:nvSpPr>
        <p:spPr>
          <a:xfrm>
            <a:off x="139572" y="2286000"/>
            <a:ext cx="8823196" cy="2004646"/>
          </a:xfrm>
          <a:prstGeom prst="rect">
            <a:avLst/>
          </a:prstGeom>
        </p:spPr>
        <p:txBody>
          <a:bodyPr vert="horz" lIns="45720" tIns="45720" rIns="45720" bIns="45720" rtlCol="0">
            <a:normAutofit fontScale="70000" lnSpcReduction="20000"/>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0" indent="0">
              <a:buNone/>
            </a:pPr>
            <a:r>
              <a:rPr lang="en-AU" sz="2300" b="1" dirty="0" smtClean="0"/>
              <a:t>Import Status type = Awaiting TFN </a:t>
            </a:r>
          </a:p>
          <a:p>
            <a:pPr marL="0" indent="0">
              <a:buNone/>
            </a:pPr>
            <a:r>
              <a:rPr lang="en-AU" dirty="0" smtClean="0"/>
              <a:t>The </a:t>
            </a:r>
            <a:r>
              <a:rPr lang="en-AU" dirty="0"/>
              <a:t>process has identified that the claimant does not have an existing TFN </a:t>
            </a:r>
            <a:r>
              <a:rPr lang="en-AU" dirty="0" smtClean="0"/>
              <a:t>record in Maintain Tax Data AUS.  </a:t>
            </a:r>
            <a:endParaRPr lang="en-AU" dirty="0"/>
          </a:p>
          <a:p>
            <a:pPr marL="0" indent="0">
              <a:buNone/>
            </a:pPr>
            <a:r>
              <a:rPr lang="en-AU" dirty="0" smtClean="0"/>
              <a:t>These forms have loaded into Job Data, updated Banking but have not uploaded to Positive Input. A Suspend row is automatically entered into Job Data by the import process so the employee does not error the pay.</a:t>
            </a:r>
          </a:p>
          <a:p>
            <a:pPr marL="0" indent="0">
              <a:buNone/>
            </a:pPr>
            <a:r>
              <a:rPr lang="en-AU" dirty="0" smtClean="0"/>
              <a:t>Payroll update Maintain Tax Data and then import again.  The process removes the Suspend row, updates Maintain Tax Data AUS and loads a row into Positive Input.</a:t>
            </a:r>
          </a:p>
          <a:p>
            <a:pPr marL="0" indent="0">
              <a:buNone/>
            </a:pPr>
            <a:r>
              <a:rPr lang="en-AU" dirty="0" smtClean="0"/>
              <a:t>Phase 2 – Custom Online Tax form will be available with V9.2 upgrade </a:t>
            </a:r>
          </a:p>
          <a:p>
            <a:pPr marL="0" indent="0">
              <a:buNone/>
            </a:pPr>
            <a:endParaRPr lang="en-AU" dirty="0" smtClean="0"/>
          </a:p>
          <a:p>
            <a:pPr marL="0" indent="0">
              <a:buNone/>
            </a:pPr>
            <a:endParaRPr lang="en-AU" dirty="0" smtClean="0"/>
          </a:p>
          <a:p>
            <a:endParaRPr lang="en-AU" dirty="0"/>
          </a:p>
        </p:txBody>
      </p:sp>
      <p:pic>
        <p:nvPicPr>
          <p:cNvPr id="4" name="Picture 3"/>
          <p:cNvPicPr>
            <a:picLocks noChangeAspect="1"/>
          </p:cNvPicPr>
          <p:nvPr/>
        </p:nvPicPr>
        <p:blipFill>
          <a:blip r:embed="rId3"/>
          <a:stretch>
            <a:fillRect/>
          </a:stretch>
        </p:blipFill>
        <p:spPr>
          <a:xfrm>
            <a:off x="609598" y="4289604"/>
            <a:ext cx="7363918" cy="1927546"/>
          </a:xfrm>
          <a:prstGeom prst="rect">
            <a:avLst/>
          </a:prstGeom>
        </p:spPr>
      </p:pic>
    </p:spTree>
    <p:extLst>
      <p:ext uri="{BB962C8B-B14F-4D97-AF65-F5344CB8AC3E}">
        <p14:creationId xmlns:p14="http://schemas.microsoft.com/office/powerpoint/2010/main" val="3897596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609929"/>
            <a:ext cx="7290054" cy="1499616"/>
          </a:xfrm>
        </p:spPr>
        <p:txBody>
          <a:bodyPr/>
          <a:lstStyle/>
          <a:p>
            <a:r>
              <a:rPr lang="en-AU" dirty="0"/>
              <a:t>PeopleSoft Customisation</a:t>
            </a:r>
            <a:endParaRPr lang="en-US" dirty="0"/>
          </a:p>
        </p:txBody>
      </p:sp>
      <p:sp>
        <p:nvSpPr>
          <p:cNvPr id="3" name="Footer Placeholder 2"/>
          <p:cNvSpPr>
            <a:spLocks noGrp="1"/>
          </p:cNvSpPr>
          <p:nvPr>
            <p:ph type="ftr" sz="quarter" idx="11"/>
          </p:nvPr>
        </p:nvSpPr>
        <p:spPr/>
        <p:txBody>
          <a:bodyPr/>
          <a:lstStyle/>
          <a:p>
            <a:r>
              <a:rPr lang="en-US"/>
              <a:t>ADU 9-11 November 2016</a:t>
            </a:r>
          </a:p>
        </p:txBody>
      </p:sp>
      <p:pic>
        <p:nvPicPr>
          <p:cNvPr id="8" name="Picture 7"/>
          <p:cNvPicPr>
            <a:picLocks noChangeAspect="1"/>
          </p:cNvPicPr>
          <p:nvPr/>
        </p:nvPicPr>
        <p:blipFill>
          <a:blip r:embed="rId2"/>
          <a:stretch>
            <a:fillRect/>
          </a:stretch>
        </p:blipFill>
        <p:spPr>
          <a:xfrm>
            <a:off x="6275070" y="359497"/>
            <a:ext cx="1969179" cy="1926503"/>
          </a:xfrm>
          <a:prstGeom prst="rect">
            <a:avLst/>
          </a:prstGeom>
        </p:spPr>
      </p:pic>
      <p:sp>
        <p:nvSpPr>
          <p:cNvPr id="7" name="Text Placeholder 3"/>
          <p:cNvSpPr txBox="1">
            <a:spLocks/>
          </p:cNvSpPr>
          <p:nvPr/>
        </p:nvSpPr>
        <p:spPr>
          <a:xfrm>
            <a:off x="171939" y="2164070"/>
            <a:ext cx="8806460" cy="2668967"/>
          </a:xfrm>
          <a:prstGeom prst="rect">
            <a:avLst/>
          </a:prstGeom>
        </p:spPr>
        <p:txBody>
          <a:bodyPr vert="horz" lIns="45720" tIns="45720" rIns="45720" bIns="45720" rtlCol="0">
            <a:normAutofit fontScale="40000" lnSpcReduction="20000"/>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0" indent="0">
              <a:buNone/>
            </a:pPr>
            <a:r>
              <a:rPr lang="en-AU" sz="4000" b="1" dirty="0" smtClean="0"/>
              <a:t>Import Status type = </a:t>
            </a:r>
            <a:r>
              <a:rPr lang="en-AU" sz="4000" b="1" dirty="0" err="1" smtClean="0"/>
              <a:t>PosInput</a:t>
            </a:r>
            <a:endParaRPr lang="en-AU" sz="4000" b="1" dirty="0" smtClean="0"/>
          </a:p>
          <a:p>
            <a:pPr marL="0" indent="0">
              <a:buNone/>
            </a:pPr>
            <a:r>
              <a:rPr lang="en-AU" sz="3500" dirty="0" smtClean="0"/>
              <a:t>The process has completed.</a:t>
            </a:r>
          </a:p>
          <a:p>
            <a:pPr>
              <a:buFont typeface="Wingdings" panose="05000000000000000000" pitchFamily="2" charset="2"/>
              <a:buChar char="Ø"/>
            </a:pPr>
            <a:r>
              <a:rPr lang="en-AU" sz="3500" dirty="0" smtClean="0"/>
              <a:t>Job Data 	- Hire/Rehire row with Effective date = Period Begin Date</a:t>
            </a:r>
          </a:p>
          <a:p>
            <a:pPr marL="0" indent="0">
              <a:buNone/>
            </a:pPr>
            <a:r>
              <a:rPr lang="en-AU" sz="3500" dirty="0" smtClean="0"/>
              <a:t>	- Termination row with Effective date = Period End Date</a:t>
            </a:r>
          </a:p>
          <a:p>
            <a:pPr>
              <a:buFont typeface="Wingdings" panose="05000000000000000000" pitchFamily="2" charset="2"/>
              <a:buChar char="Ø"/>
            </a:pPr>
            <a:r>
              <a:rPr lang="en-AU" sz="3500" dirty="0" smtClean="0"/>
              <a:t>Maintain Bank Accounts &amp; Specify Net Pay Elections – row added with Effective Date = Hire Date or Period Begin Date if record already exists</a:t>
            </a:r>
          </a:p>
          <a:p>
            <a:pPr>
              <a:buFont typeface="Wingdings" panose="05000000000000000000" pitchFamily="2" charset="2"/>
              <a:buChar char="Ø"/>
            </a:pPr>
            <a:r>
              <a:rPr lang="en-AU" sz="3500" dirty="0" smtClean="0"/>
              <a:t>Maintain Tax Data AUS  - row added with </a:t>
            </a:r>
            <a:r>
              <a:rPr lang="en-AU" sz="3500" dirty="0"/>
              <a:t>Effective Date = Hire Date or Period Begin Date if record already </a:t>
            </a:r>
            <a:r>
              <a:rPr lang="en-AU" sz="3500" dirty="0" smtClean="0"/>
              <a:t>exists</a:t>
            </a:r>
          </a:p>
          <a:p>
            <a:pPr>
              <a:buFont typeface="Wingdings" panose="05000000000000000000" pitchFamily="2" charset="2"/>
              <a:buChar char="Ø"/>
            </a:pPr>
            <a:r>
              <a:rPr lang="en-AU" sz="3500" dirty="0" smtClean="0"/>
              <a:t>One Time (Positive Input) – row added for Mentor hours, row added for Co-ordinator hours. Hours are summed(by Earnings type) if multiple claims are loaded in the same calendar</a:t>
            </a:r>
          </a:p>
          <a:p>
            <a:pPr marL="0" indent="0">
              <a:buNone/>
            </a:pPr>
            <a:endParaRPr lang="en-AU" dirty="0"/>
          </a:p>
          <a:p>
            <a:pPr marL="0" indent="0">
              <a:buNone/>
            </a:pPr>
            <a:endParaRPr lang="en-AU" dirty="0" smtClean="0"/>
          </a:p>
          <a:p>
            <a:pPr marL="0" indent="0">
              <a:buNone/>
            </a:pPr>
            <a:endParaRPr lang="en-AU" dirty="0" smtClean="0"/>
          </a:p>
          <a:p>
            <a:pPr marL="0" indent="0">
              <a:buNone/>
            </a:pPr>
            <a:endParaRPr lang="en-AU" dirty="0" smtClean="0"/>
          </a:p>
          <a:p>
            <a:endParaRPr lang="en-AU" dirty="0"/>
          </a:p>
        </p:txBody>
      </p:sp>
      <p:pic>
        <p:nvPicPr>
          <p:cNvPr id="9" name="Picture 8"/>
          <p:cNvPicPr>
            <a:picLocks noChangeAspect="1"/>
          </p:cNvPicPr>
          <p:nvPr/>
        </p:nvPicPr>
        <p:blipFill>
          <a:blip r:embed="rId3"/>
          <a:stretch>
            <a:fillRect/>
          </a:stretch>
        </p:blipFill>
        <p:spPr>
          <a:xfrm>
            <a:off x="929413" y="4935245"/>
            <a:ext cx="5838709" cy="1810217"/>
          </a:xfrm>
          <a:prstGeom prst="rect">
            <a:avLst/>
          </a:prstGeom>
        </p:spPr>
      </p:pic>
    </p:spTree>
    <p:extLst>
      <p:ext uri="{BB962C8B-B14F-4D97-AF65-F5344CB8AC3E}">
        <p14:creationId xmlns:p14="http://schemas.microsoft.com/office/powerpoint/2010/main" val="39333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609929"/>
            <a:ext cx="7290054" cy="1499616"/>
          </a:xfrm>
        </p:spPr>
        <p:txBody>
          <a:bodyPr/>
          <a:lstStyle/>
          <a:p>
            <a:r>
              <a:rPr lang="en-AU" dirty="0"/>
              <a:t>PeopleSoft Customisation</a:t>
            </a:r>
            <a:endParaRPr lang="en-US" dirty="0"/>
          </a:p>
        </p:txBody>
      </p:sp>
      <p:sp>
        <p:nvSpPr>
          <p:cNvPr id="3" name="Footer Placeholder 2"/>
          <p:cNvSpPr>
            <a:spLocks noGrp="1"/>
          </p:cNvSpPr>
          <p:nvPr>
            <p:ph type="ftr" sz="quarter" idx="11"/>
          </p:nvPr>
        </p:nvSpPr>
        <p:spPr/>
        <p:txBody>
          <a:bodyPr/>
          <a:lstStyle/>
          <a:p>
            <a:r>
              <a:rPr lang="en-US"/>
              <a:t>ADU 9-11 November 2016</a:t>
            </a:r>
          </a:p>
        </p:txBody>
      </p:sp>
      <p:pic>
        <p:nvPicPr>
          <p:cNvPr id="8" name="Picture 7"/>
          <p:cNvPicPr>
            <a:picLocks noChangeAspect="1"/>
          </p:cNvPicPr>
          <p:nvPr/>
        </p:nvPicPr>
        <p:blipFill>
          <a:blip r:embed="rId2"/>
          <a:stretch>
            <a:fillRect/>
          </a:stretch>
        </p:blipFill>
        <p:spPr>
          <a:xfrm>
            <a:off x="6275070" y="359497"/>
            <a:ext cx="1969179" cy="1926503"/>
          </a:xfrm>
          <a:prstGeom prst="rect">
            <a:avLst/>
          </a:prstGeom>
        </p:spPr>
      </p:pic>
      <p:sp>
        <p:nvSpPr>
          <p:cNvPr id="4" name="TextBox 3"/>
          <p:cNvSpPr txBox="1"/>
          <p:nvPr/>
        </p:nvSpPr>
        <p:spPr>
          <a:xfrm>
            <a:off x="581997" y="1990645"/>
            <a:ext cx="5400431" cy="400110"/>
          </a:xfrm>
          <a:prstGeom prst="rect">
            <a:avLst/>
          </a:prstGeom>
          <a:noFill/>
        </p:spPr>
        <p:txBody>
          <a:bodyPr wrap="square" rtlCol="0">
            <a:spAutoFit/>
          </a:bodyPr>
          <a:lstStyle/>
          <a:p>
            <a:r>
              <a:rPr lang="en-AU" b="1" dirty="0" smtClean="0"/>
              <a:t>4. </a:t>
            </a:r>
            <a:r>
              <a:rPr lang="en-AU" sz="2000" b="1" dirty="0" smtClean="0"/>
              <a:t>Sonia Detail Page in PeopleSoft</a:t>
            </a:r>
            <a:endParaRPr lang="en-AU" sz="2000" b="1" dirty="0"/>
          </a:p>
        </p:txBody>
      </p:sp>
      <p:pic>
        <p:nvPicPr>
          <p:cNvPr id="6" name="Picture 5"/>
          <p:cNvPicPr>
            <a:picLocks noChangeAspect="1"/>
          </p:cNvPicPr>
          <p:nvPr/>
        </p:nvPicPr>
        <p:blipFill>
          <a:blip r:embed="rId3"/>
          <a:stretch>
            <a:fillRect/>
          </a:stretch>
        </p:blipFill>
        <p:spPr>
          <a:xfrm>
            <a:off x="581997" y="2430541"/>
            <a:ext cx="5756280" cy="4267587"/>
          </a:xfrm>
          <a:prstGeom prst="rect">
            <a:avLst/>
          </a:prstGeom>
        </p:spPr>
      </p:pic>
      <p:sp>
        <p:nvSpPr>
          <p:cNvPr id="11" name="TextBox 10"/>
          <p:cNvSpPr txBox="1"/>
          <p:nvPr/>
        </p:nvSpPr>
        <p:spPr>
          <a:xfrm>
            <a:off x="6830646" y="2680676"/>
            <a:ext cx="1711569" cy="3539430"/>
          </a:xfrm>
          <a:prstGeom prst="rect">
            <a:avLst/>
          </a:prstGeom>
          <a:noFill/>
        </p:spPr>
        <p:txBody>
          <a:bodyPr wrap="square" rtlCol="0">
            <a:spAutoFit/>
          </a:bodyPr>
          <a:lstStyle/>
          <a:p>
            <a:pPr marL="342900" indent="-342900">
              <a:buClr>
                <a:schemeClr val="accent2"/>
              </a:buClr>
              <a:buFont typeface="Wingdings" panose="05000000000000000000" pitchFamily="2" charset="2"/>
              <a:buChar char="Ø"/>
            </a:pPr>
            <a:r>
              <a:rPr lang="en-AU" sz="1400" dirty="0" smtClean="0"/>
              <a:t>Used for phone enquires. </a:t>
            </a:r>
          </a:p>
          <a:p>
            <a:pPr marL="342900" indent="-342900">
              <a:buClr>
                <a:schemeClr val="accent2"/>
              </a:buClr>
              <a:buFont typeface="Wingdings" panose="05000000000000000000" pitchFamily="2" charset="2"/>
              <a:buChar char="Ø"/>
            </a:pPr>
            <a:r>
              <a:rPr lang="en-AU" sz="1400" dirty="0" smtClean="0"/>
              <a:t>ID can be verified as ID details on this page </a:t>
            </a:r>
            <a:r>
              <a:rPr lang="en-AU" sz="1400" dirty="0" err="1" smtClean="0"/>
              <a:t>eg</a:t>
            </a:r>
            <a:r>
              <a:rPr lang="en-AU" sz="1400" dirty="0" smtClean="0"/>
              <a:t> DOB, address, student name</a:t>
            </a:r>
          </a:p>
          <a:p>
            <a:pPr marL="342900" indent="-342900">
              <a:buClr>
                <a:schemeClr val="accent2"/>
              </a:buClr>
              <a:buFont typeface="Wingdings" panose="05000000000000000000" pitchFamily="2" charset="2"/>
              <a:buChar char="Ø"/>
            </a:pPr>
            <a:r>
              <a:rPr lang="en-AU" sz="1400" dirty="0" smtClean="0"/>
              <a:t>Identify Period when form uploaded</a:t>
            </a:r>
          </a:p>
          <a:p>
            <a:pPr marL="342900" indent="-342900">
              <a:buClr>
                <a:schemeClr val="accent2"/>
              </a:buClr>
              <a:buFont typeface="Wingdings" panose="05000000000000000000" pitchFamily="2" charset="2"/>
              <a:buChar char="Ø"/>
            </a:pPr>
            <a:r>
              <a:rPr lang="en-AU" sz="1400" dirty="0" smtClean="0"/>
              <a:t>Identify Import Status</a:t>
            </a:r>
          </a:p>
          <a:p>
            <a:pPr marL="342900" indent="-342900">
              <a:buClr>
                <a:schemeClr val="accent2"/>
              </a:buClr>
              <a:buFont typeface="Wingdings" panose="05000000000000000000" pitchFamily="2" charset="2"/>
              <a:buChar char="Ø"/>
            </a:pPr>
            <a:r>
              <a:rPr lang="en-AU" sz="1400" dirty="0" smtClean="0"/>
              <a:t>Identify when payment was processed</a:t>
            </a:r>
            <a:endParaRPr lang="en-AU" sz="1400" dirty="0"/>
          </a:p>
        </p:txBody>
      </p:sp>
    </p:spTree>
    <p:extLst>
      <p:ext uri="{BB962C8B-B14F-4D97-AF65-F5344CB8AC3E}">
        <p14:creationId xmlns:p14="http://schemas.microsoft.com/office/powerpoint/2010/main" val="3828878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Footer Placeholder 2"/>
          <p:cNvSpPr>
            <a:spLocks noGrp="1"/>
          </p:cNvSpPr>
          <p:nvPr>
            <p:ph type="ftr" sz="quarter" idx="11"/>
          </p:nvPr>
        </p:nvSpPr>
        <p:spPr/>
        <p:txBody>
          <a:bodyPr/>
          <a:lstStyle/>
          <a:p>
            <a:r>
              <a:rPr lang="en-US"/>
              <a:t>ADU 9-11 November 2016</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9634" y="351692"/>
            <a:ext cx="1279804" cy="1473156"/>
          </a:xfrm>
        </p:spPr>
      </p:pic>
      <p:sp>
        <p:nvSpPr>
          <p:cNvPr id="8" name="Rectangle 7"/>
          <p:cNvSpPr/>
          <p:nvPr/>
        </p:nvSpPr>
        <p:spPr>
          <a:xfrm>
            <a:off x="650789" y="1943977"/>
            <a:ext cx="8196649" cy="3785652"/>
          </a:xfrm>
          <a:prstGeom prst="rect">
            <a:avLst/>
          </a:prstGeom>
        </p:spPr>
        <p:txBody>
          <a:bodyPr wrap="square">
            <a:spAutoFit/>
          </a:bodyPr>
          <a:lstStyle/>
          <a:p>
            <a:pPr marL="742950" lvl="1" indent="-285750">
              <a:buFont typeface="Arial" panose="020B0604020202020204" pitchFamily="34" charset="0"/>
              <a:buChar char="•"/>
            </a:pPr>
            <a:r>
              <a:rPr lang="en-AU" sz="2400" dirty="0"/>
              <a:t>No Overpayments due to data entry errors or submission of duplicate claim forms</a:t>
            </a:r>
          </a:p>
          <a:p>
            <a:pPr marL="742950" lvl="1" indent="-285750">
              <a:buFont typeface="Arial" panose="020B0604020202020204" pitchFamily="34" charset="0"/>
              <a:buChar char="•"/>
            </a:pPr>
            <a:r>
              <a:rPr lang="en-AU" sz="2400" dirty="0"/>
              <a:t>Reduced bank rejects as claimant chooses </a:t>
            </a:r>
            <a:r>
              <a:rPr lang="en-AU" sz="2400" dirty="0" smtClean="0"/>
              <a:t>BSB details </a:t>
            </a:r>
            <a:r>
              <a:rPr lang="en-AU" sz="2400" dirty="0"/>
              <a:t>from Drop down </a:t>
            </a:r>
            <a:r>
              <a:rPr lang="en-AU" sz="2400" dirty="0" smtClean="0"/>
              <a:t>list, Bank Name derived from BSB</a:t>
            </a:r>
            <a:endParaRPr lang="en-AU" sz="2400" dirty="0"/>
          </a:p>
          <a:p>
            <a:pPr marL="742950" lvl="1" indent="-285750">
              <a:buFont typeface="Arial" panose="020B0604020202020204" pitchFamily="34" charset="0"/>
              <a:buChar char="•"/>
            </a:pPr>
            <a:r>
              <a:rPr lang="en-AU" sz="2400" dirty="0"/>
              <a:t>Reduction in Data entry, filing, checking and phone enquiries</a:t>
            </a:r>
          </a:p>
          <a:p>
            <a:pPr marL="742950" lvl="1" indent="-285750">
              <a:buFont typeface="Arial" panose="020B0604020202020204" pitchFamily="34" charset="0"/>
              <a:buChar char="•"/>
            </a:pPr>
            <a:r>
              <a:rPr lang="en-AU" sz="2400" dirty="0"/>
              <a:t>Estimated time saving based on 2015 claims  – 20 minutes per claim, 24760 minutes or 412.6 hours or 56.9 work days or 11.3 work weeks</a:t>
            </a:r>
          </a:p>
          <a:p>
            <a:pPr marL="742950" lvl="1" indent="-285750">
              <a:buFont typeface="Arial" panose="020B0604020202020204" pitchFamily="34" charset="0"/>
              <a:buChar char="•"/>
            </a:pPr>
            <a:r>
              <a:rPr lang="en-AU" sz="2400" dirty="0"/>
              <a:t>Happy </a:t>
            </a:r>
            <a:r>
              <a:rPr lang="en-AU" sz="2400" dirty="0" smtClean="0"/>
              <a:t>Payroll staff and Happy customers</a:t>
            </a:r>
            <a:endParaRPr lang="en-AU" sz="2400" dirty="0"/>
          </a:p>
        </p:txBody>
      </p:sp>
    </p:spTree>
    <p:extLst>
      <p:ext uri="{BB962C8B-B14F-4D97-AF65-F5344CB8AC3E}">
        <p14:creationId xmlns:p14="http://schemas.microsoft.com/office/powerpoint/2010/main" val="2525579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ANY QUESTIONS</a:t>
            </a:r>
            <a:endParaRPr lang="en-US" dirty="0"/>
          </a:p>
        </p:txBody>
      </p:sp>
      <p:sp>
        <p:nvSpPr>
          <p:cNvPr id="4" name="Footer Placeholder 3"/>
          <p:cNvSpPr>
            <a:spLocks noGrp="1"/>
          </p:cNvSpPr>
          <p:nvPr>
            <p:ph type="ftr" sz="quarter" idx="11"/>
          </p:nvPr>
        </p:nvSpPr>
        <p:spPr/>
        <p:txBody>
          <a:bodyPr/>
          <a:lstStyle/>
          <a:p>
            <a:r>
              <a:rPr lang="en-US"/>
              <a:t>ADU 9-11 November 2016</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2114" y="0"/>
            <a:ext cx="4543167" cy="4543167"/>
          </a:xfrm>
          <a:prstGeom prst="rect">
            <a:avLst/>
          </a:prstGeom>
        </p:spPr>
      </p:pic>
    </p:spTree>
    <p:extLst>
      <p:ext uri="{BB962C8B-B14F-4D97-AF65-F5344CB8AC3E}">
        <p14:creationId xmlns:p14="http://schemas.microsoft.com/office/powerpoint/2010/main" val="1486425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US" dirty="0" smtClean="0"/>
              <a:t>Karen Dixon	</a:t>
            </a:r>
            <a:endParaRPr lang="en-US" dirty="0"/>
          </a:p>
        </p:txBody>
      </p:sp>
      <p:sp>
        <p:nvSpPr>
          <p:cNvPr id="4" name="Content Placeholder 3"/>
          <p:cNvSpPr>
            <a:spLocks noGrp="1"/>
          </p:cNvSpPr>
          <p:nvPr>
            <p:ph sz="half" idx="2"/>
          </p:nvPr>
        </p:nvSpPr>
        <p:spPr>
          <a:xfrm>
            <a:off x="768096" y="2967788"/>
            <a:ext cx="3566160" cy="1446168"/>
          </a:xfrm>
        </p:spPr>
        <p:txBody>
          <a:bodyPr>
            <a:normAutofit lnSpcReduction="10000"/>
          </a:bodyPr>
          <a:lstStyle/>
          <a:p>
            <a:r>
              <a:rPr lang="en-US" dirty="0" smtClean="0"/>
              <a:t>HR Consultant (Remuneration &amp; Systems)</a:t>
            </a:r>
            <a:endParaRPr lang="en-US" dirty="0"/>
          </a:p>
          <a:p>
            <a:r>
              <a:rPr lang="en-US" dirty="0" smtClean="0"/>
              <a:t>University of the Sunshine Coast</a:t>
            </a:r>
            <a:endParaRPr lang="en-US" dirty="0"/>
          </a:p>
          <a:p>
            <a:r>
              <a:rPr lang="en-US" dirty="0" smtClean="0"/>
              <a:t>kdixon@usc.edu.au</a:t>
            </a:r>
            <a:endParaRPr lang="en-US" dirty="0"/>
          </a:p>
        </p:txBody>
      </p:sp>
      <p:sp>
        <p:nvSpPr>
          <p:cNvPr id="5" name="Text Placeholder 4"/>
          <p:cNvSpPr>
            <a:spLocks noGrp="1"/>
          </p:cNvSpPr>
          <p:nvPr>
            <p:ph type="body" sz="quarter" idx="3"/>
          </p:nvPr>
        </p:nvSpPr>
        <p:spPr/>
        <p:txBody>
          <a:bodyPr/>
          <a:lstStyle/>
          <a:p>
            <a:r>
              <a:rPr lang="en-US" dirty="0" smtClean="0"/>
              <a:t>Kellie McVey</a:t>
            </a:r>
            <a:endParaRPr lang="en-US" dirty="0"/>
          </a:p>
        </p:txBody>
      </p:sp>
      <p:sp>
        <p:nvSpPr>
          <p:cNvPr id="6" name="Content Placeholder 5"/>
          <p:cNvSpPr>
            <a:spLocks noGrp="1"/>
          </p:cNvSpPr>
          <p:nvPr>
            <p:ph sz="quarter" idx="4"/>
          </p:nvPr>
        </p:nvSpPr>
        <p:spPr>
          <a:xfrm>
            <a:off x="4491990" y="2967788"/>
            <a:ext cx="3566160" cy="1446168"/>
          </a:xfrm>
        </p:spPr>
        <p:txBody>
          <a:bodyPr>
            <a:normAutofit/>
          </a:bodyPr>
          <a:lstStyle/>
          <a:p>
            <a:pPr marL="0" indent="0">
              <a:buNone/>
            </a:pPr>
            <a:r>
              <a:rPr lang="en-US" dirty="0" smtClean="0"/>
              <a:t>HR Officer</a:t>
            </a:r>
          </a:p>
          <a:p>
            <a:pPr marL="0" indent="0">
              <a:buNone/>
            </a:pPr>
            <a:r>
              <a:rPr lang="en-US" dirty="0" smtClean="0"/>
              <a:t>University of the Sunshine Coast</a:t>
            </a:r>
          </a:p>
          <a:p>
            <a:pPr marL="0" indent="0">
              <a:buNone/>
            </a:pPr>
            <a:r>
              <a:rPr lang="en-US" dirty="0" smtClean="0"/>
              <a:t>kmcvey@usc.edu.au</a:t>
            </a:r>
            <a:endParaRPr lang="en-US" dirty="0"/>
          </a:p>
          <a:p>
            <a:endParaRPr lang="en-US" dirty="0"/>
          </a:p>
        </p:txBody>
      </p:sp>
      <p:sp>
        <p:nvSpPr>
          <p:cNvPr id="10" name="Title 1"/>
          <p:cNvSpPr txBox="1">
            <a:spLocks/>
          </p:cNvSpPr>
          <p:nvPr/>
        </p:nvSpPr>
        <p:spPr>
          <a:xfrm>
            <a:off x="926973" y="4869349"/>
            <a:ext cx="7290054" cy="1499616"/>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3200" dirty="0">
                <a:solidFill>
                  <a:schemeClr val="tx1"/>
                </a:solidFill>
              </a:rPr>
              <a:t>all Alliance presentations will be available for download from the Conference Site</a:t>
            </a:r>
          </a:p>
        </p:txBody>
      </p:sp>
      <p:sp>
        <p:nvSpPr>
          <p:cNvPr id="7" name="Footer Placeholder 6"/>
          <p:cNvSpPr>
            <a:spLocks noGrp="1"/>
          </p:cNvSpPr>
          <p:nvPr>
            <p:ph type="ftr" sz="quarter" idx="11"/>
          </p:nvPr>
        </p:nvSpPr>
        <p:spPr/>
        <p:txBody>
          <a:bodyPr/>
          <a:lstStyle/>
          <a:p>
            <a:r>
              <a:rPr lang="en-US"/>
              <a:t>ADU 9-11 November 2016</a:t>
            </a:r>
          </a:p>
        </p:txBody>
      </p:sp>
    </p:spTree>
    <p:extLst>
      <p:ext uri="{BB962C8B-B14F-4D97-AF65-F5344CB8AC3E}">
        <p14:creationId xmlns:p14="http://schemas.microsoft.com/office/powerpoint/2010/main" val="2898579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2853306" cy="1463040"/>
          </a:xfrm>
        </p:spPr>
        <p:txBody>
          <a:bodyPr/>
          <a:lstStyle/>
          <a:p>
            <a:r>
              <a:rPr lang="en-US" dirty="0"/>
              <a:t>THANK YOU!</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078" y="4739158"/>
            <a:ext cx="1905000" cy="1905000"/>
          </a:xfrm>
          <a:prstGeom prst="rect">
            <a:avLst/>
          </a:prstGeom>
        </p:spPr>
      </p:pic>
      <p:pic>
        <p:nvPicPr>
          <p:cNvPr id="13" name="Picture Placeholder 12"/>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t="269" b="24717"/>
          <a:stretch/>
        </p:blipFill>
        <p:spPr>
          <a:xfrm>
            <a:off x="0" y="-1"/>
            <a:ext cx="9141714" cy="4572000"/>
          </a:xfrm>
        </p:spPr>
      </p:pic>
      <p:sp>
        <p:nvSpPr>
          <p:cNvPr id="3" name="Footer Placeholder 2"/>
          <p:cNvSpPr>
            <a:spLocks noGrp="1"/>
          </p:cNvSpPr>
          <p:nvPr>
            <p:ph type="ftr" sz="quarter" idx="11"/>
          </p:nvPr>
        </p:nvSpPr>
        <p:spPr/>
        <p:txBody>
          <a:bodyPr/>
          <a:lstStyle/>
          <a:p>
            <a:r>
              <a:rPr lang="en-US"/>
              <a:t>ADU 9-11 November 2016</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2159" y="4960138"/>
            <a:ext cx="1994700" cy="1496026"/>
          </a:xfrm>
          <a:prstGeom prst="rect">
            <a:avLst/>
          </a:prstGeom>
        </p:spPr>
      </p:pic>
    </p:spTree>
    <p:extLst>
      <p:ext uri="{BB962C8B-B14F-4D97-AF65-F5344CB8AC3E}">
        <p14:creationId xmlns:p14="http://schemas.microsoft.com/office/powerpoint/2010/main" val="3684902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US" dirty="0" smtClean="0"/>
              <a:t>Karen Dixon</a:t>
            </a:r>
            <a:endParaRPr lang="en-US" dirty="0"/>
          </a:p>
        </p:txBody>
      </p:sp>
      <p:sp>
        <p:nvSpPr>
          <p:cNvPr id="4" name="Content Placeholder 3"/>
          <p:cNvSpPr>
            <a:spLocks noGrp="1"/>
          </p:cNvSpPr>
          <p:nvPr>
            <p:ph sz="half" idx="2"/>
          </p:nvPr>
        </p:nvSpPr>
        <p:spPr>
          <a:xfrm>
            <a:off x="768096" y="2967788"/>
            <a:ext cx="3566160" cy="1446168"/>
          </a:xfrm>
        </p:spPr>
        <p:txBody>
          <a:bodyPr>
            <a:normAutofit lnSpcReduction="10000"/>
          </a:bodyPr>
          <a:lstStyle/>
          <a:p>
            <a:r>
              <a:rPr lang="en-US" dirty="0" smtClean="0"/>
              <a:t>HR Consultant (Remuneration &amp; Systems)</a:t>
            </a:r>
            <a:endParaRPr lang="en-US" dirty="0"/>
          </a:p>
          <a:p>
            <a:r>
              <a:rPr lang="en-US" dirty="0" smtClean="0"/>
              <a:t>University of the Sunshine Coast</a:t>
            </a:r>
            <a:endParaRPr lang="en-US" dirty="0"/>
          </a:p>
          <a:p>
            <a:r>
              <a:rPr lang="en-US" dirty="0" smtClean="0"/>
              <a:t>kdixon@usc.edu.au</a:t>
            </a:r>
            <a:endParaRPr lang="en-US" dirty="0"/>
          </a:p>
        </p:txBody>
      </p:sp>
      <p:sp>
        <p:nvSpPr>
          <p:cNvPr id="5" name="Text Placeholder 4"/>
          <p:cNvSpPr>
            <a:spLocks noGrp="1"/>
          </p:cNvSpPr>
          <p:nvPr>
            <p:ph type="body" sz="quarter" idx="3"/>
          </p:nvPr>
        </p:nvSpPr>
        <p:spPr/>
        <p:txBody>
          <a:bodyPr/>
          <a:lstStyle/>
          <a:p>
            <a:r>
              <a:rPr lang="en-US" dirty="0" smtClean="0"/>
              <a:t>Kellie McVey</a:t>
            </a:r>
            <a:endParaRPr lang="en-US" dirty="0"/>
          </a:p>
        </p:txBody>
      </p:sp>
      <p:sp>
        <p:nvSpPr>
          <p:cNvPr id="6" name="Content Placeholder 5"/>
          <p:cNvSpPr>
            <a:spLocks noGrp="1"/>
          </p:cNvSpPr>
          <p:nvPr>
            <p:ph sz="quarter" idx="4"/>
          </p:nvPr>
        </p:nvSpPr>
        <p:spPr>
          <a:xfrm>
            <a:off x="4491990" y="2967788"/>
            <a:ext cx="3566160" cy="1446168"/>
          </a:xfrm>
        </p:spPr>
        <p:txBody>
          <a:bodyPr/>
          <a:lstStyle/>
          <a:p>
            <a:r>
              <a:rPr lang="en-US" dirty="0" smtClean="0"/>
              <a:t>HR Officer</a:t>
            </a:r>
            <a:endParaRPr lang="en-US" dirty="0"/>
          </a:p>
          <a:p>
            <a:r>
              <a:rPr lang="en-US" dirty="0" smtClean="0"/>
              <a:t>University of the Sunshine Coast</a:t>
            </a:r>
            <a:endParaRPr lang="en-US" dirty="0"/>
          </a:p>
          <a:p>
            <a:r>
              <a:rPr lang="en-US" dirty="0" smtClean="0"/>
              <a:t>kmcvey@usc.edu.au</a:t>
            </a:r>
            <a:endParaRPr lang="en-US" dirty="0"/>
          </a:p>
          <a:p>
            <a:endParaRPr lang="en-US" dirty="0"/>
          </a:p>
        </p:txBody>
      </p:sp>
      <p:sp>
        <p:nvSpPr>
          <p:cNvPr id="7" name="Content Placeholder 3"/>
          <p:cNvSpPr txBox="1">
            <a:spLocks/>
          </p:cNvSpPr>
          <p:nvPr/>
        </p:nvSpPr>
        <p:spPr>
          <a:xfrm>
            <a:off x="768096"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endParaRPr lang="en-US" sz="1600" dirty="0"/>
          </a:p>
        </p:txBody>
      </p:sp>
      <p:sp>
        <p:nvSpPr>
          <p:cNvPr id="8" name="Content Placeholder 3"/>
          <p:cNvSpPr txBox="1">
            <a:spLocks/>
          </p:cNvSpPr>
          <p:nvPr/>
        </p:nvSpPr>
        <p:spPr>
          <a:xfrm>
            <a:off x="4491990"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endParaRPr lang="en-US" sz="1600" dirty="0"/>
          </a:p>
        </p:txBody>
      </p:sp>
      <p:sp>
        <p:nvSpPr>
          <p:cNvPr id="10" name="Footer Placeholder 9"/>
          <p:cNvSpPr>
            <a:spLocks noGrp="1"/>
          </p:cNvSpPr>
          <p:nvPr>
            <p:ph type="ftr" sz="quarter" idx="11"/>
          </p:nvPr>
        </p:nvSpPr>
        <p:spPr/>
        <p:txBody>
          <a:bodyPr/>
          <a:lstStyle/>
          <a:p>
            <a:r>
              <a:rPr lang="en-US"/>
              <a:t>ADU 9-11 November 2016</a:t>
            </a:r>
          </a:p>
        </p:txBody>
      </p:sp>
    </p:spTree>
    <p:extLst>
      <p:ext uri="{BB962C8B-B14F-4D97-AF65-F5344CB8AC3E}">
        <p14:creationId xmlns:p14="http://schemas.microsoft.com/office/powerpoint/2010/main" val="829274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of the sunshine coast</a:t>
            </a:r>
            <a:endParaRPr lang="en-US" dirty="0"/>
          </a:p>
        </p:txBody>
      </p:sp>
      <p:sp>
        <p:nvSpPr>
          <p:cNvPr id="4" name="Text Placeholder 3"/>
          <p:cNvSpPr>
            <a:spLocks noGrp="1"/>
          </p:cNvSpPr>
          <p:nvPr>
            <p:ph type="body" sz="half" idx="2"/>
          </p:nvPr>
        </p:nvSpPr>
        <p:spPr>
          <a:xfrm>
            <a:off x="6509238" y="5283200"/>
            <a:ext cx="2349012" cy="1139978"/>
          </a:xfrm>
        </p:spPr>
        <p:txBody>
          <a:bodyPr>
            <a:normAutofit/>
          </a:bodyPr>
          <a:lstStyle/>
          <a:p>
            <a:r>
              <a:rPr lang="en-US" dirty="0" smtClean="0"/>
              <a:t>4 Campuses </a:t>
            </a:r>
          </a:p>
          <a:p>
            <a:r>
              <a:rPr lang="en-US" dirty="0" smtClean="0"/>
              <a:t>Fraser Coast, Gympie, Sippy Downs &amp; Southbank </a:t>
            </a:r>
          </a:p>
          <a:p>
            <a:r>
              <a:rPr lang="en-US" dirty="0" smtClean="0"/>
              <a:t>2111 Staff </a:t>
            </a:r>
            <a:endParaRPr lang="en-US" dirty="0"/>
          </a:p>
        </p:txBody>
      </p:sp>
      <p:sp>
        <p:nvSpPr>
          <p:cNvPr id="3" name="Footer Placeholder 2"/>
          <p:cNvSpPr>
            <a:spLocks noGrp="1"/>
          </p:cNvSpPr>
          <p:nvPr>
            <p:ph type="ftr" sz="quarter" idx="11"/>
          </p:nvPr>
        </p:nvSpPr>
        <p:spPr/>
        <p:txBody>
          <a:bodyPr/>
          <a:lstStyle/>
          <a:p>
            <a:r>
              <a:rPr lang="en-US"/>
              <a:t>ADU 9-11 November 2016</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133" y="541294"/>
            <a:ext cx="6624528" cy="4418844"/>
          </a:xfrm>
          <a:prstGeom prst="rect">
            <a:avLst/>
          </a:prstGeom>
        </p:spPr>
      </p:pic>
    </p:spTree>
    <p:extLst>
      <p:ext uri="{BB962C8B-B14F-4D97-AF65-F5344CB8AC3E}">
        <p14:creationId xmlns:p14="http://schemas.microsoft.com/office/powerpoint/2010/main" val="3108970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V9.0 (</a:t>
            </a:r>
            <a:r>
              <a:rPr lang="en-US" dirty="0" err="1" smtClean="0"/>
              <a:t>Ptools</a:t>
            </a:r>
            <a:r>
              <a:rPr lang="en-US" dirty="0" smtClean="0"/>
              <a:t> 8.54) </a:t>
            </a:r>
            <a:br>
              <a:rPr lang="en-US" dirty="0" smtClean="0"/>
            </a:br>
            <a:r>
              <a:rPr lang="en-US" dirty="0" smtClean="0"/>
              <a:t>currently upgrading to v9.2 (</a:t>
            </a:r>
            <a:r>
              <a:rPr lang="en-US" dirty="0" err="1" smtClean="0"/>
              <a:t>Ptools</a:t>
            </a:r>
            <a:r>
              <a:rPr lang="en-US" dirty="0" smtClean="0"/>
              <a:t> 8.55)</a:t>
            </a:r>
            <a:endParaRPr lang="en-US" dirty="0"/>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493" b="12493"/>
          <a:stretch>
            <a:fillRect/>
          </a:stretch>
        </p:blipFill>
        <p:spPr/>
      </p:pic>
      <p:sp>
        <p:nvSpPr>
          <p:cNvPr id="3" name="Footer Placeholder 2"/>
          <p:cNvSpPr>
            <a:spLocks noGrp="1"/>
          </p:cNvSpPr>
          <p:nvPr>
            <p:ph type="ftr" sz="quarter" idx="11"/>
          </p:nvPr>
        </p:nvSpPr>
        <p:spPr/>
        <p:txBody>
          <a:bodyPr/>
          <a:lstStyle/>
          <a:p>
            <a:r>
              <a:rPr lang="en-US"/>
              <a:t>ADU 9-11 November 2016</a:t>
            </a:r>
          </a:p>
        </p:txBody>
      </p:sp>
    </p:spTree>
    <p:extLst>
      <p:ext uri="{BB962C8B-B14F-4D97-AF65-F5344CB8AC3E}">
        <p14:creationId xmlns:p14="http://schemas.microsoft.com/office/powerpoint/2010/main" val="3348978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Process</a:t>
            </a:r>
            <a:endParaRPr lang="en-US" dirty="0"/>
          </a:p>
        </p:txBody>
      </p:sp>
      <p:sp>
        <p:nvSpPr>
          <p:cNvPr id="3" name="Content Placeholder 2"/>
          <p:cNvSpPr>
            <a:spLocks noGrp="1"/>
          </p:cNvSpPr>
          <p:nvPr>
            <p:ph idx="1"/>
          </p:nvPr>
        </p:nvSpPr>
        <p:spPr/>
        <p:txBody>
          <a:bodyPr/>
          <a:lstStyle/>
          <a:p>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en-US"/>
              <a:t>ADU 9-11 November 2016</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1197" y="333881"/>
            <a:ext cx="2345278" cy="1851535"/>
          </a:xfrm>
          <a:prstGeom prst="rect">
            <a:avLst/>
          </a:prstGeom>
        </p:spPr>
      </p:pic>
      <p:sp>
        <p:nvSpPr>
          <p:cNvPr id="6" name="Rectangle 5"/>
          <p:cNvSpPr/>
          <p:nvPr/>
        </p:nvSpPr>
        <p:spPr>
          <a:xfrm>
            <a:off x="234778" y="2084832"/>
            <a:ext cx="8291384" cy="3970318"/>
          </a:xfrm>
          <a:prstGeom prst="rect">
            <a:avLst/>
          </a:prstGeom>
        </p:spPr>
        <p:txBody>
          <a:bodyPr wrap="square">
            <a:spAutoFit/>
          </a:bodyPr>
          <a:lstStyle/>
          <a:p>
            <a:pPr marL="342900" indent="-342900">
              <a:buClr>
                <a:schemeClr val="accent2"/>
              </a:buClr>
              <a:buFont typeface="Arial" panose="020B0604020202020204" pitchFamily="34" charset="0"/>
              <a:buChar char="•"/>
            </a:pPr>
            <a:r>
              <a:rPr lang="en-AU" dirty="0"/>
              <a:t>1238 payments made in </a:t>
            </a:r>
            <a:r>
              <a:rPr lang="en-AU" dirty="0" smtClean="0"/>
              <a:t>2015</a:t>
            </a:r>
          </a:p>
          <a:p>
            <a:pPr marL="342900" indent="-342900">
              <a:buClr>
                <a:schemeClr val="accent2"/>
              </a:buClr>
              <a:buFont typeface="Arial" panose="020B0604020202020204" pitchFamily="34" charset="0"/>
              <a:buChar char="•"/>
            </a:pPr>
            <a:r>
              <a:rPr lang="en-AU" dirty="0" smtClean="0"/>
              <a:t>Manual </a:t>
            </a:r>
            <a:r>
              <a:rPr lang="en-AU" dirty="0"/>
              <a:t>process – </a:t>
            </a:r>
          </a:p>
          <a:p>
            <a:pPr marL="800100" lvl="1" indent="-342900">
              <a:buClr>
                <a:schemeClr val="accent2"/>
              </a:buClr>
              <a:buFont typeface="Wingdings" panose="05000000000000000000" pitchFamily="2" charset="2"/>
              <a:buChar char="Ø"/>
            </a:pPr>
            <a:r>
              <a:rPr lang="en-AU" dirty="0"/>
              <a:t>Create </a:t>
            </a:r>
            <a:r>
              <a:rPr lang="en-AU" dirty="0" smtClean="0"/>
              <a:t>Job Data, </a:t>
            </a:r>
            <a:r>
              <a:rPr lang="en-AU" dirty="0"/>
              <a:t>Add Tax, Banking, Address, Phone, Email, Emergency Contacts; Terminate appointment, Update shared School of Education/Payroll spreadsheet</a:t>
            </a:r>
          </a:p>
          <a:p>
            <a:pPr marL="800100" lvl="1" indent="-342900">
              <a:buClr>
                <a:schemeClr val="accent2"/>
              </a:buClr>
              <a:buFont typeface="Wingdings" panose="05000000000000000000" pitchFamily="2" charset="2"/>
              <a:buChar char="Ø"/>
            </a:pPr>
            <a:r>
              <a:rPr lang="en-AU" dirty="0"/>
              <a:t>Enter timesheet</a:t>
            </a:r>
          </a:p>
          <a:p>
            <a:pPr marL="800100" lvl="1" indent="-342900">
              <a:buClr>
                <a:schemeClr val="accent2"/>
              </a:buClr>
              <a:buFont typeface="Wingdings" panose="05000000000000000000" pitchFamily="2" charset="2"/>
              <a:buChar char="Ø"/>
            </a:pPr>
            <a:r>
              <a:rPr lang="en-AU" dirty="0"/>
              <a:t>Checking of data entry</a:t>
            </a:r>
          </a:p>
          <a:p>
            <a:pPr marL="800100" lvl="1" indent="-342900">
              <a:buClr>
                <a:schemeClr val="accent2"/>
              </a:buClr>
              <a:buFont typeface="Wingdings" panose="05000000000000000000" pitchFamily="2" charset="2"/>
              <a:buChar char="Ø"/>
            </a:pPr>
            <a:r>
              <a:rPr lang="en-AU" dirty="0"/>
              <a:t>Filing of Claim </a:t>
            </a:r>
            <a:r>
              <a:rPr lang="en-AU" dirty="0" smtClean="0"/>
              <a:t>forms</a:t>
            </a:r>
            <a:endParaRPr lang="en-AU" dirty="0"/>
          </a:p>
          <a:p>
            <a:pPr marL="342900" indent="-342900">
              <a:buClr>
                <a:schemeClr val="accent2"/>
              </a:buClr>
              <a:buFont typeface="Arial" panose="020B0604020202020204" pitchFamily="34" charset="0"/>
              <a:buChar char="•"/>
            </a:pPr>
            <a:r>
              <a:rPr lang="en-AU" dirty="0"/>
              <a:t>Current Payment Timeline</a:t>
            </a:r>
          </a:p>
          <a:p>
            <a:pPr marL="800100" lvl="1" indent="-342900">
              <a:buClr>
                <a:schemeClr val="accent2"/>
              </a:buClr>
              <a:buFont typeface="Wingdings" panose="05000000000000000000" pitchFamily="2" charset="2"/>
              <a:buChar char="Ø"/>
            </a:pPr>
            <a:r>
              <a:rPr lang="en-AU" dirty="0"/>
              <a:t> 4 week turn around from when the claim reaches Payroll Office</a:t>
            </a:r>
          </a:p>
          <a:p>
            <a:pPr marL="342900" indent="-342900">
              <a:buClr>
                <a:schemeClr val="accent2"/>
              </a:buClr>
              <a:buFont typeface="Arial" panose="020B0604020202020204" pitchFamily="34" charset="0"/>
              <a:buChar char="•"/>
            </a:pPr>
            <a:r>
              <a:rPr lang="en-AU" dirty="0"/>
              <a:t>Paper based forms </a:t>
            </a:r>
          </a:p>
          <a:p>
            <a:pPr marL="800100" lvl="1" indent="-342900">
              <a:buClr>
                <a:schemeClr val="accent2"/>
              </a:buClr>
              <a:buFont typeface="Wingdings" panose="05000000000000000000" pitchFamily="2" charset="2"/>
              <a:buChar char="Ø"/>
            </a:pPr>
            <a:r>
              <a:rPr lang="en-AU" dirty="0"/>
              <a:t>Overpayments – duplicate claim forms, data entry errors</a:t>
            </a:r>
          </a:p>
          <a:p>
            <a:pPr marL="800100" lvl="1" indent="-342900">
              <a:buClr>
                <a:schemeClr val="accent2"/>
              </a:buClr>
              <a:buFont typeface="Wingdings" panose="05000000000000000000" pitchFamily="2" charset="2"/>
              <a:buChar char="Ø"/>
            </a:pPr>
            <a:r>
              <a:rPr lang="en-AU" dirty="0"/>
              <a:t>Incorrect Banking Details – Bank rejects, manual process for both Payroll and Financial Services to retransmit pay </a:t>
            </a:r>
          </a:p>
        </p:txBody>
      </p:sp>
    </p:spTree>
    <p:extLst>
      <p:ext uri="{BB962C8B-B14F-4D97-AF65-F5344CB8AC3E}">
        <p14:creationId xmlns:p14="http://schemas.microsoft.com/office/powerpoint/2010/main" val="56921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Automated </a:t>
            </a:r>
            <a:r>
              <a:rPr lang="en-AU" dirty="0"/>
              <a:t>Process </a:t>
            </a:r>
            <a:r>
              <a:rPr lang="en-AU" dirty="0" smtClean="0"/>
              <a:t/>
            </a:r>
            <a:br>
              <a:rPr lang="en-AU" dirty="0" smtClean="0"/>
            </a:br>
            <a:r>
              <a:rPr lang="en-AU" dirty="0" smtClean="0"/>
              <a:t>– </a:t>
            </a:r>
            <a:r>
              <a:rPr lang="en-AU" dirty="0"/>
              <a:t>SONIA  to </a:t>
            </a:r>
            <a:r>
              <a:rPr lang="en-AU" dirty="0" smtClean="0"/>
              <a:t>PeopleSoft </a:t>
            </a:r>
            <a:r>
              <a:rPr lang="en-AU" dirty="0"/>
              <a:t>HRIS</a:t>
            </a:r>
          </a:p>
        </p:txBody>
      </p:sp>
      <p:sp>
        <p:nvSpPr>
          <p:cNvPr id="4" name="Footer Placeholder 3"/>
          <p:cNvSpPr>
            <a:spLocks noGrp="1"/>
          </p:cNvSpPr>
          <p:nvPr>
            <p:ph type="ftr" sz="quarter" idx="11"/>
          </p:nvPr>
        </p:nvSpPr>
        <p:spPr/>
        <p:txBody>
          <a:bodyPr/>
          <a:lstStyle/>
          <a:p>
            <a:r>
              <a:rPr lang="en-US" smtClean="0"/>
              <a:t>ADU 9-11 November 2016</a:t>
            </a:r>
            <a:endParaRPr lang="en-US"/>
          </a:p>
        </p:txBody>
      </p:sp>
      <p:pic>
        <p:nvPicPr>
          <p:cNvPr id="5" name="Picture 4"/>
          <p:cNvPicPr>
            <a:picLocks noChangeAspect="1"/>
          </p:cNvPicPr>
          <p:nvPr/>
        </p:nvPicPr>
        <p:blipFill>
          <a:blip r:embed="rId2"/>
          <a:stretch>
            <a:fillRect/>
          </a:stretch>
        </p:blipFill>
        <p:spPr>
          <a:xfrm>
            <a:off x="6583458" y="192057"/>
            <a:ext cx="2560542" cy="1932599"/>
          </a:xfrm>
          <a:prstGeom prst="rect">
            <a:avLst/>
          </a:prstGeom>
        </p:spPr>
      </p:pic>
      <p:sp>
        <p:nvSpPr>
          <p:cNvPr id="6" name="Subtitle 2"/>
          <p:cNvSpPr txBox="1">
            <a:spLocks noGrp="1"/>
          </p:cNvSpPr>
          <p:nvPr>
            <p:ph idx="1"/>
          </p:nvPr>
        </p:nvSpPr>
        <p:spPr>
          <a:xfrm>
            <a:off x="768096" y="2124656"/>
            <a:ext cx="7290055" cy="402336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AU" sz="2400" dirty="0" err="1" smtClean="0"/>
              <a:t>Peoplesoft</a:t>
            </a:r>
            <a:r>
              <a:rPr lang="en-AU" sz="2400" dirty="0" smtClean="0"/>
              <a:t> modifications – </a:t>
            </a:r>
            <a:r>
              <a:rPr lang="en-AU" sz="2400" dirty="0" smtClean="0"/>
              <a:t>55 </a:t>
            </a:r>
            <a:r>
              <a:rPr lang="en-AU" sz="2400" dirty="0" smtClean="0"/>
              <a:t>hours</a:t>
            </a:r>
            <a:endParaRPr lang="en-AU" sz="2400" dirty="0" smtClean="0"/>
          </a:p>
          <a:p>
            <a:pPr marL="342900" indent="-342900"/>
            <a:r>
              <a:rPr lang="en-AU" sz="2400" dirty="0" smtClean="0"/>
              <a:t>Automated </a:t>
            </a:r>
            <a:r>
              <a:rPr lang="en-AU" sz="2400" dirty="0" smtClean="0"/>
              <a:t>Process</a:t>
            </a:r>
          </a:p>
          <a:p>
            <a:pPr lvl="1">
              <a:buFont typeface="Wingdings" panose="05000000000000000000" pitchFamily="2" charset="2"/>
              <a:buChar char="Ø"/>
            </a:pPr>
            <a:r>
              <a:rPr lang="en-AU" sz="2000" dirty="0" smtClean="0"/>
              <a:t>Online claim form created in SONIA (Work Integrated Learning Software used to manage Student Placement) </a:t>
            </a:r>
          </a:p>
          <a:p>
            <a:pPr lvl="1">
              <a:buFont typeface="Wingdings" panose="05000000000000000000" pitchFamily="2" charset="2"/>
              <a:buChar char="Ø"/>
            </a:pPr>
            <a:r>
              <a:rPr lang="en-AU" sz="2000" dirty="0" smtClean="0"/>
              <a:t>Process creates Job Data after Search Match, Banking, Address, Phone, Email, Emergency Contacts; Terminates appointment, </a:t>
            </a:r>
          </a:p>
          <a:p>
            <a:pPr lvl="1">
              <a:buFont typeface="Wingdings" panose="05000000000000000000" pitchFamily="2" charset="2"/>
              <a:buChar char="Ø"/>
            </a:pPr>
            <a:r>
              <a:rPr lang="en-AU" sz="2000" dirty="0" smtClean="0"/>
              <a:t>Suspends employee if no Tax Data and removes Suspend row after Tax data is entered and the USC Import process is rerun.</a:t>
            </a:r>
          </a:p>
          <a:p>
            <a:pPr lvl="1">
              <a:buFont typeface="Wingdings" panose="05000000000000000000" pitchFamily="2" charset="2"/>
              <a:buChar char="Ø"/>
            </a:pPr>
            <a:r>
              <a:rPr lang="en-AU" sz="2000" dirty="0" smtClean="0"/>
              <a:t>Adds Positive Input with Batch Code</a:t>
            </a:r>
          </a:p>
          <a:p>
            <a:pPr marL="342900" indent="-342900"/>
            <a:r>
              <a:rPr lang="en-AU" sz="2400" dirty="0" smtClean="0"/>
              <a:t>Payment </a:t>
            </a:r>
          </a:p>
          <a:p>
            <a:pPr lvl="1">
              <a:buFont typeface="Wingdings" panose="05000000000000000000" pitchFamily="2" charset="2"/>
              <a:buChar char="Ø"/>
            </a:pPr>
            <a:r>
              <a:rPr lang="en-AU" sz="2000" dirty="0" smtClean="0"/>
              <a:t>Within 2 weeks of upload</a:t>
            </a:r>
            <a:endParaRPr lang="en-AU" sz="2000" dirty="0"/>
          </a:p>
          <a:p>
            <a:pPr lvl="1"/>
            <a:endParaRPr lang="en-AU" sz="2000" dirty="0"/>
          </a:p>
          <a:p>
            <a:pPr lvl="1">
              <a:buFont typeface="Wingdings" panose="05000000000000000000" pitchFamily="2" charset="2"/>
              <a:buChar char="Ø"/>
            </a:pPr>
            <a:endParaRPr lang="en-AU" sz="2000" dirty="0"/>
          </a:p>
        </p:txBody>
      </p:sp>
    </p:spTree>
    <p:extLst>
      <p:ext uri="{BB962C8B-B14F-4D97-AF65-F5344CB8AC3E}">
        <p14:creationId xmlns:p14="http://schemas.microsoft.com/office/powerpoint/2010/main" val="1303939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SONIA ONLINE CLAIM FORM</a:t>
            </a:r>
            <a:endParaRPr lang="en-AU" dirty="0"/>
          </a:p>
        </p:txBody>
      </p:sp>
      <p:pic>
        <p:nvPicPr>
          <p:cNvPr id="5" name="Content Placeholder 4"/>
          <p:cNvPicPr>
            <a:picLocks noGrp="1" noChangeAspect="1"/>
          </p:cNvPicPr>
          <p:nvPr>
            <p:ph idx="1"/>
          </p:nvPr>
        </p:nvPicPr>
        <p:blipFill rotWithShape="1">
          <a:blip r:embed="rId2"/>
          <a:srcRect b="7121"/>
          <a:stretch/>
        </p:blipFill>
        <p:spPr>
          <a:xfrm>
            <a:off x="1539632" y="1792013"/>
            <a:ext cx="4095049" cy="4890141"/>
          </a:xfrm>
          <a:prstGeom prst="rect">
            <a:avLst/>
          </a:prstGeom>
        </p:spPr>
      </p:pic>
      <p:sp>
        <p:nvSpPr>
          <p:cNvPr id="4" name="Footer Placeholder 3"/>
          <p:cNvSpPr>
            <a:spLocks noGrp="1"/>
          </p:cNvSpPr>
          <p:nvPr>
            <p:ph type="ftr" sz="quarter" idx="11"/>
          </p:nvPr>
        </p:nvSpPr>
        <p:spPr/>
        <p:txBody>
          <a:bodyPr/>
          <a:lstStyle/>
          <a:p>
            <a:r>
              <a:rPr lang="en-US" smtClean="0"/>
              <a:t>ADU 9-11 November 2016</a:t>
            </a:r>
            <a:endParaRPr lang="en-US"/>
          </a:p>
        </p:txBody>
      </p:sp>
      <p:pic>
        <p:nvPicPr>
          <p:cNvPr id="7" name="Picture 6"/>
          <p:cNvPicPr>
            <a:picLocks noChangeAspect="1"/>
          </p:cNvPicPr>
          <p:nvPr/>
        </p:nvPicPr>
        <p:blipFill>
          <a:blip r:embed="rId3"/>
          <a:stretch>
            <a:fillRect/>
          </a:stretch>
        </p:blipFill>
        <p:spPr>
          <a:xfrm>
            <a:off x="6583458" y="152233"/>
            <a:ext cx="2560542" cy="1932599"/>
          </a:xfrm>
          <a:prstGeom prst="rect">
            <a:avLst/>
          </a:prstGeom>
        </p:spPr>
      </p:pic>
    </p:spTree>
    <p:extLst>
      <p:ext uri="{BB962C8B-B14F-4D97-AF65-F5344CB8AC3E}">
        <p14:creationId xmlns:p14="http://schemas.microsoft.com/office/powerpoint/2010/main" val="2894662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PeopleSoft Customisation</a:t>
            </a:r>
            <a:endParaRPr lang="en-US" dirty="0"/>
          </a:p>
        </p:txBody>
      </p:sp>
      <p:sp>
        <p:nvSpPr>
          <p:cNvPr id="4" name="Footer Placeholder 3"/>
          <p:cNvSpPr>
            <a:spLocks noGrp="1"/>
          </p:cNvSpPr>
          <p:nvPr>
            <p:ph type="ftr" sz="quarter" idx="11"/>
          </p:nvPr>
        </p:nvSpPr>
        <p:spPr/>
        <p:txBody>
          <a:bodyPr/>
          <a:lstStyle/>
          <a:p>
            <a:r>
              <a:rPr lang="en-US"/>
              <a:t>ADU 9-11 November 2016</a:t>
            </a:r>
          </a:p>
        </p:txBody>
      </p:sp>
      <p:pic>
        <p:nvPicPr>
          <p:cNvPr id="5" name="Picture 4"/>
          <p:cNvPicPr>
            <a:picLocks noChangeAspect="1"/>
          </p:cNvPicPr>
          <p:nvPr/>
        </p:nvPicPr>
        <p:blipFill>
          <a:blip r:embed="rId2"/>
          <a:stretch>
            <a:fillRect/>
          </a:stretch>
        </p:blipFill>
        <p:spPr>
          <a:xfrm>
            <a:off x="6276879" y="359497"/>
            <a:ext cx="1969179" cy="1926503"/>
          </a:xfrm>
          <a:prstGeom prst="rect">
            <a:avLst/>
          </a:prstGeom>
        </p:spPr>
      </p:pic>
      <p:sp>
        <p:nvSpPr>
          <p:cNvPr id="6" name="Text Placeholder 3"/>
          <p:cNvSpPr>
            <a:spLocks noGrp="1"/>
          </p:cNvSpPr>
          <p:nvPr>
            <p:ph idx="1"/>
          </p:nvPr>
        </p:nvSpPr>
        <p:spPr/>
        <p:txBody>
          <a:bodyPr>
            <a:normAutofit/>
          </a:bodyPr>
          <a:lstStyle/>
          <a:p>
            <a:r>
              <a:rPr lang="en-AU" sz="2000" b="1" dirty="0" smtClean="0"/>
              <a:t>1.	USC SONIA Import Configuration Page</a:t>
            </a:r>
          </a:p>
          <a:p>
            <a:r>
              <a:rPr lang="en-AU" dirty="0" smtClean="0"/>
              <a:t>This page has been created to allow the Functional team to make updates to the Position Number, Job Code, Earnings Code and </a:t>
            </a:r>
            <a:r>
              <a:rPr lang="en-AU" dirty="0" err="1" smtClean="0"/>
              <a:t>PayGroup</a:t>
            </a:r>
            <a:r>
              <a:rPr lang="en-AU" dirty="0" smtClean="0"/>
              <a:t> used in the upload e.g. if a new Payee Type other than Coordinator or Mentor is required. </a:t>
            </a:r>
          </a:p>
          <a:p>
            <a:endParaRPr lang="en-AU" dirty="0"/>
          </a:p>
        </p:txBody>
      </p:sp>
      <p:pic>
        <p:nvPicPr>
          <p:cNvPr id="7" name="Picture 6"/>
          <p:cNvPicPr>
            <a:picLocks noChangeAspect="1"/>
          </p:cNvPicPr>
          <p:nvPr/>
        </p:nvPicPr>
        <p:blipFill rotWithShape="1">
          <a:blip r:embed="rId3"/>
          <a:srcRect t="15640"/>
          <a:stretch/>
        </p:blipFill>
        <p:spPr>
          <a:xfrm>
            <a:off x="621378" y="4011335"/>
            <a:ext cx="8087092" cy="2776997"/>
          </a:xfrm>
          <a:prstGeom prst="rect">
            <a:avLst/>
          </a:prstGeom>
        </p:spPr>
      </p:pic>
    </p:spTree>
    <p:extLst>
      <p:ext uri="{BB962C8B-B14F-4D97-AF65-F5344CB8AC3E}">
        <p14:creationId xmlns:p14="http://schemas.microsoft.com/office/powerpoint/2010/main" val="2285978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609929"/>
            <a:ext cx="7290054" cy="1499616"/>
          </a:xfrm>
        </p:spPr>
        <p:txBody>
          <a:bodyPr/>
          <a:lstStyle/>
          <a:p>
            <a:r>
              <a:rPr lang="en-AU" dirty="0"/>
              <a:t>PeopleSoft Customisation</a:t>
            </a:r>
            <a:endParaRPr lang="en-US" dirty="0"/>
          </a:p>
        </p:txBody>
      </p:sp>
      <p:sp>
        <p:nvSpPr>
          <p:cNvPr id="3" name="Footer Placeholder 2"/>
          <p:cNvSpPr>
            <a:spLocks noGrp="1"/>
          </p:cNvSpPr>
          <p:nvPr>
            <p:ph type="ftr" sz="quarter" idx="11"/>
          </p:nvPr>
        </p:nvSpPr>
        <p:spPr/>
        <p:txBody>
          <a:bodyPr/>
          <a:lstStyle/>
          <a:p>
            <a:r>
              <a:rPr lang="en-US"/>
              <a:t>ADU 9-11 November 2016</a:t>
            </a:r>
          </a:p>
        </p:txBody>
      </p:sp>
      <p:pic>
        <p:nvPicPr>
          <p:cNvPr id="8" name="Picture 7"/>
          <p:cNvPicPr>
            <a:picLocks noChangeAspect="1"/>
          </p:cNvPicPr>
          <p:nvPr/>
        </p:nvPicPr>
        <p:blipFill>
          <a:blip r:embed="rId2"/>
          <a:stretch>
            <a:fillRect/>
          </a:stretch>
        </p:blipFill>
        <p:spPr>
          <a:xfrm>
            <a:off x="6280243" y="359497"/>
            <a:ext cx="1969179" cy="1926503"/>
          </a:xfrm>
          <a:prstGeom prst="rect">
            <a:avLst/>
          </a:prstGeom>
        </p:spPr>
      </p:pic>
      <p:sp>
        <p:nvSpPr>
          <p:cNvPr id="9" name="Text Placeholder 3"/>
          <p:cNvSpPr txBox="1">
            <a:spLocks/>
          </p:cNvSpPr>
          <p:nvPr/>
        </p:nvSpPr>
        <p:spPr>
          <a:xfrm>
            <a:off x="839788" y="2286000"/>
            <a:ext cx="7218362" cy="1050324"/>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AU" b="1" dirty="0" smtClean="0"/>
              <a:t>2. USC SONIA Imp</a:t>
            </a:r>
          </a:p>
          <a:p>
            <a:r>
              <a:rPr lang="en-AU" dirty="0" smtClean="0"/>
              <a:t>Import SONIA file into PeopleSoft</a:t>
            </a:r>
            <a:endParaRPr lang="en-AU" dirty="0"/>
          </a:p>
        </p:txBody>
      </p:sp>
      <p:pic>
        <p:nvPicPr>
          <p:cNvPr id="10" name="Picture 9"/>
          <p:cNvPicPr>
            <a:picLocks noChangeAspect="1"/>
          </p:cNvPicPr>
          <p:nvPr/>
        </p:nvPicPr>
        <p:blipFill>
          <a:blip r:embed="rId3"/>
          <a:stretch>
            <a:fillRect/>
          </a:stretch>
        </p:blipFill>
        <p:spPr>
          <a:xfrm>
            <a:off x="648516" y="3169052"/>
            <a:ext cx="7529213" cy="3468925"/>
          </a:xfrm>
          <a:prstGeom prst="rect">
            <a:avLst/>
          </a:prstGeom>
        </p:spPr>
      </p:pic>
    </p:spTree>
    <p:extLst>
      <p:ext uri="{BB962C8B-B14F-4D97-AF65-F5344CB8AC3E}">
        <p14:creationId xmlns:p14="http://schemas.microsoft.com/office/powerpoint/2010/main" val="36611962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1620</TotalTime>
  <Words>782</Words>
  <Application>Microsoft Office PowerPoint</Application>
  <PresentationFormat>On-screen Show (4:3)</PresentationFormat>
  <Paragraphs>117</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Tw Cen MT</vt:lpstr>
      <vt:lpstr>Tw Cen MT Condensed</vt:lpstr>
      <vt:lpstr>Wingdings</vt:lpstr>
      <vt:lpstr>Wingdings 3</vt:lpstr>
      <vt:lpstr>Integral</vt:lpstr>
      <vt:lpstr>PRAC Teacher automated payments</vt:lpstr>
      <vt:lpstr>presenters</vt:lpstr>
      <vt:lpstr>University of the sunshine coast</vt:lpstr>
      <vt:lpstr>V9.0 (Ptools 8.54)  currently upgrading to v9.2 (Ptools 8.55)</vt:lpstr>
      <vt:lpstr>Manual Process</vt:lpstr>
      <vt:lpstr>Automated Process  – SONIA  to PeopleSoft HRIS</vt:lpstr>
      <vt:lpstr>SONIA ONLINE CLAIM FORM</vt:lpstr>
      <vt:lpstr>PeopleSoft Customisation</vt:lpstr>
      <vt:lpstr>PeopleSoft Customisation</vt:lpstr>
      <vt:lpstr>PeopleSoft Customisation</vt:lpstr>
      <vt:lpstr>PeopleSoft Customisation</vt:lpstr>
      <vt:lpstr>PeopleSoft Customisation</vt:lpstr>
      <vt:lpstr>PeopleSoft Customisation</vt:lpstr>
      <vt:lpstr>PeopleSoft Customisation</vt:lpstr>
      <vt:lpstr>SUMMARY</vt:lpstr>
      <vt:lpstr>ANY QUESTIONS</vt:lpstr>
      <vt:lpstr>presenters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lastModifiedBy>Karen Dixon</cp:lastModifiedBy>
  <cp:revision>61</cp:revision>
  <dcterms:created xsi:type="dcterms:W3CDTF">2015-09-02T14:36:24Z</dcterms:created>
  <dcterms:modified xsi:type="dcterms:W3CDTF">2016-10-20T05:34:27Z</dcterms:modified>
</cp:coreProperties>
</file>