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57" r:id="rId5"/>
    <p:sldId id="265" r:id="rId6"/>
    <p:sldId id="259" r:id="rId7"/>
    <p:sldId id="264" r:id="rId8"/>
    <p:sldId id="266" r:id="rId9"/>
    <p:sldId id="263" r:id="rId10"/>
    <p:sldId id="267" r:id="rId11"/>
    <p:sldId id="268" r:id="rId12"/>
    <p:sldId id="269" r:id="rId13"/>
    <p:sldId id="270" r:id="rId14"/>
    <p:sldId id="271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6" d="100"/>
          <a:sy n="86" d="100"/>
        </p:scale>
        <p:origin x="2334" y="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FE3-E178-4B4A-8F25-5945B27AC53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A8F6-A251-1140-A7E4-8D131BB0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1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FE3-E178-4B4A-8F25-5945B27AC53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A8F6-A251-1140-A7E4-8D131BB0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1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FE3-E178-4B4A-8F25-5945B27AC53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A8F6-A251-1140-A7E4-8D131BB0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0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FE3-E178-4B4A-8F25-5945B27AC53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A8F6-A251-1140-A7E4-8D131BB0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FE3-E178-4B4A-8F25-5945B27AC53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A8F6-A251-1140-A7E4-8D131BB0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73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FE3-E178-4B4A-8F25-5945B27AC53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A8F6-A251-1140-A7E4-8D131BB0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15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FE3-E178-4B4A-8F25-5945B27AC53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A8F6-A251-1140-A7E4-8D131BB0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17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FE3-E178-4B4A-8F25-5945B27AC53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A8F6-A251-1140-A7E4-8D131BB0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96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FE3-E178-4B4A-8F25-5945B27AC53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A8F6-A251-1140-A7E4-8D131BB0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10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FE3-E178-4B4A-8F25-5945B27AC53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A8F6-A251-1140-A7E4-8D131BB0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91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FE3-E178-4B4A-8F25-5945B27AC53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A8F6-A251-1140-A7E4-8D131BB0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9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33FE3-E178-4B4A-8F25-5945B27AC53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3A8F6-A251-1140-A7E4-8D131BB0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6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rab HEUG slide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98" y="-23829"/>
            <a:ext cx="9637596" cy="688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7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97725" y="488736"/>
            <a:ext cx="6337741" cy="55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16" tIns="44206" rIns="88416" bIns="44206" numCol="1" anchor="t" anchorCtr="0" compatLnSpc="1">
            <a:prstTxWarp prst="textNoShape">
              <a:avLst/>
            </a:prstTxWarp>
          </a:bodyPr>
          <a:lstStyle/>
          <a:p>
            <a:pPr lvl="0" algn="ctr" defTabSz="885825">
              <a:defRPr/>
            </a:pPr>
            <a:r>
              <a:rPr lang="en-US" sz="2400" b="1" kern="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NYU Systems: Implementation Challenges</a:t>
            </a:r>
            <a:endParaRPr lang="en-US" sz="2400" b="1" kern="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813034" y="914396"/>
            <a:ext cx="573864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06538" y="1176293"/>
            <a:ext cx="6829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3. Department </a:t>
            </a:r>
            <a:r>
              <a:rPr lang="en-US" sz="2800" b="1" dirty="0"/>
              <a:t>Autonomous Kingdoms:</a:t>
            </a:r>
          </a:p>
        </p:txBody>
      </p:sp>
      <p:sp>
        <p:nvSpPr>
          <p:cNvPr id="2" name="AutoShape 4" descr="Image result for challenge"/>
          <p:cNvSpPr>
            <a:spLocks noChangeAspect="1" noChangeArrowheads="1"/>
          </p:cNvSpPr>
          <p:nvPr/>
        </p:nvSpPr>
        <p:spPr bwMode="auto">
          <a:xfrm>
            <a:off x="155575" y="-18811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ge result for challenge"/>
          <p:cNvSpPr>
            <a:spLocks noChangeAspect="1" noChangeArrowheads="1"/>
          </p:cNvSpPr>
          <p:nvPr/>
        </p:nvSpPr>
        <p:spPr bwMode="auto">
          <a:xfrm>
            <a:off x="307975" y="-17287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ge result for challenge"/>
          <p:cNvSpPr>
            <a:spLocks noChangeAspect="1" noChangeArrowheads="1"/>
          </p:cNvSpPr>
          <p:nvPr/>
        </p:nvSpPr>
        <p:spPr bwMode="auto">
          <a:xfrm>
            <a:off x="460375" y="-15763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Image result for challe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94" y="1167578"/>
            <a:ext cx="1368504" cy="74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7" descr="Image result for Imp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9" y="4355186"/>
            <a:ext cx="1714660" cy="119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68" y="1985876"/>
            <a:ext cx="1838628" cy="168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92684" y="1783090"/>
            <a:ext cx="6635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Business silos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Decisions are made in isolations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Single </a:t>
            </a:r>
            <a:r>
              <a:rPr lang="en-US" sz="2400" dirty="0"/>
              <a:t>platform is a nearly impossible task as each department has their preferences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Applications</a:t>
            </a:r>
            <a:r>
              <a:rPr lang="en-US" sz="2400" dirty="0" smtClean="0"/>
              <a:t> </a:t>
            </a:r>
            <a:r>
              <a:rPr lang="en-US" sz="2400" dirty="0"/>
              <a:t>specific to one </a:t>
            </a:r>
            <a:r>
              <a:rPr lang="en-US" sz="2400" dirty="0" smtClean="0"/>
              <a:t>campus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65020" y="2111147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Impact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97829" y="4196276"/>
            <a:ext cx="6635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Demand/Service management office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Centralize steering </a:t>
            </a:r>
            <a:r>
              <a:rPr lang="en-US" sz="2400" dirty="0" smtClean="0"/>
              <a:t>committee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Change </a:t>
            </a:r>
            <a:r>
              <a:rPr lang="en-US" sz="2400" dirty="0" err="1" smtClean="0"/>
              <a:t>Mgmt</a:t>
            </a:r>
            <a:r>
              <a:rPr lang="en-US" sz="2400" dirty="0" smtClean="0"/>
              <a:t> &amp; Change Advisory Board (CAB)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Centralize procurement policy for all systems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University-wide applications </a:t>
            </a:r>
            <a:r>
              <a:rPr lang="en-US" sz="2400" dirty="0" smtClean="0"/>
              <a:t>strategy/Roadmap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478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97725" y="488736"/>
            <a:ext cx="6337741" cy="55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16" tIns="44206" rIns="88416" bIns="44206" numCol="1" anchor="t" anchorCtr="0" compatLnSpc="1">
            <a:prstTxWarp prst="textNoShape">
              <a:avLst/>
            </a:prstTxWarp>
          </a:bodyPr>
          <a:lstStyle/>
          <a:p>
            <a:pPr lvl="0" algn="ctr" defTabSz="885825">
              <a:defRPr/>
            </a:pPr>
            <a:r>
              <a:rPr lang="en-US" sz="2400" b="1" kern="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NYU Systems: Support Challenges</a:t>
            </a:r>
            <a:endParaRPr lang="en-US" sz="2400" b="1" kern="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813034" y="914396"/>
            <a:ext cx="573864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06538" y="1298213"/>
            <a:ext cx="6829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1. Time </a:t>
            </a:r>
            <a:r>
              <a:rPr lang="en-US" sz="2400" b="1" dirty="0" smtClean="0"/>
              <a:t>Zones between </a:t>
            </a:r>
            <a:r>
              <a:rPr lang="en-US" sz="2400" b="1" dirty="0"/>
              <a:t>the campuses:</a:t>
            </a:r>
          </a:p>
        </p:txBody>
      </p:sp>
      <p:sp>
        <p:nvSpPr>
          <p:cNvPr id="2" name="AutoShape 4" descr="Image result for challenge"/>
          <p:cNvSpPr>
            <a:spLocks noChangeAspect="1" noChangeArrowheads="1"/>
          </p:cNvSpPr>
          <p:nvPr/>
        </p:nvSpPr>
        <p:spPr bwMode="auto">
          <a:xfrm>
            <a:off x="155575" y="-18811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ge result for challenge"/>
          <p:cNvSpPr>
            <a:spLocks noChangeAspect="1" noChangeArrowheads="1"/>
          </p:cNvSpPr>
          <p:nvPr/>
        </p:nvSpPr>
        <p:spPr bwMode="auto">
          <a:xfrm>
            <a:off x="307975" y="-17287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ge result for challenge"/>
          <p:cNvSpPr>
            <a:spLocks noChangeAspect="1" noChangeArrowheads="1"/>
          </p:cNvSpPr>
          <p:nvPr/>
        </p:nvSpPr>
        <p:spPr bwMode="auto">
          <a:xfrm>
            <a:off x="460375" y="-15763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Image result for challe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9" y="1231831"/>
            <a:ext cx="1508405" cy="8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7" descr="Image result for Imp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9" y="4355186"/>
            <a:ext cx="1921318" cy="133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8" y="2212383"/>
            <a:ext cx="1838628" cy="168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06538" y="2083961"/>
            <a:ext cx="6635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NY is 8 </a:t>
            </a:r>
            <a:r>
              <a:rPr lang="en-US" sz="2400" dirty="0" err="1" smtClean="0"/>
              <a:t>hrs</a:t>
            </a:r>
            <a:r>
              <a:rPr lang="en-US" sz="2400" dirty="0" smtClean="0"/>
              <a:t> behind AD &amp; 12 </a:t>
            </a:r>
            <a:r>
              <a:rPr lang="en-US" sz="2400" dirty="0" err="1" smtClean="0"/>
              <a:t>hrs</a:t>
            </a:r>
            <a:r>
              <a:rPr lang="en-US" sz="2400" dirty="0" smtClean="0"/>
              <a:t> behind Shanghai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4</a:t>
            </a:r>
            <a:r>
              <a:rPr lang="en-US" sz="2400" dirty="0" smtClean="0"/>
              <a:t> days support loss due to different weekends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NYUAD experiences </a:t>
            </a:r>
            <a:r>
              <a:rPr lang="en-US" sz="2400" dirty="0" smtClean="0"/>
              <a:t>weekend </a:t>
            </a:r>
            <a:r>
              <a:rPr lang="en-US" sz="2400" dirty="0"/>
              <a:t>outages of </a:t>
            </a:r>
            <a:r>
              <a:rPr lang="en-US" sz="2400" dirty="0" smtClean="0"/>
              <a:t>shared </a:t>
            </a:r>
            <a:r>
              <a:rPr lang="en-US" sz="2400" dirty="0"/>
              <a:t>financial </a:t>
            </a:r>
            <a:r>
              <a:rPr lang="en-US" sz="2400" dirty="0" smtClean="0"/>
              <a:t>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Difficulty </a:t>
            </a:r>
            <a:r>
              <a:rPr lang="en-US" sz="2400" dirty="0"/>
              <a:t>meeting our service delivery standard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5020" y="2389926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Impact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06538" y="4257239"/>
            <a:ext cx="6635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Notification for planned/unplanned maintenance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Empowering campuses to schedule jobs</a:t>
            </a:r>
            <a:endParaRPr lang="en-US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Hire l</a:t>
            </a:r>
            <a:r>
              <a:rPr lang="en-US" sz="2400" dirty="0" smtClean="0"/>
              <a:t>ocal support staff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Dotted-line </a:t>
            </a:r>
            <a:r>
              <a:rPr lang="en-US" sz="2400" dirty="0" smtClean="0"/>
              <a:t>reporting to build </a:t>
            </a:r>
            <a:r>
              <a:rPr lang="en-US" sz="2400" dirty="0" smtClean="0"/>
              <a:t>the trust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0377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97725" y="488736"/>
            <a:ext cx="6337741" cy="55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16" tIns="44206" rIns="88416" bIns="44206" numCol="1" anchor="t" anchorCtr="0" compatLnSpc="1">
            <a:prstTxWarp prst="textNoShape">
              <a:avLst/>
            </a:prstTxWarp>
          </a:bodyPr>
          <a:lstStyle/>
          <a:p>
            <a:pPr lvl="0" algn="ctr" defTabSz="885825">
              <a:defRPr/>
            </a:pPr>
            <a:r>
              <a:rPr lang="en-US" sz="2400" b="1" kern="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NYU Systems: Support Challenges</a:t>
            </a:r>
            <a:endParaRPr lang="en-US" sz="2400" b="1" kern="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813034" y="914396"/>
            <a:ext cx="573864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06538" y="1254668"/>
            <a:ext cx="6829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2. </a:t>
            </a:r>
            <a:r>
              <a:rPr lang="en-US" sz="2800" b="1" dirty="0"/>
              <a:t>Centralize System support </a:t>
            </a:r>
            <a:r>
              <a:rPr lang="en-US" sz="2800" b="1" dirty="0" smtClean="0"/>
              <a:t>model:</a:t>
            </a:r>
            <a:endParaRPr lang="en-US" sz="2800" b="1" dirty="0"/>
          </a:p>
        </p:txBody>
      </p:sp>
      <p:sp>
        <p:nvSpPr>
          <p:cNvPr id="2" name="AutoShape 4" descr="Image result for challenge"/>
          <p:cNvSpPr>
            <a:spLocks noChangeAspect="1" noChangeArrowheads="1"/>
          </p:cNvSpPr>
          <p:nvPr/>
        </p:nvSpPr>
        <p:spPr bwMode="auto">
          <a:xfrm>
            <a:off x="155575" y="-18811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ge result for challenge"/>
          <p:cNvSpPr>
            <a:spLocks noChangeAspect="1" noChangeArrowheads="1"/>
          </p:cNvSpPr>
          <p:nvPr/>
        </p:nvSpPr>
        <p:spPr bwMode="auto">
          <a:xfrm>
            <a:off x="307975" y="-17287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ge result for challenge"/>
          <p:cNvSpPr>
            <a:spLocks noChangeAspect="1" noChangeArrowheads="1"/>
          </p:cNvSpPr>
          <p:nvPr/>
        </p:nvSpPr>
        <p:spPr bwMode="auto">
          <a:xfrm>
            <a:off x="460375" y="-15763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Image result for challe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17" y="1200044"/>
            <a:ext cx="1382358" cy="82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7" descr="Image result for Imp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8" y="4564453"/>
            <a:ext cx="1921318" cy="133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8" y="2212383"/>
            <a:ext cx="1838628" cy="168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92684" y="1764871"/>
            <a:ext cx="68434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Support during </a:t>
            </a:r>
            <a:r>
              <a:rPr lang="en-US" sz="2400" dirty="0"/>
              <a:t>middle-of-night </a:t>
            </a:r>
            <a:r>
              <a:rPr lang="en-US" sz="2400" dirty="0" smtClean="0"/>
              <a:t>hours, often </a:t>
            </a:r>
            <a:r>
              <a:rPr lang="en-US" sz="2400" dirty="0"/>
              <a:t>asked “is the problem serious enough to wake someone </a:t>
            </a:r>
            <a:r>
              <a:rPr lang="en-US" sz="2400" dirty="0" smtClean="0"/>
              <a:t>up in NY?”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No Single point of </a:t>
            </a:r>
            <a:r>
              <a:rPr lang="en-US" sz="2400" dirty="0" smtClean="0"/>
              <a:t>contact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Multiple </a:t>
            </a:r>
            <a:r>
              <a:rPr lang="en-US" sz="2400" dirty="0"/>
              <a:t>layers of staff </a:t>
            </a:r>
            <a:r>
              <a:rPr lang="en-US" sz="2400" dirty="0" smtClean="0"/>
              <a:t>involvement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Granting </a:t>
            </a:r>
            <a:r>
              <a:rPr lang="en-US" sz="2400" dirty="0" smtClean="0"/>
              <a:t>access needs </a:t>
            </a:r>
            <a:r>
              <a:rPr lang="en-US" sz="2400" dirty="0"/>
              <a:t>multiple layers of </a:t>
            </a:r>
            <a:r>
              <a:rPr lang="en-US" sz="2400" dirty="0" smtClean="0"/>
              <a:t>approvals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Off-site User Training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65020" y="2389926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Impact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06538" y="4453736"/>
            <a:ext cx="66356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De-centralize &amp; cross functional teams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Follow the sun support model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Distributed Security Administration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Ticketing system to triage incidents &amp; requests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Any pending issues are </a:t>
            </a:r>
            <a:r>
              <a:rPr lang="en-US" sz="2400" dirty="0" smtClean="0"/>
              <a:t>transitioned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ITIL Certified </a:t>
            </a:r>
            <a:r>
              <a:rPr lang="en-US" sz="2400" dirty="0" smtClean="0"/>
              <a:t>support </a:t>
            </a:r>
            <a:r>
              <a:rPr lang="en-US" sz="2400" dirty="0"/>
              <a:t>team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48777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97725" y="488736"/>
            <a:ext cx="6337741" cy="55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16" tIns="44206" rIns="88416" bIns="44206" numCol="1" anchor="t" anchorCtr="0" compatLnSpc="1">
            <a:prstTxWarp prst="textNoShape">
              <a:avLst/>
            </a:prstTxWarp>
          </a:bodyPr>
          <a:lstStyle/>
          <a:p>
            <a:pPr lvl="0" algn="ctr" defTabSz="885825">
              <a:defRPr/>
            </a:pPr>
            <a:r>
              <a:rPr lang="en-US" sz="2400" b="1" kern="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NYU Systems: Support Challenges</a:t>
            </a:r>
            <a:endParaRPr lang="en-US" sz="2400" b="1" kern="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813034" y="914396"/>
            <a:ext cx="573864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06538" y="1298213"/>
            <a:ext cx="6829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3. Lacking SLA/OLA between the campuses:</a:t>
            </a:r>
          </a:p>
        </p:txBody>
      </p:sp>
      <p:sp>
        <p:nvSpPr>
          <p:cNvPr id="2" name="AutoShape 4" descr="Image result for challenge"/>
          <p:cNvSpPr>
            <a:spLocks noChangeAspect="1" noChangeArrowheads="1"/>
          </p:cNvSpPr>
          <p:nvPr/>
        </p:nvSpPr>
        <p:spPr bwMode="auto">
          <a:xfrm>
            <a:off x="155575" y="-18811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ge result for challenge"/>
          <p:cNvSpPr>
            <a:spLocks noChangeAspect="1" noChangeArrowheads="1"/>
          </p:cNvSpPr>
          <p:nvPr/>
        </p:nvSpPr>
        <p:spPr bwMode="auto">
          <a:xfrm>
            <a:off x="307975" y="-17287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ge result for challenge"/>
          <p:cNvSpPr>
            <a:spLocks noChangeAspect="1" noChangeArrowheads="1"/>
          </p:cNvSpPr>
          <p:nvPr/>
        </p:nvSpPr>
        <p:spPr bwMode="auto">
          <a:xfrm>
            <a:off x="460375" y="-15763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Image result for challe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05258"/>
            <a:ext cx="1271586" cy="70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7" descr="Image result for Imp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17" y="4135121"/>
            <a:ext cx="1921318" cy="133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17" y="1990691"/>
            <a:ext cx="1838628" cy="168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92684" y="1886797"/>
            <a:ext cx="68434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Getting things done </a:t>
            </a:r>
            <a:r>
              <a:rPr lang="en-US" sz="2400" dirty="0" smtClean="0"/>
              <a:t>through rapport </a:t>
            </a:r>
            <a:r>
              <a:rPr lang="en-US" sz="2400" dirty="0"/>
              <a:t>and comfort level basis between the campuses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Harder </a:t>
            </a:r>
            <a:r>
              <a:rPr lang="en-US" sz="2400" dirty="0"/>
              <a:t>to centralize/decentralize services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Lack </a:t>
            </a:r>
            <a:r>
              <a:rPr lang="en-US" sz="2400" dirty="0"/>
              <a:t>of root cause explanation and plan to prevent future reoccurrence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5020" y="2389926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Impact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92684" y="4027352"/>
            <a:ext cx="6635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Draft </a:t>
            </a:r>
            <a:r>
              <a:rPr lang="en-US" sz="2400" dirty="0"/>
              <a:t>an SLA </a:t>
            </a:r>
            <a:r>
              <a:rPr lang="en-US" sz="2400" dirty="0" smtClean="0"/>
              <a:t>with SaaS based vendors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Draft an OLA between the departments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Bill </a:t>
            </a:r>
            <a:r>
              <a:rPr lang="en-US" sz="2400" dirty="0"/>
              <a:t>back </a:t>
            </a:r>
            <a:r>
              <a:rPr lang="en-US" sz="2400" dirty="0" smtClean="0"/>
              <a:t>mechanism in place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Access to incident </a:t>
            </a:r>
            <a:r>
              <a:rPr lang="en-US" sz="2400" dirty="0"/>
              <a:t>/</a:t>
            </a:r>
            <a:r>
              <a:rPr lang="en-US" sz="2400" dirty="0" smtClean="0"/>
              <a:t>change management  allows deep-dive root cause analysis</a:t>
            </a:r>
          </a:p>
        </p:txBody>
      </p:sp>
    </p:spTree>
    <p:extLst>
      <p:ext uri="{BB962C8B-B14F-4D97-AF65-F5344CB8AC3E}">
        <p14:creationId xmlns:p14="http://schemas.microsoft.com/office/powerpoint/2010/main" val="380376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97725" y="488736"/>
            <a:ext cx="6337741" cy="55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16" tIns="44206" rIns="88416" bIns="44206" numCol="1" anchor="t" anchorCtr="0" compatLnSpc="1">
            <a:prstTxWarp prst="textNoShape">
              <a:avLst/>
            </a:prstTxWarp>
          </a:bodyPr>
          <a:lstStyle/>
          <a:p>
            <a:pPr lvl="0" algn="ctr" defTabSz="885825">
              <a:defRPr/>
            </a:pPr>
            <a:r>
              <a:rPr lang="en-US" sz="2400" b="1" kern="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Key Achievements</a:t>
            </a:r>
            <a:endParaRPr lang="en-US" sz="2400" b="1" kern="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813034" y="914396"/>
            <a:ext cx="573864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AutoShape 4" descr="Image result for challenge"/>
          <p:cNvSpPr>
            <a:spLocks noChangeAspect="1" noChangeArrowheads="1"/>
          </p:cNvSpPr>
          <p:nvPr/>
        </p:nvSpPr>
        <p:spPr bwMode="auto">
          <a:xfrm>
            <a:off x="155575" y="-18811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ge result for challenge"/>
          <p:cNvSpPr>
            <a:spLocks noChangeAspect="1" noChangeArrowheads="1"/>
          </p:cNvSpPr>
          <p:nvPr/>
        </p:nvSpPr>
        <p:spPr bwMode="auto">
          <a:xfrm>
            <a:off x="307975" y="-17287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ge result for challenge"/>
          <p:cNvSpPr>
            <a:spLocks noChangeAspect="1" noChangeArrowheads="1"/>
          </p:cNvSpPr>
          <p:nvPr/>
        </p:nvSpPr>
        <p:spPr bwMode="auto">
          <a:xfrm>
            <a:off x="460375" y="-15763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7" descr="Image result for Imp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7150" y="1292641"/>
            <a:ext cx="79353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Local Program Services Office, Demand Management Office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University-wide ERP roadmap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ERP Governance Model</a:t>
            </a:r>
            <a:endParaRPr lang="en-US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Follow the sun support Model (AD 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 NY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Shanghai)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ITIL certified Local Staff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SLA/OLA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University-wide ticketing system (</a:t>
            </a:r>
            <a:r>
              <a:rPr lang="en-US" sz="2400" dirty="0" err="1" smtClean="0"/>
              <a:t>ServiceNow</a:t>
            </a:r>
            <a:r>
              <a:rPr lang="en-US" sz="24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Independently maintain Segregation of Duties Matrix &amp; Delegation of Authority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Change Advisory Board (CAB)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adiyat conceptual.JP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80843" y="1266395"/>
            <a:ext cx="8111363" cy="5349126"/>
          </a:xfrm>
          <a:prstGeom prst="rect">
            <a:avLst/>
          </a:prstGeom>
          <a:effectLst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0843" y="1634691"/>
            <a:ext cx="8111363" cy="7531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txBody>
          <a:bodyPr vert="horz" lIns="88371" tIns="44183" rIns="88371" bIns="44183" rtlCol="0" anchor="ctr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3413" lvl="2" indent="-293688" algn="ctr">
              <a:spcAft>
                <a:spcPts val="800"/>
              </a:spcAft>
              <a:buFont typeface="Arial"/>
              <a:buNone/>
            </a:pPr>
            <a:endParaRPr lang="en-US" altLang="ko-KR" sz="2162" b="1" dirty="0" smtClean="0">
              <a:ea typeface="Gulim" pitchFamily="34" charset="-127"/>
              <a:cs typeface="Gulim" pitchFamily="34" charset="-127"/>
            </a:endParaRPr>
          </a:p>
          <a:p>
            <a:pPr marL="633413" lvl="2" indent="-293688" algn="ctr">
              <a:spcAft>
                <a:spcPts val="800"/>
              </a:spcAft>
              <a:buFont typeface="Arial"/>
              <a:buNone/>
            </a:pPr>
            <a:r>
              <a:rPr lang="en-US" altLang="ko-KR" sz="14400" b="1" dirty="0" smtClean="0">
                <a:solidFill>
                  <a:srgbClr val="7030A0"/>
                </a:solidFill>
                <a:ea typeface="Gulim" pitchFamily="34" charset="-127"/>
                <a:cs typeface="Gulim" pitchFamily="34" charset="-127"/>
              </a:rPr>
              <a:t>QUESTIONS?</a:t>
            </a:r>
          </a:p>
          <a:p>
            <a:pPr marL="1090613" lvl="3" indent="-293688">
              <a:spcAft>
                <a:spcPts val="800"/>
              </a:spcAft>
            </a:pPr>
            <a:endParaRPr lang="en-US" altLang="ko-KR" sz="1800" dirty="0">
              <a:ea typeface="Gulim" pitchFamily="34" charset="-127"/>
              <a:cs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279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NYUAD_GENERAL\homePgPatter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3" y="1253359"/>
            <a:ext cx="798653" cy="3651714"/>
          </a:xfrm>
          <a:prstGeom prst="rect">
            <a:avLst/>
          </a:prstGeom>
          <a:noFill/>
        </p:spPr>
      </p:pic>
      <p:pic>
        <p:nvPicPr>
          <p:cNvPr id="8" name="Picture 2" descr="C:\NYUAD_GENERAL\homePgPatter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5347" y="1253359"/>
            <a:ext cx="798653" cy="365171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15" y="1253360"/>
            <a:ext cx="7534031" cy="36517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1317" y="5144963"/>
            <a:ext cx="7534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</a:rPr>
              <a:t>Challenges </a:t>
            </a:r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Implementing 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</a:rPr>
              <a:t>and Supporting PeopleSoft Financials </a:t>
            </a:r>
            <a:endParaRPr lang="en-US" b="1" dirty="0" smtClean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for 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</a:rPr>
              <a:t>NYU Global Campuses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74277" y="5814943"/>
            <a:ext cx="30821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By Mubashir Ahmed,</a:t>
            </a:r>
          </a:p>
          <a:p>
            <a:r>
              <a:rPr lang="en-US" sz="1400" dirty="0" smtClean="0"/>
              <a:t>Asst</a:t>
            </a:r>
            <a:r>
              <a:rPr lang="en-US" sz="1400" dirty="0"/>
              <a:t>. Director, </a:t>
            </a:r>
            <a:r>
              <a:rPr lang="en-US" sz="1400" dirty="0" smtClean="0"/>
              <a:t>Enterprise Applications,</a:t>
            </a:r>
          </a:p>
          <a:p>
            <a:r>
              <a:rPr lang="en-US" sz="1400" dirty="0" smtClean="0"/>
              <a:t>NYUAD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210" y="277211"/>
            <a:ext cx="29432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7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97725" y="350186"/>
            <a:ext cx="6337741" cy="55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16" tIns="44206" rIns="88416" bIns="44206" numCol="1" anchor="t" anchorCtr="0" compatLnSpc="1">
            <a:prstTxWarp prst="textNoShape">
              <a:avLst/>
            </a:prstTxWarp>
          </a:bodyPr>
          <a:lstStyle/>
          <a:p>
            <a:pPr lvl="0" algn="ctr" defTabSz="885825">
              <a:defRPr/>
            </a:pPr>
            <a:r>
              <a:rPr lang="en-US" sz="3200" b="1" kern="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NYU Systems: Agenda</a:t>
            </a:r>
            <a:endParaRPr lang="en-US" sz="3200" b="1" kern="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813034" y="914396"/>
            <a:ext cx="573864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00934" y="1332653"/>
            <a:ext cx="47659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Intro  to NYU &amp; NYUAD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Guiding Principles </a:t>
            </a:r>
            <a:endParaRPr lang="en-US" sz="2400" b="1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PS Modules overview</a:t>
            </a:r>
            <a:endParaRPr lang="en-US" sz="2400" b="1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NYU Systems Objectives</a:t>
            </a:r>
            <a:endParaRPr lang="en-US" sz="2400" b="1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Implementation Challenges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Supporting </a:t>
            </a:r>
            <a:r>
              <a:rPr lang="en-US" sz="2400" dirty="0" smtClean="0"/>
              <a:t>Challenges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Key Achievements</a:t>
            </a:r>
            <a:endParaRPr lang="en-US" sz="2400" dirty="0"/>
          </a:p>
        </p:txBody>
      </p:sp>
      <p:pic>
        <p:nvPicPr>
          <p:cNvPr id="1026" name="Picture 2" descr="https://lh5.googleusercontent.com/Wk7xJwF1S4M-VrO2vj3clWE_fvJ3IYBq4d7VFBezgOlIk5SfUBnPU5RI30dn5OfCAHMAWE7AbDFRZ_5szDBXXYLjcRa7lM32ZF5svlEVkYod3MlkygxUm0hdheJfPVmD84pNK2P0rQ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6" y="1443488"/>
            <a:ext cx="3810000" cy="330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81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6" r="12446"/>
          <a:stretch>
            <a:fillRect/>
          </a:stretch>
        </p:blipFill>
        <p:spPr bwMode="auto">
          <a:xfrm>
            <a:off x="1481960" y="149772"/>
            <a:ext cx="2842625" cy="210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he High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195" y="2439414"/>
            <a:ext cx="2847089" cy="210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1996" y="199812"/>
            <a:ext cx="32555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Founded in 1831, </a:t>
            </a:r>
            <a:r>
              <a:rPr lang="en-US" sz="2000" b="1" dirty="0">
                <a:solidFill>
                  <a:srgbClr val="7030A0"/>
                </a:solidFill>
              </a:rPr>
              <a:t>New York University</a:t>
            </a:r>
            <a:r>
              <a:rPr lang="en-US" sz="2000" dirty="0"/>
              <a:t> is now one of the largest private universities in the United States</a:t>
            </a:r>
            <a:r>
              <a:rPr lang="en-US" sz="2000" dirty="0" smtClean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95" y="4721775"/>
            <a:ext cx="6361384" cy="15958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1996" y="2414851"/>
            <a:ext cx="36750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NYU Abu Dhabi </a:t>
            </a:r>
            <a:r>
              <a:rPr lang="en-US" sz="2000" dirty="0" smtClean="0"/>
              <a:t>opens </a:t>
            </a:r>
            <a:r>
              <a:rPr lang="en-US" sz="2000" dirty="0"/>
              <a:t>in </a:t>
            </a:r>
            <a:r>
              <a:rPr lang="en-US" sz="2000" dirty="0" smtClean="0"/>
              <a:t>Oct 2009 and </a:t>
            </a:r>
            <a:r>
              <a:rPr lang="en-US" sz="2000" dirty="0"/>
              <a:t>become part of NYU's Global Network </a:t>
            </a:r>
            <a:r>
              <a:rPr lang="en-US" sz="2000" dirty="0" smtClean="0"/>
              <a:t>University.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1996" y="3516190"/>
            <a:ext cx="44413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Research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university with a fully integrated liberal arts and science college. 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878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97725" y="488736"/>
            <a:ext cx="6337741" cy="55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16" tIns="44206" rIns="88416" bIns="44206" numCol="1" anchor="t" anchorCtr="0" compatLnSpc="1">
            <a:prstTxWarp prst="textNoShape">
              <a:avLst/>
            </a:prstTxWarp>
          </a:bodyPr>
          <a:lstStyle/>
          <a:p>
            <a:pPr lvl="0" algn="ctr" defTabSz="885825">
              <a:defRPr/>
            </a:pPr>
            <a:r>
              <a:rPr lang="en-US" sz="2400" b="1" kern="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NYU Systems: ERP Guiding Principles</a:t>
            </a:r>
            <a:endParaRPr lang="en-US" sz="2400" b="1" kern="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813034" y="914396"/>
            <a:ext cx="573864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1895" y="1443488"/>
            <a:ext cx="79247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Enhance the NYU community’s </a:t>
            </a:r>
            <a:r>
              <a:rPr lang="en-US" sz="2800" b="1" dirty="0"/>
              <a:t>quality of service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Ensure a </a:t>
            </a:r>
            <a:r>
              <a:rPr lang="en-US" sz="2800" b="1" dirty="0"/>
              <a:t>user-friendly experience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Adopt a </a:t>
            </a:r>
            <a:r>
              <a:rPr lang="en-US" sz="2800" b="1" dirty="0"/>
              <a:t>simple and consistent solution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Increase </a:t>
            </a:r>
            <a:r>
              <a:rPr lang="en-US" sz="2800" b="1" dirty="0"/>
              <a:t>efficiency, consistency </a:t>
            </a:r>
            <a:r>
              <a:rPr lang="en-US" sz="2800" dirty="0"/>
              <a:t>thru </a:t>
            </a:r>
            <a:r>
              <a:rPr lang="en-US" sz="2800" dirty="0" smtClean="0"/>
              <a:t>automation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Implement </a:t>
            </a:r>
            <a:r>
              <a:rPr lang="en-US" sz="2800" b="1" dirty="0"/>
              <a:t>simplified</a:t>
            </a:r>
            <a:r>
              <a:rPr lang="en-US" sz="2800" dirty="0"/>
              <a:t>, yet effective, </a:t>
            </a:r>
            <a:r>
              <a:rPr lang="en-US" sz="2800" b="1" dirty="0" smtClean="0"/>
              <a:t>controls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Improve</a:t>
            </a:r>
            <a:r>
              <a:rPr lang="en-US" sz="2800" b="1" dirty="0" smtClean="0"/>
              <a:t> data security &amp; compliance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8290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97725" y="488736"/>
            <a:ext cx="6337741" cy="55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16" tIns="44206" rIns="88416" bIns="44206" numCol="1" anchor="t" anchorCtr="0" compatLnSpc="1">
            <a:prstTxWarp prst="textNoShape">
              <a:avLst/>
            </a:prstTxWarp>
          </a:bodyPr>
          <a:lstStyle/>
          <a:p>
            <a:pPr lvl="0" algn="ctr" defTabSz="885825">
              <a:defRPr/>
            </a:pPr>
            <a:r>
              <a:rPr lang="en-US" sz="2400" b="1" kern="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NYU PeopleSoft Financials 9.0 Overview</a:t>
            </a:r>
            <a:endParaRPr lang="en-US" sz="2400" b="1" kern="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1813034" y="914396"/>
            <a:ext cx="573864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56" y="1182974"/>
            <a:ext cx="8195267" cy="5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97725" y="377896"/>
            <a:ext cx="6337741" cy="55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16" tIns="44206" rIns="88416" bIns="44206" numCol="1" anchor="t" anchorCtr="0" compatLnSpc="1">
            <a:prstTxWarp prst="textNoShape">
              <a:avLst/>
            </a:prstTxWarp>
          </a:bodyPr>
          <a:lstStyle/>
          <a:p>
            <a:pPr lvl="0" algn="ctr" defTabSz="885825">
              <a:defRPr/>
            </a:pPr>
            <a:r>
              <a:rPr lang="en-US" sz="2800" b="1" kern="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NYU Systems: Objectives</a:t>
            </a:r>
            <a:endParaRPr lang="en-US" sz="2800" b="1" kern="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813034" y="914396"/>
            <a:ext cx="573864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1895" y="1277228"/>
            <a:ext cx="792479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/>
              <a:t>Align with NYU Global University's </a:t>
            </a:r>
            <a:r>
              <a:rPr lang="en-US" sz="2800" b="1" dirty="0"/>
              <a:t>initiatives, priorities, and application strategy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/>
              <a:t>Engage all </a:t>
            </a:r>
            <a:r>
              <a:rPr lang="en-US" sz="2800" b="1" dirty="0" smtClean="0"/>
              <a:t>critical/impacted </a:t>
            </a:r>
            <a:r>
              <a:rPr lang="en-US" sz="2800" b="1" dirty="0"/>
              <a:t>stakeholders</a:t>
            </a:r>
            <a:r>
              <a:rPr lang="en-US" sz="2800" dirty="0"/>
              <a:t> throughout Global </a:t>
            </a:r>
            <a:r>
              <a:rPr lang="en-US" sz="2800" dirty="0" smtClean="0"/>
              <a:t>NYU</a:t>
            </a:r>
            <a:endParaRPr lang="en-US" sz="2800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/>
              <a:t>Establish a </a:t>
            </a:r>
            <a:r>
              <a:rPr lang="en-US" sz="2800" b="1" dirty="0"/>
              <a:t>governance model </a:t>
            </a:r>
            <a:r>
              <a:rPr lang="en-US" sz="2800" dirty="0"/>
              <a:t>for reporting, managing, tracking and escalating all </a:t>
            </a:r>
            <a:r>
              <a:rPr lang="en-US" sz="2800" dirty="0" smtClean="0"/>
              <a:t>initiatives</a:t>
            </a:r>
            <a:endParaRPr lang="en-US" sz="2800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/>
              <a:t>Establish </a:t>
            </a:r>
            <a:r>
              <a:rPr lang="en-US" sz="2800" b="1" dirty="0"/>
              <a:t>tools </a:t>
            </a:r>
            <a:r>
              <a:rPr lang="en-US" sz="2800" dirty="0"/>
              <a:t>and</a:t>
            </a:r>
            <a:r>
              <a:rPr lang="en-US" sz="2800" b="1" dirty="0"/>
              <a:t> Information Sharing Protocols</a:t>
            </a:r>
          </a:p>
        </p:txBody>
      </p:sp>
    </p:spTree>
    <p:extLst>
      <p:ext uri="{BB962C8B-B14F-4D97-AF65-F5344CB8AC3E}">
        <p14:creationId xmlns:p14="http://schemas.microsoft.com/office/powerpoint/2010/main" val="82666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97725" y="488736"/>
            <a:ext cx="6337741" cy="55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16" tIns="44206" rIns="88416" bIns="44206" numCol="1" anchor="t" anchorCtr="0" compatLnSpc="1">
            <a:prstTxWarp prst="textNoShape">
              <a:avLst/>
            </a:prstTxWarp>
          </a:bodyPr>
          <a:lstStyle/>
          <a:p>
            <a:pPr lvl="0" algn="ctr" defTabSz="885825">
              <a:defRPr/>
            </a:pPr>
            <a:r>
              <a:rPr lang="en-US" sz="2400" b="1" kern="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NYU Systems: Implementation Challenges</a:t>
            </a:r>
            <a:endParaRPr lang="en-US" sz="2400" b="1" kern="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813034" y="914396"/>
            <a:ext cx="573864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06538" y="1519893"/>
            <a:ext cx="5817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1. Local </a:t>
            </a:r>
            <a:r>
              <a:rPr lang="en-US" sz="2800" b="1" dirty="0"/>
              <a:t>Business </a:t>
            </a:r>
            <a:r>
              <a:rPr lang="en-US" sz="2800" b="1" dirty="0" smtClean="0"/>
              <a:t>needs &amp; priorities:</a:t>
            </a:r>
            <a:endParaRPr lang="en-US" sz="2800" b="1" dirty="0"/>
          </a:p>
        </p:txBody>
      </p:sp>
      <p:sp>
        <p:nvSpPr>
          <p:cNvPr id="2" name="AutoShape 4" descr="Image result for challenge"/>
          <p:cNvSpPr>
            <a:spLocks noChangeAspect="1" noChangeArrowheads="1"/>
          </p:cNvSpPr>
          <p:nvPr/>
        </p:nvSpPr>
        <p:spPr bwMode="auto">
          <a:xfrm>
            <a:off x="155575" y="-18811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ge result for challenge"/>
          <p:cNvSpPr>
            <a:spLocks noChangeAspect="1" noChangeArrowheads="1"/>
          </p:cNvSpPr>
          <p:nvPr/>
        </p:nvSpPr>
        <p:spPr bwMode="auto">
          <a:xfrm>
            <a:off x="307975" y="-17287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ge result for challenge"/>
          <p:cNvSpPr>
            <a:spLocks noChangeAspect="1" noChangeArrowheads="1"/>
          </p:cNvSpPr>
          <p:nvPr/>
        </p:nvSpPr>
        <p:spPr bwMode="auto">
          <a:xfrm>
            <a:off x="460375" y="-15763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Image result for challe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7" y="1207808"/>
            <a:ext cx="1839481" cy="122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Image result for Impact"/>
          <p:cNvSpPr>
            <a:spLocks noChangeAspect="1" noChangeArrowheads="1"/>
          </p:cNvSpPr>
          <p:nvPr/>
        </p:nvSpPr>
        <p:spPr bwMode="auto">
          <a:xfrm>
            <a:off x="155575" y="-1531938"/>
            <a:ext cx="78105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7" descr="Image result for Imp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9" y="4299766"/>
            <a:ext cx="1921318" cy="133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8" y="2212383"/>
            <a:ext cx="1838628" cy="168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92684" y="2163897"/>
            <a:ext cx="6635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Business unit based functionalities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Multiple ledgers &amp; currencies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Different </a:t>
            </a:r>
            <a:r>
              <a:rPr lang="en-US" sz="2400" dirty="0"/>
              <a:t>Month-end &amp; Year-end close </a:t>
            </a:r>
            <a:r>
              <a:rPr lang="en-US" sz="2400" dirty="0" smtClean="0"/>
              <a:t>periods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Local Audit Controls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Implement AD </a:t>
            </a:r>
            <a:r>
              <a:rPr lang="en-US" sz="2400" dirty="0" smtClean="0"/>
              <a:t>specific modules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65020" y="2376071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Impact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06538" y="4187964"/>
            <a:ext cx="6635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Develop Governance Model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Establish local PSO (program Services Office)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Local Steering Committee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Local SMEs (with dotted-line reporting to NYUNY)</a:t>
            </a:r>
          </a:p>
        </p:txBody>
      </p:sp>
    </p:spTree>
    <p:extLst>
      <p:ext uri="{BB962C8B-B14F-4D97-AF65-F5344CB8AC3E}">
        <p14:creationId xmlns:p14="http://schemas.microsoft.com/office/powerpoint/2010/main" val="230239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97725" y="488736"/>
            <a:ext cx="6337741" cy="55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16" tIns="44206" rIns="88416" bIns="44206" numCol="1" anchor="t" anchorCtr="0" compatLnSpc="1">
            <a:prstTxWarp prst="textNoShape">
              <a:avLst/>
            </a:prstTxWarp>
          </a:bodyPr>
          <a:lstStyle/>
          <a:p>
            <a:pPr lvl="0" algn="ctr" defTabSz="885825">
              <a:defRPr/>
            </a:pPr>
            <a:r>
              <a:rPr lang="en-US" sz="2400" b="1" kern="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NYU Systems: Implementation Challenges</a:t>
            </a:r>
            <a:endParaRPr lang="en-US" sz="2400" b="1" kern="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813034" y="914396"/>
            <a:ext cx="573864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06538" y="1341758"/>
            <a:ext cx="6829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2. Integration with local systems:</a:t>
            </a:r>
          </a:p>
        </p:txBody>
      </p:sp>
      <p:sp>
        <p:nvSpPr>
          <p:cNvPr id="2" name="AutoShape 4" descr="Image result for challenge"/>
          <p:cNvSpPr>
            <a:spLocks noChangeAspect="1" noChangeArrowheads="1"/>
          </p:cNvSpPr>
          <p:nvPr/>
        </p:nvSpPr>
        <p:spPr bwMode="auto">
          <a:xfrm>
            <a:off x="155575" y="-18811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ge result for challenge"/>
          <p:cNvSpPr>
            <a:spLocks noChangeAspect="1" noChangeArrowheads="1"/>
          </p:cNvSpPr>
          <p:nvPr/>
        </p:nvSpPr>
        <p:spPr bwMode="auto">
          <a:xfrm>
            <a:off x="307975" y="-17287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ge result for challenge"/>
          <p:cNvSpPr>
            <a:spLocks noChangeAspect="1" noChangeArrowheads="1"/>
          </p:cNvSpPr>
          <p:nvPr/>
        </p:nvSpPr>
        <p:spPr bwMode="auto">
          <a:xfrm>
            <a:off x="460375" y="-1576388"/>
            <a:ext cx="68770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Image result for challe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1" y="1185730"/>
            <a:ext cx="1508405" cy="100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7" descr="Image result for Imp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9" y="3947060"/>
            <a:ext cx="1921318" cy="133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8" y="2020791"/>
            <a:ext cx="1838628" cy="168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92684" y="2053057"/>
            <a:ext cx="6635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Multiple shadow systems </a:t>
            </a:r>
            <a:r>
              <a:rPr lang="en-US" sz="2400" dirty="0"/>
              <a:t>for similar </a:t>
            </a:r>
            <a:r>
              <a:rPr lang="en-US" sz="2400" dirty="0" smtClean="0"/>
              <a:t>functionalities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Data </a:t>
            </a:r>
            <a:r>
              <a:rPr lang="en-US" sz="2400" dirty="0" smtClean="0"/>
              <a:t>restrictions between campuses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No Single </a:t>
            </a:r>
            <a:r>
              <a:rPr lang="en-US" sz="2400" dirty="0" smtClean="0"/>
              <a:t>source of truth (data syncing)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65020" y="2180918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Impact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06538" y="3849117"/>
            <a:ext cx="6635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Implement ESB (Enterprise Service Bus / </a:t>
            </a:r>
            <a:r>
              <a:rPr lang="en-US" sz="2400" dirty="0" smtClean="0"/>
              <a:t>Middleware)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University Data </a:t>
            </a:r>
            <a:r>
              <a:rPr lang="en-US" sz="2400" dirty="0" smtClean="0"/>
              <a:t>Warehouse (OBIEE)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Establish </a:t>
            </a:r>
            <a:r>
              <a:rPr lang="en-US" sz="2400" dirty="0" err="1" smtClean="0"/>
              <a:t>Chartfield</a:t>
            </a:r>
            <a:r>
              <a:rPr lang="en-US" sz="2400" dirty="0" smtClean="0"/>
              <a:t> level data access</a:t>
            </a:r>
          </a:p>
        </p:txBody>
      </p:sp>
    </p:spTree>
    <p:extLst>
      <p:ext uri="{BB962C8B-B14F-4D97-AF65-F5344CB8AC3E}">
        <p14:creationId xmlns:p14="http://schemas.microsoft.com/office/powerpoint/2010/main" val="93808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700ADF335F1E4D87E99FF16D59DB40" ma:contentTypeVersion="0" ma:contentTypeDescription="Create a new document." ma:contentTypeScope="" ma:versionID="dac78cca7395b9a96dae865401006a29">
  <xsd:schema xmlns:xsd="http://www.w3.org/2001/XMLSchema" xmlns:xs="http://www.w3.org/2001/XMLSchema" xmlns:p="http://schemas.microsoft.com/office/2006/metadata/properties" xmlns:ns2="4fad5fcc-667c-490e-8661-ea05419ed44c" targetNamespace="http://schemas.microsoft.com/office/2006/metadata/properties" ma:root="true" ma:fieldsID="9a665cf6457769932653b5cef00b9904" ns2:_="">
    <xsd:import namespace="4fad5fcc-667c-490e-8661-ea05419ed44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ad5fcc-667c-490e-8661-ea05419ed44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DEE0BC-04D0-4B1A-A464-1D081D2958BB}"/>
</file>

<file path=customXml/itemProps2.xml><?xml version="1.0" encoding="utf-8"?>
<ds:datastoreItem xmlns:ds="http://schemas.openxmlformats.org/officeDocument/2006/customXml" ds:itemID="{CDEE23BB-2B02-4C85-A610-7AF4570F6B53}"/>
</file>

<file path=customXml/itemProps3.xml><?xml version="1.0" encoding="utf-8"?>
<ds:datastoreItem xmlns:ds="http://schemas.openxmlformats.org/officeDocument/2006/customXml" ds:itemID="{28759B3F-14C6-410B-882D-D61287E33990}"/>
</file>

<file path=docProps/app.xml><?xml version="1.0" encoding="utf-8"?>
<Properties xmlns="http://schemas.openxmlformats.org/officeDocument/2006/extended-properties" xmlns:vt="http://schemas.openxmlformats.org/officeDocument/2006/docPropsVTypes">
  <TotalTime>2628</TotalTime>
  <Words>628</Words>
  <Application>Microsoft Office PowerPoint</Application>
  <PresentationFormat>On-screen Show (4:3)</PresentationFormat>
  <Paragraphs>109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Gulim</vt:lpstr>
      <vt:lpstr>Arial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Abu Dhabi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Tellawi</dc:creator>
  <cp:lastModifiedBy>Mubashir Ahmed</cp:lastModifiedBy>
  <cp:revision>50</cp:revision>
  <dcterms:created xsi:type="dcterms:W3CDTF">2016-02-23T12:56:43Z</dcterms:created>
  <dcterms:modified xsi:type="dcterms:W3CDTF">2016-11-06T12:51:45Z</dcterms:modified>
</cp:coreProperties>
</file>