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45"/>
  </p:notesMasterIdLst>
  <p:handoutMasterIdLst>
    <p:handoutMasterId r:id="rId46"/>
  </p:handoutMasterIdLst>
  <p:sldIdLst>
    <p:sldId id="259" r:id="rId5"/>
    <p:sldId id="260" r:id="rId6"/>
    <p:sldId id="261" r:id="rId7"/>
    <p:sldId id="269" r:id="rId8"/>
    <p:sldId id="312" r:id="rId9"/>
    <p:sldId id="268" r:id="rId10"/>
    <p:sldId id="262" r:id="rId11"/>
    <p:sldId id="266" r:id="rId12"/>
    <p:sldId id="271" r:id="rId13"/>
    <p:sldId id="289" r:id="rId14"/>
    <p:sldId id="290" r:id="rId15"/>
    <p:sldId id="292" r:id="rId16"/>
    <p:sldId id="295" r:id="rId17"/>
    <p:sldId id="291" r:id="rId18"/>
    <p:sldId id="294" r:id="rId19"/>
    <p:sldId id="293" r:id="rId20"/>
    <p:sldId id="296" r:id="rId21"/>
    <p:sldId id="297" r:id="rId22"/>
    <p:sldId id="298" r:id="rId23"/>
    <p:sldId id="300" r:id="rId24"/>
    <p:sldId id="301" r:id="rId25"/>
    <p:sldId id="303" r:id="rId26"/>
    <p:sldId id="302" r:id="rId27"/>
    <p:sldId id="304" r:id="rId28"/>
    <p:sldId id="308" r:id="rId29"/>
    <p:sldId id="309" r:id="rId30"/>
    <p:sldId id="307" r:id="rId31"/>
    <p:sldId id="306" r:id="rId32"/>
    <p:sldId id="305" r:id="rId33"/>
    <p:sldId id="263" r:id="rId34"/>
    <p:sldId id="310" r:id="rId35"/>
    <p:sldId id="311" r:id="rId36"/>
    <p:sldId id="264" r:id="rId37"/>
    <p:sldId id="285" r:id="rId38"/>
    <p:sldId id="287" r:id="rId39"/>
    <p:sldId id="288" r:id="rId40"/>
    <p:sldId id="313" r:id="rId41"/>
    <p:sldId id="281" r:id="rId42"/>
    <p:sldId id="283" r:id="rId43"/>
    <p:sldId id="28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114" d="100"/>
          <a:sy n="114" d="100"/>
        </p:scale>
        <p:origin x="90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10/24/2019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dirty="0"/>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10/24/2019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dirty="0"/>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10/24/2019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10/24/2019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10/24/2019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10/24/2019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10/24/2019</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10/24/2019</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10/24/2019</a:t>
            </a:fld>
            <a:endParaRPr lang="en-US" dirty="0"/>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10/24/2019</a:t>
            </a:fld>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10/24/2019</a:t>
            </a:fld>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10/24/2019</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10/24/2019</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10/24/2019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2900" y="4960137"/>
            <a:ext cx="5753100" cy="1463039"/>
          </a:xfrm>
        </p:spPr>
        <p:txBody>
          <a:bodyPr>
            <a:normAutofit fontScale="90000"/>
          </a:bodyPr>
          <a:lstStyle/>
          <a:p>
            <a:pPr algn="l"/>
            <a:r>
              <a:rPr lang="en-US" dirty="0"/>
              <a:t>Travel &amp; Expense Fluid – McMaster’s Experience With Implementation and Adoption</a:t>
            </a:r>
          </a:p>
        </p:txBody>
      </p:sp>
      <p:sp>
        <p:nvSpPr>
          <p:cNvPr id="4" name="Text Placeholder 3"/>
          <p:cNvSpPr>
            <a:spLocks noGrp="1"/>
          </p:cNvSpPr>
          <p:nvPr>
            <p:ph type="body" sz="half" idx="2"/>
          </p:nvPr>
        </p:nvSpPr>
        <p:spPr/>
        <p:txBody>
          <a:bodyPr/>
          <a:lstStyle/>
          <a:p>
            <a:r>
              <a:rPr lang="en-US" dirty="0"/>
              <a:t>SESSION 7018</a:t>
            </a:r>
          </a:p>
          <a:p>
            <a:r>
              <a:rPr lang="en-US" dirty="0"/>
              <a:t>November 5</a:t>
            </a:r>
            <a:r>
              <a:rPr lang="en-US" baseline="30000" dirty="0"/>
              <a:t>th</a:t>
            </a:r>
            <a:r>
              <a:rPr lang="en-US" dirty="0"/>
              <a:t>, 2019</a:t>
            </a:r>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026" name="Picture 2" descr="https://www.heug.org/media/rjzptcrt.jpg">
            <a:extLst>
              <a:ext uri="{FF2B5EF4-FFF2-40B4-BE49-F238E27FC236}">
                <a16:creationId xmlns:a16="http://schemas.microsoft.com/office/drawing/2014/main" id="{190CBB43-19F1-4512-886C-9EEADF544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41676"/>
            <a:ext cx="6542203" cy="32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11" name="Content Placeholder 10"/>
          <p:cNvPicPr>
            <a:picLocks noGrp="1" noChangeAspect="1"/>
          </p:cNvPicPr>
          <p:nvPr>
            <p:ph idx="1"/>
          </p:nvPr>
        </p:nvPicPr>
        <p:blipFill>
          <a:blip r:embed="rId2"/>
          <a:stretch>
            <a:fillRect/>
          </a:stretch>
        </p:blipFill>
        <p:spPr>
          <a:xfrm>
            <a:off x="280467" y="2084832"/>
            <a:ext cx="2401774" cy="1859960"/>
          </a:xfrm>
          <a:prstGeom prst="rect">
            <a:avLst/>
          </a:prstGeom>
        </p:spPr>
      </p:pic>
      <p:pic>
        <p:nvPicPr>
          <p:cNvPr id="12" name="Picture 11"/>
          <p:cNvPicPr>
            <a:picLocks noChangeAspect="1"/>
          </p:cNvPicPr>
          <p:nvPr/>
        </p:nvPicPr>
        <p:blipFill>
          <a:blip r:embed="rId3"/>
          <a:stretch>
            <a:fillRect/>
          </a:stretch>
        </p:blipFill>
        <p:spPr>
          <a:xfrm>
            <a:off x="4185779" y="2081802"/>
            <a:ext cx="4360001" cy="1714441"/>
          </a:xfrm>
          <a:prstGeom prst="rect">
            <a:avLst/>
          </a:prstGeom>
        </p:spPr>
      </p:pic>
      <p:pic>
        <p:nvPicPr>
          <p:cNvPr id="13" name="Picture 12"/>
          <p:cNvPicPr>
            <a:picLocks noChangeAspect="1"/>
          </p:cNvPicPr>
          <p:nvPr/>
        </p:nvPicPr>
        <p:blipFill>
          <a:blip r:embed="rId4"/>
          <a:stretch>
            <a:fillRect/>
          </a:stretch>
        </p:blipFill>
        <p:spPr>
          <a:xfrm>
            <a:off x="2777921" y="4289224"/>
            <a:ext cx="5280229" cy="2007210"/>
          </a:xfrm>
          <a:prstGeom prst="rect">
            <a:avLst/>
          </a:prstGeom>
        </p:spPr>
      </p:pic>
      <p:sp>
        <p:nvSpPr>
          <p:cNvPr id="15" name="TextBox 14"/>
          <p:cNvSpPr txBox="1"/>
          <p:nvPr/>
        </p:nvSpPr>
        <p:spPr>
          <a:xfrm>
            <a:off x="2777921" y="2081802"/>
            <a:ext cx="1288982" cy="1569660"/>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OR edit an existing  report that has not yet been submitted</a:t>
            </a:r>
          </a:p>
        </p:txBody>
      </p:sp>
      <p:sp>
        <p:nvSpPr>
          <p:cNvPr id="16" name="Rectangle 15"/>
          <p:cNvSpPr/>
          <p:nvPr/>
        </p:nvSpPr>
        <p:spPr>
          <a:xfrm>
            <a:off x="587982" y="4289224"/>
            <a:ext cx="1937503" cy="1477328"/>
          </a:xfrm>
          <a:prstGeom prst="rect">
            <a:avLst/>
          </a:prstGeom>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OR specify the expense type in My Wallet for Diners transactions</a:t>
            </a:r>
          </a:p>
        </p:txBody>
      </p:sp>
      <p:sp>
        <p:nvSpPr>
          <p:cNvPr id="17" name="Right Arrow 16"/>
          <p:cNvSpPr/>
          <p:nvPr/>
        </p:nvSpPr>
        <p:spPr>
          <a:xfrm>
            <a:off x="2910697" y="3598141"/>
            <a:ext cx="978408" cy="333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1703833" y="5745793"/>
            <a:ext cx="978408" cy="365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67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13278"/>
          </a:xfrm>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p:cNvPicPr>
            <a:picLocks noChangeAspect="1"/>
          </p:cNvPicPr>
          <p:nvPr/>
        </p:nvPicPr>
        <p:blipFill rotWithShape="1">
          <a:blip r:embed="rId2"/>
          <a:srcRect b="26436"/>
          <a:stretch/>
        </p:blipFill>
        <p:spPr>
          <a:xfrm>
            <a:off x="457762" y="1456644"/>
            <a:ext cx="8292880" cy="1717741"/>
          </a:xfrm>
          <a:prstGeom prst="rect">
            <a:avLst/>
          </a:prstGeom>
        </p:spPr>
      </p:pic>
      <p:pic>
        <p:nvPicPr>
          <p:cNvPr id="3" name="Picture 2"/>
          <p:cNvPicPr>
            <a:picLocks noChangeAspect="1"/>
          </p:cNvPicPr>
          <p:nvPr/>
        </p:nvPicPr>
        <p:blipFill>
          <a:blip r:embed="rId3"/>
          <a:stretch>
            <a:fillRect/>
          </a:stretch>
        </p:blipFill>
        <p:spPr>
          <a:xfrm>
            <a:off x="445121" y="3477811"/>
            <a:ext cx="8305521" cy="1399483"/>
          </a:xfrm>
          <a:prstGeom prst="rect">
            <a:avLst/>
          </a:prstGeom>
        </p:spPr>
      </p:pic>
      <p:cxnSp>
        <p:nvCxnSpPr>
          <p:cNvPr id="8" name="Straight Arrow Connector 7"/>
          <p:cNvCxnSpPr/>
          <p:nvPr/>
        </p:nvCxnSpPr>
        <p:spPr>
          <a:xfrm flipH="1">
            <a:off x="5271248" y="2664823"/>
            <a:ext cx="502535" cy="151273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762" y="5135539"/>
            <a:ext cx="8292880" cy="954107"/>
          </a:xfrm>
          <a:prstGeom prst="rect">
            <a:avLst/>
          </a:prstGeom>
          <a:noFill/>
        </p:spPr>
        <p:txBody>
          <a:bodyPr wrap="square" rtlCol="0">
            <a:spAutoFit/>
          </a:bodyPr>
          <a:lstStyle/>
          <a:p>
            <a:r>
              <a:rPr lang="en-US" sz="1400" dirty="0">
                <a:cs typeface="Arial" panose="020B0604020202020204" pitchFamily="34" charset="0"/>
              </a:rPr>
              <a:t>Fields to complete on the expense report </a:t>
            </a:r>
            <a:r>
              <a:rPr lang="en-US" sz="1400" b="1" dirty="0">
                <a:cs typeface="Arial" panose="020B0604020202020204" pitchFamily="34" charset="0"/>
              </a:rPr>
              <a:t>Header</a:t>
            </a:r>
            <a:r>
              <a:rPr lang="en-US" sz="1400" dirty="0">
                <a:cs typeface="Arial" panose="020B0604020202020204" pitchFamily="34" charset="0"/>
              </a:rPr>
              <a:t> Information: Business Purpose, Description, Default Location (important!), Purpose Approver, Attach Receipts, Accounting Defaults</a:t>
            </a:r>
          </a:p>
          <a:p>
            <a:r>
              <a:rPr lang="en-US" sz="1400" dirty="0">
                <a:cs typeface="Arial" panose="020B0604020202020204" pitchFamily="34" charset="0"/>
              </a:rPr>
              <a:t>Business Purpose might be renamed Business Type or Category so user doesn’t feel they have satisfied McMaster policy on explaining business purpose as how it relates to user’s position</a:t>
            </a:r>
          </a:p>
        </p:txBody>
      </p:sp>
    </p:spTree>
    <p:extLst>
      <p:ext uri="{BB962C8B-B14F-4D97-AF65-F5344CB8AC3E}">
        <p14:creationId xmlns:p14="http://schemas.microsoft.com/office/powerpoint/2010/main" val="191484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42990"/>
          </a:xfrm>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p:cNvPicPr>
            <a:picLocks noChangeAspect="1"/>
          </p:cNvPicPr>
          <p:nvPr/>
        </p:nvPicPr>
        <p:blipFill rotWithShape="1">
          <a:blip r:embed="rId2"/>
          <a:srcRect b="25771"/>
          <a:stretch/>
        </p:blipFill>
        <p:spPr>
          <a:xfrm>
            <a:off x="350567" y="1767790"/>
            <a:ext cx="8440144" cy="2098815"/>
          </a:xfrm>
          <a:prstGeom prst="rect">
            <a:avLst/>
          </a:prstGeom>
        </p:spPr>
      </p:pic>
      <p:sp>
        <p:nvSpPr>
          <p:cNvPr id="5" name="TextBox 4"/>
          <p:cNvSpPr txBox="1"/>
          <p:nvPr/>
        </p:nvSpPr>
        <p:spPr>
          <a:xfrm>
            <a:off x="200297" y="5425440"/>
            <a:ext cx="8020594" cy="369332"/>
          </a:xfrm>
          <a:prstGeom prst="rect">
            <a:avLst/>
          </a:prstGeom>
          <a:noFill/>
        </p:spPr>
        <p:txBody>
          <a:bodyPr wrap="square" rtlCol="0">
            <a:spAutoFit/>
          </a:bodyPr>
          <a:lstStyle/>
          <a:p>
            <a:endParaRPr lang="en-US" dirty="0"/>
          </a:p>
        </p:txBody>
      </p:sp>
      <p:sp>
        <p:nvSpPr>
          <p:cNvPr id="8" name="TextBox 7"/>
          <p:cNvSpPr txBox="1"/>
          <p:nvPr/>
        </p:nvSpPr>
        <p:spPr>
          <a:xfrm>
            <a:off x="417001" y="4378412"/>
            <a:ext cx="7992244" cy="1754326"/>
          </a:xfrm>
          <a:prstGeom prst="rect">
            <a:avLst/>
          </a:prstGeom>
          <a:noFill/>
        </p:spPr>
        <p:txBody>
          <a:bodyPr wrap="square" rtlCol="0">
            <a:spAutoFit/>
          </a:bodyPr>
          <a:lstStyle/>
          <a:p>
            <a:r>
              <a:rPr lang="en-US" dirty="0"/>
              <a:t>The Purpose Approver has to auto fill so that will always mean a change – it is auto filled with Claimant’s name and must be replaced with Supervisor’s name</a:t>
            </a:r>
          </a:p>
          <a:p>
            <a:r>
              <a:rPr lang="en-US" dirty="0"/>
              <a:t>Attaching receipts at Header is not intuitive at this stage in a report’s preparation</a:t>
            </a:r>
          </a:p>
          <a:p>
            <a:r>
              <a:rPr lang="en-US" dirty="0"/>
              <a:t>Entering the chart field string at the Header is a huge efficiency – only the account (which corresponds to the expense type) is not completed as it changes at the line level</a:t>
            </a:r>
          </a:p>
        </p:txBody>
      </p:sp>
    </p:spTree>
    <p:extLst>
      <p:ext uri="{BB962C8B-B14F-4D97-AF65-F5344CB8AC3E}">
        <p14:creationId xmlns:p14="http://schemas.microsoft.com/office/powerpoint/2010/main" val="123984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99744"/>
          </a:xfrm>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p:cNvPicPr>
            <a:picLocks noChangeAspect="1"/>
          </p:cNvPicPr>
          <p:nvPr/>
        </p:nvPicPr>
        <p:blipFill rotWithShape="1">
          <a:blip r:embed="rId2"/>
          <a:srcRect l="1014" t="798" b="1141"/>
          <a:stretch/>
        </p:blipFill>
        <p:spPr>
          <a:xfrm>
            <a:off x="705394" y="1872344"/>
            <a:ext cx="7650343" cy="4511040"/>
          </a:xfrm>
          <a:prstGeom prst="rect">
            <a:avLst/>
          </a:prstGeom>
        </p:spPr>
      </p:pic>
      <p:sp>
        <p:nvSpPr>
          <p:cNvPr id="5" name="TextBox 4"/>
          <p:cNvSpPr txBox="1"/>
          <p:nvPr/>
        </p:nvSpPr>
        <p:spPr>
          <a:xfrm>
            <a:off x="6522721" y="1393371"/>
            <a:ext cx="2142307" cy="2585323"/>
          </a:xfrm>
          <a:prstGeom prst="rect">
            <a:avLst/>
          </a:prstGeom>
          <a:noFill/>
          <a:ln>
            <a:solidFill>
              <a:srgbClr val="0070C0"/>
            </a:solidFill>
          </a:ln>
        </p:spPr>
        <p:txBody>
          <a:bodyPr wrap="square" rtlCol="0">
            <a:spAutoFit/>
          </a:bodyPr>
          <a:lstStyle/>
          <a:p>
            <a:r>
              <a:rPr lang="en-US" dirty="0"/>
              <a:t>Enter expense information – the date is always current date – this is annoying as it will virtually never be the current date in a reimbursement scenario</a:t>
            </a:r>
          </a:p>
        </p:txBody>
      </p:sp>
      <p:cxnSp>
        <p:nvCxnSpPr>
          <p:cNvPr id="7" name="Straight Arrow Connector 6"/>
          <p:cNvCxnSpPr/>
          <p:nvPr/>
        </p:nvCxnSpPr>
        <p:spPr>
          <a:xfrm flipH="1">
            <a:off x="5765075" y="1672280"/>
            <a:ext cx="670559" cy="6442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3806" y="2244192"/>
            <a:ext cx="2795451" cy="1477328"/>
          </a:xfrm>
          <a:prstGeom prst="rect">
            <a:avLst/>
          </a:prstGeom>
          <a:noFill/>
        </p:spPr>
        <p:txBody>
          <a:bodyPr wrap="square" rtlCol="0">
            <a:spAutoFit/>
          </a:bodyPr>
          <a:lstStyle/>
          <a:p>
            <a:r>
              <a:rPr lang="en-US" dirty="0"/>
              <a:t>Complete all expense information. Description is important and cannot be blank. Tab to Payment type or user must double click.</a:t>
            </a:r>
          </a:p>
        </p:txBody>
      </p:sp>
      <p:cxnSp>
        <p:nvCxnSpPr>
          <p:cNvPr id="15" name="Straight Arrow Connector 14"/>
          <p:cNvCxnSpPr/>
          <p:nvPr/>
        </p:nvCxnSpPr>
        <p:spPr>
          <a:xfrm>
            <a:off x="2969623" y="3553097"/>
            <a:ext cx="748937" cy="684847"/>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 y="5468983"/>
            <a:ext cx="2699657" cy="1200329"/>
          </a:xfrm>
          <a:prstGeom prst="rect">
            <a:avLst/>
          </a:prstGeom>
          <a:noFill/>
        </p:spPr>
        <p:txBody>
          <a:bodyPr wrap="square" rtlCol="0">
            <a:spAutoFit/>
          </a:bodyPr>
          <a:lstStyle/>
          <a:p>
            <a:r>
              <a:rPr lang="en-US" dirty="0"/>
              <a:t>Add receipts at Header, NOT here, at the line, for ease of review for approvers.</a:t>
            </a:r>
          </a:p>
        </p:txBody>
      </p:sp>
      <p:cxnSp>
        <p:nvCxnSpPr>
          <p:cNvPr id="20" name="Straight Arrow Connector 19"/>
          <p:cNvCxnSpPr/>
          <p:nvPr/>
        </p:nvCxnSpPr>
        <p:spPr>
          <a:xfrm>
            <a:off x="3108960" y="5695406"/>
            <a:ext cx="783771" cy="148045"/>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17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73618"/>
          </a:xfrm>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p:cNvPicPr>
            <a:picLocks noChangeAspect="1"/>
          </p:cNvPicPr>
          <p:nvPr/>
        </p:nvPicPr>
        <p:blipFill>
          <a:blip r:embed="rId2"/>
          <a:stretch>
            <a:fillRect/>
          </a:stretch>
        </p:blipFill>
        <p:spPr>
          <a:xfrm>
            <a:off x="452846" y="1908642"/>
            <a:ext cx="8351829" cy="1722832"/>
          </a:xfrm>
          <a:prstGeom prst="rect">
            <a:avLst/>
          </a:prstGeom>
        </p:spPr>
      </p:pic>
      <p:sp>
        <p:nvSpPr>
          <p:cNvPr id="4" name="TextBox 3"/>
          <p:cNvSpPr txBox="1"/>
          <p:nvPr/>
        </p:nvSpPr>
        <p:spPr>
          <a:xfrm>
            <a:off x="322217" y="4127863"/>
            <a:ext cx="7952977" cy="1754326"/>
          </a:xfrm>
          <a:prstGeom prst="rect">
            <a:avLst/>
          </a:prstGeom>
          <a:noFill/>
        </p:spPr>
        <p:txBody>
          <a:bodyPr wrap="square" rtlCol="0">
            <a:spAutoFit/>
          </a:bodyPr>
          <a:lstStyle/>
          <a:p>
            <a:pPr>
              <a:buClr>
                <a:srgbClr val="00B050"/>
              </a:buClr>
            </a:pPr>
            <a:r>
              <a:rPr lang="en-US" dirty="0">
                <a:cs typeface="Arial" panose="020B0604020202020204" pitchFamily="34" charset="0"/>
              </a:rPr>
              <a:t>PeopleSoft inserts account based on expense type chosen on each line – this is a huge efficiency over Classic – the entire distribution line (chart field string) had to be entered as each line was entered – now it can be completed at the Header and as each line’s expense type is selected, the program inserts the corresponding account number.  Use the “+” button to split the charge between multiple chart field strings.</a:t>
            </a:r>
          </a:p>
          <a:p>
            <a:pPr>
              <a:buClr>
                <a:srgbClr val="00B050"/>
              </a:buClr>
            </a:pPr>
            <a:r>
              <a:rPr lang="en-US" dirty="0">
                <a:cs typeface="Arial" panose="020B0604020202020204" pitchFamily="34" charset="0"/>
              </a:rPr>
              <a:t>It would be nice to have the percentage split option available.</a:t>
            </a:r>
          </a:p>
        </p:txBody>
      </p:sp>
    </p:spTree>
    <p:extLst>
      <p:ext uri="{BB962C8B-B14F-4D97-AF65-F5344CB8AC3E}">
        <p14:creationId xmlns:p14="http://schemas.microsoft.com/office/powerpoint/2010/main" val="302275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p:cNvPicPr>
            <a:picLocks noChangeAspect="1"/>
          </p:cNvPicPr>
          <p:nvPr/>
        </p:nvPicPr>
        <p:blipFill>
          <a:blip r:embed="rId2"/>
          <a:stretch>
            <a:fillRect/>
          </a:stretch>
        </p:blipFill>
        <p:spPr>
          <a:xfrm>
            <a:off x="511221" y="3839372"/>
            <a:ext cx="3317680" cy="2547122"/>
          </a:xfrm>
          <a:prstGeom prst="rect">
            <a:avLst/>
          </a:prstGeom>
        </p:spPr>
      </p:pic>
      <p:pic>
        <p:nvPicPr>
          <p:cNvPr id="4" name="Picture 3"/>
          <p:cNvPicPr>
            <a:picLocks noChangeAspect="1"/>
          </p:cNvPicPr>
          <p:nvPr/>
        </p:nvPicPr>
        <p:blipFill>
          <a:blip r:embed="rId3"/>
          <a:stretch>
            <a:fillRect/>
          </a:stretch>
        </p:blipFill>
        <p:spPr>
          <a:xfrm>
            <a:off x="4322037" y="1939136"/>
            <a:ext cx="3663178" cy="4447358"/>
          </a:xfrm>
          <a:prstGeom prst="rect">
            <a:avLst/>
          </a:prstGeom>
        </p:spPr>
      </p:pic>
      <p:sp>
        <p:nvSpPr>
          <p:cNvPr id="5" name="TextBox 4"/>
          <p:cNvSpPr txBox="1"/>
          <p:nvPr/>
        </p:nvSpPr>
        <p:spPr>
          <a:xfrm>
            <a:off x="511221" y="1939136"/>
            <a:ext cx="3317680" cy="1477328"/>
          </a:xfrm>
          <a:prstGeom prst="rect">
            <a:avLst/>
          </a:prstGeom>
          <a:noFill/>
        </p:spPr>
        <p:txBody>
          <a:bodyPr wrap="square" rtlCol="0">
            <a:spAutoFit/>
          </a:bodyPr>
          <a:lstStyle/>
          <a:p>
            <a:r>
              <a:rPr lang="en-US" dirty="0"/>
              <a:t>Expense types that are used frequently are presented in a readily available list that increases as the user creates more reports – this is a great efficiency</a:t>
            </a:r>
          </a:p>
        </p:txBody>
      </p:sp>
    </p:spTree>
    <p:extLst>
      <p:ext uri="{BB962C8B-B14F-4D97-AF65-F5344CB8AC3E}">
        <p14:creationId xmlns:p14="http://schemas.microsoft.com/office/powerpoint/2010/main" val="238844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p:cNvPicPr>
            <a:picLocks noChangeAspect="1"/>
          </p:cNvPicPr>
          <p:nvPr/>
        </p:nvPicPr>
        <p:blipFill>
          <a:blip r:embed="rId2"/>
          <a:stretch>
            <a:fillRect/>
          </a:stretch>
        </p:blipFill>
        <p:spPr>
          <a:xfrm>
            <a:off x="938788" y="1837336"/>
            <a:ext cx="4906459" cy="4770528"/>
          </a:xfrm>
          <a:prstGeom prst="rect">
            <a:avLst/>
          </a:prstGeom>
        </p:spPr>
      </p:pic>
      <p:sp>
        <p:nvSpPr>
          <p:cNvPr id="4" name="TextBox 3"/>
          <p:cNvSpPr txBox="1"/>
          <p:nvPr/>
        </p:nvSpPr>
        <p:spPr>
          <a:xfrm>
            <a:off x="6444343" y="1837336"/>
            <a:ext cx="2063931" cy="4247317"/>
          </a:xfrm>
          <a:prstGeom prst="rect">
            <a:avLst/>
          </a:prstGeom>
          <a:noFill/>
        </p:spPr>
        <p:txBody>
          <a:bodyPr wrap="square" rtlCol="0">
            <a:spAutoFit/>
          </a:bodyPr>
          <a:lstStyle/>
          <a:p>
            <a:r>
              <a:rPr lang="en-US" dirty="0"/>
              <a:t>Selecting certain expense types prompts the program to ask for more details such as number of nights stayed and hotel name, although the Preferred and Non Preferred options create confusion for first time users, thinking it is a list of McMaster approved hotels.</a:t>
            </a:r>
          </a:p>
        </p:txBody>
      </p:sp>
    </p:spTree>
    <p:extLst>
      <p:ext uri="{BB962C8B-B14F-4D97-AF65-F5344CB8AC3E}">
        <p14:creationId xmlns:p14="http://schemas.microsoft.com/office/powerpoint/2010/main" val="206560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497985" y="1766479"/>
            <a:ext cx="6268430" cy="4583540"/>
          </a:xfrm>
          <a:prstGeom prst="rect">
            <a:avLst/>
          </a:prstGeom>
        </p:spPr>
      </p:pic>
      <p:sp>
        <p:nvSpPr>
          <p:cNvPr id="5" name="TextBox 4"/>
          <p:cNvSpPr txBox="1"/>
          <p:nvPr/>
        </p:nvSpPr>
        <p:spPr>
          <a:xfrm>
            <a:off x="7036526" y="1766479"/>
            <a:ext cx="1425211" cy="4524315"/>
          </a:xfrm>
          <a:prstGeom prst="rect">
            <a:avLst/>
          </a:prstGeom>
          <a:noFill/>
        </p:spPr>
        <p:txBody>
          <a:bodyPr wrap="square" rtlCol="0">
            <a:spAutoFit/>
          </a:bodyPr>
          <a:lstStyle/>
          <a:p>
            <a:r>
              <a:rPr lang="en-US" dirty="0"/>
              <a:t>VAT Applicability toggle switch is a great efficiency over Classic. This is a McMaster customization that is probably the most popular new feature with users. No one likes VAT!</a:t>
            </a:r>
          </a:p>
        </p:txBody>
      </p:sp>
      <p:sp>
        <p:nvSpPr>
          <p:cNvPr id="7" name="Oval 6"/>
          <p:cNvSpPr/>
          <p:nvPr/>
        </p:nvSpPr>
        <p:spPr>
          <a:xfrm>
            <a:off x="3013165" y="5057500"/>
            <a:ext cx="2407920" cy="740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83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1981200" y="2219325"/>
            <a:ext cx="5181600" cy="2419350"/>
          </a:xfrm>
          <a:prstGeom prst="rect">
            <a:avLst/>
          </a:prstGeom>
        </p:spPr>
      </p:pic>
      <p:sp>
        <p:nvSpPr>
          <p:cNvPr id="5" name="TextBox 4"/>
          <p:cNvSpPr txBox="1"/>
          <p:nvPr/>
        </p:nvSpPr>
        <p:spPr>
          <a:xfrm>
            <a:off x="535577" y="4979559"/>
            <a:ext cx="7293429" cy="1200329"/>
          </a:xfrm>
          <a:prstGeom prst="rect">
            <a:avLst/>
          </a:prstGeom>
          <a:noFill/>
        </p:spPr>
        <p:txBody>
          <a:bodyPr wrap="square" rtlCol="0">
            <a:spAutoFit/>
          </a:bodyPr>
          <a:lstStyle/>
          <a:p>
            <a:r>
              <a:rPr lang="en-US" dirty="0"/>
              <a:t>If VAT has been paid the system automatically calculates it. Overriding it is a clearly marked field directly below. Toggle switch for Exempt is user friendly. Classic has to go to new screen and is very complicated. There were an additional 5 clicks minimum for what is now a simple click on the toggle.</a:t>
            </a:r>
          </a:p>
        </p:txBody>
      </p:sp>
    </p:spTree>
    <p:extLst>
      <p:ext uri="{BB962C8B-B14F-4D97-AF65-F5344CB8AC3E}">
        <p14:creationId xmlns:p14="http://schemas.microsoft.com/office/powerpoint/2010/main" val="96725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5" name="Picture 4"/>
          <p:cNvPicPr>
            <a:picLocks noChangeAspect="1"/>
          </p:cNvPicPr>
          <p:nvPr/>
        </p:nvPicPr>
        <p:blipFill>
          <a:blip r:embed="rId2"/>
          <a:stretch>
            <a:fillRect/>
          </a:stretch>
        </p:blipFill>
        <p:spPr>
          <a:xfrm>
            <a:off x="419847" y="5189674"/>
            <a:ext cx="8304303" cy="991440"/>
          </a:xfrm>
          <a:prstGeom prst="rect">
            <a:avLst/>
          </a:prstGeom>
        </p:spPr>
      </p:pic>
      <p:sp>
        <p:nvSpPr>
          <p:cNvPr id="7" name="TextBox 6"/>
          <p:cNvSpPr txBox="1"/>
          <p:nvPr/>
        </p:nvSpPr>
        <p:spPr>
          <a:xfrm>
            <a:off x="418880" y="3989345"/>
            <a:ext cx="8306235" cy="1200329"/>
          </a:xfrm>
          <a:prstGeom prst="rect">
            <a:avLst/>
          </a:prstGeom>
          <a:noFill/>
        </p:spPr>
        <p:txBody>
          <a:bodyPr wrap="square" rtlCol="0">
            <a:spAutoFit/>
          </a:bodyPr>
          <a:lstStyle/>
          <a:p>
            <a:r>
              <a:rPr lang="en-US" dirty="0"/>
              <a:t>The Personal Expense button confuses users – they mistakenly think it’s asking if they paid for the expense being reimbursed rather than wanting to exclude from reimbursement.</a:t>
            </a:r>
          </a:p>
          <a:p>
            <a:r>
              <a:rPr lang="en-US" dirty="0"/>
              <a:t>The Missing Receipt Comment field does not immediately appear when No Receipt toggle switch is selected. It shows up once report has been saved by user.</a:t>
            </a:r>
          </a:p>
        </p:txBody>
      </p:sp>
      <p:pic>
        <p:nvPicPr>
          <p:cNvPr id="8" name="Picture 7"/>
          <p:cNvPicPr>
            <a:picLocks noChangeAspect="1"/>
          </p:cNvPicPr>
          <p:nvPr/>
        </p:nvPicPr>
        <p:blipFill>
          <a:blip r:embed="rId3"/>
          <a:stretch>
            <a:fillRect/>
          </a:stretch>
        </p:blipFill>
        <p:spPr>
          <a:xfrm>
            <a:off x="417915" y="1918894"/>
            <a:ext cx="5981700" cy="1866900"/>
          </a:xfrm>
          <a:prstGeom prst="rect">
            <a:avLst/>
          </a:prstGeom>
        </p:spPr>
      </p:pic>
    </p:spTree>
    <p:extLst>
      <p:ext uri="{BB962C8B-B14F-4D97-AF65-F5344CB8AC3E}">
        <p14:creationId xmlns:p14="http://schemas.microsoft.com/office/powerpoint/2010/main" val="136298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Derek Konieczny</a:t>
            </a:r>
          </a:p>
        </p:txBody>
      </p:sp>
      <p:sp>
        <p:nvSpPr>
          <p:cNvPr id="4" name="Content Placeholder 3"/>
          <p:cNvSpPr>
            <a:spLocks noGrp="1"/>
          </p:cNvSpPr>
          <p:nvPr>
            <p:ph sz="half" idx="2"/>
          </p:nvPr>
        </p:nvSpPr>
        <p:spPr>
          <a:xfrm>
            <a:off x="768096" y="2967788"/>
            <a:ext cx="3566160" cy="1446168"/>
          </a:xfrm>
        </p:spPr>
        <p:txBody>
          <a:bodyPr>
            <a:normAutofit fontScale="92500" lnSpcReduction="10000"/>
          </a:bodyPr>
          <a:lstStyle/>
          <a:p>
            <a:r>
              <a:rPr lang="en-US" dirty="0"/>
              <a:t>Business Systems Analyst – University Technology Services</a:t>
            </a:r>
          </a:p>
          <a:p>
            <a:r>
              <a:rPr lang="en-US" dirty="0"/>
              <a:t>McMaster University</a:t>
            </a:r>
          </a:p>
          <a:p>
            <a:r>
              <a:rPr lang="en-US" dirty="0"/>
              <a:t>konieczd@mcmaster.ca</a:t>
            </a:r>
          </a:p>
        </p:txBody>
      </p:sp>
      <p:sp>
        <p:nvSpPr>
          <p:cNvPr id="5" name="Text Placeholder 4"/>
          <p:cNvSpPr>
            <a:spLocks noGrp="1"/>
          </p:cNvSpPr>
          <p:nvPr>
            <p:ph type="body" sz="quarter" idx="3"/>
          </p:nvPr>
        </p:nvSpPr>
        <p:spPr/>
        <p:txBody>
          <a:bodyPr/>
          <a:lstStyle/>
          <a:p>
            <a:r>
              <a:rPr lang="en-US" dirty="0"/>
              <a:t>Sue Graci</a:t>
            </a:r>
          </a:p>
        </p:txBody>
      </p:sp>
      <p:sp>
        <p:nvSpPr>
          <p:cNvPr id="6" name="Content Placeholder 5"/>
          <p:cNvSpPr>
            <a:spLocks noGrp="1"/>
          </p:cNvSpPr>
          <p:nvPr>
            <p:ph sz="quarter" idx="4"/>
          </p:nvPr>
        </p:nvSpPr>
        <p:spPr>
          <a:xfrm>
            <a:off x="4491990" y="2967788"/>
            <a:ext cx="3566160" cy="1446168"/>
          </a:xfrm>
        </p:spPr>
        <p:txBody>
          <a:bodyPr>
            <a:normAutofit fontScale="92500" lnSpcReduction="10000"/>
          </a:bodyPr>
          <a:lstStyle/>
          <a:p>
            <a:r>
              <a:rPr lang="en-US" dirty="0"/>
              <a:t>Relationship Associate – Accounts Payable</a:t>
            </a:r>
          </a:p>
          <a:p>
            <a:pPr marL="0" indent="0">
              <a:buNone/>
            </a:pPr>
            <a:r>
              <a:rPr lang="en-US" dirty="0"/>
              <a:t>  McMaster University	</a:t>
            </a:r>
          </a:p>
          <a:p>
            <a:r>
              <a:rPr lang="en-US" dirty="0"/>
              <a:t>gracis@mcmaster.ca</a:t>
            </a:r>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5 years with McMaster University as a Business Systems Analyst primarily focused on Travel &amp; Expense, Grants, and Accounts Payable.  Received the Certified Business Analyst Professional (CBAP) designation in 2012.</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12 years with McMaster University, first as a Finance Assistant in Faculty of Health Sciences. Over five years as Accounts Payable Trainer for Non-PO Vouchers, Pcard Reconciliation and Travel &amp; Expense Reports.</a:t>
            </a:r>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529009" y="1873225"/>
            <a:ext cx="7983217" cy="2914042"/>
          </a:xfrm>
          <a:prstGeom prst="rect">
            <a:avLst/>
          </a:prstGeom>
        </p:spPr>
      </p:pic>
      <p:sp>
        <p:nvSpPr>
          <p:cNvPr id="5" name="TextBox 4"/>
          <p:cNvSpPr txBox="1"/>
          <p:nvPr/>
        </p:nvSpPr>
        <p:spPr>
          <a:xfrm>
            <a:off x="529009" y="4993376"/>
            <a:ext cx="7505047" cy="1477328"/>
          </a:xfrm>
          <a:prstGeom prst="rect">
            <a:avLst/>
          </a:prstGeom>
          <a:noFill/>
        </p:spPr>
        <p:txBody>
          <a:bodyPr wrap="square" rtlCol="0">
            <a:spAutoFit/>
          </a:bodyPr>
          <a:lstStyle/>
          <a:p>
            <a:r>
              <a:rPr lang="en-US" dirty="0"/>
              <a:t>There are times when the report ID# is not available to view. Users find this frustrating.</a:t>
            </a:r>
          </a:p>
          <a:p>
            <a:r>
              <a:rPr lang="en-US" dirty="0"/>
              <a:t>To return to the report’s Header, it is the small box with the pencil in it – very hard to see, not a meaningful graphic, and confusing with My Expense Reports button directly above it.</a:t>
            </a:r>
          </a:p>
        </p:txBody>
      </p:sp>
    </p:spTree>
    <p:extLst>
      <p:ext uri="{BB962C8B-B14F-4D97-AF65-F5344CB8AC3E}">
        <p14:creationId xmlns:p14="http://schemas.microsoft.com/office/powerpoint/2010/main" val="2467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479157" y="1874034"/>
            <a:ext cx="8346864" cy="2306080"/>
          </a:xfrm>
          <a:prstGeom prst="rect">
            <a:avLst/>
          </a:prstGeom>
        </p:spPr>
      </p:pic>
      <p:sp>
        <p:nvSpPr>
          <p:cNvPr id="8" name="TextBox 7"/>
          <p:cNvSpPr txBox="1"/>
          <p:nvPr/>
        </p:nvSpPr>
        <p:spPr>
          <a:xfrm>
            <a:off x="479157" y="4897662"/>
            <a:ext cx="7428412" cy="1200329"/>
          </a:xfrm>
          <a:prstGeom prst="rect">
            <a:avLst/>
          </a:prstGeom>
          <a:noFill/>
        </p:spPr>
        <p:txBody>
          <a:bodyPr wrap="square" rtlCol="0">
            <a:spAutoFit/>
          </a:bodyPr>
          <a:lstStyle/>
          <a:p>
            <a:r>
              <a:rPr lang="en-US" dirty="0"/>
              <a:t>Submitting is easier with Fluid. The screen nicely summarizes the report and the authorization blurb makes sense.</a:t>
            </a:r>
          </a:p>
          <a:p>
            <a:r>
              <a:rPr lang="en-US" dirty="0"/>
              <a:t>Getting back to fixing errors is not intuitive with Update Details button.</a:t>
            </a:r>
          </a:p>
          <a:p>
            <a:endParaRPr lang="en-US" dirty="0"/>
          </a:p>
        </p:txBody>
      </p:sp>
    </p:spTree>
    <p:extLst>
      <p:ext uri="{BB962C8B-B14F-4D97-AF65-F5344CB8AC3E}">
        <p14:creationId xmlns:p14="http://schemas.microsoft.com/office/powerpoint/2010/main" val="211099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195234" y="1809642"/>
            <a:ext cx="4820903" cy="1823030"/>
          </a:xfrm>
          <a:prstGeom prst="rect">
            <a:avLst/>
          </a:prstGeom>
        </p:spPr>
      </p:pic>
      <p:pic>
        <p:nvPicPr>
          <p:cNvPr id="8" name="Picture 7"/>
          <p:cNvPicPr>
            <a:picLocks noChangeAspect="1"/>
          </p:cNvPicPr>
          <p:nvPr/>
        </p:nvPicPr>
        <p:blipFill>
          <a:blip r:embed="rId3"/>
          <a:stretch>
            <a:fillRect/>
          </a:stretch>
        </p:blipFill>
        <p:spPr>
          <a:xfrm>
            <a:off x="5434149" y="1814866"/>
            <a:ext cx="3573398" cy="1828800"/>
          </a:xfrm>
          <a:prstGeom prst="rect">
            <a:avLst/>
          </a:prstGeom>
        </p:spPr>
      </p:pic>
      <p:pic>
        <p:nvPicPr>
          <p:cNvPr id="9" name="Picture 8"/>
          <p:cNvPicPr>
            <a:picLocks noChangeAspect="1"/>
          </p:cNvPicPr>
          <p:nvPr/>
        </p:nvPicPr>
        <p:blipFill>
          <a:blip r:embed="rId4"/>
          <a:stretch>
            <a:fillRect/>
          </a:stretch>
        </p:blipFill>
        <p:spPr>
          <a:xfrm>
            <a:off x="192269" y="4747027"/>
            <a:ext cx="5416051" cy="1617148"/>
          </a:xfrm>
          <a:prstGeom prst="rect">
            <a:avLst/>
          </a:prstGeom>
        </p:spPr>
      </p:pic>
      <p:sp>
        <p:nvSpPr>
          <p:cNvPr id="10" name="TextBox 9"/>
          <p:cNvSpPr txBox="1"/>
          <p:nvPr/>
        </p:nvSpPr>
        <p:spPr>
          <a:xfrm>
            <a:off x="5845247" y="4206328"/>
            <a:ext cx="2255520" cy="2308324"/>
          </a:xfrm>
          <a:prstGeom prst="rect">
            <a:avLst/>
          </a:prstGeom>
          <a:noFill/>
        </p:spPr>
        <p:txBody>
          <a:bodyPr wrap="square" rtlCol="0">
            <a:spAutoFit/>
          </a:bodyPr>
          <a:lstStyle/>
          <a:p>
            <a:r>
              <a:rPr lang="en-US" dirty="0"/>
              <a:t>If the claimant does not have a Diners it is confusing because no details appear. Changing user name is not on the screen until the Add Expense button is selected.</a:t>
            </a:r>
          </a:p>
        </p:txBody>
      </p:sp>
      <p:cxnSp>
        <p:nvCxnSpPr>
          <p:cNvPr id="16" name="Straight Arrow Connector 15"/>
          <p:cNvCxnSpPr/>
          <p:nvPr/>
        </p:nvCxnSpPr>
        <p:spPr>
          <a:xfrm>
            <a:off x="3373238" y="2646438"/>
            <a:ext cx="2109270" cy="424627"/>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944984" y="3632671"/>
            <a:ext cx="1663336" cy="1727819"/>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58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2"/>
          <a:stretch>
            <a:fillRect/>
          </a:stretch>
        </p:blipFill>
        <p:spPr>
          <a:xfrm>
            <a:off x="538027" y="1882446"/>
            <a:ext cx="5734050" cy="2895600"/>
          </a:xfrm>
          <a:prstGeom prst="rect">
            <a:avLst/>
          </a:prstGeom>
        </p:spPr>
      </p:pic>
      <p:sp>
        <p:nvSpPr>
          <p:cNvPr id="9" name="TextBox 8"/>
          <p:cNvSpPr txBox="1"/>
          <p:nvPr/>
        </p:nvSpPr>
        <p:spPr>
          <a:xfrm>
            <a:off x="6272077" y="2084832"/>
            <a:ext cx="1661431" cy="1754326"/>
          </a:xfrm>
          <a:prstGeom prst="rect">
            <a:avLst/>
          </a:prstGeom>
          <a:noFill/>
        </p:spPr>
        <p:txBody>
          <a:bodyPr wrap="square" rtlCol="0">
            <a:spAutoFit/>
          </a:bodyPr>
          <a:lstStyle/>
          <a:p>
            <a:r>
              <a:rPr lang="en-US" dirty="0"/>
              <a:t>1</a:t>
            </a:r>
            <a:r>
              <a:rPr lang="en-US" baseline="30000" dirty="0"/>
              <a:t>st</a:t>
            </a:r>
            <a:r>
              <a:rPr lang="en-US" dirty="0"/>
              <a:t> expense – not specified</a:t>
            </a:r>
          </a:p>
          <a:p>
            <a:r>
              <a:rPr lang="en-US" dirty="0"/>
              <a:t>2</a:t>
            </a:r>
            <a:r>
              <a:rPr lang="en-US" baseline="30000" dirty="0"/>
              <a:t>nd</a:t>
            </a:r>
            <a:r>
              <a:rPr lang="en-US" dirty="0"/>
              <a:t> expense – specified Airport Taxi/Limousine</a:t>
            </a:r>
          </a:p>
        </p:txBody>
      </p:sp>
      <p:sp>
        <p:nvSpPr>
          <p:cNvPr id="11" name="TextBox 10"/>
          <p:cNvSpPr txBox="1"/>
          <p:nvPr/>
        </p:nvSpPr>
        <p:spPr>
          <a:xfrm>
            <a:off x="538027" y="5277394"/>
            <a:ext cx="6986179" cy="1200329"/>
          </a:xfrm>
          <a:prstGeom prst="rect">
            <a:avLst/>
          </a:prstGeom>
          <a:noFill/>
        </p:spPr>
        <p:txBody>
          <a:bodyPr wrap="square" rtlCol="0">
            <a:spAutoFit/>
          </a:bodyPr>
          <a:lstStyle/>
          <a:p>
            <a:r>
              <a:rPr lang="en-US" dirty="0"/>
              <a:t>My Wallet must be accessed separately, the expenses specified, THEN an expense report created and the transactions from My Wallet imported into the report – this changes from Classic where it was all done from within an existing expense report – several more clicks but users dislike this</a:t>
            </a:r>
          </a:p>
        </p:txBody>
      </p:sp>
      <p:sp>
        <p:nvSpPr>
          <p:cNvPr id="13" name="Oval 12"/>
          <p:cNvSpPr/>
          <p:nvPr/>
        </p:nvSpPr>
        <p:spPr>
          <a:xfrm>
            <a:off x="782547" y="3605349"/>
            <a:ext cx="2407920" cy="6705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61851" y="2304726"/>
            <a:ext cx="1854926" cy="421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759131" y="2960914"/>
            <a:ext cx="1332411" cy="264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759130" y="4386002"/>
            <a:ext cx="1332411" cy="2642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8923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230804" y="1783280"/>
            <a:ext cx="5614443" cy="4687424"/>
          </a:xfrm>
          <a:prstGeom prst="rect">
            <a:avLst/>
          </a:prstGeom>
        </p:spPr>
      </p:pic>
      <p:sp>
        <p:nvSpPr>
          <p:cNvPr id="5" name="TextBox 4"/>
          <p:cNvSpPr txBox="1"/>
          <p:nvPr/>
        </p:nvSpPr>
        <p:spPr>
          <a:xfrm>
            <a:off x="6696891" y="2438400"/>
            <a:ext cx="1960499" cy="3416320"/>
          </a:xfrm>
          <a:prstGeom prst="rect">
            <a:avLst/>
          </a:prstGeom>
          <a:noFill/>
        </p:spPr>
        <p:txBody>
          <a:bodyPr wrap="square" rtlCol="0">
            <a:spAutoFit/>
          </a:bodyPr>
          <a:lstStyle/>
          <a:p>
            <a:r>
              <a:rPr lang="en-US" dirty="0"/>
              <a:t>Enter the expense type (mandatory) and description (optional). This will import to the expense report when it is processed.</a:t>
            </a:r>
          </a:p>
          <a:p>
            <a:r>
              <a:rPr lang="en-US" dirty="0"/>
              <a:t>Exit My Wallet once transactions to be processed are prepared.</a:t>
            </a:r>
          </a:p>
        </p:txBody>
      </p:sp>
    </p:spTree>
    <p:extLst>
      <p:ext uri="{BB962C8B-B14F-4D97-AF65-F5344CB8AC3E}">
        <p14:creationId xmlns:p14="http://schemas.microsoft.com/office/powerpoint/2010/main" val="40152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461554" y="1999976"/>
            <a:ext cx="3848508" cy="4073844"/>
          </a:xfrm>
          <a:prstGeom prst="rect">
            <a:avLst/>
          </a:prstGeom>
        </p:spPr>
      </p:pic>
      <p:sp>
        <p:nvSpPr>
          <p:cNvPr id="5" name="TextBox 4"/>
          <p:cNvSpPr txBox="1"/>
          <p:nvPr/>
        </p:nvSpPr>
        <p:spPr>
          <a:xfrm>
            <a:off x="5094514" y="1999976"/>
            <a:ext cx="3279118" cy="3970318"/>
          </a:xfrm>
          <a:prstGeom prst="rect">
            <a:avLst/>
          </a:prstGeom>
          <a:noFill/>
        </p:spPr>
        <p:txBody>
          <a:bodyPr wrap="square" rtlCol="0">
            <a:spAutoFit/>
          </a:bodyPr>
          <a:lstStyle/>
          <a:p>
            <a:r>
              <a:rPr lang="en-US" dirty="0"/>
              <a:t>Create a new expense report. If the Claimant is different from the Preparer, remember to change the name before the report is created. It cannot be changed after the report has been assigned a number.</a:t>
            </a:r>
          </a:p>
          <a:p>
            <a:r>
              <a:rPr lang="en-US" dirty="0"/>
              <a:t>If there are no Diners transactions waiting in My Wallet to be paid, the option to Add from My Wallet does not appear.</a:t>
            </a:r>
          </a:p>
          <a:p>
            <a:r>
              <a:rPr lang="en-US" dirty="0"/>
              <a:t>If the claimant does not have a Diners, the Add from My Wallet does not appear.</a:t>
            </a:r>
          </a:p>
        </p:txBody>
      </p:sp>
    </p:spTree>
    <p:extLst>
      <p:ext uri="{BB962C8B-B14F-4D97-AF65-F5344CB8AC3E}">
        <p14:creationId xmlns:p14="http://schemas.microsoft.com/office/powerpoint/2010/main" val="365752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653142" y="1670972"/>
            <a:ext cx="4406538" cy="4981893"/>
          </a:xfrm>
          <a:prstGeom prst="rect">
            <a:avLst/>
          </a:prstGeom>
        </p:spPr>
      </p:pic>
      <p:sp>
        <p:nvSpPr>
          <p:cNvPr id="8" name="Rectangle 7"/>
          <p:cNvSpPr/>
          <p:nvPr/>
        </p:nvSpPr>
        <p:spPr>
          <a:xfrm>
            <a:off x="5582193" y="2176760"/>
            <a:ext cx="3069681" cy="3970318"/>
          </a:xfrm>
          <a:prstGeom prst="rect">
            <a:avLst/>
          </a:prstGeom>
        </p:spPr>
        <p:txBody>
          <a:bodyPr wrap="square">
            <a:spAutoFit/>
          </a:bodyPr>
          <a:lstStyle/>
          <a:p>
            <a:r>
              <a:rPr lang="en-US" dirty="0"/>
              <a:t>When there are transactions in My Wallet, the Add from My Wallet button appears, showing how many outstanding transactions are present.</a:t>
            </a:r>
          </a:p>
          <a:p>
            <a:r>
              <a:rPr lang="en-US" dirty="0"/>
              <a:t>This claimant has 35 outstanding transactions. Any transactions to be processed have had the expense type specified in the My Wallet tile.</a:t>
            </a:r>
          </a:p>
          <a:p>
            <a:r>
              <a:rPr lang="en-US" dirty="0"/>
              <a:t>The Header is completed first, then select the Add from My Wallet button to choose transactions to be processed.</a:t>
            </a:r>
          </a:p>
        </p:txBody>
      </p:sp>
      <p:sp>
        <p:nvSpPr>
          <p:cNvPr id="9" name="Rectangle 8"/>
          <p:cNvSpPr/>
          <p:nvPr/>
        </p:nvSpPr>
        <p:spPr>
          <a:xfrm>
            <a:off x="768096" y="1970389"/>
            <a:ext cx="931817" cy="205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62149" y="5556304"/>
            <a:ext cx="2473234"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2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03689"/>
          </a:xfrm>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385832" y="1898468"/>
            <a:ext cx="4281962" cy="4736993"/>
          </a:xfrm>
          <a:prstGeom prst="rect">
            <a:avLst/>
          </a:prstGeom>
        </p:spPr>
      </p:pic>
      <p:sp>
        <p:nvSpPr>
          <p:cNvPr id="5" name="TextBox 4"/>
          <p:cNvSpPr txBox="1"/>
          <p:nvPr/>
        </p:nvSpPr>
        <p:spPr>
          <a:xfrm>
            <a:off x="5207727" y="2338207"/>
            <a:ext cx="2788594" cy="1477328"/>
          </a:xfrm>
          <a:prstGeom prst="rect">
            <a:avLst/>
          </a:prstGeom>
          <a:noFill/>
        </p:spPr>
        <p:txBody>
          <a:bodyPr wrap="square" rtlCol="0">
            <a:spAutoFit/>
          </a:bodyPr>
          <a:lstStyle/>
          <a:p>
            <a:r>
              <a:rPr lang="en-US" dirty="0"/>
              <a:t>Select the item(s) already with expense type specified, that can be processed.</a:t>
            </a:r>
          </a:p>
          <a:p>
            <a:r>
              <a:rPr lang="en-US" dirty="0"/>
              <a:t>Tick the box.</a:t>
            </a:r>
          </a:p>
          <a:p>
            <a:r>
              <a:rPr lang="en-US" dirty="0"/>
              <a:t>Import.</a:t>
            </a:r>
          </a:p>
        </p:txBody>
      </p:sp>
    </p:spTree>
    <p:extLst>
      <p:ext uri="{BB962C8B-B14F-4D97-AF65-F5344CB8AC3E}">
        <p14:creationId xmlns:p14="http://schemas.microsoft.com/office/powerpoint/2010/main" val="1756901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592183" y="1823575"/>
            <a:ext cx="7679090" cy="3166222"/>
          </a:xfrm>
          <a:prstGeom prst="rect">
            <a:avLst/>
          </a:prstGeom>
        </p:spPr>
      </p:pic>
      <p:sp>
        <p:nvSpPr>
          <p:cNvPr id="5" name="TextBox 4"/>
          <p:cNvSpPr txBox="1"/>
          <p:nvPr/>
        </p:nvSpPr>
        <p:spPr>
          <a:xfrm>
            <a:off x="592183" y="5269873"/>
            <a:ext cx="8429897" cy="1200329"/>
          </a:xfrm>
          <a:prstGeom prst="rect">
            <a:avLst/>
          </a:prstGeom>
          <a:noFill/>
        </p:spPr>
        <p:txBody>
          <a:bodyPr wrap="square" rtlCol="0">
            <a:spAutoFit/>
          </a:bodyPr>
          <a:lstStyle/>
          <a:p>
            <a:r>
              <a:rPr lang="en-US" dirty="0"/>
              <a:t>The transaction appears in the report, payable to Diners, and this cannot be changed. Most fields are greyed out and cannot be changed. All information entered in My Wallet shows up in the report. Note that there are still 34 transactions in My Wallet to be processed. Confirm VAT, Review &amp; Submit.</a:t>
            </a:r>
          </a:p>
        </p:txBody>
      </p:sp>
      <p:sp>
        <p:nvSpPr>
          <p:cNvPr id="7" name="Rectangle 6"/>
          <p:cNvSpPr/>
          <p:nvPr/>
        </p:nvSpPr>
        <p:spPr>
          <a:xfrm>
            <a:off x="592183" y="2084832"/>
            <a:ext cx="753053" cy="13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033555" y="4403314"/>
            <a:ext cx="365760" cy="12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81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DINERS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261097" y="2007377"/>
            <a:ext cx="8742586" cy="1998566"/>
          </a:xfrm>
          <a:prstGeom prst="rect">
            <a:avLst/>
          </a:prstGeom>
        </p:spPr>
      </p:pic>
      <p:sp>
        <p:nvSpPr>
          <p:cNvPr id="7" name="Rectangle 6"/>
          <p:cNvSpPr/>
          <p:nvPr/>
        </p:nvSpPr>
        <p:spPr>
          <a:xfrm>
            <a:off x="379060" y="2603864"/>
            <a:ext cx="4097146" cy="35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61097" y="4602430"/>
            <a:ext cx="8734697" cy="1477328"/>
          </a:xfrm>
          <a:prstGeom prst="rect">
            <a:avLst/>
          </a:prstGeom>
          <a:noFill/>
        </p:spPr>
        <p:txBody>
          <a:bodyPr wrap="square" rtlCol="0">
            <a:spAutoFit/>
          </a:bodyPr>
          <a:lstStyle/>
          <a:p>
            <a:r>
              <a:rPr lang="en-US" dirty="0"/>
              <a:t>When the report is submitted, notice it is payable to the Supplier and NOT to the employee.</a:t>
            </a:r>
          </a:p>
          <a:p>
            <a:r>
              <a:rPr lang="en-US" dirty="0"/>
              <a:t>Reports can pay both Diners and the claimant, reducing the number of reports that have to be created and, more importantly, approved.</a:t>
            </a:r>
          </a:p>
          <a:p>
            <a:r>
              <a:rPr lang="en-US" dirty="0"/>
              <a:t>Before the Submit button is selected, the user can click the Update Details and continue with the report or fix any errors if the system is showing an error message.</a:t>
            </a:r>
          </a:p>
        </p:txBody>
      </p:sp>
      <p:sp>
        <p:nvSpPr>
          <p:cNvPr id="9" name="Oval 8"/>
          <p:cNvSpPr/>
          <p:nvPr/>
        </p:nvSpPr>
        <p:spPr>
          <a:xfrm>
            <a:off x="261096" y="3287016"/>
            <a:ext cx="519046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1096" y="2310185"/>
            <a:ext cx="753053" cy="13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173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591" y="804333"/>
            <a:ext cx="2476809" cy="5249334"/>
          </a:xfrm>
        </p:spPr>
        <p:txBody>
          <a:bodyPr>
            <a:normAutofit/>
          </a:bodyPr>
          <a:lstStyle/>
          <a:p>
            <a:pPr algn="r"/>
            <a:r>
              <a:rPr lang="en-US" dirty="0">
                <a:solidFill>
                  <a:srgbClr val="FFFFFF"/>
                </a:solidFill>
              </a:rPr>
              <a:t>Agenda</a:t>
            </a:r>
          </a:p>
        </p:txBody>
      </p:sp>
      <p:sp>
        <p:nvSpPr>
          <p:cNvPr id="3" name="Content Placeholder 2"/>
          <p:cNvSpPr>
            <a:spLocks noGrp="1"/>
          </p:cNvSpPr>
          <p:nvPr>
            <p:ph idx="1"/>
          </p:nvPr>
        </p:nvSpPr>
        <p:spPr>
          <a:xfrm>
            <a:off x="3832411" y="804333"/>
            <a:ext cx="4610377" cy="5249334"/>
          </a:xfrm>
        </p:spPr>
        <p:txBody>
          <a:bodyPr anchor="ctr">
            <a:normAutofit/>
          </a:bodyPr>
          <a:lstStyle/>
          <a:p>
            <a:pPr marL="457200" indent="-457200">
              <a:buFont typeface="+mj-lt"/>
              <a:buAutoNum type="arabicPeriod"/>
            </a:pPr>
            <a:endParaRPr lang="en-US" dirty="0"/>
          </a:p>
          <a:p>
            <a:pPr marL="457200" indent="-457200">
              <a:buFont typeface="+mj-lt"/>
              <a:buAutoNum type="arabicPeriod"/>
            </a:pPr>
            <a:r>
              <a:rPr lang="en-US" dirty="0"/>
              <a:t>Introduction</a:t>
            </a:r>
          </a:p>
          <a:p>
            <a:pPr marL="457200" indent="-457200">
              <a:buFont typeface="+mj-lt"/>
              <a:buAutoNum type="arabicPeriod"/>
            </a:pPr>
            <a:r>
              <a:rPr lang="en-US" dirty="0"/>
              <a:t>Review Customizations</a:t>
            </a:r>
          </a:p>
          <a:p>
            <a:pPr marL="457200" indent="-457200">
              <a:buFont typeface="+mj-lt"/>
              <a:buAutoNum type="arabicPeriod"/>
            </a:pPr>
            <a:r>
              <a:rPr lang="en-US" dirty="0"/>
              <a:t>Travel &amp; Expense Fluid Walkthrough </a:t>
            </a:r>
          </a:p>
          <a:p>
            <a:pPr marL="457200" indent="-457200">
              <a:buFont typeface="+mj-lt"/>
              <a:buAutoNum type="arabicPeriod"/>
            </a:pPr>
            <a:r>
              <a:rPr lang="en-US" dirty="0"/>
              <a:t>User Feedback</a:t>
            </a:r>
          </a:p>
          <a:p>
            <a:pPr marL="457200" indent="-457200">
              <a:buFont typeface="+mj-lt"/>
              <a:buAutoNum type="arabicPeriod"/>
            </a:pPr>
            <a:r>
              <a:rPr lang="en-US" dirty="0"/>
              <a:t>Travel &amp; Expense Fluid Bugs and Issues</a:t>
            </a:r>
          </a:p>
          <a:p>
            <a:pPr marL="457200" indent="-457200">
              <a:buFont typeface="+mj-lt"/>
              <a:buAutoNum type="arabicPeriod"/>
            </a:pPr>
            <a:r>
              <a:rPr lang="en-US" dirty="0"/>
              <a:t>Questions / Wrap Up</a:t>
            </a:r>
            <a:br>
              <a:rPr lang="en-US" dirty="0"/>
            </a:br>
            <a:br>
              <a:rPr lang="en-US" dirty="0"/>
            </a:br>
            <a:endParaRPr lang="en-US"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dirty="0"/>
              <a:t>Canada Alliance   4 - 6 November 2019</a:t>
            </a:r>
          </a:p>
        </p:txBody>
      </p:sp>
    </p:spTree>
    <p:extLst>
      <p:ext uri="{BB962C8B-B14F-4D97-AF65-F5344CB8AC3E}">
        <p14:creationId xmlns:p14="http://schemas.microsoft.com/office/powerpoint/2010/main" val="5692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65199" y="977048"/>
            <a:ext cx="7213600" cy="2960980"/>
          </a:xfrm>
        </p:spPr>
        <p:txBody>
          <a:bodyPr anchor="b">
            <a:normAutofit/>
          </a:bodyPr>
          <a:lstStyle/>
          <a:p>
            <a:pPr algn="l"/>
            <a:r>
              <a:rPr lang="en-US" sz="5700" dirty="0">
                <a:solidFill>
                  <a:srgbClr val="FFFFFF"/>
                </a:solidFill>
              </a:rPr>
              <a:t>User Feedback</a:t>
            </a:r>
          </a:p>
        </p:txBody>
      </p:sp>
      <p:sp>
        <p:nvSpPr>
          <p:cNvPr id="3" name="Subtitle 2"/>
          <p:cNvSpPr>
            <a:spLocks noGrp="1"/>
          </p:cNvSpPr>
          <p:nvPr>
            <p:ph type="subTitle" idx="1"/>
          </p:nvPr>
        </p:nvSpPr>
        <p:spPr>
          <a:xfrm>
            <a:off x="965199" y="4960137"/>
            <a:ext cx="7213600" cy="1333087"/>
          </a:xfrm>
        </p:spPr>
        <p:txBody>
          <a:bodyPr anchor="t">
            <a:normAutofit/>
          </a:bodyPr>
          <a:lstStyle/>
          <a:p>
            <a:r>
              <a:rPr lang="en-US" sz="1700" dirty="0"/>
              <a:t>Most like it, some….not so much!</a:t>
            </a:r>
          </a:p>
          <a:p>
            <a:r>
              <a:rPr lang="en-US" sz="1700" dirty="0"/>
              <a:t>For rejected reports, users cannot see the denial message if they click the link in the rejection email.</a:t>
            </a:r>
          </a:p>
          <a:p>
            <a:r>
              <a:rPr lang="en-US" sz="1700" dirty="0"/>
              <a:t>The auto fill date should follow previous date.</a:t>
            </a:r>
          </a:p>
        </p:txBody>
      </p:sp>
      <p:sp>
        <p:nvSpPr>
          <p:cNvPr id="5" name="Footer Placeholder 2">
            <a:extLst>
              <a:ext uri="{FF2B5EF4-FFF2-40B4-BE49-F238E27FC236}">
                <a16:creationId xmlns:a16="http://schemas.microsoft.com/office/drawing/2014/main" id="{CD0ED92C-E9A9-4CEB-8AC6-29FB9D279005}"/>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dirty="0"/>
              <a:t>Canada Alliance   4 - 6 November 2019</a:t>
            </a:r>
          </a:p>
        </p:txBody>
      </p:sp>
    </p:spTree>
    <p:extLst>
      <p:ext uri="{BB962C8B-B14F-4D97-AF65-F5344CB8AC3E}">
        <p14:creationId xmlns:p14="http://schemas.microsoft.com/office/powerpoint/2010/main" val="348794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ON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sp>
        <p:nvSpPr>
          <p:cNvPr id="3" name="TextBox 2"/>
          <p:cNvSpPr txBox="1"/>
          <p:nvPr/>
        </p:nvSpPr>
        <p:spPr>
          <a:xfrm>
            <a:off x="494265" y="1915611"/>
            <a:ext cx="8179472" cy="4585871"/>
          </a:xfrm>
          <a:prstGeom prst="rect">
            <a:avLst/>
          </a:prstGeom>
          <a:noFill/>
        </p:spPr>
        <p:txBody>
          <a:bodyPr wrap="square" rtlCol="0">
            <a:spAutoFit/>
          </a:bodyPr>
          <a:lstStyle/>
          <a:p>
            <a:r>
              <a:rPr lang="en-US" dirty="0"/>
              <a:t>User feedback has been varied. Change is always difficult and initial response to Fluid was negative.</a:t>
            </a:r>
          </a:p>
          <a:p>
            <a:r>
              <a:rPr lang="en-US" dirty="0"/>
              <a:t>However, as people used it more, they grew to like some of the new features.</a:t>
            </a:r>
          </a:p>
          <a:p>
            <a:r>
              <a:rPr lang="en-US" dirty="0"/>
              <a:t>But some features of Classic that were lost, are sorely missed!</a:t>
            </a:r>
          </a:p>
          <a:p>
            <a:endParaRPr lang="en-US" sz="2000" b="1" dirty="0"/>
          </a:p>
          <a:p>
            <a:r>
              <a:rPr lang="en-US" sz="2000" b="1" dirty="0"/>
              <a:t>Positive:</a:t>
            </a:r>
          </a:p>
          <a:p>
            <a:pPr marL="285750" indent="-285750">
              <a:buClr>
                <a:srgbClr val="00B050"/>
              </a:buClr>
              <a:buFont typeface="Wingdings" panose="05000000000000000000" pitchFamily="2" charset="2"/>
              <a:buChar char="ü"/>
            </a:pPr>
            <a:r>
              <a:rPr lang="en-US" dirty="0"/>
              <a:t>Cleaner look with expenses having most of the screen, rather than crowded line by line. Listing the expenses already entered on the left side of screen also good.</a:t>
            </a:r>
          </a:p>
          <a:p>
            <a:pPr marL="285750" indent="-285750">
              <a:buClr>
                <a:srgbClr val="00B050"/>
              </a:buClr>
              <a:buFont typeface="Wingdings" panose="05000000000000000000" pitchFamily="2" charset="2"/>
              <a:buChar char="ü"/>
            </a:pPr>
            <a:r>
              <a:rPr lang="en-US" dirty="0"/>
              <a:t>Entering a default chart field string in the Header is the most popular change. It populates the account (expense type) according to Expense Type chosen from existing list. Classic forced the user to enter the full chart field string on each line.</a:t>
            </a:r>
          </a:p>
          <a:p>
            <a:pPr marL="285750" indent="-285750">
              <a:buClr>
                <a:srgbClr val="00B050"/>
              </a:buClr>
              <a:buFont typeface="Wingdings" panose="05000000000000000000" pitchFamily="2" charset="2"/>
              <a:buChar char="ü"/>
            </a:pPr>
            <a:r>
              <a:rPr lang="en-US" dirty="0"/>
              <a:t>The Description field is large enough to put supporting information in without additional Comments section.</a:t>
            </a:r>
          </a:p>
          <a:p>
            <a:pPr marL="285750" indent="-285750">
              <a:buClr>
                <a:srgbClr val="00B050"/>
              </a:buClr>
              <a:buFont typeface="Wingdings" panose="05000000000000000000" pitchFamily="2" charset="2"/>
              <a:buChar char="ü"/>
            </a:pPr>
            <a:r>
              <a:rPr lang="en-US" dirty="0"/>
              <a:t>VAT Exempt toggle. That is the second most popular feature. Classic required opening another screen and an additional 5 clicks in the screen, just to exempt.</a:t>
            </a:r>
          </a:p>
          <a:p>
            <a:pPr marL="285750" indent="-285750">
              <a:buClr>
                <a:srgbClr val="00B050"/>
              </a:buClr>
              <a:buFont typeface="Wingdings" panose="05000000000000000000" pitchFamily="2" charset="2"/>
              <a:buChar char="ü"/>
            </a:pPr>
            <a:endParaRPr lang="en-US" dirty="0"/>
          </a:p>
        </p:txBody>
      </p:sp>
    </p:spTree>
    <p:extLst>
      <p:ext uri="{BB962C8B-B14F-4D97-AF65-F5344CB8AC3E}">
        <p14:creationId xmlns:p14="http://schemas.microsoft.com/office/powerpoint/2010/main" val="372905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0890"/>
            <a:ext cx="7290054" cy="870859"/>
          </a:xfrm>
        </p:spPr>
        <p:txBody>
          <a:bodyPr/>
          <a:lstStyle/>
          <a:p>
            <a:r>
              <a:rPr lang="en-US" dirty="0"/>
              <a:t>FEEDBACK ON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TextBox 3"/>
          <p:cNvSpPr txBox="1"/>
          <p:nvPr/>
        </p:nvSpPr>
        <p:spPr>
          <a:xfrm>
            <a:off x="6444343" y="2960914"/>
            <a:ext cx="2063931" cy="369332"/>
          </a:xfrm>
          <a:prstGeom prst="rect">
            <a:avLst/>
          </a:prstGeom>
          <a:noFill/>
        </p:spPr>
        <p:txBody>
          <a:bodyPr wrap="square" rtlCol="0">
            <a:spAutoFit/>
          </a:bodyPr>
          <a:lstStyle/>
          <a:p>
            <a:endParaRPr lang="en-US" dirty="0"/>
          </a:p>
        </p:txBody>
      </p:sp>
      <p:sp>
        <p:nvSpPr>
          <p:cNvPr id="5" name="TextBox 4"/>
          <p:cNvSpPr txBox="1"/>
          <p:nvPr/>
        </p:nvSpPr>
        <p:spPr>
          <a:xfrm>
            <a:off x="574765" y="1471749"/>
            <a:ext cx="8064138" cy="4801314"/>
          </a:xfrm>
          <a:prstGeom prst="rect">
            <a:avLst/>
          </a:prstGeom>
          <a:noFill/>
        </p:spPr>
        <p:txBody>
          <a:bodyPr wrap="square" rtlCol="0">
            <a:spAutoFit/>
          </a:bodyPr>
          <a:lstStyle/>
          <a:p>
            <a:r>
              <a:rPr lang="en-US" b="1" dirty="0"/>
              <a:t>Negative:</a:t>
            </a:r>
          </a:p>
          <a:p>
            <a:pPr marL="285750" indent="-285750">
              <a:buClr>
                <a:srgbClr val="00B050"/>
              </a:buClr>
              <a:buFont typeface="Wingdings" panose="05000000000000000000" pitchFamily="2" charset="2"/>
              <a:buChar char="ü"/>
            </a:pPr>
            <a:r>
              <a:rPr lang="en-US" dirty="0"/>
              <a:t>The date defaults to the current date – that is almost NEVER the case – the expenses are in the past and usually all around the same time, on a trip, for example, so this is time consuming and easy to miss updating</a:t>
            </a:r>
          </a:p>
          <a:p>
            <a:pPr marL="285750" indent="-285750">
              <a:buClr>
                <a:srgbClr val="00B050"/>
              </a:buClr>
              <a:buFont typeface="Wingdings" panose="05000000000000000000" pitchFamily="2" charset="2"/>
              <a:buChar char="ü"/>
            </a:pPr>
            <a:r>
              <a:rPr lang="en-US" dirty="0"/>
              <a:t>Paying Diners is more work since user must go into My Wallet to specify the expense type, save, then create an expense report and import the transactions.</a:t>
            </a:r>
          </a:p>
          <a:p>
            <a:pPr marL="285750" indent="-285750">
              <a:buClr>
                <a:srgbClr val="00B050"/>
              </a:buClr>
              <a:buFont typeface="Wingdings" panose="05000000000000000000" pitchFamily="2" charset="2"/>
              <a:buChar char="ü"/>
            </a:pPr>
            <a:r>
              <a:rPr lang="en-US" dirty="0"/>
              <a:t>Chart field strings are not easily visible on multiple lines so double checking when using more than one is difficult.</a:t>
            </a:r>
          </a:p>
          <a:p>
            <a:pPr marL="285750" indent="-285750">
              <a:buClr>
                <a:srgbClr val="00B050"/>
              </a:buClr>
              <a:buFont typeface="Wingdings" panose="05000000000000000000" pitchFamily="2" charset="2"/>
              <a:buChar char="ü"/>
            </a:pPr>
            <a:r>
              <a:rPr lang="en-US" dirty="0"/>
              <a:t>The Summary screen when submitting a report does not show the chart field string. </a:t>
            </a:r>
          </a:p>
          <a:p>
            <a:pPr marL="285750" indent="-285750">
              <a:buClr>
                <a:srgbClr val="00B050"/>
              </a:buClr>
              <a:buFont typeface="Wingdings" panose="05000000000000000000" pitchFamily="2" charset="2"/>
              <a:buChar char="ü"/>
            </a:pPr>
            <a:r>
              <a:rPr lang="en-US" dirty="0"/>
              <a:t>The name of the claimant is very small and can’t be changed once a report ID# has been assigned – but that is done without user saving it.</a:t>
            </a:r>
          </a:p>
          <a:p>
            <a:pPr marL="285750" indent="-285750">
              <a:buClr>
                <a:srgbClr val="00B050"/>
              </a:buClr>
              <a:buFont typeface="Wingdings" panose="05000000000000000000" pitchFamily="2" charset="2"/>
              <a:buChar char="ü"/>
            </a:pPr>
            <a:r>
              <a:rPr lang="en-US" dirty="0"/>
              <a:t>It seems to take longer to change names for preparing a report for someone else.</a:t>
            </a:r>
          </a:p>
          <a:p>
            <a:pPr marL="285750" indent="-285750">
              <a:buClr>
                <a:srgbClr val="00B050"/>
              </a:buClr>
              <a:buFont typeface="Wingdings" panose="05000000000000000000" pitchFamily="2" charset="2"/>
              <a:buChar char="ü"/>
            </a:pPr>
            <a:r>
              <a:rPr lang="en-US" dirty="0"/>
              <a:t>Attachments at the Header are not intuitive; they should be on the Summary screen.</a:t>
            </a:r>
          </a:p>
          <a:p>
            <a:pPr marL="285750" indent="-285750">
              <a:buClr>
                <a:srgbClr val="00B050"/>
              </a:buClr>
              <a:buFont typeface="Wingdings" panose="05000000000000000000" pitchFamily="2" charset="2"/>
              <a:buChar char="ü"/>
            </a:pPr>
            <a:r>
              <a:rPr lang="en-US" dirty="0"/>
              <a:t>The report ID# is not available on every screen.</a:t>
            </a:r>
          </a:p>
          <a:p>
            <a:pPr marL="285750" indent="-285750">
              <a:buClr>
                <a:srgbClr val="00B050"/>
              </a:buClr>
              <a:buFont typeface="Wingdings" panose="05000000000000000000" pitchFamily="2" charset="2"/>
              <a:buChar char="ü"/>
            </a:pPr>
            <a:r>
              <a:rPr lang="en-US" dirty="0"/>
              <a:t>Purpose Approver (customization) has to be auto filled with claimant’s name, which has to be changed on each report.</a:t>
            </a:r>
          </a:p>
          <a:p>
            <a:pPr marL="285750" indent="-285750">
              <a:buClr>
                <a:srgbClr val="00B050"/>
              </a:buClr>
              <a:buFont typeface="Wingdings" panose="05000000000000000000" pitchFamily="2" charset="2"/>
              <a:buChar char="ü"/>
            </a:pPr>
            <a:r>
              <a:rPr lang="en-US" dirty="0"/>
              <a:t>LOTS of clicking!</a:t>
            </a:r>
          </a:p>
        </p:txBody>
      </p:sp>
    </p:spTree>
    <p:extLst>
      <p:ext uri="{BB962C8B-B14F-4D97-AF65-F5344CB8AC3E}">
        <p14:creationId xmlns:p14="http://schemas.microsoft.com/office/powerpoint/2010/main" val="512040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65199" y="977048"/>
            <a:ext cx="7213600" cy="2960980"/>
          </a:xfrm>
        </p:spPr>
        <p:txBody>
          <a:bodyPr anchor="b">
            <a:normAutofit/>
          </a:bodyPr>
          <a:lstStyle/>
          <a:p>
            <a:pPr algn="l"/>
            <a:r>
              <a:rPr lang="en-US" sz="5700" dirty="0">
                <a:solidFill>
                  <a:srgbClr val="FFFFFF"/>
                </a:solidFill>
              </a:rPr>
              <a:t>Travel &amp; Expense Fluid Bugs, Issues, And What Is coming up</a:t>
            </a:r>
          </a:p>
        </p:txBody>
      </p:sp>
      <p:sp>
        <p:nvSpPr>
          <p:cNvPr id="3" name="Subtitle 2"/>
          <p:cNvSpPr>
            <a:spLocks noGrp="1"/>
          </p:cNvSpPr>
          <p:nvPr>
            <p:ph type="subTitle" idx="1"/>
          </p:nvPr>
        </p:nvSpPr>
        <p:spPr>
          <a:xfrm>
            <a:off x="965199" y="4960137"/>
            <a:ext cx="7213600" cy="1333087"/>
          </a:xfrm>
        </p:spPr>
        <p:txBody>
          <a:bodyPr anchor="t">
            <a:normAutofit/>
          </a:bodyPr>
          <a:lstStyle/>
          <a:p>
            <a:r>
              <a:rPr lang="en-US" sz="1700" dirty="0"/>
              <a:t>Review of Oracle bug fixes and future enhancements.</a:t>
            </a:r>
          </a:p>
        </p:txBody>
      </p:sp>
      <p:sp>
        <p:nvSpPr>
          <p:cNvPr id="5" name="Footer Placeholder 2">
            <a:extLst>
              <a:ext uri="{FF2B5EF4-FFF2-40B4-BE49-F238E27FC236}">
                <a16:creationId xmlns:a16="http://schemas.microsoft.com/office/drawing/2014/main" id="{DCF9D4D6-D5BE-4934-A2E8-6CA6F3187475}"/>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dirty="0"/>
              <a:t>Canada Alliance   4 - 6 November 2019</a:t>
            </a:r>
          </a:p>
        </p:txBody>
      </p:sp>
    </p:spTree>
    <p:extLst>
      <p:ext uri="{BB962C8B-B14F-4D97-AF65-F5344CB8AC3E}">
        <p14:creationId xmlns:p14="http://schemas.microsoft.com/office/powerpoint/2010/main" val="160508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Incorrect Department Reference</a:t>
            </a:r>
          </a:p>
        </p:txBody>
      </p:sp>
      <p:sp>
        <p:nvSpPr>
          <p:cNvPr id="7" name="Content Placeholder 6"/>
          <p:cNvSpPr>
            <a:spLocks noGrp="1"/>
          </p:cNvSpPr>
          <p:nvPr>
            <p:ph sz="half" idx="1"/>
          </p:nvPr>
        </p:nvSpPr>
        <p:spPr>
          <a:xfrm>
            <a:off x="768096" y="1830154"/>
            <a:ext cx="3565525" cy="1138333"/>
          </a:xfrm>
        </p:spPr>
        <p:txBody>
          <a:bodyPr>
            <a:normAutofit/>
          </a:bodyPr>
          <a:lstStyle/>
          <a:p>
            <a:r>
              <a:rPr lang="en-US" sz="1600" b="1" dirty="0"/>
              <a:t>The Issue: </a:t>
            </a:r>
            <a:r>
              <a:rPr lang="en-US" sz="1600" dirty="0"/>
              <a:t>PeopleSoft displays the department associated with the maximum data record in Operational Data, not the primary record.</a:t>
            </a:r>
          </a:p>
        </p:txBody>
      </p:sp>
      <p:sp>
        <p:nvSpPr>
          <p:cNvPr id="13" name="Footer Placeholder 2">
            <a:extLst>
              <a:ext uri="{FF2B5EF4-FFF2-40B4-BE49-F238E27FC236}">
                <a16:creationId xmlns:a16="http://schemas.microsoft.com/office/drawing/2014/main" id="{EC72F611-B7C6-4AA8-A60F-B42DF1F5218B}"/>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9" name="Content Placeholder 8">
            <a:extLst>
              <a:ext uri="{FF2B5EF4-FFF2-40B4-BE49-F238E27FC236}">
                <a16:creationId xmlns:a16="http://schemas.microsoft.com/office/drawing/2014/main" id="{464C30A9-A893-45A9-98F3-549012D42DFA}"/>
              </a:ext>
            </a:extLst>
          </p:cNvPr>
          <p:cNvPicPr>
            <a:picLocks noGrp="1" noChangeAspect="1"/>
          </p:cNvPicPr>
          <p:nvPr>
            <p:ph sz="half" idx="2"/>
          </p:nvPr>
        </p:nvPicPr>
        <p:blipFill>
          <a:blip r:embed="rId2"/>
          <a:stretch>
            <a:fillRect/>
          </a:stretch>
        </p:blipFill>
        <p:spPr>
          <a:xfrm>
            <a:off x="4506915" y="1830154"/>
            <a:ext cx="3565525" cy="911691"/>
          </a:xfrm>
          <a:prstGeom prst="rect">
            <a:avLst/>
          </a:prstGeom>
        </p:spPr>
      </p:pic>
      <p:sp>
        <p:nvSpPr>
          <p:cNvPr id="17" name="TextBox 16">
            <a:extLst>
              <a:ext uri="{FF2B5EF4-FFF2-40B4-BE49-F238E27FC236}">
                <a16:creationId xmlns:a16="http://schemas.microsoft.com/office/drawing/2014/main" id="{B98192AF-C3C0-4EA8-B682-4AD9DAD308FE}"/>
              </a:ext>
            </a:extLst>
          </p:cNvPr>
          <p:cNvSpPr txBox="1"/>
          <p:nvPr/>
        </p:nvSpPr>
        <p:spPr>
          <a:xfrm>
            <a:off x="1240254" y="3871776"/>
            <a:ext cx="6533321" cy="646331"/>
          </a:xfrm>
          <a:prstGeom prst="rect">
            <a:avLst/>
          </a:prstGeom>
          <a:noFill/>
        </p:spPr>
        <p:txBody>
          <a:bodyPr wrap="square" rtlCol="0">
            <a:spAutoFit/>
          </a:bodyPr>
          <a:lstStyle/>
          <a:p>
            <a:r>
              <a:rPr lang="en-US" dirty="0"/>
              <a:t>The fix can be found in PeopleSoft Enterprise FSCM 9.2 image #030.  Details in document ID 1641843.2.</a:t>
            </a:r>
          </a:p>
        </p:txBody>
      </p:sp>
    </p:spTree>
    <p:extLst>
      <p:ext uri="{BB962C8B-B14F-4D97-AF65-F5344CB8AC3E}">
        <p14:creationId xmlns:p14="http://schemas.microsoft.com/office/powerpoint/2010/main" val="88457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Unable To Import From My Wallet</a:t>
            </a:r>
          </a:p>
        </p:txBody>
      </p:sp>
      <p:sp>
        <p:nvSpPr>
          <p:cNvPr id="7" name="Content Placeholder 6"/>
          <p:cNvSpPr>
            <a:spLocks noGrp="1"/>
          </p:cNvSpPr>
          <p:nvPr>
            <p:ph sz="half" idx="1"/>
          </p:nvPr>
        </p:nvSpPr>
        <p:spPr>
          <a:xfrm>
            <a:off x="768096" y="2084831"/>
            <a:ext cx="3565525" cy="2688338"/>
          </a:xfrm>
        </p:spPr>
        <p:txBody>
          <a:bodyPr>
            <a:normAutofit fontScale="92500" lnSpcReduction="10000"/>
          </a:bodyPr>
          <a:lstStyle/>
          <a:p>
            <a:r>
              <a:rPr lang="en-US" sz="1600" b="1" dirty="0"/>
              <a:t>The Issue: </a:t>
            </a:r>
            <a:r>
              <a:rPr lang="en-US" sz="1600" dirty="0"/>
              <a:t>Users attempt to import a My Wallet transaction without a defined Expense Type.  Upon seeing the error message users try to exit the page.  They are then prompted to save.  If they choose to save the Receipt_Verified field in EX_TRANS is flipped to “Y” and further attempts to re-import the transaction will not work.</a:t>
            </a:r>
          </a:p>
          <a:p>
            <a:r>
              <a:rPr lang="en-US" sz="1600" dirty="0"/>
              <a:t>Note: Users are also unable to delete the My Wallet transaction in fluid after this flag has been flipped.</a:t>
            </a:r>
            <a:br>
              <a:rPr lang="en-US" sz="1600" dirty="0"/>
            </a:br>
            <a:endParaRPr lang="en-US" sz="1600" dirty="0"/>
          </a:p>
        </p:txBody>
      </p:sp>
      <p:sp>
        <p:nvSpPr>
          <p:cNvPr id="13" name="Footer Placeholder 2">
            <a:extLst>
              <a:ext uri="{FF2B5EF4-FFF2-40B4-BE49-F238E27FC236}">
                <a16:creationId xmlns:a16="http://schemas.microsoft.com/office/drawing/2014/main" id="{EC72F611-B7C6-4AA8-A60F-B42DF1F5218B}"/>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17" name="TextBox 16">
            <a:extLst>
              <a:ext uri="{FF2B5EF4-FFF2-40B4-BE49-F238E27FC236}">
                <a16:creationId xmlns:a16="http://schemas.microsoft.com/office/drawing/2014/main" id="{B98192AF-C3C0-4EA8-B682-4AD9DAD308FE}"/>
              </a:ext>
            </a:extLst>
          </p:cNvPr>
          <p:cNvSpPr txBox="1"/>
          <p:nvPr/>
        </p:nvSpPr>
        <p:spPr>
          <a:xfrm>
            <a:off x="1433886" y="4819335"/>
            <a:ext cx="6506818" cy="1200329"/>
          </a:xfrm>
          <a:prstGeom prst="rect">
            <a:avLst/>
          </a:prstGeom>
          <a:noFill/>
        </p:spPr>
        <p:txBody>
          <a:bodyPr wrap="square" rtlCol="0">
            <a:spAutoFit/>
          </a:bodyPr>
          <a:lstStyle/>
          <a:p>
            <a:r>
              <a:rPr lang="en-US" dirty="0"/>
              <a:t>No fix provided by Oracle.</a:t>
            </a:r>
          </a:p>
          <a:p>
            <a:r>
              <a:rPr lang="en-US" dirty="0"/>
              <a:t>Customization required.</a:t>
            </a:r>
          </a:p>
          <a:p>
            <a:r>
              <a:rPr lang="en-US" dirty="0"/>
              <a:t>You may wish to track service request 3-21371532331 for future updates from Oracle.</a:t>
            </a:r>
          </a:p>
        </p:txBody>
      </p:sp>
      <p:pic>
        <p:nvPicPr>
          <p:cNvPr id="5" name="Content Placeholder 4">
            <a:extLst>
              <a:ext uri="{FF2B5EF4-FFF2-40B4-BE49-F238E27FC236}">
                <a16:creationId xmlns:a16="http://schemas.microsoft.com/office/drawing/2014/main" id="{A561CCAB-BB1C-43DF-9D5A-D5D305428D11}"/>
              </a:ext>
            </a:extLst>
          </p:cNvPr>
          <p:cNvPicPr>
            <a:picLocks noGrp="1" noChangeAspect="1"/>
          </p:cNvPicPr>
          <p:nvPr>
            <p:ph sz="half" idx="2"/>
          </p:nvPr>
        </p:nvPicPr>
        <p:blipFill>
          <a:blip r:embed="rId2"/>
          <a:stretch>
            <a:fillRect/>
          </a:stretch>
        </p:blipFill>
        <p:spPr>
          <a:xfrm>
            <a:off x="4572127" y="1438500"/>
            <a:ext cx="3565525" cy="2842995"/>
          </a:xfrm>
          <a:prstGeom prst="rect">
            <a:avLst/>
          </a:prstGeom>
        </p:spPr>
      </p:pic>
    </p:spTree>
    <p:extLst>
      <p:ext uri="{BB962C8B-B14F-4D97-AF65-F5344CB8AC3E}">
        <p14:creationId xmlns:p14="http://schemas.microsoft.com/office/powerpoint/2010/main" val="2395965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Mass EXPENSE Report                  Budget Status RESET</a:t>
            </a:r>
          </a:p>
        </p:txBody>
      </p:sp>
      <p:sp>
        <p:nvSpPr>
          <p:cNvPr id="7" name="Content Placeholder 6"/>
          <p:cNvSpPr>
            <a:spLocks noGrp="1"/>
          </p:cNvSpPr>
          <p:nvPr>
            <p:ph sz="half" idx="1"/>
          </p:nvPr>
        </p:nvSpPr>
        <p:spPr>
          <a:xfrm>
            <a:off x="768096" y="2084831"/>
            <a:ext cx="7172608" cy="2025775"/>
          </a:xfrm>
        </p:spPr>
        <p:txBody>
          <a:bodyPr>
            <a:normAutofit fontScale="92500" lnSpcReduction="10000"/>
          </a:bodyPr>
          <a:lstStyle/>
          <a:p>
            <a:r>
              <a:rPr lang="en-US" sz="1600" b="1" dirty="0"/>
              <a:t>The Issue: </a:t>
            </a:r>
            <a:r>
              <a:rPr lang="en-US" sz="1600" dirty="0"/>
              <a:t>User deletes an expense report within Fluid employee self-service while another user has started or is running an expense report budget check (FS_BP_PROC).   </a:t>
            </a:r>
          </a:p>
          <a:p>
            <a:r>
              <a:rPr lang="en-US" sz="1600" dirty="0"/>
              <a:t>The code is selecting all expense reports for budget checking and changing the BUDGET_HDR_STATUS to “I” (In Process). </a:t>
            </a:r>
          </a:p>
          <a:p>
            <a:r>
              <a:rPr lang="en-US" sz="1600" dirty="0"/>
              <a:t>All expense reports had to be re-budget checked.  </a:t>
            </a:r>
          </a:p>
          <a:p>
            <a:r>
              <a:rPr lang="en-US" sz="1600" dirty="0"/>
              <a:t>The issue occurs intermittently and cannot be reproduced in non-production on demand.</a:t>
            </a:r>
            <a:br>
              <a:rPr lang="en-US" sz="1600" dirty="0"/>
            </a:br>
            <a:endParaRPr lang="en-US" sz="1600" dirty="0"/>
          </a:p>
        </p:txBody>
      </p:sp>
      <p:sp>
        <p:nvSpPr>
          <p:cNvPr id="13" name="Footer Placeholder 2">
            <a:extLst>
              <a:ext uri="{FF2B5EF4-FFF2-40B4-BE49-F238E27FC236}">
                <a16:creationId xmlns:a16="http://schemas.microsoft.com/office/drawing/2014/main" id="{EC72F611-B7C6-4AA8-A60F-B42DF1F5218B}"/>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17" name="TextBox 16">
            <a:extLst>
              <a:ext uri="{FF2B5EF4-FFF2-40B4-BE49-F238E27FC236}">
                <a16:creationId xmlns:a16="http://schemas.microsoft.com/office/drawing/2014/main" id="{B98192AF-C3C0-4EA8-B682-4AD9DAD308FE}"/>
              </a:ext>
            </a:extLst>
          </p:cNvPr>
          <p:cNvSpPr txBox="1"/>
          <p:nvPr/>
        </p:nvSpPr>
        <p:spPr>
          <a:xfrm>
            <a:off x="1085850" y="4444931"/>
            <a:ext cx="6854854" cy="923330"/>
          </a:xfrm>
          <a:prstGeom prst="rect">
            <a:avLst/>
          </a:prstGeom>
          <a:noFill/>
        </p:spPr>
        <p:txBody>
          <a:bodyPr wrap="square" rtlCol="0">
            <a:spAutoFit/>
          </a:bodyPr>
          <a:lstStyle/>
          <a:p>
            <a:r>
              <a:rPr lang="en-US" b="1" dirty="0"/>
              <a:t>The Fix:  </a:t>
            </a:r>
            <a:r>
              <a:rPr lang="en-US" dirty="0"/>
              <a:t>No implicit instructions provided by Oracle.</a:t>
            </a:r>
          </a:p>
          <a:p>
            <a:r>
              <a:rPr lang="en-US" dirty="0"/>
              <a:t>Suggestion to turn off EX_BD_DEL.</a:t>
            </a:r>
          </a:p>
          <a:p>
            <a:r>
              <a:rPr lang="en-US" dirty="0"/>
              <a:t>Check Oracle bug fix 27581139 which is in image #028.</a:t>
            </a:r>
          </a:p>
        </p:txBody>
      </p:sp>
    </p:spTree>
    <p:extLst>
      <p:ext uri="{BB962C8B-B14F-4D97-AF65-F5344CB8AC3E}">
        <p14:creationId xmlns:p14="http://schemas.microsoft.com/office/powerpoint/2010/main" val="276734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What’s Coming</a:t>
            </a:r>
          </a:p>
        </p:txBody>
      </p:sp>
      <p:sp>
        <p:nvSpPr>
          <p:cNvPr id="7" name="Content Placeholder 6"/>
          <p:cNvSpPr>
            <a:spLocks noGrp="1"/>
          </p:cNvSpPr>
          <p:nvPr>
            <p:ph sz="half" idx="1"/>
          </p:nvPr>
        </p:nvSpPr>
        <p:spPr>
          <a:xfrm>
            <a:off x="768096" y="2084831"/>
            <a:ext cx="7528616" cy="3485459"/>
          </a:xfrm>
        </p:spPr>
        <p:txBody>
          <a:bodyPr>
            <a:normAutofit/>
          </a:bodyPr>
          <a:lstStyle/>
          <a:p>
            <a:pPr marL="0" indent="0">
              <a:buNone/>
            </a:pPr>
            <a:r>
              <a:rPr lang="en-US" sz="1600" dirty="0"/>
              <a:t>As per Oracle:</a:t>
            </a:r>
          </a:p>
          <a:p>
            <a:pPr marL="0" indent="0">
              <a:buNone/>
            </a:pPr>
            <a:r>
              <a:rPr lang="en-US" sz="1600" dirty="0"/>
              <a:t>Enhanced the global search results feature so that the system accesses the Fluid Expense Report page when using Fluid technology.  - Image 030</a:t>
            </a:r>
          </a:p>
          <a:p>
            <a:pPr marL="0" indent="0">
              <a:buNone/>
            </a:pPr>
            <a:r>
              <a:rPr lang="en-US" sz="1600" dirty="0"/>
              <a:t>Enhanced the expense report feature by allowing users to edit the expense type to entries populated from My Wallet.  - Image 032</a:t>
            </a:r>
          </a:p>
          <a:p>
            <a:pPr marL="0" indent="0">
              <a:buNone/>
            </a:pPr>
            <a:r>
              <a:rPr lang="en-US" sz="1600" dirty="0"/>
              <a:t>Added the GPS mileage calculator, which is a map-based solution that automatically calculates distance by capturing points on a map.  - Image 032</a:t>
            </a:r>
            <a:br>
              <a:rPr lang="en-US" sz="1600" dirty="0"/>
            </a:br>
            <a:endParaRPr lang="en-US" sz="1600" dirty="0"/>
          </a:p>
        </p:txBody>
      </p:sp>
      <p:sp>
        <p:nvSpPr>
          <p:cNvPr id="13" name="Footer Placeholder 2">
            <a:extLst>
              <a:ext uri="{FF2B5EF4-FFF2-40B4-BE49-F238E27FC236}">
                <a16:creationId xmlns:a16="http://schemas.microsoft.com/office/drawing/2014/main" id="{EC72F611-B7C6-4AA8-A60F-B42DF1F5218B}"/>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802942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148642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Derek Konieczny	</a:t>
            </a:r>
          </a:p>
        </p:txBody>
      </p:sp>
      <p:sp>
        <p:nvSpPr>
          <p:cNvPr id="4" name="Content Placeholder 3"/>
          <p:cNvSpPr>
            <a:spLocks noGrp="1"/>
          </p:cNvSpPr>
          <p:nvPr>
            <p:ph sz="half" idx="2"/>
          </p:nvPr>
        </p:nvSpPr>
        <p:spPr>
          <a:xfrm>
            <a:off x="768096" y="2967788"/>
            <a:ext cx="3566160" cy="1446168"/>
          </a:xfrm>
        </p:spPr>
        <p:txBody>
          <a:bodyPr/>
          <a:lstStyle/>
          <a:p>
            <a:r>
              <a:rPr lang="en-US" dirty="0"/>
              <a:t>Business Systems Analyst</a:t>
            </a:r>
          </a:p>
          <a:p>
            <a:r>
              <a:rPr lang="en-US" dirty="0"/>
              <a:t>McMaster University</a:t>
            </a:r>
          </a:p>
          <a:p>
            <a:r>
              <a:rPr lang="en-US" dirty="0"/>
              <a:t>konieczd@mcmaster.ca</a:t>
            </a:r>
          </a:p>
        </p:txBody>
      </p:sp>
      <p:sp>
        <p:nvSpPr>
          <p:cNvPr id="5" name="Text Placeholder 4"/>
          <p:cNvSpPr>
            <a:spLocks noGrp="1"/>
          </p:cNvSpPr>
          <p:nvPr>
            <p:ph type="body" sz="quarter" idx="3"/>
          </p:nvPr>
        </p:nvSpPr>
        <p:spPr/>
        <p:txBody>
          <a:bodyPr/>
          <a:lstStyle/>
          <a:p>
            <a:r>
              <a:rPr lang="en-US" dirty="0"/>
              <a:t>Sue Graci</a:t>
            </a:r>
          </a:p>
        </p:txBody>
      </p:sp>
      <p:sp>
        <p:nvSpPr>
          <p:cNvPr id="6" name="Content Placeholder 5"/>
          <p:cNvSpPr>
            <a:spLocks noGrp="1"/>
          </p:cNvSpPr>
          <p:nvPr>
            <p:ph sz="quarter" idx="4"/>
          </p:nvPr>
        </p:nvSpPr>
        <p:spPr>
          <a:xfrm>
            <a:off x="4491990" y="2967788"/>
            <a:ext cx="3566160" cy="1446168"/>
          </a:xfrm>
        </p:spPr>
        <p:txBody>
          <a:bodyPr/>
          <a:lstStyle/>
          <a:p>
            <a:r>
              <a:rPr lang="en-US" dirty="0"/>
              <a:t>Accounts Payable Associate</a:t>
            </a:r>
          </a:p>
          <a:p>
            <a:r>
              <a:rPr lang="en-US" dirty="0"/>
              <a:t>McMaster University</a:t>
            </a:r>
          </a:p>
          <a:p>
            <a:r>
              <a:rPr lang="en-US" dirty="0"/>
              <a:t>gracis@mcmaster.ca</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a16="http://schemas.microsoft.com/office/drawing/2014/main"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89857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McMaster University</a:t>
            </a:r>
          </a:p>
        </p:txBody>
      </p:sp>
      <p:sp>
        <p:nvSpPr>
          <p:cNvPr id="4" name="Text Placeholder 3"/>
          <p:cNvSpPr>
            <a:spLocks noGrp="1"/>
          </p:cNvSpPr>
          <p:nvPr>
            <p:ph type="body" sz="half" idx="2"/>
          </p:nvPr>
        </p:nvSpPr>
        <p:spPr/>
        <p:txBody>
          <a:bodyPr>
            <a:normAutofit/>
          </a:bodyPr>
          <a:lstStyle/>
          <a:p>
            <a:r>
              <a:rPr lang="en-US" dirty="0"/>
              <a:t>Ranked 72 in the internationally recognized 2020 Times Higher Education rankings</a:t>
            </a:r>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7" name="Picture Placeholder 6" descr="A tall building in a city&#10;&#10;Description automatically generated">
            <a:extLst>
              <a:ext uri="{FF2B5EF4-FFF2-40B4-BE49-F238E27FC236}">
                <a16:creationId xmlns:a16="http://schemas.microsoft.com/office/drawing/2014/main" id="{A65214F6-78A5-40B9-85C4-C8E0980D5E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053" b="12053"/>
          <a:stretch>
            <a:fillRect/>
          </a:stretch>
        </p:blipFill>
        <p:spPr/>
      </p:pic>
    </p:spTree>
    <p:extLst>
      <p:ext uri="{BB962C8B-B14F-4D97-AF65-F5344CB8AC3E}">
        <p14:creationId xmlns:p14="http://schemas.microsoft.com/office/powerpoint/2010/main" val="310897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5" name="Picture 14" descr="A flag next to a body of water&#10;&#10;Description generated with very high confidence">
            <a:extLst>
              <a:ext uri="{FF2B5EF4-FFF2-40B4-BE49-F238E27FC236}">
                <a16:creationId xmlns:a16="http://schemas.microsoft.com/office/drawing/2014/main" id="{4B46E258-2130-4AD3-9064-ED262324B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74" y="741676"/>
            <a:ext cx="6542202" cy="3283307"/>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C6CF15D4-36DE-4A24-9D78-0DF0093F7F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5605" y="4960138"/>
            <a:ext cx="1621130" cy="1236316"/>
          </a:xfrm>
          <a:prstGeom prst="rect">
            <a:avLst/>
          </a:prstGeom>
        </p:spPr>
      </p:pic>
    </p:spTree>
    <p:extLst>
      <p:ext uri="{BB962C8B-B14F-4D97-AF65-F5344CB8AC3E}">
        <p14:creationId xmlns:p14="http://schemas.microsoft.com/office/powerpoint/2010/main" val="66391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BBC-FC8F-4B24-8FCD-BB35BFDD5561}"/>
              </a:ext>
            </a:extLst>
          </p:cNvPr>
          <p:cNvSpPr>
            <a:spLocks noGrp="1"/>
          </p:cNvSpPr>
          <p:nvPr>
            <p:ph type="title"/>
          </p:nvPr>
        </p:nvSpPr>
        <p:spPr>
          <a:xfrm>
            <a:off x="342899" y="4960138"/>
            <a:ext cx="5965621" cy="1463040"/>
          </a:xfrm>
        </p:spPr>
        <p:txBody>
          <a:bodyPr/>
          <a:lstStyle/>
          <a:p>
            <a:pPr algn="l"/>
            <a:r>
              <a:rPr lang="en-US" dirty="0"/>
              <a:t>Hamilton – </a:t>
            </a:r>
            <a:br>
              <a:rPr lang="en-US" dirty="0"/>
            </a:br>
            <a:r>
              <a:rPr lang="en-US" dirty="0"/>
              <a:t>City of Waterfalls</a:t>
            </a:r>
          </a:p>
        </p:txBody>
      </p:sp>
      <p:pic>
        <p:nvPicPr>
          <p:cNvPr id="7" name="Picture Placeholder 6" descr="A waterfall surrounded by trees&#10;&#10;Description automatically generated">
            <a:extLst>
              <a:ext uri="{FF2B5EF4-FFF2-40B4-BE49-F238E27FC236}">
                <a16:creationId xmlns:a16="http://schemas.microsoft.com/office/drawing/2014/main" id="{F8EFBB13-F07F-4EAB-9D46-C86D1C6F41F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661" b="16661"/>
          <a:stretch>
            <a:fillRect/>
          </a:stretch>
        </p:blipFill>
        <p:spPr>
          <a:xfrm>
            <a:off x="4142814" y="346511"/>
            <a:ext cx="4210822" cy="2105776"/>
          </a:xfrm>
        </p:spPr>
      </p:pic>
      <p:sp>
        <p:nvSpPr>
          <p:cNvPr id="4" name="Text Placeholder 3">
            <a:extLst>
              <a:ext uri="{FF2B5EF4-FFF2-40B4-BE49-F238E27FC236}">
                <a16:creationId xmlns:a16="http://schemas.microsoft.com/office/drawing/2014/main" id="{8264932D-8715-431B-92CE-F4F09C8A023E}"/>
              </a:ext>
            </a:extLst>
          </p:cNvPr>
          <p:cNvSpPr>
            <a:spLocks noGrp="1"/>
          </p:cNvSpPr>
          <p:nvPr>
            <p:ph type="body" sz="half" idx="2"/>
          </p:nvPr>
        </p:nvSpPr>
        <p:spPr/>
        <p:txBody>
          <a:bodyPr/>
          <a:lstStyle/>
          <a:p>
            <a:r>
              <a:rPr lang="en-US" dirty="0"/>
              <a:t>Over 100 waterfalls can be seen in and around Hamilton </a:t>
            </a:r>
          </a:p>
        </p:txBody>
      </p:sp>
      <p:sp>
        <p:nvSpPr>
          <p:cNvPr id="5" name="Footer Placeholder 4">
            <a:extLst>
              <a:ext uri="{FF2B5EF4-FFF2-40B4-BE49-F238E27FC236}">
                <a16:creationId xmlns:a16="http://schemas.microsoft.com/office/drawing/2014/main" id="{3A6016B7-5E24-4B1A-AD30-6AD83AD9F557}"/>
              </a:ext>
            </a:extLst>
          </p:cNvPr>
          <p:cNvSpPr>
            <a:spLocks noGrp="1"/>
          </p:cNvSpPr>
          <p:nvPr>
            <p:ph type="ftr" sz="quarter" idx="11"/>
          </p:nvPr>
        </p:nvSpPr>
        <p:spPr/>
        <p:txBody>
          <a:bodyPr/>
          <a:lstStyle/>
          <a:p>
            <a:r>
              <a:rPr lang="en-US" dirty="0"/>
              <a:t>Canada Alliance   5-7 November 2017</a:t>
            </a:r>
          </a:p>
        </p:txBody>
      </p:sp>
      <p:pic>
        <p:nvPicPr>
          <p:cNvPr id="9" name="Picture 8" descr="A waterfall in a forest&#10;&#10;Description automatically generated">
            <a:extLst>
              <a:ext uri="{FF2B5EF4-FFF2-40B4-BE49-F238E27FC236}">
                <a16:creationId xmlns:a16="http://schemas.microsoft.com/office/drawing/2014/main" id="{CD51D5F8-940B-418B-87F8-B0C639D34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471" y="1035409"/>
            <a:ext cx="3333491" cy="3561758"/>
          </a:xfrm>
          <a:prstGeom prst="rect">
            <a:avLst/>
          </a:prstGeom>
        </p:spPr>
      </p:pic>
      <p:pic>
        <p:nvPicPr>
          <p:cNvPr id="11" name="Picture 10" descr="A large waterfall&#10;&#10;Description automatically generated">
            <a:extLst>
              <a:ext uri="{FF2B5EF4-FFF2-40B4-BE49-F238E27FC236}">
                <a16:creationId xmlns:a16="http://schemas.microsoft.com/office/drawing/2014/main" id="{DB1259C7-1482-4812-8DC7-B74179397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707" y="2749909"/>
            <a:ext cx="4210822" cy="2370285"/>
          </a:xfrm>
          <a:prstGeom prst="rect">
            <a:avLst/>
          </a:prstGeom>
        </p:spPr>
      </p:pic>
      <p:sp>
        <p:nvSpPr>
          <p:cNvPr id="12" name="TextBox 11">
            <a:extLst>
              <a:ext uri="{FF2B5EF4-FFF2-40B4-BE49-F238E27FC236}">
                <a16:creationId xmlns:a16="http://schemas.microsoft.com/office/drawing/2014/main" id="{018F9333-7508-480B-9B3B-5E2E3346ED5A}"/>
              </a:ext>
            </a:extLst>
          </p:cNvPr>
          <p:cNvSpPr txBox="1"/>
          <p:nvPr/>
        </p:nvSpPr>
        <p:spPr>
          <a:xfrm>
            <a:off x="436902" y="666077"/>
            <a:ext cx="1375794" cy="369332"/>
          </a:xfrm>
          <a:prstGeom prst="rect">
            <a:avLst/>
          </a:prstGeom>
          <a:noFill/>
        </p:spPr>
        <p:txBody>
          <a:bodyPr wrap="square" rtlCol="0">
            <a:spAutoFit/>
          </a:bodyPr>
          <a:lstStyle/>
          <a:p>
            <a:r>
              <a:rPr lang="en-US" dirty="0"/>
              <a:t>Felker’s Falls</a:t>
            </a:r>
          </a:p>
        </p:txBody>
      </p:sp>
      <p:sp>
        <p:nvSpPr>
          <p:cNvPr id="13" name="TextBox 12">
            <a:extLst>
              <a:ext uri="{FF2B5EF4-FFF2-40B4-BE49-F238E27FC236}">
                <a16:creationId xmlns:a16="http://schemas.microsoft.com/office/drawing/2014/main" id="{0628FF7B-87B5-4FD1-A254-CD76090DCB02}"/>
              </a:ext>
            </a:extLst>
          </p:cNvPr>
          <p:cNvSpPr txBox="1"/>
          <p:nvPr/>
        </p:nvSpPr>
        <p:spPr>
          <a:xfrm>
            <a:off x="4375762" y="5120194"/>
            <a:ext cx="1711354" cy="369332"/>
          </a:xfrm>
          <a:prstGeom prst="rect">
            <a:avLst/>
          </a:prstGeom>
          <a:noFill/>
        </p:spPr>
        <p:txBody>
          <a:bodyPr wrap="square" rtlCol="0">
            <a:spAutoFit/>
          </a:bodyPr>
          <a:lstStyle/>
          <a:p>
            <a:r>
              <a:rPr lang="en-US" dirty="0"/>
              <a:t>Webster’s Falls</a:t>
            </a:r>
          </a:p>
        </p:txBody>
      </p:sp>
      <p:sp>
        <p:nvSpPr>
          <p:cNvPr id="14" name="TextBox 13">
            <a:extLst>
              <a:ext uri="{FF2B5EF4-FFF2-40B4-BE49-F238E27FC236}">
                <a16:creationId xmlns:a16="http://schemas.microsoft.com/office/drawing/2014/main" id="{F23F483C-8BAA-4B32-817F-13EB25996FF9}"/>
              </a:ext>
            </a:extLst>
          </p:cNvPr>
          <p:cNvSpPr txBox="1"/>
          <p:nvPr/>
        </p:nvSpPr>
        <p:spPr>
          <a:xfrm>
            <a:off x="4076082" y="13034"/>
            <a:ext cx="1121801" cy="369332"/>
          </a:xfrm>
          <a:prstGeom prst="rect">
            <a:avLst/>
          </a:prstGeom>
          <a:noFill/>
        </p:spPr>
        <p:txBody>
          <a:bodyPr wrap="square" rtlCol="0">
            <a:spAutoFit/>
          </a:bodyPr>
          <a:lstStyle/>
          <a:p>
            <a:r>
              <a:rPr lang="en-US" dirty="0"/>
              <a:t>Tew’s Falls</a:t>
            </a:r>
          </a:p>
        </p:txBody>
      </p:sp>
    </p:spTree>
    <p:extLst>
      <p:ext uri="{BB962C8B-B14F-4D97-AF65-F5344CB8AC3E}">
        <p14:creationId xmlns:p14="http://schemas.microsoft.com/office/powerpoint/2010/main" val="43669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Mcmaster University</a:t>
            </a:r>
          </a:p>
        </p:txBody>
      </p:sp>
      <p:sp>
        <p:nvSpPr>
          <p:cNvPr id="4" name="Text Placeholder 3"/>
          <p:cNvSpPr>
            <a:spLocks noGrp="1"/>
          </p:cNvSpPr>
          <p:nvPr>
            <p:ph type="body" sz="half" idx="2"/>
          </p:nvPr>
        </p:nvSpPr>
        <p:spPr/>
        <p:txBody>
          <a:bodyPr>
            <a:normAutofit/>
          </a:bodyPr>
          <a:lstStyle/>
          <a:p>
            <a:r>
              <a:rPr lang="en-US" dirty="0"/>
              <a:t>Rolled out T&amp;E Fluid in December 2018 on image 9.2.025 and PeopleTools 8.55.22.</a:t>
            </a:r>
          </a:p>
        </p:txBody>
      </p: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13" name="Picture Placeholder 12" descr="A tree in a park&#10;&#10;Description automatically generated">
            <a:extLst>
              <a:ext uri="{FF2B5EF4-FFF2-40B4-BE49-F238E27FC236}">
                <a16:creationId xmlns:a16="http://schemas.microsoft.com/office/drawing/2014/main" id="{2CDB9156-0773-4283-86EB-9E0339861C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493" b="12493"/>
          <a:stretch>
            <a:fillRect/>
          </a:stretch>
        </p:blipFill>
        <p:spPr/>
      </p:pic>
    </p:spTree>
    <p:extLst>
      <p:ext uri="{BB962C8B-B14F-4D97-AF65-F5344CB8AC3E}">
        <p14:creationId xmlns:p14="http://schemas.microsoft.com/office/powerpoint/2010/main" val="334897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65199" y="977048"/>
            <a:ext cx="7213600" cy="2960980"/>
          </a:xfrm>
        </p:spPr>
        <p:txBody>
          <a:bodyPr anchor="b">
            <a:normAutofit/>
          </a:bodyPr>
          <a:lstStyle/>
          <a:p>
            <a:pPr algn="l"/>
            <a:r>
              <a:rPr lang="en-US" sz="5700" dirty="0">
                <a:solidFill>
                  <a:srgbClr val="FFFFFF"/>
                </a:solidFill>
              </a:rPr>
              <a:t>Travel &amp; Expense Fluid Customizations and  Walkthrough</a:t>
            </a:r>
          </a:p>
        </p:txBody>
      </p:sp>
      <p:sp>
        <p:nvSpPr>
          <p:cNvPr id="3" name="Subtitle 2"/>
          <p:cNvSpPr>
            <a:spLocks noGrp="1"/>
          </p:cNvSpPr>
          <p:nvPr>
            <p:ph type="subTitle" idx="1"/>
          </p:nvPr>
        </p:nvSpPr>
        <p:spPr>
          <a:xfrm>
            <a:off x="965199" y="4960137"/>
            <a:ext cx="7213600" cy="1333087"/>
          </a:xfrm>
        </p:spPr>
        <p:txBody>
          <a:bodyPr anchor="t">
            <a:normAutofit/>
          </a:bodyPr>
          <a:lstStyle/>
          <a:p>
            <a:r>
              <a:rPr lang="en-US" sz="1700" dirty="0"/>
              <a:t>Review of Travel &amp; Expense Report customizations, screens, My Wallet, My Reports, and History.</a:t>
            </a:r>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dirty="0"/>
              <a:t>Canada Alliance   4 - 6 November 2019</a:t>
            </a:r>
          </a:p>
        </p:txBody>
      </p:sp>
    </p:spTree>
    <p:extLst>
      <p:ext uri="{BB962C8B-B14F-4D97-AF65-F5344CB8AC3E}">
        <p14:creationId xmlns:p14="http://schemas.microsoft.com/office/powerpoint/2010/main" val="411475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49301"/>
          </a:xfrm>
        </p:spPr>
        <p:txBody>
          <a:bodyPr/>
          <a:lstStyle/>
          <a:p>
            <a:r>
              <a:rPr lang="en-US" dirty="0"/>
              <a:t>Customizations</a:t>
            </a:r>
          </a:p>
        </p:txBody>
      </p:sp>
      <p:sp>
        <p:nvSpPr>
          <p:cNvPr id="3" name="Content Placeholder 2"/>
          <p:cNvSpPr>
            <a:spLocks noGrp="1"/>
          </p:cNvSpPr>
          <p:nvPr>
            <p:ph idx="1"/>
          </p:nvPr>
        </p:nvSpPr>
        <p:spPr>
          <a:xfrm>
            <a:off x="764405" y="1434517"/>
            <a:ext cx="3862627" cy="1774272"/>
          </a:xfrm>
        </p:spPr>
        <p:txBody>
          <a:bodyPr>
            <a:normAutofit/>
          </a:bodyPr>
          <a:lstStyle/>
          <a:p>
            <a:r>
              <a:rPr lang="en-US" sz="1800" dirty="0"/>
              <a:t>1. Addition of a Purpose Approver in           the expense report header.</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a:extLst>
              <a:ext uri="{FF2B5EF4-FFF2-40B4-BE49-F238E27FC236}">
                <a16:creationId xmlns:a16="http://schemas.microsoft.com/office/drawing/2014/main" id="{44C1F71A-BD68-471F-A982-0028EFF64038}"/>
              </a:ext>
            </a:extLst>
          </p:cNvPr>
          <p:cNvPicPr>
            <a:picLocks noChangeAspect="1"/>
          </p:cNvPicPr>
          <p:nvPr/>
        </p:nvPicPr>
        <p:blipFill>
          <a:blip r:embed="rId2"/>
          <a:stretch>
            <a:fillRect/>
          </a:stretch>
        </p:blipFill>
        <p:spPr>
          <a:xfrm>
            <a:off x="4513084" y="896632"/>
            <a:ext cx="3661032" cy="1332046"/>
          </a:xfrm>
          <a:prstGeom prst="rect">
            <a:avLst/>
          </a:prstGeom>
        </p:spPr>
      </p:pic>
      <p:sp>
        <p:nvSpPr>
          <p:cNvPr id="6" name="TextBox 5">
            <a:extLst>
              <a:ext uri="{FF2B5EF4-FFF2-40B4-BE49-F238E27FC236}">
                <a16:creationId xmlns:a16="http://schemas.microsoft.com/office/drawing/2014/main" id="{97B53B69-4647-4047-9DEC-73AC7B0E6560}"/>
              </a:ext>
            </a:extLst>
          </p:cNvPr>
          <p:cNvSpPr txBox="1"/>
          <p:nvPr/>
        </p:nvSpPr>
        <p:spPr>
          <a:xfrm>
            <a:off x="301770" y="3089029"/>
            <a:ext cx="3330430" cy="369332"/>
          </a:xfrm>
          <a:prstGeom prst="rect">
            <a:avLst/>
          </a:prstGeom>
          <a:noFill/>
        </p:spPr>
        <p:txBody>
          <a:bodyPr wrap="square" rtlCol="0">
            <a:spAutoFit/>
          </a:bodyPr>
          <a:lstStyle/>
          <a:p>
            <a:r>
              <a:rPr lang="en-US" dirty="0"/>
              <a:t>2. Add a VAT exemption option.</a:t>
            </a:r>
          </a:p>
        </p:txBody>
      </p:sp>
      <p:pic>
        <p:nvPicPr>
          <p:cNvPr id="7" name="Picture 6">
            <a:extLst>
              <a:ext uri="{FF2B5EF4-FFF2-40B4-BE49-F238E27FC236}">
                <a16:creationId xmlns:a16="http://schemas.microsoft.com/office/drawing/2014/main" id="{EE4E1416-9A1B-4012-A051-F15DCC6C3E58}"/>
              </a:ext>
            </a:extLst>
          </p:cNvPr>
          <p:cNvPicPr>
            <a:picLocks noChangeAspect="1"/>
          </p:cNvPicPr>
          <p:nvPr/>
        </p:nvPicPr>
        <p:blipFill>
          <a:blip r:embed="rId3"/>
          <a:stretch>
            <a:fillRect/>
          </a:stretch>
        </p:blipFill>
        <p:spPr>
          <a:xfrm>
            <a:off x="3422709" y="2819726"/>
            <a:ext cx="3019041" cy="1809597"/>
          </a:xfrm>
          <a:prstGeom prst="rect">
            <a:avLst/>
          </a:prstGeom>
        </p:spPr>
      </p:pic>
      <p:pic>
        <p:nvPicPr>
          <p:cNvPr id="8" name="Picture 7">
            <a:extLst>
              <a:ext uri="{FF2B5EF4-FFF2-40B4-BE49-F238E27FC236}">
                <a16:creationId xmlns:a16="http://schemas.microsoft.com/office/drawing/2014/main" id="{4A2D9C29-9D1A-489A-A366-539E6E84D05F}"/>
              </a:ext>
            </a:extLst>
          </p:cNvPr>
          <p:cNvPicPr>
            <a:picLocks noChangeAspect="1"/>
          </p:cNvPicPr>
          <p:nvPr/>
        </p:nvPicPr>
        <p:blipFill>
          <a:blip r:embed="rId4"/>
          <a:stretch>
            <a:fillRect/>
          </a:stretch>
        </p:blipFill>
        <p:spPr>
          <a:xfrm>
            <a:off x="6753139" y="3340191"/>
            <a:ext cx="1983315" cy="865904"/>
          </a:xfrm>
          <a:prstGeom prst="rect">
            <a:avLst/>
          </a:prstGeom>
        </p:spPr>
      </p:pic>
      <p:sp>
        <p:nvSpPr>
          <p:cNvPr id="9" name="TextBox 8">
            <a:extLst>
              <a:ext uri="{FF2B5EF4-FFF2-40B4-BE49-F238E27FC236}">
                <a16:creationId xmlns:a16="http://schemas.microsoft.com/office/drawing/2014/main" id="{B0129AAF-973E-403D-A94E-028A9402B7B0}"/>
              </a:ext>
            </a:extLst>
          </p:cNvPr>
          <p:cNvSpPr txBox="1"/>
          <p:nvPr/>
        </p:nvSpPr>
        <p:spPr>
          <a:xfrm>
            <a:off x="935886" y="4988460"/>
            <a:ext cx="6954473" cy="646331"/>
          </a:xfrm>
          <a:prstGeom prst="rect">
            <a:avLst/>
          </a:prstGeom>
          <a:noFill/>
        </p:spPr>
        <p:txBody>
          <a:bodyPr wrap="square" rtlCol="0">
            <a:spAutoFit/>
          </a:bodyPr>
          <a:lstStyle/>
          <a:p>
            <a:pPr marL="342900" indent="-342900">
              <a:buAutoNum type="arabicPeriod" startAt="3"/>
            </a:pPr>
            <a:r>
              <a:rPr lang="en-US" dirty="0"/>
              <a:t>Re-ordered the chart field.</a:t>
            </a:r>
          </a:p>
          <a:p>
            <a:endParaRPr lang="en-US" dirty="0"/>
          </a:p>
        </p:txBody>
      </p:sp>
      <p:pic>
        <p:nvPicPr>
          <p:cNvPr id="10" name="Picture 9">
            <a:extLst>
              <a:ext uri="{FF2B5EF4-FFF2-40B4-BE49-F238E27FC236}">
                <a16:creationId xmlns:a16="http://schemas.microsoft.com/office/drawing/2014/main" id="{929ACF33-E02C-4BB7-8F26-55C6A56629D1}"/>
              </a:ext>
            </a:extLst>
          </p:cNvPr>
          <p:cNvPicPr>
            <a:picLocks noChangeAspect="1"/>
          </p:cNvPicPr>
          <p:nvPr/>
        </p:nvPicPr>
        <p:blipFill>
          <a:blip r:embed="rId5"/>
          <a:stretch>
            <a:fillRect/>
          </a:stretch>
        </p:blipFill>
        <p:spPr>
          <a:xfrm flipV="1">
            <a:off x="2319043" y="5440072"/>
            <a:ext cx="5889071" cy="574460"/>
          </a:xfrm>
          <a:prstGeom prst="rect">
            <a:avLst/>
          </a:prstGeom>
        </p:spPr>
      </p:pic>
    </p:spTree>
    <p:extLst>
      <p:ext uri="{BB962C8B-B14F-4D97-AF65-F5344CB8AC3E}">
        <p14:creationId xmlns:p14="http://schemas.microsoft.com/office/powerpoint/2010/main" val="228597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t&amp;e reports in fluid</a:t>
            </a:r>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5" name="Content Placeholder 4"/>
          <p:cNvPicPr>
            <a:picLocks noGrp="1" noChangeAspect="1"/>
          </p:cNvPicPr>
          <p:nvPr>
            <p:ph idx="1"/>
          </p:nvPr>
        </p:nvPicPr>
        <p:blipFill rotWithShape="1">
          <a:blip r:embed="rId2"/>
          <a:srcRect l="10691" r="2430"/>
          <a:stretch/>
        </p:blipFill>
        <p:spPr>
          <a:xfrm>
            <a:off x="278674" y="2192699"/>
            <a:ext cx="3614057" cy="4022725"/>
          </a:xfrm>
          <a:prstGeom prst="rect">
            <a:avLst/>
          </a:prstGeom>
        </p:spPr>
      </p:pic>
      <p:pic>
        <p:nvPicPr>
          <p:cNvPr id="7" name="Picture 6"/>
          <p:cNvPicPr>
            <a:picLocks noChangeAspect="1"/>
          </p:cNvPicPr>
          <p:nvPr/>
        </p:nvPicPr>
        <p:blipFill rotWithShape="1">
          <a:blip r:embed="rId3"/>
          <a:srcRect l="2395"/>
          <a:stretch/>
        </p:blipFill>
        <p:spPr>
          <a:xfrm>
            <a:off x="4946469" y="2694350"/>
            <a:ext cx="3821021" cy="3019425"/>
          </a:xfrm>
          <a:prstGeom prst="rect">
            <a:avLst/>
          </a:prstGeom>
        </p:spPr>
      </p:pic>
      <p:sp>
        <p:nvSpPr>
          <p:cNvPr id="8" name="Right Arrow 7"/>
          <p:cNvSpPr/>
          <p:nvPr/>
        </p:nvSpPr>
        <p:spPr>
          <a:xfrm>
            <a:off x="3992880" y="3550820"/>
            <a:ext cx="8534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78674" y="3463832"/>
            <a:ext cx="2407920" cy="740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98870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12" ma:contentTypeDescription="Create a new document." ma:contentTypeScope="" ma:versionID="595c98f69e5ebd321bda49857fb5037c">
  <xsd:schema xmlns:xsd="http://www.w3.org/2001/XMLSchema" xmlns:xs="http://www.w3.org/2001/XMLSchema" xmlns:p="http://schemas.microsoft.com/office/2006/metadata/properties" xmlns:ns2="ebd4167e-429c-454a-9baa-c80872e592a2" xmlns:ns3="454ffb5b-9413-42f5-86b6-dc48ea53da87" targetNamespace="http://schemas.microsoft.com/office/2006/metadata/properties" ma:root="true" ma:fieldsID="828909a4541cb9fb11ecccac30e7e1ad" ns2:_="" ns3:_="">
    <xsd:import namespace="ebd4167e-429c-454a-9baa-c80872e592a2"/>
    <xsd:import namespace="454ffb5b-9413-42f5-86b6-dc48ea53d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4ffb5b-9413-42f5-86b6-dc48ea53d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64C64A-6382-4066-819B-0E58D6833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454ffb5b-9413-42f5-86b6-dc48ea53d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3.xml><?xml version="1.0" encoding="utf-8"?>
<ds:datastoreItem xmlns:ds="http://schemas.openxmlformats.org/officeDocument/2006/customXml" ds:itemID="{B080D336-9E54-45B0-BD8D-40F05DF887A0}">
  <ds:schemaRef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454ffb5b-9413-42f5-86b6-dc48ea53da87"/>
    <ds:schemaRef ds:uri="http://schemas.microsoft.com/office/infopath/2007/PartnerControls"/>
    <ds:schemaRef ds:uri="ebd4167e-429c-454a-9baa-c80872e592a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1754</TotalTime>
  <Words>2578</Words>
  <Application>Microsoft Office PowerPoint</Application>
  <PresentationFormat>On-screen Show (4:3)</PresentationFormat>
  <Paragraphs>202</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Tw Cen MT</vt:lpstr>
      <vt:lpstr>Tw Cen MT Condensed</vt:lpstr>
      <vt:lpstr>Wingdings</vt:lpstr>
      <vt:lpstr>Wingdings 3</vt:lpstr>
      <vt:lpstr>Integral</vt:lpstr>
      <vt:lpstr>Travel &amp; Expense Fluid – McMaster’s Experience With Implementation and Adoption</vt:lpstr>
      <vt:lpstr>presenters</vt:lpstr>
      <vt:lpstr>Agenda</vt:lpstr>
      <vt:lpstr>McMaster University</vt:lpstr>
      <vt:lpstr>Hamilton –  City of Waterfalls</vt:lpstr>
      <vt:lpstr>Mcmaster University</vt:lpstr>
      <vt:lpstr>Travel &amp; Expense Fluid Customizations and  Walkthrough</vt:lpstr>
      <vt:lpstr>Customizations</vt:lpstr>
      <vt:lpstr>Creating t&amp;e reports in fluid</vt:lpstr>
      <vt:lpstr>t&amp;e reports in fluid</vt:lpstr>
      <vt:lpstr>Creating t&amp;e reports in fluid</vt:lpstr>
      <vt:lpstr>Creating t&amp;e reports in fluid</vt:lpstr>
      <vt:lpstr>Creating t&amp;e reports in fluid</vt:lpstr>
      <vt:lpstr>Creating t&amp;e reports in fluid</vt:lpstr>
      <vt:lpstr>Creating t&amp;e reports in fluid</vt:lpstr>
      <vt:lpstr>Creating t&amp;e reports in fluid</vt:lpstr>
      <vt:lpstr>Creating t&amp;e reports in fluid</vt:lpstr>
      <vt:lpstr>Creating t&amp;e reports in fluid</vt:lpstr>
      <vt:lpstr>Creating t&amp;e reports in fluid</vt:lpstr>
      <vt:lpstr>Creating t&amp;e reports in fluid</vt:lpstr>
      <vt:lpstr>Creating t&amp;e reports in fluid</vt:lpstr>
      <vt:lpstr>PAYING DINERS in fluid</vt:lpstr>
      <vt:lpstr>PAYING DINERS in fluid</vt:lpstr>
      <vt:lpstr>PAYING DINERS in fluid</vt:lpstr>
      <vt:lpstr>PAYING DINERS in fluid</vt:lpstr>
      <vt:lpstr>PAYING DINERS in fluid</vt:lpstr>
      <vt:lpstr>PAYING DINERS in fluid</vt:lpstr>
      <vt:lpstr>PAYING DINERS in fluid</vt:lpstr>
      <vt:lpstr>PAYING DINERS in fluid</vt:lpstr>
      <vt:lpstr>User Feedback</vt:lpstr>
      <vt:lpstr>FEEDBACK ON t&amp;e REPORTS in fluid</vt:lpstr>
      <vt:lpstr>FEEDBACK ON t&amp;e reports in fluid</vt:lpstr>
      <vt:lpstr>Travel &amp; Expense Fluid Bugs, Issues, And What Is coming up</vt:lpstr>
      <vt:lpstr>Incorrect Department Reference</vt:lpstr>
      <vt:lpstr>Users Unable To Import From My Wallet</vt:lpstr>
      <vt:lpstr>Mass EXPENSE Report                  Budget Status RESET</vt:lpstr>
      <vt:lpstr>What’s Coming</vt:lpstr>
      <vt:lpstr>Concluding thoughts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Expense Fluid – McMaster’s Experience With Implementation and Adoption</dc:title>
  <dc:creator>Derek Konieczny</dc:creator>
  <cp:lastModifiedBy>Derek Konieczny</cp:lastModifiedBy>
  <cp:revision>70</cp:revision>
  <dcterms:created xsi:type="dcterms:W3CDTF">2019-10-04T15:08:47Z</dcterms:created>
  <dcterms:modified xsi:type="dcterms:W3CDTF">2019-10-24T19:50:59Z</dcterms:modified>
</cp:coreProperties>
</file>