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59"/>
  </p:notesMasterIdLst>
  <p:sldIdLst>
    <p:sldId id="259" r:id="rId2"/>
    <p:sldId id="260" r:id="rId3"/>
    <p:sldId id="286" r:id="rId4"/>
    <p:sldId id="287" r:id="rId5"/>
    <p:sldId id="288" r:id="rId6"/>
    <p:sldId id="296" r:id="rId7"/>
    <p:sldId id="324" r:id="rId8"/>
    <p:sldId id="290" r:id="rId9"/>
    <p:sldId id="293" r:id="rId10"/>
    <p:sldId id="294" r:id="rId11"/>
    <p:sldId id="295" r:id="rId12"/>
    <p:sldId id="291" r:id="rId13"/>
    <p:sldId id="292" r:id="rId14"/>
    <p:sldId id="297" r:id="rId15"/>
    <p:sldId id="298" r:id="rId16"/>
    <p:sldId id="328" r:id="rId17"/>
    <p:sldId id="299" r:id="rId18"/>
    <p:sldId id="300" r:id="rId19"/>
    <p:sldId id="329" r:id="rId20"/>
    <p:sldId id="301" r:id="rId21"/>
    <p:sldId id="302" r:id="rId22"/>
    <p:sldId id="303" r:id="rId23"/>
    <p:sldId id="305" r:id="rId24"/>
    <p:sldId id="306" r:id="rId25"/>
    <p:sldId id="304" r:id="rId26"/>
    <p:sldId id="334" r:id="rId27"/>
    <p:sldId id="335" r:id="rId28"/>
    <p:sldId id="336" r:id="rId29"/>
    <p:sldId id="307" r:id="rId30"/>
    <p:sldId id="310" r:id="rId31"/>
    <p:sldId id="337" r:id="rId32"/>
    <p:sldId id="338" r:id="rId33"/>
    <p:sldId id="309" r:id="rId34"/>
    <p:sldId id="308" r:id="rId35"/>
    <p:sldId id="330" r:id="rId36"/>
    <p:sldId id="333" r:id="rId37"/>
    <p:sldId id="311" r:id="rId38"/>
    <p:sldId id="312" r:id="rId39"/>
    <p:sldId id="313" r:id="rId40"/>
    <p:sldId id="325" r:id="rId41"/>
    <p:sldId id="314" r:id="rId42"/>
    <p:sldId id="315" r:id="rId43"/>
    <p:sldId id="323" r:id="rId44"/>
    <p:sldId id="332" r:id="rId45"/>
    <p:sldId id="317" r:id="rId46"/>
    <p:sldId id="318" r:id="rId47"/>
    <p:sldId id="319" r:id="rId48"/>
    <p:sldId id="320" r:id="rId49"/>
    <p:sldId id="321" r:id="rId50"/>
    <p:sldId id="326" r:id="rId51"/>
    <p:sldId id="322" r:id="rId52"/>
    <p:sldId id="327" r:id="rId53"/>
    <p:sldId id="316" r:id="rId54"/>
    <p:sldId id="331" r:id="rId55"/>
    <p:sldId id="289" r:id="rId56"/>
    <p:sldId id="283" r:id="rId57"/>
    <p:sldId id="28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94660"/>
  </p:normalViewPr>
  <p:slideViewPr>
    <p:cSldViewPr snapToGrid="0">
      <p:cViewPr>
        <p:scale>
          <a:sx n="150" d="100"/>
          <a:sy n="150" d="100"/>
        </p:scale>
        <p:origin x="86" y="-282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377846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10/12/2018</a:t>
            </a:fld>
            <a:endParaRPr lang="en-US"/>
          </a:p>
        </p:txBody>
      </p:sp>
      <p:sp>
        <p:nvSpPr>
          <p:cNvPr id="5" name="Footer Placeholder 4"/>
          <p:cNvSpPr>
            <a:spLocks noGrp="1"/>
          </p:cNvSpPr>
          <p:nvPr>
            <p:ph type="ftr" sz="quarter" idx="11"/>
          </p:nvPr>
        </p:nvSpPr>
        <p:spPr/>
        <p:txBody>
          <a:bodyPr/>
          <a:lstStyle/>
          <a:p>
            <a:r>
              <a:rPr lang="en-US" dirty="0" smtClean="0"/>
              <a:t>EMEA Alliance   9-10 October 2018</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10/12/2018</a:t>
            </a:fld>
            <a:endParaRPr lang="en-US"/>
          </a:p>
        </p:txBody>
      </p:sp>
      <p:sp>
        <p:nvSpPr>
          <p:cNvPr id="5" name="Footer Placeholder 4"/>
          <p:cNvSpPr>
            <a:spLocks noGrp="1"/>
          </p:cNvSpPr>
          <p:nvPr>
            <p:ph type="ftr" sz="quarter" idx="11"/>
          </p:nvPr>
        </p:nvSpPr>
        <p:spPr/>
        <p:txBody>
          <a:bodyPr/>
          <a:lstStyle/>
          <a:p>
            <a:r>
              <a:rPr lang="en-US" dirty="0" smtClean="0"/>
              <a:t>EMEA Alliance   9-10 October 2018</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10/12/2018</a:t>
            </a:fld>
            <a:endParaRPr lang="en-US"/>
          </a:p>
        </p:txBody>
      </p:sp>
      <p:sp>
        <p:nvSpPr>
          <p:cNvPr id="5" name="Footer Placeholder 4"/>
          <p:cNvSpPr>
            <a:spLocks noGrp="1"/>
          </p:cNvSpPr>
          <p:nvPr>
            <p:ph type="ftr" sz="quarter" idx="11"/>
          </p:nvPr>
        </p:nvSpPr>
        <p:spPr/>
        <p:txBody>
          <a:bodyPr/>
          <a:lstStyle/>
          <a:p>
            <a:r>
              <a:rPr lang="en-US" dirty="0" smtClean="0"/>
              <a:t>EMEA Alliance   9-10 October 2018</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10/12/2018</a:t>
            </a:fld>
            <a:endParaRPr lang="en-US"/>
          </a:p>
        </p:txBody>
      </p:sp>
      <p:sp>
        <p:nvSpPr>
          <p:cNvPr id="5" name="Footer Placeholder 4"/>
          <p:cNvSpPr>
            <a:spLocks noGrp="1"/>
          </p:cNvSpPr>
          <p:nvPr>
            <p:ph type="ftr" sz="quarter" idx="11"/>
          </p:nvPr>
        </p:nvSpPr>
        <p:spPr/>
        <p:txBody>
          <a:bodyPr/>
          <a:lstStyle/>
          <a:p>
            <a:r>
              <a:rPr lang="en-US" dirty="0" smtClean="0"/>
              <a:t>EMEA Alliance   9-10 October 2018</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10/12/2018</a:t>
            </a:fld>
            <a:endParaRPr lang="en-US"/>
          </a:p>
        </p:txBody>
      </p:sp>
      <p:sp>
        <p:nvSpPr>
          <p:cNvPr id="5" name="Footer Placeholder 4"/>
          <p:cNvSpPr>
            <a:spLocks noGrp="1"/>
          </p:cNvSpPr>
          <p:nvPr>
            <p:ph type="ftr" sz="quarter" idx="11"/>
          </p:nvPr>
        </p:nvSpPr>
        <p:spPr/>
        <p:txBody>
          <a:bodyPr/>
          <a:lstStyle/>
          <a:p>
            <a:r>
              <a:rPr lang="en-US" dirty="0" smtClean="0"/>
              <a:t>EMEA Alliance   9-10 October 2018</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10/12/2018</a:t>
            </a:fld>
            <a:endParaRPr lang="en-US"/>
          </a:p>
        </p:txBody>
      </p:sp>
      <p:sp>
        <p:nvSpPr>
          <p:cNvPr id="6" name="Footer Placeholder 5"/>
          <p:cNvSpPr>
            <a:spLocks noGrp="1"/>
          </p:cNvSpPr>
          <p:nvPr>
            <p:ph type="ftr" sz="quarter" idx="11"/>
          </p:nvPr>
        </p:nvSpPr>
        <p:spPr/>
        <p:txBody>
          <a:bodyPr/>
          <a:lstStyle/>
          <a:p>
            <a:r>
              <a:rPr lang="en-US" dirty="0" smtClean="0"/>
              <a:t>EMEA Alliance   9-10 October 2018</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10/12/2018</a:t>
            </a:fld>
            <a:endParaRPr lang="en-US"/>
          </a:p>
        </p:txBody>
      </p:sp>
      <p:sp>
        <p:nvSpPr>
          <p:cNvPr id="8" name="Footer Placeholder 7"/>
          <p:cNvSpPr>
            <a:spLocks noGrp="1"/>
          </p:cNvSpPr>
          <p:nvPr>
            <p:ph type="ftr" sz="quarter" idx="11"/>
          </p:nvPr>
        </p:nvSpPr>
        <p:spPr/>
        <p:txBody>
          <a:bodyPr/>
          <a:lstStyle/>
          <a:p>
            <a:r>
              <a:rPr lang="en-US" dirty="0" smtClean="0"/>
              <a:t>EMEA Alliance   9-10 October 2018</a:t>
            </a:r>
            <a:endParaRPr lang="en-US" dirty="0"/>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10/12/2018</a:t>
            </a:fld>
            <a:endParaRPr lang="en-US"/>
          </a:p>
        </p:txBody>
      </p:sp>
      <p:sp>
        <p:nvSpPr>
          <p:cNvPr id="4" name="Footer Placeholder 3"/>
          <p:cNvSpPr>
            <a:spLocks noGrp="1"/>
          </p:cNvSpPr>
          <p:nvPr>
            <p:ph type="ftr" sz="quarter" idx="11"/>
          </p:nvPr>
        </p:nvSpPr>
        <p:spPr/>
        <p:txBody>
          <a:bodyPr/>
          <a:lstStyle/>
          <a:p>
            <a:r>
              <a:rPr lang="en-US" dirty="0" smtClean="0"/>
              <a:t>EMEA Alliance   9-10 October 2018</a:t>
            </a:r>
            <a:endParaRPr lang="en-US" dirty="0"/>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10/12/2018</a:t>
            </a:fld>
            <a:endParaRPr lang="en-US"/>
          </a:p>
        </p:txBody>
      </p:sp>
      <p:sp>
        <p:nvSpPr>
          <p:cNvPr id="3" name="Footer Placeholder 2"/>
          <p:cNvSpPr>
            <a:spLocks noGrp="1"/>
          </p:cNvSpPr>
          <p:nvPr>
            <p:ph type="ftr" sz="quarter" idx="11"/>
          </p:nvPr>
        </p:nvSpPr>
        <p:spPr/>
        <p:txBody>
          <a:bodyPr/>
          <a:lstStyle/>
          <a:p>
            <a:r>
              <a:rPr lang="en-US" dirty="0" smtClean="0"/>
              <a:t>EMEA Alliance   9-10 October 2018</a:t>
            </a:r>
            <a:endParaRPr lang="en-US" dirty="0"/>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10/12/2018</a:t>
            </a:fld>
            <a:endParaRPr lang="en-US"/>
          </a:p>
        </p:txBody>
      </p:sp>
      <p:sp>
        <p:nvSpPr>
          <p:cNvPr id="6" name="Footer Placeholder 5"/>
          <p:cNvSpPr>
            <a:spLocks noGrp="1"/>
          </p:cNvSpPr>
          <p:nvPr>
            <p:ph type="ftr" sz="quarter" idx="11"/>
          </p:nvPr>
        </p:nvSpPr>
        <p:spPr/>
        <p:txBody>
          <a:bodyPr/>
          <a:lstStyle/>
          <a:p>
            <a:r>
              <a:rPr lang="en-US" dirty="0" smtClean="0"/>
              <a:t>EMEA Alliance   9-10 October 2018</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10/12/2018</a:t>
            </a:fld>
            <a:endParaRPr lang="en-US"/>
          </a:p>
        </p:txBody>
      </p:sp>
      <p:sp>
        <p:nvSpPr>
          <p:cNvPr id="6" name="Footer Placeholder 5"/>
          <p:cNvSpPr>
            <a:spLocks noGrp="1"/>
          </p:cNvSpPr>
          <p:nvPr>
            <p:ph type="ftr" sz="quarter" idx="11"/>
          </p:nvPr>
        </p:nvSpPr>
        <p:spPr/>
        <p:txBody>
          <a:bodyPr/>
          <a:lstStyle/>
          <a:p>
            <a:r>
              <a:rPr lang="en-US" dirty="0" smtClean="0"/>
              <a:t>EMEA Alliance   9-10 October 2018</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10/12/2018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smtClean="0"/>
              <a:t>EMEA Alliance   9-10 October 2018</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heug.org/p/es/sx/esid=12651" TargetMode="External"/><Relationship Id="rId2" Type="http://schemas.openxmlformats.org/officeDocument/2006/relationships/hyperlink" Target="https://www.heug.org/p/es/sx/esid=1478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a:t>Quick </a:t>
            </a:r>
            <a:r>
              <a:rPr lang="en-GB" sz="3600" dirty="0" smtClean="0"/>
              <a:t>transition</a:t>
            </a:r>
            <a:r>
              <a:rPr lang="nl-NL" sz="3600" dirty="0" smtClean="0"/>
              <a:t> </a:t>
            </a:r>
            <a:r>
              <a:rPr lang="nl-NL" sz="3600" dirty="0" err="1"/>
              <a:t>from</a:t>
            </a:r>
            <a:r>
              <a:rPr lang="nl-NL" sz="3600" dirty="0"/>
              <a:t> </a:t>
            </a:r>
            <a:r>
              <a:rPr lang="nl-NL" sz="3600" dirty="0" smtClean="0"/>
              <a:t/>
            </a:r>
            <a:br>
              <a:rPr lang="nl-NL" sz="3600" dirty="0" smtClean="0"/>
            </a:br>
            <a:r>
              <a:rPr lang="nl-NL" sz="3600" dirty="0" smtClean="0"/>
              <a:t>Classic </a:t>
            </a:r>
            <a:r>
              <a:rPr lang="nl-NL" sz="3600" dirty="0"/>
              <a:t>Student Center </a:t>
            </a:r>
            <a:r>
              <a:rPr lang="nl-NL" sz="3600" dirty="0" err="1"/>
              <a:t>to</a:t>
            </a:r>
            <a:r>
              <a:rPr lang="nl-NL" sz="3600" dirty="0"/>
              <a:t> Fluid</a:t>
            </a:r>
            <a:endParaRPr lang="en-US" sz="3600" dirty="0"/>
          </a:p>
        </p:txBody>
      </p:sp>
      <p:sp>
        <p:nvSpPr>
          <p:cNvPr id="4" name="Text Placeholder 3"/>
          <p:cNvSpPr>
            <a:spLocks noGrp="1"/>
          </p:cNvSpPr>
          <p:nvPr>
            <p:ph type="body" sz="half" idx="2"/>
          </p:nvPr>
        </p:nvSpPr>
        <p:spPr/>
        <p:txBody>
          <a:bodyPr/>
          <a:lstStyle/>
          <a:p>
            <a:r>
              <a:rPr lang="en-US" dirty="0"/>
              <a:t>SESSION </a:t>
            </a:r>
            <a:r>
              <a:rPr lang="en-US" dirty="0" smtClean="0"/>
              <a:t>4524</a:t>
            </a:r>
            <a:endParaRPr lang="en-US" dirty="0"/>
          </a:p>
          <a:p>
            <a:r>
              <a:rPr lang="en-US" dirty="0" smtClean="0"/>
              <a:t>9 October 2018</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9-10 October 2018</a:t>
            </a:r>
          </a:p>
        </p:txBody>
      </p:sp>
      <p:pic>
        <p:nvPicPr>
          <p:cNvPr id="11" name="Picture Placeholder 10">
            <a:extLst>
              <a:ext uri="{FF2B5EF4-FFF2-40B4-BE49-F238E27FC236}">
                <a16:creationId xmlns:a16="http://schemas.microsoft.com/office/drawing/2014/main" id="{9A8B3FD3-A5E4-4BB5-B006-261DED46C8C7}"/>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3014" r="3014"/>
          <a:stretch>
            <a:fillRect/>
          </a:stretch>
        </p:blipFill>
        <p:spPr>
          <a:xfrm>
            <a:off x="2286" y="0"/>
            <a:ext cx="9141714" cy="4572000"/>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51" y="807359"/>
            <a:ext cx="3237790" cy="3156643"/>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classic Student </a:t>
            </a:r>
            <a:r>
              <a:rPr lang="en-GB" dirty="0" err="1" smtClean="0"/>
              <a:t>Center</a:t>
            </a: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pic>
        <p:nvPicPr>
          <p:cNvPr id="7" name="Content Placeholder 6"/>
          <p:cNvPicPr>
            <a:picLocks noGrp="1" noChangeAspect="1"/>
          </p:cNvPicPr>
          <p:nvPr>
            <p:ph idx="1"/>
          </p:nvPr>
        </p:nvPicPr>
        <p:blipFill>
          <a:blip r:embed="rId2"/>
          <a:stretch>
            <a:fillRect/>
          </a:stretch>
        </p:blipFill>
        <p:spPr>
          <a:xfrm>
            <a:off x="2088225" y="2286000"/>
            <a:ext cx="4650050" cy="4022725"/>
          </a:xfrm>
          <a:prstGeom prst="rect">
            <a:avLst/>
          </a:prstGeom>
          <a:ln w="12700">
            <a:solidFill>
              <a:schemeClr val="tx1"/>
            </a:solidFill>
          </a:ln>
        </p:spPr>
      </p:pic>
    </p:spTree>
    <p:extLst>
      <p:ext uri="{BB962C8B-B14F-4D97-AF65-F5344CB8AC3E}">
        <p14:creationId xmlns:p14="http://schemas.microsoft.com/office/powerpoint/2010/main" val="3493615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Details</a:t>
            </a:r>
            <a:endParaRPr lang="en-GB" dirty="0"/>
          </a:p>
        </p:txBody>
      </p:sp>
      <p:pic>
        <p:nvPicPr>
          <p:cNvPr id="5" name="Content Placeholder 4"/>
          <p:cNvPicPr>
            <a:picLocks noGrp="1" noChangeAspect="1"/>
          </p:cNvPicPr>
          <p:nvPr>
            <p:ph idx="1"/>
          </p:nvPr>
        </p:nvPicPr>
        <p:blipFill>
          <a:blip r:embed="rId2"/>
          <a:stretch>
            <a:fillRect/>
          </a:stretch>
        </p:blipFill>
        <p:spPr>
          <a:xfrm>
            <a:off x="1641475" y="2487612"/>
            <a:ext cx="5543550" cy="36195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2460328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a:t>
            </a:r>
            <a:endParaRPr lang="en-GB" dirty="0"/>
          </a:p>
        </p:txBody>
      </p:sp>
      <p:sp>
        <p:nvSpPr>
          <p:cNvPr id="3" name="Content Placeholder 2"/>
          <p:cNvSpPr>
            <a:spLocks noGrp="1"/>
          </p:cNvSpPr>
          <p:nvPr>
            <p:ph idx="1"/>
          </p:nvPr>
        </p:nvSpPr>
        <p:spPr/>
        <p:txBody>
          <a:bodyPr/>
          <a:lstStyle/>
          <a:p>
            <a:r>
              <a:rPr lang="en-GB" dirty="0" smtClean="0"/>
              <a:t>Oracle delivered fluid Student </a:t>
            </a:r>
            <a:r>
              <a:rPr lang="en-GB" dirty="0" err="1" smtClean="0"/>
              <a:t>Center</a:t>
            </a:r>
            <a:r>
              <a:rPr lang="en-GB" dirty="0" smtClean="0"/>
              <a:t> is not usable for us:</a:t>
            </a:r>
          </a:p>
          <a:p>
            <a:pPr marL="182563" indent="-182563">
              <a:buFont typeface="Wingdings" panose="05000000000000000000" pitchFamily="2" charset="2"/>
              <a:buChar char="§"/>
            </a:pPr>
            <a:r>
              <a:rPr lang="en-GB" dirty="0" smtClean="0"/>
              <a:t>Lot of fields which are not useful for Dutch institutions and can not be hidden.</a:t>
            </a:r>
          </a:p>
          <a:p>
            <a:pPr marL="182563" indent="-182563">
              <a:buFont typeface="Wingdings" panose="05000000000000000000" pitchFamily="2" charset="2"/>
              <a:buChar char="§"/>
            </a:pPr>
            <a:r>
              <a:rPr lang="en-GB" dirty="0" smtClean="0"/>
              <a:t>Lots </a:t>
            </a:r>
            <a:r>
              <a:rPr lang="en-GB" dirty="0"/>
              <a:t>of customisations of the Oracle delivered </a:t>
            </a:r>
            <a:r>
              <a:rPr lang="en-GB" dirty="0" smtClean="0"/>
              <a:t>functionality: Course Catalogue, Classes, Enrolment, Advisement Report, etc. </a:t>
            </a:r>
          </a:p>
          <a:p>
            <a:pPr marL="182563" indent="-182563">
              <a:buFont typeface="Wingdings" panose="05000000000000000000" pitchFamily="2" charset="2"/>
              <a:buChar char="§"/>
            </a:pPr>
            <a:r>
              <a:rPr lang="en-GB" dirty="0" smtClean="0"/>
              <a:t>Custom components for Study Advise, Student Petitions, Communication Overview, Degree Certification.</a:t>
            </a:r>
          </a:p>
          <a:p>
            <a:pPr marL="182563" indent="-182563">
              <a:buFont typeface="Wingdings" panose="05000000000000000000" pitchFamily="2" charset="2"/>
              <a:buChar char="§"/>
            </a:pPr>
            <a:r>
              <a:rPr lang="en-GB" dirty="0" smtClean="0"/>
              <a:t>Students are not allowed to edit their personal details (name, address, phone number, email address, etc.) as this is done via the national system (</a:t>
            </a:r>
            <a:r>
              <a:rPr lang="en-GB" dirty="0" err="1" smtClean="0"/>
              <a:t>Studielink</a:t>
            </a:r>
            <a:r>
              <a:rPr lang="en-GB" dirty="0" smtClean="0"/>
              <a:t>). The Oracle components have got lots of buttons without a function.</a:t>
            </a:r>
            <a:endParaRPr lang="en-GB" dirty="0"/>
          </a:p>
          <a:p>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3510474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Portal?</a:t>
            </a:r>
            <a:endParaRPr lang="en-GB" dirty="0"/>
          </a:p>
        </p:txBody>
      </p:sp>
      <p:sp>
        <p:nvSpPr>
          <p:cNvPr id="3" name="Content Placeholder 2"/>
          <p:cNvSpPr>
            <a:spLocks noGrp="1"/>
          </p:cNvSpPr>
          <p:nvPr>
            <p:ph idx="1"/>
          </p:nvPr>
        </p:nvSpPr>
        <p:spPr/>
        <p:txBody>
          <a:bodyPr/>
          <a:lstStyle/>
          <a:p>
            <a:r>
              <a:rPr lang="en-GB" dirty="0" smtClean="0"/>
              <a:t>Multiple other systems providing same sort of services but no single ‘best solution’:</a:t>
            </a:r>
          </a:p>
          <a:p>
            <a:pPr marL="357188" indent="-182563">
              <a:buFont typeface="Wingdings" panose="05000000000000000000" pitchFamily="2" charset="2"/>
              <a:buChar char="§"/>
            </a:pPr>
            <a:r>
              <a:rPr lang="en-GB" dirty="0" smtClean="0"/>
              <a:t>Canvas (LMS)</a:t>
            </a:r>
          </a:p>
          <a:p>
            <a:pPr marL="357188" indent="-182563">
              <a:buFont typeface="Wingdings" panose="05000000000000000000" pitchFamily="2" charset="2"/>
              <a:buChar char="§"/>
            </a:pPr>
            <a:r>
              <a:rPr lang="en-GB" dirty="0" err="1" smtClean="0"/>
              <a:t>Datanose</a:t>
            </a:r>
            <a:r>
              <a:rPr lang="en-GB" dirty="0" smtClean="0"/>
              <a:t> (faculty-built custom website)</a:t>
            </a:r>
          </a:p>
          <a:p>
            <a:pPr marL="357188" indent="-182563">
              <a:buFont typeface="Wingdings" panose="05000000000000000000" pitchFamily="2" charset="2"/>
              <a:buChar char="§"/>
            </a:pPr>
            <a:r>
              <a:rPr lang="en-GB" dirty="0" err="1" smtClean="0"/>
              <a:t>inProces</a:t>
            </a:r>
            <a:r>
              <a:rPr lang="en-GB" dirty="0" smtClean="0"/>
              <a:t> (admission system)</a:t>
            </a:r>
          </a:p>
          <a:p>
            <a:pPr marL="357188" indent="-182563">
              <a:buFont typeface="Wingdings" panose="05000000000000000000" pitchFamily="2" charset="2"/>
              <a:buChar char="§"/>
            </a:pPr>
            <a:r>
              <a:rPr lang="en-GB" dirty="0" smtClean="0"/>
              <a:t>Embark (admission system)</a:t>
            </a:r>
          </a:p>
          <a:p>
            <a:pPr marL="357188" indent="-182563">
              <a:buFont typeface="Wingdings" panose="05000000000000000000" pitchFamily="2" charset="2"/>
              <a:buChar char="§"/>
            </a:pPr>
            <a:r>
              <a:rPr lang="en-GB" dirty="0" smtClean="0"/>
              <a:t>Course results (custom built website)</a:t>
            </a:r>
          </a:p>
          <a:p>
            <a:pPr marL="357188" indent="-182563">
              <a:buFont typeface="Wingdings" panose="05000000000000000000" pitchFamily="2" charset="2"/>
              <a:buChar char="§"/>
            </a:pPr>
            <a:r>
              <a:rPr lang="en-GB" dirty="0" smtClean="0"/>
              <a:t>Course registration (custom built website)</a:t>
            </a:r>
          </a:p>
          <a:p>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192554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a:t>
            </a:r>
            <a:endParaRPr lang="en-GB" dirty="0"/>
          </a:p>
        </p:txBody>
      </p:sp>
      <p:sp>
        <p:nvSpPr>
          <p:cNvPr id="3" name="Content Placeholder 2"/>
          <p:cNvSpPr>
            <a:spLocks noGrp="1"/>
          </p:cNvSpPr>
          <p:nvPr>
            <p:ph idx="1"/>
          </p:nvPr>
        </p:nvSpPr>
        <p:spPr/>
        <p:txBody>
          <a:bodyPr>
            <a:normAutofit/>
          </a:bodyPr>
          <a:lstStyle/>
          <a:p>
            <a:r>
              <a:rPr lang="en-GB" dirty="0" smtClean="0"/>
              <a:t>Can we create a fluid homepage to access the classic self service?</a:t>
            </a:r>
          </a:p>
          <a:p>
            <a:pPr lvl="1"/>
            <a:r>
              <a:rPr lang="en-GB" dirty="0" smtClean="0"/>
              <a:t>Yes, this has been done by other universities.</a:t>
            </a:r>
          </a:p>
          <a:p>
            <a:r>
              <a:rPr lang="en-GB" dirty="0" smtClean="0"/>
              <a:t>Can we create tiles to access specific tabs of the classic self service?</a:t>
            </a:r>
          </a:p>
          <a:p>
            <a:pPr lvl="1"/>
            <a:r>
              <a:rPr lang="en-GB" dirty="0"/>
              <a:t>Yes, this has been done by other </a:t>
            </a:r>
            <a:r>
              <a:rPr lang="en-GB" dirty="0" smtClean="0"/>
              <a:t>universities.</a:t>
            </a:r>
            <a:endParaRPr lang="en-GB" dirty="0"/>
          </a:p>
          <a:p>
            <a:r>
              <a:rPr lang="en-GB" dirty="0" smtClean="0"/>
              <a:t>Do we need all the information of the classic self service?</a:t>
            </a:r>
          </a:p>
          <a:p>
            <a:pPr lvl="1"/>
            <a:r>
              <a:rPr lang="en-GB" dirty="0" smtClean="0"/>
              <a:t>Lots of read-only information, lots of unnecessary columns.</a:t>
            </a:r>
          </a:p>
          <a:p>
            <a:r>
              <a:rPr lang="en-GB" dirty="0" smtClean="0"/>
              <a:t>Can we create a simple component to display the specific checklist items?</a:t>
            </a:r>
          </a:p>
          <a:p>
            <a:pPr lvl="1"/>
            <a:r>
              <a:rPr lang="en-GB" dirty="0" smtClean="0"/>
              <a:t>9.2 includes similar functionality but we are on 9.0 still and besides this, the Oracle 9.2 component is way to rigid.</a:t>
            </a:r>
          </a:p>
          <a:p>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978749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a:t>
            </a:r>
            <a:endParaRPr lang="en-GB" dirty="0"/>
          </a:p>
        </p:txBody>
      </p:sp>
      <p:sp>
        <p:nvSpPr>
          <p:cNvPr id="3" name="Content Placeholder 2"/>
          <p:cNvSpPr>
            <a:spLocks noGrp="1"/>
          </p:cNvSpPr>
          <p:nvPr>
            <p:ph idx="1"/>
          </p:nvPr>
        </p:nvSpPr>
        <p:spPr/>
        <p:txBody>
          <a:bodyPr/>
          <a:lstStyle/>
          <a:p>
            <a:r>
              <a:rPr lang="en-GB" dirty="0"/>
              <a:t>What if we can use the delivered functionality we are used to work with to create fluid pages?</a:t>
            </a:r>
          </a:p>
          <a:p>
            <a:pPr marL="357188" indent="-174625">
              <a:buFont typeface="Wingdings" panose="05000000000000000000" pitchFamily="2" charset="2"/>
              <a:buChar char="§"/>
            </a:pPr>
            <a:r>
              <a:rPr lang="en-GB" dirty="0"/>
              <a:t>Query’s?</a:t>
            </a:r>
          </a:p>
          <a:p>
            <a:pPr marL="357188" indent="-174625">
              <a:buFont typeface="Wingdings" panose="05000000000000000000" pitchFamily="2" charset="2"/>
              <a:buChar char="§"/>
            </a:pPr>
            <a:r>
              <a:rPr lang="en-GB" dirty="0"/>
              <a:t>Pagelets</a:t>
            </a:r>
            <a:r>
              <a:rPr lang="en-GB" dirty="0" smtClean="0"/>
              <a:t>?</a:t>
            </a:r>
          </a:p>
          <a:p>
            <a:pPr marL="357188" indent="-174625">
              <a:buFont typeface="Wingdings" panose="05000000000000000000" pitchFamily="2" charset="2"/>
              <a:buChar char="§"/>
            </a:pPr>
            <a:r>
              <a:rPr lang="en-GB" dirty="0" smtClean="0"/>
              <a:t>Branding?</a:t>
            </a:r>
            <a:endParaRPr lang="en-GB" dirty="0"/>
          </a:p>
          <a:p>
            <a:pPr marL="357188" indent="-174625">
              <a:buFont typeface="Wingdings" panose="05000000000000000000" pitchFamily="2" charset="2"/>
              <a:buChar char="§"/>
            </a:pPr>
            <a:r>
              <a:rPr lang="en-GB" dirty="0" smtClean="0"/>
              <a:t>Fluid homepages?</a:t>
            </a:r>
          </a:p>
          <a:p>
            <a:pPr marL="357188" indent="-174625">
              <a:buFont typeface="Wingdings" panose="05000000000000000000" pitchFamily="2" charset="2"/>
              <a:buChar char="§"/>
            </a:pPr>
            <a:r>
              <a:rPr lang="en-GB" dirty="0" smtClean="0"/>
              <a:t>Tiles with static or dynamic content?</a:t>
            </a:r>
          </a:p>
          <a:p>
            <a:pPr marL="182563" indent="0">
              <a:buNone/>
            </a:pPr>
            <a:r>
              <a:rPr lang="en-GB" dirty="0" smtClean="0"/>
              <a:t>Our functional people know how to use those technologies as we use them for our administrative homepages, reporting and workcenters.</a:t>
            </a:r>
          </a:p>
          <a:p>
            <a:pPr marL="357188" indent="-174625">
              <a:buFont typeface="Wingdings" panose="05000000000000000000" pitchFamily="2" charset="2"/>
              <a:buChar char="§"/>
            </a:pP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584609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a:t>
            </a:r>
            <a:endParaRPr lang="en-GB" dirty="0"/>
          </a:p>
        </p:txBody>
      </p:sp>
      <p:sp>
        <p:nvSpPr>
          <p:cNvPr id="3" name="Content Placeholder 2"/>
          <p:cNvSpPr>
            <a:spLocks noGrp="1"/>
          </p:cNvSpPr>
          <p:nvPr>
            <p:ph idx="1"/>
          </p:nvPr>
        </p:nvSpPr>
        <p:spPr>
          <a:xfrm>
            <a:off x="768096" y="2286000"/>
            <a:ext cx="7726680" cy="4023360"/>
          </a:xfrm>
        </p:spPr>
        <p:txBody>
          <a:bodyPr/>
          <a:lstStyle/>
          <a:p>
            <a:pPr marL="182563" indent="-182563">
              <a:buFont typeface="Wingdings" panose="05000000000000000000" pitchFamily="2" charset="2"/>
              <a:buChar char="§"/>
            </a:pPr>
            <a:r>
              <a:rPr lang="en-GB" dirty="0"/>
              <a:t>Modern, responsive, look and feel</a:t>
            </a:r>
          </a:p>
          <a:p>
            <a:pPr marL="182563" indent="-182563">
              <a:buFont typeface="Wingdings" panose="05000000000000000000" pitchFamily="2" charset="2"/>
              <a:buChar char="§"/>
            </a:pPr>
            <a:r>
              <a:rPr lang="en-GB" dirty="0" smtClean="0"/>
              <a:t>Multilanguage support</a:t>
            </a:r>
          </a:p>
          <a:p>
            <a:pPr marL="182563" indent="-182563">
              <a:buFont typeface="Wingdings" panose="05000000000000000000" pitchFamily="2" charset="2"/>
              <a:buChar char="§"/>
            </a:pPr>
            <a:r>
              <a:rPr lang="en-GB" dirty="0" smtClean="0"/>
              <a:t>Usable for all three universities in their own </a:t>
            </a:r>
            <a:r>
              <a:rPr lang="en-GB" dirty="0"/>
              <a:t>branding, </a:t>
            </a:r>
            <a:r>
              <a:rPr lang="en-GB" dirty="0" smtClean="0"/>
              <a:t>colours, </a:t>
            </a:r>
            <a:r>
              <a:rPr lang="en-GB" dirty="0"/>
              <a:t>icons, </a:t>
            </a:r>
            <a:r>
              <a:rPr lang="en-GB" dirty="0" smtClean="0"/>
              <a:t>etc</a:t>
            </a:r>
            <a:r>
              <a:rPr lang="en-GB" dirty="0"/>
              <a:t>.</a:t>
            </a:r>
          </a:p>
          <a:p>
            <a:pPr marL="182563" indent="-182563">
              <a:buFont typeface="Wingdings" panose="05000000000000000000" pitchFamily="2" charset="2"/>
              <a:buChar char="§"/>
            </a:pPr>
            <a:r>
              <a:rPr lang="en-GB" dirty="0" smtClean="0"/>
              <a:t>Remaining Classic Student </a:t>
            </a:r>
            <a:r>
              <a:rPr lang="en-GB" dirty="0" err="1" smtClean="0"/>
              <a:t>Center</a:t>
            </a:r>
            <a:r>
              <a:rPr lang="en-GB" dirty="0" smtClean="0"/>
              <a:t> pages need to have a fluid header bar</a:t>
            </a:r>
          </a:p>
          <a:p>
            <a:pPr marL="182563" indent="-182563">
              <a:buFont typeface="Wingdings" panose="05000000000000000000" pitchFamily="2" charset="2"/>
              <a:buChar char="§"/>
            </a:pPr>
            <a:r>
              <a:rPr lang="en-GB" dirty="0" smtClean="0"/>
              <a:t>Must work on 9.0 and 9.2</a:t>
            </a:r>
            <a:endParaRPr lang="en-GB" dirty="0"/>
          </a:p>
          <a:p>
            <a:endParaRPr lang="en-GB" dirty="0"/>
          </a:p>
        </p:txBody>
      </p:sp>
      <p:sp>
        <p:nvSpPr>
          <p:cNvPr id="4" name="Footer Placeholder 3"/>
          <p:cNvSpPr>
            <a:spLocks noGrp="1"/>
          </p:cNvSpPr>
          <p:nvPr>
            <p:ph type="ftr" sz="quarter" idx="11"/>
          </p:nvPr>
        </p:nvSpPr>
        <p:spPr/>
        <p:txBody>
          <a:bodyPr/>
          <a:lstStyle/>
          <a:p>
            <a:r>
              <a:rPr lang="en-US" smtClean="0"/>
              <a:t>EMEA Alliance   9-10 October 2018</a:t>
            </a:r>
            <a:endParaRPr lang="en-US" dirty="0"/>
          </a:p>
        </p:txBody>
      </p:sp>
    </p:spTree>
    <p:extLst>
      <p:ext uri="{BB962C8B-B14F-4D97-AF65-F5344CB8AC3E}">
        <p14:creationId xmlns:p14="http://schemas.microsoft.com/office/powerpoint/2010/main" val="296086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p:sp>
        <p:nvSpPr>
          <p:cNvPr id="3" name="Content Placeholder 2"/>
          <p:cNvSpPr>
            <a:spLocks noGrp="1"/>
          </p:cNvSpPr>
          <p:nvPr>
            <p:ph idx="1"/>
          </p:nvPr>
        </p:nvSpPr>
        <p:spPr/>
        <p:txBody>
          <a:bodyPr/>
          <a:lstStyle/>
          <a:p>
            <a:pPr marL="0" indent="0">
              <a:buNone/>
            </a:pPr>
            <a:r>
              <a:rPr lang="en-GB" u="sng" dirty="0" smtClean="0"/>
              <a:t>Create </a:t>
            </a:r>
            <a:r>
              <a:rPr lang="en-GB" u="sng" dirty="0"/>
              <a:t>a new custom component to render a pagelet on a fluid </a:t>
            </a:r>
            <a:r>
              <a:rPr lang="en-GB" u="sng" dirty="0" smtClean="0"/>
              <a:t>page.</a:t>
            </a:r>
          </a:p>
          <a:p>
            <a:pPr marL="0" indent="0">
              <a:buNone/>
            </a:pPr>
            <a:r>
              <a:rPr lang="en-GB" dirty="0" smtClean="0"/>
              <a:t>This gives us in a few ‘easy’ steps to create a fluid, responsive page.</a:t>
            </a:r>
          </a:p>
          <a:p>
            <a:pPr marL="457200" indent="-457200">
              <a:buFont typeface="+mj-lt"/>
              <a:buAutoNum type="arabicPeriod"/>
            </a:pPr>
            <a:r>
              <a:rPr lang="en-GB" dirty="0" smtClean="0"/>
              <a:t>Create a query or html (fixed text) based pagelet.</a:t>
            </a:r>
          </a:p>
          <a:p>
            <a:pPr marL="457200" indent="-457200">
              <a:buFont typeface="+mj-lt"/>
              <a:buAutoNum type="arabicPeriod"/>
            </a:pPr>
            <a:r>
              <a:rPr lang="en-GB" dirty="0" smtClean="0"/>
              <a:t>Create a custom stylesheet to style the pagelet in a fluid look and feel, and responsive.</a:t>
            </a:r>
          </a:p>
          <a:p>
            <a:pPr marL="457200" indent="-457200">
              <a:buFont typeface="+mj-lt"/>
              <a:buAutoNum type="arabicPeriod"/>
            </a:pPr>
            <a:r>
              <a:rPr lang="en-GB" dirty="0" smtClean="0"/>
              <a:t>Create a custom xsl transformation to render the query output in a fluid style.</a:t>
            </a:r>
          </a:p>
          <a:p>
            <a:pPr marL="457200" indent="-457200">
              <a:buFont typeface="+mj-lt"/>
              <a:buAutoNum type="arabicPeriod"/>
            </a:pPr>
            <a:r>
              <a:rPr lang="en-GB" dirty="0" smtClean="0"/>
              <a:t>Create a tile to access the page.</a:t>
            </a: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323201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p:sp>
        <p:nvSpPr>
          <p:cNvPr id="3" name="Content Placeholder 2"/>
          <p:cNvSpPr>
            <a:spLocks noGrp="1"/>
          </p:cNvSpPr>
          <p:nvPr>
            <p:ph idx="1"/>
          </p:nvPr>
        </p:nvSpPr>
        <p:spPr/>
        <p:txBody>
          <a:bodyPr>
            <a:normAutofit fontScale="92500" lnSpcReduction="20000"/>
          </a:bodyPr>
          <a:lstStyle/>
          <a:p>
            <a:pPr marL="182563" indent="-182563">
              <a:buNone/>
            </a:pPr>
            <a:r>
              <a:rPr lang="en-GB" u="sng" dirty="0" smtClean="0"/>
              <a:t>Create </a:t>
            </a:r>
            <a:r>
              <a:rPr lang="en-GB" u="sng" dirty="0"/>
              <a:t>a new custom component to render a pagelet on a fluid </a:t>
            </a:r>
            <a:r>
              <a:rPr lang="en-GB" u="sng" dirty="0" smtClean="0"/>
              <a:t>page.</a:t>
            </a:r>
          </a:p>
          <a:p>
            <a:pPr marL="182563" indent="-182563">
              <a:buNone/>
            </a:pPr>
            <a:r>
              <a:rPr lang="en-GB" dirty="0" smtClean="0"/>
              <a:t>Pros:</a:t>
            </a:r>
            <a:endParaRPr lang="en-GB" dirty="0"/>
          </a:p>
          <a:p>
            <a:pPr marL="182563" indent="-182563">
              <a:buFont typeface="Wingdings" panose="05000000000000000000" pitchFamily="2" charset="2"/>
              <a:buChar char="§"/>
            </a:pPr>
            <a:r>
              <a:rPr lang="en-GB" dirty="0" smtClean="0"/>
              <a:t>The component is reusable as the pagelet ID is a parameter in the portal registry entry.</a:t>
            </a:r>
          </a:p>
          <a:p>
            <a:pPr marL="182563" indent="-182563">
              <a:buFont typeface="Wingdings" panose="05000000000000000000" pitchFamily="2" charset="2"/>
              <a:buChar char="§"/>
            </a:pPr>
            <a:r>
              <a:rPr lang="en-GB" dirty="0" smtClean="0"/>
              <a:t>Our functional people can now create fluid pages without help of the techies.</a:t>
            </a:r>
          </a:p>
          <a:p>
            <a:pPr marL="182563" indent="-182563">
              <a:buNone/>
            </a:pPr>
            <a:r>
              <a:rPr lang="en-GB" dirty="0" smtClean="0"/>
              <a:t>Cons:</a:t>
            </a:r>
          </a:p>
          <a:p>
            <a:pPr marL="182563" indent="-182563">
              <a:buFont typeface="Wingdings" panose="05000000000000000000" pitchFamily="2" charset="2"/>
              <a:buChar char="§"/>
            </a:pPr>
            <a:r>
              <a:rPr lang="en-GB" dirty="0" smtClean="0"/>
              <a:t>Can only be used for read-only data as there is no component to process changes (but you can link to some existing components).</a:t>
            </a:r>
          </a:p>
          <a:p>
            <a:pPr marL="182563" indent="-182563">
              <a:buFont typeface="Wingdings" panose="05000000000000000000" pitchFamily="2" charset="2"/>
              <a:buChar char="§"/>
            </a:pPr>
            <a:r>
              <a:rPr lang="en-GB" dirty="0" smtClean="0"/>
              <a:t>Fluid/responsive requires advanced knowledge of css.</a:t>
            </a:r>
          </a:p>
          <a:p>
            <a:pPr marL="182563" indent="-182563">
              <a:buFont typeface="Wingdings" panose="05000000000000000000" pitchFamily="2" charset="2"/>
              <a:buChar char="§"/>
            </a:pPr>
            <a:r>
              <a:rPr lang="en-GB" dirty="0" smtClean="0"/>
              <a:t>It is a customization and requires PeopleCode, so you need a technical developer for the initial component.</a:t>
            </a: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755043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Technical Implementation</a:t>
            </a:r>
            <a:endParaRPr lang="en-GB" dirty="0"/>
          </a:p>
        </p:txBody>
      </p:sp>
      <p:sp>
        <p:nvSpPr>
          <p:cNvPr id="3" name="Subtitle 2"/>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EMEA Alliance   9-10 October 2018</a:t>
            </a:r>
            <a:endParaRPr lang="en-US" dirty="0"/>
          </a:p>
        </p:txBody>
      </p:sp>
    </p:spTree>
    <p:extLst>
      <p:ext uri="{BB962C8B-B14F-4D97-AF65-F5344CB8AC3E}">
        <p14:creationId xmlns:p14="http://schemas.microsoft.com/office/powerpoint/2010/main" val="14691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Mark van der Molen</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a:t>Functional Application Manager</a:t>
            </a:r>
          </a:p>
          <a:p>
            <a:r>
              <a:rPr lang="en-US" dirty="0"/>
              <a:t>University of Amsterdam</a:t>
            </a:r>
          </a:p>
          <a:p>
            <a:r>
              <a:rPr lang="en-US" dirty="0"/>
              <a:t>m.vandermolen@uva.nl</a:t>
            </a:r>
          </a:p>
        </p:txBody>
      </p:sp>
      <p:sp>
        <p:nvSpPr>
          <p:cNvPr id="5" name="Text Placeholder 4"/>
          <p:cNvSpPr>
            <a:spLocks noGrp="1"/>
          </p:cNvSpPr>
          <p:nvPr>
            <p:ph type="body" sz="quarter" idx="3"/>
          </p:nvPr>
        </p:nvSpPr>
        <p:spPr/>
        <p:txBody>
          <a:bodyPr/>
          <a:lstStyle/>
          <a:p>
            <a:endParaRPr lang="en-US" dirty="0"/>
          </a:p>
          <a:p>
            <a:r>
              <a:rPr lang="en-US" dirty="0"/>
              <a:t>Carolien ten Oever</a:t>
            </a:r>
          </a:p>
          <a:p>
            <a:endParaRPr lang="en-US" dirty="0"/>
          </a:p>
        </p:txBody>
      </p:sp>
      <p:sp>
        <p:nvSpPr>
          <p:cNvPr id="6" name="Content Placeholder 5"/>
          <p:cNvSpPr>
            <a:spLocks noGrp="1"/>
          </p:cNvSpPr>
          <p:nvPr>
            <p:ph sz="quarter" idx="4"/>
          </p:nvPr>
        </p:nvSpPr>
        <p:spPr>
          <a:xfrm>
            <a:off x="4491990" y="2967788"/>
            <a:ext cx="3566160" cy="1446168"/>
          </a:xfrm>
        </p:spPr>
        <p:txBody>
          <a:bodyPr/>
          <a:lstStyle/>
          <a:p>
            <a:r>
              <a:rPr lang="en-US" dirty="0"/>
              <a:t>Functional Application Manager</a:t>
            </a:r>
          </a:p>
          <a:p>
            <a:r>
              <a:rPr lang="en-US" dirty="0"/>
              <a:t>University of Amsterdam</a:t>
            </a:r>
          </a:p>
          <a:p>
            <a:r>
              <a:rPr lang="en-US" dirty="0"/>
              <a:t>c.a.m.tenoever@uva.nl</a:t>
            </a:r>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First step</a:t>
            </a:r>
            <a:endParaRPr lang="en-GB" dirty="0"/>
          </a:p>
        </p:txBody>
      </p:sp>
      <p:sp>
        <p:nvSpPr>
          <p:cNvPr id="3" name="Content Placeholder 2"/>
          <p:cNvSpPr>
            <a:spLocks noGrp="1"/>
          </p:cNvSpPr>
          <p:nvPr>
            <p:ph idx="1"/>
          </p:nvPr>
        </p:nvSpPr>
        <p:spPr/>
        <p:txBody>
          <a:bodyPr/>
          <a:lstStyle/>
          <a:p>
            <a:pPr marL="0" indent="0">
              <a:buNone/>
            </a:pPr>
            <a:r>
              <a:rPr lang="en-GB" u="sng" dirty="0" smtClean="0"/>
              <a:t>Identify the tabs/components to replace and how</a:t>
            </a:r>
          </a:p>
          <a:p>
            <a:pPr>
              <a:buFont typeface="Wingdings" panose="05000000000000000000" pitchFamily="2" charset="2"/>
              <a:buChar char="§"/>
            </a:pPr>
            <a:r>
              <a:rPr lang="en-GB" dirty="0" smtClean="0"/>
              <a:t>Study Results </a:t>
            </a:r>
            <a:r>
              <a:rPr lang="en-GB" dirty="0" smtClean="0">
                <a:sym typeface="Wingdings" panose="05000000000000000000" pitchFamily="2" charset="2"/>
              </a:rPr>
              <a:t> Fluid page</a:t>
            </a:r>
            <a:endParaRPr lang="en-GB" dirty="0" smtClean="0"/>
          </a:p>
          <a:p>
            <a:pPr>
              <a:buFont typeface="Wingdings" panose="05000000000000000000" pitchFamily="2" charset="2"/>
              <a:buChar char="§"/>
            </a:pPr>
            <a:r>
              <a:rPr lang="en-GB" dirty="0">
                <a:sym typeface="Wingdings" panose="05000000000000000000" pitchFamily="2" charset="2"/>
              </a:rPr>
              <a:t>Study Plan  Link to classic tab</a:t>
            </a:r>
            <a:endParaRPr lang="en-GB" dirty="0"/>
          </a:p>
          <a:p>
            <a:pPr>
              <a:buFont typeface="Wingdings" panose="05000000000000000000" pitchFamily="2" charset="2"/>
              <a:buChar char="§"/>
            </a:pPr>
            <a:r>
              <a:rPr lang="en-GB" dirty="0" smtClean="0"/>
              <a:t>Study Programme </a:t>
            </a:r>
            <a:r>
              <a:rPr lang="en-GB" dirty="0" smtClean="0">
                <a:sym typeface="Wingdings" panose="05000000000000000000" pitchFamily="2" charset="2"/>
              </a:rPr>
              <a:t> Fluid page</a:t>
            </a:r>
          </a:p>
          <a:p>
            <a:pPr>
              <a:buFont typeface="Wingdings" panose="05000000000000000000" pitchFamily="2" charset="2"/>
              <a:buChar char="§"/>
            </a:pPr>
            <a:r>
              <a:rPr lang="en-GB" dirty="0"/>
              <a:t>Personal Details </a:t>
            </a:r>
            <a:r>
              <a:rPr lang="en-GB" dirty="0">
                <a:sym typeface="Wingdings" panose="05000000000000000000" pitchFamily="2" charset="2"/>
              </a:rPr>
              <a:t> Fluid page</a:t>
            </a:r>
            <a:endParaRPr lang="en-GB" dirty="0"/>
          </a:p>
          <a:p>
            <a:pPr>
              <a:buFont typeface="Wingdings" panose="05000000000000000000" pitchFamily="2" charset="2"/>
              <a:buChar char="§"/>
            </a:pPr>
            <a:r>
              <a:rPr lang="en-GB" dirty="0" smtClean="0"/>
              <a:t>Communications </a:t>
            </a:r>
            <a:r>
              <a:rPr lang="en-GB" dirty="0" smtClean="0">
                <a:sym typeface="Wingdings" panose="05000000000000000000" pitchFamily="2" charset="2"/>
              </a:rPr>
              <a:t> Existing custom fluid component</a:t>
            </a:r>
            <a:endParaRPr lang="en-GB" dirty="0" smtClean="0"/>
          </a:p>
          <a:p>
            <a:pPr>
              <a:buFont typeface="Wingdings" panose="05000000000000000000" pitchFamily="2" charset="2"/>
              <a:buChar char="§"/>
            </a:pPr>
            <a:r>
              <a:rPr lang="en-GB" dirty="0" smtClean="0"/>
              <a:t>Course Registration </a:t>
            </a:r>
            <a:r>
              <a:rPr lang="en-GB" dirty="0" smtClean="0">
                <a:sym typeface="Wingdings" panose="05000000000000000000" pitchFamily="2" charset="2"/>
              </a:rPr>
              <a:t> Link to existing standalone website</a:t>
            </a:r>
          </a:p>
          <a:p>
            <a:pPr>
              <a:buFont typeface="Wingdings" panose="05000000000000000000" pitchFamily="2" charset="2"/>
              <a:buChar char="§"/>
            </a:pPr>
            <a:r>
              <a:rPr lang="en-GB" dirty="0">
                <a:sym typeface="Wingdings" panose="05000000000000000000" pitchFamily="2" charset="2"/>
              </a:rPr>
              <a:t>Info and other links  Homepage tile</a:t>
            </a:r>
          </a:p>
          <a:p>
            <a:pPr>
              <a:buFont typeface="Wingdings" panose="05000000000000000000" pitchFamily="2" charset="2"/>
              <a:buChar char="§"/>
            </a:pPr>
            <a:r>
              <a:rPr lang="en-GB" dirty="0" smtClean="0">
                <a:sym typeface="Wingdings" panose="05000000000000000000" pitchFamily="2" charset="2"/>
              </a:rPr>
              <a:t>New: Admissions </a:t>
            </a:r>
            <a:r>
              <a:rPr lang="en-GB" dirty="0">
                <a:sym typeface="Wingdings" panose="05000000000000000000" pitchFamily="2" charset="2"/>
              </a:rPr>
              <a:t>overview </a:t>
            </a:r>
            <a:r>
              <a:rPr lang="en-GB" dirty="0" smtClean="0">
                <a:sym typeface="Wingdings" panose="05000000000000000000" pitchFamily="2" charset="2"/>
              </a:rPr>
              <a:t>Fluid page</a:t>
            </a:r>
          </a:p>
          <a:p>
            <a:pPr marL="0" indent="0">
              <a:buNone/>
            </a:pPr>
            <a:endParaRPr lang="en-GB" dirty="0">
              <a:sym typeface="Wingdings" panose="05000000000000000000" pitchFamily="2" charset="2"/>
            </a:endParaRP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066082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First step</a:t>
            </a:r>
            <a:endParaRPr lang="en-GB" dirty="0"/>
          </a:p>
        </p:txBody>
      </p:sp>
      <p:sp>
        <p:nvSpPr>
          <p:cNvPr id="3" name="Content Placeholder 2"/>
          <p:cNvSpPr>
            <a:spLocks noGrp="1"/>
          </p:cNvSpPr>
          <p:nvPr>
            <p:ph idx="1"/>
          </p:nvPr>
        </p:nvSpPr>
        <p:spPr>
          <a:xfrm>
            <a:off x="768096" y="2286000"/>
            <a:ext cx="7607808" cy="4023360"/>
          </a:xfrm>
        </p:spPr>
        <p:txBody>
          <a:bodyPr>
            <a:normAutofit fontScale="85000" lnSpcReduction="20000"/>
          </a:bodyPr>
          <a:lstStyle/>
          <a:p>
            <a:pPr marL="0" indent="0">
              <a:buNone/>
            </a:pPr>
            <a:r>
              <a:rPr lang="en-GB" u="sng" dirty="0" smtClean="0"/>
              <a:t>Identify the tiles needed to access the pages</a:t>
            </a:r>
          </a:p>
          <a:p>
            <a:pPr>
              <a:buFont typeface="Wingdings" panose="05000000000000000000" pitchFamily="2" charset="2"/>
              <a:buChar char="§"/>
            </a:pPr>
            <a:r>
              <a:rPr lang="en-GB" dirty="0">
                <a:sym typeface="Wingdings" panose="05000000000000000000" pitchFamily="2" charset="2"/>
              </a:rPr>
              <a:t>Admissions overview: dynamic content with number of to-do </a:t>
            </a:r>
            <a:r>
              <a:rPr lang="en-GB" dirty="0" smtClean="0">
                <a:sym typeface="Wingdings" panose="05000000000000000000" pitchFamily="2" charset="2"/>
              </a:rPr>
              <a:t>items. This tile is only displayed to students who have not completed their (re-)enrolment.</a:t>
            </a:r>
            <a:endParaRPr lang="en-GB" dirty="0">
              <a:sym typeface="Wingdings" panose="05000000000000000000" pitchFamily="2" charset="2"/>
            </a:endParaRPr>
          </a:p>
          <a:p>
            <a:pPr>
              <a:buFont typeface="Wingdings" panose="05000000000000000000" pitchFamily="2" charset="2"/>
              <a:buChar char="§"/>
            </a:pPr>
            <a:r>
              <a:rPr lang="en-GB" dirty="0" smtClean="0"/>
              <a:t>Study Results: dynamic content (last three results).</a:t>
            </a:r>
            <a:endParaRPr lang="en-GB" dirty="0"/>
          </a:p>
          <a:p>
            <a:pPr>
              <a:buFont typeface="Wingdings" panose="05000000000000000000" pitchFamily="2" charset="2"/>
              <a:buChar char="§"/>
            </a:pPr>
            <a:r>
              <a:rPr lang="en-GB" dirty="0">
                <a:sym typeface="Wingdings" panose="05000000000000000000" pitchFamily="2" charset="2"/>
              </a:rPr>
              <a:t>Study Plan: static image.</a:t>
            </a:r>
            <a:endParaRPr lang="en-GB" dirty="0"/>
          </a:p>
          <a:p>
            <a:pPr>
              <a:buFont typeface="Wingdings" panose="05000000000000000000" pitchFamily="2" charset="2"/>
              <a:buChar char="§"/>
            </a:pPr>
            <a:r>
              <a:rPr lang="en-GB" dirty="0" smtClean="0"/>
              <a:t>Study Programme: dynamic content (max two active programmes).</a:t>
            </a:r>
            <a:endParaRPr lang="en-GB" dirty="0">
              <a:sym typeface="Wingdings" panose="05000000000000000000" pitchFamily="2" charset="2"/>
            </a:endParaRPr>
          </a:p>
          <a:p>
            <a:pPr>
              <a:buFont typeface="Wingdings" panose="05000000000000000000" pitchFamily="2" charset="2"/>
              <a:buChar char="§"/>
            </a:pPr>
            <a:r>
              <a:rPr lang="en-GB" dirty="0"/>
              <a:t>Personal Details: static image.</a:t>
            </a:r>
          </a:p>
          <a:p>
            <a:pPr>
              <a:buFont typeface="Wingdings" panose="05000000000000000000" pitchFamily="2" charset="2"/>
              <a:buChar char="§"/>
            </a:pPr>
            <a:r>
              <a:rPr lang="en-GB" dirty="0" smtClean="0"/>
              <a:t>Communications: static image.</a:t>
            </a:r>
          </a:p>
          <a:p>
            <a:pPr>
              <a:buFont typeface="Wingdings" panose="05000000000000000000" pitchFamily="2" charset="2"/>
              <a:buChar char="§"/>
            </a:pPr>
            <a:r>
              <a:rPr lang="en-GB" dirty="0" smtClean="0"/>
              <a:t>One tile with two shortcuts to tabs on the old classic self service and a shortcut to the external Course Registration website</a:t>
            </a:r>
            <a:endParaRPr lang="en-GB" dirty="0">
              <a:sym typeface="Wingdings" panose="05000000000000000000" pitchFamily="2" charset="2"/>
            </a:endParaRPr>
          </a:p>
          <a:p>
            <a:pPr>
              <a:buFont typeface="Wingdings" panose="05000000000000000000" pitchFamily="2" charset="2"/>
              <a:buChar char="§"/>
            </a:pPr>
            <a:r>
              <a:rPr lang="en-GB" dirty="0" smtClean="0">
                <a:sym typeface="Wingdings" panose="05000000000000000000" pitchFamily="2" charset="2"/>
              </a:rPr>
              <a:t>Useful links: a short list of links to other websites (</a:t>
            </a:r>
            <a:r>
              <a:rPr lang="en-GB" dirty="0" err="1">
                <a:sym typeface="Wingdings" panose="05000000000000000000" pitchFamily="2" charset="2"/>
              </a:rPr>
              <a:t>UvA</a:t>
            </a:r>
            <a:r>
              <a:rPr lang="en-GB" dirty="0">
                <a:sym typeface="Wingdings" panose="05000000000000000000" pitchFamily="2" charset="2"/>
              </a:rPr>
              <a:t> </a:t>
            </a:r>
            <a:r>
              <a:rPr lang="en-GB" dirty="0" smtClean="0">
                <a:sym typeface="Wingdings" panose="05000000000000000000" pitchFamily="2" charset="2"/>
              </a:rPr>
              <a:t>Website , Timetable, Course Catalogue, Canvas, Locations).</a:t>
            </a:r>
            <a:endParaRPr lang="en-GB" dirty="0">
              <a:sym typeface="Wingdings" panose="05000000000000000000" pitchFamily="2" charset="2"/>
            </a:endParaRPr>
          </a:p>
          <a:p>
            <a:pPr marL="0" indent="0">
              <a:buNone/>
            </a:pP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3603798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Second step</a:t>
            </a:r>
            <a:endParaRPr lang="en-GB" dirty="0"/>
          </a:p>
        </p:txBody>
      </p:sp>
      <p:sp>
        <p:nvSpPr>
          <p:cNvPr id="3" name="Content Placeholder 2"/>
          <p:cNvSpPr>
            <a:spLocks noGrp="1"/>
          </p:cNvSpPr>
          <p:nvPr>
            <p:ph idx="1"/>
          </p:nvPr>
        </p:nvSpPr>
        <p:spPr>
          <a:xfrm>
            <a:off x="768096" y="2286000"/>
            <a:ext cx="7607808" cy="4023360"/>
          </a:xfrm>
        </p:spPr>
        <p:txBody>
          <a:bodyPr>
            <a:normAutofit fontScale="92500" lnSpcReduction="10000"/>
          </a:bodyPr>
          <a:lstStyle/>
          <a:p>
            <a:pPr marL="0" indent="0">
              <a:buNone/>
            </a:pPr>
            <a:r>
              <a:rPr lang="en-GB" u="sng" dirty="0" smtClean="0"/>
              <a:t>Create the custom component</a:t>
            </a:r>
          </a:p>
          <a:p>
            <a:pPr marL="0" indent="0">
              <a:buNone/>
            </a:pPr>
            <a:r>
              <a:rPr lang="en-GB" dirty="0" smtClean="0"/>
              <a:t>Requirements:</a:t>
            </a:r>
          </a:p>
          <a:p>
            <a:pPr>
              <a:buFont typeface="Wingdings" panose="05000000000000000000" pitchFamily="2" charset="2"/>
              <a:buChar char="§"/>
            </a:pPr>
            <a:r>
              <a:rPr lang="en-GB" dirty="0" smtClean="0"/>
              <a:t>Fluid styling</a:t>
            </a:r>
          </a:p>
          <a:p>
            <a:pPr>
              <a:buFont typeface="Wingdings" panose="05000000000000000000" pitchFamily="2" charset="2"/>
              <a:buChar char="§"/>
            </a:pPr>
            <a:r>
              <a:rPr lang="en-GB" dirty="0" smtClean="0"/>
              <a:t>Fluid header bar</a:t>
            </a:r>
          </a:p>
          <a:p>
            <a:pPr>
              <a:buFont typeface="Wingdings" panose="05000000000000000000" pitchFamily="2" charset="2"/>
              <a:buChar char="§"/>
            </a:pPr>
            <a:r>
              <a:rPr lang="en-GB" dirty="0" smtClean="0"/>
              <a:t>No footer</a:t>
            </a:r>
          </a:p>
          <a:p>
            <a:pPr>
              <a:buFont typeface="Wingdings" panose="05000000000000000000" pitchFamily="2" charset="2"/>
              <a:buChar char="§"/>
            </a:pPr>
            <a:r>
              <a:rPr lang="en-GB" dirty="0" smtClean="0"/>
              <a:t>Just render a pagelet on the whole page after the fluid header.</a:t>
            </a:r>
          </a:p>
          <a:p>
            <a:pPr>
              <a:buFont typeface="Wingdings" panose="05000000000000000000" pitchFamily="2" charset="2"/>
              <a:buChar char="§"/>
            </a:pPr>
            <a:r>
              <a:rPr lang="en-GB" dirty="0" smtClean="0"/>
              <a:t>Reusable: pagelet ID as a parameter in the CREF (Content Reference)</a:t>
            </a:r>
          </a:p>
          <a:p>
            <a:pPr>
              <a:buFont typeface="Wingdings" panose="05000000000000000000" pitchFamily="2" charset="2"/>
              <a:buChar char="§"/>
            </a:pPr>
            <a:r>
              <a:rPr lang="en-GB" dirty="0" smtClean="0"/>
              <a:t>Authorization via Structure and Content on the tile CREF</a:t>
            </a:r>
          </a:p>
          <a:p>
            <a:pPr marL="0" indent="0">
              <a:buNone/>
            </a:pPr>
            <a:endParaRPr lang="en-GB" dirty="0" smtClean="0"/>
          </a:p>
          <a:p>
            <a:pPr marL="0" indent="0">
              <a:buNone/>
            </a:pPr>
            <a:r>
              <a:rPr lang="en-GB" dirty="0" smtClean="0"/>
              <a:t>The component was built by our technical department.</a:t>
            </a: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73092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Third step</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u="sng" dirty="0" smtClean="0"/>
              <a:t>Create query’s for the pagelets and tile content</a:t>
            </a:r>
          </a:p>
          <a:p>
            <a:pPr marL="0" indent="0">
              <a:buNone/>
            </a:pPr>
            <a:r>
              <a:rPr lang="en-GB" dirty="0"/>
              <a:t>Admissions Overview</a:t>
            </a:r>
            <a:r>
              <a:rPr lang="en-GB" dirty="0" smtClean="0"/>
              <a:t>: open checklist items for all (re-)enrolled programmes.</a:t>
            </a:r>
            <a:endParaRPr lang="en-GB" dirty="0"/>
          </a:p>
          <a:p>
            <a:pPr marL="0" indent="0">
              <a:buNone/>
            </a:pPr>
            <a:r>
              <a:rPr lang="en-GB" dirty="0" smtClean="0"/>
              <a:t>Study Results: all obtained results.</a:t>
            </a:r>
          </a:p>
          <a:p>
            <a:pPr marL="0" indent="0">
              <a:buNone/>
            </a:pPr>
            <a:r>
              <a:rPr lang="en-GB" dirty="0" smtClean="0"/>
              <a:t>Study Programme: all enrolled programmes and degree/certification.</a:t>
            </a:r>
          </a:p>
          <a:p>
            <a:pPr marL="0" indent="0">
              <a:buNone/>
            </a:pPr>
            <a:r>
              <a:rPr lang="en-GB" dirty="0" smtClean="0"/>
              <a:t>Personal Details: name, birthdate, photo, addresses, email addresses, phone numbers, etc.</a:t>
            </a:r>
          </a:p>
          <a:p>
            <a:pPr marL="0" indent="0">
              <a:buNone/>
            </a:pPr>
            <a:endParaRPr lang="en-GB" dirty="0"/>
          </a:p>
          <a:p>
            <a:pPr marL="0" indent="0">
              <a:buNone/>
            </a:pPr>
            <a:r>
              <a:rPr lang="en-GB" dirty="0" smtClean="0"/>
              <a:t>Considerations: security! Limit the query output to the logged in user.</a:t>
            </a: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2671810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Fourth step</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u="sng" dirty="0" smtClean="0"/>
              <a:t>Create a consistent styling to use in all </a:t>
            </a:r>
            <a:r>
              <a:rPr lang="en-GB" u="sng" dirty="0" err="1" smtClean="0"/>
              <a:t>paglets</a:t>
            </a:r>
            <a:endParaRPr lang="en-GB" u="sng" dirty="0" smtClean="0"/>
          </a:p>
          <a:p>
            <a:pPr marL="185738" indent="-185738">
              <a:buFont typeface="Wingdings" panose="05000000000000000000" pitchFamily="2" charset="2"/>
              <a:buChar char="§"/>
            </a:pPr>
            <a:r>
              <a:rPr lang="en-GB" dirty="0" smtClean="0"/>
              <a:t>Create a css style sheet via Branding Objects.</a:t>
            </a:r>
          </a:p>
          <a:p>
            <a:pPr marL="185738" indent="-185738">
              <a:buFont typeface="Wingdings" panose="05000000000000000000" pitchFamily="2" charset="2"/>
              <a:buChar char="§"/>
            </a:pPr>
            <a:r>
              <a:rPr lang="en-GB" dirty="0" smtClean="0"/>
              <a:t>In our own corporate identity.</a:t>
            </a:r>
          </a:p>
          <a:p>
            <a:pPr marL="185738" indent="-185738">
              <a:buFont typeface="Wingdings" panose="05000000000000000000" pitchFamily="2" charset="2"/>
              <a:buChar char="§"/>
            </a:pPr>
            <a:r>
              <a:rPr lang="en-GB" dirty="0" smtClean="0"/>
              <a:t>Responsive.</a:t>
            </a:r>
          </a:p>
          <a:p>
            <a:pPr marL="185738" indent="-185738">
              <a:buFont typeface="Wingdings" panose="05000000000000000000" pitchFamily="2" charset="2"/>
              <a:buChar char="§"/>
            </a:pPr>
            <a:r>
              <a:rPr lang="en-GB" dirty="0" smtClean="0"/>
              <a:t>Pick icons and other images from our university image library.</a:t>
            </a:r>
          </a:p>
          <a:p>
            <a:pPr>
              <a:buFont typeface="Wingdings" panose="05000000000000000000" pitchFamily="2" charset="2"/>
              <a:buChar char="§"/>
            </a:pPr>
            <a:endParaRPr lang="en-GB" dirty="0" smtClean="0"/>
          </a:p>
          <a:p>
            <a:pPr marL="0" indent="0">
              <a:buNone/>
            </a:pPr>
            <a:r>
              <a:rPr lang="en-GB" u="sng" dirty="0"/>
              <a:t>Create pagelets via the Pagelet Wizard</a:t>
            </a:r>
          </a:p>
          <a:p>
            <a:pPr marL="185738" indent="-185738">
              <a:buFont typeface="Wingdings" panose="05000000000000000000" pitchFamily="2" charset="2"/>
              <a:buChar char="§"/>
            </a:pPr>
            <a:r>
              <a:rPr lang="en-GB" dirty="0"/>
              <a:t>We are using custom xsl pagelets as this gives us all the customization we need.</a:t>
            </a:r>
          </a:p>
          <a:p>
            <a:pPr>
              <a:buFont typeface="Wingdings" panose="05000000000000000000" pitchFamily="2" charset="2"/>
              <a:buChar char="§"/>
            </a:pPr>
            <a:endParaRPr lang="en-GB" dirty="0" smtClean="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823538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additional step</a:t>
            </a:r>
            <a:endParaRPr lang="en-GB" dirty="0"/>
          </a:p>
        </p:txBody>
      </p:sp>
      <p:sp>
        <p:nvSpPr>
          <p:cNvPr id="3" name="Content Placeholder 2"/>
          <p:cNvSpPr>
            <a:spLocks noGrp="1"/>
          </p:cNvSpPr>
          <p:nvPr>
            <p:ph idx="1"/>
          </p:nvPr>
        </p:nvSpPr>
        <p:spPr>
          <a:xfrm>
            <a:off x="768096" y="2286000"/>
            <a:ext cx="7607808" cy="4023360"/>
          </a:xfrm>
        </p:spPr>
        <p:txBody>
          <a:bodyPr>
            <a:normAutofit/>
          </a:bodyPr>
          <a:lstStyle/>
          <a:p>
            <a:pPr marL="0" indent="0">
              <a:buNone/>
            </a:pPr>
            <a:r>
              <a:rPr lang="en-GB" dirty="0" smtClean="0"/>
              <a:t>Extra needed functionality: Create </a:t>
            </a:r>
            <a:r>
              <a:rPr lang="en-GB" dirty="0"/>
              <a:t>different header bars for different user </a:t>
            </a:r>
            <a:r>
              <a:rPr lang="en-GB" dirty="0" smtClean="0"/>
              <a:t>groups.</a:t>
            </a:r>
          </a:p>
          <a:p>
            <a:pPr marL="182563" indent="-182563">
              <a:buFont typeface="Wingdings" panose="05000000000000000000" pitchFamily="2" charset="2"/>
              <a:buChar char="§"/>
            </a:pPr>
            <a:r>
              <a:rPr lang="en-GB" dirty="0" smtClean="0"/>
              <a:t>Classic: drop down menus, bread crumb, no fluid top bar.</a:t>
            </a:r>
          </a:p>
          <a:p>
            <a:pPr marL="182563" indent="-182563">
              <a:buFont typeface="Wingdings" panose="05000000000000000000" pitchFamily="2" charset="2"/>
              <a:buChar char="§"/>
            </a:pPr>
            <a:r>
              <a:rPr lang="en-GB" dirty="0" smtClean="0"/>
              <a:t>Students: only the fluid top bar, no menu’s or bread crumb.</a:t>
            </a:r>
          </a:p>
          <a:p>
            <a:pPr marL="182563" indent="-182563">
              <a:buFont typeface="Wingdings" panose="05000000000000000000" pitchFamily="2" charset="2"/>
              <a:buChar char="§"/>
            </a:pPr>
            <a:r>
              <a:rPr lang="en-GB" dirty="0" smtClean="0"/>
              <a:t>Administrative users: Fluid top bar, drop down menu and bread crumb.</a:t>
            </a:r>
          </a:p>
          <a:p>
            <a:pPr marL="0" indent="0">
              <a:buNone/>
            </a:pPr>
            <a:endParaRPr lang="en-GB" dirty="0" smtClean="0"/>
          </a:p>
          <a:p>
            <a:pPr marL="0" indent="0">
              <a:buNone/>
            </a:pPr>
            <a:r>
              <a:rPr lang="en-GB" dirty="0" smtClean="0"/>
              <a:t>Configuration via branding and role based assignment.</a:t>
            </a:r>
          </a:p>
          <a:p>
            <a:pPr marL="0" indent="0">
              <a:buNone/>
            </a:pPr>
            <a:r>
              <a:rPr lang="en-GB" dirty="0" smtClean="0"/>
              <a:t>The branding was configured by our technical department.</a:t>
            </a:r>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874166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Branding</a:t>
            </a:r>
            <a:endParaRPr lang="en-GB" dirty="0"/>
          </a:p>
        </p:txBody>
      </p:sp>
      <p:sp>
        <p:nvSpPr>
          <p:cNvPr id="3" name="Content Placeholder 2"/>
          <p:cNvSpPr>
            <a:spLocks noGrp="1"/>
          </p:cNvSpPr>
          <p:nvPr>
            <p:ph idx="1"/>
          </p:nvPr>
        </p:nvSpPr>
        <p:spPr>
          <a:xfrm>
            <a:off x="768096" y="1792224"/>
            <a:ext cx="7607808" cy="4517136"/>
          </a:xfrm>
        </p:spPr>
        <p:txBody>
          <a:bodyPr>
            <a:normAutofit/>
          </a:bodyPr>
          <a:lstStyle/>
          <a:p>
            <a:pPr marL="0" indent="0">
              <a:buNone/>
            </a:pPr>
            <a:r>
              <a:rPr lang="en-GB" dirty="0" smtClean="0"/>
              <a:t>For the two fluid user groups we created a stylesheet via Branding Objects. These stylesheets override the default </a:t>
            </a:r>
            <a:r>
              <a:rPr lang="en-GB" dirty="0"/>
              <a:t>styles. </a:t>
            </a:r>
            <a:r>
              <a:rPr lang="en-GB" dirty="0" smtClean="0"/>
              <a:t>(PeopleTools </a:t>
            </a:r>
            <a:r>
              <a:rPr lang="en-GB" dirty="0"/>
              <a:t>&gt; Portal &gt; Branding </a:t>
            </a:r>
            <a:r>
              <a:rPr lang="en-GB" dirty="0" smtClean="0"/>
              <a:t>&gt; Branding Objects)</a:t>
            </a:r>
          </a:p>
          <a:p>
            <a:pPr marL="0" indent="0">
              <a:buNone/>
            </a:pPr>
            <a:endParaRPr lang="en-GB" dirty="0" smtClean="0"/>
          </a:p>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pic>
        <p:nvPicPr>
          <p:cNvPr id="5" name="Picture 4"/>
          <p:cNvPicPr>
            <a:picLocks noChangeAspect="1"/>
          </p:cNvPicPr>
          <p:nvPr/>
        </p:nvPicPr>
        <p:blipFill>
          <a:blip r:embed="rId2"/>
          <a:stretch>
            <a:fillRect/>
          </a:stretch>
        </p:blipFill>
        <p:spPr>
          <a:xfrm>
            <a:off x="2050684" y="2657571"/>
            <a:ext cx="5042631" cy="3732461"/>
          </a:xfrm>
          <a:prstGeom prst="rect">
            <a:avLst/>
          </a:prstGeom>
          <a:ln w="12700">
            <a:solidFill>
              <a:schemeClr val="accent1"/>
            </a:solidFill>
          </a:ln>
        </p:spPr>
      </p:pic>
    </p:spTree>
    <p:extLst>
      <p:ext uri="{BB962C8B-B14F-4D97-AF65-F5344CB8AC3E}">
        <p14:creationId xmlns:p14="http://schemas.microsoft.com/office/powerpoint/2010/main" val="814317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Branding</a:t>
            </a:r>
          </a:p>
        </p:txBody>
      </p:sp>
      <p:sp>
        <p:nvSpPr>
          <p:cNvPr id="3" name="Content Placeholder 2"/>
          <p:cNvSpPr>
            <a:spLocks noGrp="1"/>
          </p:cNvSpPr>
          <p:nvPr>
            <p:ph idx="1"/>
          </p:nvPr>
        </p:nvSpPr>
        <p:spPr>
          <a:xfrm>
            <a:off x="768096" y="1828800"/>
            <a:ext cx="7607808" cy="4480560"/>
          </a:xfrm>
        </p:spPr>
        <p:txBody>
          <a:bodyPr>
            <a:normAutofit/>
          </a:bodyPr>
          <a:lstStyle/>
          <a:p>
            <a:pPr marL="0" indent="0">
              <a:buNone/>
            </a:pPr>
            <a:r>
              <a:rPr lang="en-GB" dirty="0" smtClean="0"/>
              <a:t>For the three user groups themes have been created using Assemble Themes. (PeopleTools &gt; Portal &gt; Branding &gt; Assemble Themes)</a:t>
            </a:r>
          </a:p>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pic>
        <p:nvPicPr>
          <p:cNvPr id="5" name="Picture 4"/>
          <p:cNvPicPr>
            <a:picLocks noChangeAspect="1"/>
          </p:cNvPicPr>
          <p:nvPr/>
        </p:nvPicPr>
        <p:blipFill>
          <a:blip r:embed="rId2"/>
          <a:stretch>
            <a:fillRect/>
          </a:stretch>
        </p:blipFill>
        <p:spPr>
          <a:xfrm>
            <a:off x="1873852" y="2670048"/>
            <a:ext cx="5547899" cy="3639312"/>
          </a:xfrm>
          <a:prstGeom prst="rect">
            <a:avLst/>
          </a:prstGeom>
          <a:ln w="12700">
            <a:solidFill>
              <a:schemeClr val="tx1"/>
            </a:solidFill>
          </a:ln>
        </p:spPr>
      </p:pic>
    </p:spTree>
    <p:extLst>
      <p:ext uri="{BB962C8B-B14F-4D97-AF65-F5344CB8AC3E}">
        <p14:creationId xmlns:p14="http://schemas.microsoft.com/office/powerpoint/2010/main" val="2855648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Branding</a:t>
            </a:r>
          </a:p>
        </p:txBody>
      </p:sp>
      <p:sp>
        <p:nvSpPr>
          <p:cNvPr id="3" name="Content Placeholder 2"/>
          <p:cNvSpPr>
            <a:spLocks noGrp="1"/>
          </p:cNvSpPr>
          <p:nvPr>
            <p:ph idx="1"/>
          </p:nvPr>
        </p:nvSpPr>
        <p:spPr>
          <a:xfrm>
            <a:off x="768096" y="1828800"/>
            <a:ext cx="7607808" cy="4480560"/>
          </a:xfrm>
        </p:spPr>
        <p:txBody>
          <a:bodyPr>
            <a:normAutofit/>
          </a:bodyPr>
          <a:lstStyle/>
          <a:p>
            <a:pPr marL="0" indent="0">
              <a:buNone/>
            </a:pPr>
            <a:r>
              <a:rPr lang="en-GB" dirty="0" smtClean="0"/>
              <a:t>Via Permission Lists or Roles, assign the different themes to specific user groups (PeopleTools &gt; Portal &gt; Branding &gt; Assign Branding Themes)</a:t>
            </a:r>
          </a:p>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
        <p:nvSpPr>
          <p:cNvPr id="7" name="TextBox 6"/>
          <p:cNvSpPr txBox="1"/>
          <p:nvPr/>
        </p:nvSpPr>
        <p:spPr>
          <a:xfrm>
            <a:off x="6446520" y="4819102"/>
            <a:ext cx="2132838" cy="1200329"/>
          </a:xfrm>
          <a:prstGeom prst="rect">
            <a:avLst/>
          </a:prstGeom>
          <a:noFill/>
        </p:spPr>
        <p:txBody>
          <a:bodyPr wrap="square" rtlCol="0">
            <a:spAutoFit/>
          </a:bodyPr>
          <a:lstStyle/>
          <a:p>
            <a:r>
              <a:rPr lang="en-GB" dirty="0" smtClean="0"/>
              <a:t>Priority works from low to high, so make sure there is a theme for everyone!</a:t>
            </a:r>
            <a:endParaRPr lang="en-GB" dirty="0"/>
          </a:p>
        </p:txBody>
      </p:sp>
      <p:pic>
        <p:nvPicPr>
          <p:cNvPr id="8" name="Picture 7"/>
          <p:cNvPicPr>
            <a:picLocks noChangeAspect="1"/>
          </p:cNvPicPr>
          <p:nvPr/>
        </p:nvPicPr>
        <p:blipFill>
          <a:blip r:embed="rId2"/>
          <a:stretch>
            <a:fillRect/>
          </a:stretch>
        </p:blipFill>
        <p:spPr>
          <a:xfrm>
            <a:off x="564642" y="2680106"/>
            <a:ext cx="5797912" cy="3546958"/>
          </a:xfrm>
          <a:prstGeom prst="rect">
            <a:avLst/>
          </a:prstGeom>
          <a:ln w="12700">
            <a:solidFill>
              <a:schemeClr val="tx1"/>
            </a:solidFill>
          </a:ln>
        </p:spPr>
      </p:pic>
    </p:spTree>
    <p:extLst>
      <p:ext uri="{BB962C8B-B14F-4D97-AF65-F5344CB8AC3E}">
        <p14:creationId xmlns:p14="http://schemas.microsoft.com/office/powerpoint/2010/main" val="2477517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The Component</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dirty="0" smtClean="0"/>
              <a:t>One application package: PAGELET_LOADER_FL</a:t>
            </a:r>
          </a:p>
          <a:p>
            <a:pPr marL="0" indent="0">
              <a:buNone/>
            </a:pPr>
            <a:r>
              <a:rPr lang="en-GB" dirty="0" smtClean="0"/>
              <a:t>One app class: </a:t>
            </a:r>
            <a:r>
              <a:rPr lang="en-GB" dirty="0" err="1" smtClean="0"/>
              <a:t>DisplayPagelet</a:t>
            </a:r>
            <a:endParaRPr lang="en-GB" dirty="0" smtClean="0"/>
          </a:p>
          <a:p>
            <a:pPr marL="0" indent="0">
              <a:buNone/>
            </a:pPr>
            <a:r>
              <a:rPr lang="en-GB" dirty="0" smtClean="0"/>
              <a:t>One component: PGLT_LOADER_FL</a:t>
            </a:r>
          </a:p>
          <a:p>
            <a:pPr marL="0" indent="0">
              <a:buNone/>
            </a:pPr>
            <a:r>
              <a:rPr lang="en-GB" dirty="0" smtClean="0"/>
              <a:t>One page: PGLT_LOADER_FL</a:t>
            </a:r>
          </a:p>
          <a:p>
            <a:pPr marL="0" indent="0">
              <a:buNone/>
            </a:pPr>
            <a:r>
              <a:rPr lang="en-GB" dirty="0" smtClean="0"/>
              <a:t>Register component and put it in a menu bar and permission list if required.</a:t>
            </a:r>
          </a:p>
          <a:p>
            <a:pPr marL="0" indent="0">
              <a:buNone/>
            </a:pPr>
            <a:endParaRPr lang="en-GB" dirty="0" smtClean="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950129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7" name="Tijdelijke aanduiding voor afbeelding 4"/>
          <p:cNvPicPr>
            <a:picLocks noChangeAspect="1"/>
          </p:cNvPicPr>
          <p:nvPr/>
        </p:nvPicPr>
        <p:blipFill>
          <a:blip r:embed="rId2">
            <a:extLst>
              <a:ext uri="{28A0092B-C50C-407E-A947-70E740481C1C}">
                <a14:useLocalDpi xmlns:a14="http://schemas.microsoft.com/office/drawing/2010/main" val="0"/>
              </a:ext>
            </a:extLst>
          </a:blip>
          <a:srcRect l="14006" r="14006"/>
          <a:stretch>
            <a:fillRect/>
          </a:stretch>
        </p:blipFill>
        <p:spPr>
          <a:xfrm>
            <a:off x="2286" y="-392"/>
            <a:ext cx="9141714" cy="4572000"/>
          </a:xfrm>
          <a:prstGeom prst="rect">
            <a:avLst/>
          </a:prstGeom>
          <a:solidFill>
            <a:schemeClr val="accent2">
              <a:lumMod val="60000"/>
              <a:lumOff val="40000"/>
            </a:schemeClr>
          </a:solidFill>
        </p:spPr>
      </p:pic>
      <p:pic>
        <p:nvPicPr>
          <p:cNvPr id="1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tretch>
            <a:fillRect/>
          </a:stretch>
        </p:blipFill>
        <p:spPr>
          <a:xfrm>
            <a:off x="531024" y="5244666"/>
            <a:ext cx="1460738" cy="759437"/>
          </a:xfrm>
          <a:prstGeom prst="rect">
            <a:avLst/>
          </a:prstGeom>
        </p:spPr>
      </p:pic>
      <p:sp>
        <p:nvSpPr>
          <p:cNvPr id="13" name="Text Placeholder 3"/>
          <p:cNvSpPr txBox="1">
            <a:spLocks/>
          </p:cNvSpPr>
          <p:nvPr/>
        </p:nvSpPr>
        <p:spPr>
          <a:xfrm>
            <a:off x="2726412" y="4926369"/>
            <a:ext cx="3262908" cy="1736982"/>
          </a:xfrm>
          <a:prstGeom prst="rect">
            <a:avLst/>
          </a:prstGeom>
        </p:spPr>
        <p:txBody>
          <a:bodyPr vert="horz" lIns="91440" tIns="45720" rIns="91440" bIns="45720" rtlCol="0" anchor="ctr">
            <a:normAutofit fontScale="77500" lnSpcReduction="20000"/>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342900" indent="0" algn="l" defTabSz="914377" rtl="0" eaLnBrk="1" latinLnBrk="0" hangingPunct="1">
              <a:lnSpc>
                <a:spcPct val="90000"/>
              </a:lnSpc>
              <a:spcBef>
                <a:spcPts val="200"/>
              </a:spcBef>
              <a:spcAft>
                <a:spcPts val="400"/>
              </a:spcAft>
              <a:buClr>
                <a:schemeClr val="accent2"/>
              </a:buClr>
              <a:buFont typeface="Wingdings 3" pitchFamily="18" charset="2"/>
              <a:buNone/>
              <a:defRPr sz="1050" kern="1200">
                <a:solidFill>
                  <a:schemeClr val="tx1"/>
                </a:solidFill>
                <a:latin typeface="+mn-lt"/>
                <a:ea typeface="+mn-ea"/>
                <a:cs typeface="+mn-cs"/>
              </a:defRPr>
            </a:lvl2pPr>
            <a:lvl3pPr marL="685800"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3pPr>
            <a:lvl4pPr marL="10287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4pPr>
            <a:lvl5pPr marL="13716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5pPr>
            <a:lvl6pPr marL="17145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6pPr>
            <a:lvl7pPr marL="20574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7pPr>
            <a:lvl8pPr marL="24003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8pPr>
            <a:lvl9pPr marL="27432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9pPr>
          </a:lstStyle>
          <a:p>
            <a:r>
              <a:rPr lang="en-US" sz="2300" dirty="0" smtClean="0"/>
              <a:t>&gt; 100,000 students</a:t>
            </a:r>
          </a:p>
          <a:p>
            <a:r>
              <a:rPr lang="en-US" sz="2300" dirty="0" smtClean="0"/>
              <a:t>&gt; 10,000 administrative users</a:t>
            </a:r>
          </a:p>
          <a:p>
            <a:endParaRPr lang="en-US" sz="2300" dirty="0"/>
          </a:p>
          <a:p>
            <a:r>
              <a:rPr lang="en-US" sz="2300" dirty="0" smtClean="0"/>
              <a:t>CS 9.0 (9.2 PUM 8 winter 2018)</a:t>
            </a:r>
          </a:p>
          <a:p>
            <a:r>
              <a:rPr lang="en-US" sz="2300" dirty="0" smtClean="0"/>
              <a:t>PT 8.56.9</a:t>
            </a:r>
          </a:p>
          <a:p>
            <a:r>
              <a:rPr lang="en-US" sz="2300" dirty="0" smtClean="0"/>
              <a:t>Bundle #41 (ML)</a:t>
            </a:r>
          </a:p>
          <a:p>
            <a:endParaRPr lang="en-US"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814" y="4663783"/>
            <a:ext cx="1435124" cy="67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0309" y="6026366"/>
            <a:ext cx="2427319" cy="35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9775" y="5375544"/>
            <a:ext cx="2336926" cy="49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432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App Class</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dirty="0" smtClean="0"/>
              <a:t>One application package: PAGELET_LOADER_FL with one app class: </a:t>
            </a:r>
            <a:r>
              <a:rPr lang="en-GB" dirty="0" err="1" smtClean="0"/>
              <a:t>DisplayPagelet</a:t>
            </a:r>
            <a:endParaRPr lang="en-GB" dirty="0" smtClean="0"/>
          </a:p>
          <a:p>
            <a:pPr marL="0" indent="0">
              <a:buNone/>
            </a:pPr>
            <a:r>
              <a:rPr lang="en-GB" dirty="0" smtClean="0"/>
              <a:t>This class loads the pagelet framework and parses the pagelet to HTML. This is a direct copy of the proven functionality on a classic homepage. </a:t>
            </a:r>
          </a:p>
          <a:p>
            <a:pPr marL="0" indent="0">
              <a:buNone/>
            </a:pPr>
            <a:r>
              <a:rPr lang="en-GB" dirty="0" smtClean="0"/>
              <a:t>The pagelet name for display as the page title is read from the pagelet table (Multilanguage supported).</a:t>
            </a:r>
          </a:p>
          <a:p>
            <a:pPr marL="0" indent="0">
              <a:buNone/>
            </a:pPr>
            <a:r>
              <a:rPr lang="en-GB" dirty="0" smtClean="0"/>
              <a:t>The basic fluid corporate stylesheet is loaded (we have three universities with different branding but one code base).</a:t>
            </a:r>
          </a:p>
          <a:p>
            <a:pPr marL="0" indent="0">
              <a:buNone/>
            </a:pPr>
            <a:endParaRPr lang="en-GB" dirty="0" smtClean="0"/>
          </a:p>
          <a:p>
            <a:pPr marL="0" indent="0">
              <a:buNone/>
            </a:pPr>
            <a:endParaRPr lang="en-GB" dirty="0" smtClean="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4144995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App </a:t>
            </a:r>
            <a:r>
              <a:rPr lang="en-GB" dirty="0" smtClean="0"/>
              <a:t>Class - Code 1</a:t>
            </a:r>
            <a:endParaRPr lang="en-GB" dirty="0"/>
          </a:p>
        </p:txBody>
      </p:sp>
      <p:sp>
        <p:nvSpPr>
          <p:cNvPr id="3" name="Content Placeholder 2"/>
          <p:cNvSpPr>
            <a:spLocks noGrp="1"/>
          </p:cNvSpPr>
          <p:nvPr>
            <p:ph idx="1"/>
          </p:nvPr>
        </p:nvSpPr>
        <p:spPr>
          <a:xfrm>
            <a:off x="434721" y="1876424"/>
            <a:ext cx="7818120" cy="4505325"/>
          </a:xfrm>
        </p:spPr>
        <p:txBody>
          <a:bodyPr>
            <a:normAutofit fontScale="25000" lnSpcReduction="20000"/>
          </a:bodyPr>
          <a:lstStyle/>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import PTPPB_PAGELET:EXCEPTION:*;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import PTPPB_PAGELET:*;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import </a:t>
            </a:r>
            <a:r>
              <a:rPr lang="en-GB" dirty="0" err="1">
                <a:latin typeface="Courier New" panose="02070309020205020404" pitchFamily="49" charset="0"/>
                <a:cs typeface="Courier New" panose="02070309020205020404" pitchFamily="49" charset="0"/>
              </a:rPr>
              <a:t>PTPPB_PAGELET:DataSource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import PTPPB_PAGELET:UTILITY:*;</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import </a:t>
            </a:r>
            <a:r>
              <a:rPr lang="en-GB" dirty="0" err="1">
                <a:latin typeface="Courier New" panose="02070309020205020404" pitchFamily="49" charset="0"/>
                <a:cs typeface="Courier New" panose="02070309020205020404" pitchFamily="49" charset="0"/>
              </a:rPr>
              <a:t>PTPPB_PAGELET:Logger</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import PTCXM_TEMPLATE_PAGELET:*;</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class </a:t>
            </a:r>
            <a:r>
              <a:rPr lang="en-GB" dirty="0" err="1">
                <a:latin typeface="Courier New" panose="02070309020205020404" pitchFamily="49" charset="0"/>
                <a:cs typeface="Courier New" panose="02070309020205020404" pitchFamily="49" charset="0"/>
              </a:rPr>
              <a:t>DisplayPagelet</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WV_2018_1028 EXPC86</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This class loads a pagelet in an HTML area on a fluid page.</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Syntax </a:t>
            </a:r>
            <a:r>
              <a:rPr lang="en-GB" dirty="0" err="1">
                <a:latin typeface="Courier New" panose="02070309020205020404" pitchFamily="49" charset="0"/>
                <a:cs typeface="Courier New" panose="02070309020205020404" pitchFamily="49" charset="0"/>
              </a:rPr>
              <a:t>paramters</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err="1">
                <a:latin typeface="Courier New" panose="02070309020205020404" pitchFamily="49" charset="0"/>
                <a:cs typeface="Courier New" panose="02070309020205020404" pitchFamily="49" charset="0"/>
              </a:rPr>
              <a:t>pageletname</a:t>
            </a:r>
            <a:r>
              <a:rPr lang="en-GB" dirty="0">
                <a:latin typeface="Courier New" panose="02070309020205020404" pitchFamily="49" charset="0"/>
                <a:cs typeface="Courier New" panose="02070309020205020404" pitchFamily="49" charset="0"/>
              </a:rPr>
              <a:t>=&lt;</a:t>
            </a:r>
            <a:r>
              <a:rPr lang="en-GB" dirty="0" err="1">
                <a:latin typeface="Courier New" panose="02070309020205020404" pitchFamily="49" charset="0"/>
                <a:cs typeface="Courier New" panose="02070309020205020404" pitchFamily="49" charset="0"/>
              </a:rPr>
              <a:t>PageletID</a:t>
            </a:r>
            <a:r>
              <a:rPr lang="en-GB" dirty="0">
                <a:latin typeface="Courier New" panose="02070309020205020404" pitchFamily="49" charset="0"/>
                <a:cs typeface="Courier New" panose="02070309020205020404" pitchFamily="49" charset="0"/>
              </a:rPr>
              <a:t>&gt;</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Restriction: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Only pagelets without prompts are supported</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*&gt;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method </a:t>
            </a:r>
            <a:r>
              <a:rPr lang="en-GB" dirty="0" err="1">
                <a:latin typeface="Courier New" panose="02070309020205020404" pitchFamily="49" charset="0"/>
                <a:cs typeface="Courier New" panose="02070309020205020404" pitchFamily="49" charset="0"/>
              </a:rPr>
              <a:t>PreBuild</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method </a:t>
            </a:r>
            <a:r>
              <a:rPr lang="en-GB" dirty="0" err="1">
                <a:latin typeface="Courier New" panose="02070309020205020404" pitchFamily="49" charset="0"/>
                <a:cs typeface="Courier New" panose="02070309020205020404" pitchFamily="49" charset="0"/>
              </a:rPr>
              <a:t>PageActivate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method </a:t>
            </a:r>
            <a:r>
              <a:rPr lang="en-GB" dirty="0" err="1">
                <a:latin typeface="Courier New" panose="02070309020205020404" pitchFamily="49" charset="0"/>
                <a:cs typeface="Courier New" panose="02070309020205020404" pitchFamily="49" charset="0"/>
              </a:rPr>
              <a:t>GetPageletBuilderHTML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PageletID</a:t>
            </a:r>
            <a:r>
              <a:rPr lang="en-GB" dirty="0">
                <a:latin typeface="Courier New" panose="02070309020205020404" pitchFamily="49" charset="0"/>
                <a:cs typeface="Courier New" panose="02070309020205020404" pitchFamily="49" charset="0"/>
              </a:rPr>
              <a:t> As string);</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protected</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private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instance string &amp;</a:t>
            </a:r>
            <a:r>
              <a:rPr lang="en-GB" dirty="0" err="1">
                <a:latin typeface="Courier New" panose="02070309020205020404" pitchFamily="49" charset="0"/>
                <a:cs typeface="Courier New" panose="02070309020205020404" pitchFamily="49" charset="0"/>
              </a:rPr>
              <a:t>g_sPageletName</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g_sPageletHTML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end-class;</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Declare Function </a:t>
            </a:r>
            <a:r>
              <a:rPr lang="en-GB" dirty="0" err="1">
                <a:latin typeface="Courier New" panose="02070309020205020404" pitchFamily="49" charset="0"/>
                <a:cs typeface="Courier New" panose="02070309020205020404" pitchFamily="49" charset="0"/>
              </a:rPr>
              <a:t>getPageletURL</a:t>
            </a:r>
            <a:r>
              <a:rPr lang="en-GB" dirty="0">
                <a:latin typeface="Courier New" panose="02070309020205020404" pitchFamily="49" charset="0"/>
                <a:cs typeface="Courier New" panose="02070309020205020404" pitchFamily="49" charset="0"/>
              </a:rPr>
              <a:t> PeopleCode FUNCLIB_PTPPB.PTPPB_REGISTER </a:t>
            </a:r>
            <a:r>
              <a:rPr lang="en-GB" dirty="0" err="1">
                <a:latin typeface="Courier New" panose="02070309020205020404" pitchFamily="49" charset="0"/>
                <a:cs typeface="Courier New" panose="02070309020205020404" pitchFamily="49" charset="0"/>
              </a:rPr>
              <a:t>FieldFormula</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Declare Function </a:t>
            </a:r>
            <a:r>
              <a:rPr lang="en-GB" dirty="0" err="1">
                <a:latin typeface="Courier New" panose="02070309020205020404" pitchFamily="49" charset="0"/>
                <a:cs typeface="Courier New" panose="02070309020205020404" pitchFamily="49" charset="0"/>
              </a:rPr>
              <a:t>GetOptionsNode</a:t>
            </a:r>
            <a:r>
              <a:rPr lang="en-GB" dirty="0">
                <a:latin typeface="Courier New" panose="02070309020205020404" pitchFamily="49" charset="0"/>
                <a:cs typeface="Courier New" panose="02070309020205020404" pitchFamily="49" charset="0"/>
              </a:rPr>
              <a:t> PeopleCode FUNCLIB_PTPP.PTPP_CREF_OBJ </a:t>
            </a:r>
            <a:r>
              <a:rPr lang="en-GB" dirty="0" err="1">
                <a:latin typeface="Courier New" panose="02070309020205020404" pitchFamily="49" charset="0"/>
                <a:cs typeface="Courier New" panose="02070309020205020404" pitchFamily="49" charset="0"/>
              </a:rPr>
              <a:t>FieldFormula</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Declare Function </a:t>
            </a:r>
            <a:r>
              <a:rPr lang="en-GB" dirty="0" err="1">
                <a:latin typeface="Courier New" panose="02070309020205020404" pitchFamily="49" charset="0"/>
                <a:cs typeface="Courier New" panose="02070309020205020404" pitchFamily="49" charset="0"/>
              </a:rPr>
              <a:t>PortalOpen</a:t>
            </a:r>
            <a:r>
              <a:rPr lang="en-GB" dirty="0">
                <a:latin typeface="Courier New" panose="02070309020205020404" pitchFamily="49" charset="0"/>
                <a:cs typeface="Courier New" panose="02070309020205020404" pitchFamily="49" charset="0"/>
              </a:rPr>
              <a:t> PeopleCode FUNCLIB_PORTAL.PORTAL_GEN_FUNC </a:t>
            </a:r>
            <a:r>
              <a:rPr lang="en-GB" dirty="0" err="1">
                <a:latin typeface="Courier New" panose="02070309020205020404" pitchFamily="49" charset="0"/>
                <a:cs typeface="Courier New" panose="02070309020205020404" pitchFamily="49" charset="0"/>
              </a:rPr>
              <a:t>FieldFormula</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Declare Function </a:t>
            </a:r>
            <a:r>
              <a:rPr lang="en-GB" dirty="0" err="1">
                <a:latin typeface="Courier New" panose="02070309020205020404" pitchFamily="49" charset="0"/>
                <a:cs typeface="Courier New" panose="02070309020205020404" pitchFamily="49" charset="0"/>
              </a:rPr>
              <a:t>GenNameSpaceID</a:t>
            </a:r>
            <a:r>
              <a:rPr lang="en-GB" dirty="0">
                <a:latin typeface="Courier New" panose="02070309020205020404" pitchFamily="49" charset="0"/>
                <a:cs typeface="Courier New" panose="02070309020205020404" pitchFamily="49" charset="0"/>
              </a:rPr>
              <a:t> PeopleCode FUNCLIB_PTPP.FUNCLIB </a:t>
            </a:r>
            <a:r>
              <a:rPr lang="en-GB" dirty="0" err="1">
                <a:latin typeface="Courier New" panose="02070309020205020404" pitchFamily="49" charset="0"/>
                <a:cs typeface="Courier New" panose="02070309020205020404" pitchFamily="49" charset="0"/>
              </a:rPr>
              <a:t>FieldFormula</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Component </a:t>
            </a:r>
            <a:r>
              <a:rPr lang="en-GB" dirty="0" err="1">
                <a:latin typeface="Courier New" panose="02070309020205020404" pitchFamily="49" charset="0"/>
                <a:cs typeface="Courier New" panose="02070309020205020404" pitchFamily="49" charset="0"/>
              </a:rPr>
              <a:t>boolean</a:t>
            </a:r>
            <a:r>
              <a:rPr lang="en-GB" dirty="0">
                <a:latin typeface="Courier New" panose="02070309020205020404" pitchFamily="49" charset="0"/>
                <a:cs typeface="Courier New" panose="02070309020205020404" pitchFamily="49" charset="0"/>
              </a:rPr>
              <a:t> &amp;PTPPB_EXECUTEOVERRIDE;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Component </a:t>
            </a:r>
            <a:r>
              <a:rPr lang="en-GB" dirty="0" err="1">
                <a:latin typeface="Courier New" panose="02070309020205020404" pitchFamily="49" charset="0"/>
                <a:cs typeface="Courier New" panose="02070309020205020404" pitchFamily="49" charset="0"/>
              </a:rPr>
              <a:t>boolean</a:t>
            </a:r>
            <a:r>
              <a:rPr lang="en-GB" dirty="0">
                <a:latin typeface="Courier New" panose="02070309020205020404" pitchFamily="49" charset="0"/>
                <a:cs typeface="Courier New" panose="02070309020205020404" pitchFamily="49" charset="0"/>
              </a:rPr>
              <a:t> &amp;PTPPB_THROWPAGELETEXCEPTIONS;</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method </a:t>
            </a:r>
            <a:r>
              <a:rPr lang="en-GB" dirty="0" err="1">
                <a:latin typeface="Courier New" panose="02070309020205020404" pitchFamily="49" charset="0"/>
                <a:cs typeface="Courier New" panose="02070309020205020404" pitchFamily="49" charset="0"/>
              </a:rPr>
              <a:t>PreBuild</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g_sPageletName</a:t>
            </a:r>
            <a:r>
              <a:rPr lang="en-GB" dirty="0">
                <a:latin typeface="Courier New" panose="02070309020205020404" pitchFamily="49" charset="0"/>
                <a:cs typeface="Courier New" panose="02070309020205020404" pitchFamily="49" charset="0"/>
              </a:rPr>
              <a:t> = Upper(%</a:t>
            </a:r>
            <a:r>
              <a:rPr lang="en-GB" dirty="0" err="1">
                <a:latin typeface="Courier New" panose="02070309020205020404" pitchFamily="49" charset="0"/>
                <a:cs typeface="Courier New" panose="02070309020205020404" pitchFamily="49" charset="0"/>
              </a:rPr>
              <a:t>Request.GetParameter</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pageletname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end-method; /* </a:t>
            </a:r>
            <a:r>
              <a:rPr lang="en-GB" dirty="0" err="1">
                <a:latin typeface="Courier New" panose="02070309020205020404" pitchFamily="49" charset="0"/>
                <a:cs typeface="Courier New" panose="02070309020205020404" pitchFamily="49" charset="0"/>
              </a:rPr>
              <a:t>PreBuild</a:t>
            </a: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method </a:t>
            </a:r>
            <a:r>
              <a:rPr lang="en-GB" dirty="0" err="1">
                <a:latin typeface="Courier New" panose="02070309020205020404" pitchFamily="49" charset="0"/>
                <a:cs typeface="Courier New" panose="02070309020205020404" pitchFamily="49" charset="0"/>
              </a:rPr>
              <a:t>PageActivate</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SQL &amp;SQL;</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string &amp;</a:t>
            </a:r>
            <a:r>
              <a:rPr lang="en-GB" dirty="0" err="1">
                <a:latin typeface="Courier New" panose="02070309020205020404" pitchFamily="49" charset="0"/>
                <a:cs typeface="Courier New" panose="02070309020205020404" pitchFamily="49" charset="0"/>
              </a:rPr>
              <a:t>sTitle</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sPortalLabel</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sInstitution</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a:t>
            </a:r>
            <a:r>
              <a:rPr lang="en-GB" dirty="0" err="1">
                <a:latin typeface="Courier New" panose="02070309020205020404" pitchFamily="49" charset="0"/>
                <a:cs typeface="Courier New" panose="02070309020205020404" pitchFamily="49" charset="0"/>
              </a:rPr>
              <a:t>Rowset</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rsInstitution</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rsInstitution</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CreateRowset</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Record.INSTITUTION_TBL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rsInstitution.Fill</a:t>
            </a:r>
            <a:r>
              <a:rPr lang="en-GB" dirty="0">
                <a:latin typeface="Courier New" panose="02070309020205020404" pitchFamily="49" charset="0"/>
                <a:cs typeface="Courier New" panose="02070309020205020404" pitchFamily="49" charset="0"/>
              </a:rPr>
              <a:t>("WHERE </a:t>
            </a:r>
            <a:r>
              <a:rPr lang="en-GB" dirty="0" err="1">
                <a:latin typeface="Courier New" panose="02070309020205020404" pitchFamily="49" charset="0"/>
                <a:cs typeface="Courier New" panose="02070309020205020404" pitchFamily="49" charset="0"/>
              </a:rPr>
              <a:t>FILL.Effdt</a:t>
            </a:r>
            <a:r>
              <a:rPr lang="en-GB" dirty="0">
                <a:latin typeface="Courier New" panose="02070309020205020404" pitchFamily="49" charset="0"/>
                <a:cs typeface="Courier New" panose="02070309020205020404" pitchFamily="49" charset="0"/>
              </a:rPr>
              <a:t> = (Select Max(</a:t>
            </a:r>
            <a:r>
              <a:rPr lang="en-GB" dirty="0" err="1">
                <a:latin typeface="Courier New" panose="02070309020205020404" pitchFamily="49" charset="0"/>
                <a:cs typeface="Courier New" panose="02070309020205020404" pitchFamily="49" charset="0"/>
              </a:rPr>
              <a:t>I.Effdt</a:t>
            </a:r>
            <a:r>
              <a:rPr lang="en-GB" dirty="0">
                <a:latin typeface="Courier New" panose="02070309020205020404" pitchFamily="49" charset="0"/>
                <a:cs typeface="Courier New" panose="02070309020205020404" pitchFamily="49" charset="0"/>
              </a:rPr>
              <a:t>) from PS_INSTITUTION_TBL I where I.INSTITUTION = </a:t>
            </a:r>
            <a:r>
              <a:rPr lang="en-GB" dirty="0" err="1">
                <a:latin typeface="Courier New" panose="02070309020205020404" pitchFamily="49" charset="0"/>
                <a:cs typeface="Courier New" panose="02070309020205020404" pitchFamily="49" charset="0"/>
              </a:rPr>
              <a:t>Fill.Institution</a:t>
            </a:r>
            <a:r>
              <a:rPr lang="en-GB" dirty="0">
                <a:latin typeface="Courier New" panose="02070309020205020404" pitchFamily="49" charset="0"/>
                <a:cs typeface="Courier New" panose="02070309020205020404" pitchFamily="49" charset="0"/>
              </a:rPr>
              <a:t> and </a:t>
            </a:r>
            <a:r>
              <a:rPr lang="en-GB" dirty="0" err="1">
                <a:latin typeface="Courier New" panose="02070309020205020404" pitchFamily="49" charset="0"/>
                <a:cs typeface="Courier New" panose="02070309020205020404" pitchFamily="49" charset="0"/>
              </a:rPr>
              <a:t>I.Effdt</a:t>
            </a:r>
            <a:r>
              <a:rPr lang="en-GB" dirty="0">
                <a:latin typeface="Courier New" panose="02070309020205020404" pitchFamily="49" charset="0"/>
                <a:cs typeface="Courier New" panose="02070309020205020404" pitchFamily="49" charset="0"/>
              </a:rPr>
              <a:t> &lt;= %</a:t>
            </a:r>
            <a:r>
              <a:rPr lang="en-GB" dirty="0" err="1">
                <a:latin typeface="Courier New" panose="02070309020205020404" pitchFamily="49" charset="0"/>
                <a:cs typeface="Courier New" panose="02070309020205020404" pitchFamily="49" charset="0"/>
              </a:rPr>
              <a:t>CurrentDateIn</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All(&amp;</a:t>
            </a:r>
            <a:r>
              <a:rPr lang="en-GB" dirty="0" err="1">
                <a:latin typeface="Courier New" panose="02070309020205020404" pitchFamily="49" charset="0"/>
                <a:cs typeface="Courier New" panose="02070309020205020404" pitchFamily="49" charset="0"/>
              </a:rPr>
              <a:t>rsInstitution</a:t>
            </a:r>
            <a:r>
              <a:rPr lang="en-GB" dirty="0">
                <a:latin typeface="Courier New" panose="02070309020205020404" pitchFamily="49" charset="0"/>
                <a:cs typeface="Courier New" panose="02070309020205020404" pitchFamily="49" charset="0"/>
              </a:rPr>
              <a:t>(1).</a:t>
            </a:r>
            <a:r>
              <a:rPr lang="en-GB" dirty="0" err="1">
                <a:latin typeface="Courier New" panose="02070309020205020404" pitchFamily="49" charset="0"/>
                <a:cs typeface="Courier New" panose="02070309020205020404" pitchFamily="49" charset="0"/>
              </a:rPr>
              <a:t>INSTITUTION_TBL.INSTITUTION.Value</a:t>
            </a:r>
            <a:r>
              <a:rPr lang="en-GB" dirty="0">
                <a:latin typeface="Courier New" panose="02070309020205020404" pitchFamily="49" charset="0"/>
                <a:cs typeface="Courier New" panose="02070309020205020404" pitchFamily="49" charset="0"/>
              </a:rPr>
              <a:t>)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sInstitution</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rsInstitution</a:t>
            </a:r>
            <a:r>
              <a:rPr lang="en-GB" dirty="0">
                <a:latin typeface="Courier New" panose="02070309020205020404" pitchFamily="49" charset="0"/>
                <a:cs typeface="Courier New" panose="02070309020205020404" pitchFamily="49" charset="0"/>
              </a:rPr>
              <a:t>(1).</a:t>
            </a:r>
            <a:r>
              <a:rPr lang="en-GB" dirty="0" err="1">
                <a:latin typeface="Courier New" panose="02070309020205020404" pitchFamily="49" charset="0"/>
                <a:cs typeface="Courier New" panose="02070309020205020404" pitchFamily="49" charset="0"/>
              </a:rPr>
              <a:t>INSTITUTION_TBL.INSTITUTION.Value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Evaluate &amp;</a:t>
            </a:r>
            <a:r>
              <a:rPr lang="en-GB" dirty="0" err="1">
                <a:latin typeface="Courier New" panose="02070309020205020404" pitchFamily="49" charset="0"/>
                <a:cs typeface="Courier New" panose="02070309020205020404" pitchFamily="49" charset="0"/>
              </a:rPr>
              <a:t>sInstitution</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 "LEI01"</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AddStyleSheet</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StyleSheet.SNS_LEI_SHEET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Break;</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 "IN020"</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AddStyleSheet</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StyleSheet.SNS_HVA_STUDENT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Break;</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 "IN030"</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AddStyleSheet</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StyleSheet.SNS_UVA_SHEET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Break;</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When-Other</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AddStyleSheet</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StyleSheet.SNS_UVA_SHEET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Break;</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End-Evaluate;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Get the title from the navigation collection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t>
            </a:r>
            <a:r>
              <a:rPr lang="en-GB" dirty="0" err="1">
                <a:latin typeface="Courier New" panose="02070309020205020404" pitchFamily="49" charset="0"/>
                <a:cs typeface="Courier New" panose="02070309020205020404" pitchFamily="49" charset="0"/>
              </a:rPr>
              <a:t>Language_User</a:t>
            </a:r>
            <a:r>
              <a:rPr lang="en-GB" dirty="0">
                <a:latin typeface="Courier New" panose="02070309020205020404" pitchFamily="49" charset="0"/>
                <a:cs typeface="Courier New" panose="02070309020205020404" pitchFamily="49" charset="0"/>
              </a:rPr>
              <a:t> = "ENG"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&amp;SQL = </a:t>
            </a:r>
            <a:r>
              <a:rPr lang="en-GB" dirty="0" err="1">
                <a:latin typeface="Courier New" panose="02070309020205020404" pitchFamily="49" charset="0"/>
                <a:cs typeface="Courier New" panose="02070309020205020404" pitchFamily="49" charset="0"/>
              </a:rPr>
              <a:t>CreateSQL</a:t>
            </a:r>
            <a:r>
              <a:rPr lang="en-GB" dirty="0">
                <a:latin typeface="Courier New" panose="02070309020205020404" pitchFamily="49" charset="0"/>
                <a:cs typeface="Courier New" panose="02070309020205020404" pitchFamily="49" charset="0"/>
              </a:rPr>
              <a:t>("SELECT A.DESCR FROM PS_PTPPB_PAGELET A WHERE A.PTPPB_PAGELET_ID = :1", &amp;</a:t>
            </a:r>
            <a:r>
              <a:rPr lang="en-GB" dirty="0" err="1">
                <a:latin typeface="Courier New" panose="02070309020205020404" pitchFamily="49" charset="0"/>
                <a:cs typeface="Courier New" panose="02070309020205020404" pitchFamily="49" charset="0"/>
              </a:rPr>
              <a:t>g_sPageletName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Else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&amp;SQL = </a:t>
            </a:r>
            <a:r>
              <a:rPr lang="en-GB" dirty="0" err="1">
                <a:latin typeface="Courier New" panose="02070309020205020404" pitchFamily="49" charset="0"/>
                <a:cs typeface="Courier New" panose="02070309020205020404" pitchFamily="49" charset="0"/>
              </a:rPr>
              <a:t>CreateSQL</a:t>
            </a:r>
            <a:r>
              <a:rPr lang="en-GB" dirty="0">
                <a:latin typeface="Courier New" panose="02070309020205020404" pitchFamily="49" charset="0"/>
                <a:cs typeface="Courier New" panose="02070309020205020404" pitchFamily="49" charset="0"/>
              </a:rPr>
              <a:t>("SELECT NVL(B.DESCR,A.DESCR) FROM (PS_PTPPB_PAGELET A LEFT OUTER JOIN PS_PTPPB_PGLT_LANG B ON  A.PTPPB_PAGELET_ID = B.PTPPB_PAGELET_ID ) WHERE A.PTPPB_PAGELET_ID = :1", &amp;</a:t>
            </a:r>
            <a:r>
              <a:rPr lang="en-GB" dirty="0" err="1">
                <a:latin typeface="Courier New" panose="02070309020205020404" pitchFamily="49" charset="0"/>
                <a:cs typeface="Courier New" panose="02070309020205020404" pitchFamily="49" charset="0"/>
              </a:rPr>
              <a:t>g_sPageletName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While &amp;</a:t>
            </a:r>
            <a:r>
              <a:rPr lang="en-GB" dirty="0" err="1">
                <a:latin typeface="Courier New" panose="02070309020205020404" pitchFamily="49" charset="0"/>
                <a:cs typeface="Courier New" panose="02070309020205020404" pitchFamily="49" charset="0"/>
              </a:rPr>
              <a:t>SQL.Fetch</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sPortalLabel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sTitle</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sPortalLabel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End-While;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&amp;</a:t>
            </a:r>
            <a:r>
              <a:rPr lang="en-GB" dirty="0" err="1">
                <a:latin typeface="Courier New" panose="02070309020205020404" pitchFamily="49" charset="0"/>
                <a:cs typeface="Courier New" panose="02070309020205020404" pitchFamily="49" charset="0"/>
              </a:rPr>
              <a:t>sTitle</a:t>
            </a:r>
            <a:r>
              <a:rPr lang="en-GB" dirty="0">
                <a:latin typeface="Courier New" panose="02070309020205020404" pitchFamily="49" charset="0"/>
                <a:cs typeface="Courier New" panose="02070309020205020404" pitchFamily="49" charset="0"/>
              </a:rPr>
              <a:t> = ""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sTitle</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g_sPageletName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set the component title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PTLAYOUT.PAGETITLE_GROUPBOX.Label</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sTitle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set the page back button history (not the browser history)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AddOnLoadScript</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UpdateHistory</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sTitle</a:t>
            </a:r>
            <a:r>
              <a:rPr lang="en-GB" dirty="0">
                <a:latin typeface="Courier New" panose="02070309020205020404" pitchFamily="49" charset="0"/>
                <a:cs typeface="Courier New" panose="02070309020205020404" pitchFamily="49" charset="0"/>
              </a:rPr>
              <a:t> | "', undefined, undefined, undefined, 1);");</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Set the page title (HTML &lt;title&gt; tag) via </a:t>
            </a:r>
            <a:r>
              <a:rPr lang="en-GB" dirty="0" err="1">
                <a:latin typeface="Courier New" panose="02070309020205020404" pitchFamily="49" charset="0"/>
                <a:cs typeface="Courier New" panose="02070309020205020404" pitchFamily="49" charset="0"/>
              </a:rPr>
              <a:t>javascript</a:t>
            </a: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AddOnLoadScript</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document.title</a:t>
            </a:r>
            <a:r>
              <a:rPr lang="en-GB" dirty="0">
                <a:latin typeface="Courier New" panose="02070309020205020404" pitchFamily="49" charset="0"/>
                <a:cs typeface="Courier New" panose="02070309020205020404" pitchFamily="49" charset="0"/>
              </a:rPr>
              <a:t> = '" | &amp;</a:t>
            </a:r>
            <a:r>
              <a:rPr lang="en-GB" dirty="0" err="1">
                <a:latin typeface="Courier New" panose="02070309020205020404" pitchFamily="49" charset="0"/>
                <a:cs typeface="Courier New" panose="02070309020205020404" pitchFamily="49" charset="0"/>
              </a:rPr>
              <a:t>sTitle</a:t>
            </a:r>
            <a:r>
              <a:rPr lang="en-GB" dirty="0">
                <a:latin typeface="Courier New" panose="02070309020205020404" pitchFamily="49" charset="0"/>
                <a:cs typeface="Courier New" panose="02070309020205020404" pitchFamily="49" charset="0"/>
              </a:rPr>
              <a:t> |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This.GetPageletBuilderHTML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g_sPageletName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SNS_DERIVED_FLD.HTMLAREA = &amp;</a:t>
            </a:r>
            <a:r>
              <a:rPr lang="en-GB" dirty="0" err="1">
                <a:latin typeface="Courier New" panose="02070309020205020404" pitchFamily="49" charset="0"/>
                <a:cs typeface="Courier New" panose="02070309020205020404" pitchFamily="49" charset="0"/>
              </a:rPr>
              <a:t>g_sPageletHTML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end-method; /* </a:t>
            </a:r>
            <a:r>
              <a:rPr lang="en-GB" dirty="0" err="1">
                <a:latin typeface="Courier New" panose="02070309020205020404" pitchFamily="49" charset="0"/>
                <a:cs typeface="Courier New" panose="02070309020205020404" pitchFamily="49" charset="0"/>
              </a:rPr>
              <a:t>PageActivate</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a:t>
            </a:r>
            <a:endParaRPr lang="en-GB"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3150352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App </a:t>
            </a:r>
            <a:r>
              <a:rPr lang="en-GB" dirty="0" smtClean="0"/>
              <a:t>Class – Code 2</a:t>
            </a:r>
            <a:endParaRPr lang="en-GB" dirty="0"/>
          </a:p>
        </p:txBody>
      </p:sp>
      <p:sp>
        <p:nvSpPr>
          <p:cNvPr id="3" name="Content Placeholder 2"/>
          <p:cNvSpPr>
            <a:spLocks noGrp="1"/>
          </p:cNvSpPr>
          <p:nvPr>
            <p:ph idx="1"/>
          </p:nvPr>
        </p:nvSpPr>
        <p:spPr>
          <a:xfrm>
            <a:off x="434721" y="1876424"/>
            <a:ext cx="7818120" cy="4505325"/>
          </a:xfrm>
        </p:spPr>
        <p:txBody>
          <a:bodyPr>
            <a:normAutofit fontScale="25000" lnSpcReduction="20000"/>
          </a:bodyPr>
          <a:lstStyle/>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Get the HTML to render Homepage Pagelet Wizard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method </a:t>
            </a:r>
            <a:r>
              <a:rPr lang="en-GB" dirty="0" err="1">
                <a:latin typeface="Courier New" panose="02070309020205020404" pitchFamily="49" charset="0"/>
                <a:cs typeface="Courier New" panose="02070309020205020404" pitchFamily="49" charset="0"/>
              </a:rPr>
              <a:t>GetPageletBuilderHTML</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PageletID</a:t>
            </a:r>
            <a:r>
              <a:rPr lang="en-GB" dirty="0">
                <a:latin typeface="Courier New" panose="02070309020205020404" pitchFamily="49" charset="0"/>
                <a:cs typeface="Courier New" panose="02070309020205020404" pitchFamily="49" charset="0"/>
              </a:rPr>
              <a:t> as String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string &amp;</a:t>
            </a:r>
            <a:r>
              <a:rPr lang="en-GB" dirty="0" err="1">
                <a:latin typeface="Courier New" panose="02070309020205020404" pitchFamily="49" charset="0"/>
                <a:cs typeface="Courier New" panose="02070309020205020404" pitchFamily="49" charset="0"/>
              </a:rPr>
              <a:t>PgltHTML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a:t>
            </a:r>
            <a:r>
              <a:rPr lang="en-GB" dirty="0" err="1">
                <a:latin typeface="Courier New" panose="02070309020205020404" pitchFamily="49" charset="0"/>
                <a:cs typeface="Courier New" panose="02070309020205020404" pitchFamily="49" charset="0"/>
              </a:rPr>
              <a:t>boolean</a:t>
            </a:r>
            <a:r>
              <a:rPr lang="en-GB" dirty="0">
                <a:latin typeface="Courier New" panose="02070309020205020404" pitchFamily="49" charset="0"/>
                <a:cs typeface="Courier New" panose="02070309020205020404" pitchFamily="49" charset="0"/>
              </a:rPr>
              <a:t> &amp;ret, &amp;</a:t>
            </a:r>
            <a:r>
              <a:rPr lang="en-GB" dirty="0" err="1">
                <a:latin typeface="Courier New" panose="02070309020205020404" pitchFamily="49" charset="0"/>
                <a:cs typeface="Courier New" panose="02070309020205020404" pitchFamily="49" charset="0"/>
              </a:rPr>
              <a:t>ShowExceptionLocation</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string &amp;</a:t>
            </a:r>
            <a:r>
              <a:rPr lang="en-GB" dirty="0" err="1">
                <a:latin typeface="Courier New" panose="02070309020205020404" pitchFamily="49" charset="0"/>
                <a:cs typeface="Courier New" panose="02070309020205020404" pitchFamily="49" charset="0"/>
              </a:rPr>
              <a:t>npgtEnabled</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PageletErrorTitle</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DetailedErrorDesc</a:t>
            </a:r>
            <a:r>
              <a:rPr lang="en-GB" dirty="0">
                <a:latin typeface="Courier New" panose="02070309020205020404" pitchFamily="49" charset="0"/>
                <a:cs typeface="Courier New" panose="02070309020205020404" pitchFamily="49" charset="0"/>
              </a:rPr>
              <a:t>, &amp;Text, &amp;</a:t>
            </a:r>
            <a:r>
              <a:rPr lang="en-GB" dirty="0" err="1">
                <a:latin typeface="Courier New" panose="02070309020205020404" pitchFamily="49" charset="0"/>
                <a:cs typeface="Courier New" panose="02070309020205020404" pitchFamily="49" charset="0"/>
              </a:rPr>
              <a:t>ExplainText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string &amp;</a:t>
            </a:r>
            <a:r>
              <a:rPr lang="en-GB" dirty="0" err="1">
                <a:latin typeface="Courier New" panose="02070309020205020404" pitchFamily="49" charset="0"/>
                <a:cs typeface="Courier New" panose="02070309020205020404" pitchFamily="49" charset="0"/>
              </a:rPr>
              <a:t>ErrorDetails</a:t>
            </a:r>
            <a:r>
              <a:rPr lang="en-GB" dirty="0">
                <a:latin typeface="Courier New" panose="02070309020205020404" pitchFamily="49" charset="0"/>
                <a:cs typeface="Courier New" panose="02070309020205020404" pitchFamily="49" charset="0"/>
              </a:rPr>
              <a:t>, &amp;subst1, &amp;subst2, &amp;subst3, &amp;subst4, &amp;subst5, &amp;</a:t>
            </a:r>
            <a:r>
              <a:rPr lang="en-GB" dirty="0" err="1">
                <a:latin typeface="Courier New" panose="02070309020205020404" pitchFamily="49" charset="0"/>
                <a:cs typeface="Courier New" panose="02070309020205020404" pitchFamily="49" charset="0"/>
              </a:rPr>
              <a:t>detailmsg</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headermsg</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string &amp;</a:t>
            </a:r>
            <a:r>
              <a:rPr lang="en-GB" dirty="0" err="1">
                <a:latin typeface="Courier New" panose="02070309020205020404" pitchFamily="49" charset="0"/>
                <a:cs typeface="Courier New" panose="02070309020205020404" pitchFamily="49" charset="0"/>
              </a:rPr>
              <a:t>linkmsg</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linkurl</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pgltAbsURL</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pgltURLText</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NodeName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string &amp;</a:t>
            </a:r>
            <a:r>
              <a:rPr lang="en-GB" dirty="0" err="1">
                <a:latin typeface="Courier New" panose="02070309020205020404" pitchFamily="49" charset="0"/>
                <a:cs typeface="Courier New" panose="02070309020205020404" pitchFamily="49" charset="0"/>
              </a:rPr>
              <a:t>qsParam</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number &amp;</a:t>
            </a:r>
            <a:r>
              <a:rPr lang="en-GB" dirty="0" err="1">
                <a:latin typeface="Courier New" panose="02070309020205020404" pitchFamily="49" charset="0"/>
                <a:cs typeface="Courier New" panose="02070309020205020404" pitchFamily="49" charset="0"/>
              </a:rPr>
              <a:t>i</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object &amp;Portal, &amp;</a:t>
            </a:r>
            <a:r>
              <a:rPr lang="en-GB" dirty="0" err="1">
                <a:latin typeface="Courier New" panose="02070309020205020404" pitchFamily="49" charset="0"/>
                <a:cs typeface="Courier New" panose="02070309020205020404" pitchFamily="49" charset="0"/>
              </a:rPr>
              <a:t>pgltCREF</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a:t>
            </a:r>
            <a:r>
              <a:rPr lang="en-GB" dirty="0" err="1">
                <a:latin typeface="Courier New" panose="02070309020205020404" pitchFamily="49" charset="0"/>
                <a:cs typeface="Courier New" panose="02070309020205020404" pitchFamily="49" charset="0"/>
              </a:rPr>
              <a:t>PTPPB_PAGELET:DataSource:DataSourceParameter</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thisParameter</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a:t>
            </a:r>
            <a:r>
              <a:rPr lang="en-GB" dirty="0" err="1">
                <a:latin typeface="Courier New" panose="02070309020205020404" pitchFamily="49" charset="0"/>
                <a:cs typeface="Courier New" panose="02070309020205020404" pitchFamily="49" charset="0"/>
              </a:rPr>
              <a:t>PTPPB_PAGELET:UTILITY:Collection</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paramColl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Set to True to include the PeopleCode location/trance info for </a:t>
            </a:r>
            <a:r>
              <a:rPr lang="en-GB" dirty="0" err="1">
                <a:latin typeface="Courier New" panose="02070309020205020404" pitchFamily="49" charset="0"/>
                <a:cs typeface="Courier New" panose="02070309020205020404" pitchFamily="49" charset="0"/>
              </a:rPr>
              <a:t>PageletExceptions</a:t>
            </a: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ShowExceptionLocation</a:t>
            </a:r>
            <a:r>
              <a:rPr lang="en-GB" dirty="0">
                <a:latin typeface="Courier New" panose="02070309020205020404" pitchFamily="49" charset="0"/>
                <a:cs typeface="Courier New" panose="02070309020205020404" pitchFamily="49" charset="0"/>
              </a:rPr>
              <a:t> = False;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Now Execute the Homepage Pagelet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try</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&amp;PTPPB_EXECUTEOVERRIDE = True;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&amp;PTPPB_THROWPAGELETEXCEPTIONS = True;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a:t>
            </a:r>
            <a:r>
              <a:rPr lang="en-GB" dirty="0" err="1">
                <a:latin typeface="Courier New" panose="02070309020205020404" pitchFamily="49" charset="0"/>
                <a:cs typeface="Courier New" panose="02070309020205020404" pitchFamily="49" charset="0"/>
              </a:rPr>
              <a:t>PTPPB_PAGELET:PageletWizard</a:t>
            </a:r>
            <a:r>
              <a:rPr lang="en-GB" dirty="0">
                <a:latin typeface="Courier New" panose="02070309020205020404" pitchFamily="49" charset="0"/>
                <a:cs typeface="Courier New" panose="02070309020205020404" pitchFamily="49" charset="0"/>
              </a:rPr>
              <a:t> &amp;PWAPI = create </a:t>
            </a:r>
            <a:r>
              <a:rPr lang="en-GB" dirty="0" err="1">
                <a:latin typeface="Courier New" panose="02070309020205020404" pitchFamily="49" charset="0"/>
                <a:cs typeface="Courier New" panose="02070309020205020404" pitchFamily="49" charset="0"/>
              </a:rPr>
              <a:t>PTPPB_PAGELET:PageletWizard</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a:t>
            </a:r>
            <a:r>
              <a:rPr lang="en-GB" dirty="0" err="1">
                <a:latin typeface="Courier New" panose="02070309020205020404" pitchFamily="49" charset="0"/>
                <a:cs typeface="Courier New" panose="02070309020205020404" pitchFamily="49" charset="0"/>
              </a:rPr>
              <a:t>PTPPB_PAGELET:Pagelet</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thisPagelet</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PWAPI.getPageletByID</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PageletID</a:t>
            </a:r>
            <a:r>
              <a:rPr lang="en-GB" dirty="0">
                <a:latin typeface="Courier New" panose="02070309020205020404" pitchFamily="49" charset="0"/>
                <a:cs typeface="Courier New" panose="02070309020205020404" pitchFamily="49" charset="0"/>
              </a:rPr>
              <a:t>, True);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Local </a:t>
            </a:r>
            <a:r>
              <a:rPr lang="en-GB" dirty="0" err="1">
                <a:latin typeface="Courier New" panose="02070309020205020404" pitchFamily="49" charset="0"/>
                <a:cs typeface="Courier New" panose="02070309020205020404" pitchFamily="49" charset="0"/>
              </a:rPr>
              <a:t>PTCXM_TEMPLATE_PAGELET:TPRequest</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TPRequest</a:t>
            </a:r>
            <a:r>
              <a:rPr lang="en-GB" dirty="0">
                <a:latin typeface="Courier New" panose="02070309020205020404" pitchFamily="49" charset="0"/>
                <a:cs typeface="Courier New" panose="02070309020205020404" pitchFamily="49" charset="0"/>
              </a:rPr>
              <a:t> = create </a:t>
            </a:r>
            <a:r>
              <a:rPr lang="en-GB" dirty="0" err="1">
                <a:latin typeface="Courier New" panose="02070309020205020404" pitchFamily="49" charset="0"/>
                <a:cs typeface="Courier New" panose="02070309020205020404" pitchFamily="49" charset="0"/>
              </a:rPr>
              <a:t>PTCXM_TEMPLATE_PAGELET:TPRequest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&amp;</a:t>
            </a:r>
            <a:r>
              <a:rPr lang="en-GB" dirty="0" err="1">
                <a:latin typeface="Courier New" panose="02070309020205020404" pitchFamily="49" charset="0"/>
                <a:cs typeface="Courier New" panose="02070309020205020404" pitchFamily="49" charset="0"/>
              </a:rPr>
              <a:t>TPRequest.isTCKeyAvailable</a:t>
            </a:r>
            <a:r>
              <a:rPr lang="en-GB" dirty="0">
                <a:latin typeface="Courier New" panose="02070309020205020404" pitchFamily="49" charset="0"/>
                <a:cs typeface="Courier New" panose="02070309020205020404" pitchFamily="49" charset="0"/>
              </a:rPr>
              <a:t>()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Parameter overrides may be present - force a full </a:t>
            </a:r>
            <a:r>
              <a:rPr lang="en-GB" dirty="0" err="1">
                <a:latin typeface="Courier New" panose="02070309020205020404" pitchFamily="49" charset="0"/>
                <a:cs typeface="Courier New" panose="02070309020205020404" pitchFamily="49" charset="0"/>
              </a:rPr>
              <a:t>DataSource</a:t>
            </a:r>
            <a:r>
              <a:rPr lang="en-GB" dirty="0">
                <a:latin typeface="Courier New" panose="02070309020205020404" pitchFamily="49" charset="0"/>
                <a:cs typeface="Courier New" panose="02070309020205020404" pitchFamily="49" charset="0"/>
              </a:rPr>
              <a:t> Load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thisPagelet.fullDataSourceLoad</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thisPagelet.PopulateInputsForHPPagelet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 Attempt to load any </a:t>
            </a:r>
            <a:r>
              <a:rPr lang="en-GB" dirty="0" err="1">
                <a:latin typeface="Courier New" panose="02070309020205020404" pitchFamily="49" charset="0"/>
                <a:cs typeface="Courier New" panose="02070309020205020404" pitchFamily="49" charset="0"/>
              </a:rPr>
              <a:t>overidden</a:t>
            </a:r>
            <a:r>
              <a:rPr lang="en-GB" dirty="0">
                <a:latin typeface="Courier New" panose="02070309020205020404" pitchFamily="49" charset="0"/>
                <a:cs typeface="Courier New" panose="02070309020205020404" pitchFamily="49" charset="0"/>
              </a:rPr>
              <a:t> parameters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paramColl</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thisPagelet.DataSource.getParameterCollection</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For &amp;</a:t>
            </a:r>
            <a:r>
              <a:rPr lang="en-GB" dirty="0" err="1">
                <a:latin typeface="Courier New" panose="02070309020205020404" pitchFamily="49" charset="0"/>
                <a:cs typeface="Courier New" panose="02070309020205020404" pitchFamily="49" charset="0"/>
              </a:rPr>
              <a:t>i</a:t>
            </a:r>
            <a:r>
              <a:rPr lang="en-GB" dirty="0">
                <a:latin typeface="Courier New" panose="02070309020205020404" pitchFamily="49" charset="0"/>
                <a:cs typeface="Courier New" panose="02070309020205020404" pitchFamily="49" charset="0"/>
              </a:rPr>
              <a:t> = 1 To &amp;</a:t>
            </a:r>
            <a:r>
              <a:rPr lang="en-GB" dirty="0" err="1">
                <a:latin typeface="Courier New" panose="02070309020205020404" pitchFamily="49" charset="0"/>
                <a:cs typeface="Courier New" panose="02070309020205020404" pitchFamily="49" charset="0"/>
              </a:rPr>
              <a:t>paramColl.Count</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thisParameter</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paramColl.getItem</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i</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&amp;</a:t>
            </a:r>
            <a:r>
              <a:rPr lang="en-GB" dirty="0" err="1">
                <a:latin typeface="Courier New" panose="02070309020205020404" pitchFamily="49" charset="0"/>
                <a:cs typeface="Courier New" panose="02070309020205020404" pitchFamily="49" charset="0"/>
              </a:rPr>
              <a:t>thisParameter.UsageType</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thisParameter.USAGETYPE_USERSPECIFIED</a:t>
            </a:r>
            <a:r>
              <a:rPr lang="en-GB" dirty="0">
                <a:latin typeface="Courier New" panose="02070309020205020404" pitchFamily="49" charset="0"/>
                <a:cs typeface="Courier New" panose="02070309020205020404" pitchFamily="49" charset="0"/>
              </a:rPr>
              <a:t> Or</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thisParameter.UsageType</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thisParameter.USAGETYPE_CONTEXTUAL</a:t>
            </a:r>
            <a:r>
              <a:rPr lang="en-GB" dirty="0">
                <a:latin typeface="Courier New" panose="02070309020205020404" pitchFamily="49" charset="0"/>
                <a:cs typeface="Courier New" panose="02070309020205020404" pitchFamily="49" charset="0"/>
              </a:rPr>
              <a:t>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qsParam</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TPRequest.GetTCKeyValue</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thisParameter.Name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&amp;</a:t>
            </a:r>
            <a:r>
              <a:rPr lang="en-GB" dirty="0" err="1">
                <a:latin typeface="Courier New" panose="02070309020205020404" pitchFamily="49" charset="0"/>
                <a:cs typeface="Courier New" panose="02070309020205020404" pitchFamily="49" charset="0"/>
              </a:rPr>
              <a:t>qsParam</a:t>
            </a:r>
            <a:r>
              <a:rPr lang="en-GB" dirty="0">
                <a:latin typeface="Courier New" panose="02070309020205020404" pitchFamily="49" charset="0"/>
                <a:cs typeface="Courier New" panose="02070309020205020404" pitchFamily="49" charset="0"/>
              </a:rPr>
              <a:t> &lt;&gt; ""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&amp;ret = &amp;</a:t>
            </a:r>
            <a:r>
              <a:rPr lang="en-GB" dirty="0" err="1">
                <a:latin typeface="Courier New" panose="02070309020205020404" pitchFamily="49" charset="0"/>
                <a:cs typeface="Courier New" panose="02070309020205020404" pitchFamily="49" charset="0"/>
              </a:rPr>
              <a:t>thisParameter.setValueWithPromptValidation</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qsParam</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PageletID</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End-For;</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Else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thisPagelet.PopulateInputsForHPPagelet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PgltHTML</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thisPagelet.Execute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catch </a:t>
            </a:r>
            <a:r>
              <a:rPr lang="en-GB" dirty="0" err="1">
                <a:latin typeface="Courier New" panose="02070309020205020404" pitchFamily="49" charset="0"/>
                <a:cs typeface="Courier New" panose="02070309020205020404" pitchFamily="49" charset="0"/>
              </a:rPr>
              <a:t>PTPPB_PAGELET:EXCEPTION:NotPersonalizedException</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npex</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&amp;Portal = </a:t>
            </a:r>
            <a:r>
              <a:rPr lang="en-GB" dirty="0" err="1">
                <a:latin typeface="Courier New" panose="02070309020205020404" pitchFamily="49" charset="0"/>
                <a:cs typeface="Courier New" panose="02070309020205020404" pitchFamily="49" charset="0"/>
              </a:rPr>
              <a:t>PortalOpen</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NodeName</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GetOptionsNode</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pgltURLText</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getPageletURL</a:t>
            </a:r>
            <a:r>
              <a:rPr lang="en-GB" dirty="0">
                <a:latin typeface="Courier New" panose="02070309020205020404" pitchFamily="49" charset="0"/>
                <a:cs typeface="Courier New" panose="02070309020205020404" pitchFamily="49" charset="0"/>
              </a:rPr>
              <a:t>("HMPG", &amp;</a:t>
            </a:r>
            <a:r>
              <a:rPr lang="en-GB" dirty="0" err="1">
                <a:latin typeface="Courier New" panose="02070309020205020404" pitchFamily="49" charset="0"/>
                <a:cs typeface="Courier New" panose="02070309020205020404" pitchFamily="49" charset="0"/>
              </a:rPr>
              <a:t>PageletID</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pgltAbsURL</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Portal.GetAbsoluteContentURL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NodeName</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pgltURLText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All(&amp;</a:t>
            </a:r>
            <a:r>
              <a:rPr lang="en-GB" dirty="0" err="1">
                <a:latin typeface="Courier New" panose="02070309020205020404" pitchFamily="49" charset="0"/>
                <a:cs typeface="Courier New" panose="02070309020205020404" pitchFamily="49" charset="0"/>
              </a:rPr>
              <a:t>pgltAbsURL</a:t>
            </a:r>
            <a:r>
              <a:rPr lang="en-GB" dirty="0">
                <a:latin typeface="Courier New" panose="02070309020205020404" pitchFamily="49" charset="0"/>
                <a:cs typeface="Courier New" panose="02070309020205020404" pitchFamily="49" charset="0"/>
              </a:rPr>
              <a:t>)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pgltCREF</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Portal.FindCRefByURL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pgltAbsURL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headermsg</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MsgGetText</a:t>
            </a:r>
            <a:r>
              <a:rPr lang="en-GB" dirty="0">
                <a:latin typeface="Courier New" panose="02070309020205020404" pitchFamily="49" charset="0"/>
                <a:cs typeface="Courier New" panose="02070309020205020404" pitchFamily="49" charset="0"/>
              </a:rPr>
              <a:t>(219, 352, "(Message Not Found) Requires Personalization");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detailmsg</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MsgGetExplainText</a:t>
            </a:r>
            <a:r>
              <a:rPr lang="en-GB" dirty="0">
                <a:latin typeface="Courier New" panose="02070309020205020404" pitchFamily="49" charset="0"/>
                <a:cs typeface="Courier New" panose="02070309020205020404" pitchFamily="49" charset="0"/>
              </a:rPr>
              <a:t>(219, 352, "(Message Not Found) This pagelet requires personalization.");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linkmsg</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MsgGetText</a:t>
            </a:r>
            <a:r>
              <a:rPr lang="en-GB" dirty="0">
                <a:latin typeface="Courier New" panose="02070309020205020404" pitchFamily="49" charset="0"/>
                <a:cs typeface="Courier New" panose="02070309020205020404" pitchFamily="49" charset="0"/>
              </a:rPr>
              <a:t>(219, 353, "(Message Not Found) Personalize this pagelet.");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linkurl</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GenerateComponentPortalURL</a:t>
            </a:r>
            <a:r>
              <a:rPr lang="en-GB" dirty="0">
                <a:latin typeface="Courier New" panose="02070309020205020404" pitchFamily="49" charset="0"/>
                <a:cs typeface="Courier New" panose="02070309020205020404" pitchFamily="49" charset="0"/>
              </a:rPr>
              <a:t>(%Portal, %Node, </a:t>
            </a:r>
            <a:r>
              <a:rPr lang="en-GB" dirty="0" err="1">
                <a:latin typeface="Courier New" panose="02070309020205020404" pitchFamily="49" charset="0"/>
                <a:cs typeface="Courier New" panose="02070309020205020404" pitchFamily="49" charset="0"/>
              </a:rPr>
              <a:t>MenuName.PTPPB_PAGELET_WIZARD</a:t>
            </a:r>
            <a:r>
              <a:rPr lang="en-GB" dirty="0">
                <a:latin typeface="Courier New" panose="02070309020205020404" pitchFamily="49" charset="0"/>
                <a:cs typeface="Courier New" panose="02070309020205020404" pitchFamily="49" charset="0"/>
              </a:rPr>
              <a:t>, "GBL", </a:t>
            </a:r>
            <a:r>
              <a:rPr lang="en-GB" dirty="0" err="1">
                <a:latin typeface="Courier New" panose="02070309020205020404" pitchFamily="49" charset="0"/>
                <a:cs typeface="Courier New" panose="02070309020205020404" pitchFamily="49" charset="0"/>
              </a:rPr>
              <a:t>Component.PTPPB_USER_PREF</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Page.PTPPB_USER_PREF</a:t>
            </a:r>
            <a:r>
              <a:rPr lang="en-GB" dirty="0">
                <a:latin typeface="Courier New" panose="02070309020205020404" pitchFamily="49" charset="0"/>
                <a:cs typeface="Courier New" panose="02070309020205020404" pitchFamily="49" charset="0"/>
              </a:rPr>
              <a:t>, "") | "&amp;PTPPB_PAGELET_ID=" | &amp;</a:t>
            </a:r>
            <a:r>
              <a:rPr lang="en-GB" dirty="0" err="1">
                <a:latin typeface="Courier New" panose="02070309020205020404" pitchFamily="49" charset="0"/>
                <a:cs typeface="Courier New" panose="02070309020205020404" pitchFamily="49" charset="0"/>
              </a:rPr>
              <a:t>PageletID</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pageletname</a:t>
            </a:r>
            <a:r>
              <a:rPr lang="en-GB" dirty="0">
                <a:latin typeface="Courier New" panose="02070309020205020404" pitchFamily="49" charset="0"/>
                <a:cs typeface="Courier New" panose="02070309020205020404" pitchFamily="49" charset="0"/>
              </a:rPr>
              <a:t>=" | &amp;pgltCREF.name | "&amp;</a:t>
            </a:r>
            <a:r>
              <a:rPr lang="en-GB" dirty="0" err="1">
                <a:latin typeface="Courier New" panose="02070309020205020404" pitchFamily="49" charset="0"/>
                <a:cs typeface="Courier New" panose="02070309020205020404" pitchFamily="49" charset="0"/>
              </a:rPr>
              <a:t>cmd</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persPglt</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PgltHTML</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GetHTMLText</a:t>
            </a:r>
            <a:r>
              <a:rPr lang="en-GB" dirty="0">
                <a:latin typeface="Courier New" panose="02070309020205020404" pitchFamily="49" charset="0"/>
                <a:cs typeface="Courier New" panose="02070309020205020404" pitchFamily="49" charset="0"/>
              </a:rPr>
              <a:t>(HTML.PTPPB_REQ_PERSONALIZATION, &amp;</a:t>
            </a:r>
            <a:r>
              <a:rPr lang="en-GB" dirty="0" err="1">
                <a:latin typeface="Courier New" panose="02070309020205020404" pitchFamily="49" charset="0"/>
                <a:cs typeface="Courier New" panose="02070309020205020404" pitchFamily="49" charset="0"/>
              </a:rPr>
              <a:t>headermsg</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detailmsg</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linkmsg</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linkurl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catch </a:t>
            </a:r>
            <a:r>
              <a:rPr lang="en-GB" dirty="0" err="1">
                <a:latin typeface="Courier New" panose="02070309020205020404" pitchFamily="49" charset="0"/>
                <a:cs typeface="Courier New" panose="02070309020205020404" pitchFamily="49" charset="0"/>
              </a:rPr>
              <a:t>PTPPB_PAGELET:EXCEPTION:PageletException</a:t>
            </a:r>
            <a:r>
              <a:rPr lang="en-GB" dirty="0">
                <a:latin typeface="Courier New" panose="02070309020205020404" pitchFamily="49" charset="0"/>
                <a:cs typeface="Courier New" panose="02070309020205020404" pitchFamily="49" charset="0"/>
              </a:rPr>
              <a:t> &amp;ex</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PageletErrorTitle</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MsgGetText</a:t>
            </a:r>
            <a:r>
              <a:rPr lang="en-GB" dirty="0">
                <a:latin typeface="Courier New" panose="02070309020205020404" pitchFamily="49" charset="0"/>
                <a:cs typeface="Courier New" panose="02070309020205020404" pitchFamily="49" charset="0"/>
              </a:rPr>
              <a:t>(219, 350, "(Message Not Found) Error executing pagelet.");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DetailedErrorDesc</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MsgGetText</a:t>
            </a:r>
            <a:r>
              <a:rPr lang="en-GB" dirty="0">
                <a:latin typeface="Courier New" panose="02070309020205020404" pitchFamily="49" charset="0"/>
                <a:cs typeface="Courier New" panose="02070309020205020404" pitchFamily="49" charset="0"/>
              </a:rPr>
              <a:t>(219, 351, "(Message Not Found) Detailed error description:");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Evaluate &amp;</a:t>
            </a:r>
            <a:r>
              <a:rPr lang="en-GB" dirty="0" err="1">
                <a:latin typeface="Courier New" panose="02070309020205020404" pitchFamily="49" charset="0"/>
                <a:cs typeface="Courier New" panose="02070309020205020404" pitchFamily="49" charset="0"/>
              </a:rPr>
              <a:t>ex.SubstitutionCount</a:t>
            </a: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&gt; 4</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&amp;subst5 = &amp;</a:t>
            </a:r>
            <a:r>
              <a:rPr lang="en-GB" dirty="0" err="1">
                <a:latin typeface="Courier New" panose="02070309020205020404" pitchFamily="49" charset="0"/>
                <a:cs typeface="Courier New" panose="02070309020205020404" pitchFamily="49" charset="0"/>
              </a:rPr>
              <a:t>ex.GetSubstitution</a:t>
            </a:r>
            <a:r>
              <a:rPr lang="en-GB" dirty="0">
                <a:latin typeface="Courier New" panose="02070309020205020404" pitchFamily="49" charset="0"/>
                <a:cs typeface="Courier New" panose="02070309020205020404" pitchFamily="49" charset="0"/>
              </a:rPr>
              <a:t>(5);</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&gt; 3</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&amp;subst4 = &amp;</a:t>
            </a:r>
            <a:r>
              <a:rPr lang="en-GB" dirty="0" err="1">
                <a:latin typeface="Courier New" panose="02070309020205020404" pitchFamily="49" charset="0"/>
                <a:cs typeface="Courier New" panose="02070309020205020404" pitchFamily="49" charset="0"/>
              </a:rPr>
              <a:t>ex.GetSubstitution</a:t>
            </a:r>
            <a:r>
              <a:rPr lang="en-GB" dirty="0">
                <a:latin typeface="Courier New" panose="02070309020205020404" pitchFamily="49" charset="0"/>
                <a:cs typeface="Courier New" panose="02070309020205020404" pitchFamily="49" charset="0"/>
              </a:rPr>
              <a:t>(4);</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&gt; 2</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&amp;subst3 = &amp;</a:t>
            </a:r>
            <a:r>
              <a:rPr lang="en-GB" dirty="0" err="1">
                <a:latin typeface="Courier New" panose="02070309020205020404" pitchFamily="49" charset="0"/>
                <a:cs typeface="Courier New" panose="02070309020205020404" pitchFamily="49" charset="0"/>
              </a:rPr>
              <a:t>ex.GetSubstitution</a:t>
            </a:r>
            <a:r>
              <a:rPr lang="en-GB" dirty="0">
                <a:latin typeface="Courier New" panose="02070309020205020404" pitchFamily="49" charset="0"/>
                <a:cs typeface="Courier New" panose="02070309020205020404" pitchFamily="49" charset="0"/>
              </a:rPr>
              <a:t>(3);</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&gt; 1</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&amp;subst2 = &amp;</a:t>
            </a:r>
            <a:r>
              <a:rPr lang="en-GB" dirty="0" err="1">
                <a:latin typeface="Courier New" panose="02070309020205020404" pitchFamily="49" charset="0"/>
                <a:cs typeface="Courier New" panose="02070309020205020404" pitchFamily="49" charset="0"/>
              </a:rPr>
              <a:t>ex.GetSubstitution</a:t>
            </a:r>
            <a:r>
              <a:rPr lang="en-GB" dirty="0">
                <a:latin typeface="Courier New" panose="02070309020205020404" pitchFamily="49" charset="0"/>
                <a:cs typeface="Courier New" panose="02070309020205020404" pitchFamily="49" charset="0"/>
              </a:rPr>
              <a:t>(2);</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When &gt; 0</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&amp;subst1 = &amp;</a:t>
            </a:r>
            <a:r>
              <a:rPr lang="en-GB" dirty="0" err="1">
                <a:latin typeface="Courier New" panose="02070309020205020404" pitchFamily="49" charset="0"/>
                <a:cs typeface="Courier New" panose="02070309020205020404" pitchFamily="49" charset="0"/>
              </a:rPr>
              <a:t>ex.GetSubstitution</a:t>
            </a:r>
            <a:r>
              <a:rPr lang="en-GB" dirty="0">
                <a:latin typeface="Courier New" panose="02070309020205020404" pitchFamily="49" charset="0"/>
                <a:cs typeface="Courier New" panose="02070309020205020404" pitchFamily="49" charset="0"/>
              </a:rPr>
              <a:t>(1);</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End-Evaluate;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ErrorDetails</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MsgGetExplainText</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ex.MessageSetNumber</a:t>
            </a: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ex.MessageNumber</a:t>
            </a:r>
            <a:r>
              <a:rPr lang="en-GB" dirty="0">
                <a:latin typeface="Courier New" panose="02070309020205020404" pitchFamily="49" charset="0"/>
                <a:cs typeface="Courier New" panose="02070309020205020404" pitchFamily="49" charset="0"/>
              </a:rPr>
              <a:t>, "", &amp;subst1, &amp;subst2, &amp;subst3, &amp;subst4, &amp;subst5);</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If &amp;</a:t>
            </a:r>
            <a:r>
              <a:rPr lang="en-GB" dirty="0" err="1">
                <a:latin typeface="Courier New" panose="02070309020205020404" pitchFamily="49" charset="0"/>
                <a:cs typeface="Courier New" panose="02070309020205020404" pitchFamily="49" charset="0"/>
              </a:rPr>
              <a:t>ShowExceptionLocation</a:t>
            </a:r>
            <a:r>
              <a:rPr lang="en-GB" dirty="0">
                <a:latin typeface="Courier New" panose="02070309020205020404" pitchFamily="49" charset="0"/>
                <a:cs typeface="Courier New" panose="02070309020205020404" pitchFamily="49" charset="0"/>
              </a:rPr>
              <a:t> Then</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PgltHTML</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GetHTMLText</a:t>
            </a:r>
            <a:r>
              <a:rPr lang="en-GB" dirty="0">
                <a:latin typeface="Courier New" panose="02070309020205020404" pitchFamily="49" charset="0"/>
                <a:cs typeface="Courier New" panose="02070309020205020404" pitchFamily="49" charset="0"/>
              </a:rPr>
              <a:t>(HTML.PTPPB_PAGELET_RUNTIME_ERROR, </a:t>
            </a:r>
            <a:r>
              <a:rPr lang="en-GB" dirty="0" err="1">
                <a:latin typeface="Courier New" panose="02070309020205020404" pitchFamily="49" charset="0"/>
                <a:cs typeface="Courier New" panose="02070309020205020404" pitchFamily="49" charset="0"/>
              </a:rPr>
              <a:t>EscapeHTML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PageletErrorTitle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EscapeHTML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DetailedErrorDesc</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EscapeHTML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ex.ToString</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EscapeHTML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ErrorDetails</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Else</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PgltHTML</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GetHTMLText</a:t>
            </a:r>
            <a:r>
              <a:rPr lang="en-GB" dirty="0">
                <a:latin typeface="Courier New" panose="02070309020205020404" pitchFamily="49" charset="0"/>
                <a:cs typeface="Courier New" panose="02070309020205020404" pitchFamily="49" charset="0"/>
              </a:rPr>
              <a:t>(HTML.PTPPB_PAGELET_RUNTIME_ERROR, </a:t>
            </a:r>
            <a:r>
              <a:rPr lang="en-GB" dirty="0" err="1">
                <a:latin typeface="Courier New" panose="02070309020205020404" pitchFamily="49" charset="0"/>
                <a:cs typeface="Courier New" panose="02070309020205020404" pitchFamily="49" charset="0"/>
              </a:rPr>
              <a:t>EscapeHTML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PageletErrorTitle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EscapeHTML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DetailedErrorDesc</a:t>
            </a:r>
            <a:r>
              <a:rPr lang="en-GB" dirty="0">
                <a:latin typeface="Courier New" panose="02070309020205020404" pitchFamily="49" charset="0"/>
                <a:cs typeface="Courier New" panose="02070309020205020404" pitchFamily="49" charset="0"/>
              </a:rPr>
              <a:t>), "", </a:t>
            </a:r>
            <a:r>
              <a:rPr lang="en-GB" dirty="0" err="1">
                <a:latin typeface="Courier New" panose="02070309020205020404" pitchFamily="49" charset="0"/>
                <a:cs typeface="Courier New" panose="02070309020205020404" pitchFamily="49" charset="0"/>
              </a:rPr>
              <a:t>EscapeHTML</a:t>
            </a:r>
            <a:r>
              <a:rPr lang="en-GB" dirty="0">
                <a:latin typeface="Courier New" panose="02070309020205020404" pitchFamily="49" charset="0"/>
                <a:cs typeface="Courier New" panose="02070309020205020404" pitchFamily="49" charset="0"/>
              </a:rPr>
              <a:t>(&amp;</a:t>
            </a:r>
            <a:r>
              <a:rPr lang="en-GB" dirty="0" err="1">
                <a:latin typeface="Courier New" panose="02070309020205020404" pitchFamily="49" charset="0"/>
                <a:cs typeface="Courier New" panose="02070309020205020404" pitchFamily="49" charset="0"/>
              </a:rPr>
              <a:t>ErrorDetails</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End-If;</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end-try;</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&amp;</a:t>
            </a:r>
            <a:r>
              <a:rPr lang="en-GB" dirty="0" err="1">
                <a:latin typeface="Courier New" panose="02070309020205020404" pitchFamily="49" charset="0"/>
                <a:cs typeface="Courier New" panose="02070309020205020404" pitchFamily="49" charset="0"/>
              </a:rPr>
              <a:t>g_sPageletHTML</a:t>
            </a:r>
            <a:r>
              <a:rPr lang="en-GB" dirty="0">
                <a:latin typeface="Courier New" panose="02070309020205020404" pitchFamily="49" charset="0"/>
                <a:cs typeface="Courier New" panose="02070309020205020404" pitchFamily="49" charset="0"/>
              </a:rPr>
              <a:t> = &amp;</a:t>
            </a:r>
            <a:r>
              <a:rPr lang="en-GB" dirty="0" err="1">
                <a:latin typeface="Courier New" panose="02070309020205020404" pitchFamily="49" charset="0"/>
                <a:cs typeface="Courier New" panose="02070309020205020404" pitchFamily="49" charset="0"/>
              </a:rPr>
              <a:t>PgltHTML</a:t>
            </a:r>
            <a:r>
              <a:rPr lang="en-GB" dirty="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   </a:t>
            </a:r>
          </a:p>
          <a:p>
            <a:pPr marL="0" indent="0">
              <a:lnSpc>
                <a:spcPct val="70000"/>
              </a:lnSpc>
              <a:spcBef>
                <a:spcPts val="0"/>
              </a:spcBef>
              <a:spcAft>
                <a:spcPts val="0"/>
              </a:spcAft>
              <a:buNone/>
            </a:pPr>
            <a:r>
              <a:rPr lang="en-GB" dirty="0">
                <a:latin typeface="Courier New" panose="02070309020205020404" pitchFamily="49" charset="0"/>
                <a:cs typeface="Courier New" panose="02070309020205020404" pitchFamily="49" charset="0"/>
              </a:rPr>
              <a:t>end-method;</a:t>
            </a: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endParaRPr lang="en-GB"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846075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Component &amp; page</a:t>
            </a:r>
            <a:endParaRPr lang="en-GB" dirty="0"/>
          </a:p>
        </p:txBody>
      </p:sp>
      <p:sp>
        <p:nvSpPr>
          <p:cNvPr id="3" name="Content Placeholder 2"/>
          <p:cNvSpPr>
            <a:spLocks noGrp="1"/>
          </p:cNvSpPr>
          <p:nvPr>
            <p:ph idx="1"/>
          </p:nvPr>
        </p:nvSpPr>
        <p:spPr>
          <a:xfrm>
            <a:off x="768096" y="2286000"/>
            <a:ext cx="7818120" cy="1322381"/>
          </a:xfrm>
        </p:spPr>
        <p:txBody>
          <a:bodyPr>
            <a:normAutofit/>
          </a:bodyPr>
          <a:lstStyle/>
          <a:p>
            <a:pPr marL="0" indent="0">
              <a:buNone/>
            </a:pPr>
            <a:r>
              <a:rPr lang="en-GB" dirty="0" smtClean="0"/>
              <a:t>One component: PGLT_LOADER_FL with one page: PGLT_LOADER_FL</a:t>
            </a:r>
          </a:p>
          <a:p>
            <a:pPr marL="0" indent="0">
              <a:buNone/>
            </a:pPr>
            <a:r>
              <a:rPr lang="en-GB" dirty="0" smtClean="0"/>
              <a:t>Component: ‘Disable Saving Page’, ‘Update/Display’, ‘Fluid Mode’ checked</a:t>
            </a:r>
          </a:p>
          <a:p>
            <a:pPr marL="0" indent="0">
              <a:buNone/>
            </a:pPr>
            <a:r>
              <a:rPr lang="en-GB" dirty="0" smtClean="0"/>
              <a:t>Page: ‘Page Type’: Standard Page. ‘Fluid Page’ checked.</a:t>
            </a:r>
          </a:p>
        </p:txBody>
      </p:sp>
      <p:sp>
        <p:nvSpPr>
          <p:cNvPr id="4" name="Footer Placeholder 3"/>
          <p:cNvSpPr>
            <a:spLocks noGrp="1"/>
          </p:cNvSpPr>
          <p:nvPr>
            <p:ph type="ftr" sz="quarter" idx="11"/>
          </p:nvPr>
        </p:nvSpPr>
        <p:spPr/>
        <p:txBody>
          <a:bodyPr/>
          <a:lstStyle/>
          <a:p>
            <a:r>
              <a:rPr lang="en-US" dirty="0"/>
              <a:t>EMEA Alliance   9-10 October 2018</a:t>
            </a:r>
          </a:p>
        </p:txBody>
      </p:sp>
      <p:pic>
        <p:nvPicPr>
          <p:cNvPr id="5" name="Picture 4"/>
          <p:cNvPicPr>
            <a:picLocks noChangeAspect="1"/>
          </p:cNvPicPr>
          <p:nvPr/>
        </p:nvPicPr>
        <p:blipFill>
          <a:blip r:embed="rId2"/>
          <a:stretch>
            <a:fillRect/>
          </a:stretch>
        </p:blipFill>
        <p:spPr>
          <a:xfrm>
            <a:off x="768096" y="3646052"/>
            <a:ext cx="3867151" cy="2492874"/>
          </a:xfrm>
          <a:prstGeom prst="rect">
            <a:avLst/>
          </a:prstGeom>
        </p:spPr>
      </p:pic>
      <p:sp>
        <p:nvSpPr>
          <p:cNvPr id="6" name="TextBox 5"/>
          <p:cNvSpPr txBox="1"/>
          <p:nvPr/>
        </p:nvSpPr>
        <p:spPr>
          <a:xfrm>
            <a:off x="4782312" y="3646052"/>
            <a:ext cx="4014216" cy="2862322"/>
          </a:xfrm>
          <a:prstGeom prst="rect">
            <a:avLst/>
          </a:prstGeom>
          <a:noFill/>
        </p:spPr>
        <p:txBody>
          <a:bodyPr wrap="square" rtlCol="0">
            <a:spAutoFit/>
          </a:bodyPr>
          <a:lstStyle/>
          <a:p>
            <a:r>
              <a:rPr lang="en-GB" dirty="0" err="1" smtClean="0"/>
              <a:t>Groupboxes</a:t>
            </a:r>
            <a:r>
              <a:rPr lang="en-GB" dirty="0" smtClean="0"/>
              <a:t> </a:t>
            </a:r>
            <a:r>
              <a:rPr lang="en-GB" dirty="0"/>
              <a:t>is the way to go to get it right on a fluid </a:t>
            </a:r>
            <a:r>
              <a:rPr lang="en-GB" dirty="0" smtClean="0"/>
              <a:t>page, </a:t>
            </a:r>
            <a:r>
              <a:rPr lang="en-GB" dirty="0"/>
              <a:t>type: Layout </a:t>
            </a:r>
            <a:r>
              <a:rPr lang="en-GB" dirty="0" smtClean="0"/>
              <a:t>Only</a:t>
            </a:r>
          </a:p>
          <a:p>
            <a:endParaRPr lang="en-GB" dirty="0"/>
          </a:p>
          <a:p>
            <a:r>
              <a:rPr lang="en-GB" dirty="0"/>
              <a:t>From outside to inside:</a:t>
            </a:r>
          </a:p>
          <a:p>
            <a:pPr marL="457200" indent="-457200">
              <a:buAutoNum type="arabicPeriod"/>
            </a:pPr>
            <a:r>
              <a:rPr lang="en-GB" dirty="0"/>
              <a:t>Style: </a:t>
            </a:r>
            <a:r>
              <a:rPr lang="en-GB" dirty="0" err="1"/>
              <a:t>psc_panel</a:t>
            </a:r>
            <a:r>
              <a:rPr lang="en-GB" dirty="0"/>
              <a:t>-container</a:t>
            </a:r>
          </a:p>
          <a:p>
            <a:pPr marL="457200" indent="-457200">
              <a:buAutoNum type="arabicPeriod"/>
            </a:pPr>
            <a:r>
              <a:rPr lang="en-GB" dirty="0"/>
              <a:t>Style: </a:t>
            </a:r>
            <a:r>
              <a:rPr lang="en-GB" dirty="0" err="1"/>
              <a:t>psc_panel</a:t>
            </a:r>
            <a:r>
              <a:rPr lang="en-GB" dirty="0"/>
              <a:t>-content</a:t>
            </a:r>
          </a:p>
          <a:p>
            <a:pPr marL="457200" indent="-457200">
              <a:buAutoNum type="arabicPeriod"/>
            </a:pPr>
            <a:r>
              <a:rPr lang="en-GB" dirty="0"/>
              <a:t>Style: </a:t>
            </a:r>
            <a:r>
              <a:rPr lang="en-GB" dirty="0" err="1"/>
              <a:t>ps_apps_content</a:t>
            </a:r>
            <a:endParaRPr lang="en-GB" dirty="0"/>
          </a:p>
          <a:p>
            <a:endParaRPr lang="en-GB" dirty="0" smtClean="0"/>
          </a:p>
          <a:p>
            <a:r>
              <a:rPr lang="en-GB" dirty="0" smtClean="0"/>
              <a:t>One </a:t>
            </a:r>
            <a:r>
              <a:rPr lang="en-GB" dirty="0"/>
              <a:t>HTML Area for the rendered pagelet content</a:t>
            </a:r>
            <a:r>
              <a:rPr lang="en-GB" dirty="0" smtClean="0"/>
              <a:t>.</a:t>
            </a:r>
            <a:endParaRPr lang="en-GB" dirty="0"/>
          </a:p>
        </p:txBody>
      </p:sp>
    </p:spTree>
    <p:extLst>
      <p:ext uri="{BB962C8B-B14F-4D97-AF65-F5344CB8AC3E}">
        <p14:creationId xmlns:p14="http://schemas.microsoft.com/office/powerpoint/2010/main" val="4135993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dirty="0" smtClean="0"/>
              <a:t>The generic component: we </a:t>
            </a:r>
            <a:r>
              <a:rPr lang="en-GB" dirty="0"/>
              <a:t>enabled access </a:t>
            </a:r>
            <a:r>
              <a:rPr lang="en-GB" dirty="0" smtClean="0"/>
              <a:t>to </a:t>
            </a:r>
            <a:r>
              <a:rPr lang="en-GB" dirty="0"/>
              <a:t>all users for the component</a:t>
            </a:r>
            <a:r>
              <a:rPr lang="en-GB" dirty="0" smtClean="0"/>
              <a:t>.</a:t>
            </a:r>
          </a:p>
          <a:p>
            <a:pPr marL="0" indent="0">
              <a:buNone/>
            </a:pPr>
            <a:r>
              <a:rPr lang="en-GB" dirty="0" smtClean="0"/>
              <a:t>Pagelet: for the student self service pagelets we restricted the access to students only.</a:t>
            </a:r>
          </a:p>
          <a:p>
            <a:pPr marL="0" indent="0">
              <a:buNone/>
            </a:pPr>
            <a:r>
              <a:rPr lang="en-GB" dirty="0" smtClean="0"/>
              <a:t>Query security: we created a query security tree specific for students. </a:t>
            </a:r>
          </a:p>
          <a:p>
            <a:pPr marL="0" indent="0">
              <a:buNone/>
            </a:pPr>
            <a:r>
              <a:rPr lang="en-GB" dirty="0" smtClean="0"/>
              <a:t>All query’s used in the student self service need to have a criteria on the logged on user. (OPRID = %</a:t>
            </a:r>
            <a:r>
              <a:rPr lang="en-GB" dirty="0" err="1" smtClean="0"/>
              <a:t>OperatorID</a:t>
            </a:r>
            <a:r>
              <a:rPr lang="en-GB" dirty="0" smtClean="0"/>
              <a:t>)</a:t>
            </a:r>
            <a:endParaRPr lang="en-GB" dirty="0"/>
          </a:p>
          <a:p>
            <a:pPr marL="0" indent="0">
              <a:buNone/>
            </a:pPr>
            <a:endParaRPr lang="en-GB" dirty="0" smtClean="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3013007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448" y="4960137"/>
            <a:ext cx="6016752" cy="1463040"/>
          </a:xfrm>
        </p:spPr>
        <p:txBody>
          <a:bodyPr/>
          <a:lstStyle/>
          <a:p>
            <a:r>
              <a:rPr lang="en-GB" dirty="0" smtClean="0"/>
              <a:t>Functional implementation</a:t>
            </a:r>
            <a:endParaRPr lang="en-GB" dirty="0"/>
          </a:p>
        </p:txBody>
      </p:sp>
      <p:sp>
        <p:nvSpPr>
          <p:cNvPr id="3" name="Subtitle 2"/>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EMEA Alliance   9-10 October 2018</a:t>
            </a:r>
            <a:endParaRPr lang="en-US" dirty="0"/>
          </a:p>
        </p:txBody>
      </p:sp>
    </p:spTree>
    <p:extLst>
      <p:ext uri="{BB962C8B-B14F-4D97-AF65-F5344CB8AC3E}">
        <p14:creationId xmlns:p14="http://schemas.microsoft.com/office/powerpoint/2010/main" val="3558257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 knowledge</a:t>
            </a:r>
            <a:endParaRPr lang="en-GB" dirty="0"/>
          </a:p>
        </p:txBody>
      </p:sp>
      <p:sp>
        <p:nvSpPr>
          <p:cNvPr id="3" name="Content Placeholder 2"/>
          <p:cNvSpPr>
            <a:spLocks noGrp="1"/>
          </p:cNvSpPr>
          <p:nvPr>
            <p:ph idx="1"/>
          </p:nvPr>
        </p:nvSpPr>
        <p:spPr/>
        <p:txBody>
          <a:bodyPr numCol="2">
            <a:normAutofit/>
          </a:bodyPr>
          <a:lstStyle/>
          <a:p>
            <a:pPr marL="0" indent="0">
              <a:buNone/>
            </a:pPr>
            <a:r>
              <a:rPr lang="en-GB" dirty="0" smtClean="0"/>
              <a:t>For creating the component</a:t>
            </a:r>
          </a:p>
          <a:p>
            <a:pPr marL="182563" indent="-182563">
              <a:buFont typeface="Wingdings" panose="05000000000000000000" pitchFamily="2" charset="2"/>
              <a:buChar char="§"/>
            </a:pPr>
            <a:r>
              <a:rPr lang="en-GB" dirty="0" smtClean="0"/>
              <a:t>PeopleCode programming</a:t>
            </a:r>
          </a:p>
          <a:p>
            <a:pPr marL="0" indent="0">
              <a:buNone/>
            </a:pPr>
            <a:endParaRPr lang="en-GB" dirty="0" smtClean="0"/>
          </a:p>
          <a:p>
            <a:pPr marL="0" indent="0">
              <a:buNone/>
            </a:pPr>
            <a:r>
              <a:rPr lang="en-GB" dirty="0" smtClean="0"/>
              <a:t>For creating the pages</a:t>
            </a:r>
          </a:p>
          <a:p>
            <a:pPr marL="182563" indent="-182563">
              <a:buFont typeface="Wingdings" panose="05000000000000000000" pitchFamily="2" charset="2"/>
              <a:buChar char="§"/>
            </a:pPr>
            <a:r>
              <a:rPr lang="en-GB" dirty="0" smtClean="0"/>
              <a:t>PS Query</a:t>
            </a:r>
          </a:p>
          <a:p>
            <a:pPr marL="182563" indent="-182563">
              <a:buFont typeface="Wingdings" panose="05000000000000000000" pitchFamily="2" charset="2"/>
              <a:buChar char="§"/>
            </a:pPr>
            <a:r>
              <a:rPr lang="en-GB" dirty="0" smtClean="0"/>
              <a:t>HTML</a:t>
            </a:r>
          </a:p>
          <a:p>
            <a:pPr marL="182563" indent="-182563">
              <a:buFont typeface="Wingdings" panose="05000000000000000000" pitchFamily="2" charset="2"/>
              <a:buChar char="§"/>
            </a:pPr>
            <a:r>
              <a:rPr lang="en-GB" dirty="0" smtClean="0"/>
              <a:t>XSL</a:t>
            </a:r>
          </a:p>
          <a:p>
            <a:pPr marL="182563" indent="-182563">
              <a:buFont typeface="Wingdings" panose="05000000000000000000" pitchFamily="2" charset="2"/>
              <a:buChar char="§"/>
            </a:pPr>
            <a:r>
              <a:rPr lang="en-GB" dirty="0" smtClean="0"/>
              <a:t>CSS</a:t>
            </a:r>
          </a:p>
          <a:p>
            <a:pPr marL="182563" indent="-182563">
              <a:buFont typeface="Wingdings" panose="05000000000000000000" pitchFamily="2" charset="2"/>
              <a:buChar char="§"/>
            </a:pPr>
            <a:r>
              <a:rPr lang="en-GB" dirty="0" smtClean="0"/>
              <a:t>jQuery</a:t>
            </a:r>
          </a:p>
          <a:p>
            <a:pPr marL="0" indent="0">
              <a:buNone/>
            </a:pPr>
            <a:r>
              <a:rPr lang="en-GB" dirty="0" smtClean="0"/>
              <a:t>Portal Technology</a:t>
            </a:r>
          </a:p>
          <a:p>
            <a:pPr marL="182563" indent="-182563">
              <a:buFont typeface="Wingdings" panose="05000000000000000000" pitchFamily="2" charset="2"/>
              <a:buChar char="§"/>
            </a:pPr>
            <a:r>
              <a:rPr lang="en-GB" dirty="0" smtClean="0"/>
              <a:t>Homepages</a:t>
            </a:r>
          </a:p>
          <a:p>
            <a:pPr marL="182563" indent="-182563">
              <a:buFont typeface="Wingdings" panose="05000000000000000000" pitchFamily="2" charset="2"/>
              <a:buChar char="§"/>
            </a:pPr>
            <a:r>
              <a:rPr lang="en-GB" dirty="0" smtClean="0"/>
              <a:t>Tiles</a:t>
            </a:r>
          </a:p>
          <a:p>
            <a:pPr marL="182563" indent="-182563">
              <a:buFont typeface="Wingdings" panose="05000000000000000000" pitchFamily="2" charset="2"/>
              <a:buChar char="§"/>
            </a:pPr>
            <a:r>
              <a:rPr lang="en-GB" dirty="0" smtClean="0"/>
              <a:t>Structure and Content</a:t>
            </a:r>
            <a:endParaRPr lang="en-GB" dirty="0"/>
          </a:p>
        </p:txBody>
      </p:sp>
      <p:sp>
        <p:nvSpPr>
          <p:cNvPr id="4" name="Footer Placeholder 3"/>
          <p:cNvSpPr>
            <a:spLocks noGrp="1"/>
          </p:cNvSpPr>
          <p:nvPr>
            <p:ph type="ftr" sz="quarter" idx="11"/>
          </p:nvPr>
        </p:nvSpPr>
        <p:spPr/>
        <p:txBody>
          <a:bodyPr/>
          <a:lstStyle/>
          <a:p>
            <a:r>
              <a:rPr lang="en-US" smtClean="0"/>
              <a:t>EMEA Alliance   9-10 October 2018</a:t>
            </a:r>
            <a:endParaRPr lang="en-US" dirty="0"/>
          </a:p>
        </p:txBody>
      </p:sp>
    </p:spTree>
    <p:extLst>
      <p:ext uri="{BB962C8B-B14F-4D97-AF65-F5344CB8AC3E}">
        <p14:creationId xmlns:p14="http://schemas.microsoft.com/office/powerpoint/2010/main" val="507661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Query</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dirty="0" smtClean="0"/>
              <a:t>Limit to the logged on user: </a:t>
            </a:r>
            <a:r>
              <a:rPr lang="en-GB" sz="1600" dirty="0" smtClean="0">
                <a:latin typeface="Courier New" panose="02070309020205020404" pitchFamily="49" charset="0"/>
                <a:cs typeface="Courier New" panose="02070309020205020404" pitchFamily="49" charset="0"/>
              </a:rPr>
              <a:t>OPRID </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OperatorID</a:t>
            </a:r>
            <a:endParaRPr lang="en-GB" sz="1600" dirty="0">
              <a:latin typeface="Courier New" panose="02070309020205020404" pitchFamily="49" charset="0"/>
              <a:cs typeface="Courier New" panose="02070309020205020404" pitchFamily="49" charset="0"/>
            </a:endParaRPr>
          </a:p>
          <a:p>
            <a:pPr marL="0" indent="0">
              <a:buNone/>
            </a:pPr>
            <a:r>
              <a:rPr lang="en-GB" dirty="0"/>
              <a:t>Put </a:t>
            </a:r>
            <a:r>
              <a:rPr lang="en-GB" dirty="0" smtClean="0"/>
              <a:t>most logic in the query as this is easier to maintain than xsl.</a:t>
            </a:r>
          </a:p>
          <a:p>
            <a:pPr marL="0" indent="0">
              <a:buNone/>
            </a:pPr>
            <a:endParaRPr lang="en-GB" dirty="0"/>
          </a:p>
          <a:p>
            <a:pPr marL="0" indent="0">
              <a:buNone/>
            </a:pPr>
            <a:r>
              <a:rPr lang="en-GB" dirty="0" smtClean="0"/>
              <a:t>Multilanguage implementation: </a:t>
            </a:r>
          </a:p>
          <a:p>
            <a:pPr>
              <a:buFont typeface="Wingdings" panose="05000000000000000000" pitchFamily="2" charset="2"/>
              <a:buChar char="§"/>
            </a:pPr>
            <a:r>
              <a:rPr lang="en-GB" dirty="0" smtClean="0"/>
              <a:t>Use the build in language selection as much as possible (query output follows data language selection).</a:t>
            </a:r>
          </a:p>
          <a:p>
            <a:pPr>
              <a:buFont typeface="Wingdings" panose="05000000000000000000" pitchFamily="2" charset="2"/>
              <a:buChar char="§"/>
            </a:pPr>
            <a:r>
              <a:rPr lang="en-GB" dirty="0" smtClean="0"/>
              <a:t>Use different fields for each language, e.g. DESCR_ENG, DESCR_DUT and let the xsl pick the right language.</a:t>
            </a:r>
          </a:p>
          <a:p>
            <a:pPr>
              <a:buFont typeface="Wingdings" panose="05000000000000000000" pitchFamily="2" charset="2"/>
              <a:buChar char="§"/>
            </a:pPr>
            <a:r>
              <a:rPr lang="en-GB" dirty="0" smtClean="0"/>
              <a:t>Use expressions to format dates in the correct format and language.</a:t>
            </a: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4017979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PageletS</a:t>
            </a:r>
            <a:endParaRPr lang="en-GB" dirty="0"/>
          </a:p>
        </p:txBody>
      </p:sp>
      <p:sp>
        <p:nvSpPr>
          <p:cNvPr id="3" name="Content Placeholder 2"/>
          <p:cNvSpPr>
            <a:spLocks noGrp="1"/>
          </p:cNvSpPr>
          <p:nvPr>
            <p:ph idx="1"/>
          </p:nvPr>
        </p:nvSpPr>
        <p:spPr>
          <a:xfrm>
            <a:off x="768096" y="2286000"/>
            <a:ext cx="7818120" cy="4023360"/>
          </a:xfrm>
        </p:spPr>
        <p:txBody>
          <a:bodyPr>
            <a:normAutofit fontScale="92500" lnSpcReduction="10000"/>
          </a:bodyPr>
          <a:lstStyle/>
          <a:p>
            <a:pPr marL="0" indent="0">
              <a:buNone/>
            </a:pPr>
            <a:r>
              <a:rPr lang="en-GB" dirty="0" smtClean="0"/>
              <a:t>The basics:</a:t>
            </a:r>
          </a:p>
          <a:p>
            <a:pPr>
              <a:buFont typeface="Wingdings" panose="05000000000000000000" pitchFamily="2" charset="2"/>
              <a:buChar char="§"/>
            </a:pPr>
            <a:r>
              <a:rPr lang="en-GB" dirty="0" smtClean="0"/>
              <a:t>Step 1: Give it a meaningful ID and description</a:t>
            </a:r>
          </a:p>
          <a:p>
            <a:pPr>
              <a:buFont typeface="Wingdings" panose="05000000000000000000" pitchFamily="2" charset="2"/>
              <a:buChar char="§"/>
            </a:pPr>
            <a:r>
              <a:rPr lang="en-GB" dirty="0" smtClean="0"/>
              <a:t>Step 2: Query based.</a:t>
            </a:r>
          </a:p>
          <a:p>
            <a:pPr>
              <a:buFont typeface="Wingdings" panose="05000000000000000000" pitchFamily="2" charset="2"/>
              <a:buChar char="§"/>
            </a:pPr>
            <a:r>
              <a:rPr lang="en-GB" dirty="0" smtClean="0"/>
              <a:t>Step 3: Max rows: 99999 (this is the maximum, load all data).</a:t>
            </a:r>
          </a:p>
          <a:p>
            <a:pPr lvl="1">
              <a:buFont typeface="Wingdings" panose="05000000000000000000" pitchFamily="2" charset="2"/>
              <a:buChar char="§"/>
            </a:pPr>
            <a:r>
              <a:rPr lang="en-GB" dirty="0" smtClean="0"/>
              <a:t>No further user specified prompts (the component doesn’t support this for now).</a:t>
            </a:r>
          </a:p>
          <a:p>
            <a:pPr>
              <a:buFont typeface="Wingdings" panose="05000000000000000000" pitchFamily="2" charset="2"/>
              <a:buChar char="§"/>
            </a:pPr>
            <a:r>
              <a:rPr lang="en-GB" dirty="0" smtClean="0"/>
              <a:t>Step 4: Display: Custom.</a:t>
            </a:r>
          </a:p>
          <a:p>
            <a:pPr>
              <a:buFont typeface="Wingdings" panose="05000000000000000000" pitchFamily="2" charset="2"/>
              <a:buChar char="§"/>
            </a:pPr>
            <a:r>
              <a:rPr lang="en-GB" dirty="0" smtClean="0"/>
              <a:t>Step 5: Put the custom xsl in here.</a:t>
            </a:r>
          </a:p>
          <a:p>
            <a:pPr>
              <a:buFont typeface="Wingdings" panose="05000000000000000000" pitchFamily="2" charset="2"/>
              <a:buChar char="§"/>
            </a:pPr>
            <a:r>
              <a:rPr lang="en-GB" dirty="0" smtClean="0"/>
              <a:t>Step 6: Homepage Pagelet, pick a folder to store them together.</a:t>
            </a:r>
          </a:p>
          <a:p>
            <a:pPr lvl="1">
              <a:buFont typeface="Wingdings" panose="05000000000000000000" pitchFamily="2" charset="2"/>
              <a:buChar char="§"/>
            </a:pPr>
            <a:r>
              <a:rPr lang="en-GB" dirty="0" smtClean="0"/>
              <a:t>Security: as needed.</a:t>
            </a:r>
          </a:p>
          <a:p>
            <a:pPr marL="0" indent="0">
              <a:buNone/>
            </a:pPr>
            <a:r>
              <a:rPr lang="en-GB" dirty="0" smtClean="0"/>
              <a:t>On multilanguage systems, log in in the other language(s) to set the description in all the different languages as needed.</a:t>
            </a: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339502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Pagelet XSLT</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dirty="0" smtClean="0"/>
              <a:t>Warning: Campus only supports xsl 1.0!</a:t>
            </a:r>
          </a:p>
          <a:p>
            <a:pPr marL="0" indent="0">
              <a:buNone/>
            </a:pPr>
            <a:r>
              <a:rPr lang="en-GB" dirty="0" smtClean="0"/>
              <a:t>In short: loop through the data to generate the HTML output.</a:t>
            </a:r>
          </a:p>
          <a:p>
            <a:pPr marL="0" indent="0">
              <a:buNone/>
            </a:pPr>
            <a:endParaRPr lang="en-GB" dirty="0" smtClean="0"/>
          </a:p>
          <a:p>
            <a:pPr marL="0" indent="0">
              <a:buNone/>
            </a:pPr>
            <a:r>
              <a:rPr lang="en-GB" dirty="0" smtClean="0"/>
              <a:t>Tips and tricks:</a:t>
            </a:r>
          </a:p>
          <a:p>
            <a:pPr marL="182563" indent="-182563">
              <a:buFont typeface="Wingdings" panose="05000000000000000000" pitchFamily="2" charset="2"/>
              <a:buChar char="§"/>
            </a:pPr>
            <a:r>
              <a:rPr lang="en-GB" dirty="0" smtClean="0"/>
              <a:t>Using </a:t>
            </a:r>
            <a:r>
              <a:rPr lang="en-GB" dirty="0" err="1" smtClean="0"/>
              <a:t>divs</a:t>
            </a:r>
            <a:r>
              <a:rPr lang="en-GB" dirty="0" smtClean="0"/>
              <a:t> is the way to go.</a:t>
            </a:r>
          </a:p>
          <a:p>
            <a:pPr marL="182563" indent="-182563">
              <a:buFont typeface="Wingdings" panose="05000000000000000000" pitchFamily="2" charset="2"/>
              <a:buChar char="§"/>
            </a:pPr>
            <a:r>
              <a:rPr lang="en-GB" dirty="0" smtClean="0"/>
              <a:t>Visualize how you want your data to be displayed on a computer screen and on a mobile phone. Design your div structure.</a:t>
            </a:r>
          </a:p>
          <a:p>
            <a:pPr marL="182563" indent="-182563">
              <a:buFont typeface="Wingdings" panose="05000000000000000000" pitchFamily="2" charset="2"/>
              <a:buChar char="§"/>
            </a:pPr>
            <a:r>
              <a:rPr lang="en-GB" dirty="0" smtClean="0"/>
              <a:t>Create a template xslt so functional people can choose this in the pagelet wizard as a starting point.</a:t>
            </a:r>
          </a:p>
          <a:p>
            <a:pPr marL="0" indent="0">
              <a:buNone/>
            </a:pPr>
            <a:endParaRPr lang="en-GB" dirty="0" smtClean="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3498918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a:t>
            </a:r>
            <a:r>
              <a:rPr lang="en-US" dirty="0" err="1"/>
              <a:t>amsterdam</a:t>
            </a:r>
            <a:endParaRPr lang="en-US" dirty="0">
              <a:solidFill>
                <a:srgbClr val="2C2F34"/>
              </a:solidFill>
            </a:endParaRPr>
          </a:p>
        </p:txBody>
      </p:sp>
      <p:sp>
        <p:nvSpPr>
          <p:cNvPr id="4" name="Text Placeholder 3"/>
          <p:cNvSpPr>
            <a:spLocks noGrp="1"/>
          </p:cNvSpPr>
          <p:nvPr>
            <p:ph type="body" sz="half" idx="2"/>
          </p:nvPr>
        </p:nvSpPr>
        <p:spPr>
          <a:xfrm>
            <a:off x="6457950" y="4960138"/>
            <a:ext cx="2603754" cy="1541246"/>
          </a:xfrm>
        </p:spPr>
        <p:txBody>
          <a:bodyPr>
            <a:normAutofit fontScale="70000" lnSpcReduction="20000"/>
          </a:bodyPr>
          <a:lstStyle/>
          <a:p>
            <a:r>
              <a:rPr lang="en-US" dirty="0" smtClean="0"/>
              <a:t>Largest university of the Netherlands</a:t>
            </a:r>
            <a:endParaRPr lang="en-US" dirty="0"/>
          </a:p>
          <a:p>
            <a:r>
              <a:rPr lang="en-US" dirty="0" smtClean="0"/>
              <a:t>60,500</a:t>
            </a:r>
            <a:r>
              <a:rPr lang="en-US" dirty="0"/>
              <a:t>+ </a:t>
            </a:r>
            <a:r>
              <a:rPr lang="en-US" dirty="0" smtClean="0"/>
              <a:t>applications</a:t>
            </a:r>
          </a:p>
          <a:p>
            <a:r>
              <a:rPr lang="en-US" dirty="0" smtClean="0"/>
              <a:t>40,500</a:t>
            </a:r>
            <a:r>
              <a:rPr lang="en-US" dirty="0"/>
              <a:t>+ enrolments</a:t>
            </a:r>
          </a:p>
          <a:p>
            <a:r>
              <a:rPr lang="en-US" dirty="0" smtClean="0"/>
              <a:t>62 </a:t>
            </a:r>
            <a:r>
              <a:rPr lang="en-US" dirty="0"/>
              <a:t>B</a:t>
            </a:r>
            <a:r>
              <a:rPr lang="en-US" dirty="0" smtClean="0"/>
              <a:t>achelor </a:t>
            </a:r>
            <a:r>
              <a:rPr lang="en-US" dirty="0" err="1"/>
              <a:t>programmes</a:t>
            </a:r>
            <a:endParaRPr lang="en-US" dirty="0"/>
          </a:p>
          <a:p>
            <a:r>
              <a:rPr lang="en-US" dirty="0" smtClean="0"/>
              <a:t>137 Master </a:t>
            </a:r>
            <a:r>
              <a:rPr lang="en-US" dirty="0" err="1"/>
              <a:t>programmes</a:t>
            </a:r>
            <a:endParaRPr lang="en-US" dirty="0"/>
          </a:p>
          <a:p>
            <a:r>
              <a:rPr lang="en-US" dirty="0"/>
              <a:t>151 Non Degree </a:t>
            </a:r>
            <a:r>
              <a:rPr lang="en-US" dirty="0" err="1" smtClean="0"/>
              <a:t>programmes</a:t>
            </a:r>
            <a:endParaRPr lang="en-US" dirty="0" smtClean="0"/>
          </a:p>
          <a:p>
            <a:r>
              <a:rPr lang="en-US" dirty="0" smtClean="0"/>
              <a:t>3000 PhD students – 550 promotions/year</a:t>
            </a:r>
            <a:endParaRPr lang="en-US" dirty="0"/>
          </a:p>
          <a:p>
            <a:r>
              <a:rPr lang="en-US" dirty="0" smtClean="0"/>
              <a:t>6000+ staff</a:t>
            </a:r>
            <a:endParaRPr lang="en-US" dirty="0"/>
          </a:p>
        </p:txBody>
      </p:sp>
      <p:sp>
        <p:nvSpPr>
          <p:cNvPr id="3" name="Picture Placeholder 2"/>
          <p:cNvSpPr>
            <a:spLocks noGrp="1"/>
          </p:cNvSpPr>
          <p:nvPr>
            <p:ph type="pic" idx="1"/>
          </p:nvPr>
        </p:nvSpPr>
        <p:spPr/>
      </p:sp>
      <p:pic>
        <p:nvPicPr>
          <p:cNvPr id="7" name="Tijdelijke aanduiding voor afbeelding 6"/>
          <p:cNvPicPr>
            <a:picLocks noChangeAspect="1"/>
          </p:cNvPicPr>
          <p:nvPr/>
        </p:nvPicPr>
        <p:blipFill>
          <a:blip r:embed="rId2">
            <a:extLst>
              <a:ext uri="{28A0092B-C50C-407E-A947-70E740481C1C}">
                <a14:useLocalDpi xmlns:a14="http://schemas.microsoft.com/office/drawing/2010/main" val="0"/>
              </a:ext>
            </a:extLst>
          </a:blip>
          <a:srcRect t="16661" b="16661"/>
          <a:stretch>
            <a:fillRect/>
          </a:stretch>
        </p:blipFill>
        <p:spPr>
          <a:xfrm>
            <a:off x="0" y="0"/>
            <a:ext cx="9141714" cy="4572000"/>
          </a:xfrm>
          <a:prstGeom prst="rect">
            <a:avLst/>
          </a:prstGeom>
          <a:solidFill>
            <a:schemeClr val="accent2">
              <a:lumMod val="60000"/>
              <a:lumOff val="40000"/>
            </a:schemeClr>
          </a:solidFill>
        </p:spPr>
      </p:pic>
    </p:spTree>
    <p:extLst>
      <p:ext uri="{BB962C8B-B14F-4D97-AF65-F5344CB8AC3E}">
        <p14:creationId xmlns:p14="http://schemas.microsoft.com/office/powerpoint/2010/main" val="4224162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Pagelet XSLT</a:t>
            </a:r>
            <a:endParaRPr lang="en-GB" dirty="0"/>
          </a:p>
        </p:txBody>
      </p:sp>
      <p:sp>
        <p:nvSpPr>
          <p:cNvPr id="3" name="Content Placeholder 2"/>
          <p:cNvSpPr>
            <a:spLocks noGrp="1"/>
          </p:cNvSpPr>
          <p:nvPr>
            <p:ph idx="1"/>
          </p:nvPr>
        </p:nvSpPr>
        <p:spPr>
          <a:xfrm>
            <a:off x="768096" y="2286000"/>
            <a:ext cx="7818120" cy="4023360"/>
          </a:xfrm>
        </p:spPr>
        <p:txBody>
          <a:bodyPr>
            <a:normAutofit/>
          </a:bodyPr>
          <a:lstStyle/>
          <a:p>
            <a:pPr marL="0" indent="0">
              <a:buNone/>
            </a:pPr>
            <a:r>
              <a:rPr lang="en-GB" dirty="0"/>
              <a:t>For Multilanguage </a:t>
            </a:r>
            <a:r>
              <a:rPr lang="en-GB" dirty="0" smtClean="0"/>
              <a:t>try to use the built in query language functionality, in other cases you </a:t>
            </a:r>
            <a:r>
              <a:rPr lang="en-GB" dirty="0"/>
              <a:t>can use an </a:t>
            </a:r>
            <a:r>
              <a:rPr lang="en-GB" dirty="0" err="1"/>
              <a:t>xsl:choose</a:t>
            </a:r>
            <a:r>
              <a:rPr lang="en-GB" dirty="0"/>
              <a:t> on a query header to check the language in which the users is logged </a:t>
            </a:r>
            <a:r>
              <a:rPr lang="en-GB" dirty="0" smtClean="0"/>
              <a:t>on:</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&lt;</a:t>
            </a:r>
            <a:r>
              <a:rPr lang="en-GB" sz="1200" dirty="0" err="1">
                <a:latin typeface="Courier New" panose="02070309020205020404" pitchFamily="49" charset="0"/>
                <a:cs typeface="Courier New" panose="02070309020205020404" pitchFamily="49" charset="0"/>
              </a:rPr>
              <a:t>xsl:choose</a:t>
            </a:r>
            <a:r>
              <a:rPr lang="en-GB" sz="1200" dirty="0">
                <a:latin typeface="Courier New" panose="02070309020205020404" pitchFamily="49" charset="0"/>
                <a:cs typeface="Courier New" panose="02070309020205020404" pitchFamily="49" charset="0"/>
              </a:rPr>
              <a:t>&gt;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  &lt;</a:t>
            </a:r>
            <a:r>
              <a:rPr lang="en-GB" sz="1200" dirty="0" err="1">
                <a:latin typeface="Courier New" panose="02070309020205020404" pitchFamily="49" charset="0"/>
                <a:cs typeface="Courier New" panose="02070309020205020404" pitchFamily="49" charset="0"/>
              </a:rPr>
              <a:t>xsl:when</a:t>
            </a:r>
            <a:r>
              <a:rPr lang="en-GB" sz="1200" dirty="0">
                <a:latin typeface="Courier New" panose="02070309020205020404" pitchFamily="49" charset="0"/>
                <a:cs typeface="Courier New" panose="02070309020205020404" pitchFamily="49" charset="0"/>
              </a:rPr>
              <a:t> test="/</a:t>
            </a:r>
            <a:r>
              <a:rPr lang="en-GB" sz="1200" dirty="0" err="1">
                <a:latin typeface="Courier New" panose="02070309020205020404" pitchFamily="49" charset="0"/>
                <a:cs typeface="Courier New" panose="02070309020205020404" pitchFamily="49" charset="0"/>
              </a:rPr>
              <a:t>queryresult</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queryfields</a:t>
            </a:r>
            <a:r>
              <a:rPr lang="en-GB" sz="1200" dirty="0">
                <a:latin typeface="Courier New" panose="02070309020205020404" pitchFamily="49" charset="0"/>
                <a:cs typeface="Courier New" panose="02070309020205020404" pitchFamily="49" charset="0"/>
              </a:rPr>
              <a:t>/field[position()=12]/</a:t>
            </a:r>
            <a:r>
              <a:rPr lang="en-GB" sz="1200" dirty="0" err="1">
                <a:latin typeface="Courier New" panose="02070309020205020404" pitchFamily="49" charset="0"/>
                <a:cs typeface="Courier New" panose="02070309020205020404" pitchFamily="49" charset="0"/>
              </a:rPr>
              <a:t>headingtext</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Loopbaan</a:t>
            </a:r>
            <a:r>
              <a:rPr lang="en-GB" sz="1200" dirty="0">
                <a:latin typeface="Courier New" panose="02070309020205020404" pitchFamily="49" charset="0"/>
                <a:cs typeface="Courier New" panose="02070309020205020404" pitchFamily="49" charset="0"/>
              </a:rPr>
              <a:t>'"&gt;Dutch text&lt;/</a:t>
            </a:r>
            <a:r>
              <a:rPr lang="en-GB" sz="1200" dirty="0" err="1">
                <a:latin typeface="Courier New" panose="02070309020205020404" pitchFamily="49" charset="0"/>
                <a:cs typeface="Courier New" panose="02070309020205020404" pitchFamily="49" charset="0"/>
              </a:rPr>
              <a:t>xsl:when</a:t>
            </a:r>
            <a:r>
              <a:rPr lang="en-GB" sz="1200" dirty="0">
                <a:latin typeface="Courier New" panose="02070309020205020404" pitchFamily="49" charset="0"/>
                <a:cs typeface="Courier New" panose="02070309020205020404" pitchFamily="49" charset="0"/>
              </a:rPr>
              <a:t>&gt;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  &lt;</a:t>
            </a:r>
            <a:r>
              <a:rPr lang="en-GB" sz="1200" dirty="0" err="1">
                <a:latin typeface="Courier New" panose="02070309020205020404" pitchFamily="49" charset="0"/>
                <a:cs typeface="Courier New" panose="02070309020205020404" pitchFamily="49" charset="0"/>
              </a:rPr>
              <a:t>xsl:otherwise</a:t>
            </a:r>
            <a:r>
              <a:rPr lang="en-GB" sz="1200" dirty="0">
                <a:latin typeface="Courier New" panose="02070309020205020404" pitchFamily="49" charset="0"/>
                <a:cs typeface="Courier New" panose="02070309020205020404" pitchFamily="49" charset="0"/>
              </a:rPr>
              <a:t>&gt;English text&lt;/</a:t>
            </a:r>
            <a:r>
              <a:rPr lang="en-GB" sz="1200" dirty="0" err="1">
                <a:latin typeface="Courier New" panose="02070309020205020404" pitchFamily="49" charset="0"/>
                <a:cs typeface="Courier New" panose="02070309020205020404" pitchFamily="49" charset="0"/>
              </a:rPr>
              <a:t>xsl:otherwise</a:t>
            </a:r>
            <a:r>
              <a:rPr lang="en-GB" sz="1200" dirty="0">
                <a:latin typeface="Courier New" panose="02070309020205020404" pitchFamily="49" charset="0"/>
                <a:cs typeface="Courier New" panose="02070309020205020404" pitchFamily="49" charset="0"/>
              </a:rPr>
              <a:t>&gt;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&lt;/</a:t>
            </a:r>
            <a:r>
              <a:rPr lang="en-GB" sz="1200" dirty="0" err="1">
                <a:latin typeface="Courier New" panose="02070309020205020404" pitchFamily="49" charset="0"/>
                <a:cs typeface="Courier New" panose="02070309020205020404" pitchFamily="49" charset="0"/>
              </a:rPr>
              <a:t>xsl:choose</a:t>
            </a:r>
            <a:r>
              <a:rPr lang="en-GB" sz="1200" dirty="0" smtClean="0">
                <a:latin typeface="Courier New" panose="02070309020205020404" pitchFamily="49" charset="0"/>
                <a:cs typeface="Courier New" panose="02070309020205020404" pitchFamily="49" charset="0"/>
              </a:rPr>
              <a:t>&gt;</a:t>
            </a:r>
          </a:p>
          <a:p>
            <a:pPr marL="173736" lvl="1" indent="0">
              <a:buNone/>
            </a:pPr>
            <a:r>
              <a:rPr lang="en-GB" dirty="0" smtClean="0"/>
              <a:t>In this case the field 12 is ‘Career’ in English or ‘</a:t>
            </a:r>
            <a:r>
              <a:rPr lang="en-GB" dirty="0" err="1" smtClean="0"/>
              <a:t>Loopbaan</a:t>
            </a:r>
            <a:r>
              <a:rPr lang="en-GB" dirty="0" smtClean="0"/>
              <a:t>’ in Dutch.</a:t>
            </a:r>
          </a:p>
          <a:p>
            <a:pPr marL="0" indent="0">
              <a:buNone/>
            </a:pPr>
            <a:r>
              <a:rPr lang="en-GB" dirty="0" smtClean="0"/>
              <a:t>Or you </a:t>
            </a:r>
            <a:r>
              <a:rPr lang="en-GB" dirty="0"/>
              <a:t>can use </a:t>
            </a:r>
            <a:r>
              <a:rPr lang="en-GB" dirty="0" smtClean="0"/>
              <a:t>JavaScript </a:t>
            </a:r>
            <a:r>
              <a:rPr lang="en-GB" dirty="0"/>
              <a:t>to get the language from the </a:t>
            </a:r>
            <a:r>
              <a:rPr lang="en-GB" dirty="0" smtClean="0"/>
              <a:t>browser and use different </a:t>
            </a:r>
            <a:r>
              <a:rPr lang="en-GB" dirty="0" err="1" smtClean="0"/>
              <a:t>divs</a:t>
            </a:r>
            <a:r>
              <a:rPr lang="en-GB" dirty="0" smtClean="0"/>
              <a:t> for each language:</a:t>
            </a:r>
          </a:p>
          <a:p>
            <a:pPr marL="0" indent="0">
              <a:buNone/>
            </a:pPr>
            <a:r>
              <a:rPr lang="en-GB" sz="1200" dirty="0" err="1">
                <a:latin typeface="Courier New" panose="02070309020205020404" pitchFamily="49" charset="0"/>
                <a:cs typeface="Courier New" panose="02070309020205020404" pitchFamily="49" charset="0"/>
              </a:rPr>
              <a:t>var</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lang</a:t>
            </a:r>
            <a:r>
              <a:rPr lang="en-GB" sz="1200" dirty="0">
                <a:latin typeface="Courier New" panose="02070309020205020404" pitchFamily="49" charset="0"/>
                <a:cs typeface="Courier New" panose="02070309020205020404" pitchFamily="49" charset="0"/>
              </a:rPr>
              <a:t> = </a:t>
            </a:r>
            <a:r>
              <a:rPr lang="en-GB" sz="1200" dirty="0" err="1">
                <a:latin typeface="Courier New" panose="02070309020205020404" pitchFamily="49" charset="0"/>
                <a:cs typeface="Courier New" panose="02070309020205020404" pitchFamily="49" charset="0"/>
              </a:rPr>
              <a:t>document.documentElement.lang</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if(</a:t>
            </a:r>
            <a:r>
              <a:rPr lang="en-GB" sz="1200" dirty="0" err="1">
                <a:latin typeface="Courier New" panose="02070309020205020404" pitchFamily="49" charset="0"/>
                <a:cs typeface="Courier New" panose="02070309020205020404" pitchFamily="49" charset="0"/>
              </a:rPr>
              <a:t>lang</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en</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document.getElementById</a:t>
            </a:r>
            <a:r>
              <a:rPr lang="en-GB" sz="1200" dirty="0">
                <a:latin typeface="Courier New" panose="02070309020205020404" pitchFamily="49" charset="0"/>
                <a:cs typeface="Courier New" panose="02070309020205020404" pitchFamily="49" charset="0"/>
              </a:rPr>
              <a:t>(</a:t>
            </a:r>
            <a:r>
              <a:rPr lang="en-GB" sz="1200" dirty="0" smtClean="0">
                <a:latin typeface="Courier New" panose="02070309020205020404" pitchFamily="49" charset="0"/>
                <a:cs typeface="Courier New" panose="02070309020205020404" pitchFamily="49" charset="0"/>
              </a:rPr>
              <a:t>'</a:t>
            </a:r>
            <a:r>
              <a:rPr lang="en-GB" sz="1200" dirty="0" err="1" smtClean="0">
                <a:latin typeface="Courier New" panose="02070309020205020404" pitchFamily="49" charset="0"/>
                <a:cs typeface="Courier New" panose="02070309020205020404" pitchFamily="49" charset="0"/>
              </a:rPr>
              <a:t>content_en</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style.display</a:t>
            </a:r>
            <a:r>
              <a:rPr lang="en-GB" sz="1200" dirty="0">
                <a:latin typeface="Courier New" panose="02070309020205020404" pitchFamily="49" charset="0"/>
                <a:cs typeface="Courier New" panose="02070309020205020404" pitchFamily="49" charset="0"/>
              </a:rPr>
              <a:t> = 'block'} else {</a:t>
            </a:r>
            <a:r>
              <a:rPr lang="en-GB" sz="1200" dirty="0" err="1">
                <a:latin typeface="Courier New" panose="02070309020205020404" pitchFamily="49" charset="0"/>
                <a:cs typeface="Courier New" panose="02070309020205020404" pitchFamily="49" charset="0"/>
              </a:rPr>
              <a:t>document.getElementById</a:t>
            </a:r>
            <a:r>
              <a:rPr lang="en-GB" sz="1200" dirty="0" smtClean="0">
                <a:latin typeface="Courier New" panose="02070309020205020404" pitchFamily="49" charset="0"/>
                <a:cs typeface="Courier New" panose="02070309020205020404" pitchFamily="49" charset="0"/>
              </a:rPr>
              <a:t>('</a:t>
            </a:r>
            <a:r>
              <a:rPr lang="en-GB" sz="1200" dirty="0" err="1" smtClean="0">
                <a:latin typeface="Courier New" panose="02070309020205020404" pitchFamily="49" charset="0"/>
                <a:cs typeface="Courier New" panose="02070309020205020404" pitchFamily="49" charset="0"/>
              </a:rPr>
              <a:t>content_nl</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style.display</a:t>
            </a:r>
            <a:r>
              <a:rPr lang="en-GB" sz="1200" dirty="0">
                <a:latin typeface="Courier New" panose="02070309020205020404" pitchFamily="49" charset="0"/>
                <a:cs typeface="Courier New" panose="02070309020205020404" pitchFamily="49" charset="0"/>
              </a:rPr>
              <a:t> = </a:t>
            </a:r>
            <a:r>
              <a:rPr lang="en-GB" sz="1200" dirty="0" smtClean="0">
                <a:latin typeface="Courier New" panose="02070309020205020404" pitchFamily="49" charset="0"/>
                <a:cs typeface="Courier New" panose="02070309020205020404" pitchFamily="49" charset="0"/>
              </a:rPr>
              <a:t>'block</a:t>
            </a:r>
            <a:r>
              <a:rPr lang="en-GB" sz="1200" dirty="0">
                <a:latin typeface="Courier New" panose="02070309020205020404" pitchFamily="49" charset="0"/>
                <a:cs typeface="Courier New" panose="02070309020205020404" pitchFamily="49" charset="0"/>
              </a:rPr>
              <a:t>'};</a:t>
            </a: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638533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Pagelet XSLT</a:t>
            </a:r>
            <a:endParaRPr lang="en-GB" dirty="0"/>
          </a:p>
        </p:txBody>
      </p:sp>
      <p:sp>
        <p:nvSpPr>
          <p:cNvPr id="3" name="Content Placeholder 2"/>
          <p:cNvSpPr>
            <a:spLocks noGrp="1"/>
          </p:cNvSpPr>
          <p:nvPr>
            <p:ph idx="1"/>
          </p:nvPr>
        </p:nvSpPr>
        <p:spPr>
          <a:xfrm>
            <a:off x="692657" y="2659219"/>
            <a:ext cx="7818120" cy="3714149"/>
          </a:xfrm>
        </p:spPr>
        <p:txBody>
          <a:bodyPr>
            <a:normAutofit/>
          </a:bodyPr>
          <a:lstStyle/>
          <a:p>
            <a:pPr marL="0" indent="0">
              <a:buNone/>
            </a:pPr>
            <a:r>
              <a:rPr lang="en-GB" dirty="0"/>
              <a:t>An example</a:t>
            </a:r>
            <a:r>
              <a:rPr lang="en-GB" dirty="0" smtClean="0"/>
              <a:t>:</a:t>
            </a:r>
          </a:p>
          <a:p>
            <a:pPr marL="0" indent="0">
              <a:lnSpc>
                <a:spcPct val="10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&lt;div class="</a:t>
            </a:r>
            <a:r>
              <a:rPr lang="en-GB" sz="1200" dirty="0" err="1" smtClean="0">
                <a:latin typeface="Courier New" panose="02070309020205020404" pitchFamily="49" charset="0"/>
                <a:cs typeface="Courier New" panose="02070309020205020404" pitchFamily="49" charset="0"/>
              </a:rPr>
              <a:t>hu_row</a:t>
            </a:r>
            <a:r>
              <a:rPr lang="en-GB" sz="1200" dirty="0" smtClean="0">
                <a:latin typeface="Courier New" panose="02070309020205020404" pitchFamily="49" charset="0"/>
                <a:cs typeface="Courier New" panose="02070309020205020404" pitchFamily="49" charset="0"/>
              </a:rPr>
              <a:t>"&gt;</a:t>
            </a:r>
          </a:p>
          <a:p>
            <a:pPr marL="0" indent="0">
              <a:lnSpc>
                <a:spcPct val="10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&lt;div class="hu_col-33 hu_col-s-100"&gt;</a:t>
            </a:r>
          </a:p>
          <a:p>
            <a:pPr marL="0" indent="0">
              <a:lnSpc>
                <a:spcPct val="10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    &lt;</a:t>
            </a:r>
            <a:r>
              <a:rPr lang="en-GB" sz="1200" dirty="0">
                <a:latin typeface="Courier New" panose="02070309020205020404" pitchFamily="49" charset="0"/>
                <a:cs typeface="Courier New" panose="02070309020205020404" pitchFamily="49" charset="0"/>
              </a:rPr>
              <a:t>span class="</a:t>
            </a:r>
            <a:r>
              <a:rPr lang="en-GB" sz="1200" dirty="0" err="1" smtClean="0">
                <a:latin typeface="Courier New" panose="02070309020205020404" pitchFamily="49" charset="0"/>
                <a:cs typeface="Courier New" panose="02070309020205020404" pitchFamily="49" charset="0"/>
              </a:rPr>
              <a:t>ps_box</a:t>
            </a:r>
            <a:r>
              <a:rPr lang="en-GB" sz="1200" dirty="0" smtClean="0">
                <a:latin typeface="Courier New" panose="02070309020205020404" pitchFamily="49" charset="0"/>
                <a:cs typeface="Courier New" panose="02070309020205020404" pitchFamily="49" charset="0"/>
              </a:rPr>
              <a:t>-value"&gt;Data 1&lt;/</a:t>
            </a:r>
            <a:r>
              <a:rPr lang="en-GB" sz="1200" dirty="0">
                <a:latin typeface="Courier New" panose="02070309020205020404" pitchFamily="49" charset="0"/>
                <a:cs typeface="Courier New" panose="02070309020205020404" pitchFamily="49" charset="0"/>
              </a:rPr>
              <a:t>span&gt;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  &lt;/div&gt;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  &lt;div class="hu_col-33 hu_col-s-100"&gt;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 </a:t>
            </a:r>
            <a:r>
              <a:rPr lang="en-GB" sz="1200" dirty="0" smtClean="0">
                <a:latin typeface="Courier New" panose="02070309020205020404" pitchFamily="49" charset="0"/>
                <a:cs typeface="Courier New" panose="02070309020205020404" pitchFamily="49" charset="0"/>
              </a:rPr>
              <a:t>   &lt;</a:t>
            </a:r>
            <a:r>
              <a:rPr lang="en-GB" sz="1200" dirty="0">
                <a:latin typeface="Courier New" panose="02070309020205020404" pitchFamily="49" charset="0"/>
                <a:cs typeface="Courier New" panose="02070309020205020404" pitchFamily="49" charset="0"/>
              </a:rPr>
              <a:t>span class="</a:t>
            </a:r>
            <a:r>
              <a:rPr lang="en-GB" sz="1200" dirty="0" err="1">
                <a:latin typeface="Courier New" panose="02070309020205020404" pitchFamily="49" charset="0"/>
                <a:cs typeface="Courier New" panose="02070309020205020404" pitchFamily="49" charset="0"/>
              </a:rPr>
              <a:t>ps_box</a:t>
            </a:r>
            <a:r>
              <a:rPr lang="en-GB" sz="1200" dirty="0">
                <a:latin typeface="Courier New" panose="02070309020205020404" pitchFamily="49" charset="0"/>
                <a:cs typeface="Courier New" panose="02070309020205020404" pitchFamily="49" charset="0"/>
              </a:rPr>
              <a:t>-value</a:t>
            </a:r>
            <a:r>
              <a:rPr lang="en-GB" sz="1200" dirty="0" smtClean="0">
                <a:latin typeface="Courier New" panose="02070309020205020404" pitchFamily="49" charset="0"/>
                <a:cs typeface="Courier New" panose="02070309020205020404" pitchFamily="49" charset="0"/>
              </a:rPr>
              <a:t>"&gt;Data 2&lt;/</a:t>
            </a:r>
            <a:r>
              <a:rPr lang="en-GB" sz="1200" dirty="0">
                <a:latin typeface="Courier New" panose="02070309020205020404" pitchFamily="49" charset="0"/>
                <a:cs typeface="Courier New" panose="02070309020205020404" pitchFamily="49" charset="0"/>
              </a:rPr>
              <a:t>span</a:t>
            </a:r>
            <a:r>
              <a:rPr lang="en-GB" sz="1200" dirty="0" smtClean="0">
                <a:latin typeface="Courier New" panose="02070309020205020404" pitchFamily="49" charset="0"/>
                <a:cs typeface="Courier New" panose="02070309020205020404" pitchFamily="49" charset="0"/>
              </a:rPr>
              <a:t>&gt;</a:t>
            </a:r>
          </a:p>
          <a:p>
            <a:pPr marL="0" indent="0">
              <a:lnSpc>
                <a:spcPct val="10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&lt;/div&gt;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  &lt;div class="hu_col-33 hu_col-s-100"&gt;</a:t>
            </a:r>
          </a:p>
          <a:p>
            <a:pPr marL="0" indent="0">
              <a:lnSpc>
                <a:spcPct val="10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    &lt;</a:t>
            </a:r>
            <a:r>
              <a:rPr lang="en-GB" sz="1200" dirty="0">
                <a:latin typeface="Courier New" panose="02070309020205020404" pitchFamily="49" charset="0"/>
                <a:cs typeface="Courier New" panose="02070309020205020404" pitchFamily="49" charset="0"/>
              </a:rPr>
              <a:t>span class="</a:t>
            </a:r>
            <a:r>
              <a:rPr lang="en-GB" sz="1200" dirty="0" err="1">
                <a:latin typeface="Courier New" panose="02070309020205020404" pitchFamily="49" charset="0"/>
                <a:cs typeface="Courier New" panose="02070309020205020404" pitchFamily="49" charset="0"/>
              </a:rPr>
              <a:t>ps_box</a:t>
            </a:r>
            <a:r>
              <a:rPr lang="en-GB" sz="1200" dirty="0">
                <a:latin typeface="Courier New" panose="02070309020205020404" pitchFamily="49" charset="0"/>
                <a:cs typeface="Courier New" panose="02070309020205020404" pitchFamily="49" charset="0"/>
              </a:rPr>
              <a:t>-value</a:t>
            </a:r>
            <a:r>
              <a:rPr lang="en-GB" sz="1200" dirty="0" smtClean="0">
                <a:latin typeface="Courier New" panose="02070309020205020404" pitchFamily="49" charset="0"/>
                <a:cs typeface="Courier New" panose="02070309020205020404" pitchFamily="49" charset="0"/>
              </a:rPr>
              <a:t>"&gt;Data 3&lt;/</a:t>
            </a:r>
            <a:r>
              <a:rPr lang="en-GB" sz="1200" dirty="0">
                <a:latin typeface="Courier New" panose="02070309020205020404" pitchFamily="49" charset="0"/>
                <a:cs typeface="Courier New" panose="02070309020205020404" pitchFamily="49" charset="0"/>
              </a:rPr>
              <a:t>span&gt;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  &lt;/div&gt;</a:t>
            </a:r>
          </a:p>
          <a:p>
            <a:pPr marL="0" indent="0">
              <a:lnSpc>
                <a:spcPct val="100000"/>
              </a:lnSpc>
              <a:spcBef>
                <a:spcPts val="0"/>
              </a:spcBef>
              <a:spcAft>
                <a:spcPts val="0"/>
              </a:spcAft>
              <a:buNone/>
            </a:pPr>
            <a:r>
              <a:rPr lang="en-GB" sz="1200" dirty="0">
                <a:latin typeface="Courier New" panose="02070309020205020404" pitchFamily="49" charset="0"/>
                <a:cs typeface="Courier New" panose="02070309020205020404" pitchFamily="49" charset="0"/>
              </a:rPr>
              <a:t>&lt;/div</a:t>
            </a:r>
            <a:r>
              <a:rPr lang="en-GB" sz="1200" dirty="0" smtClean="0">
                <a:latin typeface="Courier New" panose="02070309020205020404" pitchFamily="49" charset="0"/>
                <a:cs typeface="Courier New" panose="02070309020205020404" pitchFamily="49" charset="0"/>
              </a:rPr>
              <a:t>&gt;</a:t>
            </a:r>
          </a:p>
          <a:p>
            <a:pPr marL="0" indent="0">
              <a:lnSpc>
                <a:spcPct val="70000"/>
              </a:lnSpc>
              <a:spcBef>
                <a:spcPts val="0"/>
              </a:spcBef>
              <a:spcAft>
                <a:spcPts val="0"/>
              </a:spcAft>
              <a:buNone/>
            </a:pPr>
            <a:endParaRPr lang="en-GB" sz="1200"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smtClean="0"/>
              <a:t>Two classes for the styling, one for a normal pc screen and one for a small form factor. In this example, on a normal pc you get three columns, on a mobile you get three rows.</a:t>
            </a:r>
          </a:p>
          <a:p>
            <a:pPr marL="0" indent="0">
              <a:lnSpc>
                <a:spcPct val="70000"/>
              </a:lnSpc>
              <a:spcBef>
                <a:spcPts val="0"/>
              </a:spcBef>
              <a:spcAft>
                <a:spcPts val="0"/>
              </a:spcAft>
              <a:buNone/>
            </a:pPr>
            <a:endParaRPr lang="en-GB" dirty="0"/>
          </a:p>
          <a:p>
            <a:pPr marL="0" indent="0">
              <a:lnSpc>
                <a:spcPct val="70000"/>
              </a:lnSpc>
              <a:spcBef>
                <a:spcPts val="0"/>
              </a:spcBef>
              <a:spcAft>
                <a:spcPts val="0"/>
              </a:spcAft>
              <a:buNone/>
            </a:pPr>
            <a:r>
              <a:rPr lang="en-GB" dirty="0" smtClean="0"/>
              <a:t>One pagelet for all form factors! Saves a lot of maintenance.</a:t>
            </a:r>
          </a:p>
        </p:txBody>
      </p:sp>
      <p:sp>
        <p:nvSpPr>
          <p:cNvPr id="4" name="Footer Placeholder 3"/>
          <p:cNvSpPr>
            <a:spLocks noGrp="1"/>
          </p:cNvSpPr>
          <p:nvPr>
            <p:ph type="ftr" sz="quarter" idx="11"/>
          </p:nvPr>
        </p:nvSpPr>
        <p:spPr/>
        <p:txBody>
          <a:bodyPr/>
          <a:lstStyle/>
          <a:p>
            <a:r>
              <a:rPr lang="en-US" dirty="0"/>
              <a:t>EMEA Alliance   9-10 October 2018</a:t>
            </a:r>
          </a:p>
        </p:txBody>
      </p:sp>
      <p:pic>
        <p:nvPicPr>
          <p:cNvPr id="5" name="Picture 4"/>
          <p:cNvPicPr>
            <a:picLocks noChangeAspect="1"/>
          </p:cNvPicPr>
          <p:nvPr/>
        </p:nvPicPr>
        <p:blipFill>
          <a:blip r:embed="rId2"/>
          <a:stretch>
            <a:fillRect/>
          </a:stretch>
        </p:blipFill>
        <p:spPr>
          <a:xfrm>
            <a:off x="881251" y="1973419"/>
            <a:ext cx="7440931" cy="685800"/>
          </a:xfrm>
          <a:prstGeom prst="rect">
            <a:avLst/>
          </a:prstGeom>
        </p:spPr>
      </p:pic>
      <p:pic>
        <p:nvPicPr>
          <p:cNvPr id="6" name="Picture 5"/>
          <p:cNvPicPr>
            <a:picLocks noChangeAspect="1"/>
          </p:cNvPicPr>
          <p:nvPr/>
        </p:nvPicPr>
        <p:blipFill>
          <a:blip r:embed="rId3"/>
          <a:stretch>
            <a:fillRect/>
          </a:stretch>
        </p:blipFill>
        <p:spPr>
          <a:xfrm>
            <a:off x="5216077" y="2804234"/>
            <a:ext cx="3173540" cy="976474"/>
          </a:xfrm>
          <a:prstGeom prst="rect">
            <a:avLst/>
          </a:prstGeom>
        </p:spPr>
      </p:pic>
    </p:spTree>
    <p:extLst>
      <p:ext uri="{BB962C8B-B14F-4D97-AF65-F5344CB8AC3E}">
        <p14:creationId xmlns:p14="http://schemas.microsoft.com/office/powerpoint/2010/main" val="3395470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 stylesheet</a:t>
            </a:r>
            <a:endParaRPr lang="en-GB" dirty="0"/>
          </a:p>
        </p:txBody>
      </p:sp>
      <p:sp>
        <p:nvSpPr>
          <p:cNvPr id="3" name="Content Placeholder 2"/>
          <p:cNvSpPr>
            <a:spLocks noGrp="1"/>
          </p:cNvSpPr>
          <p:nvPr>
            <p:ph idx="1"/>
          </p:nvPr>
        </p:nvSpPr>
        <p:spPr>
          <a:xfrm>
            <a:off x="768096" y="2285999"/>
            <a:ext cx="7818120" cy="4029075"/>
          </a:xfrm>
        </p:spPr>
        <p:txBody>
          <a:bodyPr>
            <a:normAutofit fontScale="92500" lnSpcReduction="10000"/>
          </a:bodyPr>
          <a:lstStyle/>
          <a:p>
            <a:pPr marL="0" indent="0">
              <a:buNone/>
            </a:pPr>
            <a:r>
              <a:rPr lang="en-GB" dirty="0" smtClean="0"/>
              <a:t>Use media query’s in the css to determine the width of the device used:</a:t>
            </a:r>
          </a:p>
          <a:p>
            <a:pPr marL="0" indent="0">
              <a:lnSpc>
                <a:spcPct val="70000"/>
              </a:lnSpc>
              <a:spcBef>
                <a:spcPts val="0"/>
              </a:spcBef>
              <a:spcAft>
                <a:spcPts val="0"/>
              </a:spcAft>
              <a:buNone/>
            </a:pPr>
            <a:endParaRPr lang="en-GB" sz="1200" dirty="0" smtClean="0">
              <a:latin typeface="Courier New" panose="02070309020205020404" pitchFamily="49" charset="0"/>
              <a:cs typeface="Courier New" panose="02070309020205020404" pitchFamily="49" charset="0"/>
            </a:endParaRPr>
          </a:p>
          <a:p>
            <a:pPr marL="0" indent="0">
              <a:lnSpc>
                <a:spcPct val="8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a:t>
            </a:r>
            <a:r>
              <a:rPr lang="en-GB" sz="1200" dirty="0">
                <a:latin typeface="Courier New" panose="02070309020205020404" pitchFamily="49" charset="0"/>
                <a:cs typeface="Courier New" panose="02070309020205020404" pitchFamily="49" charset="0"/>
              </a:rPr>
              <a:t>media only screen and (max-width: 768px) {</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 For mobile: */</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hu_col</a:t>
            </a:r>
            <a:r>
              <a:rPr lang="en-GB" sz="1200" dirty="0">
                <a:latin typeface="Courier New" panose="02070309020205020404" pitchFamily="49" charset="0"/>
                <a:cs typeface="Courier New" panose="02070309020205020404" pitchFamily="49" charset="0"/>
              </a:rPr>
              <a:t>-s-icon {width: 70px;float:right;}</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.hu_col-s-0    {</a:t>
            </a:r>
            <a:r>
              <a:rPr lang="en-GB" sz="1200" dirty="0" err="1">
                <a:latin typeface="Courier New" panose="02070309020205020404" pitchFamily="49" charset="0"/>
                <a:cs typeface="Courier New" panose="02070309020205020404" pitchFamily="49" charset="0"/>
              </a:rPr>
              <a:t>display:none</a:t>
            </a:r>
            <a:r>
              <a:rPr lang="en-GB" sz="1200" dirty="0">
                <a:latin typeface="Courier New" panose="02070309020205020404" pitchFamily="49" charset="0"/>
                <a:cs typeface="Courier New" panose="02070309020205020404" pitchFamily="49" charset="0"/>
              </a:rPr>
              <a:t>;}</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.hu_col-s-25   {width: 25%;}</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a:t>
            </a:r>
          </a:p>
          <a:p>
            <a:pPr marL="0" indent="0">
              <a:lnSpc>
                <a:spcPct val="80000"/>
              </a:lnSpc>
              <a:spcBef>
                <a:spcPts val="0"/>
              </a:spcBef>
              <a:spcAft>
                <a:spcPts val="0"/>
              </a:spcAft>
              <a:buNone/>
            </a:pPr>
            <a:endParaRPr lang="en-GB" sz="1200" dirty="0" smtClean="0">
              <a:latin typeface="Courier New" panose="02070309020205020404" pitchFamily="49" charset="0"/>
              <a:cs typeface="Courier New" panose="02070309020205020404" pitchFamily="49" charset="0"/>
            </a:endParaRPr>
          </a:p>
          <a:p>
            <a:pPr marL="0" indent="0">
              <a:lnSpc>
                <a:spcPct val="8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a:t>
            </a:r>
            <a:r>
              <a:rPr lang="en-GB" sz="1200" dirty="0">
                <a:latin typeface="Courier New" panose="02070309020205020404" pitchFamily="49" charset="0"/>
                <a:cs typeface="Courier New" panose="02070309020205020404" pitchFamily="49" charset="0"/>
              </a:rPr>
              <a:t>media only screen and (min-width: 768px) {</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 For desktop: */</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hu_col</a:t>
            </a:r>
            <a:r>
              <a:rPr lang="en-GB" sz="1200" dirty="0">
                <a:latin typeface="Courier New" panose="02070309020205020404" pitchFamily="49" charset="0"/>
                <a:cs typeface="Courier New" panose="02070309020205020404" pitchFamily="49" charset="0"/>
              </a:rPr>
              <a:t>-icon {width: 70px;padding:5px;}</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.hu_col-0    {</a:t>
            </a:r>
            <a:r>
              <a:rPr lang="en-GB" sz="1200" dirty="0" err="1">
                <a:latin typeface="Courier New" panose="02070309020205020404" pitchFamily="49" charset="0"/>
                <a:cs typeface="Courier New" panose="02070309020205020404" pitchFamily="49" charset="0"/>
              </a:rPr>
              <a:t>display:none</a:t>
            </a:r>
            <a:r>
              <a:rPr lang="en-GB" sz="1200" dirty="0">
                <a:latin typeface="Courier New" panose="02070309020205020404" pitchFamily="49" charset="0"/>
                <a:cs typeface="Courier New" panose="02070309020205020404" pitchFamily="49" charset="0"/>
              </a:rPr>
              <a:t>;}</a:t>
            </a:r>
          </a:p>
          <a:p>
            <a:pPr marL="0" indent="0">
              <a:lnSpc>
                <a:spcPct val="80000"/>
              </a:lnSpc>
              <a:spcBef>
                <a:spcPts val="0"/>
              </a:spcBef>
              <a:spcAft>
                <a:spcPts val="0"/>
              </a:spcAft>
              <a:buNone/>
            </a:pPr>
            <a:r>
              <a:rPr lang="en-GB" sz="1200" dirty="0">
                <a:latin typeface="Courier New" panose="02070309020205020404" pitchFamily="49" charset="0"/>
                <a:cs typeface="Courier New" panose="02070309020205020404" pitchFamily="49" charset="0"/>
              </a:rPr>
              <a:t>	.hu_col-10   {width: 10%;padding:5px 0 0 0;}</a:t>
            </a:r>
          </a:p>
          <a:p>
            <a:pPr marL="0" indent="0">
              <a:lnSpc>
                <a:spcPct val="80000"/>
              </a:lnSpc>
              <a:spcBef>
                <a:spcPts val="0"/>
              </a:spcBef>
              <a:spcAft>
                <a:spcPts val="0"/>
              </a:spcAft>
              <a:buNone/>
            </a:pPr>
            <a:r>
              <a:rPr lang="en-GB" sz="1200" dirty="0" smtClean="0">
                <a:latin typeface="Courier New" panose="02070309020205020404" pitchFamily="49" charset="0"/>
                <a:cs typeface="Courier New" panose="02070309020205020404" pitchFamily="49" charset="0"/>
              </a:rPr>
              <a:t>}</a:t>
            </a:r>
          </a:p>
          <a:p>
            <a:pPr marL="0" indent="0">
              <a:lnSpc>
                <a:spcPct val="70000"/>
              </a:lnSpc>
              <a:spcBef>
                <a:spcPts val="0"/>
              </a:spcBef>
              <a:spcAft>
                <a:spcPts val="0"/>
              </a:spcAft>
              <a:buNone/>
            </a:pPr>
            <a:endParaRPr lang="en-GB" sz="1200" dirty="0">
              <a:latin typeface="Courier New" panose="02070309020205020404" pitchFamily="49" charset="0"/>
              <a:cs typeface="Courier New" panose="02070309020205020404" pitchFamily="49" charset="0"/>
            </a:endParaRPr>
          </a:p>
          <a:p>
            <a:pPr marL="0" indent="0">
              <a:lnSpc>
                <a:spcPct val="70000"/>
              </a:lnSpc>
              <a:spcBef>
                <a:spcPts val="0"/>
              </a:spcBef>
              <a:spcAft>
                <a:spcPts val="0"/>
              </a:spcAft>
              <a:buNone/>
            </a:pPr>
            <a:r>
              <a:rPr lang="en-GB" dirty="0" smtClean="0"/>
              <a:t>For our universities we do not use the Oracle provided css classes but created our own classes for better flexibility and easier to use: prefix ‘</a:t>
            </a:r>
            <a:r>
              <a:rPr lang="en-GB" dirty="0" err="1" smtClean="0"/>
              <a:t>hu</a:t>
            </a:r>
            <a:r>
              <a:rPr lang="en-GB" dirty="0" smtClean="0"/>
              <a:t>_’</a:t>
            </a:r>
          </a:p>
          <a:p>
            <a:pPr marL="0" indent="0">
              <a:lnSpc>
                <a:spcPct val="70000"/>
              </a:lnSpc>
              <a:spcBef>
                <a:spcPts val="0"/>
              </a:spcBef>
              <a:spcAft>
                <a:spcPts val="0"/>
              </a:spcAft>
              <a:buNone/>
            </a:pPr>
            <a:endParaRPr lang="en-GB" dirty="0" smtClean="0"/>
          </a:p>
          <a:p>
            <a:pPr marL="0" indent="0">
              <a:lnSpc>
                <a:spcPct val="70000"/>
              </a:lnSpc>
              <a:spcBef>
                <a:spcPts val="0"/>
              </a:spcBef>
              <a:spcAft>
                <a:spcPts val="0"/>
              </a:spcAft>
              <a:buNone/>
            </a:pP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hu_row</a:t>
            </a:r>
            <a:r>
              <a:rPr lang="en-GB" sz="1600" dirty="0">
                <a:latin typeface="Courier New" panose="02070309020205020404" pitchFamily="49" charset="0"/>
                <a:cs typeface="Courier New" panose="02070309020205020404" pitchFamily="49" charset="0"/>
              </a:rPr>
              <a:t> </a:t>
            </a:r>
            <a:r>
              <a:rPr lang="en-GB" dirty="0" smtClean="0"/>
              <a:t>for normal row</a:t>
            </a:r>
          </a:p>
          <a:p>
            <a:pPr marL="0" indent="0">
              <a:lnSpc>
                <a:spcPct val="70000"/>
              </a:lnSpc>
              <a:spcBef>
                <a:spcPts val="0"/>
              </a:spcBef>
              <a:spcAft>
                <a:spcPts val="0"/>
              </a:spcAft>
              <a:buNone/>
            </a:pPr>
            <a:r>
              <a:rPr lang="en-GB" sz="1600" dirty="0">
                <a:latin typeface="Courier New" panose="02070309020205020404" pitchFamily="49" charset="0"/>
                <a:cs typeface="Courier New" panose="02070309020205020404" pitchFamily="49" charset="0"/>
              </a:rPr>
              <a:t>.</a:t>
            </a:r>
            <a:r>
              <a:rPr lang="en-GB" sz="1600" dirty="0" err="1">
                <a:latin typeface="Courier New" panose="02070309020205020404" pitchFamily="49" charset="0"/>
                <a:cs typeface="Courier New" panose="02070309020205020404" pitchFamily="49" charset="0"/>
              </a:rPr>
              <a:t>hu_top_row</a:t>
            </a:r>
            <a:r>
              <a:rPr lang="en-GB" sz="1600" dirty="0">
                <a:latin typeface="Courier New" panose="02070309020205020404" pitchFamily="49" charset="0"/>
                <a:cs typeface="Courier New" panose="02070309020205020404" pitchFamily="49" charset="0"/>
              </a:rPr>
              <a:t> </a:t>
            </a:r>
            <a:r>
              <a:rPr lang="en-GB" dirty="0" smtClean="0"/>
              <a:t>for a header row</a:t>
            </a:r>
          </a:p>
          <a:p>
            <a:pPr marL="0" indent="0">
              <a:lnSpc>
                <a:spcPct val="70000"/>
              </a:lnSpc>
              <a:spcBef>
                <a:spcPts val="0"/>
              </a:spcBef>
              <a:spcAft>
                <a:spcPts val="0"/>
              </a:spcAft>
              <a:buNone/>
            </a:pPr>
            <a:r>
              <a:rPr lang="en-GB" sz="1600" dirty="0">
                <a:latin typeface="Courier New" panose="02070309020205020404" pitchFamily="49" charset="0"/>
                <a:cs typeface="Courier New" panose="02070309020205020404" pitchFamily="49" charset="0"/>
              </a:rPr>
              <a:t>.hu_col-50 </a:t>
            </a:r>
            <a:r>
              <a:rPr lang="en-GB" dirty="0" smtClean="0"/>
              <a:t>and </a:t>
            </a:r>
            <a:r>
              <a:rPr lang="en-GB" sz="1600" dirty="0">
                <a:latin typeface="Courier New" panose="02070309020205020404" pitchFamily="49" charset="0"/>
                <a:cs typeface="Courier New" panose="02070309020205020404" pitchFamily="49" charset="0"/>
              </a:rPr>
              <a:t>.hu_col-s-50 </a:t>
            </a:r>
            <a:r>
              <a:rPr lang="en-GB" dirty="0" smtClean="0"/>
              <a:t>for columns (device aware)</a:t>
            </a:r>
          </a:p>
          <a:p>
            <a:pPr marL="0" indent="0">
              <a:lnSpc>
                <a:spcPct val="70000"/>
              </a:lnSpc>
              <a:spcBef>
                <a:spcPts val="0"/>
              </a:spcBef>
              <a:spcAft>
                <a:spcPts val="0"/>
              </a:spcAft>
              <a:buNone/>
            </a:pPr>
            <a:r>
              <a:rPr lang="en-GB" dirty="0" smtClean="0"/>
              <a:t>etc.</a:t>
            </a:r>
          </a:p>
          <a:p>
            <a:pPr marL="0" indent="0">
              <a:lnSpc>
                <a:spcPct val="70000"/>
              </a:lnSpc>
              <a:spcBef>
                <a:spcPts val="0"/>
              </a:spcBef>
              <a:spcAft>
                <a:spcPts val="0"/>
              </a:spcAft>
              <a:buNone/>
            </a:pPr>
            <a:endParaRPr lang="en-GB" dirty="0"/>
          </a:p>
          <a:p>
            <a:pPr marL="0" indent="0">
              <a:lnSpc>
                <a:spcPct val="70000"/>
              </a:lnSpc>
              <a:spcBef>
                <a:spcPts val="0"/>
              </a:spcBef>
              <a:spcAft>
                <a:spcPts val="0"/>
              </a:spcAft>
              <a:buNone/>
            </a:pPr>
            <a:r>
              <a:rPr lang="en-GB" dirty="0" smtClean="0"/>
              <a:t>You can also combine this with the supplied Oracle Fluid classes, like </a:t>
            </a:r>
            <a:r>
              <a:rPr lang="en-GB" dirty="0" err="1" smtClean="0"/>
              <a:t>ps</a:t>
            </a:r>
            <a:r>
              <a:rPr lang="en-GB" dirty="0" smtClean="0"/>
              <a:t>-button, </a:t>
            </a:r>
            <a:r>
              <a:rPr lang="en-GB" dirty="0" err="1" smtClean="0"/>
              <a:t>psc_bold</a:t>
            </a:r>
            <a:endParaRPr lang="en-GB" dirty="0" smtClean="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492577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JavaScript &amp; jQuery</a:t>
            </a:r>
            <a:endParaRPr lang="en-GB" dirty="0"/>
          </a:p>
        </p:txBody>
      </p:sp>
      <p:sp>
        <p:nvSpPr>
          <p:cNvPr id="3" name="Content Placeholder 2"/>
          <p:cNvSpPr>
            <a:spLocks noGrp="1"/>
          </p:cNvSpPr>
          <p:nvPr>
            <p:ph idx="1"/>
          </p:nvPr>
        </p:nvSpPr>
        <p:spPr>
          <a:xfrm>
            <a:off x="768096" y="2285999"/>
            <a:ext cx="7818120" cy="4029075"/>
          </a:xfrm>
        </p:spPr>
        <p:txBody>
          <a:bodyPr>
            <a:normAutofit/>
          </a:bodyPr>
          <a:lstStyle/>
          <a:p>
            <a:pPr marL="0" indent="0">
              <a:buNone/>
            </a:pPr>
            <a:r>
              <a:rPr lang="en-GB" dirty="0" smtClean="0"/>
              <a:t>You can use JavaScript and jQuery in your pagelet to do the fancy stuff like:</a:t>
            </a:r>
          </a:p>
          <a:p>
            <a:pPr>
              <a:buFont typeface="Wingdings" panose="05000000000000000000" pitchFamily="2" charset="2"/>
              <a:buChar char="§"/>
            </a:pPr>
            <a:r>
              <a:rPr lang="en-GB" dirty="0" smtClean="0"/>
              <a:t>Collapsible rows</a:t>
            </a:r>
          </a:p>
          <a:p>
            <a:pPr>
              <a:buFont typeface="Wingdings" panose="05000000000000000000" pitchFamily="2" charset="2"/>
              <a:buChar char="§"/>
            </a:pPr>
            <a:r>
              <a:rPr lang="en-GB" dirty="0" smtClean="0"/>
              <a:t>Popups</a:t>
            </a:r>
          </a:p>
          <a:p>
            <a:pPr>
              <a:buFont typeface="Wingdings" panose="05000000000000000000" pitchFamily="2" charset="2"/>
              <a:buChar char="§"/>
            </a:pPr>
            <a:r>
              <a:rPr lang="en-GB" dirty="0" smtClean="0"/>
              <a:t>Use custom JavaScript components for searching, filtering, paging, etc. Preferably one which support responsive design features.</a:t>
            </a:r>
          </a:p>
          <a:p>
            <a:pPr marL="0" indent="0">
              <a:buNone/>
            </a:pPr>
            <a:endParaRPr lang="en-GB" dirty="0"/>
          </a:p>
          <a:p>
            <a:pPr marL="0" indent="0">
              <a:buNone/>
            </a:pPr>
            <a:r>
              <a:rPr lang="en-GB" dirty="0" smtClean="0"/>
              <a:t>Make a JavaScript file per pagelet and upload it via Branding, refer to this file in your pagelet xsl. Alternatively you can use JavaScript (and css) direct in your pagelet but this is tricky with the Oracle xsl parser…</a:t>
            </a: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3259951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Screenshots and Demo</a:t>
            </a:r>
            <a:endParaRPr lang="en-GB" dirty="0"/>
          </a:p>
        </p:txBody>
      </p:sp>
      <p:sp>
        <p:nvSpPr>
          <p:cNvPr id="3" name="Subtitle 2"/>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EMEA Alliance   9-10 October 2018</a:t>
            </a:r>
            <a:endParaRPr lang="en-US" dirty="0"/>
          </a:p>
        </p:txBody>
      </p:sp>
    </p:spTree>
    <p:extLst>
      <p:ext uri="{BB962C8B-B14F-4D97-AF65-F5344CB8AC3E}">
        <p14:creationId xmlns:p14="http://schemas.microsoft.com/office/powerpoint/2010/main" val="2733389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520253" y="585216"/>
            <a:ext cx="5778213" cy="51114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Footer Placeholder 3"/>
          <p:cNvSpPr>
            <a:spLocks noGrp="1"/>
          </p:cNvSpPr>
          <p:nvPr>
            <p:ph type="ftr" sz="quarter" idx="11"/>
          </p:nvPr>
        </p:nvSpPr>
        <p:spPr/>
        <p:txBody>
          <a:bodyPr/>
          <a:lstStyle/>
          <a:p>
            <a:r>
              <a:rPr lang="en-US" dirty="0"/>
              <a:t>EMEA Alliance   9-10 October 2018</a:t>
            </a:r>
          </a:p>
        </p:txBody>
      </p:sp>
      <p:pic>
        <p:nvPicPr>
          <p:cNvPr id="6" name="Picture 5"/>
          <p:cNvPicPr>
            <a:picLocks noChangeAspect="1"/>
          </p:cNvPicPr>
          <p:nvPr/>
        </p:nvPicPr>
        <p:blipFill>
          <a:blip r:embed="rId3"/>
          <a:stretch>
            <a:fillRect/>
          </a:stretch>
        </p:blipFill>
        <p:spPr>
          <a:xfrm>
            <a:off x="6721634" y="585216"/>
            <a:ext cx="1931831" cy="34290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492240" y="4626864"/>
            <a:ext cx="2532888" cy="1754326"/>
          </a:xfrm>
          <a:prstGeom prst="rect">
            <a:avLst/>
          </a:prstGeom>
          <a:noFill/>
        </p:spPr>
        <p:txBody>
          <a:bodyPr wrap="square" rtlCol="0">
            <a:spAutoFit/>
          </a:bodyPr>
          <a:lstStyle/>
          <a:p>
            <a:r>
              <a:rPr lang="en-GB" dirty="0" smtClean="0"/>
              <a:t>Tiles</a:t>
            </a:r>
          </a:p>
          <a:p>
            <a:pPr marL="182563" indent="-182563">
              <a:buFont typeface="Wingdings" panose="05000000000000000000" pitchFamily="2" charset="2"/>
              <a:buChar char="§"/>
            </a:pPr>
            <a:r>
              <a:rPr lang="en-GB" dirty="0" smtClean="0"/>
              <a:t>To-do items (checklists)</a:t>
            </a:r>
          </a:p>
          <a:p>
            <a:pPr marL="182563" indent="-182563">
              <a:buFont typeface="Wingdings" panose="05000000000000000000" pitchFamily="2" charset="2"/>
              <a:buChar char="§"/>
            </a:pPr>
            <a:r>
              <a:rPr lang="en-GB" dirty="0" smtClean="0"/>
              <a:t>Last three grades</a:t>
            </a:r>
          </a:p>
          <a:p>
            <a:pPr marL="182563" indent="-182563">
              <a:buFont typeface="Wingdings" panose="05000000000000000000" pitchFamily="2" charset="2"/>
              <a:buChar char="§"/>
            </a:pPr>
            <a:r>
              <a:rPr lang="en-GB" dirty="0" smtClean="0"/>
              <a:t>Current applications</a:t>
            </a:r>
          </a:p>
          <a:p>
            <a:pPr marL="182563" indent="-182563">
              <a:buFont typeface="Wingdings" panose="05000000000000000000" pitchFamily="2" charset="2"/>
              <a:buChar char="§"/>
            </a:pPr>
            <a:r>
              <a:rPr lang="en-GB" dirty="0" smtClean="0"/>
              <a:t>Links to classic SSS</a:t>
            </a:r>
          </a:p>
          <a:p>
            <a:pPr marL="182563" indent="-182563">
              <a:buFont typeface="Wingdings" panose="05000000000000000000" pitchFamily="2" charset="2"/>
              <a:buChar char="§"/>
            </a:pPr>
            <a:r>
              <a:rPr lang="en-GB" dirty="0" smtClean="0"/>
              <a:t>Links to other websites</a:t>
            </a:r>
          </a:p>
        </p:txBody>
      </p:sp>
    </p:spTree>
    <p:extLst>
      <p:ext uri="{BB962C8B-B14F-4D97-AF65-F5344CB8AC3E}">
        <p14:creationId xmlns:p14="http://schemas.microsoft.com/office/powerpoint/2010/main" val="3671960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253" y="585554"/>
            <a:ext cx="5778213" cy="51108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Footer Placeholder 3"/>
          <p:cNvSpPr>
            <a:spLocks noGrp="1"/>
          </p:cNvSpPr>
          <p:nvPr>
            <p:ph type="ftr" sz="quarter" idx="11"/>
          </p:nvPr>
        </p:nvSpPr>
        <p:spPr/>
        <p:txBody>
          <a:bodyPr/>
          <a:lstStyle/>
          <a:p>
            <a:r>
              <a:rPr lang="en-US" dirty="0"/>
              <a:t>EMEA Alliance   9-10 October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634" y="585216"/>
            <a:ext cx="1931830" cy="34290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537960" y="4088298"/>
            <a:ext cx="2532888" cy="2308324"/>
          </a:xfrm>
          <a:prstGeom prst="rect">
            <a:avLst/>
          </a:prstGeom>
          <a:noFill/>
        </p:spPr>
        <p:txBody>
          <a:bodyPr wrap="square" rtlCol="0">
            <a:spAutoFit/>
          </a:bodyPr>
          <a:lstStyle/>
          <a:p>
            <a:r>
              <a:rPr lang="en-GB" dirty="0" smtClean="0"/>
              <a:t>Per application:</a:t>
            </a:r>
          </a:p>
          <a:p>
            <a:pPr marL="182563" indent="-182563">
              <a:buFont typeface="Wingdings" panose="05000000000000000000" pitchFamily="2" charset="2"/>
              <a:buChar char="§"/>
            </a:pPr>
            <a:r>
              <a:rPr lang="en-GB" dirty="0" smtClean="0"/>
              <a:t>Different checklists</a:t>
            </a:r>
          </a:p>
          <a:p>
            <a:pPr marL="182563" indent="-182563">
              <a:buFont typeface="Wingdings" panose="05000000000000000000" pitchFamily="2" charset="2"/>
              <a:buChar char="§"/>
            </a:pPr>
            <a:r>
              <a:rPr lang="en-GB" dirty="0" smtClean="0"/>
              <a:t>Tick image if completed</a:t>
            </a:r>
          </a:p>
          <a:p>
            <a:pPr marL="182563" indent="-182563">
              <a:buFont typeface="Wingdings" panose="05000000000000000000" pitchFamily="2" charset="2"/>
              <a:buChar char="§"/>
            </a:pPr>
            <a:r>
              <a:rPr lang="en-GB" dirty="0" smtClean="0"/>
              <a:t>Information via a popup if needed</a:t>
            </a:r>
          </a:p>
          <a:p>
            <a:pPr marL="182563" indent="-182563">
              <a:buFont typeface="Wingdings" panose="05000000000000000000" pitchFamily="2" charset="2"/>
              <a:buChar char="§"/>
            </a:pPr>
            <a:r>
              <a:rPr lang="en-GB" dirty="0" smtClean="0"/>
              <a:t>Button to external website if needed</a:t>
            </a:r>
            <a:endParaRPr lang="en-GB" dirty="0"/>
          </a:p>
        </p:txBody>
      </p:sp>
    </p:spTree>
    <p:extLst>
      <p:ext uri="{BB962C8B-B14F-4D97-AF65-F5344CB8AC3E}">
        <p14:creationId xmlns:p14="http://schemas.microsoft.com/office/powerpoint/2010/main" val="3744249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253" y="590721"/>
            <a:ext cx="5778213" cy="51004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Footer Placeholder 3"/>
          <p:cNvSpPr>
            <a:spLocks noGrp="1"/>
          </p:cNvSpPr>
          <p:nvPr>
            <p:ph type="ftr" sz="quarter" idx="11"/>
          </p:nvPr>
        </p:nvSpPr>
        <p:spPr/>
        <p:txBody>
          <a:bodyPr/>
          <a:lstStyle/>
          <a:p>
            <a:r>
              <a:rPr lang="en-US" dirty="0"/>
              <a:t>EMEA Alliance   9-10 October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634" y="585217"/>
            <a:ext cx="1931830" cy="342899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492240" y="4626864"/>
            <a:ext cx="2532888" cy="1754326"/>
          </a:xfrm>
          <a:prstGeom prst="rect">
            <a:avLst/>
          </a:prstGeom>
          <a:noFill/>
        </p:spPr>
        <p:txBody>
          <a:bodyPr wrap="square" rtlCol="0">
            <a:spAutoFit/>
          </a:bodyPr>
          <a:lstStyle/>
          <a:p>
            <a:pPr marL="182563" indent="-182563">
              <a:buFont typeface="Wingdings" panose="05000000000000000000" pitchFamily="2" charset="2"/>
              <a:buChar char="§"/>
            </a:pPr>
            <a:r>
              <a:rPr lang="en-GB" dirty="0" smtClean="0"/>
              <a:t>Photo</a:t>
            </a:r>
          </a:p>
          <a:p>
            <a:pPr marL="182563" indent="-182563">
              <a:buFont typeface="Wingdings" panose="05000000000000000000" pitchFamily="2" charset="2"/>
              <a:buChar char="§"/>
            </a:pPr>
            <a:r>
              <a:rPr lang="en-GB" dirty="0" smtClean="0"/>
              <a:t>Names</a:t>
            </a:r>
          </a:p>
          <a:p>
            <a:pPr marL="182563" indent="-182563">
              <a:buFont typeface="Wingdings" panose="05000000000000000000" pitchFamily="2" charset="2"/>
              <a:buChar char="§"/>
            </a:pPr>
            <a:r>
              <a:rPr lang="en-GB" dirty="0" smtClean="0"/>
              <a:t>Birthdate &amp; place</a:t>
            </a:r>
          </a:p>
          <a:p>
            <a:pPr marL="182563" indent="-182563">
              <a:buFont typeface="Wingdings" panose="05000000000000000000" pitchFamily="2" charset="2"/>
              <a:buChar char="§"/>
            </a:pPr>
            <a:r>
              <a:rPr lang="en-GB" dirty="0" smtClean="0"/>
              <a:t>Addresses</a:t>
            </a:r>
          </a:p>
          <a:p>
            <a:pPr marL="182563" indent="-182563">
              <a:buFont typeface="Wingdings" panose="05000000000000000000" pitchFamily="2" charset="2"/>
              <a:buChar char="§"/>
            </a:pPr>
            <a:r>
              <a:rPr lang="en-GB" dirty="0" smtClean="0"/>
              <a:t>Email addresses</a:t>
            </a:r>
          </a:p>
          <a:p>
            <a:pPr marL="182563" indent="-182563">
              <a:buFont typeface="Wingdings" panose="05000000000000000000" pitchFamily="2" charset="2"/>
              <a:buChar char="§"/>
            </a:pPr>
            <a:r>
              <a:rPr lang="en-GB" dirty="0" smtClean="0"/>
              <a:t>Phone numbers</a:t>
            </a:r>
            <a:endParaRPr lang="en-GB" dirty="0"/>
          </a:p>
        </p:txBody>
      </p:sp>
    </p:spTree>
    <p:extLst>
      <p:ext uri="{BB962C8B-B14F-4D97-AF65-F5344CB8AC3E}">
        <p14:creationId xmlns:p14="http://schemas.microsoft.com/office/powerpoint/2010/main" val="2994085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77" y="590721"/>
            <a:ext cx="5765765" cy="51004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Footer Placeholder 3"/>
          <p:cNvSpPr>
            <a:spLocks noGrp="1"/>
          </p:cNvSpPr>
          <p:nvPr>
            <p:ph type="ftr" sz="quarter" idx="11"/>
          </p:nvPr>
        </p:nvSpPr>
        <p:spPr/>
        <p:txBody>
          <a:bodyPr/>
          <a:lstStyle/>
          <a:p>
            <a:r>
              <a:rPr lang="en-US" dirty="0"/>
              <a:t>EMEA Alliance   9-10 October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634" y="585217"/>
            <a:ext cx="1931829" cy="342899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6492240" y="4626864"/>
            <a:ext cx="2532888" cy="1754326"/>
          </a:xfrm>
          <a:prstGeom prst="rect">
            <a:avLst/>
          </a:prstGeom>
          <a:noFill/>
        </p:spPr>
        <p:txBody>
          <a:bodyPr wrap="square" rtlCol="0">
            <a:spAutoFit/>
          </a:bodyPr>
          <a:lstStyle/>
          <a:p>
            <a:pPr marL="182563" indent="-182563">
              <a:buFont typeface="Wingdings" panose="05000000000000000000" pitchFamily="2" charset="2"/>
              <a:buChar char="§"/>
            </a:pPr>
            <a:r>
              <a:rPr lang="en-GB" dirty="0" smtClean="0"/>
              <a:t>Searchable</a:t>
            </a:r>
          </a:p>
          <a:p>
            <a:pPr marL="182563" indent="-182563">
              <a:buFont typeface="Wingdings" panose="05000000000000000000" pitchFamily="2" charset="2"/>
              <a:buChar char="§"/>
            </a:pPr>
            <a:r>
              <a:rPr lang="en-GB" dirty="0" smtClean="0"/>
              <a:t>Sortable</a:t>
            </a:r>
          </a:p>
          <a:p>
            <a:pPr marL="182563" indent="-182563">
              <a:buFont typeface="Wingdings" panose="05000000000000000000" pitchFamily="2" charset="2"/>
              <a:buChar char="§"/>
            </a:pPr>
            <a:r>
              <a:rPr lang="en-GB" dirty="0" smtClean="0"/>
              <a:t>Paging</a:t>
            </a:r>
          </a:p>
          <a:p>
            <a:pPr marL="182563" indent="-182563">
              <a:buFont typeface="Wingdings" panose="05000000000000000000" pitchFamily="2" charset="2"/>
              <a:buChar char="§"/>
            </a:pPr>
            <a:r>
              <a:rPr lang="en-GB" dirty="0" smtClean="0"/>
              <a:t>Filtering on year</a:t>
            </a:r>
          </a:p>
          <a:p>
            <a:pPr marL="182563" indent="-182563">
              <a:buFont typeface="Wingdings" panose="05000000000000000000" pitchFamily="2" charset="2"/>
              <a:buChar char="§"/>
            </a:pPr>
            <a:r>
              <a:rPr lang="en-GB" dirty="0" smtClean="0"/>
              <a:t>Direct link to Study Guide website</a:t>
            </a:r>
            <a:endParaRPr lang="en-GB" dirty="0"/>
          </a:p>
        </p:txBody>
      </p:sp>
    </p:spTree>
    <p:extLst>
      <p:ext uri="{BB962C8B-B14F-4D97-AF65-F5344CB8AC3E}">
        <p14:creationId xmlns:p14="http://schemas.microsoft.com/office/powerpoint/2010/main" val="1976713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757" y="712229"/>
            <a:ext cx="5765765" cy="43819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Footer Placeholder 3"/>
          <p:cNvSpPr>
            <a:spLocks noGrp="1"/>
          </p:cNvSpPr>
          <p:nvPr>
            <p:ph type="ftr" sz="quarter" idx="11"/>
          </p:nvPr>
        </p:nvSpPr>
        <p:spPr/>
        <p:txBody>
          <a:bodyPr/>
          <a:lstStyle/>
          <a:p>
            <a:r>
              <a:rPr lang="en-US" dirty="0"/>
              <a:t>EMEA Alliance   9-10 October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634" y="585218"/>
            <a:ext cx="1931829" cy="342899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492240" y="4626864"/>
            <a:ext cx="2532888" cy="1477328"/>
          </a:xfrm>
          <a:prstGeom prst="rect">
            <a:avLst/>
          </a:prstGeom>
          <a:noFill/>
        </p:spPr>
        <p:txBody>
          <a:bodyPr wrap="square" rtlCol="0">
            <a:spAutoFit/>
          </a:bodyPr>
          <a:lstStyle/>
          <a:p>
            <a:pPr marL="182563" indent="-182563">
              <a:buFont typeface="Wingdings" panose="05000000000000000000" pitchFamily="2" charset="2"/>
              <a:buChar char="§"/>
            </a:pPr>
            <a:r>
              <a:rPr lang="en-GB" dirty="0" smtClean="0"/>
              <a:t>All applications per career: enrolled, discontinued or declined</a:t>
            </a:r>
          </a:p>
          <a:p>
            <a:pPr marL="182563" indent="-182563">
              <a:buFont typeface="Wingdings" panose="05000000000000000000" pitchFamily="2" charset="2"/>
              <a:buChar char="§"/>
            </a:pPr>
            <a:r>
              <a:rPr lang="en-GB" dirty="0" smtClean="0"/>
              <a:t>Obtained certificates</a:t>
            </a:r>
            <a:endParaRPr lang="en-GB" dirty="0"/>
          </a:p>
        </p:txBody>
      </p:sp>
    </p:spTree>
    <p:extLst>
      <p:ext uri="{BB962C8B-B14F-4D97-AF65-F5344CB8AC3E}">
        <p14:creationId xmlns:p14="http://schemas.microsoft.com/office/powerpoint/2010/main" val="401051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nl-NL" dirty="0"/>
          </a:p>
        </p:txBody>
      </p:sp>
      <p:sp>
        <p:nvSpPr>
          <p:cNvPr id="3" name="Content Placeholder 2"/>
          <p:cNvSpPr>
            <a:spLocks noGrp="1"/>
          </p:cNvSpPr>
          <p:nvPr>
            <p:ph idx="1"/>
          </p:nvPr>
        </p:nvSpPr>
        <p:spPr/>
        <p:txBody>
          <a:bodyPr>
            <a:normAutofit fontScale="85000" lnSpcReduction="10000"/>
          </a:bodyPr>
          <a:lstStyle/>
          <a:p>
            <a:r>
              <a:rPr lang="en-GB" dirty="0" smtClean="0"/>
              <a:t>Challenge</a:t>
            </a:r>
          </a:p>
          <a:p>
            <a:r>
              <a:rPr lang="en-GB" dirty="0" smtClean="0"/>
              <a:t>Current situation</a:t>
            </a:r>
          </a:p>
          <a:p>
            <a:r>
              <a:rPr lang="en-GB" dirty="0" smtClean="0"/>
              <a:t>Ideas and solution</a:t>
            </a:r>
          </a:p>
          <a:p>
            <a:r>
              <a:rPr lang="en-GB" dirty="0" smtClean="0"/>
              <a:t>Technical implementation</a:t>
            </a:r>
          </a:p>
          <a:p>
            <a:r>
              <a:rPr lang="en-GB" dirty="0" smtClean="0"/>
              <a:t>Functional implementation</a:t>
            </a:r>
          </a:p>
          <a:p>
            <a:r>
              <a:rPr lang="en-GB" dirty="0" smtClean="0"/>
              <a:t>Responses</a:t>
            </a:r>
          </a:p>
          <a:p>
            <a:r>
              <a:rPr lang="en-GB" dirty="0" smtClean="0"/>
              <a:t>Demo</a:t>
            </a:r>
          </a:p>
          <a:p>
            <a:r>
              <a:rPr lang="en-GB" dirty="0" smtClean="0"/>
              <a:t>Questions and discussion</a:t>
            </a:r>
          </a:p>
          <a:p>
            <a:endParaRPr lang="en-GB" sz="1400" dirty="0" smtClean="0"/>
          </a:p>
          <a:p>
            <a:endParaRPr lang="en-GB" sz="1400" dirty="0" smtClean="0"/>
          </a:p>
          <a:p>
            <a:r>
              <a:rPr lang="en-GB" sz="1400" dirty="0" smtClean="0"/>
              <a:t>(All student data shown in this presentation is test data, no real students were harmed in creating this presentation)</a:t>
            </a: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2796803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768096" y="2286000"/>
            <a:ext cx="7616952" cy="4023360"/>
          </a:xfrm>
        </p:spPr>
        <p:txBody>
          <a:bodyPr/>
          <a:lstStyle/>
          <a:p>
            <a:pPr marL="182563" indent="-182563">
              <a:buFont typeface="Wingdings" panose="05000000000000000000" pitchFamily="2" charset="2"/>
              <a:buChar char="§"/>
            </a:pPr>
            <a:r>
              <a:rPr lang="en-GB" dirty="0" smtClean="0"/>
              <a:t>Creating a fluid version of the academic advisement report.</a:t>
            </a:r>
          </a:p>
          <a:p>
            <a:pPr marL="182563" indent="-182563">
              <a:buFont typeface="Wingdings" panose="05000000000000000000" pitchFamily="2" charset="2"/>
              <a:buChar char="§"/>
            </a:pPr>
            <a:r>
              <a:rPr lang="en-GB" dirty="0" smtClean="0"/>
              <a:t>Creating a fluid version of the binding student advise page (specific customization for Dutch law).</a:t>
            </a:r>
          </a:p>
          <a:p>
            <a:pPr marL="182563" indent="-182563">
              <a:buFont typeface="Wingdings" panose="05000000000000000000" pitchFamily="2" charset="2"/>
              <a:buChar char="§"/>
            </a:pPr>
            <a:r>
              <a:rPr lang="en-GB" dirty="0" smtClean="0"/>
              <a:t>Extend the generic component to accept additional prompts and pass them to the pagelet.</a:t>
            </a:r>
          </a:p>
          <a:p>
            <a:pPr marL="182563" indent="-182563">
              <a:buFont typeface="Wingdings" panose="05000000000000000000" pitchFamily="2" charset="2"/>
              <a:buChar char="§"/>
            </a:pPr>
            <a:r>
              <a:rPr lang="en-GB" dirty="0" smtClean="0"/>
              <a:t>Implement the fluid pagelet functionality in some administrative screens.</a:t>
            </a:r>
          </a:p>
          <a:p>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1516677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18" y="585216"/>
            <a:ext cx="8785019" cy="45994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Footer Placeholder 3"/>
          <p:cNvSpPr>
            <a:spLocks noGrp="1"/>
          </p:cNvSpPr>
          <p:nvPr>
            <p:ph type="ftr" sz="quarter" idx="11"/>
          </p:nvPr>
        </p:nvSpPr>
        <p:spPr/>
        <p:txBody>
          <a:bodyPr/>
          <a:lstStyle/>
          <a:p>
            <a:r>
              <a:rPr lang="en-US" dirty="0"/>
              <a:t>EMEA Alliance   9-10 October 2018</a:t>
            </a:r>
          </a:p>
        </p:txBody>
      </p:sp>
      <p:sp>
        <p:nvSpPr>
          <p:cNvPr id="3" name="TextBox 2"/>
          <p:cNvSpPr txBox="1"/>
          <p:nvPr/>
        </p:nvSpPr>
        <p:spPr>
          <a:xfrm flipH="1">
            <a:off x="168418" y="5407535"/>
            <a:ext cx="8785019" cy="1200329"/>
          </a:xfrm>
          <a:prstGeom prst="rect">
            <a:avLst/>
          </a:prstGeom>
          <a:noFill/>
        </p:spPr>
        <p:txBody>
          <a:bodyPr wrap="square" rtlCol="0">
            <a:spAutoFit/>
          </a:bodyPr>
          <a:lstStyle/>
          <a:p>
            <a:r>
              <a:rPr lang="en-GB" dirty="0" smtClean="0"/>
              <a:t>Conforming the academic advisement report.</a:t>
            </a:r>
          </a:p>
          <a:p>
            <a:r>
              <a:rPr lang="en-GB" dirty="0" smtClean="0"/>
              <a:t>All plans, requirement groups, requirements, obtained grades, available courses.</a:t>
            </a:r>
          </a:p>
          <a:p>
            <a:r>
              <a:rPr lang="en-GB" dirty="0" smtClean="0"/>
              <a:t>Including our local customizations for thesis title, student petitions (external education), etc.</a:t>
            </a:r>
          </a:p>
          <a:p>
            <a:r>
              <a:rPr lang="en-GB" dirty="0" smtClean="0"/>
              <a:t>Direct link to apply for a course.</a:t>
            </a:r>
            <a:endParaRPr lang="en-GB" dirty="0"/>
          </a:p>
        </p:txBody>
      </p:sp>
    </p:spTree>
    <p:extLst>
      <p:ext uri="{BB962C8B-B14F-4D97-AF65-F5344CB8AC3E}">
        <p14:creationId xmlns:p14="http://schemas.microsoft.com/office/powerpoint/2010/main" val="1938545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Responses</a:t>
            </a:r>
            <a:endParaRPr lang="en-GB" dirty="0"/>
          </a:p>
        </p:txBody>
      </p:sp>
      <p:sp>
        <p:nvSpPr>
          <p:cNvPr id="3" name="Content Placeholder 2"/>
          <p:cNvSpPr>
            <a:spLocks noGrp="1"/>
          </p:cNvSpPr>
          <p:nvPr>
            <p:ph idx="1"/>
          </p:nvPr>
        </p:nvSpPr>
        <p:spPr/>
        <p:txBody>
          <a:bodyPr/>
          <a:lstStyle/>
          <a:p>
            <a:pPr marL="0" indent="0">
              <a:buNone/>
            </a:pPr>
            <a:r>
              <a:rPr lang="en-GB" dirty="0" smtClean="0"/>
              <a:t>Positive all over, from students and administrations:</a:t>
            </a:r>
          </a:p>
          <a:p>
            <a:pPr marL="182563" indent="-182563">
              <a:buFont typeface="Wingdings" panose="05000000000000000000" pitchFamily="2" charset="2"/>
              <a:buChar char="§"/>
            </a:pPr>
            <a:r>
              <a:rPr lang="en-GB" dirty="0" smtClean="0"/>
              <a:t>Intuitive to use.</a:t>
            </a:r>
          </a:p>
          <a:p>
            <a:pPr marL="182563" indent="-182563">
              <a:buFont typeface="Wingdings" panose="05000000000000000000" pitchFamily="2" charset="2"/>
              <a:buChar char="§"/>
            </a:pPr>
            <a:r>
              <a:rPr lang="en-GB" dirty="0" smtClean="0"/>
              <a:t>Works the same on laptop and mobile.</a:t>
            </a:r>
          </a:p>
          <a:p>
            <a:pPr marL="182563" indent="-182563">
              <a:buFont typeface="Wingdings" panose="05000000000000000000" pitchFamily="2" charset="2"/>
              <a:buChar char="§"/>
            </a:pPr>
            <a:r>
              <a:rPr lang="en-GB" dirty="0" smtClean="0"/>
              <a:t>Lots of info in one easy to find place.</a:t>
            </a:r>
          </a:p>
          <a:p>
            <a:endParaRPr lang="en-GB" dirty="0" smtClean="0"/>
          </a:p>
          <a:p>
            <a:pPr marL="0" indent="0">
              <a:buNone/>
            </a:pPr>
            <a:r>
              <a:rPr lang="en-GB" dirty="0" smtClean="0"/>
              <a:t>From our point of view:</a:t>
            </a:r>
          </a:p>
          <a:p>
            <a:pPr marL="182563" indent="-182563">
              <a:buFont typeface="Wingdings" panose="05000000000000000000" pitchFamily="2" charset="2"/>
              <a:buChar char="§"/>
            </a:pPr>
            <a:r>
              <a:rPr lang="en-GB" dirty="0" smtClean="0"/>
              <a:t>Easy to maintain.</a:t>
            </a:r>
          </a:p>
          <a:p>
            <a:pPr marL="182563" indent="-182563">
              <a:buFont typeface="Wingdings" panose="05000000000000000000" pitchFamily="2" charset="2"/>
              <a:buChar char="§"/>
            </a:pPr>
            <a:r>
              <a:rPr lang="en-GB" dirty="0" smtClean="0"/>
              <a:t>Easy to expand, create new tiles and pages.</a:t>
            </a:r>
            <a:endParaRPr lang="en-GB" dirty="0"/>
          </a:p>
        </p:txBody>
      </p:sp>
      <p:sp>
        <p:nvSpPr>
          <p:cNvPr id="4" name="Footer Placeholder 3"/>
          <p:cNvSpPr>
            <a:spLocks noGrp="1"/>
          </p:cNvSpPr>
          <p:nvPr>
            <p:ph type="ftr" sz="quarter" idx="11"/>
          </p:nvPr>
        </p:nvSpPr>
        <p:spPr/>
        <p:txBody>
          <a:bodyPr/>
          <a:lstStyle/>
          <a:p>
            <a:r>
              <a:rPr lang="en-US" smtClean="0"/>
              <a:t>EMEA Alliance   9-10 October 2018</a:t>
            </a:r>
            <a:endParaRPr lang="en-US" dirty="0"/>
          </a:p>
        </p:txBody>
      </p:sp>
    </p:spTree>
    <p:extLst>
      <p:ext uri="{BB962C8B-B14F-4D97-AF65-F5344CB8AC3E}">
        <p14:creationId xmlns:p14="http://schemas.microsoft.com/office/powerpoint/2010/main" val="2511364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a:t>
            </a:r>
            <a:endParaRPr lang="en-GB" dirty="0"/>
          </a:p>
        </p:txBody>
      </p:sp>
      <p:sp>
        <p:nvSpPr>
          <p:cNvPr id="3" name="Content Placeholder 2"/>
          <p:cNvSpPr>
            <a:spLocks noGrp="1"/>
          </p:cNvSpPr>
          <p:nvPr>
            <p:ph idx="1"/>
          </p:nvPr>
        </p:nvSpPr>
        <p:spPr/>
        <p:txBody>
          <a:bodyPr/>
          <a:lstStyle/>
          <a:p>
            <a:r>
              <a:rPr lang="en-GB" dirty="0" smtClean="0"/>
              <a:t>Pagelet customization and XSLT:</a:t>
            </a:r>
          </a:p>
          <a:p>
            <a:endParaRPr lang="en-GB" dirty="0" smtClean="0"/>
          </a:p>
          <a:p>
            <a:r>
              <a:rPr lang="en-GB" dirty="0" smtClean="0"/>
              <a:t>Alliance 2018 presentation ‘</a:t>
            </a:r>
            <a:r>
              <a:rPr lang="en-US" dirty="0"/>
              <a:t>Usability 2.0: How to create advanced workcenters, dashboards and pagelets without </a:t>
            </a:r>
            <a:r>
              <a:rPr lang="en-US" dirty="0" err="1"/>
              <a:t>AppDesigner</a:t>
            </a:r>
            <a:r>
              <a:rPr lang="en-GB" dirty="0" smtClean="0"/>
              <a:t>’</a:t>
            </a:r>
          </a:p>
          <a:p>
            <a:r>
              <a:rPr lang="en-GB" dirty="0">
                <a:hlinkClick r:id="rId2"/>
              </a:rPr>
              <a:t>https://</a:t>
            </a:r>
            <a:r>
              <a:rPr lang="en-GB" dirty="0" smtClean="0">
                <a:hlinkClick r:id="rId2"/>
              </a:rPr>
              <a:t>www.heug.org/p/es/sx/esid=14780</a:t>
            </a:r>
            <a:endParaRPr lang="en-GB" dirty="0" smtClean="0"/>
          </a:p>
          <a:p>
            <a:endParaRPr lang="en-GB" dirty="0" smtClean="0"/>
          </a:p>
          <a:p>
            <a:r>
              <a:rPr lang="en-GB" dirty="0" smtClean="0"/>
              <a:t>Alliance </a:t>
            </a:r>
            <a:r>
              <a:rPr lang="en-GB" dirty="0"/>
              <a:t>2017 presentation ‘Research tracking in Amsterdam’</a:t>
            </a:r>
          </a:p>
          <a:p>
            <a:r>
              <a:rPr lang="en-GB" dirty="0">
                <a:hlinkClick r:id="rId3"/>
              </a:rPr>
              <a:t>https://www.heug.org/p/es/sx/esid=12651</a:t>
            </a:r>
            <a:endParaRPr lang="en-GB" dirty="0"/>
          </a:p>
          <a:p>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4067269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 &amp; DISCUSSION</a:t>
            </a:r>
            <a:endParaRPr lang="en-GB" dirty="0"/>
          </a:p>
        </p:txBody>
      </p:sp>
      <p:sp>
        <p:nvSpPr>
          <p:cNvPr id="3" name="Subtitle 2"/>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EMEA Alliance   9-10 October 2018</a:t>
            </a:r>
            <a:endParaRPr lang="en-US" dirty="0"/>
          </a:p>
        </p:txBody>
      </p:sp>
    </p:spTree>
    <p:extLst>
      <p:ext uri="{BB962C8B-B14F-4D97-AF65-F5344CB8AC3E}">
        <p14:creationId xmlns:p14="http://schemas.microsoft.com/office/powerpoint/2010/main" val="1919650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Questions &amp; DISCUSSION</a:t>
            </a:r>
            <a:endParaRPr lang="en-GB" dirty="0"/>
          </a:p>
        </p:txBody>
      </p:sp>
      <p:sp>
        <p:nvSpPr>
          <p:cNvPr id="7" name="Content Placeholder 6"/>
          <p:cNvSpPr>
            <a:spLocks noGrp="1"/>
          </p:cNvSpPr>
          <p:nvPr>
            <p:ph idx="1"/>
          </p:nvPr>
        </p:nvSpPr>
        <p:spPr/>
        <p:txBody>
          <a:bodyPr/>
          <a:lstStyle/>
          <a:p>
            <a:r>
              <a:rPr lang="en-GB" dirty="0" smtClean="0"/>
              <a:t>Questions?</a:t>
            </a:r>
          </a:p>
          <a:p>
            <a:r>
              <a:rPr lang="en-GB" dirty="0" smtClean="0"/>
              <a:t>Other ideas?</a:t>
            </a:r>
          </a:p>
          <a:p>
            <a:r>
              <a:rPr lang="en-GB" dirty="0" smtClean="0"/>
              <a:t>Your examples?</a:t>
            </a:r>
            <a:endParaRPr lang="en-GB" dirty="0"/>
          </a:p>
        </p:txBody>
      </p:sp>
      <p:sp>
        <p:nvSpPr>
          <p:cNvPr id="5" name="Footer Placeholder 4"/>
          <p:cNvSpPr>
            <a:spLocks noGrp="1"/>
          </p:cNvSpPr>
          <p:nvPr>
            <p:ph type="ftr" sz="quarter" idx="11"/>
          </p:nvPr>
        </p:nvSpPr>
        <p:spPr/>
        <p:txBody>
          <a:bodyPr/>
          <a:lstStyle/>
          <a:p>
            <a:r>
              <a:rPr lang="en-US" dirty="0" smtClean="0"/>
              <a:t>EMEA Alliance   9-10 October 2018</a:t>
            </a:r>
            <a:endParaRPr lang="en-US" dirty="0"/>
          </a:p>
        </p:txBody>
      </p:sp>
    </p:spTree>
    <p:extLst>
      <p:ext uri="{BB962C8B-B14F-4D97-AF65-F5344CB8AC3E}">
        <p14:creationId xmlns:p14="http://schemas.microsoft.com/office/powerpoint/2010/main" val="28946360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Mark van der Molen</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a:t>Functional Application Manager</a:t>
            </a:r>
          </a:p>
          <a:p>
            <a:r>
              <a:rPr lang="en-US" dirty="0"/>
              <a:t>University of Amsterdam</a:t>
            </a:r>
          </a:p>
          <a:p>
            <a:r>
              <a:rPr lang="en-US" dirty="0"/>
              <a:t>m.vandermolen@uva.nl</a:t>
            </a:r>
          </a:p>
          <a:p>
            <a:endParaRPr lang="en-US" dirty="0"/>
          </a:p>
        </p:txBody>
      </p:sp>
      <p:sp>
        <p:nvSpPr>
          <p:cNvPr id="5" name="Text Placeholder 4"/>
          <p:cNvSpPr>
            <a:spLocks noGrp="1"/>
          </p:cNvSpPr>
          <p:nvPr>
            <p:ph type="body" sz="quarter" idx="3"/>
          </p:nvPr>
        </p:nvSpPr>
        <p:spPr/>
        <p:txBody>
          <a:bodyPr/>
          <a:lstStyle/>
          <a:p>
            <a:r>
              <a:rPr lang="en-US" dirty="0"/>
              <a:t>Carolien ten Oever</a:t>
            </a:r>
          </a:p>
        </p:txBody>
      </p:sp>
      <p:sp>
        <p:nvSpPr>
          <p:cNvPr id="6" name="Content Placeholder 5"/>
          <p:cNvSpPr>
            <a:spLocks noGrp="1"/>
          </p:cNvSpPr>
          <p:nvPr>
            <p:ph sz="quarter" idx="4"/>
          </p:nvPr>
        </p:nvSpPr>
        <p:spPr>
          <a:xfrm>
            <a:off x="4491990" y="2967788"/>
            <a:ext cx="3566160" cy="1446168"/>
          </a:xfrm>
        </p:spPr>
        <p:txBody>
          <a:bodyPr/>
          <a:lstStyle/>
          <a:p>
            <a:r>
              <a:rPr lang="en-US" dirty="0"/>
              <a:t>Functional Application Manager</a:t>
            </a:r>
          </a:p>
          <a:p>
            <a:r>
              <a:rPr lang="en-US" dirty="0"/>
              <a:t>University of Amsterdam</a:t>
            </a:r>
          </a:p>
          <a:p>
            <a:r>
              <a:rPr lang="en-US" dirty="0"/>
              <a:t>c.a.m.tenoever@uva.nl</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9-10 October 2018</a:t>
            </a:r>
          </a:p>
        </p:txBody>
      </p:sp>
      <p:pic>
        <p:nvPicPr>
          <p:cNvPr id="13" name="Picture Placeholder 12">
            <a:extLst>
              <a:ext uri="{FF2B5EF4-FFF2-40B4-BE49-F238E27FC236}">
                <a16:creationId xmlns:a16="http://schemas.microsoft.com/office/drawing/2014/main" id="{52B91FC3-C96C-47F8-A825-B4CE558D6281}"/>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3014" r="3014"/>
          <a:stretch>
            <a:fillRect/>
          </a:stretch>
        </p:blip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02" y="786387"/>
            <a:ext cx="3237790" cy="3156643"/>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normAutofit/>
          </a:bodyPr>
          <a:lstStyle/>
          <a:p>
            <a:r>
              <a:rPr lang="en-GB" dirty="0" smtClean="0"/>
              <a:t>Early April 2018: Request from student administration and faculties to limit the amount of application and re-enrolment emails and to put all the info online in one place in a modern look and feel (responsive). </a:t>
            </a:r>
          </a:p>
          <a:p>
            <a:r>
              <a:rPr lang="en-GB" dirty="0" smtClean="0"/>
              <a:t>Deadline: 1 August 2018.</a:t>
            </a:r>
          </a:p>
          <a:p>
            <a:r>
              <a:rPr lang="en-GB" dirty="0" smtClean="0"/>
              <a:t>Challenge: we don’t have a fluid student </a:t>
            </a:r>
            <a:r>
              <a:rPr lang="en-GB" dirty="0" err="1" smtClean="0"/>
              <a:t>center</a:t>
            </a:r>
            <a:r>
              <a:rPr lang="en-GB" dirty="0" smtClean="0"/>
              <a:t>.</a:t>
            </a:r>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951145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normAutofit/>
          </a:bodyPr>
          <a:lstStyle/>
          <a:p>
            <a:r>
              <a:rPr lang="en-GB" dirty="0" smtClean="0"/>
              <a:t>Application and re-enrolment is monitored via checklists in Campus.</a:t>
            </a:r>
          </a:p>
          <a:p>
            <a:r>
              <a:rPr lang="en-GB" dirty="0" smtClean="0"/>
              <a:t>Before</a:t>
            </a:r>
          </a:p>
          <a:p>
            <a:pPr lvl="1"/>
            <a:r>
              <a:rPr lang="en-GB" dirty="0" smtClean="0"/>
              <a:t>Multiple emails, no live progress.</a:t>
            </a:r>
          </a:p>
          <a:p>
            <a:r>
              <a:rPr lang="en-GB" dirty="0" smtClean="0"/>
              <a:t>Now</a:t>
            </a:r>
          </a:p>
          <a:p>
            <a:pPr lvl="1"/>
            <a:r>
              <a:rPr lang="en-GB" dirty="0" smtClean="0"/>
              <a:t>Three to five emails, email contains link to Campus Self Service, live progress update in Campus.</a:t>
            </a:r>
          </a:p>
          <a:p>
            <a:endParaRPr lang="en-GB" dirty="0" smtClean="0"/>
          </a:p>
          <a:p>
            <a:r>
              <a:rPr lang="en-GB" dirty="0" smtClean="0"/>
              <a:t>Added bonus:</a:t>
            </a:r>
          </a:p>
          <a:p>
            <a:pPr lvl="1"/>
            <a:r>
              <a:rPr lang="en-GB" dirty="0" smtClean="0"/>
              <a:t>We now have a fluid Student </a:t>
            </a:r>
            <a:r>
              <a:rPr lang="en-GB" dirty="0" err="1" smtClean="0"/>
              <a:t>Center</a:t>
            </a:r>
            <a:r>
              <a:rPr lang="en-GB" dirty="0" smtClean="0"/>
              <a:t> so we can also start using delivered 9.2 functionality (for example Activity Guides, Adviser Notes).</a:t>
            </a:r>
          </a:p>
          <a:p>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spTree>
    <p:extLst>
      <p:ext uri="{BB962C8B-B14F-4D97-AF65-F5344CB8AC3E}">
        <p14:creationId xmlns:p14="http://schemas.microsoft.com/office/powerpoint/2010/main" val="215894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Our</a:t>
            </a:r>
            <a:r>
              <a:rPr lang="nl-NL" dirty="0" smtClean="0"/>
              <a:t> Classic Student Center</a:t>
            </a:r>
            <a:endParaRPr lang="nl-NL" dirty="0"/>
          </a:p>
        </p:txBody>
      </p:sp>
      <p:sp>
        <p:nvSpPr>
          <p:cNvPr id="3" name="Content Placeholder 2"/>
          <p:cNvSpPr>
            <a:spLocks noGrp="1"/>
          </p:cNvSpPr>
          <p:nvPr>
            <p:ph idx="1"/>
          </p:nvPr>
        </p:nvSpPr>
        <p:spPr/>
        <p:txBody>
          <a:bodyPr>
            <a:normAutofit/>
          </a:bodyPr>
          <a:lstStyle/>
          <a:p>
            <a:r>
              <a:rPr lang="en-GB" dirty="0" smtClean="0"/>
              <a:t>Problems of our classic student </a:t>
            </a:r>
            <a:r>
              <a:rPr lang="en-GB" dirty="0" err="1" smtClean="0"/>
              <a:t>center</a:t>
            </a:r>
            <a:r>
              <a:rPr lang="en-GB" dirty="0" smtClean="0"/>
              <a:t>:</a:t>
            </a:r>
          </a:p>
          <a:p>
            <a:pPr marL="357188" indent="-182563">
              <a:buFont typeface="Wingdings" panose="05000000000000000000" pitchFamily="2" charset="2"/>
              <a:buChar char="§"/>
            </a:pPr>
            <a:r>
              <a:rPr lang="en-GB" dirty="0" smtClean="0"/>
              <a:t>Outdated design</a:t>
            </a:r>
          </a:p>
          <a:p>
            <a:pPr marL="357188" indent="-182563">
              <a:buFont typeface="Wingdings" panose="05000000000000000000" pitchFamily="2" charset="2"/>
              <a:buChar char="§"/>
            </a:pPr>
            <a:r>
              <a:rPr lang="en-GB" dirty="0" smtClean="0"/>
              <a:t>Not responsive</a:t>
            </a:r>
          </a:p>
          <a:p>
            <a:pPr marL="357188" indent="-182563">
              <a:buFont typeface="Wingdings" panose="05000000000000000000" pitchFamily="2" charset="2"/>
              <a:buChar char="§"/>
            </a:pPr>
            <a:r>
              <a:rPr lang="en-GB" dirty="0" smtClean="0"/>
              <a:t>No portal functionality</a:t>
            </a:r>
          </a:p>
          <a:p>
            <a:pPr marL="357188" indent="-182563">
              <a:buFont typeface="Wingdings" panose="05000000000000000000" pitchFamily="2" charset="2"/>
              <a:buChar char="§"/>
            </a:pPr>
            <a:r>
              <a:rPr lang="en-GB" dirty="0" smtClean="0"/>
              <a:t>Overload of unnecessary information (US based, not customizable)</a:t>
            </a:r>
          </a:p>
          <a:p>
            <a:pPr marL="357188" indent="-182563">
              <a:buFont typeface="Wingdings" panose="05000000000000000000" pitchFamily="2" charset="2"/>
              <a:buChar char="§"/>
            </a:pPr>
            <a:r>
              <a:rPr lang="en-GB" dirty="0" smtClean="0"/>
              <a:t>No more room for additional info (extra links, info, etc.)</a:t>
            </a:r>
          </a:p>
          <a:p>
            <a:pPr marL="357188" indent="-182563">
              <a:buFont typeface="Wingdings" panose="05000000000000000000" pitchFamily="2" charset="2"/>
              <a:buChar char="§"/>
            </a:pPr>
            <a:r>
              <a:rPr lang="en-GB" dirty="0" smtClean="0"/>
              <a:t>Multi-language issues</a:t>
            </a:r>
          </a:p>
          <a:p>
            <a:pPr marL="357188" indent="-182563">
              <a:buFont typeface="Wingdings" panose="05000000000000000000" pitchFamily="2" charset="2"/>
              <a:buChar char="§"/>
            </a:pPr>
            <a:r>
              <a:rPr lang="en-GB" dirty="0" smtClean="0"/>
              <a:t>Classic is not in our corporate identity and hard to customize</a:t>
            </a:r>
          </a:p>
          <a:p>
            <a:pPr marL="357188" indent="-182563">
              <a:buFont typeface="Wingdings" panose="05000000000000000000" pitchFamily="2" charset="2"/>
              <a:buChar char="§"/>
            </a:pPr>
            <a:r>
              <a:rPr lang="en-GB" dirty="0" smtClean="0"/>
              <a:t>Personal Details screens also outdated with useless buttons.</a:t>
            </a:r>
          </a:p>
          <a:p>
            <a:endParaRPr lang="en-GB" dirty="0" smtClean="0"/>
          </a:p>
          <a:p>
            <a:endParaRPr lang="en-GB" dirty="0"/>
          </a:p>
          <a:p>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pic>
        <p:nvPicPr>
          <p:cNvPr id="1025" name="DefaultOcx"/>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HTMLSelect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HTMLSelect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HTMLSelect3"/>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7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Classic Student </a:t>
            </a:r>
            <a:r>
              <a:rPr lang="en-GB" dirty="0" err="1" smtClean="0"/>
              <a:t>Center</a:t>
            </a:r>
            <a:endParaRPr lang="en-GB" dirty="0"/>
          </a:p>
        </p:txBody>
      </p:sp>
      <p:sp>
        <p:nvSpPr>
          <p:cNvPr id="4" name="Footer Placeholder 3"/>
          <p:cNvSpPr>
            <a:spLocks noGrp="1"/>
          </p:cNvSpPr>
          <p:nvPr>
            <p:ph type="ftr" sz="quarter" idx="11"/>
          </p:nvPr>
        </p:nvSpPr>
        <p:spPr/>
        <p:txBody>
          <a:bodyPr/>
          <a:lstStyle/>
          <a:p>
            <a:r>
              <a:rPr lang="en-US" dirty="0"/>
              <a:t>EMEA Alliance   9-10 October 2018</a:t>
            </a:r>
          </a:p>
        </p:txBody>
      </p:sp>
      <p:pic>
        <p:nvPicPr>
          <p:cNvPr id="12" name="Content Placeholder 11"/>
          <p:cNvPicPr>
            <a:picLocks noGrp="1" noChangeAspect="1"/>
          </p:cNvPicPr>
          <p:nvPr>
            <p:ph idx="1"/>
          </p:nvPr>
        </p:nvPicPr>
        <p:blipFill>
          <a:blip r:embed="rId2"/>
          <a:stretch>
            <a:fillRect/>
          </a:stretch>
        </p:blipFill>
        <p:spPr>
          <a:xfrm>
            <a:off x="768350" y="2380842"/>
            <a:ext cx="7289800" cy="38330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93628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81</TotalTime>
  <Words>4208</Words>
  <Application>Microsoft Office PowerPoint</Application>
  <PresentationFormat>On-screen Show (4:3)</PresentationFormat>
  <Paragraphs>641</Paragraphs>
  <Slides>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Calibri</vt:lpstr>
      <vt:lpstr>Courier New</vt:lpstr>
      <vt:lpstr>Tw Cen MT</vt:lpstr>
      <vt:lpstr>Tw Cen MT Condensed</vt:lpstr>
      <vt:lpstr>Wingdings</vt:lpstr>
      <vt:lpstr>Wingdings 3</vt:lpstr>
      <vt:lpstr>Integral</vt:lpstr>
      <vt:lpstr>Quick transition from  Classic Student Center to Fluid</vt:lpstr>
      <vt:lpstr>presenters</vt:lpstr>
      <vt:lpstr>PowerPoint Presentation</vt:lpstr>
      <vt:lpstr>University of amsterdam</vt:lpstr>
      <vt:lpstr>AGENDA</vt:lpstr>
      <vt:lpstr>Challenges</vt:lpstr>
      <vt:lpstr>Challenges</vt:lpstr>
      <vt:lpstr>Our Classic Student Center</vt:lpstr>
      <vt:lpstr>Our Classic Student Center</vt:lpstr>
      <vt:lpstr>Our classic Student Center</vt:lpstr>
      <vt:lpstr>Personal Details</vt:lpstr>
      <vt:lpstr>Problems</vt:lpstr>
      <vt:lpstr>Portal?</vt:lpstr>
      <vt:lpstr>Ideas</vt:lpstr>
      <vt:lpstr>Ideas</vt:lpstr>
      <vt:lpstr>Requirements</vt:lpstr>
      <vt:lpstr>Solution</vt:lpstr>
      <vt:lpstr>Solution</vt:lpstr>
      <vt:lpstr>Technical Implementation</vt:lpstr>
      <vt:lpstr>Implementation: First step</vt:lpstr>
      <vt:lpstr>Implementation: First step</vt:lpstr>
      <vt:lpstr>Implementation: Second step</vt:lpstr>
      <vt:lpstr>Implementation: Third step</vt:lpstr>
      <vt:lpstr>Implementation: Fourth step</vt:lpstr>
      <vt:lpstr>Implementation: additional step</vt:lpstr>
      <vt:lpstr>Technical: Branding</vt:lpstr>
      <vt:lpstr>Technical: Branding</vt:lpstr>
      <vt:lpstr>Technical: Branding</vt:lpstr>
      <vt:lpstr>Technical: The Component</vt:lpstr>
      <vt:lpstr>Technical: App Class</vt:lpstr>
      <vt:lpstr>Technical: App Class - Code 1</vt:lpstr>
      <vt:lpstr>Technical: App Class – Code 2</vt:lpstr>
      <vt:lpstr>Technical: Component &amp; page</vt:lpstr>
      <vt:lpstr>SECURITY</vt:lpstr>
      <vt:lpstr>Functional implementation</vt:lpstr>
      <vt:lpstr>Require knowledge</vt:lpstr>
      <vt:lpstr>Query</vt:lpstr>
      <vt:lpstr>PageletS</vt:lpstr>
      <vt:lpstr>Pagelet XSLT</vt:lpstr>
      <vt:lpstr>Pagelet XSLT</vt:lpstr>
      <vt:lpstr>Pagelet XSLT</vt:lpstr>
      <vt:lpstr>CSS stylesheet</vt:lpstr>
      <vt:lpstr>JavaScript &amp; jQuery</vt:lpstr>
      <vt:lpstr>Screenshots and Demo</vt:lpstr>
      <vt:lpstr>PowerPoint Presentation</vt:lpstr>
      <vt:lpstr>PowerPoint Presentation</vt:lpstr>
      <vt:lpstr>PowerPoint Presentation</vt:lpstr>
      <vt:lpstr>PowerPoint Presentation</vt:lpstr>
      <vt:lpstr>PowerPoint Presentation</vt:lpstr>
      <vt:lpstr>Next steps</vt:lpstr>
      <vt:lpstr>PowerPoint Presentation</vt:lpstr>
      <vt:lpstr>Responses</vt:lpstr>
      <vt:lpstr>More information</vt:lpstr>
      <vt:lpstr>Questions &amp; DISCUSSION</vt:lpstr>
      <vt:lpstr>Questions &amp; DISCUSSION</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Mark van der Molen</cp:lastModifiedBy>
  <cp:revision>117</cp:revision>
  <dcterms:created xsi:type="dcterms:W3CDTF">2015-09-02T14:36:24Z</dcterms:created>
  <dcterms:modified xsi:type="dcterms:W3CDTF">2018-10-12T11:39:06Z</dcterms:modified>
</cp:coreProperties>
</file>