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6" r:id="rId3"/>
    <p:sldMasterId id="2147483828" r:id="rId4"/>
  </p:sldMasterIdLst>
  <p:notesMasterIdLst>
    <p:notesMasterId r:id="rId73"/>
  </p:notesMasterIdLst>
  <p:handoutMasterIdLst>
    <p:handoutMasterId r:id="rId74"/>
  </p:handoutMasterIdLst>
  <p:sldIdLst>
    <p:sldId id="256" r:id="rId5"/>
    <p:sldId id="381" r:id="rId6"/>
    <p:sldId id="374" r:id="rId7"/>
    <p:sldId id="385" r:id="rId8"/>
    <p:sldId id="321" r:id="rId9"/>
    <p:sldId id="288" r:id="rId10"/>
    <p:sldId id="382" r:id="rId11"/>
    <p:sldId id="386" r:id="rId12"/>
    <p:sldId id="293" r:id="rId13"/>
    <p:sldId id="295" r:id="rId14"/>
    <p:sldId id="306" r:id="rId15"/>
    <p:sldId id="387" r:id="rId16"/>
    <p:sldId id="388" r:id="rId17"/>
    <p:sldId id="292" r:id="rId18"/>
    <p:sldId id="342" r:id="rId19"/>
    <p:sldId id="341" r:id="rId20"/>
    <p:sldId id="336" r:id="rId21"/>
    <p:sldId id="391" r:id="rId22"/>
    <p:sldId id="393" r:id="rId23"/>
    <p:sldId id="392" r:id="rId24"/>
    <p:sldId id="309" r:id="rId25"/>
    <p:sldId id="328" r:id="rId26"/>
    <p:sldId id="343" r:id="rId27"/>
    <p:sldId id="329" r:id="rId28"/>
    <p:sldId id="307" r:id="rId29"/>
    <p:sldId id="330" r:id="rId30"/>
    <p:sldId id="345" r:id="rId31"/>
    <p:sldId id="344" r:id="rId32"/>
    <p:sldId id="346" r:id="rId33"/>
    <p:sldId id="347" r:id="rId34"/>
    <p:sldId id="379" r:id="rId35"/>
    <p:sldId id="348" r:id="rId36"/>
    <p:sldId id="349" r:id="rId37"/>
    <p:sldId id="352" r:id="rId38"/>
    <p:sldId id="351" r:id="rId39"/>
    <p:sldId id="354" r:id="rId40"/>
    <p:sldId id="353" r:id="rId41"/>
    <p:sldId id="355" r:id="rId42"/>
    <p:sldId id="356" r:id="rId43"/>
    <p:sldId id="357" r:id="rId44"/>
    <p:sldId id="394" r:id="rId45"/>
    <p:sldId id="395" r:id="rId46"/>
    <p:sldId id="396" r:id="rId47"/>
    <p:sldId id="390" r:id="rId48"/>
    <p:sldId id="364" r:id="rId49"/>
    <p:sldId id="389" r:id="rId50"/>
    <p:sldId id="325" r:id="rId51"/>
    <p:sldId id="303" r:id="rId52"/>
    <p:sldId id="311" r:id="rId53"/>
    <p:sldId id="310" r:id="rId54"/>
    <p:sldId id="304" r:id="rId55"/>
    <p:sldId id="367" r:id="rId56"/>
    <p:sldId id="333" r:id="rId57"/>
    <p:sldId id="375" r:id="rId58"/>
    <p:sldId id="380" r:id="rId59"/>
    <p:sldId id="376" r:id="rId60"/>
    <p:sldId id="335" r:id="rId61"/>
    <p:sldId id="370" r:id="rId62"/>
    <p:sldId id="369" r:id="rId63"/>
    <p:sldId id="371" r:id="rId64"/>
    <p:sldId id="378" r:id="rId65"/>
    <p:sldId id="372" r:id="rId66"/>
    <p:sldId id="365" r:id="rId67"/>
    <p:sldId id="377" r:id="rId68"/>
    <p:sldId id="398" r:id="rId69"/>
    <p:sldId id="399" r:id="rId70"/>
    <p:sldId id="384" r:id="rId71"/>
    <p:sldId id="383" r:id="rId7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41" autoAdjust="0"/>
    <p:restoredTop sz="76739" autoAdjust="0"/>
  </p:normalViewPr>
  <p:slideViewPr>
    <p:cSldViewPr>
      <p:cViewPr varScale="1">
        <p:scale>
          <a:sx n="83" d="100"/>
          <a:sy n="83" d="100"/>
        </p:scale>
        <p:origin x="-912" y="-104"/>
      </p:cViewPr>
      <p:guideLst>
        <p:guide orient="horz" pos="2160"/>
        <p:guide pos="2880"/>
      </p:guideLst>
    </p:cSldViewPr>
  </p:slideViewPr>
  <p:outlineViewPr>
    <p:cViewPr>
      <p:scale>
        <a:sx n="33" d="100"/>
        <a:sy n="33" d="100"/>
      </p:scale>
      <p:origin x="0" y="330"/>
    </p:cViewPr>
  </p:outlineViewPr>
  <p:notesTextViewPr>
    <p:cViewPr>
      <p:scale>
        <a:sx n="1" d="1"/>
        <a:sy n="1" d="1"/>
      </p:scale>
      <p:origin x="0" y="0"/>
    </p:cViewPr>
  </p:notesTextViewPr>
  <p:sorterViewPr>
    <p:cViewPr>
      <p:scale>
        <a:sx n="66" d="100"/>
        <a:sy n="66" d="100"/>
      </p:scale>
      <p:origin x="0" y="0"/>
    </p:cViewPr>
  </p:sorterViewPr>
  <p:notesViewPr>
    <p:cSldViewPr>
      <p:cViewPr>
        <p:scale>
          <a:sx n="75" d="100"/>
          <a:sy n="75" d="100"/>
        </p:scale>
        <p:origin x="-3928" y="-64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3713"/>
          </a:xfrm>
          <a:prstGeom prst="rect">
            <a:avLst/>
          </a:prstGeom>
        </p:spPr>
        <p:txBody>
          <a:bodyPr vert="horz" lIns="91440" tIns="45720" rIns="91440" bIns="45720" rtlCol="0"/>
          <a:lstStyle>
            <a:lvl1pPr algn="r">
              <a:defRPr sz="1200"/>
            </a:lvl1pPr>
          </a:lstStyle>
          <a:p>
            <a:fld id="{C305BDB3-C521-44EA-8FF2-2C5A43F85477}" type="datetimeFigureOut">
              <a:rPr lang="en-GB" smtClean="0"/>
              <a:t>18/11/15</a:t>
            </a:fld>
            <a:endParaRPr lang="en-GB"/>
          </a:p>
        </p:txBody>
      </p:sp>
      <p:sp>
        <p:nvSpPr>
          <p:cNvPr id="4" name="Footer Placeholder 3"/>
          <p:cNvSpPr>
            <a:spLocks noGrp="1"/>
          </p:cNvSpPr>
          <p:nvPr>
            <p:ph type="ftr" sz="quarter" idx="2"/>
          </p:nvPr>
        </p:nvSpPr>
        <p:spPr>
          <a:xfrm>
            <a:off x="2"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378824"/>
            <a:ext cx="2945659" cy="493713"/>
          </a:xfrm>
          <a:prstGeom prst="rect">
            <a:avLst/>
          </a:prstGeom>
        </p:spPr>
        <p:txBody>
          <a:bodyPr vert="horz" lIns="91440" tIns="45720" rIns="91440" bIns="45720" rtlCol="0" anchor="b"/>
          <a:lstStyle>
            <a:lvl1pPr algn="r">
              <a:defRPr sz="1200"/>
            </a:lvl1pPr>
          </a:lstStyle>
          <a:p>
            <a:fld id="{A3D8F1B7-1128-4FFF-985D-907744F31E15}" type="slidenum">
              <a:rPr lang="en-GB" smtClean="0"/>
              <a:t>‹#›</a:t>
            </a:fld>
            <a:endParaRPr lang="en-GB"/>
          </a:p>
        </p:txBody>
      </p:sp>
    </p:spTree>
    <p:extLst>
      <p:ext uri="{BB962C8B-B14F-4D97-AF65-F5344CB8AC3E}">
        <p14:creationId xmlns:p14="http://schemas.microsoft.com/office/powerpoint/2010/main" val="1559410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3713"/>
          </a:xfrm>
          <a:prstGeom prst="rect">
            <a:avLst/>
          </a:prstGeom>
        </p:spPr>
        <p:txBody>
          <a:bodyPr vert="horz" lIns="91440" tIns="45720" rIns="91440" bIns="45720" rtlCol="0"/>
          <a:lstStyle>
            <a:lvl1pPr algn="r">
              <a:defRPr sz="1200"/>
            </a:lvl1pPr>
          </a:lstStyle>
          <a:p>
            <a:fld id="{B3801213-49BD-479D-B40E-81C1D918407C}" type="datetimeFigureOut">
              <a:rPr lang="en-GB" smtClean="0"/>
              <a:t>18/11/15</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2"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378824"/>
            <a:ext cx="2945659" cy="493713"/>
          </a:xfrm>
          <a:prstGeom prst="rect">
            <a:avLst/>
          </a:prstGeom>
        </p:spPr>
        <p:txBody>
          <a:bodyPr vert="horz" lIns="91440" tIns="45720" rIns="91440" bIns="45720" rtlCol="0" anchor="b"/>
          <a:lstStyle>
            <a:lvl1pPr algn="r">
              <a:defRPr sz="1200"/>
            </a:lvl1pPr>
          </a:lstStyle>
          <a:p>
            <a:fld id="{DE693756-DFDB-418B-9854-7AFC0FB96795}" type="slidenum">
              <a:rPr lang="en-GB" smtClean="0"/>
              <a:t>‹#›</a:t>
            </a:fld>
            <a:endParaRPr lang="en-GB"/>
          </a:p>
        </p:txBody>
      </p:sp>
    </p:spTree>
    <p:extLst>
      <p:ext uri="{BB962C8B-B14F-4D97-AF65-F5344CB8AC3E}">
        <p14:creationId xmlns:p14="http://schemas.microsoft.com/office/powerpoint/2010/main" val="307731301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baseline="0">
        <a:solidFill>
          <a:schemeClr val="tx1"/>
        </a:solidFill>
        <a:latin typeface="+mn-lt"/>
        <a:ea typeface="+mn-ea"/>
        <a:cs typeface="+mn-cs"/>
      </a:defRPr>
    </a:lvl1pPr>
    <a:lvl2pPr marL="457200" algn="l" defTabSz="914400" rtl="0" eaLnBrk="1" latinLnBrk="0" hangingPunct="1">
      <a:defRPr sz="1800" kern="1200" baseline="0">
        <a:solidFill>
          <a:schemeClr val="tx1"/>
        </a:solidFill>
        <a:latin typeface="+mn-lt"/>
        <a:ea typeface="+mn-ea"/>
        <a:cs typeface="+mn-cs"/>
      </a:defRPr>
    </a:lvl2pPr>
    <a:lvl3pPr marL="914400" algn="l" defTabSz="914400" rtl="0" eaLnBrk="1" latinLnBrk="0" hangingPunct="1">
      <a:defRPr sz="1800" kern="1200" baseline="0">
        <a:solidFill>
          <a:schemeClr val="tx1"/>
        </a:solidFill>
        <a:latin typeface="+mn-lt"/>
        <a:ea typeface="+mn-ea"/>
        <a:cs typeface="+mn-cs"/>
      </a:defRPr>
    </a:lvl3pPr>
    <a:lvl4pPr marL="1371600" algn="l" defTabSz="914400" rtl="0" eaLnBrk="1" latinLnBrk="0" hangingPunct="1">
      <a:defRPr sz="1800" kern="1200" baseline="0">
        <a:solidFill>
          <a:schemeClr val="tx1"/>
        </a:solidFill>
        <a:latin typeface="+mn-lt"/>
        <a:ea typeface="+mn-ea"/>
        <a:cs typeface="+mn-cs"/>
      </a:defRPr>
    </a:lvl4pPr>
    <a:lvl5pPr marL="1828800" algn="l" defTabSz="914400" rtl="0" eaLnBrk="1" latinLnBrk="0" hangingPunct="1">
      <a:defRPr sz="18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7" y="4784725"/>
            <a:ext cx="4953000" cy="2301875"/>
          </a:xfrm>
        </p:spPr>
        <p:txBody>
          <a:bodyPr/>
          <a:lstStyle/>
          <a:p>
            <a:r>
              <a:rPr lang="en-GB" dirty="0" smtClean="0"/>
              <a:t>Welcome</a:t>
            </a:r>
            <a:r>
              <a:rPr lang="en-GB" baseline="0" dirty="0" smtClean="0"/>
              <a:t> to our presentation on program enrolment and activity management.</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1</a:t>
            </a:fld>
            <a:endParaRPr lang="en-GB" dirty="0"/>
          </a:p>
        </p:txBody>
      </p:sp>
    </p:spTree>
    <p:extLst>
      <p:ext uri="{BB962C8B-B14F-4D97-AF65-F5344CB8AC3E}">
        <p14:creationId xmlns:p14="http://schemas.microsoft.com/office/powerpoint/2010/main" val="102906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8038" y="5013325"/>
            <a:ext cx="5257800" cy="230187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This is a summary of the 8 areas and there </a:t>
            </a:r>
            <a:r>
              <a:rPr lang="en-GB" sz="1800" dirty="0" smtClean="0"/>
              <a:t>their corresponding languages.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Most</a:t>
            </a:r>
            <a:r>
              <a:rPr lang="en-GB" sz="1800" baseline="0" dirty="0" smtClean="0"/>
              <a:t> areas offer a choice of at least two languages.</a:t>
            </a:r>
            <a:endParaRPr lang="en-GB" sz="180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10</a:t>
            </a:fld>
            <a:endParaRPr lang="en-GB"/>
          </a:p>
        </p:txBody>
      </p:sp>
    </p:spTree>
    <p:extLst>
      <p:ext uri="{BB962C8B-B14F-4D97-AF65-F5344CB8AC3E}">
        <p14:creationId xmlns:p14="http://schemas.microsoft.com/office/powerpoint/2010/main" val="308039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rPr>
              <a:t>The program composition is as follows:</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rPr>
              <a:t>Each year consist of a set</a:t>
            </a:r>
            <a:r>
              <a:rPr lang="en-US" sz="1800" baseline="0" dirty="0" smtClean="0">
                <a:effectLst/>
              </a:rPr>
              <a:t> of compulsory courses.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baseline="0" dirty="0" smtClean="0">
                <a:effectLst/>
              </a:rPr>
              <a:t>In the first and second year students follow a set of area related and language courses.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baseline="0" dirty="0" smtClean="0">
                <a:effectLst/>
              </a:rPr>
              <a:t>In the second and third year there are a set of elective courses.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baseline="0" dirty="0" smtClean="0">
                <a:effectLst/>
              </a:rPr>
              <a:t>In the third year there is a discretionary space and a thesis.</a:t>
            </a:r>
            <a:endParaRPr lang="en-GB" sz="1800" dirty="0" smtClean="0">
              <a:effectLst/>
            </a:endParaRPr>
          </a:p>
          <a:p>
            <a:pPr>
              <a:lnSpc>
                <a:spcPct val="115000"/>
              </a:lnSpc>
              <a:spcAft>
                <a:spcPts val="0"/>
              </a:spcAft>
            </a:pPr>
            <a:endParaRPr lang="en-GB" sz="1200" dirty="0" smtClean="0">
              <a:effectLst/>
            </a:endParaRPr>
          </a:p>
          <a:p>
            <a:pPr>
              <a:lnSpc>
                <a:spcPct val="115000"/>
              </a:lnSpc>
              <a:spcAft>
                <a:spcPts val="0"/>
              </a:spcAft>
            </a:pPr>
            <a:endParaRPr lang="en-GB" sz="1200" dirty="0">
              <a:effectLst/>
              <a:latin typeface="+mn-lt"/>
              <a:ea typeface="Calibri"/>
              <a:cs typeface="Arial"/>
            </a:endParaRPr>
          </a:p>
        </p:txBody>
      </p:sp>
      <p:sp>
        <p:nvSpPr>
          <p:cNvPr id="4" name="Slide Number Placeholder 3"/>
          <p:cNvSpPr>
            <a:spLocks noGrp="1"/>
          </p:cNvSpPr>
          <p:nvPr>
            <p:ph type="sldNum" sz="quarter" idx="10"/>
          </p:nvPr>
        </p:nvSpPr>
        <p:spPr/>
        <p:txBody>
          <a:bodyPr/>
          <a:lstStyle/>
          <a:p>
            <a:fld id="{DE693756-DFDB-418B-9854-7AFC0FB96795}" type="slidenum">
              <a:rPr lang="en-GB" smtClean="0"/>
              <a:t>11</a:t>
            </a:fld>
            <a:endParaRPr lang="en-GB"/>
          </a:p>
        </p:txBody>
      </p:sp>
    </p:spTree>
    <p:extLst>
      <p:ext uri="{BB962C8B-B14F-4D97-AF65-F5344CB8AC3E}">
        <p14:creationId xmlns:p14="http://schemas.microsoft.com/office/powerpoint/2010/main" val="362535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2"/>
                </a:solidFill>
              </a:rPr>
              <a:t>We will outline several topics</a:t>
            </a:r>
            <a:r>
              <a:rPr lang="en-GB" baseline="0" dirty="0" smtClean="0">
                <a:solidFill>
                  <a:schemeClr val="bg2"/>
                </a:solidFill>
              </a:rPr>
              <a:t> relating to program enrolment and activity management.</a:t>
            </a:r>
          </a:p>
          <a:p>
            <a:pPr>
              <a:lnSpc>
                <a:spcPct val="115000"/>
              </a:lnSpc>
              <a:spcAft>
                <a:spcPts val="0"/>
              </a:spcAft>
            </a:pPr>
            <a:endParaRPr lang="en-US" sz="1800" dirty="0" smtClean="0">
              <a:effectLst/>
              <a:latin typeface="+mn-lt"/>
              <a:ea typeface="Calibri"/>
              <a:cs typeface="Arial"/>
            </a:endParaRPr>
          </a:p>
          <a:p>
            <a:pPr>
              <a:lnSpc>
                <a:spcPct val="115000"/>
              </a:lnSpc>
              <a:spcAft>
                <a:spcPts val="0"/>
              </a:spcAft>
            </a:pPr>
            <a:r>
              <a:rPr lang="en-US" sz="1800" dirty="0" smtClean="0">
                <a:effectLst/>
                <a:latin typeface="+mn-lt"/>
                <a:ea typeface="Calibri"/>
                <a:cs typeface="Arial"/>
              </a:rPr>
              <a:t>Firstly we will give a brief comparison of our current</a:t>
            </a:r>
            <a:r>
              <a:rPr lang="en-US" sz="1800" baseline="0" dirty="0" smtClean="0">
                <a:effectLst/>
                <a:latin typeface="+mn-lt"/>
                <a:ea typeface="Calibri"/>
                <a:cs typeface="Arial"/>
              </a:rPr>
              <a:t> methods and possible solutions in program enrolment and activity management.</a:t>
            </a:r>
          </a:p>
          <a:p>
            <a:pPr>
              <a:lnSpc>
                <a:spcPct val="115000"/>
              </a:lnSpc>
              <a:spcAft>
                <a:spcPts val="0"/>
              </a:spcAft>
            </a:pPr>
            <a:endParaRPr lang="en-US" sz="1800" baseline="0" dirty="0" smtClean="0">
              <a:effectLst/>
              <a:latin typeface="+mn-lt"/>
              <a:ea typeface="Calibri"/>
              <a:cs typeface="Arial"/>
            </a:endParaRPr>
          </a:p>
          <a:p>
            <a:pPr>
              <a:lnSpc>
                <a:spcPct val="115000"/>
              </a:lnSpc>
              <a:spcAft>
                <a:spcPts val="0"/>
              </a:spcAft>
            </a:pPr>
            <a:r>
              <a:rPr lang="en-US" sz="1800" baseline="0" dirty="0" smtClean="0">
                <a:effectLst/>
                <a:latin typeface="+mn-lt"/>
                <a:ea typeface="Calibri"/>
                <a:cs typeface="Arial"/>
              </a:rPr>
              <a:t>We will then take a look at some of the advantages and challenges of PE and AM.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bg2"/>
              </a:solidFill>
            </a:endParaRPr>
          </a:p>
          <a:p>
            <a:endParaRPr lang="en-GB" dirty="0" smtClean="0"/>
          </a:p>
          <a:p>
            <a:pPr>
              <a:lnSpc>
                <a:spcPct val="115000"/>
              </a:lnSpc>
              <a:spcAft>
                <a:spcPts val="0"/>
              </a:spcAft>
            </a:pPr>
            <a:endParaRPr lang="en-US" sz="1800" baseline="0" dirty="0" smtClean="0">
              <a:effectLst/>
              <a:latin typeface="+mn-lt"/>
              <a:ea typeface="Calibri"/>
              <a:cs typeface="Arial"/>
            </a:endParaRPr>
          </a:p>
        </p:txBody>
      </p:sp>
      <p:sp>
        <p:nvSpPr>
          <p:cNvPr id="4" name="Slide Number Placeholder 3"/>
          <p:cNvSpPr>
            <a:spLocks noGrp="1"/>
          </p:cNvSpPr>
          <p:nvPr>
            <p:ph type="sldNum" sz="quarter" idx="10"/>
          </p:nvPr>
        </p:nvSpPr>
        <p:spPr/>
        <p:txBody>
          <a:bodyPr/>
          <a:lstStyle/>
          <a:p>
            <a:fld id="{DE693756-DFDB-418B-9854-7AFC0FB9679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57203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move on to Program Enrolment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In </a:t>
            </a:r>
            <a:r>
              <a:rPr lang="nl-NL" baseline="0" dirty="0" err="1" smtClean="0"/>
              <a:t>this</a:t>
            </a:r>
            <a:r>
              <a:rPr lang="nl-NL" baseline="0" dirty="0" smtClean="0"/>
              <a:t> </a:t>
            </a:r>
            <a:r>
              <a:rPr lang="nl-NL" baseline="0" dirty="0" err="1" smtClean="0"/>
              <a:t>section</a:t>
            </a:r>
            <a:r>
              <a:rPr lang="nl-NL" baseline="0" dirty="0" smtClean="0"/>
              <a:t> we </a:t>
            </a:r>
            <a:r>
              <a:rPr lang="nl-NL" baseline="0" dirty="0" err="1" smtClean="0"/>
              <a:t>will</a:t>
            </a:r>
            <a:r>
              <a:rPr lang="nl-NL" baseline="0" dirty="0" smtClean="0"/>
              <a:t> </a:t>
            </a:r>
            <a:r>
              <a:rPr lang="nl-NL" baseline="0" dirty="0" err="1" smtClean="0"/>
              <a:t>be</a:t>
            </a:r>
            <a:r>
              <a:rPr lang="nl-NL" baseline="0" dirty="0" smtClean="0"/>
              <a:t> </a:t>
            </a:r>
            <a:r>
              <a:rPr lang="nl-NL" baseline="0" dirty="0" err="1" smtClean="0"/>
              <a:t>covering</a:t>
            </a:r>
            <a:r>
              <a:rPr lang="nl-NL" baseline="0" dirty="0" smtClean="0"/>
              <a:t> program Format, </a:t>
            </a:r>
            <a:r>
              <a:rPr lang="nl-NL" baseline="0" dirty="0" err="1" smtClean="0"/>
              <a:t>build</a:t>
            </a:r>
            <a:r>
              <a:rPr lang="nl-NL" baseline="0" dirty="0" smtClean="0"/>
              <a:t> program </a:t>
            </a:r>
            <a:r>
              <a:rPr lang="nl-NL" baseline="0" dirty="0" err="1" smtClean="0"/>
              <a:t>by</a:t>
            </a:r>
            <a:r>
              <a:rPr lang="nl-NL" baseline="0" dirty="0" smtClean="0"/>
              <a:t> format, c</a:t>
            </a:r>
            <a:r>
              <a:rPr lang="nl-NL" dirty="0" smtClean="0"/>
              <a:t>ourse</a:t>
            </a:r>
            <a:r>
              <a:rPr lang="nl-NL" baseline="0" dirty="0" smtClean="0"/>
              <a:t> </a:t>
            </a:r>
            <a:r>
              <a:rPr lang="nl-NL" baseline="0" dirty="0" err="1" smtClean="0"/>
              <a:t>lists</a:t>
            </a:r>
            <a:r>
              <a:rPr lang="nl-NL" baseline="0" dirty="0" smtClean="0"/>
              <a:t> and </a:t>
            </a:r>
            <a:r>
              <a:rPr lang="nl-NL" baseline="0" dirty="0" err="1" smtClean="0"/>
              <a:t>finally</a:t>
            </a:r>
            <a:r>
              <a:rPr lang="nl-NL" baseline="0" dirty="0" smtClean="0"/>
              <a:t> course </a:t>
            </a:r>
            <a:r>
              <a:rPr lang="nl-NL" baseline="0" dirty="0" err="1" smtClean="0"/>
              <a:t>groups</a:t>
            </a:r>
            <a:r>
              <a:rPr lang="nl-NL" baseline="0" dirty="0" smtClean="0"/>
              <a:t>.</a:t>
            </a:r>
            <a:endParaRPr lang="nl-NL"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57203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Before looking at program enrolment we will take a brief look at academic advisement in our current situation in relation to the program International Studies.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will move on to program enrolment in more detail</a:t>
            </a:r>
          </a:p>
        </p:txBody>
      </p:sp>
      <p:sp>
        <p:nvSpPr>
          <p:cNvPr id="4" name="Slide Number Placeholder 3"/>
          <p:cNvSpPr>
            <a:spLocks noGrp="1"/>
          </p:cNvSpPr>
          <p:nvPr>
            <p:ph type="sldNum" sz="quarter" idx="10"/>
          </p:nvPr>
        </p:nvSpPr>
        <p:spPr/>
        <p:txBody>
          <a:bodyPr/>
          <a:lstStyle/>
          <a:p>
            <a:fld id="{DE693756-DFDB-418B-9854-7AFC0FB96795}" type="slidenum">
              <a:rPr lang="en-GB" smtClean="0"/>
              <a:t>14</a:t>
            </a:fld>
            <a:endParaRPr lang="en-GB"/>
          </a:p>
        </p:txBody>
      </p:sp>
    </p:spTree>
    <p:extLst>
      <p:ext uri="{BB962C8B-B14F-4D97-AF65-F5344CB8AC3E}">
        <p14:creationId xmlns:p14="http://schemas.microsoft.com/office/powerpoint/2010/main" val="68119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mentioned earlier the academic program International Studies is a varied and complex program . </a:t>
            </a:r>
          </a:p>
          <a:p>
            <a:endParaRPr lang="en-US" baseline="0" dirty="0" smtClean="0"/>
          </a:p>
          <a:p>
            <a:r>
              <a:rPr lang="en-US" baseline="0" dirty="0" smtClean="0"/>
              <a:t>The requirement group for international studies consists of</a:t>
            </a:r>
            <a:r>
              <a:rPr lang="en-US" dirty="0" smtClean="0"/>
              <a:t> 38</a:t>
            </a:r>
            <a:r>
              <a:rPr lang="en-US" baseline="0" dirty="0" smtClean="0"/>
              <a:t> detail rows </a:t>
            </a:r>
            <a:r>
              <a:rPr lang="en-US" dirty="0" smtClean="0"/>
              <a:t>Including</a:t>
            </a:r>
            <a:r>
              <a:rPr lang="en-US" baseline="0" dirty="0" smtClean="0"/>
              <a:t> the ‘placeholder’ for the minor.</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15</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37 of the academic requirement</a:t>
            </a:r>
            <a:r>
              <a:rPr lang="en-US" baseline="0" dirty="0" smtClean="0"/>
              <a:t> records contain about 4 line items (</a:t>
            </a:r>
            <a:r>
              <a:rPr lang="en-US" baseline="0" dirty="0" err="1" smtClean="0"/>
              <a:t>regelvereisten</a:t>
            </a:r>
            <a:r>
              <a:rPr lang="en-US" baseline="0" dirty="0" smtClean="0"/>
              <a:t>) which adds up to about 150 different requirement rules for the whole program. </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16</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Contained within the academic</a:t>
            </a:r>
            <a:r>
              <a:rPr lang="en-US" baseline="0" dirty="0" smtClean="0"/>
              <a:t> requirements are a total of 40 separate course lists, some of which are used by different requirements.</a:t>
            </a:r>
          </a:p>
          <a:p>
            <a:endParaRPr lang="en-US" dirty="0" smtClean="0"/>
          </a:p>
          <a:p>
            <a:r>
              <a:rPr lang="en-US" dirty="0" smtClean="0"/>
              <a:t>In the first year all</a:t>
            </a:r>
            <a:r>
              <a:rPr lang="en-US" baseline="0" dirty="0" smtClean="0"/>
              <a:t> languages are contained within one course list.  All  of the area courses are also contained in one, separate list.</a:t>
            </a:r>
          </a:p>
          <a:p>
            <a:endParaRPr lang="en-US" baseline="0" dirty="0" smtClean="0"/>
          </a:p>
          <a:p>
            <a:r>
              <a:rPr lang="en-US" baseline="0" dirty="0" smtClean="0"/>
              <a:t>In the second year there is a separate list for </a:t>
            </a:r>
            <a:r>
              <a:rPr lang="en-US" dirty="0" smtClean="0"/>
              <a:t>each area and each language.</a:t>
            </a:r>
            <a:r>
              <a:rPr lang="en-US" baseline="0" dirty="0" smtClean="0"/>
              <a:t> </a:t>
            </a:r>
          </a:p>
          <a:p>
            <a:endParaRPr lang="en-US" baseline="0" dirty="0" smtClean="0"/>
          </a:p>
          <a:p>
            <a:r>
              <a:rPr lang="en-US" dirty="0" smtClean="0"/>
              <a:t>As you will see later program</a:t>
            </a:r>
            <a:r>
              <a:rPr lang="en-US" baseline="0" dirty="0" smtClean="0"/>
              <a:t> enrolment allows for a completely new approach to building academic requirements.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17</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of you will</a:t>
            </a:r>
            <a:r>
              <a:rPr lang="en-GB" baseline="0" dirty="0" smtClean="0"/>
              <a:t> probably be familiar with the advisement report. </a:t>
            </a:r>
          </a:p>
          <a:p>
            <a:endParaRPr lang="en-GB" baseline="0" dirty="0" smtClean="0"/>
          </a:p>
          <a:p>
            <a:r>
              <a:rPr lang="en-GB" baseline="0" dirty="0" smtClean="0"/>
              <a:t>When a particular requirement has been satisfied the corresponding section is collapsed on the report…</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18</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Grades are displayed on the advisement report along with the status.</a:t>
            </a:r>
            <a:r>
              <a:rPr lang="en-GB" baseline="0" dirty="0" smtClean="0"/>
              <a:t> </a:t>
            </a:r>
          </a:p>
          <a:p>
            <a:endParaRPr lang="en-GB" baseline="0" dirty="0" smtClean="0"/>
          </a:p>
          <a:p>
            <a:r>
              <a:rPr lang="en-GB" baseline="0" dirty="0" smtClean="0"/>
              <a:t>In this case the course has been ‘ taken’ (green ball with checkmark)</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19</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aseline="0" dirty="0" smtClean="0"/>
              <a:t>My name is Lena de </a:t>
            </a:r>
            <a:r>
              <a:rPr lang="en-GB" sz="1800" baseline="0" dirty="0" err="1" smtClean="0"/>
              <a:t>Schipper</a:t>
            </a:r>
            <a:r>
              <a:rPr lang="en-GB" sz="1800" baseline="0" dirty="0" smtClean="0"/>
              <a:t>. I work at the Faculty of Humanities of Leiden University. Together with my colleague Chris Gallacher we will be presenting this session. </a:t>
            </a:r>
          </a:p>
        </p:txBody>
      </p:sp>
      <p:sp>
        <p:nvSpPr>
          <p:cNvPr id="4" name="Slide Number Placeholder 3"/>
          <p:cNvSpPr>
            <a:spLocks noGrp="1"/>
          </p:cNvSpPr>
          <p:nvPr>
            <p:ph type="sldNum" sz="quarter" idx="10"/>
          </p:nvPr>
        </p:nvSpPr>
        <p:spPr/>
        <p:txBody>
          <a:bodyPr/>
          <a:lstStyle/>
          <a:p>
            <a:fld id="{3F753B34-E8DB-490E-9841-FA8FB720A422}"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294503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the requirement has not yet been satisfied then the section remains expanded.</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20</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will now take a look at program</a:t>
            </a:r>
            <a:r>
              <a:rPr lang="en-US" sz="1600" baseline="0" dirty="0" smtClean="0"/>
              <a:t> enrolment.</a:t>
            </a:r>
          </a:p>
          <a:p>
            <a:r>
              <a:rPr lang="en-US" sz="1600" baseline="0" dirty="0" smtClean="0"/>
              <a:t>These are the main building blocks for program enrolment:</a:t>
            </a:r>
          </a:p>
          <a:p>
            <a:r>
              <a:rPr lang="en-US" sz="1600" baseline="0" dirty="0" smtClean="0"/>
              <a:t>The </a:t>
            </a:r>
            <a:r>
              <a:rPr lang="en-US" sz="1600" b="1" baseline="0" dirty="0" smtClean="0"/>
              <a:t>program format</a:t>
            </a:r>
            <a:r>
              <a:rPr lang="en-US" sz="1600" baseline="0" dirty="0" smtClean="0"/>
              <a:t> is the basic structure on which you build the program. </a:t>
            </a:r>
          </a:p>
          <a:p>
            <a:r>
              <a:rPr lang="en-US" sz="1600" baseline="0" dirty="0" smtClean="0"/>
              <a:t>You then create and add </a:t>
            </a:r>
            <a:r>
              <a:rPr lang="en-US" sz="1600" b="1" baseline="0" dirty="0" smtClean="0"/>
              <a:t>course lists </a:t>
            </a:r>
            <a:r>
              <a:rPr lang="en-US" sz="1600" baseline="0" dirty="0" smtClean="0"/>
              <a:t>and </a:t>
            </a:r>
            <a:r>
              <a:rPr lang="en-US" sz="1600" b="1" baseline="0" dirty="0" smtClean="0"/>
              <a:t>course groups </a:t>
            </a:r>
            <a:r>
              <a:rPr lang="en-US" sz="1600" baseline="0" dirty="0" smtClean="0"/>
              <a:t>to this structure. </a:t>
            </a:r>
          </a:p>
          <a:p>
            <a:endParaRPr lang="en-US" sz="1600" baseline="0" dirty="0" smtClean="0"/>
          </a:p>
          <a:p>
            <a:r>
              <a:rPr lang="en-US" sz="1600" baseline="0" dirty="0" smtClean="0"/>
              <a:t>It is also possible to add </a:t>
            </a:r>
            <a:r>
              <a:rPr lang="en-US" sz="1600" b="1" baseline="0" dirty="0" smtClean="0"/>
              <a:t>courses</a:t>
            </a:r>
            <a:r>
              <a:rPr lang="en-US" sz="1600" baseline="0" dirty="0" smtClean="0"/>
              <a:t> straight into the program that is being built with </a:t>
            </a:r>
            <a:r>
              <a:rPr lang="en-US" sz="1600" b="1" baseline="0" dirty="0" smtClean="0"/>
              <a:t>Build Program by Format</a:t>
            </a:r>
            <a:r>
              <a:rPr lang="en-US" sz="1600" baseline="0" dirty="0" smtClean="0"/>
              <a:t> but we will not be doing this in our example.</a:t>
            </a:r>
          </a:p>
          <a:p>
            <a:endParaRPr lang="en-US" sz="1600" dirty="0" smtClean="0"/>
          </a:p>
          <a:p>
            <a:r>
              <a:rPr lang="en-US" sz="1600" baseline="0" dirty="0" smtClean="0"/>
              <a:t>In Academic Requirement terms you could view Build Program by Format as a Requirement Group</a:t>
            </a:r>
          </a:p>
          <a:p>
            <a:r>
              <a:rPr lang="en-US" sz="1600" baseline="0" dirty="0" smtClean="0"/>
              <a:t>In effect in Program Enrolment you add courses and course lists straight into the Requirement Group.  Therefore cutting out the ‘Middle man so to speak, namely ‘Academic Requirements’ (as in ‘Academic Advisement’). </a:t>
            </a:r>
          </a:p>
        </p:txBody>
      </p:sp>
      <p:sp>
        <p:nvSpPr>
          <p:cNvPr id="4" name="Slide Number Placeholder 3"/>
          <p:cNvSpPr>
            <a:spLocks noGrp="1"/>
          </p:cNvSpPr>
          <p:nvPr>
            <p:ph type="sldNum" sz="quarter" idx="10"/>
          </p:nvPr>
        </p:nvSpPr>
        <p:spPr/>
        <p:txBody>
          <a:bodyPr/>
          <a:lstStyle/>
          <a:p>
            <a:fld id="{DE693756-DFDB-418B-9854-7AFC0FB96795}" type="slidenum">
              <a:rPr lang="en-GB" smtClean="0"/>
              <a:t>21</a:t>
            </a:fld>
            <a:endParaRPr lang="en-GB"/>
          </a:p>
        </p:txBody>
      </p:sp>
    </p:spTree>
    <p:extLst>
      <p:ext uri="{BB962C8B-B14F-4D97-AF65-F5344CB8AC3E}">
        <p14:creationId xmlns:p14="http://schemas.microsoft.com/office/powerpoint/2010/main" val="1783270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690269"/>
            <a:ext cx="5438140" cy="4742656"/>
          </a:xfrm>
        </p:spPr>
        <p:txBody>
          <a:bodyPr/>
          <a:lstStyle/>
          <a:p>
            <a:r>
              <a:rPr lang="en-US" sz="1600" baseline="0" dirty="0" smtClean="0"/>
              <a:t>During testing we found that the more complex the program format, the more restrictive it could be when building a program from a more complex format. We have decided to build our program based on a simple format.</a:t>
            </a:r>
          </a:p>
          <a:p>
            <a:endParaRPr lang="en-US" sz="1600" baseline="0" dirty="0" smtClean="0"/>
          </a:p>
          <a:p>
            <a:r>
              <a:rPr lang="en-US" sz="1600" baseline="0" dirty="0" smtClean="0"/>
              <a:t>Due to the structure of some of our academic programs, we will probably use a second program format for our bachelor programs that will add a phase to the structure. This will add a little more flexibility.</a:t>
            </a:r>
          </a:p>
          <a:p>
            <a:endParaRPr lang="en-US" sz="1600" baseline="0" dirty="0" smtClean="0"/>
          </a:p>
          <a:p>
            <a:r>
              <a:rPr lang="en-US" sz="1600" baseline="0" dirty="0" smtClean="0"/>
              <a:t>Phase 1: </a:t>
            </a:r>
          </a:p>
          <a:p>
            <a:r>
              <a:rPr lang="en-US" sz="1600" baseline="0" dirty="0" smtClean="0"/>
              <a:t>	Year 1</a:t>
            </a:r>
          </a:p>
          <a:p>
            <a:r>
              <a:rPr lang="en-US" sz="1600" baseline="0" dirty="0" smtClean="0"/>
              <a:t>Phase 2: </a:t>
            </a:r>
          </a:p>
          <a:p>
            <a:r>
              <a:rPr lang="en-US" sz="1600" baseline="0" dirty="0" smtClean="0"/>
              <a:t>	Year 2 </a:t>
            </a:r>
          </a:p>
          <a:p>
            <a:r>
              <a:rPr lang="en-US" sz="1600" baseline="0" dirty="0" smtClean="0"/>
              <a:t>	Year 3</a:t>
            </a:r>
          </a:p>
          <a:p>
            <a:endParaRPr lang="en-US" sz="1600" baseline="0" dirty="0" smtClean="0"/>
          </a:p>
          <a:p>
            <a:r>
              <a:rPr lang="en-US" sz="1600" baseline="0" dirty="0" smtClean="0"/>
              <a:t>We will not discuss this second format in this presentation. </a:t>
            </a:r>
            <a:endParaRPr lang="en-GB" sz="1600" dirty="0"/>
          </a:p>
        </p:txBody>
      </p:sp>
      <p:sp>
        <p:nvSpPr>
          <p:cNvPr id="4" name="Slide Number Placeholder 3"/>
          <p:cNvSpPr>
            <a:spLocks noGrp="1"/>
          </p:cNvSpPr>
          <p:nvPr>
            <p:ph type="sldNum" sz="quarter" idx="10"/>
          </p:nvPr>
        </p:nvSpPr>
        <p:spPr/>
        <p:txBody>
          <a:bodyPr/>
          <a:lstStyle/>
          <a:p>
            <a:fld id="{DE693756-DFDB-418B-9854-7AFC0FB96795}" type="slidenum">
              <a:rPr lang="en-GB" smtClean="0"/>
              <a:t>22</a:t>
            </a:fld>
            <a:endParaRPr lang="en-GB"/>
          </a:p>
        </p:txBody>
      </p:sp>
    </p:spTree>
    <p:extLst>
      <p:ext uri="{BB962C8B-B14F-4D97-AF65-F5344CB8AC3E}">
        <p14:creationId xmlns:p14="http://schemas.microsoft.com/office/powerpoint/2010/main" val="1783270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690269"/>
            <a:ext cx="5438140" cy="4742656"/>
          </a:xfrm>
        </p:spPr>
        <p:txBody>
          <a:bodyPr/>
          <a:lstStyle/>
          <a:p>
            <a:r>
              <a:rPr lang="en-US" sz="1600" dirty="0" smtClean="0"/>
              <a:t>To build the program we have chosen a</a:t>
            </a:r>
            <a:r>
              <a:rPr lang="en-US" sz="1600" baseline="0" dirty="0" smtClean="0"/>
              <a:t> mixture of course lists and course groups. As mentioned earlier it is also possible to add courses directly to the program format</a:t>
            </a:r>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Each year has a compulsory course. The first and second years also contain course lists per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Much of the program logic that you would define in Academic Advisement as Academic Requirements is built straight into course lists in program enrolment.</a:t>
            </a:r>
            <a:endParaRPr lang="en-US" sz="1600" dirty="0" smtClean="0"/>
          </a:p>
          <a:p>
            <a:endParaRPr lang="en-US" sz="1600" baseline="0" dirty="0" smtClean="0"/>
          </a:p>
          <a:p>
            <a:r>
              <a:rPr lang="en-US" sz="1600" baseline="0" dirty="0" smtClean="0"/>
              <a:t>For all none area specific electives we have chosen to use course groups. </a:t>
            </a:r>
          </a:p>
          <a:p>
            <a:endParaRPr lang="en-US" sz="1600" baseline="0" dirty="0" smtClean="0"/>
          </a:p>
          <a:p>
            <a:r>
              <a:rPr lang="en-US" sz="1600" baseline="0" dirty="0" smtClean="0"/>
              <a:t>Within this tree we have used nested connectors to build logical blocks within the program. We will show you an example of nested connectors later in this presentation.</a:t>
            </a:r>
            <a:endParaRPr lang="en-GB" sz="1600" dirty="0"/>
          </a:p>
        </p:txBody>
      </p:sp>
      <p:sp>
        <p:nvSpPr>
          <p:cNvPr id="4" name="Slide Number Placeholder 3"/>
          <p:cNvSpPr>
            <a:spLocks noGrp="1"/>
          </p:cNvSpPr>
          <p:nvPr>
            <p:ph type="sldNum" sz="quarter" idx="10"/>
          </p:nvPr>
        </p:nvSpPr>
        <p:spPr/>
        <p:txBody>
          <a:bodyPr/>
          <a:lstStyle/>
          <a:p>
            <a:fld id="{DE693756-DFDB-418B-9854-7AFC0FB96795}" type="slidenum">
              <a:rPr lang="en-GB" smtClean="0"/>
              <a:t>23</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a:t>
            </a:r>
            <a:r>
              <a:rPr lang="en-US" dirty="0" smtClean="0"/>
              <a:t>few of the advantages of program</a:t>
            </a:r>
            <a:r>
              <a:rPr lang="en-US" baseline="0" dirty="0" smtClean="0"/>
              <a:t> enrolment course lists over academic advisement course lists.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use of nested AND/OR connectors to build complex structures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Set various academic  item parameters such as minimum/maximum amount of credits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‘Academic Advisement’ terms add courses and course lists straight into ‘Requirement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all of this offers much more flexibility than academic advisement course lists.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24</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an example of how you can build a simple course list.</a:t>
            </a:r>
          </a:p>
          <a:p>
            <a:r>
              <a:rPr lang="en-US" dirty="0" smtClean="0"/>
              <a:t>The student must complete the History course AND choose one of three languages to satisfy the list conditions.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25</a:t>
            </a:fld>
            <a:endParaRPr lang="en-GB"/>
          </a:p>
        </p:txBody>
      </p:sp>
    </p:spTree>
    <p:extLst>
      <p:ext uri="{BB962C8B-B14F-4D97-AF65-F5344CB8AC3E}">
        <p14:creationId xmlns:p14="http://schemas.microsoft.com/office/powerpoint/2010/main" val="3665316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how it looks in the Academic Item Registry. Note the single</a:t>
            </a:r>
            <a:r>
              <a:rPr lang="en-US" baseline="0" dirty="0" smtClean="0"/>
              <a:t> parentheses grouping the language courses.</a:t>
            </a:r>
          </a:p>
          <a:p>
            <a:endParaRPr lang="en-US" dirty="0" smtClean="0"/>
          </a:p>
          <a:p>
            <a:r>
              <a:rPr lang="en-US" dirty="0" smtClean="0"/>
              <a:t>We will now move on to</a:t>
            </a:r>
            <a:r>
              <a:rPr lang="en-US" baseline="0" dirty="0" smtClean="0"/>
              <a:t> a more complicated structure that uses nested parentheses.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26</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you can see that the student must complete three compulsory courses AND also complete one of three languages. </a:t>
            </a:r>
          </a:p>
          <a:p>
            <a:endParaRPr lang="en-US" baseline="0" dirty="0" smtClean="0"/>
          </a:p>
          <a:p>
            <a:r>
              <a:rPr lang="en-US" baseline="0" dirty="0" smtClean="0"/>
              <a:t>Note that each language consists of two courses. To achieve this we have added extra sets of parentheses.</a:t>
            </a:r>
          </a:p>
          <a:p>
            <a:endParaRPr lang="en-US" baseline="0" dirty="0" smtClean="0"/>
          </a:p>
          <a:p>
            <a:r>
              <a:rPr lang="en-US" baseline="0" dirty="0" smtClean="0"/>
              <a:t>AND</a:t>
            </a:r>
          </a:p>
          <a:p>
            <a:r>
              <a:rPr lang="en-US" baseline="0" dirty="0" smtClean="0"/>
              <a:t>		A AND B</a:t>
            </a:r>
          </a:p>
          <a:p>
            <a:r>
              <a:rPr lang="en-US" baseline="0" dirty="0" smtClean="0"/>
              <a:t>	OR </a:t>
            </a:r>
          </a:p>
          <a:p>
            <a:r>
              <a:rPr lang="en-US" baseline="0" dirty="0" smtClean="0"/>
              <a:t>		C AND D</a:t>
            </a:r>
          </a:p>
          <a:p>
            <a:r>
              <a:rPr lang="en-US" baseline="0" dirty="0" smtClean="0"/>
              <a:t>	OR	E AND F</a:t>
            </a:r>
          </a:p>
          <a:p>
            <a:endParaRPr lang="en-US" baseline="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27</a:t>
            </a:fld>
            <a:endParaRPr lang="en-GB"/>
          </a:p>
        </p:txBody>
      </p:sp>
    </p:spTree>
    <p:extLst>
      <p:ext uri="{BB962C8B-B14F-4D97-AF65-F5344CB8AC3E}">
        <p14:creationId xmlns:p14="http://schemas.microsoft.com/office/powerpoint/2010/main" val="3665316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how it looks in the Academic Item Registry. Note the nested </a:t>
            </a:r>
            <a:r>
              <a:rPr lang="en-US" baseline="0" dirty="0" smtClean="0"/>
              <a:t>parentheses grouping the language courses.</a:t>
            </a:r>
          </a:p>
        </p:txBody>
      </p:sp>
      <p:sp>
        <p:nvSpPr>
          <p:cNvPr id="4" name="Slide Number Placeholder 3"/>
          <p:cNvSpPr>
            <a:spLocks noGrp="1"/>
          </p:cNvSpPr>
          <p:nvPr>
            <p:ph type="sldNum" sz="quarter" idx="10"/>
          </p:nvPr>
        </p:nvSpPr>
        <p:spPr/>
        <p:txBody>
          <a:bodyPr/>
          <a:lstStyle/>
          <a:p>
            <a:fld id="{DE693756-DFDB-418B-9854-7AFC0FB96795}" type="slidenum">
              <a:rPr lang="en-GB" smtClean="0"/>
              <a:t>28</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mentioned Academic Item Parameters</a:t>
            </a:r>
            <a:r>
              <a:rPr lang="en-US" baseline="0" dirty="0" smtClean="0"/>
              <a:t> earlier. </a:t>
            </a:r>
          </a:p>
          <a:p>
            <a:endParaRPr lang="en-US" baseline="0" dirty="0" smtClean="0"/>
          </a:p>
          <a:p>
            <a:r>
              <a:rPr lang="en-US" baseline="0" dirty="0" smtClean="0"/>
              <a:t>Those of you that are familiar with Academic Advisement will recognize Minimum- and Maximum credits along with the Minimum- and Maximum number of courses.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29</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4237" y="4708525"/>
            <a:ext cx="5105400" cy="268287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After a short introduction we will discuss</a:t>
            </a:r>
            <a:r>
              <a:rPr lang="en-US" sz="1800" baseline="0" dirty="0" smtClean="0">
                <a:solidFill>
                  <a:schemeClr val="tx1"/>
                </a:solidFill>
              </a:rPr>
              <a:t> our test population and program,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PE and AM topics, program enrolment and activity management</a:t>
            </a:r>
            <a:r>
              <a:rPr lang="en-US" sz="1800" dirty="0" smtClean="0">
                <a:solidFill>
                  <a:schemeClr val="tx1"/>
                </a:solidFill>
              </a:rPr>
              <a:t>.</a:t>
            </a:r>
            <a:endParaRPr lang="en-GB" sz="1800" dirty="0" smtClean="0">
              <a:solidFill>
                <a:schemeClr val="tx1"/>
              </a:solidFill>
            </a:endParaRPr>
          </a:p>
        </p:txBody>
      </p:sp>
      <p:sp>
        <p:nvSpPr>
          <p:cNvPr id="4" name="Slide Number Placeholder 3"/>
          <p:cNvSpPr>
            <a:spLocks noGrp="1"/>
          </p:cNvSpPr>
          <p:nvPr>
            <p:ph type="sldNum" sz="quarter" idx="10"/>
          </p:nvPr>
        </p:nvSpPr>
        <p:spPr/>
        <p:txBody>
          <a:bodyPr/>
          <a:lstStyle/>
          <a:p>
            <a:fld id="{DE693756-DFDB-418B-9854-7AFC0FB96795}" type="slidenum">
              <a:rPr lang="en-GB" smtClean="0"/>
              <a:t>3</a:t>
            </a:fld>
            <a:endParaRPr lang="en-GB" dirty="0"/>
          </a:p>
        </p:txBody>
      </p:sp>
    </p:spTree>
    <p:extLst>
      <p:ext uri="{BB962C8B-B14F-4D97-AF65-F5344CB8AC3E}">
        <p14:creationId xmlns:p14="http://schemas.microsoft.com/office/powerpoint/2010/main" val="3410607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Academic Item Elements</a:t>
            </a:r>
            <a:r>
              <a:rPr lang="en-US" b="1" baseline="0" dirty="0" smtClean="0"/>
              <a:t>: </a:t>
            </a:r>
            <a:r>
              <a:rPr lang="en-US" dirty="0" smtClean="0"/>
              <a:t>Its possible to change the weight, number of attempts allowed</a:t>
            </a:r>
            <a:r>
              <a:rPr lang="en-US" baseline="0" dirty="0" smtClean="0"/>
              <a:t> and enrolment category of the courses. </a:t>
            </a:r>
          </a:p>
          <a:p>
            <a:endParaRPr lang="en-US" baseline="0" dirty="0" smtClean="0"/>
          </a:p>
          <a:p>
            <a:r>
              <a:rPr lang="en-US" baseline="0" dirty="0" smtClean="0"/>
              <a:t>In this example you can see that we have a mixture of compulsory and elective courses. </a:t>
            </a:r>
          </a:p>
          <a:p>
            <a:endParaRPr lang="en-US" baseline="0" dirty="0" smtClean="0"/>
          </a:p>
          <a:p>
            <a:r>
              <a:rPr lang="en-US" baseline="0" dirty="0" smtClean="0"/>
              <a:t>By setting Enrolment Categories it is possible to change the behavior of course lists in student self service. In this example the Mandatory courses will be selected by default.</a:t>
            </a:r>
          </a:p>
        </p:txBody>
      </p:sp>
      <p:sp>
        <p:nvSpPr>
          <p:cNvPr id="4" name="Slide Number Placeholder 3"/>
          <p:cNvSpPr>
            <a:spLocks noGrp="1"/>
          </p:cNvSpPr>
          <p:nvPr>
            <p:ph type="sldNum" sz="quarter" idx="10"/>
          </p:nvPr>
        </p:nvSpPr>
        <p:spPr/>
        <p:txBody>
          <a:bodyPr/>
          <a:lstStyle/>
          <a:p>
            <a:fld id="{DE693756-DFDB-418B-9854-7AFC0FB96795}" type="slidenum">
              <a:rPr lang="en-GB" smtClean="0"/>
              <a:t>30</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Enrolment categories in student self service.</a:t>
            </a:r>
          </a:p>
          <a:p>
            <a:endParaRPr lang="en-US" baseline="0" dirty="0" smtClean="0"/>
          </a:p>
          <a:p>
            <a:r>
              <a:rPr lang="en-US" baseline="0" dirty="0" smtClean="0"/>
              <a:t>As you can see in the example from student self service the mandatory courses are pre-selected. </a:t>
            </a:r>
          </a:p>
          <a:p>
            <a:endParaRPr lang="en-US" baseline="0" dirty="0" smtClean="0"/>
          </a:p>
          <a:p>
            <a:r>
              <a:rPr lang="en-US" baseline="0" dirty="0" smtClean="0"/>
              <a:t>However the student is able to select elective courses by clicking on the check-box.</a:t>
            </a:r>
          </a:p>
        </p:txBody>
      </p:sp>
      <p:sp>
        <p:nvSpPr>
          <p:cNvPr id="4" name="Slide Number Placeholder 3"/>
          <p:cNvSpPr>
            <a:spLocks noGrp="1"/>
          </p:cNvSpPr>
          <p:nvPr>
            <p:ph type="sldNum" sz="quarter" idx="10"/>
          </p:nvPr>
        </p:nvSpPr>
        <p:spPr/>
        <p:txBody>
          <a:bodyPr/>
          <a:lstStyle/>
          <a:p>
            <a:fld id="{DE693756-DFDB-418B-9854-7AFC0FB96795}" type="slidenum">
              <a:rPr lang="en-GB" smtClean="0"/>
              <a:t>31</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690269"/>
            <a:ext cx="5438140" cy="4590256"/>
          </a:xfrm>
        </p:spPr>
        <p:txBody>
          <a:bodyPr/>
          <a:lstStyle/>
          <a:p>
            <a:r>
              <a:rPr lang="en-US" sz="1700" dirty="0" smtClean="0"/>
              <a:t>Of the two types</a:t>
            </a:r>
            <a:r>
              <a:rPr lang="en-US" sz="1700" baseline="0" dirty="0" smtClean="0"/>
              <a:t> of course lists in Program Enrolment course groups are by far the most flexible. </a:t>
            </a:r>
          </a:p>
          <a:p>
            <a:endParaRPr lang="en-US" sz="1700" baseline="0" dirty="0" smtClean="0"/>
          </a:p>
          <a:p>
            <a:r>
              <a:rPr lang="en-US" sz="1700" baseline="0" dirty="0" smtClean="0"/>
              <a:t>This flexibility does come at a price though as its not possible to build any kind of structure into the course group like you can with course lists. </a:t>
            </a:r>
          </a:p>
          <a:p>
            <a:endParaRPr lang="en-US" sz="1700" baseline="0" dirty="0" smtClean="0"/>
          </a:p>
          <a:p>
            <a:r>
              <a:rPr lang="en-US" sz="1700" baseline="0" dirty="0" smtClean="0"/>
              <a:t>Besides course groups being dynamic, they can also make use of course and academic item attributes.</a:t>
            </a:r>
          </a:p>
          <a:p>
            <a:endParaRPr lang="en-US" sz="1700" baseline="0" dirty="0" smtClean="0"/>
          </a:p>
          <a:p>
            <a:r>
              <a:rPr lang="en-US" sz="1700" baseline="0" dirty="0" smtClean="0"/>
              <a:t>It then becomes possible for instance to influence which courses are selected from the course catalogue. </a:t>
            </a:r>
          </a:p>
          <a:p>
            <a:endParaRPr lang="en-US" sz="1700" baseline="0" dirty="0" smtClean="0"/>
          </a:p>
          <a:p>
            <a:r>
              <a:rPr lang="en-US" sz="1700" baseline="0" dirty="0" smtClean="0"/>
              <a:t>More on this later.</a:t>
            </a:r>
          </a:p>
          <a:p>
            <a:endParaRPr lang="en-US" sz="1700" baseline="0" dirty="0" smtClean="0"/>
          </a:p>
          <a:p>
            <a:r>
              <a:rPr lang="en-US" sz="1700" baseline="0" dirty="0" smtClean="0"/>
              <a:t>Another potentially useful feature of course groups is that they facilitate filtering in student self service.</a:t>
            </a:r>
            <a:endParaRPr lang="en-GB" sz="1700" dirty="0"/>
          </a:p>
        </p:txBody>
      </p:sp>
      <p:sp>
        <p:nvSpPr>
          <p:cNvPr id="4" name="Slide Number Placeholder 3"/>
          <p:cNvSpPr>
            <a:spLocks noGrp="1"/>
          </p:cNvSpPr>
          <p:nvPr>
            <p:ph type="sldNum" sz="quarter" idx="10"/>
          </p:nvPr>
        </p:nvSpPr>
        <p:spPr/>
        <p:txBody>
          <a:bodyPr/>
          <a:lstStyle/>
          <a:p>
            <a:fld id="{DE693756-DFDB-418B-9854-7AFC0FB96795}" type="slidenum">
              <a:rPr lang="en-GB" smtClean="0"/>
              <a:t>32</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we are using a</a:t>
            </a:r>
            <a:r>
              <a:rPr lang="en-US" baseline="0" dirty="0" smtClean="0"/>
              <a:t> course attribute to select courses whose catalogue numbers begin with ‘5182K’ .</a:t>
            </a:r>
          </a:p>
          <a:p>
            <a:endParaRPr lang="en-US" baseline="0" dirty="0" smtClean="0"/>
          </a:p>
          <a:p>
            <a:r>
              <a:rPr lang="en-US" baseline="0" dirty="0" smtClean="0"/>
              <a:t>Note the use of the wild card symbol ‘%’. </a:t>
            </a:r>
          </a:p>
          <a:p>
            <a:endParaRPr lang="en-US" baseline="0" dirty="0" smtClean="0"/>
          </a:p>
          <a:p>
            <a:r>
              <a:rPr lang="en-US" baseline="0" dirty="0" smtClean="0"/>
              <a:t>We also make use of a course attribute from the course catalogue, namely the year in which the selected courses are offered. </a:t>
            </a:r>
          </a:p>
          <a:p>
            <a:endParaRPr lang="en-US" baseline="0" dirty="0" smtClean="0"/>
          </a:p>
          <a:p>
            <a:r>
              <a:rPr lang="en-US" baseline="0" dirty="0" smtClean="0"/>
              <a:t>These selection criteria are </a:t>
            </a:r>
            <a:r>
              <a:rPr lang="en-US" baseline="0" dirty="0" err="1" smtClean="0"/>
              <a:t>ANDed</a:t>
            </a:r>
            <a:r>
              <a:rPr lang="en-US" baseline="0" dirty="0" smtClean="0"/>
              <a:t> together.</a:t>
            </a:r>
          </a:p>
        </p:txBody>
      </p:sp>
      <p:sp>
        <p:nvSpPr>
          <p:cNvPr id="4" name="Slide Number Placeholder 3"/>
          <p:cNvSpPr>
            <a:spLocks noGrp="1"/>
          </p:cNvSpPr>
          <p:nvPr>
            <p:ph type="sldNum" sz="quarter" idx="10"/>
          </p:nvPr>
        </p:nvSpPr>
        <p:spPr/>
        <p:txBody>
          <a:bodyPr/>
          <a:lstStyle/>
          <a:p>
            <a:fld id="{DE693756-DFDB-418B-9854-7AFC0FB96795}" type="slidenum">
              <a:rPr lang="en-GB" smtClean="0"/>
              <a:t>33</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turning off ‘Automatically Execute’ during setup</a:t>
            </a:r>
            <a:r>
              <a:rPr lang="en-US" baseline="0" dirty="0" smtClean="0"/>
              <a:t> we can allow the student to select which courses are displayed when searching for courses in self service. </a:t>
            </a:r>
          </a:p>
          <a:p>
            <a:endParaRPr lang="en-US" baseline="0" dirty="0" smtClean="0"/>
          </a:p>
          <a:p>
            <a:r>
              <a:rPr lang="en-US" baseline="0" dirty="0" smtClean="0"/>
              <a:t>In this example we allow ‘Subject’ and ‘Academic </a:t>
            </a:r>
            <a:r>
              <a:rPr lang="en-US" baseline="0" dirty="0" err="1" smtClean="0"/>
              <a:t>Organisation</a:t>
            </a:r>
            <a:r>
              <a:rPr lang="en-US" baseline="0" dirty="0" smtClean="0"/>
              <a:t>’ to be used in the filter. </a:t>
            </a:r>
          </a:p>
          <a:p>
            <a:endParaRPr lang="en-US" baseline="0" dirty="0" smtClean="0"/>
          </a:p>
          <a:p>
            <a:r>
              <a:rPr lang="en-US" baseline="0" dirty="0" smtClean="0"/>
              <a:t>The selected courses are spread across three academic </a:t>
            </a:r>
            <a:r>
              <a:rPr lang="en-US" baseline="0" dirty="0" err="1" smtClean="0"/>
              <a:t>organisations</a:t>
            </a:r>
            <a:r>
              <a:rPr lang="en-US" baseline="0" dirty="0" smtClean="0"/>
              <a:t> and these are available in the filter.</a:t>
            </a:r>
          </a:p>
          <a:p>
            <a:endParaRPr lang="en-US" baseline="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34</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course group filtering looks in student</a:t>
            </a:r>
            <a:r>
              <a:rPr lang="en-US" baseline="0" dirty="0" smtClean="0"/>
              <a:t> self service. </a:t>
            </a:r>
          </a:p>
          <a:p>
            <a:endParaRPr lang="en-US" baseline="0" dirty="0" smtClean="0"/>
          </a:p>
          <a:p>
            <a:r>
              <a:rPr lang="en-US" baseline="0" dirty="0" smtClean="0"/>
              <a:t>All the selected courses in this example are from the academic </a:t>
            </a:r>
            <a:r>
              <a:rPr lang="en-US" baseline="0" dirty="0" err="1" smtClean="0"/>
              <a:t>organisation</a:t>
            </a:r>
            <a:r>
              <a:rPr lang="en-US" baseline="0" dirty="0" smtClean="0"/>
              <a:t> the Institute of History</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35</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and perhaps more flexible</a:t>
            </a:r>
            <a:r>
              <a:rPr lang="en-US" baseline="0" dirty="0" smtClean="0"/>
              <a:t> option is the use of Academic Item Attributes</a:t>
            </a:r>
          </a:p>
          <a:p>
            <a:endParaRPr lang="en-US" baseline="0" dirty="0" smtClean="0"/>
          </a:p>
          <a:p>
            <a:r>
              <a:rPr lang="en-US" baseline="0" dirty="0" smtClean="0"/>
              <a:t>In this example we have created a sequence of selections, in which case the sequence are OR-</a:t>
            </a:r>
            <a:r>
              <a:rPr lang="en-US" baseline="0" dirty="0" err="1" smtClean="0"/>
              <a:t>ed</a:t>
            </a:r>
            <a:r>
              <a:rPr lang="en-US" baseline="0" dirty="0" smtClean="0"/>
              <a:t> together.</a:t>
            </a:r>
          </a:p>
          <a:p>
            <a:endParaRPr lang="en-US" baseline="0" dirty="0" smtClean="0"/>
          </a:p>
          <a:p>
            <a:r>
              <a:rPr lang="en-US" baseline="0" dirty="0" smtClean="0"/>
              <a:t>For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AREA  = East Asia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AREA = Europe</a:t>
            </a:r>
          </a:p>
          <a:p>
            <a:r>
              <a:rPr lang="en-US" baseline="0" dirty="0" err="1" smtClean="0"/>
              <a:t>etc</a:t>
            </a:r>
            <a:r>
              <a:rPr lang="en-US"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36</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Academic item attributes are setup from within the Academic Item Registry (AIR). </a:t>
            </a:r>
          </a:p>
          <a:p>
            <a:endParaRPr lang="en-US" baseline="0" dirty="0" smtClean="0"/>
          </a:p>
          <a:p>
            <a:r>
              <a:rPr lang="en-US" baseline="0" dirty="0" smtClean="0"/>
              <a:t>It not only possible to add attributes to a List Of Values, if you choose not to do this it is also possible to add arbitrary values. </a:t>
            </a:r>
          </a:p>
          <a:p>
            <a:endParaRPr lang="en-US" baseline="0" dirty="0" smtClean="0"/>
          </a:p>
          <a:p>
            <a:r>
              <a:rPr lang="en-US" baseline="0" dirty="0" smtClean="0"/>
              <a:t>Its is also possible to assign more than one attribute to a course.</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37</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filter using Academic Item Attributes</a:t>
            </a:r>
            <a:r>
              <a:rPr lang="en-US" baseline="0" dirty="0" smtClean="0"/>
              <a:t> looks in self service.</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38</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building course groups it is possible to test the underlying query in the course groups component</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39</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000000"/>
                </a:solidFill>
              </a:rPr>
              <a:t>At first sight this Salvador Dali</a:t>
            </a:r>
            <a:r>
              <a:rPr lang="en-GB" baseline="0" dirty="0" smtClean="0">
                <a:solidFill>
                  <a:srgbClr val="000000"/>
                </a:solidFill>
              </a:rPr>
              <a:t> print </a:t>
            </a:r>
            <a:r>
              <a:rPr lang="en-GB" dirty="0" smtClean="0">
                <a:solidFill>
                  <a:srgbClr val="000000"/>
                </a:solidFill>
              </a:rPr>
              <a:t>may seem to</a:t>
            </a:r>
            <a:r>
              <a:rPr lang="en-GB" baseline="0" dirty="0" smtClean="0">
                <a:solidFill>
                  <a:srgbClr val="000000"/>
                </a:solidFill>
              </a:rPr>
              <a:t> be a strange choice of image for this introduction page.</a:t>
            </a:r>
          </a:p>
          <a:p>
            <a:r>
              <a:rPr lang="en-GB" dirty="0" smtClean="0">
                <a:solidFill>
                  <a:srgbClr val="000000"/>
                </a:solidFill>
              </a:rPr>
              <a:t>However the proverb "the proof of the pudding is in the eating“ is widely attributed to Miguel de Cervantes in his novel Don Quixote.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0000"/>
                </a:solidFill>
              </a:rPr>
              <a:t>First we would like to start with</a:t>
            </a:r>
            <a:r>
              <a:rPr lang="en-GB" sz="1800" baseline="0" dirty="0" smtClean="0">
                <a:solidFill>
                  <a:srgbClr val="000000"/>
                </a:solidFill>
              </a:rPr>
              <a:t> a brief overview of our the PE and AM project and our organisation.</a:t>
            </a:r>
            <a:endParaRPr lang="en-GB" sz="1800" dirty="0" smtClean="0">
              <a:solidFill>
                <a:srgbClr val="000000"/>
              </a:solidFill>
            </a:endParaRPr>
          </a:p>
          <a:p>
            <a:endParaRPr lang="en-GB" dirty="0">
              <a:solidFill>
                <a:srgbClr val="000000"/>
              </a:solidFill>
            </a:endParaRPr>
          </a:p>
        </p:txBody>
      </p:sp>
      <p:sp>
        <p:nvSpPr>
          <p:cNvPr id="4" name="Slide Number Placeholder 3"/>
          <p:cNvSpPr>
            <a:spLocks noGrp="1"/>
          </p:cNvSpPr>
          <p:nvPr>
            <p:ph type="sldNum" sz="quarter" idx="10"/>
          </p:nvPr>
        </p:nvSpPr>
        <p:spPr/>
        <p:txBody>
          <a:bodyPr/>
          <a:lstStyle/>
          <a:p>
            <a:fld id="{DE693756-DFDB-418B-9854-7AFC0FB96795}" type="slidenum">
              <a:rPr lang="en-GB" smtClean="0"/>
              <a:t>4</a:t>
            </a:fld>
            <a:endParaRPr lang="en-GB" dirty="0"/>
          </a:p>
        </p:txBody>
      </p:sp>
    </p:spTree>
    <p:extLst>
      <p:ext uri="{BB962C8B-B14F-4D97-AF65-F5344CB8AC3E}">
        <p14:creationId xmlns:p14="http://schemas.microsoft.com/office/powerpoint/2010/main" val="1572032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test output looks like. If you use the query tool then note </a:t>
            </a:r>
            <a:r>
              <a:rPr lang="en-US" baseline="0" dirty="0" smtClean="0"/>
              <a:t>the where clause on this panel. This extra feedback enables to quickly check to see if the selection is correct.</a:t>
            </a:r>
          </a:p>
        </p:txBody>
      </p:sp>
      <p:sp>
        <p:nvSpPr>
          <p:cNvPr id="4" name="Slide Number Placeholder 3"/>
          <p:cNvSpPr>
            <a:spLocks noGrp="1"/>
          </p:cNvSpPr>
          <p:nvPr>
            <p:ph type="sldNum" sz="quarter" idx="10"/>
          </p:nvPr>
        </p:nvSpPr>
        <p:spPr/>
        <p:txBody>
          <a:bodyPr/>
          <a:lstStyle/>
          <a:p>
            <a:fld id="{DE693756-DFDB-418B-9854-7AFC0FB96795}" type="slidenum">
              <a:rPr lang="en-GB" smtClean="0"/>
              <a:t>40</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Program Overview gives similar information to the student as the academic advisement in academic advisement…</a:t>
            </a:r>
          </a:p>
          <a:p>
            <a:endParaRPr lang="en-US" baseline="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41</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but the grades are not displayed here. </a:t>
            </a:r>
          </a:p>
          <a:p>
            <a:endParaRPr lang="en-US" baseline="0" dirty="0" smtClean="0"/>
          </a:p>
          <a:p>
            <a:r>
              <a:rPr lang="en-US" baseline="0" dirty="0" smtClean="0"/>
              <a:t>You can see than on this slide several course have been ‘Attempted’.  </a:t>
            </a:r>
          </a:p>
          <a:p>
            <a:endParaRPr lang="en-US" baseline="0" dirty="0" smtClean="0"/>
          </a:p>
          <a:p>
            <a:r>
              <a:rPr lang="en-US" baseline="0" dirty="0" smtClean="0"/>
              <a:t>In actual fact this particular student has successfully completed these courses….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42</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the program planner the status is set to satisfied</a:t>
            </a:r>
            <a:r>
              <a:rPr lang="en-US" baseline="0" dirty="0" smtClean="0"/>
              <a:t> </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43</a:t>
            </a:fld>
            <a:endParaRPr lang="en-GB"/>
          </a:p>
        </p:txBody>
      </p:sp>
    </p:spTree>
    <p:extLst>
      <p:ext uri="{BB962C8B-B14F-4D97-AF65-F5344CB8AC3E}">
        <p14:creationId xmlns:p14="http://schemas.microsoft.com/office/powerpoint/2010/main" val="3536098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690269"/>
            <a:ext cx="5438140" cy="4818856"/>
          </a:xfrm>
        </p:spPr>
        <p:txBody>
          <a:bodyPr/>
          <a:lstStyle/>
          <a:p>
            <a:r>
              <a:rPr lang="en-US" sz="1200" dirty="0" smtClean="0"/>
              <a:t>We will now give a short live demonstration</a:t>
            </a:r>
            <a:r>
              <a:rPr lang="en-US" sz="1200" baseline="0" dirty="0" smtClean="0"/>
              <a:t> of course group filtering in self service. We will also take a quick look at selecting an elective course in a course list.</a:t>
            </a:r>
            <a:endParaRPr lang="en-GB" sz="1200" dirty="0" smtClean="0"/>
          </a:p>
          <a:p>
            <a:endParaRPr lang="en-US" sz="1200" dirty="0" smtClean="0"/>
          </a:p>
          <a:p>
            <a:r>
              <a:rPr lang="en-US" sz="1200" dirty="0" smtClean="0"/>
              <a:t>Test</a:t>
            </a:r>
            <a:r>
              <a:rPr lang="en-US" sz="1200" baseline="0" dirty="0" smtClean="0"/>
              <a:t> student username: s1218506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Test</a:t>
            </a:r>
            <a:r>
              <a:rPr lang="en-US" sz="1200" baseline="0" dirty="0" smtClean="0"/>
              <a:t> student password: s1218506</a:t>
            </a:r>
            <a:endParaRPr lang="en-GB" sz="1200" dirty="0" smtClean="0"/>
          </a:p>
          <a:p>
            <a:endParaRPr lang="en-US" sz="1200" dirty="0" smtClean="0"/>
          </a:p>
          <a:p>
            <a:r>
              <a:rPr lang="en-US" sz="1200" dirty="0" smtClean="0"/>
              <a:t>Navigation path: </a:t>
            </a:r>
            <a:r>
              <a:rPr lang="en-GB" sz="1200" b="1" i="1" dirty="0" smtClean="0"/>
              <a:t>Main Menu &gt; Self Service &gt; Program Enrollment &gt; My Education Plan</a:t>
            </a:r>
          </a:p>
          <a:p>
            <a:endParaRPr lang="en-US" sz="1200" b="0" dirty="0" smtClean="0"/>
          </a:p>
          <a:p>
            <a:r>
              <a:rPr lang="en-US" sz="1200" b="0" dirty="0" smtClean="0"/>
              <a:t>Course List Demo</a:t>
            </a:r>
          </a:p>
          <a:p>
            <a:r>
              <a:rPr lang="en-US" sz="1200" b="1" i="1" dirty="0" smtClean="0"/>
              <a:t>Select </a:t>
            </a:r>
            <a:r>
              <a:rPr lang="en-GB" sz="1200" b="1" i="1" dirty="0" smtClean="0"/>
              <a:t>INT Second Year International Studies </a:t>
            </a:r>
            <a:r>
              <a:rPr lang="en-GB" sz="1200" b="0" i="1" dirty="0" smtClean="0"/>
              <a:t>on the left side</a:t>
            </a:r>
            <a:r>
              <a:rPr lang="en-GB" sz="1200" b="0" i="1" baseline="0" dirty="0" smtClean="0"/>
              <a:t> of the panel</a:t>
            </a:r>
            <a:endParaRPr lang="en-US" sz="1200" b="0" i="1" dirty="0" smtClean="0"/>
          </a:p>
          <a:p>
            <a:endParaRPr lang="en-US" sz="1200" b="0" dirty="0" smtClean="0"/>
          </a:p>
          <a:p>
            <a:r>
              <a:rPr lang="en-US" sz="1200" b="1" dirty="0" smtClean="0"/>
              <a:t>“As you can see the mandatory courses are pre-planned”</a:t>
            </a:r>
          </a:p>
          <a:p>
            <a:endParaRPr lang="en-US" sz="1200" b="1" dirty="0" smtClean="0"/>
          </a:p>
          <a:p>
            <a:r>
              <a:rPr lang="en-US" sz="1200" b="0" i="1" u="none" dirty="0" smtClean="0"/>
              <a:t>Select a 2</a:t>
            </a:r>
            <a:r>
              <a:rPr lang="en-US" sz="1200" b="0" i="1" u="none" baseline="30000" dirty="0" smtClean="0"/>
              <a:t>nd</a:t>
            </a:r>
            <a:r>
              <a:rPr lang="en-US" sz="1200" b="0" i="1" u="none" dirty="0" smtClean="0"/>
              <a:t> year language</a:t>
            </a:r>
            <a:r>
              <a:rPr lang="en-US" sz="1200" b="0" i="1" u="none" baseline="0" dirty="0" smtClean="0"/>
              <a:t> course and then click on update planner.</a:t>
            </a:r>
          </a:p>
          <a:p>
            <a:endParaRPr lang="en-US" sz="1200" b="0" baseline="0" dirty="0" smtClean="0"/>
          </a:p>
          <a:p>
            <a:r>
              <a:rPr lang="en-US" sz="1200" b="0" baseline="0" dirty="0" smtClean="0"/>
              <a:t>Course group demo 1</a:t>
            </a:r>
          </a:p>
          <a:p>
            <a:r>
              <a:rPr lang="en-US" sz="1200" b="0" i="1" baseline="0" dirty="0" smtClean="0"/>
              <a:t>Next Click on green ball next to INT BA2 Electives Year 2. Select one course and then click on continue. Next click on update planner.</a:t>
            </a:r>
          </a:p>
          <a:p>
            <a:endParaRPr lang="en-US" sz="1200" b="0" i="1" baseline="0" dirty="0" smtClean="0"/>
          </a:p>
          <a:p>
            <a:r>
              <a:rPr lang="en-US" sz="1200" b="0" baseline="0" dirty="0" smtClean="0"/>
              <a:t>Course group demo 2</a:t>
            </a:r>
          </a:p>
          <a:p>
            <a:r>
              <a:rPr lang="en-GB" sz="1200" b="0" i="1" baseline="0" dirty="0" smtClean="0"/>
              <a:t>Select </a:t>
            </a:r>
            <a:r>
              <a:rPr lang="en-GB" sz="1200" b="1" i="1" baseline="0" dirty="0" smtClean="0"/>
              <a:t>INT Third Year International Studies </a:t>
            </a:r>
            <a:r>
              <a:rPr lang="en-GB" sz="1200" b="0" i="1" dirty="0" smtClean="0"/>
              <a:t>on the left side</a:t>
            </a:r>
            <a:r>
              <a:rPr lang="en-GB" sz="1200" b="0" i="1" baseline="0" dirty="0" smtClean="0"/>
              <a:t> of the panel</a:t>
            </a:r>
            <a:endParaRPr lang="en-US" sz="1200" b="0" i="1" baseline="0" dirty="0" smtClean="0"/>
          </a:p>
          <a:p>
            <a:r>
              <a:rPr lang="en-US" sz="1200" b="0" i="1" baseline="0" dirty="0" smtClean="0"/>
              <a:t>Next Click on green ball next to </a:t>
            </a:r>
            <a:r>
              <a:rPr lang="en-GB" sz="1200" b="0" i="1" baseline="0" dirty="0" smtClean="0"/>
              <a:t>INT Thesis and thesis seminar</a:t>
            </a:r>
            <a:r>
              <a:rPr lang="en-US" sz="1200" b="0" i="1" baseline="0" dirty="0" smtClean="0"/>
              <a:t>. Play about with the filters a bit to demonstrate their working.</a:t>
            </a:r>
          </a:p>
          <a:p>
            <a:endParaRPr lang="en-US" sz="1200" b="0" i="1" baseline="0" dirty="0" smtClean="0"/>
          </a:p>
          <a:p>
            <a:endParaRPr lang="en-US" sz="1200" b="0" baseline="0" dirty="0" smtClean="0"/>
          </a:p>
          <a:p>
            <a:endParaRPr lang="en-GB" sz="1400" b="0" dirty="0" smtClean="0"/>
          </a:p>
          <a:p>
            <a:endParaRPr lang="en-US" sz="1400" b="0" dirty="0" smtClean="0"/>
          </a:p>
          <a:p>
            <a:endParaRPr lang="en-US" sz="1400" b="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44</a:t>
            </a:fld>
            <a:endParaRPr lang="en-GB"/>
          </a:p>
        </p:txBody>
      </p:sp>
    </p:spTree>
    <p:extLst>
      <p:ext uri="{BB962C8B-B14F-4D97-AF65-F5344CB8AC3E}">
        <p14:creationId xmlns:p14="http://schemas.microsoft.com/office/powerpoint/2010/main" val="2036427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solidFill>
              </a:rPr>
              <a:t>Advantages Program Enrolment: </a:t>
            </a:r>
            <a:r>
              <a:rPr lang="en-US" sz="1200" b="0" dirty="0" smtClean="0">
                <a:solidFill>
                  <a:schemeClr val="tx1"/>
                </a:solidFill>
              </a:rPr>
              <a:t>Here are a few</a:t>
            </a:r>
            <a:r>
              <a:rPr lang="en-US" sz="1200" b="0" baseline="0" dirty="0" smtClean="0">
                <a:solidFill>
                  <a:schemeClr val="tx1"/>
                </a:solidFill>
              </a:rPr>
              <a:t> of the advantages we expect from program enrolment:</a:t>
            </a:r>
          </a:p>
          <a:p>
            <a:endParaRPr lang="en-US" sz="1200" b="0" baseline="0" dirty="0" smtClean="0">
              <a:solidFill>
                <a:schemeClr val="tx1"/>
              </a:solidFill>
            </a:endParaRPr>
          </a:p>
          <a:p>
            <a:pPr marL="285750" indent="-285750">
              <a:buFont typeface="Arial" panose="020B0604020202020204" pitchFamily="34" charset="0"/>
              <a:buChar char="•"/>
            </a:pPr>
            <a:r>
              <a:rPr lang="en-US" sz="1200" b="0" dirty="0" smtClean="0">
                <a:solidFill>
                  <a:schemeClr val="tx1"/>
                </a:solidFill>
              </a:rPr>
              <a:t>Uniformity: Use</a:t>
            </a:r>
            <a:r>
              <a:rPr lang="en-US" sz="1200" b="0" baseline="0" dirty="0" smtClean="0">
                <a:solidFill>
                  <a:schemeClr val="tx1"/>
                </a:solidFill>
              </a:rPr>
              <a:t> a limited set of program formats to build program structures.</a:t>
            </a:r>
          </a:p>
          <a:p>
            <a:pPr marL="285750" indent="-285750">
              <a:buFont typeface="Arial" panose="020B0604020202020204" pitchFamily="34" charset="0"/>
              <a:buChar char="•"/>
            </a:pPr>
            <a:r>
              <a:rPr lang="en-US" sz="1200" b="0" dirty="0" smtClean="0">
                <a:solidFill>
                  <a:schemeClr val="tx1"/>
                </a:solidFill>
              </a:rPr>
              <a:t>More flexibility when building complex structures.</a:t>
            </a:r>
          </a:p>
          <a:p>
            <a:pPr marL="285750" indent="-285750">
              <a:buFont typeface="Arial" panose="020B0604020202020204" pitchFamily="34" charset="0"/>
              <a:buChar char="•"/>
            </a:pPr>
            <a:r>
              <a:rPr lang="en-US" sz="1200" b="0" dirty="0" smtClean="0">
                <a:solidFill>
                  <a:schemeClr val="tx1"/>
                </a:solidFill>
              </a:rPr>
              <a:t>The ability to add conditions at course and course list levels.</a:t>
            </a:r>
          </a:p>
          <a:p>
            <a:pPr marL="285750" indent="-285750">
              <a:buFont typeface="Arial" panose="020B0604020202020204" pitchFamily="34" charset="0"/>
              <a:buChar char="•"/>
            </a:pPr>
            <a:r>
              <a:rPr lang="en-US" sz="1200" b="0" dirty="0" smtClean="0">
                <a:solidFill>
                  <a:schemeClr val="tx1"/>
                </a:solidFill>
              </a:rPr>
              <a:t>The ability to create dynamic course lists and to influence there</a:t>
            </a:r>
            <a:r>
              <a:rPr lang="en-US" sz="1200" b="0" baseline="0" dirty="0" smtClean="0">
                <a:solidFill>
                  <a:schemeClr val="tx1"/>
                </a:solidFill>
              </a:rPr>
              <a:t> course selection at course catalogue level.</a:t>
            </a:r>
          </a:p>
          <a:p>
            <a:pPr marL="285750" indent="-285750">
              <a:buFont typeface="Arial" panose="020B0604020202020204" pitchFamily="34" charset="0"/>
              <a:buChar char="•"/>
            </a:pPr>
            <a:r>
              <a:rPr lang="en-US" sz="1200" b="0" baseline="0" dirty="0" smtClean="0">
                <a:solidFill>
                  <a:schemeClr val="tx1"/>
                </a:solidFill>
              </a:rPr>
              <a:t>Filtering in the course groups in student self service</a:t>
            </a:r>
            <a:endParaRPr lang="en-US" sz="1200" b="0" dirty="0" smtClean="0">
              <a:solidFill>
                <a:schemeClr val="tx1"/>
              </a:solidFill>
            </a:endParaRPr>
          </a:p>
          <a:p>
            <a:pPr marL="285750" indent="-285750">
              <a:buFont typeface="Arial" panose="020B0604020202020204" pitchFamily="34" charset="0"/>
              <a:buChar char="•"/>
            </a:pPr>
            <a:endParaRPr lang="en-US" sz="1200" b="0" dirty="0" smtClean="0">
              <a:solidFill>
                <a:schemeClr val="tx1"/>
              </a:solidFill>
            </a:endParaRPr>
          </a:p>
          <a:p>
            <a:endParaRPr lang="en-US" sz="1200" b="0" dirty="0" smtClean="0">
              <a:solidFill>
                <a:schemeClr val="tx1"/>
              </a:solidFill>
            </a:endParaRPr>
          </a:p>
          <a:p>
            <a:r>
              <a:rPr lang="en-US" sz="1200" b="1" dirty="0" smtClean="0">
                <a:solidFill>
                  <a:schemeClr val="tx1"/>
                </a:solidFill>
              </a:rPr>
              <a:t>Challenges Program Enrolment: </a:t>
            </a:r>
            <a:endParaRPr lang="en-US" sz="1200" b="0" dirty="0" smtClean="0">
              <a:solidFill>
                <a:schemeClr val="tx1"/>
              </a:solidFill>
            </a:endParaRPr>
          </a:p>
          <a:p>
            <a:endParaRPr lang="en-US" sz="1200" baseline="0"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More complicated and difficult to understand than Academic Advisement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solidFill>
                <a:schemeClr val="tx1"/>
              </a:solidFill>
            </a:endParaRPr>
          </a:p>
          <a:p>
            <a:pPr marL="285750" indent="-285750">
              <a:buFont typeface="Arial" panose="020B0604020202020204" pitchFamily="34" charset="0"/>
              <a:buChar char="•"/>
            </a:pPr>
            <a:r>
              <a:rPr lang="en-US" sz="1200" baseline="0" dirty="0" smtClean="0">
                <a:solidFill>
                  <a:schemeClr val="tx1"/>
                </a:solidFill>
              </a:rPr>
              <a:t>We currently do not have functionality for Petition management such as:</a:t>
            </a:r>
          </a:p>
          <a:p>
            <a:pPr lvl="1"/>
            <a:r>
              <a:rPr lang="en-US" sz="1200" dirty="0" smtClean="0">
                <a:solidFill>
                  <a:schemeClr val="tx1"/>
                </a:solidFill>
              </a:rPr>
              <a:t>Exemption</a:t>
            </a:r>
          </a:p>
          <a:p>
            <a:pPr lvl="1"/>
            <a:r>
              <a:rPr lang="en-US" sz="1200" dirty="0" smtClean="0">
                <a:solidFill>
                  <a:schemeClr val="tx1"/>
                </a:solidFill>
              </a:rPr>
              <a:t>Individual and replacement courses</a:t>
            </a:r>
          </a:p>
          <a:p>
            <a:pPr lvl="1"/>
            <a:r>
              <a:rPr lang="en-US" sz="1200" dirty="0" smtClean="0">
                <a:solidFill>
                  <a:schemeClr val="tx1"/>
                </a:solidFill>
              </a:rPr>
              <a:t>External courses</a:t>
            </a:r>
          </a:p>
          <a:p>
            <a:pPr lvl="1"/>
            <a:r>
              <a:rPr lang="en-US" sz="1200" dirty="0" smtClean="0">
                <a:solidFill>
                  <a:schemeClr val="tx1"/>
                </a:solidFill>
              </a:rPr>
              <a:t>Graduation</a:t>
            </a:r>
          </a:p>
          <a:p>
            <a:pPr marL="285750" lvl="0" indent="-285750">
              <a:buFont typeface="Arial" panose="020B0604020202020204" pitchFamily="34" charset="0"/>
              <a:buChar char="•"/>
            </a:pPr>
            <a:r>
              <a:rPr lang="en-US" sz="1200" dirty="0" smtClean="0">
                <a:solidFill>
                  <a:schemeClr val="tx1"/>
                </a:solidFill>
              </a:rPr>
              <a:t>Binding Study</a:t>
            </a:r>
            <a:r>
              <a:rPr lang="en-US" sz="1200" baseline="0" dirty="0" smtClean="0">
                <a:solidFill>
                  <a:schemeClr val="tx1"/>
                </a:solidFill>
              </a:rPr>
              <a:t> Advice</a:t>
            </a:r>
            <a:endParaRPr lang="en-US" sz="1200" dirty="0" smtClean="0">
              <a:solidFill>
                <a:schemeClr val="tx1"/>
              </a:solidFill>
            </a:endParaRPr>
          </a:p>
          <a:p>
            <a:pPr marL="285750" lvl="0" indent="-285750">
              <a:buFont typeface="Arial" panose="020B0604020202020204" pitchFamily="34" charset="0"/>
              <a:buChar char="•"/>
            </a:pPr>
            <a:r>
              <a:rPr lang="en-US" sz="1200" dirty="0" smtClean="0">
                <a:solidFill>
                  <a:schemeClr val="tx1"/>
                </a:solidFill>
              </a:rPr>
              <a:t>Transition rules for none-nominal</a:t>
            </a:r>
            <a:r>
              <a:rPr lang="en-US" sz="1200" baseline="0" dirty="0" smtClean="0">
                <a:solidFill>
                  <a:schemeClr val="tx1"/>
                </a:solidFill>
              </a:rPr>
              <a:t> students</a:t>
            </a:r>
          </a:p>
          <a:p>
            <a:pPr marL="285750" lvl="0" indent="-285750">
              <a:buFont typeface="Arial" panose="020B0604020202020204" pitchFamily="34" charset="0"/>
              <a:buChar char="•"/>
            </a:pPr>
            <a:endParaRPr lang="en-US" sz="1200" baseline="0" dirty="0" smtClean="0">
              <a:solidFill>
                <a:schemeClr val="tx1"/>
              </a:solidFill>
            </a:endParaRPr>
          </a:p>
          <a:p>
            <a:pPr marL="0" lvl="0" indent="0">
              <a:buFont typeface="Arial" panose="020B0604020202020204" pitchFamily="34" charset="0"/>
              <a:buNone/>
            </a:pPr>
            <a:r>
              <a:rPr lang="en-US" sz="1200" baseline="0" dirty="0" smtClean="0">
                <a:solidFill>
                  <a:schemeClr val="tx1"/>
                </a:solidFill>
              </a:rPr>
              <a:t>VRAGEN</a:t>
            </a:r>
            <a:endParaRPr lang="en-US" sz="1200" dirty="0" smtClean="0">
              <a:solidFill>
                <a:schemeClr val="tx1"/>
              </a:solidFill>
            </a:endParaRPr>
          </a:p>
          <a:p>
            <a:endParaRPr lang="en-US" sz="1200" b="0" dirty="0" smtClean="0"/>
          </a:p>
          <a:p>
            <a:endParaRPr lang="nl-NL" sz="1200" dirty="0"/>
          </a:p>
        </p:txBody>
      </p:sp>
      <p:sp>
        <p:nvSpPr>
          <p:cNvPr id="4" name="Slide Number Placeholder 3"/>
          <p:cNvSpPr>
            <a:spLocks noGrp="1"/>
          </p:cNvSpPr>
          <p:nvPr>
            <p:ph type="sldNum" sz="quarter" idx="10"/>
          </p:nvPr>
        </p:nvSpPr>
        <p:spPr/>
        <p:txBody>
          <a:bodyPr/>
          <a:lstStyle/>
          <a:p>
            <a:fld id="{DE693756-DFDB-418B-9854-7AFC0FB96795}" type="slidenum">
              <a:rPr lang="en-GB" smtClean="0"/>
              <a:t>45</a:t>
            </a:fld>
            <a:endParaRPr lang="en-GB"/>
          </a:p>
        </p:txBody>
      </p:sp>
    </p:spTree>
    <p:extLst>
      <p:ext uri="{BB962C8B-B14F-4D97-AF65-F5344CB8AC3E}">
        <p14:creationId xmlns:p14="http://schemas.microsoft.com/office/powerpoint/2010/main" val="1944083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2"/>
                </a:solidFill>
              </a:rPr>
              <a:t>We will now move on to activity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In </a:t>
            </a:r>
            <a:r>
              <a:rPr lang="nl-NL" baseline="0" dirty="0" err="1" smtClean="0"/>
              <a:t>this</a:t>
            </a:r>
            <a:r>
              <a:rPr lang="nl-NL" baseline="0" dirty="0" smtClean="0"/>
              <a:t> </a:t>
            </a:r>
            <a:r>
              <a:rPr lang="nl-NL" baseline="0" dirty="0" err="1" smtClean="0"/>
              <a:t>section</a:t>
            </a:r>
            <a:r>
              <a:rPr lang="nl-NL" baseline="0" dirty="0" smtClean="0"/>
              <a:t> we </a:t>
            </a:r>
            <a:r>
              <a:rPr lang="nl-NL" baseline="0" dirty="0" err="1" smtClean="0"/>
              <a:t>will</a:t>
            </a:r>
            <a:r>
              <a:rPr lang="nl-NL" baseline="0" dirty="0" smtClean="0"/>
              <a:t> </a:t>
            </a:r>
            <a:r>
              <a:rPr lang="nl-NL" baseline="0" dirty="0" err="1" smtClean="0"/>
              <a:t>be</a:t>
            </a:r>
            <a:r>
              <a:rPr lang="nl-NL" baseline="0" dirty="0" smtClean="0"/>
              <a:t> </a:t>
            </a:r>
            <a:r>
              <a:rPr lang="nl-NL" baseline="0" dirty="0" err="1" smtClean="0"/>
              <a:t>covering</a:t>
            </a:r>
            <a:r>
              <a:rPr lang="nl-NL" baseline="0" dirty="0" smtClean="0"/>
              <a:t> course </a:t>
            </a:r>
            <a:r>
              <a:rPr lang="nl-NL" baseline="0" dirty="0" err="1" smtClean="0"/>
              <a:t>composition</a:t>
            </a:r>
            <a:r>
              <a:rPr lang="nl-NL" baseline="0" dirty="0" smtClean="0"/>
              <a:t> templates and </a:t>
            </a:r>
            <a:r>
              <a:rPr lang="nl-NL" baseline="0" dirty="0" err="1" smtClean="0"/>
              <a:t>grade</a:t>
            </a:r>
            <a:r>
              <a:rPr lang="nl-NL" baseline="0" dirty="0" smtClean="0"/>
              <a:t> </a:t>
            </a:r>
            <a:r>
              <a:rPr lang="nl-NL" baseline="0" dirty="0" err="1" smtClean="0"/>
              <a:t>calculation</a:t>
            </a:r>
            <a:r>
              <a:rPr lang="nl-NL"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2"/>
              </a:solidFill>
            </a:endParaRPr>
          </a:p>
        </p:txBody>
      </p:sp>
      <p:sp>
        <p:nvSpPr>
          <p:cNvPr id="4" name="Slide Number Placeholder 3"/>
          <p:cNvSpPr>
            <a:spLocks noGrp="1"/>
          </p:cNvSpPr>
          <p:nvPr>
            <p:ph type="sldNum" sz="quarter" idx="10"/>
          </p:nvPr>
        </p:nvSpPr>
        <p:spPr/>
        <p:txBody>
          <a:bodyPr/>
          <a:lstStyle/>
          <a:p>
            <a:fld id="{DE693756-DFDB-418B-9854-7AFC0FB96795}"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572032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lets take a look at</a:t>
            </a:r>
            <a:r>
              <a:rPr lang="en-US" baseline="0" dirty="0" smtClean="0"/>
              <a:t> our current methods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47</a:t>
            </a:fld>
            <a:endParaRPr lang="en-GB"/>
          </a:p>
        </p:txBody>
      </p:sp>
    </p:spTree>
    <p:extLst>
      <p:ext uri="{BB962C8B-B14F-4D97-AF65-F5344CB8AC3E}">
        <p14:creationId xmlns:p14="http://schemas.microsoft.com/office/powerpoint/2010/main" val="385138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a:t>
            </a:r>
            <a:r>
              <a:rPr lang="nl-NL" dirty="0" err="1" smtClean="0"/>
              <a:t>this</a:t>
            </a:r>
            <a:r>
              <a:rPr lang="nl-NL" dirty="0" smtClean="0"/>
              <a:t> </a:t>
            </a:r>
            <a:r>
              <a:rPr lang="nl-NL" dirty="0" err="1" smtClean="0"/>
              <a:t>example</a:t>
            </a:r>
            <a:r>
              <a:rPr lang="nl-NL" dirty="0" smtClean="0"/>
              <a:t> we </a:t>
            </a:r>
            <a:r>
              <a:rPr lang="nl-NL" dirty="0" err="1" smtClean="0"/>
              <a:t>see</a:t>
            </a:r>
            <a:r>
              <a:rPr lang="nl-NL" dirty="0" smtClean="0"/>
              <a:t> </a:t>
            </a:r>
            <a:r>
              <a:rPr lang="nl-NL" dirty="0" err="1" smtClean="0"/>
              <a:t>that</a:t>
            </a:r>
            <a:r>
              <a:rPr lang="nl-NL" dirty="0" smtClean="0"/>
              <a:t> </a:t>
            </a:r>
            <a:r>
              <a:rPr lang="nl-NL" dirty="0" err="1" smtClean="0"/>
              <a:t>this</a:t>
            </a:r>
            <a:r>
              <a:rPr lang="nl-NL" dirty="0" smtClean="0"/>
              <a:t> course </a:t>
            </a:r>
            <a:r>
              <a:rPr lang="nl-NL" dirty="0" err="1" smtClean="0"/>
              <a:t>consists</a:t>
            </a:r>
            <a:r>
              <a:rPr lang="nl-NL" dirty="0" smtClean="0"/>
              <a:t> of </a:t>
            </a:r>
            <a:r>
              <a:rPr lang="nl-NL" dirty="0" err="1" smtClean="0"/>
              <a:t>two</a:t>
            </a:r>
            <a:r>
              <a:rPr lang="nl-NL" dirty="0" smtClean="0"/>
              <a:t> </a:t>
            </a:r>
            <a:r>
              <a:rPr lang="nl-NL" dirty="0" err="1" smtClean="0"/>
              <a:t>components</a:t>
            </a:r>
            <a:r>
              <a:rPr lang="nl-NL" dirty="0" smtClean="0"/>
              <a:t>. </a:t>
            </a:r>
          </a:p>
          <a:p>
            <a:endParaRPr lang="nl-NL" dirty="0" smtClean="0"/>
          </a:p>
          <a:p>
            <a:r>
              <a:rPr lang="nl-NL" dirty="0" smtClean="0"/>
              <a:t>1 EXAM</a:t>
            </a:r>
          </a:p>
          <a:p>
            <a:r>
              <a:rPr lang="nl-NL" dirty="0" smtClean="0"/>
              <a:t>1 WORKGROUP</a:t>
            </a:r>
            <a:r>
              <a:rPr lang="nl-NL" baseline="0" dirty="0" smtClean="0"/>
              <a:t> </a:t>
            </a:r>
          </a:p>
          <a:p>
            <a:endParaRPr lang="nl-NL" baseline="0" dirty="0" smtClean="0"/>
          </a:p>
          <a:p>
            <a:r>
              <a:rPr lang="nl-NL" baseline="0" dirty="0" smtClean="0"/>
              <a:t>Plus the </a:t>
            </a:r>
            <a:r>
              <a:rPr lang="nl-NL" baseline="0" dirty="0" err="1" smtClean="0"/>
              <a:t>umbrella</a:t>
            </a:r>
            <a:r>
              <a:rPr lang="nl-NL" baseline="0" dirty="0" smtClean="0"/>
              <a:t> component Independent Study.</a:t>
            </a:r>
            <a:endParaRPr lang="nl-NL" dirty="0"/>
          </a:p>
        </p:txBody>
      </p:sp>
      <p:sp>
        <p:nvSpPr>
          <p:cNvPr id="4" name="Slide Number Placeholder 3"/>
          <p:cNvSpPr>
            <a:spLocks noGrp="1"/>
          </p:cNvSpPr>
          <p:nvPr>
            <p:ph type="sldNum" sz="quarter" idx="10"/>
          </p:nvPr>
        </p:nvSpPr>
        <p:spPr/>
        <p:txBody>
          <a:bodyPr/>
          <a:lstStyle/>
          <a:p>
            <a:fld id="{DE693756-DFDB-418B-9854-7AFC0FB96795}" type="slidenum">
              <a:rPr lang="en-GB" smtClean="0"/>
              <a:t>48</a:t>
            </a:fld>
            <a:endParaRPr lang="en-GB"/>
          </a:p>
        </p:txBody>
      </p:sp>
    </p:spTree>
    <p:extLst>
      <p:ext uri="{BB962C8B-B14F-4D97-AF65-F5344CB8AC3E}">
        <p14:creationId xmlns:p14="http://schemas.microsoft.com/office/powerpoint/2010/main" val="3325895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When</a:t>
            </a:r>
            <a:r>
              <a:rPr lang="nl-NL" dirty="0" smtClean="0"/>
              <a:t> we open the Independent</a:t>
            </a:r>
            <a:r>
              <a:rPr lang="nl-NL" baseline="0" dirty="0" smtClean="0"/>
              <a:t> Study in the course </a:t>
            </a:r>
            <a:r>
              <a:rPr lang="nl-NL" baseline="0" dirty="0" err="1" smtClean="0"/>
              <a:t>catalogue</a:t>
            </a:r>
            <a:r>
              <a:rPr lang="nl-NL" baseline="0" dirty="0" smtClean="0"/>
              <a:t> we </a:t>
            </a:r>
            <a:r>
              <a:rPr lang="nl-NL" baseline="0" dirty="0" err="1" smtClean="0"/>
              <a:t>can</a:t>
            </a:r>
            <a:r>
              <a:rPr lang="nl-NL" baseline="0" dirty="0" smtClean="0"/>
              <a:t> </a:t>
            </a:r>
            <a:r>
              <a:rPr lang="nl-NL" baseline="0" dirty="0" err="1" smtClean="0"/>
              <a:t>see</a:t>
            </a:r>
            <a:r>
              <a:rPr lang="nl-NL" baseline="0" dirty="0" smtClean="0"/>
              <a:t> </a:t>
            </a:r>
            <a:r>
              <a:rPr lang="nl-NL" baseline="0" dirty="0" err="1" smtClean="0"/>
              <a:t>its</a:t>
            </a:r>
            <a:r>
              <a:rPr lang="nl-NL" baseline="0" dirty="0" smtClean="0"/>
              <a:t> </a:t>
            </a:r>
            <a:r>
              <a:rPr lang="nl-NL" baseline="0" dirty="0" err="1" smtClean="0"/>
              <a:t>composition</a:t>
            </a:r>
            <a:r>
              <a:rPr lang="nl-NL" baseline="0" dirty="0" smtClean="0"/>
              <a:t> </a:t>
            </a:r>
            <a:r>
              <a:rPr lang="nl-NL" baseline="0" dirty="0" err="1" smtClean="0"/>
              <a:t>including</a:t>
            </a:r>
            <a:r>
              <a:rPr lang="nl-NL" baseline="0" dirty="0" smtClean="0"/>
              <a:t> a </a:t>
            </a:r>
            <a:r>
              <a:rPr lang="nl-NL" baseline="0" dirty="0" err="1" smtClean="0"/>
              <a:t>number</a:t>
            </a:r>
            <a:r>
              <a:rPr lang="nl-NL" baseline="0" dirty="0" smtClean="0"/>
              <a:t> of parameters we </a:t>
            </a:r>
            <a:r>
              <a:rPr lang="nl-NL" baseline="0" dirty="0" err="1" smtClean="0"/>
              <a:t>can</a:t>
            </a:r>
            <a:r>
              <a:rPr lang="nl-NL" baseline="0" dirty="0" smtClean="0"/>
              <a:t> </a:t>
            </a:r>
            <a:r>
              <a:rPr lang="nl-NL" baseline="0" dirty="0" err="1" smtClean="0"/>
              <a:t>apply</a:t>
            </a:r>
            <a:r>
              <a:rPr lang="nl-NL" baseline="0" dirty="0" smtClean="0"/>
              <a:t>:</a:t>
            </a:r>
          </a:p>
          <a:p>
            <a:endParaRPr lang="nl-NL" baseline="0" dirty="0" smtClean="0"/>
          </a:p>
          <a:p>
            <a:r>
              <a:rPr lang="nl-NL" baseline="0" dirty="0" err="1" smtClean="0"/>
              <a:t>Assessed</a:t>
            </a:r>
            <a:endParaRPr lang="nl-NL" baseline="0" dirty="0" smtClean="0"/>
          </a:p>
          <a:p>
            <a:r>
              <a:rPr lang="nl-NL" baseline="0" dirty="0" err="1" smtClean="0"/>
              <a:t>Weight</a:t>
            </a:r>
            <a:endParaRPr lang="nl-NL" baseline="0" dirty="0" smtClean="0"/>
          </a:p>
          <a:p>
            <a:r>
              <a:rPr lang="nl-NL" baseline="0" dirty="0" smtClean="0"/>
              <a:t>Minimum </a:t>
            </a:r>
            <a:r>
              <a:rPr lang="nl-NL" baseline="0" dirty="0" err="1" smtClean="0"/>
              <a:t>grade</a:t>
            </a:r>
            <a:endParaRPr lang="nl-NL" baseline="0" dirty="0" smtClean="0"/>
          </a:p>
          <a:p>
            <a:r>
              <a:rPr lang="nl-NL" baseline="0" dirty="0" err="1" smtClean="0"/>
              <a:t>Mandatory</a:t>
            </a:r>
            <a:endParaRPr lang="nl-NL" baseline="0" dirty="0" smtClean="0"/>
          </a:p>
          <a:p>
            <a:endParaRPr lang="nl-NL" baseline="0" dirty="0" smtClean="0"/>
          </a:p>
          <a:p>
            <a:r>
              <a:rPr lang="nl-NL" baseline="0" dirty="0" smtClean="0"/>
              <a:t>These parameter affect </a:t>
            </a:r>
            <a:r>
              <a:rPr lang="nl-NL" baseline="0" dirty="0" err="1" smtClean="0"/>
              <a:t>outcome</a:t>
            </a:r>
            <a:r>
              <a:rPr lang="nl-NL" baseline="0" dirty="0" smtClean="0"/>
              <a:t> of </a:t>
            </a:r>
            <a:r>
              <a:rPr lang="nl-NL" baseline="0" dirty="0" err="1" smtClean="0"/>
              <a:t>the</a:t>
            </a:r>
            <a:r>
              <a:rPr lang="nl-NL" baseline="0" dirty="0" smtClean="0"/>
              <a:t> </a:t>
            </a:r>
            <a:r>
              <a:rPr lang="nl-NL" baseline="0" dirty="0" err="1" smtClean="0"/>
              <a:t>calculation</a:t>
            </a:r>
            <a:endParaRPr lang="nl-NL" dirty="0"/>
          </a:p>
        </p:txBody>
      </p:sp>
      <p:sp>
        <p:nvSpPr>
          <p:cNvPr id="4" name="Slide Number Placeholder 3"/>
          <p:cNvSpPr>
            <a:spLocks noGrp="1"/>
          </p:cNvSpPr>
          <p:nvPr>
            <p:ph type="sldNum" sz="quarter" idx="10"/>
          </p:nvPr>
        </p:nvSpPr>
        <p:spPr/>
        <p:txBody>
          <a:bodyPr/>
          <a:lstStyle/>
          <a:p>
            <a:fld id="{DE693756-DFDB-418B-9854-7AFC0FB96795}" type="slidenum">
              <a:rPr lang="en-GB" smtClean="0"/>
              <a:t>49</a:t>
            </a:fld>
            <a:endParaRPr lang="en-GB"/>
          </a:p>
        </p:txBody>
      </p:sp>
    </p:spTree>
    <p:extLst>
      <p:ext uri="{BB962C8B-B14F-4D97-AF65-F5344CB8AC3E}">
        <p14:creationId xmlns:p14="http://schemas.microsoft.com/office/powerpoint/2010/main" val="80217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4237" y="4556125"/>
            <a:ext cx="5181600" cy="5181600"/>
          </a:xfrm>
        </p:spPr>
        <p:txBody>
          <a:bodyPr/>
          <a:lstStyle/>
          <a:p>
            <a:r>
              <a:rPr lang="en-GB" sz="1400" kern="1200" dirty="0" smtClean="0">
                <a:solidFill>
                  <a:schemeClr val="tx1"/>
                </a:solidFill>
                <a:effectLst/>
                <a:latin typeface="+mn-lt"/>
                <a:ea typeface="+mn-ea"/>
                <a:cs typeface="+mn-cs"/>
              </a:rPr>
              <a:t>During the past two years our faculty has participated in a project to investigate new Campus Solutions functionality. </a:t>
            </a:r>
          </a:p>
          <a:p>
            <a:r>
              <a:rPr lang="en-GB" sz="1400" kern="1200" dirty="0" smtClean="0">
                <a:solidFill>
                  <a:schemeClr val="tx1"/>
                </a:solidFill>
                <a:effectLst/>
                <a:latin typeface="+mn-lt"/>
                <a:ea typeface="+mn-ea"/>
                <a:cs typeface="+mn-cs"/>
              </a:rPr>
              <a:t>Program Enrolment and Activity Management (PE and AM). </a:t>
            </a:r>
          </a:p>
          <a:p>
            <a:r>
              <a:rPr lang="en-GB" sz="1400" kern="1200" dirty="0" smtClean="0">
                <a:solidFill>
                  <a:schemeClr val="tx1"/>
                </a:solidFill>
                <a:effectLst/>
                <a:latin typeface="+mn-lt"/>
                <a:ea typeface="+mn-ea"/>
                <a:cs typeface="+mn-cs"/>
              </a:rPr>
              <a:t>The aim of this project is to investigate replacing</a:t>
            </a:r>
            <a:r>
              <a:rPr lang="en-GB" sz="1400" kern="1200" baseline="0" dirty="0" smtClean="0">
                <a:solidFill>
                  <a:schemeClr val="tx1"/>
                </a:solidFill>
                <a:effectLst/>
                <a:latin typeface="+mn-lt"/>
                <a:ea typeface="+mn-ea"/>
                <a:cs typeface="+mn-cs"/>
              </a:rPr>
              <a:t> our customisations with</a:t>
            </a:r>
            <a:r>
              <a:rPr lang="en-GB" sz="1400" kern="1200" dirty="0" smtClean="0">
                <a:solidFill>
                  <a:schemeClr val="tx1"/>
                </a:solidFill>
                <a:effectLst/>
                <a:latin typeface="+mn-lt"/>
                <a:ea typeface="+mn-ea"/>
                <a:cs typeface="+mn-cs"/>
              </a:rPr>
              <a:t> PE &amp; AM.</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From the faculty’s perspective we are also interested in reducing the workload for our education administration.</a:t>
            </a:r>
            <a:r>
              <a:rPr lang="en-GB" sz="1400" kern="1200" baseline="0" dirty="0" smtClean="0">
                <a:solidFill>
                  <a:schemeClr val="tx1"/>
                </a:solidFill>
                <a:effectLst/>
                <a:latin typeface="+mn-lt"/>
                <a:ea typeface="+mn-ea"/>
                <a:cs typeface="+mn-cs"/>
              </a:rPr>
              <a:t> </a:t>
            </a:r>
          </a:p>
          <a:p>
            <a:r>
              <a:rPr lang="en-GB" sz="1400" kern="1200" dirty="0" smtClean="0">
                <a:solidFill>
                  <a:schemeClr val="tx1"/>
                </a:solidFill>
                <a:effectLst/>
                <a:latin typeface="+mn-lt"/>
                <a:ea typeface="+mn-ea"/>
                <a:cs typeface="+mn-cs"/>
              </a:rPr>
              <a:t>We have also </a:t>
            </a:r>
            <a:r>
              <a:rPr lang="en-US" sz="1400" kern="1200" dirty="0" smtClean="0">
                <a:solidFill>
                  <a:schemeClr val="tx1"/>
                </a:solidFill>
                <a:effectLst/>
                <a:latin typeface="+mn-lt"/>
                <a:ea typeface="+mn-ea"/>
                <a:cs typeface="+mn-cs"/>
              </a:rPr>
              <a:t>used </a:t>
            </a:r>
            <a:r>
              <a:rPr lang="en-GB" sz="1400" kern="1200" dirty="0" smtClean="0">
                <a:solidFill>
                  <a:schemeClr val="tx1"/>
                </a:solidFill>
                <a:effectLst/>
                <a:latin typeface="+mn-lt"/>
                <a:ea typeface="+mn-ea"/>
                <a:cs typeface="+mn-cs"/>
              </a:rPr>
              <a:t>this opportunity to look more closely at Campus Solutions in its vanilla form without our customisations. </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We have actually found that some of our</a:t>
            </a:r>
            <a:r>
              <a:rPr lang="en-GB" sz="1400" kern="1200" baseline="0" dirty="0" smtClean="0">
                <a:solidFill>
                  <a:schemeClr val="tx1"/>
                </a:solidFill>
                <a:effectLst/>
                <a:latin typeface="+mn-lt"/>
                <a:ea typeface="+mn-ea"/>
                <a:cs typeface="+mn-cs"/>
              </a:rPr>
              <a:t> customisations have significantly increased our workload. </a:t>
            </a:r>
          </a:p>
          <a:p>
            <a:r>
              <a:rPr lang="en-GB" sz="1400" kern="1200" baseline="0" dirty="0" smtClean="0">
                <a:solidFill>
                  <a:schemeClr val="tx1"/>
                </a:solidFill>
                <a:effectLst/>
                <a:latin typeface="+mn-lt"/>
                <a:ea typeface="+mn-ea"/>
                <a:cs typeface="+mn-cs"/>
              </a:rPr>
              <a:t>In particular the time needed for course catalogue setup and problems created by the grade calculation customisation has been challenging to say the least.</a:t>
            </a:r>
            <a:endParaRPr lang="en-GB" sz="1400" kern="1200" dirty="0" smtClean="0">
              <a:solidFill>
                <a:schemeClr val="tx1"/>
              </a:solidFill>
              <a:effectLst/>
              <a:latin typeface="+mn-lt"/>
              <a:ea typeface="+mn-ea"/>
              <a:cs typeface="+mn-cs"/>
            </a:endParaRP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The project has now entered a new phase. </a:t>
            </a:r>
            <a:r>
              <a:rPr lang="en-GB" sz="1400" kern="1200" baseline="0" dirty="0" smtClean="0">
                <a:solidFill>
                  <a:schemeClr val="tx1"/>
                </a:solidFill>
                <a:effectLst/>
                <a:latin typeface="+mn-lt"/>
                <a:ea typeface="+mn-ea"/>
                <a:cs typeface="+mn-cs"/>
              </a:rPr>
              <a:t> </a:t>
            </a:r>
            <a:r>
              <a:rPr lang="en-GB" sz="1400" kern="1200" dirty="0" smtClean="0">
                <a:solidFill>
                  <a:schemeClr val="tx1"/>
                </a:solidFill>
                <a:effectLst/>
                <a:latin typeface="+mn-lt"/>
                <a:ea typeface="+mn-ea"/>
                <a:cs typeface="+mn-cs"/>
              </a:rPr>
              <a:t>This autumn we started</a:t>
            </a:r>
            <a:r>
              <a:rPr lang="en-GB" sz="1400" kern="1200" baseline="0" dirty="0" smtClean="0">
                <a:solidFill>
                  <a:schemeClr val="tx1"/>
                </a:solidFill>
                <a:effectLst/>
                <a:latin typeface="+mn-lt"/>
                <a:ea typeface="+mn-ea"/>
                <a:cs typeface="+mn-cs"/>
              </a:rPr>
              <a:t> to </a:t>
            </a:r>
            <a:r>
              <a:rPr lang="en-GB" sz="1400" kern="1200" dirty="0" smtClean="0">
                <a:solidFill>
                  <a:schemeClr val="tx1"/>
                </a:solidFill>
                <a:effectLst/>
                <a:latin typeface="+mn-lt"/>
                <a:ea typeface="+mn-ea"/>
                <a:cs typeface="+mn-cs"/>
              </a:rPr>
              <a:t>implement a proof of concept. </a:t>
            </a:r>
          </a:p>
          <a:p>
            <a:r>
              <a:rPr lang="en-GB" sz="1400" kern="1200" dirty="0" smtClean="0">
                <a:solidFill>
                  <a:schemeClr val="tx1"/>
                </a:solidFill>
                <a:effectLst/>
                <a:latin typeface="+mn-lt"/>
                <a:ea typeface="+mn-ea"/>
                <a:cs typeface="+mn-cs"/>
              </a:rPr>
              <a:t>During this presentation we will outline how we are implementing the proof of concept and we will discuss the challenges we expect to face and possible solutions.</a:t>
            </a:r>
            <a:endParaRPr lang="en-GB"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693756-DFDB-418B-9854-7AFC0FB96795}" type="slidenum">
              <a:rPr lang="en-GB" smtClean="0"/>
              <a:t>5</a:t>
            </a:fld>
            <a:endParaRPr lang="en-GB"/>
          </a:p>
        </p:txBody>
      </p:sp>
    </p:spTree>
    <p:extLst>
      <p:ext uri="{BB962C8B-B14F-4D97-AF65-F5344CB8AC3E}">
        <p14:creationId xmlns:p14="http://schemas.microsoft.com/office/powerpoint/2010/main" val="4074691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 </a:t>
            </a:r>
            <a:r>
              <a:rPr lang="nl-NL" dirty="0" err="1" smtClean="0"/>
              <a:t>along</a:t>
            </a:r>
            <a:r>
              <a:rPr lang="nl-NL" dirty="0" smtClean="0"/>
              <a:t> </a:t>
            </a:r>
            <a:r>
              <a:rPr lang="nl-NL" dirty="0" err="1" smtClean="0"/>
              <a:t>with</a:t>
            </a:r>
            <a:r>
              <a:rPr lang="nl-NL" baseline="0" dirty="0" smtClean="0"/>
              <a:t> the minimum requirements </a:t>
            </a:r>
            <a:r>
              <a:rPr lang="nl-NL" baseline="0" dirty="0" err="1" smtClean="0"/>
              <a:t>needed</a:t>
            </a:r>
            <a:r>
              <a:rPr lang="nl-NL" baseline="0" dirty="0" smtClean="0"/>
              <a:t> </a:t>
            </a:r>
            <a:r>
              <a:rPr lang="nl-NL" baseline="0" dirty="0" err="1" smtClean="0"/>
              <a:t>to</a:t>
            </a:r>
            <a:r>
              <a:rPr lang="nl-NL" baseline="0" dirty="0" smtClean="0"/>
              <a:t> </a:t>
            </a:r>
            <a:r>
              <a:rPr lang="nl-NL" baseline="0" dirty="0" err="1" smtClean="0"/>
              <a:t>calculate</a:t>
            </a:r>
            <a:r>
              <a:rPr lang="nl-NL" baseline="0" dirty="0" smtClean="0"/>
              <a:t> the end </a:t>
            </a:r>
            <a:r>
              <a:rPr lang="nl-NL" baseline="0" dirty="0" err="1" smtClean="0"/>
              <a:t>grade</a:t>
            </a:r>
            <a:r>
              <a:rPr lang="nl-NL" baseline="0" dirty="0" smtClean="0"/>
              <a:t> </a:t>
            </a:r>
            <a:r>
              <a:rPr lang="nl-NL" baseline="0" dirty="0" err="1" smtClean="0"/>
              <a:t>for</a:t>
            </a:r>
            <a:r>
              <a:rPr lang="nl-NL" baseline="0" dirty="0" smtClean="0"/>
              <a:t> </a:t>
            </a:r>
            <a:r>
              <a:rPr lang="nl-NL" baseline="0" dirty="0" err="1" smtClean="0"/>
              <a:t>this</a:t>
            </a:r>
            <a:r>
              <a:rPr lang="nl-NL" baseline="0" dirty="0" smtClean="0"/>
              <a:t> course.</a:t>
            </a:r>
          </a:p>
          <a:p>
            <a:endParaRPr lang="nl-NL" baseline="0" dirty="0" smtClean="0"/>
          </a:p>
          <a:p>
            <a:r>
              <a:rPr lang="nl-NL" baseline="0" dirty="0" smtClean="0"/>
              <a:t> In </a:t>
            </a:r>
            <a:r>
              <a:rPr lang="nl-NL" baseline="0" dirty="0" err="1" smtClean="0"/>
              <a:t>this</a:t>
            </a:r>
            <a:r>
              <a:rPr lang="nl-NL" baseline="0" dirty="0" smtClean="0"/>
              <a:t> case the </a:t>
            </a:r>
            <a:r>
              <a:rPr lang="nl-NL" baseline="0" dirty="0" err="1" smtClean="0"/>
              <a:t>mandatory</a:t>
            </a:r>
            <a:r>
              <a:rPr lang="nl-NL" baseline="0" dirty="0" smtClean="0"/>
              <a:t> </a:t>
            </a:r>
            <a:r>
              <a:rPr lang="nl-NL" baseline="0" dirty="0" err="1" smtClean="0"/>
              <a:t>parts</a:t>
            </a:r>
            <a:r>
              <a:rPr lang="nl-NL" baseline="0" dirty="0" smtClean="0"/>
              <a:t> of the course must have a </a:t>
            </a:r>
            <a:r>
              <a:rPr lang="nl-NL" baseline="0" dirty="0" err="1" smtClean="0"/>
              <a:t>sufficient</a:t>
            </a:r>
            <a:r>
              <a:rPr lang="nl-NL" baseline="0" dirty="0" smtClean="0"/>
              <a:t> </a:t>
            </a:r>
            <a:r>
              <a:rPr lang="nl-NL" baseline="0" dirty="0" err="1" smtClean="0"/>
              <a:t>grade</a:t>
            </a:r>
            <a:r>
              <a:rPr lang="nl-NL" baseline="0" dirty="0" smtClean="0"/>
              <a:t>. </a:t>
            </a:r>
          </a:p>
        </p:txBody>
      </p:sp>
      <p:sp>
        <p:nvSpPr>
          <p:cNvPr id="4" name="Slide Number Placeholder 3"/>
          <p:cNvSpPr>
            <a:spLocks noGrp="1"/>
          </p:cNvSpPr>
          <p:nvPr>
            <p:ph type="sldNum" sz="quarter" idx="10"/>
          </p:nvPr>
        </p:nvSpPr>
        <p:spPr/>
        <p:txBody>
          <a:bodyPr/>
          <a:lstStyle/>
          <a:p>
            <a:fld id="{DE693756-DFDB-418B-9854-7AFC0FB96795}" type="slidenum">
              <a:rPr lang="en-GB" smtClean="0"/>
              <a:t>50</a:t>
            </a:fld>
            <a:endParaRPr lang="en-GB"/>
          </a:p>
        </p:txBody>
      </p:sp>
    </p:spTree>
    <p:extLst>
      <p:ext uri="{BB962C8B-B14F-4D97-AF65-F5344CB8AC3E}">
        <p14:creationId xmlns:p14="http://schemas.microsoft.com/office/powerpoint/2010/main" val="855542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more complicated composition. </a:t>
            </a:r>
          </a:p>
          <a:p>
            <a:endParaRPr lang="en-US" baseline="0" dirty="0" smtClean="0"/>
          </a:p>
          <a:p>
            <a:r>
              <a:rPr lang="en-US" baseline="0" dirty="0" smtClean="0"/>
              <a:t>We have found the current grade calculation process unfit for purpose for a significant number of our course compositions.  </a:t>
            </a:r>
          </a:p>
          <a:p>
            <a:endParaRPr lang="en-US" baseline="0" dirty="0" smtClean="0"/>
          </a:p>
          <a:p>
            <a:r>
              <a:rPr lang="en-US" baseline="0" dirty="0" smtClean="0"/>
              <a:t>This has forced us to often use workarounds. </a:t>
            </a:r>
          </a:p>
          <a:p>
            <a:endParaRPr lang="en-US" baseline="0" dirty="0" smtClean="0"/>
          </a:p>
          <a:p>
            <a:r>
              <a:rPr lang="en-US" baseline="0" dirty="0" smtClean="0"/>
              <a:t>In this case the tutorial, mid- and end-grades are input into Campus Solutions, but the end grades are calculated in Excel and then the end grades are input into Campus Solutions. </a:t>
            </a:r>
          </a:p>
          <a:p>
            <a:endParaRPr lang="en-US" baseline="0" dirty="0" smtClean="0"/>
          </a:p>
          <a:p>
            <a:r>
              <a:rPr lang="en-US" baseline="0" dirty="0" smtClean="0"/>
              <a:t>For the </a:t>
            </a:r>
            <a:r>
              <a:rPr lang="en-US" baseline="0" dirty="0" err="1" smtClean="0"/>
              <a:t>resit</a:t>
            </a:r>
            <a:r>
              <a:rPr lang="en-US" baseline="0" dirty="0" smtClean="0"/>
              <a:t> the same course part 215597 is used as for the combined mid- and end- term grades.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size doesn’t fit all!</a:t>
            </a:r>
            <a:endParaRPr lang="en-GB" dirty="0" smtClean="0"/>
          </a:p>
          <a:p>
            <a:endParaRPr lang="en-US" baseline="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51</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the end</a:t>
            </a:r>
            <a:r>
              <a:rPr lang="en-US" baseline="0" dirty="0" smtClean="0"/>
              <a:t> grade should be calculated: </a:t>
            </a:r>
          </a:p>
          <a:p>
            <a:endParaRPr lang="en-US" baseline="0" dirty="0" smtClean="0"/>
          </a:p>
          <a:p>
            <a:r>
              <a:rPr lang="en-US" baseline="0" dirty="0" smtClean="0"/>
              <a:t>The final grade is calculated from the weighted average of the tutorial (30%), the mid-term exam (30%) and the end-term exam (40%).</a:t>
            </a:r>
          </a:p>
          <a:p>
            <a:endParaRPr lang="en-US" baseline="0" dirty="0" smtClean="0"/>
          </a:p>
          <a:p>
            <a:r>
              <a:rPr lang="en-US" baseline="0" dirty="0" smtClean="0"/>
              <a:t>The difficulty we now is caused by the </a:t>
            </a:r>
            <a:r>
              <a:rPr lang="en-US" baseline="0" dirty="0" err="1" smtClean="0"/>
              <a:t>resit</a:t>
            </a:r>
            <a:r>
              <a:rPr lang="en-US" baseline="0" dirty="0" smtClean="0"/>
              <a:t> covering both the mid- and the end-term exams forming 70% of the end-grade. </a:t>
            </a:r>
          </a:p>
          <a:p>
            <a:endParaRPr lang="en-US" baseline="0" dirty="0" smtClean="0"/>
          </a:p>
          <a:p>
            <a:r>
              <a:rPr lang="en-US" baseline="0" dirty="0" smtClean="0"/>
              <a:t>Because of the way our grade calculation customization works this is impossible to set this up. </a:t>
            </a:r>
          </a:p>
          <a:p>
            <a:endParaRPr lang="en-US" baseline="0" dirty="0" smtClean="0"/>
          </a:p>
          <a:p>
            <a:r>
              <a:rPr lang="en-US" baseline="0" dirty="0" smtClean="0"/>
              <a:t>We will now move on to Activity Management and course composition templates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52</a:t>
            </a:fld>
            <a:endParaRPr lang="en-GB"/>
          </a:p>
        </p:txBody>
      </p:sp>
    </p:spTree>
    <p:extLst>
      <p:ext uri="{BB962C8B-B14F-4D97-AF65-F5344CB8AC3E}">
        <p14:creationId xmlns:p14="http://schemas.microsoft.com/office/powerpoint/2010/main" val="2438536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By using query and excel we have analyzed the course catalogue to distil out our</a:t>
            </a:r>
            <a:r>
              <a:rPr lang="en-US" baseline="0" dirty="0" smtClean="0"/>
              <a:t> course compositions.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53</a:t>
            </a:fld>
            <a:endParaRPr lang="en-GB"/>
          </a:p>
        </p:txBody>
      </p:sp>
    </p:spTree>
    <p:extLst>
      <p:ext uri="{BB962C8B-B14F-4D97-AF65-F5344CB8AC3E}">
        <p14:creationId xmlns:p14="http://schemas.microsoft.com/office/powerpoint/2010/main" val="3124908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To identify our current course compositions we built a query </a:t>
            </a:r>
            <a:r>
              <a:rPr lang="en-US" sz="2400" baseline="0" dirty="0" smtClean="0"/>
              <a:t>to select data from the academic advisement course list tables</a:t>
            </a:r>
            <a:r>
              <a:rPr lang="en-US" sz="2400" dirty="0" smtClean="0"/>
              <a:t>, and from our flat files course catalogue and offer. </a:t>
            </a:r>
          </a:p>
          <a:p>
            <a:endParaRPr lang="en-US" sz="2400" dirty="0" smtClean="0"/>
          </a:p>
          <a:p>
            <a:r>
              <a:rPr lang="en-US" sz="2400" dirty="0" smtClean="0"/>
              <a:t>We then further processed the data in Excel</a:t>
            </a:r>
            <a:r>
              <a:rPr lang="en-US" sz="2400" baseline="0" dirty="0" smtClean="0"/>
              <a:t> to create among other things a list of all our course compositions.</a:t>
            </a:r>
            <a:endParaRPr lang="en-GB" sz="2400" dirty="0"/>
          </a:p>
        </p:txBody>
      </p:sp>
      <p:sp>
        <p:nvSpPr>
          <p:cNvPr id="4" name="Slide Number Placeholder 3"/>
          <p:cNvSpPr>
            <a:spLocks noGrp="1"/>
          </p:cNvSpPr>
          <p:nvPr>
            <p:ph type="sldNum" sz="quarter" idx="10"/>
          </p:nvPr>
        </p:nvSpPr>
        <p:spPr/>
        <p:txBody>
          <a:bodyPr/>
          <a:lstStyle/>
          <a:p>
            <a:fld id="{DE693756-DFDB-418B-9854-7AFC0FB96795}" type="slidenum">
              <a:rPr lang="en-GB" smtClean="0"/>
              <a:t>54</a:t>
            </a:fld>
            <a:endParaRPr lang="en-GB"/>
          </a:p>
        </p:txBody>
      </p:sp>
    </p:spTree>
    <p:extLst>
      <p:ext uri="{BB962C8B-B14F-4D97-AF65-F5344CB8AC3E}">
        <p14:creationId xmlns:p14="http://schemas.microsoft.com/office/powerpoint/2010/main" val="3124908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These are the various course compositions that we found for our test program International Studies.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The numbers in columns A to L represent the number of this type of component in that particular course composition.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If the decision is made to implement Activity Management we will be able to use the same method we used in this proof of concept to analyze all 19,000 courses that our faculty currently has in the course catalogue.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The resulting spread sheet could then form the basis for a conversion process as our method not only collects the different course compositions, its also retains each individual course composition in the Excel workbook.</a:t>
            </a:r>
          </a:p>
        </p:txBody>
      </p:sp>
      <p:sp>
        <p:nvSpPr>
          <p:cNvPr id="4" name="Slide Number Placeholder 3"/>
          <p:cNvSpPr>
            <a:spLocks noGrp="1"/>
          </p:cNvSpPr>
          <p:nvPr>
            <p:ph type="sldNum" sz="quarter" idx="10"/>
          </p:nvPr>
        </p:nvSpPr>
        <p:spPr/>
        <p:txBody>
          <a:bodyPr/>
          <a:lstStyle/>
          <a:p>
            <a:fld id="{DE693756-DFDB-418B-9854-7AFC0FB96795}" type="slidenum">
              <a:rPr lang="en-GB" smtClean="0"/>
              <a:t>55</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 advantages of activity management is that it is possible to create course composition templates for the Activity Register and then copy these when creating course compositions for enrolment and grade calculation.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step in making these templates is to create placeholder records in the course catalogue.</a:t>
            </a:r>
          </a:p>
        </p:txBody>
      </p:sp>
      <p:sp>
        <p:nvSpPr>
          <p:cNvPr id="4" name="Slide Number Placeholder 3"/>
          <p:cNvSpPr>
            <a:spLocks noGrp="1"/>
          </p:cNvSpPr>
          <p:nvPr>
            <p:ph type="sldNum" sz="quarter" idx="10"/>
          </p:nvPr>
        </p:nvSpPr>
        <p:spPr/>
        <p:txBody>
          <a:bodyPr/>
          <a:lstStyle/>
          <a:p>
            <a:fld id="{DE693756-DFDB-418B-9854-7AFC0FB96795}" type="slidenum">
              <a:rPr lang="en-GB" smtClean="0"/>
              <a:t>56</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creating templates we will be able to quickly build our content trees by copying the content into our courses to create our course compositions.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57</a:t>
            </a:fld>
            <a:endParaRPr lang="en-GB"/>
          </a:p>
        </p:txBody>
      </p:sp>
    </p:spTree>
    <p:extLst>
      <p:ext uri="{BB962C8B-B14F-4D97-AF65-F5344CB8AC3E}">
        <p14:creationId xmlns:p14="http://schemas.microsoft.com/office/powerpoint/2010/main" val="3124908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an example of a template in the activity registry which comprises of: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lecture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workgroup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tutorial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Two exams and a supplemental </a:t>
            </a:r>
            <a:r>
              <a:rPr lang="en-US" baseline="0" dirty="0" err="1" smtClean="0"/>
              <a:t>resit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58</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we create a new record in the Activity Registry and copy the content from the correct template.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59</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7037" y="4708525"/>
            <a:ext cx="5791200" cy="4572000"/>
          </a:xfrm>
        </p:spPr>
        <p:txBody>
          <a:bodyPr/>
          <a:lstStyle/>
          <a:p>
            <a:r>
              <a:rPr lang="en-US" sz="1800" dirty="0" smtClean="0">
                <a:solidFill>
                  <a:schemeClr val="tx1"/>
                </a:solidFill>
              </a:rPr>
              <a:t>This project is lead</a:t>
            </a:r>
            <a:r>
              <a:rPr lang="en-US" sz="1800" baseline="0" dirty="0" smtClean="0">
                <a:solidFill>
                  <a:schemeClr val="tx1"/>
                </a:solidFill>
              </a:rPr>
              <a:t> by our expertise </a:t>
            </a:r>
            <a:r>
              <a:rPr lang="en-US" sz="1800" baseline="0" dirty="0" err="1" smtClean="0">
                <a:solidFill>
                  <a:schemeClr val="tx1"/>
                </a:solidFill>
              </a:rPr>
              <a:t>centre</a:t>
            </a:r>
            <a:r>
              <a:rPr lang="en-US" sz="1800" baseline="0" dirty="0" smtClean="0">
                <a:solidFill>
                  <a:schemeClr val="tx1"/>
                </a:solidFill>
              </a:rPr>
              <a:t> SaNS who we rely on for </a:t>
            </a:r>
          </a:p>
          <a:p>
            <a:endParaRPr lang="en-US" sz="1800" baseline="0" dirty="0" smtClean="0">
              <a:solidFill>
                <a:schemeClr val="tx1"/>
              </a:solidFill>
            </a:endParaRPr>
          </a:p>
          <a:p>
            <a:r>
              <a:rPr lang="en-US" sz="1800" baseline="0" dirty="0" smtClean="0">
                <a:solidFill>
                  <a:schemeClr val="tx1"/>
                </a:solidFill>
              </a:rPr>
              <a:t>	technical and functional maintenance </a:t>
            </a:r>
          </a:p>
          <a:p>
            <a:r>
              <a:rPr lang="en-US" sz="1800" baseline="0" dirty="0" smtClean="0">
                <a:solidFill>
                  <a:schemeClr val="tx1"/>
                </a:solidFill>
              </a:rPr>
              <a:t>	</a:t>
            </a:r>
            <a:r>
              <a:rPr lang="en-US" sz="1800" baseline="0" dirty="0" err="1" smtClean="0">
                <a:solidFill>
                  <a:schemeClr val="tx1"/>
                </a:solidFill>
              </a:rPr>
              <a:t>customisations</a:t>
            </a:r>
            <a:endParaRPr lang="en-US" sz="1800" baseline="0" dirty="0" smtClean="0">
              <a:solidFill>
                <a:schemeClr val="tx1"/>
              </a:solidFill>
            </a:endParaRPr>
          </a:p>
          <a:p>
            <a:r>
              <a:rPr lang="en-US" sz="1800" baseline="0" dirty="0" smtClean="0">
                <a:solidFill>
                  <a:schemeClr val="tx1"/>
                </a:solidFill>
              </a:rPr>
              <a:t>	Knowledge </a:t>
            </a:r>
            <a:r>
              <a:rPr lang="en-US" sz="1800" baseline="0" dirty="0" err="1" smtClean="0">
                <a:solidFill>
                  <a:schemeClr val="tx1"/>
                </a:solidFill>
              </a:rPr>
              <a:t>centre</a:t>
            </a:r>
            <a:endParaRPr lang="en-US" sz="1800" baseline="0" dirty="0" smtClean="0">
              <a:solidFill>
                <a:schemeClr val="tx1"/>
              </a:solidFill>
            </a:endParaRPr>
          </a:p>
          <a:p>
            <a:r>
              <a:rPr lang="en-US" sz="1800" baseline="0" dirty="0" smtClean="0">
                <a:solidFill>
                  <a:schemeClr val="tx1"/>
                </a:solidFill>
              </a:rPr>
              <a:t>	change and release management</a:t>
            </a:r>
          </a:p>
          <a:p>
            <a:endParaRPr lang="en-US" sz="1800" baseline="0" dirty="0" smtClean="0">
              <a:solidFill>
                <a:schemeClr val="tx1"/>
              </a:solidFill>
            </a:endParaRPr>
          </a:p>
          <a:p>
            <a:r>
              <a:rPr lang="en-US" sz="1800" baseline="0" dirty="0" smtClean="0">
                <a:solidFill>
                  <a:schemeClr val="tx1"/>
                </a:solidFill>
              </a:rPr>
              <a:t>SaNS is a collaboration between three Dutch universities, Leiden University, the University of Amsterdam and the Amsterdam University of Applied Sciences.</a:t>
            </a:r>
            <a:endParaRPr lang="en-GB" sz="1800" dirty="0">
              <a:solidFill>
                <a:schemeClr val="tx1"/>
              </a:solidFill>
            </a:endParaRPr>
          </a:p>
        </p:txBody>
      </p:sp>
      <p:sp>
        <p:nvSpPr>
          <p:cNvPr id="4" name="Slide Number Placeholder 3"/>
          <p:cNvSpPr>
            <a:spLocks noGrp="1"/>
          </p:cNvSpPr>
          <p:nvPr>
            <p:ph type="sldNum" sz="quarter" idx="10"/>
          </p:nvPr>
        </p:nvSpPr>
        <p:spPr/>
        <p:txBody>
          <a:bodyPr/>
          <a:lstStyle/>
          <a:p>
            <a:fld id="{DE693756-DFDB-418B-9854-7AFC0FB96795}" type="slidenum">
              <a:rPr lang="en-GB" smtClean="0"/>
              <a:t>6</a:t>
            </a:fld>
            <a:endParaRPr lang="en-GB"/>
          </a:p>
        </p:txBody>
      </p:sp>
    </p:spTree>
    <p:extLst>
      <p:ext uri="{BB962C8B-B14F-4D97-AF65-F5344CB8AC3E}">
        <p14:creationId xmlns:p14="http://schemas.microsoft.com/office/powerpoint/2010/main" val="871269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Template selection</a:t>
            </a:r>
          </a:p>
        </p:txBody>
      </p:sp>
      <p:sp>
        <p:nvSpPr>
          <p:cNvPr id="4" name="Slide Number Placeholder 3"/>
          <p:cNvSpPr>
            <a:spLocks noGrp="1"/>
          </p:cNvSpPr>
          <p:nvPr>
            <p:ph type="sldNum" sz="quarter" idx="10"/>
          </p:nvPr>
        </p:nvSpPr>
        <p:spPr/>
        <p:txBody>
          <a:bodyPr/>
          <a:lstStyle/>
          <a:p>
            <a:fld id="{DE693756-DFDB-418B-9854-7AFC0FB96795}" type="slidenum">
              <a:rPr lang="en-GB" smtClean="0"/>
              <a:t>60</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 then tweak each individual Content Item if necessary.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we can change the weighting multiplier.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t>61</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final course composition after tweaking.</a:t>
            </a:r>
          </a:p>
        </p:txBody>
      </p:sp>
      <p:sp>
        <p:nvSpPr>
          <p:cNvPr id="4" name="Slide Number Placeholder 3"/>
          <p:cNvSpPr>
            <a:spLocks noGrp="1"/>
          </p:cNvSpPr>
          <p:nvPr>
            <p:ph type="sldNum" sz="quarter" idx="10"/>
          </p:nvPr>
        </p:nvSpPr>
        <p:spPr/>
        <p:txBody>
          <a:bodyPr/>
          <a:lstStyle/>
          <a:p>
            <a:fld id="{DE693756-DFDB-418B-9854-7AFC0FB96795}" type="slidenum">
              <a:rPr lang="en-GB" smtClean="0"/>
              <a:t>62</a:t>
            </a:fld>
            <a:endParaRPr lang="en-GB"/>
          </a:p>
        </p:txBody>
      </p:sp>
    </p:spTree>
    <p:extLst>
      <p:ext uri="{BB962C8B-B14F-4D97-AF65-F5344CB8AC3E}">
        <p14:creationId xmlns:p14="http://schemas.microsoft.com/office/powerpoint/2010/main" val="14842854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baseline="0" dirty="0" smtClean="0"/>
              <a:t>customization for grade calculation imposes limits on the type of course composition that can be calculated. AM potentially offers a better solution for these.</a:t>
            </a:r>
          </a:p>
          <a:p>
            <a:endParaRPr lang="en-US" baseline="0" dirty="0" smtClean="0"/>
          </a:p>
          <a:p>
            <a:r>
              <a:rPr lang="en-US" baseline="0" dirty="0" smtClean="0"/>
              <a:t> For example </a:t>
            </a:r>
            <a:r>
              <a:rPr lang="en-US" baseline="0" dirty="0" err="1" smtClean="0"/>
              <a:t>resits</a:t>
            </a:r>
            <a:r>
              <a:rPr lang="en-US" baseline="0" dirty="0" smtClean="0"/>
              <a:t> can be a problem when one </a:t>
            </a:r>
            <a:r>
              <a:rPr lang="en-US" baseline="0" dirty="0" err="1" smtClean="0"/>
              <a:t>resit</a:t>
            </a:r>
            <a:r>
              <a:rPr lang="en-US" baseline="0" dirty="0" smtClean="0"/>
              <a:t> is equivalent to one mid-term exam plus one end-term exam. </a:t>
            </a:r>
          </a:p>
          <a:p>
            <a:endParaRPr lang="en-US" baseline="0" dirty="0" smtClean="0"/>
          </a:p>
          <a:p>
            <a:r>
              <a:rPr lang="en-US" baseline="0" dirty="0" smtClean="0"/>
              <a:t>When a student fails the </a:t>
            </a:r>
            <a:r>
              <a:rPr lang="en-US" baseline="0" dirty="0" err="1" smtClean="0"/>
              <a:t>resit</a:t>
            </a:r>
            <a:r>
              <a:rPr lang="en-US" baseline="0" dirty="0" smtClean="0"/>
              <a:t> and retakes the mid- and end-term exams the following year the mid- and the end-term exams are no longer be calculated. </a:t>
            </a:r>
          </a:p>
          <a:p>
            <a:endParaRPr lang="en-US" baseline="0" dirty="0" smtClean="0"/>
          </a:p>
          <a:p>
            <a:r>
              <a:rPr lang="en-US" baseline="0" dirty="0" smtClean="0"/>
              <a:t>Grade processing: We currently use customizations to import grades from excel files. AM does not currently have functionality to do this.</a:t>
            </a:r>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63</a:t>
            </a:fld>
            <a:endParaRPr lang="en-GB"/>
          </a:p>
        </p:txBody>
      </p:sp>
    </p:spTree>
    <p:extLst>
      <p:ext uri="{BB962C8B-B14F-4D97-AF65-F5344CB8AC3E}">
        <p14:creationId xmlns:p14="http://schemas.microsoft.com/office/powerpoint/2010/main" val="22059590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of you will either recognize this adage, or at least been effected by it at some point in your career.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program enrolment and activity management’s steep learning curve, setting op the proof of concept environment has up until now not been an exception to this adage.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Experience teaches us that caution and taking the time to think things through is the best policy when testing on the scale of this project. Once parameters have been set, data converted, added and updated, its often difficult or even impossible to go back. </a:t>
            </a:r>
          </a:p>
        </p:txBody>
      </p:sp>
      <p:sp>
        <p:nvSpPr>
          <p:cNvPr id="4" name="Slide Number Placeholder 3"/>
          <p:cNvSpPr>
            <a:spLocks noGrp="1"/>
          </p:cNvSpPr>
          <p:nvPr>
            <p:ph type="sldNum" sz="quarter" idx="10"/>
          </p:nvPr>
        </p:nvSpPr>
        <p:spPr/>
        <p:txBody>
          <a:bodyPr/>
          <a:lstStyle/>
          <a:p>
            <a:fld id="{DE693756-DFDB-418B-9854-7AFC0FB96795}"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34106077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690269"/>
            <a:ext cx="5438140" cy="466645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Moments of sheer terror and despair aside, program enrolment and activity management does look promising. Course groups have a lot of potential as do course lists. Course lists effectively cut out the middle man in Academic Advisement In academic requirement terms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In program enrolment you effectively add your course list to your requirement groups saving some time, and in my opinion this make the program structure easier to read and maintain.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So program enrolment looks promising.  However from our faculty’s point of view we have not yet fulfilled one of our most important acceptance criterion for activity management, namely end grade calculation with a supplemental </a:t>
            </a:r>
            <a:r>
              <a:rPr lang="en-US" sz="1400" baseline="0" dirty="0" err="1" smtClean="0"/>
              <a:t>resit</a:t>
            </a:r>
            <a:r>
              <a:rPr lang="en-US" sz="1400" baseline="0" dirty="0" smtClean="0"/>
              <a:t>. Of course this doesn’t mean that we do not expect this to work, on the contrary, we do.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One aspect of activity management we haven’t discussed is course enrolment – the Individual Activity Manager (IAM) which is complicated to use when compared to student enrolment. And then there is student self service which we haven’t really tested yet either.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endParaRPr lang="nl-NL" sz="1400" dirty="0" smtClean="0"/>
          </a:p>
          <a:p>
            <a:endParaRPr lang="en-GB" sz="1400" dirty="0"/>
          </a:p>
        </p:txBody>
      </p:sp>
      <p:sp>
        <p:nvSpPr>
          <p:cNvPr id="4" name="Slide Number Placeholder 3"/>
          <p:cNvSpPr>
            <a:spLocks noGrp="1"/>
          </p:cNvSpPr>
          <p:nvPr>
            <p:ph type="sldNum" sz="quarter" idx="10"/>
          </p:nvPr>
        </p:nvSpPr>
        <p:spPr/>
        <p:txBody>
          <a:bodyPr/>
          <a:lstStyle/>
          <a:p>
            <a:fld id="{DE693756-DFDB-418B-9854-7AFC0FB96795}" type="slidenum">
              <a:rPr lang="en-GB" smtClean="0"/>
              <a:t>65</a:t>
            </a:fld>
            <a:endParaRPr lang="en-GB"/>
          </a:p>
        </p:txBody>
      </p:sp>
    </p:spTree>
    <p:extLst>
      <p:ext uri="{BB962C8B-B14F-4D97-AF65-F5344CB8AC3E}">
        <p14:creationId xmlns:p14="http://schemas.microsoft.com/office/powerpoint/2010/main" val="22059590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690269"/>
            <a:ext cx="5438140" cy="4666456"/>
          </a:xfrm>
        </p:spPr>
        <p:txBody>
          <a:bodyPr/>
          <a:lstStyle/>
          <a:p>
            <a:endParaRPr lang="en-GB" dirty="0"/>
          </a:p>
        </p:txBody>
      </p:sp>
      <p:sp>
        <p:nvSpPr>
          <p:cNvPr id="4" name="Slide Number Placeholder 3"/>
          <p:cNvSpPr>
            <a:spLocks noGrp="1"/>
          </p:cNvSpPr>
          <p:nvPr>
            <p:ph type="sldNum" sz="quarter" idx="10"/>
          </p:nvPr>
        </p:nvSpPr>
        <p:spPr/>
        <p:txBody>
          <a:bodyPr/>
          <a:lstStyle/>
          <a:p>
            <a:fld id="{DE693756-DFDB-418B-9854-7AFC0FB96795}" type="slidenum">
              <a:rPr lang="en-GB" smtClean="0"/>
              <a:t>66</a:t>
            </a:fld>
            <a:endParaRPr lang="en-GB"/>
          </a:p>
        </p:txBody>
      </p:sp>
    </p:spTree>
    <p:extLst>
      <p:ext uri="{BB962C8B-B14F-4D97-AF65-F5344CB8AC3E}">
        <p14:creationId xmlns:p14="http://schemas.microsoft.com/office/powerpoint/2010/main" val="22059590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2"/>
              </a:solidFill>
            </a:endParaRPr>
          </a:p>
        </p:txBody>
      </p:sp>
      <p:sp>
        <p:nvSpPr>
          <p:cNvPr id="4" name="Slide Number Placeholder 3"/>
          <p:cNvSpPr>
            <a:spLocks noGrp="1"/>
          </p:cNvSpPr>
          <p:nvPr>
            <p:ph type="sldNum" sz="quarter" idx="10"/>
          </p:nvPr>
        </p:nvSpPr>
        <p:spPr/>
        <p:txBody>
          <a:bodyPr/>
          <a:lstStyle/>
          <a:p>
            <a:fld id="{3F753B34-E8DB-490E-9841-FA8FB720A422}"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22945030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693756-DFDB-418B-9854-7AFC0FB96795}" type="slidenum">
              <a:rPr lang="en-GB" smtClean="0"/>
              <a:t>68</a:t>
            </a:fld>
            <a:endParaRPr lang="en-GB"/>
          </a:p>
        </p:txBody>
      </p:sp>
    </p:spTree>
    <p:extLst>
      <p:ext uri="{BB962C8B-B14F-4D97-AF65-F5344CB8AC3E}">
        <p14:creationId xmlns:p14="http://schemas.microsoft.com/office/powerpoint/2010/main" val="225111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First</a:t>
            </a:r>
            <a:r>
              <a:rPr lang="en-US" sz="1800" baseline="0" dirty="0" smtClean="0"/>
              <a:t> some information about our faculty. </a:t>
            </a:r>
          </a:p>
          <a:p>
            <a:endParaRPr lang="en-US" sz="1800" baseline="0" dirty="0" smtClean="0"/>
          </a:p>
          <a:p>
            <a:r>
              <a:rPr lang="en-US" sz="1800" baseline="0" dirty="0" smtClean="0"/>
              <a:t>The faculty has a population of approximately 6000 students. </a:t>
            </a:r>
          </a:p>
          <a:p>
            <a:r>
              <a:rPr lang="en-US" sz="1800" baseline="0" dirty="0" smtClean="0"/>
              <a:t>Spread over 28 different BA program</a:t>
            </a:r>
          </a:p>
          <a:p>
            <a:r>
              <a:rPr lang="en-US" sz="1800" baseline="0" dirty="0" smtClean="0"/>
              <a:t>27 MA programs of which 14 are broad label programs with up to 10 </a:t>
            </a:r>
            <a:r>
              <a:rPr lang="en-US" sz="1800" baseline="0" dirty="0" err="1" smtClean="0"/>
              <a:t>specialisations</a:t>
            </a:r>
            <a:r>
              <a:rPr lang="en-US" sz="1800" baseline="0" dirty="0" smtClean="0"/>
              <a:t>.</a:t>
            </a:r>
          </a:p>
          <a:p>
            <a:endParaRPr lang="en-US" sz="1800" baseline="0" dirty="0" smtClean="0"/>
          </a:p>
          <a:p>
            <a:r>
              <a:rPr lang="en-US" sz="1800" baseline="0" dirty="0" smtClean="0"/>
              <a:t>Student administration for these program takes place at 5 administrative clusters in 5 locations in Leiden and The Hague.</a:t>
            </a:r>
          </a:p>
        </p:txBody>
      </p:sp>
      <p:sp>
        <p:nvSpPr>
          <p:cNvPr id="4" name="Slide Number Placeholder 3"/>
          <p:cNvSpPr>
            <a:spLocks noGrp="1"/>
          </p:cNvSpPr>
          <p:nvPr>
            <p:ph type="sldNum" sz="quarter" idx="10"/>
          </p:nvPr>
        </p:nvSpPr>
        <p:spPr/>
        <p:txBody>
          <a:bodyPr/>
          <a:lstStyle/>
          <a:p>
            <a:fld id="{3F753B34-E8DB-490E-9841-FA8FB720A42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6425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 this section we will</a:t>
            </a:r>
            <a:r>
              <a:rPr lang="en-US" sz="1800" baseline="0" dirty="0" smtClean="0"/>
              <a:t> briefly </a:t>
            </a:r>
            <a:r>
              <a:rPr lang="en-US" sz="1800" dirty="0" smtClean="0"/>
              <a:t>talk about our</a:t>
            </a:r>
            <a:r>
              <a:rPr lang="en-US" sz="1800" baseline="0" dirty="0" smtClean="0"/>
              <a:t> test population and the program we have chosen to test in this proof of concept.</a:t>
            </a:r>
          </a:p>
          <a:p>
            <a:endParaRPr lang="en-US" sz="1800" baseline="0" dirty="0" smtClean="0"/>
          </a:p>
        </p:txBody>
      </p:sp>
      <p:sp>
        <p:nvSpPr>
          <p:cNvPr id="4" name="Slide Number Placeholder 3"/>
          <p:cNvSpPr>
            <a:spLocks noGrp="1"/>
          </p:cNvSpPr>
          <p:nvPr>
            <p:ph type="sldNum" sz="quarter" idx="10"/>
          </p:nvPr>
        </p:nvSpPr>
        <p:spPr/>
        <p:txBody>
          <a:bodyPr/>
          <a:lstStyle/>
          <a:p>
            <a:fld id="{DE693756-DFDB-418B-9854-7AFC0FB9679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57203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7" y="4632325"/>
            <a:ext cx="4953000" cy="4146550"/>
          </a:xfrm>
        </p:spPr>
        <p:txBody>
          <a:bodyPr/>
          <a:lstStyle/>
          <a:p>
            <a:r>
              <a:rPr lang="en-US" sz="1800" baseline="0" dirty="0" smtClean="0"/>
              <a:t>We have chosen to test the whole population of our largest BA program, International Studies. In an attempt to give us a complete a picture as possible.</a:t>
            </a:r>
          </a:p>
          <a:p>
            <a:r>
              <a:rPr lang="en-US" sz="1800" baseline="0" dirty="0" smtClean="0"/>
              <a:t>This program started in 2012 and the first students graduated in the summer of 2015.</a:t>
            </a:r>
          </a:p>
          <a:p>
            <a:endParaRPr lang="en-US" sz="1800" baseline="0" dirty="0" smtClean="0"/>
          </a:p>
          <a:p>
            <a:r>
              <a:rPr lang="en-US" sz="1800" baseline="0" dirty="0" smtClean="0"/>
              <a:t>The program International Studies comprises of 8 areas or regions and 22 different languages. Making it our most complex program</a:t>
            </a:r>
          </a:p>
          <a:p>
            <a:endParaRPr lang="nl-NL" dirty="0"/>
          </a:p>
        </p:txBody>
      </p:sp>
      <p:sp>
        <p:nvSpPr>
          <p:cNvPr id="4" name="Slide Number Placeholder 3"/>
          <p:cNvSpPr>
            <a:spLocks noGrp="1"/>
          </p:cNvSpPr>
          <p:nvPr>
            <p:ph type="sldNum" sz="quarter" idx="10"/>
          </p:nvPr>
        </p:nvSpPr>
        <p:spPr/>
        <p:txBody>
          <a:bodyPr/>
          <a:lstStyle/>
          <a:p>
            <a:fld id="{DE693756-DFDB-418B-9854-7AFC0FB96795}" type="slidenum">
              <a:rPr lang="en-GB" smtClean="0"/>
              <a:t>9</a:t>
            </a:fld>
            <a:endParaRPr lang="en-GB"/>
          </a:p>
        </p:txBody>
      </p:sp>
    </p:spTree>
    <p:extLst>
      <p:ext uri="{BB962C8B-B14F-4D97-AF65-F5344CB8AC3E}">
        <p14:creationId xmlns:p14="http://schemas.microsoft.com/office/powerpoint/2010/main" val="194408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D7AF639-65C1-426C-8450-4094ED78322C}"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733BE-50C0-45A6-85BA-232B90C06BE0}"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7AF639-65C1-426C-8450-4094ED78322C}"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733BE-50C0-45A6-85BA-232B90C06BE0}"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7AF639-65C1-426C-8450-4094ED78322C}"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733BE-50C0-45A6-85BA-232B90C06BE0}"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90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547382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88931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89872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58219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809299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73059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7AF639-65C1-426C-8450-4094ED78322C}"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733BE-50C0-45A6-85BA-232B90C06BE0}"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8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396049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657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803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839330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81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4134501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79091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588894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45224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AF639-65C1-426C-8450-4094ED78322C}" type="datetimeFigureOut">
              <a:rPr lang="en-US" smtClean="0"/>
              <a:t>18/11/15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733BE-50C0-45A6-85BA-232B90C06BE0}"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258540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437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4001533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36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531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172112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552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4559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457299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01777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7AF639-65C1-426C-8450-4094ED78322C}" type="datetimeFigureOut">
              <a:rPr lang="en-US" smtClean="0"/>
              <a:t>18/11/15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733BE-50C0-45A6-85BA-232B90C06BE0}"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259405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650642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271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801065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99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7AF639-65C1-426C-8450-4094ED78322C}" type="datetimeFigureOut">
              <a:rPr lang="en-US" smtClean="0"/>
              <a:t>18/11/15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733BE-50C0-45A6-85BA-232B90C06BE0}"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7AF639-65C1-426C-8450-4094ED78322C}" type="datetimeFigureOut">
              <a:rPr lang="en-US" smtClean="0"/>
              <a:t>18/11/15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733BE-50C0-45A6-85BA-232B90C06BE0}"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AF639-65C1-426C-8450-4094ED78322C}" type="datetimeFigureOut">
              <a:rPr lang="en-US" smtClean="0"/>
              <a:t>18/11/15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733BE-50C0-45A6-85BA-232B90C06BE0}"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AF639-65C1-426C-8450-4094ED78322C}" type="datetimeFigureOut">
              <a:rPr lang="en-US" smtClean="0"/>
              <a:t>18/11/15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733BE-50C0-45A6-85BA-232B90C06BE0}"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AF639-65C1-426C-8450-4094ED78322C}" type="datetimeFigureOut">
              <a:rPr lang="en-US" smtClean="0"/>
              <a:t>18/11/15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733BE-50C0-45A6-85BA-232B90C06BE0}"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D7AF639-65C1-426C-8450-4094ED78322C}" type="datetimeFigureOut">
              <a:rPr lang="en-US" smtClean="0"/>
              <a:t>18/11/15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20733BE-50C0-45A6-85BA-232B90C06BE0}"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solidFill>
                <a:prstClr val="black">
                  <a:lumMod val="90000"/>
                  <a:lumOff val="10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9099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solidFill>
                <a:prstClr val="black">
                  <a:lumMod val="90000"/>
                  <a:lumOff val="10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2780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B26640A-7286-4479-9AD7-A64175EEBC9C}" type="datetimeFigureOut">
              <a:rPr lang="en-US" smtClean="0">
                <a:solidFill>
                  <a:prstClr val="black">
                    <a:lumMod val="90000"/>
                    <a:lumOff val="10000"/>
                  </a:prstClr>
                </a:solidFill>
              </a:rPr>
              <a:pPr/>
              <a:t>18/11/15</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solidFill>
                <a:prstClr val="black">
                  <a:lumMod val="90000"/>
                  <a:lumOff val="10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3989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hyperlink" Target="https://pam-ws-s4-sans.mcx.nl:8051/psp/S4PAM/EMPLOYEE/HRMS/?&amp;cmd=login&amp;languageCd=ENG" TargetMode="External"/><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3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3.jpg"/><Relationship Id="rId1" Type="http://schemas.openxmlformats.org/officeDocument/2006/relationships/slideLayout" Target="../slideLayouts/slideLayout4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Proof of The Pudding</a:t>
            </a:r>
            <a:endParaRPr lang="en-US" dirty="0"/>
          </a:p>
        </p:txBody>
      </p:sp>
      <p:sp>
        <p:nvSpPr>
          <p:cNvPr id="3" name="Subtitle 2"/>
          <p:cNvSpPr>
            <a:spLocks noGrp="1"/>
          </p:cNvSpPr>
          <p:nvPr>
            <p:ph type="body" idx="1"/>
          </p:nvPr>
        </p:nvSpPr>
        <p:spPr/>
        <p:txBody>
          <a:bodyPr>
            <a:normAutofit/>
          </a:bodyPr>
          <a:lstStyle/>
          <a:p>
            <a:r>
              <a:rPr lang="en-US" smtClean="0"/>
              <a:t>Session </a:t>
            </a:r>
            <a:r>
              <a:rPr lang="en-US" smtClean="0"/>
              <a:t>#5304</a:t>
            </a:r>
            <a:endParaRPr lang="en-US" dirty="0" smtClean="0"/>
          </a:p>
          <a:p>
            <a:r>
              <a:rPr lang="en-US" dirty="0" smtClean="0"/>
              <a:t>18 November 2015</a:t>
            </a:r>
            <a:endParaRPr lang="en-US" dirty="0"/>
          </a:p>
        </p:txBody>
      </p:sp>
      <p:pic>
        <p:nvPicPr>
          <p:cNvPr id="4" name="Picture Placeholder 4"/>
          <p:cNvPicPr>
            <a:picLocks noChangeAspect="1"/>
          </p:cNvPicPr>
          <p:nvPr/>
        </p:nvPicPr>
        <p:blipFill rotWithShape="1">
          <a:blip r:embed="rId3">
            <a:extLst>
              <a:ext uri="{28A0092B-C50C-407E-A947-70E740481C1C}">
                <a14:useLocalDpi xmlns:a14="http://schemas.microsoft.com/office/drawing/2010/main" val="0"/>
              </a:ext>
            </a:extLst>
          </a:blip>
          <a:srcRect t="13" b="22865"/>
          <a:stretch/>
        </p:blipFill>
        <p:spPr>
          <a:xfrm>
            <a:off x="0" y="-1"/>
            <a:ext cx="9141714" cy="4572000"/>
          </a:xfrm>
          <a:prstGeom prst="rect">
            <a:avLst/>
          </a:prstGeom>
        </p:spPr>
      </p:pic>
    </p:spTree>
    <p:extLst>
      <p:ext uri="{BB962C8B-B14F-4D97-AF65-F5344CB8AC3E}">
        <p14:creationId xmlns:p14="http://schemas.microsoft.com/office/powerpoint/2010/main" val="102699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solidFill>
                  <a:schemeClr val="tx1"/>
                </a:solidFill>
              </a:rPr>
              <a:t>Bachelor International Studies</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8404559"/>
              </p:ext>
            </p:extLst>
          </p:nvPr>
        </p:nvGraphicFramePr>
        <p:xfrm>
          <a:off x="457200" y="2209800"/>
          <a:ext cx="8229600" cy="3810000"/>
        </p:xfrm>
        <a:graphic>
          <a:graphicData uri="http://schemas.openxmlformats.org/drawingml/2006/table">
            <a:tbl>
              <a:tblPr firstRow="1" bandRow="1">
                <a:tableStyleId>{D7AC3CCA-C797-4891-BE02-D94E43425B78}</a:tableStyleId>
              </a:tblPr>
              <a:tblGrid>
                <a:gridCol w="3657600"/>
                <a:gridCol w="4572000"/>
              </a:tblGrid>
              <a:tr h="399790">
                <a:tc>
                  <a:txBody>
                    <a:bodyPr/>
                    <a:lstStyle/>
                    <a:p>
                      <a:pPr algn="l" fontAlgn="base"/>
                      <a:r>
                        <a:rPr lang="en-GB" dirty="0">
                          <a:solidFill>
                            <a:schemeClr val="bg1"/>
                          </a:solidFill>
                          <a:effectLst/>
                        </a:rPr>
                        <a:t>Area</a:t>
                      </a:r>
                      <a:endParaRPr lang="en-GB" dirty="0">
                        <a:solidFill>
                          <a:schemeClr val="bg1"/>
                        </a:solidFill>
                        <a:effectLst/>
                        <a:latin typeface="inherit"/>
                      </a:endParaRPr>
                    </a:p>
                  </a:txBody>
                  <a:tcPr marL="76200" marR="76200" marT="38100" marB="38100" anchor="ctr">
                    <a:solidFill>
                      <a:schemeClr val="accent3"/>
                    </a:solidFill>
                  </a:tcPr>
                </a:tc>
                <a:tc>
                  <a:txBody>
                    <a:bodyPr/>
                    <a:lstStyle/>
                    <a:p>
                      <a:pPr algn="l" fontAlgn="base"/>
                      <a:r>
                        <a:rPr lang="en-GB" dirty="0">
                          <a:solidFill>
                            <a:schemeClr val="bg1"/>
                          </a:solidFill>
                          <a:effectLst/>
                        </a:rPr>
                        <a:t>Foreign Language</a:t>
                      </a:r>
                      <a:endParaRPr lang="en-GB" dirty="0">
                        <a:solidFill>
                          <a:schemeClr val="bg1"/>
                        </a:solidFill>
                        <a:effectLst/>
                        <a:latin typeface="inherit"/>
                      </a:endParaRPr>
                    </a:p>
                  </a:txBody>
                  <a:tcPr marL="76200" marR="76200" marT="38100" marB="38100" anchor="ctr">
                    <a:solidFill>
                      <a:schemeClr val="accent3"/>
                    </a:solidFill>
                  </a:tcPr>
                </a:tc>
              </a:tr>
              <a:tr h="399790">
                <a:tc>
                  <a:txBody>
                    <a:bodyPr/>
                    <a:lstStyle/>
                    <a:p>
                      <a:pPr algn="l" fontAlgn="base"/>
                      <a:r>
                        <a:rPr lang="en-GB" sz="1600" dirty="0">
                          <a:effectLst/>
                        </a:rPr>
                        <a:t>East Asia</a:t>
                      </a:r>
                      <a:endParaRPr lang="en-GB" sz="1600" dirty="0">
                        <a:effectLst/>
                        <a:latin typeface="inherit"/>
                      </a:endParaRPr>
                    </a:p>
                  </a:txBody>
                  <a:tcPr marL="76200" marR="76200" marT="38100" marB="38100" anchor="ctr"/>
                </a:tc>
                <a:tc>
                  <a:txBody>
                    <a:bodyPr/>
                    <a:lstStyle/>
                    <a:p>
                      <a:pPr algn="l" fontAlgn="base"/>
                      <a:r>
                        <a:rPr lang="en-GB" sz="1600" dirty="0">
                          <a:effectLst/>
                        </a:rPr>
                        <a:t>Mandarin, Japanese, Korean</a:t>
                      </a:r>
                      <a:endParaRPr lang="en-GB" sz="1600" dirty="0">
                        <a:effectLst/>
                        <a:latin typeface="inherit"/>
                      </a:endParaRPr>
                    </a:p>
                  </a:txBody>
                  <a:tcPr marL="76200" marR="76200" marT="38100" marB="38100" anchor="ctr"/>
                </a:tc>
              </a:tr>
              <a:tr h="399790">
                <a:tc>
                  <a:txBody>
                    <a:bodyPr/>
                    <a:lstStyle/>
                    <a:p>
                      <a:pPr algn="l" fontAlgn="base"/>
                      <a:r>
                        <a:rPr lang="en-GB" sz="1600" dirty="0">
                          <a:effectLst/>
                        </a:rPr>
                        <a:t>Latin America</a:t>
                      </a:r>
                      <a:endParaRPr lang="en-GB" sz="1600" dirty="0">
                        <a:effectLst/>
                        <a:latin typeface="inherit"/>
                      </a:endParaRPr>
                    </a:p>
                  </a:txBody>
                  <a:tcPr marL="76200" marR="76200" marT="38100" marB="38100" anchor="ctr"/>
                </a:tc>
                <a:tc>
                  <a:txBody>
                    <a:bodyPr/>
                    <a:lstStyle/>
                    <a:p>
                      <a:pPr algn="l" fontAlgn="base"/>
                      <a:r>
                        <a:rPr lang="en-GB" sz="1600" dirty="0">
                          <a:effectLst/>
                        </a:rPr>
                        <a:t>Spanish, Portuguese</a:t>
                      </a:r>
                      <a:endParaRPr lang="en-GB" sz="1600" dirty="0">
                        <a:effectLst/>
                        <a:latin typeface="inherit"/>
                      </a:endParaRPr>
                    </a:p>
                  </a:txBody>
                  <a:tcPr marL="76200" marR="76200" marT="38100" marB="38100" anchor="ctr"/>
                </a:tc>
              </a:tr>
              <a:tr h="477030">
                <a:tc>
                  <a:txBody>
                    <a:bodyPr/>
                    <a:lstStyle/>
                    <a:p>
                      <a:pPr algn="l" fontAlgn="base"/>
                      <a:r>
                        <a:rPr lang="en-GB" sz="1600" dirty="0">
                          <a:effectLst/>
                        </a:rPr>
                        <a:t>Middle East</a:t>
                      </a:r>
                      <a:endParaRPr lang="en-GB" sz="1600" dirty="0">
                        <a:effectLst/>
                        <a:latin typeface="inherit"/>
                      </a:endParaRPr>
                    </a:p>
                  </a:txBody>
                  <a:tcPr marL="76200" marR="76200" marT="38100" marB="38100" anchor="ctr"/>
                </a:tc>
                <a:tc>
                  <a:txBody>
                    <a:bodyPr/>
                    <a:lstStyle/>
                    <a:p>
                      <a:pPr algn="l" fontAlgn="base"/>
                      <a:r>
                        <a:rPr lang="en-GB" sz="1600" dirty="0" smtClean="0">
                          <a:effectLst/>
                        </a:rPr>
                        <a:t>Arabic, Persian</a:t>
                      </a:r>
                      <a:r>
                        <a:rPr lang="en-GB" sz="1600" dirty="0">
                          <a:effectLst/>
                        </a:rPr>
                        <a:t>, Turkish, Modern </a:t>
                      </a:r>
                      <a:r>
                        <a:rPr lang="en-GB" sz="1600" dirty="0" smtClean="0">
                          <a:effectLst/>
                        </a:rPr>
                        <a:t>Hebrew</a:t>
                      </a:r>
                      <a:endParaRPr lang="en-GB" sz="1600" dirty="0">
                        <a:effectLst/>
                        <a:latin typeface="inherit"/>
                      </a:endParaRPr>
                    </a:p>
                  </a:txBody>
                  <a:tcPr marL="76200" marR="76200" marT="38100" marB="38100" anchor="ctr"/>
                </a:tc>
              </a:tr>
              <a:tr h="399790">
                <a:tc>
                  <a:txBody>
                    <a:bodyPr/>
                    <a:lstStyle/>
                    <a:p>
                      <a:pPr algn="l" fontAlgn="base"/>
                      <a:r>
                        <a:rPr lang="en-GB" sz="1600" dirty="0">
                          <a:effectLst/>
                        </a:rPr>
                        <a:t>North America</a:t>
                      </a:r>
                      <a:endParaRPr lang="en-GB" sz="1600" dirty="0">
                        <a:effectLst/>
                        <a:latin typeface="inherit"/>
                      </a:endParaRPr>
                    </a:p>
                  </a:txBody>
                  <a:tcPr marL="76200" marR="76200" marT="38100" marB="38100" anchor="ctr"/>
                </a:tc>
                <a:tc>
                  <a:txBody>
                    <a:bodyPr/>
                    <a:lstStyle/>
                    <a:p>
                      <a:pPr algn="l" fontAlgn="base"/>
                      <a:r>
                        <a:rPr lang="en-GB" sz="1600">
                          <a:effectLst/>
                        </a:rPr>
                        <a:t>French, Spanish</a:t>
                      </a:r>
                      <a:endParaRPr lang="en-GB" sz="1600">
                        <a:effectLst/>
                        <a:latin typeface="inherit"/>
                      </a:endParaRPr>
                    </a:p>
                  </a:txBody>
                  <a:tcPr marL="76200" marR="76200" marT="38100" marB="38100" anchor="ctr"/>
                </a:tc>
              </a:tr>
              <a:tr h="399790">
                <a:tc>
                  <a:txBody>
                    <a:bodyPr/>
                    <a:lstStyle/>
                    <a:p>
                      <a:pPr algn="l" fontAlgn="base"/>
                      <a:r>
                        <a:rPr lang="en-GB" sz="1600" dirty="0">
                          <a:effectLst/>
                        </a:rPr>
                        <a:t>Russia and Eurasia</a:t>
                      </a:r>
                      <a:endParaRPr lang="en-GB" sz="1600" dirty="0">
                        <a:effectLst/>
                        <a:latin typeface="inherit"/>
                      </a:endParaRPr>
                    </a:p>
                  </a:txBody>
                  <a:tcPr marL="76200" marR="76200" marT="38100" marB="38100" anchor="ctr"/>
                </a:tc>
                <a:tc>
                  <a:txBody>
                    <a:bodyPr/>
                    <a:lstStyle/>
                    <a:p>
                      <a:pPr algn="l" fontAlgn="base"/>
                      <a:r>
                        <a:rPr lang="en-GB" sz="1600">
                          <a:effectLst/>
                        </a:rPr>
                        <a:t>Russian</a:t>
                      </a:r>
                      <a:endParaRPr lang="en-GB" sz="1600">
                        <a:effectLst/>
                        <a:latin typeface="inherit"/>
                      </a:endParaRPr>
                    </a:p>
                  </a:txBody>
                  <a:tcPr marL="76200" marR="76200" marT="38100" marB="38100" anchor="ctr"/>
                </a:tc>
              </a:tr>
              <a:tr h="399790">
                <a:tc>
                  <a:txBody>
                    <a:bodyPr/>
                    <a:lstStyle/>
                    <a:p>
                      <a:pPr algn="l" fontAlgn="base"/>
                      <a:r>
                        <a:rPr lang="en-GB" sz="1600" dirty="0">
                          <a:effectLst/>
                        </a:rPr>
                        <a:t>South Asia and South-East Asia</a:t>
                      </a:r>
                      <a:endParaRPr lang="en-GB" sz="1600" dirty="0">
                        <a:effectLst/>
                        <a:latin typeface="inherit"/>
                      </a:endParaRPr>
                    </a:p>
                  </a:txBody>
                  <a:tcPr marL="76200" marR="76200" marT="38100" marB="38100" anchor="ctr"/>
                </a:tc>
                <a:tc>
                  <a:txBody>
                    <a:bodyPr/>
                    <a:lstStyle/>
                    <a:p>
                      <a:pPr algn="l" fontAlgn="base"/>
                      <a:r>
                        <a:rPr lang="en-GB" sz="1600" dirty="0">
                          <a:effectLst/>
                        </a:rPr>
                        <a:t>Hindi, Indonesian</a:t>
                      </a:r>
                      <a:endParaRPr lang="en-GB" sz="1600" dirty="0">
                        <a:effectLst/>
                        <a:latin typeface="inherit"/>
                      </a:endParaRPr>
                    </a:p>
                  </a:txBody>
                  <a:tcPr marL="76200" marR="76200" marT="38100" marB="38100" anchor="ctr"/>
                </a:tc>
              </a:tr>
              <a:tr h="477030">
                <a:tc>
                  <a:txBody>
                    <a:bodyPr/>
                    <a:lstStyle/>
                    <a:p>
                      <a:pPr algn="l" fontAlgn="base"/>
                      <a:r>
                        <a:rPr lang="en-GB" sz="1600" dirty="0">
                          <a:effectLst/>
                        </a:rPr>
                        <a:t>Africa</a:t>
                      </a:r>
                      <a:endParaRPr lang="en-GB" sz="1600" dirty="0">
                        <a:effectLst/>
                        <a:latin typeface="inherit"/>
                      </a:endParaRPr>
                    </a:p>
                  </a:txBody>
                  <a:tcPr marL="76200" marR="76200" marT="38100" marB="38100" anchor="ctr"/>
                </a:tc>
                <a:tc>
                  <a:txBody>
                    <a:bodyPr/>
                    <a:lstStyle/>
                    <a:p>
                      <a:pPr algn="l" fontAlgn="base"/>
                      <a:r>
                        <a:rPr lang="en-GB" sz="1600" dirty="0">
                          <a:effectLst/>
                        </a:rPr>
                        <a:t>Swahili, French, </a:t>
                      </a:r>
                      <a:r>
                        <a:rPr lang="en-GB" sz="1600" dirty="0" smtClean="0">
                          <a:effectLst/>
                        </a:rPr>
                        <a:t>Portuguese, Afrikaans</a:t>
                      </a:r>
                      <a:endParaRPr lang="en-GB" sz="1600" dirty="0">
                        <a:effectLst/>
                        <a:latin typeface="inherit"/>
                      </a:endParaRPr>
                    </a:p>
                  </a:txBody>
                  <a:tcPr marL="76200" marR="76200" marT="38100" marB="38100" anchor="ctr"/>
                </a:tc>
              </a:tr>
              <a:tr h="457200">
                <a:tc>
                  <a:txBody>
                    <a:bodyPr/>
                    <a:lstStyle/>
                    <a:p>
                      <a:pPr algn="l" fontAlgn="base"/>
                      <a:r>
                        <a:rPr lang="en-GB" sz="1600" dirty="0">
                          <a:effectLst/>
                        </a:rPr>
                        <a:t>Europe</a:t>
                      </a:r>
                      <a:endParaRPr lang="en-GB" sz="1600" dirty="0">
                        <a:effectLst/>
                        <a:latin typeface="inherit"/>
                      </a:endParaRPr>
                    </a:p>
                  </a:txBody>
                  <a:tcPr marL="76200" marR="76200" marT="38100" marB="38100" anchor="ctr"/>
                </a:tc>
                <a:tc>
                  <a:txBody>
                    <a:bodyPr/>
                    <a:lstStyle/>
                    <a:p>
                      <a:pPr algn="l" fontAlgn="base"/>
                      <a:r>
                        <a:rPr lang="en-GB" sz="1600" dirty="0">
                          <a:effectLst/>
                        </a:rPr>
                        <a:t>French, Spanish, </a:t>
                      </a:r>
                      <a:r>
                        <a:rPr lang="en-GB" sz="1600" dirty="0" smtClean="0">
                          <a:effectLst/>
                        </a:rPr>
                        <a:t>Portuguese, Dutch</a:t>
                      </a:r>
                      <a:r>
                        <a:rPr lang="en-GB" sz="1600" dirty="0">
                          <a:effectLst/>
                        </a:rPr>
                        <a:t>, German, </a:t>
                      </a:r>
                      <a:r>
                        <a:rPr lang="en-GB" sz="1600" dirty="0" smtClean="0">
                          <a:effectLst/>
                        </a:rPr>
                        <a:t>Italian</a:t>
                      </a:r>
                      <a:endParaRPr lang="en-GB" sz="1600" dirty="0">
                        <a:effectLst/>
                        <a:latin typeface="inherit"/>
                      </a:endParaRPr>
                    </a:p>
                  </a:txBody>
                  <a:tcPr marL="76200" marR="76200" marT="38100" marB="38100" anchor="ctr"/>
                </a:tc>
              </a:tr>
            </a:tbl>
          </a:graphicData>
        </a:graphic>
      </p:graphicFrame>
    </p:spTree>
    <p:extLst>
      <p:ext uri="{BB962C8B-B14F-4D97-AF65-F5344CB8AC3E}">
        <p14:creationId xmlns:p14="http://schemas.microsoft.com/office/powerpoint/2010/main" val="23023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solidFill>
              </a:rPr>
              <a:t>Programme composition</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0416835"/>
              </p:ext>
            </p:extLst>
          </p:nvPr>
        </p:nvGraphicFramePr>
        <p:xfrm>
          <a:off x="232376" y="2057399"/>
          <a:ext cx="8686800" cy="4419601"/>
        </p:xfrm>
        <a:graphic>
          <a:graphicData uri="http://schemas.openxmlformats.org/drawingml/2006/table">
            <a:tbl>
              <a:tblPr firstRow="1" firstCol="1" bandRow="1">
                <a:tableStyleId>{D7AC3CCA-C797-4891-BE02-D94E43425B78}</a:tableStyleId>
              </a:tblPr>
              <a:tblGrid>
                <a:gridCol w="2438400"/>
                <a:gridCol w="482600"/>
                <a:gridCol w="2413000"/>
                <a:gridCol w="508000"/>
                <a:gridCol w="2311400"/>
                <a:gridCol w="533400"/>
              </a:tblGrid>
              <a:tr h="313845">
                <a:tc>
                  <a:txBody>
                    <a:bodyPr/>
                    <a:lstStyle/>
                    <a:p>
                      <a:pPr>
                        <a:lnSpc>
                          <a:spcPct val="115000"/>
                        </a:lnSpc>
                        <a:spcAft>
                          <a:spcPts val="0"/>
                        </a:spcAft>
                      </a:pPr>
                      <a:r>
                        <a:rPr lang="en-GB" sz="1600" dirty="0">
                          <a:solidFill>
                            <a:schemeClr val="bg1"/>
                          </a:solidFill>
                          <a:effectLst/>
                        </a:rPr>
                        <a:t>BA1</a:t>
                      </a:r>
                      <a:endParaRPr lang="en-GB" sz="1600" dirty="0">
                        <a:solidFill>
                          <a:schemeClr val="bg1"/>
                        </a:solidFill>
                        <a:effectLst/>
                        <a:latin typeface="Calibri"/>
                        <a:ea typeface="Calibri"/>
                        <a:cs typeface="Arial"/>
                      </a:endParaRPr>
                    </a:p>
                  </a:txBody>
                  <a:tcPr marL="68580" marR="68580" marT="0" marB="0">
                    <a:solidFill>
                      <a:schemeClr val="accent3"/>
                    </a:solidFill>
                  </a:tcPr>
                </a:tc>
                <a:tc>
                  <a:txBody>
                    <a:bodyPr/>
                    <a:lstStyle/>
                    <a:p>
                      <a:pPr algn="ctr">
                        <a:lnSpc>
                          <a:spcPct val="115000"/>
                        </a:lnSpc>
                        <a:spcAft>
                          <a:spcPts val="0"/>
                        </a:spcAft>
                      </a:pPr>
                      <a:r>
                        <a:rPr lang="en-GB" sz="1600" dirty="0">
                          <a:solidFill>
                            <a:schemeClr val="bg1"/>
                          </a:solidFill>
                          <a:effectLst/>
                        </a:rPr>
                        <a:t>EC</a:t>
                      </a:r>
                      <a:endParaRPr lang="en-GB" sz="1600" dirty="0">
                        <a:solidFill>
                          <a:schemeClr val="bg1"/>
                        </a:solidFill>
                        <a:effectLst/>
                        <a:latin typeface="Calibri"/>
                        <a:ea typeface="Calibri"/>
                        <a:cs typeface="Arial"/>
                      </a:endParaRPr>
                    </a:p>
                  </a:txBody>
                  <a:tcPr marL="68580" marR="68580" marT="0" marB="0">
                    <a:solidFill>
                      <a:schemeClr val="accent3"/>
                    </a:solidFill>
                  </a:tcPr>
                </a:tc>
                <a:tc>
                  <a:txBody>
                    <a:bodyPr/>
                    <a:lstStyle/>
                    <a:p>
                      <a:pPr>
                        <a:lnSpc>
                          <a:spcPct val="115000"/>
                        </a:lnSpc>
                        <a:spcAft>
                          <a:spcPts val="0"/>
                        </a:spcAft>
                      </a:pPr>
                      <a:r>
                        <a:rPr lang="en-GB" sz="1600" dirty="0">
                          <a:solidFill>
                            <a:schemeClr val="bg1"/>
                          </a:solidFill>
                          <a:effectLst/>
                        </a:rPr>
                        <a:t>BA2</a:t>
                      </a:r>
                      <a:endParaRPr lang="en-GB" sz="1600" dirty="0">
                        <a:solidFill>
                          <a:schemeClr val="bg1"/>
                        </a:solidFill>
                        <a:effectLst/>
                        <a:latin typeface="Calibri"/>
                        <a:ea typeface="Calibri"/>
                        <a:cs typeface="Arial"/>
                      </a:endParaRPr>
                    </a:p>
                  </a:txBody>
                  <a:tcPr marL="68580" marR="68580" marT="0" marB="0">
                    <a:solidFill>
                      <a:schemeClr val="accent3"/>
                    </a:solidFill>
                  </a:tcPr>
                </a:tc>
                <a:tc>
                  <a:txBody>
                    <a:bodyPr/>
                    <a:lstStyle/>
                    <a:p>
                      <a:pPr algn="ctr">
                        <a:lnSpc>
                          <a:spcPct val="115000"/>
                        </a:lnSpc>
                        <a:spcAft>
                          <a:spcPts val="0"/>
                        </a:spcAft>
                      </a:pPr>
                      <a:r>
                        <a:rPr lang="en-GB" sz="1600" dirty="0">
                          <a:solidFill>
                            <a:schemeClr val="bg1"/>
                          </a:solidFill>
                          <a:effectLst/>
                        </a:rPr>
                        <a:t>EC</a:t>
                      </a:r>
                      <a:endParaRPr lang="en-GB" sz="1600" dirty="0">
                        <a:solidFill>
                          <a:schemeClr val="bg1"/>
                        </a:solidFill>
                        <a:effectLst/>
                        <a:latin typeface="Calibri"/>
                        <a:ea typeface="Calibri"/>
                        <a:cs typeface="Arial"/>
                      </a:endParaRPr>
                    </a:p>
                  </a:txBody>
                  <a:tcPr marL="68580" marR="68580" marT="0" marB="0">
                    <a:solidFill>
                      <a:schemeClr val="accent3"/>
                    </a:solidFill>
                  </a:tcPr>
                </a:tc>
                <a:tc>
                  <a:txBody>
                    <a:bodyPr/>
                    <a:lstStyle/>
                    <a:p>
                      <a:pPr>
                        <a:lnSpc>
                          <a:spcPct val="115000"/>
                        </a:lnSpc>
                        <a:spcAft>
                          <a:spcPts val="0"/>
                        </a:spcAft>
                      </a:pPr>
                      <a:r>
                        <a:rPr lang="en-GB" sz="1600" dirty="0">
                          <a:solidFill>
                            <a:schemeClr val="bg1"/>
                          </a:solidFill>
                          <a:effectLst/>
                        </a:rPr>
                        <a:t>BA3</a:t>
                      </a:r>
                      <a:endParaRPr lang="en-GB" sz="1600" dirty="0">
                        <a:solidFill>
                          <a:schemeClr val="bg1"/>
                        </a:solidFill>
                        <a:effectLst/>
                        <a:latin typeface="Calibri"/>
                        <a:ea typeface="Calibri"/>
                        <a:cs typeface="Arial"/>
                      </a:endParaRPr>
                    </a:p>
                  </a:txBody>
                  <a:tcPr marL="68580" marR="68580" marT="0" marB="0">
                    <a:solidFill>
                      <a:schemeClr val="accent3"/>
                    </a:solidFill>
                  </a:tcPr>
                </a:tc>
                <a:tc>
                  <a:txBody>
                    <a:bodyPr/>
                    <a:lstStyle/>
                    <a:p>
                      <a:pPr algn="ctr">
                        <a:lnSpc>
                          <a:spcPct val="115000"/>
                        </a:lnSpc>
                        <a:spcAft>
                          <a:spcPts val="0"/>
                        </a:spcAft>
                      </a:pPr>
                      <a:r>
                        <a:rPr lang="en-GB" sz="1600" dirty="0">
                          <a:solidFill>
                            <a:schemeClr val="bg1"/>
                          </a:solidFill>
                          <a:effectLst/>
                        </a:rPr>
                        <a:t>EC</a:t>
                      </a:r>
                      <a:endParaRPr lang="en-GB" sz="1600" dirty="0">
                        <a:solidFill>
                          <a:schemeClr val="bg1"/>
                        </a:solidFill>
                        <a:effectLst/>
                        <a:latin typeface="Calibri"/>
                        <a:ea typeface="Calibri"/>
                        <a:cs typeface="Arial"/>
                      </a:endParaRPr>
                    </a:p>
                  </a:txBody>
                  <a:tcPr marL="68580" marR="68580" marT="0" marB="0">
                    <a:solidFill>
                      <a:schemeClr val="accent3"/>
                    </a:solidFill>
                  </a:tcPr>
                </a:tc>
              </a:tr>
              <a:tr h="638271">
                <a:tc>
                  <a:txBody>
                    <a:bodyPr/>
                    <a:lstStyle/>
                    <a:p>
                      <a:pPr>
                        <a:lnSpc>
                          <a:spcPct val="115000"/>
                        </a:lnSpc>
                        <a:spcAft>
                          <a:spcPts val="0"/>
                        </a:spcAft>
                      </a:pPr>
                      <a:r>
                        <a:rPr lang="en-GB" sz="1600" b="0" dirty="0">
                          <a:effectLst/>
                        </a:rPr>
                        <a:t>Common core courses</a:t>
                      </a:r>
                      <a:endParaRPr lang="en-GB" sz="1600" b="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45</a:t>
                      </a:r>
                      <a:endParaRPr lang="en-GB" sz="1600" b="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Common core courses</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25</a:t>
                      </a:r>
                      <a:endParaRPr lang="en-GB" sz="160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Common core course</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5</a:t>
                      </a:r>
                      <a:endParaRPr lang="en-GB" sz="1600" dirty="0">
                        <a:effectLst/>
                        <a:latin typeface="Calibri"/>
                        <a:ea typeface="Calibri"/>
                        <a:cs typeface="Arial"/>
                      </a:endParaRPr>
                    </a:p>
                  </a:txBody>
                  <a:tcPr marL="68580" marR="68580" marT="0" marB="0"/>
                </a:tc>
              </a:tr>
              <a:tr h="674692">
                <a:tc>
                  <a:txBody>
                    <a:bodyPr/>
                    <a:lstStyle/>
                    <a:p>
                      <a:pPr>
                        <a:lnSpc>
                          <a:spcPct val="115000"/>
                        </a:lnSpc>
                        <a:spcAft>
                          <a:spcPts val="0"/>
                        </a:spcAft>
                      </a:pPr>
                      <a:r>
                        <a:rPr lang="en-GB" sz="1600" b="0" dirty="0">
                          <a:effectLst/>
                        </a:rPr>
                        <a:t>Foreign Language (elective)</a:t>
                      </a:r>
                      <a:endParaRPr lang="en-GB" sz="1600" b="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10</a:t>
                      </a:r>
                      <a:endParaRPr lang="en-GB" sz="1600" b="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Foreign Language (</a:t>
                      </a:r>
                      <a:r>
                        <a:rPr lang="en-GB" sz="1600" dirty="0" smtClean="0">
                          <a:effectLst/>
                        </a:rPr>
                        <a:t>elective)</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15</a:t>
                      </a:r>
                      <a:endParaRPr lang="en-GB" sz="160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Discretionary </a:t>
                      </a:r>
                      <a:r>
                        <a:rPr lang="en-GB" sz="1600" dirty="0" smtClean="0">
                          <a:effectLst/>
                        </a:rPr>
                        <a:t>space</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30</a:t>
                      </a:r>
                      <a:endParaRPr lang="en-GB" sz="1600" dirty="0">
                        <a:effectLst/>
                        <a:latin typeface="Calibri"/>
                        <a:ea typeface="Calibri"/>
                        <a:cs typeface="Arial"/>
                      </a:endParaRPr>
                    </a:p>
                  </a:txBody>
                  <a:tcPr marL="68580" marR="68580" marT="0" marB="0"/>
                </a:tc>
              </a:tr>
              <a:tr h="619737">
                <a:tc>
                  <a:txBody>
                    <a:bodyPr/>
                    <a:lstStyle/>
                    <a:p>
                      <a:pPr>
                        <a:lnSpc>
                          <a:spcPct val="115000"/>
                        </a:lnSpc>
                        <a:spcAft>
                          <a:spcPts val="0"/>
                        </a:spcAft>
                      </a:pPr>
                      <a:r>
                        <a:rPr lang="en-GB" sz="1600" b="0" dirty="0">
                          <a:effectLst/>
                        </a:rPr>
                        <a:t>History of the area</a:t>
                      </a:r>
                      <a:endParaRPr lang="en-GB" sz="1600" b="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5</a:t>
                      </a:r>
                      <a:endParaRPr lang="en-GB" sz="1600" b="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Culture of the area</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5</a:t>
                      </a:r>
                      <a:endParaRPr lang="en-GB" sz="160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Thesis and thesis seminar</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15</a:t>
                      </a:r>
                      <a:endParaRPr lang="en-GB" sz="1600" dirty="0">
                        <a:effectLst/>
                        <a:latin typeface="Calibri"/>
                        <a:ea typeface="Calibri"/>
                        <a:cs typeface="Arial"/>
                      </a:endParaRPr>
                    </a:p>
                  </a:txBody>
                  <a:tcPr marL="68580" marR="68580" marT="0" marB="0"/>
                </a:tc>
              </a:tr>
              <a:tr h="619737">
                <a:tc>
                  <a:txBody>
                    <a:bodyPr/>
                    <a:lstStyle/>
                    <a:p>
                      <a:pP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Economics of the area</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5</a:t>
                      </a:r>
                      <a:endParaRPr lang="en-GB" sz="160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Elective course</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10</a:t>
                      </a:r>
                      <a:endParaRPr lang="en-GB" sz="1600" dirty="0">
                        <a:effectLst/>
                        <a:latin typeface="Calibri"/>
                        <a:ea typeface="Calibri"/>
                        <a:cs typeface="Arial"/>
                      </a:endParaRPr>
                    </a:p>
                  </a:txBody>
                  <a:tcPr marL="68580" marR="68580" marT="0" marB="0"/>
                </a:tc>
              </a:tr>
              <a:tr h="619737">
                <a:tc>
                  <a:txBody>
                    <a:bodyPr/>
                    <a:lstStyle/>
                    <a:p>
                      <a:pP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Politics of the area</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5</a:t>
                      </a:r>
                      <a:endParaRPr lang="en-GB" sz="1600" dirty="0">
                        <a:effectLst/>
                        <a:latin typeface="Calibri"/>
                        <a:ea typeface="Calibri"/>
                        <a:cs typeface="Arial"/>
                      </a:endParaRPr>
                    </a:p>
                  </a:txBody>
                  <a:tcPr marL="68580" marR="68580" marT="0" marB="0"/>
                </a:tc>
                <a:tc>
                  <a:txBody>
                    <a:bodyPr/>
                    <a:lstStyle/>
                    <a:p>
                      <a:pPr>
                        <a:lnSpc>
                          <a:spcPct val="115000"/>
                        </a:lnSpc>
                        <a:spcAft>
                          <a:spcPts val="0"/>
                        </a:spcAft>
                      </a:pPr>
                      <a:r>
                        <a:rPr lang="en-GB" sz="1600">
                          <a:effectLst/>
                        </a:rPr>
                        <a:t> </a:t>
                      </a:r>
                      <a:endParaRPr lang="en-GB" sz="160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r>
              <a:tr h="619737">
                <a:tc>
                  <a:txBody>
                    <a:bodyPr/>
                    <a:lstStyle/>
                    <a:p>
                      <a:pP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effectLst/>
                        </a:rPr>
                        <a:t>Elective course</a:t>
                      </a:r>
                      <a:endParaRPr lang="en-GB" sz="1100" i="0" dirty="0" smtClean="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5</a:t>
                      </a:r>
                      <a:endParaRPr lang="en-GB" sz="1600" dirty="0">
                        <a:effectLst/>
                        <a:latin typeface="Calibri"/>
                        <a:ea typeface="Calibri"/>
                        <a:cs typeface="Arial"/>
                      </a:endParaRPr>
                    </a:p>
                  </a:txBody>
                  <a:tcPr marL="68580" marR="68580" marT="0" marB="0"/>
                </a:tc>
                <a:tc>
                  <a:txBody>
                    <a:bodyPr/>
                    <a:lstStyle/>
                    <a:p>
                      <a:pP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dirty="0">
                          <a:effectLst/>
                        </a:rPr>
                        <a:t> </a:t>
                      </a:r>
                      <a:endParaRPr lang="en-GB" sz="1600" dirty="0">
                        <a:effectLst/>
                        <a:latin typeface="Calibri"/>
                        <a:ea typeface="Calibri"/>
                        <a:cs typeface="Arial"/>
                      </a:endParaRPr>
                    </a:p>
                  </a:txBody>
                  <a:tcPr marL="68580" marR="68580" marT="0" marB="0"/>
                </a:tc>
              </a:tr>
              <a:tr h="313845">
                <a:tc>
                  <a:txBody>
                    <a:bodyPr/>
                    <a:lstStyle/>
                    <a:p>
                      <a:pPr>
                        <a:lnSpc>
                          <a:spcPct val="115000"/>
                        </a:lnSpc>
                        <a:spcAft>
                          <a:spcPts val="0"/>
                        </a:spcAft>
                      </a:pPr>
                      <a:r>
                        <a:rPr lang="en-GB" sz="1600" b="0" dirty="0">
                          <a:effectLst/>
                        </a:rPr>
                        <a:t>Total</a:t>
                      </a:r>
                      <a:endParaRPr lang="en-GB" sz="1600" b="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b="0" dirty="0">
                          <a:effectLst/>
                        </a:rPr>
                        <a:t>60</a:t>
                      </a:r>
                      <a:endParaRPr lang="en-GB" sz="1600" b="0" dirty="0">
                        <a:effectLst/>
                        <a:latin typeface="Calibri"/>
                        <a:ea typeface="Calibri"/>
                        <a:cs typeface="Arial"/>
                      </a:endParaRPr>
                    </a:p>
                  </a:txBody>
                  <a:tcPr marL="68580" marR="68580" marT="0" marB="0"/>
                </a:tc>
                <a:tc>
                  <a:txBody>
                    <a:bodyPr/>
                    <a:lstStyle/>
                    <a:p>
                      <a:pPr>
                        <a:lnSpc>
                          <a:spcPct val="115000"/>
                        </a:lnSpc>
                        <a:spcAft>
                          <a:spcPts val="0"/>
                        </a:spcAft>
                      </a:pPr>
                      <a:r>
                        <a:rPr lang="en-GB" sz="1600" b="0" dirty="0">
                          <a:effectLst/>
                        </a:rPr>
                        <a:t>Total</a:t>
                      </a:r>
                      <a:endParaRPr lang="en-GB" sz="1600" b="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b="0" dirty="0">
                          <a:effectLst/>
                        </a:rPr>
                        <a:t>60</a:t>
                      </a:r>
                      <a:endParaRPr lang="en-GB" sz="1600" b="0" dirty="0">
                        <a:effectLst/>
                        <a:latin typeface="Calibri"/>
                        <a:ea typeface="Calibri"/>
                        <a:cs typeface="Arial"/>
                      </a:endParaRPr>
                    </a:p>
                  </a:txBody>
                  <a:tcPr marL="68580" marR="68580" marT="0" marB="0"/>
                </a:tc>
                <a:tc>
                  <a:txBody>
                    <a:bodyPr/>
                    <a:lstStyle/>
                    <a:p>
                      <a:pPr>
                        <a:lnSpc>
                          <a:spcPct val="115000"/>
                        </a:lnSpc>
                        <a:spcAft>
                          <a:spcPts val="0"/>
                        </a:spcAft>
                      </a:pPr>
                      <a:r>
                        <a:rPr lang="en-GB" sz="1600" b="0" dirty="0">
                          <a:effectLst/>
                        </a:rPr>
                        <a:t>Total</a:t>
                      </a:r>
                      <a:endParaRPr lang="en-GB" sz="1600" b="0" dirty="0">
                        <a:effectLst/>
                        <a:latin typeface="Calibri"/>
                        <a:ea typeface="Calibri"/>
                        <a:cs typeface="Arial"/>
                      </a:endParaRPr>
                    </a:p>
                  </a:txBody>
                  <a:tcPr marL="68580" marR="68580" marT="0" marB="0"/>
                </a:tc>
                <a:tc>
                  <a:txBody>
                    <a:bodyPr/>
                    <a:lstStyle/>
                    <a:p>
                      <a:pPr algn="ctr">
                        <a:lnSpc>
                          <a:spcPct val="115000"/>
                        </a:lnSpc>
                        <a:spcAft>
                          <a:spcPts val="0"/>
                        </a:spcAft>
                      </a:pPr>
                      <a:r>
                        <a:rPr lang="en-GB" sz="1600" b="0" dirty="0">
                          <a:effectLst/>
                        </a:rPr>
                        <a:t>60</a:t>
                      </a:r>
                      <a:endParaRPr lang="en-GB" sz="1600" b="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27400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GB" dirty="0"/>
          </a:p>
        </p:txBody>
      </p:sp>
      <p:sp>
        <p:nvSpPr>
          <p:cNvPr id="5" name="Tex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Comparison</a:t>
            </a:r>
          </a:p>
          <a:p>
            <a:pPr marL="285750" indent="-285750">
              <a:buFont typeface="Arial" panose="020B0604020202020204" pitchFamily="34" charset="0"/>
              <a:buChar char="•"/>
            </a:pPr>
            <a:r>
              <a:rPr lang="en-US" dirty="0"/>
              <a:t>Possible solutions</a:t>
            </a:r>
          </a:p>
          <a:p>
            <a:pPr marL="285750" indent="-285750">
              <a:buFont typeface="Arial" panose="020B0604020202020204" pitchFamily="34" charset="0"/>
              <a:buChar char="•"/>
            </a:pPr>
            <a:r>
              <a:rPr lang="en-US" dirty="0"/>
              <a:t>Advantages and challenges</a:t>
            </a:r>
            <a:endParaRPr lang="en-US" dirty="0" smtClean="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6004" b="6004"/>
          <a:stretch>
            <a:fillRect/>
          </a:stretch>
        </p:blipFill>
        <p:spPr/>
      </p:pic>
    </p:spTree>
    <p:extLst>
      <p:ext uri="{BB962C8B-B14F-4D97-AF65-F5344CB8AC3E}">
        <p14:creationId xmlns:p14="http://schemas.microsoft.com/office/powerpoint/2010/main" val="118429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enrolment</a:t>
            </a:r>
            <a:endParaRPr lang="en-GB" dirty="0"/>
          </a:p>
        </p:txBody>
      </p:sp>
      <p:sp>
        <p:nvSpPr>
          <p:cNvPr id="5" name="Text Placeholder 4"/>
          <p:cNvSpPr>
            <a:spLocks noGrp="1"/>
          </p:cNvSpPr>
          <p:nvPr>
            <p:ph type="body" sz="half" idx="2"/>
          </p:nvPr>
        </p:nvSpPr>
        <p:spPr/>
        <p:txBody>
          <a:bodyPr>
            <a:normAutofit fontScale="92500"/>
          </a:bodyPr>
          <a:lstStyle/>
          <a:p>
            <a:pPr marL="285750" indent="-285750">
              <a:buFont typeface="Arial" panose="020B0604020202020204" pitchFamily="34" charset="0"/>
              <a:buChar char="•"/>
            </a:pPr>
            <a:r>
              <a:rPr lang="en-GB" dirty="0" smtClean="0"/>
              <a:t>Program format</a:t>
            </a:r>
            <a:endParaRPr lang="en-GB" dirty="0"/>
          </a:p>
          <a:p>
            <a:pPr marL="285750" indent="-285750">
              <a:buFont typeface="Arial" panose="020B0604020202020204" pitchFamily="34" charset="0"/>
              <a:buChar char="•"/>
            </a:pPr>
            <a:r>
              <a:rPr lang="en-GB" dirty="0"/>
              <a:t>Build </a:t>
            </a:r>
            <a:r>
              <a:rPr lang="en-GB" dirty="0" smtClean="0"/>
              <a:t>program by </a:t>
            </a:r>
            <a:r>
              <a:rPr lang="en-GB" dirty="0"/>
              <a:t>format</a:t>
            </a:r>
          </a:p>
          <a:p>
            <a:pPr marL="285750" indent="-285750">
              <a:buFont typeface="Arial" panose="020B0604020202020204" pitchFamily="34" charset="0"/>
              <a:buChar char="•"/>
            </a:pPr>
            <a:r>
              <a:rPr lang="en-GB" dirty="0"/>
              <a:t>Course lists</a:t>
            </a:r>
          </a:p>
          <a:p>
            <a:pPr marL="285750" indent="-285750">
              <a:buFont typeface="Arial" panose="020B0604020202020204" pitchFamily="34" charset="0"/>
              <a:buChar char="•"/>
            </a:pPr>
            <a:r>
              <a:rPr lang="en-GB" dirty="0"/>
              <a:t>Course </a:t>
            </a:r>
            <a:r>
              <a:rPr lang="en-GB" dirty="0" smtClean="0"/>
              <a:t>groups</a:t>
            </a:r>
          </a:p>
          <a:p>
            <a:pPr marL="285750" indent="-285750">
              <a:buFont typeface="Arial" panose="020B0604020202020204" pitchFamily="34" charset="0"/>
              <a:buChar char="•"/>
            </a:pPr>
            <a:r>
              <a:rPr lang="en-US" dirty="0" smtClean="0"/>
              <a:t>Self service demo</a:t>
            </a:r>
            <a:endParaRPr lang="en-GB" dirty="0"/>
          </a:p>
          <a:p>
            <a:endParaRPr lang="en-US" dirty="0" smtClean="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12456" b="12456"/>
          <a:stretch>
            <a:fillRect/>
          </a:stretch>
        </p:blipFill>
        <p:spPr/>
      </p:pic>
    </p:spTree>
    <p:extLst>
      <p:ext uri="{BB962C8B-B14F-4D97-AF65-F5344CB8AC3E}">
        <p14:creationId xmlns:p14="http://schemas.microsoft.com/office/powerpoint/2010/main" val="332064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tx1"/>
                </a:solidFill>
              </a:rPr>
              <a:t>AA and </a:t>
            </a:r>
            <a:r>
              <a:rPr lang="en-GB" dirty="0" smtClean="0">
                <a:solidFill>
                  <a:schemeClr val="tx1"/>
                </a:solidFill>
              </a:rPr>
              <a:t>PE: A brief comparison</a:t>
            </a:r>
            <a:endParaRPr lang="en-US" dirty="0">
              <a:solidFill>
                <a:schemeClr val="tx1"/>
              </a:solidFill>
            </a:endParaRPr>
          </a:p>
        </p:txBody>
      </p:sp>
      <p:sp>
        <p:nvSpPr>
          <p:cNvPr id="2" name="Content Placeholder 1"/>
          <p:cNvSpPr>
            <a:spLocks noGrp="1"/>
          </p:cNvSpPr>
          <p:nvPr>
            <p:ph idx="1"/>
          </p:nvPr>
        </p:nvSpPr>
        <p:spPr/>
        <p:txBody>
          <a:bodyPr>
            <a:normAutofit/>
          </a:bodyPr>
          <a:lstStyle/>
          <a:p>
            <a:pPr marL="0" indent="0">
              <a:buNone/>
            </a:pPr>
            <a:r>
              <a:rPr lang="en-GB" dirty="0" smtClean="0"/>
              <a:t>Academic advisement</a:t>
            </a:r>
          </a:p>
          <a:p>
            <a:pPr lvl="1"/>
            <a:r>
              <a:rPr lang="en-GB" dirty="0" smtClean="0"/>
              <a:t>Academic Requirements</a:t>
            </a:r>
          </a:p>
          <a:p>
            <a:pPr lvl="1"/>
            <a:r>
              <a:rPr lang="en-GB" dirty="0"/>
              <a:t>Advisement </a:t>
            </a:r>
            <a:r>
              <a:rPr lang="en-GB" dirty="0" smtClean="0"/>
              <a:t>Report</a:t>
            </a:r>
            <a:endParaRPr lang="en-GB" dirty="0"/>
          </a:p>
          <a:p>
            <a:pPr marL="0" indent="0">
              <a:buNone/>
            </a:pPr>
            <a:r>
              <a:rPr lang="en-US" dirty="0" smtClean="0"/>
              <a:t>Program enrolment</a:t>
            </a:r>
          </a:p>
          <a:p>
            <a:pPr lvl="1"/>
            <a:r>
              <a:rPr lang="en-US" dirty="0" smtClean="0"/>
              <a:t>Program by format</a:t>
            </a:r>
            <a:endParaRPr lang="en-US" dirty="0"/>
          </a:p>
          <a:p>
            <a:pPr lvl="2"/>
            <a:r>
              <a:rPr lang="en-US" dirty="0"/>
              <a:t>Course lists</a:t>
            </a:r>
          </a:p>
          <a:p>
            <a:pPr lvl="2"/>
            <a:r>
              <a:rPr lang="en-US" dirty="0"/>
              <a:t>Course groups</a:t>
            </a:r>
          </a:p>
          <a:p>
            <a:pPr lvl="1"/>
            <a:r>
              <a:rPr lang="en-GB" dirty="0" smtClean="0"/>
              <a:t>Academic progress tracker (APT)</a:t>
            </a:r>
          </a:p>
          <a:p>
            <a:pPr lvl="1"/>
            <a:endParaRPr lang="en-GB" dirty="0"/>
          </a:p>
          <a:p>
            <a:pPr lvl="1"/>
            <a:endParaRPr lang="en-GB" dirty="0"/>
          </a:p>
        </p:txBody>
      </p:sp>
    </p:spTree>
    <p:extLst>
      <p:ext uri="{BB962C8B-B14F-4D97-AF65-F5344CB8AC3E}">
        <p14:creationId xmlns:p14="http://schemas.microsoft.com/office/powerpoint/2010/main" val="300022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solidFill>
              </a:rPr>
              <a:t>AA: Academic requirement groups</a:t>
            </a:r>
            <a:endParaRPr lang="en-US"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350" y="2373932"/>
            <a:ext cx="7289800" cy="3846860"/>
          </a:xfrm>
        </p:spPr>
      </p:pic>
    </p:spTree>
    <p:extLst>
      <p:ext uri="{BB962C8B-B14F-4D97-AF65-F5344CB8AC3E}">
        <p14:creationId xmlns:p14="http://schemas.microsoft.com/office/powerpoint/2010/main" val="20576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solidFill>
              </a:rPr>
              <a:t>AA: Academic requirements</a:t>
            </a:r>
            <a:endParaRPr lang="en-US"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350" y="2359265"/>
            <a:ext cx="7289800" cy="3876195"/>
          </a:xfrm>
        </p:spPr>
      </p:pic>
    </p:spTree>
    <p:extLst>
      <p:ext uri="{BB962C8B-B14F-4D97-AF65-F5344CB8AC3E}">
        <p14:creationId xmlns:p14="http://schemas.microsoft.com/office/powerpoint/2010/main" val="251760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solidFill>
              </a:rPr>
              <a:t>AA: </a:t>
            </a:r>
            <a:r>
              <a:rPr lang="en-GB" dirty="0" err="1" smtClean="0">
                <a:solidFill>
                  <a:schemeClr val="tx1"/>
                </a:solidFill>
              </a:rPr>
              <a:t>Courselists</a:t>
            </a:r>
            <a:endParaRPr lang="en-US"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350" y="2391852"/>
            <a:ext cx="7289800" cy="3811021"/>
          </a:xfrm>
        </p:spPr>
      </p:pic>
    </p:spTree>
    <p:extLst>
      <p:ext uri="{BB962C8B-B14F-4D97-AF65-F5344CB8AC3E}">
        <p14:creationId xmlns:p14="http://schemas.microsoft.com/office/powerpoint/2010/main" val="87421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solidFill>
              </a:rPr>
              <a:t>Advisement report</a:t>
            </a:r>
            <a:endParaRPr lang="en-US" dirty="0">
              <a:solidFill>
                <a:schemeClr val="tx1"/>
              </a:solidFill>
            </a:endParaRPr>
          </a:p>
        </p:txBody>
      </p:sp>
      <p:pic>
        <p:nvPicPr>
          <p:cNvPr id="7" name="Content Placeholder 6" descr="Request Advisement Report 2015-11-15 11-52-13.jpg"/>
          <p:cNvPicPr>
            <a:picLocks noGrp="1" noChangeAspect="1"/>
          </p:cNvPicPr>
          <p:nvPr>
            <p:ph idx="1"/>
          </p:nvPr>
        </p:nvPicPr>
        <p:blipFill>
          <a:blip r:embed="rId3">
            <a:extLst>
              <a:ext uri="{28A0092B-C50C-407E-A947-70E740481C1C}">
                <a14:useLocalDpi xmlns:a14="http://schemas.microsoft.com/office/drawing/2010/main" val="0"/>
              </a:ext>
            </a:extLst>
          </a:blip>
          <a:srcRect t="5547" b="5547"/>
          <a:stretch>
            <a:fillRect/>
          </a:stretch>
        </p:blipFill>
        <p:spPr/>
      </p:pic>
    </p:spTree>
    <p:extLst>
      <p:ext uri="{BB962C8B-B14F-4D97-AF65-F5344CB8AC3E}">
        <p14:creationId xmlns:p14="http://schemas.microsoft.com/office/powerpoint/2010/main" val="31707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solidFill>
              </a:rPr>
              <a:t>Advisement report</a:t>
            </a:r>
            <a:endParaRPr lang="en-US" dirty="0">
              <a:solidFill>
                <a:schemeClr val="tx1"/>
              </a:solidFill>
            </a:endParaRPr>
          </a:p>
        </p:txBody>
      </p:sp>
      <p:pic>
        <p:nvPicPr>
          <p:cNvPr id="4" name="Content Placeholder 3" descr="Request Advisement Report 2015-11-15 12-06-32.jpg"/>
          <p:cNvPicPr>
            <a:picLocks noGrp="1" noChangeAspect="1"/>
          </p:cNvPicPr>
          <p:nvPr>
            <p:ph idx="1"/>
          </p:nvPr>
        </p:nvPicPr>
        <p:blipFill>
          <a:blip r:embed="rId3">
            <a:extLst>
              <a:ext uri="{28A0092B-C50C-407E-A947-70E740481C1C}">
                <a14:useLocalDpi xmlns:a14="http://schemas.microsoft.com/office/drawing/2010/main" val="0"/>
              </a:ext>
            </a:extLst>
          </a:blip>
          <a:srcRect l="2292" r="2292"/>
          <a:stretch>
            <a:fillRect/>
          </a:stretch>
        </p:blipFill>
        <p:spPr/>
      </p:pic>
    </p:spTree>
    <p:extLst>
      <p:ext uri="{BB962C8B-B14F-4D97-AF65-F5344CB8AC3E}">
        <p14:creationId xmlns:p14="http://schemas.microsoft.com/office/powerpoint/2010/main" val="18698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dirty="0" smtClean="0">
                <a:solidFill>
                  <a:schemeClr val="bg1"/>
                </a:solidFill>
              </a:rPr>
              <a:t>presenters</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Chris Gallacher</a:t>
            </a:r>
            <a:endParaRPr lang="en-US" dirty="0"/>
          </a:p>
        </p:txBody>
      </p:sp>
      <p:sp>
        <p:nvSpPr>
          <p:cNvPr id="4" name="Content Placeholder 3"/>
          <p:cNvSpPr>
            <a:spLocks noGrp="1"/>
          </p:cNvSpPr>
          <p:nvPr>
            <p:ph sz="half" idx="2"/>
          </p:nvPr>
        </p:nvSpPr>
        <p:spPr>
          <a:xfrm>
            <a:off x="768096" y="2967788"/>
            <a:ext cx="3566160" cy="2892336"/>
          </a:xfrm>
        </p:spPr>
        <p:txBody>
          <a:bodyPr>
            <a:noAutofit/>
          </a:bodyPr>
          <a:lstStyle/>
          <a:p>
            <a:r>
              <a:rPr lang="en-US" dirty="0" smtClean="0"/>
              <a:t>Functional applications manager</a:t>
            </a:r>
          </a:p>
          <a:p>
            <a:r>
              <a:rPr lang="en-US" dirty="0" smtClean="0"/>
              <a:t>Faculty of Humanities – Leiden University</a:t>
            </a:r>
          </a:p>
          <a:p>
            <a:r>
              <a:rPr lang="en-US" dirty="0" smtClean="0"/>
              <a:t>c.j.gallacher@hum.leidenuniv.nl</a:t>
            </a:r>
          </a:p>
        </p:txBody>
      </p:sp>
      <p:sp>
        <p:nvSpPr>
          <p:cNvPr id="5" name="Text Placeholder 4"/>
          <p:cNvSpPr>
            <a:spLocks noGrp="1"/>
          </p:cNvSpPr>
          <p:nvPr>
            <p:ph type="body" sz="quarter" idx="3"/>
          </p:nvPr>
        </p:nvSpPr>
        <p:spPr/>
        <p:txBody>
          <a:bodyPr/>
          <a:lstStyle/>
          <a:p>
            <a:r>
              <a:rPr lang="en-US" dirty="0" smtClean="0"/>
              <a:t>Lenie de Schipper</a:t>
            </a:r>
            <a:endParaRPr lang="en-US" dirty="0"/>
          </a:p>
        </p:txBody>
      </p:sp>
      <p:sp>
        <p:nvSpPr>
          <p:cNvPr id="6" name="Content Placeholder 5"/>
          <p:cNvSpPr>
            <a:spLocks noGrp="1"/>
          </p:cNvSpPr>
          <p:nvPr>
            <p:ph sz="quarter" idx="4"/>
          </p:nvPr>
        </p:nvSpPr>
        <p:spPr>
          <a:xfrm>
            <a:off x="4491990" y="2967788"/>
            <a:ext cx="4118610" cy="2747212"/>
          </a:xfrm>
        </p:spPr>
        <p:txBody>
          <a:bodyPr>
            <a:noAutofit/>
          </a:bodyPr>
          <a:lstStyle/>
          <a:p>
            <a:r>
              <a:rPr lang="en-US" dirty="0" smtClean="0"/>
              <a:t>Functional </a:t>
            </a:r>
            <a:r>
              <a:rPr lang="en-US" dirty="0"/>
              <a:t>applications manager</a:t>
            </a:r>
          </a:p>
          <a:p>
            <a:r>
              <a:rPr lang="en-US" dirty="0"/>
              <a:t>Faculty of Humanities – Leiden University</a:t>
            </a:r>
          </a:p>
          <a:p>
            <a:r>
              <a:rPr lang="en-US" dirty="0"/>
              <a:t>l.s.deschipper@hum.leidenuniv.nl</a:t>
            </a:r>
            <a:endParaRPr lang="en-US" dirty="0" smtClean="0"/>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Clr>
                <a:srgbClr val="7F7B99"/>
              </a:buClr>
            </a:pPr>
            <a:endParaRPr lang="en-US" sz="1600" dirty="0" smtClean="0">
              <a:solidFill>
                <a:prstClr val="black"/>
              </a:solidFill>
            </a:endParaRP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Clr>
                <a:srgbClr val="7F7B99"/>
              </a:buClr>
            </a:pPr>
            <a:endParaRPr lang="en-US" sz="1600" dirty="0" smtClean="0">
              <a:solidFill>
                <a:prstClr val="black"/>
              </a:solidFill>
            </a:endParaRPr>
          </a:p>
        </p:txBody>
      </p:sp>
    </p:spTree>
    <p:extLst>
      <p:ext uri="{BB962C8B-B14F-4D97-AF65-F5344CB8AC3E}">
        <p14:creationId xmlns:p14="http://schemas.microsoft.com/office/powerpoint/2010/main" val="10113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solidFill>
              </a:rPr>
              <a:t>Advisement report</a:t>
            </a:r>
            <a:endParaRPr lang="en-US" dirty="0">
              <a:solidFill>
                <a:schemeClr val="tx1"/>
              </a:solidFill>
            </a:endParaRPr>
          </a:p>
        </p:txBody>
      </p:sp>
      <p:pic>
        <p:nvPicPr>
          <p:cNvPr id="6" name="Content Placeholder 5" descr="Request Advisement Report 2015-11-15 11-52-53.jpg"/>
          <p:cNvPicPr>
            <a:picLocks noGrp="1" noChangeAspect="1"/>
          </p:cNvPicPr>
          <p:nvPr>
            <p:ph idx="1"/>
          </p:nvPr>
        </p:nvPicPr>
        <p:blipFill>
          <a:blip r:embed="rId3">
            <a:extLst>
              <a:ext uri="{28A0092B-C50C-407E-A947-70E740481C1C}">
                <a14:useLocalDpi xmlns:a14="http://schemas.microsoft.com/office/drawing/2010/main" val="0"/>
              </a:ext>
            </a:extLst>
          </a:blip>
          <a:srcRect t="2299" b="2299"/>
          <a:stretch>
            <a:fillRect/>
          </a:stretch>
        </p:blipFill>
        <p:spPr/>
      </p:pic>
    </p:spTree>
    <p:extLst>
      <p:ext uri="{BB962C8B-B14F-4D97-AF65-F5344CB8AC3E}">
        <p14:creationId xmlns:p14="http://schemas.microsoft.com/office/powerpoint/2010/main" val="365572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tx1"/>
                </a:solidFill>
              </a:rPr>
              <a:t>P</a:t>
            </a:r>
            <a:r>
              <a:rPr lang="en-GB" dirty="0" smtClean="0">
                <a:solidFill>
                  <a:schemeClr val="tx1"/>
                </a:solidFill>
              </a:rPr>
              <a:t>rogram enrolment</a:t>
            </a:r>
            <a:endParaRPr lang="en-US" dirty="0">
              <a:solidFill>
                <a:schemeClr val="tx1"/>
              </a:solidFill>
            </a:endParaRPr>
          </a:p>
        </p:txBody>
      </p:sp>
      <p:sp>
        <p:nvSpPr>
          <p:cNvPr id="2" name="Content Placeholder 1"/>
          <p:cNvSpPr>
            <a:spLocks noGrp="1"/>
          </p:cNvSpPr>
          <p:nvPr>
            <p:ph idx="1"/>
          </p:nvPr>
        </p:nvSpPr>
        <p:spPr/>
        <p:txBody>
          <a:bodyPr/>
          <a:lstStyle/>
          <a:p>
            <a:r>
              <a:rPr lang="en-US" dirty="0" smtClean="0"/>
              <a:t>Program </a:t>
            </a:r>
            <a:r>
              <a:rPr lang="en-US" dirty="0"/>
              <a:t>format</a:t>
            </a:r>
          </a:p>
          <a:p>
            <a:r>
              <a:rPr lang="en-US" dirty="0" smtClean="0"/>
              <a:t>Build program by format</a:t>
            </a:r>
          </a:p>
          <a:p>
            <a:pPr lvl="1"/>
            <a:r>
              <a:rPr lang="en-US" dirty="0" smtClean="0"/>
              <a:t>Course </a:t>
            </a:r>
            <a:r>
              <a:rPr lang="en-US" dirty="0"/>
              <a:t>lists</a:t>
            </a:r>
          </a:p>
          <a:p>
            <a:pPr lvl="1"/>
            <a:r>
              <a:rPr lang="en-US" dirty="0" smtClean="0"/>
              <a:t>Course groups</a:t>
            </a:r>
          </a:p>
          <a:p>
            <a:endParaRPr lang="en-US" dirty="0" smtClean="0"/>
          </a:p>
          <a:p>
            <a:endParaRPr lang="en-US" dirty="0" smtClean="0"/>
          </a:p>
          <a:p>
            <a:endParaRPr lang="en-GB" dirty="0">
              <a:solidFill>
                <a:schemeClr val="bg1"/>
              </a:solidFill>
            </a:endParaRPr>
          </a:p>
        </p:txBody>
      </p:sp>
    </p:spTree>
    <p:extLst>
      <p:ext uri="{BB962C8B-B14F-4D97-AF65-F5344CB8AC3E}">
        <p14:creationId xmlns:p14="http://schemas.microsoft.com/office/powerpoint/2010/main" val="284778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tx1"/>
                </a:solidFill>
              </a:rPr>
              <a:t>P</a:t>
            </a:r>
            <a:r>
              <a:rPr lang="en-GB" dirty="0" smtClean="0">
                <a:solidFill>
                  <a:schemeClr val="tx1"/>
                </a:solidFill>
              </a:rPr>
              <a:t>rogram </a:t>
            </a:r>
            <a:r>
              <a:rPr lang="en-GB" dirty="0">
                <a:solidFill>
                  <a:schemeClr val="tx1"/>
                </a:solidFill>
              </a:rPr>
              <a:t>f</a:t>
            </a:r>
            <a:r>
              <a:rPr lang="en-GB" dirty="0" smtClean="0">
                <a:solidFill>
                  <a:schemeClr val="tx1"/>
                </a:solidFill>
              </a:rPr>
              <a:t>ormat</a:t>
            </a:r>
            <a:endParaRPr lang="en-US"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0354" y="2286000"/>
            <a:ext cx="6965792" cy="4022725"/>
          </a:xfrm>
        </p:spPr>
      </p:pic>
    </p:spTree>
    <p:extLst>
      <p:ext uri="{BB962C8B-B14F-4D97-AF65-F5344CB8AC3E}">
        <p14:creationId xmlns:p14="http://schemas.microsoft.com/office/powerpoint/2010/main" val="69311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solidFill>
              </a:rPr>
              <a:t>Build program by Format</a:t>
            </a:r>
            <a:endParaRPr lang="en-US"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3108" y="2286000"/>
            <a:ext cx="7020284" cy="4022725"/>
          </a:xfrm>
        </p:spPr>
      </p:pic>
    </p:spTree>
    <p:extLst>
      <p:ext uri="{BB962C8B-B14F-4D97-AF65-F5344CB8AC3E}">
        <p14:creationId xmlns:p14="http://schemas.microsoft.com/office/powerpoint/2010/main" val="2737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Course lists: Advantages</a:t>
            </a:r>
            <a:endParaRPr lang="en-US" dirty="0">
              <a:solidFill>
                <a:schemeClr val="tx1"/>
              </a:solidFill>
            </a:endParaRPr>
          </a:p>
        </p:txBody>
      </p:sp>
      <p:sp>
        <p:nvSpPr>
          <p:cNvPr id="2" name="Content Placeholder 1"/>
          <p:cNvSpPr>
            <a:spLocks noGrp="1"/>
          </p:cNvSpPr>
          <p:nvPr>
            <p:ph idx="1"/>
          </p:nvPr>
        </p:nvSpPr>
        <p:spPr/>
        <p:txBody>
          <a:bodyPr>
            <a:normAutofit/>
          </a:bodyPr>
          <a:lstStyle/>
          <a:p>
            <a:pPr marL="0" indent="0">
              <a:buNone/>
            </a:pPr>
            <a:r>
              <a:rPr lang="en-US" dirty="0" smtClean="0"/>
              <a:t>Nested AND/OR connectors</a:t>
            </a:r>
          </a:p>
          <a:p>
            <a:pPr marL="0" indent="0">
              <a:buNone/>
            </a:pPr>
            <a:r>
              <a:rPr lang="en-US" dirty="0" smtClean="0"/>
              <a:t>Academic item parameters</a:t>
            </a:r>
          </a:p>
          <a:p>
            <a:pPr marL="0" indent="0">
              <a:buNone/>
            </a:pPr>
            <a:r>
              <a:rPr lang="en-US" dirty="0" smtClean="0"/>
              <a:t>Academic item element settings</a:t>
            </a:r>
          </a:p>
          <a:p>
            <a:pPr marL="0" indent="0">
              <a:buNone/>
            </a:pPr>
            <a:r>
              <a:rPr lang="en-US" dirty="0" smtClean="0"/>
              <a:t>Eliminate the need for academic requirements (AA)</a:t>
            </a:r>
          </a:p>
          <a:p>
            <a:pPr marL="0" indent="0">
              <a:buNone/>
            </a:pPr>
            <a:r>
              <a:rPr lang="en-US" dirty="0" smtClean="0"/>
              <a:t>Flexibility</a:t>
            </a:r>
            <a:endParaRPr lang="en-GB" dirty="0"/>
          </a:p>
        </p:txBody>
      </p:sp>
    </p:spTree>
    <p:extLst>
      <p:ext uri="{BB962C8B-B14F-4D97-AF65-F5344CB8AC3E}">
        <p14:creationId xmlns:p14="http://schemas.microsoft.com/office/powerpoint/2010/main" val="340622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Course list – example 1</a:t>
            </a:r>
            <a:endParaRPr lang="en-US" dirty="0">
              <a:solidFill>
                <a:schemeClr val="tx1"/>
              </a:solidFill>
            </a:endParaRPr>
          </a:p>
        </p:txBody>
      </p:sp>
      <p:sp>
        <p:nvSpPr>
          <p:cNvPr id="2" name="Content Placeholder 1"/>
          <p:cNvSpPr>
            <a:spLocks noGrp="1"/>
          </p:cNvSpPr>
          <p:nvPr>
            <p:ph idx="1"/>
          </p:nvPr>
        </p:nvSpPr>
        <p:spPr/>
        <p:txBody>
          <a:bodyPr>
            <a:normAutofit fontScale="92500" lnSpcReduction="20000"/>
          </a:bodyPr>
          <a:lstStyle/>
          <a:p>
            <a:pPr marL="109728" indent="0" fontAlgn="base">
              <a:buNone/>
            </a:pPr>
            <a:endParaRPr lang="en-GB" dirty="0" smtClean="0"/>
          </a:p>
          <a:p>
            <a:pPr marL="109728" indent="0" fontAlgn="base">
              <a:buNone/>
            </a:pPr>
            <a:r>
              <a:rPr lang="en-GB" b="1" dirty="0" smtClean="0">
                <a:solidFill>
                  <a:schemeClr val="accent4"/>
                </a:solidFill>
              </a:rPr>
              <a:t>BA1 AREA EAST ASIA</a:t>
            </a:r>
            <a:r>
              <a:rPr lang="en-GB" dirty="0"/>
              <a:t> </a:t>
            </a:r>
            <a:endParaRPr lang="en-GB" dirty="0" smtClean="0"/>
          </a:p>
          <a:p>
            <a:pPr marL="109728" indent="0" fontAlgn="base">
              <a:buNone/>
            </a:pPr>
            <a:endParaRPr lang="en-US" dirty="0" smtClean="0"/>
          </a:p>
          <a:p>
            <a:pPr marL="109728" indent="0" fontAlgn="base">
              <a:buNone/>
            </a:pPr>
            <a:r>
              <a:rPr lang="en-GB" dirty="0" smtClean="0"/>
              <a:t>	History</a:t>
            </a:r>
            <a:r>
              <a:rPr lang="en-GB" dirty="0"/>
              <a:t>: East Asia [course</a:t>
            </a:r>
            <a:r>
              <a:rPr lang="en-GB" dirty="0" smtClean="0"/>
              <a:t>] </a:t>
            </a:r>
          </a:p>
          <a:p>
            <a:pPr marL="109728" indent="0" fontAlgn="base">
              <a:buNone/>
            </a:pPr>
            <a:r>
              <a:rPr lang="en-GB" dirty="0" smtClean="0"/>
              <a:t> </a:t>
            </a:r>
            <a:endParaRPr lang="en-GB" dirty="0"/>
          </a:p>
          <a:p>
            <a:pPr marL="109728" indent="0" fontAlgn="base">
              <a:buNone/>
            </a:pPr>
            <a:r>
              <a:rPr lang="en-GB" dirty="0" smtClean="0"/>
              <a:t> AND	(</a:t>
            </a:r>
            <a:r>
              <a:rPr lang="en-GB" dirty="0"/>
              <a:t> </a:t>
            </a:r>
          </a:p>
          <a:p>
            <a:pPr marL="109728" indent="0" fontAlgn="base">
              <a:buNone/>
            </a:pPr>
            <a:r>
              <a:rPr lang="en-GB" dirty="0" smtClean="0"/>
              <a:t>		</a:t>
            </a:r>
            <a:r>
              <a:rPr lang="en-GB" dirty="0"/>
              <a:t> 	</a:t>
            </a:r>
            <a:r>
              <a:rPr lang="en-GB" dirty="0" smtClean="0"/>
              <a:t>Japanese</a:t>
            </a:r>
            <a:r>
              <a:rPr lang="en-GB" dirty="0"/>
              <a:t> </a:t>
            </a:r>
            <a:r>
              <a:rPr lang="en-GB" dirty="0" smtClean="0"/>
              <a:t>1	[</a:t>
            </a:r>
            <a:r>
              <a:rPr lang="en-GB" dirty="0"/>
              <a:t>course</a:t>
            </a:r>
            <a:r>
              <a:rPr lang="en-GB" dirty="0" smtClean="0"/>
              <a:t>]</a:t>
            </a:r>
            <a:endParaRPr lang="en-GB" dirty="0"/>
          </a:p>
          <a:p>
            <a:pPr marL="109728" indent="0" fontAlgn="base">
              <a:buNone/>
            </a:pPr>
            <a:r>
              <a:rPr lang="en-GB" dirty="0" smtClean="0"/>
              <a:t>		OR	Korean 1</a:t>
            </a:r>
            <a:r>
              <a:rPr lang="en-GB" dirty="0"/>
              <a:t> </a:t>
            </a:r>
            <a:r>
              <a:rPr lang="en-GB" dirty="0" smtClean="0"/>
              <a:t>	[</a:t>
            </a:r>
            <a:r>
              <a:rPr lang="en-GB" dirty="0"/>
              <a:t>course</a:t>
            </a:r>
            <a:r>
              <a:rPr lang="en-GB" dirty="0" smtClean="0"/>
              <a:t>]</a:t>
            </a:r>
            <a:endParaRPr lang="en-GB" dirty="0"/>
          </a:p>
          <a:p>
            <a:pPr marL="109728" indent="0" fontAlgn="base">
              <a:buNone/>
            </a:pPr>
            <a:r>
              <a:rPr lang="en-GB" dirty="0" smtClean="0"/>
              <a:t>		OR	Mandarin 1</a:t>
            </a:r>
            <a:r>
              <a:rPr lang="en-GB" dirty="0"/>
              <a:t> </a:t>
            </a:r>
            <a:r>
              <a:rPr lang="en-GB" dirty="0" smtClean="0"/>
              <a:t>	[</a:t>
            </a:r>
            <a:r>
              <a:rPr lang="en-GB" dirty="0"/>
              <a:t>course] </a:t>
            </a:r>
            <a:endParaRPr lang="en-GB" dirty="0" smtClean="0"/>
          </a:p>
          <a:p>
            <a:pPr marL="109728" indent="0" fontAlgn="base">
              <a:buNone/>
            </a:pPr>
            <a:r>
              <a:rPr lang="en-GB" dirty="0"/>
              <a:t>	</a:t>
            </a:r>
            <a:r>
              <a:rPr lang="en-GB" dirty="0" smtClean="0"/>
              <a:t>)</a:t>
            </a:r>
            <a:r>
              <a:rPr lang="en-GB" dirty="0"/>
              <a:t> </a:t>
            </a:r>
          </a:p>
          <a:p>
            <a:pPr marL="109728" indent="0">
              <a:buNone/>
            </a:pPr>
            <a:endParaRPr lang="en-US" dirty="0" smtClean="0">
              <a:solidFill>
                <a:schemeClr val="bg2"/>
              </a:solidFill>
            </a:endParaRPr>
          </a:p>
        </p:txBody>
      </p:sp>
    </p:spTree>
    <p:extLst>
      <p:ext uri="{BB962C8B-B14F-4D97-AF65-F5344CB8AC3E}">
        <p14:creationId xmlns:p14="http://schemas.microsoft.com/office/powerpoint/2010/main" val="15437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Course list – example 1</a:t>
            </a:r>
            <a:endParaRPr lang="en-US"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2279" y="2286000"/>
            <a:ext cx="6161941" cy="4022725"/>
          </a:xfrm>
        </p:spPr>
      </p:pic>
    </p:spTree>
    <p:extLst>
      <p:ext uri="{BB962C8B-B14F-4D97-AF65-F5344CB8AC3E}">
        <p14:creationId xmlns:p14="http://schemas.microsoft.com/office/powerpoint/2010/main" val="182581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Course list – example 2</a:t>
            </a:r>
            <a:endParaRPr lang="en-US" dirty="0">
              <a:solidFill>
                <a:schemeClr val="tx1"/>
              </a:solidFill>
            </a:endParaRPr>
          </a:p>
        </p:txBody>
      </p:sp>
      <p:sp>
        <p:nvSpPr>
          <p:cNvPr id="2" name="Content Placeholder 1"/>
          <p:cNvSpPr>
            <a:spLocks noGrp="1"/>
          </p:cNvSpPr>
          <p:nvPr>
            <p:ph idx="1"/>
          </p:nvPr>
        </p:nvSpPr>
        <p:spPr>
          <a:xfrm>
            <a:off x="533400" y="1905000"/>
            <a:ext cx="8229600" cy="4690872"/>
          </a:xfrm>
        </p:spPr>
        <p:txBody>
          <a:bodyPr>
            <a:normAutofit/>
          </a:bodyPr>
          <a:lstStyle/>
          <a:p>
            <a:pPr marL="109728" indent="0" fontAlgn="base">
              <a:buNone/>
            </a:pPr>
            <a:r>
              <a:rPr lang="en-GB" b="1" dirty="0" smtClean="0">
                <a:solidFill>
                  <a:schemeClr val="accent4"/>
                </a:solidFill>
              </a:rPr>
              <a:t>BA2 AREA EAST ASIA</a:t>
            </a:r>
            <a:r>
              <a:rPr lang="en-GB" b="1" dirty="0" smtClean="0"/>
              <a:t> </a:t>
            </a:r>
          </a:p>
          <a:p>
            <a:pPr marL="109728" indent="0" fontAlgn="base">
              <a:buNone/>
            </a:pPr>
            <a:r>
              <a:rPr lang="en-GB" dirty="0" smtClean="0"/>
              <a:t>	Culture: </a:t>
            </a:r>
            <a:r>
              <a:rPr lang="en-GB" dirty="0"/>
              <a:t>East Asia [course</a:t>
            </a:r>
            <a:r>
              <a:rPr lang="en-GB" dirty="0" smtClean="0"/>
              <a:t>]</a:t>
            </a:r>
          </a:p>
          <a:p>
            <a:pPr marL="109728" indent="0" fontAlgn="base">
              <a:buNone/>
            </a:pPr>
            <a:r>
              <a:rPr lang="en-GB" dirty="0" smtClean="0"/>
              <a:t>AND	Economics: </a:t>
            </a:r>
            <a:r>
              <a:rPr lang="en-GB" dirty="0"/>
              <a:t>East Asia [course] </a:t>
            </a:r>
            <a:endParaRPr lang="en-GB" dirty="0" smtClean="0"/>
          </a:p>
          <a:p>
            <a:pPr marL="109728" indent="0" fontAlgn="base">
              <a:buNone/>
            </a:pPr>
            <a:r>
              <a:rPr lang="en-GB" dirty="0" smtClean="0"/>
              <a:t>AND	Politics: </a:t>
            </a:r>
            <a:r>
              <a:rPr lang="en-GB" dirty="0"/>
              <a:t>East Asia [course</a:t>
            </a:r>
            <a:r>
              <a:rPr lang="en-GB" dirty="0" smtClean="0"/>
              <a:t>]</a:t>
            </a:r>
          </a:p>
          <a:p>
            <a:pPr marL="109728" indent="0" fontAlgn="base">
              <a:buNone/>
            </a:pPr>
            <a:r>
              <a:rPr lang="en-GB" dirty="0" smtClean="0"/>
              <a:t>AND ((</a:t>
            </a:r>
            <a:r>
              <a:rPr lang="en-GB" dirty="0"/>
              <a:t> </a:t>
            </a:r>
            <a:r>
              <a:rPr lang="en-GB" dirty="0" smtClean="0"/>
              <a:t>			Japanese 2 	[</a:t>
            </a:r>
            <a:r>
              <a:rPr lang="en-GB" dirty="0"/>
              <a:t>course</a:t>
            </a:r>
            <a:r>
              <a:rPr lang="en-GB" dirty="0" smtClean="0"/>
              <a:t>]</a:t>
            </a:r>
          </a:p>
          <a:p>
            <a:pPr marL="109728" indent="0" fontAlgn="base">
              <a:buNone/>
            </a:pPr>
            <a:r>
              <a:rPr lang="en-GB" dirty="0"/>
              <a:t>	</a:t>
            </a:r>
            <a:r>
              <a:rPr lang="en-GB" dirty="0" smtClean="0"/>
              <a:t>	AND	Japanese 3 	[course]	)</a:t>
            </a:r>
          </a:p>
          <a:p>
            <a:pPr marL="109728" indent="0" fontAlgn="base">
              <a:buNone/>
            </a:pPr>
            <a:r>
              <a:rPr lang="en-GB" dirty="0" smtClean="0"/>
              <a:t>OR	(		Korean </a:t>
            </a:r>
            <a:r>
              <a:rPr lang="en-GB" dirty="0"/>
              <a:t>2 </a:t>
            </a:r>
            <a:r>
              <a:rPr lang="en-GB" dirty="0" smtClean="0"/>
              <a:t>	[</a:t>
            </a:r>
            <a:r>
              <a:rPr lang="en-GB" dirty="0"/>
              <a:t>course] </a:t>
            </a:r>
            <a:endParaRPr lang="en-GB" dirty="0" smtClean="0"/>
          </a:p>
          <a:p>
            <a:pPr marL="109728" indent="0" fontAlgn="base">
              <a:buNone/>
            </a:pPr>
            <a:r>
              <a:rPr lang="en-GB" dirty="0"/>
              <a:t>	</a:t>
            </a:r>
            <a:r>
              <a:rPr lang="en-GB" dirty="0" smtClean="0"/>
              <a:t>	AND</a:t>
            </a:r>
            <a:r>
              <a:rPr lang="en-GB" dirty="0"/>
              <a:t>	Korean 3 </a:t>
            </a:r>
            <a:r>
              <a:rPr lang="en-GB" dirty="0" smtClean="0"/>
              <a:t>	[</a:t>
            </a:r>
            <a:r>
              <a:rPr lang="en-GB" dirty="0"/>
              <a:t>course] 	</a:t>
            </a:r>
            <a:r>
              <a:rPr lang="en-GB" dirty="0" smtClean="0"/>
              <a:t>)</a:t>
            </a:r>
          </a:p>
          <a:p>
            <a:pPr marL="109728" indent="0" fontAlgn="base">
              <a:buNone/>
            </a:pPr>
            <a:r>
              <a:rPr lang="en-GB" dirty="0" smtClean="0"/>
              <a:t>OR	(		Mandarin 2 	[</a:t>
            </a:r>
            <a:r>
              <a:rPr lang="en-GB" dirty="0"/>
              <a:t>course] </a:t>
            </a:r>
            <a:endParaRPr lang="en-GB" dirty="0" smtClean="0"/>
          </a:p>
          <a:p>
            <a:pPr marL="109728" indent="0" fontAlgn="base">
              <a:buNone/>
            </a:pPr>
            <a:r>
              <a:rPr lang="en-GB" dirty="0"/>
              <a:t>	</a:t>
            </a:r>
            <a:r>
              <a:rPr lang="en-GB" dirty="0" smtClean="0"/>
              <a:t>	AND	</a:t>
            </a:r>
            <a:r>
              <a:rPr lang="en-GB" dirty="0" err="1" smtClean="0"/>
              <a:t>Mandrin</a:t>
            </a:r>
            <a:r>
              <a:rPr lang="en-GB" dirty="0" smtClean="0"/>
              <a:t> 3 	[</a:t>
            </a:r>
            <a:r>
              <a:rPr lang="en-GB" dirty="0"/>
              <a:t>course] </a:t>
            </a:r>
            <a:r>
              <a:rPr lang="en-GB" dirty="0" smtClean="0"/>
              <a:t>	))</a:t>
            </a:r>
            <a:r>
              <a:rPr lang="en-GB" dirty="0"/>
              <a:t> </a:t>
            </a:r>
          </a:p>
          <a:p>
            <a:pPr marL="109728" indent="0">
              <a:buNone/>
            </a:pPr>
            <a:endParaRPr lang="en-US" dirty="0" smtClean="0"/>
          </a:p>
        </p:txBody>
      </p:sp>
    </p:spTree>
    <p:extLst>
      <p:ext uri="{BB962C8B-B14F-4D97-AF65-F5344CB8AC3E}">
        <p14:creationId xmlns:p14="http://schemas.microsoft.com/office/powerpoint/2010/main" val="16192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Course list – example 2</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769" y="2286000"/>
            <a:ext cx="6992962" cy="4022725"/>
          </a:xfrm>
        </p:spPr>
      </p:pic>
    </p:spTree>
    <p:extLst>
      <p:ext uri="{BB962C8B-B14F-4D97-AF65-F5344CB8AC3E}">
        <p14:creationId xmlns:p14="http://schemas.microsoft.com/office/powerpoint/2010/main" val="225152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Academic item parameters </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1521" y="2286000"/>
            <a:ext cx="7063457" cy="4022725"/>
          </a:xfrm>
        </p:spPr>
      </p:pic>
    </p:spTree>
    <p:extLst>
      <p:ext uri="{BB962C8B-B14F-4D97-AF65-F5344CB8AC3E}">
        <p14:creationId xmlns:p14="http://schemas.microsoft.com/office/powerpoint/2010/main" val="223714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Overview</a:t>
            </a:r>
            <a:endParaRPr lang="en-US" dirty="0">
              <a:solidFill>
                <a:schemeClr val="tx1"/>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8350" y="3227705"/>
            <a:ext cx="3565525" cy="2139315"/>
          </a:xfrm>
          <a:effectLst>
            <a:reflection blurRad="6350" stA="52000" endA="300" endPos="35000" dir="5400000" sy="-100000" algn="bl" rotWithShape="0"/>
            <a:softEdge rad="190500"/>
          </a:effectLst>
        </p:spPr>
      </p:pic>
      <p:sp>
        <p:nvSpPr>
          <p:cNvPr id="4" name="Content Placeholder 3"/>
          <p:cNvSpPr>
            <a:spLocks noGrp="1"/>
          </p:cNvSpPr>
          <p:nvPr>
            <p:ph sz="half" idx="2"/>
          </p:nvPr>
        </p:nvSpPr>
        <p:spPr/>
        <p:txBody>
          <a:bodyPr/>
          <a:lstStyle/>
          <a:p>
            <a:pPr marL="457200" indent="-457200">
              <a:buFont typeface="+mj-lt"/>
              <a:buAutoNum type="arabicPeriod"/>
            </a:pPr>
            <a:r>
              <a:rPr lang="en-GB" dirty="0"/>
              <a:t>Introduction</a:t>
            </a:r>
          </a:p>
          <a:p>
            <a:pPr marL="457200" indent="-457200">
              <a:buFont typeface="+mj-lt"/>
              <a:buAutoNum type="arabicPeriod"/>
            </a:pPr>
            <a:r>
              <a:rPr lang="en-GB" dirty="0"/>
              <a:t>Test population &amp; programme</a:t>
            </a:r>
          </a:p>
          <a:p>
            <a:pPr marL="457200" indent="-457200">
              <a:buFont typeface="+mj-lt"/>
              <a:buAutoNum type="arabicPeriod"/>
            </a:pPr>
            <a:r>
              <a:rPr lang="en-GB" dirty="0"/>
              <a:t>Outline</a:t>
            </a:r>
          </a:p>
          <a:p>
            <a:pPr marL="457200" indent="-457200">
              <a:buFont typeface="+mj-lt"/>
              <a:buAutoNum type="arabicPeriod"/>
            </a:pPr>
            <a:r>
              <a:rPr lang="en-GB" dirty="0"/>
              <a:t>Program Enrolment </a:t>
            </a:r>
          </a:p>
          <a:p>
            <a:pPr marL="457200" indent="-457200">
              <a:buFont typeface="+mj-lt"/>
              <a:buAutoNum type="arabicPeriod"/>
            </a:pPr>
            <a:r>
              <a:rPr lang="en-GB" dirty="0"/>
              <a:t>Activity management</a:t>
            </a:r>
          </a:p>
          <a:p>
            <a:endParaRPr lang="en-GB" dirty="0"/>
          </a:p>
          <a:p>
            <a:endParaRPr lang="en-GB" dirty="0">
              <a:solidFill>
                <a:schemeClr val="bg2"/>
              </a:solidFill>
            </a:endParaRPr>
          </a:p>
          <a:p>
            <a:endParaRPr lang="en-GB" dirty="0">
              <a:solidFill>
                <a:schemeClr val="bg2"/>
              </a:solidFill>
            </a:endParaRPr>
          </a:p>
          <a:p>
            <a:endParaRPr lang="en-GB" dirty="0"/>
          </a:p>
        </p:txBody>
      </p:sp>
    </p:spTree>
    <p:extLst>
      <p:ext uri="{BB962C8B-B14F-4D97-AF65-F5344CB8AC3E}">
        <p14:creationId xmlns:p14="http://schemas.microsoft.com/office/powerpoint/2010/main" val="382557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Academic item element settings</a:t>
            </a:r>
            <a:endParaRPr lang="en-US" dirty="0">
              <a:solidFill>
                <a:schemeClr val="tx2"/>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5193" y="2286000"/>
            <a:ext cx="6836113" cy="4022725"/>
          </a:xfrm>
        </p:spPr>
      </p:pic>
    </p:spTree>
    <p:extLst>
      <p:ext uri="{BB962C8B-B14F-4D97-AF65-F5344CB8AC3E}">
        <p14:creationId xmlns:p14="http://schemas.microsoft.com/office/powerpoint/2010/main" val="185883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Enrolment categories</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8786" y="2286000"/>
            <a:ext cx="7048928" cy="4022725"/>
          </a:xfrm>
        </p:spPr>
      </p:pic>
    </p:spTree>
    <p:extLst>
      <p:ext uri="{BB962C8B-B14F-4D97-AF65-F5344CB8AC3E}">
        <p14:creationId xmlns:p14="http://schemas.microsoft.com/office/powerpoint/2010/main" val="2729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Course groups</a:t>
            </a:r>
            <a:endParaRPr lang="en-US" dirty="0">
              <a:solidFill>
                <a:schemeClr val="tx2"/>
              </a:solidFill>
            </a:endParaRPr>
          </a:p>
        </p:txBody>
      </p:sp>
      <p:sp>
        <p:nvSpPr>
          <p:cNvPr id="2" name="Content Placeholder 1"/>
          <p:cNvSpPr>
            <a:spLocks noGrp="1"/>
          </p:cNvSpPr>
          <p:nvPr>
            <p:ph idx="1"/>
          </p:nvPr>
        </p:nvSpPr>
        <p:spPr/>
        <p:txBody>
          <a:bodyPr>
            <a:normAutofit/>
          </a:bodyPr>
          <a:lstStyle/>
          <a:p>
            <a:r>
              <a:rPr lang="nl-NL" dirty="0" err="1" smtClean="0">
                <a:solidFill>
                  <a:schemeClr val="tx2"/>
                </a:solidFill>
              </a:rPr>
              <a:t>Build</a:t>
            </a:r>
            <a:r>
              <a:rPr lang="nl-NL" dirty="0" smtClean="0">
                <a:solidFill>
                  <a:schemeClr val="tx2"/>
                </a:solidFill>
              </a:rPr>
              <a:t> </a:t>
            </a:r>
            <a:r>
              <a:rPr lang="nl-NL" dirty="0" err="1" smtClean="0">
                <a:solidFill>
                  <a:schemeClr val="tx2"/>
                </a:solidFill>
              </a:rPr>
              <a:t>dynamic</a:t>
            </a:r>
            <a:r>
              <a:rPr lang="nl-NL" dirty="0" smtClean="0">
                <a:solidFill>
                  <a:schemeClr val="tx2"/>
                </a:solidFill>
              </a:rPr>
              <a:t> </a:t>
            </a:r>
            <a:r>
              <a:rPr lang="nl-NL" dirty="0">
                <a:solidFill>
                  <a:schemeClr val="tx2"/>
                </a:solidFill>
              </a:rPr>
              <a:t>course list </a:t>
            </a:r>
            <a:endParaRPr lang="nl-NL" dirty="0" smtClean="0">
              <a:solidFill>
                <a:schemeClr val="tx2"/>
              </a:solidFill>
            </a:endParaRPr>
          </a:p>
          <a:p>
            <a:r>
              <a:rPr lang="nl-NL" dirty="0" err="1" smtClean="0">
                <a:solidFill>
                  <a:schemeClr val="tx2"/>
                </a:solidFill>
              </a:rPr>
              <a:t>Use</a:t>
            </a:r>
            <a:r>
              <a:rPr lang="nl-NL" dirty="0" smtClean="0">
                <a:solidFill>
                  <a:schemeClr val="tx2"/>
                </a:solidFill>
              </a:rPr>
              <a:t> course </a:t>
            </a:r>
            <a:r>
              <a:rPr lang="nl-NL" dirty="0" err="1" smtClean="0">
                <a:solidFill>
                  <a:schemeClr val="tx2"/>
                </a:solidFill>
              </a:rPr>
              <a:t>attributes</a:t>
            </a:r>
            <a:endParaRPr lang="nl-NL" dirty="0" smtClean="0">
              <a:solidFill>
                <a:schemeClr val="tx2"/>
              </a:solidFill>
            </a:endParaRPr>
          </a:p>
          <a:p>
            <a:r>
              <a:rPr lang="nl-NL" dirty="0" err="1" smtClean="0">
                <a:solidFill>
                  <a:schemeClr val="tx2"/>
                </a:solidFill>
              </a:rPr>
              <a:t>Academic</a:t>
            </a:r>
            <a:r>
              <a:rPr lang="nl-NL" dirty="0" smtClean="0">
                <a:solidFill>
                  <a:schemeClr val="tx2"/>
                </a:solidFill>
              </a:rPr>
              <a:t> item </a:t>
            </a:r>
            <a:r>
              <a:rPr lang="nl-NL" dirty="0" err="1" smtClean="0">
                <a:solidFill>
                  <a:schemeClr val="tx2"/>
                </a:solidFill>
              </a:rPr>
              <a:t>attributes</a:t>
            </a:r>
            <a:endParaRPr lang="nl-NL" dirty="0" smtClean="0">
              <a:solidFill>
                <a:schemeClr val="tx2"/>
              </a:solidFill>
            </a:endParaRPr>
          </a:p>
          <a:p>
            <a:r>
              <a:rPr lang="nl-NL" dirty="0" smtClean="0">
                <a:solidFill>
                  <a:schemeClr val="tx2"/>
                </a:solidFill>
              </a:rPr>
              <a:t>Filters in student </a:t>
            </a:r>
            <a:r>
              <a:rPr lang="nl-NL" dirty="0" err="1" smtClean="0">
                <a:solidFill>
                  <a:schemeClr val="tx2"/>
                </a:solidFill>
              </a:rPr>
              <a:t>self</a:t>
            </a:r>
            <a:r>
              <a:rPr lang="nl-NL" dirty="0" smtClean="0">
                <a:solidFill>
                  <a:schemeClr val="tx2"/>
                </a:solidFill>
              </a:rPr>
              <a:t> service</a:t>
            </a:r>
          </a:p>
          <a:p>
            <a:r>
              <a:rPr lang="nl-NL" dirty="0" smtClean="0">
                <a:solidFill>
                  <a:schemeClr val="tx2"/>
                </a:solidFill>
              </a:rPr>
              <a:t>Test </a:t>
            </a:r>
            <a:r>
              <a:rPr lang="nl-NL" dirty="0">
                <a:solidFill>
                  <a:schemeClr val="tx2"/>
                </a:solidFill>
              </a:rPr>
              <a:t>output</a:t>
            </a:r>
          </a:p>
          <a:p>
            <a:endParaRPr lang="nl-NL" dirty="0" smtClean="0">
              <a:solidFill>
                <a:srgbClr val="FFFFFF"/>
              </a:solidFill>
            </a:endParaRPr>
          </a:p>
          <a:p>
            <a:endParaRPr lang="nl-NL" dirty="0" smtClean="0">
              <a:solidFill>
                <a:srgbClr val="FFFFFF"/>
              </a:solidFill>
            </a:endParaRPr>
          </a:p>
          <a:p>
            <a:endParaRPr lang="nl-NL" dirty="0">
              <a:solidFill>
                <a:srgbClr val="FFFFFF"/>
              </a:solidFill>
            </a:endParaRPr>
          </a:p>
        </p:txBody>
      </p:sp>
    </p:spTree>
    <p:extLst>
      <p:ext uri="{BB962C8B-B14F-4D97-AF65-F5344CB8AC3E}">
        <p14:creationId xmlns:p14="http://schemas.microsoft.com/office/powerpoint/2010/main" val="335886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Course attributes</a:t>
            </a:r>
            <a:endParaRPr lang="en-US" dirty="0">
              <a:solidFill>
                <a:schemeClr val="tx2"/>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368" y="2286000"/>
            <a:ext cx="6945763" cy="4022725"/>
          </a:xfrm>
        </p:spPr>
      </p:pic>
    </p:spTree>
    <p:extLst>
      <p:ext uri="{BB962C8B-B14F-4D97-AF65-F5344CB8AC3E}">
        <p14:creationId xmlns:p14="http://schemas.microsoft.com/office/powerpoint/2010/main" val="21694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Filters</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677" y="2286000"/>
            <a:ext cx="6469146" cy="4022725"/>
          </a:xfrm>
        </p:spPr>
      </p:pic>
    </p:spTree>
    <p:extLst>
      <p:ext uri="{BB962C8B-B14F-4D97-AF65-F5344CB8AC3E}">
        <p14:creationId xmlns:p14="http://schemas.microsoft.com/office/powerpoint/2010/main" val="9170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Filter in self service</a:t>
            </a:r>
            <a:endParaRPr lang="en-US" dirty="0">
              <a:solidFill>
                <a:schemeClr val="tx2"/>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2465" y="2286000"/>
            <a:ext cx="6541569" cy="4022725"/>
          </a:xfrm>
        </p:spPr>
      </p:pic>
    </p:spTree>
    <p:extLst>
      <p:ext uri="{BB962C8B-B14F-4D97-AF65-F5344CB8AC3E}">
        <p14:creationId xmlns:p14="http://schemas.microsoft.com/office/powerpoint/2010/main" val="406159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Academic item attribute</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3166" y="2286000"/>
            <a:ext cx="6840167" cy="4022725"/>
          </a:xfrm>
        </p:spPr>
      </p:pic>
    </p:spTree>
    <p:extLst>
      <p:ext uri="{BB962C8B-B14F-4D97-AF65-F5344CB8AC3E}">
        <p14:creationId xmlns:p14="http://schemas.microsoft.com/office/powerpoint/2010/main" val="30794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2"/>
                </a:solidFill>
              </a:rPr>
              <a:t>Academic item </a:t>
            </a:r>
            <a:r>
              <a:rPr lang="en-US" dirty="0" smtClean="0">
                <a:solidFill>
                  <a:schemeClr val="tx2"/>
                </a:solidFill>
              </a:rPr>
              <a:t>attribute setup</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194" y="2286000"/>
            <a:ext cx="6452112" cy="4022725"/>
          </a:xfrm>
        </p:spPr>
      </p:pic>
    </p:spTree>
    <p:extLst>
      <p:ext uri="{BB962C8B-B14F-4D97-AF65-F5344CB8AC3E}">
        <p14:creationId xmlns:p14="http://schemas.microsoft.com/office/powerpoint/2010/main" val="426836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Self service</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4425" y="2286000"/>
            <a:ext cx="6417649" cy="4022725"/>
          </a:xfrm>
        </p:spPr>
      </p:pic>
    </p:spTree>
    <p:extLst>
      <p:ext uri="{BB962C8B-B14F-4D97-AF65-F5344CB8AC3E}">
        <p14:creationId xmlns:p14="http://schemas.microsoft.com/office/powerpoint/2010/main" val="19005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Test output</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350" y="2366109"/>
            <a:ext cx="7289800" cy="3862506"/>
          </a:xfrm>
        </p:spPr>
      </p:pic>
    </p:spTree>
    <p:extLst>
      <p:ext uri="{BB962C8B-B14F-4D97-AF65-F5344CB8AC3E}">
        <p14:creationId xmlns:p14="http://schemas.microsoft.com/office/powerpoint/2010/main" val="12586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GB" dirty="0"/>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t="11793" b="11793"/>
          <a:stretch>
            <a:fillRect/>
          </a:stretch>
        </p:blipFill>
        <p:spPr/>
      </p:pic>
      <p:sp>
        <p:nvSpPr>
          <p:cNvPr id="5" name="Text Placeholder 4"/>
          <p:cNvSpPr>
            <a:spLocks noGrp="1"/>
          </p:cNvSpPr>
          <p:nvPr>
            <p:ph type="body" sz="half" idx="2"/>
          </p:nvPr>
        </p:nvSpPr>
        <p:spPr/>
        <p:txBody>
          <a:bodyPr/>
          <a:lstStyle/>
          <a:p>
            <a:pPr marL="285750" indent="-285750">
              <a:buFont typeface="Arial" panose="020B0604020202020204" pitchFamily="34" charset="0"/>
              <a:buChar char="•"/>
            </a:pPr>
            <a:r>
              <a:rPr lang="en-US" dirty="0" smtClean="0"/>
              <a:t>Project PEAM</a:t>
            </a:r>
          </a:p>
          <a:p>
            <a:pPr marL="285750" indent="-285750">
              <a:buFont typeface="Arial" panose="020B0604020202020204" pitchFamily="34" charset="0"/>
              <a:buChar char="•"/>
            </a:pPr>
            <a:r>
              <a:rPr lang="en-US" dirty="0" smtClean="0"/>
              <a:t>SaNS</a:t>
            </a:r>
          </a:p>
          <a:p>
            <a:pPr marL="285750" indent="-285750">
              <a:buFont typeface="Arial" panose="020B0604020202020204" pitchFamily="34" charset="0"/>
              <a:buChar char="•"/>
            </a:pPr>
            <a:r>
              <a:rPr lang="en-US" dirty="0"/>
              <a:t>Faculty of </a:t>
            </a:r>
            <a:r>
              <a:rPr lang="en-US" dirty="0" smtClean="0"/>
              <a:t>Humanities</a:t>
            </a:r>
            <a:endParaRPr lang="en-US" dirty="0"/>
          </a:p>
        </p:txBody>
      </p:sp>
    </p:spTree>
    <p:extLst>
      <p:ext uri="{BB962C8B-B14F-4D97-AF65-F5344CB8AC3E}">
        <p14:creationId xmlns:p14="http://schemas.microsoft.com/office/powerpoint/2010/main" val="193813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2"/>
                </a:solidFill>
              </a:rPr>
              <a:t>Test output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8569" y="2286000"/>
            <a:ext cx="6509362" cy="4022725"/>
          </a:xfrm>
        </p:spPr>
      </p:pic>
    </p:spTree>
    <p:extLst>
      <p:ext uri="{BB962C8B-B14F-4D97-AF65-F5344CB8AC3E}">
        <p14:creationId xmlns:p14="http://schemas.microsoft.com/office/powerpoint/2010/main" val="256208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Program overview</a:t>
            </a:r>
            <a:endParaRPr lang="en-US" dirty="0">
              <a:solidFill>
                <a:schemeClr val="tx2"/>
              </a:solidFill>
            </a:endParaRPr>
          </a:p>
        </p:txBody>
      </p:sp>
      <p:pic>
        <p:nvPicPr>
          <p:cNvPr id="4" name="Content Placeholder 3" descr="Program Overview 2015-11-15 12-16-29.jpg"/>
          <p:cNvPicPr>
            <a:picLocks noGrp="1" noChangeAspect="1"/>
          </p:cNvPicPr>
          <p:nvPr>
            <p:ph idx="1"/>
          </p:nvPr>
        </p:nvPicPr>
        <p:blipFill>
          <a:blip r:embed="rId3">
            <a:extLst>
              <a:ext uri="{28A0092B-C50C-407E-A947-70E740481C1C}">
                <a14:useLocalDpi xmlns:a14="http://schemas.microsoft.com/office/drawing/2010/main" val="0"/>
              </a:ext>
            </a:extLst>
          </a:blip>
          <a:srcRect l="636" r="636"/>
          <a:stretch>
            <a:fillRect/>
          </a:stretch>
        </p:blipFill>
        <p:spPr/>
      </p:pic>
    </p:spTree>
    <p:extLst>
      <p:ext uri="{BB962C8B-B14F-4D97-AF65-F5344CB8AC3E}">
        <p14:creationId xmlns:p14="http://schemas.microsoft.com/office/powerpoint/2010/main" val="109007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solidFill>
                  <a:schemeClr val="tx2"/>
                </a:solidFill>
              </a:rPr>
              <a:t>Program overview</a:t>
            </a:r>
            <a:endParaRPr lang="en-US" dirty="0">
              <a:solidFill>
                <a:schemeClr val="tx2"/>
              </a:solidFill>
            </a:endParaRPr>
          </a:p>
        </p:txBody>
      </p:sp>
      <p:pic>
        <p:nvPicPr>
          <p:cNvPr id="5" name="Content Placeholder 4" descr="Program Overview 2015-11-15 12-34-50.jpg"/>
          <p:cNvPicPr>
            <a:picLocks noGrp="1" noChangeAspect="1"/>
          </p:cNvPicPr>
          <p:nvPr>
            <p:ph idx="1"/>
          </p:nvPr>
        </p:nvPicPr>
        <p:blipFill>
          <a:blip r:embed="rId3">
            <a:extLst>
              <a:ext uri="{28A0092B-C50C-407E-A947-70E740481C1C}">
                <a14:useLocalDpi xmlns:a14="http://schemas.microsoft.com/office/drawing/2010/main" val="0"/>
              </a:ext>
            </a:extLst>
          </a:blip>
          <a:srcRect l="3684" r="3684"/>
          <a:stretch>
            <a:fillRect/>
          </a:stretch>
        </p:blipFill>
        <p:spPr/>
      </p:pic>
    </p:spTree>
    <p:extLst>
      <p:ext uri="{BB962C8B-B14F-4D97-AF65-F5344CB8AC3E}">
        <p14:creationId xmlns:p14="http://schemas.microsoft.com/office/powerpoint/2010/main" val="265075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Program planning</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2113" y="2286000"/>
            <a:ext cx="6382273" cy="4022725"/>
          </a:xfrm>
        </p:spPr>
      </p:pic>
    </p:spTree>
    <p:extLst>
      <p:ext uri="{BB962C8B-B14F-4D97-AF65-F5344CB8AC3E}">
        <p14:creationId xmlns:p14="http://schemas.microsoft.com/office/powerpoint/2010/main" val="22472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Self service demo</a:t>
            </a:r>
            <a:endParaRPr lang="en-GB" dirty="0"/>
          </a:p>
        </p:txBody>
      </p:sp>
      <p:pic>
        <p:nvPicPr>
          <p:cNvPr id="21" name="Content Placeholder 2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8350" y="2514600"/>
            <a:ext cx="3565525" cy="3565525"/>
          </a:xfrm>
        </p:spPr>
      </p:pic>
      <p:sp>
        <p:nvSpPr>
          <p:cNvPr id="22" name="Content Placeholder 21"/>
          <p:cNvSpPr>
            <a:spLocks noGrp="1"/>
          </p:cNvSpPr>
          <p:nvPr>
            <p:ph sz="half" idx="2"/>
          </p:nvPr>
        </p:nvSpPr>
        <p:spPr/>
        <p:txBody>
          <a:bodyPr/>
          <a:lstStyle/>
          <a:p>
            <a:r>
              <a:rPr lang="en-US" dirty="0" smtClean="0"/>
              <a:t>Elective course selection in a course list </a:t>
            </a:r>
          </a:p>
          <a:p>
            <a:r>
              <a:rPr lang="en-US" dirty="0" smtClean="0"/>
              <a:t>Course group filtering</a:t>
            </a:r>
          </a:p>
          <a:p>
            <a:endParaRPr lang="en-US" dirty="0"/>
          </a:p>
          <a:p>
            <a:endParaRPr lang="en-US" dirty="0" smtClean="0"/>
          </a:p>
          <a:p>
            <a:endParaRPr lang="en-US" dirty="0" smtClean="0"/>
          </a:p>
          <a:p>
            <a:r>
              <a:rPr lang="en-US" dirty="0" smtClean="0">
                <a:hlinkClick r:id="rId4"/>
              </a:rPr>
              <a:t>Hyperlink to pam demo</a:t>
            </a:r>
            <a:endParaRPr lang="en-GB" dirty="0"/>
          </a:p>
        </p:txBody>
      </p:sp>
    </p:spTree>
    <p:extLst>
      <p:ext uri="{BB962C8B-B14F-4D97-AF65-F5344CB8AC3E}">
        <p14:creationId xmlns:p14="http://schemas.microsoft.com/office/powerpoint/2010/main" val="1290016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solidFill>
                  <a:schemeClr val="tx1"/>
                </a:solidFill>
              </a:rPr>
              <a:t>PE: Possible advantages and challenges</a:t>
            </a:r>
            <a:endParaRPr lang="en-US" dirty="0">
              <a:solidFill>
                <a:schemeClr val="tx1"/>
              </a:solidFill>
            </a:endParaRPr>
          </a:p>
        </p:txBody>
      </p:sp>
      <p:sp>
        <p:nvSpPr>
          <p:cNvPr id="2" name="Content Placeholder 1"/>
          <p:cNvSpPr>
            <a:spLocks noGrp="1"/>
          </p:cNvSpPr>
          <p:nvPr>
            <p:ph idx="1"/>
          </p:nvPr>
        </p:nvSpPr>
        <p:spPr/>
        <p:txBody>
          <a:bodyPr>
            <a:normAutofit lnSpcReduction="10000"/>
          </a:bodyPr>
          <a:lstStyle/>
          <a:p>
            <a:r>
              <a:rPr lang="en-US" dirty="0" smtClean="0">
                <a:solidFill>
                  <a:schemeClr val="tx2"/>
                </a:solidFill>
              </a:rPr>
              <a:t>Advantages</a:t>
            </a:r>
          </a:p>
          <a:p>
            <a:pPr lvl="1"/>
            <a:r>
              <a:rPr lang="en-US" dirty="0" smtClean="0">
                <a:solidFill>
                  <a:schemeClr val="tx2"/>
                </a:solidFill>
              </a:rPr>
              <a:t>Program format: Harmonization – templates</a:t>
            </a:r>
          </a:p>
          <a:p>
            <a:pPr lvl="1"/>
            <a:r>
              <a:rPr lang="en-US" dirty="0" smtClean="0">
                <a:solidFill>
                  <a:schemeClr val="tx2"/>
                </a:solidFill>
              </a:rPr>
              <a:t>Flexibility</a:t>
            </a:r>
          </a:p>
          <a:p>
            <a:pPr lvl="1"/>
            <a:r>
              <a:rPr lang="en-US" dirty="0" smtClean="0">
                <a:solidFill>
                  <a:schemeClr val="tx2"/>
                </a:solidFill>
              </a:rPr>
              <a:t>Course lists</a:t>
            </a:r>
          </a:p>
          <a:p>
            <a:pPr lvl="1"/>
            <a:r>
              <a:rPr lang="en-US" dirty="0" smtClean="0">
                <a:solidFill>
                  <a:schemeClr val="tx2"/>
                </a:solidFill>
              </a:rPr>
              <a:t>Course groups</a:t>
            </a:r>
          </a:p>
          <a:p>
            <a:pPr lvl="1"/>
            <a:endParaRPr lang="en-US" dirty="0" smtClean="0">
              <a:solidFill>
                <a:schemeClr val="tx2"/>
              </a:solidFill>
            </a:endParaRPr>
          </a:p>
          <a:p>
            <a:r>
              <a:rPr lang="en-US" dirty="0" smtClean="0">
                <a:solidFill>
                  <a:schemeClr val="tx2"/>
                </a:solidFill>
              </a:rPr>
              <a:t>Challenges</a:t>
            </a:r>
          </a:p>
          <a:p>
            <a:pPr lvl="1"/>
            <a:r>
              <a:rPr lang="en-US" dirty="0" smtClean="0">
                <a:solidFill>
                  <a:schemeClr val="tx2"/>
                </a:solidFill>
              </a:rPr>
              <a:t>Complexity</a:t>
            </a:r>
          </a:p>
          <a:p>
            <a:pPr lvl="1"/>
            <a:r>
              <a:rPr lang="en-US" dirty="0" smtClean="0">
                <a:solidFill>
                  <a:schemeClr val="tx2"/>
                </a:solidFill>
              </a:rPr>
              <a:t>Individual program changes/petitions</a:t>
            </a:r>
          </a:p>
          <a:p>
            <a:pPr lvl="1"/>
            <a:r>
              <a:rPr lang="en-US" dirty="0" smtClean="0">
                <a:solidFill>
                  <a:schemeClr val="tx2"/>
                </a:solidFill>
              </a:rPr>
              <a:t>Minor/internships</a:t>
            </a:r>
          </a:p>
          <a:p>
            <a:pPr lvl="1"/>
            <a:r>
              <a:rPr lang="en-US" dirty="0" smtClean="0">
                <a:solidFill>
                  <a:schemeClr val="tx2"/>
                </a:solidFill>
              </a:rPr>
              <a:t>Graduation processing</a:t>
            </a:r>
          </a:p>
          <a:p>
            <a:pPr lvl="1"/>
            <a:r>
              <a:rPr lang="en-US" dirty="0" smtClean="0">
                <a:solidFill>
                  <a:schemeClr val="tx2"/>
                </a:solidFill>
              </a:rPr>
              <a:t>Binding study advice</a:t>
            </a:r>
          </a:p>
          <a:p>
            <a:pPr lvl="1"/>
            <a:r>
              <a:rPr lang="en-US" dirty="0" smtClean="0">
                <a:solidFill>
                  <a:schemeClr val="tx2"/>
                </a:solidFill>
              </a:rPr>
              <a:t>Transition rules</a:t>
            </a:r>
          </a:p>
          <a:p>
            <a:endParaRPr lang="en-US" dirty="0" smtClean="0">
              <a:solidFill>
                <a:schemeClr val="bg2"/>
              </a:solidFill>
            </a:endParaRPr>
          </a:p>
          <a:p>
            <a:endParaRPr lang="en-US" dirty="0" smtClean="0">
              <a:solidFill>
                <a:schemeClr val="bg2"/>
              </a:solidFill>
            </a:endParaRPr>
          </a:p>
        </p:txBody>
      </p:sp>
    </p:spTree>
    <p:extLst>
      <p:ext uri="{BB962C8B-B14F-4D97-AF65-F5344CB8AC3E}">
        <p14:creationId xmlns:p14="http://schemas.microsoft.com/office/powerpoint/2010/main" val="100936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Activity management</a:t>
            </a:r>
            <a:endParaRPr lang="en-GB" dirty="0"/>
          </a:p>
        </p:txBody>
      </p:sp>
      <p:sp>
        <p:nvSpPr>
          <p:cNvPr id="5" name="Text Placeholder 4"/>
          <p:cNvSpPr>
            <a:spLocks noGrp="1"/>
          </p:cNvSpPr>
          <p:nvPr>
            <p:ph type="body" sz="half" idx="2"/>
          </p:nvPr>
        </p:nvSpPr>
        <p:spPr>
          <a:xfrm>
            <a:off x="6457950" y="4960138"/>
            <a:ext cx="2609850" cy="1463040"/>
          </a:xfrm>
        </p:spPr>
        <p:txBody>
          <a:bodyPr>
            <a:normAutofit/>
          </a:bodyPr>
          <a:lstStyle/>
          <a:p>
            <a:pPr marL="285750" indent="-285750">
              <a:buFont typeface="Arial" panose="020B0604020202020204" pitchFamily="34" charset="0"/>
              <a:buChar char="•"/>
            </a:pPr>
            <a:r>
              <a:rPr lang="fr-FR" dirty="0"/>
              <a:t>Course composition </a:t>
            </a:r>
            <a:r>
              <a:rPr lang="fr-FR" dirty="0" err="1"/>
              <a:t>templates</a:t>
            </a:r>
            <a:endParaRPr lang="fr-FR" dirty="0"/>
          </a:p>
          <a:p>
            <a:pPr marL="285750" indent="-285750">
              <a:buFont typeface="Arial" panose="020B0604020202020204" pitchFamily="34" charset="0"/>
              <a:buChar char="•"/>
            </a:pPr>
            <a:r>
              <a:rPr lang="fr-FR" dirty="0"/>
              <a:t>Grade </a:t>
            </a:r>
            <a:r>
              <a:rPr lang="fr-FR" dirty="0" err="1"/>
              <a:t>calculation</a:t>
            </a:r>
            <a:endParaRPr lang="fr-FR" dirty="0"/>
          </a:p>
          <a:p>
            <a:endParaRPr lang="en-US" dirty="0" smtClean="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23620" b="23620"/>
          <a:stretch>
            <a:fillRect/>
          </a:stretch>
        </p:blipFill>
        <p:spPr/>
      </p:pic>
    </p:spTree>
    <p:extLst>
      <p:ext uri="{BB962C8B-B14F-4D97-AF65-F5344CB8AC3E}">
        <p14:creationId xmlns:p14="http://schemas.microsoft.com/office/powerpoint/2010/main" val="179200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tx2"/>
                </a:solidFill>
              </a:rPr>
              <a:t>Current </a:t>
            </a:r>
            <a:r>
              <a:rPr lang="en-GB" dirty="0" smtClean="0">
                <a:solidFill>
                  <a:schemeClr val="tx2"/>
                </a:solidFill>
              </a:rPr>
              <a:t>methods AM</a:t>
            </a:r>
            <a:endParaRPr lang="en-US" dirty="0">
              <a:solidFill>
                <a:schemeClr val="tx2"/>
              </a:solidFill>
            </a:endParaRPr>
          </a:p>
        </p:txBody>
      </p:sp>
      <p:sp>
        <p:nvSpPr>
          <p:cNvPr id="2" name="Content Placeholder 1"/>
          <p:cNvSpPr>
            <a:spLocks noGrp="1"/>
          </p:cNvSpPr>
          <p:nvPr>
            <p:ph idx="1"/>
          </p:nvPr>
        </p:nvSpPr>
        <p:spPr/>
        <p:txBody>
          <a:bodyPr>
            <a:normAutofit/>
          </a:bodyPr>
          <a:lstStyle/>
          <a:p>
            <a:endParaRPr lang="en-US" dirty="0" smtClean="0">
              <a:solidFill>
                <a:schemeClr val="bg2"/>
              </a:solidFill>
            </a:endParaRPr>
          </a:p>
          <a:p>
            <a:r>
              <a:rPr lang="en-GB" dirty="0" smtClean="0">
                <a:solidFill>
                  <a:schemeClr val="tx2"/>
                </a:solidFill>
              </a:rPr>
              <a:t>Course catalogue customisations</a:t>
            </a:r>
          </a:p>
          <a:p>
            <a:pPr lvl="1"/>
            <a:r>
              <a:rPr lang="en-GB" dirty="0" smtClean="0">
                <a:solidFill>
                  <a:schemeClr val="tx2"/>
                </a:solidFill>
              </a:rPr>
              <a:t>Course composition</a:t>
            </a:r>
            <a:endParaRPr lang="en-GB" dirty="0">
              <a:solidFill>
                <a:schemeClr val="tx2"/>
              </a:solidFill>
            </a:endParaRPr>
          </a:p>
          <a:p>
            <a:pPr lvl="1"/>
            <a:r>
              <a:rPr lang="en-GB" dirty="0">
                <a:solidFill>
                  <a:schemeClr val="tx2"/>
                </a:solidFill>
              </a:rPr>
              <a:t>Grade calculation</a:t>
            </a:r>
          </a:p>
          <a:p>
            <a:endParaRPr lang="en-GB" dirty="0" smtClean="0">
              <a:solidFill>
                <a:schemeClr val="bg2"/>
              </a:solidFill>
            </a:endParaRPr>
          </a:p>
          <a:p>
            <a:endParaRPr lang="en-GB" dirty="0" smtClean="0">
              <a:solidFill>
                <a:schemeClr val="bg2"/>
              </a:solidFill>
            </a:endParaRPr>
          </a:p>
        </p:txBody>
      </p:sp>
    </p:spTree>
    <p:extLst>
      <p:ext uri="{BB962C8B-B14F-4D97-AF65-F5344CB8AC3E}">
        <p14:creationId xmlns:p14="http://schemas.microsoft.com/office/powerpoint/2010/main" val="247031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Course composition</a:t>
            </a:r>
            <a:endParaRPr lang="en-US" dirty="0">
              <a:solidFill>
                <a:schemeClr val="tx2"/>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3011" y="2286000"/>
            <a:ext cx="6720478" cy="4022725"/>
          </a:xfrm>
        </p:spPr>
      </p:pic>
      <p:sp>
        <p:nvSpPr>
          <p:cNvPr id="2" name="TextBox 1"/>
          <p:cNvSpPr txBox="1"/>
          <p:nvPr/>
        </p:nvSpPr>
        <p:spPr>
          <a:xfrm>
            <a:off x="-1161143" y="3580190"/>
            <a:ext cx="184666"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80480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Course composition</a:t>
            </a:r>
            <a:endParaRPr lang="en-US" dirty="0">
              <a:solidFill>
                <a:schemeClr val="tx2"/>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6320" y="2286000"/>
            <a:ext cx="7173859" cy="4022725"/>
          </a:xfrm>
        </p:spPr>
      </p:pic>
    </p:spTree>
    <p:extLst>
      <p:ext uri="{BB962C8B-B14F-4D97-AF65-F5344CB8AC3E}">
        <p14:creationId xmlns:p14="http://schemas.microsoft.com/office/powerpoint/2010/main" val="250748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solidFill>
                  <a:schemeClr val="tx1"/>
                </a:solidFill>
              </a:rPr>
              <a:t>Project PEAM</a:t>
            </a:r>
            <a:endParaRPr lang="nl-NL" dirty="0">
              <a:solidFill>
                <a:schemeClr val="tx1"/>
              </a:solidFill>
            </a:endParaRPr>
          </a:p>
        </p:txBody>
      </p:sp>
      <p:sp>
        <p:nvSpPr>
          <p:cNvPr id="2" name="Content Placeholder 1"/>
          <p:cNvSpPr>
            <a:spLocks noGrp="1"/>
          </p:cNvSpPr>
          <p:nvPr>
            <p:ph idx="1"/>
          </p:nvPr>
        </p:nvSpPr>
        <p:spPr/>
        <p:txBody>
          <a:bodyPr/>
          <a:lstStyle/>
          <a:p>
            <a:r>
              <a:rPr lang="nl-NL" dirty="0" err="1" smtClean="0"/>
              <a:t>Since</a:t>
            </a:r>
            <a:r>
              <a:rPr lang="nl-NL" dirty="0" smtClean="0"/>
              <a:t> 2013</a:t>
            </a:r>
          </a:p>
          <a:p>
            <a:r>
              <a:rPr lang="nl-NL" dirty="0" err="1" smtClean="0"/>
              <a:t>Replace</a:t>
            </a:r>
            <a:r>
              <a:rPr lang="nl-NL" dirty="0" smtClean="0"/>
              <a:t> </a:t>
            </a:r>
            <a:r>
              <a:rPr lang="nl-NL" dirty="0" err="1" smtClean="0"/>
              <a:t>customisations</a:t>
            </a:r>
            <a:endParaRPr lang="nl-NL" dirty="0" smtClean="0"/>
          </a:p>
          <a:p>
            <a:pPr lvl="1"/>
            <a:r>
              <a:rPr lang="nl-NL" dirty="0" err="1" smtClean="0"/>
              <a:t>Academic</a:t>
            </a:r>
            <a:r>
              <a:rPr lang="nl-NL" dirty="0" smtClean="0"/>
              <a:t> </a:t>
            </a:r>
            <a:r>
              <a:rPr lang="nl-NL" dirty="0" err="1" smtClean="0"/>
              <a:t>Advisement</a:t>
            </a:r>
            <a:r>
              <a:rPr lang="nl-NL" dirty="0" smtClean="0"/>
              <a:t> (AA) – Program </a:t>
            </a:r>
            <a:r>
              <a:rPr lang="nl-NL" dirty="0" err="1" smtClean="0"/>
              <a:t>Enrolment</a:t>
            </a:r>
            <a:r>
              <a:rPr lang="nl-NL" dirty="0" smtClean="0"/>
              <a:t> (PE)</a:t>
            </a:r>
          </a:p>
          <a:p>
            <a:pPr lvl="1"/>
            <a:r>
              <a:rPr lang="nl-NL" dirty="0" smtClean="0"/>
              <a:t>Student </a:t>
            </a:r>
            <a:r>
              <a:rPr lang="nl-NL" dirty="0" err="1" smtClean="0"/>
              <a:t>Enrolment</a:t>
            </a:r>
            <a:r>
              <a:rPr lang="nl-NL" dirty="0" smtClean="0"/>
              <a:t> – Activity Management (AM)</a:t>
            </a:r>
          </a:p>
          <a:p>
            <a:r>
              <a:rPr lang="nl-NL" dirty="0" err="1" smtClean="0"/>
              <a:t>Proof</a:t>
            </a:r>
            <a:r>
              <a:rPr lang="nl-NL" dirty="0" smtClean="0"/>
              <a:t> of Concept</a:t>
            </a:r>
          </a:p>
          <a:p>
            <a:endParaRPr lang="nl-NL" dirty="0" smtClean="0"/>
          </a:p>
          <a:p>
            <a:endParaRPr lang="nl-NL" dirty="0"/>
          </a:p>
        </p:txBody>
      </p:sp>
    </p:spTree>
    <p:extLst>
      <p:ext uri="{BB962C8B-B14F-4D97-AF65-F5344CB8AC3E}">
        <p14:creationId xmlns:p14="http://schemas.microsoft.com/office/powerpoint/2010/main" val="407374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Minimum requirements</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1504" y="2286000"/>
            <a:ext cx="6063492" cy="4022725"/>
          </a:xfrm>
        </p:spPr>
      </p:pic>
    </p:spTree>
    <p:extLst>
      <p:ext uri="{BB962C8B-B14F-4D97-AF65-F5344CB8AC3E}">
        <p14:creationId xmlns:p14="http://schemas.microsoft.com/office/powerpoint/2010/main" val="105308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Grade calculation</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433" y="2286000"/>
            <a:ext cx="7073634" cy="4022725"/>
          </a:xfrm>
        </p:spPr>
      </p:pic>
    </p:spTree>
    <p:extLst>
      <p:ext uri="{BB962C8B-B14F-4D97-AF65-F5344CB8AC3E}">
        <p14:creationId xmlns:p14="http://schemas.microsoft.com/office/powerpoint/2010/main" val="33538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Grade calculation</a:t>
            </a:r>
            <a:endParaRPr lang="en-GB"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6293737"/>
              </p:ext>
            </p:extLst>
          </p:nvPr>
        </p:nvGraphicFramePr>
        <p:xfrm>
          <a:off x="457200" y="2482832"/>
          <a:ext cx="8229600" cy="3841768"/>
        </p:xfrm>
        <a:graphic>
          <a:graphicData uri="http://schemas.openxmlformats.org/drawingml/2006/table">
            <a:tbl>
              <a:tblPr firstRow="1" bandRow="1">
                <a:tableStyleId>{5C22544A-7EE6-4342-B048-85BDC9FD1C3A}</a:tableStyleId>
              </a:tblPr>
              <a:tblGrid>
                <a:gridCol w="2057400"/>
                <a:gridCol w="1676400"/>
                <a:gridCol w="2895600"/>
                <a:gridCol w="1600200"/>
              </a:tblGrid>
              <a:tr h="457200">
                <a:tc>
                  <a:txBody>
                    <a:bodyPr/>
                    <a:lstStyle/>
                    <a:p>
                      <a:r>
                        <a:rPr lang="en-US" dirty="0" smtClean="0"/>
                        <a:t>Weight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smtClean="0"/>
                        <a:t>Description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smtClean="0"/>
                        <a:t>Extra requirement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smtClean="0"/>
                        <a:t>AND/OR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23071">
                <a:tc gridSpan="4">
                  <a:txBody>
                    <a:bodyPr/>
                    <a:lstStyle/>
                    <a:p>
                      <a:r>
                        <a:rPr lang="en-US" b="1" dirty="0" smtClean="0"/>
                        <a:t>First chance:</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423071">
                <a:tc>
                  <a:txBody>
                    <a:bodyPr/>
                    <a:lstStyle/>
                    <a:p>
                      <a:r>
                        <a:rPr lang="en-US" dirty="0" smtClean="0"/>
                        <a:t>30%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Tutorial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Resit</a:t>
                      </a:r>
                      <a:r>
                        <a:rPr lang="en-US" dirty="0" smtClean="0"/>
                        <a:t> not allowed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071">
                <a:tc>
                  <a:txBody>
                    <a:bodyPr/>
                    <a:lstStyle/>
                    <a:p>
                      <a:r>
                        <a:rPr lang="en-US" dirty="0" smtClean="0"/>
                        <a:t>30%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Mid term</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071">
                <a:tc>
                  <a:txBody>
                    <a:bodyPr/>
                    <a:lstStyle/>
                    <a:p>
                      <a:r>
                        <a:rPr lang="en-US" dirty="0" smtClean="0"/>
                        <a:t>40%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End term</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071">
                <a:tc>
                  <a:txBody>
                    <a:bodyPr/>
                    <a:lstStyle/>
                    <a:p>
                      <a:pPr algn="just"/>
                      <a:endParaRPr lang="en-GB"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en-GB"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tx2"/>
                          </a:solidFill>
                        </a:rPr>
                        <a:t>OR</a:t>
                      </a:r>
                      <a:endParaRPr lang="en-GB"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3071">
                <a:tc gridSpan="4">
                  <a:txBody>
                    <a:bodyPr/>
                    <a:lstStyle/>
                    <a:p>
                      <a:r>
                        <a:rPr lang="en-US" b="1" dirty="0" err="1" smtClean="0"/>
                        <a:t>Resit</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423071">
                <a:tc>
                  <a:txBody>
                    <a:bodyPr/>
                    <a:lstStyle/>
                    <a:p>
                      <a:r>
                        <a:rPr lang="en-US" dirty="0" smtClean="0"/>
                        <a:t>30%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Tutorial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Grade</a:t>
                      </a:r>
                      <a:r>
                        <a:rPr lang="en-US" baseline="0" dirty="0" smtClean="0"/>
                        <a:t> from first chance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071">
                <a:tc>
                  <a:txBody>
                    <a:bodyPr/>
                    <a:lstStyle/>
                    <a:p>
                      <a:r>
                        <a:rPr lang="en-US" dirty="0" smtClean="0"/>
                        <a:t>70%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Resit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276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Activity management</a:t>
            </a:r>
            <a:endParaRPr lang="en-US" dirty="0">
              <a:solidFill>
                <a:schemeClr val="tx2"/>
              </a:solidFill>
            </a:endParaRPr>
          </a:p>
        </p:txBody>
      </p:sp>
      <p:sp>
        <p:nvSpPr>
          <p:cNvPr id="2" name="Content Placeholder 1"/>
          <p:cNvSpPr>
            <a:spLocks noGrp="1"/>
          </p:cNvSpPr>
          <p:nvPr>
            <p:ph idx="1"/>
          </p:nvPr>
        </p:nvSpPr>
        <p:spPr/>
        <p:txBody>
          <a:bodyPr>
            <a:normAutofit/>
          </a:bodyPr>
          <a:lstStyle/>
          <a:p>
            <a:pPr marL="109728" indent="0">
              <a:buNone/>
            </a:pPr>
            <a:r>
              <a:rPr lang="en-US" dirty="0" smtClean="0">
                <a:solidFill>
                  <a:schemeClr val="tx2"/>
                </a:solidFill>
              </a:rPr>
              <a:t>Identifying our current course compositions</a:t>
            </a:r>
          </a:p>
          <a:p>
            <a:r>
              <a:rPr lang="en-US" dirty="0" smtClean="0">
                <a:solidFill>
                  <a:schemeClr val="tx2"/>
                </a:solidFill>
              </a:rPr>
              <a:t>Course </a:t>
            </a:r>
            <a:r>
              <a:rPr lang="en-US" dirty="0">
                <a:solidFill>
                  <a:schemeClr val="tx2"/>
                </a:solidFill>
              </a:rPr>
              <a:t>composition templates</a:t>
            </a:r>
          </a:p>
          <a:p>
            <a:r>
              <a:rPr lang="en-US" dirty="0" smtClean="0">
                <a:solidFill>
                  <a:schemeClr val="tx2"/>
                </a:solidFill>
              </a:rPr>
              <a:t>Course composition setup</a:t>
            </a:r>
          </a:p>
          <a:p>
            <a:pPr marL="109728" indent="0">
              <a:buNone/>
            </a:pPr>
            <a:endParaRPr lang="en-US" dirty="0">
              <a:solidFill>
                <a:schemeClr val="tx2"/>
              </a:solidFill>
            </a:endParaRPr>
          </a:p>
        </p:txBody>
      </p:sp>
    </p:spTree>
    <p:extLst>
      <p:ext uri="{BB962C8B-B14F-4D97-AF65-F5344CB8AC3E}">
        <p14:creationId xmlns:p14="http://schemas.microsoft.com/office/powerpoint/2010/main" val="6236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2"/>
                </a:solidFill>
              </a:rPr>
              <a:t>Current course compositions</a:t>
            </a:r>
          </a:p>
        </p:txBody>
      </p:sp>
      <p:sp>
        <p:nvSpPr>
          <p:cNvPr id="2" name="Content Placeholder 1"/>
          <p:cNvSpPr>
            <a:spLocks noGrp="1"/>
          </p:cNvSpPr>
          <p:nvPr>
            <p:ph idx="1"/>
          </p:nvPr>
        </p:nvSpPr>
        <p:spPr/>
        <p:txBody>
          <a:bodyPr>
            <a:normAutofit/>
          </a:bodyPr>
          <a:lstStyle/>
          <a:p>
            <a:pPr marL="109728" indent="0">
              <a:buNone/>
            </a:pPr>
            <a:r>
              <a:rPr lang="en-US" dirty="0" smtClean="0">
                <a:solidFill>
                  <a:schemeClr val="bg2"/>
                </a:solidFill>
              </a:rPr>
              <a:t> </a:t>
            </a:r>
            <a:r>
              <a:rPr lang="en-US" dirty="0" smtClean="0">
                <a:solidFill>
                  <a:schemeClr val="tx2"/>
                </a:solidFill>
              </a:rPr>
              <a:t>Identifying our current course compositions</a:t>
            </a:r>
          </a:p>
          <a:p>
            <a:pPr lvl="1"/>
            <a:r>
              <a:rPr lang="en-US" dirty="0" smtClean="0">
                <a:solidFill>
                  <a:schemeClr val="tx2"/>
                </a:solidFill>
              </a:rPr>
              <a:t>PS Query</a:t>
            </a:r>
          </a:p>
          <a:p>
            <a:pPr lvl="1"/>
            <a:r>
              <a:rPr lang="en-US" dirty="0" smtClean="0">
                <a:solidFill>
                  <a:schemeClr val="tx2"/>
                </a:solidFill>
              </a:rPr>
              <a:t>Excel</a:t>
            </a:r>
          </a:p>
          <a:p>
            <a:pPr lvl="1"/>
            <a:endParaRPr lang="en-US" dirty="0" smtClean="0">
              <a:solidFill>
                <a:schemeClr val="bg2"/>
              </a:solidFill>
            </a:endParaRPr>
          </a:p>
        </p:txBody>
      </p:sp>
    </p:spTree>
    <p:extLst>
      <p:ext uri="{BB962C8B-B14F-4D97-AF65-F5344CB8AC3E}">
        <p14:creationId xmlns:p14="http://schemas.microsoft.com/office/powerpoint/2010/main" val="401551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2"/>
                </a:solidFill>
              </a:rPr>
              <a:t>Current course compositions</a:t>
            </a:r>
          </a:p>
        </p:txBody>
      </p:sp>
      <p:pic>
        <p:nvPicPr>
          <p:cNvPr id="5" name="Content Placeholder 4"/>
          <p:cNvPicPr>
            <a:picLocks noGrp="1" noChangeAspect="1"/>
          </p:cNvPicPr>
          <p:nvPr>
            <p:ph idx="1"/>
          </p:nvPr>
        </p:nvPicPr>
        <p:blipFill>
          <a:blip r:embed="rId3">
            <a:grayscl/>
            <a:extLst>
              <a:ext uri="{28A0092B-C50C-407E-A947-70E740481C1C}">
                <a14:useLocalDpi xmlns:a14="http://schemas.microsoft.com/office/drawing/2010/main" val="0"/>
              </a:ext>
            </a:extLst>
          </a:blip>
          <a:stretch>
            <a:fillRect/>
          </a:stretch>
        </p:blipFill>
        <p:spPr>
          <a:xfrm>
            <a:off x="768350" y="2355014"/>
            <a:ext cx="7289800" cy="3884696"/>
          </a:xfrm>
        </p:spPr>
      </p:pic>
    </p:spTree>
    <p:extLst>
      <p:ext uri="{BB962C8B-B14F-4D97-AF65-F5344CB8AC3E}">
        <p14:creationId xmlns:p14="http://schemas.microsoft.com/office/powerpoint/2010/main" val="338180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Templates: Course catalogue</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9008" y="2430202"/>
            <a:ext cx="6868484" cy="3734321"/>
          </a:xfrm>
        </p:spPr>
      </p:pic>
    </p:spTree>
    <p:extLst>
      <p:ext uri="{BB962C8B-B14F-4D97-AF65-F5344CB8AC3E}">
        <p14:creationId xmlns:p14="http://schemas.microsoft.com/office/powerpoint/2010/main" val="199095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2"/>
                </a:solidFill>
              </a:rPr>
              <a:t>Course composition </a:t>
            </a:r>
            <a:r>
              <a:rPr lang="en-US" dirty="0" smtClean="0">
                <a:solidFill>
                  <a:schemeClr val="tx2"/>
                </a:solidFill>
              </a:rPr>
              <a:t>setup</a:t>
            </a:r>
            <a:endParaRPr lang="en-US" dirty="0">
              <a:solidFill>
                <a:schemeClr val="tx2"/>
              </a:solidFill>
            </a:endParaRPr>
          </a:p>
        </p:txBody>
      </p:sp>
      <p:sp>
        <p:nvSpPr>
          <p:cNvPr id="2" name="Content Placeholder 1"/>
          <p:cNvSpPr>
            <a:spLocks noGrp="1"/>
          </p:cNvSpPr>
          <p:nvPr>
            <p:ph idx="1"/>
          </p:nvPr>
        </p:nvSpPr>
        <p:spPr/>
        <p:txBody>
          <a:bodyPr>
            <a:normAutofit/>
          </a:bodyPr>
          <a:lstStyle/>
          <a:p>
            <a:r>
              <a:rPr lang="en-US" dirty="0" smtClean="0">
                <a:solidFill>
                  <a:schemeClr val="tx2"/>
                </a:solidFill>
              </a:rPr>
              <a:t>Template content tree</a:t>
            </a:r>
          </a:p>
          <a:p>
            <a:r>
              <a:rPr lang="en-US" dirty="0" smtClean="0">
                <a:solidFill>
                  <a:schemeClr val="tx2"/>
                </a:solidFill>
              </a:rPr>
              <a:t>Activity registry copy content</a:t>
            </a:r>
          </a:p>
          <a:p>
            <a:r>
              <a:rPr lang="en-US" dirty="0" smtClean="0">
                <a:solidFill>
                  <a:schemeClr val="tx2"/>
                </a:solidFill>
              </a:rPr>
              <a:t>Content </a:t>
            </a:r>
            <a:r>
              <a:rPr lang="en-US" dirty="0">
                <a:solidFill>
                  <a:schemeClr val="tx2"/>
                </a:solidFill>
              </a:rPr>
              <a:t>tree - </a:t>
            </a:r>
            <a:r>
              <a:rPr lang="en-US" dirty="0" smtClean="0">
                <a:solidFill>
                  <a:schemeClr val="tx2"/>
                </a:solidFill>
              </a:rPr>
              <a:t>course </a:t>
            </a:r>
            <a:r>
              <a:rPr lang="en-US" dirty="0">
                <a:solidFill>
                  <a:schemeClr val="tx2"/>
                </a:solidFill>
              </a:rPr>
              <a:t>composition </a:t>
            </a:r>
            <a:endParaRPr lang="en-US" dirty="0" smtClean="0">
              <a:solidFill>
                <a:schemeClr val="tx2"/>
              </a:solidFill>
            </a:endParaRPr>
          </a:p>
        </p:txBody>
      </p:sp>
    </p:spTree>
    <p:extLst>
      <p:ext uri="{BB962C8B-B14F-4D97-AF65-F5344CB8AC3E}">
        <p14:creationId xmlns:p14="http://schemas.microsoft.com/office/powerpoint/2010/main" val="26174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Template content tree</a:t>
            </a:r>
            <a:endParaRPr lang="en-US" dirty="0">
              <a:solidFill>
                <a:schemeClr val="tx2"/>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350" y="2337585"/>
            <a:ext cx="7289800" cy="3919554"/>
          </a:xfrm>
        </p:spPr>
      </p:pic>
    </p:spTree>
    <p:extLst>
      <p:ext uri="{BB962C8B-B14F-4D97-AF65-F5344CB8AC3E}">
        <p14:creationId xmlns:p14="http://schemas.microsoft.com/office/powerpoint/2010/main" val="91813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tx2"/>
                </a:solidFill>
              </a:rPr>
              <a:t>Activity registry </a:t>
            </a:r>
            <a:r>
              <a:rPr lang="en-GB" dirty="0" smtClean="0">
                <a:solidFill>
                  <a:schemeClr val="tx2"/>
                </a:solidFill>
              </a:rPr>
              <a:t>c</a:t>
            </a:r>
            <a:r>
              <a:rPr lang="en-US" dirty="0" err="1" smtClean="0">
                <a:solidFill>
                  <a:schemeClr val="tx2"/>
                </a:solidFill>
              </a:rPr>
              <a:t>opy</a:t>
            </a:r>
            <a:r>
              <a:rPr lang="en-US" dirty="0" smtClean="0">
                <a:solidFill>
                  <a:schemeClr val="tx2"/>
                </a:solidFill>
              </a:rPr>
              <a:t> content</a:t>
            </a:r>
            <a:endParaRPr lang="en-US" dirty="0">
              <a:solidFill>
                <a:schemeClr val="tx2"/>
              </a:solidFill>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023434" y="2286000"/>
            <a:ext cx="4779632" cy="4022725"/>
          </a:xfrm>
        </p:spPr>
      </p:pic>
    </p:spTree>
    <p:extLst>
      <p:ext uri="{BB962C8B-B14F-4D97-AF65-F5344CB8AC3E}">
        <p14:creationId xmlns:p14="http://schemas.microsoft.com/office/powerpoint/2010/main" val="291125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toever1\Dropbox\PEAM\S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15605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67000" y="457200"/>
            <a:ext cx="5552802" cy="1862048"/>
          </a:xfrm>
          <a:prstGeom prst="rect">
            <a:avLst/>
          </a:prstGeom>
          <a:noFill/>
        </p:spPr>
        <p:txBody>
          <a:bodyPr wrap="none">
            <a:spAutoFit/>
          </a:bodyPr>
          <a:lstStyle/>
          <a:p>
            <a:pPr>
              <a:defRPr/>
            </a:pPr>
            <a:r>
              <a:rPr lang="nl-NL" sz="2300" u="sng" dirty="0" err="1"/>
              <a:t>Collaboration</a:t>
            </a:r>
            <a:r>
              <a:rPr lang="nl-NL" sz="2300" u="sng" dirty="0"/>
              <a:t> of 3</a:t>
            </a:r>
            <a:r>
              <a:rPr lang="nl-NL" sz="2300" u="sng" dirty="0" smtClean="0"/>
              <a:t> </a:t>
            </a:r>
            <a:r>
              <a:rPr lang="nl-NL" sz="2300" u="sng" dirty="0"/>
              <a:t>Dutch </a:t>
            </a:r>
            <a:r>
              <a:rPr lang="nl-NL" sz="2300" u="sng" dirty="0" err="1"/>
              <a:t>u</a:t>
            </a:r>
            <a:r>
              <a:rPr lang="nl-NL" sz="2300" u="sng" dirty="0" err="1" smtClean="0"/>
              <a:t>niversities</a:t>
            </a:r>
            <a:endParaRPr lang="nl-NL" sz="2300" u="sng" dirty="0"/>
          </a:p>
          <a:p>
            <a:pPr>
              <a:defRPr/>
            </a:pPr>
            <a:endParaRPr lang="nl-NL" sz="2300" dirty="0"/>
          </a:p>
          <a:p>
            <a:pPr marL="342900" indent="-342900">
              <a:buFont typeface="Wingdings" panose="05000000000000000000" pitchFamily="2" charset="2"/>
              <a:buChar char="§"/>
              <a:defRPr/>
            </a:pPr>
            <a:r>
              <a:rPr lang="nl-NL" sz="2300" dirty="0"/>
              <a:t>Leiden University</a:t>
            </a:r>
          </a:p>
          <a:p>
            <a:pPr marL="342900" indent="-342900">
              <a:buFont typeface="Wingdings" panose="05000000000000000000" pitchFamily="2" charset="2"/>
              <a:buChar char="§"/>
              <a:defRPr/>
            </a:pPr>
            <a:r>
              <a:rPr lang="nl-NL" sz="2300" dirty="0"/>
              <a:t>University of Amsterdam</a:t>
            </a:r>
          </a:p>
          <a:p>
            <a:pPr marL="342900" indent="-342900">
              <a:buFont typeface="Wingdings" panose="05000000000000000000" pitchFamily="2" charset="2"/>
              <a:buChar char="§"/>
              <a:defRPr/>
            </a:pPr>
            <a:r>
              <a:rPr lang="nl-NL" sz="2300" dirty="0"/>
              <a:t>Amsterdam University of </a:t>
            </a:r>
            <a:r>
              <a:rPr lang="nl-NL" sz="2300" dirty="0" err="1"/>
              <a:t>Applied</a:t>
            </a:r>
            <a:r>
              <a:rPr lang="nl-NL" sz="2300" dirty="0"/>
              <a:t> Sciences </a:t>
            </a:r>
          </a:p>
        </p:txBody>
      </p:sp>
      <p:sp>
        <p:nvSpPr>
          <p:cNvPr id="5" name="TextBox 4"/>
          <p:cNvSpPr txBox="1"/>
          <p:nvPr/>
        </p:nvSpPr>
        <p:spPr>
          <a:xfrm>
            <a:off x="990600" y="3200400"/>
            <a:ext cx="6268639" cy="2215991"/>
          </a:xfrm>
          <a:prstGeom prst="rect">
            <a:avLst/>
          </a:prstGeom>
          <a:noFill/>
        </p:spPr>
        <p:txBody>
          <a:bodyPr wrap="none">
            <a:spAutoFit/>
          </a:bodyPr>
          <a:lstStyle/>
          <a:p>
            <a:pPr>
              <a:defRPr/>
            </a:pPr>
            <a:r>
              <a:rPr lang="nl-NL" sz="2300" u="sng" dirty="0" err="1"/>
              <a:t>Sharing</a:t>
            </a:r>
            <a:r>
              <a:rPr lang="nl-NL" sz="2300" u="sng" dirty="0"/>
              <a:t> the SaNS </a:t>
            </a:r>
            <a:r>
              <a:rPr lang="nl-NL" sz="2300" u="sng" dirty="0" smtClean="0"/>
              <a:t>Expertise </a:t>
            </a:r>
            <a:r>
              <a:rPr lang="nl-NL" sz="2300" u="sng" dirty="0"/>
              <a:t>Centre </a:t>
            </a:r>
            <a:r>
              <a:rPr lang="nl-NL" sz="2300" u="sng" dirty="0" err="1"/>
              <a:t>for</a:t>
            </a:r>
            <a:r>
              <a:rPr lang="nl-NL" sz="2300" u="sng" dirty="0"/>
              <a:t>:</a:t>
            </a:r>
          </a:p>
          <a:p>
            <a:pPr>
              <a:defRPr/>
            </a:pPr>
            <a:endParaRPr lang="nl-NL" sz="2300" dirty="0"/>
          </a:p>
          <a:p>
            <a:pPr marL="342900" indent="-342900">
              <a:buFont typeface="Wingdings" panose="05000000000000000000" pitchFamily="2" charset="2"/>
              <a:buChar char="§"/>
              <a:defRPr/>
            </a:pPr>
            <a:r>
              <a:rPr lang="nl-NL" sz="2300" dirty="0" smtClean="0"/>
              <a:t>Maintenance </a:t>
            </a:r>
            <a:r>
              <a:rPr lang="nl-NL" sz="2300" dirty="0" err="1"/>
              <a:t>technical</a:t>
            </a:r>
            <a:r>
              <a:rPr lang="nl-NL" sz="2300" dirty="0"/>
              <a:t> and </a:t>
            </a:r>
            <a:r>
              <a:rPr lang="nl-NL" sz="2300" dirty="0" err="1"/>
              <a:t>functional</a:t>
            </a:r>
            <a:r>
              <a:rPr lang="nl-NL" sz="2300" dirty="0"/>
              <a:t> </a:t>
            </a:r>
            <a:r>
              <a:rPr lang="nl-NL" sz="2300" dirty="0" err="1"/>
              <a:t>application</a:t>
            </a:r>
            <a:endParaRPr lang="nl-NL" sz="2300" dirty="0"/>
          </a:p>
          <a:p>
            <a:pPr marL="342900" indent="-342900">
              <a:buFont typeface="Wingdings" panose="05000000000000000000" pitchFamily="2" charset="2"/>
              <a:buChar char="§"/>
              <a:defRPr/>
            </a:pPr>
            <a:r>
              <a:rPr lang="nl-NL" sz="2300" dirty="0" err="1"/>
              <a:t>Customisations</a:t>
            </a:r>
            <a:r>
              <a:rPr lang="nl-NL" sz="2300" dirty="0"/>
              <a:t> </a:t>
            </a:r>
          </a:p>
          <a:p>
            <a:pPr marL="342900" indent="-342900">
              <a:buFont typeface="Wingdings" panose="05000000000000000000" pitchFamily="2" charset="2"/>
              <a:buChar char="§"/>
              <a:defRPr/>
            </a:pPr>
            <a:r>
              <a:rPr lang="nl-NL" sz="2300" dirty="0"/>
              <a:t>Knowledge </a:t>
            </a:r>
            <a:r>
              <a:rPr lang="nl-NL" sz="2300" dirty="0" err="1"/>
              <a:t>centre</a:t>
            </a:r>
            <a:endParaRPr lang="nl-NL" sz="2300" dirty="0"/>
          </a:p>
          <a:p>
            <a:pPr marL="342900" indent="-342900">
              <a:buFont typeface="Wingdings" panose="05000000000000000000" pitchFamily="2" charset="2"/>
              <a:buChar char="§"/>
              <a:defRPr/>
            </a:pPr>
            <a:r>
              <a:rPr lang="nl-NL" sz="2300" dirty="0"/>
              <a:t>Change </a:t>
            </a:r>
            <a:r>
              <a:rPr lang="nl-NL" sz="2300" dirty="0" err="1"/>
              <a:t>and</a:t>
            </a:r>
            <a:r>
              <a:rPr lang="nl-NL" sz="2300" dirty="0"/>
              <a:t> release management</a:t>
            </a:r>
            <a:endParaRPr lang="en-US" sz="2300" dirty="0"/>
          </a:p>
        </p:txBody>
      </p:sp>
    </p:spTree>
    <p:extLst>
      <p:ext uri="{BB962C8B-B14F-4D97-AF65-F5344CB8AC3E}">
        <p14:creationId xmlns:p14="http://schemas.microsoft.com/office/powerpoint/2010/main" val="389942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Copy content</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9474" y="2286000"/>
            <a:ext cx="6747552" cy="4022725"/>
          </a:xfrm>
        </p:spPr>
      </p:pic>
    </p:spTree>
    <p:extLst>
      <p:ext uri="{BB962C8B-B14F-4D97-AF65-F5344CB8AC3E}">
        <p14:creationId xmlns:p14="http://schemas.microsoft.com/office/powerpoint/2010/main" val="183466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Registry detail</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350" y="2287652"/>
            <a:ext cx="7289800" cy="4019421"/>
          </a:xfrm>
        </p:spPr>
      </p:pic>
    </p:spTree>
    <p:extLst>
      <p:ext uri="{BB962C8B-B14F-4D97-AF65-F5344CB8AC3E}">
        <p14:creationId xmlns:p14="http://schemas.microsoft.com/office/powerpoint/2010/main" val="310038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Course composition</a:t>
            </a:r>
            <a:endParaRPr lang="en-US"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757" y="2286000"/>
            <a:ext cx="6054985" cy="4022725"/>
          </a:xfrm>
        </p:spPr>
      </p:pic>
    </p:spTree>
    <p:extLst>
      <p:ext uri="{BB962C8B-B14F-4D97-AF65-F5344CB8AC3E}">
        <p14:creationId xmlns:p14="http://schemas.microsoft.com/office/powerpoint/2010/main" val="106719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2"/>
                </a:solidFill>
              </a:rPr>
              <a:t>Possible </a:t>
            </a:r>
            <a:r>
              <a:rPr lang="en-GB" dirty="0">
                <a:solidFill>
                  <a:schemeClr val="tx2"/>
                </a:solidFill>
              </a:rPr>
              <a:t>advantages and </a:t>
            </a:r>
            <a:r>
              <a:rPr lang="en-GB" dirty="0" smtClean="0">
                <a:solidFill>
                  <a:schemeClr val="tx2"/>
                </a:solidFill>
              </a:rPr>
              <a:t>challenges</a:t>
            </a:r>
            <a:endParaRPr lang="en-US" dirty="0">
              <a:solidFill>
                <a:schemeClr val="tx2"/>
              </a:solidFill>
            </a:endParaRPr>
          </a:p>
        </p:txBody>
      </p:sp>
      <p:sp>
        <p:nvSpPr>
          <p:cNvPr id="2" name="Content Placeholder 1"/>
          <p:cNvSpPr>
            <a:spLocks noGrp="1"/>
          </p:cNvSpPr>
          <p:nvPr>
            <p:ph idx="1"/>
          </p:nvPr>
        </p:nvSpPr>
        <p:spPr/>
        <p:txBody>
          <a:bodyPr>
            <a:normAutofit/>
          </a:bodyPr>
          <a:lstStyle/>
          <a:p>
            <a:r>
              <a:rPr lang="en-US" dirty="0" smtClean="0">
                <a:solidFill>
                  <a:schemeClr val="tx2"/>
                </a:solidFill>
              </a:rPr>
              <a:t>Advantages</a:t>
            </a:r>
            <a:endParaRPr lang="en-US" dirty="0">
              <a:solidFill>
                <a:schemeClr val="tx2"/>
              </a:solidFill>
            </a:endParaRPr>
          </a:p>
          <a:p>
            <a:pPr lvl="1"/>
            <a:r>
              <a:rPr lang="en-US" dirty="0" smtClean="0">
                <a:solidFill>
                  <a:schemeClr val="tx2"/>
                </a:solidFill>
              </a:rPr>
              <a:t>Course </a:t>
            </a:r>
            <a:r>
              <a:rPr lang="en-US" dirty="0">
                <a:solidFill>
                  <a:schemeClr val="tx2"/>
                </a:solidFill>
              </a:rPr>
              <a:t>composition templates</a:t>
            </a:r>
          </a:p>
          <a:p>
            <a:pPr lvl="1"/>
            <a:r>
              <a:rPr lang="en-US" dirty="0">
                <a:solidFill>
                  <a:schemeClr val="tx2"/>
                </a:solidFill>
              </a:rPr>
              <a:t>Grade calculation</a:t>
            </a:r>
          </a:p>
          <a:p>
            <a:r>
              <a:rPr lang="en-US" dirty="0" smtClean="0">
                <a:solidFill>
                  <a:schemeClr val="tx2"/>
                </a:solidFill>
              </a:rPr>
              <a:t>Challenges</a:t>
            </a:r>
            <a:endParaRPr lang="en-GB" dirty="0">
              <a:solidFill>
                <a:schemeClr val="tx2"/>
              </a:solidFill>
            </a:endParaRPr>
          </a:p>
          <a:p>
            <a:pPr lvl="1"/>
            <a:r>
              <a:rPr lang="en-US" dirty="0">
                <a:solidFill>
                  <a:schemeClr val="tx2"/>
                </a:solidFill>
              </a:rPr>
              <a:t>Course composition setup</a:t>
            </a:r>
          </a:p>
          <a:p>
            <a:pPr lvl="1"/>
            <a:r>
              <a:rPr lang="en-US" dirty="0">
                <a:solidFill>
                  <a:schemeClr val="tx2"/>
                </a:solidFill>
              </a:rPr>
              <a:t>Grade processing</a:t>
            </a:r>
          </a:p>
          <a:p>
            <a:pPr lvl="1"/>
            <a:r>
              <a:rPr lang="en-US" dirty="0">
                <a:solidFill>
                  <a:schemeClr val="tx2"/>
                </a:solidFill>
              </a:rPr>
              <a:t>Grade calculation</a:t>
            </a:r>
          </a:p>
          <a:p>
            <a:pPr lvl="1"/>
            <a:r>
              <a:rPr lang="en-US" dirty="0" smtClean="0">
                <a:solidFill>
                  <a:schemeClr val="tx2"/>
                </a:solidFill>
              </a:rPr>
              <a:t>Roster</a:t>
            </a:r>
          </a:p>
          <a:p>
            <a:pPr lvl="4"/>
            <a:r>
              <a:rPr lang="en-GB" dirty="0" smtClean="0">
                <a:solidFill>
                  <a:schemeClr val="tx2"/>
                </a:solidFill>
              </a:rPr>
              <a:t>Class </a:t>
            </a:r>
            <a:r>
              <a:rPr lang="en-GB" dirty="0">
                <a:solidFill>
                  <a:schemeClr val="tx2"/>
                </a:solidFill>
              </a:rPr>
              <a:t>Scheduling</a:t>
            </a:r>
          </a:p>
          <a:p>
            <a:pPr lvl="4"/>
            <a:r>
              <a:rPr lang="en-GB" dirty="0">
                <a:solidFill>
                  <a:schemeClr val="tx2"/>
                </a:solidFill>
              </a:rPr>
              <a:t>Room Reservation System (ZRS)</a:t>
            </a:r>
          </a:p>
          <a:p>
            <a:pPr lvl="4"/>
            <a:r>
              <a:rPr lang="en-US" dirty="0">
                <a:solidFill>
                  <a:schemeClr val="tx2"/>
                </a:solidFill>
              </a:rPr>
              <a:t>Automatic roster generation</a:t>
            </a:r>
            <a:endParaRPr lang="en-GB" dirty="0">
              <a:solidFill>
                <a:schemeClr val="tx2"/>
              </a:solidFill>
            </a:endParaRPr>
          </a:p>
          <a:p>
            <a:pPr lvl="1"/>
            <a:endParaRPr lang="en-US" dirty="0">
              <a:solidFill>
                <a:schemeClr val="bg2"/>
              </a:solidFill>
            </a:endParaRPr>
          </a:p>
          <a:p>
            <a:pPr marL="109728" indent="0">
              <a:buNone/>
            </a:pPr>
            <a:endParaRPr lang="en-US" dirty="0" smtClean="0">
              <a:solidFill>
                <a:schemeClr val="bg2"/>
              </a:solidFill>
            </a:endParaRPr>
          </a:p>
        </p:txBody>
      </p:sp>
    </p:spTree>
    <p:extLst>
      <p:ext uri="{BB962C8B-B14F-4D97-AF65-F5344CB8AC3E}">
        <p14:creationId xmlns:p14="http://schemas.microsoft.com/office/powerpoint/2010/main" val="247768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90600" y="2286000"/>
            <a:ext cx="7289800" cy="4022725"/>
          </a:xfrm>
        </p:spPr>
        <p:txBody>
          <a:bodyPr>
            <a:normAutofit/>
          </a:bodyPr>
          <a:lstStyle/>
          <a:p>
            <a:pPr marL="109728" indent="0">
              <a:buNone/>
            </a:pPr>
            <a:r>
              <a:rPr lang="en-US" dirty="0" smtClean="0">
                <a:solidFill>
                  <a:schemeClr val="tx2"/>
                </a:solidFill>
              </a:rPr>
              <a:t>Hofstadter's law:</a:t>
            </a:r>
          </a:p>
          <a:p>
            <a:pPr marL="109728" indent="0">
              <a:buNone/>
            </a:pPr>
            <a:endParaRPr lang="en-US" dirty="0">
              <a:solidFill>
                <a:schemeClr val="tx2"/>
              </a:solidFill>
            </a:endParaRPr>
          </a:p>
          <a:p>
            <a:pPr marL="393192" lvl="1" indent="0">
              <a:buNone/>
            </a:pPr>
            <a:r>
              <a:rPr lang="en-GB" sz="2000" i="1" dirty="0">
                <a:solidFill>
                  <a:schemeClr val="tx2"/>
                </a:solidFill>
              </a:rPr>
              <a:t>“It always takes longer than you expect, even when you take into account Hofstadter's Law</a:t>
            </a:r>
            <a:r>
              <a:rPr lang="en-GB" sz="2000" i="1" dirty="0" smtClean="0">
                <a:solidFill>
                  <a:schemeClr val="tx2"/>
                </a:solidFill>
              </a:rPr>
              <a:t>”</a:t>
            </a:r>
          </a:p>
          <a:p>
            <a:pPr marL="393192" lvl="1" indent="0">
              <a:buNone/>
            </a:pPr>
            <a:endParaRPr lang="en-US" sz="2000" i="1" dirty="0">
              <a:solidFill>
                <a:schemeClr val="tx2"/>
              </a:solidFill>
            </a:endParaRPr>
          </a:p>
          <a:p>
            <a:pPr marL="393192" lvl="1" indent="0">
              <a:buNone/>
            </a:pPr>
            <a:r>
              <a:rPr lang="en-GB" sz="2000" i="1" dirty="0" smtClean="0">
                <a:solidFill>
                  <a:schemeClr val="tx2"/>
                </a:solidFill>
              </a:rPr>
              <a:t>Douglas Hofstadter, </a:t>
            </a:r>
            <a:r>
              <a:rPr lang="en-GB" sz="2000" i="1" dirty="0">
                <a:solidFill>
                  <a:schemeClr val="tx2"/>
                </a:solidFill>
              </a:rPr>
              <a:t>cognitive </a:t>
            </a:r>
            <a:r>
              <a:rPr lang="en-GB" sz="2000" i="1" dirty="0" smtClean="0">
                <a:solidFill>
                  <a:schemeClr val="tx2"/>
                </a:solidFill>
              </a:rPr>
              <a:t>scientist</a:t>
            </a:r>
            <a:endParaRPr lang="en-GB" sz="2000" dirty="0">
              <a:solidFill>
                <a:schemeClr val="tx2"/>
              </a:solidFill>
            </a:endParaRPr>
          </a:p>
          <a:p>
            <a:pPr marL="393192" lvl="1" indent="0">
              <a:buNone/>
            </a:pPr>
            <a:endParaRPr lang="en-GB" i="1" dirty="0" smtClean="0">
              <a:solidFill>
                <a:schemeClr val="tx2"/>
              </a:solidFill>
            </a:endParaRPr>
          </a:p>
          <a:p>
            <a:endParaRPr lang="en-GB" dirty="0" smtClean="0">
              <a:solidFill>
                <a:schemeClr val="tx2"/>
              </a:solidFill>
            </a:endParaRPr>
          </a:p>
          <a:p>
            <a:endParaRPr lang="en-GB" dirty="0" smtClean="0">
              <a:solidFill>
                <a:schemeClr val="tx2"/>
              </a:solidFill>
            </a:endParaRPr>
          </a:p>
        </p:txBody>
      </p:sp>
    </p:spTree>
    <p:extLst>
      <p:ext uri="{BB962C8B-B14F-4D97-AF65-F5344CB8AC3E}">
        <p14:creationId xmlns:p14="http://schemas.microsoft.com/office/powerpoint/2010/main" val="377504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Conclusions</a:t>
            </a:r>
            <a:endParaRPr lang="en-US" dirty="0">
              <a:solidFill>
                <a:schemeClr val="tx2"/>
              </a:solidFill>
            </a:endParaRPr>
          </a:p>
        </p:txBody>
      </p:sp>
      <p:sp>
        <p:nvSpPr>
          <p:cNvPr id="2" name="Content Placeholder 1"/>
          <p:cNvSpPr>
            <a:spLocks noGrp="1"/>
          </p:cNvSpPr>
          <p:nvPr>
            <p:ph idx="1"/>
          </p:nvPr>
        </p:nvSpPr>
        <p:spPr/>
        <p:txBody>
          <a:bodyPr>
            <a:normAutofit/>
          </a:bodyPr>
          <a:lstStyle/>
          <a:p>
            <a:pPr lvl="1"/>
            <a:endParaRPr lang="en-US" dirty="0">
              <a:solidFill>
                <a:schemeClr val="bg2"/>
              </a:solidFill>
            </a:endParaRPr>
          </a:p>
          <a:p>
            <a:pPr marL="109728" indent="0">
              <a:buNone/>
            </a:pPr>
            <a:r>
              <a:rPr lang="en-US" dirty="0" smtClean="0"/>
              <a:t>Complicated and steep leaning curve</a:t>
            </a:r>
          </a:p>
          <a:p>
            <a:pPr marL="109728" indent="0">
              <a:buNone/>
            </a:pPr>
            <a:r>
              <a:rPr lang="en-US" dirty="0" smtClean="0"/>
              <a:t>Course groups and course list have potential</a:t>
            </a:r>
          </a:p>
          <a:p>
            <a:pPr marL="109728" indent="0">
              <a:buNone/>
            </a:pPr>
            <a:r>
              <a:rPr lang="en-US" dirty="0" smtClean="0"/>
              <a:t>Improved program structure</a:t>
            </a:r>
          </a:p>
          <a:p>
            <a:pPr marL="109728" indent="0">
              <a:buNone/>
            </a:pPr>
            <a:r>
              <a:rPr lang="en-US" dirty="0" smtClean="0"/>
              <a:t>End grade calculation unclear</a:t>
            </a:r>
          </a:p>
          <a:p>
            <a:pPr marL="109728" indent="0">
              <a:buNone/>
            </a:pPr>
            <a:r>
              <a:rPr lang="en-US" dirty="0" smtClean="0"/>
              <a:t>Course enrolment complicated</a:t>
            </a:r>
          </a:p>
          <a:p>
            <a:pPr marL="109728" indent="0">
              <a:buNone/>
            </a:pPr>
            <a:endParaRPr lang="en-US" dirty="0" smtClean="0"/>
          </a:p>
          <a:p>
            <a:pPr marL="109728" indent="0">
              <a:buNone/>
            </a:pPr>
            <a:endParaRPr lang="en-US" dirty="0" smtClean="0"/>
          </a:p>
          <a:p>
            <a:pPr marL="109728" indent="0">
              <a:buNone/>
            </a:pPr>
            <a:endParaRPr lang="en-US" dirty="0" smtClean="0"/>
          </a:p>
          <a:p>
            <a:pPr marL="109728" indent="0">
              <a:buNone/>
            </a:pPr>
            <a:endParaRPr lang="en-US" dirty="0" smtClean="0"/>
          </a:p>
          <a:p>
            <a:pPr marL="109728" indent="0">
              <a:buNone/>
            </a:pPr>
            <a:endParaRPr lang="en-US" dirty="0" smtClean="0"/>
          </a:p>
        </p:txBody>
      </p:sp>
    </p:spTree>
    <p:extLst>
      <p:ext uri="{BB962C8B-B14F-4D97-AF65-F5344CB8AC3E}">
        <p14:creationId xmlns:p14="http://schemas.microsoft.com/office/powerpoint/2010/main" val="10374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2"/>
                </a:solidFill>
              </a:rPr>
              <a:t>Questions</a:t>
            </a:r>
            <a:endParaRPr lang="en-US" dirty="0">
              <a:solidFill>
                <a:schemeClr val="tx2"/>
              </a:solidFill>
            </a:endParaRPr>
          </a:p>
        </p:txBody>
      </p:sp>
      <p:sp>
        <p:nvSpPr>
          <p:cNvPr id="2" name="Content Placeholder 1"/>
          <p:cNvSpPr>
            <a:spLocks noGrp="1"/>
          </p:cNvSpPr>
          <p:nvPr>
            <p:ph idx="1"/>
          </p:nvPr>
        </p:nvSpPr>
        <p:spPr/>
        <p:txBody>
          <a:bodyPr>
            <a:normAutofit/>
          </a:bodyPr>
          <a:lstStyle/>
          <a:p>
            <a:pPr lvl="1"/>
            <a:endParaRPr lang="en-US" dirty="0">
              <a:solidFill>
                <a:schemeClr val="bg2"/>
              </a:solidFill>
            </a:endParaRPr>
          </a:p>
          <a:p>
            <a:pPr marL="109728" indent="0">
              <a:buNone/>
            </a:pPr>
            <a:endParaRPr lang="en-US" dirty="0" smtClean="0"/>
          </a:p>
          <a:p>
            <a:pPr marL="109728" indent="0">
              <a:buNone/>
            </a:pPr>
            <a:endParaRPr lang="en-US" dirty="0" smtClean="0"/>
          </a:p>
          <a:p>
            <a:pPr marL="109728" indent="0">
              <a:buNone/>
            </a:pPr>
            <a:endParaRPr lang="en-US" dirty="0" smtClean="0"/>
          </a:p>
        </p:txBody>
      </p:sp>
      <p:pic>
        <p:nvPicPr>
          <p:cNvPr id="4" name="Picture 3" descr="m_faqs_837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2209800"/>
            <a:ext cx="6350000" cy="4038600"/>
          </a:xfrm>
          <a:prstGeom prst="rect">
            <a:avLst/>
          </a:prstGeom>
        </p:spPr>
      </p:pic>
    </p:spTree>
    <p:extLst>
      <p:ext uri="{BB962C8B-B14F-4D97-AF65-F5344CB8AC3E}">
        <p14:creationId xmlns:p14="http://schemas.microsoft.com/office/powerpoint/2010/main" val="21798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solidFill>
                  <a:schemeClr val="bg1"/>
                </a:solidFill>
              </a:rPr>
              <a:t>presenters</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Chris Gallacher</a:t>
            </a:r>
            <a:endParaRPr lang="en-US" dirty="0"/>
          </a:p>
        </p:txBody>
      </p:sp>
      <p:sp>
        <p:nvSpPr>
          <p:cNvPr id="4" name="Content Placeholder 3"/>
          <p:cNvSpPr>
            <a:spLocks noGrp="1"/>
          </p:cNvSpPr>
          <p:nvPr>
            <p:ph sz="half" idx="2"/>
          </p:nvPr>
        </p:nvSpPr>
        <p:spPr>
          <a:xfrm>
            <a:off x="768096" y="2967788"/>
            <a:ext cx="3566160" cy="1446168"/>
          </a:xfrm>
        </p:spPr>
        <p:txBody>
          <a:bodyPr>
            <a:noAutofit/>
          </a:bodyPr>
          <a:lstStyle/>
          <a:p>
            <a:r>
              <a:rPr lang="en-US" dirty="0" smtClean="0"/>
              <a:t>Functional applications manager</a:t>
            </a:r>
          </a:p>
          <a:p>
            <a:r>
              <a:rPr lang="en-US" dirty="0" smtClean="0"/>
              <a:t>Faculty of Humanities – Leiden University</a:t>
            </a:r>
          </a:p>
          <a:p>
            <a:r>
              <a:rPr lang="en-US" dirty="0" smtClean="0"/>
              <a:t>c.j.gallacher@hum.leidenuniv.nl</a:t>
            </a:r>
          </a:p>
        </p:txBody>
      </p:sp>
      <p:sp>
        <p:nvSpPr>
          <p:cNvPr id="5" name="Text Placeholder 4"/>
          <p:cNvSpPr>
            <a:spLocks noGrp="1"/>
          </p:cNvSpPr>
          <p:nvPr>
            <p:ph type="body" sz="quarter" idx="3"/>
          </p:nvPr>
        </p:nvSpPr>
        <p:spPr/>
        <p:txBody>
          <a:bodyPr/>
          <a:lstStyle/>
          <a:p>
            <a:r>
              <a:rPr lang="en-US" dirty="0" smtClean="0"/>
              <a:t>Lenie de Schipper</a:t>
            </a:r>
            <a:endParaRPr lang="en-US" dirty="0"/>
          </a:p>
        </p:txBody>
      </p:sp>
      <p:sp>
        <p:nvSpPr>
          <p:cNvPr id="6" name="Content Placeholder 5"/>
          <p:cNvSpPr>
            <a:spLocks noGrp="1"/>
          </p:cNvSpPr>
          <p:nvPr>
            <p:ph sz="quarter" idx="4"/>
          </p:nvPr>
        </p:nvSpPr>
        <p:spPr>
          <a:xfrm>
            <a:off x="4491990" y="2967788"/>
            <a:ext cx="3566160" cy="1756612"/>
          </a:xfrm>
        </p:spPr>
        <p:txBody>
          <a:bodyPr>
            <a:noAutofit/>
          </a:bodyPr>
          <a:lstStyle/>
          <a:p>
            <a:r>
              <a:rPr lang="en-US" dirty="0" smtClean="0"/>
              <a:t>Functional </a:t>
            </a:r>
            <a:r>
              <a:rPr lang="en-US" dirty="0"/>
              <a:t>applications manager</a:t>
            </a:r>
          </a:p>
          <a:p>
            <a:r>
              <a:rPr lang="en-US" dirty="0"/>
              <a:t>Faculty of Humanities – Leiden University</a:t>
            </a:r>
          </a:p>
          <a:p>
            <a:r>
              <a:rPr lang="en-US" dirty="0"/>
              <a:t>l.s.deschipper@hum.leidenuniv.nl</a:t>
            </a:r>
            <a:endParaRPr lang="en-US" dirty="0" smtClean="0"/>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Clr>
                <a:srgbClr val="7F7B99"/>
              </a:buClr>
            </a:pPr>
            <a:endParaRPr lang="en-US" sz="1600" dirty="0" smtClean="0">
              <a:solidFill>
                <a:prstClr val="black"/>
              </a:solidFill>
            </a:endParaRP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Clr>
                <a:srgbClr val="7F7B99"/>
              </a:buClr>
            </a:pPr>
            <a:endParaRPr lang="en-US" sz="1600" dirty="0" smtClean="0">
              <a:solidFill>
                <a:prstClr val="black"/>
              </a:solidFill>
            </a:endParaRP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a:t>
            </a:r>
            <a:r>
              <a:rPr lang="en-US" sz="3200" dirty="0" smtClean="0">
                <a:solidFill>
                  <a:schemeClr val="tx1"/>
                </a:solidFill>
              </a:rPr>
              <a:t>will be </a:t>
            </a:r>
            <a:r>
              <a:rPr lang="en-US" sz="3200" dirty="0">
                <a:solidFill>
                  <a:schemeClr val="tx1"/>
                </a:solidFill>
              </a:rPr>
              <a:t>available for download from the Conference Site</a:t>
            </a:r>
          </a:p>
        </p:txBody>
      </p:sp>
    </p:spTree>
    <p:extLst>
      <p:ext uri="{BB962C8B-B14F-4D97-AF65-F5344CB8AC3E}">
        <p14:creationId xmlns:p14="http://schemas.microsoft.com/office/powerpoint/2010/main" val="22506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4" name="Picture Placeholder 3"/>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204" b="22674"/>
          <a:stretch/>
        </p:blipFill>
        <p:spPr/>
      </p:pic>
    </p:spTree>
    <p:extLst>
      <p:ext uri="{BB962C8B-B14F-4D97-AF65-F5344CB8AC3E}">
        <p14:creationId xmlns:p14="http://schemas.microsoft.com/office/powerpoint/2010/main" val="417257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faculty of humanities</a:t>
            </a:r>
            <a:br>
              <a:rPr lang="en-US" dirty="0" smtClean="0"/>
            </a:br>
            <a:r>
              <a:rPr lang="en-US" dirty="0"/>
              <a:t>Leiden university</a:t>
            </a:r>
          </a:p>
        </p:txBody>
      </p:sp>
      <p:sp>
        <p:nvSpPr>
          <p:cNvPr id="4" name="Text Placeholder 3"/>
          <p:cNvSpPr>
            <a:spLocks noGrp="1"/>
          </p:cNvSpPr>
          <p:nvPr>
            <p:ph type="body" sz="half" idx="2"/>
          </p:nvPr>
        </p:nvSpPr>
        <p:spPr/>
        <p:txBody>
          <a:bodyPr>
            <a:normAutofit fontScale="70000" lnSpcReduction="20000"/>
          </a:bodyPr>
          <a:lstStyle/>
          <a:p>
            <a:pPr marL="285750" indent="-285750">
              <a:buFont typeface="Arial" panose="020B0604020202020204" pitchFamily="34" charset="0"/>
              <a:buChar char="•"/>
            </a:pPr>
            <a:r>
              <a:rPr lang="en-GB" dirty="0"/>
              <a:t>More than 6000 students</a:t>
            </a:r>
          </a:p>
          <a:p>
            <a:pPr marL="285750" indent="-285750">
              <a:buFont typeface="Arial" panose="020B0604020202020204" pitchFamily="34" charset="0"/>
              <a:buChar char="•"/>
            </a:pPr>
            <a:r>
              <a:rPr lang="en-GB" dirty="0"/>
              <a:t>28 </a:t>
            </a:r>
            <a:r>
              <a:rPr lang="en-GB" dirty="0" smtClean="0"/>
              <a:t>BA programmes</a:t>
            </a:r>
            <a:endParaRPr lang="en-GB" dirty="0"/>
          </a:p>
          <a:p>
            <a:pPr marL="285750" indent="-285750">
              <a:buFont typeface="Arial" panose="020B0604020202020204" pitchFamily="34" charset="0"/>
              <a:buChar char="•"/>
            </a:pPr>
            <a:r>
              <a:rPr lang="en-GB" dirty="0"/>
              <a:t>27 </a:t>
            </a:r>
            <a:r>
              <a:rPr lang="en-GB" dirty="0" smtClean="0"/>
              <a:t>MA programmes</a:t>
            </a:r>
          </a:p>
          <a:p>
            <a:pPr marL="285750" indent="-285750">
              <a:buFont typeface="Arial" panose="020B0604020202020204" pitchFamily="34" charset="0"/>
              <a:buChar char="•"/>
            </a:pPr>
            <a:r>
              <a:rPr lang="en-GB" dirty="0" smtClean="0"/>
              <a:t>    - 14 broad </a:t>
            </a:r>
            <a:r>
              <a:rPr lang="en-GB" dirty="0"/>
              <a:t>label programmes </a:t>
            </a:r>
            <a:endParaRPr lang="en-GB" dirty="0" smtClean="0"/>
          </a:p>
          <a:p>
            <a:pPr marL="285750" indent="-285750">
              <a:buFont typeface="Arial" panose="020B0604020202020204" pitchFamily="34" charset="0"/>
              <a:buChar char="•"/>
            </a:pPr>
            <a:r>
              <a:rPr lang="en-GB" dirty="0"/>
              <a:t> </a:t>
            </a:r>
            <a:r>
              <a:rPr lang="en-GB" dirty="0" smtClean="0"/>
              <a:t>   - 10 </a:t>
            </a:r>
            <a:r>
              <a:rPr lang="en-GB" dirty="0"/>
              <a:t>specialisations</a:t>
            </a:r>
          </a:p>
          <a:p>
            <a:pPr marL="285750" indent="-285750">
              <a:buFont typeface="Arial" panose="020B0604020202020204" pitchFamily="34" charset="0"/>
              <a:buChar char="•"/>
            </a:pPr>
            <a:r>
              <a:rPr lang="en-GB" dirty="0"/>
              <a:t>5 administrative clusters </a:t>
            </a:r>
            <a:endParaRPr lang="en-GB" dirty="0" smtClean="0"/>
          </a:p>
          <a:p>
            <a:pPr marL="285750" indent="-285750">
              <a:buFont typeface="Arial" panose="020B0604020202020204" pitchFamily="34" charset="0"/>
              <a:buChar char="•"/>
            </a:pPr>
            <a:r>
              <a:rPr lang="en-GB" dirty="0" smtClean="0"/>
              <a:t>   - 5 </a:t>
            </a:r>
            <a:r>
              <a:rPr lang="en-GB" dirty="0"/>
              <a:t>locations </a:t>
            </a:r>
            <a:endParaRPr lang="en-GB" dirty="0" smtClean="0"/>
          </a:p>
          <a:p>
            <a:pPr marL="285750" indent="-285750">
              <a:buFont typeface="Arial" panose="020B0604020202020204" pitchFamily="34" charset="0"/>
              <a:buChar char="•"/>
            </a:pPr>
            <a:r>
              <a:rPr lang="en-GB" dirty="0" smtClean="0"/>
              <a:t>   - 2 </a:t>
            </a:r>
            <a:r>
              <a:rPr lang="en-GB" dirty="0"/>
              <a:t>cities</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6661" b="16661"/>
          <a:stretch>
            <a:fillRect/>
          </a:stretch>
        </p:blipFill>
        <p:spPr/>
      </p:pic>
    </p:spTree>
    <p:extLst>
      <p:ext uri="{BB962C8B-B14F-4D97-AF65-F5344CB8AC3E}">
        <p14:creationId xmlns:p14="http://schemas.microsoft.com/office/powerpoint/2010/main" val="24181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 population and </a:t>
            </a:r>
            <a:r>
              <a:rPr lang="en-US" dirty="0" err="1" smtClean="0"/>
              <a:t>programme</a:t>
            </a:r>
            <a:endParaRPr lang="en-GB" dirty="0"/>
          </a:p>
        </p:txBody>
      </p:sp>
      <p:sp>
        <p:nvSpPr>
          <p:cNvPr id="5" name="Tex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dirty="0" smtClean="0"/>
              <a:t>Student population</a:t>
            </a:r>
          </a:p>
          <a:p>
            <a:pPr marL="285750" indent="-285750">
              <a:buFont typeface="Arial" panose="020B0604020202020204" pitchFamily="34" charset="0"/>
              <a:buChar char="•"/>
            </a:pPr>
            <a:r>
              <a:rPr lang="en-US" dirty="0" smtClean="0"/>
              <a:t>BA International Studies</a:t>
            </a:r>
          </a:p>
          <a:p>
            <a:pPr marL="285750" indent="-285750">
              <a:buFont typeface="Arial" panose="020B0604020202020204" pitchFamily="34" charset="0"/>
              <a:buChar char="•"/>
            </a:pPr>
            <a:r>
              <a:rPr lang="en-US" dirty="0" smtClean="0"/>
              <a:t>Program composition</a:t>
            </a:r>
          </a:p>
          <a:p>
            <a:endParaRPr lang="en-US" dirty="0" smtClean="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12431" b="12431"/>
          <a:stretch>
            <a:fillRect/>
          </a:stretch>
        </p:blipFill>
        <p:spPr/>
      </p:pic>
    </p:spTree>
    <p:extLst>
      <p:ext uri="{BB962C8B-B14F-4D97-AF65-F5344CB8AC3E}">
        <p14:creationId xmlns:p14="http://schemas.microsoft.com/office/powerpoint/2010/main" val="160618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tx1"/>
                </a:solidFill>
              </a:rPr>
              <a:t>Student </a:t>
            </a:r>
            <a:r>
              <a:rPr lang="en-GB" dirty="0" smtClean="0">
                <a:solidFill>
                  <a:schemeClr val="tx1"/>
                </a:solidFill>
              </a:rPr>
              <a:t>population</a:t>
            </a:r>
            <a:endParaRPr lang="en-US" dirty="0">
              <a:solidFill>
                <a:schemeClr val="tx1"/>
              </a:solidFill>
            </a:endParaRPr>
          </a:p>
        </p:txBody>
      </p:sp>
      <p:sp>
        <p:nvSpPr>
          <p:cNvPr id="2" name="Content Placeholder 1"/>
          <p:cNvSpPr>
            <a:spLocks noGrp="1"/>
          </p:cNvSpPr>
          <p:nvPr>
            <p:ph idx="1"/>
          </p:nvPr>
        </p:nvSpPr>
        <p:spPr/>
        <p:txBody>
          <a:bodyPr>
            <a:normAutofit/>
          </a:bodyPr>
          <a:lstStyle/>
          <a:p>
            <a:pPr marL="0" indent="0">
              <a:buNone/>
            </a:pPr>
            <a:r>
              <a:rPr lang="en-US" dirty="0" smtClean="0"/>
              <a:t>Bachelor International Studies</a:t>
            </a:r>
          </a:p>
          <a:p>
            <a:pPr marL="0" indent="0">
              <a:buNone/>
            </a:pPr>
            <a:r>
              <a:rPr lang="en-US" dirty="0" smtClean="0"/>
              <a:t>New </a:t>
            </a:r>
            <a:r>
              <a:rPr lang="en-US" dirty="0" err="1" smtClean="0"/>
              <a:t>programme</a:t>
            </a:r>
            <a:r>
              <a:rPr lang="en-US" dirty="0" smtClean="0"/>
              <a:t> started in 2012</a:t>
            </a:r>
          </a:p>
          <a:p>
            <a:pPr marL="0" indent="0">
              <a:buNone/>
            </a:pPr>
            <a:r>
              <a:rPr lang="en-US" dirty="0" smtClean="0"/>
              <a:t>First graduates summer 2015</a:t>
            </a:r>
          </a:p>
          <a:p>
            <a:pPr marL="0" indent="0">
              <a:buNone/>
            </a:pPr>
            <a:r>
              <a:rPr lang="en-US" dirty="0" smtClean="0"/>
              <a:t>Largest student population in our faculty</a:t>
            </a:r>
          </a:p>
          <a:p>
            <a:pPr marL="0" indent="0">
              <a:buNone/>
            </a:pPr>
            <a:r>
              <a:rPr lang="en-US" dirty="0" smtClean="0"/>
              <a:t>8 areas– 22 languages</a:t>
            </a:r>
          </a:p>
        </p:txBody>
      </p:sp>
    </p:spTree>
    <p:extLst>
      <p:ext uri="{BB962C8B-B14F-4D97-AF65-F5344CB8AC3E}">
        <p14:creationId xmlns:p14="http://schemas.microsoft.com/office/powerpoint/2010/main" val="8099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MEA2015">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ppt/theme/theme2.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1_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2015ConferenceSlides_EMEA">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EMEA2015</Template>
  <TotalTime>5000</TotalTime>
  <Words>4335</Words>
  <Application>Microsoft Macintosh PowerPoint</Application>
  <PresentationFormat>On-screen Show (4:3)</PresentationFormat>
  <Paragraphs>727</Paragraphs>
  <Slides>68</Slides>
  <Notes>68</Notes>
  <HiddenSlides>1</HiddenSlides>
  <MMClips>0</MMClips>
  <ScaleCrop>false</ScaleCrop>
  <HeadingPairs>
    <vt:vector size="4" baseType="variant">
      <vt:variant>
        <vt:lpstr>Theme</vt:lpstr>
      </vt:variant>
      <vt:variant>
        <vt:i4>4</vt:i4>
      </vt:variant>
      <vt:variant>
        <vt:lpstr>Slide Titles</vt:lpstr>
      </vt:variant>
      <vt:variant>
        <vt:i4>68</vt:i4>
      </vt:variant>
    </vt:vector>
  </HeadingPairs>
  <TitlesOfParts>
    <vt:vector size="72" baseType="lpstr">
      <vt:lpstr>EMEA2015</vt:lpstr>
      <vt:lpstr>Integral</vt:lpstr>
      <vt:lpstr>1_Integral</vt:lpstr>
      <vt:lpstr>2015ConferenceSlides_EMEA</vt:lpstr>
      <vt:lpstr>The Proof of The Pudding</vt:lpstr>
      <vt:lpstr>presenters</vt:lpstr>
      <vt:lpstr>Overview</vt:lpstr>
      <vt:lpstr>Introduction</vt:lpstr>
      <vt:lpstr>Project PEAM</vt:lpstr>
      <vt:lpstr>PowerPoint Presentation</vt:lpstr>
      <vt:lpstr>faculty of humanities Leiden university</vt:lpstr>
      <vt:lpstr>Test population and programme</vt:lpstr>
      <vt:lpstr>Student population</vt:lpstr>
      <vt:lpstr>Bachelor International Studies</vt:lpstr>
      <vt:lpstr>Programme composition</vt:lpstr>
      <vt:lpstr>Outline</vt:lpstr>
      <vt:lpstr>Program enrolment</vt:lpstr>
      <vt:lpstr>AA and PE: A brief comparison</vt:lpstr>
      <vt:lpstr>AA: Academic requirement groups</vt:lpstr>
      <vt:lpstr>AA: Academic requirements</vt:lpstr>
      <vt:lpstr>AA: Courselists</vt:lpstr>
      <vt:lpstr>Advisement report</vt:lpstr>
      <vt:lpstr>Advisement report</vt:lpstr>
      <vt:lpstr>Advisement report</vt:lpstr>
      <vt:lpstr>Program enrolment</vt:lpstr>
      <vt:lpstr>Program format</vt:lpstr>
      <vt:lpstr>Build program by Format</vt:lpstr>
      <vt:lpstr>Course lists: Advantages</vt:lpstr>
      <vt:lpstr>Course list – example 1</vt:lpstr>
      <vt:lpstr>Course list – example 1</vt:lpstr>
      <vt:lpstr>Course list – example 2</vt:lpstr>
      <vt:lpstr>Course list – example 2</vt:lpstr>
      <vt:lpstr>Academic item parameters </vt:lpstr>
      <vt:lpstr>Academic item element settings</vt:lpstr>
      <vt:lpstr>Enrolment categories</vt:lpstr>
      <vt:lpstr>Course groups</vt:lpstr>
      <vt:lpstr>Course attributes</vt:lpstr>
      <vt:lpstr>Filters</vt:lpstr>
      <vt:lpstr>Filter in self service</vt:lpstr>
      <vt:lpstr>Academic item attribute</vt:lpstr>
      <vt:lpstr>Academic item attribute setup</vt:lpstr>
      <vt:lpstr>Self service</vt:lpstr>
      <vt:lpstr>Test output</vt:lpstr>
      <vt:lpstr>Test output</vt:lpstr>
      <vt:lpstr>Program overview</vt:lpstr>
      <vt:lpstr>Program overview</vt:lpstr>
      <vt:lpstr>Program planning</vt:lpstr>
      <vt:lpstr>Self service demo</vt:lpstr>
      <vt:lpstr>PE: Possible advantages and challenges</vt:lpstr>
      <vt:lpstr>Activity management</vt:lpstr>
      <vt:lpstr>Current methods AM</vt:lpstr>
      <vt:lpstr>Course composition</vt:lpstr>
      <vt:lpstr>Course composition</vt:lpstr>
      <vt:lpstr>Minimum requirements</vt:lpstr>
      <vt:lpstr>Grade calculation</vt:lpstr>
      <vt:lpstr>Grade calculation</vt:lpstr>
      <vt:lpstr>Activity management</vt:lpstr>
      <vt:lpstr>Current course compositions</vt:lpstr>
      <vt:lpstr>Current course compositions</vt:lpstr>
      <vt:lpstr>Templates: Course catalogue</vt:lpstr>
      <vt:lpstr>Course composition setup</vt:lpstr>
      <vt:lpstr>Template content tree</vt:lpstr>
      <vt:lpstr>Activity registry copy content</vt:lpstr>
      <vt:lpstr>Copy content</vt:lpstr>
      <vt:lpstr>Registry detail</vt:lpstr>
      <vt:lpstr>Course composition</vt:lpstr>
      <vt:lpstr>Possible advantages and challenges</vt:lpstr>
      <vt:lpstr>PowerPoint Presentation</vt:lpstr>
      <vt:lpstr>Conclusions</vt:lpstr>
      <vt:lpstr>Questions</vt:lpstr>
      <vt:lpstr>presenters</vt:lpstr>
      <vt:lpstr>THANK YOU!</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C.J.Gallacher@hum.leidenuniv.nl;L.S.de.Schipper@hum.leidenuniv.nl</dc:creator>
  <cp:keywords/>
  <dc:description/>
  <cp:lastModifiedBy>Chris Gallacher</cp:lastModifiedBy>
  <cp:revision>336</cp:revision>
  <cp:lastPrinted>2015-11-16T18:05:36Z</cp:lastPrinted>
  <dcterms:created xsi:type="dcterms:W3CDTF">2013-08-22T21:42:40Z</dcterms:created>
  <dcterms:modified xsi:type="dcterms:W3CDTF">2015-11-18T21:01:24Z</dcterms:modified>
  <cp:category/>
</cp:coreProperties>
</file>