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150"/>
  </p:notesMasterIdLst>
  <p:sldIdLst>
    <p:sldId id="286" r:id="rId2"/>
    <p:sldId id="287" r:id="rId3"/>
    <p:sldId id="288" r:id="rId4"/>
    <p:sldId id="289" r:id="rId5"/>
    <p:sldId id="290" r:id="rId6"/>
    <p:sldId id="262" r:id="rId7"/>
    <p:sldId id="292" r:id="rId8"/>
    <p:sldId id="291" r:id="rId9"/>
    <p:sldId id="263" r:id="rId10"/>
    <p:sldId id="266" r:id="rId11"/>
    <p:sldId id="296" r:id="rId12"/>
    <p:sldId id="297" r:id="rId13"/>
    <p:sldId id="478" r:id="rId14"/>
    <p:sldId id="479" r:id="rId15"/>
    <p:sldId id="300" r:id="rId16"/>
    <p:sldId id="298" r:id="rId17"/>
    <p:sldId id="303" r:id="rId18"/>
    <p:sldId id="480" r:id="rId19"/>
    <p:sldId id="482" r:id="rId20"/>
    <p:sldId id="483" r:id="rId21"/>
    <p:sldId id="484" r:id="rId22"/>
    <p:sldId id="576" r:id="rId23"/>
    <p:sldId id="481" r:id="rId24"/>
    <p:sldId id="500" r:id="rId25"/>
    <p:sldId id="499" r:id="rId26"/>
    <p:sldId id="485" r:id="rId27"/>
    <p:sldId id="496" r:id="rId28"/>
    <p:sldId id="498" r:id="rId29"/>
    <p:sldId id="486" r:id="rId30"/>
    <p:sldId id="497" r:id="rId31"/>
    <p:sldId id="487" r:id="rId32"/>
    <p:sldId id="488" r:id="rId33"/>
    <p:sldId id="489" r:id="rId34"/>
    <p:sldId id="490" r:id="rId35"/>
    <p:sldId id="491" r:id="rId36"/>
    <p:sldId id="494" r:id="rId37"/>
    <p:sldId id="493" r:id="rId38"/>
    <p:sldId id="495" r:id="rId39"/>
    <p:sldId id="293" r:id="rId40"/>
    <p:sldId id="473" r:id="rId41"/>
    <p:sldId id="369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15" r:id="rId50"/>
    <p:sldId id="375" r:id="rId51"/>
    <p:sldId id="376" r:id="rId52"/>
    <p:sldId id="377" r:id="rId53"/>
    <p:sldId id="378" r:id="rId54"/>
    <p:sldId id="398" r:id="rId55"/>
    <p:sldId id="399" r:id="rId56"/>
    <p:sldId id="400" r:id="rId57"/>
    <p:sldId id="401" r:id="rId58"/>
    <p:sldId id="402" r:id="rId59"/>
    <p:sldId id="403" r:id="rId60"/>
    <p:sldId id="423" r:id="rId61"/>
    <p:sldId id="414" r:id="rId62"/>
    <p:sldId id="404" r:id="rId63"/>
    <p:sldId id="405" r:id="rId64"/>
    <p:sldId id="406" r:id="rId65"/>
    <p:sldId id="407" r:id="rId66"/>
    <p:sldId id="379" r:id="rId67"/>
    <p:sldId id="380" r:id="rId68"/>
    <p:sldId id="381" r:id="rId69"/>
    <p:sldId id="577" r:id="rId70"/>
    <p:sldId id="578" r:id="rId71"/>
    <p:sldId id="501" r:id="rId72"/>
    <p:sldId id="554" r:id="rId73"/>
    <p:sldId id="555" r:id="rId74"/>
    <p:sldId id="530" r:id="rId75"/>
    <p:sldId id="531" r:id="rId76"/>
    <p:sldId id="503" r:id="rId77"/>
    <p:sldId id="504" r:id="rId78"/>
    <p:sldId id="505" r:id="rId79"/>
    <p:sldId id="506" r:id="rId80"/>
    <p:sldId id="507" r:id="rId81"/>
    <p:sldId id="508" r:id="rId82"/>
    <p:sldId id="509" r:id="rId83"/>
    <p:sldId id="510" r:id="rId84"/>
    <p:sldId id="511" r:id="rId85"/>
    <p:sldId id="512" r:id="rId86"/>
    <p:sldId id="522" r:id="rId87"/>
    <p:sldId id="523" r:id="rId88"/>
    <p:sldId id="524" r:id="rId89"/>
    <p:sldId id="525" r:id="rId90"/>
    <p:sldId id="526" r:id="rId91"/>
    <p:sldId id="527" r:id="rId92"/>
    <p:sldId id="513" r:id="rId93"/>
    <p:sldId id="514" r:id="rId94"/>
    <p:sldId id="515" r:id="rId95"/>
    <p:sldId id="516" r:id="rId96"/>
    <p:sldId id="517" r:id="rId97"/>
    <p:sldId id="518" r:id="rId98"/>
    <p:sldId id="519" r:id="rId99"/>
    <p:sldId id="520" r:id="rId100"/>
    <p:sldId id="521" r:id="rId101"/>
    <p:sldId id="532" r:id="rId102"/>
    <p:sldId id="533" r:id="rId103"/>
    <p:sldId id="539" r:id="rId104"/>
    <p:sldId id="540" r:id="rId105"/>
    <p:sldId id="579" r:id="rId106"/>
    <p:sldId id="535" r:id="rId107"/>
    <p:sldId id="536" r:id="rId108"/>
    <p:sldId id="537" r:id="rId109"/>
    <p:sldId id="538" r:id="rId110"/>
    <p:sldId id="541" r:id="rId111"/>
    <p:sldId id="542" r:id="rId112"/>
    <p:sldId id="543" r:id="rId113"/>
    <p:sldId id="544" r:id="rId114"/>
    <p:sldId id="545" r:id="rId115"/>
    <p:sldId id="548" r:id="rId116"/>
    <p:sldId id="553" r:id="rId117"/>
    <p:sldId id="549" r:id="rId118"/>
    <p:sldId id="550" r:id="rId119"/>
    <p:sldId id="551" r:id="rId120"/>
    <p:sldId id="552" r:id="rId121"/>
    <p:sldId id="546" r:id="rId122"/>
    <p:sldId id="547" r:id="rId123"/>
    <p:sldId id="556" r:id="rId124"/>
    <p:sldId id="557" r:id="rId125"/>
    <p:sldId id="558" r:id="rId126"/>
    <p:sldId id="559" r:id="rId127"/>
    <p:sldId id="560" r:id="rId128"/>
    <p:sldId id="561" r:id="rId129"/>
    <p:sldId id="562" r:id="rId130"/>
    <p:sldId id="563" r:id="rId131"/>
    <p:sldId id="564" r:id="rId132"/>
    <p:sldId id="565" r:id="rId133"/>
    <p:sldId id="566" r:id="rId134"/>
    <p:sldId id="567" r:id="rId135"/>
    <p:sldId id="568" r:id="rId136"/>
    <p:sldId id="569" r:id="rId137"/>
    <p:sldId id="570" r:id="rId138"/>
    <p:sldId id="571" r:id="rId139"/>
    <p:sldId id="580" r:id="rId140"/>
    <p:sldId id="572" r:id="rId141"/>
    <p:sldId id="573" r:id="rId142"/>
    <p:sldId id="574" r:id="rId143"/>
    <p:sldId id="575" r:id="rId144"/>
    <p:sldId id="581" r:id="rId145"/>
    <p:sldId id="582" r:id="rId146"/>
    <p:sldId id="281" r:id="rId147"/>
    <p:sldId id="283" r:id="rId148"/>
    <p:sldId id="282" r:id="rId1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6" autoAdjust="0"/>
    <p:restoredTop sz="86315" autoAdjust="0"/>
  </p:normalViewPr>
  <p:slideViewPr>
    <p:cSldViewPr snapToGrid="0">
      <p:cViewPr varScale="1">
        <p:scale>
          <a:sx n="77" d="100"/>
          <a:sy n="77" d="100"/>
        </p:scale>
        <p:origin x="701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560"/>
    </p:cViewPr>
  </p:sorterViewPr>
  <p:notesViewPr>
    <p:cSldViewPr snapToGrid="0">
      <p:cViewPr varScale="1">
        <p:scale>
          <a:sx n="68" d="100"/>
          <a:sy n="68" d="100"/>
        </p:scale>
        <p:origin x="2525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F7816-2A27-4A2E-B262-0C89886884DB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41181-854E-4982-AE1F-4433C05B9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Setup</a:t>
            </a:r>
            <a:r>
              <a:rPr lang="en-AU" baseline="0" dirty="0" smtClean="0"/>
              <a:t> using RightNow SOAP WSDL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41181-854E-4982-AE1F-4433C05B9F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78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Bulk API</a:t>
            </a:r>
            <a:r>
              <a:rPr lang="en-AU" baseline="0" dirty="0" smtClean="0"/>
              <a:t> – asynchronous, when importing to Eloqua you will not get immediate response for data integrity issues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41181-854E-4982-AE1F-4433C05B9F0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2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Ca</a:t>
            </a:r>
            <a:r>
              <a:rPr lang="en-AU" baseline="0" dirty="0" smtClean="0"/>
              <a:t>n use both RightNow and Eloqua REST APIs manually (no RightNow/Eloqua adapter) using the REST adapter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41181-854E-4982-AE1F-4433C05B9F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8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Used when mapping any integration type; basic, orchestration,</a:t>
            </a:r>
            <a:r>
              <a:rPr lang="en-AU" baseline="0" dirty="0" smtClean="0"/>
              <a:t> subscribe, etc.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41181-854E-4982-AE1F-4433C05B9F0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6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Import</a:t>
            </a:r>
            <a:r>
              <a:rPr lang="en-AU" baseline="0" dirty="0" smtClean="0"/>
              <a:t> connections means you can import into live instance and not be concerned about existing integrations breaking – new connection information is only picked up on re-activating an integration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41181-854E-4982-AE1F-4433C05B9F0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67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41181-854E-4982-AE1F-4433C05B9F0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9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1E47C00-CA5A-449B-AFF4-39933D5FEF0A}" type="datetime1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75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4E02-59BF-4712-925D-106C31C35635}" type="datetime1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3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E40F-480B-46E3-8D74-8CF23500BABC}" type="datetime1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11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D0DF7-F23B-422D-BE45-5AD6C72C438A}" type="datetime1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2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EDBF1-7AE2-44CD-A01B-C203EC0D1B2F}" type="datetime1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44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5C9A-16B1-4E48-9482-2AADE8846F12}" type="datetime1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97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BA655-8F02-44A4-B0D6-FD0CAC24D64C}" type="datetime1">
              <a:rPr lang="en-US" smtClean="0"/>
              <a:t>11/3/2017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3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C3C23-B749-4D10-B7E9-3E52E6751D49}" type="datetime1">
              <a:rPr lang="en-US" smtClean="0"/>
              <a:t>11/3/2017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403F-A48F-4724-BC19-8B3D1679F96D}" type="datetime1">
              <a:rPr lang="en-US" smtClean="0"/>
              <a:t>11/3/2017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1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25534-9ED6-4C67-92B2-9BC614BB5165}" type="datetime1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4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BA87-0AFF-42EC-BF4E-75ED77AB7B30}" type="datetime1">
              <a:rPr lang="en-US" smtClean="0"/>
              <a:t>11/3/2017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ADU 9-11 November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46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0326B37-5487-4FB6-BFCA-0980821CD2EE}" type="datetime1">
              <a:rPr lang="en-US" smtClean="0"/>
              <a:t>11/3/2017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ADU 9-11 November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A636B23-8F6D-4947-88AC-038BF7B2E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06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sldNum="0" hdr="0" dt="0"/>
  <p:txStyles>
    <p:titleStyle>
      <a:lvl1pPr algn="l" defTabSz="914377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57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cloud/latest/servicecs_gs/CXSVC/api-eventSubscriptions.html" TargetMode="External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racle.com/cloud/latest/servicecs_gs/CXSVC/api-eventSubscription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cs/integration/contact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hyperlink" Target="mailto:James.Imgraben@unisa.edu.au" TargetMode="External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i.unisa.edu.au/PSIGW/PeopleSoftServiceListeningConnector/ABC.1.wsdl" TargetMode="External"/><Relationship Id="rId2" Type="http://schemas.openxmlformats.org/officeDocument/2006/relationships/hyperlink" Target="https://api.unisa.edu.au/PSIGW/PeopleSoftServiceListeningConnector/XYZ.1.wsd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i.unisa.edu.au/" TargetMode="External"/><Relationship Id="rId4" Type="http://schemas.openxmlformats.org/officeDocument/2006/relationships/hyperlink" Target="https://api.unisa.edu.au/PSIGW/RESTListeningConnector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ames.Imgraben@unisa.edu.au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Cloudy With a Chance of Integration - Come and Learn About Oracle Integration Cloud Services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SESSION </a:t>
            </a:r>
            <a:r>
              <a:rPr lang="en-US" dirty="0" smtClean="0"/>
              <a:t>#</a:t>
            </a:r>
            <a:r>
              <a:rPr lang="en-AU" dirty="0" smtClean="0"/>
              <a:t>5019 </a:t>
            </a:r>
          </a:p>
          <a:p>
            <a:r>
              <a:rPr lang="en-AU" dirty="0" smtClean="0"/>
              <a:t>10/11/2017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" b="415"/>
          <a:stretch>
            <a:fillRect/>
          </a:stretch>
        </p:blipFill>
        <p:spPr/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7" y="75524"/>
            <a:ext cx="3134493" cy="3127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690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7"/>
    </mc:Choice>
    <mc:Fallback xmlns="">
      <p:transition spd="slow" advTm="401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Integration Cloud Service?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Oracle Cloud based integration platform that supports both cloud to cloud and on premise to cloud integrations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User-friendly, web based interface/designer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Drag-n-drop design for integrations between platforms using library of  pre-built adapters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Depending on systems, integrations can be quickly developed without any code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2859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7650" name="Picture 2" descr="C:\Users\imgrabjp\AppData\Local\Temp\SNAGHTML13ef2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83615"/>
            <a:ext cx="8107555" cy="53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9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8674" name="Picture 2" descr="C:\Users\imgrabjp\AppData\Local\Temp\SNAGHTML13f67b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37261"/>
            <a:ext cx="8154436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1751" y="2872740"/>
            <a:ext cx="1996965" cy="28803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005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9698" name="Picture 2" descr="C:\Users\imgrabjp\AppData\Local\Temp\SNAGHTML14031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45197"/>
            <a:ext cx="8135923" cy="53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422523"/>
            <a:ext cx="7290054" cy="1499616"/>
          </a:xfrm>
        </p:spPr>
        <p:txBody>
          <a:bodyPr/>
          <a:lstStyle/>
          <a:p>
            <a:r>
              <a:rPr lang="en-US" dirty="0"/>
              <a:t>Contact sync with orchestration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61779" y="1922139"/>
            <a:ext cx="7290055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Service Cloud exports 2 character ISO code e.g. AU, NZ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Marketing Cloud corresponding field has lookup that expects 3 character ISO code e.g. AUS, NZL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Need to use an ICS lookup function to assess and convert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Requires lookup is setup already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0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/>
              <a:t>Contact sync with orchestration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9394" name="Picture 2" descr="C:\Users\imgrabjp\AppData\Local\Temp\SNAGHTML51dde9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70" y="978275"/>
            <a:ext cx="5136096" cy="549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2264818"/>
            <a:ext cx="1757082" cy="4028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088165" y="2266593"/>
            <a:ext cx="1757082" cy="4028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988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9698" name="Picture 2" descr="C:\Users\imgrabjp\AppData\Local\Temp\SNAGHTML140315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45197"/>
            <a:ext cx="8135923" cy="53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05720" y="3429158"/>
            <a:ext cx="2707599" cy="2360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127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0722" name="Picture 2" descr="C:\Users\imgrabjp\AppData\Local\Temp\SNAGHTML141597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68057"/>
            <a:ext cx="8037032" cy="550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5072" y="4351020"/>
            <a:ext cx="2149628" cy="236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5" idx="0"/>
          </p:cNvCxnSpPr>
          <p:nvPr/>
        </p:nvCxnSpPr>
        <p:spPr>
          <a:xfrm flipV="1">
            <a:off x="2239886" y="2705100"/>
            <a:ext cx="2004454" cy="16459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82192" y="2806634"/>
            <a:ext cx="2149628" cy="236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839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3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1746" name="Picture 2" descr="C:\Users\imgrabjp\AppData\Local\Temp\SNAGHTML14385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82662"/>
            <a:ext cx="7842360" cy="553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5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2770" name="Picture 2" descr="C:\Users\imgrabjp\AppData\Local\Temp\SNAGHTML14793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898843"/>
            <a:ext cx="7339723" cy="55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7860" y="2994818"/>
            <a:ext cx="3058120" cy="213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146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3794" name="Picture 2" descr="C:\Users\imgrabjp\AppData\Local\Temp\SNAGHTML147c8d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044575"/>
            <a:ext cx="7290054" cy="553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84207" y="3116738"/>
            <a:ext cx="3058120" cy="2132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3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 in 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007325"/>
            <a:ext cx="3803904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Represent a connection to another system, each using an adapter that provides system specific functionality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Can utilise adapters available from built-in library (49 and counting)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Adapters utilise system APIs to abstract complexities and simplify development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056" name="Picture 8" descr="C:\Users\imgrabjp\AppData\Local\Temp\SNAGHTML4a16b9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91" y="2007325"/>
            <a:ext cx="4249004" cy="39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23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4818" name="Picture 2" descr="C:\Users\imgrabjp\AppData\Local\Temp\SNAGHTML147da9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2" y="998221"/>
            <a:ext cx="7289872" cy="553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54580" y="3078480"/>
            <a:ext cx="1120140" cy="510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36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5842" name="Picture 2" descr="C:\Users\imgrabjp\AppData\Local\Temp\SNAGHTML147ee0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75043"/>
            <a:ext cx="7290054" cy="55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85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6866" name="Picture 2" descr="C:\Users\imgrabjp\AppData\Local\Temp\SNAGHTML14804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22973"/>
            <a:ext cx="8084634" cy="55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89440" y="2941478"/>
            <a:ext cx="4399240" cy="1257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356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7890" name="Picture 2" descr="C:\Users\imgrabjp\AppData\Local\Temp\SNAGHTML148198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899160"/>
            <a:ext cx="8162400" cy="561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59600" y="3707614"/>
            <a:ext cx="1831300" cy="6205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3390900" y="3707614"/>
            <a:ext cx="1371600" cy="310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5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8914" name="Picture 2" descr="C:\Users\imgrabjp\AppData\Local\Temp\SNAGHTML14836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616075"/>
            <a:ext cx="8056768" cy="35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5940" y="3550920"/>
            <a:ext cx="6743700" cy="2514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53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9938" name="Picture 2" descr="C:\Users\imgrabjp\AppData\Local\Temp\SNAGHTML14869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89342"/>
            <a:ext cx="8267019" cy="46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1580" y="3406140"/>
            <a:ext cx="1866900" cy="2065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363980" y="3611880"/>
            <a:ext cx="1714500" cy="205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16380" y="3817620"/>
            <a:ext cx="0" cy="15468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41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/>
              <a:t>Contact sync with orchestration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53219" y="1408225"/>
            <a:ext cx="7290055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Phone is a List/Object from Service Cloud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If phone object is populated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For each phone in </a:t>
            </a:r>
            <a:r>
              <a:rPr lang="en-US" dirty="0" err="1" smtClean="0"/>
              <a:t>PhoneList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If Phone Type ID = 1</a:t>
            </a:r>
          </a:p>
          <a:p>
            <a:pPr marL="0" indent="0">
              <a:buNone/>
            </a:pPr>
            <a:r>
              <a:rPr lang="en-US" dirty="0" smtClean="0"/>
              <a:t>			Set </a:t>
            </a:r>
            <a:r>
              <a:rPr lang="en-US" dirty="0" err="1" smtClean="0"/>
              <a:t>C_MobilePhone</a:t>
            </a:r>
            <a:r>
              <a:rPr lang="en-US" dirty="0" smtClean="0"/>
              <a:t> = number</a:t>
            </a:r>
            <a:endParaRPr lang="en-US" dirty="0"/>
          </a:p>
        </p:txBody>
      </p:sp>
      <p:pic>
        <p:nvPicPr>
          <p:cNvPr id="69634" name="Picture 2" descr="C:\Users\imgrabjp\AppData\Local\Temp\SNAGHTML51eb5a9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4584"/>
            <a:ext cx="3797188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2080" y="4368800"/>
            <a:ext cx="335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3</a:t>
            </a:r>
          </a:p>
          <a:p>
            <a:r>
              <a:rPr lang="en-AU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7" name="Straight Arrow Connector 6"/>
          <p:cNvCxnSpPr>
            <a:endCxn id="3" idx="0"/>
          </p:cNvCxnSpPr>
          <p:nvPr/>
        </p:nvCxnSpPr>
        <p:spPr>
          <a:xfrm flipH="1">
            <a:off x="1569720" y="3505200"/>
            <a:ext cx="3591560" cy="863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26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0962" name="Picture 2" descr="C:\Users\imgrabjp\AppData\Local\Temp\SNAGHTML15dcf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097915"/>
            <a:ext cx="8208120" cy="53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8220" y="1772920"/>
            <a:ext cx="24358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9" idx="0"/>
          </p:cNvCxnSpPr>
          <p:nvPr/>
        </p:nvCxnSpPr>
        <p:spPr>
          <a:xfrm flipV="1">
            <a:off x="2315210" y="3007360"/>
            <a:ext cx="1586230" cy="10799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196340" y="4087271"/>
            <a:ext cx="2237740" cy="27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8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1986" name="Picture 2" descr="C:\Users\imgrabjp\AppData\Local\Temp\SNAGHTML15e6d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82980"/>
            <a:ext cx="8227695" cy="528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7900" y="1681480"/>
            <a:ext cx="24358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7" idx="3"/>
          </p:cNvCxnSpPr>
          <p:nvPr/>
        </p:nvCxnSpPr>
        <p:spPr>
          <a:xfrm>
            <a:off x="3200400" y="2819594"/>
            <a:ext cx="1107440" cy="1356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80820" y="2683909"/>
            <a:ext cx="1719580" cy="27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3699764" y="2476791"/>
            <a:ext cx="494284" cy="2542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528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1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3010" name="Picture 2" descr="C:\Users\imgrabjp\AppData\Local\Temp\SNAGHTML15e95c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60755"/>
            <a:ext cx="8240758" cy="53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72884" y="2470531"/>
            <a:ext cx="1502156" cy="2406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22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585216"/>
            <a:ext cx="7290054" cy="1499616"/>
          </a:xfrm>
        </p:spPr>
        <p:txBody>
          <a:bodyPr/>
          <a:lstStyle/>
          <a:p>
            <a:r>
              <a:rPr lang="en-US" dirty="0" smtClean="0"/>
              <a:t>         </a:t>
            </a:r>
            <a:r>
              <a:rPr lang="en-US" dirty="0" err="1" smtClean="0"/>
              <a:t>rightnow</a:t>
            </a:r>
            <a:r>
              <a:rPr lang="en-US" dirty="0" smtClean="0"/>
              <a:t> adapter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Expose base objects (Contacts</a:t>
            </a:r>
            <a:r>
              <a:rPr lang="en-US" dirty="0"/>
              <a:t>, Incidents and </a:t>
            </a:r>
            <a:r>
              <a:rPr lang="en-US" dirty="0" smtClean="0"/>
              <a:t>Organisations) as well as custom objects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CRUD (Create, Read Update, Delete) operations for all objects or ROQL (by object or csv) based integrations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Subscribe to RightNow events for Contacts, Incidents and Organisations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6" name="Picture 4" descr="C:\Users\imgrabjp\AppData\Local\Temp\SNAGHTML4be0cf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49" y="737499"/>
            <a:ext cx="952382" cy="119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imgrabjp\AppData\Local\Temp\SNAGHTML5656fb9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72" y="2601913"/>
            <a:ext cx="2769094" cy="23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mgrabjp\AppData\Local\Temp\SNAGHTML565752e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01" y="2601913"/>
            <a:ext cx="2720965" cy="239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mgrabjp\AppData\Local\Temp\SNAGHTML565a871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7" y="2998796"/>
            <a:ext cx="4041359" cy="253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imgrabjp\AppData\Local\Temp\SNAGHTML565b627f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867" y="2936235"/>
            <a:ext cx="4511007" cy="27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4034" name="Picture 2" descr="C:\Users\imgrabjp\AppData\Local\Temp\SNAGHTML15ee2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014095"/>
            <a:ext cx="8208120" cy="534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99764" y="2476791"/>
            <a:ext cx="4956556" cy="4899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665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5058" name="Picture 2" descr="C:\Users\imgrabjp\AppData\Local\Temp\SNAGHTML15f05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899795"/>
            <a:ext cx="8254104" cy="53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8220" y="1598918"/>
            <a:ext cx="24358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2315210" y="2930259"/>
            <a:ext cx="1758950" cy="769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96340" y="3699909"/>
            <a:ext cx="2237740" cy="27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25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6082" name="Picture 2" descr="C:\Users\imgrabjp\AppData\Local\Temp\SNAGHTML15f38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05523"/>
            <a:ext cx="8238600" cy="527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8220" y="1681480"/>
            <a:ext cx="24358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7" idx="3"/>
          </p:cNvCxnSpPr>
          <p:nvPr/>
        </p:nvCxnSpPr>
        <p:spPr>
          <a:xfrm>
            <a:off x="3281680" y="2786213"/>
            <a:ext cx="1209040" cy="4665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623060" y="2666665"/>
            <a:ext cx="1658620" cy="239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3943350" y="2666665"/>
            <a:ext cx="320150" cy="269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53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1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7106" name="Picture 2" descr="C:\Users\imgrabjp\AppData\Local\Temp\SNAGHTML15f74c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029652"/>
            <a:ext cx="8299628" cy="532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61124" y="2732369"/>
            <a:ext cx="1502156" cy="24062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59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8130" name="Picture 2" descr="C:\Users\imgrabjp\AppData\Local\Temp\SNAGHTML15f85a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21081"/>
            <a:ext cx="8183709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8220" y="1730998"/>
            <a:ext cx="24358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7" idx="0"/>
          </p:cNvCxnSpPr>
          <p:nvPr/>
        </p:nvCxnSpPr>
        <p:spPr>
          <a:xfrm flipV="1">
            <a:off x="2315210" y="3119120"/>
            <a:ext cx="2449830" cy="9059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96340" y="4025029"/>
            <a:ext cx="2237740" cy="2713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12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9154" name="Picture 2" descr="C:\Users\imgrabjp\AppData\Local\Temp\SNAGHTML15f9ef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06157"/>
            <a:ext cx="8252377" cy="527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0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0178" name="Picture 2" descr="C:\Users\imgrabjp\AppData\Local\Temp\SNAGHTML15fbf9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37261"/>
            <a:ext cx="8264750" cy="531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37430" y="2881128"/>
            <a:ext cx="974250" cy="282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>
          <a:xfrm flipV="1">
            <a:off x="2228850" y="3464560"/>
            <a:ext cx="2414270" cy="469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216660" y="3933589"/>
            <a:ext cx="2024380" cy="2828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06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1202" name="Picture 2" descr="C:\Users\imgrabjp\AppData\Local\Temp\SNAGHTML15fedb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52500"/>
            <a:ext cx="8299075" cy="53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7740" y="1644152"/>
            <a:ext cx="2435860" cy="472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7" idx="3"/>
          </p:cNvCxnSpPr>
          <p:nvPr/>
        </p:nvCxnSpPr>
        <p:spPr>
          <a:xfrm>
            <a:off x="3261360" y="3525599"/>
            <a:ext cx="1625600" cy="608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38020" y="3302157"/>
            <a:ext cx="1323340" cy="4468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3261360" y="3525599"/>
            <a:ext cx="1625600" cy="5180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09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2226" name="Picture 2" descr="C:\Users\imgrabjp\AppData\Local\Temp\SNAGHTML16002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22972"/>
            <a:ext cx="8235800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86320" y="2916077"/>
            <a:ext cx="1404764" cy="2255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1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3250" name="Picture 2" descr="C:\Users\imgrabjp\AppData\Local\Temp\SNAGHTML1601c1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28383"/>
            <a:ext cx="8182061" cy="52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66900" y="2905917"/>
            <a:ext cx="1374140" cy="274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41040" y="3048000"/>
            <a:ext cx="1259840" cy="223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09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585216"/>
            <a:ext cx="7290054" cy="1499616"/>
          </a:xfrm>
        </p:spPr>
        <p:txBody>
          <a:bodyPr/>
          <a:lstStyle/>
          <a:p>
            <a:r>
              <a:rPr lang="en-US" dirty="0" smtClean="0"/>
              <a:t>         Eloqua adapter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75438" y="2084832"/>
            <a:ext cx="3431177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Expose base objects (Contacts, Accounts) as well as custom objects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Uses Eloqua Bulk API 2.0 for importing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Allows use of ICS App within Eloqua to trigger calls from program or campaign flows</a:t>
            </a:r>
          </a:p>
        </p:txBody>
      </p:sp>
      <p:pic>
        <p:nvPicPr>
          <p:cNvPr id="6" name="Picture 6" descr="C:\Users\imgrabjp\AppData\Local\Temp\SNAGHTML4be0e5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778453"/>
            <a:ext cx="922725" cy="114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mgrabjp\AppData\Local\Temp\SNAGHTML566bbde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10" y="2187344"/>
            <a:ext cx="4715505" cy="276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mgrabjp\AppData\Local\Temp\SNAGHTML567010f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67" y="2187344"/>
            <a:ext cx="4198040" cy="384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mgrabjp\AppData\Local\Temp\SNAGHTML56704ef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97" y="2527070"/>
            <a:ext cx="4803929" cy="302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8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4274" name="Picture 2" descr="C:\Users\imgrabjp\AppData\Local\Temp\SNAGHTML16037c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90600"/>
            <a:ext cx="8253840" cy="535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140" y="1707037"/>
            <a:ext cx="612140" cy="2436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490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5298" name="Picture 2" descr="C:\Users\imgrabjp\AppData\Local\Temp\SNAGHTML1604e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53135"/>
            <a:ext cx="8177640" cy="506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82866" y="3504629"/>
            <a:ext cx="3992173" cy="264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52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6322" name="Picture 2" descr="C:\Users\imgrabjp\AppData\Local\Temp\SNAGHTML16062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14413"/>
            <a:ext cx="8162797" cy="47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706" y="4165029"/>
            <a:ext cx="3992173" cy="264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34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7346" name="Picture 2" descr="C:\Users\imgrabjp\AppData\Local\Temp\SNAGHTML16072f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83615"/>
            <a:ext cx="8176620" cy="503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70401" y="2631441"/>
            <a:ext cx="1107440" cy="7721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886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8370" name="Picture 2" descr="C:\Users\imgrabjp\AppData\Local\Temp\SNAGHTML16085f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113473"/>
            <a:ext cx="8180200" cy="48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2480" y="2011681"/>
            <a:ext cx="5262880" cy="1148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321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9394" name="Picture 2" descr="C:\Users\imgrabjp\AppData\Local\Temp\SNAGHTML160b10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36637"/>
            <a:ext cx="8237182" cy="50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0418" name="Picture 2" descr="C:\Users\imgrabjp\AppData\Local\Temp\SNAGHTML160c2f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181101"/>
            <a:ext cx="815084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4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1442" name="Picture 2" descr="C:\Users\imgrabjp\AppData\Local\Temp\SNAGHTML16102b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396934"/>
            <a:ext cx="8223360" cy="418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2466" name="Picture 2" descr="C:\Users\imgrabjp\AppData\Local\Temp\SNAGHTML161b5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2213879"/>
            <a:ext cx="8176506" cy="343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3992" y="1753398"/>
            <a:ext cx="8505001" cy="536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https://{interface}.custhelp.com/services/rest/connect/v1.3/eventSubscriptions/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707" y="3545269"/>
            <a:ext cx="1208333" cy="1732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280867" y="3089737"/>
            <a:ext cx="1045773" cy="191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514547" y="3964298"/>
            <a:ext cx="1655373" cy="214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6685281" y="3200467"/>
            <a:ext cx="1879600" cy="233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47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3992" y="1753398"/>
            <a:ext cx="8505001" cy="536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https://{interface}.custhelp.com/services/rest/connect/v1.3/eventSubscriptions/</a:t>
            </a:r>
            <a:endParaRPr lang="en-US" dirty="0"/>
          </a:p>
        </p:txBody>
      </p:sp>
      <p:sp>
        <p:nvSpPr>
          <p:cNvPr id="11" name="Cloud 10"/>
          <p:cNvSpPr/>
          <p:nvPr/>
        </p:nvSpPr>
        <p:spPr>
          <a:xfrm>
            <a:off x="6861451" y="4021509"/>
            <a:ext cx="1605280" cy="92456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ICS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1392" y="2923374"/>
            <a:ext cx="1194033" cy="143256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Contact Create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Update</a:t>
            </a:r>
          </a:p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Delete</a:t>
            </a:r>
            <a:endParaRPr lang="en-AU" sz="14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>
            <a:stCxn id="12" idx="3"/>
            <a:endCxn id="17" idx="1"/>
          </p:cNvCxnSpPr>
          <p:nvPr/>
        </p:nvCxnSpPr>
        <p:spPr>
          <a:xfrm>
            <a:off x="1715425" y="3639654"/>
            <a:ext cx="49413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09563" y="2923374"/>
            <a:ext cx="1214355" cy="143256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Event Notification Process/CPM</a:t>
            </a:r>
            <a:endParaRPr lang="en-AU" sz="1400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09564" y="4709634"/>
            <a:ext cx="1214355" cy="155977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b="1" dirty="0" smtClean="0">
                <a:solidFill>
                  <a:schemeClr val="bg1"/>
                </a:solidFill>
              </a:rPr>
              <a:t>Event Subscriptions</a:t>
            </a:r>
            <a:endParaRPr lang="en-AU" sz="1400" b="1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>
            <a:stCxn id="17" idx="2"/>
            <a:endCxn id="21" idx="0"/>
          </p:cNvCxnSpPr>
          <p:nvPr/>
        </p:nvCxnSpPr>
        <p:spPr>
          <a:xfrm>
            <a:off x="2816741" y="4355934"/>
            <a:ext cx="1" cy="353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1" idx="3"/>
            <a:endCxn id="11" idx="2"/>
          </p:cNvCxnSpPr>
          <p:nvPr/>
        </p:nvCxnSpPr>
        <p:spPr>
          <a:xfrm flipV="1">
            <a:off x="3423919" y="4483789"/>
            <a:ext cx="3442511" cy="10057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1" idx="3"/>
            <a:endCxn id="11" idx="1"/>
          </p:cNvCxnSpPr>
          <p:nvPr/>
        </p:nvCxnSpPr>
        <p:spPr>
          <a:xfrm flipV="1">
            <a:off x="3423919" y="4945085"/>
            <a:ext cx="4240172" cy="544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6" name="Rectangle 62475"/>
          <p:cNvSpPr/>
          <p:nvPr/>
        </p:nvSpPr>
        <p:spPr>
          <a:xfrm rot="20583672">
            <a:off x="3872808" y="4696555"/>
            <a:ext cx="278634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100" dirty="0">
                <a:solidFill>
                  <a:srgbClr val="000000"/>
                </a:solidFill>
                <a:latin typeface="Segoe UI" panose="020B0502040204020203" pitchFamily="34" charset="0"/>
              </a:rPr>
              <a:t>HEUG_SVC_CLOUD_CONTACT_SYNC/v01/</a:t>
            </a:r>
          </a:p>
        </p:txBody>
      </p:sp>
    </p:spTree>
    <p:extLst>
      <p:ext uri="{BB962C8B-B14F-4D97-AF65-F5344CB8AC3E}">
        <p14:creationId xmlns:p14="http://schemas.microsoft.com/office/powerpoint/2010/main" val="30092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1" grpId="0" animBg="1"/>
      <p:bldP spid="6247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rest Adapter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5085" y="2084832"/>
            <a:ext cx="3177115" cy="394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Generic REST adapter for any application that exposes a REST API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Multiple connection types available base URL, WADL, swagger , RAML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When used with Trigger only, allows ICS to expose endpoints to other adapters</a:t>
            </a:r>
          </a:p>
        </p:txBody>
      </p:sp>
      <p:pic>
        <p:nvPicPr>
          <p:cNvPr id="8" name="Picture 2" descr="C:\Users\imgrabjp\AppData\Local\Temp\SNAGHTML4d279cd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381" y="1910168"/>
            <a:ext cx="5103369" cy="382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mgrabjp\AppData\Local\Temp\SNAGHTML56753a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722382"/>
            <a:ext cx="938784" cy="11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imgrabjp\AppData\Local\Temp\SNAGHTML5676d4a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56" y="2084832"/>
            <a:ext cx="5168715" cy="358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677241" y="4720549"/>
            <a:ext cx="1051560" cy="1432560"/>
          </a:xfrm>
          <a:prstGeom prst="rect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RightNow Adapter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7347291" y="4974549"/>
            <a:ext cx="1605280" cy="924560"/>
          </a:xfrm>
          <a:prstGeom prst="cloud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RightNow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129111" y="4720549"/>
            <a:ext cx="1051560" cy="1432560"/>
          </a:xfrm>
          <a:prstGeom prst="rect">
            <a:avLst/>
          </a:prstGeom>
          <a:solidFill>
            <a:srgbClr val="66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REST Adapter</a:t>
            </a:r>
            <a:endParaRPr lang="en-AU" sz="1600" b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26" idx="3"/>
            <a:endCxn id="27" idx="2"/>
          </p:cNvCxnSpPr>
          <p:nvPr/>
        </p:nvCxnSpPr>
        <p:spPr>
          <a:xfrm>
            <a:off x="6728801" y="5436829"/>
            <a:ext cx="62346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8" idx="3"/>
            <a:endCxn id="26" idx="1"/>
          </p:cNvCxnSpPr>
          <p:nvPr/>
        </p:nvCxnSpPr>
        <p:spPr>
          <a:xfrm>
            <a:off x="5180671" y="5436829"/>
            <a:ext cx="49657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632200" y="2722742"/>
            <a:ext cx="18884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>
                <a:hlinkClick r:id="rId6"/>
              </a:rPr>
              <a:t>https://ics/integration/contact/</a:t>
            </a:r>
            <a:r>
              <a:rPr lang="en-AU" sz="1400" dirty="0" smtClean="0"/>
              <a:t> </a:t>
            </a:r>
          </a:p>
          <a:p>
            <a:r>
              <a:rPr lang="en-AU" sz="1400" dirty="0" smtClean="0"/>
              <a:t>{</a:t>
            </a:r>
            <a:endParaRPr lang="en-AU" sz="1400" dirty="0"/>
          </a:p>
          <a:p>
            <a:r>
              <a:rPr lang="en-AU" sz="1400" dirty="0"/>
              <a:t>    "</a:t>
            </a:r>
            <a:r>
              <a:rPr lang="en-AU" sz="1400" dirty="0" err="1"/>
              <a:t>first_name</a:t>
            </a:r>
            <a:r>
              <a:rPr lang="en-AU" sz="1400" dirty="0"/>
              <a:t>":"",</a:t>
            </a:r>
          </a:p>
          <a:p>
            <a:r>
              <a:rPr lang="en-AU" sz="1400" dirty="0"/>
              <a:t>    "</a:t>
            </a:r>
            <a:r>
              <a:rPr lang="en-AU" sz="1400" dirty="0" err="1"/>
              <a:t>last_name</a:t>
            </a:r>
            <a:r>
              <a:rPr lang="en-AU" sz="1400" dirty="0"/>
              <a:t>":"",</a:t>
            </a:r>
          </a:p>
          <a:p>
            <a:r>
              <a:rPr lang="en-AU" sz="1400" dirty="0"/>
              <a:t>    "</a:t>
            </a:r>
            <a:r>
              <a:rPr lang="en-AU" sz="1400" dirty="0" err="1"/>
              <a:t>email_address</a:t>
            </a:r>
            <a:r>
              <a:rPr lang="en-AU" sz="1400" dirty="0"/>
              <a:t>":""</a:t>
            </a:r>
          </a:p>
          <a:p>
            <a:r>
              <a:rPr lang="en-AU" sz="1400" dirty="0"/>
              <a:t>}</a:t>
            </a:r>
          </a:p>
        </p:txBody>
      </p:sp>
      <p:cxnSp>
        <p:nvCxnSpPr>
          <p:cNvPr id="32" name="Straight Arrow Connector 31"/>
          <p:cNvCxnSpPr>
            <a:stCxn id="31" idx="2"/>
            <a:endCxn id="28" idx="0"/>
          </p:cNvCxnSpPr>
          <p:nvPr/>
        </p:nvCxnSpPr>
        <p:spPr>
          <a:xfrm>
            <a:off x="4576445" y="4323180"/>
            <a:ext cx="78446" cy="3973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95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8610" name="Picture 2" descr="C:\Users\imgrabjp\AppData\Local\Temp\SNAGHTML16e23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3" y="1305866"/>
            <a:ext cx="8266493" cy="477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:\Users\imgrabjp\AppData\Local\Temp\SNAGHTML16e94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2278367"/>
            <a:ext cx="60864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C:\Users\imgrabjp\AppData\Local\Temp\SNAGHTML16ee1c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4007734"/>
            <a:ext cx="5191125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655507" y="2150552"/>
            <a:ext cx="1807773" cy="836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68240" y="3611243"/>
            <a:ext cx="3112880" cy="2468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037474" y="2369434"/>
            <a:ext cx="3613006" cy="1371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3988744" y="4015360"/>
            <a:ext cx="4069550" cy="1796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35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7586" name="Picture 2" descr="C:\Users\imgrabjp\AppData\Local\Temp\SNAGHTML170e1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3" y="1023222"/>
            <a:ext cx="8752035" cy="353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C:\Users\imgrabjp\AppData\Local\Temp\SNAGHTML171137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7" y="3420122"/>
            <a:ext cx="8632406" cy="289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8227" y="3014152"/>
            <a:ext cx="7151933" cy="12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78227" y="5075416"/>
            <a:ext cx="6024174" cy="888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786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6562" name="Picture 2" descr="C:\Users\imgrabjp\AppData\Local\Temp\SNAGHTML17157e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64" y="1041679"/>
            <a:ext cx="5264396" cy="54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63519" y="2834640"/>
            <a:ext cx="1595121" cy="9245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886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5538" name="Picture 2" descr="C:\Users\imgrabjp\AppData\Local\Temp\SNAGHTML17356f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2" y="2466418"/>
            <a:ext cx="8606588" cy="226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5119" y="3441540"/>
            <a:ext cx="4022690" cy="9745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9468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" name="Picture 2" descr="C:\Users\imgrabjp\AppData\Local\Temp\SNAGHTML1733ff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784425"/>
            <a:ext cx="7866394" cy="456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50899" y="3117444"/>
            <a:ext cx="3410287" cy="1895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758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050" name="Picture 2" descr="C:\Users\imgrabjp\AppData\Local\Temp\SNAGHTML3a610c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17" y="1396934"/>
            <a:ext cx="5067300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79617" y="2375452"/>
            <a:ext cx="3735992" cy="521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8096" y="3178110"/>
            <a:ext cx="7290055" cy="3131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ICS import files attached on presentation files.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As well as 2 demonstrated, there are also:</a:t>
            </a:r>
            <a:br>
              <a:rPr lang="en-US" dirty="0" smtClean="0"/>
            </a:br>
            <a:endParaRPr lang="en-US" dirty="0"/>
          </a:p>
          <a:p>
            <a:pPr marL="360000"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Example of publish/subscribe using event notification framework to send contact create from Service Cloud to Marketing Cloud</a:t>
            </a:r>
            <a:br>
              <a:rPr lang="en-US" dirty="0" smtClean="0"/>
            </a:br>
            <a:endParaRPr lang="en-US" dirty="0" smtClean="0"/>
          </a:p>
          <a:p>
            <a:pPr marL="360000"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Orchestration for ICS exposed integration to verify a Service Cloud contact – uses a library for decoding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879617" y="1665197"/>
            <a:ext cx="3735992" cy="521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879617" y="2128200"/>
            <a:ext cx="3735992" cy="260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787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4864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James Imgraben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1446168"/>
          </a:xfrm>
        </p:spPr>
        <p:txBody>
          <a:bodyPr/>
          <a:lstStyle/>
          <a:p>
            <a:r>
              <a:rPr lang="en-US" dirty="0"/>
              <a:t>Senior Information Technologist</a:t>
            </a:r>
          </a:p>
          <a:p>
            <a:r>
              <a:rPr lang="en-US" dirty="0"/>
              <a:t>University of South Australia</a:t>
            </a:r>
          </a:p>
          <a:p>
            <a:r>
              <a:rPr lang="en-US" dirty="0">
                <a:hlinkClick r:id="rId2"/>
              </a:rPr>
              <a:t>James.Imgraben@unisa.edu.au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6973" y="4869349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</a:rPr>
              <a:t>all Alliance presentations will be available for download from the Conference Site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28985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2853306" cy="146304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78" y="4739158"/>
            <a:ext cx="1905000" cy="1905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159" y="4960138"/>
            <a:ext cx="1994700" cy="1496026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" b="415"/>
          <a:stretch>
            <a:fillRect/>
          </a:stretch>
        </p:blipFill>
        <p:spPr/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7" y="75524"/>
            <a:ext cx="3134493" cy="3127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490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soap adapter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20139" y="2084832"/>
            <a:ext cx="2953313" cy="4515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Generic REST adapter for any application that exposes a SOAP WSDL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Import WSDL file or via URL (needs to be externally available)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Connection compiles metadata for WSDL – service operations and message definitions</a:t>
            </a:r>
            <a:endParaRPr lang="en-US" dirty="0"/>
          </a:p>
        </p:txBody>
      </p:sp>
      <p:pic>
        <p:nvPicPr>
          <p:cNvPr id="4098" name="Picture 2" descr="C:\Users\imgrabjp\AppData\Local\Temp\SNAGHTML56820b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642499"/>
            <a:ext cx="1028700" cy="125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imgrabjp\AppData\Local\Temp\SNAGHTML4d15e67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40" y="2084832"/>
            <a:ext cx="5434638" cy="366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imgrabjp\AppData\Local\Temp\SNAGHTML4d1670e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440" y="1605432"/>
            <a:ext cx="5648960" cy="27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imgrabjp\AppData\Local\Temp\SNAGHTML4d17f88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92" y="2652596"/>
            <a:ext cx="5623496" cy="345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13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PeopleSoft Adapter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981200"/>
            <a:ext cx="7290055" cy="2526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No pre-built PeopleSoft adapter available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UniSA have setup both a SOAP and REST adapters for both inbound and outbound integrations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Services need to be manually built in PeopleSoft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26" name="Picture 2" descr="C:\Users\imgrabjp\AppData\Local\Temp\SNAGHTML4cf1c9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2" y="4662519"/>
            <a:ext cx="8968518" cy="16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35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PeopleSoft Adapter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As both the REST &amp; SOAP use same base WSDL they count as connection (physically more) e.g.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600" dirty="0">
                <a:hlinkClick r:id="rId2"/>
              </a:rPr>
              <a:t>https</a:t>
            </a:r>
            <a:r>
              <a:rPr lang="en-US" sz="1600" dirty="0" smtClean="0">
                <a:hlinkClick r:id="rId2"/>
              </a:rPr>
              <a:t>://api.unisa.edu.au/PSIGW/PeopleSoftServiceListeningConnector/XYZ.1.wsdl</a:t>
            </a:r>
            <a:r>
              <a:rPr lang="en-US" sz="1600" dirty="0" smtClean="0"/>
              <a:t> 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hlinkClick r:id="rId3"/>
              </a:rPr>
              <a:t>https</a:t>
            </a:r>
            <a:r>
              <a:rPr lang="en-US" sz="1600" dirty="0" smtClean="0">
                <a:hlinkClick r:id="rId3"/>
              </a:rPr>
              <a:t>://api.unisa.edu.au/PSIGW/PeopleSoftServiceListeningConnector/ABC.1.wsdl</a:t>
            </a:r>
            <a:r>
              <a:rPr lang="en-US" sz="1600" dirty="0" smtClean="0"/>
              <a:t> 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>
                <a:hlinkClick r:id="rId4"/>
              </a:rPr>
              <a:t>https</a:t>
            </a:r>
            <a:r>
              <a:rPr lang="en-US" sz="1600" dirty="0" smtClean="0">
                <a:hlinkClick r:id="rId4"/>
              </a:rPr>
              <a:t>://api.unisa.edu.au/PSIGW/RESTListeningConnector/</a:t>
            </a:r>
            <a:endParaRPr lang="en-US" sz="1600" dirty="0" smtClean="0"/>
          </a:p>
          <a:p>
            <a:pPr marL="0" indent="0" algn="ctr">
              <a:buNone/>
            </a:pPr>
            <a:endParaRPr lang="en-US" sz="1600" dirty="0" smtClean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endParaRPr lang="en-US" sz="1600" dirty="0"/>
          </a:p>
          <a:p>
            <a:pPr marL="0" indent="0" algn="ctr">
              <a:buNone/>
            </a:pPr>
            <a:r>
              <a:rPr lang="en-US" sz="1600" dirty="0" smtClean="0">
                <a:hlinkClick r:id="rId5"/>
              </a:rPr>
              <a:t>https://api.unisa.edu.au/</a:t>
            </a:r>
            <a:r>
              <a:rPr lang="en-US" sz="1600" dirty="0" smtClean="0"/>
              <a:t> is the base URL for the system = 1 licensed connection</a:t>
            </a: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5" name="Down Arrow 4"/>
          <p:cNvSpPr/>
          <p:nvPr/>
        </p:nvSpPr>
        <p:spPr>
          <a:xfrm>
            <a:off x="3720792" y="4789715"/>
            <a:ext cx="1384662" cy="870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57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Connect two adapters to create integrations; a trigger and invoke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Multiple styles/patterns allow simple or complex design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XSLT mapping tool maps data between adapters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XPath/BPEL XPath functions allow data transformation during mapping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152" name="Picture 8" descr="C:\Users\imgrabjp\AppData\Local\Temp\SNAGHTML5693742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756" y="2392392"/>
            <a:ext cx="4912671" cy="30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imgrabjp\AppData\Local\Temp\SNAGHTML56954b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01" y="2204651"/>
            <a:ext cx="4920636" cy="343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imgrabjp\AppData\Local\Temp\SNAGHTML569689f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824" y="2656298"/>
            <a:ext cx="4946603" cy="252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imgrabjp\AppData\Local\Temp\SNAGHTML5696ebc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23" y="2599198"/>
            <a:ext cx="4533393" cy="264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8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map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9458" name="Picture 2" descr="C:\Users\imgrabjp\AppData\Local\Temp\SNAGHTML57177b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41" y="163448"/>
            <a:ext cx="19812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92176" y="2727292"/>
            <a:ext cx="3425968" cy="3966794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2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Standard integration style – request, response, fault mapping supported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Requires a trigger and invoke connection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Depending on connections used, can operate as asynchronous or synchronous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Mapping available for request, response and fault messages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</p:txBody>
      </p:sp>
      <p:pic>
        <p:nvPicPr>
          <p:cNvPr id="19460" name="Picture 4" descr="C:\Users\imgrabjp\AppData\Local\Temp\SNAGHTML5744da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60" y="3915407"/>
            <a:ext cx="5269230" cy="17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imgrabjp\AppData\Local\Temp\SNAGHTML5745c27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360" y="2261865"/>
            <a:ext cx="5220446" cy="16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139155" y="2452973"/>
            <a:ext cx="414045" cy="1097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4662933" y="4089365"/>
            <a:ext cx="3437127" cy="4973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4621023" y="2452972"/>
            <a:ext cx="3437127" cy="10979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3873426" y="2452973"/>
            <a:ext cx="772305" cy="125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/>
          <p:cNvSpPr/>
          <p:nvPr/>
        </p:nvSpPr>
        <p:spPr>
          <a:xfrm>
            <a:off x="8058150" y="2450201"/>
            <a:ext cx="772305" cy="1259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435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95111"/>
            <a:ext cx="9144000" cy="178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James Imgraben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1446168"/>
          </a:xfrm>
        </p:spPr>
        <p:txBody>
          <a:bodyPr/>
          <a:lstStyle/>
          <a:p>
            <a:r>
              <a:rPr lang="en-US" dirty="0"/>
              <a:t>Senior Information Technologist</a:t>
            </a:r>
          </a:p>
          <a:p>
            <a:r>
              <a:rPr lang="en-US" dirty="0"/>
              <a:t>University of South Australia</a:t>
            </a:r>
          </a:p>
          <a:p>
            <a:r>
              <a:rPr lang="en-US" dirty="0">
                <a:hlinkClick r:id="rId2"/>
              </a:rPr>
              <a:t>James.Imgraben@unisa.edu.au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84368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"/>
    </mc:Choice>
    <mc:Fallback xmlns="">
      <p:transition spd="slow" advTm="272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 to 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8434" name="Picture 2" descr="C:\Users\imgrabjp\AppData\Local\Temp\SNAGHTML5717fb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91" y="385202"/>
            <a:ext cx="19907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02312" y="1899921"/>
            <a:ext cx="4238583" cy="4845104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Publish messages from trigger connection to ICS Messaging Service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Any number of Subscriber integrations can subscribe and be triggered by a message being published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Uses map canvas (not orchestration) and operate as one way integration (asynchronous)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No mapping required for Publish – message is sent as is with no transformation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</p:txBody>
      </p:sp>
      <p:pic>
        <p:nvPicPr>
          <p:cNvPr id="69634" name="Picture 2" descr="C:\Users\imgrabjp\AppData\Local\Temp\SNAGHTML18aad2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896" y="2934118"/>
            <a:ext cx="4330316" cy="25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96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subscribe to 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7410" name="Picture 2" descr="C:\Users\imgrabjp\AppData\Local\Temp\SNAGHTML57183e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76" y="256297"/>
            <a:ext cx="19907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6329" y="1828801"/>
            <a:ext cx="4068445" cy="491622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Subscribe to messages published to ICS Messaging Service and send on to invoke connection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Requires an active Publish Service to Setup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As with Publish, Subscribe integrations use map canvas and operate as asynchronous messages (one way)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Mapping available when processing the message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</p:txBody>
      </p:sp>
      <p:pic>
        <p:nvPicPr>
          <p:cNvPr id="70658" name="Picture 2" descr="C:\Users\imgrabjp\AppData\Local\Temp\SNAGHTML18c88d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23" y="2781485"/>
            <a:ext cx="4586178" cy="277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8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7408"/>
          <p:cNvSpPr/>
          <p:nvPr/>
        </p:nvSpPr>
        <p:spPr>
          <a:xfrm>
            <a:off x="2632667" y="2743203"/>
            <a:ext cx="4057034" cy="3446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Publish &amp; subscribe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7410" name="Picture 2" descr="C:\Users\imgrabjp\AppData\Local\Temp\SNAGHTML57183e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63" y="153924"/>
            <a:ext cx="19907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mgrabjp\AppData\Local\Temp\SNAGHTML5717fb0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9" y="201549"/>
            <a:ext cx="199072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78305" y="3071549"/>
            <a:ext cx="1051560" cy="143256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Contact Subscribe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253219" y="4041829"/>
            <a:ext cx="1605280" cy="924560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Service Cloud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20401" y="3787829"/>
            <a:ext cx="1051560" cy="143256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Contact Publish</a:t>
            </a:r>
            <a:endParaRPr lang="en-AU" sz="16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>
            <a:stCxn id="11" idx="0"/>
            <a:endCxn id="12" idx="1"/>
          </p:cNvCxnSpPr>
          <p:nvPr/>
        </p:nvCxnSpPr>
        <p:spPr>
          <a:xfrm>
            <a:off x="1857161" y="4504109"/>
            <a:ext cx="12632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78305" y="4636008"/>
            <a:ext cx="1051560" cy="1432560"/>
          </a:xfrm>
          <a:prstGeom prst="rect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Contact Subscribe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7" name="Cloud 16"/>
          <p:cNvSpPr/>
          <p:nvPr/>
        </p:nvSpPr>
        <p:spPr>
          <a:xfrm>
            <a:off x="7042563" y="3325549"/>
            <a:ext cx="1605280" cy="924560"/>
          </a:xfrm>
          <a:prstGeom prst="cloud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Sales Cloud</a:t>
            </a:r>
            <a:endParaRPr lang="en-AU" sz="1600" b="1" dirty="0">
              <a:solidFill>
                <a:schemeClr val="bg1"/>
              </a:solidFill>
            </a:endParaRPr>
          </a:p>
        </p:txBody>
      </p:sp>
      <p:sp>
        <p:nvSpPr>
          <p:cNvPr id="18" name="Cloud 17"/>
          <p:cNvSpPr/>
          <p:nvPr/>
        </p:nvSpPr>
        <p:spPr>
          <a:xfrm>
            <a:off x="7075146" y="4890008"/>
            <a:ext cx="1605280" cy="924560"/>
          </a:xfrm>
          <a:prstGeom prst="cloud">
            <a:avLst/>
          </a:prstGeom>
          <a:solidFill>
            <a:srgbClr val="92D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</a:rPr>
              <a:t>Marketing Cloud</a:t>
            </a:r>
            <a:endParaRPr lang="en-AU" sz="1600" b="1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>
            <a:stCxn id="9" idx="1"/>
          </p:cNvCxnSpPr>
          <p:nvPr/>
        </p:nvCxnSpPr>
        <p:spPr>
          <a:xfrm flipH="1">
            <a:off x="4171961" y="3787829"/>
            <a:ext cx="906344" cy="4185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1"/>
          </p:cNvCxnSpPr>
          <p:nvPr/>
        </p:nvCxnSpPr>
        <p:spPr>
          <a:xfrm flipH="1" flipV="1">
            <a:off x="4171961" y="4773768"/>
            <a:ext cx="906344" cy="578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6" idx="3"/>
            <a:endCxn id="18" idx="2"/>
          </p:cNvCxnSpPr>
          <p:nvPr/>
        </p:nvCxnSpPr>
        <p:spPr>
          <a:xfrm>
            <a:off x="6129865" y="5352288"/>
            <a:ext cx="9502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3"/>
            <a:endCxn id="17" idx="2"/>
          </p:cNvCxnSpPr>
          <p:nvPr/>
        </p:nvCxnSpPr>
        <p:spPr>
          <a:xfrm>
            <a:off x="6129865" y="3787829"/>
            <a:ext cx="91767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0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orchestrations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482" name="Picture 2" descr="C:\Users\imgrabjp\AppData\Local\Temp\SNAGHTML571744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6" y="155193"/>
            <a:ext cx="19526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93777" y="2618497"/>
            <a:ext cx="4200144" cy="3852207"/>
          </a:xfrm>
          <a:prstGeom prst="rect">
            <a:avLst/>
          </a:prstGeom>
        </p:spPr>
        <p:txBody>
          <a:bodyPr vert="horz" lIns="45720" tIns="45720" rIns="45720" bIns="45720" rtlCol="0">
            <a:normAutofit fontScale="92500" lnSpcReduction="10000"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Uses workflow style canvas to build integrations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Allows for complex conditions, functions and actions to build logic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Orchestration trigger can be event or object or on a schedule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Scheduled Orchestrations have no connection based trigger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</p:txBody>
      </p:sp>
      <p:pic>
        <p:nvPicPr>
          <p:cNvPr id="20484" name="Picture 4" descr="C:\Users\imgrabjp\AppData\Local\Temp\SNAGHTML575691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093" y="2344177"/>
            <a:ext cx="4355027" cy="365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8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orchestrations actions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482" name="Picture 2" descr="C:\Users\imgrabjp\AppData\Local\Temp\SNAGHTML571744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6" y="155193"/>
            <a:ext cx="19526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C:\Users\imgrabjp\AppData\Local\Temp\SNAGHTML5759b91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17" y="1660444"/>
            <a:ext cx="6294573" cy="45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944617" y="2246275"/>
            <a:ext cx="1113533" cy="37967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24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2" name="Picture 12" descr="C:\Users\imgrabjp\AppData\Local\Temp\SNAGHTML575a7c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57" y="1660444"/>
            <a:ext cx="6241530" cy="452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orchestrations actions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482" name="Picture 2" descr="C:\Users\imgrabjp\AppData\Local\Temp\SNAGHTML571744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6" y="155193"/>
            <a:ext cx="195262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818243" y="4065103"/>
            <a:ext cx="1162879" cy="19679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76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59427"/>
            <a:ext cx="7290054" cy="1499616"/>
          </a:xfrm>
        </p:spPr>
        <p:txBody>
          <a:bodyPr/>
          <a:lstStyle/>
          <a:p>
            <a:r>
              <a:rPr lang="en-US" dirty="0" smtClean="0"/>
              <a:t>Integrations – mapping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6386" name="Picture 2" descr="C:\Users\imgrabjp\AppData\Local\Temp\SNAGHTML56fba04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1483555"/>
            <a:ext cx="7565155" cy="498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59454" y="2336838"/>
            <a:ext cx="2112345" cy="17580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4152619" y="2336837"/>
            <a:ext cx="3401120" cy="39844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859454" y="2062518"/>
            <a:ext cx="2112345" cy="274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4152619" y="2050259"/>
            <a:ext cx="2112345" cy="274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079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59427"/>
            <a:ext cx="7290054" cy="1499616"/>
          </a:xfrm>
        </p:spPr>
        <p:txBody>
          <a:bodyPr/>
          <a:lstStyle/>
          <a:p>
            <a:r>
              <a:rPr lang="en-US" dirty="0" smtClean="0"/>
              <a:t>Integrations – mapping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" name="Picture 2" descr="C:\Users\imgrabjp\AppData\Local\Temp\SNAGHTML56fe47b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1524953"/>
            <a:ext cx="8137123" cy="463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45863" y="2549535"/>
            <a:ext cx="2311128" cy="640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445863" y="3258526"/>
            <a:ext cx="3255346" cy="1412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445862" y="4760570"/>
            <a:ext cx="3921267" cy="735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07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Integrations – functions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3554" name="Picture 2" descr="C:\Users\imgrabjp\AppData\Local\Temp\SNAGHTML570216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84" y="2316784"/>
            <a:ext cx="363855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C:\Users\imgrabjp\AppData\Local\Temp\SNAGHTML5703cfb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89" y="1855331"/>
            <a:ext cx="34290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C:\Users\imgrabjp\AppData\Local\Temp\SNAGHTML5704eb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20" y="1914844"/>
            <a:ext cx="336232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imgrabjp\AppData\Local\Temp\SNAGHTML5702c53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139" y="1855331"/>
            <a:ext cx="337185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284932" y="2638987"/>
            <a:ext cx="1358878" cy="263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1284932" y="4749395"/>
            <a:ext cx="1358878" cy="263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1274993" y="3562571"/>
            <a:ext cx="1358878" cy="2632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33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  <p:bldP spid="1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Integrations – XSL elements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5362" name="Picture 2" descr="C:\Users\imgrabjp\AppData\Local\Temp\SNAGHTML570884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57" y="2346434"/>
            <a:ext cx="355282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96824" y="2119988"/>
            <a:ext cx="5674761" cy="2730884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If email object is populated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/>
              <a:t> </a:t>
            </a:r>
            <a:r>
              <a:rPr lang="en-US" dirty="0" smtClean="0"/>
              <a:t>    For each email in </a:t>
            </a:r>
            <a:r>
              <a:rPr lang="en-US" dirty="0" err="1" smtClean="0"/>
              <a:t>EmailList</a:t>
            </a: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/>
              <a:t> </a:t>
            </a:r>
            <a:r>
              <a:rPr lang="en-US" dirty="0" smtClean="0"/>
              <a:t>       If Address Type ID = 0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/>
              <a:t> </a:t>
            </a:r>
            <a:r>
              <a:rPr lang="en-US" dirty="0" smtClean="0"/>
              <a:t>          Set </a:t>
            </a:r>
            <a:r>
              <a:rPr lang="en-US" dirty="0" err="1" smtClean="0"/>
              <a:t>C_EmailAddress</a:t>
            </a:r>
            <a:r>
              <a:rPr lang="en-US" dirty="0" smtClean="0"/>
              <a:t> = Address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882" y="4132372"/>
            <a:ext cx="5281118" cy="1882303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9" idx="3"/>
          </p:cNvCxnSpPr>
          <p:nvPr/>
        </p:nvCxnSpPr>
        <p:spPr>
          <a:xfrm flipV="1">
            <a:off x="1363980" y="2437243"/>
            <a:ext cx="2741242" cy="1897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65142" y="4188182"/>
            <a:ext cx="698838" cy="292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1363980" y="4334371"/>
            <a:ext cx="2966786" cy="739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3" idx="3"/>
          </p:cNvCxnSpPr>
          <p:nvPr/>
        </p:nvCxnSpPr>
        <p:spPr>
          <a:xfrm flipV="1">
            <a:off x="1722120" y="2821533"/>
            <a:ext cx="2691003" cy="12142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3" idx="3"/>
          </p:cNvCxnSpPr>
          <p:nvPr/>
        </p:nvCxnSpPr>
        <p:spPr>
          <a:xfrm>
            <a:off x="1722120" y="4035783"/>
            <a:ext cx="2754595" cy="13036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65142" y="3889594"/>
            <a:ext cx="1056978" cy="292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7" name="Straight Arrow Connector 26"/>
          <p:cNvCxnSpPr>
            <a:stCxn id="9" idx="3"/>
          </p:cNvCxnSpPr>
          <p:nvPr/>
        </p:nvCxnSpPr>
        <p:spPr>
          <a:xfrm flipV="1">
            <a:off x="1363980" y="3276600"/>
            <a:ext cx="3253740" cy="10577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3"/>
          </p:cNvCxnSpPr>
          <p:nvPr/>
        </p:nvCxnSpPr>
        <p:spPr>
          <a:xfrm>
            <a:off x="1363980" y="4334371"/>
            <a:ext cx="3253740" cy="12129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710666" y="3676343"/>
            <a:ext cx="3140996" cy="1582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8" idx="3"/>
          </p:cNvCxnSpPr>
          <p:nvPr/>
        </p:nvCxnSpPr>
        <p:spPr>
          <a:xfrm>
            <a:off x="1710666" y="5258998"/>
            <a:ext cx="3140996" cy="4841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65141" y="5112809"/>
            <a:ext cx="1045525" cy="2923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48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9" grpId="1" animBg="1"/>
      <p:bldP spid="9" grpId="2" animBg="1"/>
      <p:bldP spid="9" grpId="3" animBg="1"/>
      <p:bldP spid="23" grpId="0" animBg="1"/>
      <p:bldP spid="23" grpId="1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University of South Australia (UniSA)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6 Campuses</a:t>
            </a:r>
          </a:p>
          <a:p>
            <a:r>
              <a:rPr lang="en-US" dirty="0"/>
              <a:t>4 Metropolitan, 2 Regional</a:t>
            </a:r>
          </a:p>
          <a:p>
            <a:r>
              <a:rPr lang="en-US" dirty="0" smtClean="0"/>
              <a:t>35,000</a:t>
            </a:r>
            <a:r>
              <a:rPr lang="en-US" dirty="0"/>
              <a:t>+ Students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 b="125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24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"/>
    </mc:Choice>
    <mc:Fallback xmlns="">
      <p:transition spd="slow" advTm="96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Integrations – Operators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4578" name="Picture 2" descr="C:\Users\imgrabjp\AppData\Local\Temp\SNAGHTML570811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36" y="1909693"/>
            <a:ext cx="3135188" cy="456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imgrabjp\AppData\Local\Temp\SNAGHTML5713545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883" y="3492017"/>
            <a:ext cx="5257509" cy="29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504330" y="2506636"/>
            <a:ext cx="2443124" cy="56357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If Phone Type ID = X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50318" y="3409309"/>
            <a:ext cx="660431" cy="3278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10749" y="2753139"/>
            <a:ext cx="4810538" cy="824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</p:cNvCxnSpPr>
          <p:nvPr/>
        </p:nvCxnSpPr>
        <p:spPr>
          <a:xfrm>
            <a:off x="1510749" y="3573211"/>
            <a:ext cx="3776868" cy="1412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49071" y="2823710"/>
            <a:ext cx="596176" cy="2351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48048" y="2788424"/>
            <a:ext cx="660432" cy="29166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2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lookups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346789" cy="45482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e.g. trigger sends AU, invoke expects AUS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Lookup can be setup to map AU = AUS, NZ = NZL, US = USA,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Upload as csv or maintain manually</a:t>
            </a:r>
          </a:p>
        </p:txBody>
      </p:sp>
      <p:pic>
        <p:nvPicPr>
          <p:cNvPr id="14338" name="Picture 2" descr="C:\Users\imgrabjp\AppData\Local\Temp\SNAGHTML56e6881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335024"/>
            <a:ext cx="3543300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1659" y="1994023"/>
            <a:ext cx="3330541" cy="45482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Lookups allow for dynamic conversion of values between source to target systems</a:t>
            </a:r>
          </a:p>
        </p:txBody>
      </p:sp>
      <p:pic>
        <p:nvPicPr>
          <p:cNvPr id="14340" name="Picture 4" descr="C:\Users\imgrabjp\AppData\Local\Temp\SNAGHTML56e87b7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92" y="1874808"/>
            <a:ext cx="4986216" cy="16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imgrabjp\AppData\Local\Temp\SNAGHTML56e8eac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640" y="2624616"/>
            <a:ext cx="4969968" cy="39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imgrabjp\AppData\Local\Temp\SNAGHTML56eadf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97" y="2695165"/>
            <a:ext cx="43053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4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lookups when mapping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" name="Picture 2" descr="C:\Users\imgrabjp\AppData\Local\Temp\SNAGHTML51defa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86" y="1744302"/>
            <a:ext cx="7288266" cy="472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7212" y="4646419"/>
            <a:ext cx="844424" cy="157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81072" y="3208027"/>
            <a:ext cx="1621755" cy="14383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imgrabjp\AppData\Local\Temp\SNAGHTML51df6c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86" y="1755203"/>
            <a:ext cx="6242481" cy="471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imgrabjp\AppData\Local\Temp\SNAGHTML51e0b90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26" y="1745043"/>
            <a:ext cx="6274773" cy="473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86429" y="3549412"/>
            <a:ext cx="815474" cy="174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4608184" y="3545986"/>
            <a:ext cx="815474" cy="1747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42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libraries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330541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Javascript</a:t>
            </a:r>
            <a:r>
              <a:rPr lang="en-US" dirty="0" smtClean="0"/>
              <a:t> libraries to extend integration capabilities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Add values, compare dates on Orchestration canvas using JavaScript functions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Mapping functions don’t support URI decoding by default – can use a library to decode and use result in mapping</a:t>
            </a:r>
          </a:p>
        </p:txBody>
      </p:sp>
      <p:pic>
        <p:nvPicPr>
          <p:cNvPr id="12290" name="Picture 2" descr="C:\Users\imgrabjp\AppData\Local\Temp\SNAGHTML56d6e96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61" y="1335024"/>
            <a:ext cx="385762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mgrabjp\AppData\Local\Temp\SNAGHTML56db94a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94" y="1224152"/>
            <a:ext cx="5248275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imgrabjp\AppData\Local\Temp\SNAGHTML56dc1dd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94" y="3129193"/>
            <a:ext cx="5148232" cy="334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4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C:\Users\imgrabjp\AppData\Local\Temp\SNAGHTML56e516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" y="1798955"/>
            <a:ext cx="8476249" cy="440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imgrabjp\AppData\Local\Temp\SNAGHTML56e312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" y="1798955"/>
            <a:ext cx="8476249" cy="41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libraries in an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272" name="Picture 8" descr="C:\Users\imgrabjp\AppData\Local\Temp\SNAGHTML56e283f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1" y="2804477"/>
            <a:ext cx="8309156" cy="304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1659" y="1994023"/>
            <a:ext cx="3795165" cy="4548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0139" y="2084832"/>
            <a:ext cx="2953313" cy="45293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Allow for logical grouping of integrations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Assigned at the time of creating an integration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Export and import packages into environments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/>
          </a:p>
        </p:txBody>
      </p:sp>
      <p:pic>
        <p:nvPicPr>
          <p:cNvPr id="10244" name="Picture 4" descr="C:\Users\imgrabjp\AppData\Local\Temp\SNAGHTML56af720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69" y="2080002"/>
            <a:ext cx="5371036" cy="36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imgrabjp\AppData\Local\Temp\SNAGHTML56b4f0d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94" y="1553116"/>
            <a:ext cx="5177385" cy="442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imgrabjp\AppData\Local\Temp\SNAGHTML56b6c1d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09" y="1724921"/>
            <a:ext cx="5776191" cy="419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29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Migrating between environments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8096" y="2084832"/>
            <a:ext cx="2752914" cy="395020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377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57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Individual integrations can be exported (.</a:t>
            </a:r>
            <a:r>
              <a:rPr lang="en-US" dirty="0" err="1" smtClean="0"/>
              <a:t>iar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smtClean="0"/>
              <a:t>as well as packages (.par)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Export files take all artifacts – connections, integrations, lookups, libraries, etc.</a:t>
            </a:r>
          </a:p>
          <a:p>
            <a:pPr marL="0" indent="0">
              <a:buFont typeface="Tw Cen MT" panose="020B0602020104020603" pitchFamily="34" charset="0"/>
              <a:buNone/>
            </a:pPr>
            <a:endParaRPr lang="en-US" dirty="0" smtClean="0"/>
          </a:p>
          <a:p>
            <a:pPr marL="0" indent="0">
              <a:buFont typeface="Tw Cen MT" panose="020B0602020104020603" pitchFamily="34" charset="0"/>
              <a:buNone/>
            </a:pPr>
            <a:r>
              <a:rPr lang="en-US" dirty="0" smtClean="0"/>
              <a:t>Connections imported lose all configuration</a:t>
            </a:r>
            <a:endParaRPr lang="en-US" dirty="0"/>
          </a:p>
        </p:txBody>
      </p:sp>
      <p:pic>
        <p:nvPicPr>
          <p:cNvPr id="7170" name="Picture 2" descr="C:\Users\imgrabjp\AppData\Local\Temp\SNAGHTML56bb36c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499360"/>
            <a:ext cx="5236374" cy="32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6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:\Users\imgrabjp\AppData\Local\Temp\SNAGHTML56c47b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59" y="1863209"/>
            <a:ext cx="5952626" cy="326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8194" name="Picture 2" descr="C:\Users\imgrabjp\AppData\Local\Temp\SNAGHTML56bf470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8" y="2149285"/>
            <a:ext cx="28575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imgrabjp\AppData\Local\Temp\SNAGHTML56c3d6c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59" y="2291055"/>
            <a:ext cx="6020929" cy="26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imgrabjp\AppData\Local\Temp\SNAGHTML56c5fbf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59" y="2774589"/>
            <a:ext cx="5937030" cy="255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imgrabjp\AppData\Local\Temp\SNAGHTML56c2e0e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697" y="3225244"/>
            <a:ext cx="5837580" cy="29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imgrabjp\AppData\Local\Temp\SNAGHTML56c74dd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76" y="3676476"/>
            <a:ext cx="5831101" cy="18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60096" y="2774589"/>
            <a:ext cx="1538224" cy="5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/>
          <p:cNvSpPr/>
          <p:nvPr/>
        </p:nvSpPr>
        <p:spPr>
          <a:xfrm>
            <a:off x="260096" y="3299460"/>
            <a:ext cx="1538224" cy="5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260096" y="4210843"/>
            <a:ext cx="1538224" cy="5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/>
          <p:cNvSpPr/>
          <p:nvPr/>
        </p:nvSpPr>
        <p:spPr>
          <a:xfrm>
            <a:off x="260096" y="4735714"/>
            <a:ext cx="1538224" cy="5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/>
          <p:cNvSpPr/>
          <p:nvPr/>
        </p:nvSpPr>
        <p:spPr>
          <a:xfrm>
            <a:off x="260096" y="5260585"/>
            <a:ext cx="1538224" cy="5248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15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imgrabjp\AppData\Local\Temp\SNAGHTML56cb00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7" y="1809750"/>
            <a:ext cx="8675560" cy="41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- Notifications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2076" y="3491747"/>
            <a:ext cx="5012944" cy="3944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/>
          <p:cNvSpPr/>
          <p:nvPr/>
        </p:nvSpPr>
        <p:spPr>
          <a:xfrm>
            <a:off x="862076" y="3879078"/>
            <a:ext cx="6232144" cy="959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510" name="Picture 6" descr="C:\Users\imgrabjp\AppData\Local\Temp\SNAGHTML56cc39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63" y="1161287"/>
            <a:ext cx="219075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34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ICS in practice – example use cases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All of the following are available to download on HEUG Site (.par file for import) + instruction document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1599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056114"/>
          </a:xfrm>
        </p:spPr>
        <p:txBody>
          <a:bodyPr/>
          <a:lstStyle/>
          <a:p>
            <a:r>
              <a:rPr lang="en-US" dirty="0" smtClean="0"/>
              <a:t>UniSA &amp; Oracle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802674"/>
            <a:ext cx="7290055" cy="45066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Oracle CX Cloud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Service Cloud – November 2016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Marketing Cloud – Release 492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Integration Cloud Services – </a:t>
            </a:r>
            <a:r>
              <a:rPr lang="en-US" dirty="0" smtClean="0"/>
              <a:t>17.3.3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Sales Cloud – Release 12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Social Cloud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Content Marketing Cloud</a:t>
            </a:r>
          </a:p>
          <a:p>
            <a:pPr marL="0" indent="0">
              <a:buNone/>
            </a:pPr>
            <a:r>
              <a:rPr lang="en-US" b="1" dirty="0" smtClean="0"/>
              <a:t>Oracle PeopleSoft</a:t>
            </a:r>
          </a:p>
          <a:p>
            <a:pPr indent="-36000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dirty="0"/>
              <a:t>Campus Solutions (PT8.56, v9.2)</a:t>
            </a:r>
          </a:p>
          <a:p>
            <a:pPr indent="-3600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/>
              <a:t>CRM for Higher Education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11374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084832"/>
            <a:ext cx="7290055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Externally exposed ICS REST endpoint to Service Cloud Organisation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 REST request to ICS to create an </a:t>
            </a:r>
            <a:r>
              <a:rPr lang="en-US" dirty="0" err="1" smtClean="0"/>
              <a:t>organisation</a:t>
            </a:r>
            <a:r>
              <a:rPr lang="en-US" dirty="0" smtClean="0"/>
              <a:t> in Service Cloud from request body </a:t>
            </a:r>
            <a:br>
              <a:rPr lang="en-US" dirty="0" smtClean="0"/>
            </a:br>
            <a:endParaRPr lang="en-US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basic map – request/response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mapping data for creating objects in Service Cloud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how to call/test resulting endpoint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90687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77828" name="Picture 4" descr="C:\Users\imgrabjp\AppData\Local\Temp\SNAGHTML52a0be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44" y="988524"/>
            <a:ext cx="7980803" cy="52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02380" y="3111500"/>
            <a:ext cx="1181100" cy="1407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725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8242" name="Picture 2" descr="C:\Users\imgrabjp\AppData\Local\Temp\SNAGHTML52a11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" y="952817"/>
            <a:ext cx="8053705" cy="52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24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7218" name="Picture 2" descr="C:\Users\imgrabjp\AppData\Local\Temp\SNAGHTML52a155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" y="958532"/>
            <a:ext cx="7941945" cy="532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67116" y="3256280"/>
            <a:ext cx="1618543" cy="2131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6194" name="Picture 2" descr="C:\Users\imgrabjp\AppData\Local\Temp\SNAGHTML52a1aa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45197"/>
            <a:ext cx="8060800" cy="527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5172" name="Picture 4" descr="C:\Users\imgrabjp\AppData\Local\Temp\SNAGHTML52a1ff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63295"/>
            <a:ext cx="8155740" cy="53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03220" y="3519122"/>
            <a:ext cx="2293620" cy="14795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479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4146" name="Picture 2" descr="C:\Users\imgrabjp\AppData\Local\Temp\SNAGHTML52a250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36" y="927479"/>
            <a:ext cx="8097174" cy="529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5940" y="2860040"/>
            <a:ext cx="2783840" cy="713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7261860" y="2363214"/>
            <a:ext cx="1059180" cy="258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699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3122" name="Picture 2" descr="C:\Users\imgrabjp\AppData\Local\Temp\SNAGHTML52a28d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90780"/>
            <a:ext cx="8190565" cy="53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50210" y="2951480"/>
            <a:ext cx="1363980" cy="264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950210" y="3185160"/>
            <a:ext cx="1363980" cy="264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2950210" y="3407657"/>
            <a:ext cx="1363980" cy="264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5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46434" name="Picture 2" descr="C:\Users\imgrabjp\AppData\Local\Temp\SNAGHTML52a2d4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02355"/>
            <a:ext cx="8172093" cy="535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45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77826" name="Picture 2" descr="C:\Users\imgrabjp\AppData\Local\Temp\SNAGHTML526906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173605"/>
            <a:ext cx="8202606" cy="51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75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2700000">
            <a:off x="518256" y="2673733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005406" y="2420106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471" y="3394864"/>
            <a:ext cx="205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Introduction to UniSA and 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 rot="2700000">
            <a:off x="3453834" y="2673734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23684" y="2477598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8265" y="3214123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Overview of ICS – Connections, Integrations and more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2700000">
            <a:off x="6372112" y="2673734"/>
            <a:ext cx="2146155" cy="214615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859262" y="2477598"/>
            <a:ext cx="568059" cy="5680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15192" y="3117866"/>
            <a:ext cx="205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 Practice – Step through example uses cases of ICS for CX Integration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72582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2642" name="Picture 2" descr="C:\Users\imgrabjp\AppData\Local\Temp\SNAGHTML5269589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0" y="1070356"/>
            <a:ext cx="7192248" cy="549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55850" y="4041140"/>
            <a:ext cx="836930" cy="2565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355850" y="4521200"/>
            <a:ext cx="760730" cy="889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491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1618" name="Picture 2" descr="C:\Users\imgrabjp\AppData\Local\Temp\SNAGHTML526996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35" y="969561"/>
            <a:ext cx="7266060" cy="550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6790" y="4772660"/>
            <a:ext cx="2840990" cy="5689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995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0594" name="Picture 2" descr="C:\Users\imgrabjp\AppData\Local\Temp\SNAGHTML5269d20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2" y="1064872"/>
            <a:ext cx="7043911" cy="531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7977" y="3253902"/>
            <a:ext cx="1659183" cy="464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840677" y="3654964"/>
            <a:ext cx="1963983" cy="315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8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9570" name="Picture 2" descr="C:\Users\imgrabjp\AppData\Local\Temp\SNAGHTML526a0ff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7" y="976573"/>
            <a:ext cx="7297968" cy="549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3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20834" name="Picture 2" descr="C:\Users\imgrabjp\AppData\Local\Temp\SNAGHTML526a5e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79" y="999059"/>
            <a:ext cx="7256535" cy="549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7977" y="3253902"/>
            <a:ext cx="1659183" cy="464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00</a:t>
            </a:r>
            <a:endParaRPr lang="en-AU" dirty="0"/>
          </a:p>
        </p:txBody>
      </p:sp>
      <p:sp>
        <p:nvSpPr>
          <p:cNvPr id="6" name="Rectangle 5"/>
          <p:cNvSpPr/>
          <p:nvPr/>
        </p:nvSpPr>
        <p:spPr>
          <a:xfrm>
            <a:off x="4953000" y="3654964"/>
            <a:ext cx="1988820" cy="315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634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9810" name="Picture 2" descr="C:\Users\imgrabjp\AppData\Local\Temp\SNAGHTML526a7e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22" y="1015859"/>
            <a:ext cx="7251772" cy="551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01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8786" name="Picture 2" descr="C:\Users\imgrabjp\AppData\Local\Temp\SNAGHTML526aad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2" y="988409"/>
            <a:ext cx="7270822" cy="552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8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7762" name="Picture 2" descr="C:\Users\imgrabjp\AppData\Local\Temp\SNAGHTML526acc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57859"/>
            <a:ext cx="7987668" cy="50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32200" y="2877724"/>
            <a:ext cx="756920" cy="2159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632200" y="3398520"/>
            <a:ext cx="756920" cy="525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28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6738" name="Picture 2" descr="C:\Users\imgrabjp\AppData\Local\Temp\SNAGHTML526affb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07922"/>
            <a:ext cx="8111163" cy="51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4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5714" name="Picture 2" descr="C:\Users\imgrabjp\AppData\Local\Temp\SNAGHTML526b62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73198"/>
            <a:ext cx="8251030" cy="51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17160" y="2971800"/>
            <a:ext cx="164846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524500" y="3406140"/>
            <a:ext cx="0" cy="2278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79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Introduction to oracle integration cloud service &amp; </a:t>
            </a:r>
            <a:r>
              <a:rPr lang="en-US" dirty="0" err="1" smtClean="0"/>
              <a:t>uniSA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Brief overview of Integration Cloud Service and its usage at UniSA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411475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5716" name="Picture 4" descr="C:\Users\imgrabjp\AppData\Local\Temp\SNAGHTML526c5d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0" y="1013551"/>
            <a:ext cx="8200097" cy="51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59960" y="3254512"/>
            <a:ext cx="3606800" cy="250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759960" y="4885192"/>
            <a:ext cx="3606800" cy="250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91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21858" name="Picture 2" descr="C:\Users\imgrabjp\AppData\Local\Temp\SNAGHTML526d32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5" y="984109"/>
            <a:ext cx="8077830" cy="511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0" name="Picture 4" descr="C:\Users\imgrabjp\AppData\Local\Temp\SNAGHTML526d67d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36" y="1165621"/>
            <a:ext cx="6413299" cy="493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flipH="1">
            <a:off x="5066736" y="5250585"/>
            <a:ext cx="1169471" cy="278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 flipH="1">
            <a:off x="5626608" y="4358640"/>
            <a:ext cx="2109216" cy="621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066737" y="2578608"/>
            <a:ext cx="1443791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2658817" y="3371295"/>
            <a:ext cx="1480367" cy="140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276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6" grpId="1" animBg="1"/>
      <p:bldP spid="7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2098" name="Picture 2" descr="C:\Users\imgrabjp\AppData\Local\Temp\SNAGHTML527115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42975"/>
            <a:ext cx="8124560" cy="509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5622995" y="5303925"/>
            <a:ext cx="2057964" cy="2205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95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1074" name="Picture 2" descr="C:\Users\imgrabjp\AppData\Local\Temp\SNAGHTML5271ded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72210"/>
            <a:ext cx="8132692" cy="510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56660" y="3635512"/>
            <a:ext cx="640080" cy="547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5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0050" name="Picture 2" descr="C:\Users\imgrabjp\AppData\Local\Temp\SNAGHTML527221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37550"/>
            <a:ext cx="8209807" cy="51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2" name="Picture 4" descr="C:\Users\imgrabjp\AppData\Local\Temp\SNAGHTML5272473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37550"/>
            <a:ext cx="8174196" cy="51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29026" name="Picture 2" descr="C:\Users\imgrabjp\AppData\Local\Temp\SNAGHTML5272a87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1004285"/>
            <a:ext cx="8236864" cy="51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 flipH="1">
            <a:off x="5811379" y="1477543"/>
            <a:ext cx="504753" cy="362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9028" name="Picture 4" descr="C:\Users\imgrabjp\AppData\Local\Temp\SNAGHTML5272c9f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223194"/>
            <a:ext cx="8236865" cy="493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0" name="Picture 6" descr="C:\Users\imgrabjp\AppData\Local\Temp\SNAGHTML5272fe8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2" y="1004285"/>
            <a:ext cx="8307593" cy="522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flipH="1">
            <a:off x="5729953" y="1518341"/>
            <a:ext cx="543844" cy="3216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57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8548" name="Picture 4" descr="C:\Users\imgrabjp\AppData\Local\Temp\SNAGHTML52656aa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" y="1973263"/>
            <a:ext cx="8820785" cy="436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49580" y="1973263"/>
            <a:ext cx="7901940" cy="4041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79" y="1913539"/>
            <a:ext cx="8357116" cy="4121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400" y="1981972"/>
            <a:ext cx="1938020" cy="2506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14020" y="3566932"/>
            <a:ext cx="8265160" cy="66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414020" y="5113792"/>
            <a:ext cx="1696720" cy="6393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25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6498" name="Picture 2" descr="C:\Users\imgrabjp\AppData\Local\Temp\SNAGHTML526624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" y="1835840"/>
            <a:ext cx="8846185" cy="408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9920" y="2964952"/>
            <a:ext cx="2852420" cy="1203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1170940" y="1924452"/>
            <a:ext cx="6334760" cy="3005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697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5474" name="Picture 2" descr="C:\Users\imgrabjp\AppData\Local\Temp\SNAGHTML52664f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" y="1118553"/>
            <a:ext cx="7545152" cy="50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53267" y="5253978"/>
            <a:ext cx="1619473" cy="384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791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UniSA &amp; 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Throughout 2017 UniSA has been implementing the CX Cloud, ICS was acquired as part of that project as primary integration medium.</a:t>
            </a:r>
          </a:p>
          <a:p>
            <a:pPr marL="0" indent="0">
              <a:buNone/>
            </a:pPr>
            <a:r>
              <a:rPr lang="en-US" dirty="0" smtClean="0"/>
              <a:t>ICS is being used for: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100" dirty="0"/>
              <a:t>Service Cloud (RightNow) to Marketing Cloud (Eloqua)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100" dirty="0"/>
              <a:t>Marketing Cloud to Service Cloud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100" dirty="0"/>
              <a:t>PeopleSoft Campus Solutions to Service Cloud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100" dirty="0"/>
              <a:t>Service Cloud to PeopleSoft Campus Solutions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100" dirty="0"/>
              <a:t>External to Service Cloud – various on premise systems as well as external (to UniSA) admissions </a:t>
            </a:r>
            <a:r>
              <a:rPr lang="en-US" sz="2100" dirty="0" smtClean="0"/>
              <a:t>systems</a:t>
            </a:r>
            <a:endParaRPr lang="en-US" sz="2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6725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Exposing adapter as ics endpoint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4450" name="Picture 2" descr="C:\Users\imgrabjp\AppData\Local\Temp\SNAGHTML52672d8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27254"/>
            <a:ext cx="8820785" cy="39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10867" y="2548878"/>
            <a:ext cx="2396713" cy="8039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300767" y="3352800"/>
            <a:ext cx="2941320" cy="1097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6206267" y="4168140"/>
            <a:ext cx="2114773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195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084832"/>
            <a:ext cx="7290055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Orchestration to send all emails for a Service Cloud contact to Marketing Cloud as separate contacts</a:t>
            </a:r>
          </a:p>
          <a:p>
            <a:pPr marL="0" indent="0">
              <a:buNone/>
            </a:pPr>
            <a:r>
              <a:rPr lang="en-US" dirty="0" smtClean="0"/>
              <a:t>Contact with 3 emails should result in 3 Eloqua contacts</a:t>
            </a:r>
            <a:br>
              <a:rPr lang="en-US" dirty="0" smtClean="0"/>
            </a:br>
            <a:endParaRPr lang="en-US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orchestration type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how to loop a collection in an orchestration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mapping data for complex scenarios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how to use lookups when mapping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Demonstrate event notification framework in RightNow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21953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/>
              <a:t>Contact sync with orchestration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5602" name="Picture 2" descr="C:\Users\imgrabjp\AppData\Local\Temp\SNAGHTML4dbe36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90917"/>
            <a:ext cx="8020160" cy="52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0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/>
              <a:t>Contact sync with orchestration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5606" name="Picture 6" descr="C:\Users\imgrabjp\AppData\Local\Temp\SNAGHTML4dc17a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5" y="990917"/>
            <a:ext cx="8012756" cy="486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8240" y="3638779"/>
            <a:ext cx="7918561" cy="848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768240" y="4671130"/>
            <a:ext cx="7918561" cy="909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5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6626" name="Picture 2" descr="C:\Users\imgrabjp\AppData\Local\Temp\SNAGHTML13e0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52182"/>
            <a:ext cx="8003508" cy="551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9725" y="3134281"/>
            <a:ext cx="1261241" cy="1584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2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5602" name="Picture 2" descr="C:\Users\imgrabjp\AppData\Local\Temp\SNAGHTML13dd06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15035"/>
            <a:ext cx="6943200" cy="540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3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26" name="Picture 2" descr="C:\Users\imgrabjp\AppData\Local\Temp\SNAGHTML13a9e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83297"/>
            <a:ext cx="8149651" cy="529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45932" y="2482912"/>
            <a:ext cx="5780689" cy="36130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815961" y="2464527"/>
            <a:ext cx="1949668" cy="36314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4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050" name="Picture 2" descr="C:\Users\imgrabjp\AppData\Local\Temp\SNAGHTML13ab9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892493"/>
            <a:ext cx="8312249" cy="51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05298" y="3300249"/>
            <a:ext cx="1587062" cy="483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14952" y="2974428"/>
            <a:ext cx="2858814" cy="5780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97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3074" name="Picture 2" descr="C:\Users\imgrabjp\AppData\Local\Temp\SNAGHTML13ad7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75043"/>
            <a:ext cx="7246131" cy="54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4098" name="Picture 2" descr="C:\Users\imgrabjp\AppData\Local\Temp\SNAGHTML13b0f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59" y="853122"/>
            <a:ext cx="7390825" cy="56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0235" y="2153039"/>
            <a:ext cx="2816771" cy="485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270235" y="3135756"/>
            <a:ext cx="2217682" cy="1667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898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UniSA &amp; ICS by the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As of this presentation, we have 3 instances (dev, test, production)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6 Connections (4 distinct), 36 Integrations where:</a:t>
            </a:r>
          </a:p>
          <a:p>
            <a:pPr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18 manage Service Cloud to Marketing Cloud </a:t>
            </a:r>
          </a:p>
          <a:p>
            <a:pPr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2 manage Marketing Cloud to Service Cloud</a:t>
            </a:r>
          </a:p>
          <a:p>
            <a:pPr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3 ICS exposed Campus Solutions REST Services </a:t>
            </a:r>
          </a:p>
          <a:p>
            <a:pPr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3 manage PeopleSoft to Service Cloud</a:t>
            </a:r>
          </a:p>
          <a:p>
            <a:pPr indent="-3600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 smtClean="0"/>
              <a:t>10 manage external systems to Service Cloud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40-60k messages flow through on average day across integrations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9996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5122" name="Picture 2" descr="C:\Users\imgrabjp\AppData\Local\Temp\SNAGHTML13b3c9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883602"/>
            <a:ext cx="7378280" cy="55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0235" y="2153039"/>
            <a:ext cx="2816771" cy="485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96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6146" name="Picture 2" descr="C:\Users\imgrabjp\AppData\Local\Temp\SNAGHTML13b5c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06780"/>
            <a:ext cx="7290054" cy="55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0235" y="2153039"/>
            <a:ext cx="2816771" cy="485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730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7170" name="Picture 2" descr="C:\Users\imgrabjp\AppData\Local\Temp\SNAGHTML13b705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2" y="899477"/>
            <a:ext cx="7350157" cy="557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5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8194" name="Picture 2" descr="C:\Users\imgrabjp\AppData\Local\Temp\SNAGHTML13b82a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21703"/>
            <a:ext cx="8152461" cy="497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4429" y="2421319"/>
            <a:ext cx="1324302" cy="868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6637283" y="1987109"/>
            <a:ext cx="2044261" cy="270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911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9218" name="Picture 2" descr="C:\Users\imgrabjp\AppData\Local\Temp\SNAGHTML13b95d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67741"/>
            <a:ext cx="8035531" cy="49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1214" y="2127030"/>
            <a:ext cx="1881351" cy="36851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818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0242" name="Picture 2" descr="C:\Users\imgrabjp\AppData\Local\Temp\SNAGHTML13bd54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36942"/>
            <a:ext cx="8176422" cy="502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78871" y="3808684"/>
            <a:ext cx="1324302" cy="8684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873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1266" name="Picture 2" descr="C:\Users\imgrabjp\AppData\Local\Temp\SNAGHTML13beb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75995"/>
            <a:ext cx="8210302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51115" y="1396934"/>
            <a:ext cx="5046043" cy="23867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473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2290" name="Picture 2" descr="C:\Users\imgrabjp\AppData\Local\Temp\SNAGHTML13bfd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99172"/>
            <a:ext cx="8247271" cy="48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199" y="3502757"/>
            <a:ext cx="1439918" cy="417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5" idx="3"/>
          </p:cNvCxnSpPr>
          <p:nvPr/>
        </p:nvCxnSpPr>
        <p:spPr>
          <a:xfrm flipV="1">
            <a:off x="2659117" y="3163614"/>
            <a:ext cx="2091559" cy="5479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92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3314" name="Picture 2" descr="C:\Users\imgrabjp\AppData\Local\Temp\SNAGHTML13c11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99173"/>
            <a:ext cx="8174846" cy="503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51889" y="3387142"/>
            <a:ext cx="1313794" cy="13740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59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4338" name="Picture 2" descr="C:\Users\imgrabjp\AppData\Local\Temp\SNAGHTML13c244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884555"/>
            <a:ext cx="8260272" cy="508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89682" y="2384171"/>
            <a:ext cx="1439918" cy="4176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4792717" y="2592972"/>
            <a:ext cx="1996965" cy="15796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94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Overview of ICS &amp; base components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Connections, Integrations, Libraries, Lookups &amp; more.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</p:spTree>
    <p:extLst>
      <p:ext uri="{BB962C8B-B14F-4D97-AF65-F5344CB8AC3E}">
        <p14:creationId xmlns:p14="http://schemas.microsoft.com/office/powerpoint/2010/main" val="348794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5362" name="Picture 2" descr="C:\Users\imgrabjp\AppData\Local\Temp\SNAGHTML13c39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29322"/>
            <a:ext cx="7290054" cy="555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9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6386" name="Picture 2" descr="C:\Users\imgrabjp\AppData\Local\Temp\SNAGHTML13c4ba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892492"/>
            <a:ext cx="7334696" cy="55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91254" y="2268556"/>
            <a:ext cx="3857298" cy="6428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6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7410" name="Picture 2" descr="C:\Users\imgrabjp\AppData\Local\Temp\SNAGHTML13c86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898842"/>
            <a:ext cx="7358155" cy="55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70233" y="3130404"/>
            <a:ext cx="5013436" cy="1714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553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8434" name="Picture 2" descr="C:\Users\imgrabjp\AppData\Local\Temp\SNAGHTML13c99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07097"/>
            <a:ext cx="7290054" cy="556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7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19458" name="Picture 2" descr="C:\Users\imgrabjp\AppData\Local\Temp\SNAGHTML13cad4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1" y="906781"/>
            <a:ext cx="8057458" cy="50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69930" y="2552335"/>
            <a:ext cx="3436884" cy="26607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5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0482" name="Picture 2" descr="C:\Users\imgrabjp\AppData\Local\Temp\SNAGHTML13cc37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59802"/>
            <a:ext cx="8240863" cy="513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08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1506" name="Picture 2" descr="C:\Users\imgrabjp\AppData\Local\Temp\SNAGHTML13cd53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265555"/>
            <a:ext cx="8120903" cy="46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7460" y="2888667"/>
            <a:ext cx="2375339" cy="243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977460" y="3132083"/>
            <a:ext cx="2375339" cy="17026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33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2530" name="Picture 2" descr="C:\Users\imgrabjp\AppData\Local\Temp\SNAGHTML13cef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006793"/>
            <a:ext cx="8125601" cy="53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1336" y="2506409"/>
            <a:ext cx="2375339" cy="36211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851335" y="5549461"/>
            <a:ext cx="2375339" cy="578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72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3554" name="Picture 2" descr="C:\Users\imgrabjp\AppData\Local\Temp\SNAGHTML13d51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960755"/>
            <a:ext cx="8160329" cy="53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30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240" y="-102682"/>
            <a:ext cx="7290054" cy="1499616"/>
          </a:xfrm>
        </p:spPr>
        <p:txBody>
          <a:bodyPr/>
          <a:lstStyle/>
          <a:p>
            <a:r>
              <a:rPr lang="en-US" dirty="0" smtClean="0"/>
              <a:t>Contact sync with orchestration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ADU 8-10 November 2017</a:t>
            </a:r>
          </a:p>
        </p:txBody>
      </p:sp>
      <p:pic>
        <p:nvPicPr>
          <p:cNvPr id="24578" name="Picture 2" descr="C:\Users\imgrabjp\AppData\Local\Temp\SNAGHTML13d65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0" y="1178236"/>
            <a:ext cx="8329615" cy="438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71752" y="3081384"/>
            <a:ext cx="1996965" cy="492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271751" y="3573518"/>
            <a:ext cx="1996965" cy="1280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 descr="C:\Users\imgrabjp\AppData\Local\Temp\SNAGHTML38405b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65" y="1178236"/>
            <a:ext cx="5540040" cy="291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3268716" y="3081384"/>
            <a:ext cx="1813824" cy="5838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268716" y="2514600"/>
            <a:ext cx="1867164" cy="1417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40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3712</TotalTime>
  <Words>2455</Words>
  <Application>Microsoft Office PowerPoint</Application>
  <PresentationFormat>On-screen Show (4:3)</PresentationFormat>
  <Paragraphs>532</Paragraphs>
  <Slides>148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6" baseType="lpstr">
      <vt:lpstr>Arial</vt:lpstr>
      <vt:lpstr>Calibri</vt:lpstr>
      <vt:lpstr>Segoe UI</vt:lpstr>
      <vt:lpstr>Tw Cen MT</vt:lpstr>
      <vt:lpstr>Tw Cen MT Condensed</vt:lpstr>
      <vt:lpstr>Wingdings</vt:lpstr>
      <vt:lpstr>Wingdings 3</vt:lpstr>
      <vt:lpstr>Integral</vt:lpstr>
      <vt:lpstr>Cloudy With a Chance of Integration - Come and Learn About Oracle Integration Cloud Services</vt:lpstr>
      <vt:lpstr>presenters</vt:lpstr>
      <vt:lpstr>University of South Australia (UniSA)</vt:lpstr>
      <vt:lpstr>UniSA &amp; Oracle</vt:lpstr>
      <vt:lpstr>Presentation Overview</vt:lpstr>
      <vt:lpstr>Introduction to oracle integration cloud service &amp; uniSA</vt:lpstr>
      <vt:lpstr>UniSA &amp; ICS</vt:lpstr>
      <vt:lpstr>UniSA &amp; ICS by the numbers</vt:lpstr>
      <vt:lpstr>Overview of ICS &amp; base components</vt:lpstr>
      <vt:lpstr>What is Integration Cloud Service?</vt:lpstr>
      <vt:lpstr>Connections in ICS</vt:lpstr>
      <vt:lpstr>         rightnow adapter</vt:lpstr>
      <vt:lpstr>         Eloqua adapter</vt:lpstr>
      <vt:lpstr>          rest Adapter</vt:lpstr>
      <vt:lpstr>           soap adapter</vt:lpstr>
      <vt:lpstr>PeopleSoft Adapter</vt:lpstr>
      <vt:lpstr>PeopleSoft Adapter Cont.</vt:lpstr>
      <vt:lpstr>Integrations</vt:lpstr>
      <vt:lpstr>             map data</vt:lpstr>
      <vt:lpstr>publish to ICS</vt:lpstr>
      <vt:lpstr>subscribe to ICS</vt:lpstr>
      <vt:lpstr>                Publish &amp; subscribe</vt:lpstr>
      <vt:lpstr>            orchestrations</vt:lpstr>
      <vt:lpstr>            orchestrations actions</vt:lpstr>
      <vt:lpstr>            orchestrations actions</vt:lpstr>
      <vt:lpstr>Integrations – mapping</vt:lpstr>
      <vt:lpstr>Integrations – mapping</vt:lpstr>
      <vt:lpstr>Integrations – functions</vt:lpstr>
      <vt:lpstr>Integrations – XSL elements</vt:lpstr>
      <vt:lpstr>Integrations – Operators</vt:lpstr>
      <vt:lpstr>lookups</vt:lpstr>
      <vt:lpstr>Using lookups when mapping</vt:lpstr>
      <vt:lpstr>libraries</vt:lpstr>
      <vt:lpstr>Using libraries in an orchestration</vt:lpstr>
      <vt:lpstr>Packages</vt:lpstr>
      <vt:lpstr>Migrating between environments</vt:lpstr>
      <vt:lpstr>monitoring</vt:lpstr>
      <vt:lpstr>Monitoring - Notifications</vt:lpstr>
      <vt:lpstr>ICS in practice – example use cases</vt:lpstr>
      <vt:lpstr>Use cases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Exposing adapter as ics endpoint</vt:lpstr>
      <vt:lpstr>Use cases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Contact sync with orchestration</vt:lpstr>
      <vt:lpstr>Concluding thoughts</vt:lpstr>
      <vt:lpstr>presenters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Amy Ewing</dc:creator>
  <cp:lastModifiedBy>James Imgraben</cp:lastModifiedBy>
  <cp:revision>222</cp:revision>
  <dcterms:created xsi:type="dcterms:W3CDTF">2015-09-02T14:36:24Z</dcterms:created>
  <dcterms:modified xsi:type="dcterms:W3CDTF">2017-11-02T22:48:52Z</dcterms:modified>
</cp:coreProperties>
</file>