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7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40"/>
  </p:notesMasterIdLst>
  <p:sldIdLst>
    <p:sldId id="259" r:id="rId5"/>
    <p:sldId id="260" r:id="rId6"/>
    <p:sldId id="269" r:id="rId7"/>
    <p:sldId id="287" r:id="rId8"/>
    <p:sldId id="308" r:id="rId9"/>
    <p:sldId id="288" r:id="rId10"/>
    <p:sldId id="289" r:id="rId11"/>
    <p:sldId id="321" r:id="rId12"/>
    <p:sldId id="319" r:id="rId13"/>
    <p:sldId id="290" r:id="rId14"/>
    <p:sldId id="291" r:id="rId15"/>
    <p:sldId id="292" r:id="rId16"/>
    <p:sldId id="309" r:id="rId17"/>
    <p:sldId id="293" r:id="rId18"/>
    <p:sldId id="294" r:id="rId19"/>
    <p:sldId id="295" r:id="rId20"/>
    <p:sldId id="296" r:id="rId21"/>
    <p:sldId id="301" r:id="rId22"/>
    <p:sldId id="314" r:id="rId23"/>
    <p:sldId id="313" r:id="rId24"/>
    <p:sldId id="312" r:id="rId25"/>
    <p:sldId id="315" r:id="rId26"/>
    <p:sldId id="317" r:id="rId27"/>
    <p:sldId id="318" r:id="rId28"/>
    <p:sldId id="320" r:id="rId29"/>
    <p:sldId id="311" r:id="rId30"/>
    <p:sldId id="316" r:id="rId31"/>
    <p:sldId id="298" r:id="rId32"/>
    <p:sldId id="307" r:id="rId33"/>
    <p:sldId id="310" r:id="rId34"/>
    <p:sldId id="305" r:id="rId35"/>
    <p:sldId id="297" r:id="rId36"/>
    <p:sldId id="302" r:id="rId37"/>
    <p:sldId id="283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21" autoAdjust="0"/>
  </p:normalViewPr>
  <p:slideViewPr>
    <p:cSldViewPr snapToGrid="0">
      <p:cViewPr varScale="1">
        <p:scale>
          <a:sx n="69" d="100"/>
          <a:sy n="69" d="100"/>
        </p:scale>
        <p:origin x="702" y="60"/>
      </p:cViewPr>
      <p:guideLst/>
    </p:cSldViewPr>
  </p:slideViewPr>
  <p:outlineViewPr>
    <p:cViewPr>
      <p:scale>
        <a:sx n="33" d="100"/>
        <a:sy n="33" d="100"/>
      </p:scale>
      <p:origin x="0" y="-47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AD962-7081-CD4A-A2B1-89809CD34379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45EB349-AFF1-4440-A641-680A68D5BCA0}">
      <dgm:prSet phldrT="[Tekst]"/>
      <dgm:spPr/>
      <dgm:t>
        <a:bodyPr/>
        <a:lstStyle/>
        <a:p>
          <a:endParaRPr lang="nl-NL" dirty="0"/>
        </a:p>
      </dgm:t>
    </dgm:pt>
    <dgm:pt modelId="{1D93C651-0655-5545-8F28-D8DF58873E6C}" type="parTrans" cxnId="{A5748FE4-98B5-734A-9EB8-CB331BCEAEE6}">
      <dgm:prSet/>
      <dgm:spPr/>
      <dgm:t>
        <a:bodyPr/>
        <a:lstStyle/>
        <a:p>
          <a:endParaRPr lang="nl-NL"/>
        </a:p>
      </dgm:t>
    </dgm:pt>
    <dgm:pt modelId="{B8D98069-D1CC-D648-8A8D-7AE07DC89E3F}" type="sibTrans" cxnId="{A5748FE4-98B5-734A-9EB8-CB331BCEAEE6}">
      <dgm:prSet/>
      <dgm:spPr/>
      <dgm:t>
        <a:bodyPr/>
        <a:lstStyle/>
        <a:p>
          <a:endParaRPr lang="nl-NL"/>
        </a:p>
      </dgm:t>
    </dgm:pt>
    <dgm:pt modelId="{4F619F99-8C25-1A4F-A562-E110F192312E}" type="pres">
      <dgm:prSet presAssocID="{14BAD962-7081-CD4A-A2B1-89809CD3437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353AF956-A2E4-354D-BC23-7493A2600E53}" type="pres">
      <dgm:prSet presAssocID="{745EB349-AFF1-4440-A641-680A68D5BCA0}" presName="Accent1" presStyleCnt="0"/>
      <dgm:spPr/>
    </dgm:pt>
    <dgm:pt modelId="{B5E68A28-5227-0F47-8160-473FD233803C}" type="pres">
      <dgm:prSet presAssocID="{745EB349-AFF1-4440-A641-680A68D5BCA0}" presName="Accent" presStyleLbl="node1" presStyleIdx="0" presStyleCnt="1" custScaleX="160025" custScaleY="135396" custLinFactNeighborX="-45096" custLinFactNeighborY="-1668"/>
      <dgm:spPr/>
    </dgm:pt>
    <dgm:pt modelId="{981D228A-98DA-2342-BCCE-0E6EB28615B7}" type="pres">
      <dgm:prSet presAssocID="{745EB349-AFF1-4440-A641-680A68D5BCA0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5748FE4-98B5-734A-9EB8-CB331BCEAEE6}" srcId="{14BAD962-7081-CD4A-A2B1-89809CD34379}" destId="{745EB349-AFF1-4440-A641-680A68D5BCA0}" srcOrd="0" destOrd="0" parTransId="{1D93C651-0655-5545-8F28-D8DF58873E6C}" sibTransId="{B8D98069-D1CC-D648-8A8D-7AE07DC89E3F}"/>
    <dgm:cxn modelId="{57530F05-EF84-40D5-8800-9C6303955539}" type="presOf" srcId="{14BAD962-7081-CD4A-A2B1-89809CD34379}" destId="{4F619F99-8C25-1A4F-A562-E110F192312E}" srcOrd="0" destOrd="0" presId="urn:microsoft.com/office/officeart/2009/layout/CircleArrowProcess"/>
    <dgm:cxn modelId="{ACE536F5-FDD9-4406-AAD4-E5EAD767DFC0}" type="presOf" srcId="{745EB349-AFF1-4440-A641-680A68D5BCA0}" destId="{981D228A-98DA-2342-BCCE-0E6EB28615B7}" srcOrd="0" destOrd="0" presId="urn:microsoft.com/office/officeart/2009/layout/CircleArrowProcess"/>
    <dgm:cxn modelId="{962CA720-E097-4526-BE79-C33D44D82EF7}" type="presParOf" srcId="{4F619F99-8C25-1A4F-A562-E110F192312E}" destId="{353AF956-A2E4-354D-BC23-7493A2600E53}" srcOrd="0" destOrd="0" presId="urn:microsoft.com/office/officeart/2009/layout/CircleArrowProcess"/>
    <dgm:cxn modelId="{4740B8B1-4796-42A6-ADB3-63D066D46992}" type="presParOf" srcId="{353AF956-A2E4-354D-BC23-7493A2600E53}" destId="{B5E68A28-5227-0F47-8160-473FD233803C}" srcOrd="0" destOrd="0" presId="urn:microsoft.com/office/officeart/2009/layout/CircleArrowProcess"/>
    <dgm:cxn modelId="{2EECA615-EA42-4D63-9757-02AFA639DC11}" type="presParOf" srcId="{4F619F99-8C25-1A4F-A562-E110F192312E}" destId="{981D228A-98DA-2342-BCCE-0E6EB28615B7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68A28-5227-0F47-8160-473FD233803C}">
      <dsp:nvSpPr>
        <dsp:cNvPr id="0" name=""/>
        <dsp:cNvSpPr/>
      </dsp:nvSpPr>
      <dsp:spPr>
        <a:xfrm>
          <a:off x="-263048" y="23915"/>
          <a:ext cx="933445" cy="78995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D228A-98DA-2342-BCCE-0E6EB28615B7}">
      <dsp:nvSpPr>
        <dsp:cNvPr id="0" name=""/>
        <dsp:cNvSpPr/>
      </dsp:nvSpPr>
      <dsp:spPr>
        <a:xfrm>
          <a:off x="303884" y="348110"/>
          <a:ext cx="325493" cy="162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100" kern="1200" dirty="0"/>
        </a:p>
      </dsp:txBody>
      <dsp:txXfrm>
        <a:off x="303884" y="348110"/>
        <a:ext cx="325493" cy="16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AGENDA:</a:t>
            </a:r>
            <a:r>
              <a:rPr lang="nl-NL" baseline="0" dirty="0" smtClean="0"/>
              <a:t> ABOUT US AND INTERFACES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27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4090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3B035-020C-41C7-8CE6-91D90C46CFB3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76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31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106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33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4237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MAIN TOPIC</a:t>
            </a:r>
            <a:r>
              <a:rPr lang="nl-NL" baseline="0" dirty="0" smtClean="0"/>
              <a:t> OF TODAY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4149-2C44-4029-BA5B-3E7ECA7C8C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18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78625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19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5517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20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88296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21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0118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22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1007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05E55-BE53-4B81-9D06-6D8EBA8A2AD9}" type="slidenum">
              <a:rPr lang="nl-NL" smtClean="0"/>
              <a:pPr/>
              <a:t>26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3823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786400"/>
            <a:ext cx="5829300" cy="1463040"/>
          </a:xfrm>
        </p:spPr>
        <p:txBody>
          <a:bodyPr/>
          <a:lstStyle/>
          <a:p>
            <a:r>
              <a:rPr lang="en-US" dirty="0" smtClean="0"/>
              <a:t>Flexible interface tool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37005</a:t>
            </a:r>
            <a:endParaRPr lang="en-US" dirty="0"/>
          </a:p>
          <a:p>
            <a:r>
              <a:rPr lang="en-US" dirty="0" smtClean="0"/>
              <a:t>11 October 2016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074" y="5838567"/>
            <a:ext cx="600075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Simplified Arabic Fixed" pitchFamily="49" charset="-78"/>
              </a:rPr>
              <a:t>FIT for Cloud</a:t>
            </a:r>
            <a:endParaRPr lang="en-GB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63" y="4233128"/>
            <a:ext cx="1842314" cy="18771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10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71" y="1864039"/>
            <a:ext cx="6862004" cy="2770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79" y="4509656"/>
            <a:ext cx="3222994" cy="146291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660323" y="4966855"/>
            <a:ext cx="10287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WHAT-IF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3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9" y="1984864"/>
            <a:ext cx="8224041" cy="448584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MOVE TO HCMCLOUD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7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0" y="2107376"/>
            <a:ext cx="5106980" cy="3043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3314700"/>
            <a:ext cx="1006082" cy="664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006583" y="2686050"/>
            <a:ext cx="2137168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06583" y="3657600"/>
            <a:ext cx="2194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06583" y="3979099"/>
            <a:ext cx="2137168" cy="65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94790" y="2423338"/>
            <a:ext cx="1371600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atin typeface="Asap" panose="020F0504030102060203" pitchFamily="34" charset="0"/>
              </a:rPr>
              <a:t>Payroll systems</a:t>
            </a:r>
            <a:endParaRPr lang="en-GB" sz="1350" dirty="0">
              <a:latin typeface="Asap" panose="020F050403010206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0707" y="3486150"/>
            <a:ext cx="1371600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atin typeface="Asap" panose="020F0504030102060203" pitchFamily="34" charset="0"/>
              </a:rPr>
              <a:t>Active Directory</a:t>
            </a:r>
            <a:endParaRPr lang="en-GB" sz="1350" dirty="0">
              <a:latin typeface="Asap" panose="020F050403010206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2953" y="4523601"/>
            <a:ext cx="1498147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atin typeface="Asap" panose="020F0504030102060203" pitchFamily="34" charset="0"/>
              </a:rPr>
              <a:t>Other ERP System</a:t>
            </a:r>
            <a:endParaRPr lang="en-GB" sz="1350" dirty="0">
              <a:latin typeface="Asap" panose="020F050403010206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2250" y="1718716"/>
            <a:ext cx="25311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sap" panose="020F0504030102060203" pitchFamily="34" charset="0"/>
              </a:rPr>
              <a:t>Various target systems</a:t>
            </a:r>
            <a:endParaRPr lang="en-GB" dirty="0">
              <a:latin typeface="Asap" panose="020F050403010206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50" y="3200400"/>
            <a:ext cx="1120801" cy="87738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857750" y="4057650"/>
            <a:ext cx="2171700" cy="1298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5" y="5123150"/>
            <a:ext cx="1329421" cy="747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5576" y="2589812"/>
            <a:ext cx="2079179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5576" y="3161957"/>
            <a:ext cx="2079179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7309" y="3791959"/>
            <a:ext cx="2079179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64151" y="4344860"/>
            <a:ext cx="2079179" cy="8309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MOVE TO HCM CLOUD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5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 smtClean="0">
                <a:latin typeface="Asap" panose="020F0504030102060203" pitchFamily="34" charset="0"/>
              </a:rPr>
              <a:t>PEOPLESOFT HCM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PeopleTools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Extension </a:t>
            </a:r>
            <a:r>
              <a:rPr lang="nl-NL" dirty="0" smtClean="0">
                <a:latin typeface="Asap" panose="020F0504030102060203" pitchFamily="34" charset="0"/>
              </a:rPr>
              <a:t>datamodel via 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 smtClean="0">
                <a:latin typeface="Asap" panose="020F0504030102060203" pitchFamily="34" charset="0"/>
              </a:rPr>
              <a:t>Process</a:t>
            </a:r>
            <a:r>
              <a:rPr lang="nl-NL" dirty="0" smtClean="0">
                <a:latin typeface="Asap" panose="020F0504030102060203" pitchFamily="34" charset="0"/>
              </a:rPr>
              <a:t> </a:t>
            </a:r>
            <a:r>
              <a:rPr lang="nl-NL" dirty="0" err="1" smtClean="0">
                <a:latin typeface="Asap" panose="020F0504030102060203" pitchFamily="34" charset="0"/>
              </a:rPr>
              <a:t>Scheduler</a:t>
            </a:r>
            <a:endParaRPr lang="nl-NL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Application Engine / SQR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Acces </a:t>
            </a:r>
            <a:r>
              <a:rPr lang="nl-NL" dirty="0" err="1" smtClean="0">
                <a:latin typeface="Asap" panose="020F0504030102060203" pitchFamily="34" charset="0"/>
              </a:rPr>
              <a:t>to</a:t>
            </a:r>
            <a:r>
              <a:rPr lang="nl-NL" dirty="0" smtClean="0">
                <a:latin typeface="Asap" panose="020F0504030102060203" pitchFamily="34" charset="0"/>
              </a:rPr>
              <a:t> database</a:t>
            </a:r>
            <a:endParaRPr lang="nl-NL" dirty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Limited </a:t>
            </a:r>
            <a:r>
              <a:rPr lang="nl-NL" dirty="0" err="1">
                <a:latin typeface="Asap" panose="020F0504030102060203" pitchFamily="34" charset="0"/>
              </a:rPr>
              <a:t>C</a:t>
            </a:r>
            <a:r>
              <a:rPr lang="nl-NL" dirty="0" err="1" smtClean="0">
                <a:latin typeface="Asap" panose="020F0504030102060203" pitchFamily="34" charset="0"/>
              </a:rPr>
              <a:t>onfiguration</a:t>
            </a:r>
            <a:r>
              <a:rPr lang="nl-NL" dirty="0" smtClean="0">
                <a:latin typeface="Asap" panose="020F0504030102060203" pitchFamily="34" charset="0"/>
              </a:rPr>
              <a:t>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Simple Datamodel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latin typeface="Asap" panose="020F0504030102060203" pitchFamily="34" charset="0"/>
              </a:rPr>
              <a:t>Payroll </a:t>
            </a:r>
            <a:r>
              <a:rPr lang="nl-NL" dirty="0" smtClean="0">
                <a:latin typeface="Asap" panose="020F0504030102060203" pitchFamily="34" charset="0"/>
              </a:rPr>
              <a:t>Interface</a:t>
            </a:r>
            <a:endParaRPr lang="nl-NL" dirty="0">
              <a:latin typeface="Asap" panose="020F0504030102060203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>
                <a:latin typeface="Asap" panose="020F0504030102060203" pitchFamily="34" charset="0"/>
              </a:rPr>
              <a:t>ORACLE HCM CLOUD</a:t>
            </a:r>
          </a:p>
          <a:p>
            <a:endParaRPr lang="nl-NL" dirty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No Development tools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 smtClean="0">
                <a:latin typeface="Asap" panose="020F0504030102060203" pitchFamily="34" charset="0"/>
              </a:rPr>
              <a:t>FlexFields</a:t>
            </a:r>
            <a:endParaRPr lang="nl-NL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Process Scheduler unavailable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Java and PL/SQL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No Access </a:t>
            </a:r>
            <a:r>
              <a:rPr lang="nl-NL" dirty="0" err="1" smtClean="0">
                <a:latin typeface="Asap" panose="020F0504030102060203" pitchFamily="34" charset="0"/>
              </a:rPr>
              <a:t>to</a:t>
            </a:r>
            <a:r>
              <a:rPr lang="nl-NL" dirty="0" smtClean="0">
                <a:latin typeface="Asap" panose="020F0504030102060203" pitchFamily="34" charset="0"/>
              </a:rPr>
              <a:t> database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Multiple </a:t>
            </a:r>
            <a:r>
              <a:rPr lang="nl-NL" dirty="0" smtClean="0">
                <a:latin typeface="Asap" panose="020F0504030102060203" pitchFamily="34" charset="0"/>
              </a:rPr>
              <a:t>Configuration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latin typeface="Asap" panose="020F0504030102060203" pitchFamily="34" charset="0"/>
              </a:rPr>
              <a:t>Complex datamodel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>
                <a:latin typeface="Asap" panose="020F0504030102060203" pitchFamily="34" charset="0"/>
              </a:rPr>
              <a:t>HCM </a:t>
            </a:r>
            <a:r>
              <a:rPr lang="nl-NL" dirty="0" smtClean="0">
                <a:latin typeface="Asap" panose="020F0504030102060203" pitchFamily="34" charset="0"/>
              </a:rPr>
              <a:t>Extract</a:t>
            </a:r>
            <a:endParaRPr lang="nl-NL" dirty="0">
              <a:latin typeface="Asap" panose="020F050403010206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PEOPLESOFT versus hcm </a:t>
            </a:r>
            <a:r>
              <a:rPr lang="nl-NL" dirty="0" err="1" smtClean="0"/>
              <a:t>cloud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485901"/>
            <a:ext cx="6091714" cy="4053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600200"/>
            <a:ext cx="2550319" cy="666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1045" y="1943101"/>
            <a:ext cx="23717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Standard </a:t>
            </a:r>
            <a:r>
              <a:rPr lang="en-US" dirty="0"/>
              <a:t>Interfaces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9" y="2769633"/>
            <a:ext cx="1588073" cy="1044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0" y="2622465"/>
            <a:ext cx="1616044" cy="1592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4351734"/>
            <a:ext cx="1733549" cy="1736183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096" y="3891647"/>
            <a:ext cx="182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 Access DBMS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" y="1600200"/>
            <a:ext cx="7840980" cy="5144824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err="1" smtClean="0"/>
              <a:t>challenge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0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05025"/>
            <a:ext cx="5257800" cy="3724222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err="1" smtClean="0"/>
              <a:t>Which</a:t>
            </a:r>
            <a:r>
              <a:rPr lang="nl-NL" dirty="0" smtClean="0"/>
              <a:t> way </a:t>
            </a:r>
            <a:r>
              <a:rPr lang="nl-NL" dirty="0" err="1" smtClean="0"/>
              <a:t>to</a:t>
            </a:r>
            <a:r>
              <a:rPr lang="nl-NL" dirty="0" smtClean="0"/>
              <a:t> go?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3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sp>
        <p:nvSpPr>
          <p:cNvPr id="2" name="Rectangle 1"/>
          <p:cNvSpPr/>
          <p:nvPr/>
        </p:nvSpPr>
        <p:spPr>
          <a:xfrm>
            <a:off x="2721437" y="2343150"/>
            <a:ext cx="308802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sap" panose="020F0504030102060203" pitchFamily="34" charset="0"/>
              </a:rPr>
              <a:t>FIT for Cloud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9549" y="3741458"/>
            <a:ext cx="194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sap" panose="020F0504030102060203" pitchFamily="34" charset="0"/>
              </a:rPr>
              <a:t>F</a:t>
            </a:r>
            <a:r>
              <a:rPr lang="en-US" sz="2400" dirty="0">
                <a:latin typeface="Asap" panose="020F0504030102060203" pitchFamily="34" charset="0"/>
              </a:rPr>
              <a:t>lexible 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sap" panose="020F0504030102060203" pitchFamily="34" charset="0"/>
              </a:rPr>
              <a:t>I</a:t>
            </a:r>
            <a:r>
              <a:rPr lang="en-US" sz="2400" dirty="0">
                <a:latin typeface="Asap" panose="020F0504030102060203" pitchFamily="34" charset="0"/>
              </a:rPr>
              <a:t>nterface 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sap" panose="020F0504030102060203" pitchFamily="34" charset="0"/>
              </a:rPr>
              <a:t>T</a:t>
            </a:r>
            <a:r>
              <a:rPr lang="en-US" sz="2400" dirty="0">
                <a:latin typeface="Asap" panose="020F0504030102060203" pitchFamily="34" charset="0"/>
              </a:rPr>
              <a:t>ooling</a:t>
            </a:r>
            <a:endParaRPr lang="en-GB" sz="2400" dirty="0">
              <a:latin typeface="Asap" panose="020F050403010206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95" y="3036102"/>
            <a:ext cx="2237011" cy="2279303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solution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1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624514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Oracle FIT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1534191"/>
            <a:ext cx="6800850" cy="4365873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Infrastructure at a glance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7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18</a:t>
            </a:fld>
            <a:r>
              <a:rPr lang="nl-NL" dirty="0"/>
              <a:t>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CONFIGURE YOUR INTERFACE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722215"/>
            <a:ext cx="7762398" cy="47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35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19</a:t>
            </a:fld>
            <a:r>
              <a:rPr lang="nl-NL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85201"/>
            <a:ext cx="7600950" cy="4785503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CONFIGURE YOUR INTERFACE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700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Clemens de Vos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Managing Consultant</a:t>
            </a:r>
            <a:endParaRPr lang="en-US" dirty="0"/>
          </a:p>
          <a:p>
            <a:r>
              <a:rPr lang="en-US" dirty="0" smtClean="0"/>
              <a:t>Epicenter</a:t>
            </a:r>
            <a:endParaRPr lang="en-US" dirty="0"/>
          </a:p>
          <a:p>
            <a:r>
              <a:rPr lang="en-US" dirty="0" smtClean="0"/>
              <a:t>clemens.de.vos@epicenter.eu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Michel Jonkman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Managing Consultant</a:t>
            </a:r>
            <a:endParaRPr lang="en-US" dirty="0"/>
          </a:p>
          <a:p>
            <a:r>
              <a:rPr lang="en-US" dirty="0" smtClean="0"/>
              <a:t>Epicenter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ichel.jonkman@epicenter.eu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Founding father and shareholder of Epicenter. Clemens is the main functional architect of the Flexible Interface Tool.</a:t>
            </a:r>
            <a:endParaRPr lang="en-US" sz="16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Consultant, manager and shareholder of Epicenter. Michel is responsible for the cloud infrastructure of the Flexible Interface Tool.</a:t>
            </a:r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20</a:t>
            </a:fld>
            <a:r>
              <a:rPr lang="nl-NL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82667"/>
            <a:ext cx="7771445" cy="4788037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CONFIGURE YOUR INTERFACE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022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87835"/>
            <a:ext cx="7771445" cy="478286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21</a:t>
            </a:fld>
            <a:r>
              <a:rPr lang="nl-NL" dirty="0"/>
              <a:t>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CONFIGURE YOUR INTERFACE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1265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22</a:t>
            </a:fld>
            <a:r>
              <a:rPr lang="nl-NL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585054"/>
            <a:ext cx="7543800" cy="4885650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CONFIGURE YOUR INTERFACE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6811962" y="2708108"/>
            <a:ext cx="223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/>
              <a:t>Comma</a:t>
            </a:r>
            <a:r>
              <a:rPr lang="nl-NL" sz="1600" dirty="0" smtClean="0"/>
              <a:t> </a:t>
            </a:r>
            <a:r>
              <a:rPr lang="nl-NL" sz="1600" dirty="0" err="1" smtClean="0"/>
              <a:t>delimited</a:t>
            </a:r>
            <a:r>
              <a:rPr lang="nl-NL" sz="1600" dirty="0" smtClean="0"/>
              <a:t>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Tab </a:t>
            </a:r>
            <a:r>
              <a:rPr lang="nl-NL" sz="1600" dirty="0" err="1" smtClean="0"/>
              <a:t>delimited</a:t>
            </a:r>
            <a:r>
              <a:rPr lang="nl-NL" sz="1600" dirty="0" smtClean="0"/>
              <a:t>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/>
              <a:t>Other</a:t>
            </a:r>
            <a:r>
              <a:rPr lang="nl-NL" sz="1600" dirty="0" smtClean="0"/>
              <a:t> </a:t>
            </a:r>
            <a:r>
              <a:rPr lang="nl-NL" sz="1600" dirty="0" err="1" smtClean="0"/>
              <a:t>delimited</a:t>
            </a:r>
            <a:r>
              <a:rPr lang="nl-NL" sz="1600" dirty="0" smtClean="0"/>
              <a:t>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/>
              <a:t>Fixed</a:t>
            </a:r>
            <a:r>
              <a:rPr lang="nl-NL" sz="1600" dirty="0" smtClean="0"/>
              <a:t> File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/>
              <a:t>Logical</a:t>
            </a:r>
            <a:r>
              <a:rPr lang="nl-NL" sz="1600" dirty="0" smtClean="0"/>
              <a:t> file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XML file</a:t>
            </a:r>
          </a:p>
        </p:txBody>
      </p:sp>
    </p:spTree>
    <p:extLst>
      <p:ext uri="{BB962C8B-B14F-4D97-AF65-F5344CB8AC3E}">
        <p14:creationId xmlns:p14="http://schemas.microsoft.com/office/powerpoint/2010/main" val="1682330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File formats in a click, </a:t>
            </a:r>
            <a:r>
              <a:rPr lang="nl-NL" dirty="0" err="1" smtClean="0"/>
              <a:t>logical</a:t>
            </a:r>
            <a:r>
              <a:rPr lang="nl-NL" dirty="0" smtClean="0"/>
              <a:t> file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309" y="3220904"/>
            <a:ext cx="8506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XM0068091001241108PSOD  TRANS      02~</a:t>
            </a:r>
          </a:p>
          <a:p>
            <a:r>
              <a:rPr lang="nl-NL" dirty="0">
                <a:solidFill>
                  <a:srgbClr val="0070C0"/>
                </a:solidFill>
              </a:rPr>
              <a:t>PX1968091       0622                               1     08509 V       01063006  X~</a:t>
            </a:r>
          </a:p>
          <a:p>
            <a:r>
              <a:rPr lang="nl-NL" dirty="0" smtClean="0"/>
              <a:t>PK6809	</a:t>
            </a:r>
            <a:r>
              <a:rPr lang="nl-NL" dirty="0" smtClean="0">
                <a:solidFill>
                  <a:srgbClr val="FFC000"/>
                </a:solidFill>
              </a:rPr>
              <a:t>077019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01082015</a:t>
            </a:r>
            <a:r>
              <a:rPr lang="nl-NL" dirty="0" smtClean="0"/>
              <a:t>          </a:t>
            </a:r>
            <a:r>
              <a:rPr lang="nl-NL" dirty="0" smtClean="0">
                <a:solidFill>
                  <a:srgbClr val="7030A0"/>
                </a:solidFill>
              </a:rPr>
              <a:t>9600</a:t>
            </a:r>
            <a:r>
              <a:rPr lang="nl-NL" dirty="0" smtClean="0"/>
              <a:t>	0101082005</a:t>
            </a:r>
            <a:r>
              <a:rPr lang="nl-NL" dirty="0"/>
              <a:t>	~</a:t>
            </a:r>
          </a:p>
          <a:p>
            <a:r>
              <a:rPr lang="nl-NL" dirty="0" smtClean="0"/>
              <a:t>PK6809	</a:t>
            </a:r>
            <a:r>
              <a:rPr lang="nl-NL" dirty="0" smtClean="0">
                <a:solidFill>
                  <a:srgbClr val="FFC000"/>
                </a:solidFill>
              </a:rPr>
              <a:t>077019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01082015</a:t>
            </a:r>
            <a:r>
              <a:rPr lang="nl-NL" dirty="0" smtClean="0"/>
              <a:t>          </a:t>
            </a:r>
            <a:r>
              <a:rPr lang="nl-NL" dirty="0" smtClean="0">
                <a:solidFill>
                  <a:srgbClr val="7030A0"/>
                </a:solidFill>
              </a:rPr>
              <a:t>V720</a:t>
            </a:r>
            <a:r>
              <a:rPr lang="nl-NL" dirty="0" smtClean="0"/>
              <a:t>	000000001</a:t>
            </a:r>
            <a:r>
              <a:rPr lang="nl-NL" dirty="0"/>
              <a:t>	~</a:t>
            </a:r>
          </a:p>
          <a:p>
            <a:r>
              <a:rPr lang="nl-NL" dirty="0" smtClean="0"/>
              <a:t>PK6809	</a:t>
            </a:r>
            <a:r>
              <a:rPr lang="nl-NL" dirty="0" smtClean="0">
                <a:solidFill>
                  <a:srgbClr val="FFC000"/>
                </a:solidFill>
              </a:rPr>
              <a:t>077069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01082015</a:t>
            </a:r>
            <a:r>
              <a:rPr lang="nl-NL" dirty="0" smtClean="0"/>
              <a:t>          </a:t>
            </a:r>
            <a:r>
              <a:rPr lang="nl-NL" dirty="0" smtClean="0">
                <a:solidFill>
                  <a:srgbClr val="7030A0"/>
                </a:solidFill>
              </a:rPr>
              <a:t>S001</a:t>
            </a:r>
            <a:r>
              <a:rPr lang="nl-NL" dirty="0" smtClean="0"/>
              <a:t>	0019240	</a:t>
            </a:r>
            <a:r>
              <a:rPr lang="nl-NL" dirty="0"/>
              <a:t>	</a:t>
            </a:r>
            <a:r>
              <a:rPr lang="nl-NL" dirty="0" smtClean="0"/>
              <a:t>~</a:t>
            </a:r>
            <a:endParaRPr lang="nl-NL" dirty="0"/>
          </a:p>
          <a:p>
            <a:r>
              <a:rPr lang="nl-NL" dirty="0">
                <a:solidFill>
                  <a:srgbClr val="00B050"/>
                </a:solidFill>
              </a:rPr>
              <a:t>ZS000000000000000000000248002480~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782" y="1897518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Header </a:t>
            </a:r>
            <a:r>
              <a:rPr lang="nl-NL" dirty="0" err="1" smtClean="0">
                <a:solidFill>
                  <a:srgbClr val="0070C0"/>
                </a:solidFill>
              </a:rPr>
              <a:t>lines</a:t>
            </a:r>
            <a:endParaRPr lang="nl-NL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482437" y="2266850"/>
            <a:ext cx="180109" cy="954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043186"/>
            <a:ext cx="325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Trailer record </a:t>
            </a:r>
            <a:r>
              <a:rPr lang="nl-NL" dirty="0" err="1" smtClean="0">
                <a:solidFill>
                  <a:srgbClr val="00B050"/>
                </a:solidFill>
              </a:rPr>
              <a:t>with</a:t>
            </a:r>
            <a:r>
              <a:rPr lang="nl-NL" dirty="0" smtClean="0">
                <a:solidFill>
                  <a:srgbClr val="00B050"/>
                </a:solidFill>
              </a:rPr>
              <a:t> control </a:t>
            </a:r>
            <a:r>
              <a:rPr lang="nl-NL" dirty="0" err="1" smtClean="0">
                <a:solidFill>
                  <a:srgbClr val="00B050"/>
                </a:solidFill>
              </a:rPr>
              <a:t>totals</a:t>
            </a:r>
            <a:endParaRPr lang="nl-NL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30704" y="4975230"/>
            <a:ext cx="31511" cy="1136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31927" y="5423894"/>
            <a:ext cx="155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Employee ID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3090" y="5409800"/>
            <a:ext cx="146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Effective</a:t>
            </a:r>
            <a:r>
              <a:rPr lang="nl-NL" dirty="0" smtClean="0">
                <a:solidFill>
                  <a:srgbClr val="FF0000"/>
                </a:solidFill>
              </a:rPr>
              <a:t> Date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0835" y="5409800"/>
            <a:ext cx="12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7030A0"/>
                </a:solidFill>
              </a:rPr>
              <a:t>Field Code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2937" y="5409800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Field Value</a:t>
            </a:r>
            <a:endParaRPr lang="nl-NL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84218" y="4530436"/>
            <a:ext cx="96982" cy="101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871579" y="4530436"/>
            <a:ext cx="30271" cy="853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13123" y="4530436"/>
            <a:ext cx="0" cy="93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708073" y="4530436"/>
            <a:ext cx="27709" cy="93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9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Separated</a:t>
            </a:r>
            <a:r>
              <a:rPr lang="nl-NL" dirty="0" smtClean="0"/>
              <a:t> File, in a click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3220904"/>
            <a:ext cx="899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TABLE=S1ADR</a:t>
            </a:r>
          </a:p>
          <a:p>
            <a:r>
              <a:rPr lang="nl-NL" sz="1400" dirty="0">
                <a:solidFill>
                  <a:srgbClr val="0070C0"/>
                </a:solidFill>
              </a:rPr>
              <a:t>SEPARATOR=;_</a:t>
            </a:r>
          </a:p>
          <a:p>
            <a:r>
              <a:rPr lang="nl-NL" sz="1400" dirty="0" smtClean="0">
                <a:solidFill>
                  <a:srgbClr val="0070C0"/>
                </a:solidFill>
              </a:rPr>
              <a:t>COLUMNS=MMAT;DATE_DEBUT;RUE;COMPTE;CODE_POSTAL;ADR_VILLE;CANTON;PAYS;TELEPHONE;MOB_PHONE</a:t>
            </a:r>
            <a:endParaRPr lang="nl-NL" sz="1400" dirty="0">
              <a:solidFill>
                <a:srgbClr val="0070C0"/>
              </a:solidFill>
            </a:endParaRPr>
          </a:p>
          <a:p>
            <a:r>
              <a:rPr lang="nl-NL" sz="1400" dirty="0"/>
              <a:t>002563;2016-09-01;Dorfstrasse 20;;9306;Freidorf TG;$TG;$CH;0041 71 860 03 79;0041 78 708 25 46</a:t>
            </a:r>
          </a:p>
          <a:p>
            <a:r>
              <a:rPr lang="nl-NL" sz="1400" dirty="0"/>
              <a:t>002567;2016-09-01;Hauptstrass 14;;5742;Kölliken;$AG;$CH;;0041 1711250761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907" y="2201559"/>
            <a:ext cx="185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Header </a:t>
            </a:r>
            <a:r>
              <a:rPr lang="nl-NL" dirty="0" err="1" smtClean="0">
                <a:solidFill>
                  <a:srgbClr val="0070C0"/>
                </a:solidFill>
              </a:rPr>
              <a:t>lines</a:t>
            </a:r>
            <a:endParaRPr lang="nl-NL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73727" y="2332141"/>
            <a:ext cx="180109" cy="954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366" y="5409800"/>
            <a:ext cx="155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C000"/>
                </a:solidFill>
              </a:rPr>
              <a:t>Employee ID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7193" y="5409800"/>
            <a:ext cx="146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Effective</a:t>
            </a:r>
            <a:r>
              <a:rPr lang="nl-NL" dirty="0" smtClean="0">
                <a:solidFill>
                  <a:srgbClr val="FF0000"/>
                </a:solidFill>
              </a:rPr>
              <a:t> Date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907" y="5409800"/>
            <a:ext cx="127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7030A0"/>
                </a:solidFill>
              </a:rPr>
              <a:t>Street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978" y="5409800"/>
            <a:ext cx="144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Postal Code</a:t>
            </a:r>
            <a:endParaRPr lang="nl-NL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57259" y="4366364"/>
            <a:ext cx="96982" cy="101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467302" y="4366365"/>
            <a:ext cx="416916" cy="1043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376505" y="4310945"/>
            <a:ext cx="1004004" cy="1215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43155" y="4324800"/>
            <a:ext cx="1505046" cy="120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XML file, in a click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1887" y="1890867"/>
            <a:ext cx="6622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&lt;?</a:t>
            </a:r>
            <a:r>
              <a:rPr lang="nl-NL" sz="1400" dirty="0" err="1">
                <a:solidFill>
                  <a:srgbClr val="0070C0"/>
                </a:solidFill>
              </a:rPr>
              <a:t>xml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version</a:t>
            </a:r>
            <a:r>
              <a:rPr lang="nl-NL" sz="1400" dirty="0">
                <a:solidFill>
                  <a:srgbClr val="0070C0"/>
                </a:solidFill>
              </a:rPr>
              <a:t>="1.0" </a:t>
            </a:r>
            <a:r>
              <a:rPr lang="nl-NL" sz="1400" dirty="0" err="1">
                <a:solidFill>
                  <a:srgbClr val="0070C0"/>
                </a:solidFill>
              </a:rPr>
              <a:t>encoding</a:t>
            </a:r>
            <a:r>
              <a:rPr lang="nl-NL" sz="1400" dirty="0">
                <a:solidFill>
                  <a:srgbClr val="0070C0"/>
                </a:solidFill>
              </a:rPr>
              <a:t>="UTF-8" standalone="no"?&gt;&lt;</a:t>
            </a:r>
            <a:r>
              <a:rPr lang="nl-NL" sz="1400" dirty="0" err="1">
                <a:solidFill>
                  <a:srgbClr val="0070C0"/>
                </a:solidFill>
              </a:rPr>
              <a:t>EmployeeImport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&lt;Employee&gt;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XRefCode</a:t>
            </a:r>
            <a:r>
              <a:rPr lang="nl-NL" sz="1400" dirty="0">
                <a:solidFill>
                  <a:srgbClr val="0070C0"/>
                </a:solidFill>
              </a:rPr>
              <a:t>&gt;001103791&lt;/</a:t>
            </a:r>
            <a:r>
              <a:rPr lang="nl-NL" sz="1400" dirty="0" err="1">
                <a:solidFill>
                  <a:srgbClr val="0070C0"/>
                </a:solidFill>
              </a:rPr>
              <a:t>XRefCode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EmployeeNumber</a:t>
            </a:r>
            <a:r>
              <a:rPr lang="nl-NL" sz="1400" dirty="0">
                <a:solidFill>
                  <a:srgbClr val="0070C0"/>
                </a:solidFill>
              </a:rPr>
              <a:t>&gt;001103791&lt;/</a:t>
            </a:r>
            <a:r>
              <a:rPr lang="nl-NL" sz="1400" dirty="0" err="1">
                <a:solidFill>
                  <a:srgbClr val="0070C0"/>
                </a:solidFill>
              </a:rPr>
              <a:t>EmployeeNumber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FirstName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  <a:r>
              <a:rPr lang="nl-NL" sz="1400" dirty="0" err="1">
                <a:solidFill>
                  <a:srgbClr val="0070C0"/>
                </a:solidFill>
              </a:rPr>
              <a:t>Mohsen</a:t>
            </a:r>
            <a:r>
              <a:rPr lang="nl-NL" sz="1400" dirty="0">
                <a:solidFill>
                  <a:srgbClr val="0070C0"/>
                </a:solidFill>
              </a:rPr>
              <a:t>&lt;/</a:t>
            </a:r>
            <a:r>
              <a:rPr lang="nl-NL" sz="1400" dirty="0" err="1">
                <a:solidFill>
                  <a:srgbClr val="0070C0"/>
                </a:solidFill>
              </a:rPr>
              <a:t>FirstName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MiddleName</a:t>
            </a:r>
            <a:r>
              <a:rPr lang="nl-NL" sz="1400" dirty="0">
                <a:solidFill>
                  <a:srgbClr val="0070C0"/>
                </a:solidFill>
              </a:rPr>
              <a:t>/&gt;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LastName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  <a:r>
              <a:rPr lang="nl-NL" sz="1400" dirty="0" err="1">
                <a:solidFill>
                  <a:srgbClr val="0070C0"/>
                </a:solidFill>
              </a:rPr>
              <a:t>Barkh</a:t>
            </a:r>
            <a:r>
              <a:rPr lang="nl-NL" sz="1400" dirty="0">
                <a:solidFill>
                  <a:srgbClr val="0070C0"/>
                </a:solidFill>
              </a:rPr>
              <a:t>&lt;/</a:t>
            </a:r>
            <a:r>
              <a:rPr lang="nl-NL" sz="1400" dirty="0" err="1">
                <a:solidFill>
                  <a:srgbClr val="0070C0"/>
                </a:solidFill>
              </a:rPr>
              <a:t>LastName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 smtClean="0">
                <a:solidFill>
                  <a:srgbClr val="0070C0"/>
                </a:solidFill>
              </a:rPr>
              <a:t>      &lt;</a:t>
            </a:r>
            <a:r>
              <a:rPr lang="nl-NL" sz="1400" dirty="0">
                <a:solidFill>
                  <a:srgbClr val="0070C0"/>
                </a:solidFill>
              </a:rPr>
              <a:t>Gender&gt;M&lt;/Gender&gt;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SocialSecurityNumber</a:t>
            </a:r>
            <a:r>
              <a:rPr lang="nl-NL" sz="1400" dirty="0">
                <a:solidFill>
                  <a:srgbClr val="0070C0"/>
                </a:solidFill>
              </a:rPr>
              <a:t>&gt;742 392 582&lt;/</a:t>
            </a:r>
            <a:r>
              <a:rPr lang="nl-NL" sz="1400" dirty="0" err="1">
                <a:solidFill>
                  <a:srgbClr val="0070C0"/>
                </a:solidFill>
              </a:rPr>
              <a:t>SocialSecurityNumber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BirthDate</a:t>
            </a:r>
            <a:r>
              <a:rPr lang="nl-NL" sz="1400" dirty="0">
                <a:solidFill>
                  <a:srgbClr val="0070C0"/>
                </a:solidFill>
              </a:rPr>
              <a:t>&gt;1967-08-24&lt;/</a:t>
            </a:r>
            <a:r>
              <a:rPr lang="nl-NL" sz="1400" dirty="0" err="1">
                <a:solidFill>
                  <a:srgbClr val="0070C0"/>
                </a:solidFill>
              </a:rPr>
              <a:t>BirthDate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</a:t>
            </a:r>
            <a:r>
              <a:rPr lang="nl-NL" sz="1400" dirty="0" err="1">
                <a:solidFill>
                  <a:srgbClr val="0070C0"/>
                </a:solidFill>
              </a:rPr>
              <a:t>StartDate</a:t>
            </a:r>
            <a:r>
              <a:rPr lang="nl-NL" sz="1400" dirty="0">
                <a:solidFill>
                  <a:srgbClr val="0070C0"/>
                </a:solidFill>
              </a:rPr>
              <a:t>&gt;2011-08-29&lt;/</a:t>
            </a:r>
            <a:r>
              <a:rPr lang="nl-NL" sz="1400" dirty="0" err="1">
                <a:solidFill>
                  <a:srgbClr val="0070C0"/>
                </a:solidFill>
              </a:rPr>
              <a:t>StartDate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smtClean="0">
                <a:solidFill>
                  <a:srgbClr val="0070C0"/>
                </a:solidFill>
              </a:rPr>
              <a:t>     &lt;</a:t>
            </a:r>
            <a:r>
              <a:rPr lang="nl-NL" sz="1400" dirty="0" err="1">
                <a:solidFill>
                  <a:srgbClr val="0070C0"/>
                </a:solidFill>
              </a:rPr>
              <a:t>WorkAssignment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   &lt;</a:t>
            </a:r>
            <a:r>
              <a:rPr lang="nl-NL" sz="1400" dirty="0" err="1">
                <a:solidFill>
                  <a:srgbClr val="0070C0"/>
                </a:solidFill>
              </a:rPr>
              <a:t>JobXrefCode</a:t>
            </a:r>
            <a:r>
              <a:rPr lang="nl-NL" sz="1400" dirty="0">
                <a:solidFill>
                  <a:srgbClr val="0070C0"/>
                </a:solidFill>
              </a:rPr>
              <a:t>&gt;763037&lt;/</a:t>
            </a:r>
            <a:r>
              <a:rPr lang="nl-NL" sz="1400" dirty="0" err="1">
                <a:solidFill>
                  <a:srgbClr val="0070C0"/>
                </a:solidFill>
              </a:rPr>
              <a:t>JobXrefCode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   &lt;</a:t>
            </a:r>
            <a:r>
              <a:rPr lang="nl-NL" sz="1400" dirty="0" err="1">
                <a:solidFill>
                  <a:srgbClr val="0070C0"/>
                </a:solidFill>
              </a:rPr>
              <a:t>DeptXrefCode</a:t>
            </a:r>
            <a:r>
              <a:rPr lang="nl-NL" sz="1400" dirty="0">
                <a:solidFill>
                  <a:srgbClr val="0070C0"/>
                </a:solidFill>
              </a:rPr>
              <a:t>&gt;F406201.020.002900.2155.10.211&lt;/</a:t>
            </a:r>
            <a:r>
              <a:rPr lang="nl-NL" sz="1400" dirty="0" err="1">
                <a:solidFill>
                  <a:srgbClr val="0070C0"/>
                </a:solidFill>
              </a:rPr>
              <a:t>DeptXrefCode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smtClean="0">
                <a:solidFill>
                  <a:srgbClr val="0070C0"/>
                </a:solidFill>
              </a:rPr>
              <a:t>        &lt;</a:t>
            </a:r>
            <a:r>
              <a:rPr lang="nl-NL" sz="1400" dirty="0" err="1">
                <a:solidFill>
                  <a:srgbClr val="0070C0"/>
                </a:solidFill>
              </a:rPr>
              <a:t>EffectiveStart</a:t>
            </a:r>
            <a:r>
              <a:rPr lang="nl-NL" sz="1400" dirty="0">
                <a:solidFill>
                  <a:srgbClr val="0070C0"/>
                </a:solidFill>
              </a:rPr>
              <a:t>&gt;2016-02-01&lt;/</a:t>
            </a:r>
            <a:r>
              <a:rPr lang="nl-NL" sz="1400" dirty="0" err="1">
                <a:solidFill>
                  <a:srgbClr val="0070C0"/>
                </a:solidFill>
              </a:rPr>
              <a:t>EffectiveStart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   &lt;FTE&gt;1.00&lt;/FTE&gt;</a:t>
            </a:r>
          </a:p>
          <a:p>
            <a:r>
              <a:rPr lang="nl-NL" sz="1400" dirty="0">
                <a:solidFill>
                  <a:srgbClr val="0070C0"/>
                </a:solidFill>
              </a:rPr>
              <a:t>      &lt;/</a:t>
            </a:r>
            <a:r>
              <a:rPr lang="nl-NL" sz="1400" dirty="0" err="1">
                <a:solidFill>
                  <a:srgbClr val="0070C0"/>
                </a:solidFill>
              </a:rPr>
              <a:t>WorkAssignment</a:t>
            </a:r>
            <a:r>
              <a:rPr lang="nl-NL" sz="1400" dirty="0">
                <a:solidFill>
                  <a:srgbClr val="0070C0"/>
                </a:solidFill>
              </a:rPr>
              <a:t>&gt;</a:t>
            </a:r>
          </a:p>
          <a:p>
            <a:r>
              <a:rPr lang="nl-NL" sz="1400" dirty="0" smtClean="0">
                <a:solidFill>
                  <a:srgbClr val="0070C0"/>
                </a:solidFill>
              </a:rPr>
              <a:t>&lt;/</a:t>
            </a:r>
            <a:r>
              <a:rPr lang="nl-NL" sz="1400" dirty="0">
                <a:solidFill>
                  <a:srgbClr val="0070C0"/>
                </a:solidFill>
              </a:rPr>
              <a:t>Employee&gt;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9844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26</a:t>
            </a:fld>
            <a:r>
              <a:rPr lang="nl-NL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3" y="1539718"/>
            <a:ext cx="8375441" cy="4536698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RUN YOUR INTERFACE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445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27</a:t>
            </a:fld>
            <a:r>
              <a:rPr lang="nl-NL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1558707"/>
            <a:ext cx="8011151" cy="4911997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RUN YOUR INTERFACE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258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439" y="2162175"/>
            <a:ext cx="7312111" cy="413385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1600" dirty="0"/>
              <a:t>Building interfaces </a:t>
            </a:r>
            <a:r>
              <a:rPr lang="nl-NL" sz="1600" dirty="0" err="1"/>
              <a:t>thru</a:t>
            </a:r>
            <a:r>
              <a:rPr lang="nl-NL" sz="1600" dirty="0"/>
              <a:t> </a:t>
            </a:r>
            <a:r>
              <a:rPr lang="nl-NL" sz="1600" dirty="0" err="1"/>
              <a:t>configuration</a:t>
            </a:r>
            <a:r>
              <a:rPr lang="nl-NL" sz="1600" dirty="0"/>
              <a:t> (</a:t>
            </a:r>
            <a:r>
              <a:rPr lang="nl-NL" sz="1600" dirty="0" err="1"/>
              <a:t>vs</a:t>
            </a:r>
            <a:r>
              <a:rPr lang="nl-NL" sz="1600" dirty="0"/>
              <a:t> development</a:t>
            </a:r>
            <a:r>
              <a:rPr lang="nl-NL" sz="16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err="1" smtClean="0"/>
              <a:t>Retro-active</a:t>
            </a:r>
            <a:r>
              <a:rPr lang="nl-NL" sz="1600" dirty="0" smtClean="0"/>
              <a:t> change, </a:t>
            </a:r>
            <a:r>
              <a:rPr lang="nl-NL" sz="1600" dirty="0" err="1" smtClean="0"/>
              <a:t>deletions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effective</a:t>
            </a:r>
            <a:r>
              <a:rPr lang="nl-NL" sz="1600" dirty="0"/>
              <a:t> </a:t>
            </a:r>
            <a:r>
              <a:rPr lang="nl-NL" sz="1600" dirty="0" smtClean="0"/>
              <a:t>date change</a:t>
            </a:r>
            <a:endParaRPr lang="nl-N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Sophisticated period selection and effective date control (historical &amp; future)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Delta </a:t>
            </a:r>
            <a:r>
              <a:rPr lang="nl-NL" sz="1600" dirty="0"/>
              <a:t>at Field, Record or Employee level </a:t>
            </a:r>
            <a:r>
              <a:rPr lang="nl-NL" sz="1600" dirty="0" err="1"/>
              <a:t>and</a:t>
            </a:r>
            <a:r>
              <a:rPr lang="nl-NL" sz="1600" dirty="0"/>
              <a:t>…Full Export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File types: Separated, </a:t>
            </a:r>
            <a:r>
              <a:rPr lang="nl-NL" sz="1600" dirty="0"/>
              <a:t>Fixed, </a:t>
            </a:r>
            <a:r>
              <a:rPr lang="nl-NL" sz="1600" dirty="0" smtClean="0"/>
              <a:t>Logical, </a:t>
            </a:r>
            <a:r>
              <a:rPr lang="nl-NL" sz="1600" dirty="0"/>
              <a:t>XML, Header/Footers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Supports </a:t>
            </a:r>
            <a:r>
              <a:rPr lang="nl-NL" sz="1600" dirty="0"/>
              <a:t>all possible Local Employee ID algorithms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/>
              <a:t>C</a:t>
            </a:r>
            <a:r>
              <a:rPr lang="nl-NL" sz="1600" dirty="0" smtClean="0"/>
              <a:t>ommon algorithms</a:t>
            </a:r>
            <a:r>
              <a:rPr lang="nl-NL" sz="1600" dirty="0"/>
              <a:t>:</a:t>
            </a:r>
            <a:r>
              <a:rPr lang="nl-NL" sz="1600" dirty="0" smtClean="0"/>
              <a:t> </a:t>
            </a:r>
            <a:r>
              <a:rPr lang="nl-NL" sz="1600" dirty="0"/>
              <a:t>end date processing, adding personal data </a:t>
            </a:r>
            <a:r>
              <a:rPr lang="nl-NL" sz="1600" dirty="0" smtClean="0"/>
              <a:t>upon </a:t>
            </a:r>
            <a:r>
              <a:rPr lang="nl-NL" sz="1600" dirty="0"/>
              <a:t>hire, </a:t>
            </a:r>
            <a:r>
              <a:rPr lang="nl-NL" sz="1600" dirty="0" smtClean="0"/>
              <a:t> send </a:t>
            </a:r>
            <a:r>
              <a:rPr lang="nl-NL" sz="1600" dirty="0"/>
              <a:t>complete array if </a:t>
            </a:r>
            <a:r>
              <a:rPr lang="nl-NL" sz="1600" dirty="0" smtClean="0"/>
              <a:t>a single </a:t>
            </a:r>
            <a:r>
              <a:rPr lang="nl-NL" sz="1600" dirty="0"/>
              <a:t>item </a:t>
            </a:r>
            <a:r>
              <a:rPr lang="nl-NL" sz="1600" dirty="0" smtClean="0"/>
              <a:t>changes, and much more!</a:t>
            </a:r>
            <a:endParaRPr lang="nl-N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Simple </a:t>
            </a:r>
            <a:r>
              <a:rPr lang="nl-NL" sz="1600" dirty="0" err="1"/>
              <a:t>configurable</a:t>
            </a:r>
            <a:r>
              <a:rPr lang="nl-NL" sz="1600" dirty="0"/>
              <a:t> </a:t>
            </a:r>
            <a:r>
              <a:rPr lang="nl-NL" sz="1600" dirty="0" err="1"/>
              <a:t>transcodifications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layout</a:t>
            </a:r>
            <a:r>
              <a:rPr lang="nl-NL" sz="1600" dirty="0"/>
              <a:t> </a:t>
            </a:r>
            <a:r>
              <a:rPr lang="nl-NL" sz="1600" dirty="0" err="1"/>
              <a:t>transformations</a:t>
            </a:r>
            <a:endParaRPr lang="nl-NL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smtClean="0"/>
              <a:t>Dynamically configurable </a:t>
            </a:r>
            <a:r>
              <a:rPr lang="nl-NL" sz="1600" dirty="0"/>
              <a:t>file lay-out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charactersets</a:t>
            </a:r>
            <a:r>
              <a:rPr lang="nl-NL" sz="1600" dirty="0"/>
              <a:t> (</a:t>
            </a:r>
            <a:r>
              <a:rPr lang="nl-NL" sz="1600" dirty="0" err="1"/>
              <a:t>languages</a:t>
            </a:r>
            <a:r>
              <a:rPr lang="nl-NL" sz="1600" dirty="0"/>
              <a:t>) </a:t>
            </a:r>
            <a:r>
              <a:rPr lang="nl-NL" sz="1600" dirty="0" err="1"/>
              <a:t>supported</a:t>
            </a:r>
            <a:endParaRPr lang="nl-NL" sz="1600" dirty="0"/>
          </a:p>
          <a:p>
            <a:pPr>
              <a:buFont typeface="Wingdings" panose="05000000000000000000" pitchFamily="2" charset="2"/>
              <a:buChar char="ü"/>
            </a:pPr>
            <a:endParaRPr lang="nl-NL" sz="1200" dirty="0"/>
          </a:p>
          <a:p>
            <a:pPr>
              <a:buFont typeface="Wingdings" panose="05000000000000000000" pitchFamily="2" charset="2"/>
              <a:buChar char="ü"/>
            </a:pPr>
            <a:endParaRPr lang="nl-NL" sz="1200" dirty="0"/>
          </a:p>
          <a:p>
            <a:pPr lvl="1">
              <a:buFont typeface="Wingdings" panose="05000000000000000000" pitchFamily="2" charset="2"/>
              <a:buChar char="ü"/>
            </a:pPr>
            <a:endParaRPr lang="nl-NL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Functionality</a:t>
            </a:r>
            <a:r>
              <a:rPr lang="nl-NL" dirty="0" smtClean="0"/>
              <a:t> at a </a:t>
            </a:r>
            <a:r>
              <a:rPr lang="nl-NL" dirty="0" err="1" smtClean="0"/>
              <a:t>glance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5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nd diagonale hoek rechthoek 25"/>
          <p:cNvSpPr/>
          <p:nvPr/>
        </p:nvSpPr>
        <p:spPr>
          <a:xfrm>
            <a:off x="228600" y="2351370"/>
            <a:ext cx="2743200" cy="3314700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7" name="Rond diagonale hoek rechthoek 26"/>
          <p:cNvSpPr/>
          <p:nvPr/>
        </p:nvSpPr>
        <p:spPr>
          <a:xfrm>
            <a:off x="2990850" y="2323362"/>
            <a:ext cx="5943600" cy="3738563"/>
          </a:xfrm>
          <a:prstGeom prst="round2DiagRect">
            <a:avLst/>
          </a:prstGeom>
          <a:gradFill flip="none" rotWithShape="1">
            <a:gsLst>
              <a:gs pos="0">
                <a:srgbClr val="93C3FF">
                  <a:tint val="66000"/>
                  <a:satMod val="160000"/>
                </a:srgbClr>
              </a:gs>
              <a:gs pos="50000">
                <a:srgbClr val="93C3FF">
                  <a:tint val="44500"/>
                  <a:satMod val="160000"/>
                </a:srgbClr>
              </a:gs>
              <a:gs pos="100000">
                <a:srgbClr val="93C3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7" name="Wolk 6"/>
          <p:cNvSpPr/>
          <p:nvPr/>
        </p:nvSpPr>
        <p:spPr>
          <a:xfrm>
            <a:off x="395353" y="3598622"/>
            <a:ext cx="180975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Oracle HCM Cloud</a:t>
            </a:r>
          </a:p>
        </p:txBody>
      </p:sp>
      <p:sp>
        <p:nvSpPr>
          <p:cNvPr id="8" name="Ingekeepte pijl rechts 7"/>
          <p:cNvSpPr/>
          <p:nvPr/>
        </p:nvSpPr>
        <p:spPr>
          <a:xfrm>
            <a:off x="2359300" y="4071260"/>
            <a:ext cx="527918" cy="3415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10055338"/>
              </p:ext>
            </p:extLst>
          </p:nvPr>
        </p:nvGraphicFramePr>
        <p:xfrm>
          <a:off x="3257551" y="3842105"/>
          <a:ext cx="933449" cy="85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3086100" y="4123019"/>
            <a:ext cx="9602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/>
              <a:t>replicator</a:t>
            </a:r>
          </a:p>
        </p:txBody>
      </p:sp>
      <p:sp>
        <p:nvSpPr>
          <p:cNvPr id="11" name="Ingekeepte pijl rechts 10"/>
          <p:cNvSpPr/>
          <p:nvPr/>
        </p:nvSpPr>
        <p:spPr>
          <a:xfrm>
            <a:off x="3936826" y="4071260"/>
            <a:ext cx="324798" cy="3223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3" name="Magnetische schijf 12"/>
          <p:cNvSpPr/>
          <p:nvPr/>
        </p:nvSpPr>
        <p:spPr>
          <a:xfrm>
            <a:off x="4413720" y="3576967"/>
            <a:ext cx="1122037" cy="11682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FIT Database</a:t>
            </a:r>
          </a:p>
        </p:txBody>
      </p:sp>
      <p:sp>
        <p:nvSpPr>
          <p:cNvPr id="16" name="Rechthoek 15"/>
          <p:cNvSpPr/>
          <p:nvPr/>
        </p:nvSpPr>
        <p:spPr>
          <a:xfrm>
            <a:off x="6743699" y="2969030"/>
            <a:ext cx="108010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Change detection</a:t>
            </a:r>
          </a:p>
        </p:txBody>
      </p:sp>
      <p:sp>
        <p:nvSpPr>
          <p:cNvPr id="17" name="Rechthoek 16"/>
          <p:cNvSpPr/>
          <p:nvPr/>
        </p:nvSpPr>
        <p:spPr>
          <a:xfrm rot="16200000">
            <a:off x="4892038" y="4183311"/>
            <a:ext cx="2929203" cy="49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 err="1"/>
              <a:t>Configuration</a:t>
            </a:r>
            <a:endParaRPr lang="nl-NL" sz="1350" dirty="0"/>
          </a:p>
        </p:txBody>
      </p:sp>
      <p:sp>
        <p:nvSpPr>
          <p:cNvPr id="21" name="Rechthoek 20"/>
          <p:cNvSpPr/>
          <p:nvPr/>
        </p:nvSpPr>
        <p:spPr>
          <a:xfrm>
            <a:off x="6743699" y="3523332"/>
            <a:ext cx="1080107" cy="176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File generation</a:t>
            </a:r>
          </a:p>
        </p:txBody>
      </p:sp>
      <p:sp>
        <p:nvSpPr>
          <p:cNvPr id="22" name="Rechthoek 21"/>
          <p:cNvSpPr/>
          <p:nvPr/>
        </p:nvSpPr>
        <p:spPr>
          <a:xfrm>
            <a:off x="6743700" y="5357608"/>
            <a:ext cx="1080107" cy="53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File </a:t>
            </a:r>
            <a:r>
              <a:rPr lang="nl-NL" sz="1350" dirty="0" err="1"/>
              <a:t>distribution</a:t>
            </a:r>
            <a:endParaRPr lang="nl-NL" sz="1350" dirty="0"/>
          </a:p>
        </p:txBody>
      </p:sp>
      <p:sp>
        <p:nvSpPr>
          <p:cNvPr id="23" name="Rechthoek 22"/>
          <p:cNvSpPr/>
          <p:nvPr/>
        </p:nvSpPr>
        <p:spPr>
          <a:xfrm>
            <a:off x="3492934" y="2391528"/>
            <a:ext cx="5136716" cy="49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 err="1"/>
              <a:t>Process</a:t>
            </a:r>
            <a:r>
              <a:rPr lang="nl-NL" sz="1350" dirty="0"/>
              <a:t> </a:t>
            </a:r>
            <a:r>
              <a:rPr lang="nl-NL" sz="1350" dirty="0" err="1"/>
              <a:t>Scheduler</a:t>
            </a:r>
            <a:endParaRPr lang="nl-NL" sz="1350" dirty="0"/>
          </a:p>
        </p:txBody>
      </p:sp>
      <p:sp>
        <p:nvSpPr>
          <p:cNvPr id="24" name="Rechthoek 23"/>
          <p:cNvSpPr/>
          <p:nvPr/>
        </p:nvSpPr>
        <p:spPr>
          <a:xfrm>
            <a:off x="4507056" y="5458305"/>
            <a:ext cx="10287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/>
              <a:t>Local ID</a:t>
            </a:r>
          </a:p>
        </p:txBody>
      </p:sp>
      <p:sp>
        <p:nvSpPr>
          <p:cNvPr id="25" name="Ingekeepte pijl rechts 24"/>
          <p:cNvSpPr/>
          <p:nvPr/>
        </p:nvSpPr>
        <p:spPr>
          <a:xfrm rot="5400000">
            <a:off x="4796350" y="4967808"/>
            <a:ext cx="470169" cy="2637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8" name="Rond diagonale hoek rechthoek 27"/>
          <p:cNvSpPr/>
          <p:nvPr/>
        </p:nvSpPr>
        <p:spPr>
          <a:xfrm>
            <a:off x="619909" y="1987634"/>
            <a:ext cx="2351892" cy="363735"/>
          </a:xfrm>
          <a:prstGeom prst="round2Diag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>
                <a:solidFill>
                  <a:sysClr val="windowText" lastClr="000000"/>
                </a:solidFill>
              </a:rPr>
              <a:t>Oracle Cloud</a:t>
            </a:r>
          </a:p>
        </p:txBody>
      </p:sp>
      <p:sp>
        <p:nvSpPr>
          <p:cNvPr id="29" name="Rond diagonale hoek rechthoek 28"/>
          <p:cNvSpPr/>
          <p:nvPr/>
        </p:nvSpPr>
        <p:spPr>
          <a:xfrm>
            <a:off x="3492934" y="1969477"/>
            <a:ext cx="5441516" cy="364540"/>
          </a:xfrm>
          <a:prstGeom prst="round2DiagRect">
            <a:avLst/>
          </a:prstGeom>
          <a:gradFill flip="none" rotWithShape="1">
            <a:gsLst>
              <a:gs pos="0">
                <a:srgbClr val="93C3FF">
                  <a:tint val="66000"/>
                  <a:satMod val="160000"/>
                </a:srgbClr>
              </a:gs>
              <a:gs pos="50000">
                <a:srgbClr val="93C3FF">
                  <a:tint val="44500"/>
                  <a:satMod val="160000"/>
                </a:srgbClr>
              </a:gs>
              <a:gs pos="100000">
                <a:srgbClr val="93C3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350" dirty="0">
                <a:solidFill>
                  <a:sysClr val="windowText" lastClr="000000"/>
                </a:solidFill>
              </a:rPr>
              <a:t>Epicenter FIT Cloud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  <p:sp>
        <p:nvSpPr>
          <p:cNvPr id="30" name="Ingekeepte pijl rechts 29"/>
          <p:cNvSpPr/>
          <p:nvPr/>
        </p:nvSpPr>
        <p:spPr>
          <a:xfrm rot="12004973">
            <a:off x="2953041" y="5121433"/>
            <a:ext cx="1528982" cy="322372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2" name="Pijl links en rechts 31"/>
          <p:cNvSpPr/>
          <p:nvPr/>
        </p:nvSpPr>
        <p:spPr>
          <a:xfrm>
            <a:off x="5594219" y="4092835"/>
            <a:ext cx="457200" cy="1996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665" y="553891"/>
            <a:ext cx="7290054" cy="1499616"/>
          </a:xfrm>
        </p:spPr>
        <p:txBody>
          <a:bodyPr/>
          <a:lstStyle/>
          <a:p>
            <a:r>
              <a:rPr lang="nl-NL" dirty="0" smtClean="0"/>
              <a:t>Fit </a:t>
            </a:r>
            <a:r>
              <a:rPr lang="nl-NL" dirty="0" err="1" smtClean="0"/>
              <a:t>architecture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7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Dutch Oracle Consulting Firm, specialized in PeopleSoft and Oracle HCM Cloud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EMEA Alliance   11-12 October 2016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8" b="26798"/>
          <a:stretch>
            <a:fillRect/>
          </a:stretch>
        </p:blipFill>
        <p:spPr>
          <a:xfrm>
            <a:off x="0" y="-1"/>
            <a:ext cx="9141714" cy="5033320"/>
          </a:xfr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5466202"/>
            <a:ext cx="2029104" cy="4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77" y="5185594"/>
            <a:ext cx="1014951" cy="834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4552" y="6101372"/>
            <a:ext cx="265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WWW.EPICENTER.EU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6" y="-14386"/>
            <a:ext cx="7290054" cy="1499616"/>
          </a:xfrm>
        </p:spPr>
        <p:txBody>
          <a:bodyPr/>
          <a:lstStyle/>
          <a:p>
            <a:r>
              <a:rPr lang="nl-NL" dirty="0" smtClean="0"/>
              <a:t>Pre-configured  interfaces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pic>
        <p:nvPicPr>
          <p:cNvPr id="205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012" y="1120308"/>
            <a:ext cx="68961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31</a:t>
            </a:fld>
            <a:r>
              <a:rPr lang="nl-NL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07" y="2184083"/>
            <a:ext cx="2542076" cy="1821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238250" y="5654837"/>
            <a:ext cx="6457950" cy="57150"/>
          </a:xfrm>
          <a:prstGeom prst="straightConnector1">
            <a:avLst/>
          </a:prstGeom>
          <a:ln w="15875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5390" y="5711988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Plan</a:t>
            </a:r>
            <a:endParaRPr lang="en-GB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711988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Define</a:t>
            </a:r>
            <a:endParaRPr lang="en-GB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3924300" y="5711988"/>
            <a:ext cx="11601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Configure / Build</a:t>
            </a:r>
            <a:endParaRPr lang="en-GB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5475923" y="5711988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Test</a:t>
            </a:r>
            <a:endParaRPr lang="en-GB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6896100" y="5711988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Deploy</a:t>
            </a:r>
            <a:endParaRPr lang="en-GB" sz="105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5500" y="4740437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4250" y="4740437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53050" y="4740437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81750" y="4740437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257984" y="2340137"/>
            <a:ext cx="1114425" cy="6286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activities</a:t>
            </a:r>
            <a:endParaRPr lang="en-GB" sz="1350" dirty="0"/>
          </a:p>
        </p:txBody>
      </p:sp>
      <p:sp>
        <p:nvSpPr>
          <p:cNvPr id="22" name="Oval 21"/>
          <p:cNvSpPr/>
          <p:nvPr/>
        </p:nvSpPr>
        <p:spPr>
          <a:xfrm>
            <a:off x="6224588" y="2820249"/>
            <a:ext cx="1114425" cy="628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activities</a:t>
            </a:r>
            <a:endParaRPr lang="en-GB" sz="1350" dirty="0"/>
          </a:p>
        </p:txBody>
      </p:sp>
      <p:sp>
        <p:nvSpPr>
          <p:cNvPr id="23" name="Oval 22"/>
          <p:cNvSpPr/>
          <p:nvPr/>
        </p:nvSpPr>
        <p:spPr>
          <a:xfrm>
            <a:off x="5250126" y="2780668"/>
            <a:ext cx="1114425" cy="6286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activities</a:t>
            </a:r>
            <a:endParaRPr lang="en-GB" sz="1350" dirty="0"/>
          </a:p>
        </p:txBody>
      </p:sp>
      <p:sp>
        <p:nvSpPr>
          <p:cNvPr id="24" name="Oval 23"/>
          <p:cNvSpPr/>
          <p:nvPr/>
        </p:nvSpPr>
        <p:spPr>
          <a:xfrm>
            <a:off x="6356693" y="2367721"/>
            <a:ext cx="1114425" cy="6286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activities</a:t>
            </a:r>
            <a:endParaRPr lang="en-GB" sz="1350" dirty="0"/>
          </a:p>
        </p:txBody>
      </p:sp>
      <p:sp>
        <p:nvSpPr>
          <p:cNvPr id="26" name="TextBox 25"/>
          <p:cNvSpPr txBox="1"/>
          <p:nvPr/>
        </p:nvSpPr>
        <p:spPr>
          <a:xfrm>
            <a:off x="1009650" y="5194289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Build/Prep Team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Interface plan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95500" y="4797588"/>
            <a:ext cx="15116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Interface workshops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Design document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Prep test cases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Prep Regression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Define prod manual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Support Import </a:t>
            </a:r>
            <a:r>
              <a:rPr lang="en-US" sz="900" dirty="0" err="1">
                <a:solidFill>
                  <a:srgbClr val="0070C0"/>
                </a:solidFill>
              </a:rPr>
              <a:t>Prog</a:t>
            </a:r>
            <a:r>
              <a:rPr lang="en-US" sz="900" dirty="0">
                <a:solidFill>
                  <a:srgbClr val="0070C0"/>
                </a:solidFill>
              </a:rPr>
              <a:t>(o)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3591" y="4789908"/>
            <a:ext cx="1974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Repl program Data to HUB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New views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Configure new interface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Special processes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Scheduling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Import program (o)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35919" y="4893090"/>
            <a:ext cx="9364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Regression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Unit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System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SIT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UAT</a:t>
            </a:r>
            <a:endParaRPr lang="en-GB" sz="9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3183" y="4988771"/>
            <a:ext cx="197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Train 1</a:t>
            </a:r>
            <a:r>
              <a:rPr lang="en-US" sz="900" baseline="30000" dirty="0">
                <a:solidFill>
                  <a:srgbClr val="0070C0"/>
                </a:solidFill>
              </a:rPr>
              <a:t>st</a:t>
            </a:r>
            <a:r>
              <a:rPr lang="en-US" sz="900" dirty="0">
                <a:solidFill>
                  <a:srgbClr val="0070C0"/>
                </a:solidFill>
              </a:rPr>
              <a:t> line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Migration to Prod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Initialize interface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70C0"/>
                </a:solidFill>
              </a:rPr>
              <a:t>Production Manual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25" name="Title 6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err="1" smtClean="0"/>
              <a:t>Implementation</a:t>
            </a:r>
            <a:r>
              <a:rPr lang="nl-NL" dirty="0" smtClean="0"/>
              <a:t> of fit interface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9427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7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72295"/>
            <a:ext cx="5400487" cy="429840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sap" panose="020F0504030102060203" pitchFamily="34" charset="0"/>
              </a:rPr>
              <a:t>Rapid deployment of new interfaces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sap" panose="020F0504030102060203" pitchFamily="34" charset="0"/>
              </a:rPr>
              <a:t>Relatively low maintenance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sap" panose="020F0504030102060203" pitchFamily="34" charset="0"/>
              </a:rPr>
              <a:t>Highly</a:t>
            </a:r>
            <a:r>
              <a:rPr lang="nl-NL" sz="1800" dirty="0">
                <a:latin typeface="Asap" panose="020F0504030102060203" pitchFamily="34" charset="0"/>
              </a:rPr>
              <a:t> </a:t>
            </a:r>
            <a:r>
              <a:rPr lang="nl-NL" sz="1800" dirty="0" err="1">
                <a:latin typeface="Asap" panose="020F0504030102060203" pitchFamily="34" charset="0"/>
              </a:rPr>
              <a:t>Configurable</a:t>
            </a:r>
            <a:endParaRPr lang="nl-NL" sz="1800" dirty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sap" panose="020F0504030102060203" pitchFamily="34" charset="0"/>
              </a:rPr>
              <a:t>Flexible</a:t>
            </a:r>
            <a:r>
              <a:rPr lang="nl-NL" sz="1800" dirty="0">
                <a:latin typeface="Asap" panose="020F0504030102060203" pitchFamily="34" charset="0"/>
              </a:rPr>
              <a:t> (</a:t>
            </a:r>
            <a:r>
              <a:rPr lang="nl-NL" sz="1800" dirty="0" err="1">
                <a:latin typeface="Asap" panose="020F0504030102060203" pitchFamily="34" charset="0"/>
              </a:rPr>
              <a:t>by</a:t>
            </a:r>
            <a:r>
              <a:rPr lang="nl-NL" sz="1800" dirty="0">
                <a:latin typeface="Asap" panose="020F0504030102060203" pitchFamily="34" charset="0"/>
              </a:rPr>
              <a:t> </a:t>
            </a:r>
            <a:r>
              <a:rPr lang="nl-NL" sz="1800" dirty="0" err="1">
                <a:latin typeface="Asap" panose="020F0504030102060203" pitchFamily="34" charset="0"/>
              </a:rPr>
              <a:t>applying</a:t>
            </a:r>
            <a:r>
              <a:rPr lang="nl-NL" sz="1800" dirty="0">
                <a:latin typeface="Asap" panose="020F0504030102060203" pitchFamily="34" charset="0"/>
              </a:rPr>
              <a:t> Special </a:t>
            </a:r>
            <a:r>
              <a:rPr lang="nl-NL" sz="1800" dirty="0" err="1">
                <a:latin typeface="Asap" panose="020F0504030102060203" pitchFamily="34" charset="0"/>
              </a:rPr>
              <a:t>Processes</a:t>
            </a:r>
            <a:r>
              <a:rPr lang="nl-NL" sz="1800" dirty="0">
                <a:latin typeface="Asap" panose="020F0504030102060203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sap" panose="020F0504030102060203" pitchFamily="34" charset="0"/>
              </a:rPr>
              <a:t>Proven Solution &amp; </a:t>
            </a:r>
            <a:r>
              <a:rPr lang="nl-NL" sz="1800" dirty="0" err="1" smtClean="0">
                <a:latin typeface="Asap" panose="020F0504030102060203" pitchFamily="34" charset="0"/>
              </a:rPr>
              <a:t>References</a:t>
            </a:r>
            <a:endParaRPr lang="nl-NL" sz="1800" dirty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err="1">
                <a:latin typeface="Asap" panose="020F0504030102060203" pitchFamily="34" charset="0"/>
              </a:rPr>
              <a:t>Developed</a:t>
            </a:r>
            <a:r>
              <a:rPr lang="nl-NL" sz="1800" dirty="0">
                <a:latin typeface="Asap" panose="020F0504030102060203" pitchFamily="34" charset="0"/>
              </a:rPr>
              <a:t> on the latest Oracle technology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sap" panose="020F0504030102060203" pitchFamily="34" charset="0"/>
              </a:rPr>
              <a:t>Robustness &amp; Performance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sap" panose="020F0504030102060203" pitchFamily="34" charset="0"/>
              </a:rPr>
              <a:t>Readiness </a:t>
            </a:r>
            <a:r>
              <a:rPr lang="nl-NL" sz="1800" dirty="0" err="1">
                <a:latin typeface="Asap" panose="020F0504030102060203" pitchFamily="34" charset="0"/>
              </a:rPr>
              <a:t>for</a:t>
            </a:r>
            <a:r>
              <a:rPr lang="nl-NL" sz="1800" dirty="0">
                <a:latin typeface="Asap" panose="020F0504030102060203" pitchFamily="34" charset="0"/>
              </a:rPr>
              <a:t> Global </a:t>
            </a:r>
            <a:r>
              <a:rPr lang="nl-NL" sz="1800" dirty="0" err="1" smtClean="0">
                <a:latin typeface="Asap" panose="020F0504030102060203" pitchFamily="34" charset="0"/>
              </a:rPr>
              <a:t>deployment</a:t>
            </a:r>
            <a:endParaRPr lang="nl-NL" sz="1800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smtClean="0">
                <a:latin typeface="Asap" panose="020F0504030102060203" pitchFamily="34" charset="0"/>
              </a:rPr>
              <a:t>Multiple interface specifications ready to 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 smtClean="0">
                <a:latin typeface="Asap" panose="020F0504030102060203" pitchFamily="34" charset="0"/>
              </a:rPr>
              <a:t>Low investment: pay per use</a:t>
            </a:r>
            <a:endParaRPr lang="nl-NL" sz="1800" dirty="0">
              <a:latin typeface="Asap" panose="020F050403010206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06" y="1788722"/>
            <a:ext cx="839183" cy="56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28" y="2621989"/>
            <a:ext cx="665237" cy="65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29" y="3577883"/>
            <a:ext cx="899360" cy="591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68" y="4551436"/>
            <a:ext cx="721552" cy="52913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66231"/>
          </a:xfrm>
        </p:spPr>
        <p:txBody>
          <a:bodyPr/>
          <a:lstStyle/>
          <a:p>
            <a:r>
              <a:rPr lang="nl-NL" dirty="0" smtClean="0"/>
              <a:t>Business VALUE of </a:t>
            </a:r>
            <a:r>
              <a:rPr lang="nl-NL" dirty="0" err="1" smtClean="0"/>
              <a:t>the</a:t>
            </a:r>
            <a:r>
              <a:rPr lang="nl-NL" dirty="0" smtClean="0"/>
              <a:t> fit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8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CF2E9-1010-4507-B607-5F20372E455A}" type="slidenum">
              <a:rPr lang="nl-NL"/>
              <a:pPr>
                <a:defRPr/>
              </a:pPr>
              <a:t>33</a:t>
            </a:fld>
            <a:r>
              <a:rPr lang="nl-NL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2589610"/>
            <a:ext cx="4000500" cy="1678781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1725" y="4926635"/>
            <a:ext cx="5686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WWW.EPICENTER.EU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1331237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8096" y="5127533"/>
            <a:ext cx="7290054" cy="1395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/>
          <a:lstStyle/>
          <a:p>
            <a:r>
              <a:rPr lang="en-US" dirty="0" smtClean="0"/>
              <a:t>Clemens de Vos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Managing Consultant</a:t>
            </a:r>
            <a:endParaRPr lang="en-US" dirty="0"/>
          </a:p>
          <a:p>
            <a:r>
              <a:rPr lang="en-US" dirty="0" smtClean="0"/>
              <a:t>Epicenter</a:t>
            </a:r>
            <a:endParaRPr lang="en-US" dirty="0"/>
          </a:p>
          <a:p>
            <a:r>
              <a:rPr lang="en-US" dirty="0" smtClean="0"/>
              <a:t>clemens.de.vos@epicenter.eu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/>
          <a:lstStyle/>
          <a:p>
            <a:r>
              <a:rPr lang="en-US" dirty="0" smtClean="0"/>
              <a:t>Michel Jonkman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r>
              <a:rPr lang="en-US" dirty="0" smtClean="0"/>
              <a:t>Managing Consultant</a:t>
            </a:r>
            <a:endParaRPr lang="en-US" dirty="0"/>
          </a:p>
          <a:p>
            <a:r>
              <a:rPr lang="en-US" dirty="0" smtClean="0"/>
              <a:t>Epicenter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ichel.jonkman@epicenter.eu</a:t>
            </a:r>
            <a:endParaRPr lang="en-US" dirty="0"/>
          </a:p>
          <a:p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Founding father and shareholder of Epicenter. Clemens is the main functional architect of the Flexible Interface Tool.</a:t>
            </a:r>
            <a:endParaRPr lang="en-US" sz="1600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Consultant, manager and shareholder of Epicenter. Michel is responsible for the cloud infrastructure of the Flexible Interface Tool.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562178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8" y="456310"/>
            <a:ext cx="1935607" cy="129040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8" y="1742189"/>
            <a:ext cx="2311909" cy="1365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716" y="2224966"/>
            <a:ext cx="52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1716" y="3400865"/>
            <a:ext cx="526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10747" y="3400865"/>
            <a:ext cx="434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 glance:</a:t>
            </a:r>
            <a:r>
              <a:rPr lang="en-US" b="1" dirty="0" smtClean="0"/>
              <a:t> Flexible Interface Tool for  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6" y="3068769"/>
            <a:ext cx="1064302" cy="1064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9206" y="4422689"/>
            <a:ext cx="5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25737" y="4422689"/>
            <a:ext cx="41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 glance:</a:t>
            </a:r>
            <a:r>
              <a:rPr lang="en-US" b="1" dirty="0" smtClean="0"/>
              <a:t> Flexible Interface Tool for </a:t>
            </a:r>
            <a:endParaRPr lang="en-GB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56" y="4026535"/>
            <a:ext cx="1035092" cy="10546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704" y="5324599"/>
            <a:ext cx="5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28235" y="5324599"/>
            <a:ext cx="411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integration challenges and pitfalls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4204" y="6241492"/>
            <a:ext cx="5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30735" y="6241492"/>
            <a:ext cx="641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Architecture, functionality and added value of the FIT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356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2" y="2317099"/>
            <a:ext cx="7585628" cy="402433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3562178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EMEA Alliance   11-12 October 2016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INTERFACES IN A CLOUD ARCHITECTURE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66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" y="272876"/>
            <a:ext cx="3566432" cy="2106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3" y="1652974"/>
            <a:ext cx="1943100" cy="1453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41" y="1541042"/>
            <a:ext cx="1372961" cy="13729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9" y="3751458"/>
            <a:ext cx="1778794" cy="1000125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 rot="16200000">
            <a:off x="4162680" y="372598"/>
            <a:ext cx="514351" cy="57444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05" y="3738195"/>
            <a:ext cx="2607128" cy="14643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86" y="3782029"/>
            <a:ext cx="2068697" cy="938984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</p:spTree>
    <p:extLst>
      <p:ext uri="{BB962C8B-B14F-4D97-AF65-F5344CB8AC3E}">
        <p14:creationId xmlns:p14="http://schemas.microsoft.com/office/powerpoint/2010/main" val="42158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F842-95A6-4E2A-9BCD-4EED56F52F41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0" y="2099946"/>
            <a:ext cx="5106980" cy="30435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8120" y="1718716"/>
            <a:ext cx="51069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sap" panose="020F0504030102060203" pitchFamily="34" charset="0"/>
              </a:rPr>
              <a:t>Flexible Interface Tool PeopleSoft HCM</a:t>
            </a:r>
            <a:endParaRPr lang="en-GB" dirty="0">
              <a:latin typeface="Asap" panose="020F050403010206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06583" y="2686050"/>
            <a:ext cx="2137168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06583" y="3657600"/>
            <a:ext cx="2194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06583" y="3979099"/>
            <a:ext cx="2137168" cy="65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94790" y="2423338"/>
            <a:ext cx="1371600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atin typeface="Asap" panose="020F0504030102060203" pitchFamily="34" charset="0"/>
              </a:rPr>
              <a:t>Payroll systems</a:t>
            </a:r>
            <a:endParaRPr lang="en-GB" sz="1350" dirty="0">
              <a:latin typeface="Asap" panose="020F050403010206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0707" y="3486150"/>
            <a:ext cx="1371600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atin typeface="Asap" panose="020F0504030102060203" pitchFamily="34" charset="0"/>
              </a:rPr>
              <a:t>Active Directory</a:t>
            </a:r>
            <a:endParaRPr lang="en-GB" sz="1350" dirty="0">
              <a:latin typeface="Asap" panose="020F050403010206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2953" y="4523601"/>
            <a:ext cx="1498147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latin typeface="Asap" panose="020F0504030102060203" pitchFamily="34" charset="0"/>
              </a:rPr>
              <a:t>Other ERP system</a:t>
            </a:r>
            <a:endParaRPr lang="en-GB" sz="1350" dirty="0">
              <a:latin typeface="Asap" panose="020F0504030102060203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738550" y="1711152"/>
            <a:ext cx="419615" cy="34624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TextBox 26"/>
          <p:cNvSpPr txBox="1"/>
          <p:nvPr/>
        </p:nvSpPr>
        <p:spPr>
          <a:xfrm>
            <a:off x="7290706" y="1718716"/>
            <a:ext cx="18126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sap" panose="020F0504030102060203" pitchFamily="34" charset="0"/>
              </a:rPr>
              <a:t>Various target systems</a:t>
            </a:r>
            <a:endParaRPr lang="en-GB" dirty="0">
              <a:latin typeface="Asap" panose="020F0504030102060203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686300" y="4171950"/>
            <a:ext cx="2343150" cy="118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5" y="5123150"/>
            <a:ext cx="1329421" cy="7474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34" y="3419090"/>
            <a:ext cx="1233772" cy="560010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FIT FOR PEOPLESOFT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7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079" y="241712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079" y="4775962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0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9673" y="3520340"/>
            <a:ext cx="9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8786" y="2623280"/>
            <a:ext cx="331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sap" panose="020F0504030102060203" pitchFamily="34" charset="0"/>
              </a:rPr>
              <a:t>Payroll Systems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  <a:latin typeface="Asap" panose="020F050403010206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1286" y="3750042"/>
            <a:ext cx="331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Asap" panose="020F0504030102060203" pitchFamily="34" charset="0"/>
              </a:rPr>
              <a:t>Clients</a:t>
            </a:r>
            <a:endParaRPr lang="en-GB" sz="3200" dirty="0">
              <a:solidFill>
                <a:srgbClr val="00B0F0"/>
              </a:solidFill>
              <a:latin typeface="Asap" panose="020F050403010206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8776" y="5011715"/>
            <a:ext cx="331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sap" panose="020F0504030102060203" pitchFamily="34" charset="0"/>
              </a:rPr>
              <a:t>Interfaces</a:t>
            </a:r>
            <a:endParaRPr lang="en-GB" sz="3200" dirty="0">
              <a:solidFill>
                <a:srgbClr val="00B050"/>
              </a:solidFill>
              <a:latin typeface="Asap" panose="020F0504030102060203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20496" y="7376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FIT FOR PEOPLESOFT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6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239" y="2272144"/>
            <a:ext cx="7766161" cy="419855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latin typeface="Asap" panose="020F0504030102060203" pitchFamily="34" charset="0"/>
              </a:rPr>
              <a:t>Mature, proven, robust and future proof</a:t>
            </a:r>
          </a:p>
          <a:p>
            <a:pPr marL="0" indent="0">
              <a:buNone/>
            </a:pPr>
            <a:endParaRPr lang="nl-NL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latin typeface="Asap" panose="020F0504030102060203" pitchFamily="34" charset="0"/>
              </a:rPr>
              <a:t>Configuration above development</a:t>
            </a:r>
          </a:p>
          <a:p>
            <a:pPr marL="0" indent="0">
              <a:buNone/>
            </a:pPr>
            <a:endParaRPr lang="nl-NL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latin typeface="Asap" panose="020F0504030102060203" pitchFamily="34" charset="0"/>
              </a:rPr>
              <a:t>Standard PeopleSoft Payroll Configuration screens </a:t>
            </a:r>
          </a:p>
          <a:p>
            <a:pPr marL="0" indent="0">
              <a:buNone/>
            </a:pPr>
            <a:endParaRPr lang="nl-NL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latin typeface="Asap" panose="020F0504030102060203" pitchFamily="34" charset="0"/>
              </a:rPr>
              <a:t>Built on standard PeopleSoft tooling (SQR, App engine PeopleCode)</a:t>
            </a:r>
          </a:p>
          <a:p>
            <a:pPr marL="0" indent="0">
              <a:buNone/>
            </a:pPr>
            <a:endParaRPr lang="nl-NL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latin typeface="Asap" panose="020F0504030102060203" pitchFamily="34" charset="0"/>
              </a:rPr>
              <a:t>Utilises PeopleSoft Process Scheduler</a:t>
            </a:r>
          </a:p>
          <a:p>
            <a:pPr marL="0" indent="0">
              <a:buNone/>
            </a:pPr>
            <a:endParaRPr lang="nl-NL" dirty="0" smtClean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>
                <a:latin typeface="Asap" panose="020F0504030102060203" pitchFamily="34" charset="0"/>
              </a:rPr>
              <a:t>Pre-packaged PeopleSoft Bolt-on </a:t>
            </a:r>
            <a:endParaRPr lang="nl-NL" dirty="0">
              <a:latin typeface="Asap" panose="020F050403010206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latin typeface="Asap" panose="020F050403010206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EMEA Alliance   11-12 October 2016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dirty="0" smtClean="0"/>
              <a:t>FIT FOR PEOPLESOFT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52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868141C94954EAF6392534D67BA6D" ma:contentTypeVersion="2" ma:contentTypeDescription="Create a new document." ma:contentTypeScope="" ma:versionID="8cd0431038955bab5b413e4af092379f">
  <xsd:schema xmlns:xsd="http://www.w3.org/2001/XMLSchema" xmlns:xs="http://www.w3.org/2001/XMLSchema" xmlns:p="http://schemas.microsoft.com/office/2006/metadata/properties" xmlns:ns2="a8e8a804-851c-47e2-805d-e0a3fdaecba2" targetNamespace="http://schemas.microsoft.com/office/2006/metadata/properties" ma:root="true" ma:fieldsID="a2c6a5f3663813228fd8c4bbed0defe9" ns2:_="">
    <xsd:import namespace="a8e8a804-851c-47e2-805d-e0a3fdaecb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8a804-851c-47e2-805d-e0a3fdaecb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126684-C9B5-43A8-8B4D-342928BA26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78572-5A72-4040-834E-42CC07D97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8a804-851c-47e2-805d-e0a3fdaecb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ECAEA9-06A3-4FD8-90F7-C64FB8653A56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a8e8a804-851c-47e2-805d-e0a3fdaecba2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809</TotalTime>
  <Words>1064</Words>
  <Application>Microsoft Office PowerPoint</Application>
  <PresentationFormat>On-screen Show (4:3)</PresentationFormat>
  <Paragraphs>309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Asap</vt:lpstr>
      <vt:lpstr>Calibri</vt:lpstr>
      <vt:lpstr>Simplified Arabic Fixed</vt:lpstr>
      <vt:lpstr>Tw Cen MT</vt:lpstr>
      <vt:lpstr>Tw Cen MT Condensed</vt:lpstr>
      <vt:lpstr>Wingdings</vt:lpstr>
      <vt:lpstr>Wingdings 3</vt:lpstr>
      <vt:lpstr>Integral</vt:lpstr>
      <vt:lpstr>Flexible interface tool</vt:lpstr>
      <vt:lpstr>presenters</vt:lpstr>
      <vt:lpstr>Epicenter</vt:lpstr>
      <vt:lpstr>PowerPoint Presentation</vt:lpstr>
      <vt:lpstr>INTERFACES IN A CLOUD ARCHITECTURE</vt:lpstr>
      <vt:lpstr>PowerPoint Presentation</vt:lpstr>
      <vt:lpstr>FIT FOR PEOPLESOFT</vt:lpstr>
      <vt:lpstr>PowerPoint Presentation</vt:lpstr>
      <vt:lpstr>FIT FOR PEOPLESOFT</vt:lpstr>
      <vt:lpstr>WHAT-IF</vt:lpstr>
      <vt:lpstr>MOVE TO HCMCLOUD</vt:lpstr>
      <vt:lpstr>MOVE TO HCM CLOUD</vt:lpstr>
      <vt:lpstr>PEOPLESOFT versus hcm cloud</vt:lpstr>
      <vt:lpstr>challenge</vt:lpstr>
      <vt:lpstr>Which way to go?</vt:lpstr>
      <vt:lpstr>solution</vt:lpstr>
      <vt:lpstr>Infrastructure at a glance</vt:lpstr>
      <vt:lpstr>CONFIGURE YOUR INTERFACE</vt:lpstr>
      <vt:lpstr>CONFIGURE YOUR INTERFACE</vt:lpstr>
      <vt:lpstr>CONFIGURE YOUR INTERFACE</vt:lpstr>
      <vt:lpstr>CONFIGURE YOUR INTERFACE</vt:lpstr>
      <vt:lpstr>CONFIGURE YOUR INTERFACE</vt:lpstr>
      <vt:lpstr>File formats in a click, logical file</vt:lpstr>
      <vt:lpstr>Other Separated File, in a click</vt:lpstr>
      <vt:lpstr>XML file, in a click</vt:lpstr>
      <vt:lpstr>RUN YOUR INTERFACE</vt:lpstr>
      <vt:lpstr>RUN YOUR INTERFACE</vt:lpstr>
      <vt:lpstr>Functionality at a glance</vt:lpstr>
      <vt:lpstr>Fit architecture</vt:lpstr>
      <vt:lpstr>Pre-configured  interfaces</vt:lpstr>
      <vt:lpstr>Implementation of fit interface</vt:lpstr>
      <vt:lpstr>Business VALUE of the fit</vt:lpstr>
      <vt:lpstr>PowerPoint Presentation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Clemens</cp:lastModifiedBy>
  <cp:revision>99</cp:revision>
  <dcterms:created xsi:type="dcterms:W3CDTF">2015-09-02T14:36:24Z</dcterms:created>
  <dcterms:modified xsi:type="dcterms:W3CDTF">2016-10-10T13:08:34Z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0x010100638868141C94954EAF6392534D67BA6D</vt:lpwstr>
  </property>
</Properties>
</file>