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7" r:id="rId3"/>
    <p:sldId id="360" r:id="rId4"/>
    <p:sldId id="280" r:id="rId5"/>
    <p:sldId id="359" r:id="rId6"/>
    <p:sldId id="355" r:id="rId7"/>
    <p:sldId id="356" r:id="rId8"/>
    <p:sldId id="354" r:id="rId9"/>
    <p:sldId id="283" r:id="rId10"/>
    <p:sldId id="361" r:id="rId11"/>
    <p:sldId id="281" r:id="rId12"/>
    <p:sldId id="357" r:id="rId13"/>
    <p:sldId id="363" r:id="rId14"/>
    <p:sldId id="271" r:id="rId15"/>
    <p:sldId id="383" r:id="rId16"/>
    <p:sldId id="385" r:id="rId17"/>
    <p:sldId id="259" r:id="rId18"/>
    <p:sldId id="379" r:id="rId19"/>
    <p:sldId id="386" r:id="rId20"/>
    <p:sldId id="365" r:id="rId21"/>
    <p:sldId id="380" r:id="rId22"/>
    <p:sldId id="387" r:id="rId23"/>
    <p:sldId id="364" r:id="rId24"/>
    <p:sldId id="389" r:id="rId25"/>
    <p:sldId id="367" r:id="rId26"/>
    <p:sldId id="286" r:id="rId27"/>
    <p:sldId id="369" r:id="rId28"/>
    <p:sldId id="366" r:id="rId29"/>
    <p:sldId id="381" r:id="rId30"/>
    <p:sldId id="382" r:id="rId31"/>
    <p:sldId id="391" r:id="rId32"/>
    <p:sldId id="368" r:id="rId33"/>
    <p:sldId id="390" r:id="rId34"/>
    <p:sldId id="376" r:id="rId35"/>
    <p:sldId id="392" r:id="rId36"/>
    <p:sldId id="393" r:id="rId37"/>
    <p:sldId id="384" r:id="rId38"/>
    <p:sldId id="362" r:id="rId39"/>
    <p:sldId id="403" r:id="rId40"/>
    <p:sldId id="404" r:id="rId41"/>
    <p:sldId id="284" r:id="rId42"/>
    <p:sldId id="256" r:id="rId43"/>
    <p:sldId id="370" r:id="rId44"/>
    <p:sldId id="377" r:id="rId45"/>
    <p:sldId id="371" r:id="rId46"/>
    <p:sldId id="406" r:id="rId47"/>
    <p:sldId id="372" r:id="rId48"/>
    <p:sldId id="373" r:id="rId49"/>
    <p:sldId id="374" r:id="rId50"/>
    <p:sldId id="328" r:id="rId51"/>
    <p:sldId id="276" r:id="rId52"/>
    <p:sldId id="327" r:id="rId53"/>
    <p:sldId id="291" r:id="rId54"/>
    <p:sldId id="378" r:id="rId55"/>
    <p:sldId id="292" r:id="rId56"/>
    <p:sldId id="334" r:id="rId57"/>
    <p:sldId id="333" r:id="rId58"/>
    <p:sldId id="294" r:id="rId59"/>
    <p:sldId id="293" r:id="rId60"/>
    <p:sldId id="295" r:id="rId61"/>
    <p:sldId id="335" r:id="rId62"/>
    <p:sldId id="338" r:id="rId63"/>
    <p:sldId id="296" r:id="rId64"/>
    <p:sldId id="297" r:id="rId65"/>
    <p:sldId id="298" r:id="rId66"/>
    <p:sldId id="340" r:id="rId67"/>
    <p:sldId id="341" r:id="rId68"/>
    <p:sldId id="300" r:id="rId69"/>
    <p:sldId id="342" r:id="rId70"/>
    <p:sldId id="301" r:id="rId71"/>
    <p:sldId id="302" r:id="rId72"/>
    <p:sldId id="303" r:id="rId73"/>
    <p:sldId id="343" r:id="rId74"/>
    <p:sldId id="344" r:id="rId75"/>
    <p:sldId id="305" r:id="rId76"/>
    <p:sldId id="306" r:id="rId77"/>
    <p:sldId id="307" r:id="rId78"/>
    <p:sldId id="345" r:id="rId79"/>
    <p:sldId id="309" r:id="rId80"/>
    <p:sldId id="310" r:id="rId81"/>
    <p:sldId id="311" r:id="rId82"/>
    <p:sldId id="312" r:id="rId83"/>
    <p:sldId id="313" r:id="rId84"/>
    <p:sldId id="350" r:id="rId85"/>
    <p:sldId id="315" r:id="rId86"/>
    <p:sldId id="314" r:id="rId87"/>
    <p:sldId id="351" r:id="rId88"/>
    <p:sldId id="316" r:id="rId89"/>
    <p:sldId id="319" r:id="rId90"/>
    <p:sldId id="317" r:id="rId91"/>
    <p:sldId id="347" r:id="rId92"/>
    <p:sldId id="318" r:id="rId93"/>
    <p:sldId id="320" r:id="rId94"/>
    <p:sldId id="321" r:id="rId95"/>
    <p:sldId id="322" r:id="rId96"/>
    <p:sldId id="323" r:id="rId97"/>
    <p:sldId id="348" r:id="rId98"/>
    <p:sldId id="324" r:id="rId99"/>
    <p:sldId id="325" r:id="rId100"/>
    <p:sldId id="326" r:id="rId101"/>
    <p:sldId id="352" r:id="rId102"/>
    <p:sldId id="407" r:id="rId103"/>
    <p:sldId id="395" r:id="rId104"/>
    <p:sldId id="394" r:id="rId105"/>
    <p:sldId id="396" r:id="rId106"/>
    <p:sldId id="397" r:id="rId107"/>
    <p:sldId id="400" r:id="rId108"/>
    <p:sldId id="401" r:id="rId109"/>
    <p:sldId id="398" r:id="rId110"/>
    <p:sldId id="399" r:id="rId111"/>
    <p:sldId id="402" r:id="rId1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F33CC"/>
    <a:srgbClr val="0099FF"/>
    <a:srgbClr val="008000"/>
    <a:srgbClr val="000099"/>
    <a:srgbClr val="99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68" autoAdjust="0"/>
    <p:restoredTop sz="94434" autoAdjust="0"/>
  </p:normalViewPr>
  <p:slideViewPr>
    <p:cSldViewPr snapToGrid="0">
      <p:cViewPr varScale="1">
        <p:scale>
          <a:sx n="74" d="100"/>
          <a:sy n="74" d="100"/>
        </p:scale>
        <p:origin x="4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FB1B1216-F135-4E47-B267-EBDB92F1930C}" type="datetimeFigureOut">
              <a:rPr lang="en-ZA" smtClean="0"/>
              <a:t>2016/10/10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5B15ABC-82DC-4DC6-8346-B685D841BEAE}" type="slidenum">
              <a:rPr lang="en-ZA" smtClean="0"/>
              <a:t>‹#›</a:t>
            </a:fld>
            <a:endParaRPr lang="en-ZA"/>
          </a:p>
        </p:txBody>
      </p:sp>
    </p:spTree>
    <p:extLst>
      <p:ext uri="{BB962C8B-B14F-4D97-AF65-F5344CB8AC3E}">
        <p14:creationId xmlns:p14="http://schemas.microsoft.com/office/powerpoint/2010/main" val="2998889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FB1B1216-F135-4E47-B267-EBDB92F1930C}" type="datetimeFigureOut">
              <a:rPr lang="en-ZA" smtClean="0"/>
              <a:t>2016/10/10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5B15ABC-82DC-4DC6-8346-B685D841BEAE}" type="slidenum">
              <a:rPr lang="en-ZA" smtClean="0"/>
              <a:t>‹#›</a:t>
            </a:fld>
            <a:endParaRPr lang="en-ZA"/>
          </a:p>
        </p:txBody>
      </p:sp>
    </p:spTree>
    <p:extLst>
      <p:ext uri="{BB962C8B-B14F-4D97-AF65-F5344CB8AC3E}">
        <p14:creationId xmlns:p14="http://schemas.microsoft.com/office/powerpoint/2010/main" val="471297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FB1B1216-F135-4E47-B267-EBDB92F1930C}" type="datetimeFigureOut">
              <a:rPr lang="en-ZA" smtClean="0"/>
              <a:t>2016/10/10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5B15ABC-82DC-4DC6-8346-B685D841BEAE}" type="slidenum">
              <a:rPr lang="en-ZA" smtClean="0"/>
              <a:t>‹#›</a:t>
            </a:fld>
            <a:endParaRPr lang="en-ZA"/>
          </a:p>
        </p:txBody>
      </p:sp>
    </p:spTree>
    <p:extLst>
      <p:ext uri="{BB962C8B-B14F-4D97-AF65-F5344CB8AC3E}">
        <p14:creationId xmlns:p14="http://schemas.microsoft.com/office/powerpoint/2010/main" val="2937811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FB1B1216-F135-4E47-B267-EBDB92F1930C}" type="datetimeFigureOut">
              <a:rPr lang="en-ZA" smtClean="0"/>
              <a:t>2016/10/10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5B15ABC-82DC-4DC6-8346-B685D841BEAE}" type="slidenum">
              <a:rPr lang="en-ZA" smtClean="0"/>
              <a:t>‹#›</a:t>
            </a:fld>
            <a:endParaRPr lang="en-ZA"/>
          </a:p>
        </p:txBody>
      </p:sp>
    </p:spTree>
    <p:extLst>
      <p:ext uri="{BB962C8B-B14F-4D97-AF65-F5344CB8AC3E}">
        <p14:creationId xmlns:p14="http://schemas.microsoft.com/office/powerpoint/2010/main" val="2210859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1B1216-F135-4E47-B267-EBDB92F1930C}" type="datetimeFigureOut">
              <a:rPr lang="en-ZA" smtClean="0"/>
              <a:t>2016/10/10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5B15ABC-82DC-4DC6-8346-B685D841BEAE}" type="slidenum">
              <a:rPr lang="en-ZA" smtClean="0"/>
              <a:t>‹#›</a:t>
            </a:fld>
            <a:endParaRPr lang="en-ZA"/>
          </a:p>
        </p:txBody>
      </p:sp>
    </p:spTree>
    <p:extLst>
      <p:ext uri="{BB962C8B-B14F-4D97-AF65-F5344CB8AC3E}">
        <p14:creationId xmlns:p14="http://schemas.microsoft.com/office/powerpoint/2010/main" val="54999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FB1B1216-F135-4E47-B267-EBDB92F1930C}" type="datetimeFigureOut">
              <a:rPr lang="en-ZA" smtClean="0"/>
              <a:t>2016/10/10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5B15ABC-82DC-4DC6-8346-B685D841BEAE}" type="slidenum">
              <a:rPr lang="en-ZA" smtClean="0"/>
              <a:t>‹#›</a:t>
            </a:fld>
            <a:endParaRPr lang="en-ZA"/>
          </a:p>
        </p:txBody>
      </p:sp>
    </p:spTree>
    <p:extLst>
      <p:ext uri="{BB962C8B-B14F-4D97-AF65-F5344CB8AC3E}">
        <p14:creationId xmlns:p14="http://schemas.microsoft.com/office/powerpoint/2010/main" val="2911732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FB1B1216-F135-4E47-B267-EBDB92F1930C}" type="datetimeFigureOut">
              <a:rPr lang="en-ZA" smtClean="0"/>
              <a:t>2016/10/10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05B15ABC-82DC-4DC6-8346-B685D841BEAE}" type="slidenum">
              <a:rPr lang="en-ZA" smtClean="0"/>
              <a:t>‹#›</a:t>
            </a:fld>
            <a:endParaRPr lang="en-ZA"/>
          </a:p>
        </p:txBody>
      </p:sp>
    </p:spTree>
    <p:extLst>
      <p:ext uri="{BB962C8B-B14F-4D97-AF65-F5344CB8AC3E}">
        <p14:creationId xmlns:p14="http://schemas.microsoft.com/office/powerpoint/2010/main" val="3073246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FB1B1216-F135-4E47-B267-EBDB92F1930C}" type="datetimeFigureOut">
              <a:rPr lang="en-ZA" smtClean="0"/>
              <a:t>2016/10/10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05B15ABC-82DC-4DC6-8346-B685D841BEAE}" type="slidenum">
              <a:rPr lang="en-ZA" smtClean="0"/>
              <a:t>‹#›</a:t>
            </a:fld>
            <a:endParaRPr lang="en-ZA"/>
          </a:p>
        </p:txBody>
      </p:sp>
    </p:spTree>
    <p:extLst>
      <p:ext uri="{BB962C8B-B14F-4D97-AF65-F5344CB8AC3E}">
        <p14:creationId xmlns:p14="http://schemas.microsoft.com/office/powerpoint/2010/main" val="2835897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1B1216-F135-4E47-B267-EBDB92F1930C}" type="datetimeFigureOut">
              <a:rPr lang="en-ZA" smtClean="0"/>
              <a:t>2016/10/10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05B15ABC-82DC-4DC6-8346-B685D841BEAE}" type="slidenum">
              <a:rPr lang="en-ZA" smtClean="0"/>
              <a:t>‹#›</a:t>
            </a:fld>
            <a:endParaRPr lang="en-ZA"/>
          </a:p>
        </p:txBody>
      </p:sp>
    </p:spTree>
    <p:extLst>
      <p:ext uri="{BB962C8B-B14F-4D97-AF65-F5344CB8AC3E}">
        <p14:creationId xmlns:p14="http://schemas.microsoft.com/office/powerpoint/2010/main" val="222372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1B1216-F135-4E47-B267-EBDB92F1930C}" type="datetimeFigureOut">
              <a:rPr lang="en-ZA" smtClean="0"/>
              <a:t>2016/10/10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5B15ABC-82DC-4DC6-8346-B685D841BEAE}" type="slidenum">
              <a:rPr lang="en-ZA" smtClean="0"/>
              <a:t>‹#›</a:t>
            </a:fld>
            <a:endParaRPr lang="en-ZA"/>
          </a:p>
        </p:txBody>
      </p:sp>
    </p:spTree>
    <p:extLst>
      <p:ext uri="{BB962C8B-B14F-4D97-AF65-F5344CB8AC3E}">
        <p14:creationId xmlns:p14="http://schemas.microsoft.com/office/powerpoint/2010/main" val="3211198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1B1216-F135-4E47-B267-EBDB92F1930C}" type="datetimeFigureOut">
              <a:rPr lang="en-ZA" smtClean="0"/>
              <a:t>2016/10/10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5B15ABC-82DC-4DC6-8346-B685D841BEAE}" type="slidenum">
              <a:rPr lang="en-ZA" smtClean="0"/>
              <a:t>‹#›</a:t>
            </a:fld>
            <a:endParaRPr lang="en-ZA"/>
          </a:p>
        </p:txBody>
      </p:sp>
    </p:spTree>
    <p:extLst>
      <p:ext uri="{BB962C8B-B14F-4D97-AF65-F5344CB8AC3E}">
        <p14:creationId xmlns:p14="http://schemas.microsoft.com/office/powerpoint/2010/main" val="2258101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1B1216-F135-4E47-B267-EBDB92F1930C}" type="datetimeFigureOut">
              <a:rPr lang="en-ZA" smtClean="0"/>
              <a:t>2016/10/10</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15ABC-82DC-4DC6-8346-B685D841BEAE}" type="slidenum">
              <a:rPr lang="en-ZA" smtClean="0"/>
              <a:t>‹#›</a:t>
            </a:fld>
            <a:endParaRPr lang="en-ZA"/>
          </a:p>
        </p:txBody>
      </p:sp>
    </p:spTree>
    <p:extLst>
      <p:ext uri="{BB962C8B-B14F-4D97-AF65-F5344CB8AC3E}">
        <p14:creationId xmlns:p14="http://schemas.microsoft.com/office/powerpoint/2010/main" val="1308193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11121" y="1882217"/>
            <a:ext cx="9144000" cy="2387600"/>
          </a:xfrm>
        </p:spPr>
        <p:txBody>
          <a:bodyPr>
            <a:noAutofit/>
          </a:bodyPr>
          <a:lstStyle/>
          <a:p>
            <a:r>
              <a:rPr lang="en-ZA" sz="4800" b="1" dirty="0" smtClean="0">
                <a:latin typeface="Arial Rounded MT Bold" panose="020F0704030504030204" pitchFamily="34" charset="0"/>
              </a:rPr>
              <a:t>EMEA HEUG 2016</a:t>
            </a:r>
            <a:br>
              <a:rPr lang="en-ZA" sz="4800" b="1" dirty="0" smtClean="0">
                <a:latin typeface="Arial Rounded MT Bold" panose="020F0704030504030204" pitchFamily="34" charset="0"/>
              </a:rPr>
            </a:br>
            <a:r>
              <a:rPr lang="en-ZA" sz="4800" b="1" dirty="0">
                <a:latin typeface="Arial Rounded MT Bold" panose="020F0704030504030204" pitchFamily="34" charset="0"/>
              </a:rPr>
              <a:t/>
            </a:r>
            <a:br>
              <a:rPr lang="en-ZA" sz="4800" b="1" dirty="0">
                <a:latin typeface="Arial Rounded MT Bold" panose="020F0704030504030204" pitchFamily="34" charset="0"/>
              </a:rPr>
            </a:br>
            <a:r>
              <a:rPr lang="en-ZA" sz="4000" b="1" dirty="0" smtClean="0"/>
              <a:t>Overview of UP’s functionality to extract Summative Grade information </a:t>
            </a:r>
            <a:r>
              <a:rPr lang="en-ZA" sz="4000" b="1" dirty="0" smtClean="0"/>
              <a:t>from </a:t>
            </a:r>
            <a:r>
              <a:rPr lang="en-ZA" sz="4000" b="1" dirty="0" err="1" smtClean="0"/>
              <a:t>BlackBoard</a:t>
            </a:r>
            <a:r>
              <a:rPr lang="en-ZA" sz="4000" b="1" dirty="0" smtClean="0"/>
              <a:t> </a:t>
            </a:r>
            <a:r>
              <a:rPr lang="en-ZA" sz="4000" b="1" dirty="0" smtClean="0"/>
              <a:t>Grade </a:t>
            </a:r>
            <a:r>
              <a:rPr lang="en-ZA" sz="4000" b="1" dirty="0" err="1" smtClean="0"/>
              <a:t>Center</a:t>
            </a:r>
            <a:r>
              <a:rPr lang="en-ZA" sz="4000" b="1" dirty="0" smtClean="0"/>
              <a:t> </a:t>
            </a:r>
            <a:br>
              <a:rPr lang="en-ZA" sz="4000" b="1" dirty="0" smtClean="0"/>
            </a:br>
            <a:r>
              <a:rPr lang="en-ZA" sz="4000" b="1" dirty="0" smtClean="0"/>
              <a:t>and post to </a:t>
            </a:r>
            <a:r>
              <a:rPr lang="en-ZA" sz="4000" b="1" dirty="0" smtClean="0"/>
              <a:t>PeopleSoft Campus Solutions</a:t>
            </a:r>
            <a:endParaRPr lang="en-ZA" sz="4000" b="1" dirty="0"/>
          </a:p>
        </p:txBody>
      </p:sp>
      <p:sp>
        <p:nvSpPr>
          <p:cNvPr id="5" name="Subtitle 4"/>
          <p:cNvSpPr>
            <a:spLocks noGrp="1"/>
          </p:cNvSpPr>
          <p:nvPr>
            <p:ph type="subTitle" idx="1"/>
          </p:nvPr>
        </p:nvSpPr>
        <p:spPr>
          <a:xfrm>
            <a:off x="1524000" y="4829577"/>
            <a:ext cx="9144000" cy="1200955"/>
          </a:xfrm>
        </p:spPr>
        <p:txBody>
          <a:bodyPr/>
          <a:lstStyle/>
          <a:p>
            <a:r>
              <a:rPr lang="en-ZA" dirty="0" smtClean="0"/>
              <a:t>Presented by Barry Hudson</a:t>
            </a:r>
          </a:p>
          <a:p>
            <a:r>
              <a:rPr lang="en-ZA" dirty="0" smtClean="0"/>
              <a:t>University of Pretoria, South Africa</a:t>
            </a:r>
            <a:endParaRPr lang="en-ZA" dirty="0"/>
          </a:p>
        </p:txBody>
      </p:sp>
    </p:spTree>
    <p:extLst>
      <p:ext uri="{BB962C8B-B14F-4D97-AF65-F5344CB8AC3E}">
        <p14:creationId xmlns:p14="http://schemas.microsoft.com/office/powerpoint/2010/main" val="1912123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b="1" dirty="0" smtClean="0">
                <a:solidFill>
                  <a:srgbClr val="FF0000"/>
                </a:solidFill>
              </a:rPr>
              <a:t>Proposed Practice</a:t>
            </a:r>
            <a:endParaRPr lang="en-ZA" b="1" dirty="0">
              <a:solidFill>
                <a:srgbClr val="FF0000"/>
              </a:solidFill>
            </a:endParaRPr>
          </a:p>
        </p:txBody>
      </p:sp>
      <p:sp>
        <p:nvSpPr>
          <p:cNvPr id="5" name="Text Placeholder 4"/>
          <p:cNvSpPr>
            <a:spLocks noGrp="1"/>
          </p:cNvSpPr>
          <p:nvPr>
            <p:ph type="body" idx="1"/>
          </p:nvPr>
        </p:nvSpPr>
        <p:spPr/>
        <p:txBody>
          <a:bodyPr/>
          <a:lstStyle/>
          <a:p>
            <a:endParaRPr lang="en-ZA"/>
          </a:p>
        </p:txBody>
      </p:sp>
    </p:spTree>
    <p:extLst>
      <p:ext uri="{BB962C8B-B14F-4D97-AF65-F5344CB8AC3E}">
        <p14:creationId xmlns:p14="http://schemas.microsoft.com/office/powerpoint/2010/main" val="26090171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 y="1498600"/>
            <a:ext cx="11951456" cy="5219700"/>
          </a:xfrm>
          <a:prstGeom prst="rect">
            <a:avLst/>
          </a:prstGeom>
        </p:spPr>
      </p:pic>
      <p:sp>
        <p:nvSpPr>
          <p:cNvPr id="3" name="Title 1"/>
          <p:cNvSpPr txBox="1">
            <a:spLocks/>
          </p:cNvSpPr>
          <p:nvPr/>
        </p:nvSpPr>
        <p:spPr>
          <a:xfrm>
            <a:off x="229646" y="191469"/>
            <a:ext cx="11096080" cy="748331"/>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b="1" dirty="0" smtClean="0">
                <a:solidFill>
                  <a:srgbClr val="FF0000"/>
                </a:solidFill>
              </a:rPr>
              <a:t>Grade Data in PeopleSoft Campus </a:t>
            </a:r>
            <a:r>
              <a:rPr lang="en-ZA" b="1" i="1" u="sng" dirty="0" smtClean="0">
                <a:solidFill>
                  <a:srgbClr val="FF0000"/>
                </a:solidFill>
              </a:rPr>
              <a:t>after posting </a:t>
            </a:r>
            <a:r>
              <a:rPr lang="en-ZA" b="1" dirty="0" smtClean="0">
                <a:solidFill>
                  <a:srgbClr val="FF0000"/>
                </a:solidFill>
              </a:rPr>
              <a:t>the corrections to previously posted grades</a:t>
            </a:r>
            <a:endParaRPr lang="en-ZA" b="1" dirty="0">
              <a:solidFill>
                <a:srgbClr val="FF0000"/>
              </a:solidFill>
            </a:endParaRPr>
          </a:p>
        </p:txBody>
      </p:sp>
      <p:sp>
        <p:nvSpPr>
          <p:cNvPr id="4" name="Rounded Rectangular Callout 3"/>
          <p:cNvSpPr/>
          <p:nvPr/>
        </p:nvSpPr>
        <p:spPr>
          <a:xfrm>
            <a:off x="8677442" y="939800"/>
            <a:ext cx="2871537" cy="1044074"/>
          </a:xfrm>
          <a:prstGeom prst="wedgeRoundRectCallout">
            <a:avLst>
              <a:gd name="adj1" fmla="val -152540"/>
              <a:gd name="adj2" fmla="val 4381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To ensure the adjusted grades were posted correctly, can invoke the UP_GRADE_PER_COURSE query (and export to Excel if required)</a:t>
            </a:r>
          </a:p>
        </p:txBody>
      </p:sp>
    </p:spTree>
    <p:extLst>
      <p:ext uri="{BB962C8B-B14F-4D97-AF65-F5344CB8AC3E}">
        <p14:creationId xmlns:p14="http://schemas.microsoft.com/office/powerpoint/2010/main" val="54543373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Closing</a:t>
            </a:r>
            <a:endParaRPr lang="en-ZA" dirty="0"/>
          </a:p>
        </p:txBody>
      </p:sp>
      <p:sp>
        <p:nvSpPr>
          <p:cNvPr id="3" name="Content Placeholder 2"/>
          <p:cNvSpPr>
            <a:spLocks noGrp="1"/>
          </p:cNvSpPr>
          <p:nvPr>
            <p:ph idx="1"/>
          </p:nvPr>
        </p:nvSpPr>
        <p:spPr/>
        <p:txBody>
          <a:bodyPr>
            <a:normAutofit/>
          </a:bodyPr>
          <a:lstStyle/>
          <a:p>
            <a:r>
              <a:rPr lang="en-ZA" dirty="0" smtClean="0"/>
              <a:t>This presentation was intended to: </a:t>
            </a:r>
          </a:p>
          <a:p>
            <a:pPr lvl="1"/>
            <a:r>
              <a:rPr lang="en-ZA" dirty="0" smtClean="0"/>
              <a:t>Demonstrate the functionality developed by UP in PeopleSoft Campus Solutions to manage the process of extracting Summative Grade data from </a:t>
            </a:r>
            <a:r>
              <a:rPr lang="en-ZA" dirty="0" err="1" smtClean="0"/>
              <a:t>BlackBoard</a:t>
            </a:r>
            <a:r>
              <a:rPr lang="en-ZA" dirty="0" smtClean="0"/>
              <a:t> Grade </a:t>
            </a:r>
            <a:r>
              <a:rPr lang="en-ZA" dirty="0" err="1" smtClean="0"/>
              <a:t>Center</a:t>
            </a:r>
            <a:r>
              <a:rPr lang="en-ZA" dirty="0" smtClean="0"/>
              <a:t> directly into PeopleSoft grade tables, </a:t>
            </a:r>
          </a:p>
          <a:p>
            <a:pPr lvl="1"/>
            <a:r>
              <a:rPr lang="en-ZA" dirty="0" smtClean="0"/>
              <a:t>Describe the design and functionality developed by UP to manage Grade-extract related security within PeopleSoft Campus Solutions and </a:t>
            </a:r>
            <a:r>
              <a:rPr lang="en-ZA" dirty="0" err="1" smtClean="0"/>
              <a:t>BlackBoard</a:t>
            </a:r>
            <a:endParaRPr lang="en-ZA" dirty="0" smtClean="0"/>
          </a:p>
          <a:p>
            <a:pPr lvl="1"/>
            <a:endParaRPr lang="en-ZA" dirty="0"/>
          </a:p>
          <a:p>
            <a:pPr lvl="1"/>
            <a:endParaRPr lang="en-ZA" dirty="0"/>
          </a:p>
          <a:p>
            <a:pPr marL="0" indent="0" algn="ctr">
              <a:buNone/>
            </a:pPr>
            <a:r>
              <a:rPr lang="en-ZA" dirty="0" smtClean="0"/>
              <a:t>QUESTION TIME!</a:t>
            </a:r>
          </a:p>
          <a:p>
            <a:pPr marL="0" indent="0">
              <a:buNone/>
            </a:pPr>
            <a:endParaRPr lang="en-ZA" dirty="0"/>
          </a:p>
        </p:txBody>
      </p:sp>
    </p:spTree>
    <p:extLst>
      <p:ext uri="{BB962C8B-B14F-4D97-AF65-F5344CB8AC3E}">
        <p14:creationId xmlns:p14="http://schemas.microsoft.com/office/powerpoint/2010/main" val="179958924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04533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Closing</a:t>
            </a:r>
            <a:endParaRPr lang="en-ZA" dirty="0"/>
          </a:p>
        </p:txBody>
      </p:sp>
      <p:sp>
        <p:nvSpPr>
          <p:cNvPr id="3" name="Content Placeholder 2"/>
          <p:cNvSpPr>
            <a:spLocks noGrp="1"/>
          </p:cNvSpPr>
          <p:nvPr>
            <p:ph idx="1"/>
          </p:nvPr>
        </p:nvSpPr>
        <p:spPr/>
        <p:txBody>
          <a:bodyPr>
            <a:normAutofit/>
          </a:bodyPr>
          <a:lstStyle/>
          <a:p>
            <a:r>
              <a:rPr lang="en-ZA" dirty="0" smtClean="0"/>
              <a:t>Additional slides … that were omitted from presentation.</a:t>
            </a:r>
          </a:p>
          <a:p>
            <a:pPr marL="0" indent="0">
              <a:buNone/>
            </a:pPr>
            <a:endParaRPr lang="en-ZA" dirty="0"/>
          </a:p>
        </p:txBody>
      </p:sp>
    </p:spTree>
    <p:extLst>
      <p:ext uri="{BB962C8B-B14F-4D97-AF65-F5344CB8AC3E}">
        <p14:creationId xmlns:p14="http://schemas.microsoft.com/office/powerpoint/2010/main" val="303232888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srcRect t="6996" b="8337"/>
          <a:stretch/>
        </p:blipFill>
        <p:spPr>
          <a:xfrm>
            <a:off x="214088" y="300249"/>
            <a:ext cx="7879034" cy="6250675"/>
          </a:xfrm>
          <a:prstGeom prst="rect">
            <a:avLst/>
          </a:prstGeom>
        </p:spPr>
      </p:pic>
      <p:sp>
        <p:nvSpPr>
          <p:cNvPr id="8" name="Rounded Rectangular Callout 7"/>
          <p:cNvSpPr/>
          <p:nvPr/>
        </p:nvSpPr>
        <p:spPr>
          <a:xfrm>
            <a:off x="8677442" y="939800"/>
            <a:ext cx="2871537" cy="1044074"/>
          </a:xfrm>
          <a:prstGeom prst="wedgeRoundRectCallout">
            <a:avLst>
              <a:gd name="adj1" fmla="val -229060"/>
              <a:gd name="adj2" fmla="val 1505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At a very high level, flags can be set that either ACTIVATE or De-activate the entire security model</a:t>
            </a:r>
          </a:p>
        </p:txBody>
      </p:sp>
      <p:sp>
        <p:nvSpPr>
          <p:cNvPr id="9" name="Rounded Rectangular Callout 8"/>
          <p:cNvSpPr/>
          <p:nvPr/>
        </p:nvSpPr>
        <p:spPr>
          <a:xfrm>
            <a:off x="8677442" y="2238612"/>
            <a:ext cx="2871537" cy="1044074"/>
          </a:xfrm>
          <a:prstGeom prst="wedgeRoundRectCallout">
            <a:avLst>
              <a:gd name="adj1" fmla="val -224782"/>
              <a:gd name="adj2" fmla="val -3462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When navigating from a Course’s Academic Organisation to its parental Schools and Faculty, need to define what PS Tree is to be used</a:t>
            </a:r>
          </a:p>
        </p:txBody>
      </p:sp>
      <p:sp>
        <p:nvSpPr>
          <p:cNvPr id="10" name="Rounded Rectangular Callout 9"/>
          <p:cNvSpPr/>
          <p:nvPr/>
        </p:nvSpPr>
        <p:spPr>
          <a:xfrm>
            <a:off x="8677442" y="3537424"/>
            <a:ext cx="2871537" cy="1730612"/>
          </a:xfrm>
          <a:prstGeom prst="wedgeRoundRectCallout">
            <a:avLst>
              <a:gd name="adj1" fmla="val -194840"/>
              <a:gd name="adj2" fmla="val -76416"/>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Assigns an individual at the very “Top” of the security model – who can then delegate rights to persons in Faculties – and these Faculty security Administrators then delegate further to the </a:t>
            </a:r>
            <a:r>
              <a:rPr lang="en-ZA" sz="1400" dirty="0" err="1" smtClean="0">
                <a:solidFill>
                  <a:schemeClr val="tx1"/>
                </a:solidFill>
              </a:rPr>
              <a:t>Dept</a:t>
            </a:r>
            <a:r>
              <a:rPr lang="en-ZA" sz="1400" dirty="0" smtClean="0">
                <a:solidFill>
                  <a:schemeClr val="tx1"/>
                </a:solidFill>
              </a:rPr>
              <a:t> and course levels</a:t>
            </a:r>
          </a:p>
        </p:txBody>
      </p:sp>
      <p:sp>
        <p:nvSpPr>
          <p:cNvPr id="11" name="Rounded Rectangular Callout 10"/>
          <p:cNvSpPr/>
          <p:nvPr/>
        </p:nvSpPr>
        <p:spPr>
          <a:xfrm>
            <a:off x="6182176" y="5506850"/>
            <a:ext cx="2871537" cy="1044074"/>
          </a:xfrm>
          <a:prstGeom prst="wedgeRoundRectCallout">
            <a:avLst>
              <a:gd name="adj1" fmla="val -155392"/>
              <a:gd name="adj2" fmla="val -208473"/>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The different Roles are linked to “Role Groups”, and this setup controls how these (6) Role Groups behave</a:t>
            </a:r>
          </a:p>
        </p:txBody>
      </p:sp>
    </p:spTree>
    <p:extLst>
      <p:ext uri="{BB962C8B-B14F-4D97-AF65-F5344CB8AC3E}">
        <p14:creationId xmlns:p14="http://schemas.microsoft.com/office/powerpoint/2010/main" val="167406480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2"/>
          <a:srcRect t="5635" b="6800"/>
          <a:stretch/>
        </p:blipFill>
        <p:spPr>
          <a:xfrm>
            <a:off x="-1" y="0"/>
            <a:ext cx="6318913" cy="6858000"/>
          </a:xfrm>
          <a:prstGeom prst="rect">
            <a:avLst/>
          </a:prstGeom>
        </p:spPr>
      </p:pic>
      <p:sp>
        <p:nvSpPr>
          <p:cNvPr id="8" name="Rounded Rectangular Callout 7"/>
          <p:cNvSpPr/>
          <p:nvPr/>
        </p:nvSpPr>
        <p:spPr>
          <a:xfrm>
            <a:off x="8677442" y="939800"/>
            <a:ext cx="2871537" cy="1044074"/>
          </a:xfrm>
          <a:prstGeom prst="wedgeRoundRectCallout">
            <a:avLst>
              <a:gd name="adj1" fmla="val -229060"/>
              <a:gd name="adj2" fmla="val 1505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Define the various Roles … </a:t>
            </a:r>
          </a:p>
          <a:p>
            <a:r>
              <a:rPr lang="en-ZA" sz="1400" dirty="0" smtClean="0">
                <a:solidFill>
                  <a:schemeClr val="tx1"/>
                </a:solidFill>
              </a:rPr>
              <a:t>(To date 19 Roles created) …</a:t>
            </a:r>
          </a:p>
        </p:txBody>
      </p:sp>
      <p:sp>
        <p:nvSpPr>
          <p:cNvPr id="9" name="Rounded Rectangular Callout 8"/>
          <p:cNvSpPr/>
          <p:nvPr/>
        </p:nvSpPr>
        <p:spPr>
          <a:xfrm>
            <a:off x="8677442" y="2238612"/>
            <a:ext cx="2871537" cy="1044074"/>
          </a:xfrm>
          <a:prstGeom prst="wedgeRoundRectCallout">
            <a:avLst>
              <a:gd name="adj1" fmla="val -168699"/>
              <a:gd name="adj2" fmla="val -33313"/>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Indicate at what </a:t>
            </a:r>
            <a:br>
              <a:rPr lang="en-ZA" sz="1400" dirty="0" smtClean="0">
                <a:solidFill>
                  <a:schemeClr val="tx1"/>
                </a:solidFill>
              </a:rPr>
            </a:br>
            <a:r>
              <a:rPr lang="en-ZA" sz="1400" dirty="0" smtClean="0">
                <a:solidFill>
                  <a:schemeClr val="tx1"/>
                </a:solidFill>
              </a:rPr>
              <a:t>“Level” this Role can be assigned Faculty and/or </a:t>
            </a:r>
            <a:r>
              <a:rPr lang="en-ZA" sz="1400" dirty="0" err="1" smtClean="0">
                <a:solidFill>
                  <a:schemeClr val="tx1"/>
                </a:solidFill>
              </a:rPr>
              <a:t>Acad</a:t>
            </a:r>
            <a:r>
              <a:rPr lang="en-ZA" sz="1400" dirty="0" smtClean="0">
                <a:solidFill>
                  <a:schemeClr val="tx1"/>
                </a:solidFill>
              </a:rPr>
              <a:t> </a:t>
            </a:r>
            <a:r>
              <a:rPr lang="en-ZA" sz="1400" dirty="0" err="1" smtClean="0">
                <a:solidFill>
                  <a:schemeClr val="tx1"/>
                </a:solidFill>
              </a:rPr>
              <a:t>Dept</a:t>
            </a:r>
            <a:r>
              <a:rPr lang="en-ZA" sz="1400" dirty="0" smtClean="0">
                <a:solidFill>
                  <a:schemeClr val="tx1"/>
                </a:solidFill>
              </a:rPr>
              <a:t> and/or </a:t>
            </a:r>
            <a:r>
              <a:rPr lang="en-ZA" sz="1400" dirty="0" err="1" smtClean="0">
                <a:solidFill>
                  <a:schemeClr val="tx1"/>
                </a:solidFill>
              </a:rPr>
              <a:t>Coure</a:t>
            </a:r>
            <a:r>
              <a:rPr lang="en-ZA" sz="1400" dirty="0" smtClean="0">
                <a:solidFill>
                  <a:schemeClr val="tx1"/>
                </a:solidFill>
              </a:rPr>
              <a:t>/Class</a:t>
            </a:r>
          </a:p>
        </p:txBody>
      </p:sp>
      <p:sp>
        <p:nvSpPr>
          <p:cNvPr id="10" name="Rounded Rectangular Callout 9"/>
          <p:cNvSpPr/>
          <p:nvPr/>
        </p:nvSpPr>
        <p:spPr>
          <a:xfrm>
            <a:off x="8677442" y="3537424"/>
            <a:ext cx="2871537" cy="420427"/>
          </a:xfrm>
          <a:prstGeom prst="wedgeRoundRectCallout">
            <a:avLst>
              <a:gd name="adj1" fmla="val -162996"/>
              <a:gd name="adj2" fmla="val -40708"/>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Describe the Role</a:t>
            </a:r>
          </a:p>
        </p:txBody>
      </p:sp>
      <p:sp>
        <p:nvSpPr>
          <p:cNvPr id="11" name="Rounded Rectangular Callout 10"/>
          <p:cNvSpPr/>
          <p:nvPr/>
        </p:nvSpPr>
        <p:spPr>
          <a:xfrm>
            <a:off x="8677442" y="4212589"/>
            <a:ext cx="2871537" cy="796139"/>
          </a:xfrm>
          <a:prstGeom prst="wedgeRoundRectCallout">
            <a:avLst>
              <a:gd name="adj1" fmla="val -160620"/>
              <a:gd name="adj2" fmla="val 720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If this role is entitled to assign other roles, clarify these other roles</a:t>
            </a:r>
          </a:p>
        </p:txBody>
      </p:sp>
      <p:sp>
        <p:nvSpPr>
          <p:cNvPr id="12" name="Rounded Rectangular Callout 11"/>
          <p:cNvSpPr/>
          <p:nvPr/>
        </p:nvSpPr>
        <p:spPr>
          <a:xfrm>
            <a:off x="8677441" y="5263466"/>
            <a:ext cx="2871537" cy="796139"/>
          </a:xfrm>
          <a:prstGeom prst="wedgeRoundRectCallout">
            <a:avLst>
              <a:gd name="adj1" fmla="val -160620"/>
              <a:gd name="adj2" fmla="val 720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Clarify to which “Role Group” this Role links</a:t>
            </a:r>
          </a:p>
        </p:txBody>
      </p:sp>
    </p:spTree>
    <p:extLst>
      <p:ext uri="{BB962C8B-B14F-4D97-AF65-F5344CB8AC3E}">
        <p14:creationId xmlns:p14="http://schemas.microsoft.com/office/powerpoint/2010/main" val="288883340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rotWithShape="1">
          <a:blip r:embed="rId2"/>
          <a:srcRect t="5810" b="18920"/>
          <a:stretch/>
        </p:blipFill>
        <p:spPr>
          <a:xfrm>
            <a:off x="186794" y="216078"/>
            <a:ext cx="6568847" cy="6539564"/>
          </a:xfrm>
          <a:prstGeom prst="rect">
            <a:avLst/>
          </a:prstGeom>
        </p:spPr>
      </p:pic>
      <p:sp>
        <p:nvSpPr>
          <p:cNvPr id="12" name="Rounded Rectangular Callout 11"/>
          <p:cNvSpPr/>
          <p:nvPr/>
        </p:nvSpPr>
        <p:spPr>
          <a:xfrm>
            <a:off x="8636498" y="423082"/>
            <a:ext cx="2871537" cy="1774208"/>
          </a:xfrm>
          <a:prstGeom prst="wedgeRoundRectCallout">
            <a:avLst>
              <a:gd name="adj1" fmla="val -187235"/>
              <a:gd name="adj2" fmla="val 51281"/>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This is the standard delivered function to see the listing of all courses that a user (e.g. lecturer) can interrogate to see say the names of all students enrolled on a course</a:t>
            </a:r>
          </a:p>
        </p:txBody>
      </p:sp>
      <p:sp>
        <p:nvSpPr>
          <p:cNvPr id="15" name="Rounded Rectangular Callout 14"/>
          <p:cNvSpPr/>
          <p:nvPr/>
        </p:nvSpPr>
        <p:spPr>
          <a:xfrm>
            <a:off x="8636497" y="2704531"/>
            <a:ext cx="2871537" cy="1963003"/>
          </a:xfrm>
          <a:prstGeom prst="wedgeRoundRectCallout">
            <a:avLst>
              <a:gd name="adj1" fmla="val -260903"/>
              <a:gd name="adj2" fmla="val -33068"/>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With the new security, an individual cannot simply add another course to their list of visible courses…. They can however click on the “Add Course” link to REQUEST access to this course and to specific what “Role(s)” they wish to be assigned</a:t>
            </a:r>
          </a:p>
        </p:txBody>
      </p:sp>
    </p:spTree>
    <p:extLst>
      <p:ext uri="{BB962C8B-B14F-4D97-AF65-F5344CB8AC3E}">
        <p14:creationId xmlns:p14="http://schemas.microsoft.com/office/powerpoint/2010/main" val="90850128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a:srcRect t="9960" b="8968"/>
          <a:stretch/>
        </p:blipFill>
        <p:spPr>
          <a:xfrm>
            <a:off x="454261" y="2333766"/>
            <a:ext cx="8512317" cy="4039738"/>
          </a:xfrm>
          <a:prstGeom prst="rect">
            <a:avLst/>
          </a:prstGeom>
        </p:spPr>
      </p:pic>
      <p:sp>
        <p:nvSpPr>
          <p:cNvPr id="12" name="Rounded Rectangular Callout 11"/>
          <p:cNvSpPr/>
          <p:nvPr/>
        </p:nvSpPr>
        <p:spPr>
          <a:xfrm>
            <a:off x="8636498" y="423082"/>
            <a:ext cx="2871537" cy="777921"/>
          </a:xfrm>
          <a:prstGeom prst="wedgeRoundRectCallout">
            <a:avLst>
              <a:gd name="adj1" fmla="val -255675"/>
              <a:gd name="adj2" fmla="val 7057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They select the course for which they need rights …</a:t>
            </a:r>
          </a:p>
        </p:txBody>
      </p:sp>
      <p:sp>
        <p:nvSpPr>
          <p:cNvPr id="15" name="Rounded Rectangular Callout 14"/>
          <p:cNvSpPr/>
          <p:nvPr/>
        </p:nvSpPr>
        <p:spPr>
          <a:xfrm>
            <a:off x="8966578" y="1640007"/>
            <a:ext cx="2871537" cy="3464256"/>
          </a:xfrm>
          <a:prstGeom prst="wedgeRoundRectCallout">
            <a:avLst>
              <a:gd name="adj1" fmla="val -141608"/>
              <a:gd name="adj2" fmla="val 6465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If they already have other Roles assigned for them on this course it displays this grid.  </a:t>
            </a:r>
          </a:p>
          <a:p>
            <a:endParaRPr lang="en-ZA" sz="1400" dirty="0">
              <a:solidFill>
                <a:schemeClr val="tx1"/>
              </a:solidFill>
            </a:endParaRPr>
          </a:p>
          <a:p>
            <a:r>
              <a:rPr lang="en-ZA" sz="1400" dirty="0" smtClean="0">
                <a:solidFill>
                  <a:schemeClr val="tx1"/>
                </a:solidFill>
              </a:rPr>
              <a:t>If no prior </a:t>
            </a:r>
            <a:r>
              <a:rPr lang="en-ZA" sz="1400" dirty="0">
                <a:solidFill>
                  <a:schemeClr val="tx1"/>
                </a:solidFill>
              </a:rPr>
              <a:t>relationship </a:t>
            </a:r>
            <a:r>
              <a:rPr lang="en-ZA" sz="1400" dirty="0" smtClean="0">
                <a:solidFill>
                  <a:schemeClr val="tx1"/>
                </a:solidFill>
              </a:rPr>
              <a:t>(Security Roles) to this course, it inserts a row for their EMPLID for this course.</a:t>
            </a:r>
          </a:p>
          <a:p>
            <a:endParaRPr lang="en-ZA" sz="1400" dirty="0">
              <a:solidFill>
                <a:schemeClr val="tx1"/>
              </a:solidFill>
            </a:endParaRPr>
          </a:p>
          <a:p>
            <a:r>
              <a:rPr lang="en-ZA" sz="1400" dirty="0" smtClean="0">
                <a:solidFill>
                  <a:schemeClr val="tx1"/>
                </a:solidFill>
              </a:rPr>
              <a:t>The user can then select one of the Role Groups to see or request a Role within that Role Group</a:t>
            </a:r>
          </a:p>
        </p:txBody>
      </p:sp>
      <p:pic>
        <p:nvPicPr>
          <p:cNvPr id="5" name="Picture 4"/>
          <p:cNvPicPr/>
          <p:nvPr/>
        </p:nvPicPr>
        <p:blipFill>
          <a:blip r:embed="rId3"/>
          <a:stretch>
            <a:fillRect/>
          </a:stretch>
        </p:blipFill>
        <p:spPr>
          <a:xfrm>
            <a:off x="454261" y="200546"/>
            <a:ext cx="2930383" cy="2133220"/>
          </a:xfrm>
          <a:prstGeom prst="rect">
            <a:avLst/>
          </a:prstGeom>
        </p:spPr>
      </p:pic>
      <p:sp>
        <p:nvSpPr>
          <p:cNvPr id="2" name="Explosion 1 1"/>
          <p:cNvSpPr/>
          <p:nvPr/>
        </p:nvSpPr>
        <p:spPr>
          <a:xfrm>
            <a:off x="5281684" y="5663821"/>
            <a:ext cx="1132764" cy="709683"/>
          </a:xfrm>
          <a:prstGeom prst="irregularSeal1">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38582083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tretch>
            <a:fillRect/>
          </a:stretch>
        </p:blipFill>
        <p:spPr>
          <a:xfrm>
            <a:off x="418805" y="812042"/>
            <a:ext cx="8217692" cy="5438633"/>
          </a:xfrm>
          <a:prstGeom prst="rect">
            <a:avLst/>
          </a:prstGeom>
        </p:spPr>
      </p:pic>
      <p:sp>
        <p:nvSpPr>
          <p:cNvPr id="15" name="Rounded Rectangular Callout 14"/>
          <p:cNvSpPr/>
          <p:nvPr/>
        </p:nvSpPr>
        <p:spPr>
          <a:xfrm>
            <a:off x="8636497" y="3466531"/>
            <a:ext cx="2871537" cy="1828800"/>
          </a:xfrm>
          <a:prstGeom prst="wedgeRoundRectCallout">
            <a:avLst>
              <a:gd name="adj1" fmla="val -215276"/>
              <a:gd name="adj2" fmla="val 6356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The User then selects the course (or class in this case) to which they need (CEMS in this case) access … and click “Save and Return”</a:t>
            </a:r>
          </a:p>
        </p:txBody>
      </p:sp>
      <p:sp>
        <p:nvSpPr>
          <p:cNvPr id="3" name="Rounded Rectangle 2"/>
          <p:cNvSpPr/>
          <p:nvPr/>
        </p:nvSpPr>
        <p:spPr>
          <a:xfrm>
            <a:off x="3343701" y="5295331"/>
            <a:ext cx="518615" cy="7233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8412507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350567" y="356850"/>
            <a:ext cx="7728908" cy="6398791"/>
          </a:xfrm>
          <a:prstGeom prst="rect">
            <a:avLst/>
          </a:prstGeom>
        </p:spPr>
      </p:pic>
      <p:sp>
        <p:nvSpPr>
          <p:cNvPr id="12" name="Rounded Rectangular Callout 11"/>
          <p:cNvSpPr/>
          <p:nvPr/>
        </p:nvSpPr>
        <p:spPr>
          <a:xfrm>
            <a:off x="8732033" y="2615801"/>
            <a:ext cx="2871537" cy="1519471"/>
          </a:xfrm>
          <a:prstGeom prst="wedgeRoundRectCallout">
            <a:avLst>
              <a:gd name="adj1" fmla="val -129251"/>
              <a:gd name="adj2" fmla="val 1109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Once saved, an email is created and routed to person (s) with </a:t>
            </a:r>
            <a:r>
              <a:rPr lang="en-ZA" sz="1400" b="1" dirty="0" smtClean="0">
                <a:solidFill>
                  <a:schemeClr val="tx1"/>
                </a:solidFill>
              </a:rPr>
              <a:t>Course Relationship Approver </a:t>
            </a:r>
            <a:r>
              <a:rPr lang="en-ZA" sz="1400" dirty="0" smtClean="0">
                <a:solidFill>
                  <a:schemeClr val="tx1"/>
                </a:solidFill>
              </a:rPr>
              <a:t>Role …. And it directs them to their worklist</a:t>
            </a:r>
          </a:p>
        </p:txBody>
      </p:sp>
    </p:spTree>
    <p:extLst>
      <p:ext uri="{BB962C8B-B14F-4D97-AF65-F5344CB8AC3E}">
        <p14:creationId xmlns:p14="http://schemas.microsoft.com/office/powerpoint/2010/main" val="1226222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6548"/>
          </a:xfrm>
        </p:spPr>
        <p:txBody>
          <a:bodyPr vert="horz" lIns="91440" tIns="45720" rIns="91440" bIns="45720" rtlCol="0" anchor="ctr">
            <a:normAutofit fontScale="90000"/>
          </a:bodyPr>
          <a:lstStyle/>
          <a:p>
            <a:r>
              <a:rPr lang="en-ZA" b="1" dirty="0">
                <a:solidFill>
                  <a:srgbClr val="FF0000"/>
                </a:solidFill>
              </a:rPr>
              <a:t>Proposed practice</a:t>
            </a:r>
          </a:p>
        </p:txBody>
      </p:sp>
      <p:sp>
        <p:nvSpPr>
          <p:cNvPr id="3" name="Content Placeholder 2"/>
          <p:cNvSpPr>
            <a:spLocks noGrp="1"/>
          </p:cNvSpPr>
          <p:nvPr>
            <p:ph idx="1"/>
          </p:nvPr>
        </p:nvSpPr>
        <p:spPr>
          <a:xfrm>
            <a:off x="656823" y="1171977"/>
            <a:ext cx="10696977" cy="5318975"/>
          </a:xfrm>
        </p:spPr>
        <p:txBody>
          <a:bodyPr>
            <a:noAutofit/>
          </a:bodyPr>
          <a:lstStyle/>
          <a:p>
            <a:r>
              <a:rPr lang="en-ZA" sz="2400" dirty="0" err="1" smtClean="0"/>
              <a:t>BlackBoard</a:t>
            </a:r>
            <a:r>
              <a:rPr lang="en-ZA" sz="2400" dirty="0" smtClean="0"/>
              <a:t> Grade </a:t>
            </a:r>
            <a:r>
              <a:rPr lang="en-ZA" sz="2400" dirty="0" err="1" smtClean="0"/>
              <a:t>Center</a:t>
            </a:r>
            <a:r>
              <a:rPr lang="en-ZA" sz="2400" dirty="0" smtClean="0"/>
              <a:t> [BBGC] becomes the repository into which administrative/academic staff capture: </a:t>
            </a:r>
          </a:p>
          <a:p>
            <a:pPr lvl="1"/>
            <a:r>
              <a:rPr lang="en-ZA" sz="2000" b="1" u="sng" dirty="0"/>
              <a:t>A</a:t>
            </a:r>
            <a:r>
              <a:rPr lang="en-ZA" sz="2000" b="1" u="sng" dirty="0" smtClean="0"/>
              <a:t>ll</a:t>
            </a:r>
            <a:r>
              <a:rPr lang="en-ZA" sz="2000" dirty="0" smtClean="0"/>
              <a:t> Formative grades (Tests, Assignments, </a:t>
            </a:r>
            <a:r>
              <a:rPr lang="en-ZA" sz="2000" dirty="0" err="1" smtClean="0"/>
              <a:t>etc</a:t>
            </a:r>
            <a:r>
              <a:rPr lang="en-ZA" sz="2000" dirty="0" smtClean="0"/>
              <a:t>) grade, …..  and</a:t>
            </a:r>
          </a:p>
          <a:p>
            <a:pPr lvl="1"/>
            <a:r>
              <a:rPr lang="en-ZA" sz="2000" dirty="0" smtClean="0"/>
              <a:t>The </a:t>
            </a:r>
            <a:r>
              <a:rPr lang="en-ZA" sz="2000" b="1" u="sng" dirty="0" smtClean="0"/>
              <a:t>Summative</a:t>
            </a:r>
            <a:r>
              <a:rPr lang="en-ZA" sz="2000" dirty="0" smtClean="0"/>
              <a:t> grades (End of Semester, Supplementary, Sick) into specific BBGC “columns”</a:t>
            </a:r>
          </a:p>
          <a:p>
            <a:pPr lvl="1"/>
            <a:endParaRPr lang="en-ZA" sz="2000" dirty="0"/>
          </a:p>
          <a:p>
            <a:r>
              <a:rPr lang="en-ZA" sz="2400" dirty="0" err="1" smtClean="0"/>
              <a:t>BlackBoard</a:t>
            </a:r>
            <a:r>
              <a:rPr lang="en-ZA" sz="2400" dirty="0" smtClean="0"/>
              <a:t> Grade </a:t>
            </a:r>
            <a:r>
              <a:rPr lang="en-ZA" sz="2400" dirty="0" err="1" smtClean="0"/>
              <a:t>Center</a:t>
            </a:r>
            <a:r>
              <a:rPr lang="en-ZA" sz="2400" dirty="0" smtClean="0"/>
              <a:t> Columns</a:t>
            </a:r>
            <a:endParaRPr lang="en-ZA" sz="2400" dirty="0"/>
          </a:p>
          <a:p>
            <a:pPr lvl="1"/>
            <a:r>
              <a:rPr lang="en-ZA" sz="2000" dirty="0" smtClean="0"/>
              <a:t>The columns that need to be defined in BBGC for the </a:t>
            </a:r>
            <a:r>
              <a:rPr lang="en-ZA" sz="2000" u="sng" dirty="0" smtClean="0"/>
              <a:t>Formative</a:t>
            </a:r>
            <a:r>
              <a:rPr lang="en-ZA" sz="2000" dirty="0" smtClean="0"/>
              <a:t> grades are at the discretion of the lecturer / BB course administrator (e.g. Assignment_01, Assignment_02, Test_01, etc.)</a:t>
            </a:r>
          </a:p>
          <a:p>
            <a:pPr lvl="1"/>
            <a:r>
              <a:rPr lang="en-ZA" sz="2000" dirty="0" smtClean="0"/>
              <a:t>However …. the Columns that need to exist in BBGC for the </a:t>
            </a:r>
            <a:r>
              <a:rPr lang="en-ZA" sz="2000" u="sng" dirty="0" smtClean="0"/>
              <a:t>Summative</a:t>
            </a:r>
            <a:r>
              <a:rPr lang="en-ZA" sz="2000" dirty="0" smtClean="0"/>
              <a:t> grades MUST CONFORM WITH A SPECIFIC CONVENTION</a:t>
            </a:r>
          </a:p>
          <a:p>
            <a:pPr lvl="2"/>
            <a:r>
              <a:rPr lang="en-ZA" dirty="0" smtClean="0">
                <a:solidFill>
                  <a:srgbClr val="FF0000"/>
                </a:solidFill>
              </a:rPr>
              <a:t>Consequently a web service needed to be built that would auto-create the columns in BBGC needed for capturing Summative grades</a:t>
            </a:r>
          </a:p>
          <a:p>
            <a:pPr marL="457200" lvl="1" indent="0">
              <a:buNone/>
            </a:pPr>
            <a:endParaRPr lang="en-ZA" sz="2000" dirty="0" smtClean="0"/>
          </a:p>
        </p:txBody>
      </p:sp>
    </p:spTree>
    <p:extLst>
      <p:ext uri="{BB962C8B-B14F-4D97-AF65-F5344CB8AC3E}">
        <p14:creationId xmlns:p14="http://schemas.microsoft.com/office/powerpoint/2010/main" val="136245830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t="17121"/>
          <a:stretch/>
        </p:blipFill>
        <p:spPr>
          <a:xfrm>
            <a:off x="491320" y="464023"/>
            <a:ext cx="11057658" cy="3821373"/>
          </a:xfrm>
          <a:prstGeom prst="rect">
            <a:avLst/>
          </a:prstGeom>
        </p:spPr>
      </p:pic>
      <p:sp>
        <p:nvSpPr>
          <p:cNvPr id="12" name="Rounded Rectangular Callout 11"/>
          <p:cNvSpPr/>
          <p:nvPr/>
        </p:nvSpPr>
        <p:spPr>
          <a:xfrm>
            <a:off x="7574507" y="5263466"/>
            <a:ext cx="3974471" cy="796139"/>
          </a:xfrm>
          <a:prstGeom prst="wedgeRoundRectCallout">
            <a:avLst>
              <a:gd name="adj1" fmla="val -47334"/>
              <a:gd name="adj2" fmla="val -208786"/>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Their worklist will show all approval requests still outstanding … and clicking on this will take them to a function to either approve or deny the request</a:t>
            </a:r>
          </a:p>
        </p:txBody>
      </p:sp>
    </p:spTree>
    <p:extLst>
      <p:ext uri="{BB962C8B-B14F-4D97-AF65-F5344CB8AC3E}">
        <p14:creationId xmlns:p14="http://schemas.microsoft.com/office/powerpoint/2010/main" val="355790484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srcRect t="6994"/>
          <a:stretch/>
        </p:blipFill>
        <p:spPr>
          <a:xfrm>
            <a:off x="118554" y="122829"/>
            <a:ext cx="10294687" cy="6496335"/>
          </a:xfrm>
          <a:prstGeom prst="rect">
            <a:avLst/>
          </a:prstGeom>
        </p:spPr>
      </p:pic>
      <p:sp>
        <p:nvSpPr>
          <p:cNvPr id="12" name="Rounded Rectangular Callout 11"/>
          <p:cNvSpPr/>
          <p:nvPr/>
        </p:nvSpPr>
        <p:spPr>
          <a:xfrm>
            <a:off x="7779224" y="1988003"/>
            <a:ext cx="3974471" cy="2010791"/>
          </a:xfrm>
          <a:prstGeom prst="wedgeRoundRectCallout">
            <a:avLst>
              <a:gd name="adj1" fmla="val -103649"/>
              <a:gd name="adj2" fmla="val 89853"/>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Some items await approval – see “Approve” button</a:t>
            </a:r>
          </a:p>
          <a:p>
            <a:endParaRPr lang="en-ZA" sz="1400" dirty="0">
              <a:solidFill>
                <a:schemeClr val="tx1"/>
              </a:solidFill>
            </a:endParaRPr>
          </a:p>
          <a:p>
            <a:r>
              <a:rPr lang="en-ZA" sz="1400" dirty="0" smtClean="0">
                <a:solidFill>
                  <a:schemeClr val="tx1"/>
                </a:solidFill>
              </a:rPr>
              <a:t>Note that previously approved requests are also listed … and these can be Denied (i.e. have rights retracted) at any stage by the Course Relationship Approver</a:t>
            </a:r>
          </a:p>
        </p:txBody>
      </p:sp>
    </p:spTree>
    <p:extLst>
      <p:ext uri="{BB962C8B-B14F-4D97-AF65-F5344CB8AC3E}">
        <p14:creationId xmlns:p14="http://schemas.microsoft.com/office/powerpoint/2010/main" val="3743091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6548"/>
          </a:xfrm>
        </p:spPr>
        <p:txBody>
          <a:bodyPr vert="horz" lIns="91440" tIns="45720" rIns="91440" bIns="45720" rtlCol="0" anchor="ctr">
            <a:normAutofit fontScale="90000"/>
          </a:bodyPr>
          <a:lstStyle/>
          <a:p>
            <a:r>
              <a:rPr lang="en-ZA" b="1" dirty="0">
                <a:solidFill>
                  <a:srgbClr val="FF0000"/>
                </a:solidFill>
              </a:rPr>
              <a:t>Proposed practice</a:t>
            </a:r>
          </a:p>
        </p:txBody>
      </p:sp>
      <p:sp>
        <p:nvSpPr>
          <p:cNvPr id="3" name="Content Placeholder 2"/>
          <p:cNvSpPr>
            <a:spLocks noGrp="1"/>
          </p:cNvSpPr>
          <p:nvPr>
            <p:ph idx="1"/>
          </p:nvPr>
        </p:nvSpPr>
        <p:spPr>
          <a:xfrm>
            <a:off x="656823" y="1171977"/>
            <a:ext cx="10696977" cy="5318975"/>
          </a:xfrm>
        </p:spPr>
        <p:txBody>
          <a:bodyPr>
            <a:noAutofit/>
          </a:bodyPr>
          <a:lstStyle/>
          <a:p>
            <a:r>
              <a:rPr lang="en-ZA" sz="2400" dirty="0" smtClean="0"/>
              <a:t>Then, if BBGC is used to capture all </a:t>
            </a:r>
            <a:r>
              <a:rPr lang="en-ZA" sz="2400" u="sng" dirty="0" smtClean="0"/>
              <a:t>Formative</a:t>
            </a:r>
            <a:r>
              <a:rPr lang="en-ZA" sz="2400" dirty="0" smtClean="0"/>
              <a:t> grades:</a:t>
            </a:r>
          </a:p>
          <a:p>
            <a:pPr lvl="1"/>
            <a:r>
              <a:rPr lang="en-ZA" sz="2000" dirty="0" smtClean="0"/>
              <a:t>Can then use BB Analytics/BI tool and other BB reporting to understand a student’s academic standing across ALL their enrolled modules (rather than just their status in ONE module)</a:t>
            </a:r>
          </a:p>
          <a:p>
            <a:pPr lvl="1"/>
            <a:r>
              <a:rPr lang="en-ZA" sz="2000" dirty="0" smtClean="0"/>
              <a:t>Much easier to report to third parties, e.g. bursars re a student’s performance across all courses for which enrolled</a:t>
            </a:r>
            <a:endParaRPr lang="en-ZA" sz="2000" dirty="0"/>
          </a:p>
          <a:p>
            <a:r>
              <a:rPr lang="en-ZA" sz="2400" dirty="0" smtClean="0"/>
              <a:t>And, </a:t>
            </a:r>
            <a:r>
              <a:rPr lang="en-ZA" sz="2400" dirty="0"/>
              <a:t>if BBGC is used to capture all </a:t>
            </a:r>
            <a:r>
              <a:rPr lang="en-ZA" sz="2400" u="sng" dirty="0" smtClean="0"/>
              <a:t>Summative </a:t>
            </a:r>
            <a:r>
              <a:rPr lang="en-ZA" sz="2400" dirty="0" smtClean="0"/>
              <a:t>grades</a:t>
            </a:r>
            <a:r>
              <a:rPr lang="en-ZA" sz="2400" dirty="0"/>
              <a:t>:</a:t>
            </a:r>
          </a:p>
          <a:p>
            <a:pPr lvl="1"/>
            <a:r>
              <a:rPr lang="en-ZA" sz="2000" dirty="0" smtClean="0"/>
              <a:t>Then a process needed to be developed in PS CS that would migrate this grade information from BBGC into PeopleSoft –  thereby eliminating the need to use spreadsheets</a:t>
            </a:r>
          </a:p>
          <a:p>
            <a:pPr lvl="1"/>
            <a:r>
              <a:rPr lang="en-ZA" sz="2000" dirty="0" smtClean="0"/>
              <a:t>However, if </a:t>
            </a:r>
            <a:r>
              <a:rPr lang="en-ZA" sz="2000" dirty="0" err="1" smtClean="0"/>
              <a:t>BlackBoard</a:t>
            </a:r>
            <a:r>
              <a:rPr lang="en-ZA" sz="2000" dirty="0" smtClean="0"/>
              <a:t> Grade </a:t>
            </a:r>
            <a:r>
              <a:rPr lang="en-ZA" sz="2000" dirty="0" err="1" smtClean="0"/>
              <a:t>Center</a:t>
            </a:r>
            <a:r>
              <a:rPr lang="en-ZA" sz="2000" dirty="0" smtClean="0"/>
              <a:t> is to be the location in which the official grades are captured and maintained, then a far more </a:t>
            </a:r>
            <a:r>
              <a:rPr lang="en-ZA" sz="2000" u="sng" dirty="0" smtClean="0"/>
              <a:t>formalised</a:t>
            </a:r>
            <a:r>
              <a:rPr lang="en-ZA" sz="2000" dirty="0" smtClean="0"/>
              <a:t> process would be required to manage the granting of </a:t>
            </a:r>
            <a:r>
              <a:rPr lang="en-ZA" sz="2000" dirty="0" err="1" smtClean="0"/>
              <a:t>BlackBoard</a:t>
            </a:r>
            <a:r>
              <a:rPr lang="en-ZA" sz="2000" dirty="0" smtClean="0"/>
              <a:t> roles to users, i.e. to govern who has access in </a:t>
            </a:r>
            <a:r>
              <a:rPr lang="en-ZA" sz="2000" dirty="0" err="1" smtClean="0"/>
              <a:t>BlackBoard</a:t>
            </a:r>
            <a:r>
              <a:rPr lang="en-ZA" sz="2000" dirty="0" smtClean="0"/>
              <a:t> to capture and amend grades; and to prevent students from seeing these grades before finalised</a:t>
            </a:r>
          </a:p>
          <a:p>
            <a:pPr lvl="1"/>
            <a:r>
              <a:rPr lang="en-ZA" sz="2000" dirty="0" smtClean="0"/>
              <a:t>Furthermore, we would need to control WHO would be able to invoke, in PS CS, the grade extraction; the grade posting and signing off of grades for the various courses</a:t>
            </a:r>
          </a:p>
          <a:p>
            <a:pPr lvl="1"/>
            <a:r>
              <a:rPr lang="en-ZA" sz="2000" dirty="0" smtClean="0"/>
              <a:t>Consequently, in order to facilitate the requesting of access; the workflow routing of this request for approval; and the subsequent granting of rights, a comprehensive approval framework had to be designed and developed.</a:t>
            </a:r>
            <a:endParaRPr lang="en-ZA" sz="2000" dirty="0"/>
          </a:p>
          <a:p>
            <a:pPr lvl="1"/>
            <a:endParaRPr lang="en-ZA" sz="2000" dirty="0" smtClean="0"/>
          </a:p>
        </p:txBody>
      </p:sp>
    </p:spTree>
    <p:extLst>
      <p:ext uri="{BB962C8B-B14F-4D97-AF65-F5344CB8AC3E}">
        <p14:creationId xmlns:p14="http://schemas.microsoft.com/office/powerpoint/2010/main" val="3412512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ZA" b="1" dirty="0">
                <a:solidFill>
                  <a:srgbClr val="FF0000"/>
                </a:solidFill>
              </a:rPr>
              <a:t>Security Roles</a:t>
            </a:r>
          </a:p>
        </p:txBody>
      </p:sp>
      <p:sp>
        <p:nvSpPr>
          <p:cNvPr id="3" name="Content Placeholder 2"/>
          <p:cNvSpPr>
            <a:spLocks noGrp="1"/>
          </p:cNvSpPr>
          <p:nvPr>
            <p:ph idx="1"/>
          </p:nvPr>
        </p:nvSpPr>
        <p:spPr/>
        <p:txBody>
          <a:bodyPr>
            <a:normAutofit fontScale="85000" lnSpcReduction="20000"/>
          </a:bodyPr>
          <a:lstStyle/>
          <a:p>
            <a:r>
              <a:rPr lang="en-ZA" dirty="0" smtClean="0"/>
              <a:t>New custom functionality in PeopleSoft was developed to manage the various security “</a:t>
            </a:r>
            <a:r>
              <a:rPr lang="en-ZA" u="sng" dirty="0" smtClean="0"/>
              <a:t>roles</a:t>
            </a:r>
            <a:r>
              <a:rPr lang="en-ZA" dirty="0" smtClean="0"/>
              <a:t>” that are linked to specific users</a:t>
            </a:r>
          </a:p>
          <a:p>
            <a:pPr lvl="1"/>
            <a:r>
              <a:rPr lang="en-ZA" dirty="0" smtClean="0"/>
              <a:t>Some of these security </a:t>
            </a:r>
            <a:r>
              <a:rPr lang="en-ZA" dirty="0"/>
              <a:t>roles </a:t>
            </a:r>
            <a:r>
              <a:rPr lang="en-ZA" dirty="0" smtClean="0"/>
              <a:t>created in </a:t>
            </a:r>
            <a:r>
              <a:rPr lang="en-ZA" dirty="0"/>
              <a:t>PeopleSoft </a:t>
            </a:r>
            <a:r>
              <a:rPr lang="en-ZA" dirty="0" smtClean="0"/>
              <a:t>will be passed from PeopleSoft to </a:t>
            </a:r>
            <a:r>
              <a:rPr lang="en-ZA" dirty="0" err="1" smtClean="0"/>
              <a:t>BlackBoard</a:t>
            </a:r>
            <a:r>
              <a:rPr lang="en-ZA" dirty="0" smtClean="0"/>
              <a:t> and will affect the users permissions in </a:t>
            </a:r>
            <a:r>
              <a:rPr lang="en-ZA" dirty="0" err="1" smtClean="0"/>
              <a:t>BlackBoard</a:t>
            </a:r>
            <a:r>
              <a:rPr lang="en-ZA" dirty="0" smtClean="0"/>
              <a:t>, whilst</a:t>
            </a:r>
          </a:p>
          <a:p>
            <a:pPr lvl="1"/>
            <a:r>
              <a:rPr lang="en-ZA" dirty="0" smtClean="0"/>
              <a:t>Other </a:t>
            </a:r>
            <a:r>
              <a:rPr lang="en-ZA" dirty="0"/>
              <a:t>security roles managed in PeopleSoft will affect the </a:t>
            </a:r>
            <a:r>
              <a:rPr lang="en-ZA" dirty="0" smtClean="0"/>
              <a:t>user’s </a:t>
            </a:r>
            <a:r>
              <a:rPr lang="en-ZA" dirty="0"/>
              <a:t>permissions in PeopleSoft </a:t>
            </a:r>
            <a:r>
              <a:rPr lang="en-ZA" dirty="0" smtClean="0"/>
              <a:t>Campus to:</a:t>
            </a:r>
          </a:p>
          <a:p>
            <a:pPr lvl="2"/>
            <a:r>
              <a:rPr lang="en-ZA" dirty="0" smtClean="0"/>
              <a:t>View the Class Roster (names of students) and/or </a:t>
            </a:r>
          </a:p>
          <a:p>
            <a:pPr lvl="2"/>
            <a:r>
              <a:rPr lang="en-ZA" dirty="0" smtClean="0"/>
              <a:t>Import and/or </a:t>
            </a:r>
            <a:r>
              <a:rPr lang="en-ZA" dirty="0" smtClean="0"/>
              <a:t>post </a:t>
            </a:r>
            <a:r>
              <a:rPr lang="en-ZA" dirty="0" smtClean="0"/>
              <a:t>and/</a:t>
            </a:r>
            <a:r>
              <a:rPr lang="en-ZA" dirty="0" err="1" smtClean="0"/>
              <a:t>oe</a:t>
            </a:r>
            <a:r>
              <a:rPr lang="en-ZA" dirty="0" smtClean="0"/>
              <a:t> </a:t>
            </a:r>
            <a:r>
              <a:rPr lang="en-ZA" dirty="0" smtClean="0"/>
              <a:t>signoff grades imported from </a:t>
            </a:r>
            <a:r>
              <a:rPr lang="en-ZA" dirty="0" err="1" smtClean="0"/>
              <a:t>BlackBoard</a:t>
            </a:r>
            <a:r>
              <a:rPr lang="en-ZA" dirty="0" smtClean="0"/>
              <a:t> to PS CS</a:t>
            </a:r>
            <a:endParaRPr lang="en-ZA" dirty="0"/>
          </a:p>
          <a:p>
            <a:pPr lvl="1"/>
            <a:endParaRPr lang="en-ZA" dirty="0"/>
          </a:p>
          <a:p>
            <a:r>
              <a:rPr lang="en-ZA" dirty="0" smtClean="0"/>
              <a:t>This custom functionality then permits </a:t>
            </a:r>
            <a:r>
              <a:rPr lang="en-ZA" dirty="0" err="1" smtClean="0"/>
              <a:t>hese</a:t>
            </a:r>
            <a:r>
              <a:rPr lang="en-ZA" dirty="0" smtClean="0"/>
              <a:t> security roles to be assigned </a:t>
            </a:r>
            <a:r>
              <a:rPr lang="en-ZA" dirty="0" smtClean="0"/>
              <a:t>(in PeopleSoft)</a:t>
            </a:r>
          </a:p>
          <a:p>
            <a:pPr lvl="1"/>
            <a:r>
              <a:rPr lang="en-ZA" dirty="0" smtClean="0"/>
              <a:t>At the institutional level (UP</a:t>
            </a:r>
            <a:r>
              <a:rPr lang="en-ZA" dirty="0" smtClean="0"/>
              <a:t>), and/or</a:t>
            </a:r>
            <a:endParaRPr lang="en-ZA" dirty="0" smtClean="0"/>
          </a:p>
          <a:p>
            <a:pPr lvl="1"/>
            <a:r>
              <a:rPr lang="en-ZA" dirty="0" smtClean="0"/>
              <a:t>At the Faculty (</a:t>
            </a:r>
            <a:r>
              <a:rPr lang="en-ZA" dirty="0" err="1" smtClean="0"/>
              <a:t>Acad</a:t>
            </a:r>
            <a:r>
              <a:rPr lang="en-ZA" dirty="0" smtClean="0"/>
              <a:t> Group) </a:t>
            </a:r>
            <a:r>
              <a:rPr lang="en-ZA" dirty="0" smtClean="0"/>
              <a:t>level, and/or</a:t>
            </a:r>
            <a:endParaRPr lang="en-ZA" dirty="0" smtClean="0"/>
          </a:p>
          <a:p>
            <a:pPr lvl="1"/>
            <a:r>
              <a:rPr lang="en-ZA" dirty="0" smtClean="0"/>
              <a:t>At the School and/or Academic </a:t>
            </a:r>
            <a:r>
              <a:rPr lang="en-ZA" dirty="0" err="1" smtClean="0"/>
              <a:t>Dept</a:t>
            </a:r>
            <a:r>
              <a:rPr lang="en-ZA" dirty="0" smtClean="0"/>
              <a:t> level (</a:t>
            </a:r>
            <a:r>
              <a:rPr lang="en-ZA" dirty="0" err="1" smtClean="0"/>
              <a:t>Acad</a:t>
            </a:r>
            <a:r>
              <a:rPr lang="en-ZA" dirty="0" smtClean="0"/>
              <a:t> Org), and/or</a:t>
            </a:r>
          </a:p>
          <a:p>
            <a:pPr lvl="1"/>
            <a:r>
              <a:rPr lang="en-ZA" dirty="0" smtClean="0"/>
              <a:t>At the Course level</a:t>
            </a:r>
          </a:p>
        </p:txBody>
      </p:sp>
    </p:spTree>
    <p:extLst>
      <p:ext uri="{BB962C8B-B14F-4D97-AF65-F5344CB8AC3E}">
        <p14:creationId xmlns:p14="http://schemas.microsoft.com/office/powerpoint/2010/main" val="10994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931535" cy="1325563"/>
          </a:xfrm>
        </p:spPr>
        <p:txBody>
          <a:bodyPr vert="horz" lIns="91440" tIns="45720" rIns="91440" bIns="45720" rtlCol="0" anchor="ctr">
            <a:normAutofit/>
          </a:bodyPr>
          <a:lstStyle/>
          <a:p>
            <a:r>
              <a:rPr lang="en-ZA" b="1" dirty="0">
                <a:solidFill>
                  <a:srgbClr val="FF0000"/>
                </a:solidFill>
              </a:rPr>
              <a:t>Security Roles</a:t>
            </a:r>
          </a:p>
        </p:txBody>
      </p:sp>
      <p:pic>
        <p:nvPicPr>
          <p:cNvPr id="5" name="Picture 4"/>
          <p:cNvPicPr>
            <a:picLocks noChangeAspect="1"/>
          </p:cNvPicPr>
          <p:nvPr/>
        </p:nvPicPr>
        <p:blipFill rotWithShape="1">
          <a:blip r:embed="rId2"/>
          <a:srcRect r="2457"/>
          <a:stretch/>
        </p:blipFill>
        <p:spPr>
          <a:xfrm>
            <a:off x="5872766" y="0"/>
            <a:ext cx="6001555" cy="6759987"/>
          </a:xfrm>
          <a:prstGeom prst="rect">
            <a:avLst/>
          </a:prstGeom>
        </p:spPr>
      </p:pic>
      <p:sp>
        <p:nvSpPr>
          <p:cNvPr id="6" name="Content Placeholder 2"/>
          <p:cNvSpPr>
            <a:spLocks noGrp="1"/>
          </p:cNvSpPr>
          <p:nvPr>
            <p:ph idx="1"/>
          </p:nvPr>
        </p:nvSpPr>
        <p:spPr>
          <a:xfrm>
            <a:off x="425003" y="1596980"/>
            <a:ext cx="5447763" cy="4579983"/>
          </a:xfrm>
        </p:spPr>
        <p:txBody>
          <a:bodyPr>
            <a:normAutofit fontScale="92500" lnSpcReduction="10000"/>
          </a:bodyPr>
          <a:lstStyle/>
          <a:p>
            <a:r>
              <a:rPr lang="en-ZA" dirty="0" smtClean="0"/>
              <a:t>Courses are linked to Academic Orgs (which in UP translate to academic departments within a Faculty)</a:t>
            </a:r>
          </a:p>
          <a:p>
            <a:r>
              <a:rPr lang="en-ZA" dirty="0" smtClean="0"/>
              <a:t>PeopleSoft trees are used to define the “organogram”, i.e. which organisational entities report into other organisational entities.</a:t>
            </a:r>
          </a:p>
          <a:p>
            <a:r>
              <a:rPr lang="en-ZA" dirty="0" smtClean="0"/>
              <a:t>Consequently, using the tree it is possible to link courses to:</a:t>
            </a:r>
          </a:p>
          <a:p>
            <a:pPr lvl="1"/>
            <a:r>
              <a:rPr lang="en-ZA" dirty="0" smtClean="0"/>
              <a:t>Their owning </a:t>
            </a:r>
            <a:r>
              <a:rPr lang="en-ZA" dirty="0" err="1" smtClean="0"/>
              <a:t>Dept</a:t>
            </a:r>
            <a:endParaRPr lang="en-ZA" dirty="0" smtClean="0"/>
          </a:p>
          <a:p>
            <a:pPr lvl="1"/>
            <a:r>
              <a:rPr lang="en-ZA" dirty="0" smtClean="0"/>
              <a:t>The owning School (if </a:t>
            </a:r>
            <a:r>
              <a:rPr lang="en-ZA" dirty="0" err="1" smtClean="0"/>
              <a:t>appl</a:t>
            </a:r>
            <a:r>
              <a:rPr lang="en-ZA" dirty="0" smtClean="0"/>
              <a:t>), and</a:t>
            </a:r>
          </a:p>
          <a:p>
            <a:pPr lvl="1"/>
            <a:r>
              <a:rPr lang="en-ZA" dirty="0" smtClean="0"/>
              <a:t>Their owning Faculty</a:t>
            </a:r>
          </a:p>
        </p:txBody>
      </p:sp>
    </p:spTree>
    <p:extLst>
      <p:ext uri="{BB962C8B-B14F-4D97-AF65-F5344CB8AC3E}">
        <p14:creationId xmlns:p14="http://schemas.microsoft.com/office/powerpoint/2010/main" val="13230749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227" y="109752"/>
            <a:ext cx="10515600" cy="557513"/>
          </a:xfrm>
        </p:spPr>
        <p:txBody>
          <a:bodyPr vert="horz" lIns="91440" tIns="45720" rIns="91440" bIns="45720" rtlCol="0" anchor="ctr">
            <a:normAutofit fontScale="90000"/>
          </a:bodyPr>
          <a:lstStyle/>
          <a:p>
            <a:r>
              <a:rPr lang="en-ZA" b="1" dirty="0">
                <a:solidFill>
                  <a:srgbClr val="FF0000"/>
                </a:solidFill>
              </a:rPr>
              <a:t>Security Roles </a:t>
            </a:r>
            <a:r>
              <a:rPr lang="en-ZA" b="1" dirty="0" smtClean="0">
                <a:solidFill>
                  <a:srgbClr val="FF0000"/>
                </a:solidFill>
              </a:rPr>
              <a:t>assignable from PeopleSoft</a:t>
            </a:r>
            <a:endParaRPr lang="en-ZA" b="1" dirty="0">
              <a:solidFill>
                <a:srgbClr val="FF0000"/>
              </a:solidFill>
            </a:endParaRPr>
          </a:p>
        </p:txBody>
      </p:sp>
      <p:pic>
        <p:nvPicPr>
          <p:cNvPr id="5" name="Picture 4"/>
          <p:cNvPicPr>
            <a:picLocks noChangeAspect="1"/>
          </p:cNvPicPr>
          <p:nvPr/>
        </p:nvPicPr>
        <p:blipFill>
          <a:blip r:embed="rId2"/>
          <a:stretch>
            <a:fillRect/>
          </a:stretch>
        </p:blipFill>
        <p:spPr>
          <a:xfrm>
            <a:off x="1661375" y="759854"/>
            <a:ext cx="8025956" cy="5965042"/>
          </a:xfrm>
          <a:prstGeom prst="rect">
            <a:avLst/>
          </a:prstGeom>
        </p:spPr>
      </p:pic>
    </p:spTree>
    <p:extLst>
      <p:ext uri="{BB962C8B-B14F-4D97-AF65-F5344CB8AC3E}">
        <p14:creationId xmlns:p14="http://schemas.microsoft.com/office/powerpoint/2010/main" val="3322412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227" y="109752"/>
            <a:ext cx="10515600" cy="557513"/>
          </a:xfrm>
        </p:spPr>
        <p:txBody>
          <a:bodyPr vert="horz" lIns="91440" tIns="45720" rIns="91440" bIns="45720" rtlCol="0" anchor="ctr">
            <a:normAutofit fontScale="90000"/>
          </a:bodyPr>
          <a:lstStyle/>
          <a:p>
            <a:r>
              <a:rPr lang="en-ZA" b="1" dirty="0">
                <a:solidFill>
                  <a:srgbClr val="FF0000"/>
                </a:solidFill>
              </a:rPr>
              <a:t>Security Roles </a:t>
            </a:r>
            <a:r>
              <a:rPr lang="en-ZA" b="1" dirty="0" smtClean="0">
                <a:solidFill>
                  <a:srgbClr val="FF0000"/>
                </a:solidFill>
              </a:rPr>
              <a:t>assignable from PeopleSoft</a:t>
            </a:r>
            <a:endParaRPr lang="en-ZA" b="1" dirty="0">
              <a:solidFill>
                <a:srgbClr val="FF0000"/>
              </a:solidFill>
            </a:endParaRPr>
          </a:p>
        </p:txBody>
      </p:sp>
      <p:pic>
        <p:nvPicPr>
          <p:cNvPr id="5" name="Picture 4"/>
          <p:cNvPicPr>
            <a:picLocks noChangeAspect="1"/>
          </p:cNvPicPr>
          <p:nvPr/>
        </p:nvPicPr>
        <p:blipFill>
          <a:blip r:embed="rId2"/>
          <a:stretch>
            <a:fillRect/>
          </a:stretch>
        </p:blipFill>
        <p:spPr>
          <a:xfrm>
            <a:off x="1661375" y="759854"/>
            <a:ext cx="8025956" cy="5965042"/>
          </a:xfrm>
          <a:prstGeom prst="rect">
            <a:avLst/>
          </a:prstGeom>
        </p:spPr>
      </p:pic>
      <p:sp>
        <p:nvSpPr>
          <p:cNvPr id="3" name="Right Arrow 2"/>
          <p:cNvSpPr/>
          <p:nvPr/>
        </p:nvSpPr>
        <p:spPr>
          <a:xfrm>
            <a:off x="735227" y="5151549"/>
            <a:ext cx="810238" cy="41212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018746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227" y="109752"/>
            <a:ext cx="10515600" cy="557513"/>
          </a:xfrm>
        </p:spPr>
        <p:txBody>
          <a:bodyPr vert="horz" lIns="91440" tIns="45720" rIns="91440" bIns="45720" rtlCol="0" anchor="ctr">
            <a:normAutofit fontScale="90000"/>
          </a:bodyPr>
          <a:lstStyle/>
          <a:p>
            <a:r>
              <a:rPr lang="en-ZA" b="1" dirty="0">
                <a:solidFill>
                  <a:srgbClr val="FF0000"/>
                </a:solidFill>
              </a:rPr>
              <a:t>Security Roles – for PeopleSoft</a:t>
            </a:r>
          </a:p>
        </p:txBody>
      </p:sp>
      <p:sp>
        <p:nvSpPr>
          <p:cNvPr id="3" name="Content Placeholder 2"/>
          <p:cNvSpPr>
            <a:spLocks noGrp="1"/>
          </p:cNvSpPr>
          <p:nvPr>
            <p:ph idx="1"/>
          </p:nvPr>
        </p:nvSpPr>
        <p:spPr>
          <a:xfrm>
            <a:off x="197708" y="901521"/>
            <a:ext cx="11590638" cy="5758772"/>
          </a:xfrm>
        </p:spPr>
        <p:txBody>
          <a:bodyPr>
            <a:noAutofit/>
          </a:bodyPr>
          <a:lstStyle/>
          <a:p>
            <a:pPr marL="0" indent="0">
              <a:buNone/>
            </a:pPr>
            <a:r>
              <a:rPr lang="en-ZA" sz="2000" dirty="0" smtClean="0"/>
              <a:t>The PeopleSoft-specific role that can only be assigned at </a:t>
            </a:r>
            <a:r>
              <a:rPr lang="en-ZA" sz="2000" b="1" u="sng" dirty="0" smtClean="0"/>
              <a:t>the Faculty level</a:t>
            </a:r>
            <a:r>
              <a:rPr lang="en-ZA" sz="2000" dirty="0" smtClean="0"/>
              <a:t> is:</a:t>
            </a:r>
          </a:p>
          <a:p>
            <a:pPr marL="0" indent="0">
              <a:buNone/>
            </a:pPr>
            <a:endParaRPr lang="en-ZA" sz="2000" dirty="0" smtClean="0"/>
          </a:p>
          <a:p>
            <a:r>
              <a:rPr lang="en-ZA" sz="2400" dirty="0">
                <a:solidFill>
                  <a:srgbClr val="FF0000"/>
                </a:solidFill>
              </a:rPr>
              <a:t>Faculty Security Admin</a:t>
            </a:r>
          </a:p>
          <a:p>
            <a:pPr lvl="1"/>
            <a:r>
              <a:rPr lang="en-ZA" sz="2000" dirty="0"/>
              <a:t>The persons granted the "</a:t>
            </a:r>
            <a:r>
              <a:rPr lang="en-ZA" sz="2000" b="1" dirty="0"/>
              <a:t>Faculty Security Admin</a:t>
            </a:r>
            <a:r>
              <a:rPr lang="en-ZA" sz="2000" dirty="0"/>
              <a:t>" role for a specific Faculty will be entitled to assign and manage all of </a:t>
            </a:r>
            <a:r>
              <a:rPr lang="en-ZA" sz="2000" dirty="0" smtClean="0"/>
              <a:t>these special  </a:t>
            </a:r>
            <a:r>
              <a:rPr lang="en-ZA" sz="2000" dirty="0"/>
              <a:t>roles </a:t>
            </a:r>
            <a:r>
              <a:rPr lang="en-ZA" sz="2000" dirty="0" smtClean="0"/>
              <a:t> - but only for </a:t>
            </a:r>
            <a:r>
              <a:rPr lang="en-ZA" sz="2000" dirty="0"/>
              <a:t>the Faculty to which they have been assigned this right. </a:t>
            </a:r>
          </a:p>
          <a:p>
            <a:pPr lvl="1"/>
            <a:r>
              <a:rPr lang="en-ZA" sz="2000" dirty="0"/>
              <a:t>This means that, the person with this role can grant other users </a:t>
            </a:r>
            <a:r>
              <a:rPr lang="en-ZA" sz="2000" dirty="0" smtClean="0"/>
              <a:t>access to roles </a:t>
            </a:r>
            <a:r>
              <a:rPr lang="en-ZA" sz="2000" dirty="0"/>
              <a:t>such as "</a:t>
            </a:r>
            <a:r>
              <a:rPr lang="en-ZA" sz="2000" dirty="0" err="1"/>
              <a:t>Dept</a:t>
            </a:r>
            <a:r>
              <a:rPr lang="en-ZA" sz="2000" dirty="0"/>
              <a:t> Security Admin" role to specific </a:t>
            </a:r>
            <a:r>
              <a:rPr lang="en-ZA" sz="2000" dirty="0" err="1"/>
              <a:t>Depts</a:t>
            </a:r>
            <a:r>
              <a:rPr lang="en-ZA" sz="2000" dirty="0"/>
              <a:t> in their Faculty, and/or they can assign other users the "Course Relationship Approval" role on courses linked to their </a:t>
            </a:r>
            <a:r>
              <a:rPr lang="en-ZA" sz="2000" dirty="0" smtClean="0"/>
              <a:t>Faculty, so the assigning of rights can be delegated</a:t>
            </a:r>
          </a:p>
          <a:p>
            <a:pPr lvl="1"/>
            <a:r>
              <a:rPr lang="en-ZA" sz="2000" dirty="0" smtClean="0"/>
              <a:t>If </a:t>
            </a:r>
            <a:r>
              <a:rPr lang="en-ZA" sz="2000" dirty="0"/>
              <a:t>need be, they can </a:t>
            </a:r>
            <a:r>
              <a:rPr lang="en-ZA" sz="2000" dirty="0" smtClean="0"/>
              <a:t>also manage </a:t>
            </a:r>
            <a:r>
              <a:rPr lang="en-ZA" sz="2000" dirty="0"/>
              <a:t>the access of every user to every course in that Faculty.  </a:t>
            </a:r>
          </a:p>
          <a:p>
            <a:pPr lvl="1"/>
            <a:r>
              <a:rPr lang="en-ZA" sz="2000" dirty="0" smtClean="0"/>
              <a:t>This </a:t>
            </a:r>
            <a:r>
              <a:rPr lang="en-ZA" sz="2000" dirty="0"/>
              <a:t>is therefore the most powerful of all </a:t>
            </a:r>
            <a:r>
              <a:rPr lang="en-ZA" sz="2000" dirty="0" smtClean="0"/>
              <a:t>of the new roles  </a:t>
            </a:r>
            <a:r>
              <a:rPr lang="en-ZA" sz="2000" dirty="0"/>
              <a:t>- and hence </a:t>
            </a:r>
            <a:r>
              <a:rPr lang="en-ZA" sz="2000" dirty="0" smtClean="0"/>
              <a:t>the Faculty-level role is </a:t>
            </a:r>
            <a:r>
              <a:rPr lang="en-ZA" sz="2000" dirty="0"/>
              <a:t>typically only assigned to relatively few people in the Faculty</a:t>
            </a:r>
          </a:p>
          <a:p>
            <a:pPr lvl="1"/>
            <a:endParaRPr lang="en-ZA" sz="1800" dirty="0" smtClean="0"/>
          </a:p>
        </p:txBody>
      </p:sp>
    </p:spTree>
    <p:extLst>
      <p:ext uri="{BB962C8B-B14F-4D97-AF65-F5344CB8AC3E}">
        <p14:creationId xmlns:p14="http://schemas.microsoft.com/office/powerpoint/2010/main" val="39287696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227" y="109752"/>
            <a:ext cx="10515600" cy="557513"/>
          </a:xfrm>
        </p:spPr>
        <p:txBody>
          <a:bodyPr vert="horz" lIns="91440" tIns="45720" rIns="91440" bIns="45720" rtlCol="0" anchor="ctr">
            <a:normAutofit fontScale="90000"/>
          </a:bodyPr>
          <a:lstStyle/>
          <a:p>
            <a:r>
              <a:rPr lang="en-ZA" b="1" dirty="0">
                <a:solidFill>
                  <a:srgbClr val="FF0000"/>
                </a:solidFill>
              </a:rPr>
              <a:t>Security Roles – for PeopleSoft</a:t>
            </a:r>
          </a:p>
        </p:txBody>
      </p:sp>
      <p:pic>
        <p:nvPicPr>
          <p:cNvPr id="6" name="Picture 5"/>
          <p:cNvPicPr/>
          <p:nvPr/>
        </p:nvPicPr>
        <p:blipFill rotWithShape="1">
          <a:blip r:embed="rId2"/>
          <a:srcRect t="8966" b="16924"/>
          <a:stretch/>
        </p:blipFill>
        <p:spPr>
          <a:xfrm>
            <a:off x="615833" y="978793"/>
            <a:ext cx="10163784" cy="5177307"/>
          </a:xfrm>
          <a:prstGeom prst="rect">
            <a:avLst/>
          </a:prstGeom>
        </p:spPr>
      </p:pic>
      <p:sp>
        <p:nvSpPr>
          <p:cNvPr id="7" name="Rounded Rectangular Callout 6"/>
          <p:cNvSpPr/>
          <p:nvPr/>
        </p:nvSpPr>
        <p:spPr>
          <a:xfrm>
            <a:off x="8851063" y="978793"/>
            <a:ext cx="2399764" cy="1133342"/>
          </a:xfrm>
          <a:prstGeom prst="wedgeRoundRectCallout">
            <a:avLst>
              <a:gd name="adj1" fmla="val -228398"/>
              <a:gd name="adj2" fmla="val 5316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This shows the Security set up for a particular Faculty (Economic and Management Sciences) </a:t>
            </a:r>
            <a:endParaRPr lang="en-ZA" sz="1400" dirty="0">
              <a:solidFill>
                <a:schemeClr val="tx1"/>
              </a:solidFill>
            </a:endParaRPr>
          </a:p>
        </p:txBody>
      </p:sp>
      <p:sp>
        <p:nvSpPr>
          <p:cNvPr id="8" name="Rounded Rectangle 7"/>
          <p:cNvSpPr/>
          <p:nvPr/>
        </p:nvSpPr>
        <p:spPr>
          <a:xfrm>
            <a:off x="837127" y="4458528"/>
            <a:ext cx="5988676" cy="44832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ounded Rectangular Callout 8"/>
          <p:cNvSpPr/>
          <p:nvPr/>
        </p:nvSpPr>
        <p:spPr>
          <a:xfrm>
            <a:off x="8166337" y="2434104"/>
            <a:ext cx="2399764" cy="1133342"/>
          </a:xfrm>
          <a:prstGeom prst="wedgeRoundRectCallout">
            <a:avLst>
              <a:gd name="adj1" fmla="val -122674"/>
              <a:gd name="adj2" fmla="val 12816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This individual has been granted the “FADM” (Faculty Administrator) Role for this entire Faculty</a:t>
            </a:r>
            <a:endParaRPr lang="en-ZA" sz="1400" dirty="0">
              <a:solidFill>
                <a:schemeClr val="tx1"/>
              </a:solidFill>
            </a:endParaRPr>
          </a:p>
        </p:txBody>
      </p:sp>
    </p:spTree>
    <p:extLst>
      <p:ext uri="{BB962C8B-B14F-4D97-AF65-F5344CB8AC3E}">
        <p14:creationId xmlns:p14="http://schemas.microsoft.com/office/powerpoint/2010/main" val="1250036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227" y="109752"/>
            <a:ext cx="10515600" cy="557513"/>
          </a:xfrm>
        </p:spPr>
        <p:txBody>
          <a:bodyPr vert="horz" lIns="91440" tIns="45720" rIns="91440" bIns="45720" rtlCol="0" anchor="ctr">
            <a:normAutofit fontScale="90000"/>
          </a:bodyPr>
          <a:lstStyle/>
          <a:p>
            <a:r>
              <a:rPr lang="en-ZA" b="1" dirty="0">
                <a:solidFill>
                  <a:srgbClr val="FF0000"/>
                </a:solidFill>
              </a:rPr>
              <a:t>Security Roles </a:t>
            </a:r>
            <a:r>
              <a:rPr lang="en-ZA" b="1" dirty="0" smtClean="0">
                <a:solidFill>
                  <a:srgbClr val="FF0000"/>
                </a:solidFill>
              </a:rPr>
              <a:t>assignable from PeopleSoft</a:t>
            </a:r>
            <a:endParaRPr lang="en-ZA" b="1" dirty="0">
              <a:solidFill>
                <a:srgbClr val="FF0000"/>
              </a:solidFill>
            </a:endParaRPr>
          </a:p>
        </p:txBody>
      </p:sp>
      <p:pic>
        <p:nvPicPr>
          <p:cNvPr id="5" name="Picture 4"/>
          <p:cNvPicPr>
            <a:picLocks noChangeAspect="1"/>
          </p:cNvPicPr>
          <p:nvPr/>
        </p:nvPicPr>
        <p:blipFill>
          <a:blip r:embed="rId2"/>
          <a:stretch>
            <a:fillRect/>
          </a:stretch>
        </p:blipFill>
        <p:spPr>
          <a:xfrm>
            <a:off x="1661375" y="759854"/>
            <a:ext cx="8025956" cy="5965042"/>
          </a:xfrm>
          <a:prstGeom prst="rect">
            <a:avLst/>
          </a:prstGeom>
        </p:spPr>
      </p:pic>
      <p:sp>
        <p:nvSpPr>
          <p:cNvPr id="3" name="Right Arrow 2"/>
          <p:cNvSpPr/>
          <p:nvPr/>
        </p:nvSpPr>
        <p:spPr>
          <a:xfrm>
            <a:off x="735227" y="4875777"/>
            <a:ext cx="810238" cy="41212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005129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6852"/>
          </a:xfrm>
        </p:spPr>
        <p:txBody>
          <a:bodyPr/>
          <a:lstStyle/>
          <a:p>
            <a:r>
              <a:rPr lang="en-ZA" b="1" dirty="0" smtClean="0">
                <a:solidFill>
                  <a:srgbClr val="FF0000"/>
                </a:solidFill>
              </a:rPr>
              <a:t>Presentation structure</a:t>
            </a:r>
            <a:endParaRPr lang="en-ZA" b="1" dirty="0">
              <a:solidFill>
                <a:srgbClr val="FF0000"/>
              </a:solidFill>
            </a:endParaRPr>
          </a:p>
        </p:txBody>
      </p:sp>
      <p:sp>
        <p:nvSpPr>
          <p:cNvPr id="3" name="Content Placeholder 2"/>
          <p:cNvSpPr>
            <a:spLocks noGrp="1"/>
          </p:cNvSpPr>
          <p:nvPr>
            <p:ph idx="1"/>
          </p:nvPr>
        </p:nvSpPr>
        <p:spPr>
          <a:xfrm>
            <a:off x="838200" y="1235676"/>
            <a:ext cx="10515600" cy="5214551"/>
          </a:xfrm>
        </p:spPr>
        <p:txBody>
          <a:bodyPr>
            <a:normAutofit fontScale="85000" lnSpcReduction="20000"/>
          </a:bodyPr>
          <a:lstStyle/>
          <a:p>
            <a:r>
              <a:rPr lang="en-ZA" dirty="0" smtClean="0"/>
              <a:t>Clarification of intent of the new functionality</a:t>
            </a:r>
          </a:p>
          <a:p>
            <a:pPr lvl="1"/>
            <a:r>
              <a:rPr lang="en-ZA" dirty="0" smtClean="0"/>
              <a:t>Current practices &amp; implications</a:t>
            </a:r>
          </a:p>
          <a:p>
            <a:pPr lvl="1"/>
            <a:r>
              <a:rPr lang="en-ZA" dirty="0" smtClean="0"/>
              <a:t>Proposed new processes</a:t>
            </a:r>
          </a:p>
          <a:p>
            <a:r>
              <a:rPr lang="en-ZA" dirty="0" smtClean="0"/>
              <a:t>Concepts</a:t>
            </a:r>
          </a:p>
          <a:p>
            <a:pPr lvl="1"/>
            <a:r>
              <a:rPr lang="en-ZA" dirty="0" smtClean="0"/>
              <a:t>Roles linked to persons</a:t>
            </a:r>
          </a:p>
          <a:p>
            <a:pPr lvl="2"/>
            <a:r>
              <a:rPr lang="en-ZA" dirty="0"/>
              <a:t>Roles used in P/Soft Grade extraction/posting or Class Roster viewing</a:t>
            </a:r>
          </a:p>
          <a:p>
            <a:pPr lvl="2"/>
            <a:r>
              <a:rPr lang="en-ZA" dirty="0" smtClean="0"/>
              <a:t>Roles passed to </a:t>
            </a:r>
            <a:r>
              <a:rPr lang="en-ZA" dirty="0" err="1" smtClean="0"/>
              <a:t>BlackBoard</a:t>
            </a:r>
            <a:endParaRPr lang="en-ZA" dirty="0" smtClean="0"/>
          </a:p>
          <a:p>
            <a:pPr lvl="1"/>
            <a:r>
              <a:rPr lang="en-ZA" dirty="0" smtClean="0"/>
              <a:t>Grade </a:t>
            </a:r>
            <a:r>
              <a:rPr lang="en-ZA" dirty="0"/>
              <a:t>load scenarios</a:t>
            </a:r>
          </a:p>
          <a:p>
            <a:pPr lvl="2"/>
            <a:r>
              <a:rPr lang="en-ZA" dirty="0"/>
              <a:t>Columns required in BB Grade Centre per </a:t>
            </a:r>
            <a:r>
              <a:rPr lang="en-ZA" dirty="0" smtClean="0"/>
              <a:t>grading scenario</a:t>
            </a:r>
            <a:endParaRPr lang="en-ZA" dirty="0"/>
          </a:p>
          <a:p>
            <a:pPr lvl="2"/>
            <a:r>
              <a:rPr lang="en-ZA" dirty="0"/>
              <a:t>Column Types</a:t>
            </a:r>
          </a:p>
          <a:p>
            <a:pPr lvl="2"/>
            <a:r>
              <a:rPr lang="en-ZA" dirty="0"/>
              <a:t>Configuring PeopleSoft for various Grade Load scenarios</a:t>
            </a:r>
          </a:p>
          <a:p>
            <a:pPr lvl="1"/>
            <a:r>
              <a:rPr lang="en-ZA" dirty="0" smtClean="0"/>
              <a:t>Defining which courses can use this Grade Extract method</a:t>
            </a:r>
          </a:p>
          <a:p>
            <a:r>
              <a:rPr lang="en-ZA" dirty="0" smtClean="0"/>
              <a:t>Grade Extraction</a:t>
            </a:r>
          </a:p>
          <a:p>
            <a:pPr lvl="1"/>
            <a:r>
              <a:rPr lang="en-ZA" dirty="0"/>
              <a:t>Background to Grade Extraction Demo</a:t>
            </a:r>
          </a:p>
          <a:p>
            <a:pPr lvl="1"/>
            <a:r>
              <a:rPr lang="en-ZA" dirty="0" smtClean="0"/>
              <a:t>Walk-thru of extraction of </a:t>
            </a:r>
            <a:r>
              <a:rPr lang="en-ZA" dirty="0" smtClean="0"/>
              <a:t>the grades of a subset of students on a specific course</a:t>
            </a:r>
            <a:endParaRPr lang="en-ZA" dirty="0" smtClean="0"/>
          </a:p>
          <a:p>
            <a:pPr lvl="1"/>
            <a:r>
              <a:rPr lang="en-ZA" dirty="0" smtClean="0"/>
              <a:t>Walk-thru of extraction of the </a:t>
            </a:r>
            <a:r>
              <a:rPr lang="en-ZA" dirty="0" smtClean="0"/>
              <a:t>grades of the balance </a:t>
            </a:r>
            <a:r>
              <a:rPr lang="en-ZA" dirty="0" smtClean="0"/>
              <a:t>of </a:t>
            </a:r>
            <a:r>
              <a:rPr lang="en-ZA" dirty="0" smtClean="0"/>
              <a:t>that course’s students</a:t>
            </a:r>
            <a:endParaRPr lang="en-ZA" dirty="0" smtClean="0"/>
          </a:p>
          <a:p>
            <a:pPr lvl="1"/>
            <a:r>
              <a:rPr lang="en-ZA" dirty="0" smtClean="0"/>
              <a:t>Walk-thru of scenario where </a:t>
            </a:r>
            <a:r>
              <a:rPr lang="en-ZA" dirty="0" smtClean="0"/>
              <a:t>previously posted </a:t>
            </a:r>
            <a:r>
              <a:rPr lang="en-ZA" dirty="0" smtClean="0"/>
              <a:t>grades have to be modified (overridden)</a:t>
            </a:r>
          </a:p>
          <a:p>
            <a:r>
              <a:rPr lang="en-ZA" dirty="0" smtClean="0"/>
              <a:t>Conclusions</a:t>
            </a:r>
          </a:p>
        </p:txBody>
      </p:sp>
    </p:spTree>
    <p:extLst>
      <p:ext uri="{BB962C8B-B14F-4D97-AF65-F5344CB8AC3E}">
        <p14:creationId xmlns:p14="http://schemas.microsoft.com/office/powerpoint/2010/main" val="19078292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227" y="109752"/>
            <a:ext cx="10515600" cy="557513"/>
          </a:xfrm>
        </p:spPr>
        <p:txBody>
          <a:bodyPr vert="horz" lIns="91440" tIns="45720" rIns="91440" bIns="45720" rtlCol="0" anchor="ctr">
            <a:normAutofit fontScale="90000"/>
          </a:bodyPr>
          <a:lstStyle/>
          <a:p>
            <a:r>
              <a:rPr lang="en-ZA" b="1" dirty="0">
                <a:solidFill>
                  <a:srgbClr val="FF0000"/>
                </a:solidFill>
              </a:rPr>
              <a:t>Security Roles – for PeopleSoft</a:t>
            </a:r>
          </a:p>
        </p:txBody>
      </p:sp>
      <p:sp>
        <p:nvSpPr>
          <p:cNvPr id="3" name="Content Placeholder 2"/>
          <p:cNvSpPr>
            <a:spLocks noGrp="1"/>
          </p:cNvSpPr>
          <p:nvPr>
            <p:ph idx="1"/>
          </p:nvPr>
        </p:nvSpPr>
        <p:spPr>
          <a:xfrm>
            <a:off x="197708" y="901521"/>
            <a:ext cx="11590638" cy="5758772"/>
          </a:xfrm>
        </p:spPr>
        <p:txBody>
          <a:bodyPr>
            <a:noAutofit/>
          </a:bodyPr>
          <a:lstStyle/>
          <a:p>
            <a:pPr marL="0" indent="0">
              <a:buNone/>
            </a:pPr>
            <a:r>
              <a:rPr lang="en-ZA" sz="2400" dirty="0" smtClean="0"/>
              <a:t>The PeopleSoft-specific role that can only be assigned at </a:t>
            </a:r>
            <a:r>
              <a:rPr lang="en-ZA" sz="2400" b="1" u="sng" dirty="0" smtClean="0"/>
              <a:t>the </a:t>
            </a:r>
            <a:r>
              <a:rPr lang="en-ZA" sz="2400" b="1" u="sng" dirty="0" err="1" smtClean="0"/>
              <a:t>Dept</a:t>
            </a:r>
            <a:r>
              <a:rPr lang="en-ZA" sz="2400" b="1" u="sng" dirty="0" smtClean="0"/>
              <a:t> level</a:t>
            </a:r>
            <a:r>
              <a:rPr lang="en-ZA" sz="2400" dirty="0" smtClean="0"/>
              <a:t> is :</a:t>
            </a:r>
          </a:p>
          <a:p>
            <a:pPr lvl="1"/>
            <a:endParaRPr lang="en-ZA" sz="2000" dirty="0" smtClean="0"/>
          </a:p>
          <a:p>
            <a:r>
              <a:rPr lang="en-ZA" sz="2400" dirty="0">
                <a:solidFill>
                  <a:srgbClr val="FF0000"/>
                </a:solidFill>
              </a:rPr>
              <a:t>D</a:t>
            </a:r>
            <a:r>
              <a:rPr lang="en-ZA" sz="2400" dirty="0" smtClean="0">
                <a:solidFill>
                  <a:srgbClr val="FF0000"/>
                </a:solidFill>
              </a:rPr>
              <a:t>epartment Security </a:t>
            </a:r>
            <a:r>
              <a:rPr lang="en-ZA" sz="2400" dirty="0">
                <a:solidFill>
                  <a:srgbClr val="FF0000"/>
                </a:solidFill>
              </a:rPr>
              <a:t>Admin</a:t>
            </a:r>
          </a:p>
          <a:p>
            <a:pPr lvl="1"/>
            <a:r>
              <a:rPr lang="en-ZA" sz="2000" dirty="0"/>
              <a:t>The persons granted the "</a:t>
            </a:r>
            <a:r>
              <a:rPr lang="en-ZA" sz="2000" dirty="0" err="1"/>
              <a:t>Dept</a:t>
            </a:r>
            <a:r>
              <a:rPr lang="en-ZA" sz="2000" dirty="0"/>
              <a:t> Security Admin" role for a specific </a:t>
            </a:r>
            <a:r>
              <a:rPr lang="en-ZA" sz="2000" dirty="0" err="1"/>
              <a:t>Dept</a:t>
            </a:r>
            <a:r>
              <a:rPr lang="en-ZA" sz="2000" dirty="0"/>
              <a:t>  will be entitled to assign and manage almost all of the roles listed in this table (with the exception of not being authorised to assign others the "Faculty Security Admin role) </a:t>
            </a:r>
            <a:r>
              <a:rPr lang="en-ZA" sz="2000" dirty="0" smtClean="0"/>
              <a:t>but only for those </a:t>
            </a:r>
            <a:r>
              <a:rPr lang="en-ZA" sz="2000" dirty="0" err="1"/>
              <a:t>Dept</a:t>
            </a:r>
            <a:r>
              <a:rPr lang="en-ZA" sz="2000" dirty="0"/>
              <a:t>(s) to which they have been assigned this "</a:t>
            </a:r>
            <a:r>
              <a:rPr lang="en-ZA" sz="2000" dirty="0" err="1"/>
              <a:t>Dept</a:t>
            </a:r>
            <a:r>
              <a:rPr lang="en-ZA" sz="2000" dirty="0"/>
              <a:t> Security Admin" role. </a:t>
            </a:r>
          </a:p>
          <a:p>
            <a:pPr lvl="1"/>
            <a:r>
              <a:rPr lang="en-ZA" sz="2000" dirty="0"/>
              <a:t>This means </a:t>
            </a:r>
            <a:r>
              <a:rPr lang="en-ZA" sz="2000" dirty="0" smtClean="0"/>
              <a:t>that the </a:t>
            </a:r>
            <a:r>
              <a:rPr lang="en-ZA" sz="2000" dirty="0"/>
              <a:t>person with this role can grant other users either a "</a:t>
            </a:r>
            <a:r>
              <a:rPr lang="en-ZA" sz="2000" dirty="0" err="1"/>
              <a:t>Dept</a:t>
            </a:r>
            <a:r>
              <a:rPr lang="en-ZA" sz="2000" dirty="0"/>
              <a:t> Security Admin" role to those </a:t>
            </a:r>
            <a:r>
              <a:rPr lang="en-ZA" sz="2000" dirty="0" err="1"/>
              <a:t>Depts</a:t>
            </a:r>
            <a:r>
              <a:rPr lang="en-ZA" sz="2000" dirty="0"/>
              <a:t> on which they have this right, and/or they can assign other users the "Course Relationship Approval" role on Courses linked to the Dept. </a:t>
            </a:r>
            <a:endParaRPr lang="en-ZA" sz="2000" dirty="0" smtClean="0"/>
          </a:p>
          <a:p>
            <a:pPr lvl="1"/>
            <a:r>
              <a:rPr lang="en-ZA" sz="2000" dirty="0" smtClean="0"/>
              <a:t>If </a:t>
            </a:r>
            <a:r>
              <a:rPr lang="en-ZA" sz="2000" dirty="0"/>
              <a:t>need be, they can manage the access of every user to every course linked to these Departments.  </a:t>
            </a:r>
          </a:p>
          <a:p>
            <a:endParaRPr lang="en-ZA" sz="2400" dirty="0"/>
          </a:p>
        </p:txBody>
      </p:sp>
    </p:spTree>
    <p:extLst>
      <p:ext uri="{BB962C8B-B14F-4D97-AF65-F5344CB8AC3E}">
        <p14:creationId xmlns:p14="http://schemas.microsoft.com/office/powerpoint/2010/main" val="23639028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rotWithShape="1">
          <a:blip r:embed="rId2"/>
          <a:srcRect l="-253" t="9446" r="253" b="18867"/>
          <a:stretch/>
        </p:blipFill>
        <p:spPr>
          <a:xfrm>
            <a:off x="276031" y="1132114"/>
            <a:ext cx="9419512" cy="5460662"/>
          </a:xfrm>
          <a:prstGeom prst="rect">
            <a:avLst/>
          </a:prstGeom>
        </p:spPr>
      </p:pic>
      <p:sp>
        <p:nvSpPr>
          <p:cNvPr id="2" name="Title 1"/>
          <p:cNvSpPr>
            <a:spLocks noGrp="1"/>
          </p:cNvSpPr>
          <p:nvPr>
            <p:ph type="title"/>
          </p:nvPr>
        </p:nvSpPr>
        <p:spPr>
          <a:xfrm>
            <a:off x="735227" y="109752"/>
            <a:ext cx="10515600" cy="557513"/>
          </a:xfrm>
        </p:spPr>
        <p:txBody>
          <a:bodyPr vert="horz" lIns="91440" tIns="45720" rIns="91440" bIns="45720" rtlCol="0" anchor="ctr">
            <a:normAutofit fontScale="90000"/>
          </a:bodyPr>
          <a:lstStyle/>
          <a:p>
            <a:r>
              <a:rPr lang="en-ZA" b="1" dirty="0">
                <a:solidFill>
                  <a:srgbClr val="FF0000"/>
                </a:solidFill>
              </a:rPr>
              <a:t>Security Roles – for PeopleSoft</a:t>
            </a:r>
          </a:p>
        </p:txBody>
      </p:sp>
      <p:sp>
        <p:nvSpPr>
          <p:cNvPr id="6" name="Rounded Rectangular Callout 5"/>
          <p:cNvSpPr/>
          <p:nvPr/>
        </p:nvSpPr>
        <p:spPr>
          <a:xfrm>
            <a:off x="8851063" y="978793"/>
            <a:ext cx="2399764" cy="1133342"/>
          </a:xfrm>
          <a:prstGeom prst="wedgeRoundRectCallout">
            <a:avLst>
              <a:gd name="adj1" fmla="val -228398"/>
              <a:gd name="adj2" fmla="val 5316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This shows the Security set up for a particular </a:t>
            </a:r>
            <a:r>
              <a:rPr lang="en-ZA" sz="1400" dirty="0" err="1" smtClean="0">
                <a:solidFill>
                  <a:schemeClr val="tx1"/>
                </a:solidFill>
              </a:rPr>
              <a:t>Dept</a:t>
            </a:r>
            <a:r>
              <a:rPr lang="en-ZA" sz="1400" dirty="0" smtClean="0">
                <a:solidFill>
                  <a:schemeClr val="tx1"/>
                </a:solidFill>
              </a:rPr>
              <a:t> in Economic and Management Sciences, viz. “Accounting” </a:t>
            </a:r>
            <a:endParaRPr lang="en-ZA" sz="1400" dirty="0">
              <a:solidFill>
                <a:schemeClr val="tx1"/>
              </a:solidFill>
            </a:endParaRPr>
          </a:p>
        </p:txBody>
      </p:sp>
      <p:sp>
        <p:nvSpPr>
          <p:cNvPr id="7" name="Rounded Rectangle 6"/>
          <p:cNvSpPr/>
          <p:nvPr/>
        </p:nvSpPr>
        <p:spPr>
          <a:xfrm>
            <a:off x="518222" y="6020143"/>
            <a:ext cx="5988676" cy="44832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ounded Rectangular Callout 7"/>
          <p:cNvSpPr/>
          <p:nvPr/>
        </p:nvSpPr>
        <p:spPr>
          <a:xfrm>
            <a:off x="8166337" y="2434104"/>
            <a:ext cx="2399764" cy="1133342"/>
          </a:xfrm>
          <a:prstGeom prst="wedgeRoundRectCallout">
            <a:avLst>
              <a:gd name="adj1" fmla="val -126303"/>
              <a:gd name="adj2" fmla="val 26263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a:solidFill>
                  <a:schemeClr val="tx1"/>
                </a:solidFill>
              </a:rPr>
              <a:t>This individual has been granted the “DADM” (</a:t>
            </a:r>
            <a:r>
              <a:rPr lang="en-ZA" sz="1400" dirty="0" err="1">
                <a:solidFill>
                  <a:schemeClr val="tx1"/>
                </a:solidFill>
              </a:rPr>
              <a:t>Dept</a:t>
            </a:r>
            <a:r>
              <a:rPr lang="en-ZA" sz="1400" dirty="0">
                <a:solidFill>
                  <a:schemeClr val="tx1"/>
                </a:solidFill>
              </a:rPr>
              <a:t> Administrator) Role for this </a:t>
            </a:r>
            <a:r>
              <a:rPr lang="en-ZA" sz="1400" dirty="0" err="1">
                <a:solidFill>
                  <a:schemeClr val="tx1"/>
                </a:solidFill>
              </a:rPr>
              <a:t>Dept</a:t>
            </a:r>
            <a:endParaRPr lang="en-ZA" sz="1400" dirty="0">
              <a:solidFill>
                <a:schemeClr val="tx1"/>
              </a:solidFill>
            </a:endParaRPr>
          </a:p>
        </p:txBody>
      </p:sp>
    </p:spTree>
    <p:extLst>
      <p:ext uri="{BB962C8B-B14F-4D97-AF65-F5344CB8AC3E}">
        <p14:creationId xmlns:p14="http://schemas.microsoft.com/office/powerpoint/2010/main" val="620170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227" y="109752"/>
            <a:ext cx="10515600" cy="557513"/>
          </a:xfrm>
        </p:spPr>
        <p:txBody>
          <a:bodyPr vert="horz" lIns="91440" tIns="45720" rIns="91440" bIns="45720" rtlCol="0" anchor="ctr">
            <a:normAutofit fontScale="90000"/>
          </a:bodyPr>
          <a:lstStyle/>
          <a:p>
            <a:r>
              <a:rPr lang="en-ZA" b="1" dirty="0">
                <a:solidFill>
                  <a:srgbClr val="FF0000"/>
                </a:solidFill>
              </a:rPr>
              <a:t>Security Roles </a:t>
            </a:r>
            <a:r>
              <a:rPr lang="en-ZA" b="1" dirty="0" smtClean="0">
                <a:solidFill>
                  <a:srgbClr val="FF0000"/>
                </a:solidFill>
              </a:rPr>
              <a:t>assignable from PeopleSoft</a:t>
            </a:r>
            <a:endParaRPr lang="en-ZA" b="1" dirty="0">
              <a:solidFill>
                <a:srgbClr val="FF0000"/>
              </a:solidFill>
            </a:endParaRPr>
          </a:p>
        </p:txBody>
      </p:sp>
      <p:pic>
        <p:nvPicPr>
          <p:cNvPr id="5" name="Picture 4"/>
          <p:cNvPicPr>
            <a:picLocks noChangeAspect="1"/>
          </p:cNvPicPr>
          <p:nvPr/>
        </p:nvPicPr>
        <p:blipFill>
          <a:blip r:embed="rId2"/>
          <a:stretch>
            <a:fillRect/>
          </a:stretch>
        </p:blipFill>
        <p:spPr>
          <a:xfrm>
            <a:off x="1661375" y="759854"/>
            <a:ext cx="8025956" cy="5965042"/>
          </a:xfrm>
          <a:prstGeom prst="rect">
            <a:avLst/>
          </a:prstGeom>
        </p:spPr>
      </p:pic>
      <p:sp>
        <p:nvSpPr>
          <p:cNvPr id="3" name="Right Arrow 2"/>
          <p:cNvSpPr/>
          <p:nvPr/>
        </p:nvSpPr>
        <p:spPr>
          <a:xfrm>
            <a:off x="851137" y="4541948"/>
            <a:ext cx="810238" cy="41212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1650834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227" y="109752"/>
            <a:ext cx="10515600" cy="557513"/>
          </a:xfrm>
        </p:spPr>
        <p:txBody>
          <a:bodyPr vert="horz" lIns="91440" tIns="45720" rIns="91440" bIns="45720" rtlCol="0" anchor="ctr">
            <a:normAutofit fontScale="90000"/>
          </a:bodyPr>
          <a:lstStyle/>
          <a:p>
            <a:r>
              <a:rPr lang="en-ZA" b="1" dirty="0">
                <a:solidFill>
                  <a:srgbClr val="FF0000"/>
                </a:solidFill>
              </a:rPr>
              <a:t>Security Roles – for PeopleSoft</a:t>
            </a:r>
          </a:p>
        </p:txBody>
      </p:sp>
      <p:sp>
        <p:nvSpPr>
          <p:cNvPr id="3" name="Content Placeholder 2"/>
          <p:cNvSpPr>
            <a:spLocks noGrp="1"/>
          </p:cNvSpPr>
          <p:nvPr>
            <p:ph idx="1"/>
          </p:nvPr>
        </p:nvSpPr>
        <p:spPr>
          <a:xfrm>
            <a:off x="197708" y="901521"/>
            <a:ext cx="11590638" cy="5758772"/>
          </a:xfrm>
        </p:spPr>
        <p:txBody>
          <a:bodyPr>
            <a:noAutofit/>
          </a:bodyPr>
          <a:lstStyle/>
          <a:p>
            <a:pPr marL="0" indent="0">
              <a:buNone/>
            </a:pPr>
            <a:r>
              <a:rPr lang="en-ZA" sz="2400" dirty="0" smtClean="0"/>
              <a:t>The PeopleSoft-specific roles that can be assigned at </a:t>
            </a:r>
            <a:r>
              <a:rPr lang="en-ZA" sz="2400" b="1" u="sng" dirty="0" smtClean="0"/>
              <a:t>the course level</a:t>
            </a:r>
            <a:r>
              <a:rPr lang="en-ZA" sz="2400" dirty="0" smtClean="0"/>
              <a:t> include:</a:t>
            </a:r>
          </a:p>
          <a:p>
            <a:pPr marL="0" indent="0">
              <a:buNone/>
            </a:pPr>
            <a:endParaRPr lang="en-ZA" sz="2400" dirty="0" smtClean="0"/>
          </a:p>
          <a:p>
            <a:r>
              <a:rPr lang="en-ZA" sz="2400" dirty="0" smtClean="0">
                <a:solidFill>
                  <a:srgbClr val="FF0000"/>
                </a:solidFill>
              </a:rPr>
              <a:t>Course Relationship Approver</a:t>
            </a:r>
          </a:p>
          <a:p>
            <a:pPr lvl="1"/>
            <a:r>
              <a:rPr lang="en-ZA" sz="2000" dirty="0" smtClean="0"/>
              <a:t>Going forward anyone who wants to record that they have a “relationship” of some sorts with a specific course will be able to invoke a new self-service function through which they declare their proposed relationship with a course, e.g. “I need the </a:t>
            </a:r>
            <a:r>
              <a:rPr lang="en-ZA" sz="2000" i="1" dirty="0" err="1" smtClean="0"/>
              <a:t>BlackBoard</a:t>
            </a:r>
            <a:r>
              <a:rPr lang="en-ZA" sz="2000" i="1" dirty="0" smtClean="0"/>
              <a:t> Instructor </a:t>
            </a:r>
            <a:r>
              <a:rPr lang="en-ZA" sz="2000" dirty="0" smtClean="0"/>
              <a:t>role for Course A”.  </a:t>
            </a:r>
          </a:p>
          <a:p>
            <a:pPr lvl="1"/>
            <a:r>
              <a:rPr lang="en-ZA" sz="2000" dirty="0" smtClean="0"/>
              <a:t>The workflow in PeopleSoft will then route this request to persons who have been assigned this role of “</a:t>
            </a:r>
            <a:r>
              <a:rPr lang="en-ZA" sz="2000" b="1" dirty="0" smtClean="0"/>
              <a:t>Course Relationship Approver</a:t>
            </a:r>
            <a:r>
              <a:rPr lang="en-ZA" sz="2000" dirty="0" smtClean="0"/>
              <a:t>” on </a:t>
            </a:r>
            <a:r>
              <a:rPr lang="en-ZA" sz="2000" dirty="0"/>
              <a:t>this specific course (or linked </a:t>
            </a:r>
            <a:r>
              <a:rPr lang="en-ZA" sz="2000" dirty="0" err="1"/>
              <a:t>Dept</a:t>
            </a:r>
            <a:r>
              <a:rPr lang="en-ZA" sz="2000" dirty="0"/>
              <a:t> or Faculty</a:t>
            </a:r>
            <a:r>
              <a:rPr lang="en-ZA" sz="2000" dirty="0" smtClean="0"/>
              <a:t>).  </a:t>
            </a:r>
          </a:p>
          <a:p>
            <a:pPr lvl="1"/>
            <a:r>
              <a:rPr lang="en-ZA" sz="2000" dirty="0" smtClean="0"/>
              <a:t>In other words, certain individuals will be granted the right to APPROVE requests from other persons for this other person to obtain specific roles/rights on the courses they manage</a:t>
            </a:r>
          </a:p>
          <a:p>
            <a:pPr lvl="1"/>
            <a:r>
              <a:rPr lang="en-ZA" sz="2000" dirty="0" smtClean="0"/>
              <a:t>Alternatively, the Course Relationship Approver can directly add individuals with specific roles onto the course – but only to those courses on which they have this role (i.e. no self-service/workflow </a:t>
            </a:r>
            <a:r>
              <a:rPr lang="en-ZA" sz="2000" dirty="0" err="1" smtClean="0"/>
              <a:t>reqd</a:t>
            </a:r>
            <a:r>
              <a:rPr lang="en-ZA" sz="2000" dirty="0" smtClean="0"/>
              <a:t>)</a:t>
            </a:r>
          </a:p>
          <a:p>
            <a:pPr lvl="1"/>
            <a:endParaRPr lang="en-ZA" sz="2000" dirty="0" smtClean="0"/>
          </a:p>
          <a:p>
            <a:pPr lvl="1"/>
            <a:r>
              <a:rPr lang="en-ZA" sz="2000" dirty="0" smtClean="0"/>
              <a:t>It </a:t>
            </a:r>
            <a:r>
              <a:rPr lang="en-ZA" sz="2000" dirty="0"/>
              <a:t>is also possible to assign an individual this </a:t>
            </a:r>
            <a:r>
              <a:rPr lang="en-ZA" sz="2000" dirty="0" smtClean="0"/>
              <a:t>“</a:t>
            </a:r>
            <a:r>
              <a:rPr lang="en-ZA" sz="2000" dirty="0"/>
              <a:t>Course Relationship </a:t>
            </a:r>
            <a:r>
              <a:rPr lang="en-ZA" sz="2000" dirty="0" smtClean="0"/>
              <a:t>Approver” </a:t>
            </a:r>
            <a:r>
              <a:rPr lang="en-ZA" sz="2000" dirty="0"/>
              <a:t>role at the </a:t>
            </a:r>
            <a:r>
              <a:rPr lang="en-ZA" sz="2000" dirty="0" err="1" smtClean="0"/>
              <a:t>Dept</a:t>
            </a:r>
            <a:r>
              <a:rPr lang="en-ZA" sz="2000" dirty="0"/>
              <a:t>,</a:t>
            </a:r>
            <a:r>
              <a:rPr lang="en-ZA" sz="2000" dirty="0" smtClean="0"/>
              <a:t> </a:t>
            </a:r>
            <a:r>
              <a:rPr lang="en-ZA" sz="2000" dirty="0"/>
              <a:t>School or Faculty level rather than having to capture it for each and every course</a:t>
            </a:r>
          </a:p>
          <a:p>
            <a:pPr marL="457200" lvl="1" indent="0">
              <a:buNone/>
            </a:pPr>
            <a:endParaRPr lang="en-ZA" sz="2000" dirty="0" smtClean="0"/>
          </a:p>
          <a:p>
            <a:endParaRPr lang="en-ZA" sz="2400" dirty="0" smtClean="0"/>
          </a:p>
          <a:p>
            <a:endParaRPr lang="en-ZA" sz="2400" dirty="0"/>
          </a:p>
        </p:txBody>
      </p:sp>
    </p:spTree>
    <p:extLst>
      <p:ext uri="{BB962C8B-B14F-4D97-AF65-F5344CB8AC3E}">
        <p14:creationId xmlns:p14="http://schemas.microsoft.com/office/powerpoint/2010/main" val="18586206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227" y="109752"/>
            <a:ext cx="10515600" cy="557513"/>
          </a:xfrm>
        </p:spPr>
        <p:txBody>
          <a:bodyPr vert="horz" lIns="91440" tIns="45720" rIns="91440" bIns="45720" rtlCol="0" anchor="ctr">
            <a:normAutofit fontScale="90000"/>
          </a:bodyPr>
          <a:lstStyle/>
          <a:p>
            <a:r>
              <a:rPr lang="en-ZA" b="1" dirty="0">
                <a:solidFill>
                  <a:srgbClr val="FF0000"/>
                </a:solidFill>
              </a:rPr>
              <a:t>Security Roles </a:t>
            </a:r>
            <a:r>
              <a:rPr lang="en-ZA" b="1" dirty="0" smtClean="0">
                <a:solidFill>
                  <a:srgbClr val="FF0000"/>
                </a:solidFill>
              </a:rPr>
              <a:t>assignable from PeopleSoft</a:t>
            </a:r>
            <a:endParaRPr lang="en-ZA" b="1" dirty="0">
              <a:solidFill>
                <a:srgbClr val="FF0000"/>
              </a:solidFill>
            </a:endParaRPr>
          </a:p>
        </p:txBody>
      </p:sp>
      <p:pic>
        <p:nvPicPr>
          <p:cNvPr id="5" name="Picture 4"/>
          <p:cNvPicPr>
            <a:picLocks noChangeAspect="1"/>
          </p:cNvPicPr>
          <p:nvPr/>
        </p:nvPicPr>
        <p:blipFill>
          <a:blip r:embed="rId2"/>
          <a:stretch>
            <a:fillRect/>
          </a:stretch>
        </p:blipFill>
        <p:spPr>
          <a:xfrm>
            <a:off x="1661375" y="759854"/>
            <a:ext cx="8025956" cy="5965042"/>
          </a:xfrm>
          <a:prstGeom prst="rect">
            <a:avLst/>
          </a:prstGeom>
        </p:spPr>
      </p:pic>
      <p:sp>
        <p:nvSpPr>
          <p:cNvPr id="8" name="Right Arrow 7"/>
          <p:cNvSpPr/>
          <p:nvPr/>
        </p:nvSpPr>
        <p:spPr>
          <a:xfrm>
            <a:off x="285849" y="5859762"/>
            <a:ext cx="810238" cy="41212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Left Brace 9"/>
          <p:cNvSpPr/>
          <p:nvPr/>
        </p:nvSpPr>
        <p:spPr>
          <a:xfrm>
            <a:off x="1306335" y="5544456"/>
            <a:ext cx="144792" cy="1074057"/>
          </a:xfrm>
          <a:prstGeom prst="leftBrace">
            <a:avLst>
              <a:gd name="adj1" fmla="val 61274"/>
              <a:gd name="adj2" fmla="val 5078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Tree>
    <p:extLst>
      <p:ext uri="{BB962C8B-B14F-4D97-AF65-F5344CB8AC3E}">
        <p14:creationId xmlns:p14="http://schemas.microsoft.com/office/powerpoint/2010/main" val="30199381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227" y="109752"/>
            <a:ext cx="10515600" cy="557513"/>
          </a:xfrm>
        </p:spPr>
        <p:txBody>
          <a:bodyPr vert="horz" lIns="91440" tIns="45720" rIns="91440" bIns="45720" rtlCol="0" anchor="ctr">
            <a:normAutofit fontScale="90000"/>
          </a:bodyPr>
          <a:lstStyle/>
          <a:p>
            <a:r>
              <a:rPr lang="en-ZA" b="1" dirty="0">
                <a:solidFill>
                  <a:srgbClr val="FF0000"/>
                </a:solidFill>
              </a:rPr>
              <a:t>Security Roles – for PeopleSoft</a:t>
            </a:r>
          </a:p>
        </p:txBody>
      </p:sp>
      <p:sp>
        <p:nvSpPr>
          <p:cNvPr id="3" name="Content Placeholder 2"/>
          <p:cNvSpPr>
            <a:spLocks noGrp="1"/>
          </p:cNvSpPr>
          <p:nvPr>
            <p:ph idx="1"/>
          </p:nvPr>
        </p:nvSpPr>
        <p:spPr>
          <a:xfrm>
            <a:off x="197708" y="901521"/>
            <a:ext cx="11590638" cy="5758772"/>
          </a:xfrm>
        </p:spPr>
        <p:txBody>
          <a:bodyPr>
            <a:noAutofit/>
          </a:bodyPr>
          <a:lstStyle/>
          <a:p>
            <a:pPr marL="0" indent="0">
              <a:buNone/>
            </a:pPr>
            <a:r>
              <a:rPr lang="en-ZA" sz="2400" dirty="0" smtClean="0"/>
              <a:t>The PeopleSoft-specific roles that can be assigned at </a:t>
            </a:r>
            <a:r>
              <a:rPr lang="en-ZA" sz="2400" b="1" u="sng" dirty="0" smtClean="0"/>
              <a:t>the course level</a:t>
            </a:r>
            <a:r>
              <a:rPr lang="en-ZA" sz="2400" dirty="0" smtClean="0"/>
              <a:t> include:</a:t>
            </a:r>
          </a:p>
          <a:p>
            <a:pPr marL="0" indent="0">
              <a:buNone/>
            </a:pPr>
            <a:endParaRPr lang="en-ZA" sz="2400" dirty="0" smtClean="0"/>
          </a:p>
          <a:p>
            <a:r>
              <a:rPr lang="en-ZA" sz="2400" dirty="0" smtClean="0">
                <a:solidFill>
                  <a:srgbClr val="FF0000"/>
                </a:solidFill>
              </a:rPr>
              <a:t>PS Grade </a:t>
            </a:r>
            <a:r>
              <a:rPr lang="en-ZA" sz="2400" u="sng" dirty="0">
                <a:solidFill>
                  <a:srgbClr val="FF0000"/>
                </a:solidFill>
              </a:rPr>
              <a:t>Importer</a:t>
            </a:r>
          </a:p>
          <a:p>
            <a:pPr lvl="1"/>
            <a:r>
              <a:rPr lang="en-ZA" sz="2000" dirty="0"/>
              <a:t>This "PS Grade Importer" role is assigned to someone to authorise them to call up this course in PeopleSoft and invoke the process to extract grade information from </a:t>
            </a:r>
            <a:r>
              <a:rPr lang="en-ZA" sz="2000" dirty="0" err="1"/>
              <a:t>BlackBoard</a:t>
            </a:r>
            <a:r>
              <a:rPr lang="en-ZA" sz="2000" dirty="0"/>
              <a:t> Grade </a:t>
            </a:r>
            <a:r>
              <a:rPr lang="en-ZA" sz="2000" dirty="0" err="1"/>
              <a:t>Center</a:t>
            </a:r>
            <a:r>
              <a:rPr lang="en-ZA" sz="2000" dirty="0"/>
              <a:t> into </a:t>
            </a:r>
            <a:r>
              <a:rPr lang="en-ZA" sz="2000" dirty="0" smtClean="0"/>
              <a:t>UP-created </a:t>
            </a:r>
            <a:r>
              <a:rPr lang="en-ZA" sz="2000" u="sng" dirty="0"/>
              <a:t>staging </a:t>
            </a:r>
            <a:r>
              <a:rPr lang="en-ZA" sz="2000" u="sng" dirty="0" smtClean="0"/>
              <a:t>tables</a:t>
            </a:r>
            <a:r>
              <a:rPr lang="en-ZA" sz="2000" dirty="0"/>
              <a:t> </a:t>
            </a:r>
            <a:r>
              <a:rPr lang="en-ZA" sz="2000" dirty="0" smtClean="0"/>
              <a:t>in PeopleSoft</a:t>
            </a:r>
          </a:p>
          <a:p>
            <a:pPr lvl="1"/>
            <a:r>
              <a:rPr lang="en-ZA" sz="2000" dirty="0" smtClean="0"/>
              <a:t>Persons </a:t>
            </a:r>
            <a:r>
              <a:rPr lang="en-ZA" sz="2000" dirty="0"/>
              <a:t>with this Role will </a:t>
            </a:r>
            <a:r>
              <a:rPr lang="en-ZA" sz="2000" dirty="0" smtClean="0"/>
              <a:t>however </a:t>
            </a:r>
            <a:r>
              <a:rPr lang="en-ZA" sz="2000" b="1" u="sng" dirty="0" smtClean="0"/>
              <a:t>not</a:t>
            </a:r>
            <a:r>
              <a:rPr lang="en-ZA" sz="2000" dirty="0" smtClean="0"/>
              <a:t> be </a:t>
            </a:r>
            <a:r>
              <a:rPr lang="en-ZA" sz="2000" dirty="0"/>
              <a:t>able to "post" the results to PeopleSoft as final grades </a:t>
            </a:r>
            <a:r>
              <a:rPr lang="en-ZA" sz="2000" dirty="0" smtClean="0"/>
              <a:t>(unless they also have the "</a:t>
            </a:r>
            <a:r>
              <a:rPr lang="en-ZA" sz="2000" dirty="0"/>
              <a:t>PS Grade Poster" </a:t>
            </a:r>
            <a:r>
              <a:rPr lang="en-ZA" sz="2000" dirty="0" smtClean="0"/>
              <a:t>role for this course).  </a:t>
            </a:r>
          </a:p>
          <a:p>
            <a:pPr lvl="1"/>
            <a:endParaRPr lang="en-ZA" sz="2000" dirty="0"/>
          </a:p>
          <a:p>
            <a:pPr lvl="1"/>
            <a:r>
              <a:rPr lang="en-ZA" sz="2000" dirty="0" smtClean="0"/>
              <a:t>It </a:t>
            </a:r>
            <a:r>
              <a:rPr lang="en-ZA" sz="2000" dirty="0"/>
              <a:t>is also optionally possible to assign an individual this “PS Grade Importer” role at the </a:t>
            </a:r>
            <a:r>
              <a:rPr lang="en-ZA" sz="2000" dirty="0" err="1"/>
              <a:t>Dept</a:t>
            </a:r>
            <a:r>
              <a:rPr lang="en-ZA" sz="2000" dirty="0"/>
              <a:t> or School or Faculty level.  This then allows them to import grades for </a:t>
            </a:r>
            <a:r>
              <a:rPr lang="en-ZA" sz="2000" u="sng" dirty="0"/>
              <a:t>all courses </a:t>
            </a:r>
            <a:r>
              <a:rPr lang="en-ZA" sz="2000" dirty="0"/>
              <a:t>that link to that </a:t>
            </a:r>
            <a:r>
              <a:rPr lang="en-ZA" sz="2000" dirty="0" err="1" smtClean="0"/>
              <a:t>Dept</a:t>
            </a:r>
            <a:r>
              <a:rPr lang="en-ZA" sz="2000" dirty="0" smtClean="0"/>
              <a:t>, School </a:t>
            </a:r>
            <a:r>
              <a:rPr lang="en-ZA" sz="2000" dirty="0"/>
              <a:t>or Faculty to which they have been given this right </a:t>
            </a:r>
            <a:r>
              <a:rPr lang="en-ZA" sz="2000" dirty="0" smtClean="0"/>
              <a:t>(Easier than </a:t>
            </a:r>
            <a:r>
              <a:rPr lang="en-ZA" sz="2000" dirty="0"/>
              <a:t>having to capture the person’s details for each and every course for which they can import grades)</a:t>
            </a:r>
            <a:endParaRPr lang="en-ZA" sz="2400" dirty="0" smtClean="0"/>
          </a:p>
          <a:p>
            <a:pPr marL="0" indent="0">
              <a:buNone/>
            </a:pPr>
            <a:endParaRPr lang="en-ZA" sz="2400" dirty="0" smtClean="0"/>
          </a:p>
          <a:p>
            <a:endParaRPr lang="en-ZA" sz="2400" dirty="0"/>
          </a:p>
        </p:txBody>
      </p:sp>
    </p:spTree>
    <p:extLst>
      <p:ext uri="{BB962C8B-B14F-4D97-AF65-F5344CB8AC3E}">
        <p14:creationId xmlns:p14="http://schemas.microsoft.com/office/powerpoint/2010/main" val="13361861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227" y="109752"/>
            <a:ext cx="10515600" cy="557513"/>
          </a:xfrm>
        </p:spPr>
        <p:txBody>
          <a:bodyPr vert="horz" lIns="91440" tIns="45720" rIns="91440" bIns="45720" rtlCol="0" anchor="ctr">
            <a:normAutofit fontScale="90000"/>
          </a:bodyPr>
          <a:lstStyle/>
          <a:p>
            <a:r>
              <a:rPr lang="en-ZA" b="1" dirty="0">
                <a:solidFill>
                  <a:srgbClr val="FF0000"/>
                </a:solidFill>
              </a:rPr>
              <a:t>Security Roles – for PeopleSoft (Cont’d)</a:t>
            </a:r>
          </a:p>
        </p:txBody>
      </p:sp>
      <p:sp>
        <p:nvSpPr>
          <p:cNvPr id="3" name="Content Placeholder 2"/>
          <p:cNvSpPr>
            <a:spLocks noGrp="1"/>
          </p:cNvSpPr>
          <p:nvPr>
            <p:ph idx="1"/>
          </p:nvPr>
        </p:nvSpPr>
        <p:spPr>
          <a:xfrm>
            <a:off x="197708" y="1081825"/>
            <a:ext cx="11590638" cy="5578468"/>
          </a:xfrm>
        </p:spPr>
        <p:txBody>
          <a:bodyPr>
            <a:noAutofit/>
          </a:bodyPr>
          <a:lstStyle/>
          <a:p>
            <a:pPr marL="0" indent="0">
              <a:buNone/>
            </a:pPr>
            <a:r>
              <a:rPr lang="en-ZA" sz="2400" dirty="0"/>
              <a:t>The PeopleSoft-specific roles that can be assigned at </a:t>
            </a:r>
            <a:r>
              <a:rPr lang="en-ZA" sz="2400" b="1" u="sng" dirty="0"/>
              <a:t>the course level</a:t>
            </a:r>
            <a:r>
              <a:rPr lang="en-ZA" sz="2400" dirty="0"/>
              <a:t> include</a:t>
            </a:r>
            <a:r>
              <a:rPr lang="en-ZA" sz="2400" dirty="0" smtClean="0"/>
              <a:t>:</a:t>
            </a:r>
          </a:p>
          <a:p>
            <a:pPr marL="0" indent="0">
              <a:buNone/>
            </a:pPr>
            <a:endParaRPr lang="en-ZA" sz="2000" dirty="0"/>
          </a:p>
          <a:p>
            <a:r>
              <a:rPr lang="en-ZA" sz="2400" dirty="0" smtClean="0">
                <a:solidFill>
                  <a:srgbClr val="FF0000"/>
                </a:solidFill>
              </a:rPr>
              <a:t>PS Grade </a:t>
            </a:r>
            <a:r>
              <a:rPr lang="en-ZA" sz="2400" u="sng" dirty="0">
                <a:solidFill>
                  <a:srgbClr val="FF0000"/>
                </a:solidFill>
              </a:rPr>
              <a:t>Poster</a:t>
            </a:r>
          </a:p>
          <a:p>
            <a:pPr lvl="1"/>
            <a:r>
              <a:rPr lang="en-ZA" sz="2000" dirty="0"/>
              <a:t>Once persons with "PS Grade Importer" role have imported and verified the grades that then reside in staging tables in PeopleSoft, the actual posting to PeopleSoft as final grades requires that a person with this "PS Grade Poster" role invokes the posting step.  </a:t>
            </a:r>
          </a:p>
          <a:p>
            <a:pPr lvl="1"/>
            <a:r>
              <a:rPr lang="en-ZA" sz="2000" dirty="0"/>
              <a:t>Only users with this "PS Grade Poster" role (either on the specific course or on the </a:t>
            </a:r>
            <a:r>
              <a:rPr lang="en-ZA" sz="2000" dirty="0" err="1"/>
              <a:t>Dept</a:t>
            </a:r>
            <a:r>
              <a:rPr lang="en-ZA" sz="2000" dirty="0"/>
              <a:t> or Faculty to which the course links) are permitted to trigger the process to post final grades to PeopleSoft.   </a:t>
            </a:r>
          </a:p>
          <a:p>
            <a:pPr lvl="1"/>
            <a:r>
              <a:rPr lang="en-ZA" sz="2000" dirty="0"/>
              <a:t>If a person requires the ability to both (a) trigger the extract of grades from </a:t>
            </a:r>
            <a:r>
              <a:rPr lang="en-ZA" sz="2000" dirty="0" err="1"/>
              <a:t>BlackBoard</a:t>
            </a:r>
            <a:r>
              <a:rPr lang="en-ZA" sz="2000" dirty="0"/>
              <a:t> AND (b) be able to also post these final grade to PeopleSoft, then they will need to be assigned both roles, viz. “PS Grade Importer” and the "PS Grade Poster" role on this course (or on the course's </a:t>
            </a:r>
            <a:r>
              <a:rPr lang="en-ZA" sz="2000" dirty="0" err="1"/>
              <a:t>Dept</a:t>
            </a:r>
            <a:r>
              <a:rPr lang="en-ZA" sz="2000" dirty="0"/>
              <a:t> or Faculty parent).</a:t>
            </a:r>
          </a:p>
          <a:p>
            <a:pPr lvl="1"/>
            <a:endParaRPr lang="en-ZA" sz="1800" dirty="0"/>
          </a:p>
          <a:p>
            <a:pPr lvl="1"/>
            <a:r>
              <a:rPr lang="en-ZA" sz="2000" dirty="0"/>
              <a:t>It is also optionally possible to assign an individual this “PS Grade </a:t>
            </a:r>
            <a:r>
              <a:rPr lang="en-ZA" sz="2000" dirty="0" smtClean="0"/>
              <a:t>Poster” </a:t>
            </a:r>
            <a:r>
              <a:rPr lang="en-ZA" sz="2000" dirty="0"/>
              <a:t>role at the </a:t>
            </a:r>
            <a:r>
              <a:rPr lang="en-ZA" sz="2000" dirty="0" err="1"/>
              <a:t>Dept</a:t>
            </a:r>
            <a:r>
              <a:rPr lang="en-ZA" sz="2000" dirty="0"/>
              <a:t> or School or Faculty level.  This then allows them to import grades for all courses that link to that </a:t>
            </a:r>
            <a:r>
              <a:rPr lang="en-ZA" sz="2000" dirty="0" err="1"/>
              <a:t>Dept</a:t>
            </a:r>
            <a:r>
              <a:rPr lang="en-ZA" sz="2000" dirty="0" smtClean="0"/>
              <a:t>, School </a:t>
            </a:r>
            <a:r>
              <a:rPr lang="en-ZA" sz="2000" dirty="0"/>
              <a:t>or Faculty to which they have been given this right (rather than having to capture the person’s details for each and every course for which they can </a:t>
            </a:r>
            <a:r>
              <a:rPr lang="en-ZA" sz="2000" dirty="0" smtClean="0"/>
              <a:t>post grades</a:t>
            </a:r>
            <a:r>
              <a:rPr lang="en-ZA" sz="2000" dirty="0"/>
              <a:t>)</a:t>
            </a:r>
            <a:endParaRPr lang="en-ZA" dirty="0"/>
          </a:p>
          <a:p>
            <a:pPr marL="457200" lvl="1" indent="0">
              <a:buNone/>
            </a:pPr>
            <a:endParaRPr lang="en-ZA" sz="2000" dirty="0"/>
          </a:p>
        </p:txBody>
      </p:sp>
    </p:spTree>
    <p:extLst>
      <p:ext uri="{BB962C8B-B14F-4D97-AF65-F5344CB8AC3E}">
        <p14:creationId xmlns:p14="http://schemas.microsoft.com/office/powerpoint/2010/main" val="30456141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227" y="109752"/>
            <a:ext cx="10515600" cy="557513"/>
          </a:xfrm>
        </p:spPr>
        <p:txBody>
          <a:bodyPr vert="horz" lIns="91440" tIns="45720" rIns="91440" bIns="45720" rtlCol="0" anchor="ctr">
            <a:normAutofit fontScale="90000"/>
          </a:bodyPr>
          <a:lstStyle/>
          <a:p>
            <a:r>
              <a:rPr lang="en-ZA" b="1" dirty="0">
                <a:solidFill>
                  <a:srgbClr val="FF0000"/>
                </a:solidFill>
              </a:rPr>
              <a:t>Security Roles – for PeopleSoft (Cont’d)</a:t>
            </a:r>
          </a:p>
        </p:txBody>
      </p:sp>
      <p:sp>
        <p:nvSpPr>
          <p:cNvPr id="3" name="Content Placeholder 2"/>
          <p:cNvSpPr>
            <a:spLocks noGrp="1"/>
          </p:cNvSpPr>
          <p:nvPr>
            <p:ph idx="1"/>
          </p:nvPr>
        </p:nvSpPr>
        <p:spPr>
          <a:xfrm>
            <a:off x="197708" y="1081825"/>
            <a:ext cx="11590638" cy="5578468"/>
          </a:xfrm>
        </p:spPr>
        <p:txBody>
          <a:bodyPr>
            <a:noAutofit/>
          </a:bodyPr>
          <a:lstStyle/>
          <a:p>
            <a:pPr marL="0" indent="0">
              <a:buNone/>
            </a:pPr>
            <a:r>
              <a:rPr lang="en-ZA" sz="2400" dirty="0"/>
              <a:t>The PeopleSoft-specific roles that can be assigned at </a:t>
            </a:r>
            <a:r>
              <a:rPr lang="en-ZA" sz="2400" b="1" u="sng" dirty="0"/>
              <a:t>the course level</a:t>
            </a:r>
            <a:r>
              <a:rPr lang="en-ZA" sz="2400" dirty="0"/>
              <a:t> include</a:t>
            </a:r>
            <a:r>
              <a:rPr lang="en-ZA" sz="2400" dirty="0" smtClean="0"/>
              <a:t>:</a:t>
            </a:r>
          </a:p>
          <a:p>
            <a:pPr marL="0" indent="0">
              <a:buNone/>
            </a:pPr>
            <a:endParaRPr lang="en-ZA" sz="2000" dirty="0"/>
          </a:p>
          <a:p>
            <a:r>
              <a:rPr lang="en-ZA" sz="2400" dirty="0" smtClean="0">
                <a:solidFill>
                  <a:srgbClr val="FF0000"/>
                </a:solidFill>
              </a:rPr>
              <a:t>PS Grade </a:t>
            </a:r>
            <a:r>
              <a:rPr lang="en-ZA" sz="2400" u="sng" dirty="0" smtClean="0">
                <a:solidFill>
                  <a:srgbClr val="FF0000"/>
                </a:solidFill>
              </a:rPr>
              <a:t>Sign-off</a:t>
            </a:r>
            <a:endParaRPr lang="en-ZA" sz="2400" u="sng" dirty="0">
              <a:solidFill>
                <a:srgbClr val="FF0000"/>
              </a:solidFill>
            </a:endParaRPr>
          </a:p>
          <a:p>
            <a:pPr lvl="1"/>
            <a:r>
              <a:rPr lang="en-ZA" sz="2000" dirty="0"/>
              <a:t>Once persons with "PS Grade Poster" role has posted the final grades for a specific course to PeopleSoft, then persons assigned the "PS Grade Signoff" role on the course, are permitted to review, and then electronically 'sign off', that the grades are in order and can print a report confirming their </a:t>
            </a:r>
            <a:r>
              <a:rPr lang="en-ZA" sz="2000" dirty="0" smtClean="0"/>
              <a:t>signoff</a:t>
            </a:r>
          </a:p>
          <a:p>
            <a:pPr lvl="1"/>
            <a:endParaRPr lang="en-ZA" sz="1800" dirty="0"/>
          </a:p>
          <a:p>
            <a:pPr lvl="1"/>
            <a:r>
              <a:rPr lang="en-ZA" sz="2000" dirty="0"/>
              <a:t>It is also optionally possible to assign an individual this “PS Grade </a:t>
            </a:r>
            <a:r>
              <a:rPr lang="en-ZA" sz="2000" dirty="0" smtClean="0"/>
              <a:t>Poster” </a:t>
            </a:r>
            <a:r>
              <a:rPr lang="en-ZA" sz="2000" dirty="0"/>
              <a:t>role at the </a:t>
            </a:r>
            <a:r>
              <a:rPr lang="en-ZA" sz="2000" dirty="0" err="1"/>
              <a:t>Dept</a:t>
            </a:r>
            <a:r>
              <a:rPr lang="en-ZA" sz="2000" dirty="0"/>
              <a:t> or School or Faculty level.  This then allows them to import grades for all courses that link to that </a:t>
            </a:r>
            <a:r>
              <a:rPr lang="en-ZA" sz="2000" dirty="0" err="1"/>
              <a:t>Dept</a:t>
            </a:r>
            <a:r>
              <a:rPr lang="en-ZA" sz="2000" dirty="0" smtClean="0"/>
              <a:t>, School </a:t>
            </a:r>
            <a:r>
              <a:rPr lang="en-ZA" sz="2000" dirty="0"/>
              <a:t>or Faculty to which they have been given this right (rather than having to capture the person’s details for each and every course for which they can </a:t>
            </a:r>
            <a:r>
              <a:rPr lang="en-ZA" sz="2000" dirty="0" smtClean="0"/>
              <a:t>sign off grades</a:t>
            </a:r>
            <a:r>
              <a:rPr lang="en-ZA" sz="2000" dirty="0"/>
              <a:t>)</a:t>
            </a:r>
            <a:endParaRPr lang="en-ZA" dirty="0"/>
          </a:p>
          <a:p>
            <a:pPr marL="457200" lvl="1" indent="0">
              <a:buNone/>
            </a:pPr>
            <a:endParaRPr lang="en-ZA" sz="2000" dirty="0"/>
          </a:p>
        </p:txBody>
      </p:sp>
    </p:spTree>
    <p:extLst>
      <p:ext uri="{BB962C8B-B14F-4D97-AF65-F5344CB8AC3E}">
        <p14:creationId xmlns:p14="http://schemas.microsoft.com/office/powerpoint/2010/main" val="28424423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227" y="109752"/>
            <a:ext cx="10515600" cy="557513"/>
          </a:xfrm>
        </p:spPr>
        <p:txBody>
          <a:bodyPr vert="horz" lIns="91440" tIns="45720" rIns="91440" bIns="45720" rtlCol="0" anchor="ctr">
            <a:normAutofit fontScale="90000"/>
          </a:bodyPr>
          <a:lstStyle/>
          <a:p>
            <a:r>
              <a:rPr lang="en-ZA" b="1" dirty="0">
                <a:solidFill>
                  <a:srgbClr val="FF0000"/>
                </a:solidFill>
              </a:rPr>
              <a:t>Security Roles – for PeopleSoft (Cont’d)</a:t>
            </a:r>
          </a:p>
        </p:txBody>
      </p:sp>
      <p:sp>
        <p:nvSpPr>
          <p:cNvPr id="3" name="Content Placeholder 2"/>
          <p:cNvSpPr>
            <a:spLocks noGrp="1"/>
          </p:cNvSpPr>
          <p:nvPr>
            <p:ph idx="1"/>
          </p:nvPr>
        </p:nvSpPr>
        <p:spPr>
          <a:xfrm>
            <a:off x="197708" y="1081825"/>
            <a:ext cx="11590638" cy="5578468"/>
          </a:xfrm>
        </p:spPr>
        <p:txBody>
          <a:bodyPr>
            <a:noAutofit/>
          </a:bodyPr>
          <a:lstStyle/>
          <a:p>
            <a:pPr marL="0" indent="0">
              <a:buNone/>
            </a:pPr>
            <a:r>
              <a:rPr lang="en-ZA" sz="2400" dirty="0"/>
              <a:t>The PeopleSoft-specific roles that can be assigned at </a:t>
            </a:r>
            <a:r>
              <a:rPr lang="en-ZA" sz="2400" b="1" u="sng" dirty="0"/>
              <a:t>the course level</a:t>
            </a:r>
            <a:r>
              <a:rPr lang="en-ZA" sz="2400" dirty="0"/>
              <a:t> include</a:t>
            </a:r>
            <a:r>
              <a:rPr lang="en-ZA" sz="2400" dirty="0" smtClean="0"/>
              <a:t>:</a:t>
            </a:r>
          </a:p>
          <a:p>
            <a:pPr marL="0" indent="0">
              <a:buNone/>
            </a:pPr>
            <a:endParaRPr lang="en-ZA" sz="2400" dirty="0"/>
          </a:p>
          <a:p>
            <a:r>
              <a:rPr lang="en-ZA" sz="2400" dirty="0" smtClean="0">
                <a:solidFill>
                  <a:srgbClr val="FF0000"/>
                </a:solidFill>
              </a:rPr>
              <a:t>PS </a:t>
            </a:r>
            <a:r>
              <a:rPr lang="en-ZA" sz="2400" u="sng" dirty="0" smtClean="0">
                <a:solidFill>
                  <a:srgbClr val="FF0000"/>
                </a:solidFill>
              </a:rPr>
              <a:t>Override </a:t>
            </a:r>
            <a:r>
              <a:rPr lang="en-ZA" sz="2400" u="sng" dirty="0">
                <a:solidFill>
                  <a:srgbClr val="FF0000"/>
                </a:solidFill>
              </a:rPr>
              <a:t>Approver</a:t>
            </a:r>
          </a:p>
          <a:p>
            <a:pPr lvl="1"/>
            <a:r>
              <a:rPr lang="en-ZA" sz="2000" dirty="0"/>
              <a:t>In the event that a grade was previously posted to PeopleSoft but (valid or erroneous) corrections were </a:t>
            </a:r>
            <a:r>
              <a:rPr lang="en-ZA" sz="2000" dirty="0" smtClean="0"/>
              <a:t>subsequently made to </a:t>
            </a:r>
            <a:r>
              <a:rPr lang="en-ZA" sz="2000" dirty="0"/>
              <a:t>the student’s grades in </a:t>
            </a:r>
            <a:r>
              <a:rPr lang="en-ZA" sz="2000" dirty="0" err="1"/>
              <a:t>BlackBoard</a:t>
            </a:r>
            <a:r>
              <a:rPr lang="en-ZA" sz="2000" dirty="0"/>
              <a:t> Grade </a:t>
            </a:r>
            <a:r>
              <a:rPr lang="en-ZA" sz="2000" dirty="0" err="1"/>
              <a:t>Center</a:t>
            </a:r>
            <a:r>
              <a:rPr lang="en-ZA" sz="2000" dirty="0"/>
              <a:t>, then re-running the Grades Extract process </a:t>
            </a:r>
            <a:r>
              <a:rPr lang="en-ZA" sz="2000" dirty="0" smtClean="0"/>
              <a:t>could result </a:t>
            </a:r>
            <a:r>
              <a:rPr lang="en-ZA" sz="2000" dirty="0"/>
              <a:t>in that student’s grades </a:t>
            </a:r>
            <a:r>
              <a:rPr lang="en-ZA" sz="2000" dirty="0" smtClean="0"/>
              <a:t>that are already </a:t>
            </a:r>
            <a:r>
              <a:rPr lang="en-ZA" sz="2000" dirty="0"/>
              <a:t>in PeopleSoft being overwritten and changed.  </a:t>
            </a:r>
            <a:endParaRPr lang="en-ZA" sz="2000" dirty="0" smtClean="0"/>
          </a:p>
          <a:p>
            <a:pPr lvl="1"/>
            <a:r>
              <a:rPr lang="en-ZA" sz="2000" dirty="0" smtClean="0"/>
              <a:t>If </a:t>
            </a:r>
            <a:r>
              <a:rPr lang="en-ZA" sz="2000" dirty="0"/>
              <a:t>this event is encountered then approval for this grade overwrite has to be routed via workflow to someone who has </a:t>
            </a:r>
            <a:r>
              <a:rPr lang="en-ZA" sz="2000" dirty="0" smtClean="0"/>
              <a:t>the </a:t>
            </a:r>
            <a:r>
              <a:rPr lang="en-ZA" sz="2000" dirty="0"/>
              <a:t>role of “Grade Override Approver” on this specific course (or linked </a:t>
            </a:r>
            <a:r>
              <a:rPr lang="en-ZA" sz="2000" dirty="0" err="1"/>
              <a:t>Dept</a:t>
            </a:r>
            <a:r>
              <a:rPr lang="en-ZA" sz="2000" dirty="0"/>
              <a:t> or Faculty)</a:t>
            </a:r>
          </a:p>
          <a:p>
            <a:pPr lvl="1"/>
            <a:r>
              <a:rPr lang="en-ZA" sz="2000" dirty="0"/>
              <a:t>It is also possible to assign an individual this “Grade </a:t>
            </a:r>
            <a:r>
              <a:rPr lang="en-ZA" sz="2000" dirty="0" smtClean="0"/>
              <a:t>Override Approver” </a:t>
            </a:r>
            <a:r>
              <a:rPr lang="en-ZA" sz="2000" dirty="0"/>
              <a:t>role at the </a:t>
            </a:r>
            <a:r>
              <a:rPr lang="en-ZA" sz="2000" dirty="0" err="1"/>
              <a:t>Dept</a:t>
            </a:r>
            <a:r>
              <a:rPr lang="en-ZA" sz="2000" dirty="0"/>
              <a:t> or School or Faculty level rather than having to capture it for each and every </a:t>
            </a:r>
            <a:r>
              <a:rPr lang="en-ZA" sz="2000" dirty="0" smtClean="0"/>
              <a:t>course</a:t>
            </a:r>
          </a:p>
          <a:p>
            <a:pPr lvl="1"/>
            <a:r>
              <a:rPr lang="en-ZA" sz="2000" dirty="0" smtClean="0"/>
              <a:t>Users assigned the “Grade </a:t>
            </a:r>
            <a:r>
              <a:rPr lang="en-ZA" sz="2000" dirty="0"/>
              <a:t>Override Approver</a:t>
            </a:r>
            <a:r>
              <a:rPr lang="en-ZA" sz="2000" dirty="0" smtClean="0"/>
              <a:t>” role do </a:t>
            </a:r>
            <a:r>
              <a:rPr lang="en-ZA" sz="2000" u="sng" dirty="0" smtClean="0"/>
              <a:t>not,</a:t>
            </a:r>
            <a:r>
              <a:rPr lang="en-ZA" sz="2000" dirty="0" smtClean="0"/>
              <a:t> by default, also have rights to import grades.  If a person requires the ability to </a:t>
            </a:r>
            <a:r>
              <a:rPr lang="en-ZA" sz="2000" u="sng" dirty="0" smtClean="0"/>
              <a:t>both</a:t>
            </a:r>
            <a:r>
              <a:rPr lang="en-ZA" sz="2000" dirty="0" smtClean="0"/>
              <a:t> (a) trigger the extract of grades from </a:t>
            </a:r>
            <a:r>
              <a:rPr lang="en-ZA" sz="2000" dirty="0" err="1" smtClean="0"/>
              <a:t>BlackBoard</a:t>
            </a:r>
            <a:r>
              <a:rPr lang="en-ZA" sz="2000" dirty="0" smtClean="0"/>
              <a:t> AND (b) be able to immediately approve the override of any changed grades, then they will need to be assigned both roles, “Grade Importer” and Grade Override Approver” on this course.</a:t>
            </a:r>
          </a:p>
          <a:p>
            <a:endParaRPr lang="en-ZA" sz="2400" dirty="0" smtClean="0"/>
          </a:p>
          <a:p>
            <a:pPr lvl="1"/>
            <a:endParaRPr lang="en-ZA" sz="2000" dirty="0" smtClean="0"/>
          </a:p>
          <a:p>
            <a:endParaRPr lang="en-ZA" sz="2400" dirty="0" smtClean="0"/>
          </a:p>
          <a:p>
            <a:endParaRPr lang="en-ZA" sz="2400" dirty="0"/>
          </a:p>
        </p:txBody>
      </p:sp>
    </p:spTree>
    <p:extLst>
      <p:ext uri="{BB962C8B-B14F-4D97-AF65-F5344CB8AC3E}">
        <p14:creationId xmlns:p14="http://schemas.microsoft.com/office/powerpoint/2010/main" val="5637522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227" y="109752"/>
            <a:ext cx="10515600" cy="557513"/>
          </a:xfrm>
        </p:spPr>
        <p:txBody>
          <a:bodyPr vert="horz" lIns="91440" tIns="45720" rIns="91440" bIns="45720" rtlCol="0" anchor="ctr">
            <a:normAutofit fontScale="90000"/>
          </a:bodyPr>
          <a:lstStyle/>
          <a:p>
            <a:r>
              <a:rPr lang="en-ZA" b="1" dirty="0">
                <a:solidFill>
                  <a:srgbClr val="FF0000"/>
                </a:solidFill>
              </a:rPr>
              <a:t>Security Roles – for PeopleSoft (Cont’d)</a:t>
            </a:r>
          </a:p>
        </p:txBody>
      </p:sp>
      <p:pic>
        <p:nvPicPr>
          <p:cNvPr id="5" name="Picture 4"/>
          <p:cNvPicPr/>
          <p:nvPr/>
        </p:nvPicPr>
        <p:blipFill rotWithShape="1">
          <a:blip r:embed="rId2"/>
          <a:srcRect t="9381" b="9006"/>
          <a:stretch/>
        </p:blipFill>
        <p:spPr>
          <a:xfrm>
            <a:off x="437882" y="997537"/>
            <a:ext cx="9440214" cy="4997002"/>
          </a:xfrm>
          <a:prstGeom prst="rect">
            <a:avLst/>
          </a:prstGeom>
        </p:spPr>
      </p:pic>
      <p:sp>
        <p:nvSpPr>
          <p:cNvPr id="6" name="Rounded Rectangular Callout 5"/>
          <p:cNvSpPr/>
          <p:nvPr/>
        </p:nvSpPr>
        <p:spPr>
          <a:xfrm>
            <a:off x="8941215" y="388508"/>
            <a:ext cx="2399764" cy="1133342"/>
          </a:xfrm>
          <a:prstGeom prst="wedgeRoundRectCallout">
            <a:avLst>
              <a:gd name="adj1" fmla="val -228398"/>
              <a:gd name="adj2" fmla="val 5316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This shows the Security set up for a particular Course “FRK111”</a:t>
            </a:r>
            <a:endParaRPr lang="en-ZA" sz="1400" dirty="0">
              <a:solidFill>
                <a:schemeClr val="tx1"/>
              </a:solidFill>
            </a:endParaRPr>
          </a:p>
        </p:txBody>
      </p:sp>
      <p:sp>
        <p:nvSpPr>
          <p:cNvPr id="7" name="Rounded Rectangle 6"/>
          <p:cNvSpPr/>
          <p:nvPr/>
        </p:nvSpPr>
        <p:spPr>
          <a:xfrm>
            <a:off x="566670" y="4855335"/>
            <a:ext cx="8757634" cy="39924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ounded Rectangular Callout 7"/>
          <p:cNvSpPr/>
          <p:nvPr/>
        </p:nvSpPr>
        <p:spPr>
          <a:xfrm>
            <a:off x="9324304" y="2055250"/>
            <a:ext cx="2399764" cy="1133342"/>
          </a:xfrm>
          <a:prstGeom prst="wedgeRoundRectCallout">
            <a:avLst>
              <a:gd name="adj1" fmla="val -68470"/>
              <a:gd name="adj2" fmla="val 187255"/>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This individual has been assigned 1 role within the Grade Integration portfolio.  Clicking on this shows more detail</a:t>
            </a:r>
            <a:endParaRPr lang="en-ZA" sz="1400" dirty="0">
              <a:solidFill>
                <a:schemeClr val="tx1"/>
              </a:solidFill>
            </a:endParaRPr>
          </a:p>
        </p:txBody>
      </p:sp>
    </p:spTree>
    <p:extLst>
      <p:ext uri="{BB962C8B-B14F-4D97-AF65-F5344CB8AC3E}">
        <p14:creationId xmlns:p14="http://schemas.microsoft.com/office/powerpoint/2010/main" val="2015290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b="1" dirty="0" smtClean="0">
                <a:solidFill>
                  <a:srgbClr val="FF0000"/>
                </a:solidFill>
              </a:rPr>
              <a:t>Current Practice</a:t>
            </a:r>
            <a:endParaRPr lang="en-ZA" b="1" dirty="0">
              <a:solidFill>
                <a:srgbClr val="FF0000"/>
              </a:solidFill>
            </a:endParaRPr>
          </a:p>
        </p:txBody>
      </p:sp>
      <p:sp>
        <p:nvSpPr>
          <p:cNvPr id="5" name="Text Placeholder 4"/>
          <p:cNvSpPr>
            <a:spLocks noGrp="1"/>
          </p:cNvSpPr>
          <p:nvPr>
            <p:ph type="body" idx="1"/>
          </p:nvPr>
        </p:nvSpPr>
        <p:spPr/>
        <p:txBody>
          <a:bodyPr/>
          <a:lstStyle/>
          <a:p>
            <a:endParaRPr lang="en-ZA"/>
          </a:p>
        </p:txBody>
      </p:sp>
    </p:spTree>
    <p:extLst>
      <p:ext uri="{BB962C8B-B14F-4D97-AF65-F5344CB8AC3E}">
        <p14:creationId xmlns:p14="http://schemas.microsoft.com/office/powerpoint/2010/main" val="29249749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2"/>
          <a:srcRect t="15368"/>
          <a:stretch/>
        </p:blipFill>
        <p:spPr>
          <a:xfrm>
            <a:off x="227583" y="1095777"/>
            <a:ext cx="10616428" cy="4983051"/>
          </a:xfrm>
          <a:prstGeom prst="rect">
            <a:avLst/>
          </a:prstGeom>
        </p:spPr>
      </p:pic>
      <p:sp>
        <p:nvSpPr>
          <p:cNvPr id="2" name="Title 1"/>
          <p:cNvSpPr>
            <a:spLocks noGrp="1"/>
          </p:cNvSpPr>
          <p:nvPr>
            <p:ph type="title"/>
          </p:nvPr>
        </p:nvSpPr>
        <p:spPr>
          <a:xfrm>
            <a:off x="735227" y="109752"/>
            <a:ext cx="10515600" cy="557513"/>
          </a:xfrm>
        </p:spPr>
        <p:txBody>
          <a:bodyPr vert="horz" lIns="91440" tIns="45720" rIns="91440" bIns="45720" rtlCol="0" anchor="ctr">
            <a:normAutofit fontScale="90000"/>
          </a:bodyPr>
          <a:lstStyle/>
          <a:p>
            <a:r>
              <a:rPr lang="en-ZA" b="1" dirty="0">
                <a:solidFill>
                  <a:srgbClr val="FF0000"/>
                </a:solidFill>
              </a:rPr>
              <a:t>Security Roles – for PeopleSoft (Cont’d)</a:t>
            </a:r>
          </a:p>
        </p:txBody>
      </p:sp>
      <p:sp>
        <p:nvSpPr>
          <p:cNvPr id="7" name="Rounded Rectangle 6"/>
          <p:cNvSpPr/>
          <p:nvPr/>
        </p:nvSpPr>
        <p:spPr>
          <a:xfrm>
            <a:off x="2537138" y="4365938"/>
            <a:ext cx="682580" cy="150682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ounded Rectangular Callout 7"/>
          <p:cNvSpPr/>
          <p:nvPr/>
        </p:nvSpPr>
        <p:spPr>
          <a:xfrm>
            <a:off x="7753082" y="5306095"/>
            <a:ext cx="3497745" cy="1133342"/>
          </a:xfrm>
          <a:prstGeom prst="wedgeRoundRectCallout">
            <a:avLst>
              <a:gd name="adj1" fmla="val -176464"/>
              <a:gd name="adj2" fmla="val -12745"/>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Although an individual could be assigned multiple roles, this person has (only) been granted the right to import grades from </a:t>
            </a:r>
            <a:r>
              <a:rPr lang="en-ZA" sz="1400" dirty="0" err="1" smtClean="0">
                <a:solidFill>
                  <a:schemeClr val="tx1"/>
                </a:solidFill>
              </a:rPr>
              <a:t>BlackBoard</a:t>
            </a:r>
            <a:r>
              <a:rPr lang="en-ZA" sz="1400" dirty="0" smtClean="0">
                <a:solidFill>
                  <a:schemeClr val="tx1"/>
                </a:solidFill>
              </a:rPr>
              <a:t> to the PeopleSoft grade staging tables</a:t>
            </a:r>
            <a:endParaRPr lang="en-ZA" sz="1400" dirty="0">
              <a:solidFill>
                <a:schemeClr val="tx1"/>
              </a:solidFill>
            </a:endParaRPr>
          </a:p>
        </p:txBody>
      </p:sp>
    </p:spTree>
    <p:extLst>
      <p:ext uri="{BB962C8B-B14F-4D97-AF65-F5344CB8AC3E}">
        <p14:creationId xmlns:p14="http://schemas.microsoft.com/office/powerpoint/2010/main" val="39687777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227" y="109752"/>
            <a:ext cx="10515600" cy="557513"/>
          </a:xfrm>
        </p:spPr>
        <p:txBody>
          <a:bodyPr vert="horz" lIns="91440" tIns="45720" rIns="91440" bIns="45720" rtlCol="0" anchor="ctr">
            <a:normAutofit fontScale="90000"/>
          </a:bodyPr>
          <a:lstStyle/>
          <a:p>
            <a:r>
              <a:rPr lang="en-ZA" b="1" dirty="0">
                <a:solidFill>
                  <a:srgbClr val="FF0000"/>
                </a:solidFill>
              </a:rPr>
              <a:t>Security Roles </a:t>
            </a:r>
            <a:r>
              <a:rPr lang="en-ZA" b="1" dirty="0" smtClean="0">
                <a:solidFill>
                  <a:srgbClr val="FF0000"/>
                </a:solidFill>
              </a:rPr>
              <a:t>assignable from PeopleSoft</a:t>
            </a:r>
            <a:endParaRPr lang="en-ZA" b="1" dirty="0">
              <a:solidFill>
                <a:srgbClr val="FF0000"/>
              </a:solidFill>
            </a:endParaRPr>
          </a:p>
        </p:txBody>
      </p:sp>
      <p:pic>
        <p:nvPicPr>
          <p:cNvPr id="5" name="Picture 4"/>
          <p:cNvPicPr>
            <a:picLocks noChangeAspect="1"/>
          </p:cNvPicPr>
          <p:nvPr/>
        </p:nvPicPr>
        <p:blipFill>
          <a:blip r:embed="rId2"/>
          <a:stretch>
            <a:fillRect/>
          </a:stretch>
        </p:blipFill>
        <p:spPr>
          <a:xfrm>
            <a:off x="1661375" y="759854"/>
            <a:ext cx="8025956" cy="5965042"/>
          </a:xfrm>
          <a:prstGeom prst="rect">
            <a:avLst/>
          </a:prstGeom>
        </p:spPr>
      </p:pic>
      <p:sp>
        <p:nvSpPr>
          <p:cNvPr id="3" name="Right Arrow 2"/>
          <p:cNvSpPr/>
          <p:nvPr/>
        </p:nvSpPr>
        <p:spPr>
          <a:xfrm>
            <a:off x="633423" y="4222633"/>
            <a:ext cx="810238" cy="41212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1649016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227" y="109752"/>
            <a:ext cx="10515600" cy="557513"/>
          </a:xfrm>
        </p:spPr>
        <p:txBody>
          <a:bodyPr vert="horz" lIns="91440" tIns="45720" rIns="91440" bIns="45720" rtlCol="0" anchor="ctr">
            <a:normAutofit fontScale="90000"/>
          </a:bodyPr>
          <a:lstStyle/>
          <a:p>
            <a:r>
              <a:rPr lang="en-ZA" b="1" dirty="0">
                <a:solidFill>
                  <a:srgbClr val="FF0000"/>
                </a:solidFill>
              </a:rPr>
              <a:t>Security Roles – for PeopleSoft (Cont’d)</a:t>
            </a:r>
          </a:p>
        </p:txBody>
      </p:sp>
      <p:sp>
        <p:nvSpPr>
          <p:cNvPr id="3" name="Content Placeholder 2"/>
          <p:cNvSpPr>
            <a:spLocks noGrp="1"/>
          </p:cNvSpPr>
          <p:nvPr>
            <p:ph idx="1"/>
          </p:nvPr>
        </p:nvSpPr>
        <p:spPr>
          <a:xfrm>
            <a:off x="197708" y="1081825"/>
            <a:ext cx="11590638" cy="5578468"/>
          </a:xfrm>
        </p:spPr>
        <p:txBody>
          <a:bodyPr>
            <a:noAutofit/>
          </a:bodyPr>
          <a:lstStyle/>
          <a:p>
            <a:pPr marL="0" indent="0">
              <a:buNone/>
            </a:pPr>
            <a:r>
              <a:rPr lang="en-ZA" sz="2400" dirty="0"/>
              <a:t>The PeopleSoft-specific roles that can be assigned at </a:t>
            </a:r>
            <a:r>
              <a:rPr lang="en-ZA" sz="2400" b="1" u="sng" dirty="0"/>
              <a:t>the course level</a:t>
            </a:r>
            <a:r>
              <a:rPr lang="en-ZA" sz="2400" dirty="0"/>
              <a:t> include</a:t>
            </a:r>
            <a:r>
              <a:rPr lang="en-ZA" sz="2400" dirty="0" smtClean="0"/>
              <a:t>:</a:t>
            </a:r>
          </a:p>
          <a:p>
            <a:pPr marL="0" indent="0">
              <a:buNone/>
            </a:pPr>
            <a:endParaRPr lang="en-ZA" sz="2400" dirty="0"/>
          </a:p>
          <a:p>
            <a:r>
              <a:rPr lang="en-ZA" sz="2400" dirty="0" smtClean="0">
                <a:solidFill>
                  <a:srgbClr val="FF0000"/>
                </a:solidFill>
              </a:rPr>
              <a:t>Class Roster Viewer</a:t>
            </a:r>
          </a:p>
          <a:p>
            <a:pPr lvl="1"/>
            <a:r>
              <a:rPr lang="en-ZA" sz="2000" dirty="0" smtClean="0"/>
              <a:t>At present at UP any staff member can go into PeopleSoft Campus and invoke functionality to look at the class roster (i.e. list of students enrolled in a class) of any course anywhere in UP.  </a:t>
            </a:r>
          </a:p>
          <a:p>
            <a:pPr lvl="1"/>
            <a:r>
              <a:rPr lang="en-ZA" sz="2000" dirty="0" smtClean="0"/>
              <a:t>Going forward however, the Role-based security will only permit individuals with the Class Roster Viewer role </a:t>
            </a:r>
            <a:r>
              <a:rPr lang="en-ZA" sz="2000" dirty="0"/>
              <a:t>on this specific course (or linked </a:t>
            </a:r>
            <a:r>
              <a:rPr lang="en-ZA" sz="2000" dirty="0" err="1"/>
              <a:t>Dept</a:t>
            </a:r>
            <a:r>
              <a:rPr lang="en-ZA" sz="2000" dirty="0"/>
              <a:t> or Faculty</a:t>
            </a:r>
            <a:r>
              <a:rPr lang="en-ZA" sz="2000" dirty="0" smtClean="0"/>
              <a:t>) to view the this course’s Class Roster.  </a:t>
            </a:r>
          </a:p>
          <a:p>
            <a:pPr lvl="1"/>
            <a:r>
              <a:rPr lang="en-ZA" sz="2000" dirty="0" smtClean="0"/>
              <a:t>Person’s requiring the ability to view a specific class’ roster will need to apply for this right – and this application will then route to the appropriate “Course Relationship Approver”</a:t>
            </a:r>
            <a:endParaRPr lang="en-ZA" sz="2000" dirty="0"/>
          </a:p>
          <a:p>
            <a:pPr lvl="2"/>
            <a:r>
              <a:rPr lang="en-ZA" sz="1600" i="1" dirty="0" smtClean="0"/>
              <a:t>(The details of process by which users can apply for rights – or Roles – on a course appears as an annexure at the end of this presentation)</a:t>
            </a:r>
          </a:p>
          <a:p>
            <a:endParaRPr lang="en-ZA" sz="2400" dirty="0" smtClean="0"/>
          </a:p>
          <a:p>
            <a:pPr lvl="1"/>
            <a:endParaRPr lang="en-ZA" sz="2000" dirty="0" smtClean="0"/>
          </a:p>
          <a:p>
            <a:endParaRPr lang="en-ZA" sz="2400" dirty="0" smtClean="0"/>
          </a:p>
          <a:p>
            <a:endParaRPr lang="en-ZA" sz="2400" dirty="0"/>
          </a:p>
        </p:txBody>
      </p:sp>
    </p:spTree>
    <p:extLst>
      <p:ext uri="{BB962C8B-B14F-4D97-AF65-F5344CB8AC3E}">
        <p14:creationId xmlns:p14="http://schemas.microsoft.com/office/powerpoint/2010/main" val="32779481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227" y="109752"/>
            <a:ext cx="10515600" cy="557513"/>
          </a:xfrm>
        </p:spPr>
        <p:txBody>
          <a:bodyPr vert="horz" lIns="91440" tIns="45720" rIns="91440" bIns="45720" rtlCol="0" anchor="ctr">
            <a:normAutofit fontScale="90000"/>
          </a:bodyPr>
          <a:lstStyle/>
          <a:p>
            <a:r>
              <a:rPr lang="en-ZA" b="1" dirty="0">
                <a:solidFill>
                  <a:srgbClr val="FF0000"/>
                </a:solidFill>
              </a:rPr>
              <a:t>Security Roles </a:t>
            </a:r>
            <a:r>
              <a:rPr lang="en-ZA" b="1" dirty="0" smtClean="0">
                <a:solidFill>
                  <a:srgbClr val="FF0000"/>
                </a:solidFill>
              </a:rPr>
              <a:t>assignable from PeopleSoft</a:t>
            </a:r>
            <a:endParaRPr lang="en-ZA" b="1" dirty="0">
              <a:solidFill>
                <a:srgbClr val="FF0000"/>
              </a:solidFill>
            </a:endParaRPr>
          </a:p>
        </p:txBody>
      </p:sp>
      <p:pic>
        <p:nvPicPr>
          <p:cNvPr id="5" name="Picture 4"/>
          <p:cNvPicPr>
            <a:picLocks noChangeAspect="1"/>
          </p:cNvPicPr>
          <p:nvPr/>
        </p:nvPicPr>
        <p:blipFill>
          <a:blip r:embed="rId2"/>
          <a:stretch>
            <a:fillRect/>
          </a:stretch>
        </p:blipFill>
        <p:spPr>
          <a:xfrm>
            <a:off x="1661375" y="759854"/>
            <a:ext cx="8025956" cy="5965042"/>
          </a:xfrm>
          <a:prstGeom prst="rect">
            <a:avLst/>
          </a:prstGeom>
        </p:spPr>
      </p:pic>
      <p:sp>
        <p:nvSpPr>
          <p:cNvPr id="3" name="Right Arrow 2"/>
          <p:cNvSpPr/>
          <p:nvPr/>
        </p:nvSpPr>
        <p:spPr>
          <a:xfrm>
            <a:off x="735227" y="3917834"/>
            <a:ext cx="810238" cy="41212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636747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9579"/>
          </a:xfrm>
        </p:spPr>
        <p:txBody>
          <a:bodyPr vert="horz" lIns="91440" tIns="45720" rIns="91440" bIns="45720" rtlCol="0" anchor="ctr">
            <a:normAutofit/>
          </a:bodyPr>
          <a:lstStyle/>
          <a:p>
            <a:r>
              <a:rPr lang="en-ZA" b="1" dirty="0">
                <a:solidFill>
                  <a:srgbClr val="FF0000"/>
                </a:solidFill>
              </a:rPr>
              <a:t>Security Roles – for </a:t>
            </a:r>
            <a:r>
              <a:rPr lang="en-ZA" b="1" dirty="0" smtClean="0">
                <a:solidFill>
                  <a:srgbClr val="FF0000"/>
                </a:solidFill>
              </a:rPr>
              <a:t>CEMS</a:t>
            </a:r>
            <a:endParaRPr lang="en-ZA" b="1" dirty="0">
              <a:solidFill>
                <a:srgbClr val="FF0000"/>
              </a:solidFill>
            </a:endParaRPr>
          </a:p>
        </p:txBody>
      </p:sp>
      <p:sp>
        <p:nvSpPr>
          <p:cNvPr id="3" name="Content Placeholder 2"/>
          <p:cNvSpPr>
            <a:spLocks noGrp="1"/>
          </p:cNvSpPr>
          <p:nvPr>
            <p:ph idx="1"/>
          </p:nvPr>
        </p:nvSpPr>
        <p:spPr>
          <a:xfrm>
            <a:off x="838200" y="1506828"/>
            <a:ext cx="10515600" cy="4764499"/>
          </a:xfrm>
        </p:spPr>
        <p:txBody>
          <a:bodyPr>
            <a:normAutofit/>
          </a:bodyPr>
          <a:lstStyle/>
          <a:p>
            <a:r>
              <a:rPr lang="en-ZA" dirty="0" smtClean="0">
                <a:solidFill>
                  <a:srgbClr val="FF0000"/>
                </a:solidFill>
              </a:rPr>
              <a:t>CEMS Admin</a:t>
            </a:r>
          </a:p>
          <a:p>
            <a:pPr lvl="1"/>
            <a:r>
              <a:rPr lang="en-ZA" dirty="0" smtClean="0"/>
              <a:t>CEMS is UP’s “Community Engagement Management System” which tracks:</a:t>
            </a:r>
          </a:p>
          <a:p>
            <a:pPr lvl="2"/>
            <a:r>
              <a:rPr lang="en-ZA" dirty="0" smtClean="0"/>
              <a:t>Where Community Engagement opportunities exist, and</a:t>
            </a:r>
          </a:p>
          <a:p>
            <a:pPr lvl="2"/>
            <a:r>
              <a:rPr lang="en-ZA" dirty="0" smtClean="0"/>
              <a:t>Which students have undertaken various types of Community Service</a:t>
            </a:r>
          </a:p>
          <a:p>
            <a:pPr lvl="1"/>
            <a:r>
              <a:rPr lang="en-ZA" dirty="0" smtClean="0"/>
              <a:t>Only a subset of UP courses demand a Community Engagement component</a:t>
            </a:r>
          </a:p>
          <a:p>
            <a:pPr lvl="1"/>
            <a:endParaRPr lang="en-ZA" dirty="0" smtClean="0"/>
          </a:p>
          <a:p>
            <a:pPr lvl="1"/>
            <a:r>
              <a:rPr lang="en-ZA" dirty="0" smtClean="0"/>
              <a:t>However, for those courses those do require a Community Engagement component, it is necessary to define (in PeopleSoft) which academics are administering these courses – and this data is then passed from PS CS to the CEMS systems</a:t>
            </a:r>
          </a:p>
          <a:p>
            <a:pPr lvl="1"/>
            <a:endParaRPr lang="en-ZA" dirty="0" smtClean="0"/>
          </a:p>
          <a:p>
            <a:endParaRPr lang="en-ZA" dirty="0" smtClean="0"/>
          </a:p>
          <a:p>
            <a:endParaRPr lang="en-ZA" dirty="0"/>
          </a:p>
        </p:txBody>
      </p:sp>
    </p:spTree>
    <p:extLst>
      <p:ext uri="{BB962C8B-B14F-4D97-AF65-F5344CB8AC3E}">
        <p14:creationId xmlns:p14="http://schemas.microsoft.com/office/powerpoint/2010/main" val="19120007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227" y="109752"/>
            <a:ext cx="10515600" cy="557513"/>
          </a:xfrm>
        </p:spPr>
        <p:txBody>
          <a:bodyPr vert="horz" lIns="91440" tIns="45720" rIns="91440" bIns="45720" rtlCol="0" anchor="ctr">
            <a:normAutofit fontScale="90000"/>
          </a:bodyPr>
          <a:lstStyle/>
          <a:p>
            <a:r>
              <a:rPr lang="en-ZA" b="1" dirty="0">
                <a:solidFill>
                  <a:srgbClr val="FF0000"/>
                </a:solidFill>
              </a:rPr>
              <a:t>Security Roles </a:t>
            </a:r>
            <a:r>
              <a:rPr lang="en-ZA" b="1" dirty="0" smtClean="0">
                <a:solidFill>
                  <a:srgbClr val="FF0000"/>
                </a:solidFill>
              </a:rPr>
              <a:t>assignable from PeopleSoft</a:t>
            </a:r>
            <a:endParaRPr lang="en-ZA" b="1" dirty="0">
              <a:solidFill>
                <a:srgbClr val="FF0000"/>
              </a:solidFill>
            </a:endParaRPr>
          </a:p>
        </p:txBody>
      </p:sp>
      <p:pic>
        <p:nvPicPr>
          <p:cNvPr id="5" name="Picture 4"/>
          <p:cNvPicPr>
            <a:picLocks noChangeAspect="1"/>
          </p:cNvPicPr>
          <p:nvPr/>
        </p:nvPicPr>
        <p:blipFill>
          <a:blip r:embed="rId2"/>
          <a:stretch>
            <a:fillRect/>
          </a:stretch>
        </p:blipFill>
        <p:spPr>
          <a:xfrm>
            <a:off x="2503203" y="759854"/>
            <a:ext cx="8025956" cy="5965042"/>
          </a:xfrm>
          <a:prstGeom prst="rect">
            <a:avLst/>
          </a:prstGeom>
        </p:spPr>
      </p:pic>
      <p:sp>
        <p:nvSpPr>
          <p:cNvPr id="3" name="Right Arrow 2"/>
          <p:cNvSpPr/>
          <p:nvPr/>
        </p:nvSpPr>
        <p:spPr>
          <a:xfrm>
            <a:off x="865855" y="2771204"/>
            <a:ext cx="810238" cy="41212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Left Brace 3"/>
          <p:cNvSpPr/>
          <p:nvPr/>
        </p:nvSpPr>
        <p:spPr>
          <a:xfrm>
            <a:off x="2002975" y="2026581"/>
            <a:ext cx="298516" cy="1906790"/>
          </a:xfrm>
          <a:prstGeom prst="leftBrace">
            <a:avLst>
              <a:gd name="adj1" fmla="val 61274"/>
              <a:gd name="adj2" fmla="val 5078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Tree>
    <p:extLst>
      <p:ext uri="{BB962C8B-B14F-4D97-AF65-F5344CB8AC3E}">
        <p14:creationId xmlns:p14="http://schemas.microsoft.com/office/powerpoint/2010/main" val="1712398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9579"/>
          </a:xfrm>
        </p:spPr>
        <p:txBody>
          <a:bodyPr vert="horz" lIns="91440" tIns="45720" rIns="91440" bIns="45720" rtlCol="0" anchor="ctr">
            <a:normAutofit/>
          </a:bodyPr>
          <a:lstStyle/>
          <a:p>
            <a:r>
              <a:rPr lang="en-ZA" b="1" dirty="0">
                <a:solidFill>
                  <a:srgbClr val="FF0000"/>
                </a:solidFill>
              </a:rPr>
              <a:t>Security Roles – for </a:t>
            </a:r>
            <a:r>
              <a:rPr lang="en-ZA" b="1" dirty="0" err="1">
                <a:solidFill>
                  <a:srgbClr val="FF0000"/>
                </a:solidFill>
              </a:rPr>
              <a:t>BlackBoard</a:t>
            </a:r>
            <a:endParaRPr lang="en-ZA" b="1" dirty="0">
              <a:solidFill>
                <a:srgbClr val="FF0000"/>
              </a:solidFill>
            </a:endParaRPr>
          </a:p>
        </p:txBody>
      </p:sp>
      <p:sp>
        <p:nvSpPr>
          <p:cNvPr id="3" name="Content Placeholder 2"/>
          <p:cNvSpPr>
            <a:spLocks noGrp="1"/>
          </p:cNvSpPr>
          <p:nvPr>
            <p:ph idx="1"/>
          </p:nvPr>
        </p:nvSpPr>
        <p:spPr>
          <a:xfrm>
            <a:off x="838200" y="1506828"/>
            <a:ext cx="10515600" cy="4764499"/>
          </a:xfrm>
        </p:spPr>
        <p:txBody>
          <a:bodyPr>
            <a:normAutofit fontScale="92500" lnSpcReduction="10000"/>
          </a:bodyPr>
          <a:lstStyle/>
          <a:p>
            <a:r>
              <a:rPr lang="en-ZA" dirty="0" smtClean="0"/>
              <a:t>Roles that are managed in PeopleSoft at the course level – but which info is passed across to </a:t>
            </a:r>
            <a:r>
              <a:rPr lang="en-ZA" dirty="0" err="1" smtClean="0"/>
              <a:t>BlackBoard</a:t>
            </a:r>
            <a:r>
              <a:rPr lang="en-ZA" dirty="0" smtClean="0"/>
              <a:t> – include a host of roles such as:</a:t>
            </a:r>
          </a:p>
          <a:p>
            <a:pPr lvl="1"/>
            <a:r>
              <a:rPr lang="en-ZA" sz="1900" dirty="0" err="1"/>
              <a:t>clickUP</a:t>
            </a:r>
            <a:r>
              <a:rPr lang="en-ZA" sz="1900" dirty="0"/>
              <a:t> Student (S)</a:t>
            </a:r>
          </a:p>
          <a:p>
            <a:pPr lvl="1"/>
            <a:r>
              <a:rPr lang="en-ZA" sz="1900" dirty="0" err="1" smtClean="0"/>
              <a:t>clickUp</a:t>
            </a:r>
            <a:r>
              <a:rPr lang="en-ZA" sz="1900" dirty="0" smtClean="0"/>
              <a:t> </a:t>
            </a:r>
            <a:r>
              <a:rPr lang="en-ZA" sz="1900" dirty="0"/>
              <a:t>Course </a:t>
            </a:r>
            <a:r>
              <a:rPr lang="en-ZA" sz="1900" dirty="0" smtClean="0"/>
              <a:t>Builder (B)</a:t>
            </a:r>
          </a:p>
          <a:p>
            <a:pPr lvl="1"/>
            <a:r>
              <a:rPr lang="en-ZA" sz="1900" dirty="0" err="1"/>
              <a:t>clickUP</a:t>
            </a:r>
            <a:r>
              <a:rPr lang="en-ZA" sz="1900" dirty="0"/>
              <a:t> Instructor (P)</a:t>
            </a:r>
          </a:p>
          <a:p>
            <a:pPr lvl="1"/>
            <a:r>
              <a:rPr lang="en-ZA" sz="1900" dirty="0" err="1"/>
              <a:t>clickUP</a:t>
            </a:r>
            <a:r>
              <a:rPr lang="en-ZA" sz="1900" dirty="0"/>
              <a:t> Teaching Assistant (T)</a:t>
            </a:r>
          </a:p>
          <a:p>
            <a:pPr lvl="1"/>
            <a:r>
              <a:rPr lang="en-ZA" sz="1900" dirty="0" err="1"/>
              <a:t>clickUp</a:t>
            </a:r>
            <a:r>
              <a:rPr lang="en-ZA" sz="1900" dirty="0"/>
              <a:t> Grade Administrator (G)</a:t>
            </a:r>
          </a:p>
          <a:p>
            <a:pPr lvl="1"/>
            <a:r>
              <a:rPr lang="en-ZA" sz="1900" dirty="0" err="1" smtClean="0"/>
              <a:t>clickUP</a:t>
            </a:r>
            <a:r>
              <a:rPr lang="en-ZA" sz="1900" dirty="0" smtClean="0"/>
              <a:t> Guest (U)</a:t>
            </a:r>
          </a:p>
          <a:p>
            <a:pPr lvl="1"/>
            <a:r>
              <a:rPr lang="en-ZA" sz="1900" dirty="0" err="1"/>
              <a:t>clickUP</a:t>
            </a:r>
            <a:r>
              <a:rPr lang="en-ZA" sz="1900" dirty="0"/>
              <a:t> Organization </a:t>
            </a:r>
            <a:r>
              <a:rPr lang="en-ZA" sz="1900" dirty="0" smtClean="0"/>
              <a:t>Manager (M)</a:t>
            </a:r>
          </a:p>
          <a:p>
            <a:pPr lvl="1"/>
            <a:r>
              <a:rPr lang="en-ZA" sz="1900" dirty="0" err="1"/>
              <a:t>clickUP</a:t>
            </a:r>
            <a:r>
              <a:rPr lang="en-ZA" sz="1900" dirty="0"/>
              <a:t> Student: No </a:t>
            </a:r>
            <a:r>
              <a:rPr lang="en-ZA" sz="1900" dirty="0" err="1"/>
              <a:t>Grd</a:t>
            </a:r>
            <a:r>
              <a:rPr lang="en-ZA" sz="1900" dirty="0"/>
              <a:t> </a:t>
            </a:r>
            <a:r>
              <a:rPr lang="en-ZA" sz="1900" dirty="0" smtClean="0"/>
              <a:t>Centre (N)</a:t>
            </a:r>
          </a:p>
          <a:p>
            <a:pPr lvl="1"/>
            <a:r>
              <a:rPr lang="en-ZA" sz="1900" dirty="0" err="1" smtClean="0"/>
              <a:t>clickUP</a:t>
            </a:r>
            <a:r>
              <a:rPr lang="en-ZA" sz="1900" dirty="0" smtClean="0"/>
              <a:t> Viewer (V)</a:t>
            </a:r>
          </a:p>
          <a:p>
            <a:pPr lvl="1"/>
            <a:r>
              <a:rPr lang="en-ZA" sz="1900" dirty="0" err="1" smtClean="0"/>
              <a:t>clickUP</a:t>
            </a:r>
            <a:r>
              <a:rPr lang="en-ZA" sz="1900" dirty="0" smtClean="0"/>
              <a:t> </a:t>
            </a:r>
            <a:r>
              <a:rPr lang="en-ZA" sz="1900" dirty="0"/>
              <a:t>Announcements (A)</a:t>
            </a:r>
          </a:p>
          <a:p>
            <a:pPr lvl="1"/>
            <a:endParaRPr lang="en-ZA" sz="1600" dirty="0" smtClean="0"/>
          </a:p>
          <a:p>
            <a:r>
              <a:rPr lang="en-ZA" dirty="0" err="1" smtClean="0"/>
              <a:t>BlackBoard</a:t>
            </a:r>
            <a:r>
              <a:rPr lang="en-ZA" dirty="0" smtClean="0"/>
              <a:t> only allows an individual to be assigned a single </a:t>
            </a:r>
            <a:r>
              <a:rPr lang="en-ZA" dirty="0" err="1" smtClean="0"/>
              <a:t>BlackBoard</a:t>
            </a:r>
            <a:r>
              <a:rPr lang="en-ZA" dirty="0" smtClean="0"/>
              <a:t> role per course</a:t>
            </a:r>
          </a:p>
          <a:p>
            <a:pPr lvl="1"/>
            <a:endParaRPr lang="en-ZA" dirty="0" smtClean="0"/>
          </a:p>
          <a:p>
            <a:endParaRPr lang="en-ZA" dirty="0" smtClean="0"/>
          </a:p>
          <a:p>
            <a:endParaRPr lang="en-ZA" dirty="0"/>
          </a:p>
        </p:txBody>
      </p:sp>
      <p:sp>
        <p:nvSpPr>
          <p:cNvPr id="4" name="Rounded Rectangular Callout 3"/>
          <p:cNvSpPr/>
          <p:nvPr/>
        </p:nvSpPr>
        <p:spPr>
          <a:xfrm>
            <a:off x="6272011" y="2202288"/>
            <a:ext cx="5318975" cy="2910626"/>
          </a:xfrm>
          <a:prstGeom prst="wedgeRoundRectCallout">
            <a:avLst>
              <a:gd name="adj1" fmla="val -76520"/>
              <a:gd name="adj2" fmla="val -1047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Persons needing specific rights in </a:t>
            </a:r>
            <a:r>
              <a:rPr lang="en-ZA" sz="1400" dirty="0" err="1" smtClean="0">
                <a:solidFill>
                  <a:schemeClr val="tx1"/>
                </a:solidFill>
              </a:rPr>
              <a:t>BlackBoard</a:t>
            </a:r>
            <a:r>
              <a:rPr lang="en-ZA" sz="1400" dirty="0" smtClean="0">
                <a:solidFill>
                  <a:schemeClr val="tx1"/>
                </a:solidFill>
              </a:rPr>
              <a:t> on a specific course no longer need to approach the </a:t>
            </a:r>
            <a:r>
              <a:rPr lang="en-ZA" sz="1400" dirty="0" err="1" smtClean="0">
                <a:solidFill>
                  <a:schemeClr val="tx1"/>
                </a:solidFill>
              </a:rPr>
              <a:t>BlackBoard</a:t>
            </a:r>
            <a:r>
              <a:rPr lang="en-ZA" sz="1400" dirty="0" smtClean="0">
                <a:solidFill>
                  <a:schemeClr val="tx1"/>
                </a:solidFill>
              </a:rPr>
              <a:t> Administrators to assign these rights directly in </a:t>
            </a:r>
            <a:r>
              <a:rPr lang="en-ZA" sz="1400" dirty="0" err="1" smtClean="0">
                <a:solidFill>
                  <a:schemeClr val="tx1"/>
                </a:solidFill>
              </a:rPr>
              <a:t>BlackBoard</a:t>
            </a:r>
            <a:r>
              <a:rPr lang="en-ZA" sz="1400" dirty="0" smtClean="0">
                <a:solidFill>
                  <a:schemeClr val="tx1"/>
                </a:solidFill>
              </a:rPr>
              <a:t>.  Instead they log onto PeopleSoft and invoke a special function to request these rights on a specific Course, and this request for rights will </a:t>
            </a:r>
            <a:br>
              <a:rPr lang="en-ZA" sz="1400" dirty="0" smtClean="0">
                <a:solidFill>
                  <a:schemeClr val="tx1"/>
                </a:solidFill>
              </a:rPr>
            </a:br>
            <a:r>
              <a:rPr lang="en-ZA" sz="1400" dirty="0" smtClean="0">
                <a:solidFill>
                  <a:schemeClr val="tx1"/>
                </a:solidFill>
              </a:rPr>
              <a:t>(</a:t>
            </a:r>
            <a:r>
              <a:rPr lang="en-ZA" sz="1400" dirty="0" err="1" smtClean="0">
                <a:solidFill>
                  <a:schemeClr val="tx1"/>
                </a:solidFill>
              </a:rPr>
              <a:t>i</a:t>
            </a:r>
            <a:r>
              <a:rPr lang="en-ZA" sz="1400" dirty="0" smtClean="0">
                <a:solidFill>
                  <a:schemeClr val="tx1"/>
                </a:solidFill>
              </a:rPr>
              <a:t>) route for approval via a workflow to a persons with “Course Relationship Approver” role on the course, and </a:t>
            </a:r>
            <a:br>
              <a:rPr lang="en-ZA" sz="1400" dirty="0" smtClean="0">
                <a:solidFill>
                  <a:schemeClr val="tx1"/>
                </a:solidFill>
              </a:rPr>
            </a:br>
            <a:r>
              <a:rPr lang="en-ZA" sz="1400" dirty="0" smtClean="0">
                <a:solidFill>
                  <a:schemeClr val="tx1"/>
                </a:solidFill>
              </a:rPr>
              <a:t>(ii) once approved, PeopleSoft will – via </a:t>
            </a:r>
            <a:r>
              <a:rPr lang="en-ZA" sz="1400" dirty="0" err="1" smtClean="0">
                <a:solidFill>
                  <a:schemeClr val="tx1"/>
                </a:solidFill>
              </a:rPr>
              <a:t>webServices</a:t>
            </a:r>
            <a:r>
              <a:rPr lang="en-ZA" sz="1400" dirty="0" smtClean="0">
                <a:solidFill>
                  <a:schemeClr val="tx1"/>
                </a:solidFill>
              </a:rPr>
              <a:t> - automatically update </a:t>
            </a:r>
            <a:r>
              <a:rPr lang="en-ZA" sz="1400" dirty="0" err="1" smtClean="0">
                <a:solidFill>
                  <a:schemeClr val="tx1"/>
                </a:solidFill>
              </a:rPr>
              <a:t>BlackBoard</a:t>
            </a:r>
            <a:r>
              <a:rPr lang="en-ZA" sz="1400" dirty="0" smtClean="0">
                <a:solidFill>
                  <a:schemeClr val="tx1"/>
                </a:solidFill>
              </a:rPr>
              <a:t> and assign these rights</a:t>
            </a:r>
          </a:p>
          <a:p>
            <a:endParaRPr lang="en-ZA" sz="1400" dirty="0">
              <a:solidFill>
                <a:schemeClr val="tx1"/>
              </a:solidFill>
            </a:endParaRPr>
          </a:p>
          <a:p>
            <a:r>
              <a:rPr lang="en-ZA" sz="1400" dirty="0" smtClean="0">
                <a:solidFill>
                  <a:schemeClr val="tx1"/>
                </a:solidFill>
              </a:rPr>
              <a:t>Note: This functionality is NOT </a:t>
            </a:r>
            <a:r>
              <a:rPr lang="en-ZA" sz="1400" dirty="0" err="1" smtClean="0">
                <a:solidFill>
                  <a:schemeClr val="tx1"/>
                </a:solidFill>
              </a:rPr>
              <a:t>demo’d</a:t>
            </a:r>
            <a:r>
              <a:rPr lang="en-ZA" sz="1400" dirty="0" smtClean="0">
                <a:solidFill>
                  <a:schemeClr val="tx1"/>
                </a:solidFill>
              </a:rPr>
              <a:t> in this session</a:t>
            </a:r>
            <a:endParaRPr lang="en-ZA" sz="1400" dirty="0">
              <a:solidFill>
                <a:schemeClr val="tx1"/>
              </a:solidFill>
            </a:endParaRPr>
          </a:p>
        </p:txBody>
      </p:sp>
    </p:spTree>
    <p:extLst>
      <p:ext uri="{BB962C8B-B14F-4D97-AF65-F5344CB8AC3E}">
        <p14:creationId xmlns:p14="http://schemas.microsoft.com/office/powerpoint/2010/main" val="6583432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227" y="109752"/>
            <a:ext cx="10515600" cy="557513"/>
          </a:xfrm>
        </p:spPr>
        <p:txBody>
          <a:bodyPr vert="horz" lIns="91440" tIns="45720" rIns="91440" bIns="45720" rtlCol="0" anchor="ctr">
            <a:normAutofit fontScale="90000"/>
          </a:bodyPr>
          <a:lstStyle/>
          <a:p>
            <a:r>
              <a:rPr lang="en-ZA" b="1" dirty="0">
                <a:solidFill>
                  <a:srgbClr val="FF0000"/>
                </a:solidFill>
              </a:rPr>
              <a:t>Security Roles – for PeopleSoft (Cont’d)</a:t>
            </a:r>
          </a:p>
        </p:txBody>
      </p:sp>
      <p:pic>
        <p:nvPicPr>
          <p:cNvPr id="5" name="Picture 4"/>
          <p:cNvPicPr/>
          <p:nvPr/>
        </p:nvPicPr>
        <p:blipFill rotWithShape="1">
          <a:blip r:embed="rId2"/>
          <a:srcRect t="9381" b="9006"/>
          <a:stretch/>
        </p:blipFill>
        <p:spPr>
          <a:xfrm>
            <a:off x="437882" y="997537"/>
            <a:ext cx="9440214" cy="4997002"/>
          </a:xfrm>
          <a:prstGeom prst="rect">
            <a:avLst/>
          </a:prstGeom>
        </p:spPr>
      </p:pic>
      <p:sp>
        <p:nvSpPr>
          <p:cNvPr id="6" name="Rounded Rectangular Callout 5"/>
          <p:cNvSpPr/>
          <p:nvPr/>
        </p:nvSpPr>
        <p:spPr>
          <a:xfrm>
            <a:off x="8966973" y="1552758"/>
            <a:ext cx="2399764" cy="524313"/>
          </a:xfrm>
          <a:prstGeom prst="wedgeRoundRectCallout">
            <a:avLst>
              <a:gd name="adj1" fmla="val -72226"/>
              <a:gd name="adj2" fmla="val 136118"/>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Had we called up a course and clicked here …</a:t>
            </a:r>
            <a:endParaRPr lang="en-ZA" sz="1400" dirty="0">
              <a:solidFill>
                <a:schemeClr val="tx1"/>
              </a:solidFill>
            </a:endParaRPr>
          </a:p>
        </p:txBody>
      </p:sp>
      <p:sp>
        <p:nvSpPr>
          <p:cNvPr id="7" name="Rounded Rectangle 6"/>
          <p:cNvSpPr/>
          <p:nvPr/>
        </p:nvSpPr>
        <p:spPr>
          <a:xfrm>
            <a:off x="5988676" y="2504363"/>
            <a:ext cx="3078051" cy="39924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416243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227" y="109752"/>
            <a:ext cx="10515600" cy="557513"/>
          </a:xfrm>
        </p:spPr>
        <p:txBody>
          <a:bodyPr vert="horz" lIns="91440" tIns="45720" rIns="91440" bIns="45720" rtlCol="0" anchor="ctr">
            <a:normAutofit fontScale="90000"/>
          </a:bodyPr>
          <a:lstStyle/>
          <a:p>
            <a:r>
              <a:rPr lang="en-ZA" b="1" dirty="0">
                <a:solidFill>
                  <a:srgbClr val="FF0000"/>
                </a:solidFill>
              </a:rPr>
              <a:t>Security Roles </a:t>
            </a:r>
            <a:r>
              <a:rPr lang="en-ZA" b="1" dirty="0" smtClean="0">
                <a:solidFill>
                  <a:srgbClr val="FF0000"/>
                </a:solidFill>
              </a:rPr>
              <a:t>assignable from PeopleSoft</a:t>
            </a:r>
            <a:endParaRPr lang="en-ZA" b="1" dirty="0">
              <a:solidFill>
                <a:srgbClr val="FF0000"/>
              </a:solidFill>
            </a:endParaRPr>
          </a:p>
        </p:txBody>
      </p:sp>
      <p:pic>
        <p:nvPicPr>
          <p:cNvPr id="6" name="Picture 5"/>
          <p:cNvPicPr/>
          <p:nvPr/>
        </p:nvPicPr>
        <p:blipFill>
          <a:blip r:embed="rId2"/>
          <a:stretch>
            <a:fillRect/>
          </a:stretch>
        </p:blipFill>
        <p:spPr>
          <a:xfrm>
            <a:off x="953037" y="875763"/>
            <a:ext cx="9504608" cy="5370491"/>
          </a:xfrm>
          <a:prstGeom prst="rect">
            <a:avLst/>
          </a:prstGeom>
        </p:spPr>
      </p:pic>
      <p:sp>
        <p:nvSpPr>
          <p:cNvPr id="7" name="Rounded Rectangular Callout 6"/>
          <p:cNvSpPr/>
          <p:nvPr/>
        </p:nvSpPr>
        <p:spPr>
          <a:xfrm>
            <a:off x="9257763" y="770946"/>
            <a:ext cx="2399764" cy="956609"/>
          </a:xfrm>
          <a:prstGeom prst="wedgeRoundRectCallout">
            <a:avLst>
              <a:gd name="adj1" fmla="val -72226"/>
              <a:gd name="adj2" fmla="val 136118"/>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Would see full listing of who had what rights explicitly for this course</a:t>
            </a:r>
            <a:endParaRPr lang="en-ZA" sz="1400" dirty="0">
              <a:solidFill>
                <a:schemeClr val="tx1"/>
              </a:solidFill>
            </a:endParaRPr>
          </a:p>
        </p:txBody>
      </p:sp>
    </p:spTree>
    <p:extLst>
      <p:ext uri="{BB962C8B-B14F-4D97-AF65-F5344CB8AC3E}">
        <p14:creationId xmlns:p14="http://schemas.microsoft.com/office/powerpoint/2010/main" val="36345190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227" y="109752"/>
            <a:ext cx="10515600" cy="557513"/>
          </a:xfrm>
        </p:spPr>
        <p:txBody>
          <a:bodyPr vert="horz" lIns="91440" tIns="45720" rIns="91440" bIns="45720" rtlCol="0" anchor="ctr">
            <a:normAutofit fontScale="90000"/>
          </a:bodyPr>
          <a:lstStyle/>
          <a:p>
            <a:r>
              <a:rPr lang="en-ZA" b="1" dirty="0">
                <a:solidFill>
                  <a:srgbClr val="FF0000"/>
                </a:solidFill>
              </a:rPr>
              <a:t>Security Roles – for PeopleSoft (Cont’d)</a:t>
            </a:r>
          </a:p>
        </p:txBody>
      </p:sp>
      <p:pic>
        <p:nvPicPr>
          <p:cNvPr id="5" name="Picture 4"/>
          <p:cNvPicPr/>
          <p:nvPr/>
        </p:nvPicPr>
        <p:blipFill rotWithShape="1">
          <a:blip r:embed="rId2"/>
          <a:srcRect t="9381" b="9006"/>
          <a:stretch/>
        </p:blipFill>
        <p:spPr>
          <a:xfrm>
            <a:off x="437882" y="997537"/>
            <a:ext cx="9440214" cy="4997002"/>
          </a:xfrm>
          <a:prstGeom prst="rect">
            <a:avLst/>
          </a:prstGeom>
        </p:spPr>
      </p:pic>
      <p:sp>
        <p:nvSpPr>
          <p:cNvPr id="6" name="Rounded Rectangular Callout 5"/>
          <p:cNvSpPr/>
          <p:nvPr/>
        </p:nvSpPr>
        <p:spPr>
          <a:xfrm>
            <a:off x="8966973" y="1552758"/>
            <a:ext cx="2399764" cy="524313"/>
          </a:xfrm>
          <a:prstGeom prst="wedgeRoundRectCallout">
            <a:avLst>
              <a:gd name="adj1" fmla="val -117306"/>
              <a:gd name="adj2" fmla="val 89448"/>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And had we called up a course and clicked here …</a:t>
            </a:r>
            <a:endParaRPr lang="en-ZA" sz="1400" dirty="0">
              <a:solidFill>
                <a:schemeClr val="tx1"/>
              </a:solidFill>
            </a:endParaRPr>
          </a:p>
        </p:txBody>
      </p:sp>
      <p:sp>
        <p:nvSpPr>
          <p:cNvPr id="7" name="Rounded Rectangle 6"/>
          <p:cNvSpPr/>
          <p:nvPr/>
        </p:nvSpPr>
        <p:spPr>
          <a:xfrm>
            <a:off x="5888922" y="2207720"/>
            <a:ext cx="1413399" cy="31653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734203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5033"/>
          </a:xfrm>
        </p:spPr>
        <p:txBody>
          <a:bodyPr vert="horz" lIns="91440" tIns="45720" rIns="91440" bIns="45720" rtlCol="0" anchor="ctr">
            <a:normAutofit fontScale="90000"/>
          </a:bodyPr>
          <a:lstStyle/>
          <a:p>
            <a:r>
              <a:rPr lang="en-ZA" b="1" dirty="0">
                <a:solidFill>
                  <a:srgbClr val="FF0000"/>
                </a:solidFill>
              </a:rPr>
              <a:t>Current </a:t>
            </a:r>
            <a:r>
              <a:rPr lang="en-ZA" b="1" dirty="0" smtClean="0">
                <a:solidFill>
                  <a:srgbClr val="FF0000"/>
                </a:solidFill>
              </a:rPr>
              <a:t>practice</a:t>
            </a:r>
            <a:endParaRPr lang="en-ZA" b="1" dirty="0">
              <a:solidFill>
                <a:srgbClr val="FF0000"/>
              </a:solidFill>
            </a:endParaRPr>
          </a:p>
        </p:txBody>
      </p:sp>
      <p:sp>
        <p:nvSpPr>
          <p:cNvPr id="3" name="Content Placeholder 2"/>
          <p:cNvSpPr>
            <a:spLocks noGrp="1"/>
          </p:cNvSpPr>
          <p:nvPr>
            <p:ph idx="1"/>
          </p:nvPr>
        </p:nvSpPr>
        <p:spPr>
          <a:xfrm>
            <a:off x="566670" y="1107583"/>
            <a:ext cx="10787130" cy="5383369"/>
          </a:xfrm>
        </p:spPr>
        <p:txBody>
          <a:bodyPr>
            <a:normAutofit/>
          </a:bodyPr>
          <a:lstStyle/>
          <a:p>
            <a:r>
              <a:rPr lang="en-ZA" dirty="0" smtClean="0"/>
              <a:t>UP uses </a:t>
            </a:r>
            <a:r>
              <a:rPr lang="en-ZA" dirty="0" err="1" smtClean="0"/>
              <a:t>BlackBoard</a:t>
            </a:r>
            <a:r>
              <a:rPr lang="en-ZA" dirty="0" smtClean="0"/>
              <a:t> [BB] – referred to at UP as “</a:t>
            </a:r>
            <a:r>
              <a:rPr lang="en-ZA" dirty="0" err="1" smtClean="0"/>
              <a:t>clickUP</a:t>
            </a:r>
            <a:r>
              <a:rPr lang="en-ZA" dirty="0" smtClean="0"/>
              <a:t>” - as our Learning Management System (LMS)</a:t>
            </a:r>
          </a:p>
          <a:p>
            <a:endParaRPr lang="en-ZA" dirty="0" smtClean="0"/>
          </a:p>
          <a:p>
            <a:r>
              <a:rPr lang="en-ZA" dirty="0" smtClean="0"/>
              <a:t>Use of </a:t>
            </a:r>
            <a:r>
              <a:rPr lang="en-ZA" dirty="0" err="1" smtClean="0"/>
              <a:t>BlackBoard</a:t>
            </a:r>
            <a:r>
              <a:rPr lang="en-ZA" dirty="0" smtClean="0"/>
              <a:t> is extensive – but primarily used for:</a:t>
            </a:r>
          </a:p>
          <a:p>
            <a:pPr lvl="1"/>
            <a:r>
              <a:rPr lang="en-ZA" dirty="0" smtClean="0"/>
              <a:t>Communication with students</a:t>
            </a:r>
          </a:p>
          <a:p>
            <a:pPr lvl="1"/>
            <a:r>
              <a:rPr lang="en-ZA" dirty="0" smtClean="0"/>
              <a:t>Making learning material available to students</a:t>
            </a:r>
          </a:p>
          <a:p>
            <a:pPr lvl="1"/>
            <a:r>
              <a:rPr lang="en-ZA" dirty="0" smtClean="0"/>
              <a:t>Accepting uploads from students of their assignments</a:t>
            </a:r>
          </a:p>
          <a:p>
            <a:pPr lvl="1"/>
            <a:r>
              <a:rPr lang="en-ZA" dirty="0" smtClean="0"/>
              <a:t>Sometimes conducting tests within </a:t>
            </a:r>
            <a:r>
              <a:rPr lang="en-ZA" dirty="0" err="1" smtClean="0"/>
              <a:t>BlackBoard</a:t>
            </a:r>
            <a:r>
              <a:rPr lang="en-ZA" dirty="0" smtClean="0"/>
              <a:t> or conducting tests using a 3</a:t>
            </a:r>
            <a:r>
              <a:rPr lang="en-ZA" baseline="30000" dirty="0" smtClean="0"/>
              <a:t>rd</a:t>
            </a:r>
            <a:r>
              <a:rPr lang="en-ZA" dirty="0" smtClean="0"/>
              <a:t> party tool (e.g. Question Mark) that can pass test grades back to </a:t>
            </a:r>
            <a:r>
              <a:rPr lang="en-ZA" dirty="0" err="1" smtClean="0"/>
              <a:t>BlackBoard</a:t>
            </a:r>
            <a:endParaRPr lang="en-ZA" dirty="0" smtClean="0"/>
          </a:p>
          <a:p>
            <a:pPr lvl="1"/>
            <a:endParaRPr lang="en-ZA" dirty="0" smtClean="0"/>
          </a:p>
          <a:p>
            <a:endParaRPr lang="en-ZA" dirty="0" smtClean="0"/>
          </a:p>
          <a:p>
            <a:pPr lvl="1"/>
            <a:endParaRPr lang="en-ZA" dirty="0" smtClean="0"/>
          </a:p>
        </p:txBody>
      </p:sp>
    </p:spTree>
    <p:extLst>
      <p:ext uri="{BB962C8B-B14F-4D97-AF65-F5344CB8AC3E}">
        <p14:creationId xmlns:p14="http://schemas.microsoft.com/office/powerpoint/2010/main" val="8983567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227" y="109752"/>
            <a:ext cx="10515600" cy="557513"/>
          </a:xfrm>
        </p:spPr>
        <p:txBody>
          <a:bodyPr vert="horz" lIns="91440" tIns="45720" rIns="91440" bIns="45720" rtlCol="0" anchor="ctr">
            <a:normAutofit fontScale="90000"/>
          </a:bodyPr>
          <a:lstStyle/>
          <a:p>
            <a:r>
              <a:rPr lang="en-ZA" b="1" dirty="0">
                <a:solidFill>
                  <a:srgbClr val="FF0000"/>
                </a:solidFill>
              </a:rPr>
              <a:t>Security Roles </a:t>
            </a:r>
            <a:r>
              <a:rPr lang="en-ZA" b="1" dirty="0" smtClean="0">
                <a:solidFill>
                  <a:srgbClr val="FF0000"/>
                </a:solidFill>
              </a:rPr>
              <a:t>assignable from PeopleSoft</a:t>
            </a:r>
            <a:endParaRPr lang="en-ZA" b="1" dirty="0">
              <a:solidFill>
                <a:srgbClr val="FF0000"/>
              </a:solidFill>
            </a:endParaRPr>
          </a:p>
        </p:txBody>
      </p:sp>
      <p:pic>
        <p:nvPicPr>
          <p:cNvPr id="5" name="Picture 4"/>
          <p:cNvPicPr/>
          <p:nvPr/>
        </p:nvPicPr>
        <p:blipFill>
          <a:blip r:embed="rId2"/>
          <a:stretch>
            <a:fillRect/>
          </a:stretch>
        </p:blipFill>
        <p:spPr>
          <a:xfrm>
            <a:off x="218941" y="1727555"/>
            <a:ext cx="10735672" cy="4971245"/>
          </a:xfrm>
          <a:prstGeom prst="rect">
            <a:avLst/>
          </a:prstGeom>
        </p:spPr>
      </p:pic>
      <p:sp>
        <p:nvSpPr>
          <p:cNvPr id="7" name="Rounded Rectangular Callout 6"/>
          <p:cNvSpPr/>
          <p:nvPr/>
        </p:nvSpPr>
        <p:spPr>
          <a:xfrm>
            <a:off x="7778839" y="770947"/>
            <a:ext cx="4275786" cy="1972254"/>
          </a:xfrm>
          <a:prstGeom prst="wedgeRoundRectCallout">
            <a:avLst>
              <a:gd name="adj1" fmla="val -93612"/>
              <a:gd name="adj2" fmla="val 48616"/>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Would see the escalation path for a request, viz.</a:t>
            </a:r>
            <a:endParaRPr lang="en-ZA" sz="1400" dirty="0">
              <a:solidFill>
                <a:schemeClr val="tx1"/>
              </a:solidFill>
            </a:endParaRPr>
          </a:p>
          <a:p>
            <a:pPr marL="285750" indent="-285750">
              <a:buFont typeface="Arial" panose="020B0604020202020204" pitchFamily="34" charset="0"/>
              <a:buChar char="•"/>
            </a:pPr>
            <a:r>
              <a:rPr lang="en-ZA" sz="1400" dirty="0" smtClean="0">
                <a:solidFill>
                  <a:schemeClr val="tx1"/>
                </a:solidFill>
              </a:rPr>
              <a:t>Firstly to the </a:t>
            </a:r>
            <a:r>
              <a:rPr lang="en-ZA" sz="1400" u="sng" dirty="0" smtClean="0">
                <a:solidFill>
                  <a:schemeClr val="tx1"/>
                </a:solidFill>
              </a:rPr>
              <a:t>Course</a:t>
            </a:r>
            <a:r>
              <a:rPr lang="en-ZA" sz="1400" dirty="0" smtClean="0">
                <a:solidFill>
                  <a:schemeClr val="tx1"/>
                </a:solidFill>
              </a:rPr>
              <a:t> Relationship Approver, then escalated thereafter to </a:t>
            </a:r>
            <a:endParaRPr lang="en-ZA" sz="1400" dirty="0">
              <a:solidFill>
                <a:schemeClr val="tx1"/>
              </a:solidFill>
            </a:endParaRPr>
          </a:p>
          <a:p>
            <a:pPr marL="285750" indent="-285750">
              <a:buFont typeface="Arial" panose="020B0604020202020204" pitchFamily="34" charset="0"/>
              <a:buChar char="•"/>
            </a:pPr>
            <a:r>
              <a:rPr lang="en-ZA" sz="1400" u="sng" dirty="0" smtClean="0">
                <a:solidFill>
                  <a:schemeClr val="tx1"/>
                </a:solidFill>
              </a:rPr>
              <a:t>Academic Org </a:t>
            </a:r>
            <a:r>
              <a:rPr lang="en-ZA" sz="1400" dirty="0" smtClean="0">
                <a:solidFill>
                  <a:schemeClr val="tx1"/>
                </a:solidFill>
              </a:rPr>
              <a:t>(i.e. </a:t>
            </a:r>
            <a:r>
              <a:rPr lang="en-ZA" sz="1400" dirty="0" err="1" smtClean="0">
                <a:solidFill>
                  <a:schemeClr val="tx1"/>
                </a:solidFill>
              </a:rPr>
              <a:t>Dept</a:t>
            </a:r>
            <a:r>
              <a:rPr lang="en-ZA" sz="1400" dirty="0" smtClean="0">
                <a:solidFill>
                  <a:schemeClr val="tx1"/>
                </a:solidFill>
              </a:rPr>
              <a:t>) level Approver level, then escalates to </a:t>
            </a:r>
            <a:endParaRPr lang="en-ZA" sz="1400" dirty="0">
              <a:solidFill>
                <a:schemeClr val="tx1"/>
              </a:solidFill>
            </a:endParaRPr>
          </a:p>
          <a:p>
            <a:pPr marL="285750" indent="-285750">
              <a:buFont typeface="Arial" panose="020B0604020202020204" pitchFamily="34" charset="0"/>
              <a:buChar char="•"/>
            </a:pPr>
            <a:r>
              <a:rPr lang="en-ZA" sz="1400" u="sng" dirty="0">
                <a:solidFill>
                  <a:schemeClr val="tx1"/>
                </a:solidFill>
              </a:rPr>
              <a:t>Academic </a:t>
            </a:r>
            <a:r>
              <a:rPr lang="en-ZA" sz="1400" u="sng" dirty="0" smtClean="0">
                <a:solidFill>
                  <a:schemeClr val="tx1"/>
                </a:solidFill>
              </a:rPr>
              <a:t>Group </a:t>
            </a:r>
            <a:r>
              <a:rPr lang="en-ZA" sz="1400" dirty="0" smtClean="0">
                <a:solidFill>
                  <a:schemeClr val="tx1"/>
                </a:solidFill>
              </a:rPr>
              <a:t>(i.e</a:t>
            </a:r>
            <a:r>
              <a:rPr lang="en-ZA" sz="1400" dirty="0">
                <a:solidFill>
                  <a:schemeClr val="tx1"/>
                </a:solidFill>
              </a:rPr>
              <a:t>. </a:t>
            </a:r>
            <a:r>
              <a:rPr lang="en-ZA" sz="1400" dirty="0" smtClean="0">
                <a:solidFill>
                  <a:schemeClr val="tx1"/>
                </a:solidFill>
              </a:rPr>
              <a:t>Faculty) </a:t>
            </a:r>
            <a:r>
              <a:rPr lang="en-ZA" sz="1400" dirty="0">
                <a:solidFill>
                  <a:schemeClr val="tx1"/>
                </a:solidFill>
              </a:rPr>
              <a:t>level Approver level, then escalates to </a:t>
            </a:r>
          </a:p>
          <a:p>
            <a:pPr marL="285750" indent="-285750">
              <a:buFont typeface="Arial" panose="020B0604020202020204" pitchFamily="34" charset="0"/>
              <a:buChar char="•"/>
            </a:pPr>
            <a:r>
              <a:rPr lang="en-ZA" sz="1400" u="sng" dirty="0" smtClean="0">
                <a:solidFill>
                  <a:schemeClr val="tx1"/>
                </a:solidFill>
              </a:rPr>
              <a:t>Institution</a:t>
            </a:r>
            <a:r>
              <a:rPr lang="en-ZA" sz="1400" dirty="0" smtClean="0">
                <a:solidFill>
                  <a:schemeClr val="tx1"/>
                </a:solidFill>
              </a:rPr>
              <a:t> level Approver</a:t>
            </a:r>
            <a:endParaRPr lang="en-ZA" sz="1400" dirty="0">
              <a:solidFill>
                <a:schemeClr val="tx1"/>
              </a:solidFill>
            </a:endParaRPr>
          </a:p>
        </p:txBody>
      </p:sp>
    </p:spTree>
    <p:extLst>
      <p:ext uri="{BB962C8B-B14F-4D97-AF65-F5344CB8AC3E}">
        <p14:creationId xmlns:p14="http://schemas.microsoft.com/office/powerpoint/2010/main" val="34721442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227" y="109752"/>
            <a:ext cx="10515600" cy="557513"/>
          </a:xfrm>
        </p:spPr>
        <p:txBody>
          <a:bodyPr vert="horz" lIns="91440" tIns="45720" rIns="91440" bIns="45720" rtlCol="0" anchor="ctr">
            <a:normAutofit fontScale="90000"/>
          </a:bodyPr>
          <a:lstStyle/>
          <a:p>
            <a:r>
              <a:rPr lang="en-ZA" b="1" dirty="0">
                <a:solidFill>
                  <a:srgbClr val="FF0000"/>
                </a:solidFill>
              </a:rPr>
              <a:t>Defining Grade Extraction methods</a:t>
            </a:r>
          </a:p>
        </p:txBody>
      </p:sp>
      <p:sp>
        <p:nvSpPr>
          <p:cNvPr id="3" name="Content Placeholder 2"/>
          <p:cNvSpPr>
            <a:spLocks noGrp="1"/>
          </p:cNvSpPr>
          <p:nvPr>
            <p:ph idx="1"/>
          </p:nvPr>
        </p:nvSpPr>
        <p:spPr>
          <a:xfrm>
            <a:off x="197708" y="991672"/>
            <a:ext cx="11590638" cy="5866327"/>
          </a:xfrm>
        </p:spPr>
        <p:txBody>
          <a:bodyPr>
            <a:noAutofit/>
          </a:bodyPr>
          <a:lstStyle/>
          <a:p>
            <a:r>
              <a:rPr lang="en-ZA" sz="3600" dirty="0" smtClean="0"/>
              <a:t>For the balance of this walk-through we will be using </a:t>
            </a:r>
            <a:r>
              <a:rPr lang="en-ZA" sz="3600" dirty="0"/>
              <a:t>a</a:t>
            </a:r>
            <a:r>
              <a:rPr lang="en-ZA" sz="3600" dirty="0" smtClean="0"/>
              <a:t> specific Course, viz.  PHY114 (Physics)</a:t>
            </a:r>
            <a:endParaRPr lang="en-ZA" sz="3600" dirty="0" smtClean="0"/>
          </a:p>
          <a:p>
            <a:pPr lvl="1"/>
            <a:endParaRPr lang="en-ZA" sz="2800" dirty="0" smtClean="0"/>
          </a:p>
          <a:p>
            <a:pPr lvl="1"/>
            <a:r>
              <a:rPr lang="en-ZA" sz="2800" dirty="0" smtClean="0"/>
              <a:t>Before continuing with the demo we need to configure the system to define who is permitted to invoke the different phases of the process in PeopleSoft to extract grades for this specific course</a:t>
            </a:r>
          </a:p>
          <a:p>
            <a:pPr lvl="2"/>
            <a:r>
              <a:rPr lang="en-ZA" dirty="0" smtClean="0"/>
              <a:t>PS Grade Importer</a:t>
            </a:r>
          </a:p>
          <a:p>
            <a:pPr lvl="2"/>
            <a:r>
              <a:rPr lang="en-ZA" dirty="0" smtClean="0"/>
              <a:t>PS Grade Poster</a:t>
            </a:r>
          </a:p>
          <a:p>
            <a:pPr lvl="2"/>
            <a:r>
              <a:rPr lang="en-ZA" dirty="0" smtClean="0"/>
              <a:t>PS Grade Signoff</a:t>
            </a:r>
          </a:p>
          <a:p>
            <a:pPr lvl="1"/>
            <a:r>
              <a:rPr lang="en-ZA" sz="2800" dirty="0" smtClean="0"/>
              <a:t>Similarly, in </a:t>
            </a:r>
            <a:r>
              <a:rPr lang="en-ZA" sz="2800" dirty="0"/>
              <a:t>the event that it becomes necessary to change and re-post grades that were already posted to PeopleSoft, who is authorised as the “Grade Override Approver”,</a:t>
            </a:r>
          </a:p>
          <a:p>
            <a:pPr marL="914400" lvl="2" indent="0">
              <a:buNone/>
            </a:pPr>
            <a:endParaRPr lang="en-ZA" dirty="0"/>
          </a:p>
        </p:txBody>
      </p:sp>
    </p:spTree>
    <p:extLst>
      <p:ext uri="{BB962C8B-B14F-4D97-AF65-F5344CB8AC3E}">
        <p14:creationId xmlns:p14="http://schemas.microsoft.com/office/powerpoint/2010/main" val="39215589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p:cNvSpPr/>
          <p:nvPr/>
        </p:nvSpPr>
        <p:spPr>
          <a:xfrm>
            <a:off x="139959" y="883899"/>
            <a:ext cx="5828229" cy="473487"/>
          </a:xfrm>
          <a:prstGeom prst="rect">
            <a:avLst/>
          </a:prstGeom>
          <a:solidFill>
            <a:srgbClr val="99FFCC">
              <a:alpha val="6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solidFill>
                <a:schemeClr val="tx1"/>
              </a:solidFill>
            </a:endParaRPr>
          </a:p>
        </p:txBody>
      </p:sp>
      <p:sp>
        <p:nvSpPr>
          <p:cNvPr id="85" name="Rectangle 84"/>
          <p:cNvSpPr/>
          <p:nvPr/>
        </p:nvSpPr>
        <p:spPr>
          <a:xfrm>
            <a:off x="1035697" y="1839919"/>
            <a:ext cx="10515601" cy="4404324"/>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solidFill>
                <a:schemeClr val="tx1"/>
              </a:solidFill>
            </a:endParaRPr>
          </a:p>
        </p:txBody>
      </p:sp>
      <p:sp>
        <p:nvSpPr>
          <p:cNvPr id="87" name="Rectangle 86"/>
          <p:cNvSpPr/>
          <p:nvPr/>
        </p:nvSpPr>
        <p:spPr>
          <a:xfrm>
            <a:off x="2099386" y="3674701"/>
            <a:ext cx="9283962" cy="1523639"/>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solidFill>
                <a:schemeClr val="tx1"/>
              </a:solidFill>
            </a:endParaRPr>
          </a:p>
        </p:txBody>
      </p:sp>
      <p:sp>
        <p:nvSpPr>
          <p:cNvPr id="88" name="Rectangle 87"/>
          <p:cNvSpPr/>
          <p:nvPr/>
        </p:nvSpPr>
        <p:spPr>
          <a:xfrm>
            <a:off x="3558080" y="4202966"/>
            <a:ext cx="7825268" cy="432202"/>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solidFill>
                <a:schemeClr val="tx1"/>
              </a:solidFill>
            </a:endParaRPr>
          </a:p>
        </p:txBody>
      </p:sp>
      <p:sp>
        <p:nvSpPr>
          <p:cNvPr id="4" name="Rectangle 3"/>
          <p:cNvSpPr/>
          <p:nvPr/>
        </p:nvSpPr>
        <p:spPr>
          <a:xfrm>
            <a:off x="253822" y="930409"/>
            <a:ext cx="893841" cy="38032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smtClean="0">
                <a:solidFill>
                  <a:schemeClr val="tx1"/>
                </a:solidFill>
              </a:rPr>
              <a:t>Institution (UP000)</a:t>
            </a:r>
            <a:endParaRPr lang="en-ZA" sz="1100" dirty="0">
              <a:solidFill>
                <a:schemeClr val="tx1"/>
              </a:solidFill>
            </a:endParaRPr>
          </a:p>
        </p:txBody>
      </p:sp>
      <p:sp>
        <p:nvSpPr>
          <p:cNvPr id="5" name="Rectangle 4"/>
          <p:cNvSpPr/>
          <p:nvPr/>
        </p:nvSpPr>
        <p:spPr>
          <a:xfrm>
            <a:off x="1283300" y="1421999"/>
            <a:ext cx="816086" cy="380325"/>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smtClean="0">
                <a:solidFill>
                  <a:schemeClr val="tx1"/>
                </a:solidFill>
              </a:rPr>
              <a:t>HUM (00001)</a:t>
            </a:r>
            <a:endParaRPr lang="en-ZA" sz="1100" dirty="0">
              <a:solidFill>
                <a:schemeClr val="tx1"/>
              </a:solidFill>
            </a:endParaRPr>
          </a:p>
        </p:txBody>
      </p:sp>
      <p:sp>
        <p:nvSpPr>
          <p:cNvPr id="6" name="Rectangle 5"/>
          <p:cNvSpPr/>
          <p:nvPr/>
        </p:nvSpPr>
        <p:spPr>
          <a:xfrm>
            <a:off x="1283300" y="1960612"/>
            <a:ext cx="816086" cy="380325"/>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smtClean="0">
                <a:solidFill>
                  <a:schemeClr val="tx1"/>
                </a:solidFill>
              </a:rPr>
              <a:t>SCI (00002)</a:t>
            </a:r>
            <a:endParaRPr lang="en-ZA" sz="1100" dirty="0">
              <a:solidFill>
                <a:schemeClr val="tx1"/>
              </a:solidFill>
            </a:endParaRPr>
          </a:p>
        </p:txBody>
      </p:sp>
      <p:sp>
        <p:nvSpPr>
          <p:cNvPr id="7" name="Rectangle 6"/>
          <p:cNvSpPr/>
          <p:nvPr/>
        </p:nvSpPr>
        <p:spPr>
          <a:xfrm>
            <a:off x="1283300" y="6311796"/>
            <a:ext cx="816086" cy="380325"/>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smtClean="0">
                <a:solidFill>
                  <a:schemeClr val="tx1"/>
                </a:solidFill>
              </a:rPr>
              <a:t>LAW (00004)</a:t>
            </a:r>
            <a:endParaRPr lang="en-ZA" sz="1100" dirty="0">
              <a:solidFill>
                <a:schemeClr val="tx1"/>
              </a:solidFill>
            </a:endParaRPr>
          </a:p>
        </p:txBody>
      </p:sp>
      <p:sp>
        <p:nvSpPr>
          <p:cNvPr id="8" name="Rectangle 7"/>
          <p:cNvSpPr/>
          <p:nvPr/>
        </p:nvSpPr>
        <p:spPr>
          <a:xfrm>
            <a:off x="2397968" y="2355599"/>
            <a:ext cx="816086" cy="380325"/>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smtClean="0">
                <a:solidFill>
                  <a:schemeClr val="tx1"/>
                </a:solidFill>
              </a:rPr>
              <a:t>Chemistry (00204)</a:t>
            </a:r>
            <a:endParaRPr lang="en-ZA" sz="1100" dirty="0">
              <a:solidFill>
                <a:schemeClr val="tx1"/>
              </a:solidFill>
            </a:endParaRPr>
          </a:p>
        </p:txBody>
      </p:sp>
      <p:sp>
        <p:nvSpPr>
          <p:cNvPr id="9" name="Rectangle 8"/>
          <p:cNvSpPr/>
          <p:nvPr/>
        </p:nvSpPr>
        <p:spPr>
          <a:xfrm>
            <a:off x="2397968" y="3776531"/>
            <a:ext cx="816086" cy="380325"/>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smtClean="0">
                <a:solidFill>
                  <a:schemeClr val="tx1"/>
                </a:solidFill>
              </a:rPr>
              <a:t>Physics (00207)</a:t>
            </a:r>
            <a:endParaRPr lang="en-ZA" sz="1100" dirty="0">
              <a:solidFill>
                <a:schemeClr val="tx1"/>
              </a:solidFill>
            </a:endParaRPr>
          </a:p>
        </p:txBody>
      </p:sp>
      <p:sp>
        <p:nvSpPr>
          <p:cNvPr id="10" name="Rectangle 9"/>
          <p:cNvSpPr/>
          <p:nvPr/>
        </p:nvSpPr>
        <p:spPr>
          <a:xfrm>
            <a:off x="2397968" y="5265894"/>
            <a:ext cx="816086" cy="380325"/>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smtClean="0">
                <a:solidFill>
                  <a:schemeClr val="tx1"/>
                </a:solidFill>
              </a:rPr>
              <a:t>Geology (00209)</a:t>
            </a:r>
            <a:endParaRPr lang="en-ZA" sz="1100" dirty="0">
              <a:solidFill>
                <a:schemeClr val="tx1"/>
              </a:solidFill>
            </a:endParaRPr>
          </a:p>
        </p:txBody>
      </p:sp>
      <p:sp>
        <p:nvSpPr>
          <p:cNvPr id="11" name="Rectangle 10"/>
          <p:cNvSpPr/>
          <p:nvPr/>
        </p:nvSpPr>
        <p:spPr>
          <a:xfrm>
            <a:off x="3931299" y="2894551"/>
            <a:ext cx="816086" cy="18454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smtClean="0">
                <a:solidFill>
                  <a:schemeClr val="tx1"/>
                </a:solidFill>
              </a:rPr>
              <a:t>CHM 111</a:t>
            </a:r>
            <a:endParaRPr lang="en-ZA" sz="1100" dirty="0">
              <a:solidFill>
                <a:schemeClr val="tx1"/>
              </a:solidFill>
            </a:endParaRPr>
          </a:p>
        </p:txBody>
      </p:sp>
      <p:sp>
        <p:nvSpPr>
          <p:cNvPr id="12" name="Rectangle 11"/>
          <p:cNvSpPr/>
          <p:nvPr/>
        </p:nvSpPr>
        <p:spPr>
          <a:xfrm>
            <a:off x="3931299" y="3153204"/>
            <a:ext cx="816086" cy="18454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smtClean="0">
                <a:solidFill>
                  <a:schemeClr val="tx1"/>
                </a:solidFill>
              </a:rPr>
              <a:t>CGS151</a:t>
            </a:r>
            <a:endParaRPr lang="en-ZA" sz="1100" dirty="0">
              <a:solidFill>
                <a:schemeClr val="tx1"/>
              </a:solidFill>
            </a:endParaRPr>
          </a:p>
        </p:txBody>
      </p:sp>
      <p:sp>
        <p:nvSpPr>
          <p:cNvPr id="13" name="Rectangle 12"/>
          <p:cNvSpPr/>
          <p:nvPr/>
        </p:nvSpPr>
        <p:spPr>
          <a:xfrm>
            <a:off x="3931299" y="3413953"/>
            <a:ext cx="816086" cy="18454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smtClean="0">
                <a:solidFill>
                  <a:schemeClr val="tx1"/>
                </a:solidFill>
              </a:rPr>
              <a:t>CMY 712</a:t>
            </a:r>
            <a:endParaRPr lang="en-ZA" sz="1100" dirty="0">
              <a:solidFill>
                <a:schemeClr val="tx1"/>
              </a:solidFill>
            </a:endParaRPr>
          </a:p>
        </p:txBody>
      </p:sp>
      <p:sp>
        <p:nvSpPr>
          <p:cNvPr id="15" name="Rectangle 14"/>
          <p:cNvSpPr/>
          <p:nvPr/>
        </p:nvSpPr>
        <p:spPr>
          <a:xfrm>
            <a:off x="3931299" y="4334588"/>
            <a:ext cx="816086" cy="18454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smtClean="0">
                <a:solidFill>
                  <a:schemeClr val="tx1"/>
                </a:solidFill>
              </a:rPr>
              <a:t>PHY 114</a:t>
            </a:r>
            <a:endParaRPr lang="en-ZA" sz="1100" dirty="0">
              <a:solidFill>
                <a:schemeClr val="tx1"/>
              </a:solidFill>
            </a:endParaRPr>
          </a:p>
        </p:txBody>
      </p:sp>
      <p:sp>
        <p:nvSpPr>
          <p:cNvPr id="16" name="Rectangle 15"/>
          <p:cNvSpPr/>
          <p:nvPr/>
        </p:nvSpPr>
        <p:spPr>
          <a:xfrm>
            <a:off x="3931299" y="4691234"/>
            <a:ext cx="816086" cy="18454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smtClean="0">
                <a:solidFill>
                  <a:schemeClr val="tx1"/>
                </a:solidFill>
              </a:rPr>
              <a:t>BCF 700</a:t>
            </a:r>
            <a:endParaRPr lang="en-ZA" sz="1100" dirty="0">
              <a:solidFill>
                <a:schemeClr val="tx1"/>
              </a:solidFill>
            </a:endParaRPr>
          </a:p>
        </p:txBody>
      </p:sp>
      <p:sp>
        <p:nvSpPr>
          <p:cNvPr id="17" name="Rectangle 16"/>
          <p:cNvSpPr/>
          <p:nvPr/>
        </p:nvSpPr>
        <p:spPr>
          <a:xfrm>
            <a:off x="3931299" y="4960767"/>
            <a:ext cx="816086" cy="18454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smtClean="0">
                <a:solidFill>
                  <a:schemeClr val="tx1"/>
                </a:solidFill>
              </a:rPr>
              <a:t>BFK 702</a:t>
            </a:r>
            <a:endParaRPr lang="en-ZA" sz="1100" dirty="0">
              <a:solidFill>
                <a:schemeClr val="tx1"/>
              </a:solidFill>
            </a:endParaRPr>
          </a:p>
        </p:txBody>
      </p:sp>
      <p:sp>
        <p:nvSpPr>
          <p:cNvPr id="18" name="Rectangle 17"/>
          <p:cNvSpPr/>
          <p:nvPr/>
        </p:nvSpPr>
        <p:spPr>
          <a:xfrm>
            <a:off x="3931299" y="5687523"/>
            <a:ext cx="816086" cy="18454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smtClean="0">
                <a:solidFill>
                  <a:schemeClr val="tx1"/>
                </a:solidFill>
              </a:rPr>
              <a:t>GLY 161</a:t>
            </a:r>
            <a:endParaRPr lang="en-ZA" sz="1100" dirty="0">
              <a:solidFill>
                <a:schemeClr val="tx1"/>
              </a:solidFill>
            </a:endParaRPr>
          </a:p>
        </p:txBody>
      </p:sp>
      <p:sp>
        <p:nvSpPr>
          <p:cNvPr id="19" name="Rectangle 18"/>
          <p:cNvSpPr/>
          <p:nvPr/>
        </p:nvSpPr>
        <p:spPr>
          <a:xfrm>
            <a:off x="3931299" y="5958263"/>
            <a:ext cx="816086" cy="18454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smtClean="0">
                <a:solidFill>
                  <a:schemeClr val="tx1"/>
                </a:solidFill>
              </a:rPr>
              <a:t>SGM 210</a:t>
            </a:r>
            <a:endParaRPr lang="en-ZA" sz="1100" dirty="0">
              <a:solidFill>
                <a:schemeClr val="tx1"/>
              </a:solidFill>
            </a:endParaRPr>
          </a:p>
        </p:txBody>
      </p:sp>
      <p:cxnSp>
        <p:nvCxnSpPr>
          <p:cNvPr id="21" name="Elbow Connector 20"/>
          <p:cNvCxnSpPr>
            <a:stCxn id="4" idx="2"/>
            <a:endCxn id="5" idx="1"/>
          </p:cNvCxnSpPr>
          <p:nvPr/>
        </p:nvCxnSpPr>
        <p:spPr>
          <a:xfrm rot="16200000" flipH="1">
            <a:off x="841307" y="1170169"/>
            <a:ext cx="301428" cy="582557"/>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4" idx="2"/>
            <a:endCxn id="6" idx="1"/>
          </p:cNvCxnSpPr>
          <p:nvPr/>
        </p:nvCxnSpPr>
        <p:spPr>
          <a:xfrm rot="16200000" flipH="1">
            <a:off x="572001" y="1439475"/>
            <a:ext cx="840041" cy="582557"/>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4" idx="2"/>
            <a:endCxn id="7" idx="1"/>
          </p:cNvCxnSpPr>
          <p:nvPr/>
        </p:nvCxnSpPr>
        <p:spPr>
          <a:xfrm rot="16200000" flipH="1">
            <a:off x="-1603591" y="3615067"/>
            <a:ext cx="5191225" cy="582557"/>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6" idx="2"/>
            <a:endCxn id="8" idx="1"/>
          </p:cNvCxnSpPr>
          <p:nvPr/>
        </p:nvCxnSpPr>
        <p:spPr>
          <a:xfrm rot="16200000" flipH="1">
            <a:off x="1942243" y="2090036"/>
            <a:ext cx="204825" cy="706625"/>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6" idx="2"/>
            <a:endCxn id="9" idx="1"/>
          </p:cNvCxnSpPr>
          <p:nvPr/>
        </p:nvCxnSpPr>
        <p:spPr>
          <a:xfrm rot="16200000" flipH="1">
            <a:off x="1231777" y="2800502"/>
            <a:ext cx="1625757" cy="706625"/>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6" idx="2"/>
            <a:endCxn id="10" idx="1"/>
          </p:cNvCxnSpPr>
          <p:nvPr/>
        </p:nvCxnSpPr>
        <p:spPr>
          <a:xfrm rot="16200000" flipH="1">
            <a:off x="487095" y="3545184"/>
            <a:ext cx="3115120" cy="706625"/>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8" idx="2"/>
            <a:endCxn id="11" idx="1"/>
          </p:cNvCxnSpPr>
          <p:nvPr/>
        </p:nvCxnSpPr>
        <p:spPr>
          <a:xfrm rot="16200000" flipH="1">
            <a:off x="3243204" y="2298731"/>
            <a:ext cx="250902" cy="1125288"/>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8" idx="2"/>
            <a:endCxn id="12" idx="1"/>
          </p:cNvCxnSpPr>
          <p:nvPr/>
        </p:nvCxnSpPr>
        <p:spPr>
          <a:xfrm rot="16200000" flipH="1">
            <a:off x="3113878" y="2428057"/>
            <a:ext cx="509555" cy="1125288"/>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8" idx="2"/>
            <a:endCxn id="13" idx="1"/>
          </p:cNvCxnSpPr>
          <p:nvPr/>
        </p:nvCxnSpPr>
        <p:spPr>
          <a:xfrm rot="16200000" flipH="1">
            <a:off x="2983503" y="2558432"/>
            <a:ext cx="770304" cy="1125288"/>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9" idx="2"/>
            <a:endCxn id="15" idx="1"/>
          </p:cNvCxnSpPr>
          <p:nvPr/>
        </p:nvCxnSpPr>
        <p:spPr>
          <a:xfrm rot="16200000" flipH="1">
            <a:off x="3233652" y="3729215"/>
            <a:ext cx="270007" cy="1125288"/>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9" idx="2"/>
            <a:endCxn id="16" idx="1"/>
          </p:cNvCxnSpPr>
          <p:nvPr/>
        </p:nvCxnSpPr>
        <p:spPr>
          <a:xfrm rot="16200000" flipH="1">
            <a:off x="3055329" y="3907538"/>
            <a:ext cx="626653" cy="1125288"/>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9" idx="2"/>
            <a:endCxn id="17" idx="1"/>
          </p:cNvCxnSpPr>
          <p:nvPr/>
        </p:nvCxnSpPr>
        <p:spPr>
          <a:xfrm rot="16200000" flipH="1">
            <a:off x="2920562" y="4042305"/>
            <a:ext cx="896186" cy="1125288"/>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10" idx="2"/>
            <a:endCxn id="18" idx="1"/>
          </p:cNvCxnSpPr>
          <p:nvPr/>
        </p:nvCxnSpPr>
        <p:spPr>
          <a:xfrm rot="16200000" flipH="1">
            <a:off x="3301866" y="5150364"/>
            <a:ext cx="133579" cy="1125288"/>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10" idx="2"/>
            <a:endCxn id="19" idx="1"/>
          </p:cNvCxnSpPr>
          <p:nvPr/>
        </p:nvCxnSpPr>
        <p:spPr>
          <a:xfrm rot="16200000" flipH="1">
            <a:off x="3166496" y="5285734"/>
            <a:ext cx="404319" cy="1125288"/>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1222309" y="143078"/>
            <a:ext cx="1013585" cy="38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smtClean="0">
                <a:solidFill>
                  <a:schemeClr val="tx1"/>
                </a:solidFill>
              </a:rPr>
              <a:t>ACAD GROUP</a:t>
            </a:r>
          </a:p>
          <a:p>
            <a:pPr algn="ctr"/>
            <a:r>
              <a:rPr lang="en-ZA" sz="1100" dirty="0" smtClean="0">
                <a:solidFill>
                  <a:schemeClr val="tx1"/>
                </a:solidFill>
              </a:rPr>
              <a:t>(Faculty)</a:t>
            </a:r>
            <a:endParaRPr lang="en-ZA" sz="1100" dirty="0">
              <a:solidFill>
                <a:schemeClr val="tx1"/>
              </a:solidFill>
            </a:endParaRPr>
          </a:p>
        </p:txBody>
      </p:sp>
      <p:sp>
        <p:nvSpPr>
          <p:cNvPr id="66" name="Rectangle 65"/>
          <p:cNvSpPr/>
          <p:nvPr/>
        </p:nvSpPr>
        <p:spPr>
          <a:xfrm>
            <a:off x="2355070" y="138249"/>
            <a:ext cx="1013585" cy="380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smtClean="0">
                <a:solidFill>
                  <a:schemeClr val="tx1"/>
                </a:solidFill>
              </a:rPr>
              <a:t>ACAD ORG</a:t>
            </a:r>
          </a:p>
          <a:p>
            <a:pPr algn="ctr"/>
            <a:r>
              <a:rPr lang="en-ZA" sz="1100" dirty="0" smtClean="0">
                <a:solidFill>
                  <a:schemeClr val="tx1"/>
                </a:solidFill>
              </a:rPr>
              <a:t>(School/</a:t>
            </a:r>
            <a:r>
              <a:rPr lang="en-ZA" sz="1100" dirty="0" err="1" smtClean="0">
                <a:solidFill>
                  <a:schemeClr val="tx1"/>
                </a:solidFill>
              </a:rPr>
              <a:t>Dept</a:t>
            </a:r>
            <a:r>
              <a:rPr lang="en-ZA" sz="1100" dirty="0" smtClean="0">
                <a:solidFill>
                  <a:schemeClr val="tx1"/>
                </a:solidFill>
              </a:rPr>
              <a:t>)</a:t>
            </a:r>
            <a:endParaRPr lang="en-ZA" sz="1100" dirty="0">
              <a:solidFill>
                <a:schemeClr val="tx1"/>
              </a:solidFill>
            </a:endParaRPr>
          </a:p>
        </p:txBody>
      </p:sp>
      <p:sp>
        <p:nvSpPr>
          <p:cNvPr id="67" name="Rectangle 66"/>
          <p:cNvSpPr/>
          <p:nvPr/>
        </p:nvSpPr>
        <p:spPr>
          <a:xfrm>
            <a:off x="3733800" y="138249"/>
            <a:ext cx="1013585" cy="380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a:solidFill>
                  <a:schemeClr val="tx1"/>
                </a:solidFill>
              </a:rPr>
              <a:t>COURSE</a:t>
            </a:r>
          </a:p>
        </p:txBody>
      </p:sp>
      <p:cxnSp>
        <p:nvCxnSpPr>
          <p:cNvPr id="69" name="Straight Connector 68"/>
          <p:cNvCxnSpPr/>
          <p:nvPr/>
        </p:nvCxnSpPr>
        <p:spPr>
          <a:xfrm>
            <a:off x="3340358" y="138249"/>
            <a:ext cx="20481" cy="634652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307775" y="132022"/>
            <a:ext cx="20481" cy="634652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4923037" y="438910"/>
            <a:ext cx="1104128" cy="6033417"/>
          </a:xfrm>
          <a:prstGeom prst="rect">
            <a:avLst/>
          </a:prstGeom>
          <a:solidFill>
            <a:schemeClr val="accent2">
              <a:lumMod val="75000"/>
              <a:alpha val="1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solidFill>
                <a:schemeClr val="tx1"/>
              </a:solidFill>
            </a:endParaRPr>
          </a:p>
        </p:txBody>
      </p:sp>
      <p:sp>
        <p:nvSpPr>
          <p:cNvPr id="76" name="Rectangle 75"/>
          <p:cNvSpPr/>
          <p:nvPr/>
        </p:nvSpPr>
        <p:spPr>
          <a:xfrm>
            <a:off x="4951030" y="474773"/>
            <a:ext cx="1147664" cy="380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smtClean="0">
                <a:solidFill>
                  <a:schemeClr val="tx1"/>
                </a:solidFill>
              </a:rPr>
              <a:t>INSTITUTIONAL ADMIN</a:t>
            </a:r>
            <a:endParaRPr lang="en-ZA" sz="1000" b="1" dirty="0">
              <a:solidFill>
                <a:schemeClr val="tx1"/>
              </a:solidFill>
            </a:endParaRPr>
          </a:p>
        </p:txBody>
      </p:sp>
      <p:sp>
        <p:nvSpPr>
          <p:cNvPr id="77" name="Rectangle 76"/>
          <p:cNvSpPr/>
          <p:nvPr/>
        </p:nvSpPr>
        <p:spPr>
          <a:xfrm>
            <a:off x="8208513" y="438910"/>
            <a:ext cx="1050147" cy="6033417"/>
          </a:xfrm>
          <a:prstGeom prst="rect">
            <a:avLst/>
          </a:prstGeom>
          <a:solidFill>
            <a:schemeClr val="accent2">
              <a:lumMod val="75000"/>
              <a:alpha val="1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solidFill>
                <a:schemeClr val="tx1"/>
              </a:solidFill>
            </a:endParaRPr>
          </a:p>
        </p:txBody>
      </p:sp>
      <p:sp>
        <p:nvSpPr>
          <p:cNvPr id="78" name="Rectangle 77"/>
          <p:cNvSpPr/>
          <p:nvPr/>
        </p:nvSpPr>
        <p:spPr>
          <a:xfrm>
            <a:off x="8295962" y="484374"/>
            <a:ext cx="893841" cy="380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smtClean="0">
                <a:solidFill>
                  <a:schemeClr val="tx1"/>
                </a:solidFill>
              </a:rPr>
              <a:t>GRADE OVERRIDE APPROVER</a:t>
            </a:r>
            <a:endParaRPr lang="en-ZA" sz="1000" b="1" dirty="0">
              <a:solidFill>
                <a:schemeClr val="tx1"/>
              </a:solidFill>
            </a:endParaRPr>
          </a:p>
        </p:txBody>
      </p:sp>
      <p:sp>
        <p:nvSpPr>
          <p:cNvPr id="79" name="Rectangle 78"/>
          <p:cNvSpPr/>
          <p:nvPr/>
        </p:nvSpPr>
        <p:spPr>
          <a:xfrm>
            <a:off x="6107114" y="446493"/>
            <a:ext cx="911788" cy="6040639"/>
          </a:xfrm>
          <a:prstGeom prst="rect">
            <a:avLst/>
          </a:prstGeom>
          <a:solidFill>
            <a:schemeClr val="accent2">
              <a:lumMod val="75000"/>
              <a:alpha val="1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solidFill>
                <a:schemeClr val="tx1"/>
              </a:solidFill>
            </a:endParaRPr>
          </a:p>
        </p:txBody>
      </p:sp>
      <p:sp>
        <p:nvSpPr>
          <p:cNvPr id="80" name="Rectangle 79"/>
          <p:cNvSpPr/>
          <p:nvPr/>
        </p:nvSpPr>
        <p:spPr>
          <a:xfrm>
            <a:off x="6191347" y="484374"/>
            <a:ext cx="893841" cy="380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a:solidFill>
                  <a:schemeClr val="tx1"/>
                </a:solidFill>
              </a:rPr>
              <a:t>GRADE IMPORTER</a:t>
            </a:r>
          </a:p>
        </p:txBody>
      </p:sp>
      <p:sp>
        <p:nvSpPr>
          <p:cNvPr id="82" name="Rectangle 81"/>
          <p:cNvSpPr/>
          <p:nvPr/>
        </p:nvSpPr>
        <p:spPr>
          <a:xfrm>
            <a:off x="5081656" y="932344"/>
            <a:ext cx="755789" cy="38032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smtClean="0">
                <a:solidFill>
                  <a:schemeClr val="tx1"/>
                </a:solidFill>
              </a:rPr>
              <a:t>Yvonne</a:t>
            </a:r>
            <a:endParaRPr lang="en-ZA" sz="1100" dirty="0">
              <a:solidFill>
                <a:schemeClr val="tx1"/>
              </a:solidFill>
            </a:endParaRPr>
          </a:p>
        </p:txBody>
      </p:sp>
      <p:sp>
        <p:nvSpPr>
          <p:cNvPr id="83" name="Rectangle 82"/>
          <p:cNvSpPr/>
          <p:nvPr/>
        </p:nvSpPr>
        <p:spPr>
          <a:xfrm>
            <a:off x="9325513" y="452390"/>
            <a:ext cx="974027" cy="6036523"/>
          </a:xfrm>
          <a:prstGeom prst="rect">
            <a:avLst/>
          </a:prstGeom>
          <a:solidFill>
            <a:schemeClr val="accent2">
              <a:lumMod val="75000"/>
              <a:alpha val="1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solidFill>
                <a:schemeClr val="tx1"/>
              </a:solidFill>
            </a:endParaRPr>
          </a:p>
        </p:txBody>
      </p:sp>
      <p:sp>
        <p:nvSpPr>
          <p:cNvPr id="84" name="Rectangle 83"/>
          <p:cNvSpPr/>
          <p:nvPr/>
        </p:nvSpPr>
        <p:spPr>
          <a:xfrm>
            <a:off x="9325513" y="589174"/>
            <a:ext cx="950475" cy="475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a:solidFill>
                  <a:schemeClr val="tx1"/>
                </a:solidFill>
              </a:rPr>
              <a:t>COURSE </a:t>
            </a:r>
            <a:r>
              <a:rPr lang="en-ZA" sz="1000" b="1" dirty="0" smtClean="0">
                <a:solidFill>
                  <a:schemeClr val="tx1"/>
                </a:solidFill>
              </a:rPr>
              <a:t>RELATION -SHIP </a:t>
            </a:r>
            <a:r>
              <a:rPr lang="en-ZA" sz="1000" b="1" dirty="0">
                <a:solidFill>
                  <a:schemeClr val="tx1"/>
                </a:solidFill>
              </a:rPr>
              <a:t>APPROVER</a:t>
            </a:r>
          </a:p>
        </p:txBody>
      </p:sp>
      <p:cxnSp>
        <p:nvCxnSpPr>
          <p:cNvPr id="93" name="Elbow Connector 92"/>
          <p:cNvCxnSpPr>
            <a:stCxn id="6" idx="3"/>
          </p:cNvCxnSpPr>
          <p:nvPr/>
        </p:nvCxnSpPr>
        <p:spPr>
          <a:xfrm>
            <a:off x="2099386" y="2150775"/>
            <a:ext cx="7310235" cy="26359"/>
          </a:xfrm>
          <a:prstGeom prst="bentConnector3">
            <a:avLst/>
          </a:prstGeom>
          <a:ln w="28575">
            <a:solidFill>
              <a:schemeClr val="accent2">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6" name="Elbow Connector 95"/>
          <p:cNvCxnSpPr>
            <a:stCxn id="9" idx="3"/>
            <a:endCxn id="115" idx="1"/>
          </p:cNvCxnSpPr>
          <p:nvPr/>
        </p:nvCxnSpPr>
        <p:spPr>
          <a:xfrm flipV="1">
            <a:off x="3214054" y="3924537"/>
            <a:ext cx="6247254" cy="42157"/>
          </a:xfrm>
          <a:prstGeom prst="bentConnector3">
            <a:avLst/>
          </a:prstGeom>
          <a:ln w="28575">
            <a:solidFill>
              <a:schemeClr val="accent2">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4" name="Elbow Connector 103"/>
          <p:cNvCxnSpPr>
            <a:stCxn id="15" idx="3"/>
            <a:endCxn id="92" idx="1"/>
          </p:cNvCxnSpPr>
          <p:nvPr/>
        </p:nvCxnSpPr>
        <p:spPr>
          <a:xfrm flipV="1">
            <a:off x="4747385" y="4425461"/>
            <a:ext cx="4708516" cy="1402"/>
          </a:xfrm>
          <a:prstGeom prst="bentConnector3">
            <a:avLst/>
          </a:prstGeom>
          <a:ln w="28575">
            <a:solidFill>
              <a:schemeClr val="accent2">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0" name="Elbow Connector 109"/>
          <p:cNvCxnSpPr>
            <a:stCxn id="4" idx="3"/>
            <a:endCxn id="82" idx="1"/>
          </p:cNvCxnSpPr>
          <p:nvPr/>
        </p:nvCxnSpPr>
        <p:spPr>
          <a:xfrm>
            <a:off x="1147663" y="1120572"/>
            <a:ext cx="3933993" cy="1935"/>
          </a:xfrm>
          <a:prstGeom prst="bentConnector3">
            <a:avLst/>
          </a:prstGeom>
          <a:ln w="28575">
            <a:solidFill>
              <a:schemeClr val="accent2">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6225433" y="3807632"/>
            <a:ext cx="617818" cy="30306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smtClean="0">
                <a:solidFill>
                  <a:schemeClr val="tx1"/>
                </a:solidFill>
              </a:rPr>
              <a:t>?????</a:t>
            </a:r>
            <a:endParaRPr lang="en-ZA" sz="1100" dirty="0">
              <a:solidFill>
                <a:schemeClr val="tx1"/>
              </a:solidFill>
            </a:endParaRPr>
          </a:p>
        </p:txBody>
      </p:sp>
      <p:sp>
        <p:nvSpPr>
          <p:cNvPr id="115" name="Rectangle 114"/>
          <p:cNvSpPr/>
          <p:nvPr/>
        </p:nvSpPr>
        <p:spPr>
          <a:xfrm>
            <a:off x="9461308" y="3756458"/>
            <a:ext cx="771118" cy="336158"/>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smtClean="0">
                <a:solidFill>
                  <a:schemeClr val="tx1"/>
                </a:solidFill>
              </a:rPr>
              <a:t>??????</a:t>
            </a:r>
            <a:endParaRPr lang="en-ZA" sz="1100" dirty="0">
              <a:solidFill>
                <a:schemeClr val="tx1"/>
              </a:solidFill>
            </a:endParaRPr>
          </a:p>
        </p:txBody>
      </p:sp>
      <p:sp>
        <p:nvSpPr>
          <p:cNvPr id="116" name="Rectangle 115"/>
          <p:cNvSpPr/>
          <p:nvPr/>
        </p:nvSpPr>
        <p:spPr>
          <a:xfrm>
            <a:off x="6187408" y="1965418"/>
            <a:ext cx="779451" cy="380325"/>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smtClean="0">
                <a:solidFill>
                  <a:schemeClr val="tx1"/>
                </a:solidFill>
              </a:rPr>
              <a:t>??????</a:t>
            </a:r>
            <a:endParaRPr lang="en-ZA" sz="1100" dirty="0">
              <a:solidFill>
                <a:schemeClr val="tx1"/>
              </a:solidFill>
            </a:endParaRPr>
          </a:p>
        </p:txBody>
      </p:sp>
      <p:sp>
        <p:nvSpPr>
          <p:cNvPr id="117" name="Rectangle 116"/>
          <p:cNvSpPr/>
          <p:nvPr/>
        </p:nvSpPr>
        <p:spPr>
          <a:xfrm>
            <a:off x="9461308" y="1975274"/>
            <a:ext cx="786545" cy="380325"/>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smtClean="0">
                <a:solidFill>
                  <a:schemeClr val="tx1"/>
                </a:solidFill>
              </a:rPr>
              <a:t>??????</a:t>
            </a:r>
            <a:endParaRPr lang="en-ZA" sz="1100" dirty="0">
              <a:solidFill>
                <a:schemeClr val="tx1"/>
              </a:solidFill>
            </a:endParaRPr>
          </a:p>
        </p:txBody>
      </p:sp>
      <p:sp>
        <p:nvSpPr>
          <p:cNvPr id="61" name="Rectangle 60"/>
          <p:cNvSpPr/>
          <p:nvPr/>
        </p:nvSpPr>
        <p:spPr>
          <a:xfrm>
            <a:off x="10389096" y="438910"/>
            <a:ext cx="1062990" cy="6040639"/>
          </a:xfrm>
          <a:prstGeom prst="rect">
            <a:avLst/>
          </a:prstGeom>
          <a:solidFill>
            <a:schemeClr val="accent2">
              <a:lumMod val="75000"/>
              <a:alpha val="1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solidFill>
                <a:schemeClr val="tx1"/>
              </a:solidFill>
            </a:endParaRPr>
          </a:p>
        </p:txBody>
      </p:sp>
      <p:sp>
        <p:nvSpPr>
          <p:cNvPr id="62" name="Rectangle 61"/>
          <p:cNvSpPr/>
          <p:nvPr/>
        </p:nvSpPr>
        <p:spPr>
          <a:xfrm>
            <a:off x="10454878" y="549251"/>
            <a:ext cx="937199" cy="475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a:solidFill>
                  <a:schemeClr val="tx1"/>
                </a:solidFill>
              </a:rPr>
              <a:t>CLASS ROSTER VIEWER</a:t>
            </a:r>
          </a:p>
        </p:txBody>
      </p:sp>
      <p:sp>
        <p:nvSpPr>
          <p:cNvPr id="63" name="Rectangle 62"/>
          <p:cNvSpPr/>
          <p:nvPr/>
        </p:nvSpPr>
        <p:spPr>
          <a:xfrm>
            <a:off x="10454878" y="4252099"/>
            <a:ext cx="857246" cy="33453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smtClean="0">
                <a:solidFill>
                  <a:schemeClr val="tx1"/>
                </a:solidFill>
              </a:rPr>
              <a:t>Persons A, </a:t>
            </a:r>
            <a:r>
              <a:rPr lang="en-ZA" sz="1000" dirty="0">
                <a:solidFill>
                  <a:schemeClr val="tx1"/>
                </a:solidFill>
              </a:rPr>
              <a:t>C</a:t>
            </a:r>
            <a:r>
              <a:rPr lang="en-ZA" sz="1000" dirty="0" smtClean="0">
                <a:solidFill>
                  <a:schemeClr val="tx1"/>
                </a:solidFill>
              </a:rPr>
              <a:t>, K, L, Q, T </a:t>
            </a:r>
            <a:r>
              <a:rPr lang="en-ZA" sz="1000" dirty="0" err="1" smtClean="0">
                <a:solidFill>
                  <a:schemeClr val="tx1"/>
                </a:solidFill>
              </a:rPr>
              <a:t>etc</a:t>
            </a:r>
            <a:endParaRPr lang="en-ZA" sz="1000" dirty="0">
              <a:solidFill>
                <a:schemeClr val="tx1"/>
              </a:solidFill>
            </a:endParaRPr>
          </a:p>
        </p:txBody>
      </p:sp>
      <p:sp>
        <p:nvSpPr>
          <p:cNvPr id="65" name="Rectangle 64"/>
          <p:cNvSpPr/>
          <p:nvPr/>
        </p:nvSpPr>
        <p:spPr>
          <a:xfrm>
            <a:off x="4907830" y="26894"/>
            <a:ext cx="6544256" cy="380325"/>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smtClean="0">
                <a:solidFill>
                  <a:schemeClr val="tx1"/>
                </a:solidFill>
              </a:rPr>
              <a:t>ROLES ASSIGNED IN PEOPLESOFT TO GOVERN FUNCTIONING AND ACCESS</a:t>
            </a:r>
            <a:endParaRPr lang="en-ZA" sz="1100" dirty="0">
              <a:solidFill>
                <a:schemeClr val="tx1"/>
              </a:solidFill>
            </a:endParaRPr>
          </a:p>
        </p:txBody>
      </p:sp>
      <p:sp>
        <p:nvSpPr>
          <p:cNvPr id="68" name="Rectangle 67"/>
          <p:cNvSpPr/>
          <p:nvPr/>
        </p:nvSpPr>
        <p:spPr>
          <a:xfrm>
            <a:off x="7159399" y="446170"/>
            <a:ext cx="911788" cy="6040639"/>
          </a:xfrm>
          <a:prstGeom prst="rect">
            <a:avLst/>
          </a:prstGeom>
          <a:solidFill>
            <a:schemeClr val="accent2">
              <a:lumMod val="75000"/>
              <a:alpha val="1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solidFill>
                <a:schemeClr val="tx1"/>
              </a:solidFill>
            </a:endParaRPr>
          </a:p>
        </p:txBody>
      </p:sp>
      <p:sp>
        <p:nvSpPr>
          <p:cNvPr id="70" name="Rectangle 69"/>
          <p:cNvSpPr/>
          <p:nvPr/>
        </p:nvSpPr>
        <p:spPr>
          <a:xfrm>
            <a:off x="7184519" y="518574"/>
            <a:ext cx="893841" cy="380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a:solidFill>
                  <a:schemeClr val="tx1"/>
                </a:solidFill>
              </a:rPr>
              <a:t>GRADE </a:t>
            </a:r>
            <a:r>
              <a:rPr lang="en-ZA" sz="1000" b="1" dirty="0" smtClean="0">
                <a:solidFill>
                  <a:schemeClr val="tx1"/>
                </a:solidFill>
              </a:rPr>
              <a:t>POSTER</a:t>
            </a:r>
            <a:endParaRPr lang="en-ZA" sz="1000" b="1" dirty="0">
              <a:solidFill>
                <a:schemeClr val="tx1"/>
              </a:solidFill>
            </a:endParaRPr>
          </a:p>
        </p:txBody>
      </p:sp>
      <p:sp>
        <p:nvSpPr>
          <p:cNvPr id="72" name="Rectangle 71"/>
          <p:cNvSpPr/>
          <p:nvPr/>
        </p:nvSpPr>
        <p:spPr>
          <a:xfrm>
            <a:off x="7203543" y="1975273"/>
            <a:ext cx="786545" cy="380325"/>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smtClean="0">
                <a:solidFill>
                  <a:schemeClr val="tx1"/>
                </a:solidFill>
              </a:rPr>
              <a:t>??????</a:t>
            </a:r>
            <a:endParaRPr lang="en-ZA" sz="1100" dirty="0">
              <a:solidFill>
                <a:schemeClr val="tx1"/>
              </a:solidFill>
            </a:endParaRPr>
          </a:p>
        </p:txBody>
      </p:sp>
      <p:sp>
        <p:nvSpPr>
          <p:cNvPr id="86" name="Rectangle 85"/>
          <p:cNvSpPr/>
          <p:nvPr/>
        </p:nvSpPr>
        <p:spPr>
          <a:xfrm>
            <a:off x="8329295" y="1962312"/>
            <a:ext cx="786545" cy="380325"/>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smtClean="0">
                <a:solidFill>
                  <a:schemeClr val="tx1"/>
                </a:solidFill>
              </a:rPr>
              <a:t>??????</a:t>
            </a:r>
            <a:endParaRPr lang="en-ZA" sz="1100" dirty="0">
              <a:solidFill>
                <a:schemeClr val="tx1"/>
              </a:solidFill>
            </a:endParaRPr>
          </a:p>
        </p:txBody>
      </p:sp>
      <p:sp>
        <p:nvSpPr>
          <p:cNvPr id="90" name="Rectangle 89"/>
          <p:cNvSpPr/>
          <p:nvPr/>
        </p:nvSpPr>
        <p:spPr>
          <a:xfrm>
            <a:off x="6116064" y="4261485"/>
            <a:ext cx="888215" cy="32515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smtClean="0">
                <a:solidFill>
                  <a:schemeClr val="tx1"/>
                </a:solidFill>
              </a:rPr>
              <a:t>Andre</a:t>
            </a:r>
            <a:endParaRPr lang="en-ZA" sz="1100" dirty="0">
              <a:solidFill>
                <a:schemeClr val="tx1"/>
              </a:solidFill>
            </a:endParaRPr>
          </a:p>
        </p:txBody>
      </p:sp>
      <p:sp>
        <p:nvSpPr>
          <p:cNvPr id="73" name="Rectangle 72"/>
          <p:cNvSpPr/>
          <p:nvPr/>
        </p:nvSpPr>
        <p:spPr>
          <a:xfrm>
            <a:off x="7212003" y="4256492"/>
            <a:ext cx="821628" cy="33014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smtClean="0">
                <a:solidFill>
                  <a:schemeClr val="tx1"/>
                </a:solidFill>
              </a:rPr>
              <a:t>Pete</a:t>
            </a:r>
            <a:endParaRPr lang="en-ZA" sz="1100" dirty="0">
              <a:solidFill>
                <a:schemeClr val="tx1"/>
              </a:solidFill>
            </a:endParaRPr>
          </a:p>
        </p:txBody>
      </p:sp>
      <p:sp>
        <p:nvSpPr>
          <p:cNvPr id="74" name="Rectangle 73"/>
          <p:cNvSpPr/>
          <p:nvPr/>
        </p:nvSpPr>
        <p:spPr>
          <a:xfrm>
            <a:off x="7203804" y="3792321"/>
            <a:ext cx="771118" cy="336158"/>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smtClean="0">
                <a:solidFill>
                  <a:schemeClr val="tx1"/>
                </a:solidFill>
              </a:rPr>
              <a:t>??????</a:t>
            </a:r>
            <a:endParaRPr lang="en-ZA" sz="1100" dirty="0">
              <a:solidFill>
                <a:schemeClr val="tx1"/>
              </a:solidFill>
            </a:endParaRPr>
          </a:p>
        </p:txBody>
      </p:sp>
      <p:sp>
        <p:nvSpPr>
          <p:cNvPr id="91" name="Rectangle 90"/>
          <p:cNvSpPr/>
          <p:nvPr/>
        </p:nvSpPr>
        <p:spPr>
          <a:xfrm>
            <a:off x="8295962" y="3795193"/>
            <a:ext cx="815477" cy="324606"/>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smtClean="0">
                <a:solidFill>
                  <a:schemeClr val="tx1"/>
                </a:solidFill>
              </a:rPr>
              <a:t>??????</a:t>
            </a:r>
          </a:p>
        </p:txBody>
      </p:sp>
      <p:sp>
        <p:nvSpPr>
          <p:cNvPr id="92" name="Rectangle 91"/>
          <p:cNvSpPr/>
          <p:nvPr/>
        </p:nvSpPr>
        <p:spPr>
          <a:xfrm>
            <a:off x="9455901" y="4257382"/>
            <a:ext cx="771118" cy="33615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smtClean="0">
                <a:solidFill>
                  <a:schemeClr val="tx1"/>
                </a:solidFill>
              </a:rPr>
              <a:t>Joe</a:t>
            </a:r>
            <a:endParaRPr lang="en-ZA" sz="1100" dirty="0">
              <a:solidFill>
                <a:schemeClr val="tx1"/>
              </a:solidFill>
            </a:endParaRPr>
          </a:p>
        </p:txBody>
      </p:sp>
      <p:sp>
        <p:nvSpPr>
          <p:cNvPr id="89" name="Rectangle 88"/>
          <p:cNvSpPr/>
          <p:nvPr/>
        </p:nvSpPr>
        <p:spPr>
          <a:xfrm>
            <a:off x="8295962" y="4261485"/>
            <a:ext cx="815477" cy="30081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smtClean="0">
                <a:solidFill>
                  <a:schemeClr val="tx1"/>
                </a:solidFill>
              </a:rPr>
              <a:t>Walter</a:t>
            </a:r>
            <a:endParaRPr lang="en-ZA" sz="1100" dirty="0">
              <a:solidFill>
                <a:schemeClr val="tx1"/>
              </a:solidFill>
            </a:endParaRPr>
          </a:p>
        </p:txBody>
      </p:sp>
    </p:spTree>
    <p:extLst>
      <p:ext uri="{BB962C8B-B14F-4D97-AF65-F5344CB8AC3E}">
        <p14:creationId xmlns:p14="http://schemas.microsoft.com/office/powerpoint/2010/main" val="118263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8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7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8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83"/>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62"/>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61"/>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110"/>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82"/>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81"/>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93"/>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86"/>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72"/>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16"/>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17"/>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85"/>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96"/>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91"/>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74"/>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14"/>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15"/>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87"/>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104"/>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90"/>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92"/>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73"/>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89"/>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88"/>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5" grpId="0" animBg="1"/>
      <p:bldP spid="87" grpId="0" animBg="1"/>
      <p:bldP spid="88" grpId="0" animBg="1"/>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P spid="16" grpId="0" animBg="1"/>
      <p:bldP spid="17" grpId="0" animBg="1"/>
      <p:bldP spid="18" grpId="0" animBg="1"/>
      <p:bldP spid="19" grpId="0" animBg="1"/>
      <p:bldP spid="64" grpId="0" animBg="1"/>
      <p:bldP spid="66" grpId="0"/>
      <p:bldP spid="67" grpId="0"/>
      <p:bldP spid="75" grpId="0" animBg="1"/>
      <p:bldP spid="76" grpId="0"/>
      <p:bldP spid="77" grpId="0" animBg="1"/>
      <p:bldP spid="78" grpId="0"/>
      <p:bldP spid="79" grpId="0" animBg="1"/>
      <p:bldP spid="80" grpId="0"/>
      <p:bldP spid="82" grpId="0" animBg="1"/>
      <p:bldP spid="83" grpId="0" animBg="1"/>
      <p:bldP spid="84" grpId="0"/>
      <p:bldP spid="114" grpId="0" animBg="1"/>
      <p:bldP spid="115" grpId="0" animBg="1"/>
      <p:bldP spid="116" grpId="0" animBg="1"/>
      <p:bldP spid="117" grpId="0" animBg="1"/>
      <p:bldP spid="61" grpId="0" animBg="1"/>
      <p:bldP spid="62" grpId="0"/>
      <p:bldP spid="63" grpId="0" animBg="1"/>
      <p:bldP spid="65" grpId="0" animBg="1"/>
      <p:bldP spid="68" grpId="0" animBg="1"/>
      <p:bldP spid="70" grpId="0"/>
      <p:bldP spid="72" grpId="0" animBg="1"/>
      <p:bldP spid="86" grpId="0" animBg="1"/>
      <p:bldP spid="90" grpId="0" animBg="1"/>
      <p:bldP spid="73" grpId="0" animBg="1"/>
      <p:bldP spid="74" grpId="0" animBg="1"/>
      <p:bldP spid="91" grpId="0" animBg="1"/>
      <p:bldP spid="92" grpId="0" animBg="1"/>
      <p:bldP spid="8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2762"/>
          </a:xfrm>
        </p:spPr>
        <p:txBody>
          <a:bodyPr vert="horz" lIns="91440" tIns="45720" rIns="91440" bIns="45720" rtlCol="0" anchor="ctr">
            <a:normAutofit/>
          </a:bodyPr>
          <a:lstStyle/>
          <a:p>
            <a:r>
              <a:rPr lang="en-ZA" b="1" dirty="0">
                <a:solidFill>
                  <a:srgbClr val="FF0000"/>
                </a:solidFill>
              </a:rPr>
              <a:t>Grade Load scenarios (or Examination Types)</a:t>
            </a:r>
          </a:p>
        </p:txBody>
      </p:sp>
      <p:sp>
        <p:nvSpPr>
          <p:cNvPr id="3" name="Content Placeholder 2"/>
          <p:cNvSpPr>
            <a:spLocks noGrp="1"/>
          </p:cNvSpPr>
          <p:nvPr>
            <p:ph idx="1"/>
          </p:nvPr>
        </p:nvSpPr>
        <p:spPr/>
        <p:txBody>
          <a:bodyPr>
            <a:normAutofit/>
          </a:bodyPr>
          <a:lstStyle/>
          <a:p>
            <a:r>
              <a:rPr lang="en-ZA" dirty="0" smtClean="0"/>
              <a:t>So in this way we can define and manage different types of access both to </a:t>
            </a:r>
            <a:r>
              <a:rPr lang="en-ZA" dirty="0" err="1" smtClean="0"/>
              <a:t>BlackBoard</a:t>
            </a:r>
            <a:r>
              <a:rPr lang="en-ZA" dirty="0" smtClean="0"/>
              <a:t> functionality and to PeopleSoft Grade Import functionality</a:t>
            </a:r>
          </a:p>
          <a:p>
            <a:endParaRPr lang="en-ZA" dirty="0"/>
          </a:p>
          <a:p>
            <a:r>
              <a:rPr lang="en-ZA" dirty="0" smtClean="0"/>
              <a:t>Before we walk through the import process, we need to first discuss </a:t>
            </a:r>
            <a:r>
              <a:rPr lang="en-ZA" dirty="0" smtClean="0">
                <a:solidFill>
                  <a:srgbClr val="FF0000"/>
                </a:solidFill>
              </a:rPr>
              <a:t>Grade Load Scenarios</a:t>
            </a:r>
          </a:p>
          <a:p>
            <a:pPr lvl="1"/>
            <a:r>
              <a:rPr lang="en-ZA" dirty="0" smtClean="0"/>
              <a:t>There are various types of Grade Extracts – typically at different points in the grading cycle – and </a:t>
            </a:r>
            <a:r>
              <a:rPr lang="en-ZA" dirty="0" err="1" smtClean="0"/>
              <a:t>BlackBoard</a:t>
            </a:r>
            <a:r>
              <a:rPr lang="en-ZA" dirty="0" smtClean="0"/>
              <a:t> Grade </a:t>
            </a:r>
            <a:r>
              <a:rPr lang="en-ZA" dirty="0" err="1" smtClean="0"/>
              <a:t>Center</a:t>
            </a:r>
            <a:r>
              <a:rPr lang="en-ZA" dirty="0" smtClean="0"/>
              <a:t> has to contain the necessary “columns” to hold the data for these grading scenarios</a:t>
            </a:r>
            <a:endParaRPr lang="en-ZA" dirty="0"/>
          </a:p>
          <a:p>
            <a:endParaRPr lang="en-ZA" dirty="0" smtClean="0"/>
          </a:p>
        </p:txBody>
      </p:sp>
    </p:spTree>
    <p:extLst>
      <p:ext uri="{BB962C8B-B14F-4D97-AF65-F5344CB8AC3E}">
        <p14:creationId xmlns:p14="http://schemas.microsoft.com/office/powerpoint/2010/main" val="19618257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2762"/>
          </a:xfrm>
        </p:spPr>
        <p:txBody>
          <a:bodyPr vert="horz" lIns="91440" tIns="45720" rIns="91440" bIns="45720" rtlCol="0" anchor="ctr">
            <a:normAutofit/>
          </a:bodyPr>
          <a:lstStyle/>
          <a:p>
            <a:r>
              <a:rPr lang="en-ZA" b="1" dirty="0">
                <a:solidFill>
                  <a:srgbClr val="FF0000"/>
                </a:solidFill>
              </a:rPr>
              <a:t>Grade Load scenarios (or Examination Types)</a:t>
            </a:r>
          </a:p>
        </p:txBody>
      </p:sp>
      <p:sp>
        <p:nvSpPr>
          <p:cNvPr id="3" name="Content Placeholder 2"/>
          <p:cNvSpPr>
            <a:spLocks noGrp="1"/>
          </p:cNvSpPr>
          <p:nvPr>
            <p:ph idx="1"/>
          </p:nvPr>
        </p:nvSpPr>
        <p:spPr>
          <a:xfrm>
            <a:off x="296214" y="1825625"/>
            <a:ext cx="11057586" cy="4351338"/>
          </a:xfrm>
        </p:spPr>
        <p:txBody>
          <a:bodyPr>
            <a:normAutofit fontScale="85000" lnSpcReduction="20000"/>
          </a:bodyPr>
          <a:lstStyle/>
          <a:p>
            <a:r>
              <a:rPr lang="en-ZA" dirty="0" smtClean="0"/>
              <a:t>Normal Exam (i.e. End of Semester)</a:t>
            </a:r>
          </a:p>
          <a:p>
            <a:pPr lvl="1"/>
            <a:r>
              <a:rPr lang="en-ZA" dirty="0" smtClean="0"/>
              <a:t>PeopleSoft Campus needs to be populated with </a:t>
            </a:r>
          </a:p>
          <a:p>
            <a:pPr lvl="2"/>
            <a:r>
              <a:rPr lang="en-ZA" dirty="0" smtClean="0"/>
              <a:t>Semester/Term Grade</a:t>
            </a:r>
            <a:r>
              <a:rPr lang="en-ZA" dirty="0"/>
              <a:t> </a:t>
            </a:r>
            <a:endParaRPr lang="en-ZA" dirty="0" smtClean="0"/>
          </a:p>
          <a:p>
            <a:pPr lvl="2"/>
            <a:r>
              <a:rPr lang="en-ZA" dirty="0" smtClean="0"/>
              <a:t>Exam Grade:</a:t>
            </a:r>
          </a:p>
          <a:p>
            <a:pPr lvl="2"/>
            <a:r>
              <a:rPr lang="en-ZA" dirty="0"/>
              <a:t>Official Grade</a:t>
            </a:r>
            <a:r>
              <a:rPr lang="en-ZA" dirty="0" smtClean="0"/>
              <a:t>; </a:t>
            </a:r>
          </a:p>
          <a:p>
            <a:pPr lvl="2"/>
            <a:r>
              <a:rPr lang="en-ZA" dirty="0" smtClean="0"/>
              <a:t>Final code if Special or </a:t>
            </a:r>
            <a:r>
              <a:rPr lang="en-ZA" dirty="0" err="1" smtClean="0"/>
              <a:t>Supp</a:t>
            </a:r>
            <a:r>
              <a:rPr lang="en-ZA" dirty="0" smtClean="0"/>
              <a:t> Exam permitted</a:t>
            </a:r>
          </a:p>
          <a:p>
            <a:r>
              <a:rPr lang="en-ZA" dirty="0" smtClean="0"/>
              <a:t>Supplementary Exam</a:t>
            </a:r>
          </a:p>
          <a:p>
            <a:pPr lvl="1"/>
            <a:r>
              <a:rPr lang="en-ZA" dirty="0"/>
              <a:t>PeopleSoft Campus needs to be populated with </a:t>
            </a:r>
          </a:p>
          <a:p>
            <a:pPr lvl="2"/>
            <a:r>
              <a:rPr lang="en-ZA" dirty="0" smtClean="0"/>
              <a:t>Supplementary Exam Grade; </a:t>
            </a:r>
          </a:p>
          <a:p>
            <a:r>
              <a:rPr lang="en-ZA" dirty="0" smtClean="0"/>
              <a:t>Special Exam</a:t>
            </a:r>
          </a:p>
          <a:p>
            <a:pPr lvl="1"/>
            <a:r>
              <a:rPr lang="en-ZA" dirty="0"/>
              <a:t>PeopleSoft Campus needs to be populated with </a:t>
            </a:r>
          </a:p>
          <a:p>
            <a:pPr lvl="2"/>
            <a:r>
              <a:rPr lang="en-ZA" dirty="0"/>
              <a:t>Semester/Term Grade </a:t>
            </a:r>
          </a:p>
          <a:p>
            <a:pPr lvl="2"/>
            <a:r>
              <a:rPr lang="en-ZA" dirty="0" smtClean="0"/>
              <a:t>Special Exam </a:t>
            </a:r>
            <a:r>
              <a:rPr lang="en-ZA" dirty="0"/>
              <a:t>Grade</a:t>
            </a:r>
            <a:r>
              <a:rPr lang="en-ZA" dirty="0" smtClean="0"/>
              <a:t>;</a:t>
            </a:r>
          </a:p>
          <a:p>
            <a:pPr lvl="2"/>
            <a:r>
              <a:rPr lang="en-ZA" dirty="0" smtClean="0"/>
              <a:t>Special Official </a:t>
            </a:r>
            <a:r>
              <a:rPr lang="en-ZA" dirty="0"/>
              <a:t>Grade; </a:t>
            </a:r>
          </a:p>
          <a:p>
            <a:r>
              <a:rPr lang="en-ZA" dirty="0" smtClean="0"/>
              <a:t>Etc. </a:t>
            </a:r>
            <a:endParaRPr lang="en-ZA" dirty="0"/>
          </a:p>
          <a:p>
            <a:endParaRPr lang="en-ZA" dirty="0" smtClean="0"/>
          </a:p>
        </p:txBody>
      </p:sp>
      <p:pic>
        <p:nvPicPr>
          <p:cNvPr id="5" name="Picture 4"/>
          <p:cNvPicPr>
            <a:picLocks noChangeAspect="1"/>
          </p:cNvPicPr>
          <p:nvPr/>
        </p:nvPicPr>
        <p:blipFill>
          <a:blip r:embed="rId2"/>
          <a:stretch>
            <a:fillRect/>
          </a:stretch>
        </p:blipFill>
        <p:spPr>
          <a:xfrm>
            <a:off x="6677440" y="2150772"/>
            <a:ext cx="5411528" cy="1339403"/>
          </a:xfrm>
          <a:prstGeom prst="rect">
            <a:avLst/>
          </a:prstGeom>
        </p:spPr>
      </p:pic>
    </p:spTree>
    <p:extLst>
      <p:ext uri="{BB962C8B-B14F-4D97-AF65-F5344CB8AC3E}">
        <p14:creationId xmlns:p14="http://schemas.microsoft.com/office/powerpoint/2010/main" val="6526835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2610"/>
          </a:xfrm>
        </p:spPr>
        <p:txBody>
          <a:bodyPr vert="horz" lIns="91440" tIns="45720" rIns="91440" bIns="45720" rtlCol="0" anchor="ctr">
            <a:normAutofit/>
          </a:bodyPr>
          <a:lstStyle/>
          <a:p>
            <a:r>
              <a:rPr lang="en-ZA" b="1" dirty="0">
                <a:solidFill>
                  <a:srgbClr val="FF0000"/>
                </a:solidFill>
              </a:rPr>
              <a:t>Grade Load scenarios</a:t>
            </a:r>
          </a:p>
        </p:txBody>
      </p:sp>
      <p:sp>
        <p:nvSpPr>
          <p:cNvPr id="3" name="Content Placeholder 2"/>
          <p:cNvSpPr>
            <a:spLocks noGrp="1"/>
          </p:cNvSpPr>
          <p:nvPr>
            <p:ph idx="1"/>
          </p:nvPr>
        </p:nvSpPr>
        <p:spPr>
          <a:xfrm>
            <a:off x="838200" y="1197736"/>
            <a:ext cx="10515600" cy="4979227"/>
          </a:xfrm>
        </p:spPr>
        <p:txBody>
          <a:bodyPr>
            <a:normAutofit/>
          </a:bodyPr>
          <a:lstStyle/>
          <a:p>
            <a:r>
              <a:rPr lang="en-ZA" dirty="0" smtClean="0"/>
              <a:t>For many of these fields (e.g. Exam Grade), faculty staff could end up capturing either:</a:t>
            </a:r>
          </a:p>
          <a:p>
            <a:pPr lvl="1"/>
            <a:r>
              <a:rPr lang="en-ZA" dirty="0" smtClean="0"/>
              <a:t>A percentage, i.e. a value out of 100, e.g. “86” to represent 86%, or</a:t>
            </a:r>
          </a:p>
          <a:p>
            <a:pPr lvl="1"/>
            <a:r>
              <a:rPr lang="en-ZA" dirty="0" smtClean="0"/>
              <a:t>A 3-digit code, e.g. “987” = Absent from Exam, e.g.</a:t>
            </a:r>
          </a:p>
          <a:p>
            <a:endParaRPr lang="en-ZA" dirty="0" smtClean="0"/>
          </a:p>
        </p:txBody>
      </p:sp>
      <p:pic>
        <p:nvPicPr>
          <p:cNvPr id="4" name="Picture 3"/>
          <p:cNvPicPr>
            <a:picLocks noChangeAspect="1"/>
          </p:cNvPicPr>
          <p:nvPr/>
        </p:nvPicPr>
        <p:blipFill>
          <a:blip r:embed="rId2"/>
          <a:stretch>
            <a:fillRect/>
          </a:stretch>
        </p:blipFill>
        <p:spPr>
          <a:xfrm>
            <a:off x="2859109" y="3208826"/>
            <a:ext cx="4216807" cy="3307884"/>
          </a:xfrm>
          <a:prstGeom prst="rect">
            <a:avLst/>
          </a:prstGeom>
        </p:spPr>
      </p:pic>
    </p:spTree>
    <p:extLst>
      <p:ext uri="{BB962C8B-B14F-4D97-AF65-F5344CB8AC3E}">
        <p14:creationId xmlns:p14="http://schemas.microsoft.com/office/powerpoint/2010/main" val="19502170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ZA" b="1" dirty="0">
                <a:solidFill>
                  <a:srgbClr val="FF0000"/>
                </a:solidFill>
              </a:rPr>
              <a:t>Grade Load scenarios</a:t>
            </a:r>
          </a:p>
        </p:txBody>
      </p:sp>
      <p:sp>
        <p:nvSpPr>
          <p:cNvPr id="3" name="Content Placeholder 2"/>
          <p:cNvSpPr>
            <a:spLocks noGrp="1"/>
          </p:cNvSpPr>
          <p:nvPr>
            <p:ph idx="1"/>
          </p:nvPr>
        </p:nvSpPr>
        <p:spPr/>
        <p:txBody>
          <a:bodyPr>
            <a:normAutofit/>
          </a:bodyPr>
          <a:lstStyle/>
          <a:p>
            <a:r>
              <a:rPr lang="en-ZA" dirty="0" smtClean="0"/>
              <a:t>Instead of creating ONE column in </a:t>
            </a:r>
            <a:r>
              <a:rPr lang="en-ZA" dirty="0" err="1" smtClean="0"/>
              <a:t>BlackBoard</a:t>
            </a:r>
            <a:r>
              <a:rPr lang="en-ZA" dirty="0" smtClean="0"/>
              <a:t> Grade </a:t>
            </a:r>
            <a:r>
              <a:rPr lang="en-ZA" dirty="0" err="1" smtClean="0"/>
              <a:t>Center</a:t>
            </a:r>
            <a:r>
              <a:rPr lang="en-ZA" dirty="0" smtClean="0"/>
              <a:t> to hold this grade, it was decided to create 2 columns for each category of grade </a:t>
            </a:r>
          </a:p>
          <a:p>
            <a:pPr lvl="1"/>
            <a:r>
              <a:rPr lang="en-ZA" dirty="0" smtClean="0"/>
              <a:t>If a % is known … then enter into the first of the 2 columns – which column is defined in BBGC as having to be a value between 0 and 100, or</a:t>
            </a:r>
          </a:p>
          <a:p>
            <a:pPr lvl="1"/>
            <a:r>
              <a:rPr lang="en-ZA" dirty="0" smtClean="0"/>
              <a:t>If a 3-digit code needs to be captured … then capture this data enter into the 2</a:t>
            </a:r>
            <a:r>
              <a:rPr lang="en-ZA" baseline="30000" dirty="0" smtClean="0"/>
              <a:t>nd</a:t>
            </a:r>
            <a:r>
              <a:rPr lang="en-ZA" dirty="0" smtClean="0"/>
              <a:t> of the two columns </a:t>
            </a:r>
            <a:r>
              <a:rPr lang="en-ZA" dirty="0"/>
              <a:t>- which is defined in BBGC to be a value between 0 and </a:t>
            </a:r>
            <a:r>
              <a:rPr lang="en-ZA" dirty="0" smtClean="0"/>
              <a:t>999</a:t>
            </a:r>
          </a:p>
          <a:p>
            <a:pPr lvl="1"/>
            <a:endParaRPr lang="en-ZA" dirty="0" smtClean="0"/>
          </a:p>
          <a:p>
            <a:pPr lvl="1"/>
            <a:r>
              <a:rPr lang="en-ZA" dirty="0" smtClean="0"/>
              <a:t>Note that the data capturer must only capture ONE of these fields – either a % or a 3-digit value</a:t>
            </a:r>
          </a:p>
          <a:p>
            <a:endParaRPr lang="en-ZA" dirty="0" smtClean="0"/>
          </a:p>
        </p:txBody>
      </p:sp>
    </p:spTree>
    <p:extLst>
      <p:ext uri="{BB962C8B-B14F-4D97-AF65-F5344CB8AC3E}">
        <p14:creationId xmlns:p14="http://schemas.microsoft.com/office/powerpoint/2010/main" val="17458869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25321" y="233047"/>
            <a:ext cx="9619445" cy="871247"/>
          </a:xfrm>
        </p:spPr>
        <p:txBody>
          <a:bodyPr vert="horz" lIns="91440" tIns="45720" rIns="91440" bIns="45720" rtlCol="0" anchor="ctr">
            <a:noAutofit/>
          </a:bodyPr>
          <a:lstStyle/>
          <a:p>
            <a:r>
              <a:rPr lang="en-ZA" sz="3200" b="1" dirty="0" smtClean="0">
                <a:solidFill>
                  <a:srgbClr val="FF0000"/>
                </a:solidFill>
              </a:rPr>
              <a:t>Table showing which Summative columns are required within BBGC for each Grade Load Scenario</a:t>
            </a:r>
            <a:endParaRPr lang="en-ZA" sz="3200" b="1" dirty="0">
              <a:solidFill>
                <a:srgbClr val="FF0000"/>
              </a:solidFill>
            </a:endParaRPr>
          </a:p>
        </p:txBody>
      </p:sp>
      <p:pic>
        <p:nvPicPr>
          <p:cNvPr id="7" name="Picture 6"/>
          <p:cNvPicPr>
            <a:picLocks noChangeAspect="1"/>
          </p:cNvPicPr>
          <p:nvPr/>
        </p:nvPicPr>
        <p:blipFill>
          <a:blip r:embed="rId2"/>
          <a:stretch>
            <a:fillRect/>
          </a:stretch>
        </p:blipFill>
        <p:spPr>
          <a:xfrm>
            <a:off x="553792" y="1515980"/>
            <a:ext cx="10740980" cy="4814424"/>
          </a:xfrm>
          <a:prstGeom prst="rect">
            <a:avLst/>
          </a:prstGeom>
        </p:spPr>
      </p:pic>
      <p:sp>
        <p:nvSpPr>
          <p:cNvPr id="8" name="Rounded Rectangular Callout 7"/>
          <p:cNvSpPr/>
          <p:nvPr/>
        </p:nvSpPr>
        <p:spPr>
          <a:xfrm>
            <a:off x="5151550" y="5634507"/>
            <a:ext cx="3435381" cy="1107583"/>
          </a:xfrm>
          <a:prstGeom prst="wedgeRoundRectCallout">
            <a:avLst>
              <a:gd name="adj1" fmla="val -15642"/>
              <a:gd name="adj2" fmla="val -15111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This column – for a Normal Exam grading – would typically be used to indicate if the student is eligible for a Special (e.g. Sick) Exam [994] or a Supplementary Exam [999]</a:t>
            </a:r>
            <a:endParaRPr lang="en-ZA" sz="1400" dirty="0">
              <a:solidFill>
                <a:schemeClr val="tx1"/>
              </a:solidFill>
            </a:endParaRPr>
          </a:p>
        </p:txBody>
      </p:sp>
    </p:spTree>
    <p:extLst>
      <p:ext uri="{BB962C8B-B14F-4D97-AF65-F5344CB8AC3E}">
        <p14:creationId xmlns:p14="http://schemas.microsoft.com/office/powerpoint/2010/main" val="144265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3289" b="22179"/>
          <a:stretch/>
        </p:blipFill>
        <p:spPr>
          <a:xfrm>
            <a:off x="392663" y="1275008"/>
            <a:ext cx="11651602" cy="4288665"/>
          </a:xfrm>
          <a:prstGeom prst="rect">
            <a:avLst/>
          </a:prstGeom>
        </p:spPr>
      </p:pic>
      <p:sp>
        <p:nvSpPr>
          <p:cNvPr id="3" name="Title 1"/>
          <p:cNvSpPr>
            <a:spLocks noGrp="1"/>
          </p:cNvSpPr>
          <p:nvPr>
            <p:ph type="title"/>
          </p:nvPr>
        </p:nvSpPr>
        <p:spPr>
          <a:xfrm>
            <a:off x="838200" y="365126"/>
            <a:ext cx="10515600" cy="665184"/>
          </a:xfrm>
        </p:spPr>
        <p:txBody>
          <a:bodyPr vert="horz" lIns="91440" tIns="45720" rIns="91440" bIns="45720" rtlCol="0" anchor="ctr">
            <a:normAutofit fontScale="90000"/>
          </a:bodyPr>
          <a:lstStyle/>
          <a:p>
            <a:r>
              <a:rPr lang="en-ZA" b="1" dirty="0">
                <a:solidFill>
                  <a:srgbClr val="FF0000"/>
                </a:solidFill>
              </a:rPr>
              <a:t>Definition of BBGC Columns per Exam Type</a:t>
            </a:r>
          </a:p>
        </p:txBody>
      </p:sp>
      <p:sp>
        <p:nvSpPr>
          <p:cNvPr id="2" name="Rounded Rectangle 1"/>
          <p:cNvSpPr/>
          <p:nvPr/>
        </p:nvSpPr>
        <p:spPr>
          <a:xfrm>
            <a:off x="1044681" y="3618963"/>
            <a:ext cx="1632257" cy="56667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ounded Rectangle 5"/>
          <p:cNvSpPr/>
          <p:nvPr/>
        </p:nvSpPr>
        <p:spPr>
          <a:xfrm>
            <a:off x="1051307" y="4185634"/>
            <a:ext cx="1632257" cy="49350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ounded Rectangle 6"/>
          <p:cNvSpPr/>
          <p:nvPr/>
        </p:nvSpPr>
        <p:spPr>
          <a:xfrm>
            <a:off x="1044683" y="4679139"/>
            <a:ext cx="1632257" cy="56667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ounded Rectangle 7"/>
          <p:cNvSpPr/>
          <p:nvPr/>
        </p:nvSpPr>
        <p:spPr>
          <a:xfrm>
            <a:off x="1064561" y="5247863"/>
            <a:ext cx="1612377" cy="24264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ounded Rectangular Callout 8"/>
          <p:cNvSpPr/>
          <p:nvPr/>
        </p:nvSpPr>
        <p:spPr>
          <a:xfrm>
            <a:off x="5870713" y="1275008"/>
            <a:ext cx="2133600" cy="487531"/>
          </a:xfrm>
          <a:prstGeom prst="wedgeRoundRectCallout">
            <a:avLst>
              <a:gd name="adj1" fmla="val -142572"/>
              <a:gd name="adj2" fmla="val 122301"/>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Identifies the Exam Type to be extracted</a:t>
            </a:r>
            <a:endParaRPr lang="en-ZA" sz="1400" dirty="0">
              <a:solidFill>
                <a:schemeClr val="tx1"/>
              </a:solidFill>
            </a:endParaRPr>
          </a:p>
        </p:txBody>
      </p:sp>
      <p:sp>
        <p:nvSpPr>
          <p:cNvPr id="10" name="Rounded Rectangular Callout 9"/>
          <p:cNvSpPr/>
          <p:nvPr/>
        </p:nvSpPr>
        <p:spPr>
          <a:xfrm>
            <a:off x="4413253" y="5808371"/>
            <a:ext cx="3790589" cy="785612"/>
          </a:xfrm>
          <a:prstGeom prst="wedgeRoundRectCallout">
            <a:avLst>
              <a:gd name="adj1" fmla="val -96116"/>
              <a:gd name="adj2" fmla="val -22878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Identifies the columns (7 in this case for this Exam type) that need to exist in </a:t>
            </a:r>
            <a:r>
              <a:rPr lang="en-ZA" sz="1400" dirty="0" err="1" smtClean="0">
                <a:solidFill>
                  <a:schemeClr val="tx1"/>
                </a:solidFill>
              </a:rPr>
              <a:t>BlackBoard</a:t>
            </a:r>
            <a:r>
              <a:rPr lang="en-ZA" sz="1400" dirty="0" smtClean="0">
                <a:solidFill>
                  <a:schemeClr val="tx1"/>
                </a:solidFill>
              </a:rPr>
              <a:t> Grade Centre from which data is to be extracted</a:t>
            </a:r>
            <a:endParaRPr lang="en-ZA" sz="1400" dirty="0">
              <a:solidFill>
                <a:schemeClr val="tx1"/>
              </a:solidFill>
            </a:endParaRPr>
          </a:p>
        </p:txBody>
      </p:sp>
      <p:sp>
        <p:nvSpPr>
          <p:cNvPr id="11" name="Rounded Rectangular Callout 10"/>
          <p:cNvSpPr/>
          <p:nvPr/>
        </p:nvSpPr>
        <p:spPr>
          <a:xfrm>
            <a:off x="9748952" y="929116"/>
            <a:ext cx="2133600" cy="1179314"/>
          </a:xfrm>
          <a:prstGeom prst="wedgeRoundRectCallout">
            <a:avLst>
              <a:gd name="adj1" fmla="val -42146"/>
              <a:gd name="adj2" fmla="val 2152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solidFill>
                  <a:schemeClr val="tx1"/>
                </a:solidFill>
              </a:rPr>
              <a:t>Shows the function in PS CS that defines the column names that must exist in BBGC</a:t>
            </a:r>
            <a:endParaRPr lang="en-ZA" sz="1400" b="1" dirty="0">
              <a:solidFill>
                <a:schemeClr val="tx1"/>
              </a:solidFill>
            </a:endParaRPr>
          </a:p>
        </p:txBody>
      </p:sp>
    </p:spTree>
    <p:extLst>
      <p:ext uri="{BB962C8B-B14F-4D97-AF65-F5344CB8AC3E}">
        <p14:creationId xmlns:p14="http://schemas.microsoft.com/office/powerpoint/2010/main" val="4377070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0950" b="30308"/>
          <a:stretch/>
        </p:blipFill>
        <p:spPr>
          <a:xfrm>
            <a:off x="66529" y="1983346"/>
            <a:ext cx="11979527" cy="2331077"/>
          </a:xfrm>
          <a:prstGeom prst="rect">
            <a:avLst/>
          </a:prstGeom>
        </p:spPr>
      </p:pic>
      <p:sp>
        <p:nvSpPr>
          <p:cNvPr id="3" name="Title 1"/>
          <p:cNvSpPr>
            <a:spLocks noGrp="1"/>
          </p:cNvSpPr>
          <p:nvPr>
            <p:ph type="title"/>
          </p:nvPr>
        </p:nvSpPr>
        <p:spPr>
          <a:xfrm>
            <a:off x="838200" y="365126"/>
            <a:ext cx="10515600" cy="665184"/>
          </a:xfrm>
        </p:spPr>
        <p:txBody>
          <a:bodyPr vert="horz" lIns="91440" tIns="45720" rIns="91440" bIns="45720" rtlCol="0" anchor="ctr">
            <a:normAutofit fontScale="90000"/>
          </a:bodyPr>
          <a:lstStyle/>
          <a:p>
            <a:r>
              <a:rPr lang="en-ZA" b="1" dirty="0">
                <a:solidFill>
                  <a:srgbClr val="FF0000"/>
                </a:solidFill>
              </a:rPr>
              <a:t>Definition of BBGC Columns per Exam Type</a:t>
            </a:r>
          </a:p>
        </p:txBody>
      </p:sp>
      <p:sp>
        <p:nvSpPr>
          <p:cNvPr id="4" name="Rounded Rectangular Callout 3"/>
          <p:cNvSpPr/>
          <p:nvPr/>
        </p:nvSpPr>
        <p:spPr>
          <a:xfrm>
            <a:off x="5510105" y="1263062"/>
            <a:ext cx="2133600" cy="720284"/>
          </a:xfrm>
          <a:prstGeom prst="wedgeRoundRectCallout">
            <a:avLst>
              <a:gd name="adj1" fmla="val -142572"/>
              <a:gd name="adj2" fmla="val 6687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Second tab defines the parent-child relationships between Columns</a:t>
            </a:r>
            <a:endParaRPr lang="en-ZA" sz="1400" dirty="0">
              <a:solidFill>
                <a:schemeClr val="tx1"/>
              </a:solidFill>
            </a:endParaRPr>
          </a:p>
        </p:txBody>
      </p:sp>
      <p:sp>
        <p:nvSpPr>
          <p:cNvPr id="5" name="Rounded Rectangle 4"/>
          <p:cNvSpPr/>
          <p:nvPr/>
        </p:nvSpPr>
        <p:spPr>
          <a:xfrm>
            <a:off x="304707" y="3882703"/>
            <a:ext cx="6559732" cy="30293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ounded Rectangular Callout 5"/>
          <p:cNvSpPr/>
          <p:nvPr/>
        </p:nvSpPr>
        <p:spPr>
          <a:xfrm>
            <a:off x="5932961" y="5034707"/>
            <a:ext cx="2133600" cy="1050284"/>
          </a:xfrm>
          <a:prstGeom prst="wedgeRoundRectCallout">
            <a:avLst>
              <a:gd name="adj1" fmla="val -179393"/>
              <a:gd name="adj2" fmla="val -135067"/>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Clarifies which Col is the Grade (i.e. %) column and which column is its “paired” Code column</a:t>
            </a:r>
            <a:endParaRPr lang="en-ZA" sz="1400" dirty="0">
              <a:solidFill>
                <a:schemeClr val="tx1"/>
              </a:solidFill>
            </a:endParaRPr>
          </a:p>
        </p:txBody>
      </p:sp>
    </p:spTree>
    <p:extLst>
      <p:ext uri="{BB962C8B-B14F-4D97-AF65-F5344CB8AC3E}">
        <p14:creationId xmlns:p14="http://schemas.microsoft.com/office/powerpoint/2010/main" val="3832929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5033"/>
          </a:xfrm>
        </p:spPr>
        <p:txBody>
          <a:bodyPr vert="horz" lIns="91440" tIns="45720" rIns="91440" bIns="45720" rtlCol="0" anchor="ctr">
            <a:normAutofit fontScale="90000"/>
          </a:bodyPr>
          <a:lstStyle/>
          <a:p>
            <a:r>
              <a:rPr lang="en-ZA" b="1" dirty="0">
                <a:solidFill>
                  <a:srgbClr val="FF0000"/>
                </a:solidFill>
              </a:rPr>
              <a:t>Current </a:t>
            </a:r>
            <a:r>
              <a:rPr lang="en-ZA" b="1" dirty="0" smtClean="0">
                <a:solidFill>
                  <a:srgbClr val="FF0000"/>
                </a:solidFill>
              </a:rPr>
              <a:t>practice</a:t>
            </a:r>
            <a:endParaRPr lang="en-ZA" b="1" dirty="0">
              <a:solidFill>
                <a:srgbClr val="FF0000"/>
              </a:solidFill>
            </a:endParaRPr>
          </a:p>
        </p:txBody>
      </p:sp>
      <p:sp>
        <p:nvSpPr>
          <p:cNvPr id="3" name="Content Placeholder 2"/>
          <p:cNvSpPr>
            <a:spLocks noGrp="1"/>
          </p:cNvSpPr>
          <p:nvPr>
            <p:ph idx="1"/>
          </p:nvPr>
        </p:nvSpPr>
        <p:spPr>
          <a:xfrm>
            <a:off x="566670" y="1107583"/>
            <a:ext cx="10787130" cy="5383369"/>
          </a:xfrm>
        </p:spPr>
        <p:txBody>
          <a:bodyPr>
            <a:normAutofit lnSpcReduction="10000"/>
          </a:bodyPr>
          <a:lstStyle/>
          <a:p>
            <a:r>
              <a:rPr lang="en-ZA" dirty="0" smtClean="0"/>
              <a:t>However, </a:t>
            </a:r>
            <a:r>
              <a:rPr lang="en-ZA" dirty="0" err="1" smtClean="0"/>
              <a:t>BlackBoard</a:t>
            </a:r>
            <a:r>
              <a:rPr lang="en-ZA" dirty="0" smtClean="0"/>
              <a:t> [BB] has extensive functionality to record and manage grades in a </a:t>
            </a:r>
            <a:r>
              <a:rPr lang="en-ZA" dirty="0" smtClean="0"/>
              <a:t>BB module </a:t>
            </a:r>
            <a:r>
              <a:rPr lang="en-ZA" dirty="0" smtClean="0"/>
              <a:t>referred to as “Grade </a:t>
            </a:r>
            <a:r>
              <a:rPr lang="en-ZA" dirty="0" err="1" smtClean="0"/>
              <a:t>Center</a:t>
            </a:r>
            <a:r>
              <a:rPr lang="en-ZA" dirty="0" smtClean="0"/>
              <a:t>”</a:t>
            </a:r>
          </a:p>
          <a:p>
            <a:pPr lvl="1"/>
            <a:r>
              <a:rPr lang="en-ZA" dirty="0" smtClean="0"/>
              <a:t>Can record grades per test, per assignment, tutorial etc.  (Formative grades)</a:t>
            </a:r>
          </a:p>
          <a:p>
            <a:pPr lvl="1"/>
            <a:r>
              <a:rPr lang="en-ZA" dirty="0" smtClean="0"/>
              <a:t>Can also write Excel like formulae in Grade </a:t>
            </a:r>
            <a:r>
              <a:rPr lang="en-ZA" dirty="0" err="1" smtClean="0"/>
              <a:t>Center</a:t>
            </a:r>
            <a:r>
              <a:rPr lang="en-ZA" dirty="0" smtClean="0"/>
              <a:t> to calculate the aggregated Semester grade (Summative grade) from all these formative assessments</a:t>
            </a:r>
          </a:p>
          <a:p>
            <a:pPr lvl="1"/>
            <a:r>
              <a:rPr lang="en-ZA" dirty="0" smtClean="0"/>
              <a:t>Keeps audit trails on all grade adjustments (who adjusted, when, history)</a:t>
            </a:r>
          </a:p>
          <a:p>
            <a:pPr lvl="1"/>
            <a:endParaRPr lang="en-ZA" dirty="0" smtClean="0"/>
          </a:p>
          <a:p>
            <a:r>
              <a:rPr lang="en-ZA" dirty="0" smtClean="0"/>
              <a:t>But currently, the use by UP staff of </a:t>
            </a:r>
            <a:r>
              <a:rPr lang="en-ZA" dirty="0" err="1" smtClean="0"/>
              <a:t>BlackBoard</a:t>
            </a:r>
            <a:r>
              <a:rPr lang="en-ZA" dirty="0" smtClean="0"/>
              <a:t> Grade </a:t>
            </a:r>
            <a:r>
              <a:rPr lang="en-ZA" dirty="0" err="1"/>
              <a:t>Center</a:t>
            </a:r>
            <a:r>
              <a:rPr lang="en-ZA" dirty="0"/>
              <a:t> [BBGC] for recording formative </a:t>
            </a:r>
            <a:r>
              <a:rPr lang="en-ZA" dirty="0" smtClean="0"/>
              <a:t>grades, </a:t>
            </a:r>
            <a:r>
              <a:rPr lang="en-ZA" dirty="0"/>
              <a:t>is relatively </a:t>
            </a:r>
            <a:r>
              <a:rPr lang="en-ZA" dirty="0" smtClean="0"/>
              <a:t>low ..  </a:t>
            </a:r>
            <a:r>
              <a:rPr lang="en-ZA" dirty="0"/>
              <a:t>as academics seem to prefer to manage this in their C: drive Excel </a:t>
            </a:r>
            <a:r>
              <a:rPr lang="en-ZA" dirty="0" smtClean="0"/>
              <a:t>spreadsheets</a:t>
            </a:r>
          </a:p>
          <a:p>
            <a:pPr lvl="1">
              <a:lnSpc>
                <a:spcPct val="100000"/>
              </a:lnSpc>
            </a:pPr>
            <a:r>
              <a:rPr lang="en-ZA" dirty="0"/>
              <a:t>This makes it very difficult </a:t>
            </a:r>
            <a:r>
              <a:rPr lang="en-ZA" dirty="0" smtClean="0"/>
              <a:t>for institution to </a:t>
            </a:r>
            <a:r>
              <a:rPr lang="en-ZA" dirty="0"/>
              <a:t>respond to Bursars wanting “</a:t>
            </a:r>
            <a:r>
              <a:rPr lang="en-ZA" dirty="0" smtClean="0"/>
              <a:t>during-the-term</a:t>
            </a:r>
            <a:r>
              <a:rPr lang="en-ZA" dirty="0"/>
              <a:t>” updates on student </a:t>
            </a:r>
            <a:r>
              <a:rPr lang="en-ZA" dirty="0" smtClean="0"/>
              <a:t>academic performance </a:t>
            </a:r>
            <a:r>
              <a:rPr lang="en-ZA" dirty="0" smtClean="0"/>
              <a:t>… </a:t>
            </a:r>
            <a:r>
              <a:rPr lang="en-ZA" dirty="0" smtClean="0"/>
              <a:t>‘cos then have </a:t>
            </a:r>
            <a:r>
              <a:rPr lang="en-ZA" dirty="0" smtClean="0"/>
              <a:t>to contact each course’s lecturer</a:t>
            </a:r>
            <a:endParaRPr lang="en-ZA" dirty="0"/>
          </a:p>
          <a:p>
            <a:pPr lvl="1">
              <a:lnSpc>
                <a:spcPct val="100000"/>
              </a:lnSpc>
            </a:pPr>
            <a:r>
              <a:rPr lang="en-ZA" dirty="0"/>
              <a:t>Negatively impacts on a grade-based student “early warning system”</a:t>
            </a:r>
          </a:p>
          <a:p>
            <a:endParaRPr lang="en-ZA" dirty="0" smtClean="0"/>
          </a:p>
          <a:p>
            <a:pPr lvl="1"/>
            <a:endParaRPr lang="en-ZA" dirty="0" smtClean="0"/>
          </a:p>
        </p:txBody>
      </p:sp>
    </p:spTree>
    <p:extLst>
      <p:ext uri="{BB962C8B-B14F-4D97-AF65-F5344CB8AC3E}">
        <p14:creationId xmlns:p14="http://schemas.microsoft.com/office/powerpoint/2010/main" val="18851104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227" y="109752"/>
            <a:ext cx="10515600" cy="557513"/>
          </a:xfrm>
        </p:spPr>
        <p:txBody>
          <a:bodyPr vert="horz" lIns="91440" tIns="45720" rIns="91440" bIns="45720" rtlCol="0" anchor="ctr">
            <a:normAutofit fontScale="90000"/>
          </a:bodyPr>
          <a:lstStyle/>
          <a:p>
            <a:r>
              <a:rPr lang="en-ZA" b="1" dirty="0">
                <a:solidFill>
                  <a:srgbClr val="FF0000"/>
                </a:solidFill>
              </a:rPr>
              <a:t>Defining Grade Extraction methods</a:t>
            </a:r>
          </a:p>
        </p:txBody>
      </p:sp>
      <p:sp>
        <p:nvSpPr>
          <p:cNvPr id="3" name="Content Placeholder 2"/>
          <p:cNvSpPr>
            <a:spLocks noGrp="1"/>
          </p:cNvSpPr>
          <p:nvPr>
            <p:ph idx="1"/>
          </p:nvPr>
        </p:nvSpPr>
        <p:spPr>
          <a:xfrm>
            <a:off x="197708" y="991672"/>
            <a:ext cx="11590638" cy="5866327"/>
          </a:xfrm>
        </p:spPr>
        <p:txBody>
          <a:bodyPr>
            <a:noAutofit/>
          </a:bodyPr>
          <a:lstStyle/>
          <a:p>
            <a:r>
              <a:rPr lang="en-ZA" sz="3600" dirty="0" smtClean="0"/>
              <a:t>Grade extraction walkthrough: Course PHY114</a:t>
            </a:r>
          </a:p>
          <a:p>
            <a:pPr lvl="1"/>
            <a:endParaRPr lang="en-ZA" sz="2800" dirty="0" smtClean="0"/>
          </a:p>
          <a:p>
            <a:pPr lvl="1"/>
            <a:r>
              <a:rPr lang="en-ZA" dirty="0"/>
              <a:t>Course PHY114 has about 390 enrolled students</a:t>
            </a:r>
          </a:p>
          <a:p>
            <a:pPr lvl="1"/>
            <a:r>
              <a:rPr lang="en-ZA" dirty="0"/>
              <a:t>The rest of this session does a walk-through of the grade extraction, posting and sign-off process</a:t>
            </a:r>
          </a:p>
          <a:p>
            <a:pPr lvl="1"/>
            <a:endParaRPr lang="en-ZA" sz="2800" dirty="0" smtClean="0"/>
          </a:p>
          <a:p>
            <a:pPr lvl="1"/>
            <a:r>
              <a:rPr lang="en-ZA" sz="2800" dirty="0" smtClean="0"/>
              <a:t>To ensure that both grade load processes are not simultaneously invoked for a specific course, we need to set a flag that dictates which extract method each course will be using</a:t>
            </a:r>
            <a:endParaRPr lang="en-ZA" sz="2800" dirty="0"/>
          </a:p>
          <a:p>
            <a:pPr lvl="2"/>
            <a:r>
              <a:rPr lang="en-ZA" dirty="0" smtClean="0"/>
              <a:t>In the next slide we show the function used to tell the system that Course PHY114 will use this new method of grade extraction, and that the system has been opened up for the extraction of “Normal Exam” grades</a:t>
            </a:r>
          </a:p>
        </p:txBody>
      </p:sp>
    </p:spTree>
    <p:extLst>
      <p:ext uri="{BB962C8B-B14F-4D97-AF65-F5344CB8AC3E}">
        <p14:creationId xmlns:p14="http://schemas.microsoft.com/office/powerpoint/2010/main" val="28310024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2"/>
          <a:srcRect t="8279" b="14905"/>
          <a:stretch/>
        </p:blipFill>
        <p:spPr>
          <a:xfrm>
            <a:off x="295975" y="667265"/>
            <a:ext cx="9571356" cy="5897308"/>
          </a:xfrm>
          <a:prstGeom prst="rect">
            <a:avLst/>
          </a:prstGeom>
        </p:spPr>
      </p:pic>
      <p:sp>
        <p:nvSpPr>
          <p:cNvPr id="3" name="Title 1"/>
          <p:cNvSpPr>
            <a:spLocks noGrp="1"/>
          </p:cNvSpPr>
          <p:nvPr>
            <p:ph type="title"/>
          </p:nvPr>
        </p:nvSpPr>
        <p:spPr>
          <a:xfrm>
            <a:off x="735227" y="109752"/>
            <a:ext cx="10515600" cy="557513"/>
          </a:xfrm>
        </p:spPr>
        <p:txBody>
          <a:bodyPr vert="horz" lIns="91440" tIns="45720" rIns="91440" bIns="45720" rtlCol="0" anchor="ctr">
            <a:normAutofit fontScale="90000"/>
          </a:bodyPr>
          <a:lstStyle/>
          <a:p>
            <a:r>
              <a:rPr lang="en-ZA" b="1" dirty="0">
                <a:solidFill>
                  <a:srgbClr val="FF0000"/>
                </a:solidFill>
              </a:rPr>
              <a:t>Defining Grade Extraction methods</a:t>
            </a:r>
          </a:p>
        </p:txBody>
      </p:sp>
      <p:sp>
        <p:nvSpPr>
          <p:cNvPr id="4" name="Rounded Rectangle 3"/>
          <p:cNvSpPr/>
          <p:nvPr/>
        </p:nvSpPr>
        <p:spPr>
          <a:xfrm>
            <a:off x="2995971" y="1473751"/>
            <a:ext cx="5731099" cy="50227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ounded Rectangular Callout 4"/>
          <p:cNvSpPr/>
          <p:nvPr/>
        </p:nvSpPr>
        <p:spPr>
          <a:xfrm>
            <a:off x="7946903" y="1967343"/>
            <a:ext cx="3646774" cy="1196804"/>
          </a:xfrm>
          <a:prstGeom prst="wedgeRoundRectCallout">
            <a:avLst>
              <a:gd name="adj1" fmla="val -131970"/>
              <a:gd name="adj2" fmla="val 142595"/>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For each grade extraction scenario (for this specific course), this flag defines the extraction method that is permitted, i.e. either “Excel Grade Roster” or this new method, viz. “</a:t>
            </a:r>
            <a:r>
              <a:rPr lang="en-ZA" sz="1400" dirty="0" err="1" smtClean="0">
                <a:solidFill>
                  <a:schemeClr val="tx1"/>
                </a:solidFill>
              </a:rPr>
              <a:t>clickUP</a:t>
            </a:r>
            <a:r>
              <a:rPr lang="en-ZA" sz="1400" dirty="0" smtClean="0">
                <a:solidFill>
                  <a:schemeClr val="tx1"/>
                </a:solidFill>
              </a:rPr>
              <a:t> Integration”</a:t>
            </a:r>
            <a:endParaRPr lang="en-ZA" sz="1400" dirty="0">
              <a:solidFill>
                <a:schemeClr val="tx1"/>
              </a:solidFill>
            </a:endParaRPr>
          </a:p>
        </p:txBody>
      </p:sp>
      <p:sp>
        <p:nvSpPr>
          <p:cNvPr id="6" name="Rounded Rectangular Callout 5"/>
          <p:cNvSpPr/>
          <p:nvPr/>
        </p:nvSpPr>
        <p:spPr>
          <a:xfrm>
            <a:off x="7562345" y="3276106"/>
            <a:ext cx="4070738" cy="1621807"/>
          </a:xfrm>
          <a:prstGeom prst="wedgeRoundRectCallout">
            <a:avLst>
              <a:gd name="adj1" fmla="val -115969"/>
              <a:gd name="adj2" fmla="val 3302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This additional flag controls whether or not the system is a specific grade extract scenario is </a:t>
            </a:r>
            <a:br>
              <a:rPr lang="en-ZA" sz="1400" dirty="0" smtClean="0">
                <a:solidFill>
                  <a:schemeClr val="tx1"/>
                </a:solidFill>
              </a:rPr>
            </a:br>
            <a:r>
              <a:rPr lang="en-ZA" sz="1400" dirty="0" smtClean="0">
                <a:solidFill>
                  <a:schemeClr val="tx1"/>
                </a:solidFill>
              </a:rPr>
              <a:t>“open” … in which case grades can be extracted, or </a:t>
            </a:r>
            <a:br>
              <a:rPr lang="en-ZA" sz="1400" dirty="0" smtClean="0">
                <a:solidFill>
                  <a:schemeClr val="tx1"/>
                </a:solidFill>
              </a:rPr>
            </a:br>
            <a:r>
              <a:rPr lang="en-ZA" sz="1400" dirty="0" smtClean="0">
                <a:solidFill>
                  <a:schemeClr val="tx1"/>
                </a:solidFill>
              </a:rPr>
              <a:t>“closed” … in which case data extraction is prohibited</a:t>
            </a:r>
          </a:p>
          <a:p>
            <a:pPr algn="ctr"/>
            <a:r>
              <a:rPr lang="en-ZA" sz="1400" dirty="0" smtClean="0">
                <a:solidFill>
                  <a:schemeClr val="tx1"/>
                </a:solidFill>
              </a:rPr>
              <a:t>(e.g. may want to prohibit re-extraction of grades from 2013 or 2014)</a:t>
            </a:r>
            <a:endParaRPr lang="en-ZA" sz="1400" dirty="0">
              <a:solidFill>
                <a:schemeClr val="tx1"/>
              </a:solidFill>
            </a:endParaRPr>
          </a:p>
        </p:txBody>
      </p:sp>
      <p:sp>
        <p:nvSpPr>
          <p:cNvPr id="8" name="Rounded Rectangular Callout 7"/>
          <p:cNvSpPr/>
          <p:nvPr/>
        </p:nvSpPr>
        <p:spPr>
          <a:xfrm>
            <a:off x="8625384" y="5054725"/>
            <a:ext cx="3337519" cy="1621807"/>
          </a:xfrm>
          <a:prstGeom prst="wedgeRoundRectCallout">
            <a:avLst>
              <a:gd name="adj1" fmla="val -73957"/>
              <a:gd name="adj2" fmla="val -6527"/>
              <a:gd name="adj3" fmla="val 16667"/>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This functionality – when invoked – will query the course offering in </a:t>
            </a:r>
            <a:r>
              <a:rPr lang="en-ZA" sz="1400" dirty="0" err="1" smtClean="0">
                <a:solidFill>
                  <a:schemeClr val="tx1"/>
                </a:solidFill>
              </a:rPr>
              <a:t>BlackBoard</a:t>
            </a:r>
            <a:r>
              <a:rPr lang="en-ZA" sz="1400" dirty="0" smtClean="0">
                <a:solidFill>
                  <a:schemeClr val="tx1"/>
                </a:solidFill>
              </a:rPr>
              <a:t> Grade </a:t>
            </a:r>
            <a:r>
              <a:rPr lang="en-ZA" sz="1400" dirty="0" err="1" smtClean="0">
                <a:solidFill>
                  <a:schemeClr val="tx1"/>
                </a:solidFill>
              </a:rPr>
              <a:t>Center</a:t>
            </a:r>
            <a:r>
              <a:rPr lang="en-ZA" sz="1400" dirty="0" smtClean="0">
                <a:solidFill>
                  <a:schemeClr val="tx1"/>
                </a:solidFill>
              </a:rPr>
              <a:t> to see if the necessary columns already exist for this grading Scenario, and if not, it uses </a:t>
            </a:r>
            <a:r>
              <a:rPr lang="en-ZA" sz="1400" dirty="0" err="1" smtClean="0">
                <a:solidFill>
                  <a:schemeClr val="tx1"/>
                </a:solidFill>
              </a:rPr>
              <a:t>webservices</a:t>
            </a:r>
            <a:r>
              <a:rPr lang="en-ZA" sz="1400" dirty="0" smtClean="0">
                <a:solidFill>
                  <a:schemeClr val="tx1"/>
                </a:solidFill>
              </a:rPr>
              <a:t> to CREATE the column in BBGC</a:t>
            </a:r>
            <a:endParaRPr lang="en-ZA" sz="1400" dirty="0">
              <a:solidFill>
                <a:schemeClr val="tx1"/>
              </a:solidFill>
            </a:endParaRPr>
          </a:p>
        </p:txBody>
      </p:sp>
    </p:spTree>
    <p:extLst>
      <p:ext uri="{BB962C8B-B14F-4D97-AF65-F5344CB8AC3E}">
        <p14:creationId xmlns:p14="http://schemas.microsoft.com/office/powerpoint/2010/main" val="13247907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227" y="109752"/>
            <a:ext cx="10515600" cy="557513"/>
          </a:xfrm>
        </p:spPr>
        <p:txBody>
          <a:bodyPr vert="horz" lIns="91440" tIns="45720" rIns="91440" bIns="45720" rtlCol="0" anchor="ctr">
            <a:normAutofit fontScale="90000"/>
          </a:bodyPr>
          <a:lstStyle/>
          <a:p>
            <a:r>
              <a:rPr lang="en-ZA" b="1" dirty="0" smtClean="0">
                <a:solidFill>
                  <a:srgbClr val="FF0000"/>
                </a:solidFill>
              </a:rPr>
              <a:t>Demonstration of Grade import and post</a:t>
            </a:r>
            <a:endParaRPr lang="en-ZA" b="1" dirty="0">
              <a:solidFill>
                <a:srgbClr val="FF0000"/>
              </a:solidFill>
            </a:endParaRPr>
          </a:p>
        </p:txBody>
      </p:sp>
      <p:sp>
        <p:nvSpPr>
          <p:cNvPr id="3" name="Content Placeholder 2"/>
          <p:cNvSpPr>
            <a:spLocks noGrp="1"/>
          </p:cNvSpPr>
          <p:nvPr>
            <p:ph idx="1"/>
          </p:nvPr>
        </p:nvSpPr>
        <p:spPr>
          <a:xfrm>
            <a:off x="197708" y="864972"/>
            <a:ext cx="11590638" cy="5993028"/>
          </a:xfrm>
        </p:spPr>
        <p:txBody>
          <a:bodyPr>
            <a:noAutofit/>
          </a:bodyPr>
          <a:lstStyle/>
          <a:p>
            <a:endParaRPr lang="en-ZA" sz="3200" dirty="0" smtClean="0"/>
          </a:p>
          <a:p>
            <a:r>
              <a:rPr lang="en-ZA" sz="3200" dirty="0" smtClean="0"/>
              <a:t>Note that in this demo we are NOT (initially) going to import the grades for all 390 students.  </a:t>
            </a:r>
          </a:p>
          <a:p>
            <a:pPr lvl="1"/>
            <a:r>
              <a:rPr lang="en-ZA" dirty="0" smtClean="0"/>
              <a:t>Instead we wanted to demonstrate that it is possible to do an extract and post of a </a:t>
            </a:r>
            <a:r>
              <a:rPr lang="en-ZA" u="sng" dirty="0" smtClean="0"/>
              <a:t>subset of the students’ grades</a:t>
            </a:r>
            <a:r>
              <a:rPr lang="en-ZA" dirty="0" smtClean="0"/>
              <a:t>, and then </a:t>
            </a:r>
            <a:r>
              <a:rPr lang="en-ZA" u="sng" dirty="0" smtClean="0"/>
              <a:t>repeat</a:t>
            </a:r>
            <a:r>
              <a:rPr lang="en-ZA" dirty="0" smtClean="0"/>
              <a:t> the process later to submit the grades of the remaining students.  </a:t>
            </a:r>
          </a:p>
          <a:p>
            <a:pPr lvl="1"/>
            <a:r>
              <a:rPr lang="en-ZA" dirty="0" smtClean="0"/>
              <a:t>We also want to demonstrate that it is possible to post all the student’s grades to PeopleSoft and later go back to BBGC, change the grades of a couple of students and then re-post these changed grades to PeopleSoft. </a:t>
            </a:r>
            <a:endParaRPr lang="en-ZA" dirty="0"/>
          </a:p>
          <a:p>
            <a:pPr lvl="2"/>
            <a:r>
              <a:rPr lang="en-ZA" dirty="0" smtClean="0"/>
              <a:t>This latter step will however require a grade override approval!</a:t>
            </a:r>
          </a:p>
          <a:p>
            <a:pPr lvl="2"/>
            <a:endParaRPr lang="en-ZA" dirty="0" smtClean="0"/>
          </a:p>
          <a:p>
            <a:pPr marL="228600" lvl="2">
              <a:spcBef>
                <a:spcPts val="1000"/>
              </a:spcBef>
            </a:pPr>
            <a:r>
              <a:rPr lang="en-ZA" sz="3200" dirty="0"/>
              <a:t>But we start with a “clean slate” where there are no grades at all in PeopleSoft CS for this course</a:t>
            </a:r>
          </a:p>
          <a:p>
            <a:pPr lvl="2"/>
            <a:r>
              <a:rPr lang="en-ZA" sz="2400" dirty="0"/>
              <a:t>So if we were to run a grade query we’d see no grades </a:t>
            </a:r>
            <a:r>
              <a:rPr lang="en-ZA" sz="2400" dirty="0" smtClean="0"/>
              <a:t>whatsoever ….</a:t>
            </a:r>
            <a:endParaRPr lang="en-ZA" sz="2400" dirty="0"/>
          </a:p>
        </p:txBody>
      </p:sp>
    </p:spTree>
    <p:extLst>
      <p:ext uri="{BB962C8B-B14F-4D97-AF65-F5344CB8AC3E}">
        <p14:creationId xmlns:p14="http://schemas.microsoft.com/office/powerpoint/2010/main" val="18883379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6335"/>
          <a:stretch/>
        </p:blipFill>
        <p:spPr>
          <a:xfrm>
            <a:off x="81330" y="677997"/>
            <a:ext cx="11940988" cy="5555377"/>
          </a:xfrm>
          <a:prstGeom prst="rect">
            <a:avLst/>
          </a:prstGeom>
        </p:spPr>
      </p:pic>
      <p:sp>
        <p:nvSpPr>
          <p:cNvPr id="3" name="Title 1"/>
          <p:cNvSpPr txBox="1">
            <a:spLocks/>
          </p:cNvSpPr>
          <p:nvPr/>
        </p:nvSpPr>
        <p:spPr>
          <a:xfrm>
            <a:off x="726951" y="120485"/>
            <a:ext cx="10515600" cy="557513"/>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b="1" dirty="0" smtClean="0">
                <a:solidFill>
                  <a:srgbClr val="FF0000"/>
                </a:solidFill>
              </a:rPr>
              <a:t>Grade Data in PeopleSoft Campus </a:t>
            </a:r>
            <a:r>
              <a:rPr lang="en-ZA" b="1" i="1" u="sng" dirty="0" smtClean="0">
                <a:solidFill>
                  <a:srgbClr val="FF0000"/>
                </a:solidFill>
              </a:rPr>
              <a:t>before</a:t>
            </a:r>
            <a:r>
              <a:rPr lang="en-ZA" b="1" dirty="0" smtClean="0">
                <a:solidFill>
                  <a:srgbClr val="FF0000"/>
                </a:solidFill>
              </a:rPr>
              <a:t> doing extract</a:t>
            </a:r>
            <a:endParaRPr lang="en-ZA" b="1" dirty="0">
              <a:solidFill>
                <a:srgbClr val="FF0000"/>
              </a:solidFill>
            </a:endParaRPr>
          </a:p>
        </p:txBody>
      </p:sp>
      <p:sp>
        <p:nvSpPr>
          <p:cNvPr id="7" name="Rounded Rectangular Callout 6"/>
          <p:cNvSpPr/>
          <p:nvPr/>
        </p:nvSpPr>
        <p:spPr>
          <a:xfrm>
            <a:off x="5329875" y="4000745"/>
            <a:ext cx="3065172" cy="893225"/>
          </a:xfrm>
          <a:prstGeom prst="wedgeRoundRectCallout">
            <a:avLst>
              <a:gd name="adj1" fmla="val -64229"/>
              <a:gd name="adj2" fmla="val -166996"/>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Query run again this course for 2105 shows that no grades are yet loaded/visible for any student in PeopleSoft!</a:t>
            </a:r>
            <a:endParaRPr lang="en-ZA" sz="1400" dirty="0">
              <a:solidFill>
                <a:schemeClr val="tx1"/>
              </a:solidFill>
            </a:endParaRPr>
          </a:p>
        </p:txBody>
      </p:sp>
    </p:spTree>
    <p:extLst>
      <p:ext uri="{BB962C8B-B14F-4D97-AF65-F5344CB8AC3E}">
        <p14:creationId xmlns:p14="http://schemas.microsoft.com/office/powerpoint/2010/main" val="27922925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227" y="109752"/>
            <a:ext cx="10515600" cy="557513"/>
          </a:xfrm>
        </p:spPr>
        <p:txBody>
          <a:bodyPr vert="horz" lIns="91440" tIns="45720" rIns="91440" bIns="45720" rtlCol="0" anchor="ctr">
            <a:normAutofit fontScale="90000"/>
          </a:bodyPr>
          <a:lstStyle/>
          <a:p>
            <a:r>
              <a:rPr lang="en-ZA" b="1" dirty="0">
                <a:solidFill>
                  <a:srgbClr val="FF0000"/>
                </a:solidFill>
              </a:rPr>
              <a:t>Importing Demonstration</a:t>
            </a:r>
          </a:p>
        </p:txBody>
      </p:sp>
      <p:sp>
        <p:nvSpPr>
          <p:cNvPr id="3" name="Content Placeholder 2"/>
          <p:cNvSpPr>
            <a:spLocks noGrp="1"/>
          </p:cNvSpPr>
          <p:nvPr>
            <p:ph idx="1"/>
          </p:nvPr>
        </p:nvSpPr>
        <p:spPr>
          <a:xfrm>
            <a:off x="197708" y="1295400"/>
            <a:ext cx="11590638" cy="5143500"/>
          </a:xfrm>
        </p:spPr>
        <p:txBody>
          <a:bodyPr>
            <a:noAutofit/>
          </a:bodyPr>
          <a:lstStyle/>
          <a:p>
            <a:r>
              <a:rPr lang="en-ZA" dirty="0" smtClean="0"/>
              <a:t>We then go to </a:t>
            </a:r>
            <a:r>
              <a:rPr lang="en-ZA" dirty="0" err="1" smtClean="0"/>
              <a:t>BlackBoard</a:t>
            </a:r>
            <a:r>
              <a:rPr lang="en-ZA" dirty="0" smtClean="0"/>
              <a:t> Grade </a:t>
            </a:r>
            <a:r>
              <a:rPr lang="en-ZA" dirty="0" err="1" smtClean="0"/>
              <a:t>Center</a:t>
            </a:r>
            <a:r>
              <a:rPr lang="en-ZA" dirty="0" smtClean="0"/>
              <a:t> and load grades for about 100 of the 390 students that appear in </a:t>
            </a:r>
            <a:r>
              <a:rPr lang="en-ZA" dirty="0" err="1" smtClean="0"/>
              <a:t>BlackBoard</a:t>
            </a:r>
            <a:r>
              <a:rPr lang="en-ZA" dirty="0" smtClean="0"/>
              <a:t>:</a:t>
            </a:r>
          </a:p>
          <a:p>
            <a:pPr lvl="1"/>
            <a:r>
              <a:rPr lang="en-ZA" sz="2000" dirty="0" smtClean="0"/>
              <a:t>In BBGC we </a:t>
            </a:r>
            <a:r>
              <a:rPr lang="en-ZA" sz="2000" dirty="0"/>
              <a:t>record:</a:t>
            </a:r>
          </a:p>
          <a:p>
            <a:pPr lvl="2"/>
            <a:r>
              <a:rPr lang="en-ZA" sz="1800" b="1" dirty="0" smtClean="0"/>
              <a:t>Semester Grade </a:t>
            </a:r>
            <a:r>
              <a:rPr lang="en-ZA" sz="1800" dirty="0" smtClean="0"/>
              <a:t>- either</a:t>
            </a:r>
          </a:p>
          <a:p>
            <a:pPr lvl="3"/>
            <a:r>
              <a:rPr lang="en-ZA" sz="1600" dirty="0"/>
              <a:t>A</a:t>
            </a:r>
            <a:r>
              <a:rPr lang="en-ZA" sz="1600" dirty="0" smtClean="0"/>
              <a:t> Percentage (e.g. 0-100%), or</a:t>
            </a:r>
          </a:p>
          <a:p>
            <a:pPr lvl="3"/>
            <a:r>
              <a:rPr lang="en-ZA" sz="1600" dirty="0" smtClean="0"/>
              <a:t>A 3-digit code (e.g. a code for “Did not attend sufficient semester tests”)</a:t>
            </a:r>
          </a:p>
          <a:p>
            <a:pPr lvl="2"/>
            <a:r>
              <a:rPr lang="en-ZA" sz="1800" b="1" dirty="0" smtClean="0"/>
              <a:t>Exam Grade </a:t>
            </a:r>
            <a:r>
              <a:rPr lang="en-ZA" sz="1800" dirty="0" smtClean="0"/>
              <a:t>- either</a:t>
            </a:r>
            <a:endParaRPr lang="en-ZA" sz="1800" dirty="0"/>
          </a:p>
          <a:p>
            <a:pPr lvl="3"/>
            <a:r>
              <a:rPr lang="en-ZA" sz="1600" dirty="0"/>
              <a:t>A Percentage (0-100%), or</a:t>
            </a:r>
          </a:p>
          <a:p>
            <a:pPr lvl="3"/>
            <a:r>
              <a:rPr lang="en-ZA" sz="1600" dirty="0"/>
              <a:t>A 3-digit code (e.g. a code for </a:t>
            </a:r>
            <a:r>
              <a:rPr lang="en-ZA" sz="1600" dirty="0" smtClean="0"/>
              <a:t>“Was sick and could not attend exam)</a:t>
            </a:r>
            <a:endParaRPr lang="en-ZA" sz="1600" dirty="0"/>
          </a:p>
          <a:p>
            <a:pPr lvl="2"/>
            <a:r>
              <a:rPr lang="en-ZA" sz="1800" b="1" dirty="0" smtClean="0"/>
              <a:t>Official/Final Grade </a:t>
            </a:r>
            <a:r>
              <a:rPr lang="en-ZA" sz="1800" dirty="0" smtClean="0"/>
              <a:t>- either</a:t>
            </a:r>
            <a:endParaRPr lang="en-ZA" sz="1800" dirty="0"/>
          </a:p>
          <a:p>
            <a:pPr lvl="3"/>
            <a:r>
              <a:rPr lang="en-ZA" sz="1600" dirty="0"/>
              <a:t>A Percentage (0-100%), or</a:t>
            </a:r>
          </a:p>
          <a:p>
            <a:pPr lvl="3"/>
            <a:r>
              <a:rPr lang="en-ZA" sz="1600" dirty="0"/>
              <a:t>A 3-digit code (e.g. a code for “Was sick and could not attend exam)</a:t>
            </a:r>
          </a:p>
          <a:p>
            <a:pPr lvl="2"/>
            <a:r>
              <a:rPr lang="en-ZA" sz="1800" dirty="0" smtClean="0"/>
              <a:t>An optional </a:t>
            </a:r>
            <a:r>
              <a:rPr lang="en-ZA" sz="1800" dirty="0"/>
              <a:t>3-digit </a:t>
            </a:r>
            <a:r>
              <a:rPr lang="en-ZA" sz="1800" b="1" dirty="0" smtClean="0"/>
              <a:t>Comment</a:t>
            </a:r>
            <a:r>
              <a:rPr lang="en-ZA" sz="1800" dirty="0" smtClean="0"/>
              <a:t> code </a:t>
            </a:r>
            <a:r>
              <a:rPr lang="en-ZA" sz="1800" dirty="0"/>
              <a:t>(e.g. </a:t>
            </a:r>
            <a:r>
              <a:rPr lang="en-ZA" sz="1800" dirty="0" smtClean="0"/>
              <a:t>if eligible for a Supplementary or Special exam)</a:t>
            </a:r>
            <a:endParaRPr lang="en-ZA" sz="1800" dirty="0"/>
          </a:p>
          <a:p>
            <a:pPr lvl="1"/>
            <a:r>
              <a:rPr lang="en-ZA" sz="2000" dirty="0" smtClean="0"/>
              <a:t>Note that included in this sample data was data that was </a:t>
            </a:r>
            <a:r>
              <a:rPr lang="en-ZA" sz="2000" u="sng" dirty="0" smtClean="0"/>
              <a:t>intentionally</a:t>
            </a:r>
            <a:r>
              <a:rPr lang="en-ZA" sz="2000" dirty="0" smtClean="0"/>
              <a:t> captured incorrectly!</a:t>
            </a:r>
            <a:endParaRPr lang="en-ZA" sz="2000" dirty="0"/>
          </a:p>
          <a:p>
            <a:pPr lvl="2"/>
            <a:r>
              <a:rPr lang="en-ZA" sz="1800" dirty="0"/>
              <a:t>So we expected to see various errors being </a:t>
            </a:r>
            <a:r>
              <a:rPr lang="en-ZA" sz="1800" dirty="0" smtClean="0"/>
              <a:t>reported later </a:t>
            </a:r>
            <a:r>
              <a:rPr lang="en-ZA" sz="1800" dirty="0"/>
              <a:t>during the process</a:t>
            </a:r>
          </a:p>
        </p:txBody>
      </p:sp>
    </p:spTree>
    <p:extLst>
      <p:ext uri="{BB962C8B-B14F-4D97-AF65-F5344CB8AC3E}">
        <p14:creationId xmlns:p14="http://schemas.microsoft.com/office/powerpoint/2010/main" val="768275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954" y="898306"/>
            <a:ext cx="11491911" cy="5734379"/>
          </a:xfrm>
          <a:prstGeom prst="rect">
            <a:avLst/>
          </a:prstGeom>
        </p:spPr>
      </p:pic>
      <p:sp>
        <p:nvSpPr>
          <p:cNvPr id="3" name="Title 1"/>
          <p:cNvSpPr txBox="1">
            <a:spLocks/>
          </p:cNvSpPr>
          <p:nvPr/>
        </p:nvSpPr>
        <p:spPr>
          <a:xfrm>
            <a:off x="726951" y="120485"/>
            <a:ext cx="10515600" cy="557513"/>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b="1" dirty="0" smtClean="0">
                <a:solidFill>
                  <a:srgbClr val="FF0000"/>
                </a:solidFill>
              </a:rPr>
              <a:t>Data loaded in BB Grade </a:t>
            </a:r>
            <a:r>
              <a:rPr lang="en-ZA" b="1" dirty="0" err="1" smtClean="0">
                <a:solidFill>
                  <a:srgbClr val="FF0000"/>
                </a:solidFill>
              </a:rPr>
              <a:t>Center</a:t>
            </a:r>
            <a:endParaRPr lang="en-ZA" b="1" dirty="0">
              <a:solidFill>
                <a:srgbClr val="FF0000"/>
              </a:solidFill>
            </a:endParaRPr>
          </a:p>
        </p:txBody>
      </p:sp>
      <p:sp>
        <p:nvSpPr>
          <p:cNvPr id="4" name="Rounded Rectangle 3"/>
          <p:cNvSpPr/>
          <p:nvPr/>
        </p:nvSpPr>
        <p:spPr>
          <a:xfrm>
            <a:off x="186038" y="898306"/>
            <a:ext cx="1081826" cy="24469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ounded Rectangular Callout 5"/>
          <p:cNvSpPr/>
          <p:nvPr/>
        </p:nvSpPr>
        <p:spPr>
          <a:xfrm>
            <a:off x="6218517" y="696392"/>
            <a:ext cx="3065172" cy="893225"/>
          </a:xfrm>
          <a:prstGeom prst="wedgeRoundRectCallout">
            <a:avLst>
              <a:gd name="adj1" fmla="val -47842"/>
              <a:gd name="adj2" fmla="val 145883"/>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We then loaded grades on only 100 or so of the 300+ students into the specific columns needed for the “Normal Exam” extraction</a:t>
            </a:r>
            <a:endParaRPr lang="en-ZA" sz="1400" dirty="0">
              <a:solidFill>
                <a:schemeClr val="tx1"/>
              </a:solidFill>
            </a:endParaRPr>
          </a:p>
        </p:txBody>
      </p:sp>
    </p:spTree>
    <p:extLst>
      <p:ext uri="{BB962C8B-B14F-4D97-AF65-F5344CB8AC3E}">
        <p14:creationId xmlns:p14="http://schemas.microsoft.com/office/powerpoint/2010/main" val="3851759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85750" y="133350"/>
            <a:ext cx="9708256" cy="6620059"/>
          </a:xfrm>
          <a:prstGeom prst="rect">
            <a:avLst/>
          </a:prstGeom>
        </p:spPr>
      </p:pic>
      <p:sp>
        <p:nvSpPr>
          <p:cNvPr id="9" name="Rounded Rectangular Callout 8"/>
          <p:cNvSpPr/>
          <p:nvPr/>
        </p:nvSpPr>
        <p:spPr>
          <a:xfrm>
            <a:off x="10367493" y="728730"/>
            <a:ext cx="1457966" cy="1680191"/>
          </a:xfrm>
          <a:prstGeom prst="wedgeRoundRectCallout">
            <a:avLst>
              <a:gd name="adj1" fmla="val -97970"/>
              <a:gd name="adj2" fmla="val 4351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Examples of some of the data errors intentionally included in some of the tests</a:t>
            </a:r>
            <a:endParaRPr lang="en-ZA" sz="1400" dirty="0">
              <a:solidFill>
                <a:schemeClr val="tx1"/>
              </a:solidFill>
            </a:endParaRPr>
          </a:p>
        </p:txBody>
      </p:sp>
    </p:spTree>
    <p:extLst>
      <p:ext uri="{BB962C8B-B14F-4D97-AF65-F5344CB8AC3E}">
        <p14:creationId xmlns:p14="http://schemas.microsoft.com/office/powerpoint/2010/main" val="27193108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227" y="109752"/>
            <a:ext cx="10515600" cy="557513"/>
          </a:xfrm>
        </p:spPr>
        <p:txBody>
          <a:bodyPr vert="horz" lIns="91440" tIns="45720" rIns="91440" bIns="45720" rtlCol="0" anchor="ctr">
            <a:normAutofit fontScale="90000"/>
          </a:bodyPr>
          <a:lstStyle/>
          <a:p>
            <a:r>
              <a:rPr lang="en-ZA" b="1" dirty="0">
                <a:solidFill>
                  <a:srgbClr val="FF0000"/>
                </a:solidFill>
              </a:rPr>
              <a:t>Importing Demonstration</a:t>
            </a:r>
          </a:p>
        </p:txBody>
      </p:sp>
      <p:sp>
        <p:nvSpPr>
          <p:cNvPr id="3" name="Content Placeholder 2"/>
          <p:cNvSpPr>
            <a:spLocks noGrp="1"/>
          </p:cNvSpPr>
          <p:nvPr>
            <p:ph idx="1"/>
          </p:nvPr>
        </p:nvSpPr>
        <p:spPr>
          <a:xfrm>
            <a:off x="197708" y="1295400"/>
            <a:ext cx="11590638" cy="5143500"/>
          </a:xfrm>
        </p:spPr>
        <p:txBody>
          <a:bodyPr>
            <a:noAutofit/>
          </a:bodyPr>
          <a:lstStyle/>
          <a:p>
            <a:r>
              <a:rPr lang="en-ZA" sz="3200" dirty="0" smtClean="0"/>
              <a:t>We then invoke the UP-developed PeopleSoft process to extract this data from </a:t>
            </a:r>
            <a:r>
              <a:rPr lang="en-ZA" sz="3200" dirty="0" err="1" smtClean="0"/>
              <a:t>BlackBoard</a:t>
            </a:r>
            <a:r>
              <a:rPr lang="en-ZA" sz="3200" dirty="0" smtClean="0"/>
              <a:t> Grade Centre and load it into PeopleSoft</a:t>
            </a:r>
          </a:p>
          <a:p>
            <a:pPr marL="0" indent="0">
              <a:buNone/>
            </a:pPr>
            <a:endParaRPr lang="en-ZA" sz="3200" dirty="0" smtClean="0"/>
          </a:p>
        </p:txBody>
      </p:sp>
      <p:pic>
        <p:nvPicPr>
          <p:cNvPr id="4" name="Picture 3"/>
          <p:cNvPicPr>
            <a:picLocks noChangeAspect="1"/>
          </p:cNvPicPr>
          <p:nvPr/>
        </p:nvPicPr>
        <p:blipFill rotWithShape="1">
          <a:blip r:embed="rId2"/>
          <a:srcRect l="1531" t="15695" r="81698" b="42796"/>
          <a:stretch/>
        </p:blipFill>
        <p:spPr>
          <a:xfrm>
            <a:off x="3888758" y="2359736"/>
            <a:ext cx="2686051" cy="4222750"/>
          </a:xfrm>
          <a:prstGeom prst="rect">
            <a:avLst/>
          </a:prstGeom>
        </p:spPr>
      </p:pic>
    </p:spTree>
    <p:extLst>
      <p:ext uri="{BB962C8B-B14F-4D97-AF65-F5344CB8AC3E}">
        <p14:creationId xmlns:p14="http://schemas.microsoft.com/office/powerpoint/2010/main" val="17152956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4863432" y="177133"/>
            <a:ext cx="3861468" cy="775368"/>
          </a:xfrm>
          <a:prstGeom prst="wedgeRoundRectCallout">
            <a:avLst>
              <a:gd name="adj1" fmla="val -42388"/>
              <a:gd name="adj2" fmla="val 29906"/>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dirty="0" smtClean="0">
                <a:solidFill>
                  <a:schemeClr val="tx1"/>
                </a:solidFill>
              </a:rPr>
              <a:t>A person with role of </a:t>
            </a:r>
            <a:r>
              <a:rPr lang="en-ZA" sz="1200" b="1" u="sng" dirty="0" smtClean="0">
                <a:solidFill>
                  <a:schemeClr val="tx1"/>
                </a:solidFill>
              </a:rPr>
              <a:t>Grade Extractor</a:t>
            </a:r>
            <a:r>
              <a:rPr lang="en-ZA" sz="1200" dirty="0" smtClean="0">
                <a:solidFill>
                  <a:schemeClr val="tx1"/>
                </a:solidFill>
              </a:rPr>
              <a:t> for the course to be processes tarts </a:t>
            </a:r>
            <a:r>
              <a:rPr lang="en-ZA" sz="1200" dirty="0">
                <a:solidFill>
                  <a:schemeClr val="tx1"/>
                </a:solidFill>
              </a:rPr>
              <a:t>by identifying</a:t>
            </a:r>
          </a:p>
          <a:p>
            <a:pPr marL="171450" indent="-171450">
              <a:buFont typeface="Arial" panose="020B0604020202020204" pitchFamily="34" charset="0"/>
              <a:buChar char="•"/>
            </a:pPr>
            <a:r>
              <a:rPr lang="en-ZA" sz="1200" dirty="0">
                <a:solidFill>
                  <a:schemeClr val="tx1"/>
                </a:solidFill>
              </a:rPr>
              <a:t>Term, </a:t>
            </a:r>
          </a:p>
          <a:p>
            <a:pPr marL="171450" indent="-171450">
              <a:buFont typeface="Arial" panose="020B0604020202020204" pitchFamily="34" charset="0"/>
              <a:buChar char="•"/>
            </a:pPr>
            <a:r>
              <a:rPr lang="en-ZA" sz="1200" dirty="0">
                <a:solidFill>
                  <a:schemeClr val="tx1"/>
                </a:solidFill>
              </a:rPr>
              <a:t>Course, and </a:t>
            </a:r>
            <a:r>
              <a:rPr lang="en-ZA" sz="1200" dirty="0" smtClean="0">
                <a:solidFill>
                  <a:schemeClr val="tx1"/>
                </a:solidFill>
              </a:rPr>
              <a:t>Exam </a:t>
            </a:r>
            <a:r>
              <a:rPr lang="en-ZA" sz="1200" dirty="0">
                <a:solidFill>
                  <a:schemeClr val="tx1"/>
                </a:solidFill>
              </a:rPr>
              <a:t>Type</a:t>
            </a:r>
          </a:p>
        </p:txBody>
      </p:sp>
      <p:sp>
        <p:nvSpPr>
          <p:cNvPr id="8" name="Rounded Rectangular Callout 7"/>
          <p:cNvSpPr/>
          <p:nvPr/>
        </p:nvSpPr>
        <p:spPr>
          <a:xfrm>
            <a:off x="4863432" y="1031545"/>
            <a:ext cx="6070731" cy="726735"/>
          </a:xfrm>
          <a:prstGeom prst="wedgeRoundRectCallout">
            <a:avLst>
              <a:gd name="adj1" fmla="val -72764"/>
              <a:gd name="adj2" fmla="val 5011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dirty="0" smtClean="0">
                <a:solidFill>
                  <a:schemeClr val="tx1"/>
                </a:solidFill>
              </a:rPr>
              <a:t>Step 1: </a:t>
            </a:r>
            <a:r>
              <a:rPr lang="en-ZA" sz="1200" b="1" dirty="0" smtClean="0">
                <a:solidFill>
                  <a:schemeClr val="tx1"/>
                </a:solidFill>
              </a:rPr>
              <a:t>VERIFY COLUMNS </a:t>
            </a:r>
            <a:r>
              <a:rPr lang="en-ZA" sz="1200" b="1" dirty="0" smtClean="0">
                <a:solidFill>
                  <a:srgbClr val="FF0000"/>
                </a:solidFill>
              </a:rPr>
              <a:t>[Grade Extractor]</a:t>
            </a:r>
          </a:p>
          <a:p>
            <a:pPr marL="285750" indent="-285750">
              <a:buFont typeface="Arial" panose="020B0604020202020204" pitchFamily="34" charset="0"/>
              <a:buChar char="•"/>
            </a:pPr>
            <a:r>
              <a:rPr lang="en-ZA" sz="1200" dirty="0" smtClean="0">
                <a:solidFill>
                  <a:schemeClr val="tx1"/>
                </a:solidFill>
              </a:rPr>
              <a:t>PeopleSoft reads its internal tables to determine what column names it expects to find in BBGC for the grade load scenario selected</a:t>
            </a:r>
          </a:p>
          <a:p>
            <a:pPr marL="285750" indent="-285750">
              <a:buFont typeface="Arial" panose="020B0604020202020204" pitchFamily="34" charset="0"/>
              <a:buChar char="•"/>
            </a:pPr>
            <a:r>
              <a:rPr lang="en-ZA" sz="1200" dirty="0" smtClean="0">
                <a:solidFill>
                  <a:schemeClr val="tx1"/>
                </a:solidFill>
              </a:rPr>
              <a:t>PeopleSoft then queries BBGC to see if these columns exist.  If not, process stops!</a:t>
            </a:r>
            <a:endParaRPr lang="en-ZA" sz="1200" dirty="0">
              <a:solidFill>
                <a:schemeClr val="tx1"/>
              </a:solidFill>
            </a:endParaRPr>
          </a:p>
        </p:txBody>
      </p:sp>
      <p:pic>
        <p:nvPicPr>
          <p:cNvPr id="15" name="Picture 14"/>
          <p:cNvPicPr>
            <a:picLocks noChangeAspect="1"/>
          </p:cNvPicPr>
          <p:nvPr/>
        </p:nvPicPr>
        <p:blipFill rotWithShape="1">
          <a:blip r:embed="rId2"/>
          <a:srcRect l="1531" t="52176" r="81698" b="42796"/>
          <a:stretch/>
        </p:blipFill>
        <p:spPr>
          <a:xfrm>
            <a:off x="369218" y="4288831"/>
            <a:ext cx="2686051" cy="511508"/>
          </a:xfrm>
          <a:prstGeom prst="rect">
            <a:avLst/>
          </a:prstGeom>
        </p:spPr>
      </p:pic>
      <p:pic>
        <p:nvPicPr>
          <p:cNvPr id="16" name="Picture 15"/>
          <p:cNvPicPr>
            <a:picLocks noChangeAspect="1"/>
          </p:cNvPicPr>
          <p:nvPr/>
        </p:nvPicPr>
        <p:blipFill rotWithShape="1">
          <a:blip r:embed="rId2"/>
          <a:srcRect l="1531" t="46385" r="81698" b="48249"/>
          <a:stretch/>
        </p:blipFill>
        <p:spPr>
          <a:xfrm>
            <a:off x="376823" y="3744228"/>
            <a:ext cx="2686051" cy="545910"/>
          </a:xfrm>
          <a:prstGeom prst="rect">
            <a:avLst/>
          </a:prstGeom>
        </p:spPr>
      </p:pic>
      <p:pic>
        <p:nvPicPr>
          <p:cNvPr id="17" name="Picture 16"/>
          <p:cNvPicPr>
            <a:picLocks noChangeAspect="1"/>
          </p:cNvPicPr>
          <p:nvPr/>
        </p:nvPicPr>
        <p:blipFill rotWithShape="1">
          <a:blip r:embed="rId2"/>
          <a:srcRect l="1531" t="41399" r="81698" b="53503"/>
          <a:stretch/>
        </p:blipFill>
        <p:spPr>
          <a:xfrm>
            <a:off x="378123" y="3225613"/>
            <a:ext cx="2686051" cy="518615"/>
          </a:xfrm>
          <a:prstGeom prst="rect">
            <a:avLst/>
          </a:prstGeom>
        </p:spPr>
      </p:pic>
      <p:pic>
        <p:nvPicPr>
          <p:cNvPr id="18" name="Picture 17"/>
          <p:cNvPicPr>
            <a:picLocks noChangeAspect="1"/>
          </p:cNvPicPr>
          <p:nvPr/>
        </p:nvPicPr>
        <p:blipFill rotWithShape="1">
          <a:blip r:embed="rId2"/>
          <a:srcRect l="1616" t="38560" r="81613" b="57684"/>
          <a:stretch/>
        </p:blipFill>
        <p:spPr>
          <a:xfrm>
            <a:off x="376823" y="2834781"/>
            <a:ext cx="2686051" cy="382138"/>
          </a:xfrm>
          <a:prstGeom prst="rect">
            <a:avLst/>
          </a:prstGeom>
        </p:spPr>
      </p:pic>
      <p:pic>
        <p:nvPicPr>
          <p:cNvPr id="19" name="Picture 18"/>
          <p:cNvPicPr>
            <a:picLocks noChangeAspect="1"/>
          </p:cNvPicPr>
          <p:nvPr/>
        </p:nvPicPr>
        <p:blipFill rotWithShape="1">
          <a:blip r:embed="rId2"/>
          <a:srcRect l="1531" t="33437" r="81698" b="62402"/>
          <a:stretch/>
        </p:blipFill>
        <p:spPr>
          <a:xfrm>
            <a:off x="379384" y="2402793"/>
            <a:ext cx="2686051" cy="423294"/>
          </a:xfrm>
          <a:prstGeom prst="rect">
            <a:avLst/>
          </a:prstGeom>
        </p:spPr>
      </p:pic>
      <p:pic>
        <p:nvPicPr>
          <p:cNvPr id="20" name="Picture 19"/>
          <p:cNvPicPr>
            <a:picLocks noChangeAspect="1"/>
          </p:cNvPicPr>
          <p:nvPr/>
        </p:nvPicPr>
        <p:blipFill rotWithShape="1">
          <a:blip r:embed="rId2"/>
          <a:srcRect l="1531" t="29660" r="81698" b="66584"/>
          <a:stretch/>
        </p:blipFill>
        <p:spPr>
          <a:xfrm>
            <a:off x="379384" y="2019533"/>
            <a:ext cx="2686051" cy="382138"/>
          </a:xfrm>
          <a:prstGeom prst="rect">
            <a:avLst/>
          </a:prstGeom>
        </p:spPr>
      </p:pic>
      <p:pic>
        <p:nvPicPr>
          <p:cNvPr id="21" name="Picture 20"/>
          <p:cNvPicPr>
            <a:picLocks noChangeAspect="1"/>
          </p:cNvPicPr>
          <p:nvPr/>
        </p:nvPicPr>
        <p:blipFill rotWithShape="1">
          <a:blip r:embed="rId2"/>
          <a:srcRect l="1531" t="15695" r="81698" b="71569"/>
          <a:stretch/>
        </p:blipFill>
        <p:spPr>
          <a:xfrm>
            <a:off x="376823" y="653760"/>
            <a:ext cx="2686051" cy="1295589"/>
          </a:xfrm>
          <a:prstGeom prst="rect">
            <a:avLst/>
          </a:prstGeom>
        </p:spPr>
      </p:pic>
      <p:sp>
        <p:nvSpPr>
          <p:cNvPr id="11" name="Rounded Rectangular Callout 10"/>
          <p:cNvSpPr/>
          <p:nvPr/>
        </p:nvSpPr>
        <p:spPr>
          <a:xfrm>
            <a:off x="4297948" y="3191358"/>
            <a:ext cx="6636215" cy="544603"/>
          </a:xfrm>
          <a:prstGeom prst="wedgeRoundRectCallout">
            <a:avLst>
              <a:gd name="adj1" fmla="val -83435"/>
              <a:gd name="adj2" fmla="val -7871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dirty="0" smtClean="0">
                <a:solidFill>
                  <a:schemeClr val="tx1"/>
                </a:solidFill>
              </a:rPr>
              <a:t>Step 4: </a:t>
            </a:r>
            <a:r>
              <a:rPr lang="en-ZA" sz="1200" b="1" dirty="0" smtClean="0">
                <a:solidFill>
                  <a:schemeClr val="tx1"/>
                </a:solidFill>
              </a:rPr>
              <a:t>MERGE GRADES </a:t>
            </a:r>
            <a:r>
              <a:rPr lang="en-ZA" sz="1200" b="1" dirty="0" smtClean="0">
                <a:solidFill>
                  <a:srgbClr val="FF0000"/>
                </a:solidFill>
              </a:rPr>
              <a:t>[Grade </a:t>
            </a:r>
            <a:r>
              <a:rPr lang="en-ZA" sz="1200" b="1" dirty="0">
                <a:solidFill>
                  <a:srgbClr val="FF0000"/>
                </a:solidFill>
              </a:rPr>
              <a:t>Extractor]</a:t>
            </a:r>
          </a:p>
          <a:p>
            <a:pPr marL="285750" indent="-285750">
              <a:buFont typeface="Arial" panose="020B0604020202020204" pitchFamily="34" charset="0"/>
              <a:buChar char="•"/>
            </a:pPr>
            <a:r>
              <a:rPr lang="en-ZA" sz="1200" dirty="0" smtClean="0">
                <a:solidFill>
                  <a:schemeClr val="tx1"/>
                </a:solidFill>
              </a:rPr>
              <a:t>The student data from </a:t>
            </a:r>
            <a:r>
              <a:rPr lang="en-ZA" sz="1200" dirty="0" err="1" smtClean="0">
                <a:solidFill>
                  <a:schemeClr val="tx1"/>
                </a:solidFill>
              </a:rPr>
              <a:t>BlackBoard</a:t>
            </a:r>
            <a:r>
              <a:rPr lang="en-ZA" sz="1200" dirty="0" smtClean="0">
                <a:solidFill>
                  <a:schemeClr val="tx1"/>
                </a:solidFill>
              </a:rPr>
              <a:t> and PeopleSoft is then merged into a single temporary file and some basic validations are done to highlight students in one system but not the other</a:t>
            </a:r>
            <a:endParaRPr lang="en-ZA" sz="1200" dirty="0">
              <a:solidFill>
                <a:schemeClr val="tx1"/>
              </a:solidFill>
            </a:endParaRPr>
          </a:p>
        </p:txBody>
      </p:sp>
      <p:sp>
        <p:nvSpPr>
          <p:cNvPr id="10" name="Rounded Rectangular Callout 9"/>
          <p:cNvSpPr/>
          <p:nvPr/>
        </p:nvSpPr>
        <p:spPr>
          <a:xfrm>
            <a:off x="4463716" y="2520041"/>
            <a:ext cx="6470447" cy="584202"/>
          </a:xfrm>
          <a:prstGeom prst="wedgeRoundRectCallout">
            <a:avLst>
              <a:gd name="adj1" fmla="val -76583"/>
              <a:gd name="adj2" fmla="val -32555"/>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dirty="0" smtClean="0">
                <a:solidFill>
                  <a:schemeClr val="tx1"/>
                </a:solidFill>
              </a:rPr>
              <a:t>Step 3: </a:t>
            </a:r>
            <a:r>
              <a:rPr lang="en-ZA" sz="1200" b="1" dirty="0" smtClean="0">
                <a:solidFill>
                  <a:schemeClr val="tx1"/>
                </a:solidFill>
              </a:rPr>
              <a:t>CREATE PS GRADE ROSTER </a:t>
            </a:r>
            <a:r>
              <a:rPr lang="en-ZA" sz="1200" b="1" dirty="0" smtClean="0">
                <a:solidFill>
                  <a:srgbClr val="FF0000"/>
                </a:solidFill>
              </a:rPr>
              <a:t>[Grade </a:t>
            </a:r>
            <a:r>
              <a:rPr lang="en-ZA" sz="1200" b="1" dirty="0">
                <a:solidFill>
                  <a:srgbClr val="FF0000"/>
                </a:solidFill>
              </a:rPr>
              <a:t>Extractor]</a:t>
            </a:r>
          </a:p>
          <a:p>
            <a:pPr marL="285750" indent="-285750">
              <a:buFont typeface="Arial" panose="020B0604020202020204" pitchFamily="34" charset="0"/>
              <a:buChar char="•"/>
            </a:pPr>
            <a:r>
              <a:rPr lang="en-ZA" sz="1200" dirty="0" smtClean="0">
                <a:solidFill>
                  <a:schemeClr val="tx1"/>
                </a:solidFill>
              </a:rPr>
              <a:t>PeopleSoft queries the PS Campus </a:t>
            </a:r>
            <a:r>
              <a:rPr lang="en-ZA" sz="1200" dirty="0" err="1" smtClean="0">
                <a:solidFill>
                  <a:schemeClr val="tx1"/>
                </a:solidFill>
              </a:rPr>
              <a:t>Enrollment</a:t>
            </a:r>
            <a:r>
              <a:rPr lang="en-ZA" sz="1200" dirty="0" smtClean="0">
                <a:solidFill>
                  <a:schemeClr val="tx1"/>
                </a:solidFill>
              </a:rPr>
              <a:t> records to get list of all students enrolled on this course – and checks if grades already exist in </a:t>
            </a:r>
            <a:r>
              <a:rPr lang="en-ZA" sz="1200" dirty="0" err="1" smtClean="0">
                <a:solidFill>
                  <a:schemeClr val="tx1"/>
                </a:solidFill>
              </a:rPr>
              <a:t>Psoft</a:t>
            </a:r>
            <a:r>
              <a:rPr lang="en-ZA" sz="1200" dirty="0" smtClean="0">
                <a:solidFill>
                  <a:schemeClr val="tx1"/>
                </a:solidFill>
              </a:rPr>
              <a:t> for each student</a:t>
            </a:r>
            <a:endParaRPr lang="en-ZA" sz="1200" dirty="0">
              <a:solidFill>
                <a:schemeClr val="tx1"/>
              </a:solidFill>
            </a:endParaRPr>
          </a:p>
        </p:txBody>
      </p:sp>
      <p:sp>
        <p:nvSpPr>
          <p:cNvPr id="9" name="Rounded Rectangular Callout 8"/>
          <p:cNvSpPr/>
          <p:nvPr/>
        </p:nvSpPr>
        <p:spPr>
          <a:xfrm>
            <a:off x="4685632" y="1836849"/>
            <a:ext cx="6248531" cy="560142"/>
          </a:xfrm>
          <a:prstGeom prst="wedgeRoundRectCallout">
            <a:avLst>
              <a:gd name="adj1" fmla="val -78177"/>
              <a:gd name="adj2" fmla="val 19171"/>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dirty="0" smtClean="0">
                <a:solidFill>
                  <a:schemeClr val="tx1"/>
                </a:solidFill>
              </a:rPr>
              <a:t>Step 2: </a:t>
            </a:r>
            <a:r>
              <a:rPr lang="en-ZA" sz="1200" b="1" dirty="0" smtClean="0">
                <a:solidFill>
                  <a:schemeClr val="tx1"/>
                </a:solidFill>
              </a:rPr>
              <a:t>FETCH GRADE FROM BBGC</a:t>
            </a:r>
            <a:r>
              <a:rPr lang="en-ZA" sz="1200" b="1" dirty="0" smtClean="0">
                <a:solidFill>
                  <a:srgbClr val="FF0000"/>
                </a:solidFill>
              </a:rPr>
              <a:t> [Grade </a:t>
            </a:r>
            <a:r>
              <a:rPr lang="en-ZA" sz="1200" b="1" dirty="0">
                <a:solidFill>
                  <a:srgbClr val="FF0000"/>
                </a:solidFill>
              </a:rPr>
              <a:t>Extractor]</a:t>
            </a:r>
          </a:p>
          <a:p>
            <a:pPr marL="285750" indent="-285750">
              <a:buFont typeface="Arial" panose="020B0604020202020204" pitchFamily="34" charset="0"/>
              <a:buChar char="•"/>
            </a:pPr>
            <a:r>
              <a:rPr lang="en-ZA" sz="1200" dirty="0" smtClean="0">
                <a:solidFill>
                  <a:schemeClr val="tx1"/>
                </a:solidFill>
              </a:rPr>
              <a:t>PeopleSoft queries BBGC to extract all the grades from the relevant columns in the Grade Roster for this Course/Term – and writes this to temporary / staging tables in OS CS</a:t>
            </a:r>
            <a:endParaRPr lang="en-ZA" sz="1200" dirty="0">
              <a:solidFill>
                <a:schemeClr val="tx1"/>
              </a:solidFill>
            </a:endParaRPr>
          </a:p>
        </p:txBody>
      </p:sp>
      <p:sp>
        <p:nvSpPr>
          <p:cNvPr id="14" name="Rounded Rectangular Callout 13"/>
          <p:cNvSpPr/>
          <p:nvPr/>
        </p:nvSpPr>
        <p:spPr>
          <a:xfrm>
            <a:off x="513861" y="6083710"/>
            <a:ext cx="7099968" cy="553110"/>
          </a:xfrm>
          <a:prstGeom prst="wedgeRoundRectCallout">
            <a:avLst>
              <a:gd name="adj1" fmla="val -38109"/>
              <a:gd name="adj2" fmla="val -297995"/>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dirty="0" smtClean="0">
                <a:solidFill>
                  <a:schemeClr val="tx1"/>
                </a:solidFill>
              </a:rPr>
              <a:t>Step 7: </a:t>
            </a:r>
            <a:r>
              <a:rPr lang="en-ZA" sz="1200" b="1" dirty="0" smtClean="0">
                <a:solidFill>
                  <a:schemeClr val="tx1"/>
                </a:solidFill>
              </a:rPr>
              <a:t>SIGN OFF GRADES  </a:t>
            </a:r>
            <a:r>
              <a:rPr lang="en-ZA" sz="1200" b="1" dirty="0" smtClean="0">
                <a:solidFill>
                  <a:srgbClr val="CC6600"/>
                </a:solidFill>
              </a:rPr>
              <a:t>[PS Grade Signoff]</a:t>
            </a:r>
          </a:p>
          <a:p>
            <a:pPr marL="285750" indent="-285750">
              <a:buFont typeface="Arial" panose="020B0604020202020204" pitchFamily="34" charset="0"/>
              <a:buChar char="•"/>
            </a:pPr>
            <a:r>
              <a:rPr lang="en-ZA" sz="1200" dirty="0">
                <a:solidFill>
                  <a:schemeClr val="tx1"/>
                </a:solidFill>
              </a:rPr>
              <a:t>Now a person with the role of </a:t>
            </a:r>
            <a:r>
              <a:rPr lang="en-ZA" sz="1200" b="1" u="sng" dirty="0">
                <a:solidFill>
                  <a:srgbClr val="CC6600"/>
                </a:solidFill>
              </a:rPr>
              <a:t>Grade </a:t>
            </a:r>
            <a:r>
              <a:rPr lang="en-ZA" sz="1200" b="1" u="sng" dirty="0" smtClean="0">
                <a:solidFill>
                  <a:srgbClr val="CC6600"/>
                </a:solidFill>
              </a:rPr>
              <a:t>Sign-off </a:t>
            </a:r>
            <a:r>
              <a:rPr lang="en-ZA" sz="1200" dirty="0" smtClean="0">
                <a:solidFill>
                  <a:schemeClr val="tx1"/>
                </a:solidFill>
              </a:rPr>
              <a:t>for </a:t>
            </a:r>
            <a:r>
              <a:rPr lang="en-ZA" sz="1200" dirty="0">
                <a:solidFill>
                  <a:schemeClr val="tx1"/>
                </a:solidFill>
              </a:rPr>
              <a:t>this course invokes </a:t>
            </a:r>
            <a:r>
              <a:rPr lang="en-ZA" sz="1200" dirty="0" smtClean="0">
                <a:solidFill>
                  <a:schemeClr val="tx1"/>
                </a:solidFill>
              </a:rPr>
              <a:t>a process to review what was posted and to electronically sign-off that of the posted data is valid and can optionally generate/print a report.</a:t>
            </a:r>
            <a:endParaRPr lang="en-ZA" sz="1200" dirty="0">
              <a:solidFill>
                <a:schemeClr val="tx1"/>
              </a:solidFill>
            </a:endParaRPr>
          </a:p>
        </p:txBody>
      </p:sp>
      <p:sp>
        <p:nvSpPr>
          <p:cNvPr id="12" name="Rounded Rectangular Callout 11"/>
          <p:cNvSpPr/>
          <p:nvPr/>
        </p:nvSpPr>
        <p:spPr>
          <a:xfrm>
            <a:off x="2131388" y="5263782"/>
            <a:ext cx="7099968" cy="656822"/>
          </a:xfrm>
          <a:prstGeom prst="wedgeRoundRectCallout">
            <a:avLst>
              <a:gd name="adj1" fmla="val -53583"/>
              <a:gd name="adj2" fmla="val -211365"/>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dirty="0" smtClean="0">
                <a:solidFill>
                  <a:schemeClr val="tx1"/>
                </a:solidFill>
              </a:rPr>
              <a:t>Step 6: </a:t>
            </a:r>
            <a:r>
              <a:rPr lang="en-ZA" sz="1200" b="1" dirty="0" smtClean="0">
                <a:solidFill>
                  <a:schemeClr val="tx1"/>
                </a:solidFill>
              </a:rPr>
              <a:t>POST GRADES </a:t>
            </a:r>
            <a:r>
              <a:rPr lang="en-ZA" sz="1200" b="1" dirty="0" smtClean="0">
                <a:solidFill>
                  <a:schemeClr val="accent1">
                    <a:lumMod val="75000"/>
                  </a:schemeClr>
                </a:solidFill>
              </a:rPr>
              <a:t>[Grade Poster]</a:t>
            </a:r>
            <a:endParaRPr lang="en-ZA" sz="1200" dirty="0" smtClean="0">
              <a:solidFill>
                <a:schemeClr val="accent1">
                  <a:lumMod val="75000"/>
                </a:schemeClr>
              </a:solidFill>
            </a:endParaRPr>
          </a:p>
          <a:p>
            <a:pPr marL="285750" indent="-285750">
              <a:buFont typeface="Arial" panose="020B0604020202020204" pitchFamily="34" charset="0"/>
              <a:buChar char="•"/>
            </a:pPr>
            <a:r>
              <a:rPr lang="en-ZA" sz="1200" dirty="0" smtClean="0">
                <a:solidFill>
                  <a:schemeClr val="tx1"/>
                </a:solidFill>
              </a:rPr>
              <a:t>Now a person with the role of </a:t>
            </a:r>
            <a:r>
              <a:rPr lang="en-ZA" sz="1200" b="1" u="sng" dirty="0" smtClean="0">
                <a:solidFill>
                  <a:schemeClr val="accent1">
                    <a:lumMod val="75000"/>
                  </a:schemeClr>
                </a:solidFill>
              </a:rPr>
              <a:t>Grade Poster</a:t>
            </a:r>
            <a:r>
              <a:rPr lang="en-ZA" sz="1200" dirty="0" smtClean="0">
                <a:solidFill>
                  <a:schemeClr val="accent1">
                    <a:lumMod val="75000"/>
                  </a:schemeClr>
                </a:solidFill>
              </a:rPr>
              <a:t> </a:t>
            </a:r>
            <a:r>
              <a:rPr lang="en-ZA" sz="1200" dirty="0" smtClean="0">
                <a:solidFill>
                  <a:schemeClr val="tx1"/>
                </a:solidFill>
              </a:rPr>
              <a:t>for this course invokes this process to attempt to post these grades to PeopleSoft – updating all the same tables that the Grade Roster spreadsheet updated</a:t>
            </a:r>
          </a:p>
        </p:txBody>
      </p:sp>
      <p:sp>
        <p:nvSpPr>
          <p:cNvPr id="13" name="Rounded Rectangular Callout 12"/>
          <p:cNvSpPr/>
          <p:nvPr/>
        </p:nvSpPr>
        <p:spPr>
          <a:xfrm>
            <a:off x="3934722" y="3870455"/>
            <a:ext cx="7099968" cy="1185237"/>
          </a:xfrm>
          <a:prstGeom prst="wedgeRoundRectCallout">
            <a:avLst>
              <a:gd name="adj1" fmla="val -77250"/>
              <a:gd name="adj2" fmla="val -7165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dirty="0" smtClean="0">
                <a:solidFill>
                  <a:schemeClr val="tx1"/>
                </a:solidFill>
              </a:rPr>
              <a:t>Step 5: </a:t>
            </a:r>
            <a:r>
              <a:rPr lang="en-ZA" sz="1200" b="1" dirty="0" smtClean="0">
                <a:solidFill>
                  <a:schemeClr val="tx1"/>
                </a:solidFill>
              </a:rPr>
              <a:t>VALIDATE GRADES </a:t>
            </a:r>
            <a:r>
              <a:rPr lang="en-ZA" sz="1200" b="1" dirty="0" smtClean="0">
                <a:solidFill>
                  <a:srgbClr val="FF0000"/>
                </a:solidFill>
              </a:rPr>
              <a:t>[Grade Extractor</a:t>
            </a:r>
            <a:r>
              <a:rPr lang="en-ZA" sz="1200" b="1" dirty="0">
                <a:solidFill>
                  <a:schemeClr val="tx1"/>
                </a:solidFill>
              </a:rPr>
              <a:t>/ </a:t>
            </a:r>
            <a:r>
              <a:rPr lang="en-ZA" sz="1200" b="1" dirty="0">
                <a:solidFill>
                  <a:srgbClr val="008000"/>
                </a:solidFill>
              </a:rPr>
              <a:t>Grade Override Approver]</a:t>
            </a:r>
            <a:endParaRPr lang="en-ZA" sz="1200" dirty="0">
              <a:solidFill>
                <a:srgbClr val="008000"/>
              </a:solidFill>
            </a:endParaRPr>
          </a:p>
          <a:p>
            <a:pPr marL="285750" indent="-285750">
              <a:buFont typeface="Arial" panose="020B0604020202020204" pitchFamily="34" charset="0"/>
              <a:buChar char="•"/>
            </a:pPr>
            <a:r>
              <a:rPr lang="en-ZA" sz="1200" dirty="0" smtClean="0">
                <a:solidFill>
                  <a:schemeClr val="tx1"/>
                </a:solidFill>
              </a:rPr>
              <a:t>The grade data extracted from BBGC is then subjected to the same validations currently done in the Grade Roster spreadsheet method. </a:t>
            </a:r>
          </a:p>
          <a:p>
            <a:pPr marL="285750" indent="-285750">
              <a:buFont typeface="Arial" panose="020B0604020202020204" pitchFamily="34" charset="0"/>
              <a:buChar char="•"/>
            </a:pPr>
            <a:r>
              <a:rPr lang="en-ZA" sz="1200" dirty="0" smtClean="0">
                <a:solidFill>
                  <a:schemeClr val="tx1"/>
                </a:solidFill>
              </a:rPr>
              <a:t> If this data will overwrite data previously posted to PeopleSoft, an Override exception is highlighted and permission to proceed to Step 7 requires </a:t>
            </a:r>
            <a:r>
              <a:rPr lang="en-ZA" sz="1200" dirty="0">
                <a:solidFill>
                  <a:schemeClr val="tx1"/>
                </a:solidFill>
              </a:rPr>
              <a:t>that persons with a role of </a:t>
            </a:r>
            <a:r>
              <a:rPr lang="en-ZA" sz="1200" b="1" u="sng" dirty="0">
                <a:solidFill>
                  <a:srgbClr val="00B050"/>
                </a:solidFill>
              </a:rPr>
              <a:t>Grade Override Approver </a:t>
            </a:r>
            <a:r>
              <a:rPr lang="en-ZA" sz="1200" dirty="0">
                <a:solidFill>
                  <a:schemeClr val="tx1"/>
                </a:solidFill>
              </a:rPr>
              <a:t>on this course must first approve each proposed overwrite </a:t>
            </a:r>
            <a:r>
              <a:rPr lang="en-ZA" sz="1200" dirty="0" smtClean="0">
                <a:solidFill>
                  <a:schemeClr val="tx1"/>
                </a:solidFill>
              </a:rPr>
              <a:t>scenario</a:t>
            </a:r>
            <a:endParaRPr lang="en-ZA" sz="1200" dirty="0">
              <a:solidFill>
                <a:schemeClr val="tx1"/>
              </a:solidFill>
            </a:endParaRPr>
          </a:p>
        </p:txBody>
      </p:sp>
      <p:sp>
        <p:nvSpPr>
          <p:cNvPr id="2" name="Right Brace 1"/>
          <p:cNvSpPr/>
          <p:nvPr/>
        </p:nvSpPr>
        <p:spPr>
          <a:xfrm>
            <a:off x="11202117" y="1031545"/>
            <a:ext cx="350234" cy="3437424"/>
          </a:xfrm>
          <a:prstGeom prst="rightBrace">
            <a:avLst>
              <a:gd name="adj1" fmla="val 40982"/>
              <a:gd name="adj2" fmla="val 4962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Tree>
    <p:extLst>
      <p:ext uri="{BB962C8B-B14F-4D97-AF65-F5344CB8AC3E}">
        <p14:creationId xmlns:p14="http://schemas.microsoft.com/office/powerpoint/2010/main" val="189351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0" grpId="0" animBg="1"/>
      <p:bldP spid="9" grpId="0" animBg="1"/>
      <p:bldP spid="14" grpId="0" animBg="1"/>
      <p:bldP spid="12" grpId="0" animBg="1"/>
      <p:bldP spid="1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8937" y="1090612"/>
            <a:ext cx="5668963" cy="5062777"/>
          </a:xfrm>
          <a:prstGeom prst="rect">
            <a:avLst/>
          </a:prstGeom>
        </p:spPr>
      </p:pic>
      <p:sp>
        <p:nvSpPr>
          <p:cNvPr id="3" name="Title 1"/>
          <p:cNvSpPr txBox="1">
            <a:spLocks/>
          </p:cNvSpPr>
          <p:nvPr/>
        </p:nvSpPr>
        <p:spPr>
          <a:xfrm>
            <a:off x="735227" y="109752"/>
            <a:ext cx="10515600" cy="557513"/>
          </a:xfrm>
          <a:prstGeom prst="rect">
            <a:avLst/>
          </a:prstGeom>
        </p:spPr>
        <p:txBody>
          <a:bodyPr vert="horz" lIns="91440" tIns="45720" rIns="91440" bIns="45720" rtlCol="0" anchor="ctr">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ZA" b="1" dirty="0" smtClean="0">
                <a:solidFill>
                  <a:srgbClr val="FF0000"/>
                </a:solidFill>
              </a:rPr>
              <a:t>Grade Import</a:t>
            </a:r>
            <a:endParaRPr lang="en-ZA" b="1" dirty="0">
              <a:solidFill>
                <a:srgbClr val="FF0000"/>
              </a:solidFill>
            </a:endParaRPr>
          </a:p>
        </p:txBody>
      </p:sp>
      <p:sp>
        <p:nvSpPr>
          <p:cNvPr id="4" name="Rounded Rectangular Callout 3"/>
          <p:cNvSpPr/>
          <p:nvPr/>
        </p:nvSpPr>
        <p:spPr>
          <a:xfrm>
            <a:off x="6896100" y="1725769"/>
            <a:ext cx="3340100" cy="1436532"/>
          </a:xfrm>
          <a:prstGeom prst="wedgeRoundRectCallout">
            <a:avLst>
              <a:gd name="adj1" fmla="val -102510"/>
              <a:gd name="adj2" fmla="val 6564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An individual who has been granted “PS Grade Importer” role can start the import process by identifying the Term and Course for which grades need to be extracted</a:t>
            </a:r>
            <a:endParaRPr lang="en-ZA" sz="1400" dirty="0">
              <a:solidFill>
                <a:schemeClr val="tx1"/>
              </a:solidFill>
            </a:endParaRPr>
          </a:p>
        </p:txBody>
      </p:sp>
    </p:spTree>
    <p:extLst>
      <p:ext uri="{BB962C8B-B14F-4D97-AF65-F5344CB8AC3E}">
        <p14:creationId xmlns:p14="http://schemas.microsoft.com/office/powerpoint/2010/main" val="1374095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5033"/>
          </a:xfrm>
        </p:spPr>
        <p:txBody>
          <a:bodyPr vert="horz" lIns="91440" tIns="45720" rIns="91440" bIns="45720" rtlCol="0" anchor="ctr">
            <a:normAutofit fontScale="90000"/>
          </a:bodyPr>
          <a:lstStyle/>
          <a:p>
            <a:r>
              <a:rPr lang="en-ZA" b="1" dirty="0">
                <a:solidFill>
                  <a:srgbClr val="FF0000"/>
                </a:solidFill>
              </a:rPr>
              <a:t>Current </a:t>
            </a:r>
            <a:r>
              <a:rPr lang="en-ZA" b="1" dirty="0" smtClean="0">
                <a:solidFill>
                  <a:srgbClr val="FF0000"/>
                </a:solidFill>
              </a:rPr>
              <a:t>practice</a:t>
            </a:r>
            <a:endParaRPr lang="en-ZA" b="1" dirty="0">
              <a:solidFill>
                <a:srgbClr val="FF0000"/>
              </a:solidFill>
            </a:endParaRPr>
          </a:p>
        </p:txBody>
      </p:sp>
      <p:sp>
        <p:nvSpPr>
          <p:cNvPr id="3" name="Content Placeholder 2"/>
          <p:cNvSpPr>
            <a:spLocks noGrp="1"/>
          </p:cNvSpPr>
          <p:nvPr>
            <p:ph idx="1"/>
          </p:nvPr>
        </p:nvSpPr>
        <p:spPr>
          <a:xfrm>
            <a:off x="566670" y="1107583"/>
            <a:ext cx="10787130" cy="5383369"/>
          </a:xfrm>
        </p:spPr>
        <p:txBody>
          <a:bodyPr>
            <a:normAutofit lnSpcReduction="10000"/>
          </a:bodyPr>
          <a:lstStyle/>
          <a:p>
            <a:r>
              <a:rPr lang="en-ZA" dirty="0" smtClean="0"/>
              <a:t>However, a huge drive </a:t>
            </a:r>
            <a:r>
              <a:rPr lang="en-ZA" dirty="0" smtClean="0"/>
              <a:t>is currently </a:t>
            </a:r>
            <a:r>
              <a:rPr lang="en-ZA" dirty="0" smtClean="0"/>
              <a:t>underway at UP to oblige all </a:t>
            </a:r>
            <a:r>
              <a:rPr lang="en-ZA" dirty="0" smtClean="0"/>
              <a:t>undergrad courses </a:t>
            </a:r>
            <a:r>
              <a:rPr lang="en-ZA" dirty="0" smtClean="0"/>
              <a:t>to have all </a:t>
            </a:r>
            <a:r>
              <a:rPr lang="en-ZA" u="sng" dirty="0" smtClean="0"/>
              <a:t>formative</a:t>
            </a:r>
            <a:r>
              <a:rPr lang="en-ZA" dirty="0" smtClean="0"/>
              <a:t> grades managed in BB Grade </a:t>
            </a:r>
            <a:r>
              <a:rPr lang="en-ZA" dirty="0" err="1" smtClean="0"/>
              <a:t>Center</a:t>
            </a:r>
            <a:r>
              <a:rPr lang="en-ZA" dirty="0" smtClean="0"/>
              <a:t> </a:t>
            </a:r>
          </a:p>
          <a:p>
            <a:pPr lvl="1">
              <a:lnSpc>
                <a:spcPct val="100000"/>
              </a:lnSpc>
            </a:pPr>
            <a:r>
              <a:rPr lang="en-ZA" dirty="0"/>
              <a:t>So that BB analytics can be applied during the semester to detect students at </a:t>
            </a:r>
            <a:r>
              <a:rPr lang="en-ZA" dirty="0" smtClean="0"/>
              <a:t>risk</a:t>
            </a:r>
          </a:p>
          <a:p>
            <a:r>
              <a:rPr lang="en-ZA" dirty="0" smtClean="0"/>
              <a:t>As an incentive, IT has been asked to develop routines so that, were the academics to </a:t>
            </a:r>
            <a:r>
              <a:rPr lang="en-ZA" u="sng" dirty="0" smtClean="0"/>
              <a:t>also</a:t>
            </a:r>
            <a:r>
              <a:rPr lang="en-ZA" dirty="0" smtClean="0"/>
              <a:t> capture their </a:t>
            </a:r>
            <a:r>
              <a:rPr lang="en-ZA" u="sng" dirty="0" smtClean="0"/>
              <a:t>summative</a:t>
            </a:r>
            <a:r>
              <a:rPr lang="en-ZA" dirty="0" smtClean="0"/>
              <a:t> grades in BBGC, i.e. </a:t>
            </a:r>
          </a:p>
          <a:p>
            <a:pPr lvl="1"/>
            <a:r>
              <a:rPr lang="en-ZA" dirty="0" smtClean="0"/>
              <a:t>Semester grade</a:t>
            </a:r>
          </a:p>
          <a:p>
            <a:pPr lvl="1"/>
            <a:r>
              <a:rPr lang="en-ZA" dirty="0" smtClean="0"/>
              <a:t>Exam grade, and </a:t>
            </a:r>
          </a:p>
          <a:p>
            <a:pPr lvl="1"/>
            <a:r>
              <a:rPr lang="en-ZA" dirty="0" smtClean="0"/>
              <a:t>Final grades </a:t>
            </a:r>
          </a:p>
          <a:p>
            <a:r>
              <a:rPr lang="en-ZA" dirty="0" smtClean="0"/>
              <a:t>… (along with all other formative grades), then a PeopleSoft process could extract these summative grades from BBGC </a:t>
            </a:r>
            <a:r>
              <a:rPr lang="en-ZA" dirty="0" smtClean="0"/>
              <a:t>and then post </a:t>
            </a:r>
            <a:r>
              <a:rPr lang="en-ZA" dirty="0" smtClean="0"/>
              <a:t>to PeopleSoft tables</a:t>
            </a:r>
          </a:p>
          <a:p>
            <a:pPr lvl="1"/>
            <a:endParaRPr lang="en-ZA" dirty="0" smtClean="0"/>
          </a:p>
          <a:p>
            <a:endParaRPr lang="en-ZA" dirty="0" smtClean="0"/>
          </a:p>
          <a:p>
            <a:pPr lvl="1"/>
            <a:endParaRPr lang="en-ZA" dirty="0" smtClean="0"/>
          </a:p>
        </p:txBody>
      </p:sp>
    </p:spTree>
    <p:extLst>
      <p:ext uri="{BB962C8B-B14F-4D97-AF65-F5344CB8AC3E}">
        <p14:creationId xmlns:p14="http://schemas.microsoft.com/office/powerpoint/2010/main" val="40984810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6275" y="157162"/>
            <a:ext cx="10839450" cy="6543675"/>
          </a:xfrm>
          <a:prstGeom prst="rect">
            <a:avLst/>
          </a:prstGeom>
        </p:spPr>
      </p:pic>
      <p:sp>
        <p:nvSpPr>
          <p:cNvPr id="4" name="Rounded Rectangular Callout 3"/>
          <p:cNvSpPr/>
          <p:nvPr/>
        </p:nvSpPr>
        <p:spPr>
          <a:xfrm>
            <a:off x="7658100" y="2196433"/>
            <a:ext cx="3340100" cy="724567"/>
          </a:xfrm>
          <a:prstGeom prst="wedgeRoundRectCallout">
            <a:avLst>
              <a:gd name="adj1" fmla="val -82358"/>
              <a:gd name="adj2" fmla="val -17321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The Grade Extractor </a:t>
            </a:r>
            <a:r>
              <a:rPr lang="en-ZA" sz="1400" dirty="0" smtClean="0">
                <a:solidFill>
                  <a:schemeClr val="tx1"/>
                </a:solidFill>
              </a:rPr>
              <a:t>selects the Scenario for which grades need to be extracted</a:t>
            </a:r>
            <a:endParaRPr lang="en-ZA" sz="1400" dirty="0">
              <a:solidFill>
                <a:schemeClr val="tx1"/>
              </a:solidFill>
            </a:endParaRPr>
          </a:p>
        </p:txBody>
      </p:sp>
      <p:sp>
        <p:nvSpPr>
          <p:cNvPr id="5" name="Rounded Rectangular Callout 4"/>
          <p:cNvSpPr/>
          <p:nvPr/>
        </p:nvSpPr>
        <p:spPr>
          <a:xfrm>
            <a:off x="6883400" y="3066715"/>
            <a:ext cx="3340100" cy="724567"/>
          </a:xfrm>
          <a:prstGeom prst="wedgeRoundRectCallout">
            <a:avLst>
              <a:gd name="adj1" fmla="val -116579"/>
              <a:gd name="adj2" fmla="val 161565"/>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The Scenario selected then results in a listing of the columns in </a:t>
            </a:r>
            <a:r>
              <a:rPr lang="en-ZA" sz="1400" dirty="0" err="1" smtClean="0">
                <a:solidFill>
                  <a:schemeClr val="tx1"/>
                </a:solidFill>
              </a:rPr>
              <a:t>BlackBoard</a:t>
            </a:r>
            <a:r>
              <a:rPr lang="en-ZA" sz="1400" dirty="0" smtClean="0">
                <a:solidFill>
                  <a:schemeClr val="tx1"/>
                </a:solidFill>
              </a:rPr>
              <a:t> Grade Centre to be queried</a:t>
            </a:r>
            <a:endParaRPr lang="en-ZA" sz="1400" dirty="0">
              <a:solidFill>
                <a:schemeClr val="tx1"/>
              </a:solidFill>
            </a:endParaRPr>
          </a:p>
        </p:txBody>
      </p:sp>
    </p:spTree>
    <p:extLst>
      <p:ext uri="{BB962C8B-B14F-4D97-AF65-F5344CB8AC3E}">
        <p14:creationId xmlns:p14="http://schemas.microsoft.com/office/powerpoint/2010/main" val="14670408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7175" y="276930"/>
            <a:ext cx="10839450" cy="6543675"/>
          </a:xfrm>
          <a:prstGeom prst="rect">
            <a:avLst/>
          </a:prstGeom>
        </p:spPr>
      </p:pic>
      <p:sp>
        <p:nvSpPr>
          <p:cNvPr id="4" name="Explosion 1 3"/>
          <p:cNvSpPr/>
          <p:nvPr/>
        </p:nvSpPr>
        <p:spPr>
          <a:xfrm>
            <a:off x="2819400" y="1524000"/>
            <a:ext cx="469900" cy="457200"/>
          </a:xfrm>
          <a:prstGeom prst="irregularSeal1">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ounded Rectangular Callout 4"/>
          <p:cNvSpPr/>
          <p:nvPr/>
        </p:nvSpPr>
        <p:spPr>
          <a:xfrm>
            <a:off x="6578600" y="838900"/>
            <a:ext cx="3340100" cy="724567"/>
          </a:xfrm>
          <a:prstGeom prst="wedgeRoundRectCallout">
            <a:avLst>
              <a:gd name="adj1" fmla="val -146237"/>
              <a:gd name="adj2" fmla="val 68668"/>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Clicking on the “?” gives a brief description of what this process involves</a:t>
            </a:r>
            <a:endParaRPr lang="en-ZA" sz="1400" dirty="0">
              <a:solidFill>
                <a:schemeClr val="tx1"/>
              </a:solidFill>
            </a:endParaRPr>
          </a:p>
        </p:txBody>
      </p:sp>
    </p:spTree>
    <p:extLst>
      <p:ext uri="{BB962C8B-B14F-4D97-AF65-F5344CB8AC3E}">
        <p14:creationId xmlns:p14="http://schemas.microsoft.com/office/powerpoint/2010/main" val="12223815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7175" y="314325"/>
            <a:ext cx="10839450" cy="6543675"/>
          </a:xfrm>
          <a:prstGeom prst="rect">
            <a:avLst/>
          </a:prstGeom>
        </p:spPr>
      </p:pic>
      <p:sp>
        <p:nvSpPr>
          <p:cNvPr id="5" name="Rounded Rectangular Callout 4"/>
          <p:cNvSpPr/>
          <p:nvPr/>
        </p:nvSpPr>
        <p:spPr>
          <a:xfrm>
            <a:off x="6578600" y="838900"/>
            <a:ext cx="3340100" cy="724567"/>
          </a:xfrm>
          <a:prstGeom prst="wedgeRoundRectCallout">
            <a:avLst>
              <a:gd name="adj1" fmla="val -146237"/>
              <a:gd name="adj2" fmla="val 68668"/>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Clicking on the “</a:t>
            </a:r>
            <a:r>
              <a:rPr lang="en-ZA" sz="1400" b="1" dirty="0" smtClean="0">
                <a:solidFill>
                  <a:schemeClr val="tx1"/>
                </a:solidFill>
              </a:rPr>
              <a:t>Verify Grade Columns with </a:t>
            </a:r>
            <a:r>
              <a:rPr lang="en-ZA" sz="1400" b="1" dirty="0" err="1" smtClean="0">
                <a:solidFill>
                  <a:schemeClr val="tx1"/>
                </a:solidFill>
              </a:rPr>
              <a:t>Clickup</a:t>
            </a:r>
            <a:r>
              <a:rPr lang="en-ZA" sz="1400" dirty="0" smtClean="0">
                <a:solidFill>
                  <a:schemeClr val="tx1"/>
                </a:solidFill>
              </a:rPr>
              <a:t>” link triggers a call to </a:t>
            </a:r>
            <a:r>
              <a:rPr lang="en-ZA" sz="1400" dirty="0" err="1" smtClean="0">
                <a:solidFill>
                  <a:schemeClr val="tx1"/>
                </a:solidFill>
              </a:rPr>
              <a:t>BlackBoard</a:t>
            </a:r>
            <a:r>
              <a:rPr lang="en-ZA" sz="1400" dirty="0" smtClean="0">
                <a:solidFill>
                  <a:schemeClr val="tx1"/>
                </a:solidFill>
              </a:rPr>
              <a:t> to check for required columns</a:t>
            </a:r>
            <a:endParaRPr lang="en-ZA" sz="1400" dirty="0">
              <a:solidFill>
                <a:schemeClr val="tx1"/>
              </a:solidFill>
            </a:endParaRPr>
          </a:p>
        </p:txBody>
      </p:sp>
      <p:sp>
        <p:nvSpPr>
          <p:cNvPr id="6" name="Rounded Rectangle 5"/>
          <p:cNvSpPr/>
          <p:nvPr/>
        </p:nvSpPr>
        <p:spPr>
          <a:xfrm>
            <a:off x="394859" y="1667537"/>
            <a:ext cx="2515766" cy="22565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303105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2737" y="295275"/>
            <a:ext cx="11363325" cy="6562725"/>
          </a:xfrm>
          <a:prstGeom prst="rect">
            <a:avLst/>
          </a:prstGeom>
        </p:spPr>
      </p:pic>
      <p:sp>
        <p:nvSpPr>
          <p:cNvPr id="4" name="Rounded Rectangular Callout 3"/>
          <p:cNvSpPr/>
          <p:nvPr/>
        </p:nvSpPr>
        <p:spPr>
          <a:xfrm>
            <a:off x="4572000" y="1893683"/>
            <a:ext cx="2425700" cy="621600"/>
          </a:xfrm>
          <a:prstGeom prst="wedgeRoundRectCallout">
            <a:avLst>
              <a:gd name="adj1" fmla="val -23200"/>
              <a:gd name="adj2" fmla="val 362876"/>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solidFill>
                <a:schemeClr val="tx1"/>
              </a:solidFill>
            </a:endParaRPr>
          </a:p>
        </p:txBody>
      </p:sp>
      <p:sp>
        <p:nvSpPr>
          <p:cNvPr id="3" name="Rounded Rectangular Callout 2"/>
          <p:cNvSpPr/>
          <p:nvPr/>
        </p:nvSpPr>
        <p:spPr>
          <a:xfrm>
            <a:off x="4114800" y="1842200"/>
            <a:ext cx="3340100" cy="724567"/>
          </a:xfrm>
          <a:prstGeom prst="wedgeRoundRectCallout">
            <a:avLst>
              <a:gd name="adj1" fmla="val 60608"/>
              <a:gd name="adj2" fmla="val 203631"/>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If all the required columns are found in </a:t>
            </a:r>
            <a:r>
              <a:rPr lang="en-ZA" sz="1400" dirty="0" err="1" smtClean="0">
                <a:solidFill>
                  <a:schemeClr val="tx1"/>
                </a:solidFill>
              </a:rPr>
              <a:t>BlackBoard</a:t>
            </a:r>
            <a:r>
              <a:rPr lang="en-ZA" sz="1400" dirty="0" smtClean="0">
                <a:solidFill>
                  <a:schemeClr val="tx1"/>
                </a:solidFill>
              </a:rPr>
              <a:t>, the user receives a “Success!” message</a:t>
            </a:r>
            <a:endParaRPr lang="en-ZA" sz="1400" dirty="0">
              <a:solidFill>
                <a:schemeClr val="tx1"/>
              </a:solidFill>
            </a:endParaRPr>
          </a:p>
        </p:txBody>
      </p:sp>
    </p:spTree>
    <p:extLst>
      <p:ext uri="{BB962C8B-B14F-4D97-AF65-F5344CB8AC3E}">
        <p14:creationId xmlns:p14="http://schemas.microsoft.com/office/powerpoint/2010/main" val="38492632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52462" y="147637"/>
            <a:ext cx="10887075" cy="6562725"/>
          </a:xfrm>
          <a:prstGeom prst="rect">
            <a:avLst/>
          </a:prstGeom>
        </p:spPr>
      </p:pic>
      <p:sp>
        <p:nvSpPr>
          <p:cNvPr id="5" name="Rounded Rectangular Callout 4"/>
          <p:cNvSpPr/>
          <p:nvPr/>
        </p:nvSpPr>
        <p:spPr>
          <a:xfrm>
            <a:off x="6616700" y="1924050"/>
            <a:ext cx="3340100" cy="1111250"/>
          </a:xfrm>
          <a:prstGeom prst="wedgeRoundRectCallout">
            <a:avLst>
              <a:gd name="adj1" fmla="val -150800"/>
              <a:gd name="adj2" fmla="val -4526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Clicking on the “</a:t>
            </a:r>
            <a:r>
              <a:rPr lang="en-ZA" sz="1400" b="1" dirty="0" smtClean="0">
                <a:solidFill>
                  <a:schemeClr val="tx1"/>
                </a:solidFill>
              </a:rPr>
              <a:t>Fetch Grades from </a:t>
            </a:r>
            <a:r>
              <a:rPr lang="en-ZA" sz="1400" b="1" dirty="0" err="1" smtClean="0">
                <a:solidFill>
                  <a:schemeClr val="tx1"/>
                </a:solidFill>
              </a:rPr>
              <a:t>clickUP</a:t>
            </a:r>
            <a:r>
              <a:rPr lang="en-ZA" sz="1400" dirty="0" smtClean="0">
                <a:solidFill>
                  <a:schemeClr val="tx1"/>
                </a:solidFill>
              </a:rPr>
              <a:t>” triggers a call to </a:t>
            </a:r>
            <a:r>
              <a:rPr lang="en-ZA" sz="1400" dirty="0" err="1" smtClean="0">
                <a:solidFill>
                  <a:schemeClr val="tx1"/>
                </a:solidFill>
              </a:rPr>
              <a:t>BlackBoard</a:t>
            </a:r>
            <a:r>
              <a:rPr lang="en-ZA" sz="1400" dirty="0" smtClean="0">
                <a:solidFill>
                  <a:schemeClr val="tx1"/>
                </a:solidFill>
              </a:rPr>
              <a:t> to retrieve grades from selected columns</a:t>
            </a:r>
            <a:endParaRPr lang="en-ZA" sz="1400" dirty="0">
              <a:solidFill>
                <a:schemeClr val="tx1"/>
              </a:solidFill>
            </a:endParaRPr>
          </a:p>
        </p:txBody>
      </p:sp>
      <p:sp>
        <p:nvSpPr>
          <p:cNvPr id="6" name="Rounded Rectangle 5"/>
          <p:cNvSpPr/>
          <p:nvPr/>
        </p:nvSpPr>
        <p:spPr>
          <a:xfrm>
            <a:off x="794103" y="1796327"/>
            <a:ext cx="2515766" cy="22565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Rounded Rectangle 3"/>
          <p:cNvSpPr/>
          <p:nvPr/>
        </p:nvSpPr>
        <p:spPr>
          <a:xfrm>
            <a:off x="2634018" y="1837271"/>
            <a:ext cx="286603" cy="1277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2027398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3237" y="228600"/>
            <a:ext cx="10144125" cy="6477000"/>
          </a:xfrm>
          <a:prstGeom prst="rect">
            <a:avLst/>
          </a:prstGeom>
        </p:spPr>
      </p:pic>
      <p:sp>
        <p:nvSpPr>
          <p:cNvPr id="4" name="Rounded Rectangular Callout 3"/>
          <p:cNvSpPr/>
          <p:nvPr/>
        </p:nvSpPr>
        <p:spPr>
          <a:xfrm>
            <a:off x="6616700" y="1924050"/>
            <a:ext cx="1701800" cy="425450"/>
          </a:xfrm>
          <a:prstGeom prst="wedgeRoundRectCallout">
            <a:avLst>
              <a:gd name="adj1" fmla="val -287783"/>
              <a:gd name="adj2" fmla="val -403756"/>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A new tab opens up</a:t>
            </a:r>
            <a:endParaRPr lang="en-ZA" sz="1400" dirty="0">
              <a:solidFill>
                <a:schemeClr val="tx1"/>
              </a:solidFill>
            </a:endParaRPr>
          </a:p>
        </p:txBody>
      </p:sp>
      <p:sp>
        <p:nvSpPr>
          <p:cNvPr id="5" name="Rounded Rectangular Callout 4"/>
          <p:cNvSpPr/>
          <p:nvPr/>
        </p:nvSpPr>
        <p:spPr>
          <a:xfrm>
            <a:off x="4724398" y="2628900"/>
            <a:ext cx="2171702" cy="901700"/>
          </a:xfrm>
          <a:prstGeom prst="wedgeRoundRectCallout">
            <a:avLst>
              <a:gd name="adj1" fmla="val -22286"/>
              <a:gd name="adj2" fmla="val 10046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The grades from specific columns in </a:t>
            </a:r>
            <a:r>
              <a:rPr lang="en-ZA" sz="1400" dirty="0" err="1" smtClean="0">
                <a:solidFill>
                  <a:schemeClr val="tx1"/>
                </a:solidFill>
              </a:rPr>
              <a:t>BlackBoard</a:t>
            </a:r>
            <a:r>
              <a:rPr lang="en-ZA" sz="1400" dirty="0" smtClean="0">
                <a:solidFill>
                  <a:schemeClr val="tx1"/>
                </a:solidFill>
              </a:rPr>
              <a:t> Grade Centre are imported and displayed</a:t>
            </a:r>
            <a:endParaRPr lang="en-ZA" sz="1400" dirty="0">
              <a:solidFill>
                <a:schemeClr val="tx1"/>
              </a:solidFill>
            </a:endParaRPr>
          </a:p>
        </p:txBody>
      </p:sp>
      <p:sp>
        <p:nvSpPr>
          <p:cNvPr id="6" name="Rounded Rectangle 5"/>
          <p:cNvSpPr/>
          <p:nvPr/>
        </p:nvSpPr>
        <p:spPr>
          <a:xfrm>
            <a:off x="1798659" y="228600"/>
            <a:ext cx="905905" cy="25695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0553826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3237" y="189963"/>
            <a:ext cx="10144125" cy="6477000"/>
          </a:xfrm>
          <a:prstGeom prst="rect">
            <a:avLst/>
          </a:prstGeom>
        </p:spPr>
      </p:pic>
      <p:sp>
        <p:nvSpPr>
          <p:cNvPr id="5" name="Rounded Rectangle 4"/>
          <p:cNvSpPr/>
          <p:nvPr/>
        </p:nvSpPr>
        <p:spPr>
          <a:xfrm>
            <a:off x="647798" y="2043117"/>
            <a:ext cx="2515766" cy="22565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ounded Rectangular Callout 6"/>
          <p:cNvSpPr/>
          <p:nvPr/>
        </p:nvSpPr>
        <p:spPr>
          <a:xfrm>
            <a:off x="6616700" y="1924050"/>
            <a:ext cx="3340100" cy="1111250"/>
          </a:xfrm>
          <a:prstGeom prst="wedgeRoundRectCallout">
            <a:avLst>
              <a:gd name="adj1" fmla="val -153113"/>
              <a:gd name="adj2" fmla="val -27878"/>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Clicking on the “</a:t>
            </a:r>
            <a:r>
              <a:rPr lang="en-ZA" sz="1400" b="1" dirty="0" smtClean="0">
                <a:solidFill>
                  <a:schemeClr val="tx1"/>
                </a:solidFill>
              </a:rPr>
              <a:t>Create Grades Roster</a:t>
            </a:r>
            <a:r>
              <a:rPr lang="en-ZA" sz="1400" dirty="0" smtClean="0">
                <a:solidFill>
                  <a:schemeClr val="tx1"/>
                </a:solidFill>
              </a:rPr>
              <a:t>” triggers a process to load all the students currently enrolled in PeopleSoft </a:t>
            </a:r>
            <a:r>
              <a:rPr lang="en-ZA" sz="1400" smtClean="0">
                <a:solidFill>
                  <a:schemeClr val="tx1"/>
                </a:solidFill>
              </a:rPr>
              <a:t>Campus Solutions </a:t>
            </a:r>
            <a:r>
              <a:rPr lang="en-ZA" sz="1400" dirty="0" smtClean="0">
                <a:solidFill>
                  <a:schemeClr val="tx1"/>
                </a:solidFill>
              </a:rPr>
              <a:t>on this course</a:t>
            </a:r>
            <a:endParaRPr lang="en-ZA" sz="1400" dirty="0">
              <a:solidFill>
                <a:schemeClr val="tx1"/>
              </a:solidFill>
            </a:endParaRPr>
          </a:p>
        </p:txBody>
      </p:sp>
    </p:spTree>
    <p:extLst>
      <p:ext uri="{BB962C8B-B14F-4D97-AF65-F5344CB8AC3E}">
        <p14:creationId xmlns:p14="http://schemas.microsoft.com/office/powerpoint/2010/main" val="28720285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0304" y="252412"/>
            <a:ext cx="11153103" cy="6353175"/>
          </a:xfrm>
          <a:prstGeom prst="rect">
            <a:avLst/>
          </a:prstGeom>
        </p:spPr>
      </p:pic>
      <p:sp>
        <p:nvSpPr>
          <p:cNvPr id="5" name="Rounded Rectangular Callout 4"/>
          <p:cNvSpPr/>
          <p:nvPr/>
        </p:nvSpPr>
        <p:spPr>
          <a:xfrm>
            <a:off x="8465534" y="1933887"/>
            <a:ext cx="3215604" cy="1414619"/>
          </a:xfrm>
          <a:prstGeom prst="wedgeRoundRectCallout">
            <a:avLst>
              <a:gd name="adj1" fmla="val 12877"/>
              <a:gd name="adj2" fmla="val 85793"/>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Although this step has not yet extracted any grades for those students that may already have previously </a:t>
            </a:r>
            <a:r>
              <a:rPr lang="en-ZA" sz="1400" u="sng" dirty="0" smtClean="0">
                <a:solidFill>
                  <a:schemeClr val="tx1"/>
                </a:solidFill>
              </a:rPr>
              <a:t>posted</a:t>
            </a:r>
            <a:r>
              <a:rPr lang="en-ZA" sz="1400" dirty="0" smtClean="0">
                <a:solidFill>
                  <a:schemeClr val="tx1"/>
                </a:solidFill>
              </a:rPr>
              <a:t> grades in PeopleSoft Campus, it does flag whether not Grades already exist in PeopleSoft for a specific student</a:t>
            </a:r>
            <a:endParaRPr lang="en-ZA" sz="1400" dirty="0">
              <a:solidFill>
                <a:schemeClr val="tx1"/>
              </a:solidFill>
            </a:endParaRPr>
          </a:p>
        </p:txBody>
      </p:sp>
      <p:sp>
        <p:nvSpPr>
          <p:cNvPr id="6" name="Rounded Rectangle 5"/>
          <p:cNvSpPr/>
          <p:nvPr/>
        </p:nvSpPr>
        <p:spPr>
          <a:xfrm>
            <a:off x="2498500" y="252412"/>
            <a:ext cx="1133341" cy="31425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ounded Rectangular Callout 7"/>
          <p:cNvSpPr/>
          <p:nvPr/>
        </p:nvSpPr>
        <p:spPr>
          <a:xfrm>
            <a:off x="4097448" y="1931742"/>
            <a:ext cx="3501087" cy="734185"/>
          </a:xfrm>
          <a:prstGeom prst="wedgeRoundRectCallout">
            <a:avLst>
              <a:gd name="adj1" fmla="val -63775"/>
              <a:gd name="adj2" fmla="val -236441"/>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solidFill>
                <a:schemeClr val="tx1"/>
              </a:solidFill>
            </a:endParaRPr>
          </a:p>
        </p:txBody>
      </p:sp>
      <p:sp>
        <p:nvSpPr>
          <p:cNvPr id="7" name="Rounded Rectangular Callout 6"/>
          <p:cNvSpPr/>
          <p:nvPr/>
        </p:nvSpPr>
        <p:spPr>
          <a:xfrm>
            <a:off x="3945048" y="1779342"/>
            <a:ext cx="3653487" cy="1111250"/>
          </a:xfrm>
          <a:prstGeom prst="wedgeRoundRectCallout">
            <a:avLst>
              <a:gd name="adj1" fmla="val -24415"/>
              <a:gd name="adj2" fmla="val 15473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After this step completes the full list of students that PeopleSoft Campus sees as valid active enrolled students for this course is then </a:t>
            </a:r>
            <a:r>
              <a:rPr lang="en-ZA" sz="1400" dirty="0">
                <a:solidFill>
                  <a:schemeClr val="tx1"/>
                </a:solidFill>
              </a:rPr>
              <a:t>listed </a:t>
            </a:r>
            <a:r>
              <a:rPr lang="en-ZA" sz="1400" dirty="0" smtClean="0">
                <a:solidFill>
                  <a:schemeClr val="tx1"/>
                </a:solidFill>
              </a:rPr>
              <a:t>(and is displayed </a:t>
            </a:r>
            <a:r>
              <a:rPr lang="en-ZA" sz="1400" dirty="0">
                <a:solidFill>
                  <a:schemeClr val="tx1"/>
                </a:solidFill>
              </a:rPr>
              <a:t>on the “Validate Grades</a:t>
            </a:r>
            <a:r>
              <a:rPr lang="en-ZA" sz="1400" dirty="0" smtClean="0">
                <a:solidFill>
                  <a:schemeClr val="tx1"/>
                </a:solidFill>
              </a:rPr>
              <a:t>”</a:t>
            </a:r>
            <a:endParaRPr lang="en-ZA" sz="1400" dirty="0">
              <a:solidFill>
                <a:schemeClr val="tx1"/>
              </a:solidFill>
            </a:endParaRPr>
          </a:p>
        </p:txBody>
      </p:sp>
    </p:spTree>
    <p:extLst>
      <p:ext uri="{BB962C8B-B14F-4D97-AF65-F5344CB8AC3E}">
        <p14:creationId xmlns:p14="http://schemas.microsoft.com/office/powerpoint/2010/main" val="14382630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4017" y="309618"/>
            <a:ext cx="10297947" cy="6416564"/>
          </a:xfrm>
          <a:prstGeom prst="rect">
            <a:avLst/>
          </a:prstGeom>
        </p:spPr>
      </p:pic>
      <p:sp>
        <p:nvSpPr>
          <p:cNvPr id="6" name="Rounded Rectangle 5"/>
          <p:cNvSpPr/>
          <p:nvPr/>
        </p:nvSpPr>
        <p:spPr>
          <a:xfrm>
            <a:off x="5114881" y="4246098"/>
            <a:ext cx="1922530" cy="182808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ounded Rectangular Callout 6"/>
          <p:cNvSpPr/>
          <p:nvPr/>
        </p:nvSpPr>
        <p:spPr>
          <a:xfrm>
            <a:off x="6865602" y="2559050"/>
            <a:ext cx="3020096" cy="958850"/>
          </a:xfrm>
          <a:prstGeom prst="wedgeRoundRectCallout">
            <a:avLst>
              <a:gd name="adj1" fmla="val -56131"/>
              <a:gd name="adj2" fmla="val 123976"/>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solidFill>
                <a:schemeClr val="tx1"/>
              </a:solidFill>
            </a:endParaRPr>
          </a:p>
        </p:txBody>
      </p:sp>
      <p:sp>
        <p:nvSpPr>
          <p:cNvPr id="8" name="Rounded Rectangle 7"/>
          <p:cNvSpPr/>
          <p:nvPr/>
        </p:nvSpPr>
        <p:spPr>
          <a:xfrm>
            <a:off x="394859" y="2478905"/>
            <a:ext cx="2515766" cy="22565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ounded Rectangular Callout 8"/>
          <p:cNvSpPr/>
          <p:nvPr/>
        </p:nvSpPr>
        <p:spPr>
          <a:xfrm>
            <a:off x="7046550" y="2414510"/>
            <a:ext cx="3020096" cy="958850"/>
          </a:xfrm>
          <a:prstGeom prst="wedgeRoundRectCallout">
            <a:avLst>
              <a:gd name="adj1" fmla="val -167432"/>
              <a:gd name="adj2" fmla="val -256138"/>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solidFill>
                <a:schemeClr val="tx1"/>
              </a:solidFill>
            </a:endParaRPr>
          </a:p>
        </p:txBody>
      </p:sp>
      <p:sp>
        <p:nvSpPr>
          <p:cNvPr id="5" name="Rounded Rectangular Callout 4"/>
          <p:cNvSpPr/>
          <p:nvPr/>
        </p:nvSpPr>
        <p:spPr>
          <a:xfrm>
            <a:off x="6705600" y="2223216"/>
            <a:ext cx="3494468" cy="1370884"/>
          </a:xfrm>
          <a:prstGeom prst="wedgeRoundRectCallout">
            <a:avLst>
              <a:gd name="adj1" fmla="val -156697"/>
              <a:gd name="adj2" fmla="val -22715"/>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Clicking on the “</a:t>
            </a:r>
            <a:r>
              <a:rPr lang="en-ZA" sz="1400" b="1" dirty="0" smtClean="0">
                <a:solidFill>
                  <a:schemeClr val="tx1"/>
                </a:solidFill>
              </a:rPr>
              <a:t>Merge Grades</a:t>
            </a:r>
            <a:r>
              <a:rPr lang="en-ZA" sz="1400" dirty="0" smtClean="0">
                <a:solidFill>
                  <a:schemeClr val="tx1"/>
                </a:solidFill>
              </a:rPr>
              <a:t>” then imports the </a:t>
            </a:r>
            <a:r>
              <a:rPr lang="en-ZA" sz="1400" dirty="0" err="1" smtClean="0">
                <a:solidFill>
                  <a:schemeClr val="tx1"/>
                </a:solidFill>
              </a:rPr>
              <a:t>BlackBoard</a:t>
            </a:r>
            <a:r>
              <a:rPr lang="en-ZA" sz="1400" dirty="0" smtClean="0">
                <a:solidFill>
                  <a:schemeClr val="tx1"/>
                </a:solidFill>
              </a:rPr>
              <a:t> grades extracted in Step 2 into the Grade Roster created in previous Step 3 (and displays on this merged content on the ‘Validate Grades’ tab)</a:t>
            </a:r>
            <a:endParaRPr lang="en-ZA" sz="1400" dirty="0">
              <a:solidFill>
                <a:schemeClr val="tx1"/>
              </a:solidFill>
            </a:endParaRPr>
          </a:p>
        </p:txBody>
      </p:sp>
    </p:spTree>
    <p:extLst>
      <p:ext uri="{BB962C8B-B14F-4D97-AF65-F5344CB8AC3E}">
        <p14:creationId xmlns:p14="http://schemas.microsoft.com/office/powerpoint/2010/main" val="35120512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1291" y="293330"/>
            <a:ext cx="10346564" cy="6446857"/>
          </a:xfrm>
          <a:prstGeom prst="rect">
            <a:avLst/>
          </a:prstGeom>
        </p:spPr>
      </p:pic>
      <p:sp>
        <p:nvSpPr>
          <p:cNvPr id="5" name="Rounded Rectangular Callout 4"/>
          <p:cNvSpPr/>
          <p:nvPr/>
        </p:nvSpPr>
        <p:spPr>
          <a:xfrm>
            <a:off x="6400800" y="1687132"/>
            <a:ext cx="3477296" cy="1687133"/>
          </a:xfrm>
          <a:prstGeom prst="wedgeRoundRectCallout">
            <a:avLst>
              <a:gd name="adj1" fmla="val -139902"/>
              <a:gd name="adj2" fmla="val 945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The next step is to click on “</a:t>
            </a:r>
            <a:r>
              <a:rPr lang="en-ZA" sz="1400" b="1" dirty="0" smtClean="0">
                <a:solidFill>
                  <a:schemeClr val="tx1"/>
                </a:solidFill>
              </a:rPr>
              <a:t>Validate </a:t>
            </a:r>
            <a:r>
              <a:rPr lang="en-ZA" sz="1400" b="1" dirty="0">
                <a:solidFill>
                  <a:schemeClr val="tx1"/>
                </a:solidFill>
              </a:rPr>
              <a:t>Grades</a:t>
            </a:r>
            <a:r>
              <a:rPr lang="en-ZA" sz="1400" dirty="0">
                <a:solidFill>
                  <a:schemeClr val="tx1"/>
                </a:solidFill>
              </a:rPr>
              <a:t>”. This then executes a series of </a:t>
            </a:r>
            <a:r>
              <a:rPr lang="en-ZA" sz="1400" dirty="0" smtClean="0">
                <a:solidFill>
                  <a:schemeClr val="tx1"/>
                </a:solidFill>
              </a:rPr>
              <a:t>validations testing this data against PeopleSoft grading rules and also comparing this latest data from BBGC against any previously posted grades already in PeopleSoft …. So that it can warn of potential grade overwrites</a:t>
            </a:r>
            <a:endParaRPr lang="en-ZA" sz="1400" dirty="0">
              <a:solidFill>
                <a:schemeClr val="tx1"/>
              </a:solidFill>
            </a:endParaRPr>
          </a:p>
        </p:txBody>
      </p:sp>
      <p:sp>
        <p:nvSpPr>
          <p:cNvPr id="6" name="Rounded Rectangle 5"/>
          <p:cNvSpPr/>
          <p:nvPr/>
        </p:nvSpPr>
        <p:spPr>
          <a:xfrm>
            <a:off x="459254" y="2723607"/>
            <a:ext cx="2515766" cy="22565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448211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5033"/>
          </a:xfrm>
        </p:spPr>
        <p:txBody>
          <a:bodyPr vert="horz" lIns="91440" tIns="45720" rIns="91440" bIns="45720" rtlCol="0" anchor="ctr">
            <a:normAutofit fontScale="90000"/>
          </a:bodyPr>
          <a:lstStyle/>
          <a:p>
            <a:r>
              <a:rPr lang="en-ZA" b="1" dirty="0">
                <a:solidFill>
                  <a:srgbClr val="FF0000"/>
                </a:solidFill>
              </a:rPr>
              <a:t>Current practices</a:t>
            </a:r>
          </a:p>
        </p:txBody>
      </p:sp>
      <p:sp>
        <p:nvSpPr>
          <p:cNvPr id="3" name="Content Placeholder 2"/>
          <p:cNvSpPr>
            <a:spLocks noGrp="1"/>
          </p:cNvSpPr>
          <p:nvPr>
            <p:ph idx="1"/>
          </p:nvPr>
        </p:nvSpPr>
        <p:spPr>
          <a:xfrm>
            <a:off x="566670" y="1107583"/>
            <a:ext cx="10787130" cy="5383369"/>
          </a:xfrm>
        </p:spPr>
        <p:txBody>
          <a:bodyPr>
            <a:normAutofit/>
          </a:bodyPr>
          <a:lstStyle/>
          <a:p>
            <a:r>
              <a:rPr lang="en-ZA" dirty="0" smtClean="0"/>
              <a:t>Extensive use of SOA web services is already in place to push PS CS data to </a:t>
            </a:r>
            <a:r>
              <a:rPr lang="en-ZA" dirty="0" err="1" smtClean="0"/>
              <a:t>BlackBoard</a:t>
            </a:r>
            <a:r>
              <a:rPr lang="en-ZA" dirty="0" smtClean="0"/>
              <a:t>:</a:t>
            </a:r>
          </a:p>
          <a:p>
            <a:pPr lvl="1"/>
            <a:r>
              <a:rPr lang="en-ZA" dirty="0" smtClean="0"/>
              <a:t>All course information</a:t>
            </a:r>
          </a:p>
          <a:p>
            <a:pPr lvl="1"/>
            <a:r>
              <a:rPr lang="en-ZA" dirty="0" smtClean="0"/>
              <a:t>All student demographic etc. data</a:t>
            </a:r>
          </a:p>
          <a:p>
            <a:pPr lvl="1"/>
            <a:r>
              <a:rPr lang="en-ZA" dirty="0" smtClean="0"/>
              <a:t>All course enrolment (&amp; enrolment changes) data</a:t>
            </a:r>
          </a:p>
          <a:p>
            <a:endParaRPr lang="en-ZA" dirty="0"/>
          </a:p>
          <a:p>
            <a:r>
              <a:rPr lang="en-ZA" dirty="0" err="1" smtClean="0"/>
              <a:t>BlackBoard</a:t>
            </a:r>
            <a:r>
              <a:rPr lang="en-ZA" dirty="0" smtClean="0"/>
              <a:t> has its own security where different roles can be assigned to different users  - and this determines </a:t>
            </a:r>
            <a:r>
              <a:rPr lang="en-ZA" dirty="0" smtClean="0"/>
              <a:t>these user’s </a:t>
            </a:r>
            <a:r>
              <a:rPr lang="en-ZA" dirty="0" smtClean="0"/>
              <a:t>rights within the </a:t>
            </a:r>
            <a:r>
              <a:rPr lang="en-ZA" dirty="0" err="1" smtClean="0"/>
              <a:t>BlackBoard</a:t>
            </a:r>
            <a:r>
              <a:rPr lang="en-ZA" dirty="0" smtClean="0"/>
              <a:t> suite</a:t>
            </a:r>
          </a:p>
          <a:p>
            <a:pPr lvl="1"/>
            <a:r>
              <a:rPr lang="en-ZA" dirty="0" smtClean="0"/>
              <a:t>Currently, </a:t>
            </a:r>
            <a:r>
              <a:rPr lang="en-ZA" dirty="0" smtClean="0"/>
              <a:t>BB administrators </a:t>
            </a:r>
            <a:r>
              <a:rPr lang="en-ZA" u="sng" dirty="0" smtClean="0"/>
              <a:t>manually</a:t>
            </a:r>
            <a:r>
              <a:rPr lang="en-ZA" dirty="0" smtClean="0"/>
              <a:t> </a:t>
            </a:r>
            <a:r>
              <a:rPr lang="en-ZA" dirty="0" smtClean="0"/>
              <a:t>maintain this security as to “who” has “what BB roles” on “what course”</a:t>
            </a:r>
          </a:p>
          <a:p>
            <a:pPr lvl="1"/>
            <a:endParaRPr lang="en-ZA" dirty="0" smtClean="0"/>
          </a:p>
        </p:txBody>
      </p:sp>
    </p:spTree>
    <p:extLst>
      <p:ext uri="{BB962C8B-B14F-4D97-AF65-F5344CB8AC3E}">
        <p14:creationId xmlns:p14="http://schemas.microsoft.com/office/powerpoint/2010/main" val="42684794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3639" y="290512"/>
            <a:ext cx="11204619" cy="6276975"/>
          </a:xfrm>
          <a:prstGeom prst="rect">
            <a:avLst/>
          </a:prstGeom>
        </p:spPr>
      </p:pic>
      <p:sp>
        <p:nvSpPr>
          <p:cNvPr id="3" name="Rounded Rectangular Callout 2"/>
          <p:cNvSpPr/>
          <p:nvPr/>
        </p:nvSpPr>
        <p:spPr>
          <a:xfrm>
            <a:off x="5791200" y="1571224"/>
            <a:ext cx="2052034" cy="1326524"/>
          </a:xfrm>
          <a:prstGeom prst="wedgeRoundRectCallout">
            <a:avLst>
              <a:gd name="adj1" fmla="val 60244"/>
              <a:gd name="adj2" fmla="val 143185"/>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This “</a:t>
            </a:r>
            <a:r>
              <a:rPr lang="en-ZA" sz="1400" b="1" dirty="0" smtClean="0">
                <a:solidFill>
                  <a:schemeClr val="tx1"/>
                </a:solidFill>
              </a:rPr>
              <a:t>Validate Grades</a:t>
            </a:r>
            <a:r>
              <a:rPr lang="en-ZA" sz="1400" dirty="0" smtClean="0">
                <a:solidFill>
                  <a:schemeClr val="tx1"/>
                </a:solidFill>
              </a:rPr>
              <a:t>” step then writes out 2 sets of messages …. One set in this </a:t>
            </a:r>
            <a:r>
              <a:rPr lang="en-ZA" sz="1400" b="1" u="sng" dirty="0" smtClean="0">
                <a:solidFill>
                  <a:schemeClr val="tx1"/>
                </a:solidFill>
              </a:rPr>
              <a:t>upper</a:t>
            </a:r>
            <a:r>
              <a:rPr lang="en-ZA" sz="1400" dirty="0" smtClean="0">
                <a:solidFill>
                  <a:schemeClr val="tx1"/>
                </a:solidFill>
              </a:rPr>
              <a:t> table in this column</a:t>
            </a:r>
            <a:endParaRPr lang="en-ZA" sz="1400" dirty="0">
              <a:solidFill>
                <a:schemeClr val="tx1"/>
              </a:solidFill>
            </a:endParaRPr>
          </a:p>
        </p:txBody>
      </p:sp>
      <p:sp>
        <p:nvSpPr>
          <p:cNvPr id="4" name="Rounded Rectangular Callout 3"/>
          <p:cNvSpPr/>
          <p:nvPr/>
        </p:nvSpPr>
        <p:spPr>
          <a:xfrm>
            <a:off x="8667481" y="290512"/>
            <a:ext cx="3206837" cy="2446986"/>
          </a:xfrm>
          <a:prstGeom prst="wedgeRoundRectCallout">
            <a:avLst>
              <a:gd name="adj1" fmla="val -24921"/>
              <a:gd name="adj2" fmla="val 97662"/>
              <a:gd name="adj3" fmla="val 16667"/>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bg1"/>
                </a:solidFill>
              </a:rPr>
              <a:t>Note that should the Grade Imported wish to export a full listing of all uploaded &amp; verified student grades (incl. all error messages) then you can click on this ‘Export to Excel” icon.  </a:t>
            </a:r>
          </a:p>
          <a:p>
            <a:pPr algn="ctr"/>
            <a:endParaRPr lang="en-ZA" sz="1400" dirty="0">
              <a:solidFill>
                <a:schemeClr val="bg1"/>
              </a:solidFill>
            </a:endParaRPr>
          </a:p>
          <a:p>
            <a:pPr algn="ctr"/>
            <a:r>
              <a:rPr lang="en-ZA" sz="1400" dirty="0" smtClean="0">
                <a:solidFill>
                  <a:schemeClr val="bg1"/>
                </a:solidFill>
              </a:rPr>
              <a:t>Would be useful if needed to generate a report that one can take to a Grades committee for signoff / approval … BEFORE executing Step 6 for final posting to PeopleSoft</a:t>
            </a:r>
            <a:endParaRPr lang="en-ZA" sz="1400" dirty="0">
              <a:solidFill>
                <a:schemeClr val="bg1"/>
              </a:solidFill>
            </a:endParaRPr>
          </a:p>
        </p:txBody>
      </p:sp>
    </p:spTree>
    <p:extLst>
      <p:ext uri="{BB962C8B-B14F-4D97-AF65-F5344CB8AC3E}">
        <p14:creationId xmlns:p14="http://schemas.microsoft.com/office/powerpoint/2010/main" val="18985301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146" y="1457325"/>
            <a:ext cx="11902630" cy="4724534"/>
          </a:xfrm>
          <a:prstGeom prst="rect">
            <a:avLst/>
          </a:prstGeom>
        </p:spPr>
      </p:pic>
      <p:sp>
        <p:nvSpPr>
          <p:cNvPr id="3" name="Rounded Rectangular Callout 2"/>
          <p:cNvSpPr/>
          <p:nvPr/>
        </p:nvSpPr>
        <p:spPr>
          <a:xfrm>
            <a:off x="4763069" y="257577"/>
            <a:ext cx="2461979" cy="1081827"/>
          </a:xfrm>
          <a:prstGeom prst="wedgeRoundRectCallout">
            <a:avLst>
              <a:gd name="adj1" fmla="val -203983"/>
              <a:gd name="adj2" fmla="val 230821"/>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And a second set of message in a </a:t>
            </a:r>
            <a:r>
              <a:rPr lang="en-ZA" sz="1400" b="1" u="sng" dirty="0" smtClean="0">
                <a:solidFill>
                  <a:schemeClr val="tx1"/>
                </a:solidFill>
              </a:rPr>
              <a:t>lower</a:t>
            </a:r>
            <a:r>
              <a:rPr lang="en-ZA" sz="1400" dirty="0" smtClean="0">
                <a:solidFill>
                  <a:schemeClr val="tx1"/>
                </a:solidFill>
              </a:rPr>
              <a:t> table … this time presenting a summary of all Errors/warnings … in this second table</a:t>
            </a:r>
            <a:endParaRPr lang="en-ZA" sz="1400" dirty="0">
              <a:solidFill>
                <a:schemeClr val="tx1"/>
              </a:solidFill>
            </a:endParaRPr>
          </a:p>
        </p:txBody>
      </p:sp>
      <p:sp>
        <p:nvSpPr>
          <p:cNvPr id="5" name="Rounded Rectangular Callout 4"/>
          <p:cNvSpPr/>
          <p:nvPr/>
        </p:nvSpPr>
        <p:spPr>
          <a:xfrm>
            <a:off x="8222087" y="693315"/>
            <a:ext cx="3189668" cy="995966"/>
          </a:xfrm>
          <a:prstGeom prst="wedgeRoundRectCallout">
            <a:avLst>
              <a:gd name="adj1" fmla="val -6902"/>
              <a:gd name="adj2" fmla="val 200590"/>
              <a:gd name="adj3" fmla="val 16667"/>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solidFill>
                <a:schemeClr val="bg1"/>
              </a:solidFill>
            </a:endParaRPr>
          </a:p>
        </p:txBody>
      </p:sp>
      <p:sp>
        <p:nvSpPr>
          <p:cNvPr id="4" name="Rounded Rectangular Callout 3"/>
          <p:cNvSpPr/>
          <p:nvPr/>
        </p:nvSpPr>
        <p:spPr>
          <a:xfrm>
            <a:off x="8068614" y="628919"/>
            <a:ext cx="3496614" cy="1148366"/>
          </a:xfrm>
          <a:prstGeom prst="wedgeRoundRectCallout">
            <a:avLst>
              <a:gd name="adj1" fmla="val -157104"/>
              <a:gd name="adj2" fmla="val 198004"/>
              <a:gd name="adj3" fmla="val 16667"/>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bg1"/>
                </a:solidFill>
              </a:rPr>
              <a:t>Note that it is possible to “sort” these different Error message types by clicking on the column head  “Message”.  It is also possible to click the spreadsheet icon to export this list of errors to Excel</a:t>
            </a:r>
          </a:p>
        </p:txBody>
      </p:sp>
      <p:sp>
        <p:nvSpPr>
          <p:cNvPr id="6" name="Rounded Rectangular Callout 5"/>
          <p:cNvSpPr/>
          <p:nvPr/>
        </p:nvSpPr>
        <p:spPr>
          <a:xfrm>
            <a:off x="8327265" y="4065432"/>
            <a:ext cx="3496614" cy="1562636"/>
          </a:xfrm>
          <a:prstGeom prst="wedgeRoundRectCallout">
            <a:avLst>
              <a:gd name="adj1" fmla="val -79756"/>
              <a:gd name="adj2" fmla="val -36062"/>
              <a:gd name="adj3" fmla="val 16667"/>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In this example screenshot, the bulk of the Error messages arose because </a:t>
            </a:r>
            <a:r>
              <a:rPr lang="en-ZA" sz="1400" dirty="0" err="1" smtClean="0">
                <a:solidFill>
                  <a:schemeClr val="tx1"/>
                </a:solidFill>
              </a:rPr>
              <a:t>BlackBoard</a:t>
            </a:r>
            <a:r>
              <a:rPr lang="en-ZA" sz="1400" dirty="0" smtClean="0">
                <a:solidFill>
                  <a:schemeClr val="tx1"/>
                </a:solidFill>
              </a:rPr>
              <a:t> contained students (with or without BBCG grades), but these student do NOT exist in PeopleSoft as current validly enrolled students on this course!</a:t>
            </a:r>
            <a:endParaRPr lang="en-ZA" sz="1400" dirty="0">
              <a:solidFill>
                <a:schemeClr val="tx1"/>
              </a:solidFill>
            </a:endParaRPr>
          </a:p>
        </p:txBody>
      </p:sp>
    </p:spTree>
    <p:extLst>
      <p:ext uri="{BB962C8B-B14F-4D97-AF65-F5344CB8AC3E}">
        <p14:creationId xmlns:p14="http://schemas.microsoft.com/office/powerpoint/2010/main" val="7038927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7725" y="404812"/>
            <a:ext cx="9925050" cy="1343025"/>
          </a:xfrm>
          <a:prstGeom prst="rect">
            <a:avLst/>
          </a:prstGeom>
        </p:spPr>
      </p:pic>
      <p:pic>
        <p:nvPicPr>
          <p:cNvPr id="3" name="Picture 2"/>
          <p:cNvPicPr>
            <a:picLocks noChangeAspect="1"/>
          </p:cNvPicPr>
          <p:nvPr/>
        </p:nvPicPr>
        <p:blipFill>
          <a:blip r:embed="rId3"/>
          <a:stretch>
            <a:fillRect/>
          </a:stretch>
        </p:blipFill>
        <p:spPr>
          <a:xfrm>
            <a:off x="847725" y="2257425"/>
            <a:ext cx="9963150" cy="3009900"/>
          </a:xfrm>
          <a:prstGeom prst="rect">
            <a:avLst/>
          </a:prstGeom>
        </p:spPr>
      </p:pic>
      <p:sp>
        <p:nvSpPr>
          <p:cNvPr id="5" name="Rounded Rectangular Callout 4"/>
          <p:cNvSpPr/>
          <p:nvPr/>
        </p:nvSpPr>
        <p:spPr>
          <a:xfrm>
            <a:off x="7598534" y="3490142"/>
            <a:ext cx="4300471" cy="2807627"/>
          </a:xfrm>
          <a:prstGeom prst="wedgeRoundRectCallout">
            <a:avLst>
              <a:gd name="adj1" fmla="val 5327"/>
              <a:gd name="adj2" fmla="val -2396"/>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What should happen at this stage is that each of these errors should be investigated – and where there are identified data capture errors in </a:t>
            </a:r>
            <a:r>
              <a:rPr lang="en-ZA" sz="1400" dirty="0" err="1">
                <a:solidFill>
                  <a:schemeClr val="tx1"/>
                </a:solidFill>
              </a:rPr>
              <a:t>BlackBoard</a:t>
            </a:r>
            <a:r>
              <a:rPr lang="en-ZA" sz="1400" dirty="0">
                <a:solidFill>
                  <a:schemeClr val="tx1"/>
                </a:solidFill>
              </a:rPr>
              <a:t> Grade Centre, these errors should first be fixed in BBGC …. </a:t>
            </a:r>
            <a:r>
              <a:rPr lang="en-ZA" sz="1400" b="1" u="sng" dirty="0">
                <a:solidFill>
                  <a:schemeClr val="tx1"/>
                </a:solidFill>
              </a:rPr>
              <a:t>And then the entire extraction process re-started from Step 2.</a:t>
            </a:r>
          </a:p>
          <a:p>
            <a:pPr algn="ctr"/>
            <a:endParaRPr lang="en-ZA" sz="1400" dirty="0">
              <a:solidFill>
                <a:schemeClr val="tx1"/>
              </a:solidFill>
            </a:endParaRPr>
          </a:p>
          <a:p>
            <a:pPr algn="ctr"/>
            <a:r>
              <a:rPr lang="en-ZA" sz="1400" dirty="0">
                <a:solidFill>
                  <a:schemeClr val="tx1"/>
                </a:solidFill>
              </a:rPr>
              <a:t>That said, </a:t>
            </a:r>
            <a:r>
              <a:rPr lang="en-ZA" sz="1400" dirty="0" smtClean="0">
                <a:solidFill>
                  <a:schemeClr val="tx1"/>
                </a:solidFill>
              </a:rPr>
              <a:t>even though there are errors it </a:t>
            </a:r>
            <a:r>
              <a:rPr lang="en-ZA" sz="1400" dirty="0">
                <a:solidFill>
                  <a:schemeClr val="tx1"/>
                </a:solidFill>
              </a:rPr>
              <a:t>is possible to proceed to Step 6 to post only the valid grades …. </a:t>
            </a:r>
            <a:r>
              <a:rPr lang="en-ZA" sz="1400" dirty="0" smtClean="0">
                <a:solidFill>
                  <a:schemeClr val="tx1"/>
                </a:solidFill>
              </a:rPr>
              <a:t>and then later </a:t>
            </a:r>
            <a:r>
              <a:rPr lang="en-ZA" sz="1400" dirty="0">
                <a:solidFill>
                  <a:schemeClr val="tx1"/>
                </a:solidFill>
              </a:rPr>
              <a:t>go back and correct the incorrect data in BBGC … and then re-start the entire process … </a:t>
            </a:r>
            <a:r>
              <a:rPr lang="en-ZA" sz="1400" dirty="0" smtClean="0">
                <a:solidFill>
                  <a:schemeClr val="tx1"/>
                </a:solidFill>
              </a:rPr>
              <a:t> </a:t>
            </a:r>
            <a:r>
              <a:rPr lang="en-ZA" sz="1400" dirty="0">
                <a:solidFill>
                  <a:schemeClr val="tx1"/>
                </a:solidFill>
              </a:rPr>
              <a:t>this time by creating a new “Sequence Number” and starting with Step 1</a:t>
            </a:r>
          </a:p>
        </p:txBody>
      </p:sp>
      <p:sp>
        <p:nvSpPr>
          <p:cNvPr id="6" name="Rounded Rectangle 5"/>
          <p:cNvSpPr/>
          <p:nvPr/>
        </p:nvSpPr>
        <p:spPr>
          <a:xfrm>
            <a:off x="5628068" y="540913"/>
            <a:ext cx="1223494" cy="20606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ounded Rectangle 6"/>
          <p:cNvSpPr/>
          <p:nvPr/>
        </p:nvSpPr>
        <p:spPr>
          <a:xfrm>
            <a:off x="5628068" y="832936"/>
            <a:ext cx="1223494" cy="20606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ounded Rectangle 7"/>
          <p:cNvSpPr/>
          <p:nvPr/>
        </p:nvSpPr>
        <p:spPr>
          <a:xfrm>
            <a:off x="5613041" y="1118317"/>
            <a:ext cx="1223494" cy="20606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ounded Rectangle 8"/>
          <p:cNvSpPr/>
          <p:nvPr/>
        </p:nvSpPr>
        <p:spPr>
          <a:xfrm>
            <a:off x="5613041" y="1414537"/>
            <a:ext cx="1223494" cy="20606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ounded Rectangular Callout 10"/>
          <p:cNvSpPr/>
          <p:nvPr/>
        </p:nvSpPr>
        <p:spPr>
          <a:xfrm>
            <a:off x="334850" y="255438"/>
            <a:ext cx="2897747" cy="2001987"/>
          </a:xfrm>
          <a:prstGeom prst="wedgeRoundRectCallout">
            <a:avLst>
              <a:gd name="adj1" fmla="val 67913"/>
              <a:gd name="adj2" fmla="val 146716"/>
              <a:gd name="adj3" fmla="val 16667"/>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i="1" dirty="0">
              <a:solidFill>
                <a:schemeClr val="tx1"/>
              </a:solidFill>
            </a:endParaRPr>
          </a:p>
        </p:txBody>
      </p:sp>
      <p:sp>
        <p:nvSpPr>
          <p:cNvPr id="4" name="Rounded Rectangular Callout 3"/>
          <p:cNvSpPr/>
          <p:nvPr/>
        </p:nvSpPr>
        <p:spPr>
          <a:xfrm>
            <a:off x="141669" y="115911"/>
            <a:ext cx="3496614" cy="2524259"/>
          </a:xfrm>
          <a:prstGeom prst="wedgeRoundRectCallout">
            <a:avLst>
              <a:gd name="adj1" fmla="val 77887"/>
              <a:gd name="adj2" fmla="val -17926"/>
              <a:gd name="adj3" fmla="val 16667"/>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In this example screenshot of other students, the error messages point out that if the student was either “Absent from the exam” or had been flagged as “987-Absent from Year Grade” then the other data captured – which referenced their Exam or Official grades is erroneous</a:t>
            </a:r>
            <a:r>
              <a:rPr lang="en-ZA" sz="1400" i="1" dirty="0" smtClean="0">
                <a:solidFill>
                  <a:schemeClr val="tx1"/>
                </a:solidFill>
              </a:rPr>
              <a:t>.  (If there is no Semester/Year grade and or they were absent from the Exam, then their official/final grade CANNOT reflect a percentage)</a:t>
            </a:r>
            <a:endParaRPr lang="en-ZA" sz="1400" i="1" dirty="0">
              <a:solidFill>
                <a:schemeClr val="tx1"/>
              </a:solidFill>
            </a:endParaRPr>
          </a:p>
        </p:txBody>
      </p:sp>
      <p:sp>
        <p:nvSpPr>
          <p:cNvPr id="12" name="Rounded Rectangle 11"/>
          <p:cNvSpPr/>
          <p:nvPr/>
        </p:nvSpPr>
        <p:spPr>
          <a:xfrm>
            <a:off x="6954592" y="404812"/>
            <a:ext cx="2957847" cy="123625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867177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7725" y="404812"/>
            <a:ext cx="9925050" cy="1343025"/>
          </a:xfrm>
          <a:prstGeom prst="rect">
            <a:avLst/>
          </a:prstGeom>
        </p:spPr>
      </p:pic>
      <p:pic>
        <p:nvPicPr>
          <p:cNvPr id="3" name="Picture 2"/>
          <p:cNvPicPr>
            <a:picLocks noChangeAspect="1"/>
          </p:cNvPicPr>
          <p:nvPr/>
        </p:nvPicPr>
        <p:blipFill>
          <a:blip r:embed="rId3"/>
          <a:stretch>
            <a:fillRect/>
          </a:stretch>
        </p:blipFill>
        <p:spPr>
          <a:xfrm>
            <a:off x="847725" y="2257425"/>
            <a:ext cx="9963150" cy="3009900"/>
          </a:xfrm>
          <a:prstGeom prst="rect">
            <a:avLst/>
          </a:prstGeom>
        </p:spPr>
      </p:pic>
      <p:sp>
        <p:nvSpPr>
          <p:cNvPr id="5" name="Rounded Rectangular Callout 4"/>
          <p:cNvSpPr/>
          <p:nvPr/>
        </p:nvSpPr>
        <p:spPr>
          <a:xfrm>
            <a:off x="1429555" y="2382592"/>
            <a:ext cx="5820177" cy="4018208"/>
          </a:xfrm>
          <a:prstGeom prst="wedgeRoundRectCallout">
            <a:avLst>
              <a:gd name="adj1" fmla="val 95609"/>
              <a:gd name="adj2" fmla="val -67781"/>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Had this validation step identified that the grades most recently extracted from </a:t>
            </a:r>
            <a:r>
              <a:rPr lang="en-ZA" sz="1400" dirty="0" err="1" smtClean="0">
                <a:solidFill>
                  <a:schemeClr val="tx1"/>
                </a:solidFill>
              </a:rPr>
              <a:t>BlackBoard</a:t>
            </a:r>
            <a:r>
              <a:rPr lang="en-ZA" sz="1400" dirty="0" smtClean="0">
                <a:solidFill>
                  <a:schemeClr val="tx1"/>
                </a:solidFill>
              </a:rPr>
              <a:t> Grade Centre for specific students DIFFERED from the grades </a:t>
            </a:r>
            <a:r>
              <a:rPr lang="en-ZA" sz="1400" b="1" u="sng" dirty="0" smtClean="0">
                <a:solidFill>
                  <a:schemeClr val="tx1"/>
                </a:solidFill>
              </a:rPr>
              <a:t>previously</a:t>
            </a:r>
            <a:r>
              <a:rPr lang="en-ZA" sz="1400" dirty="0" smtClean="0">
                <a:solidFill>
                  <a:schemeClr val="tx1"/>
                </a:solidFill>
              </a:rPr>
              <a:t> posted to PeopleSoft for these same students, then this column would have flagged that approval for a Grade Overwrite was required.</a:t>
            </a:r>
          </a:p>
          <a:p>
            <a:pPr algn="ctr"/>
            <a:endParaRPr lang="en-ZA" sz="1400" dirty="0">
              <a:solidFill>
                <a:schemeClr val="tx1"/>
              </a:solidFill>
            </a:endParaRPr>
          </a:p>
          <a:p>
            <a:r>
              <a:rPr lang="en-ZA" sz="1400" dirty="0" smtClean="0">
                <a:solidFill>
                  <a:schemeClr val="tx1"/>
                </a:solidFill>
              </a:rPr>
              <a:t>If the person executing this grade extract process ALSO had been granted the “Grade Override” role on this course, then it would be possible for them to go in and approve or deny the overrides (and document the rationale therefore) and then proceed to the next (Posting) step</a:t>
            </a:r>
          </a:p>
          <a:p>
            <a:pPr algn="ctr"/>
            <a:endParaRPr lang="en-ZA" sz="1400" dirty="0">
              <a:solidFill>
                <a:schemeClr val="tx1"/>
              </a:solidFill>
            </a:endParaRPr>
          </a:p>
          <a:p>
            <a:r>
              <a:rPr lang="en-ZA" sz="1400" dirty="0" smtClean="0">
                <a:solidFill>
                  <a:schemeClr val="tx1"/>
                </a:solidFill>
              </a:rPr>
              <a:t>However, if </a:t>
            </a:r>
            <a:r>
              <a:rPr lang="en-ZA" sz="1400" dirty="0">
                <a:solidFill>
                  <a:schemeClr val="tx1"/>
                </a:solidFill>
              </a:rPr>
              <a:t>the person executing this grade extract process </a:t>
            </a:r>
            <a:r>
              <a:rPr lang="en-ZA" sz="1400" dirty="0" smtClean="0">
                <a:solidFill>
                  <a:schemeClr val="tx1"/>
                </a:solidFill>
              </a:rPr>
              <a:t>did NOT also have the </a:t>
            </a:r>
            <a:r>
              <a:rPr lang="en-ZA" sz="1400" dirty="0">
                <a:solidFill>
                  <a:schemeClr val="tx1"/>
                </a:solidFill>
              </a:rPr>
              <a:t>“Grade Override” role on this course, then </a:t>
            </a:r>
            <a:r>
              <a:rPr lang="en-ZA" sz="1400" dirty="0" smtClean="0">
                <a:solidFill>
                  <a:schemeClr val="tx1"/>
                </a:solidFill>
              </a:rPr>
              <a:t>this would trigger a workflow alert to persons who DID have the “Grade Override” role on this course to go in and either approve or deny the grade changes.  Note:  You cannot proceed to the next step of Posting grades without first EITHER (a) Approving or (b) Denying EACH grade override instance </a:t>
            </a:r>
            <a:endParaRPr lang="en-ZA" sz="1400" dirty="0">
              <a:solidFill>
                <a:schemeClr val="tx1"/>
              </a:solidFill>
            </a:endParaRPr>
          </a:p>
        </p:txBody>
      </p:sp>
      <p:sp>
        <p:nvSpPr>
          <p:cNvPr id="9" name="Rounded Rectangle 8"/>
          <p:cNvSpPr/>
          <p:nvPr/>
        </p:nvSpPr>
        <p:spPr>
          <a:xfrm>
            <a:off x="9916732" y="500139"/>
            <a:ext cx="345590" cy="124769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15644337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3415" y="31211"/>
            <a:ext cx="10684606" cy="6718660"/>
          </a:xfrm>
          <a:prstGeom prst="rect">
            <a:avLst/>
          </a:prstGeom>
        </p:spPr>
      </p:pic>
      <p:sp>
        <p:nvSpPr>
          <p:cNvPr id="3" name="Rounded Rectangular Callout 2"/>
          <p:cNvSpPr/>
          <p:nvPr/>
        </p:nvSpPr>
        <p:spPr>
          <a:xfrm>
            <a:off x="6628326" y="656824"/>
            <a:ext cx="2374006" cy="1648496"/>
          </a:xfrm>
          <a:prstGeom prst="wedgeRoundRectCallout">
            <a:avLst>
              <a:gd name="adj1" fmla="val -178103"/>
              <a:gd name="adj2" fmla="val 8486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The next step is to click on the “Post Grades” step – but it can only </a:t>
            </a:r>
            <a:r>
              <a:rPr lang="en-ZA" sz="1400" dirty="0">
                <a:solidFill>
                  <a:schemeClr val="tx1"/>
                </a:solidFill>
              </a:rPr>
              <a:t>be invoked by </a:t>
            </a:r>
            <a:r>
              <a:rPr lang="en-ZA" sz="1400" dirty="0" smtClean="0">
                <a:solidFill>
                  <a:schemeClr val="tx1"/>
                </a:solidFill>
              </a:rPr>
              <a:t>an </a:t>
            </a:r>
            <a:r>
              <a:rPr lang="en-ZA" sz="1400" dirty="0">
                <a:solidFill>
                  <a:schemeClr val="tx1"/>
                </a:solidFill>
              </a:rPr>
              <a:t>individual who has been granted “PS Grade </a:t>
            </a:r>
            <a:r>
              <a:rPr lang="en-ZA" sz="1400" dirty="0" smtClean="0">
                <a:solidFill>
                  <a:schemeClr val="tx1"/>
                </a:solidFill>
              </a:rPr>
              <a:t>Poster” </a:t>
            </a:r>
            <a:r>
              <a:rPr lang="en-ZA" sz="1400" dirty="0">
                <a:solidFill>
                  <a:schemeClr val="tx1"/>
                </a:solidFill>
              </a:rPr>
              <a:t>role </a:t>
            </a:r>
          </a:p>
        </p:txBody>
      </p:sp>
      <p:sp>
        <p:nvSpPr>
          <p:cNvPr id="5" name="Rounded Rectangular Callout 4"/>
          <p:cNvSpPr/>
          <p:nvPr/>
        </p:nvSpPr>
        <p:spPr>
          <a:xfrm>
            <a:off x="6628326" y="2462121"/>
            <a:ext cx="4069724" cy="2065474"/>
          </a:xfrm>
          <a:prstGeom prst="wedgeRoundRectCallout">
            <a:avLst>
              <a:gd name="adj1" fmla="val -35413"/>
              <a:gd name="adj2" fmla="val 15583"/>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This will create schedule a new job to run in the background – and this will take a couple of minutes (depending on size of class!) to post these grades into PeopleSoft as final grades.  The user can click on the “Process Instance” link to refresh the status, i.e. when clicked it checks if the process has finished.    Only once the Post process completes will it be possible to move to the next “</a:t>
            </a:r>
            <a:r>
              <a:rPr lang="en-ZA" sz="1400" b="1" dirty="0" smtClean="0">
                <a:solidFill>
                  <a:schemeClr val="tx1"/>
                </a:solidFill>
              </a:rPr>
              <a:t>Signoff Grades</a:t>
            </a:r>
            <a:r>
              <a:rPr lang="en-ZA" sz="1400" dirty="0" smtClean="0">
                <a:solidFill>
                  <a:schemeClr val="tx1"/>
                </a:solidFill>
              </a:rPr>
              <a:t>” step</a:t>
            </a:r>
            <a:endParaRPr lang="en-ZA" sz="1400" dirty="0">
              <a:solidFill>
                <a:schemeClr val="tx1"/>
              </a:solidFill>
            </a:endParaRPr>
          </a:p>
        </p:txBody>
      </p:sp>
      <p:sp>
        <p:nvSpPr>
          <p:cNvPr id="6" name="Rounded Rectangle 5"/>
          <p:cNvSpPr/>
          <p:nvPr/>
        </p:nvSpPr>
        <p:spPr>
          <a:xfrm>
            <a:off x="897132" y="2891026"/>
            <a:ext cx="2966529" cy="26429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67578698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4444" y="1006276"/>
            <a:ext cx="11735723" cy="5626344"/>
          </a:xfrm>
          <a:prstGeom prst="rect">
            <a:avLst/>
          </a:prstGeom>
        </p:spPr>
      </p:pic>
      <p:sp>
        <p:nvSpPr>
          <p:cNvPr id="3" name="Rounded Rectangular Callout 2"/>
          <p:cNvSpPr/>
          <p:nvPr/>
        </p:nvSpPr>
        <p:spPr>
          <a:xfrm>
            <a:off x="8384051" y="257945"/>
            <a:ext cx="3446116" cy="1875655"/>
          </a:xfrm>
          <a:prstGeom prst="wedgeRoundRectCallout">
            <a:avLst>
              <a:gd name="adj1" fmla="val -117656"/>
              <a:gd name="adj2" fmla="val 137676"/>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This screenshot shows an output of the query that was run at the end of this partial grade load process  - which processed a subset (approx. 100) of the students’ grades into PeopleSoft</a:t>
            </a:r>
          </a:p>
          <a:p>
            <a:pPr algn="ctr"/>
            <a:endParaRPr lang="en-ZA" sz="1400" dirty="0">
              <a:solidFill>
                <a:schemeClr val="tx1"/>
              </a:solidFill>
            </a:endParaRPr>
          </a:p>
          <a:p>
            <a:pPr algn="ctr"/>
            <a:r>
              <a:rPr lang="en-ZA" sz="1400" dirty="0" smtClean="0">
                <a:solidFill>
                  <a:schemeClr val="tx1"/>
                </a:solidFill>
              </a:rPr>
              <a:t>Note that many students have NO grades loaded as yet</a:t>
            </a:r>
            <a:endParaRPr lang="en-ZA" sz="1400" dirty="0">
              <a:solidFill>
                <a:schemeClr val="tx1"/>
              </a:solidFill>
            </a:endParaRPr>
          </a:p>
        </p:txBody>
      </p:sp>
      <p:sp>
        <p:nvSpPr>
          <p:cNvPr id="4" name="Title 1"/>
          <p:cNvSpPr txBox="1">
            <a:spLocks/>
          </p:cNvSpPr>
          <p:nvPr/>
        </p:nvSpPr>
        <p:spPr>
          <a:xfrm>
            <a:off x="213604" y="257945"/>
            <a:ext cx="7149722" cy="748331"/>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b="1" dirty="0" smtClean="0">
                <a:solidFill>
                  <a:srgbClr val="FF0000"/>
                </a:solidFill>
              </a:rPr>
              <a:t>Grade Data in PeopleSoft Campus </a:t>
            </a:r>
            <a:r>
              <a:rPr lang="en-ZA" b="1" i="1" u="sng" dirty="0" smtClean="0">
                <a:solidFill>
                  <a:srgbClr val="FF0000"/>
                </a:solidFill>
              </a:rPr>
              <a:t>after </a:t>
            </a:r>
            <a:r>
              <a:rPr lang="en-ZA" b="1" dirty="0" smtClean="0">
                <a:solidFill>
                  <a:srgbClr val="FF0000"/>
                </a:solidFill>
              </a:rPr>
              <a:t>loading 100 student’s grades</a:t>
            </a:r>
            <a:endParaRPr lang="en-ZA" b="1" dirty="0">
              <a:solidFill>
                <a:srgbClr val="FF0000"/>
              </a:solidFill>
            </a:endParaRPr>
          </a:p>
        </p:txBody>
      </p:sp>
    </p:spTree>
    <p:extLst>
      <p:ext uri="{BB962C8B-B14F-4D97-AF65-F5344CB8AC3E}">
        <p14:creationId xmlns:p14="http://schemas.microsoft.com/office/powerpoint/2010/main" val="369081993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729" y="1562099"/>
            <a:ext cx="12112933" cy="4517859"/>
          </a:xfrm>
          <a:prstGeom prst="rect">
            <a:avLst/>
          </a:prstGeom>
        </p:spPr>
      </p:pic>
      <p:sp>
        <p:nvSpPr>
          <p:cNvPr id="4" name="Rounded Rectangular Callout 3"/>
          <p:cNvSpPr/>
          <p:nvPr/>
        </p:nvSpPr>
        <p:spPr>
          <a:xfrm>
            <a:off x="4762889" y="2797169"/>
            <a:ext cx="3446116" cy="1177091"/>
          </a:xfrm>
          <a:prstGeom prst="wedgeRoundRectCallout">
            <a:avLst>
              <a:gd name="adj1" fmla="val -119832"/>
              <a:gd name="adj2" fmla="val 16372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Even though only a subset of the students had grades posted it is still possible to invoke the “</a:t>
            </a:r>
            <a:r>
              <a:rPr lang="en-ZA" sz="1400" b="1" dirty="0" smtClean="0">
                <a:solidFill>
                  <a:schemeClr val="tx1"/>
                </a:solidFill>
              </a:rPr>
              <a:t>Signoff Grades</a:t>
            </a:r>
            <a:r>
              <a:rPr lang="en-ZA" sz="1400" dirty="0" smtClean="0">
                <a:solidFill>
                  <a:schemeClr val="tx1"/>
                </a:solidFill>
              </a:rPr>
              <a:t>” step – provided the user invoking this has the “PS Grade Signoff” role for this course!</a:t>
            </a:r>
            <a:endParaRPr lang="en-ZA" sz="1400" dirty="0">
              <a:solidFill>
                <a:schemeClr val="tx1"/>
              </a:solidFill>
            </a:endParaRPr>
          </a:p>
        </p:txBody>
      </p:sp>
      <p:sp>
        <p:nvSpPr>
          <p:cNvPr id="5" name="Rounded Rectangle 4"/>
          <p:cNvSpPr/>
          <p:nvPr/>
        </p:nvSpPr>
        <p:spPr>
          <a:xfrm>
            <a:off x="179640" y="5222105"/>
            <a:ext cx="2515766" cy="22565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ounded Rectangular Callout 6"/>
          <p:cNvSpPr/>
          <p:nvPr/>
        </p:nvSpPr>
        <p:spPr>
          <a:xfrm>
            <a:off x="4760434" y="941069"/>
            <a:ext cx="3082819" cy="1242060"/>
          </a:xfrm>
          <a:prstGeom prst="wedgeRoundRectCallout">
            <a:avLst>
              <a:gd name="adj1" fmla="val 115445"/>
              <a:gd name="adj2" fmla="val 9468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solidFill>
                <a:schemeClr val="tx1"/>
              </a:solidFill>
            </a:endParaRPr>
          </a:p>
        </p:txBody>
      </p:sp>
      <p:sp>
        <p:nvSpPr>
          <p:cNvPr id="6" name="Rounded Rectangular Callout 5"/>
          <p:cNvSpPr/>
          <p:nvPr/>
        </p:nvSpPr>
        <p:spPr>
          <a:xfrm>
            <a:off x="4397136" y="156519"/>
            <a:ext cx="4013695" cy="2092411"/>
          </a:xfrm>
          <a:prstGeom prst="wedgeRoundRectCallout">
            <a:avLst>
              <a:gd name="adj1" fmla="val -89242"/>
              <a:gd name="adj2" fmla="val 110077"/>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Note that once the “6. Post Grades” process completes, these links for steps 1-6 will (</a:t>
            </a:r>
            <a:r>
              <a:rPr lang="en-ZA" sz="1400" i="1" dirty="0" smtClean="0">
                <a:solidFill>
                  <a:schemeClr val="tx1"/>
                </a:solidFill>
              </a:rPr>
              <a:t>in future</a:t>
            </a:r>
            <a:r>
              <a:rPr lang="en-ZA" sz="1400" dirty="0" smtClean="0">
                <a:solidFill>
                  <a:schemeClr val="tx1"/>
                </a:solidFill>
              </a:rPr>
              <a:t>) be greyed, i.e. after a successful post to PeopleSoft </a:t>
            </a:r>
            <a:r>
              <a:rPr lang="en-ZA" sz="1400" dirty="0">
                <a:solidFill>
                  <a:schemeClr val="tx1"/>
                </a:solidFill>
              </a:rPr>
              <a:t>the user will be prevented from re-invoking these earlier </a:t>
            </a:r>
            <a:r>
              <a:rPr lang="en-ZA" sz="1400" dirty="0" smtClean="0">
                <a:solidFill>
                  <a:schemeClr val="tx1"/>
                </a:solidFill>
              </a:rPr>
              <a:t>steps.  To re-start the import process from scratch, e.g. after perhaps having amended grades in </a:t>
            </a:r>
            <a:r>
              <a:rPr lang="en-ZA" sz="1400" dirty="0" err="1" smtClean="0">
                <a:solidFill>
                  <a:schemeClr val="tx1"/>
                </a:solidFill>
              </a:rPr>
              <a:t>BlackBoard</a:t>
            </a:r>
            <a:r>
              <a:rPr lang="en-ZA" sz="1400" dirty="0" smtClean="0">
                <a:solidFill>
                  <a:schemeClr val="tx1"/>
                </a:solidFill>
              </a:rPr>
              <a:t>, the Grade Importer must first create a new “Sequence Number” … and then start with Step 1</a:t>
            </a:r>
            <a:endParaRPr lang="en-ZA" sz="1400" dirty="0">
              <a:solidFill>
                <a:schemeClr val="tx1"/>
              </a:solidFill>
            </a:endParaRPr>
          </a:p>
        </p:txBody>
      </p:sp>
    </p:spTree>
    <p:extLst>
      <p:ext uri="{BB962C8B-B14F-4D97-AF65-F5344CB8AC3E}">
        <p14:creationId xmlns:p14="http://schemas.microsoft.com/office/powerpoint/2010/main" val="176623745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1053" y="104081"/>
            <a:ext cx="6926329" cy="6601520"/>
          </a:xfrm>
          <a:prstGeom prst="rect">
            <a:avLst/>
          </a:prstGeom>
        </p:spPr>
      </p:pic>
      <p:sp>
        <p:nvSpPr>
          <p:cNvPr id="4" name="Rounded Rectangular Callout 3"/>
          <p:cNvSpPr/>
          <p:nvPr/>
        </p:nvSpPr>
        <p:spPr>
          <a:xfrm>
            <a:off x="7493264" y="818147"/>
            <a:ext cx="3446116" cy="1812758"/>
          </a:xfrm>
          <a:prstGeom prst="wedgeRoundRectCallout">
            <a:avLst>
              <a:gd name="adj1" fmla="val -156293"/>
              <a:gd name="adj2" fmla="val -5098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The report highlights the counts of Errors and the counts of Warnings.</a:t>
            </a:r>
          </a:p>
          <a:p>
            <a:pPr algn="ctr"/>
            <a:endParaRPr lang="en-ZA" sz="1400" dirty="0">
              <a:solidFill>
                <a:schemeClr val="tx1"/>
              </a:solidFill>
            </a:endParaRPr>
          </a:p>
          <a:p>
            <a:pPr algn="ctr"/>
            <a:r>
              <a:rPr lang="en-ZA" sz="1400" dirty="0" smtClean="0">
                <a:solidFill>
                  <a:schemeClr val="tx1"/>
                </a:solidFill>
              </a:rPr>
              <a:t>And gives the person posting the grades functionality to signal that they understand WHY these errors and warnings appear.</a:t>
            </a:r>
            <a:endParaRPr lang="en-ZA" sz="1400" dirty="0">
              <a:solidFill>
                <a:schemeClr val="tx1"/>
              </a:solidFill>
            </a:endParaRPr>
          </a:p>
        </p:txBody>
      </p:sp>
    </p:spTree>
    <p:extLst>
      <p:ext uri="{BB962C8B-B14F-4D97-AF65-F5344CB8AC3E}">
        <p14:creationId xmlns:p14="http://schemas.microsoft.com/office/powerpoint/2010/main" val="301007370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227" y="109752"/>
            <a:ext cx="10515600" cy="557513"/>
          </a:xfrm>
        </p:spPr>
        <p:txBody>
          <a:bodyPr vert="horz" lIns="91440" tIns="45720" rIns="91440" bIns="45720" rtlCol="0" anchor="ctr">
            <a:normAutofit fontScale="90000"/>
          </a:bodyPr>
          <a:lstStyle/>
          <a:p>
            <a:r>
              <a:rPr lang="en-ZA" b="1" dirty="0" smtClean="0">
                <a:solidFill>
                  <a:srgbClr val="FF0000"/>
                </a:solidFill>
              </a:rPr>
              <a:t>Grade Extract demo … cont’d</a:t>
            </a:r>
            <a:endParaRPr lang="en-ZA" b="1" dirty="0">
              <a:solidFill>
                <a:srgbClr val="FF0000"/>
              </a:solidFill>
            </a:endParaRPr>
          </a:p>
        </p:txBody>
      </p:sp>
      <p:sp>
        <p:nvSpPr>
          <p:cNvPr id="3" name="Content Placeholder 2"/>
          <p:cNvSpPr>
            <a:spLocks noGrp="1"/>
          </p:cNvSpPr>
          <p:nvPr>
            <p:ph idx="1"/>
          </p:nvPr>
        </p:nvSpPr>
        <p:spPr>
          <a:xfrm>
            <a:off x="197708" y="1081825"/>
            <a:ext cx="11590638" cy="5578468"/>
          </a:xfrm>
        </p:spPr>
        <p:txBody>
          <a:bodyPr>
            <a:noAutofit/>
          </a:bodyPr>
          <a:lstStyle/>
          <a:p>
            <a:pPr marL="0" indent="0">
              <a:buNone/>
            </a:pPr>
            <a:r>
              <a:rPr lang="en-ZA" sz="2400" dirty="0" smtClean="0"/>
              <a:t>So, having run the process to populate grades for approximately 100 of this course’s students, the next step will be to update </a:t>
            </a:r>
            <a:r>
              <a:rPr lang="en-ZA" sz="2400" dirty="0" err="1" smtClean="0"/>
              <a:t>BlackBoard</a:t>
            </a:r>
            <a:r>
              <a:rPr lang="en-ZA" sz="2400" dirty="0" smtClean="0"/>
              <a:t> Grade </a:t>
            </a:r>
            <a:r>
              <a:rPr lang="en-ZA" sz="2400" dirty="0" err="1" smtClean="0"/>
              <a:t>Center</a:t>
            </a:r>
            <a:r>
              <a:rPr lang="en-ZA" sz="2400" dirty="0" smtClean="0"/>
              <a:t> with Grades for </a:t>
            </a:r>
            <a:r>
              <a:rPr lang="en-ZA" sz="2400" b="1" u="sng" dirty="0" smtClean="0"/>
              <a:t>all 300+ students </a:t>
            </a:r>
            <a:r>
              <a:rPr lang="en-ZA" sz="2400" dirty="0" smtClean="0"/>
              <a:t>in </a:t>
            </a:r>
            <a:r>
              <a:rPr lang="en-ZA" sz="2400" dirty="0" err="1" smtClean="0"/>
              <a:t>BlackBoard</a:t>
            </a:r>
            <a:r>
              <a:rPr lang="en-ZA" sz="2400" dirty="0" smtClean="0"/>
              <a:t>.</a:t>
            </a:r>
          </a:p>
          <a:p>
            <a:endParaRPr lang="en-ZA" sz="2400" dirty="0"/>
          </a:p>
          <a:p>
            <a:r>
              <a:rPr lang="en-ZA" sz="2400" dirty="0" smtClean="0"/>
              <a:t>As before, we will intentionally include incorrect data in </a:t>
            </a:r>
            <a:r>
              <a:rPr lang="en-ZA" sz="2400" dirty="0" err="1" smtClean="0"/>
              <a:t>BlackBoard</a:t>
            </a:r>
            <a:r>
              <a:rPr lang="en-ZA" sz="2400" dirty="0" smtClean="0"/>
              <a:t> Grade Centre – so that typical error messaged will appear  in this demo process!</a:t>
            </a:r>
            <a:endParaRPr lang="en-ZA" sz="2000" dirty="0" smtClean="0"/>
          </a:p>
          <a:p>
            <a:endParaRPr lang="en-ZA" sz="2400" dirty="0" smtClean="0"/>
          </a:p>
          <a:p>
            <a:endParaRPr lang="en-ZA" sz="2400" dirty="0"/>
          </a:p>
        </p:txBody>
      </p:sp>
    </p:spTree>
    <p:extLst>
      <p:ext uri="{BB962C8B-B14F-4D97-AF65-F5344CB8AC3E}">
        <p14:creationId xmlns:p14="http://schemas.microsoft.com/office/powerpoint/2010/main" val="296712318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62" y="623887"/>
            <a:ext cx="12182475" cy="5610225"/>
          </a:xfrm>
          <a:prstGeom prst="rect">
            <a:avLst/>
          </a:prstGeom>
        </p:spPr>
      </p:pic>
      <p:sp>
        <p:nvSpPr>
          <p:cNvPr id="3" name="Rounded Rectangular Callout 2"/>
          <p:cNvSpPr/>
          <p:nvPr/>
        </p:nvSpPr>
        <p:spPr>
          <a:xfrm>
            <a:off x="213604" y="5444541"/>
            <a:ext cx="3446116" cy="1171074"/>
          </a:xfrm>
          <a:prstGeom prst="wedgeRoundRectCallout">
            <a:avLst>
              <a:gd name="adj1" fmla="val -20363"/>
              <a:gd name="adj2" fmla="val -145503"/>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This screenshot from </a:t>
            </a:r>
            <a:r>
              <a:rPr lang="en-ZA" sz="1400" dirty="0" err="1" smtClean="0">
                <a:solidFill>
                  <a:schemeClr val="tx1"/>
                </a:solidFill>
              </a:rPr>
              <a:t>BlackBoard</a:t>
            </a:r>
            <a:r>
              <a:rPr lang="en-ZA" sz="1400" dirty="0" smtClean="0">
                <a:solidFill>
                  <a:schemeClr val="tx1"/>
                </a:solidFill>
              </a:rPr>
              <a:t> Grade Centre shows the data after Grades were loaded for all the students linked to this course in </a:t>
            </a:r>
            <a:r>
              <a:rPr lang="en-ZA" sz="1400" dirty="0" err="1" smtClean="0">
                <a:solidFill>
                  <a:schemeClr val="tx1"/>
                </a:solidFill>
              </a:rPr>
              <a:t>BlackBoard</a:t>
            </a:r>
            <a:endParaRPr lang="en-ZA" sz="1400" dirty="0">
              <a:solidFill>
                <a:schemeClr val="tx1"/>
              </a:solidFill>
            </a:endParaRPr>
          </a:p>
        </p:txBody>
      </p:sp>
      <p:sp>
        <p:nvSpPr>
          <p:cNvPr id="4" name="Rounded Rectangular Callout 3"/>
          <p:cNvSpPr/>
          <p:nvPr/>
        </p:nvSpPr>
        <p:spPr>
          <a:xfrm>
            <a:off x="8399644" y="5444541"/>
            <a:ext cx="3446116" cy="1171074"/>
          </a:xfrm>
          <a:prstGeom prst="wedgeRoundRectCallout">
            <a:avLst>
              <a:gd name="adj1" fmla="val 18275"/>
              <a:gd name="adj2" fmla="val -15372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Note too that some of the students were loaded with “Absent from Semester” flags – whilst others were intentionally loaded with erroneous data</a:t>
            </a:r>
            <a:endParaRPr lang="en-ZA" sz="1400" dirty="0">
              <a:solidFill>
                <a:schemeClr val="tx1"/>
              </a:solidFill>
            </a:endParaRPr>
          </a:p>
        </p:txBody>
      </p:sp>
      <p:sp>
        <p:nvSpPr>
          <p:cNvPr id="5" name="Title 1"/>
          <p:cNvSpPr txBox="1">
            <a:spLocks/>
          </p:cNvSpPr>
          <p:nvPr/>
        </p:nvSpPr>
        <p:spPr>
          <a:xfrm>
            <a:off x="213604" y="257946"/>
            <a:ext cx="11632156" cy="57624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b="1" dirty="0" smtClean="0">
                <a:solidFill>
                  <a:srgbClr val="FF0000"/>
                </a:solidFill>
              </a:rPr>
              <a:t>Grade Data in BBGC </a:t>
            </a:r>
            <a:r>
              <a:rPr lang="en-ZA" b="1" i="1" u="sng" dirty="0" smtClean="0">
                <a:solidFill>
                  <a:srgbClr val="FF0000"/>
                </a:solidFill>
              </a:rPr>
              <a:t>after</a:t>
            </a:r>
            <a:r>
              <a:rPr lang="en-ZA" b="1" dirty="0" smtClean="0">
                <a:solidFill>
                  <a:srgbClr val="FF0000"/>
                </a:solidFill>
              </a:rPr>
              <a:t> loading grades for all students</a:t>
            </a:r>
            <a:endParaRPr lang="en-ZA" b="1" dirty="0">
              <a:solidFill>
                <a:srgbClr val="FF0000"/>
              </a:solidFill>
            </a:endParaRPr>
          </a:p>
        </p:txBody>
      </p:sp>
      <p:sp>
        <p:nvSpPr>
          <p:cNvPr id="6" name="Rounded Rectangular Callout 5"/>
          <p:cNvSpPr/>
          <p:nvPr/>
        </p:nvSpPr>
        <p:spPr>
          <a:xfrm>
            <a:off x="3868561" y="5428979"/>
            <a:ext cx="4189605" cy="1171074"/>
          </a:xfrm>
          <a:prstGeom prst="wedgeRoundRectCallout">
            <a:avLst>
              <a:gd name="adj1" fmla="val -19214"/>
              <a:gd name="adj2" fmla="val -41393"/>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Note that for this portion of the demo NONE of the grades posted to PeopleSoft </a:t>
            </a:r>
            <a:r>
              <a:rPr lang="en-ZA" sz="1400" u="sng" dirty="0" smtClean="0">
                <a:solidFill>
                  <a:schemeClr val="tx1"/>
                </a:solidFill>
              </a:rPr>
              <a:t>previously</a:t>
            </a:r>
            <a:r>
              <a:rPr lang="en-ZA" sz="1400" dirty="0" smtClean="0">
                <a:solidFill>
                  <a:schemeClr val="tx1"/>
                </a:solidFill>
              </a:rPr>
              <a:t> were changed in BBGC … and therefor we should not get any “grade overwrite” errors.  (We demo grade overwrites in a later data extract)</a:t>
            </a:r>
            <a:endParaRPr lang="en-ZA" sz="1400" dirty="0">
              <a:solidFill>
                <a:schemeClr val="tx1"/>
              </a:solidFill>
            </a:endParaRPr>
          </a:p>
        </p:txBody>
      </p:sp>
      <p:sp>
        <p:nvSpPr>
          <p:cNvPr id="7" name="Rounded Rectangle 6"/>
          <p:cNvSpPr/>
          <p:nvPr/>
        </p:nvSpPr>
        <p:spPr>
          <a:xfrm>
            <a:off x="5195091" y="1438731"/>
            <a:ext cx="6650669" cy="21360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ounded Rectangle 7"/>
          <p:cNvSpPr/>
          <p:nvPr/>
        </p:nvSpPr>
        <p:spPr>
          <a:xfrm>
            <a:off x="5195091" y="1652336"/>
            <a:ext cx="1799268" cy="24063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ounded Rectangle 8"/>
          <p:cNvSpPr/>
          <p:nvPr/>
        </p:nvSpPr>
        <p:spPr>
          <a:xfrm>
            <a:off x="5122435" y="4093092"/>
            <a:ext cx="6650669" cy="21360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834602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5033"/>
          </a:xfrm>
        </p:spPr>
        <p:txBody>
          <a:bodyPr vert="horz" lIns="91440" tIns="45720" rIns="91440" bIns="45720" rtlCol="0" anchor="ctr">
            <a:normAutofit fontScale="90000"/>
          </a:bodyPr>
          <a:lstStyle/>
          <a:p>
            <a:r>
              <a:rPr lang="en-ZA" b="1" dirty="0">
                <a:solidFill>
                  <a:srgbClr val="FF0000"/>
                </a:solidFill>
              </a:rPr>
              <a:t>Current </a:t>
            </a:r>
            <a:r>
              <a:rPr lang="en-ZA" b="1" dirty="0" smtClean="0">
                <a:solidFill>
                  <a:srgbClr val="FF0000"/>
                </a:solidFill>
              </a:rPr>
              <a:t>practice</a:t>
            </a:r>
            <a:endParaRPr lang="en-ZA" b="1" dirty="0">
              <a:solidFill>
                <a:srgbClr val="FF0000"/>
              </a:solidFill>
            </a:endParaRPr>
          </a:p>
        </p:txBody>
      </p:sp>
      <p:sp>
        <p:nvSpPr>
          <p:cNvPr id="3" name="Content Placeholder 2"/>
          <p:cNvSpPr>
            <a:spLocks noGrp="1"/>
          </p:cNvSpPr>
          <p:nvPr>
            <p:ph idx="1"/>
          </p:nvPr>
        </p:nvSpPr>
        <p:spPr>
          <a:xfrm>
            <a:off x="566670" y="1107583"/>
            <a:ext cx="11114468" cy="5383369"/>
          </a:xfrm>
        </p:spPr>
        <p:txBody>
          <a:bodyPr>
            <a:normAutofit lnSpcReduction="10000"/>
          </a:bodyPr>
          <a:lstStyle/>
          <a:p>
            <a:r>
              <a:rPr lang="en-ZA" dirty="0" smtClean="0"/>
              <a:t>Currently, staff </a:t>
            </a:r>
            <a:r>
              <a:rPr lang="en-ZA" dirty="0" smtClean="0"/>
              <a:t>responsible for </a:t>
            </a:r>
            <a:r>
              <a:rPr lang="en-ZA" dirty="0" smtClean="0"/>
              <a:t>posting grades on a specific course to PeopleSoft CS:</a:t>
            </a:r>
            <a:endParaRPr lang="en-ZA" dirty="0" smtClean="0"/>
          </a:p>
          <a:p>
            <a:pPr lvl="1"/>
            <a:r>
              <a:rPr lang="en-ZA" dirty="0" smtClean="0"/>
              <a:t>Typically </a:t>
            </a:r>
            <a:r>
              <a:rPr lang="en-ZA" dirty="0" smtClean="0"/>
              <a:t>create </a:t>
            </a:r>
            <a:r>
              <a:rPr lang="en-ZA" dirty="0" smtClean="0"/>
              <a:t>an C: drive Excel spreadsheet based on an INITIAL download of the class roster from PS Campus Solutions</a:t>
            </a:r>
          </a:p>
          <a:p>
            <a:pPr lvl="2"/>
            <a:r>
              <a:rPr lang="en-ZA" dirty="0"/>
              <a:t>Use their </a:t>
            </a:r>
            <a:r>
              <a:rPr lang="en-ZA" dirty="0" smtClean="0"/>
              <a:t>downloaded Excel </a:t>
            </a:r>
            <a:r>
              <a:rPr lang="en-ZA" dirty="0"/>
              <a:t>spreadsheet (often on unbacked up C: drives) to record grades for tests, </a:t>
            </a:r>
            <a:r>
              <a:rPr lang="en-ZA" dirty="0" smtClean="0"/>
              <a:t>assignments, etc. in </a:t>
            </a:r>
            <a:r>
              <a:rPr lang="en-ZA" dirty="0"/>
              <a:t>Excel</a:t>
            </a:r>
          </a:p>
          <a:p>
            <a:pPr lvl="2"/>
            <a:r>
              <a:rPr lang="en-ZA" dirty="0" smtClean="0"/>
              <a:t>But many staff fail to revise their spreadsheet during the semester to take account of new enrolments or student discontinuations</a:t>
            </a:r>
          </a:p>
          <a:p>
            <a:r>
              <a:rPr lang="en-ZA" dirty="0" smtClean="0"/>
              <a:t>Issues arising from this approach</a:t>
            </a:r>
            <a:endParaRPr lang="en-ZA" dirty="0"/>
          </a:p>
          <a:p>
            <a:pPr lvl="1"/>
            <a:r>
              <a:rPr lang="en-ZA" dirty="0" smtClean="0"/>
              <a:t>No centralised repository of formative grades -&gt; No easy way of “early warning” alerts ‘x’ weeks into the semester</a:t>
            </a:r>
          </a:p>
          <a:p>
            <a:pPr lvl="2"/>
            <a:r>
              <a:rPr lang="en-ZA" dirty="0"/>
              <a:t>e</a:t>
            </a:r>
            <a:r>
              <a:rPr lang="en-ZA" dirty="0" smtClean="0"/>
              <a:t>.g. highlight which students are currently failing more than “y”% of their enrolled courses for this semester</a:t>
            </a:r>
          </a:p>
          <a:p>
            <a:pPr lvl="1"/>
            <a:r>
              <a:rPr lang="en-ZA" dirty="0" smtClean="0"/>
              <a:t>Problematic </a:t>
            </a:r>
            <a:r>
              <a:rPr lang="en-ZA" dirty="0"/>
              <a:t>when students move between lecturers (for big classes</a:t>
            </a:r>
            <a:r>
              <a:rPr lang="en-ZA" dirty="0" smtClean="0"/>
              <a:t>) as sometimes the lecturers use different admin assistants for capturing grades into their (“</a:t>
            </a:r>
            <a:r>
              <a:rPr lang="en-ZA" u="sng" dirty="0" smtClean="0"/>
              <a:t>my</a:t>
            </a:r>
            <a:r>
              <a:rPr lang="en-ZA" dirty="0" smtClean="0"/>
              <a:t> student”) spreadsheets</a:t>
            </a:r>
          </a:p>
          <a:p>
            <a:pPr lvl="1"/>
            <a:endParaRPr lang="en-ZA" dirty="0" smtClean="0"/>
          </a:p>
        </p:txBody>
      </p:sp>
    </p:spTree>
    <p:extLst>
      <p:ext uri="{BB962C8B-B14F-4D97-AF65-F5344CB8AC3E}">
        <p14:creationId xmlns:p14="http://schemas.microsoft.com/office/powerpoint/2010/main" val="300142525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6974"/>
          <a:stretch/>
        </p:blipFill>
        <p:spPr>
          <a:xfrm>
            <a:off x="0" y="0"/>
            <a:ext cx="10172700" cy="6785310"/>
          </a:xfrm>
          <a:prstGeom prst="rect">
            <a:avLst/>
          </a:prstGeom>
        </p:spPr>
      </p:pic>
      <p:sp>
        <p:nvSpPr>
          <p:cNvPr id="3" name="Rounded Rectangular Callout 2"/>
          <p:cNvSpPr/>
          <p:nvPr/>
        </p:nvSpPr>
        <p:spPr>
          <a:xfrm>
            <a:off x="4707057" y="1790163"/>
            <a:ext cx="5364222" cy="1010702"/>
          </a:xfrm>
          <a:prstGeom prst="wedgeRoundRectCallout">
            <a:avLst>
              <a:gd name="adj1" fmla="val 23538"/>
              <a:gd name="adj2" fmla="val -108036"/>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Because the previous “Sequence” of grade loads completed Step 6 and “Posted” the grades to PeopleSoft, it is not possible to simply re execute the steps 1,2,3 etc. in order.  In order to repeat the process we need to first click the “+” to create a new Sequence Number, i.e. Sequence “2”</a:t>
            </a:r>
            <a:endParaRPr lang="en-ZA" sz="1400" dirty="0">
              <a:solidFill>
                <a:schemeClr val="tx1"/>
              </a:solidFill>
            </a:endParaRPr>
          </a:p>
        </p:txBody>
      </p:sp>
      <p:sp>
        <p:nvSpPr>
          <p:cNvPr id="4" name="Rounded Rectangular Callout 3"/>
          <p:cNvSpPr/>
          <p:nvPr/>
        </p:nvSpPr>
        <p:spPr>
          <a:xfrm>
            <a:off x="4707056" y="2866768"/>
            <a:ext cx="4041528" cy="716672"/>
          </a:xfrm>
          <a:prstGeom prst="wedgeRoundRectCallout">
            <a:avLst>
              <a:gd name="adj1" fmla="val -24198"/>
              <a:gd name="adj2" fmla="val 170935"/>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As before, after again completing Steps 1 and 2, the grades extracted from BBGC now show.  Note that most students now show grades in BBGC</a:t>
            </a:r>
            <a:endParaRPr lang="en-ZA" sz="1400" dirty="0">
              <a:solidFill>
                <a:schemeClr val="tx1"/>
              </a:solidFill>
            </a:endParaRPr>
          </a:p>
        </p:txBody>
      </p:sp>
      <p:sp>
        <p:nvSpPr>
          <p:cNvPr id="6" name="Rounded Rectangle 5"/>
          <p:cNvSpPr/>
          <p:nvPr/>
        </p:nvSpPr>
        <p:spPr>
          <a:xfrm>
            <a:off x="124402" y="1680416"/>
            <a:ext cx="2515766" cy="22565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28716934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58189"/>
            <a:ext cx="10048875" cy="6334125"/>
          </a:xfrm>
          <a:prstGeom prst="rect">
            <a:avLst/>
          </a:prstGeom>
        </p:spPr>
      </p:pic>
      <p:sp>
        <p:nvSpPr>
          <p:cNvPr id="3" name="Rounded Rectangular Callout 2"/>
          <p:cNvSpPr/>
          <p:nvPr/>
        </p:nvSpPr>
        <p:spPr>
          <a:xfrm>
            <a:off x="8860665" y="1687133"/>
            <a:ext cx="3035093" cy="1745878"/>
          </a:xfrm>
          <a:prstGeom prst="wedgeRoundRectCallout">
            <a:avLst>
              <a:gd name="adj1" fmla="val -33311"/>
              <a:gd name="adj2" fmla="val 9963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After running Step 3 to “</a:t>
            </a:r>
            <a:r>
              <a:rPr lang="en-ZA" sz="1400" b="1" dirty="0" smtClean="0">
                <a:solidFill>
                  <a:schemeClr val="tx1"/>
                </a:solidFill>
              </a:rPr>
              <a:t>Create PS Grade Roster</a:t>
            </a:r>
            <a:r>
              <a:rPr lang="en-ZA" sz="1400" dirty="0" smtClean="0">
                <a:solidFill>
                  <a:schemeClr val="tx1"/>
                </a:solidFill>
              </a:rPr>
              <a:t>” using PeopleSoft enrolment data, note that some “Yes” flags appear in this “Grades Exist” column.  These “Yes” flags arise from the earlier partial posting of 100 student’s grades into PeopleSoft Campus</a:t>
            </a:r>
            <a:endParaRPr lang="en-ZA" sz="1400" dirty="0">
              <a:solidFill>
                <a:schemeClr val="tx1"/>
              </a:solidFill>
            </a:endParaRPr>
          </a:p>
        </p:txBody>
      </p:sp>
      <p:sp>
        <p:nvSpPr>
          <p:cNvPr id="5" name="Rounded Rectangle 4"/>
          <p:cNvSpPr/>
          <p:nvPr/>
        </p:nvSpPr>
        <p:spPr>
          <a:xfrm>
            <a:off x="124400" y="2247088"/>
            <a:ext cx="2515766" cy="22565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8097670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98784"/>
            <a:ext cx="10029825" cy="6324600"/>
          </a:xfrm>
          <a:prstGeom prst="rect">
            <a:avLst/>
          </a:prstGeom>
        </p:spPr>
      </p:pic>
      <p:sp>
        <p:nvSpPr>
          <p:cNvPr id="4" name="Rounded Rectangular Callout 3"/>
          <p:cNvSpPr/>
          <p:nvPr/>
        </p:nvSpPr>
        <p:spPr>
          <a:xfrm>
            <a:off x="8533630" y="495551"/>
            <a:ext cx="2992390" cy="1204913"/>
          </a:xfrm>
          <a:prstGeom prst="wedgeRoundRectCallout">
            <a:avLst>
              <a:gd name="adj1" fmla="val -134097"/>
              <a:gd name="adj2" fmla="val 284697"/>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After running Step </a:t>
            </a:r>
            <a:r>
              <a:rPr lang="en-ZA" sz="1400" dirty="0">
                <a:solidFill>
                  <a:schemeClr val="tx1"/>
                </a:solidFill>
              </a:rPr>
              <a:t>4</a:t>
            </a:r>
            <a:r>
              <a:rPr lang="en-ZA" sz="1400" dirty="0" smtClean="0">
                <a:solidFill>
                  <a:schemeClr val="tx1"/>
                </a:solidFill>
              </a:rPr>
              <a:t> to “</a:t>
            </a:r>
            <a:r>
              <a:rPr lang="en-ZA" sz="1400" b="1" dirty="0" smtClean="0">
                <a:solidFill>
                  <a:schemeClr val="tx1"/>
                </a:solidFill>
              </a:rPr>
              <a:t>Merge Grades</a:t>
            </a:r>
            <a:r>
              <a:rPr lang="en-ZA" sz="1400" dirty="0" smtClean="0">
                <a:solidFill>
                  <a:schemeClr val="tx1"/>
                </a:solidFill>
              </a:rPr>
              <a:t>” using PeopleSoft enrolment data, note that students now have their BBGC grades inserted into the Grade Roster table</a:t>
            </a:r>
            <a:endParaRPr lang="en-ZA" sz="1400" dirty="0">
              <a:solidFill>
                <a:schemeClr val="tx1"/>
              </a:solidFill>
            </a:endParaRPr>
          </a:p>
        </p:txBody>
      </p:sp>
      <p:sp>
        <p:nvSpPr>
          <p:cNvPr id="5" name="Rounded Rectangular Callout 4"/>
          <p:cNvSpPr/>
          <p:nvPr/>
        </p:nvSpPr>
        <p:spPr>
          <a:xfrm>
            <a:off x="9031705" y="2215978"/>
            <a:ext cx="2646948" cy="1586001"/>
          </a:xfrm>
          <a:prstGeom prst="wedgeRoundRectCallout">
            <a:avLst>
              <a:gd name="adj1" fmla="val -37791"/>
              <a:gd name="adj2" fmla="val 77921"/>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Had any of the current extracted grades DIFFERED from grades previously posted to PeopleSoft Campus, other “Override Warning” flags would have appeared here.  (See later slides for examples of this)</a:t>
            </a:r>
            <a:endParaRPr lang="en-ZA" sz="1400" dirty="0">
              <a:solidFill>
                <a:schemeClr val="tx1"/>
              </a:solidFill>
            </a:endParaRPr>
          </a:p>
        </p:txBody>
      </p:sp>
      <p:sp>
        <p:nvSpPr>
          <p:cNvPr id="7" name="Rounded Rectangle 6"/>
          <p:cNvSpPr/>
          <p:nvPr/>
        </p:nvSpPr>
        <p:spPr>
          <a:xfrm>
            <a:off x="137279" y="2427396"/>
            <a:ext cx="2515766" cy="22565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59678494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00025"/>
            <a:ext cx="10020300" cy="6657975"/>
          </a:xfrm>
          <a:prstGeom prst="rect">
            <a:avLst/>
          </a:prstGeom>
        </p:spPr>
      </p:pic>
      <p:sp>
        <p:nvSpPr>
          <p:cNvPr id="3" name="Rounded Rectangular Callout 2"/>
          <p:cNvSpPr/>
          <p:nvPr/>
        </p:nvSpPr>
        <p:spPr>
          <a:xfrm>
            <a:off x="8770514" y="708338"/>
            <a:ext cx="2956266" cy="2869051"/>
          </a:xfrm>
          <a:prstGeom prst="wedgeRoundRectCallout">
            <a:avLst>
              <a:gd name="adj1" fmla="val -57009"/>
              <a:gd name="adj2" fmla="val 74561"/>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After triggering the “Validate Grades” process, had any of the current extracted grades DIFFERED from grades previously posted to PeopleSoft Campus, then other “Override Warning” flags would have appeared here.  </a:t>
            </a:r>
          </a:p>
          <a:p>
            <a:pPr algn="ctr"/>
            <a:endParaRPr lang="en-ZA" sz="1400" dirty="0">
              <a:solidFill>
                <a:schemeClr val="tx1"/>
              </a:solidFill>
            </a:endParaRPr>
          </a:p>
          <a:p>
            <a:pPr algn="ctr"/>
            <a:r>
              <a:rPr lang="en-ZA" sz="1400" dirty="0" smtClean="0">
                <a:solidFill>
                  <a:schemeClr val="tx1"/>
                </a:solidFill>
              </a:rPr>
              <a:t>These “Warning [9]” flags simply highlight that these student’s grades already exist in PeopleSoft – but are identical to what is currently in BBGC </a:t>
            </a:r>
            <a:endParaRPr lang="en-ZA" sz="1400" dirty="0">
              <a:solidFill>
                <a:schemeClr val="tx1"/>
              </a:solidFill>
            </a:endParaRPr>
          </a:p>
        </p:txBody>
      </p:sp>
      <p:sp>
        <p:nvSpPr>
          <p:cNvPr id="5" name="Rounded Rectangular Callout 4"/>
          <p:cNvSpPr/>
          <p:nvPr/>
        </p:nvSpPr>
        <p:spPr>
          <a:xfrm>
            <a:off x="9063788" y="4836694"/>
            <a:ext cx="2871537" cy="762000"/>
          </a:xfrm>
          <a:prstGeom prst="wedgeRoundRectCallout">
            <a:avLst>
              <a:gd name="adj1" fmla="val 4443"/>
              <a:gd name="adj2" fmla="val 36666"/>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Next step is to invoke the “</a:t>
            </a:r>
            <a:r>
              <a:rPr lang="en-ZA" sz="1400" b="1" dirty="0" smtClean="0">
                <a:solidFill>
                  <a:schemeClr val="tx1"/>
                </a:solidFill>
              </a:rPr>
              <a:t>Post Grades</a:t>
            </a:r>
            <a:r>
              <a:rPr lang="en-ZA" sz="1400" dirty="0" smtClean="0">
                <a:solidFill>
                  <a:schemeClr val="tx1"/>
                </a:solidFill>
              </a:rPr>
              <a:t>” process</a:t>
            </a:r>
            <a:endParaRPr lang="en-ZA" sz="1400" dirty="0">
              <a:solidFill>
                <a:schemeClr val="tx1"/>
              </a:solidFill>
            </a:endParaRPr>
          </a:p>
        </p:txBody>
      </p:sp>
      <p:sp>
        <p:nvSpPr>
          <p:cNvPr id="8" name="Rounded Rectangle 7"/>
          <p:cNvSpPr/>
          <p:nvPr/>
        </p:nvSpPr>
        <p:spPr>
          <a:xfrm>
            <a:off x="137279" y="2620571"/>
            <a:ext cx="2515766" cy="22565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47105217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00025"/>
            <a:ext cx="10020300" cy="6657975"/>
          </a:xfrm>
          <a:prstGeom prst="rect">
            <a:avLst/>
          </a:prstGeom>
        </p:spPr>
      </p:pic>
      <p:sp>
        <p:nvSpPr>
          <p:cNvPr id="6" name="Rounded Rectangular Callout 5"/>
          <p:cNvSpPr/>
          <p:nvPr/>
        </p:nvSpPr>
        <p:spPr>
          <a:xfrm>
            <a:off x="8976574" y="304799"/>
            <a:ext cx="2987897" cy="2258097"/>
          </a:xfrm>
          <a:prstGeom prst="wedgeRoundRectCallout">
            <a:avLst>
              <a:gd name="adj1" fmla="val -77692"/>
              <a:gd name="adj2" fmla="val 110688"/>
              <a:gd name="adj3" fmla="val 16667"/>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bg1"/>
                </a:solidFill>
              </a:rPr>
              <a:t>Note that should you wish to export a full listing of all extracted &amp; verified student grades (incl. all error messages) then you can click on this ‘Export to Excel” icon.  Would be useful if such a report was needed to take to a Faculty committee for signoff / approval … BEFORE executing Step 6 for final posting to PeopleSoft</a:t>
            </a:r>
            <a:endParaRPr lang="en-ZA" sz="1400" dirty="0">
              <a:solidFill>
                <a:schemeClr val="bg1"/>
              </a:solidFill>
            </a:endParaRPr>
          </a:p>
        </p:txBody>
      </p:sp>
    </p:spTree>
    <p:extLst>
      <p:ext uri="{BB962C8B-B14F-4D97-AF65-F5344CB8AC3E}">
        <p14:creationId xmlns:p14="http://schemas.microsoft.com/office/powerpoint/2010/main" val="302376914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8624"/>
          <a:stretch/>
        </p:blipFill>
        <p:spPr>
          <a:xfrm>
            <a:off x="0" y="210051"/>
            <a:ext cx="10058400" cy="6527633"/>
          </a:xfrm>
          <a:prstGeom prst="rect">
            <a:avLst/>
          </a:prstGeom>
        </p:spPr>
      </p:pic>
      <p:sp>
        <p:nvSpPr>
          <p:cNvPr id="3" name="Rounded Rectangular Callout 2"/>
          <p:cNvSpPr/>
          <p:nvPr/>
        </p:nvSpPr>
        <p:spPr>
          <a:xfrm>
            <a:off x="9007642" y="1011157"/>
            <a:ext cx="2871537" cy="2718632"/>
          </a:xfrm>
          <a:prstGeom prst="wedgeRoundRectCallout">
            <a:avLst>
              <a:gd name="adj1" fmla="val -57009"/>
              <a:gd name="adj2" fmla="val 74561"/>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After the “</a:t>
            </a:r>
            <a:r>
              <a:rPr lang="en-ZA" sz="1400" b="1" dirty="0" smtClean="0">
                <a:solidFill>
                  <a:schemeClr val="tx1"/>
                </a:solidFill>
              </a:rPr>
              <a:t>Post Grades</a:t>
            </a:r>
            <a:r>
              <a:rPr lang="en-ZA" sz="1400" dirty="0" smtClean="0">
                <a:solidFill>
                  <a:schemeClr val="tx1"/>
                </a:solidFill>
              </a:rPr>
              <a:t>” process runs and completes, rows will be updated to show as “POSTED”.  </a:t>
            </a:r>
          </a:p>
          <a:p>
            <a:pPr algn="ctr"/>
            <a:endParaRPr lang="en-ZA" sz="1400" dirty="0">
              <a:solidFill>
                <a:schemeClr val="tx1"/>
              </a:solidFill>
            </a:endParaRPr>
          </a:p>
          <a:p>
            <a:pPr algn="ctr"/>
            <a:r>
              <a:rPr lang="en-ZA" sz="1400" dirty="0" smtClean="0">
                <a:solidFill>
                  <a:schemeClr val="tx1"/>
                </a:solidFill>
              </a:rPr>
              <a:t>If the new grades extracted from </a:t>
            </a:r>
            <a:r>
              <a:rPr lang="en-ZA" sz="1400" dirty="0" err="1" smtClean="0">
                <a:solidFill>
                  <a:schemeClr val="tx1"/>
                </a:solidFill>
              </a:rPr>
              <a:t>BlackBoard</a:t>
            </a:r>
            <a:r>
              <a:rPr lang="en-ZA" sz="1400" dirty="0" smtClean="0">
                <a:solidFill>
                  <a:schemeClr val="tx1"/>
                </a:solidFill>
              </a:rPr>
              <a:t> were the same as the grades previously posted to PeopleSoft, this column shows the “Posted (Warning) [9]” message</a:t>
            </a:r>
            <a:endParaRPr lang="en-ZA" sz="1400" dirty="0">
              <a:solidFill>
                <a:schemeClr val="tx1"/>
              </a:solidFill>
            </a:endParaRPr>
          </a:p>
        </p:txBody>
      </p:sp>
      <p:sp>
        <p:nvSpPr>
          <p:cNvPr id="5" name="Rounded Rectangle 4"/>
          <p:cNvSpPr/>
          <p:nvPr/>
        </p:nvSpPr>
        <p:spPr>
          <a:xfrm>
            <a:off x="111523" y="2955422"/>
            <a:ext cx="2515766" cy="22565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12418174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5785" y="939800"/>
            <a:ext cx="11361252" cy="5545137"/>
          </a:xfrm>
          <a:prstGeom prst="rect">
            <a:avLst/>
          </a:prstGeom>
        </p:spPr>
      </p:pic>
      <p:sp>
        <p:nvSpPr>
          <p:cNvPr id="3" name="Title 1"/>
          <p:cNvSpPr txBox="1">
            <a:spLocks/>
          </p:cNvSpPr>
          <p:nvPr/>
        </p:nvSpPr>
        <p:spPr>
          <a:xfrm>
            <a:off x="229646" y="191469"/>
            <a:ext cx="11096080" cy="615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2400" b="1" dirty="0" smtClean="0">
                <a:solidFill>
                  <a:srgbClr val="FF0000"/>
                </a:solidFill>
              </a:rPr>
              <a:t>Grade Data in PeopleSoft Campus </a:t>
            </a:r>
            <a:r>
              <a:rPr lang="en-ZA" sz="2400" b="1" i="1" u="sng" dirty="0" smtClean="0">
                <a:solidFill>
                  <a:srgbClr val="FF0000"/>
                </a:solidFill>
              </a:rPr>
              <a:t>after posting </a:t>
            </a:r>
            <a:r>
              <a:rPr lang="en-ZA" sz="2400" b="1" dirty="0" smtClean="0">
                <a:solidFill>
                  <a:srgbClr val="FF0000"/>
                </a:solidFill>
              </a:rPr>
              <a:t>all BBGC student’s grades to PeopleSoft</a:t>
            </a:r>
            <a:endParaRPr lang="en-ZA" sz="2400" b="1" dirty="0">
              <a:solidFill>
                <a:srgbClr val="FF0000"/>
              </a:solidFill>
            </a:endParaRPr>
          </a:p>
        </p:txBody>
      </p:sp>
      <p:sp>
        <p:nvSpPr>
          <p:cNvPr id="4" name="Rounded Rectangular Callout 3"/>
          <p:cNvSpPr/>
          <p:nvPr/>
        </p:nvSpPr>
        <p:spPr>
          <a:xfrm>
            <a:off x="9007642" y="1688132"/>
            <a:ext cx="2871537" cy="4054942"/>
          </a:xfrm>
          <a:prstGeom prst="wedgeRoundRectCallout">
            <a:avLst>
              <a:gd name="adj1" fmla="val -152540"/>
              <a:gd name="adj2" fmla="val 4381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Note that after the posting to PeopleSoft there are still some students for whom no grades exist in PeopleSoft</a:t>
            </a:r>
          </a:p>
          <a:p>
            <a:endParaRPr lang="en-ZA" sz="1400" dirty="0">
              <a:solidFill>
                <a:schemeClr val="tx1"/>
              </a:solidFill>
            </a:endParaRPr>
          </a:p>
          <a:p>
            <a:r>
              <a:rPr lang="en-ZA" sz="1400" dirty="0" smtClean="0">
                <a:solidFill>
                  <a:schemeClr val="tx1"/>
                </a:solidFill>
              </a:rPr>
              <a:t>This could arise from:</a:t>
            </a:r>
          </a:p>
          <a:p>
            <a:pPr marL="342900" indent="-342900">
              <a:buAutoNum type="alphaLcParenBoth"/>
            </a:pPr>
            <a:r>
              <a:rPr lang="en-ZA" sz="1400" dirty="0" smtClean="0">
                <a:solidFill>
                  <a:schemeClr val="tx1"/>
                </a:solidFill>
              </a:rPr>
              <a:t>Students actively enrolled in </a:t>
            </a:r>
            <a:r>
              <a:rPr lang="en-ZA" sz="1400" dirty="0" err="1" smtClean="0">
                <a:solidFill>
                  <a:schemeClr val="tx1"/>
                </a:solidFill>
              </a:rPr>
              <a:t>Psoft</a:t>
            </a:r>
            <a:r>
              <a:rPr lang="en-ZA" sz="1400" dirty="0" smtClean="0">
                <a:solidFill>
                  <a:schemeClr val="tx1"/>
                </a:solidFill>
              </a:rPr>
              <a:t> but either missing from </a:t>
            </a:r>
            <a:r>
              <a:rPr lang="en-ZA" sz="1400" dirty="0" err="1" smtClean="0">
                <a:solidFill>
                  <a:schemeClr val="tx1"/>
                </a:solidFill>
              </a:rPr>
              <a:t>BlackBoard</a:t>
            </a:r>
            <a:r>
              <a:rPr lang="en-ZA" sz="1400" dirty="0" smtClean="0">
                <a:solidFill>
                  <a:schemeClr val="tx1"/>
                </a:solidFill>
              </a:rPr>
              <a:t> entirely, or in </a:t>
            </a:r>
            <a:r>
              <a:rPr lang="en-ZA" sz="1400" dirty="0" err="1" smtClean="0">
                <a:solidFill>
                  <a:schemeClr val="tx1"/>
                </a:solidFill>
              </a:rPr>
              <a:t>BlackBoard</a:t>
            </a:r>
            <a:r>
              <a:rPr lang="en-ZA" sz="1400" dirty="0" smtClean="0">
                <a:solidFill>
                  <a:schemeClr val="tx1"/>
                </a:solidFill>
              </a:rPr>
              <a:t> but without grades in BBGC,</a:t>
            </a:r>
          </a:p>
          <a:p>
            <a:pPr marL="342900" indent="-342900">
              <a:buAutoNum type="alphaLcParenBoth"/>
            </a:pPr>
            <a:r>
              <a:rPr lang="en-ZA" sz="1400" dirty="0" smtClean="0">
                <a:solidFill>
                  <a:schemeClr val="tx1"/>
                </a:solidFill>
              </a:rPr>
              <a:t>These were some of the students for whom ERRORS were reported  during this load (e.g. rubbish data was captured), but their data has not yet been corrected in BBGC)</a:t>
            </a:r>
          </a:p>
        </p:txBody>
      </p:sp>
      <p:sp>
        <p:nvSpPr>
          <p:cNvPr id="5" name="Rounded Rectangular Callout 4"/>
          <p:cNvSpPr/>
          <p:nvPr/>
        </p:nvSpPr>
        <p:spPr>
          <a:xfrm>
            <a:off x="4999934" y="1084715"/>
            <a:ext cx="2871537" cy="458501"/>
          </a:xfrm>
          <a:prstGeom prst="wedgeRoundRectCallout">
            <a:avLst>
              <a:gd name="adj1" fmla="val -114098"/>
              <a:gd name="adj2" fmla="val -69381"/>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This is the output after re-running this query in PeopleSoft </a:t>
            </a:r>
          </a:p>
        </p:txBody>
      </p:sp>
    </p:spTree>
    <p:extLst>
      <p:ext uri="{BB962C8B-B14F-4D97-AF65-F5344CB8AC3E}">
        <p14:creationId xmlns:p14="http://schemas.microsoft.com/office/powerpoint/2010/main" val="181986515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8624"/>
          <a:stretch/>
        </p:blipFill>
        <p:spPr>
          <a:xfrm>
            <a:off x="0" y="210051"/>
            <a:ext cx="10058400" cy="6527633"/>
          </a:xfrm>
          <a:prstGeom prst="rect">
            <a:avLst/>
          </a:prstGeom>
        </p:spPr>
      </p:pic>
      <p:sp>
        <p:nvSpPr>
          <p:cNvPr id="5" name="Rounded Rectangle 4"/>
          <p:cNvSpPr/>
          <p:nvPr/>
        </p:nvSpPr>
        <p:spPr>
          <a:xfrm>
            <a:off x="111523" y="3200122"/>
            <a:ext cx="2515766" cy="22565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90223432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339" y="0"/>
            <a:ext cx="7250029" cy="6863606"/>
          </a:xfrm>
          <a:prstGeom prst="rect">
            <a:avLst/>
          </a:prstGeom>
        </p:spPr>
      </p:pic>
      <p:sp>
        <p:nvSpPr>
          <p:cNvPr id="4" name="Rounded Rectangular Callout 3"/>
          <p:cNvSpPr/>
          <p:nvPr/>
        </p:nvSpPr>
        <p:spPr>
          <a:xfrm>
            <a:off x="7645664" y="970547"/>
            <a:ext cx="2877957" cy="2109537"/>
          </a:xfrm>
          <a:prstGeom prst="wedgeRoundRectCallout">
            <a:avLst>
              <a:gd name="adj1" fmla="val -238233"/>
              <a:gd name="adj2" fmla="val 17487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solidFill>
                <a:schemeClr val="tx1"/>
              </a:solidFill>
            </a:endParaRPr>
          </a:p>
        </p:txBody>
      </p:sp>
      <p:sp>
        <p:nvSpPr>
          <p:cNvPr id="3" name="Rounded Rectangular Callout 2"/>
          <p:cNvSpPr/>
          <p:nvPr/>
        </p:nvSpPr>
        <p:spPr>
          <a:xfrm>
            <a:off x="7493264" y="818147"/>
            <a:ext cx="3446116" cy="2791327"/>
          </a:xfrm>
          <a:prstGeom prst="wedgeRoundRectCallout">
            <a:avLst>
              <a:gd name="adj1" fmla="val -156293"/>
              <a:gd name="adj2" fmla="val -5098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The “Signoff Grades” function highlights the counts of Errors and the counts of Warnings.</a:t>
            </a:r>
          </a:p>
          <a:p>
            <a:pPr algn="ctr"/>
            <a:endParaRPr lang="en-ZA" sz="1400" dirty="0">
              <a:solidFill>
                <a:schemeClr val="tx1"/>
              </a:solidFill>
            </a:endParaRPr>
          </a:p>
          <a:p>
            <a:pPr algn="ctr"/>
            <a:r>
              <a:rPr lang="en-ZA" sz="1400" dirty="0" smtClean="0">
                <a:solidFill>
                  <a:schemeClr val="tx1"/>
                </a:solidFill>
              </a:rPr>
              <a:t>It also gives the person posting the grades functionality to signal that they understand WHY these errors and warnings appear.</a:t>
            </a:r>
          </a:p>
          <a:p>
            <a:pPr algn="ctr"/>
            <a:endParaRPr lang="en-ZA" sz="1400" dirty="0">
              <a:solidFill>
                <a:schemeClr val="tx1"/>
              </a:solidFill>
            </a:endParaRPr>
          </a:p>
          <a:p>
            <a:pPr algn="ctr"/>
            <a:r>
              <a:rPr lang="en-ZA" sz="1400" dirty="0" smtClean="0">
                <a:solidFill>
                  <a:schemeClr val="tx1"/>
                </a:solidFill>
              </a:rPr>
              <a:t>Optionally the Grade importer can also print a sign-off sheet for later signatures and filing</a:t>
            </a:r>
            <a:endParaRPr lang="en-ZA" sz="1400" dirty="0">
              <a:solidFill>
                <a:schemeClr val="tx1"/>
              </a:solidFill>
            </a:endParaRPr>
          </a:p>
        </p:txBody>
      </p:sp>
    </p:spTree>
    <p:extLst>
      <p:ext uri="{BB962C8B-B14F-4D97-AF65-F5344CB8AC3E}">
        <p14:creationId xmlns:p14="http://schemas.microsoft.com/office/powerpoint/2010/main" val="423408557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885" t="1863" r="3331" b="3023"/>
          <a:stretch/>
        </p:blipFill>
        <p:spPr>
          <a:xfrm>
            <a:off x="449178" y="1372632"/>
            <a:ext cx="11488791" cy="4627115"/>
          </a:xfrm>
          <a:prstGeom prst="rect">
            <a:avLst/>
          </a:prstGeom>
        </p:spPr>
      </p:pic>
      <p:sp>
        <p:nvSpPr>
          <p:cNvPr id="5" name="Rounded Rectangular Callout 4"/>
          <p:cNvSpPr/>
          <p:nvPr/>
        </p:nvSpPr>
        <p:spPr>
          <a:xfrm>
            <a:off x="9224210" y="217599"/>
            <a:ext cx="2372896" cy="1155033"/>
          </a:xfrm>
          <a:prstGeom prst="wedgeRoundRectCallout">
            <a:avLst>
              <a:gd name="adj1" fmla="val -82338"/>
              <a:gd name="adj2" fmla="val 146706"/>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a:solidFill>
                  <a:schemeClr val="tx1"/>
                </a:solidFill>
              </a:rPr>
              <a:t>Subset of the </a:t>
            </a:r>
            <a:r>
              <a:rPr lang="en-ZA" sz="1400" dirty="0" smtClean="0">
                <a:solidFill>
                  <a:schemeClr val="tx1"/>
                </a:solidFill>
              </a:rPr>
              <a:t>errors/warnings </a:t>
            </a:r>
            <a:r>
              <a:rPr lang="en-ZA" sz="1400" dirty="0">
                <a:solidFill>
                  <a:schemeClr val="tx1"/>
                </a:solidFill>
              </a:rPr>
              <a:t>downloaded from the Error Grid to Excel</a:t>
            </a:r>
          </a:p>
        </p:txBody>
      </p:sp>
    </p:spTree>
    <p:extLst>
      <p:ext uri="{BB962C8B-B14F-4D97-AF65-F5344CB8AC3E}">
        <p14:creationId xmlns:p14="http://schemas.microsoft.com/office/powerpoint/2010/main" val="1943499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5033"/>
          </a:xfrm>
        </p:spPr>
        <p:txBody>
          <a:bodyPr vert="horz" lIns="91440" tIns="45720" rIns="91440" bIns="45720" rtlCol="0" anchor="ctr">
            <a:normAutofit fontScale="90000"/>
          </a:bodyPr>
          <a:lstStyle/>
          <a:p>
            <a:r>
              <a:rPr lang="en-ZA" b="1" dirty="0">
                <a:solidFill>
                  <a:srgbClr val="FF0000"/>
                </a:solidFill>
              </a:rPr>
              <a:t>Current </a:t>
            </a:r>
            <a:r>
              <a:rPr lang="en-ZA" b="1" dirty="0" smtClean="0">
                <a:solidFill>
                  <a:srgbClr val="FF0000"/>
                </a:solidFill>
              </a:rPr>
              <a:t>practice</a:t>
            </a:r>
            <a:endParaRPr lang="en-ZA" b="1" dirty="0">
              <a:solidFill>
                <a:srgbClr val="FF0000"/>
              </a:solidFill>
            </a:endParaRPr>
          </a:p>
        </p:txBody>
      </p:sp>
      <p:sp>
        <p:nvSpPr>
          <p:cNvPr id="3" name="Content Placeholder 2"/>
          <p:cNvSpPr>
            <a:spLocks noGrp="1"/>
          </p:cNvSpPr>
          <p:nvPr>
            <p:ph idx="1"/>
          </p:nvPr>
        </p:nvSpPr>
        <p:spPr>
          <a:xfrm>
            <a:off x="566670" y="1107583"/>
            <a:ext cx="10787130" cy="5383369"/>
          </a:xfrm>
        </p:spPr>
        <p:txBody>
          <a:bodyPr>
            <a:normAutofit fontScale="92500" lnSpcReduction="20000"/>
          </a:bodyPr>
          <a:lstStyle/>
          <a:p>
            <a:r>
              <a:rPr lang="en-ZA" dirty="0" smtClean="0"/>
              <a:t>Getting grades into PeopleSoft currently involves:</a:t>
            </a:r>
          </a:p>
          <a:p>
            <a:pPr lvl="1"/>
            <a:r>
              <a:rPr lang="en-ZA" dirty="0" smtClean="0"/>
              <a:t>Step 1: Downloading </a:t>
            </a:r>
            <a:r>
              <a:rPr lang="en-ZA" u="sng" dirty="0" smtClean="0"/>
              <a:t>latest</a:t>
            </a:r>
            <a:r>
              <a:rPr lang="en-ZA" dirty="0" smtClean="0"/>
              <a:t> </a:t>
            </a:r>
            <a:r>
              <a:rPr lang="en-ZA" dirty="0"/>
              <a:t>G</a:t>
            </a:r>
            <a:r>
              <a:rPr lang="en-ZA" dirty="0" smtClean="0"/>
              <a:t>rade Roster of students from PeopleSoft CS to Excel</a:t>
            </a:r>
          </a:p>
          <a:p>
            <a:pPr lvl="1"/>
            <a:r>
              <a:rPr lang="en-ZA" dirty="0" smtClean="0"/>
              <a:t>Step 2: Grade Administrators then </a:t>
            </a:r>
            <a:r>
              <a:rPr lang="en-ZA" u="sng" dirty="0" smtClean="0"/>
              <a:t>transcribe</a:t>
            </a:r>
            <a:r>
              <a:rPr lang="en-ZA" dirty="0" smtClean="0"/>
              <a:t> grades from own Excel worksheets and/or Exam mark sheets into the Excel Grade Roster spreadsheet</a:t>
            </a:r>
          </a:p>
          <a:p>
            <a:pPr lvl="1"/>
            <a:r>
              <a:rPr lang="en-ZA" dirty="0" smtClean="0"/>
              <a:t>Step 3: Upload the completed Grade Roster Excel spreadsheet to PeopleSoft</a:t>
            </a:r>
          </a:p>
          <a:p>
            <a:pPr lvl="1"/>
            <a:r>
              <a:rPr lang="en-ZA" dirty="0" smtClean="0"/>
              <a:t>Step 4: Validate; correct errors and re-upload, re-validate process … till posted</a:t>
            </a:r>
          </a:p>
          <a:p>
            <a:endParaRPr lang="en-ZA" dirty="0" smtClean="0"/>
          </a:p>
          <a:p>
            <a:r>
              <a:rPr lang="en-ZA" dirty="0" smtClean="0"/>
              <a:t>Issues arising from this approach</a:t>
            </a:r>
          </a:p>
          <a:p>
            <a:pPr lvl="1"/>
            <a:r>
              <a:rPr lang="en-ZA" dirty="0" smtClean="0"/>
              <a:t>Possible loss of data if PC stolen or C: drive Excel source data corrupted </a:t>
            </a:r>
          </a:p>
          <a:p>
            <a:pPr lvl="1"/>
            <a:r>
              <a:rPr lang="en-ZA" dirty="0" smtClean="0"/>
              <a:t>Auditing concerns re who changed the data in the spreadsheet; when changed; what it was changed from; why changed; etc.</a:t>
            </a:r>
          </a:p>
          <a:p>
            <a:pPr lvl="1"/>
            <a:r>
              <a:rPr lang="en-ZA" dirty="0" smtClean="0"/>
              <a:t>Transcription / cut-and-paste errors when capturing data into Grade Roster Excel upload file </a:t>
            </a:r>
            <a:r>
              <a:rPr lang="en-ZA" dirty="0"/>
              <a:t>(very frequent!)</a:t>
            </a:r>
            <a:endParaRPr lang="en-ZA" dirty="0" smtClean="0"/>
          </a:p>
          <a:p>
            <a:pPr lvl="1"/>
            <a:r>
              <a:rPr lang="en-ZA" dirty="0" smtClean="0"/>
              <a:t>Issues with audit trail of grades that need to be corrected in PeopleSoft AFTER </a:t>
            </a:r>
            <a:r>
              <a:rPr lang="en-ZA" dirty="0" err="1" smtClean="0"/>
              <a:t>intial</a:t>
            </a:r>
            <a:r>
              <a:rPr lang="en-ZA" dirty="0" smtClean="0"/>
              <a:t> posting to PeopleSoft Campus</a:t>
            </a:r>
          </a:p>
          <a:p>
            <a:pPr lvl="1"/>
            <a:r>
              <a:rPr lang="en-ZA" dirty="0" smtClean="0"/>
              <a:t>Because </a:t>
            </a:r>
            <a:r>
              <a:rPr lang="en-ZA" dirty="0" err="1" smtClean="0"/>
              <a:t>BlackBoard</a:t>
            </a:r>
            <a:r>
              <a:rPr lang="en-ZA" dirty="0" smtClean="0"/>
              <a:t> has a “backdoor” to add students onto BB courses even though they are not officially enrolled in PS CS, there is often a mismatch between BB names and PS CS names!</a:t>
            </a:r>
          </a:p>
        </p:txBody>
      </p:sp>
    </p:spTree>
    <p:extLst>
      <p:ext uri="{BB962C8B-B14F-4D97-AF65-F5344CB8AC3E}">
        <p14:creationId xmlns:p14="http://schemas.microsoft.com/office/powerpoint/2010/main" val="324958705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265" y="192505"/>
            <a:ext cx="5524798" cy="6481012"/>
          </a:xfrm>
          <a:prstGeom prst="rect">
            <a:avLst/>
          </a:prstGeom>
          <a:ln>
            <a:solidFill>
              <a:schemeClr val="tx1"/>
            </a:solidFill>
          </a:ln>
        </p:spPr>
      </p:pic>
      <p:pic>
        <p:nvPicPr>
          <p:cNvPr id="4" name="Picture 3"/>
          <p:cNvPicPr>
            <a:picLocks noChangeAspect="1"/>
          </p:cNvPicPr>
          <p:nvPr/>
        </p:nvPicPr>
        <p:blipFill rotWithShape="1">
          <a:blip r:embed="rId2"/>
          <a:srcRect l="7187" t="69431" r="8574" b="19926"/>
          <a:stretch/>
        </p:blipFill>
        <p:spPr>
          <a:xfrm>
            <a:off x="4865233" y="3537556"/>
            <a:ext cx="7326767" cy="1085958"/>
          </a:xfrm>
          <a:prstGeom prst="rect">
            <a:avLst/>
          </a:prstGeom>
          <a:solidFill>
            <a:schemeClr val="bg1"/>
          </a:solidFill>
          <a:ln cmpd="dbl">
            <a:solidFill>
              <a:schemeClr val="tx1"/>
            </a:solidFill>
          </a:ln>
        </p:spPr>
      </p:pic>
      <p:sp>
        <p:nvSpPr>
          <p:cNvPr id="5" name="Rounded Rectangle 4"/>
          <p:cNvSpPr/>
          <p:nvPr/>
        </p:nvSpPr>
        <p:spPr>
          <a:xfrm>
            <a:off x="4865233" y="4204672"/>
            <a:ext cx="4778967" cy="25141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ounded Rectangular Callout 2"/>
          <p:cNvSpPr/>
          <p:nvPr/>
        </p:nvSpPr>
        <p:spPr>
          <a:xfrm>
            <a:off x="7090611" y="818148"/>
            <a:ext cx="3848769" cy="1475874"/>
          </a:xfrm>
          <a:prstGeom prst="wedgeRoundRectCallout">
            <a:avLst>
              <a:gd name="adj1" fmla="val -35491"/>
              <a:gd name="adj2" fmla="val 13187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Faculties may want to print out these reports and retain for future reference.  The report contains a date and timestamp and information about the user who performed this signoff</a:t>
            </a:r>
            <a:endParaRPr lang="en-ZA" sz="1400" dirty="0">
              <a:solidFill>
                <a:schemeClr val="tx1"/>
              </a:solidFill>
            </a:endParaRPr>
          </a:p>
        </p:txBody>
      </p:sp>
      <p:sp>
        <p:nvSpPr>
          <p:cNvPr id="6" name="Rectangle 5"/>
          <p:cNvSpPr/>
          <p:nvPr/>
        </p:nvSpPr>
        <p:spPr>
          <a:xfrm>
            <a:off x="463639" y="4739425"/>
            <a:ext cx="4893972" cy="5512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8" name="Straight Connector 7"/>
          <p:cNvCxnSpPr/>
          <p:nvPr/>
        </p:nvCxnSpPr>
        <p:spPr>
          <a:xfrm flipV="1">
            <a:off x="463639" y="3537556"/>
            <a:ext cx="4401594" cy="12018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63639" y="4623514"/>
            <a:ext cx="4401594" cy="66711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357611" y="4623514"/>
            <a:ext cx="6834389" cy="6671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865232" y="3537556"/>
            <a:ext cx="7326767" cy="1085957"/>
          </a:xfrm>
          <a:prstGeom prst="rect">
            <a:avLst/>
          </a:prstGeom>
          <a:solidFill>
            <a:schemeClr val="accent2">
              <a:lumMod val="60000"/>
              <a:lumOff val="4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82226961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227" y="109752"/>
            <a:ext cx="10515600" cy="557513"/>
          </a:xfrm>
        </p:spPr>
        <p:txBody>
          <a:bodyPr vert="horz" lIns="91440" tIns="45720" rIns="91440" bIns="45720" rtlCol="0" anchor="ctr">
            <a:normAutofit fontScale="90000"/>
          </a:bodyPr>
          <a:lstStyle/>
          <a:p>
            <a:r>
              <a:rPr lang="en-ZA" b="1" dirty="0" smtClean="0">
                <a:solidFill>
                  <a:srgbClr val="FF0000"/>
                </a:solidFill>
              </a:rPr>
              <a:t>Grade Extract demo … cont’d</a:t>
            </a:r>
            <a:endParaRPr lang="en-ZA" b="1" dirty="0">
              <a:solidFill>
                <a:srgbClr val="FF0000"/>
              </a:solidFill>
            </a:endParaRPr>
          </a:p>
        </p:txBody>
      </p:sp>
      <p:sp>
        <p:nvSpPr>
          <p:cNvPr id="3" name="Content Placeholder 2"/>
          <p:cNvSpPr>
            <a:spLocks noGrp="1"/>
          </p:cNvSpPr>
          <p:nvPr>
            <p:ph idx="1"/>
          </p:nvPr>
        </p:nvSpPr>
        <p:spPr>
          <a:xfrm>
            <a:off x="197708" y="1081825"/>
            <a:ext cx="11590638" cy="5578468"/>
          </a:xfrm>
        </p:spPr>
        <p:txBody>
          <a:bodyPr>
            <a:noAutofit/>
          </a:bodyPr>
          <a:lstStyle/>
          <a:p>
            <a:pPr marL="0" indent="0">
              <a:buNone/>
            </a:pPr>
            <a:r>
              <a:rPr lang="en-ZA" dirty="0" smtClean="0"/>
              <a:t>So to date we</a:t>
            </a:r>
          </a:p>
          <a:p>
            <a:r>
              <a:rPr lang="en-ZA" sz="2400" dirty="0" smtClean="0"/>
              <a:t>Phase A</a:t>
            </a:r>
          </a:p>
          <a:p>
            <a:pPr lvl="1"/>
            <a:r>
              <a:rPr lang="en-ZA" sz="2000" dirty="0" smtClean="0"/>
              <a:t>Loaded grades for about 100 students into </a:t>
            </a:r>
            <a:r>
              <a:rPr lang="en-ZA" sz="2000" dirty="0" err="1" smtClean="0"/>
              <a:t>BlackBoard</a:t>
            </a:r>
            <a:r>
              <a:rPr lang="en-ZA" sz="2000" dirty="0" smtClean="0"/>
              <a:t> Grade </a:t>
            </a:r>
            <a:r>
              <a:rPr lang="en-ZA" sz="2000" dirty="0" err="1" smtClean="0"/>
              <a:t>Center</a:t>
            </a:r>
            <a:r>
              <a:rPr lang="en-ZA" sz="2000" dirty="0" smtClean="0"/>
              <a:t> and posted these to PeopleSoft</a:t>
            </a:r>
          </a:p>
          <a:p>
            <a:r>
              <a:rPr lang="en-ZA" sz="2400" dirty="0" smtClean="0"/>
              <a:t>Phase B</a:t>
            </a:r>
          </a:p>
          <a:p>
            <a:pPr lvl="1"/>
            <a:r>
              <a:rPr lang="en-ZA" sz="2000" dirty="0" smtClean="0"/>
              <a:t>Returned </a:t>
            </a:r>
            <a:r>
              <a:rPr lang="en-ZA" sz="2000" dirty="0"/>
              <a:t>to </a:t>
            </a:r>
            <a:r>
              <a:rPr lang="en-ZA" sz="2000" dirty="0" err="1"/>
              <a:t>BlackBoard</a:t>
            </a:r>
            <a:r>
              <a:rPr lang="en-ZA" sz="2000" dirty="0"/>
              <a:t> Grade </a:t>
            </a:r>
            <a:r>
              <a:rPr lang="en-ZA" sz="2000" dirty="0" err="1"/>
              <a:t>Center</a:t>
            </a:r>
            <a:r>
              <a:rPr lang="en-ZA" sz="2000" dirty="0"/>
              <a:t> </a:t>
            </a:r>
            <a:r>
              <a:rPr lang="en-ZA" sz="2000" dirty="0" smtClean="0"/>
              <a:t>and loaded grades for the </a:t>
            </a:r>
            <a:r>
              <a:rPr lang="en-ZA" sz="2000" u="sng" dirty="0" smtClean="0"/>
              <a:t>remaining</a:t>
            </a:r>
            <a:r>
              <a:rPr lang="en-ZA" sz="2000" dirty="0" smtClean="0"/>
              <a:t> students … but we intentionally did NOT </a:t>
            </a:r>
            <a:r>
              <a:rPr lang="en-ZA" sz="2000" u="sng" dirty="0" smtClean="0">
                <a:solidFill>
                  <a:srgbClr val="FF0000"/>
                </a:solidFill>
              </a:rPr>
              <a:t>change</a:t>
            </a:r>
            <a:r>
              <a:rPr lang="en-ZA" sz="2000" dirty="0" smtClean="0">
                <a:solidFill>
                  <a:srgbClr val="FF0000"/>
                </a:solidFill>
              </a:rPr>
              <a:t> </a:t>
            </a:r>
            <a:r>
              <a:rPr lang="en-ZA" sz="2000" dirty="0" smtClean="0"/>
              <a:t>any grades on any of the 100 odd students loaded in Phase A …. And consequently we never encountered any grade override warnings</a:t>
            </a:r>
          </a:p>
          <a:p>
            <a:pPr marL="0" indent="0">
              <a:buNone/>
            </a:pPr>
            <a:endParaRPr lang="en-ZA" sz="2400" dirty="0"/>
          </a:p>
          <a:p>
            <a:pPr marL="0" indent="0">
              <a:buNone/>
            </a:pPr>
            <a:r>
              <a:rPr lang="en-ZA" sz="2400" dirty="0" smtClean="0"/>
              <a:t>In this next Phase C, we go back to </a:t>
            </a:r>
            <a:r>
              <a:rPr lang="en-ZA" sz="2400" dirty="0" err="1"/>
              <a:t>BlackBoard</a:t>
            </a:r>
            <a:r>
              <a:rPr lang="en-ZA" sz="2400" dirty="0"/>
              <a:t> Grade </a:t>
            </a:r>
            <a:r>
              <a:rPr lang="en-ZA" sz="2400" dirty="0" err="1"/>
              <a:t>Center</a:t>
            </a:r>
            <a:r>
              <a:rPr lang="en-ZA" sz="2400" dirty="0"/>
              <a:t> </a:t>
            </a:r>
            <a:r>
              <a:rPr lang="en-ZA" sz="2400" dirty="0" smtClean="0"/>
              <a:t>and intentionally change the grades of a couple of students whose grades were </a:t>
            </a:r>
            <a:r>
              <a:rPr lang="en-ZA" sz="2400" u="sng" dirty="0" smtClean="0"/>
              <a:t>already</a:t>
            </a:r>
            <a:r>
              <a:rPr lang="en-ZA" sz="2400" dirty="0" smtClean="0"/>
              <a:t> successfully posted to PeopleSoft Campus …. And then re-extract the grades for all students …. To demo the grade override process</a:t>
            </a:r>
          </a:p>
          <a:p>
            <a:pPr marL="0" indent="0">
              <a:buNone/>
            </a:pPr>
            <a:endParaRPr lang="en-ZA" sz="2400" dirty="0" smtClean="0"/>
          </a:p>
          <a:p>
            <a:endParaRPr lang="en-ZA" dirty="0" smtClean="0"/>
          </a:p>
          <a:p>
            <a:pPr lvl="1"/>
            <a:endParaRPr lang="en-ZA" dirty="0" smtClean="0"/>
          </a:p>
          <a:p>
            <a:endParaRPr lang="en-ZA" dirty="0" smtClean="0"/>
          </a:p>
          <a:p>
            <a:endParaRPr lang="en-ZA" dirty="0"/>
          </a:p>
        </p:txBody>
      </p:sp>
    </p:spTree>
    <p:extLst>
      <p:ext uri="{BB962C8B-B14F-4D97-AF65-F5344CB8AC3E}">
        <p14:creationId xmlns:p14="http://schemas.microsoft.com/office/powerpoint/2010/main" val="164174202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3549" y="3562350"/>
            <a:ext cx="11471253" cy="2628900"/>
          </a:xfrm>
          <a:prstGeom prst="rect">
            <a:avLst/>
          </a:prstGeom>
        </p:spPr>
      </p:pic>
      <p:sp>
        <p:nvSpPr>
          <p:cNvPr id="5" name="Title 1"/>
          <p:cNvSpPr txBox="1">
            <a:spLocks/>
          </p:cNvSpPr>
          <p:nvPr/>
        </p:nvSpPr>
        <p:spPr>
          <a:xfrm>
            <a:off x="601877" y="566952"/>
            <a:ext cx="10515600" cy="557513"/>
          </a:xfrm>
          <a:prstGeom prst="rect">
            <a:avLst/>
          </a:prstGeom>
        </p:spPr>
        <p:txBody>
          <a:bodyPr vert="horz" lIns="91440" tIns="45720" rIns="91440" bIns="45720" rtlCol="0" anchor="ctr">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b="1" dirty="0" smtClean="0">
                <a:solidFill>
                  <a:srgbClr val="FF0000"/>
                </a:solidFill>
              </a:rPr>
              <a:t>Grade Override scenario</a:t>
            </a:r>
            <a:endParaRPr lang="en-ZA" b="1" dirty="0">
              <a:solidFill>
                <a:srgbClr val="FF0000"/>
              </a:solidFill>
            </a:endParaRPr>
          </a:p>
        </p:txBody>
      </p:sp>
      <p:sp>
        <p:nvSpPr>
          <p:cNvPr id="6" name="Rounded Rectangular Callout 5"/>
          <p:cNvSpPr/>
          <p:nvPr/>
        </p:nvSpPr>
        <p:spPr>
          <a:xfrm>
            <a:off x="5859677" y="42314"/>
            <a:ext cx="3848769" cy="1621655"/>
          </a:xfrm>
          <a:prstGeom prst="wedgeRoundRectCallout">
            <a:avLst>
              <a:gd name="adj1" fmla="val -45748"/>
              <a:gd name="adj2" fmla="val 14945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This table shows</a:t>
            </a:r>
          </a:p>
          <a:p>
            <a:pPr marL="285750" indent="-285750">
              <a:buFont typeface="Arial" panose="020B0604020202020204" pitchFamily="34" charset="0"/>
              <a:buChar char="•"/>
            </a:pPr>
            <a:r>
              <a:rPr lang="en-ZA" sz="1400" dirty="0" smtClean="0">
                <a:solidFill>
                  <a:schemeClr val="tx1"/>
                </a:solidFill>
              </a:rPr>
              <a:t>On the left, the grades as were previously extracted from BB Grade </a:t>
            </a:r>
            <a:r>
              <a:rPr lang="en-ZA" sz="1400" dirty="0" err="1" smtClean="0">
                <a:solidFill>
                  <a:schemeClr val="tx1"/>
                </a:solidFill>
              </a:rPr>
              <a:t>Center</a:t>
            </a:r>
            <a:r>
              <a:rPr lang="en-ZA" sz="1400" dirty="0" smtClean="0">
                <a:solidFill>
                  <a:schemeClr val="tx1"/>
                </a:solidFill>
              </a:rPr>
              <a:t> and posted to PeopleSoft, and</a:t>
            </a:r>
          </a:p>
          <a:p>
            <a:pPr marL="285750" indent="-285750">
              <a:buFont typeface="Arial" panose="020B0604020202020204" pitchFamily="34" charset="0"/>
              <a:buChar char="•"/>
            </a:pPr>
            <a:r>
              <a:rPr lang="en-ZA" sz="1400" dirty="0" smtClean="0">
                <a:solidFill>
                  <a:schemeClr val="tx1"/>
                </a:solidFill>
              </a:rPr>
              <a:t>On the right, the values to which the grades were subsequently amended in </a:t>
            </a:r>
            <a:r>
              <a:rPr lang="en-ZA" sz="1400" dirty="0" err="1" smtClean="0">
                <a:solidFill>
                  <a:schemeClr val="tx1"/>
                </a:solidFill>
              </a:rPr>
              <a:t>BlackBoard</a:t>
            </a:r>
            <a:r>
              <a:rPr lang="en-ZA" sz="1400" dirty="0" smtClean="0">
                <a:solidFill>
                  <a:schemeClr val="tx1"/>
                </a:solidFill>
              </a:rPr>
              <a:t> Grade Centre for re-importing to P/Soft</a:t>
            </a:r>
            <a:endParaRPr lang="en-ZA" sz="1400" dirty="0">
              <a:solidFill>
                <a:schemeClr val="tx1"/>
              </a:solidFill>
            </a:endParaRPr>
          </a:p>
        </p:txBody>
      </p:sp>
      <p:sp>
        <p:nvSpPr>
          <p:cNvPr id="7" name="Rounded Rectangular Callout 6"/>
          <p:cNvSpPr/>
          <p:nvPr/>
        </p:nvSpPr>
        <p:spPr>
          <a:xfrm>
            <a:off x="8119645" y="1968704"/>
            <a:ext cx="3416301" cy="1288911"/>
          </a:xfrm>
          <a:prstGeom prst="wedgeRoundRectCallout">
            <a:avLst>
              <a:gd name="adj1" fmla="val -26019"/>
              <a:gd name="adj2" fmla="val 29122"/>
              <a:gd name="adj3" fmla="val 16667"/>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NOTE THAT THE FIXING OF ERRRONEOUS GRADES </a:t>
            </a:r>
            <a:r>
              <a:rPr lang="en-ZA" sz="1400" u="sng" dirty="0" smtClean="0">
                <a:solidFill>
                  <a:schemeClr val="tx1"/>
                </a:solidFill>
              </a:rPr>
              <a:t>MUST</a:t>
            </a:r>
            <a:r>
              <a:rPr lang="en-ZA" sz="1400" dirty="0" smtClean="0">
                <a:solidFill>
                  <a:schemeClr val="tx1"/>
                </a:solidFill>
              </a:rPr>
              <a:t> HAPPEN IN BLACKBOARD AND BE RE-IMPORTED TO PEOPLESOFT … so that PeopleSoft and </a:t>
            </a:r>
            <a:r>
              <a:rPr lang="en-ZA" sz="1400" dirty="0" err="1" smtClean="0">
                <a:solidFill>
                  <a:schemeClr val="tx1"/>
                </a:solidFill>
              </a:rPr>
              <a:t>BlackBoard</a:t>
            </a:r>
            <a:r>
              <a:rPr lang="en-ZA" sz="1400" dirty="0" smtClean="0">
                <a:solidFill>
                  <a:schemeClr val="tx1"/>
                </a:solidFill>
              </a:rPr>
              <a:t> are in synch!  Should not correct erroneous grades directly in PeopleSoft Campus</a:t>
            </a:r>
          </a:p>
        </p:txBody>
      </p:sp>
    </p:spTree>
    <p:extLst>
      <p:ext uri="{BB962C8B-B14F-4D97-AF65-F5344CB8AC3E}">
        <p14:creationId xmlns:p14="http://schemas.microsoft.com/office/powerpoint/2010/main" val="207230488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9899" y="423863"/>
            <a:ext cx="9938063" cy="5983700"/>
          </a:xfrm>
          <a:prstGeom prst="rect">
            <a:avLst/>
          </a:prstGeom>
        </p:spPr>
      </p:pic>
      <p:pic>
        <p:nvPicPr>
          <p:cNvPr id="5" name="Picture 4"/>
          <p:cNvPicPr>
            <a:picLocks noChangeAspect="1"/>
          </p:cNvPicPr>
          <p:nvPr/>
        </p:nvPicPr>
        <p:blipFill>
          <a:blip r:embed="rId3"/>
          <a:stretch>
            <a:fillRect/>
          </a:stretch>
        </p:blipFill>
        <p:spPr>
          <a:xfrm>
            <a:off x="3733800" y="2215563"/>
            <a:ext cx="4610100" cy="1200150"/>
          </a:xfrm>
          <a:prstGeom prst="rect">
            <a:avLst/>
          </a:prstGeom>
        </p:spPr>
      </p:pic>
      <p:sp>
        <p:nvSpPr>
          <p:cNvPr id="7" name="Rounded Rectangular Callout 6"/>
          <p:cNvSpPr/>
          <p:nvPr/>
        </p:nvSpPr>
        <p:spPr>
          <a:xfrm>
            <a:off x="4222203" y="538405"/>
            <a:ext cx="2195072" cy="1562616"/>
          </a:xfrm>
          <a:prstGeom prst="wedgeRoundRectCallout">
            <a:avLst>
              <a:gd name="adj1" fmla="val 95737"/>
              <a:gd name="adj2" fmla="val 1007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dirty="0">
                <a:solidFill>
                  <a:schemeClr val="tx1"/>
                </a:solidFill>
              </a:rPr>
              <a:t>After the student’s grades were changed (ideally using a “Manual Override” function in BBGC) Scenario 3 was created and Steps 1-5 run to re-extract these </a:t>
            </a:r>
            <a:r>
              <a:rPr lang="en-ZA" sz="1200" b="1" u="sng" dirty="0">
                <a:solidFill>
                  <a:schemeClr val="tx1"/>
                </a:solidFill>
              </a:rPr>
              <a:t>overridden </a:t>
            </a:r>
            <a:r>
              <a:rPr lang="en-ZA" sz="1200" dirty="0">
                <a:solidFill>
                  <a:schemeClr val="tx1"/>
                </a:solidFill>
              </a:rPr>
              <a:t>grades from </a:t>
            </a:r>
            <a:r>
              <a:rPr lang="en-ZA" sz="1200" dirty="0" err="1">
                <a:solidFill>
                  <a:schemeClr val="tx1"/>
                </a:solidFill>
              </a:rPr>
              <a:t>BlackBoard</a:t>
            </a:r>
            <a:r>
              <a:rPr lang="en-ZA" sz="1200" dirty="0">
                <a:solidFill>
                  <a:schemeClr val="tx1"/>
                </a:solidFill>
              </a:rPr>
              <a:t> Grade Centre</a:t>
            </a:r>
          </a:p>
        </p:txBody>
      </p:sp>
      <p:sp>
        <p:nvSpPr>
          <p:cNvPr id="8" name="Rounded Rectangular Callout 7"/>
          <p:cNvSpPr/>
          <p:nvPr/>
        </p:nvSpPr>
        <p:spPr>
          <a:xfrm>
            <a:off x="6477857" y="4435703"/>
            <a:ext cx="2038345" cy="2048232"/>
          </a:xfrm>
          <a:prstGeom prst="wedgeRoundRectCallout">
            <a:avLst>
              <a:gd name="adj1" fmla="val -233384"/>
              <a:gd name="adj2" fmla="val -105888"/>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dirty="0" smtClean="0">
                <a:solidFill>
                  <a:schemeClr val="tx1"/>
                </a:solidFill>
              </a:rPr>
              <a:t>When the </a:t>
            </a:r>
            <a:r>
              <a:rPr lang="en-ZA" sz="1200" dirty="0">
                <a:solidFill>
                  <a:schemeClr val="tx1"/>
                </a:solidFill>
              </a:rPr>
              <a:t>button (adjacent to Step 6) titled “</a:t>
            </a:r>
            <a:r>
              <a:rPr lang="en-ZA" sz="1200" b="1" dirty="0">
                <a:solidFill>
                  <a:schemeClr val="tx1"/>
                </a:solidFill>
              </a:rPr>
              <a:t>Submit for Grade Override </a:t>
            </a:r>
            <a:r>
              <a:rPr lang="en-ZA" sz="1200" b="1" dirty="0" err="1">
                <a:solidFill>
                  <a:schemeClr val="tx1"/>
                </a:solidFill>
              </a:rPr>
              <a:t>Appr</a:t>
            </a:r>
            <a:r>
              <a:rPr lang="en-ZA" sz="1200" dirty="0">
                <a:solidFill>
                  <a:schemeClr val="tx1"/>
                </a:solidFill>
              </a:rPr>
              <a:t>” is clicked, the system automatically routes </a:t>
            </a:r>
            <a:r>
              <a:rPr lang="en-ZA" sz="1200" dirty="0" smtClean="0">
                <a:solidFill>
                  <a:schemeClr val="tx1"/>
                </a:solidFill>
              </a:rPr>
              <a:t>an email alert </a:t>
            </a:r>
            <a:r>
              <a:rPr lang="en-ZA" sz="1200" dirty="0">
                <a:solidFill>
                  <a:schemeClr val="tx1"/>
                </a:solidFill>
              </a:rPr>
              <a:t>to persons defined as having this specific </a:t>
            </a:r>
            <a:r>
              <a:rPr lang="en-ZA" sz="1200" b="1" dirty="0" smtClean="0">
                <a:solidFill>
                  <a:schemeClr val="tx1"/>
                </a:solidFill>
              </a:rPr>
              <a:t>PS Grade Override </a:t>
            </a:r>
            <a:r>
              <a:rPr lang="en-ZA" sz="1200" b="1" dirty="0">
                <a:solidFill>
                  <a:schemeClr val="tx1"/>
                </a:solidFill>
              </a:rPr>
              <a:t>Approval </a:t>
            </a:r>
            <a:r>
              <a:rPr lang="en-ZA" sz="1200" dirty="0" smtClean="0">
                <a:solidFill>
                  <a:schemeClr val="tx1"/>
                </a:solidFill>
              </a:rPr>
              <a:t>Role on this course</a:t>
            </a:r>
            <a:endParaRPr lang="en-ZA" sz="1200" dirty="0">
              <a:solidFill>
                <a:schemeClr val="tx1"/>
              </a:solidFill>
            </a:endParaRPr>
          </a:p>
        </p:txBody>
      </p:sp>
      <p:sp>
        <p:nvSpPr>
          <p:cNvPr id="6" name="Rounded Rectangular Callout 5"/>
          <p:cNvSpPr/>
          <p:nvPr/>
        </p:nvSpPr>
        <p:spPr>
          <a:xfrm>
            <a:off x="8731164" y="186148"/>
            <a:ext cx="3216158" cy="2817341"/>
          </a:xfrm>
          <a:prstGeom prst="wedgeRoundRectCallout">
            <a:avLst>
              <a:gd name="adj1" fmla="val -40001"/>
              <a:gd name="adj2" fmla="val 9965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dirty="0" smtClean="0">
                <a:solidFill>
                  <a:schemeClr val="tx1"/>
                </a:solidFill>
              </a:rPr>
              <a:t>Note the appearance now of a flag in the “Grade Change Override” column.  This flag indicates the need for a manual intervention to approve the changed (overridden) grade.</a:t>
            </a:r>
          </a:p>
          <a:p>
            <a:endParaRPr lang="en-ZA" sz="1200" dirty="0">
              <a:solidFill>
                <a:schemeClr val="tx1"/>
              </a:solidFill>
            </a:endParaRPr>
          </a:p>
          <a:p>
            <a:r>
              <a:rPr lang="en-ZA" sz="1200" dirty="0" smtClean="0">
                <a:solidFill>
                  <a:schemeClr val="tx1"/>
                </a:solidFill>
              </a:rPr>
              <a:t>However, because the grade extractor in this scenario did NOT have the Role allowing them to themselves approve these Grade Overrides a “red triangle” app</a:t>
            </a:r>
            <a:r>
              <a:rPr lang="en-ZA" sz="1200" dirty="0">
                <a:solidFill>
                  <a:schemeClr val="tx1"/>
                </a:solidFill>
              </a:rPr>
              <a:t>ears. They can however capture the REASONS why the grade change was </a:t>
            </a:r>
            <a:r>
              <a:rPr lang="en-ZA" sz="1200" dirty="0" smtClean="0">
                <a:solidFill>
                  <a:schemeClr val="tx1"/>
                </a:solidFill>
              </a:rPr>
              <a:t>made.</a:t>
            </a:r>
            <a:endParaRPr lang="en-ZA" sz="1200" dirty="0">
              <a:solidFill>
                <a:schemeClr val="tx1"/>
              </a:solidFill>
            </a:endParaRPr>
          </a:p>
        </p:txBody>
      </p:sp>
    </p:spTree>
    <p:extLst>
      <p:ext uri="{BB962C8B-B14F-4D97-AF65-F5344CB8AC3E}">
        <p14:creationId xmlns:p14="http://schemas.microsoft.com/office/powerpoint/2010/main" val="280941686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03300" y="1319431"/>
            <a:ext cx="6807200" cy="5061312"/>
          </a:xfrm>
          <a:prstGeom prst="rect">
            <a:avLst/>
          </a:prstGeom>
        </p:spPr>
      </p:pic>
      <p:sp>
        <p:nvSpPr>
          <p:cNvPr id="4" name="Rounded Rectangular Callout 3"/>
          <p:cNvSpPr/>
          <p:nvPr/>
        </p:nvSpPr>
        <p:spPr>
          <a:xfrm>
            <a:off x="8242300" y="1693177"/>
            <a:ext cx="3416301" cy="1392923"/>
          </a:xfrm>
          <a:prstGeom prst="wedgeRoundRectCallout">
            <a:avLst>
              <a:gd name="adj1" fmla="val -93491"/>
              <a:gd name="adj2" fmla="val 62598"/>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Walter was previously defined as one of the Grade </a:t>
            </a:r>
            <a:r>
              <a:rPr lang="en-ZA" sz="1400" dirty="0">
                <a:solidFill>
                  <a:schemeClr val="tx1"/>
                </a:solidFill>
              </a:rPr>
              <a:t>Override </a:t>
            </a:r>
            <a:r>
              <a:rPr lang="en-ZA" sz="1400" dirty="0" smtClean="0">
                <a:solidFill>
                  <a:schemeClr val="tx1"/>
                </a:solidFill>
              </a:rPr>
              <a:t>Approvers </a:t>
            </a:r>
            <a:r>
              <a:rPr lang="en-ZA" sz="1400" dirty="0">
                <a:solidFill>
                  <a:schemeClr val="tx1"/>
                </a:solidFill>
              </a:rPr>
              <a:t>for PHY 114 and he receives a notification via email of the Grade Override </a:t>
            </a:r>
            <a:r>
              <a:rPr lang="en-ZA" sz="1400" dirty="0" smtClean="0">
                <a:solidFill>
                  <a:schemeClr val="tx1"/>
                </a:solidFill>
              </a:rPr>
              <a:t>Approval </a:t>
            </a:r>
            <a:r>
              <a:rPr lang="en-ZA" sz="1400" dirty="0">
                <a:solidFill>
                  <a:schemeClr val="tx1"/>
                </a:solidFill>
              </a:rPr>
              <a:t>Request from </a:t>
            </a:r>
            <a:r>
              <a:rPr lang="en-ZA" sz="1400" dirty="0" err="1">
                <a:solidFill>
                  <a:schemeClr val="tx1"/>
                </a:solidFill>
              </a:rPr>
              <a:t>Andries</a:t>
            </a:r>
            <a:endParaRPr lang="en-ZA" sz="1400" dirty="0">
              <a:solidFill>
                <a:schemeClr val="tx1"/>
              </a:solidFill>
            </a:endParaRPr>
          </a:p>
        </p:txBody>
      </p:sp>
      <p:sp>
        <p:nvSpPr>
          <p:cNvPr id="5" name="Title 1"/>
          <p:cNvSpPr txBox="1">
            <a:spLocks/>
          </p:cNvSpPr>
          <p:nvPr/>
        </p:nvSpPr>
        <p:spPr>
          <a:xfrm>
            <a:off x="601877" y="566952"/>
            <a:ext cx="10515600" cy="557513"/>
          </a:xfrm>
          <a:prstGeom prst="rect">
            <a:avLst/>
          </a:prstGeom>
        </p:spPr>
        <p:txBody>
          <a:bodyPr vert="horz" lIns="91440" tIns="45720" rIns="91440" bIns="45720" rtlCol="0" anchor="ctr">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b="1" dirty="0" smtClean="0">
                <a:solidFill>
                  <a:srgbClr val="FF0000"/>
                </a:solidFill>
              </a:rPr>
              <a:t>Grade Override scenario</a:t>
            </a:r>
            <a:endParaRPr lang="en-ZA" b="1" dirty="0">
              <a:solidFill>
                <a:srgbClr val="FF0000"/>
              </a:solidFill>
            </a:endParaRPr>
          </a:p>
        </p:txBody>
      </p:sp>
    </p:spTree>
    <p:extLst>
      <p:ext uri="{BB962C8B-B14F-4D97-AF65-F5344CB8AC3E}">
        <p14:creationId xmlns:p14="http://schemas.microsoft.com/office/powerpoint/2010/main" val="142979361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8600" y="1764928"/>
            <a:ext cx="11535622" cy="2895972"/>
          </a:xfrm>
          <a:prstGeom prst="rect">
            <a:avLst/>
          </a:prstGeom>
        </p:spPr>
      </p:pic>
      <p:sp>
        <p:nvSpPr>
          <p:cNvPr id="4" name="Title 1"/>
          <p:cNvSpPr txBox="1">
            <a:spLocks/>
          </p:cNvSpPr>
          <p:nvPr/>
        </p:nvSpPr>
        <p:spPr>
          <a:xfrm>
            <a:off x="601877" y="566952"/>
            <a:ext cx="10515600" cy="557513"/>
          </a:xfrm>
          <a:prstGeom prst="rect">
            <a:avLst/>
          </a:prstGeom>
        </p:spPr>
        <p:txBody>
          <a:bodyPr vert="horz" lIns="91440" tIns="45720" rIns="91440" bIns="45720" rtlCol="0" anchor="ctr">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b="1" dirty="0" smtClean="0">
                <a:solidFill>
                  <a:srgbClr val="FF0000"/>
                </a:solidFill>
              </a:rPr>
              <a:t>Grade Override scenario</a:t>
            </a:r>
            <a:endParaRPr lang="en-ZA" b="1" dirty="0">
              <a:solidFill>
                <a:srgbClr val="FF0000"/>
              </a:solidFill>
            </a:endParaRPr>
          </a:p>
        </p:txBody>
      </p:sp>
      <p:sp>
        <p:nvSpPr>
          <p:cNvPr id="5" name="Rounded Rectangular Callout 4"/>
          <p:cNvSpPr/>
          <p:nvPr/>
        </p:nvSpPr>
        <p:spPr>
          <a:xfrm>
            <a:off x="8242300" y="1693177"/>
            <a:ext cx="3416301" cy="1392923"/>
          </a:xfrm>
          <a:prstGeom prst="wedgeRoundRectCallout">
            <a:avLst>
              <a:gd name="adj1" fmla="val -93491"/>
              <a:gd name="adj2" fmla="val 62598"/>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Walter can then log onto PeopleSoft Campus and go along to his worklist …….. </a:t>
            </a:r>
            <a:r>
              <a:rPr lang="en-ZA" sz="1400" dirty="0">
                <a:solidFill>
                  <a:schemeClr val="tx1"/>
                </a:solidFill>
              </a:rPr>
              <a:t>t</a:t>
            </a:r>
            <a:r>
              <a:rPr lang="en-ZA" sz="1400" dirty="0" smtClean="0">
                <a:solidFill>
                  <a:schemeClr val="tx1"/>
                </a:solidFill>
              </a:rPr>
              <a:t>o process the Grade Override Approval (or Grade Override Denial!) </a:t>
            </a:r>
            <a:endParaRPr lang="en-ZA" sz="1400" dirty="0">
              <a:solidFill>
                <a:schemeClr val="tx1"/>
              </a:solidFill>
            </a:endParaRPr>
          </a:p>
        </p:txBody>
      </p:sp>
    </p:spTree>
    <p:extLst>
      <p:ext uri="{BB962C8B-B14F-4D97-AF65-F5344CB8AC3E}">
        <p14:creationId xmlns:p14="http://schemas.microsoft.com/office/powerpoint/2010/main" val="373217709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0000" y="421289"/>
            <a:ext cx="9175750" cy="6122386"/>
          </a:xfrm>
          <a:prstGeom prst="rect">
            <a:avLst/>
          </a:prstGeom>
        </p:spPr>
      </p:pic>
      <p:sp>
        <p:nvSpPr>
          <p:cNvPr id="3" name="Rounded Rectangular Callout 2"/>
          <p:cNvSpPr/>
          <p:nvPr/>
        </p:nvSpPr>
        <p:spPr>
          <a:xfrm>
            <a:off x="9276522" y="781877"/>
            <a:ext cx="2750379" cy="1749287"/>
          </a:xfrm>
          <a:prstGeom prst="wedgeRoundRectCallout">
            <a:avLst>
              <a:gd name="adj1" fmla="val -50809"/>
              <a:gd name="adj2" fmla="val 21081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The Grade Override approver also sees a flag showing a grade override is still “Pending” … but note that this icon is no longer a “red triangle”, but just a blue “</a:t>
            </a:r>
            <a:r>
              <a:rPr lang="en-ZA" sz="1400" dirty="0" err="1" smtClean="0">
                <a:solidFill>
                  <a:schemeClr val="tx1"/>
                </a:solidFill>
              </a:rPr>
              <a:t>i</a:t>
            </a:r>
            <a:r>
              <a:rPr lang="en-ZA" sz="1400" dirty="0" smtClean="0">
                <a:solidFill>
                  <a:schemeClr val="tx1"/>
                </a:solidFill>
              </a:rPr>
              <a:t>” (info) button</a:t>
            </a:r>
          </a:p>
        </p:txBody>
      </p:sp>
    </p:spTree>
    <p:extLst>
      <p:ext uri="{BB962C8B-B14F-4D97-AF65-F5344CB8AC3E}">
        <p14:creationId xmlns:p14="http://schemas.microsoft.com/office/powerpoint/2010/main" val="411150045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2600" y="546100"/>
            <a:ext cx="6486045" cy="6075204"/>
          </a:xfrm>
          <a:prstGeom prst="rect">
            <a:avLst/>
          </a:prstGeom>
        </p:spPr>
      </p:pic>
      <p:sp>
        <p:nvSpPr>
          <p:cNvPr id="4" name="TextBox 3"/>
          <p:cNvSpPr txBox="1"/>
          <p:nvPr/>
        </p:nvSpPr>
        <p:spPr>
          <a:xfrm>
            <a:off x="867163" y="176768"/>
            <a:ext cx="3324372" cy="369332"/>
          </a:xfrm>
          <a:prstGeom prst="rect">
            <a:avLst/>
          </a:prstGeom>
          <a:noFill/>
        </p:spPr>
        <p:txBody>
          <a:bodyPr wrap="none" rtlCol="0">
            <a:spAutoFit/>
          </a:bodyPr>
          <a:lstStyle/>
          <a:p>
            <a:r>
              <a:rPr lang="en-ZA" dirty="0" smtClean="0"/>
              <a:t>Before Approval button is clicked.</a:t>
            </a:r>
            <a:endParaRPr lang="en-ZA" dirty="0"/>
          </a:p>
        </p:txBody>
      </p:sp>
      <p:sp>
        <p:nvSpPr>
          <p:cNvPr id="6" name="Rounded Rectangular Callout 5"/>
          <p:cNvSpPr/>
          <p:nvPr/>
        </p:nvSpPr>
        <p:spPr>
          <a:xfrm>
            <a:off x="7175500" y="689877"/>
            <a:ext cx="3416301" cy="1657907"/>
          </a:xfrm>
          <a:prstGeom prst="wedgeRoundRectCallout">
            <a:avLst>
              <a:gd name="adj1" fmla="val -93491"/>
              <a:gd name="adj2" fmla="val 62598"/>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Clicking on the “</a:t>
            </a:r>
            <a:r>
              <a:rPr lang="en-ZA" sz="1400" dirty="0" err="1" smtClean="0">
                <a:solidFill>
                  <a:schemeClr val="tx1"/>
                </a:solidFill>
              </a:rPr>
              <a:t>i</a:t>
            </a:r>
            <a:r>
              <a:rPr lang="en-ZA" sz="1400" dirty="0" smtClean="0">
                <a:solidFill>
                  <a:schemeClr val="tx1"/>
                </a:solidFill>
              </a:rPr>
              <a:t>” button highlights what the “New” grade is …. And what the previously posted value was.  (This table keeps a full audit trail of all grade changes)</a:t>
            </a:r>
            <a:endParaRPr lang="en-ZA" sz="1400" i="1" dirty="0">
              <a:solidFill>
                <a:srgbClr val="00B050"/>
              </a:solidFill>
            </a:endParaRPr>
          </a:p>
        </p:txBody>
      </p:sp>
      <p:sp>
        <p:nvSpPr>
          <p:cNvPr id="7" name="Rounded Rectangular Callout 6"/>
          <p:cNvSpPr/>
          <p:nvPr/>
        </p:nvSpPr>
        <p:spPr>
          <a:xfrm>
            <a:off x="7429500" y="4495800"/>
            <a:ext cx="3416301" cy="927100"/>
          </a:xfrm>
          <a:prstGeom prst="wedgeRoundRectCallout">
            <a:avLst>
              <a:gd name="adj1" fmla="val -93491"/>
              <a:gd name="adj2" fmla="val 62598"/>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The Grade Override Approver can record their comments and then either “Approve” or “Deny” this override.</a:t>
            </a:r>
            <a:endParaRPr lang="en-ZA" sz="1400" dirty="0">
              <a:solidFill>
                <a:schemeClr val="tx1"/>
              </a:solidFill>
            </a:endParaRPr>
          </a:p>
        </p:txBody>
      </p:sp>
    </p:spTree>
    <p:extLst>
      <p:ext uri="{BB962C8B-B14F-4D97-AF65-F5344CB8AC3E}">
        <p14:creationId xmlns:p14="http://schemas.microsoft.com/office/powerpoint/2010/main" val="392670761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5900" y="372268"/>
            <a:ext cx="6616536" cy="6189663"/>
          </a:xfrm>
          <a:prstGeom prst="rect">
            <a:avLst/>
          </a:prstGeom>
        </p:spPr>
      </p:pic>
      <p:sp>
        <p:nvSpPr>
          <p:cNvPr id="6" name="Rounded Rectangular Callout 5"/>
          <p:cNvSpPr/>
          <p:nvPr/>
        </p:nvSpPr>
        <p:spPr>
          <a:xfrm>
            <a:off x="7493000" y="889000"/>
            <a:ext cx="3416301" cy="2578100"/>
          </a:xfrm>
          <a:prstGeom prst="wedgeRoundRectCallout">
            <a:avLst>
              <a:gd name="adj1" fmla="val -158547"/>
              <a:gd name="adj2" fmla="val 2046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After the Grade Override Approver has approved the grade update, a record of this approval is appended to the history of this change.</a:t>
            </a:r>
          </a:p>
          <a:p>
            <a:endParaRPr lang="en-ZA" sz="1400" dirty="0">
              <a:solidFill>
                <a:schemeClr val="tx1"/>
              </a:solidFill>
            </a:endParaRPr>
          </a:p>
          <a:p>
            <a:r>
              <a:rPr lang="en-ZA" sz="1400" dirty="0" smtClean="0">
                <a:solidFill>
                  <a:schemeClr val="tx1"/>
                </a:solidFill>
              </a:rPr>
              <a:t>Note that the Grade Override approver can – after initially Approving the change - go back and “Deny” the request (</a:t>
            </a:r>
            <a:r>
              <a:rPr lang="en-ZA" sz="1400" b="1" dirty="0" smtClean="0">
                <a:solidFill>
                  <a:schemeClr val="tx1"/>
                </a:solidFill>
              </a:rPr>
              <a:t>provided the posting to PeopleSoft has not yet been invoked!)</a:t>
            </a:r>
            <a:endParaRPr lang="en-ZA" sz="1400" b="1" dirty="0">
              <a:solidFill>
                <a:schemeClr val="tx1"/>
              </a:solidFill>
            </a:endParaRPr>
          </a:p>
        </p:txBody>
      </p:sp>
    </p:spTree>
    <p:extLst>
      <p:ext uri="{BB962C8B-B14F-4D97-AF65-F5344CB8AC3E}">
        <p14:creationId xmlns:p14="http://schemas.microsoft.com/office/powerpoint/2010/main" val="266888251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0537" y="147637"/>
            <a:ext cx="11210925" cy="6562725"/>
          </a:xfrm>
          <a:prstGeom prst="rect">
            <a:avLst/>
          </a:prstGeom>
        </p:spPr>
      </p:pic>
      <p:pic>
        <p:nvPicPr>
          <p:cNvPr id="3" name="Picture 2"/>
          <p:cNvPicPr>
            <a:picLocks noChangeAspect="1"/>
          </p:cNvPicPr>
          <p:nvPr/>
        </p:nvPicPr>
        <p:blipFill>
          <a:blip r:embed="rId3"/>
          <a:stretch>
            <a:fillRect/>
          </a:stretch>
        </p:blipFill>
        <p:spPr>
          <a:xfrm>
            <a:off x="6276975" y="3168650"/>
            <a:ext cx="5200650" cy="1333500"/>
          </a:xfrm>
          <a:prstGeom prst="rect">
            <a:avLst/>
          </a:prstGeom>
        </p:spPr>
      </p:pic>
      <p:sp>
        <p:nvSpPr>
          <p:cNvPr id="4" name="Rounded Rectangular Callout 3"/>
          <p:cNvSpPr/>
          <p:nvPr/>
        </p:nvSpPr>
        <p:spPr>
          <a:xfrm>
            <a:off x="6743700" y="1701800"/>
            <a:ext cx="3416301" cy="952500"/>
          </a:xfrm>
          <a:prstGeom prst="wedgeRoundRectCallout">
            <a:avLst>
              <a:gd name="adj1" fmla="val -150369"/>
              <a:gd name="adj2" fmla="val 8846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rPr>
              <a:t>Once the override of the adjusted grades has been approved, the ‘Post Grades’ step (and then later the ‘Signoff Grades’ step) can then be invoked.</a:t>
            </a:r>
            <a:endParaRPr lang="en-ZA" sz="1400" dirty="0">
              <a:solidFill>
                <a:schemeClr val="tx1"/>
              </a:solidFill>
            </a:endParaRPr>
          </a:p>
        </p:txBody>
      </p:sp>
    </p:spTree>
    <p:extLst>
      <p:ext uri="{BB962C8B-B14F-4D97-AF65-F5344CB8AC3E}">
        <p14:creationId xmlns:p14="http://schemas.microsoft.com/office/powerpoint/2010/main" val="20264809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3981</TotalTime>
  <Words>8372</Words>
  <Application>Microsoft Office PowerPoint</Application>
  <PresentationFormat>Widescreen</PresentationFormat>
  <Paragraphs>543</Paragraphs>
  <Slides>111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111</vt:i4>
      </vt:variant>
    </vt:vector>
  </HeadingPairs>
  <TitlesOfParts>
    <vt:vector size="116" baseType="lpstr">
      <vt:lpstr>Arial</vt:lpstr>
      <vt:lpstr>Arial Rounded MT Bold</vt:lpstr>
      <vt:lpstr>Calibri</vt:lpstr>
      <vt:lpstr>Calibri Light</vt:lpstr>
      <vt:lpstr>Office Theme</vt:lpstr>
      <vt:lpstr>EMEA HEUG 2016  Overview of UP’s functionality to extract Summative Grade information from BlackBoard Grade Center  and post to PeopleSoft Campus Solutions</vt:lpstr>
      <vt:lpstr>Presentation structure</vt:lpstr>
      <vt:lpstr>Current Practice</vt:lpstr>
      <vt:lpstr>Current practice</vt:lpstr>
      <vt:lpstr>Current practice</vt:lpstr>
      <vt:lpstr>Current practice</vt:lpstr>
      <vt:lpstr>Current practices</vt:lpstr>
      <vt:lpstr>Current practice</vt:lpstr>
      <vt:lpstr>Current practice</vt:lpstr>
      <vt:lpstr>Proposed Practice</vt:lpstr>
      <vt:lpstr>Proposed practice</vt:lpstr>
      <vt:lpstr>Proposed practice</vt:lpstr>
      <vt:lpstr>Security Roles</vt:lpstr>
      <vt:lpstr>Security Roles</vt:lpstr>
      <vt:lpstr>Security Roles assignable from PeopleSoft</vt:lpstr>
      <vt:lpstr>Security Roles assignable from PeopleSoft</vt:lpstr>
      <vt:lpstr>Security Roles – for PeopleSoft</vt:lpstr>
      <vt:lpstr>Security Roles – for PeopleSoft</vt:lpstr>
      <vt:lpstr>Security Roles assignable from PeopleSoft</vt:lpstr>
      <vt:lpstr>Security Roles – for PeopleSoft</vt:lpstr>
      <vt:lpstr>Security Roles – for PeopleSoft</vt:lpstr>
      <vt:lpstr>Security Roles assignable from PeopleSoft</vt:lpstr>
      <vt:lpstr>Security Roles – for PeopleSoft</vt:lpstr>
      <vt:lpstr>Security Roles assignable from PeopleSoft</vt:lpstr>
      <vt:lpstr>Security Roles – for PeopleSoft</vt:lpstr>
      <vt:lpstr>Security Roles – for PeopleSoft (Cont’d)</vt:lpstr>
      <vt:lpstr>Security Roles – for PeopleSoft (Cont’d)</vt:lpstr>
      <vt:lpstr>Security Roles – for PeopleSoft (Cont’d)</vt:lpstr>
      <vt:lpstr>Security Roles – for PeopleSoft (Cont’d)</vt:lpstr>
      <vt:lpstr>Security Roles – for PeopleSoft (Cont’d)</vt:lpstr>
      <vt:lpstr>Security Roles assignable from PeopleSoft</vt:lpstr>
      <vt:lpstr>Security Roles – for PeopleSoft (Cont’d)</vt:lpstr>
      <vt:lpstr>Security Roles assignable from PeopleSoft</vt:lpstr>
      <vt:lpstr>Security Roles – for CEMS</vt:lpstr>
      <vt:lpstr>Security Roles assignable from PeopleSoft</vt:lpstr>
      <vt:lpstr>Security Roles – for BlackBoard</vt:lpstr>
      <vt:lpstr>Security Roles – for PeopleSoft (Cont’d)</vt:lpstr>
      <vt:lpstr>Security Roles assignable from PeopleSoft</vt:lpstr>
      <vt:lpstr>Security Roles – for PeopleSoft (Cont’d)</vt:lpstr>
      <vt:lpstr>Security Roles assignable from PeopleSoft</vt:lpstr>
      <vt:lpstr>Defining Grade Extraction methods</vt:lpstr>
      <vt:lpstr>PowerPoint Presentation</vt:lpstr>
      <vt:lpstr>Grade Load scenarios (or Examination Types)</vt:lpstr>
      <vt:lpstr>Grade Load scenarios (or Examination Types)</vt:lpstr>
      <vt:lpstr>Grade Load scenarios</vt:lpstr>
      <vt:lpstr>Grade Load scenarios</vt:lpstr>
      <vt:lpstr>Table showing which Summative columns are required within BBGC for each Grade Load Scenario</vt:lpstr>
      <vt:lpstr>Definition of BBGC Columns per Exam Type</vt:lpstr>
      <vt:lpstr>Definition of BBGC Columns per Exam Type</vt:lpstr>
      <vt:lpstr>Defining Grade Extraction methods</vt:lpstr>
      <vt:lpstr>Defining Grade Extraction methods</vt:lpstr>
      <vt:lpstr>Demonstration of Grade import and post</vt:lpstr>
      <vt:lpstr>PowerPoint Presentation</vt:lpstr>
      <vt:lpstr>Importing Demonstration</vt:lpstr>
      <vt:lpstr>PowerPoint Presentation</vt:lpstr>
      <vt:lpstr>PowerPoint Presentation</vt:lpstr>
      <vt:lpstr>Importing Demonstration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Grade Extract demo … cont’d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Grade Extract demo … cont’d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Closing</vt:lpstr>
      <vt:lpstr>PowerPoint Presentation</vt:lpstr>
      <vt:lpstr>Closing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Pretoria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B Lauth</dc:creator>
  <cp:lastModifiedBy>Hudson</cp:lastModifiedBy>
  <cp:revision>183</cp:revision>
  <dcterms:created xsi:type="dcterms:W3CDTF">2016-05-10T15:47:51Z</dcterms:created>
  <dcterms:modified xsi:type="dcterms:W3CDTF">2016-10-10T21:04:34Z</dcterms:modified>
</cp:coreProperties>
</file>