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89" r:id="rId14"/>
    <p:sldId id="266" r:id="rId15"/>
    <p:sldId id="267" r:id="rId16"/>
    <p:sldId id="269" r:id="rId17"/>
    <p:sldId id="280" r:id="rId18"/>
    <p:sldId id="274" r:id="rId19"/>
    <p:sldId id="270" r:id="rId20"/>
    <p:sldId id="271" r:id="rId21"/>
    <p:sldId id="272" r:id="rId22"/>
    <p:sldId id="273" r:id="rId23"/>
    <p:sldId id="281" r:id="rId24"/>
    <p:sldId id="282" r:id="rId25"/>
    <p:sldId id="283" r:id="rId26"/>
    <p:sldId id="284" r:id="rId27"/>
    <p:sldId id="286"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2" autoAdjust="0"/>
  </p:normalViewPr>
  <p:slideViewPr>
    <p:cSldViewPr snapToGrid="0" snapToObjects="1">
      <p:cViewPr varScale="1">
        <p:scale>
          <a:sx n="83" d="100"/>
          <a:sy n="83" d="100"/>
        </p:scale>
        <p:origin x="-108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2ADF-7A4E-4502-AFA4-3D128E56884D}" type="datetimeFigureOut">
              <a:rPr lang="en-US" smtClean="0"/>
              <a:t>16-Nov-16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6EFD7-EF9A-4D4F-B067-943E4D9BA923}" type="slidenum">
              <a:rPr lang="en-US" smtClean="0"/>
              <a:t>‹#›</a:t>
            </a:fld>
            <a:endParaRPr lang="en-US"/>
          </a:p>
        </p:txBody>
      </p:sp>
    </p:spTree>
    <p:extLst>
      <p:ext uri="{BB962C8B-B14F-4D97-AF65-F5344CB8AC3E}">
        <p14:creationId xmlns:p14="http://schemas.microsoft.com/office/powerpoint/2010/main" val="429269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E73A5E-54A4-45ED-8C60-F8210A6FDA6B}" type="slidenum">
              <a:rPr lang="nl-NL" smtClean="0"/>
              <a:t>27</a:t>
            </a:fld>
            <a:endParaRPr lang="nl-NL"/>
          </a:p>
        </p:txBody>
      </p:sp>
    </p:spTree>
    <p:extLst>
      <p:ext uri="{BB962C8B-B14F-4D97-AF65-F5344CB8AC3E}">
        <p14:creationId xmlns:p14="http://schemas.microsoft.com/office/powerpoint/2010/main" val="100614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41091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8942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147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2487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33FE3-E178-4B4A-8F25-5945B27AC539}" type="datetimeFigureOut">
              <a:rPr lang="en-US" smtClean="0"/>
              <a:t>16-Nov-16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5947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33FE3-E178-4B4A-8F25-5945B27AC539}" type="datetimeFigureOut">
              <a:rPr lang="en-US" smtClean="0"/>
              <a:t>16-Nov-16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4053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33FE3-E178-4B4A-8F25-5945B27AC539}" type="datetimeFigureOut">
              <a:rPr lang="en-US" smtClean="0"/>
              <a:t>16-Nov-16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6370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33FE3-E178-4B4A-8F25-5945B27AC539}" type="datetimeFigureOut">
              <a:rPr lang="en-US" smtClean="0"/>
              <a:t>16-Nov-16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03539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33FE3-E178-4B4A-8F25-5945B27AC539}" type="datetimeFigureOut">
              <a:rPr lang="en-US" smtClean="0"/>
              <a:t>16-Nov-16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80241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30079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16-Nov-16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97339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33FE3-E178-4B4A-8F25-5945B27AC539}" type="datetimeFigureOut">
              <a:rPr lang="en-US" smtClean="0"/>
              <a:t>16-Nov-16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3A8F6-A251-1140-A7E4-8D131BB0541D}" type="slidenum">
              <a:rPr lang="en-US" smtClean="0"/>
              <a:t>‹#›</a:t>
            </a:fld>
            <a:endParaRPr lang="en-US"/>
          </a:p>
        </p:txBody>
      </p:sp>
    </p:spTree>
    <p:extLst>
      <p:ext uri="{BB962C8B-B14F-4D97-AF65-F5344CB8AC3E}">
        <p14:creationId xmlns:p14="http://schemas.microsoft.com/office/powerpoint/2010/main" val="264036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rab HEUG 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8" y="-23829"/>
            <a:ext cx="9637596" cy="6881830"/>
          </a:xfrm>
          <a:prstGeom prst="rect">
            <a:avLst/>
          </a:prstGeom>
        </p:spPr>
      </p:pic>
    </p:spTree>
    <p:extLst>
      <p:ext uri="{BB962C8B-B14F-4D97-AF65-F5344CB8AC3E}">
        <p14:creationId xmlns:p14="http://schemas.microsoft.com/office/powerpoint/2010/main" val="294057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457200"/>
            <a:ext cx="6606540" cy="1143000"/>
          </a:xfrm>
        </p:spPr>
        <p:txBody>
          <a:bodyPr>
            <a:noAutofit/>
          </a:bodyPr>
          <a:lstStyle/>
          <a:p>
            <a:r>
              <a:rPr lang="en-US" sz="3200" b="1" dirty="0" smtClean="0"/>
              <a:t>New </a:t>
            </a:r>
            <a:r>
              <a:rPr lang="en-US" sz="3200" b="1" dirty="0"/>
              <a:t>Features and enhancement- Purchasing</a:t>
            </a:r>
          </a:p>
        </p:txBody>
      </p:sp>
      <p:sp>
        <p:nvSpPr>
          <p:cNvPr id="3" name="Content Placeholder 2"/>
          <p:cNvSpPr>
            <a:spLocks noGrp="1"/>
          </p:cNvSpPr>
          <p:nvPr>
            <p:ph idx="1"/>
          </p:nvPr>
        </p:nvSpPr>
        <p:spPr/>
        <p:txBody>
          <a:bodyPr>
            <a:normAutofit/>
          </a:bodyPr>
          <a:lstStyle/>
          <a:p>
            <a:pPr marL="0" indent="0">
              <a:buFont typeface="Arial" pitchFamily="34" charset="0"/>
              <a:buChar char="•"/>
            </a:pPr>
            <a:r>
              <a:rPr lang="en-US" sz="2400" b="1" dirty="0">
                <a:solidFill>
                  <a:srgbClr val="00B050"/>
                </a:solidFill>
              </a:rPr>
              <a:t>Automatic update to encumbrance (GL) date </a:t>
            </a:r>
          </a:p>
          <a:p>
            <a:pPr marL="171450" indent="0">
              <a:buNone/>
            </a:pPr>
            <a:r>
              <a:rPr lang="en-US" sz="2400" dirty="0">
                <a:solidFill>
                  <a:srgbClr val="00B050"/>
                </a:solidFill>
              </a:rPr>
              <a:t>Behavior of release 12.1:</a:t>
            </a:r>
          </a:p>
          <a:p>
            <a:pPr marL="171450" indent="0">
              <a:buNone/>
            </a:pPr>
            <a:r>
              <a:rPr lang="en-US" sz="2000" dirty="0"/>
              <a:t>Buyer can specify an encumbrance date for each distribution line against a line at the time of creating a purchase order. If this date is in closed period and is hence invalid then the application gives an error message.</a:t>
            </a:r>
            <a:endParaRPr lang="en-US" sz="2000" dirty="0">
              <a:solidFill>
                <a:srgbClr val="FF0000"/>
              </a:solidFill>
            </a:endParaRPr>
          </a:p>
          <a:p>
            <a:pPr marL="171450" indent="0">
              <a:buNone/>
            </a:pPr>
            <a:endParaRPr lang="en-US" dirty="0">
              <a:solidFill>
                <a:schemeClr val="tx2"/>
              </a:solidFill>
            </a:endParaRPr>
          </a:p>
          <a:p>
            <a:pPr marL="171450" indent="0">
              <a:buNone/>
            </a:pPr>
            <a:r>
              <a:rPr lang="en-US" sz="2400" dirty="0">
                <a:solidFill>
                  <a:srgbClr val="00B050"/>
                </a:solidFill>
              </a:rPr>
              <a:t>Enhanced functionality 12.2 :</a:t>
            </a:r>
          </a:p>
          <a:p>
            <a:pPr marL="171450" indent="0">
              <a:buNone/>
            </a:pPr>
            <a:r>
              <a:rPr lang="en-US" sz="2000" dirty="0"/>
              <a:t>Introduce a new value “Redefault” of the PO: validate GL Period profile option . If this profile option is set to </a:t>
            </a:r>
            <a:r>
              <a:rPr lang="en-US" sz="2000" dirty="0" err="1"/>
              <a:t>redefault</a:t>
            </a:r>
            <a:r>
              <a:rPr lang="en-US" sz="2000" dirty="0"/>
              <a:t> Value, application automatically update the date as the system date.  </a:t>
            </a:r>
            <a:br>
              <a:rPr lang="en-US" sz="2000" dirty="0"/>
            </a:br>
            <a:endParaRPr lang="en-US" sz="2000" dirty="0"/>
          </a:p>
          <a:p>
            <a:endParaRPr lang="en-US" dirty="0"/>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457200"/>
            <a:ext cx="6606540" cy="1143000"/>
          </a:xfrm>
        </p:spPr>
        <p:txBody>
          <a:bodyPr>
            <a:noAutofit/>
          </a:bodyPr>
          <a:lstStyle/>
          <a:p>
            <a:r>
              <a:rPr lang="en-US" sz="3200" b="1" dirty="0" smtClean="0"/>
              <a:t>New </a:t>
            </a:r>
            <a:r>
              <a:rPr lang="en-US" sz="3200" b="1" dirty="0"/>
              <a:t>Features and enhancement- </a:t>
            </a:r>
            <a:r>
              <a:rPr lang="en-US" sz="3200" b="1" dirty="0" smtClean="0"/>
              <a:t>HR</a:t>
            </a:r>
            <a:endParaRPr lang="en-US" sz="3200" b="1" dirty="0"/>
          </a:p>
        </p:txBody>
      </p:sp>
      <p:sp>
        <p:nvSpPr>
          <p:cNvPr id="3" name="Content Placeholder 2"/>
          <p:cNvSpPr>
            <a:spLocks noGrp="1"/>
          </p:cNvSpPr>
          <p:nvPr>
            <p:ph idx="1"/>
          </p:nvPr>
        </p:nvSpPr>
        <p:spPr/>
        <p:txBody>
          <a:bodyPr>
            <a:normAutofit/>
          </a:bodyPr>
          <a:lstStyle/>
          <a:p>
            <a:r>
              <a:rPr lang="en-US" sz="2400" b="1" dirty="0">
                <a:solidFill>
                  <a:srgbClr val="00B050"/>
                </a:solidFill>
              </a:rPr>
              <a:t>Create and Update Multiple Retro Assignments Using Web ADI Spreadsheet </a:t>
            </a:r>
          </a:p>
          <a:p>
            <a:pPr marL="171450" indent="0">
              <a:buNone/>
            </a:pPr>
            <a:r>
              <a:rPr lang="en-US" sz="2000" dirty="0"/>
              <a:t>Prior to this release, Mass Creation or Update of Retro Assignments was not available. Payroll administrator had to create or update retro assignments by individual employee. With this release, a Web ADI integrator for the mass upload or modification of retro assignments is delivered</a:t>
            </a:r>
            <a:r>
              <a:rPr lang="en-US" sz="2000" dirty="0" smtClean="0"/>
              <a:t>.</a:t>
            </a:r>
          </a:p>
          <a:p>
            <a:pPr marL="171450" indent="0">
              <a:buNone/>
            </a:pPr>
            <a:endParaRPr lang="en-US" dirty="0">
              <a:solidFill>
                <a:schemeClr val="tx2"/>
              </a:solidFill>
            </a:endParaRPr>
          </a:p>
          <a:p>
            <a:endParaRPr lang="en-US" dirty="0"/>
          </a:p>
        </p:txBody>
      </p:sp>
    </p:spTree>
    <p:extLst>
      <p:ext uri="{BB962C8B-B14F-4D97-AF65-F5344CB8AC3E}">
        <p14:creationId xmlns:p14="http://schemas.microsoft.com/office/powerpoint/2010/main" val="40570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457200"/>
            <a:ext cx="6606540" cy="1143000"/>
          </a:xfrm>
        </p:spPr>
        <p:txBody>
          <a:bodyPr>
            <a:noAutofit/>
          </a:bodyPr>
          <a:lstStyle/>
          <a:p>
            <a:r>
              <a:rPr lang="en-US" sz="3200" b="1" dirty="0" smtClean="0"/>
              <a:t>New </a:t>
            </a:r>
            <a:r>
              <a:rPr lang="en-US" sz="3200" b="1" dirty="0"/>
              <a:t>Features and enhancement- </a:t>
            </a:r>
            <a:r>
              <a:rPr lang="en-US" sz="3200" b="1" dirty="0" smtClean="0"/>
              <a:t>HR</a:t>
            </a:r>
            <a:endParaRPr lang="en-US" sz="3200" b="1" dirty="0"/>
          </a:p>
        </p:txBody>
      </p:sp>
      <p:sp>
        <p:nvSpPr>
          <p:cNvPr id="3" name="Content Placeholder 2"/>
          <p:cNvSpPr>
            <a:spLocks noGrp="1"/>
          </p:cNvSpPr>
          <p:nvPr>
            <p:ph idx="1"/>
          </p:nvPr>
        </p:nvSpPr>
        <p:spPr/>
        <p:txBody>
          <a:bodyPr>
            <a:normAutofit/>
          </a:bodyPr>
          <a:lstStyle/>
          <a:p>
            <a:r>
              <a:rPr lang="en-US" sz="2400" b="1" dirty="0">
                <a:solidFill>
                  <a:srgbClr val="00B050"/>
                </a:solidFill>
              </a:rPr>
              <a:t>Use Star Ratings to Rate Performance and Proficiency Levels </a:t>
            </a:r>
            <a:endParaRPr lang="en-US" sz="2400" dirty="0">
              <a:solidFill>
                <a:srgbClr val="00B050"/>
              </a:solidFill>
            </a:endParaRPr>
          </a:p>
          <a:p>
            <a:pPr marL="285750" indent="0">
              <a:buNone/>
            </a:pPr>
            <a:r>
              <a:rPr lang="en-US" sz="2000" dirty="0"/>
              <a:t>Managers and workers can now use star ratings to rate performance and proficiency levels in competencies. The star rating component is now available for Competency Profile and Appraisals functions. In the Appraisals function, the star rating component is displayed in the Competency Profile region. This function enables you to display performance and proficiency rating scales as star ratings, instead of on conventional rating scale values. To use the star rating component, set the profile option HR: Enable Star Rating for Performance and Proficiency Levels in Competencies.</a:t>
            </a:r>
          </a:p>
          <a:p>
            <a:pPr marL="171450" indent="0">
              <a:buNone/>
            </a:pPr>
            <a:endParaRPr lang="en-US" dirty="0">
              <a:solidFill>
                <a:schemeClr val="tx2"/>
              </a:solidFill>
            </a:endParaRPr>
          </a:p>
          <a:p>
            <a:endParaRPr lang="en-US" dirty="0"/>
          </a:p>
        </p:txBody>
      </p:sp>
    </p:spTree>
    <p:extLst>
      <p:ext uri="{BB962C8B-B14F-4D97-AF65-F5344CB8AC3E}">
        <p14:creationId xmlns:p14="http://schemas.microsoft.com/office/powerpoint/2010/main" val="57040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457200"/>
            <a:ext cx="6606540" cy="1143000"/>
          </a:xfrm>
        </p:spPr>
        <p:txBody>
          <a:bodyPr>
            <a:noAutofit/>
          </a:bodyPr>
          <a:lstStyle/>
          <a:p>
            <a:r>
              <a:rPr lang="en-US" sz="3200" b="1" dirty="0" smtClean="0"/>
              <a:t>New </a:t>
            </a:r>
            <a:r>
              <a:rPr lang="en-US" sz="3200" b="1" dirty="0"/>
              <a:t>Features and enhancement- </a:t>
            </a:r>
            <a:r>
              <a:rPr lang="en-US" sz="3200" b="1" dirty="0" smtClean="0"/>
              <a:t>HR</a:t>
            </a:r>
            <a:endParaRPr lang="en-US" sz="3200" b="1" dirty="0"/>
          </a:p>
        </p:txBody>
      </p:sp>
      <p:sp>
        <p:nvSpPr>
          <p:cNvPr id="3" name="Content Placeholder 2"/>
          <p:cNvSpPr>
            <a:spLocks noGrp="1"/>
          </p:cNvSpPr>
          <p:nvPr>
            <p:ph idx="1"/>
          </p:nvPr>
        </p:nvSpPr>
        <p:spPr>
          <a:xfrm>
            <a:off x="457200" y="1600201"/>
            <a:ext cx="8229600" cy="3634739"/>
          </a:xfrm>
        </p:spPr>
        <p:txBody>
          <a:bodyPr>
            <a:normAutofit fontScale="62500" lnSpcReduction="20000"/>
          </a:bodyPr>
          <a:lstStyle/>
          <a:p>
            <a:r>
              <a:rPr lang="en-US" sz="3800" b="1" dirty="0">
                <a:solidFill>
                  <a:srgbClr val="00B050"/>
                </a:solidFill>
              </a:rPr>
              <a:t>SSHR Transaction Monitor </a:t>
            </a:r>
          </a:p>
          <a:p>
            <a:pPr marL="285750" indent="0">
              <a:buNone/>
            </a:pPr>
            <a:r>
              <a:rPr lang="en-US" dirty="0" smtClean="0"/>
              <a:t>Using </a:t>
            </a:r>
            <a:r>
              <a:rPr lang="en-US" dirty="0"/>
              <a:t>the Transaction Monitor feature, employees, managers, and HR professionals can view and track the details of their self-service transactions that are in Pending Approval, Deferred, Completed, or Errored status. For self-service transactions that are in Pending approval or completed status, employees, managers, and HR professionals can use the transaction monitor to view the approval history, comments, and attachments for the transactions, if any. Employees can view all transactions that they initiate. However, managers can view only those transactions initiated by them on any worker within their hierarchy. HR professionals can view all transactions initiated by workers and managers based on their security profile.</a:t>
            </a:r>
          </a:p>
          <a:p>
            <a:pPr marL="285750" indent="0">
              <a:buNone/>
            </a:pPr>
            <a:endParaRPr lang="en-US" dirty="0">
              <a:solidFill>
                <a:schemeClr val="tx2"/>
              </a:solidFill>
            </a:endParaRPr>
          </a:p>
          <a:p>
            <a:endParaRPr lang="en-US" dirty="0"/>
          </a:p>
        </p:txBody>
      </p:sp>
    </p:spTree>
    <p:extLst>
      <p:ext uri="{BB962C8B-B14F-4D97-AF65-F5344CB8AC3E}">
        <p14:creationId xmlns:p14="http://schemas.microsoft.com/office/powerpoint/2010/main" val="2759371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457200"/>
            <a:ext cx="6926580" cy="1143000"/>
          </a:xfrm>
        </p:spPr>
        <p:txBody>
          <a:bodyPr>
            <a:noAutofit/>
          </a:bodyPr>
          <a:lstStyle/>
          <a:p>
            <a:r>
              <a:rPr lang="en-US" sz="3200" b="1" dirty="0" smtClean="0"/>
              <a:t>New </a:t>
            </a:r>
            <a:r>
              <a:rPr lang="en-US" sz="3200" b="1" dirty="0"/>
              <a:t>Features and enhancement- Receivables</a:t>
            </a:r>
          </a:p>
        </p:txBody>
      </p:sp>
      <p:sp>
        <p:nvSpPr>
          <p:cNvPr id="3" name="Content Placeholder 2"/>
          <p:cNvSpPr>
            <a:spLocks noGrp="1"/>
          </p:cNvSpPr>
          <p:nvPr>
            <p:ph idx="1"/>
          </p:nvPr>
        </p:nvSpPr>
        <p:spPr/>
        <p:txBody>
          <a:bodyPr/>
          <a:lstStyle/>
          <a:p>
            <a:pPr marL="228600" indent="-171450">
              <a:buFont typeface="Arial" pitchFamily="34" charset="0"/>
              <a:buChar char="•"/>
            </a:pPr>
            <a:r>
              <a:rPr lang="en-US" sz="2400" b="1" dirty="0">
                <a:solidFill>
                  <a:srgbClr val="00B050"/>
                </a:solidFill>
              </a:rPr>
              <a:t>Review and manage accounting exception during period close</a:t>
            </a:r>
          </a:p>
          <a:p>
            <a:pPr marL="228600" indent="-57150">
              <a:buNone/>
            </a:pPr>
            <a:r>
              <a:rPr lang="en-US" sz="2000" dirty="0"/>
              <a:t> </a:t>
            </a:r>
            <a:endParaRPr lang="en-US" sz="2000" dirty="0" smtClean="0"/>
          </a:p>
          <a:p>
            <a:pPr marL="228600" indent="-57150">
              <a:buNone/>
            </a:pPr>
            <a:r>
              <a:rPr lang="en-US" sz="2000" dirty="0" smtClean="0"/>
              <a:t>Ability </a:t>
            </a:r>
            <a:r>
              <a:rPr lang="en-US" sz="2000" dirty="0"/>
              <a:t>to review and sweep the accounting transactions. This new sweep invalid distributions report show the details of the accounting exceptions that are holding the period close for review and action.  </a:t>
            </a:r>
          </a:p>
          <a:p>
            <a:pPr marL="0" indent="0">
              <a:buNone/>
            </a:pPr>
            <a:endParaRPr lang="en-US" dirty="0"/>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New </a:t>
            </a:r>
            <a:r>
              <a:rPr lang="en-US" sz="3200" b="1" dirty="0"/>
              <a:t>Features and enhancement</a:t>
            </a:r>
          </a:p>
        </p:txBody>
      </p:sp>
      <p:sp>
        <p:nvSpPr>
          <p:cNvPr id="3" name="Content Placeholder 2"/>
          <p:cNvSpPr>
            <a:spLocks noGrp="1"/>
          </p:cNvSpPr>
          <p:nvPr>
            <p:ph idx="1"/>
          </p:nvPr>
        </p:nvSpPr>
        <p:spPr/>
        <p:txBody>
          <a:bodyPr/>
          <a:lstStyle/>
          <a:p>
            <a:r>
              <a:rPr lang="en-US" sz="2000" b="1" dirty="0">
                <a:solidFill>
                  <a:srgbClr val="00B050"/>
                </a:solidFill>
              </a:rPr>
              <a:t>Download Document 1302189.1- </a:t>
            </a:r>
            <a:r>
              <a:rPr lang="en-US" sz="2000" b="1" dirty="0">
                <a:solidFill>
                  <a:srgbClr val="FF0000"/>
                </a:solidFill>
              </a:rPr>
              <a:t>https://support.oracle.com</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 y="2112644"/>
            <a:ext cx="7357110" cy="34194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6053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241302"/>
            <a:ext cx="7052310" cy="1143000"/>
          </a:xfrm>
        </p:spPr>
        <p:txBody>
          <a:bodyPr>
            <a:normAutofit/>
          </a:bodyPr>
          <a:lstStyle/>
          <a:p>
            <a:r>
              <a:rPr lang="en-US" sz="3200" b="1" dirty="0"/>
              <a:t>Reason-New Features and enhancement- Look &amp; Feel</a:t>
            </a:r>
            <a:endParaRPr lang="en-US" sz="3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336"/>
            <a:ext cx="8229600" cy="4384974"/>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08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43700" cy="1143000"/>
          </a:xfrm>
        </p:spPr>
        <p:txBody>
          <a:bodyPr>
            <a:normAutofit/>
          </a:bodyPr>
          <a:lstStyle/>
          <a:p>
            <a:r>
              <a:rPr lang="en-US" sz="3200" b="1" dirty="0"/>
              <a:t>Online Patching for Business Continuity</a:t>
            </a:r>
          </a:p>
        </p:txBody>
      </p:sp>
      <p:pic>
        <p:nvPicPr>
          <p:cNvPr id="4" name="Picture 2" descr="D:\Users\alaa.saied\Desktop\Alliance 2016\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1102" y="3863181"/>
            <a:ext cx="1952898" cy="198147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59510" y="1697672"/>
            <a:ext cx="8484489" cy="415841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200" dirty="0" smtClean="0"/>
              <a:t>Users remain online while patches are applied. </a:t>
            </a:r>
          </a:p>
          <a:p>
            <a:pPr>
              <a:buFont typeface="Arial" pitchFamily="34" charset="0"/>
              <a:buChar char="•"/>
            </a:pPr>
            <a:endParaRPr lang="en-US" sz="2200" dirty="0" smtClean="0"/>
          </a:p>
          <a:p>
            <a:pPr>
              <a:buFont typeface="Arial" pitchFamily="34" charset="0"/>
              <a:buChar char="•"/>
            </a:pPr>
            <a:r>
              <a:rPr lang="en-US" sz="2200" dirty="0" smtClean="0"/>
              <a:t>User downtime is limited to the time required to restart the system.</a:t>
            </a:r>
          </a:p>
          <a:p>
            <a:pPr>
              <a:buFont typeface="Arial" pitchFamily="34" charset="0"/>
              <a:buChar char="•"/>
            </a:pPr>
            <a:endParaRPr lang="en-US" sz="2200" dirty="0" smtClean="0"/>
          </a:p>
          <a:p>
            <a:pPr>
              <a:buFont typeface="Arial" pitchFamily="34" charset="0"/>
              <a:buChar char="•"/>
            </a:pPr>
            <a:r>
              <a:rPr lang="en-US" sz="2200" dirty="0" smtClean="0"/>
              <a:t>Critical business operations are not interrupted.</a:t>
            </a:r>
          </a:p>
          <a:p>
            <a:pPr>
              <a:buFont typeface="Arial" pitchFamily="34" charset="0"/>
              <a:buChar char="•"/>
            </a:pPr>
            <a:endParaRPr lang="en-US" sz="2200" dirty="0" smtClean="0"/>
          </a:p>
          <a:p>
            <a:pPr>
              <a:buFont typeface="Arial" pitchFamily="34" charset="0"/>
              <a:buChar char="•"/>
            </a:pPr>
            <a:r>
              <a:rPr lang="en-US" sz="2200" dirty="0"/>
              <a:t>Stop sending Broadcast to announce that the system will be down for patching</a:t>
            </a:r>
            <a:r>
              <a:rPr lang="en-US" sz="2000" dirty="0"/>
              <a:t>.</a:t>
            </a:r>
          </a:p>
          <a:p>
            <a:pPr marL="0" indent="0">
              <a:buNone/>
            </a:pPr>
            <a:endParaRPr lang="en-US" dirty="0" smtClean="0"/>
          </a:p>
          <a:p>
            <a:pPr marL="0" indent="0">
              <a:buFont typeface="Arial"/>
              <a:buNone/>
            </a:pP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674004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Scope of work</a:t>
            </a:r>
          </a:p>
        </p:txBody>
      </p:sp>
      <p:sp>
        <p:nvSpPr>
          <p:cNvPr id="4" name="AutoShape 186"/>
          <p:cNvSpPr>
            <a:spLocks noGrp="1" noChangeArrowheads="1"/>
          </p:cNvSpPr>
          <p:nvPr>
            <p:ph idx="1"/>
          </p:nvPr>
        </p:nvSpPr>
        <p:spPr bwMode="auto">
          <a:xfrm>
            <a:off x="349249" y="1858816"/>
            <a:ext cx="5777231" cy="3577589"/>
          </a:xfrm>
          <a:prstGeom prst="wedgeRoundRectCallout">
            <a:avLst>
              <a:gd name="adj1" fmla="val 62884"/>
              <a:gd name="adj2" fmla="val 41745"/>
              <a:gd name="adj3" fmla="val 16667"/>
            </a:avLst>
          </a:prstGeom>
          <a:solidFill>
            <a:srgbClr val="00B050"/>
          </a:solidFill>
          <a:ln w="9525">
            <a:solidFill>
              <a:srgbClr val="000000"/>
            </a:solidFill>
            <a:miter lim="800000"/>
            <a:headEnd/>
            <a:tailEnd/>
          </a:ln>
          <a:effectLst/>
          <a:extLst/>
        </p:spPr>
        <p:txBody>
          <a:bodyPr wrap="none" anchor="ctr"/>
          <a:lstStyle/>
          <a:p>
            <a:pPr marL="342900" indent="-342900">
              <a:buFont typeface="Arial" pitchFamily="34" charset="0"/>
              <a:buChar char="•"/>
              <a:defRPr/>
            </a:pPr>
            <a:endParaRPr lang="en-US" sz="2000" dirty="0" smtClean="0"/>
          </a:p>
          <a:p>
            <a:pPr marL="342900" indent="-342900">
              <a:buFont typeface="Arial" pitchFamily="34" charset="0"/>
              <a:buChar char="•"/>
              <a:defRPr/>
            </a:pPr>
            <a:r>
              <a:rPr lang="en-US" sz="2000" dirty="0" smtClean="0">
                <a:solidFill>
                  <a:schemeClr val="bg1"/>
                </a:solidFill>
              </a:rPr>
              <a:t>Upgrade the Oracle EBS from release 12.1.3 to </a:t>
            </a:r>
          </a:p>
          <a:p>
            <a:pPr marL="0" indent="0">
              <a:buNone/>
              <a:defRPr/>
            </a:pPr>
            <a:r>
              <a:rPr lang="en-US" sz="2000" dirty="0" smtClean="0">
                <a:solidFill>
                  <a:schemeClr val="bg1"/>
                </a:solidFill>
              </a:rPr>
              <a:t>      release 12.2.4.</a:t>
            </a:r>
          </a:p>
          <a:p>
            <a:pPr>
              <a:defRPr/>
            </a:pPr>
            <a:endParaRPr lang="en-US" sz="2000" dirty="0" smtClean="0">
              <a:solidFill>
                <a:schemeClr val="bg1"/>
              </a:solidFill>
            </a:endParaRPr>
          </a:p>
          <a:p>
            <a:pPr marL="342900" indent="-342900">
              <a:buFont typeface="Arial" pitchFamily="34" charset="0"/>
              <a:buChar char="•"/>
              <a:defRPr/>
            </a:pPr>
            <a:r>
              <a:rPr lang="en-US" sz="2000" dirty="0" smtClean="0">
                <a:solidFill>
                  <a:schemeClr val="bg1"/>
                </a:solidFill>
              </a:rPr>
              <a:t>Migrate the middle tier from HP to LINUX.</a:t>
            </a:r>
          </a:p>
          <a:p>
            <a:pPr>
              <a:defRPr/>
            </a:pPr>
            <a:endParaRPr lang="en-US" sz="2000" dirty="0" smtClean="0">
              <a:solidFill>
                <a:schemeClr val="bg1"/>
              </a:solidFill>
            </a:endParaRPr>
          </a:p>
          <a:p>
            <a:pPr marL="342900" indent="-342900">
              <a:buFont typeface="Arial" pitchFamily="34" charset="0"/>
              <a:buChar char="•"/>
              <a:defRPr/>
            </a:pPr>
            <a:r>
              <a:rPr lang="en-US" sz="2000" dirty="0" smtClean="0">
                <a:solidFill>
                  <a:schemeClr val="bg1"/>
                </a:solidFill>
              </a:rPr>
              <a:t>Migrate the Database to the EXADATA.</a:t>
            </a:r>
          </a:p>
          <a:p>
            <a:pPr marL="342900" indent="-342900">
              <a:buFont typeface="Arial" pitchFamily="34" charset="0"/>
              <a:buChar char="•"/>
              <a:defRPr/>
            </a:pPr>
            <a:endParaRPr lang="en-US" sz="2000" dirty="0"/>
          </a:p>
          <a:p>
            <a:pPr marL="342900" indent="-342900">
              <a:buFont typeface="Arial" pitchFamily="34" charset="0"/>
              <a:buChar char="•"/>
              <a:defRPr/>
            </a:pPr>
            <a:endParaRPr lang="en-US" sz="2000" dirty="0"/>
          </a:p>
          <a:p>
            <a:pPr>
              <a:defRPr/>
            </a:pPr>
            <a:endParaRPr lang="en-US" sz="2000" b="0" dirty="0">
              <a:solidFill>
                <a:schemeClr val="tx1"/>
              </a:solidFill>
              <a:latin typeface="Tw Cen MT (Body)"/>
            </a:endParaRPr>
          </a:p>
        </p:txBody>
      </p:sp>
      <p:grpSp>
        <p:nvGrpSpPr>
          <p:cNvPr id="6" name="Group 2"/>
          <p:cNvGrpSpPr>
            <a:grpSpLocks/>
          </p:cNvGrpSpPr>
          <p:nvPr/>
        </p:nvGrpSpPr>
        <p:grpSpPr bwMode="auto">
          <a:xfrm>
            <a:off x="6882830" y="3960469"/>
            <a:ext cx="2261170" cy="1889266"/>
            <a:chOff x="3888" y="864"/>
            <a:chExt cx="1728" cy="1536"/>
          </a:xfrm>
        </p:grpSpPr>
        <p:sp>
          <p:nvSpPr>
            <p:cNvPr id="7" name="Rectangle 3"/>
            <p:cNvSpPr>
              <a:spLocks noChangeArrowheads="1"/>
            </p:cNvSpPr>
            <p:nvPr/>
          </p:nvSpPr>
          <p:spPr bwMode="auto">
            <a:xfrm>
              <a:off x="3888" y="864"/>
              <a:ext cx="1728" cy="1536"/>
            </a:xfrm>
            <a:prstGeom prst="rect">
              <a:avLst/>
            </a:prstGeom>
            <a:gradFill rotWithShape="0">
              <a:gsLst>
                <a:gs pos="0">
                  <a:srgbClr val="0033CC"/>
                </a:gs>
                <a:gs pos="100000">
                  <a:srgbClr val="00081F"/>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4"/>
            <p:cNvGrpSpPr>
              <a:grpSpLocks/>
            </p:cNvGrpSpPr>
            <p:nvPr/>
          </p:nvGrpSpPr>
          <p:grpSpPr bwMode="auto">
            <a:xfrm>
              <a:off x="4051" y="999"/>
              <a:ext cx="1401" cy="1265"/>
              <a:chOff x="0" y="864"/>
              <a:chExt cx="777" cy="689"/>
            </a:xfrm>
          </p:grpSpPr>
          <p:grpSp>
            <p:nvGrpSpPr>
              <p:cNvPr id="9" name="Group 5"/>
              <p:cNvGrpSpPr>
                <a:grpSpLocks/>
              </p:cNvGrpSpPr>
              <p:nvPr/>
            </p:nvGrpSpPr>
            <p:grpSpPr bwMode="auto">
              <a:xfrm>
                <a:off x="178" y="864"/>
                <a:ext cx="599" cy="586"/>
                <a:chOff x="178" y="864"/>
                <a:chExt cx="599" cy="586"/>
              </a:xfrm>
            </p:grpSpPr>
            <p:sp>
              <p:nvSpPr>
                <p:cNvPr id="143" name="Freeform 6"/>
                <p:cNvSpPr>
                  <a:spLocks/>
                </p:cNvSpPr>
                <p:nvPr/>
              </p:nvSpPr>
              <p:spPr bwMode="auto">
                <a:xfrm>
                  <a:off x="192" y="1050"/>
                  <a:ext cx="571" cy="267"/>
                </a:xfrm>
                <a:custGeom>
                  <a:avLst/>
                  <a:gdLst>
                    <a:gd name="T0" fmla="*/ 313 w 571"/>
                    <a:gd name="T1" fmla="*/ 266 h 267"/>
                    <a:gd name="T2" fmla="*/ 570 w 571"/>
                    <a:gd name="T3" fmla="*/ 144 h 267"/>
                    <a:gd name="T4" fmla="*/ 263 w 571"/>
                    <a:gd name="T5" fmla="*/ 0 h 267"/>
                    <a:gd name="T6" fmla="*/ 0 w 571"/>
                    <a:gd name="T7" fmla="*/ 121 h 267"/>
                    <a:gd name="T8" fmla="*/ 313 w 571"/>
                    <a:gd name="T9" fmla="*/ 26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267">
                      <a:moveTo>
                        <a:pt x="313" y="266"/>
                      </a:moveTo>
                      <a:lnTo>
                        <a:pt x="570" y="144"/>
                      </a:lnTo>
                      <a:lnTo>
                        <a:pt x="263" y="0"/>
                      </a:lnTo>
                      <a:lnTo>
                        <a:pt x="0" y="121"/>
                      </a:lnTo>
                      <a:lnTo>
                        <a:pt x="313" y="266"/>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Freeform 7"/>
                <p:cNvSpPr>
                  <a:spLocks/>
                </p:cNvSpPr>
                <p:nvPr/>
              </p:nvSpPr>
              <p:spPr bwMode="auto">
                <a:xfrm>
                  <a:off x="178" y="1136"/>
                  <a:ext cx="599" cy="278"/>
                </a:xfrm>
                <a:custGeom>
                  <a:avLst/>
                  <a:gdLst>
                    <a:gd name="T0" fmla="*/ 327 w 599"/>
                    <a:gd name="T1" fmla="*/ 277 h 278"/>
                    <a:gd name="T2" fmla="*/ 598 w 599"/>
                    <a:gd name="T3" fmla="*/ 149 h 278"/>
                    <a:gd name="T4" fmla="*/ 277 w 599"/>
                    <a:gd name="T5" fmla="*/ 0 h 278"/>
                    <a:gd name="T6" fmla="*/ 0 w 599"/>
                    <a:gd name="T7" fmla="*/ 127 h 278"/>
                    <a:gd name="T8" fmla="*/ 327 w 599"/>
                    <a:gd name="T9" fmla="*/ 277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278">
                      <a:moveTo>
                        <a:pt x="327" y="277"/>
                      </a:moveTo>
                      <a:lnTo>
                        <a:pt x="598" y="149"/>
                      </a:lnTo>
                      <a:lnTo>
                        <a:pt x="277" y="0"/>
                      </a:lnTo>
                      <a:lnTo>
                        <a:pt x="0" y="127"/>
                      </a:lnTo>
                      <a:lnTo>
                        <a:pt x="327" y="277"/>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Freeform 8"/>
                <p:cNvSpPr>
                  <a:spLocks/>
                </p:cNvSpPr>
                <p:nvPr/>
              </p:nvSpPr>
              <p:spPr bwMode="auto">
                <a:xfrm>
                  <a:off x="506" y="1194"/>
                  <a:ext cx="257" cy="216"/>
                </a:xfrm>
                <a:custGeom>
                  <a:avLst/>
                  <a:gdLst>
                    <a:gd name="T0" fmla="*/ 0 w 257"/>
                    <a:gd name="T1" fmla="*/ 122 h 216"/>
                    <a:gd name="T2" fmla="*/ 256 w 257"/>
                    <a:gd name="T3" fmla="*/ 0 h 216"/>
                    <a:gd name="T4" fmla="*/ 256 w 257"/>
                    <a:gd name="T5" fmla="*/ 92 h 216"/>
                    <a:gd name="T6" fmla="*/ 0 w 257"/>
                    <a:gd name="T7" fmla="*/ 215 h 216"/>
                    <a:gd name="T8" fmla="*/ 0 w 257"/>
                    <a:gd name="T9" fmla="*/ 122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16">
                      <a:moveTo>
                        <a:pt x="0" y="122"/>
                      </a:moveTo>
                      <a:lnTo>
                        <a:pt x="256" y="0"/>
                      </a:lnTo>
                      <a:lnTo>
                        <a:pt x="256" y="92"/>
                      </a:lnTo>
                      <a:lnTo>
                        <a:pt x="0" y="215"/>
                      </a:lnTo>
                      <a:lnTo>
                        <a:pt x="0" y="122"/>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Freeform 9"/>
                <p:cNvSpPr>
                  <a:spLocks/>
                </p:cNvSpPr>
                <p:nvPr/>
              </p:nvSpPr>
              <p:spPr bwMode="auto">
                <a:xfrm>
                  <a:off x="506" y="1287"/>
                  <a:ext cx="271" cy="163"/>
                </a:xfrm>
                <a:custGeom>
                  <a:avLst/>
                  <a:gdLst>
                    <a:gd name="T0" fmla="*/ 0 w 271"/>
                    <a:gd name="T1" fmla="*/ 127 h 163"/>
                    <a:gd name="T2" fmla="*/ 270 w 271"/>
                    <a:gd name="T3" fmla="*/ 0 h 163"/>
                    <a:gd name="T4" fmla="*/ 270 w 271"/>
                    <a:gd name="T5" fmla="*/ 29 h 163"/>
                    <a:gd name="T6" fmla="*/ 0 w 271"/>
                    <a:gd name="T7" fmla="*/ 162 h 163"/>
                    <a:gd name="T8" fmla="*/ 0 w 271"/>
                    <a:gd name="T9" fmla="*/ 127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63">
                      <a:moveTo>
                        <a:pt x="0" y="127"/>
                      </a:moveTo>
                      <a:lnTo>
                        <a:pt x="270" y="0"/>
                      </a:lnTo>
                      <a:lnTo>
                        <a:pt x="270" y="29"/>
                      </a:lnTo>
                      <a:lnTo>
                        <a:pt x="0" y="162"/>
                      </a:lnTo>
                      <a:lnTo>
                        <a:pt x="0" y="127"/>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Freeform 10"/>
                <p:cNvSpPr>
                  <a:spLocks/>
                </p:cNvSpPr>
                <p:nvPr/>
              </p:nvSpPr>
              <p:spPr bwMode="auto">
                <a:xfrm>
                  <a:off x="178" y="1264"/>
                  <a:ext cx="329" cy="186"/>
                </a:xfrm>
                <a:custGeom>
                  <a:avLst/>
                  <a:gdLst>
                    <a:gd name="T0" fmla="*/ 328 w 329"/>
                    <a:gd name="T1" fmla="*/ 150 h 186"/>
                    <a:gd name="T2" fmla="*/ 0 w 329"/>
                    <a:gd name="T3" fmla="*/ 0 h 186"/>
                    <a:gd name="T4" fmla="*/ 0 w 329"/>
                    <a:gd name="T5" fmla="*/ 22 h 186"/>
                    <a:gd name="T6" fmla="*/ 328 w 329"/>
                    <a:gd name="T7" fmla="*/ 185 h 186"/>
                    <a:gd name="T8" fmla="*/ 328 w 329"/>
                    <a:gd name="T9" fmla="*/ 150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186">
                      <a:moveTo>
                        <a:pt x="328" y="150"/>
                      </a:moveTo>
                      <a:lnTo>
                        <a:pt x="0" y="0"/>
                      </a:lnTo>
                      <a:lnTo>
                        <a:pt x="0" y="22"/>
                      </a:lnTo>
                      <a:lnTo>
                        <a:pt x="328" y="185"/>
                      </a:lnTo>
                      <a:lnTo>
                        <a:pt x="328" y="150"/>
                      </a:lnTo>
                    </a:path>
                  </a:pathLst>
                </a:custGeom>
                <a:solidFill>
                  <a:srgbClr val="9EA6A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Freeform 11"/>
                <p:cNvSpPr>
                  <a:spLocks/>
                </p:cNvSpPr>
                <p:nvPr/>
              </p:nvSpPr>
              <p:spPr bwMode="auto">
                <a:xfrm>
                  <a:off x="192" y="1170"/>
                  <a:ext cx="315" cy="240"/>
                </a:xfrm>
                <a:custGeom>
                  <a:avLst/>
                  <a:gdLst>
                    <a:gd name="T0" fmla="*/ 314 w 315"/>
                    <a:gd name="T1" fmla="*/ 145 h 240"/>
                    <a:gd name="T2" fmla="*/ 0 w 315"/>
                    <a:gd name="T3" fmla="*/ 0 h 240"/>
                    <a:gd name="T4" fmla="*/ 0 w 315"/>
                    <a:gd name="T5" fmla="*/ 93 h 240"/>
                    <a:gd name="T6" fmla="*/ 314 w 315"/>
                    <a:gd name="T7" fmla="*/ 239 h 240"/>
                    <a:gd name="T8" fmla="*/ 314 w 315"/>
                    <a:gd name="T9" fmla="*/ 145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240">
                      <a:moveTo>
                        <a:pt x="314" y="145"/>
                      </a:moveTo>
                      <a:lnTo>
                        <a:pt x="0" y="0"/>
                      </a:lnTo>
                      <a:lnTo>
                        <a:pt x="0" y="93"/>
                      </a:lnTo>
                      <a:lnTo>
                        <a:pt x="314" y="239"/>
                      </a:lnTo>
                      <a:lnTo>
                        <a:pt x="314" y="145"/>
                      </a:lnTo>
                    </a:path>
                  </a:pathLst>
                </a:custGeom>
                <a:solidFill>
                  <a:srgbClr val="9EA6A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Freeform 12"/>
                <p:cNvSpPr>
                  <a:spLocks/>
                </p:cNvSpPr>
                <p:nvPr/>
              </p:nvSpPr>
              <p:spPr bwMode="auto">
                <a:xfrm>
                  <a:off x="249" y="1072"/>
                  <a:ext cx="493" cy="233"/>
                </a:xfrm>
                <a:custGeom>
                  <a:avLst/>
                  <a:gdLst>
                    <a:gd name="T0" fmla="*/ 257 w 493"/>
                    <a:gd name="T1" fmla="*/ 232 h 233"/>
                    <a:gd name="T2" fmla="*/ 492 w 493"/>
                    <a:gd name="T3" fmla="*/ 121 h 233"/>
                    <a:gd name="T4" fmla="*/ 243 w 493"/>
                    <a:gd name="T5" fmla="*/ 0 h 233"/>
                    <a:gd name="T6" fmla="*/ 0 w 493"/>
                    <a:gd name="T7" fmla="*/ 115 h 233"/>
                    <a:gd name="T8" fmla="*/ 257 w 493"/>
                    <a:gd name="T9" fmla="*/ 232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233">
                      <a:moveTo>
                        <a:pt x="257" y="232"/>
                      </a:moveTo>
                      <a:lnTo>
                        <a:pt x="492" y="121"/>
                      </a:lnTo>
                      <a:lnTo>
                        <a:pt x="243" y="0"/>
                      </a:lnTo>
                      <a:lnTo>
                        <a:pt x="0" y="115"/>
                      </a:lnTo>
                      <a:lnTo>
                        <a:pt x="257" y="232"/>
                      </a:lnTo>
                    </a:path>
                  </a:pathLst>
                </a:custGeom>
                <a:solidFill>
                  <a:srgbClr val="ADB5B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Freeform 13"/>
                <p:cNvSpPr>
                  <a:spLocks/>
                </p:cNvSpPr>
                <p:nvPr/>
              </p:nvSpPr>
              <p:spPr bwMode="auto">
                <a:xfrm>
                  <a:off x="299" y="1230"/>
                  <a:ext cx="201" cy="174"/>
                </a:xfrm>
                <a:custGeom>
                  <a:avLst/>
                  <a:gdLst>
                    <a:gd name="T0" fmla="*/ 0 w 201"/>
                    <a:gd name="T1" fmla="*/ 0 h 174"/>
                    <a:gd name="T2" fmla="*/ 200 w 201"/>
                    <a:gd name="T3" fmla="*/ 92 h 174"/>
                    <a:gd name="T4" fmla="*/ 200 w 201"/>
                    <a:gd name="T5" fmla="*/ 173 h 174"/>
                    <a:gd name="T6" fmla="*/ 0 w 201"/>
                    <a:gd name="T7" fmla="*/ 75 h 174"/>
                    <a:gd name="T8" fmla="*/ 0 w 201"/>
                    <a:gd name="T9" fmla="*/ 0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4">
                      <a:moveTo>
                        <a:pt x="0" y="0"/>
                      </a:moveTo>
                      <a:lnTo>
                        <a:pt x="200" y="92"/>
                      </a:lnTo>
                      <a:lnTo>
                        <a:pt x="200" y="173"/>
                      </a:lnTo>
                      <a:lnTo>
                        <a:pt x="0" y="75"/>
                      </a:lnTo>
                      <a:lnTo>
                        <a:pt x="0" y="0"/>
                      </a:lnTo>
                    </a:path>
                  </a:pathLst>
                </a:custGeom>
                <a:solidFill>
                  <a:srgbClr val="474F4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Freeform 14"/>
                <p:cNvSpPr>
                  <a:spLocks/>
                </p:cNvSpPr>
                <p:nvPr/>
              </p:nvSpPr>
              <p:spPr bwMode="auto">
                <a:xfrm>
                  <a:off x="299" y="1230"/>
                  <a:ext cx="201" cy="174"/>
                </a:xfrm>
                <a:custGeom>
                  <a:avLst/>
                  <a:gdLst>
                    <a:gd name="T0" fmla="*/ 0 w 201"/>
                    <a:gd name="T1" fmla="*/ 75 h 174"/>
                    <a:gd name="T2" fmla="*/ 200 w 201"/>
                    <a:gd name="T3" fmla="*/ 173 h 174"/>
                    <a:gd name="T4" fmla="*/ 200 w 201"/>
                    <a:gd name="T5" fmla="*/ 92 h 174"/>
                    <a:gd name="T6" fmla="*/ 0 w 201"/>
                    <a:gd name="T7" fmla="*/ 0 h 174"/>
                    <a:gd name="T8" fmla="*/ 0 w 201"/>
                    <a:gd name="T9" fmla="*/ 75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4">
                      <a:moveTo>
                        <a:pt x="0" y="75"/>
                      </a:moveTo>
                      <a:lnTo>
                        <a:pt x="200" y="173"/>
                      </a:lnTo>
                      <a:lnTo>
                        <a:pt x="200" y="92"/>
                      </a:lnTo>
                      <a:lnTo>
                        <a:pt x="0" y="0"/>
                      </a:lnTo>
                      <a:lnTo>
                        <a:pt x="0" y="75"/>
                      </a:lnTo>
                    </a:path>
                  </a:pathLst>
                </a:custGeom>
                <a:solidFill>
                  <a:srgbClr val="9EA6A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Freeform 15"/>
                <p:cNvSpPr>
                  <a:spLocks/>
                </p:cNvSpPr>
                <p:nvPr/>
              </p:nvSpPr>
              <p:spPr bwMode="auto">
                <a:xfrm>
                  <a:off x="299" y="1230"/>
                  <a:ext cx="101" cy="71"/>
                </a:xfrm>
                <a:custGeom>
                  <a:avLst/>
                  <a:gdLst>
                    <a:gd name="T0" fmla="*/ 0 w 101"/>
                    <a:gd name="T1" fmla="*/ 23 h 71"/>
                    <a:gd name="T2" fmla="*/ 100 w 101"/>
                    <a:gd name="T3" fmla="*/ 70 h 71"/>
                    <a:gd name="T4" fmla="*/ 100 w 101"/>
                    <a:gd name="T5" fmla="*/ 46 h 71"/>
                    <a:gd name="T6" fmla="*/ 0 w 101"/>
                    <a:gd name="T7" fmla="*/ 0 h 71"/>
                    <a:gd name="T8" fmla="*/ 0 w 101"/>
                    <a:gd name="T9" fmla="*/ 23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1">
                      <a:moveTo>
                        <a:pt x="0" y="23"/>
                      </a:moveTo>
                      <a:lnTo>
                        <a:pt x="100" y="70"/>
                      </a:lnTo>
                      <a:lnTo>
                        <a:pt x="100" y="46"/>
                      </a:lnTo>
                      <a:lnTo>
                        <a:pt x="0" y="0"/>
                      </a:lnTo>
                      <a:lnTo>
                        <a:pt x="0" y="23"/>
                      </a:lnTo>
                    </a:path>
                  </a:pathLst>
                </a:custGeom>
                <a:solidFill>
                  <a:srgbClr val="ADB5B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Freeform 16"/>
                <p:cNvSpPr>
                  <a:spLocks/>
                </p:cNvSpPr>
                <p:nvPr/>
              </p:nvSpPr>
              <p:spPr bwMode="auto">
                <a:xfrm>
                  <a:off x="299" y="1230"/>
                  <a:ext cx="101" cy="71"/>
                </a:xfrm>
                <a:custGeom>
                  <a:avLst/>
                  <a:gdLst>
                    <a:gd name="T0" fmla="*/ 0 w 101"/>
                    <a:gd name="T1" fmla="*/ 23 h 71"/>
                    <a:gd name="T2" fmla="*/ 100 w 101"/>
                    <a:gd name="T3" fmla="*/ 70 h 71"/>
                    <a:gd name="T4" fmla="*/ 100 w 101"/>
                    <a:gd name="T5" fmla="*/ 46 h 71"/>
                    <a:gd name="T6" fmla="*/ 0 w 101"/>
                    <a:gd name="T7" fmla="*/ 0 h 71"/>
                    <a:gd name="T8" fmla="*/ 0 w 101"/>
                    <a:gd name="T9" fmla="*/ 23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1">
                      <a:moveTo>
                        <a:pt x="0" y="23"/>
                      </a:moveTo>
                      <a:lnTo>
                        <a:pt x="100" y="70"/>
                      </a:lnTo>
                      <a:lnTo>
                        <a:pt x="100" y="46"/>
                      </a:lnTo>
                      <a:lnTo>
                        <a:pt x="0" y="0"/>
                      </a:lnTo>
                      <a:lnTo>
                        <a:pt x="0" y="23"/>
                      </a:lnTo>
                    </a:path>
                  </a:pathLst>
                </a:custGeom>
                <a:noFill/>
                <a:ln w="12700" cap="rnd" cmpd="sng">
                  <a:solidFill>
                    <a:srgbClr val="474F4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Freeform 17"/>
                <p:cNvSpPr>
                  <a:spLocks/>
                </p:cNvSpPr>
                <p:nvPr/>
              </p:nvSpPr>
              <p:spPr bwMode="auto">
                <a:xfrm>
                  <a:off x="208" y="1200"/>
                  <a:ext cx="71" cy="94"/>
                </a:xfrm>
                <a:custGeom>
                  <a:avLst/>
                  <a:gdLst>
                    <a:gd name="T0" fmla="*/ 0 w 71"/>
                    <a:gd name="T1" fmla="*/ 57 h 94"/>
                    <a:gd name="T2" fmla="*/ 70 w 71"/>
                    <a:gd name="T3" fmla="*/ 93 h 94"/>
                    <a:gd name="T4" fmla="*/ 70 w 71"/>
                    <a:gd name="T5" fmla="*/ 34 h 94"/>
                    <a:gd name="T6" fmla="*/ 0 w 71"/>
                    <a:gd name="T7" fmla="*/ 0 h 94"/>
                    <a:gd name="T8" fmla="*/ 0 w 71"/>
                    <a:gd name="T9" fmla="*/ 57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4">
                      <a:moveTo>
                        <a:pt x="0" y="57"/>
                      </a:moveTo>
                      <a:lnTo>
                        <a:pt x="70" y="93"/>
                      </a:lnTo>
                      <a:lnTo>
                        <a:pt x="70" y="34"/>
                      </a:lnTo>
                      <a:lnTo>
                        <a:pt x="0" y="0"/>
                      </a:lnTo>
                      <a:lnTo>
                        <a:pt x="0" y="57"/>
                      </a:lnTo>
                    </a:path>
                  </a:pathLst>
                </a:custGeom>
                <a:solidFill>
                  <a:srgbClr val="9EA6A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Freeform 18"/>
                <p:cNvSpPr>
                  <a:spLocks/>
                </p:cNvSpPr>
                <p:nvPr/>
              </p:nvSpPr>
              <p:spPr bwMode="auto">
                <a:xfrm>
                  <a:off x="208" y="1200"/>
                  <a:ext cx="71" cy="94"/>
                </a:xfrm>
                <a:custGeom>
                  <a:avLst/>
                  <a:gdLst>
                    <a:gd name="T0" fmla="*/ 0 w 71"/>
                    <a:gd name="T1" fmla="*/ 57 h 94"/>
                    <a:gd name="T2" fmla="*/ 70 w 71"/>
                    <a:gd name="T3" fmla="*/ 93 h 94"/>
                    <a:gd name="T4" fmla="*/ 70 w 71"/>
                    <a:gd name="T5" fmla="*/ 34 h 94"/>
                    <a:gd name="T6" fmla="*/ 0 w 71"/>
                    <a:gd name="T7" fmla="*/ 0 h 94"/>
                    <a:gd name="T8" fmla="*/ 0 w 71"/>
                    <a:gd name="T9" fmla="*/ 57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4">
                      <a:moveTo>
                        <a:pt x="0" y="57"/>
                      </a:moveTo>
                      <a:lnTo>
                        <a:pt x="70" y="93"/>
                      </a:lnTo>
                      <a:lnTo>
                        <a:pt x="70" y="34"/>
                      </a:lnTo>
                      <a:lnTo>
                        <a:pt x="0" y="0"/>
                      </a:lnTo>
                      <a:lnTo>
                        <a:pt x="0" y="57"/>
                      </a:lnTo>
                    </a:path>
                  </a:pathLst>
                </a:custGeom>
                <a:noFill/>
                <a:ln w="12700" cap="rnd" cmpd="sng">
                  <a:solidFill>
                    <a:srgbClr val="474F4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Freeform 19"/>
                <p:cNvSpPr>
                  <a:spLocks/>
                </p:cNvSpPr>
                <p:nvPr/>
              </p:nvSpPr>
              <p:spPr bwMode="auto">
                <a:xfrm>
                  <a:off x="208" y="1183"/>
                  <a:ext cx="71" cy="51"/>
                </a:xfrm>
                <a:custGeom>
                  <a:avLst/>
                  <a:gdLst>
                    <a:gd name="T0" fmla="*/ 0 w 71"/>
                    <a:gd name="T1" fmla="*/ 0 h 51"/>
                    <a:gd name="T2" fmla="*/ 70 w 71"/>
                    <a:gd name="T3" fmla="*/ 33 h 51"/>
                    <a:gd name="T4" fmla="*/ 70 w 71"/>
                    <a:gd name="T5" fmla="*/ 50 h 51"/>
                    <a:gd name="T6" fmla="*/ 0 w 71"/>
                    <a:gd name="T7" fmla="*/ 17 h 51"/>
                    <a:gd name="T8" fmla="*/ 0 w 7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1">
                      <a:moveTo>
                        <a:pt x="0" y="0"/>
                      </a:moveTo>
                      <a:lnTo>
                        <a:pt x="70" y="33"/>
                      </a:lnTo>
                      <a:lnTo>
                        <a:pt x="70" y="50"/>
                      </a:lnTo>
                      <a:lnTo>
                        <a:pt x="0" y="17"/>
                      </a:lnTo>
                      <a:lnTo>
                        <a:pt x="0" y="0"/>
                      </a:lnTo>
                    </a:path>
                  </a:pathLst>
                </a:custGeom>
                <a:solidFill>
                  <a:srgbClr val="BAC2C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Freeform 20"/>
                <p:cNvSpPr>
                  <a:spLocks/>
                </p:cNvSpPr>
                <p:nvPr/>
              </p:nvSpPr>
              <p:spPr bwMode="auto">
                <a:xfrm>
                  <a:off x="208" y="1183"/>
                  <a:ext cx="71" cy="51"/>
                </a:xfrm>
                <a:custGeom>
                  <a:avLst/>
                  <a:gdLst>
                    <a:gd name="T0" fmla="*/ 0 w 71"/>
                    <a:gd name="T1" fmla="*/ 0 h 51"/>
                    <a:gd name="T2" fmla="*/ 70 w 71"/>
                    <a:gd name="T3" fmla="*/ 33 h 51"/>
                    <a:gd name="T4" fmla="*/ 70 w 71"/>
                    <a:gd name="T5" fmla="*/ 50 h 51"/>
                    <a:gd name="T6" fmla="*/ 0 w 71"/>
                    <a:gd name="T7" fmla="*/ 17 h 51"/>
                    <a:gd name="T8" fmla="*/ 0 w 7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51">
                      <a:moveTo>
                        <a:pt x="0" y="0"/>
                      </a:moveTo>
                      <a:lnTo>
                        <a:pt x="70" y="33"/>
                      </a:lnTo>
                      <a:lnTo>
                        <a:pt x="70" y="50"/>
                      </a:lnTo>
                      <a:lnTo>
                        <a:pt x="0" y="17"/>
                      </a:lnTo>
                      <a:lnTo>
                        <a:pt x="0" y="0"/>
                      </a:lnTo>
                    </a:path>
                  </a:pathLst>
                </a:custGeom>
                <a:noFill/>
                <a:ln w="12700" cap="rnd" cmpd="sng">
                  <a:solidFill>
                    <a:srgbClr val="474F4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Freeform 21"/>
                <p:cNvSpPr>
                  <a:spLocks/>
                </p:cNvSpPr>
                <p:nvPr/>
              </p:nvSpPr>
              <p:spPr bwMode="auto">
                <a:xfrm>
                  <a:off x="399" y="1275"/>
                  <a:ext cx="101" cy="76"/>
                </a:xfrm>
                <a:custGeom>
                  <a:avLst/>
                  <a:gdLst>
                    <a:gd name="T0" fmla="*/ 100 w 101"/>
                    <a:gd name="T1" fmla="*/ 75 h 76"/>
                    <a:gd name="T2" fmla="*/ 0 w 101"/>
                    <a:gd name="T3" fmla="*/ 29 h 76"/>
                    <a:gd name="T4" fmla="*/ 0 w 101"/>
                    <a:gd name="T5" fmla="*/ 0 h 76"/>
                    <a:gd name="T6" fmla="*/ 100 w 101"/>
                    <a:gd name="T7" fmla="*/ 45 h 76"/>
                    <a:gd name="T8" fmla="*/ 100 w 101"/>
                    <a:gd name="T9" fmla="*/ 75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6">
                      <a:moveTo>
                        <a:pt x="100" y="75"/>
                      </a:moveTo>
                      <a:lnTo>
                        <a:pt x="0" y="29"/>
                      </a:lnTo>
                      <a:lnTo>
                        <a:pt x="0" y="0"/>
                      </a:lnTo>
                      <a:lnTo>
                        <a:pt x="100" y="45"/>
                      </a:lnTo>
                      <a:lnTo>
                        <a:pt x="100" y="75"/>
                      </a:lnTo>
                    </a:path>
                  </a:pathLst>
                </a:custGeom>
                <a:solidFill>
                  <a:srgbClr val="91999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Freeform 22"/>
                <p:cNvSpPr>
                  <a:spLocks/>
                </p:cNvSpPr>
                <p:nvPr/>
              </p:nvSpPr>
              <p:spPr bwMode="auto">
                <a:xfrm>
                  <a:off x="406" y="1287"/>
                  <a:ext cx="94" cy="47"/>
                </a:xfrm>
                <a:custGeom>
                  <a:avLst/>
                  <a:gdLst>
                    <a:gd name="T0" fmla="*/ 0 w 94"/>
                    <a:gd name="T1" fmla="*/ 0 h 47"/>
                    <a:gd name="T2" fmla="*/ 29 w 94"/>
                    <a:gd name="T3" fmla="*/ 12 h 47"/>
                    <a:gd name="T4" fmla="*/ 36 w 94"/>
                    <a:gd name="T5" fmla="*/ 12 h 47"/>
                    <a:gd name="T6" fmla="*/ 56 w 94"/>
                    <a:gd name="T7" fmla="*/ 23 h 47"/>
                    <a:gd name="T8" fmla="*/ 56 w 94"/>
                    <a:gd name="T9" fmla="*/ 29 h 47"/>
                    <a:gd name="T10" fmla="*/ 93 w 94"/>
                    <a:gd name="T11" fmla="*/ 40 h 47"/>
                    <a:gd name="T12" fmla="*/ 93 w 94"/>
                    <a:gd name="T13" fmla="*/ 46 h 47"/>
                    <a:gd name="T14" fmla="*/ 56 w 94"/>
                    <a:gd name="T15" fmla="*/ 29 h 47"/>
                    <a:gd name="T16" fmla="*/ 56 w 94"/>
                    <a:gd name="T17" fmla="*/ 34 h 47"/>
                    <a:gd name="T18" fmla="*/ 36 w 94"/>
                    <a:gd name="T19" fmla="*/ 23 h 47"/>
                    <a:gd name="T20" fmla="*/ 36 w 94"/>
                    <a:gd name="T21" fmla="*/ 17 h 47"/>
                    <a:gd name="T22" fmla="*/ 0 w 94"/>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47">
                      <a:moveTo>
                        <a:pt x="0" y="0"/>
                      </a:moveTo>
                      <a:lnTo>
                        <a:pt x="29" y="12"/>
                      </a:lnTo>
                      <a:lnTo>
                        <a:pt x="36" y="12"/>
                      </a:lnTo>
                      <a:lnTo>
                        <a:pt x="56" y="23"/>
                      </a:lnTo>
                      <a:lnTo>
                        <a:pt x="56" y="29"/>
                      </a:lnTo>
                      <a:lnTo>
                        <a:pt x="93" y="40"/>
                      </a:lnTo>
                      <a:lnTo>
                        <a:pt x="93" y="46"/>
                      </a:lnTo>
                      <a:lnTo>
                        <a:pt x="56" y="29"/>
                      </a:lnTo>
                      <a:lnTo>
                        <a:pt x="56" y="34"/>
                      </a:lnTo>
                      <a:lnTo>
                        <a:pt x="36" y="23"/>
                      </a:lnTo>
                      <a:lnTo>
                        <a:pt x="36" y="1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Freeform 23"/>
                <p:cNvSpPr>
                  <a:spLocks/>
                </p:cNvSpPr>
                <p:nvPr/>
              </p:nvSpPr>
              <p:spPr bwMode="auto">
                <a:xfrm>
                  <a:off x="435" y="1310"/>
                  <a:ext cx="29" cy="19"/>
                </a:xfrm>
                <a:custGeom>
                  <a:avLst/>
                  <a:gdLst>
                    <a:gd name="T0" fmla="*/ 28 w 29"/>
                    <a:gd name="T1" fmla="*/ 18 h 19"/>
                    <a:gd name="T2" fmla="*/ 28 w 29"/>
                    <a:gd name="T3" fmla="*/ 12 h 19"/>
                    <a:gd name="T4" fmla="*/ 7 w 29"/>
                    <a:gd name="T5" fmla="*/ 0 h 19"/>
                    <a:gd name="T6" fmla="*/ 0 w 29"/>
                    <a:gd name="T7" fmla="*/ 6 h 19"/>
                    <a:gd name="T8" fmla="*/ 28 w 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9">
                      <a:moveTo>
                        <a:pt x="28" y="18"/>
                      </a:moveTo>
                      <a:lnTo>
                        <a:pt x="28" y="12"/>
                      </a:lnTo>
                      <a:lnTo>
                        <a:pt x="7" y="0"/>
                      </a:lnTo>
                      <a:lnTo>
                        <a:pt x="0" y="6"/>
                      </a:lnTo>
                      <a:lnTo>
                        <a:pt x="28" y="18"/>
                      </a:lnTo>
                    </a:path>
                  </a:pathLst>
                </a:custGeom>
                <a:solidFill>
                  <a:srgbClr val="ADB5B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Freeform 24"/>
                <p:cNvSpPr>
                  <a:spLocks/>
                </p:cNvSpPr>
                <p:nvPr/>
              </p:nvSpPr>
              <p:spPr bwMode="auto">
                <a:xfrm>
                  <a:off x="435" y="1304"/>
                  <a:ext cx="23" cy="19"/>
                </a:xfrm>
                <a:custGeom>
                  <a:avLst/>
                  <a:gdLst>
                    <a:gd name="T0" fmla="*/ 0 w 23"/>
                    <a:gd name="T1" fmla="*/ 0 h 19"/>
                    <a:gd name="T2" fmla="*/ 22 w 23"/>
                    <a:gd name="T3" fmla="*/ 0 h 19"/>
                    <a:gd name="T4" fmla="*/ 22 w 23"/>
                    <a:gd name="T5" fmla="*/ 9 h 19"/>
                    <a:gd name="T6" fmla="*/ 0 w 23"/>
                    <a:gd name="T7" fmla="*/ 18 h 19"/>
                    <a:gd name="T8" fmla="*/ 0 w 23"/>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0" y="0"/>
                      </a:moveTo>
                      <a:lnTo>
                        <a:pt x="22" y="0"/>
                      </a:lnTo>
                      <a:lnTo>
                        <a:pt x="22" y="9"/>
                      </a:lnTo>
                      <a:lnTo>
                        <a:pt x="0" y="18"/>
                      </a:lnTo>
                      <a:lnTo>
                        <a:pt x="0" y="0"/>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Freeform 25"/>
                <p:cNvSpPr>
                  <a:spLocks/>
                </p:cNvSpPr>
                <p:nvPr/>
              </p:nvSpPr>
              <p:spPr bwMode="auto">
                <a:xfrm>
                  <a:off x="413" y="1300"/>
                  <a:ext cx="23" cy="18"/>
                </a:xfrm>
                <a:custGeom>
                  <a:avLst/>
                  <a:gdLst>
                    <a:gd name="T0" fmla="*/ 0 w 23"/>
                    <a:gd name="T1" fmla="*/ 0 h 18"/>
                    <a:gd name="T2" fmla="*/ 22 w 23"/>
                    <a:gd name="T3" fmla="*/ 8 h 18"/>
                    <a:gd name="T4" fmla="*/ 22 w 23"/>
                    <a:gd name="T5" fmla="*/ 17 h 18"/>
                    <a:gd name="T6" fmla="*/ 0 w 23"/>
                    <a:gd name="T7" fmla="*/ 8 h 18"/>
                    <a:gd name="T8" fmla="*/ 0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0" y="0"/>
                      </a:moveTo>
                      <a:lnTo>
                        <a:pt x="22" y="8"/>
                      </a:lnTo>
                      <a:lnTo>
                        <a:pt x="22" y="17"/>
                      </a:lnTo>
                      <a:lnTo>
                        <a:pt x="0" y="8"/>
                      </a:lnTo>
                      <a:lnTo>
                        <a:pt x="0" y="0"/>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Freeform 26"/>
                <p:cNvSpPr>
                  <a:spLocks/>
                </p:cNvSpPr>
                <p:nvPr/>
              </p:nvSpPr>
              <p:spPr bwMode="auto">
                <a:xfrm>
                  <a:off x="470" y="1327"/>
                  <a:ext cx="22" cy="19"/>
                </a:xfrm>
                <a:custGeom>
                  <a:avLst/>
                  <a:gdLst>
                    <a:gd name="T0" fmla="*/ 21 w 22"/>
                    <a:gd name="T1" fmla="*/ 18 h 19"/>
                    <a:gd name="T2" fmla="*/ 11 w 22"/>
                    <a:gd name="T3" fmla="*/ 8 h 19"/>
                    <a:gd name="T4" fmla="*/ 0 w 22"/>
                    <a:gd name="T5" fmla="*/ 8 h 19"/>
                    <a:gd name="T6" fmla="*/ 0 w 22"/>
                    <a:gd name="T7" fmla="*/ 0 h 19"/>
                    <a:gd name="T8" fmla="*/ 11 w 22"/>
                    <a:gd name="T9" fmla="*/ 0 h 19"/>
                    <a:gd name="T10" fmla="*/ 21 w 22"/>
                    <a:gd name="T11" fmla="*/ 8 h 19"/>
                    <a:gd name="T12" fmla="*/ 21 w 22"/>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9">
                      <a:moveTo>
                        <a:pt x="21" y="18"/>
                      </a:moveTo>
                      <a:lnTo>
                        <a:pt x="11" y="8"/>
                      </a:lnTo>
                      <a:lnTo>
                        <a:pt x="0" y="8"/>
                      </a:lnTo>
                      <a:lnTo>
                        <a:pt x="0" y="0"/>
                      </a:lnTo>
                      <a:lnTo>
                        <a:pt x="11" y="0"/>
                      </a:lnTo>
                      <a:lnTo>
                        <a:pt x="21" y="8"/>
                      </a:lnTo>
                      <a:lnTo>
                        <a:pt x="21" y="18"/>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Freeform 27"/>
                <p:cNvSpPr>
                  <a:spLocks/>
                </p:cNvSpPr>
                <p:nvPr/>
              </p:nvSpPr>
              <p:spPr bwMode="auto">
                <a:xfrm>
                  <a:off x="413" y="1300"/>
                  <a:ext cx="23" cy="18"/>
                </a:xfrm>
                <a:custGeom>
                  <a:avLst/>
                  <a:gdLst>
                    <a:gd name="T0" fmla="*/ 0 w 23"/>
                    <a:gd name="T1" fmla="*/ 0 h 18"/>
                    <a:gd name="T2" fmla="*/ 22 w 23"/>
                    <a:gd name="T3" fmla="*/ 8 h 18"/>
                    <a:gd name="T4" fmla="*/ 22 w 23"/>
                    <a:gd name="T5" fmla="*/ 17 h 18"/>
                    <a:gd name="T6" fmla="*/ 0 w 23"/>
                    <a:gd name="T7" fmla="*/ 8 h 18"/>
                    <a:gd name="T8" fmla="*/ 0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0" y="0"/>
                      </a:moveTo>
                      <a:lnTo>
                        <a:pt x="22" y="8"/>
                      </a:lnTo>
                      <a:lnTo>
                        <a:pt x="22" y="17"/>
                      </a:lnTo>
                      <a:lnTo>
                        <a:pt x="0" y="8"/>
                      </a:lnTo>
                      <a:lnTo>
                        <a:pt x="0" y="0"/>
                      </a:lnTo>
                    </a:path>
                  </a:pathLst>
                </a:custGeom>
                <a:solidFill>
                  <a:srgbClr val="FF73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Freeform 28"/>
                <p:cNvSpPr>
                  <a:spLocks/>
                </p:cNvSpPr>
                <p:nvPr/>
              </p:nvSpPr>
              <p:spPr bwMode="auto">
                <a:xfrm>
                  <a:off x="470" y="1327"/>
                  <a:ext cx="22" cy="19"/>
                </a:xfrm>
                <a:custGeom>
                  <a:avLst/>
                  <a:gdLst>
                    <a:gd name="T0" fmla="*/ 21 w 22"/>
                    <a:gd name="T1" fmla="*/ 18 h 19"/>
                    <a:gd name="T2" fmla="*/ 11 w 22"/>
                    <a:gd name="T3" fmla="*/ 8 h 19"/>
                    <a:gd name="T4" fmla="*/ 0 w 22"/>
                    <a:gd name="T5" fmla="*/ 8 h 19"/>
                    <a:gd name="T6" fmla="*/ 0 w 22"/>
                    <a:gd name="T7" fmla="*/ 0 h 19"/>
                    <a:gd name="T8" fmla="*/ 11 w 22"/>
                    <a:gd name="T9" fmla="*/ 0 h 19"/>
                    <a:gd name="T10" fmla="*/ 21 w 22"/>
                    <a:gd name="T11" fmla="*/ 8 h 19"/>
                    <a:gd name="T12" fmla="*/ 21 w 22"/>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9">
                      <a:moveTo>
                        <a:pt x="21" y="18"/>
                      </a:moveTo>
                      <a:lnTo>
                        <a:pt x="11" y="8"/>
                      </a:lnTo>
                      <a:lnTo>
                        <a:pt x="0" y="8"/>
                      </a:lnTo>
                      <a:lnTo>
                        <a:pt x="0" y="0"/>
                      </a:lnTo>
                      <a:lnTo>
                        <a:pt x="11" y="0"/>
                      </a:lnTo>
                      <a:lnTo>
                        <a:pt x="21" y="8"/>
                      </a:lnTo>
                      <a:lnTo>
                        <a:pt x="21" y="18"/>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Freeform 29"/>
                <p:cNvSpPr>
                  <a:spLocks/>
                </p:cNvSpPr>
                <p:nvPr/>
              </p:nvSpPr>
              <p:spPr bwMode="auto">
                <a:xfrm>
                  <a:off x="470" y="1327"/>
                  <a:ext cx="22" cy="19"/>
                </a:xfrm>
                <a:custGeom>
                  <a:avLst/>
                  <a:gdLst>
                    <a:gd name="T0" fmla="*/ 21 w 22"/>
                    <a:gd name="T1" fmla="*/ 18 h 19"/>
                    <a:gd name="T2" fmla="*/ 11 w 22"/>
                    <a:gd name="T3" fmla="*/ 8 h 19"/>
                    <a:gd name="T4" fmla="*/ 0 w 22"/>
                    <a:gd name="T5" fmla="*/ 8 h 19"/>
                    <a:gd name="T6" fmla="*/ 0 w 22"/>
                    <a:gd name="T7" fmla="*/ 0 h 19"/>
                    <a:gd name="T8" fmla="*/ 11 w 22"/>
                    <a:gd name="T9" fmla="*/ 0 h 19"/>
                    <a:gd name="T10" fmla="*/ 21 w 22"/>
                    <a:gd name="T11" fmla="*/ 8 h 19"/>
                    <a:gd name="T12" fmla="*/ 21 w 22"/>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9">
                      <a:moveTo>
                        <a:pt x="21" y="18"/>
                      </a:moveTo>
                      <a:lnTo>
                        <a:pt x="11" y="8"/>
                      </a:lnTo>
                      <a:lnTo>
                        <a:pt x="0" y="8"/>
                      </a:lnTo>
                      <a:lnTo>
                        <a:pt x="0" y="0"/>
                      </a:lnTo>
                      <a:lnTo>
                        <a:pt x="11" y="0"/>
                      </a:lnTo>
                      <a:lnTo>
                        <a:pt x="21" y="8"/>
                      </a:lnTo>
                      <a:lnTo>
                        <a:pt x="21" y="18"/>
                      </a:lnTo>
                    </a:path>
                  </a:pathLst>
                </a:custGeom>
                <a:solidFill>
                  <a:srgbClr val="828A8A"/>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Freeform 30"/>
                <p:cNvSpPr>
                  <a:spLocks/>
                </p:cNvSpPr>
                <p:nvPr/>
              </p:nvSpPr>
              <p:spPr bwMode="auto">
                <a:xfrm>
                  <a:off x="378" y="1304"/>
                  <a:ext cx="122" cy="100"/>
                </a:xfrm>
                <a:custGeom>
                  <a:avLst/>
                  <a:gdLst>
                    <a:gd name="T0" fmla="*/ 121 w 122"/>
                    <a:gd name="T1" fmla="*/ 99 h 100"/>
                    <a:gd name="T2" fmla="*/ 0 w 122"/>
                    <a:gd name="T3" fmla="*/ 35 h 100"/>
                    <a:gd name="T4" fmla="*/ 0 w 122"/>
                    <a:gd name="T5" fmla="*/ 0 h 100"/>
                    <a:gd name="T6" fmla="*/ 121 w 122"/>
                    <a:gd name="T7" fmla="*/ 58 h 100"/>
                    <a:gd name="T8" fmla="*/ 121 w 122"/>
                    <a:gd name="T9" fmla="*/ 99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00">
                      <a:moveTo>
                        <a:pt x="121" y="99"/>
                      </a:moveTo>
                      <a:lnTo>
                        <a:pt x="0" y="35"/>
                      </a:lnTo>
                      <a:lnTo>
                        <a:pt x="0" y="0"/>
                      </a:lnTo>
                      <a:lnTo>
                        <a:pt x="121" y="58"/>
                      </a:lnTo>
                      <a:lnTo>
                        <a:pt x="121" y="99"/>
                      </a:lnTo>
                    </a:path>
                  </a:pathLst>
                </a:custGeom>
                <a:solidFill>
                  <a:srgbClr val="91999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Freeform 31"/>
                <p:cNvSpPr>
                  <a:spLocks/>
                </p:cNvSpPr>
                <p:nvPr/>
              </p:nvSpPr>
              <p:spPr bwMode="auto">
                <a:xfrm>
                  <a:off x="406" y="1321"/>
                  <a:ext cx="58" cy="60"/>
                </a:xfrm>
                <a:custGeom>
                  <a:avLst/>
                  <a:gdLst>
                    <a:gd name="T0" fmla="*/ 57 w 58"/>
                    <a:gd name="T1" fmla="*/ 59 h 60"/>
                    <a:gd name="T2" fmla="*/ 0 w 58"/>
                    <a:gd name="T3" fmla="*/ 29 h 60"/>
                    <a:gd name="T4" fmla="*/ 0 w 58"/>
                    <a:gd name="T5" fmla="*/ 0 h 60"/>
                    <a:gd name="T6" fmla="*/ 57 w 58"/>
                    <a:gd name="T7" fmla="*/ 29 h 60"/>
                    <a:gd name="T8" fmla="*/ 57 w 58"/>
                    <a:gd name="T9" fmla="*/ 59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57" y="59"/>
                      </a:moveTo>
                      <a:lnTo>
                        <a:pt x="0" y="29"/>
                      </a:lnTo>
                      <a:lnTo>
                        <a:pt x="0" y="0"/>
                      </a:lnTo>
                      <a:lnTo>
                        <a:pt x="57" y="29"/>
                      </a:lnTo>
                      <a:lnTo>
                        <a:pt x="57" y="59"/>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Freeform 32"/>
                <p:cNvSpPr>
                  <a:spLocks/>
                </p:cNvSpPr>
                <p:nvPr/>
              </p:nvSpPr>
              <p:spPr bwMode="auto">
                <a:xfrm>
                  <a:off x="406" y="1327"/>
                  <a:ext cx="58" cy="54"/>
                </a:xfrm>
                <a:custGeom>
                  <a:avLst/>
                  <a:gdLst>
                    <a:gd name="T0" fmla="*/ 57 w 58"/>
                    <a:gd name="T1" fmla="*/ 53 h 54"/>
                    <a:gd name="T2" fmla="*/ 0 w 58"/>
                    <a:gd name="T3" fmla="*/ 23 h 54"/>
                    <a:gd name="T4" fmla="*/ 0 w 58"/>
                    <a:gd name="T5" fmla="*/ 0 h 54"/>
                    <a:gd name="T6" fmla="*/ 57 w 58"/>
                    <a:gd name="T7" fmla="*/ 23 h 54"/>
                    <a:gd name="T8" fmla="*/ 57 w 58"/>
                    <a:gd name="T9" fmla="*/ 5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57" y="53"/>
                      </a:moveTo>
                      <a:lnTo>
                        <a:pt x="0" y="23"/>
                      </a:lnTo>
                      <a:lnTo>
                        <a:pt x="0" y="0"/>
                      </a:lnTo>
                      <a:lnTo>
                        <a:pt x="57" y="23"/>
                      </a:lnTo>
                      <a:lnTo>
                        <a:pt x="57" y="53"/>
                      </a:lnTo>
                    </a:path>
                  </a:pathLst>
                </a:custGeom>
                <a:solidFill>
                  <a:srgbClr val="91999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Freeform 33"/>
                <p:cNvSpPr>
                  <a:spLocks/>
                </p:cNvSpPr>
                <p:nvPr/>
              </p:nvSpPr>
              <p:spPr bwMode="auto">
                <a:xfrm>
                  <a:off x="442" y="1339"/>
                  <a:ext cx="23" cy="42"/>
                </a:xfrm>
                <a:custGeom>
                  <a:avLst/>
                  <a:gdLst>
                    <a:gd name="T0" fmla="*/ 22 w 23"/>
                    <a:gd name="T1" fmla="*/ 41 h 42"/>
                    <a:gd name="T2" fmla="*/ 0 w 23"/>
                    <a:gd name="T3" fmla="*/ 28 h 42"/>
                    <a:gd name="T4" fmla="*/ 0 w 23"/>
                    <a:gd name="T5" fmla="*/ 0 h 42"/>
                    <a:gd name="T6" fmla="*/ 22 w 23"/>
                    <a:gd name="T7" fmla="*/ 11 h 42"/>
                    <a:gd name="T8" fmla="*/ 22 w 23"/>
                    <a:gd name="T9" fmla="*/ 41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2">
                      <a:moveTo>
                        <a:pt x="22" y="41"/>
                      </a:moveTo>
                      <a:lnTo>
                        <a:pt x="0" y="28"/>
                      </a:lnTo>
                      <a:lnTo>
                        <a:pt x="0" y="0"/>
                      </a:lnTo>
                      <a:lnTo>
                        <a:pt x="22" y="11"/>
                      </a:lnTo>
                      <a:lnTo>
                        <a:pt x="22" y="41"/>
                      </a:lnTo>
                    </a:path>
                  </a:pathLst>
                </a:custGeom>
                <a:solidFill>
                  <a:srgbClr val="6B737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Freeform 34"/>
                <p:cNvSpPr>
                  <a:spLocks/>
                </p:cNvSpPr>
                <p:nvPr/>
              </p:nvSpPr>
              <p:spPr bwMode="auto">
                <a:xfrm>
                  <a:off x="442" y="1356"/>
                  <a:ext cx="23" cy="25"/>
                </a:xfrm>
                <a:custGeom>
                  <a:avLst/>
                  <a:gdLst>
                    <a:gd name="T0" fmla="*/ 22 w 23"/>
                    <a:gd name="T1" fmla="*/ 24 h 25"/>
                    <a:gd name="T2" fmla="*/ 0 w 23"/>
                    <a:gd name="T3" fmla="*/ 11 h 25"/>
                    <a:gd name="T4" fmla="*/ 0 w 23"/>
                    <a:gd name="T5" fmla="*/ 0 h 25"/>
                    <a:gd name="T6" fmla="*/ 22 w 23"/>
                    <a:gd name="T7" fmla="*/ 11 h 25"/>
                    <a:gd name="T8" fmla="*/ 22 w 23"/>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5">
                      <a:moveTo>
                        <a:pt x="22" y="24"/>
                      </a:moveTo>
                      <a:lnTo>
                        <a:pt x="0" y="11"/>
                      </a:lnTo>
                      <a:lnTo>
                        <a:pt x="0" y="0"/>
                      </a:lnTo>
                      <a:lnTo>
                        <a:pt x="22" y="11"/>
                      </a:lnTo>
                      <a:lnTo>
                        <a:pt x="22" y="24"/>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Freeform 35"/>
                <p:cNvSpPr>
                  <a:spLocks/>
                </p:cNvSpPr>
                <p:nvPr/>
              </p:nvSpPr>
              <p:spPr bwMode="auto">
                <a:xfrm>
                  <a:off x="442" y="1339"/>
                  <a:ext cx="23" cy="29"/>
                </a:xfrm>
                <a:custGeom>
                  <a:avLst/>
                  <a:gdLst>
                    <a:gd name="T0" fmla="*/ 0 w 23"/>
                    <a:gd name="T1" fmla="*/ 0 h 29"/>
                    <a:gd name="T2" fmla="*/ 22 w 23"/>
                    <a:gd name="T3" fmla="*/ 11 h 29"/>
                    <a:gd name="T4" fmla="*/ 22 w 23"/>
                    <a:gd name="T5" fmla="*/ 16 h 29"/>
                    <a:gd name="T6" fmla="*/ 0 w 23"/>
                    <a:gd name="T7" fmla="*/ 11 h 29"/>
                    <a:gd name="T8" fmla="*/ 0 w 23"/>
                    <a:gd name="T9" fmla="*/ 16 h 29"/>
                    <a:gd name="T10" fmla="*/ 0 w 23"/>
                    <a:gd name="T11" fmla="*/ 28 h 29"/>
                    <a:gd name="T12" fmla="*/ 0 w 2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9">
                      <a:moveTo>
                        <a:pt x="0" y="0"/>
                      </a:moveTo>
                      <a:lnTo>
                        <a:pt x="22" y="11"/>
                      </a:lnTo>
                      <a:lnTo>
                        <a:pt x="22" y="16"/>
                      </a:lnTo>
                      <a:lnTo>
                        <a:pt x="0" y="11"/>
                      </a:lnTo>
                      <a:lnTo>
                        <a:pt x="0" y="16"/>
                      </a:lnTo>
                      <a:lnTo>
                        <a:pt x="0" y="28"/>
                      </a:lnTo>
                      <a:lnTo>
                        <a:pt x="0" y="0"/>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Freeform 36"/>
                <p:cNvSpPr>
                  <a:spLocks/>
                </p:cNvSpPr>
                <p:nvPr/>
              </p:nvSpPr>
              <p:spPr bwMode="auto">
                <a:xfrm>
                  <a:off x="406" y="1350"/>
                  <a:ext cx="58" cy="31"/>
                </a:xfrm>
                <a:custGeom>
                  <a:avLst/>
                  <a:gdLst>
                    <a:gd name="T0" fmla="*/ 57 w 58"/>
                    <a:gd name="T1" fmla="*/ 30 h 31"/>
                    <a:gd name="T2" fmla="*/ 0 w 58"/>
                    <a:gd name="T3" fmla="*/ 0 h 31"/>
                    <a:gd name="T4" fmla="*/ 57 w 58"/>
                    <a:gd name="T5" fmla="*/ 30 h 31"/>
                    <a:gd name="T6" fmla="*/ 0 60000 65536"/>
                    <a:gd name="T7" fmla="*/ 0 60000 65536"/>
                    <a:gd name="T8" fmla="*/ 0 60000 65536"/>
                  </a:gdLst>
                  <a:ahLst/>
                  <a:cxnLst>
                    <a:cxn ang="T6">
                      <a:pos x="T0" y="T1"/>
                    </a:cxn>
                    <a:cxn ang="T7">
                      <a:pos x="T2" y="T3"/>
                    </a:cxn>
                    <a:cxn ang="T8">
                      <a:pos x="T4" y="T5"/>
                    </a:cxn>
                  </a:cxnLst>
                  <a:rect l="0" t="0" r="r" b="b"/>
                  <a:pathLst>
                    <a:path w="58" h="31">
                      <a:moveTo>
                        <a:pt x="57" y="30"/>
                      </a:moveTo>
                      <a:lnTo>
                        <a:pt x="0" y="0"/>
                      </a:lnTo>
                      <a:lnTo>
                        <a:pt x="57" y="30"/>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Freeform 37"/>
                <p:cNvSpPr>
                  <a:spLocks/>
                </p:cNvSpPr>
                <p:nvPr/>
              </p:nvSpPr>
              <p:spPr bwMode="auto">
                <a:xfrm>
                  <a:off x="478" y="1363"/>
                  <a:ext cx="24" cy="18"/>
                </a:xfrm>
                <a:custGeom>
                  <a:avLst/>
                  <a:gdLst>
                    <a:gd name="T0" fmla="*/ 23 w 24"/>
                    <a:gd name="T1" fmla="*/ 0 h 18"/>
                    <a:gd name="T2" fmla="*/ 23 w 24"/>
                    <a:gd name="T3" fmla="*/ 0 h 18"/>
                    <a:gd name="T4" fmla="*/ 23 w 24"/>
                    <a:gd name="T5" fmla="*/ 17 h 18"/>
                    <a:gd name="T6" fmla="*/ 0 w 24"/>
                    <a:gd name="T7" fmla="*/ 0 h 18"/>
                    <a:gd name="T8" fmla="*/ 23 w 24"/>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23" y="0"/>
                      </a:moveTo>
                      <a:lnTo>
                        <a:pt x="23" y="0"/>
                      </a:lnTo>
                      <a:lnTo>
                        <a:pt x="23" y="17"/>
                      </a:lnTo>
                      <a:lnTo>
                        <a:pt x="0" y="0"/>
                      </a:lnTo>
                      <a:lnTo>
                        <a:pt x="2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Freeform 38"/>
                <p:cNvSpPr>
                  <a:spLocks/>
                </p:cNvSpPr>
                <p:nvPr/>
              </p:nvSpPr>
              <p:spPr bwMode="auto">
                <a:xfrm>
                  <a:off x="485" y="1363"/>
                  <a:ext cx="1" cy="18"/>
                </a:xfrm>
                <a:custGeom>
                  <a:avLst/>
                  <a:gdLst>
                    <a:gd name="T0" fmla="*/ 0 w 1"/>
                    <a:gd name="T1" fmla="*/ 0 h 18"/>
                    <a:gd name="T2" fmla="*/ 0 w 1"/>
                    <a:gd name="T3" fmla="*/ 0 h 18"/>
                    <a:gd name="T4" fmla="*/ 0 w 1"/>
                    <a:gd name="T5" fmla="*/ 17 h 18"/>
                    <a:gd name="T6" fmla="*/ 0 w 1"/>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8">
                      <a:moveTo>
                        <a:pt x="0" y="0"/>
                      </a:moveTo>
                      <a:lnTo>
                        <a:pt x="0" y="0"/>
                      </a:lnTo>
                      <a:lnTo>
                        <a:pt x="0" y="17"/>
                      </a:lnTo>
                      <a:lnTo>
                        <a:pt x="0" y="0"/>
                      </a:lnTo>
                    </a:path>
                  </a:pathLst>
                </a:custGeom>
                <a:solidFill>
                  <a:srgbClr val="FF73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Freeform 39"/>
                <p:cNvSpPr>
                  <a:spLocks/>
                </p:cNvSpPr>
                <p:nvPr/>
              </p:nvSpPr>
              <p:spPr bwMode="auto">
                <a:xfrm>
                  <a:off x="378" y="1321"/>
                  <a:ext cx="122" cy="65"/>
                </a:xfrm>
                <a:custGeom>
                  <a:avLst/>
                  <a:gdLst>
                    <a:gd name="T0" fmla="*/ 0 w 122"/>
                    <a:gd name="T1" fmla="*/ 0 h 65"/>
                    <a:gd name="T2" fmla="*/ 121 w 122"/>
                    <a:gd name="T3" fmla="*/ 58 h 65"/>
                    <a:gd name="T4" fmla="*/ 121 w 122"/>
                    <a:gd name="T5" fmla="*/ 64 h 65"/>
                    <a:gd name="T6" fmla="*/ 0 w 122"/>
                    <a:gd name="T7" fmla="*/ 5 h 65"/>
                    <a:gd name="T8" fmla="*/ 0 w 122"/>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65">
                      <a:moveTo>
                        <a:pt x="0" y="0"/>
                      </a:moveTo>
                      <a:lnTo>
                        <a:pt x="121" y="58"/>
                      </a:lnTo>
                      <a:lnTo>
                        <a:pt x="121" y="64"/>
                      </a:lnTo>
                      <a:lnTo>
                        <a:pt x="0" y="5"/>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Freeform 40"/>
                <p:cNvSpPr>
                  <a:spLocks/>
                </p:cNvSpPr>
                <p:nvPr/>
              </p:nvSpPr>
              <p:spPr bwMode="auto">
                <a:xfrm>
                  <a:off x="299" y="1107"/>
                  <a:ext cx="335" cy="152"/>
                </a:xfrm>
                <a:custGeom>
                  <a:avLst/>
                  <a:gdLst>
                    <a:gd name="T0" fmla="*/ 156 w 335"/>
                    <a:gd name="T1" fmla="*/ 0 h 152"/>
                    <a:gd name="T2" fmla="*/ 334 w 335"/>
                    <a:gd name="T3" fmla="*/ 81 h 152"/>
                    <a:gd name="T4" fmla="*/ 170 w 335"/>
                    <a:gd name="T5" fmla="*/ 151 h 152"/>
                    <a:gd name="T6" fmla="*/ 0 w 335"/>
                    <a:gd name="T7" fmla="*/ 69 h 152"/>
                    <a:gd name="T8" fmla="*/ 156 w 335"/>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 h="152">
                      <a:moveTo>
                        <a:pt x="156" y="0"/>
                      </a:moveTo>
                      <a:lnTo>
                        <a:pt x="334" y="81"/>
                      </a:lnTo>
                      <a:lnTo>
                        <a:pt x="170" y="151"/>
                      </a:lnTo>
                      <a:lnTo>
                        <a:pt x="0" y="69"/>
                      </a:lnTo>
                      <a:lnTo>
                        <a:pt x="156" y="0"/>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Freeform 41"/>
                <p:cNvSpPr>
                  <a:spLocks/>
                </p:cNvSpPr>
                <p:nvPr/>
              </p:nvSpPr>
              <p:spPr bwMode="auto">
                <a:xfrm>
                  <a:off x="285" y="1177"/>
                  <a:ext cx="186" cy="104"/>
                </a:xfrm>
                <a:custGeom>
                  <a:avLst/>
                  <a:gdLst>
                    <a:gd name="T0" fmla="*/ 0 w 186"/>
                    <a:gd name="T1" fmla="*/ 16 h 104"/>
                    <a:gd name="T2" fmla="*/ 178 w 186"/>
                    <a:gd name="T3" fmla="*/ 103 h 104"/>
                    <a:gd name="T4" fmla="*/ 185 w 186"/>
                    <a:gd name="T5" fmla="*/ 80 h 104"/>
                    <a:gd name="T6" fmla="*/ 13 w 186"/>
                    <a:gd name="T7" fmla="*/ 0 h 104"/>
                    <a:gd name="T8" fmla="*/ 0 w 186"/>
                    <a:gd name="T9" fmla="*/ 1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04">
                      <a:moveTo>
                        <a:pt x="0" y="16"/>
                      </a:moveTo>
                      <a:lnTo>
                        <a:pt x="178" y="103"/>
                      </a:lnTo>
                      <a:lnTo>
                        <a:pt x="185" y="80"/>
                      </a:lnTo>
                      <a:lnTo>
                        <a:pt x="13" y="0"/>
                      </a:lnTo>
                      <a:lnTo>
                        <a:pt x="0" y="16"/>
                      </a:lnTo>
                    </a:path>
                  </a:pathLst>
                </a:custGeom>
                <a:solidFill>
                  <a:srgbClr val="EDF5F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Freeform 42"/>
                <p:cNvSpPr>
                  <a:spLocks/>
                </p:cNvSpPr>
                <p:nvPr/>
              </p:nvSpPr>
              <p:spPr bwMode="auto">
                <a:xfrm>
                  <a:off x="463" y="1188"/>
                  <a:ext cx="179" cy="93"/>
                </a:xfrm>
                <a:custGeom>
                  <a:avLst/>
                  <a:gdLst>
                    <a:gd name="T0" fmla="*/ 178 w 179"/>
                    <a:gd name="T1" fmla="*/ 12 h 93"/>
                    <a:gd name="T2" fmla="*/ 0 w 179"/>
                    <a:gd name="T3" fmla="*/ 92 h 93"/>
                    <a:gd name="T4" fmla="*/ 6 w 179"/>
                    <a:gd name="T5" fmla="*/ 69 h 93"/>
                    <a:gd name="T6" fmla="*/ 169 w 179"/>
                    <a:gd name="T7" fmla="*/ 0 h 93"/>
                    <a:gd name="T8" fmla="*/ 178 w 179"/>
                    <a:gd name="T9" fmla="*/ 1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93">
                      <a:moveTo>
                        <a:pt x="178" y="12"/>
                      </a:moveTo>
                      <a:lnTo>
                        <a:pt x="0" y="92"/>
                      </a:lnTo>
                      <a:lnTo>
                        <a:pt x="6" y="69"/>
                      </a:lnTo>
                      <a:lnTo>
                        <a:pt x="169" y="0"/>
                      </a:lnTo>
                      <a:lnTo>
                        <a:pt x="178" y="12"/>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Freeform 43"/>
                <p:cNvSpPr>
                  <a:spLocks/>
                </p:cNvSpPr>
                <p:nvPr/>
              </p:nvSpPr>
              <p:spPr bwMode="auto">
                <a:xfrm>
                  <a:off x="562" y="974"/>
                  <a:ext cx="194" cy="244"/>
                </a:xfrm>
                <a:custGeom>
                  <a:avLst/>
                  <a:gdLst>
                    <a:gd name="T0" fmla="*/ 6 w 194"/>
                    <a:gd name="T1" fmla="*/ 243 h 244"/>
                    <a:gd name="T2" fmla="*/ 0 w 194"/>
                    <a:gd name="T3" fmla="*/ 52 h 244"/>
                    <a:gd name="T4" fmla="*/ 184 w 194"/>
                    <a:gd name="T5" fmla="*/ 0 h 244"/>
                    <a:gd name="T6" fmla="*/ 193 w 194"/>
                    <a:gd name="T7" fmla="*/ 132 h 244"/>
                    <a:gd name="T8" fmla="*/ 6 w 194"/>
                    <a:gd name="T9" fmla="*/ 243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244">
                      <a:moveTo>
                        <a:pt x="6" y="243"/>
                      </a:moveTo>
                      <a:lnTo>
                        <a:pt x="0" y="52"/>
                      </a:lnTo>
                      <a:lnTo>
                        <a:pt x="184" y="0"/>
                      </a:lnTo>
                      <a:lnTo>
                        <a:pt x="193" y="132"/>
                      </a:lnTo>
                      <a:lnTo>
                        <a:pt x="6" y="243"/>
                      </a:lnTo>
                    </a:path>
                  </a:pathLst>
                </a:custGeom>
                <a:solidFill>
                  <a:srgbClr val="474F4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Freeform 44"/>
                <p:cNvSpPr>
                  <a:spLocks/>
                </p:cNvSpPr>
                <p:nvPr/>
              </p:nvSpPr>
              <p:spPr bwMode="auto">
                <a:xfrm>
                  <a:off x="305" y="864"/>
                  <a:ext cx="443" cy="163"/>
                </a:xfrm>
                <a:custGeom>
                  <a:avLst/>
                  <a:gdLst>
                    <a:gd name="T0" fmla="*/ 0 w 443"/>
                    <a:gd name="T1" fmla="*/ 40 h 163"/>
                    <a:gd name="T2" fmla="*/ 257 w 443"/>
                    <a:gd name="T3" fmla="*/ 162 h 163"/>
                    <a:gd name="T4" fmla="*/ 442 w 443"/>
                    <a:gd name="T5" fmla="*/ 109 h 163"/>
                    <a:gd name="T6" fmla="*/ 214 w 443"/>
                    <a:gd name="T7" fmla="*/ 0 h 163"/>
                    <a:gd name="T8" fmla="*/ 0 w 443"/>
                    <a:gd name="T9" fmla="*/ 40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163">
                      <a:moveTo>
                        <a:pt x="0" y="40"/>
                      </a:moveTo>
                      <a:lnTo>
                        <a:pt x="257" y="162"/>
                      </a:lnTo>
                      <a:lnTo>
                        <a:pt x="442" y="109"/>
                      </a:lnTo>
                      <a:lnTo>
                        <a:pt x="214" y="0"/>
                      </a:lnTo>
                      <a:lnTo>
                        <a:pt x="0" y="40"/>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Freeform 45"/>
                <p:cNvSpPr>
                  <a:spLocks/>
                </p:cNvSpPr>
                <p:nvPr/>
              </p:nvSpPr>
              <p:spPr bwMode="auto">
                <a:xfrm>
                  <a:off x="257" y="893"/>
                  <a:ext cx="320" cy="366"/>
                </a:xfrm>
                <a:custGeom>
                  <a:avLst/>
                  <a:gdLst>
                    <a:gd name="T0" fmla="*/ 284 w 320"/>
                    <a:gd name="T1" fmla="*/ 365 h 366"/>
                    <a:gd name="T2" fmla="*/ 312 w 320"/>
                    <a:gd name="T3" fmla="*/ 346 h 366"/>
                    <a:gd name="T4" fmla="*/ 319 w 320"/>
                    <a:gd name="T5" fmla="*/ 341 h 366"/>
                    <a:gd name="T6" fmla="*/ 319 w 320"/>
                    <a:gd name="T7" fmla="*/ 335 h 366"/>
                    <a:gd name="T8" fmla="*/ 319 w 320"/>
                    <a:gd name="T9" fmla="*/ 150 h 366"/>
                    <a:gd name="T10" fmla="*/ 319 w 320"/>
                    <a:gd name="T11" fmla="*/ 144 h 366"/>
                    <a:gd name="T12" fmla="*/ 319 w 320"/>
                    <a:gd name="T13" fmla="*/ 133 h 366"/>
                    <a:gd name="T14" fmla="*/ 312 w 320"/>
                    <a:gd name="T15" fmla="*/ 126 h 366"/>
                    <a:gd name="T16" fmla="*/ 305 w 320"/>
                    <a:gd name="T17" fmla="*/ 126 h 366"/>
                    <a:gd name="T18" fmla="*/ 56 w 320"/>
                    <a:gd name="T19" fmla="*/ 0 h 366"/>
                    <a:gd name="T20" fmla="*/ 48 w 320"/>
                    <a:gd name="T21" fmla="*/ 0 h 366"/>
                    <a:gd name="T22" fmla="*/ 41 w 320"/>
                    <a:gd name="T23" fmla="*/ 0 h 366"/>
                    <a:gd name="T24" fmla="*/ 34 w 320"/>
                    <a:gd name="T25" fmla="*/ 0 h 366"/>
                    <a:gd name="T26" fmla="*/ 0 w 320"/>
                    <a:gd name="T27" fmla="*/ 16 h 366"/>
                    <a:gd name="T28" fmla="*/ 269 w 320"/>
                    <a:gd name="T29" fmla="*/ 144 h 366"/>
                    <a:gd name="T30" fmla="*/ 284 w 320"/>
                    <a:gd name="T31" fmla="*/ 161 h 366"/>
                    <a:gd name="T32" fmla="*/ 284 w 320"/>
                    <a:gd name="T33" fmla="*/ 365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0" h="366">
                      <a:moveTo>
                        <a:pt x="284" y="365"/>
                      </a:moveTo>
                      <a:lnTo>
                        <a:pt x="312" y="346"/>
                      </a:lnTo>
                      <a:lnTo>
                        <a:pt x="319" y="341"/>
                      </a:lnTo>
                      <a:lnTo>
                        <a:pt x="319" y="335"/>
                      </a:lnTo>
                      <a:lnTo>
                        <a:pt x="319" y="150"/>
                      </a:lnTo>
                      <a:lnTo>
                        <a:pt x="319" y="144"/>
                      </a:lnTo>
                      <a:lnTo>
                        <a:pt x="319" y="133"/>
                      </a:lnTo>
                      <a:lnTo>
                        <a:pt x="312" y="126"/>
                      </a:lnTo>
                      <a:lnTo>
                        <a:pt x="305" y="126"/>
                      </a:lnTo>
                      <a:lnTo>
                        <a:pt x="56" y="0"/>
                      </a:lnTo>
                      <a:lnTo>
                        <a:pt x="48" y="0"/>
                      </a:lnTo>
                      <a:lnTo>
                        <a:pt x="41" y="0"/>
                      </a:lnTo>
                      <a:lnTo>
                        <a:pt x="34" y="0"/>
                      </a:lnTo>
                      <a:lnTo>
                        <a:pt x="0" y="16"/>
                      </a:lnTo>
                      <a:lnTo>
                        <a:pt x="269" y="144"/>
                      </a:lnTo>
                      <a:lnTo>
                        <a:pt x="284" y="161"/>
                      </a:lnTo>
                      <a:lnTo>
                        <a:pt x="284" y="365"/>
                      </a:lnTo>
                    </a:path>
                  </a:pathLst>
                </a:custGeom>
                <a:solidFill>
                  <a:srgbClr val="BAC2C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Freeform 46"/>
                <p:cNvSpPr>
                  <a:spLocks/>
                </p:cNvSpPr>
                <p:nvPr/>
              </p:nvSpPr>
              <p:spPr bwMode="auto">
                <a:xfrm>
                  <a:off x="527" y="1020"/>
                  <a:ext cx="50" cy="239"/>
                </a:xfrm>
                <a:custGeom>
                  <a:avLst/>
                  <a:gdLst>
                    <a:gd name="T0" fmla="*/ 14 w 50"/>
                    <a:gd name="T1" fmla="*/ 238 h 239"/>
                    <a:gd name="T2" fmla="*/ 42 w 50"/>
                    <a:gd name="T3" fmla="*/ 219 h 239"/>
                    <a:gd name="T4" fmla="*/ 49 w 50"/>
                    <a:gd name="T5" fmla="*/ 214 h 239"/>
                    <a:gd name="T6" fmla="*/ 49 w 50"/>
                    <a:gd name="T7" fmla="*/ 208 h 239"/>
                    <a:gd name="T8" fmla="*/ 49 w 50"/>
                    <a:gd name="T9" fmla="*/ 23 h 239"/>
                    <a:gd name="T10" fmla="*/ 49 w 50"/>
                    <a:gd name="T11" fmla="*/ 18 h 239"/>
                    <a:gd name="T12" fmla="*/ 49 w 50"/>
                    <a:gd name="T13" fmla="*/ 6 h 239"/>
                    <a:gd name="T14" fmla="*/ 42 w 50"/>
                    <a:gd name="T15" fmla="*/ 0 h 239"/>
                    <a:gd name="T16" fmla="*/ 35 w 50"/>
                    <a:gd name="T17" fmla="*/ 0 h 239"/>
                    <a:gd name="T18" fmla="*/ 0 w 50"/>
                    <a:gd name="T19" fmla="*/ 18 h 239"/>
                    <a:gd name="T20" fmla="*/ 14 w 50"/>
                    <a:gd name="T21" fmla="*/ 34 h 239"/>
                    <a:gd name="T22" fmla="*/ 14 w 50"/>
                    <a:gd name="T23" fmla="*/ 238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39">
                      <a:moveTo>
                        <a:pt x="14" y="238"/>
                      </a:moveTo>
                      <a:lnTo>
                        <a:pt x="42" y="219"/>
                      </a:lnTo>
                      <a:lnTo>
                        <a:pt x="49" y="214"/>
                      </a:lnTo>
                      <a:lnTo>
                        <a:pt x="49" y="208"/>
                      </a:lnTo>
                      <a:lnTo>
                        <a:pt x="49" y="23"/>
                      </a:lnTo>
                      <a:lnTo>
                        <a:pt x="49" y="18"/>
                      </a:lnTo>
                      <a:lnTo>
                        <a:pt x="49" y="6"/>
                      </a:lnTo>
                      <a:lnTo>
                        <a:pt x="42" y="0"/>
                      </a:lnTo>
                      <a:lnTo>
                        <a:pt x="35" y="0"/>
                      </a:lnTo>
                      <a:lnTo>
                        <a:pt x="0" y="18"/>
                      </a:lnTo>
                      <a:lnTo>
                        <a:pt x="14" y="34"/>
                      </a:lnTo>
                      <a:lnTo>
                        <a:pt x="14" y="23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Freeform 47"/>
                <p:cNvSpPr>
                  <a:spLocks/>
                </p:cNvSpPr>
                <p:nvPr/>
              </p:nvSpPr>
              <p:spPr bwMode="auto">
                <a:xfrm>
                  <a:off x="257" y="904"/>
                  <a:ext cx="286" cy="355"/>
                </a:xfrm>
                <a:custGeom>
                  <a:avLst/>
                  <a:gdLst>
                    <a:gd name="T0" fmla="*/ 0 w 286"/>
                    <a:gd name="T1" fmla="*/ 5 h 355"/>
                    <a:gd name="T2" fmla="*/ 0 w 286"/>
                    <a:gd name="T3" fmla="*/ 5 h 355"/>
                    <a:gd name="T4" fmla="*/ 6 w 286"/>
                    <a:gd name="T5" fmla="*/ 0 h 355"/>
                    <a:gd name="T6" fmla="*/ 13 w 286"/>
                    <a:gd name="T7" fmla="*/ 0 h 355"/>
                    <a:gd name="T8" fmla="*/ 269 w 286"/>
                    <a:gd name="T9" fmla="*/ 133 h 355"/>
                    <a:gd name="T10" fmla="*/ 278 w 286"/>
                    <a:gd name="T11" fmla="*/ 133 h 355"/>
                    <a:gd name="T12" fmla="*/ 285 w 286"/>
                    <a:gd name="T13" fmla="*/ 139 h 355"/>
                    <a:gd name="T14" fmla="*/ 285 w 286"/>
                    <a:gd name="T15" fmla="*/ 144 h 355"/>
                    <a:gd name="T16" fmla="*/ 285 w 286"/>
                    <a:gd name="T17" fmla="*/ 150 h 355"/>
                    <a:gd name="T18" fmla="*/ 285 w 286"/>
                    <a:gd name="T19" fmla="*/ 348 h 355"/>
                    <a:gd name="T20" fmla="*/ 285 w 286"/>
                    <a:gd name="T21" fmla="*/ 354 h 355"/>
                    <a:gd name="T22" fmla="*/ 278 w 286"/>
                    <a:gd name="T23" fmla="*/ 354 h 355"/>
                    <a:gd name="T24" fmla="*/ 269 w 286"/>
                    <a:gd name="T25" fmla="*/ 354 h 355"/>
                    <a:gd name="T26" fmla="*/ 262 w 286"/>
                    <a:gd name="T27" fmla="*/ 354 h 355"/>
                    <a:gd name="T28" fmla="*/ 20 w 286"/>
                    <a:gd name="T29" fmla="*/ 231 h 355"/>
                    <a:gd name="T30" fmla="*/ 13 w 286"/>
                    <a:gd name="T31" fmla="*/ 226 h 355"/>
                    <a:gd name="T32" fmla="*/ 6 w 286"/>
                    <a:gd name="T33" fmla="*/ 220 h 355"/>
                    <a:gd name="T34" fmla="*/ 6 w 286"/>
                    <a:gd name="T35" fmla="*/ 214 h 355"/>
                    <a:gd name="T36" fmla="*/ 6 w 286"/>
                    <a:gd name="T37" fmla="*/ 209 h 355"/>
                    <a:gd name="T38" fmla="*/ 0 w 286"/>
                    <a:gd name="T39" fmla="*/ 5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6" h="355">
                      <a:moveTo>
                        <a:pt x="0" y="5"/>
                      </a:moveTo>
                      <a:lnTo>
                        <a:pt x="0" y="5"/>
                      </a:lnTo>
                      <a:lnTo>
                        <a:pt x="6" y="0"/>
                      </a:lnTo>
                      <a:lnTo>
                        <a:pt x="13" y="0"/>
                      </a:lnTo>
                      <a:lnTo>
                        <a:pt x="269" y="133"/>
                      </a:lnTo>
                      <a:lnTo>
                        <a:pt x="278" y="133"/>
                      </a:lnTo>
                      <a:lnTo>
                        <a:pt x="285" y="139"/>
                      </a:lnTo>
                      <a:lnTo>
                        <a:pt x="285" y="144"/>
                      </a:lnTo>
                      <a:lnTo>
                        <a:pt x="285" y="150"/>
                      </a:lnTo>
                      <a:lnTo>
                        <a:pt x="285" y="348"/>
                      </a:lnTo>
                      <a:lnTo>
                        <a:pt x="285" y="354"/>
                      </a:lnTo>
                      <a:lnTo>
                        <a:pt x="278" y="354"/>
                      </a:lnTo>
                      <a:lnTo>
                        <a:pt x="269" y="354"/>
                      </a:lnTo>
                      <a:lnTo>
                        <a:pt x="262" y="354"/>
                      </a:lnTo>
                      <a:lnTo>
                        <a:pt x="20" y="231"/>
                      </a:lnTo>
                      <a:lnTo>
                        <a:pt x="13" y="226"/>
                      </a:lnTo>
                      <a:lnTo>
                        <a:pt x="6" y="220"/>
                      </a:lnTo>
                      <a:lnTo>
                        <a:pt x="6" y="214"/>
                      </a:lnTo>
                      <a:lnTo>
                        <a:pt x="6" y="209"/>
                      </a:lnTo>
                      <a:lnTo>
                        <a:pt x="0" y="5"/>
                      </a:lnTo>
                    </a:path>
                  </a:pathLst>
                </a:custGeom>
                <a:solidFill>
                  <a:srgbClr val="D1D9D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Freeform 48"/>
                <p:cNvSpPr>
                  <a:spLocks/>
                </p:cNvSpPr>
                <p:nvPr/>
              </p:nvSpPr>
              <p:spPr bwMode="auto">
                <a:xfrm>
                  <a:off x="265" y="921"/>
                  <a:ext cx="255" cy="338"/>
                </a:xfrm>
                <a:custGeom>
                  <a:avLst/>
                  <a:gdLst>
                    <a:gd name="T0" fmla="*/ 254 w 255"/>
                    <a:gd name="T1" fmla="*/ 127 h 338"/>
                    <a:gd name="T2" fmla="*/ 240 w 255"/>
                    <a:gd name="T3" fmla="*/ 122 h 338"/>
                    <a:gd name="T4" fmla="*/ 219 w 255"/>
                    <a:gd name="T5" fmla="*/ 116 h 338"/>
                    <a:gd name="T6" fmla="*/ 204 w 255"/>
                    <a:gd name="T7" fmla="*/ 105 h 338"/>
                    <a:gd name="T8" fmla="*/ 190 w 255"/>
                    <a:gd name="T9" fmla="*/ 98 h 338"/>
                    <a:gd name="T10" fmla="*/ 169 w 255"/>
                    <a:gd name="T11" fmla="*/ 92 h 338"/>
                    <a:gd name="T12" fmla="*/ 155 w 255"/>
                    <a:gd name="T13" fmla="*/ 81 h 338"/>
                    <a:gd name="T14" fmla="*/ 140 w 255"/>
                    <a:gd name="T15" fmla="*/ 75 h 338"/>
                    <a:gd name="T16" fmla="*/ 120 w 255"/>
                    <a:gd name="T17" fmla="*/ 70 h 338"/>
                    <a:gd name="T18" fmla="*/ 106 w 255"/>
                    <a:gd name="T19" fmla="*/ 58 h 338"/>
                    <a:gd name="T20" fmla="*/ 91 w 255"/>
                    <a:gd name="T21" fmla="*/ 52 h 338"/>
                    <a:gd name="T22" fmla="*/ 77 w 255"/>
                    <a:gd name="T23" fmla="*/ 40 h 338"/>
                    <a:gd name="T24" fmla="*/ 56 w 255"/>
                    <a:gd name="T25" fmla="*/ 35 h 338"/>
                    <a:gd name="T26" fmla="*/ 41 w 255"/>
                    <a:gd name="T27" fmla="*/ 23 h 338"/>
                    <a:gd name="T28" fmla="*/ 27 w 255"/>
                    <a:gd name="T29" fmla="*/ 18 h 338"/>
                    <a:gd name="T30" fmla="*/ 13 w 255"/>
                    <a:gd name="T31" fmla="*/ 5 h 338"/>
                    <a:gd name="T32" fmla="*/ 0 w 255"/>
                    <a:gd name="T33" fmla="*/ 0 h 338"/>
                    <a:gd name="T34" fmla="*/ 6 w 255"/>
                    <a:gd name="T35" fmla="*/ 209 h 338"/>
                    <a:gd name="T36" fmla="*/ 254 w 255"/>
                    <a:gd name="T37" fmla="*/ 337 h 338"/>
                    <a:gd name="T38" fmla="*/ 254 w 255"/>
                    <a:gd name="T39" fmla="*/ 127 h 3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5" h="338">
                      <a:moveTo>
                        <a:pt x="254" y="127"/>
                      </a:moveTo>
                      <a:lnTo>
                        <a:pt x="240" y="122"/>
                      </a:lnTo>
                      <a:lnTo>
                        <a:pt x="219" y="116"/>
                      </a:lnTo>
                      <a:lnTo>
                        <a:pt x="204" y="105"/>
                      </a:lnTo>
                      <a:lnTo>
                        <a:pt x="190" y="98"/>
                      </a:lnTo>
                      <a:lnTo>
                        <a:pt x="169" y="92"/>
                      </a:lnTo>
                      <a:lnTo>
                        <a:pt x="155" y="81"/>
                      </a:lnTo>
                      <a:lnTo>
                        <a:pt x="140" y="75"/>
                      </a:lnTo>
                      <a:lnTo>
                        <a:pt x="120" y="70"/>
                      </a:lnTo>
                      <a:lnTo>
                        <a:pt x="106" y="58"/>
                      </a:lnTo>
                      <a:lnTo>
                        <a:pt x="91" y="52"/>
                      </a:lnTo>
                      <a:lnTo>
                        <a:pt x="77" y="40"/>
                      </a:lnTo>
                      <a:lnTo>
                        <a:pt x="56" y="35"/>
                      </a:lnTo>
                      <a:lnTo>
                        <a:pt x="41" y="23"/>
                      </a:lnTo>
                      <a:lnTo>
                        <a:pt x="27" y="18"/>
                      </a:lnTo>
                      <a:lnTo>
                        <a:pt x="13" y="5"/>
                      </a:lnTo>
                      <a:lnTo>
                        <a:pt x="0" y="0"/>
                      </a:lnTo>
                      <a:lnTo>
                        <a:pt x="6" y="209"/>
                      </a:lnTo>
                      <a:lnTo>
                        <a:pt x="254" y="337"/>
                      </a:lnTo>
                      <a:lnTo>
                        <a:pt x="254" y="127"/>
                      </a:lnTo>
                    </a:path>
                  </a:pathLst>
                </a:custGeom>
                <a:solidFill>
                  <a:srgbClr val="6B737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Freeform 49"/>
                <p:cNvSpPr>
                  <a:spLocks/>
                </p:cNvSpPr>
                <p:nvPr/>
              </p:nvSpPr>
              <p:spPr bwMode="auto">
                <a:xfrm>
                  <a:off x="257" y="921"/>
                  <a:ext cx="263" cy="338"/>
                </a:xfrm>
                <a:custGeom>
                  <a:avLst/>
                  <a:gdLst>
                    <a:gd name="T0" fmla="*/ 262 w 263"/>
                    <a:gd name="T1" fmla="*/ 127 h 338"/>
                    <a:gd name="T2" fmla="*/ 248 w 263"/>
                    <a:gd name="T3" fmla="*/ 122 h 338"/>
                    <a:gd name="T4" fmla="*/ 234 w 263"/>
                    <a:gd name="T5" fmla="*/ 110 h 338"/>
                    <a:gd name="T6" fmla="*/ 212 w 263"/>
                    <a:gd name="T7" fmla="*/ 105 h 338"/>
                    <a:gd name="T8" fmla="*/ 198 w 263"/>
                    <a:gd name="T9" fmla="*/ 98 h 338"/>
                    <a:gd name="T10" fmla="*/ 184 w 263"/>
                    <a:gd name="T11" fmla="*/ 87 h 338"/>
                    <a:gd name="T12" fmla="*/ 163 w 263"/>
                    <a:gd name="T13" fmla="*/ 81 h 338"/>
                    <a:gd name="T14" fmla="*/ 148 w 263"/>
                    <a:gd name="T15" fmla="*/ 70 h 338"/>
                    <a:gd name="T16" fmla="*/ 134 w 263"/>
                    <a:gd name="T17" fmla="*/ 64 h 338"/>
                    <a:gd name="T18" fmla="*/ 120 w 263"/>
                    <a:gd name="T19" fmla="*/ 58 h 338"/>
                    <a:gd name="T20" fmla="*/ 105 w 263"/>
                    <a:gd name="T21" fmla="*/ 46 h 338"/>
                    <a:gd name="T22" fmla="*/ 84 w 263"/>
                    <a:gd name="T23" fmla="*/ 40 h 338"/>
                    <a:gd name="T24" fmla="*/ 70 w 263"/>
                    <a:gd name="T25" fmla="*/ 29 h 338"/>
                    <a:gd name="T26" fmla="*/ 56 w 263"/>
                    <a:gd name="T27" fmla="*/ 23 h 338"/>
                    <a:gd name="T28" fmla="*/ 34 w 263"/>
                    <a:gd name="T29" fmla="*/ 18 h 338"/>
                    <a:gd name="T30" fmla="*/ 20 w 263"/>
                    <a:gd name="T31" fmla="*/ 5 h 338"/>
                    <a:gd name="T32" fmla="*/ 6 w 263"/>
                    <a:gd name="T33" fmla="*/ 0 h 338"/>
                    <a:gd name="T34" fmla="*/ 0 w 263"/>
                    <a:gd name="T35" fmla="*/ 52 h 338"/>
                    <a:gd name="T36" fmla="*/ 0 w 263"/>
                    <a:gd name="T37" fmla="*/ 105 h 338"/>
                    <a:gd name="T38" fmla="*/ 6 w 263"/>
                    <a:gd name="T39" fmla="*/ 157 h 338"/>
                    <a:gd name="T40" fmla="*/ 13 w 263"/>
                    <a:gd name="T41" fmla="*/ 209 h 338"/>
                    <a:gd name="T42" fmla="*/ 262 w 263"/>
                    <a:gd name="T43" fmla="*/ 337 h 338"/>
                    <a:gd name="T44" fmla="*/ 255 w 263"/>
                    <a:gd name="T45" fmla="*/ 284 h 338"/>
                    <a:gd name="T46" fmla="*/ 248 w 263"/>
                    <a:gd name="T47" fmla="*/ 231 h 338"/>
                    <a:gd name="T48" fmla="*/ 255 w 263"/>
                    <a:gd name="T49" fmla="*/ 179 h 338"/>
                    <a:gd name="T50" fmla="*/ 262 w 263"/>
                    <a:gd name="T51" fmla="*/ 127 h 3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3" h="338">
                      <a:moveTo>
                        <a:pt x="262" y="127"/>
                      </a:moveTo>
                      <a:lnTo>
                        <a:pt x="248" y="122"/>
                      </a:lnTo>
                      <a:lnTo>
                        <a:pt x="234" y="110"/>
                      </a:lnTo>
                      <a:lnTo>
                        <a:pt x="212" y="105"/>
                      </a:lnTo>
                      <a:lnTo>
                        <a:pt x="198" y="98"/>
                      </a:lnTo>
                      <a:lnTo>
                        <a:pt x="184" y="87"/>
                      </a:lnTo>
                      <a:lnTo>
                        <a:pt x="163" y="81"/>
                      </a:lnTo>
                      <a:lnTo>
                        <a:pt x="148" y="70"/>
                      </a:lnTo>
                      <a:lnTo>
                        <a:pt x="134" y="64"/>
                      </a:lnTo>
                      <a:lnTo>
                        <a:pt x="120" y="58"/>
                      </a:lnTo>
                      <a:lnTo>
                        <a:pt x="105" y="46"/>
                      </a:lnTo>
                      <a:lnTo>
                        <a:pt x="84" y="40"/>
                      </a:lnTo>
                      <a:lnTo>
                        <a:pt x="70" y="29"/>
                      </a:lnTo>
                      <a:lnTo>
                        <a:pt x="56" y="23"/>
                      </a:lnTo>
                      <a:lnTo>
                        <a:pt x="34" y="18"/>
                      </a:lnTo>
                      <a:lnTo>
                        <a:pt x="20" y="5"/>
                      </a:lnTo>
                      <a:lnTo>
                        <a:pt x="6" y="0"/>
                      </a:lnTo>
                      <a:lnTo>
                        <a:pt x="0" y="52"/>
                      </a:lnTo>
                      <a:lnTo>
                        <a:pt x="0" y="105"/>
                      </a:lnTo>
                      <a:lnTo>
                        <a:pt x="6" y="157"/>
                      </a:lnTo>
                      <a:lnTo>
                        <a:pt x="13" y="209"/>
                      </a:lnTo>
                      <a:lnTo>
                        <a:pt x="262" y="337"/>
                      </a:lnTo>
                      <a:lnTo>
                        <a:pt x="255" y="284"/>
                      </a:lnTo>
                      <a:lnTo>
                        <a:pt x="248" y="231"/>
                      </a:lnTo>
                      <a:lnTo>
                        <a:pt x="255" y="179"/>
                      </a:lnTo>
                      <a:lnTo>
                        <a:pt x="262" y="127"/>
                      </a:lnTo>
                    </a:path>
                  </a:pathLst>
                </a:custGeom>
                <a:solidFill>
                  <a:srgbClr val="E0E8E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Freeform 50"/>
                <p:cNvSpPr>
                  <a:spLocks/>
                </p:cNvSpPr>
                <p:nvPr/>
              </p:nvSpPr>
              <p:spPr bwMode="auto">
                <a:xfrm>
                  <a:off x="257" y="921"/>
                  <a:ext cx="263" cy="338"/>
                </a:xfrm>
                <a:custGeom>
                  <a:avLst/>
                  <a:gdLst>
                    <a:gd name="T0" fmla="*/ 262 w 263"/>
                    <a:gd name="T1" fmla="*/ 127 h 338"/>
                    <a:gd name="T2" fmla="*/ 248 w 263"/>
                    <a:gd name="T3" fmla="*/ 122 h 338"/>
                    <a:gd name="T4" fmla="*/ 227 w 263"/>
                    <a:gd name="T5" fmla="*/ 116 h 338"/>
                    <a:gd name="T6" fmla="*/ 212 w 263"/>
                    <a:gd name="T7" fmla="*/ 110 h 338"/>
                    <a:gd name="T8" fmla="*/ 191 w 263"/>
                    <a:gd name="T9" fmla="*/ 105 h 338"/>
                    <a:gd name="T10" fmla="*/ 177 w 263"/>
                    <a:gd name="T11" fmla="*/ 92 h 338"/>
                    <a:gd name="T12" fmla="*/ 163 w 263"/>
                    <a:gd name="T13" fmla="*/ 87 h 338"/>
                    <a:gd name="T14" fmla="*/ 141 w 263"/>
                    <a:gd name="T15" fmla="*/ 81 h 338"/>
                    <a:gd name="T16" fmla="*/ 127 w 263"/>
                    <a:gd name="T17" fmla="*/ 70 h 338"/>
                    <a:gd name="T18" fmla="*/ 113 w 263"/>
                    <a:gd name="T19" fmla="*/ 64 h 338"/>
                    <a:gd name="T20" fmla="*/ 91 w 263"/>
                    <a:gd name="T21" fmla="*/ 58 h 338"/>
                    <a:gd name="T22" fmla="*/ 77 w 263"/>
                    <a:gd name="T23" fmla="*/ 46 h 338"/>
                    <a:gd name="T24" fmla="*/ 63 w 263"/>
                    <a:gd name="T25" fmla="*/ 40 h 338"/>
                    <a:gd name="T26" fmla="*/ 48 w 263"/>
                    <a:gd name="T27" fmla="*/ 29 h 338"/>
                    <a:gd name="T28" fmla="*/ 34 w 263"/>
                    <a:gd name="T29" fmla="*/ 18 h 338"/>
                    <a:gd name="T30" fmla="*/ 20 w 263"/>
                    <a:gd name="T31" fmla="*/ 12 h 338"/>
                    <a:gd name="T32" fmla="*/ 6 w 263"/>
                    <a:gd name="T33" fmla="*/ 0 h 338"/>
                    <a:gd name="T34" fmla="*/ 0 w 263"/>
                    <a:gd name="T35" fmla="*/ 52 h 338"/>
                    <a:gd name="T36" fmla="*/ 0 w 263"/>
                    <a:gd name="T37" fmla="*/ 105 h 338"/>
                    <a:gd name="T38" fmla="*/ 6 w 263"/>
                    <a:gd name="T39" fmla="*/ 157 h 338"/>
                    <a:gd name="T40" fmla="*/ 13 w 263"/>
                    <a:gd name="T41" fmla="*/ 209 h 338"/>
                    <a:gd name="T42" fmla="*/ 27 w 263"/>
                    <a:gd name="T43" fmla="*/ 214 h 338"/>
                    <a:gd name="T44" fmla="*/ 34 w 263"/>
                    <a:gd name="T45" fmla="*/ 226 h 338"/>
                    <a:gd name="T46" fmla="*/ 48 w 263"/>
                    <a:gd name="T47" fmla="*/ 238 h 338"/>
                    <a:gd name="T48" fmla="*/ 63 w 263"/>
                    <a:gd name="T49" fmla="*/ 244 h 338"/>
                    <a:gd name="T50" fmla="*/ 77 w 263"/>
                    <a:gd name="T51" fmla="*/ 255 h 338"/>
                    <a:gd name="T52" fmla="*/ 91 w 263"/>
                    <a:gd name="T53" fmla="*/ 261 h 338"/>
                    <a:gd name="T54" fmla="*/ 105 w 263"/>
                    <a:gd name="T55" fmla="*/ 266 h 338"/>
                    <a:gd name="T56" fmla="*/ 127 w 263"/>
                    <a:gd name="T57" fmla="*/ 279 h 338"/>
                    <a:gd name="T58" fmla="*/ 141 w 263"/>
                    <a:gd name="T59" fmla="*/ 284 h 338"/>
                    <a:gd name="T60" fmla="*/ 155 w 263"/>
                    <a:gd name="T61" fmla="*/ 290 h 338"/>
                    <a:gd name="T62" fmla="*/ 177 w 263"/>
                    <a:gd name="T63" fmla="*/ 301 h 338"/>
                    <a:gd name="T64" fmla="*/ 191 w 263"/>
                    <a:gd name="T65" fmla="*/ 307 h 338"/>
                    <a:gd name="T66" fmla="*/ 212 w 263"/>
                    <a:gd name="T67" fmla="*/ 313 h 338"/>
                    <a:gd name="T68" fmla="*/ 227 w 263"/>
                    <a:gd name="T69" fmla="*/ 318 h 338"/>
                    <a:gd name="T70" fmla="*/ 248 w 263"/>
                    <a:gd name="T71" fmla="*/ 325 h 338"/>
                    <a:gd name="T72" fmla="*/ 262 w 263"/>
                    <a:gd name="T73" fmla="*/ 337 h 338"/>
                    <a:gd name="T74" fmla="*/ 255 w 263"/>
                    <a:gd name="T75" fmla="*/ 284 h 338"/>
                    <a:gd name="T76" fmla="*/ 248 w 263"/>
                    <a:gd name="T77" fmla="*/ 231 h 338"/>
                    <a:gd name="T78" fmla="*/ 255 w 263"/>
                    <a:gd name="T79" fmla="*/ 179 h 338"/>
                    <a:gd name="T80" fmla="*/ 262 w 263"/>
                    <a:gd name="T81" fmla="*/ 127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3" h="338">
                      <a:moveTo>
                        <a:pt x="262" y="127"/>
                      </a:moveTo>
                      <a:lnTo>
                        <a:pt x="248" y="122"/>
                      </a:lnTo>
                      <a:lnTo>
                        <a:pt x="227" y="116"/>
                      </a:lnTo>
                      <a:lnTo>
                        <a:pt x="212" y="110"/>
                      </a:lnTo>
                      <a:lnTo>
                        <a:pt x="191" y="105"/>
                      </a:lnTo>
                      <a:lnTo>
                        <a:pt x="177" y="92"/>
                      </a:lnTo>
                      <a:lnTo>
                        <a:pt x="163" y="87"/>
                      </a:lnTo>
                      <a:lnTo>
                        <a:pt x="141" y="81"/>
                      </a:lnTo>
                      <a:lnTo>
                        <a:pt x="127" y="70"/>
                      </a:lnTo>
                      <a:lnTo>
                        <a:pt x="113" y="64"/>
                      </a:lnTo>
                      <a:lnTo>
                        <a:pt x="91" y="58"/>
                      </a:lnTo>
                      <a:lnTo>
                        <a:pt x="77" y="46"/>
                      </a:lnTo>
                      <a:lnTo>
                        <a:pt x="63" y="40"/>
                      </a:lnTo>
                      <a:lnTo>
                        <a:pt x="48" y="29"/>
                      </a:lnTo>
                      <a:lnTo>
                        <a:pt x="34" y="18"/>
                      </a:lnTo>
                      <a:lnTo>
                        <a:pt x="20" y="12"/>
                      </a:lnTo>
                      <a:lnTo>
                        <a:pt x="6" y="0"/>
                      </a:lnTo>
                      <a:lnTo>
                        <a:pt x="0" y="52"/>
                      </a:lnTo>
                      <a:lnTo>
                        <a:pt x="0" y="105"/>
                      </a:lnTo>
                      <a:lnTo>
                        <a:pt x="6" y="157"/>
                      </a:lnTo>
                      <a:lnTo>
                        <a:pt x="13" y="209"/>
                      </a:lnTo>
                      <a:lnTo>
                        <a:pt x="27" y="214"/>
                      </a:lnTo>
                      <a:lnTo>
                        <a:pt x="34" y="226"/>
                      </a:lnTo>
                      <a:lnTo>
                        <a:pt x="48" y="238"/>
                      </a:lnTo>
                      <a:lnTo>
                        <a:pt x="63" y="244"/>
                      </a:lnTo>
                      <a:lnTo>
                        <a:pt x="77" y="255"/>
                      </a:lnTo>
                      <a:lnTo>
                        <a:pt x="91" y="261"/>
                      </a:lnTo>
                      <a:lnTo>
                        <a:pt x="105" y="266"/>
                      </a:lnTo>
                      <a:lnTo>
                        <a:pt x="127" y="279"/>
                      </a:lnTo>
                      <a:lnTo>
                        <a:pt x="141" y="284"/>
                      </a:lnTo>
                      <a:lnTo>
                        <a:pt x="155" y="290"/>
                      </a:lnTo>
                      <a:lnTo>
                        <a:pt x="177" y="301"/>
                      </a:lnTo>
                      <a:lnTo>
                        <a:pt x="191" y="307"/>
                      </a:lnTo>
                      <a:lnTo>
                        <a:pt x="212" y="313"/>
                      </a:lnTo>
                      <a:lnTo>
                        <a:pt x="227" y="318"/>
                      </a:lnTo>
                      <a:lnTo>
                        <a:pt x="248" y="325"/>
                      </a:lnTo>
                      <a:lnTo>
                        <a:pt x="262" y="337"/>
                      </a:lnTo>
                      <a:lnTo>
                        <a:pt x="255" y="284"/>
                      </a:lnTo>
                      <a:lnTo>
                        <a:pt x="248" y="231"/>
                      </a:lnTo>
                      <a:lnTo>
                        <a:pt x="255" y="179"/>
                      </a:lnTo>
                      <a:lnTo>
                        <a:pt x="262" y="127"/>
                      </a:lnTo>
                    </a:path>
                  </a:pathLst>
                </a:custGeom>
                <a:solidFill>
                  <a:srgbClr val="ADB5B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Freeform 51"/>
                <p:cNvSpPr>
                  <a:spLocks/>
                </p:cNvSpPr>
                <p:nvPr/>
              </p:nvSpPr>
              <p:spPr bwMode="auto">
                <a:xfrm>
                  <a:off x="285" y="962"/>
                  <a:ext cx="194" cy="251"/>
                </a:xfrm>
                <a:custGeom>
                  <a:avLst/>
                  <a:gdLst>
                    <a:gd name="T0" fmla="*/ 193 w 194"/>
                    <a:gd name="T1" fmla="*/ 98 h 251"/>
                    <a:gd name="T2" fmla="*/ 177 w 194"/>
                    <a:gd name="T3" fmla="*/ 92 h 251"/>
                    <a:gd name="T4" fmla="*/ 163 w 194"/>
                    <a:gd name="T5" fmla="*/ 87 h 251"/>
                    <a:gd name="T6" fmla="*/ 156 w 194"/>
                    <a:gd name="T7" fmla="*/ 81 h 251"/>
                    <a:gd name="T8" fmla="*/ 143 w 194"/>
                    <a:gd name="T9" fmla="*/ 81 h 251"/>
                    <a:gd name="T10" fmla="*/ 127 w 194"/>
                    <a:gd name="T11" fmla="*/ 75 h 251"/>
                    <a:gd name="T12" fmla="*/ 113 w 194"/>
                    <a:gd name="T13" fmla="*/ 70 h 251"/>
                    <a:gd name="T14" fmla="*/ 106 w 194"/>
                    <a:gd name="T15" fmla="*/ 64 h 251"/>
                    <a:gd name="T16" fmla="*/ 93 w 194"/>
                    <a:gd name="T17" fmla="*/ 57 h 251"/>
                    <a:gd name="T18" fmla="*/ 77 w 194"/>
                    <a:gd name="T19" fmla="*/ 52 h 251"/>
                    <a:gd name="T20" fmla="*/ 70 w 194"/>
                    <a:gd name="T21" fmla="*/ 46 h 251"/>
                    <a:gd name="T22" fmla="*/ 56 w 194"/>
                    <a:gd name="T23" fmla="*/ 40 h 251"/>
                    <a:gd name="T24" fmla="*/ 43 w 194"/>
                    <a:gd name="T25" fmla="*/ 29 h 251"/>
                    <a:gd name="T26" fmla="*/ 36 w 194"/>
                    <a:gd name="T27" fmla="*/ 23 h 251"/>
                    <a:gd name="T28" fmla="*/ 20 w 194"/>
                    <a:gd name="T29" fmla="*/ 18 h 251"/>
                    <a:gd name="T30" fmla="*/ 13 w 194"/>
                    <a:gd name="T31" fmla="*/ 11 h 251"/>
                    <a:gd name="T32" fmla="*/ 0 w 194"/>
                    <a:gd name="T33" fmla="*/ 0 h 251"/>
                    <a:gd name="T34" fmla="*/ 0 w 194"/>
                    <a:gd name="T35" fmla="*/ 40 h 251"/>
                    <a:gd name="T36" fmla="*/ 0 w 194"/>
                    <a:gd name="T37" fmla="*/ 81 h 251"/>
                    <a:gd name="T38" fmla="*/ 0 w 194"/>
                    <a:gd name="T39" fmla="*/ 116 h 251"/>
                    <a:gd name="T40" fmla="*/ 6 w 194"/>
                    <a:gd name="T41" fmla="*/ 157 h 251"/>
                    <a:gd name="T42" fmla="*/ 13 w 194"/>
                    <a:gd name="T43" fmla="*/ 162 h 251"/>
                    <a:gd name="T44" fmla="*/ 20 w 194"/>
                    <a:gd name="T45" fmla="*/ 168 h 251"/>
                    <a:gd name="T46" fmla="*/ 36 w 194"/>
                    <a:gd name="T47" fmla="*/ 174 h 251"/>
                    <a:gd name="T48" fmla="*/ 43 w 194"/>
                    <a:gd name="T49" fmla="*/ 185 h 251"/>
                    <a:gd name="T50" fmla="*/ 56 w 194"/>
                    <a:gd name="T51" fmla="*/ 191 h 251"/>
                    <a:gd name="T52" fmla="*/ 63 w 194"/>
                    <a:gd name="T53" fmla="*/ 197 h 251"/>
                    <a:gd name="T54" fmla="*/ 77 w 194"/>
                    <a:gd name="T55" fmla="*/ 203 h 251"/>
                    <a:gd name="T56" fmla="*/ 93 w 194"/>
                    <a:gd name="T57" fmla="*/ 209 h 251"/>
                    <a:gd name="T58" fmla="*/ 99 w 194"/>
                    <a:gd name="T59" fmla="*/ 214 h 251"/>
                    <a:gd name="T60" fmla="*/ 113 w 194"/>
                    <a:gd name="T61" fmla="*/ 220 h 251"/>
                    <a:gd name="T62" fmla="*/ 127 w 194"/>
                    <a:gd name="T63" fmla="*/ 226 h 251"/>
                    <a:gd name="T64" fmla="*/ 143 w 194"/>
                    <a:gd name="T65" fmla="*/ 231 h 251"/>
                    <a:gd name="T66" fmla="*/ 156 w 194"/>
                    <a:gd name="T67" fmla="*/ 231 h 251"/>
                    <a:gd name="T68" fmla="*/ 163 w 194"/>
                    <a:gd name="T69" fmla="*/ 238 h 251"/>
                    <a:gd name="T70" fmla="*/ 177 w 194"/>
                    <a:gd name="T71" fmla="*/ 244 h 251"/>
                    <a:gd name="T72" fmla="*/ 193 w 194"/>
                    <a:gd name="T73" fmla="*/ 250 h 251"/>
                    <a:gd name="T74" fmla="*/ 184 w 194"/>
                    <a:gd name="T75" fmla="*/ 214 h 251"/>
                    <a:gd name="T76" fmla="*/ 184 w 194"/>
                    <a:gd name="T77" fmla="*/ 174 h 251"/>
                    <a:gd name="T78" fmla="*/ 184 w 194"/>
                    <a:gd name="T79" fmla="*/ 139 h 251"/>
                    <a:gd name="T80" fmla="*/ 193 w 194"/>
                    <a:gd name="T81" fmla="*/ 98 h 2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4" h="251">
                      <a:moveTo>
                        <a:pt x="193" y="98"/>
                      </a:moveTo>
                      <a:lnTo>
                        <a:pt x="177" y="92"/>
                      </a:lnTo>
                      <a:lnTo>
                        <a:pt x="163" y="87"/>
                      </a:lnTo>
                      <a:lnTo>
                        <a:pt x="156" y="81"/>
                      </a:lnTo>
                      <a:lnTo>
                        <a:pt x="143" y="81"/>
                      </a:lnTo>
                      <a:lnTo>
                        <a:pt x="127" y="75"/>
                      </a:lnTo>
                      <a:lnTo>
                        <a:pt x="113" y="70"/>
                      </a:lnTo>
                      <a:lnTo>
                        <a:pt x="106" y="64"/>
                      </a:lnTo>
                      <a:lnTo>
                        <a:pt x="93" y="57"/>
                      </a:lnTo>
                      <a:lnTo>
                        <a:pt x="77" y="52"/>
                      </a:lnTo>
                      <a:lnTo>
                        <a:pt x="70" y="46"/>
                      </a:lnTo>
                      <a:lnTo>
                        <a:pt x="56" y="40"/>
                      </a:lnTo>
                      <a:lnTo>
                        <a:pt x="43" y="29"/>
                      </a:lnTo>
                      <a:lnTo>
                        <a:pt x="36" y="23"/>
                      </a:lnTo>
                      <a:lnTo>
                        <a:pt x="20" y="18"/>
                      </a:lnTo>
                      <a:lnTo>
                        <a:pt x="13" y="11"/>
                      </a:lnTo>
                      <a:lnTo>
                        <a:pt x="0" y="0"/>
                      </a:lnTo>
                      <a:lnTo>
                        <a:pt x="0" y="40"/>
                      </a:lnTo>
                      <a:lnTo>
                        <a:pt x="0" y="81"/>
                      </a:lnTo>
                      <a:lnTo>
                        <a:pt x="0" y="116"/>
                      </a:lnTo>
                      <a:lnTo>
                        <a:pt x="6" y="157"/>
                      </a:lnTo>
                      <a:lnTo>
                        <a:pt x="13" y="162"/>
                      </a:lnTo>
                      <a:lnTo>
                        <a:pt x="20" y="168"/>
                      </a:lnTo>
                      <a:lnTo>
                        <a:pt x="36" y="174"/>
                      </a:lnTo>
                      <a:lnTo>
                        <a:pt x="43" y="185"/>
                      </a:lnTo>
                      <a:lnTo>
                        <a:pt x="56" y="191"/>
                      </a:lnTo>
                      <a:lnTo>
                        <a:pt x="63" y="197"/>
                      </a:lnTo>
                      <a:lnTo>
                        <a:pt x="77" y="203"/>
                      </a:lnTo>
                      <a:lnTo>
                        <a:pt x="93" y="209"/>
                      </a:lnTo>
                      <a:lnTo>
                        <a:pt x="99" y="214"/>
                      </a:lnTo>
                      <a:lnTo>
                        <a:pt x="113" y="220"/>
                      </a:lnTo>
                      <a:lnTo>
                        <a:pt x="127" y="226"/>
                      </a:lnTo>
                      <a:lnTo>
                        <a:pt x="143" y="231"/>
                      </a:lnTo>
                      <a:lnTo>
                        <a:pt x="156" y="231"/>
                      </a:lnTo>
                      <a:lnTo>
                        <a:pt x="163" y="238"/>
                      </a:lnTo>
                      <a:lnTo>
                        <a:pt x="177" y="244"/>
                      </a:lnTo>
                      <a:lnTo>
                        <a:pt x="193" y="250"/>
                      </a:lnTo>
                      <a:lnTo>
                        <a:pt x="184" y="214"/>
                      </a:lnTo>
                      <a:lnTo>
                        <a:pt x="184" y="174"/>
                      </a:lnTo>
                      <a:lnTo>
                        <a:pt x="184" y="139"/>
                      </a:lnTo>
                      <a:lnTo>
                        <a:pt x="193" y="9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Freeform 52"/>
                <p:cNvSpPr>
                  <a:spLocks/>
                </p:cNvSpPr>
                <p:nvPr/>
              </p:nvSpPr>
              <p:spPr bwMode="auto">
                <a:xfrm>
                  <a:off x="542" y="1044"/>
                  <a:ext cx="35" cy="215"/>
                </a:xfrm>
                <a:custGeom>
                  <a:avLst/>
                  <a:gdLst>
                    <a:gd name="T0" fmla="*/ 0 w 35"/>
                    <a:gd name="T1" fmla="*/ 214 h 215"/>
                    <a:gd name="T2" fmla="*/ 27 w 35"/>
                    <a:gd name="T3" fmla="*/ 195 h 215"/>
                    <a:gd name="T4" fmla="*/ 34 w 35"/>
                    <a:gd name="T5" fmla="*/ 190 h 215"/>
                    <a:gd name="T6" fmla="*/ 34 w 35"/>
                    <a:gd name="T7" fmla="*/ 184 h 215"/>
                    <a:gd name="T8" fmla="*/ 34 w 35"/>
                    <a:gd name="T9" fmla="*/ 0 h 215"/>
                    <a:gd name="T10" fmla="*/ 0 w 35"/>
                    <a:gd name="T11" fmla="*/ 11 h 215"/>
                    <a:gd name="T12" fmla="*/ 0 w 35"/>
                    <a:gd name="T13" fmla="*/ 214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15">
                      <a:moveTo>
                        <a:pt x="0" y="214"/>
                      </a:moveTo>
                      <a:lnTo>
                        <a:pt x="27" y="195"/>
                      </a:lnTo>
                      <a:lnTo>
                        <a:pt x="34" y="190"/>
                      </a:lnTo>
                      <a:lnTo>
                        <a:pt x="34" y="184"/>
                      </a:lnTo>
                      <a:lnTo>
                        <a:pt x="34" y="0"/>
                      </a:lnTo>
                      <a:lnTo>
                        <a:pt x="0" y="11"/>
                      </a:lnTo>
                      <a:lnTo>
                        <a:pt x="0" y="214"/>
                      </a:lnTo>
                    </a:path>
                  </a:pathLst>
                </a:custGeom>
                <a:solidFill>
                  <a:srgbClr val="61666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53"/>
              <p:cNvGrpSpPr>
                <a:grpSpLocks/>
              </p:cNvGrpSpPr>
              <p:nvPr/>
            </p:nvGrpSpPr>
            <p:grpSpPr bwMode="auto">
              <a:xfrm>
                <a:off x="0" y="1316"/>
                <a:ext cx="456" cy="237"/>
                <a:chOff x="0" y="1316"/>
                <a:chExt cx="456" cy="237"/>
              </a:xfrm>
            </p:grpSpPr>
            <p:sp>
              <p:nvSpPr>
                <p:cNvPr id="11" name="Freeform 54"/>
                <p:cNvSpPr>
                  <a:spLocks/>
                </p:cNvSpPr>
                <p:nvPr/>
              </p:nvSpPr>
              <p:spPr bwMode="auto">
                <a:xfrm>
                  <a:off x="0" y="1316"/>
                  <a:ext cx="456" cy="226"/>
                </a:xfrm>
                <a:custGeom>
                  <a:avLst/>
                  <a:gdLst>
                    <a:gd name="T0" fmla="*/ 0 w 456"/>
                    <a:gd name="T1" fmla="*/ 63 h 226"/>
                    <a:gd name="T2" fmla="*/ 334 w 456"/>
                    <a:gd name="T3" fmla="*/ 225 h 226"/>
                    <a:gd name="T4" fmla="*/ 455 w 456"/>
                    <a:gd name="T5" fmla="*/ 160 h 226"/>
                    <a:gd name="T6" fmla="*/ 120 w 456"/>
                    <a:gd name="T7" fmla="*/ 0 h 226"/>
                    <a:gd name="T8" fmla="*/ 0 w 456"/>
                    <a:gd name="T9" fmla="*/ 63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226">
                      <a:moveTo>
                        <a:pt x="0" y="63"/>
                      </a:moveTo>
                      <a:lnTo>
                        <a:pt x="334" y="225"/>
                      </a:lnTo>
                      <a:lnTo>
                        <a:pt x="455" y="160"/>
                      </a:lnTo>
                      <a:lnTo>
                        <a:pt x="120" y="0"/>
                      </a:lnTo>
                      <a:lnTo>
                        <a:pt x="0" y="63"/>
                      </a:lnTo>
                    </a:path>
                  </a:pathLst>
                </a:custGeom>
                <a:solidFill>
                  <a:srgbClr val="EDF5F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 name="Group 55"/>
                <p:cNvGrpSpPr>
                  <a:grpSpLocks/>
                </p:cNvGrpSpPr>
                <p:nvPr/>
              </p:nvGrpSpPr>
              <p:grpSpPr bwMode="auto">
                <a:xfrm>
                  <a:off x="21" y="1320"/>
                  <a:ext cx="435" cy="233"/>
                  <a:chOff x="21" y="1320"/>
                  <a:chExt cx="435" cy="233"/>
                </a:xfrm>
              </p:grpSpPr>
              <p:sp>
                <p:nvSpPr>
                  <p:cNvPr id="13" name="Freeform 56"/>
                  <p:cNvSpPr>
                    <a:spLocks/>
                  </p:cNvSpPr>
                  <p:nvPr/>
                </p:nvSpPr>
                <p:spPr bwMode="auto">
                  <a:xfrm>
                    <a:off x="21" y="1320"/>
                    <a:ext cx="420" cy="216"/>
                  </a:xfrm>
                  <a:custGeom>
                    <a:avLst/>
                    <a:gdLst>
                      <a:gd name="T0" fmla="*/ 0 w 420"/>
                      <a:gd name="T1" fmla="*/ 57 h 216"/>
                      <a:gd name="T2" fmla="*/ 312 w 420"/>
                      <a:gd name="T3" fmla="*/ 215 h 216"/>
                      <a:gd name="T4" fmla="*/ 419 w 420"/>
                      <a:gd name="T5" fmla="*/ 150 h 216"/>
                      <a:gd name="T6" fmla="*/ 106 w 420"/>
                      <a:gd name="T7" fmla="*/ 0 h 216"/>
                      <a:gd name="T8" fmla="*/ 0 w 420"/>
                      <a:gd name="T9" fmla="*/ 5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 h="216">
                        <a:moveTo>
                          <a:pt x="0" y="57"/>
                        </a:moveTo>
                        <a:lnTo>
                          <a:pt x="312" y="215"/>
                        </a:lnTo>
                        <a:lnTo>
                          <a:pt x="419" y="150"/>
                        </a:lnTo>
                        <a:lnTo>
                          <a:pt x="106" y="0"/>
                        </a:lnTo>
                        <a:lnTo>
                          <a:pt x="0" y="57"/>
                        </a:lnTo>
                      </a:path>
                    </a:pathLst>
                  </a:custGeom>
                  <a:solidFill>
                    <a:srgbClr val="EDF5F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57"/>
                  <p:cNvSpPr>
                    <a:spLocks/>
                  </p:cNvSpPr>
                  <p:nvPr/>
                </p:nvSpPr>
                <p:spPr bwMode="auto">
                  <a:xfrm>
                    <a:off x="35" y="1343"/>
                    <a:ext cx="364" cy="187"/>
                  </a:xfrm>
                  <a:custGeom>
                    <a:avLst/>
                    <a:gdLst>
                      <a:gd name="T0" fmla="*/ 0 w 364"/>
                      <a:gd name="T1" fmla="*/ 35 h 187"/>
                      <a:gd name="T2" fmla="*/ 0 w 364"/>
                      <a:gd name="T3" fmla="*/ 40 h 187"/>
                      <a:gd name="T4" fmla="*/ 292 w 364"/>
                      <a:gd name="T5" fmla="*/ 186 h 187"/>
                      <a:gd name="T6" fmla="*/ 363 w 364"/>
                      <a:gd name="T7" fmla="*/ 146 h 187"/>
                      <a:gd name="T8" fmla="*/ 363 w 364"/>
                      <a:gd name="T9" fmla="*/ 139 h 187"/>
                      <a:gd name="T10" fmla="*/ 70 w 364"/>
                      <a:gd name="T11" fmla="*/ 0 h 187"/>
                      <a:gd name="T12" fmla="*/ 0 w 364"/>
                      <a:gd name="T13" fmla="*/ 35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 h="187">
                        <a:moveTo>
                          <a:pt x="0" y="35"/>
                        </a:moveTo>
                        <a:lnTo>
                          <a:pt x="0" y="40"/>
                        </a:lnTo>
                        <a:lnTo>
                          <a:pt x="292" y="186"/>
                        </a:lnTo>
                        <a:lnTo>
                          <a:pt x="363" y="146"/>
                        </a:lnTo>
                        <a:lnTo>
                          <a:pt x="363" y="139"/>
                        </a:lnTo>
                        <a:lnTo>
                          <a:pt x="70" y="0"/>
                        </a:lnTo>
                        <a:lnTo>
                          <a:pt x="0" y="35"/>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58"/>
                  <p:cNvSpPr>
                    <a:spLocks/>
                  </p:cNvSpPr>
                  <p:nvPr/>
                </p:nvSpPr>
                <p:spPr bwMode="auto">
                  <a:xfrm>
                    <a:off x="120" y="1326"/>
                    <a:ext cx="251" cy="129"/>
                  </a:xfrm>
                  <a:custGeom>
                    <a:avLst/>
                    <a:gdLst>
                      <a:gd name="T0" fmla="*/ 0 w 251"/>
                      <a:gd name="T1" fmla="*/ 5 h 129"/>
                      <a:gd name="T2" fmla="*/ 0 w 251"/>
                      <a:gd name="T3" fmla="*/ 11 h 129"/>
                      <a:gd name="T4" fmla="*/ 234 w 251"/>
                      <a:gd name="T5" fmla="*/ 128 h 129"/>
                      <a:gd name="T6" fmla="*/ 250 w 251"/>
                      <a:gd name="T7" fmla="*/ 122 h 129"/>
                      <a:gd name="T8" fmla="*/ 250 w 251"/>
                      <a:gd name="T9" fmla="*/ 116 h 129"/>
                      <a:gd name="T10" fmla="*/ 13 w 251"/>
                      <a:gd name="T11" fmla="*/ 0 h 129"/>
                      <a:gd name="T12" fmla="*/ 0 w 251"/>
                      <a:gd name="T13" fmla="*/ 5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129">
                        <a:moveTo>
                          <a:pt x="0" y="5"/>
                        </a:moveTo>
                        <a:lnTo>
                          <a:pt x="0" y="11"/>
                        </a:lnTo>
                        <a:lnTo>
                          <a:pt x="234" y="128"/>
                        </a:lnTo>
                        <a:lnTo>
                          <a:pt x="250" y="122"/>
                        </a:lnTo>
                        <a:lnTo>
                          <a:pt x="250" y="116"/>
                        </a:lnTo>
                        <a:lnTo>
                          <a:pt x="13" y="0"/>
                        </a:lnTo>
                        <a:lnTo>
                          <a:pt x="0" y="5"/>
                        </a:lnTo>
                      </a:path>
                    </a:pathLst>
                  </a:custGeom>
                  <a:solidFill>
                    <a:srgbClr val="11191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 name="Group 59"/>
                  <p:cNvGrpSpPr>
                    <a:grpSpLocks/>
                  </p:cNvGrpSpPr>
                  <p:nvPr/>
                </p:nvGrpSpPr>
                <p:grpSpPr bwMode="auto">
                  <a:xfrm>
                    <a:off x="35" y="1326"/>
                    <a:ext cx="279" cy="152"/>
                    <a:chOff x="35" y="1326"/>
                    <a:chExt cx="279" cy="152"/>
                  </a:xfrm>
                </p:grpSpPr>
                <p:sp>
                  <p:nvSpPr>
                    <p:cNvPr id="71" name="Freeform 60"/>
                    <p:cNvSpPr>
                      <a:spLocks/>
                    </p:cNvSpPr>
                    <p:nvPr/>
                  </p:nvSpPr>
                  <p:spPr bwMode="auto">
                    <a:xfrm>
                      <a:off x="249" y="1389"/>
                      <a:ext cx="24" cy="20"/>
                    </a:xfrm>
                    <a:custGeom>
                      <a:avLst/>
                      <a:gdLst>
                        <a:gd name="T0" fmla="*/ 7 w 24"/>
                        <a:gd name="T1" fmla="*/ 19 h 20"/>
                        <a:gd name="T2" fmla="*/ 0 w 24"/>
                        <a:gd name="T3" fmla="*/ 10 h 20"/>
                        <a:gd name="T4" fmla="*/ 7 w 24"/>
                        <a:gd name="T5" fmla="*/ 0 h 20"/>
                        <a:gd name="T6" fmla="*/ 23 w 24"/>
                        <a:gd name="T7" fmla="*/ 10 h 20"/>
                        <a:gd name="T8" fmla="*/ 7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7" y="19"/>
                          </a:moveTo>
                          <a:lnTo>
                            <a:pt x="0" y="10"/>
                          </a:lnTo>
                          <a:lnTo>
                            <a:pt x="7" y="0"/>
                          </a:lnTo>
                          <a:lnTo>
                            <a:pt x="23" y="10"/>
                          </a:lnTo>
                          <a:lnTo>
                            <a:pt x="7"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61"/>
                    <p:cNvSpPr>
                      <a:spLocks/>
                    </p:cNvSpPr>
                    <p:nvPr/>
                  </p:nvSpPr>
                  <p:spPr bwMode="auto">
                    <a:xfrm>
                      <a:off x="264" y="1396"/>
                      <a:ext cx="23" cy="19"/>
                    </a:xfrm>
                    <a:custGeom>
                      <a:avLst/>
                      <a:gdLst>
                        <a:gd name="T0" fmla="*/ 7 w 23"/>
                        <a:gd name="T1" fmla="*/ 18 h 19"/>
                        <a:gd name="T2" fmla="*/ 0 w 23"/>
                        <a:gd name="T3" fmla="*/ 9 h 19"/>
                        <a:gd name="T4" fmla="*/ 7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7" y="0"/>
                          </a:lnTo>
                          <a:lnTo>
                            <a:pt x="22"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62"/>
                    <p:cNvSpPr>
                      <a:spLocks/>
                    </p:cNvSpPr>
                    <p:nvPr/>
                  </p:nvSpPr>
                  <p:spPr bwMode="auto">
                    <a:xfrm>
                      <a:off x="277" y="1401"/>
                      <a:ext cx="23" cy="21"/>
                    </a:xfrm>
                    <a:custGeom>
                      <a:avLst/>
                      <a:gdLst>
                        <a:gd name="T0" fmla="*/ 7 w 23"/>
                        <a:gd name="T1" fmla="*/ 20 h 21"/>
                        <a:gd name="T2" fmla="*/ 0 w 23"/>
                        <a:gd name="T3" fmla="*/ 10 h 21"/>
                        <a:gd name="T4" fmla="*/ 7 w 23"/>
                        <a:gd name="T5" fmla="*/ 0 h 21"/>
                        <a:gd name="T6" fmla="*/ 22 w 23"/>
                        <a:gd name="T7" fmla="*/ 10 h 21"/>
                        <a:gd name="T8" fmla="*/ 7 w 23"/>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7" y="20"/>
                          </a:moveTo>
                          <a:lnTo>
                            <a:pt x="0" y="10"/>
                          </a:lnTo>
                          <a:lnTo>
                            <a:pt x="7" y="0"/>
                          </a:lnTo>
                          <a:lnTo>
                            <a:pt x="22" y="10"/>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63"/>
                    <p:cNvSpPr>
                      <a:spLocks/>
                    </p:cNvSpPr>
                    <p:nvPr/>
                  </p:nvSpPr>
                  <p:spPr bwMode="auto">
                    <a:xfrm>
                      <a:off x="291" y="1408"/>
                      <a:ext cx="23" cy="18"/>
                    </a:xfrm>
                    <a:custGeom>
                      <a:avLst/>
                      <a:gdLst>
                        <a:gd name="T0" fmla="*/ 6 w 23"/>
                        <a:gd name="T1" fmla="*/ 17 h 18"/>
                        <a:gd name="T2" fmla="*/ 0 w 23"/>
                        <a:gd name="T3" fmla="*/ 8 h 18"/>
                        <a:gd name="T4" fmla="*/ 6 w 23"/>
                        <a:gd name="T5" fmla="*/ 0 h 18"/>
                        <a:gd name="T6" fmla="*/ 22 w 23"/>
                        <a:gd name="T7" fmla="*/ 8 h 18"/>
                        <a:gd name="T8" fmla="*/ 6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6" y="17"/>
                          </a:moveTo>
                          <a:lnTo>
                            <a:pt x="0" y="8"/>
                          </a:lnTo>
                          <a:lnTo>
                            <a:pt x="6" y="0"/>
                          </a:lnTo>
                          <a:lnTo>
                            <a:pt x="22" y="8"/>
                          </a:lnTo>
                          <a:lnTo>
                            <a:pt x="6"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4"/>
                    <p:cNvGrpSpPr>
                      <a:grpSpLocks/>
                    </p:cNvGrpSpPr>
                    <p:nvPr/>
                  </p:nvGrpSpPr>
                  <p:grpSpPr bwMode="auto">
                    <a:xfrm>
                      <a:off x="35" y="1326"/>
                      <a:ext cx="223" cy="152"/>
                      <a:chOff x="35" y="1326"/>
                      <a:chExt cx="223" cy="152"/>
                    </a:xfrm>
                  </p:grpSpPr>
                  <p:sp>
                    <p:nvSpPr>
                      <p:cNvPr id="76" name="Freeform 65"/>
                      <p:cNvSpPr>
                        <a:spLocks/>
                      </p:cNvSpPr>
                      <p:nvPr/>
                    </p:nvSpPr>
                    <p:spPr bwMode="auto">
                      <a:xfrm>
                        <a:off x="221" y="1379"/>
                        <a:ext cx="22" cy="18"/>
                      </a:xfrm>
                      <a:custGeom>
                        <a:avLst/>
                        <a:gdLst>
                          <a:gd name="T0" fmla="*/ 7 w 22"/>
                          <a:gd name="T1" fmla="*/ 17 h 18"/>
                          <a:gd name="T2" fmla="*/ 0 w 22"/>
                          <a:gd name="T3" fmla="*/ 17 h 18"/>
                          <a:gd name="T4" fmla="*/ 14 w 22"/>
                          <a:gd name="T5" fmla="*/ 0 h 18"/>
                          <a:gd name="T6" fmla="*/ 21 w 22"/>
                          <a:gd name="T7" fmla="*/ 0 h 18"/>
                          <a:gd name="T8" fmla="*/ 7 w 22"/>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7" y="17"/>
                            </a:moveTo>
                            <a:lnTo>
                              <a:pt x="0" y="17"/>
                            </a:lnTo>
                            <a:lnTo>
                              <a:pt x="14" y="0"/>
                            </a:lnTo>
                            <a:lnTo>
                              <a:pt x="21" y="0"/>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 name="Group 66"/>
                      <p:cNvGrpSpPr>
                        <a:grpSpLocks/>
                      </p:cNvGrpSpPr>
                      <p:nvPr/>
                    </p:nvGrpSpPr>
                    <p:grpSpPr bwMode="auto">
                      <a:xfrm>
                        <a:off x="35" y="1326"/>
                        <a:ext cx="123" cy="112"/>
                        <a:chOff x="35" y="1326"/>
                        <a:chExt cx="123" cy="112"/>
                      </a:xfrm>
                    </p:grpSpPr>
                    <p:sp>
                      <p:nvSpPr>
                        <p:cNvPr id="112" name="Freeform 67"/>
                        <p:cNvSpPr>
                          <a:spLocks/>
                        </p:cNvSpPr>
                        <p:nvPr/>
                      </p:nvSpPr>
                      <p:spPr bwMode="auto">
                        <a:xfrm>
                          <a:off x="99" y="1343"/>
                          <a:ext cx="23" cy="19"/>
                        </a:xfrm>
                        <a:custGeom>
                          <a:avLst/>
                          <a:gdLst>
                            <a:gd name="T0" fmla="*/ 7 w 23"/>
                            <a:gd name="T1" fmla="*/ 18 h 19"/>
                            <a:gd name="T2" fmla="*/ 0 w 23"/>
                            <a:gd name="T3" fmla="*/ 18 h 19"/>
                            <a:gd name="T4" fmla="*/ 7 w 23"/>
                            <a:gd name="T5" fmla="*/ 0 h 19"/>
                            <a:gd name="T6" fmla="*/ 22 w 23"/>
                            <a:gd name="T7" fmla="*/ 0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18"/>
                              </a:lnTo>
                              <a:lnTo>
                                <a:pt x="7" y="0"/>
                              </a:lnTo>
                              <a:lnTo>
                                <a:pt x="22" y="0"/>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68"/>
                        <p:cNvSpPr>
                          <a:spLocks/>
                        </p:cNvSpPr>
                        <p:nvPr/>
                      </p:nvSpPr>
                      <p:spPr bwMode="auto">
                        <a:xfrm>
                          <a:off x="120" y="1326"/>
                          <a:ext cx="24" cy="19"/>
                        </a:xfrm>
                        <a:custGeom>
                          <a:avLst/>
                          <a:gdLst>
                            <a:gd name="T0" fmla="*/ 14 w 24"/>
                            <a:gd name="T1" fmla="*/ 18 h 19"/>
                            <a:gd name="T2" fmla="*/ 0 w 24"/>
                            <a:gd name="T3" fmla="*/ 9 h 19"/>
                            <a:gd name="T4" fmla="*/ 14 w 24"/>
                            <a:gd name="T5" fmla="*/ 0 h 19"/>
                            <a:gd name="T6" fmla="*/ 23 w 24"/>
                            <a:gd name="T7" fmla="*/ 9 h 19"/>
                            <a:gd name="T8" fmla="*/ 14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4" y="18"/>
                              </a:moveTo>
                              <a:lnTo>
                                <a:pt x="0" y="9"/>
                              </a:lnTo>
                              <a:lnTo>
                                <a:pt x="14" y="0"/>
                              </a:lnTo>
                              <a:lnTo>
                                <a:pt x="23" y="9"/>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69"/>
                        <p:cNvSpPr>
                          <a:spLocks/>
                        </p:cNvSpPr>
                        <p:nvPr/>
                      </p:nvSpPr>
                      <p:spPr bwMode="auto">
                        <a:xfrm>
                          <a:off x="78" y="1349"/>
                          <a:ext cx="22" cy="18"/>
                        </a:xfrm>
                        <a:custGeom>
                          <a:avLst/>
                          <a:gdLst>
                            <a:gd name="T0" fmla="*/ 14 w 22"/>
                            <a:gd name="T1" fmla="*/ 17 h 18"/>
                            <a:gd name="T2" fmla="*/ 0 w 22"/>
                            <a:gd name="T3" fmla="*/ 9 h 18"/>
                            <a:gd name="T4" fmla="*/ 14 w 22"/>
                            <a:gd name="T5" fmla="*/ 0 h 18"/>
                            <a:gd name="T6" fmla="*/ 21 w 22"/>
                            <a:gd name="T7" fmla="*/ 9 h 18"/>
                            <a:gd name="T8" fmla="*/ 14 w 22"/>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14" y="17"/>
                              </a:moveTo>
                              <a:lnTo>
                                <a:pt x="0" y="9"/>
                              </a:lnTo>
                              <a:lnTo>
                                <a:pt x="14" y="0"/>
                              </a:lnTo>
                              <a:lnTo>
                                <a:pt x="21" y="9"/>
                              </a:lnTo>
                              <a:lnTo>
                                <a:pt x="14"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70"/>
                        <p:cNvSpPr>
                          <a:spLocks/>
                        </p:cNvSpPr>
                        <p:nvPr/>
                      </p:nvSpPr>
                      <p:spPr bwMode="auto">
                        <a:xfrm>
                          <a:off x="64" y="1355"/>
                          <a:ext cx="23" cy="20"/>
                        </a:xfrm>
                        <a:custGeom>
                          <a:avLst/>
                          <a:gdLst>
                            <a:gd name="T0" fmla="*/ 13 w 23"/>
                            <a:gd name="T1" fmla="*/ 19 h 20"/>
                            <a:gd name="T2" fmla="*/ 0 w 23"/>
                            <a:gd name="T3" fmla="*/ 9 h 20"/>
                            <a:gd name="T4" fmla="*/ 13 w 23"/>
                            <a:gd name="T5" fmla="*/ 0 h 20"/>
                            <a:gd name="T6" fmla="*/ 22 w 23"/>
                            <a:gd name="T7" fmla="*/ 9 h 20"/>
                            <a:gd name="T8" fmla="*/ 13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3" y="19"/>
                              </a:moveTo>
                              <a:lnTo>
                                <a:pt x="0" y="9"/>
                              </a:lnTo>
                              <a:lnTo>
                                <a:pt x="13" y="0"/>
                              </a:lnTo>
                              <a:lnTo>
                                <a:pt x="22" y="9"/>
                              </a:lnTo>
                              <a:lnTo>
                                <a:pt x="13"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Freeform 71"/>
                        <p:cNvSpPr>
                          <a:spLocks/>
                        </p:cNvSpPr>
                        <p:nvPr/>
                      </p:nvSpPr>
                      <p:spPr bwMode="auto">
                        <a:xfrm>
                          <a:off x="50" y="1366"/>
                          <a:ext cx="23" cy="20"/>
                        </a:xfrm>
                        <a:custGeom>
                          <a:avLst/>
                          <a:gdLst>
                            <a:gd name="T0" fmla="*/ 14 w 23"/>
                            <a:gd name="T1" fmla="*/ 19 h 20"/>
                            <a:gd name="T2" fmla="*/ 0 w 23"/>
                            <a:gd name="T3" fmla="*/ 9 h 20"/>
                            <a:gd name="T4" fmla="*/ 14 w 23"/>
                            <a:gd name="T5" fmla="*/ 0 h 20"/>
                            <a:gd name="T6" fmla="*/ 22 w 23"/>
                            <a:gd name="T7" fmla="*/ 9 h 20"/>
                            <a:gd name="T8" fmla="*/ 14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4" y="19"/>
                              </a:moveTo>
                              <a:lnTo>
                                <a:pt x="0" y="9"/>
                              </a:lnTo>
                              <a:lnTo>
                                <a:pt x="14" y="0"/>
                              </a:lnTo>
                              <a:lnTo>
                                <a:pt x="22" y="9"/>
                              </a:lnTo>
                              <a:lnTo>
                                <a:pt x="14"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2"/>
                        <p:cNvSpPr>
                          <a:spLocks/>
                        </p:cNvSpPr>
                        <p:nvPr/>
                      </p:nvSpPr>
                      <p:spPr bwMode="auto">
                        <a:xfrm>
                          <a:off x="35" y="1372"/>
                          <a:ext cx="24" cy="19"/>
                        </a:xfrm>
                        <a:custGeom>
                          <a:avLst/>
                          <a:gdLst>
                            <a:gd name="T0" fmla="*/ 7 w 24"/>
                            <a:gd name="T1" fmla="*/ 18 h 19"/>
                            <a:gd name="T2" fmla="*/ 0 w 24"/>
                            <a:gd name="T3" fmla="*/ 9 h 19"/>
                            <a:gd name="T4" fmla="*/ 15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15" y="0"/>
                              </a:lnTo>
                              <a:lnTo>
                                <a:pt x="23"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Freeform 73"/>
                        <p:cNvSpPr>
                          <a:spLocks/>
                        </p:cNvSpPr>
                        <p:nvPr/>
                      </p:nvSpPr>
                      <p:spPr bwMode="auto">
                        <a:xfrm>
                          <a:off x="114" y="1349"/>
                          <a:ext cx="23" cy="18"/>
                        </a:xfrm>
                        <a:custGeom>
                          <a:avLst/>
                          <a:gdLst>
                            <a:gd name="T0" fmla="*/ 7 w 23"/>
                            <a:gd name="T1" fmla="*/ 17 h 18"/>
                            <a:gd name="T2" fmla="*/ 0 w 23"/>
                            <a:gd name="T3" fmla="*/ 9 h 18"/>
                            <a:gd name="T4" fmla="*/ 7 w 23"/>
                            <a:gd name="T5" fmla="*/ 0 h 18"/>
                            <a:gd name="T6" fmla="*/ 22 w 23"/>
                            <a:gd name="T7" fmla="*/ 9 h 18"/>
                            <a:gd name="T8" fmla="*/ 7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7" y="17"/>
                              </a:moveTo>
                              <a:lnTo>
                                <a:pt x="0" y="9"/>
                              </a:lnTo>
                              <a:lnTo>
                                <a:pt x="7" y="0"/>
                              </a:lnTo>
                              <a:lnTo>
                                <a:pt x="22" y="9"/>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74"/>
                        <p:cNvSpPr>
                          <a:spLocks/>
                        </p:cNvSpPr>
                        <p:nvPr/>
                      </p:nvSpPr>
                      <p:spPr bwMode="auto">
                        <a:xfrm>
                          <a:off x="135" y="1337"/>
                          <a:ext cx="23" cy="19"/>
                        </a:xfrm>
                        <a:custGeom>
                          <a:avLst/>
                          <a:gdLst>
                            <a:gd name="T0" fmla="*/ 15 w 23"/>
                            <a:gd name="T1" fmla="*/ 18 h 19"/>
                            <a:gd name="T2" fmla="*/ 0 w 23"/>
                            <a:gd name="T3" fmla="*/ 18 h 19"/>
                            <a:gd name="T4" fmla="*/ 15 w 23"/>
                            <a:gd name="T5" fmla="*/ 0 h 19"/>
                            <a:gd name="T6" fmla="*/ 22 w 23"/>
                            <a:gd name="T7" fmla="*/ 0 h 19"/>
                            <a:gd name="T8" fmla="*/ 15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5" y="18"/>
                              </a:moveTo>
                              <a:lnTo>
                                <a:pt x="0" y="18"/>
                              </a:lnTo>
                              <a:lnTo>
                                <a:pt x="15" y="0"/>
                              </a:lnTo>
                              <a:lnTo>
                                <a:pt x="22" y="0"/>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Freeform 75"/>
                        <p:cNvSpPr>
                          <a:spLocks/>
                        </p:cNvSpPr>
                        <p:nvPr/>
                      </p:nvSpPr>
                      <p:spPr bwMode="auto">
                        <a:xfrm>
                          <a:off x="93" y="1355"/>
                          <a:ext cx="23" cy="20"/>
                        </a:xfrm>
                        <a:custGeom>
                          <a:avLst/>
                          <a:gdLst>
                            <a:gd name="T0" fmla="*/ 14 w 23"/>
                            <a:gd name="T1" fmla="*/ 19 h 20"/>
                            <a:gd name="T2" fmla="*/ 0 w 23"/>
                            <a:gd name="T3" fmla="*/ 9 h 20"/>
                            <a:gd name="T4" fmla="*/ 14 w 23"/>
                            <a:gd name="T5" fmla="*/ 0 h 20"/>
                            <a:gd name="T6" fmla="*/ 22 w 23"/>
                            <a:gd name="T7" fmla="*/ 9 h 20"/>
                            <a:gd name="T8" fmla="*/ 14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4" y="19"/>
                              </a:moveTo>
                              <a:lnTo>
                                <a:pt x="0" y="9"/>
                              </a:lnTo>
                              <a:lnTo>
                                <a:pt x="14" y="0"/>
                              </a:lnTo>
                              <a:lnTo>
                                <a:pt x="22" y="9"/>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Freeform 76"/>
                        <p:cNvSpPr>
                          <a:spLocks/>
                        </p:cNvSpPr>
                        <p:nvPr/>
                      </p:nvSpPr>
                      <p:spPr bwMode="auto">
                        <a:xfrm>
                          <a:off x="78" y="1366"/>
                          <a:ext cx="22" cy="20"/>
                        </a:xfrm>
                        <a:custGeom>
                          <a:avLst/>
                          <a:gdLst>
                            <a:gd name="T0" fmla="*/ 14 w 22"/>
                            <a:gd name="T1" fmla="*/ 19 h 20"/>
                            <a:gd name="T2" fmla="*/ 0 w 22"/>
                            <a:gd name="T3" fmla="*/ 19 h 20"/>
                            <a:gd name="T4" fmla="*/ 14 w 22"/>
                            <a:gd name="T5" fmla="*/ 0 h 20"/>
                            <a:gd name="T6" fmla="*/ 21 w 22"/>
                            <a:gd name="T7" fmla="*/ 0 h 20"/>
                            <a:gd name="T8" fmla="*/ 14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4" y="19"/>
                              </a:moveTo>
                              <a:lnTo>
                                <a:pt x="0" y="19"/>
                              </a:lnTo>
                              <a:lnTo>
                                <a:pt x="14" y="0"/>
                              </a:lnTo>
                              <a:lnTo>
                                <a:pt x="21" y="0"/>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Freeform 77"/>
                        <p:cNvSpPr>
                          <a:spLocks/>
                        </p:cNvSpPr>
                        <p:nvPr/>
                      </p:nvSpPr>
                      <p:spPr bwMode="auto">
                        <a:xfrm>
                          <a:off x="64" y="1372"/>
                          <a:ext cx="23" cy="19"/>
                        </a:xfrm>
                        <a:custGeom>
                          <a:avLst/>
                          <a:gdLst>
                            <a:gd name="T0" fmla="*/ 13 w 23"/>
                            <a:gd name="T1" fmla="*/ 18 h 19"/>
                            <a:gd name="T2" fmla="*/ 0 w 23"/>
                            <a:gd name="T3" fmla="*/ 9 h 19"/>
                            <a:gd name="T4" fmla="*/ 13 w 23"/>
                            <a:gd name="T5" fmla="*/ 0 h 19"/>
                            <a:gd name="T6" fmla="*/ 22 w 23"/>
                            <a:gd name="T7" fmla="*/ 9 h 19"/>
                            <a:gd name="T8" fmla="*/ 13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3" y="18"/>
                              </a:moveTo>
                              <a:lnTo>
                                <a:pt x="0" y="9"/>
                              </a:lnTo>
                              <a:lnTo>
                                <a:pt x="13" y="0"/>
                              </a:lnTo>
                              <a:lnTo>
                                <a:pt x="22" y="9"/>
                              </a:lnTo>
                              <a:lnTo>
                                <a:pt x="13"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Freeform 78"/>
                        <p:cNvSpPr>
                          <a:spLocks/>
                        </p:cNvSpPr>
                        <p:nvPr/>
                      </p:nvSpPr>
                      <p:spPr bwMode="auto">
                        <a:xfrm>
                          <a:off x="50" y="1379"/>
                          <a:ext cx="23" cy="18"/>
                        </a:xfrm>
                        <a:custGeom>
                          <a:avLst/>
                          <a:gdLst>
                            <a:gd name="T0" fmla="*/ 7 w 23"/>
                            <a:gd name="T1" fmla="*/ 17 h 18"/>
                            <a:gd name="T2" fmla="*/ 0 w 23"/>
                            <a:gd name="T3" fmla="*/ 8 h 18"/>
                            <a:gd name="T4" fmla="*/ 7 w 23"/>
                            <a:gd name="T5" fmla="*/ 0 h 18"/>
                            <a:gd name="T6" fmla="*/ 22 w 23"/>
                            <a:gd name="T7" fmla="*/ 8 h 18"/>
                            <a:gd name="T8" fmla="*/ 7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7" y="17"/>
                              </a:moveTo>
                              <a:lnTo>
                                <a:pt x="0" y="8"/>
                              </a:lnTo>
                              <a:lnTo>
                                <a:pt x="7" y="0"/>
                              </a:lnTo>
                              <a:lnTo>
                                <a:pt x="22"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Freeform 79"/>
                        <p:cNvSpPr>
                          <a:spLocks/>
                        </p:cNvSpPr>
                        <p:nvPr/>
                      </p:nvSpPr>
                      <p:spPr bwMode="auto">
                        <a:xfrm>
                          <a:off x="120" y="1355"/>
                          <a:ext cx="24" cy="20"/>
                        </a:xfrm>
                        <a:custGeom>
                          <a:avLst/>
                          <a:gdLst>
                            <a:gd name="T0" fmla="*/ 14 w 24"/>
                            <a:gd name="T1" fmla="*/ 19 h 20"/>
                            <a:gd name="T2" fmla="*/ 0 w 24"/>
                            <a:gd name="T3" fmla="*/ 9 h 20"/>
                            <a:gd name="T4" fmla="*/ 14 w 24"/>
                            <a:gd name="T5" fmla="*/ 0 h 20"/>
                            <a:gd name="T6" fmla="*/ 23 w 24"/>
                            <a:gd name="T7" fmla="*/ 9 h 20"/>
                            <a:gd name="T8" fmla="*/ 14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4" y="19"/>
                              </a:moveTo>
                              <a:lnTo>
                                <a:pt x="0" y="9"/>
                              </a:lnTo>
                              <a:lnTo>
                                <a:pt x="14" y="0"/>
                              </a:lnTo>
                              <a:lnTo>
                                <a:pt x="23" y="9"/>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Freeform 80"/>
                        <p:cNvSpPr>
                          <a:spLocks/>
                        </p:cNvSpPr>
                        <p:nvPr/>
                      </p:nvSpPr>
                      <p:spPr bwMode="auto">
                        <a:xfrm>
                          <a:off x="107" y="1361"/>
                          <a:ext cx="23" cy="19"/>
                        </a:xfrm>
                        <a:custGeom>
                          <a:avLst/>
                          <a:gdLst>
                            <a:gd name="T0" fmla="*/ 14 w 23"/>
                            <a:gd name="T1" fmla="*/ 18 h 19"/>
                            <a:gd name="T2" fmla="*/ 0 w 23"/>
                            <a:gd name="T3" fmla="*/ 9 h 19"/>
                            <a:gd name="T4" fmla="*/ 14 w 23"/>
                            <a:gd name="T5" fmla="*/ 0 h 19"/>
                            <a:gd name="T6" fmla="*/ 22 w 23"/>
                            <a:gd name="T7" fmla="*/ 9 h 19"/>
                            <a:gd name="T8" fmla="*/ 14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4" y="18"/>
                              </a:moveTo>
                              <a:lnTo>
                                <a:pt x="0" y="9"/>
                              </a:lnTo>
                              <a:lnTo>
                                <a:pt x="14" y="0"/>
                              </a:lnTo>
                              <a:lnTo>
                                <a:pt x="22" y="9"/>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Freeform 81"/>
                        <p:cNvSpPr>
                          <a:spLocks/>
                        </p:cNvSpPr>
                        <p:nvPr/>
                      </p:nvSpPr>
                      <p:spPr bwMode="auto">
                        <a:xfrm>
                          <a:off x="93" y="1372"/>
                          <a:ext cx="23" cy="19"/>
                        </a:xfrm>
                        <a:custGeom>
                          <a:avLst/>
                          <a:gdLst>
                            <a:gd name="T0" fmla="*/ 14 w 23"/>
                            <a:gd name="T1" fmla="*/ 18 h 19"/>
                            <a:gd name="T2" fmla="*/ 0 w 23"/>
                            <a:gd name="T3" fmla="*/ 18 h 19"/>
                            <a:gd name="T4" fmla="*/ 14 w 23"/>
                            <a:gd name="T5" fmla="*/ 0 h 19"/>
                            <a:gd name="T6" fmla="*/ 22 w 23"/>
                            <a:gd name="T7" fmla="*/ 18 h 19"/>
                            <a:gd name="T8" fmla="*/ 14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4" y="18"/>
                              </a:moveTo>
                              <a:lnTo>
                                <a:pt x="0" y="18"/>
                              </a:lnTo>
                              <a:lnTo>
                                <a:pt x="14" y="0"/>
                              </a:lnTo>
                              <a:lnTo>
                                <a:pt x="22" y="18"/>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Freeform 82"/>
                        <p:cNvSpPr>
                          <a:spLocks/>
                        </p:cNvSpPr>
                        <p:nvPr/>
                      </p:nvSpPr>
                      <p:spPr bwMode="auto">
                        <a:xfrm>
                          <a:off x="78" y="1379"/>
                          <a:ext cx="22" cy="18"/>
                        </a:xfrm>
                        <a:custGeom>
                          <a:avLst/>
                          <a:gdLst>
                            <a:gd name="T0" fmla="*/ 14 w 22"/>
                            <a:gd name="T1" fmla="*/ 17 h 18"/>
                            <a:gd name="T2" fmla="*/ 0 w 22"/>
                            <a:gd name="T3" fmla="*/ 8 h 18"/>
                            <a:gd name="T4" fmla="*/ 14 w 22"/>
                            <a:gd name="T5" fmla="*/ 0 h 18"/>
                            <a:gd name="T6" fmla="*/ 21 w 22"/>
                            <a:gd name="T7" fmla="*/ 8 h 18"/>
                            <a:gd name="T8" fmla="*/ 14 w 22"/>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14" y="17"/>
                              </a:moveTo>
                              <a:lnTo>
                                <a:pt x="0" y="8"/>
                              </a:lnTo>
                              <a:lnTo>
                                <a:pt x="14" y="0"/>
                              </a:lnTo>
                              <a:lnTo>
                                <a:pt x="21" y="8"/>
                              </a:lnTo>
                              <a:lnTo>
                                <a:pt x="1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Freeform 83"/>
                        <p:cNvSpPr>
                          <a:spLocks/>
                        </p:cNvSpPr>
                        <p:nvPr/>
                      </p:nvSpPr>
                      <p:spPr bwMode="auto">
                        <a:xfrm>
                          <a:off x="135" y="1361"/>
                          <a:ext cx="23" cy="19"/>
                        </a:xfrm>
                        <a:custGeom>
                          <a:avLst/>
                          <a:gdLst>
                            <a:gd name="T0" fmla="*/ 15 w 23"/>
                            <a:gd name="T1" fmla="*/ 18 h 19"/>
                            <a:gd name="T2" fmla="*/ 0 w 23"/>
                            <a:gd name="T3" fmla="*/ 9 h 19"/>
                            <a:gd name="T4" fmla="*/ 15 w 23"/>
                            <a:gd name="T5" fmla="*/ 0 h 19"/>
                            <a:gd name="T6" fmla="*/ 22 w 23"/>
                            <a:gd name="T7" fmla="*/ 9 h 19"/>
                            <a:gd name="T8" fmla="*/ 15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5" y="18"/>
                              </a:moveTo>
                              <a:lnTo>
                                <a:pt x="0" y="9"/>
                              </a:lnTo>
                              <a:lnTo>
                                <a:pt x="15" y="0"/>
                              </a:lnTo>
                              <a:lnTo>
                                <a:pt x="22"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Freeform 84"/>
                        <p:cNvSpPr>
                          <a:spLocks/>
                        </p:cNvSpPr>
                        <p:nvPr/>
                      </p:nvSpPr>
                      <p:spPr bwMode="auto">
                        <a:xfrm>
                          <a:off x="120" y="1372"/>
                          <a:ext cx="24" cy="19"/>
                        </a:xfrm>
                        <a:custGeom>
                          <a:avLst/>
                          <a:gdLst>
                            <a:gd name="T0" fmla="*/ 14 w 24"/>
                            <a:gd name="T1" fmla="*/ 18 h 19"/>
                            <a:gd name="T2" fmla="*/ 0 w 24"/>
                            <a:gd name="T3" fmla="*/ 18 h 19"/>
                            <a:gd name="T4" fmla="*/ 14 w 24"/>
                            <a:gd name="T5" fmla="*/ 0 h 19"/>
                            <a:gd name="T6" fmla="*/ 23 w 24"/>
                            <a:gd name="T7" fmla="*/ 0 h 19"/>
                            <a:gd name="T8" fmla="*/ 14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4" y="18"/>
                              </a:moveTo>
                              <a:lnTo>
                                <a:pt x="0" y="18"/>
                              </a:lnTo>
                              <a:lnTo>
                                <a:pt x="14" y="0"/>
                              </a:lnTo>
                              <a:lnTo>
                                <a:pt x="23" y="0"/>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Freeform 85"/>
                        <p:cNvSpPr>
                          <a:spLocks/>
                        </p:cNvSpPr>
                        <p:nvPr/>
                      </p:nvSpPr>
                      <p:spPr bwMode="auto">
                        <a:xfrm>
                          <a:off x="107" y="1379"/>
                          <a:ext cx="23" cy="18"/>
                        </a:xfrm>
                        <a:custGeom>
                          <a:avLst/>
                          <a:gdLst>
                            <a:gd name="T0" fmla="*/ 14 w 23"/>
                            <a:gd name="T1" fmla="*/ 17 h 18"/>
                            <a:gd name="T2" fmla="*/ 0 w 23"/>
                            <a:gd name="T3" fmla="*/ 8 h 18"/>
                            <a:gd name="T4" fmla="*/ 14 w 23"/>
                            <a:gd name="T5" fmla="*/ 0 h 18"/>
                            <a:gd name="T6" fmla="*/ 22 w 23"/>
                            <a:gd name="T7" fmla="*/ 8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8"/>
                              </a:lnTo>
                              <a:lnTo>
                                <a:pt x="14" y="0"/>
                              </a:lnTo>
                              <a:lnTo>
                                <a:pt x="22" y="8"/>
                              </a:lnTo>
                              <a:lnTo>
                                <a:pt x="1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Freeform 86"/>
                        <p:cNvSpPr>
                          <a:spLocks/>
                        </p:cNvSpPr>
                        <p:nvPr/>
                      </p:nvSpPr>
                      <p:spPr bwMode="auto">
                        <a:xfrm>
                          <a:off x="93" y="1383"/>
                          <a:ext cx="23" cy="19"/>
                        </a:xfrm>
                        <a:custGeom>
                          <a:avLst/>
                          <a:gdLst>
                            <a:gd name="T0" fmla="*/ 7 w 23"/>
                            <a:gd name="T1" fmla="*/ 18 h 19"/>
                            <a:gd name="T2" fmla="*/ 0 w 23"/>
                            <a:gd name="T3" fmla="*/ 8 h 19"/>
                            <a:gd name="T4" fmla="*/ 14 w 23"/>
                            <a:gd name="T5" fmla="*/ 0 h 19"/>
                            <a:gd name="T6" fmla="*/ 22 w 23"/>
                            <a:gd name="T7" fmla="*/ 8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8"/>
                              </a:lnTo>
                              <a:lnTo>
                                <a:pt x="14" y="0"/>
                              </a:lnTo>
                              <a:lnTo>
                                <a:pt x="22" y="8"/>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Freeform 87"/>
                        <p:cNvSpPr>
                          <a:spLocks/>
                        </p:cNvSpPr>
                        <p:nvPr/>
                      </p:nvSpPr>
                      <p:spPr bwMode="auto">
                        <a:xfrm>
                          <a:off x="78" y="1396"/>
                          <a:ext cx="22" cy="19"/>
                        </a:xfrm>
                        <a:custGeom>
                          <a:avLst/>
                          <a:gdLst>
                            <a:gd name="T0" fmla="*/ 7 w 22"/>
                            <a:gd name="T1" fmla="*/ 18 h 19"/>
                            <a:gd name="T2" fmla="*/ 0 w 22"/>
                            <a:gd name="T3" fmla="*/ 18 h 19"/>
                            <a:gd name="T4" fmla="*/ 7 w 22"/>
                            <a:gd name="T5" fmla="*/ 0 h 19"/>
                            <a:gd name="T6" fmla="*/ 21 w 22"/>
                            <a:gd name="T7" fmla="*/ 18 h 19"/>
                            <a:gd name="T8" fmla="*/ 7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7" y="18"/>
                              </a:moveTo>
                              <a:lnTo>
                                <a:pt x="0" y="18"/>
                              </a:lnTo>
                              <a:lnTo>
                                <a:pt x="7" y="0"/>
                              </a:lnTo>
                              <a:lnTo>
                                <a:pt x="21" y="18"/>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Freeform 88"/>
                        <p:cNvSpPr>
                          <a:spLocks/>
                        </p:cNvSpPr>
                        <p:nvPr/>
                      </p:nvSpPr>
                      <p:spPr bwMode="auto">
                        <a:xfrm>
                          <a:off x="135" y="1379"/>
                          <a:ext cx="23" cy="18"/>
                        </a:xfrm>
                        <a:custGeom>
                          <a:avLst/>
                          <a:gdLst>
                            <a:gd name="T0" fmla="*/ 15 w 23"/>
                            <a:gd name="T1" fmla="*/ 17 h 18"/>
                            <a:gd name="T2" fmla="*/ 0 w 23"/>
                            <a:gd name="T3" fmla="*/ 8 h 18"/>
                            <a:gd name="T4" fmla="*/ 15 w 23"/>
                            <a:gd name="T5" fmla="*/ 0 h 18"/>
                            <a:gd name="T6" fmla="*/ 22 w 23"/>
                            <a:gd name="T7" fmla="*/ 8 h 18"/>
                            <a:gd name="T8" fmla="*/ 15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5" y="17"/>
                              </a:moveTo>
                              <a:lnTo>
                                <a:pt x="0" y="8"/>
                              </a:lnTo>
                              <a:lnTo>
                                <a:pt x="15" y="0"/>
                              </a:lnTo>
                              <a:lnTo>
                                <a:pt x="22" y="8"/>
                              </a:lnTo>
                              <a:lnTo>
                                <a:pt x="15"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Freeform 89"/>
                        <p:cNvSpPr>
                          <a:spLocks/>
                        </p:cNvSpPr>
                        <p:nvPr/>
                      </p:nvSpPr>
                      <p:spPr bwMode="auto">
                        <a:xfrm>
                          <a:off x="120" y="1383"/>
                          <a:ext cx="24" cy="19"/>
                        </a:xfrm>
                        <a:custGeom>
                          <a:avLst/>
                          <a:gdLst>
                            <a:gd name="T0" fmla="*/ 14 w 24"/>
                            <a:gd name="T1" fmla="*/ 18 h 19"/>
                            <a:gd name="T2" fmla="*/ 0 w 24"/>
                            <a:gd name="T3" fmla="*/ 8 h 19"/>
                            <a:gd name="T4" fmla="*/ 14 w 24"/>
                            <a:gd name="T5" fmla="*/ 0 h 19"/>
                            <a:gd name="T6" fmla="*/ 23 w 24"/>
                            <a:gd name="T7" fmla="*/ 8 h 19"/>
                            <a:gd name="T8" fmla="*/ 14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4" y="18"/>
                              </a:moveTo>
                              <a:lnTo>
                                <a:pt x="0" y="8"/>
                              </a:lnTo>
                              <a:lnTo>
                                <a:pt x="14" y="0"/>
                              </a:lnTo>
                              <a:lnTo>
                                <a:pt x="23" y="8"/>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Freeform 90"/>
                        <p:cNvSpPr>
                          <a:spLocks/>
                        </p:cNvSpPr>
                        <p:nvPr/>
                      </p:nvSpPr>
                      <p:spPr bwMode="auto">
                        <a:xfrm>
                          <a:off x="107" y="1389"/>
                          <a:ext cx="23" cy="20"/>
                        </a:xfrm>
                        <a:custGeom>
                          <a:avLst/>
                          <a:gdLst>
                            <a:gd name="T0" fmla="*/ 7 w 23"/>
                            <a:gd name="T1" fmla="*/ 19 h 20"/>
                            <a:gd name="T2" fmla="*/ 0 w 23"/>
                            <a:gd name="T3" fmla="*/ 10 h 20"/>
                            <a:gd name="T4" fmla="*/ 14 w 23"/>
                            <a:gd name="T5" fmla="*/ 0 h 20"/>
                            <a:gd name="T6" fmla="*/ 22 w 23"/>
                            <a:gd name="T7" fmla="*/ 10 h 20"/>
                            <a:gd name="T8" fmla="*/ 7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7" y="19"/>
                              </a:moveTo>
                              <a:lnTo>
                                <a:pt x="0" y="10"/>
                              </a:lnTo>
                              <a:lnTo>
                                <a:pt x="14" y="0"/>
                              </a:lnTo>
                              <a:lnTo>
                                <a:pt x="22" y="10"/>
                              </a:lnTo>
                              <a:lnTo>
                                <a:pt x="7"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Freeform 91"/>
                        <p:cNvSpPr>
                          <a:spLocks/>
                        </p:cNvSpPr>
                        <p:nvPr/>
                      </p:nvSpPr>
                      <p:spPr bwMode="auto">
                        <a:xfrm>
                          <a:off x="93" y="1401"/>
                          <a:ext cx="23" cy="21"/>
                        </a:xfrm>
                        <a:custGeom>
                          <a:avLst/>
                          <a:gdLst>
                            <a:gd name="T0" fmla="*/ 7 w 23"/>
                            <a:gd name="T1" fmla="*/ 20 h 21"/>
                            <a:gd name="T2" fmla="*/ 0 w 23"/>
                            <a:gd name="T3" fmla="*/ 10 h 21"/>
                            <a:gd name="T4" fmla="*/ 7 w 23"/>
                            <a:gd name="T5" fmla="*/ 0 h 21"/>
                            <a:gd name="T6" fmla="*/ 22 w 23"/>
                            <a:gd name="T7" fmla="*/ 10 h 21"/>
                            <a:gd name="T8" fmla="*/ 7 w 23"/>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7" y="20"/>
                              </a:moveTo>
                              <a:lnTo>
                                <a:pt x="0" y="10"/>
                              </a:lnTo>
                              <a:lnTo>
                                <a:pt x="7" y="0"/>
                              </a:lnTo>
                              <a:lnTo>
                                <a:pt x="22" y="10"/>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Freeform 92"/>
                        <p:cNvSpPr>
                          <a:spLocks/>
                        </p:cNvSpPr>
                        <p:nvPr/>
                      </p:nvSpPr>
                      <p:spPr bwMode="auto">
                        <a:xfrm>
                          <a:off x="135" y="1389"/>
                          <a:ext cx="23" cy="20"/>
                        </a:xfrm>
                        <a:custGeom>
                          <a:avLst/>
                          <a:gdLst>
                            <a:gd name="T0" fmla="*/ 15 w 23"/>
                            <a:gd name="T1" fmla="*/ 19 h 20"/>
                            <a:gd name="T2" fmla="*/ 0 w 23"/>
                            <a:gd name="T3" fmla="*/ 10 h 20"/>
                            <a:gd name="T4" fmla="*/ 15 w 23"/>
                            <a:gd name="T5" fmla="*/ 0 h 20"/>
                            <a:gd name="T6" fmla="*/ 22 w 23"/>
                            <a:gd name="T7" fmla="*/ 10 h 20"/>
                            <a:gd name="T8" fmla="*/ 15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5" y="19"/>
                              </a:moveTo>
                              <a:lnTo>
                                <a:pt x="0" y="10"/>
                              </a:lnTo>
                              <a:lnTo>
                                <a:pt x="15" y="0"/>
                              </a:lnTo>
                              <a:lnTo>
                                <a:pt x="22" y="10"/>
                              </a:lnTo>
                              <a:lnTo>
                                <a:pt x="15"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Freeform 93"/>
                        <p:cNvSpPr>
                          <a:spLocks/>
                        </p:cNvSpPr>
                        <p:nvPr/>
                      </p:nvSpPr>
                      <p:spPr bwMode="auto">
                        <a:xfrm>
                          <a:off x="120" y="1401"/>
                          <a:ext cx="24" cy="21"/>
                        </a:xfrm>
                        <a:custGeom>
                          <a:avLst/>
                          <a:gdLst>
                            <a:gd name="T0" fmla="*/ 7 w 24"/>
                            <a:gd name="T1" fmla="*/ 20 h 21"/>
                            <a:gd name="T2" fmla="*/ 0 w 24"/>
                            <a:gd name="T3" fmla="*/ 20 h 21"/>
                            <a:gd name="T4" fmla="*/ 14 w 24"/>
                            <a:gd name="T5" fmla="*/ 0 h 21"/>
                            <a:gd name="T6" fmla="*/ 23 w 24"/>
                            <a:gd name="T7" fmla="*/ 0 h 21"/>
                            <a:gd name="T8" fmla="*/ 7 w 24"/>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7" y="20"/>
                              </a:moveTo>
                              <a:lnTo>
                                <a:pt x="0" y="20"/>
                              </a:lnTo>
                              <a:lnTo>
                                <a:pt x="14" y="0"/>
                              </a:lnTo>
                              <a:lnTo>
                                <a:pt x="23" y="0"/>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94"/>
                        <p:cNvSpPr>
                          <a:spLocks/>
                        </p:cNvSpPr>
                        <p:nvPr/>
                      </p:nvSpPr>
                      <p:spPr bwMode="auto">
                        <a:xfrm>
                          <a:off x="107" y="1408"/>
                          <a:ext cx="23" cy="18"/>
                        </a:xfrm>
                        <a:custGeom>
                          <a:avLst/>
                          <a:gdLst>
                            <a:gd name="T0" fmla="*/ 7 w 23"/>
                            <a:gd name="T1" fmla="*/ 17 h 18"/>
                            <a:gd name="T2" fmla="*/ 0 w 23"/>
                            <a:gd name="T3" fmla="*/ 8 h 18"/>
                            <a:gd name="T4" fmla="*/ 7 w 23"/>
                            <a:gd name="T5" fmla="*/ 0 h 18"/>
                            <a:gd name="T6" fmla="*/ 22 w 23"/>
                            <a:gd name="T7" fmla="*/ 8 h 18"/>
                            <a:gd name="T8" fmla="*/ 7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7" y="17"/>
                              </a:moveTo>
                              <a:lnTo>
                                <a:pt x="0" y="8"/>
                              </a:lnTo>
                              <a:lnTo>
                                <a:pt x="7" y="0"/>
                              </a:lnTo>
                              <a:lnTo>
                                <a:pt x="22" y="8"/>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95"/>
                        <p:cNvSpPr>
                          <a:spLocks/>
                        </p:cNvSpPr>
                        <p:nvPr/>
                      </p:nvSpPr>
                      <p:spPr bwMode="auto">
                        <a:xfrm>
                          <a:off x="135" y="1408"/>
                          <a:ext cx="23" cy="18"/>
                        </a:xfrm>
                        <a:custGeom>
                          <a:avLst/>
                          <a:gdLst>
                            <a:gd name="T0" fmla="*/ 8 w 23"/>
                            <a:gd name="T1" fmla="*/ 17 h 18"/>
                            <a:gd name="T2" fmla="*/ 0 w 23"/>
                            <a:gd name="T3" fmla="*/ 8 h 18"/>
                            <a:gd name="T4" fmla="*/ 8 w 23"/>
                            <a:gd name="T5" fmla="*/ 0 h 18"/>
                            <a:gd name="T6" fmla="*/ 22 w 23"/>
                            <a:gd name="T7" fmla="*/ 8 h 18"/>
                            <a:gd name="T8" fmla="*/ 8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8" y="17"/>
                              </a:moveTo>
                              <a:lnTo>
                                <a:pt x="0" y="8"/>
                              </a:lnTo>
                              <a:lnTo>
                                <a:pt x="8" y="0"/>
                              </a:lnTo>
                              <a:lnTo>
                                <a:pt x="22" y="8"/>
                              </a:lnTo>
                              <a:lnTo>
                                <a:pt x="8"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Freeform 96"/>
                        <p:cNvSpPr>
                          <a:spLocks/>
                        </p:cNvSpPr>
                        <p:nvPr/>
                      </p:nvSpPr>
                      <p:spPr bwMode="auto">
                        <a:xfrm>
                          <a:off x="120" y="1413"/>
                          <a:ext cx="24" cy="19"/>
                        </a:xfrm>
                        <a:custGeom>
                          <a:avLst/>
                          <a:gdLst>
                            <a:gd name="T0" fmla="*/ 7 w 24"/>
                            <a:gd name="T1" fmla="*/ 18 h 19"/>
                            <a:gd name="T2" fmla="*/ 0 w 24"/>
                            <a:gd name="T3" fmla="*/ 9 h 19"/>
                            <a:gd name="T4" fmla="*/ 7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7" y="0"/>
                              </a:lnTo>
                              <a:lnTo>
                                <a:pt x="23"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Freeform 97"/>
                        <p:cNvSpPr>
                          <a:spLocks/>
                        </p:cNvSpPr>
                        <p:nvPr/>
                      </p:nvSpPr>
                      <p:spPr bwMode="auto">
                        <a:xfrm>
                          <a:off x="135" y="1419"/>
                          <a:ext cx="23" cy="19"/>
                        </a:xfrm>
                        <a:custGeom>
                          <a:avLst/>
                          <a:gdLst>
                            <a:gd name="T0" fmla="*/ 8 w 23"/>
                            <a:gd name="T1" fmla="*/ 18 h 19"/>
                            <a:gd name="T2" fmla="*/ 0 w 23"/>
                            <a:gd name="T3" fmla="*/ 9 h 19"/>
                            <a:gd name="T4" fmla="*/ 8 w 23"/>
                            <a:gd name="T5" fmla="*/ 0 h 19"/>
                            <a:gd name="T6" fmla="*/ 22 w 23"/>
                            <a:gd name="T7" fmla="*/ 9 h 19"/>
                            <a:gd name="T8" fmla="*/ 8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8" y="18"/>
                              </a:moveTo>
                              <a:lnTo>
                                <a:pt x="0" y="9"/>
                              </a:lnTo>
                              <a:lnTo>
                                <a:pt x="8" y="0"/>
                              </a:lnTo>
                              <a:lnTo>
                                <a:pt x="22" y="9"/>
                              </a:lnTo>
                              <a:lnTo>
                                <a:pt x="8"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 name="Freeform 98"/>
                      <p:cNvSpPr>
                        <a:spLocks/>
                      </p:cNvSpPr>
                      <p:nvPr/>
                    </p:nvSpPr>
                    <p:spPr bwMode="auto">
                      <a:xfrm>
                        <a:off x="234" y="1383"/>
                        <a:ext cx="24" cy="19"/>
                      </a:xfrm>
                      <a:custGeom>
                        <a:avLst/>
                        <a:gdLst>
                          <a:gd name="T0" fmla="*/ 7 w 24"/>
                          <a:gd name="T1" fmla="*/ 18 h 19"/>
                          <a:gd name="T2" fmla="*/ 0 w 24"/>
                          <a:gd name="T3" fmla="*/ 8 h 19"/>
                          <a:gd name="T4" fmla="*/ 7 w 24"/>
                          <a:gd name="T5" fmla="*/ 0 h 19"/>
                          <a:gd name="T6" fmla="*/ 23 w 24"/>
                          <a:gd name="T7" fmla="*/ 8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8"/>
                            </a:lnTo>
                            <a:lnTo>
                              <a:pt x="7" y="0"/>
                            </a:lnTo>
                            <a:lnTo>
                              <a:pt x="23" y="8"/>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99"/>
                      <p:cNvSpPr>
                        <a:spLocks/>
                      </p:cNvSpPr>
                      <p:nvPr/>
                    </p:nvSpPr>
                    <p:spPr bwMode="auto">
                      <a:xfrm>
                        <a:off x="221" y="1401"/>
                        <a:ext cx="22" cy="21"/>
                      </a:xfrm>
                      <a:custGeom>
                        <a:avLst/>
                        <a:gdLst>
                          <a:gd name="T0" fmla="*/ 14 w 22"/>
                          <a:gd name="T1" fmla="*/ 20 h 21"/>
                          <a:gd name="T2" fmla="*/ 0 w 22"/>
                          <a:gd name="T3" fmla="*/ 10 h 21"/>
                          <a:gd name="T4" fmla="*/ 14 w 22"/>
                          <a:gd name="T5" fmla="*/ 0 h 21"/>
                          <a:gd name="T6" fmla="*/ 21 w 22"/>
                          <a:gd name="T7" fmla="*/ 10 h 21"/>
                          <a:gd name="T8" fmla="*/ 14 w 22"/>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14" y="20"/>
                            </a:moveTo>
                            <a:lnTo>
                              <a:pt x="0" y="10"/>
                            </a:lnTo>
                            <a:lnTo>
                              <a:pt x="14" y="0"/>
                            </a:lnTo>
                            <a:lnTo>
                              <a:pt x="21" y="10"/>
                            </a:lnTo>
                            <a:lnTo>
                              <a:pt x="14"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100"/>
                      <p:cNvSpPr>
                        <a:spLocks/>
                      </p:cNvSpPr>
                      <p:nvPr/>
                    </p:nvSpPr>
                    <p:spPr bwMode="auto">
                      <a:xfrm>
                        <a:off x="234" y="1408"/>
                        <a:ext cx="24" cy="18"/>
                      </a:xfrm>
                      <a:custGeom>
                        <a:avLst/>
                        <a:gdLst>
                          <a:gd name="T0" fmla="*/ 15 w 24"/>
                          <a:gd name="T1" fmla="*/ 17 h 18"/>
                          <a:gd name="T2" fmla="*/ 0 w 24"/>
                          <a:gd name="T3" fmla="*/ 8 h 18"/>
                          <a:gd name="T4" fmla="*/ 15 w 24"/>
                          <a:gd name="T5" fmla="*/ 0 h 18"/>
                          <a:gd name="T6" fmla="*/ 23 w 24"/>
                          <a:gd name="T7" fmla="*/ 8 h 18"/>
                          <a:gd name="T8" fmla="*/ 15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15" y="17"/>
                            </a:moveTo>
                            <a:lnTo>
                              <a:pt x="0" y="8"/>
                            </a:lnTo>
                            <a:lnTo>
                              <a:pt x="15" y="0"/>
                            </a:lnTo>
                            <a:lnTo>
                              <a:pt x="23" y="8"/>
                            </a:lnTo>
                            <a:lnTo>
                              <a:pt x="15"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1" name="Group 101"/>
                      <p:cNvGrpSpPr>
                        <a:grpSpLocks/>
                      </p:cNvGrpSpPr>
                      <p:nvPr/>
                    </p:nvGrpSpPr>
                    <p:grpSpPr bwMode="auto">
                      <a:xfrm>
                        <a:off x="150" y="1343"/>
                        <a:ext cx="86" cy="135"/>
                        <a:chOff x="150" y="1343"/>
                        <a:chExt cx="86" cy="135"/>
                      </a:xfrm>
                    </p:grpSpPr>
                    <p:sp>
                      <p:nvSpPr>
                        <p:cNvPr id="82" name="Freeform 102"/>
                        <p:cNvSpPr>
                          <a:spLocks/>
                        </p:cNvSpPr>
                        <p:nvPr/>
                      </p:nvSpPr>
                      <p:spPr bwMode="auto">
                        <a:xfrm>
                          <a:off x="150" y="1343"/>
                          <a:ext cx="24" cy="19"/>
                        </a:xfrm>
                        <a:custGeom>
                          <a:avLst/>
                          <a:gdLst>
                            <a:gd name="T0" fmla="*/ 7 w 24"/>
                            <a:gd name="T1" fmla="*/ 18 h 19"/>
                            <a:gd name="T2" fmla="*/ 0 w 24"/>
                            <a:gd name="T3" fmla="*/ 8 h 19"/>
                            <a:gd name="T4" fmla="*/ 15 w 24"/>
                            <a:gd name="T5" fmla="*/ 0 h 19"/>
                            <a:gd name="T6" fmla="*/ 23 w 24"/>
                            <a:gd name="T7" fmla="*/ 8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8"/>
                              </a:lnTo>
                              <a:lnTo>
                                <a:pt x="15" y="0"/>
                              </a:lnTo>
                              <a:lnTo>
                                <a:pt x="23" y="8"/>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103"/>
                        <p:cNvSpPr>
                          <a:spLocks/>
                        </p:cNvSpPr>
                        <p:nvPr/>
                      </p:nvSpPr>
                      <p:spPr bwMode="auto">
                        <a:xfrm>
                          <a:off x="163" y="1349"/>
                          <a:ext cx="23" cy="18"/>
                        </a:xfrm>
                        <a:custGeom>
                          <a:avLst/>
                          <a:gdLst>
                            <a:gd name="T0" fmla="*/ 14 w 23"/>
                            <a:gd name="T1" fmla="*/ 17 h 18"/>
                            <a:gd name="T2" fmla="*/ 0 w 23"/>
                            <a:gd name="T3" fmla="*/ 9 h 18"/>
                            <a:gd name="T4" fmla="*/ 14 w 23"/>
                            <a:gd name="T5" fmla="*/ 0 h 18"/>
                            <a:gd name="T6" fmla="*/ 22 w 23"/>
                            <a:gd name="T7" fmla="*/ 9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9"/>
                              </a:lnTo>
                              <a:lnTo>
                                <a:pt x="14" y="0"/>
                              </a:lnTo>
                              <a:lnTo>
                                <a:pt x="22" y="9"/>
                              </a:lnTo>
                              <a:lnTo>
                                <a:pt x="1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104"/>
                        <p:cNvSpPr>
                          <a:spLocks/>
                        </p:cNvSpPr>
                        <p:nvPr/>
                      </p:nvSpPr>
                      <p:spPr bwMode="auto">
                        <a:xfrm>
                          <a:off x="150" y="1366"/>
                          <a:ext cx="24" cy="20"/>
                        </a:xfrm>
                        <a:custGeom>
                          <a:avLst/>
                          <a:gdLst>
                            <a:gd name="T0" fmla="*/ 15 w 24"/>
                            <a:gd name="T1" fmla="*/ 19 h 20"/>
                            <a:gd name="T2" fmla="*/ 0 w 24"/>
                            <a:gd name="T3" fmla="*/ 9 h 20"/>
                            <a:gd name="T4" fmla="*/ 15 w 24"/>
                            <a:gd name="T5" fmla="*/ 0 h 20"/>
                            <a:gd name="T6" fmla="*/ 23 w 24"/>
                            <a:gd name="T7" fmla="*/ 9 h 20"/>
                            <a:gd name="T8" fmla="*/ 15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5" y="19"/>
                              </a:moveTo>
                              <a:lnTo>
                                <a:pt x="0" y="9"/>
                              </a:lnTo>
                              <a:lnTo>
                                <a:pt x="15" y="0"/>
                              </a:lnTo>
                              <a:lnTo>
                                <a:pt x="23" y="9"/>
                              </a:lnTo>
                              <a:lnTo>
                                <a:pt x="15"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Freeform 105"/>
                        <p:cNvSpPr>
                          <a:spLocks/>
                        </p:cNvSpPr>
                        <p:nvPr/>
                      </p:nvSpPr>
                      <p:spPr bwMode="auto">
                        <a:xfrm>
                          <a:off x="178" y="1355"/>
                          <a:ext cx="23" cy="20"/>
                        </a:xfrm>
                        <a:custGeom>
                          <a:avLst/>
                          <a:gdLst>
                            <a:gd name="T0" fmla="*/ 6 w 23"/>
                            <a:gd name="T1" fmla="*/ 19 h 20"/>
                            <a:gd name="T2" fmla="*/ 0 w 23"/>
                            <a:gd name="T3" fmla="*/ 9 h 20"/>
                            <a:gd name="T4" fmla="*/ 15 w 23"/>
                            <a:gd name="T5" fmla="*/ 0 h 20"/>
                            <a:gd name="T6" fmla="*/ 22 w 23"/>
                            <a:gd name="T7" fmla="*/ 9 h 20"/>
                            <a:gd name="T8" fmla="*/ 6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6" y="19"/>
                              </a:moveTo>
                              <a:lnTo>
                                <a:pt x="0" y="9"/>
                              </a:lnTo>
                              <a:lnTo>
                                <a:pt x="15" y="0"/>
                              </a:lnTo>
                              <a:lnTo>
                                <a:pt x="22" y="9"/>
                              </a:lnTo>
                              <a:lnTo>
                                <a:pt x="6"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106"/>
                        <p:cNvSpPr>
                          <a:spLocks/>
                        </p:cNvSpPr>
                        <p:nvPr/>
                      </p:nvSpPr>
                      <p:spPr bwMode="auto">
                        <a:xfrm>
                          <a:off x="163" y="1379"/>
                          <a:ext cx="23" cy="18"/>
                        </a:xfrm>
                        <a:custGeom>
                          <a:avLst/>
                          <a:gdLst>
                            <a:gd name="T0" fmla="*/ 14 w 23"/>
                            <a:gd name="T1" fmla="*/ 17 h 18"/>
                            <a:gd name="T2" fmla="*/ 0 w 23"/>
                            <a:gd name="T3" fmla="*/ 0 h 18"/>
                            <a:gd name="T4" fmla="*/ 14 w 23"/>
                            <a:gd name="T5" fmla="*/ 0 h 18"/>
                            <a:gd name="T6" fmla="*/ 22 w 23"/>
                            <a:gd name="T7" fmla="*/ 0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0"/>
                              </a:lnTo>
                              <a:lnTo>
                                <a:pt x="14" y="0"/>
                              </a:lnTo>
                              <a:lnTo>
                                <a:pt x="22" y="0"/>
                              </a:lnTo>
                              <a:lnTo>
                                <a:pt x="1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107"/>
                        <p:cNvSpPr>
                          <a:spLocks/>
                        </p:cNvSpPr>
                        <p:nvPr/>
                      </p:nvSpPr>
                      <p:spPr bwMode="auto">
                        <a:xfrm>
                          <a:off x="193" y="1361"/>
                          <a:ext cx="23" cy="19"/>
                        </a:xfrm>
                        <a:custGeom>
                          <a:avLst/>
                          <a:gdLst>
                            <a:gd name="T0" fmla="*/ 7 w 23"/>
                            <a:gd name="T1" fmla="*/ 18 h 19"/>
                            <a:gd name="T2" fmla="*/ 0 w 23"/>
                            <a:gd name="T3" fmla="*/ 9 h 19"/>
                            <a:gd name="T4" fmla="*/ 14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14" y="0"/>
                              </a:lnTo>
                              <a:lnTo>
                                <a:pt x="22"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108"/>
                        <p:cNvSpPr>
                          <a:spLocks/>
                        </p:cNvSpPr>
                        <p:nvPr/>
                      </p:nvSpPr>
                      <p:spPr bwMode="auto">
                        <a:xfrm>
                          <a:off x="150" y="1383"/>
                          <a:ext cx="24" cy="19"/>
                        </a:xfrm>
                        <a:custGeom>
                          <a:avLst/>
                          <a:gdLst>
                            <a:gd name="T0" fmla="*/ 15 w 24"/>
                            <a:gd name="T1" fmla="*/ 18 h 19"/>
                            <a:gd name="T2" fmla="*/ 0 w 24"/>
                            <a:gd name="T3" fmla="*/ 8 h 19"/>
                            <a:gd name="T4" fmla="*/ 15 w 24"/>
                            <a:gd name="T5" fmla="*/ 0 h 19"/>
                            <a:gd name="T6" fmla="*/ 23 w 24"/>
                            <a:gd name="T7" fmla="*/ 8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8"/>
                              </a:lnTo>
                              <a:lnTo>
                                <a:pt x="15" y="0"/>
                              </a:lnTo>
                              <a:lnTo>
                                <a:pt x="23" y="8"/>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109"/>
                        <p:cNvSpPr>
                          <a:spLocks/>
                        </p:cNvSpPr>
                        <p:nvPr/>
                      </p:nvSpPr>
                      <p:spPr bwMode="auto">
                        <a:xfrm>
                          <a:off x="178" y="1383"/>
                          <a:ext cx="23" cy="19"/>
                        </a:xfrm>
                        <a:custGeom>
                          <a:avLst/>
                          <a:gdLst>
                            <a:gd name="T0" fmla="*/ 15 w 23"/>
                            <a:gd name="T1" fmla="*/ 18 h 19"/>
                            <a:gd name="T2" fmla="*/ 0 w 23"/>
                            <a:gd name="T3" fmla="*/ 8 h 19"/>
                            <a:gd name="T4" fmla="*/ 15 w 23"/>
                            <a:gd name="T5" fmla="*/ 0 h 19"/>
                            <a:gd name="T6" fmla="*/ 22 w 23"/>
                            <a:gd name="T7" fmla="*/ 8 h 19"/>
                            <a:gd name="T8" fmla="*/ 15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5" y="18"/>
                              </a:moveTo>
                              <a:lnTo>
                                <a:pt x="0" y="8"/>
                              </a:lnTo>
                              <a:lnTo>
                                <a:pt x="15" y="0"/>
                              </a:lnTo>
                              <a:lnTo>
                                <a:pt x="22" y="8"/>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110"/>
                        <p:cNvSpPr>
                          <a:spLocks/>
                        </p:cNvSpPr>
                        <p:nvPr/>
                      </p:nvSpPr>
                      <p:spPr bwMode="auto">
                        <a:xfrm>
                          <a:off x="206" y="1366"/>
                          <a:ext cx="24" cy="20"/>
                        </a:xfrm>
                        <a:custGeom>
                          <a:avLst/>
                          <a:gdLst>
                            <a:gd name="T0" fmla="*/ 7 w 24"/>
                            <a:gd name="T1" fmla="*/ 19 h 20"/>
                            <a:gd name="T2" fmla="*/ 0 w 24"/>
                            <a:gd name="T3" fmla="*/ 9 h 20"/>
                            <a:gd name="T4" fmla="*/ 7 w 24"/>
                            <a:gd name="T5" fmla="*/ 0 h 20"/>
                            <a:gd name="T6" fmla="*/ 23 w 24"/>
                            <a:gd name="T7" fmla="*/ 9 h 20"/>
                            <a:gd name="T8" fmla="*/ 7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7" y="19"/>
                              </a:moveTo>
                              <a:lnTo>
                                <a:pt x="0" y="9"/>
                              </a:lnTo>
                              <a:lnTo>
                                <a:pt x="7" y="0"/>
                              </a:lnTo>
                              <a:lnTo>
                                <a:pt x="23" y="9"/>
                              </a:lnTo>
                              <a:lnTo>
                                <a:pt x="7"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111"/>
                        <p:cNvSpPr>
                          <a:spLocks/>
                        </p:cNvSpPr>
                        <p:nvPr/>
                      </p:nvSpPr>
                      <p:spPr bwMode="auto">
                        <a:xfrm>
                          <a:off x="163" y="1389"/>
                          <a:ext cx="23" cy="20"/>
                        </a:xfrm>
                        <a:custGeom>
                          <a:avLst/>
                          <a:gdLst>
                            <a:gd name="T0" fmla="*/ 14 w 23"/>
                            <a:gd name="T1" fmla="*/ 19 h 20"/>
                            <a:gd name="T2" fmla="*/ 0 w 23"/>
                            <a:gd name="T3" fmla="*/ 10 h 20"/>
                            <a:gd name="T4" fmla="*/ 14 w 23"/>
                            <a:gd name="T5" fmla="*/ 0 h 20"/>
                            <a:gd name="T6" fmla="*/ 22 w 23"/>
                            <a:gd name="T7" fmla="*/ 10 h 20"/>
                            <a:gd name="T8" fmla="*/ 14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4" y="19"/>
                              </a:moveTo>
                              <a:lnTo>
                                <a:pt x="0" y="10"/>
                              </a:lnTo>
                              <a:lnTo>
                                <a:pt x="14" y="0"/>
                              </a:lnTo>
                              <a:lnTo>
                                <a:pt x="22" y="10"/>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Freeform 112"/>
                        <p:cNvSpPr>
                          <a:spLocks/>
                        </p:cNvSpPr>
                        <p:nvPr/>
                      </p:nvSpPr>
                      <p:spPr bwMode="auto">
                        <a:xfrm>
                          <a:off x="150" y="1396"/>
                          <a:ext cx="24" cy="19"/>
                        </a:xfrm>
                        <a:custGeom>
                          <a:avLst/>
                          <a:gdLst>
                            <a:gd name="T0" fmla="*/ 7 w 24"/>
                            <a:gd name="T1" fmla="*/ 18 h 19"/>
                            <a:gd name="T2" fmla="*/ 0 w 24"/>
                            <a:gd name="T3" fmla="*/ 9 h 19"/>
                            <a:gd name="T4" fmla="*/ 15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15" y="0"/>
                              </a:lnTo>
                              <a:lnTo>
                                <a:pt x="23"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113"/>
                        <p:cNvSpPr>
                          <a:spLocks/>
                        </p:cNvSpPr>
                        <p:nvPr/>
                      </p:nvSpPr>
                      <p:spPr bwMode="auto">
                        <a:xfrm>
                          <a:off x="193" y="1389"/>
                          <a:ext cx="23" cy="20"/>
                        </a:xfrm>
                        <a:custGeom>
                          <a:avLst/>
                          <a:gdLst>
                            <a:gd name="T0" fmla="*/ 14 w 23"/>
                            <a:gd name="T1" fmla="*/ 19 h 20"/>
                            <a:gd name="T2" fmla="*/ 0 w 23"/>
                            <a:gd name="T3" fmla="*/ 10 h 20"/>
                            <a:gd name="T4" fmla="*/ 14 w 23"/>
                            <a:gd name="T5" fmla="*/ 0 h 20"/>
                            <a:gd name="T6" fmla="*/ 22 w 23"/>
                            <a:gd name="T7" fmla="*/ 10 h 20"/>
                            <a:gd name="T8" fmla="*/ 14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4" y="19"/>
                              </a:moveTo>
                              <a:lnTo>
                                <a:pt x="0" y="10"/>
                              </a:lnTo>
                              <a:lnTo>
                                <a:pt x="14" y="0"/>
                              </a:lnTo>
                              <a:lnTo>
                                <a:pt x="22" y="10"/>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114"/>
                        <p:cNvSpPr>
                          <a:spLocks/>
                        </p:cNvSpPr>
                        <p:nvPr/>
                      </p:nvSpPr>
                      <p:spPr bwMode="auto">
                        <a:xfrm>
                          <a:off x="178" y="1396"/>
                          <a:ext cx="23" cy="19"/>
                        </a:xfrm>
                        <a:custGeom>
                          <a:avLst/>
                          <a:gdLst>
                            <a:gd name="T0" fmla="*/ 15 w 23"/>
                            <a:gd name="T1" fmla="*/ 18 h 19"/>
                            <a:gd name="T2" fmla="*/ 0 w 23"/>
                            <a:gd name="T3" fmla="*/ 9 h 19"/>
                            <a:gd name="T4" fmla="*/ 15 w 23"/>
                            <a:gd name="T5" fmla="*/ 0 h 19"/>
                            <a:gd name="T6" fmla="*/ 22 w 23"/>
                            <a:gd name="T7" fmla="*/ 9 h 19"/>
                            <a:gd name="T8" fmla="*/ 15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5" y="18"/>
                              </a:moveTo>
                              <a:lnTo>
                                <a:pt x="0" y="9"/>
                              </a:lnTo>
                              <a:lnTo>
                                <a:pt x="15" y="0"/>
                              </a:lnTo>
                              <a:lnTo>
                                <a:pt x="22"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Freeform 115"/>
                        <p:cNvSpPr>
                          <a:spLocks/>
                        </p:cNvSpPr>
                        <p:nvPr/>
                      </p:nvSpPr>
                      <p:spPr bwMode="auto">
                        <a:xfrm>
                          <a:off x="163" y="1408"/>
                          <a:ext cx="23" cy="18"/>
                        </a:xfrm>
                        <a:custGeom>
                          <a:avLst/>
                          <a:gdLst>
                            <a:gd name="T0" fmla="*/ 14 w 23"/>
                            <a:gd name="T1" fmla="*/ 17 h 18"/>
                            <a:gd name="T2" fmla="*/ 0 w 23"/>
                            <a:gd name="T3" fmla="*/ 17 h 18"/>
                            <a:gd name="T4" fmla="*/ 14 w 23"/>
                            <a:gd name="T5" fmla="*/ 0 h 18"/>
                            <a:gd name="T6" fmla="*/ 22 w 23"/>
                            <a:gd name="T7" fmla="*/ 0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17"/>
                              </a:lnTo>
                              <a:lnTo>
                                <a:pt x="14" y="0"/>
                              </a:lnTo>
                              <a:lnTo>
                                <a:pt x="22" y="0"/>
                              </a:lnTo>
                              <a:lnTo>
                                <a:pt x="14"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Freeform 116"/>
                        <p:cNvSpPr>
                          <a:spLocks/>
                        </p:cNvSpPr>
                        <p:nvPr/>
                      </p:nvSpPr>
                      <p:spPr bwMode="auto">
                        <a:xfrm>
                          <a:off x="150" y="1413"/>
                          <a:ext cx="24" cy="19"/>
                        </a:xfrm>
                        <a:custGeom>
                          <a:avLst/>
                          <a:gdLst>
                            <a:gd name="T0" fmla="*/ 7 w 24"/>
                            <a:gd name="T1" fmla="*/ 18 h 19"/>
                            <a:gd name="T2" fmla="*/ 0 w 24"/>
                            <a:gd name="T3" fmla="*/ 9 h 19"/>
                            <a:gd name="T4" fmla="*/ 7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7" y="0"/>
                              </a:lnTo>
                              <a:lnTo>
                                <a:pt x="23"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Freeform 117"/>
                        <p:cNvSpPr>
                          <a:spLocks/>
                        </p:cNvSpPr>
                        <p:nvPr/>
                      </p:nvSpPr>
                      <p:spPr bwMode="auto">
                        <a:xfrm>
                          <a:off x="206" y="1396"/>
                          <a:ext cx="24" cy="19"/>
                        </a:xfrm>
                        <a:custGeom>
                          <a:avLst/>
                          <a:gdLst>
                            <a:gd name="T0" fmla="*/ 15 w 24"/>
                            <a:gd name="T1" fmla="*/ 18 h 19"/>
                            <a:gd name="T2" fmla="*/ 0 w 24"/>
                            <a:gd name="T3" fmla="*/ 9 h 19"/>
                            <a:gd name="T4" fmla="*/ 15 w 24"/>
                            <a:gd name="T5" fmla="*/ 0 h 19"/>
                            <a:gd name="T6" fmla="*/ 23 w 24"/>
                            <a:gd name="T7" fmla="*/ 9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9"/>
                              </a:lnTo>
                              <a:lnTo>
                                <a:pt x="15" y="0"/>
                              </a:lnTo>
                              <a:lnTo>
                                <a:pt x="23"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18"/>
                        <p:cNvSpPr>
                          <a:spLocks/>
                        </p:cNvSpPr>
                        <p:nvPr/>
                      </p:nvSpPr>
                      <p:spPr bwMode="auto">
                        <a:xfrm>
                          <a:off x="193" y="1401"/>
                          <a:ext cx="23" cy="21"/>
                        </a:xfrm>
                        <a:custGeom>
                          <a:avLst/>
                          <a:gdLst>
                            <a:gd name="T0" fmla="*/ 14 w 23"/>
                            <a:gd name="T1" fmla="*/ 20 h 21"/>
                            <a:gd name="T2" fmla="*/ 0 w 23"/>
                            <a:gd name="T3" fmla="*/ 10 h 21"/>
                            <a:gd name="T4" fmla="*/ 14 w 23"/>
                            <a:gd name="T5" fmla="*/ 0 h 21"/>
                            <a:gd name="T6" fmla="*/ 22 w 23"/>
                            <a:gd name="T7" fmla="*/ 10 h 21"/>
                            <a:gd name="T8" fmla="*/ 14 w 23"/>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14" y="20"/>
                              </a:moveTo>
                              <a:lnTo>
                                <a:pt x="0" y="10"/>
                              </a:lnTo>
                              <a:lnTo>
                                <a:pt x="14" y="0"/>
                              </a:lnTo>
                              <a:lnTo>
                                <a:pt x="22" y="10"/>
                              </a:lnTo>
                              <a:lnTo>
                                <a:pt x="14"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9"/>
                        <p:cNvSpPr>
                          <a:spLocks/>
                        </p:cNvSpPr>
                        <p:nvPr/>
                      </p:nvSpPr>
                      <p:spPr bwMode="auto">
                        <a:xfrm>
                          <a:off x="178" y="1413"/>
                          <a:ext cx="23" cy="19"/>
                        </a:xfrm>
                        <a:custGeom>
                          <a:avLst/>
                          <a:gdLst>
                            <a:gd name="T0" fmla="*/ 6 w 23"/>
                            <a:gd name="T1" fmla="*/ 18 h 19"/>
                            <a:gd name="T2" fmla="*/ 0 w 23"/>
                            <a:gd name="T3" fmla="*/ 9 h 19"/>
                            <a:gd name="T4" fmla="*/ 15 w 23"/>
                            <a:gd name="T5" fmla="*/ 0 h 19"/>
                            <a:gd name="T6" fmla="*/ 22 w 23"/>
                            <a:gd name="T7" fmla="*/ 9 h 19"/>
                            <a:gd name="T8" fmla="*/ 6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6" y="18"/>
                              </a:moveTo>
                              <a:lnTo>
                                <a:pt x="0" y="9"/>
                              </a:lnTo>
                              <a:lnTo>
                                <a:pt x="15" y="0"/>
                              </a:lnTo>
                              <a:lnTo>
                                <a:pt x="22" y="9"/>
                              </a:lnTo>
                              <a:lnTo>
                                <a:pt x="6"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Freeform 120"/>
                        <p:cNvSpPr>
                          <a:spLocks/>
                        </p:cNvSpPr>
                        <p:nvPr/>
                      </p:nvSpPr>
                      <p:spPr bwMode="auto">
                        <a:xfrm>
                          <a:off x="163" y="1419"/>
                          <a:ext cx="23" cy="19"/>
                        </a:xfrm>
                        <a:custGeom>
                          <a:avLst/>
                          <a:gdLst>
                            <a:gd name="T0" fmla="*/ 7 w 23"/>
                            <a:gd name="T1" fmla="*/ 18 h 19"/>
                            <a:gd name="T2" fmla="*/ 0 w 23"/>
                            <a:gd name="T3" fmla="*/ 9 h 19"/>
                            <a:gd name="T4" fmla="*/ 7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7" y="0"/>
                              </a:lnTo>
                              <a:lnTo>
                                <a:pt x="22"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Freeform 121"/>
                        <p:cNvSpPr>
                          <a:spLocks/>
                        </p:cNvSpPr>
                        <p:nvPr/>
                      </p:nvSpPr>
                      <p:spPr bwMode="auto">
                        <a:xfrm>
                          <a:off x="150" y="1425"/>
                          <a:ext cx="24" cy="18"/>
                        </a:xfrm>
                        <a:custGeom>
                          <a:avLst/>
                          <a:gdLst>
                            <a:gd name="T0" fmla="*/ 7 w 24"/>
                            <a:gd name="T1" fmla="*/ 17 h 18"/>
                            <a:gd name="T2" fmla="*/ 0 w 24"/>
                            <a:gd name="T3" fmla="*/ 8 h 18"/>
                            <a:gd name="T4" fmla="*/ 7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7" y="0"/>
                              </a:lnTo>
                              <a:lnTo>
                                <a:pt x="23" y="8"/>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22"/>
                        <p:cNvSpPr>
                          <a:spLocks/>
                        </p:cNvSpPr>
                        <p:nvPr/>
                      </p:nvSpPr>
                      <p:spPr bwMode="auto">
                        <a:xfrm>
                          <a:off x="206" y="1413"/>
                          <a:ext cx="24" cy="19"/>
                        </a:xfrm>
                        <a:custGeom>
                          <a:avLst/>
                          <a:gdLst>
                            <a:gd name="T0" fmla="*/ 7 w 24"/>
                            <a:gd name="T1" fmla="*/ 18 h 19"/>
                            <a:gd name="T2" fmla="*/ 0 w 24"/>
                            <a:gd name="T3" fmla="*/ 18 h 19"/>
                            <a:gd name="T4" fmla="*/ 15 w 24"/>
                            <a:gd name="T5" fmla="*/ 0 h 19"/>
                            <a:gd name="T6" fmla="*/ 23 w 24"/>
                            <a:gd name="T7" fmla="*/ 0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18"/>
                              </a:lnTo>
                              <a:lnTo>
                                <a:pt x="15" y="0"/>
                              </a:lnTo>
                              <a:lnTo>
                                <a:pt x="23" y="0"/>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23"/>
                        <p:cNvSpPr>
                          <a:spLocks/>
                        </p:cNvSpPr>
                        <p:nvPr/>
                      </p:nvSpPr>
                      <p:spPr bwMode="auto">
                        <a:xfrm>
                          <a:off x="193" y="1419"/>
                          <a:ext cx="23" cy="19"/>
                        </a:xfrm>
                        <a:custGeom>
                          <a:avLst/>
                          <a:gdLst>
                            <a:gd name="T0" fmla="*/ 7 w 23"/>
                            <a:gd name="T1" fmla="*/ 18 h 19"/>
                            <a:gd name="T2" fmla="*/ 0 w 23"/>
                            <a:gd name="T3" fmla="*/ 9 h 19"/>
                            <a:gd name="T4" fmla="*/ 7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7" y="0"/>
                              </a:lnTo>
                              <a:lnTo>
                                <a:pt x="22"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124"/>
                        <p:cNvSpPr>
                          <a:spLocks/>
                        </p:cNvSpPr>
                        <p:nvPr/>
                      </p:nvSpPr>
                      <p:spPr bwMode="auto">
                        <a:xfrm>
                          <a:off x="178" y="1425"/>
                          <a:ext cx="23" cy="18"/>
                        </a:xfrm>
                        <a:custGeom>
                          <a:avLst/>
                          <a:gdLst>
                            <a:gd name="T0" fmla="*/ 6 w 23"/>
                            <a:gd name="T1" fmla="*/ 17 h 18"/>
                            <a:gd name="T2" fmla="*/ 0 w 23"/>
                            <a:gd name="T3" fmla="*/ 8 h 18"/>
                            <a:gd name="T4" fmla="*/ 6 w 23"/>
                            <a:gd name="T5" fmla="*/ 0 h 18"/>
                            <a:gd name="T6" fmla="*/ 22 w 23"/>
                            <a:gd name="T7" fmla="*/ 8 h 18"/>
                            <a:gd name="T8" fmla="*/ 6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6" y="17"/>
                              </a:moveTo>
                              <a:lnTo>
                                <a:pt x="0" y="8"/>
                              </a:lnTo>
                              <a:lnTo>
                                <a:pt x="6" y="0"/>
                              </a:lnTo>
                              <a:lnTo>
                                <a:pt x="22" y="8"/>
                              </a:lnTo>
                              <a:lnTo>
                                <a:pt x="6"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125"/>
                        <p:cNvSpPr>
                          <a:spLocks/>
                        </p:cNvSpPr>
                        <p:nvPr/>
                      </p:nvSpPr>
                      <p:spPr bwMode="auto">
                        <a:xfrm>
                          <a:off x="163" y="1436"/>
                          <a:ext cx="23" cy="19"/>
                        </a:xfrm>
                        <a:custGeom>
                          <a:avLst/>
                          <a:gdLst>
                            <a:gd name="T0" fmla="*/ 7 w 23"/>
                            <a:gd name="T1" fmla="*/ 18 h 19"/>
                            <a:gd name="T2" fmla="*/ 0 w 23"/>
                            <a:gd name="T3" fmla="*/ 18 h 19"/>
                            <a:gd name="T4" fmla="*/ 7 w 23"/>
                            <a:gd name="T5" fmla="*/ 0 h 19"/>
                            <a:gd name="T6" fmla="*/ 22 w 23"/>
                            <a:gd name="T7" fmla="*/ 0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18"/>
                              </a:lnTo>
                              <a:lnTo>
                                <a:pt x="7" y="0"/>
                              </a:lnTo>
                              <a:lnTo>
                                <a:pt x="22" y="0"/>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126"/>
                        <p:cNvSpPr>
                          <a:spLocks/>
                        </p:cNvSpPr>
                        <p:nvPr/>
                      </p:nvSpPr>
                      <p:spPr bwMode="auto">
                        <a:xfrm>
                          <a:off x="206" y="1425"/>
                          <a:ext cx="24" cy="18"/>
                        </a:xfrm>
                        <a:custGeom>
                          <a:avLst/>
                          <a:gdLst>
                            <a:gd name="T0" fmla="*/ 7 w 24"/>
                            <a:gd name="T1" fmla="*/ 17 h 18"/>
                            <a:gd name="T2" fmla="*/ 0 w 24"/>
                            <a:gd name="T3" fmla="*/ 8 h 18"/>
                            <a:gd name="T4" fmla="*/ 7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7" y="0"/>
                              </a:lnTo>
                              <a:lnTo>
                                <a:pt x="23" y="8"/>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127"/>
                        <p:cNvSpPr>
                          <a:spLocks/>
                        </p:cNvSpPr>
                        <p:nvPr/>
                      </p:nvSpPr>
                      <p:spPr bwMode="auto">
                        <a:xfrm>
                          <a:off x="193" y="1429"/>
                          <a:ext cx="23" cy="21"/>
                        </a:xfrm>
                        <a:custGeom>
                          <a:avLst/>
                          <a:gdLst>
                            <a:gd name="T0" fmla="*/ 7 w 23"/>
                            <a:gd name="T1" fmla="*/ 20 h 21"/>
                            <a:gd name="T2" fmla="*/ 0 w 23"/>
                            <a:gd name="T3" fmla="*/ 9 h 21"/>
                            <a:gd name="T4" fmla="*/ 7 w 23"/>
                            <a:gd name="T5" fmla="*/ 0 h 21"/>
                            <a:gd name="T6" fmla="*/ 22 w 23"/>
                            <a:gd name="T7" fmla="*/ 9 h 21"/>
                            <a:gd name="T8" fmla="*/ 7 w 23"/>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7" y="20"/>
                              </a:moveTo>
                              <a:lnTo>
                                <a:pt x="0" y="9"/>
                              </a:lnTo>
                              <a:lnTo>
                                <a:pt x="7" y="0"/>
                              </a:lnTo>
                              <a:lnTo>
                                <a:pt x="22" y="9"/>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128"/>
                        <p:cNvSpPr>
                          <a:spLocks/>
                        </p:cNvSpPr>
                        <p:nvPr/>
                      </p:nvSpPr>
                      <p:spPr bwMode="auto">
                        <a:xfrm>
                          <a:off x="178" y="1442"/>
                          <a:ext cx="23" cy="19"/>
                        </a:xfrm>
                        <a:custGeom>
                          <a:avLst/>
                          <a:gdLst>
                            <a:gd name="T0" fmla="*/ 6 w 23"/>
                            <a:gd name="T1" fmla="*/ 18 h 19"/>
                            <a:gd name="T2" fmla="*/ 0 w 23"/>
                            <a:gd name="T3" fmla="*/ 9 h 19"/>
                            <a:gd name="T4" fmla="*/ 6 w 23"/>
                            <a:gd name="T5" fmla="*/ 0 h 19"/>
                            <a:gd name="T6" fmla="*/ 22 w 23"/>
                            <a:gd name="T7" fmla="*/ 9 h 19"/>
                            <a:gd name="T8" fmla="*/ 6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6" y="18"/>
                              </a:moveTo>
                              <a:lnTo>
                                <a:pt x="0" y="9"/>
                              </a:lnTo>
                              <a:lnTo>
                                <a:pt x="6" y="0"/>
                              </a:lnTo>
                              <a:lnTo>
                                <a:pt x="22" y="9"/>
                              </a:lnTo>
                              <a:lnTo>
                                <a:pt x="6"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129"/>
                        <p:cNvSpPr>
                          <a:spLocks/>
                        </p:cNvSpPr>
                        <p:nvPr/>
                      </p:nvSpPr>
                      <p:spPr bwMode="auto">
                        <a:xfrm>
                          <a:off x="206" y="1442"/>
                          <a:ext cx="24" cy="19"/>
                        </a:xfrm>
                        <a:custGeom>
                          <a:avLst/>
                          <a:gdLst>
                            <a:gd name="T0" fmla="*/ 7 w 24"/>
                            <a:gd name="T1" fmla="*/ 18 h 19"/>
                            <a:gd name="T2" fmla="*/ 0 w 24"/>
                            <a:gd name="T3" fmla="*/ 18 h 19"/>
                            <a:gd name="T4" fmla="*/ 7 w 24"/>
                            <a:gd name="T5" fmla="*/ 0 h 19"/>
                            <a:gd name="T6" fmla="*/ 23 w 24"/>
                            <a:gd name="T7" fmla="*/ 0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18"/>
                              </a:lnTo>
                              <a:lnTo>
                                <a:pt x="7" y="0"/>
                              </a:lnTo>
                              <a:lnTo>
                                <a:pt x="23" y="0"/>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130"/>
                        <p:cNvSpPr>
                          <a:spLocks/>
                        </p:cNvSpPr>
                        <p:nvPr/>
                      </p:nvSpPr>
                      <p:spPr bwMode="auto">
                        <a:xfrm>
                          <a:off x="206" y="1454"/>
                          <a:ext cx="24" cy="18"/>
                        </a:xfrm>
                        <a:custGeom>
                          <a:avLst/>
                          <a:gdLst>
                            <a:gd name="T0" fmla="*/ 7 w 24"/>
                            <a:gd name="T1" fmla="*/ 17 h 18"/>
                            <a:gd name="T2" fmla="*/ 0 w 24"/>
                            <a:gd name="T3" fmla="*/ 8 h 18"/>
                            <a:gd name="T4" fmla="*/ 7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7" y="0"/>
                              </a:lnTo>
                              <a:lnTo>
                                <a:pt x="23" y="8"/>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131"/>
                        <p:cNvSpPr>
                          <a:spLocks/>
                        </p:cNvSpPr>
                        <p:nvPr/>
                      </p:nvSpPr>
                      <p:spPr bwMode="auto">
                        <a:xfrm>
                          <a:off x="214" y="1459"/>
                          <a:ext cx="22" cy="19"/>
                        </a:xfrm>
                        <a:custGeom>
                          <a:avLst/>
                          <a:gdLst>
                            <a:gd name="T0" fmla="*/ 14 w 22"/>
                            <a:gd name="T1" fmla="*/ 18 h 19"/>
                            <a:gd name="T2" fmla="*/ 0 w 22"/>
                            <a:gd name="T3" fmla="*/ 9 h 19"/>
                            <a:gd name="T4" fmla="*/ 14 w 22"/>
                            <a:gd name="T5" fmla="*/ 0 h 19"/>
                            <a:gd name="T6" fmla="*/ 21 w 22"/>
                            <a:gd name="T7" fmla="*/ 9 h 19"/>
                            <a:gd name="T8" fmla="*/ 14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14" y="18"/>
                              </a:moveTo>
                              <a:lnTo>
                                <a:pt x="0" y="9"/>
                              </a:lnTo>
                              <a:lnTo>
                                <a:pt x="14" y="0"/>
                              </a:lnTo>
                              <a:lnTo>
                                <a:pt x="21" y="9"/>
                              </a:lnTo>
                              <a:lnTo>
                                <a:pt x="14"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7" name="Group 132"/>
                  <p:cNvGrpSpPr>
                    <a:grpSpLocks/>
                  </p:cNvGrpSpPr>
                  <p:nvPr/>
                </p:nvGrpSpPr>
                <p:grpSpPr bwMode="auto">
                  <a:xfrm>
                    <a:off x="221" y="1419"/>
                    <a:ext cx="235" cy="134"/>
                    <a:chOff x="221" y="1419"/>
                    <a:chExt cx="235" cy="134"/>
                  </a:xfrm>
                </p:grpSpPr>
                <p:grpSp>
                  <p:nvGrpSpPr>
                    <p:cNvPr id="18" name="Group 133"/>
                    <p:cNvGrpSpPr>
                      <a:grpSpLocks/>
                    </p:cNvGrpSpPr>
                    <p:nvPr/>
                  </p:nvGrpSpPr>
                  <p:grpSpPr bwMode="auto">
                    <a:xfrm>
                      <a:off x="334" y="1470"/>
                      <a:ext cx="122" cy="83"/>
                      <a:chOff x="334" y="1470"/>
                      <a:chExt cx="122" cy="83"/>
                    </a:xfrm>
                  </p:grpSpPr>
                  <p:sp>
                    <p:nvSpPr>
                      <p:cNvPr id="65" name="Freeform 134"/>
                      <p:cNvSpPr>
                        <a:spLocks/>
                      </p:cNvSpPr>
                      <p:nvPr/>
                    </p:nvSpPr>
                    <p:spPr bwMode="auto">
                      <a:xfrm>
                        <a:off x="334" y="1476"/>
                        <a:ext cx="122" cy="77"/>
                      </a:xfrm>
                      <a:custGeom>
                        <a:avLst/>
                        <a:gdLst>
                          <a:gd name="T0" fmla="*/ 121 w 122"/>
                          <a:gd name="T1" fmla="*/ 0 h 77"/>
                          <a:gd name="T2" fmla="*/ 0 w 122"/>
                          <a:gd name="T3" fmla="*/ 64 h 77"/>
                          <a:gd name="T4" fmla="*/ 0 w 122"/>
                          <a:gd name="T5" fmla="*/ 76 h 77"/>
                          <a:gd name="T6" fmla="*/ 121 w 122"/>
                          <a:gd name="T7" fmla="*/ 18 h 77"/>
                          <a:gd name="T8" fmla="*/ 121 w 122"/>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77">
                            <a:moveTo>
                              <a:pt x="121" y="0"/>
                            </a:moveTo>
                            <a:lnTo>
                              <a:pt x="0" y="64"/>
                            </a:lnTo>
                            <a:lnTo>
                              <a:pt x="0" y="76"/>
                            </a:lnTo>
                            <a:lnTo>
                              <a:pt x="121" y="18"/>
                            </a:lnTo>
                            <a:lnTo>
                              <a:pt x="121" y="0"/>
                            </a:lnTo>
                          </a:path>
                        </a:pathLst>
                      </a:custGeom>
                      <a:solidFill>
                        <a:srgbClr val="2B33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 name="Group 135"/>
                      <p:cNvGrpSpPr>
                        <a:grpSpLocks/>
                      </p:cNvGrpSpPr>
                      <p:nvPr/>
                    </p:nvGrpSpPr>
                    <p:grpSpPr bwMode="auto">
                      <a:xfrm>
                        <a:off x="334" y="1470"/>
                        <a:ext cx="107" cy="66"/>
                        <a:chOff x="334" y="1470"/>
                        <a:chExt cx="107" cy="66"/>
                      </a:xfrm>
                    </p:grpSpPr>
                    <p:sp>
                      <p:nvSpPr>
                        <p:cNvPr id="67" name="Freeform 136"/>
                        <p:cNvSpPr>
                          <a:spLocks/>
                        </p:cNvSpPr>
                        <p:nvPr/>
                      </p:nvSpPr>
                      <p:spPr bwMode="auto">
                        <a:xfrm>
                          <a:off x="334" y="1470"/>
                          <a:ext cx="107" cy="66"/>
                        </a:xfrm>
                        <a:custGeom>
                          <a:avLst/>
                          <a:gdLst>
                            <a:gd name="T0" fmla="*/ 106 w 107"/>
                            <a:gd name="T1" fmla="*/ 0 h 66"/>
                            <a:gd name="T2" fmla="*/ 0 w 107"/>
                            <a:gd name="T3" fmla="*/ 65 h 66"/>
                            <a:gd name="T4" fmla="*/ 106 w 107"/>
                            <a:gd name="T5" fmla="*/ 5 h 66"/>
                            <a:gd name="T6" fmla="*/ 106 w 107"/>
                            <a:gd name="T7" fmla="*/ 0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66">
                              <a:moveTo>
                                <a:pt x="106" y="0"/>
                              </a:moveTo>
                              <a:lnTo>
                                <a:pt x="0" y="65"/>
                              </a:lnTo>
                              <a:lnTo>
                                <a:pt x="106" y="5"/>
                              </a:lnTo>
                              <a:lnTo>
                                <a:pt x="106" y="0"/>
                              </a:lnTo>
                            </a:path>
                          </a:pathLst>
                        </a:custGeom>
                        <a:solidFill>
                          <a:srgbClr val="2B333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8" name="Group 137"/>
                        <p:cNvGrpSpPr>
                          <a:grpSpLocks/>
                        </p:cNvGrpSpPr>
                        <p:nvPr/>
                      </p:nvGrpSpPr>
                      <p:grpSpPr bwMode="auto">
                        <a:xfrm>
                          <a:off x="363" y="1476"/>
                          <a:ext cx="37" cy="25"/>
                          <a:chOff x="363" y="1476"/>
                          <a:chExt cx="37" cy="25"/>
                        </a:xfrm>
                      </p:grpSpPr>
                      <p:sp>
                        <p:nvSpPr>
                          <p:cNvPr id="69" name="Freeform 138"/>
                          <p:cNvSpPr>
                            <a:spLocks/>
                          </p:cNvSpPr>
                          <p:nvPr/>
                        </p:nvSpPr>
                        <p:spPr bwMode="auto">
                          <a:xfrm>
                            <a:off x="377" y="1476"/>
                            <a:ext cx="23" cy="19"/>
                          </a:xfrm>
                          <a:custGeom>
                            <a:avLst/>
                            <a:gdLst>
                              <a:gd name="T0" fmla="*/ 7 w 23"/>
                              <a:gd name="T1" fmla="*/ 18 h 19"/>
                              <a:gd name="T2" fmla="*/ 0 w 23"/>
                              <a:gd name="T3" fmla="*/ 8 h 19"/>
                              <a:gd name="T4" fmla="*/ 7 w 23"/>
                              <a:gd name="T5" fmla="*/ 0 h 19"/>
                              <a:gd name="T6" fmla="*/ 22 w 23"/>
                              <a:gd name="T7" fmla="*/ 8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8"/>
                                </a:lnTo>
                                <a:lnTo>
                                  <a:pt x="7" y="0"/>
                                </a:lnTo>
                                <a:lnTo>
                                  <a:pt x="22" y="8"/>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139"/>
                          <p:cNvSpPr>
                            <a:spLocks/>
                          </p:cNvSpPr>
                          <p:nvPr/>
                        </p:nvSpPr>
                        <p:spPr bwMode="auto">
                          <a:xfrm>
                            <a:off x="363" y="1482"/>
                            <a:ext cx="24" cy="19"/>
                          </a:xfrm>
                          <a:custGeom>
                            <a:avLst/>
                            <a:gdLst>
                              <a:gd name="T0" fmla="*/ 7 w 24"/>
                              <a:gd name="T1" fmla="*/ 18 h 19"/>
                              <a:gd name="T2" fmla="*/ 0 w 24"/>
                              <a:gd name="T3" fmla="*/ 9 h 19"/>
                              <a:gd name="T4" fmla="*/ 7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7" y="0"/>
                                </a:lnTo>
                                <a:lnTo>
                                  <a:pt x="23"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9" name="Group 140"/>
                    <p:cNvGrpSpPr>
                      <a:grpSpLocks/>
                    </p:cNvGrpSpPr>
                    <p:nvPr/>
                  </p:nvGrpSpPr>
                  <p:grpSpPr bwMode="auto">
                    <a:xfrm>
                      <a:off x="221" y="1419"/>
                      <a:ext cx="166" cy="111"/>
                      <a:chOff x="221" y="1419"/>
                      <a:chExt cx="166" cy="111"/>
                    </a:xfrm>
                  </p:grpSpPr>
                  <p:sp>
                    <p:nvSpPr>
                      <p:cNvPr id="20" name="Freeform 141"/>
                      <p:cNvSpPr>
                        <a:spLocks/>
                      </p:cNvSpPr>
                      <p:nvPr/>
                    </p:nvSpPr>
                    <p:spPr bwMode="auto">
                      <a:xfrm>
                        <a:off x="363" y="1470"/>
                        <a:ext cx="24" cy="19"/>
                      </a:xfrm>
                      <a:custGeom>
                        <a:avLst/>
                        <a:gdLst>
                          <a:gd name="T0" fmla="*/ 7 w 24"/>
                          <a:gd name="T1" fmla="*/ 18 h 19"/>
                          <a:gd name="T2" fmla="*/ 0 w 24"/>
                          <a:gd name="T3" fmla="*/ 9 h 19"/>
                          <a:gd name="T4" fmla="*/ 15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15" y="0"/>
                            </a:lnTo>
                            <a:lnTo>
                              <a:pt x="23"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142"/>
                      <p:cNvGrpSpPr>
                        <a:grpSpLocks/>
                      </p:cNvGrpSpPr>
                      <p:nvPr/>
                    </p:nvGrpSpPr>
                    <p:grpSpPr bwMode="auto">
                      <a:xfrm>
                        <a:off x="221" y="1419"/>
                        <a:ext cx="150" cy="111"/>
                        <a:chOff x="221" y="1419"/>
                        <a:chExt cx="150" cy="111"/>
                      </a:xfrm>
                    </p:grpSpPr>
                    <p:sp>
                      <p:nvSpPr>
                        <p:cNvPr id="22" name="Freeform 143"/>
                        <p:cNvSpPr>
                          <a:spLocks/>
                        </p:cNvSpPr>
                        <p:nvPr/>
                      </p:nvSpPr>
                      <p:spPr bwMode="auto">
                        <a:xfrm>
                          <a:off x="221" y="1419"/>
                          <a:ext cx="22" cy="19"/>
                        </a:xfrm>
                        <a:custGeom>
                          <a:avLst/>
                          <a:gdLst>
                            <a:gd name="T0" fmla="*/ 14 w 22"/>
                            <a:gd name="T1" fmla="*/ 18 h 19"/>
                            <a:gd name="T2" fmla="*/ 0 w 22"/>
                            <a:gd name="T3" fmla="*/ 9 h 19"/>
                            <a:gd name="T4" fmla="*/ 14 w 22"/>
                            <a:gd name="T5" fmla="*/ 0 h 19"/>
                            <a:gd name="T6" fmla="*/ 21 w 22"/>
                            <a:gd name="T7" fmla="*/ 9 h 19"/>
                            <a:gd name="T8" fmla="*/ 14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14" y="18"/>
                              </a:moveTo>
                              <a:lnTo>
                                <a:pt x="0" y="9"/>
                              </a:lnTo>
                              <a:lnTo>
                                <a:pt x="14" y="0"/>
                              </a:lnTo>
                              <a:lnTo>
                                <a:pt x="21" y="9"/>
                              </a:lnTo>
                              <a:lnTo>
                                <a:pt x="14"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144"/>
                        <p:cNvSpPr>
                          <a:spLocks/>
                        </p:cNvSpPr>
                        <p:nvPr/>
                      </p:nvSpPr>
                      <p:spPr bwMode="auto">
                        <a:xfrm>
                          <a:off x="249" y="1419"/>
                          <a:ext cx="24" cy="19"/>
                        </a:xfrm>
                        <a:custGeom>
                          <a:avLst/>
                          <a:gdLst>
                            <a:gd name="T0" fmla="*/ 15 w 24"/>
                            <a:gd name="T1" fmla="*/ 18 h 19"/>
                            <a:gd name="T2" fmla="*/ 0 w 24"/>
                            <a:gd name="T3" fmla="*/ 0 h 19"/>
                            <a:gd name="T4" fmla="*/ 15 w 24"/>
                            <a:gd name="T5" fmla="*/ 0 h 19"/>
                            <a:gd name="T6" fmla="*/ 23 w 24"/>
                            <a:gd name="T7" fmla="*/ 0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0"/>
                              </a:lnTo>
                              <a:lnTo>
                                <a:pt x="15" y="0"/>
                              </a:lnTo>
                              <a:lnTo>
                                <a:pt x="23" y="0"/>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145"/>
                        <p:cNvSpPr>
                          <a:spLocks/>
                        </p:cNvSpPr>
                        <p:nvPr/>
                      </p:nvSpPr>
                      <p:spPr bwMode="auto">
                        <a:xfrm>
                          <a:off x="234" y="1425"/>
                          <a:ext cx="24" cy="18"/>
                        </a:xfrm>
                        <a:custGeom>
                          <a:avLst/>
                          <a:gdLst>
                            <a:gd name="T0" fmla="*/ 7 w 24"/>
                            <a:gd name="T1" fmla="*/ 17 h 18"/>
                            <a:gd name="T2" fmla="*/ 0 w 24"/>
                            <a:gd name="T3" fmla="*/ 8 h 18"/>
                            <a:gd name="T4" fmla="*/ 15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15" y="0"/>
                              </a:lnTo>
                              <a:lnTo>
                                <a:pt x="23" y="8"/>
                              </a:lnTo>
                              <a:lnTo>
                                <a:pt x="7" y="1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46"/>
                        <p:cNvSpPr>
                          <a:spLocks/>
                        </p:cNvSpPr>
                        <p:nvPr/>
                      </p:nvSpPr>
                      <p:spPr bwMode="auto">
                        <a:xfrm>
                          <a:off x="221" y="1429"/>
                          <a:ext cx="22" cy="21"/>
                        </a:xfrm>
                        <a:custGeom>
                          <a:avLst/>
                          <a:gdLst>
                            <a:gd name="T0" fmla="*/ 7 w 22"/>
                            <a:gd name="T1" fmla="*/ 20 h 21"/>
                            <a:gd name="T2" fmla="*/ 0 w 22"/>
                            <a:gd name="T3" fmla="*/ 9 h 21"/>
                            <a:gd name="T4" fmla="*/ 7 w 22"/>
                            <a:gd name="T5" fmla="*/ 0 h 21"/>
                            <a:gd name="T6" fmla="*/ 21 w 22"/>
                            <a:gd name="T7" fmla="*/ 9 h 21"/>
                            <a:gd name="T8" fmla="*/ 7 w 22"/>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7" y="20"/>
                              </a:moveTo>
                              <a:lnTo>
                                <a:pt x="0" y="9"/>
                              </a:lnTo>
                              <a:lnTo>
                                <a:pt x="7" y="0"/>
                              </a:lnTo>
                              <a:lnTo>
                                <a:pt x="21" y="9"/>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147"/>
                        <p:cNvSpPr>
                          <a:spLocks/>
                        </p:cNvSpPr>
                        <p:nvPr/>
                      </p:nvSpPr>
                      <p:spPr bwMode="auto">
                        <a:xfrm>
                          <a:off x="264" y="1425"/>
                          <a:ext cx="23" cy="18"/>
                        </a:xfrm>
                        <a:custGeom>
                          <a:avLst/>
                          <a:gdLst>
                            <a:gd name="T0" fmla="*/ 14 w 23"/>
                            <a:gd name="T1" fmla="*/ 17 h 18"/>
                            <a:gd name="T2" fmla="*/ 0 w 23"/>
                            <a:gd name="T3" fmla="*/ 8 h 18"/>
                            <a:gd name="T4" fmla="*/ 14 w 23"/>
                            <a:gd name="T5" fmla="*/ 0 h 18"/>
                            <a:gd name="T6" fmla="*/ 22 w 23"/>
                            <a:gd name="T7" fmla="*/ 8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8"/>
                              </a:lnTo>
                              <a:lnTo>
                                <a:pt x="14" y="0"/>
                              </a:lnTo>
                              <a:lnTo>
                                <a:pt x="22" y="8"/>
                              </a:lnTo>
                              <a:lnTo>
                                <a:pt x="14"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148"/>
                        <p:cNvSpPr>
                          <a:spLocks/>
                        </p:cNvSpPr>
                        <p:nvPr/>
                      </p:nvSpPr>
                      <p:spPr bwMode="auto">
                        <a:xfrm>
                          <a:off x="249" y="1429"/>
                          <a:ext cx="24" cy="21"/>
                        </a:xfrm>
                        <a:custGeom>
                          <a:avLst/>
                          <a:gdLst>
                            <a:gd name="T0" fmla="*/ 7 w 24"/>
                            <a:gd name="T1" fmla="*/ 20 h 21"/>
                            <a:gd name="T2" fmla="*/ 0 w 24"/>
                            <a:gd name="T3" fmla="*/ 9 h 21"/>
                            <a:gd name="T4" fmla="*/ 15 w 24"/>
                            <a:gd name="T5" fmla="*/ 0 h 21"/>
                            <a:gd name="T6" fmla="*/ 23 w 24"/>
                            <a:gd name="T7" fmla="*/ 9 h 21"/>
                            <a:gd name="T8" fmla="*/ 7 w 24"/>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1">
                              <a:moveTo>
                                <a:pt x="7" y="20"/>
                              </a:moveTo>
                              <a:lnTo>
                                <a:pt x="0" y="9"/>
                              </a:lnTo>
                              <a:lnTo>
                                <a:pt x="15" y="0"/>
                              </a:lnTo>
                              <a:lnTo>
                                <a:pt x="23" y="9"/>
                              </a:lnTo>
                              <a:lnTo>
                                <a:pt x="7" y="2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149"/>
                        <p:cNvSpPr>
                          <a:spLocks/>
                        </p:cNvSpPr>
                        <p:nvPr/>
                      </p:nvSpPr>
                      <p:spPr bwMode="auto">
                        <a:xfrm>
                          <a:off x="234" y="1436"/>
                          <a:ext cx="24" cy="19"/>
                        </a:xfrm>
                        <a:custGeom>
                          <a:avLst/>
                          <a:gdLst>
                            <a:gd name="T0" fmla="*/ 7 w 24"/>
                            <a:gd name="T1" fmla="*/ 18 h 19"/>
                            <a:gd name="T2" fmla="*/ 0 w 24"/>
                            <a:gd name="T3" fmla="*/ 9 h 19"/>
                            <a:gd name="T4" fmla="*/ 7 w 24"/>
                            <a:gd name="T5" fmla="*/ 0 h 19"/>
                            <a:gd name="T6" fmla="*/ 23 w 24"/>
                            <a:gd name="T7" fmla="*/ 9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9"/>
                              </a:lnTo>
                              <a:lnTo>
                                <a:pt x="7" y="0"/>
                              </a:lnTo>
                              <a:lnTo>
                                <a:pt x="23"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50"/>
                        <p:cNvSpPr>
                          <a:spLocks/>
                        </p:cNvSpPr>
                        <p:nvPr/>
                      </p:nvSpPr>
                      <p:spPr bwMode="auto">
                        <a:xfrm>
                          <a:off x="221" y="1449"/>
                          <a:ext cx="22" cy="18"/>
                        </a:xfrm>
                        <a:custGeom>
                          <a:avLst/>
                          <a:gdLst>
                            <a:gd name="T0" fmla="*/ 7 w 22"/>
                            <a:gd name="T1" fmla="*/ 17 h 18"/>
                            <a:gd name="T2" fmla="*/ 0 w 22"/>
                            <a:gd name="T3" fmla="*/ 8 h 18"/>
                            <a:gd name="T4" fmla="*/ 7 w 22"/>
                            <a:gd name="T5" fmla="*/ 0 h 18"/>
                            <a:gd name="T6" fmla="*/ 21 w 22"/>
                            <a:gd name="T7" fmla="*/ 8 h 18"/>
                            <a:gd name="T8" fmla="*/ 7 w 22"/>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7" y="17"/>
                              </a:moveTo>
                              <a:lnTo>
                                <a:pt x="0" y="8"/>
                              </a:lnTo>
                              <a:lnTo>
                                <a:pt x="7" y="0"/>
                              </a:lnTo>
                              <a:lnTo>
                                <a:pt x="21"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51"/>
                        <p:cNvSpPr>
                          <a:spLocks/>
                        </p:cNvSpPr>
                        <p:nvPr/>
                      </p:nvSpPr>
                      <p:spPr bwMode="auto">
                        <a:xfrm>
                          <a:off x="277" y="1429"/>
                          <a:ext cx="23" cy="21"/>
                        </a:xfrm>
                        <a:custGeom>
                          <a:avLst/>
                          <a:gdLst>
                            <a:gd name="T0" fmla="*/ 14 w 23"/>
                            <a:gd name="T1" fmla="*/ 20 h 21"/>
                            <a:gd name="T2" fmla="*/ 0 w 23"/>
                            <a:gd name="T3" fmla="*/ 9 h 21"/>
                            <a:gd name="T4" fmla="*/ 14 w 23"/>
                            <a:gd name="T5" fmla="*/ 0 h 21"/>
                            <a:gd name="T6" fmla="*/ 22 w 23"/>
                            <a:gd name="T7" fmla="*/ 9 h 21"/>
                            <a:gd name="T8" fmla="*/ 14 w 23"/>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14" y="20"/>
                              </a:moveTo>
                              <a:lnTo>
                                <a:pt x="0" y="9"/>
                              </a:lnTo>
                              <a:lnTo>
                                <a:pt x="14" y="0"/>
                              </a:lnTo>
                              <a:lnTo>
                                <a:pt x="22" y="9"/>
                              </a:lnTo>
                              <a:lnTo>
                                <a:pt x="14" y="20"/>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52"/>
                        <p:cNvSpPr>
                          <a:spLocks/>
                        </p:cNvSpPr>
                        <p:nvPr/>
                      </p:nvSpPr>
                      <p:spPr bwMode="auto">
                        <a:xfrm>
                          <a:off x="306" y="1419"/>
                          <a:ext cx="23" cy="19"/>
                        </a:xfrm>
                        <a:custGeom>
                          <a:avLst/>
                          <a:gdLst>
                            <a:gd name="T0" fmla="*/ 7 w 23"/>
                            <a:gd name="T1" fmla="*/ 18 h 19"/>
                            <a:gd name="T2" fmla="*/ 0 w 23"/>
                            <a:gd name="T3" fmla="*/ 18 h 19"/>
                            <a:gd name="T4" fmla="*/ 7 w 23"/>
                            <a:gd name="T5" fmla="*/ 0 h 19"/>
                            <a:gd name="T6" fmla="*/ 22 w 23"/>
                            <a:gd name="T7" fmla="*/ 0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18"/>
                              </a:lnTo>
                              <a:lnTo>
                                <a:pt x="7" y="0"/>
                              </a:lnTo>
                              <a:lnTo>
                                <a:pt x="22" y="0"/>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53"/>
                        <p:cNvSpPr>
                          <a:spLocks/>
                        </p:cNvSpPr>
                        <p:nvPr/>
                      </p:nvSpPr>
                      <p:spPr bwMode="auto">
                        <a:xfrm>
                          <a:off x="264" y="1436"/>
                          <a:ext cx="23" cy="19"/>
                        </a:xfrm>
                        <a:custGeom>
                          <a:avLst/>
                          <a:gdLst>
                            <a:gd name="T0" fmla="*/ 7 w 23"/>
                            <a:gd name="T1" fmla="*/ 18 h 19"/>
                            <a:gd name="T2" fmla="*/ 0 w 23"/>
                            <a:gd name="T3" fmla="*/ 9 h 19"/>
                            <a:gd name="T4" fmla="*/ 14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14" y="0"/>
                              </a:lnTo>
                              <a:lnTo>
                                <a:pt x="22"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54"/>
                        <p:cNvSpPr>
                          <a:spLocks/>
                        </p:cNvSpPr>
                        <p:nvPr/>
                      </p:nvSpPr>
                      <p:spPr bwMode="auto">
                        <a:xfrm>
                          <a:off x="249" y="1449"/>
                          <a:ext cx="24" cy="18"/>
                        </a:xfrm>
                        <a:custGeom>
                          <a:avLst/>
                          <a:gdLst>
                            <a:gd name="T0" fmla="*/ 7 w 24"/>
                            <a:gd name="T1" fmla="*/ 17 h 18"/>
                            <a:gd name="T2" fmla="*/ 0 w 24"/>
                            <a:gd name="T3" fmla="*/ 17 h 18"/>
                            <a:gd name="T4" fmla="*/ 7 w 24"/>
                            <a:gd name="T5" fmla="*/ 0 h 18"/>
                            <a:gd name="T6" fmla="*/ 23 w 24"/>
                            <a:gd name="T7" fmla="*/ 0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17"/>
                              </a:lnTo>
                              <a:lnTo>
                                <a:pt x="7" y="0"/>
                              </a:lnTo>
                              <a:lnTo>
                                <a:pt x="23" y="0"/>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55"/>
                        <p:cNvSpPr>
                          <a:spLocks/>
                        </p:cNvSpPr>
                        <p:nvPr/>
                      </p:nvSpPr>
                      <p:spPr bwMode="auto">
                        <a:xfrm>
                          <a:off x="234" y="1454"/>
                          <a:ext cx="24" cy="18"/>
                        </a:xfrm>
                        <a:custGeom>
                          <a:avLst/>
                          <a:gdLst>
                            <a:gd name="T0" fmla="*/ 7 w 24"/>
                            <a:gd name="T1" fmla="*/ 17 h 18"/>
                            <a:gd name="T2" fmla="*/ 0 w 24"/>
                            <a:gd name="T3" fmla="*/ 8 h 18"/>
                            <a:gd name="T4" fmla="*/ 7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7" y="0"/>
                              </a:lnTo>
                              <a:lnTo>
                                <a:pt x="23"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56"/>
                        <p:cNvSpPr>
                          <a:spLocks/>
                        </p:cNvSpPr>
                        <p:nvPr/>
                      </p:nvSpPr>
                      <p:spPr bwMode="auto">
                        <a:xfrm>
                          <a:off x="291" y="1436"/>
                          <a:ext cx="23" cy="19"/>
                        </a:xfrm>
                        <a:custGeom>
                          <a:avLst/>
                          <a:gdLst>
                            <a:gd name="T0" fmla="*/ 6 w 23"/>
                            <a:gd name="T1" fmla="*/ 18 h 19"/>
                            <a:gd name="T2" fmla="*/ 0 w 23"/>
                            <a:gd name="T3" fmla="*/ 9 h 19"/>
                            <a:gd name="T4" fmla="*/ 15 w 23"/>
                            <a:gd name="T5" fmla="*/ 0 h 19"/>
                            <a:gd name="T6" fmla="*/ 22 w 23"/>
                            <a:gd name="T7" fmla="*/ 9 h 19"/>
                            <a:gd name="T8" fmla="*/ 6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6" y="18"/>
                              </a:moveTo>
                              <a:lnTo>
                                <a:pt x="0" y="9"/>
                              </a:lnTo>
                              <a:lnTo>
                                <a:pt x="15" y="0"/>
                              </a:lnTo>
                              <a:lnTo>
                                <a:pt x="22" y="9"/>
                              </a:lnTo>
                              <a:lnTo>
                                <a:pt x="6"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57"/>
                        <p:cNvSpPr>
                          <a:spLocks/>
                        </p:cNvSpPr>
                        <p:nvPr/>
                      </p:nvSpPr>
                      <p:spPr bwMode="auto">
                        <a:xfrm>
                          <a:off x="320" y="1425"/>
                          <a:ext cx="24" cy="18"/>
                        </a:xfrm>
                        <a:custGeom>
                          <a:avLst/>
                          <a:gdLst>
                            <a:gd name="T0" fmla="*/ 7 w 24"/>
                            <a:gd name="T1" fmla="*/ 17 h 18"/>
                            <a:gd name="T2" fmla="*/ 0 w 24"/>
                            <a:gd name="T3" fmla="*/ 8 h 18"/>
                            <a:gd name="T4" fmla="*/ 7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7" y="0"/>
                              </a:lnTo>
                              <a:lnTo>
                                <a:pt x="23"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58"/>
                        <p:cNvSpPr>
                          <a:spLocks/>
                        </p:cNvSpPr>
                        <p:nvPr/>
                      </p:nvSpPr>
                      <p:spPr bwMode="auto">
                        <a:xfrm>
                          <a:off x="277" y="1442"/>
                          <a:ext cx="23" cy="19"/>
                        </a:xfrm>
                        <a:custGeom>
                          <a:avLst/>
                          <a:gdLst>
                            <a:gd name="T0" fmla="*/ 7 w 23"/>
                            <a:gd name="T1" fmla="*/ 18 h 19"/>
                            <a:gd name="T2" fmla="*/ 0 w 23"/>
                            <a:gd name="T3" fmla="*/ 9 h 19"/>
                            <a:gd name="T4" fmla="*/ 14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14" y="0"/>
                              </a:lnTo>
                              <a:lnTo>
                                <a:pt x="22"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59"/>
                        <p:cNvSpPr>
                          <a:spLocks/>
                        </p:cNvSpPr>
                        <p:nvPr/>
                      </p:nvSpPr>
                      <p:spPr bwMode="auto">
                        <a:xfrm>
                          <a:off x="234" y="1465"/>
                          <a:ext cx="24" cy="20"/>
                        </a:xfrm>
                        <a:custGeom>
                          <a:avLst/>
                          <a:gdLst>
                            <a:gd name="T0" fmla="*/ 7 w 24"/>
                            <a:gd name="T1" fmla="*/ 19 h 20"/>
                            <a:gd name="T2" fmla="*/ 0 w 24"/>
                            <a:gd name="T3" fmla="*/ 9 h 20"/>
                            <a:gd name="T4" fmla="*/ 7 w 24"/>
                            <a:gd name="T5" fmla="*/ 0 h 20"/>
                            <a:gd name="T6" fmla="*/ 23 w 24"/>
                            <a:gd name="T7" fmla="*/ 9 h 20"/>
                            <a:gd name="T8" fmla="*/ 7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7" y="19"/>
                              </a:moveTo>
                              <a:lnTo>
                                <a:pt x="0" y="9"/>
                              </a:lnTo>
                              <a:lnTo>
                                <a:pt x="7" y="0"/>
                              </a:lnTo>
                              <a:lnTo>
                                <a:pt x="23" y="9"/>
                              </a:lnTo>
                              <a:lnTo>
                                <a:pt x="7"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60"/>
                        <p:cNvSpPr>
                          <a:spLocks/>
                        </p:cNvSpPr>
                        <p:nvPr/>
                      </p:nvSpPr>
                      <p:spPr bwMode="auto">
                        <a:xfrm>
                          <a:off x="306" y="1442"/>
                          <a:ext cx="23" cy="19"/>
                        </a:xfrm>
                        <a:custGeom>
                          <a:avLst/>
                          <a:gdLst>
                            <a:gd name="T0" fmla="*/ 7 w 23"/>
                            <a:gd name="T1" fmla="*/ 18 h 19"/>
                            <a:gd name="T2" fmla="*/ 0 w 23"/>
                            <a:gd name="T3" fmla="*/ 9 h 19"/>
                            <a:gd name="T4" fmla="*/ 14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14" y="0"/>
                              </a:lnTo>
                              <a:lnTo>
                                <a:pt x="22"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161"/>
                        <p:cNvSpPr>
                          <a:spLocks/>
                        </p:cNvSpPr>
                        <p:nvPr/>
                      </p:nvSpPr>
                      <p:spPr bwMode="auto">
                        <a:xfrm>
                          <a:off x="334" y="1429"/>
                          <a:ext cx="22" cy="21"/>
                        </a:xfrm>
                        <a:custGeom>
                          <a:avLst/>
                          <a:gdLst>
                            <a:gd name="T0" fmla="*/ 7 w 22"/>
                            <a:gd name="T1" fmla="*/ 20 h 21"/>
                            <a:gd name="T2" fmla="*/ 0 w 22"/>
                            <a:gd name="T3" fmla="*/ 9 h 21"/>
                            <a:gd name="T4" fmla="*/ 7 w 22"/>
                            <a:gd name="T5" fmla="*/ 0 h 21"/>
                            <a:gd name="T6" fmla="*/ 21 w 22"/>
                            <a:gd name="T7" fmla="*/ 9 h 21"/>
                            <a:gd name="T8" fmla="*/ 7 w 22"/>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7" y="20"/>
                              </a:moveTo>
                              <a:lnTo>
                                <a:pt x="0" y="9"/>
                              </a:lnTo>
                              <a:lnTo>
                                <a:pt x="7" y="0"/>
                              </a:lnTo>
                              <a:lnTo>
                                <a:pt x="21" y="9"/>
                              </a:lnTo>
                              <a:lnTo>
                                <a:pt x="7" y="20"/>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162"/>
                        <p:cNvSpPr>
                          <a:spLocks/>
                        </p:cNvSpPr>
                        <p:nvPr/>
                      </p:nvSpPr>
                      <p:spPr bwMode="auto">
                        <a:xfrm>
                          <a:off x="291" y="1454"/>
                          <a:ext cx="23" cy="18"/>
                        </a:xfrm>
                        <a:custGeom>
                          <a:avLst/>
                          <a:gdLst>
                            <a:gd name="T0" fmla="*/ 6 w 23"/>
                            <a:gd name="T1" fmla="*/ 17 h 18"/>
                            <a:gd name="T2" fmla="*/ 0 w 23"/>
                            <a:gd name="T3" fmla="*/ 0 h 18"/>
                            <a:gd name="T4" fmla="*/ 6 w 23"/>
                            <a:gd name="T5" fmla="*/ 0 h 18"/>
                            <a:gd name="T6" fmla="*/ 22 w 23"/>
                            <a:gd name="T7" fmla="*/ 0 h 18"/>
                            <a:gd name="T8" fmla="*/ 6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6" y="17"/>
                              </a:moveTo>
                              <a:lnTo>
                                <a:pt x="0" y="0"/>
                              </a:lnTo>
                              <a:lnTo>
                                <a:pt x="6" y="0"/>
                              </a:lnTo>
                              <a:lnTo>
                                <a:pt x="22" y="0"/>
                              </a:lnTo>
                              <a:lnTo>
                                <a:pt x="6"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163"/>
                        <p:cNvSpPr>
                          <a:spLocks/>
                        </p:cNvSpPr>
                        <p:nvPr/>
                      </p:nvSpPr>
                      <p:spPr bwMode="auto">
                        <a:xfrm>
                          <a:off x="264" y="1465"/>
                          <a:ext cx="23" cy="20"/>
                        </a:xfrm>
                        <a:custGeom>
                          <a:avLst/>
                          <a:gdLst>
                            <a:gd name="T0" fmla="*/ 7 w 23"/>
                            <a:gd name="T1" fmla="*/ 19 h 20"/>
                            <a:gd name="T2" fmla="*/ 0 w 23"/>
                            <a:gd name="T3" fmla="*/ 9 h 20"/>
                            <a:gd name="T4" fmla="*/ 7 w 23"/>
                            <a:gd name="T5" fmla="*/ 0 h 20"/>
                            <a:gd name="T6" fmla="*/ 22 w 23"/>
                            <a:gd name="T7" fmla="*/ 9 h 20"/>
                            <a:gd name="T8" fmla="*/ 7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7" y="19"/>
                              </a:moveTo>
                              <a:lnTo>
                                <a:pt x="0" y="9"/>
                              </a:lnTo>
                              <a:lnTo>
                                <a:pt x="7" y="0"/>
                              </a:lnTo>
                              <a:lnTo>
                                <a:pt x="22" y="9"/>
                              </a:lnTo>
                              <a:lnTo>
                                <a:pt x="7"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164"/>
                        <p:cNvSpPr>
                          <a:spLocks/>
                        </p:cNvSpPr>
                        <p:nvPr/>
                      </p:nvSpPr>
                      <p:spPr bwMode="auto">
                        <a:xfrm>
                          <a:off x="241" y="1476"/>
                          <a:ext cx="24" cy="19"/>
                        </a:xfrm>
                        <a:custGeom>
                          <a:avLst/>
                          <a:gdLst>
                            <a:gd name="T0" fmla="*/ 15 w 24"/>
                            <a:gd name="T1" fmla="*/ 18 h 19"/>
                            <a:gd name="T2" fmla="*/ 0 w 24"/>
                            <a:gd name="T3" fmla="*/ 18 h 19"/>
                            <a:gd name="T4" fmla="*/ 15 w 24"/>
                            <a:gd name="T5" fmla="*/ 0 h 19"/>
                            <a:gd name="T6" fmla="*/ 23 w 24"/>
                            <a:gd name="T7" fmla="*/ 0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18"/>
                              </a:lnTo>
                              <a:lnTo>
                                <a:pt x="15" y="0"/>
                              </a:lnTo>
                              <a:lnTo>
                                <a:pt x="23" y="0"/>
                              </a:lnTo>
                              <a:lnTo>
                                <a:pt x="15"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165"/>
                        <p:cNvSpPr>
                          <a:spLocks/>
                        </p:cNvSpPr>
                        <p:nvPr/>
                      </p:nvSpPr>
                      <p:spPr bwMode="auto">
                        <a:xfrm>
                          <a:off x="320" y="1449"/>
                          <a:ext cx="24" cy="18"/>
                        </a:xfrm>
                        <a:custGeom>
                          <a:avLst/>
                          <a:gdLst>
                            <a:gd name="T0" fmla="*/ 7 w 24"/>
                            <a:gd name="T1" fmla="*/ 17 h 18"/>
                            <a:gd name="T2" fmla="*/ 0 w 24"/>
                            <a:gd name="T3" fmla="*/ 8 h 18"/>
                            <a:gd name="T4" fmla="*/ 15 w 24"/>
                            <a:gd name="T5" fmla="*/ 0 h 18"/>
                            <a:gd name="T6" fmla="*/ 23 w 24"/>
                            <a:gd name="T7" fmla="*/ 8 h 18"/>
                            <a:gd name="T8" fmla="*/ 7 w 24"/>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7" y="17"/>
                              </a:moveTo>
                              <a:lnTo>
                                <a:pt x="0" y="8"/>
                              </a:lnTo>
                              <a:lnTo>
                                <a:pt x="15" y="0"/>
                              </a:lnTo>
                              <a:lnTo>
                                <a:pt x="23"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166"/>
                        <p:cNvSpPr>
                          <a:spLocks/>
                        </p:cNvSpPr>
                        <p:nvPr/>
                      </p:nvSpPr>
                      <p:spPr bwMode="auto">
                        <a:xfrm>
                          <a:off x="349" y="1436"/>
                          <a:ext cx="22" cy="19"/>
                        </a:xfrm>
                        <a:custGeom>
                          <a:avLst/>
                          <a:gdLst>
                            <a:gd name="T0" fmla="*/ 6 w 22"/>
                            <a:gd name="T1" fmla="*/ 18 h 19"/>
                            <a:gd name="T2" fmla="*/ 0 w 22"/>
                            <a:gd name="T3" fmla="*/ 9 h 19"/>
                            <a:gd name="T4" fmla="*/ 6 w 22"/>
                            <a:gd name="T5" fmla="*/ 0 h 19"/>
                            <a:gd name="T6" fmla="*/ 21 w 22"/>
                            <a:gd name="T7" fmla="*/ 9 h 19"/>
                            <a:gd name="T8" fmla="*/ 6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6" y="18"/>
                              </a:moveTo>
                              <a:lnTo>
                                <a:pt x="0" y="9"/>
                              </a:lnTo>
                              <a:lnTo>
                                <a:pt x="6" y="0"/>
                              </a:lnTo>
                              <a:lnTo>
                                <a:pt x="21" y="9"/>
                              </a:lnTo>
                              <a:lnTo>
                                <a:pt x="6"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167"/>
                        <p:cNvSpPr>
                          <a:spLocks/>
                        </p:cNvSpPr>
                        <p:nvPr/>
                      </p:nvSpPr>
                      <p:spPr bwMode="auto">
                        <a:xfrm>
                          <a:off x="306" y="1459"/>
                          <a:ext cx="23" cy="19"/>
                        </a:xfrm>
                        <a:custGeom>
                          <a:avLst/>
                          <a:gdLst>
                            <a:gd name="T0" fmla="*/ 7 w 23"/>
                            <a:gd name="T1" fmla="*/ 18 h 19"/>
                            <a:gd name="T2" fmla="*/ 0 w 23"/>
                            <a:gd name="T3" fmla="*/ 9 h 19"/>
                            <a:gd name="T4" fmla="*/ 7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7" y="0"/>
                              </a:lnTo>
                              <a:lnTo>
                                <a:pt x="22" y="9"/>
                              </a:lnTo>
                              <a:lnTo>
                                <a:pt x="7"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68"/>
                        <p:cNvSpPr>
                          <a:spLocks/>
                        </p:cNvSpPr>
                        <p:nvPr/>
                      </p:nvSpPr>
                      <p:spPr bwMode="auto">
                        <a:xfrm>
                          <a:off x="257" y="1482"/>
                          <a:ext cx="23" cy="19"/>
                        </a:xfrm>
                        <a:custGeom>
                          <a:avLst/>
                          <a:gdLst>
                            <a:gd name="T0" fmla="*/ 14 w 23"/>
                            <a:gd name="T1" fmla="*/ 18 h 19"/>
                            <a:gd name="T2" fmla="*/ 0 w 23"/>
                            <a:gd name="T3" fmla="*/ 9 h 19"/>
                            <a:gd name="T4" fmla="*/ 14 w 23"/>
                            <a:gd name="T5" fmla="*/ 0 h 19"/>
                            <a:gd name="T6" fmla="*/ 22 w 23"/>
                            <a:gd name="T7" fmla="*/ 9 h 19"/>
                            <a:gd name="T8" fmla="*/ 14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4" y="18"/>
                              </a:moveTo>
                              <a:lnTo>
                                <a:pt x="0" y="9"/>
                              </a:lnTo>
                              <a:lnTo>
                                <a:pt x="14" y="0"/>
                              </a:lnTo>
                              <a:lnTo>
                                <a:pt x="22" y="9"/>
                              </a:lnTo>
                              <a:lnTo>
                                <a:pt x="14"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69"/>
                        <p:cNvSpPr>
                          <a:spLocks/>
                        </p:cNvSpPr>
                        <p:nvPr/>
                      </p:nvSpPr>
                      <p:spPr bwMode="auto">
                        <a:xfrm>
                          <a:off x="334" y="1454"/>
                          <a:ext cx="22" cy="18"/>
                        </a:xfrm>
                        <a:custGeom>
                          <a:avLst/>
                          <a:gdLst>
                            <a:gd name="T0" fmla="*/ 7 w 22"/>
                            <a:gd name="T1" fmla="*/ 17 h 18"/>
                            <a:gd name="T2" fmla="*/ 0 w 22"/>
                            <a:gd name="T3" fmla="*/ 8 h 18"/>
                            <a:gd name="T4" fmla="*/ 14 w 22"/>
                            <a:gd name="T5" fmla="*/ 0 h 18"/>
                            <a:gd name="T6" fmla="*/ 21 w 22"/>
                            <a:gd name="T7" fmla="*/ 8 h 18"/>
                            <a:gd name="T8" fmla="*/ 7 w 22"/>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7" y="17"/>
                              </a:moveTo>
                              <a:lnTo>
                                <a:pt x="0" y="8"/>
                              </a:lnTo>
                              <a:lnTo>
                                <a:pt x="14" y="0"/>
                              </a:lnTo>
                              <a:lnTo>
                                <a:pt x="21" y="8"/>
                              </a:lnTo>
                              <a:lnTo>
                                <a:pt x="7"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70"/>
                        <p:cNvSpPr>
                          <a:spLocks/>
                        </p:cNvSpPr>
                        <p:nvPr/>
                      </p:nvSpPr>
                      <p:spPr bwMode="auto">
                        <a:xfrm>
                          <a:off x="320" y="1465"/>
                          <a:ext cx="24" cy="20"/>
                        </a:xfrm>
                        <a:custGeom>
                          <a:avLst/>
                          <a:gdLst>
                            <a:gd name="T0" fmla="*/ 7 w 24"/>
                            <a:gd name="T1" fmla="*/ 19 h 20"/>
                            <a:gd name="T2" fmla="*/ 0 w 24"/>
                            <a:gd name="T3" fmla="*/ 9 h 20"/>
                            <a:gd name="T4" fmla="*/ 7 w 24"/>
                            <a:gd name="T5" fmla="*/ 0 h 20"/>
                            <a:gd name="T6" fmla="*/ 23 w 24"/>
                            <a:gd name="T7" fmla="*/ 9 h 20"/>
                            <a:gd name="T8" fmla="*/ 7 w 2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7" y="19"/>
                              </a:moveTo>
                              <a:lnTo>
                                <a:pt x="0" y="9"/>
                              </a:lnTo>
                              <a:lnTo>
                                <a:pt x="7" y="0"/>
                              </a:lnTo>
                              <a:lnTo>
                                <a:pt x="23" y="9"/>
                              </a:lnTo>
                              <a:lnTo>
                                <a:pt x="7"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71"/>
                        <p:cNvSpPr>
                          <a:spLocks/>
                        </p:cNvSpPr>
                        <p:nvPr/>
                      </p:nvSpPr>
                      <p:spPr bwMode="auto">
                        <a:xfrm>
                          <a:off x="306" y="1470"/>
                          <a:ext cx="23" cy="19"/>
                        </a:xfrm>
                        <a:custGeom>
                          <a:avLst/>
                          <a:gdLst>
                            <a:gd name="T0" fmla="*/ 7 w 23"/>
                            <a:gd name="T1" fmla="*/ 18 h 19"/>
                            <a:gd name="T2" fmla="*/ 0 w 23"/>
                            <a:gd name="T3" fmla="*/ 9 h 19"/>
                            <a:gd name="T4" fmla="*/ 7 w 23"/>
                            <a:gd name="T5" fmla="*/ 0 h 19"/>
                            <a:gd name="T6" fmla="*/ 22 w 23"/>
                            <a:gd name="T7" fmla="*/ 9 h 19"/>
                            <a:gd name="T8" fmla="*/ 7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7" y="18"/>
                              </a:moveTo>
                              <a:lnTo>
                                <a:pt x="0" y="9"/>
                              </a:lnTo>
                              <a:lnTo>
                                <a:pt x="7" y="0"/>
                              </a:lnTo>
                              <a:lnTo>
                                <a:pt x="22"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72"/>
                        <p:cNvSpPr>
                          <a:spLocks/>
                        </p:cNvSpPr>
                        <p:nvPr/>
                      </p:nvSpPr>
                      <p:spPr bwMode="auto">
                        <a:xfrm>
                          <a:off x="291" y="1482"/>
                          <a:ext cx="23" cy="19"/>
                        </a:xfrm>
                        <a:custGeom>
                          <a:avLst/>
                          <a:gdLst>
                            <a:gd name="T0" fmla="*/ 6 w 23"/>
                            <a:gd name="T1" fmla="*/ 18 h 19"/>
                            <a:gd name="T2" fmla="*/ 0 w 23"/>
                            <a:gd name="T3" fmla="*/ 18 h 19"/>
                            <a:gd name="T4" fmla="*/ 6 w 23"/>
                            <a:gd name="T5" fmla="*/ 0 h 19"/>
                            <a:gd name="T6" fmla="*/ 22 w 23"/>
                            <a:gd name="T7" fmla="*/ 0 h 19"/>
                            <a:gd name="T8" fmla="*/ 6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6" y="18"/>
                              </a:moveTo>
                              <a:lnTo>
                                <a:pt x="0" y="18"/>
                              </a:lnTo>
                              <a:lnTo>
                                <a:pt x="6" y="0"/>
                              </a:lnTo>
                              <a:lnTo>
                                <a:pt x="22" y="0"/>
                              </a:lnTo>
                              <a:lnTo>
                                <a:pt x="6"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73"/>
                        <p:cNvSpPr>
                          <a:spLocks/>
                        </p:cNvSpPr>
                        <p:nvPr/>
                      </p:nvSpPr>
                      <p:spPr bwMode="auto">
                        <a:xfrm>
                          <a:off x="270" y="1488"/>
                          <a:ext cx="24" cy="19"/>
                        </a:xfrm>
                        <a:custGeom>
                          <a:avLst/>
                          <a:gdLst>
                            <a:gd name="T0" fmla="*/ 15 w 24"/>
                            <a:gd name="T1" fmla="*/ 18 h 19"/>
                            <a:gd name="T2" fmla="*/ 0 w 24"/>
                            <a:gd name="T3" fmla="*/ 9 h 19"/>
                            <a:gd name="T4" fmla="*/ 15 w 24"/>
                            <a:gd name="T5" fmla="*/ 0 h 19"/>
                            <a:gd name="T6" fmla="*/ 23 w 24"/>
                            <a:gd name="T7" fmla="*/ 9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9"/>
                              </a:lnTo>
                              <a:lnTo>
                                <a:pt x="15" y="0"/>
                              </a:lnTo>
                              <a:lnTo>
                                <a:pt x="23"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74"/>
                        <p:cNvSpPr>
                          <a:spLocks/>
                        </p:cNvSpPr>
                        <p:nvPr/>
                      </p:nvSpPr>
                      <p:spPr bwMode="auto">
                        <a:xfrm>
                          <a:off x="349" y="1465"/>
                          <a:ext cx="22" cy="20"/>
                        </a:xfrm>
                        <a:custGeom>
                          <a:avLst/>
                          <a:gdLst>
                            <a:gd name="T0" fmla="*/ 6 w 22"/>
                            <a:gd name="T1" fmla="*/ 19 h 20"/>
                            <a:gd name="T2" fmla="*/ 0 w 22"/>
                            <a:gd name="T3" fmla="*/ 9 h 20"/>
                            <a:gd name="T4" fmla="*/ 6 w 22"/>
                            <a:gd name="T5" fmla="*/ 0 h 20"/>
                            <a:gd name="T6" fmla="*/ 21 w 22"/>
                            <a:gd name="T7" fmla="*/ 9 h 20"/>
                            <a:gd name="T8" fmla="*/ 6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6" y="19"/>
                              </a:moveTo>
                              <a:lnTo>
                                <a:pt x="0" y="9"/>
                              </a:lnTo>
                              <a:lnTo>
                                <a:pt x="6" y="0"/>
                              </a:lnTo>
                              <a:lnTo>
                                <a:pt x="21" y="9"/>
                              </a:lnTo>
                              <a:lnTo>
                                <a:pt x="6"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75"/>
                        <p:cNvSpPr>
                          <a:spLocks/>
                        </p:cNvSpPr>
                        <p:nvPr/>
                      </p:nvSpPr>
                      <p:spPr bwMode="auto">
                        <a:xfrm>
                          <a:off x="334" y="1470"/>
                          <a:ext cx="22" cy="19"/>
                        </a:xfrm>
                        <a:custGeom>
                          <a:avLst/>
                          <a:gdLst>
                            <a:gd name="T0" fmla="*/ 7 w 22"/>
                            <a:gd name="T1" fmla="*/ 18 h 19"/>
                            <a:gd name="T2" fmla="*/ 0 w 22"/>
                            <a:gd name="T3" fmla="*/ 9 h 19"/>
                            <a:gd name="T4" fmla="*/ 7 w 22"/>
                            <a:gd name="T5" fmla="*/ 0 h 19"/>
                            <a:gd name="T6" fmla="*/ 21 w 22"/>
                            <a:gd name="T7" fmla="*/ 9 h 19"/>
                            <a:gd name="T8" fmla="*/ 7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7" y="18"/>
                              </a:moveTo>
                              <a:lnTo>
                                <a:pt x="0" y="9"/>
                              </a:lnTo>
                              <a:lnTo>
                                <a:pt x="7" y="0"/>
                              </a:lnTo>
                              <a:lnTo>
                                <a:pt x="21" y="9"/>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76"/>
                        <p:cNvSpPr>
                          <a:spLocks/>
                        </p:cNvSpPr>
                        <p:nvPr/>
                      </p:nvSpPr>
                      <p:spPr bwMode="auto">
                        <a:xfrm>
                          <a:off x="320" y="1476"/>
                          <a:ext cx="24" cy="19"/>
                        </a:xfrm>
                        <a:custGeom>
                          <a:avLst/>
                          <a:gdLst>
                            <a:gd name="T0" fmla="*/ 7 w 24"/>
                            <a:gd name="T1" fmla="*/ 18 h 19"/>
                            <a:gd name="T2" fmla="*/ 0 w 24"/>
                            <a:gd name="T3" fmla="*/ 8 h 19"/>
                            <a:gd name="T4" fmla="*/ 7 w 24"/>
                            <a:gd name="T5" fmla="*/ 0 h 19"/>
                            <a:gd name="T6" fmla="*/ 23 w 24"/>
                            <a:gd name="T7" fmla="*/ 8 h 19"/>
                            <a:gd name="T8" fmla="*/ 7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7" y="18"/>
                              </a:moveTo>
                              <a:lnTo>
                                <a:pt x="0" y="8"/>
                              </a:lnTo>
                              <a:lnTo>
                                <a:pt x="7" y="0"/>
                              </a:lnTo>
                              <a:lnTo>
                                <a:pt x="23" y="8"/>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177"/>
                        <p:cNvSpPr>
                          <a:spLocks/>
                        </p:cNvSpPr>
                        <p:nvPr/>
                      </p:nvSpPr>
                      <p:spPr bwMode="auto">
                        <a:xfrm>
                          <a:off x="297" y="1488"/>
                          <a:ext cx="24" cy="19"/>
                        </a:xfrm>
                        <a:custGeom>
                          <a:avLst/>
                          <a:gdLst>
                            <a:gd name="T0" fmla="*/ 15 w 24"/>
                            <a:gd name="T1" fmla="*/ 18 h 19"/>
                            <a:gd name="T2" fmla="*/ 0 w 24"/>
                            <a:gd name="T3" fmla="*/ 9 h 19"/>
                            <a:gd name="T4" fmla="*/ 15 w 24"/>
                            <a:gd name="T5" fmla="*/ 0 h 19"/>
                            <a:gd name="T6" fmla="*/ 23 w 24"/>
                            <a:gd name="T7" fmla="*/ 9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9"/>
                              </a:lnTo>
                              <a:lnTo>
                                <a:pt x="15" y="0"/>
                              </a:lnTo>
                              <a:lnTo>
                                <a:pt x="23"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178"/>
                        <p:cNvSpPr>
                          <a:spLocks/>
                        </p:cNvSpPr>
                        <p:nvPr/>
                      </p:nvSpPr>
                      <p:spPr bwMode="auto">
                        <a:xfrm>
                          <a:off x="285" y="1494"/>
                          <a:ext cx="22" cy="20"/>
                        </a:xfrm>
                        <a:custGeom>
                          <a:avLst/>
                          <a:gdLst>
                            <a:gd name="T0" fmla="*/ 13 w 22"/>
                            <a:gd name="T1" fmla="*/ 19 h 20"/>
                            <a:gd name="T2" fmla="*/ 0 w 22"/>
                            <a:gd name="T3" fmla="*/ 9 h 20"/>
                            <a:gd name="T4" fmla="*/ 13 w 22"/>
                            <a:gd name="T5" fmla="*/ 0 h 20"/>
                            <a:gd name="T6" fmla="*/ 21 w 22"/>
                            <a:gd name="T7" fmla="*/ 9 h 20"/>
                            <a:gd name="T8" fmla="*/ 13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3" y="19"/>
                              </a:moveTo>
                              <a:lnTo>
                                <a:pt x="0" y="9"/>
                              </a:lnTo>
                              <a:lnTo>
                                <a:pt x="13" y="0"/>
                              </a:lnTo>
                              <a:lnTo>
                                <a:pt x="21" y="9"/>
                              </a:lnTo>
                              <a:lnTo>
                                <a:pt x="13"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179"/>
                        <p:cNvSpPr>
                          <a:spLocks/>
                        </p:cNvSpPr>
                        <p:nvPr/>
                      </p:nvSpPr>
                      <p:spPr bwMode="auto">
                        <a:xfrm>
                          <a:off x="349" y="1476"/>
                          <a:ext cx="22" cy="19"/>
                        </a:xfrm>
                        <a:custGeom>
                          <a:avLst/>
                          <a:gdLst>
                            <a:gd name="T0" fmla="*/ 6 w 22"/>
                            <a:gd name="T1" fmla="*/ 18 h 19"/>
                            <a:gd name="T2" fmla="*/ 0 w 22"/>
                            <a:gd name="T3" fmla="*/ 8 h 19"/>
                            <a:gd name="T4" fmla="*/ 6 w 22"/>
                            <a:gd name="T5" fmla="*/ 0 h 19"/>
                            <a:gd name="T6" fmla="*/ 21 w 22"/>
                            <a:gd name="T7" fmla="*/ 8 h 19"/>
                            <a:gd name="T8" fmla="*/ 6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6" y="18"/>
                              </a:moveTo>
                              <a:lnTo>
                                <a:pt x="0" y="8"/>
                              </a:lnTo>
                              <a:lnTo>
                                <a:pt x="6" y="0"/>
                              </a:lnTo>
                              <a:lnTo>
                                <a:pt x="21" y="8"/>
                              </a:lnTo>
                              <a:lnTo>
                                <a:pt x="6"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180"/>
                        <p:cNvSpPr>
                          <a:spLocks/>
                        </p:cNvSpPr>
                        <p:nvPr/>
                      </p:nvSpPr>
                      <p:spPr bwMode="auto">
                        <a:xfrm>
                          <a:off x="334" y="1488"/>
                          <a:ext cx="22" cy="19"/>
                        </a:xfrm>
                        <a:custGeom>
                          <a:avLst/>
                          <a:gdLst>
                            <a:gd name="T0" fmla="*/ 7 w 22"/>
                            <a:gd name="T1" fmla="*/ 18 h 19"/>
                            <a:gd name="T2" fmla="*/ 0 w 22"/>
                            <a:gd name="T3" fmla="*/ 18 h 19"/>
                            <a:gd name="T4" fmla="*/ 7 w 22"/>
                            <a:gd name="T5" fmla="*/ 0 h 19"/>
                            <a:gd name="T6" fmla="*/ 21 w 22"/>
                            <a:gd name="T7" fmla="*/ 0 h 19"/>
                            <a:gd name="T8" fmla="*/ 7 w 22"/>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7" y="18"/>
                              </a:moveTo>
                              <a:lnTo>
                                <a:pt x="0" y="18"/>
                              </a:lnTo>
                              <a:lnTo>
                                <a:pt x="7" y="0"/>
                              </a:lnTo>
                              <a:lnTo>
                                <a:pt x="21" y="0"/>
                              </a:lnTo>
                              <a:lnTo>
                                <a:pt x="7"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181"/>
                        <p:cNvSpPr>
                          <a:spLocks/>
                        </p:cNvSpPr>
                        <p:nvPr/>
                      </p:nvSpPr>
                      <p:spPr bwMode="auto">
                        <a:xfrm>
                          <a:off x="313" y="1494"/>
                          <a:ext cx="23" cy="20"/>
                        </a:xfrm>
                        <a:custGeom>
                          <a:avLst/>
                          <a:gdLst>
                            <a:gd name="T0" fmla="*/ 14 w 23"/>
                            <a:gd name="T1" fmla="*/ 19 h 20"/>
                            <a:gd name="T2" fmla="*/ 0 w 23"/>
                            <a:gd name="T3" fmla="*/ 9 h 20"/>
                            <a:gd name="T4" fmla="*/ 14 w 23"/>
                            <a:gd name="T5" fmla="*/ 0 h 20"/>
                            <a:gd name="T6" fmla="*/ 22 w 23"/>
                            <a:gd name="T7" fmla="*/ 9 h 20"/>
                            <a:gd name="T8" fmla="*/ 14 w 2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0">
                              <a:moveTo>
                                <a:pt x="14" y="19"/>
                              </a:moveTo>
                              <a:lnTo>
                                <a:pt x="0" y="9"/>
                              </a:lnTo>
                              <a:lnTo>
                                <a:pt x="14" y="0"/>
                              </a:lnTo>
                              <a:lnTo>
                                <a:pt x="22" y="9"/>
                              </a:lnTo>
                              <a:lnTo>
                                <a:pt x="14" y="1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182"/>
                        <p:cNvSpPr>
                          <a:spLocks/>
                        </p:cNvSpPr>
                        <p:nvPr/>
                      </p:nvSpPr>
                      <p:spPr bwMode="auto">
                        <a:xfrm>
                          <a:off x="297" y="1500"/>
                          <a:ext cx="24" cy="19"/>
                        </a:xfrm>
                        <a:custGeom>
                          <a:avLst/>
                          <a:gdLst>
                            <a:gd name="T0" fmla="*/ 15 w 24"/>
                            <a:gd name="T1" fmla="*/ 18 h 19"/>
                            <a:gd name="T2" fmla="*/ 0 w 24"/>
                            <a:gd name="T3" fmla="*/ 9 h 19"/>
                            <a:gd name="T4" fmla="*/ 15 w 24"/>
                            <a:gd name="T5" fmla="*/ 0 h 19"/>
                            <a:gd name="T6" fmla="*/ 23 w 24"/>
                            <a:gd name="T7" fmla="*/ 9 h 19"/>
                            <a:gd name="T8" fmla="*/ 15 w 24"/>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5" y="18"/>
                              </a:moveTo>
                              <a:lnTo>
                                <a:pt x="0" y="9"/>
                              </a:lnTo>
                              <a:lnTo>
                                <a:pt x="15" y="0"/>
                              </a:lnTo>
                              <a:lnTo>
                                <a:pt x="23" y="9"/>
                              </a:lnTo>
                              <a:lnTo>
                                <a:pt x="15" y="1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Freeform 183"/>
                        <p:cNvSpPr>
                          <a:spLocks/>
                        </p:cNvSpPr>
                        <p:nvPr/>
                      </p:nvSpPr>
                      <p:spPr bwMode="auto">
                        <a:xfrm>
                          <a:off x="349" y="1494"/>
                          <a:ext cx="22" cy="20"/>
                        </a:xfrm>
                        <a:custGeom>
                          <a:avLst/>
                          <a:gdLst>
                            <a:gd name="T0" fmla="*/ 6 w 22"/>
                            <a:gd name="T1" fmla="*/ 19 h 20"/>
                            <a:gd name="T2" fmla="*/ 0 w 22"/>
                            <a:gd name="T3" fmla="*/ 9 h 20"/>
                            <a:gd name="T4" fmla="*/ 6 w 22"/>
                            <a:gd name="T5" fmla="*/ 0 h 20"/>
                            <a:gd name="T6" fmla="*/ 21 w 22"/>
                            <a:gd name="T7" fmla="*/ 9 h 20"/>
                            <a:gd name="T8" fmla="*/ 6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6" y="19"/>
                              </a:moveTo>
                              <a:lnTo>
                                <a:pt x="0" y="9"/>
                              </a:lnTo>
                              <a:lnTo>
                                <a:pt x="6" y="0"/>
                              </a:lnTo>
                              <a:lnTo>
                                <a:pt x="21" y="9"/>
                              </a:lnTo>
                              <a:lnTo>
                                <a:pt x="6" y="19"/>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Freeform 184"/>
                        <p:cNvSpPr>
                          <a:spLocks/>
                        </p:cNvSpPr>
                        <p:nvPr/>
                      </p:nvSpPr>
                      <p:spPr bwMode="auto">
                        <a:xfrm>
                          <a:off x="328" y="1500"/>
                          <a:ext cx="23" cy="19"/>
                        </a:xfrm>
                        <a:custGeom>
                          <a:avLst/>
                          <a:gdLst>
                            <a:gd name="T0" fmla="*/ 14 w 23"/>
                            <a:gd name="T1" fmla="*/ 18 h 19"/>
                            <a:gd name="T2" fmla="*/ 0 w 23"/>
                            <a:gd name="T3" fmla="*/ 9 h 19"/>
                            <a:gd name="T4" fmla="*/ 14 w 23"/>
                            <a:gd name="T5" fmla="*/ 0 h 19"/>
                            <a:gd name="T6" fmla="*/ 22 w 23"/>
                            <a:gd name="T7" fmla="*/ 9 h 19"/>
                            <a:gd name="T8" fmla="*/ 14 w 23"/>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9">
                              <a:moveTo>
                                <a:pt x="14" y="18"/>
                              </a:moveTo>
                              <a:lnTo>
                                <a:pt x="0" y="9"/>
                              </a:lnTo>
                              <a:lnTo>
                                <a:pt x="14" y="0"/>
                              </a:lnTo>
                              <a:lnTo>
                                <a:pt x="22" y="9"/>
                              </a:lnTo>
                              <a:lnTo>
                                <a:pt x="14" y="18"/>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185"/>
                        <p:cNvSpPr>
                          <a:spLocks/>
                        </p:cNvSpPr>
                        <p:nvPr/>
                      </p:nvSpPr>
                      <p:spPr bwMode="auto">
                        <a:xfrm>
                          <a:off x="313" y="1512"/>
                          <a:ext cx="23" cy="18"/>
                        </a:xfrm>
                        <a:custGeom>
                          <a:avLst/>
                          <a:gdLst>
                            <a:gd name="T0" fmla="*/ 14 w 23"/>
                            <a:gd name="T1" fmla="*/ 17 h 18"/>
                            <a:gd name="T2" fmla="*/ 0 w 23"/>
                            <a:gd name="T3" fmla="*/ 0 h 18"/>
                            <a:gd name="T4" fmla="*/ 14 w 23"/>
                            <a:gd name="T5" fmla="*/ 0 h 18"/>
                            <a:gd name="T6" fmla="*/ 22 w 23"/>
                            <a:gd name="T7" fmla="*/ 0 h 18"/>
                            <a:gd name="T8" fmla="*/ 14 w 23"/>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14" y="17"/>
                              </a:moveTo>
                              <a:lnTo>
                                <a:pt x="0" y="0"/>
                              </a:lnTo>
                              <a:lnTo>
                                <a:pt x="14" y="0"/>
                              </a:lnTo>
                              <a:lnTo>
                                <a:pt x="22" y="0"/>
                              </a:lnTo>
                              <a:lnTo>
                                <a:pt x="14" y="17"/>
                              </a:lnTo>
                            </a:path>
                          </a:pathLst>
                        </a:custGeom>
                        <a:solidFill>
                          <a:srgbClr val="878F8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grpSp>
      </p:grpSp>
    </p:spTree>
    <p:extLst>
      <p:ext uri="{BB962C8B-B14F-4D97-AF65-F5344CB8AC3E}">
        <p14:creationId xmlns:p14="http://schemas.microsoft.com/office/powerpoint/2010/main" val="266908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key success </a:t>
            </a:r>
            <a:r>
              <a:rPr lang="en-US" sz="3200" b="1" dirty="0" smtClean="0"/>
              <a:t>factors</a:t>
            </a:r>
            <a:endParaRPr lang="en-US" sz="3200" b="1" dirty="0"/>
          </a:p>
        </p:txBody>
      </p:sp>
      <p:sp>
        <p:nvSpPr>
          <p:cNvPr id="3" name="Content Placeholder 2"/>
          <p:cNvSpPr>
            <a:spLocks noGrp="1"/>
          </p:cNvSpPr>
          <p:nvPr>
            <p:ph idx="1"/>
          </p:nvPr>
        </p:nvSpPr>
        <p:spPr>
          <a:xfrm>
            <a:off x="457200" y="2000250"/>
            <a:ext cx="8481060" cy="4125913"/>
          </a:xfrm>
        </p:spPr>
        <p:txBody>
          <a:bodyPr/>
          <a:lstStyle/>
          <a:p>
            <a:r>
              <a:rPr lang="en-US" sz="2400" b="1" dirty="0" smtClean="0"/>
              <a:t>To Specify the following:</a:t>
            </a:r>
          </a:p>
          <a:p>
            <a:pPr marL="0" indent="0">
              <a:buNone/>
            </a:pPr>
            <a:endParaRPr lang="en-US" sz="2400" dirty="0" smtClean="0"/>
          </a:p>
          <a:p>
            <a:pPr>
              <a:buFont typeface="Wingdings" panose="05000000000000000000" pitchFamily="2" charset="2"/>
              <a:buChar char="§"/>
            </a:pPr>
            <a:r>
              <a:rPr lang="en-US" sz="2400" dirty="0"/>
              <a:t>T</a:t>
            </a:r>
            <a:r>
              <a:rPr lang="en-US" sz="2400" dirty="0" smtClean="0"/>
              <a:t>he </a:t>
            </a:r>
            <a:r>
              <a:rPr lang="en-US" sz="2400" dirty="0"/>
              <a:t>right project team</a:t>
            </a:r>
            <a:r>
              <a:rPr lang="en-US" sz="2400" dirty="0" smtClean="0"/>
              <a:t>.</a:t>
            </a:r>
          </a:p>
          <a:p>
            <a:pPr marL="0" indent="0">
              <a:buNone/>
            </a:pPr>
            <a:endParaRPr lang="en-US" sz="2400" dirty="0"/>
          </a:p>
          <a:p>
            <a:r>
              <a:rPr lang="en-US" sz="2400" dirty="0"/>
              <a:t>T</a:t>
            </a:r>
            <a:r>
              <a:rPr lang="en-US" sz="2400" dirty="0" smtClean="0"/>
              <a:t>he prerequisites </a:t>
            </a:r>
            <a:r>
              <a:rPr lang="en-US" sz="2400" dirty="0"/>
              <a:t>of the upgrade project</a:t>
            </a:r>
            <a:r>
              <a:rPr lang="en-US" sz="2400" dirty="0" smtClean="0"/>
              <a:t>.</a:t>
            </a:r>
          </a:p>
          <a:p>
            <a:pPr marL="0" indent="0">
              <a:buNone/>
            </a:pPr>
            <a:endParaRPr lang="en-US" sz="2400" dirty="0"/>
          </a:p>
          <a:p>
            <a:r>
              <a:rPr lang="en-US" sz="2400" dirty="0"/>
              <a:t>T</a:t>
            </a:r>
            <a:r>
              <a:rPr lang="en-US" sz="2400" dirty="0" smtClean="0"/>
              <a:t>he </a:t>
            </a:r>
            <a:r>
              <a:rPr lang="en-US" sz="2400" dirty="0"/>
              <a:t>approach </a:t>
            </a:r>
            <a:r>
              <a:rPr lang="en-US" sz="2400" dirty="0" smtClean="0"/>
              <a:t>of addressing </a:t>
            </a:r>
            <a:r>
              <a:rPr lang="en-US" sz="2400" dirty="0"/>
              <a:t>and </a:t>
            </a:r>
            <a:r>
              <a:rPr lang="en-US" sz="2400" dirty="0" smtClean="0"/>
              <a:t>fixing </a:t>
            </a:r>
            <a:r>
              <a:rPr lang="en-US" sz="2400" dirty="0"/>
              <a:t>the </a:t>
            </a:r>
            <a:r>
              <a:rPr lang="en-US" sz="2400" dirty="0" smtClean="0"/>
              <a:t>Issues</a:t>
            </a:r>
            <a:r>
              <a:rPr lang="en-US" sz="2400" dirty="0"/>
              <a:t>.</a:t>
            </a:r>
          </a:p>
          <a:p>
            <a:pPr marL="0" indent="0">
              <a:buNone/>
            </a:pPr>
            <a:endParaRPr lang="en-US" dirty="0"/>
          </a:p>
        </p:txBody>
      </p:sp>
    </p:spTree>
    <p:extLst>
      <p:ext uri="{BB962C8B-B14F-4D97-AF65-F5344CB8AC3E}">
        <p14:creationId xmlns:p14="http://schemas.microsoft.com/office/powerpoint/2010/main" val="4172164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249" y="2524408"/>
            <a:ext cx="8008282" cy="2123658"/>
          </a:xfrm>
          <a:prstGeom prst="rect">
            <a:avLst/>
          </a:prstGeom>
          <a:noFill/>
        </p:spPr>
        <p:txBody>
          <a:bodyPr wrap="square" rtlCol="0">
            <a:spAutoFit/>
          </a:bodyPr>
          <a:lstStyle/>
          <a:p>
            <a:r>
              <a:rPr lang="en-US" sz="4400" b="1" dirty="0"/>
              <a:t>Business and Technology Challenges of Upgrading Oracle EBS to Release 12.2.4</a:t>
            </a:r>
            <a:r>
              <a:rPr lang="en-US" sz="4400" dirty="0" smtClean="0"/>
              <a:t> </a:t>
            </a:r>
            <a:endParaRPr lang="en-US" sz="4400" dirty="0"/>
          </a:p>
        </p:txBody>
      </p:sp>
    </p:spTree>
    <p:extLst>
      <p:ext uri="{BB962C8B-B14F-4D97-AF65-F5344CB8AC3E}">
        <p14:creationId xmlns:p14="http://schemas.microsoft.com/office/powerpoint/2010/main" val="2948787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Specified the right project team</a:t>
            </a:r>
          </a:p>
        </p:txBody>
      </p:sp>
      <p:pic>
        <p:nvPicPr>
          <p:cNvPr id="4"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4010" b="13802"/>
          <a:stretch/>
        </p:blipFill>
        <p:spPr>
          <a:xfrm>
            <a:off x="6217920" y="3470139"/>
            <a:ext cx="2926080" cy="2378147"/>
          </a:xfrm>
          <a:prstGeom prst="rect">
            <a:avLst/>
          </a:prstGeom>
        </p:spPr>
      </p:pic>
      <p:sp>
        <p:nvSpPr>
          <p:cNvPr id="6" name="Content Placeholder 2"/>
          <p:cNvSpPr txBox="1">
            <a:spLocks/>
          </p:cNvSpPr>
          <p:nvPr/>
        </p:nvSpPr>
        <p:spPr>
          <a:xfrm>
            <a:off x="577596" y="1680210"/>
            <a:ext cx="7690104" cy="4371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400" dirty="0" smtClean="0"/>
              <a:t>  </a:t>
            </a:r>
            <a:r>
              <a:rPr lang="en-US" sz="2400" b="1" dirty="0" smtClean="0"/>
              <a:t>Include all the relevant stakeholders</a:t>
            </a:r>
          </a:p>
          <a:p>
            <a:pPr marL="914400" defTabSz="176213">
              <a:buFont typeface="Wingdings" pitchFamily="2" charset="2"/>
              <a:buChar char="§"/>
              <a:tabLst>
                <a:tab pos="457200" algn="l"/>
                <a:tab pos="1600200" algn="l"/>
              </a:tabLst>
            </a:pPr>
            <a:r>
              <a:rPr lang="en-US" sz="2200" dirty="0" smtClean="0"/>
              <a:t>Executive steering committee.</a:t>
            </a:r>
          </a:p>
          <a:p>
            <a:pPr marL="914400" defTabSz="176213">
              <a:buFont typeface="Wingdings" pitchFamily="2" charset="2"/>
              <a:buChar char="§"/>
              <a:tabLst>
                <a:tab pos="457200" algn="l"/>
                <a:tab pos="1600200" algn="l"/>
              </a:tabLst>
            </a:pPr>
            <a:r>
              <a:rPr lang="en-US" sz="2200" dirty="0" smtClean="0"/>
              <a:t>Project management office (PMO).</a:t>
            </a:r>
          </a:p>
          <a:p>
            <a:pPr marL="914400" defTabSz="176213">
              <a:buFont typeface="Wingdings" pitchFamily="2" charset="2"/>
              <a:buChar char="§"/>
              <a:tabLst>
                <a:tab pos="457200" algn="l"/>
                <a:tab pos="1600200" algn="l"/>
              </a:tabLst>
            </a:pPr>
            <a:r>
              <a:rPr lang="en-US" sz="2200" dirty="0" smtClean="0"/>
              <a:t>Project manager. (QU &amp; Oracle)</a:t>
            </a:r>
          </a:p>
          <a:p>
            <a:pPr marL="914400" defTabSz="176213">
              <a:buFont typeface="Wingdings" pitchFamily="2" charset="2"/>
              <a:buChar char="§"/>
              <a:tabLst>
                <a:tab pos="457200" algn="l"/>
                <a:tab pos="1600200" algn="l"/>
              </a:tabLst>
            </a:pPr>
            <a:r>
              <a:rPr lang="en-US" sz="2200" dirty="0" smtClean="0"/>
              <a:t>Business process Owners.</a:t>
            </a:r>
          </a:p>
          <a:p>
            <a:pPr marL="914400" defTabSz="176213">
              <a:buFont typeface="Wingdings" pitchFamily="2" charset="2"/>
              <a:buChar char="§"/>
              <a:tabLst>
                <a:tab pos="457200" algn="l"/>
                <a:tab pos="1600200" algn="l"/>
              </a:tabLst>
            </a:pPr>
            <a:r>
              <a:rPr lang="en-US" sz="2200" dirty="0" smtClean="0"/>
              <a:t>DBA team. (QU &amp; Oracle)</a:t>
            </a:r>
          </a:p>
          <a:p>
            <a:pPr marL="914400" defTabSz="176213">
              <a:buFont typeface="Wingdings" pitchFamily="2" charset="2"/>
              <a:buChar char="§"/>
              <a:tabLst>
                <a:tab pos="457200" algn="l"/>
                <a:tab pos="1600200" algn="l"/>
              </a:tabLst>
            </a:pPr>
            <a:r>
              <a:rPr lang="en-US" sz="2200" dirty="0" smtClean="0"/>
              <a:t>Functional team.</a:t>
            </a:r>
          </a:p>
          <a:p>
            <a:pPr marL="914400" defTabSz="176213">
              <a:buFont typeface="Wingdings" pitchFamily="2" charset="2"/>
              <a:buChar char="§"/>
              <a:tabLst>
                <a:tab pos="457200" algn="l"/>
                <a:tab pos="1600200" algn="l"/>
              </a:tabLst>
            </a:pPr>
            <a:r>
              <a:rPr lang="en-US" sz="2200" dirty="0" smtClean="0"/>
              <a:t>Technical team. (QU &amp; Oracle).</a:t>
            </a:r>
          </a:p>
          <a:p>
            <a:pPr marL="0" indent="0">
              <a:buFont typeface="Arial"/>
              <a:buNone/>
            </a:pPr>
            <a:r>
              <a:rPr lang="en-US" dirty="0" smtClean="0"/>
              <a:t>           </a:t>
            </a:r>
          </a:p>
        </p:txBody>
      </p:sp>
    </p:spTree>
    <p:extLst>
      <p:ext uri="{BB962C8B-B14F-4D97-AF65-F5344CB8AC3E}">
        <p14:creationId xmlns:p14="http://schemas.microsoft.com/office/powerpoint/2010/main" val="145684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978" y="366396"/>
            <a:ext cx="7052310" cy="1143000"/>
          </a:xfrm>
        </p:spPr>
        <p:txBody>
          <a:bodyPr>
            <a:noAutofit/>
          </a:bodyPr>
          <a:lstStyle/>
          <a:p>
            <a:r>
              <a:rPr lang="en-US" sz="3200" b="1" dirty="0"/>
              <a:t>Specified the Prerequisites of the upgrade project.</a:t>
            </a:r>
          </a:p>
        </p:txBody>
      </p:sp>
      <p:pic>
        <p:nvPicPr>
          <p:cNvPr id="7"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7124" b="7391"/>
          <a:stretch/>
        </p:blipFill>
        <p:spPr>
          <a:xfrm>
            <a:off x="5886450" y="3520662"/>
            <a:ext cx="3257550" cy="2354358"/>
          </a:xfrm>
          <a:prstGeom prst="rect">
            <a:avLst/>
          </a:prstGeom>
        </p:spPr>
      </p:pic>
      <p:sp>
        <p:nvSpPr>
          <p:cNvPr id="8" name="Content Placeholder 2"/>
          <p:cNvSpPr txBox="1">
            <a:spLocks/>
          </p:cNvSpPr>
          <p:nvPr/>
        </p:nvSpPr>
        <p:spPr>
          <a:xfrm>
            <a:off x="586358" y="1786159"/>
            <a:ext cx="7037452" cy="46375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200" dirty="0" smtClean="0"/>
              <a:t>  </a:t>
            </a:r>
            <a:r>
              <a:rPr lang="en-US" sz="2400" b="1" dirty="0" smtClean="0"/>
              <a:t>Identify the list of customizations on the EBS</a:t>
            </a:r>
          </a:p>
          <a:p>
            <a:pPr marL="914400" defTabSz="176213">
              <a:buFont typeface="Wingdings" pitchFamily="2" charset="2"/>
              <a:buChar char="§"/>
              <a:tabLst>
                <a:tab pos="457200" algn="l"/>
                <a:tab pos="1600200" algn="l"/>
              </a:tabLst>
            </a:pPr>
            <a:r>
              <a:rPr lang="en-US" sz="2200" dirty="0" smtClean="0"/>
              <a:t>Customized reports.</a:t>
            </a:r>
          </a:p>
          <a:p>
            <a:pPr marL="914400" defTabSz="176213">
              <a:buFont typeface="Wingdings" pitchFamily="2" charset="2"/>
              <a:buChar char="§"/>
              <a:tabLst>
                <a:tab pos="457200" algn="l"/>
                <a:tab pos="1600200" algn="l"/>
              </a:tabLst>
            </a:pPr>
            <a:r>
              <a:rPr lang="en-US" sz="2200" dirty="0" smtClean="0"/>
              <a:t>Alerts &amp; Notifications.</a:t>
            </a:r>
          </a:p>
          <a:p>
            <a:pPr marL="914400" defTabSz="176213">
              <a:buFont typeface="Wingdings" pitchFamily="2" charset="2"/>
              <a:buChar char="§"/>
              <a:tabLst>
                <a:tab pos="457200" algn="l"/>
                <a:tab pos="1600200" algn="l"/>
              </a:tabLst>
            </a:pPr>
            <a:r>
              <a:rPr lang="en-US" sz="2200" dirty="0" smtClean="0"/>
              <a:t>Workflows &amp;OAF Customizations.</a:t>
            </a:r>
          </a:p>
          <a:p>
            <a:pPr marL="914400" defTabSz="176213">
              <a:buFont typeface="Wingdings" pitchFamily="2" charset="2"/>
              <a:buChar char="§"/>
              <a:tabLst>
                <a:tab pos="457200" algn="l"/>
                <a:tab pos="1600200" algn="l"/>
              </a:tabLst>
            </a:pPr>
            <a:r>
              <a:rPr lang="en-US" sz="2200" dirty="0" smtClean="0"/>
              <a:t>Form Personalization’s.</a:t>
            </a:r>
          </a:p>
          <a:p>
            <a:pPr>
              <a:buFont typeface="Arial" pitchFamily="34" charset="0"/>
              <a:buChar char="•"/>
            </a:pPr>
            <a:r>
              <a:rPr lang="en-US" sz="2200" dirty="0" smtClean="0"/>
              <a:t>  List down all the Business scenarios.</a:t>
            </a:r>
          </a:p>
          <a:p>
            <a:pPr>
              <a:buFont typeface="Arial" pitchFamily="34" charset="0"/>
              <a:buChar char="•"/>
            </a:pPr>
            <a:r>
              <a:rPr lang="en-US" sz="2200" dirty="0" smtClean="0"/>
              <a:t>  Identify the list of Integrations.</a:t>
            </a:r>
          </a:p>
          <a:p>
            <a:pPr>
              <a:buFont typeface="Arial" pitchFamily="34" charset="0"/>
              <a:buChar char="•"/>
            </a:pPr>
            <a:r>
              <a:rPr lang="en-US" sz="2200" dirty="0" smtClean="0"/>
              <a:t>  Identify the new features of Release 12.2.4. </a:t>
            </a:r>
          </a:p>
          <a:p>
            <a:pPr>
              <a:buFont typeface="Arial" pitchFamily="34" charset="0"/>
              <a:buChar char="•"/>
            </a:pPr>
            <a:endParaRPr lang="en-US" dirty="0" smtClean="0"/>
          </a:p>
          <a:p>
            <a:pPr>
              <a:buFont typeface="Arial" pitchFamily="34" charset="0"/>
              <a:buChar char="•"/>
            </a:pPr>
            <a:endParaRPr lang="en-US" dirty="0" smtClean="0"/>
          </a:p>
        </p:txBody>
      </p:sp>
    </p:spTree>
    <p:extLst>
      <p:ext uri="{BB962C8B-B14F-4D97-AF65-F5344CB8AC3E}">
        <p14:creationId xmlns:p14="http://schemas.microsoft.com/office/powerpoint/2010/main" val="266908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0" y="401322"/>
            <a:ext cx="6366510" cy="1143000"/>
          </a:xfrm>
        </p:spPr>
        <p:txBody>
          <a:bodyPr>
            <a:noAutofit/>
          </a:bodyPr>
          <a:lstStyle/>
          <a:p>
            <a:r>
              <a:rPr lang="en-US" sz="3200" b="1" dirty="0"/>
              <a:t>Specified the approach </a:t>
            </a:r>
            <a:r>
              <a:rPr lang="en-US" sz="3200" b="1" dirty="0" smtClean="0"/>
              <a:t>of Addressing </a:t>
            </a:r>
            <a:r>
              <a:rPr lang="en-US" sz="3200" b="1" dirty="0"/>
              <a:t>and </a:t>
            </a:r>
            <a:r>
              <a:rPr lang="en-US" sz="3200" b="1" dirty="0" smtClean="0"/>
              <a:t>Fixing </a:t>
            </a:r>
            <a:r>
              <a:rPr lang="en-US" sz="3200" b="1" dirty="0"/>
              <a:t>the issues.</a:t>
            </a:r>
          </a:p>
        </p:txBody>
      </p:sp>
      <p:pic>
        <p:nvPicPr>
          <p:cNvPr id="4"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7124" b="7391"/>
          <a:stretch/>
        </p:blipFill>
        <p:spPr>
          <a:xfrm>
            <a:off x="6103620" y="3417570"/>
            <a:ext cx="3040380" cy="2457450"/>
          </a:xfrm>
          <a:prstGeom prst="rect">
            <a:avLst/>
          </a:prstGeom>
        </p:spPr>
      </p:pic>
      <p:sp>
        <p:nvSpPr>
          <p:cNvPr id="5" name="Content Placeholder 2"/>
          <p:cNvSpPr txBox="1">
            <a:spLocks/>
          </p:cNvSpPr>
          <p:nvPr/>
        </p:nvSpPr>
        <p:spPr>
          <a:xfrm>
            <a:off x="577596" y="2028825"/>
            <a:ext cx="6108954" cy="40233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200" dirty="0" smtClean="0"/>
              <a:t>Create an issue log to record all types of issues. </a:t>
            </a:r>
          </a:p>
          <a:p>
            <a:pPr>
              <a:buFont typeface="Arial" pitchFamily="34" charset="0"/>
              <a:buChar char="•"/>
            </a:pPr>
            <a:r>
              <a:rPr lang="en-US" sz="2200" dirty="0" smtClean="0"/>
              <a:t>The fix for any standard functionality has to be through the oracle support.</a:t>
            </a:r>
          </a:p>
          <a:p>
            <a:pPr>
              <a:buFont typeface="Arial" pitchFamily="34" charset="0"/>
              <a:buChar char="•"/>
            </a:pPr>
            <a:r>
              <a:rPr lang="en-US" sz="2200" dirty="0" smtClean="0"/>
              <a:t>Specify the approach to fix the customization issues. </a:t>
            </a:r>
          </a:p>
          <a:p>
            <a:pPr>
              <a:buFont typeface="Arial" pitchFamily="34" charset="0"/>
              <a:buChar char="•"/>
            </a:pPr>
            <a:r>
              <a:rPr lang="en-US" sz="2200" dirty="0" smtClean="0"/>
              <a:t>Inform the third Party vendor about Upgrade.</a:t>
            </a:r>
          </a:p>
          <a:p>
            <a:pPr>
              <a:buFont typeface="Arial" pitchFamily="34" charset="0"/>
              <a:buChar char="•"/>
            </a:pPr>
            <a:endParaRPr lang="en-US" dirty="0" smtClean="0"/>
          </a:p>
        </p:txBody>
      </p:sp>
    </p:spTree>
    <p:extLst>
      <p:ext uri="{BB962C8B-B14F-4D97-AF65-F5344CB8AC3E}">
        <p14:creationId xmlns:p14="http://schemas.microsoft.com/office/powerpoint/2010/main" val="26690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Project plan &amp; the time line</a:t>
            </a:r>
            <a:endParaRPr lang="en-US" sz="3200" b="1" dirty="0"/>
          </a:p>
        </p:txBody>
      </p:sp>
      <p:graphicFrame>
        <p:nvGraphicFramePr>
          <p:cNvPr id="9" name="Table 8"/>
          <p:cNvGraphicFramePr>
            <a:graphicFrameLocks noGrp="1"/>
          </p:cNvGraphicFramePr>
          <p:nvPr>
            <p:extLst>
              <p:ext uri="{D42A27DB-BD31-4B8C-83A1-F6EECF244321}">
                <p14:modId xmlns:p14="http://schemas.microsoft.com/office/powerpoint/2010/main" val="3462552205"/>
              </p:ext>
            </p:extLst>
          </p:nvPr>
        </p:nvGraphicFramePr>
        <p:xfrm>
          <a:off x="581027" y="1835150"/>
          <a:ext cx="8362942" cy="741680"/>
        </p:xfrm>
        <a:graphic>
          <a:graphicData uri="http://schemas.openxmlformats.org/drawingml/2006/table">
            <a:tbl>
              <a:tblPr firstRow="1" bandRow="1">
                <a:tableStyleId>{5C22544A-7EE6-4342-B048-85BDC9FD1C3A}</a:tableStyleId>
              </a:tblPr>
              <a:tblGrid>
                <a:gridCol w="597353"/>
                <a:gridCol w="597353"/>
                <a:gridCol w="597353"/>
                <a:gridCol w="597353"/>
                <a:gridCol w="597353"/>
                <a:gridCol w="597353"/>
                <a:gridCol w="597353"/>
                <a:gridCol w="597353"/>
                <a:gridCol w="597353"/>
                <a:gridCol w="597353"/>
                <a:gridCol w="597353"/>
                <a:gridCol w="597353"/>
                <a:gridCol w="597353"/>
                <a:gridCol w="597353"/>
              </a:tblGrid>
              <a:tr h="370840">
                <a:tc gridSpan="11">
                  <a:txBody>
                    <a:bodyPr/>
                    <a:lstStyle/>
                    <a:p>
                      <a:pPr algn="ctr"/>
                      <a:r>
                        <a:rPr lang="en-US" dirty="0" smtClean="0"/>
                        <a:t>2015</a:t>
                      </a:r>
                      <a:endParaRPr lang="en-US" dirty="0"/>
                    </a:p>
                  </a:txBody>
                  <a:tcPr>
                    <a:solidFill>
                      <a:srgbClr val="00B05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2016</a:t>
                      </a:r>
                      <a:endParaRPr lang="en-US" dirty="0"/>
                    </a:p>
                  </a:txBody>
                  <a:tcPr>
                    <a:solidFill>
                      <a:srgbClr val="00B050"/>
                    </a:solidFill>
                  </a:tcPr>
                </a:tc>
                <a:tc hMerge="1">
                  <a:txBody>
                    <a:bodyPr/>
                    <a:lstStyle/>
                    <a:p>
                      <a:endParaRPr lang="en-US" dirty="0"/>
                    </a:p>
                  </a:txBody>
                  <a:tcPr/>
                </a:tc>
                <a:tc hMerge="1">
                  <a:txBody>
                    <a:bodyPr/>
                    <a:lstStyle/>
                    <a:p>
                      <a:pPr algn="ctr"/>
                      <a:endParaRPr lang="en-US" dirty="0"/>
                    </a:p>
                  </a:txBody>
                  <a:tcPr/>
                </a:tc>
              </a:tr>
              <a:tr h="370840">
                <a:tc>
                  <a:txBody>
                    <a:bodyPr/>
                    <a:lstStyle/>
                    <a:p>
                      <a:r>
                        <a:rPr lang="en-US" sz="1600" dirty="0" smtClean="0"/>
                        <a:t>FEB</a:t>
                      </a:r>
                      <a:endParaRPr lang="en-US" sz="1600" dirty="0"/>
                    </a:p>
                  </a:txBody>
                  <a:tcPr/>
                </a:tc>
                <a:tc>
                  <a:txBody>
                    <a:bodyPr/>
                    <a:lstStyle/>
                    <a:p>
                      <a:r>
                        <a:rPr lang="en-US" sz="1600" dirty="0" smtClean="0"/>
                        <a:t>MAR</a:t>
                      </a:r>
                      <a:endParaRPr lang="en-US" sz="1600" dirty="0"/>
                    </a:p>
                  </a:txBody>
                  <a:tcPr/>
                </a:tc>
                <a:tc>
                  <a:txBody>
                    <a:bodyPr/>
                    <a:lstStyle/>
                    <a:p>
                      <a:r>
                        <a:rPr lang="en-US" sz="1600" dirty="0" smtClean="0"/>
                        <a:t>APR</a:t>
                      </a:r>
                      <a:endParaRPr lang="en-US" sz="1600" dirty="0"/>
                    </a:p>
                  </a:txBody>
                  <a:tcPr/>
                </a:tc>
                <a:tc>
                  <a:txBody>
                    <a:bodyPr/>
                    <a:lstStyle/>
                    <a:p>
                      <a:r>
                        <a:rPr lang="en-US" sz="1600" dirty="0" smtClean="0"/>
                        <a:t>MAY</a:t>
                      </a:r>
                      <a:endParaRPr lang="en-US" sz="1600" dirty="0"/>
                    </a:p>
                  </a:txBody>
                  <a:tcPr/>
                </a:tc>
                <a:tc>
                  <a:txBody>
                    <a:bodyPr/>
                    <a:lstStyle/>
                    <a:p>
                      <a:r>
                        <a:rPr lang="en-US" sz="1600" dirty="0" smtClean="0"/>
                        <a:t>JUN</a:t>
                      </a:r>
                      <a:endParaRPr lang="en-US" sz="1600" dirty="0"/>
                    </a:p>
                  </a:txBody>
                  <a:tcPr/>
                </a:tc>
                <a:tc>
                  <a:txBody>
                    <a:bodyPr/>
                    <a:lstStyle/>
                    <a:p>
                      <a:r>
                        <a:rPr lang="en-US" sz="1600" dirty="0" smtClean="0"/>
                        <a:t>JUL</a:t>
                      </a:r>
                      <a:endParaRPr lang="en-US" sz="1600" dirty="0"/>
                    </a:p>
                  </a:txBody>
                  <a:tcPr/>
                </a:tc>
                <a:tc>
                  <a:txBody>
                    <a:bodyPr/>
                    <a:lstStyle/>
                    <a:p>
                      <a:r>
                        <a:rPr lang="en-US" sz="1600" dirty="0" smtClean="0"/>
                        <a:t>AUG</a:t>
                      </a:r>
                      <a:endParaRPr lang="en-US" sz="1600" dirty="0"/>
                    </a:p>
                  </a:txBody>
                  <a:tcPr/>
                </a:tc>
                <a:tc>
                  <a:txBody>
                    <a:bodyPr/>
                    <a:lstStyle/>
                    <a:p>
                      <a:r>
                        <a:rPr lang="en-US" sz="1600" dirty="0" smtClean="0"/>
                        <a:t>SEP</a:t>
                      </a:r>
                      <a:endParaRPr lang="en-US" sz="1600" dirty="0"/>
                    </a:p>
                  </a:txBody>
                  <a:tcPr/>
                </a:tc>
                <a:tc>
                  <a:txBody>
                    <a:bodyPr/>
                    <a:lstStyle/>
                    <a:p>
                      <a:r>
                        <a:rPr lang="en-US" sz="1600" dirty="0" smtClean="0"/>
                        <a:t>OCT</a:t>
                      </a:r>
                      <a:endParaRPr lang="en-US" sz="1600" dirty="0"/>
                    </a:p>
                  </a:txBody>
                  <a:tcPr/>
                </a:tc>
                <a:tc>
                  <a:txBody>
                    <a:bodyPr/>
                    <a:lstStyle/>
                    <a:p>
                      <a:r>
                        <a:rPr lang="en-US" sz="1600" dirty="0" smtClean="0"/>
                        <a:t>NOV</a:t>
                      </a:r>
                      <a:endParaRPr lang="en-US" sz="1600" dirty="0"/>
                    </a:p>
                  </a:txBody>
                  <a:tcPr/>
                </a:tc>
                <a:tc>
                  <a:txBody>
                    <a:bodyPr/>
                    <a:lstStyle/>
                    <a:p>
                      <a:r>
                        <a:rPr lang="en-US" sz="1600" dirty="0" smtClean="0"/>
                        <a:t>DEC</a:t>
                      </a:r>
                      <a:endParaRPr lang="en-US" sz="1600" dirty="0"/>
                    </a:p>
                  </a:txBody>
                  <a:tcPr/>
                </a:tc>
                <a:tc>
                  <a:txBody>
                    <a:bodyPr/>
                    <a:lstStyle/>
                    <a:p>
                      <a:r>
                        <a:rPr lang="en-US" sz="1600" dirty="0" smtClean="0"/>
                        <a:t>JAN</a:t>
                      </a:r>
                      <a:endParaRPr lang="en-US" sz="1600" dirty="0"/>
                    </a:p>
                  </a:txBody>
                  <a:tcPr/>
                </a:tc>
                <a:tc>
                  <a:txBody>
                    <a:bodyPr/>
                    <a:lstStyle/>
                    <a:p>
                      <a:r>
                        <a:rPr lang="en-US" sz="1600" dirty="0" smtClean="0"/>
                        <a:t>FEB</a:t>
                      </a:r>
                      <a:endParaRPr lang="en-US" sz="1600" dirty="0"/>
                    </a:p>
                  </a:txBody>
                  <a:tcPr/>
                </a:tc>
                <a:tc>
                  <a:txBody>
                    <a:bodyPr/>
                    <a:lstStyle/>
                    <a:p>
                      <a:r>
                        <a:rPr lang="en-US" sz="1600" dirty="0" smtClean="0"/>
                        <a:t>MAR</a:t>
                      </a:r>
                      <a:endParaRPr lang="en-US" sz="1600" dirty="0"/>
                    </a:p>
                  </a:txBody>
                  <a:tcPr/>
                </a:tc>
              </a:tr>
            </a:tbl>
          </a:graphicData>
        </a:graphic>
      </p:graphicFrame>
      <p:sp>
        <p:nvSpPr>
          <p:cNvPr id="14" name="Pentagon 13"/>
          <p:cNvSpPr/>
          <p:nvPr/>
        </p:nvSpPr>
        <p:spPr>
          <a:xfrm>
            <a:off x="600075" y="2838449"/>
            <a:ext cx="2000250" cy="5048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Trial Phase</a:t>
            </a:r>
            <a:endParaRPr lang="en-US" b="1" dirty="0">
              <a:solidFill>
                <a:schemeClr val="tx1"/>
              </a:solidFill>
            </a:endParaRPr>
          </a:p>
        </p:txBody>
      </p:sp>
      <p:sp>
        <p:nvSpPr>
          <p:cNvPr id="19" name="Pentagon 18"/>
          <p:cNvSpPr/>
          <p:nvPr/>
        </p:nvSpPr>
        <p:spPr>
          <a:xfrm>
            <a:off x="2933699" y="3514724"/>
            <a:ext cx="2238375" cy="5048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UAT Phase</a:t>
            </a:r>
            <a:endParaRPr lang="en-US" b="1" dirty="0">
              <a:solidFill>
                <a:schemeClr val="tx1"/>
              </a:solidFill>
            </a:endParaRPr>
          </a:p>
        </p:txBody>
      </p:sp>
      <p:sp>
        <p:nvSpPr>
          <p:cNvPr id="20" name="Pentagon 19"/>
          <p:cNvSpPr/>
          <p:nvPr/>
        </p:nvSpPr>
        <p:spPr>
          <a:xfrm>
            <a:off x="5372101" y="4219571"/>
            <a:ext cx="1838324" cy="5048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Dry Run Phase</a:t>
            </a:r>
            <a:endParaRPr lang="en-US" b="1" dirty="0">
              <a:solidFill>
                <a:schemeClr val="tx1"/>
              </a:solidFill>
            </a:endParaRPr>
          </a:p>
        </p:txBody>
      </p:sp>
      <p:sp>
        <p:nvSpPr>
          <p:cNvPr id="21" name="Pentagon 20"/>
          <p:cNvSpPr/>
          <p:nvPr/>
        </p:nvSpPr>
        <p:spPr>
          <a:xfrm>
            <a:off x="7229475" y="4952996"/>
            <a:ext cx="1647826" cy="504825"/>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PROD. &amp; SUP.</a:t>
            </a:r>
            <a:endParaRPr lang="en-US" b="1" dirty="0">
              <a:solidFill>
                <a:schemeClr val="tx1"/>
              </a:solidFill>
            </a:endParaRPr>
          </a:p>
        </p:txBody>
      </p:sp>
    </p:spTree>
    <p:extLst>
      <p:ext uri="{BB962C8B-B14F-4D97-AF65-F5344CB8AC3E}">
        <p14:creationId xmlns:p14="http://schemas.microsoft.com/office/powerpoint/2010/main" val="30245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Project plan –UAT PHASE</a:t>
            </a:r>
            <a:endParaRPr lang="en-US" sz="3200" b="1" dirty="0"/>
          </a:p>
        </p:txBody>
      </p:sp>
      <p:graphicFrame>
        <p:nvGraphicFramePr>
          <p:cNvPr id="10" name="Table 9"/>
          <p:cNvGraphicFramePr>
            <a:graphicFrameLocks noGrp="1"/>
          </p:cNvGraphicFramePr>
          <p:nvPr>
            <p:extLst>
              <p:ext uri="{D42A27DB-BD31-4B8C-83A1-F6EECF244321}">
                <p14:modId xmlns:p14="http://schemas.microsoft.com/office/powerpoint/2010/main" val="2068689849"/>
              </p:ext>
            </p:extLst>
          </p:nvPr>
        </p:nvGraphicFramePr>
        <p:xfrm>
          <a:off x="480060" y="1817370"/>
          <a:ext cx="8267702" cy="3278505"/>
        </p:xfrm>
        <a:graphic>
          <a:graphicData uri="http://schemas.openxmlformats.org/drawingml/2006/table">
            <a:tbl>
              <a:tblPr firstRow="1" bandRow="1">
                <a:tableStyleId>{5C22544A-7EE6-4342-B048-85BDC9FD1C3A}</a:tableStyleId>
              </a:tblPr>
              <a:tblGrid>
                <a:gridCol w="1377947"/>
                <a:gridCol w="459317"/>
                <a:gridCol w="459317"/>
                <a:gridCol w="459317"/>
                <a:gridCol w="459317"/>
                <a:gridCol w="459317"/>
                <a:gridCol w="459317"/>
                <a:gridCol w="459317"/>
                <a:gridCol w="459317"/>
                <a:gridCol w="459317"/>
                <a:gridCol w="459317"/>
                <a:gridCol w="459317"/>
                <a:gridCol w="459317"/>
                <a:gridCol w="459317"/>
                <a:gridCol w="459317"/>
                <a:gridCol w="459317"/>
              </a:tblGrid>
              <a:tr h="468875">
                <a:tc>
                  <a:txBody>
                    <a:bodyPr/>
                    <a:lstStyle/>
                    <a:p>
                      <a:r>
                        <a:rPr lang="en-US" sz="1600" dirty="0" smtClean="0"/>
                        <a:t> UAT</a:t>
                      </a:r>
                      <a:r>
                        <a:rPr lang="en-US" sz="1600" baseline="0" dirty="0" smtClean="0"/>
                        <a:t> </a:t>
                      </a:r>
                      <a:r>
                        <a:rPr lang="en-US" sz="1600" dirty="0" smtClean="0"/>
                        <a:t>Tasks</a:t>
                      </a:r>
                      <a:endParaRPr lang="en-US" sz="1600" dirty="0"/>
                    </a:p>
                  </a:txBody>
                  <a:tcPr>
                    <a:solidFill>
                      <a:srgbClr val="00B050"/>
                    </a:solidFill>
                  </a:tcPr>
                </a:tc>
                <a:tc gridSpan="4">
                  <a:txBody>
                    <a:bodyPr/>
                    <a:lstStyle/>
                    <a:p>
                      <a:pPr algn="ctr"/>
                      <a:r>
                        <a:rPr lang="en-US" sz="1600" dirty="0" smtClean="0"/>
                        <a:t>JUN</a:t>
                      </a:r>
                      <a:endParaRPr lang="en-US" sz="1600" dirty="0"/>
                    </a:p>
                  </a:txBody>
                  <a:tcPr>
                    <a:solidFill>
                      <a:srgbClr val="00B05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600" dirty="0" smtClean="0"/>
                        <a:t>JUL</a:t>
                      </a:r>
                      <a:endParaRPr lang="en-US" sz="1600" dirty="0"/>
                    </a:p>
                  </a:txBody>
                  <a:tcPr>
                    <a:solidFill>
                      <a:srgbClr val="00B05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600" dirty="0" smtClean="0"/>
                        <a:t>AUG</a:t>
                      </a:r>
                      <a:endParaRPr lang="en-US" sz="1600" dirty="0"/>
                    </a:p>
                  </a:txBody>
                  <a:tcPr>
                    <a:solidFill>
                      <a:srgbClr val="00B05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SEP</a:t>
                      </a:r>
                      <a:endParaRPr lang="en-US" dirty="0"/>
                    </a:p>
                  </a:txBody>
                  <a:tcPr>
                    <a:solidFill>
                      <a:srgbClr val="00B050"/>
                    </a:solidFill>
                  </a:tcPr>
                </a:tc>
                <a:tc hMerge="1">
                  <a:txBody>
                    <a:bodyPr/>
                    <a:lstStyle/>
                    <a:p>
                      <a:endParaRPr lang="en-US" dirty="0"/>
                    </a:p>
                  </a:txBody>
                  <a:tcPr/>
                </a:tc>
                <a:tc hMerge="1">
                  <a:txBody>
                    <a:bodyPr/>
                    <a:lstStyle/>
                    <a:p>
                      <a:endParaRPr lang="en-US" dirty="0"/>
                    </a:p>
                  </a:txBody>
                  <a:tcPr/>
                </a:tc>
              </a:tr>
              <a:tr h="385313">
                <a:tc>
                  <a:txBody>
                    <a:bodyPr/>
                    <a:lstStyle/>
                    <a:p>
                      <a:endParaRPr lang="en-US" dirty="0"/>
                    </a:p>
                  </a:txBody>
                  <a:tcPr/>
                </a:tc>
                <a:tc>
                  <a:txBody>
                    <a:bodyPr/>
                    <a:lstStyle/>
                    <a:p>
                      <a:r>
                        <a:rPr lang="en-US" sz="1400" dirty="0" smtClean="0"/>
                        <a:t>W1</a:t>
                      </a:r>
                      <a:endParaRPr lang="en-US" sz="1400" dirty="0"/>
                    </a:p>
                  </a:txBody>
                  <a:tcPr/>
                </a:tc>
                <a:tc>
                  <a:txBody>
                    <a:bodyPr/>
                    <a:lstStyle/>
                    <a:p>
                      <a:r>
                        <a:rPr lang="en-US" sz="1400" dirty="0" smtClean="0"/>
                        <a:t>W2</a:t>
                      </a:r>
                      <a:endParaRPr lang="en-US" sz="1400" dirty="0"/>
                    </a:p>
                  </a:txBody>
                  <a:tcPr/>
                </a:tc>
                <a:tc>
                  <a:txBody>
                    <a:bodyPr/>
                    <a:lstStyle/>
                    <a:p>
                      <a:r>
                        <a:rPr lang="en-US" sz="1400" dirty="0" smtClean="0"/>
                        <a:t>W3</a:t>
                      </a:r>
                      <a:endParaRPr lang="en-US" sz="1400" dirty="0"/>
                    </a:p>
                  </a:txBody>
                  <a:tcPr/>
                </a:tc>
                <a:tc>
                  <a:txBody>
                    <a:bodyPr/>
                    <a:lstStyle/>
                    <a:p>
                      <a:r>
                        <a:rPr lang="en-US" sz="1400" dirty="0" smtClean="0"/>
                        <a:t>W4</a:t>
                      </a:r>
                      <a:endParaRPr lang="en-US" sz="1400" dirty="0"/>
                    </a:p>
                  </a:txBody>
                  <a:tcPr/>
                </a:tc>
                <a:tc>
                  <a:txBody>
                    <a:bodyPr/>
                    <a:lstStyle/>
                    <a:p>
                      <a:r>
                        <a:rPr lang="en-US" sz="1400" dirty="0" smtClean="0"/>
                        <a:t>W1</a:t>
                      </a:r>
                      <a:endParaRPr lang="en-US" sz="1400" dirty="0"/>
                    </a:p>
                  </a:txBody>
                  <a:tcPr/>
                </a:tc>
                <a:tc>
                  <a:txBody>
                    <a:bodyPr/>
                    <a:lstStyle/>
                    <a:p>
                      <a:r>
                        <a:rPr lang="en-US" sz="1400" dirty="0" smtClean="0"/>
                        <a:t>W2</a:t>
                      </a:r>
                      <a:endParaRPr lang="en-US" sz="1400" dirty="0"/>
                    </a:p>
                  </a:txBody>
                  <a:tcPr/>
                </a:tc>
                <a:tc>
                  <a:txBody>
                    <a:bodyPr/>
                    <a:lstStyle/>
                    <a:p>
                      <a:r>
                        <a:rPr lang="en-US" sz="1400" dirty="0" smtClean="0"/>
                        <a:t>W3</a:t>
                      </a:r>
                      <a:endParaRPr lang="en-US" sz="1400" dirty="0"/>
                    </a:p>
                  </a:txBody>
                  <a:tcPr/>
                </a:tc>
                <a:tc>
                  <a:txBody>
                    <a:bodyPr/>
                    <a:lstStyle/>
                    <a:p>
                      <a:r>
                        <a:rPr lang="en-US" sz="1400" dirty="0" smtClean="0"/>
                        <a:t>W4</a:t>
                      </a:r>
                      <a:endParaRPr lang="en-US" sz="1400" dirty="0"/>
                    </a:p>
                  </a:txBody>
                  <a:tcPr/>
                </a:tc>
                <a:tc>
                  <a:txBody>
                    <a:bodyPr/>
                    <a:lstStyle/>
                    <a:p>
                      <a:r>
                        <a:rPr lang="en-US" sz="1400" dirty="0" smtClean="0"/>
                        <a:t>W1</a:t>
                      </a:r>
                      <a:endParaRPr lang="en-US" sz="1400" dirty="0"/>
                    </a:p>
                  </a:txBody>
                  <a:tcPr/>
                </a:tc>
                <a:tc>
                  <a:txBody>
                    <a:bodyPr/>
                    <a:lstStyle/>
                    <a:p>
                      <a:r>
                        <a:rPr lang="en-US" sz="1400" dirty="0" smtClean="0"/>
                        <a:t>W2</a:t>
                      </a:r>
                      <a:endParaRPr lang="en-US" sz="1400" dirty="0"/>
                    </a:p>
                  </a:txBody>
                  <a:tcPr/>
                </a:tc>
                <a:tc>
                  <a:txBody>
                    <a:bodyPr/>
                    <a:lstStyle/>
                    <a:p>
                      <a:r>
                        <a:rPr lang="en-US" sz="1400" dirty="0" smtClean="0"/>
                        <a:t>W3</a:t>
                      </a:r>
                      <a:endParaRPr lang="en-US" sz="1400" dirty="0"/>
                    </a:p>
                  </a:txBody>
                  <a:tcPr/>
                </a:tc>
                <a:tc>
                  <a:txBody>
                    <a:bodyPr/>
                    <a:lstStyle/>
                    <a:p>
                      <a:r>
                        <a:rPr lang="en-US" sz="1400" dirty="0" smtClean="0"/>
                        <a:t>W4</a:t>
                      </a:r>
                      <a:endParaRPr lang="en-US" sz="1400" dirty="0"/>
                    </a:p>
                  </a:txBody>
                  <a:tcPr/>
                </a:tc>
                <a:tc>
                  <a:txBody>
                    <a:bodyPr/>
                    <a:lstStyle/>
                    <a:p>
                      <a:r>
                        <a:rPr lang="en-US" sz="1400" dirty="0" smtClean="0"/>
                        <a:t>W1</a:t>
                      </a:r>
                      <a:endParaRPr lang="en-US" sz="1400" dirty="0"/>
                    </a:p>
                  </a:txBody>
                  <a:tcPr/>
                </a:tc>
                <a:tc>
                  <a:txBody>
                    <a:bodyPr/>
                    <a:lstStyle/>
                    <a:p>
                      <a:r>
                        <a:rPr lang="en-US" sz="1400" dirty="0" smtClean="0"/>
                        <a:t>W2</a:t>
                      </a:r>
                      <a:endParaRPr lang="en-US" sz="1400" dirty="0"/>
                    </a:p>
                  </a:txBody>
                  <a:tcPr/>
                </a:tc>
                <a:tc>
                  <a:txBody>
                    <a:bodyPr/>
                    <a:lstStyle/>
                    <a:p>
                      <a:r>
                        <a:rPr lang="en-US" sz="1400" dirty="0" smtClean="0"/>
                        <a:t>W3</a:t>
                      </a:r>
                      <a:endParaRPr lang="en-US" sz="1400" dirty="0"/>
                    </a:p>
                  </a:txBody>
                  <a:tcPr/>
                </a:tc>
              </a:tr>
              <a:tr h="393396">
                <a:tc>
                  <a:txBody>
                    <a:bodyPr/>
                    <a:lstStyle/>
                    <a:p>
                      <a:r>
                        <a:rPr lang="en-US" sz="1600" dirty="0" smtClean="0"/>
                        <a:t>Pre-Upgrade</a:t>
                      </a:r>
                      <a:endParaRPr lang="en-US" sz="1600" dirty="0"/>
                    </a:p>
                  </a:txBody>
                  <a:tcPr/>
                </a:tc>
                <a:tc>
                  <a:txBody>
                    <a:bodyPr/>
                    <a:lstStyle/>
                    <a:p>
                      <a:endParaRPr lang="en-US" dirty="0"/>
                    </a:p>
                  </a:txBody>
                  <a:tcPr>
                    <a:solidFill>
                      <a:srgbClr val="00B050"/>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01368">
                <a:tc>
                  <a:txBody>
                    <a:bodyPr/>
                    <a:lstStyle/>
                    <a:p>
                      <a:pPr marL="0" algn="l" defTabSz="914377" rtl="0" eaLnBrk="1" latinLnBrk="0" hangingPunct="1"/>
                      <a:r>
                        <a:rPr lang="en-US" sz="1600" kern="1200" dirty="0" smtClean="0">
                          <a:solidFill>
                            <a:schemeClr val="dk1"/>
                          </a:solidFill>
                          <a:latin typeface="+mn-lt"/>
                          <a:ea typeface="+mn-ea"/>
                          <a:cs typeface="+mn-cs"/>
                        </a:rPr>
                        <a:t>Upgrade</a:t>
                      </a:r>
                      <a:endParaRPr lang="en-US" sz="16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5313">
                <a:tc>
                  <a:txBody>
                    <a:bodyPr/>
                    <a:lstStyle/>
                    <a:p>
                      <a:pPr marL="0" algn="l" defTabSz="914377" rtl="0" eaLnBrk="1" latinLnBrk="0" hangingPunct="1"/>
                      <a:r>
                        <a:rPr lang="en-US" sz="1600" kern="1200" dirty="0" smtClean="0">
                          <a:solidFill>
                            <a:schemeClr val="dk1"/>
                          </a:solidFill>
                          <a:latin typeface="+mn-lt"/>
                          <a:ea typeface="+mn-ea"/>
                          <a:cs typeface="+mn-cs"/>
                        </a:rPr>
                        <a:t>Deployment</a:t>
                      </a:r>
                      <a:endParaRPr lang="en-US" sz="16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solidFill>
                      <a:srgbClr val="00B050"/>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27457">
                <a:tc>
                  <a:txBody>
                    <a:bodyPr/>
                    <a:lstStyle/>
                    <a:p>
                      <a:r>
                        <a:rPr lang="en-US" sz="1600" dirty="0" smtClean="0"/>
                        <a:t>Post</a:t>
                      </a:r>
                      <a:r>
                        <a:rPr lang="en-US" sz="1600" baseline="0" dirty="0" smtClean="0"/>
                        <a:t>-Upgrade</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B050"/>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31470">
                <a:tc>
                  <a:txBody>
                    <a:bodyPr/>
                    <a:lstStyle/>
                    <a:p>
                      <a:r>
                        <a:rPr lang="en-US" sz="1600" dirty="0" smtClean="0"/>
                        <a:t>Users-UAT</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r>
              <a:tr h="385313">
                <a:tc>
                  <a:txBody>
                    <a:bodyPr/>
                    <a:lstStyle/>
                    <a:p>
                      <a:r>
                        <a:rPr lang="en-US" sz="1600" dirty="0" smtClean="0"/>
                        <a:t>UAT-Support</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r>
            </a:tbl>
          </a:graphicData>
        </a:graphic>
      </p:graphicFrame>
    </p:spTree>
    <p:extLst>
      <p:ext uri="{BB962C8B-B14F-4D97-AF65-F5344CB8AC3E}">
        <p14:creationId xmlns:p14="http://schemas.microsoft.com/office/powerpoint/2010/main" val="665395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966" y="299466"/>
            <a:ext cx="6809994" cy="1499616"/>
          </a:xfrm>
        </p:spPr>
        <p:txBody>
          <a:bodyPr>
            <a:normAutofit/>
          </a:bodyPr>
          <a:lstStyle/>
          <a:p>
            <a:r>
              <a:rPr lang="en-US" sz="3200" b="1" dirty="0"/>
              <a:t>The </a:t>
            </a:r>
            <a:r>
              <a:rPr lang="en-US" sz="3200" b="1" dirty="0" smtClean="0"/>
              <a:t>Upgrade challenges &amp; the execution approach</a:t>
            </a:r>
            <a:endParaRPr lang="en-US" sz="3200" b="1" dirty="0"/>
          </a:p>
        </p:txBody>
      </p:sp>
      <p:sp>
        <p:nvSpPr>
          <p:cNvPr id="3" name="Content Placeholder 2"/>
          <p:cNvSpPr>
            <a:spLocks noGrp="1"/>
          </p:cNvSpPr>
          <p:nvPr>
            <p:ph idx="1"/>
          </p:nvPr>
        </p:nvSpPr>
        <p:spPr>
          <a:xfrm>
            <a:off x="577596" y="1891665"/>
            <a:ext cx="8234934" cy="4023360"/>
          </a:xfrm>
        </p:spPr>
        <p:txBody>
          <a:bodyPr>
            <a:normAutofit fontScale="47500" lnSpcReduction="20000"/>
          </a:bodyPr>
          <a:lstStyle/>
          <a:p>
            <a:pPr marL="0" indent="0">
              <a:buNone/>
            </a:pPr>
            <a:endParaRPr lang="en-US" sz="4200" dirty="0" smtClean="0"/>
          </a:p>
          <a:p>
            <a:pPr marL="228600" indent="-228600">
              <a:buFont typeface="Arial" pitchFamily="34" charset="0"/>
              <a:buChar char="•"/>
            </a:pPr>
            <a:r>
              <a:rPr lang="en-US" sz="4200" dirty="0" smtClean="0"/>
              <a:t>Addressing and resolving the issues within the timeline of the project. </a:t>
            </a:r>
          </a:p>
          <a:p>
            <a:pPr marL="0" indent="0">
              <a:buNone/>
            </a:pPr>
            <a:endParaRPr lang="en-US" sz="4200" dirty="0" smtClean="0"/>
          </a:p>
          <a:p>
            <a:pPr marL="228600" indent="-228600">
              <a:buFont typeface="Arial" pitchFamily="34" charset="0"/>
              <a:buChar char="•"/>
            </a:pPr>
            <a:r>
              <a:rPr lang="en-US" sz="4200" dirty="0" smtClean="0"/>
              <a:t>The challenge to close the EBS project on time, in order to launch the other projects under the umbrella of the oracle program. </a:t>
            </a:r>
          </a:p>
          <a:p>
            <a:pPr marL="228600" indent="-228600">
              <a:buFont typeface="Arial" pitchFamily="34" charset="0"/>
              <a:buChar char="•"/>
            </a:pPr>
            <a:endParaRPr lang="en-US" sz="4200" dirty="0" smtClean="0"/>
          </a:p>
          <a:p>
            <a:pPr marL="228600" indent="-228600">
              <a:buFont typeface="Arial" pitchFamily="34" charset="0"/>
              <a:buChar char="•"/>
            </a:pPr>
            <a:r>
              <a:rPr lang="en-US" sz="4200" dirty="0" smtClean="0"/>
              <a:t>The functional and technical stakeholders were executing the project tasks in addition to running the business operations. </a:t>
            </a:r>
          </a:p>
          <a:p>
            <a:pPr marL="0" indent="0">
              <a:buNone/>
            </a:pPr>
            <a:endParaRPr lang="en-US" sz="4200" dirty="0" smtClean="0"/>
          </a:p>
          <a:p>
            <a:pPr marL="228600" indent="-228600">
              <a:buFont typeface="Arial" pitchFamily="34" charset="0"/>
              <a:buChar char="•"/>
            </a:pPr>
            <a:r>
              <a:rPr lang="en-US" sz="4200" dirty="0" smtClean="0"/>
              <a:t>The approach that had been followed by QU to execute the project tasks</a:t>
            </a:r>
            <a:r>
              <a:rPr lang="en-US" sz="4000" dirty="0" smtClean="0"/>
              <a:t>.</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676940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97214"/>
            <a:ext cx="6912864" cy="1157266"/>
          </a:xfrm>
        </p:spPr>
        <p:txBody>
          <a:bodyPr>
            <a:normAutofit fontScale="90000"/>
          </a:bodyPr>
          <a:lstStyle/>
          <a:p>
            <a:pPr algn="ctr"/>
            <a:r>
              <a:rPr lang="en-US" sz="3600" dirty="0"/>
              <a:t>The Upgrade challenges &amp; the execution approach</a:t>
            </a:r>
          </a:p>
        </p:txBody>
      </p:sp>
      <p:sp>
        <p:nvSpPr>
          <p:cNvPr id="4" name="Text Placeholder 3"/>
          <p:cNvSpPr>
            <a:spLocks noGrp="1"/>
          </p:cNvSpPr>
          <p:nvPr>
            <p:ph type="body" sz="half" idx="2"/>
          </p:nvPr>
        </p:nvSpPr>
        <p:spPr>
          <a:xfrm>
            <a:off x="768096" y="1939371"/>
            <a:ext cx="7381494" cy="906698"/>
          </a:xfrm>
        </p:spPr>
        <p:txBody>
          <a:bodyPr>
            <a:normAutofit/>
          </a:bodyPr>
          <a:lstStyle/>
          <a:p>
            <a:r>
              <a:rPr lang="en-US" sz="2200" dirty="0" smtClean="0"/>
              <a:t>The approach that QU follow in most of the projects under the Oracle program is to assigned some tasks to QU Resources. </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6293579"/>
              </p:ext>
            </p:extLst>
          </p:nvPr>
        </p:nvGraphicFramePr>
        <p:xfrm>
          <a:off x="1725930" y="2971799"/>
          <a:ext cx="5703569" cy="2861938"/>
        </p:xfrm>
        <a:graphic>
          <a:graphicData uri="http://schemas.openxmlformats.org/drawingml/2006/table">
            <a:tbl>
              <a:tblPr firstRow="1" bandRow="1">
                <a:tableStyleId>{5C22544A-7EE6-4342-B048-85BDC9FD1C3A}</a:tableStyleId>
              </a:tblPr>
              <a:tblGrid>
                <a:gridCol w="3277778"/>
                <a:gridCol w="1206979"/>
                <a:gridCol w="1218812"/>
              </a:tblGrid>
              <a:tr h="404105">
                <a:tc>
                  <a:txBody>
                    <a:bodyPr/>
                    <a:lstStyle/>
                    <a:p>
                      <a:r>
                        <a:rPr lang="en-US" dirty="0" smtClean="0"/>
                        <a:t>Tasks</a:t>
                      </a:r>
                      <a:endParaRPr lang="en-US" dirty="0"/>
                    </a:p>
                  </a:txBody>
                  <a:tcPr>
                    <a:solidFill>
                      <a:srgbClr val="00B050"/>
                    </a:solidFill>
                  </a:tcPr>
                </a:tc>
                <a:tc>
                  <a:txBody>
                    <a:bodyPr/>
                    <a:lstStyle/>
                    <a:p>
                      <a:pPr algn="ctr"/>
                      <a:r>
                        <a:rPr lang="en-US" dirty="0" smtClean="0"/>
                        <a:t>Oracle</a:t>
                      </a:r>
                      <a:endParaRPr lang="en-US" dirty="0"/>
                    </a:p>
                  </a:txBody>
                  <a:tcPr>
                    <a:solidFill>
                      <a:srgbClr val="00B050"/>
                    </a:solidFill>
                  </a:tcPr>
                </a:tc>
                <a:tc>
                  <a:txBody>
                    <a:bodyPr/>
                    <a:lstStyle/>
                    <a:p>
                      <a:pPr algn="ctr"/>
                      <a:r>
                        <a:rPr lang="en-US" dirty="0" smtClean="0"/>
                        <a:t>QU </a:t>
                      </a:r>
                    </a:p>
                  </a:txBody>
                  <a:tcPr>
                    <a:solidFill>
                      <a:srgbClr val="00B050"/>
                    </a:solidFill>
                  </a:tcPr>
                </a:tc>
              </a:tr>
              <a:tr h="404105">
                <a:tc>
                  <a:txBody>
                    <a:bodyPr/>
                    <a:lstStyle/>
                    <a:p>
                      <a:r>
                        <a:rPr lang="en-US" dirty="0" smtClean="0"/>
                        <a:t>Upgrade- DBA tasks</a:t>
                      </a:r>
                      <a:endParaRPr lang="en-US" dirty="0"/>
                    </a:p>
                  </a:txBody>
                  <a:tcPr/>
                </a:tc>
                <a:tc>
                  <a:txBody>
                    <a:bodyPr/>
                    <a:lstStyle/>
                    <a:p>
                      <a:pPr algn="ctr"/>
                      <a:r>
                        <a:rPr lang="en-US" dirty="0" smtClean="0"/>
                        <a:t>xx</a:t>
                      </a:r>
                      <a:endParaRPr lang="en-US" dirty="0"/>
                    </a:p>
                  </a:txBody>
                  <a:tcPr/>
                </a:tc>
                <a:tc>
                  <a:txBody>
                    <a:bodyPr/>
                    <a:lstStyle/>
                    <a:p>
                      <a:endParaRPr lang="en-US" dirty="0"/>
                    </a:p>
                  </a:txBody>
                  <a:tcPr/>
                </a:tc>
              </a:tr>
              <a:tr h="449091">
                <a:tc>
                  <a:txBody>
                    <a:bodyPr/>
                    <a:lstStyle/>
                    <a:p>
                      <a:r>
                        <a:rPr lang="en-US" dirty="0" smtClean="0"/>
                        <a:t>Customization</a:t>
                      </a:r>
                      <a:r>
                        <a:rPr lang="en-US" baseline="0" dirty="0" smtClean="0"/>
                        <a:t> deployment.</a:t>
                      </a:r>
                      <a:endParaRPr lang="en-US" dirty="0"/>
                    </a:p>
                  </a:txBody>
                  <a:tcPr/>
                </a:tc>
                <a:tc>
                  <a:txBody>
                    <a:bodyPr/>
                    <a:lstStyle/>
                    <a:p>
                      <a:pPr algn="ctr"/>
                      <a:r>
                        <a:rPr lang="en-US" dirty="0" smtClean="0"/>
                        <a:t>xx</a:t>
                      </a:r>
                      <a:endParaRPr lang="en-US" dirty="0"/>
                    </a:p>
                  </a:txBody>
                  <a:tcPr/>
                </a:tc>
                <a:tc>
                  <a:txBody>
                    <a:bodyPr/>
                    <a:lstStyle/>
                    <a:p>
                      <a:pPr algn="ctr"/>
                      <a:r>
                        <a:rPr lang="en-US" dirty="0" smtClean="0"/>
                        <a:t>xx</a:t>
                      </a:r>
                      <a:endParaRPr lang="en-US" dirty="0"/>
                    </a:p>
                  </a:txBody>
                  <a:tcPr/>
                </a:tc>
              </a:tr>
              <a:tr h="404105">
                <a:tc>
                  <a:txBody>
                    <a:bodyPr/>
                    <a:lstStyle/>
                    <a:p>
                      <a:r>
                        <a:rPr lang="en-US" dirty="0" smtClean="0"/>
                        <a:t>Integrations.</a:t>
                      </a:r>
                      <a:endParaRPr lang="en-US" dirty="0"/>
                    </a:p>
                  </a:txBody>
                  <a:tcPr/>
                </a:tc>
                <a:tc>
                  <a:txBody>
                    <a:bodyPr/>
                    <a:lstStyle/>
                    <a:p>
                      <a:endParaRPr lang="en-US" dirty="0"/>
                    </a:p>
                  </a:txBody>
                  <a:tcPr/>
                </a:tc>
                <a:tc>
                  <a:txBody>
                    <a:bodyPr/>
                    <a:lstStyle/>
                    <a:p>
                      <a:pPr algn="ctr"/>
                      <a:r>
                        <a:rPr lang="en-US" dirty="0" smtClean="0"/>
                        <a:t>xx</a:t>
                      </a:r>
                      <a:endParaRPr lang="en-US" dirty="0"/>
                    </a:p>
                  </a:txBody>
                  <a:tcPr/>
                </a:tc>
              </a:tr>
              <a:tr h="404105">
                <a:tc>
                  <a:txBody>
                    <a:bodyPr/>
                    <a:lstStyle/>
                    <a:p>
                      <a:r>
                        <a:rPr lang="en-US" dirty="0" smtClean="0"/>
                        <a:t>Technical</a:t>
                      </a:r>
                      <a:r>
                        <a:rPr lang="en-US" baseline="0" dirty="0" smtClean="0"/>
                        <a:t> support.</a:t>
                      </a:r>
                      <a:endParaRPr lang="en-US" dirty="0"/>
                    </a:p>
                  </a:txBody>
                  <a:tcPr/>
                </a:tc>
                <a:tc>
                  <a:txBody>
                    <a:bodyPr/>
                    <a:lstStyle/>
                    <a:p>
                      <a:pPr algn="ctr"/>
                      <a:r>
                        <a:rPr lang="en-US" dirty="0" smtClean="0"/>
                        <a:t>xx</a:t>
                      </a:r>
                      <a:endParaRPr lang="en-US" dirty="0"/>
                    </a:p>
                  </a:txBody>
                  <a:tcPr/>
                </a:tc>
                <a:tc>
                  <a:txBody>
                    <a:bodyPr/>
                    <a:lstStyle/>
                    <a:p>
                      <a:pPr algn="ctr"/>
                      <a:r>
                        <a:rPr lang="en-US" dirty="0" smtClean="0"/>
                        <a:t>xx</a:t>
                      </a:r>
                      <a:endParaRPr lang="en-US" dirty="0"/>
                    </a:p>
                  </a:txBody>
                  <a:tcPr/>
                </a:tc>
              </a:tr>
              <a:tr h="404105">
                <a:tc>
                  <a:txBody>
                    <a:bodyPr/>
                    <a:lstStyle/>
                    <a:p>
                      <a:r>
                        <a:rPr lang="en-US" dirty="0" smtClean="0"/>
                        <a:t>Functional</a:t>
                      </a:r>
                      <a:r>
                        <a:rPr lang="en-US" baseline="0" dirty="0" smtClean="0"/>
                        <a:t> testing.</a:t>
                      </a:r>
                      <a:endParaRPr lang="en-US" dirty="0"/>
                    </a:p>
                  </a:txBody>
                  <a:tcPr/>
                </a:tc>
                <a:tc>
                  <a:txBody>
                    <a:bodyPr/>
                    <a:lstStyle/>
                    <a:p>
                      <a:pPr marL="0" algn="ctr" defTabSz="914377" rtl="0" eaLnBrk="1" latinLnBrk="0" hangingPunct="1"/>
                      <a:endParaRPr lang="en-US" sz="1800" kern="1200" dirty="0">
                        <a:solidFill>
                          <a:schemeClr val="dk1"/>
                        </a:solidFill>
                        <a:latin typeface="+mn-lt"/>
                        <a:ea typeface="+mn-ea"/>
                        <a:cs typeface="+mn-cs"/>
                      </a:endParaRPr>
                    </a:p>
                  </a:txBody>
                  <a:tcPr/>
                </a:tc>
                <a:tc>
                  <a:txBody>
                    <a:bodyPr/>
                    <a:lstStyle/>
                    <a:p>
                      <a:pPr algn="ctr"/>
                      <a:r>
                        <a:rPr lang="en-US" dirty="0" smtClean="0"/>
                        <a:t>xx</a:t>
                      </a:r>
                      <a:endParaRPr lang="en-US" dirty="0"/>
                    </a:p>
                  </a:txBody>
                  <a:tcPr/>
                </a:tc>
              </a:tr>
              <a:tr h="392322">
                <a:tc>
                  <a:txBody>
                    <a:bodyPr/>
                    <a:lstStyle/>
                    <a:p>
                      <a:r>
                        <a:rPr lang="en-US" dirty="0" smtClean="0"/>
                        <a:t>Functional support</a:t>
                      </a:r>
                      <a:endParaRPr lang="en-US" dirty="0"/>
                    </a:p>
                  </a:txBody>
                  <a:tcPr/>
                </a:tc>
                <a:tc>
                  <a:txBody>
                    <a:bodyPr/>
                    <a:lstStyle/>
                    <a:p>
                      <a:pPr algn="ctr"/>
                      <a:r>
                        <a:rPr lang="en-US" smtClean="0"/>
                        <a:t>xx</a:t>
                      </a:r>
                      <a:endParaRPr lang="en-US" dirty="0"/>
                    </a:p>
                  </a:txBody>
                  <a:tcPr/>
                </a:tc>
                <a:tc>
                  <a:txBody>
                    <a:bodyPr/>
                    <a:lstStyle/>
                    <a:p>
                      <a:pPr algn="ctr"/>
                      <a:r>
                        <a:rPr lang="en-US" dirty="0" smtClean="0"/>
                        <a:t>xx</a:t>
                      </a:r>
                      <a:endParaRPr lang="en-US" dirty="0"/>
                    </a:p>
                  </a:txBody>
                  <a:tcPr/>
                </a:tc>
              </a:tr>
            </a:tbl>
          </a:graphicData>
        </a:graphic>
      </p:graphicFrame>
    </p:spTree>
    <p:extLst>
      <p:ext uri="{BB962C8B-B14F-4D97-AF65-F5344CB8AC3E}">
        <p14:creationId xmlns:p14="http://schemas.microsoft.com/office/powerpoint/2010/main" val="76631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d:\Users\m.yousri\Desktop\793d912db1a617cd165bea186b6672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38400"/>
            <a:ext cx="4419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83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Alaa Ibrahim</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Project Manager</a:t>
            </a:r>
          </a:p>
          <a:p>
            <a:r>
              <a:rPr lang="en-US" dirty="0" smtClean="0"/>
              <a:t>Qatar University</a:t>
            </a:r>
          </a:p>
          <a:p>
            <a:r>
              <a:rPr lang="en-US" dirty="0" smtClean="0"/>
              <a:t>alaa.saied@qu.edu.qa</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endParaRPr lang="en-US" sz="3200" dirty="0">
              <a:solidFill>
                <a:schemeClr val="tx1"/>
              </a:solidFill>
            </a:endParaRPr>
          </a:p>
        </p:txBody>
      </p:sp>
    </p:spTree>
    <p:extLst>
      <p:ext uri="{BB962C8B-B14F-4D97-AF65-F5344CB8AC3E}">
        <p14:creationId xmlns:p14="http://schemas.microsoft.com/office/powerpoint/2010/main" val="2170895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4451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7190" y="196198"/>
            <a:ext cx="8229600" cy="1143000"/>
          </a:xfrm>
        </p:spPr>
        <p:txBody>
          <a:bodyPr/>
          <a:lstStyle/>
          <a:p>
            <a:r>
              <a:rPr lang="en-US" dirty="0" smtClean="0">
                <a:solidFill>
                  <a:schemeClr val="bg1"/>
                </a:solidFill>
              </a:rPr>
              <a:t>presenters</a:t>
            </a:r>
            <a:endParaRPr lang="en-US" dirty="0">
              <a:solidFill>
                <a:schemeClr val="bg1"/>
              </a:solidFill>
            </a:endParaRPr>
          </a:p>
        </p:txBody>
      </p:sp>
      <p:sp>
        <p:nvSpPr>
          <p:cNvPr id="3" name="Text Placeholder 2"/>
          <p:cNvSpPr>
            <a:spLocks noGrp="1"/>
          </p:cNvSpPr>
          <p:nvPr>
            <p:ph type="body" idx="1"/>
          </p:nvPr>
        </p:nvSpPr>
        <p:spPr>
          <a:xfrm>
            <a:off x="262890" y="777876"/>
            <a:ext cx="2640330" cy="639762"/>
          </a:xfrm>
        </p:spPr>
        <p:txBody>
          <a:bodyPr>
            <a:normAutofit/>
          </a:bodyPr>
          <a:lstStyle/>
          <a:p>
            <a:r>
              <a:rPr lang="en-US" sz="2000" dirty="0" smtClean="0"/>
              <a:t>Alaa Ibrahim</a:t>
            </a:r>
            <a:endParaRPr lang="en-US" sz="2000" dirty="0"/>
          </a:p>
        </p:txBody>
      </p:sp>
      <p:sp>
        <p:nvSpPr>
          <p:cNvPr id="4" name="Content Placeholder 3"/>
          <p:cNvSpPr>
            <a:spLocks noGrp="1"/>
          </p:cNvSpPr>
          <p:nvPr>
            <p:ph sz="half" idx="2"/>
          </p:nvPr>
        </p:nvSpPr>
        <p:spPr>
          <a:xfrm>
            <a:off x="262890" y="1310172"/>
            <a:ext cx="3566160" cy="415492"/>
          </a:xfrm>
        </p:spPr>
        <p:txBody>
          <a:bodyPr>
            <a:normAutofit/>
          </a:bodyPr>
          <a:lstStyle/>
          <a:p>
            <a:pPr marL="0" indent="0">
              <a:buNone/>
            </a:pPr>
            <a:r>
              <a:rPr lang="en-US" sz="2000" dirty="0" smtClean="0"/>
              <a:t>Project Manager (PMO)-IT</a:t>
            </a:r>
          </a:p>
        </p:txBody>
      </p:sp>
      <p:sp>
        <p:nvSpPr>
          <p:cNvPr id="6" name="Content Placeholder 5"/>
          <p:cNvSpPr>
            <a:spLocks noGrp="1"/>
          </p:cNvSpPr>
          <p:nvPr>
            <p:ph sz="quarter" idx="4"/>
          </p:nvPr>
        </p:nvSpPr>
        <p:spPr>
          <a:xfrm>
            <a:off x="4893772" y="2502560"/>
            <a:ext cx="3566160" cy="1446168"/>
          </a:xfrm>
        </p:spPr>
        <p:txBody>
          <a:bodyPr/>
          <a:lstStyle/>
          <a:p>
            <a:pPr marL="0" indent="0">
              <a:buNone/>
            </a:pPr>
            <a:endParaRPr lang="en-US" dirty="0"/>
          </a:p>
          <a:p>
            <a:endParaRPr lang="en-US" dirty="0"/>
          </a:p>
        </p:txBody>
      </p:sp>
      <p:sp>
        <p:nvSpPr>
          <p:cNvPr id="7" name="Content Placeholder 3"/>
          <p:cNvSpPr txBox="1">
            <a:spLocks/>
          </p:cNvSpPr>
          <p:nvPr/>
        </p:nvSpPr>
        <p:spPr>
          <a:xfrm>
            <a:off x="148590" y="2346410"/>
            <a:ext cx="4251960" cy="298183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altLang="en-US" sz="1600" dirty="0"/>
              <a:t>Joined </a:t>
            </a:r>
            <a:r>
              <a:rPr lang="en-US" altLang="en-US" sz="1600" dirty="0" smtClean="0"/>
              <a:t>QU six years </a:t>
            </a:r>
            <a:r>
              <a:rPr lang="en-US" altLang="en-US" sz="1600" dirty="0"/>
              <a:t>back appointed as </a:t>
            </a:r>
            <a:r>
              <a:rPr lang="en-US" altLang="en-US" sz="1600" dirty="0" smtClean="0"/>
              <a:t>a project Manager. </a:t>
            </a:r>
            <a:r>
              <a:rPr lang="en-US" altLang="en-US" sz="1600" dirty="0"/>
              <a:t>Experienced in ERP Projects Implementations with focus on </a:t>
            </a:r>
            <a:r>
              <a:rPr lang="en-US" altLang="en-US" sz="1600" dirty="0" smtClean="0"/>
              <a:t>Finance  &amp; SCM while </a:t>
            </a:r>
            <a:r>
              <a:rPr lang="en-US" altLang="en-US" sz="1600" dirty="0"/>
              <a:t>possessing both business and IT expertise. Having ERP implementations' references in different businesses like telecom, Education, Oil &amp; </a:t>
            </a:r>
            <a:r>
              <a:rPr lang="en-US" altLang="en-US" sz="1600" dirty="0" smtClean="0"/>
              <a:t>Gas, Automotive industries </a:t>
            </a:r>
            <a:r>
              <a:rPr lang="en-US" altLang="en-US" sz="1600" dirty="0"/>
              <a:t>and utilities in both public and private sectors with over </a:t>
            </a:r>
            <a:r>
              <a:rPr lang="en-US" altLang="en-US" sz="1600" dirty="0" smtClean="0"/>
              <a:t> than 12 </a:t>
            </a:r>
            <a:r>
              <a:rPr lang="en-US" altLang="en-US" sz="1600" dirty="0"/>
              <a:t>years of experience. Had a career progressing in Applications Consultancy till </a:t>
            </a:r>
            <a:r>
              <a:rPr lang="en-US" altLang="en-US" sz="1600" dirty="0" smtClean="0"/>
              <a:t>team leader </a:t>
            </a:r>
            <a:r>
              <a:rPr lang="en-US" altLang="en-US" sz="1600" dirty="0"/>
              <a:t>level and is currently leading and managing </a:t>
            </a:r>
            <a:r>
              <a:rPr lang="en-US" altLang="en-US" sz="1600" dirty="0" smtClean="0"/>
              <a:t>the new Oracle Applications </a:t>
            </a:r>
            <a:r>
              <a:rPr lang="en-US" altLang="en-US" sz="1600" dirty="0"/>
              <a:t>related projects </a:t>
            </a:r>
            <a:r>
              <a:rPr lang="en-US" altLang="en-US" sz="1600" dirty="0" smtClean="0"/>
              <a:t>to QU</a:t>
            </a:r>
            <a:endParaRPr lang="en-US" sz="1600" dirty="0" smtClean="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smtClean="0"/>
          </a:p>
        </p:txBody>
      </p:sp>
      <p:sp>
        <p:nvSpPr>
          <p:cNvPr id="10" name="Content Placeholder 3"/>
          <p:cNvSpPr txBox="1">
            <a:spLocks/>
          </p:cNvSpPr>
          <p:nvPr/>
        </p:nvSpPr>
        <p:spPr>
          <a:xfrm>
            <a:off x="4998720" y="2768036"/>
            <a:ext cx="4034790" cy="32232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smtClean="0"/>
          </a:p>
        </p:txBody>
      </p:sp>
      <p:sp>
        <p:nvSpPr>
          <p:cNvPr id="12" name="Text Placeholder 2"/>
          <p:cNvSpPr>
            <a:spLocks noGrp="1"/>
          </p:cNvSpPr>
          <p:nvPr>
            <p:ph type="body" idx="1"/>
          </p:nvPr>
        </p:nvSpPr>
        <p:spPr>
          <a:xfrm>
            <a:off x="6099811" y="777138"/>
            <a:ext cx="2640330" cy="639762"/>
          </a:xfrm>
        </p:spPr>
        <p:txBody>
          <a:bodyPr>
            <a:normAutofit/>
          </a:bodyPr>
          <a:lstStyle/>
          <a:p>
            <a:r>
              <a:rPr lang="en-US" sz="2000" dirty="0" smtClean="0"/>
              <a:t>Mohamed Yousri</a:t>
            </a:r>
            <a:endParaRPr lang="en-US" sz="2000" dirty="0"/>
          </a:p>
        </p:txBody>
      </p:sp>
      <p:sp>
        <p:nvSpPr>
          <p:cNvPr id="13" name="Content Placeholder 3"/>
          <p:cNvSpPr txBox="1">
            <a:spLocks/>
          </p:cNvSpPr>
          <p:nvPr/>
        </p:nvSpPr>
        <p:spPr>
          <a:xfrm>
            <a:off x="6099811" y="1327450"/>
            <a:ext cx="3044190" cy="4154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US" sz="2000" dirty="0"/>
              <a:t>Head of HR </a:t>
            </a:r>
            <a:r>
              <a:rPr lang="en-US" sz="2000" dirty="0" smtClean="0"/>
              <a:t>Systems -HR</a:t>
            </a:r>
            <a:endParaRPr lang="en-US" sz="2000" dirty="0"/>
          </a:p>
        </p:txBody>
      </p:sp>
      <p:sp>
        <p:nvSpPr>
          <p:cNvPr id="14" name="Content Placeholder 3"/>
          <p:cNvSpPr txBox="1">
            <a:spLocks/>
          </p:cNvSpPr>
          <p:nvPr/>
        </p:nvSpPr>
        <p:spPr>
          <a:xfrm>
            <a:off x="4703445" y="2346410"/>
            <a:ext cx="4440556" cy="2966470"/>
          </a:xfrm>
          <a:prstGeom prst="rect">
            <a:avLst/>
          </a:prstGeom>
        </p:spPr>
        <p:txBody>
          <a:bodyPr vert="horz" lIns="45720" tIns="45720" rIns="45720" bIns="45720" rtlCol="0">
            <a:normAutofit fontScale="85000"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900" dirty="0"/>
              <a:t>Joined </a:t>
            </a:r>
            <a:r>
              <a:rPr lang="en-US" sz="1900" dirty="0" smtClean="0"/>
              <a:t>QU three </a:t>
            </a:r>
            <a:r>
              <a:rPr lang="en-US" sz="1900" dirty="0"/>
              <a:t>years back appointed as the Head of HR Systems. Experienced in ERP Projects Implementations with focus on HCM while possessing both business and IT expertise. Having ERP implementations' references in different businesses like telecom, Education, Oil &amp; Gas and utilities in both public and private sectors. Over 11 years of experience in project management, applications consultancy, business &amp; systems analysis and customer </a:t>
            </a:r>
            <a:r>
              <a:rPr lang="en-US" sz="1900" dirty="0" smtClean="0"/>
              <a:t>support. </a:t>
            </a:r>
            <a:r>
              <a:rPr lang="en-US" sz="1900" dirty="0"/>
              <a:t>Had a career progressing in Applications Consultancy till seniority level and is currently leading and managing the HCM Applications related projects and operations support in </a:t>
            </a:r>
            <a:r>
              <a:rPr lang="en-US" sz="1900" dirty="0" smtClean="0"/>
              <a:t>QU.</a:t>
            </a:r>
            <a:endParaRPr lang="en-US" sz="1900" dirty="0"/>
          </a:p>
          <a:p>
            <a:endParaRPr lang="en-US" sz="1600" dirty="0" smtClean="0"/>
          </a:p>
        </p:txBody>
      </p:sp>
    </p:spTree>
    <p:extLst>
      <p:ext uri="{BB962C8B-B14F-4D97-AF65-F5344CB8AC3E}">
        <p14:creationId xmlns:p14="http://schemas.microsoft.com/office/powerpoint/2010/main" val="309838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Agenda/ Content</a:t>
            </a:r>
            <a:endParaRPr lang="en-US" sz="3600" b="1" dirty="0"/>
          </a:p>
        </p:txBody>
      </p:sp>
      <p:sp>
        <p:nvSpPr>
          <p:cNvPr id="3" name="Content Placeholder 2"/>
          <p:cNvSpPr>
            <a:spLocks noGrp="1"/>
          </p:cNvSpPr>
          <p:nvPr>
            <p:ph idx="1"/>
          </p:nvPr>
        </p:nvSpPr>
        <p:spPr>
          <a:xfrm>
            <a:off x="457200" y="1777365"/>
            <a:ext cx="8686800" cy="4023360"/>
          </a:xfrm>
        </p:spPr>
        <p:txBody>
          <a:bodyPr>
            <a:normAutofit fontScale="70000" lnSpcReduction="20000"/>
          </a:bodyPr>
          <a:lstStyle/>
          <a:p>
            <a:pPr>
              <a:buFont typeface="Arial" pitchFamily="34" charset="0"/>
              <a:buChar char="•"/>
            </a:pPr>
            <a:r>
              <a:rPr lang="en-US" dirty="0" smtClean="0"/>
              <a:t>Brief about Qatar University (QU). </a:t>
            </a:r>
          </a:p>
          <a:p>
            <a:pPr marL="0" indent="0">
              <a:buNone/>
            </a:pPr>
            <a:endParaRPr lang="en-US" dirty="0" smtClean="0"/>
          </a:p>
          <a:p>
            <a:pPr>
              <a:buFont typeface="Arial" pitchFamily="34" charset="0"/>
              <a:buChar char="•"/>
            </a:pPr>
            <a:r>
              <a:rPr lang="en-US" dirty="0" smtClean="0"/>
              <a:t>The Reasons for upgrade the Oracle EBS to release 12.2.4</a:t>
            </a:r>
          </a:p>
          <a:p>
            <a:pPr marL="0" indent="0">
              <a:buNone/>
            </a:pPr>
            <a:endParaRPr lang="en-US" dirty="0" smtClean="0"/>
          </a:p>
          <a:p>
            <a:pPr>
              <a:buFont typeface="Arial" pitchFamily="34" charset="0"/>
              <a:buChar char="•"/>
            </a:pPr>
            <a:r>
              <a:rPr lang="en-US" dirty="0" smtClean="0"/>
              <a:t>The Scope of work.</a:t>
            </a:r>
          </a:p>
          <a:p>
            <a:pPr>
              <a:buFont typeface="Arial" pitchFamily="34" charset="0"/>
              <a:buChar char="•"/>
            </a:pPr>
            <a:endParaRPr lang="en-US" dirty="0" smtClean="0"/>
          </a:p>
          <a:p>
            <a:pPr>
              <a:buFont typeface="Arial" pitchFamily="34" charset="0"/>
              <a:buChar char="•"/>
            </a:pPr>
            <a:r>
              <a:rPr lang="en-US" dirty="0" smtClean="0"/>
              <a:t>The </a:t>
            </a:r>
            <a:r>
              <a:rPr lang="en-US" dirty="0"/>
              <a:t>key success factors. </a:t>
            </a:r>
            <a:endParaRPr lang="en-US" dirty="0" smtClean="0"/>
          </a:p>
          <a:p>
            <a:pPr marL="0" indent="0">
              <a:buNone/>
            </a:pPr>
            <a:endParaRPr lang="en-US" dirty="0" smtClean="0"/>
          </a:p>
          <a:p>
            <a:pPr>
              <a:buFont typeface="Arial" pitchFamily="34" charset="0"/>
              <a:buChar char="•"/>
            </a:pPr>
            <a:r>
              <a:rPr lang="en-US" dirty="0" smtClean="0"/>
              <a:t>The project </a:t>
            </a:r>
            <a:r>
              <a:rPr lang="en-US" dirty="0"/>
              <a:t>plan &amp; the timeline</a:t>
            </a:r>
            <a:r>
              <a:rPr lang="en-US" dirty="0" smtClean="0"/>
              <a:t>.</a:t>
            </a:r>
          </a:p>
          <a:p>
            <a:pPr>
              <a:buFont typeface="Arial" pitchFamily="34" charset="0"/>
              <a:buChar char="•"/>
            </a:pPr>
            <a:endParaRPr lang="en-US" dirty="0" smtClean="0"/>
          </a:p>
          <a:p>
            <a:pPr>
              <a:buFont typeface="Arial" pitchFamily="34" charset="0"/>
              <a:buChar char="•"/>
            </a:pPr>
            <a:r>
              <a:rPr lang="en-US" dirty="0" smtClean="0"/>
              <a:t>The upgrade challenges</a:t>
            </a:r>
            <a:r>
              <a:rPr lang="en-US" dirty="0"/>
              <a:t> </a:t>
            </a:r>
            <a:r>
              <a:rPr lang="en-US" dirty="0" smtClean="0"/>
              <a:t>&amp; Execution approach.</a:t>
            </a:r>
          </a:p>
          <a:p>
            <a:pPr marL="0" indent="0">
              <a:buNone/>
            </a:pPr>
            <a:endParaRPr lang="en-US" sz="3600" dirty="0"/>
          </a:p>
          <a:p>
            <a:pPr>
              <a:buFont typeface="Arial" pitchFamily="34" charset="0"/>
              <a:buChar char="•"/>
            </a:pPr>
            <a:endParaRPr lang="en-US" dirty="0" smtClean="0"/>
          </a:p>
          <a:p>
            <a:pPr marL="0" indent="0">
              <a:buNone/>
            </a:pPr>
            <a:endParaRPr lang="en-US" dirty="0"/>
          </a:p>
        </p:txBody>
      </p:sp>
    </p:spTree>
    <p:extLst>
      <p:ext uri="{BB962C8B-B14F-4D97-AF65-F5344CB8AC3E}">
        <p14:creationId xmlns:p14="http://schemas.microsoft.com/office/powerpoint/2010/main" val="82645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About Qatar University</a:t>
            </a:r>
            <a:endParaRPr lang="en-US" sz="32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668" b="21668"/>
          <a:stretch>
            <a:fillRect/>
          </a:stretch>
        </p:blipFill>
        <p:spPr bwMode="auto">
          <a:xfrm>
            <a:off x="0" y="1326198"/>
            <a:ext cx="9144000"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17270" y="4080510"/>
            <a:ext cx="8126730" cy="1938992"/>
          </a:xfrm>
          <a:prstGeom prst="rect">
            <a:avLst/>
          </a:prstGeom>
        </p:spPr>
        <p:txBody>
          <a:bodyPr wrap="square">
            <a:spAutoFit/>
          </a:bodyPr>
          <a:lstStyle/>
          <a:p>
            <a:pPr marL="228600" indent="-228600">
              <a:lnSpc>
                <a:spcPct val="150000"/>
              </a:lnSpc>
              <a:buFont typeface="Arial" pitchFamily="34" charset="0"/>
              <a:buChar char="•"/>
            </a:pPr>
            <a:r>
              <a:rPr lang="en-US" sz="2000" dirty="0"/>
              <a:t>The National University in Qatar.</a:t>
            </a:r>
          </a:p>
          <a:p>
            <a:pPr marL="228600" indent="-228600">
              <a:lnSpc>
                <a:spcPct val="150000"/>
              </a:lnSpc>
              <a:buFont typeface="Arial" pitchFamily="34" charset="0"/>
              <a:buChar char="•"/>
            </a:pPr>
            <a:r>
              <a:rPr lang="en-US" sz="2000" dirty="0"/>
              <a:t>QU presents a wealth of opportunities to interact with other respected scholars, students, and cultures.</a:t>
            </a:r>
          </a:p>
          <a:p>
            <a:pPr marL="228600" indent="-228600">
              <a:lnSpc>
                <a:spcPct val="150000"/>
              </a:lnSpc>
              <a:buFont typeface="Arial" pitchFamily="34" charset="0"/>
              <a:buChar char="•"/>
            </a:pPr>
            <a:r>
              <a:rPr lang="en-US" sz="2000" dirty="0"/>
              <a:t>QU began as a single college in 1973.</a:t>
            </a:r>
          </a:p>
        </p:txBody>
      </p:sp>
    </p:spTree>
    <p:extLst>
      <p:ext uri="{BB962C8B-B14F-4D97-AF65-F5344CB8AC3E}">
        <p14:creationId xmlns:p14="http://schemas.microsoft.com/office/powerpoint/2010/main" val="374647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About Qatar University</a:t>
            </a:r>
          </a:p>
        </p:txBody>
      </p:sp>
      <p:pic>
        <p:nvPicPr>
          <p:cNvPr id="4" name="Picture 2" descr="D:\Users\sa14524\Downloads\sso_page\background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469" b="-1"/>
          <a:stretch/>
        </p:blipFill>
        <p:spPr bwMode="auto">
          <a:xfrm>
            <a:off x="0" y="1222637"/>
            <a:ext cx="9144000" cy="2812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5790" y="4011930"/>
            <a:ext cx="7955280" cy="1891287"/>
          </a:xfrm>
          <a:prstGeom prst="rect">
            <a:avLst/>
          </a:prstGeom>
        </p:spPr>
        <p:txBody>
          <a:bodyPr wrap="square">
            <a:spAutoFit/>
          </a:bodyPr>
          <a:lstStyle/>
          <a:p>
            <a:pPr marL="228600" indent="-228600">
              <a:lnSpc>
                <a:spcPct val="150000"/>
              </a:lnSpc>
              <a:buFont typeface="Arial" pitchFamily="34" charset="0"/>
              <a:buChar char="•"/>
            </a:pPr>
            <a:r>
              <a:rPr lang="en-US" sz="2000" dirty="0">
                <a:solidFill>
                  <a:prstClr val="black"/>
                </a:solidFill>
              </a:rPr>
              <a:t>Now </a:t>
            </a:r>
            <a:r>
              <a:rPr lang="en-US" sz="2000" dirty="0"/>
              <a:t>QU comprises 8 colleges, 60 academic programs with the highest international accreditations. </a:t>
            </a:r>
          </a:p>
          <a:p>
            <a:pPr marL="228600" indent="-228600">
              <a:lnSpc>
                <a:spcPct val="150000"/>
              </a:lnSpc>
              <a:buFont typeface="Arial" pitchFamily="34" charset="0"/>
              <a:buChar char="•"/>
            </a:pPr>
            <a:r>
              <a:rPr lang="en-US" sz="2000" dirty="0"/>
              <a:t>Serves a competitive body of almost 17,000 students and 1,100 faculty members.</a:t>
            </a:r>
            <a:endParaRPr lang="en-US" sz="2000" dirty="0">
              <a:solidFill>
                <a:prstClr val="black"/>
              </a:solidFill>
            </a:endParaRPr>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About Qatar University</a:t>
            </a:r>
          </a:p>
        </p:txBody>
      </p:sp>
      <p:pic>
        <p:nvPicPr>
          <p:cNvPr id="4" name="Picture 2" descr="D:\Users\sa14524\Downloads\sso_page\qu_image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3757"/>
          <a:stretch/>
        </p:blipFill>
        <p:spPr bwMode="auto">
          <a:xfrm>
            <a:off x="0" y="1417638"/>
            <a:ext cx="9144000" cy="30400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 y="4445332"/>
            <a:ext cx="7555230" cy="1477328"/>
          </a:xfrm>
          <a:prstGeom prst="rect">
            <a:avLst/>
          </a:prstGeom>
        </p:spPr>
        <p:txBody>
          <a:bodyPr wrap="square">
            <a:spAutoFit/>
          </a:bodyPr>
          <a:lstStyle/>
          <a:p>
            <a:pPr marL="228600" indent="-228600">
              <a:lnSpc>
                <a:spcPct val="150000"/>
              </a:lnSpc>
              <a:buFont typeface="Arial" pitchFamily="34" charset="0"/>
              <a:buChar char="•"/>
            </a:pPr>
            <a:r>
              <a:rPr lang="en-US" sz="2000" dirty="0"/>
              <a:t>Qatar university has recently been ranked as one of the most beautiful college campuses in the world, The Old Campus in the University ranked as  22</a:t>
            </a:r>
            <a:r>
              <a:rPr lang="en-US" sz="2000" baseline="30000" dirty="0"/>
              <a:t>nd</a:t>
            </a:r>
            <a:r>
              <a:rPr lang="en-US" sz="2000" dirty="0"/>
              <a:t> out of total 23 universities.</a:t>
            </a:r>
            <a:endParaRPr lang="en-US" sz="2000" dirty="0">
              <a:solidFill>
                <a:prstClr val="black"/>
              </a:solidFill>
            </a:endParaRPr>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446088"/>
            <a:ext cx="7578090" cy="1051242"/>
          </a:xfrm>
        </p:spPr>
        <p:txBody>
          <a:bodyPr>
            <a:noAutofit/>
          </a:bodyPr>
          <a:lstStyle/>
          <a:p>
            <a:r>
              <a:rPr lang="en-US" sz="3200" b="1" dirty="0"/>
              <a:t>The Reasons for upgrade the EBS </a:t>
            </a:r>
            <a:br>
              <a:rPr lang="en-US" sz="3200" b="1" dirty="0"/>
            </a:br>
            <a:r>
              <a:rPr lang="en-US" sz="3200" b="1" dirty="0"/>
              <a:t>to release 12.2.4</a:t>
            </a:r>
          </a:p>
        </p:txBody>
      </p:sp>
      <p:sp>
        <p:nvSpPr>
          <p:cNvPr id="5" name="Content Placeholder 4"/>
          <p:cNvSpPr>
            <a:spLocks noGrp="1"/>
          </p:cNvSpPr>
          <p:nvPr>
            <p:ph idx="1"/>
          </p:nvPr>
        </p:nvSpPr>
        <p:spPr>
          <a:xfrm>
            <a:off x="457200" y="2205991"/>
            <a:ext cx="8229600" cy="2686049"/>
          </a:xfrm>
        </p:spPr>
        <p:txBody>
          <a:bodyPr/>
          <a:lstStyle/>
          <a:p>
            <a:r>
              <a:rPr lang="en-US" sz="2400" dirty="0" smtClean="0"/>
              <a:t>Life time support policy.</a:t>
            </a:r>
          </a:p>
          <a:p>
            <a:endParaRPr lang="en-US" sz="2400" dirty="0" smtClean="0"/>
          </a:p>
          <a:p>
            <a:r>
              <a:rPr lang="en-US" sz="2400" dirty="0" smtClean="0"/>
              <a:t>New features and Enhancement.</a:t>
            </a:r>
          </a:p>
          <a:p>
            <a:pPr marL="0" indent="0">
              <a:buNone/>
            </a:pPr>
            <a:endParaRPr lang="en-US" sz="2400" dirty="0" smtClean="0"/>
          </a:p>
          <a:p>
            <a:r>
              <a:rPr lang="en-US" sz="2400" dirty="0" smtClean="0"/>
              <a:t>Online patching for business continuity.</a:t>
            </a:r>
          </a:p>
          <a:p>
            <a:endParaRPr lang="en-US" dirty="0"/>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Life </a:t>
            </a:r>
            <a:r>
              <a:rPr lang="en-US" sz="3200" b="1" dirty="0"/>
              <a:t>time support policy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5278400"/>
              </p:ext>
            </p:extLst>
          </p:nvPr>
        </p:nvGraphicFramePr>
        <p:xfrm>
          <a:off x="925830" y="1805940"/>
          <a:ext cx="6389370" cy="3280410"/>
        </p:xfrm>
        <a:graphic>
          <a:graphicData uri="http://schemas.openxmlformats.org/drawingml/2006/table">
            <a:tbl>
              <a:tblPr firstRow="1" bandRow="1">
                <a:tableStyleId>{F5AB1C69-6EDB-4FF4-983F-18BD219EF322}</a:tableStyleId>
              </a:tblPr>
              <a:tblGrid>
                <a:gridCol w="2129790"/>
                <a:gridCol w="2129790"/>
                <a:gridCol w="2129790"/>
              </a:tblGrid>
              <a:tr h="65608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Release</a:t>
                      </a:r>
                      <a:endParaRPr lang="en-US"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Premier</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Extended</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56082">
                <a:tc>
                  <a:txBody>
                    <a:bodyPr/>
                    <a:lstStyle/>
                    <a:p>
                      <a:pPr algn="ctr"/>
                      <a:r>
                        <a:rPr lang="en-US" b="0" dirty="0" smtClean="0"/>
                        <a:t>11i</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377" rtl="0" eaLnBrk="1" latinLnBrk="0" hangingPunct="1"/>
                      <a:r>
                        <a:rPr lang="en-US" sz="1800" b="0" kern="1200" dirty="0" smtClean="0">
                          <a:solidFill>
                            <a:schemeClr val="dk1"/>
                          </a:solidFill>
                          <a:latin typeface="+mn-lt"/>
                          <a:ea typeface="+mn-ea"/>
                          <a:cs typeface="+mn-cs"/>
                        </a:rPr>
                        <a:t>2010</a:t>
                      </a:r>
                      <a:endParaRPr lang="en-US" sz="18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2013</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082">
                <a:tc>
                  <a:txBody>
                    <a:bodyPr/>
                    <a:lstStyle/>
                    <a:p>
                      <a:pPr algn="ctr"/>
                      <a:r>
                        <a:rPr lang="en-US" b="0" dirty="0" smtClean="0"/>
                        <a:t>12.0</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2011</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2014</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082">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2016</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2019</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082">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2018</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2021</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Oval 5"/>
          <p:cNvSpPr/>
          <p:nvPr/>
        </p:nvSpPr>
        <p:spPr>
          <a:xfrm>
            <a:off x="1440180" y="3806190"/>
            <a:ext cx="1268730" cy="52578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12.1</a:t>
            </a:r>
            <a:endParaRPr lang="en-US" dirty="0">
              <a:solidFill>
                <a:schemeClr val="tx1"/>
              </a:solidFill>
            </a:endParaRPr>
          </a:p>
        </p:txBody>
      </p:sp>
      <p:sp>
        <p:nvSpPr>
          <p:cNvPr id="7" name="Oval 6"/>
          <p:cNvSpPr/>
          <p:nvPr/>
        </p:nvSpPr>
        <p:spPr>
          <a:xfrm>
            <a:off x="1440180" y="4453890"/>
            <a:ext cx="1268730" cy="52578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12.2</a:t>
            </a:r>
            <a:endParaRPr lang="en-US" dirty="0">
              <a:solidFill>
                <a:schemeClr val="tx1"/>
              </a:solidFill>
            </a:endParaRPr>
          </a:p>
        </p:txBody>
      </p:sp>
    </p:spTree>
    <p:extLst>
      <p:ext uri="{BB962C8B-B14F-4D97-AF65-F5344CB8AC3E}">
        <p14:creationId xmlns:p14="http://schemas.microsoft.com/office/powerpoint/2010/main" val="3420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16084</TotalTime>
  <Words>1359</Words>
  <Application>Microsoft Office PowerPoint</Application>
  <PresentationFormat>On-screen Show (4:3)</PresentationFormat>
  <Paragraphs>211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presenters</vt:lpstr>
      <vt:lpstr>Agenda/ Content</vt:lpstr>
      <vt:lpstr>About Qatar University</vt:lpstr>
      <vt:lpstr>About Qatar University</vt:lpstr>
      <vt:lpstr>About Qatar University</vt:lpstr>
      <vt:lpstr>The Reasons for upgrade the EBS  to release 12.2.4</vt:lpstr>
      <vt:lpstr>Life time support policy</vt:lpstr>
      <vt:lpstr>New Features and enhancement- Purchasing</vt:lpstr>
      <vt:lpstr>New Features and enhancement- HR</vt:lpstr>
      <vt:lpstr>New Features and enhancement- HR</vt:lpstr>
      <vt:lpstr>New Features and enhancement- HR</vt:lpstr>
      <vt:lpstr>New Features and enhancement- Receivables</vt:lpstr>
      <vt:lpstr>New Features and enhancement</vt:lpstr>
      <vt:lpstr>Reason-New Features and enhancement- Look &amp; Feel</vt:lpstr>
      <vt:lpstr>Online Patching for Business Continuity</vt:lpstr>
      <vt:lpstr>THE Scope of work</vt:lpstr>
      <vt:lpstr>The key success factors</vt:lpstr>
      <vt:lpstr>Specified the right project team</vt:lpstr>
      <vt:lpstr>Specified the Prerequisites of the upgrade project.</vt:lpstr>
      <vt:lpstr>Specified the approach of Addressing and Fixing the issues.</vt:lpstr>
      <vt:lpstr>The Project plan &amp; the time line</vt:lpstr>
      <vt:lpstr>The Project plan –UAT PHASE</vt:lpstr>
      <vt:lpstr>The Upgrade challenges &amp; the execution approach</vt:lpstr>
      <vt:lpstr>The Upgrade challenges &amp; the execution approach</vt:lpstr>
      <vt:lpstr>Questions?</vt:lpstr>
      <vt:lpstr>presenters</vt:lpstr>
    </vt:vector>
  </TitlesOfParts>
  <Company>Abu Dhabi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Tellawi</dc:creator>
  <cp:lastModifiedBy>Alaa Mohamed Elsaie Ibrahim</cp:lastModifiedBy>
  <cp:revision>80</cp:revision>
  <dcterms:created xsi:type="dcterms:W3CDTF">2016-02-23T12:56:43Z</dcterms:created>
  <dcterms:modified xsi:type="dcterms:W3CDTF">2016-11-16T03:32:28Z</dcterms:modified>
</cp:coreProperties>
</file>