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5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87" r:id="rId4"/>
    <p:sldId id="288" r:id="rId5"/>
    <p:sldId id="257" r:id="rId6"/>
    <p:sldId id="262" r:id="rId7"/>
    <p:sldId id="266" r:id="rId8"/>
    <p:sldId id="312" r:id="rId9"/>
    <p:sldId id="315" r:id="rId10"/>
    <p:sldId id="310" r:id="rId11"/>
    <p:sldId id="270" r:id="rId12"/>
    <p:sldId id="263" r:id="rId13"/>
    <p:sldId id="289" r:id="rId14"/>
    <p:sldId id="301" r:id="rId15"/>
    <p:sldId id="313" r:id="rId16"/>
    <p:sldId id="311" r:id="rId17"/>
    <p:sldId id="316" r:id="rId18"/>
    <p:sldId id="302" r:id="rId19"/>
    <p:sldId id="264" r:id="rId20"/>
    <p:sldId id="290" r:id="rId21"/>
    <p:sldId id="291" r:id="rId22"/>
    <p:sldId id="293" r:id="rId23"/>
    <p:sldId id="303" r:id="rId24"/>
    <p:sldId id="314" r:id="rId25"/>
    <p:sldId id="309" r:id="rId26"/>
    <p:sldId id="295" r:id="rId27"/>
    <p:sldId id="292" r:id="rId28"/>
    <p:sldId id="296" r:id="rId29"/>
    <p:sldId id="297" r:id="rId30"/>
    <p:sldId id="298" r:id="rId31"/>
    <p:sldId id="307" r:id="rId32"/>
    <p:sldId id="308" r:id="rId33"/>
    <p:sldId id="304" r:id="rId34"/>
    <p:sldId id="305" r:id="rId35"/>
    <p:sldId id="306" r:id="rId36"/>
    <p:sldId id="299" r:id="rId37"/>
    <p:sldId id="300" r:id="rId38"/>
    <p:sldId id="281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3372" autoAdjust="0"/>
  </p:normalViewPr>
  <p:slideViewPr>
    <p:cSldViewPr snapToGrid="0">
      <p:cViewPr varScale="1">
        <p:scale>
          <a:sx n="81" d="100"/>
          <a:sy n="81" d="100"/>
        </p:scale>
        <p:origin x="17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9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7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7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2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8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5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95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9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9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0936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741676"/>
            <a:ext cx="2601798" cy="3283306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sz="4000" dirty="0"/>
              <a:t>ePerformance –</a:t>
            </a:r>
            <a:br>
              <a:rPr lang="en-CA" sz="4000" dirty="0"/>
            </a:br>
            <a:r>
              <a:rPr lang="en-CA" sz="4000" dirty="0"/>
              <a:t> An evolution of engagement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7044</a:t>
            </a:r>
          </a:p>
          <a:p>
            <a:r>
              <a:rPr lang="en-US" dirty="0"/>
              <a:t>November 6,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026" name="Picture 2" descr="https://www.heug.org/media/rjzptcrt.jpg">
            <a:extLst>
              <a:ext uri="{FF2B5EF4-FFF2-40B4-BE49-F238E27FC236}">
                <a16:creationId xmlns:a16="http://schemas.microsoft.com/office/drawing/2014/main" id="{190CBB43-19F1-4512-886C-9EEADF54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1676"/>
            <a:ext cx="6542203" cy="32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0814"/>
            <a:ext cx="7290055" cy="50342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Define Goals (Manager/Employee)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Evaluation (Manager)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Employee completes self-evaluation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 completes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 submits for central approval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Approved by Central Approver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with Employee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Meet with Employee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 requests acknowledgement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Employee acknowledges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 completes document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91797C9-CDF3-4895-84A4-AC416868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47" y="1734262"/>
            <a:ext cx="2821508" cy="26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2200" y="2166044"/>
            <a:ext cx="5001161" cy="410674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Perceived as too long and cumbersome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Managers didn’t </a:t>
            </a:r>
            <a:r>
              <a:rPr lang="en-US" sz="3200" dirty="0" smtClean="0"/>
              <a:t>start </a:t>
            </a:r>
            <a:r>
              <a:rPr lang="en-US" sz="3200" dirty="0"/>
              <a:t>the </a:t>
            </a:r>
            <a:r>
              <a:rPr lang="en-US" sz="3200" dirty="0" smtClean="0"/>
              <a:t>evaluation on </a:t>
            </a:r>
            <a:r>
              <a:rPr lang="en-US" sz="3200" dirty="0"/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Users wanted: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Auto-save function for adding goals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Ability to re-open goals after starting their assessment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0" y="2928926"/>
            <a:ext cx="2567069" cy="192557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Streamlining the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Baby steps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D0ED92C-E9A9-4CEB-8AC6-29FB9D27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4" y="2084832"/>
            <a:ext cx="4339086" cy="3542955"/>
          </a:xfrm>
        </p:spPr>
        <p:txBody>
          <a:bodyPr>
            <a:normAutofit lnSpcReduction="10000"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3200" dirty="0"/>
              <a:t>Simplified the assessment workflow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3200" dirty="0"/>
              <a:t>Consolidated inputs to focus feedback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3200" dirty="0"/>
              <a:t>Merged templates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3200" dirty="0"/>
              <a:t>Tabbed view with fewer sections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4" y="2366010"/>
            <a:ext cx="318897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over time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29093"/>
              </p:ext>
            </p:extLst>
          </p:nvPr>
        </p:nvGraphicFramePr>
        <p:xfrm>
          <a:off x="211014" y="2286000"/>
          <a:ext cx="8679767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1499">
                  <a:extLst>
                    <a:ext uri="{9D8B030D-6E8A-4147-A177-3AD203B41FA5}">
                      <a16:colId xmlns:a16="http://schemas.microsoft.com/office/drawing/2014/main" val="4138663263"/>
                    </a:ext>
                  </a:extLst>
                </a:gridCol>
                <a:gridCol w="2142756">
                  <a:extLst>
                    <a:ext uri="{9D8B030D-6E8A-4147-A177-3AD203B41FA5}">
                      <a16:colId xmlns:a16="http://schemas.microsoft.com/office/drawing/2014/main" val="3213792569"/>
                    </a:ext>
                  </a:extLst>
                </a:gridCol>
                <a:gridCol w="2142756">
                  <a:extLst>
                    <a:ext uri="{9D8B030D-6E8A-4147-A177-3AD203B41FA5}">
                      <a16:colId xmlns:a16="http://schemas.microsoft.com/office/drawing/2014/main" val="351369334"/>
                    </a:ext>
                  </a:extLst>
                </a:gridCol>
                <a:gridCol w="2142756">
                  <a:extLst>
                    <a:ext uri="{9D8B030D-6E8A-4147-A177-3AD203B41FA5}">
                      <a16:colId xmlns:a16="http://schemas.microsoft.com/office/drawing/2014/main" val="137712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2013/14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2015/16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2019/20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2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Sections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92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Comments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5698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r>
                        <a:rPr lang="en-US" sz="2400" dirty="0"/>
                        <a:t>Ratings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3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Format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Tabbed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Workflow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Approval</a:t>
                      </a:r>
                      <a:r>
                        <a:rPr lang="en-US" sz="2400" baseline="0" dirty="0"/>
                        <a:t> Before Review – 5 Steps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Approval</a:t>
                      </a:r>
                      <a:r>
                        <a:rPr lang="en-US" sz="2400" baseline="0" dirty="0"/>
                        <a:t> Before Review – 3 Steps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Approval with Review – 2 Steps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28688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27B0727-DF5C-49B6-BDC3-CD0E36DE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2734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8096" y="1869916"/>
            <a:ext cx="3566160" cy="822960"/>
          </a:xfrm>
        </p:spPr>
        <p:txBody>
          <a:bodyPr>
            <a:normAutofit/>
          </a:bodyPr>
          <a:lstStyle/>
          <a:p>
            <a:r>
              <a:rPr lang="en-US" sz="2800" dirty="0"/>
              <a:t>Original Sections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8096" y="2658068"/>
            <a:ext cx="3566160" cy="38126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Mid year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Accomplishments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Competencies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</a:t>
            </a:r>
          </a:p>
          <a:p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1990" y="1869916"/>
            <a:ext cx="3566160" cy="822960"/>
          </a:xfrm>
        </p:spPr>
        <p:txBody>
          <a:bodyPr>
            <a:normAutofit/>
          </a:bodyPr>
          <a:lstStyle/>
          <a:p>
            <a:r>
              <a:rPr lang="en-US" sz="2800" dirty="0"/>
              <a:t>Current Sections</a:t>
            </a:r>
            <a:endParaRPr lang="en-CA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1990" y="2658068"/>
            <a:ext cx="3883914" cy="33415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Goals/Competencies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Accomplishments/Check-ins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</a:t>
            </a:r>
          </a:p>
          <a:p>
            <a:endParaRPr lang="en-CA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8B84F4C-87C1-4ABF-B4A7-99DDBE2C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3053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8096" y="1633958"/>
            <a:ext cx="4025130" cy="822960"/>
          </a:xfrm>
        </p:spPr>
        <p:txBody>
          <a:bodyPr>
            <a:normAutofit/>
          </a:bodyPr>
          <a:lstStyle/>
          <a:p>
            <a:r>
              <a:rPr lang="en-US" sz="2400" b="1" dirty="0"/>
              <a:t>Original Process</a:t>
            </a:r>
            <a:endParaRPr lang="en-CA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8096" y="2422109"/>
            <a:ext cx="4025130" cy="43385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Define Goals (Manager/Employee)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Start Evaluation (Manager)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Employee completes evaluation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Manager completes evaluation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Manager submits for central approval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Approved by Central Approver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Share with Employee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Manager requests Acknowledgement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Employee Acknowledges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/>
              <a:t>Manager completes document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CA" sz="1100" dirty="0"/>
          </a:p>
          <a:p>
            <a:pPr>
              <a:lnSpc>
                <a:spcPct val="110000"/>
              </a:lnSpc>
            </a:pPr>
            <a:endParaRPr lang="en-CA" sz="1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34436" y="1633958"/>
            <a:ext cx="3566160" cy="822960"/>
          </a:xfrm>
        </p:spPr>
        <p:txBody>
          <a:bodyPr>
            <a:normAutofit/>
          </a:bodyPr>
          <a:lstStyle/>
          <a:p>
            <a:r>
              <a:rPr lang="en-US" sz="2400" b="1" dirty="0"/>
              <a:t>Current Process</a:t>
            </a:r>
            <a:endParaRPr lang="en-CA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34436" y="2422110"/>
            <a:ext cx="3737616" cy="38506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Define Goals (Manager/Employee)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Start Evaluation (Manager)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Employee completes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Manager completes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Share with Employee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Employee Acknowledges</a:t>
            </a:r>
            <a:endParaRPr lang="en-CA" sz="18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0C15B4D-47AC-43FE-86A8-290A0B86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751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" y="904683"/>
            <a:ext cx="9072317" cy="4463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" y="913737"/>
            <a:ext cx="9060564" cy="49981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7" y="913736"/>
            <a:ext cx="9060071" cy="5543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8096" y="322679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TEMPLATE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6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989042" cy="4459024"/>
          </a:xfrm>
        </p:spPr>
        <p:txBody>
          <a:bodyPr>
            <a:normAutofit/>
          </a:bodyPr>
          <a:lstStyle/>
          <a:p>
            <a:r>
              <a:rPr lang="en-US" sz="3200" dirty="0"/>
              <a:t>- Auto Save for goals</a:t>
            </a:r>
          </a:p>
          <a:p>
            <a:pPr marL="310899" lvl="2" indent="0">
              <a:buNone/>
            </a:pPr>
            <a:r>
              <a:rPr lang="en-US" sz="2000" dirty="0"/>
              <a:t>Automatically saved document once a goal was submitted</a:t>
            </a:r>
          </a:p>
          <a:p>
            <a:r>
              <a:rPr lang="en-US" sz="3200" dirty="0"/>
              <a:t>- Re-open goals</a:t>
            </a:r>
          </a:p>
          <a:p>
            <a:pPr marL="310899" lvl="2" indent="0">
              <a:buNone/>
            </a:pPr>
            <a:r>
              <a:rPr lang="en-US" sz="2000" dirty="0"/>
              <a:t>Move document back to Establish Criteria from Evaluation in Progress</a:t>
            </a:r>
          </a:p>
          <a:p>
            <a:r>
              <a:rPr lang="en-US" sz="3200" dirty="0"/>
              <a:t>- Business Title</a:t>
            </a:r>
          </a:p>
          <a:p>
            <a:pPr marL="310899" lvl="2" indent="0">
              <a:buNone/>
            </a:pPr>
            <a:r>
              <a:rPr lang="en-CA" sz="2000" dirty="0"/>
              <a:t>Delivered Performance documents displays the job code description - our business titles are more accurate</a:t>
            </a:r>
            <a:endParaRPr lang="en-US" sz="2000" dirty="0"/>
          </a:p>
          <a:p>
            <a:r>
              <a:rPr lang="en-US" sz="3200" dirty="0"/>
              <a:t>- Auto-Cancellation Administration</a:t>
            </a:r>
          </a:p>
          <a:p>
            <a:pPr marL="310899" lvl="2" indent="0">
              <a:buNone/>
            </a:pPr>
            <a:r>
              <a:rPr lang="en-US" sz="2000" dirty="0"/>
              <a:t>We require a delay, and the option to prevent cancellation of a document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11" y="340440"/>
            <a:ext cx="2636634" cy="215618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85ED239-9225-42D3-B8F9-86981CE1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5715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 to perform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Performance Management is evolving!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F9D4D6-D5BE-4934-A2E8-6CA6F31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4222496"/>
            <a:ext cx="3566160" cy="822960"/>
          </a:xfrm>
        </p:spPr>
        <p:txBody>
          <a:bodyPr/>
          <a:lstStyle/>
          <a:p>
            <a:r>
              <a:rPr lang="en-US" dirty="0"/>
              <a:t>Brad Hurton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5010648"/>
            <a:ext cx="3566160" cy="1446168"/>
          </a:xfrm>
        </p:spPr>
        <p:txBody>
          <a:bodyPr/>
          <a:lstStyle/>
          <a:p>
            <a:r>
              <a:rPr lang="en-US" dirty="0"/>
              <a:t>Senior Systems Analyst</a:t>
            </a:r>
          </a:p>
          <a:p>
            <a:r>
              <a:rPr lang="en-US" dirty="0"/>
              <a:t>University of Calgary</a:t>
            </a:r>
          </a:p>
          <a:p>
            <a:r>
              <a:rPr lang="en-US" dirty="0"/>
              <a:t>bjhurton@ucalgary.ca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734" y="4222496"/>
            <a:ext cx="3566160" cy="822960"/>
          </a:xfrm>
        </p:spPr>
        <p:txBody>
          <a:bodyPr/>
          <a:lstStyle/>
          <a:p>
            <a:r>
              <a:rPr lang="en-US" dirty="0"/>
              <a:t>Patrick Ryan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734" y="5010648"/>
            <a:ext cx="3566160" cy="1446168"/>
          </a:xfrm>
        </p:spPr>
        <p:txBody>
          <a:bodyPr/>
          <a:lstStyle/>
          <a:p>
            <a:r>
              <a:rPr lang="en-US" dirty="0"/>
              <a:t>Talent Development Consultant</a:t>
            </a:r>
          </a:p>
          <a:p>
            <a:r>
              <a:rPr lang="en-US" dirty="0"/>
              <a:t>University of Calgary</a:t>
            </a:r>
          </a:p>
          <a:p>
            <a:r>
              <a:rPr lang="en-US" dirty="0"/>
              <a:t>paryan@ucalgary.ca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1B844-AC95-4AFC-B7A1-D04F6D1DA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39" y="2296146"/>
            <a:ext cx="1926350" cy="192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36" y="2296146"/>
            <a:ext cx="1444251" cy="19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perform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4" y="2491122"/>
            <a:ext cx="8171784" cy="3979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evolution of Performance Management at UCalgary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More focus on one-on-one conversations, timely feedback, and career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Shifting the performance year for better alignment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Disconnecting performance ratings from compensation decisions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69" y="494754"/>
            <a:ext cx="2281481" cy="16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4" y="2084392"/>
            <a:ext cx="7504980" cy="4364966"/>
          </a:xfrm>
        </p:spPr>
        <p:txBody>
          <a:bodyPr>
            <a:normAutofit/>
          </a:bodyPr>
          <a:lstStyle/>
          <a:p>
            <a:pPr marL="0" lvl="0" indent="0">
              <a:buClr>
                <a:srgbClr val="B40404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Online annual reviews introduced to unionized staff group in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Increased the audience by 2.5x (~2500)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More templates, more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Access to computers required a flexible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89% review completion in the first year, with 88% self-assessment completion</a:t>
            </a:r>
          </a:p>
          <a:p>
            <a:pPr lvl="1"/>
            <a:endParaRPr lang="en-US" sz="2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78" y="339775"/>
            <a:ext cx="2592298" cy="15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Probation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4" y="1889186"/>
            <a:ext cx="7879954" cy="3836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Online and centrally managed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Two new templates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Auto-creation based on start-date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Managers completes the assessment, employee acknowledges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Notifications as reminders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Reporting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06" y="673718"/>
            <a:ext cx="1889444" cy="13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482052" cy="1499616"/>
          </a:xfrm>
        </p:spPr>
        <p:txBody>
          <a:bodyPr/>
          <a:lstStyle/>
          <a:p>
            <a:r>
              <a:rPr lang="en-US" dirty="0"/>
              <a:t>Probation Assessments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PeopleSOFt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397334"/>
            <a:ext cx="5323215" cy="301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Repurposed Development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Consistent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Workflow and Notifications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Captured online and Report-able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Very configurable</a:t>
            </a:r>
          </a:p>
          <a:p>
            <a:pPr lvl="1"/>
            <a:endParaRPr lang="en-US" sz="1800" dirty="0"/>
          </a:p>
          <a:p>
            <a:pPr marL="128019" lvl="1" indent="0">
              <a:buNone/>
            </a:pP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06" y="2976089"/>
            <a:ext cx="2448144" cy="1860009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DD7419C-690D-4937-A45E-A2274E84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2413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47" y="264319"/>
            <a:ext cx="5807558" cy="659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5631"/>
            <a:ext cx="7290054" cy="1499616"/>
          </a:xfrm>
        </p:spPr>
        <p:txBody>
          <a:bodyPr/>
          <a:lstStyle/>
          <a:p>
            <a:r>
              <a:rPr lang="en-US" dirty="0"/>
              <a:t>Probation Documents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655" y="1527538"/>
            <a:ext cx="4595437" cy="52174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know…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784850"/>
            <a:ext cx="7290055" cy="3823014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/>
              <a:t>Things to consider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Removed Define Criteria (Goals) step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Finding all the instances of “Development”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Notifications triggers tied to Performance Documents (Install Settings)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Employee has view only access after review (Historical)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55" y="799511"/>
            <a:ext cx="2452995" cy="163533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C1377FF-07AB-452B-9A7E-6504D0BF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247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Probation assessments IN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46761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It’s not all roses…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 all employee types serve a probationary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 all probationary terms are served based on calendar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Uptake has been slow: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~47% of reviews completed per month</a:t>
            </a:r>
          </a:p>
          <a:p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72" y="3039995"/>
            <a:ext cx="2763748" cy="1842499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BC72F20-21FC-462D-B4D8-6056E186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6799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Cleaning up and moving forward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509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Clutter over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43048"/>
            <a:ext cx="7290055" cy="3766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We needed a way to manage old, incomplete reviews.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800" dirty="0"/>
              <a:t>Incomplete reviews linger </a:t>
            </a:r>
            <a:r>
              <a:rPr lang="en-US" sz="2800" i="1" dirty="0"/>
              <a:t>forever </a:t>
            </a:r>
            <a:r>
              <a:rPr lang="en-US" sz="2800" dirty="0"/>
              <a:t>as a ‘current document’</a:t>
            </a:r>
            <a:endParaRPr lang="en-US" sz="2800" i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800" dirty="0"/>
              <a:t>Finalizing the document as an admin was manual and complicated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800" dirty="0"/>
              <a:t>Unnecessary volume when transferring historical documents to new managers</a:t>
            </a:r>
          </a:p>
          <a:p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80" y="127000"/>
            <a:ext cx="1841500" cy="2159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44A3F3-3356-4BDD-9A5A-1DD5C7D4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6603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79327"/>
            <a:ext cx="7588113" cy="432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Customization process developed to centrally move documents through the workflow.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/>
              <a:t>Incomplete reviews pushed forward or archived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/>
              <a:t>Target step can be selected (not just the next one)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/>
              <a:t>Move one or more employees at once</a:t>
            </a:r>
          </a:p>
          <a:p>
            <a:pPr marL="0" indent="0">
              <a:buNone/>
            </a:pPr>
            <a:r>
              <a:rPr lang="en-US" sz="2600" b="1" dirty="0"/>
              <a:t>All current annual reviews can be moved to the Evaluation step.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/>
              <a:t>Admin can control this centrally with one simple step to process all current documents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48" y="243463"/>
            <a:ext cx="2762054" cy="1841369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1310D2D-991A-4ED4-BA32-970BCAC3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9034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of Calgary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26,200 Undergrad Students</a:t>
            </a:r>
          </a:p>
          <a:p>
            <a:r>
              <a:rPr lang="en-US" dirty="0"/>
              <a:t>6,100 Grad Students</a:t>
            </a:r>
          </a:p>
          <a:p>
            <a:r>
              <a:rPr lang="en-US" dirty="0"/>
              <a:t>5,300 Staff</a:t>
            </a:r>
          </a:p>
          <a:p>
            <a:r>
              <a:rPr lang="en-US" dirty="0"/>
              <a:t>Recognized as one of Canada's Best Diversity Employers</a:t>
            </a:r>
          </a:p>
          <a:p>
            <a:r>
              <a:rPr lang="en-US" dirty="0"/>
              <a:t>Named one of top Alberta Employers for 5th year running</a:t>
            </a:r>
          </a:p>
          <a:p>
            <a:r>
              <a:rPr lang="en-US" dirty="0"/>
              <a:t>333 Sunny Days - Most in Canada!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A7ECCF4-C992-4CA5-91C3-5760B94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3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administration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377440"/>
            <a:ext cx="7818822" cy="4093263"/>
          </a:xfrm>
        </p:spPr>
        <p:txBody>
          <a:bodyPr>
            <a:norm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/>
              <a:t>Moving documents forward to a new status through search page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/>
              <a:t>Selection page based on “Cancel Document” admin component for consistency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/>
              <a:t>Required new field Template ID to be mandatory to relate to defined workflow steps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/>
              <a:t>New </a:t>
            </a:r>
            <a:r>
              <a:rPr lang="en-US" sz="2800" dirty="0" err="1"/>
              <a:t>config</a:t>
            </a:r>
            <a:r>
              <a:rPr lang="en-US" sz="2800" dirty="0"/>
              <a:t> page to define the order of the document statuses by template</a:t>
            </a:r>
          </a:p>
          <a:p>
            <a:pPr lvl="1"/>
            <a:endParaRPr lang="en-US" sz="2000" dirty="0"/>
          </a:p>
          <a:p>
            <a:endParaRPr lang="en-US" sz="2800" dirty="0"/>
          </a:p>
          <a:p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19" y="112976"/>
            <a:ext cx="1841500" cy="215900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7A30744-C903-4684-ACE6-CC9D1353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1441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Admin demo</a:t>
            </a:r>
            <a:endParaRPr lang="en-CA" dirty="0"/>
          </a:p>
        </p:txBody>
      </p:sp>
      <p:pic>
        <p:nvPicPr>
          <p:cNvPr id="7" name="statusadmin-bi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181" y="1715892"/>
            <a:ext cx="8905756" cy="4119300"/>
          </a:xfrm>
          <a:ln w="25400">
            <a:solidFill>
              <a:schemeClr val="accent1"/>
            </a:solidFill>
          </a:ln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7324EF3-A4E3-455F-9C1B-D906FFD6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7870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Configuration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528" y="1829502"/>
            <a:ext cx="5865649" cy="4479223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379BEB9-DBC3-40BD-8BE3-D3920195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6369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22020"/>
            <a:ext cx="2438401" cy="1609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Status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48028"/>
            <a:ext cx="7672519" cy="3368327"/>
          </a:xfrm>
        </p:spPr>
        <p:txBody>
          <a:bodyPr>
            <a:normAutofit/>
          </a:bodyPr>
          <a:lstStyle/>
          <a:p>
            <a:r>
              <a:rPr lang="en-US" sz="2800" dirty="0"/>
              <a:t>Moving all documents that match the run control parameters specifically from “Define Criteria” to “Evaluation in Progress”.</a:t>
            </a:r>
          </a:p>
          <a:p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81" y="3594514"/>
            <a:ext cx="7295238" cy="287619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6A79D06-CC14-4241-B49F-6FA5930F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8768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news is good news…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0764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52551"/>
            <a:ext cx="7290055" cy="4618153"/>
          </a:xfrm>
        </p:spPr>
        <p:txBody>
          <a:bodyPr>
            <a:normAutofit fontScale="92500"/>
          </a:bodyPr>
          <a:lstStyle/>
          <a:p>
            <a:r>
              <a:rPr lang="en-CA" sz="2800" b="1" dirty="0"/>
              <a:t>Streamlined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Improved user experience </a:t>
            </a:r>
            <a:r>
              <a:rPr lang="en-CA" sz="2000" dirty="0">
                <a:sym typeface="Wingdings" panose="05000000000000000000" pitchFamily="2" charset="2"/>
              </a:rPr>
              <a:t> </a:t>
            </a:r>
            <a:r>
              <a:rPr lang="en-CA" sz="2000" dirty="0"/>
              <a:t>higher-quality reviews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Fewer instances of calls to support centre or HR Partner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Process is still described as cumbersome</a:t>
            </a:r>
          </a:p>
          <a:p>
            <a:r>
              <a:rPr lang="en-CA" sz="2800" b="1" dirty="0"/>
              <a:t>Connect to Perform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Focus groups suggest a shifting culture of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Online probationary reviews close a labour relations gap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High completion rates among employee and managers of union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Decreasing review completion YOY from managers of non-union staff</a:t>
            </a:r>
          </a:p>
          <a:p>
            <a:r>
              <a:rPr lang="en-CA" sz="2800" b="1" dirty="0"/>
              <a:t>Status Administration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Improved user experience for employees and managers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Fast-tracked workflow at the beginning of the review cycle</a:t>
            </a:r>
          </a:p>
          <a:p>
            <a:pPr marL="0" indent="0">
              <a:buNone/>
            </a:pPr>
            <a:endParaRPr lang="en-CA" sz="2800" b="1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F316D3-2B6D-4A52-8F60-47974A33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5057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3 Tips for Optimizing your </a:t>
            </a:r>
            <a:r>
              <a:rPr lang="en-US" sz="3900" dirty="0" err="1"/>
              <a:t>ePerformance</a:t>
            </a:r>
            <a:r>
              <a:rPr lang="en-US" sz="3900" dirty="0"/>
              <a:t>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 from our mistakes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32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607808" cy="4224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Start with why</a:t>
            </a:r>
          </a:p>
          <a:p>
            <a:pPr marL="688086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What is the purpose of performance management in your organization?</a:t>
            </a:r>
          </a:p>
          <a:p>
            <a:pPr marL="688086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Match system with purpose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Don’t make it painful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Look for the shortest workflow possible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Be purposeful: every comment box is a commitment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Be open-minded and engage your audience</a:t>
            </a:r>
          </a:p>
          <a:p>
            <a:pPr marL="688086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Seek feedback from managers and employees</a:t>
            </a:r>
          </a:p>
          <a:p>
            <a:pPr marL="688086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Consider repurposing delivered functionality to fill a business need</a:t>
            </a:r>
          </a:p>
          <a:p>
            <a:pPr marL="688086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Don’t be shy about announcing your improvements</a:t>
            </a:r>
          </a:p>
          <a:p>
            <a:endParaRPr lang="en-CA" sz="32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BBB4A36-3158-4865-97FC-6A18C71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8693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8B06EF8-CF9C-4791-A3C3-FDDC2851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741676"/>
            <a:ext cx="2601798" cy="3283306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5" name="Picture 14" descr="A flag next to a body of water&#10;&#10;Description generated with very high confidence">
            <a:extLst>
              <a:ext uri="{FF2B5EF4-FFF2-40B4-BE49-F238E27FC236}">
                <a16:creationId xmlns:a16="http://schemas.microsoft.com/office/drawing/2014/main" id="{4B46E258-2130-4AD3-9064-ED262324B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675"/>
            <a:ext cx="6542202" cy="3283307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6CF15D4-36DE-4A24-9D78-0DF0093F7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5" y="4960138"/>
            <a:ext cx="1621130" cy="12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UCALGARY &amp; ORACLE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We’re becoming old timers – original go-lives began in 2004.  We’re now live with Campus Solutions, Finance, HCM, ELM and Integration Hub.</a:t>
            </a:r>
          </a:p>
          <a:p>
            <a:endParaRPr lang="en-CA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3F4C823-5B6C-41BC-AC0E-7113C564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6858000" y="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FSCM 9.2 PI 26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HCM 9.2 PI 29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ELM 9.2 PI 18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CS 9.2 PI 4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IH 9.1 PI 8 +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IntraSee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PeopleTools 8.56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Oracle 12.2 database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Linux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C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Eperformance - agenda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977516"/>
            <a:ext cx="205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ePerformance</a:t>
            </a:r>
            <a:r>
              <a:rPr lang="en-US" sz="2000" dirty="0">
                <a:solidFill>
                  <a:schemeClr val="bg1"/>
                </a:solidFill>
              </a:rPr>
              <a:t> at UCalgary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715563"/>
            <a:ext cx="205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Streamlining the Process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918324"/>
            <a:ext cx="205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Connect to Perform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577665"/>
            <a:ext cx="2059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Creating new Administrative Tools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2449BB07-9DE1-4742-B6AB-35E2D8C2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Eperformance </a:t>
            </a:r>
            <a:br>
              <a:rPr lang="en-US" dirty="0"/>
            </a:br>
            <a:r>
              <a:rPr lang="en-US" dirty="0"/>
              <a:t>@ </a:t>
            </a:r>
            <a:r>
              <a:rPr lang="en-US" dirty="0" err="1"/>
              <a:t>ucalgary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history….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DED9CD-6738-4BB5-8C42-8838EF3E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Eperformance </a:t>
            </a:r>
            <a:br>
              <a:rPr lang="en-US" dirty="0"/>
            </a:br>
            <a:r>
              <a:rPr lang="en-US" dirty="0"/>
              <a:t>@ </a:t>
            </a:r>
            <a:r>
              <a:rPr lang="en-US" dirty="0" err="1"/>
              <a:t>ucalgary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4" y="2787094"/>
            <a:ext cx="7368036" cy="271483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Introduced in 2013 in HCM 9.0 for ~1000 non-union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Two of everything: templates, workflows, and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Lengthy review template with 8 sections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2" y="588798"/>
            <a:ext cx="2643828" cy="17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SECTIONS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0814"/>
            <a:ext cx="7290055" cy="46226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Mid year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Accomplishments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Competencies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Summary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B9B6C8-888A-4C54-A370-8911E4A4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8" y="1710814"/>
            <a:ext cx="3702868" cy="24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Original Documen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096" y="341732"/>
            <a:ext cx="7181160" cy="59760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1344</Words>
  <Application>Microsoft Office PowerPoint</Application>
  <PresentationFormat>On-screen Show (4:3)</PresentationFormat>
  <Paragraphs>308</Paragraphs>
  <Slides>39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 ePerformance –  An evolution of engagement</vt:lpstr>
      <vt:lpstr>presenters</vt:lpstr>
      <vt:lpstr>The University of Calgary</vt:lpstr>
      <vt:lpstr>UCALGARY &amp; ORACLE</vt:lpstr>
      <vt:lpstr>Eperformance - agenda</vt:lpstr>
      <vt:lpstr>Eperformance  @ ucalgary</vt:lpstr>
      <vt:lpstr>Eperformance  @ ucalgary</vt:lpstr>
      <vt:lpstr>Original SECTIONS</vt:lpstr>
      <vt:lpstr>PowerPoint Presentation</vt:lpstr>
      <vt:lpstr>Original process</vt:lpstr>
      <vt:lpstr>Lessons Learned</vt:lpstr>
      <vt:lpstr>Streamlining the process</vt:lpstr>
      <vt:lpstr>streamlining</vt:lpstr>
      <vt:lpstr>Changes over time</vt:lpstr>
      <vt:lpstr>SECTION changes</vt:lpstr>
      <vt:lpstr>Process Changes</vt:lpstr>
      <vt:lpstr>PowerPoint Presentation</vt:lpstr>
      <vt:lpstr>Customizations</vt:lpstr>
      <vt:lpstr>Connect to perform</vt:lpstr>
      <vt:lpstr>Connect to perform</vt:lpstr>
      <vt:lpstr>Expanded audience</vt:lpstr>
      <vt:lpstr>Probation Reviews</vt:lpstr>
      <vt:lpstr>Probation Assessments  in PeopleSOFt</vt:lpstr>
      <vt:lpstr>Probation Documents</vt:lpstr>
      <vt:lpstr>Now we know…</vt:lpstr>
      <vt:lpstr>Probation assessments IN REVIEW</vt:lpstr>
      <vt:lpstr>Administrative tools</vt:lpstr>
      <vt:lpstr>Clutter over time</vt:lpstr>
      <vt:lpstr>Administrative tools</vt:lpstr>
      <vt:lpstr>Status administration</vt:lpstr>
      <vt:lpstr>Status Admin demo</vt:lpstr>
      <vt:lpstr>Status Configuration</vt:lpstr>
      <vt:lpstr>Mass Status Change</vt:lpstr>
      <vt:lpstr>Outcomes</vt:lpstr>
      <vt:lpstr>outcomes</vt:lpstr>
      <vt:lpstr>3 Tips for Optimizing your ePerformance Implementation</vt:lpstr>
      <vt:lpstr>3 Tips</vt:lpstr>
      <vt:lpstr>Concluding thoughts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2019-11-06T22:07:02Z</dcterms:created>
  <dcterms:modified xsi:type="dcterms:W3CDTF">2019-11-06T22:09:08Z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