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67"/>
  </p:notesMasterIdLst>
  <p:handoutMasterIdLst>
    <p:handoutMasterId r:id="rId68"/>
  </p:handoutMasterIdLst>
  <p:sldIdLst>
    <p:sldId id="259" r:id="rId5"/>
    <p:sldId id="260" r:id="rId6"/>
    <p:sldId id="269" r:id="rId7"/>
    <p:sldId id="268" r:id="rId8"/>
    <p:sldId id="301" r:id="rId9"/>
    <p:sldId id="302" r:id="rId10"/>
    <p:sldId id="266" r:id="rId11"/>
    <p:sldId id="292" r:id="rId12"/>
    <p:sldId id="270" r:id="rId13"/>
    <p:sldId id="288" r:id="rId14"/>
    <p:sldId id="287" r:id="rId15"/>
    <p:sldId id="293" r:id="rId16"/>
    <p:sldId id="291" r:id="rId17"/>
    <p:sldId id="290" r:id="rId18"/>
    <p:sldId id="271" r:id="rId19"/>
    <p:sldId id="289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64" r:id="rId33"/>
    <p:sldId id="294" r:id="rId34"/>
    <p:sldId id="295" r:id="rId35"/>
    <p:sldId id="298" r:id="rId36"/>
    <p:sldId id="299" r:id="rId37"/>
    <p:sldId id="296" r:id="rId38"/>
    <p:sldId id="277" r:id="rId39"/>
    <p:sldId id="297" r:id="rId40"/>
    <p:sldId id="300" r:id="rId41"/>
    <p:sldId id="265" r:id="rId42"/>
    <p:sldId id="316" r:id="rId43"/>
    <p:sldId id="317" r:id="rId44"/>
    <p:sldId id="333" r:id="rId45"/>
    <p:sldId id="318" r:id="rId46"/>
    <p:sldId id="327" r:id="rId47"/>
    <p:sldId id="329" r:id="rId48"/>
    <p:sldId id="334" r:id="rId49"/>
    <p:sldId id="319" r:id="rId50"/>
    <p:sldId id="332" r:id="rId51"/>
    <p:sldId id="331" r:id="rId52"/>
    <p:sldId id="328" r:id="rId53"/>
    <p:sldId id="335" r:id="rId54"/>
    <p:sldId id="320" r:id="rId55"/>
    <p:sldId id="321" r:id="rId56"/>
    <p:sldId id="322" r:id="rId57"/>
    <p:sldId id="336" r:id="rId58"/>
    <p:sldId id="323" r:id="rId59"/>
    <p:sldId id="325" r:id="rId60"/>
    <p:sldId id="326" r:id="rId61"/>
    <p:sldId id="324" r:id="rId62"/>
    <p:sldId id="330" r:id="rId63"/>
    <p:sldId id="284" r:id="rId64"/>
    <p:sldId id="283" r:id="rId65"/>
    <p:sldId id="28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15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Payline Earnings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7200</c:v>
                </c:pt>
                <c:pt idx="1">
                  <c:v>22015</c:v>
                </c:pt>
                <c:pt idx="2">
                  <c:v>32033</c:v>
                </c:pt>
                <c:pt idx="3">
                  <c:v>27559</c:v>
                </c:pt>
                <c:pt idx="4">
                  <c:v>6038</c:v>
                </c:pt>
                <c:pt idx="5">
                  <c:v>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4-4944-9257-2F0D30259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Payline Deductions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5429</c:v>
                </c:pt>
                <c:pt idx="1">
                  <c:v>8506</c:v>
                </c:pt>
                <c:pt idx="2">
                  <c:v>10494</c:v>
                </c:pt>
                <c:pt idx="3">
                  <c:v>7446</c:v>
                </c:pt>
                <c:pt idx="4">
                  <c:v>10224</c:v>
                </c:pt>
                <c:pt idx="5">
                  <c:v>10112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4-4944-9257-2F0D30259C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Payline Tax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15</c:v>
                </c:pt>
                <c:pt idx="3">
                  <c:v>13</c:v>
                </c:pt>
                <c:pt idx="4">
                  <c:v>569</c:v>
                </c:pt>
                <c:pt idx="5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4-4944-9257-2F0D30259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69307480"/>
        <c:axId val="366628632"/>
      </c:barChart>
      <c:catAx>
        <c:axId val="3693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8632"/>
        <c:crosses val="autoZero"/>
        <c:auto val="1"/>
        <c:lblAlgn val="ctr"/>
        <c:lblOffset val="100"/>
        <c:noMultiLvlLbl val="0"/>
      </c:catAx>
      <c:valAx>
        <c:axId val="366628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0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760869427410328"/>
          <c:y val="0.22734757053102594"/>
          <c:w val="0.52631969427574676"/>
          <c:h val="0.70807199926708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Additional Pay Records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May 2015 - April 2016</c:v>
                </c:pt>
                <c:pt idx="1">
                  <c:v>May 2016 - April 2017</c:v>
                </c:pt>
                <c:pt idx="2">
                  <c:v>May 2017 - April 2018</c:v>
                </c:pt>
                <c:pt idx="3">
                  <c:v>May 2018 - April 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6255</c:v>
                </c:pt>
                <c:pt idx="1">
                  <c:v>9273</c:v>
                </c:pt>
                <c:pt idx="2">
                  <c:v>9254</c:v>
                </c:pt>
                <c:pt idx="3">
                  <c:v>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8-4025-A24C-20E8146BA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42308680"/>
        <c:axId val="342307504"/>
      </c:barChart>
      <c:catAx>
        <c:axId val="342308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307504"/>
        <c:crosses val="autoZero"/>
        <c:auto val="1"/>
        <c:lblAlgn val="ctr"/>
        <c:lblOffset val="100"/>
        <c:noMultiLvlLbl val="0"/>
      </c:catAx>
      <c:valAx>
        <c:axId val="34230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30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Uploads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53-4CA8-9231-2A51D070BD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53-4CA8-9231-2A51D070BD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53-4CA8-9231-2A51D070BD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53-4CA8-9231-2A51D070BD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53-4CA8-9231-2A51D070BD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53-4CA8-9231-2A51D070BD5E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61</c:v>
                </c:pt>
                <c:pt idx="2">
                  <c:v>70</c:v>
                </c:pt>
                <c:pt idx="3">
                  <c:v>218</c:v>
                </c:pt>
                <c:pt idx="4">
                  <c:v>875</c:v>
                </c:pt>
                <c:pt idx="5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3-437F-88B0-9AAE162D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149</c:v>
                </c:pt>
                <c:pt idx="1">
                  <c:v>221</c:v>
                </c:pt>
                <c:pt idx="2">
                  <c:v>620</c:v>
                </c:pt>
                <c:pt idx="3">
                  <c:v>395</c:v>
                </c:pt>
                <c:pt idx="4">
                  <c:v>599</c:v>
                </c:pt>
                <c:pt idx="5">
                  <c:v>1479</c:v>
                </c:pt>
                <c:pt idx="6">
                  <c:v>325</c:v>
                </c:pt>
                <c:pt idx="7">
                  <c:v>1527</c:v>
                </c:pt>
                <c:pt idx="8">
                  <c:v>1689</c:v>
                </c:pt>
                <c:pt idx="9">
                  <c:v>437</c:v>
                </c:pt>
                <c:pt idx="10">
                  <c:v>133</c:v>
                </c:pt>
                <c:pt idx="11">
                  <c:v>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4-4944-9257-2F0D30259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434</c:v>
                </c:pt>
                <c:pt idx="1">
                  <c:v>239</c:v>
                </c:pt>
                <c:pt idx="2">
                  <c:v>99</c:v>
                </c:pt>
                <c:pt idx="3">
                  <c:v>730</c:v>
                </c:pt>
                <c:pt idx="4">
                  <c:v>3040</c:v>
                </c:pt>
                <c:pt idx="5">
                  <c:v>303</c:v>
                </c:pt>
                <c:pt idx="6">
                  <c:v>381</c:v>
                </c:pt>
                <c:pt idx="7">
                  <c:v>814</c:v>
                </c:pt>
                <c:pt idx="8">
                  <c:v>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D-4B0C-A138-B9FA8D9A7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69307480"/>
        <c:axId val="366628632"/>
      </c:barChart>
      <c:catAx>
        <c:axId val="3693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8632"/>
        <c:crosses val="autoZero"/>
        <c:auto val="1"/>
        <c:lblAlgn val="ctr"/>
        <c:lblOffset val="100"/>
        <c:noMultiLvlLbl val="0"/>
      </c:catAx>
      <c:valAx>
        <c:axId val="366628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0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T4 Slips (HR)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16993</c:v>
                </c:pt>
                <c:pt idx="1">
                  <c:v>17120</c:v>
                </c:pt>
                <c:pt idx="2">
                  <c:v>17804</c:v>
                </c:pt>
                <c:pt idx="3">
                  <c:v>18033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4-4944-9257-2F0D30259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T4A Slips (HR)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2039</c:v>
                </c:pt>
                <c:pt idx="1">
                  <c:v>2121</c:v>
                </c:pt>
                <c:pt idx="2">
                  <c:v>2139</c:v>
                </c:pt>
                <c:pt idx="3">
                  <c:v>2241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4-4944-9257-2F0D30259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69307480"/>
        <c:axId val="366628632"/>
      </c:barChart>
      <c:catAx>
        <c:axId val="3693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8632"/>
        <c:crosses val="autoZero"/>
        <c:auto val="1"/>
        <c:lblAlgn val="ctr"/>
        <c:lblOffset val="100"/>
        <c:noMultiLvlLbl val="0"/>
      </c:catAx>
      <c:valAx>
        <c:axId val="366628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0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Hires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6190</c:v>
                </c:pt>
                <c:pt idx="1">
                  <c:v>7661</c:v>
                </c:pt>
                <c:pt idx="2">
                  <c:v>8407</c:v>
                </c:pt>
                <c:pt idx="3">
                  <c:v>7520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4-4944-9257-2F0D30259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ReHires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2417</c:v>
                </c:pt>
                <c:pt idx="1">
                  <c:v>4477</c:v>
                </c:pt>
                <c:pt idx="2">
                  <c:v>5534</c:v>
                </c:pt>
                <c:pt idx="3">
                  <c:v>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4-4944-9257-2F0D30259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69307480"/>
        <c:axId val="366628632"/>
      </c:barChart>
      <c:catAx>
        <c:axId val="3693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8632"/>
        <c:crosses val="autoZero"/>
        <c:auto val="1"/>
        <c:lblAlgn val="ctr"/>
        <c:lblOffset val="100"/>
        <c:noMultiLvlLbl val="0"/>
      </c:catAx>
      <c:valAx>
        <c:axId val="366628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0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3">
          <cx:pt idx="0">Provinces/Territories</cx:pt>
          <cx:pt idx="1">Companies</cx:pt>
          <cx:pt idx="2">Rate Groups/Prov</cx:pt>
        </cx:lvl>
      </cx:strDim>
      <cx:numDim type="size">
        <cx:f>Sheet1!$B$2:$B$5</cx:f>
        <cx:lvl ptCount="4" formatCode="General">
          <cx:pt idx="0">9</cx:pt>
          <cx:pt idx="1">6</cx:pt>
          <cx:pt idx="2">2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6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w Cen MT" panose="020B0602020104020603"/>
              </a:rPr>
              <a:t>Workman’s Compensation Board (WCB)</a:t>
            </a:r>
            <a:endParaRPr lang="en-US" dirty="0"/>
          </a:p>
        </cx:rich>
      </cx:tx>
    </cx:title>
    <cx:plotArea>
      <cx:plotAreaRegion>
        <cx:series layoutId="treemap" uniqueId="{82DED749-5A2B-4908-A6CC-3BE5B538D3E8}">
          <cx:tx>
            <cx:txData>
              <cx:f>Sheet1!$B$1</cx:f>
              <cx:v>Number of Instances</cx:v>
            </cx:txData>
          </cx:tx>
          <cx:dataId val="0"/>
          <cx:layoutPr/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8EE1C-863D-45B8-9BD8-B31B05D47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5B17EB-F110-478D-9B62-A0D554EB9814}">
      <dgm:prSet phldrT="[Text]"/>
      <dgm:spPr/>
      <dgm:t>
        <a:bodyPr/>
        <a:lstStyle/>
        <a:p>
          <a:r>
            <a:rPr lang="en-US" dirty="0"/>
            <a:t>Not Included in Payroll</a:t>
          </a:r>
        </a:p>
      </dgm:t>
    </dgm:pt>
    <dgm:pt modelId="{49D12969-89BA-47EE-B6E1-8271D6B45CE2}" type="parTrans" cxnId="{C932EC19-6F9F-40F1-A372-6EF7224E42B4}">
      <dgm:prSet/>
      <dgm:spPr/>
      <dgm:t>
        <a:bodyPr/>
        <a:lstStyle/>
        <a:p>
          <a:endParaRPr lang="en-US"/>
        </a:p>
      </dgm:t>
    </dgm:pt>
    <dgm:pt modelId="{4965852B-2BBC-43B2-8847-559354069EF0}" type="sibTrans" cxnId="{C932EC19-6F9F-40F1-A372-6EF7224E42B4}">
      <dgm:prSet/>
      <dgm:spPr/>
      <dgm:t>
        <a:bodyPr/>
        <a:lstStyle/>
        <a:p>
          <a:endParaRPr lang="en-US"/>
        </a:p>
      </dgm:t>
    </dgm:pt>
    <dgm:pt modelId="{BF7DA9E2-3FCA-4DF9-87E2-FF6AAEBDDCFC}">
      <dgm:prSet phldrT="[Text]"/>
      <dgm:spPr/>
      <dgm:t>
        <a:bodyPr/>
        <a:lstStyle/>
        <a:p>
          <a:r>
            <a:rPr lang="en-US" dirty="0"/>
            <a:t>No Actuals Distributed</a:t>
          </a:r>
        </a:p>
      </dgm:t>
    </dgm:pt>
    <dgm:pt modelId="{6BF85DFB-7BB7-4EF9-8AC2-972E4D04D230}" type="parTrans" cxnId="{DECA3029-BA36-4B4B-A5B3-9C0801043384}">
      <dgm:prSet/>
      <dgm:spPr/>
      <dgm:t>
        <a:bodyPr/>
        <a:lstStyle/>
        <a:p>
          <a:endParaRPr lang="en-US"/>
        </a:p>
      </dgm:t>
    </dgm:pt>
    <dgm:pt modelId="{111ABDCC-E931-4F8F-B3CA-908BBAF0CA03}" type="sibTrans" cxnId="{DECA3029-BA36-4B4B-A5B3-9C0801043384}">
      <dgm:prSet/>
      <dgm:spPr/>
      <dgm:t>
        <a:bodyPr/>
        <a:lstStyle/>
        <a:p>
          <a:endParaRPr lang="en-US"/>
        </a:p>
      </dgm:t>
    </dgm:pt>
    <dgm:pt modelId="{E926CFF9-5EDF-411B-9F38-548F16E45D57}">
      <dgm:prSet phldrT="[Text]"/>
      <dgm:spPr/>
      <dgm:t>
        <a:bodyPr/>
        <a:lstStyle/>
        <a:p>
          <a:r>
            <a:rPr lang="en-US" dirty="0"/>
            <a:t>Report Estimates; Remit Estimates</a:t>
          </a:r>
        </a:p>
      </dgm:t>
    </dgm:pt>
    <dgm:pt modelId="{374C209A-EFB1-4E23-A535-16C7F36BA9E6}" type="parTrans" cxnId="{F834A93A-F710-4010-B163-AC7ACC0041C2}">
      <dgm:prSet/>
      <dgm:spPr/>
      <dgm:t>
        <a:bodyPr/>
        <a:lstStyle/>
        <a:p>
          <a:endParaRPr lang="en-US"/>
        </a:p>
      </dgm:t>
    </dgm:pt>
    <dgm:pt modelId="{C4577206-2312-4360-A9CA-F8E64F10DC95}" type="sibTrans" cxnId="{F834A93A-F710-4010-B163-AC7ACC0041C2}">
      <dgm:prSet/>
      <dgm:spPr/>
      <dgm:t>
        <a:bodyPr/>
        <a:lstStyle/>
        <a:p>
          <a:endParaRPr lang="en-US"/>
        </a:p>
      </dgm:t>
    </dgm:pt>
    <dgm:pt modelId="{F55A3236-6F7B-49DA-A661-1992A29FE1D7}" type="pres">
      <dgm:prSet presAssocID="{F278EE1C-863D-45B8-9BD8-B31B05D479C1}" presName="CompostProcess" presStyleCnt="0">
        <dgm:presLayoutVars>
          <dgm:dir/>
          <dgm:resizeHandles val="exact"/>
        </dgm:presLayoutVars>
      </dgm:prSet>
      <dgm:spPr/>
    </dgm:pt>
    <dgm:pt modelId="{D704429A-A6F6-4802-A14B-9956C5ADB8F0}" type="pres">
      <dgm:prSet presAssocID="{F278EE1C-863D-45B8-9BD8-B31B05D479C1}" presName="arrow" presStyleLbl="bgShp" presStyleIdx="0" presStyleCnt="1"/>
      <dgm:spPr/>
    </dgm:pt>
    <dgm:pt modelId="{9858DD6C-D5AB-4728-AE77-06AE02D061D2}" type="pres">
      <dgm:prSet presAssocID="{F278EE1C-863D-45B8-9BD8-B31B05D479C1}" presName="linearProcess" presStyleCnt="0"/>
      <dgm:spPr/>
    </dgm:pt>
    <dgm:pt modelId="{7D3043A1-9B65-4FEA-8E3E-922A327A66EA}" type="pres">
      <dgm:prSet presAssocID="{385B17EB-F110-478D-9B62-A0D554EB98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B299B-3B89-468C-9AB9-04821D9AB9EF}" type="pres">
      <dgm:prSet presAssocID="{4965852B-2BBC-43B2-8847-559354069EF0}" presName="sibTrans" presStyleCnt="0"/>
      <dgm:spPr/>
    </dgm:pt>
    <dgm:pt modelId="{8F851D64-52B6-4ED3-9426-8D1D14B00C01}" type="pres">
      <dgm:prSet presAssocID="{BF7DA9E2-3FCA-4DF9-87E2-FF6AAEBDDC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2A3B9-86AF-4FF1-95AB-1D41698EA77B}" type="pres">
      <dgm:prSet presAssocID="{111ABDCC-E931-4F8F-B3CA-908BBAF0CA03}" presName="sibTrans" presStyleCnt="0"/>
      <dgm:spPr/>
    </dgm:pt>
    <dgm:pt modelId="{3737DE2E-0F73-42AE-B753-8DD59103701A}" type="pres">
      <dgm:prSet presAssocID="{E926CFF9-5EDF-411B-9F38-548F16E45D5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A3029-BA36-4B4B-A5B3-9C0801043384}" srcId="{F278EE1C-863D-45B8-9BD8-B31B05D479C1}" destId="{BF7DA9E2-3FCA-4DF9-87E2-FF6AAEBDDCFC}" srcOrd="1" destOrd="0" parTransId="{6BF85DFB-7BB7-4EF9-8AC2-972E4D04D230}" sibTransId="{111ABDCC-E931-4F8F-B3CA-908BBAF0CA03}"/>
    <dgm:cxn modelId="{F7B09319-F28F-4747-B03F-4C296AF3B6A7}" type="presOf" srcId="{E926CFF9-5EDF-411B-9F38-548F16E45D57}" destId="{3737DE2E-0F73-42AE-B753-8DD59103701A}" srcOrd="0" destOrd="0" presId="urn:microsoft.com/office/officeart/2005/8/layout/hProcess9"/>
    <dgm:cxn modelId="{DBE17D96-E876-4B81-8731-770B2EDEFFAF}" type="presOf" srcId="{F278EE1C-863D-45B8-9BD8-B31B05D479C1}" destId="{F55A3236-6F7B-49DA-A661-1992A29FE1D7}" srcOrd="0" destOrd="0" presId="urn:microsoft.com/office/officeart/2005/8/layout/hProcess9"/>
    <dgm:cxn modelId="{0BAD21A3-8FBA-4B08-A3D2-D976D97B0E1C}" type="presOf" srcId="{385B17EB-F110-478D-9B62-A0D554EB9814}" destId="{7D3043A1-9B65-4FEA-8E3E-922A327A66EA}" srcOrd="0" destOrd="0" presId="urn:microsoft.com/office/officeart/2005/8/layout/hProcess9"/>
    <dgm:cxn modelId="{F834A93A-F710-4010-B163-AC7ACC0041C2}" srcId="{F278EE1C-863D-45B8-9BD8-B31B05D479C1}" destId="{E926CFF9-5EDF-411B-9F38-548F16E45D57}" srcOrd="2" destOrd="0" parTransId="{374C209A-EFB1-4E23-A535-16C7F36BA9E6}" sibTransId="{C4577206-2312-4360-A9CA-F8E64F10DC95}"/>
    <dgm:cxn modelId="{297157EB-7A67-4CC3-AEAF-9C68B699F03A}" type="presOf" srcId="{BF7DA9E2-3FCA-4DF9-87E2-FF6AAEBDDCFC}" destId="{8F851D64-52B6-4ED3-9426-8D1D14B00C01}" srcOrd="0" destOrd="0" presId="urn:microsoft.com/office/officeart/2005/8/layout/hProcess9"/>
    <dgm:cxn modelId="{C932EC19-6F9F-40F1-A372-6EF7224E42B4}" srcId="{F278EE1C-863D-45B8-9BD8-B31B05D479C1}" destId="{385B17EB-F110-478D-9B62-A0D554EB9814}" srcOrd="0" destOrd="0" parTransId="{49D12969-89BA-47EE-B6E1-8271D6B45CE2}" sibTransId="{4965852B-2BBC-43B2-8847-559354069EF0}"/>
    <dgm:cxn modelId="{ABD51DB6-2A70-4BCD-9D8D-22937B27FA08}" type="presParOf" srcId="{F55A3236-6F7B-49DA-A661-1992A29FE1D7}" destId="{D704429A-A6F6-4802-A14B-9956C5ADB8F0}" srcOrd="0" destOrd="0" presId="urn:microsoft.com/office/officeart/2005/8/layout/hProcess9"/>
    <dgm:cxn modelId="{8C070C05-610A-41A4-9C15-B8E28EF412B4}" type="presParOf" srcId="{F55A3236-6F7B-49DA-A661-1992A29FE1D7}" destId="{9858DD6C-D5AB-4728-AE77-06AE02D061D2}" srcOrd="1" destOrd="0" presId="urn:microsoft.com/office/officeart/2005/8/layout/hProcess9"/>
    <dgm:cxn modelId="{01251081-392F-4F35-B5DC-18A9932908F8}" type="presParOf" srcId="{9858DD6C-D5AB-4728-AE77-06AE02D061D2}" destId="{7D3043A1-9B65-4FEA-8E3E-922A327A66EA}" srcOrd="0" destOrd="0" presId="urn:microsoft.com/office/officeart/2005/8/layout/hProcess9"/>
    <dgm:cxn modelId="{AAD8D0D3-E687-42C2-853E-53244FA311A8}" type="presParOf" srcId="{9858DD6C-D5AB-4728-AE77-06AE02D061D2}" destId="{102B299B-3B89-468C-9AB9-04821D9AB9EF}" srcOrd="1" destOrd="0" presId="urn:microsoft.com/office/officeart/2005/8/layout/hProcess9"/>
    <dgm:cxn modelId="{93AA3163-E2F2-46D1-9501-504B9475D062}" type="presParOf" srcId="{9858DD6C-D5AB-4728-AE77-06AE02D061D2}" destId="{8F851D64-52B6-4ED3-9426-8D1D14B00C01}" srcOrd="2" destOrd="0" presId="urn:microsoft.com/office/officeart/2005/8/layout/hProcess9"/>
    <dgm:cxn modelId="{63BCDF61-2F43-456B-ABE6-1E4164EACB7D}" type="presParOf" srcId="{9858DD6C-D5AB-4728-AE77-06AE02D061D2}" destId="{BB92A3B9-86AF-4FF1-95AB-1D41698EA77B}" srcOrd="3" destOrd="0" presId="urn:microsoft.com/office/officeart/2005/8/layout/hProcess9"/>
    <dgm:cxn modelId="{6CD29600-0812-4917-BA79-48D07853BEB1}" type="presParOf" srcId="{9858DD6C-D5AB-4728-AE77-06AE02D061D2}" destId="{3737DE2E-0F73-42AE-B753-8DD5910370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8EE1C-863D-45B8-9BD8-B31B05D47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5B17EB-F110-478D-9B62-A0D554EB9814}">
      <dgm:prSet phldrT="[Text]"/>
      <dgm:spPr/>
      <dgm:t>
        <a:bodyPr/>
        <a:lstStyle/>
        <a:p>
          <a:r>
            <a:rPr lang="en-US" dirty="0"/>
            <a:t>Accurate Corporate Costs per Employee  via Payroll</a:t>
          </a:r>
        </a:p>
      </dgm:t>
    </dgm:pt>
    <dgm:pt modelId="{49D12969-89BA-47EE-B6E1-8271D6B45CE2}" type="parTrans" cxnId="{C932EC19-6F9F-40F1-A372-6EF7224E42B4}">
      <dgm:prSet/>
      <dgm:spPr/>
      <dgm:t>
        <a:bodyPr/>
        <a:lstStyle/>
        <a:p>
          <a:endParaRPr lang="en-US"/>
        </a:p>
      </dgm:t>
    </dgm:pt>
    <dgm:pt modelId="{4965852B-2BBC-43B2-8847-559354069EF0}" type="sibTrans" cxnId="{C932EC19-6F9F-40F1-A372-6EF7224E42B4}">
      <dgm:prSet/>
      <dgm:spPr/>
      <dgm:t>
        <a:bodyPr/>
        <a:lstStyle/>
        <a:p>
          <a:endParaRPr lang="en-US"/>
        </a:p>
      </dgm:t>
    </dgm:pt>
    <dgm:pt modelId="{BF7DA9E2-3FCA-4DF9-87E2-FF6AAEBDDCFC}">
      <dgm:prSet phldrT="[Text]"/>
      <dgm:spPr/>
      <dgm:t>
        <a:bodyPr/>
        <a:lstStyle/>
        <a:p>
          <a:r>
            <a:rPr lang="en-US" dirty="0"/>
            <a:t>Distribute Payroll Actuals</a:t>
          </a:r>
        </a:p>
      </dgm:t>
    </dgm:pt>
    <dgm:pt modelId="{6BF85DFB-7BB7-4EF9-8AC2-972E4D04D230}" type="parTrans" cxnId="{DECA3029-BA36-4B4B-A5B3-9C0801043384}">
      <dgm:prSet/>
      <dgm:spPr/>
      <dgm:t>
        <a:bodyPr/>
        <a:lstStyle/>
        <a:p>
          <a:endParaRPr lang="en-US"/>
        </a:p>
      </dgm:t>
    </dgm:pt>
    <dgm:pt modelId="{111ABDCC-E931-4F8F-B3CA-908BBAF0CA03}" type="sibTrans" cxnId="{DECA3029-BA36-4B4B-A5B3-9C0801043384}">
      <dgm:prSet/>
      <dgm:spPr/>
      <dgm:t>
        <a:bodyPr/>
        <a:lstStyle/>
        <a:p>
          <a:endParaRPr lang="en-US"/>
        </a:p>
      </dgm:t>
    </dgm:pt>
    <dgm:pt modelId="{E926CFF9-5EDF-411B-9F38-548F16E45D57}">
      <dgm:prSet phldrT="[Text]"/>
      <dgm:spPr/>
      <dgm:t>
        <a:bodyPr/>
        <a:lstStyle/>
        <a:p>
          <a:r>
            <a:rPr lang="en-US" dirty="0"/>
            <a:t>Report Actuals &amp; Remit Actuals</a:t>
          </a:r>
        </a:p>
      </dgm:t>
    </dgm:pt>
    <dgm:pt modelId="{374C209A-EFB1-4E23-A535-16C7F36BA9E6}" type="parTrans" cxnId="{F834A93A-F710-4010-B163-AC7ACC0041C2}">
      <dgm:prSet/>
      <dgm:spPr/>
      <dgm:t>
        <a:bodyPr/>
        <a:lstStyle/>
        <a:p>
          <a:endParaRPr lang="en-US"/>
        </a:p>
      </dgm:t>
    </dgm:pt>
    <dgm:pt modelId="{C4577206-2312-4360-A9CA-F8E64F10DC95}" type="sibTrans" cxnId="{F834A93A-F710-4010-B163-AC7ACC0041C2}">
      <dgm:prSet/>
      <dgm:spPr/>
      <dgm:t>
        <a:bodyPr/>
        <a:lstStyle/>
        <a:p>
          <a:endParaRPr lang="en-US"/>
        </a:p>
      </dgm:t>
    </dgm:pt>
    <dgm:pt modelId="{F55A3236-6F7B-49DA-A661-1992A29FE1D7}" type="pres">
      <dgm:prSet presAssocID="{F278EE1C-863D-45B8-9BD8-B31B05D479C1}" presName="CompostProcess" presStyleCnt="0">
        <dgm:presLayoutVars>
          <dgm:dir/>
          <dgm:resizeHandles val="exact"/>
        </dgm:presLayoutVars>
      </dgm:prSet>
      <dgm:spPr/>
    </dgm:pt>
    <dgm:pt modelId="{D704429A-A6F6-4802-A14B-9956C5ADB8F0}" type="pres">
      <dgm:prSet presAssocID="{F278EE1C-863D-45B8-9BD8-B31B05D479C1}" presName="arrow" presStyleLbl="bgShp" presStyleIdx="0" presStyleCnt="1"/>
      <dgm:spPr/>
    </dgm:pt>
    <dgm:pt modelId="{9858DD6C-D5AB-4728-AE77-06AE02D061D2}" type="pres">
      <dgm:prSet presAssocID="{F278EE1C-863D-45B8-9BD8-B31B05D479C1}" presName="linearProcess" presStyleCnt="0"/>
      <dgm:spPr/>
    </dgm:pt>
    <dgm:pt modelId="{7D3043A1-9B65-4FEA-8E3E-922A327A66EA}" type="pres">
      <dgm:prSet presAssocID="{385B17EB-F110-478D-9B62-A0D554EB98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B299B-3B89-468C-9AB9-04821D9AB9EF}" type="pres">
      <dgm:prSet presAssocID="{4965852B-2BBC-43B2-8847-559354069EF0}" presName="sibTrans" presStyleCnt="0"/>
      <dgm:spPr/>
    </dgm:pt>
    <dgm:pt modelId="{8F851D64-52B6-4ED3-9426-8D1D14B00C01}" type="pres">
      <dgm:prSet presAssocID="{BF7DA9E2-3FCA-4DF9-87E2-FF6AAEBDDC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2A3B9-86AF-4FF1-95AB-1D41698EA77B}" type="pres">
      <dgm:prSet presAssocID="{111ABDCC-E931-4F8F-B3CA-908BBAF0CA03}" presName="sibTrans" presStyleCnt="0"/>
      <dgm:spPr/>
    </dgm:pt>
    <dgm:pt modelId="{3737DE2E-0F73-42AE-B753-8DD59103701A}" type="pres">
      <dgm:prSet presAssocID="{E926CFF9-5EDF-411B-9F38-548F16E45D5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A3029-BA36-4B4B-A5B3-9C0801043384}" srcId="{F278EE1C-863D-45B8-9BD8-B31B05D479C1}" destId="{BF7DA9E2-3FCA-4DF9-87E2-FF6AAEBDDCFC}" srcOrd="1" destOrd="0" parTransId="{6BF85DFB-7BB7-4EF9-8AC2-972E4D04D230}" sibTransId="{111ABDCC-E931-4F8F-B3CA-908BBAF0CA03}"/>
    <dgm:cxn modelId="{F7B09319-F28F-4747-B03F-4C296AF3B6A7}" type="presOf" srcId="{E926CFF9-5EDF-411B-9F38-548F16E45D57}" destId="{3737DE2E-0F73-42AE-B753-8DD59103701A}" srcOrd="0" destOrd="0" presId="urn:microsoft.com/office/officeart/2005/8/layout/hProcess9"/>
    <dgm:cxn modelId="{DBE17D96-E876-4B81-8731-770B2EDEFFAF}" type="presOf" srcId="{F278EE1C-863D-45B8-9BD8-B31B05D479C1}" destId="{F55A3236-6F7B-49DA-A661-1992A29FE1D7}" srcOrd="0" destOrd="0" presId="urn:microsoft.com/office/officeart/2005/8/layout/hProcess9"/>
    <dgm:cxn modelId="{0BAD21A3-8FBA-4B08-A3D2-D976D97B0E1C}" type="presOf" srcId="{385B17EB-F110-478D-9B62-A0D554EB9814}" destId="{7D3043A1-9B65-4FEA-8E3E-922A327A66EA}" srcOrd="0" destOrd="0" presId="urn:microsoft.com/office/officeart/2005/8/layout/hProcess9"/>
    <dgm:cxn modelId="{F834A93A-F710-4010-B163-AC7ACC0041C2}" srcId="{F278EE1C-863D-45B8-9BD8-B31B05D479C1}" destId="{E926CFF9-5EDF-411B-9F38-548F16E45D57}" srcOrd="2" destOrd="0" parTransId="{374C209A-EFB1-4E23-A535-16C7F36BA9E6}" sibTransId="{C4577206-2312-4360-A9CA-F8E64F10DC95}"/>
    <dgm:cxn modelId="{297157EB-7A67-4CC3-AEAF-9C68B699F03A}" type="presOf" srcId="{BF7DA9E2-3FCA-4DF9-87E2-FF6AAEBDDCFC}" destId="{8F851D64-52B6-4ED3-9426-8D1D14B00C01}" srcOrd="0" destOrd="0" presId="urn:microsoft.com/office/officeart/2005/8/layout/hProcess9"/>
    <dgm:cxn modelId="{C932EC19-6F9F-40F1-A372-6EF7224E42B4}" srcId="{F278EE1C-863D-45B8-9BD8-B31B05D479C1}" destId="{385B17EB-F110-478D-9B62-A0D554EB9814}" srcOrd="0" destOrd="0" parTransId="{49D12969-89BA-47EE-B6E1-8271D6B45CE2}" sibTransId="{4965852B-2BBC-43B2-8847-559354069EF0}"/>
    <dgm:cxn modelId="{ABD51DB6-2A70-4BCD-9D8D-22937B27FA08}" type="presParOf" srcId="{F55A3236-6F7B-49DA-A661-1992A29FE1D7}" destId="{D704429A-A6F6-4802-A14B-9956C5ADB8F0}" srcOrd="0" destOrd="0" presId="urn:microsoft.com/office/officeart/2005/8/layout/hProcess9"/>
    <dgm:cxn modelId="{8C070C05-610A-41A4-9C15-B8E28EF412B4}" type="presParOf" srcId="{F55A3236-6F7B-49DA-A661-1992A29FE1D7}" destId="{9858DD6C-D5AB-4728-AE77-06AE02D061D2}" srcOrd="1" destOrd="0" presId="urn:microsoft.com/office/officeart/2005/8/layout/hProcess9"/>
    <dgm:cxn modelId="{01251081-392F-4F35-B5DC-18A9932908F8}" type="presParOf" srcId="{9858DD6C-D5AB-4728-AE77-06AE02D061D2}" destId="{7D3043A1-9B65-4FEA-8E3E-922A327A66EA}" srcOrd="0" destOrd="0" presId="urn:microsoft.com/office/officeart/2005/8/layout/hProcess9"/>
    <dgm:cxn modelId="{AAD8D0D3-E687-42C2-853E-53244FA311A8}" type="presParOf" srcId="{9858DD6C-D5AB-4728-AE77-06AE02D061D2}" destId="{102B299B-3B89-468C-9AB9-04821D9AB9EF}" srcOrd="1" destOrd="0" presId="urn:microsoft.com/office/officeart/2005/8/layout/hProcess9"/>
    <dgm:cxn modelId="{93AA3163-E2F2-46D1-9501-504B9475D062}" type="presParOf" srcId="{9858DD6C-D5AB-4728-AE77-06AE02D061D2}" destId="{8F851D64-52B6-4ED3-9426-8D1D14B00C01}" srcOrd="2" destOrd="0" presId="urn:microsoft.com/office/officeart/2005/8/layout/hProcess9"/>
    <dgm:cxn modelId="{63BCDF61-2F43-456B-ABE6-1E4164EACB7D}" type="presParOf" srcId="{9858DD6C-D5AB-4728-AE77-06AE02D061D2}" destId="{BB92A3B9-86AF-4FF1-95AB-1D41698EA77B}" srcOrd="3" destOrd="0" presId="urn:microsoft.com/office/officeart/2005/8/layout/hProcess9"/>
    <dgm:cxn modelId="{6CD29600-0812-4917-BA79-48D07853BEB1}" type="presParOf" srcId="{9858DD6C-D5AB-4728-AE77-06AE02D061D2}" destId="{3737DE2E-0F73-42AE-B753-8DD5910370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8EE1C-863D-45B8-9BD8-B31B05D47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5B17EB-F110-478D-9B62-A0D554EB9814}">
      <dgm:prSet phldrT="[Text]"/>
      <dgm:spPr/>
      <dgm:t>
        <a:bodyPr/>
        <a:lstStyle/>
        <a:p>
          <a:r>
            <a:rPr lang="en-US" dirty="0"/>
            <a:t>Automated Employee Deductions; </a:t>
          </a:r>
          <a:r>
            <a:rPr lang="en-US" dirty="0" smtClean="0"/>
            <a:t>Corp Cost per </a:t>
          </a:r>
          <a:r>
            <a:rPr lang="en-US" dirty="0" err="1" smtClean="0"/>
            <a:t>Empl</a:t>
          </a:r>
          <a:endParaRPr lang="en-US" dirty="0"/>
        </a:p>
      </dgm:t>
    </dgm:pt>
    <dgm:pt modelId="{49D12969-89BA-47EE-B6E1-8271D6B45CE2}" type="parTrans" cxnId="{C932EC19-6F9F-40F1-A372-6EF7224E42B4}">
      <dgm:prSet/>
      <dgm:spPr/>
      <dgm:t>
        <a:bodyPr/>
        <a:lstStyle/>
        <a:p>
          <a:endParaRPr lang="en-US"/>
        </a:p>
      </dgm:t>
    </dgm:pt>
    <dgm:pt modelId="{4965852B-2BBC-43B2-8847-559354069EF0}" type="sibTrans" cxnId="{C932EC19-6F9F-40F1-A372-6EF7224E42B4}">
      <dgm:prSet/>
      <dgm:spPr/>
      <dgm:t>
        <a:bodyPr/>
        <a:lstStyle/>
        <a:p>
          <a:endParaRPr lang="en-US"/>
        </a:p>
      </dgm:t>
    </dgm:pt>
    <dgm:pt modelId="{BF7DA9E2-3FCA-4DF9-87E2-FF6AAEBDDCFC}">
      <dgm:prSet phldrT="[Text]"/>
      <dgm:spPr/>
      <dgm:t>
        <a:bodyPr/>
        <a:lstStyle/>
        <a:p>
          <a:r>
            <a:rPr lang="en-US" dirty="0"/>
            <a:t>Payroll Actuals Distributed to GL</a:t>
          </a:r>
        </a:p>
      </dgm:t>
    </dgm:pt>
    <dgm:pt modelId="{6BF85DFB-7BB7-4EF9-8AC2-972E4D04D230}" type="parTrans" cxnId="{DECA3029-BA36-4B4B-A5B3-9C0801043384}">
      <dgm:prSet/>
      <dgm:spPr/>
      <dgm:t>
        <a:bodyPr/>
        <a:lstStyle/>
        <a:p>
          <a:endParaRPr lang="en-US"/>
        </a:p>
      </dgm:t>
    </dgm:pt>
    <dgm:pt modelId="{111ABDCC-E931-4F8F-B3CA-908BBAF0CA03}" type="sibTrans" cxnId="{DECA3029-BA36-4B4B-A5B3-9C0801043384}">
      <dgm:prSet/>
      <dgm:spPr/>
      <dgm:t>
        <a:bodyPr/>
        <a:lstStyle/>
        <a:p>
          <a:endParaRPr lang="en-US"/>
        </a:p>
      </dgm:t>
    </dgm:pt>
    <dgm:pt modelId="{E926CFF9-5EDF-411B-9F38-548F16E45D57}">
      <dgm:prSet phldrT="[Text]"/>
      <dgm:spPr/>
      <dgm:t>
        <a:bodyPr/>
        <a:lstStyle/>
        <a:p>
          <a:r>
            <a:rPr lang="en-US" dirty="0"/>
            <a:t>Report Actuals &amp; Remit Actuals</a:t>
          </a:r>
        </a:p>
      </dgm:t>
    </dgm:pt>
    <dgm:pt modelId="{374C209A-EFB1-4E23-A535-16C7F36BA9E6}" type="parTrans" cxnId="{F834A93A-F710-4010-B163-AC7ACC0041C2}">
      <dgm:prSet/>
      <dgm:spPr/>
      <dgm:t>
        <a:bodyPr/>
        <a:lstStyle/>
        <a:p>
          <a:endParaRPr lang="en-US"/>
        </a:p>
      </dgm:t>
    </dgm:pt>
    <dgm:pt modelId="{C4577206-2312-4360-A9CA-F8E64F10DC95}" type="sibTrans" cxnId="{F834A93A-F710-4010-B163-AC7ACC0041C2}">
      <dgm:prSet/>
      <dgm:spPr/>
      <dgm:t>
        <a:bodyPr/>
        <a:lstStyle/>
        <a:p>
          <a:endParaRPr lang="en-US"/>
        </a:p>
      </dgm:t>
    </dgm:pt>
    <dgm:pt modelId="{F55A3236-6F7B-49DA-A661-1992A29FE1D7}" type="pres">
      <dgm:prSet presAssocID="{F278EE1C-863D-45B8-9BD8-B31B05D479C1}" presName="CompostProcess" presStyleCnt="0">
        <dgm:presLayoutVars>
          <dgm:dir/>
          <dgm:resizeHandles val="exact"/>
        </dgm:presLayoutVars>
      </dgm:prSet>
      <dgm:spPr/>
    </dgm:pt>
    <dgm:pt modelId="{D704429A-A6F6-4802-A14B-9956C5ADB8F0}" type="pres">
      <dgm:prSet presAssocID="{F278EE1C-863D-45B8-9BD8-B31B05D479C1}" presName="arrow" presStyleLbl="bgShp" presStyleIdx="0" presStyleCnt="1"/>
      <dgm:spPr/>
    </dgm:pt>
    <dgm:pt modelId="{9858DD6C-D5AB-4728-AE77-06AE02D061D2}" type="pres">
      <dgm:prSet presAssocID="{F278EE1C-863D-45B8-9BD8-B31B05D479C1}" presName="linearProcess" presStyleCnt="0"/>
      <dgm:spPr/>
    </dgm:pt>
    <dgm:pt modelId="{7D3043A1-9B65-4FEA-8E3E-922A327A66EA}" type="pres">
      <dgm:prSet presAssocID="{385B17EB-F110-478D-9B62-A0D554EB98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B299B-3B89-468C-9AB9-04821D9AB9EF}" type="pres">
      <dgm:prSet presAssocID="{4965852B-2BBC-43B2-8847-559354069EF0}" presName="sibTrans" presStyleCnt="0"/>
      <dgm:spPr/>
    </dgm:pt>
    <dgm:pt modelId="{8F851D64-52B6-4ED3-9426-8D1D14B00C01}" type="pres">
      <dgm:prSet presAssocID="{BF7DA9E2-3FCA-4DF9-87E2-FF6AAEBDDC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2A3B9-86AF-4FF1-95AB-1D41698EA77B}" type="pres">
      <dgm:prSet presAssocID="{111ABDCC-E931-4F8F-B3CA-908BBAF0CA03}" presName="sibTrans" presStyleCnt="0"/>
      <dgm:spPr/>
    </dgm:pt>
    <dgm:pt modelId="{3737DE2E-0F73-42AE-B753-8DD59103701A}" type="pres">
      <dgm:prSet presAssocID="{E926CFF9-5EDF-411B-9F38-548F16E45D5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A3029-BA36-4B4B-A5B3-9C0801043384}" srcId="{F278EE1C-863D-45B8-9BD8-B31B05D479C1}" destId="{BF7DA9E2-3FCA-4DF9-87E2-FF6AAEBDDCFC}" srcOrd="1" destOrd="0" parTransId="{6BF85DFB-7BB7-4EF9-8AC2-972E4D04D230}" sibTransId="{111ABDCC-E931-4F8F-B3CA-908BBAF0CA03}"/>
    <dgm:cxn modelId="{F7B09319-F28F-4747-B03F-4C296AF3B6A7}" type="presOf" srcId="{E926CFF9-5EDF-411B-9F38-548F16E45D57}" destId="{3737DE2E-0F73-42AE-B753-8DD59103701A}" srcOrd="0" destOrd="0" presId="urn:microsoft.com/office/officeart/2005/8/layout/hProcess9"/>
    <dgm:cxn modelId="{DBE17D96-E876-4B81-8731-770B2EDEFFAF}" type="presOf" srcId="{F278EE1C-863D-45B8-9BD8-B31B05D479C1}" destId="{F55A3236-6F7B-49DA-A661-1992A29FE1D7}" srcOrd="0" destOrd="0" presId="urn:microsoft.com/office/officeart/2005/8/layout/hProcess9"/>
    <dgm:cxn modelId="{0BAD21A3-8FBA-4B08-A3D2-D976D97B0E1C}" type="presOf" srcId="{385B17EB-F110-478D-9B62-A0D554EB9814}" destId="{7D3043A1-9B65-4FEA-8E3E-922A327A66EA}" srcOrd="0" destOrd="0" presId="urn:microsoft.com/office/officeart/2005/8/layout/hProcess9"/>
    <dgm:cxn modelId="{F834A93A-F710-4010-B163-AC7ACC0041C2}" srcId="{F278EE1C-863D-45B8-9BD8-B31B05D479C1}" destId="{E926CFF9-5EDF-411B-9F38-548F16E45D57}" srcOrd="2" destOrd="0" parTransId="{374C209A-EFB1-4E23-A535-16C7F36BA9E6}" sibTransId="{C4577206-2312-4360-A9CA-F8E64F10DC95}"/>
    <dgm:cxn modelId="{297157EB-7A67-4CC3-AEAF-9C68B699F03A}" type="presOf" srcId="{BF7DA9E2-3FCA-4DF9-87E2-FF6AAEBDDCFC}" destId="{8F851D64-52B6-4ED3-9426-8D1D14B00C01}" srcOrd="0" destOrd="0" presId="urn:microsoft.com/office/officeart/2005/8/layout/hProcess9"/>
    <dgm:cxn modelId="{C932EC19-6F9F-40F1-A372-6EF7224E42B4}" srcId="{F278EE1C-863D-45B8-9BD8-B31B05D479C1}" destId="{385B17EB-F110-478D-9B62-A0D554EB9814}" srcOrd="0" destOrd="0" parTransId="{49D12969-89BA-47EE-B6E1-8271D6B45CE2}" sibTransId="{4965852B-2BBC-43B2-8847-559354069EF0}"/>
    <dgm:cxn modelId="{ABD51DB6-2A70-4BCD-9D8D-22937B27FA08}" type="presParOf" srcId="{F55A3236-6F7B-49DA-A661-1992A29FE1D7}" destId="{D704429A-A6F6-4802-A14B-9956C5ADB8F0}" srcOrd="0" destOrd="0" presId="urn:microsoft.com/office/officeart/2005/8/layout/hProcess9"/>
    <dgm:cxn modelId="{8C070C05-610A-41A4-9C15-B8E28EF412B4}" type="presParOf" srcId="{F55A3236-6F7B-49DA-A661-1992A29FE1D7}" destId="{9858DD6C-D5AB-4728-AE77-06AE02D061D2}" srcOrd="1" destOrd="0" presId="urn:microsoft.com/office/officeart/2005/8/layout/hProcess9"/>
    <dgm:cxn modelId="{01251081-392F-4F35-B5DC-18A9932908F8}" type="presParOf" srcId="{9858DD6C-D5AB-4728-AE77-06AE02D061D2}" destId="{7D3043A1-9B65-4FEA-8E3E-922A327A66EA}" srcOrd="0" destOrd="0" presId="urn:microsoft.com/office/officeart/2005/8/layout/hProcess9"/>
    <dgm:cxn modelId="{AAD8D0D3-E687-42C2-853E-53244FA311A8}" type="presParOf" srcId="{9858DD6C-D5AB-4728-AE77-06AE02D061D2}" destId="{102B299B-3B89-468C-9AB9-04821D9AB9EF}" srcOrd="1" destOrd="0" presId="urn:microsoft.com/office/officeart/2005/8/layout/hProcess9"/>
    <dgm:cxn modelId="{93AA3163-E2F2-46D1-9501-504B9475D062}" type="presParOf" srcId="{9858DD6C-D5AB-4728-AE77-06AE02D061D2}" destId="{8F851D64-52B6-4ED3-9426-8D1D14B00C01}" srcOrd="2" destOrd="0" presId="urn:microsoft.com/office/officeart/2005/8/layout/hProcess9"/>
    <dgm:cxn modelId="{63BCDF61-2F43-456B-ABE6-1E4164EACB7D}" type="presParOf" srcId="{9858DD6C-D5AB-4728-AE77-06AE02D061D2}" destId="{BB92A3B9-86AF-4FF1-95AB-1D41698EA77B}" srcOrd="3" destOrd="0" presId="urn:microsoft.com/office/officeart/2005/8/layout/hProcess9"/>
    <dgm:cxn modelId="{6CD29600-0812-4917-BA79-48D07853BEB1}" type="presParOf" srcId="{9858DD6C-D5AB-4728-AE77-06AE02D061D2}" destId="{3737DE2E-0F73-42AE-B753-8DD5910370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429A-A6F6-4802-A14B-9956C5ADB8F0}">
      <dsp:nvSpPr>
        <dsp:cNvPr id="0" name=""/>
        <dsp:cNvSpPr/>
      </dsp:nvSpPr>
      <dsp:spPr>
        <a:xfrm>
          <a:off x="360530" y="0"/>
          <a:ext cx="4086015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43A1-9B65-4FEA-8E3E-922A327A66EA}">
      <dsp:nvSpPr>
        <dsp:cNvPr id="0" name=""/>
        <dsp:cNvSpPr/>
      </dsp:nvSpPr>
      <dsp:spPr>
        <a:xfrm>
          <a:off x="5163" y="1207008"/>
          <a:ext cx="1547277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Not Included in Payroll</a:t>
          </a:r>
        </a:p>
      </dsp:txBody>
      <dsp:txXfrm>
        <a:off x="80695" y="1282540"/>
        <a:ext cx="1396213" cy="1458280"/>
      </dsp:txXfrm>
    </dsp:sp>
    <dsp:sp modelId="{8F851D64-52B6-4ED3-9426-8D1D14B00C01}">
      <dsp:nvSpPr>
        <dsp:cNvPr id="0" name=""/>
        <dsp:cNvSpPr/>
      </dsp:nvSpPr>
      <dsp:spPr>
        <a:xfrm>
          <a:off x="1629899" y="1207008"/>
          <a:ext cx="1547277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 Actuals Distributed</a:t>
          </a:r>
        </a:p>
      </dsp:txBody>
      <dsp:txXfrm>
        <a:off x="1705431" y="1282540"/>
        <a:ext cx="1396213" cy="1458280"/>
      </dsp:txXfrm>
    </dsp:sp>
    <dsp:sp modelId="{3737DE2E-0F73-42AE-B753-8DD59103701A}">
      <dsp:nvSpPr>
        <dsp:cNvPr id="0" name=""/>
        <dsp:cNvSpPr/>
      </dsp:nvSpPr>
      <dsp:spPr>
        <a:xfrm>
          <a:off x="3254635" y="1207008"/>
          <a:ext cx="1547277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Report Estimates; Remit Estimates</a:t>
          </a:r>
        </a:p>
      </dsp:txBody>
      <dsp:txXfrm>
        <a:off x="3330167" y="1282540"/>
        <a:ext cx="1396213" cy="1458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429A-A6F6-4802-A14B-9956C5ADB8F0}">
      <dsp:nvSpPr>
        <dsp:cNvPr id="0" name=""/>
        <dsp:cNvSpPr/>
      </dsp:nvSpPr>
      <dsp:spPr>
        <a:xfrm>
          <a:off x="360530" y="0"/>
          <a:ext cx="4086015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43A1-9B65-4FEA-8E3E-922A327A66EA}">
      <dsp:nvSpPr>
        <dsp:cNvPr id="0" name=""/>
        <dsp:cNvSpPr/>
      </dsp:nvSpPr>
      <dsp:spPr>
        <a:xfrm>
          <a:off x="162896" y="1207008"/>
          <a:ext cx="1442123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Accurate Corporate Costs per Employee  via Payroll</a:t>
          </a:r>
        </a:p>
      </dsp:txBody>
      <dsp:txXfrm>
        <a:off x="233295" y="1277407"/>
        <a:ext cx="1301325" cy="1468546"/>
      </dsp:txXfrm>
    </dsp:sp>
    <dsp:sp modelId="{8F851D64-52B6-4ED3-9426-8D1D14B00C01}">
      <dsp:nvSpPr>
        <dsp:cNvPr id="0" name=""/>
        <dsp:cNvSpPr/>
      </dsp:nvSpPr>
      <dsp:spPr>
        <a:xfrm>
          <a:off x="1682476" y="1207008"/>
          <a:ext cx="1442123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Distribute Payroll Actuals</a:t>
          </a:r>
        </a:p>
      </dsp:txBody>
      <dsp:txXfrm>
        <a:off x="1752875" y="1277407"/>
        <a:ext cx="1301325" cy="1468546"/>
      </dsp:txXfrm>
    </dsp:sp>
    <dsp:sp modelId="{3737DE2E-0F73-42AE-B753-8DD59103701A}">
      <dsp:nvSpPr>
        <dsp:cNvPr id="0" name=""/>
        <dsp:cNvSpPr/>
      </dsp:nvSpPr>
      <dsp:spPr>
        <a:xfrm>
          <a:off x="3202057" y="1207008"/>
          <a:ext cx="1442123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Report Actuals &amp; Remit Actuals</a:t>
          </a:r>
        </a:p>
      </dsp:txBody>
      <dsp:txXfrm>
        <a:off x="3272456" y="1277407"/>
        <a:ext cx="1301325" cy="1468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429A-A6F6-4802-A14B-9956C5ADB8F0}">
      <dsp:nvSpPr>
        <dsp:cNvPr id="0" name=""/>
        <dsp:cNvSpPr/>
      </dsp:nvSpPr>
      <dsp:spPr>
        <a:xfrm>
          <a:off x="360530" y="0"/>
          <a:ext cx="4086015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43A1-9B65-4FEA-8E3E-922A327A66EA}">
      <dsp:nvSpPr>
        <dsp:cNvPr id="0" name=""/>
        <dsp:cNvSpPr/>
      </dsp:nvSpPr>
      <dsp:spPr>
        <a:xfrm>
          <a:off x="162896" y="1207008"/>
          <a:ext cx="1442123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Automated Employee Deductions; </a:t>
          </a:r>
          <a:r>
            <a:rPr lang="en-US" sz="2000" kern="1200" dirty="0" smtClean="0"/>
            <a:t>Corp Cost per </a:t>
          </a:r>
          <a:r>
            <a:rPr lang="en-US" sz="2000" kern="1200" dirty="0" err="1" smtClean="0"/>
            <a:t>Empl</a:t>
          </a:r>
          <a:endParaRPr lang="en-US" sz="2000" kern="1200" dirty="0"/>
        </a:p>
      </dsp:txBody>
      <dsp:txXfrm>
        <a:off x="233295" y="1277407"/>
        <a:ext cx="1301325" cy="1468546"/>
      </dsp:txXfrm>
    </dsp:sp>
    <dsp:sp modelId="{8F851D64-52B6-4ED3-9426-8D1D14B00C01}">
      <dsp:nvSpPr>
        <dsp:cNvPr id="0" name=""/>
        <dsp:cNvSpPr/>
      </dsp:nvSpPr>
      <dsp:spPr>
        <a:xfrm>
          <a:off x="1682476" y="1207008"/>
          <a:ext cx="1442123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Payroll Actuals Distributed to GL</a:t>
          </a:r>
        </a:p>
      </dsp:txBody>
      <dsp:txXfrm>
        <a:off x="1752875" y="1277407"/>
        <a:ext cx="1301325" cy="1468546"/>
      </dsp:txXfrm>
    </dsp:sp>
    <dsp:sp modelId="{3737DE2E-0F73-42AE-B753-8DD59103701A}">
      <dsp:nvSpPr>
        <dsp:cNvPr id="0" name=""/>
        <dsp:cNvSpPr/>
      </dsp:nvSpPr>
      <dsp:spPr>
        <a:xfrm>
          <a:off x="3202057" y="1207008"/>
          <a:ext cx="1442123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Report Actuals &amp; Remit Actuals</a:t>
          </a:r>
        </a:p>
      </dsp:txBody>
      <dsp:txXfrm>
        <a:off x="3272456" y="1277407"/>
        <a:ext cx="1301325" cy="1468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2019-10-28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2019-10-28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6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1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6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7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2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0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2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7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8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00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0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2015 - April 2016</a:t>
            </a:r>
            <a:r>
              <a:rPr lang="en-US" dirty="0"/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6255</a:t>
            </a:r>
            <a:r>
              <a:rPr lang="en-US" dirty="0"/>
              <a:t> Records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2016 - April 2017</a:t>
            </a:r>
            <a:r>
              <a:rPr lang="en-US" dirty="0"/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9273</a:t>
            </a:r>
            <a:r>
              <a:rPr lang="en-US" dirty="0"/>
              <a:t> Records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2017 - April 2018 -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9254</a:t>
            </a:r>
            <a:r>
              <a:rPr lang="en-US" dirty="0"/>
              <a:t> Records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2018 - April 2019</a:t>
            </a:r>
            <a:r>
              <a:rPr lang="en-US" dirty="0"/>
              <a:t>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9368</a:t>
            </a:r>
            <a:r>
              <a:rPr lang="en-US" dirty="0"/>
              <a:t> Records</a:t>
            </a:r>
          </a:p>
          <a:p>
            <a:endParaRPr lang="en-US" dirty="0"/>
          </a:p>
          <a:p>
            <a:r>
              <a:rPr lang="en-US" dirty="0"/>
              <a:t>Total of 34,150 records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81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2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1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4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6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0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4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4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1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6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8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1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2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53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7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31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2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2019-10-28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2019-10-28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2019-10-28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2019-10-28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2019-10-28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2019-10-28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2019-10-28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2019-10-28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2019-10-28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2019-10-28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2019-10-28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2019-10-28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6542202" y="344386"/>
            <a:ext cx="2601798" cy="3680596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for North America, Eh?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7038</a:t>
            </a:r>
          </a:p>
          <a:p>
            <a:r>
              <a:rPr lang="en-US" dirty="0"/>
              <a:t>November 5, 2019</a:t>
            </a:r>
          </a:p>
          <a:p>
            <a:r>
              <a:rPr lang="en-US" dirty="0"/>
              <a:t>10:00 AM – 11:00 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0CBB43-19F1-4512-886C-9EEADF54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4387"/>
            <a:ext cx="6542201" cy="36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E706-8FCD-4776-B39E-65881E5C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AGD Categories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2BA6-29C2-4872-8AAE-0C6F369C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004D9-EA71-43EC-ACE0-DEDE16B1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5415"/>
            <a:ext cx="36385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0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89E9-2197-4702-9C68-B77C772F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98487"/>
          </a:xfrm>
        </p:spPr>
        <p:txBody>
          <a:bodyPr>
            <a:normAutofit fontScale="90000"/>
          </a:bodyPr>
          <a:lstStyle/>
          <a:p>
            <a:r>
              <a:rPr lang="en-CA" dirty="0"/>
              <a:t>AGD category Referencing Job Attributes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CE0A-B190-4A9B-946E-614B62D5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AB295-A357-4D7E-965A-C77D8D32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557787"/>
            <a:ext cx="8005165" cy="49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5D29-9DF1-4009-BA06-2D401304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AGD Category referencing job and </a:t>
            </a:r>
            <a:r>
              <a:rPr lang="en-CA" dirty="0" smtClean="0"/>
              <a:t>Department budget table </a:t>
            </a:r>
            <a:r>
              <a:rPr lang="en-CA" dirty="0"/>
              <a:t>Attributes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3877-73BF-41F2-84BF-016D922F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5BA7A-25DA-4F32-B3F4-68C2026F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1" y="1966969"/>
            <a:ext cx="8774138" cy="29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4934-9208-4E99-A0ED-4DBD6BD7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AGD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0EE97-E0D8-4181-A49A-189A245DD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3307" y="2037882"/>
            <a:ext cx="5674179" cy="208423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382A0-8C67-4615-A168-E9DAD34F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6C0D3-6F67-47F3-A322-70EE48017764}"/>
              </a:ext>
            </a:extLst>
          </p:cNvPr>
          <p:cNvSpPr/>
          <p:nvPr/>
        </p:nvSpPr>
        <p:spPr>
          <a:xfrm>
            <a:off x="1175657" y="4270607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endParaRPr lang="en-CA" dirty="0"/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CA" dirty="0"/>
              <a:t>app-engine to be run ad-hoc</a:t>
            </a: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CA" dirty="0"/>
              <a:t>process is run through setting up a run-control, with pay run ID being the only required prompt</a:t>
            </a: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CA" dirty="0"/>
              <a:t>process scheduled to be run nightly </a:t>
            </a:r>
          </a:p>
        </p:txBody>
      </p:sp>
    </p:spTree>
    <p:extLst>
      <p:ext uri="{BB962C8B-B14F-4D97-AF65-F5344CB8AC3E}">
        <p14:creationId xmlns:p14="http://schemas.microsoft.com/office/powerpoint/2010/main" val="198299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9DE6-53D4-4C34-9255-5294D57C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Create General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A3F4-A531-4C51-A79C-F6399CFF1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1789611"/>
            <a:ext cx="7290055" cy="417140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AGD Process audits employees in the pay and will insert any missing ‘Create General Deductions’ record(s) for eligible employee(s) as defined on the AGD setup table.  </a:t>
            </a:r>
          </a:p>
          <a:p>
            <a:pPr marL="0" indent="0">
              <a:buNone/>
            </a:pPr>
            <a:endParaRPr lang="en-CA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0E10-D974-4B92-9429-2CFCAEEB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C6462-49E8-4F1A-8098-EDBAEFC6E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83" y="2958536"/>
            <a:ext cx="6197077" cy="33665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53306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detail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064CEB-3558-4033-A2BB-63ED1688C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0225" y="1911350"/>
            <a:ext cx="5543550" cy="401002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A134F0D3-8267-4FCC-8AA2-0F987FB2E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787CB69F-0CBD-4E11-AEF2-C69F48671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DE8E3-D86A-4A0F-ADC2-FC71D2E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71088"/>
            <a:ext cx="7290054" cy="1499616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rgbClr val="FFFFFF"/>
                </a:solidFill>
              </a:rPr>
              <a:t>AGD Output report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5AD06E-0FF5-4588-8D02-BA7D0539A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29C3-CD4F-4EE0-82A4-995C05EC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3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Canada Alliance   5-7 November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76A1C5C-A795-46A1-8253-2C69CA824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74283"/>
              </p:ext>
            </p:extLst>
          </p:nvPr>
        </p:nvGraphicFramePr>
        <p:xfrm>
          <a:off x="239487" y="1182530"/>
          <a:ext cx="8415171" cy="1828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95">
                  <a:extLst>
                    <a:ext uri="{9D8B030D-6E8A-4147-A177-3AD203B41FA5}">
                      <a16:colId xmlns:a16="http://schemas.microsoft.com/office/drawing/2014/main" val="3350919707"/>
                    </a:ext>
                  </a:extLst>
                </a:gridCol>
                <a:gridCol w="1004147">
                  <a:extLst>
                    <a:ext uri="{9D8B030D-6E8A-4147-A177-3AD203B41FA5}">
                      <a16:colId xmlns:a16="http://schemas.microsoft.com/office/drawing/2014/main" val="3050161271"/>
                    </a:ext>
                  </a:extLst>
                </a:gridCol>
                <a:gridCol w="1411314">
                  <a:extLst>
                    <a:ext uri="{9D8B030D-6E8A-4147-A177-3AD203B41FA5}">
                      <a16:colId xmlns:a16="http://schemas.microsoft.com/office/drawing/2014/main" val="2645627647"/>
                    </a:ext>
                  </a:extLst>
                </a:gridCol>
                <a:gridCol w="709782">
                  <a:extLst>
                    <a:ext uri="{9D8B030D-6E8A-4147-A177-3AD203B41FA5}">
                      <a16:colId xmlns:a16="http://schemas.microsoft.com/office/drawing/2014/main" val="3087499904"/>
                    </a:ext>
                  </a:extLst>
                </a:gridCol>
                <a:gridCol w="702626">
                  <a:extLst>
                    <a:ext uri="{9D8B030D-6E8A-4147-A177-3AD203B41FA5}">
                      <a16:colId xmlns:a16="http://schemas.microsoft.com/office/drawing/2014/main" val="2689067700"/>
                    </a:ext>
                  </a:extLst>
                </a:gridCol>
                <a:gridCol w="930394">
                  <a:extLst>
                    <a:ext uri="{9D8B030D-6E8A-4147-A177-3AD203B41FA5}">
                      <a16:colId xmlns:a16="http://schemas.microsoft.com/office/drawing/2014/main" val="3341655697"/>
                    </a:ext>
                  </a:extLst>
                </a:gridCol>
                <a:gridCol w="2839313">
                  <a:extLst>
                    <a:ext uri="{9D8B030D-6E8A-4147-A177-3AD203B41FA5}">
                      <a16:colId xmlns:a16="http://schemas.microsoft.com/office/drawing/2014/main" val="567610282"/>
                    </a:ext>
                  </a:extLst>
                </a:gridCol>
              </a:tblGrid>
              <a:tr h="4571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Company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Employee ID</a:t>
                      </a:r>
                      <a:endParaRPr lang="en-CA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Name</a:t>
                      </a:r>
                      <a:endParaRPr lang="en-CA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 dirty="0">
                          <a:effectLst/>
                        </a:rPr>
                        <a:t>Depart</a:t>
                      </a:r>
                      <a:endParaRPr lang="en-CA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Empl Record</a:t>
                      </a:r>
                      <a:endParaRPr lang="en-CA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Deduction Code</a:t>
                      </a:r>
                      <a:endParaRPr lang="en-CA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Description</a:t>
                      </a:r>
                      <a:endParaRPr lang="en-CA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extLst>
                  <a:ext uri="{0D108BD9-81ED-4DB2-BD59-A6C34878D82A}">
                    <a16:rowId xmlns:a16="http://schemas.microsoft.com/office/drawing/2014/main" val="617646374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MAC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 dirty="0">
                          <a:effectLst/>
                        </a:rPr>
                        <a:t>000013871</a:t>
                      </a:r>
                      <a:endParaRPr lang="en-C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Doe, John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u="none" strike="noStrike">
                          <a:effectLst/>
                        </a:rPr>
                        <a:t>10170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u="none" strike="noStrike">
                          <a:effectLst/>
                        </a:rPr>
                        <a:t>1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UCUPE1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Ineligible open deduction UCUPE1 exists from category U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extLst>
                  <a:ext uri="{0D108BD9-81ED-4DB2-BD59-A6C34878D82A}">
                    <a16:rowId xmlns:a16="http://schemas.microsoft.com/office/drawing/2014/main" val="1204745014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MAC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 dirty="0">
                          <a:effectLst/>
                        </a:rPr>
                        <a:t>000112061</a:t>
                      </a:r>
                      <a:endParaRPr lang="en-C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 dirty="0">
                          <a:effectLst/>
                        </a:rPr>
                        <a:t>Potter, Harry</a:t>
                      </a:r>
                      <a:endParaRPr lang="en-C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u="none" strike="noStrike">
                          <a:effectLst/>
                        </a:rPr>
                        <a:t>10473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u="none" strike="noStrike">
                          <a:effectLst/>
                        </a:rPr>
                        <a:t>0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UN1STF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Ineligible open deduction UN1STF exists from category U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extLst>
                  <a:ext uri="{0D108BD9-81ED-4DB2-BD59-A6C34878D82A}">
                    <a16:rowId xmlns:a16="http://schemas.microsoft.com/office/drawing/2014/main" val="3632109363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MAC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010" marR="6010" marT="60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 dirty="0">
                          <a:effectLst/>
                        </a:rPr>
                        <a:t>000152306</a:t>
                      </a:r>
                      <a:endParaRPr lang="en-C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Pitt, Brad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u="none" strike="noStrike">
                          <a:effectLst/>
                        </a:rPr>
                        <a:t>10346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u="none" strike="noStrike">
                          <a:effectLst/>
                        </a:rPr>
                        <a:t>3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u="none" strike="noStrike">
                          <a:effectLst/>
                        </a:rPr>
                        <a:t>SRCACC</a:t>
                      </a:r>
                      <a:endParaRPr lang="en-CA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Ineligible open deduction SRCACC exists from category 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0" marR="6010" marT="6010" marB="0" anchor="b"/>
                </a:tc>
                <a:extLst>
                  <a:ext uri="{0D108BD9-81ED-4DB2-BD59-A6C34878D82A}">
                    <a16:rowId xmlns:a16="http://schemas.microsoft.com/office/drawing/2014/main" val="2001686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0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Workman’s Compensation Board premiums via payroll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Working with Multiple Companies, Provinces, and Rate Groups.</a:t>
            </a:r>
          </a:p>
          <a:p>
            <a:r>
              <a:rPr lang="en-US" dirty="0"/>
              <a:t>Can work for the new BC Employer Health Tax, too!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DED9CD-6738-4BB5-8C42-8838EF3E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47767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complicated…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4419339"/>
                  </p:ext>
                </p:extLst>
              </p:nvPr>
            </p:nvGraphicFramePr>
            <p:xfrm>
              <a:off x="4498109" y="822325"/>
              <a:ext cx="4047404" cy="50242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Content Placeholder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109" y="822325"/>
                <a:ext cx="4047404" cy="5024293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10960"/>
            <a:ext cx="3609940" cy="42356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McMaster </a:t>
            </a:r>
            <a:r>
              <a:rPr lang="en-US" sz="2000" dirty="0" smtClean="0"/>
              <a:t>provides</a:t>
            </a:r>
            <a:r>
              <a:rPr lang="en-US" sz="2000" dirty="0" smtClean="0"/>
              <a:t> </a:t>
            </a:r>
            <a:r>
              <a:rPr lang="en-US" sz="2000" dirty="0"/>
              <a:t>Payroll Services for numerous non-affiliated Companies at one time (currently six)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Multiple concurrent Provinces and/or Territories are possible for a single company (the number of employees and provinces fluctuates over time)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Multiple concurrent Rate Groups are possible within a single </a:t>
            </a:r>
            <a:r>
              <a:rPr lang="en-US" sz="2000" dirty="0">
                <a:solidFill>
                  <a:srgbClr val="C00000"/>
                </a:solidFill>
              </a:rPr>
              <a:t>Province + Company </a:t>
            </a:r>
            <a:r>
              <a:rPr lang="en-US" sz="2000" dirty="0"/>
              <a:t>combination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738B5B-6676-49E9-BC55-099ABCE3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66715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peoplesoft</a:t>
            </a:r>
            <a:r>
              <a:rPr lang="en-US" dirty="0"/>
              <a:t> delivers for </a:t>
            </a:r>
            <a:r>
              <a:rPr lang="en-US" dirty="0" err="1"/>
              <a:t>wcb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2116236" y="2084832"/>
          <a:ext cx="480707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4F29AD-8881-41A9-A20A-8E371C5F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78537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Hill</a:t>
            </a:r>
          </a:p>
          <a:p>
            <a:r>
              <a:rPr lang="en-US" sz="1200" dirty="0"/>
              <a:t>BSC, WKM, PCP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Business Systems Analyst III</a:t>
            </a:r>
          </a:p>
          <a:p>
            <a:r>
              <a:rPr lang="en-US" dirty="0"/>
              <a:t>University Technology Services, McMaster University</a:t>
            </a:r>
          </a:p>
          <a:p>
            <a:r>
              <a:rPr lang="en-US" dirty="0"/>
              <a:t>hillsa@mcmaster.ca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Jesse Wilson</a:t>
            </a:r>
          </a:p>
          <a:p>
            <a:r>
              <a:rPr lang="en-US" sz="1200" dirty="0"/>
              <a:t>BA, MBA, CHRL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Senior HR Payroll Analyst</a:t>
            </a:r>
          </a:p>
          <a:p>
            <a:r>
              <a:rPr lang="en-US" dirty="0"/>
              <a:t>Human Resources Services, McMaster University</a:t>
            </a:r>
          </a:p>
          <a:p>
            <a:r>
              <a:rPr lang="en-US" dirty="0"/>
              <a:t>huether@mcmaster.ca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5"/>
            <a:ext cx="3566160" cy="175171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Former McMaster Payroll Analyst </a:t>
            </a:r>
            <a:r>
              <a:rPr lang="en-US" sz="1600" dirty="0"/>
              <a:t>who joined the original HCM Implementation Team as a Business Systems Implementation Specialist in Payroll; ROE; Year End; GL Interface; Labour Distribution &amp; Salary Commitments; Payroll Actuals for Hyperion Planning; and Hyperion Salary Administration, and continue to support these functions, and others, in my current IT role.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51EEB76-F292-461A-88BC-6BDF641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D47844E-54AC-4AF8-AAF8-8B9483A62C3D}"/>
              </a:ext>
            </a:extLst>
          </p:cNvPr>
          <p:cNvSpPr txBox="1">
            <a:spLocks/>
          </p:cNvSpPr>
          <p:nvPr/>
        </p:nvSpPr>
        <p:spPr>
          <a:xfrm>
            <a:off x="4413123" y="4399603"/>
            <a:ext cx="3566160" cy="15867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Has worked in the HR Service Centre at McMaster University for 10 years in various capacities, including experience with high volume, front-end entry as an HR Advisor and payroll processing as a Payroll Analyst. Now leads a team of 6 responsible for full end-to-end processing of multiple payrolls, Pay to GL, statutory reporting, remittances and table updates.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WCB: A Cost of doing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95055"/>
            <a:ext cx="3566160" cy="43143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PeopleSoft treats provincial Workman’s Compensation premiums more like a ‘Cost of Doing Business’, rather than a </a:t>
            </a:r>
            <a:r>
              <a:rPr lang="en-US" dirty="0" smtClean="0"/>
              <a:t>true Payroll-related </a:t>
            </a:r>
            <a:r>
              <a:rPr lang="en-US" dirty="0"/>
              <a:t>cost; this business approach assumes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central finance department will foot the bill for the whole company; </a:t>
            </a:r>
            <a:r>
              <a:rPr lang="en-US" i="1" dirty="0"/>
              <a:t>may</a:t>
            </a:r>
            <a:r>
              <a:rPr lang="en-US" dirty="0"/>
              <a:t> work in a private sector </a:t>
            </a:r>
            <a:r>
              <a:rPr lang="en-US" dirty="0" smtClean="0"/>
              <a:t>company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PeopleSoft has used a similarly styled approach for the new BC Employer Health Tax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084832"/>
            <a:ext cx="3566160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approach definitely does not fit the business needs of most Public Sector or Higher Education institutions, both of which tend towards using an extremely decentralized costing </a:t>
            </a:r>
            <a:r>
              <a:rPr lang="en-US" dirty="0" smtClean="0"/>
              <a:t>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McMaster’s solution can be used for either WCB or the new BC EHT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58245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WCB: PeopleSoft Delivered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07381"/>
            <a:ext cx="3566160" cy="44019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WCB Classifications </a:t>
            </a:r>
            <a:r>
              <a:rPr lang="en-US" dirty="0"/>
              <a:t>– set up a record for each unique </a:t>
            </a:r>
            <a:r>
              <a:rPr lang="en-US" dirty="0">
                <a:solidFill>
                  <a:schemeClr val="accent2"/>
                </a:solidFill>
              </a:rPr>
              <a:t>Company + Province </a:t>
            </a:r>
            <a:r>
              <a:rPr lang="en-US" dirty="0"/>
              <a:t>combination required; add applicable </a:t>
            </a:r>
            <a:r>
              <a:rPr lang="en-US" dirty="0">
                <a:solidFill>
                  <a:schemeClr val="accent2"/>
                </a:solidFill>
              </a:rPr>
              <a:t>Rate Groups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1990" y="1907381"/>
            <a:ext cx="3566160" cy="4401979"/>
          </a:xfrm>
        </p:spPr>
        <p:txBody>
          <a:bodyPr>
            <a:normAutofit/>
          </a:bodyPr>
          <a:lstStyle/>
          <a:p>
            <a:r>
              <a:rPr lang="en-US" b="1" dirty="0"/>
              <a:t>Workers Comp Assessments Report </a:t>
            </a:r>
            <a:r>
              <a:rPr lang="en-US" dirty="0"/>
              <a:t>– Run after Pay is Confirmed to estimate remittances on a pay period, or a calendar period, basis</a:t>
            </a:r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5" y="3915295"/>
            <a:ext cx="4437099" cy="181399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66" y="3150117"/>
            <a:ext cx="2972631" cy="353563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655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mcmaster</a:t>
            </a:r>
            <a:r>
              <a:rPr lang="en-US" dirty="0"/>
              <a:t> needed for </a:t>
            </a:r>
            <a:r>
              <a:rPr lang="en-US" dirty="0" err="1"/>
              <a:t>wcb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2116236" y="2084832"/>
          <a:ext cx="480707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4F29AD-8881-41A9-A20A-8E371C5F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476301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‘Delivered’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835945"/>
            <a:ext cx="7290055" cy="4425518"/>
          </a:xfrm>
        </p:spPr>
        <p:txBody>
          <a:bodyPr>
            <a:normAutofit/>
          </a:bodyPr>
          <a:lstStyle/>
          <a:p>
            <a:r>
              <a:rPr lang="en-US" b="1" dirty="0"/>
              <a:t>Special Accumulator (SA) </a:t>
            </a:r>
            <a:r>
              <a:rPr lang="en-US" dirty="0"/>
              <a:t>– Set up any Special Accumulator(s) required for the WCB Deductions to calculate; attach the SA to applicable Earnings / Deductions codes on the applicable tables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88" y="4352333"/>
            <a:ext cx="4218328" cy="21255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7" y="2942295"/>
            <a:ext cx="4481982" cy="188777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306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WCB general deductions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71675"/>
            <a:ext cx="3566160" cy="4337685"/>
          </a:xfrm>
        </p:spPr>
        <p:txBody>
          <a:bodyPr>
            <a:normAutofit/>
          </a:bodyPr>
          <a:lstStyle/>
          <a:p>
            <a:r>
              <a:rPr lang="en-US" b="1" dirty="0"/>
              <a:t>Deduction Table </a:t>
            </a:r>
            <a:r>
              <a:rPr lang="en-US" dirty="0"/>
              <a:t>- create a separate General Deduction record for each unique </a:t>
            </a:r>
            <a:r>
              <a:rPr lang="en-US" dirty="0">
                <a:solidFill>
                  <a:schemeClr val="accent2"/>
                </a:solidFill>
              </a:rPr>
              <a:t>Province + Rate</a:t>
            </a:r>
            <a:r>
              <a:rPr lang="en-US" dirty="0"/>
              <a:t> combination required; set applicable Maximum Yearly Deduction </a:t>
            </a:r>
            <a:r>
              <a:rPr lang="en-US" dirty="0">
                <a:solidFill>
                  <a:srgbClr val="7030A0"/>
                </a:solidFill>
              </a:rPr>
              <a:t>(Insurable Earnings x Rate)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71675"/>
            <a:ext cx="3566160" cy="4337685"/>
          </a:xfrm>
        </p:spPr>
        <p:txBody>
          <a:bodyPr/>
          <a:lstStyle/>
          <a:p>
            <a:r>
              <a:rPr lang="en-US" b="1" dirty="0"/>
              <a:t>General Deduction Table </a:t>
            </a:r>
            <a:r>
              <a:rPr lang="en-US" dirty="0"/>
              <a:t>– select Percent of Special Earnings, specify Deduction Percentage, link to the Special Accumulator</a:t>
            </a:r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97" y="3634092"/>
            <a:ext cx="4304795" cy="148654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92" y="4156093"/>
            <a:ext cx="4401382" cy="199363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6297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WCB Employee level deductions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200275"/>
            <a:ext cx="7290055" cy="4061188"/>
          </a:xfrm>
        </p:spPr>
        <p:txBody>
          <a:bodyPr>
            <a:normAutofit/>
          </a:bodyPr>
          <a:lstStyle/>
          <a:p>
            <a:r>
              <a:rPr lang="en-US" b="1" dirty="0"/>
              <a:t>Create General Deductions </a:t>
            </a:r>
            <a:r>
              <a:rPr lang="en-US" dirty="0"/>
              <a:t>– set up an employee-level Deduction using the applicable Deduction Code and Default to Deduction 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7" y="3380509"/>
            <a:ext cx="8807862" cy="17272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8350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52590"/>
          </a:xfrm>
        </p:spPr>
        <p:txBody>
          <a:bodyPr>
            <a:normAutofit/>
          </a:bodyPr>
          <a:lstStyle/>
          <a:p>
            <a:r>
              <a:rPr lang="en-US" dirty="0"/>
              <a:t>Optional setup to Support auditing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37806"/>
            <a:ext cx="7290055" cy="4271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Tax Location Table </a:t>
            </a:r>
            <a:r>
              <a:rPr lang="en-US" dirty="0"/>
              <a:t>– set up a separate Tax Location Code for each unique </a:t>
            </a:r>
            <a:r>
              <a:rPr lang="en-US" dirty="0">
                <a:solidFill>
                  <a:schemeClr val="accent2"/>
                </a:solidFill>
              </a:rPr>
              <a:t>Province + Rate Group</a:t>
            </a:r>
            <a:r>
              <a:rPr lang="en-US" dirty="0"/>
              <a:t> combination required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Job Data </a:t>
            </a:r>
            <a:r>
              <a:rPr lang="en-US" dirty="0"/>
              <a:t>– Populate the applicable Tax Location </a:t>
            </a:r>
            <a:r>
              <a:rPr lang="en-US" dirty="0" smtClean="0"/>
              <a:t>Code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9" y="2850029"/>
            <a:ext cx="3819525" cy="15811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316" y="2994408"/>
            <a:ext cx="4267200" cy="12382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60" y="4979252"/>
            <a:ext cx="8370094" cy="148431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0643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52590"/>
          </a:xfrm>
        </p:spPr>
        <p:txBody>
          <a:bodyPr>
            <a:normAutofit/>
          </a:bodyPr>
          <a:lstStyle/>
          <a:p>
            <a:r>
              <a:rPr lang="en-US" dirty="0"/>
              <a:t>Of course, we automated this too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37806"/>
            <a:ext cx="7290055" cy="4271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Automated General Deductions </a:t>
            </a:r>
            <a:r>
              <a:rPr lang="en-US" dirty="0"/>
              <a:t>– we set up a separate Category for WCB in our custom AGD tables, so we could automate the Employee Deductions for WCB based on the Tax Local Code on Job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3" y="3153988"/>
            <a:ext cx="7960089" cy="310073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07717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summary of our </a:t>
            </a:r>
            <a:r>
              <a:rPr lang="en-US" dirty="0" err="1"/>
              <a:t>wcb</a:t>
            </a:r>
            <a:r>
              <a:rPr lang="en-US" dirty="0"/>
              <a:t> processes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8847881"/>
              </p:ext>
            </p:extLst>
          </p:nvPr>
        </p:nvGraphicFramePr>
        <p:xfrm>
          <a:off x="2116236" y="2084832"/>
          <a:ext cx="480707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4F29AD-8881-41A9-A20A-8E371C5F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816765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Mass Uploads, Mass Uploads, Mass Uploads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There’s an App (Engine) for that!</a:t>
            </a:r>
          </a:p>
          <a:p>
            <a:r>
              <a:rPr lang="en-US" dirty="0"/>
              <a:t>Load to </a:t>
            </a:r>
            <a:r>
              <a:rPr lang="en-US" dirty="0" err="1"/>
              <a:t>Paylines</a:t>
            </a:r>
            <a:r>
              <a:rPr lang="en-US" dirty="0"/>
              <a:t>; Load to Additional Pay; Load to Create General Deductions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CF9D4D6-D5BE-4934-A2E8-6CA6F318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4887" y="5123542"/>
            <a:ext cx="2400300" cy="1463040"/>
          </a:xfrm>
        </p:spPr>
        <p:txBody>
          <a:bodyPr>
            <a:normAutofit/>
          </a:bodyPr>
          <a:lstStyle/>
          <a:p>
            <a:r>
              <a:rPr lang="en-US" sz="1200" dirty="0"/>
              <a:t>1 monthly and 2 biweekly payrolls. </a:t>
            </a:r>
          </a:p>
          <a:p>
            <a:endParaRPr lang="en-US" sz="400" dirty="0"/>
          </a:p>
          <a:p>
            <a:r>
              <a:rPr lang="en-US" sz="1200" dirty="0"/>
              <a:t>Employs more than 14,000 people in 11 employee groups. </a:t>
            </a:r>
          </a:p>
          <a:p>
            <a:endParaRPr lang="en-US" sz="400" dirty="0"/>
          </a:p>
          <a:p>
            <a:r>
              <a:rPr lang="en-US" sz="1200" dirty="0"/>
              <a:t>Over 20 active benefit plans.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5043714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A7ECCF4-C992-4CA5-91C3-5760B94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38D47D-C41A-4AD9-B020-498DFA6FE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35" y="5290464"/>
            <a:ext cx="1717221" cy="9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2EFE-6C75-4D55-AEBC-4B69729C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Upload Processing For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9CAB-6197-438E-8E28-C98DFBC2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</a:t>
            </a:r>
            <a:r>
              <a:rPr lang="en-CA" dirty="0" smtClean="0"/>
              <a:t>Developed </a:t>
            </a:r>
            <a:r>
              <a:rPr lang="en-CA" dirty="0"/>
              <a:t>custom app-engine for front-end users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</a:t>
            </a:r>
            <a:r>
              <a:rPr lang="en-CA" dirty="0" smtClean="0"/>
              <a:t>Initial </a:t>
            </a:r>
            <a:r>
              <a:rPr lang="en-CA" dirty="0"/>
              <a:t>report mode enables validation of the file and its’ contents prior to committing to loading (allows users to correct file and data errors)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</a:t>
            </a:r>
            <a:r>
              <a:rPr lang="en-CA" dirty="0" smtClean="0"/>
              <a:t>Update </a:t>
            </a:r>
            <a:r>
              <a:rPr lang="en-CA" dirty="0"/>
              <a:t>mode inserts records on the tables using delivered excel to 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</a:t>
            </a:r>
            <a:r>
              <a:rPr lang="en-CA" dirty="0" smtClean="0"/>
              <a:t>Both </a:t>
            </a:r>
            <a:r>
              <a:rPr lang="en-CA" dirty="0"/>
              <a:t>report mode and update mode generate the following files: </a:t>
            </a:r>
          </a:p>
          <a:p>
            <a:pPr lvl="5">
              <a:buFont typeface="Courier New" panose="02070309020205020404" pitchFamily="49" charset="0"/>
              <a:buChar char="o"/>
            </a:pPr>
            <a:endParaRPr lang="en-CA" dirty="0"/>
          </a:p>
          <a:p>
            <a:pPr lvl="5">
              <a:buFont typeface="Arial" panose="020B0604020202020204" pitchFamily="34" charset="0"/>
              <a:buChar char="•"/>
            </a:pPr>
            <a:r>
              <a:rPr lang="en-CA" sz="2000" dirty="0"/>
              <a:t> log file summarizing results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CA" sz="2000" dirty="0"/>
              <a:t> exception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81997-B826-4210-BC5A-9BB465E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52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454B-107A-44A5-9510-0E1175EC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One-Time </a:t>
            </a:r>
            <a:r>
              <a:rPr lang="en-CA" dirty="0" err="1"/>
              <a:t>Paysheets</a:t>
            </a:r>
            <a:r>
              <a:rPr lang="en-CA" dirty="0"/>
              <a:t> 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28DF2-AAD0-45BD-B58D-8902D6DD0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1191" y="1926771"/>
            <a:ext cx="6283864" cy="40227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21E8A-F2B9-462E-AA41-C8C82676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4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CB2D73-2C38-4989-BB38-DD437E88F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780" y="294133"/>
            <a:ext cx="477272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800" kern="1200" cap="all" spc="1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Paysheet</a:t>
            </a:r>
            <a:r>
              <a:rPr lang="en-US" sz="38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upload log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1AE9B-605A-4F11-B845-59313F7DFF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4144" y="1445951"/>
            <a:ext cx="6945084" cy="48268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2036B-4432-4FC2-AFA5-ACD4D440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rPr>
              <a:t>Canada Alliance   5-7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690308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899A-5512-4A2D-A896-3F00299B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454587"/>
            <a:ext cx="7290054" cy="1499616"/>
          </a:xfrm>
        </p:spPr>
        <p:txBody>
          <a:bodyPr/>
          <a:lstStyle/>
          <a:p>
            <a:r>
              <a:rPr lang="en-CA" dirty="0"/>
              <a:t>One-time </a:t>
            </a:r>
            <a:r>
              <a:rPr lang="en-CA" dirty="0" err="1" smtClean="0"/>
              <a:t>PAYsheet</a:t>
            </a:r>
            <a:r>
              <a:rPr lang="en-CA" dirty="0" smtClean="0"/>
              <a:t> </a:t>
            </a:r>
            <a:r>
              <a:rPr lang="en-CA" dirty="0"/>
              <a:t>LOAD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BE0918-80BB-4BDD-884D-BC0517A77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040541"/>
              </p:ext>
            </p:extLst>
          </p:nvPr>
        </p:nvGraphicFramePr>
        <p:xfrm>
          <a:off x="768095" y="1687286"/>
          <a:ext cx="7896933" cy="458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008EF-8BDD-417D-8859-3F049694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D1C0-5CF9-4AD4-88FC-78F1D793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Load additional pay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BAE8D-DB18-4F8A-8429-454E7B183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096" y="2366312"/>
            <a:ext cx="7289800" cy="33395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3FE45-94F3-4196-AFAF-C1BEC5D6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91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Pay Uploads by Fiscal Year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37555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May 1, 2015 – April 30, 2019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738B5B-6676-49E9-BC55-099ABCE3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395138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2FB3-A2AB-4867-AEE9-E489A6CA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471509"/>
            <a:ext cx="5371447" cy="1737360"/>
          </a:xfrm>
        </p:spPr>
        <p:txBody>
          <a:bodyPr/>
          <a:lstStyle/>
          <a:p>
            <a:r>
              <a:rPr lang="en-CA" dirty="0"/>
              <a:t>Load general deductions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2BF9D-0D92-41C4-9689-A3AAA03D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DB1F9-0B8D-403F-92D5-013BE5E7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5" y="2013122"/>
            <a:ext cx="7553726" cy="369534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116129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A83C-14F5-4580-8A11-459C8B3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09" y="358721"/>
            <a:ext cx="5066647" cy="1737360"/>
          </a:xfrm>
        </p:spPr>
        <p:txBody>
          <a:bodyPr/>
          <a:lstStyle/>
          <a:p>
            <a:r>
              <a:rPr lang="en-CA" dirty="0"/>
              <a:t>General Deduction Uploads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30467C5-D0F1-4488-BFE4-1CB8C4060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954764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EBA7-46A9-4E48-A465-FF981CF8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67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Eh-</a:t>
            </a:r>
            <a:r>
              <a:rPr lang="en-US" dirty="0" err="1"/>
              <a:t>FFiciencies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Cases and Success Stories for Navigation Collections (Records of Employment, Tax Slips…) </a:t>
            </a:r>
          </a:p>
          <a:p>
            <a:endParaRPr lang="en-US" dirty="0"/>
          </a:p>
          <a:p>
            <a:r>
              <a:rPr lang="en-US" dirty="0"/>
              <a:t>Request Direct Deposit just got a whole lot easier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89262B-03F9-4E27-A2A6-990D91D2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system efficiencies to Reduce Administrative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90" y="1974715"/>
            <a:ext cx="7290055" cy="4023360"/>
          </a:xfrm>
        </p:spPr>
        <p:txBody>
          <a:bodyPr/>
          <a:lstStyle/>
          <a:p>
            <a:r>
              <a:rPr lang="en-US" dirty="0"/>
              <a:t>How great is it when a new feature is </a:t>
            </a:r>
            <a:r>
              <a:rPr lang="en-US" dirty="0" smtClean="0"/>
              <a:t>implemented, which </a:t>
            </a:r>
            <a:r>
              <a:rPr lang="en-US" dirty="0"/>
              <a:t>is instantly </a:t>
            </a:r>
            <a:r>
              <a:rPr lang="en-US" dirty="0" smtClean="0"/>
              <a:t>intuitive, and which </a:t>
            </a:r>
            <a:r>
              <a:rPr lang="en-US" dirty="0"/>
              <a:t>makes your (work) life a little better?</a:t>
            </a:r>
          </a:p>
          <a:p>
            <a:r>
              <a:rPr lang="en-US" dirty="0"/>
              <a:t>Here is a brief showcase of some of the improvements we have made to reduce administrative burden for our business partners: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Navigation Collections: </a:t>
            </a:r>
            <a:r>
              <a:rPr lang="en-US" dirty="0" smtClean="0"/>
              <a:t>Use </a:t>
            </a:r>
            <a:r>
              <a:rPr lang="en-US" dirty="0"/>
              <a:t>C</a:t>
            </a:r>
            <a:r>
              <a:rPr lang="en-US" dirty="0" smtClean="0"/>
              <a:t>ases </a:t>
            </a:r>
            <a:r>
              <a:rPr lang="en-US" dirty="0"/>
              <a:t>and </a:t>
            </a:r>
            <a:r>
              <a:rPr lang="en-US" dirty="0" smtClean="0"/>
              <a:t>Success </a:t>
            </a:r>
            <a:r>
              <a:rPr lang="en-US" dirty="0"/>
              <a:t>S</a:t>
            </a:r>
            <a:r>
              <a:rPr lang="en-US" dirty="0" smtClean="0"/>
              <a:t>tories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Repetitive, high volume, multi-step processes (ROE Processing)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Reducing the guesswork on </a:t>
            </a:r>
            <a:r>
              <a:rPr lang="en-US" dirty="0" smtClean="0"/>
              <a:t>periodic or complicated </a:t>
            </a:r>
            <a:r>
              <a:rPr lang="en-US" dirty="0"/>
              <a:t>processes (Tax Slip Processing)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Leveraging our ERP to improve the User Experience (HR Reporting Hub)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Streamlining Direct Deposit Entry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Page and Field Configurator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Event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0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49058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PS HCM launch: October 2014</a:t>
            </a:r>
          </a:p>
          <a:p>
            <a:r>
              <a:rPr lang="en-US" dirty="0"/>
              <a:t>PS ERP includes: Financial Services, Human Resources, Campus Solutions, Data Warehouse (EPM), Business Intelligence, and Integration Hub</a:t>
            </a:r>
          </a:p>
          <a:p>
            <a:r>
              <a:rPr lang="en-US" dirty="0"/>
              <a:t>HCM Version: </a:t>
            </a:r>
            <a:r>
              <a:rPr lang="en-US" dirty="0" smtClean="0"/>
              <a:t>9.2.23</a:t>
            </a:r>
            <a:endParaRPr lang="en-US" dirty="0"/>
          </a:p>
          <a:p>
            <a:r>
              <a:rPr lang="en-US" dirty="0" smtClean="0"/>
              <a:t>PeopleTools</a:t>
            </a:r>
            <a:r>
              <a:rPr lang="en-US" dirty="0"/>
              <a:t>: 8.55.22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3F4C823-5B6C-41BC-AC0E-7113C564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Navigation collections to simplify your workday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4612" y="941077"/>
            <a:ext cx="4928736" cy="514186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005882" cy="4143294"/>
          </a:xfrm>
        </p:spPr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of the Tiles on our HR Work homepage link to Navigation Collections.</a:t>
            </a:r>
          </a:p>
          <a:p>
            <a:r>
              <a:rPr lang="en-US" dirty="0"/>
              <a:t>This homepage is accessible to McMaster’s Human Resources Services staff, who are dealing in high volumes of data entry and processing on behalf of the University.</a:t>
            </a:r>
          </a:p>
          <a:p>
            <a:r>
              <a:rPr lang="en-US" dirty="0"/>
              <a:t>These employees have access to a LOT of pages in the system, so relying on Menu Navigation or a Favorites List was not an optimal solution for them.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75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Collection use case: High Volume tasks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769" y="1433512"/>
            <a:ext cx="2562225" cy="3962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573078"/>
            <a:ext cx="3291840" cy="3446721"/>
          </a:xfrm>
        </p:spPr>
        <p:txBody>
          <a:bodyPr/>
          <a:lstStyle/>
          <a:p>
            <a:r>
              <a:rPr lang="en-US" b="1" dirty="0" smtClean="0"/>
              <a:t>Use Case: </a:t>
            </a:r>
            <a:r>
              <a:rPr lang="en-US" dirty="0" smtClean="0"/>
              <a:t>Multi-Step, high volume tasks are great candidates for Navigation Collections, especially when there are multiple possible steps to completion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Record of Employment (ROE) Processing, Prior Period Adjustments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23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 processing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65" y="2334638"/>
            <a:ext cx="8877015" cy="40564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78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are grouped by function for ease of use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68096" y="1924493"/>
            <a:ext cx="2357876" cy="4384867"/>
          </a:xfrm>
        </p:spPr>
        <p:txBody>
          <a:bodyPr>
            <a:normAutofit/>
          </a:bodyPr>
          <a:lstStyle/>
          <a:p>
            <a:r>
              <a:rPr lang="en-US" dirty="0" smtClean="0"/>
              <a:t>Review ROE Data folder contains links to all the pages needed to review the data contained in the ROE report</a:t>
            </a:r>
          </a:p>
          <a:p>
            <a:r>
              <a:rPr lang="en-US" dirty="0" smtClean="0"/>
              <a:t>A user-developed query has been included here, by request</a:t>
            </a:r>
          </a:p>
          <a:p>
            <a:r>
              <a:rPr lang="en-US" dirty="0"/>
              <a:t>T</a:t>
            </a:r>
            <a:r>
              <a:rPr lang="en-US" dirty="0" smtClean="0"/>
              <a:t>he query download links will appear after the query has returned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11" y="1605516"/>
            <a:ext cx="5849218" cy="46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1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899A-5512-4A2D-A896-3F00299B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454587"/>
            <a:ext cx="7290054" cy="1499616"/>
          </a:xfrm>
        </p:spPr>
        <p:txBody>
          <a:bodyPr/>
          <a:lstStyle/>
          <a:p>
            <a:r>
              <a:rPr lang="en-CA" dirty="0" smtClean="0"/>
              <a:t>ROE volumes vary by month</a:t>
            </a:r>
            <a:endParaRPr lang="en-CA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BE0918-80BB-4BDD-884D-BC0517A77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239207"/>
              </p:ext>
            </p:extLst>
          </p:nvPr>
        </p:nvGraphicFramePr>
        <p:xfrm>
          <a:off x="768095" y="1687286"/>
          <a:ext cx="7896933" cy="458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008EF-8BDD-417D-8859-3F049694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9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Collection use case: Complicated, periodic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5" y="2838892"/>
            <a:ext cx="3559355" cy="318090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Use Case: </a:t>
            </a:r>
            <a:r>
              <a:rPr lang="en-US" sz="2000" dirty="0" smtClean="0"/>
              <a:t>Highly complicated end to end jobs and/or those performed only periodically can also be simplified by using Navigation Collections</a:t>
            </a:r>
          </a:p>
          <a:p>
            <a:endParaRPr lang="en-US" sz="2000" dirty="0"/>
          </a:p>
          <a:p>
            <a:r>
              <a:rPr lang="en-US" sz="2000" b="1" dirty="0" smtClean="0"/>
              <a:t>Examples: </a:t>
            </a:r>
            <a:r>
              <a:rPr lang="en-US" sz="2000" dirty="0" smtClean="0"/>
              <a:t>Pay to General Ledger (GL) Processing, Tax Slip Processing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2394" y="1438275"/>
            <a:ext cx="2466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4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9"/>
            <a:ext cx="3148122" cy="1737360"/>
          </a:xfrm>
        </p:spPr>
        <p:txBody>
          <a:bodyPr/>
          <a:lstStyle/>
          <a:p>
            <a:r>
              <a:rPr lang="en-US" dirty="0"/>
              <a:t>Tax Slip </a:t>
            </a:r>
            <a:r>
              <a:rPr lang="en-US" dirty="0" smtClean="0"/>
              <a:t>Processing</a:t>
            </a:r>
            <a:r>
              <a:rPr lang="en-US" dirty="0"/>
              <a:t> </a:t>
            </a:r>
            <a:r>
              <a:rPr lang="en-US" dirty="0" smtClean="0"/>
              <a:t>- navigation collection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064995" cy="3762294"/>
          </a:xfrm>
        </p:spPr>
        <p:txBody>
          <a:bodyPr>
            <a:normAutofit/>
          </a:bodyPr>
          <a:lstStyle/>
          <a:p>
            <a:r>
              <a:rPr lang="en-US" sz="2000" dirty="0"/>
              <a:t>Items are grouped according to function</a:t>
            </a:r>
          </a:p>
          <a:p>
            <a:r>
              <a:rPr lang="en-US" sz="2000" dirty="0"/>
              <a:t>Groupings also follow the basic flow of the work to be completed</a:t>
            </a:r>
          </a:p>
          <a:p>
            <a:r>
              <a:rPr lang="en-US" sz="2000" dirty="0"/>
              <a:t>All processes, reports, queries and data recon pages are included, for ease of </a:t>
            </a:r>
            <a:r>
              <a:rPr lang="en-US" sz="2000" dirty="0" smtClean="0"/>
              <a:t>workflow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3091" y="254255"/>
            <a:ext cx="5024582" cy="61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8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8"/>
            <a:ext cx="3037286" cy="2271691"/>
          </a:xfrm>
        </p:spPr>
        <p:txBody>
          <a:bodyPr/>
          <a:lstStyle/>
          <a:p>
            <a:r>
              <a:rPr lang="en-US" dirty="0"/>
              <a:t>Tax Slip </a:t>
            </a:r>
            <a:r>
              <a:rPr lang="en-US" dirty="0" smtClean="0"/>
              <a:t>Processing</a:t>
            </a:r>
            <a:r>
              <a:rPr lang="en-US" dirty="0"/>
              <a:t> </a:t>
            </a:r>
            <a:r>
              <a:rPr lang="en-US" dirty="0" smtClean="0"/>
              <a:t>- navigation collection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768096" y="2863272"/>
            <a:ext cx="3037286" cy="3156527"/>
          </a:xfrm>
        </p:spPr>
        <p:txBody>
          <a:bodyPr>
            <a:normAutofit/>
          </a:bodyPr>
          <a:lstStyle/>
          <a:p>
            <a:r>
              <a:rPr lang="en-US" sz="2000" dirty="0"/>
              <a:t>Links may be repeated in the list, if it makes more sense to </a:t>
            </a:r>
            <a:r>
              <a:rPr lang="en-US" sz="2000" dirty="0" smtClean="0"/>
              <a:t>the flow of the work</a:t>
            </a:r>
            <a:endParaRPr lang="en-US" sz="2000" dirty="0"/>
          </a:p>
          <a:p>
            <a:r>
              <a:rPr lang="en-US" sz="2000" dirty="0"/>
              <a:t>Notice </a:t>
            </a:r>
            <a:r>
              <a:rPr lang="en-US" sz="2000" dirty="0" smtClean="0"/>
              <a:t>each of the folders shown </a:t>
            </a:r>
            <a:r>
              <a:rPr lang="en-US" sz="2000" dirty="0"/>
              <a:t>have a link to </a:t>
            </a:r>
            <a:r>
              <a:rPr lang="en-US" sz="2000" dirty="0" smtClean="0"/>
              <a:t>the Tax </a:t>
            </a:r>
            <a:r>
              <a:rPr lang="en-US" sz="2000" dirty="0"/>
              <a:t>Reporting </a:t>
            </a:r>
            <a:r>
              <a:rPr lang="en-US" sz="2000" dirty="0" smtClean="0"/>
              <a:t>Parameters page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86" y="675179"/>
            <a:ext cx="2619375" cy="231457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004921" y="1992641"/>
            <a:ext cx="2657475" cy="310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746" y="3694299"/>
            <a:ext cx="26765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9"/>
            <a:ext cx="2677068" cy="1737360"/>
          </a:xfrm>
        </p:spPr>
        <p:txBody>
          <a:bodyPr/>
          <a:lstStyle/>
          <a:p>
            <a:r>
              <a:rPr lang="en-US" dirty="0"/>
              <a:t>Tax Slip </a:t>
            </a:r>
            <a:r>
              <a:rPr lang="en-US" dirty="0" smtClean="0"/>
              <a:t>Processing</a:t>
            </a:r>
            <a:r>
              <a:rPr lang="en-US" dirty="0"/>
              <a:t> </a:t>
            </a:r>
            <a:r>
              <a:rPr lang="en-US" dirty="0" smtClean="0"/>
              <a:t>– validations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1570" y="351494"/>
            <a:ext cx="2667000" cy="185737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2677068" cy="40509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Many validations are required to produce tax slips each year</a:t>
            </a:r>
          </a:p>
          <a:p>
            <a:r>
              <a:rPr lang="en-US" sz="2000" dirty="0" smtClean="0"/>
              <a:t>All our validation reports, queries are included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inks to the associated data pages where corrections might be needed are provided in this Navigation Collection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589" y="1763804"/>
            <a:ext cx="2667000" cy="3571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164" y="749490"/>
            <a:ext cx="2638425" cy="317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510" y="3476250"/>
            <a:ext cx="26098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71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899A-5512-4A2D-A896-3F00299B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454587"/>
            <a:ext cx="7290054" cy="1499616"/>
          </a:xfrm>
        </p:spPr>
        <p:txBody>
          <a:bodyPr/>
          <a:lstStyle/>
          <a:p>
            <a:r>
              <a:rPr lang="en-CA" dirty="0" smtClean="0"/>
              <a:t>our HCM tax slip annual volumes</a:t>
            </a:r>
            <a:endParaRPr lang="en-CA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BE0918-80BB-4BDD-884D-BC0517A77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085858"/>
              </p:ext>
            </p:extLst>
          </p:nvPr>
        </p:nvGraphicFramePr>
        <p:xfrm>
          <a:off x="768095" y="1687286"/>
          <a:ext cx="7896933" cy="458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008EF-8BDD-417D-8859-3F049694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181" y="2689714"/>
            <a:ext cx="2076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Non-Optional Employee General Deductions? There’s an App (Engine) for that!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9001" y="4468404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Workman’s Compensation Board Premiums via Payroll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5110" y="2866075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Mass Uploads, Mass Uploads, Mass Uploads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4" y="3943514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4459" y="4406135"/>
            <a:ext cx="2077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Additional           Eh-</a:t>
            </a:r>
            <a:r>
              <a:rPr lang="en-US" dirty="0" err="1">
                <a:solidFill>
                  <a:schemeClr val="bg1"/>
                </a:solidFill>
              </a:rPr>
              <a:t>fficiencies</a:t>
            </a:r>
            <a:r>
              <a:rPr lang="en-US" dirty="0">
                <a:solidFill>
                  <a:schemeClr val="bg1"/>
                </a:solidFill>
              </a:rPr>
              <a:t>! ROE, Year End, Direct Deposit Entry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2449BB07-9DE1-4742-B6AB-35E2D8C2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913351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8"/>
            <a:ext cx="3291840" cy="2186632"/>
          </a:xfrm>
        </p:spPr>
        <p:txBody>
          <a:bodyPr/>
          <a:lstStyle/>
          <a:p>
            <a:r>
              <a:rPr lang="en-US" dirty="0" smtClean="0"/>
              <a:t>Navigation Collection use case: access to a variety of pages for similar users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785730"/>
            <a:ext cx="3291840" cy="358605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Use Case: </a:t>
            </a:r>
            <a:r>
              <a:rPr lang="en-US" sz="2000" dirty="0" smtClean="0"/>
              <a:t>One of the most common uses for Navigation Collections is to give multiple similar users access to a variety of system pages from a single location</a:t>
            </a:r>
            <a:endParaRPr lang="en-US" sz="2000" dirty="0"/>
          </a:p>
          <a:p>
            <a:r>
              <a:rPr lang="en-US" sz="2000" b="1" dirty="0" smtClean="0"/>
              <a:t>Examples: </a:t>
            </a:r>
            <a:r>
              <a:rPr lang="en-US" sz="2000" dirty="0" smtClean="0"/>
              <a:t>Pay to General Ledger (GL) Processing, Tax Slip Processing, HR Tasks, HR Reporting Hub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1425" y="281544"/>
            <a:ext cx="2476500" cy="399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36" y="4400109"/>
            <a:ext cx="49720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4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8"/>
            <a:ext cx="3291840" cy="2271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homepage just For department administrators and financial managers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50" y="1027861"/>
            <a:ext cx="4645099" cy="520614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8096" y="2743200"/>
            <a:ext cx="3291840" cy="3727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Users are able to access Campus, Finance, Human Resources, and Data Warehouse from a single homepage</a:t>
            </a:r>
          </a:p>
          <a:p>
            <a:r>
              <a:rPr lang="en-US" sz="2000" dirty="0" smtClean="0"/>
              <a:t>Even with a Navigation Collection, users are able to access items from different databases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58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Hr</a:t>
            </a:r>
            <a:r>
              <a:rPr lang="en-US" dirty="0"/>
              <a:t> reporting hub: </a:t>
            </a:r>
            <a:r>
              <a:rPr lang="en-US" dirty="0" smtClean="0"/>
              <a:t>access to </a:t>
            </a:r>
            <a:r>
              <a:rPr lang="en-US" dirty="0" smtClean="0"/>
              <a:t>HR reporting, and…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825" y="1885804"/>
            <a:ext cx="8314163" cy="459374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38002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Hr</a:t>
            </a:r>
            <a:r>
              <a:rPr lang="en-US" dirty="0"/>
              <a:t> reporting hub: </a:t>
            </a:r>
            <a:r>
              <a:rPr lang="en-US" dirty="0" smtClean="0"/>
              <a:t>…access </a:t>
            </a:r>
            <a:r>
              <a:rPr lang="en-US" dirty="0" smtClean="0"/>
              <a:t>to data </a:t>
            </a:r>
            <a:r>
              <a:rPr lang="en-US" dirty="0"/>
              <a:t>warehouse </a:t>
            </a:r>
            <a:r>
              <a:rPr lang="en-US" dirty="0" smtClean="0"/>
              <a:t>reporting in one place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204" y="1841210"/>
            <a:ext cx="7832931" cy="464612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27268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Direct Deposit just got a whole lot easier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768096" y="2890982"/>
            <a:ext cx="3566160" cy="3418378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Challenge</a:t>
            </a:r>
            <a:r>
              <a:rPr lang="en-US" dirty="0"/>
              <a:t>: an extremely high-volume data entry page, with over half the fields having easily defined </a:t>
            </a:r>
            <a:r>
              <a:rPr lang="en-US" dirty="0"/>
              <a:t>defaults; an additional field on the same page is unwanted </a:t>
            </a:r>
            <a:r>
              <a:rPr lang="en-US" dirty="0">
                <a:solidFill>
                  <a:srgbClr val="7030A0"/>
                </a:solidFill>
              </a:rPr>
              <a:t>(DDP Advice Print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1990" y="2890982"/>
            <a:ext cx="3566160" cy="3418378"/>
          </a:xfrm>
        </p:spPr>
        <p:txBody>
          <a:bodyPr/>
          <a:lstStyle/>
          <a:p>
            <a:r>
              <a:rPr lang="en-US" dirty="0"/>
              <a:t>Due to processing volumes, there is a huge amount of repetitive manual entry with no value added for the business when it comes to data entry on this one page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5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Direct Deposit just got a whole lot easier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768096" y="2789382"/>
            <a:ext cx="3566160" cy="3519978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Solution</a:t>
            </a:r>
            <a:r>
              <a:rPr lang="en-US" dirty="0"/>
              <a:t>: we used a combination of Page and Field Configurator and Event Mapping to achieve the desired </a:t>
            </a:r>
            <a:r>
              <a:rPr lang="en-US" dirty="0" smtClean="0"/>
              <a:t>results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1990" y="2789382"/>
            <a:ext cx="3566160" cy="3519978"/>
          </a:xfrm>
        </p:spPr>
        <p:txBody>
          <a:bodyPr/>
          <a:lstStyle/>
          <a:p>
            <a:r>
              <a:rPr lang="en-US" b="1" dirty="0"/>
              <a:t>Added Benefit: </a:t>
            </a:r>
            <a:r>
              <a:rPr lang="en-US" dirty="0"/>
              <a:t>Our solution is Configured, not Customized!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0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Direct deposit - delivered (blank record)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3" y="2003367"/>
            <a:ext cx="8813450" cy="429767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650554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Request Direct deposit </a:t>
            </a:r>
            <a:r>
              <a:rPr lang="en-US" dirty="0" smtClean="0"/>
              <a:t>– newly configured </a:t>
            </a:r>
            <a:r>
              <a:rPr lang="en-US" dirty="0"/>
              <a:t>(blank record)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7108" y="2003369"/>
            <a:ext cx="8868950" cy="420801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57725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idx="1"/>
          </p:nvPr>
        </p:nvSpPr>
        <p:spPr>
          <a:xfrm>
            <a:off x="768096" y="1983484"/>
            <a:ext cx="3566160" cy="82296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hen user clicks the Add Button (prior record exists)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Page and Field hides the unwanted field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Page and Field restricts Update Access for the never-changing fields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Page and Field enforces the default values when the new effective dated row is created, </a:t>
            </a:r>
            <a:r>
              <a:rPr lang="en-US" i="1" dirty="0">
                <a:solidFill>
                  <a:srgbClr val="7030A0"/>
                </a:solidFill>
              </a:rPr>
              <a:t>even when the prior field value does not match the default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203" y="1966773"/>
            <a:ext cx="3566160" cy="82296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hen User </a:t>
            </a:r>
            <a:r>
              <a:rPr lang="en-US" dirty="0"/>
              <a:t>A</a:t>
            </a:r>
            <a:r>
              <a:rPr lang="en-US" dirty="0" smtClean="0"/>
              <a:t>ccesses a Blank Record (no prior record)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Page and Field hides the unwanted field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Page and Field restricts Update Access for the never-changing fields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Event </a:t>
            </a:r>
            <a:r>
              <a:rPr lang="en-US" dirty="0"/>
              <a:t>Mapping </a:t>
            </a:r>
            <a:r>
              <a:rPr lang="en-US" dirty="0" smtClean="0"/>
              <a:t>Rule loads </a:t>
            </a:r>
            <a:r>
              <a:rPr lang="en-US" dirty="0"/>
              <a:t>the </a:t>
            </a:r>
            <a:r>
              <a:rPr lang="en-US" dirty="0" smtClean="0"/>
              <a:t>desired default </a:t>
            </a:r>
            <a:r>
              <a:rPr lang="en-US" dirty="0"/>
              <a:t>values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page </a:t>
            </a:r>
            <a:r>
              <a:rPr lang="en-US" dirty="0" smtClean="0"/>
              <a:t>(when </a:t>
            </a:r>
            <a:r>
              <a:rPr lang="en-US" dirty="0" smtClean="0"/>
              <a:t>a specified field is </a:t>
            </a:r>
            <a:r>
              <a:rPr lang="en-US" dirty="0" smtClean="0"/>
              <a:t>blank)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899A-5512-4A2D-A896-3F00299B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454587"/>
            <a:ext cx="7290054" cy="1499616"/>
          </a:xfrm>
        </p:spPr>
        <p:txBody>
          <a:bodyPr/>
          <a:lstStyle/>
          <a:p>
            <a:r>
              <a:rPr lang="en-CA" dirty="0" smtClean="0"/>
              <a:t>Small change, big impact:</a:t>
            </a:r>
            <a:br>
              <a:rPr lang="en-CA" dirty="0" smtClean="0"/>
            </a:br>
            <a:r>
              <a:rPr lang="en-CA" dirty="0" smtClean="0"/>
              <a:t>Hires and rehires at McMaster</a:t>
            </a:r>
            <a:endParaRPr lang="en-CA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BE0918-80BB-4BDD-884D-BC0517A77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24333"/>
              </p:ext>
            </p:extLst>
          </p:nvPr>
        </p:nvGraphicFramePr>
        <p:xfrm>
          <a:off x="768095" y="1687286"/>
          <a:ext cx="7896933" cy="458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008EF-8BDD-417D-8859-3F049694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0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Automation of Employee General Deductions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many non-optional deduction records need to be created per employee? Automate!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D0ED92C-E9A9-4CEB-8AC6-29FB9D27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662052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9E27CC1-5703-40CA-9E45-291C69ED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rPr>
              <a:t>Canada Alliance   4 - 6 November 2019</a:t>
            </a:r>
          </a:p>
        </p:txBody>
      </p:sp>
      <p:pic>
        <p:nvPicPr>
          <p:cNvPr id="9" name="Content Placeholder 8" descr="A picture containing building, table, red, sitting&#10;&#10;Description automatically generated">
            <a:extLst>
              <a:ext uri="{FF2B5EF4-FFF2-40B4-BE49-F238E27FC236}">
                <a16:creationId xmlns:a16="http://schemas.microsoft.com/office/drawing/2014/main" id="{B8E3F226-130B-4DA5-96E6-022BAAF9D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11" y="488492"/>
            <a:ext cx="3781463" cy="5672196"/>
          </a:xfrm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Hill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Business Systems Analyst III</a:t>
            </a:r>
          </a:p>
          <a:p>
            <a:r>
              <a:rPr lang="en-US" dirty="0" smtClean="0"/>
              <a:t>University Technology Services, McMaster </a:t>
            </a:r>
            <a:r>
              <a:rPr lang="en-US" dirty="0"/>
              <a:t>University</a:t>
            </a:r>
          </a:p>
          <a:p>
            <a:r>
              <a:rPr lang="en-US" dirty="0"/>
              <a:t>hillsa@mcmaster.ca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Jesse Wilson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Senior HR Payroll Analyst</a:t>
            </a:r>
          </a:p>
          <a:p>
            <a:r>
              <a:rPr lang="en-US" dirty="0" smtClean="0"/>
              <a:t>Human Resources Services, McMaster </a:t>
            </a:r>
            <a:r>
              <a:rPr lang="en-US" dirty="0"/>
              <a:t>University</a:t>
            </a:r>
          </a:p>
          <a:p>
            <a:r>
              <a:rPr lang="en-US" dirty="0"/>
              <a:t>huether@mcmaster.ca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DC668FD-1EC7-412E-8F92-4C66EF31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6542202" y="202594"/>
            <a:ext cx="2601798" cy="3822388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47" y="1268054"/>
            <a:ext cx="2047908" cy="1691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6E258-2130-4AD3-9064-ED262324B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2595"/>
            <a:ext cx="6542202" cy="3822388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6CF15D4-36DE-4A24-9D78-0DF0093F7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05" y="4960138"/>
            <a:ext cx="1621130" cy="12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476809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Automated General Deduction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11" y="804333"/>
            <a:ext cx="4610377" cy="5249334"/>
          </a:xfrm>
        </p:spPr>
        <p:txBody>
          <a:bodyPr anchor="ctr">
            <a:normAutofit/>
          </a:bodyPr>
          <a:lstStyle/>
          <a:p>
            <a:endParaRPr lang="en-CA" sz="1700" i="1" dirty="0"/>
          </a:p>
          <a:p>
            <a:r>
              <a:rPr lang="en-CA" sz="2400" b="1" i="1" dirty="0"/>
              <a:t>Context: </a:t>
            </a:r>
            <a:r>
              <a:rPr lang="en-CA" sz="1700" dirty="0"/>
              <a:t>A large portion of the McMaster University employee population is represented by varying unions. </a:t>
            </a:r>
          </a:p>
          <a:p>
            <a:r>
              <a:rPr lang="en-CA" sz="1700" dirty="0"/>
              <a:t>Additionally, McMaster University has certain employer costs set up on the employee level to facilitate the allocation of business costs and to provide accurate remittance and regulatory reporting. </a:t>
            </a:r>
          </a:p>
          <a:p>
            <a:r>
              <a:rPr lang="en-CA" sz="2400" b="1" i="1" dirty="0"/>
              <a:t>Challenge</a:t>
            </a:r>
            <a:r>
              <a:rPr lang="en-CA" sz="2400" i="1" dirty="0"/>
              <a:t>: </a:t>
            </a:r>
            <a:r>
              <a:rPr lang="en-CA" sz="1700" dirty="0"/>
              <a:t>Minimum of two and up to nine compulsory General Deductions to set up and maintain per </a:t>
            </a:r>
            <a:r>
              <a:rPr lang="en-CA" sz="1700" dirty="0" smtClean="0"/>
              <a:t>employee.</a:t>
            </a:r>
          </a:p>
          <a:p>
            <a:r>
              <a:rPr lang="en-CA" sz="1700" dirty="0" smtClean="0"/>
              <a:t>Entering</a:t>
            </a:r>
            <a:r>
              <a:rPr lang="en-CA" sz="1700" dirty="0"/>
              <a:t>, updating, and expiring these deductions manually is labour-intensive and a significant administrative burden.</a:t>
            </a:r>
          </a:p>
          <a:p>
            <a:endParaRPr lang="en-CA" sz="17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476809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Automated General Deduction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11" y="804333"/>
            <a:ext cx="4610377" cy="5249334"/>
          </a:xfrm>
        </p:spPr>
        <p:txBody>
          <a:bodyPr anchor="ctr">
            <a:normAutofit/>
          </a:bodyPr>
          <a:lstStyle/>
          <a:p>
            <a:r>
              <a:rPr lang="en-CA" sz="2400" b="1" i="1" dirty="0"/>
              <a:t>Outcome</a:t>
            </a:r>
            <a:r>
              <a:rPr lang="en-CA" sz="2400" i="1" dirty="0"/>
              <a:t>: </a:t>
            </a:r>
            <a:r>
              <a:rPr lang="en-CA" sz="1700" dirty="0"/>
              <a:t>Design a custom process to define, insert, and maintain </a:t>
            </a:r>
            <a:r>
              <a:rPr lang="en-US" sz="1700" dirty="0"/>
              <a:t>Employee General Deductions.</a:t>
            </a:r>
          </a:p>
          <a:p>
            <a:r>
              <a:rPr lang="en-CA" sz="1700" dirty="0"/>
              <a:t>  </a:t>
            </a:r>
          </a:p>
          <a:p>
            <a:endParaRPr lang="en-CA" sz="17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3904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Process Specifications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585" y="1908928"/>
            <a:ext cx="8092794" cy="4023360"/>
          </a:xfrm>
        </p:spPr>
        <p:txBody>
          <a:bodyPr/>
          <a:lstStyle/>
          <a:p>
            <a:endParaRPr lang="en-CA" i="1" dirty="0"/>
          </a:p>
          <a:p>
            <a:r>
              <a:rPr lang="en-CA" dirty="0"/>
              <a:t>PeopleSoft does not provide any delivered functionality which can be used for determining eligibility and setting up General Deduction records automatically. </a:t>
            </a:r>
          </a:p>
          <a:p>
            <a:r>
              <a:rPr lang="en-CA" dirty="0"/>
              <a:t>Need for an Automated General </a:t>
            </a:r>
            <a:r>
              <a:rPr lang="en-CA" dirty="0" smtClean="0"/>
              <a:t>Deduction (AGD) </a:t>
            </a:r>
            <a:r>
              <a:rPr lang="en-CA" dirty="0"/>
              <a:t>process which determines changes in an employee’s eligibility for Union Dues (Before-Tax), as well as certain employer cost deductions (Non-Taxable Benefit). </a:t>
            </a:r>
          </a:p>
          <a:p>
            <a:r>
              <a:rPr lang="en-CA" dirty="0"/>
              <a:t>Use of the delivered deduction subset links General Deductions to our custom </a:t>
            </a:r>
            <a:r>
              <a:rPr lang="en-CA" dirty="0" smtClean="0"/>
              <a:t>automated deduction setup </a:t>
            </a:r>
            <a:r>
              <a:rPr lang="en-CA" dirty="0"/>
              <a:t>table. </a:t>
            </a:r>
          </a:p>
          <a:p>
            <a:endParaRPr lang="en-CA" i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4F29AD-8881-41A9-A20A-8E371C5F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9D5D8182B842B369753939373CCF" ma:contentTypeVersion="12" ma:contentTypeDescription="Create a new document." ma:contentTypeScope="" ma:versionID="595c98f69e5ebd321bda49857fb5037c">
  <xsd:schema xmlns:xsd="http://www.w3.org/2001/XMLSchema" xmlns:xs="http://www.w3.org/2001/XMLSchema" xmlns:p="http://schemas.microsoft.com/office/2006/metadata/properties" xmlns:ns2="ebd4167e-429c-454a-9baa-c80872e592a2" xmlns:ns3="454ffb5b-9413-42f5-86b6-dc48ea53da87" targetNamespace="http://schemas.microsoft.com/office/2006/metadata/properties" ma:root="true" ma:fieldsID="828909a4541cb9fb11ecccac30e7e1ad" ns2:_="" ns3:_="">
    <xsd:import namespace="ebd4167e-429c-454a-9baa-c80872e592a2"/>
    <xsd:import namespace="454ffb5b-9413-42f5-86b6-dc48ea53d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167e-429c-454a-9baa-c80872e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b5b-9413-42f5-86b6-dc48ea53da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4C64A-6382-4066-819B-0E58D6833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167e-429c-454a-9baa-c80872e592a2"/>
    <ds:schemaRef ds:uri="454ffb5b-9413-42f5-86b6-dc48ea53d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80D336-9E54-45B0-BD8D-40F05DF887A0}">
  <ds:schemaRefs>
    <ds:schemaRef ds:uri="http://schemas.openxmlformats.org/package/2006/metadata/core-properties"/>
    <ds:schemaRef ds:uri="http://purl.org/dc/terms/"/>
    <ds:schemaRef ds:uri="454ffb5b-9413-42f5-86b6-dc48ea53da87"/>
    <ds:schemaRef ds:uri="http://schemas.microsoft.com/office/2006/documentManagement/types"/>
    <ds:schemaRef ds:uri="ebd4167e-429c-454a-9baa-c80872e592a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53BCED-04CE-4F40-BEEB-0CD9FCCAF1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2605</Words>
  <Application>Microsoft Office PowerPoint</Application>
  <PresentationFormat>On-screen Show (4:3)</PresentationFormat>
  <Paragraphs>361</Paragraphs>
  <Slides>62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 Unicode MS</vt:lpstr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Payroll for North America, Eh?</vt:lpstr>
      <vt:lpstr>presenters</vt:lpstr>
      <vt:lpstr>PowerPoint Presentation</vt:lpstr>
      <vt:lpstr>ORGANIZATION &amp; ORACLE</vt:lpstr>
      <vt:lpstr>Presentation outline</vt:lpstr>
      <vt:lpstr>Automation of Employee General Deductions</vt:lpstr>
      <vt:lpstr>Automated General Deduction Enrollment</vt:lpstr>
      <vt:lpstr>Automated General Deduction Enrollment</vt:lpstr>
      <vt:lpstr>Custom Process Specifications</vt:lpstr>
      <vt:lpstr>AGD Categories</vt:lpstr>
      <vt:lpstr>AGD category Referencing Job Attributes</vt:lpstr>
      <vt:lpstr>AGD Category referencing job and Department budget table Attributes</vt:lpstr>
      <vt:lpstr>AGD Process</vt:lpstr>
      <vt:lpstr>Create General Deductions</vt:lpstr>
      <vt:lpstr>Process detail</vt:lpstr>
      <vt:lpstr>AGD Output report</vt:lpstr>
      <vt:lpstr>Workman’s Compensation Board premiums via payroll</vt:lpstr>
      <vt:lpstr>It’s complicated…</vt:lpstr>
      <vt:lpstr>What peoplesoft delivers for wcb</vt:lpstr>
      <vt:lpstr>WCB: A Cost of doing business?</vt:lpstr>
      <vt:lpstr>WCB: PeopleSoft Delivered</vt:lpstr>
      <vt:lpstr>What mcmaster needed for wcb</vt:lpstr>
      <vt:lpstr>How we ‘Delivered’ it</vt:lpstr>
      <vt:lpstr>WCB general deductions</vt:lpstr>
      <vt:lpstr>WCB Employee level deductions</vt:lpstr>
      <vt:lpstr>Optional setup to Support auditing</vt:lpstr>
      <vt:lpstr>Of course, we automated this too</vt:lpstr>
      <vt:lpstr> a summary of our wcb processes</vt:lpstr>
      <vt:lpstr>Mass Uploads, Mass Uploads, Mass Uploads</vt:lpstr>
      <vt:lpstr>Upload Processing For pay</vt:lpstr>
      <vt:lpstr>One-Time Paysheets Load</vt:lpstr>
      <vt:lpstr>Paysheet upload log file</vt:lpstr>
      <vt:lpstr>One-time PAYsheet LOAD</vt:lpstr>
      <vt:lpstr>Load additional pay</vt:lpstr>
      <vt:lpstr>Additional Pay Uploads by Fiscal Year</vt:lpstr>
      <vt:lpstr>Load general deductions</vt:lpstr>
      <vt:lpstr>General Deduction Uploads</vt:lpstr>
      <vt:lpstr>Additional Eh-FFiciencies</vt:lpstr>
      <vt:lpstr>Leveraging system efficiencies to Reduce Administrative burden</vt:lpstr>
      <vt:lpstr>Using Navigation collections to simplify your workday</vt:lpstr>
      <vt:lpstr>Navigation Collection use case: High Volume tasks</vt:lpstr>
      <vt:lpstr>ROE processing</vt:lpstr>
      <vt:lpstr>items are grouped by function for ease of use</vt:lpstr>
      <vt:lpstr>ROE volumes vary by month</vt:lpstr>
      <vt:lpstr>Navigation Collection use case: Complicated, periodic process</vt:lpstr>
      <vt:lpstr>Tax Slip Processing - navigation collection</vt:lpstr>
      <vt:lpstr>Tax Slip Processing - navigation collection</vt:lpstr>
      <vt:lpstr>Tax Slip Processing – validations</vt:lpstr>
      <vt:lpstr>our HCM tax slip annual volumes</vt:lpstr>
      <vt:lpstr>Navigation Collection use case: access to a variety of pages for similar users</vt:lpstr>
      <vt:lpstr>A homepage just For department administrators and financial managers</vt:lpstr>
      <vt:lpstr>Hr reporting hub: access to HR reporting, and…</vt:lpstr>
      <vt:lpstr>Hr reporting hub: …access to data warehouse reporting in one place</vt:lpstr>
      <vt:lpstr>Request Direct Deposit just got a whole lot easier</vt:lpstr>
      <vt:lpstr>Request Direct Deposit just got a whole lot easier</vt:lpstr>
      <vt:lpstr>Request Direct deposit - delivered (blank record)</vt:lpstr>
      <vt:lpstr>Request Direct deposit – newly configured (blank record)</vt:lpstr>
      <vt:lpstr>How we did it</vt:lpstr>
      <vt:lpstr>Small change, big impact: Hires and rehires at McMaster</vt:lpstr>
      <vt:lpstr>Questions?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for North America, Eh?</dc:title>
  <dc:creator>Jesse Wilson</dc:creator>
  <cp:lastModifiedBy>Sarah Hill</cp:lastModifiedBy>
  <cp:revision>78</cp:revision>
  <dcterms:created xsi:type="dcterms:W3CDTF">2019-10-23T15:18:39Z</dcterms:created>
  <dcterms:modified xsi:type="dcterms:W3CDTF">2019-10-28T20:21:31Z</dcterms:modified>
</cp:coreProperties>
</file>