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4" r:id="rId2"/>
    <p:sldId id="277" r:id="rId3"/>
    <p:sldId id="276" r:id="rId4"/>
    <p:sldId id="278" r:id="rId5"/>
    <p:sldId id="258" r:id="rId6"/>
    <p:sldId id="263" r:id="rId7"/>
    <p:sldId id="293" r:id="rId8"/>
    <p:sldId id="262" r:id="rId9"/>
    <p:sldId id="279" r:id="rId10"/>
    <p:sldId id="261" r:id="rId11"/>
    <p:sldId id="264" r:id="rId12"/>
    <p:sldId id="280" r:id="rId13"/>
    <p:sldId id="281" r:id="rId14"/>
    <p:sldId id="282" r:id="rId15"/>
    <p:sldId id="283" r:id="rId16"/>
    <p:sldId id="284" r:id="rId17"/>
    <p:sldId id="285" r:id="rId18"/>
    <p:sldId id="286" r:id="rId19"/>
    <p:sldId id="287" r:id="rId20"/>
    <p:sldId id="288" r:id="rId21"/>
    <p:sldId id="289" r:id="rId22"/>
    <p:sldId id="292" r:id="rId23"/>
    <p:sldId id="290" r:id="rId24"/>
    <p:sldId id="291" r:id="rId25"/>
    <p:sldId id="271" r:id="rId26"/>
    <p:sldId id="272" r:id="rId27"/>
    <p:sldId id="27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95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p:cViewPr varScale="1">
        <p:scale>
          <a:sx n="88" d="100"/>
          <a:sy n="88" d="100"/>
        </p:scale>
        <p:origin x="63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992F3-081F-4C66-B44C-90F435A64723}" type="datetimeFigureOut">
              <a:rPr lang="en-US" smtClean="0"/>
              <a:pPr/>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B1AF8-440C-4CDB-9BD2-D8E421587A22}" type="slidenum">
              <a:rPr lang="en-US" smtClean="0"/>
              <a:pPr/>
              <a:t>‹#›</a:t>
            </a:fld>
            <a:endParaRPr lang="en-US"/>
          </a:p>
        </p:txBody>
      </p:sp>
    </p:spTree>
    <p:extLst>
      <p:ext uri="{BB962C8B-B14F-4D97-AF65-F5344CB8AC3E}">
        <p14:creationId xmlns:p14="http://schemas.microsoft.com/office/powerpoint/2010/main" val="344925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 name="Rectangle 42"/>
          <p:cNvSpPr/>
          <p:nvPr/>
        </p:nvSpPr>
        <p:spPr>
          <a:xfrm>
            <a:off x="603928" y="1066801"/>
            <a:ext cx="7177086" cy="38100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692827" y="1199538"/>
            <a:ext cx="6969646"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692827" y="4662487"/>
            <a:ext cx="6968059"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76405" y="1573413"/>
            <a:ext cx="6586687"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776405" y="3286017"/>
            <a:ext cx="6579626" cy="828783"/>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8" name="Footer Placeholder 4"/>
          <p:cNvSpPr>
            <a:spLocks noGrp="1"/>
          </p:cNvSpPr>
          <p:nvPr>
            <p:ph type="ftr" sz="quarter" idx="11"/>
          </p:nvPr>
        </p:nvSpPr>
        <p:spPr>
          <a:xfrm>
            <a:off x="3657600" y="6324600"/>
            <a:ext cx="4125912" cy="365125"/>
          </a:xfrm>
        </p:spPr>
        <p:txBody>
          <a:bodyPr>
            <a:normAutofit/>
          </a:bodyPr>
          <a:lstStyle>
            <a:lvl1pPr>
              <a:defRPr>
                <a:solidFill>
                  <a:schemeClr val="accent1"/>
                </a:solidFill>
              </a:defRPr>
            </a:lvl1pPr>
          </a:lstStyle>
          <a:p>
            <a:pPr>
              <a:defRPr/>
            </a:pPr>
            <a:r>
              <a:rPr lang="en-US" dirty="0"/>
              <a:t>2014 HEUG Midwest Regional</a:t>
            </a:r>
          </a:p>
        </p:txBody>
      </p:sp>
      <p:sp>
        <p:nvSpPr>
          <p:cNvPr id="49" name="Slide Number Placeholder 5"/>
          <p:cNvSpPr>
            <a:spLocks noGrp="1"/>
          </p:cNvSpPr>
          <p:nvPr>
            <p:ph type="sldNum" sz="quarter" idx="12"/>
          </p:nvPr>
        </p:nvSpPr>
        <p:spPr>
          <a:xfrm>
            <a:off x="692827" y="4171950"/>
            <a:ext cx="1278108" cy="365125"/>
          </a:xfrm>
        </p:spPr>
        <p:txBody>
          <a:bodyPr/>
          <a:lstStyle>
            <a:lvl1pPr>
              <a:defRPr>
                <a:solidFill>
                  <a:schemeClr val="accent1"/>
                </a:solidFill>
              </a:defRPr>
            </a:lvl1pPr>
          </a:lstStyle>
          <a:p>
            <a:pPr>
              <a:defRPr/>
            </a:pPr>
            <a:fld id="{15565136-CD83-45F4-A6E8-187A21078EA7}" type="slidenum">
              <a:rPr lang="en-US"/>
              <a:pPr>
                <a:defRPr/>
              </a:pPr>
              <a:t>‹#›</a:t>
            </a:fld>
            <a:endParaRPr lang="en-US" dirty="0"/>
          </a:p>
        </p:txBody>
      </p:sp>
    </p:spTree>
    <p:extLst>
      <p:ext uri="{BB962C8B-B14F-4D97-AF65-F5344CB8AC3E}">
        <p14:creationId xmlns:p14="http://schemas.microsoft.com/office/powerpoint/2010/main" val="180647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B650E2-5C7A-4D03-9B49-3B17E857863E}" type="datetime1">
              <a:rPr lang="en-US" smtClean="0"/>
              <a:t>8/11/2016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2014 HEUG Midwest Regional</a:t>
            </a:r>
          </a:p>
        </p:txBody>
      </p:sp>
      <p:sp>
        <p:nvSpPr>
          <p:cNvPr id="6" name="Slide Number Placeholder 5"/>
          <p:cNvSpPr>
            <a:spLocks noGrp="1"/>
          </p:cNvSpPr>
          <p:nvPr>
            <p:ph type="sldNum" sz="quarter" idx="12"/>
          </p:nvPr>
        </p:nvSpPr>
        <p:spPr/>
        <p:txBody>
          <a:bodyPr/>
          <a:lstStyle>
            <a:lvl1pPr>
              <a:defRPr/>
            </a:lvl1pPr>
          </a:lstStyle>
          <a:p>
            <a:pPr>
              <a:defRPr/>
            </a:pPr>
            <a:fld id="{C5F87A30-3300-43F0-ADA1-90F57D1A4958}" type="slidenum">
              <a:rPr lang="en-US"/>
              <a:pPr>
                <a:defRPr/>
              </a:pPr>
              <a:t>‹#›</a:t>
            </a:fld>
            <a:endParaRPr lang="en-US"/>
          </a:p>
        </p:txBody>
      </p:sp>
    </p:spTree>
    <p:extLst>
      <p:ext uri="{BB962C8B-B14F-4D97-AF65-F5344CB8AC3E}">
        <p14:creationId xmlns:p14="http://schemas.microsoft.com/office/powerpoint/2010/main" val="92442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2B83B4F-CC5B-4FCB-9C75-5B389E862674}" type="datetime1">
              <a:rPr lang="en-US" smtClean="0"/>
              <a:t>8/11/2016</a:t>
            </a:fld>
            <a:endParaRPr lang="en-US"/>
          </a:p>
        </p:txBody>
      </p:sp>
      <p:sp>
        <p:nvSpPr>
          <p:cNvPr id="5" name="Footer Placeholder 4"/>
          <p:cNvSpPr>
            <a:spLocks noGrp="1"/>
          </p:cNvSpPr>
          <p:nvPr>
            <p:ph type="ftr" sz="quarter" idx="11"/>
          </p:nvPr>
        </p:nvSpPr>
        <p:spPr>
          <a:xfrm>
            <a:off x="3581400" y="6340475"/>
            <a:ext cx="4181475" cy="365125"/>
          </a:xfrm>
        </p:spPr>
        <p:txBody>
          <a:bodyPr/>
          <a:lstStyle>
            <a:lvl1pPr>
              <a:defRPr/>
            </a:lvl1pPr>
          </a:lstStyle>
          <a:p>
            <a:pPr>
              <a:defRPr/>
            </a:pPr>
            <a:r>
              <a:rPr lang="en-US" dirty="0"/>
              <a:t>2014 HEUG Midwest Regional</a:t>
            </a:r>
          </a:p>
        </p:txBody>
      </p:sp>
      <p:sp>
        <p:nvSpPr>
          <p:cNvPr id="6" name="Slide Number Placeholder 5"/>
          <p:cNvSpPr>
            <a:spLocks noGrp="1"/>
          </p:cNvSpPr>
          <p:nvPr>
            <p:ph type="sldNum" sz="quarter" idx="12"/>
          </p:nvPr>
        </p:nvSpPr>
        <p:spPr/>
        <p:txBody>
          <a:bodyPr/>
          <a:lstStyle>
            <a:lvl1pPr>
              <a:defRPr/>
            </a:lvl1pPr>
          </a:lstStyle>
          <a:p>
            <a:pPr>
              <a:defRPr/>
            </a:pPr>
            <a:fld id="{9D70E9CB-DB12-42DD-A213-B568D40F6856}" type="slidenum">
              <a:rPr lang="en-US"/>
              <a:pPr>
                <a:defRPr/>
              </a:pPr>
              <a:t>‹#›</a:t>
            </a:fld>
            <a:endParaRPr lang="en-US"/>
          </a:p>
        </p:txBody>
      </p:sp>
    </p:spTree>
    <p:extLst>
      <p:ext uri="{BB962C8B-B14F-4D97-AF65-F5344CB8AC3E}">
        <p14:creationId xmlns:p14="http://schemas.microsoft.com/office/powerpoint/2010/main" val="90805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C113DF-3A3B-45A4-A0E1-CF3A785C1F3B}" type="datetime1">
              <a:rPr lang="en-US" smtClean="0"/>
              <a:t>8/11/2016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2014 HEUG Midwest Regional</a:t>
            </a:r>
          </a:p>
        </p:txBody>
      </p:sp>
      <p:sp>
        <p:nvSpPr>
          <p:cNvPr id="6" name="Slide Number Placeholder 5"/>
          <p:cNvSpPr>
            <a:spLocks noGrp="1"/>
          </p:cNvSpPr>
          <p:nvPr>
            <p:ph type="sldNum" sz="quarter" idx="12"/>
          </p:nvPr>
        </p:nvSpPr>
        <p:spPr/>
        <p:txBody>
          <a:bodyPr/>
          <a:lstStyle>
            <a:lvl1pPr>
              <a:defRPr/>
            </a:lvl1pPr>
          </a:lstStyle>
          <a:p>
            <a:pPr>
              <a:defRPr/>
            </a:pPr>
            <a:fld id="{46BE7191-BAE1-4843-A6FB-424B33F77A8F}" type="slidenum">
              <a:rPr lang="en-US"/>
              <a:pPr>
                <a:defRPr/>
              </a:pPr>
              <a:t>‹#›</a:t>
            </a:fld>
            <a:endParaRPr lang="en-US"/>
          </a:p>
        </p:txBody>
      </p:sp>
    </p:spTree>
    <p:extLst>
      <p:ext uri="{BB962C8B-B14F-4D97-AF65-F5344CB8AC3E}">
        <p14:creationId xmlns:p14="http://schemas.microsoft.com/office/powerpoint/2010/main" val="36003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a:defRPr/>
            </a:lvl1pPr>
          </a:lstStyle>
          <a:p>
            <a:pPr>
              <a:defRPr/>
            </a:pPr>
            <a:fld id="{D3767FAD-2092-4E3F-AE7B-70B14C6AB500}" type="datetime1">
              <a:rPr lang="en-US" smtClean="0"/>
              <a:t>8/11/2016</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2014 HEUG Midwest Regional</a:t>
            </a:r>
          </a:p>
        </p:txBody>
      </p:sp>
      <p:sp>
        <p:nvSpPr>
          <p:cNvPr id="7" name="Slide Number Placeholder 6"/>
          <p:cNvSpPr>
            <a:spLocks noGrp="1"/>
          </p:cNvSpPr>
          <p:nvPr>
            <p:ph type="sldNum" sz="quarter" idx="17"/>
          </p:nvPr>
        </p:nvSpPr>
        <p:spPr/>
        <p:txBody>
          <a:bodyPr/>
          <a:lstStyle>
            <a:lvl1pPr>
              <a:defRPr/>
            </a:lvl1pPr>
          </a:lstStyle>
          <a:p>
            <a:pPr>
              <a:defRPr/>
            </a:pPr>
            <a:fld id="{B82F24ED-30E4-4777-9F1E-A206FD04E30B}" type="slidenum">
              <a:rPr lang="en-US"/>
              <a:pPr>
                <a:defRPr/>
              </a:pPr>
              <a:t>‹#›</a:t>
            </a:fld>
            <a:endParaRPr lang="en-US"/>
          </a:p>
        </p:txBody>
      </p:sp>
    </p:spTree>
    <p:extLst>
      <p:ext uri="{BB962C8B-B14F-4D97-AF65-F5344CB8AC3E}">
        <p14:creationId xmlns:p14="http://schemas.microsoft.com/office/powerpoint/2010/main" val="80277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74A32B52-3DFB-4C4F-9AA7-9D68C84BE449}" type="datetime1">
              <a:rPr lang="en-US" smtClean="0"/>
              <a:t>8/11/2016</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dirty="0"/>
              <a:t>2014 HEUG Midwest Regional</a:t>
            </a:r>
          </a:p>
        </p:txBody>
      </p:sp>
      <p:sp>
        <p:nvSpPr>
          <p:cNvPr id="9" name="Slide Number Placeholder 8"/>
          <p:cNvSpPr>
            <a:spLocks noGrp="1"/>
          </p:cNvSpPr>
          <p:nvPr>
            <p:ph type="sldNum" sz="quarter" idx="12"/>
          </p:nvPr>
        </p:nvSpPr>
        <p:spPr/>
        <p:txBody>
          <a:bodyPr/>
          <a:lstStyle>
            <a:lvl1pPr>
              <a:defRPr/>
            </a:lvl1pPr>
          </a:lstStyle>
          <a:p>
            <a:pPr>
              <a:defRPr/>
            </a:pPr>
            <a:fld id="{89DB5C43-DBD2-4994-8CA9-113FBC89627C}" type="slidenum">
              <a:rPr lang="en-US"/>
              <a:pPr>
                <a:defRPr/>
              </a:pPr>
              <a:t>‹#›</a:t>
            </a:fld>
            <a:endParaRPr lang="en-US"/>
          </a:p>
        </p:txBody>
      </p:sp>
    </p:spTree>
    <p:extLst>
      <p:ext uri="{BB962C8B-B14F-4D97-AF65-F5344CB8AC3E}">
        <p14:creationId xmlns:p14="http://schemas.microsoft.com/office/powerpoint/2010/main" val="301544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C70970C-3580-4B59-8CC8-F419BD80E5AC}" type="datetime1">
              <a:rPr lang="en-US" smtClean="0"/>
              <a:t>8/11/2016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dirty="0"/>
              <a:t>2014 HEUG Midwest Regional</a:t>
            </a:r>
          </a:p>
        </p:txBody>
      </p:sp>
      <p:sp>
        <p:nvSpPr>
          <p:cNvPr id="5" name="Slide Number Placeholder 4"/>
          <p:cNvSpPr>
            <a:spLocks noGrp="1"/>
          </p:cNvSpPr>
          <p:nvPr>
            <p:ph type="sldNum" sz="quarter" idx="12"/>
          </p:nvPr>
        </p:nvSpPr>
        <p:spPr/>
        <p:txBody>
          <a:bodyPr/>
          <a:lstStyle>
            <a:lvl1pPr>
              <a:defRPr/>
            </a:lvl1pPr>
          </a:lstStyle>
          <a:p>
            <a:pPr>
              <a:defRPr/>
            </a:pPr>
            <a:fld id="{3745BA32-F32B-4012-A365-340461A9428D}" type="slidenum">
              <a:rPr lang="en-US"/>
              <a:pPr>
                <a:defRPr/>
              </a:pPr>
              <a:t>‹#›</a:t>
            </a:fld>
            <a:endParaRPr lang="en-US"/>
          </a:p>
        </p:txBody>
      </p:sp>
    </p:spTree>
    <p:extLst>
      <p:ext uri="{BB962C8B-B14F-4D97-AF65-F5344CB8AC3E}">
        <p14:creationId xmlns:p14="http://schemas.microsoft.com/office/powerpoint/2010/main" val="373687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785ECBE-920A-490B-B4D0-D10F070728C1}" type="datetime1">
              <a:rPr lang="en-US" smtClean="0"/>
              <a:t>8/11/2016</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dirty="0"/>
              <a:t>2014 HEUG Midwest Regional</a:t>
            </a:r>
          </a:p>
        </p:txBody>
      </p:sp>
      <p:sp>
        <p:nvSpPr>
          <p:cNvPr id="4" name="Slide Number Placeholder 3"/>
          <p:cNvSpPr>
            <a:spLocks noGrp="1"/>
          </p:cNvSpPr>
          <p:nvPr>
            <p:ph type="sldNum" sz="quarter" idx="12"/>
          </p:nvPr>
        </p:nvSpPr>
        <p:spPr/>
        <p:txBody>
          <a:bodyPr/>
          <a:lstStyle>
            <a:lvl1pPr>
              <a:defRPr/>
            </a:lvl1pPr>
          </a:lstStyle>
          <a:p>
            <a:pPr>
              <a:defRPr/>
            </a:pPr>
            <a:fld id="{0DEB165E-9DFD-494B-A9E3-F82A1AF85286}" type="slidenum">
              <a:rPr lang="en-US"/>
              <a:pPr>
                <a:defRPr/>
              </a:pPr>
              <a:t>‹#›</a:t>
            </a:fld>
            <a:endParaRPr lang="en-US"/>
          </a:p>
        </p:txBody>
      </p:sp>
    </p:spTree>
    <p:extLst>
      <p:ext uri="{BB962C8B-B14F-4D97-AF65-F5344CB8AC3E}">
        <p14:creationId xmlns:p14="http://schemas.microsoft.com/office/powerpoint/2010/main" val="236606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D9D39740-C8CD-4D6E-9580-D3481892B335}" type="datetime1">
              <a:rPr lang="en-US" smtClean="0"/>
              <a:t>8/11/2016</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AB67C470-E223-43F5-B56F-7F47768C9E5F}"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r>
              <a:rPr lang="en-US" dirty="0"/>
              <a:t>2014 HEUG Midwest Regional</a:t>
            </a:r>
          </a:p>
        </p:txBody>
      </p:sp>
    </p:spTree>
    <p:extLst>
      <p:ext uri="{BB962C8B-B14F-4D97-AF65-F5344CB8AC3E}">
        <p14:creationId xmlns:p14="http://schemas.microsoft.com/office/powerpoint/2010/main" val="397230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7C589576-B074-4B95-A895-70866FB17D6A}" type="datetime1">
              <a:rPr lang="en-US" smtClean="0"/>
              <a:t>8/11/2016</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r>
              <a:rPr lang="en-US" dirty="0"/>
              <a:t>2014 HEUG Midwest Regional</a:t>
            </a:r>
          </a:p>
        </p:txBody>
      </p:sp>
      <p:sp>
        <p:nvSpPr>
          <p:cNvPr id="50" name="Slide Number Placeholder 6"/>
          <p:cNvSpPr>
            <a:spLocks noGrp="1"/>
          </p:cNvSpPr>
          <p:nvPr>
            <p:ph type="sldNum" sz="quarter" idx="12"/>
          </p:nvPr>
        </p:nvSpPr>
        <p:spPr/>
        <p:txBody>
          <a:bodyPr/>
          <a:lstStyle>
            <a:lvl1pPr>
              <a:defRPr/>
            </a:lvl1pPr>
          </a:lstStyle>
          <a:p>
            <a:pPr>
              <a:defRPr/>
            </a:pPr>
            <a:fld id="{A73094EC-DF5B-44CC-9B75-BFE39A6CAAB4}" type="slidenum">
              <a:rPr lang="en-US"/>
              <a:pPr>
                <a:defRPr/>
              </a:pPr>
              <a:t>‹#›</a:t>
            </a:fld>
            <a:endParaRPr lang="en-US"/>
          </a:p>
        </p:txBody>
      </p:sp>
    </p:spTree>
    <p:extLst>
      <p:ext uri="{BB962C8B-B14F-4D97-AF65-F5344CB8AC3E}">
        <p14:creationId xmlns:p14="http://schemas.microsoft.com/office/powerpoint/2010/main" val="308116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7620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04800"/>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457200" y="762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Placeholder 2"/>
          <p:cNvSpPr>
            <a:spLocks noGrp="1"/>
          </p:cNvSpPr>
          <p:nvPr>
            <p:ph type="body" idx="1"/>
          </p:nvPr>
        </p:nvSpPr>
        <p:spPr bwMode="auto">
          <a:xfrm>
            <a:off x="457200" y="21336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8FAF6C32-886D-48D7-8E07-3E42083FC75F}" type="datetime1">
              <a:rPr lang="en-US" smtClean="0"/>
              <a:t>8/11/2016</a:t>
            </a:fld>
            <a:endParaRPr lang="en-US"/>
          </a:p>
        </p:txBody>
      </p:sp>
      <p:sp>
        <p:nvSpPr>
          <p:cNvPr id="5" name="Footer Placeholder 4"/>
          <p:cNvSpPr>
            <a:spLocks noGrp="1"/>
          </p:cNvSpPr>
          <p:nvPr>
            <p:ph type="ftr" sz="quarter" idx="3"/>
          </p:nvPr>
        </p:nvSpPr>
        <p:spPr>
          <a:xfrm>
            <a:off x="3429000" y="6324600"/>
            <a:ext cx="4333875" cy="381000"/>
          </a:xfrm>
          <a:prstGeom prst="rect">
            <a:avLst/>
          </a:prstGeom>
        </p:spPr>
        <p:txBody>
          <a:bodyPr vert="horz" wrap="square" lIns="91440" tIns="45720" rIns="91440" bIns="45720" rtlCol="0" anchor="b" anchorCtr="0"/>
          <a:lstStyle>
            <a:lvl1pPr algn="r" fontAlgn="auto">
              <a:spcBef>
                <a:spcPts val="0"/>
              </a:spcBef>
              <a:spcAft>
                <a:spcPts val="0"/>
              </a:spcAft>
              <a:defRPr sz="1200">
                <a:solidFill>
                  <a:schemeClr val="accent1"/>
                </a:solidFill>
                <a:latin typeface="+mn-lt"/>
                <a:cs typeface="+mn-cs"/>
              </a:defRPr>
            </a:lvl1pPr>
          </a:lstStyle>
          <a:p>
            <a:pPr>
              <a:defRPr/>
            </a:pPr>
            <a:r>
              <a:rPr lang="en-US" dirty="0"/>
              <a:t>2014 HEUG Midwest Regional</a:t>
            </a: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5C1B3990-8F14-4405-AFC0-21E4DA2EE5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sldNum="0" hd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Student Engagement and Retention Through Good Timetabling</a:t>
            </a:r>
            <a:endParaRPr lang="en-US" dirty="0"/>
          </a:p>
        </p:txBody>
      </p:sp>
      <p:sp>
        <p:nvSpPr>
          <p:cNvPr id="6" name="Subtitle 5"/>
          <p:cNvSpPr>
            <a:spLocks noGrp="1"/>
          </p:cNvSpPr>
          <p:nvPr>
            <p:ph type="subTitle" idx="1"/>
          </p:nvPr>
        </p:nvSpPr>
        <p:spPr/>
        <p:txBody>
          <a:bodyPr/>
          <a:lstStyle/>
          <a:p>
            <a:r>
              <a:rPr lang="en-US" dirty="0" smtClean="0"/>
              <a:t>Managing competing priorities in higher education</a:t>
            </a:r>
            <a:endParaRPr lang="en-US" dirty="0"/>
          </a:p>
        </p:txBody>
      </p:sp>
    </p:spTree>
    <p:extLst>
      <p:ext uri="{BB962C8B-B14F-4D97-AF65-F5344CB8AC3E}">
        <p14:creationId xmlns:p14="http://schemas.microsoft.com/office/powerpoint/2010/main" val="3407360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Student Choice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6439010" cy="44515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Supported approaches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6777037" cy="4191000"/>
          </a:xfrm>
        </p:spPr>
        <p:txBody>
          <a:bodyPr/>
          <a:lstStyle/>
          <a:p>
            <a:pPr eaLnBrk="1" hangingPunct="1"/>
            <a:r>
              <a:rPr lang="en-US" dirty="0" smtClean="0">
                <a:solidFill>
                  <a:schemeClr val="bg1"/>
                </a:solidFill>
                <a:latin typeface="Arial" charset="0"/>
              </a:rPr>
              <a:t>Fixed timetable and smart allocation</a:t>
            </a:r>
            <a:endParaRPr lang="en-US" dirty="0">
              <a:solidFill>
                <a:schemeClr val="bg1"/>
              </a:solidFill>
              <a:latin typeface="Arial" charset="0"/>
            </a:endParaRPr>
          </a:p>
          <a:p>
            <a:pPr lvl="1" eaLnBrk="1" hangingPunct="1"/>
            <a:r>
              <a:rPr lang="en-US" dirty="0" smtClean="0">
                <a:solidFill>
                  <a:schemeClr val="bg1"/>
                </a:solidFill>
                <a:latin typeface="Arial" charset="0"/>
              </a:rPr>
              <a:t>Timetable published in advance</a:t>
            </a:r>
            <a:endParaRPr lang="en-US" dirty="0">
              <a:solidFill>
                <a:schemeClr val="bg1"/>
              </a:solidFill>
              <a:latin typeface="Arial" charset="0"/>
            </a:endParaRPr>
          </a:p>
          <a:p>
            <a:pPr lvl="1" eaLnBrk="1" hangingPunct="1"/>
            <a:r>
              <a:rPr lang="en-US" dirty="0" smtClean="0">
                <a:solidFill>
                  <a:schemeClr val="bg1"/>
                </a:solidFill>
                <a:latin typeface="Arial" charset="0"/>
              </a:rPr>
              <a:t>Students choose courses</a:t>
            </a:r>
            <a:endParaRPr lang="en-US" dirty="0">
              <a:solidFill>
                <a:schemeClr val="bg1"/>
              </a:solidFill>
              <a:latin typeface="Arial" charset="0"/>
            </a:endParaRPr>
          </a:p>
          <a:p>
            <a:pPr lvl="1" eaLnBrk="1" hangingPunct="1"/>
            <a:r>
              <a:rPr lang="en-US" dirty="0" smtClean="0">
                <a:solidFill>
                  <a:schemeClr val="bg1"/>
                </a:solidFill>
                <a:latin typeface="Arial" charset="0"/>
              </a:rPr>
              <a:t>Allocate to maximize throughput</a:t>
            </a:r>
            <a:endParaRPr lang="en-US" dirty="0">
              <a:solidFill>
                <a:schemeClr val="bg1"/>
              </a:solidFill>
              <a:latin typeface="Arial" charset="0"/>
            </a:endParaRPr>
          </a:p>
          <a:p>
            <a:pPr eaLnBrk="1" hangingPunct="1"/>
            <a:r>
              <a:rPr lang="en-US" dirty="0" smtClean="0">
                <a:solidFill>
                  <a:schemeClr val="bg1"/>
                </a:solidFill>
                <a:latin typeface="Arial" charset="0"/>
              </a:rPr>
              <a:t>Plan for expected demand</a:t>
            </a:r>
            <a:endParaRPr lang="en-US" dirty="0">
              <a:solidFill>
                <a:schemeClr val="bg1"/>
              </a:solidFill>
              <a:latin typeface="Arial" charset="0"/>
            </a:endParaRPr>
          </a:p>
          <a:p>
            <a:pPr lvl="1" eaLnBrk="1" hangingPunct="1"/>
            <a:r>
              <a:rPr lang="en-US" dirty="0" smtClean="0">
                <a:solidFill>
                  <a:schemeClr val="bg1"/>
                </a:solidFill>
                <a:latin typeface="Arial" charset="0"/>
              </a:rPr>
              <a:t>Estimate the likely course choices</a:t>
            </a:r>
            <a:endParaRPr lang="en-US" dirty="0">
              <a:solidFill>
                <a:schemeClr val="bg1"/>
              </a:solidFill>
              <a:latin typeface="Arial" charset="0"/>
            </a:endParaRPr>
          </a:p>
          <a:p>
            <a:pPr lvl="1" eaLnBrk="1" hangingPunct="1"/>
            <a:r>
              <a:rPr lang="en-US" dirty="0" smtClean="0">
                <a:solidFill>
                  <a:schemeClr val="bg1"/>
                </a:solidFill>
                <a:latin typeface="Arial" charset="0"/>
              </a:rPr>
              <a:t>Build a clash-free timetable to meet demand</a:t>
            </a:r>
          </a:p>
          <a:p>
            <a:pPr eaLnBrk="1" hangingPunct="1"/>
            <a:r>
              <a:rPr lang="en-US" dirty="0" smtClean="0">
                <a:solidFill>
                  <a:schemeClr val="bg1"/>
                </a:solidFill>
                <a:latin typeface="Arial" charset="0"/>
              </a:rPr>
              <a:t>In conjunction with either of the above, allow flexibility</a:t>
            </a:r>
          </a:p>
          <a:p>
            <a:pPr lvl="1" eaLnBrk="1" hangingPunct="1"/>
            <a:r>
              <a:rPr lang="en-US" dirty="0" smtClean="0">
                <a:solidFill>
                  <a:schemeClr val="bg1"/>
                </a:solidFill>
                <a:latin typeface="Arial" charset="0"/>
              </a:rPr>
              <a:t>Use real data to improve the plan</a:t>
            </a:r>
            <a:endParaRPr lang="en-US" dirty="0">
              <a:solidFill>
                <a:schemeClr val="bg1"/>
              </a:solidFill>
              <a:latin typeface="Arial" charset="0"/>
            </a:endParaRPr>
          </a:p>
          <a:p>
            <a:pPr marL="366713" lvl="1" indent="0" eaLnBrk="1" hangingPunct="1">
              <a:buNone/>
            </a:pPr>
            <a:endParaRPr lang="en-US"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 calcmode="lin" valueType="num">
                                      <p:cBhvr additive="base">
                                        <p:cTn id="3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507">
                                            <p:txEl>
                                              <p:pRg st="7" end="7"/>
                                            </p:txEl>
                                          </p:spTgt>
                                        </p:tgtEl>
                                        <p:attrNameLst>
                                          <p:attrName>style.visibility</p:attrName>
                                        </p:attrNameLst>
                                      </p:cBhvr>
                                      <p:to>
                                        <p:strVal val="visible"/>
                                      </p:to>
                                    </p:set>
                                    <p:anim calcmode="lin" valueType="num">
                                      <p:cBhvr additive="base">
                                        <p:cTn id="3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07">
                                            <p:txEl>
                                              <p:pRg st="8" end="8"/>
                                            </p:txEl>
                                          </p:spTgt>
                                        </p:tgtEl>
                                        <p:attrNameLst>
                                          <p:attrName>style.visibility</p:attrName>
                                        </p:attrNameLst>
                                      </p:cBhvr>
                                      <p:to>
                                        <p:strVal val="visible"/>
                                      </p:to>
                                    </p:set>
                                    <p:anim calcmode="lin" valueType="num">
                                      <p:cBhvr additive="base">
                                        <p:cTn id="4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0"/>
            <a:ext cx="7696200" cy="1362075"/>
          </a:xfrm>
        </p:spPr>
        <p:txBody>
          <a:bodyPr/>
          <a:lstStyle/>
          <a:p>
            <a:pPr algn="ctr" eaLnBrk="1" hangingPunct="1"/>
            <a:r>
              <a:rPr lang="en-US" dirty="0" smtClean="0">
                <a:solidFill>
                  <a:srgbClr val="FF9933"/>
                </a:solidFill>
              </a:rPr>
              <a:t>Faculty Preferences</a:t>
            </a:r>
            <a:endParaRPr lang="en-US" dirty="0">
              <a:solidFill>
                <a:srgbClr val="FF993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07" y="1371600"/>
            <a:ext cx="6499493" cy="4876800"/>
          </a:xfrm>
          <a:prstGeom prst="rect">
            <a:avLst/>
          </a:prstGeom>
        </p:spPr>
      </p:pic>
    </p:spTree>
    <p:extLst>
      <p:ext uri="{BB962C8B-B14F-4D97-AF65-F5344CB8AC3E}">
        <p14:creationId xmlns:p14="http://schemas.microsoft.com/office/powerpoint/2010/main" val="161956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Faculty Preferences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3" name="Content Placeholder 2"/>
          <p:cNvSpPr>
            <a:spLocks noGrp="1"/>
          </p:cNvSpPr>
          <p:nvPr>
            <p:ph idx="1"/>
          </p:nvPr>
        </p:nvSpPr>
        <p:spPr>
          <a:xfrm>
            <a:off x="1042988" y="1917700"/>
            <a:ext cx="6777037" cy="3508375"/>
          </a:xfrm>
        </p:spPr>
        <p:txBody>
          <a:bodyPr/>
          <a:lstStyle/>
          <a:p>
            <a:pPr eaLnBrk="1" hangingPunct="1"/>
            <a:r>
              <a:rPr lang="en-US" dirty="0" smtClean="0">
                <a:solidFill>
                  <a:schemeClr val="bg1"/>
                </a:solidFill>
                <a:latin typeface="Arial" charset="0"/>
              </a:rPr>
              <a:t>In order to attract talented faculty we need to allow them to deliver teaching around their research and other commitments.</a:t>
            </a:r>
          </a:p>
          <a:p>
            <a:pPr eaLnBrk="1" hangingPunct="1"/>
            <a:r>
              <a:rPr lang="en-US" dirty="0" smtClean="0">
                <a:solidFill>
                  <a:schemeClr val="bg1"/>
                </a:solidFill>
                <a:latin typeface="Arial" charset="0"/>
              </a:rPr>
              <a:t>If we allow faculty to dictate the time for every class then we lose flexibility and may make it impossible for students to attend all the courses they need.</a:t>
            </a:r>
            <a:endParaRPr lang="en-US" dirty="0">
              <a:solidFill>
                <a:schemeClr val="bg1"/>
              </a:solidFill>
              <a:latin typeface="Arial" charset="0"/>
            </a:endParaRPr>
          </a:p>
        </p:txBody>
      </p:sp>
    </p:spTree>
    <p:extLst>
      <p:ext uri="{BB962C8B-B14F-4D97-AF65-F5344CB8AC3E}">
        <p14:creationId xmlns:p14="http://schemas.microsoft.com/office/powerpoint/2010/main" val="13839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Faculty Preferences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p:cNvPicPr>
            <a:picLocks noChangeAspect="1"/>
          </p:cNvPicPr>
          <p:nvPr/>
        </p:nvPicPr>
        <p:blipFill>
          <a:blip r:embed="rId2"/>
          <a:stretch>
            <a:fillRect/>
          </a:stretch>
        </p:blipFill>
        <p:spPr>
          <a:xfrm>
            <a:off x="739434" y="1828800"/>
            <a:ext cx="7665132" cy="4054201"/>
          </a:xfrm>
          <a:prstGeom prst="rect">
            <a:avLst/>
          </a:prstGeom>
        </p:spPr>
      </p:pic>
      <p:pic>
        <p:nvPicPr>
          <p:cNvPr id="3" name="Picture 2"/>
          <p:cNvPicPr>
            <a:picLocks noChangeAspect="1"/>
          </p:cNvPicPr>
          <p:nvPr/>
        </p:nvPicPr>
        <p:blipFill>
          <a:blip r:embed="rId3"/>
          <a:stretch>
            <a:fillRect/>
          </a:stretch>
        </p:blipFill>
        <p:spPr>
          <a:xfrm>
            <a:off x="762000" y="1828800"/>
            <a:ext cx="7665132" cy="4054201"/>
          </a:xfrm>
          <a:prstGeom prst="rect">
            <a:avLst/>
          </a:prstGeom>
        </p:spPr>
      </p:pic>
    </p:spTree>
    <p:extLst>
      <p:ext uri="{BB962C8B-B14F-4D97-AF65-F5344CB8AC3E}">
        <p14:creationId xmlns:p14="http://schemas.microsoft.com/office/powerpoint/2010/main" val="35729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Supported approaches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6777037" cy="4191000"/>
          </a:xfrm>
        </p:spPr>
        <p:txBody>
          <a:bodyPr/>
          <a:lstStyle/>
          <a:p>
            <a:pPr eaLnBrk="1" hangingPunct="1"/>
            <a:r>
              <a:rPr lang="en-US" dirty="0" smtClean="0">
                <a:solidFill>
                  <a:schemeClr val="bg1"/>
                </a:solidFill>
                <a:latin typeface="Arial" charset="0"/>
              </a:rPr>
              <a:t>Fixed timetable and smart allocation</a:t>
            </a:r>
            <a:endParaRPr lang="en-US" dirty="0">
              <a:solidFill>
                <a:schemeClr val="bg1"/>
              </a:solidFill>
              <a:latin typeface="Arial" charset="0"/>
            </a:endParaRPr>
          </a:p>
          <a:p>
            <a:pPr lvl="1" eaLnBrk="1" hangingPunct="1"/>
            <a:r>
              <a:rPr lang="en-US" dirty="0" smtClean="0">
                <a:solidFill>
                  <a:schemeClr val="bg1"/>
                </a:solidFill>
                <a:latin typeface="Arial" charset="0"/>
              </a:rPr>
              <a:t>Faculty dictate time</a:t>
            </a:r>
            <a:endParaRPr lang="en-US" dirty="0">
              <a:solidFill>
                <a:schemeClr val="bg1"/>
              </a:solidFill>
              <a:latin typeface="Arial" charset="0"/>
            </a:endParaRPr>
          </a:p>
          <a:p>
            <a:pPr lvl="1" eaLnBrk="1" hangingPunct="1"/>
            <a:r>
              <a:rPr lang="en-US" dirty="0" smtClean="0">
                <a:solidFill>
                  <a:schemeClr val="bg1"/>
                </a:solidFill>
                <a:latin typeface="Arial" charset="0"/>
              </a:rPr>
              <a:t>Students choose courses</a:t>
            </a:r>
            <a:endParaRPr lang="en-US" dirty="0">
              <a:solidFill>
                <a:schemeClr val="bg1"/>
              </a:solidFill>
              <a:latin typeface="Arial" charset="0"/>
            </a:endParaRPr>
          </a:p>
          <a:p>
            <a:pPr lvl="1" eaLnBrk="1" hangingPunct="1"/>
            <a:r>
              <a:rPr lang="en-US" dirty="0" smtClean="0">
                <a:solidFill>
                  <a:schemeClr val="bg1"/>
                </a:solidFill>
                <a:latin typeface="Arial" charset="0"/>
              </a:rPr>
              <a:t>Allocate to maximize throughput</a:t>
            </a:r>
            <a:endParaRPr lang="en-US" dirty="0">
              <a:solidFill>
                <a:schemeClr val="bg1"/>
              </a:solidFill>
              <a:latin typeface="Arial" charset="0"/>
            </a:endParaRPr>
          </a:p>
          <a:p>
            <a:pPr eaLnBrk="1" hangingPunct="1"/>
            <a:r>
              <a:rPr lang="en-US" dirty="0" smtClean="0">
                <a:solidFill>
                  <a:schemeClr val="bg1"/>
                </a:solidFill>
                <a:latin typeface="Arial" charset="0"/>
              </a:rPr>
              <a:t>Plan around faculty preferences</a:t>
            </a:r>
            <a:endParaRPr lang="en-US" dirty="0">
              <a:solidFill>
                <a:schemeClr val="bg1"/>
              </a:solidFill>
              <a:latin typeface="Arial" charset="0"/>
            </a:endParaRPr>
          </a:p>
          <a:p>
            <a:pPr lvl="1" eaLnBrk="1" hangingPunct="1"/>
            <a:r>
              <a:rPr lang="en-US" dirty="0" smtClean="0">
                <a:solidFill>
                  <a:schemeClr val="bg1"/>
                </a:solidFill>
                <a:latin typeface="Arial" charset="0"/>
              </a:rPr>
              <a:t>Collect availability and preferred patterns</a:t>
            </a:r>
            <a:endParaRPr lang="en-US" dirty="0">
              <a:solidFill>
                <a:schemeClr val="bg1"/>
              </a:solidFill>
              <a:latin typeface="Arial" charset="0"/>
            </a:endParaRPr>
          </a:p>
          <a:p>
            <a:pPr lvl="1" eaLnBrk="1" hangingPunct="1"/>
            <a:r>
              <a:rPr lang="en-US" dirty="0" err="1" smtClean="0">
                <a:solidFill>
                  <a:schemeClr val="bg1"/>
                </a:solidFill>
                <a:latin typeface="Arial" charset="0"/>
              </a:rPr>
              <a:t>Prioritise</a:t>
            </a:r>
            <a:r>
              <a:rPr lang="en-US" dirty="0" smtClean="0">
                <a:solidFill>
                  <a:schemeClr val="bg1"/>
                </a:solidFill>
                <a:latin typeface="Arial" charset="0"/>
              </a:rPr>
              <a:t> faculty or students</a:t>
            </a:r>
          </a:p>
        </p:txBody>
      </p:sp>
      <p:pic>
        <p:nvPicPr>
          <p:cNvPr id="3" name="Picture 2"/>
          <p:cNvPicPr>
            <a:picLocks noChangeAspect="1"/>
          </p:cNvPicPr>
          <p:nvPr/>
        </p:nvPicPr>
        <p:blipFill>
          <a:blip r:embed="rId2"/>
          <a:stretch>
            <a:fillRect/>
          </a:stretch>
        </p:blipFill>
        <p:spPr>
          <a:xfrm>
            <a:off x="0" y="4794245"/>
            <a:ext cx="6983495" cy="2063755"/>
          </a:xfrm>
          <a:prstGeom prst="rect">
            <a:avLst/>
          </a:prstGeom>
        </p:spPr>
      </p:pic>
      <p:sp>
        <p:nvSpPr>
          <p:cNvPr id="4" name="Oval 3"/>
          <p:cNvSpPr/>
          <p:nvPr/>
        </p:nvSpPr>
        <p:spPr>
          <a:xfrm>
            <a:off x="3657600" y="5105400"/>
            <a:ext cx="1066800" cy="152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040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 calcmode="lin" valueType="num">
                                      <p:cBhvr additive="base">
                                        <p:cTn id="3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0"/>
            <a:ext cx="7696200" cy="1362075"/>
          </a:xfrm>
        </p:spPr>
        <p:txBody>
          <a:bodyPr/>
          <a:lstStyle/>
          <a:p>
            <a:pPr algn="ctr" eaLnBrk="1" hangingPunct="1"/>
            <a:r>
              <a:rPr lang="en-US" dirty="0" smtClean="0">
                <a:solidFill>
                  <a:srgbClr val="FF9933"/>
                </a:solidFill>
              </a:rPr>
              <a:t>Efficient Space </a:t>
            </a:r>
            <a:r>
              <a:rPr lang="en-US" dirty="0" err="1" smtClean="0">
                <a:solidFill>
                  <a:srgbClr val="FF9933"/>
                </a:solidFill>
              </a:rPr>
              <a:t>Utilisation</a:t>
            </a:r>
            <a:endParaRPr lang="en-US" dirty="0">
              <a:solidFill>
                <a:srgbClr val="FF993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07" y="1371600"/>
            <a:ext cx="6499493" cy="4876800"/>
          </a:xfrm>
          <a:prstGeom prst="rect">
            <a:avLst/>
          </a:prstGeom>
        </p:spPr>
      </p:pic>
    </p:spTree>
    <p:extLst>
      <p:ext uri="{BB962C8B-B14F-4D97-AF65-F5344CB8AC3E}">
        <p14:creationId xmlns:p14="http://schemas.microsoft.com/office/powerpoint/2010/main" val="3487923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Efficient Space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Utilisation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3" name="Content Placeholder 2"/>
          <p:cNvSpPr>
            <a:spLocks noGrp="1"/>
          </p:cNvSpPr>
          <p:nvPr>
            <p:ph idx="1"/>
          </p:nvPr>
        </p:nvSpPr>
        <p:spPr>
          <a:xfrm>
            <a:off x="1042988" y="1917700"/>
            <a:ext cx="6777037" cy="3508375"/>
          </a:xfrm>
        </p:spPr>
        <p:txBody>
          <a:bodyPr/>
          <a:lstStyle/>
          <a:p>
            <a:pPr eaLnBrk="1" hangingPunct="1"/>
            <a:r>
              <a:rPr lang="en-US" dirty="0" smtClean="0">
                <a:solidFill>
                  <a:schemeClr val="bg1"/>
                </a:solidFill>
                <a:latin typeface="Arial" charset="0"/>
              </a:rPr>
              <a:t>If we allow everyone to teach at popular times we need sufficient teaching space to support that.</a:t>
            </a:r>
          </a:p>
          <a:p>
            <a:pPr eaLnBrk="1" hangingPunct="1"/>
            <a:r>
              <a:rPr lang="en-US" dirty="0" smtClean="0">
                <a:solidFill>
                  <a:schemeClr val="bg1"/>
                </a:solidFill>
                <a:latin typeface="Arial" charset="0"/>
              </a:rPr>
              <a:t>By definition that space will be poorly </a:t>
            </a:r>
            <a:r>
              <a:rPr lang="en-US" dirty="0" err="1" smtClean="0">
                <a:solidFill>
                  <a:schemeClr val="bg1"/>
                </a:solidFill>
                <a:latin typeface="Arial" charset="0"/>
              </a:rPr>
              <a:t>utilised</a:t>
            </a:r>
            <a:r>
              <a:rPr lang="en-US" dirty="0" smtClean="0">
                <a:solidFill>
                  <a:schemeClr val="bg1"/>
                </a:solidFill>
                <a:latin typeface="Arial" charset="0"/>
              </a:rPr>
              <a:t> at other times.</a:t>
            </a:r>
          </a:p>
          <a:p>
            <a:pPr marL="69850" indent="0" eaLnBrk="1" hangingPunct="1">
              <a:buNone/>
            </a:pPr>
            <a:endParaRPr lang="en-US" dirty="0">
              <a:solidFill>
                <a:schemeClr val="bg1"/>
              </a:solidFill>
              <a:latin typeface="Arial" charset="0"/>
            </a:endParaRPr>
          </a:p>
        </p:txBody>
      </p:sp>
    </p:spTree>
    <p:extLst>
      <p:ext uri="{BB962C8B-B14F-4D97-AF65-F5344CB8AC3E}">
        <p14:creationId xmlns:p14="http://schemas.microsoft.com/office/powerpoint/2010/main" val="4363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Efficient Space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Utilisation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descr="dollar-sign.gif"/>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38200" y="1828800"/>
            <a:ext cx="3505200" cy="3505200"/>
          </a:xfrm>
          <a:prstGeom prst="rect">
            <a:avLst/>
          </a:prstGeom>
        </p:spPr>
      </p:pic>
      <p:sp>
        <p:nvSpPr>
          <p:cNvPr id="6" name="Content Placeholder 2"/>
          <p:cNvSpPr>
            <a:spLocks noGrp="1"/>
          </p:cNvSpPr>
          <p:nvPr>
            <p:ph idx="1"/>
          </p:nvPr>
        </p:nvSpPr>
        <p:spPr>
          <a:xfrm>
            <a:off x="3733800" y="1917701"/>
            <a:ext cx="4419600" cy="2197100"/>
          </a:xfrm>
        </p:spPr>
        <p:txBody>
          <a:bodyPr/>
          <a:lstStyle/>
          <a:p>
            <a:pPr eaLnBrk="1" hangingPunct="1"/>
            <a:r>
              <a:rPr lang="en-US" dirty="0" smtClean="0">
                <a:solidFill>
                  <a:schemeClr val="bg1"/>
                </a:solidFill>
                <a:latin typeface="Arial" charset="0"/>
              </a:rPr>
              <a:t>For most universities the cost of owning and maintaining space is second only to human resources.</a:t>
            </a:r>
            <a:endParaRPr lang="en-US" dirty="0">
              <a:solidFill>
                <a:schemeClr val="bg1"/>
              </a:solidFill>
              <a:latin typeface="Arial" charset="0"/>
            </a:endParaRPr>
          </a:p>
        </p:txBody>
      </p:sp>
    </p:spTree>
    <p:extLst>
      <p:ext uri="{BB962C8B-B14F-4D97-AF65-F5344CB8AC3E}">
        <p14:creationId xmlns:p14="http://schemas.microsoft.com/office/powerpoint/2010/main" val="210128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Supported approaches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7110412" cy="4191000"/>
          </a:xfrm>
        </p:spPr>
        <p:txBody>
          <a:bodyPr/>
          <a:lstStyle/>
          <a:p>
            <a:pPr eaLnBrk="1" hangingPunct="1"/>
            <a:r>
              <a:rPr lang="en-US" dirty="0" smtClean="0">
                <a:solidFill>
                  <a:schemeClr val="bg1"/>
                </a:solidFill>
                <a:latin typeface="Arial" charset="0"/>
              </a:rPr>
              <a:t>Flexible timetable to </a:t>
            </a:r>
            <a:r>
              <a:rPr lang="en-US" dirty="0" err="1" smtClean="0">
                <a:solidFill>
                  <a:schemeClr val="bg1"/>
                </a:solidFill>
                <a:latin typeface="Arial" charset="0"/>
              </a:rPr>
              <a:t>maximise</a:t>
            </a:r>
            <a:r>
              <a:rPr lang="en-US" dirty="0" smtClean="0">
                <a:solidFill>
                  <a:schemeClr val="bg1"/>
                </a:solidFill>
                <a:latin typeface="Arial" charset="0"/>
              </a:rPr>
              <a:t> space </a:t>
            </a:r>
            <a:r>
              <a:rPr lang="en-US" dirty="0" err="1" smtClean="0">
                <a:solidFill>
                  <a:schemeClr val="bg1"/>
                </a:solidFill>
                <a:latin typeface="Arial" charset="0"/>
              </a:rPr>
              <a:t>utilisation</a:t>
            </a:r>
            <a:endParaRPr lang="en-US" dirty="0">
              <a:solidFill>
                <a:schemeClr val="bg1"/>
              </a:solidFill>
              <a:latin typeface="Arial" charset="0"/>
            </a:endParaRPr>
          </a:p>
          <a:p>
            <a:pPr eaLnBrk="1" hangingPunct="1"/>
            <a:r>
              <a:rPr lang="en-US" dirty="0" smtClean="0">
                <a:solidFill>
                  <a:schemeClr val="bg1"/>
                </a:solidFill>
                <a:latin typeface="Arial" charset="0"/>
              </a:rPr>
              <a:t>Ad-hoc booking system to </a:t>
            </a:r>
            <a:r>
              <a:rPr lang="en-US" dirty="0" err="1" smtClean="0">
                <a:solidFill>
                  <a:schemeClr val="bg1"/>
                </a:solidFill>
                <a:latin typeface="Arial" charset="0"/>
              </a:rPr>
              <a:t>utilise</a:t>
            </a:r>
            <a:r>
              <a:rPr lang="en-US" dirty="0" smtClean="0">
                <a:solidFill>
                  <a:schemeClr val="bg1"/>
                </a:solidFill>
                <a:latin typeface="Arial" charset="0"/>
              </a:rPr>
              <a:t> spare capacity</a:t>
            </a:r>
            <a:endParaRPr lang="en-US" dirty="0">
              <a:solidFill>
                <a:schemeClr val="bg1"/>
              </a:solidFill>
              <a:latin typeface="Arial" charset="0"/>
            </a:endParaRPr>
          </a:p>
          <a:p>
            <a:pPr lvl="1" eaLnBrk="1" hangingPunct="1"/>
            <a:r>
              <a:rPr lang="en-US" dirty="0" smtClean="0">
                <a:solidFill>
                  <a:schemeClr val="bg1"/>
                </a:solidFill>
                <a:latin typeface="Arial" charset="0"/>
              </a:rPr>
              <a:t>Possibility of revenue generation</a:t>
            </a:r>
            <a:endParaRPr lang="en-US" dirty="0">
              <a:solidFill>
                <a:schemeClr val="bg1"/>
              </a:solidFill>
              <a:latin typeface="Arial" charset="0"/>
            </a:endParaRPr>
          </a:p>
          <a:p>
            <a:pPr eaLnBrk="1" hangingPunct="1"/>
            <a:r>
              <a:rPr lang="en-US" dirty="0" smtClean="0">
                <a:solidFill>
                  <a:schemeClr val="bg1"/>
                </a:solidFill>
                <a:latin typeface="Arial" charset="0"/>
              </a:rPr>
              <a:t>Plan future builds using what-if modelling</a:t>
            </a:r>
          </a:p>
          <a:p>
            <a:pPr lvl="1" eaLnBrk="1" hangingPunct="1"/>
            <a:r>
              <a:rPr lang="en-US" dirty="0" smtClean="0">
                <a:solidFill>
                  <a:schemeClr val="bg1"/>
                </a:solidFill>
                <a:latin typeface="Arial" charset="0"/>
              </a:rPr>
              <a:t>Ensure a good match to requirements</a:t>
            </a:r>
          </a:p>
        </p:txBody>
      </p:sp>
      <p:pic>
        <p:nvPicPr>
          <p:cNvPr id="5" name="Picture 4"/>
          <p:cNvPicPr>
            <a:picLocks noChangeAspect="1"/>
          </p:cNvPicPr>
          <p:nvPr/>
        </p:nvPicPr>
        <p:blipFill>
          <a:blip r:embed="rId2"/>
          <a:stretch>
            <a:fillRect/>
          </a:stretch>
        </p:blipFill>
        <p:spPr>
          <a:xfrm>
            <a:off x="838200" y="4234176"/>
            <a:ext cx="7086600" cy="2090424"/>
          </a:xfrm>
          <a:prstGeom prst="rect">
            <a:avLst/>
          </a:prstGeom>
        </p:spPr>
      </p:pic>
      <p:pic>
        <p:nvPicPr>
          <p:cNvPr id="6" name="Picture 5"/>
          <p:cNvPicPr>
            <a:picLocks noChangeAspect="1"/>
          </p:cNvPicPr>
          <p:nvPr/>
        </p:nvPicPr>
        <p:blipFill>
          <a:blip r:embed="rId3"/>
          <a:stretch>
            <a:fillRect/>
          </a:stretch>
        </p:blipFill>
        <p:spPr>
          <a:xfrm>
            <a:off x="1447800" y="4502080"/>
            <a:ext cx="1097375" cy="1554615"/>
          </a:xfrm>
          <a:prstGeom prst="rect">
            <a:avLst/>
          </a:prstGeom>
        </p:spPr>
      </p:pic>
      <p:pic>
        <p:nvPicPr>
          <p:cNvPr id="8" name="Picture 7"/>
          <p:cNvPicPr>
            <a:picLocks noChangeAspect="1"/>
          </p:cNvPicPr>
          <p:nvPr/>
        </p:nvPicPr>
        <p:blipFill>
          <a:blip r:embed="rId3"/>
          <a:stretch>
            <a:fillRect/>
          </a:stretch>
        </p:blipFill>
        <p:spPr>
          <a:xfrm>
            <a:off x="2949987" y="4502080"/>
            <a:ext cx="1097375" cy="1554615"/>
          </a:xfrm>
          <a:prstGeom prst="rect">
            <a:avLst/>
          </a:prstGeom>
        </p:spPr>
      </p:pic>
    </p:spTree>
    <p:extLst>
      <p:ext uri="{BB962C8B-B14F-4D97-AF65-F5344CB8AC3E}">
        <p14:creationId xmlns:p14="http://schemas.microsoft.com/office/powerpoint/2010/main" val="714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 calcmode="lin" valueType="num">
                                      <p:cBhvr additive="base">
                                        <p:cTn id="23"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772400" cy="1981200"/>
          </a:xfrm>
        </p:spPr>
        <p:txBody>
          <a:bodyPr/>
          <a:lstStyle/>
          <a:p>
            <a:r>
              <a:rPr lang="en-US" b="1" dirty="0" smtClean="0">
                <a:solidFill>
                  <a:srgbClr val="FF9933"/>
                </a:solidFill>
              </a:rPr>
              <a:t>Student Engagement and Retention Through Good Timetabling</a:t>
            </a:r>
            <a:endParaRPr lang="en-US" dirty="0"/>
          </a:p>
        </p:txBody>
      </p:sp>
    </p:spTree>
    <p:extLst>
      <p:ext uri="{BB962C8B-B14F-4D97-AF65-F5344CB8AC3E}">
        <p14:creationId xmlns:p14="http://schemas.microsoft.com/office/powerpoint/2010/main" val="3738913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0"/>
            <a:ext cx="7696200" cy="1362075"/>
          </a:xfrm>
        </p:spPr>
        <p:txBody>
          <a:bodyPr/>
          <a:lstStyle/>
          <a:p>
            <a:pPr algn="ctr" eaLnBrk="1" hangingPunct="1"/>
            <a:r>
              <a:rPr lang="en-US" dirty="0" smtClean="0">
                <a:solidFill>
                  <a:srgbClr val="FF9933"/>
                </a:solidFill>
              </a:rPr>
              <a:t>Individual Timetables &amp; Notification</a:t>
            </a:r>
            <a:endParaRPr lang="en-US" dirty="0">
              <a:solidFill>
                <a:srgbClr val="FF993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07" y="1371600"/>
            <a:ext cx="6499493" cy="4876800"/>
          </a:xfrm>
          <a:prstGeom prst="rect">
            <a:avLst/>
          </a:prstGeom>
        </p:spPr>
      </p:pic>
    </p:spTree>
    <p:extLst>
      <p:ext uri="{BB962C8B-B14F-4D97-AF65-F5344CB8AC3E}">
        <p14:creationId xmlns:p14="http://schemas.microsoft.com/office/powerpoint/2010/main" val="3240449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fontScale="90000"/>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Individual Timetables &amp; Notification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3" name="Content Placeholder 2"/>
          <p:cNvSpPr>
            <a:spLocks noGrp="1"/>
          </p:cNvSpPr>
          <p:nvPr>
            <p:ph idx="1"/>
          </p:nvPr>
        </p:nvSpPr>
        <p:spPr>
          <a:xfrm>
            <a:off x="1042988" y="1917700"/>
            <a:ext cx="6777037" cy="3508375"/>
          </a:xfrm>
        </p:spPr>
        <p:txBody>
          <a:bodyPr/>
          <a:lstStyle/>
          <a:p>
            <a:pPr eaLnBrk="1" hangingPunct="1"/>
            <a:r>
              <a:rPr lang="en-US" dirty="0" smtClean="0">
                <a:solidFill>
                  <a:schemeClr val="bg1"/>
                </a:solidFill>
                <a:latin typeface="Arial" charset="0"/>
              </a:rPr>
              <a:t>Students and faculty expect access to a </a:t>
            </a:r>
            <a:r>
              <a:rPr lang="en-US" dirty="0" err="1" smtClean="0">
                <a:solidFill>
                  <a:schemeClr val="bg1"/>
                </a:solidFill>
                <a:latin typeface="Arial" charset="0"/>
              </a:rPr>
              <a:t>personalised</a:t>
            </a:r>
            <a:r>
              <a:rPr lang="en-US" dirty="0" smtClean="0">
                <a:solidFill>
                  <a:schemeClr val="bg1"/>
                </a:solidFill>
                <a:latin typeface="Arial" charset="0"/>
              </a:rPr>
              <a:t> timetable using their own device.</a:t>
            </a:r>
          </a:p>
          <a:p>
            <a:pPr eaLnBrk="1" hangingPunct="1"/>
            <a:r>
              <a:rPr lang="en-US" dirty="0" smtClean="0">
                <a:solidFill>
                  <a:schemeClr val="bg1"/>
                </a:solidFill>
                <a:latin typeface="Arial" charset="0"/>
              </a:rPr>
              <a:t>Sometimes timetable changes must be made at short notice.</a:t>
            </a:r>
          </a:p>
          <a:p>
            <a:pPr eaLnBrk="1" hangingPunct="1"/>
            <a:r>
              <a:rPr lang="en-US" dirty="0" smtClean="0">
                <a:solidFill>
                  <a:schemeClr val="bg1"/>
                </a:solidFill>
                <a:latin typeface="Arial" charset="0"/>
              </a:rPr>
              <a:t>Notification of such changes should be automatic.</a:t>
            </a:r>
            <a:endParaRPr lang="en-US" dirty="0">
              <a:solidFill>
                <a:schemeClr val="bg1"/>
              </a:solidFill>
              <a:latin typeface="Arial" charset="0"/>
            </a:endParaRPr>
          </a:p>
        </p:txBody>
      </p:sp>
    </p:spTree>
    <p:extLst>
      <p:ext uri="{BB962C8B-B14F-4D97-AF65-F5344CB8AC3E}">
        <p14:creationId xmlns:p14="http://schemas.microsoft.com/office/powerpoint/2010/main" val="28510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fontScale="90000"/>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Individual Timetables &amp; Notification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a:stretch>
            <a:fillRect/>
          </a:stretch>
        </p:blipFill>
        <p:spPr>
          <a:xfrm>
            <a:off x="837540" y="1676400"/>
            <a:ext cx="7620660" cy="4224894"/>
          </a:xfrm>
          <a:prstGeom prst="rect">
            <a:avLst/>
          </a:prstGeom>
          <a:ln>
            <a:noFill/>
          </a:ln>
        </p:spPr>
      </p:pic>
      <p:pic>
        <p:nvPicPr>
          <p:cNvPr id="4" name="Picture 3"/>
          <p:cNvPicPr>
            <a:picLocks noChangeAspect="1"/>
          </p:cNvPicPr>
          <p:nvPr/>
        </p:nvPicPr>
        <p:blipFill>
          <a:blip r:embed="rId3"/>
          <a:stretch>
            <a:fillRect/>
          </a:stretch>
        </p:blipFill>
        <p:spPr>
          <a:xfrm>
            <a:off x="1043490" y="1594097"/>
            <a:ext cx="7090263" cy="4389500"/>
          </a:xfrm>
          <a:prstGeom prst="rect">
            <a:avLst/>
          </a:prstGeom>
        </p:spPr>
      </p:pic>
    </p:spTree>
    <p:extLst>
      <p:ext uri="{BB962C8B-B14F-4D97-AF65-F5344CB8AC3E}">
        <p14:creationId xmlns:p14="http://schemas.microsoft.com/office/powerpoint/2010/main" val="31359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fontScale="90000"/>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Individual Timetables &amp; Notification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a:stretch>
            <a:fillRect/>
          </a:stretch>
        </p:blipFill>
        <p:spPr>
          <a:xfrm>
            <a:off x="533400" y="1676400"/>
            <a:ext cx="7706012" cy="3084843"/>
          </a:xfrm>
          <a:prstGeom prst="rect">
            <a:avLst/>
          </a:prstGeom>
        </p:spPr>
      </p:pic>
      <p:pic>
        <p:nvPicPr>
          <p:cNvPr id="4" name="Picture 3"/>
          <p:cNvPicPr>
            <a:picLocks noChangeAspect="1"/>
          </p:cNvPicPr>
          <p:nvPr/>
        </p:nvPicPr>
        <p:blipFill>
          <a:blip r:embed="rId3"/>
          <a:stretch>
            <a:fillRect/>
          </a:stretch>
        </p:blipFill>
        <p:spPr>
          <a:xfrm>
            <a:off x="1219200" y="2661972"/>
            <a:ext cx="6001230" cy="3053028"/>
          </a:xfrm>
          <a:prstGeom prst="rect">
            <a:avLst/>
          </a:prstGeom>
        </p:spPr>
      </p:pic>
    </p:spTree>
    <p:extLst>
      <p:ext uri="{BB962C8B-B14F-4D97-AF65-F5344CB8AC3E}">
        <p14:creationId xmlns:p14="http://schemas.microsoft.com/office/powerpoint/2010/main" val="326970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Supported approaches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7" name="Content Placeholder 2"/>
          <p:cNvSpPr>
            <a:spLocks noGrp="1"/>
          </p:cNvSpPr>
          <p:nvPr>
            <p:ph idx="1"/>
          </p:nvPr>
        </p:nvSpPr>
        <p:spPr>
          <a:xfrm>
            <a:off x="1042988" y="1905000"/>
            <a:ext cx="7025246" cy="4191000"/>
          </a:xfrm>
        </p:spPr>
        <p:txBody>
          <a:bodyPr/>
          <a:lstStyle/>
          <a:p>
            <a:pPr eaLnBrk="1" hangingPunct="1"/>
            <a:r>
              <a:rPr lang="en-US" dirty="0" smtClean="0">
                <a:solidFill>
                  <a:schemeClr val="bg1"/>
                </a:solidFill>
                <a:latin typeface="Arial" charset="0"/>
              </a:rPr>
              <a:t>Adjustments can be made by </a:t>
            </a:r>
            <a:r>
              <a:rPr lang="en-US" dirty="0" err="1" smtClean="0">
                <a:solidFill>
                  <a:schemeClr val="bg1"/>
                </a:solidFill>
                <a:latin typeface="Arial" charset="0"/>
              </a:rPr>
              <a:t>authorised</a:t>
            </a:r>
            <a:r>
              <a:rPr lang="en-US" dirty="0" smtClean="0">
                <a:solidFill>
                  <a:schemeClr val="bg1"/>
                </a:solidFill>
                <a:latin typeface="Arial" charset="0"/>
              </a:rPr>
              <a:t> users.</a:t>
            </a:r>
            <a:endParaRPr lang="en-US" dirty="0">
              <a:solidFill>
                <a:schemeClr val="bg1"/>
              </a:solidFill>
              <a:latin typeface="Arial" charset="0"/>
            </a:endParaRPr>
          </a:p>
          <a:p>
            <a:pPr lvl="1" eaLnBrk="1" hangingPunct="1"/>
            <a:r>
              <a:rPr lang="en-US" dirty="0" smtClean="0">
                <a:solidFill>
                  <a:schemeClr val="bg1"/>
                </a:solidFill>
                <a:latin typeface="Arial" charset="0"/>
              </a:rPr>
              <a:t>Any device</a:t>
            </a:r>
            <a:endParaRPr lang="en-US" dirty="0">
              <a:solidFill>
                <a:schemeClr val="bg1"/>
              </a:solidFill>
              <a:latin typeface="Arial" charset="0"/>
            </a:endParaRPr>
          </a:p>
          <a:p>
            <a:pPr lvl="1" eaLnBrk="1" hangingPunct="1"/>
            <a:r>
              <a:rPr lang="en-US" dirty="0" smtClean="0">
                <a:solidFill>
                  <a:schemeClr val="bg1"/>
                </a:solidFill>
                <a:latin typeface="Arial" charset="0"/>
              </a:rPr>
              <a:t>Granular permissions</a:t>
            </a:r>
            <a:endParaRPr lang="en-US" dirty="0">
              <a:solidFill>
                <a:schemeClr val="bg1"/>
              </a:solidFill>
              <a:latin typeface="Arial" charset="0"/>
            </a:endParaRPr>
          </a:p>
          <a:p>
            <a:pPr eaLnBrk="1" hangingPunct="1"/>
            <a:r>
              <a:rPr lang="en-US" dirty="0" smtClean="0">
                <a:solidFill>
                  <a:schemeClr val="bg1"/>
                </a:solidFill>
                <a:latin typeface="Arial" charset="0"/>
              </a:rPr>
              <a:t>Notification is automatic</a:t>
            </a:r>
            <a:endParaRPr lang="en-US" dirty="0">
              <a:solidFill>
                <a:schemeClr val="bg1"/>
              </a:solidFill>
              <a:latin typeface="Arial" charset="0"/>
            </a:endParaRPr>
          </a:p>
          <a:p>
            <a:pPr lvl="1" eaLnBrk="1" hangingPunct="1"/>
            <a:r>
              <a:rPr lang="en-US" dirty="0" smtClean="0">
                <a:solidFill>
                  <a:schemeClr val="bg1"/>
                </a:solidFill>
                <a:latin typeface="Arial" charset="0"/>
              </a:rPr>
              <a:t>Timetables updated in near-real-time</a:t>
            </a:r>
            <a:endParaRPr lang="en-US" dirty="0">
              <a:solidFill>
                <a:schemeClr val="bg1"/>
              </a:solidFill>
              <a:latin typeface="Arial" charset="0"/>
            </a:endParaRPr>
          </a:p>
        </p:txBody>
      </p:sp>
    </p:spTree>
    <p:extLst>
      <p:ext uri="{BB962C8B-B14F-4D97-AF65-F5344CB8AC3E}">
        <p14:creationId xmlns:p14="http://schemas.microsoft.com/office/powerpoint/2010/main" val="396963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additive="base">
                                        <p:cTn id="2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p>
        </p:txBody>
      </p:sp>
      <p:pic>
        <p:nvPicPr>
          <p:cNvPr id="3" name="Picture 2" descr="question+mar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1" y="2057400"/>
            <a:ext cx="4857750" cy="5181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Contacts</a:t>
            </a:r>
          </a:p>
        </p:txBody>
      </p:sp>
      <p:sp>
        <p:nvSpPr>
          <p:cNvPr id="3" name="Content Placeholder 2"/>
          <p:cNvSpPr>
            <a:spLocks noGrp="1"/>
          </p:cNvSpPr>
          <p:nvPr>
            <p:ph idx="1"/>
          </p:nvPr>
        </p:nvSpPr>
        <p:spPr>
          <a:xfrm>
            <a:off x="1042988" y="1917700"/>
            <a:ext cx="6777037" cy="3508375"/>
          </a:xfrm>
        </p:spPr>
        <p:txBody>
          <a:bodyPr rtlCol="0">
            <a:normAutofit lnSpcReduction="10000"/>
          </a:bodyPr>
          <a:lstStyle/>
          <a:p>
            <a:pPr indent="-274320" eaLnBrk="1" fontAlgn="auto" hangingPunct="1">
              <a:lnSpc>
                <a:spcPct val="80000"/>
              </a:lnSpc>
              <a:spcBef>
                <a:spcPct val="50000"/>
              </a:spcBef>
              <a:spcAft>
                <a:spcPct val="25000"/>
              </a:spcAft>
              <a:defRPr/>
            </a:pPr>
            <a:r>
              <a:rPr lang="en-US" dirty="0" smtClean="0">
                <a:solidFill>
                  <a:schemeClr val="bg1"/>
                </a:solidFill>
                <a:latin typeface="Arial" charset="0"/>
              </a:rPr>
              <a:t>Duncan Corbett</a:t>
            </a:r>
            <a:endParaRPr lang="en-US" dirty="0">
              <a:solidFill>
                <a:schemeClr val="bg1"/>
              </a:solidFill>
              <a:latin typeface="Arial" charset="0"/>
            </a:endParaRPr>
          </a:p>
          <a:p>
            <a:pPr marL="640080" lvl="1" indent="-274320" eaLnBrk="1" fontAlgn="auto" hangingPunct="1">
              <a:lnSpc>
                <a:spcPct val="80000"/>
              </a:lnSpc>
              <a:spcBef>
                <a:spcPct val="50000"/>
              </a:spcBef>
              <a:spcAft>
                <a:spcPct val="25000"/>
              </a:spcAft>
              <a:defRPr/>
            </a:pPr>
            <a:r>
              <a:rPr lang="en-US" dirty="0" smtClean="0">
                <a:solidFill>
                  <a:schemeClr val="bg1"/>
                </a:solidFill>
                <a:latin typeface="Arial" charset="0"/>
              </a:rPr>
              <a:t>Product Manager</a:t>
            </a:r>
            <a:r>
              <a:rPr lang="en-US" dirty="0">
                <a:solidFill>
                  <a:schemeClr val="bg1"/>
                </a:solidFill>
                <a:latin typeface="Arial" charset="0"/>
              </a:rPr>
              <a:t>, </a:t>
            </a:r>
            <a:r>
              <a:rPr lang="en-US" dirty="0" smtClean="0">
                <a:solidFill>
                  <a:schemeClr val="bg1"/>
                </a:solidFill>
                <a:latin typeface="Arial" charset="0"/>
              </a:rPr>
              <a:t>Syllabus Plus</a:t>
            </a:r>
            <a:endParaRPr lang="en-US" dirty="0">
              <a:solidFill>
                <a:schemeClr val="bg1"/>
              </a:solidFill>
              <a:latin typeface="Arial" charset="0"/>
            </a:endParaRPr>
          </a:p>
          <a:p>
            <a:pPr marL="640080" lvl="1" indent="-274320" eaLnBrk="1" fontAlgn="auto" hangingPunct="1">
              <a:lnSpc>
                <a:spcPct val="80000"/>
              </a:lnSpc>
              <a:spcBef>
                <a:spcPct val="50000"/>
              </a:spcBef>
              <a:spcAft>
                <a:spcPct val="25000"/>
              </a:spcAft>
              <a:defRPr/>
            </a:pPr>
            <a:r>
              <a:rPr lang="en-US" dirty="0" smtClean="0">
                <a:solidFill>
                  <a:schemeClr val="bg1"/>
                </a:solidFill>
                <a:latin typeface="Arial" charset="0"/>
              </a:rPr>
              <a:t>E-mail</a:t>
            </a:r>
            <a:r>
              <a:rPr lang="en-US" dirty="0">
                <a:solidFill>
                  <a:schemeClr val="bg1"/>
                </a:solidFill>
                <a:latin typeface="Arial" charset="0"/>
              </a:rPr>
              <a:t>: </a:t>
            </a:r>
            <a:r>
              <a:rPr lang="en-US" i="1" dirty="0" smtClean="0">
                <a:solidFill>
                  <a:schemeClr val="bg1"/>
                </a:solidFill>
                <a:latin typeface="Arial" charset="0"/>
              </a:rPr>
              <a:t>Duncan_Corbett@scientia.com</a:t>
            </a:r>
            <a:r>
              <a:rPr lang="en-US" dirty="0">
                <a:solidFill>
                  <a:schemeClr val="bg1"/>
                </a:solidFill>
                <a:latin typeface="Arial" charset="0"/>
              </a:rPr>
              <a:t/>
            </a:r>
            <a:br>
              <a:rPr lang="en-US" dirty="0">
                <a:solidFill>
                  <a:schemeClr val="bg1"/>
                </a:solidFill>
                <a:latin typeface="Arial" charset="0"/>
              </a:rPr>
            </a:br>
            <a:endParaRPr lang="en-US" dirty="0">
              <a:solidFill>
                <a:schemeClr val="bg1"/>
              </a:solidFill>
              <a:latin typeface="Arial" charset="0"/>
            </a:endParaRPr>
          </a:p>
          <a:p>
            <a:pPr indent="-274320" eaLnBrk="1" fontAlgn="auto" hangingPunct="1">
              <a:lnSpc>
                <a:spcPct val="80000"/>
              </a:lnSpc>
              <a:spcBef>
                <a:spcPct val="50000"/>
              </a:spcBef>
              <a:spcAft>
                <a:spcPct val="25000"/>
              </a:spcAft>
              <a:defRPr/>
            </a:pPr>
            <a:r>
              <a:rPr lang="en-US" dirty="0" smtClean="0">
                <a:solidFill>
                  <a:schemeClr val="bg1"/>
                </a:solidFill>
                <a:latin typeface="Arial" charset="0"/>
              </a:rPr>
              <a:t>Marcel Martins</a:t>
            </a:r>
            <a:endParaRPr lang="en-US" dirty="0">
              <a:solidFill>
                <a:schemeClr val="bg1"/>
              </a:solidFill>
              <a:latin typeface="Arial" charset="0"/>
            </a:endParaRPr>
          </a:p>
          <a:p>
            <a:pPr marL="640080" lvl="1" indent="-274320" eaLnBrk="1" fontAlgn="auto" hangingPunct="1">
              <a:lnSpc>
                <a:spcPct val="80000"/>
              </a:lnSpc>
              <a:spcBef>
                <a:spcPct val="50000"/>
              </a:spcBef>
              <a:spcAft>
                <a:spcPct val="25000"/>
              </a:spcAft>
              <a:defRPr/>
            </a:pPr>
            <a:r>
              <a:rPr lang="en-US" dirty="0" smtClean="0">
                <a:solidFill>
                  <a:schemeClr val="bg1"/>
                </a:solidFill>
                <a:latin typeface="Arial" charset="0"/>
              </a:rPr>
              <a:t>Sales Manager – Latin America</a:t>
            </a:r>
            <a:endParaRPr lang="en-US" dirty="0">
              <a:solidFill>
                <a:schemeClr val="bg1"/>
              </a:solidFill>
              <a:latin typeface="Arial" charset="0"/>
            </a:endParaRPr>
          </a:p>
          <a:p>
            <a:pPr marL="640080" lvl="1" indent="-274320" eaLnBrk="1" fontAlgn="auto" hangingPunct="1">
              <a:lnSpc>
                <a:spcPct val="80000"/>
              </a:lnSpc>
              <a:spcBef>
                <a:spcPct val="50000"/>
              </a:spcBef>
              <a:spcAft>
                <a:spcPct val="25000"/>
              </a:spcAft>
              <a:defRPr/>
            </a:pPr>
            <a:r>
              <a:rPr lang="en-US" dirty="0" smtClean="0">
                <a:solidFill>
                  <a:schemeClr val="bg1"/>
                </a:solidFill>
                <a:latin typeface="Arial" charset="0"/>
              </a:rPr>
              <a:t>E-mail</a:t>
            </a:r>
            <a:r>
              <a:rPr lang="en-US" dirty="0">
                <a:solidFill>
                  <a:schemeClr val="bg1"/>
                </a:solidFill>
                <a:latin typeface="Arial" charset="0"/>
              </a:rPr>
              <a:t>: </a:t>
            </a:r>
            <a:r>
              <a:rPr lang="en-US" dirty="0" smtClean="0">
                <a:solidFill>
                  <a:schemeClr val="bg1"/>
                </a:solidFill>
                <a:latin typeface="Arial" charset="0"/>
              </a:rPr>
              <a:t>Marcel_Martins</a:t>
            </a:r>
            <a:r>
              <a:rPr lang="en-US" i="1" dirty="0" smtClean="0">
                <a:solidFill>
                  <a:schemeClr val="bg1"/>
                </a:solidFill>
                <a:latin typeface="Arial" charset="0"/>
              </a:rPr>
              <a:t>@scientia.com</a:t>
            </a:r>
            <a:r>
              <a:rPr lang="en-US" dirty="0"/>
              <a:t/>
            </a:r>
            <a:br>
              <a:rPr lang="en-US" dirty="0"/>
            </a:br>
            <a:r>
              <a:rPr lang="en-US" sz="1400" dirty="0"/>
              <a:t>           </a:t>
            </a:r>
            <a:br>
              <a:rPr lang="en-US" sz="1400" dirty="0"/>
            </a:b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637338" cy="5181600"/>
          </a:xfrm>
        </p:spPr>
        <p:txBody>
          <a:bodyPr rtlCol="0">
            <a:normAutofit fontScale="90000"/>
          </a:bodyPr>
          <a:lstStyle/>
          <a:p>
            <a:pPr algn="ctr" eaLnBrk="1" fontAlgn="auto" hangingPunct="1">
              <a:spcAft>
                <a:spcPts val="0"/>
              </a:spcAft>
              <a:defRPr/>
            </a:pPr>
            <a:r>
              <a:rPr lang="en-US" dirty="0">
                <a:solidFill>
                  <a:srgbClr val="FF9933"/>
                </a:solidFill>
              </a:rPr>
              <a:t>This presentation </a:t>
            </a:r>
            <a:r>
              <a:rPr lang="en-US" dirty="0" smtClean="0">
                <a:solidFill>
                  <a:srgbClr val="FF9933"/>
                </a:solidFill>
              </a:rPr>
              <a:t>is </a:t>
            </a:r>
            <a:r>
              <a:rPr lang="en-US" dirty="0">
                <a:solidFill>
                  <a:srgbClr val="FF9933"/>
                </a:solidFill>
              </a:rPr>
              <a:t>available for download from the Conference site at</a:t>
            </a:r>
            <a:br>
              <a:rPr lang="en-US" dirty="0">
                <a:solidFill>
                  <a:srgbClr val="FF9933"/>
                </a:solidFill>
              </a:rPr>
            </a:br>
            <a:r>
              <a:rPr lang="en-US" dirty="0">
                <a:solidFill>
                  <a:srgbClr val="FF9933"/>
                </a:solidFill>
              </a:rPr>
              <a:t>https://www.heug.org/page/us-alliance-conference-files</a:t>
            </a:r>
            <a:r>
              <a:rPr lang="en-US" sz="3600" dirty="0">
                <a:solidFill>
                  <a:srgbClr val="FF9933"/>
                </a:solidFill>
              </a:rPr>
              <a:t/>
            </a:r>
            <a:br>
              <a:rPr lang="en-US" sz="3600" dirty="0">
                <a:solidFill>
                  <a:srgbClr val="FF9933"/>
                </a:solidFill>
              </a:rPr>
            </a:br>
            <a:r>
              <a:rPr lang="en-US" sz="3600" dirty="0">
                <a:solidFill>
                  <a:srgbClr val="FF9933"/>
                </a:solidFill>
              </a:rPr>
              <a:t/>
            </a:r>
            <a:br>
              <a:rPr lang="en-US" sz="3600" dirty="0">
                <a:solidFill>
                  <a:srgbClr val="FF9933"/>
                </a:solidFill>
              </a:rPr>
            </a:br>
            <a:r>
              <a:rPr lang="en-US" sz="2700" dirty="0">
                <a:solidFill>
                  <a:srgbClr val="FF9933"/>
                </a:solidFill>
              </a:rPr>
              <a:t>Note: Sessions from previous HEUG conferences are also available.</a:t>
            </a:r>
            <a:r>
              <a:rPr lang="en-US" sz="3600" dirty="0">
                <a:solidFill>
                  <a:srgbClr val="FF9933"/>
                </a:solidFill>
              </a:rPr>
              <a:t/>
            </a:r>
            <a:br>
              <a:rPr lang="en-US" sz="3600" dirty="0">
                <a:solidFill>
                  <a:srgbClr val="FF9933"/>
                </a:solidFill>
              </a:rPr>
            </a:br>
            <a:endParaRPr lang="en-US" dirty="0">
              <a:solidFill>
                <a:srgbClr val="FF993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Presenters</a:t>
            </a:r>
            <a:endParaRPr lang="en-US" dirty="0"/>
          </a:p>
        </p:txBody>
      </p:sp>
      <p:sp>
        <p:nvSpPr>
          <p:cNvPr id="3" name="Content Placeholder 2"/>
          <p:cNvSpPr>
            <a:spLocks noGrp="1"/>
          </p:cNvSpPr>
          <p:nvPr>
            <p:ph idx="1"/>
          </p:nvPr>
        </p:nvSpPr>
        <p:spPr/>
        <p:txBody>
          <a:bodyPr/>
          <a:lstStyle/>
          <a:p>
            <a:pPr eaLnBrk="1" hangingPunct="1"/>
            <a:r>
              <a:rPr lang="en-US" dirty="0" smtClean="0">
                <a:solidFill>
                  <a:schemeClr val="bg1"/>
                </a:solidFill>
                <a:latin typeface="Arial" charset="0"/>
              </a:rPr>
              <a:t>Duncan Corbett</a:t>
            </a:r>
            <a:endParaRPr lang="en-US" dirty="0">
              <a:solidFill>
                <a:schemeClr val="bg1"/>
              </a:solidFill>
              <a:latin typeface="Arial" charset="0"/>
            </a:endParaRPr>
          </a:p>
          <a:p>
            <a:pPr eaLnBrk="1" hangingPunct="1"/>
            <a:r>
              <a:rPr lang="en-US" dirty="0" smtClean="0">
                <a:solidFill>
                  <a:schemeClr val="bg1"/>
                </a:solidFill>
                <a:latin typeface="Arial" charset="0"/>
              </a:rPr>
              <a:t>Syllabus Plus Product Manager at </a:t>
            </a:r>
            <a:r>
              <a:rPr lang="en-US" dirty="0" err="1" smtClean="0">
                <a:solidFill>
                  <a:schemeClr val="bg1"/>
                </a:solidFill>
                <a:latin typeface="Arial" charset="0"/>
              </a:rPr>
              <a:t>Scientia</a:t>
            </a:r>
            <a:endParaRPr lang="en-US" dirty="0" smtClean="0">
              <a:solidFill>
                <a:schemeClr val="bg1"/>
              </a:solidFill>
              <a:latin typeface="Arial" charset="0"/>
            </a:endParaRPr>
          </a:p>
          <a:p>
            <a:pPr eaLnBrk="1" hangingPunct="1"/>
            <a:r>
              <a:rPr lang="en-US" dirty="0" smtClean="0">
                <a:solidFill>
                  <a:schemeClr val="bg1"/>
                </a:solidFill>
                <a:latin typeface="Arial" charset="0"/>
              </a:rPr>
              <a:t>Marcel Martins</a:t>
            </a:r>
            <a:endParaRPr lang="en-US" dirty="0">
              <a:solidFill>
                <a:schemeClr val="bg1"/>
              </a:solidFill>
              <a:latin typeface="Arial" charset="0"/>
            </a:endParaRPr>
          </a:p>
          <a:p>
            <a:pPr eaLnBrk="1" hangingPunct="1"/>
            <a:r>
              <a:rPr lang="en-US" dirty="0" smtClean="0">
                <a:solidFill>
                  <a:schemeClr val="bg1"/>
                </a:solidFill>
                <a:latin typeface="Arial" charset="0"/>
              </a:rPr>
              <a:t>Sales Manager – Latin America at </a:t>
            </a:r>
            <a:r>
              <a:rPr lang="en-US" dirty="0" err="1" smtClean="0">
                <a:solidFill>
                  <a:schemeClr val="bg1"/>
                </a:solidFill>
                <a:latin typeface="Arial" charset="0"/>
              </a:rPr>
              <a:t>Scientia</a:t>
            </a:r>
            <a:endParaRPr lang="en-US" dirty="0">
              <a:solidFill>
                <a:schemeClr val="bg1"/>
              </a:solidFill>
              <a:latin typeface="Arial" charset="0"/>
            </a:endParaRPr>
          </a:p>
          <a:p>
            <a:pPr marL="69850" indent="0">
              <a:buNone/>
            </a:pPr>
            <a:endParaRPr lang="en-US" dirty="0"/>
          </a:p>
        </p:txBody>
      </p:sp>
    </p:spTree>
    <p:extLst>
      <p:ext uri="{BB962C8B-B14F-4D97-AF65-F5344CB8AC3E}">
        <p14:creationId xmlns:p14="http://schemas.microsoft.com/office/powerpoint/2010/main" val="118379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24384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Overview - </a:t>
            </a:r>
            <a:r>
              <a:rPr lang="es-ES" dirty="0" smtClean="0">
                <a:solidFill>
                  <a:schemeClr val="bg1"/>
                </a:solidFill>
                <a:latin typeface="Arial" charset="0"/>
              </a:rPr>
              <a:t>Que </a:t>
            </a:r>
            <a:r>
              <a:rPr lang="es-ES" dirty="0">
                <a:solidFill>
                  <a:schemeClr val="bg1"/>
                </a:solidFill>
                <a:latin typeface="Arial" charset="0"/>
              </a:rPr>
              <a:t>no puedes agradar a todas las personas todo el tiempo</a:t>
            </a:r>
            <a:br>
              <a:rPr lang="es-ES" dirty="0">
                <a:solidFill>
                  <a:schemeClr val="bg1"/>
                </a:solidFill>
                <a:latin typeface="Arial" charset="0"/>
              </a:rPr>
            </a:br>
            <a:endParaRPr lang="en-US" dirty="0"/>
          </a:p>
        </p:txBody>
      </p:sp>
      <p:sp>
        <p:nvSpPr>
          <p:cNvPr id="3" name="Content Placeholder 2"/>
          <p:cNvSpPr>
            <a:spLocks noGrp="1"/>
          </p:cNvSpPr>
          <p:nvPr>
            <p:ph idx="1"/>
          </p:nvPr>
        </p:nvSpPr>
        <p:spPr>
          <a:xfrm>
            <a:off x="457200" y="2971800"/>
            <a:ext cx="7696200" cy="3276600"/>
          </a:xfrm>
        </p:spPr>
        <p:txBody>
          <a:bodyPr/>
          <a:lstStyle/>
          <a:p>
            <a:r>
              <a:rPr lang="en-US" dirty="0" smtClean="0">
                <a:solidFill>
                  <a:schemeClr val="bg1"/>
                </a:solidFill>
                <a:latin typeface="Arial" charset="0"/>
              </a:rPr>
              <a:t>In order to attract and retain the best students we need to offer the combinations of courses they want.  In order to attract talented faculty we need to offer working conditions that suit them.  In order to remain solvent we need to use our teaching space efficiently.</a:t>
            </a:r>
          </a:p>
          <a:p>
            <a:r>
              <a:rPr lang="en-US" dirty="0" smtClean="0">
                <a:solidFill>
                  <a:schemeClr val="bg1"/>
                </a:solidFill>
                <a:latin typeface="Arial" charset="0"/>
              </a:rPr>
              <a:t>Since these goals sometimes conflict, how do we keep everybody happy?!</a:t>
            </a:r>
          </a:p>
          <a:p>
            <a:pPr marL="69850" indent="0">
              <a:buNone/>
            </a:pPr>
            <a:endParaRPr lang="en-US" dirty="0">
              <a:solidFill>
                <a:schemeClr val="bg1"/>
              </a:solidFill>
              <a:latin typeface="Arial" charset="0"/>
            </a:endParaRPr>
          </a:p>
          <a:p>
            <a:endParaRPr lang="en-US" dirty="0"/>
          </a:p>
        </p:txBody>
      </p:sp>
    </p:spTree>
    <p:extLst>
      <p:ext uri="{BB962C8B-B14F-4D97-AF65-F5344CB8AC3E}">
        <p14:creationId xmlns:p14="http://schemas.microsoft.com/office/powerpoint/2010/main" val="691966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Scientia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sz="quarter" idx="13"/>
          </p:nvPr>
        </p:nvSpPr>
        <p:spPr>
          <a:xfrm>
            <a:off x="457200" y="2133600"/>
            <a:ext cx="3419475" cy="4189412"/>
          </a:xfrm>
        </p:spPr>
        <p:txBody>
          <a:bodyPr rtlCol="0">
            <a:normAutofit fontScale="92500"/>
          </a:bodyPr>
          <a:lstStyle/>
          <a:p>
            <a:pPr marL="68580" indent="0" eaLnBrk="1" fontAlgn="auto" hangingPunct="1">
              <a:lnSpc>
                <a:spcPct val="140000"/>
              </a:lnSpc>
              <a:spcAft>
                <a:spcPts val="0"/>
              </a:spcAft>
              <a:buClr>
                <a:schemeClr val="tx1"/>
              </a:buClr>
              <a:buFont typeface="Wingdings 2" pitchFamily="18" charset="2"/>
              <a:buNone/>
              <a:defRPr/>
            </a:pPr>
            <a:r>
              <a:rPr lang="en-US" dirty="0" err="1" smtClean="0">
                <a:solidFill>
                  <a:schemeClr val="bg1"/>
                </a:solidFill>
                <a:latin typeface="Arial" charset="0"/>
              </a:rPr>
              <a:t>Scientia</a:t>
            </a:r>
            <a:r>
              <a:rPr lang="en-US" dirty="0" smtClean="0">
                <a:solidFill>
                  <a:schemeClr val="bg1"/>
                </a:solidFill>
                <a:latin typeface="Arial" charset="0"/>
              </a:rPr>
              <a:t> is the world’s leading supplier of scheduling software to HE institutions with more than 450 customers using the software in 34 countries and 17 languages. </a:t>
            </a:r>
            <a:endParaRPr lang="en-US" dirty="0">
              <a:solidFill>
                <a:schemeClr val="bg1"/>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219" y="457200"/>
            <a:ext cx="5449981" cy="2609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971800"/>
            <a:ext cx="4064000" cy="304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Scientia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&amp; Oracle</a:t>
            </a:r>
          </a:p>
        </p:txBody>
      </p:sp>
      <p:sp>
        <p:nvSpPr>
          <p:cNvPr id="4" name="Content Placeholder 2"/>
          <p:cNvSpPr>
            <a:spLocks noGrp="1"/>
          </p:cNvSpPr>
          <p:nvPr>
            <p:ph idx="4294967295"/>
          </p:nvPr>
        </p:nvSpPr>
        <p:spPr>
          <a:xfrm>
            <a:off x="457200" y="2133600"/>
            <a:ext cx="7696200" cy="4038600"/>
          </a:xfrm>
          <a:prstGeom prst="rect">
            <a:avLst/>
          </a:prstGeom>
        </p:spPr>
        <p:txBody>
          <a:bodyPr/>
          <a:lstStyle/>
          <a:p>
            <a:pPr eaLnBrk="1" hangingPunct="1"/>
            <a:r>
              <a:rPr lang="en-US" dirty="0">
                <a:solidFill>
                  <a:schemeClr val="bg1"/>
                </a:solidFill>
                <a:latin typeface="Arial" charset="0"/>
              </a:rPr>
              <a:t>More than twenty of our existing customers integrate our scheduling and resource management solution </a:t>
            </a:r>
            <a:r>
              <a:rPr lang="en-US" dirty="0" smtClean="0">
                <a:solidFill>
                  <a:schemeClr val="bg1"/>
                </a:solidFill>
                <a:latin typeface="Arial" charset="0"/>
              </a:rPr>
              <a:t> with PeopleSoft</a:t>
            </a:r>
          </a:p>
          <a:p>
            <a:pPr lvl="1" eaLnBrk="1" hangingPunct="1"/>
            <a:r>
              <a:rPr lang="en-US" dirty="0" smtClean="0">
                <a:solidFill>
                  <a:schemeClr val="bg1"/>
                </a:solidFill>
                <a:latin typeface="Arial" charset="0"/>
              </a:rPr>
              <a:t>No need for double-entry of data</a:t>
            </a:r>
          </a:p>
          <a:p>
            <a:pPr lvl="1" eaLnBrk="1" hangingPunct="1"/>
            <a:r>
              <a:rPr lang="en-US" dirty="0" smtClean="0">
                <a:solidFill>
                  <a:schemeClr val="bg1"/>
                </a:solidFill>
                <a:latin typeface="Arial" charset="0"/>
              </a:rPr>
              <a:t>Allows accurate planning against demand</a:t>
            </a:r>
            <a:endParaRPr lang="en-US" dirty="0">
              <a:solidFill>
                <a:schemeClr val="bg1"/>
              </a:solidFill>
              <a:latin typeface="Arial" charset="0"/>
            </a:endParaRPr>
          </a:p>
          <a:p>
            <a:pPr lvl="1" eaLnBrk="1" hangingPunct="1"/>
            <a:r>
              <a:rPr lang="en-US" dirty="0" smtClean="0">
                <a:solidFill>
                  <a:schemeClr val="bg1"/>
                </a:solidFill>
                <a:latin typeface="Arial" charset="0"/>
              </a:rPr>
              <a:t>Timetable data can be fed back to PeopleSoft</a:t>
            </a:r>
            <a:endParaRPr lang="en-US" dirty="0">
              <a:solidFill>
                <a:schemeClr val="bg1"/>
              </a:solidFill>
              <a:latin typeface="Arial" charset="0"/>
            </a:endParaRPr>
          </a:p>
          <a:p>
            <a:pPr marL="6985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0"/>
            <a:ext cx="7696200" cy="1362075"/>
          </a:xfrm>
        </p:spPr>
        <p:txBody>
          <a:bodyPr/>
          <a:lstStyle/>
          <a:p>
            <a:pPr algn="ctr" eaLnBrk="1" hangingPunct="1"/>
            <a:r>
              <a:rPr lang="en-US" dirty="0" smtClean="0">
                <a:solidFill>
                  <a:srgbClr val="FF9933"/>
                </a:solidFill>
              </a:rPr>
              <a:t>Conflicting goals</a:t>
            </a:r>
            <a:endParaRPr lang="en-US" dirty="0">
              <a:solidFill>
                <a:srgbClr val="FF993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07" y="1371600"/>
            <a:ext cx="6499493" cy="4876800"/>
          </a:xfrm>
          <a:prstGeom prst="rect">
            <a:avLst/>
          </a:prstGeom>
        </p:spPr>
      </p:pic>
    </p:spTree>
    <p:extLst>
      <p:ext uri="{BB962C8B-B14F-4D97-AF65-F5344CB8AC3E}">
        <p14:creationId xmlns:p14="http://schemas.microsoft.com/office/powerpoint/2010/main" val="81257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0"/>
            <a:ext cx="7696200" cy="1362075"/>
          </a:xfrm>
        </p:spPr>
        <p:txBody>
          <a:bodyPr/>
          <a:lstStyle/>
          <a:p>
            <a:pPr algn="ctr" eaLnBrk="1" hangingPunct="1"/>
            <a:r>
              <a:rPr lang="en-US" dirty="0" smtClean="0">
                <a:solidFill>
                  <a:srgbClr val="FF9933"/>
                </a:solidFill>
              </a:rPr>
              <a:t>Student Choice</a:t>
            </a:r>
            <a:endParaRPr lang="en-US" dirty="0">
              <a:solidFill>
                <a:srgbClr val="FF993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07" y="1371600"/>
            <a:ext cx="6499493" cy="4876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709714"/>
          </a:xfrm>
          <a:extLst/>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Student Choice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483" name="Content Placeholder 2"/>
          <p:cNvSpPr>
            <a:spLocks noGrp="1"/>
          </p:cNvSpPr>
          <p:nvPr>
            <p:ph idx="1"/>
          </p:nvPr>
        </p:nvSpPr>
        <p:spPr>
          <a:xfrm>
            <a:off x="1042988" y="1917700"/>
            <a:ext cx="6777037" cy="3508375"/>
          </a:xfrm>
        </p:spPr>
        <p:txBody>
          <a:bodyPr/>
          <a:lstStyle/>
          <a:p>
            <a:pPr eaLnBrk="1" hangingPunct="1"/>
            <a:r>
              <a:rPr lang="en-US" dirty="0" smtClean="0">
                <a:solidFill>
                  <a:schemeClr val="bg1"/>
                </a:solidFill>
                <a:latin typeface="Arial" charset="0"/>
              </a:rPr>
              <a:t>In order to attract the best students we want to offer major / minor combinations that a student can complete in as short a time as possible.</a:t>
            </a:r>
          </a:p>
          <a:p>
            <a:pPr eaLnBrk="1" hangingPunct="1"/>
            <a:r>
              <a:rPr lang="en-US" dirty="0" smtClean="0">
                <a:solidFill>
                  <a:schemeClr val="bg1"/>
                </a:solidFill>
                <a:latin typeface="Arial" charset="0"/>
              </a:rPr>
              <a:t>The more combinations we offer the more complex is the task of clash-free scheduling.</a:t>
            </a:r>
            <a:endParaRPr lang="en-US" dirty="0">
              <a:solidFill>
                <a:schemeClr val="bg1"/>
              </a:solidFill>
              <a:latin typeface="Arial" charset="0"/>
            </a:endParaRPr>
          </a:p>
        </p:txBody>
      </p:sp>
    </p:spTree>
    <p:extLst>
      <p:ext uri="{BB962C8B-B14F-4D97-AF65-F5344CB8AC3E}">
        <p14:creationId xmlns:p14="http://schemas.microsoft.com/office/powerpoint/2010/main" val="19417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TotalTime>
  <Words>549</Words>
  <Application>Microsoft Office PowerPoint</Application>
  <PresentationFormat>On-screen Show (4:3)</PresentationFormat>
  <Paragraphs>81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2</vt:lpstr>
      <vt:lpstr>Austin</vt:lpstr>
      <vt:lpstr>Student Engagement and Retention Through Good Timetabling</vt:lpstr>
      <vt:lpstr>Student Engagement and Retention Through Good Timetabling</vt:lpstr>
      <vt:lpstr>Presenters</vt:lpstr>
      <vt:lpstr>Overview - Que no puedes agradar a todas las personas todo el tiempo </vt:lpstr>
      <vt:lpstr>Scientia</vt:lpstr>
      <vt:lpstr>Scientia &amp; Oracle</vt:lpstr>
      <vt:lpstr>Conflicting goals</vt:lpstr>
      <vt:lpstr>Student Choice</vt:lpstr>
      <vt:lpstr>Student Choice</vt:lpstr>
      <vt:lpstr>Student Choice</vt:lpstr>
      <vt:lpstr>Supported approaches</vt:lpstr>
      <vt:lpstr>Faculty Preferences</vt:lpstr>
      <vt:lpstr>Faculty Preferences</vt:lpstr>
      <vt:lpstr>Faculty Preferences</vt:lpstr>
      <vt:lpstr>Supported approaches</vt:lpstr>
      <vt:lpstr>Efficient Space Utilisation</vt:lpstr>
      <vt:lpstr>Efficient Space Utilisation</vt:lpstr>
      <vt:lpstr>Efficient Space Utilisation</vt:lpstr>
      <vt:lpstr>Supported approaches</vt:lpstr>
      <vt:lpstr>Individual Timetables &amp; Notification</vt:lpstr>
      <vt:lpstr>Individual Timetables &amp; Notification</vt:lpstr>
      <vt:lpstr>Individual Timetables &amp; Notification</vt:lpstr>
      <vt:lpstr>Individual Timetables &amp; Notification</vt:lpstr>
      <vt:lpstr>Supported approaches</vt:lpstr>
      <vt:lpstr>Questions?</vt:lpstr>
      <vt:lpstr>Contacts</vt:lpstr>
      <vt:lpstr>This presentation is available for download from the Conference site at https://www.heug.org/page/us-alliance-conference-files  Note: Sessions from previous HEUG conferences are also available.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 Goes Here</dc:title>
  <dc:creator>Amy Vitale</dc:creator>
  <cp:lastModifiedBy>Duncan Corbett</cp:lastModifiedBy>
  <cp:revision>87</cp:revision>
  <dcterms:created xsi:type="dcterms:W3CDTF">2011-07-28T02:44:05Z</dcterms:created>
  <dcterms:modified xsi:type="dcterms:W3CDTF">2016-08-11T07:19:32Z</dcterms:modified>
</cp:coreProperties>
</file>