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7" r:id="rId2"/>
    <p:sldId id="261" r:id="rId3"/>
    <p:sldId id="407" r:id="rId4"/>
    <p:sldId id="426" r:id="rId5"/>
    <p:sldId id="410" r:id="rId6"/>
    <p:sldId id="427" r:id="rId7"/>
    <p:sldId id="391" r:id="rId8"/>
    <p:sldId id="264" r:id="rId9"/>
    <p:sldId id="370" r:id="rId10"/>
    <p:sldId id="266" r:id="rId11"/>
    <p:sldId id="428" r:id="rId12"/>
    <p:sldId id="413" r:id="rId13"/>
    <p:sldId id="429" r:id="rId14"/>
    <p:sldId id="363" r:id="rId15"/>
    <p:sldId id="364" r:id="rId16"/>
    <p:sldId id="375" r:id="rId17"/>
    <p:sldId id="377" r:id="rId18"/>
    <p:sldId id="417" r:id="rId19"/>
    <p:sldId id="383" r:id="rId20"/>
    <p:sldId id="412" r:id="rId21"/>
    <p:sldId id="273" r:id="rId22"/>
    <p:sldId id="411" r:id="rId23"/>
    <p:sldId id="435" r:id="rId24"/>
    <p:sldId id="419" r:id="rId25"/>
    <p:sldId id="381" r:id="rId26"/>
    <p:sldId id="422" r:id="rId27"/>
    <p:sldId id="420" r:id="rId28"/>
    <p:sldId id="423" r:id="rId29"/>
    <p:sldId id="340" r:id="rId30"/>
    <p:sldId id="341" r:id="rId31"/>
    <p:sldId id="303" r:id="rId32"/>
    <p:sldId id="425" r:id="rId33"/>
    <p:sldId id="342" r:id="rId34"/>
    <p:sldId id="348" r:id="rId35"/>
    <p:sldId id="343" r:id="rId36"/>
    <p:sldId id="349" r:id="rId37"/>
    <p:sldId id="440" r:id="rId38"/>
    <p:sldId id="300" r:id="rId39"/>
    <p:sldId id="344" r:id="rId40"/>
    <p:sldId id="350" r:id="rId41"/>
    <p:sldId id="357" r:id="rId42"/>
    <p:sldId id="424" r:id="rId43"/>
    <p:sldId id="345" r:id="rId44"/>
    <p:sldId id="351" r:id="rId45"/>
    <p:sldId id="346" r:id="rId46"/>
    <p:sldId id="389" r:id="rId47"/>
    <p:sldId id="376" r:id="rId48"/>
    <p:sldId id="402" r:id="rId49"/>
    <p:sldId id="438" r:id="rId50"/>
    <p:sldId id="432" r:id="rId51"/>
    <p:sldId id="436" r:id="rId52"/>
    <p:sldId id="437" r:id="rId53"/>
    <p:sldId id="431" r:id="rId54"/>
    <p:sldId id="269" r:id="rId55"/>
    <p:sldId id="271" r:id="rId56"/>
    <p:sldId id="265" r:id="rId57"/>
    <p:sldId id="439" r:id="rId58"/>
    <p:sldId id="43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Martyn" initials="BM" lastIdx="3" clrIdx="0">
    <p:extLst>
      <p:ext uri="{19B8F6BF-5375-455C-9EA6-DF929625EA0E}">
        <p15:presenceInfo xmlns:p15="http://schemas.microsoft.com/office/powerpoint/2012/main" userId="S-1-5-21-2009423200-488843608-724182803-467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76634" autoAdjust="0"/>
  </p:normalViewPr>
  <p:slideViewPr>
    <p:cSldViewPr snapToGrid="0">
      <p:cViewPr varScale="1">
        <p:scale>
          <a:sx n="77" d="100"/>
          <a:sy n="77" d="100"/>
        </p:scale>
        <p:origin x="132" y="29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04486-A43B-4F89-B83D-59085ED6F164}" type="datetimeFigureOut">
              <a:rPr lang="en-GB" smtClean="0"/>
              <a:t>12/10/2017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DE231-CCD2-4DB5-AD85-F1DDE9911119}" type="slidenum">
              <a:rPr lang="en-GB" smtClean="0"/>
              <a:t>‹#›</a:t>
            </a:fld>
            <a:endParaRPr lang="en-GB"/>
          </a:p>
        </p:txBody>
      </p:sp>
    </p:spTree>
    <p:extLst>
      <p:ext uri="{BB962C8B-B14F-4D97-AF65-F5344CB8AC3E}">
        <p14:creationId xmlns:p14="http://schemas.microsoft.com/office/powerpoint/2010/main" val="14215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smtClean="0">
                <a:solidFill>
                  <a:schemeClr val="tx1"/>
                </a:solidFill>
                <a:effectLst/>
                <a:latin typeface="+mn-lt"/>
                <a:ea typeface="+mn-ea"/>
                <a:cs typeface="+mn-cs"/>
              </a:rPr>
              <a:t>Hello and welcome to this presentation on how we at LJMU clone an Oracle EBS R12.1 environment</a:t>
            </a:r>
          </a:p>
          <a:p>
            <a:endParaRPr lang="en-GB"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Using the process I’m going to describe shortly, we have reduced the time to clone an environment from 3 hours to less than 1 hour and can duplicate the database in around 20 minutes. This is all without any user intervention</a:t>
            </a:r>
          </a:p>
          <a:p>
            <a:endParaRPr lang="en-GB"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I </a:t>
            </a:r>
            <a:r>
              <a:rPr lang="en-GB" sz="1800" kern="1200" dirty="0" smtClean="0">
                <a:solidFill>
                  <a:schemeClr val="tx1"/>
                </a:solidFill>
                <a:effectLst/>
                <a:latin typeface="+mn-lt"/>
                <a:ea typeface="+mn-ea"/>
                <a:cs typeface="+mn-cs"/>
              </a:rPr>
              <a:t>have allowed time for any </a:t>
            </a:r>
            <a:r>
              <a:rPr lang="en-GB" sz="1800" kern="1200" dirty="0" smtClean="0">
                <a:solidFill>
                  <a:schemeClr val="tx1"/>
                </a:solidFill>
                <a:effectLst/>
                <a:latin typeface="+mn-lt"/>
                <a:ea typeface="+mn-ea"/>
                <a:cs typeface="+mn-cs"/>
              </a:rPr>
              <a:t>questions as we go </a:t>
            </a:r>
            <a:r>
              <a:rPr lang="en-GB" sz="1800" kern="1200" dirty="0" smtClean="0">
                <a:solidFill>
                  <a:schemeClr val="tx1"/>
                </a:solidFill>
                <a:effectLst/>
                <a:latin typeface="+mn-lt"/>
                <a:ea typeface="+mn-ea"/>
                <a:cs typeface="+mn-cs"/>
              </a:rPr>
              <a:t>along,</a:t>
            </a:r>
            <a:r>
              <a:rPr lang="en-GB" sz="1800" kern="1200" baseline="0" dirty="0" smtClean="0">
                <a:solidFill>
                  <a:schemeClr val="tx1"/>
                </a:solidFill>
                <a:effectLst/>
                <a:latin typeface="+mn-lt"/>
                <a:ea typeface="+mn-ea"/>
                <a:cs typeface="+mn-cs"/>
              </a:rPr>
              <a:t> so if there are none, we are likely to finish early and have time for a morning coffee.</a:t>
            </a:r>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Out of interest, how many of you clone your EBS environment using the</a:t>
            </a:r>
          </a:p>
          <a:p>
            <a:r>
              <a:rPr lang="en-GB" sz="1800" kern="1200" dirty="0" smtClean="0">
                <a:solidFill>
                  <a:schemeClr val="tx1"/>
                </a:solidFill>
                <a:effectLst/>
                <a:latin typeface="+mn-lt"/>
                <a:ea typeface="+mn-ea"/>
                <a:cs typeface="+mn-cs"/>
              </a:rPr>
              <a:t>RMAN&gt; DUPLICATE TARGET DATABASE FROM ACTIVE DATABASE command?</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a:t>
            </a:fld>
            <a:endParaRPr lang="en-GB"/>
          </a:p>
        </p:txBody>
      </p:sp>
    </p:spTree>
    <p:extLst>
      <p:ext uri="{BB962C8B-B14F-4D97-AF65-F5344CB8AC3E}">
        <p14:creationId xmlns:p14="http://schemas.microsoft.com/office/powerpoint/2010/main" val="411794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Used the weekly “cold” backup of the database, dbTier and </a:t>
            </a:r>
            <a:r>
              <a:rPr lang="en-GB" sz="1200" dirty="0" err="1" smtClean="0"/>
              <a:t>appsTier</a:t>
            </a:r>
            <a:r>
              <a:rPr lang="en-GB"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Basically we took the complete “copy” or production and dropped it onto the clone target and there was a semi-automatic process for creating the cloned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clone procedure took around 3 hours to complete and every clone created that week was from the same source – i.e. the cold backup of the database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This was acceptable to the business for cloning/testing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New project, </a:t>
            </a:r>
            <a:r>
              <a:rPr lang="en-GB" sz="1200" baseline="0" dirty="0" smtClean="0"/>
              <a:t>a “proof of concept” for OBIEE</a:t>
            </a:r>
            <a:r>
              <a:rPr lang="en-GB" sz="1200" dirty="0" smtClean="0"/>
              <a:t> required that the data be</a:t>
            </a:r>
            <a:r>
              <a:rPr lang="en-GB" sz="1200" baseline="0" dirty="0" smtClean="0"/>
              <a:t> less</a:t>
            </a:r>
            <a:r>
              <a:rPr lang="en-GB" sz="1200" dirty="0" smtClean="0"/>
              <a:t> than 24 hours old,</a:t>
            </a:r>
            <a:r>
              <a:rPr lang="en-GB" sz="1200" baseline="0" dirty="0" smtClean="0"/>
              <a:t> and acting as a source for the OBIEE warehouse. The OBIEE drew the data from the clone every morning, so the clone needed to be refreshed prior to this every day.</a:t>
            </a:r>
            <a:endParaRPr lang="en-GB" sz="1200" dirty="0" smtClean="0"/>
          </a:p>
        </p:txBody>
      </p:sp>
      <p:sp>
        <p:nvSpPr>
          <p:cNvPr id="4" name="Slide Number Placeholder 3"/>
          <p:cNvSpPr>
            <a:spLocks noGrp="1"/>
          </p:cNvSpPr>
          <p:nvPr>
            <p:ph type="sldNum" sz="quarter" idx="10"/>
          </p:nvPr>
        </p:nvSpPr>
        <p:spPr/>
        <p:txBody>
          <a:bodyPr/>
          <a:lstStyle/>
          <a:p>
            <a:fld id="{C00DE231-CCD2-4DB5-AD85-F1DDE9911119}" type="slidenum">
              <a:rPr lang="en-GB" smtClean="0"/>
              <a:t>10</a:t>
            </a:fld>
            <a:endParaRPr lang="en-GB"/>
          </a:p>
        </p:txBody>
      </p:sp>
    </p:spTree>
    <p:extLst>
      <p:ext uri="{BB962C8B-B14F-4D97-AF65-F5344CB8AC3E}">
        <p14:creationId xmlns:p14="http://schemas.microsoft.com/office/powerpoint/2010/main" val="181722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a:t>
            </a:r>
            <a:r>
              <a:rPr lang="en-GB" dirty="0" smtClean="0"/>
              <a:t>ew Production backup strategy consists of a daily hot backup of dbTier and </a:t>
            </a:r>
            <a:r>
              <a:rPr lang="en-GB" dirty="0" err="1" smtClean="0"/>
              <a:t>appsTier</a:t>
            </a:r>
            <a:r>
              <a:rPr lang="en-GB" baseline="0" dirty="0" smtClean="0"/>
              <a:t> using Linux tar and we still run a daily full database backup using RMAN. Basically we don’t shut the production database or application down – it runs 24/7</a:t>
            </a:r>
          </a:p>
          <a:p>
            <a:endParaRPr lang="en-GB" baseline="0" dirty="0" smtClean="0"/>
          </a:p>
          <a:p>
            <a:r>
              <a:rPr lang="en-GB" dirty="0" smtClean="0"/>
              <a:t>We do not use the RMAN backup as</a:t>
            </a:r>
            <a:r>
              <a:rPr lang="en-GB" baseline="0" dirty="0" smtClean="0"/>
              <a:t> part of</a:t>
            </a:r>
            <a:r>
              <a:rPr lang="en-GB" dirty="0" smtClean="0"/>
              <a:t> the cloning</a:t>
            </a:r>
            <a:r>
              <a:rPr lang="en-GB" baseline="0" dirty="0" smtClean="0"/>
              <a:t> process</a:t>
            </a:r>
            <a:r>
              <a:rPr lang="en-GB" dirty="0" smtClean="0"/>
              <a:t>, it would</a:t>
            </a:r>
            <a:r>
              <a:rPr lang="en-GB" baseline="0" dirty="0" smtClean="0"/>
              <a:t> only </a:t>
            </a:r>
            <a:r>
              <a:rPr lang="en-GB" dirty="0" smtClean="0"/>
              <a:t>be used in the event of Prod </a:t>
            </a:r>
            <a:r>
              <a:rPr lang="en-GB" dirty="0" err="1" smtClean="0"/>
              <a:t>db</a:t>
            </a:r>
            <a:r>
              <a:rPr lang="en-GB" dirty="0" smtClean="0"/>
              <a:t> recovery, our cloning is done against the live production database. We had</a:t>
            </a:r>
            <a:r>
              <a:rPr lang="en-GB" baseline="0" dirty="0" smtClean="0"/>
              <a:t> investigated cloning from the RMAN pieces, but found that cloning from the live database was simpler, and obviously gave more “up to date” data.</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11</a:t>
            </a:fld>
            <a:endParaRPr lang="en-GB"/>
          </a:p>
        </p:txBody>
      </p:sp>
    </p:spTree>
    <p:extLst>
      <p:ext uri="{BB962C8B-B14F-4D97-AF65-F5344CB8AC3E}">
        <p14:creationId xmlns:p14="http://schemas.microsoft.com/office/powerpoint/2010/main" val="383044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database and app</a:t>
            </a:r>
            <a:r>
              <a:rPr lang="en-GB" baseline="0" dirty="0" smtClean="0"/>
              <a:t> server backups are scheduled through </a:t>
            </a:r>
            <a:r>
              <a:rPr lang="en-GB" baseline="0" dirty="0" err="1" smtClean="0"/>
              <a:t>crontab</a:t>
            </a:r>
            <a:r>
              <a:rPr lang="en-GB" baseline="0" dirty="0" smtClean="0"/>
              <a:t> to start at same time and both are run as the root user. They tar up various components of the $APP_HOME and the complete database $ORACLE_HOME.</a:t>
            </a:r>
          </a:p>
          <a:p>
            <a:endParaRPr lang="en-GB" baseline="0" dirty="0" smtClean="0"/>
          </a:p>
          <a:p>
            <a:r>
              <a:rPr lang="en-GB" baseline="0" dirty="0" err="1" smtClean="0"/>
              <a:t>Crontab</a:t>
            </a:r>
            <a:r>
              <a:rPr lang="en-GB" baseline="0" dirty="0" smtClean="0"/>
              <a:t> is flexible and dependable and we use it for a lot of database/application jobs rather than the Oracle Scheduler – but that is slowly changing.</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12</a:t>
            </a:fld>
            <a:endParaRPr lang="en-GB"/>
          </a:p>
        </p:txBody>
      </p:sp>
    </p:spTree>
    <p:extLst>
      <p:ext uri="{BB962C8B-B14F-4D97-AF65-F5344CB8AC3E}">
        <p14:creationId xmlns:p14="http://schemas.microsoft.com/office/powerpoint/2010/main" val="245012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order to make sure that the cloning will complete we run the </a:t>
            </a:r>
            <a:r>
              <a:rPr lang="en-GB" baseline="0" dirty="0" err="1" smtClean="0"/>
              <a:t>adpreclone</a:t>
            </a:r>
            <a:r>
              <a:rPr lang="en-GB" baseline="0" dirty="0" smtClean="0"/>
              <a:t> </a:t>
            </a:r>
            <a:r>
              <a:rPr lang="en-GB" baseline="0" dirty="0" err="1" smtClean="0"/>
              <a:t>perl</a:t>
            </a:r>
            <a:r>
              <a:rPr lang="en-GB" baseline="0" dirty="0" smtClean="0"/>
              <a:t> script on both the apps and database server prior to the backup. </a:t>
            </a:r>
          </a:p>
          <a:p>
            <a:endParaRPr lang="en-GB" baseline="0" dirty="0" smtClean="0"/>
          </a:p>
          <a:p>
            <a:r>
              <a:rPr lang="en-GB" baseline="0" dirty="0" smtClean="0"/>
              <a:t>We do this via a custom script pre_clone.sh for the apps and </a:t>
            </a:r>
            <a:r>
              <a:rPr lang="en-GB" baseline="0" dirty="0" err="1" smtClean="0"/>
              <a:t>db</a:t>
            </a:r>
            <a:r>
              <a:rPr lang="en-GB" baseline="0" dirty="0" smtClean="0"/>
              <a:t> tiers.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00DE231-CCD2-4DB5-AD85-F1DDE9911119}" type="slidenum">
              <a:rPr lang="en-GB" smtClean="0"/>
              <a:t>13</a:t>
            </a:fld>
            <a:endParaRPr lang="en-GB"/>
          </a:p>
        </p:txBody>
      </p:sp>
    </p:spTree>
    <p:extLst>
      <p:ext uri="{BB962C8B-B14F-4D97-AF65-F5344CB8AC3E}">
        <p14:creationId xmlns:p14="http://schemas.microsoft.com/office/powerpoint/2010/main" val="104991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took us a while</a:t>
            </a:r>
            <a:r>
              <a:rPr lang="en-GB" baseline="0" dirty="0" smtClean="0"/>
              <a:t> to work out how to pass the Apps password into the </a:t>
            </a:r>
            <a:r>
              <a:rPr lang="en-GB" baseline="0" dirty="0" err="1" smtClean="0"/>
              <a:t>perl</a:t>
            </a:r>
            <a:r>
              <a:rPr lang="en-GB" baseline="0" dirty="0" smtClean="0"/>
              <a:t> script as a parameter. </a:t>
            </a:r>
          </a:p>
          <a:p>
            <a:endParaRPr lang="en-GB" baseline="0" dirty="0" smtClean="0"/>
          </a:p>
          <a:p>
            <a:r>
              <a:rPr lang="en-GB" baseline="0" dirty="0" smtClean="0"/>
              <a:t>We tried many things using redirects and such-like, but eventually we found the simple echo command worked. </a:t>
            </a:r>
          </a:p>
          <a:p>
            <a:endParaRPr lang="en-GB" baseline="0" dirty="0" smtClean="0"/>
          </a:p>
        </p:txBody>
      </p:sp>
      <p:sp>
        <p:nvSpPr>
          <p:cNvPr id="4" name="Slide Number Placeholder 3"/>
          <p:cNvSpPr>
            <a:spLocks noGrp="1"/>
          </p:cNvSpPr>
          <p:nvPr>
            <p:ph type="sldNum" sz="quarter" idx="10"/>
          </p:nvPr>
        </p:nvSpPr>
        <p:spPr/>
        <p:txBody>
          <a:bodyPr/>
          <a:lstStyle/>
          <a:p>
            <a:fld id="{C00DE231-CCD2-4DB5-AD85-F1DDE9911119}" type="slidenum">
              <a:rPr lang="en-GB" smtClean="0"/>
              <a:t>14</a:t>
            </a:fld>
            <a:endParaRPr lang="en-GB"/>
          </a:p>
        </p:txBody>
      </p:sp>
    </p:spTree>
    <p:extLst>
      <p:ext uri="{BB962C8B-B14F-4D97-AF65-F5344CB8AC3E}">
        <p14:creationId xmlns:p14="http://schemas.microsoft.com/office/powerpoint/2010/main" val="76381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here we have the apps tier pre-clone script, again echoing in the apps password.</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this point it must be said that we, the DBA team, are not hugely proficient bash scripters, but we do find it easier to maintain scripts that we write, rather than get the Linux </a:t>
            </a:r>
            <a:r>
              <a:rPr lang="en-GB" baseline="0" dirty="0" err="1" smtClean="0"/>
              <a:t>sysadmins</a:t>
            </a:r>
            <a:r>
              <a:rPr lang="en-GB" baseline="0" dirty="0" smtClean="0"/>
              <a:t> to write them. Basically, their scripts are too clever for us to understand half the time.</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15</a:t>
            </a:fld>
            <a:endParaRPr lang="en-GB"/>
          </a:p>
        </p:txBody>
      </p:sp>
    </p:spTree>
    <p:extLst>
      <p:ext uri="{BB962C8B-B14F-4D97-AF65-F5344CB8AC3E}">
        <p14:creationId xmlns:p14="http://schemas.microsoft.com/office/powerpoint/2010/main" val="153798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we backup $APP_TOP,</a:t>
            </a:r>
            <a:r>
              <a:rPr lang="en-GB" baseline="0" dirty="0" smtClean="0"/>
              <a:t> $INST_TOP and outbound files on the app server</a:t>
            </a:r>
          </a:p>
          <a:p>
            <a:endParaRPr lang="en-GB" baseline="0" dirty="0" smtClean="0"/>
          </a:p>
          <a:p>
            <a:r>
              <a:rPr lang="en-GB" baseline="0" dirty="0" smtClean="0"/>
              <a:t>And the Oracle home and outbound files on the </a:t>
            </a:r>
            <a:r>
              <a:rPr lang="en-GB" baseline="0" dirty="0" err="1" smtClean="0"/>
              <a:t>db</a:t>
            </a:r>
            <a:r>
              <a:rPr lang="en-GB" baseline="0" dirty="0" smtClean="0"/>
              <a:t> server</a:t>
            </a:r>
          </a:p>
          <a:p>
            <a:endParaRPr lang="en-GB" baseline="0" dirty="0" smtClean="0"/>
          </a:p>
          <a:p>
            <a:r>
              <a:rPr lang="en-GB" baseline="0" dirty="0" smtClean="0"/>
              <a:t>We will only be using the $APP_TOP and the Oracle Home backups for the clone, the other backups are for DR and file recovery – if needed.</a:t>
            </a:r>
          </a:p>
          <a:p>
            <a:endParaRPr lang="en-GB" baseline="0" dirty="0" smtClean="0"/>
          </a:p>
          <a:p>
            <a:r>
              <a:rPr lang="en-GB" baseline="0" dirty="0" smtClean="0"/>
              <a:t>The $INST_TOP will be automatically built from scratch on the clone server during the cloning process.</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16</a:t>
            </a:fld>
            <a:endParaRPr lang="en-GB"/>
          </a:p>
        </p:txBody>
      </p:sp>
    </p:spTree>
    <p:extLst>
      <p:ext uri="{BB962C8B-B14F-4D97-AF65-F5344CB8AC3E}">
        <p14:creationId xmlns:p14="http://schemas.microsoft.com/office/powerpoint/2010/main" val="349758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Fairly simple directory structure.</a:t>
            </a:r>
          </a:p>
          <a:p>
            <a:r>
              <a:rPr lang="en-GB" dirty="0" smtClean="0"/>
              <a:t> </a:t>
            </a:r>
          </a:p>
          <a:p>
            <a:r>
              <a:rPr lang="en-GB" dirty="0" smtClean="0"/>
              <a:t>It logically separates the app and db scripts and pertinent information.</a:t>
            </a:r>
          </a:p>
          <a:p>
            <a:endParaRPr lang="en-GB" dirty="0" smtClean="0"/>
          </a:p>
          <a:p>
            <a:r>
              <a:rPr lang="en-GB" baseline="0" dirty="0" smtClean="0"/>
              <a:t>The backup directory contains the production backups the clone script will use e.g.. the $APP_TOP and $ORACLE_HOME</a:t>
            </a:r>
          </a:p>
          <a:p>
            <a:endParaRPr lang="en-GB" baseline="0" dirty="0" smtClean="0"/>
          </a:p>
          <a:p>
            <a:r>
              <a:rPr lang="en-GB" baseline="0" dirty="0" smtClean="0"/>
              <a:t>The l</a:t>
            </a:r>
            <a:r>
              <a:rPr lang="en-GB" dirty="0" smtClean="0"/>
              <a:t>ogs</a:t>
            </a:r>
            <a:r>
              <a:rPr lang="en-GB" baseline="0" dirty="0" smtClean="0"/>
              <a:t> directory contains the html output from the clone script (more of which later)</a:t>
            </a:r>
          </a:p>
          <a:p>
            <a:endParaRPr lang="en-GB" baseline="0" dirty="0" smtClean="0"/>
          </a:p>
          <a:p>
            <a:r>
              <a:rPr lang="en-GB" baseline="0" dirty="0" smtClean="0"/>
              <a:t>And the script directory contains the EBS clone master script</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17</a:t>
            </a:fld>
            <a:endParaRPr lang="en-GB"/>
          </a:p>
        </p:txBody>
      </p:sp>
    </p:spTree>
    <p:extLst>
      <p:ext uri="{BB962C8B-B14F-4D97-AF65-F5344CB8AC3E}">
        <p14:creationId xmlns:p14="http://schemas.microsoft.com/office/powerpoint/2010/main" val="417765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At this point we have a backup of the required software files from the Production servers. </a:t>
            </a:r>
          </a:p>
          <a:p>
            <a:endParaRPr lang="en-GB" sz="1200" dirty="0" smtClean="0"/>
          </a:p>
          <a:p>
            <a:r>
              <a:rPr lang="en-GB" sz="1200" dirty="0" smtClean="0"/>
              <a:t>We can</a:t>
            </a:r>
            <a:r>
              <a:rPr lang="en-GB" sz="1200" baseline="0" dirty="0" smtClean="0"/>
              <a:t> </a:t>
            </a:r>
            <a:r>
              <a:rPr lang="en-GB" sz="1200" dirty="0" smtClean="0"/>
              <a:t>now start to look at the cloning process itself</a:t>
            </a:r>
            <a:endParaRPr lang="en-GB" sz="1200" dirty="0"/>
          </a:p>
        </p:txBody>
      </p:sp>
      <p:sp>
        <p:nvSpPr>
          <p:cNvPr id="4" name="Slide Number Placeholder 3"/>
          <p:cNvSpPr>
            <a:spLocks noGrp="1"/>
          </p:cNvSpPr>
          <p:nvPr>
            <p:ph type="sldNum" sz="quarter" idx="10"/>
          </p:nvPr>
        </p:nvSpPr>
        <p:spPr/>
        <p:txBody>
          <a:bodyPr/>
          <a:lstStyle/>
          <a:p>
            <a:fld id="{C00DE231-CCD2-4DB5-AD85-F1DDE9911119}" type="slidenum">
              <a:rPr lang="en-GB" smtClean="0"/>
              <a:t>18</a:t>
            </a:fld>
            <a:endParaRPr lang="en-GB"/>
          </a:p>
        </p:txBody>
      </p:sp>
    </p:spTree>
    <p:extLst>
      <p:ext uri="{BB962C8B-B14F-4D97-AF65-F5344CB8AC3E}">
        <p14:creationId xmlns:p14="http://schemas.microsoft.com/office/powerpoint/2010/main" val="234269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script can be run manually or scheduled to run via the </a:t>
            </a:r>
            <a:r>
              <a:rPr lang="en-GB" baseline="0" dirty="0" err="1" smtClean="0"/>
              <a:t>crontab</a:t>
            </a:r>
            <a:endParaRPr lang="en-GB" baseline="0" dirty="0" smtClean="0"/>
          </a:p>
          <a:p>
            <a:endParaRPr lang="en-GB" dirty="0" smtClean="0"/>
          </a:p>
          <a:p>
            <a:r>
              <a:rPr lang="en-GB" dirty="0" smtClean="0"/>
              <a:t>Obviously if you have all the software installed under</a:t>
            </a:r>
            <a:r>
              <a:rPr lang="en-GB" baseline="0" dirty="0" smtClean="0"/>
              <a:t> a single user then the scripts could all be run as that user, but since we have split the o/s users we need a way of switching between them.</a:t>
            </a:r>
          </a:p>
          <a:p>
            <a:endParaRPr lang="en-GB" baseline="0" dirty="0" smtClean="0"/>
          </a:p>
          <a:p>
            <a:r>
              <a:rPr lang="en-GB" baseline="0" dirty="0" smtClean="0"/>
              <a:t>Due to the way we have built the script – more accidental than design it must be said – we only need to pass in a single parameter – the name of the database to be cloned.</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19</a:t>
            </a:fld>
            <a:endParaRPr lang="en-GB"/>
          </a:p>
        </p:txBody>
      </p:sp>
    </p:spTree>
    <p:extLst>
      <p:ext uri="{BB962C8B-B14F-4D97-AF65-F5344CB8AC3E}">
        <p14:creationId xmlns:p14="http://schemas.microsoft.com/office/powerpoint/2010/main" val="152771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smtClean="0"/>
              <a:t>1823 - originally founded as the Liverpool Mechanics' School of Arts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smtClean="0"/>
          </a:p>
          <a:p>
            <a:r>
              <a:rPr lang="en-GB" sz="1200" dirty="0" smtClean="0"/>
              <a:t>2. The institution grew over time by merging with</a:t>
            </a:r>
            <a:r>
              <a:rPr lang="en-GB" sz="1200" baseline="0" dirty="0" smtClean="0"/>
              <a:t> </a:t>
            </a:r>
            <a:r>
              <a:rPr lang="en-GB" sz="1200" dirty="0" smtClean="0"/>
              <a:t>different colleges </a:t>
            </a:r>
          </a:p>
          <a:p>
            <a:r>
              <a:rPr lang="en-GB" sz="1200" dirty="0" smtClean="0"/>
              <a:t>and eventually became the Liverpool Polytechnic. </a:t>
            </a:r>
          </a:p>
          <a:p>
            <a:endParaRPr lang="en-GB" sz="1200" dirty="0" smtClean="0"/>
          </a:p>
          <a:p>
            <a:r>
              <a:rPr lang="en-GB" dirty="0" smtClean="0"/>
              <a:t>3. 1992 - </a:t>
            </a:r>
            <a:r>
              <a:rPr lang="en-GB" sz="1200" dirty="0" smtClean="0"/>
              <a:t>the Polytechnic became one of the UK's new generation of </a:t>
            </a:r>
          </a:p>
          <a:p>
            <a:r>
              <a:rPr lang="en-GB" sz="1200" dirty="0" smtClean="0"/>
              <a:t>universities and assumed the name Liverpool John Moores University.</a:t>
            </a:r>
          </a:p>
          <a:p>
            <a:r>
              <a:rPr lang="en-GB" sz="1200" dirty="0" smtClean="0"/>
              <a:t>The staff at the time were allowed to put forward suggestions including</a:t>
            </a:r>
          </a:p>
          <a:p>
            <a:r>
              <a:rPr lang="en-GB" sz="1200" dirty="0" smtClean="0"/>
              <a:t>Everton University</a:t>
            </a:r>
          </a:p>
          <a:p>
            <a:r>
              <a:rPr lang="en-GB" sz="1200" dirty="0" smtClean="0"/>
              <a:t>Liverpool Polytechnic University</a:t>
            </a:r>
          </a:p>
          <a:p>
            <a:r>
              <a:rPr lang="en-GB" sz="1200" dirty="0" smtClean="0"/>
              <a:t>Atlantic University</a:t>
            </a:r>
          </a:p>
          <a:p>
            <a:r>
              <a:rPr lang="en-GB" sz="1200" dirty="0" smtClean="0"/>
              <a:t> </a:t>
            </a:r>
          </a:p>
          <a:p>
            <a:r>
              <a:rPr lang="en-GB" dirty="0" smtClean="0"/>
              <a:t>4. </a:t>
            </a:r>
            <a:r>
              <a:rPr lang="en-GB" sz="1200" dirty="0" smtClean="0"/>
              <a:t>Today - the university has over 22,000 students and approximately </a:t>
            </a:r>
          </a:p>
          <a:p>
            <a:r>
              <a:rPr lang="en-GB" sz="1200" dirty="0" smtClean="0"/>
              <a:t>2,500 staff</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a:t>
            </a:fld>
            <a:endParaRPr lang="en-GB"/>
          </a:p>
        </p:txBody>
      </p:sp>
    </p:spTree>
    <p:extLst>
      <p:ext uri="{BB962C8B-B14F-4D97-AF65-F5344CB8AC3E}">
        <p14:creationId xmlns:p14="http://schemas.microsoft.com/office/powerpoint/2010/main" val="1044642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Runs at half past midnight,</a:t>
            </a:r>
            <a:r>
              <a:rPr lang="en-GB" baseline="0" dirty="0" smtClean="0"/>
              <a:t> Monday thru Saturday, and redirects any </a:t>
            </a:r>
            <a:r>
              <a:rPr lang="en-GB" baseline="0" dirty="0" err="1" smtClean="0"/>
              <a:t>cron</a:t>
            </a:r>
            <a:r>
              <a:rPr lang="en-GB" baseline="0" dirty="0" smtClean="0"/>
              <a:t> output and any errors to a log file, in this case EBSDLY_clone.log. </a:t>
            </a:r>
          </a:p>
          <a:p>
            <a:endParaRPr lang="en-GB" baseline="0" dirty="0" smtClean="0"/>
          </a:p>
          <a:p>
            <a:r>
              <a:rPr lang="en-GB" baseline="0" dirty="0" smtClean="0"/>
              <a:t>This obviously can be run manually at any time, which we do to either re-run the clone if it fails, or to build UAT, DEV, TEST etc. when requested.</a:t>
            </a:r>
          </a:p>
          <a:p>
            <a:endParaRPr lang="en-GB" baseline="0" dirty="0" smtClean="0"/>
          </a:p>
          <a:p>
            <a:r>
              <a:rPr lang="en-GB" baseline="0" dirty="0" smtClean="0"/>
              <a:t>Talking of failing, the cloning can sometimes crash out if it gets a SQL timeout error. </a:t>
            </a:r>
          </a:p>
          <a:p>
            <a:endParaRPr lang="en-GB" baseline="0" dirty="0" smtClean="0"/>
          </a:p>
          <a:p>
            <a:r>
              <a:rPr lang="en-GB" baseline="0" dirty="0" smtClean="0"/>
              <a:t>We have not got to the bottom of this yet, but imagine it is a problem with the network at some point. </a:t>
            </a:r>
          </a:p>
          <a:p>
            <a:endParaRPr lang="en-GB" baseline="0" dirty="0" smtClean="0"/>
          </a:p>
          <a:p>
            <a:r>
              <a:rPr lang="en-GB" baseline="0" dirty="0" smtClean="0"/>
              <a:t>Most of the problems we have we tend to blame on the network – it is easy to do, and since networks is such a black art no one points the finger back at us !</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20</a:t>
            </a:fld>
            <a:endParaRPr lang="en-GB"/>
          </a:p>
        </p:txBody>
      </p:sp>
    </p:spTree>
    <p:extLst>
      <p:ext uri="{BB962C8B-B14F-4D97-AF65-F5344CB8AC3E}">
        <p14:creationId xmlns:p14="http://schemas.microsoft.com/office/powerpoint/2010/main" val="417753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EBSclone.sh script performs a couple of sanity checks.</a:t>
            </a:r>
          </a:p>
          <a:p>
            <a:endParaRPr lang="en-GB" dirty="0" smtClean="0"/>
          </a:p>
          <a:p>
            <a:r>
              <a:rPr lang="en-GB" dirty="0" smtClean="0"/>
              <a:t>First has the environment to be cloned, been cloned before? </a:t>
            </a:r>
          </a:p>
          <a:p>
            <a:endParaRPr lang="en-GB" dirty="0" smtClean="0"/>
          </a:p>
          <a:p>
            <a:r>
              <a:rPr lang="en-GB" dirty="0" smtClean="0"/>
              <a:t>If it has there</a:t>
            </a:r>
            <a:r>
              <a:rPr lang="en-GB" baseline="0" dirty="0" smtClean="0"/>
              <a:t> will be a db </a:t>
            </a:r>
            <a:r>
              <a:rPr lang="en-GB" baseline="0" dirty="0" err="1" smtClean="0"/>
              <a:t>instance_clone.env</a:t>
            </a:r>
            <a:r>
              <a:rPr lang="en-GB" baseline="0" dirty="0" smtClean="0"/>
              <a:t> file in existence, basically a file containing all the information require to complete a cloning. We will have a look at one now.</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21</a:t>
            </a:fld>
            <a:endParaRPr lang="en-GB"/>
          </a:p>
        </p:txBody>
      </p:sp>
    </p:spTree>
    <p:extLst>
      <p:ext uri="{BB962C8B-B14F-4D97-AF65-F5344CB8AC3E}">
        <p14:creationId xmlns:p14="http://schemas.microsoft.com/office/powerpoint/2010/main" val="146257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a:t>
            </a:r>
            <a:r>
              <a:rPr lang="en-GB" baseline="0" dirty="0" smtClean="0"/>
              <a:t> an example of the </a:t>
            </a:r>
            <a:r>
              <a:rPr lang="en-GB" baseline="0" dirty="0" err="1" smtClean="0"/>
              <a:t>clone.env</a:t>
            </a:r>
            <a:r>
              <a:rPr lang="en-GB" baseline="0" dirty="0" smtClean="0"/>
              <a:t> file</a:t>
            </a:r>
            <a:endParaRPr lang="en-GB" dirty="0" smtClean="0"/>
          </a:p>
          <a:p>
            <a:endParaRPr lang="en-GB" dirty="0" smtClean="0"/>
          </a:p>
          <a:p>
            <a:r>
              <a:rPr lang="en-GB" dirty="0" smtClean="0"/>
              <a:t>I appreciate that there is a lot of information to take in on this slide </a:t>
            </a:r>
          </a:p>
          <a:p>
            <a:endParaRPr lang="en-GB" dirty="0" smtClean="0"/>
          </a:p>
          <a:p>
            <a:r>
              <a:rPr lang="en-GB" dirty="0" smtClean="0"/>
              <a:t>Colour codes:</a:t>
            </a:r>
          </a:p>
          <a:p>
            <a:endParaRPr lang="en-GB" dirty="0" smtClean="0"/>
          </a:p>
          <a:p>
            <a:r>
              <a:rPr lang="en-GB" dirty="0" smtClean="0"/>
              <a:t>Blue – clone environment variables – stuff needed from the clone side</a:t>
            </a:r>
          </a:p>
          <a:p>
            <a:endParaRPr lang="en-GB" dirty="0" smtClean="0"/>
          </a:p>
          <a:p>
            <a:r>
              <a:rPr lang="en-GB" dirty="0" smtClean="0"/>
              <a:t>Purple – source environment variables – stuff needed from the production side</a:t>
            </a:r>
          </a:p>
          <a:p>
            <a:endParaRPr lang="en-GB" dirty="0" smtClean="0"/>
          </a:p>
          <a:p>
            <a:r>
              <a:rPr lang="en-GB" dirty="0" smtClean="0"/>
              <a:t>Black – optional -</a:t>
            </a:r>
            <a:r>
              <a:rPr lang="en-GB" baseline="0" dirty="0" smtClean="0"/>
              <a:t> </a:t>
            </a:r>
            <a:r>
              <a:rPr lang="en-GB" dirty="0" smtClean="0"/>
              <a:t>what we use at LJMU</a:t>
            </a:r>
            <a:r>
              <a:rPr lang="en-GB" baseline="0" dirty="0" smtClean="0"/>
              <a:t> -  o</a:t>
            </a:r>
            <a:r>
              <a:rPr lang="en-GB" sz="1200" baseline="0" dirty="0" smtClean="0"/>
              <a:t>b</a:t>
            </a:r>
            <a:r>
              <a:rPr lang="en-GB" b="0" baseline="0" dirty="0" smtClean="0"/>
              <a:t>viou</a:t>
            </a:r>
            <a:r>
              <a:rPr lang="en-GB" baseline="0" dirty="0" smtClean="0"/>
              <a:t>sly this will be different for every site, but we use SSO, F5 load balancers, SSL termination, etc.</a:t>
            </a:r>
          </a:p>
          <a:p>
            <a:endParaRPr lang="en-GB" dirty="0" smtClean="0"/>
          </a:p>
          <a:p>
            <a:r>
              <a:rPr lang="en-GB" dirty="0" smtClean="0"/>
              <a:t>Red</a:t>
            </a:r>
            <a:r>
              <a:rPr lang="en-GB" baseline="0" dirty="0" smtClean="0"/>
              <a:t> – your relevant details with passwords in </a:t>
            </a:r>
            <a:r>
              <a:rPr lang="en-GB" i="1" baseline="0" dirty="0" smtClean="0"/>
              <a:t>italics. </a:t>
            </a:r>
            <a:r>
              <a:rPr lang="en-GB" i="0" baseline="0" dirty="0" smtClean="0"/>
              <a:t>We determine the o/s users by chopping up the name of the clone database. Ending up with </a:t>
            </a:r>
            <a:r>
              <a:rPr lang="en-GB" i="0" baseline="0" dirty="0" err="1" smtClean="0"/>
              <a:t>ora</a:t>
            </a:r>
            <a:r>
              <a:rPr lang="en-GB" i="0" baseline="0" dirty="0" smtClean="0"/>
              <a:t>&lt;name&gt; and app&lt;name&gt;</a:t>
            </a:r>
          </a:p>
        </p:txBody>
      </p:sp>
      <p:sp>
        <p:nvSpPr>
          <p:cNvPr id="4" name="Slide Number Placeholder 3"/>
          <p:cNvSpPr>
            <a:spLocks noGrp="1"/>
          </p:cNvSpPr>
          <p:nvPr>
            <p:ph type="sldNum" sz="quarter" idx="10"/>
          </p:nvPr>
        </p:nvSpPr>
        <p:spPr/>
        <p:txBody>
          <a:bodyPr/>
          <a:lstStyle/>
          <a:p>
            <a:fld id="{C00DE231-CCD2-4DB5-AD85-F1DDE9911119}" type="slidenum">
              <a:rPr lang="en-GB" smtClean="0"/>
              <a:t>22</a:t>
            </a:fld>
            <a:endParaRPr lang="en-GB"/>
          </a:p>
        </p:txBody>
      </p:sp>
    </p:spTree>
    <p:extLst>
      <p:ext uri="{BB962C8B-B14F-4D97-AF65-F5344CB8AC3E}">
        <p14:creationId xmlns:p14="http://schemas.microsoft.com/office/powerpoint/2010/main" val="3800514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 new clone environment:</a:t>
            </a:r>
          </a:p>
          <a:p>
            <a:endParaRPr lang="en-GB" dirty="0" smtClean="0"/>
          </a:p>
          <a:p>
            <a:r>
              <a:rPr lang="en-GB" dirty="0" smtClean="0"/>
              <a:t>If we find we haven’t clone this instance before, there are certain steps that need to be completed</a:t>
            </a:r>
          </a:p>
          <a:p>
            <a:endParaRPr lang="en-GB" dirty="0" smtClean="0"/>
          </a:p>
          <a:p>
            <a:r>
              <a:rPr lang="en-GB" dirty="0" smtClean="0"/>
              <a:t>For instance :</a:t>
            </a:r>
          </a:p>
          <a:p>
            <a:endParaRPr lang="en-GB" dirty="0" smtClean="0"/>
          </a:p>
          <a:p>
            <a:r>
              <a:rPr lang="en-GB" dirty="0" smtClean="0"/>
              <a:t>Create the operating system user</a:t>
            </a:r>
            <a:r>
              <a:rPr lang="en-GB" baseline="0" dirty="0" smtClean="0"/>
              <a:t> or users</a:t>
            </a:r>
          </a:p>
          <a:p>
            <a:endParaRPr lang="en-GB" baseline="0" dirty="0" smtClean="0"/>
          </a:p>
          <a:p>
            <a:r>
              <a:rPr lang="en-GB" baseline="0" dirty="0" smtClean="0"/>
              <a:t>Create the </a:t>
            </a:r>
            <a:r>
              <a:rPr lang="en-GB" baseline="0" dirty="0" err="1" smtClean="0"/>
              <a:t>mountpoints</a:t>
            </a:r>
            <a:r>
              <a:rPr lang="en-GB" baseline="0" dirty="0" smtClean="0"/>
              <a:t> (/u01/oracle)</a:t>
            </a:r>
          </a:p>
          <a:p>
            <a:endParaRPr lang="en-GB" baseline="0" dirty="0" smtClean="0"/>
          </a:p>
          <a:p>
            <a:r>
              <a:rPr lang="en-GB" baseline="0" dirty="0" smtClean="0"/>
              <a:t>Create the </a:t>
            </a:r>
            <a:r>
              <a:rPr lang="en-GB" baseline="0" dirty="0" err="1" smtClean="0"/>
              <a:t>init.ora</a:t>
            </a:r>
            <a:r>
              <a:rPr lang="en-GB" baseline="0" dirty="0" smtClean="0"/>
              <a:t> and password file</a:t>
            </a:r>
          </a:p>
          <a:p>
            <a:endParaRPr lang="en-GB" baseline="0" dirty="0" smtClean="0"/>
          </a:p>
          <a:p>
            <a:r>
              <a:rPr lang="en-GB" baseline="0" dirty="0" smtClean="0"/>
              <a:t>Create network files, </a:t>
            </a:r>
            <a:r>
              <a:rPr lang="en-GB" baseline="0" dirty="0" err="1" smtClean="0"/>
              <a:t>tnsnames.ora</a:t>
            </a:r>
            <a:r>
              <a:rPr lang="en-GB" baseline="0" dirty="0" smtClean="0"/>
              <a:t> </a:t>
            </a:r>
            <a:r>
              <a:rPr lang="en-GB" baseline="0" dirty="0" err="1" smtClean="0"/>
              <a:t>etc</a:t>
            </a:r>
            <a:endParaRPr lang="en-GB" baseline="0" dirty="0" smtClean="0"/>
          </a:p>
          <a:p>
            <a:endParaRPr lang="en-GB" baseline="0" dirty="0" smtClean="0"/>
          </a:p>
          <a:p>
            <a:r>
              <a:rPr lang="en-GB" baseline="0" dirty="0" smtClean="0"/>
              <a:t>Optionally create a CONTEXT_FILE or you will need to configure this manually at the prompts by running adcfgclone.pl</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23</a:t>
            </a:fld>
            <a:endParaRPr lang="en-GB"/>
          </a:p>
        </p:txBody>
      </p:sp>
    </p:spTree>
    <p:extLst>
      <p:ext uri="{BB962C8B-B14F-4D97-AF65-F5344CB8AC3E}">
        <p14:creationId xmlns:p14="http://schemas.microsoft.com/office/powerpoint/2010/main" val="4218637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check the script performs is, is to verify that the Prod db available</a:t>
            </a:r>
            <a:r>
              <a:rPr lang="en-GB" baseline="0" dirty="0" smtClean="0"/>
              <a:t> for cloning the data?</a:t>
            </a:r>
          </a:p>
          <a:p>
            <a:endParaRPr lang="en-GB" baseline="0" dirty="0" smtClean="0"/>
          </a:p>
          <a:p>
            <a:r>
              <a:rPr lang="en-GB" baseline="0" dirty="0" smtClean="0"/>
              <a:t>There is no point trying to run the clone process if there is no source, or the source is not accessible</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24</a:t>
            </a:fld>
            <a:endParaRPr lang="en-GB"/>
          </a:p>
        </p:txBody>
      </p:sp>
    </p:spTree>
    <p:extLst>
      <p:ext uri="{BB962C8B-B14F-4D97-AF65-F5344CB8AC3E}">
        <p14:creationId xmlns:p14="http://schemas.microsoft.com/office/powerpoint/2010/main" val="2280088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would you test to see</a:t>
            </a:r>
            <a:r>
              <a:rPr lang="en-GB" baseline="0" dirty="0" smtClean="0"/>
              <a:t> if a database is available for use?</a:t>
            </a:r>
          </a:p>
          <a:p>
            <a:endParaRPr lang="en-GB" baseline="0" dirty="0" smtClean="0"/>
          </a:p>
          <a:p>
            <a:r>
              <a:rPr lang="en-GB" baseline="0" dirty="0" smtClean="0"/>
              <a:t>There are two obvious ways that immediately spring to mind.</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25</a:t>
            </a:fld>
            <a:endParaRPr lang="en-GB"/>
          </a:p>
        </p:txBody>
      </p:sp>
    </p:spTree>
    <p:extLst>
      <p:ext uri="{BB962C8B-B14F-4D97-AF65-F5344CB8AC3E}">
        <p14:creationId xmlns:p14="http://schemas.microsoft.com/office/powerpoint/2010/main" val="816205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command</a:t>
            </a:r>
            <a:r>
              <a:rPr lang="en-GB" baseline="0" dirty="0" smtClean="0"/>
              <a:t> can only be run on the server where the database resides</a:t>
            </a:r>
          </a:p>
          <a:p>
            <a:endParaRPr lang="en-GB" baseline="0" dirty="0" smtClean="0"/>
          </a:p>
          <a:p>
            <a:r>
              <a:rPr lang="en-GB" baseline="0" dirty="0" smtClean="0"/>
              <a:t>And even then you cannot be certain that the database is available for use</a:t>
            </a:r>
          </a:p>
          <a:p>
            <a:endParaRPr lang="en-GB" baseline="0" dirty="0" smtClean="0"/>
          </a:p>
          <a:p>
            <a:r>
              <a:rPr lang="en-GB" baseline="0" dirty="0" smtClean="0"/>
              <a:t>It could be in </a:t>
            </a:r>
            <a:r>
              <a:rPr lang="en-GB" baseline="0" dirty="0" err="1" smtClean="0"/>
              <a:t>nomount</a:t>
            </a:r>
            <a:r>
              <a:rPr lang="en-GB" baseline="0" dirty="0" smtClean="0"/>
              <a:t> or mount state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28</a:t>
            </a:fld>
            <a:endParaRPr lang="en-GB"/>
          </a:p>
        </p:txBody>
      </p:sp>
    </p:spTree>
    <p:extLst>
      <p:ext uri="{BB962C8B-B14F-4D97-AF65-F5344CB8AC3E}">
        <p14:creationId xmlns:p14="http://schemas.microsoft.com/office/powerpoint/2010/main" val="3135887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sqlplus –L </a:t>
            </a:r>
            <a:r>
              <a:rPr lang="fr-FR" sz="1200" b="0" dirty="0" smtClean="0"/>
              <a:t>&lt;user&gt;/&lt;</a:t>
            </a:r>
            <a:r>
              <a:rPr lang="fr-FR" sz="1200" b="0" dirty="0" err="1" smtClean="0"/>
              <a:t>password</a:t>
            </a:r>
            <a:r>
              <a:rPr lang="fr-FR" sz="1200" b="0" dirty="0" smtClean="0"/>
              <a:t>&gt;@&lt;</a:t>
            </a:r>
            <a:r>
              <a:rPr lang="fr-FR" sz="1200" b="0" dirty="0" err="1" smtClean="0"/>
              <a:t>database</a:t>
            </a:r>
            <a:r>
              <a:rPr lang="fr-FR" sz="1200" b="0" dirty="0" smtClean="0"/>
              <a:t>&gt;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Using the </a:t>
            </a:r>
            <a:r>
              <a:rPr lang="en-GB" sz="1200" dirty="0" smtClean="0">
                <a:solidFill>
                  <a:srgbClr val="FF0000"/>
                </a:solidFill>
              </a:rPr>
              <a:t>-L </a:t>
            </a:r>
            <a:r>
              <a:rPr lang="en-GB" sz="1200" dirty="0" smtClean="0"/>
              <a:t>flag will attempt to log on just once instead of reprompting on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smtClean="0"/>
              <a:t>Note: </a:t>
            </a:r>
            <a:r>
              <a:rPr lang="en-GB" sz="1200" b="1" i="1" u="sng" dirty="0" smtClean="0"/>
              <a:t>DO NOT</a:t>
            </a:r>
            <a:r>
              <a:rPr lang="en-GB" sz="1200" i="1" dirty="0" smtClean="0"/>
              <a:t> use “/ as </a:t>
            </a:r>
            <a:r>
              <a:rPr lang="en-GB" sz="1200" i="1" dirty="0" err="1" smtClean="0"/>
              <a:t>sysdba</a:t>
            </a:r>
            <a:r>
              <a:rPr lang="en-GB" sz="1200" i="1" dirty="0" smtClean="0"/>
              <a:t>”, because SYS can always connect to an idle instance!!</a:t>
            </a:r>
            <a:endParaRPr lang="en-GB" sz="1200" i="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29</a:t>
            </a:fld>
            <a:endParaRPr lang="en-GB"/>
          </a:p>
        </p:txBody>
      </p:sp>
    </p:spTree>
    <p:extLst>
      <p:ext uri="{BB962C8B-B14F-4D97-AF65-F5344CB8AC3E}">
        <p14:creationId xmlns:p14="http://schemas.microsoft.com/office/powerpoint/2010/main" val="1762892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script we use to check that the Prod db is available for cloning</a:t>
            </a:r>
          </a:p>
          <a:p>
            <a:endParaRPr lang="en-GB" dirty="0" smtClean="0"/>
          </a:p>
          <a:p>
            <a:r>
              <a:rPr lang="en-GB" dirty="0" smtClean="0"/>
              <a:t>As you can see we try to login from the clone server to the source database on the source server as the user SYSTEM</a:t>
            </a:r>
          </a:p>
          <a:p>
            <a:endParaRPr lang="en-GB" dirty="0" smtClean="0"/>
          </a:p>
          <a:p>
            <a:r>
              <a:rPr lang="en-GB" dirty="0" smtClean="0"/>
              <a:t>If</a:t>
            </a:r>
            <a:r>
              <a:rPr lang="en-GB" baseline="0" dirty="0" smtClean="0"/>
              <a:t> the login is unsuccessful, the status code from the command will be 1</a:t>
            </a:r>
          </a:p>
          <a:p>
            <a:endParaRPr lang="en-GB" baseline="0" dirty="0" smtClean="0"/>
          </a:p>
          <a:p>
            <a:r>
              <a:rPr lang="en-GB" baseline="0" dirty="0" smtClean="0"/>
              <a:t>If it is successful then we create a flag file for the EBSclone.sh script to check.</a:t>
            </a:r>
          </a:p>
          <a:p>
            <a:endParaRPr lang="en-GB" baseline="0" dirty="0" smtClean="0"/>
          </a:p>
          <a:p>
            <a:r>
              <a:rPr lang="en-GB" baseline="0" dirty="0" smtClean="0"/>
              <a:t>At the time this script is run, the Prod db may be unavailable because it has crashed, be down for maintenance or there may be network issues </a:t>
            </a:r>
            <a:r>
              <a:rPr lang="en-GB" baseline="0" dirty="0" err="1" smtClean="0"/>
              <a:t>etc</a:t>
            </a:r>
            <a:r>
              <a:rPr lang="en-GB" baseline="0" dirty="0" smtClean="0"/>
              <a:t> which made the test connection fail</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30</a:t>
            </a:fld>
            <a:endParaRPr lang="en-GB"/>
          </a:p>
        </p:txBody>
      </p:sp>
    </p:spTree>
    <p:extLst>
      <p:ext uri="{BB962C8B-B14F-4D97-AF65-F5344CB8AC3E}">
        <p14:creationId xmlns:p14="http://schemas.microsoft.com/office/powerpoint/2010/main" val="2280008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it is unavailable for any of the these</a:t>
            </a:r>
            <a:r>
              <a:rPr lang="en-GB" baseline="0" dirty="0" smtClean="0"/>
              <a:t> reasons, we see this clone log</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31</a:t>
            </a:fld>
            <a:endParaRPr lang="en-GB"/>
          </a:p>
        </p:txBody>
      </p:sp>
    </p:spTree>
    <p:extLst>
      <p:ext uri="{BB962C8B-B14F-4D97-AF65-F5344CB8AC3E}">
        <p14:creationId xmlns:p14="http://schemas.microsoft.com/office/powerpoint/2010/main" val="152383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2 data</a:t>
            </a:r>
            <a:r>
              <a:rPr lang="en-GB" baseline="0" dirty="0" smtClean="0"/>
              <a:t> centres physically separated by about 2km</a:t>
            </a:r>
          </a:p>
          <a:p>
            <a:endParaRPr lang="en-GB" baseline="0" dirty="0" smtClean="0"/>
          </a:p>
          <a:p>
            <a:r>
              <a:rPr lang="en-GB" baseline="0" dirty="0" smtClean="0"/>
              <a:t>Each centre runs </a:t>
            </a:r>
            <a:r>
              <a:rPr lang="en-GB" baseline="0" dirty="0" err="1" smtClean="0"/>
              <a:t>vmware</a:t>
            </a:r>
            <a:r>
              <a:rPr lang="en-GB" baseline="0" dirty="0" smtClean="0"/>
              <a:t> and each having a 400Tb datastore. </a:t>
            </a:r>
          </a:p>
          <a:p>
            <a:endParaRPr lang="en-GB" baseline="0" dirty="0" smtClean="0"/>
          </a:p>
          <a:p>
            <a:r>
              <a:rPr lang="en-GB" baseline="0" dirty="0" smtClean="0"/>
              <a:t>The Data Centres are connected via 8Gb Dark Fibre link.</a:t>
            </a:r>
          </a:p>
          <a:p>
            <a:r>
              <a:rPr lang="en-GB" baseline="0" dirty="0" smtClean="0"/>
              <a:t> </a:t>
            </a:r>
          </a:p>
          <a:p>
            <a:r>
              <a:rPr lang="en-GB" sz="1200" kern="1200" dirty="0" smtClean="0">
                <a:solidFill>
                  <a:schemeClr val="tx1"/>
                </a:solidFill>
                <a:effectLst/>
                <a:latin typeface="+mn-lt"/>
                <a:ea typeface="+mn-ea"/>
                <a:cs typeface="+mn-cs"/>
              </a:rPr>
              <a:t>Each</a:t>
            </a:r>
            <a:r>
              <a:rPr lang="en-GB" sz="1200" kern="1200" baseline="0" dirty="0" smtClean="0">
                <a:solidFill>
                  <a:schemeClr val="tx1"/>
                </a:solidFill>
                <a:effectLst/>
                <a:latin typeface="+mn-lt"/>
                <a:ea typeface="+mn-ea"/>
                <a:cs typeface="+mn-cs"/>
              </a:rPr>
              <a:t> D</a:t>
            </a:r>
            <a:r>
              <a:rPr lang="en-GB" sz="1200" kern="1200" dirty="0" smtClean="0">
                <a:solidFill>
                  <a:schemeClr val="tx1"/>
                </a:solidFill>
                <a:effectLst/>
                <a:latin typeface="+mn-lt"/>
                <a:ea typeface="+mn-ea"/>
                <a:cs typeface="+mn-cs"/>
              </a:rPr>
              <a:t>ata Store is replicated between the two SANs over a 16Gb Fibre Channel link.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a:t>
            </a:fld>
            <a:endParaRPr lang="en-GB"/>
          </a:p>
        </p:txBody>
      </p:sp>
    </p:spTree>
    <p:extLst>
      <p:ext uri="{BB962C8B-B14F-4D97-AF65-F5344CB8AC3E}">
        <p14:creationId xmlns:p14="http://schemas.microsoft.com/office/powerpoint/2010/main" val="2274591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At this point we have a backup of the required software files from the Production servers</a:t>
            </a:r>
          </a:p>
          <a:p>
            <a:endParaRPr lang="en-GB" sz="1200" dirty="0" smtClean="0"/>
          </a:p>
          <a:p>
            <a:r>
              <a:rPr lang="en-GB" sz="1200" dirty="0" smtClean="0"/>
              <a:t>The Prod db is ok and that the environment</a:t>
            </a:r>
            <a:r>
              <a:rPr lang="en-GB" sz="1200" baseline="0" dirty="0" smtClean="0"/>
              <a:t> has been cloned before </a:t>
            </a:r>
            <a:r>
              <a:rPr lang="en-GB" sz="1200" dirty="0" smtClean="0"/>
              <a:t>we can now start to look at the cloning process</a:t>
            </a:r>
            <a:endParaRPr lang="en-GB" sz="1200" dirty="0"/>
          </a:p>
        </p:txBody>
      </p:sp>
      <p:sp>
        <p:nvSpPr>
          <p:cNvPr id="4" name="Slide Number Placeholder 3"/>
          <p:cNvSpPr>
            <a:spLocks noGrp="1"/>
          </p:cNvSpPr>
          <p:nvPr>
            <p:ph type="sldNum" sz="quarter" idx="10"/>
          </p:nvPr>
        </p:nvSpPr>
        <p:spPr/>
        <p:txBody>
          <a:bodyPr/>
          <a:lstStyle/>
          <a:p>
            <a:fld id="{C00DE231-CCD2-4DB5-AD85-F1DDE9911119}" type="slidenum">
              <a:rPr lang="en-GB" smtClean="0"/>
              <a:t>32</a:t>
            </a:fld>
            <a:endParaRPr lang="en-GB"/>
          </a:p>
        </p:txBody>
      </p:sp>
    </p:spTree>
    <p:extLst>
      <p:ext uri="{BB962C8B-B14F-4D97-AF65-F5344CB8AC3E}">
        <p14:creationId xmlns:p14="http://schemas.microsoft.com/office/powerpoint/2010/main" val="3556289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environment clone can be broken</a:t>
            </a:r>
            <a:r>
              <a:rPr lang="en-GB" baseline="0" dirty="0" smtClean="0"/>
              <a:t> down into 5 sections.</a:t>
            </a:r>
          </a:p>
          <a:p>
            <a:endParaRPr lang="en-GB" baseline="0" dirty="0" smtClean="0"/>
          </a:p>
          <a:p>
            <a:r>
              <a:rPr lang="en-GB" baseline="0" dirty="0" smtClean="0"/>
              <a:t>Restore the dbTier software files using Linux tar</a:t>
            </a:r>
          </a:p>
          <a:p>
            <a:endParaRPr lang="en-GB" baseline="0" dirty="0" smtClean="0"/>
          </a:p>
          <a:p>
            <a:r>
              <a:rPr lang="en-GB" baseline="0" dirty="0" smtClean="0"/>
              <a:t>Duplicate the database using Oracle RMAN</a:t>
            </a:r>
          </a:p>
          <a:p>
            <a:endParaRPr lang="en-GB" baseline="0" dirty="0" smtClean="0"/>
          </a:p>
          <a:p>
            <a:r>
              <a:rPr lang="en-GB" baseline="0" dirty="0" smtClean="0"/>
              <a:t>Clone the dbTier using adcfgclone.pl</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Restore the </a:t>
            </a:r>
            <a:r>
              <a:rPr lang="en-GB" baseline="0" dirty="0" err="1" smtClean="0"/>
              <a:t>appsTier</a:t>
            </a:r>
            <a:r>
              <a:rPr lang="en-GB" baseline="0" dirty="0" smtClean="0"/>
              <a:t> software files using Linux 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Clone the appTier using adcfgclone.pl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lets look at step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33</a:t>
            </a:fld>
            <a:endParaRPr lang="en-GB"/>
          </a:p>
        </p:txBody>
      </p:sp>
    </p:spTree>
    <p:extLst>
      <p:ext uri="{BB962C8B-B14F-4D97-AF65-F5344CB8AC3E}">
        <p14:creationId xmlns:p14="http://schemas.microsoft.com/office/powerpoint/2010/main" val="109894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If the application and database to be cloned are</a:t>
            </a:r>
            <a:r>
              <a:rPr lang="en-GB" sz="1200" baseline="0" dirty="0" smtClean="0"/>
              <a:t> running, the processes are stopped </a:t>
            </a:r>
            <a:r>
              <a:rPr lang="en-GB" sz="1200" dirty="0" smtClean="0"/>
              <a:t>the database files, dbTier software are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dbTier software is restored from compressed backup tar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dirty="0" smtClean="0"/>
              <a:t>Once the restore is complete,</a:t>
            </a:r>
            <a:r>
              <a:rPr lang="en-GB" baseline="0" dirty="0" smtClean="0"/>
              <a:t> the db password file is created and the </a:t>
            </a:r>
            <a:r>
              <a:rPr lang="en-GB" baseline="0" dirty="0" err="1" smtClean="0"/>
              <a:t>init.ora</a:t>
            </a:r>
            <a:r>
              <a:rPr lang="en-GB" baseline="0" dirty="0" smtClean="0"/>
              <a:t> copied from </a:t>
            </a:r>
            <a:r>
              <a:rPr lang="en-GB" baseline="0" dirty="0" err="1" smtClean="0"/>
              <a:t>nfsmount</a:t>
            </a:r>
            <a:r>
              <a:rPr lang="en-GB" baseline="0" dirty="0" smtClean="0"/>
              <a:t>/</a:t>
            </a:r>
            <a:r>
              <a:rPr lang="en-GB" baseline="0" dirty="0" err="1" smtClean="0"/>
              <a:t>EBSclone</a:t>
            </a:r>
            <a:r>
              <a:rPr lang="en-GB" baseline="0" dirty="0" smtClean="0"/>
              <a:t>/</a:t>
            </a:r>
            <a:r>
              <a:rPr lang="en-GB" baseline="0" dirty="0" err="1" smtClean="0"/>
              <a:t>db</a:t>
            </a:r>
            <a:r>
              <a:rPr lang="en-GB" baseline="0" dirty="0" smtClean="0"/>
              <a:t>/</a:t>
            </a:r>
            <a:r>
              <a:rPr lang="en-GB" baseline="0" dirty="0" err="1" smtClean="0"/>
              <a:t>init_ora</a:t>
            </a:r>
            <a:r>
              <a:rPr lang="en-GB" baseline="0" dirty="0" smtClean="0"/>
              <a:t> directory</a:t>
            </a:r>
          </a:p>
          <a:p>
            <a:endParaRPr lang="en-GB" baseline="0" dirty="0" smtClean="0"/>
          </a:p>
          <a:p>
            <a:r>
              <a:rPr lang="en-GB" baseline="0" dirty="0" smtClean="0"/>
              <a:t>All our Dev/Test environments use an </a:t>
            </a:r>
            <a:r>
              <a:rPr lang="en-GB" baseline="0" dirty="0" err="1" smtClean="0"/>
              <a:t>init.ora</a:t>
            </a:r>
            <a:r>
              <a:rPr lang="en-GB" baseline="0" dirty="0" smtClean="0"/>
              <a:t> not a </a:t>
            </a:r>
            <a:r>
              <a:rPr lang="en-GB" baseline="0" dirty="0" err="1" smtClean="0"/>
              <a:t>spfile</a:t>
            </a:r>
            <a:endParaRPr lang="en-GB" baseline="0" dirty="0" smtClean="0"/>
          </a:p>
          <a:p>
            <a:endParaRPr lang="en-GB" baseline="0" dirty="0" smtClean="0"/>
          </a:p>
          <a:p>
            <a:r>
              <a:rPr lang="en-GB" dirty="0" smtClean="0"/>
              <a:t>We use custom versions of the </a:t>
            </a:r>
            <a:r>
              <a:rPr lang="en-GB" dirty="0" err="1" smtClean="0"/>
              <a:t>init.ora</a:t>
            </a:r>
            <a:r>
              <a:rPr lang="en-GB" dirty="0" smtClean="0"/>
              <a:t> as they have the relevant parameters used for cloning, i.e. db file</a:t>
            </a:r>
            <a:r>
              <a:rPr lang="en-GB" baseline="0" dirty="0" smtClean="0"/>
              <a:t> name convert, log file name convert </a:t>
            </a:r>
            <a:r>
              <a:rPr lang="en-GB" baseline="0" dirty="0" err="1" smtClean="0"/>
              <a:t>etc</a:t>
            </a:r>
            <a:endParaRPr lang="en-GB" baseline="0" dirty="0" smtClean="0"/>
          </a:p>
          <a:p>
            <a:endParaRPr lang="en-GB" baseline="0" dirty="0" smtClean="0"/>
          </a:p>
          <a:p>
            <a:r>
              <a:rPr lang="en-GB" baseline="0" dirty="0" smtClean="0"/>
              <a:t>And finally creates </a:t>
            </a:r>
            <a:r>
              <a:rPr lang="en-GB" baseline="0" dirty="0" err="1" smtClean="0"/>
              <a:t>CONTEXT_NAME.env</a:t>
            </a:r>
            <a:r>
              <a:rPr lang="en-GB" baseline="0" dirty="0" smtClean="0"/>
              <a:t> in the oracle home, this file contains the oracle home and oracle </a:t>
            </a:r>
            <a:r>
              <a:rPr lang="en-GB" baseline="0" dirty="0" err="1" smtClean="0"/>
              <a:t>sid</a:t>
            </a:r>
            <a:r>
              <a:rPr lang="en-GB" baseline="0" dirty="0" smtClean="0"/>
              <a:t> variables</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34</a:t>
            </a:fld>
            <a:endParaRPr lang="en-GB"/>
          </a:p>
        </p:txBody>
      </p:sp>
    </p:spTree>
    <p:extLst>
      <p:ext uri="{BB962C8B-B14F-4D97-AF65-F5344CB8AC3E}">
        <p14:creationId xmlns:p14="http://schemas.microsoft.com/office/powerpoint/2010/main" val="137825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software is in place the second step of duplicating the database using RMAN can proceed.</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35</a:t>
            </a:fld>
            <a:endParaRPr lang="en-GB"/>
          </a:p>
        </p:txBody>
      </p:sp>
    </p:spTree>
    <p:extLst>
      <p:ext uri="{BB962C8B-B14F-4D97-AF65-F5344CB8AC3E}">
        <p14:creationId xmlns:p14="http://schemas.microsoft.com/office/powerpoint/2010/main" val="1384444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basic RMAN command, which will clone from production.</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36</a:t>
            </a:fld>
            <a:endParaRPr lang="en-GB"/>
          </a:p>
        </p:txBody>
      </p:sp>
    </p:spTree>
    <p:extLst>
      <p:ext uri="{BB962C8B-B14F-4D97-AF65-F5344CB8AC3E}">
        <p14:creationId xmlns:p14="http://schemas.microsoft.com/office/powerpoint/2010/main" val="79847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a:t>
            </a:r>
            <a:r>
              <a:rPr lang="en-GB" dirty="0" err="1" smtClean="0"/>
              <a:t>init.ora</a:t>
            </a:r>
            <a:r>
              <a:rPr lang="en-GB" dirty="0" smtClean="0"/>
              <a:t> file, we have the name convert instructions so</a:t>
            </a:r>
            <a:r>
              <a:rPr lang="en-GB" baseline="0" dirty="0" smtClean="0"/>
              <a:t> the duplicate knows where to place the clone files</a:t>
            </a:r>
            <a:r>
              <a:rPr lang="en-GB" dirty="0" smtClean="0"/>
              <a:t>.</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37</a:t>
            </a:fld>
            <a:endParaRPr lang="en-GB"/>
          </a:p>
        </p:txBody>
      </p:sp>
    </p:spTree>
    <p:extLst>
      <p:ext uri="{BB962C8B-B14F-4D97-AF65-F5344CB8AC3E}">
        <p14:creationId xmlns:p14="http://schemas.microsoft.com/office/powerpoint/2010/main" val="1402157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 is the script that performs the database duplication.</a:t>
            </a:r>
          </a:p>
          <a:p>
            <a:endParaRPr lang="en-GB" sz="1200" dirty="0" smtClean="0"/>
          </a:p>
          <a:p>
            <a:r>
              <a:rPr lang="en-GB" sz="1200" dirty="0" smtClean="0"/>
              <a:t>It requires</a:t>
            </a:r>
            <a:r>
              <a:rPr lang="en-GB" sz="1200" baseline="0" dirty="0" smtClean="0"/>
              <a:t> 3 parameters, the sys password, the source db and the clone db.</a:t>
            </a:r>
          </a:p>
          <a:p>
            <a:endParaRPr lang="en-GB" sz="1200" dirty="0" smtClean="0"/>
          </a:p>
          <a:p>
            <a:r>
              <a:rPr lang="en-GB" sz="1200" dirty="0" smtClean="0"/>
              <a:t>When we tried the database duplication a while ago whilst the environments were residing on physical servers, Oracle errors relating to network time-outs were experienced if the parallelism parameter was set to more than 1.</a:t>
            </a:r>
          </a:p>
          <a:p>
            <a:endParaRPr lang="en-GB" sz="1200" dirty="0" smtClean="0"/>
          </a:p>
          <a:p>
            <a:r>
              <a:rPr lang="en-GB" sz="1200" dirty="0" smtClean="0"/>
              <a:t>However</a:t>
            </a:r>
            <a:r>
              <a:rPr lang="en-GB" sz="1200" baseline="0" dirty="0" smtClean="0"/>
              <a:t> now that the network has been upgraded and we are now on virtual servers we have found that the optimal value for performing the database duplication in parallel is 6 and that for backing up the Prod db most efficiently is 12.</a:t>
            </a:r>
            <a:endParaRPr lang="fr-FR" sz="120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38</a:t>
            </a:fld>
            <a:endParaRPr lang="en-GB"/>
          </a:p>
        </p:txBody>
      </p:sp>
    </p:spTree>
    <p:extLst>
      <p:ext uri="{BB962C8B-B14F-4D97-AF65-F5344CB8AC3E}">
        <p14:creationId xmlns:p14="http://schemas.microsoft.com/office/powerpoint/2010/main" val="3689392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step is to clone the dbTier</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39</a:t>
            </a:fld>
            <a:endParaRPr lang="en-GB"/>
          </a:p>
        </p:txBody>
      </p:sp>
    </p:spTree>
    <p:extLst>
      <p:ext uri="{BB962C8B-B14F-4D97-AF65-F5344CB8AC3E}">
        <p14:creationId xmlns:p14="http://schemas.microsoft.com/office/powerpoint/2010/main" val="263738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Because the environment has been cloned before, the preserved copy of the $CONTEXT_FILE</a:t>
            </a:r>
            <a:r>
              <a:rPr lang="en-GB" baseline="0" dirty="0" smtClean="0"/>
              <a:t> is copied to Oracle Home </a:t>
            </a:r>
            <a:r>
              <a:rPr lang="en-GB" baseline="0" dirty="0" err="1" smtClean="0"/>
              <a:t>Appsutil</a:t>
            </a:r>
            <a:r>
              <a:rPr lang="en-GB" baseline="0" dirty="0" smtClean="0"/>
              <a:t> directory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eliminates the need to manually enter the passwords, port values </a:t>
            </a:r>
            <a:r>
              <a:rPr lang="en-GB" baseline="0" dirty="0" err="1" smtClean="0"/>
              <a:t>etc</a:t>
            </a:r>
            <a:r>
              <a:rPr lang="en-GB" baseline="0" dirty="0" smtClean="0"/>
              <a:t> for this clone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Runs </a:t>
            </a:r>
            <a:r>
              <a:rPr lang="en-GB" dirty="0" err="1" smtClean="0"/>
              <a:t>rapidclone</a:t>
            </a:r>
            <a:r>
              <a:rPr lang="en-GB" dirty="0" smtClean="0"/>
              <a:t> for dbTier using </a:t>
            </a:r>
            <a:r>
              <a:rPr lang="en-GB" sz="1200" dirty="0" smtClean="0"/>
              <a:t>adcfgclone.pl and the $CONTEXT_FILE</a:t>
            </a:r>
            <a:endParaRPr lang="en-GB"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40</a:t>
            </a:fld>
            <a:endParaRPr lang="en-GB"/>
          </a:p>
        </p:txBody>
      </p:sp>
    </p:spTree>
    <p:extLst>
      <p:ext uri="{BB962C8B-B14F-4D97-AF65-F5344CB8AC3E}">
        <p14:creationId xmlns:p14="http://schemas.microsoft.com/office/powerpoint/2010/main" val="1407098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script shuts</a:t>
            </a:r>
            <a:r>
              <a:rPr lang="en-GB" baseline="0" dirty="0" smtClean="0"/>
              <a:t> down the clone db and listener using addlnctl.sh and addbctl.sh</a:t>
            </a:r>
          </a:p>
          <a:p>
            <a:endParaRPr lang="en-GB" baseline="0" dirty="0" smtClean="0"/>
          </a:p>
          <a:p>
            <a:r>
              <a:rPr lang="en-GB" baseline="0" dirty="0" smtClean="0"/>
              <a:t>Copies our standard clone </a:t>
            </a:r>
            <a:r>
              <a:rPr lang="en-GB" baseline="0" dirty="0" err="1" smtClean="0"/>
              <a:t>init.ora</a:t>
            </a:r>
            <a:r>
              <a:rPr lang="en-GB" baseline="0" dirty="0" smtClean="0"/>
              <a:t> to </a:t>
            </a:r>
            <a:r>
              <a:rPr lang="en-GB" baseline="0" dirty="0" err="1" smtClean="0"/>
              <a:t>dbs</a:t>
            </a:r>
            <a:r>
              <a:rPr lang="en-GB" baseline="0" dirty="0" smtClean="0"/>
              <a:t> directory</a:t>
            </a:r>
          </a:p>
          <a:p>
            <a:endParaRPr lang="en-GB" baseline="0" dirty="0" smtClean="0"/>
          </a:p>
          <a:p>
            <a:r>
              <a:rPr lang="en-GB" baseline="0" dirty="0" smtClean="0"/>
              <a:t>Restarts db and updates RMAN settings</a:t>
            </a:r>
          </a:p>
          <a:p>
            <a:endParaRPr lang="en-GB" baseline="0" dirty="0" smtClean="0"/>
          </a:p>
          <a:p>
            <a:r>
              <a:rPr lang="en-GB" baseline="0" dirty="0" smtClean="0"/>
              <a:t>Deletes </a:t>
            </a:r>
            <a:r>
              <a:rPr lang="en-GB" baseline="0" dirty="0" err="1" smtClean="0"/>
              <a:t>archivelogs</a:t>
            </a:r>
            <a:r>
              <a:rPr lang="en-GB" baseline="0" dirty="0" smtClean="0"/>
              <a:t> generated during the clone because we don’t run any clone database in </a:t>
            </a:r>
            <a:r>
              <a:rPr lang="en-GB" baseline="0" dirty="0" err="1" smtClean="0"/>
              <a:t>archivelog</a:t>
            </a:r>
            <a:r>
              <a:rPr lang="en-GB" baseline="0" dirty="0" smtClean="0"/>
              <a:t> mode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41</a:t>
            </a:fld>
            <a:endParaRPr lang="en-GB"/>
          </a:p>
        </p:txBody>
      </p:sp>
    </p:spTree>
    <p:extLst>
      <p:ext uri="{BB962C8B-B14F-4D97-AF65-F5344CB8AC3E}">
        <p14:creationId xmlns:p14="http://schemas.microsoft.com/office/powerpoint/2010/main" val="390749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All the EBS virtual machines are based on </a:t>
            </a:r>
          </a:p>
          <a:p>
            <a:endParaRPr lang="en-GB" sz="1200" dirty="0" smtClean="0"/>
          </a:p>
          <a:p>
            <a:r>
              <a:rPr lang="en-GB" sz="1200" dirty="0" smtClean="0"/>
              <a:t>Redhat Enterprise Linux v6.8x86_64</a:t>
            </a:r>
          </a:p>
          <a:p>
            <a:endParaRPr lang="en-GB" sz="1200" dirty="0" smtClean="0"/>
          </a:p>
          <a:p>
            <a:r>
              <a:rPr lang="en-GB" sz="1200" dirty="0" smtClean="0"/>
              <a:t>We started on Solaris 2.6 many years ago when we commenced using EBS and have slowly migrated</a:t>
            </a:r>
            <a:r>
              <a:rPr lang="en-GB" sz="1200" baseline="0" dirty="0" smtClean="0"/>
              <a:t> onto the current version of Linux about a year ago. Our first experience of EBS was 11.5.3 Oracle Student System, which some of you may remember, but now our student system runs PeopleSoft since Oracle stopped the support of OSS a few years ago. </a:t>
            </a:r>
          </a:p>
          <a:p>
            <a:endParaRPr lang="en-GB" sz="1200" baseline="0" dirty="0" smtClean="0"/>
          </a:p>
          <a:p>
            <a:r>
              <a:rPr lang="en-GB" sz="1200" baseline="0" dirty="0" smtClean="0"/>
              <a:t>The migration of OSS to Campus Solutions is a story for another day…</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a:t>
            </a:fld>
            <a:endParaRPr lang="en-GB"/>
          </a:p>
        </p:txBody>
      </p:sp>
    </p:spTree>
    <p:extLst>
      <p:ext uri="{BB962C8B-B14F-4D97-AF65-F5344CB8AC3E}">
        <p14:creationId xmlns:p14="http://schemas.microsoft.com/office/powerpoint/2010/main" val="3586189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At this point we have a cloned database and we now can start work</a:t>
            </a:r>
            <a:r>
              <a:rPr lang="en-GB" sz="1200" baseline="0" dirty="0" smtClean="0"/>
              <a:t> on the app side</a:t>
            </a:r>
            <a:endParaRPr lang="en-GB" sz="1200" dirty="0"/>
          </a:p>
        </p:txBody>
      </p:sp>
      <p:sp>
        <p:nvSpPr>
          <p:cNvPr id="4" name="Slide Number Placeholder 3"/>
          <p:cNvSpPr>
            <a:spLocks noGrp="1"/>
          </p:cNvSpPr>
          <p:nvPr>
            <p:ph type="sldNum" sz="quarter" idx="10"/>
          </p:nvPr>
        </p:nvSpPr>
        <p:spPr/>
        <p:txBody>
          <a:bodyPr/>
          <a:lstStyle/>
          <a:p>
            <a:fld id="{C00DE231-CCD2-4DB5-AD85-F1DDE9911119}" type="slidenum">
              <a:rPr lang="en-GB" smtClean="0"/>
              <a:t>42</a:t>
            </a:fld>
            <a:endParaRPr lang="en-GB"/>
          </a:p>
        </p:txBody>
      </p:sp>
    </p:spTree>
    <p:extLst>
      <p:ext uri="{BB962C8B-B14F-4D97-AF65-F5344CB8AC3E}">
        <p14:creationId xmlns:p14="http://schemas.microsoft.com/office/powerpoint/2010/main" val="3867805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4</a:t>
            </a:r>
            <a:r>
              <a:rPr lang="en-GB" baseline="30000" dirty="0" smtClean="0"/>
              <a:t>th</a:t>
            </a:r>
            <a:r>
              <a:rPr lang="en-GB" dirty="0" smtClean="0"/>
              <a:t> step is to restore the </a:t>
            </a:r>
            <a:r>
              <a:rPr lang="en-GB" dirty="0" err="1" smtClean="0"/>
              <a:t>appsTier</a:t>
            </a:r>
            <a:r>
              <a:rPr lang="en-GB" dirty="0" smtClean="0"/>
              <a:t> software from the $APPS_TOP backup</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43</a:t>
            </a:fld>
            <a:endParaRPr lang="en-GB"/>
          </a:p>
        </p:txBody>
      </p:sp>
    </p:spTree>
    <p:extLst>
      <p:ext uri="{BB962C8B-B14F-4D97-AF65-F5344CB8AC3E}">
        <p14:creationId xmlns:p14="http://schemas.microsoft.com/office/powerpoint/2010/main" val="3038357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Deletes the previous </a:t>
            </a:r>
            <a:r>
              <a:rPr lang="en-GB" sz="1200" dirty="0" err="1" smtClean="0"/>
              <a:t>appsTier</a:t>
            </a:r>
            <a:r>
              <a:rPr lang="en-GB" sz="1200" dirty="0" smtClean="0"/>
              <a:t>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Restores the </a:t>
            </a:r>
            <a:r>
              <a:rPr lang="en-GB" sz="1200" dirty="0" err="1" smtClean="0"/>
              <a:t>appsTier</a:t>
            </a:r>
            <a:r>
              <a:rPr lang="en-GB" sz="1200" dirty="0" smtClean="0"/>
              <a:t> software from compressed backup tar file – this is what actually takes the longest time. Depending on the network load it can take</a:t>
            </a:r>
            <a:r>
              <a:rPr lang="en-GB" sz="1200" baseline="0" dirty="0" smtClean="0"/>
              <a:t> between 30minutes and 1 hour</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44</a:t>
            </a:fld>
            <a:endParaRPr lang="en-GB"/>
          </a:p>
        </p:txBody>
      </p:sp>
    </p:spTree>
    <p:extLst>
      <p:ext uri="{BB962C8B-B14F-4D97-AF65-F5344CB8AC3E}">
        <p14:creationId xmlns:p14="http://schemas.microsoft.com/office/powerpoint/2010/main" val="309237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the application software has been restored we can clone the </a:t>
            </a:r>
            <a:r>
              <a:rPr lang="en-GB" dirty="0" err="1" smtClean="0"/>
              <a:t>appsTier</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45</a:t>
            </a:fld>
            <a:endParaRPr lang="en-GB"/>
          </a:p>
        </p:txBody>
      </p:sp>
    </p:spTree>
    <p:extLst>
      <p:ext uri="{BB962C8B-B14F-4D97-AF65-F5344CB8AC3E}">
        <p14:creationId xmlns:p14="http://schemas.microsoft.com/office/powerpoint/2010/main" val="138729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 we will be performing some</a:t>
            </a:r>
            <a:r>
              <a:rPr lang="en-GB" baseline="0" dirty="0" smtClean="0"/>
              <a:t> </a:t>
            </a:r>
            <a:r>
              <a:rPr lang="en-GB" dirty="0" err="1" smtClean="0"/>
              <a:t>appsTier</a:t>
            </a:r>
            <a:r>
              <a:rPr lang="en-GB" dirty="0" smtClean="0"/>
              <a:t> post-clone functionality which requires that no app processes to be running, this script comments</a:t>
            </a:r>
            <a:r>
              <a:rPr lang="en-GB" baseline="0" dirty="0" smtClean="0"/>
              <a:t> out the </a:t>
            </a:r>
            <a:r>
              <a:rPr lang="en-GB" baseline="0" dirty="0" err="1" smtClean="0"/>
              <a:t>startup</a:t>
            </a:r>
            <a:r>
              <a:rPr lang="en-GB" baseline="0" dirty="0" smtClean="0"/>
              <a:t> of the app services when </a:t>
            </a:r>
            <a:r>
              <a:rPr lang="en-GB" baseline="0" dirty="0" err="1" smtClean="0"/>
              <a:t>rapidclone</a:t>
            </a:r>
            <a:r>
              <a:rPr lang="en-GB" baseline="0" dirty="0" smtClean="0"/>
              <a:t> is run for the </a:t>
            </a:r>
            <a:r>
              <a:rPr lang="en-GB" baseline="0" dirty="0" err="1" smtClean="0"/>
              <a:t>appsTier</a:t>
            </a:r>
            <a:r>
              <a:rPr lang="en-GB" baseline="0" dirty="0" smtClean="0"/>
              <a:t> using </a:t>
            </a:r>
            <a:r>
              <a:rPr lang="en-GB" sz="1200" dirty="0" smtClean="0"/>
              <a:t>adcfgclone.pl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a:t>
            </a:r>
            <a:r>
              <a:rPr lang="en-GB" baseline="0" dirty="0" err="1" smtClean="0"/>
              <a:t>appsTier</a:t>
            </a:r>
            <a:r>
              <a:rPr lang="en-GB" baseline="0" dirty="0" smtClean="0"/>
              <a:t> is then cloned and the </a:t>
            </a:r>
            <a:r>
              <a:rPr lang="en-GB" baseline="0" dirty="0" err="1" smtClean="0"/>
              <a:t>startup_services</a:t>
            </a:r>
            <a:r>
              <a:rPr lang="en-GB" baseline="0" dirty="0" smtClean="0"/>
              <a:t> is reinstated again</a:t>
            </a:r>
            <a:endParaRPr lang="en-GB" dirty="0" smtClean="0"/>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46</a:t>
            </a:fld>
            <a:endParaRPr lang="en-GB"/>
          </a:p>
        </p:txBody>
      </p:sp>
    </p:spTree>
    <p:extLst>
      <p:ext uri="{BB962C8B-B14F-4D97-AF65-F5344CB8AC3E}">
        <p14:creationId xmlns:p14="http://schemas.microsoft.com/office/powerpoint/2010/main" val="4032477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had a look at the adcfgclone.pl script, you will see that the final</a:t>
            </a:r>
            <a:r>
              <a:rPr lang="en-GB" baseline="0" dirty="0" smtClean="0"/>
              <a:t> function it performs is to start the app services.</a:t>
            </a:r>
          </a:p>
          <a:p>
            <a:endParaRPr lang="en-GB" baseline="0" dirty="0" smtClean="0"/>
          </a:p>
          <a:p>
            <a:r>
              <a:rPr lang="en-GB" baseline="0" dirty="0" smtClean="0"/>
              <a:t>An alternative is that you could make a copy of this script and call it something like </a:t>
            </a:r>
            <a:r>
              <a:rPr lang="en-GB" dirty="0" smtClean="0"/>
              <a:t>adcfgclone_no_start.pl and run that for the first time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47</a:t>
            </a:fld>
            <a:endParaRPr lang="en-GB"/>
          </a:p>
        </p:txBody>
      </p:sp>
    </p:spTree>
    <p:extLst>
      <p:ext uri="{BB962C8B-B14F-4D97-AF65-F5344CB8AC3E}">
        <p14:creationId xmlns:p14="http://schemas.microsoft.com/office/powerpoint/2010/main" val="1712652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the custom banner information by copying the image.png</a:t>
            </a:r>
            <a:r>
              <a:rPr lang="en-GB" baseline="0" dirty="0" smtClean="0"/>
              <a:t> to $OA_MEDIA to differentiate between environments</a:t>
            </a:r>
          </a:p>
          <a:p>
            <a:endParaRPr lang="en-GB" baseline="0" dirty="0" smtClean="0"/>
          </a:p>
          <a:p>
            <a:r>
              <a:rPr lang="en-GB" baseline="0" dirty="0" smtClean="0"/>
              <a:t>Create the custom </a:t>
            </a:r>
            <a:r>
              <a:rPr lang="en-GB" baseline="0" dirty="0" err="1" smtClean="0"/>
              <a:t>CONTEXT_NAME.env</a:t>
            </a:r>
            <a:r>
              <a:rPr lang="en-GB" baseline="0" dirty="0" smtClean="0"/>
              <a:t> for any custom directories you may use</a:t>
            </a:r>
          </a:p>
          <a:p>
            <a:endParaRPr lang="en-GB" baseline="0" dirty="0" smtClean="0"/>
          </a:p>
          <a:p>
            <a:r>
              <a:rPr lang="en-GB" baseline="0" dirty="0" smtClean="0"/>
              <a:t>Reset the apps password using FNDCPASS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configure workflow</a:t>
            </a:r>
            <a:endParaRPr lang="en-GB" dirty="0" smtClean="0"/>
          </a:p>
          <a:p>
            <a:endParaRPr lang="en-GB" baseline="0" dirty="0" smtClean="0"/>
          </a:p>
          <a:p>
            <a:r>
              <a:rPr lang="en-GB" baseline="0" dirty="0" smtClean="0"/>
              <a:t>Run </a:t>
            </a:r>
            <a:r>
              <a:rPr lang="en-GB" baseline="0" dirty="0" err="1" smtClean="0"/>
              <a:t>autoconfig</a:t>
            </a:r>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C00DE231-CCD2-4DB5-AD85-F1DDE9911119}" type="slidenum">
              <a:rPr lang="en-GB" smtClean="0"/>
              <a:t>48</a:t>
            </a:fld>
            <a:endParaRPr lang="en-GB"/>
          </a:p>
        </p:txBody>
      </p:sp>
    </p:spTree>
    <p:extLst>
      <p:ext uri="{BB962C8B-B14F-4D97-AF65-F5344CB8AC3E}">
        <p14:creationId xmlns:p14="http://schemas.microsoft.com/office/powerpoint/2010/main" val="4239946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the application</a:t>
            </a:r>
            <a:r>
              <a:rPr lang="en-GB" baseline="0" dirty="0" smtClean="0"/>
              <a:t> passwords using FNDCPASS</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49</a:t>
            </a:fld>
            <a:endParaRPr lang="en-GB"/>
          </a:p>
        </p:txBody>
      </p:sp>
    </p:spTree>
    <p:extLst>
      <p:ext uri="{BB962C8B-B14F-4D97-AF65-F5344CB8AC3E}">
        <p14:creationId xmlns:p14="http://schemas.microsoft.com/office/powerpoint/2010/main" val="238666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WF mailer:</a:t>
            </a:r>
          </a:p>
          <a:p>
            <a:r>
              <a:rPr lang="en-GB" dirty="0" smtClean="0"/>
              <a:t>Using the FND_SVC_COMP_PARAM_VALS_PKG.LOAD_ROW package, we update various</a:t>
            </a:r>
            <a:r>
              <a:rPr lang="en-GB" baseline="0" dirty="0" smtClean="0"/>
              <a:t> workflow setting, a couple are shown above, the HTMLAGENT and the TEST email address.</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50</a:t>
            </a:fld>
            <a:endParaRPr lang="en-GB"/>
          </a:p>
        </p:txBody>
      </p:sp>
    </p:spTree>
    <p:extLst>
      <p:ext uri="{BB962C8B-B14F-4D97-AF65-F5344CB8AC3E}">
        <p14:creationId xmlns:p14="http://schemas.microsoft.com/office/powerpoint/2010/main" val="3864435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WF mailer:</a:t>
            </a:r>
          </a:p>
          <a:p>
            <a:r>
              <a:rPr lang="en-GB" dirty="0" smtClean="0"/>
              <a:t>If there are profile option</a:t>
            </a:r>
            <a:r>
              <a:rPr lang="en-GB" baseline="0" dirty="0" smtClean="0"/>
              <a:t> </a:t>
            </a:r>
            <a:r>
              <a:rPr lang="en-GB" dirty="0" smtClean="0"/>
              <a:t>values to update, you would need to run the above.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51</a:t>
            </a:fld>
            <a:endParaRPr lang="en-GB"/>
          </a:p>
        </p:txBody>
      </p:sp>
    </p:spTree>
    <p:extLst>
      <p:ext uri="{BB962C8B-B14F-4D97-AF65-F5344CB8AC3E}">
        <p14:creationId xmlns:p14="http://schemas.microsoft.com/office/powerpoint/2010/main" val="142708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the VMs have 2 vCPU</a:t>
            </a:r>
          </a:p>
          <a:p>
            <a:endParaRPr lang="en-GB" dirty="0" smtClean="0"/>
          </a:p>
          <a:p>
            <a:r>
              <a:rPr lang="en-GB" dirty="0" smtClean="0"/>
              <a:t>The</a:t>
            </a:r>
            <a:r>
              <a:rPr lang="en-GB" baseline="0" dirty="0" smtClean="0"/>
              <a:t> Prod db VM 20 </a:t>
            </a:r>
            <a:r>
              <a:rPr lang="en-GB" baseline="0" dirty="0" err="1" smtClean="0"/>
              <a:t>vCORE</a:t>
            </a:r>
            <a:r>
              <a:rPr lang="en-GB" baseline="0" dirty="0" smtClean="0"/>
              <a:t> and 64G memory</a:t>
            </a:r>
          </a:p>
          <a:p>
            <a:endParaRPr lang="en-GB" baseline="0" dirty="0" smtClean="0"/>
          </a:p>
          <a:p>
            <a:r>
              <a:rPr lang="en-GB" baseline="0" dirty="0" smtClean="0"/>
              <a:t>The Prod App VM has 10 </a:t>
            </a:r>
            <a:r>
              <a:rPr lang="en-GB" baseline="0" dirty="0" err="1" smtClean="0"/>
              <a:t>vCORE</a:t>
            </a:r>
            <a:r>
              <a:rPr lang="en-GB" baseline="0" dirty="0" smtClean="0"/>
              <a:t> and 32G memory</a:t>
            </a:r>
          </a:p>
          <a:p>
            <a:endParaRPr lang="en-GB" baseline="0" dirty="0" smtClean="0"/>
          </a:p>
          <a:p>
            <a:r>
              <a:rPr lang="en-GB" baseline="0" dirty="0" smtClean="0"/>
              <a:t>And the test/dev clone environments have 4 </a:t>
            </a:r>
            <a:r>
              <a:rPr lang="en-GB" baseline="0" dirty="0" err="1" smtClean="0"/>
              <a:t>vCORE</a:t>
            </a:r>
            <a:r>
              <a:rPr lang="en-GB" baseline="0" dirty="0" smtClean="0"/>
              <a:t> and 16G memory</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a:t>
            </a:fld>
            <a:endParaRPr lang="en-GB"/>
          </a:p>
        </p:txBody>
      </p:sp>
    </p:spTree>
    <p:extLst>
      <p:ext uri="{BB962C8B-B14F-4D97-AF65-F5344CB8AC3E}">
        <p14:creationId xmlns:p14="http://schemas.microsoft.com/office/powerpoint/2010/main" val="2034318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the other things that are required to differentiate the clone from production</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52</a:t>
            </a:fld>
            <a:endParaRPr lang="en-GB"/>
          </a:p>
        </p:txBody>
      </p:sp>
    </p:spTree>
    <p:extLst>
      <p:ext uri="{BB962C8B-B14F-4D97-AF65-F5344CB8AC3E}">
        <p14:creationId xmlns:p14="http://schemas.microsoft.com/office/powerpoint/2010/main" val="1972334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our clone output file presented as an</a:t>
            </a:r>
            <a:r>
              <a:rPr lang="en-GB" baseline="0" dirty="0" smtClean="0"/>
              <a:t> html page.</a:t>
            </a:r>
          </a:p>
          <a:p>
            <a:endParaRPr lang="en-GB" baseline="0" dirty="0" smtClean="0"/>
          </a:p>
          <a:p>
            <a:r>
              <a:rPr lang="en-GB" baseline="0" dirty="0" smtClean="0"/>
              <a:t>Each step of the clone can be viewed by clicking the relevant log</a:t>
            </a:r>
          </a:p>
          <a:p>
            <a:endParaRPr lang="en-GB" dirty="0" smtClean="0"/>
          </a:p>
          <a:p>
            <a:r>
              <a:rPr lang="en-GB" dirty="0" smtClean="0"/>
              <a:t>In this example it took approx. 20 </a:t>
            </a:r>
            <a:r>
              <a:rPr lang="en-GB" dirty="0" err="1" smtClean="0"/>
              <a:t>mins</a:t>
            </a:r>
            <a:r>
              <a:rPr lang="en-GB" dirty="0" smtClean="0"/>
              <a:t> for the </a:t>
            </a:r>
            <a:r>
              <a:rPr lang="en-GB" dirty="0" err="1" smtClean="0"/>
              <a:t>rman</a:t>
            </a:r>
            <a:r>
              <a:rPr lang="en-GB" dirty="0" smtClean="0"/>
              <a:t> database duplicate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54</a:t>
            </a:fld>
            <a:endParaRPr lang="en-GB"/>
          </a:p>
        </p:txBody>
      </p:sp>
    </p:spTree>
    <p:extLst>
      <p:ext uri="{BB962C8B-B14F-4D97-AF65-F5344CB8AC3E}">
        <p14:creationId xmlns:p14="http://schemas.microsoft.com/office/powerpoint/2010/main" val="2553651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52 minutes for the complete cloning process.</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55</a:t>
            </a:fld>
            <a:endParaRPr lang="en-GB"/>
          </a:p>
        </p:txBody>
      </p:sp>
    </p:spTree>
    <p:extLst>
      <p:ext uri="{BB962C8B-B14F-4D97-AF65-F5344CB8AC3E}">
        <p14:creationId xmlns:p14="http://schemas.microsoft.com/office/powerpoint/2010/main" val="28028168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57</a:t>
            </a:fld>
            <a:endParaRPr lang="en-GB"/>
          </a:p>
        </p:txBody>
      </p:sp>
    </p:spTree>
    <p:extLst>
      <p:ext uri="{BB962C8B-B14F-4D97-AF65-F5344CB8AC3E}">
        <p14:creationId xmlns:p14="http://schemas.microsoft.com/office/powerpoint/2010/main" val="10027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Prod environment consists of a database server, ebsdbp – p for production</a:t>
            </a:r>
          </a:p>
          <a:p>
            <a:endParaRPr lang="en-GB" baseline="0" dirty="0" smtClean="0"/>
          </a:p>
          <a:p>
            <a:r>
              <a:rPr lang="en-GB" baseline="0" dirty="0" smtClean="0"/>
              <a:t>A database, EBSPRD</a:t>
            </a:r>
          </a:p>
          <a:p>
            <a:endParaRPr lang="en-GB" baseline="0" dirty="0" smtClean="0"/>
          </a:p>
          <a:p>
            <a:r>
              <a:rPr lang="en-GB" baseline="0" dirty="0" smtClean="0"/>
              <a:t>And an application server, </a:t>
            </a:r>
            <a:r>
              <a:rPr lang="en-GB" baseline="0" dirty="0" err="1" smtClean="0"/>
              <a:t>ebsapp</a:t>
            </a:r>
            <a:endParaRPr lang="en-GB" baseline="0" dirty="0" smtClean="0"/>
          </a:p>
          <a:p>
            <a:endParaRPr lang="en-GB" baseline="0" dirty="0" smtClean="0"/>
          </a:p>
          <a:p>
            <a:r>
              <a:rPr lang="en-GB" baseline="0" dirty="0" smtClean="0"/>
              <a:t>The environment we now clone nightly and the one I will be talking about today resides on a single server, ebsdbc – c for clone, with a database called EBSDLY as it’s cloned on a nightly basis</a:t>
            </a:r>
          </a:p>
          <a:p>
            <a:endParaRPr lang="en-GB" baseline="0" dirty="0" smtClean="0"/>
          </a:p>
          <a:p>
            <a:r>
              <a:rPr lang="en-GB" baseline="0" dirty="0" smtClean="0"/>
              <a:t>We also have other environments, i.e. UAT, each residing on their own single VM</a:t>
            </a:r>
          </a:p>
          <a:p>
            <a:endParaRPr lang="en-GB" baseline="0" dirty="0" smtClean="0"/>
          </a:p>
          <a:p>
            <a:r>
              <a:rPr lang="en-GB" baseline="0" dirty="0" smtClean="0"/>
              <a:t>Underpinning this we have another Linux server, nfsadmin, which has a </a:t>
            </a:r>
            <a:r>
              <a:rPr lang="en-GB" baseline="0" dirty="0" err="1" smtClean="0"/>
              <a:t>filesystem</a:t>
            </a:r>
            <a:r>
              <a:rPr lang="en-GB" baseline="0" dirty="0" smtClean="0"/>
              <a:t> called /</a:t>
            </a:r>
            <a:r>
              <a:rPr lang="en-GB" baseline="0" dirty="0" err="1" smtClean="0"/>
              <a:t>nfsmount</a:t>
            </a:r>
            <a:r>
              <a:rPr lang="en-GB" baseline="0" dirty="0" smtClean="0"/>
              <a:t>/</a:t>
            </a:r>
            <a:r>
              <a:rPr lang="en-GB" baseline="0" dirty="0" err="1" smtClean="0"/>
              <a:t>EBSclone</a:t>
            </a:r>
            <a:endParaRPr lang="en-GB" baseline="0" dirty="0" smtClean="0"/>
          </a:p>
          <a:p>
            <a:endParaRPr lang="en-GB" baseline="0" dirty="0" smtClean="0"/>
          </a:p>
          <a:p>
            <a:r>
              <a:rPr lang="en-GB" baseline="0" dirty="0" smtClean="0"/>
              <a:t>This </a:t>
            </a:r>
            <a:r>
              <a:rPr lang="en-GB" baseline="0" dirty="0" err="1" smtClean="0"/>
              <a:t>filesystem</a:t>
            </a:r>
            <a:r>
              <a:rPr lang="en-GB" baseline="0" dirty="0" smtClean="0"/>
              <a:t> is remotely mounted to all the EBS environments so that all the EBS clone servers see the same </a:t>
            </a:r>
            <a:r>
              <a:rPr lang="en-GB" baseline="0" dirty="0" err="1" smtClean="0"/>
              <a:t>nfs</a:t>
            </a:r>
            <a:r>
              <a:rPr lang="en-GB" baseline="0" dirty="0" smtClean="0"/>
              <a:t> </a:t>
            </a:r>
            <a:r>
              <a:rPr lang="en-GB" baseline="0" dirty="0" err="1" smtClean="0"/>
              <a:t>filesystem</a:t>
            </a:r>
            <a:r>
              <a:rPr lang="en-GB" baseline="0" dirty="0" smtClean="0"/>
              <a:t> with the same name. </a:t>
            </a:r>
          </a:p>
          <a:p>
            <a:endParaRPr lang="en-GB" baseline="0" dirty="0" smtClean="0"/>
          </a:p>
          <a:p>
            <a:r>
              <a:rPr lang="en-GB" baseline="0" dirty="0" smtClean="0"/>
              <a:t>This helps </a:t>
            </a:r>
            <a:r>
              <a:rPr lang="en-GB" baseline="0" dirty="0" err="1" smtClean="0"/>
              <a:t>enormousely</a:t>
            </a:r>
            <a:r>
              <a:rPr lang="en-GB" baseline="0" dirty="0" smtClean="0"/>
              <a:t> with standardising the cloning process.</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6</a:t>
            </a:fld>
            <a:endParaRPr lang="en-GB"/>
          </a:p>
        </p:txBody>
      </p:sp>
    </p:spTree>
    <p:extLst>
      <p:ext uri="{BB962C8B-B14F-4D97-AF65-F5344CB8AC3E}">
        <p14:creationId xmlns:p14="http://schemas.microsoft.com/office/powerpoint/2010/main" val="185546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nfsadmin</a:t>
            </a:r>
            <a:r>
              <a:rPr lang="en-GB" baseline="0" dirty="0" smtClean="0"/>
              <a:t> server is a multi-purpose and we use it as a:</a:t>
            </a:r>
          </a:p>
          <a:p>
            <a:endParaRPr lang="en-GB" baseline="0" dirty="0" smtClean="0"/>
          </a:p>
          <a:p>
            <a:r>
              <a:rPr lang="en-GB" dirty="0" smtClean="0"/>
              <a:t>Network file server for</a:t>
            </a:r>
            <a:r>
              <a:rPr lang="en-GB" baseline="0" dirty="0" smtClean="0"/>
              <a:t> our EBS backups</a:t>
            </a:r>
          </a:p>
          <a:p>
            <a:endParaRPr lang="en-GB" baseline="0" dirty="0" smtClean="0"/>
          </a:p>
          <a:p>
            <a:r>
              <a:rPr lang="en-GB" baseline="0" dirty="0" smtClean="0"/>
              <a:t>Web server for our environment reports – more about this later</a:t>
            </a:r>
          </a:p>
          <a:p>
            <a:endParaRPr lang="en-GB" baseline="0" dirty="0" smtClean="0"/>
          </a:p>
          <a:p>
            <a:r>
              <a:rPr lang="en-GB" baseline="0" dirty="0" smtClean="0"/>
              <a:t>General file store and “dump” for things we might need at a future date.</a:t>
            </a:r>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7</a:t>
            </a:fld>
            <a:endParaRPr lang="en-GB"/>
          </a:p>
        </p:txBody>
      </p:sp>
    </p:spTree>
    <p:extLst>
      <p:ext uri="{BB962C8B-B14F-4D97-AF65-F5344CB8AC3E}">
        <p14:creationId xmlns:p14="http://schemas.microsoft.com/office/powerpoint/2010/main" val="66002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EBS database</a:t>
            </a:r>
          </a:p>
          <a:p>
            <a:endParaRPr lang="en-GB" dirty="0" smtClean="0"/>
          </a:p>
          <a:p>
            <a:r>
              <a:rPr lang="en-GB" baseline="0" dirty="0" smtClean="0"/>
              <a:t>Oracle database software version 11.2.0.4</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is No RAC, no ASM. There is a Data-Guard standby for disaster recovery, but that doesn’t feature in our current cloning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approx. 550Gb</a:t>
            </a:r>
            <a:r>
              <a:rPr lang="en-GB" baseline="0" dirty="0" smtClean="0"/>
              <a:t> so not large by any means but not trivial either</a:t>
            </a:r>
          </a:p>
          <a:p>
            <a:endParaRPr lang="en-GB" baseline="0" dirty="0" smtClean="0"/>
          </a:p>
          <a:p>
            <a:r>
              <a:rPr lang="en-GB" baseline="0" dirty="0" smtClean="0"/>
              <a:t>Has 500-600 concurrent connections and in theory at least, 2,500 active users. We use OAM/OID for our single sign-on methodology, linking back to our central Active Directory.</a:t>
            </a:r>
          </a:p>
          <a:p>
            <a:endParaRPr lang="en-GB" baseline="0" dirty="0" smtClean="0"/>
          </a:p>
          <a:p>
            <a:r>
              <a:rPr lang="en-GB" baseline="0" dirty="0" smtClean="0"/>
              <a:t>Has separate software owners for database and app</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8</a:t>
            </a:fld>
            <a:endParaRPr lang="en-GB"/>
          </a:p>
        </p:txBody>
      </p:sp>
    </p:spTree>
    <p:extLst>
      <p:ext uri="{BB962C8B-B14F-4D97-AF65-F5344CB8AC3E}">
        <p14:creationId xmlns:p14="http://schemas.microsoft.com/office/powerpoint/2010/main" val="113729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Every Sunday we had the luxury of shutting down the Prod</a:t>
            </a:r>
            <a:r>
              <a:rPr lang="en-GB" sz="1200" baseline="0" dirty="0" smtClean="0"/>
              <a:t> app &amp; db to perform a cold consistent backup of the Prod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dirty="0" smtClean="0"/>
              <a:t>The backups were performed using Linux tar to a locally mounted</a:t>
            </a:r>
            <a:r>
              <a:rPr lang="en-GB" sz="1200" baseline="0" dirty="0" smtClean="0"/>
              <a:t> </a:t>
            </a:r>
            <a:r>
              <a:rPr lang="en-GB" sz="1200" dirty="0" err="1" smtClean="0"/>
              <a:t>filesystem</a:t>
            </a:r>
            <a:r>
              <a:rPr lang="en-GB" sz="1200" dirty="0" smtClean="0"/>
              <a:t> and then copied to a network </a:t>
            </a:r>
            <a:r>
              <a:rPr lang="en-GB" sz="1200" dirty="0" err="1" smtClean="0"/>
              <a:t>filesystem</a:t>
            </a:r>
            <a:endParaRPr lang="en-GB" sz="1200" dirty="0" smtClean="0"/>
          </a:p>
          <a:p>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Both</a:t>
            </a:r>
            <a:r>
              <a:rPr lang="en-GB" sz="1200" baseline="0" dirty="0" smtClean="0"/>
              <a:t> t</a:t>
            </a:r>
            <a:r>
              <a:rPr lang="en-GB" sz="1200" dirty="0" smtClean="0"/>
              <a:t>he local and network </a:t>
            </a:r>
            <a:r>
              <a:rPr lang="en-GB" sz="1200" dirty="0" err="1" smtClean="0"/>
              <a:t>filesystem</a:t>
            </a:r>
            <a:r>
              <a:rPr lang="en-GB" sz="1200" dirty="0" smtClean="0"/>
              <a:t> were backed up to tape overnight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Daily full database backup using RMAN for normal backup and disaster recovery.</a:t>
            </a:r>
          </a:p>
          <a:p>
            <a:endParaRPr lang="en-GB" dirty="0"/>
          </a:p>
        </p:txBody>
      </p:sp>
      <p:sp>
        <p:nvSpPr>
          <p:cNvPr id="4" name="Slide Number Placeholder 3"/>
          <p:cNvSpPr>
            <a:spLocks noGrp="1"/>
          </p:cNvSpPr>
          <p:nvPr>
            <p:ph type="sldNum" sz="quarter" idx="10"/>
          </p:nvPr>
        </p:nvSpPr>
        <p:spPr/>
        <p:txBody>
          <a:bodyPr/>
          <a:lstStyle/>
          <a:p>
            <a:fld id="{C00DE231-CCD2-4DB5-AD85-F1DDE9911119}" type="slidenum">
              <a:rPr lang="en-GB" smtClean="0"/>
              <a:t>9</a:t>
            </a:fld>
            <a:endParaRPr lang="en-GB"/>
          </a:p>
        </p:txBody>
      </p:sp>
    </p:spTree>
    <p:extLst>
      <p:ext uri="{BB962C8B-B14F-4D97-AF65-F5344CB8AC3E}">
        <p14:creationId xmlns:p14="http://schemas.microsoft.com/office/powerpoint/2010/main" val="122688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FA11B8-69D5-4156-8601-AF6FAC8452AC}"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225777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FA11B8-69D5-4156-8601-AF6FAC8452AC}"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327971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FA11B8-69D5-4156-8601-AF6FAC8452AC}"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155909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FA11B8-69D5-4156-8601-AF6FAC8452AC}"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3798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A11B8-69D5-4156-8601-AF6FAC8452AC}"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397249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FA11B8-69D5-4156-8601-AF6FAC8452AC}"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45917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FA11B8-69D5-4156-8601-AF6FAC8452AC}" type="datetimeFigureOut">
              <a:rPr lang="en-GB" smtClean="0"/>
              <a:t>12/10/2017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258020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FA11B8-69D5-4156-8601-AF6FAC8452AC}" type="datetimeFigureOut">
              <a:rPr lang="en-GB" smtClean="0"/>
              <a:t>12/10/2017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28009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A11B8-69D5-4156-8601-AF6FAC8452AC}" type="datetimeFigureOut">
              <a:rPr lang="en-GB" smtClean="0"/>
              <a:t>12/10/2017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161254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A11B8-69D5-4156-8601-AF6FAC8452AC}"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191323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A11B8-69D5-4156-8601-AF6FAC8452AC}"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6B69F-7EF9-4E03-B9BF-7624AF449211}" type="slidenum">
              <a:rPr lang="en-GB" smtClean="0"/>
              <a:t>‹#›</a:t>
            </a:fld>
            <a:endParaRPr lang="en-GB"/>
          </a:p>
        </p:txBody>
      </p:sp>
    </p:spTree>
    <p:extLst>
      <p:ext uri="{BB962C8B-B14F-4D97-AF65-F5344CB8AC3E}">
        <p14:creationId xmlns:p14="http://schemas.microsoft.com/office/powerpoint/2010/main" val="290581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A11B8-69D5-4156-8601-AF6FAC8452AC}" type="datetimeFigureOut">
              <a:rPr lang="en-GB" smtClean="0"/>
              <a:t>12/10/2017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69F-7EF9-4E03-B9BF-7624AF449211}" type="slidenum">
              <a:rPr lang="en-GB" smtClean="0"/>
              <a:t>‹#›</a:t>
            </a:fld>
            <a:endParaRPr lang="en-GB"/>
          </a:p>
        </p:txBody>
      </p:sp>
    </p:spTree>
    <p:extLst>
      <p:ext uri="{BB962C8B-B14F-4D97-AF65-F5344CB8AC3E}">
        <p14:creationId xmlns:p14="http://schemas.microsoft.com/office/powerpoint/2010/main" val="36742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261611" cy="4647156"/>
          </a:xfrm>
          <a:prstGeom prst="rect">
            <a:avLst/>
          </a:prstGeom>
        </p:spPr>
      </p:pic>
      <p:sp>
        <p:nvSpPr>
          <p:cNvPr id="4" name="TextBox 3"/>
          <p:cNvSpPr txBox="1"/>
          <p:nvPr/>
        </p:nvSpPr>
        <p:spPr>
          <a:xfrm>
            <a:off x="89454" y="4486322"/>
            <a:ext cx="11917814"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Automated Oracle EBS R12.1 Cloning</a:t>
            </a:r>
            <a:endParaRPr lang="en-GB" sz="6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5628214" y="5825151"/>
            <a:ext cx="6379054"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Andrew McGuiness</a:t>
            </a:r>
            <a:endParaRPr lang="en-GB" sz="6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414721" y="5501985"/>
            <a:ext cx="2627707" cy="646331"/>
          </a:xfrm>
          <a:prstGeom prst="rect">
            <a:avLst/>
          </a:prstGeom>
          <a:noFill/>
        </p:spPr>
        <p:txBody>
          <a:bodyPr wrap="none" rtlCol="0">
            <a:spAutoFit/>
          </a:bodyPr>
          <a:lstStyle/>
          <a:p>
            <a:r>
              <a:rPr lang="en-GB" sz="3600" dirty="0" smtClean="0">
                <a:solidFill>
                  <a:srgbClr val="FF0000"/>
                </a:solidFill>
              </a:rPr>
              <a:t>Presented by</a:t>
            </a:r>
            <a:endParaRPr lang="en-GB" sz="3600" dirty="0">
              <a:solidFill>
                <a:srgbClr val="FF0000"/>
              </a:solidFill>
            </a:endParaRPr>
          </a:p>
        </p:txBody>
      </p:sp>
    </p:spTree>
    <p:extLst>
      <p:ext uri="{BB962C8B-B14F-4D97-AF65-F5344CB8AC3E}">
        <p14:creationId xmlns:p14="http://schemas.microsoft.com/office/powerpoint/2010/main" val="15178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750"/>
                                        <p:tgtEl>
                                          <p:spTgt spid="4">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896642" y="0"/>
            <a:ext cx="8238154" cy="1015663"/>
          </a:xfrm>
          <a:prstGeom prst="rect">
            <a:avLst/>
          </a:prstGeom>
          <a:noFill/>
        </p:spPr>
        <p:txBody>
          <a:bodyPr wrap="none" rtlCol="0">
            <a:spAutoFit/>
          </a:bodyPr>
          <a:lstStyle/>
          <a:p>
            <a:pPr algn="ctr"/>
            <a:r>
              <a:rPr lang="en-GB" sz="6000" b="1" dirty="0" smtClean="0">
                <a:solidFill>
                  <a:srgbClr val="FF0000"/>
                </a:solidFill>
                <a:effectLst>
                  <a:outerShdw blurRad="38100" dist="38100" dir="2700000" algn="tl">
                    <a:srgbClr val="000000">
                      <a:alpha val="43137"/>
                    </a:srgbClr>
                  </a:outerShdw>
                </a:effectLst>
              </a:rPr>
              <a:t>Previous Cloning </a:t>
            </a:r>
            <a:r>
              <a:rPr lang="en-GB" sz="6000" b="1" dirty="0">
                <a:solidFill>
                  <a:srgbClr val="FF0000"/>
                </a:solidFill>
                <a:effectLst>
                  <a:outerShdw blurRad="38100" dist="38100" dir="2700000" algn="tl">
                    <a:srgbClr val="000000">
                      <a:alpha val="43137"/>
                    </a:srgbClr>
                  </a:outerShdw>
                </a:effectLst>
              </a:rPr>
              <a:t>S</a:t>
            </a:r>
            <a:r>
              <a:rPr lang="en-GB" sz="6000" b="1" dirty="0" smtClean="0">
                <a:solidFill>
                  <a:srgbClr val="FF0000"/>
                </a:solidFill>
                <a:effectLst>
                  <a:outerShdw blurRad="38100" dist="38100" dir="2700000" algn="tl">
                    <a:srgbClr val="000000">
                      <a:alpha val="43137"/>
                    </a:srgbClr>
                  </a:outerShdw>
                </a:effectLst>
              </a:rPr>
              <a:t>trategy</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671948" y="1603047"/>
            <a:ext cx="11552843" cy="584775"/>
          </a:xfrm>
          <a:prstGeom prst="rect">
            <a:avLst/>
          </a:prstGeom>
          <a:noFill/>
        </p:spPr>
        <p:txBody>
          <a:bodyPr wrap="none" rtlCol="0">
            <a:spAutoFit/>
          </a:bodyPr>
          <a:lstStyle/>
          <a:p>
            <a:r>
              <a:rPr lang="en-GB" sz="3200" dirty="0" smtClean="0"/>
              <a:t>Used the weekly “cold” backup of the database, dbTier and </a:t>
            </a:r>
            <a:r>
              <a:rPr lang="en-GB" sz="3200" dirty="0" err="1" smtClean="0"/>
              <a:t>appsTier</a:t>
            </a:r>
            <a:endParaRPr lang="en-GB" sz="3200" dirty="0"/>
          </a:p>
        </p:txBody>
      </p:sp>
      <p:sp>
        <p:nvSpPr>
          <p:cNvPr id="4" name="TextBox 3"/>
          <p:cNvSpPr txBox="1"/>
          <p:nvPr/>
        </p:nvSpPr>
        <p:spPr>
          <a:xfrm>
            <a:off x="671948" y="3329527"/>
            <a:ext cx="10911128" cy="584775"/>
          </a:xfrm>
          <a:prstGeom prst="rect">
            <a:avLst/>
          </a:prstGeom>
          <a:noFill/>
        </p:spPr>
        <p:txBody>
          <a:bodyPr wrap="none" rtlCol="0">
            <a:spAutoFit/>
          </a:bodyPr>
          <a:lstStyle/>
          <a:p>
            <a:pPr lvl="0">
              <a:defRPr/>
            </a:pPr>
            <a:r>
              <a:rPr lang="en-GB" sz="3200" dirty="0"/>
              <a:t>This was acceptable to the business for cloning/testing purposes</a:t>
            </a:r>
          </a:p>
        </p:txBody>
      </p:sp>
      <p:sp>
        <p:nvSpPr>
          <p:cNvPr id="7" name="TextBox 6"/>
          <p:cNvSpPr txBox="1"/>
          <p:nvPr/>
        </p:nvSpPr>
        <p:spPr>
          <a:xfrm>
            <a:off x="671948" y="4150998"/>
            <a:ext cx="11164788" cy="584775"/>
          </a:xfrm>
          <a:prstGeom prst="rect">
            <a:avLst/>
          </a:prstGeom>
          <a:noFill/>
        </p:spPr>
        <p:txBody>
          <a:bodyPr wrap="none" rtlCol="0">
            <a:spAutoFit/>
          </a:bodyPr>
          <a:lstStyle/>
          <a:p>
            <a:r>
              <a:rPr lang="en-GB" sz="3200" dirty="0" smtClean="0">
                <a:solidFill>
                  <a:srgbClr val="FF0000"/>
                </a:solidFill>
              </a:rPr>
              <a:t>But a new project required that the data be less than 24 hours old</a:t>
            </a:r>
            <a:endParaRPr lang="en-GB" sz="3200" dirty="0">
              <a:solidFill>
                <a:srgbClr val="FF0000"/>
              </a:solidFill>
            </a:endParaRPr>
          </a:p>
        </p:txBody>
      </p:sp>
      <p:sp>
        <p:nvSpPr>
          <p:cNvPr id="5" name="TextBox 4"/>
          <p:cNvSpPr txBox="1"/>
          <p:nvPr/>
        </p:nvSpPr>
        <p:spPr>
          <a:xfrm>
            <a:off x="671948" y="2424518"/>
            <a:ext cx="7184211" cy="584775"/>
          </a:xfrm>
          <a:prstGeom prst="rect">
            <a:avLst/>
          </a:prstGeom>
          <a:noFill/>
        </p:spPr>
        <p:txBody>
          <a:bodyPr wrap="none" rtlCol="0">
            <a:spAutoFit/>
          </a:bodyPr>
          <a:lstStyle/>
          <a:p>
            <a:r>
              <a:rPr lang="en-GB" sz="3200" dirty="0" smtClean="0"/>
              <a:t>The clone procedure took around 3 hours </a:t>
            </a:r>
            <a:endParaRPr lang="en-GB" sz="3200" dirty="0"/>
          </a:p>
        </p:txBody>
      </p:sp>
    </p:spTree>
    <p:extLst>
      <p:ext uri="{BB962C8B-B14F-4D97-AF65-F5344CB8AC3E}">
        <p14:creationId xmlns:p14="http://schemas.microsoft.com/office/powerpoint/2010/main" val="16514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6000"/>
                            </p:stCondLst>
                            <p:childTnLst>
                              <p:par>
                                <p:cTn id="13" presetID="22" presetClass="entr" presetSubtype="8" fill="hold" grpId="0" nodeType="after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9500"/>
                            </p:stCondLst>
                            <p:childTnLst>
                              <p:par>
                                <p:cTn id="17" presetID="22" presetClass="entr" presetSubtype="8"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584827" y="-11337"/>
            <a:ext cx="6952481"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New Backup Strategy</a:t>
            </a:r>
            <a:endParaRPr lang="en-GB" sz="6000" b="1" dirty="0">
              <a:solidFill>
                <a:srgbClr val="FF0000"/>
              </a:solidFill>
              <a:effectLst>
                <a:outerShdw blurRad="38100" dist="38100" dir="2700000" algn="tl">
                  <a:srgbClr val="000000">
                    <a:alpha val="43137"/>
                  </a:srgbClr>
                </a:outerShdw>
              </a:effectLst>
            </a:endParaRPr>
          </a:p>
        </p:txBody>
      </p:sp>
      <p:sp>
        <p:nvSpPr>
          <p:cNvPr id="3" name="TextBox 2">
            <a:hlinkClick r:id="rId3" action="ppaction://hlinksldjump"/>
          </p:cNvPr>
          <p:cNvSpPr txBox="1"/>
          <p:nvPr/>
        </p:nvSpPr>
        <p:spPr>
          <a:xfrm>
            <a:off x="1637232" y="1308140"/>
            <a:ext cx="8682313" cy="707886"/>
          </a:xfrm>
          <a:prstGeom prst="rect">
            <a:avLst/>
          </a:prstGeom>
          <a:noFill/>
        </p:spPr>
        <p:txBody>
          <a:bodyPr wrap="none" rtlCol="0">
            <a:spAutoFit/>
          </a:bodyPr>
          <a:lstStyle/>
          <a:p>
            <a:r>
              <a:rPr lang="en-GB" sz="4000" dirty="0" smtClean="0"/>
              <a:t>Daily “hot” backup dbTier using Linux tar</a:t>
            </a:r>
            <a:endParaRPr lang="en-GB" sz="4000" dirty="0"/>
          </a:p>
        </p:txBody>
      </p:sp>
      <p:sp>
        <p:nvSpPr>
          <p:cNvPr id="4" name="TextBox 3"/>
          <p:cNvSpPr txBox="1"/>
          <p:nvPr/>
        </p:nvSpPr>
        <p:spPr>
          <a:xfrm>
            <a:off x="1637232" y="3211611"/>
            <a:ext cx="8279895" cy="707886"/>
          </a:xfrm>
          <a:prstGeom prst="rect">
            <a:avLst/>
          </a:prstGeom>
          <a:noFill/>
        </p:spPr>
        <p:txBody>
          <a:bodyPr wrap="none" rtlCol="0">
            <a:spAutoFit/>
          </a:bodyPr>
          <a:lstStyle/>
          <a:p>
            <a:r>
              <a:rPr lang="en-GB" sz="4000" dirty="0" smtClean="0"/>
              <a:t>Daily full database backup using RMAN</a:t>
            </a:r>
            <a:endParaRPr lang="en-GB" sz="4000" dirty="0"/>
          </a:p>
        </p:txBody>
      </p:sp>
      <p:sp>
        <p:nvSpPr>
          <p:cNvPr id="6" name="TextBox 5">
            <a:hlinkClick r:id="rId4" action="ppaction://hlinksldjump"/>
          </p:cNvPr>
          <p:cNvSpPr txBox="1"/>
          <p:nvPr/>
        </p:nvSpPr>
        <p:spPr>
          <a:xfrm>
            <a:off x="1637232" y="2247548"/>
            <a:ext cx="9668865" cy="707886"/>
          </a:xfrm>
          <a:prstGeom prst="rect">
            <a:avLst/>
          </a:prstGeom>
          <a:noFill/>
        </p:spPr>
        <p:txBody>
          <a:bodyPr wrap="none" rtlCol="0">
            <a:spAutoFit/>
          </a:bodyPr>
          <a:lstStyle/>
          <a:p>
            <a:r>
              <a:rPr lang="en-GB" sz="4000" dirty="0" smtClean="0"/>
              <a:t>Daily “hot” backup of </a:t>
            </a:r>
            <a:r>
              <a:rPr lang="en-GB" sz="4000" dirty="0" err="1" smtClean="0"/>
              <a:t>appsTier</a:t>
            </a:r>
            <a:r>
              <a:rPr lang="en-GB" sz="4000" dirty="0" smtClean="0"/>
              <a:t> using Linux tar</a:t>
            </a:r>
            <a:endParaRPr lang="en-GB" sz="4000" dirty="0"/>
          </a:p>
        </p:txBody>
      </p:sp>
    </p:spTree>
    <p:extLst>
      <p:ext uri="{BB962C8B-B14F-4D97-AF65-F5344CB8AC3E}">
        <p14:creationId xmlns:p14="http://schemas.microsoft.com/office/powerpoint/2010/main" val="16395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300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4000"/>
                            </p:stCondLst>
                            <p:childTnLst>
                              <p:par>
                                <p:cTn id="13" presetID="22" presetClass="entr" presetSubtype="8" fill="hold" grpId="0" nodeType="afterEffect">
                                  <p:stCondLst>
                                    <p:cond delay="3000"/>
                                  </p:stCondLst>
                                  <p:iterate type="lt">
                                    <p:tmPct val="0"/>
                                  </p:iterate>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7500"/>
                            </p:stCondLst>
                            <p:childTnLst>
                              <p:par>
                                <p:cTn id="17" presetID="16" presetClass="emph" presetSubtype="0" fill="hold" grpId="1" nodeType="afterEffect">
                                  <p:stCondLst>
                                    <p:cond delay="3000"/>
                                  </p:stCondLst>
                                  <p:iterate type="lt">
                                    <p:tmPct val="4000"/>
                                  </p:iterate>
                                  <p:childTnLst>
                                    <p:set>
                                      <p:cBhvr override="childStyle">
                                        <p:cTn id="18" dur="500" fill="hold"/>
                                        <p:tgtEl>
                                          <p:spTgt spid="3"/>
                                        </p:tgtEl>
                                        <p:attrNameLst>
                                          <p:attrName>style.color</p:attrName>
                                        </p:attrNameLst>
                                      </p:cBhvr>
                                      <p:to>
                                        <p:clrVal>
                                          <a:srgbClr val="E40000"/>
                                        </p:clrVal>
                                      </p:to>
                                    </p:set>
                                    <p:set>
                                      <p:cBhvr>
                                        <p:cTn id="19" dur="500" fill="hold"/>
                                        <p:tgtEl>
                                          <p:spTgt spid="3"/>
                                        </p:tgtEl>
                                        <p:attrNameLst>
                                          <p:attrName>fillcolor</p:attrName>
                                        </p:attrNameLst>
                                      </p:cBhvr>
                                      <p:to>
                                        <p:clrVal>
                                          <a:srgbClr val="E40000"/>
                                        </p:clrVal>
                                      </p:to>
                                    </p:set>
                                    <p:set>
                                      <p:cBhvr>
                                        <p:cTn id="20" dur="500" fill="hold"/>
                                        <p:tgtEl>
                                          <p:spTgt spid="3"/>
                                        </p:tgtEl>
                                        <p:attrNameLst>
                                          <p:attrName>fill.type</p:attrName>
                                        </p:attrNameLst>
                                      </p:cBhvr>
                                      <p:to>
                                        <p:strVal val="solid"/>
                                      </p:to>
                                    </p:set>
                                  </p:childTnLst>
                                </p:cTn>
                              </p:par>
                            </p:childTnLst>
                          </p:cTn>
                        </p:par>
                        <p:par>
                          <p:cTn id="21" fill="hold">
                            <p:stCondLst>
                              <p:cond delay="11680"/>
                            </p:stCondLst>
                            <p:childTnLst>
                              <p:par>
                                <p:cTn id="22" presetID="16" presetClass="emph" presetSubtype="0" fill="hold" grpId="1" nodeType="afterEffect">
                                  <p:stCondLst>
                                    <p:cond delay="0"/>
                                  </p:stCondLst>
                                  <p:iterate type="lt">
                                    <p:tmPct val="3789"/>
                                  </p:iterate>
                                  <p:childTnLst>
                                    <p:set>
                                      <p:cBhvr override="childStyle">
                                        <p:cTn id="23" dur="500" fill="hold"/>
                                        <p:tgtEl>
                                          <p:spTgt spid="6"/>
                                        </p:tgtEl>
                                        <p:attrNameLst>
                                          <p:attrName>style.color</p:attrName>
                                        </p:attrNameLst>
                                      </p:cBhvr>
                                      <p:to>
                                        <p:clrVal>
                                          <a:srgbClr val="E40000"/>
                                        </p:clrVal>
                                      </p:to>
                                    </p:set>
                                    <p:set>
                                      <p:cBhvr>
                                        <p:cTn id="24" dur="500" fill="hold"/>
                                        <p:tgtEl>
                                          <p:spTgt spid="6"/>
                                        </p:tgtEl>
                                        <p:attrNameLst>
                                          <p:attrName>fillcolor</p:attrName>
                                        </p:attrNameLst>
                                      </p:cBhvr>
                                      <p:to>
                                        <p:clrVal>
                                          <a:srgbClr val="E40000"/>
                                        </p:clrVal>
                                      </p:to>
                                    </p:set>
                                    <p:set>
                                      <p:cBhvr>
                                        <p:cTn id="25"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7618" y="1152395"/>
            <a:ext cx="10841686" cy="1754326"/>
          </a:xfrm>
          <a:prstGeom prst="rect">
            <a:avLst/>
          </a:prstGeom>
          <a:noFill/>
        </p:spPr>
        <p:txBody>
          <a:bodyPr wrap="none" rtlCol="0">
            <a:spAutoFit/>
          </a:bodyPr>
          <a:lstStyle/>
          <a:p>
            <a:r>
              <a:rPr lang="en-GB" sz="3600" dirty="0"/>
              <a:t># </a:t>
            </a:r>
            <a:r>
              <a:rPr lang="en-GB" sz="3600" dirty="0" smtClean="0"/>
              <a:t>Backup of </a:t>
            </a:r>
            <a:r>
              <a:rPr lang="en-GB" sz="3600" dirty="0" smtClean="0">
                <a:solidFill>
                  <a:srgbClr val="FF0000"/>
                </a:solidFill>
              </a:rPr>
              <a:t>ebsdbp</a:t>
            </a:r>
            <a:r>
              <a:rPr lang="en-GB" sz="3600" dirty="0" smtClean="0"/>
              <a:t> Oracle software</a:t>
            </a:r>
            <a:endParaRPr lang="en-GB" sz="3600" dirty="0"/>
          </a:p>
          <a:p>
            <a:r>
              <a:rPr lang="en-GB" sz="3600" dirty="0"/>
              <a:t>00 19 * * * </a:t>
            </a:r>
            <a:r>
              <a:rPr lang="en-GB" sz="3600" dirty="0" smtClean="0"/>
              <a:t>/scripts/oracle/backups/</a:t>
            </a:r>
            <a:r>
              <a:rPr lang="en-GB" sz="3600" dirty="0" smtClean="0">
                <a:solidFill>
                  <a:srgbClr val="FF0000"/>
                </a:solidFill>
              </a:rPr>
              <a:t>ebsdbp</a:t>
            </a:r>
            <a:r>
              <a:rPr lang="en-GB" sz="3600" dirty="0" smtClean="0"/>
              <a:t>_backup.sh </a:t>
            </a:r>
          </a:p>
          <a:p>
            <a:r>
              <a:rPr lang="en-GB" sz="3600" dirty="0"/>
              <a:t> </a:t>
            </a:r>
            <a:r>
              <a:rPr lang="en-GB" sz="3600" dirty="0" smtClean="0"/>
              <a:t>                &gt; /scripts/oracle/logs/</a:t>
            </a:r>
            <a:r>
              <a:rPr lang="en-GB" sz="3600" dirty="0" smtClean="0">
                <a:solidFill>
                  <a:srgbClr val="FF0000"/>
                </a:solidFill>
              </a:rPr>
              <a:t>ebsdbp</a:t>
            </a:r>
            <a:r>
              <a:rPr lang="en-GB" sz="3600" dirty="0" smtClean="0"/>
              <a:t>_backup.log </a:t>
            </a:r>
            <a:r>
              <a:rPr lang="en-GB" sz="3600" dirty="0"/>
              <a:t>2&gt;&amp;1</a:t>
            </a:r>
          </a:p>
        </p:txBody>
      </p:sp>
      <p:sp>
        <p:nvSpPr>
          <p:cNvPr id="4" name="TextBox 3"/>
          <p:cNvSpPr txBox="1"/>
          <p:nvPr/>
        </p:nvSpPr>
        <p:spPr>
          <a:xfrm>
            <a:off x="1473884" y="0"/>
            <a:ext cx="949542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Production backup schedule</a:t>
            </a:r>
            <a:endParaRPr lang="en-GB" sz="6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27618" y="3686177"/>
            <a:ext cx="10820847" cy="1754326"/>
          </a:xfrm>
          <a:prstGeom prst="rect">
            <a:avLst/>
          </a:prstGeom>
          <a:noFill/>
        </p:spPr>
        <p:txBody>
          <a:bodyPr wrap="none" rtlCol="0">
            <a:spAutoFit/>
          </a:bodyPr>
          <a:lstStyle/>
          <a:p>
            <a:r>
              <a:rPr lang="en-GB" sz="3600" dirty="0"/>
              <a:t># </a:t>
            </a:r>
            <a:r>
              <a:rPr lang="en-GB" sz="3600" dirty="0" smtClean="0"/>
              <a:t>Backup of </a:t>
            </a:r>
            <a:r>
              <a:rPr lang="en-GB" sz="3600" dirty="0" smtClean="0">
                <a:solidFill>
                  <a:srgbClr val="FF0000"/>
                </a:solidFill>
              </a:rPr>
              <a:t>ebsapp</a:t>
            </a:r>
            <a:r>
              <a:rPr lang="en-GB" sz="3600" dirty="0" smtClean="0"/>
              <a:t> Application software</a:t>
            </a:r>
            <a:endParaRPr lang="en-GB" sz="3600" dirty="0"/>
          </a:p>
          <a:p>
            <a:r>
              <a:rPr lang="en-GB" sz="3600" dirty="0"/>
              <a:t>00 19 * * * </a:t>
            </a:r>
            <a:r>
              <a:rPr lang="en-GB" sz="3600" dirty="0" smtClean="0"/>
              <a:t>/scripts/oracle/backups/</a:t>
            </a:r>
            <a:r>
              <a:rPr lang="en-GB" sz="3600" dirty="0" smtClean="0">
                <a:solidFill>
                  <a:srgbClr val="FF0000"/>
                </a:solidFill>
              </a:rPr>
              <a:t>ebsapp</a:t>
            </a:r>
            <a:r>
              <a:rPr lang="en-GB" sz="3600" dirty="0" smtClean="0"/>
              <a:t>_backup.sh </a:t>
            </a:r>
          </a:p>
          <a:p>
            <a:r>
              <a:rPr lang="en-GB" sz="3600" dirty="0"/>
              <a:t> </a:t>
            </a:r>
            <a:r>
              <a:rPr lang="en-GB" sz="3600" dirty="0" smtClean="0"/>
              <a:t>                &gt; /scripts/oracle/logs/</a:t>
            </a:r>
            <a:r>
              <a:rPr lang="en-GB" sz="3600" dirty="0" smtClean="0">
                <a:solidFill>
                  <a:srgbClr val="FF0000"/>
                </a:solidFill>
              </a:rPr>
              <a:t>ebsapp</a:t>
            </a:r>
            <a:r>
              <a:rPr lang="en-GB" sz="3600" dirty="0" smtClean="0"/>
              <a:t>_backup.log </a:t>
            </a:r>
            <a:r>
              <a:rPr lang="en-GB" sz="3600" dirty="0"/>
              <a:t>2&gt;&amp;1</a:t>
            </a:r>
          </a:p>
        </p:txBody>
      </p:sp>
      <p:cxnSp>
        <p:nvCxnSpPr>
          <p:cNvPr id="6" name="Straight Connector 5"/>
          <p:cNvCxnSpPr/>
          <p:nvPr/>
        </p:nvCxnSpPr>
        <p:spPr>
          <a:xfrm flipV="1">
            <a:off x="324253" y="3447738"/>
            <a:ext cx="11287593"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4390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50767" y="-20238"/>
            <a:ext cx="8198783"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Production Backup </a:t>
            </a:r>
            <a:r>
              <a:rPr lang="en-GB" sz="6000" b="1" dirty="0">
                <a:solidFill>
                  <a:srgbClr val="FF0000"/>
                </a:solidFill>
                <a:effectLst>
                  <a:outerShdw blurRad="38100" dist="38100" dir="2700000" algn="tl">
                    <a:srgbClr val="000000">
                      <a:alpha val="43137"/>
                    </a:srgbClr>
                  </a:outerShdw>
                </a:effectLst>
              </a:rPr>
              <a:t>S</a:t>
            </a:r>
            <a:r>
              <a:rPr lang="en-GB" sz="6000" b="1" dirty="0" smtClean="0">
                <a:solidFill>
                  <a:srgbClr val="FF0000"/>
                </a:solidFill>
                <a:effectLst>
                  <a:outerShdw blurRad="38100" dist="38100" dir="2700000" algn="tl">
                    <a:srgbClr val="000000">
                      <a:alpha val="43137"/>
                    </a:srgbClr>
                  </a:outerShdw>
                </a:effectLst>
              </a:rPr>
              <a:t>cript</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9981" y="1060886"/>
            <a:ext cx="12351895" cy="584775"/>
          </a:xfrm>
          <a:prstGeom prst="rect">
            <a:avLst/>
          </a:prstGeom>
          <a:noFill/>
        </p:spPr>
        <p:txBody>
          <a:bodyPr wrap="square" rtlCol="0">
            <a:spAutoFit/>
          </a:bodyPr>
          <a:lstStyle/>
          <a:p>
            <a:r>
              <a:rPr lang="en-GB" sz="3200" dirty="0" smtClean="0"/>
              <a:t>Before any backup files are created, a pre-clone of each Tier is performed</a:t>
            </a:r>
            <a:endParaRPr lang="en-GB" sz="3200" dirty="0"/>
          </a:p>
        </p:txBody>
      </p:sp>
      <p:sp>
        <p:nvSpPr>
          <p:cNvPr id="9" name="TextBox 8">
            <a:hlinkClick r:id="rId3" action="ppaction://hlinksldjump"/>
          </p:cNvPr>
          <p:cNvSpPr txBox="1"/>
          <p:nvPr/>
        </p:nvSpPr>
        <p:spPr>
          <a:xfrm>
            <a:off x="485228" y="2834032"/>
            <a:ext cx="9922716" cy="584775"/>
          </a:xfrm>
          <a:prstGeom prst="rect">
            <a:avLst/>
          </a:prstGeom>
          <a:noFill/>
        </p:spPr>
        <p:txBody>
          <a:bodyPr wrap="none" rtlCol="0">
            <a:spAutoFit/>
          </a:bodyPr>
          <a:lstStyle/>
          <a:p>
            <a:r>
              <a:rPr lang="en-GB" sz="3200" dirty="0" err="1">
                <a:solidFill>
                  <a:srgbClr val="FF0000"/>
                </a:solidFill>
              </a:rPr>
              <a:t>su</a:t>
            </a:r>
            <a:r>
              <a:rPr lang="en-GB" sz="3200" dirty="0">
                <a:solidFill>
                  <a:srgbClr val="FF0000"/>
                </a:solidFill>
              </a:rPr>
              <a:t> - $DBOWN -c "${SCRIPT_DIR}/pre_clone.sh </a:t>
            </a:r>
            <a:r>
              <a:rPr lang="en-GB" sz="3200" dirty="0" smtClean="0">
                <a:solidFill>
                  <a:srgbClr val="FF0000"/>
                </a:solidFill>
              </a:rPr>
              <a:t>$</a:t>
            </a:r>
            <a:r>
              <a:rPr lang="en-GB" sz="3200" dirty="0">
                <a:solidFill>
                  <a:srgbClr val="FF0000"/>
                </a:solidFill>
              </a:rPr>
              <a:t>APPSPASS"</a:t>
            </a:r>
          </a:p>
        </p:txBody>
      </p:sp>
      <p:sp>
        <p:nvSpPr>
          <p:cNvPr id="3" name="TextBox 2"/>
          <p:cNvSpPr txBox="1"/>
          <p:nvPr/>
        </p:nvSpPr>
        <p:spPr>
          <a:xfrm>
            <a:off x="485228" y="2081621"/>
            <a:ext cx="6242863" cy="584775"/>
          </a:xfrm>
          <a:prstGeom prst="rect">
            <a:avLst/>
          </a:prstGeom>
          <a:noFill/>
        </p:spPr>
        <p:txBody>
          <a:bodyPr wrap="none" rtlCol="0">
            <a:spAutoFit/>
          </a:bodyPr>
          <a:lstStyle/>
          <a:p>
            <a:r>
              <a:rPr lang="en-GB" sz="3200" dirty="0" smtClean="0"/>
              <a:t>On </a:t>
            </a:r>
            <a:r>
              <a:rPr lang="en-GB" sz="3200" dirty="0"/>
              <a:t>ebsdbp, </a:t>
            </a:r>
            <a:r>
              <a:rPr lang="en-GB" sz="3200" dirty="0" smtClean="0"/>
              <a:t>ebsdbp_backup.sh runs:</a:t>
            </a:r>
            <a:endParaRPr lang="en-GB" sz="3200" dirty="0"/>
          </a:p>
        </p:txBody>
      </p:sp>
      <p:sp>
        <p:nvSpPr>
          <p:cNvPr id="10" name="TextBox 9"/>
          <p:cNvSpPr txBox="1"/>
          <p:nvPr/>
        </p:nvSpPr>
        <p:spPr>
          <a:xfrm>
            <a:off x="485228" y="4370548"/>
            <a:ext cx="10107062" cy="584775"/>
          </a:xfrm>
          <a:prstGeom prst="rect">
            <a:avLst/>
          </a:prstGeom>
          <a:noFill/>
        </p:spPr>
        <p:txBody>
          <a:bodyPr wrap="none" rtlCol="0">
            <a:spAutoFit/>
          </a:bodyPr>
          <a:lstStyle/>
          <a:p>
            <a:r>
              <a:rPr lang="en-GB" sz="3200" dirty="0" err="1">
                <a:solidFill>
                  <a:srgbClr val="FF0000"/>
                </a:solidFill>
              </a:rPr>
              <a:t>su</a:t>
            </a:r>
            <a:r>
              <a:rPr lang="en-GB" sz="3200" dirty="0">
                <a:solidFill>
                  <a:srgbClr val="FF0000"/>
                </a:solidFill>
              </a:rPr>
              <a:t> - </a:t>
            </a:r>
            <a:r>
              <a:rPr lang="en-GB" sz="3200" dirty="0" smtClean="0">
                <a:solidFill>
                  <a:srgbClr val="FF0000"/>
                </a:solidFill>
              </a:rPr>
              <a:t>$APPOWN </a:t>
            </a:r>
            <a:r>
              <a:rPr lang="en-GB" sz="3200" dirty="0">
                <a:solidFill>
                  <a:srgbClr val="FF0000"/>
                </a:solidFill>
              </a:rPr>
              <a:t>-c "${SCRIPT_DIR}/pre_clone.sh </a:t>
            </a:r>
            <a:r>
              <a:rPr lang="en-GB" sz="3200" dirty="0" smtClean="0">
                <a:solidFill>
                  <a:srgbClr val="FF0000"/>
                </a:solidFill>
              </a:rPr>
              <a:t>$</a:t>
            </a:r>
            <a:r>
              <a:rPr lang="en-GB" sz="3200" dirty="0">
                <a:solidFill>
                  <a:srgbClr val="FF0000"/>
                </a:solidFill>
              </a:rPr>
              <a:t>APPSPASS"</a:t>
            </a:r>
          </a:p>
        </p:txBody>
      </p:sp>
      <p:sp>
        <p:nvSpPr>
          <p:cNvPr id="11" name="TextBox 10"/>
          <p:cNvSpPr txBox="1"/>
          <p:nvPr/>
        </p:nvSpPr>
        <p:spPr>
          <a:xfrm>
            <a:off x="485228" y="3602290"/>
            <a:ext cx="6204391" cy="584775"/>
          </a:xfrm>
          <a:prstGeom prst="rect">
            <a:avLst/>
          </a:prstGeom>
          <a:noFill/>
        </p:spPr>
        <p:txBody>
          <a:bodyPr wrap="none" rtlCol="0">
            <a:spAutoFit/>
          </a:bodyPr>
          <a:lstStyle/>
          <a:p>
            <a:r>
              <a:rPr lang="en-GB" sz="3200" dirty="0" smtClean="0"/>
              <a:t>On ebsapp, ebsapp_backup.sh runs:</a:t>
            </a:r>
            <a:endParaRPr lang="en-GB" sz="3200" dirty="0"/>
          </a:p>
        </p:txBody>
      </p:sp>
    </p:spTree>
    <p:extLst>
      <p:ext uri="{BB962C8B-B14F-4D97-AF65-F5344CB8AC3E}">
        <p14:creationId xmlns:p14="http://schemas.microsoft.com/office/powerpoint/2010/main" val="29617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960664" y="0"/>
            <a:ext cx="5382564"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Preclone</a:t>
            </a:r>
            <a:r>
              <a:rPr lang="en-GB" sz="6000" b="1" dirty="0" smtClean="0">
                <a:solidFill>
                  <a:srgbClr val="FF0000"/>
                </a:solidFill>
                <a:effectLst>
                  <a:outerShdw blurRad="38100" dist="38100" dir="2700000" algn="tl">
                    <a:srgbClr val="000000">
                      <a:alpha val="43137"/>
                    </a:srgbClr>
                  </a:outerShdw>
                </a:effectLst>
              </a:rPr>
              <a:t> dbTier</a:t>
            </a:r>
            <a:endParaRPr lang="en-GB" sz="6000" b="1" dirty="0">
              <a:solidFill>
                <a:srgbClr val="FF0000"/>
              </a:solidFill>
              <a:effectLst>
                <a:outerShdw blurRad="38100" dist="38100" dir="2700000" algn="tl">
                  <a:srgbClr val="000000">
                    <a:alpha val="43137"/>
                  </a:srgbClr>
                </a:outerShdw>
              </a:effectLst>
            </a:endParaRPr>
          </a:p>
        </p:txBody>
      </p:sp>
      <p:sp>
        <p:nvSpPr>
          <p:cNvPr id="3" name="TextBox 2">
            <a:hlinkClick r:id="" action="ppaction://noaction"/>
          </p:cNvPr>
          <p:cNvSpPr txBox="1"/>
          <p:nvPr/>
        </p:nvSpPr>
        <p:spPr>
          <a:xfrm>
            <a:off x="0" y="1132478"/>
            <a:ext cx="12248802" cy="3323987"/>
          </a:xfrm>
          <a:prstGeom prst="rect">
            <a:avLst/>
          </a:prstGeom>
          <a:noFill/>
        </p:spPr>
        <p:txBody>
          <a:bodyPr wrap="none" rtlCol="0">
            <a:spAutoFit/>
          </a:bodyPr>
          <a:lstStyle/>
          <a:p>
            <a:r>
              <a:rPr lang="en-GB" sz="4200" dirty="0"/>
              <a:t>#!/bin/bash</a:t>
            </a:r>
          </a:p>
          <a:p>
            <a:endParaRPr lang="en-GB" sz="4200" dirty="0"/>
          </a:p>
          <a:p>
            <a:r>
              <a:rPr lang="en-GB" sz="4200" dirty="0" err="1" smtClean="0"/>
              <a:t>appspass</a:t>
            </a:r>
            <a:r>
              <a:rPr lang="en-GB" sz="4200" dirty="0" smtClean="0"/>
              <a:t>=$1</a:t>
            </a:r>
            <a:endParaRPr lang="en-GB" sz="4200" dirty="0"/>
          </a:p>
          <a:p>
            <a:r>
              <a:rPr lang="en-GB" sz="4200" dirty="0"/>
              <a:t>#</a:t>
            </a:r>
          </a:p>
          <a:p>
            <a:r>
              <a:rPr lang="en-GB" sz="4200" dirty="0"/>
              <a:t>cd $ORACLE_HOME/</a:t>
            </a:r>
            <a:r>
              <a:rPr lang="en-GB" sz="4200" dirty="0" err="1"/>
              <a:t>appsutil</a:t>
            </a:r>
            <a:r>
              <a:rPr lang="en-GB" sz="4200" dirty="0"/>
              <a:t>/scripts</a:t>
            </a:r>
            <a:r>
              <a:rPr lang="en-GB" sz="4200" dirty="0" smtClean="0"/>
              <a:t>/$CONTEXT_NAME</a:t>
            </a:r>
          </a:p>
        </p:txBody>
      </p:sp>
      <p:sp>
        <p:nvSpPr>
          <p:cNvPr id="4" name="TextBox 3"/>
          <p:cNvSpPr txBox="1"/>
          <p:nvPr/>
        </p:nvSpPr>
        <p:spPr>
          <a:xfrm>
            <a:off x="0" y="4456465"/>
            <a:ext cx="9986901" cy="738664"/>
          </a:xfrm>
          <a:prstGeom prst="rect">
            <a:avLst/>
          </a:prstGeom>
          <a:noFill/>
        </p:spPr>
        <p:txBody>
          <a:bodyPr wrap="none" rtlCol="0">
            <a:spAutoFit/>
          </a:bodyPr>
          <a:lstStyle/>
          <a:p>
            <a:r>
              <a:rPr lang="en-GB" sz="4200" dirty="0"/>
              <a:t>echo ${</a:t>
            </a:r>
            <a:r>
              <a:rPr lang="en-GB" sz="4200" dirty="0" err="1"/>
              <a:t>appspass</a:t>
            </a:r>
            <a:r>
              <a:rPr lang="en-GB" sz="4200" dirty="0"/>
              <a:t>} | </a:t>
            </a:r>
            <a:r>
              <a:rPr lang="en-GB" sz="4200" dirty="0" err="1"/>
              <a:t>perl</a:t>
            </a:r>
            <a:r>
              <a:rPr lang="en-GB" sz="4200" dirty="0"/>
              <a:t> adpreclone.pl </a:t>
            </a:r>
            <a:r>
              <a:rPr lang="en-GB" sz="4200" dirty="0" smtClean="0"/>
              <a:t>dbTier</a:t>
            </a:r>
            <a:endParaRPr lang="en-GB" sz="4200" dirty="0"/>
          </a:p>
        </p:txBody>
      </p:sp>
    </p:spTree>
    <p:extLst>
      <p:ext uri="{BB962C8B-B14F-4D97-AF65-F5344CB8AC3E}">
        <p14:creationId xmlns:p14="http://schemas.microsoft.com/office/powerpoint/2010/main" val="33103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3000"/>
                                  </p:stCondLst>
                                  <p:iterate type="lt">
                                    <p:tmPct val="4000"/>
                                  </p:iterate>
                                  <p:childTnLst>
                                    <p:set>
                                      <p:cBhvr override="childStyle">
                                        <p:cTn id="6" dur="500" fill="hold"/>
                                        <p:tgtEl>
                                          <p:spTgt spid="4"/>
                                        </p:tgtEl>
                                        <p:attrNameLst>
                                          <p:attrName>style.color</p:attrName>
                                        </p:attrNameLst>
                                      </p:cBhvr>
                                      <p:to>
                                        <p:clrVal>
                                          <a:srgbClr val="FD3121"/>
                                        </p:clrVal>
                                      </p:to>
                                    </p:set>
                                    <p:set>
                                      <p:cBhvr>
                                        <p:cTn id="7" dur="500" fill="hold"/>
                                        <p:tgtEl>
                                          <p:spTgt spid="4"/>
                                        </p:tgtEl>
                                        <p:attrNameLst>
                                          <p:attrName>fillcolor</p:attrName>
                                        </p:attrNameLst>
                                      </p:cBhvr>
                                      <p:to>
                                        <p:clrVal>
                                          <a:srgbClr val="FD3121"/>
                                        </p:clrVal>
                                      </p:to>
                                    </p:set>
                                    <p:set>
                                      <p:cBhvr>
                                        <p:cTn id="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957815" y="0"/>
            <a:ext cx="5890139"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Preclone</a:t>
            </a:r>
            <a:r>
              <a:rPr lang="en-GB" sz="6000" b="1" dirty="0" smtClean="0">
                <a:solidFill>
                  <a:srgbClr val="FF0000"/>
                </a:solidFill>
                <a:effectLst>
                  <a:outerShdw blurRad="38100" dist="38100" dir="2700000" algn="tl">
                    <a:srgbClr val="000000">
                      <a:alpha val="43137"/>
                    </a:srgbClr>
                  </a:outerShdw>
                </a:effectLst>
              </a:rPr>
              <a:t> </a:t>
            </a:r>
            <a:r>
              <a:rPr lang="en-GB" sz="6000" b="1" dirty="0" err="1" smtClean="0">
                <a:solidFill>
                  <a:srgbClr val="FF0000"/>
                </a:solidFill>
                <a:effectLst>
                  <a:outerShdw blurRad="38100" dist="38100" dir="2700000" algn="tl">
                    <a:srgbClr val="000000">
                      <a:alpha val="43137"/>
                    </a:srgbClr>
                  </a:outerShdw>
                </a:effectLst>
              </a:rPr>
              <a:t>appsTier</a:t>
            </a:r>
            <a:endParaRPr lang="en-GB" sz="6000" b="1" dirty="0">
              <a:solidFill>
                <a:srgbClr val="FF0000"/>
              </a:solidFill>
              <a:effectLst>
                <a:outerShdw blurRad="38100" dist="38100" dir="2700000" algn="tl">
                  <a:srgbClr val="000000">
                    <a:alpha val="43137"/>
                  </a:srgbClr>
                </a:outerShdw>
              </a:effectLst>
            </a:endParaRPr>
          </a:p>
        </p:txBody>
      </p:sp>
      <p:sp>
        <p:nvSpPr>
          <p:cNvPr id="3" name="TextBox 2">
            <a:hlinkClick r:id="" action="ppaction://noaction"/>
          </p:cNvPr>
          <p:cNvSpPr txBox="1"/>
          <p:nvPr/>
        </p:nvSpPr>
        <p:spPr>
          <a:xfrm>
            <a:off x="227004" y="1015663"/>
            <a:ext cx="10452349" cy="3970318"/>
          </a:xfrm>
          <a:prstGeom prst="rect">
            <a:avLst/>
          </a:prstGeom>
          <a:noFill/>
        </p:spPr>
        <p:txBody>
          <a:bodyPr wrap="none" rtlCol="0">
            <a:spAutoFit/>
          </a:bodyPr>
          <a:lstStyle/>
          <a:p>
            <a:r>
              <a:rPr lang="en-GB" sz="4200" dirty="0"/>
              <a:t>#!/bin/bash</a:t>
            </a:r>
          </a:p>
          <a:p>
            <a:endParaRPr lang="en-GB" sz="4200" dirty="0"/>
          </a:p>
          <a:p>
            <a:r>
              <a:rPr lang="en-GB" sz="4200" dirty="0" err="1"/>
              <a:t>appspass</a:t>
            </a:r>
            <a:r>
              <a:rPr lang="en-GB" sz="4200" dirty="0"/>
              <a:t>=$1</a:t>
            </a:r>
          </a:p>
          <a:p>
            <a:r>
              <a:rPr lang="en-GB" sz="4200" dirty="0"/>
              <a:t>#</a:t>
            </a:r>
          </a:p>
          <a:p>
            <a:r>
              <a:rPr lang="en-GB" sz="4200" dirty="0"/>
              <a:t>cd $INST_TOP/admin/scripts</a:t>
            </a:r>
          </a:p>
          <a:p>
            <a:r>
              <a:rPr lang="en-GB" sz="4200" dirty="0"/>
              <a:t>echo ${</a:t>
            </a:r>
            <a:r>
              <a:rPr lang="en-GB" sz="4200" dirty="0" err="1"/>
              <a:t>appspass</a:t>
            </a:r>
            <a:r>
              <a:rPr lang="en-GB" sz="4200" dirty="0"/>
              <a:t>} | </a:t>
            </a:r>
            <a:r>
              <a:rPr lang="en-GB" sz="4200" dirty="0" err="1"/>
              <a:t>perl</a:t>
            </a:r>
            <a:r>
              <a:rPr lang="en-GB" sz="4200" dirty="0"/>
              <a:t> adpreclone.pl </a:t>
            </a:r>
            <a:r>
              <a:rPr lang="en-GB" sz="4200" dirty="0" err="1"/>
              <a:t>appsTier</a:t>
            </a:r>
            <a:endParaRPr lang="en-GB" sz="4200" dirty="0"/>
          </a:p>
        </p:txBody>
      </p:sp>
    </p:spTree>
    <p:extLst>
      <p:ext uri="{BB962C8B-B14F-4D97-AF65-F5344CB8AC3E}">
        <p14:creationId xmlns:p14="http://schemas.microsoft.com/office/powerpoint/2010/main" val="87144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325621" y="0"/>
            <a:ext cx="6062493"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List of backup files</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0" y="1583413"/>
            <a:ext cx="12713737" cy="4031873"/>
          </a:xfrm>
          <a:prstGeom prst="rect">
            <a:avLst/>
          </a:prstGeom>
          <a:noFill/>
        </p:spPr>
        <p:txBody>
          <a:bodyPr wrap="none" rtlCol="0">
            <a:spAutoFit/>
          </a:bodyPr>
          <a:lstStyle/>
          <a:p>
            <a:r>
              <a:rPr lang="en-GB" sz="3100" dirty="0"/>
              <a:t>ls -</a:t>
            </a:r>
            <a:r>
              <a:rPr lang="en-GB" sz="3100" dirty="0" err="1"/>
              <a:t>lh</a:t>
            </a:r>
            <a:r>
              <a:rPr lang="en-GB" sz="3100" dirty="0"/>
              <a:t> </a:t>
            </a:r>
            <a:r>
              <a:rPr lang="en-GB" sz="3100" dirty="0" smtClean="0"/>
              <a:t>/</a:t>
            </a:r>
            <a:r>
              <a:rPr lang="en-GB" sz="3100" dirty="0" err="1" smtClean="0"/>
              <a:t>nfsmount</a:t>
            </a:r>
            <a:r>
              <a:rPr lang="en-GB" sz="3100" dirty="0" smtClean="0"/>
              <a:t>/</a:t>
            </a:r>
            <a:r>
              <a:rPr lang="en-GB" sz="3100" dirty="0" err="1" smtClean="0"/>
              <a:t>EBSclone</a:t>
            </a:r>
            <a:r>
              <a:rPr lang="en-GB" sz="3100" dirty="0" smtClean="0"/>
              <a:t>/backup</a:t>
            </a:r>
            <a:endParaRPr lang="en-GB" sz="3100" dirty="0"/>
          </a:p>
          <a:p>
            <a:r>
              <a:rPr lang="en-GB" sz="3100" dirty="0"/>
              <a:t>total </a:t>
            </a:r>
            <a:r>
              <a:rPr lang="en-GB" sz="3100" dirty="0" smtClean="0"/>
              <a:t>19G</a:t>
            </a:r>
            <a:endParaRPr lang="en-GB" sz="3100" dirty="0"/>
          </a:p>
          <a:p>
            <a:r>
              <a:rPr lang="en-GB" sz="3100" dirty="0" smtClean="0"/>
              <a:t>-</a:t>
            </a:r>
            <a:r>
              <a:rPr lang="en-GB" sz="3100" dirty="0" err="1"/>
              <a:t>rw</a:t>
            </a:r>
            <a:r>
              <a:rPr lang="en-GB" sz="3100" dirty="0"/>
              <a:t>-r--r-- 1 root   </a:t>
            </a:r>
            <a:r>
              <a:rPr lang="en-GB" sz="3100" dirty="0" err="1"/>
              <a:t>root</a:t>
            </a:r>
            <a:r>
              <a:rPr lang="en-GB" sz="3100" dirty="0"/>
              <a:t> 9.4G Nov  </a:t>
            </a:r>
            <a:r>
              <a:rPr lang="en-GB" sz="3100" dirty="0" smtClean="0"/>
              <a:t> 2 </a:t>
            </a:r>
            <a:r>
              <a:rPr lang="en-GB" sz="3100" dirty="0"/>
              <a:t>20:50 </a:t>
            </a:r>
            <a:r>
              <a:rPr lang="en-GB" sz="3100" dirty="0" smtClean="0"/>
              <a:t>EBSPRD_ebsapp_Apps_Top.tgz</a:t>
            </a:r>
            <a:endParaRPr lang="en-GB" sz="3100" dirty="0"/>
          </a:p>
          <a:p>
            <a:r>
              <a:rPr lang="en-GB" sz="3100" dirty="0"/>
              <a:t>-</a:t>
            </a:r>
            <a:r>
              <a:rPr lang="en-GB" sz="3100" dirty="0" err="1"/>
              <a:t>rw</a:t>
            </a:r>
            <a:r>
              <a:rPr lang="en-GB" sz="3100" dirty="0"/>
              <a:t>-r--r-- 1 root   </a:t>
            </a:r>
            <a:r>
              <a:rPr lang="en-GB" sz="3100" dirty="0" err="1"/>
              <a:t>root</a:t>
            </a:r>
            <a:r>
              <a:rPr lang="en-GB" sz="3100" dirty="0"/>
              <a:t> 6.7G Nov  </a:t>
            </a:r>
            <a:r>
              <a:rPr lang="en-GB" sz="3100" dirty="0" smtClean="0"/>
              <a:t> 2 </a:t>
            </a:r>
            <a:r>
              <a:rPr lang="en-GB" sz="3100" dirty="0"/>
              <a:t>22:13 </a:t>
            </a:r>
            <a:r>
              <a:rPr lang="en-GB" sz="3100" dirty="0" smtClean="0"/>
              <a:t>EBSPRD_ebsapp_Inst_Top.tgz</a:t>
            </a:r>
            <a:endParaRPr lang="en-GB" sz="3100" dirty="0"/>
          </a:p>
          <a:p>
            <a:r>
              <a:rPr lang="en-GB" sz="3100" dirty="0"/>
              <a:t>-</a:t>
            </a:r>
            <a:r>
              <a:rPr lang="en-GB" sz="3100" dirty="0" err="1"/>
              <a:t>rw</a:t>
            </a:r>
            <a:r>
              <a:rPr lang="en-GB" sz="3100" dirty="0"/>
              <a:t>-r--r-- 1 root   </a:t>
            </a:r>
            <a:r>
              <a:rPr lang="en-GB" sz="3100" dirty="0" err="1"/>
              <a:t>root</a:t>
            </a:r>
            <a:r>
              <a:rPr lang="en-GB" sz="3100" dirty="0"/>
              <a:t>  16M Nov  </a:t>
            </a:r>
            <a:r>
              <a:rPr lang="en-GB" sz="3100" dirty="0" smtClean="0"/>
              <a:t>2 </a:t>
            </a:r>
            <a:r>
              <a:rPr lang="en-GB" sz="3100" dirty="0"/>
              <a:t>22:19 </a:t>
            </a:r>
            <a:r>
              <a:rPr lang="en-GB" sz="3100" dirty="0" smtClean="0"/>
              <a:t>EBSPRD_ebsapp_Out_Top.tgz</a:t>
            </a:r>
          </a:p>
          <a:p>
            <a:r>
              <a:rPr lang="en-GB" sz="3100" dirty="0"/>
              <a:t>-</a:t>
            </a:r>
            <a:r>
              <a:rPr lang="en-GB" sz="3100" dirty="0" err="1"/>
              <a:t>rw</a:t>
            </a:r>
            <a:r>
              <a:rPr lang="en-GB" sz="3100" dirty="0"/>
              <a:t>-r--r-- 1 root   </a:t>
            </a:r>
            <a:r>
              <a:rPr lang="en-GB" sz="3100" dirty="0" err="1"/>
              <a:t>root</a:t>
            </a:r>
            <a:r>
              <a:rPr lang="en-GB" sz="3100" dirty="0"/>
              <a:t> 3.3G Nov  </a:t>
            </a:r>
            <a:r>
              <a:rPr lang="en-GB" sz="3100" dirty="0" smtClean="0"/>
              <a:t> 2 </a:t>
            </a:r>
            <a:r>
              <a:rPr lang="en-GB" sz="3100" dirty="0"/>
              <a:t>19:10 </a:t>
            </a:r>
            <a:r>
              <a:rPr lang="en-GB" sz="3100" dirty="0" smtClean="0"/>
              <a:t>EBSPRD_ebsdbp_Oracle_Home.tgz</a:t>
            </a:r>
            <a:endParaRPr lang="en-GB" sz="3100" dirty="0"/>
          </a:p>
          <a:p>
            <a:r>
              <a:rPr lang="en-GB" sz="3100" dirty="0"/>
              <a:t>-</a:t>
            </a:r>
            <a:r>
              <a:rPr lang="en-GB" sz="3100" dirty="0" err="1"/>
              <a:t>rw</a:t>
            </a:r>
            <a:r>
              <a:rPr lang="en-GB" sz="3100" dirty="0"/>
              <a:t>-r--r-- 1 root   </a:t>
            </a:r>
            <a:r>
              <a:rPr lang="en-GB" sz="3100" dirty="0" err="1"/>
              <a:t>root</a:t>
            </a:r>
            <a:r>
              <a:rPr lang="en-GB" sz="3100" dirty="0"/>
              <a:t>  64M Nov  2 19:13 </a:t>
            </a:r>
            <a:r>
              <a:rPr lang="en-GB" sz="3100" dirty="0" smtClean="0"/>
              <a:t>EBSPRD_ebsdbp_Out_Top.tgz</a:t>
            </a:r>
            <a:endParaRPr lang="en-GB" sz="3100" dirty="0"/>
          </a:p>
          <a:p>
            <a:endParaRPr lang="en-GB" sz="3100" dirty="0"/>
          </a:p>
        </p:txBody>
      </p:sp>
    </p:spTree>
    <p:extLst>
      <p:ext uri="{BB962C8B-B14F-4D97-AF65-F5344CB8AC3E}">
        <p14:creationId xmlns:p14="http://schemas.microsoft.com/office/powerpoint/2010/main" val="21427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10000"/>
                                  </p:stCondLst>
                                  <p:iterate type="lt">
                                    <p:tmPct val="4000"/>
                                  </p:iterate>
                                  <p:childTnLst>
                                    <p:set>
                                      <p:cBhvr override="childStyle">
                                        <p:cTn id="6" dur="500" fill="hold"/>
                                        <p:tgtEl>
                                          <p:spTgt spid="3">
                                            <p:txEl>
                                              <p:pRg st="2" end="2"/>
                                            </p:txEl>
                                          </p:spTgt>
                                        </p:tgtEl>
                                        <p:attrNameLst>
                                          <p:attrName>style.color</p:attrName>
                                        </p:attrNameLst>
                                      </p:cBhvr>
                                      <p:to>
                                        <p:clrVal>
                                          <a:srgbClr val="E40000"/>
                                        </p:clrVal>
                                      </p:to>
                                    </p:set>
                                    <p:set>
                                      <p:cBhvr>
                                        <p:cTn id="7" dur="500" fill="hold"/>
                                        <p:tgtEl>
                                          <p:spTgt spid="3">
                                            <p:txEl>
                                              <p:pRg st="2" end="2"/>
                                            </p:txEl>
                                          </p:spTgt>
                                        </p:tgtEl>
                                        <p:attrNameLst>
                                          <p:attrName>fillcolor</p:attrName>
                                        </p:attrNameLst>
                                      </p:cBhvr>
                                      <p:to>
                                        <p:clrVal>
                                          <a:srgbClr val="E40000"/>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10000"/>
                                  </p:stCondLst>
                                  <p:iterate type="lt">
                                    <p:tmPct val="4000"/>
                                  </p:iterate>
                                  <p:childTnLst>
                                    <p:set>
                                      <p:cBhvr override="childStyle">
                                        <p:cTn id="10" dur="500" fill="hold"/>
                                        <p:tgtEl>
                                          <p:spTgt spid="3">
                                            <p:txEl>
                                              <p:pRg st="5" end="5"/>
                                            </p:txEl>
                                          </p:spTgt>
                                        </p:tgtEl>
                                        <p:attrNameLst>
                                          <p:attrName>style.color</p:attrName>
                                        </p:attrNameLst>
                                      </p:cBhvr>
                                      <p:to>
                                        <p:clrVal>
                                          <a:srgbClr val="E40000"/>
                                        </p:clrVal>
                                      </p:to>
                                    </p:set>
                                    <p:set>
                                      <p:cBhvr>
                                        <p:cTn id="11" dur="500" fill="hold"/>
                                        <p:tgtEl>
                                          <p:spTgt spid="3">
                                            <p:txEl>
                                              <p:pRg st="5" end="5"/>
                                            </p:txEl>
                                          </p:spTgt>
                                        </p:tgtEl>
                                        <p:attrNameLst>
                                          <p:attrName>fillcolor</p:attrName>
                                        </p:attrNameLst>
                                      </p:cBhvr>
                                      <p:to>
                                        <p:clrVal>
                                          <a:srgbClr val="E40000"/>
                                        </p:clrVal>
                                      </p:to>
                                    </p:set>
                                    <p:set>
                                      <p:cBhvr>
                                        <p:cTn id="12"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08000" y="767746"/>
            <a:ext cx="2269404" cy="369332"/>
          </a:xfrm>
          <a:prstGeom prst="rect">
            <a:avLst/>
          </a:prstGeom>
          <a:noFill/>
        </p:spPr>
        <p:txBody>
          <a:bodyPr wrap="none" rtlCol="0">
            <a:spAutoFit/>
          </a:bodyPr>
          <a:lstStyle/>
          <a:p>
            <a:r>
              <a:rPr lang="en-GB" b="1" dirty="0" smtClean="0"/>
              <a:t>/</a:t>
            </a:r>
            <a:r>
              <a:rPr lang="en-GB" b="1" dirty="0" err="1" smtClean="0"/>
              <a:t>nfsmount</a:t>
            </a:r>
            <a:r>
              <a:rPr lang="en-GB" b="1" dirty="0" smtClean="0"/>
              <a:t>/</a:t>
            </a:r>
            <a:r>
              <a:rPr lang="en-GB" b="1" dirty="0" err="1" smtClean="0"/>
              <a:t>EBSclone</a:t>
            </a:r>
            <a:r>
              <a:rPr lang="en-GB" b="1" dirty="0" smtClean="0"/>
              <a:t>/</a:t>
            </a:r>
            <a:endParaRPr lang="en-GB" b="1" dirty="0"/>
          </a:p>
        </p:txBody>
      </p:sp>
      <p:sp>
        <p:nvSpPr>
          <p:cNvPr id="18" name="TextBox 17"/>
          <p:cNvSpPr txBox="1"/>
          <p:nvPr/>
        </p:nvSpPr>
        <p:spPr>
          <a:xfrm>
            <a:off x="1073039" y="1668424"/>
            <a:ext cx="538930" cy="369332"/>
          </a:xfrm>
          <a:prstGeom prst="rect">
            <a:avLst/>
          </a:prstGeom>
          <a:noFill/>
        </p:spPr>
        <p:txBody>
          <a:bodyPr wrap="none" rtlCol="0">
            <a:spAutoFit/>
          </a:bodyPr>
          <a:lstStyle/>
          <a:p>
            <a:r>
              <a:rPr lang="en-GB" dirty="0" smtClean="0"/>
              <a:t>app</a:t>
            </a:r>
            <a:endParaRPr lang="en-GB" dirty="0"/>
          </a:p>
        </p:txBody>
      </p:sp>
      <p:cxnSp>
        <p:nvCxnSpPr>
          <p:cNvPr id="47" name="Straight Connector 46"/>
          <p:cNvCxnSpPr/>
          <p:nvPr/>
        </p:nvCxnSpPr>
        <p:spPr>
          <a:xfrm>
            <a:off x="307391" y="1564748"/>
            <a:ext cx="9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06658" y="2528962"/>
            <a:ext cx="1177245" cy="369332"/>
          </a:xfrm>
          <a:prstGeom prst="rect">
            <a:avLst/>
          </a:prstGeom>
          <a:noFill/>
        </p:spPr>
        <p:txBody>
          <a:bodyPr wrap="none" rtlCol="0">
            <a:spAutoFit/>
          </a:bodyPr>
          <a:lstStyle/>
          <a:p>
            <a:r>
              <a:rPr lang="en-GB" dirty="0" err="1" smtClean="0"/>
              <a:t>contextfile</a:t>
            </a:r>
            <a:endParaRPr lang="en-GB" dirty="0"/>
          </a:p>
        </p:txBody>
      </p:sp>
      <p:sp>
        <p:nvSpPr>
          <p:cNvPr id="75" name="TextBox 74"/>
          <p:cNvSpPr txBox="1"/>
          <p:nvPr/>
        </p:nvSpPr>
        <p:spPr>
          <a:xfrm>
            <a:off x="1528974" y="3615942"/>
            <a:ext cx="792781" cy="369332"/>
          </a:xfrm>
          <a:prstGeom prst="rect">
            <a:avLst/>
          </a:prstGeom>
          <a:noFill/>
        </p:spPr>
        <p:txBody>
          <a:bodyPr wrap="none" rtlCol="0">
            <a:spAutoFit/>
          </a:bodyPr>
          <a:lstStyle/>
          <a:p>
            <a:r>
              <a:rPr lang="en-GB" dirty="0" smtClean="0"/>
              <a:t>scripts</a:t>
            </a:r>
            <a:endParaRPr lang="en-GB" dirty="0"/>
          </a:p>
        </p:txBody>
      </p:sp>
      <p:sp>
        <p:nvSpPr>
          <p:cNvPr id="78" name="TextBox 77"/>
          <p:cNvSpPr txBox="1"/>
          <p:nvPr/>
        </p:nvSpPr>
        <p:spPr>
          <a:xfrm>
            <a:off x="1522426" y="4699587"/>
            <a:ext cx="449162" cy="369332"/>
          </a:xfrm>
          <a:prstGeom prst="rect">
            <a:avLst/>
          </a:prstGeom>
          <a:noFill/>
        </p:spPr>
        <p:txBody>
          <a:bodyPr wrap="none" rtlCol="0">
            <a:spAutoFit/>
          </a:bodyPr>
          <a:lstStyle/>
          <a:p>
            <a:r>
              <a:rPr lang="en-GB" dirty="0" err="1" smtClean="0"/>
              <a:t>sql</a:t>
            </a:r>
            <a:endParaRPr lang="en-GB" dirty="0"/>
          </a:p>
        </p:txBody>
      </p:sp>
      <p:cxnSp>
        <p:nvCxnSpPr>
          <p:cNvPr id="85" name="Straight Connector 84"/>
          <p:cNvCxnSpPr/>
          <p:nvPr/>
        </p:nvCxnSpPr>
        <p:spPr>
          <a:xfrm flipV="1">
            <a:off x="667392" y="1243018"/>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11795" y="1564748"/>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78793" y="2160386"/>
            <a:ext cx="0" cy="2700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2831" y="1878512"/>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0977" y="3068700"/>
            <a:ext cx="633507" cy="369332"/>
          </a:xfrm>
          <a:prstGeom prst="rect">
            <a:avLst/>
          </a:prstGeom>
          <a:noFill/>
        </p:spPr>
        <p:txBody>
          <a:bodyPr wrap="none" rtlCol="0">
            <a:spAutoFit/>
          </a:bodyPr>
          <a:lstStyle/>
          <a:p>
            <a:r>
              <a:rPr lang="en-GB" dirty="0" smtClean="0"/>
              <a:t>Logo</a:t>
            </a:r>
            <a:endParaRPr lang="en-GB" dirty="0"/>
          </a:p>
        </p:txBody>
      </p:sp>
      <p:sp>
        <p:nvSpPr>
          <p:cNvPr id="76" name="TextBox 75"/>
          <p:cNvSpPr txBox="1"/>
          <p:nvPr/>
        </p:nvSpPr>
        <p:spPr>
          <a:xfrm>
            <a:off x="1508410" y="4189807"/>
            <a:ext cx="923651" cy="369332"/>
          </a:xfrm>
          <a:prstGeom prst="rect">
            <a:avLst/>
          </a:prstGeom>
          <a:noFill/>
        </p:spPr>
        <p:txBody>
          <a:bodyPr wrap="none" rtlCol="0">
            <a:spAutoFit/>
          </a:bodyPr>
          <a:lstStyle/>
          <a:p>
            <a:r>
              <a:rPr lang="en-GB" dirty="0" smtClean="0"/>
              <a:t>security</a:t>
            </a:r>
            <a:endParaRPr lang="en-GB" dirty="0"/>
          </a:p>
        </p:txBody>
      </p:sp>
      <p:cxnSp>
        <p:nvCxnSpPr>
          <p:cNvPr id="36" name="Straight Connector 35"/>
          <p:cNvCxnSpPr/>
          <p:nvPr/>
        </p:nvCxnSpPr>
        <p:spPr>
          <a:xfrm>
            <a:off x="671902" y="2756201"/>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6385" y="3271670"/>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0868" y="3787139"/>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71904" y="4302608"/>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62940" y="4831524"/>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427591" y="1687152"/>
            <a:ext cx="703013" cy="369332"/>
          </a:xfrm>
          <a:prstGeom prst="rect">
            <a:avLst/>
          </a:prstGeom>
          <a:noFill/>
        </p:spPr>
        <p:txBody>
          <a:bodyPr wrap="none" rtlCol="0">
            <a:spAutoFit/>
          </a:bodyPr>
          <a:lstStyle/>
          <a:p>
            <a:r>
              <a:rPr lang="en-GB" dirty="0" smtClean="0"/>
              <a:t>script</a:t>
            </a:r>
            <a:endParaRPr lang="en-GB" dirty="0"/>
          </a:p>
        </p:txBody>
      </p:sp>
      <p:cxnSp>
        <p:nvCxnSpPr>
          <p:cNvPr id="95" name="Straight Connector 94"/>
          <p:cNvCxnSpPr/>
          <p:nvPr/>
        </p:nvCxnSpPr>
        <p:spPr>
          <a:xfrm flipV="1">
            <a:off x="9681389" y="1547821"/>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670962" y="1874031"/>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037593" y="2103636"/>
            <a:ext cx="288000" cy="326205"/>
            <a:chOff x="10504036" y="3347021"/>
            <a:chExt cx="288000" cy="326205"/>
          </a:xfrm>
        </p:grpSpPr>
        <p:cxnSp>
          <p:nvCxnSpPr>
            <p:cNvPr id="161" name="Straight Connector 160"/>
            <p:cNvCxnSpPr/>
            <p:nvPr/>
          </p:nvCxnSpPr>
          <p:spPr>
            <a:xfrm flipV="1">
              <a:off x="10504036" y="3673226"/>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10514463" y="3347021"/>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10256027" y="2242970"/>
            <a:ext cx="1326004" cy="369332"/>
          </a:xfrm>
          <a:prstGeom prst="rect">
            <a:avLst/>
          </a:prstGeom>
          <a:noFill/>
        </p:spPr>
        <p:txBody>
          <a:bodyPr wrap="none" rtlCol="0">
            <a:spAutoFit/>
          </a:bodyPr>
          <a:lstStyle/>
          <a:p>
            <a:r>
              <a:rPr lang="en-GB" b="1" dirty="0" smtClean="0">
                <a:solidFill>
                  <a:srgbClr val="7030A0"/>
                </a:solidFill>
              </a:rPr>
              <a:t>EBSclone.sh</a:t>
            </a:r>
            <a:endParaRPr lang="en-GB" b="1" dirty="0">
              <a:solidFill>
                <a:srgbClr val="7030A0"/>
              </a:solidFill>
            </a:endParaRPr>
          </a:p>
        </p:txBody>
      </p:sp>
      <p:pic>
        <p:nvPicPr>
          <p:cNvPr id="110" name="Picture 109"/>
          <p:cNvPicPr>
            <a:picLocks noChangeAspect="1"/>
          </p:cNvPicPr>
          <p:nvPr/>
        </p:nvPicPr>
        <p:blipFill>
          <a:blip r:embed="rId3"/>
          <a:stretch>
            <a:fillRect/>
          </a:stretch>
        </p:blipFill>
        <p:spPr>
          <a:xfrm rot="4406944">
            <a:off x="1031118" y="4533134"/>
            <a:ext cx="523875" cy="609600"/>
          </a:xfrm>
          <a:prstGeom prst="rect">
            <a:avLst/>
          </a:prstGeom>
        </p:spPr>
      </p:pic>
      <p:pic>
        <p:nvPicPr>
          <p:cNvPr id="111" name="Picture 110"/>
          <p:cNvPicPr>
            <a:picLocks noChangeAspect="1"/>
          </p:cNvPicPr>
          <p:nvPr/>
        </p:nvPicPr>
        <p:blipFill>
          <a:blip r:embed="rId3"/>
          <a:stretch>
            <a:fillRect/>
          </a:stretch>
        </p:blipFill>
        <p:spPr>
          <a:xfrm rot="4406944">
            <a:off x="1036377" y="3998772"/>
            <a:ext cx="523875" cy="609600"/>
          </a:xfrm>
          <a:prstGeom prst="rect">
            <a:avLst/>
          </a:prstGeom>
        </p:spPr>
      </p:pic>
      <p:pic>
        <p:nvPicPr>
          <p:cNvPr id="114" name="Picture 113"/>
          <p:cNvPicPr>
            <a:picLocks noChangeAspect="1"/>
          </p:cNvPicPr>
          <p:nvPr/>
        </p:nvPicPr>
        <p:blipFill>
          <a:blip r:embed="rId3"/>
          <a:stretch>
            <a:fillRect/>
          </a:stretch>
        </p:blipFill>
        <p:spPr>
          <a:xfrm rot="4406944">
            <a:off x="1040266" y="3452185"/>
            <a:ext cx="523875" cy="609600"/>
          </a:xfrm>
          <a:prstGeom prst="rect">
            <a:avLst/>
          </a:prstGeom>
        </p:spPr>
      </p:pic>
      <p:pic>
        <p:nvPicPr>
          <p:cNvPr id="115" name="Picture 114"/>
          <p:cNvPicPr>
            <a:picLocks noChangeAspect="1"/>
          </p:cNvPicPr>
          <p:nvPr/>
        </p:nvPicPr>
        <p:blipFill>
          <a:blip r:embed="rId3"/>
          <a:stretch>
            <a:fillRect/>
          </a:stretch>
        </p:blipFill>
        <p:spPr>
          <a:xfrm rot="4406944">
            <a:off x="1031117" y="2917810"/>
            <a:ext cx="523875" cy="609600"/>
          </a:xfrm>
          <a:prstGeom prst="rect">
            <a:avLst/>
          </a:prstGeom>
        </p:spPr>
      </p:pic>
      <p:pic>
        <p:nvPicPr>
          <p:cNvPr id="116" name="Picture 115"/>
          <p:cNvPicPr>
            <a:picLocks noChangeAspect="1"/>
          </p:cNvPicPr>
          <p:nvPr/>
        </p:nvPicPr>
        <p:blipFill>
          <a:blip r:embed="rId3"/>
          <a:stretch>
            <a:fillRect/>
          </a:stretch>
        </p:blipFill>
        <p:spPr>
          <a:xfrm rot="4406944">
            <a:off x="1036376" y="2371223"/>
            <a:ext cx="523875" cy="609600"/>
          </a:xfrm>
          <a:prstGeom prst="rect">
            <a:avLst/>
          </a:prstGeom>
        </p:spPr>
      </p:pic>
      <p:pic>
        <p:nvPicPr>
          <p:cNvPr id="117" name="Picture 116"/>
          <p:cNvPicPr>
            <a:picLocks noChangeAspect="1"/>
          </p:cNvPicPr>
          <p:nvPr/>
        </p:nvPicPr>
        <p:blipFill>
          <a:blip r:embed="rId3"/>
          <a:stretch>
            <a:fillRect/>
          </a:stretch>
        </p:blipFill>
        <p:spPr>
          <a:xfrm rot="4406944">
            <a:off x="9954376" y="1491701"/>
            <a:ext cx="523875" cy="609600"/>
          </a:xfrm>
          <a:prstGeom prst="rect">
            <a:avLst/>
          </a:prstGeom>
        </p:spPr>
      </p:pic>
      <p:sp>
        <p:nvSpPr>
          <p:cNvPr id="27" name="TextBox 26"/>
          <p:cNvSpPr txBox="1"/>
          <p:nvPr/>
        </p:nvSpPr>
        <p:spPr>
          <a:xfrm>
            <a:off x="8260047" y="1765082"/>
            <a:ext cx="558166" cy="369332"/>
          </a:xfrm>
          <a:prstGeom prst="rect">
            <a:avLst/>
          </a:prstGeom>
          <a:noFill/>
        </p:spPr>
        <p:txBody>
          <a:bodyPr wrap="none" rtlCol="0">
            <a:spAutoFit/>
          </a:bodyPr>
          <a:lstStyle/>
          <a:p>
            <a:r>
              <a:rPr lang="en-GB" dirty="0" smtClean="0"/>
              <a:t>logs</a:t>
            </a:r>
            <a:endParaRPr lang="en-GB" dirty="0"/>
          </a:p>
        </p:txBody>
      </p:sp>
      <p:cxnSp>
        <p:nvCxnSpPr>
          <p:cNvPr id="94" name="Straight Connector 93"/>
          <p:cNvCxnSpPr/>
          <p:nvPr/>
        </p:nvCxnSpPr>
        <p:spPr>
          <a:xfrm flipV="1">
            <a:off x="7518854" y="1563898"/>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510385" y="1899074"/>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p:nvPicPr>
        <p:blipFill>
          <a:blip r:embed="rId3"/>
          <a:stretch>
            <a:fillRect/>
          </a:stretch>
        </p:blipFill>
        <p:spPr>
          <a:xfrm rot="4406944">
            <a:off x="7790924" y="1533753"/>
            <a:ext cx="523875" cy="609600"/>
          </a:xfrm>
          <a:prstGeom prst="rect">
            <a:avLst/>
          </a:prstGeom>
        </p:spPr>
      </p:pic>
      <p:sp>
        <p:nvSpPr>
          <p:cNvPr id="19" name="TextBox 18"/>
          <p:cNvSpPr txBox="1"/>
          <p:nvPr/>
        </p:nvSpPr>
        <p:spPr>
          <a:xfrm>
            <a:off x="3583348" y="1711714"/>
            <a:ext cx="859787" cy="369332"/>
          </a:xfrm>
          <a:prstGeom prst="rect">
            <a:avLst/>
          </a:prstGeom>
          <a:noFill/>
        </p:spPr>
        <p:txBody>
          <a:bodyPr wrap="none" rtlCol="0">
            <a:spAutoFit/>
          </a:bodyPr>
          <a:lstStyle/>
          <a:p>
            <a:r>
              <a:rPr lang="en-GB" dirty="0" smtClean="0"/>
              <a:t>backup</a:t>
            </a:r>
            <a:endParaRPr lang="en-GB" dirty="0"/>
          </a:p>
        </p:txBody>
      </p:sp>
      <p:cxnSp>
        <p:nvCxnSpPr>
          <p:cNvPr id="92" name="Straight Connector 91"/>
          <p:cNvCxnSpPr/>
          <p:nvPr/>
        </p:nvCxnSpPr>
        <p:spPr>
          <a:xfrm flipV="1">
            <a:off x="2827831" y="1569662"/>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817364" y="1904839"/>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3"/>
          <a:stretch>
            <a:fillRect/>
          </a:stretch>
        </p:blipFill>
        <p:spPr>
          <a:xfrm rot="4406944">
            <a:off x="3093412" y="1568687"/>
            <a:ext cx="523875" cy="609600"/>
          </a:xfrm>
          <a:prstGeom prst="rect">
            <a:avLst/>
          </a:prstGeom>
        </p:spPr>
      </p:pic>
      <p:pic>
        <p:nvPicPr>
          <p:cNvPr id="124" name="Picture 123"/>
          <p:cNvPicPr>
            <a:picLocks noChangeAspect="1"/>
          </p:cNvPicPr>
          <p:nvPr/>
        </p:nvPicPr>
        <p:blipFill>
          <a:blip r:embed="rId3"/>
          <a:stretch>
            <a:fillRect/>
          </a:stretch>
        </p:blipFill>
        <p:spPr>
          <a:xfrm rot="4406944">
            <a:off x="588710" y="1547123"/>
            <a:ext cx="523875" cy="609600"/>
          </a:xfrm>
          <a:prstGeom prst="rect">
            <a:avLst/>
          </a:prstGeom>
        </p:spPr>
      </p:pic>
      <p:pic>
        <p:nvPicPr>
          <p:cNvPr id="126" name="Picture 125"/>
          <p:cNvPicPr>
            <a:picLocks noChangeAspect="1"/>
          </p:cNvPicPr>
          <p:nvPr/>
        </p:nvPicPr>
        <p:blipFill>
          <a:blip r:embed="rId3"/>
          <a:stretch>
            <a:fillRect/>
          </a:stretch>
        </p:blipFill>
        <p:spPr>
          <a:xfrm rot="4406944">
            <a:off x="581003" y="625582"/>
            <a:ext cx="523875" cy="609600"/>
          </a:xfrm>
          <a:prstGeom prst="rect">
            <a:avLst/>
          </a:prstGeom>
        </p:spPr>
      </p:pic>
      <p:sp>
        <p:nvSpPr>
          <p:cNvPr id="103" name="TextBox 102"/>
          <p:cNvSpPr txBox="1"/>
          <p:nvPr/>
        </p:nvSpPr>
        <p:spPr>
          <a:xfrm>
            <a:off x="6230823" y="4118399"/>
            <a:ext cx="1673728" cy="369332"/>
          </a:xfrm>
          <a:prstGeom prst="rect">
            <a:avLst/>
          </a:prstGeom>
          <a:noFill/>
        </p:spPr>
        <p:txBody>
          <a:bodyPr wrap="none" rtlCol="0">
            <a:spAutoFit/>
          </a:bodyPr>
          <a:lstStyle/>
          <a:p>
            <a:r>
              <a:rPr lang="en-GB" dirty="0" err="1"/>
              <a:t>n</a:t>
            </a:r>
            <a:r>
              <a:rPr lang="en-GB" dirty="0" err="1" smtClean="0"/>
              <a:t>etwork_admin</a:t>
            </a:r>
            <a:endParaRPr lang="en-GB" dirty="0"/>
          </a:p>
        </p:txBody>
      </p:sp>
      <p:pic>
        <p:nvPicPr>
          <p:cNvPr id="108" name="Picture 107"/>
          <p:cNvPicPr>
            <a:picLocks noChangeAspect="1"/>
          </p:cNvPicPr>
          <p:nvPr/>
        </p:nvPicPr>
        <p:blipFill>
          <a:blip r:embed="rId3"/>
          <a:stretch>
            <a:fillRect/>
          </a:stretch>
        </p:blipFill>
        <p:spPr>
          <a:xfrm rot="4406944">
            <a:off x="5752309" y="6167361"/>
            <a:ext cx="523875" cy="609600"/>
          </a:xfrm>
          <a:prstGeom prst="rect">
            <a:avLst/>
          </a:prstGeom>
        </p:spPr>
      </p:pic>
      <p:sp>
        <p:nvSpPr>
          <p:cNvPr id="20" name="TextBox 19"/>
          <p:cNvSpPr txBox="1"/>
          <p:nvPr/>
        </p:nvSpPr>
        <p:spPr>
          <a:xfrm>
            <a:off x="5795409" y="1698175"/>
            <a:ext cx="428322" cy="369332"/>
          </a:xfrm>
          <a:prstGeom prst="rect">
            <a:avLst/>
          </a:prstGeom>
          <a:noFill/>
        </p:spPr>
        <p:txBody>
          <a:bodyPr wrap="none" rtlCol="0">
            <a:spAutoFit/>
          </a:bodyPr>
          <a:lstStyle/>
          <a:p>
            <a:r>
              <a:rPr lang="en-GB" dirty="0" smtClean="0"/>
              <a:t>db</a:t>
            </a:r>
            <a:endParaRPr lang="en-GB" dirty="0"/>
          </a:p>
        </p:txBody>
      </p:sp>
      <p:cxnSp>
        <p:nvCxnSpPr>
          <p:cNvPr id="49" name="Straight Connector 48"/>
          <p:cNvCxnSpPr/>
          <p:nvPr/>
        </p:nvCxnSpPr>
        <p:spPr>
          <a:xfrm flipV="1">
            <a:off x="5406918" y="2140337"/>
            <a:ext cx="0" cy="4320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5035277" y="1547821"/>
            <a:ext cx="0" cy="32400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226260" y="3058447"/>
            <a:ext cx="1177245" cy="369332"/>
          </a:xfrm>
          <a:prstGeom prst="rect">
            <a:avLst/>
          </a:prstGeom>
          <a:noFill/>
        </p:spPr>
        <p:txBody>
          <a:bodyPr wrap="none" rtlCol="0">
            <a:spAutoFit/>
          </a:bodyPr>
          <a:lstStyle/>
          <a:p>
            <a:r>
              <a:rPr lang="en-GB" dirty="0" err="1" smtClean="0"/>
              <a:t>contextfile</a:t>
            </a:r>
            <a:endParaRPr lang="en-GB" dirty="0"/>
          </a:p>
        </p:txBody>
      </p:sp>
      <p:sp>
        <p:nvSpPr>
          <p:cNvPr id="99" name="TextBox 98"/>
          <p:cNvSpPr txBox="1"/>
          <p:nvPr/>
        </p:nvSpPr>
        <p:spPr>
          <a:xfrm>
            <a:off x="6242440" y="3594832"/>
            <a:ext cx="912494" cy="369332"/>
          </a:xfrm>
          <a:prstGeom prst="rect">
            <a:avLst/>
          </a:prstGeom>
          <a:noFill/>
        </p:spPr>
        <p:txBody>
          <a:bodyPr wrap="none" rtlCol="0">
            <a:spAutoFit/>
          </a:bodyPr>
          <a:lstStyle/>
          <a:p>
            <a:r>
              <a:rPr lang="en-GB" dirty="0"/>
              <a:t>i</a:t>
            </a:r>
            <a:r>
              <a:rPr lang="en-GB" dirty="0" smtClean="0"/>
              <a:t>nit_ora</a:t>
            </a:r>
            <a:endParaRPr lang="en-GB" dirty="0"/>
          </a:p>
        </p:txBody>
      </p:sp>
      <p:sp>
        <p:nvSpPr>
          <p:cNvPr id="100" name="TextBox 99"/>
          <p:cNvSpPr txBox="1"/>
          <p:nvPr/>
        </p:nvSpPr>
        <p:spPr>
          <a:xfrm>
            <a:off x="6250010" y="5184623"/>
            <a:ext cx="792781" cy="369332"/>
          </a:xfrm>
          <a:prstGeom prst="rect">
            <a:avLst/>
          </a:prstGeom>
          <a:noFill/>
        </p:spPr>
        <p:txBody>
          <a:bodyPr wrap="none" rtlCol="0">
            <a:spAutoFit/>
          </a:bodyPr>
          <a:lstStyle/>
          <a:p>
            <a:r>
              <a:rPr lang="en-GB" dirty="0" smtClean="0"/>
              <a:t>scripts</a:t>
            </a:r>
            <a:endParaRPr lang="en-GB" dirty="0"/>
          </a:p>
        </p:txBody>
      </p:sp>
      <p:sp>
        <p:nvSpPr>
          <p:cNvPr id="101" name="TextBox 100"/>
          <p:cNvSpPr txBox="1"/>
          <p:nvPr/>
        </p:nvSpPr>
        <p:spPr>
          <a:xfrm>
            <a:off x="6263920" y="5756132"/>
            <a:ext cx="923651" cy="369332"/>
          </a:xfrm>
          <a:prstGeom prst="rect">
            <a:avLst/>
          </a:prstGeom>
          <a:noFill/>
        </p:spPr>
        <p:txBody>
          <a:bodyPr wrap="none" rtlCol="0">
            <a:spAutoFit/>
          </a:bodyPr>
          <a:lstStyle/>
          <a:p>
            <a:r>
              <a:rPr lang="en-GB" dirty="0" smtClean="0"/>
              <a:t>security</a:t>
            </a:r>
            <a:endParaRPr lang="en-GB" dirty="0"/>
          </a:p>
        </p:txBody>
      </p:sp>
      <p:sp>
        <p:nvSpPr>
          <p:cNvPr id="102" name="TextBox 101"/>
          <p:cNvSpPr txBox="1"/>
          <p:nvPr/>
        </p:nvSpPr>
        <p:spPr>
          <a:xfrm>
            <a:off x="6263920" y="6286622"/>
            <a:ext cx="449162" cy="369332"/>
          </a:xfrm>
          <a:prstGeom prst="rect">
            <a:avLst/>
          </a:prstGeom>
          <a:noFill/>
        </p:spPr>
        <p:txBody>
          <a:bodyPr wrap="none" rtlCol="0">
            <a:spAutoFit/>
          </a:bodyPr>
          <a:lstStyle/>
          <a:p>
            <a:r>
              <a:rPr lang="en-GB" dirty="0" err="1" smtClean="0"/>
              <a:t>sql</a:t>
            </a:r>
            <a:endParaRPr lang="en-GB" dirty="0"/>
          </a:p>
        </p:txBody>
      </p:sp>
      <p:sp>
        <p:nvSpPr>
          <p:cNvPr id="112" name="TextBox 111"/>
          <p:cNvSpPr txBox="1"/>
          <p:nvPr/>
        </p:nvSpPr>
        <p:spPr>
          <a:xfrm>
            <a:off x="6214661" y="2553939"/>
            <a:ext cx="1147430" cy="369332"/>
          </a:xfrm>
          <a:prstGeom prst="rect">
            <a:avLst/>
          </a:prstGeom>
          <a:noFill/>
        </p:spPr>
        <p:txBody>
          <a:bodyPr wrap="none" rtlCol="0">
            <a:spAutoFit/>
          </a:bodyPr>
          <a:lstStyle/>
          <a:p>
            <a:r>
              <a:rPr lang="en-GB" dirty="0" err="1"/>
              <a:t>c</a:t>
            </a:r>
            <a:r>
              <a:rPr lang="en-GB" dirty="0" err="1" smtClean="0"/>
              <a:t>lone_env</a:t>
            </a:r>
            <a:endParaRPr lang="en-GB" dirty="0"/>
          </a:p>
        </p:txBody>
      </p:sp>
      <p:sp>
        <p:nvSpPr>
          <p:cNvPr id="113" name="TextBox 112"/>
          <p:cNvSpPr txBox="1"/>
          <p:nvPr/>
        </p:nvSpPr>
        <p:spPr>
          <a:xfrm>
            <a:off x="6228023" y="4638588"/>
            <a:ext cx="1348446" cy="369332"/>
          </a:xfrm>
          <a:prstGeom prst="rect">
            <a:avLst/>
          </a:prstGeom>
          <a:noFill/>
        </p:spPr>
        <p:txBody>
          <a:bodyPr wrap="none" rtlCol="0">
            <a:spAutoFit/>
          </a:bodyPr>
          <a:lstStyle/>
          <a:p>
            <a:r>
              <a:rPr lang="en-GB" dirty="0" err="1"/>
              <a:t>r</a:t>
            </a:r>
            <a:r>
              <a:rPr lang="en-GB" dirty="0" err="1" smtClean="0"/>
              <a:t>man_policy</a:t>
            </a:r>
            <a:endParaRPr lang="en-GB" dirty="0"/>
          </a:p>
        </p:txBody>
      </p:sp>
      <p:cxnSp>
        <p:nvCxnSpPr>
          <p:cNvPr id="83" name="Straight Connector 82"/>
          <p:cNvCxnSpPr/>
          <p:nvPr/>
        </p:nvCxnSpPr>
        <p:spPr>
          <a:xfrm flipV="1">
            <a:off x="5024821" y="1882995"/>
            <a:ext cx="288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402372" y="5934916"/>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393406" y="2756201"/>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397889" y="3271670"/>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402372" y="3787139"/>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393408" y="4302608"/>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397891" y="4831524"/>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02374" y="5387337"/>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393406" y="6462487"/>
            <a:ext cx="360000" cy="0"/>
          </a:xfrm>
          <a:prstGeom prst="lin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rot="4406944">
            <a:off x="5765749" y="5628771"/>
            <a:ext cx="523875" cy="609600"/>
          </a:xfrm>
          <a:prstGeom prst="rect">
            <a:avLst/>
          </a:prstGeom>
        </p:spPr>
      </p:pic>
      <p:pic>
        <p:nvPicPr>
          <p:cNvPr id="97" name="Picture 96"/>
          <p:cNvPicPr>
            <a:picLocks noChangeAspect="1"/>
          </p:cNvPicPr>
          <p:nvPr/>
        </p:nvPicPr>
        <p:blipFill>
          <a:blip r:embed="rId3"/>
          <a:stretch>
            <a:fillRect/>
          </a:stretch>
        </p:blipFill>
        <p:spPr>
          <a:xfrm rot="4406944">
            <a:off x="5745011" y="4514707"/>
            <a:ext cx="523875" cy="609600"/>
          </a:xfrm>
          <a:prstGeom prst="rect">
            <a:avLst/>
          </a:prstGeom>
        </p:spPr>
      </p:pic>
      <p:pic>
        <p:nvPicPr>
          <p:cNvPr id="104" name="Picture 103"/>
          <p:cNvPicPr>
            <a:picLocks noChangeAspect="1"/>
          </p:cNvPicPr>
          <p:nvPr/>
        </p:nvPicPr>
        <p:blipFill>
          <a:blip r:embed="rId3"/>
          <a:stretch>
            <a:fillRect/>
          </a:stretch>
        </p:blipFill>
        <p:spPr>
          <a:xfrm rot="4406944">
            <a:off x="5746813" y="3981434"/>
            <a:ext cx="523875" cy="609600"/>
          </a:xfrm>
          <a:prstGeom prst="rect">
            <a:avLst/>
          </a:prstGeom>
        </p:spPr>
      </p:pic>
      <p:pic>
        <p:nvPicPr>
          <p:cNvPr id="105" name="Picture 104"/>
          <p:cNvPicPr>
            <a:picLocks noChangeAspect="1"/>
          </p:cNvPicPr>
          <p:nvPr/>
        </p:nvPicPr>
        <p:blipFill>
          <a:blip r:embed="rId3"/>
          <a:stretch>
            <a:fillRect/>
          </a:stretch>
        </p:blipFill>
        <p:spPr>
          <a:xfrm rot="4406944">
            <a:off x="5751816" y="3447726"/>
            <a:ext cx="523875" cy="609600"/>
          </a:xfrm>
          <a:prstGeom prst="rect">
            <a:avLst/>
          </a:prstGeom>
        </p:spPr>
      </p:pic>
      <p:pic>
        <p:nvPicPr>
          <p:cNvPr id="106" name="Picture 105"/>
          <p:cNvPicPr>
            <a:picLocks noChangeAspect="1"/>
          </p:cNvPicPr>
          <p:nvPr/>
        </p:nvPicPr>
        <p:blipFill>
          <a:blip r:embed="rId3"/>
          <a:stretch>
            <a:fillRect/>
          </a:stretch>
        </p:blipFill>
        <p:spPr>
          <a:xfrm rot="4406944">
            <a:off x="5745789" y="2915537"/>
            <a:ext cx="523875" cy="609600"/>
          </a:xfrm>
          <a:prstGeom prst="rect">
            <a:avLst/>
          </a:prstGeom>
        </p:spPr>
      </p:pic>
      <p:pic>
        <p:nvPicPr>
          <p:cNvPr id="107" name="Picture 106"/>
          <p:cNvPicPr>
            <a:picLocks noChangeAspect="1"/>
          </p:cNvPicPr>
          <p:nvPr/>
        </p:nvPicPr>
        <p:blipFill>
          <a:blip r:embed="rId3"/>
          <a:stretch>
            <a:fillRect/>
          </a:stretch>
        </p:blipFill>
        <p:spPr>
          <a:xfrm rot="4406944">
            <a:off x="5732302" y="2380112"/>
            <a:ext cx="523875" cy="609600"/>
          </a:xfrm>
          <a:prstGeom prst="rect">
            <a:avLst/>
          </a:prstGeom>
        </p:spPr>
      </p:pic>
      <p:pic>
        <p:nvPicPr>
          <p:cNvPr id="121" name="Picture 120"/>
          <p:cNvPicPr>
            <a:picLocks noChangeAspect="1"/>
          </p:cNvPicPr>
          <p:nvPr/>
        </p:nvPicPr>
        <p:blipFill>
          <a:blip r:embed="rId3"/>
          <a:stretch>
            <a:fillRect/>
          </a:stretch>
        </p:blipFill>
        <p:spPr>
          <a:xfrm rot="4406944">
            <a:off x="5320434" y="1552877"/>
            <a:ext cx="523875" cy="609600"/>
          </a:xfrm>
          <a:prstGeom prst="rect">
            <a:avLst/>
          </a:prstGeom>
        </p:spPr>
      </p:pic>
      <p:pic>
        <p:nvPicPr>
          <p:cNvPr id="127" name="Picture 126"/>
          <p:cNvPicPr>
            <a:picLocks noChangeAspect="1"/>
          </p:cNvPicPr>
          <p:nvPr/>
        </p:nvPicPr>
        <p:blipFill>
          <a:blip r:embed="rId3"/>
          <a:stretch>
            <a:fillRect/>
          </a:stretch>
        </p:blipFill>
        <p:spPr>
          <a:xfrm rot="4406944">
            <a:off x="5759243" y="5053543"/>
            <a:ext cx="523875" cy="609600"/>
          </a:xfrm>
          <a:prstGeom prst="rect">
            <a:avLst/>
          </a:prstGeom>
        </p:spPr>
      </p:pic>
      <p:sp>
        <p:nvSpPr>
          <p:cNvPr id="7" name="TextBox 6"/>
          <p:cNvSpPr txBox="1"/>
          <p:nvPr/>
        </p:nvSpPr>
        <p:spPr>
          <a:xfrm>
            <a:off x="2058738" y="-25362"/>
            <a:ext cx="7871001" cy="646331"/>
          </a:xfrm>
          <a:prstGeom prst="rect">
            <a:avLst/>
          </a:prstGeom>
          <a:noFill/>
        </p:spPr>
        <p:txBody>
          <a:bodyPr wrap="none" rtlCol="0">
            <a:spAutoFit/>
          </a:bodyPr>
          <a:lstStyle/>
          <a:p>
            <a:r>
              <a:rPr lang="en-GB" sz="3600" b="1" dirty="0" smtClean="0">
                <a:solidFill>
                  <a:srgbClr val="FF0000"/>
                </a:solidFill>
                <a:effectLst>
                  <a:outerShdw blurRad="38100" dist="38100" dir="2700000" algn="tl">
                    <a:srgbClr val="000000">
                      <a:alpha val="43137"/>
                    </a:srgbClr>
                  </a:outerShdw>
                </a:effectLst>
              </a:rPr>
              <a:t>Network File System Directory Structure</a:t>
            </a:r>
            <a:endParaRPr lang="en-GB"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6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310644" y="29980"/>
            <a:ext cx="323377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Summary</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69823" y="1813810"/>
            <a:ext cx="11845550" cy="1938992"/>
          </a:xfrm>
          <a:prstGeom prst="rect">
            <a:avLst/>
          </a:prstGeom>
          <a:noFill/>
        </p:spPr>
        <p:txBody>
          <a:bodyPr wrap="none" rtlCol="0">
            <a:spAutoFit/>
          </a:bodyPr>
          <a:lstStyle/>
          <a:p>
            <a:r>
              <a:rPr lang="en-GB" sz="4000" dirty="0" smtClean="0"/>
              <a:t>At this point we have a backup of the required software </a:t>
            </a:r>
          </a:p>
          <a:p>
            <a:r>
              <a:rPr lang="en-GB" sz="4000" dirty="0" smtClean="0"/>
              <a:t>files from the Production servers and we can now start </a:t>
            </a:r>
          </a:p>
          <a:p>
            <a:r>
              <a:rPr lang="en-GB" sz="4000" dirty="0" smtClean="0"/>
              <a:t>to look at the cloning process</a:t>
            </a:r>
            <a:endParaRPr lang="en-GB" sz="4000" dirty="0"/>
          </a:p>
        </p:txBody>
      </p:sp>
    </p:spTree>
    <p:extLst>
      <p:ext uri="{BB962C8B-B14F-4D97-AF65-F5344CB8AC3E}">
        <p14:creationId xmlns:p14="http://schemas.microsoft.com/office/powerpoint/2010/main" val="421850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609729" y="26894"/>
            <a:ext cx="730700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The EBSclone.sh script</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334459" y="3437692"/>
            <a:ext cx="11857541" cy="707886"/>
          </a:xfrm>
          <a:prstGeom prst="rect">
            <a:avLst/>
          </a:prstGeom>
          <a:noFill/>
        </p:spPr>
        <p:txBody>
          <a:bodyPr wrap="none" rtlCol="0">
            <a:spAutoFit/>
          </a:bodyPr>
          <a:lstStyle/>
          <a:p>
            <a:r>
              <a:rPr lang="en-GB" sz="4000" dirty="0" smtClean="0"/>
              <a:t>Accepts a single parameter </a:t>
            </a:r>
            <a:r>
              <a:rPr lang="en-GB" sz="4000" dirty="0"/>
              <a:t>-</a:t>
            </a:r>
            <a:r>
              <a:rPr lang="en-GB" sz="4000" dirty="0" smtClean="0"/>
              <a:t> the database to be cloned</a:t>
            </a:r>
            <a:endParaRPr lang="en-GB" sz="4000" dirty="0"/>
          </a:p>
        </p:txBody>
      </p:sp>
      <p:sp>
        <p:nvSpPr>
          <p:cNvPr id="4" name="TextBox 3"/>
          <p:cNvSpPr txBox="1"/>
          <p:nvPr/>
        </p:nvSpPr>
        <p:spPr>
          <a:xfrm>
            <a:off x="334459" y="1522664"/>
            <a:ext cx="10523522" cy="707886"/>
          </a:xfrm>
          <a:prstGeom prst="rect">
            <a:avLst/>
          </a:prstGeom>
          <a:noFill/>
        </p:spPr>
        <p:txBody>
          <a:bodyPr wrap="none" rtlCol="0">
            <a:spAutoFit/>
          </a:bodyPr>
          <a:lstStyle/>
          <a:p>
            <a:r>
              <a:rPr lang="en-GB" sz="4000" dirty="0" smtClean="0"/>
              <a:t>Run as the root user (or </a:t>
            </a:r>
            <a:r>
              <a:rPr lang="en-GB" sz="4000" dirty="0" err="1" smtClean="0"/>
              <a:t>sudo</a:t>
            </a:r>
            <a:r>
              <a:rPr lang="en-GB" sz="4000" dirty="0" smtClean="0"/>
              <a:t>) on the clone server</a:t>
            </a:r>
            <a:endParaRPr lang="en-GB" sz="4000" dirty="0"/>
          </a:p>
        </p:txBody>
      </p:sp>
      <p:sp>
        <p:nvSpPr>
          <p:cNvPr id="5" name="TextBox 4"/>
          <p:cNvSpPr txBox="1"/>
          <p:nvPr/>
        </p:nvSpPr>
        <p:spPr>
          <a:xfrm>
            <a:off x="334459" y="2480178"/>
            <a:ext cx="11199861" cy="707886"/>
          </a:xfrm>
          <a:prstGeom prst="rect">
            <a:avLst/>
          </a:prstGeom>
          <a:noFill/>
        </p:spPr>
        <p:txBody>
          <a:bodyPr wrap="none" rtlCol="0">
            <a:spAutoFit/>
          </a:bodyPr>
          <a:lstStyle/>
          <a:p>
            <a:r>
              <a:rPr lang="en-GB" sz="4000" dirty="0" smtClean="0"/>
              <a:t>This enables the script to switch user (</a:t>
            </a:r>
            <a:r>
              <a:rPr lang="en-GB" sz="4000" dirty="0" err="1" smtClean="0"/>
              <a:t>su</a:t>
            </a:r>
            <a:r>
              <a:rPr lang="en-GB" sz="4000" dirty="0" smtClean="0"/>
              <a:t>) as required</a:t>
            </a:r>
            <a:endParaRPr lang="en-GB" sz="4000" dirty="0"/>
          </a:p>
        </p:txBody>
      </p:sp>
    </p:spTree>
    <p:extLst>
      <p:ext uri="{BB962C8B-B14F-4D97-AF65-F5344CB8AC3E}">
        <p14:creationId xmlns:p14="http://schemas.microsoft.com/office/powerpoint/2010/main" val="26537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2500"/>
                            </p:stCondLst>
                            <p:childTnLst>
                              <p:par>
                                <p:cTn id="9" presetID="22" presetClass="entr" presetSubtype="8"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6000"/>
                            </p:stCondLst>
                            <p:childTnLst>
                              <p:par>
                                <p:cTn id="13" presetID="22" presetClass="entr" presetSubtype="8" fill="hold" grpId="0" nodeType="afterEffect">
                                  <p:stCondLst>
                                    <p:cond delay="3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77979" y="1324392"/>
            <a:ext cx="11463587" cy="584775"/>
          </a:xfrm>
          <a:prstGeom prst="rect">
            <a:avLst/>
          </a:prstGeom>
          <a:noFill/>
        </p:spPr>
        <p:txBody>
          <a:bodyPr wrap="none" rtlCol="0">
            <a:spAutoFit/>
          </a:bodyPr>
          <a:lstStyle/>
          <a:p>
            <a:r>
              <a:rPr lang="en-GB" sz="3200" dirty="0" smtClean="0"/>
              <a:t>1823 - originally </a:t>
            </a:r>
            <a:r>
              <a:rPr lang="en-GB" sz="3200" dirty="0"/>
              <a:t>founded as </a:t>
            </a:r>
            <a:r>
              <a:rPr lang="en-GB" sz="3200" dirty="0" smtClean="0"/>
              <a:t>the Liverpool Mechanics' School of Arts</a:t>
            </a:r>
          </a:p>
        </p:txBody>
      </p:sp>
      <p:sp>
        <p:nvSpPr>
          <p:cNvPr id="3" name="TextBox 2"/>
          <p:cNvSpPr txBox="1"/>
          <p:nvPr/>
        </p:nvSpPr>
        <p:spPr>
          <a:xfrm>
            <a:off x="477979" y="4595944"/>
            <a:ext cx="11315085" cy="1077218"/>
          </a:xfrm>
          <a:prstGeom prst="rect">
            <a:avLst/>
          </a:prstGeom>
          <a:noFill/>
        </p:spPr>
        <p:txBody>
          <a:bodyPr wrap="none" rtlCol="0">
            <a:spAutoFit/>
          </a:bodyPr>
          <a:lstStyle/>
          <a:p>
            <a:r>
              <a:rPr lang="en-GB" sz="3200" dirty="0" smtClean="0"/>
              <a:t>Today - the university has over 22,000 students and approximately </a:t>
            </a:r>
          </a:p>
          <a:p>
            <a:r>
              <a:rPr lang="en-GB" sz="3200" dirty="0" smtClean="0"/>
              <a:t>2,500 staff</a:t>
            </a:r>
            <a:endParaRPr lang="en-GB" sz="3200" dirty="0"/>
          </a:p>
        </p:txBody>
      </p:sp>
      <p:sp>
        <p:nvSpPr>
          <p:cNvPr id="4" name="TextBox 3"/>
          <p:cNvSpPr txBox="1"/>
          <p:nvPr/>
        </p:nvSpPr>
        <p:spPr>
          <a:xfrm>
            <a:off x="461974" y="2086614"/>
            <a:ext cx="11714019" cy="1077218"/>
          </a:xfrm>
          <a:prstGeom prst="rect">
            <a:avLst/>
          </a:prstGeom>
          <a:noFill/>
        </p:spPr>
        <p:txBody>
          <a:bodyPr wrap="square" rtlCol="0">
            <a:spAutoFit/>
          </a:bodyPr>
          <a:lstStyle/>
          <a:p>
            <a:r>
              <a:rPr lang="en-GB" sz="3200" dirty="0"/>
              <a:t>The institution grew over </a:t>
            </a:r>
            <a:r>
              <a:rPr lang="en-GB" sz="3200" dirty="0" smtClean="0"/>
              <a:t>time </a:t>
            </a:r>
            <a:r>
              <a:rPr lang="en-GB" sz="3200" dirty="0"/>
              <a:t>by converging and amalgamating </a:t>
            </a:r>
            <a:r>
              <a:rPr lang="en-GB" sz="3200" dirty="0" smtClean="0"/>
              <a:t>with</a:t>
            </a:r>
          </a:p>
          <a:p>
            <a:r>
              <a:rPr lang="en-GB" sz="3200" dirty="0" smtClean="0"/>
              <a:t>different </a:t>
            </a:r>
            <a:r>
              <a:rPr lang="en-GB" sz="3200" dirty="0"/>
              <a:t>colleges and </a:t>
            </a:r>
            <a:r>
              <a:rPr lang="en-GB" sz="3200" dirty="0" smtClean="0"/>
              <a:t>eventually </a:t>
            </a:r>
            <a:r>
              <a:rPr lang="en-GB" sz="3200" dirty="0"/>
              <a:t>became the Liverpool Polytechnic. </a:t>
            </a:r>
          </a:p>
        </p:txBody>
      </p:sp>
      <p:sp>
        <p:nvSpPr>
          <p:cNvPr id="6" name="TextBox 5"/>
          <p:cNvSpPr txBox="1"/>
          <p:nvPr/>
        </p:nvSpPr>
        <p:spPr>
          <a:xfrm>
            <a:off x="477979" y="3341279"/>
            <a:ext cx="11800795" cy="1077218"/>
          </a:xfrm>
          <a:prstGeom prst="rect">
            <a:avLst/>
          </a:prstGeom>
          <a:noFill/>
        </p:spPr>
        <p:txBody>
          <a:bodyPr wrap="none" rtlCol="0">
            <a:spAutoFit/>
          </a:bodyPr>
          <a:lstStyle/>
          <a:p>
            <a:pPr marL="514350" indent="-514350">
              <a:buAutoNum type="arabicPlain" startAt="1992"/>
            </a:pPr>
            <a:r>
              <a:rPr lang="en-GB" sz="3200" dirty="0" smtClean="0"/>
              <a:t>- the </a:t>
            </a:r>
            <a:r>
              <a:rPr lang="en-GB" sz="3200" dirty="0"/>
              <a:t>Polytechnic became one of the UK's new generation </a:t>
            </a:r>
            <a:r>
              <a:rPr lang="en-GB" sz="3200" dirty="0" smtClean="0"/>
              <a:t>of </a:t>
            </a:r>
          </a:p>
          <a:p>
            <a:r>
              <a:rPr lang="en-GB" sz="3200" dirty="0" smtClean="0"/>
              <a:t>universities </a:t>
            </a:r>
            <a:r>
              <a:rPr lang="en-GB" sz="3200" dirty="0"/>
              <a:t>and assumed the </a:t>
            </a:r>
            <a:r>
              <a:rPr lang="en-GB" sz="3200" dirty="0" smtClean="0"/>
              <a:t>name Liverpool </a:t>
            </a:r>
            <a:r>
              <a:rPr lang="en-GB" sz="3200" dirty="0"/>
              <a:t>John Moores University</a:t>
            </a:r>
            <a:r>
              <a:rPr lang="en-GB" sz="3200" dirty="0" smtClean="0"/>
              <a:t>.</a:t>
            </a:r>
            <a:endParaRPr lang="en-GB" sz="3200" dirty="0"/>
          </a:p>
        </p:txBody>
      </p:sp>
      <p:sp>
        <p:nvSpPr>
          <p:cNvPr id="8" name="TextBox 7"/>
          <p:cNvSpPr txBox="1"/>
          <p:nvPr/>
        </p:nvSpPr>
        <p:spPr>
          <a:xfrm>
            <a:off x="2596124" y="0"/>
            <a:ext cx="7078797" cy="1015663"/>
          </a:xfrm>
          <a:prstGeom prst="rect">
            <a:avLst/>
          </a:prstGeom>
          <a:noFill/>
        </p:spPr>
        <p:txBody>
          <a:bodyPr wrap="none" rtlCol="0">
            <a:spAutoFit/>
          </a:bodyPr>
          <a:lstStyle/>
          <a:p>
            <a:pPr algn="dist"/>
            <a:r>
              <a:rPr lang="en-GB" sz="6000" b="1" dirty="0" smtClean="0">
                <a:solidFill>
                  <a:srgbClr val="FF0000"/>
                </a:solidFill>
                <a:effectLst>
                  <a:outerShdw blurRad="38100" dist="38100" dir="2700000" algn="tl">
                    <a:srgbClr val="000000">
                      <a:alpha val="43137"/>
                    </a:srgbClr>
                  </a:outerShdw>
                </a:effectLst>
              </a:rPr>
              <a:t>Short history of LJMU</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121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3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5500"/>
                            </p:stCondLst>
                            <p:childTnLst>
                              <p:par>
                                <p:cTn id="13" presetID="22" presetClass="entr" presetSubtype="8" fill="hold" grpId="0" nodeType="afterEffect">
                                  <p:stCondLst>
                                    <p:cond delay="4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0"/>
                            </p:stCondLst>
                            <p:childTnLst>
                              <p:par>
                                <p:cTn id="17" presetID="22" presetClass="entr" presetSubtype="8" fill="hold" grpId="0" nodeType="afterEffect">
                                  <p:stCondLst>
                                    <p:cond delay="5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2648" y="1152395"/>
            <a:ext cx="12073113" cy="1754326"/>
          </a:xfrm>
          <a:prstGeom prst="rect">
            <a:avLst/>
          </a:prstGeom>
          <a:noFill/>
        </p:spPr>
        <p:txBody>
          <a:bodyPr wrap="none" rtlCol="0">
            <a:spAutoFit/>
          </a:bodyPr>
          <a:lstStyle/>
          <a:p>
            <a:r>
              <a:rPr lang="en-GB" sz="3600" dirty="0"/>
              <a:t># Hot clone for </a:t>
            </a:r>
            <a:r>
              <a:rPr lang="en-GB" sz="3600" dirty="0" smtClean="0"/>
              <a:t>EBSDLY</a:t>
            </a:r>
            <a:endParaRPr lang="en-GB" sz="3600" dirty="0"/>
          </a:p>
          <a:p>
            <a:r>
              <a:rPr lang="en-GB" sz="3600" dirty="0"/>
              <a:t>30 00 * * 1-6 </a:t>
            </a:r>
            <a:r>
              <a:rPr lang="en-GB" sz="3600" dirty="0" smtClean="0"/>
              <a:t>/nfsmount/EBSclone/script/EBSclone.sh EBSDLY </a:t>
            </a:r>
          </a:p>
          <a:p>
            <a:r>
              <a:rPr lang="en-GB" sz="3600" dirty="0" smtClean="0"/>
              <a:t>                     &gt; /</a:t>
            </a:r>
            <a:r>
              <a:rPr lang="en-GB" sz="3600" dirty="0" err="1" smtClean="0"/>
              <a:t>nfsmount</a:t>
            </a:r>
            <a:r>
              <a:rPr lang="en-GB" sz="3600" dirty="0" smtClean="0"/>
              <a:t>/</a:t>
            </a:r>
            <a:r>
              <a:rPr lang="en-GB" sz="3600" dirty="0" err="1" smtClean="0"/>
              <a:t>EBSclone</a:t>
            </a:r>
            <a:r>
              <a:rPr lang="en-GB" sz="3600" dirty="0" smtClean="0"/>
              <a:t>/logs/EBSDLY_clone.log </a:t>
            </a:r>
            <a:r>
              <a:rPr lang="en-GB" sz="3600" dirty="0"/>
              <a:t>2&gt;&amp;1</a:t>
            </a:r>
          </a:p>
        </p:txBody>
      </p:sp>
      <p:sp>
        <p:nvSpPr>
          <p:cNvPr id="4" name="TextBox 3"/>
          <p:cNvSpPr txBox="1"/>
          <p:nvPr/>
        </p:nvSpPr>
        <p:spPr>
          <a:xfrm>
            <a:off x="3546279" y="0"/>
            <a:ext cx="4780026"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Crontab</a:t>
            </a:r>
            <a:r>
              <a:rPr lang="en-GB" sz="6000" b="1" dirty="0" smtClean="0">
                <a:solidFill>
                  <a:srgbClr val="FF0000"/>
                </a:solidFill>
                <a:effectLst>
                  <a:outerShdw blurRad="38100" dist="38100" dir="2700000" algn="tl">
                    <a:srgbClr val="000000">
                      <a:alpha val="43137"/>
                    </a:srgbClr>
                  </a:outerShdw>
                </a:effectLst>
              </a:rPr>
              <a:t> entry</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3133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840547" y="0"/>
            <a:ext cx="4624984"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Sanity checks</a:t>
            </a:r>
            <a:endParaRPr lang="en-GB" sz="6000" b="1" dirty="0">
              <a:solidFill>
                <a:srgbClr val="FF0000"/>
              </a:solidFill>
              <a:effectLst>
                <a:outerShdw blurRad="38100" dist="38100" dir="2700000" algn="tl">
                  <a:srgbClr val="000000">
                    <a:alpha val="43137"/>
                  </a:srgbClr>
                </a:outerShdw>
              </a:effectLst>
            </a:endParaRPr>
          </a:p>
        </p:txBody>
      </p:sp>
      <p:sp>
        <p:nvSpPr>
          <p:cNvPr id="4" name="TextBox 3">
            <a:hlinkClick r:id="rId3" action="ppaction://hlinksldjump"/>
          </p:cNvPr>
          <p:cNvSpPr txBox="1"/>
          <p:nvPr/>
        </p:nvSpPr>
        <p:spPr>
          <a:xfrm>
            <a:off x="936738" y="1507224"/>
            <a:ext cx="10191957" cy="707886"/>
          </a:xfrm>
          <a:prstGeom prst="rect">
            <a:avLst/>
          </a:prstGeom>
          <a:noFill/>
        </p:spPr>
        <p:txBody>
          <a:bodyPr wrap="none" rtlCol="0">
            <a:spAutoFit/>
          </a:bodyPr>
          <a:lstStyle/>
          <a:p>
            <a:r>
              <a:rPr lang="en-GB" sz="4000" dirty="0" smtClean="0"/>
              <a:t>Has the clone environment been cloned before?</a:t>
            </a:r>
            <a:endParaRPr lang="en-GB" sz="4000" dirty="0"/>
          </a:p>
        </p:txBody>
      </p:sp>
      <p:sp>
        <p:nvSpPr>
          <p:cNvPr id="5" name="TextBox 4"/>
          <p:cNvSpPr txBox="1"/>
          <p:nvPr/>
        </p:nvSpPr>
        <p:spPr>
          <a:xfrm>
            <a:off x="114078" y="2820116"/>
            <a:ext cx="12077922" cy="707886"/>
          </a:xfrm>
          <a:prstGeom prst="rect">
            <a:avLst/>
          </a:prstGeom>
          <a:noFill/>
        </p:spPr>
        <p:txBody>
          <a:bodyPr wrap="none" rtlCol="0">
            <a:spAutoFit/>
          </a:bodyPr>
          <a:lstStyle/>
          <a:p>
            <a:r>
              <a:rPr lang="en-GB" sz="4000" b="1" dirty="0" smtClean="0">
                <a:solidFill>
                  <a:srgbClr val="FF0000"/>
                </a:solidFill>
              </a:rPr>
              <a:t>/</a:t>
            </a:r>
            <a:r>
              <a:rPr lang="en-GB" sz="4000" b="1" dirty="0" err="1" smtClean="0">
                <a:solidFill>
                  <a:srgbClr val="FF0000"/>
                </a:solidFill>
              </a:rPr>
              <a:t>nfsmount</a:t>
            </a:r>
            <a:r>
              <a:rPr lang="en-GB" sz="4000" b="1" dirty="0" smtClean="0">
                <a:solidFill>
                  <a:srgbClr val="FF0000"/>
                </a:solidFill>
              </a:rPr>
              <a:t>/</a:t>
            </a:r>
            <a:r>
              <a:rPr lang="en-GB" sz="4000" b="1" dirty="0" err="1" smtClean="0">
                <a:solidFill>
                  <a:srgbClr val="FF0000"/>
                </a:solidFill>
              </a:rPr>
              <a:t>EBSclone</a:t>
            </a:r>
            <a:r>
              <a:rPr lang="en-GB" sz="4000" b="1" dirty="0" smtClean="0">
                <a:solidFill>
                  <a:srgbClr val="FF0000"/>
                </a:solidFill>
              </a:rPr>
              <a:t>/db/</a:t>
            </a:r>
            <a:r>
              <a:rPr lang="en-GB" sz="4000" b="1" dirty="0" err="1" smtClean="0">
                <a:solidFill>
                  <a:srgbClr val="FF0000"/>
                </a:solidFill>
              </a:rPr>
              <a:t>clone_env</a:t>
            </a:r>
            <a:r>
              <a:rPr lang="en-GB" sz="4000" b="1" dirty="0" smtClean="0">
                <a:solidFill>
                  <a:srgbClr val="FF0000"/>
                </a:solidFill>
              </a:rPr>
              <a:t>/${</a:t>
            </a:r>
            <a:r>
              <a:rPr lang="en-GB" sz="4000" b="1" dirty="0" err="1" smtClean="0">
                <a:solidFill>
                  <a:srgbClr val="FF0000"/>
                </a:solidFill>
              </a:rPr>
              <a:t>clndb</a:t>
            </a:r>
            <a:r>
              <a:rPr lang="en-GB" sz="4000" b="1" dirty="0" smtClean="0">
                <a:solidFill>
                  <a:srgbClr val="FF0000"/>
                </a:solidFill>
              </a:rPr>
              <a:t>}_</a:t>
            </a:r>
            <a:r>
              <a:rPr lang="en-GB" sz="4000" b="1" dirty="0" err="1" smtClean="0">
                <a:solidFill>
                  <a:srgbClr val="FF0000"/>
                </a:solidFill>
              </a:rPr>
              <a:t>clone.env</a:t>
            </a:r>
            <a:endParaRPr lang="en-GB" sz="4000" b="1" dirty="0">
              <a:solidFill>
                <a:srgbClr val="FF0000"/>
              </a:solidFill>
            </a:endParaRPr>
          </a:p>
        </p:txBody>
      </p:sp>
      <p:sp>
        <p:nvSpPr>
          <p:cNvPr id="6" name="TextBox 5"/>
          <p:cNvSpPr txBox="1"/>
          <p:nvPr/>
        </p:nvSpPr>
        <p:spPr>
          <a:xfrm>
            <a:off x="114078" y="4373506"/>
            <a:ext cx="11837279" cy="707886"/>
          </a:xfrm>
          <a:prstGeom prst="rect">
            <a:avLst/>
          </a:prstGeom>
          <a:noFill/>
        </p:spPr>
        <p:txBody>
          <a:bodyPr wrap="none" rtlCol="0">
            <a:spAutoFit/>
          </a:bodyPr>
          <a:lstStyle/>
          <a:p>
            <a:r>
              <a:rPr lang="en-GB" sz="4000" b="1" dirty="0" smtClean="0">
                <a:solidFill>
                  <a:srgbClr val="FF0000"/>
                </a:solidFill>
              </a:rPr>
              <a:t>/</a:t>
            </a:r>
            <a:r>
              <a:rPr lang="en-GB" sz="4000" b="1" dirty="0" err="1" smtClean="0">
                <a:solidFill>
                  <a:srgbClr val="FF0000"/>
                </a:solidFill>
              </a:rPr>
              <a:t>nfsmount</a:t>
            </a:r>
            <a:r>
              <a:rPr lang="en-GB" sz="4000" b="1" dirty="0" smtClean="0">
                <a:solidFill>
                  <a:srgbClr val="FF0000"/>
                </a:solidFill>
              </a:rPr>
              <a:t>/</a:t>
            </a:r>
            <a:r>
              <a:rPr lang="en-GB" sz="4000" b="1" dirty="0" err="1" smtClean="0">
                <a:solidFill>
                  <a:srgbClr val="FF0000"/>
                </a:solidFill>
              </a:rPr>
              <a:t>EBSclone</a:t>
            </a:r>
            <a:r>
              <a:rPr lang="en-GB" sz="4000" b="1" dirty="0" smtClean="0">
                <a:solidFill>
                  <a:srgbClr val="FF0000"/>
                </a:solidFill>
              </a:rPr>
              <a:t>/db/</a:t>
            </a:r>
            <a:r>
              <a:rPr lang="en-GB" sz="4000" b="1" dirty="0" err="1" smtClean="0">
                <a:solidFill>
                  <a:srgbClr val="FF0000"/>
                </a:solidFill>
              </a:rPr>
              <a:t>clone_env</a:t>
            </a:r>
            <a:r>
              <a:rPr lang="en-GB" sz="4000" b="1" dirty="0" smtClean="0">
                <a:solidFill>
                  <a:srgbClr val="FF0000"/>
                </a:solidFill>
              </a:rPr>
              <a:t>/</a:t>
            </a:r>
            <a:r>
              <a:rPr lang="en-GB" sz="4000" b="1" dirty="0" err="1" smtClean="0">
                <a:solidFill>
                  <a:srgbClr val="FF0000"/>
                </a:solidFill>
              </a:rPr>
              <a:t>EBSDLY_clone.env</a:t>
            </a:r>
            <a:endParaRPr lang="en-GB" sz="4000" b="1" dirty="0">
              <a:solidFill>
                <a:srgbClr val="FF0000"/>
              </a:solidFill>
            </a:endParaRPr>
          </a:p>
        </p:txBody>
      </p:sp>
      <p:sp>
        <p:nvSpPr>
          <p:cNvPr id="3" name="TextBox 2"/>
          <p:cNvSpPr txBox="1"/>
          <p:nvPr/>
        </p:nvSpPr>
        <p:spPr>
          <a:xfrm>
            <a:off x="114078" y="3783898"/>
            <a:ext cx="697627" cy="584775"/>
          </a:xfrm>
          <a:prstGeom prst="rect">
            <a:avLst/>
          </a:prstGeom>
          <a:noFill/>
        </p:spPr>
        <p:txBody>
          <a:bodyPr wrap="none" rtlCol="0">
            <a:spAutoFit/>
          </a:bodyPr>
          <a:lstStyle/>
          <a:p>
            <a:r>
              <a:rPr lang="en-GB" sz="3200" dirty="0" err="1" smtClean="0"/>
              <a:t>i.e</a:t>
            </a:r>
            <a:r>
              <a:rPr lang="en-GB" sz="3200" dirty="0" smtClean="0"/>
              <a:t>:</a:t>
            </a:r>
            <a:endParaRPr lang="en-GB" sz="3200" dirty="0"/>
          </a:p>
        </p:txBody>
      </p:sp>
    </p:spTree>
    <p:extLst>
      <p:ext uri="{BB962C8B-B14F-4D97-AF65-F5344CB8AC3E}">
        <p14:creationId xmlns:p14="http://schemas.microsoft.com/office/powerpoint/2010/main" val="2034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80987" y="0"/>
            <a:ext cx="8182689" cy="4493538"/>
          </a:xfrm>
          <a:prstGeom prst="rect">
            <a:avLst/>
          </a:prstGeom>
          <a:noFill/>
        </p:spPr>
        <p:txBody>
          <a:bodyPr wrap="none" rtlCol="0">
            <a:spAutoFit/>
          </a:bodyPr>
          <a:lstStyle/>
          <a:p>
            <a:r>
              <a:rPr lang="en-GB" sz="2200" dirty="0">
                <a:solidFill>
                  <a:srgbClr val="0070C0"/>
                </a:solidFill>
              </a:rPr>
              <a:t>export </a:t>
            </a:r>
            <a:r>
              <a:rPr lang="en-GB" sz="2200" dirty="0" err="1">
                <a:solidFill>
                  <a:srgbClr val="0070C0"/>
                </a:solidFill>
              </a:rPr>
              <a:t>clndb</a:t>
            </a:r>
            <a:r>
              <a:rPr lang="en-GB" sz="2200" dirty="0">
                <a:solidFill>
                  <a:srgbClr val="0070C0"/>
                </a:solidFill>
              </a:rPr>
              <a:t>=</a:t>
            </a:r>
            <a:r>
              <a:rPr lang="en-GB" sz="2200" dirty="0">
                <a:solidFill>
                  <a:srgbClr val="FF0000"/>
                </a:solidFill>
              </a:rPr>
              <a:t>EBSDLY</a:t>
            </a:r>
          </a:p>
          <a:p>
            <a:r>
              <a:rPr lang="en-GB" sz="2200" dirty="0">
                <a:solidFill>
                  <a:srgbClr val="0070C0"/>
                </a:solidFill>
              </a:rPr>
              <a:t>export </a:t>
            </a:r>
            <a:r>
              <a:rPr lang="en-GB" sz="2200" dirty="0" err="1">
                <a:solidFill>
                  <a:srgbClr val="0070C0"/>
                </a:solidFill>
              </a:rPr>
              <a:t>clnsvr</a:t>
            </a:r>
            <a:r>
              <a:rPr lang="en-GB" sz="2200" dirty="0">
                <a:solidFill>
                  <a:srgbClr val="0070C0"/>
                </a:solidFill>
              </a:rPr>
              <a:t>=</a:t>
            </a:r>
            <a:r>
              <a:rPr lang="en-GB" sz="2200" dirty="0">
                <a:solidFill>
                  <a:srgbClr val="FF0000"/>
                </a:solidFill>
              </a:rPr>
              <a:t>ebsdbc</a:t>
            </a:r>
          </a:p>
          <a:p>
            <a:r>
              <a:rPr lang="en-GB" sz="2200" dirty="0">
                <a:solidFill>
                  <a:srgbClr val="0070C0"/>
                </a:solidFill>
              </a:rPr>
              <a:t>export </a:t>
            </a:r>
            <a:r>
              <a:rPr lang="en-GB" sz="2200" dirty="0" err="1">
                <a:solidFill>
                  <a:srgbClr val="0070C0"/>
                </a:solidFill>
              </a:rPr>
              <a:t>clnfs</a:t>
            </a:r>
            <a:r>
              <a:rPr lang="en-GB" sz="2200" dirty="0">
                <a:solidFill>
                  <a:srgbClr val="0070C0"/>
                </a:solidFill>
              </a:rPr>
              <a:t>=</a:t>
            </a:r>
            <a:r>
              <a:rPr lang="en-GB" sz="2200" dirty="0">
                <a:solidFill>
                  <a:srgbClr val="FF0000"/>
                </a:solidFill>
              </a:rPr>
              <a:t>/u01/oracle</a:t>
            </a:r>
          </a:p>
          <a:p>
            <a:r>
              <a:rPr lang="en-GB" sz="2200" dirty="0">
                <a:solidFill>
                  <a:srgbClr val="0070C0"/>
                </a:solidFill>
              </a:rPr>
              <a:t>export </a:t>
            </a:r>
            <a:r>
              <a:rPr lang="en-GB" sz="2200" dirty="0" err="1">
                <a:solidFill>
                  <a:srgbClr val="0070C0"/>
                </a:solidFill>
              </a:rPr>
              <a:t>clnbase</a:t>
            </a:r>
            <a:r>
              <a:rPr lang="en-GB" sz="2200" dirty="0" smtClean="0">
                <a:solidFill>
                  <a:srgbClr val="0070C0"/>
                </a:solidFill>
              </a:rPr>
              <a:t>=</a:t>
            </a:r>
            <a:r>
              <a:rPr lang="en-GB" sz="2200" dirty="0" smtClean="0">
                <a:solidFill>
                  <a:srgbClr val="FF0000"/>
                </a:solidFill>
              </a:rPr>
              <a:t>${</a:t>
            </a:r>
            <a:r>
              <a:rPr lang="en-GB" sz="2200" dirty="0" err="1" smtClean="0">
                <a:solidFill>
                  <a:srgbClr val="FF0000"/>
                </a:solidFill>
              </a:rPr>
              <a:t>clnfs</a:t>
            </a:r>
            <a:r>
              <a:rPr lang="en-GB" sz="2200" dirty="0" smtClean="0">
                <a:solidFill>
                  <a:srgbClr val="FF0000"/>
                </a:solidFill>
              </a:rPr>
              <a:t>}/${</a:t>
            </a:r>
            <a:r>
              <a:rPr lang="en-GB" sz="2200" dirty="0" err="1">
                <a:solidFill>
                  <a:srgbClr val="FF0000"/>
                </a:solidFill>
              </a:rPr>
              <a:t>clndb</a:t>
            </a:r>
            <a:r>
              <a:rPr lang="en-GB" sz="2200" dirty="0">
                <a:solidFill>
                  <a:srgbClr val="FF0000"/>
                </a:solidFill>
              </a:rPr>
              <a:t>}</a:t>
            </a:r>
          </a:p>
          <a:p>
            <a:r>
              <a:rPr lang="en-GB" sz="2200" dirty="0">
                <a:solidFill>
                  <a:srgbClr val="0070C0"/>
                </a:solidFill>
              </a:rPr>
              <a:t>export </a:t>
            </a:r>
            <a:r>
              <a:rPr lang="en-GB" sz="2200" dirty="0" err="1">
                <a:solidFill>
                  <a:srgbClr val="0070C0"/>
                </a:solidFill>
              </a:rPr>
              <a:t>clnoh</a:t>
            </a:r>
            <a:r>
              <a:rPr lang="en-GB" sz="2200" dirty="0">
                <a:solidFill>
                  <a:srgbClr val="0070C0"/>
                </a:solidFill>
              </a:rPr>
              <a:t>=</a:t>
            </a:r>
            <a:r>
              <a:rPr lang="en-GB" sz="2200" dirty="0">
                <a:solidFill>
                  <a:srgbClr val="FF0000"/>
                </a:solidFill>
              </a:rPr>
              <a:t>${</a:t>
            </a:r>
            <a:r>
              <a:rPr lang="en-GB" sz="2200" dirty="0" err="1">
                <a:solidFill>
                  <a:srgbClr val="FF0000"/>
                </a:solidFill>
              </a:rPr>
              <a:t>dbloc</a:t>
            </a:r>
            <a:r>
              <a:rPr lang="en-GB" sz="2200" dirty="0">
                <a:solidFill>
                  <a:srgbClr val="FF0000"/>
                </a:solidFill>
              </a:rPr>
              <a:t>}/db/</a:t>
            </a:r>
            <a:r>
              <a:rPr lang="en-GB" sz="2200" dirty="0" err="1">
                <a:solidFill>
                  <a:srgbClr val="FF0000"/>
                </a:solidFill>
              </a:rPr>
              <a:t>tech_st</a:t>
            </a:r>
            <a:r>
              <a:rPr lang="en-GB" sz="2200" dirty="0">
                <a:solidFill>
                  <a:srgbClr val="FF0000"/>
                </a:solidFill>
              </a:rPr>
              <a:t>/11.2.0.4</a:t>
            </a:r>
          </a:p>
          <a:p>
            <a:r>
              <a:rPr lang="en-GB" sz="2200" dirty="0">
                <a:solidFill>
                  <a:srgbClr val="0070C0"/>
                </a:solidFill>
              </a:rPr>
              <a:t>export </a:t>
            </a:r>
            <a:r>
              <a:rPr lang="en-GB" sz="2200" dirty="0" err="1" smtClean="0">
                <a:solidFill>
                  <a:srgbClr val="0070C0"/>
                </a:solidFill>
              </a:rPr>
              <a:t>clnapp</a:t>
            </a:r>
            <a:r>
              <a:rPr lang="en-GB" sz="2200" dirty="0" smtClean="0">
                <a:solidFill>
                  <a:srgbClr val="0070C0"/>
                </a:solidFill>
              </a:rPr>
              <a:t>=</a:t>
            </a:r>
            <a:r>
              <a:rPr lang="en-GB" sz="2200" b="1" i="1" dirty="0" err="1" smtClean="0">
                <a:solidFill>
                  <a:srgbClr val="FF0000"/>
                </a:solidFill>
              </a:rPr>
              <a:t>clone_apps_pw</a:t>
            </a:r>
            <a:endParaRPr lang="en-GB" sz="2200" b="1" i="1" dirty="0">
              <a:solidFill>
                <a:srgbClr val="FF0000"/>
              </a:solidFill>
            </a:endParaRPr>
          </a:p>
          <a:p>
            <a:r>
              <a:rPr lang="en-GB" sz="2200" dirty="0">
                <a:solidFill>
                  <a:srgbClr val="0070C0"/>
                </a:solidFill>
              </a:rPr>
              <a:t>export </a:t>
            </a:r>
            <a:r>
              <a:rPr lang="en-GB" sz="2200" dirty="0" err="1" smtClean="0">
                <a:solidFill>
                  <a:srgbClr val="0070C0"/>
                </a:solidFill>
              </a:rPr>
              <a:t>clnsystem</a:t>
            </a:r>
            <a:r>
              <a:rPr lang="en-GB" sz="2200" dirty="0" smtClean="0">
                <a:solidFill>
                  <a:srgbClr val="0070C0"/>
                </a:solidFill>
              </a:rPr>
              <a:t>=</a:t>
            </a:r>
            <a:r>
              <a:rPr lang="en-GB" sz="2200" b="1" i="1" dirty="0" err="1" smtClean="0">
                <a:solidFill>
                  <a:srgbClr val="FF0000"/>
                </a:solidFill>
              </a:rPr>
              <a:t>clone_system_pw</a:t>
            </a:r>
            <a:endParaRPr lang="en-GB" sz="2200" b="1" i="1" dirty="0">
              <a:solidFill>
                <a:srgbClr val="FF0000"/>
              </a:solidFill>
            </a:endParaRPr>
          </a:p>
          <a:p>
            <a:r>
              <a:rPr lang="en-GB" sz="2200" dirty="0">
                <a:solidFill>
                  <a:srgbClr val="0070C0"/>
                </a:solidFill>
              </a:rPr>
              <a:t>export </a:t>
            </a:r>
            <a:r>
              <a:rPr lang="en-GB" sz="2200" dirty="0" err="1">
                <a:solidFill>
                  <a:srgbClr val="0070C0"/>
                </a:solidFill>
              </a:rPr>
              <a:t>clnasadmin</a:t>
            </a:r>
            <a:r>
              <a:rPr lang="en-GB" sz="2200" dirty="0">
                <a:solidFill>
                  <a:srgbClr val="0070C0"/>
                </a:solidFill>
              </a:rPr>
              <a:t>=</a:t>
            </a:r>
            <a:r>
              <a:rPr lang="en-GB" sz="2200" b="1" i="1" dirty="0" err="1">
                <a:solidFill>
                  <a:srgbClr val="FF0000"/>
                </a:solidFill>
              </a:rPr>
              <a:t>clone_asadmin_pw</a:t>
            </a:r>
            <a:endParaRPr lang="en-GB" sz="2200" b="1" i="1" dirty="0">
              <a:solidFill>
                <a:srgbClr val="FF0000"/>
              </a:solidFill>
            </a:endParaRPr>
          </a:p>
          <a:p>
            <a:r>
              <a:rPr lang="en-GB" sz="2200" dirty="0" smtClean="0">
                <a:solidFill>
                  <a:srgbClr val="0070C0"/>
                </a:solidFill>
              </a:rPr>
              <a:t>export </a:t>
            </a:r>
            <a:r>
              <a:rPr lang="en-GB" sz="2200" dirty="0" err="1" smtClean="0">
                <a:solidFill>
                  <a:srgbClr val="0070C0"/>
                </a:solidFill>
              </a:rPr>
              <a:t>clnsysadmin</a:t>
            </a:r>
            <a:r>
              <a:rPr lang="en-GB" sz="2200" dirty="0" smtClean="0">
                <a:solidFill>
                  <a:srgbClr val="0070C0"/>
                </a:solidFill>
              </a:rPr>
              <a:t>=</a:t>
            </a:r>
            <a:r>
              <a:rPr lang="en-GB" sz="2200" b="1" i="1" dirty="0" err="1" smtClean="0">
                <a:solidFill>
                  <a:srgbClr val="FF0000"/>
                </a:solidFill>
              </a:rPr>
              <a:t>clone_sysadmin_pw</a:t>
            </a:r>
            <a:endParaRPr lang="en-GB" sz="2200" b="1" i="1" dirty="0">
              <a:solidFill>
                <a:srgbClr val="FF0000"/>
              </a:solidFill>
            </a:endParaRPr>
          </a:p>
          <a:p>
            <a:r>
              <a:rPr lang="en-GB" sz="2200" dirty="0" smtClean="0">
                <a:solidFill>
                  <a:srgbClr val="0070C0"/>
                </a:solidFill>
              </a:rPr>
              <a:t>export </a:t>
            </a:r>
            <a:r>
              <a:rPr lang="en-GB" sz="2200" dirty="0" err="1">
                <a:solidFill>
                  <a:srgbClr val="0070C0"/>
                </a:solidFill>
              </a:rPr>
              <a:t>appown</a:t>
            </a:r>
            <a:r>
              <a:rPr lang="en-GB" sz="2200" dirty="0">
                <a:solidFill>
                  <a:srgbClr val="0070C0"/>
                </a:solidFill>
              </a:rPr>
              <a:t>=</a:t>
            </a:r>
            <a:r>
              <a:rPr lang="en-GB" sz="2200" dirty="0">
                <a:solidFill>
                  <a:srgbClr val="FF0000"/>
                </a:solidFill>
              </a:rPr>
              <a:t>app$(echo ${</a:t>
            </a:r>
            <a:r>
              <a:rPr lang="en-GB" sz="2200" dirty="0" err="1">
                <a:solidFill>
                  <a:srgbClr val="FF0000"/>
                </a:solidFill>
              </a:rPr>
              <a:t>clndb</a:t>
            </a:r>
            <a:r>
              <a:rPr lang="en-GB" sz="2200" dirty="0">
                <a:solidFill>
                  <a:srgbClr val="FF0000"/>
                </a:solidFill>
              </a:rPr>
              <a:t>}|cut -c4-6|tr '[:upper:]' '[:lower:]')</a:t>
            </a:r>
          </a:p>
          <a:p>
            <a:r>
              <a:rPr lang="en-GB" sz="2200" dirty="0">
                <a:solidFill>
                  <a:srgbClr val="0070C0"/>
                </a:solidFill>
              </a:rPr>
              <a:t>export </a:t>
            </a:r>
            <a:r>
              <a:rPr lang="en-GB" sz="2200" dirty="0" err="1">
                <a:solidFill>
                  <a:srgbClr val="0070C0"/>
                </a:solidFill>
              </a:rPr>
              <a:t>dbown</a:t>
            </a:r>
            <a:r>
              <a:rPr lang="en-GB" sz="2200" dirty="0">
                <a:solidFill>
                  <a:srgbClr val="0070C0"/>
                </a:solidFill>
              </a:rPr>
              <a:t>=</a:t>
            </a:r>
            <a:r>
              <a:rPr lang="en-GB" sz="2200" dirty="0" err="1">
                <a:solidFill>
                  <a:srgbClr val="FF0000"/>
                </a:solidFill>
              </a:rPr>
              <a:t>ora</a:t>
            </a:r>
            <a:r>
              <a:rPr lang="en-GB" sz="2200" dirty="0">
                <a:solidFill>
                  <a:srgbClr val="FF0000"/>
                </a:solidFill>
              </a:rPr>
              <a:t>$(echo ${</a:t>
            </a:r>
            <a:r>
              <a:rPr lang="en-GB" sz="2200" dirty="0" err="1">
                <a:solidFill>
                  <a:srgbClr val="FF0000"/>
                </a:solidFill>
              </a:rPr>
              <a:t>clndb</a:t>
            </a:r>
            <a:r>
              <a:rPr lang="en-GB" sz="2200" dirty="0">
                <a:solidFill>
                  <a:srgbClr val="FF0000"/>
                </a:solidFill>
              </a:rPr>
              <a:t>}|cut -c4-6|tr '[:upper:]' '[:lower:]')</a:t>
            </a:r>
          </a:p>
          <a:p>
            <a:r>
              <a:rPr lang="en-GB" sz="2200" dirty="0">
                <a:solidFill>
                  <a:srgbClr val="0070C0"/>
                </a:solidFill>
              </a:rPr>
              <a:t>export </a:t>
            </a:r>
            <a:r>
              <a:rPr lang="en-GB" sz="2200" dirty="0" err="1">
                <a:solidFill>
                  <a:srgbClr val="0070C0"/>
                </a:solidFill>
              </a:rPr>
              <a:t>cname</a:t>
            </a:r>
            <a:r>
              <a:rPr lang="en-GB" sz="2200" dirty="0">
                <a:solidFill>
                  <a:srgbClr val="0070C0"/>
                </a:solidFill>
              </a:rPr>
              <a:t>=</a:t>
            </a:r>
            <a:r>
              <a:rPr lang="en-GB" sz="2200" dirty="0">
                <a:solidFill>
                  <a:srgbClr val="FF0000"/>
                </a:solidFill>
              </a:rPr>
              <a:t>${</a:t>
            </a:r>
            <a:r>
              <a:rPr lang="en-GB" sz="2200" dirty="0" err="1">
                <a:solidFill>
                  <a:srgbClr val="FF0000"/>
                </a:solidFill>
              </a:rPr>
              <a:t>clndb</a:t>
            </a:r>
            <a:r>
              <a:rPr lang="en-GB" sz="2200" dirty="0">
                <a:solidFill>
                  <a:srgbClr val="FF0000"/>
                </a:solidFill>
              </a:rPr>
              <a:t>}_${</a:t>
            </a:r>
            <a:r>
              <a:rPr lang="en-GB" sz="2200" dirty="0" err="1">
                <a:solidFill>
                  <a:srgbClr val="FF0000"/>
                </a:solidFill>
              </a:rPr>
              <a:t>clnsvr</a:t>
            </a:r>
            <a:r>
              <a:rPr lang="en-GB" sz="2200" dirty="0">
                <a:solidFill>
                  <a:srgbClr val="FF0000"/>
                </a:solidFill>
              </a:rPr>
              <a:t>}</a:t>
            </a:r>
          </a:p>
          <a:p>
            <a:endParaRPr lang="en-GB" sz="2200" dirty="0">
              <a:solidFill>
                <a:srgbClr val="0070C0"/>
              </a:solidFill>
            </a:endParaRPr>
          </a:p>
        </p:txBody>
      </p:sp>
      <p:sp>
        <p:nvSpPr>
          <p:cNvPr id="2" name="TextBox 1"/>
          <p:cNvSpPr txBox="1"/>
          <p:nvPr/>
        </p:nvSpPr>
        <p:spPr>
          <a:xfrm>
            <a:off x="6066021" y="0"/>
            <a:ext cx="5966698"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EBSDLY_clone.env</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579031" y="5317221"/>
            <a:ext cx="3613553" cy="1446550"/>
          </a:xfrm>
          <a:prstGeom prst="rect">
            <a:avLst/>
          </a:prstGeom>
          <a:noFill/>
        </p:spPr>
        <p:txBody>
          <a:bodyPr wrap="none" rtlCol="0">
            <a:spAutoFit/>
          </a:bodyPr>
          <a:lstStyle/>
          <a:p>
            <a:r>
              <a:rPr lang="en-GB" sz="2200" dirty="0"/>
              <a:t>export </a:t>
            </a:r>
            <a:r>
              <a:rPr lang="en-GB" sz="2200" dirty="0" err="1"/>
              <a:t>ssosystem</a:t>
            </a:r>
            <a:r>
              <a:rPr lang="en-GB" sz="2200" dirty="0"/>
              <a:t>=</a:t>
            </a:r>
            <a:r>
              <a:rPr lang="en-GB" sz="2200" b="1" i="1" dirty="0" err="1"/>
              <a:t>sso_system</a:t>
            </a:r>
            <a:endParaRPr lang="en-GB" sz="2200" b="1" i="1" dirty="0"/>
          </a:p>
          <a:p>
            <a:r>
              <a:rPr lang="en-GB" sz="2200" dirty="0"/>
              <a:t>export F5=Y</a:t>
            </a:r>
          </a:p>
          <a:p>
            <a:r>
              <a:rPr lang="en-GB" sz="2200" dirty="0"/>
              <a:t>export </a:t>
            </a:r>
            <a:r>
              <a:rPr lang="en-GB" sz="2200" dirty="0" smtClean="0"/>
              <a:t>SSL=Y</a:t>
            </a:r>
            <a:endParaRPr lang="en-GB" sz="2200" dirty="0"/>
          </a:p>
          <a:p>
            <a:r>
              <a:rPr lang="en-GB" sz="2200" dirty="0"/>
              <a:t>export </a:t>
            </a:r>
            <a:r>
              <a:rPr lang="en-GB" sz="2200" dirty="0" smtClean="0"/>
              <a:t>SSO=Y</a:t>
            </a:r>
            <a:endParaRPr lang="en-GB" sz="2200" dirty="0"/>
          </a:p>
        </p:txBody>
      </p:sp>
      <p:sp>
        <p:nvSpPr>
          <p:cNvPr id="5" name="TextBox 4"/>
          <p:cNvSpPr txBox="1"/>
          <p:nvPr/>
        </p:nvSpPr>
        <p:spPr>
          <a:xfrm>
            <a:off x="579031" y="4008058"/>
            <a:ext cx="3733138" cy="1446550"/>
          </a:xfrm>
          <a:prstGeom prst="rect">
            <a:avLst/>
          </a:prstGeom>
          <a:noFill/>
        </p:spPr>
        <p:txBody>
          <a:bodyPr wrap="none" rtlCol="0">
            <a:spAutoFit/>
          </a:bodyPr>
          <a:lstStyle/>
          <a:p>
            <a:r>
              <a:rPr lang="en-GB" sz="2200" dirty="0">
                <a:solidFill>
                  <a:srgbClr val="7030A0"/>
                </a:solidFill>
              </a:rPr>
              <a:t>export </a:t>
            </a:r>
            <a:r>
              <a:rPr lang="en-GB" sz="2200" dirty="0" err="1">
                <a:solidFill>
                  <a:srgbClr val="7030A0"/>
                </a:solidFill>
              </a:rPr>
              <a:t>srcdb</a:t>
            </a:r>
            <a:r>
              <a:rPr lang="en-GB" sz="2200" dirty="0">
                <a:solidFill>
                  <a:srgbClr val="7030A0"/>
                </a:solidFill>
              </a:rPr>
              <a:t>=</a:t>
            </a:r>
            <a:r>
              <a:rPr lang="en-GB" sz="2200" dirty="0">
                <a:solidFill>
                  <a:srgbClr val="FF0000"/>
                </a:solidFill>
              </a:rPr>
              <a:t>EBSPRD</a:t>
            </a:r>
          </a:p>
          <a:p>
            <a:r>
              <a:rPr lang="en-GB" sz="2200" dirty="0">
                <a:solidFill>
                  <a:srgbClr val="7030A0"/>
                </a:solidFill>
              </a:rPr>
              <a:t>export </a:t>
            </a:r>
            <a:r>
              <a:rPr lang="en-GB" sz="2200" dirty="0" err="1">
                <a:solidFill>
                  <a:srgbClr val="7030A0"/>
                </a:solidFill>
              </a:rPr>
              <a:t>srcapp</a:t>
            </a:r>
            <a:r>
              <a:rPr lang="en-GB" sz="2200" dirty="0">
                <a:solidFill>
                  <a:srgbClr val="7030A0"/>
                </a:solidFill>
              </a:rPr>
              <a:t>=</a:t>
            </a:r>
            <a:r>
              <a:rPr lang="en-GB" sz="2200" b="1" i="1" dirty="0" err="1">
                <a:solidFill>
                  <a:srgbClr val="FF0000"/>
                </a:solidFill>
              </a:rPr>
              <a:t>prod_apps</a:t>
            </a:r>
            <a:endParaRPr lang="en-GB" sz="2200" b="1" i="1" dirty="0">
              <a:solidFill>
                <a:srgbClr val="FF0000"/>
              </a:solidFill>
            </a:endParaRPr>
          </a:p>
          <a:p>
            <a:r>
              <a:rPr lang="en-GB" sz="2200" dirty="0">
                <a:solidFill>
                  <a:srgbClr val="7030A0"/>
                </a:solidFill>
              </a:rPr>
              <a:t>export srcsys=</a:t>
            </a:r>
            <a:r>
              <a:rPr lang="en-GB" sz="2200" b="1" i="1" dirty="0" err="1">
                <a:solidFill>
                  <a:srgbClr val="FF0000"/>
                </a:solidFill>
              </a:rPr>
              <a:t>prod_sys</a:t>
            </a:r>
            <a:endParaRPr lang="en-GB" sz="2200" b="1" i="1" dirty="0">
              <a:solidFill>
                <a:srgbClr val="FF0000"/>
              </a:solidFill>
            </a:endParaRPr>
          </a:p>
          <a:p>
            <a:r>
              <a:rPr lang="en-GB" sz="2200" dirty="0">
                <a:solidFill>
                  <a:srgbClr val="7030A0"/>
                </a:solidFill>
              </a:rPr>
              <a:t>export </a:t>
            </a:r>
            <a:r>
              <a:rPr lang="en-GB" sz="2200" dirty="0" err="1" smtClean="0">
                <a:solidFill>
                  <a:srgbClr val="7030A0"/>
                </a:solidFill>
              </a:rPr>
              <a:t>srcsystem</a:t>
            </a:r>
            <a:r>
              <a:rPr lang="en-GB" sz="2200" dirty="0" smtClean="0">
                <a:solidFill>
                  <a:srgbClr val="7030A0"/>
                </a:solidFill>
              </a:rPr>
              <a:t>=</a:t>
            </a:r>
            <a:r>
              <a:rPr lang="en-GB" sz="2200" b="1" i="1" dirty="0" err="1" smtClean="0">
                <a:solidFill>
                  <a:srgbClr val="FF0000"/>
                </a:solidFill>
              </a:rPr>
              <a:t>prod_system</a:t>
            </a:r>
            <a:endParaRPr lang="en-GB" sz="2200" b="1" i="1" dirty="0">
              <a:solidFill>
                <a:srgbClr val="FF0000"/>
              </a:solidFill>
            </a:endParaRPr>
          </a:p>
        </p:txBody>
      </p:sp>
    </p:spTree>
    <p:extLst>
      <p:ext uri="{BB962C8B-B14F-4D97-AF65-F5344CB8AC3E}">
        <p14:creationId xmlns:p14="http://schemas.microsoft.com/office/powerpoint/2010/main" val="681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212021" y="0"/>
            <a:ext cx="7846315"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New clone environment</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14400" y="1161889"/>
            <a:ext cx="3122393" cy="584775"/>
          </a:xfrm>
          <a:prstGeom prst="rect">
            <a:avLst/>
          </a:prstGeom>
          <a:noFill/>
        </p:spPr>
        <p:txBody>
          <a:bodyPr wrap="none" rtlCol="0">
            <a:spAutoFit/>
          </a:bodyPr>
          <a:lstStyle/>
          <a:p>
            <a:r>
              <a:rPr lang="en-GB" sz="3200" dirty="0" smtClean="0"/>
              <a:t>Create o/s user(s)</a:t>
            </a:r>
            <a:endParaRPr lang="en-GB" sz="3200" dirty="0"/>
          </a:p>
        </p:txBody>
      </p:sp>
      <p:sp>
        <p:nvSpPr>
          <p:cNvPr id="4" name="TextBox 3"/>
          <p:cNvSpPr txBox="1"/>
          <p:nvPr/>
        </p:nvSpPr>
        <p:spPr>
          <a:xfrm>
            <a:off x="914400" y="1908218"/>
            <a:ext cx="3611566" cy="584775"/>
          </a:xfrm>
          <a:prstGeom prst="rect">
            <a:avLst/>
          </a:prstGeom>
          <a:noFill/>
        </p:spPr>
        <p:txBody>
          <a:bodyPr wrap="none" rtlCol="0">
            <a:spAutoFit/>
          </a:bodyPr>
          <a:lstStyle/>
          <a:p>
            <a:r>
              <a:rPr lang="en-GB" sz="3200" dirty="0" smtClean="0"/>
              <a:t>Create mount points</a:t>
            </a:r>
            <a:endParaRPr lang="en-GB" sz="3200" dirty="0"/>
          </a:p>
        </p:txBody>
      </p:sp>
      <p:sp>
        <p:nvSpPr>
          <p:cNvPr id="5" name="TextBox 4"/>
          <p:cNvSpPr txBox="1"/>
          <p:nvPr/>
        </p:nvSpPr>
        <p:spPr>
          <a:xfrm>
            <a:off x="914400" y="2639219"/>
            <a:ext cx="5582234" cy="584775"/>
          </a:xfrm>
          <a:prstGeom prst="rect">
            <a:avLst/>
          </a:prstGeom>
          <a:noFill/>
        </p:spPr>
        <p:txBody>
          <a:bodyPr wrap="none" rtlCol="0">
            <a:spAutoFit/>
          </a:bodyPr>
          <a:lstStyle/>
          <a:p>
            <a:r>
              <a:rPr lang="en-GB" sz="3200" dirty="0" smtClean="0"/>
              <a:t>Create </a:t>
            </a:r>
            <a:r>
              <a:rPr lang="en-GB" sz="3200" dirty="0" err="1" smtClean="0"/>
              <a:t>init.ora</a:t>
            </a:r>
            <a:r>
              <a:rPr lang="en-GB" sz="3200" dirty="0" smtClean="0"/>
              <a:t> and password file</a:t>
            </a:r>
            <a:endParaRPr lang="en-GB" sz="3200" dirty="0"/>
          </a:p>
        </p:txBody>
      </p:sp>
      <p:sp>
        <p:nvSpPr>
          <p:cNvPr id="6" name="TextBox 5"/>
          <p:cNvSpPr txBox="1"/>
          <p:nvPr/>
        </p:nvSpPr>
        <p:spPr>
          <a:xfrm>
            <a:off x="914400" y="3370220"/>
            <a:ext cx="4945841" cy="584775"/>
          </a:xfrm>
          <a:prstGeom prst="rect">
            <a:avLst/>
          </a:prstGeom>
          <a:noFill/>
        </p:spPr>
        <p:txBody>
          <a:bodyPr wrap="none" rtlCol="0">
            <a:spAutoFit/>
          </a:bodyPr>
          <a:lstStyle/>
          <a:p>
            <a:r>
              <a:rPr lang="en-GB" sz="3200" dirty="0" smtClean="0"/>
              <a:t>Create </a:t>
            </a:r>
            <a:r>
              <a:rPr lang="en-GB" sz="3200" dirty="0" err="1" smtClean="0"/>
              <a:t>sqlnet</a:t>
            </a:r>
            <a:r>
              <a:rPr lang="en-GB" sz="3200" dirty="0" smtClean="0"/>
              <a:t>/</a:t>
            </a:r>
            <a:r>
              <a:rPr lang="en-GB" sz="3200" dirty="0" err="1" smtClean="0"/>
              <a:t>tnsnames</a:t>
            </a:r>
            <a:r>
              <a:rPr lang="en-GB" sz="3200" dirty="0" smtClean="0"/>
              <a:t> files</a:t>
            </a:r>
            <a:endParaRPr lang="en-GB" sz="3200" dirty="0"/>
          </a:p>
        </p:txBody>
      </p:sp>
      <p:sp>
        <p:nvSpPr>
          <p:cNvPr id="7" name="TextBox 6"/>
          <p:cNvSpPr txBox="1"/>
          <p:nvPr/>
        </p:nvSpPr>
        <p:spPr>
          <a:xfrm>
            <a:off x="914400" y="4118957"/>
            <a:ext cx="10472354" cy="1077218"/>
          </a:xfrm>
          <a:prstGeom prst="rect">
            <a:avLst/>
          </a:prstGeom>
          <a:noFill/>
        </p:spPr>
        <p:txBody>
          <a:bodyPr wrap="none" rtlCol="0">
            <a:spAutoFit/>
          </a:bodyPr>
          <a:lstStyle/>
          <a:p>
            <a:r>
              <a:rPr lang="en-GB" sz="3200" dirty="0" smtClean="0"/>
              <a:t>$CONTEXT_FILE will not exist so configure manually first time </a:t>
            </a:r>
          </a:p>
          <a:p>
            <a:r>
              <a:rPr lang="en-GB" sz="3200" dirty="0"/>
              <a:t> </a:t>
            </a:r>
            <a:r>
              <a:rPr lang="en-GB" sz="3200" dirty="0" smtClean="0"/>
              <a:t>      or copy one from another environment and edit carefully</a:t>
            </a:r>
            <a:endParaRPr lang="en-GB" sz="3200" dirty="0"/>
          </a:p>
        </p:txBody>
      </p:sp>
      <p:sp>
        <p:nvSpPr>
          <p:cNvPr id="8" name="TextBox 7"/>
          <p:cNvSpPr txBox="1"/>
          <p:nvPr/>
        </p:nvSpPr>
        <p:spPr>
          <a:xfrm>
            <a:off x="914400" y="5366817"/>
            <a:ext cx="10669396" cy="1077218"/>
          </a:xfrm>
          <a:prstGeom prst="rect">
            <a:avLst/>
          </a:prstGeom>
          <a:noFill/>
        </p:spPr>
        <p:txBody>
          <a:bodyPr wrap="none" rtlCol="0">
            <a:spAutoFit/>
          </a:bodyPr>
          <a:lstStyle/>
          <a:p>
            <a:r>
              <a:rPr lang="en-GB" sz="3200" dirty="0" smtClean="0"/>
              <a:t>Once </a:t>
            </a:r>
            <a:r>
              <a:rPr lang="en-GB" sz="3200" dirty="0"/>
              <a:t>the $</a:t>
            </a:r>
            <a:r>
              <a:rPr lang="en-GB" sz="3200" dirty="0" smtClean="0"/>
              <a:t>CONTEXT_FILES have been created, copy them to </a:t>
            </a:r>
          </a:p>
          <a:p>
            <a:r>
              <a:rPr lang="en-GB" sz="3200" dirty="0" smtClean="0"/>
              <a:t>a central location (/</a:t>
            </a:r>
            <a:r>
              <a:rPr lang="en-GB" sz="3200" dirty="0" err="1" smtClean="0"/>
              <a:t>nfsmount</a:t>
            </a:r>
            <a:r>
              <a:rPr lang="en-GB" sz="3200" dirty="0" smtClean="0"/>
              <a:t>/</a:t>
            </a:r>
            <a:r>
              <a:rPr lang="en-GB" sz="3200" dirty="0" err="1" smtClean="0"/>
              <a:t>EBSclone</a:t>
            </a:r>
            <a:r>
              <a:rPr lang="en-GB" sz="3200" dirty="0" smtClean="0"/>
              <a:t>/</a:t>
            </a:r>
            <a:r>
              <a:rPr lang="en-GB" sz="3200" dirty="0" err="1" smtClean="0"/>
              <a:t>db|app</a:t>
            </a:r>
            <a:r>
              <a:rPr lang="en-GB" sz="3200" dirty="0" smtClean="0"/>
              <a:t>/</a:t>
            </a:r>
            <a:r>
              <a:rPr lang="en-GB" sz="3200" dirty="0" err="1" smtClean="0"/>
              <a:t>contextfile</a:t>
            </a:r>
            <a:r>
              <a:rPr lang="en-GB" sz="3200" dirty="0" smtClean="0"/>
              <a:t>)</a:t>
            </a:r>
            <a:endParaRPr lang="en-GB" sz="3200" dirty="0"/>
          </a:p>
        </p:txBody>
      </p:sp>
    </p:spTree>
    <p:extLst>
      <p:ext uri="{BB962C8B-B14F-4D97-AF65-F5344CB8AC3E}">
        <p14:creationId xmlns:p14="http://schemas.microsoft.com/office/powerpoint/2010/main" val="3909209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1029488" y="1563946"/>
            <a:ext cx="10247101" cy="707886"/>
          </a:xfrm>
          <a:prstGeom prst="rect">
            <a:avLst/>
          </a:prstGeom>
          <a:noFill/>
        </p:spPr>
        <p:txBody>
          <a:bodyPr wrap="none" rtlCol="0">
            <a:spAutoFit/>
          </a:bodyPr>
          <a:lstStyle/>
          <a:p>
            <a:r>
              <a:rPr lang="en-GB" sz="4000" dirty="0" smtClean="0"/>
              <a:t>Is the </a:t>
            </a:r>
            <a:r>
              <a:rPr lang="en-GB" sz="4000" dirty="0"/>
              <a:t>Production database available for cloning</a:t>
            </a:r>
            <a:r>
              <a:rPr lang="en-GB" sz="4000" dirty="0" smtClean="0"/>
              <a:t>?</a:t>
            </a:r>
            <a:endParaRPr lang="en-GB" sz="4000" dirty="0"/>
          </a:p>
        </p:txBody>
      </p:sp>
      <p:sp>
        <p:nvSpPr>
          <p:cNvPr id="2" name="TextBox 1"/>
          <p:cNvSpPr txBox="1"/>
          <p:nvPr/>
        </p:nvSpPr>
        <p:spPr>
          <a:xfrm>
            <a:off x="3840547" y="0"/>
            <a:ext cx="4624984"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Sanity checks</a:t>
            </a:r>
            <a:endParaRPr lang="en-GB"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36904" y="-6801"/>
            <a:ext cx="9336530" cy="923330"/>
          </a:xfrm>
          <a:prstGeom prst="rect">
            <a:avLst/>
          </a:prstGeom>
          <a:noFill/>
        </p:spPr>
        <p:txBody>
          <a:bodyPr wrap="none" rtlCol="0">
            <a:spAutoFit/>
          </a:bodyPr>
          <a:lstStyle/>
          <a:p>
            <a:r>
              <a:rPr lang="en-GB" sz="5400" b="1" dirty="0" smtClean="0">
                <a:solidFill>
                  <a:srgbClr val="FF0000"/>
                </a:solidFill>
                <a:effectLst>
                  <a:outerShdw blurRad="38100" dist="38100" dir="2700000" algn="tl">
                    <a:srgbClr val="000000">
                      <a:alpha val="43137"/>
                    </a:srgbClr>
                  </a:outerShdw>
                </a:effectLst>
              </a:rPr>
              <a:t>Testing if a database is available</a:t>
            </a:r>
            <a:endParaRPr lang="en-GB" sz="5400" b="1" dirty="0">
              <a:solidFill>
                <a:srgbClr val="FF0000"/>
              </a:solidFill>
              <a:effectLst>
                <a:outerShdw blurRad="38100" dist="38100" dir="2700000" algn="tl">
                  <a:srgbClr val="000000">
                    <a:alpha val="43137"/>
                  </a:srgbClr>
                </a:outerShdw>
              </a:effectLst>
            </a:endParaRPr>
          </a:p>
        </p:txBody>
      </p:sp>
      <p:sp>
        <p:nvSpPr>
          <p:cNvPr id="3" name="TextBox 2">
            <a:hlinkClick r:id="rId3" action="ppaction://hlinksldjump"/>
          </p:cNvPr>
          <p:cNvSpPr txBox="1"/>
          <p:nvPr/>
        </p:nvSpPr>
        <p:spPr>
          <a:xfrm>
            <a:off x="1618715" y="1818570"/>
            <a:ext cx="3023584" cy="1200329"/>
          </a:xfrm>
          <a:prstGeom prst="rect">
            <a:avLst/>
          </a:prstGeom>
          <a:noFill/>
          <a:ln>
            <a:noFill/>
          </a:ln>
        </p:spPr>
        <p:txBody>
          <a:bodyPr wrap="none" rtlCol="0">
            <a:spAutoFit/>
          </a:bodyPr>
          <a:lstStyle/>
          <a:p>
            <a:pPr algn="ctr"/>
            <a:r>
              <a:rPr lang="en-GB" sz="7200" b="1" dirty="0" smtClean="0"/>
              <a:t>tnsping</a:t>
            </a:r>
            <a:endParaRPr lang="en-GB" sz="7200" b="1" dirty="0"/>
          </a:p>
        </p:txBody>
      </p:sp>
      <p:sp>
        <p:nvSpPr>
          <p:cNvPr id="5" name="TextBox 4"/>
          <p:cNvSpPr txBox="1"/>
          <p:nvPr/>
        </p:nvSpPr>
        <p:spPr>
          <a:xfrm>
            <a:off x="452598" y="1633905"/>
            <a:ext cx="1119217" cy="1569660"/>
          </a:xfrm>
          <a:prstGeom prst="rect">
            <a:avLst/>
          </a:prstGeom>
          <a:noFill/>
        </p:spPr>
        <p:txBody>
          <a:bodyPr wrap="none" rtlCol="0">
            <a:spAutoFit/>
          </a:bodyPr>
          <a:lstStyle/>
          <a:p>
            <a:r>
              <a:rPr lang="en-GB" sz="9600" dirty="0" smtClean="0"/>
              <a:t>1.</a:t>
            </a:r>
            <a:endParaRPr lang="en-GB" sz="9600" dirty="0"/>
          </a:p>
        </p:txBody>
      </p:sp>
      <p:sp>
        <p:nvSpPr>
          <p:cNvPr id="6" name="TextBox 5"/>
          <p:cNvSpPr txBox="1"/>
          <p:nvPr/>
        </p:nvSpPr>
        <p:spPr>
          <a:xfrm>
            <a:off x="452598" y="3714988"/>
            <a:ext cx="1119217" cy="1569660"/>
          </a:xfrm>
          <a:prstGeom prst="rect">
            <a:avLst/>
          </a:prstGeom>
          <a:noFill/>
        </p:spPr>
        <p:txBody>
          <a:bodyPr wrap="none" rtlCol="0">
            <a:spAutoFit/>
          </a:bodyPr>
          <a:lstStyle/>
          <a:p>
            <a:r>
              <a:rPr lang="en-GB" sz="9600" dirty="0" smtClean="0"/>
              <a:t>2.</a:t>
            </a:r>
            <a:endParaRPr lang="en-GB" sz="9600" dirty="0"/>
          </a:p>
        </p:txBody>
      </p:sp>
    </p:spTree>
    <p:extLst>
      <p:ext uri="{BB962C8B-B14F-4D97-AF65-F5344CB8AC3E}">
        <p14:creationId xmlns:p14="http://schemas.microsoft.com/office/powerpoint/2010/main" val="6702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846210" y="1340614"/>
            <a:ext cx="11201484" cy="3785652"/>
          </a:xfrm>
          <a:prstGeom prst="rect">
            <a:avLst/>
          </a:prstGeom>
          <a:noFill/>
        </p:spPr>
        <p:txBody>
          <a:bodyPr wrap="square" rtlCol="0">
            <a:spAutoFit/>
          </a:bodyPr>
          <a:lstStyle/>
          <a:p>
            <a:r>
              <a:rPr lang="en-GB" sz="6000" b="1" dirty="0" smtClean="0"/>
              <a:t>tnsping </a:t>
            </a:r>
            <a:r>
              <a:rPr lang="en-GB" sz="6000" b="1" i="1" dirty="0" smtClean="0">
                <a:solidFill>
                  <a:srgbClr val="FF0000"/>
                </a:solidFill>
              </a:rPr>
              <a:t>only</a:t>
            </a:r>
            <a:r>
              <a:rPr lang="en-GB" sz="6000" b="1" dirty="0" smtClean="0"/>
              <a:t> reports on whether the database listener process is running and if it knows about the service you are connecting to</a:t>
            </a:r>
            <a:endParaRPr lang="en-GB" sz="6000" b="1" dirty="0"/>
          </a:p>
        </p:txBody>
      </p:sp>
      <p:sp>
        <p:nvSpPr>
          <p:cNvPr id="6" name="TextBox 5">
            <a:hlinkClick r:id="rId2" action="ppaction://hlinksldjump"/>
          </p:cNvPr>
          <p:cNvSpPr txBox="1"/>
          <p:nvPr/>
        </p:nvSpPr>
        <p:spPr>
          <a:xfrm>
            <a:off x="3761637" y="2418735"/>
            <a:ext cx="3969356" cy="1569660"/>
          </a:xfrm>
          <a:prstGeom prst="rect">
            <a:avLst/>
          </a:prstGeom>
          <a:noFill/>
          <a:ln>
            <a:noFill/>
          </a:ln>
        </p:spPr>
        <p:txBody>
          <a:bodyPr wrap="none" rtlCol="0">
            <a:spAutoFit/>
          </a:bodyPr>
          <a:lstStyle/>
          <a:p>
            <a:pPr algn="ctr"/>
            <a:r>
              <a:rPr lang="en-GB" sz="9600" b="1" strike="sngStrike" dirty="0" smtClean="0"/>
              <a:t>tnsping</a:t>
            </a:r>
            <a:endParaRPr lang="en-GB" sz="9600" b="1" strike="sngStrike" dirty="0"/>
          </a:p>
        </p:txBody>
      </p:sp>
      <p:sp>
        <p:nvSpPr>
          <p:cNvPr id="7" name="TextBox 6"/>
          <p:cNvSpPr txBox="1"/>
          <p:nvPr/>
        </p:nvSpPr>
        <p:spPr>
          <a:xfrm rot="18893508">
            <a:off x="3366811" y="2314567"/>
            <a:ext cx="4833375" cy="1785104"/>
          </a:xfrm>
          <a:prstGeom prst="rect">
            <a:avLst/>
          </a:prstGeom>
          <a:noFill/>
        </p:spPr>
        <p:txBody>
          <a:bodyPr wrap="none" rtlCol="0">
            <a:spAutoFit/>
          </a:bodyPr>
          <a:lstStyle/>
          <a:p>
            <a:pPr algn="ctr"/>
            <a:r>
              <a:rPr lang="en-GB" sz="11000" dirty="0" smtClean="0">
                <a:solidFill>
                  <a:srgbClr val="FF0000"/>
                </a:solidFill>
              </a:rPr>
              <a:t>No + No</a:t>
            </a:r>
            <a:endParaRPr lang="en-GB" sz="11000" dirty="0">
              <a:solidFill>
                <a:srgbClr val="FF0000"/>
              </a:solidFill>
            </a:endParaRPr>
          </a:p>
        </p:txBody>
      </p:sp>
      <p:sp>
        <p:nvSpPr>
          <p:cNvPr id="8" name="TextBox 7"/>
          <p:cNvSpPr txBox="1"/>
          <p:nvPr/>
        </p:nvSpPr>
        <p:spPr>
          <a:xfrm rot="2700000">
            <a:off x="3444356" y="2311013"/>
            <a:ext cx="4833375" cy="1785104"/>
          </a:xfrm>
          <a:prstGeom prst="rect">
            <a:avLst/>
          </a:prstGeom>
          <a:noFill/>
        </p:spPr>
        <p:txBody>
          <a:bodyPr wrap="none" rtlCol="0">
            <a:spAutoFit/>
          </a:bodyPr>
          <a:lstStyle/>
          <a:p>
            <a:pPr algn="ctr"/>
            <a:r>
              <a:rPr lang="en-GB" sz="11000" dirty="0" smtClean="0">
                <a:solidFill>
                  <a:srgbClr val="FF0000"/>
                </a:solidFill>
              </a:rPr>
              <a:t>No + No</a:t>
            </a:r>
            <a:endParaRPr lang="en-GB" sz="11000" dirty="0">
              <a:solidFill>
                <a:srgbClr val="FF0000"/>
              </a:solidFill>
            </a:endParaRPr>
          </a:p>
        </p:txBody>
      </p:sp>
      <p:sp>
        <p:nvSpPr>
          <p:cNvPr id="11" name="TextBox 10"/>
          <p:cNvSpPr txBox="1"/>
          <p:nvPr/>
        </p:nvSpPr>
        <p:spPr>
          <a:xfrm>
            <a:off x="1436904" y="-6801"/>
            <a:ext cx="9336530" cy="923330"/>
          </a:xfrm>
          <a:prstGeom prst="rect">
            <a:avLst/>
          </a:prstGeom>
          <a:noFill/>
        </p:spPr>
        <p:txBody>
          <a:bodyPr wrap="none" rtlCol="0">
            <a:spAutoFit/>
          </a:bodyPr>
          <a:lstStyle/>
          <a:p>
            <a:r>
              <a:rPr lang="en-GB" sz="5400" b="1" dirty="0" smtClean="0">
                <a:solidFill>
                  <a:srgbClr val="FF0000"/>
                </a:solidFill>
                <a:effectLst>
                  <a:outerShdw blurRad="38100" dist="38100" dir="2700000" algn="tl">
                    <a:srgbClr val="000000">
                      <a:alpha val="43137"/>
                    </a:srgbClr>
                  </a:outerShdw>
                </a:effectLst>
              </a:rPr>
              <a:t>Testing if a database is available</a:t>
            </a:r>
            <a:endParaRPr lang="en-GB"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31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2750"/>
                            </p:stCondLst>
                            <p:childTnLst>
                              <p:par>
                                <p:cTn id="17" presetID="10" presetClass="exit" presetSubtype="0" fill="hold" grpId="1" nodeType="afterEffect">
                                  <p:stCondLst>
                                    <p:cond delay="200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20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20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250"/>
                            </p:stCondLst>
                            <p:childTnLst>
                              <p:par>
                                <p:cTn id="27" presetID="22" presetClass="entr" presetSubtype="1"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1618715" y="1818570"/>
            <a:ext cx="3023584" cy="1200329"/>
          </a:xfrm>
          <a:prstGeom prst="rect">
            <a:avLst/>
          </a:prstGeom>
          <a:noFill/>
          <a:ln>
            <a:noFill/>
          </a:ln>
        </p:spPr>
        <p:txBody>
          <a:bodyPr wrap="none" rtlCol="0">
            <a:spAutoFit/>
          </a:bodyPr>
          <a:lstStyle/>
          <a:p>
            <a:pPr algn="ctr"/>
            <a:r>
              <a:rPr lang="en-GB" sz="7200" b="1" dirty="0" smtClean="0"/>
              <a:t>tnsping</a:t>
            </a:r>
            <a:endParaRPr lang="en-GB" sz="7200" b="1" dirty="0"/>
          </a:p>
        </p:txBody>
      </p:sp>
      <p:sp>
        <p:nvSpPr>
          <p:cNvPr id="2" name="TextBox 1"/>
          <p:cNvSpPr txBox="1"/>
          <p:nvPr/>
        </p:nvSpPr>
        <p:spPr>
          <a:xfrm>
            <a:off x="1618715" y="3899653"/>
            <a:ext cx="9759467" cy="1200329"/>
          </a:xfrm>
          <a:prstGeom prst="rect">
            <a:avLst/>
          </a:prstGeom>
          <a:noFill/>
        </p:spPr>
        <p:txBody>
          <a:bodyPr wrap="none" rtlCol="0">
            <a:spAutoFit/>
          </a:bodyPr>
          <a:lstStyle/>
          <a:p>
            <a:r>
              <a:rPr lang="en-GB" sz="7200" b="1" dirty="0" err="1"/>
              <a:t>p</a:t>
            </a:r>
            <a:r>
              <a:rPr lang="en-GB" sz="7200" b="1" dirty="0" err="1" smtClean="0"/>
              <a:t>s</a:t>
            </a:r>
            <a:r>
              <a:rPr lang="en-GB" sz="7200" b="1" dirty="0" smtClean="0"/>
              <a:t> –</a:t>
            </a:r>
            <a:r>
              <a:rPr lang="en-GB" sz="7200" b="1" dirty="0" err="1" smtClean="0"/>
              <a:t>ef</a:t>
            </a:r>
            <a:r>
              <a:rPr lang="en-GB" sz="7200" b="1" dirty="0" smtClean="0"/>
              <a:t>| grep </a:t>
            </a:r>
            <a:r>
              <a:rPr lang="en-GB" sz="7200" b="1" dirty="0" err="1" smtClean="0"/>
              <a:t>pmon</a:t>
            </a:r>
            <a:r>
              <a:rPr lang="en-GB" sz="7200" b="1" dirty="0" smtClean="0"/>
              <a:t>/</a:t>
            </a:r>
            <a:r>
              <a:rPr lang="en-GB" sz="7200" b="1" dirty="0" err="1" smtClean="0"/>
              <a:t>smon</a:t>
            </a:r>
            <a:endParaRPr lang="en-GB" sz="7200" b="1" dirty="0"/>
          </a:p>
        </p:txBody>
      </p:sp>
      <p:sp>
        <p:nvSpPr>
          <p:cNvPr id="5" name="TextBox 4"/>
          <p:cNvSpPr txBox="1"/>
          <p:nvPr/>
        </p:nvSpPr>
        <p:spPr>
          <a:xfrm>
            <a:off x="452598" y="1633905"/>
            <a:ext cx="1119217" cy="1569660"/>
          </a:xfrm>
          <a:prstGeom prst="rect">
            <a:avLst/>
          </a:prstGeom>
          <a:noFill/>
        </p:spPr>
        <p:txBody>
          <a:bodyPr wrap="none" rtlCol="0">
            <a:spAutoFit/>
          </a:bodyPr>
          <a:lstStyle/>
          <a:p>
            <a:r>
              <a:rPr lang="en-GB" sz="9600" dirty="0" smtClean="0"/>
              <a:t>1.</a:t>
            </a:r>
            <a:endParaRPr lang="en-GB" sz="9600" dirty="0"/>
          </a:p>
        </p:txBody>
      </p:sp>
      <p:sp>
        <p:nvSpPr>
          <p:cNvPr id="6" name="TextBox 5"/>
          <p:cNvSpPr txBox="1"/>
          <p:nvPr/>
        </p:nvSpPr>
        <p:spPr>
          <a:xfrm>
            <a:off x="452598" y="3714988"/>
            <a:ext cx="1119217" cy="1569660"/>
          </a:xfrm>
          <a:prstGeom prst="rect">
            <a:avLst/>
          </a:prstGeom>
          <a:noFill/>
        </p:spPr>
        <p:txBody>
          <a:bodyPr wrap="none" rtlCol="0">
            <a:spAutoFit/>
          </a:bodyPr>
          <a:lstStyle/>
          <a:p>
            <a:r>
              <a:rPr lang="en-GB" sz="9600" dirty="0" smtClean="0"/>
              <a:t>2.</a:t>
            </a:r>
            <a:endParaRPr lang="en-GB" sz="9600" dirty="0"/>
          </a:p>
        </p:txBody>
      </p:sp>
      <p:sp>
        <p:nvSpPr>
          <p:cNvPr id="7" name="TextBox 6"/>
          <p:cNvSpPr txBox="1"/>
          <p:nvPr/>
        </p:nvSpPr>
        <p:spPr>
          <a:xfrm>
            <a:off x="1436904" y="-6801"/>
            <a:ext cx="9336530" cy="923330"/>
          </a:xfrm>
          <a:prstGeom prst="rect">
            <a:avLst/>
          </a:prstGeom>
          <a:noFill/>
        </p:spPr>
        <p:txBody>
          <a:bodyPr wrap="none" rtlCol="0">
            <a:spAutoFit/>
          </a:bodyPr>
          <a:lstStyle/>
          <a:p>
            <a:r>
              <a:rPr lang="en-GB" sz="5400" b="1" dirty="0" smtClean="0">
                <a:solidFill>
                  <a:srgbClr val="FF0000"/>
                </a:solidFill>
                <a:effectLst>
                  <a:outerShdw blurRad="38100" dist="38100" dir="2700000" algn="tl">
                    <a:srgbClr val="000000">
                      <a:alpha val="43137"/>
                    </a:srgbClr>
                  </a:outerShdw>
                </a:effectLst>
              </a:rPr>
              <a:t>Testing if a database is available</a:t>
            </a:r>
            <a:endParaRPr lang="en-GB"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55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618715" y="3899653"/>
            <a:ext cx="9759467" cy="1200329"/>
          </a:xfrm>
          <a:prstGeom prst="rect">
            <a:avLst/>
          </a:prstGeom>
          <a:noFill/>
        </p:spPr>
        <p:txBody>
          <a:bodyPr wrap="none" rtlCol="0">
            <a:spAutoFit/>
          </a:bodyPr>
          <a:lstStyle/>
          <a:p>
            <a:r>
              <a:rPr lang="en-GB" sz="7200" b="1" dirty="0" err="1"/>
              <a:t>p</a:t>
            </a:r>
            <a:r>
              <a:rPr lang="en-GB" sz="7200" b="1" dirty="0" err="1" smtClean="0"/>
              <a:t>s</a:t>
            </a:r>
            <a:r>
              <a:rPr lang="en-GB" sz="7200" b="1" dirty="0" smtClean="0"/>
              <a:t> –</a:t>
            </a:r>
            <a:r>
              <a:rPr lang="en-GB" sz="7200" b="1" dirty="0" err="1" smtClean="0"/>
              <a:t>ef</a:t>
            </a:r>
            <a:r>
              <a:rPr lang="en-GB" sz="7200" b="1" dirty="0" smtClean="0"/>
              <a:t>| grep </a:t>
            </a:r>
            <a:r>
              <a:rPr lang="en-GB" sz="7200" b="1" dirty="0" err="1" smtClean="0"/>
              <a:t>pmon</a:t>
            </a:r>
            <a:r>
              <a:rPr lang="en-GB" sz="7200" b="1" dirty="0" smtClean="0"/>
              <a:t>/</a:t>
            </a:r>
            <a:r>
              <a:rPr lang="en-GB" sz="7200" b="1" dirty="0" err="1" smtClean="0"/>
              <a:t>smon</a:t>
            </a:r>
            <a:endParaRPr lang="en-GB" sz="7200" b="1" dirty="0"/>
          </a:p>
        </p:txBody>
      </p:sp>
      <p:sp>
        <p:nvSpPr>
          <p:cNvPr id="7" name="TextBox 6"/>
          <p:cNvSpPr txBox="1"/>
          <p:nvPr/>
        </p:nvSpPr>
        <p:spPr>
          <a:xfrm>
            <a:off x="1618715" y="2930157"/>
            <a:ext cx="10047687" cy="3046988"/>
          </a:xfrm>
          <a:prstGeom prst="rect">
            <a:avLst/>
          </a:prstGeom>
          <a:noFill/>
        </p:spPr>
        <p:txBody>
          <a:bodyPr wrap="none" rtlCol="0">
            <a:spAutoFit/>
          </a:bodyPr>
          <a:lstStyle/>
          <a:p>
            <a:r>
              <a:rPr lang="en-GB" sz="4800" b="1" dirty="0" smtClean="0"/>
              <a:t>This command can </a:t>
            </a:r>
            <a:r>
              <a:rPr lang="en-GB" sz="4800" b="1" dirty="0" smtClean="0">
                <a:solidFill>
                  <a:srgbClr val="FF0000"/>
                </a:solidFill>
              </a:rPr>
              <a:t>only</a:t>
            </a:r>
            <a:r>
              <a:rPr lang="en-GB" sz="4800" b="1" dirty="0" smtClean="0"/>
              <a:t> be run on the </a:t>
            </a:r>
          </a:p>
          <a:p>
            <a:r>
              <a:rPr lang="en-GB" sz="4800" b="1" dirty="0" smtClean="0"/>
              <a:t>server where the database resides and</a:t>
            </a:r>
          </a:p>
          <a:p>
            <a:r>
              <a:rPr lang="en-GB" sz="4800" b="1" dirty="0" smtClean="0"/>
              <a:t>even then it does not display whether</a:t>
            </a:r>
          </a:p>
          <a:p>
            <a:r>
              <a:rPr lang="en-GB" sz="4800" b="1" dirty="0" smtClean="0"/>
              <a:t>the database is available for use</a:t>
            </a:r>
            <a:endParaRPr lang="en-GB" sz="4800" b="1" dirty="0"/>
          </a:p>
        </p:txBody>
      </p:sp>
      <p:sp>
        <p:nvSpPr>
          <p:cNvPr id="5" name="TextBox 4"/>
          <p:cNvSpPr txBox="1"/>
          <p:nvPr/>
        </p:nvSpPr>
        <p:spPr>
          <a:xfrm>
            <a:off x="1436904" y="-6801"/>
            <a:ext cx="9336530" cy="923330"/>
          </a:xfrm>
          <a:prstGeom prst="rect">
            <a:avLst/>
          </a:prstGeom>
          <a:noFill/>
        </p:spPr>
        <p:txBody>
          <a:bodyPr wrap="none" rtlCol="0">
            <a:spAutoFit/>
          </a:bodyPr>
          <a:lstStyle/>
          <a:p>
            <a:r>
              <a:rPr lang="en-GB" sz="5400" b="1" dirty="0" smtClean="0">
                <a:solidFill>
                  <a:srgbClr val="FF0000"/>
                </a:solidFill>
                <a:effectLst>
                  <a:outerShdw blurRad="38100" dist="38100" dir="2700000" algn="tl">
                    <a:srgbClr val="000000">
                      <a:alpha val="43137"/>
                    </a:srgbClr>
                  </a:outerShdw>
                </a:effectLst>
              </a:rPr>
              <a:t>Testing if a database is available</a:t>
            </a:r>
            <a:endParaRPr lang="en-GB"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2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500"/>
                                  </p:stCondLst>
                                  <p:childTnLst>
                                    <p:animMotion origin="layout" path="M -2.70833E-6 1.48148E-6 L 0.00196 -0.32384 " pathEditMode="relative" rAng="0" ptsTypes="AA">
                                      <p:cBhvr>
                                        <p:cTn id="6" dur="1500" fill="hold"/>
                                        <p:tgtEl>
                                          <p:spTgt spid="2"/>
                                        </p:tgtEl>
                                        <p:attrNameLst>
                                          <p:attrName>ppt_x</p:attrName>
                                          <p:attrName>ppt_y</p:attrName>
                                        </p:attrNameLst>
                                      </p:cBhvr>
                                      <p:rCtr x="91" y="-16204"/>
                                    </p:animMotion>
                                  </p:childTnLst>
                                </p:cTn>
                              </p:par>
                            </p:childTnLst>
                          </p:cTn>
                        </p:par>
                        <p:par>
                          <p:cTn id="7" fill="hold">
                            <p:stCondLst>
                              <p:cond delay="2000"/>
                            </p:stCondLst>
                            <p:childTnLst>
                              <p:par>
                                <p:cTn id="8" presetID="22" presetClass="entr" presetSubtype="1"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452598" y="2055549"/>
            <a:ext cx="9398407" cy="707886"/>
          </a:xfrm>
          <a:prstGeom prst="rect">
            <a:avLst/>
          </a:prstGeom>
          <a:noFill/>
        </p:spPr>
        <p:txBody>
          <a:bodyPr wrap="none" rtlCol="0">
            <a:spAutoFit/>
          </a:bodyPr>
          <a:lstStyle/>
          <a:p>
            <a:r>
              <a:rPr lang="fr-FR" sz="4000" b="1" dirty="0" err="1"/>
              <a:t>sqlplus</a:t>
            </a:r>
            <a:r>
              <a:rPr lang="fr-FR" sz="4000" b="1" dirty="0"/>
              <a:t> </a:t>
            </a:r>
            <a:r>
              <a:rPr lang="fr-FR" sz="4000" b="1" dirty="0">
                <a:solidFill>
                  <a:srgbClr val="FF0000"/>
                </a:solidFill>
              </a:rPr>
              <a:t>-L</a:t>
            </a:r>
            <a:r>
              <a:rPr lang="fr-FR" sz="4000" b="1" dirty="0"/>
              <a:t> </a:t>
            </a:r>
            <a:r>
              <a:rPr lang="fr-FR" sz="4000" b="1" dirty="0" smtClean="0"/>
              <a:t>&lt;user&gt;/&lt;</a:t>
            </a:r>
            <a:r>
              <a:rPr lang="fr-FR" sz="4000" b="1" dirty="0" err="1" smtClean="0"/>
              <a:t>password</a:t>
            </a:r>
            <a:r>
              <a:rPr lang="fr-FR" sz="4000" b="1" dirty="0" smtClean="0"/>
              <a:t>&gt;@</a:t>
            </a:r>
            <a:r>
              <a:rPr lang="fr-FR" sz="4000" b="1" dirty="0"/>
              <a:t>&lt;</a:t>
            </a:r>
            <a:r>
              <a:rPr lang="fr-FR" sz="4000" b="1" dirty="0" err="1" smtClean="0"/>
              <a:t>database</a:t>
            </a:r>
            <a:r>
              <a:rPr lang="fr-FR" sz="4000" b="1" dirty="0" smtClean="0"/>
              <a:t>&gt;</a:t>
            </a:r>
            <a:endParaRPr lang="en-GB" sz="4000" b="1" dirty="0"/>
          </a:p>
        </p:txBody>
      </p:sp>
      <p:sp>
        <p:nvSpPr>
          <p:cNvPr id="5" name="TextBox 4"/>
          <p:cNvSpPr txBox="1"/>
          <p:nvPr/>
        </p:nvSpPr>
        <p:spPr>
          <a:xfrm>
            <a:off x="222310" y="3215094"/>
            <a:ext cx="11845807" cy="523220"/>
          </a:xfrm>
          <a:prstGeom prst="rect">
            <a:avLst/>
          </a:prstGeom>
          <a:noFill/>
        </p:spPr>
        <p:txBody>
          <a:bodyPr wrap="none" rtlCol="0">
            <a:spAutoFit/>
          </a:bodyPr>
          <a:lstStyle/>
          <a:p>
            <a:r>
              <a:rPr lang="en-GB" sz="2800" dirty="0" smtClean="0"/>
              <a:t>Using the </a:t>
            </a:r>
            <a:r>
              <a:rPr lang="en-GB" sz="2800" dirty="0" smtClean="0">
                <a:solidFill>
                  <a:srgbClr val="FF0000"/>
                </a:solidFill>
              </a:rPr>
              <a:t>-L </a:t>
            </a:r>
            <a:r>
              <a:rPr lang="en-GB" sz="2800" dirty="0" smtClean="0"/>
              <a:t>flag will attempt to log on just once instead of reprompting on error</a:t>
            </a:r>
            <a:endParaRPr lang="en-GB" sz="2800" dirty="0"/>
          </a:p>
        </p:txBody>
      </p:sp>
      <p:sp>
        <p:nvSpPr>
          <p:cNvPr id="6" name="TextBox 5"/>
          <p:cNvSpPr txBox="1"/>
          <p:nvPr/>
        </p:nvSpPr>
        <p:spPr>
          <a:xfrm>
            <a:off x="452598" y="4189974"/>
            <a:ext cx="10822706" cy="461665"/>
          </a:xfrm>
          <a:prstGeom prst="rect">
            <a:avLst/>
          </a:prstGeom>
          <a:noFill/>
        </p:spPr>
        <p:txBody>
          <a:bodyPr wrap="none" rtlCol="0">
            <a:spAutoFit/>
          </a:bodyPr>
          <a:lstStyle/>
          <a:p>
            <a:r>
              <a:rPr lang="en-GB" sz="2400" i="1" dirty="0" smtClean="0"/>
              <a:t>Note: </a:t>
            </a:r>
            <a:r>
              <a:rPr lang="en-GB" sz="2400" b="1" i="1" u="sng" dirty="0" smtClean="0"/>
              <a:t>DO NOT</a:t>
            </a:r>
            <a:r>
              <a:rPr lang="en-GB" sz="2400" i="1" dirty="0" smtClean="0"/>
              <a:t> use “/ as </a:t>
            </a:r>
            <a:r>
              <a:rPr lang="en-GB" sz="2400" i="1" dirty="0" err="1" smtClean="0"/>
              <a:t>sysdba</a:t>
            </a:r>
            <a:r>
              <a:rPr lang="en-GB" sz="2400" i="1" dirty="0" smtClean="0"/>
              <a:t>”, because SYS can always connect to an idle instance!!</a:t>
            </a:r>
            <a:endParaRPr lang="en-GB" sz="2400" i="1" dirty="0"/>
          </a:p>
        </p:txBody>
      </p:sp>
      <p:sp>
        <p:nvSpPr>
          <p:cNvPr id="8" name="TextBox 7"/>
          <p:cNvSpPr txBox="1"/>
          <p:nvPr/>
        </p:nvSpPr>
        <p:spPr>
          <a:xfrm>
            <a:off x="1436904" y="-6801"/>
            <a:ext cx="9336530" cy="923330"/>
          </a:xfrm>
          <a:prstGeom prst="rect">
            <a:avLst/>
          </a:prstGeom>
          <a:noFill/>
        </p:spPr>
        <p:txBody>
          <a:bodyPr wrap="none" rtlCol="0">
            <a:spAutoFit/>
          </a:bodyPr>
          <a:lstStyle/>
          <a:p>
            <a:r>
              <a:rPr lang="en-GB" sz="5400" b="1" dirty="0" smtClean="0">
                <a:solidFill>
                  <a:srgbClr val="FF0000"/>
                </a:solidFill>
                <a:effectLst>
                  <a:outerShdw blurRad="38100" dist="38100" dir="2700000" algn="tl">
                    <a:srgbClr val="000000">
                      <a:alpha val="43137"/>
                    </a:srgbClr>
                  </a:outerShdw>
                </a:effectLst>
              </a:rPr>
              <a:t>Testing if a database is available</a:t>
            </a:r>
            <a:endParaRPr lang="en-GB"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extBox 23"/>
          <p:cNvSpPr txBox="1"/>
          <p:nvPr/>
        </p:nvSpPr>
        <p:spPr>
          <a:xfrm>
            <a:off x="4048193" y="0"/>
            <a:ext cx="4586641" cy="1015663"/>
          </a:xfrm>
          <a:prstGeom prst="rect">
            <a:avLst/>
          </a:prstGeom>
          <a:noFill/>
        </p:spPr>
        <p:txBody>
          <a:bodyPr wrap="none" rtlCol="0">
            <a:spAutoFit/>
          </a:bodyPr>
          <a:lstStyle/>
          <a:p>
            <a:pPr algn="ctr"/>
            <a:r>
              <a:rPr lang="en-GB" sz="6000" b="1" dirty="0" smtClean="0">
                <a:solidFill>
                  <a:srgbClr val="FF0000"/>
                </a:solidFill>
                <a:effectLst>
                  <a:outerShdw blurRad="38100" dist="38100" dir="2700000" algn="tl">
                    <a:srgbClr val="000000">
                      <a:alpha val="43137"/>
                    </a:srgbClr>
                  </a:outerShdw>
                </a:effectLst>
              </a:rPr>
              <a:t>Infrastructure</a:t>
            </a:r>
            <a:endParaRPr lang="en-GB" sz="6000" b="1" dirty="0">
              <a:solidFill>
                <a:srgbClr val="FF0000"/>
              </a:solidFill>
              <a:effectLst>
                <a:outerShdw blurRad="38100" dist="38100" dir="2700000" algn="tl">
                  <a:srgbClr val="000000">
                    <a:alpha val="43137"/>
                  </a:srgbClr>
                </a:outerShdw>
              </a:effectLst>
            </a:endParaRPr>
          </a:p>
        </p:txBody>
      </p:sp>
      <p:cxnSp>
        <p:nvCxnSpPr>
          <p:cNvPr id="9" name="Straight Arrow Connector 8"/>
          <p:cNvCxnSpPr>
            <a:stCxn id="2" idx="3"/>
            <a:endCxn id="8" idx="1"/>
          </p:cNvCxnSpPr>
          <p:nvPr/>
        </p:nvCxnSpPr>
        <p:spPr>
          <a:xfrm>
            <a:off x="2563674" y="2252515"/>
            <a:ext cx="7613737" cy="0"/>
          </a:xfrm>
          <a:prstGeom prst="straightConnector1">
            <a:avLst/>
          </a:prstGeom>
          <a:ln w="762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75912" y="1788606"/>
            <a:ext cx="2009524" cy="369332"/>
          </a:xfrm>
          <a:prstGeom prst="rect">
            <a:avLst/>
          </a:prstGeom>
          <a:noFill/>
        </p:spPr>
        <p:txBody>
          <a:bodyPr wrap="none" rtlCol="0">
            <a:spAutoFit/>
          </a:bodyPr>
          <a:lstStyle/>
          <a:p>
            <a:r>
              <a:rPr lang="en-GB" b="1" dirty="0">
                <a:effectLst>
                  <a:outerShdw blurRad="38100" dist="38100" dir="2700000" algn="tl">
                    <a:srgbClr val="000000">
                      <a:alpha val="43137"/>
                    </a:srgbClr>
                  </a:outerShdw>
                </a:effectLst>
              </a:rPr>
              <a:t>8Gb Dark Fibre link</a:t>
            </a:r>
          </a:p>
        </p:txBody>
      </p:sp>
      <p:grpSp>
        <p:nvGrpSpPr>
          <p:cNvPr id="10" name="Group 9"/>
          <p:cNvGrpSpPr/>
          <p:nvPr/>
        </p:nvGrpSpPr>
        <p:grpSpPr>
          <a:xfrm>
            <a:off x="734986" y="1015663"/>
            <a:ext cx="2043417" cy="4352162"/>
            <a:chOff x="734986" y="1015663"/>
            <a:chExt cx="2043417" cy="435216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474" y="1642915"/>
              <a:ext cx="1219200" cy="1219200"/>
            </a:xfrm>
            <a:prstGeom prst="rect">
              <a:avLst/>
            </a:prstGeom>
          </p:spPr>
        </p:pic>
        <p:sp>
          <p:nvSpPr>
            <p:cNvPr id="11" name="TextBox 10"/>
            <p:cNvSpPr txBox="1"/>
            <p:nvPr/>
          </p:nvSpPr>
          <p:spPr>
            <a:xfrm>
              <a:off x="1210345" y="1015663"/>
              <a:ext cx="1512530" cy="369332"/>
            </a:xfrm>
            <a:prstGeom prst="rect">
              <a:avLst/>
            </a:prstGeom>
            <a:noFill/>
          </p:spPr>
          <p:txBody>
            <a:bodyPr wrap="none" rtlCol="0">
              <a:spAutoFit/>
            </a:bodyPr>
            <a:lstStyle/>
            <a:p>
              <a:r>
                <a:rPr lang="en-GB" b="1" u="sng" dirty="0" smtClean="0">
                  <a:effectLst>
                    <a:outerShdw blurRad="38100" dist="38100" dir="2700000" algn="tl">
                      <a:srgbClr val="000000">
                        <a:alpha val="43137"/>
                      </a:srgbClr>
                    </a:outerShdw>
                  </a:effectLst>
                </a:rPr>
                <a:t>Data Centre </a:t>
              </a:r>
              <a:r>
                <a:rPr lang="en-GB" b="1" u="sng" dirty="0" smtClean="0">
                  <a:solidFill>
                    <a:srgbClr val="FF0000"/>
                  </a:solidFill>
                  <a:effectLst>
                    <a:outerShdw blurRad="38100" dist="38100" dir="2700000" algn="tl">
                      <a:srgbClr val="000000">
                        <a:alpha val="43137"/>
                      </a:srgbClr>
                    </a:outerShdw>
                  </a:effectLst>
                </a:rPr>
                <a:t>A</a:t>
              </a:r>
              <a:endParaRPr lang="en-GB" b="1" u="sng" dirty="0">
                <a:solidFill>
                  <a:srgbClr val="FF0000"/>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768" y="2740655"/>
              <a:ext cx="2013440" cy="50793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45" y="3113786"/>
              <a:ext cx="1648658" cy="1648658"/>
            </a:xfrm>
            <a:prstGeom prst="rect">
              <a:avLst/>
            </a:prstGeom>
          </p:spPr>
        </p:pic>
        <p:sp>
          <p:nvSpPr>
            <p:cNvPr id="19" name="TextBox 18"/>
            <p:cNvSpPr txBox="1"/>
            <p:nvPr/>
          </p:nvSpPr>
          <p:spPr>
            <a:xfrm>
              <a:off x="1396350" y="4721494"/>
              <a:ext cx="1296543" cy="646331"/>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400Tb SAN datastore</a:t>
              </a:r>
              <a:endParaRPr lang="en-GB" b="1" dirty="0">
                <a:effectLst>
                  <a:outerShdw blurRad="38100" dist="38100" dir="2700000" algn="tl">
                    <a:srgbClr val="000000">
                      <a:alpha val="43137"/>
                    </a:srgbClr>
                  </a:outerShdw>
                </a:effectLst>
              </a:endParaRPr>
            </a:p>
          </p:txBody>
        </p:sp>
      </p:grpSp>
      <p:grpSp>
        <p:nvGrpSpPr>
          <p:cNvPr id="15" name="Group 14"/>
          <p:cNvGrpSpPr/>
          <p:nvPr/>
        </p:nvGrpSpPr>
        <p:grpSpPr>
          <a:xfrm>
            <a:off x="9970409" y="1015663"/>
            <a:ext cx="1977630" cy="4352161"/>
            <a:chOff x="9970409" y="1015663"/>
            <a:chExt cx="1977630" cy="435216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11" y="1642915"/>
              <a:ext cx="1219200" cy="1219200"/>
            </a:xfrm>
            <a:prstGeom prst="rect">
              <a:avLst/>
            </a:prstGeom>
          </p:spPr>
        </p:pic>
        <p:sp>
          <p:nvSpPr>
            <p:cNvPr id="12" name="TextBox 11"/>
            <p:cNvSpPr txBox="1"/>
            <p:nvPr/>
          </p:nvSpPr>
          <p:spPr>
            <a:xfrm>
              <a:off x="10043282" y="1015663"/>
              <a:ext cx="1502912" cy="369332"/>
            </a:xfrm>
            <a:prstGeom prst="rect">
              <a:avLst/>
            </a:prstGeom>
            <a:noFill/>
          </p:spPr>
          <p:txBody>
            <a:bodyPr wrap="none" rtlCol="0">
              <a:spAutoFit/>
            </a:bodyPr>
            <a:lstStyle/>
            <a:p>
              <a:r>
                <a:rPr lang="en-GB" b="1" u="sng" dirty="0" smtClean="0">
                  <a:effectLst>
                    <a:outerShdw blurRad="38100" dist="38100" dir="2700000" algn="tl">
                      <a:srgbClr val="000000">
                        <a:alpha val="43137"/>
                      </a:srgbClr>
                    </a:outerShdw>
                  </a:effectLst>
                </a:rPr>
                <a:t>Data Centre </a:t>
              </a:r>
              <a:r>
                <a:rPr lang="en-GB" b="1" u="sng" dirty="0" smtClean="0">
                  <a:solidFill>
                    <a:srgbClr val="FF0000"/>
                  </a:solidFill>
                  <a:effectLst>
                    <a:outerShdw blurRad="38100" dist="38100" dir="2700000" algn="tl">
                      <a:srgbClr val="000000">
                        <a:alpha val="43137"/>
                      </a:srgbClr>
                    </a:outerShdw>
                  </a:effectLst>
                </a:rPr>
                <a:t>B</a:t>
              </a:r>
              <a:endParaRPr lang="en-GB" b="1" u="sng" dirty="0">
                <a:solidFill>
                  <a:srgbClr val="FF0000"/>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687353" y="2694962"/>
              <a:ext cx="2013440" cy="50793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0409" y="3131319"/>
              <a:ext cx="1648658" cy="1648658"/>
            </a:xfrm>
            <a:prstGeom prst="rect">
              <a:avLst/>
            </a:prstGeom>
          </p:spPr>
        </p:pic>
        <p:sp>
          <p:nvSpPr>
            <p:cNvPr id="20" name="TextBox 19"/>
            <p:cNvSpPr txBox="1"/>
            <p:nvPr/>
          </p:nvSpPr>
          <p:spPr>
            <a:xfrm>
              <a:off x="10340231" y="4721493"/>
              <a:ext cx="1278836" cy="646331"/>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400Tb SAN datastore</a:t>
              </a:r>
              <a:endParaRPr lang="en-GB" b="1" dirty="0">
                <a:effectLst>
                  <a:outerShdw blurRad="38100" dist="38100" dir="2700000" algn="tl">
                    <a:srgbClr val="000000">
                      <a:alpha val="43137"/>
                    </a:srgbClr>
                  </a:outerShdw>
                </a:effectLst>
              </a:endParaRPr>
            </a:p>
          </p:txBody>
        </p:sp>
      </p:grpSp>
      <p:sp>
        <p:nvSpPr>
          <p:cNvPr id="3" name="Right Arrow 2"/>
          <p:cNvSpPr/>
          <p:nvPr/>
        </p:nvSpPr>
        <p:spPr>
          <a:xfrm>
            <a:off x="2692894" y="3843965"/>
            <a:ext cx="7456192" cy="4846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eft Arrow 3"/>
          <p:cNvSpPr/>
          <p:nvPr/>
        </p:nvSpPr>
        <p:spPr>
          <a:xfrm>
            <a:off x="2692894" y="4210173"/>
            <a:ext cx="7424132" cy="484632"/>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154697" y="3187517"/>
            <a:ext cx="2451953" cy="369332"/>
          </a:xfrm>
          <a:prstGeom prst="rect">
            <a:avLst/>
          </a:prstGeom>
          <a:noFill/>
        </p:spPr>
        <p:txBody>
          <a:bodyPr wrap="none" rtlCol="0">
            <a:spAutoFit/>
          </a:bodyPr>
          <a:lstStyle/>
          <a:p>
            <a:r>
              <a:rPr lang="en-GB" b="1" dirty="0" smtClean="0">
                <a:effectLst>
                  <a:outerShdw blurRad="38100" dist="38100" dir="2700000" algn="tl">
                    <a:srgbClr val="000000">
                      <a:alpha val="43137"/>
                    </a:srgbClr>
                  </a:outerShdw>
                </a:effectLst>
              </a:rPr>
              <a:t>16Gb Fibre Channel link</a:t>
            </a:r>
            <a:endParaRPr lang="en-GB" b="1" dirty="0">
              <a:effectLst>
                <a:outerShdw blurRad="38100" dist="38100" dir="2700000" algn="tl">
                  <a:srgbClr val="000000">
                    <a:alpha val="43137"/>
                  </a:srgbClr>
                </a:outerShdw>
              </a:effectLst>
            </a:endParaRPr>
          </a:p>
        </p:txBody>
      </p:sp>
      <p:cxnSp>
        <p:nvCxnSpPr>
          <p:cNvPr id="22" name="Straight Arrow Connector 21"/>
          <p:cNvCxnSpPr/>
          <p:nvPr/>
        </p:nvCxnSpPr>
        <p:spPr>
          <a:xfrm flipV="1">
            <a:off x="2563674" y="3655651"/>
            <a:ext cx="7648269" cy="0"/>
          </a:xfrm>
          <a:prstGeom prst="straightConnector1">
            <a:avLst/>
          </a:prstGeom>
          <a:ln w="762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200"/>
                                        <p:tgtEl>
                                          <p:spTgt spid="16"/>
                                        </p:tgtEl>
                                      </p:cBhvr>
                                    </p:animEffect>
                                  </p:childTnLst>
                                </p:cTn>
                              </p:par>
                            </p:childTnLst>
                          </p:cTn>
                        </p:par>
                        <p:par>
                          <p:cTn id="20" fill="hold">
                            <p:stCondLst>
                              <p:cond delay="3700"/>
                            </p:stCondLst>
                            <p:childTnLst>
                              <p:par>
                                <p:cTn id="21" presetID="16" presetClass="entr" presetSubtype="37"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outVertical)">
                                      <p:cBhvr>
                                        <p:cTn id="23" dur="500"/>
                                        <p:tgtEl>
                                          <p:spTgt spid="22"/>
                                        </p:tgtEl>
                                      </p:cBhvr>
                                    </p:animEffect>
                                  </p:childTnLst>
                                </p:cTn>
                              </p:par>
                            </p:childTnLst>
                          </p:cTn>
                        </p:par>
                        <p:par>
                          <p:cTn id="24" fill="hold">
                            <p:stCondLst>
                              <p:cond delay="42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47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250"/>
                                        <p:tgtEl>
                                          <p:spTgt spid="3"/>
                                        </p:tgtEl>
                                      </p:cBhvr>
                                    </p:animEffect>
                                  </p:childTnLst>
                                </p:cTn>
                              </p:par>
                            </p:childTnLst>
                          </p:cTn>
                        </p:par>
                        <p:par>
                          <p:cTn id="32" fill="hold">
                            <p:stCondLst>
                              <p:cond delay="4950"/>
                            </p:stCondLst>
                            <p:childTnLst>
                              <p:par>
                                <p:cTn id="33" presetID="22" presetClass="entr" presetSubtype="2"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37578" y="863163"/>
            <a:ext cx="12390764" cy="5539978"/>
          </a:xfrm>
          <a:prstGeom prst="rect">
            <a:avLst/>
          </a:prstGeom>
          <a:noFill/>
        </p:spPr>
        <p:txBody>
          <a:bodyPr wrap="none" rtlCol="0">
            <a:spAutoFit/>
          </a:bodyPr>
          <a:lstStyle/>
          <a:p>
            <a:r>
              <a:rPr lang="en-GB" sz="2800" dirty="0"/>
              <a:t>#!/bin/bash</a:t>
            </a:r>
          </a:p>
          <a:p>
            <a:endParaRPr lang="en-GB" sz="2800" dirty="0"/>
          </a:p>
          <a:p>
            <a:r>
              <a:rPr lang="en-GB" sz="2800" dirty="0" err="1" smtClean="0"/>
              <a:t>srcsystem</a:t>
            </a:r>
            <a:r>
              <a:rPr lang="en-GB" sz="2800" dirty="0" smtClean="0"/>
              <a:t>=$1</a:t>
            </a:r>
            <a:endParaRPr lang="en-GB" sz="2800" dirty="0"/>
          </a:p>
          <a:p>
            <a:r>
              <a:rPr lang="en-GB" sz="2800" dirty="0" err="1" smtClean="0"/>
              <a:t>srcdb</a:t>
            </a:r>
            <a:r>
              <a:rPr lang="en-GB" sz="2800" dirty="0" smtClean="0"/>
              <a:t>=$2</a:t>
            </a:r>
            <a:endParaRPr lang="en-GB" sz="2800" dirty="0"/>
          </a:p>
          <a:p>
            <a:r>
              <a:rPr lang="en-GB" sz="2800" dirty="0"/>
              <a:t>BASEPATH</a:t>
            </a:r>
            <a:r>
              <a:rPr lang="en-GB" sz="2800" dirty="0" smtClean="0"/>
              <a:t>=$3</a:t>
            </a:r>
            <a:endParaRPr lang="en-GB" sz="2800" dirty="0"/>
          </a:p>
          <a:p>
            <a:endParaRPr lang="en-GB" sz="2800" dirty="0"/>
          </a:p>
          <a:p>
            <a:r>
              <a:rPr lang="en-GB" sz="2800" dirty="0"/>
              <a:t>echo "exit" | sqlplus -L system</a:t>
            </a:r>
            <a:r>
              <a:rPr lang="en-GB" sz="2800" dirty="0" smtClean="0"/>
              <a:t>/${</a:t>
            </a:r>
            <a:r>
              <a:rPr lang="en-GB" sz="2800" dirty="0" err="1" smtClean="0"/>
              <a:t>srcsystem</a:t>
            </a:r>
            <a:r>
              <a:rPr lang="en-GB" sz="2800" dirty="0" smtClean="0"/>
              <a:t>}@${</a:t>
            </a:r>
            <a:r>
              <a:rPr lang="en-GB" sz="2800" dirty="0" err="1" smtClean="0"/>
              <a:t>srcdb</a:t>
            </a:r>
            <a:r>
              <a:rPr lang="en-GB" sz="2800" dirty="0" smtClean="0"/>
              <a:t>} </a:t>
            </a:r>
            <a:r>
              <a:rPr lang="en-GB" sz="2800" dirty="0"/>
              <a:t>| grep Connected &gt; /</a:t>
            </a:r>
            <a:r>
              <a:rPr lang="en-GB" sz="2800" dirty="0" smtClean="0"/>
              <a:t>dev/null</a:t>
            </a:r>
          </a:p>
          <a:p>
            <a:endParaRPr lang="en-GB" sz="2800" dirty="0"/>
          </a:p>
          <a:p>
            <a:r>
              <a:rPr lang="en-GB" sz="2800" dirty="0"/>
              <a:t>if [ $? -eq 0 ] </a:t>
            </a:r>
            <a:endParaRPr lang="en-GB" sz="2800" dirty="0" smtClean="0"/>
          </a:p>
          <a:p>
            <a:r>
              <a:rPr lang="en-GB" sz="2800" dirty="0" smtClean="0"/>
              <a:t>then</a:t>
            </a:r>
            <a:endParaRPr lang="en-GB" sz="2800" dirty="0"/>
          </a:p>
          <a:p>
            <a:r>
              <a:rPr lang="en-GB" sz="2800" dirty="0"/>
              <a:t>   touch ${BASEPATH</a:t>
            </a:r>
            <a:r>
              <a:rPr lang="en-GB" sz="2800" dirty="0" smtClean="0"/>
              <a:t>}/db/scripts/ok_to_clone</a:t>
            </a:r>
            <a:endParaRPr lang="en-GB" sz="2800" dirty="0"/>
          </a:p>
          <a:p>
            <a:r>
              <a:rPr lang="en-GB" sz="2800" dirty="0"/>
              <a:t>fi</a:t>
            </a:r>
          </a:p>
          <a:p>
            <a:endParaRPr lang="en-GB" dirty="0"/>
          </a:p>
        </p:txBody>
      </p:sp>
      <p:sp>
        <p:nvSpPr>
          <p:cNvPr id="6" name="TextBox 5"/>
          <p:cNvSpPr txBox="1"/>
          <p:nvPr/>
        </p:nvSpPr>
        <p:spPr>
          <a:xfrm>
            <a:off x="4800040" y="4297471"/>
            <a:ext cx="7391960" cy="461665"/>
          </a:xfrm>
          <a:prstGeom prst="rect">
            <a:avLst/>
          </a:prstGeom>
          <a:noFill/>
        </p:spPr>
        <p:txBody>
          <a:bodyPr wrap="none" rtlCol="0">
            <a:spAutoFit/>
          </a:bodyPr>
          <a:lstStyle/>
          <a:p>
            <a:r>
              <a:rPr lang="en-GB" sz="2400" dirty="0" smtClean="0">
                <a:solidFill>
                  <a:srgbClr val="FF0000"/>
                </a:solidFill>
              </a:rPr>
              <a:t>Check the status code returned from the above command</a:t>
            </a:r>
            <a:endParaRPr lang="en-GB" sz="2400" dirty="0">
              <a:solidFill>
                <a:srgbClr val="FF0000"/>
              </a:solidFill>
            </a:endParaRPr>
          </a:p>
        </p:txBody>
      </p:sp>
      <p:cxnSp>
        <p:nvCxnSpPr>
          <p:cNvPr id="7" name="Straight Arrow Connector 6"/>
          <p:cNvCxnSpPr/>
          <p:nvPr/>
        </p:nvCxnSpPr>
        <p:spPr>
          <a:xfrm flipH="1">
            <a:off x="2125380" y="4528303"/>
            <a:ext cx="2674660"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22400" y="14990"/>
            <a:ext cx="5056705"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ok_to_clone.sh</a:t>
            </a:r>
            <a:endParaRPr lang="en-GB" sz="60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4883209" y="2170328"/>
            <a:ext cx="2619820" cy="461665"/>
          </a:xfrm>
          <a:prstGeom prst="rect">
            <a:avLst/>
          </a:prstGeom>
          <a:noFill/>
        </p:spPr>
        <p:txBody>
          <a:bodyPr wrap="none" rtlCol="0">
            <a:spAutoFit/>
          </a:bodyPr>
          <a:lstStyle/>
          <a:p>
            <a:r>
              <a:rPr lang="en-GB" sz="2400" dirty="0" smtClean="0">
                <a:solidFill>
                  <a:srgbClr val="FF0000"/>
                </a:solidFill>
              </a:rPr>
              <a:t>&lt;system password&gt;</a:t>
            </a:r>
            <a:endParaRPr lang="en-GB" sz="2400" dirty="0">
              <a:solidFill>
                <a:srgbClr val="FF0000"/>
              </a:solidFill>
            </a:endParaRPr>
          </a:p>
        </p:txBody>
      </p:sp>
      <p:cxnSp>
        <p:nvCxnSpPr>
          <p:cNvPr id="10" name="Straight Arrow Connector 9"/>
          <p:cNvCxnSpPr/>
          <p:nvPr/>
        </p:nvCxnSpPr>
        <p:spPr>
          <a:xfrm flipH="1">
            <a:off x="2125380" y="2404329"/>
            <a:ext cx="2674660"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83209" y="1757216"/>
            <a:ext cx="1157689" cy="461665"/>
          </a:xfrm>
          <a:prstGeom prst="rect">
            <a:avLst/>
          </a:prstGeom>
          <a:noFill/>
        </p:spPr>
        <p:txBody>
          <a:bodyPr wrap="none" rtlCol="0">
            <a:spAutoFit/>
          </a:bodyPr>
          <a:lstStyle/>
          <a:p>
            <a:r>
              <a:rPr lang="en-GB" sz="2400" dirty="0" smtClean="0">
                <a:solidFill>
                  <a:srgbClr val="FF0000"/>
                </a:solidFill>
              </a:rPr>
              <a:t>EBSPRD</a:t>
            </a:r>
            <a:endParaRPr lang="en-GB" sz="2400" dirty="0">
              <a:solidFill>
                <a:srgbClr val="FF0000"/>
              </a:solidFill>
            </a:endParaRPr>
          </a:p>
        </p:txBody>
      </p:sp>
      <p:cxnSp>
        <p:nvCxnSpPr>
          <p:cNvPr id="12" name="Straight Arrow Connector 11"/>
          <p:cNvCxnSpPr/>
          <p:nvPr/>
        </p:nvCxnSpPr>
        <p:spPr>
          <a:xfrm flipH="1">
            <a:off x="2125380" y="2006207"/>
            <a:ext cx="2674660"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83209" y="2603364"/>
            <a:ext cx="2759986" cy="461665"/>
          </a:xfrm>
          <a:prstGeom prst="rect">
            <a:avLst/>
          </a:prstGeom>
          <a:noFill/>
        </p:spPr>
        <p:txBody>
          <a:bodyPr wrap="none" rtlCol="0">
            <a:spAutoFit/>
          </a:bodyPr>
          <a:lstStyle/>
          <a:p>
            <a:r>
              <a:rPr lang="en-GB" sz="2400" dirty="0" smtClean="0">
                <a:solidFill>
                  <a:srgbClr val="FF0000"/>
                </a:solidFill>
              </a:rPr>
              <a:t>/</a:t>
            </a:r>
            <a:r>
              <a:rPr lang="en-GB" sz="2400" dirty="0" err="1" smtClean="0">
                <a:solidFill>
                  <a:srgbClr val="FF0000"/>
                </a:solidFill>
              </a:rPr>
              <a:t>nfsmount</a:t>
            </a:r>
            <a:r>
              <a:rPr lang="en-GB" sz="2400" dirty="0" smtClean="0">
                <a:solidFill>
                  <a:srgbClr val="FF0000"/>
                </a:solidFill>
              </a:rPr>
              <a:t>/</a:t>
            </a:r>
            <a:r>
              <a:rPr lang="en-GB" sz="2400" dirty="0" err="1" smtClean="0">
                <a:solidFill>
                  <a:srgbClr val="FF0000"/>
                </a:solidFill>
              </a:rPr>
              <a:t>EBSclone</a:t>
            </a:r>
            <a:endParaRPr lang="en-GB" sz="2400" dirty="0">
              <a:solidFill>
                <a:srgbClr val="FF0000"/>
              </a:solidFill>
            </a:endParaRPr>
          </a:p>
        </p:txBody>
      </p:sp>
      <p:cxnSp>
        <p:nvCxnSpPr>
          <p:cNvPr id="14" name="Straight Arrow Connector 13"/>
          <p:cNvCxnSpPr/>
          <p:nvPr/>
        </p:nvCxnSpPr>
        <p:spPr>
          <a:xfrm flipH="1">
            <a:off x="2125380" y="2852355"/>
            <a:ext cx="2674660"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5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100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1197401" y="0"/>
            <a:ext cx="995856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Source database is unavailable</a:t>
            </a:r>
            <a:endParaRPr lang="en-GB" sz="60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807950" y="1015663"/>
            <a:ext cx="10737461" cy="4680000"/>
          </a:xfrm>
          <a:prstGeom prst="rect">
            <a:avLst/>
          </a:prstGeom>
        </p:spPr>
      </p:pic>
    </p:spTree>
    <p:extLst>
      <p:ext uri="{BB962C8B-B14F-4D97-AF65-F5344CB8AC3E}">
        <p14:creationId xmlns:p14="http://schemas.microsoft.com/office/powerpoint/2010/main" val="259266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310644" y="29980"/>
            <a:ext cx="323377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Summary</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60095" y="1813810"/>
            <a:ext cx="11845550" cy="2554545"/>
          </a:xfrm>
          <a:prstGeom prst="rect">
            <a:avLst/>
          </a:prstGeom>
          <a:noFill/>
        </p:spPr>
        <p:txBody>
          <a:bodyPr wrap="none" rtlCol="0">
            <a:spAutoFit/>
          </a:bodyPr>
          <a:lstStyle/>
          <a:p>
            <a:r>
              <a:rPr lang="en-GB" sz="4000" dirty="0" smtClean="0"/>
              <a:t>At this point we have a backup of the required software </a:t>
            </a:r>
          </a:p>
          <a:p>
            <a:r>
              <a:rPr lang="en-GB" sz="4000" dirty="0"/>
              <a:t>f</a:t>
            </a:r>
            <a:r>
              <a:rPr lang="en-GB" sz="4000" dirty="0" smtClean="0"/>
              <a:t>iles, the Production database is available and we know </a:t>
            </a:r>
          </a:p>
          <a:p>
            <a:r>
              <a:rPr lang="en-GB" sz="4000" dirty="0" smtClean="0"/>
              <a:t>that the environment to be cloned has been cloned</a:t>
            </a:r>
          </a:p>
          <a:p>
            <a:r>
              <a:rPr lang="en-GB" sz="4000" dirty="0" smtClean="0"/>
              <a:t>previously</a:t>
            </a:r>
          </a:p>
        </p:txBody>
      </p:sp>
    </p:spTree>
    <p:extLst>
      <p:ext uri="{BB962C8B-B14F-4D97-AF65-F5344CB8AC3E}">
        <p14:creationId xmlns:p14="http://schemas.microsoft.com/office/powerpoint/2010/main" val="354232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Block Arc 2"/>
          <p:cNvSpPr/>
          <p:nvPr/>
        </p:nvSpPr>
        <p:spPr>
          <a:xfrm>
            <a:off x="-5383162" y="-121023"/>
            <a:ext cx="7796097" cy="7129074"/>
          </a:xfrm>
          <a:prstGeom prst="blockArc">
            <a:avLst>
              <a:gd name="adj1" fmla="val 17466360"/>
              <a:gd name="adj2" fmla="val 4166110"/>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03616" y="154025"/>
            <a:ext cx="8728482"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Restore dbTier software</a:t>
            </a:r>
            <a:endParaRPr lang="en-GB" sz="4900" kern="1200" dirty="0">
              <a:solidFill>
                <a:schemeClr val="tx1"/>
              </a:solidFill>
            </a:endParaRPr>
          </a:p>
        </p:txBody>
      </p:sp>
      <p:sp>
        <p:nvSpPr>
          <p:cNvPr id="8" name="Oval 7"/>
          <p:cNvSpPr/>
          <p:nvPr/>
        </p:nvSpPr>
        <p:spPr>
          <a:xfrm>
            <a:off x="138557" y="56474"/>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t>1.</a:t>
            </a:r>
            <a:endParaRPr lang="en-GB" sz="4800" dirty="0"/>
          </a:p>
        </p:txBody>
      </p:sp>
      <p:sp>
        <p:nvSpPr>
          <p:cNvPr id="9" name="Freeform 8"/>
          <p:cNvSpPr/>
          <p:nvPr/>
        </p:nvSpPr>
        <p:spPr>
          <a:xfrm>
            <a:off x="1814216" y="1471173"/>
            <a:ext cx="7617882" cy="1027006"/>
          </a:xfrm>
          <a:custGeom>
            <a:avLst/>
            <a:gdLst>
              <a:gd name="connsiteX0" fmla="*/ 0 w 6971077"/>
              <a:gd name="connsiteY0" fmla="*/ 0 h 1027006"/>
              <a:gd name="connsiteX1" fmla="*/ 6971077 w 6971077"/>
              <a:gd name="connsiteY1" fmla="*/ 0 h 1027006"/>
              <a:gd name="connsiteX2" fmla="*/ 6971077 w 6971077"/>
              <a:gd name="connsiteY2" fmla="*/ 1027006 h 1027006"/>
              <a:gd name="connsiteX3" fmla="*/ 0 w 6971077"/>
              <a:gd name="connsiteY3" fmla="*/ 1027006 h 1027006"/>
              <a:gd name="connsiteX4" fmla="*/ 0 w 6971077"/>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77" h="1027006">
                <a:moveTo>
                  <a:pt x="0" y="0"/>
                </a:moveTo>
                <a:lnTo>
                  <a:pt x="6971077" y="0"/>
                </a:lnTo>
                <a:lnTo>
                  <a:pt x="6971077"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dirty="0" smtClean="0">
                <a:solidFill>
                  <a:schemeClr val="tx1"/>
                </a:solidFill>
              </a:rPr>
              <a:t>   Duplicat</a:t>
            </a:r>
            <a:r>
              <a:rPr lang="en-GB" sz="4900" kern="1200" dirty="0" smtClean="0">
                <a:solidFill>
                  <a:schemeClr val="tx1"/>
                </a:solidFill>
              </a:rPr>
              <a:t>e database</a:t>
            </a:r>
            <a:endParaRPr lang="en-GB" sz="4900" kern="1200" dirty="0">
              <a:solidFill>
                <a:schemeClr val="tx1"/>
              </a:solidFill>
            </a:endParaRPr>
          </a:p>
        </p:txBody>
      </p:sp>
      <p:sp>
        <p:nvSpPr>
          <p:cNvPr id="10" name="Oval 9"/>
          <p:cNvSpPr/>
          <p:nvPr/>
        </p:nvSpPr>
        <p:spPr>
          <a:xfrm>
            <a:off x="1244103" y="1365713"/>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t>2.</a:t>
            </a:r>
            <a:endParaRPr lang="en-GB" sz="4800" dirty="0"/>
          </a:p>
        </p:txBody>
      </p:sp>
      <p:sp>
        <p:nvSpPr>
          <p:cNvPr id="11" name="Freeform 10"/>
          <p:cNvSpPr/>
          <p:nvPr/>
        </p:nvSpPr>
        <p:spPr>
          <a:xfrm>
            <a:off x="2008682" y="2835277"/>
            <a:ext cx="7423416"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dbTier</a:t>
            </a:r>
            <a:endParaRPr lang="en-GB" sz="4900" kern="1200" dirty="0">
              <a:solidFill>
                <a:schemeClr val="tx1"/>
              </a:solidFill>
            </a:endParaRPr>
          </a:p>
        </p:txBody>
      </p:sp>
      <p:sp>
        <p:nvSpPr>
          <p:cNvPr id="12" name="Oval 11"/>
          <p:cNvSpPr/>
          <p:nvPr/>
        </p:nvSpPr>
        <p:spPr>
          <a:xfrm>
            <a:off x="1624794" y="270690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t>3.</a:t>
            </a:r>
            <a:endParaRPr lang="en-GB" sz="4800" dirty="0"/>
          </a:p>
        </p:txBody>
      </p:sp>
      <p:sp>
        <p:nvSpPr>
          <p:cNvPr id="15" name="Freeform 14"/>
          <p:cNvSpPr/>
          <p:nvPr/>
        </p:nvSpPr>
        <p:spPr>
          <a:xfrm>
            <a:off x="1814215" y="4199381"/>
            <a:ext cx="7617883"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algn="ctr" defTabSz="2178050">
              <a:lnSpc>
                <a:spcPct val="90000"/>
              </a:lnSpc>
              <a:spcBef>
                <a:spcPct val="0"/>
              </a:spcBef>
              <a:spcAft>
                <a:spcPct val="35000"/>
              </a:spcAft>
            </a:pPr>
            <a:r>
              <a:rPr lang="en-GB" sz="4900" kern="1200" dirty="0" smtClean="0">
                <a:solidFill>
                  <a:schemeClr val="tx1"/>
                </a:solidFill>
              </a:rPr>
              <a:t>Restore </a:t>
            </a:r>
            <a:r>
              <a:rPr lang="en-GB" sz="4900" kern="1200" dirty="0" err="1" smtClean="0">
                <a:solidFill>
                  <a:schemeClr val="tx1"/>
                </a:solidFill>
              </a:rPr>
              <a:t>appsTier</a:t>
            </a:r>
            <a:r>
              <a:rPr lang="en-GB" sz="4900" kern="1200" dirty="0" smtClean="0">
                <a:solidFill>
                  <a:schemeClr val="tx1"/>
                </a:solidFill>
              </a:rPr>
              <a:t> software</a:t>
            </a:r>
            <a:endParaRPr lang="en-GB" sz="4900" kern="1200" dirty="0">
              <a:solidFill>
                <a:schemeClr val="tx1"/>
              </a:solidFill>
            </a:endParaRPr>
          </a:p>
        </p:txBody>
      </p:sp>
      <p:sp>
        <p:nvSpPr>
          <p:cNvPr id="13" name="Oval 12"/>
          <p:cNvSpPr/>
          <p:nvPr/>
        </p:nvSpPr>
        <p:spPr>
          <a:xfrm>
            <a:off x="1244103" y="410362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a:t>4</a:t>
            </a:r>
            <a:r>
              <a:rPr lang="en-GB" sz="4800" dirty="0" smtClean="0"/>
              <a:t>.</a:t>
            </a:r>
            <a:endParaRPr lang="en-GB" sz="4800" dirty="0"/>
          </a:p>
        </p:txBody>
      </p:sp>
      <p:sp>
        <p:nvSpPr>
          <p:cNvPr id="16" name="Freeform 15"/>
          <p:cNvSpPr/>
          <p:nvPr/>
        </p:nvSpPr>
        <p:spPr>
          <a:xfrm>
            <a:off x="703615" y="5567178"/>
            <a:ext cx="8728483"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a:t>
            </a:r>
            <a:r>
              <a:rPr lang="en-GB" sz="4900" kern="1200" dirty="0" err="1" smtClean="0">
                <a:solidFill>
                  <a:schemeClr val="tx1"/>
                </a:solidFill>
              </a:rPr>
              <a:t>appsTier</a:t>
            </a:r>
            <a:endParaRPr lang="en-GB" sz="4900" kern="1200" dirty="0">
              <a:solidFill>
                <a:schemeClr val="tx1"/>
              </a:solidFill>
            </a:endParaRPr>
          </a:p>
        </p:txBody>
      </p:sp>
      <p:sp>
        <p:nvSpPr>
          <p:cNvPr id="14" name="Oval 13"/>
          <p:cNvSpPr/>
          <p:nvPr/>
        </p:nvSpPr>
        <p:spPr>
          <a:xfrm>
            <a:off x="138556" y="5438802"/>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a:t>5</a:t>
            </a:r>
            <a:r>
              <a:rPr lang="en-GB" sz="4800" dirty="0" smtClean="0"/>
              <a:t>.</a:t>
            </a:r>
            <a:endParaRPr lang="en-GB" sz="4800" dirty="0"/>
          </a:p>
        </p:txBody>
      </p:sp>
    </p:spTree>
    <p:extLst>
      <p:ext uri="{BB962C8B-B14F-4D97-AF65-F5344CB8AC3E}">
        <p14:creationId xmlns:p14="http://schemas.microsoft.com/office/powerpoint/2010/main" val="33801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3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6000"/>
                            </p:stCondLst>
                            <p:childTnLst>
                              <p:par>
                                <p:cTn id="21" presetID="22" presetClass="entr" presetSubtype="8" fill="hold" grpId="0" nodeType="afterEffect">
                                  <p:stCondLst>
                                    <p:cond delay="30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9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10500"/>
                            </p:stCondLst>
                            <p:childTnLst>
                              <p:par>
                                <p:cTn id="29" presetID="22" presetClass="entr" presetSubtype="8" fill="hold" grpId="0" nodeType="afterEffect">
                                  <p:stCondLst>
                                    <p:cond delay="3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15000"/>
                            </p:stCondLst>
                            <p:childTnLst>
                              <p:par>
                                <p:cTn id="37" presetID="22" presetClass="entr" presetSubtype="8" fill="hold" grpId="0" nodeType="afterEffect">
                                  <p:stCondLst>
                                    <p:cond delay="30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18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8" presetClass="exit" presetSubtype="0" accel="50000" fill="hold" grpId="1" nodeType="clickEffect">
                                  <p:stCondLst>
                                    <p:cond delay="0"/>
                                  </p:stCondLst>
                                  <p:childTnLst>
                                    <p:anim calcmode="lin" valueType="num">
                                      <p:cBhvr>
                                        <p:cTn id="47" dur="2000">
                                          <p:stCondLst>
                                            <p:cond delay="0"/>
                                          </p:stCondLst>
                                        </p:cTn>
                                        <p:tgtEl>
                                          <p:spTgt spid="14"/>
                                        </p:tgtEl>
                                        <p:attrNameLst>
                                          <p:attrName>style.rotation</p:attrName>
                                        </p:attrNameLst>
                                      </p:cBhvr>
                                      <p:tavLst>
                                        <p:tav tm="0">
                                          <p:val>
                                            <p:fltVal val="0"/>
                                          </p:val>
                                        </p:tav>
                                        <p:tav tm="100000">
                                          <p:val>
                                            <p:fltVal val="45"/>
                                          </p:val>
                                        </p:tav>
                                      </p:tavLst>
                                    </p:anim>
                                    <p:anim calcmode="lin" valueType="num">
                                      <p:cBhvr>
                                        <p:cTn id="48" dur="2000">
                                          <p:stCondLst>
                                            <p:cond delay="0"/>
                                          </p:stCondLst>
                                        </p:cTn>
                                        <p:tgtEl>
                                          <p:spTgt spid="14"/>
                                        </p:tgtEl>
                                        <p:attrNameLst>
                                          <p:attrName>ppt_y</p:attrName>
                                        </p:attrNameLst>
                                      </p:cBhvr>
                                      <p:tavLst>
                                        <p:tav tm="0">
                                          <p:val>
                                            <p:strVal val="ppt_y"/>
                                          </p:val>
                                        </p:tav>
                                        <p:tav tm="100000">
                                          <p:val>
                                            <p:strVal val="ppt_y+1"/>
                                          </p:val>
                                        </p:tav>
                                      </p:tavLst>
                                    </p:anim>
                                    <p:set>
                                      <p:cBhvr>
                                        <p:cTn id="49" dur="1" fill="hold">
                                          <p:stCondLst>
                                            <p:cond delay="1999"/>
                                          </p:stCondLst>
                                        </p:cTn>
                                        <p:tgtEl>
                                          <p:spTgt spid="14"/>
                                        </p:tgtEl>
                                        <p:attrNameLst>
                                          <p:attrName>style.visibility</p:attrName>
                                        </p:attrNameLst>
                                      </p:cBhvr>
                                      <p:to>
                                        <p:strVal val="hidden"/>
                                      </p:to>
                                    </p:set>
                                  </p:childTnLst>
                                </p:cTn>
                              </p:par>
                              <p:par>
                                <p:cTn id="50" presetID="38" presetClass="exit" presetSubtype="0" accel="50000" fill="hold" grpId="1" nodeType="withEffect">
                                  <p:stCondLst>
                                    <p:cond delay="0"/>
                                  </p:stCondLst>
                                  <p:childTnLst>
                                    <p:anim calcmode="lin" valueType="num">
                                      <p:cBhvr>
                                        <p:cTn id="51" dur="2000">
                                          <p:stCondLst>
                                            <p:cond delay="0"/>
                                          </p:stCondLst>
                                        </p:cTn>
                                        <p:tgtEl>
                                          <p:spTgt spid="16"/>
                                        </p:tgtEl>
                                        <p:attrNameLst>
                                          <p:attrName>style.rotation</p:attrName>
                                        </p:attrNameLst>
                                      </p:cBhvr>
                                      <p:tavLst>
                                        <p:tav tm="0">
                                          <p:val>
                                            <p:fltVal val="0"/>
                                          </p:val>
                                        </p:tav>
                                        <p:tav tm="100000">
                                          <p:val>
                                            <p:fltVal val="45"/>
                                          </p:val>
                                        </p:tav>
                                      </p:tavLst>
                                    </p:anim>
                                    <p:anim calcmode="lin" valueType="num">
                                      <p:cBhvr>
                                        <p:cTn id="52" dur="2000">
                                          <p:stCondLst>
                                            <p:cond delay="0"/>
                                          </p:stCondLst>
                                        </p:cTn>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38" presetClass="exit" presetSubtype="0" accel="50000" fill="hold" grpId="1" nodeType="withEffect">
                                  <p:stCondLst>
                                    <p:cond delay="0"/>
                                  </p:stCondLst>
                                  <p:childTnLst>
                                    <p:anim calcmode="lin" valueType="num">
                                      <p:cBhvr>
                                        <p:cTn id="55" dur="2000">
                                          <p:stCondLst>
                                            <p:cond delay="0"/>
                                          </p:stCondLst>
                                        </p:cTn>
                                        <p:tgtEl>
                                          <p:spTgt spid="13"/>
                                        </p:tgtEl>
                                        <p:attrNameLst>
                                          <p:attrName>style.rotation</p:attrName>
                                        </p:attrNameLst>
                                      </p:cBhvr>
                                      <p:tavLst>
                                        <p:tav tm="0">
                                          <p:val>
                                            <p:fltVal val="0"/>
                                          </p:val>
                                        </p:tav>
                                        <p:tav tm="100000">
                                          <p:val>
                                            <p:fltVal val="45"/>
                                          </p:val>
                                        </p:tav>
                                      </p:tavLst>
                                    </p:anim>
                                    <p:anim calcmode="lin" valueType="num">
                                      <p:cBhvr>
                                        <p:cTn id="56" dur="2000">
                                          <p:stCondLst>
                                            <p:cond delay="0"/>
                                          </p:stCondLst>
                                        </p:cTn>
                                        <p:tgtEl>
                                          <p:spTgt spid="13"/>
                                        </p:tgtEl>
                                        <p:attrNameLst>
                                          <p:attrName>ppt_y</p:attrName>
                                        </p:attrNameLst>
                                      </p:cBhvr>
                                      <p:tavLst>
                                        <p:tav tm="0">
                                          <p:val>
                                            <p:strVal val="ppt_y"/>
                                          </p:val>
                                        </p:tav>
                                        <p:tav tm="100000">
                                          <p:val>
                                            <p:strVal val="ppt_y+1"/>
                                          </p:val>
                                        </p:tav>
                                      </p:tavLst>
                                    </p:anim>
                                    <p:set>
                                      <p:cBhvr>
                                        <p:cTn id="57" dur="1" fill="hold">
                                          <p:stCondLst>
                                            <p:cond delay="1999"/>
                                          </p:stCondLst>
                                        </p:cTn>
                                        <p:tgtEl>
                                          <p:spTgt spid="13"/>
                                        </p:tgtEl>
                                        <p:attrNameLst>
                                          <p:attrName>style.visibility</p:attrName>
                                        </p:attrNameLst>
                                      </p:cBhvr>
                                      <p:to>
                                        <p:strVal val="hidden"/>
                                      </p:to>
                                    </p:set>
                                  </p:childTnLst>
                                </p:cTn>
                              </p:par>
                              <p:par>
                                <p:cTn id="58" presetID="38" presetClass="exit" presetSubtype="0" accel="50000" fill="hold" grpId="1" nodeType="withEffect">
                                  <p:stCondLst>
                                    <p:cond delay="0"/>
                                  </p:stCondLst>
                                  <p:childTnLst>
                                    <p:anim calcmode="lin" valueType="num">
                                      <p:cBhvr>
                                        <p:cTn id="59" dur="2000">
                                          <p:stCondLst>
                                            <p:cond delay="0"/>
                                          </p:stCondLst>
                                        </p:cTn>
                                        <p:tgtEl>
                                          <p:spTgt spid="15"/>
                                        </p:tgtEl>
                                        <p:attrNameLst>
                                          <p:attrName>style.rotation</p:attrName>
                                        </p:attrNameLst>
                                      </p:cBhvr>
                                      <p:tavLst>
                                        <p:tav tm="0">
                                          <p:val>
                                            <p:fltVal val="0"/>
                                          </p:val>
                                        </p:tav>
                                        <p:tav tm="100000">
                                          <p:val>
                                            <p:fltVal val="45"/>
                                          </p:val>
                                        </p:tav>
                                      </p:tavLst>
                                    </p:anim>
                                    <p:anim calcmode="lin" valueType="num">
                                      <p:cBhvr>
                                        <p:cTn id="60" dur="2000">
                                          <p:stCondLst>
                                            <p:cond delay="0"/>
                                          </p:stCondLst>
                                        </p:cTn>
                                        <p:tgtEl>
                                          <p:spTgt spid="15"/>
                                        </p:tgtEl>
                                        <p:attrNameLst>
                                          <p:attrName>ppt_y</p:attrName>
                                        </p:attrNameLst>
                                      </p:cBhvr>
                                      <p:tavLst>
                                        <p:tav tm="0">
                                          <p:val>
                                            <p:strVal val="ppt_y"/>
                                          </p:val>
                                        </p:tav>
                                        <p:tav tm="100000">
                                          <p:val>
                                            <p:strVal val="ppt_y+1"/>
                                          </p:val>
                                        </p:tav>
                                      </p:tavLst>
                                    </p:anim>
                                    <p:set>
                                      <p:cBhvr>
                                        <p:cTn id="61" dur="1" fill="hold">
                                          <p:stCondLst>
                                            <p:cond delay="1999"/>
                                          </p:stCondLst>
                                        </p:cTn>
                                        <p:tgtEl>
                                          <p:spTgt spid="15"/>
                                        </p:tgtEl>
                                        <p:attrNameLst>
                                          <p:attrName>style.visibility</p:attrName>
                                        </p:attrNameLst>
                                      </p:cBhvr>
                                      <p:to>
                                        <p:strVal val="hidden"/>
                                      </p:to>
                                    </p:set>
                                  </p:childTnLst>
                                </p:cTn>
                              </p:par>
                              <p:par>
                                <p:cTn id="62" presetID="38" presetClass="exit" presetSubtype="0" accel="50000" fill="hold" grpId="1" nodeType="withEffect">
                                  <p:stCondLst>
                                    <p:cond delay="0"/>
                                  </p:stCondLst>
                                  <p:childTnLst>
                                    <p:anim calcmode="lin" valueType="num">
                                      <p:cBhvr>
                                        <p:cTn id="63" dur="2000">
                                          <p:stCondLst>
                                            <p:cond delay="0"/>
                                          </p:stCondLst>
                                        </p:cTn>
                                        <p:tgtEl>
                                          <p:spTgt spid="12"/>
                                        </p:tgtEl>
                                        <p:attrNameLst>
                                          <p:attrName>style.rotation</p:attrName>
                                        </p:attrNameLst>
                                      </p:cBhvr>
                                      <p:tavLst>
                                        <p:tav tm="0">
                                          <p:val>
                                            <p:fltVal val="0"/>
                                          </p:val>
                                        </p:tav>
                                        <p:tav tm="100000">
                                          <p:val>
                                            <p:fltVal val="45"/>
                                          </p:val>
                                        </p:tav>
                                      </p:tavLst>
                                    </p:anim>
                                    <p:anim calcmode="lin" valueType="num">
                                      <p:cBhvr>
                                        <p:cTn id="64" dur="2000">
                                          <p:stCondLst>
                                            <p:cond delay="0"/>
                                          </p:stCondLst>
                                        </p:cTn>
                                        <p:tgtEl>
                                          <p:spTgt spid="12"/>
                                        </p:tgtEl>
                                        <p:attrNameLst>
                                          <p:attrName>ppt_y</p:attrName>
                                        </p:attrNameLst>
                                      </p:cBhvr>
                                      <p:tavLst>
                                        <p:tav tm="0">
                                          <p:val>
                                            <p:strVal val="ppt_y"/>
                                          </p:val>
                                        </p:tav>
                                        <p:tav tm="100000">
                                          <p:val>
                                            <p:strVal val="ppt_y+1"/>
                                          </p:val>
                                        </p:tav>
                                      </p:tavLst>
                                    </p:anim>
                                    <p:set>
                                      <p:cBhvr>
                                        <p:cTn id="65" dur="1" fill="hold">
                                          <p:stCondLst>
                                            <p:cond delay="1999"/>
                                          </p:stCondLst>
                                        </p:cTn>
                                        <p:tgtEl>
                                          <p:spTgt spid="12"/>
                                        </p:tgtEl>
                                        <p:attrNameLst>
                                          <p:attrName>style.visibility</p:attrName>
                                        </p:attrNameLst>
                                      </p:cBhvr>
                                      <p:to>
                                        <p:strVal val="hidden"/>
                                      </p:to>
                                    </p:set>
                                  </p:childTnLst>
                                </p:cTn>
                              </p:par>
                              <p:par>
                                <p:cTn id="66" presetID="38" presetClass="exit" presetSubtype="0" accel="50000" fill="hold" grpId="1" nodeType="withEffect">
                                  <p:stCondLst>
                                    <p:cond delay="0"/>
                                  </p:stCondLst>
                                  <p:childTnLst>
                                    <p:anim calcmode="lin" valueType="num">
                                      <p:cBhvr>
                                        <p:cTn id="67" dur="1000">
                                          <p:stCondLst>
                                            <p:cond delay="0"/>
                                          </p:stCondLst>
                                        </p:cTn>
                                        <p:tgtEl>
                                          <p:spTgt spid="11"/>
                                        </p:tgtEl>
                                        <p:attrNameLst>
                                          <p:attrName>style.rotation</p:attrName>
                                        </p:attrNameLst>
                                      </p:cBhvr>
                                      <p:tavLst>
                                        <p:tav tm="0">
                                          <p:val>
                                            <p:fltVal val="0"/>
                                          </p:val>
                                        </p:tav>
                                        <p:tav tm="100000">
                                          <p:val>
                                            <p:fltVal val="45"/>
                                          </p:val>
                                        </p:tav>
                                      </p:tavLst>
                                    </p:anim>
                                    <p:anim calcmode="lin" valueType="num">
                                      <p:cBhvr>
                                        <p:cTn id="68" dur="1000">
                                          <p:stCondLst>
                                            <p:cond delay="0"/>
                                          </p:stCondLst>
                                        </p:cTn>
                                        <p:tgtEl>
                                          <p:spTgt spid="11"/>
                                        </p:tgtEl>
                                        <p:attrNameLst>
                                          <p:attrName>ppt_y</p:attrName>
                                        </p:attrNameLst>
                                      </p:cBhvr>
                                      <p:tavLst>
                                        <p:tav tm="0">
                                          <p:val>
                                            <p:strVal val="ppt_y"/>
                                          </p:val>
                                        </p:tav>
                                        <p:tav tm="100000">
                                          <p:val>
                                            <p:strVal val="ppt_y+1"/>
                                          </p:val>
                                        </p:tav>
                                      </p:tavLst>
                                    </p:anim>
                                    <p:set>
                                      <p:cBhvr>
                                        <p:cTn id="69" dur="1" fill="hold">
                                          <p:stCondLst>
                                            <p:cond delay="999"/>
                                          </p:stCondLst>
                                        </p:cTn>
                                        <p:tgtEl>
                                          <p:spTgt spid="11"/>
                                        </p:tgtEl>
                                        <p:attrNameLst>
                                          <p:attrName>style.visibility</p:attrName>
                                        </p:attrNameLst>
                                      </p:cBhvr>
                                      <p:to>
                                        <p:strVal val="hidden"/>
                                      </p:to>
                                    </p:set>
                                  </p:childTnLst>
                                </p:cTn>
                              </p:par>
                              <p:par>
                                <p:cTn id="70" presetID="38" presetClass="exit" presetSubtype="0" accel="50000" fill="hold" grpId="1" nodeType="withEffect">
                                  <p:stCondLst>
                                    <p:cond delay="0"/>
                                  </p:stCondLst>
                                  <p:childTnLst>
                                    <p:anim calcmode="lin" valueType="num">
                                      <p:cBhvr>
                                        <p:cTn id="71" dur="1500">
                                          <p:stCondLst>
                                            <p:cond delay="0"/>
                                          </p:stCondLst>
                                        </p:cTn>
                                        <p:tgtEl>
                                          <p:spTgt spid="10"/>
                                        </p:tgtEl>
                                        <p:attrNameLst>
                                          <p:attrName>style.rotation</p:attrName>
                                        </p:attrNameLst>
                                      </p:cBhvr>
                                      <p:tavLst>
                                        <p:tav tm="0">
                                          <p:val>
                                            <p:fltVal val="0"/>
                                          </p:val>
                                        </p:tav>
                                        <p:tav tm="100000">
                                          <p:val>
                                            <p:fltVal val="45"/>
                                          </p:val>
                                        </p:tav>
                                      </p:tavLst>
                                    </p:anim>
                                    <p:anim calcmode="lin" valueType="num">
                                      <p:cBhvr>
                                        <p:cTn id="72" dur="1500">
                                          <p:stCondLst>
                                            <p:cond delay="0"/>
                                          </p:stCondLst>
                                        </p:cTn>
                                        <p:tgtEl>
                                          <p:spTgt spid="10"/>
                                        </p:tgtEl>
                                        <p:attrNameLst>
                                          <p:attrName>ppt_y</p:attrName>
                                        </p:attrNameLst>
                                      </p:cBhvr>
                                      <p:tavLst>
                                        <p:tav tm="0">
                                          <p:val>
                                            <p:strVal val="ppt_y"/>
                                          </p:val>
                                        </p:tav>
                                        <p:tav tm="100000">
                                          <p:val>
                                            <p:strVal val="ppt_y+1"/>
                                          </p:val>
                                        </p:tav>
                                      </p:tavLst>
                                    </p:anim>
                                    <p:set>
                                      <p:cBhvr>
                                        <p:cTn id="73" dur="1" fill="hold">
                                          <p:stCondLst>
                                            <p:cond delay="1499"/>
                                          </p:stCondLst>
                                        </p:cTn>
                                        <p:tgtEl>
                                          <p:spTgt spid="10"/>
                                        </p:tgtEl>
                                        <p:attrNameLst>
                                          <p:attrName>style.visibility</p:attrName>
                                        </p:attrNameLst>
                                      </p:cBhvr>
                                      <p:to>
                                        <p:strVal val="hidden"/>
                                      </p:to>
                                    </p:set>
                                  </p:childTnLst>
                                </p:cTn>
                              </p:par>
                              <p:par>
                                <p:cTn id="74" presetID="38" presetClass="exit" presetSubtype="0" accel="50000" fill="hold" grpId="1" nodeType="withEffect">
                                  <p:stCondLst>
                                    <p:cond delay="0"/>
                                  </p:stCondLst>
                                  <p:childTnLst>
                                    <p:anim calcmode="lin" valueType="num">
                                      <p:cBhvr>
                                        <p:cTn id="75" dur="1000">
                                          <p:stCondLst>
                                            <p:cond delay="0"/>
                                          </p:stCondLst>
                                        </p:cTn>
                                        <p:tgtEl>
                                          <p:spTgt spid="9"/>
                                        </p:tgtEl>
                                        <p:attrNameLst>
                                          <p:attrName>style.rotation</p:attrName>
                                        </p:attrNameLst>
                                      </p:cBhvr>
                                      <p:tavLst>
                                        <p:tav tm="0">
                                          <p:val>
                                            <p:fltVal val="0"/>
                                          </p:val>
                                        </p:tav>
                                        <p:tav tm="100000">
                                          <p:val>
                                            <p:fltVal val="45"/>
                                          </p:val>
                                        </p:tav>
                                      </p:tavLst>
                                    </p:anim>
                                    <p:anim calcmode="lin" valueType="num">
                                      <p:cBhvr>
                                        <p:cTn id="76" dur="1000">
                                          <p:stCondLst>
                                            <p:cond delay="0"/>
                                          </p:stCondLst>
                                        </p:cTn>
                                        <p:tgtEl>
                                          <p:spTgt spid="9"/>
                                        </p:tgtEl>
                                        <p:attrNameLst>
                                          <p:attrName>ppt_y</p:attrName>
                                        </p:attrNameLst>
                                      </p:cBhvr>
                                      <p:tavLst>
                                        <p:tav tm="0">
                                          <p:val>
                                            <p:strVal val="ppt_y"/>
                                          </p:val>
                                        </p:tav>
                                        <p:tav tm="100000">
                                          <p:val>
                                            <p:strVal val="ppt_y+1"/>
                                          </p:val>
                                        </p:tav>
                                      </p:tavLst>
                                    </p:anim>
                                    <p:set>
                                      <p:cBhvr>
                                        <p:cTn id="7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3" grpId="0" animBg="1"/>
      <p:bldP spid="13" grpId="1" animBg="1"/>
      <p:bldP spid="16" grpId="0" animBg="1"/>
      <p:bldP spid="16" grpId="1" animBg="1"/>
      <p:bldP spid="14" grpId="0" animBg="1"/>
      <p:bldP spid="1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99251" y="0"/>
            <a:ext cx="7854907"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Restore dbTier software</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609874" y="1462466"/>
            <a:ext cx="11457239" cy="707886"/>
          </a:xfrm>
          <a:prstGeom prst="rect">
            <a:avLst/>
          </a:prstGeom>
          <a:noFill/>
        </p:spPr>
        <p:txBody>
          <a:bodyPr wrap="none" rtlCol="0">
            <a:spAutoFit/>
          </a:bodyPr>
          <a:lstStyle/>
          <a:p>
            <a:r>
              <a:rPr lang="en-GB" sz="4000" dirty="0" smtClean="0"/>
              <a:t>Shuts down the application and database to be cloned</a:t>
            </a:r>
            <a:endParaRPr lang="en-GB" sz="4000" dirty="0"/>
          </a:p>
        </p:txBody>
      </p:sp>
      <p:sp>
        <p:nvSpPr>
          <p:cNvPr id="4" name="TextBox 3"/>
          <p:cNvSpPr txBox="1"/>
          <p:nvPr/>
        </p:nvSpPr>
        <p:spPr>
          <a:xfrm>
            <a:off x="609874" y="2351814"/>
            <a:ext cx="9057544" cy="707886"/>
          </a:xfrm>
          <a:prstGeom prst="rect">
            <a:avLst/>
          </a:prstGeom>
          <a:noFill/>
        </p:spPr>
        <p:txBody>
          <a:bodyPr wrap="none" rtlCol="0">
            <a:spAutoFit/>
          </a:bodyPr>
          <a:lstStyle/>
          <a:p>
            <a:r>
              <a:rPr lang="en-GB" sz="4000" dirty="0" smtClean="0"/>
              <a:t>Deletes the database files, dbTier software</a:t>
            </a:r>
            <a:endParaRPr lang="en-GB" sz="4000" dirty="0"/>
          </a:p>
        </p:txBody>
      </p:sp>
      <p:sp>
        <p:nvSpPr>
          <p:cNvPr id="6" name="TextBox 5"/>
          <p:cNvSpPr txBox="1"/>
          <p:nvPr/>
        </p:nvSpPr>
        <p:spPr>
          <a:xfrm>
            <a:off x="609874" y="3241162"/>
            <a:ext cx="11069762" cy="707886"/>
          </a:xfrm>
          <a:prstGeom prst="rect">
            <a:avLst/>
          </a:prstGeom>
          <a:noFill/>
        </p:spPr>
        <p:txBody>
          <a:bodyPr wrap="none" rtlCol="0">
            <a:spAutoFit/>
          </a:bodyPr>
          <a:lstStyle/>
          <a:p>
            <a:r>
              <a:rPr lang="en-GB" sz="4000" dirty="0" smtClean="0"/>
              <a:t>Restores the dbTier from compressed backup tar file</a:t>
            </a:r>
            <a:endParaRPr lang="en-GB" sz="4000" dirty="0"/>
          </a:p>
        </p:txBody>
      </p:sp>
      <p:sp>
        <p:nvSpPr>
          <p:cNvPr id="7" name="TextBox 6"/>
          <p:cNvSpPr txBox="1"/>
          <p:nvPr/>
        </p:nvSpPr>
        <p:spPr>
          <a:xfrm>
            <a:off x="609874" y="4130510"/>
            <a:ext cx="8557664" cy="707886"/>
          </a:xfrm>
          <a:prstGeom prst="rect">
            <a:avLst/>
          </a:prstGeom>
          <a:noFill/>
        </p:spPr>
        <p:txBody>
          <a:bodyPr wrap="none" rtlCol="0">
            <a:spAutoFit/>
          </a:bodyPr>
          <a:lstStyle/>
          <a:p>
            <a:r>
              <a:rPr lang="en-GB" sz="4000" dirty="0" smtClean="0"/>
              <a:t>Creates password file and copies </a:t>
            </a:r>
            <a:r>
              <a:rPr lang="en-GB" sz="4000" dirty="0" err="1" smtClean="0"/>
              <a:t>init.ora</a:t>
            </a:r>
            <a:endParaRPr lang="en-GB" sz="4000" dirty="0"/>
          </a:p>
        </p:txBody>
      </p:sp>
      <p:sp>
        <p:nvSpPr>
          <p:cNvPr id="8" name="TextBox 7"/>
          <p:cNvSpPr txBox="1"/>
          <p:nvPr/>
        </p:nvSpPr>
        <p:spPr>
          <a:xfrm>
            <a:off x="609874" y="5019858"/>
            <a:ext cx="6271717" cy="707886"/>
          </a:xfrm>
          <a:prstGeom prst="rect">
            <a:avLst/>
          </a:prstGeom>
          <a:noFill/>
        </p:spPr>
        <p:txBody>
          <a:bodyPr wrap="none" rtlCol="0">
            <a:spAutoFit/>
          </a:bodyPr>
          <a:lstStyle/>
          <a:p>
            <a:r>
              <a:rPr lang="en-GB" sz="4000" dirty="0" smtClean="0"/>
              <a:t>Creates </a:t>
            </a:r>
            <a:r>
              <a:rPr lang="en-GB" sz="4000" dirty="0" err="1" smtClean="0"/>
              <a:t>CONTEXT_NAME.env</a:t>
            </a:r>
            <a:endParaRPr lang="en-GB" sz="4000" dirty="0"/>
          </a:p>
        </p:txBody>
      </p:sp>
    </p:spTree>
    <p:extLst>
      <p:ext uri="{BB962C8B-B14F-4D97-AF65-F5344CB8AC3E}">
        <p14:creationId xmlns:p14="http://schemas.microsoft.com/office/powerpoint/2010/main" val="801642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Block Arc 2"/>
          <p:cNvSpPr/>
          <p:nvPr/>
        </p:nvSpPr>
        <p:spPr>
          <a:xfrm>
            <a:off x="-5383162" y="-134470"/>
            <a:ext cx="7796097" cy="7129074"/>
          </a:xfrm>
          <a:prstGeom prst="blockArc">
            <a:avLst>
              <a:gd name="adj1" fmla="val 17466360"/>
              <a:gd name="adj2" fmla="val 4166110"/>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03616" y="154025"/>
            <a:ext cx="8469394"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Restore dbTier software</a:t>
            </a:r>
            <a:endParaRPr lang="en-GB" sz="4900" kern="1200" dirty="0">
              <a:solidFill>
                <a:schemeClr val="tx1"/>
              </a:solidFill>
            </a:endParaRPr>
          </a:p>
        </p:txBody>
      </p:sp>
      <p:sp>
        <p:nvSpPr>
          <p:cNvPr id="8" name="Oval 7"/>
          <p:cNvSpPr/>
          <p:nvPr/>
        </p:nvSpPr>
        <p:spPr>
          <a:xfrm>
            <a:off x="138557" y="56474"/>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1.</a:t>
            </a:r>
            <a:endParaRPr lang="en-GB" sz="4800" dirty="0">
              <a:solidFill>
                <a:schemeClr val="bg1">
                  <a:lumMod val="65000"/>
                </a:schemeClr>
              </a:solidFill>
            </a:endParaRPr>
          </a:p>
        </p:txBody>
      </p:sp>
      <p:sp>
        <p:nvSpPr>
          <p:cNvPr id="9" name="Freeform 8"/>
          <p:cNvSpPr/>
          <p:nvPr/>
        </p:nvSpPr>
        <p:spPr>
          <a:xfrm>
            <a:off x="1813810" y="1471173"/>
            <a:ext cx="7359199" cy="1027006"/>
          </a:xfrm>
          <a:custGeom>
            <a:avLst/>
            <a:gdLst>
              <a:gd name="connsiteX0" fmla="*/ 0 w 6971077"/>
              <a:gd name="connsiteY0" fmla="*/ 0 h 1027006"/>
              <a:gd name="connsiteX1" fmla="*/ 6971077 w 6971077"/>
              <a:gd name="connsiteY1" fmla="*/ 0 h 1027006"/>
              <a:gd name="connsiteX2" fmla="*/ 6971077 w 6971077"/>
              <a:gd name="connsiteY2" fmla="*/ 1027006 h 1027006"/>
              <a:gd name="connsiteX3" fmla="*/ 0 w 6971077"/>
              <a:gd name="connsiteY3" fmla="*/ 1027006 h 1027006"/>
              <a:gd name="connsiteX4" fmla="*/ 0 w 6971077"/>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77" h="1027006">
                <a:moveTo>
                  <a:pt x="0" y="0"/>
                </a:moveTo>
                <a:lnTo>
                  <a:pt x="6971077" y="0"/>
                </a:lnTo>
                <a:lnTo>
                  <a:pt x="6971077"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dirty="0" smtClean="0">
                <a:solidFill>
                  <a:schemeClr val="tx1"/>
                </a:solidFill>
              </a:rPr>
              <a:t>   Duplicat</a:t>
            </a:r>
            <a:r>
              <a:rPr lang="en-GB" sz="4900" kern="1200" dirty="0" smtClean="0">
                <a:solidFill>
                  <a:schemeClr val="tx1"/>
                </a:solidFill>
              </a:rPr>
              <a:t>e database</a:t>
            </a:r>
            <a:endParaRPr lang="en-GB" sz="4900" kern="1200" dirty="0">
              <a:solidFill>
                <a:schemeClr val="tx1"/>
              </a:solidFill>
            </a:endParaRPr>
          </a:p>
        </p:txBody>
      </p:sp>
      <p:sp>
        <p:nvSpPr>
          <p:cNvPr id="10" name="Oval 9"/>
          <p:cNvSpPr/>
          <p:nvPr/>
        </p:nvSpPr>
        <p:spPr>
          <a:xfrm>
            <a:off x="1244103" y="1365713"/>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t>2.</a:t>
            </a:r>
            <a:endParaRPr lang="en-GB" sz="4800" dirty="0"/>
          </a:p>
        </p:txBody>
      </p:sp>
    </p:spTree>
    <p:extLst>
      <p:ext uri="{BB962C8B-B14F-4D97-AF65-F5344CB8AC3E}">
        <p14:creationId xmlns:p14="http://schemas.microsoft.com/office/powerpoint/2010/main" val="33009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par>
                          <p:cTn id="8" fill="hold">
                            <p:stCondLst>
                              <p:cond delay="0"/>
                            </p:stCondLst>
                            <p:childTnLst>
                              <p:par>
                                <p:cTn id="9" presetID="22" presetClass="entr" presetSubtype="8"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794835" y="0"/>
            <a:ext cx="6298199"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Duplicate database</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91934" y="1646072"/>
            <a:ext cx="11609140" cy="1077218"/>
          </a:xfrm>
          <a:prstGeom prst="rect">
            <a:avLst/>
          </a:prstGeom>
          <a:noFill/>
        </p:spPr>
        <p:txBody>
          <a:bodyPr wrap="none" rtlCol="0">
            <a:spAutoFit/>
          </a:bodyPr>
          <a:lstStyle/>
          <a:p>
            <a:r>
              <a:rPr lang="en-GB" sz="3200" b="1" dirty="0"/>
              <a:t>DUPLICATE TARGET DATABASE TO </a:t>
            </a:r>
            <a:r>
              <a:rPr lang="en-GB" sz="3200" b="1" dirty="0" smtClean="0"/>
              <a:t>EBSDLY FROM </a:t>
            </a:r>
            <a:r>
              <a:rPr lang="en-GB" sz="3200" b="1" dirty="0"/>
              <a:t>ACTIVE </a:t>
            </a:r>
            <a:r>
              <a:rPr lang="en-GB" sz="3200" b="1" dirty="0" smtClean="0"/>
              <a:t>DATABASE;</a:t>
            </a:r>
            <a:endParaRPr lang="en-GB" sz="3200" b="1" dirty="0"/>
          </a:p>
          <a:p>
            <a:endParaRPr lang="en-GB" sz="3200" b="1" dirty="0"/>
          </a:p>
        </p:txBody>
      </p:sp>
    </p:spTree>
    <p:extLst>
      <p:ext uri="{BB962C8B-B14F-4D97-AF65-F5344CB8AC3E}">
        <p14:creationId xmlns:p14="http://schemas.microsoft.com/office/powerpoint/2010/main" val="859575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794835" y="0"/>
            <a:ext cx="4767267"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Name Convert</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91934" y="1646072"/>
            <a:ext cx="8199489" cy="4524315"/>
          </a:xfrm>
          <a:prstGeom prst="rect">
            <a:avLst/>
          </a:prstGeom>
          <a:noFill/>
        </p:spPr>
        <p:txBody>
          <a:bodyPr wrap="none" rtlCol="0">
            <a:spAutoFit/>
          </a:bodyPr>
          <a:lstStyle/>
          <a:p>
            <a:r>
              <a:rPr lang="en-GB" sz="3200" b="1" dirty="0" smtClean="0"/>
              <a:t>In the </a:t>
            </a:r>
            <a:r>
              <a:rPr lang="en-GB" sz="3200" b="1" dirty="0" err="1" smtClean="0"/>
              <a:t>pfile</a:t>
            </a:r>
            <a:r>
              <a:rPr lang="en-GB" sz="3200" b="1" dirty="0" smtClean="0"/>
              <a:t>/</a:t>
            </a:r>
            <a:r>
              <a:rPr lang="en-GB" sz="3200" b="1" dirty="0" err="1" smtClean="0"/>
              <a:t>spfile</a:t>
            </a:r>
            <a:endParaRPr lang="en-GB" sz="3200" b="1" dirty="0" smtClean="0"/>
          </a:p>
          <a:p>
            <a:endParaRPr lang="en-GB" sz="3200" b="1" dirty="0"/>
          </a:p>
          <a:p>
            <a:r>
              <a:rPr lang="en-GB" sz="3200" b="1" dirty="0" smtClean="0"/>
              <a:t>DB_FILE_NAME_CONVERT=</a:t>
            </a:r>
          </a:p>
          <a:p>
            <a:r>
              <a:rPr lang="en-GB" sz="3200" b="1" dirty="0" smtClean="0"/>
              <a:t>'/{Source mount}/data','/{Clone mount}/data‘</a:t>
            </a:r>
          </a:p>
          <a:p>
            <a:endParaRPr lang="en-GB" sz="3200" b="1" dirty="0"/>
          </a:p>
          <a:p>
            <a:r>
              <a:rPr lang="en-GB" sz="3200" b="1" dirty="0"/>
              <a:t>LOG_FILE_NAME_CONVERT</a:t>
            </a:r>
            <a:r>
              <a:rPr lang="en-GB" sz="3200" b="1" dirty="0" smtClean="0"/>
              <a:t>=</a:t>
            </a:r>
          </a:p>
          <a:p>
            <a:r>
              <a:rPr lang="en-GB" sz="3200" b="1" dirty="0" smtClean="0"/>
              <a:t>'/{Source mount}/redo','/{Clone mount}/redo',</a:t>
            </a:r>
          </a:p>
          <a:p>
            <a:r>
              <a:rPr lang="en-GB" sz="3200" b="1" dirty="0" smtClean="0"/>
              <a:t>'/{</a:t>
            </a:r>
            <a:r>
              <a:rPr lang="en-GB" sz="3200" b="1" dirty="0"/>
              <a:t>Source </a:t>
            </a:r>
            <a:r>
              <a:rPr lang="en-GB" sz="3200" b="1" dirty="0" smtClean="0"/>
              <a:t>mount}/redo','/{Clone mount}/redo'</a:t>
            </a:r>
            <a:endParaRPr lang="en-GB" sz="3200" b="1" dirty="0"/>
          </a:p>
          <a:p>
            <a:endParaRPr lang="en-GB" sz="3200" b="1" dirty="0"/>
          </a:p>
        </p:txBody>
      </p:sp>
    </p:spTree>
    <p:extLst>
      <p:ext uri="{BB962C8B-B14F-4D97-AF65-F5344CB8AC3E}">
        <p14:creationId xmlns:p14="http://schemas.microsoft.com/office/powerpoint/2010/main" val="1227783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10220" y="117693"/>
            <a:ext cx="10549298" cy="6740307"/>
          </a:xfrm>
          <a:prstGeom prst="rect">
            <a:avLst/>
          </a:prstGeom>
          <a:noFill/>
        </p:spPr>
        <p:txBody>
          <a:bodyPr wrap="none" rtlCol="0">
            <a:spAutoFit/>
          </a:bodyPr>
          <a:lstStyle/>
          <a:p>
            <a:r>
              <a:rPr lang="en-GB" sz="2400" dirty="0"/>
              <a:t>#!/bin/bash</a:t>
            </a:r>
          </a:p>
          <a:p>
            <a:endParaRPr lang="en-GB" sz="2400" dirty="0"/>
          </a:p>
          <a:p>
            <a:r>
              <a:rPr lang="en-GB" sz="2400" dirty="0"/>
              <a:t>srcsys</a:t>
            </a:r>
            <a:r>
              <a:rPr lang="en-GB" sz="2400" dirty="0" smtClean="0"/>
              <a:t>=$1</a:t>
            </a:r>
            <a:endParaRPr lang="en-GB" sz="2400" dirty="0"/>
          </a:p>
          <a:p>
            <a:r>
              <a:rPr lang="en-GB" sz="2400" dirty="0" err="1" smtClean="0"/>
              <a:t>srcdb</a:t>
            </a:r>
            <a:r>
              <a:rPr lang="en-GB" sz="2400" dirty="0" smtClean="0"/>
              <a:t>=$2</a:t>
            </a:r>
            <a:endParaRPr lang="en-GB" sz="2400" dirty="0"/>
          </a:p>
          <a:p>
            <a:r>
              <a:rPr lang="en-GB" sz="2400" dirty="0" err="1" smtClean="0"/>
              <a:t>clndb</a:t>
            </a:r>
            <a:r>
              <a:rPr lang="en-GB" sz="2400" dirty="0" smtClean="0"/>
              <a:t>=$3</a:t>
            </a:r>
            <a:endParaRPr lang="en-GB" sz="2400" dirty="0"/>
          </a:p>
          <a:p>
            <a:endParaRPr lang="en-GB" sz="2400" dirty="0"/>
          </a:p>
          <a:p>
            <a:r>
              <a:rPr lang="en-GB" sz="2400" dirty="0" smtClean="0"/>
              <a:t>sqlplus </a:t>
            </a:r>
            <a:r>
              <a:rPr lang="en-GB" sz="2400" dirty="0"/>
              <a:t>'/ as </a:t>
            </a:r>
            <a:r>
              <a:rPr lang="en-GB" sz="2400" dirty="0" err="1"/>
              <a:t>sysdba</a:t>
            </a:r>
            <a:r>
              <a:rPr lang="en-GB" sz="2400" dirty="0"/>
              <a:t>' &lt;&lt; </a:t>
            </a:r>
            <a:r>
              <a:rPr lang="en-GB" sz="2400" dirty="0" smtClean="0"/>
              <a:t>SQL_EOF</a:t>
            </a:r>
            <a:endParaRPr lang="en-GB" sz="2400" dirty="0"/>
          </a:p>
          <a:p>
            <a:r>
              <a:rPr lang="en-GB" sz="2400" dirty="0" err="1"/>
              <a:t>startup</a:t>
            </a:r>
            <a:r>
              <a:rPr lang="en-GB" sz="2400" dirty="0"/>
              <a:t> </a:t>
            </a:r>
            <a:r>
              <a:rPr lang="en-GB" sz="2400" dirty="0" err="1"/>
              <a:t>nomount</a:t>
            </a:r>
            <a:endParaRPr lang="en-GB" sz="2400" dirty="0"/>
          </a:p>
          <a:p>
            <a:r>
              <a:rPr lang="en-GB" sz="2400" dirty="0"/>
              <a:t>exit</a:t>
            </a:r>
          </a:p>
          <a:p>
            <a:r>
              <a:rPr lang="en-GB" sz="2400" dirty="0" smtClean="0"/>
              <a:t>SQL_EOF</a:t>
            </a:r>
            <a:endParaRPr lang="en-GB" sz="2400" dirty="0"/>
          </a:p>
          <a:p>
            <a:endParaRPr lang="en-GB" sz="2400" dirty="0"/>
          </a:p>
          <a:p>
            <a:r>
              <a:rPr lang="en-GB" sz="2400" dirty="0" err="1"/>
              <a:t>rman</a:t>
            </a:r>
            <a:r>
              <a:rPr lang="en-GB" sz="2400" dirty="0"/>
              <a:t> target sys/${srcsys</a:t>
            </a:r>
            <a:r>
              <a:rPr lang="en-GB" sz="2400" dirty="0" smtClean="0"/>
              <a:t>}@${</a:t>
            </a:r>
            <a:r>
              <a:rPr lang="en-GB" sz="2400" dirty="0" err="1" smtClean="0"/>
              <a:t>srcdb</a:t>
            </a:r>
            <a:r>
              <a:rPr lang="en-GB" sz="2400" dirty="0" smtClean="0"/>
              <a:t>} </a:t>
            </a:r>
            <a:r>
              <a:rPr lang="en-GB" sz="2400" dirty="0"/>
              <a:t>auxiliary sys/${srcsys</a:t>
            </a:r>
            <a:r>
              <a:rPr lang="en-GB" sz="2400" dirty="0" smtClean="0"/>
              <a:t>}@${</a:t>
            </a:r>
            <a:r>
              <a:rPr lang="en-GB" sz="2400" dirty="0" err="1" smtClean="0"/>
              <a:t>clndb</a:t>
            </a:r>
            <a:r>
              <a:rPr lang="en-GB" sz="2400" dirty="0" smtClean="0"/>
              <a:t>} </a:t>
            </a:r>
            <a:r>
              <a:rPr lang="en-GB" sz="2400" dirty="0"/>
              <a:t>&lt;&lt; </a:t>
            </a:r>
            <a:r>
              <a:rPr lang="en-GB" sz="2400" dirty="0" smtClean="0"/>
              <a:t>RMAN_EOF</a:t>
            </a:r>
            <a:endParaRPr lang="en-GB" sz="2400" dirty="0"/>
          </a:p>
          <a:p>
            <a:r>
              <a:rPr lang="fr-FR" sz="2400" dirty="0"/>
              <a:t>CONFIGURE DEVICE TYPE DISK PARALLELISM 6</a:t>
            </a:r>
            <a:r>
              <a:rPr lang="fr-FR" sz="2400" dirty="0" smtClean="0"/>
              <a:t>;</a:t>
            </a:r>
          </a:p>
          <a:p>
            <a:r>
              <a:rPr lang="en-GB" sz="2400" dirty="0" smtClean="0"/>
              <a:t>DUPLICATE </a:t>
            </a:r>
            <a:r>
              <a:rPr lang="en-GB" sz="2400" dirty="0"/>
              <a:t>TARGET DATABASE TO </a:t>
            </a:r>
            <a:r>
              <a:rPr lang="en-GB" sz="2400" dirty="0" smtClean="0"/>
              <a:t>${</a:t>
            </a:r>
            <a:r>
              <a:rPr lang="en-GB" sz="2400" dirty="0" err="1" smtClean="0"/>
              <a:t>clndb</a:t>
            </a:r>
            <a:r>
              <a:rPr lang="en-GB" sz="2400" dirty="0" smtClean="0"/>
              <a:t>}</a:t>
            </a:r>
            <a:endParaRPr lang="en-GB" sz="2400" dirty="0"/>
          </a:p>
          <a:p>
            <a:r>
              <a:rPr lang="en-GB" sz="2400" dirty="0"/>
              <a:t>FROM ACTIVE DATABASE</a:t>
            </a:r>
          </a:p>
          <a:p>
            <a:r>
              <a:rPr lang="en-GB" sz="2400" dirty="0" smtClean="0"/>
              <a:t>;</a:t>
            </a:r>
          </a:p>
          <a:p>
            <a:r>
              <a:rPr lang="fr-FR" sz="2400" dirty="0"/>
              <a:t>CONFIGURE DEVICE TYPE DISK PARALLELISM 12;</a:t>
            </a:r>
            <a:endParaRPr lang="en-GB" sz="2400" dirty="0"/>
          </a:p>
          <a:p>
            <a:r>
              <a:rPr lang="en-GB" sz="2400" dirty="0" smtClean="0"/>
              <a:t>RMAN_EOF</a:t>
            </a:r>
            <a:endParaRPr lang="en-GB" sz="2400" dirty="0"/>
          </a:p>
        </p:txBody>
      </p:sp>
      <p:sp>
        <p:nvSpPr>
          <p:cNvPr id="3" name="TextBox 2"/>
          <p:cNvSpPr txBox="1"/>
          <p:nvPr/>
        </p:nvSpPr>
        <p:spPr>
          <a:xfrm>
            <a:off x="3605228" y="2450"/>
            <a:ext cx="5274073"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duplicate_db.sh</a:t>
            </a:r>
            <a:endParaRPr lang="en-GB" sz="6000" b="1" dirty="0">
              <a:solidFill>
                <a:srgbClr val="FF0000"/>
              </a:solidFill>
              <a:effectLst>
                <a:outerShdw blurRad="38100" dist="38100" dir="2700000" algn="tl">
                  <a:srgbClr val="000000">
                    <a:alpha val="43137"/>
                  </a:srgbClr>
                </a:outerShdw>
              </a:effectLst>
            </a:endParaRPr>
          </a:p>
        </p:txBody>
      </p:sp>
      <p:sp>
        <p:nvSpPr>
          <p:cNvPr id="11" name="TextBox 10"/>
          <p:cNvSpPr txBox="1"/>
          <p:nvPr/>
        </p:nvSpPr>
        <p:spPr>
          <a:xfrm>
            <a:off x="2771955" y="1569557"/>
            <a:ext cx="1087734" cy="461665"/>
          </a:xfrm>
          <a:prstGeom prst="rect">
            <a:avLst/>
          </a:prstGeom>
          <a:noFill/>
        </p:spPr>
        <p:txBody>
          <a:bodyPr wrap="none" rtlCol="0">
            <a:spAutoFit/>
          </a:bodyPr>
          <a:lstStyle/>
          <a:p>
            <a:r>
              <a:rPr lang="en-GB" sz="2400" dirty="0" smtClean="0">
                <a:solidFill>
                  <a:srgbClr val="FF0000"/>
                </a:solidFill>
              </a:rPr>
              <a:t>EBSDLY</a:t>
            </a:r>
            <a:endParaRPr lang="en-GB" sz="2400" dirty="0">
              <a:solidFill>
                <a:srgbClr val="FF0000"/>
              </a:solidFill>
            </a:endParaRPr>
          </a:p>
        </p:txBody>
      </p:sp>
      <p:cxnSp>
        <p:nvCxnSpPr>
          <p:cNvPr id="13" name="Straight Arrow Connector 12"/>
          <p:cNvCxnSpPr/>
          <p:nvPr/>
        </p:nvCxnSpPr>
        <p:spPr>
          <a:xfrm flipH="1">
            <a:off x="1830222" y="1811719"/>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75650" y="862793"/>
            <a:ext cx="2124877" cy="461665"/>
          </a:xfrm>
          <a:prstGeom prst="rect">
            <a:avLst/>
          </a:prstGeom>
          <a:noFill/>
        </p:spPr>
        <p:txBody>
          <a:bodyPr wrap="none" rtlCol="0">
            <a:spAutoFit/>
          </a:bodyPr>
          <a:lstStyle/>
          <a:p>
            <a:r>
              <a:rPr lang="en-GB" sz="2400" dirty="0" smtClean="0">
                <a:solidFill>
                  <a:srgbClr val="FF0000"/>
                </a:solidFill>
              </a:rPr>
              <a:t>&lt;sys password&gt;</a:t>
            </a:r>
            <a:endParaRPr lang="en-GB" sz="2400" dirty="0">
              <a:solidFill>
                <a:srgbClr val="FF0000"/>
              </a:solidFill>
            </a:endParaRPr>
          </a:p>
        </p:txBody>
      </p:sp>
      <p:cxnSp>
        <p:nvCxnSpPr>
          <p:cNvPr id="28" name="Straight Arrow Connector 27"/>
          <p:cNvCxnSpPr/>
          <p:nvPr/>
        </p:nvCxnSpPr>
        <p:spPr>
          <a:xfrm flipH="1" flipV="1">
            <a:off x="1792220" y="1087933"/>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61848" y="1248353"/>
            <a:ext cx="1157689" cy="461665"/>
          </a:xfrm>
          <a:prstGeom prst="rect">
            <a:avLst/>
          </a:prstGeom>
          <a:noFill/>
        </p:spPr>
        <p:txBody>
          <a:bodyPr wrap="none" rtlCol="0">
            <a:spAutoFit/>
          </a:bodyPr>
          <a:lstStyle/>
          <a:p>
            <a:r>
              <a:rPr lang="en-GB" sz="2400" dirty="0" smtClean="0">
                <a:solidFill>
                  <a:srgbClr val="FF0000"/>
                </a:solidFill>
              </a:rPr>
              <a:t>EBSPRD</a:t>
            </a:r>
            <a:endParaRPr lang="en-GB" sz="2400" dirty="0">
              <a:solidFill>
                <a:srgbClr val="FF0000"/>
              </a:solidFill>
            </a:endParaRPr>
          </a:p>
        </p:txBody>
      </p:sp>
      <p:cxnSp>
        <p:nvCxnSpPr>
          <p:cNvPr id="30" name="Straight Arrow Connector 29"/>
          <p:cNvCxnSpPr/>
          <p:nvPr/>
        </p:nvCxnSpPr>
        <p:spPr>
          <a:xfrm flipH="1">
            <a:off x="1792221" y="1488743"/>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481597" y="4736895"/>
            <a:ext cx="5556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03090" y="4509257"/>
            <a:ext cx="4784643" cy="461665"/>
          </a:xfrm>
          <a:prstGeom prst="rect">
            <a:avLst/>
          </a:prstGeom>
          <a:noFill/>
        </p:spPr>
        <p:txBody>
          <a:bodyPr wrap="none" rtlCol="0">
            <a:spAutoFit/>
          </a:bodyPr>
          <a:lstStyle/>
          <a:p>
            <a:r>
              <a:rPr lang="en-GB" sz="2400" dirty="0" smtClean="0">
                <a:solidFill>
                  <a:srgbClr val="FF0000"/>
                </a:solidFill>
              </a:rPr>
              <a:t>Found to be the optimum for cloning</a:t>
            </a:r>
            <a:endParaRPr lang="en-GB" sz="2400" dirty="0">
              <a:solidFill>
                <a:srgbClr val="FF0000"/>
              </a:solidFill>
            </a:endParaRPr>
          </a:p>
        </p:txBody>
      </p:sp>
      <p:cxnSp>
        <p:nvCxnSpPr>
          <p:cNvPr id="14" name="Straight Arrow Connector 13"/>
          <p:cNvCxnSpPr/>
          <p:nvPr/>
        </p:nvCxnSpPr>
        <p:spPr>
          <a:xfrm flipH="1" flipV="1">
            <a:off x="6571539" y="6191435"/>
            <a:ext cx="5556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93030" y="5961801"/>
            <a:ext cx="4782335" cy="461665"/>
          </a:xfrm>
          <a:prstGeom prst="rect">
            <a:avLst/>
          </a:prstGeom>
          <a:noFill/>
        </p:spPr>
        <p:txBody>
          <a:bodyPr wrap="none" rtlCol="0">
            <a:spAutoFit/>
          </a:bodyPr>
          <a:lstStyle/>
          <a:p>
            <a:r>
              <a:rPr lang="en-GB" sz="2400" dirty="0" smtClean="0">
                <a:solidFill>
                  <a:srgbClr val="FF0000"/>
                </a:solidFill>
              </a:rPr>
              <a:t>Found to be the optimum for backup</a:t>
            </a:r>
            <a:endParaRPr lang="en-GB" sz="2400" dirty="0">
              <a:solidFill>
                <a:srgbClr val="FF0000"/>
              </a:solidFill>
            </a:endParaRPr>
          </a:p>
        </p:txBody>
      </p:sp>
    </p:spTree>
    <p:extLst>
      <p:ext uri="{BB962C8B-B14F-4D97-AF65-F5344CB8AC3E}">
        <p14:creationId xmlns:p14="http://schemas.microsoft.com/office/powerpoint/2010/main" val="32291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Block Arc 2"/>
          <p:cNvSpPr/>
          <p:nvPr/>
        </p:nvSpPr>
        <p:spPr>
          <a:xfrm>
            <a:off x="-5383162" y="-134470"/>
            <a:ext cx="7796097" cy="7129074"/>
          </a:xfrm>
          <a:prstGeom prst="blockArc">
            <a:avLst>
              <a:gd name="adj1" fmla="val 17466360"/>
              <a:gd name="adj2" fmla="val 4166110"/>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03616" y="154025"/>
            <a:ext cx="8469394"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Restore dbTier software</a:t>
            </a:r>
            <a:endParaRPr lang="en-GB" sz="4900" kern="1200" dirty="0">
              <a:solidFill>
                <a:schemeClr val="tx1"/>
              </a:solidFill>
            </a:endParaRPr>
          </a:p>
        </p:txBody>
      </p:sp>
      <p:sp>
        <p:nvSpPr>
          <p:cNvPr id="8" name="Oval 7"/>
          <p:cNvSpPr/>
          <p:nvPr/>
        </p:nvSpPr>
        <p:spPr>
          <a:xfrm>
            <a:off x="138557" y="56474"/>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1.</a:t>
            </a:r>
            <a:endParaRPr lang="en-GB" sz="4800" dirty="0">
              <a:solidFill>
                <a:schemeClr val="bg1">
                  <a:lumMod val="65000"/>
                </a:schemeClr>
              </a:solidFill>
            </a:endParaRPr>
          </a:p>
        </p:txBody>
      </p:sp>
      <p:sp>
        <p:nvSpPr>
          <p:cNvPr id="9" name="Freeform 8"/>
          <p:cNvSpPr/>
          <p:nvPr/>
        </p:nvSpPr>
        <p:spPr>
          <a:xfrm>
            <a:off x="1814216" y="1471173"/>
            <a:ext cx="7358794" cy="1027006"/>
          </a:xfrm>
          <a:custGeom>
            <a:avLst/>
            <a:gdLst>
              <a:gd name="connsiteX0" fmla="*/ 0 w 6971077"/>
              <a:gd name="connsiteY0" fmla="*/ 0 h 1027006"/>
              <a:gd name="connsiteX1" fmla="*/ 6971077 w 6971077"/>
              <a:gd name="connsiteY1" fmla="*/ 0 h 1027006"/>
              <a:gd name="connsiteX2" fmla="*/ 6971077 w 6971077"/>
              <a:gd name="connsiteY2" fmla="*/ 1027006 h 1027006"/>
              <a:gd name="connsiteX3" fmla="*/ 0 w 6971077"/>
              <a:gd name="connsiteY3" fmla="*/ 1027006 h 1027006"/>
              <a:gd name="connsiteX4" fmla="*/ 0 w 6971077"/>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77" h="1027006">
                <a:moveTo>
                  <a:pt x="0" y="0"/>
                </a:moveTo>
                <a:lnTo>
                  <a:pt x="6971077" y="0"/>
                </a:lnTo>
                <a:lnTo>
                  <a:pt x="6971077"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dirty="0" smtClean="0">
                <a:solidFill>
                  <a:schemeClr val="tx1"/>
                </a:solidFill>
              </a:rPr>
              <a:t>   Duplicat</a:t>
            </a:r>
            <a:r>
              <a:rPr lang="en-GB" sz="4900" kern="1200" dirty="0" smtClean="0">
                <a:solidFill>
                  <a:schemeClr val="tx1"/>
                </a:solidFill>
              </a:rPr>
              <a:t>e database</a:t>
            </a:r>
            <a:endParaRPr lang="en-GB" sz="4900" kern="1200" dirty="0">
              <a:solidFill>
                <a:schemeClr val="tx1"/>
              </a:solidFill>
            </a:endParaRPr>
          </a:p>
        </p:txBody>
      </p:sp>
      <p:sp>
        <p:nvSpPr>
          <p:cNvPr id="10" name="Oval 9"/>
          <p:cNvSpPr/>
          <p:nvPr/>
        </p:nvSpPr>
        <p:spPr>
          <a:xfrm>
            <a:off x="1244103" y="1365713"/>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2.</a:t>
            </a:r>
            <a:endParaRPr lang="en-GB" sz="4800" dirty="0">
              <a:solidFill>
                <a:schemeClr val="bg1">
                  <a:lumMod val="65000"/>
                </a:schemeClr>
              </a:solidFill>
            </a:endParaRPr>
          </a:p>
        </p:txBody>
      </p:sp>
      <p:sp>
        <p:nvSpPr>
          <p:cNvPr id="11" name="Freeform 10"/>
          <p:cNvSpPr/>
          <p:nvPr/>
        </p:nvSpPr>
        <p:spPr>
          <a:xfrm>
            <a:off x="2008682" y="2835277"/>
            <a:ext cx="7164327"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dbTier</a:t>
            </a:r>
            <a:endParaRPr lang="en-GB" sz="4900" kern="1200" dirty="0">
              <a:solidFill>
                <a:schemeClr val="tx1"/>
              </a:solidFill>
            </a:endParaRPr>
          </a:p>
        </p:txBody>
      </p:sp>
      <p:sp>
        <p:nvSpPr>
          <p:cNvPr id="12" name="Oval 11"/>
          <p:cNvSpPr/>
          <p:nvPr/>
        </p:nvSpPr>
        <p:spPr>
          <a:xfrm>
            <a:off x="1624794" y="270690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t>3.</a:t>
            </a:r>
            <a:endParaRPr lang="en-GB" sz="4800" dirty="0"/>
          </a:p>
        </p:txBody>
      </p:sp>
    </p:spTree>
    <p:extLst>
      <p:ext uri="{BB962C8B-B14F-4D97-AF65-F5344CB8AC3E}">
        <p14:creationId xmlns:p14="http://schemas.microsoft.com/office/powerpoint/2010/main" val="215805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1"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childTnLst>
                          </p:cTn>
                        </p:par>
                        <p:par>
                          <p:cTn id="11" fill="hold">
                            <p:stCondLst>
                              <p:cond delay="0"/>
                            </p:stCondLst>
                            <p:childTnLst>
                              <p:par>
                                <p:cTn id="12" presetID="22" presetClass="entr" presetSubtype="8" fill="hold" grpId="0" nodeType="afterEffect">
                                  <p:stCondLst>
                                    <p:cond delay="2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9" grpId="1"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48193" y="0"/>
            <a:ext cx="4586641" cy="1015663"/>
          </a:xfrm>
          <a:prstGeom prst="rect">
            <a:avLst/>
          </a:prstGeom>
          <a:noFill/>
        </p:spPr>
        <p:txBody>
          <a:bodyPr wrap="none" rtlCol="0">
            <a:spAutoFit/>
          </a:bodyPr>
          <a:lstStyle/>
          <a:p>
            <a:pPr algn="ctr"/>
            <a:r>
              <a:rPr lang="en-GB" sz="6000" b="1" dirty="0" smtClean="0">
                <a:solidFill>
                  <a:srgbClr val="FF0000"/>
                </a:solidFill>
                <a:effectLst>
                  <a:outerShdw blurRad="38100" dist="38100" dir="2700000" algn="tl">
                    <a:srgbClr val="000000">
                      <a:alpha val="43137"/>
                    </a:srgbClr>
                  </a:outerShdw>
                </a:effectLst>
              </a:rPr>
              <a:t>Infrastructure</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017844" y="1549447"/>
            <a:ext cx="10647338" cy="2308324"/>
          </a:xfrm>
          <a:prstGeom prst="rect">
            <a:avLst/>
          </a:prstGeom>
          <a:noFill/>
        </p:spPr>
        <p:txBody>
          <a:bodyPr wrap="none" rtlCol="0">
            <a:spAutoFit/>
          </a:bodyPr>
          <a:lstStyle/>
          <a:p>
            <a:r>
              <a:rPr lang="en-GB" sz="4800" dirty="0" smtClean="0"/>
              <a:t>All the EBS virtual machines are based on:</a:t>
            </a:r>
          </a:p>
          <a:p>
            <a:r>
              <a:rPr lang="en-GB" sz="4800" dirty="0" smtClean="0"/>
              <a:t> </a:t>
            </a:r>
          </a:p>
          <a:p>
            <a:r>
              <a:rPr lang="en-GB" sz="4800" dirty="0" smtClean="0"/>
              <a:t>     Redhat Enterprise Linux v6.8x86_64</a:t>
            </a:r>
            <a:endParaRPr lang="en-GB" sz="4800" dirty="0"/>
          </a:p>
        </p:txBody>
      </p:sp>
    </p:spTree>
    <p:extLst>
      <p:ext uri="{BB962C8B-B14F-4D97-AF65-F5344CB8AC3E}">
        <p14:creationId xmlns:p14="http://schemas.microsoft.com/office/powerpoint/2010/main" val="217778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596378" y="-17417"/>
            <a:ext cx="5279009"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dbTier_clone.sh</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108853" y="1346241"/>
            <a:ext cx="12254060" cy="3970318"/>
          </a:xfrm>
          <a:prstGeom prst="rect">
            <a:avLst/>
          </a:prstGeom>
          <a:noFill/>
        </p:spPr>
        <p:txBody>
          <a:bodyPr wrap="none" rtlCol="0">
            <a:spAutoFit/>
          </a:bodyPr>
          <a:lstStyle/>
          <a:p>
            <a:r>
              <a:rPr lang="en-GB" sz="2800" dirty="0"/>
              <a:t>#!/bin/bash</a:t>
            </a:r>
          </a:p>
          <a:p>
            <a:endParaRPr lang="en-GB" sz="2800" dirty="0"/>
          </a:p>
          <a:p>
            <a:r>
              <a:rPr lang="en-GB" sz="2800" dirty="0"/>
              <a:t>BASEPATH=$1</a:t>
            </a:r>
          </a:p>
          <a:p>
            <a:r>
              <a:rPr lang="en-GB" sz="2800" dirty="0" err="1" smtClean="0"/>
              <a:t>cname</a:t>
            </a:r>
            <a:r>
              <a:rPr lang="en-GB" sz="2800" dirty="0" smtClean="0"/>
              <a:t>=$2</a:t>
            </a:r>
            <a:endParaRPr lang="en-GB" sz="2800" dirty="0"/>
          </a:p>
          <a:p>
            <a:r>
              <a:rPr lang="en-GB" sz="2800" dirty="0" err="1"/>
              <a:t>srcapp</a:t>
            </a:r>
            <a:r>
              <a:rPr lang="en-GB" sz="2800" dirty="0" smtClean="0"/>
              <a:t>=$3</a:t>
            </a:r>
            <a:endParaRPr lang="en-GB" sz="2800" dirty="0"/>
          </a:p>
          <a:p>
            <a:endParaRPr lang="en-GB" sz="2800" dirty="0"/>
          </a:p>
          <a:p>
            <a:r>
              <a:rPr lang="en-GB" sz="2800" dirty="0"/>
              <a:t>cp $</a:t>
            </a:r>
            <a:r>
              <a:rPr lang="en-GB" sz="2800" dirty="0" smtClean="0"/>
              <a:t>BASEPATH/db/</a:t>
            </a:r>
            <a:r>
              <a:rPr lang="en-GB" sz="2800" dirty="0" err="1" smtClean="0"/>
              <a:t>contextfile</a:t>
            </a:r>
            <a:r>
              <a:rPr lang="en-GB" sz="2800" dirty="0" smtClean="0"/>
              <a:t>/${cname}.</a:t>
            </a:r>
            <a:r>
              <a:rPr lang="en-GB" sz="2800" dirty="0"/>
              <a:t>xml $</a:t>
            </a:r>
            <a:r>
              <a:rPr lang="en-GB" sz="2800" dirty="0" smtClean="0"/>
              <a:t>ORACLE_HOME/</a:t>
            </a:r>
            <a:r>
              <a:rPr lang="en-GB" sz="2800" dirty="0" err="1" smtClean="0"/>
              <a:t>appsutil</a:t>
            </a:r>
            <a:r>
              <a:rPr lang="en-GB" sz="2800" dirty="0" smtClean="0"/>
              <a:t>/</a:t>
            </a:r>
            <a:endParaRPr lang="en-GB" sz="2800" dirty="0"/>
          </a:p>
          <a:p>
            <a:r>
              <a:rPr lang="en-GB" sz="2800" dirty="0"/>
              <a:t>cd $ORACLE_HOME/</a:t>
            </a:r>
            <a:r>
              <a:rPr lang="en-GB" sz="2800" dirty="0" err="1"/>
              <a:t>appsutil</a:t>
            </a:r>
            <a:r>
              <a:rPr lang="en-GB" sz="2800" dirty="0"/>
              <a:t>/clone/bin</a:t>
            </a:r>
          </a:p>
          <a:p>
            <a:r>
              <a:rPr lang="en-GB" sz="2800" dirty="0"/>
              <a:t>echo ${</a:t>
            </a:r>
            <a:r>
              <a:rPr lang="en-GB" sz="2800" dirty="0" err="1"/>
              <a:t>srcapp</a:t>
            </a:r>
            <a:r>
              <a:rPr lang="en-GB" sz="2800" dirty="0"/>
              <a:t>} | </a:t>
            </a:r>
            <a:r>
              <a:rPr lang="en-GB" sz="2800" dirty="0" err="1"/>
              <a:t>perl</a:t>
            </a:r>
            <a:r>
              <a:rPr lang="en-GB" sz="2800" dirty="0"/>
              <a:t> adcfgclone.pl dbTier $ORACLE_HOME/</a:t>
            </a:r>
            <a:r>
              <a:rPr lang="en-GB" sz="2800" dirty="0" err="1"/>
              <a:t>appsutil</a:t>
            </a:r>
            <a:r>
              <a:rPr lang="en-GB" sz="2800" dirty="0" smtClean="0"/>
              <a:t>/${cname}.</a:t>
            </a:r>
            <a:r>
              <a:rPr lang="en-GB" sz="2800" dirty="0"/>
              <a:t>xml</a:t>
            </a:r>
          </a:p>
        </p:txBody>
      </p:sp>
      <p:sp>
        <p:nvSpPr>
          <p:cNvPr id="6" name="TextBox 5"/>
          <p:cNvSpPr txBox="1"/>
          <p:nvPr/>
        </p:nvSpPr>
        <p:spPr>
          <a:xfrm>
            <a:off x="3255330" y="3081327"/>
            <a:ext cx="2707280" cy="523220"/>
          </a:xfrm>
          <a:prstGeom prst="rect">
            <a:avLst/>
          </a:prstGeom>
          <a:noFill/>
        </p:spPr>
        <p:txBody>
          <a:bodyPr wrap="none" rtlCol="0">
            <a:spAutoFit/>
          </a:bodyPr>
          <a:lstStyle/>
          <a:p>
            <a:r>
              <a:rPr lang="en-GB" sz="2800" dirty="0" smtClean="0">
                <a:solidFill>
                  <a:srgbClr val="FF0000"/>
                </a:solidFill>
              </a:rPr>
              <a:t>&lt;apps password&gt;</a:t>
            </a:r>
            <a:endParaRPr lang="en-GB" sz="2800" dirty="0">
              <a:solidFill>
                <a:srgbClr val="FF0000"/>
              </a:solidFill>
            </a:endParaRPr>
          </a:p>
        </p:txBody>
      </p:sp>
      <p:cxnSp>
        <p:nvCxnSpPr>
          <p:cNvPr id="7" name="Straight Arrow Connector 6"/>
          <p:cNvCxnSpPr/>
          <p:nvPr/>
        </p:nvCxnSpPr>
        <p:spPr>
          <a:xfrm flipH="1" flipV="1">
            <a:off x="2271900" y="3306467"/>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8800" y="2685206"/>
            <a:ext cx="2837700" cy="523220"/>
          </a:xfrm>
          <a:prstGeom prst="rect">
            <a:avLst/>
          </a:prstGeom>
          <a:noFill/>
        </p:spPr>
        <p:txBody>
          <a:bodyPr wrap="none" rtlCol="0">
            <a:spAutoFit/>
          </a:bodyPr>
          <a:lstStyle/>
          <a:p>
            <a:r>
              <a:rPr lang="en-GB" sz="2800" dirty="0" smtClean="0">
                <a:solidFill>
                  <a:srgbClr val="FF0000"/>
                </a:solidFill>
              </a:rPr>
              <a:t>$CONTEXT_NAME</a:t>
            </a:r>
            <a:endParaRPr lang="en-GB" sz="2800" dirty="0">
              <a:solidFill>
                <a:srgbClr val="FF0000"/>
              </a:solidFill>
            </a:endParaRPr>
          </a:p>
        </p:txBody>
      </p:sp>
      <p:cxnSp>
        <p:nvCxnSpPr>
          <p:cNvPr id="9" name="Straight Arrow Connector 8"/>
          <p:cNvCxnSpPr/>
          <p:nvPr/>
        </p:nvCxnSpPr>
        <p:spPr>
          <a:xfrm flipH="1" flipV="1">
            <a:off x="2295370" y="2910346"/>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8800" y="2236905"/>
            <a:ext cx="3192925" cy="523220"/>
          </a:xfrm>
          <a:prstGeom prst="rect">
            <a:avLst/>
          </a:prstGeom>
          <a:noFill/>
        </p:spPr>
        <p:txBody>
          <a:bodyPr wrap="none" rtlCol="0">
            <a:spAutoFit/>
          </a:bodyPr>
          <a:lstStyle/>
          <a:p>
            <a:r>
              <a:rPr lang="en-GB" sz="2800" dirty="0" smtClean="0">
                <a:solidFill>
                  <a:srgbClr val="FF0000"/>
                </a:solidFill>
              </a:rPr>
              <a:t>/</a:t>
            </a:r>
            <a:r>
              <a:rPr lang="en-GB" sz="2800" dirty="0" err="1" smtClean="0">
                <a:solidFill>
                  <a:srgbClr val="FF0000"/>
                </a:solidFill>
              </a:rPr>
              <a:t>nfsmount</a:t>
            </a:r>
            <a:r>
              <a:rPr lang="en-GB" sz="2800" dirty="0" smtClean="0">
                <a:solidFill>
                  <a:srgbClr val="FF0000"/>
                </a:solidFill>
              </a:rPr>
              <a:t>/</a:t>
            </a:r>
            <a:r>
              <a:rPr lang="en-GB" sz="2800" dirty="0" err="1" smtClean="0">
                <a:solidFill>
                  <a:srgbClr val="FF0000"/>
                </a:solidFill>
              </a:rPr>
              <a:t>EBSclone</a:t>
            </a:r>
            <a:endParaRPr lang="en-GB" sz="2800" dirty="0">
              <a:solidFill>
                <a:srgbClr val="FF0000"/>
              </a:solidFill>
            </a:endParaRPr>
          </a:p>
        </p:txBody>
      </p:sp>
      <p:cxnSp>
        <p:nvCxnSpPr>
          <p:cNvPr id="11" name="Straight Arrow Connector 10"/>
          <p:cNvCxnSpPr/>
          <p:nvPr/>
        </p:nvCxnSpPr>
        <p:spPr>
          <a:xfrm flipH="1" flipV="1">
            <a:off x="2295370" y="2462045"/>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565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88246" y="13593"/>
            <a:ext cx="799174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dbTier </a:t>
            </a:r>
            <a:r>
              <a:rPr lang="en-GB" sz="6000" b="1" dirty="0" err="1" smtClean="0">
                <a:solidFill>
                  <a:srgbClr val="FF0000"/>
                </a:solidFill>
                <a:effectLst>
                  <a:outerShdw blurRad="38100" dist="38100" dir="2700000" algn="tl">
                    <a:srgbClr val="000000">
                      <a:alpha val="43137"/>
                    </a:srgbClr>
                  </a:outerShdw>
                </a:effectLst>
              </a:rPr>
              <a:t>postclone</a:t>
            </a:r>
            <a:r>
              <a:rPr lang="en-GB" sz="6000" b="1" dirty="0" smtClean="0">
                <a:solidFill>
                  <a:srgbClr val="FF0000"/>
                </a:solidFill>
                <a:effectLst>
                  <a:outerShdw blurRad="38100" dist="38100" dir="2700000" algn="tl">
                    <a:srgbClr val="000000">
                      <a:alpha val="43137"/>
                    </a:srgbClr>
                  </a:outerShdw>
                </a:effectLst>
              </a:rPr>
              <a:t> actions</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24860" y="1433567"/>
            <a:ext cx="4304833" cy="707886"/>
          </a:xfrm>
          <a:prstGeom prst="rect">
            <a:avLst/>
          </a:prstGeom>
          <a:noFill/>
        </p:spPr>
        <p:txBody>
          <a:bodyPr wrap="none" rtlCol="0">
            <a:spAutoFit/>
          </a:bodyPr>
          <a:lstStyle/>
          <a:p>
            <a:r>
              <a:rPr lang="en-GB" sz="4000" dirty="0" smtClean="0"/>
              <a:t>Shutdown database</a:t>
            </a:r>
            <a:endParaRPr lang="en-GB" sz="4000" dirty="0"/>
          </a:p>
        </p:txBody>
      </p:sp>
      <p:sp>
        <p:nvSpPr>
          <p:cNvPr id="4" name="TextBox 3"/>
          <p:cNvSpPr txBox="1"/>
          <p:nvPr/>
        </p:nvSpPr>
        <p:spPr>
          <a:xfrm>
            <a:off x="424859" y="2926543"/>
            <a:ext cx="3671133" cy="707886"/>
          </a:xfrm>
          <a:prstGeom prst="rect">
            <a:avLst/>
          </a:prstGeom>
          <a:noFill/>
        </p:spPr>
        <p:txBody>
          <a:bodyPr wrap="none" rtlCol="0">
            <a:spAutoFit/>
          </a:bodyPr>
          <a:lstStyle/>
          <a:p>
            <a:r>
              <a:rPr lang="en-GB" sz="4000" dirty="0" smtClean="0"/>
              <a:t>Restart database</a:t>
            </a:r>
            <a:endParaRPr lang="en-GB" sz="4000" dirty="0"/>
          </a:p>
        </p:txBody>
      </p:sp>
      <p:sp>
        <p:nvSpPr>
          <p:cNvPr id="5" name="TextBox 4"/>
          <p:cNvSpPr txBox="1"/>
          <p:nvPr/>
        </p:nvSpPr>
        <p:spPr>
          <a:xfrm>
            <a:off x="424859" y="2166173"/>
            <a:ext cx="6023829" cy="707886"/>
          </a:xfrm>
          <a:prstGeom prst="rect">
            <a:avLst/>
          </a:prstGeom>
          <a:noFill/>
        </p:spPr>
        <p:txBody>
          <a:bodyPr wrap="none" rtlCol="0">
            <a:spAutoFit/>
          </a:bodyPr>
          <a:lstStyle/>
          <a:p>
            <a:r>
              <a:rPr lang="en-GB" sz="4000" dirty="0" smtClean="0"/>
              <a:t>Copy our “standard” </a:t>
            </a:r>
            <a:r>
              <a:rPr lang="en-GB" sz="4000" dirty="0" err="1" smtClean="0"/>
              <a:t>init.ora</a:t>
            </a:r>
            <a:endParaRPr lang="en-GB" sz="4000" dirty="0"/>
          </a:p>
        </p:txBody>
      </p:sp>
      <p:sp>
        <p:nvSpPr>
          <p:cNvPr id="6" name="TextBox 5"/>
          <p:cNvSpPr txBox="1"/>
          <p:nvPr/>
        </p:nvSpPr>
        <p:spPr>
          <a:xfrm>
            <a:off x="424859" y="3656103"/>
            <a:ext cx="4169731" cy="707886"/>
          </a:xfrm>
          <a:prstGeom prst="rect">
            <a:avLst/>
          </a:prstGeom>
          <a:noFill/>
        </p:spPr>
        <p:txBody>
          <a:bodyPr wrap="none" rtlCol="0">
            <a:spAutoFit/>
          </a:bodyPr>
          <a:lstStyle/>
          <a:p>
            <a:r>
              <a:rPr lang="en-GB" sz="4000" dirty="0" smtClean="0"/>
              <a:t>Apply RMAN policy</a:t>
            </a:r>
            <a:endParaRPr lang="en-GB" sz="4000" dirty="0"/>
          </a:p>
        </p:txBody>
      </p:sp>
      <p:sp>
        <p:nvSpPr>
          <p:cNvPr id="7" name="TextBox 6"/>
          <p:cNvSpPr txBox="1"/>
          <p:nvPr/>
        </p:nvSpPr>
        <p:spPr>
          <a:xfrm>
            <a:off x="424859" y="4413428"/>
            <a:ext cx="11766747" cy="707886"/>
          </a:xfrm>
          <a:prstGeom prst="rect">
            <a:avLst/>
          </a:prstGeom>
          <a:noFill/>
        </p:spPr>
        <p:txBody>
          <a:bodyPr wrap="none" rtlCol="0">
            <a:spAutoFit/>
          </a:bodyPr>
          <a:lstStyle/>
          <a:p>
            <a:r>
              <a:rPr lang="en-GB" sz="4000" dirty="0" smtClean="0"/>
              <a:t>Delete </a:t>
            </a:r>
            <a:r>
              <a:rPr lang="en-GB" sz="4000" dirty="0" err="1" smtClean="0"/>
              <a:t>archivelogs</a:t>
            </a:r>
            <a:r>
              <a:rPr lang="en-GB" sz="4000" dirty="0" smtClean="0"/>
              <a:t> generated from running duplicate db</a:t>
            </a:r>
            <a:endParaRPr lang="en-GB" sz="4000" dirty="0"/>
          </a:p>
        </p:txBody>
      </p:sp>
    </p:spTree>
    <p:extLst>
      <p:ext uri="{BB962C8B-B14F-4D97-AF65-F5344CB8AC3E}">
        <p14:creationId xmlns:p14="http://schemas.microsoft.com/office/powerpoint/2010/main" val="2383347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310644" y="29980"/>
            <a:ext cx="323377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Summary</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73897" y="1783829"/>
            <a:ext cx="9907264" cy="707886"/>
          </a:xfrm>
          <a:prstGeom prst="rect">
            <a:avLst/>
          </a:prstGeom>
          <a:noFill/>
        </p:spPr>
        <p:txBody>
          <a:bodyPr wrap="none" rtlCol="0">
            <a:spAutoFit/>
          </a:bodyPr>
          <a:lstStyle/>
          <a:p>
            <a:r>
              <a:rPr lang="en-GB" sz="4000" dirty="0" smtClean="0"/>
              <a:t>At this point we have a newly cloned database</a:t>
            </a:r>
            <a:endParaRPr lang="en-GB" sz="4000" dirty="0"/>
          </a:p>
        </p:txBody>
      </p:sp>
    </p:spTree>
    <p:extLst>
      <p:ext uri="{BB962C8B-B14F-4D97-AF65-F5344CB8AC3E}">
        <p14:creationId xmlns:p14="http://schemas.microsoft.com/office/powerpoint/2010/main" val="287527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Block Arc 2"/>
          <p:cNvSpPr/>
          <p:nvPr/>
        </p:nvSpPr>
        <p:spPr>
          <a:xfrm>
            <a:off x="-5383162" y="-134470"/>
            <a:ext cx="7796097" cy="7129074"/>
          </a:xfrm>
          <a:prstGeom prst="blockArc">
            <a:avLst>
              <a:gd name="adj1" fmla="val 17466360"/>
              <a:gd name="adj2" fmla="val 4166110"/>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03616" y="154025"/>
            <a:ext cx="8653326"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Restore dbTier software</a:t>
            </a:r>
            <a:endParaRPr lang="en-GB" sz="4900" kern="1200" dirty="0">
              <a:solidFill>
                <a:schemeClr val="tx1"/>
              </a:solidFill>
            </a:endParaRPr>
          </a:p>
        </p:txBody>
      </p:sp>
      <p:sp>
        <p:nvSpPr>
          <p:cNvPr id="8" name="Oval 7"/>
          <p:cNvSpPr/>
          <p:nvPr/>
        </p:nvSpPr>
        <p:spPr>
          <a:xfrm>
            <a:off x="138557" y="56474"/>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1.</a:t>
            </a:r>
            <a:endParaRPr lang="en-GB" sz="4800" dirty="0">
              <a:solidFill>
                <a:schemeClr val="bg1">
                  <a:lumMod val="65000"/>
                </a:schemeClr>
              </a:solidFill>
            </a:endParaRPr>
          </a:p>
        </p:txBody>
      </p:sp>
      <p:sp>
        <p:nvSpPr>
          <p:cNvPr id="9" name="Freeform 8"/>
          <p:cNvSpPr/>
          <p:nvPr/>
        </p:nvSpPr>
        <p:spPr>
          <a:xfrm>
            <a:off x="1814216" y="1471173"/>
            <a:ext cx="7542726" cy="1027006"/>
          </a:xfrm>
          <a:custGeom>
            <a:avLst/>
            <a:gdLst>
              <a:gd name="connsiteX0" fmla="*/ 0 w 6971077"/>
              <a:gd name="connsiteY0" fmla="*/ 0 h 1027006"/>
              <a:gd name="connsiteX1" fmla="*/ 6971077 w 6971077"/>
              <a:gd name="connsiteY1" fmla="*/ 0 h 1027006"/>
              <a:gd name="connsiteX2" fmla="*/ 6971077 w 6971077"/>
              <a:gd name="connsiteY2" fmla="*/ 1027006 h 1027006"/>
              <a:gd name="connsiteX3" fmla="*/ 0 w 6971077"/>
              <a:gd name="connsiteY3" fmla="*/ 1027006 h 1027006"/>
              <a:gd name="connsiteX4" fmla="*/ 0 w 6971077"/>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77" h="1027006">
                <a:moveTo>
                  <a:pt x="0" y="0"/>
                </a:moveTo>
                <a:lnTo>
                  <a:pt x="6971077" y="0"/>
                </a:lnTo>
                <a:lnTo>
                  <a:pt x="6971077"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dirty="0" smtClean="0">
                <a:solidFill>
                  <a:schemeClr val="tx1"/>
                </a:solidFill>
              </a:rPr>
              <a:t>   Duplicat</a:t>
            </a:r>
            <a:r>
              <a:rPr lang="en-GB" sz="4900" kern="1200" dirty="0" smtClean="0">
                <a:solidFill>
                  <a:schemeClr val="tx1"/>
                </a:solidFill>
              </a:rPr>
              <a:t>e database</a:t>
            </a:r>
            <a:endParaRPr lang="en-GB" sz="4900" kern="1200" dirty="0">
              <a:solidFill>
                <a:schemeClr val="tx1"/>
              </a:solidFill>
            </a:endParaRPr>
          </a:p>
        </p:txBody>
      </p:sp>
      <p:sp>
        <p:nvSpPr>
          <p:cNvPr id="10" name="Oval 9"/>
          <p:cNvSpPr/>
          <p:nvPr/>
        </p:nvSpPr>
        <p:spPr>
          <a:xfrm>
            <a:off x="1244103" y="1365713"/>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2.</a:t>
            </a:r>
            <a:endParaRPr lang="en-GB" sz="4800" dirty="0">
              <a:solidFill>
                <a:schemeClr val="bg1">
                  <a:lumMod val="65000"/>
                </a:schemeClr>
              </a:solidFill>
            </a:endParaRPr>
          </a:p>
        </p:txBody>
      </p:sp>
      <p:sp>
        <p:nvSpPr>
          <p:cNvPr id="11" name="Freeform 10"/>
          <p:cNvSpPr/>
          <p:nvPr/>
        </p:nvSpPr>
        <p:spPr>
          <a:xfrm>
            <a:off x="2008682" y="2835277"/>
            <a:ext cx="7348260"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dbTier</a:t>
            </a:r>
            <a:endParaRPr lang="en-GB" sz="4900" kern="1200" dirty="0">
              <a:solidFill>
                <a:schemeClr val="tx1"/>
              </a:solidFill>
            </a:endParaRPr>
          </a:p>
        </p:txBody>
      </p:sp>
      <p:sp>
        <p:nvSpPr>
          <p:cNvPr id="12" name="Oval 11"/>
          <p:cNvSpPr/>
          <p:nvPr/>
        </p:nvSpPr>
        <p:spPr>
          <a:xfrm>
            <a:off x="1624794" y="270690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3.</a:t>
            </a:r>
            <a:endParaRPr lang="en-GB" sz="4800" dirty="0">
              <a:solidFill>
                <a:schemeClr val="bg1">
                  <a:lumMod val="65000"/>
                </a:schemeClr>
              </a:solidFill>
            </a:endParaRPr>
          </a:p>
        </p:txBody>
      </p:sp>
      <p:sp>
        <p:nvSpPr>
          <p:cNvPr id="15" name="Freeform 14"/>
          <p:cNvSpPr/>
          <p:nvPr/>
        </p:nvSpPr>
        <p:spPr>
          <a:xfrm>
            <a:off x="1814216" y="4199381"/>
            <a:ext cx="7542726"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algn="ctr" defTabSz="2178050">
              <a:lnSpc>
                <a:spcPct val="90000"/>
              </a:lnSpc>
              <a:spcBef>
                <a:spcPct val="0"/>
              </a:spcBef>
              <a:spcAft>
                <a:spcPct val="35000"/>
              </a:spcAft>
            </a:pPr>
            <a:r>
              <a:rPr lang="en-GB" sz="4900" kern="1200" dirty="0" smtClean="0">
                <a:solidFill>
                  <a:schemeClr val="tx1"/>
                </a:solidFill>
              </a:rPr>
              <a:t>Restore </a:t>
            </a:r>
            <a:r>
              <a:rPr lang="en-GB" sz="4900" kern="1200" dirty="0" err="1" smtClean="0">
                <a:solidFill>
                  <a:schemeClr val="tx1"/>
                </a:solidFill>
              </a:rPr>
              <a:t>appsTier</a:t>
            </a:r>
            <a:r>
              <a:rPr lang="en-GB" sz="4900" kern="1200" dirty="0" smtClean="0">
                <a:solidFill>
                  <a:schemeClr val="tx1"/>
                </a:solidFill>
              </a:rPr>
              <a:t> software</a:t>
            </a:r>
            <a:endParaRPr lang="en-GB" sz="4900" kern="1200" dirty="0">
              <a:solidFill>
                <a:schemeClr val="tx1"/>
              </a:solidFill>
            </a:endParaRPr>
          </a:p>
        </p:txBody>
      </p:sp>
      <p:sp>
        <p:nvSpPr>
          <p:cNvPr id="13" name="Oval 12"/>
          <p:cNvSpPr/>
          <p:nvPr/>
        </p:nvSpPr>
        <p:spPr>
          <a:xfrm>
            <a:off x="1244103" y="410362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a:t>4</a:t>
            </a:r>
            <a:r>
              <a:rPr lang="en-GB" sz="4800" dirty="0" smtClean="0"/>
              <a:t>.</a:t>
            </a:r>
            <a:endParaRPr lang="en-GB" sz="4800" dirty="0"/>
          </a:p>
        </p:txBody>
      </p:sp>
    </p:spTree>
    <p:extLst>
      <p:ext uri="{BB962C8B-B14F-4D97-AF65-F5344CB8AC3E}">
        <p14:creationId xmlns:p14="http://schemas.microsoft.com/office/powerpoint/2010/main" val="4528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par>
                          <p:cTn id="14" fill="hold">
                            <p:stCondLst>
                              <p:cond delay="0"/>
                            </p:stCondLst>
                            <p:childTnLst>
                              <p:par>
                                <p:cTn id="15" presetID="22" presetClass="entr" presetSubtype="8" fill="hold" grpId="0" nodeType="afterEffect">
                                  <p:stCondLst>
                                    <p:cond delay="20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5"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269060" y="0"/>
            <a:ext cx="8537209"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Restore </a:t>
            </a:r>
            <a:r>
              <a:rPr lang="en-GB" sz="6000" b="1" dirty="0" err="1" smtClean="0">
                <a:solidFill>
                  <a:srgbClr val="FF0000"/>
                </a:solidFill>
                <a:effectLst>
                  <a:outerShdw blurRad="38100" dist="38100" dir="2700000" algn="tl">
                    <a:srgbClr val="000000">
                      <a:alpha val="43137"/>
                    </a:srgbClr>
                  </a:outerShdw>
                </a:effectLst>
              </a:rPr>
              <a:t>appsTier</a:t>
            </a:r>
            <a:r>
              <a:rPr lang="en-GB" sz="6000" b="1" dirty="0" smtClean="0">
                <a:solidFill>
                  <a:srgbClr val="FF0000"/>
                </a:solidFill>
                <a:effectLst>
                  <a:outerShdw blurRad="38100" dist="38100" dir="2700000" algn="tl">
                    <a:srgbClr val="000000">
                      <a:alpha val="43137"/>
                    </a:srgbClr>
                  </a:outerShdw>
                </a:effectLst>
              </a:rPr>
              <a:t> software</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00008" y="1668631"/>
            <a:ext cx="7593297" cy="646331"/>
          </a:xfrm>
          <a:prstGeom prst="rect">
            <a:avLst/>
          </a:prstGeom>
          <a:noFill/>
        </p:spPr>
        <p:txBody>
          <a:bodyPr wrap="none" rtlCol="0">
            <a:spAutoFit/>
          </a:bodyPr>
          <a:lstStyle/>
          <a:p>
            <a:r>
              <a:rPr lang="en-GB" sz="3600" dirty="0" smtClean="0"/>
              <a:t>Deletes the  previous </a:t>
            </a:r>
            <a:r>
              <a:rPr lang="en-GB" sz="3600" dirty="0" err="1" smtClean="0"/>
              <a:t>appsTier</a:t>
            </a:r>
            <a:r>
              <a:rPr lang="en-GB" sz="3600" dirty="0" smtClean="0"/>
              <a:t> software</a:t>
            </a:r>
            <a:endParaRPr lang="en-GB" sz="3600" dirty="0"/>
          </a:p>
        </p:txBody>
      </p:sp>
      <p:sp>
        <p:nvSpPr>
          <p:cNvPr id="4" name="TextBox 3"/>
          <p:cNvSpPr txBox="1"/>
          <p:nvPr/>
        </p:nvSpPr>
        <p:spPr>
          <a:xfrm>
            <a:off x="200008" y="2612392"/>
            <a:ext cx="12021432" cy="646331"/>
          </a:xfrm>
          <a:prstGeom prst="rect">
            <a:avLst/>
          </a:prstGeom>
          <a:noFill/>
        </p:spPr>
        <p:txBody>
          <a:bodyPr wrap="none" rtlCol="0">
            <a:spAutoFit/>
          </a:bodyPr>
          <a:lstStyle/>
          <a:p>
            <a:r>
              <a:rPr lang="en-GB" sz="3600" dirty="0" smtClean="0"/>
              <a:t>Restores the </a:t>
            </a:r>
            <a:r>
              <a:rPr lang="en-GB" sz="3600" dirty="0" err="1" smtClean="0"/>
              <a:t>appsTier</a:t>
            </a:r>
            <a:r>
              <a:rPr lang="en-GB" sz="3600" dirty="0" smtClean="0"/>
              <a:t> software from compressed backup tar file</a:t>
            </a:r>
            <a:endParaRPr lang="en-GB" sz="3600" dirty="0"/>
          </a:p>
        </p:txBody>
      </p:sp>
    </p:spTree>
    <p:extLst>
      <p:ext uri="{BB962C8B-B14F-4D97-AF65-F5344CB8AC3E}">
        <p14:creationId xmlns:p14="http://schemas.microsoft.com/office/powerpoint/2010/main" val="255937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Block Arc 2"/>
          <p:cNvSpPr/>
          <p:nvPr/>
        </p:nvSpPr>
        <p:spPr>
          <a:xfrm>
            <a:off x="-5383162" y="-134470"/>
            <a:ext cx="7796097" cy="7129074"/>
          </a:xfrm>
          <a:prstGeom prst="blockArc">
            <a:avLst>
              <a:gd name="adj1" fmla="val 17466360"/>
              <a:gd name="adj2" fmla="val 4166110"/>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03616" y="154025"/>
            <a:ext cx="8653326"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Restore dbTier software</a:t>
            </a:r>
            <a:endParaRPr lang="en-GB" sz="4900" kern="1200" dirty="0">
              <a:solidFill>
                <a:schemeClr val="tx1"/>
              </a:solidFill>
            </a:endParaRPr>
          </a:p>
        </p:txBody>
      </p:sp>
      <p:sp>
        <p:nvSpPr>
          <p:cNvPr id="8" name="Oval 7"/>
          <p:cNvSpPr/>
          <p:nvPr/>
        </p:nvSpPr>
        <p:spPr>
          <a:xfrm>
            <a:off x="138557" y="56474"/>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1.</a:t>
            </a:r>
            <a:endParaRPr lang="en-GB" sz="4800" dirty="0">
              <a:solidFill>
                <a:schemeClr val="bg1">
                  <a:lumMod val="65000"/>
                </a:schemeClr>
              </a:solidFill>
            </a:endParaRPr>
          </a:p>
        </p:txBody>
      </p:sp>
      <p:sp>
        <p:nvSpPr>
          <p:cNvPr id="9" name="Freeform 8"/>
          <p:cNvSpPr/>
          <p:nvPr/>
        </p:nvSpPr>
        <p:spPr>
          <a:xfrm>
            <a:off x="1814216" y="1471173"/>
            <a:ext cx="7542726" cy="1027006"/>
          </a:xfrm>
          <a:custGeom>
            <a:avLst/>
            <a:gdLst>
              <a:gd name="connsiteX0" fmla="*/ 0 w 6971077"/>
              <a:gd name="connsiteY0" fmla="*/ 0 h 1027006"/>
              <a:gd name="connsiteX1" fmla="*/ 6971077 w 6971077"/>
              <a:gd name="connsiteY1" fmla="*/ 0 h 1027006"/>
              <a:gd name="connsiteX2" fmla="*/ 6971077 w 6971077"/>
              <a:gd name="connsiteY2" fmla="*/ 1027006 h 1027006"/>
              <a:gd name="connsiteX3" fmla="*/ 0 w 6971077"/>
              <a:gd name="connsiteY3" fmla="*/ 1027006 h 1027006"/>
              <a:gd name="connsiteX4" fmla="*/ 0 w 6971077"/>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077" h="1027006">
                <a:moveTo>
                  <a:pt x="0" y="0"/>
                </a:moveTo>
                <a:lnTo>
                  <a:pt x="6971077" y="0"/>
                </a:lnTo>
                <a:lnTo>
                  <a:pt x="6971077"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dirty="0" smtClean="0">
                <a:solidFill>
                  <a:schemeClr val="tx1"/>
                </a:solidFill>
              </a:rPr>
              <a:t>   Duplicat</a:t>
            </a:r>
            <a:r>
              <a:rPr lang="en-GB" sz="4900" kern="1200" dirty="0" smtClean="0">
                <a:solidFill>
                  <a:schemeClr val="tx1"/>
                </a:solidFill>
              </a:rPr>
              <a:t>e database</a:t>
            </a:r>
            <a:endParaRPr lang="en-GB" sz="4900" kern="1200" dirty="0">
              <a:solidFill>
                <a:schemeClr val="tx1"/>
              </a:solidFill>
            </a:endParaRPr>
          </a:p>
        </p:txBody>
      </p:sp>
      <p:sp>
        <p:nvSpPr>
          <p:cNvPr id="10" name="Oval 9"/>
          <p:cNvSpPr/>
          <p:nvPr/>
        </p:nvSpPr>
        <p:spPr>
          <a:xfrm>
            <a:off x="1244103" y="1365713"/>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2.</a:t>
            </a:r>
            <a:endParaRPr lang="en-GB" sz="4800" dirty="0">
              <a:solidFill>
                <a:schemeClr val="bg1">
                  <a:lumMod val="65000"/>
                </a:schemeClr>
              </a:solidFill>
            </a:endParaRPr>
          </a:p>
        </p:txBody>
      </p:sp>
      <p:sp>
        <p:nvSpPr>
          <p:cNvPr id="11" name="Freeform 10"/>
          <p:cNvSpPr/>
          <p:nvPr/>
        </p:nvSpPr>
        <p:spPr>
          <a:xfrm>
            <a:off x="2008682" y="2835277"/>
            <a:ext cx="7348260"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dbTier</a:t>
            </a:r>
            <a:endParaRPr lang="en-GB" sz="4900" kern="1200" dirty="0">
              <a:solidFill>
                <a:schemeClr val="tx1"/>
              </a:solidFill>
            </a:endParaRPr>
          </a:p>
        </p:txBody>
      </p:sp>
      <p:sp>
        <p:nvSpPr>
          <p:cNvPr id="12" name="Oval 11"/>
          <p:cNvSpPr/>
          <p:nvPr/>
        </p:nvSpPr>
        <p:spPr>
          <a:xfrm>
            <a:off x="1624794" y="270690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smtClean="0">
                <a:solidFill>
                  <a:schemeClr val="bg1">
                    <a:lumMod val="65000"/>
                  </a:schemeClr>
                </a:solidFill>
              </a:rPr>
              <a:t>3.</a:t>
            </a:r>
            <a:endParaRPr lang="en-GB" sz="4800" dirty="0">
              <a:solidFill>
                <a:schemeClr val="bg1">
                  <a:lumMod val="65000"/>
                </a:schemeClr>
              </a:solidFill>
            </a:endParaRPr>
          </a:p>
        </p:txBody>
      </p:sp>
      <p:sp>
        <p:nvSpPr>
          <p:cNvPr id="15" name="Freeform 14"/>
          <p:cNvSpPr/>
          <p:nvPr/>
        </p:nvSpPr>
        <p:spPr>
          <a:xfrm>
            <a:off x="1814216" y="4199381"/>
            <a:ext cx="7542726"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algn="ctr" defTabSz="2178050">
              <a:lnSpc>
                <a:spcPct val="90000"/>
              </a:lnSpc>
              <a:spcBef>
                <a:spcPct val="0"/>
              </a:spcBef>
              <a:spcAft>
                <a:spcPct val="35000"/>
              </a:spcAft>
            </a:pPr>
            <a:r>
              <a:rPr lang="en-GB" sz="4900" kern="1200" dirty="0" smtClean="0">
                <a:solidFill>
                  <a:schemeClr val="tx1"/>
                </a:solidFill>
              </a:rPr>
              <a:t>Restore </a:t>
            </a:r>
            <a:r>
              <a:rPr lang="en-GB" sz="4900" kern="1200" dirty="0" err="1" smtClean="0">
                <a:solidFill>
                  <a:schemeClr val="tx1"/>
                </a:solidFill>
              </a:rPr>
              <a:t>appsTier</a:t>
            </a:r>
            <a:r>
              <a:rPr lang="en-GB" sz="4900" kern="1200" dirty="0" smtClean="0">
                <a:solidFill>
                  <a:schemeClr val="tx1"/>
                </a:solidFill>
              </a:rPr>
              <a:t> software</a:t>
            </a:r>
            <a:endParaRPr lang="en-GB" sz="4900" kern="1200" dirty="0">
              <a:solidFill>
                <a:schemeClr val="tx1"/>
              </a:solidFill>
            </a:endParaRPr>
          </a:p>
        </p:txBody>
      </p:sp>
      <p:sp>
        <p:nvSpPr>
          <p:cNvPr id="13" name="Oval 12"/>
          <p:cNvSpPr/>
          <p:nvPr/>
        </p:nvSpPr>
        <p:spPr>
          <a:xfrm>
            <a:off x="1244103" y="4103621"/>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a:solidFill>
                  <a:schemeClr val="bg1">
                    <a:lumMod val="65000"/>
                  </a:schemeClr>
                </a:solidFill>
              </a:rPr>
              <a:t>4</a:t>
            </a:r>
            <a:r>
              <a:rPr lang="en-GB" sz="4800" dirty="0" smtClean="0">
                <a:solidFill>
                  <a:schemeClr val="bg1">
                    <a:lumMod val="65000"/>
                  </a:schemeClr>
                </a:solidFill>
              </a:rPr>
              <a:t>.</a:t>
            </a:r>
            <a:endParaRPr lang="en-GB" sz="4800" dirty="0">
              <a:solidFill>
                <a:schemeClr val="bg1">
                  <a:lumMod val="65000"/>
                </a:schemeClr>
              </a:solidFill>
            </a:endParaRPr>
          </a:p>
        </p:txBody>
      </p:sp>
      <p:sp>
        <p:nvSpPr>
          <p:cNvPr id="16" name="Freeform 15"/>
          <p:cNvSpPr/>
          <p:nvPr/>
        </p:nvSpPr>
        <p:spPr>
          <a:xfrm>
            <a:off x="703615" y="5567178"/>
            <a:ext cx="8653327" cy="1027006"/>
          </a:xfrm>
          <a:custGeom>
            <a:avLst/>
            <a:gdLst>
              <a:gd name="connsiteX0" fmla="*/ 0 w 7344393"/>
              <a:gd name="connsiteY0" fmla="*/ 0 h 1027006"/>
              <a:gd name="connsiteX1" fmla="*/ 7344393 w 7344393"/>
              <a:gd name="connsiteY1" fmla="*/ 0 h 1027006"/>
              <a:gd name="connsiteX2" fmla="*/ 7344393 w 7344393"/>
              <a:gd name="connsiteY2" fmla="*/ 1027006 h 1027006"/>
              <a:gd name="connsiteX3" fmla="*/ 0 w 7344393"/>
              <a:gd name="connsiteY3" fmla="*/ 1027006 h 1027006"/>
              <a:gd name="connsiteX4" fmla="*/ 0 w 7344393"/>
              <a:gd name="connsiteY4" fmla="*/ 0 h 102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393" h="1027006">
                <a:moveTo>
                  <a:pt x="0" y="0"/>
                </a:moveTo>
                <a:lnTo>
                  <a:pt x="7344393" y="0"/>
                </a:lnTo>
                <a:lnTo>
                  <a:pt x="7344393" y="1027006"/>
                </a:lnTo>
                <a:lnTo>
                  <a:pt x="0" y="1027006"/>
                </a:lnTo>
                <a:lnTo>
                  <a:pt x="0" y="0"/>
                </a:lnTo>
                <a:close/>
              </a:path>
            </a:pathLst>
          </a:custGeom>
          <a:solidFill>
            <a:schemeClr val="tx2">
              <a:lumMod val="60000"/>
              <a:lumOff val="40000"/>
            </a:schemeClr>
          </a:solidFill>
          <a:scene3d>
            <a:camera prst="orthographicFront"/>
            <a:lightRig rig="soft" dir="t"/>
          </a:scene3d>
          <a:sp3d extrusionH="254000" contourW="12700" prstMaterial="dkEdge">
            <a:bevelT w="254000" h="254000"/>
            <a:bevelB/>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5186" tIns="124460" rIns="124460" bIns="124460" numCol="1" spcCol="1270" anchor="ctr" anchorCtr="0">
            <a:noAutofit/>
          </a:bodyPr>
          <a:lstStyle/>
          <a:p>
            <a:pPr lvl="0" defTabSz="2178050">
              <a:lnSpc>
                <a:spcPct val="90000"/>
              </a:lnSpc>
              <a:spcBef>
                <a:spcPct val="0"/>
              </a:spcBef>
              <a:spcAft>
                <a:spcPct val="35000"/>
              </a:spcAft>
            </a:pPr>
            <a:r>
              <a:rPr lang="en-GB" sz="4900" kern="1200" dirty="0" smtClean="0">
                <a:solidFill>
                  <a:schemeClr val="tx1"/>
                </a:solidFill>
              </a:rPr>
              <a:t> Clone </a:t>
            </a:r>
            <a:r>
              <a:rPr lang="en-GB" sz="4900" kern="1200" dirty="0" err="1" smtClean="0">
                <a:solidFill>
                  <a:schemeClr val="tx1"/>
                </a:solidFill>
              </a:rPr>
              <a:t>appsTier</a:t>
            </a:r>
            <a:endParaRPr lang="en-GB" sz="4900" kern="1200" dirty="0">
              <a:solidFill>
                <a:schemeClr val="tx1"/>
              </a:solidFill>
            </a:endParaRPr>
          </a:p>
        </p:txBody>
      </p:sp>
      <p:sp>
        <p:nvSpPr>
          <p:cNvPr id="14" name="Oval 13"/>
          <p:cNvSpPr/>
          <p:nvPr/>
        </p:nvSpPr>
        <p:spPr>
          <a:xfrm>
            <a:off x="138556" y="5438802"/>
            <a:ext cx="1324873" cy="1283758"/>
          </a:xfrm>
          <a:prstGeom prst="ellipse">
            <a:avLst/>
          </a:prstGeom>
          <a:scene3d>
            <a:camera prst="orthographicFront"/>
            <a:lightRig rig="threePt" dir="t"/>
          </a:scene3d>
          <a:sp3d contourW="12700">
            <a:bevelT/>
            <a:bevelB/>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sz="4800" dirty="0"/>
              <a:t>5</a:t>
            </a:r>
            <a:r>
              <a:rPr lang="en-GB" sz="4800" dirty="0" smtClean="0"/>
              <a:t>.</a:t>
            </a:r>
            <a:endParaRPr lang="en-GB" sz="4800" dirty="0"/>
          </a:p>
        </p:txBody>
      </p:sp>
    </p:spTree>
    <p:extLst>
      <p:ext uri="{BB962C8B-B14F-4D97-AF65-F5344CB8AC3E}">
        <p14:creationId xmlns:p14="http://schemas.microsoft.com/office/powerpoint/2010/main" val="1876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par>
                                <p:cTn id="14" presetID="9" presetClass="emph" presetSubtype="0" grpId="0" nodeType="withEffect">
                                  <p:stCondLst>
                                    <p:cond delay="0"/>
                                  </p:stCondLst>
                                  <p:childTnLst>
                                    <p:set>
                                      <p:cBhvr rctx="PPT">
                                        <p:cTn id="15" dur="indefinite"/>
                                        <p:tgtEl>
                                          <p:spTgt spid="15"/>
                                        </p:tgtEl>
                                        <p:attrNameLst>
                                          <p:attrName>style.opacity</p:attrName>
                                        </p:attrNameLst>
                                      </p:cBhvr>
                                      <p:to>
                                        <p:strVal val="0.5"/>
                                      </p:to>
                                    </p:set>
                                    <p:animEffect filter="image" prLst="opacity: 0.5">
                                      <p:cBhvr rctx="IE">
                                        <p:cTn id="16" dur="indefinite"/>
                                        <p:tgtEl>
                                          <p:spTgt spid="15"/>
                                        </p:tgtEl>
                                      </p:cBhvr>
                                    </p:animEffect>
                                  </p:childTnLst>
                                </p:cTn>
                              </p:par>
                            </p:childTnLst>
                          </p:cTn>
                        </p:par>
                        <p:par>
                          <p:cTn id="17" fill="hold">
                            <p:stCondLst>
                              <p:cond delay="0"/>
                            </p:stCondLst>
                            <p:childTnLst>
                              <p:par>
                                <p:cTn id="18" presetID="22" presetClass="entr" presetSubtype="8" fill="hold" grpId="0" nodeType="afterEffect">
                                  <p:stCondLst>
                                    <p:cond delay="2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5" grpId="0" animBg="1"/>
      <p:bldP spid="16"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436657" y="0"/>
            <a:ext cx="5961312"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appsTier_clone.sh</a:t>
            </a:r>
            <a:endParaRPr lang="en-GB" sz="6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923" y="1061432"/>
            <a:ext cx="12826781" cy="4832092"/>
          </a:xfrm>
          <a:prstGeom prst="rect">
            <a:avLst/>
          </a:prstGeom>
          <a:noFill/>
        </p:spPr>
        <p:txBody>
          <a:bodyPr wrap="none" rtlCol="0">
            <a:spAutoFit/>
          </a:bodyPr>
          <a:lstStyle/>
          <a:p>
            <a:r>
              <a:rPr lang="en-GB" sz="2700" dirty="0"/>
              <a:t>#!/bin/bash</a:t>
            </a:r>
          </a:p>
          <a:p>
            <a:endParaRPr lang="en-GB" sz="2700" dirty="0"/>
          </a:p>
          <a:p>
            <a:r>
              <a:rPr lang="en-GB" sz="2700" dirty="0" err="1" smtClean="0"/>
              <a:t>clnbase</a:t>
            </a:r>
            <a:r>
              <a:rPr lang="en-GB" sz="2700" dirty="0" smtClean="0"/>
              <a:t>=$</a:t>
            </a:r>
            <a:r>
              <a:rPr lang="en-GB" sz="2700" dirty="0"/>
              <a:t>1</a:t>
            </a:r>
          </a:p>
          <a:p>
            <a:r>
              <a:rPr lang="en-GB" sz="2700" dirty="0" err="1"/>
              <a:t>srcapp</a:t>
            </a:r>
            <a:r>
              <a:rPr lang="en-GB" sz="2700" dirty="0"/>
              <a:t>=$2</a:t>
            </a:r>
          </a:p>
          <a:p>
            <a:r>
              <a:rPr lang="en-GB" sz="2700" dirty="0"/>
              <a:t>BASEPATH=$3</a:t>
            </a:r>
          </a:p>
          <a:p>
            <a:r>
              <a:rPr lang="en-GB" sz="2700" dirty="0" err="1"/>
              <a:t>cname</a:t>
            </a:r>
            <a:r>
              <a:rPr lang="en-GB" sz="2700" dirty="0"/>
              <a:t>=$4</a:t>
            </a:r>
          </a:p>
          <a:p>
            <a:endParaRPr lang="en-GB" sz="2700" dirty="0" smtClean="0"/>
          </a:p>
          <a:p>
            <a:r>
              <a:rPr lang="en-GB" sz="2700" dirty="0"/>
              <a:t>cd </a:t>
            </a:r>
            <a:r>
              <a:rPr lang="en-GB" sz="2700" dirty="0" smtClean="0"/>
              <a:t>${</a:t>
            </a:r>
            <a:r>
              <a:rPr lang="en-GB" sz="2700" dirty="0" err="1" smtClean="0"/>
              <a:t>clnbase</a:t>
            </a:r>
            <a:r>
              <a:rPr lang="en-GB" sz="2700" dirty="0" smtClean="0"/>
              <a:t>}/</a:t>
            </a:r>
            <a:r>
              <a:rPr lang="en-GB" sz="2700" dirty="0"/>
              <a:t>apps/</a:t>
            </a:r>
            <a:r>
              <a:rPr lang="en-GB" sz="2700" dirty="0" err="1"/>
              <a:t>apps_st</a:t>
            </a:r>
            <a:r>
              <a:rPr lang="en-GB" sz="2700" dirty="0"/>
              <a:t>/</a:t>
            </a:r>
            <a:r>
              <a:rPr lang="en-GB" sz="2700" dirty="0" err="1"/>
              <a:t>comn</a:t>
            </a:r>
            <a:r>
              <a:rPr lang="en-GB" sz="2700" dirty="0"/>
              <a:t>/clone/bin</a:t>
            </a:r>
          </a:p>
          <a:p>
            <a:r>
              <a:rPr lang="en-GB" sz="2700" dirty="0" err="1"/>
              <a:t>sed</a:t>
            </a:r>
            <a:r>
              <a:rPr lang="en-GB" sz="2700" dirty="0"/>
              <a:t> -</a:t>
            </a:r>
            <a:r>
              <a:rPr lang="en-GB" sz="2700" dirty="0" err="1"/>
              <a:t>i</a:t>
            </a:r>
            <a:r>
              <a:rPr lang="en-GB" sz="2700" dirty="0"/>
              <a:t> "s;^</a:t>
            </a:r>
            <a:r>
              <a:rPr lang="en-GB" sz="2700" dirty="0" err="1"/>
              <a:t>startup_services</a:t>
            </a:r>
            <a:r>
              <a:rPr lang="en-GB" sz="2700" dirty="0"/>
              <a:t>;#</a:t>
            </a:r>
            <a:r>
              <a:rPr lang="en-GB" sz="2700" dirty="0" err="1"/>
              <a:t>startup_services;g</a:t>
            </a:r>
            <a:r>
              <a:rPr lang="en-GB" sz="2700" dirty="0"/>
              <a:t>" adcfgclone.pl</a:t>
            </a:r>
          </a:p>
          <a:p>
            <a:r>
              <a:rPr lang="en-GB" sz="2700" dirty="0"/>
              <a:t>echo ${</a:t>
            </a:r>
            <a:r>
              <a:rPr lang="en-GB" sz="2700" dirty="0" err="1"/>
              <a:t>srcapp</a:t>
            </a:r>
            <a:r>
              <a:rPr lang="en-GB" sz="2700" dirty="0"/>
              <a:t>} | </a:t>
            </a:r>
            <a:r>
              <a:rPr lang="en-GB" sz="2700" dirty="0" err="1"/>
              <a:t>perl</a:t>
            </a:r>
            <a:r>
              <a:rPr lang="en-GB" sz="2700" dirty="0"/>
              <a:t> adcfgclone.pl </a:t>
            </a:r>
            <a:r>
              <a:rPr lang="en-GB" sz="2700" dirty="0" err="1"/>
              <a:t>appsTier</a:t>
            </a:r>
            <a:r>
              <a:rPr lang="en-GB" sz="2700" dirty="0"/>
              <a:t> $BASEPATH/app/</a:t>
            </a:r>
            <a:r>
              <a:rPr lang="en-GB" sz="2700" dirty="0" err="1"/>
              <a:t>contextfile</a:t>
            </a:r>
            <a:r>
              <a:rPr lang="en-GB" sz="2700" dirty="0"/>
              <a:t>/${cname}.xml</a:t>
            </a:r>
          </a:p>
          <a:p>
            <a:r>
              <a:rPr lang="en-GB" sz="2700" dirty="0" err="1"/>
              <a:t>sed</a:t>
            </a:r>
            <a:r>
              <a:rPr lang="en-GB" sz="2700" dirty="0"/>
              <a:t> -</a:t>
            </a:r>
            <a:r>
              <a:rPr lang="en-GB" sz="2700" dirty="0" err="1"/>
              <a:t>i</a:t>
            </a:r>
            <a:r>
              <a:rPr lang="en-GB" sz="2700" dirty="0"/>
              <a:t> "s;^#</a:t>
            </a:r>
            <a:r>
              <a:rPr lang="en-GB" sz="2700" dirty="0" err="1"/>
              <a:t>startup_services;startup_services;g</a:t>
            </a:r>
            <a:r>
              <a:rPr lang="en-GB" sz="2700" dirty="0"/>
              <a:t>" </a:t>
            </a:r>
            <a:r>
              <a:rPr lang="en-GB" sz="2700" dirty="0" smtClean="0"/>
              <a:t>adcfgclone.pl</a:t>
            </a:r>
            <a:endParaRPr lang="en-GB" sz="2700" dirty="0"/>
          </a:p>
        </p:txBody>
      </p:sp>
      <p:sp>
        <p:nvSpPr>
          <p:cNvPr id="6" name="TextBox 5"/>
          <p:cNvSpPr txBox="1"/>
          <p:nvPr/>
        </p:nvSpPr>
        <p:spPr>
          <a:xfrm>
            <a:off x="3278800" y="2230415"/>
            <a:ext cx="2707280" cy="523220"/>
          </a:xfrm>
          <a:prstGeom prst="rect">
            <a:avLst/>
          </a:prstGeom>
          <a:noFill/>
        </p:spPr>
        <p:txBody>
          <a:bodyPr wrap="none" rtlCol="0">
            <a:spAutoFit/>
          </a:bodyPr>
          <a:lstStyle/>
          <a:p>
            <a:r>
              <a:rPr lang="en-GB" sz="2800" dirty="0" smtClean="0">
                <a:solidFill>
                  <a:srgbClr val="FF0000"/>
                </a:solidFill>
              </a:rPr>
              <a:t>&lt;apps password&gt;</a:t>
            </a:r>
            <a:endParaRPr lang="en-GB" sz="2800" dirty="0">
              <a:solidFill>
                <a:srgbClr val="FF0000"/>
              </a:solidFill>
            </a:endParaRPr>
          </a:p>
        </p:txBody>
      </p:sp>
      <p:cxnSp>
        <p:nvCxnSpPr>
          <p:cNvPr id="7" name="Straight Arrow Connector 6"/>
          <p:cNvCxnSpPr/>
          <p:nvPr/>
        </p:nvCxnSpPr>
        <p:spPr>
          <a:xfrm flipH="1" flipV="1">
            <a:off x="2271900" y="3366427"/>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8800" y="3104817"/>
            <a:ext cx="2837700" cy="523220"/>
          </a:xfrm>
          <a:prstGeom prst="rect">
            <a:avLst/>
          </a:prstGeom>
          <a:noFill/>
        </p:spPr>
        <p:txBody>
          <a:bodyPr wrap="none" rtlCol="0">
            <a:spAutoFit/>
          </a:bodyPr>
          <a:lstStyle/>
          <a:p>
            <a:r>
              <a:rPr lang="en-GB" sz="2800" dirty="0" smtClean="0">
                <a:solidFill>
                  <a:srgbClr val="FF0000"/>
                </a:solidFill>
              </a:rPr>
              <a:t>$CONTEXT_NAME</a:t>
            </a:r>
            <a:endParaRPr lang="en-GB" sz="2800" dirty="0">
              <a:solidFill>
                <a:srgbClr val="FF0000"/>
              </a:solidFill>
            </a:endParaRPr>
          </a:p>
        </p:txBody>
      </p:sp>
      <p:cxnSp>
        <p:nvCxnSpPr>
          <p:cNvPr id="9" name="Straight Arrow Connector 8"/>
          <p:cNvCxnSpPr/>
          <p:nvPr/>
        </p:nvCxnSpPr>
        <p:spPr>
          <a:xfrm flipH="1" flipV="1">
            <a:off x="2295370" y="2940326"/>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8800" y="2678716"/>
            <a:ext cx="3192925" cy="523220"/>
          </a:xfrm>
          <a:prstGeom prst="rect">
            <a:avLst/>
          </a:prstGeom>
          <a:noFill/>
        </p:spPr>
        <p:txBody>
          <a:bodyPr wrap="none" rtlCol="0">
            <a:spAutoFit/>
          </a:bodyPr>
          <a:lstStyle/>
          <a:p>
            <a:r>
              <a:rPr lang="en-GB" sz="2800" dirty="0" smtClean="0">
                <a:solidFill>
                  <a:srgbClr val="FF0000"/>
                </a:solidFill>
              </a:rPr>
              <a:t>/</a:t>
            </a:r>
            <a:r>
              <a:rPr lang="en-GB" sz="2800" dirty="0" err="1" smtClean="0">
                <a:solidFill>
                  <a:srgbClr val="FF0000"/>
                </a:solidFill>
              </a:rPr>
              <a:t>nfsmount</a:t>
            </a:r>
            <a:r>
              <a:rPr lang="en-GB" sz="2800" dirty="0" smtClean="0">
                <a:solidFill>
                  <a:srgbClr val="FF0000"/>
                </a:solidFill>
              </a:rPr>
              <a:t>/</a:t>
            </a:r>
            <a:r>
              <a:rPr lang="en-GB" sz="2800" dirty="0" err="1" smtClean="0">
                <a:solidFill>
                  <a:srgbClr val="FF0000"/>
                </a:solidFill>
              </a:rPr>
              <a:t>EBSclone</a:t>
            </a:r>
            <a:endParaRPr lang="en-GB" sz="2800" dirty="0">
              <a:solidFill>
                <a:srgbClr val="FF0000"/>
              </a:solidFill>
            </a:endParaRPr>
          </a:p>
        </p:txBody>
      </p:sp>
      <p:cxnSp>
        <p:nvCxnSpPr>
          <p:cNvPr id="11" name="Straight Arrow Connector 10"/>
          <p:cNvCxnSpPr/>
          <p:nvPr/>
        </p:nvCxnSpPr>
        <p:spPr>
          <a:xfrm flipH="1" flipV="1">
            <a:off x="2295370" y="2492025"/>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8800" y="1844474"/>
            <a:ext cx="3094565" cy="523220"/>
          </a:xfrm>
          <a:prstGeom prst="rect">
            <a:avLst/>
          </a:prstGeom>
          <a:noFill/>
        </p:spPr>
        <p:txBody>
          <a:bodyPr wrap="none" rtlCol="0">
            <a:spAutoFit/>
          </a:bodyPr>
          <a:lstStyle/>
          <a:p>
            <a:r>
              <a:rPr lang="en-GB" sz="2800" dirty="0" smtClean="0">
                <a:solidFill>
                  <a:srgbClr val="FF0000"/>
                </a:solidFill>
              </a:rPr>
              <a:t>/u01/oracle/EBSDLY</a:t>
            </a:r>
            <a:endParaRPr lang="en-GB" sz="2800" dirty="0">
              <a:solidFill>
                <a:srgbClr val="FF0000"/>
              </a:solidFill>
            </a:endParaRPr>
          </a:p>
        </p:txBody>
      </p:sp>
      <p:cxnSp>
        <p:nvCxnSpPr>
          <p:cNvPr id="13" name="Straight Arrow Connector 12"/>
          <p:cNvCxnSpPr/>
          <p:nvPr/>
        </p:nvCxnSpPr>
        <p:spPr>
          <a:xfrm flipH="1" flipV="1">
            <a:off x="2295370" y="2099594"/>
            <a:ext cx="90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468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54039" y="885523"/>
            <a:ext cx="3160058" cy="5262979"/>
          </a:xfrm>
          <a:prstGeom prst="rect">
            <a:avLst/>
          </a:prstGeom>
          <a:noFill/>
        </p:spPr>
        <p:txBody>
          <a:bodyPr wrap="square" rtlCol="0">
            <a:spAutoFit/>
          </a:bodyPr>
          <a:lstStyle/>
          <a:p>
            <a:r>
              <a:rPr lang="en-GB" sz="2800" dirty="0" err="1"/>
              <a:t>validate_component</a:t>
            </a:r>
            <a:r>
              <a:rPr lang="en-GB" sz="2800" dirty="0"/>
              <a:t>();</a:t>
            </a:r>
          </a:p>
          <a:p>
            <a:endParaRPr lang="en-GB" sz="2800" dirty="0"/>
          </a:p>
          <a:p>
            <a:r>
              <a:rPr lang="en-GB" sz="2800" dirty="0" err="1"/>
              <a:t>set_clone_vars</a:t>
            </a:r>
            <a:r>
              <a:rPr lang="en-GB" sz="2800" dirty="0"/>
              <a:t>();</a:t>
            </a:r>
          </a:p>
          <a:p>
            <a:endParaRPr lang="en-GB" sz="2800" dirty="0"/>
          </a:p>
          <a:p>
            <a:r>
              <a:rPr lang="en-GB" sz="2800" dirty="0" err="1"/>
              <a:t>run_clone</a:t>
            </a:r>
            <a:r>
              <a:rPr lang="en-GB" sz="2800" dirty="0"/>
              <a:t>();</a:t>
            </a:r>
          </a:p>
          <a:p>
            <a:endParaRPr lang="en-GB" sz="2800" dirty="0"/>
          </a:p>
          <a:p>
            <a:r>
              <a:rPr lang="en-GB" sz="2800" dirty="0" err="1"/>
              <a:t>clean_up_orig</a:t>
            </a:r>
            <a:r>
              <a:rPr lang="en-GB" sz="2800" dirty="0"/>
              <a:t>();</a:t>
            </a:r>
          </a:p>
          <a:p>
            <a:endParaRPr lang="en-GB" sz="2800" dirty="0"/>
          </a:p>
          <a:p>
            <a:r>
              <a:rPr lang="en-GB" sz="2800" dirty="0"/>
              <a:t>#</a:t>
            </a:r>
            <a:r>
              <a:rPr lang="en-GB" sz="2800" dirty="0" err="1"/>
              <a:t>startup_services</a:t>
            </a:r>
            <a:r>
              <a:rPr lang="en-GB" sz="2800" dirty="0"/>
              <a:t>();</a:t>
            </a:r>
          </a:p>
          <a:p>
            <a:endParaRPr lang="en-GB" sz="2800" dirty="0"/>
          </a:p>
          <a:p>
            <a:r>
              <a:rPr lang="en-GB" sz="2800" dirty="0"/>
              <a:t>exit(0);</a:t>
            </a:r>
          </a:p>
        </p:txBody>
      </p:sp>
      <p:sp>
        <p:nvSpPr>
          <p:cNvPr id="3" name="TextBox 2"/>
          <p:cNvSpPr txBox="1"/>
          <p:nvPr/>
        </p:nvSpPr>
        <p:spPr>
          <a:xfrm>
            <a:off x="5447163" y="4732921"/>
            <a:ext cx="5015732" cy="523220"/>
          </a:xfrm>
          <a:prstGeom prst="rect">
            <a:avLst/>
          </a:prstGeom>
          <a:noFill/>
        </p:spPr>
        <p:txBody>
          <a:bodyPr wrap="none" rtlCol="0">
            <a:spAutoFit/>
          </a:bodyPr>
          <a:lstStyle/>
          <a:p>
            <a:r>
              <a:rPr lang="en-GB" sz="2800" dirty="0" smtClean="0">
                <a:solidFill>
                  <a:srgbClr val="FF0000"/>
                </a:solidFill>
              </a:rPr>
              <a:t>Comment out or remove this line</a:t>
            </a:r>
            <a:endParaRPr lang="en-GB" sz="2800" dirty="0">
              <a:solidFill>
                <a:srgbClr val="FF0000"/>
              </a:solidFill>
            </a:endParaRPr>
          </a:p>
        </p:txBody>
      </p:sp>
      <p:cxnSp>
        <p:nvCxnSpPr>
          <p:cNvPr id="5" name="Straight Arrow Connector 4"/>
          <p:cNvCxnSpPr/>
          <p:nvPr/>
        </p:nvCxnSpPr>
        <p:spPr>
          <a:xfrm flipH="1" flipV="1">
            <a:off x="3416658" y="5008725"/>
            <a:ext cx="20305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36577" y="0"/>
            <a:ext cx="4423199" cy="1015663"/>
          </a:xfrm>
          <a:prstGeom prst="rect">
            <a:avLst/>
          </a:prstGeom>
          <a:noFill/>
        </p:spPr>
        <p:txBody>
          <a:bodyPr wrap="none" rtlCol="0">
            <a:spAutoFit/>
          </a:bodyPr>
          <a:lstStyle/>
          <a:p>
            <a:r>
              <a:rPr lang="en-GB" sz="6000" b="1" dirty="0" smtClean="0">
                <a:solidFill>
                  <a:srgbClr val="FF0000"/>
                </a:solidFill>
              </a:rPr>
              <a:t>adcfgclone.pl</a:t>
            </a:r>
            <a:endParaRPr lang="en-GB" sz="6000" b="1" dirty="0">
              <a:solidFill>
                <a:srgbClr val="FF0000"/>
              </a:solidFill>
            </a:endParaRPr>
          </a:p>
        </p:txBody>
      </p:sp>
    </p:spTree>
    <p:extLst>
      <p:ext uri="{BB962C8B-B14F-4D97-AF65-F5344CB8AC3E}">
        <p14:creationId xmlns:p14="http://schemas.microsoft.com/office/powerpoint/2010/main" val="1876861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31462" y="0"/>
            <a:ext cx="8674041"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appsTier</a:t>
            </a:r>
            <a:r>
              <a:rPr lang="en-GB" sz="6000" b="1" dirty="0" smtClean="0">
                <a:solidFill>
                  <a:srgbClr val="FF0000"/>
                </a:solidFill>
                <a:effectLst>
                  <a:outerShdw blurRad="38100" dist="38100" dir="2700000" algn="tl">
                    <a:srgbClr val="000000">
                      <a:alpha val="43137"/>
                    </a:srgbClr>
                  </a:outerShdw>
                </a:effectLst>
              </a:rPr>
              <a:t> </a:t>
            </a:r>
            <a:r>
              <a:rPr lang="en-GB" sz="6000" b="1" dirty="0" err="1" smtClean="0">
                <a:solidFill>
                  <a:srgbClr val="FF0000"/>
                </a:solidFill>
                <a:effectLst>
                  <a:outerShdw blurRad="38100" dist="38100" dir="2700000" algn="tl">
                    <a:srgbClr val="000000">
                      <a:alpha val="43137"/>
                    </a:srgbClr>
                  </a:outerShdw>
                </a:effectLst>
              </a:rPr>
              <a:t>postclone</a:t>
            </a:r>
            <a:r>
              <a:rPr lang="en-GB" sz="6000" b="1" dirty="0" smtClean="0">
                <a:solidFill>
                  <a:srgbClr val="FF0000"/>
                </a:solidFill>
                <a:effectLst>
                  <a:outerShdw blurRad="38100" dist="38100" dir="2700000" algn="tl">
                    <a:srgbClr val="000000">
                      <a:alpha val="43137"/>
                    </a:srgbClr>
                  </a:outerShdw>
                </a:effectLst>
              </a:rPr>
              <a:t> actions</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64504" y="1268677"/>
            <a:ext cx="8256812" cy="646331"/>
          </a:xfrm>
          <a:prstGeom prst="rect">
            <a:avLst/>
          </a:prstGeom>
          <a:noFill/>
        </p:spPr>
        <p:txBody>
          <a:bodyPr wrap="none" rtlCol="0">
            <a:spAutoFit/>
          </a:bodyPr>
          <a:lstStyle/>
          <a:p>
            <a:r>
              <a:rPr lang="en-GB" sz="3600" dirty="0" smtClean="0"/>
              <a:t>Update banner information by copying the </a:t>
            </a:r>
            <a:endParaRPr lang="en-GB" sz="3600" dirty="0"/>
          </a:p>
        </p:txBody>
      </p:sp>
      <p:sp>
        <p:nvSpPr>
          <p:cNvPr id="4" name="TextBox 3"/>
          <p:cNvSpPr txBox="1"/>
          <p:nvPr/>
        </p:nvSpPr>
        <p:spPr>
          <a:xfrm>
            <a:off x="964503" y="2551800"/>
            <a:ext cx="9393149" cy="646331"/>
          </a:xfrm>
          <a:prstGeom prst="rect">
            <a:avLst/>
          </a:prstGeom>
          <a:noFill/>
        </p:spPr>
        <p:txBody>
          <a:bodyPr wrap="none" rtlCol="0">
            <a:spAutoFit/>
          </a:bodyPr>
          <a:lstStyle/>
          <a:p>
            <a:r>
              <a:rPr lang="en-GB" sz="3600" dirty="0" smtClean="0"/>
              <a:t>Create $APPL_TOP/</a:t>
            </a:r>
            <a:r>
              <a:rPr lang="en-GB" sz="3600" dirty="0" err="1" smtClean="0"/>
              <a:t>custom$CONTEXT_NAME.env</a:t>
            </a:r>
            <a:endParaRPr lang="en-GB" sz="3600" dirty="0"/>
          </a:p>
        </p:txBody>
      </p:sp>
      <p:sp>
        <p:nvSpPr>
          <p:cNvPr id="6" name="TextBox 5"/>
          <p:cNvSpPr txBox="1"/>
          <p:nvPr/>
        </p:nvSpPr>
        <p:spPr>
          <a:xfrm>
            <a:off x="964503" y="1824311"/>
            <a:ext cx="7436010" cy="646331"/>
          </a:xfrm>
          <a:prstGeom prst="rect">
            <a:avLst/>
          </a:prstGeom>
          <a:noFill/>
        </p:spPr>
        <p:txBody>
          <a:bodyPr wrap="none" rtlCol="0">
            <a:spAutoFit/>
          </a:bodyPr>
          <a:lstStyle/>
          <a:p>
            <a:r>
              <a:rPr lang="en-GB" sz="3600" dirty="0"/>
              <a:t> </a:t>
            </a:r>
            <a:r>
              <a:rPr lang="en-GB" sz="3600" dirty="0" smtClean="0"/>
              <a:t>             image.png logo to $OA_MEDIA</a:t>
            </a:r>
            <a:endParaRPr lang="en-GB" sz="3600" dirty="0"/>
          </a:p>
        </p:txBody>
      </p:sp>
      <p:sp>
        <p:nvSpPr>
          <p:cNvPr id="9" name="TextBox 8"/>
          <p:cNvSpPr txBox="1"/>
          <p:nvPr/>
        </p:nvSpPr>
        <p:spPr>
          <a:xfrm>
            <a:off x="964503" y="3315801"/>
            <a:ext cx="6425349" cy="646331"/>
          </a:xfrm>
          <a:prstGeom prst="rect">
            <a:avLst/>
          </a:prstGeom>
          <a:noFill/>
        </p:spPr>
        <p:txBody>
          <a:bodyPr wrap="none" rtlCol="0">
            <a:spAutoFit/>
          </a:bodyPr>
          <a:lstStyle/>
          <a:p>
            <a:r>
              <a:rPr lang="en-GB" sz="3600" dirty="0" smtClean="0"/>
              <a:t>Reset passwords using FNDCPASS</a:t>
            </a:r>
            <a:endParaRPr lang="en-GB" sz="3600" dirty="0"/>
          </a:p>
        </p:txBody>
      </p:sp>
      <p:sp>
        <p:nvSpPr>
          <p:cNvPr id="10" name="TextBox 9"/>
          <p:cNvSpPr txBox="1"/>
          <p:nvPr/>
        </p:nvSpPr>
        <p:spPr>
          <a:xfrm>
            <a:off x="964503" y="4860073"/>
            <a:ext cx="3018968" cy="646331"/>
          </a:xfrm>
          <a:prstGeom prst="rect">
            <a:avLst/>
          </a:prstGeom>
          <a:noFill/>
        </p:spPr>
        <p:txBody>
          <a:bodyPr wrap="none" rtlCol="0">
            <a:spAutoFit/>
          </a:bodyPr>
          <a:lstStyle/>
          <a:p>
            <a:r>
              <a:rPr lang="en-GB" sz="3600" dirty="0" smtClean="0"/>
              <a:t>Run </a:t>
            </a:r>
            <a:r>
              <a:rPr lang="en-GB" sz="3600" dirty="0" err="1" smtClean="0"/>
              <a:t>autoconfig</a:t>
            </a:r>
            <a:endParaRPr lang="en-GB" sz="3600" dirty="0"/>
          </a:p>
        </p:txBody>
      </p:sp>
      <p:sp>
        <p:nvSpPr>
          <p:cNvPr id="8" name="TextBox 7"/>
          <p:cNvSpPr txBox="1"/>
          <p:nvPr/>
        </p:nvSpPr>
        <p:spPr>
          <a:xfrm>
            <a:off x="964503" y="4087937"/>
            <a:ext cx="8714886" cy="646331"/>
          </a:xfrm>
          <a:prstGeom prst="rect">
            <a:avLst/>
          </a:prstGeom>
          <a:noFill/>
        </p:spPr>
        <p:txBody>
          <a:bodyPr wrap="none" rtlCol="0">
            <a:spAutoFit/>
          </a:bodyPr>
          <a:lstStyle/>
          <a:p>
            <a:r>
              <a:rPr lang="en-GB" sz="3600" dirty="0" smtClean="0"/>
              <a:t>Configure Workflow and other profile options</a:t>
            </a:r>
            <a:endParaRPr lang="en-GB" sz="3600" dirty="0"/>
          </a:p>
        </p:txBody>
      </p:sp>
    </p:spTree>
    <p:extLst>
      <p:ext uri="{BB962C8B-B14F-4D97-AF65-F5344CB8AC3E}">
        <p14:creationId xmlns:p14="http://schemas.microsoft.com/office/powerpoint/2010/main" val="1169918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31462" y="0"/>
            <a:ext cx="3487558"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FNDCPASS</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64504" y="1268677"/>
            <a:ext cx="8717002" cy="4585871"/>
          </a:xfrm>
          <a:prstGeom prst="rect">
            <a:avLst/>
          </a:prstGeom>
          <a:noFill/>
        </p:spPr>
        <p:txBody>
          <a:bodyPr wrap="none" rtlCol="0">
            <a:spAutoFit/>
          </a:bodyPr>
          <a:lstStyle/>
          <a:p>
            <a:r>
              <a:rPr lang="en-GB" sz="3200" dirty="0" err="1"/>
              <a:t>srcapp</a:t>
            </a:r>
            <a:r>
              <a:rPr lang="en-GB" sz="3200" dirty="0"/>
              <a:t>=$1</a:t>
            </a:r>
          </a:p>
          <a:p>
            <a:r>
              <a:rPr lang="en-GB" sz="3200" dirty="0" err="1"/>
              <a:t>clnsystem</a:t>
            </a:r>
            <a:r>
              <a:rPr lang="en-GB" sz="3200" dirty="0"/>
              <a:t>=$2</a:t>
            </a:r>
          </a:p>
          <a:p>
            <a:r>
              <a:rPr lang="en-GB" sz="3200" dirty="0" err="1"/>
              <a:t>clnapp</a:t>
            </a:r>
            <a:r>
              <a:rPr lang="en-GB" sz="3200" dirty="0"/>
              <a:t>=$3</a:t>
            </a:r>
          </a:p>
          <a:p>
            <a:endParaRPr lang="en-GB" sz="3200" dirty="0"/>
          </a:p>
          <a:p>
            <a:r>
              <a:rPr lang="en-GB" sz="3200" dirty="0"/>
              <a:t>FNDCPASS apps/${</a:t>
            </a:r>
            <a:r>
              <a:rPr lang="en-GB" sz="3200" dirty="0" err="1"/>
              <a:t>srcapp</a:t>
            </a:r>
            <a:r>
              <a:rPr lang="en-GB" sz="3200" dirty="0"/>
              <a:t>} 0 Y system/${</a:t>
            </a:r>
            <a:r>
              <a:rPr lang="en-GB" sz="3200" dirty="0" err="1"/>
              <a:t>clnsystem</a:t>
            </a:r>
            <a:r>
              <a:rPr lang="en-GB" sz="3200" dirty="0"/>
              <a:t>} </a:t>
            </a:r>
            <a:endParaRPr lang="en-GB" sz="3200" dirty="0" smtClean="0"/>
          </a:p>
          <a:p>
            <a:r>
              <a:rPr lang="en-GB" sz="3200" dirty="0" smtClean="0"/>
              <a:t>SYSTEM </a:t>
            </a:r>
            <a:r>
              <a:rPr lang="en-GB" sz="3200" dirty="0"/>
              <a:t>APPLSYS ${</a:t>
            </a:r>
            <a:r>
              <a:rPr lang="en-GB" sz="3200" dirty="0" err="1"/>
              <a:t>clnapp</a:t>
            </a:r>
            <a:r>
              <a:rPr lang="en-GB" sz="3200" dirty="0" smtClean="0"/>
              <a:t>}</a:t>
            </a:r>
          </a:p>
          <a:p>
            <a:endParaRPr lang="en-GB" sz="3200" dirty="0"/>
          </a:p>
          <a:p>
            <a:r>
              <a:rPr lang="en-GB" sz="3200" dirty="0" smtClean="0"/>
              <a:t>And also SYSADM, ASADMIN and ALLORACLE</a:t>
            </a:r>
            <a:endParaRPr lang="en-GB" sz="3200" dirty="0"/>
          </a:p>
          <a:p>
            <a:endParaRPr lang="en-GB" sz="3600" dirty="0"/>
          </a:p>
        </p:txBody>
      </p:sp>
    </p:spTree>
    <p:extLst>
      <p:ext uri="{BB962C8B-B14F-4D97-AF65-F5344CB8AC3E}">
        <p14:creationId xmlns:p14="http://schemas.microsoft.com/office/powerpoint/2010/main" val="31007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3907907" y="-12713"/>
            <a:ext cx="4586640" cy="1015663"/>
          </a:xfrm>
          <a:prstGeom prst="rect">
            <a:avLst/>
          </a:prstGeom>
          <a:noFill/>
        </p:spPr>
        <p:txBody>
          <a:bodyPr wrap="none" rtlCol="0">
            <a:spAutoFit/>
          </a:bodyPr>
          <a:lstStyle/>
          <a:p>
            <a:pPr algn="dist"/>
            <a:r>
              <a:rPr lang="en-GB" sz="6000" b="1" dirty="0" smtClean="0">
                <a:solidFill>
                  <a:srgbClr val="FF0000"/>
                </a:solidFill>
                <a:effectLst>
                  <a:outerShdw blurRad="38100" dist="38100" dir="2700000" algn="tl">
                    <a:srgbClr val="000000">
                      <a:alpha val="43137"/>
                    </a:srgbClr>
                  </a:outerShdw>
                </a:effectLst>
              </a:rPr>
              <a:t>Infrastructure</a:t>
            </a:r>
            <a:endParaRPr lang="en-GB" sz="6000" b="1" dirty="0">
              <a:solidFill>
                <a:srgbClr val="FF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562857196"/>
              </p:ext>
            </p:extLst>
          </p:nvPr>
        </p:nvGraphicFramePr>
        <p:xfrm>
          <a:off x="1022125" y="1310726"/>
          <a:ext cx="10358203" cy="4790272"/>
        </p:xfrm>
        <a:graphic>
          <a:graphicData uri="http://schemas.openxmlformats.org/drawingml/2006/table">
            <a:tbl>
              <a:tblPr firstRow="1" bandRow="1">
                <a:tableStyleId>{93296810-A885-4BE3-A3E7-6D5BEEA58F35}</a:tableStyleId>
              </a:tblPr>
              <a:tblGrid>
                <a:gridCol w="5119713">
                  <a:extLst>
                    <a:ext uri="{9D8B030D-6E8A-4147-A177-3AD203B41FA5}">
                      <a16:colId xmlns:a16="http://schemas.microsoft.com/office/drawing/2014/main" val="20000"/>
                    </a:ext>
                  </a:extLst>
                </a:gridCol>
                <a:gridCol w="1932821">
                  <a:extLst>
                    <a:ext uri="{9D8B030D-6E8A-4147-A177-3AD203B41FA5}">
                      <a16:colId xmlns:a16="http://schemas.microsoft.com/office/drawing/2014/main" val="20001"/>
                    </a:ext>
                  </a:extLst>
                </a:gridCol>
                <a:gridCol w="1734121">
                  <a:extLst>
                    <a:ext uri="{9D8B030D-6E8A-4147-A177-3AD203B41FA5}">
                      <a16:colId xmlns:a16="http://schemas.microsoft.com/office/drawing/2014/main" val="20002"/>
                    </a:ext>
                  </a:extLst>
                </a:gridCol>
                <a:gridCol w="1571548">
                  <a:extLst>
                    <a:ext uri="{9D8B030D-6E8A-4147-A177-3AD203B41FA5}">
                      <a16:colId xmlns:a16="http://schemas.microsoft.com/office/drawing/2014/main" val="20003"/>
                    </a:ext>
                  </a:extLst>
                </a:gridCol>
              </a:tblGrid>
              <a:tr h="1197568">
                <a:tc>
                  <a:txBody>
                    <a:bodyPr/>
                    <a:lstStyle/>
                    <a:p>
                      <a:pPr algn="ctr"/>
                      <a:r>
                        <a:rPr lang="en-GB" sz="4400" dirty="0" smtClean="0"/>
                        <a:t>VM Server</a:t>
                      </a:r>
                      <a:endParaRPr lang="en-GB" sz="4400" dirty="0"/>
                    </a:p>
                  </a:txBody>
                  <a:tcPr>
                    <a:solidFill>
                      <a:schemeClr val="tx2"/>
                    </a:solidFill>
                  </a:tcPr>
                </a:tc>
                <a:tc>
                  <a:txBody>
                    <a:bodyPr/>
                    <a:lstStyle/>
                    <a:p>
                      <a:pPr algn="ctr"/>
                      <a:r>
                        <a:rPr lang="en-GB" sz="4400" dirty="0" smtClean="0"/>
                        <a:t>vCPU</a:t>
                      </a:r>
                      <a:endParaRPr lang="en-GB" sz="4400" dirty="0"/>
                    </a:p>
                  </a:txBody>
                  <a:tcPr>
                    <a:solidFill>
                      <a:schemeClr val="tx2"/>
                    </a:solidFill>
                  </a:tcPr>
                </a:tc>
                <a:tc>
                  <a:txBody>
                    <a:bodyPr/>
                    <a:lstStyle/>
                    <a:p>
                      <a:pPr algn="ctr"/>
                      <a:r>
                        <a:rPr lang="en-GB" sz="4400" dirty="0" err="1" smtClean="0"/>
                        <a:t>vCORE</a:t>
                      </a:r>
                      <a:endParaRPr lang="en-GB" sz="4400" dirty="0"/>
                    </a:p>
                  </a:txBody>
                  <a:tcPr>
                    <a:solidFill>
                      <a:schemeClr val="tx2"/>
                    </a:solidFill>
                  </a:tcPr>
                </a:tc>
                <a:tc>
                  <a:txBody>
                    <a:bodyPr/>
                    <a:lstStyle/>
                    <a:p>
                      <a:pPr algn="ctr"/>
                      <a:r>
                        <a:rPr lang="en-GB" sz="4400" dirty="0" smtClean="0"/>
                        <a:t>RAM</a:t>
                      </a:r>
                      <a:endParaRPr lang="en-GB" sz="4400" dirty="0"/>
                    </a:p>
                  </a:txBody>
                  <a:tcPr>
                    <a:solidFill>
                      <a:schemeClr val="tx2"/>
                    </a:solidFill>
                  </a:tcPr>
                </a:tc>
                <a:extLst>
                  <a:ext uri="{0D108BD9-81ED-4DB2-BD59-A6C34878D82A}">
                    <a16:rowId xmlns:a16="http://schemas.microsoft.com/office/drawing/2014/main" val="10000"/>
                  </a:ext>
                </a:extLst>
              </a:tr>
              <a:tr h="1197568">
                <a:tc>
                  <a:txBody>
                    <a:bodyPr/>
                    <a:lstStyle/>
                    <a:p>
                      <a:pPr algn="l"/>
                      <a:r>
                        <a:rPr lang="en-GB" sz="4400" dirty="0" smtClean="0"/>
                        <a:t>Production Db</a:t>
                      </a:r>
                      <a:endParaRPr lang="en-GB" sz="4400" dirty="0"/>
                    </a:p>
                  </a:txBody>
                  <a:tcPr>
                    <a:solidFill>
                      <a:schemeClr val="tx2">
                        <a:lumMod val="60000"/>
                        <a:lumOff val="40000"/>
                      </a:schemeClr>
                    </a:solidFill>
                  </a:tcPr>
                </a:tc>
                <a:tc>
                  <a:txBody>
                    <a:bodyPr/>
                    <a:lstStyle/>
                    <a:p>
                      <a:pPr algn="ctr"/>
                      <a:r>
                        <a:rPr lang="en-GB" sz="4400" dirty="0" smtClean="0"/>
                        <a:t>2</a:t>
                      </a:r>
                      <a:endParaRPr lang="en-GB" sz="4400" dirty="0"/>
                    </a:p>
                  </a:txBody>
                  <a:tcPr>
                    <a:solidFill>
                      <a:schemeClr val="tx2">
                        <a:lumMod val="60000"/>
                        <a:lumOff val="40000"/>
                      </a:schemeClr>
                    </a:solidFill>
                  </a:tcPr>
                </a:tc>
                <a:tc>
                  <a:txBody>
                    <a:bodyPr/>
                    <a:lstStyle/>
                    <a:p>
                      <a:pPr algn="ctr"/>
                      <a:r>
                        <a:rPr lang="en-GB" sz="4400" dirty="0" smtClean="0"/>
                        <a:t>20</a:t>
                      </a:r>
                      <a:endParaRPr lang="en-GB" sz="4400" dirty="0"/>
                    </a:p>
                  </a:txBody>
                  <a:tcPr>
                    <a:solidFill>
                      <a:schemeClr val="tx2">
                        <a:lumMod val="60000"/>
                        <a:lumOff val="40000"/>
                      </a:schemeClr>
                    </a:solidFill>
                  </a:tcPr>
                </a:tc>
                <a:tc>
                  <a:txBody>
                    <a:bodyPr/>
                    <a:lstStyle/>
                    <a:p>
                      <a:pPr algn="ctr"/>
                      <a:r>
                        <a:rPr lang="en-GB" sz="4400" dirty="0" smtClean="0"/>
                        <a:t>64G</a:t>
                      </a:r>
                      <a:endParaRPr lang="en-GB" sz="4400" dirty="0"/>
                    </a:p>
                  </a:txBody>
                  <a:tcPr>
                    <a:solidFill>
                      <a:schemeClr val="tx2">
                        <a:lumMod val="60000"/>
                        <a:lumOff val="40000"/>
                      </a:schemeClr>
                    </a:solidFill>
                  </a:tcPr>
                </a:tc>
                <a:extLst>
                  <a:ext uri="{0D108BD9-81ED-4DB2-BD59-A6C34878D82A}">
                    <a16:rowId xmlns:a16="http://schemas.microsoft.com/office/drawing/2014/main" val="10001"/>
                  </a:ext>
                </a:extLst>
              </a:tr>
              <a:tr h="1197568">
                <a:tc>
                  <a:txBody>
                    <a:bodyPr/>
                    <a:lstStyle/>
                    <a:p>
                      <a:pPr algn="l"/>
                      <a:r>
                        <a:rPr lang="en-GB" sz="4400" dirty="0" smtClean="0"/>
                        <a:t>Production App</a:t>
                      </a:r>
                      <a:endParaRPr lang="en-GB" sz="4400" dirty="0"/>
                    </a:p>
                  </a:txBody>
                  <a:tcPr>
                    <a:solidFill>
                      <a:schemeClr val="tx2">
                        <a:lumMod val="40000"/>
                        <a:lumOff val="60000"/>
                      </a:schemeClr>
                    </a:solidFill>
                  </a:tcPr>
                </a:tc>
                <a:tc>
                  <a:txBody>
                    <a:bodyPr/>
                    <a:lstStyle/>
                    <a:p>
                      <a:pPr algn="ctr"/>
                      <a:r>
                        <a:rPr lang="en-GB" sz="4400" dirty="0" smtClean="0"/>
                        <a:t>2</a:t>
                      </a:r>
                      <a:endParaRPr lang="en-GB" sz="4400" dirty="0"/>
                    </a:p>
                  </a:txBody>
                  <a:tcPr>
                    <a:solidFill>
                      <a:schemeClr val="tx2">
                        <a:lumMod val="40000"/>
                        <a:lumOff val="60000"/>
                      </a:schemeClr>
                    </a:solidFill>
                  </a:tcPr>
                </a:tc>
                <a:tc>
                  <a:txBody>
                    <a:bodyPr/>
                    <a:lstStyle/>
                    <a:p>
                      <a:pPr algn="ctr"/>
                      <a:r>
                        <a:rPr lang="en-GB" sz="4400" dirty="0" smtClean="0"/>
                        <a:t>10</a:t>
                      </a:r>
                      <a:endParaRPr lang="en-GB" sz="4400" dirty="0"/>
                    </a:p>
                  </a:txBody>
                  <a:tcPr>
                    <a:solidFill>
                      <a:schemeClr val="tx2">
                        <a:lumMod val="40000"/>
                        <a:lumOff val="60000"/>
                      </a:schemeClr>
                    </a:solidFill>
                  </a:tcPr>
                </a:tc>
                <a:tc>
                  <a:txBody>
                    <a:bodyPr/>
                    <a:lstStyle/>
                    <a:p>
                      <a:pPr algn="ctr"/>
                      <a:r>
                        <a:rPr lang="en-GB" sz="4400" dirty="0" smtClean="0"/>
                        <a:t>32G</a:t>
                      </a:r>
                      <a:endParaRPr lang="en-GB" sz="4400" dirty="0"/>
                    </a:p>
                  </a:txBody>
                  <a:tcPr>
                    <a:solidFill>
                      <a:schemeClr val="tx2">
                        <a:lumMod val="40000"/>
                        <a:lumOff val="60000"/>
                      </a:schemeClr>
                    </a:solidFill>
                  </a:tcPr>
                </a:tc>
                <a:extLst>
                  <a:ext uri="{0D108BD9-81ED-4DB2-BD59-A6C34878D82A}">
                    <a16:rowId xmlns:a16="http://schemas.microsoft.com/office/drawing/2014/main" val="10002"/>
                  </a:ext>
                </a:extLst>
              </a:tr>
              <a:tr h="1197568">
                <a:tc>
                  <a:txBody>
                    <a:bodyPr/>
                    <a:lstStyle/>
                    <a:p>
                      <a:pPr algn="l"/>
                      <a:r>
                        <a:rPr lang="en-GB" sz="4400" dirty="0" smtClean="0"/>
                        <a:t>Test Db/App</a:t>
                      </a:r>
                      <a:endParaRPr lang="en-GB" sz="4400" dirty="0"/>
                    </a:p>
                  </a:txBody>
                  <a:tcPr>
                    <a:solidFill>
                      <a:schemeClr val="tx2">
                        <a:lumMod val="20000"/>
                        <a:lumOff val="80000"/>
                      </a:schemeClr>
                    </a:solidFill>
                  </a:tcPr>
                </a:tc>
                <a:tc>
                  <a:txBody>
                    <a:bodyPr/>
                    <a:lstStyle/>
                    <a:p>
                      <a:pPr algn="ctr"/>
                      <a:r>
                        <a:rPr lang="en-GB" sz="4400" dirty="0" smtClean="0"/>
                        <a:t>2</a:t>
                      </a:r>
                      <a:endParaRPr lang="en-GB" sz="4400" dirty="0"/>
                    </a:p>
                  </a:txBody>
                  <a:tcPr>
                    <a:solidFill>
                      <a:schemeClr val="tx2">
                        <a:lumMod val="20000"/>
                        <a:lumOff val="80000"/>
                      </a:schemeClr>
                    </a:solidFill>
                  </a:tcPr>
                </a:tc>
                <a:tc>
                  <a:txBody>
                    <a:bodyPr/>
                    <a:lstStyle/>
                    <a:p>
                      <a:pPr algn="ctr"/>
                      <a:r>
                        <a:rPr lang="en-GB" sz="4400" dirty="0" smtClean="0"/>
                        <a:t>4</a:t>
                      </a:r>
                      <a:endParaRPr lang="en-GB" sz="4400" dirty="0"/>
                    </a:p>
                  </a:txBody>
                  <a:tcPr>
                    <a:solidFill>
                      <a:schemeClr val="tx2">
                        <a:lumMod val="20000"/>
                        <a:lumOff val="80000"/>
                      </a:schemeClr>
                    </a:solidFill>
                  </a:tcPr>
                </a:tc>
                <a:tc>
                  <a:txBody>
                    <a:bodyPr/>
                    <a:lstStyle/>
                    <a:p>
                      <a:pPr algn="ctr"/>
                      <a:r>
                        <a:rPr lang="en-GB" sz="4400" dirty="0" smtClean="0"/>
                        <a:t>16G</a:t>
                      </a:r>
                      <a:endParaRPr lang="en-GB" sz="4400" dirty="0"/>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964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64317" y="1516585"/>
            <a:ext cx="10612392" cy="4247317"/>
          </a:xfrm>
          <a:prstGeom prst="rect">
            <a:avLst/>
          </a:prstGeom>
          <a:noFill/>
        </p:spPr>
        <p:txBody>
          <a:bodyPr wrap="none" rtlCol="0">
            <a:spAutoFit/>
          </a:bodyPr>
          <a:lstStyle/>
          <a:p>
            <a:r>
              <a:rPr lang="en-GB" dirty="0" smtClean="0"/>
              <a:t>-----HTML AGENT</a:t>
            </a:r>
          </a:p>
          <a:p>
            <a:endParaRPr lang="en-GB" dirty="0"/>
          </a:p>
          <a:p>
            <a:r>
              <a:rPr lang="en-GB" dirty="0" smtClean="0"/>
              <a:t>exec </a:t>
            </a:r>
            <a:r>
              <a:rPr lang="en-GB" dirty="0"/>
              <a:t>FND_SVC_COMP_PARAM_VALS_PKG.LOAD_ROW ( </a:t>
            </a:r>
            <a:r>
              <a:rPr lang="en-GB" dirty="0" err="1"/>
              <a:t>x_component_name</a:t>
            </a:r>
            <a:r>
              <a:rPr lang="en-GB" dirty="0"/>
              <a:t> =&gt; 'Workflow Notification Mailer</a:t>
            </a:r>
            <a:r>
              <a:rPr lang="en-GB" dirty="0" smtClean="0"/>
              <a:t>',</a:t>
            </a:r>
          </a:p>
          <a:p>
            <a:r>
              <a:rPr lang="en-GB" dirty="0" err="1" smtClean="0"/>
              <a:t>x_parameter_name</a:t>
            </a:r>
            <a:r>
              <a:rPr lang="en-GB" dirty="0" smtClean="0"/>
              <a:t> </a:t>
            </a:r>
            <a:r>
              <a:rPr lang="en-GB" dirty="0"/>
              <a:t>=&gt; 'HTMLAGENT', </a:t>
            </a:r>
            <a:r>
              <a:rPr lang="en-GB" dirty="0" err="1"/>
              <a:t>x_parameter_value</a:t>
            </a:r>
            <a:r>
              <a:rPr lang="en-GB" dirty="0"/>
              <a:t> =&gt;'http</a:t>
            </a:r>
            <a:r>
              <a:rPr lang="en-GB" dirty="0" smtClean="0"/>
              <a:t>://ebsdly.jmu.ac.uk:80</a:t>
            </a:r>
            <a:r>
              <a:rPr lang="en-GB" dirty="0"/>
              <a:t>', </a:t>
            </a:r>
            <a:endParaRPr lang="en-GB" dirty="0" smtClean="0"/>
          </a:p>
          <a:p>
            <a:r>
              <a:rPr lang="en-GB" dirty="0" err="1" smtClean="0"/>
              <a:t>x_customization_level</a:t>
            </a:r>
            <a:r>
              <a:rPr lang="en-GB" dirty="0" smtClean="0"/>
              <a:t> </a:t>
            </a:r>
            <a:r>
              <a:rPr lang="en-GB" dirty="0"/>
              <a:t>=&gt; 'L', </a:t>
            </a:r>
            <a:r>
              <a:rPr lang="en-GB" dirty="0" err="1"/>
              <a:t>x_object_version_number</a:t>
            </a:r>
            <a:r>
              <a:rPr lang="en-GB" dirty="0"/>
              <a:t> =&gt; -1, </a:t>
            </a:r>
            <a:r>
              <a:rPr lang="en-GB" dirty="0" err="1"/>
              <a:t>x_owner</a:t>
            </a:r>
            <a:r>
              <a:rPr lang="en-GB" dirty="0"/>
              <a:t> =&gt; 'ORACLE</a:t>
            </a:r>
            <a:r>
              <a:rPr lang="en-GB" dirty="0" smtClean="0"/>
              <a:t>');</a:t>
            </a:r>
          </a:p>
          <a:p>
            <a:endParaRPr lang="en-GB" dirty="0"/>
          </a:p>
          <a:p>
            <a:r>
              <a:rPr lang="en-GB" dirty="0" smtClean="0"/>
              <a:t>-----TEST_ADDRESS</a:t>
            </a:r>
          </a:p>
          <a:p>
            <a:endParaRPr lang="en-GB" dirty="0"/>
          </a:p>
          <a:p>
            <a:r>
              <a:rPr lang="en-GB" dirty="0"/>
              <a:t>exec FND_SVC_COMP_PARAM_VALS_PKG.LOAD_ROW ( </a:t>
            </a:r>
            <a:r>
              <a:rPr lang="en-GB" dirty="0" err="1"/>
              <a:t>x_component_name</a:t>
            </a:r>
            <a:r>
              <a:rPr lang="en-GB" dirty="0"/>
              <a:t> =&gt; 'Workflow Notification Mailer</a:t>
            </a:r>
            <a:r>
              <a:rPr lang="en-GB" dirty="0" smtClean="0"/>
              <a:t>',</a:t>
            </a:r>
          </a:p>
          <a:p>
            <a:r>
              <a:rPr lang="en-GB" dirty="0" err="1" smtClean="0"/>
              <a:t>x_parameter_name</a:t>
            </a:r>
            <a:r>
              <a:rPr lang="en-GB" dirty="0" smtClean="0"/>
              <a:t> </a:t>
            </a:r>
            <a:r>
              <a:rPr lang="en-GB" dirty="0"/>
              <a:t>=&gt; 'TEST_ADDRESS', </a:t>
            </a:r>
            <a:r>
              <a:rPr lang="en-GB" dirty="0" err="1"/>
              <a:t>x_parameter_value</a:t>
            </a:r>
            <a:r>
              <a:rPr lang="en-GB" dirty="0"/>
              <a:t> </a:t>
            </a:r>
            <a:r>
              <a:rPr lang="en-GB" dirty="0" smtClean="0"/>
              <a:t>=&gt;‘</a:t>
            </a:r>
            <a:r>
              <a:rPr lang="en-GB" dirty="0" err="1" smtClean="0"/>
              <a:t>EBZ-OracleTestSystems@mail.address</a:t>
            </a:r>
            <a:r>
              <a:rPr lang="en-GB" dirty="0" smtClean="0"/>
              <a:t>',</a:t>
            </a:r>
          </a:p>
          <a:p>
            <a:r>
              <a:rPr lang="en-GB" dirty="0" smtClean="0"/>
              <a:t> </a:t>
            </a:r>
            <a:r>
              <a:rPr lang="en-GB" dirty="0" err="1"/>
              <a:t>x_customization_level</a:t>
            </a:r>
            <a:r>
              <a:rPr lang="en-GB" dirty="0"/>
              <a:t> =&gt; 'L', </a:t>
            </a:r>
            <a:r>
              <a:rPr lang="en-GB" dirty="0" err="1"/>
              <a:t>x_object_version_number</a:t>
            </a:r>
            <a:r>
              <a:rPr lang="en-GB" dirty="0"/>
              <a:t> =&gt; -1, </a:t>
            </a:r>
            <a:r>
              <a:rPr lang="en-GB" dirty="0" err="1"/>
              <a:t>x_owner</a:t>
            </a:r>
            <a:r>
              <a:rPr lang="en-GB" dirty="0"/>
              <a:t> =&gt; 'ORACLE');</a:t>
            </a:r>
          </a:p>
          <a:p>
            <a:endParaRPr lang="en-GB" dirty="0"/>
          </a:p>
          <a:p>
            <a:r>
              <a:rPr lang="en-GB" dirty="0"/>
              <a:t>commit</a:t>
            </a:r>
          </a:p>
          <a:p>
            <a:r>
              <a:rPr lang="en-GB" dirty="0"/>
              <a:t>/</a:t>
            </a:r>
          </a:p>
          <a:p>
            <a:endParaRPr lang="en-GB" dirty="0"/>
          </a:p>
        </p:txBody>
      </p:sp>
      <p:sp>
        <p:nvSpPr>
          <p:cNvPr id="3" name="TextBox 2"/>
          <p:cNvSpPr txBox="1"/>
          <p:nvPr/>
        </p:nvSpPr>
        <p:spPr>
          <a:xfrm>
            <a:off x="1728593" y="162839"/>
            <a:ext cx="7465512" cy="1569660"/>
          </a:xfrm>
          <a:prstGeom prst="rect">
            <a:avLst/>
          </a:prstGeom>
          <a:noFill/>
        </p:spPr>
        <p:txBody>
          <a:bodyPr wrap="square" rtlCol="0">
            <a:spAutoFit/>
          </a:bodyPr>
          <a:lstStyle/>
          <a:p>
            <a:r>
              <a:rPr lang="en-GB" sz="6000" b="1" dirty="0" smtClean="0">
                <a:solidFill>
                  <a:srgbClr val="FF0000"/>
                </a:solidFill>
                <a:effectLst>
                  <a:outerShdw blurRad="38100" dist="38100" dir="2700000" algn="tl">
                    <a:srgbClr val="000000">
                      <a:alpha val="43137"/>
                    </a:srgbClr>
                  </a:outerShdw>
                </a:effectLst>
              </a:rPr>
              <a:t>Workflow Examples</a:t>
            </a:r>
            <a:endParaRPr lang="en-GB" sz="6000" b="1" dirty="0">
              <a:solidFill>
                <a:srgbClr val="FF0000"/>
              </a:solidFill>
              <a:effectLst>
                <a:outerShdw blurRad="38100" dist="38100" dir="2700000" algn="tl">
                  <a:srgbClr val="000000">
                    <a:alpha val="43137"/>
                  </a:srgbClr>
                </a:outerShdw>
              </a:effectLst>
            </a:endParaRPr>
          </a:p>
          <a:p>
            <a:endParaRPr lang="en-GB" b="1" dirty="0">
              <a:solidFill>
                <a:srgbClr val="FF00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3797105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64525" y="1078174"/>
            <a:ext cx="8731749" cy="4524315"/>
          </a:xfrm>
          <a:prstGeom prst="rect">
            <a:avLst/>
          </a:prstGeom>
          <a:noFill/>
        </p:spPr>
        <p:txBody>
          <a:bodyPr wrap="none" rtlCol="0">
            <a:spAutoFit/>
          </a:bodyPr>
          <a:lstStyle/>
          <a:p>
            <a:r>
              <a:rPr lang="en-GB" dirty="0"/>
              <a:t>DECLARE</a:t>
            </a:r>
          </a:p>
          <a:p>
            <a:r>
              <a:rPr lang="en-GB" dirty="0"/>
              <a:t>stat </a:t>
            </a:r>
            <a:r>
              <a:rPr lang="en-GB" dirty="0" err="1"/>
              <a:t>boolean</a:t>
            </a:r>
            <a:r>
              <a:rPr lang="en-GB" dirty="0"/>
              <a:t>;</a:t>
            </a:r>
          </a:p>
          <a:p>
            <a:r>
              <a:rPr lang="en-GB" dirty="0"/>
              <a:t>BEGIN</a:t>
            </a:r>
          </a:p>
          <a:p>
            <a:r>
              <a:rPr lang="en-GB" dirty="0" err="1"/>
              <a:t>dbms_output.disable</a:t>
            </a:r>
            <a:r>
              <a:rPr lang="en-GB" dirty="0"/>
              <a:t>;</a:t>
            </a:r>
          </a:p>
          <a:p>
            <a:r>
              <a:rPr lang="en-GB" dirty="0" err="1"/>
              <a:t>dbms_output.enable</a:t>
            </a:r>
            <a:r>
              <a:rPr lang="en-GB" dirty="0"/>
              <a:t>(100000);</a:t>
            </a:r>
          </a:p>
          <a:p>
            <a:r>
              <a:rPr lang="en-GB" dirty="0"/>
              <a:t>stat := FND_PROFILE.SAVE('WF_MAIL_WEB_AGENT', 'http://</a:t>
            </a:r>
            <a:r>
              <a:rPr lang="en-GB" dirty="0" smtClean="0"/>
              <a:t>ebsdly.jmu.ac.uk:8000', </a:t>
            </a:r>
            <a:r>
              <a:rPr lang="en-GB" dirty="0"/>
              <a:t>'SITE');</a:t>
            </a:r>
          </a:p>
          <a:p>
            <a:r>
              <a:rPr lang="en-GB" dirty="0"/>
              <a:t>IF stat THEN</a:t>
            </a:r>
          </a:p>
          <a:p>
            <a:r>
              <a:rPr lang="en-GB" dirty="0"/>
              <a:t>    </a:t>
            </a:r>
            <a:r>
              <a:rPr lang="en-GB" dirty="0" err="1"/>
              <a:t>dbms_output.put_line</a:t>
            </a:r>
            <a:r>
              <a:rPr lang="en-GB" dirty="0"/>
              <a:t>( 'Stat = TRUE - profile updated' );</a:t>
            </a:r>
          </a:p>
          <a:p>
            <a:r>
              <a:rPr lang="en-GB" dirty="0"/>
              <a:t>ELSE</a:t>
            </a:r>
          </a:p>
          <a:p>
            <a:r>
              <a:rPr lang="en-GB" dirty="0"/>
              <a:t>    </a:t>
            </a:r>
            <a:r>
              <a:rPr lang="en-GB" dirty="0" err="1"/>
              <a:t>dbms_output.put_line</a:t>
            </a:r>
            <a:r>
              <a:rPr lang="en-GB" dirty="0"/>
              <a:t>( 'Stat = FALSE - profile NOT updated' );</a:t>
            </a:r>
          </a:p>
          <a:p>
            <a:r>
              <a:rPr lang="en-GB" dirty="0"/>
              <a:t>END IF;</a:t>
            </a:r>
          </a:p>
          <a:p>
            <a:r>
              <a:rPr lang="en-GB" dirty="0"/>
              <a:t>commit;</a:t>
            </a:r>
          </a:p>
          <a:p>
            <a:r>
              <a:rPr lang="en-GB" dirty="0"/>
              <a:t>END;</a:t>
            </a:r>
          </a:p>
          <a:p>
            <a:r>
              <a:rPr lang="en-GB" dirty="0"/>
              <a:t>/</a:t>
            </a:r>
          </a:p>
          <a:p>
            <a:r>
              <a:rPr lang="en-GB" dirty="0"/>
              <a:t>COMMIT;</a:t>
            </a:r>
          </a:p>
          <a:p>
            <a:endParaRPr lang="en-GB" dirty="0"/>
          </a:p>
        </p:txBody>
      </p:sp>
    </p:spTree>
    <p:extLst>
      <p:ext uri="{BB962C8B-B14F-4D97-AF65-F5344CB8AC3E}">
        <p14:creationId xmlns:p14="http://schemas.microsoft.com/office/powerpoint/2010/main" val="35142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31462" y="0"/>
            <a:ext cx="8674041" cy="1015663"/>
          </a:xfrm>
          <a:prstGeom prst="rect">
            <a:avLst/>
          </a:prstGeom>
          <a:noFill/>
        </p:spPr>
        <p:txBody>
          <a:bodyPr wrap="none" rtlCol="0">
            <a:spAutoFit/>
          </a:bodyPr>
          <a:lstStyle/>
          <a:p>
            <a:r>
              <a:rPr lang="en-GB" sz="6000" b="1" dirty="0" err="1" smtClean="0">
                <a:solidFill>
                  <a:srgbClr val="FF0000"/>
                </a:solidFill>
                <a:effectLst>
                  <a:outerShdw blurRad="38100" dist="38100" dir="2700000" algn="tl">
                    <a:srgbClr val="000000">
                      <a:alpha val="43137"/>
                    </a:srgbClr>
                  </a:outerShdw>
                </a:effectLst>
              </a:rPr>
              <a:t>appsTier</a:t>
            </a:r>
            <a:r>
              <a:rPr lang="en-GB" sz="6000" b="1" dirty="0" smtClean="0">
                <a:solidFill>
                  <a:srgbClr val="FF0000"/>
                </a:solidFill>
                <a:effectLst>
                  <a:outerShdw blurRad="38100" dist="38100" dir="2700000" algn="tl">
                    <a:srgbClr val="000000">
                      <a:alpha val="43137"/>
                    </a:srgbClr>
                  </a:outerShdw>
                </a:effectLst>
              </a:rPr>
              <a:t> </a:t>
            </a:r>
            <a:r>
              <a:rPr lang="en-GB" sz="6000" b="1" dirty="0" err="1" smtClean="0">
                <a:solidFill>
                  <a:srgbClr val="FF0000"/>
                </a:solidFill>
                <a:effectLst>
                  <a:outerShdw blurRad="38100" dist="38100" dir="2700000" algn="tl">
                    <a:srgbClr val="000000">
                      <a:alpha val="43137"/>
                    </a:srgbClr>
                  </a:outerShdw>
                </a:effectLst>
              </a:rPr>
              <a:t>postclone</a:t>
            </a:r>
            <a:r>
              <a:rPr lang="en-GB" sz="6000" b="1" dirty="0" smtClean="0">
                <a:solidFill>
                  <a:srgbClr val="FF0000"/>
                </a:solidFill>
                <a:effectLst>
                  <a:outerShdw blurRad="38100" dist="38100" dir="2700000" algn="tl">
                    <a:srgbClr val="000000">
                      <a:alpha val="43137"/>
                    </a:srgbClr>
                  </a:outerShdw>
                </a:effectLst>
              </a:rPr>
              <a:t> actions</a:t>
            </a:r>
            <a:endParaRPr lang="en-GB" sz="60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964503" y="1824311"/>
            <a:ext cx="7541936" cy="3416320"/>
          </a:xfrm>
          <a:prstGeom prst="rect">
            <a:avLst/>
          </a:prstGeom>
          <a:noFill/>
        </p:spPr>
        <p:txBody>
          <a:bodyPr wrap="none" rtlCol="0">
            <a:spAutoFit/>
          </a:bodyPr>
          <a:lstStyle/>
          <a:p>
            <a:r>
              <a:rPr lang="en-GB" sz="3600" dirty="0" smtClean="0"/>
              <a:t>Update or create other things, such as :</a:t>
            </a:r>
          </a:p>
          <a:p>
            <a:endParaRPr lang="en-GB" sz="3600" dirty="0"/>
          </a:p>
          <a:p>
            <a:r>
              <a:rPr lang="en-GB" sz="3600" dirty="0" smtClean="0"/>
              <a:t>Wallets</a:t>
            </a:r>
          </a:p>
          <a:p>
            <a:r>
              <a:rPr lang="en-GB" sz="3600" dirty="0" smtClean="0"/>
              <a:t>Titles and </a:t>
            </a:r>
            <a:r>
              <a:rPr lang="en-GB" sz="3600" dirty="0" err="1" smtClean="0"/>
              <a:t>Sitename</a:t>
            </a:r>
            <a:endParaRPr lang="en-GB" sz="3600" dirty="0" smtClean="0"/>
          </a:p>
          <a:p>
            <a:r>
              <a:rPr lang="en-GB" sz="3600" dirty="0" smtClean="0"/>
              <a:t>Custom Information</a:t>
            </a:r>
          </a:p>
          <a:p>
            <a:r>
              <a:rPr lang="en-GB" sz="3600" dirty="0" err="1"/>
              <a:t>i</a:t>
            </a:r>
            <a:r>
              <a:rPr lang="en-GB" sz="3600" dirty="0" err="1" smtClean="0"/>
              <a:t>Procurement</a:t>
            </a:r>
            <a:r>
              <a:rPr lang="en-GB" sz="3600" dirty="0" smtClean="0"/>
              <a:t> URL</a:t>
            </a:r>
          </a:p>
        </p:txBody>
      </p:sp>
    </p:spTree>
    <p:extLst>
      <p:ext uri="{BB962C8B-B14F-4D97-AF65-F5344CB8AC3E}">
        <p14:creationId xmlns:p14="http://schemas.microsoft.com/office/powerpoint/2010/main" val="3824365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2933928" y="18077"/>
            <a:ext cx="5378524" cy="1015663"/>
          </a:xfrm>
          <a:prstGeom prst="rect">
            <a:avLst/>
          </a:prstGeom>
          <a:noFill/>
        </p:spPr>
        <p:txBody>
          <a:bodyPr wrap="none" rtlCol="0">
            <a:spAutoFit/>
          </a:bodyPr>
          <a:lstStyle/>
          <a:p>
            <a:r>
              <a:rPr lang="en-GB" sz="6000" b="1" dirty="0">
                <a:solidFill>
                  <a:srgbClr val="FF0000"/>
                </a:solidFill>
                <a:effectLst>
                  <a:outerShdw blurRad="38100" dist="38100" dir="2700000" algn="tl">
                    <a:srgbClr val="000000">
                      <a:alpha val="43137"/>
                    </a:srgbClr>
                  </a:outerShdw>
                </a:effectLst>
              </a:rPr>
              <a:t>A</a:t>
            </a:r>
            <a:r>
              <a:rPr lang="en-GB" sz="6000" b="1" dirty="0" smtClean="0">
                <a:solidFill>
                  <a:srgbClr val="FF0000"/>
                </a:solidFill>
                <a:effectLst>
                  <a:outerShdw blurRad="38100" dist="38100" dir="2700000" algn="tl">
                    <a:srgbClr val="000000">
                      <a:alpha val="43137"/>
                    </a:srgbClr>
                  </a:outerShdw>
                </a:effectLst>
              </a:rPr>
              <a:t>pplication logo</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782082" y="1175539"/>
            <a:ext cx="11409918" cy="523220"/>
          </a:xfrm>
          <a:prstGeom prst="rect">
            <a:avLst/>
          </a:prstGeom>
          <a:noFill/>
        </p:spPr>
        <p:txBody>
          <a:bodyPr wrap="none" rtlCol="0">
            <a:spAutoFit/>
          </a:bodyPr>
          <a:lstStyle/>
          <a:p>
            <a:r>
              <a:rPr lang="en-GB" sz="2800" dirty="0" smtClean="0"/>
              <a:t>EBSDLY_image.png copied to $OA_MEDIA and appears on the </a:t>
            </a:r>
            <a:r>
              <a:rPr lang="en-GB" sz="2800" dirty="0"/>
              <a:t>H</a:t>
            </a:r>
            <a:r>
              <a:rPr lang="en-GB" sz="2800" dirty="0" smtClean="0"/>
              <a:t>ome page as:</a:t>
            </a:r>
            <a:endParaRPr lang="en-GB" sz="2800" dirty="0"/>
          </a:p>
        </p:txBody>
      </p:sp>
      <p:pic>
        <p:nvPicPr>
          <p:cNvPr id="2" name="Picture 1"/>
          <p:cNvPicPr>
            <a:picLocks noChangeAspect="1"/>
          </p:cNvPicPr>
          <p:nvPr/>
        </p:nvPicPr>
        <p:blipFill>
          <a:blip r:embed="rId2"/>
          <a:stretch>
            <a:fillRect/>
          </a:stretch>
        </p:blipFill>
        <p:spPr>
          <a:xfrm>
            <a:off x="2125709" y="1840558"/>
            <a:ext cx="7667625" cy="4705350"/>
          </a:xfrm>
          <a:prstGeom prst="rect">
            <a:avLst/>
          </a:prstGeom>
        </p:spPr>
      </p:pic>
    </p:spTree>
    <p:extLst>
      <p:ext uri="{BB962C8B-B14F-4D97-AF65-F5344CB8AC3E}">
        <p14:creationId xmlns:p14="http://schemas.microsoft.com/office/powerpoint/2010/main" val="2847989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2764" y="0"/>
            <a:ext cx="5886441" cy="6876000"/>
          </a:xfrm>
          <a:prstGeom prst="rect">
            <a:avLst/>
          </a:prstGeom>
        </p:spPr>
      </p:pic>
      <p:pic>
        <p:nvPicPr>
          <p:cNvPr id="3" name="Picture 2"/>
          <p:cNvPicPr>
            <a:picLocks noChangeAspect="1"/>
          </p:cNvPicPr>
          <p:nvPr/>
        </p:nvPicPr>
        <p:blipFill>
          <a:blip r:embed="rId4"/>
          <a:stretch>
            <a:fillRect/>
          </a:stretch>
        </p:blipFill>
        <p:spPr>
          <a:xfrm>
            <a:off x="3072764" y="1479034"/>
            <a:ext cx="4662343" cy="3168000"/>
          </a:xfrm>
          <a:prstGeom prst="rect">
            <a:avLst/>
          </a:prstGeom>
        </p:spPr>
      </p:pic>
      <p:pic>
        <p:nvPicPr>
          <p:cNvPr id="9" name="Picture 8"/>
          <p:cNvPicPr>
            <a:picLocks noChangeAspect="1"/>
          </p:cNvPicPr>
          <p:nvPr/>
        </p:nvPicPr>
        <p:blipFill>
          <a:blip r:embed="rId5"/>
          <a:stretch>
            <a:fillRect/>
          </a:stretch>
        </p:blipFill>
        <p:spPr>
          <a:xfrm>
            <a:off x="1648373" y="0"/>
            <a:ext cx="9428121" cy="6858000"/>
          </a:xfrm>
          <a:prstGeom prst="rect">
            <a:avLst/>
          </a:prstGeom>
        </p:spPr>
      </p:pic>
    </p:spTree>
    <p:extLst>
      <p:ext uri="{BB962C8B-B14F-4D97-AF65-F5344CB8AC3E}">
        <p14:creationId xmlns:p14="http://schemas.microsoft.com/office/powerpoint/2010/main" val="1829339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nextCondLst>
                <p:cond evt="onClick" delay="0">
                  <p:tgtEl>
                    <p:spTgt spid="3"/>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98449" y="0"/>
            <a:ext cx="6321560" cy="6912000"/>
          </a:xfrm>
          <a:prstGeom prst="rect">
            <a:avLst/>
          </a:prstGeom>
        </p:spPr>
      </p:pic>
      <p:pic>
        <p:nvPicPr>
          <p:cNvPr id="4" name="Picture 3"/>
          <p:cNvPicPr>
            <a:picLocks noChangeAspect="1"/>
          </p:cNvPicPr>
          <p:nvPr/>
        </p:nvPicPr>
        <p:blipFill>
          <a:blip r:embed="rId4"/>
          <a:stretch>
            <a:fillRect/>
          </a:stretch>
        </p:blipFill>
        <p:spPr>
          <a:xfrm>
            <a:off x="3098449" y="1674099"/>
            <a:ext cx="4915321" cy="3888000"/>
          </a:xfrm>
          <a:prstGeom prst="rect">
            <a:avLst/>
          </a:prstGeom>
        </p:spPr>
      </p:pic>
      <p:pic>
        <p:nvPicPr>
          <p:cNvPr id="5" name="Picture 4"/>
          <p:cNvPicPr>
            <a:picLocks noChangeAspect="1"/>
          </p:cNvPicPr>
          <p:nvPr/>
        </p:nvPicPr>
        <p:blipFill>
          <a:blip r:embed="rId4"/>
          <a:stretch>
            <a:fillRect/>
          </a:stretch>
        </p:blipFill>
        <p:spPr>
          <a:xfrm>
            <a:off x="2186547" y="0"/>
            <a:ext cx="8692817" cy="6876000"/>
          </a:xfrm>
          <a:prstGeom prst="rect">
            <a:avLst/>
          </a:prstGeom>
        </p:spPr>
      </p:pic>
      <p:pic>
        <p:nvPicPr>
          <p:cNvPr id="6" name="Picture 5"/>
          <p:cNvPicPr>
            <a:picLocks noChangeAspect="1"/>
          </p:cNvPicPr>
          <p:nvPr/>
        </p:nvPicPr>
        <p:blipFill>
          <a:blip r:embed="rId5"/>
          <a:stretch>
            <a:fillRect/>
          </a:stretch>
        </p:blipFill>
        <p:spPr>
          <a:xfrm>
            <a:off x="1212465" y="-14990"/>
            <a:ext cx="9666899" cy="6876000"/>
          </a:xfrm>
          <a:prstGeom prst="rect">
            <a:avLst/>
          </a:prstGeom>
        </p:spPr>
      </p:pic>
    </p:spTree>
    <p:extLst>
      <p:ext uri="{BB962C8B-B14F-4D97-AF65-F5344CB8AC3E}">
        <p14:creationId xmlns:p14="http://schemas.microsoft.com/office/powerpoint/2010/main" val="30535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995203" y="856433"/>
            <a:ext cx="2530757" cy="707886"/>
          </a:xfrm>
          <a:prstGeom prst="rect">
            <a:avLst/>
          </a:prstGeom>
          <a:noFill/>
        </p:spPr>
        <p:txBody>
          <a:bodyPr wrap="none" rtlCol="0">
            <a:spAutoFit/>
          </a:bodyPr>
          <a:lstStyle/>
          <a:p>
            <a:r>
              <a:rPr lang="en-GB" sz="4000" b="1" dirty="0" smtClean="0"/>
              <a:t>Thank you.</a:t>
            </a:r>
            <a:endParaRPr lang="en-GB" sz="4000" b="1" dirty="0"/>
          </a:p>
        </p:txBody>
      </p:sp>
      <p:sp>
        <p:nvSpPr>
          <p:cNvPr id="4" name="TextBox 3"/>
          <p:cNvSpPr txBox="1"/>
          <p:nvPr/>
        </p:nvSpPr>
        <p:spPr>
          <a:xfrm>
            <a:off x="4047713" y="5684660"/>
            <a:ext cx="4616970" cy="584775"/>
          </a:xfrm>
          <a:prstGeom prst="rect">
            <a:avLst/>
          </a:prstGeom>
          <a:noFill/>
        </p:spPr>
        <p:txBody>
          <a:bodyPr wrap="none" rtlCol="0">
            <a:spAutoFit/>
          </a:bodyPr>
          <a:lstStyle/>
          <a:p>
            <a:r>
              <a:rPr lang="en-GB" sz="3200" b="1" dirty="0" smtClean="0"/>
              <a:t>a.j.mcguiness@ljmu.ac.uk</a:t>
            </a:r>
            <a:endParaRPr lang="en-GB" sz="3200" b="1" dirty="0"/>
          </a:p>
        </p:txBody>
      </p:sp>
      <p:sp>
        <p:nvSpPr>
          <p:cNvPr id="6" name="Rectangle 5"/>
          <p:cNvSpPr/>
          <p:nvPr/>
        </p:nvSpPr>
        <p:spPr>
          <a:xfrm>
            <a:off x="5585557" y="1788552"/>
            <a:ext cx="1350050" cy="3108543"/>
          </a:xfrm>
          <a:prstGeom prst="rect">
            <a:avLst/>
          </a:prstGeom>
          <a:noFill/>
        </p:spPr>
        <p:txBody>
          <a:bodyPr wrap="none" lIns="91440" tIns="45720" rIns="91440" bIns="45720">
            <a:spAutoFit/>
          </a:bodyPr>
          <a:lstStyle/>
          <a:p>
            <a:pPr algn="ctr"/>
            <a:r>
              <a:rPr lang="en-GB" sz="1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GB" sz="1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3595186" y="4998490"/>
            <a:ext cx="5522024" cy="584775"/>
          </a:xfrm>
          <a:prstGeom prst="rect">
            <a:avLst/>
          </a:prstGeom>
          <a:noFill/>
        </p:spPr>
        <p:txBody>
          <a:bodyPr wrap="none" rtlCol="0">
            <a:spAutoFit/>
          </a:bodyPr>
          <a:lstStyle/>
          <a:p>
            <a:r>
              <a:rPr lang="en-GB" sz="3200" b="1" dirty="0" smtClean="0"/>
              <a:t>Clone scripts are available from</a:t>
            </a:r>
            <a:endParaRPr lang="en-GB" sz="3200" b="1" dirty="0"/>
          </a:p>
        </p:txBody>
      </p:sp>
    </p:spTree>
    <p:extLst>
      <p:ext uri="{BB962C8B-B14F-4D97-AF65-F5344CB8AC3E}">
        <p14:creationId xmlns:p14="http://schemas.microsoft.com/office/powerpoint/2010/main" val="23434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anim calcmode="lin" valueType="num">
                                      <p:cBhvr>
                                        <p:cTn id="8" dur="4000" fill="hold"/>
                                        <p:tgtEl>
                                          <p:spTgt spid="6"/>
                                        </p:tgtEl>
                                        <p:attrNameLst>
                                          <p:attrName>ppt_w</p:attrName>
                                        </p:attrNameLst>
                                      </p:cBhvr>
                                      <p:tavLst>
                                        <p:tav tm="0" fmla="#ppt_w*sin(2.5*pi*$)">
                                          <p:val>
                                            <p:fltVal val="0"/>
                                          </p:val>
                                        </p:tav>
                                        <p:tav tm="100000">
                                          <p:val>
                                            <p:fltVal val="1"/>
                                          </p:val>
                                        </p:tav>
                                      </p:tavLst>
                                    </p:anim>
                                    <p:anim calcmode="lin" valueType="num">
                                      <p:cBhvr>
                                        <p:cTn id="9" dur="4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1117654" y="105759"/>
            <a:ext cx="8736559"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Built Environment Building</a:t>
            </a:r>
            <a:endParaRPr lang="en-GB" sz="60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4909329" y="2461707"/>
            <a:ext cx="6934200" cy="4000500"/>
          </a:xfrm>
          <a:prstGeom prst="rect">
            <a:avLst/>
          </a:prstGeom>
        </p:spPr>
      </p:pic>
      <p:pic>
        <p:nvPicPr>
          <p:cNvPr id="5" name="Picture 4"/>
          <p:cNvPicPr>
            <a:picLocks noChangeAspect="1"/>
          </p:cNvPicPr>
          <p:nvPr/>
        </p:nvPicPr>
        <p:blipFill>
          <a:blip r:embed="rId4"/>
          <a:stretch>
            <a:fillRect/>
          </a:stretch>
        </p:blipFill>
        <p:spPr>
          <a:xfrm>
            <a:off x="583569" y="1121422"/>
            <a:ext cx="6315075" cy="3086100"/>
          </a:xfrm>
          <a:prstGeom prst="rect">
            <a:avLst/>
          </a:prstGeom>
        </p:spPr>
      </p:pic>
    </p:spTree>
    <p:extLst>
      <p:ext uri="{BB962C8B-B14F-4D97-AF65-F5344CB8AC3E}">
        <p14:creationId xmlns:p14="http://schemas.microsoft.com/office/powerpoint/2010/main" val="1498804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274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6" name="Rectangle 55"/>
          <p:cNvSpPr/>
          <p:nvPr/>
        </p:nvSpPr>
        <p:spPr>
          <a:xfrm>
            <a:off x="9354887" y="3996799"/>
            <a:ext cx="2158174" cy="2095832"/>
          </a:xfrm>
          <a:prstGeom prst="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hlinkClick r:id="" action="ppaction://hlinkshowjump?jump=nextslide"/>
          </p:cNvPr>
          <p:cNvSpPr/>
          <p:nvPr/>
        </p:nvSpPr>
        <p:spPr>
          <a:xfrm>
            <a:off x="874477" y="982239"/>
            <a:ext cx="2125897" cy="5110392"/>
          </a:xfrm>
          <a:prstGeom prst="rect">
            <a:avLst/>
          </a:prstGeom>
          <a:solidFill>
            <a:schemeClr val="accent3"/>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Magnetic Disk 13"/>
          <p:cNvSpPr/>
          <p:nvPr/>
        </p:nvSpPr>
        <p:spPr>
          <a:xfrm>
            <a:off x="6064250" y="3306132"/>
            <a:ext cx="914400" cy="612648"/>
          </a:xfrm>
          <a:prstGeom prst="flowChartMagneticDisk">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endCxn id="14" idx="2"/>
          </p:cNvCxnSpPr>
          <p:nvPr/>
        </p:nvCxnSpPr>
        <p:spPr>
          <a:xfrm>
            <a:off x="2234727" y="1976183"/>
            <a:ext cx="3829523" cy="163627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endCxn id="14" idx="2"/>
          </p:cNvCxnSpPr>
          <p:nvPr/>
        </p:nvCxnSpPr>
        <p:spPr>
          <a:xfrm flipV="1">
            <a:off x="2252480" y="3612456"/>
            <a:ext cx="3811770" cy="70459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2" name="Straight Connector 31"/>
          <p:cNvCxnSpPr>
            <a:endCxn id="14" idx="1"/>
          </p:cNvCxnSpPr>
          <p:nvPr/>
        </p:nvCxnSpPr>
        <p:spPr>
          <a:xfrm flipH="1">
            <a:off x="6521450" y="2673838"/>
            <a:ext cx="4610" cy="632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61737" y="4065294"/>
            <a:ext cx="2119426" cy="369332"/>
          </a:xfrm>
          <a:prstGeom prst="rect">
            <a:avLst/>
          </a:prstGeom>
          <a:noFill/>
        </p:spPr>
        <p:txBody>
          <a:bodyPr wrap="none" rtlCol="0">
            <a:spAutoFit/>
          </a:bodyPr>
          <a:lstStyle/>
          <a:p>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nfsmount</a:t>
            </a:r>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EBSclone</a:t>
            </a:r>
            <a:endParaRPr lang="en-GB" dirty="0">
              <a:effectLst>
                <a:outerShdw blurRad="38100" dist="38100" dir="2700000" algn="tl">
                  <a:srgbClr val="000000">
                    <a:alpha val="43137"/>
                  </a:srgbClr>
                </a:outerShdw>
              </a:effectLst>
            </a:endParaRPr>
          </a:p>
        </p:txBody>
      </p:sp>
      <p:sp>
        <p:nvSpPr>
          <p:cNvPr id="37" name="TextBox 36"/>
          <p:cNvSpPr txBox="1"/>
          <p:nvPr/>
        </p:nvSpPr>
        <p:spPr>
          <a:xfrm rot="1380000">
            <a:off x="2914783" y="2616884"/>
            <a:ext cx="3051220"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rPr>
              <a:t>n</a:t>
            </a:r>
            <a:r>
              <a:rPr lang="en-GB" dirty="0" smtClean="0">
                <a:effectLst>
                  <a:outerShdw blurRad="38100" dist="38100" dir="2700000" algn="tl">
                    <a:srgbClr val="000000">
                      <a:alpha val="43137"/>
                    </a:srgbClr>
                  </a:outerShdw>
                </a:effectLst>
              </a:rPr>
              <a:t>fsadmin:/</a:t>
            </a:r>
            <a:r>
              <a:rPr lang="en-GB" dirty="0" err="1" smtClean="0">
                <a:effectLst>
                  <a:outerShdw blurRad="38100" dist="38100" dir="2700000" algn="tl">
                    <a:srgbClr val="000000">
                      <a:alpha val="43137"/>
                    </a:srgbClr>
                  </a:outerShdw>
                </a:effectLst>
              </a:rPr>
              <a:t>nfsmount</a:t>
            </a:r>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EBSclone</a:t>
            </a:r>
            <a:endParaRPr lang="en-GB" dirty="0">
              <a:effectLst>
                <a:outerShdw blurRad="38100" dist="38100" dir="2700000" algn="tl">
                  <a:srgbClr val="000000">
                    <a:alpha val="43137"/>
                  </a:srgbClr>
                </a:outerShdw>
              </a:effectLst>
            </a:endParaRPr>
          </a:p>
        </p:txBody>
      </p:sp>
      <p:sp>
        <p:nvSpPr>
          <p:cNvPr id="39" name="Rectangle 38"/>
          <p:cNvSpPr/>
          <p:nvPr/>
        </p:nvSpPr>
        <p:spPr>
          <a:xfrm>
            <a:off x="9345656" y="982239"/>
            <a:ext cx="2158174" cy="2095832"/>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9907224" y="969480"/>
            <a:ext cx="1142800" cy="349879"/>
          </a:xfrm>
          <a:prstGeom prst="rect">
            <a:avLst/>
          </a:prstGeom>
          <a:noFill/>
        </p:spPr>
        <p:txBody>
          <a:bodyPr wrap="square" rtlCol="0">
            <a:spAutoFit/>
          </a:bodyPr>
          <a:lstStyle/>
          <a:p>
            <a:r>
              <a:rPr lang="en-GB" sz="1600" b="1" dirty="0" smtClean="0">
                <a:effectLst>
                  <a:outerShdw blurRad="38100" dist="38100" dir="2700000" algn="tl">
                    <a:srgbClr val="000000">
                      <a:alpha val="43137"/>
                    </a:srgbClr>
                  </a:outerShdw>
                </a:effectLst>
              </a:rPr>
              <a:t>Daily Clone </a:t>
            </a:r>
            <a:endParaRPr lang="en-GB" sz="1600" b="1" dirty="0">
              <a:effectLst>
                <a:outerShdw blurRad="38100" dist="38100" dir="2700000" algn="tl">
                  <a:srgbClr val="000000">
                    <a:alpha val="43137"/>
                  </a:srgbClr>
                </a:outerShdw>
              </a:effectLst>
            </a:endParaRPr>
          </a:p>
        </p:txBody>
      </p:sp>
      <p:cxnSp>
        <p:nvCxnSpPr>
          <p:cNvPr id="24" name="Straight Arrow Connector 23"/>
          <p:cNvCxnSpPr>
            <a:endCxn id="14" idx="4"/>
          </p:cNvCxnSpPr>
          <p:nvPr/>
        </p:nvCxnSpPr>
        <p:spPr>
          <a:xfrm flipH="1" flipV="1">
            <a:off x="6978650" y="3612456"/>
            <a:ext cx="2976176" cy="113487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endCxn id="14" idx="4"/>
          </p:cNvCxnSpPr>
          <p:nvPr/>
        </p:nvCxnSpPr>
        <p:spPr>
          <a:xfrm flipH="1">
            <a:off x="6978650" y="1671342"/>
            <a:ext cx="3044421" cy="194111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10254439" y="4015059"/>
            <a:ext cx="523798" cy="338554"/>
          </a:xfrm>
          <a:prstGeom prst="rect">
            <a:avLst/>
          </a:prstGeom>
          <a:noFill/>
        </p:spPr>
        <p:txBody>
          <a:bodyPr wrap="none" rtlCol="0">
            <a:spAutoFit/>
          </a:bodyPr>
          <a:lstStyle/>
          <a:p>
            <a:r>
              <a:rPr lang="en-GB" sz="1600" b="1" dirty="0" smtClean="0">
                <a:effectLst>
                  <a:outerShdw blurRad="38100" dist="38100" dir="2700000" algn="tl">
                    <a:srgbClr val="000000">
                      <a:alpha val="43137"/>
                    </a:srgbClr>
                  </a:outerShdw>
                </a:effectLst>
              </a:rPr>
              <a:t>UAT</a:t>
            </a:r>
            <a:endParaRPr lang="en-GB" sz="1600" b="1" dirty="0">
              <a:effectLst>
                <a:outerShdw blurRad="38100" dist="38100" dir="2700000" algn="tl">
                  <a:srgbClr val="000000">
                    <a:alpha val="43137"/>
                  </a:srgbClr>
                </a:outerShdw>
              </a:effectLst>
            </a:endParaRPr>
          </a:p>
        </p:txBody>
      </p:sp>
      <p:sp>
        <p:nvSpPr>
          <p:cNvPr id="72" name="TextBox 71"/>
          <p:cNvSpPr txBox="1"/>
          <p:nvPr/>
        </p:nvSpPr>
        <p:spPr>
          <a:xfrm rot="19604545">
            <a:off x="6908623" y="2328342"/>
            <a:ext cx="3051220"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rPr>
              <a:t>n</a:t>
            </a:r>
            <a:r>
              <a:rPr lang="en-GB" dirty="0" smtClean="0">
                <a:effectLst>
                  <a:outerShdw blurRad="38100" dist="38100" dir="2700000" algn="tl">
                    <a:srgbClr val="000000">
                      <a:alpha val="43137"/>
                    </a:srgbClr>
                  </a:outerShdw>
                </a:effectLst>
              </a:rPr>
              <a:t>fsadmin:/</a:t>
            </a:r>
            <a:r>
              <a:rPr lang="en-GB" dirty="0" err="1" smtClean="0">
                <a:effectLst>
                  <a:outerShdw blurRad="38100" dist="38100" dir="2700000" algn="tl">
                    <a:srgbClr val="000000">
                      <a:alpha val="43137"/>
                    </a:srgbClr>
                  </a:outerShdw>
                </a:effectLst>
              </a:rPr>
              <a:t>nfsmount</a:t>
            </a:r>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EBSclone</a:t>
            </a:r>
            <a:endParaRPr lang="en-GB" dirty="0">
              <a:effectLst>
                <a:outerShdw blurRad="38100" dist="38100" dir="2700000" algn="tl">
                  <a:srgbClr val="000000">
                    <a:alpha val="43137"/>
                  </a:srgbClr>
                </a:outerShdw>
              </a:effectLst>
            </a:endParaRPr>
          </a:p>
        </p:txBody>
      </p:sp>
      <p:sp>
        <p:nvSpPr>
          <p:cNvPr id="74" name="TextBox 73"/>
          <p:cNvSpPr txBox="1"/>
          <p:nvPr/>
        </p:nvSpPr>
        <p:spPr>
          <a:xfrm>
            <a:off x="9421814" y="3700792"/>
            <a:ext cx="2116092" cy="369332"/>
          </a:xfrm>
          <a:prstGeom prst="rect">
            <a:avLst/>
          </a:prstGeom>
          <a:noFill/>
        </p:spPr>
        <p:txBody>
          <a:bodyPr wrap="none" rtlCol="0">
            <a:spAutoFit/>
          </a:bodyPr>
          <a:lstStyle/>
          <a:p>
            <a:r>
              <a:rPr lang="en-GB" b="1" dirty="0" smtClean="0">
                <a:effectLst>
                  <a:outerShdw blurRad="38100" dist="38100" dir="2700000" algn="tl">
                    <a:srgbClr val="000000">
                      <a:alpha val="43137"/>
                    </a:srgbClr>
                  </a:outerShdw>
                </a:effectLst>
              </a:rPr>
              <a:t>Other environments</a:t>
            </a:r>
            <a:endParaRPr lang="en-GB" b="1" dirty="0">
              <a:effectLst>
                <a:outerShdw blurRad="38100" dist="38100" dir="2700000" algn="tl">
                  <a:srgbClr val="000000">
                    <a:alpha val="43137"/>
                  </a:srgbClr>
                </a:outerShdw>
              </a:effectLst>
            </a:endParaRPr>
          </a:p>
        </p:txBody>
      </p:sp>
      <p:sp>
        <p:nvSpPr>
          <p:cNvPr id="3" name="TextBox 2"/>
          <p:cNvSpPr txBox="1"/>
          <p:nvPr/>
        </p:nvSpPr>
        <p:spPr>
          <a:xfrm>
            <a:off x="1365531" y="984332"/>
            <a:ext cx="1124731" cy="338554"/>
          </a:xfrm>
          <a:prstGeom prst="rect">
            <a:avLst/>
          </a:prstGeom>
          <a:noFill/>
        </p:spPr>
        <p:txBody>
          <a:bodyPr wrap="none" rtlCol="0">
            <a:spAutoFit/>
          </a:bodyPr>
          <a:lstStyle/>
          <a:p>
            <a:r>
              <a:rPr lang="en-GB" sz="1600" b="1" dirty="0" smtClean="0">
                <a:effectLst>
                  <a:outerShdw blurRad="38100" dist="38100" dir="2700000" algn="tl">
                    <a:srgbClr val="000000">
                      <a:alpha val="43137"/>
                    </a:srgbClr>
                  </a:outerShdw>
                </a:effectLst>
              </a:rPr>
              <a:t>Production</a:t>
            </a:r>
            <a:endParaRPr lang="en-GB" sz="1600" b="1" dirty="0">
              <a:effectLst>
                <a:outerShdw blurRad="38100" dist="38100" dir="2700000" algn="tl">
                  <a:srgbClr val="000000">
                    <a:alpha val="43137"/>
                  </a:srgbClr>
                </a:outerShdw>
              </a:effectLst>
            </a:endParaRPr>
          </a:p>
        </p:txBody>
      </p:sp>
      <p:sp>
        <p:nvSpPr>
          <p:cNvPr id="4" name="TextBox 3"/>
          <p:cNvSpPr txBox="1"/>
          <p:nvPr/>
        </p:nvSpPr>
        <p:spPr>
          <a:xfrm>
            <a:off x="1249929" y="3327477"/>
            <a:ext cx="1397883" cy="307777"/>
          </a:xfrm>
          <a:prstGeom prst="rect">
            <a:avLst/>
          </a:prstGeom>
          <a:noFill/>
        </p:spPr>
        <p:txBody>
          <a:bodyPr wrap="none" rtlCol="0">
            <a:spAutoFit/>
          </a:bodyPr>
          <a:lstStyle/>
          <a:p>
            <a:r>
              <a:rPr lang="en-GB" sz="1400" dirty="0" smtClean="0">
                <a:effectLst>
                  <a:outerShdw blurRad="38100" dist="38100" dir="2700000" algn="tl">
                    <a:srgbClr val="000000">
                      <a:alpha val="43137"/>
                    </a:srgbClr>
                  </a:outerShdw>
                </a:effectLst>
              </a:rPr>
              <a:t>Database Server</a:t>
            </a:r>
            <a:endParaRPr lang="en-GB" sz="1400" dirty="0">
              <a:effectLst>
                <a:outerShdw blurRad="38100" dist="38100" dir="2700000" algn="tl">
                  <a:srgbClr val="000000">
                    <a:alpha val="43137"/>
                  </a:srgbClr>
                </a:outerShdw>
              </a:effectLst>
            </a:endParaRPr>
          </a:p>
        </p:txBody>
      </p:sp>
      <p:sp>
        <p:nvSpPr>
          <p:cNvPr id="6" name="TextBox 5"/>
          <p:cNvSpPr txBox="1"/>
          <p:nvPr/>
        </p:nvSpPr>
        <p:spPr>
          <a:xfrm>
            <a:off x="1190426" y="5566805"/>
            <a:ext cx="1519968" cy="307777"/>
          </a:xfrm>
          <a:prstGeom prst="rect">
            <a:avLst/>
          </a:prstGeom>
          <a:noFill/>
        </p:spPr>
        <p:txBody>
          <a:bodyPr wrap="none" rtlCol="0">
            <a:spAutoFit/>
          </a:bodyPr>
          <a:lstStyle/>
          <a:p>
            <a:r>
              <a:rPr lang="en-GB" sz="1400" dirty="0" smtClean="0">
                <a:effectLst>
                  <a:outerShdw blurRad="38100" dist="38100" dir="2700000" algn="tl">
                    <a:srgbClr val="000000">
                      <a:alpha val="43137"/>
                    </a:srgbClr>
                  </a:outerShdw>
                </a:effectLst>
              </a:rPr>
              <a:t>Application Server</a:t>
            </a:r>
            <a:endParaRPr lang="en-GB" sz="1400" dirty="0">
              <a:effectLst>
                <a:outerShdw blurRad="38100" dist="38100" dir="2700000" algn="tl">
                  <a:srgbClr val="000000">
                    <a:alpha val="43137"/>
                  </a:srgbClr>
                </a:outerShdw>
              </a:effectLst>
            </a:endParaRPr>
          </a:p>
        </p:txBody>
      </p:sp>
      <p:sp>
        <p:nvSpPr>
          <p:cNvPr id="9" name="TextBox 8"/>
          <p:cNvSpPr txBox="1"/>
          <p:nvPr/>
        </p:nvSpPr>
        <p:spPr>
          <a:xfrm>
            <a:off x="9870390" y="3055446"/>
            <a:ext cx="1127168" cy="307777"/>
          </a:xfrm>
          <a:prstGeom prst="rect">
            <a:avLst/>
          </a:prstGeom>
          <a:noFill/>
        </p:spPr>
        <p:txBody>
          <a:bodyPr wrap="none" rtlCol="0">
            <a:spAutoFit/>
          </a:bodyPr>
          <a:lstStyle/>
          <a:p>
            <a:r>
              <a:rPr lang="en-GB" sz="1400" dirty="0" smtClean="0">
                <a:effectLst>
                  <a:outerShdw blurRad="38100" dist="38100" dir="2700000" algn="tl">
                    <a:srgbClr val="000000">
                      <a:alpha val="43137"/>
                    </a:srgbClr>
                  </a:outerShdw>
                </a:effectLst>
              </a:rPr>
              <a:t>Single Server</a:t>
            </a:r>
            <a:endParaRPr lang="en-GB" sz="1400" dirty="0">
              <a:effectLst>
                <a:outerShdw blurRad="38100" dist="38100" dir="2700000" algn="tl">
                  <a:srgbClr val="000000">
                    <a:alpha val="43137"/>
                  </a:srgbClr>
                </a:outerShdw>
              </a:effectLst>
            </a:endParaRPr>
          </a:p>
        </p:txBody>
      </p:sp>
      <p:sp>
        <p:nvSpPr>
          <p:cNvPr id="30" name="TextBox 29"/>
          <p:cNvSpPr txBox="1"/>
          <p:nvPr/>
        </p:nvSpPr>
        <p:spPr>
          <a:xfrm>
            <a:off x="9861159" y="6062873"/>
            <a:ext cx="1127168" cy="307777"/>
          </a:xfrm>
          <a:prstGeom prst="rect">
            <a:avLst/>
          </a:prstGeom>
          <a:noFill/>
        </p:spPr>
        <p:txBody>
          <a:bodyPr wrap="none" rtlCol="0">
            <a:spAutoFit/>
          </a:bodyPr>
          <a:lstStyle/>
          <a:p>
            <a:r>
              <a:rPr lang="en-GB" sz="1400" dirty="0" smtClean="0">
                <a:effectLst>
                  <a:outerShdw blurRad="38100" dist="38100" dir="2700000" algn="tl">
                    <a:srgbClr val="000000">
                      <a:alpha val="43137"/>
                    </a:srgbClr>
                  </a:outerShdw>
                </a:effectLst>
              </a:rPr>
              <a:t>Single Server</a:t>
            </a:r>
            <a:endParaRPr lang="en-GB" sz="1400" dirty="0">
              <a:effectLst>
                <a:outerShdw blurRad="38100" dist="38100" dir="2700000" algn="tl">
                  <a:srgbClr val="000000">
                    <a:alpha val="43137"/>
                  </a:srgbClr>
                </a:outerShdw>
              </a:effectLst>
            </a:endParaRPr>
          </a:p>
        </p:txBody>
      </p:sp>
      <p:sp>
        <p:nvSpPr>
          <p:cNvPr id="8" name="TextBox 7"/>
          <p:cNvSpPr txBox="1"/>
          <p:nvPr/>
        </p:nvSpPr>
        <p:spPr>
          <a:xfrm>
            <a:off x="1976260" y="3028465"/>
            <a:ext cx="934871" cy="369332"/>
          </a:xfrm>
          <a:prstGeom prst="rect">
            <a:avLst/>
          </a:prstGeom>
          <a:noFill/>
        </p:spPr>
        <p:txBody>
          <a:bodyPr wrap="none" rtlCol="0">
            <a:spAutoFit/>
          </a:bodyPr>
          <a:lstStyle/>
          <a:p>
            <a:r>
              <a:rPr lang="en-GB" b="1" dirty="0" smtClean="0">
                <a:effectLst>
                  <a:outerShdw blurRad="38100" dist="38100" dir="2700000" algn="tl">
                    <a:srgbClr val="000000">
                      <a:alpha val="43137"/>
                    </a:srgbClr>
                  </a:outerShdw>
                </a:effectLst>
              </a:rPr>
              <a:t>EBSPRD</a:t>
            </a:r>
            <a:endParaRPr lang="en-GB" b="1" dirty="0">
              <a:effectLst>
                <a:outerShdw blurRad="38100" dist="38100" dir="2700000" algn="tl">
                  <a:srgbClr val="000000">
                    <a:alpha val="43137"/>
                  </a:srgbClr>
                </a:outerShdw>
              </a:effectLst>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807" y="4204376"/>
            <a:ext cx="941206" cy="121904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100" y="1885596"/>
            <a:ext cx="995260" cy="1223053"/>
          </a:xfrm>
          <a:prstGeom prst="rect">
            <a:avLst/>
          </a:prstGeom>
        </p:spPr>
      </p:pic>
      <p:sp>
        <p:nvSpPr>
          <p:cNvPr id="21" name="TextBox 20"/>
          <p:cNvSpPr txBox="1"/>
          <p:nvPr/>
        </p:nvSpPr>
        <p:spPr>
          <a:xfrm>
            <a:off x="5233196" y="1203558"/>
            <a:ext cx="1053943" cy="369332"/>
          </a:xfrm>
          <a:prstGeom prst="rect">
            <a:avLst/>
          </a:prstGeom>
          <a:noFill/>
        </p:spPr>
        <p:txBody>
          <a:bodyPr wrap="none" rtlCol="0">
            <a:spAutoFit/>
          </a:bodyPr>
          <a:lstStyle/>
          <a:p>
            <a:r>
              <a:rPr lang="en-GB" dirty="0" smtClean="0">
                <a:effectLst>
                  <a:outerShdw blurRad="38100" dist="38100" dir="2700000" algn="tl">
                    <a:srgbClr val="000000">
                      <a:alpha val="43137"/>
                    </a:srgbClr>
                  </a:outerShdw>
                </a:effectLst>
              </a:rPr>
              <a:t>nfsadmin</a:t>
            </a:r>
            <a:endParaRPr lang="en-GB" dirty="0">
              <a:effectLst>
                <a:outerShdw blurRad="38100" dist="38100" dir="2700000" algn="tl">
                  <a:srgbClr val="000000">
                    <a:alpha val="43137"/>
                  </a:srgbClr>
                </a:outerShdw>
              </a:effectLst>
            </a:endParaRPr>
          </a:p>
        </p:txBody>
      </p:sp>
      <p:sp>
        <p:nvSpPr>
          <p:cNvPr id="22" name="TextBox 21"/>
          <p:cNvSpPr txBox="1"/>
          <p:nvPr/>
        </p:nvSpPr>
        <p:spPr>
          <a:xfrm>
            <a:off x="947815" y="1621898"/>
            <a:ext cx="876009" cy="369332"/>
          </a:xfrm>
          <a:prstGeom prst="rect">
            <a:avLst/>
          </a:prstGeom>
          <a:noFill/>
        </p:spPr>
        <p:txBody>
          <a:bodyPr wrap="none" rtlCol="0">
            <a:spAutoFit/>
          </a:bodyPr>
          <a:lstStyle/>
          <a:p>
            <a:r>
              <a:rPr lang="en-GB" dirty="0" smtClean="0">
                <a:effectLst>
                  <a:outerShdw blurRad="38100" dist="38100" dir="2700000" algn="tl">
                    <a:srgbClr val="000000">
                      <a:alpha val="43137"/>
                    </a:srgbClr>
                  </a:outerShdw>
                </a:effectLst>
              </a:rPr>
              <a:t>ebsdb</a:t>
            </a:r>
            <a:r>
              <a:rPr lang="en-GB" b="1" dirty="0" smtClean="0">
                <a:solidFill>
                  <a:srgbClr val="FF0000"/>
                </a:solidFill>
                <a:effectLst>
                  <a:outerShdw blurRad="38100" dist="38100" dir="2700000" algn="tl">
                    <a:srgbClr val="000000">
                      <a:alpha val="43137"/>
                    </a:srgbClr>
                  </a:outerShdw>
                </a:effectLst>
              </a:rPr>
              <a:t>p</a:t>
            </a:r>
            <a:endParaRPr lang="en-GB" b="1" dirty="0">
              <a:solidFill>
                <a:srgbClr val="FF0000"/>
              </a:solidFill>
              <a:effectLst>
                <a:outerShdw blurRad="38100" dist="38100" dir="2700000" algn="tl">
                  <a:srgbClr val="000000">
                    <a:alpha val="43137"/>
                  </a:srgbClr>
                </a:outerShdw>
              </a:effectLst>
            </a:endParaRPr>
          </a:p>
        </p:txBody>
      </p:sp>
      <p:sp>
        <p:nvSpPr>
          <p:cNvPr id="23" name="TextBox 22"/>
          <p:cNvSpPr txBox="1"/>
          <p:nvPr/>
        </p:nvSpPr>
        <p:spPr>
          <a:xfrm>
            <a:off x="1012382" y="3942151"/>
            <a:ext cx="866391" cy="369332"/>
          </a:xfrm>
          <a:prstGeom prst="rect">
            <a:avLst/>
          </a:prstGeom>
          <a:noFill/>
        </p:spPr>
        <p:txBody>
          <a:bodyPr wrap="none" rtlCol="0">
            <a:spAutoFit/>
          </a:bodyPr>
          <a:lstStyle/>
          <a:p>
            <a:r>
              <a:rPr lang="en-GB" dirty="0" smtClean="0">
                <a:effectLst>
                  <a:outerShdw blurRad="38100" dist="38100" dir="2700000" algn="tl">
                    <a:srgbClr val="000000">
                      <a:alpha val="43137"/>
                    </a:srgbClr>
                  </a:outerShdw>
                </a:effectLst>
              </a:rPr>
              <a:t>ebsap</a:t>
            </a:r>
            <a:r>
              <a:rPr lang="en-GB" b="1" dirty="0" smtClean="0">
                <a:solidFill>
                  <a:srgbClr val="FF0000"/>
                </a:solidFill>
                <a:effectLst>
                  <a:outerShdw blurRad="38100" dist="38100" dir="2700000" algn="tl">
                    <a:srgbClr val="000000">
                      <a:alpha val="43137"/>
                    </a:srgbClr>
                  </a:outerShdw>
                </a:effectLst>
              </a:rPr>
              <a:t>p</a:t>
            </a:r>
            <a:endParaRPr lang="en-GB" dirty="0">
              <a:solidFill>
                <a:srgbClr val="FF0000"/>
              </a:solidFill>
              <a:effectLst>
                <a:outerShdw blurRad="38100" dist="38100" dir="2700000" algn="tl">
                  <a:srgbClr val="000000">
                    <a:alpha val="43137"/>
                  </a:srgbClr>
                </a:outerShdw>
              </a:effectLst>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693" y="1450785"/>
            <a:ext cx="995260" cy="1223053"/>
          </a:xfrm>
          <a:prstGeom prst="rect">
            <a:avLst/>
          </a:prstGeom>
        </p:spPr>
      </p:pic>
      <p:pic>
        <p:nvPicPr>
          <p:cNvPr id="48" name="Picture 47"/>
          <p:cNvPicPr>
            <a:picLocks noChangeAspect="1"/>
          </p:cNvPicPr>
          <p:nvPr/>
        </p:nvPicPr>
        <p:blipFill>
          <a:blip r:embed="rId5"/>
          <a:stretch>
            <a:fillRect/>
          </a:stretch>
        </p:blipFill>
        <p:spPr>
          <a:xfrm rot="18900000">
            <a:off x="10514133" y="1427933"/>
            <a:ext cx="400050" cy="392430"/>
          </a:xfrm>
          <a:prstGeom prst="rect">
            <a:avLst/>
          </a:prstGeom>
        </p:spPr>
      </p:pic>
      <p:sp>
        <p:nvSpPr>
          <p:cNvPr id="44" name="TextBox 43"/>
          <p:cNvSpPr txBox="1"/>
          <p:nvPr/>
        </p:nvSpPr>
        <p:spPr>
          <a:xfrm>
            <a:off x="9431661" y="1239098"/>
            <a:ext cx="85604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ebsdb</a:t>
            </a:r>
            <a:r>
              <a:rPr lang="en-GB" b="1" dirty="0" smtClean="0">
                <a:solidFill>
                  <a:srgbClr val="FF0000"/>
                </a:solidFill>
                <a:effectLst>
                  <a:outerShdw blurRad="38100" dist="38100" dir="2700000" algn="tl">
                    <a:srgbClr val="000000">
                      <a:alpha val="43137"/>
                    </a:srgbClr>
                  </a:outerShdw>
                </a:effectLst>
              </a:rPr>
              <a:t>c</a:t>
            </a:r>
            <a:endParaRPr lang="en-GB" b="1" dirty="0">
              <a:solidFill>
                <a:srgbClr val="FF0000"/>
              </a:solidFill>
              <a:effectLst>
                <a:outerShdw blurRad="38100" dist="38100" dir="2700000" algn="tl">
                  <a:srgbClr val="000000">
                    <a:alpha val="43137"/>
                  </a:srgbClr>
                </a:outerShdw>
              </a:effectLst>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994" y="4543071"/>
            <a:ext cx="995260" cy="1223053"/>
          </a:xfrm>
          <a:prstGeom prst="rect">
            <a:avLst/>
          </a:prstGeom>
        </p:spPr>
      </p:pic>
      <p:pic>
        <p:nvPicPr>
          <p:cNvPr id="38" name="Picture 37"/>
          <p:cNvPicPr>
            <a:picLocks noChangeAspect="1"/>
          </p:cNvPicPr>
          <p:nvPr/>
        </p:nvPicPr>
        <p:blipFill>
          <a:blip r:embed="rId5"/>
          <a:stretch>
            <a:fillRect/>
          </a:stretch>
        </p:blipFill>
        <p:spPr>
          <a:xfrm rot="18900000">
            <a:off x="10445403" y="4520716"/>
            <a:ext cx="400050" cy="392430"/>
          </a:xfrm>
          <a:prstGeom prst="rect">
            <a:avLst/>
          </a:prstGeom>
        </p:spPr>
      </p:pic>
      <p:sp>
        <p:nvSpPr>
          <p:cNvPr id="41" name="TextBox 40"/>
          <p:cNvSpPr txBox="1"/>
          <p:nvPr/>
        </p:nvSpPr>
        <p:spPr>
          <a:xfrm>
            <a:off x="9588459" y="4235177"/>
            <a:ext cx="890165"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ebsdb</a:t>
            </a:r>
            <a:r>
              <a:rPr lang="en-GB" b="1" dirty="0">
                <a:solidFill>
                  <a:srgbClr val="FF0000"/>
                </a:solidFill>
                <a:effectLst>
                  <a:outerShdw blurRad="38100" dist="38100" dir="2700000" algn="tl">
                    <a:srgbClr val="000000">
                      <a:alpha val="43137"/>
                    </a:srgbClr>
                  </a:outerShdw>
                </a:effectLst>
              </a:rPr>
              <a:t>u</a:t>
            </a:r>
          </a:p>
        </p:txBody>
      </p:sp>
      <p:sp>
        <p:nvSpPr>
          <p:cNvPr id="26" name="TextBox 25"/>
          <p:cNvSpPr txBox="1"/>
          <p:nvPr/>
        </p:nvSpPr>
        <p:spPr>
          <a:xfrm>
            <a:off x="10581194" y="2537071"/>
            <a:ext cx="879343" cy="369332"/>
          </a:xfrm>
          <a:prstGeom prst="rect">
            <a:avLst/>
          </a:prstGeom>
          <a:noFill/>
        </p:spPr>
        <p:txBody>
          <a:bodyPr wrap="none" rtlCol="0">
            <a:spAutoFit/>
          </a:bodyPr>
          <a:lstStyle/>
          <a:p>
            <a:r>
              <a:rPr lang="en-GB" b="1" dirty="0" smtClean="0"/>
              <a:t>EBSDLY</a:t>
            </a:r>
            <a:endParaRPr lang="en-GB" b="1" dirty="0"/>
          </a:p>
        </p:txBody>
      </p:sp>
      <p:sp>
        <p:nvSpPr>
          <p:cNvPr id="51" name="TextBox 50"/>
          <p:cNvSpPr txBox="1"/>
          <p:nvPr/>
        </p:nvSpPr>
        <p:spPr>
          <a:xfrm>
            <a:off x="10575089" y="5645053"/>
            <a:ext cx="915443" cy="369332"/>
          </a:xfrm>
          <a:prstGeom prst="rect">
            <a:avLst/>
          </a:prstGeom>
          <a:noFill/>
        </p:spPr>
        <p:txBody>
          <a:bodyPr wrap="none" rtlCol="0">
            <a:spAutoFit/>
          </a:bodyPr>
          <a:lstStyle/>
          <a:p>
            <a:r>
              <a:rPr lang="en-GB" b="1" dirty="0" smtClean="0">
                <a:effectLst>
                  <a:outerShdw blurRad="38100" dist="38100" dir="2700000" algn="tl">
                    <a:srgbClr val="000000">
                      <a:alpha val="43137"/>
                    </a:srgbClr>
                  </a:outerShdw>
                </a:effectLst>
              </a:rPr>
              <a:t>EBSUAT</a:t>
            </a:r>
            <a:endParaRPr lang="en-GB" b="1" dirty="0">
              <a:effectLst>
                <a:outerShdw blurRad="38100" dist="38100" dir="2700000" algn="tl">
                  <a:srgbClr val="000000">
                    <a:alpha val="43137"/>
                  </a:srgbClr>
                </a:outerShdw>
              </a:effectLst>
            </a:endParaRPr>
          </a:p>
        </p:txBody>
      </p:sp>
      <p:sp>
        <p:nvSpPr>
          <p:cNvPr id="42" name="TextBox 41"/>
          <p:cNvSpPr txBox="1"/>
          <p:nvPr/>
        </p:nvSpPr>
        <p:spPr>
          <a:xfrm>
            <a:off x="3991705" y="190259"/>
            <a:ext cx="4048865" cy="707886"/>
          </a:xfrm>
          <a:prstGeom prst="rect">
            <a:avLst/>
          </a:prstGeom>
          <a:noFill/>
        </p:spPr>
        <p:txBody>
          <a:bodyPr wrap="none" rtlCol="0">
            <a:spAutoFit/>
          </a:bodyPr>
          <a:lstStyle/>
          <a:p>
            <a:r>
              <a:rPr lang="en-GB" sz="4000" b="1" dirty="0" smtClean="0">
                <a:solidFill>
                  <a:srgbClr val="FF0000"/>
                </a:solidFill>
                <a:effectLst>
                  <a:outerShdw blurRad="38100" dist="38100" dir="2700000" algn="tl">
                    <a:srgbClr val="000000">
                      <a:alpha val="43137"/>
                    </a:srgbClr>
                  </a:outerShdw>
                </a:effectLst>
              </a:rPr>
              <a:t>Our Environments</a:t>
            </a:r>
            <a:endParaRPr lang="en-GB" sz="4000" b="1" dirty="0">
              <a:solidFill>
                <a:srgbClr val="FF0000"/>
              </a:solidFill>
              <a:effectLst>
                <a:outerShdw blurRad="38100" dist="38100" dir="2700000" algn="tl">
                  <a:srgbClr val="000000">
                    <a:alpha val="43137"/>
                  </a:srgbClr>
                </a:outerShdw>
              </a:effectLst>
            </a:endParaRPr>
          </a:p>
        </p:txBody>
      </p:sp>
      <p:sp>
        <p:nvSpPr>
          <p:cNvPr id="45" name="TextBox 44"/>
          <p:cNvSpPr txBox="1"/>
          <p:nvPr/>
        </p:nvSpPr>
        <p:spPr>
          <a:xfrm rot="1269370">
            <a:off x="6844640" y="4126429"/>
            <a:ext cx="3051220"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rPr>
              <a:t>n</a:t>
            </a:r>
            <a:r>
              <a:rPr lang="en-GB" dirty="0" smtClean="0">
                <a:effectLst>
                  <a:outerShdw blurRad="38100" dist="38100" dir="2700000" algn="tl">
                    <a:srgbClr val="000000">
                      <a:alpha val="43137"/>
                    </a:srgbClr>
                  </a:outerShdw>
                </a:effectLst>
              </a:rPr>
              <a:t>fsadmin:/</a:t>
            </a:r>
            <a:r>
              <a:rPr lang="en-GB" dirty="0" err="1" smtClean="0">
                <a:effectLst>
                  <a:outerShdw blurRad="38100" dist="38100" dir="2700000" algn="tl">
                    <a:srgbClr val="000000">
                      <a:alpha val="43137"/>
                    </a:srgbClr>
                  </a:outerShdw>
                </a:effectLst>
              </a:rPr>
              <a:t>nfsmount</a:t>
            </a:r>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EBSclone</a:t>
            </a:r>
            <a:endParaRPr lang="en-GB" dirty="0">
              <a:effectLst>
                <a:outerShdw blurRad="38100" dist="38100" dir="2700000" algn="tl">
                  <a:srgbClr val="000000">
                    <a:alpha val="43137"/>
                  </a:srgbClr>
                </a:outerShdw>
              </a:effectLst>
            </a:endParaRPr>
          </a:p>
        </p:txBody>
      </p:sp>
      <p:sp>
        <p:nvSpPr>
          <p:cNvPr id="46" name="TextBox 45"/>
          <p:cNvSpPr txBox="1"/>
          <p:nvPr/>
        </p:nvSpPr>
        <p:spPr>
          <a:xfrm rot="21013565">
            <a:off x="2955712" y="3878525"/>
            <a:ext cx="3051220" cy="369332"/>
          </a:xfrm>
          <a:prstGeom prst="rect">
            <a:avLst/>
          </a:prstGeom>
          <a:noFill/>
        </p:spPr>
        <p:txBody>
          <a:bodyPr wrap="none" rtlCol="0">
            <a:spAutoFit/>
          </a:bodyPr>
          <a:lstStyle/>
          <a:p>
            <a:r>
              <a:rPr lang="en-GB" dirty="0">
                <a:effectLst>
                  <a:outerShdw blurRad="38100" dist="38100" dir="2700000" algn="tl">
                    <a:srgbClr val="000000">
                      <a:alpha val="43137"/>
                    </a:srgbClr>
                  </a:outerShdw>
                </a:effectLst>
              </a:rPr>
              <a:t>n</a:t>
            </a:r>
            <a:r>
              <a:rPr lang="en-GB" dirty="0" smtClean="0">
                <a:effectLst>
                  <a:outerShdw blurRad="38100" dist="38100" dir="2700000" algn="tl">
                    <a:srgbClr val="000000">
                      <a:alpha val="43137"/>
                    </a:srgbClr>
                  </a:outerShdw>
                </a:effectLst>
              </a:rPr>
              <a:t>fsadmin:/</a:t>
            </a:r>
            <a:r>
              <a:rPr lang="en-GB" dirty="0" err="1" smtClean="0">
                <a:effectLst>
                  <a:outerShdw blurRad="38100" dist="38100" dir="2700000" algn="tl">
                    <a:srgbClr val="000000">
                      <a:alpha val="43137"/>
                    </a:srgbClr>
                  </a:outerShdw>
                </a:effectLst>
              </a:rPr>
              <a:t>nfsmount</a:t>
            </a:r>
            <a:r>
              <a:rPr lang="en-GB" dirty="0" smtClean="0">
                <a:effectLst>
                  <a:outerShdw blurRad="38100" dist="38100" dir="2700000" algn="tl">
                    <a:srgbClr val="000000">
                      <a:alpha val="43137"/>
                    </a:srgbClr>
                  </a:outerShdw>
                </a:effectLst>
              </a:rPr>
              <a:t>/</a:t>
            </a:r>
            <a:r>
              <a:rPr lang="en-GB" dirty="0" err="1" smtClean="0">
                <a:effectLst>
                  <a:outerShdw blurRad="38100" dist="38100" dir="2700000" algn="tl">
                    <a:srgbClr val="000000">
                      <a:alpha val="43137"/>
                    </a:srgbClr>
                  </a:outerShdw>
                </a:effectLst>
              </a:rPr>
              <a:t>EBSclone</a:t>
            </a:r>
            <a:endParaRPr lang="en-GB" dirty="0">
              <a:effectLst>
                <a:outerShdw blurRad="38100" dist="38100" dir="2700000" algn="tl">
                  <a:srgbClr val="000000">
                    <a:alpha val="43137"/>
                  </a:srgbClr>
                </a:outerShdw>
              </a:effectLst>
            </a:endParaRPr>
          </a:p>
        </p:txBody>
      </p:sp>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7357" y="1408339"/>
            <a:ext cx="828000" cy="1280055"/>
          </a:xfrm>
          <a:prstGeom prst="rect">
            <a:avLst/>
          </a:prstGeom>
        </p:spPr>
      </p:pic>
    </p:spTree>
    <p:extLst>
      <p:ext uri="{BB962C8B-B14F-4D97-AF65-F5344CB8AC3E}">
        <p14:creationId xmlns:p14="http://schemas.microsoft.com/office/powerpoint/2010/main" val="29824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4500"/>
                            </p:stCondLst>
                            <p:childTnLst>
                              <p:par>
                                <p:cTn id="41" presetID="22" presetClass="entr" presetSubtype="2" fill="hold" grpId="0" nodeType="afterEffect">
                                  <p:stCondLst>
                                    <p:cond delay="10000"/>
                                  </p:stCondLst>
                                  <p:childTnLst>
                                    <p:set>
                                      <p:cBhvr>
                                        <p:cTn id="42" dur="1" fill="hold">
                                          <p:stCondLst>
                                            <p:cond delay="0"/>
                                          </p:stCondLst>
                                        </p:cTn>
                                        <p:tgtEl>
                                          <p:spTgt spid="39"/>
                                        </p:tgtEl>
                                        <p:attrNameLst>
                                          <p:attrName>style.visibility</p:attrName>
                                        </p:attrNameLst>
                                      </p:cBhvr>
                                      <p:to>
                                        <p:strVal val="visible"/>
                                      </p:to>
                                    </p:set>
                                    <p:animEffect transition="in" filter="wipe(right)">
                                      <p:cBhvr>
                                        <p:cTn id="43" dur="500"/>
                                        <p:tgtEl>
                                          <p:spTgt spid="39"/>
                                        </p:tgtEl>
                                      </p:cBhvr>
                                    </p:animEffect>
                                  </p:childTnLst>
                                </p:cTn>
                              </p:par>
                            </p:childTnLst>
                          </p:cTn>
                        </p:par>
                        <p:par>
                          <p:cTn id="44" fill="hold">
                            <p:stCondLst>
                              <p:cond delay="150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15500"/>
                            </p:stCondLst>
                            <p:childTnLst>
                              <p:par>
                                <p:cTn id="49" presetID="22" presetClass="entr" presetSubtype="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500"/>
                                        <p:tgtEl>
                                          <p:spTgt spid="44"/>
                                        </p:tgtEl>
                                      </p:cBhvr>
                                    </p:animEffect>
                                  </p:childTnLst>
                                </p:cTn>
                              </p:par>
                            </p:childTnLst>
                          </p:cTn>
                        </p:par>
                        <p:par>
                          <p:cTn id="52" fill="hold">
                            <p:stCondLst>
                              <p:cond delay="16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par>
                          <p:cTn id="56" fill="hold">
                            <p:stCondLst>
                              <p:cond delay="16500"/>
                            </p:stCondLst>
                            <p:childTnLst>
                              <p:par>
                                <p:cTn id="57" presetID="2" presetClass="entr" presetSubtype="2"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1+#ppt_w/2"/>
                                          </p:val>
                                        </p:tav>
                                        <p:tav tm="100000">
                                          <p:val>
                                            <p:strVal val="#ppt_x"/>
                                          </p:val>
                                        </p:tav>
                                      </p:tavLst>
                                    </p:anim>
                                    <p:anim calcmode="lin" valueType="num">
                                      <p:cBhvr additive="base">
                                        <p:cTn id="60" dur="500" fill="hold"/>
                                        <p:tgtEl>
                                          <p:spTgt spid="48"/>
                                        </p:tgtEl>
                                        <p:attrNameLst>
                                          <p:attrName>ppt_y</p:attrName>
                                        </p:attrNameLst>
                                      </p:cBhvr>
                                      <p:tavLst>
                                        <p:tav tm="0">
                                          <p:val>
                                            <p:strVal val="#ppt_y"/>
                                          </p:val>
                                        </p:tav>
                                        <p:tav tm="100000">
                                          <p:val>
                                            <p:strVal val="#ppt_y"/>
                                          </p:val>
                                        </p:tav>
                                      </p:tavLst>
                                    </p:anim>
                                  </p:childTnLst>
                                </p:cTn>
                              </p:par>
                            </p:childTnLst>
                          </p:cTn>
                        </p:par>
                        <p:par>
                          <p:cTn id="61" fill="hold">
                            <p:stCondLst>
                              <p:cond delay="17000"/>
                            </p:stCondLst>
                            <p:childTnLst>
                              <p:par>
                                <p:cTn id="62" presetID="22" presetClass="entr" presetSubtype="2"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right)">
                                      <p:cBhvr>
                                        <p:cTn id="64" dur="500"/>
                                        <p:tgtEl>
                                          <p:spTgt spid="26"/>
                                        </p:tgtEl>
                                      </p:cBhvr>
                                    </p:animEffect>
                                  </p:childTnLst>
                                </p:cTn>
                              </p:par>
                            </p:childTnLst>
                          </p:cTn>
                        </p:par>
                        <p:par>
                          <p:cTn id="65" fill="hold">
                            <p:stCondLst>
                              <p:cond delay="17500"/>
                            </p:stCondLst>
                            <p:childTnLst>
                              <p:par>
                                <p:cTn id="66" presetID="22" presetClass="entr" presetSubtype="4"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00"/>
                                        <p:tgtEl>
                                          <p:spTgt spid="9"/>
                                        </p:tgtEl>
                                      </p:cBhvr>
                                    </p:animEffect>
                                  </p:childTnLst>
                                </p:cTn>
                              </p:par>
                            </p:childTnLst>
                          </p:cTn>
                        </p:par>
                        <p:par>
                          <p:cTn id="69" fill="hold">
                            <p:stCondLst>
                              <p:cond delay="18000"/>
                            </p:stCondLst>
                            <p:childTnLst>
                              <p:par>
                                <p:cTn id="70" presetID="22" presetClass="entr" presetSubtype="4"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down)">
                                      <p:cBhvr>
                                        <p:cTn id="72" dur="500"/>
                                        <p:tgtEl>
                                          <p:spTgt spid="74"/>
                                        </p:tgtEl>
                                      </p:cBhvr>
                                    </p:animEffect>
                                  </p:childTnLst>
                                </p:cTn>
                              </p:par>
                            </p:childTnLst>
                          </p:cTn>
                        </p:par>
                        <p:par>
                          <p:cTn id="73" fill="hold">
                            <p:stCondLst>
                              <p:cond delay="18500"/>
                            </p:stCondLst>
                            <p:childTnLst>
                              <p:par>
                                <p:cTn id="74" presetID="22" presetClass="entr" presetSubtype="2"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right)">
                                      <p:cBhvr>
                                        <p:cTn id="76" dur="500"/>
                                        <p:tgtEl>
                                          <p:spTgt spid="56"/>
                                        </p:tgtEl>
                                      </p:cBhvr>
                                    </p:animEffect>
                                  </p:childTnLst>
                                </p:cTn>
                              </p:par>
                            </p:childTnLst>
                          </p:cTn>
                        </p:par>
                        <p:par>
                          <p:cTn id="77" fill="hold">
                            <p:stCondLst>
                              <p:cond delay="19000"/>
                            </p:stCondLst>
                            <p:childTnLst>
                              <p:par>
                                <p:cTn id="78" presetID="22" presetClass="entr" presetSubtype="2"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right)">
                                      <p:cBhvr>
                                        <p:cTn id="80" dur="500"/>
                                        <p:tgtEl>
                                          <p:spTgt spid="67"/>
                                        </p:tgtEl>
                                      </p:cBhvr>
                                    </p:animEffect>
                                  </p:childTnLst>
                                </p:cTn>
                              </p:par>
                            </p:childTnLst>
                          </p:cTn>
                        </p:par>
                        <p:par>
                          <p:cTn id="81" fill="hold">
                            <p:stCondLst>
                              <p:cond delay="19500"/>
                            </p:stCondLst>
                            <p:childTnLst>
                              <p:par>
                                <p:cTn id="82" presetID="22" presetClass="entr" presetSubtype="1"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20000"/>
                            </p:stCondLst>
                            <p:childTnLst>
                              <p:par>
                                <p:cTn id="86" presetID="22" presetClass="entr" presetSubtype="2"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right)">
                                      <p:cBhvr>
                                        <p:cTn id="88" dur="500"/>
                                        <p:tgtEl>
                                          <p:spTgt spid="41"/>
                                        </p:tgtEl>
                                      </p:cBhvr>
                                    </p:animEffect>
                                  </p:childTnLst>
                                </p:cTn>
                              </p:par>
                            </p:childTnLst>
                          </p:cTn>
                        </p:par>
                        <p:par>
                          <p:cTn id="89" fill="hold">
                            <p:stCondLst>
                              <p:cond delay="20500"/>
                            </p:stCondLst>
                            <p:childTnLst>
                              <p:par>
                                <p:cTn id="90" presetID="2" presetClass="entr" presetSubtype="2" fill="hold"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1+#ppt_w/2"/>
                                          </p:val>
                                        </p:tav>
                                        <p:tav tm="100000">
                                          <p:val>
                                            <p:strVal val="#ppt_x"/>
                                          </p:val>
                                        </p:tav>
                                      </p:tavLst>
                                    </p:anim>
                                    <p:anim calcmode="lin" valueType="num">
                                      <p:cBhvr additive="base">
                                        <p:cTn id="93" dur="500" fill="hold"/>
                                        <p:tgtEl>
                                          <p:spTgt spid="38"/>
                                        </p:tgtEl>
                                        <p:attrNameLst>
                                          <p:attrName>ppt_y</p:attrName>
                                        </p:attrNameLst>
                                      </p:cBhvr>
                                      <p:tavLst>
                                        <p:tav tm="0">
                                          <p:val>
                                            <p:strVal val="#ppt_y"/>
                                          </p:val>
                                        </p:tav>
                                        <p:tav tm="100000">
                                          <p:val>
                                            <p:strVal val="#ppt_y"/>
                                          </p:val>
                                        </p:tav>
                                      </p:tavLst>
                                    </p:anim>
                                  </p:childTnLst>
                                </p:cTn>
                              </p:par>
                            </p:childTnLst>
                          </p:cTn>
                        </p:par>
                        <p:par>
                          <p:cTn id="94" fill="hold">
                            <p:stCondLst>
                              <p:cond delay="21000"/>
                            </p:stCondLst>
                            <p:childTnLst>
                              <p:par>
                                <p:cTn id="95" presetID="22" presetClass="entr" presetSubtype="2"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right)">
                                      <p:cBhvr>
                                        <p:cTn id="97" dur="500"/>
                                        <p:tgtEl>
                                          <p:spTgt spid="51"/>
                                        </p:tgtEl>
                                      </p:cBhvr>
                                    </p:animEffect>
                                  </p:childTnLst>
                                </p:cTn>
                              </p:par>
                            </p:childTnLst>
                          </p:cTn>
                        </p:par>
                        <p:par>
                          <p:cTn id="98" fill="hold">
                            <p:stCondLst>
                              <p:cond delay="21500"/>
                            </p:stCondLst>
                            <p:childTnLst>
                              <p:par>
                                <p:cTn id="99" presetID="22" presetClass="entr" presetSubtype="4"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up)">
                                      <p:cBhvr>
                                        <p:cTn id="106" dur="500"/>
                                        <p:tgtEl>
                                          <p:spTgt spid="49"/>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up)">
                                      <p:cBhvr>
                                        <p:cTn id="114" dur="500"/>
                                        <p:tgtEl>
                                          <p:spTgt spid="32"/>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par>
                          <p:cTn id="121" fill="hold">
                            <p:stCondLst>
                              <p:cond delay="2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2500"/>
                            </p:stCondLst>
                            <p:childTnLst>
                              <p:par>
                                <p:cTn id="126" presetID="10" presetClass="entr" presetSubtype="0" fill="hold" nodeType="afterEffect">
                                  <p:stCondLst>
                                    <p:cond delay="400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childTnLst>
                                </p:cTn>
                              </p:par>
                              <p:par>
                                <p:cTn id="129" presetID="10" presetClass="entr" presetSubtype="0" fill="hold" nodeType="withEffect">
                                  <p:stCondLst>
                                    <p:cond delay="500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childTnLst>
                                </p:cTn>
                              </p:par>
                              <p:par>
                                <p:cTn id="132" presetID="10" presetClass="entr" presetSubtype="0" fill="hold" nodeType="withEffect">
                                  <p:stCondLst>
                                    <p:cond delay="500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500"/>
                                        <p:tgtEl>
                                          <p:spTgt spid="28"/>
                                        </p:tgtEl>
                                      </p:cBhvr>
                                    </p:animEffect>
                                  </p:childTnLst>
                                </p:cTn>
                              </p:par>
                              <p:par>
                                <p:cTn id="135" presetID="10" presetClass="entr" presetSubtype="0" fill="hold" nodeType="withEffect">
                                  <p:stCondLst>
                                    <p:cond delay="500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1000"/>
                                        <p:tgtEl>
                                          <p:spTgt spid="24"/>
                                        </p:tgtEl>
                                      </p:cBhvr>
                                    </p:animEffect>
                                  </p:childTnLst>
                                </p:cTn>
                              </p:par>
                            </p:childTnLst>
                          </p:cTn>
                        </p:par>
                        <p:par>
                          <p:cTn id="138" fill="hold">
                            <p:stCondLst>
                              <p:cond delay="8500"/>
                            </p:stCondLst>
                            <p:childTnLst>
                              <p:par>
                                <p:cTn id="139" presetID="22" presetClass="entr" presetSubtype="2"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right)">
                                      <p:cBhvr>
                                        <p:cTn id="141" dur="500"/>
                                        <p:tgtEl>
                                          <p:spTgt spid="37"/>
                                        </p:tgtEl>
                                      </p:cBhvr>
                                    </p:animEffect>
                                  </p:childTnLst>
                                </p:cTn>
                              </p:par>
                            </p:childTnLst>
                          </p:cTn>
                        </p:par>
                        <p:par>
                          <p:cTn id="142" fill="hold">
                            <p:stCondLst>
                              <p:cond delay="9000"/>
                            </p:stCondLst>
                            <p:childTnLst>
                              <p:par>
                                <p:cTn id="143" presetID="22" presetClass="entr" presetSubtype="2"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right)">
                                      <p:cBhvr>
                                        <p:cTn id="145" dur="500"/>
                                        <p:tgtEl>
                                          <p:spTgt spid="46"/>
                                        </p:tgtEl>
                                      </p:cBhvr>
                                    </p:animEffect>
                                  </p:childTnLst>
                                </p:cTn>
                              </p:par>
                            </p:childTnLst>
                          </p:cTn>
                        </p:par>
                        <p:par>
                          <p:cTn id="146" fill="hold">
                            <p:stCondLst>
                              <p:cond delay="9500"/>
                            </p:stCondLst>
                            <p:childTnLst>
                              <p:par>
                                <p:cTn id="147" presetID="22" presetClass="entr" presetSubtype="8" fill="hold" grpId="0" nodeType="after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wipe(left)">
                                      <p:cBhvr>
                                        <p:cTn id="149" dur="500"/>
                                        <p:tgtEl>
                                          <p:spTgt spid="72"/>
                                        </p:tgtEl>
                                      </p:cBhvr>
                                    </p:animEffect>
                                  </p:childTnLst>
                                </p:cTn>
                              </p:par>
                            </p:childTnLst>
                          </p:cTn>
                        </p:par>
                        <p:par>
                          <p:cTn id="150" fill="hold">
                            <p:stCondLst>
                              <p:cond delay="10000"/>
                            </p:stCondLst>
                            <p:childTnLst>
                              <p:par>
                                <p:cTn id="151" presetID="22" presetClass="entr" presetSubtype="8" fill="hold" grpId="0" nodeType="after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wipe(left)">
                                      <p:cBhvr>
                                        <p:cTn id="1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14" grpId="0" animBg="1"/>
      <p:bldP spid="36" grpId="0"/>
      <p:bldP spid="37" grpId="0"/>
      <p:bldP spid="39" grpId="0" animBg="1"/>
      <p:bldP spid="43" grpId="0"/>
      <p:bldP spid="67" grpId="0"/>
      <p:bldP spid="72" grpId="0"/>
      <p:bldP spid="74" grpId="0"/>
      <p:bldP spid="3" grpId="0"/>
      <p:bldP spid="4" grpId="0"/>
      <p:bldP spid="6" grpId="0"/>
      <p:bldP spid="9" grpId="0"/>
      <p:bldP spid="30" grpId="0"/>
      <p:bldP spid="8" grpId="0"/>
      <p:bldP spid="21" grpId="0"/>
      <p:bldP spid="22" grpId="0"/>
      <p:bldP spid="23" grpId="0"/>
      <p:bldP spid="44" grpId="0"/>
      <p:bldP spid="41" grpId="0"/>
      <p:bldP spid="26" grpId="0"/>
      <p:bldP spid="51"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382130" y="16042"/>
            <a:ext cx="5326330"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nfsadmin server</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20572" y="1485672"/>
            <a:ext cx="7972952" cy="523220"/>
          </a:xfrm>
          <a:prstGeom prst="rect">
            <a:avLst/>
          </a:prstGeom>
          <a:noFill/>
        </p:spPr>
        <p:txBody>
          <a:bodyPr wrap="none" rtlCol="0">
            <a:spAutoFit/>
          </a:bodyPr>
          <a:lstStyle/>
          <a:p>
            <a:r>
              <a:rPr lang="en-GB" sz="2800" dirty="0"/>
              <a:t>M</a:t>
            </a:r>
            <a:r>
              <a:rPr lang="en-GB" sz="2800" dirty="0" smtClean="0"/>
              <a:t>ulti-purpose Linux server, which we DBA’s use for a:</a:t>
            </a:r>
            <a:endParaRPr lang="en-GB" sz="2800" dirty="0"/>
          </a:p>
        </p:txBody>
      </p:sp>
      <p:sp>
        <p:nvSpPr>
          <p:cNvPr id="4" name="TextBox 3"/>
          <p:cNvSpPr txBox="1"/>
          <p:nvPr/>
        </p:nvSpPr>
        <p:spPr>
          <a:xfrm>
            <a:off x="420572" y="2401304"/>
            <a:ext cx="6255174" cy="523220"/>
          </a:xfrm>
          <a:prstGeom prst="rect">
            <a:avLst/>
          </a:prstGeom>
          <a:noFill/>
        </p:spPr>
        <p:txBody>
          <a:bodyPr wrap="none" rtlCol="0">
            <a:spAutoFit/>
          </a:bodyPr>
          <a:lstStyle/>
          <a:p>
            <a:r>
              <a:rPr lang="en-GB" sz="2800" dirty="0" smtClean="0"/>
              <a:t>Network File server – for our EBS backups</a:t>
            </a:r>
            <a:endParaRPr lang="en-GB" sz="2800" dirty="0"/>
          </a:p>
        </p:txBody>
      </p:sp>
      <p:sp>
        <p:nvSpPr>
          <p:cNvPr id="5" name="TextBox 4"/>
          <p:cNvSpPr txBox="1"/>
          <p:nvPr/>
        </p:nvSpPr>
        <p:spPr>
          <a:xfrm>
            <a:off x="420572" y="3316936"/>
            <a:ext cx="6936194" cy="523220"/>
          </a:xfrm>
          <a:prstGeom prst="rect">
            <a:avLst/>
          </a:prstGeom>
          <a:noFill/>
        </p:spPr>
        <p:txBody>
          <a:bodyPr wrap="none" rtlCol="0">
            <a:spAutoFit/>
          </a:bodyPr>
          <a:lstStyle/>
          <a:p>
            <a:r>
              <a:rPr lang="en-GB" sz="2800" dirty="0" smtClean="0"/>
              <a:t>Web server – it hosts our environment reports</a:t>
            </a:r>
            <a:endParaRPr lang="en-GB" sz="2800" dirty="0"/>
          </a:p>
        </p:txBody>
      </p:sp>
    </p:spTree>
    <p:extLst>
      <p:ext uri="{BB962C8B-B14F-4D97-AF65-F5344CB8AC3E}">
        <p14:creationId xmlns:p14="http://schemas.microsoft.com/office/powerpoint/2010/main" val="259297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130846" y="0"/>
            <a:ext cx="7944611"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Background information</a:t>
            </a:r>
            <a:endParaRPr lang="en-GB" sz="6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329136" y="2552952"/>
            <a:ext cx="2571345" cy="584775"/>
          </a:xfrm>
          <a:prstGeom prst="rect">
            <a:avLst/>
          </a:prstGeom>
          <a:noFill/>
        </p:spPr>
        <p:txBody>
          <a:bodyPr wrap="none" rtlCol="0">
            <a:spAutoFit/>
          </a:bodyPr>
          <a:lstStyle/>
          <a:p>
            <a:r>
              <a:rPr lang="en-GB" sz="3200" dirty="0" err="1" smtClean="0"/>
              <a:t>Approx</a:t>
            </a:r>
            <a:r>
              <a:rPr lang="en-GB" sz="3200" dirty="0" smtClean="0"/>
              <a:t> 550Gb</a:t>
            </a:r>
            <a:endParaRPr lang="en-GB" sz="3200" dirty="0"/>
          </a:p>
        </p:txBody>
      </p:sp>
      <p:sp>
        <p:nvSpPr>
          <p:cNvPr id="4" name="TextBox 3"/>
          <p:cNvSpPr txBox="1"/>
          <p:nvPr/>
        </p:nvSpPr>
        <p:spPr>
          <a:xfrm>
            <a:off x="1329136" y="3286952"/>
            <a:ext cx="7347589" cy="584775"/>
          </a:xfrm>
          <a:prstGeom prst="rect">
            <a:avLst/>
          </a:prstGeom>
          <a:noFill/>
        </p:spPr>
        <p:txBody>
          <a:bodyPr wrap="none" rtlCol="0">
            <a:spAutoFit/>
          </a:bodyPr>
          <a:lstStyle/>
          <a:p>
            <a:r>
              <a:rPr lang="en-GB" sz="3200" dirty="0" smtClean="0"/>
              <a:t>Between 500 - 600 concurrent connections</a:t>
            </a:r>
            <a:endParaRPr lang="en-GB" sz="3200" dirty="0"/>
          </a:p>
        </p:txBody>
      </p:sp>
      <p:sp>
        <p:nvSpPr>
          <p:cNvPr id="5" name="TextBox 4"/>
          <p:cNvSpPr txBox="1"/>
          <p:nvPr/>
        </p:nvSpPr>
        <p:spPr>
          <a:xfrm>
            <a:off x="1244129" y="1328467"/>
            <a:ext cx="2491580" cy="584775"/>
          </a:xfrm>
          <a:prstGeom prst="rect">
            <a:avLst/>
          </a:prstGeom>
          <a:noFill/>
        </p:spPr>
        <p:txBody>
          <a:bodyPr wrap="none" rtlCol="0">
            <a:spAutoFit/>
          </a:bodyPr>
          <a:lstStyle/>
          <a:p>
            <a:r>
              <a:rPr lang="en-GB" sz="3200" b="1" dirty="0" smtClean="0">
                <a:solidFill>
                  <a:srgbClr val="FF0000"/>
                </a:solidFill>
                <a:effectLst>
                  <a:outerShdw blurRad="38100" dist="38100" dir="2700000" algn="tl">
                    <a:srgbClr val="000000">
                      <a:alpha val="43137"/>
                    </a:srgbClr>
                  </a:outerShdw>
                </a:effectLst>
              </a:rPr>
              <a:t>EBS Database</a:t>
            </a:r>
            <a:endParaRPr lang="en-GB" sz="32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244129" y="4028129"/>
            <a:ext cx="4638770" cy="584775"/>
          </a:xfrm>
          <a:prstGeom prst="rect">
            <a:avLst/>
          </a:prstGeom>
          <a:noFill/>
        </p:spPr>
        <p:txBody>
          <a:bodyPr wrap="none" rtlCol="0">
            <a:spAutoFit/>
          </a:bodyPr>
          <a:lstStyle/>
          <a:p>
            <a:r>
              <a:rPr lang="en-GB" sz="3200" b="1" dirty="0" smtClean="0">
                <a:solidFill>
                  <a:srgbClr val="FF0000"/>
                </a:solidFill>
                <a:effectLst>
                  <a:outerShdw blurRad="38100" dist="38100" dir="2700000" algn="tl">
                    <a:srgbClr val="000000">
                      <a:alpha val="43137"/>
                    </a:srgbClr>
                  </a:outerShdw>
                </a:effectLst>
              </a:rPr>
              <a:t>Separate software owners</a:t>
            </a:r>
            <a:endParaRPr lang="en-GB" sz="32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1329136" y="4820346"/>
            <a:ext cx="4487960" cy="584775"/>
          </a:xfrm>
          <a:prstGeom prst="rect">
            <a:avLst/>
          </a:prstGeom>
          <a:noFill/>
        </p:spPr>
        <p:txBody>
          <a:bodyPr wrap="none" rtlCol="0">
            <a:spAutoFit/>
          </a:bodyPr>
          <a:lstStyle/>
          <a:p>
            <a:r>
              <a:rPr lang="en-GB" sz="3200" dirty="0" smtClean="0"/>
              <a:t>Database – </a:t>
            </a:r>
            <a:r>
              <a:rPr lang="en-GB" sz="3200" dirty="0" err="1" smtClean="0">
                <a:solidFill>
                  <a:srgbClr val="FF0000"/>
                </a:solidFill>
              </a:rPr>
              <a:t>oraprd</a:t>
            </a:r>
            <a:r>
              <a:rPr lang="en-GB" sz="3200" dirty="0" smtClean="0">
                <a:solidFill>
                  <a:srgbClr val="FF0000"/>
                </a:solidFill>
              </a:rPr>
              <a:t>,</a:t>
            </a:r>
            <a:r>
              <a:rPr lang="en-GB" sz="3200" dirty="0" smtClean="0"/>
              <a:t> </a:t>
            </a:r>
            <a:r>
              <a:rPr lang="en-GB" sz="3200" dirty="0" err="1" smtClean="0">
                <a:solidFill>
                  <a:srgbClr val="FF0000"/>
                </a:solidFill>
              </a:rPr>
              <a:t>oradly</a:t>
            </a:r>
            <a:endParaRPr lang="en-GB" sz="3200" dirty="0"/>
          </a:p>
        </p:txBody>
      </p:sp>
      <p:sp>
        <p:nvSpPr>
          <p:cNvPr id="8" name="TextBox 7"/>
          <p:cNvSpPr txBox="1"/>
          <p:nvPr/>
        </p:nvSpPr>
        <p:spPr>
          <a:xfrm>
            <a:off x="1329136" y="5510483"/>
            <a:ext cx="4985660" cy="584775"/>
          </a:xfrm>
          <a:prstGeom prst="rect">
            <a:avLst/>
          </a:prstGeom>
          <a:noFill/>
        </p:spPr>
        <p:txBody>
          <a:bodyPr wrap="none" rtlCol="0">
            <a:spAutoFit/>
          </a:bodyPr>
          <a:lstStyle/>
          <a:p>
            <a:r>
              <a:rPr lang="en-GB" sz="3200" dirty="0" smtClean="0"/>
              <a:t>Application – </a:t>
            </a:r>
            <a:r>
              <a:rPr lang="en-GB" sz="3200" dirty="0" err="1" smtClean="0">
                <a:solidFill>
                  <a:srgbClr val="FF0000"/>
                </a:solidFill>
              </a:rPr>
              <a:t>appprd</a:t>
            </a:r>
            <a:r>
              <a:rPr lang="en-GB" sz="3200" dirty="0" smtClean="0">
                <a:solidFill>
                  <a:srgbClr val="FF0000"/>
                </a:solidFill>
              </a:rPr>
              <a:t>, </a:t>
            </a:r>
            <a:r>
              <a:rPr lang="en-GB" sz="3200" dirty="0" err="1" smtClean="0">
                <a:solidFill>
                  <a:srgbClr val="FF0000"/>
                </a:solidFill>
              </a:rPr>
              <a:t>appdly</a:t>
            </a:r>
            <a:endParaRPr lang="en-GB" sz="3200" dirty="0"/>
          </a:p>
        </p:txBody>
      </p:sp>
      <p:sp>
        <p:nvSpPr>
          <p:cNvPr id="9" name="TextBox 8"/>
          <p:cNvSpPr txBox="1"/>
          <p:nvPr/>
        </p:nvSpPr>
        <p:spPr>
          <a:xfrm>
            <a:off x="1329136" y="1892935"/>
            <a:ext cx="2707408" cy="584775"/>
          </a:xfrm>
          <a:prstGeom prst="rect">
            <a:avLst/>
          </a:prstGeom>
          <a:noFill/>
        </p:spPr>
        <p:txBody>
          <a:bodyPr wrap="none" rtlCol="0">
            <a:spAutoFit/>
          </a:bodyPr>
          <a:lstStyle/>
          <a:p>
            <a:r>
              <a:rPr lang="en-GB" sz="3200" dirty="0" smtClean="0"/>
              <a:t>Oracle 11.2.0.4</a:t>
            </a:r>
            <a:endParaRPr lang="en-GB" sz="3200" dirty="0"/>
          </a:p>
        </p:txBody>
      </p:sp>
    </p:spTree>
    <p:extLst>
      <p:ext uri="{BB962C8B-B14F-4D97-AF65-F5344CB8AC3E}">
        <p14:creationId xmlns:p14="http://schemas.microsoft.com/office/powerpoint/2010/main" val="393064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69883" y="0"/>
            <a:ext cx="8232638" cy="1015663"/>
          </a:xfrm>
          <a:prstGeom prst="rect">
            <a:avLst/>
          </a:prstGeom>
          <a:noFill/>
        </p:spPr>
        <p:txBody>
          <a:bodyPr wrap="none" rtlCol="0">
            <a:spAutoFit/>
          </a:bodyPr>
          <a:lstStyle/>
          <a:p>
            <a:r>
              <a:rPr lang="en-GB" sz="6000" b="1" dirty="0" smtClean="0">
                <a:solidFill>
                  <a:srgbClr val="FF0000"/>
                </a:solidFill>
                <a:effectLst>
                  <a:outerShdw blurRad="38100" dist="38100" dir="2700000" algn="tl">
                    <a:srgbClr val="000000">
                      <a:alpha val="43137"/>
                    </a:srgbClr>
                  </a:outerShdw>
                </a:effectLst>
              </a:rPr>
              <a:t>Previous Backup Strategy</a:t>
            </a:r>
            <a:endParaRPr lang="en-GB" sz="6000" b="1" dirty="0">
              <a:solidFill>
                <a:srgbClr val="FF0000"/>
              </a:solidFill>
              <a:effectLst>
                <a:outerShdw blurRad="38100" dist="38100" dir="2700000" algn="tl">
                  <a:srgbClr val="000000">
                    <a:alpha val="43137"/>
                  </a:srgbClr>
                </a:outerShdw>
              </a:effectLst>
            </a:endParaRPr>
          </a:p>
        </p:txBody>
      </p:sp>
      <p:sp>
        <p:nvSpPr>
          <p:cNvPr id="3" name="TextBox 2">
            <a:hlinkClick r:id="rId3" action="ppaction://hlinksldjump"/>
          </p:cNvPr>
          <p:cNvSpPr txBox="1"/>
          <p:nvPr/>
        </p:nvSpPr>
        <p:spPr>
          <a:xfrm>
            <a:off x="618954" y="3145797"/>
            <a:ext cx="11074955" cy="1077218"/>
          </a:xfrm>
          <a:prstGeom prst="rect">
            <a:avLst/>
          </a:prstGeom>
          <a:noFill/>
        </p:spPr>
        <p:txBody>
          <a:bodyPr wrap="none" rtlCol="0">
            <a:spAutoFit/>
          </a:bodyPr>
          <a:lstStyle/>
          <a:p>
            <a:r>
              <a:rPr lang="en-GB" sz="3200" dirty="0" smtClean="0"/>
              <a:t>The backups were performed using Linux tar to a locally mounted</a:t>
            </a:r>
          </a:p>
          <a:p>
            <a:r>
              <a:rPr lang="en-GB" sz="3200" dirty="0" err="1" smtClean="0"/>
              <a:t>filesystem</a:t>
            </a:r>
            <a:r>
              <a:rPr lang="en-GB" sz="3200" dirty="0" smtClean="0"/>
              <a:t> and then copied to a network </a:t>
            </a:r>
            <a:r>
              <a:rPr lang="en-GB" sz="3200" dirty="0" err="1" smtClean="0"/>
              <a:t>filesystem</a:t>
            </a:r>
            <a:endParaRPr lang="en-GB" sz="3200" dirty="0"/>
          </a:p>
        </p:txBody>
      </p:sp>
      <p:sp>
        <p:nvSpPr>
          <p:cNvPr id="4" name="TextBox 3"/>
          <p:cNvSpPr txBox="1"/>
          <p:nvPr/>
        </p:nvSpPr>
        <p:spPr>
          <a:xfrm>
            <a:off x="618954" y="1399861"/>
            <a:ext cx="10429971" cy="1569660"/>
          </a:xfrm>
          <a:prstGeom prst="rect">
            <a:avLst/>
          </a:prstGeom>
          <a:noFill/>
        </p:spPr>
        <p:txBody>
          <a:bodyPr wrap="none" rtlCol="0">
            <a:spAutoFit/>
          </a:bodyPr>
          <a:lstStyle/>
          <a:p>
            <a:r>
              <a:rPr lang="en-GB" sz="3200" dirty="0" smtClean="0"/>
              <a:t>On a Sunday evening we had the luxury of shutting down the </a:t>
            </a:r>
          </a:p>
          <a:p>
            <a:r>
              <a:rPr lang="en-GB" sz="3200" dirty="0"/>
              <a:t>p</a:t>
            </a:r>
            <a:r>
              <a:rPr lang="en-GB" sz="3200" dirty="0" smtClean="0"/>
              <a:t>roduction application and database to perform a “cold”, </a:t>
            </a:r>
          </a:p>
          <a:p>
            <a:r>
              <a:rPr lang="en-GB" sz="3200" dirty="0" smtClean="0"/>
              <a:t>consistent backup of the complete environment</a:t>
            </a:r>
            <a:endParaRPr lang="en-GB" sz="3200" dirty="0"/>
          </a:p>
        </p:txBody>
      </p:sp>
      <p:sp>
        <p:nvSpPr>
          <p:cNvPr id="10" name="TextBox 9">
            <a:hlinkClick r:id="rId4" action="ppaction://hlinksldjump"/>
          </p:cNvPr>
          <p:cNvSpPr txBox="1"/>
          <p:nvPr/>
        </p:nvSpPr>
        <p:spPr>
          <a:xfrm>
            <a:off x="618954" y="4399291"/>
            <a:ext cx="6680483" cy="584775"/>
          </a:xfrm>
          <a:prstGeom prst="rect">
            <a:avLst/>
          </a:prstGeom>
          <a:noFill/>
        </p:spPr>
        <p:txBody>
          <a:bodyPr wrap="none" rtlCol="0">
            <a:spAutoFit/>
          </a:bodyPr>
          <a:lstStyle/>
          <a:p>
            <a:r>
              <a:rPr lang="en-GB" sz="3200" dirty="0" smtClean="0"/>
              <a:t>Daily full database backup using RMAN</a:t>
            </a:r>
            <a:endParaRPr lang="en-GB" sz="3200" dirty="0"/>
          </a:p>
        </p:txBody>
      </p:sp>
    </p:spTree>
    <p:extLst>
      <p:ext uri="{BB962C8B-B14F-4D97-AF65-F5344CB8AC3E}">
        <p14:creationId xmlns:p14="http://schemas.microsoft.com/office/powerpoint/2010/main" val="19757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2271</Template>
  <TotalTime>15254</TotalTime>
  <Words>4736</Words>
  <Application>Microsoft Office PowerPoint</Application>
  <PresentationFormat>Widescreen</PresentationFormat>
  <Paragraphs>768</Paragraphs>
  <Slides>58</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Martyn</dc:creator>
  <cp:lastModifiedBy>McGuiness, Andrew</cp:lastModifiedBy>
  <cp:revision>702</cp:revision>
  <dcterms:created xsi:type="dcterms:W3CDTF">2016-08-16T12:50:06Z</dcterms:created>
  <dcterms:modified xsi:type="dcterms:W3CDTF">2017-10-12T13:48:45Z</dcterms:modified>
</cp:coreProperties>
</file>