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69"/>
  </p:notesMasterIdLst>
  <p:handoutMasterIdLst>
    <p:handoutMasterId r:id="rId70"/>
  </p:handoutMasterIdLst>
  <p:sldIdLst>
    <p:sldId id="257" r:id="rId5"/>
    <p:sldId id="332" r:id="rId6"/>
    <p:sldId id="258" r:id="rId7"/>
    <p:sldId id="272" r:id="rId8"/>
    <p:sldId id="328" r:id="rId9"/>
    <p:sldId id="329" r:id="rId10"/>
    <p:sldId id="330" r:id="rId11"/>
    <p:sldId id="331" r:id="rId12"/>
    <p:sldId id="273" r:id="rId13"/>
    <p:sldId id="274" r:id="rId14"/>
    <p:sldId id="275" r:id="rId15"/>
    <p:sldId id="277" r:id="rId16"/>
    <p:sldId id="278" r:id="rId17"/>
    <p:sldId id="279" r:id="rId18"/>
    <p:sldId id="280" r:id="rId19"/>
    <p:sldId id="281" r:id="rId20"/>
    <p:sldId id="347" r:id="rId21"/>
    <p:sldId id="283" r:id="rId22"/>
    <p:sldId id="321" r:id="rId23"/>
    <p:sldId id="322" r:id="rId24"/>
    <p:sldId id="292" r:id="rId25"/>
    <p:sldId id="293" r:id="rId26"/>
    <p:sldId id="294" r:id="rId27"/>
    <p:sldId id="309" r:id="rId28"/>
    <p:sldId id="310" r:id="rId29"/>
    <p:sldId id="295" r:id="rId30"/>
    <p:sldId id="296" r:id="rId31"/>
    <p:sldId id="323" r:id="rId32"/>
    <p:sldId id="335" r:id="rId33"/>
    <p:sldId id="297" r:id="rId34"/>
    <p:sldId id="298" r:id="rId35"/>
    <p:sldId id="299" r:id="rId36"/>
    <p:sldId id="300" r:id="rId37"/>
    <p:sldId id="324" r:id="rId38"/>
    <p:sldId id="336" r:id="rId39"/>
    <p:sldId id="301" r:id="rId40"/>
    <p:sldId id="302" r:id="rId41"/>
    <p:sldId id="303" r:id="rId42"/>
    <p:sldId id="304" r:id="rId43"/>
    <p:sldId id="325" r:id="rId44"/>
    <p:sldId id="305" r:id="rId45"/>
    <p:sldId id="338" r:id="rId46"/>
    <p:sldId id="339" r:id="rId47"/>
    <p:sldId id="340" r:id="rId48"/>
    <p:sldId id="341" r:id="rId49"/>
    <p:sldId id="342" r:id="rId50"/>
    <p:sldId id="344" r:id="rId51"/>
    <p:sldId id="343" r:id="rId52"/>
    <p:sldId id="311" r:id="rId53"/>
    <p:sldId id="337" r:id="rId54"/>
    <p:sldId id="312" r:id="rId55"/>
    <p:sldId id="326" r:id="rId56"/>
    <p:sldId id="313" r:id="rId57"/>
    <p:sldId id="314" r:id="rId58"/>
    <p:sldId id="315" r:id="rId59"/>
    <p:sldId id="316" r:id="rId60"/>
    <p:sldId id="317" r:id="rId61"/>
    <p:sldId id="327" r:id="rId62"/>
    <p:sldId id="318" r:id="rId63"/>
    <p:sldId id="319" r:id="rId64"/>
    <p:sldId id="320" r:id="rId65"/>
    <p:sldId id="334" r:id="rId66"/>
    <p:sldId id="333" r:id="rId67"/>
    <p:sldId id="269" r:id="rId6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C1E"/>
    <a:srgbClr val="CC00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8560" autoAdjust="0"/>
  </p:normalViewPr>
  <p:slideViewPr>
    <p:cSldViewPr snapToObjects="1">
      <p:cViewPr varScale="1">
        <p:scale>
          <a:sx n="39" d="100"/>
          <a:sy n="39" d="100"/>
        </p:scale>
        <p:origin x="206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92" d="100"/>
          <a:sy n="92" d="100"/>
        </p:scale>
        <p:origin x="-280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57200" y="152400"/>
            <a:ext cx="3048000" cy="228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609600" y="381000"/>
            <a:ext cx="2971800" cy="228600"/>
          </a:xfrm>
          <a:prstGeom prst="rect">
            <a:avLst/>
          </a:prstGeom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ea typeface="Arial" pitchFamily="-107" charset="0"/>
                <a:cs typeface="Arial" pitchFamily="-107" charset="0"/>
              </a:defRPr>
            </a:lvl1pPr>
          </a:lstStyle>
          <a:p>
            <a:fld id="{9FFC3C3C-8601-6747-B309-55188EEAA812}" type="datetime1">
              <a:rPr lang="en-US"/>
              <a:pPr/>
              <a:t>10/24/2016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800600" y="8686800"/>
            <a:ext cx="1828800" cy="3032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dirty="0"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76200" y="152400"/>
            <a:ext cx="381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ea typeface="Arial" pitchFamily="-107" charset="0"/>
                <a:cs typeface="Arial" pitchFamily="-107" charset="0"/>
              </a:defRPr>
            </a:lvl1pPr>
          </a:lstStyle>
          <a:p>
            <a:fld id="{B59187E3-DA28-1341-A2E9-B36E735E2B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886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4343400"/>
            <a:ext cx="5257800" cy="4114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nl-NL" noProof="0" dirty="0" smtClean="0"/>
              <a:t>Click to </a:t>
            </a:r>
            <a:r>
              <a:rPr lang="nl-NL" noProof="0" dirty="0" err="1" smtClean="0"/>
              <a:t>edit</a:t>
            </a:r>
            <a:r>
              <a:rPr lang="nl-NL" noProof="0" dirty="0" smtClean="0"/>
              <a:t> </a:t>
            </a:r>
            <a:r>
              <a:rPr lang="nl-NL" noProof="0" dirty="0" err="1" smtClean="0"/>
              <a:t>Master</a:t>
            </a:r>
            <a:r>
              <a:rPr lang="nl-NL" noProof="0" dirty="0" smtClean="0"/>
              <a:t> </a:t>
            </a:r>
            <a:r>
              <a:rPr lang="nl-NL" noProof="0" dirty="0" err="1" smtClean="0"/>
              <a:t>text</a:t>
            </a:r>
            <a:r>
              <a:rPr lang="nl-NL" noProof="0" dirty="0" smtClean="0"/>
              <a:t> </a:t>
            </a:r>
            <a:r>
              <a:rPr lang="nl-NL" noProof="0" dirty="0" err="1" smtClean="0"/>
              <a:t>styles</a:t>
            </a:r>
            <a:endParaRPr lang="nl-NL" noProof="0" dirty="0" smtClean="0"/>
          </a:p>
          <a:p>
            <a:pPr lvl="1"/>
            <a:r>
              <a:rPr lang="nl-NL" noProof="0" dirty="0" err="1" smtClean="0"/>
              <a:t>Second</a:t>
            </a:r>
            <a:r>
              <a:rPr lang="nl-NL" noProof="0" dirty="0" smtClean="0"/>
              <a:t> level</a:t>
            </a:r>
          </a:p>
          <a:p>
            <a:pPr lvl="2"/>
            <a:r>
              <a:rPr lang="nl-NL" noProof="0" dirty="0" err="1" smtClean="0"/>
              <a:t>Third</a:t>
            </a:r>
            <a:r>
              <a:rPr lang="nl-NL" noProof="0" dirty="0" smtClean="0"/>
              <a:t> level</a:t>
            </a:r>
          </a:p>
          <a:p>
            <a:pPr lvl="3"/>
            <a:r>
              <a:rPr lang="nl-NL" noProof="0" dirty="0" err="1" smtClean="0"/>
              <a:t>Fourth</a:t>
            </a:r>
            <a:r>
              <a:rPr lang="nl-NL" noProof="0" dirty="0" smtClean="0"/>
              <a:t> level</a:t>
            </a:r>
          </a:p>
          <a:p>
            <a:pPr lvl="4"/>
            <a:r>
              <a:rPr lang="nl-NL" noProof="0" dirty="0" err="1" smtClean="0"/>
              <a:t>Fifth</a:t>
            </a:r>
            <a:r>
              <a:rPr lang="nl-NL" noProof="0" dirty="0" smtClean="0"/>
              <a:t> level</a:t>
            </a:r>
            <a:endParaRPr lang="en-US" noProof="0" dirty="0"/>
          </a:p>
        </p:txBody>
      </p:sp>
      <p:sp>
        <p:nvSpPr>
          <p:cNvPr id="8" name="Header Placeholder 1"/>
          <p:cNvSpPr>
            <a:spLocks noGrp="1"/>
          </p:cNvSpPr>
          <p:nvPr>
            <p:ph type="hdr" sz="quarter"/>
          </p:nvPr>
        </p:nvSpPr>
        <p:spPr>
          <a:xfrm>
            <a:off x="457200" y="152400"/>
            <a:ext cx="3048000" cy="228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Date Placeholder 2"/>
          <p:cNvSpPr>
            <a:spLocks noGrp="1"/>
          </p:cNvSpPr>
          <p:nvPr>
            <p:ph type="dt" sz="quarter" idx="1"/>
          </p:nvPr>
        </p:nvSpPr>
        <p:spPr>
          <a:xfrm>
            <a:off x="609600" y="381000"/>
            <a:ext cx="2971800" cy="228600"/>
          </a:xfrm>
          <a:prstGeom prst="rect">
            <a:avLst/>
          </a:prstGeom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ea typeface="Arial" pitchFamily="-107" charset="0"/>
                <a:cs typeface="Arial" pitchFamily="-107" charset="0"/>
              </a:defRPr>
            </a:lvl1pPr>
          </a:lstStyle>
          <a:p>
            <a:fld id="{218072AB-96F7-F446-8CD4-8FC1DC492D4F}" type="datetime1">
              <a:rPr lang="en-US"/>
              <a:pPr/>
              <a:t>10/24/2016</a:t>
            </a:fld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4800600" y="8686800"/>
            <a:ext cx="1828800" cy="3032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dirty="0"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76200" y="152400"/>
            <a:ext cx="381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ea typeface="Arial" pitchFamily="-107" charset="0"/>
                <a:cs typeface="Arial" pitchFamily="-107" charset="0"/>
              </a:defRPr>
            </a:lvl1pPr>
          </a:lstStyle>
          <a:p>
            <a:fld id="{F98629A2-ABC8-4040-A0C5-8630171D95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639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ts val="600"/>
      </a:spcAft>
      <a:buFont typeface="Lucida Grande" pitchFamily="-107" charset="0"/>
      <a:defRPr sz="900" b="1" kern="1200">
        <a:solidFill>
          <a:schemeClr val="tx1"/>
        </a:solidFill>
        <a:latin typeface="Arial"/>
        <a:ea typeface="ＭＳ Ｐゴシック" pitchFamily="-107" charset="-128"/>
        <a:cs typeface="Arial"/>
      </a:defRPr>
    </a:lvl1pPr>
    <a:lvl2pPr marL="185738" algn="l" defTabSz="457200" rtl="0" fontAlgn="base">
      <a:spcBef>
        <a:spcPct val="30000"/>
      </a:spcBef>
      <a:spcAft>
        <a:spcPts val="600"/>
      </a:spcAft>
      <a:buFont typeface="Lucida Grande" pitchFamily="-107" charset="0"/>
      <a:defRPr sz="900" kern="1200">
        <a:solidFill>
          <a:schemeClr val="tx1"/>
        </a:solidFill>
        <a:latin typeface="Arial"/>
        <a:ea typeface="ＭＳ Ｐゴシック" pitchFamily="-107" charset="-128"/>
        <a:cs typeface="Arial"/>
      </a:defRPr>
    </a:lvl2pPr>
    <a:lvl3pPr marL="358775" algn="l" defTabSz="457200" rtl="0" fontAlgn="base">
      <a:spcBef>
        <a:spcPct val="30000"/>
      </a:spcBef>
      <a:spcAft>
        <a:spcPts val="600"/>
      </a:spcAft>
      <a:buFont typeface="Lucida Grande" pitchFamily="-107" charset="0"/>
      <a:buChar char="-"/>
      <a:defRPr sz="900" kern="1200">
        <a:solidFill>
          <a:schemeClr val="tx1"/>
        </a:solidFill>
        <a:latin typeface="Arial"/>
        <a:ea typeface="ＭＳ Ｐゴシック" pitchFamily="-107" charset="-128"/>
        <a:cs typeface="Arial"/>
      </a:defRPr>
    </a:lvl3pPr>
    <a:lvl4pPr marL="539750" algn="l" defTabSz="457200" rtl="0" fontAlgn="base">
      <a:spcBef>
        <a:spcPct val="30000"/>
      </a:spcBef>
      <a:spcAft>
        <a:spcPts val="600"/>
      </a:spcAft>
      <a:buFont typeface="Lucida Grande" pitchFamily="-107" charset="0"/>
      <a:defRPr sz="900" kern="1200">
        <a:solidFill>
          <a:schemeClr val="tx1"/>
        </a:solidFill>
        <a:latin typeface="Arial"/>
        <a:ea typeface="ＭＳ Ｐゴシック" pitchFamily="-107" charset="-128"/>
        <a:cs typeface="Arial"/>
      </a:defRPr>
    </a:lvl4pPr>
    <a:lvl5pPr marL="719138" algn="l" defTabSz="457200" rtl="0" fontAlgn="base">
      <a:spcBef>
        <a:spcPct val="30000"/>
      </a:spcBef>
      <a:spcAft>
        <a:spcPts val="600"/>
      </a:spcAft>
      <a:buFont typeface="Lucida Grande" pitchFamily="-107" charset="0"/>
      <a:defRPr sz="700" kern="1200">
        <a:solidFill>
          <a:srgbClr val="CC006B"/>
        </a:solidFill>
        <a:latin typeface="Arial"/>
        <a:ea typeface="ＭＳ Ｐゴシック" pitchFamily="-107" charset="-128"/>
        <a:cs typeface="Arial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C1AD0844-2B73-46CC-9896-95203B65F033}" type="slidenum">
              <a:rPr lang="en-US" sz="800" smtClean="0">
                <a:solidFill>
                  <a:prstClr val="black"/>
                </a:solidFill>
                <a:latin typeface="Arial"/>
                <a:cs typeface="Arial"/>
              </a:rPr>
              <a:pPr algn="l"/>
              <a:t>4</a:t>
            </a:fld>
            <a:endParaRPr lang="en-US" sz="8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7648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C1AD0844-2B73-46CC-9896-95203B65F033}" type="slidenum">
              <a:rPr lang="en-US" sz="800" smtClean="0">
                <a:solidFill>
                  <a:prstClr val="black"/>
                </a:solidFill>
                <a:latin typeface="Arial"/>
                <a:cs typeface="Arial"/>
              </a:rPr>
              <a:pPr algn="l"/>
              <a:t>16</a:t>
            </a:fld>
            <a:endParaRPr lang="en-US" sz="8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3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AD0844-2B73-46CC-9896-95203B65F03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1615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C1AD0844-2B73-46CC-9896-95203B65F033}" type="slidenum">
              <a:rPr lang="en-US" sz="800" smtClean="0">
                <a:solidFill>
                  <a:prstClr val="black"/>
                </a:solidFill>
                <a:latin typeface="Arial"/>
                <a:cs typeface="Arial"/>
              </a:rPr>
              <a:pPr algn="l"/>
              <a:t>18</a:t>
            </a:fld>
            <a:endParaRPr lang="en-US" sz="8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1688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629A2-ABC8-4040-A0C5-8630171D958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97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629A2-ABC8-4040-A0C5-8630171D958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54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C1AD0844-2B73-46CC-9896-95203B65F033}" type="slidenum">
              <a:rPr lang="en-US" sz="800" smtClean="0">
                <a:solidFill>
                  <a:prstClr val="black"/>
                </a:solidFill>
                <a:latin typeface="Arial"/>
                <a:cs typeface="Arial"/>
              </a:rPr>
              <a:pPr algn="l"/>
              <a:t>9</a:t>
            </a:fld>
            <a:endParaRPr lang="en-US" sz="8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4291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CED41A-E3DA-4B3D-830F-72004A3F1A57}" type="slidenum">
              <a:rPr lang="nl-NL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nl-N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096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C1AD0844-2B73-46CC-9896-95203B65F033}" type="slidenum">
              <a:rPr lang="en-US" sz="800" smtClean="0">
                <a:solidFill>
                  <a:prstClr val="black"/>
                </a:solidFill>
                <a:latin typeface="Arial"/>
                <a:cs typeface="Arial"/>
              </a:rPr>
              <a:pPr algn="l"/>
              <a:t>11</a:t>
            </a:fld>
            <a:endParaRPr lang="en-US" sz="8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2931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C1AD0844-2B73-46CC-9896-95203B65F033}" type="slidenum">
              <a:rPr lang="en-US" sz="800" smtClean="0">
                <a:solidFill>
                  <a:prstClr val="black"/>
                </a:solidFill>
                <a:latin typeface="Arial"/>
                <a:cs typeface="Arial"/>
              </a:rPr>
              <a:pPr algn="l"/>
              <a:t>12</a:t>
            </a:fld>
            <a:endParaRPr lang="en-US" sz="8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1952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C1AD0844-2B73-46CC-9896-95203B65F033}" type="slidenum">
              <a:rPr lang="en-US" sz="800" smtClean="0">
                <a:solidFill>
                  <a:prstClr val="black"/>
                </a:solidFill>
                <a:latin typeface="Arial"/>
                <a:cs typeface="Arial"/>
              </a:rPr>
              <a:pPr algn="l"/>
              <a:t>13</a:t>
            </a:fld>
            <a:endParaRPr lang="en-US" sz="8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4493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C1AD0844-2B73-46CC-9896-95203B65F033}" type="slidenum">
              <a:rPr lang="en-US" sz="800" smtClean="0">
                <a:solidFill>
                  <a:prstClr val="black"/>
                </a:solidFill>
                <a:latin typeface="Arial"/>
                <a:cs typeface="Arial"/>
              </a:rPr>
              <a:pPr algn="l"/>
              <a:t>14</a:t>
            </a:fld>
            <a:endParaRPr lang="en-US" sz="8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2393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C1AD0844-2B73-46CC-9896-95203B65F033}" type="slidenum">
              <a:rPr lang="en-US" sz="800" smtClean="0">
                <a:solidFill>
                  <a:prstClr val="black"/>
                </a:solidFill>
                <a:latin typeface="Arial"/>
                <a:cs typeface="Arial"/>
              </a:rPr>
              <a:pPr algn="l"/>
              <a:t>15</a:t>
            </a:fld>
            <a:endParaRPr lang="en-US" sz="8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2385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d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d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d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pd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INH_ppt_schetsbeeld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06425" y="862013"/>
            <a:ext cx="8537575" cy="59959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11" descr="Inholland_Hogeschool_Magenta.pd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06425" y="862013"/>
            <a:ext cx="2159000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176000" y="4572000"/>
            <a:ext cx="2423400" cy="1235075"/>
          </a:xfrm>
          <a:prstGeom prst="rect">
            <a:avLst/>
          </a:prstGeom>
        </p:spPr>
        <p:txBody>
          <a:bodyPr lIns="0" bIns="0" anchor="b">
            <a:noAutofit/>
          </a:bodyPr>
          <a:lstStyle>
            <a:lvl1pPr>
              <a:defRPr sz="1600" b="0" i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2pPr>
            <a:lvl3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3pPr>
            <a:lvl4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4pPr>
            <a:lvl5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 err="1" smtClean="0"/>
              <a:t>Location</a:t>
            </a:r>
            <a:endParaRPr lang="nl-NL" dirty="0" smtClean="0"/>
          </a:p>
          <a:p>
            <a:pPr lvl="0"/>
            <a:r>
              <a:rPr lang="nl-NL" dirty="0" smtClean="0"/>
              <a:t>Name</a:t>
            </a:r>
          </a:p>
          <a:p>
            <a:pPr lvl="0"/>
            <a:r>
              <a:rPr lang="nl-NL" dirty="0" smtClean="0"/>
              <a:t>Date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9600" y="1713600"/>
            <a:ext cx="7117200" cy="1310400"/>
          </a:xfrm>
        </p:spPr>
        <p:txBody>
          <a:bodyPr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6400" y="3024000"/>
            <a:ext cx="6530400" cy="1314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 b="0" i="0" baseline="0">
                <a:solidFill>
                  <a:schemeClr val="bg1"/>
                </a:solidFill>
                <a:latin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927100" y="430213"/>
            <a:ext cx="8216900" cy="642778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0" descr="Inholland_Monogram_P_Magenta.pd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9388" y="76200"/>
            <a:ext cx="569912" cy="568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000" y="1292400"/>
            <a:ext cx="7714800" cy="1224000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414800" y="2610001"/>
            <a:ext cx="7444800" cy="3181199"/>
          </a:xfrm>
          <a:prstGeom prst="rect">
            <a:avLst/>
          </a:prstGeom>
        </p:spPr>
        <p:txBody>
          <a:bodyPr>
            <a:normAutofit/>
          </a:bodyPr>
          <a:lstStyle>
            <a:lvl2pPr marL="0" indent="0">
              <a:defRPr sz="3200" baseline="0"/>
            </a:lvl2pPr>
          </a:lstStyle>
          <a:p>
            <a:pPr lvl="1"/>
            <a:r>
              <a:rPr lang="nl-NL" dirty="0" err="1" smtClean="0"/>
              <a:t>An</a:t>
            </a:r>
            <a:r>
              <a:rPr lang="nl-NL" dirty="0" smtClean="0"/>
              <a:t> </a:t>
            </a:r>
            <a:r>
              <a:rPr lang="nl-NL" dirty="0" err="1" smtClean="0"/>
              <a:t>introduction</a:t>
            </a:r>
            <a:r>
              <a:rPr lang="nl-NL" dirty="0" smtClean="0"/>
              <a:t> to the </a:t>
            </a:r>
            <a:r>
              <a:rPr lang="nl-NL" dirty="0" err="1" smtClean="0"/>
              <a:t>new</a:t>
            </a:r>
            <a:r>
              <a:rPr lang="nl-NL" dirty="0" smtClean="0"/>
              <a:t> </a:t>
            </a:r>
            <a:r>
              <a:rPr lang="nl-NL" dirty="0" err="1" smtClean="0"/>
              <a:t>chapter</a:t>
            </a:r>
            <a:endParaRPr lang="nl-NL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71D4313F-B200-E040-B79B-0F17B96110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106" y="2439160"/>
            <a:ext cx="4319787" cy="1979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7" t="7905" r="947" b="22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607100" y="861819"/>
            <a:ext cx="8536900" cy="599618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176000" y="4572000"/>
            <a:ext cx="2423400" cy="1235075"/>
          </a:xfrm>
          <a:prstGeom prst="rect">
            <a:avLst/>
          </a:prstGeom>
        </p:spPr>
        <p:txBody>
          <a:bodyPr lIns="0" bIns="0" anchor="b">
            <a:noAutofit/>
          </a:bodyPr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2pPr>
            <a:lvl3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3pPr>
            <a:lvl4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4pPr>
            <a:lvl5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/>
              <a:t>Locatie</a:t>
            </a:r>
          </a:p>
          <a:p>
            <a:pPr lvl="0"/>
            <a:r>
              <a:rPr lang="nl-NL" dirty="0"/>
              <a:t>Naam</a:t>
            </a:r>
          </a:p>
          <a:p>
            <a:pPr lvl="0"/>
            <a:r>
              <a:rPr lang="nl-NL" dirty="0"/>
              <a:t>Datum [</a:t>
            </a:r>
            <a:r>
              <a:rPr lang="nl-NL" dirty="0" err="1"/>
              <a:t>dd</a:t>
            </a:r>
            <a:r>
              <a:rPr lang="nl-NL" dirty="0"/>
              <a:t> maand </a:t>
            </a:r>
            <a:r>
              <a:rPr lang="nl-NL" dirty="0" err="1"/>
              <a:t>jjjj</a:t>
            </a:r>
            <a:r>
              <a:rPr lang="nl-NL" dirty="0"/>
              <a:t>]</a:t>
            </a:r>
            <a:endParaRPr lang="en-US" dirty="0"/>
          </a:p>
        </p:txBody>
      </p:sp>
      <p:pic>
        <p:nvPicPr>
          <p:cNvPr id="8" name="Picture 7" descr="Inholland_Hogeschool_Magenta.pdf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01842" y="861819"/>
            <a:ext cx="21590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69600" y="1713600"/>
            <a:ext cx="7117200" cy="1310400"/>
          </a:xfrm>
        </p:spPr>
        <p:txBody>
          <a:bodyPr/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Hier de titel van uw presentatie over maximaal twee regels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6400" y="3024000"/>
            <a:ext cx="6530400" cy="1314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 b="0" i="0" baseline="0">
                <a:solidFill>
                  <a:schemeClr val="bg1"/>
                </a:solidFill>
                <a:latin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Hier de subtitel van uw presentatie over maximaal twee regels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293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Agenda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DC27-A426-4FC3-9A89-4945263473A7}" type="slidenum">
              <a:rPr lang="en-US" smtClean="0">
                <a:solidFill>
                  <a:srgbClr val="E3027F"/>
                </a:solidFill>
              </a:rPr>
              <a:pPr/>
              <a:t>‹#›</a:t>
            </a:fld>
            <a:endParaRPr lang="en-US">
              <a:solidFill>
                <a:srgbClr val="E3027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414800" y="2030412"/>
            <a:ext cx="7444800" cy="4103987"/>
          </a:xfrm>
          <a:prstGeom prst="rect">
            <a:avLst/>
          </a:prstGeom>
        </p:spPr>
        <p:txBody>
          <a:bodyPr>
            <a:normAutofit/>
          </a:bodyPr>
          <a:lstStyle>
            <a:lvl2pPr marL="0" indent="-342000">
              <a:spcBef>
                <a:spcPts val="4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defRPr sz="2000"/>
            </a:lvl2pPr>
          </a:lstStyle>
          <a:p>
            <a:pPr lvl="1"/>
            <a:r>
              <a:rPr lang="nl-NL" dirty="0"/>
              <a:t>Agendapunt 1</a:t>
            </a:r>
          </a:p>
          <a:p>
            <a:pPr lvl="1"/>
            <a:r>
              <a:rPr lang="nl-NL" dirty="0"/>
              <a:t>Agendapunt 2</a:t>
            </a:r>
          </a:p>
          <a:p>
            <a:pPr lvl="1"/>
            <a:r>
              <a:rPr lang="nl-NL" dirty="0"/>
              <a:t>Agendapunt 3</a:t>
            </a:r>
          </a:p>
          <a:p>
            <a:pPr lvl="1"/>
            <a:r>
              <a:rPr lang="nl-NL" dirty="0"/>
              <a:t>Enzovoort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66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DC27-A426-4FC3-9A89-4945263473A7}" type="slidenum">
              <a:rPr lang="en-US" smtClean="0">
                <a:solidFill>
                  <a:srgbClr val="E3027F"/>
                </a:solidFill>
              </a:rPr>
              <a:pPr/>
              <a:t>‹#›</a:t>
            </a:fld>
            <a:endParaRPr lang="en-US">
              <a:solidFill>
                <a:srgbClr val="E3027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14800" y="2030400"/>
            <a:ext cx="7444800" cy="40968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48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aders (vergelijk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259600" y="2030413"/>
            <a:ext cx="3600450" cy="4095750"/>
          </a:xfrm>
          <a:prstGeom prst="rect">
            <a:avLst/>
          </a:prstGeom>
        </p:spPr>
        <p:txBody>
          <a:bodyPr/>
          <a:lstStyle>
            <a:lvl2pPr marL="270000" indent="-270000">
              <a:buFont typeface="Lucida Grande"/>
              <a:buChar char="-"/>
              <a:defRPr/>
            </a:lvl2pPr>
            <a:lvl3pPr marL="270000" indent="-270000">
              <a:buFont typeface="Lucida Grande"/>
              <a:buChar char="-"/>
              <a:defRPr/>
            </a:lvl3pPr>
            <a:lvl4pPr marL="270000" indent="-270000">
              <a:buFont typeface="Lucida Grande"/>
              <a:buChar char="-"/>
              <a:defRPr/>
            </a:lvl4pPr>
            <a:lvl5pPr marL="270000" indent="-270000">
              <a:buFont typeface="Lucida Grande"/>
              <a:buChar char="-"/>
              <a:defRPr/>
            </a:lvl5pPr>
          </a:lstStyle>
          <a:p>
            <a:pPr lvl="0"/>
            <a:r>
              <a:rPr lang="nl-NL" dirty="0"/>
              <a:t>Kop rechter kolom</a:t>
            </a:r>
          </a:p>
          <a:p>
            <a:pPr lvl="1"/>
            <a:r>
              <a:rPr lang="nl-NL" dirty="0"/>
              <a:t>Een</a:t>
            </a:r>
          </a:p>
          <a:p>
            <a:pPr lvl="1"/>
            <a:r>
              <a:rPr lang="nl-NL" dirty="0"/>
              <a:t>Twee</a:t>
            </a:r>
          </a:p>
          <a:p>
            <a:pPr lvl="1"/>
            <a:r>
              <a:rPr lang="nl-NL" dirty="0"/>
              <a:t>Drie</a:t>
            </a:r>
          </a:p>
          <a:p>
            <a:pPr lvl="1"/>
            <a:r>
              <a:rPr lang="nl-NL" dirty="0"/>
              <a:t>Enzovoort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4800" y="2030413"/>
            <a:ext cx="3600000" cy="4095750"/>
          </a:xfrm>
          <a:prstGeom prst="rect">
            <a:avLst/>
          </a:prstGeom>
        </p:spPr>
        <p:txBody>
          <a:bodyPr anchor="t"/>
          <a:lstStyle>
            <a:lvl2pPr marL="270000" indent="-270000">
              <a:buFont typeface="Lucida Grande"/>
              <a:buChar char="-"/>
              <a:defRPr/>
            </a:lvl2pPr>
            <a:lvl3pPr marL="270000" indent="-270000">
              <a:buFont typeface="Lucida Grande"/>
              <a:buChar char="-"/>
              <a:defRPr/>
            </a:lvl3pPr>
            <a:lvl4pPr marL="270000" indent="-270000">
              <a:buFont typeface="Lucida Grande"/>
              <a:buChar char="-"/>
              <a:defRPr/>
            </a:lvl4pPr>
            <a:lvl5pPr marL="270000" indent="-270000">
              <a:buFont typeface="Lucida Grande"/>
              <a:buChar char="-"/>
              <a:defRPr/>
            </a:lvl5pPr>
          </a:lstStyle>
          <a:p>
            <a:pPr lvl="0"/>
            <a:r>
              <a:rPr lang="nl-NL" dirty="0"/>
              <a:t>Kop linker kolom</a:t>
            </a:r>
          </a:p>
          <a:p>
            <a:pPr lvl="1"/>
            <a:r>
              <a:rPr lang="nl-NL" dirty="0"/>
              <a:t>Een</a:t>
            </a:r>
          </a:p>
          <a:p>
            <a:pPr lvl="1"/>
            <a:r>
              <a:rPr lang="nl-NL" dirty="0"/>
              <a:t>Twee</a:t>
            </a:r>
          </a:p>
          <a:p>
            <a:pPr lvl="1"/>
            <a:r>
              <a:rPr lang="nl-NL" dirty="0"/>
              <a:t>Drie</a:t>
            </a:r>
          </a:p>
          <a:p>
            <a:pPr lvl="1"/>
            <a:r>
              <a:rPr lang="nl-NL" dirty="0"/>
              <a:t>Enzovoort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06400" cy="365125"/>
          </a:xfrm>
        </p:spPr>
        <p:txBody>
          <a:bodyPr/>
          <a:lstStyle/>
          <a:p>
            <a:fld id="{9104DC27-A426-4FC3-9A89-4945263473A7}" type="slidenum">
              <a:rPr lang="en-US" smtClean="0">
                <a:solidFill>
                  <a:srgbClr val="E3027F"/>
                </a:solidFill>
              </a:rPr>
              <a:pPr/>
              <a:t>‹#›</a:t>
            </a:fld>
            <a:endParaRPr lang="en-US">
              <a:solidFill>
                <a:srgbClr val="E3027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3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plaa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9600" y="2030400"/>
            <a:ext cx="3600000" cy="4095763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buFont typeface="Lucida Grande"/>
              <a:buNone/>
              <a:defRPr sz="2800"/>
            </a:lvl1pPr>
            <a:lvl2pPr marL="90000" indent="-277200">
              <a:buClr>
                <a:schemeClr val="bg2"/>
              </a:buClr>
              <a:buFont typeface="Arial"/>
              <a:buNone/>
              <a:defRPr sz="2400" baseline="0"/>
            </a:lvl2pPr>
            <a:lvl3pPr marL="90000" indent="-277200">
              <a:buClr>
                <a:schemeClr val="bg2"/>
              </a:buClr>
              <a:buFont typeface="Wingdings" charset="2"/>
              <a:buAutoNum type="arabicPlain"/>
              <a:defRPr sz="2000"/>
            </a:lvl3pPr>
            <a:lvl4pPr marL="90000" indent="-277200">
              <a:buClr>
                <a:schemeClr val="bg2"/>
              </a:buClr>
              <a:buFont typeface="Wingdings" charset="2"/>
              <a:buAutoNum type="arabicPlain"/>
              <a:defRPr sz="1800"/>
            </a:lvl4pPr>
            <a:lvl5pPr marL="90000" indent="-277200">
              <a:buClr>
                <a:schemeClr val="bg2"/>
              </a:buClr>
              <a:buFont typeface="Wingdings" charset="2"/>
              <a:buAutoNum type="arabicPlain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06400" cy="365125"/>
          </a:xfrm>
        </p:spPr>
        <p:txBody>
          <a:bodyPr/>
          <a:lstStyle/>
          <a:p>
            <a:fld id="{9104DC27-A426-4FC3-9A89-4945263473A7}" type="slidenum">
              <a:rPr lang="en-US" smtClean="0">
                <a:solidFill>
                  <a:srgbClr val="E3027F"/>
                </a:solidFill>
              </a:rPr>
              <a:pPr/>
              <a:t>‹#›</a:t>
            </a:fld>
            <a:endParaRPr lang="en-US">
              <a:solidFill>
                <a:srgbClr val="E3027F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144800" y="640800"/>
            <a:ext cx="7714800" cy="122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baseline="0"/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400" b="1" dirty="0">
              <a:solidFill>
                <a:prstClr val="black"/>
              </a:solidFill>
              <a:latin typeface="Arial Narrow"/>
              <a:ea typeface="+mn-ea"/>
              <a:cs typeface="Arial Narrow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428863" y="2030413"/>
            <a:ext cx="3600337" cy="4095750"/>
          </a:xfrm>
          <a:prstGeom prst="rect">
            <a:avLst/>
          </a:prstGeom>
        </p:spPr>
        <p:txBody>
          <a:bodyPr/>
          <a:lstStyle>
            <a:lvl2pPr marL="270000" indent="-270000">
              <a:buFont typeface="Lucida Grande"/>
              <a:buChar char="-"/>
              <a:defRPr/>
            </a:lvl2pPr>
            <a:lvl3pPr marL="270000" indent="-270000">
              <a:buFont typeface="Lucida Grande"/>
              <a:buChar char="-"/>
              <a:defRPr/>
            </a:lvl3pPr>
            <a:lvl4pPr marL="270000" indent="-270000">
              <a:buFont typeface="Lucida Grande"/>
              <a:buChar char="-"/>
              <a:defRPr/>
            </a:lvl4pPr>
            <a:lvl5pPr marL="270000" indent="-270000">
              <a:buFont typeface="Lucida Grande"/>
              <a:buChar char="-"/>
              <a:defRPr/>
            </a:lvl5pPr>
          </a:lstStyle>
          <a:p>
            <a:pPr lvl="0"/>
            <a:r>
              <a:rPr lang="nl-NL" dirty="0"/>
              <a:t>Kop</a:t>
            </a:r>
          </a:p>
          <a:p>
            <a:pPr lvl="1"/>
            <a:r>
              <a:rPr lang="nl-NL" dirty="0"/>
              <a:t>Een</a:t>
            </a:r>
          </a:p>
          <a:p>
            <a:pPr lvl="2"/>
            <a:r>
              <a:rPr lang="nl-NL" dirty="0"/>
              <a:t>Twee</a:t>
            </a:r>
          </a:p>
          <a:p>
            <a:pPr lvl="2"/>
            <a:r>
              <a:rPr lang="nl-NL" dirty="0"/>
              <a:t>Drie</a:t>
            </a:r>
          </a:p>
          <a:p>
            <a:pPr lvl="2"/>
            <a:r>
              <a:rPr lang="nl-NL" dirty="0"/>
              <a:t>Enzovoort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02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atje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14800" y="2030400"/>
            <a:ext cx="3600000" cy="4095763"/>
          </a:xfrm>
          <a:prstGeom prst="rect">
            <a:avLst/>
          </a:prstGeom>
        </p:spPr>
        <p:txBody>
          <a:bodyPr/>
          <a:lstStyle>
            <a:lvl1pPr marL="0">
              <a:buFont typeface="Lucida Grande"/>
              <a:buNone/>
              <a:defRPr sz="2800"/>
            </a:lvl1pPr>
            <a:lvl2pPr marL="90000" indent="-277200">
              <a:buClr>
                <a:schemeClr val="bg2"/>
              </a:buClr>
              <a:buFont typeface="Arial"/>
              <a:buNone/>
              <a:defRPr sz="2400" baseline="0"/>
            </a:lvl2pPr>
            <a:lvl3pPr marL="90000" indent="-277200">
              <a:buClr>
                <a:schemeClr val="bg2"/>
              </a:buClr>
              <a:buFont typeface="Wingdings" charset="2"/>
              <a:buAutoNum type="arabicPlain"/>
              <a:defRPr sz="2000"/>
            </a:lvl3pPr>
            <a:lvl4pPr marL="90000" indent="-277200">
              <a:buClr>
                <a:schemeClr val="bg2"/>
              </a:buClr>
              <a:buFont typeface="Wingdings" charset="2"/>
              <a:buAutoNum type="arabicPlain"/>
              <a:defRPr sz="1800"/>
            </a:lvl4pPr>
            <a:lvl5pPr marL="90000" indent="-277200">
              <a:buClr>
                <a:schemeClr val="bg2"/>
              </a:buClr>
              <a:buFont typeface="Wingdings" charset="2"/>
              <a:buAutoNum type="arabicPlain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06400" cy="365125"/>
          </a:xfrm>
        </p:spPr>
        <p:txBody>
          <a:bodyPr/>
          <a:lstStyle/>
          <a:p>
            <a:fld id="{9104DC27-A426-4FC3-9A89-4945263473A7}" type="slidenum">
              <a:rPr lang="en-US" smtClean="0">
                <a:solidFill>
                  <a:srgbClr val="E3027F"/>
                </a:solidFill>
              </a:rPr>
              <a:pPr/>
              <a:t>‹#›</a:t>
            </a:fld>
            <a:endParaRPr lang="en-US">
              <a:solidFill>
                <a:srgbClr val="E3027F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259263" y="2030413"/>
            <a:ext cx="3600337" cy="4095750"/>
          </a:xfrm>
          <a:prstGeom prst="rect">
            <a:avLst/>
          </a:prstGeom>
        </p:spPr>
        <p:txBody>
          <a:bodyPr anchor="t"/>
          <a:lstStyle>
            <a:lvl1pPr>
              <a:buFont typeface="Arial"/>
              <a:buNone/>
              <a:defRPr b="0">
                <a:solidFill>
                  <a:schemeClr val="bg1"/>
                </a:solidFill>
                <a:latin typeface="+mn-lt"/>
              </a:defRPr>
            </a:lvl1pPr>
            <a:lvl2pPr marL="0" indent="0">
              <a:buFont typeface="Lucida Grande"/>
              <a:buNone/>
              <a:defRPr b="0" baseline="0">
                <a:solidFill>
                  <a:schemeClr val="bg1"/>
                </a:solidFill>
                <a:latin typeface="+mn-lt"/>
              </a:defRPr>
            </a:lvl2pPr>
            <a:lvl3pPr marL="270000" indent="-270000">
              <a:buFont typeface="Lucida Grande"/>
              <a:buNone/>
              <a:defRPr b="0">
                <a:solidFill>
                  <a:schemeClr val="bg1"/>
                </a:solidFill>
                <a:latin typeface="+mn-lt"/>
              </a:defRPr>
            </a:lvl3pPr>
            <a:lvl4pPr marL="270000" indent="-270000">
              <a:buFont typeface="Lucida Grande"/>
              <a:buNone/>
              <a:defRPr b="0">
                <a:solidFill>
                  <a:schemeClr val="bg1"/>
                </a:solidFill>
                <a:latin typeface="+mn-lt"/>
              </a:defRPr>
            </a:lvl4pPr>
            <a:lvl5pPr marL="270000" indent="-270000">
              <a:buFont typeface="Lucida Grande"/>
              <a:buNone/>
              <a:defRPr b="0">
                <a:solidFill>
                  <a:schemeClr val="bg1"/>
                </a:solidFill>
                <a:latin typeface="+mn-lt"/>
              </a:defRPr>
            </a:lvl5pPr>
          </a:lstStyle>
          <a:p>
            <a:pPr lvl="1"/>
            <a:r>
              <a:rPr lang="nl-NL" dirty="0"/>
              <a:t>Tekst over het plaatje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4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06400" cy="365125"/>
          </a:xfrm>
        </p:spPr>
        <p:txBody>
          <a:bodyPr/>
          <a:lstStyle/>
          <a:p>
            <a:fld id="{9104DC27-A426-4FC3-9A89-4945263473A7}" type="slidenum">
              <a:rPr lang="en-US" smtClean="0">
                <a:solidFill>
                  <a:srgbClr val="E3027F"/>
                </a:solidFill>
              </a:rPr>
              <a:pPr/>
              <a:t>‹#›</a:t>
            </a:fld>
            <a:endParaRPr lang="en-US">
              <a:solidFill>
                <a:srgbClr val="E3027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1414225" y="2030413"/>
            <a:ext cx="7445375" cy="409575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68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DC27-A426-4FC3-9A89-4945263473A7}" type="slidenum">
              <a:rPr lang="en-US" smtClean="0">
                <a:solidFill>
                  <a:srgbClr val="E3027F"/>
                </a:solidFill>
              </a:rPr>
              <a:pPr/>
              <a:t>‹#›</a:t>
            </a:fld>
            <a:endParaRPr lang="en-US">
              <a:solidFill>
                <a:srgbClr val="E3027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39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nl-NL" dirty="0" smtClean="0"/>
              <a:t>Agenda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414800" y="2030412"/>
            <a:ext cx="7444800" cy="4103987"/>
          </a:xfrm>
          <a:prstGeom prst="rect">
            <a:avLst/>
          </a:prstGeom>
        </p:spPr>
        <p:txBody>
          <a:bodyPr>
            <a:normAutofit/>
          </a:bodyPr>
          <a:lstStyle>
            <a:lvl2pPr marL="0" indent="-342000"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2000"/>
            </a:lvl2pPr>
          </a:lstStyle>
          <a:p>
            <a:pPr lvl="1"/>
            <a:r>
              <a:rPr lang="nl-NL" dirty="0" err="1" smtClean="0"/>
              <a:t>Second</a:t>
            </a:r>
            <a:r>
              <a:rPr lang="nl-NL" dirty="0" smtClean="0"/>
              <a:t>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DD2B8-4FE3-D94C-815F-DB4AE8CA48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DC27-A426-4FC3-9A89-4945263473A7}" type="slidenum">
              <a:rPr lang="en-US" smtClean="0">
                <a:solidFill>
                  <a:srgbClr val="E3027F"/>
                </a:solidFill>
              </a:rPr>
              <a:pPr/>
              <a:t>‹#›</a:t>
            </a:fld>
            <a:endParaRPr lang="en-US">
              <a:solidFill>
                <a:srgbClr val="E30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15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927653" y="430696"/>
            <a:ext cx="8216348" cy="642730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0000" y="1292400"/>
            <a:ext cx="7714800" cy="1224000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Hoofdstuk 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04DC27-A426-4FC3-9A89-4945263473A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414800" y="2610001"/>
            <a:ext cx="7444800" cy="3181199"/>
          </a:xfrm>
          <a:prstGeom prst="rect">
            <a:avLst/>
          </a:prstGeom>
        </p:spPr>
        <p:txBody>
          <a:bodyPr>
            <a:normAutofit/>
          </a:bodyPr>
          <a:lstStyle>
            <a:lvl2pPr marL="0" indent="0">
              <a:defRPr sz="3200" baseline="0"/>
            </a:lvl2pPr>
          </a:lstStyle>
          <a:p>
            <a:pPr lvl="1"/>
            <a:r>
              <a:rPr lang="nl-NL" dirty="0"/>
              <a:t>Hier kan een tekstje komen. Bijvoorbeeld een korte inleiding op het hoofdstuk.</a:t>
            </a:r>
            <a:endParaRPr lang="en-US" dirty="0"/>
          </a:p>
        </p:txBody>
      </p:sp>
      <p:pic>
        <p:nvPicPr>
          <p:cNvPr id="5" name="Picture 4" descr="Inholland_Monogram_P_Magenta.pdf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80000" y="75600"/>
            <a:ext cx="568800" cy="5688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0893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 descr="inholland-hogeschool-wit-120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12106" y="2251817"/>
            <a:ext cx="4319787" cy="170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33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INH_ppt_schetsbeeld.jpg"/>
          <p:cNvPicPr>
            <a:picLocks noChangeAspect="1"/>
          </p:cNvPicPr>
          <p:nvPr userDrawn="1"/>
        </p:nvPicPr>
        <p:blipFill>
          <a:blip r:embed="rId2"/>
          <a:srcRect l="1342" r="1342" b="45041"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606425" y="862013"/>
            <a:ext cx="8537575" cy="59959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11" descr="Inholland_Hogeschool_Magenta.pd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01663" y="862013"/>
            <a:ext cx="2159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176000" y="4572000"/>
            <a:ext cx="2423400" cy="1235075"/>
          </a:xfrm>
          <a:prstGeom prst="rect">
            <a:avLst/>
          </a:prstGeom>
        </p:spPr>
        <p:txBody>
          <a:bodyPr lIns="0" bIns="0" anchor="b">
            <a:noAutofit/>
          </a:bodyPr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2pPr>
            <a:lvl3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3pPr>
            <a:lvl4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4pPr>
            <a:lvl5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9600" y="1713600"/>
            <a:ext cx="7117200" cy="1310400"/>
          </a:xfrm>
        </p:spPr>
        <p:txBody>
          <a:bodyPr/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l-NL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6400" y="3024000"/>
            <a:ext cx="6530400" cy="1314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 b="0" i="0" baseline="0">
                <a:solidFill>
                  <a:schemeClr val="bg1"/>
                </a:solidFill>
                <a:latin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736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nl-NL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14800" y="2030412"/>
            <a:ext cx="7444800" cy="4103987"/>
          </a:xfrm>
          <a:prstGeom prst="rect">
            <a:avLst/>
          </a:prstGeom>
        </p:spPr>
        <p:txBody>
          <a:bodyPr>
            <a:normAutofit/>
          </a:bodyPr>
          <a:lstStyle>
            <a:lvl2pPr marL="0" indent="-342000">
              <a:spcBef>
                <a:spcPts val="4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defRPr sz="2000"/>
            </a:lvl2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2C937-2E40-4E4E-B9BA-60F4F1A3638C}" type="slidenum">
              <a:rPr lang="en-US">
                <a:solidFill>
                  <a:srgbClr val="E3027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30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953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Click to </a:t>
            </a:r>
            <a:r>
              <a:rPr lang="nl-NL" dirty="0" err="1" smtClean="0"/>
              <a:t>edit</a:t>
            </a:r>
            <a:r>
              <a:rPr lang="nl-NL" dirty="0" smtClean="0"/>
              <a:t> </a:t>
            </a:r>
            <a:r>
              <a:rPr lang="nl-NL" dirty="0" err="1" smtClean="0"/>
              <a:t>Master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r>
              <a:rPr lang="nl-NL" dirty="0" smtClean="0"/>
              <a:t> </a:t>
            </a:r>
            <a:r>
              <a:rPr lang="nl-NL" dirty="0" err="1" smtClean="0"/>
              <a:t>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14800" y="2030400"/>
            <a:ext cx="7444800" cy="4096800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4668-E18E-3947-89F8-0BABF76CC5DF}" type="slidenum">
              <a:rPr lang="en-US">
                <a:solidFill>
                  <a:srgbClr val="E3027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30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3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aders (vergelijk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259600" y="2030413"/>
            <a:ext cx="3600450" cy="4095750"/>
          </a:xfrm>
          <a:prstGeom prst="rect">
            <a:avLst/>
          </a:prstGeom>
        </p:spPr>
        <p:txBody>
          <a:bodyPr/>
          <a:lstStyle>
            <a:lvl2pPr marL="270000" indent="-270000">
              <a:buFont typeface="Lucida Grande"/>
              <a:buChar char="-"/>
              <a:defRPr/>
            </a:lvl2pPr>
            <a:lvl3pPr marL="270000" indent="-270000">
              <a:buFont typeface="Lucida Grande"/>
              <a:buChar char="-"/>
              <a:defRPr/>
            </a:lvl3pPr>
            <a:lvl4pPr marL="270000" indent="-270000">
              <a:buFont typeface="Lucida Grande"/>
              <a:buChar char="-"/>
              <a:defRPr/>
            </a:lvl4pPr>
            <a:lvl5pPr marL="270000" indent="-270000">
              <a:buFont typeface="Lucida Grande"/>
              <a:buChar char="-"/>
              <a:defRPr/>
            </a:lvl5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414800" y="2030413"/>
            <a:ext cx="3600000" cy="4095750"/>
          </a:xfrm>
          <a:prstGeom prst="rect">
            <a:avLst/>
          </a:prstGeom>
        </p:spPr>
        <p:txBody>
          <a:bodyPr/>
          <a:lstStyle>
            <a:lvl2pPr marL="270000" indent="-270000">
              <a:buFont typeface="Lucida Grande"/>
              <a:buChar char="-"/>
              <a:defRPr/>
            </a:lvl2pPr>
            <a:lvl3pPr marL="270000" indent="-270000">
              <a:buFont typeface="Lucida Grande"/>
              <a:buChar char="-"/>
              <a:defRPr/>
            </a:lvl3pPr>
            <a:lvl4pPr marL="270000" indent="-270000">
              <a:buFont typeface="Lucida Grande"/>
              <a:buChar char="-"/>
              <a:defRPr/>
            </a:lvl4pPr>
            <a:lvl5pPr marL="270000" indent="-270000">
              <a:buFont typeface="Lucida Grande"/>
              <a:buChar char="-"/>
              <a:defRPr/>
            </a:lvl5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5"/>
          </p:nvPr>
        </p:nvSpPr>
        <p:spPr>
          <a:xfrm>
            <a:off x="6553200" y="6356350"/>
            <a:ext cx="23066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F011D-50C9-804B-85D9-FB60A38F0E87}" type="slidenum">
              <a:rPr lang="en-US">
                <a:solidFill>
                  <a:srgbClr val="E3027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30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8312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plaa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1144588" y="641350"/>
            <a:ext cx="7715250" cy="12239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400" b="1" dirty="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9600" y="2030400"/>
            <a:ext cx="3600000" cy="4095763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buFont typeface="Lucida Grande"/>
              <a:buNone/>
              <a:defRPr sz="2800"/>
            </a:lvl1pPr>
            <a:lvl2pPr marL="90000" indent="-277200">
              <a:buClr>
                <a:schemeClr val="bg2"/>
              </a:buClr>
              <a:buFont typeface="Arial"/>
              <a:buNone/>
              <a:defRPr sz="2400" baseline="0"/>
            </a:lvl2pPr>
            <a:lvl3pPr marL="90000" indent="-277200">
              <a:buClr>
                <a:schemeClr val="bg2"/>
              </a:buClr>
              <a:buFont typeface="Wingdings" charset="2"/>
              <a:buAutoNum type="arabicPlain"/>
              <a:defRPr sz="2000"/>
            </a:lvl3pPr>
            <a:lvl4pPr marL="90000" indent="-277200">
              <a:buClr>
                <a:schemeClr val="bg2"/>
              </a:buClr>
              <a:buFont typeface="Wingdings" charset="2"/>
              <a:buAutoNum type="arabicPlain"/>
              <a:defRPr sz="1800"/>
            </a:lvl4pPr>
            <a:lvl5pPr marL="90000" indent="-277200">
              <a:buClr>
                <a:schemeClr val="bg2"/>
              </a:buClr>
              <a:buFont typeface="Wingdings" charset="2"/>
              <a:buAutoNum type="arabicPlain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endParaRPr lang="nl-NL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428863" y="2030413"/>
            <a:ext cx="3600337" cy="4095750"/>
          </a:xfrm>
          <a:prstGeom prst="rect">
            <a:avLst/>
          </a:prstGeom>
        </p:spPr>
        <p:txBody>
          <a:bodyPr/>
          <a:lstStyle>
            <a:lvl2pPr marL="270000" indent="-270000">
              <a:buFont typeface="Lucida Grande"/>
              <a:buChar char="-"/>
              <a:defRPr/>
            </a:lvl2pPr>
            <a:lvl3pPr marL="270000" indent="-270000">
              <a:buFont typeface="Lucida Grande"/>
              <a:buChar char="-"/>
              <a:defRPr/>
            </a:lvl3pPr>
            <a:lvl4pPr marL="270000" indent="-270000">
              <a:buFont typeface="Lucida Grande"/>
              <a:buChar char="-"/>
              <a:defRPr/>
            </a:lvl4pPr>
            <a:lvl5pPr marL="270000" indent="-270000">
              <a:buFont typeface="Lucida Grande"/>
              <a:buChar char="-"/>
              <a:defRPr/>
            </a:lvl5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3066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CFB3A-2920-A74D-9495-538B22DF1187}" type="slidenum">
              <a:rPr lang="en-US">
                <a:solidFill>
                  <a:srgbClr val="E3027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30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481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atje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14800" y="2030400"/>
            <a:ext cx="3600000" cy="4095763"/>
          </a:xfrm>
          <a:prstGeom prst="rect">
            <a:avLst/>
          </a:prstGeom>
        </p:spPr>
        <p:txBody>
          <a:bodyPr/>
          <a:lstStyle>
            <a:lvl1pPr marL="0">
              <a:buFont typeface="Lucida Grande"/>
              <a:buNone/>
              <a:defRPr sz="2800"/>
            </a:lvl1pPr>
            <a:lvl2pPr marL="90000" indent="-277200">
              <a:buClr>
                <a:schemeClr val="bg2"/>
              </a:buClr>
              <a:buFont typeface="Arial"/>
              <a:buNone/>
              <a:defRPr sz="2400" baseline="0"/>
            </a:lvl2pPr>
            <a:lvl3pPr marL="90000" indent="-277200">
              <a:buClr>
                <a:schemeClr val="bg2"/>
              </a:buClr>
              <a:buFont typeface="Wingdings" charset="2"/>
              <a:buAutoNum type="arabicPlain"/>
              <a:defRPr sz="2000"/>
            </a:lvl3pPr>
            <a:lvl4pPr marL="90000" indent="-277200">
              <a:buClr>
                <a:schemeClr val="bg2"/>
              </a:buClr>
              <a:buFont typeface="Wingdings" charset="2"/>
              <a:buAutoNum type="arabicPlain"/>
              <a:defRPr sz="1800"/>
            </a:lvl4pPr>
            <a:lvl5pPr marL="90000" indent="-277200">
              <a:buClr>
                <a:schemeClr val="bg2"/>
              </a:buClr>
              <a:buFont typeface="Wingdings" charset="2"/>
              <a:buAutoNum type="arabicPlain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1"/>
            <a:endParaRPr lang="nl-NL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259263" y="2030413"/>
            <a:ext cx="3600337" cy="4095750"/>
          </a:xfrm>
          <a:prstGeom prst="rect">
            <a:avLst/>
          </a:prstGeom>
        </p:spPr>
        <p:txBody>
          <a:bodyPr/>
          <a:lstStyle>
            <a:lvl1pPr>
              <a:buFont typeface="Arial"/>
              <a:buNone/>
              <a:defRPr b="0">
                <a:solidFill>
                  <a:schemeClr val="bg1"/>
                </a:solidFill>
                <a:latin typeface="+mn-lt"/>
              </a:defRPr>
            </a:lvl1pPr>
            <a:lvl2pPr marL="0" indent="0">
              <a:buFont typeface="Lucida Grande"/>
              <a:buNone/>
              <a:defRPr b="0" baseline="0">
                <a:solidFill>
                  <a:schemeClr val="bg1"/>
                </a:solidFill>
                <a:latin typeface="+mn-lt"/>
              </a:defRPr>
            </a:lvl2pPr>
            <a:lvl3pPr marL="270000" indent="-270000">
              <a:buFont typeface="Lucida Grande"/>
              <a:buNone/>
              <a:defRPr b="0">
                <a:solidFill>
                  <a:schemeClr val="bg1"/>
                </a:solidFill>
                <a:latin typeface="+mn-lt"/>
              </a:defRPr>
            </a:lvl3pPr>
            <a:lvl4pPr marL="270000" indent="-270000">
              <a:buFont typeface="Lucida Grande"/>
              <a:buNone/>
              <a:defRPr b="0">
                <a:solidFill>
                  <a:schemeClr val="bg1"/>
                </a:solidFill>
                <a:latin typeface="+mn-lt"/>
              </a:defRPr>
            </a:lvl4pPr>
            <a:lvl5pPr marL="270000" indent="-270000">
              <a:buFont typeface="Lucida Grande"/>
              <a:buNone/>
              <a:defRPr b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3066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0C9FC-4DAD-2A48-A291-2CBD4BC0FA79}" type="slidenum">
              <a:rPr lang="en-US">
                <a:solidFill>
                  <a:srgbClr val="E3027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30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0252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Click to </a:t>
            </a:r>
            <a:r>
              <a:rPr lang="nl-NL" dirty="0" err="1" smtClean="0"/>
              <a:t>edit</a:t>
            </a:r>
            <a:r>
              <a:rPr lang="nl-NL" dirty="0" smtClean="0"/>
              <a:t> </a:t>
            </a:r>
            <a:r>
              <a:rPr lang="nl-NL" dirty="0" err="1" smtClean="0"/>
              <a:t>Master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r>
              <a:rPr lang="nl-NL" dirty="0" smtClean="0"/>
              <a:t> </a:t>
            </a:r>
            <a:r>
              <a:rPr lang="nl-NL" dirty="0" err="1" smtClean="0"/>
              <a:t>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1414225" y="2030413"/>
            <a:ext cx="7445375" cy="4095750"/>
          </a:xfrm>
        </p:spPr>
        <p:txBody>
          <a:bodyPr/>
          <a:lstStyle/>
          <a:p>
            <a:pPr lvl="0"/>
            <a:r>
              <a:rPr lang="nl-NL" dirty="0" smtClean="0"/>
              <a:t>Click to </a:t>
            </a:r>
            <a:r>
              <a:rPr lang="nl-NL" dirty="0" err="1" smtClean="0"/>
              <a:t>edit</a:t>
            </a:r>
            <a:r>
              <a:rPr lang="nl-NL" dirty="0" smtClean="0"/>
              <a:t> </a:t>
            </a:r>
            <a:r>
              <a:rPr lang="nl-NL" dirty="0" err="1" smtClean="0"/>
              <a:t>Master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r>
              <a:rPr lang="nl-NL" dirty="0" smtClean="0"/>
              <a:t> </a:t>
            </a:r>
            <a:r>
              <a:rPr lang="nl-NL" dirty="0" err="1" smtClean="0"/>
              <a:t>styles</a:t>
            </a:r>
            <a:endParaRPr lang="nl-NL" dirty="0" smtClean="0"/>
          </a:p>
          <a:p>
            <a:pPr lvl="1"/>
            <a:r>
              <a:rPr lang="nl-NL" dirty="0" err="1" smtClean="0"/>
              <a:t>Second</a:t>
            </a:r>
            <a:r>
              <a:rPr lang="nl-NL" dirty="0" smtClean="0"/>
              <a:t> level</a:t>
            </a:r>
          </a:p>
          <a:p>
            <a:pPr lvl="2"/>
            <a:r>
              <a:rPr lang="nl-NL" dirty="0" err="1" smtClean="0"/>
              <a:t>Third</a:t>
            </a:r>
            <a:r>
              <a:rPr lang="nl-NL" dirty="0" smtClean="0"/>
              <a:t> level</a:t>
            </a:r>
          </a:p>
          <a:p>
            <a:pPr lvl="3"/>
            <a:r>
              <a:rPr lang="nl-NL" dirty="0" err="1" smtClean="0"/>
              <a:t>Fourth</a:t>
            </a:r>
            <a:r>
              <a:rPr lang="nl-NL" dirty="0" smtClean="0"/>
              <a:t> level</a:t>
            </a:r>
          </a:p>
          <a:p>
            <a:pPr lvl="4"/>
            <a:r>
              <a:rPr lang="nl-NL" dirty="0" err="1" smtClean="0"/>
              <a:t>Fifth</a:t>
            </a:r>
            <a:r>
              <a:rPr lang="nl-NL" dirty="0" smtClean="0"/>
              <a:t>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5"/>
          </p:nvPr>
        </p:nvSpPr>
        <p:spPr>
          <a:xfrm>
            <a:off x="6553200" y="6356350"/>
            <a:ext cx="23066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D2448-EA63-984F-B23F-BE90B1C0BE64}" type="slidenum">
              <a:rPr lang="en-US">
                <a:solidFill>
                  <a:srgbClr val="E3027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30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115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14800" y="2030400"/>
            <a:ext cx="7444800" cy="4096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09CB7-E3A5-9742-A4A6-98454B11EB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CA33E-8626-5146-9557-26E373A92192}" type="slidenum">
              <a:rPr lang="en-US">
                <a:solidFill>
                  <a:srgbClr val="E3027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30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6346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BBD33-BCB5-8045-B4E9-384BFFB865BE}" type="slidenum">
              <a:rPr lang="en-US">
                <a:solidFill>
                  <a:srgbClr val="E3027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30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059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927100" y="430213"/>
            <a:ext cx="8216900" cy="642778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10" descr="Inholland_Monogram_P_Magenta.pd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79388" y="76200"/>
            <a:ext cx="569912" cy="568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000" y="1292400"/>
            <a:ext cx="7714800" cy="1224000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Click to </a:t>
            </a:r>
            <a:r>
              <a:rPr lang="nl-NL" dirty="0" err="1" smtClean="0"/>
              <a:t>edit</a:t>
            </a:r>
            <a:r>
              <a:rPr lang="nl-NL" dirty="0" smtClean="0"/>
              <a:t> </a:t>
            </a:r>
            <a:r>
              <a:rPr lang="nl-NL" dirty="0" err="1" smtClean="0"/>
              <a:t>Master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r>
              <a:rPr lang="nl-NL" dirty="0" smtClean="0"/>
              <a:t> </a:t>
            </a:r>
            <a:r>
              <a:rPr lang="nl-NL" dirty="0" err="1" smtClean="0"/>
              <a:t>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14800" y="2610001"/>
            <a:ext cx="7444800" cy="3181199"/>
          </a:xfrm>
          <a:prstGeom prst="rect">
            <a:avLst/>
          </a:prstGeom>
        </p:spPr>
        <p:txBody>
          <a:bodyPr>
            <a:normAutofit/>
          </a:bodyPr>
          <a:lstStyle>
            <a:lvl2pPr marL="0" indent="0">
              <a:defRPr sz="3200" baseline="0"/>
            </a:lvl2pPr>
          </a:lstStyle>
          <a:p>
            <a:pPr lvl="1"/>
            <a:r>
              <a:rPr lang="nl-NL" dirty="0" smtClean="0"/>
              <a:t>Click to </a:t>
            </a:r>
            <a:r>
              <a:rPr lang="nl-NL" dirty="0" err="1" smtClean="0"/>
              <a:t>edit</a:t>
            </a:r>
            <a:r>
              <a:rPr lang="nl-NL" dirty="0" smtClean="0"/>
              <a:t> </a:t>
            </a:r>
            <a:r>
              <a:rPr lang="nl-NL" dirty="0" err="1" smtClean="0"/>
              <a:t>Master</a:t>
            </a:r>
            <a:r>
              <a:rPr lang="nl-NL" dirty="0" smtClean="0"/>
              <a:t> </a:t>
            </a:r>
            <a:r>
              <a:rPr lang="nl-NL" dirty="0" err="1" smtClean="0"/>
              <a:t>text</a:t>
            </a:r>
            <a:r>
              <a:rPr lang="nl-NL" dirty="0" smtClean="0"/>
              <a:t> </a:t>
            </a:r>
            <a:r>
              <a:rPr lang="nl-NL" dirty="0" err="1" smtClean="0"/>
              <a:t>styles</a:t>
            </a:r>
            <a:endParaRPr lang="nl-NL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3774752-A967-6440-83EC-0D963D02490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78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10" descr="inholland-hogeschool-wit-1200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2251075"/>
            <a:ext cx="4321175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26719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7" t="7905" r="947" b="22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607100" y="861819"/>
            <a:ext cx="8536900" cy="599618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176000" y="4572000"/>
            <a:ext cx="2423400" cy="1235075"/>
          </a:xfrm>
          <a:prstGeom prst="rect">
            <a:avLst/>
          </a:prstGeom>
        </p:spPr>
        <p:txBody>
          <a:bodyPr lIns="0" bIns="0" anchor="b">
            <a:noAutofit/>
          </a:bodyPr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2pPr>
            <a:lvl3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3pPr>
            <a:lvl4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4pPr>
            <a:lvl5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/>
              <a:t>Locatie</a:t>
            </a:r>
          </a:p>
          <a:p>
            <a:pPr lvl="0"/>
            <a:r>
              <a:rPr lang="nl-NL" dirty="0"/>
              <a:t>Naam</a:t>
            </a:r>
          </a:p>
          <a:p>
            <a:pPr lvl="0"/>
            <a:r>
              <a:rPr lang="nl-NL" dirty="0"/>
              <a:t>Datum [</a:t>
            </a:r>
            <a:r>
              <a:rPr lang="nl-NL" dirty="0" err="1"/>
              <a:t>dd</a:t>
            </a:r>
            <a:r>
              <a:rPr lang="nl-NL" dirty="0"/>
              <a:t> maand </a:t>
            </a:r>
            <a:r>
              <a:rPr lang="nl-NL" dirty="0" err="1"/>
              <a:t>jjjj</a:t>
            </a:r>
            <a:r>
              <a:rPr lang="nl-NL" dirty="0"/>
              <a:t>]</a:t>
            </a:r>
            <a:endParaRPr lang="en-US" dirty="0"/>
          </a:p>
        </p:txBody>
      </p:sp>
      <p:pic>
        <p:nvPicPr>
          <p:cNvPr id="8" name="Picture 7" descr="Inholland_Hogeschool_Magenta.pdf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01842" y="861819"/>
            <a:ext cx="21590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69600" y="1713600"/>
            <a:ext cx="7117200" cy="1310400"/>
          </a:xfrm>
        </p:spPr>
        <p:txBody>
          <a:bodyPr/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Hier de titel van uw presentatie over maximaal twee regels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56400" y="3024000"/>
            <a:ext cx="6530400" cy="1314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 b="0" i="0" baseline="0">
                <a:solidFill>
                  <a:schemeClr val="bg1"/>
                </a:solidFill>
                <a:latin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Hier de subtitel van uw presentatie over maximaal twee regels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1913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Agenda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DC27-A426-4FC3-9A89-4945263473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414800" y="2030412"/>
            <a:ext cx="7444800" cy="4103987"/>
          </a:xfrm>
          <a:prstGeom prst="rect">
            <a:avLst/>
          </a:prstGeom>
        </p:spPr>
        <p:txBody>
          <a:bodyPr>
            <a:normAutofit/>
          </a:bodyPr>
          <a:lstStyle>
            <a:lvl2pPr marL="0" indent="-342000">
              <a:spcBef>
                <a:spcPts val="400"/>
              </a:spcBef>
              <a:spcAft>
                <a:spcPts val="600"/>
              </a:spcAft>
              <a:buClr>
                <a:schemeClr val="bg2"/>
              </a:buClr>
              <a:buFont typeface="+mj-lt"/>
              <a:buAutoNum type="arabicPeriod"/>
              <a:defRPr sz="2000"/>
            </a:lvl2pPr>
          </a:lstStyle>
          <a:p>
            <a:pPr lvl="1"/>
            <a:r>
              <a:rPr lang="nl-NL" dirty="0"/>
              <a:t>Agendapunt 1</a:t>
            </a:r>
          </a:p>
          <a:p>
            <a:pPr lvl="1"/>
            <a:r>
              <a:rPr lang="nl-NL" dirty="0"/>
              <a:t>Agendapunt 2</a:t>
            </a:r>
          </a:p>
          <a:p>
            <a:pPr lvl="1"/>
            <a:r>
              <a:rPr lang="nl-NL" dirty="0"/>
              <a:t>Agendapunt 3</a:t>
            </a:r>
          </a:p>
          <a:p>
            <a:pPr lvl="1"/>
            <a:r>
              <a:rPr lang="nl-NL" dirty="0"/>
              <a:t>Enzovoort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7028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DC27-A426-4FC3-9A89-4945263473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414800" y="2030400"/>
            <a:ext cx="7444800" cy="40968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238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aders (vergelijk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259600" y="2030413"/>
            <a:ext cx="3600450" cy="4095750"/>
          </a:xfrm>
          <a:prstGeom prst="rect">
            <a:avLst/>
          </a:prstGeom>
        </p:spPr>
        <p:txBody>
          <a:bodyPr/>
          <a:lstStyle>
            <a:lvl2pPr marL="270000" indent="-270000">
              <a:buFont typeface="Lucida Grande"/>
              <a:buChar char="-"/>
              <a:defRPr/>
            </a:lvl2pPr>
            <a:lvl3pPr marL="270000" indent="-270000">
              <a:buFont typeface="Lucida Grande"/>
              <a:buChar char="-"/>
              <a:defRPr/>
            </a:lvl3pPr>
            <a:lvl4pPr marL="270000" indent="-270000">
              <a:buFont typeface="Lucida Grande"/>
              <a:buChar char="-"/>
              <a:defRPr/>
            </a:lvl4pPr>
            <a:lvl5pPr marL="270000" indent="-270000">
              <a:buFont typeface="Lucida Grande"/>
              <a:buChar char="-"/>
              <a:defRPr/>
            </a:lvl5pPr>
          </a:lstStyle>
          <a:p>
            <a:pPr lvl="0"/>
            <a:r>
              <a:rPr lang="nl-NL" dirty="0"/>
              <a:t>Kop rechter kolom</a:t>
            </a:r>
          </a:p>
          <a:p>
            <a:pPr lvl="1"/>
            <a:r>
              <a:rPr lang="nl-NL" dirty="0"/>
              <a:t>Een</a:t>
            </a:r>
          </a:p>
          <a:p>
            <a:pPr lvl="1"/>
            <a:r>
              <a:rPr lang="nl-NL" dirty="0"/>
              <a:t>Twee</a:t>
            </a:r>
          </a:p>
          <a:p>
            <a:pPr lvl="1"/>
            <a:r>
              <a:rPr lang="nl-NL" dirty="0"/>
              <a:t>Drie</a:t>
            </a:r>
          </a:p>
          <a:p>
            <a:pPr lvl="1"/>
            <a:r>
              <a:rPr lang="nl-NL" dirty="0"/>
              <a:t>Enzovoort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414800" y="2030413"/>
            <a:ext cx="3600000" cy="4095750"/>
          </a:xfrm>
          <a:prstGeom prst="rect">
            <a:avLst/>
          </a:prstGeom>
        </p:spPr>
        <p:txBody>
          <a:bodyPr anchor="t"/>
          <a:lstStyle>
            <a:lvl2pPr marL="270000" indent="-270000">
              <a:buFont typeface="Lucida Grande"/>
              <a:buChar char="-"/>
              <a:defRPr/>
            </a:lvl2pPr>
            <a:lvl3pPr marL="270000" indent="-270000">
              <a:buFont typeface="Lucida Grande"/>
              <a:buChar char="-"/>
              <a:defRPr/>
            </a:lvl3pPr>
            <a:lvl4pPr marL="270000" indent="-270000">
              <a:buFont typeface="Lucida Grande"/>
              <a:buChar char="-"/>
              <a:defRPr/>
            </a:lvl4pPr>
            <a:lvl5pPr marL="270000" indent="-270000">
              <a:buFont typeface="Lucida Grande"/>
              <a:buChar char="-"/>
              <a:defRPr/>
            </a:lvl5pPr>
          </a:lstStyle>
          <a:p>
            <a:pPr lvl="0"/>
            <a:r>
              <a:rPr lang="nl-NL" dirty="0"/>
              <a:t>Kop linker kolom</a:t>
            </a:r>
          </a:p>
          <a:p>
            <a:pPr lvl="1"/>
            <a:r>
              <a:rPr lang="nl-NL" dirty="0"/>
              <a:t>Een</a:t>
            </a:r>
          </a:p>
          <a:p>
            <a:pPr lvl="1"/>
            <a:r>
              <a:rPr lang="nl-NL" dirty="0"/>
              <a:t>Twee</a:t>
            </a:r>
          </a:p>
          <a:p>
            <a:pPr lvl="1"/>
            <a:r>
              <a:rPr lang="nl-NL" dirty="0"/>
              <a:t>Drie</a:t>
            </a:r>
          </a:p>
          <a:p>
            <a:pPr lvl="1"/>
            <a:r>
              <a:rPr lang="nl-NL" dirty="0"/>
              <a:t>Enzovoort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06400" cy="365125"/>
          </a:xfrm>
        </p:spPr>
        <p:txBody>
          <a:bodyPr/>
          <a:lstStyle/>
          <a:p>
            <a:fld id="{9104DC27-A426-4FC3-9A89-4945263473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853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plaa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9600" y="2030400"/>
            <a:ext cx="3600000" cy="4095763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buFont typeface="Lucida Grande"/>
              <a:buNone/>
              <a:defRPr sz="2800"/>
            </a:lvl1pPr>
            <a:lvl2pPr marL="90000" indent="-277200">
              <a:buClr>
                <a:schemeClr val="bg2"/>
              </a:buClr>
              <a:buFont typeface="Arial"/>
              <a:buNone/>
              <a:defRPr sz="2400" baseline="0"/>
            </a:lvl2pPr>
            <a:lvl3pPr marL="90000" indent="-277200">
              <a:buClr>
                <a:schemeClr val="bg2"/>
              </a:buClr>
              <a:buFont typeface="Wingdings" charset="2"/>
              <a:buAutoNum type="arabicPlain"/>
              <a:defRPr sz="2000"/>
            </a:lvl3pPr>
            <a:lvl4pPr marL="90000" indent="-277200">
              <a:buClr>
                <a:schemeClr val="bg2"/>
              </a:buClr>
              <a:buFont typeface="Wingdings" charset="2"/>
              <a:buAutoNum type="arabicPlain"/>
              <a:defRPr sz="1800"/>
            </a:lvl4pPr>
            <a:lvl5pPr marL="90000" indent="-277200">
              <a:buClr>
                <a:schemeClr val="bg2"/>
              </a:buClr>
              <a:buFont typeface="Wingdings" charset="2"/>
              <a:buAutoNum type="arabicPlain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06400" cy="365125"/>
          </a:xfrm>
        </p:spPr>
        <p:txBody>
          <a:bodyPr/>
          <a:lstStyle/>
          <a:p>
            <a:fld id="{9104DC27-A426-4FC3-9A89-4945263473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144800" y="640800"/>
            <a:ext cx="7714800" cy="122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baseline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/>
              <a:ea typeface="+mj-ea"/>
              <a:cs typeface="Arial Narrow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428863" y="2030413"/>
            <a:ext cx="3600337" cy="4095750"/>
          </a:xfrm>
          <a:prstGeom prst="rect">
            <a:avLst/>
          </a:prstGeom>
        </p:spPr>
        <p:txBody>
          <a:bodyPr/>
          <a:lstStyle>
            <a:lvl2pPr marL="270000" indent="-270000">
              <a:buFont typeface="Lucida Grande"/>
              <a:buChar char="-"/>
              <a:defRPr/>
            </a:lvl2pPr>
            <a:lvl3pPr marL="270000" indent="-270000">
              <a:buFont typeface="Lucida Grande"/>
              <a:buChar char="-"/>
              <a:defRPr/>
            </a:lvl3pPr>
            <a:lvl4pPr marL="270000" indent="-270000">
              <a:buFont typeface="Lucida Grande"/>
              <a:buChar char="-"/>
              <a:defRPr/>
            </a:lvl4pPr>
            <a:lvl5pPr marL="270000" indent="-270000">
              <a:buFont typeface="Lucida Grande"/>
              <a:buChar char="-"/>
              <a:defRPr/>
            </a:lvl5pPr>
          </a:lstStyle>
          <a:p>
            <a:pPr lvl="0"/>
            <a:r>
              <a:rPr lang="nl-NL" dirty="0"/>
              <a:t>Kop</a:t>
            </a:r>
          </a:p>
          <a:p>
            <a:pPr lvl="1"/>
            <a:r>
              <a:rPr lang="nl-NL" dirty="0"/>
              <a:t>Een</a:t>
            </a:r>
          </a:p>
          <a:p>
            <a:pPr lvl="2"/>
            <a:r>
              <a:rPr lang="nl-NL" dirty="0"/>
              <a:t>Twee</a:t>
            </a:r>
          </a:p>
          <a:p>
            <a:pPr lvl="2"/>
            <a:r>
              <a:rPr lang="nl-NL" dirty="0"/>
              <a:t>Drie</a:t>
            </a:r>
          </a:p>
          <a:p>
            <a:pPr lvl="2"/>
            <a:r>
              <a:rPr lang="nl-NL" dirty="0"/>
              <a:t>Enzovoort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862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atje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14800" y="2030400"/>
            <a:ext cx="3600000" cy="4095763"/>
          </a:xfrm>
          <a:prstGeom prst="rect">
            <a:avLst/>
          </a:prstGeom>
        </p:spPr>
        <p:txBody>
          <a:bodyPr/>
          <a:lstStyle>
            <a:lvl1pPr marL="0">
              <a:buFont typeface="Lucida Grande"/>
              <a:buNone/>
              <a:defRPr sz="2800"/>
            </a:lvl1pPr>
            <a:lvl2pPr marL="90000" indent="-277200">
              <a:buClr>
                <a:schemeClr val="bg2"/>
              </a:buClr>
              <a:buFont typeface="Arial"/>
              <a:buNone/>
              <a:defRPr sz="2400" baseline="0"/>
            </a:lvl2pPr>
            <a:lvl3pPr marL="90000" indent="-277200">
              <a:buClr>
                <a:schemeClr val="bg2"/>
              </a:buClr>
              <a:buFont typeface="Wingdings" charset="2"/>
              <a:buAutoNum type="arabicPlain"/>
              <a:defRPr sz="2000"/>
            </a:lvl3pPr>
            <a:lvl4pPr marL="90000" indent="-277200">
              <a:buClr>
                <a:schemeClr val="bg2"/>
              </a:buClr>
              <a:buFont typeface="Wingdings" charset="2"/>
              <a:buAutoNum type="arabicPlain"/>
              <a:defRPr sz="1800"/>
            </a:lvl4pPr>
            <a:lvl5pPr marL="90000" indent="-277200">
              <a:buClr>
                <a:schemeClr val="bg2"/>
              </a:buClr>
              <a:buFont typeface="Wingdings" charset="2"/>
              <a:buAutoNum type="arabicPlain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06400" cy="365125"/>
          </a:xfrm>
        </p:spPr>
        <p:txBody>
          <a:bodyPr/>
          <a:lstStyle/>
          <a:p>
            <a:fld id="{9104DC27-A426-4FC3-9A89-4945263473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259263" y="2030413"/>
            <a:ext cx="3600337" cy="4095750"/>
          </a:xfrm>
          <a:prstGeom prst="rect">
            <a:avLst/>
          </a:prstGeom>
        </p:spPr>
        <p:txBody>
          <a:bodyPr anchor="t"/>
          <a:lstStyle>
            <a:lvl1pPr>
              <a:buFont typeface="Arial"/>
              <a:buNone/>
              <a:defRPr b="0">
                <a:solidFill>
                  <a:schemeClr val="bg1"/>
                </a:solidFill>
                <a:latin typeface="+mn-lt"/>
              </a:defRPr>
            </a:lvl1pPr>
            <a:lvl2pPr marL="0" indent="0">
              <a:buFont typeface="Lucida Grande"/>
              <a:buNone/>
              <a:defRPr b="0" baseline="0">
                <a:solidFill>
                  <a:schemeClr val="bg1"/>
                </a:solidFill>
                <a:latin typeface="+mn-lt"/>
              </a:defRPr>
            </a:lvl2pPr>
            <a:lvl3pPr marL="270000" indent="-270000">
              <a:buFont typeface="Lucida Grande"/>
              <a:buNone/>
              <a:defRPr b="0">
                <a:solidFill>
                  <a:schemeClr val="bg1"/>
                </a:solidFill>
                <a:latin typeface="+mn-lt"/>
              </a:defRPr>
            </a:lvl3pPr>
            <a:lvl4pPr marL="270000" indent="-270000">
              <a:buFont typeface="Lucida Grande"/>
              <a:buNone/>
              <a:defRPr b="0">
                <a:solidFill>
                  <a:schemeClr val="bg1"/>
                </a:solidFill>
                <a:latin typeface="+mn-lt"/>
              </a:defRPr>
            </a:lvl4pPr>
            <a:lvl5pPr marL="270000" indent="-270000">
              <a:buFont typeface="Lucida Grande"/>
              <a:buNone/>
              <a:defRPr b="0">
                <a:solidFill>
                  <a:schemeClr val="bg1"/>
                </a:solidFill>
                <a:latin typeface="+mn-lt"/>
              </a:defRPr>
            </a:lvl5pPr>
          </a:lstStyle>
          <a:p>
            <a:pPr lvl="1"/>
            <a:r>
              <a:rPr lang="nl-NL" dirty="0"/>
              <a:t>Tekst over het plaatje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2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rames (Compariz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259600" y="2030413"/>
            <a:ext cx="3600450" cy="409575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 marL="270000" indent="-270000">
              <a:buFont typeface="Lucida Grande"/>
              <a:buChar char="-"/>
              <a:defRPr/>
            </a:lvl2pPr>
            <a:lvl3pPr marL="270000" indent="-270000">
              <a:buFont typeface="Lucida Grande"/>
              <a:buChar char="-"/>
              <a:defRPr/>
            </a:lvl3pPr>
            <a:lvl4pPr marL="270000" indent="-270000">
              <a:buFont typeface="Lucida Grande"/>
              <a:buChar char="-"/>
              <a:defRPr/>
            </a:lvl4pPr>
            <a:lvl5pPr marL="270000" indent="-270000">
              <a:buFont typeface="Lucida Grande"/>
              <a:buChar char="-"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414800" y="2030413"/>
            <a:ext cx="3600000" cy="4095750"/>
          </a:xfrm>
          <a:prstGeom prst="rect">
            <a:avLst/>
          </a:prstGeom>
        </p:spPr>
        <p:txBody>
          <a:bodyPr/>
          <a:lstStyle>
            <a:lvl2pPr marL="270000" indent="-270000">
              <a:buFont typeface="Lucida Grande"/>
              <a:buChar char="-"/>
              <a:defRPr/>
            </a:lvl2pPr>
            <a:lvl3pPr marL="270000" indent="-270000">
              <a:buFont typeface="Lucida Grande"/>
              <a:buChar char="-"/>
              <a:defRPr/>
            </a:lvl3pPr>
            <a:lvl4pPr marL="270000" indent="-270000">
              <a:buFont typeface="Lucida Grande"/>
              <a:buChar char="-"/>
              <a:defRPr/>
            </a:lvl4pPr>
            <a:lvl5pPr marL="270000" indent="-270000">
              <a:buFont typeface="Lucida Grande"/>
              <a:buChar char="-"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5"/>
          </p:nvPr>
        </p:nvSpPr>
        <p:spPr>
          <a:xfrm>
            <a:off x="6553200" y="6356350"/>
            <a:ext cx="23066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FE43F-FEAA-6444-A8C4-F5FAAD705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06400" cy="365125"/>
          </a:xfrm>
        </p:spPr>
        <p:txBody>
          <a:bodyPr/>
          <a:lstStyle/>
          <a:p>
            <a:fld id="{9104DC27-A426-4FC3-9A89-4945263473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1414225" y="2030413"/>
            <a:ext cx="7445375" cy="409575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5145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DC27-A426-4FC3-9A89-4945263473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545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DC27-A426-4FC3-9A89-4945263473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06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927653" y="430696"/>
            <a:ext cx="8216348" cy="642730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0000" y="1292400"/>
            <a:ext cx="7714800" cy="1224000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Hoofdstuk 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04DC27-A426-4FC3-9A89-4945263473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414800" y="2610001"/>
            <a:ext cx="7444800" cy="3181199"/>
          </a:xfrm>
          <a:prstGeom prst="rect">
            <a:avLst/>
          </a:prstGeom>
        </p:spPr>
        <p:txBody>
          <a:bodyPr>
            <a:normAutofit/>
          </a:bodyPr>
          <a:lstStyle>
            <a:lvl2pPr marL="0" indent="0">
              <a:defRPr sz="3200" baseline="0"/>
            </a:lvl2pPr>
          </a:lstStyle>
          <a:p>
            <a:pPr lvl="1"/>
            <a:r>
              <a:rPr lang="nl-NL" dirty="0"/>
              <a:t>Hier kan een tekstje komen. Bijvoorbeeld een korte inleiding op het hoofdstuk.</a:t>
            </a:r>
            <a:endParaRPr lang="en-US" dirty="0"/>
          </a:p>
        </p:txBody>
      </p:sp>
      <p:pic>
        <p:nvPicPr>
          <p:cNvPr id="5" name="Picture 4" descr="Inholland_Monogram_P_Magenta.pdf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80000" y="75600"/>
            <a:ext cx="568800" cy="5688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3815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nholland-hogeschool-wit-120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12106" y="2251817"/>
            <a:ext cx="4319787" cy="170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84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1144588" y="641350"/>
            <a:ext cx="7715250" cy="12239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400" b="1" dirty="0">
              <a:solidFill>
                <a:schemeClr val="bg1"/>
              </a:solidFill>
              <a:latin typeface="Arial Narrow"/>
              <a:ea typeface="+mj-ea"/>
              <a:cs typeface="Arial Narrow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9600" y="2030400"/>
            <a:ext cx="3600000" cy="4095763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buFont typeface="Lucida Grande"/>
              <a:buNone/>
              <a:defRPr sz="2800"/>
            </a:lvl1pPr>
            <a:lvl2pPr marL="90000" indent="-277200">
              <a:buClr>
                <a:schemeClr val="bg2"/>
              </a:buClr>
              <a:buFont typeface="Arial"/>
              <a:buNone/>
              <a:defRPr sz="2400" baseline="0"/>
            </a:lvl2pPr>
            <a:lvl3pPr marL="90000" indent="-277200">
              <a:buClr>
                <a:schemeClr val="bg2"/>
              </a:buClr>
              <a:buFont typeface="Wingdings" charset="2"/>
              <a:buAutoNum type="arabicPlain"/>
              <a:defRPr sz="2000"/>
            </a:lvl3pPr>
            <a:lvl4pPr marL="90000" indent="-277200">
              <a:buClr>
                <a:schemeClr val="bg2"/>
              </a:buClr>
              <a:buFont typeface="Wingdings" charset="2"/>
              <a:buAutoNum type="arabicPlain"/>
              <a:defRPr sz="1800"/>
            </a:lvl4pPr>
            <a:lvl5pPr marL="90000" indent="-277200">
              <a:buClr>
                <a:schemeClr val="bg2"/>
              </a:buClr>
              <a:buFont typeface="Wingdings" charset="2"/>
              <a:buAutoNum type="arabicPlain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428863" y="2030413"/>
            <a:ext cx="3600337" cy="4095750"/>
          </a:xfrm>
          <a:prstGeom prst="rect">
            <a:avLst/>
          </a:prstGeom>
        </p:spPr>
        <p:txBody>
          <a:bodyPr/>
          <a:lstStyle>
            <a:lvl2pPr marL="270000" indent="-270000">
              <a:buFont typeface="Lucida Grande"/>
              <a:buChar char="-"/>
              <a:defRPr baseline="0"/>
            </a:lvl2pPr>
            <a:lvl3pPr marL="270000" indent="-270000">
              <a:buFont typeface="Lucida Grande"/>
              <a:buChar char="-"/>
              <a:defRPr/>
            </a:lvl3pPr>
            <a:lvl4pPr marL="270000" indent="-270000">
              <a:buFont typeface="Lucida Grande"/>
              <a:buChar char="-"/>
              <a:defRPr/>
            </a:lvl4pPr>
            <a:lvl5pPr marL="270000" indent="-270000">
              <a:buFont typeface="Lucida Grande"/>
              <a:buChar char="-"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3066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849C9-9E9B-2649-8DC4-C23B78055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14800" y="2030400"/>
            <a:ext cx="3600000" cy="4095763"/>
          </a:xfrm>
          <a:prstGeom prst="rect">
            <a:avLst/>
          </a:prstGeom>
        </p:spPr>
        <p:txBody>
          <a:bodyPr/>
          <a:lstStyle>
            <a:lvl1pPr marL="0">
              <a:buFont typeface="Lucida Grande"/>
              <a:buNone/>
              <a:defRPr sz="2800"/>
            </a:lvl1pPr>
            <a:lvl2pPr marL="90000" indent="-277200">
              <a:buClr>
                <a:schemeClr val="bg2"/>
              </a:buClr>
              <a:buFont typeface="Arial"/>
              <a:buNone/>
              <a:defRPr sz="2400" baseline="0"/>
            </a:lvl2pPr>
            <a:lvl3pPr marL="90000" indent="-277200">
              <a:buClr>
                <a:schemeClr val="bg2"/>
              </a:buClr>
              <a:buFont typeface="Wingdings" charset="2"/>
              <a:buAutoNum type="arabicPlain"/>
              <a:defRPr sz="2000"/>
            </a:lvl3pPr>
            <a:lvl4pPr marL="90000" indent="-277200">
              <a:buClr>
                <a:schemeClr val="bg2"/>
              </a:buClr>
              <a:buFont typeface="Wingdings" charset="2"/>
              <a:buAutoNum type="arabicPlain"/>
              <a:defRPr sz="1800"/>
            </a:lvl4pPr>
            <a:lvl5pPr marL="90000" indent="-277200">
              <a:buClr>
                <a:schemeClr val="bg2"/>
              </a:buClr>
              <a:buFont typeface="Wingdings" charset="2"/>
              <a:buAutoNum type="arabicPlain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259263" y="2030413"/>
            <a:ext cx="3600337" cy="4095750"/>
          </a:xfrm>
          <a:prstGeom prst="rect">
            <a:avLst/>
          </a:prstGeom>
        </p:spPr>
        <p:txBody>
          <a:bodyPr/>
          <a:lstStyle>
            <a:lvl1pPr>
              <a:buFont typeface="Arial"/>
              <a:buNone/>
              <a:defRPr b="0">
                <a:solidFill>
                  <a:schemeClr val="bg1"/>
                </a:solidFill>
                <a:latin typeface="+mn-lt"/>
              </a:defRPr>
            </a:lvl1pPr>
            <a:lvl2pPr marL="0" indent="0">
              <a:buFont typeface="Lucida Grande"/>
              <a:buNone/>
              <a:defRPr b="0" baseline="0">
                <a:solidFill>
                  <a:schemeClr val="bg1"/>
                </a:solidFill>
                <a:latin typeface="+mn-lt"/>
              </a:defRPr>
            </a:lvl2pPr>
            <a:lvl3pPr marL="270000" indent="-270000">
              <a:buFont typeface="Lucida Grande"/>
              <a:buNone/>
              <a:defRPr b="0">
                <a:solidFill>
                  <a:schemeClr val="bg1"/>
                </a:solidFill>
                <a:latin typeface="+mn-lt"/>
              </a:defRPr>
            </a:lvl3pPr>
            <a:lvl4pPr marL="270000" indent="-270000">
              <a:buFont typeface="Lucida Grande"/>
              <a:buNone/>
              <a:defRPr b="0">
                <a:solidFill>
                  <a:schemeClr val="bg1"/>
                </a:solidFill>
                <a:latin typeface="+mn-lt"/>
              </a:defRPr>
            </a:lvl4pPr>
            <a:lvl5pPr marL="270000" indent="-270000">
              <a:buFont typeface="Lucida Grande"/>
              <a:buNone/>
              <a:defRPr b="0">
                <a:solidFill>
                  <a:schemeClr val="bg1"/>
                </a:solidFill>
                <a:latin typeface="+mn-lt"/>
              </a:defRPr>
            </a:lvl5pPr>
          </a:lstStyle>
          <a:p>
            <a:pPr lvl="1"/>
            <a:r>
              <a:rPr lang="nl-NL" dirty="0" err="1" smtClean="0"/>
              <a:t>Text</a:t>
            </a:r>
            <a:r>
              <a:rPr lang="nl-NL" dirty="0" smtClean="0"/>
              <a:t> </a:t>
            </a:r>
            <a:r>
              <a:rPr lang="nl-NL" dirty="0" err="1" smtClean="0"/>
              <a:t>next</a:t>
            </a:r>
            <a:r>
              <a:rPr lang="nl-NL" dirty="0" smtClean="0"/>
              <a:t> to a picture…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3066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9F901-EE5F-5F43-A4C3-0333DA5D6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1414225" y="2030413"/>
            <a:ext cx="7445375" cy="409575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5"/>
          </p:nvPr>
        </p:nvSpPr>
        <p:spPr>
          <a:xfrm>
            <a:off x="6553200" y="6356350"/>
            <a:ext cx="23066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F07FC-649B-AF45-A4F6-8EA529CD5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7BF7D-62C6-BF46-8919-D27D315FE4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74D39-C8BD-9D4B-A64B-90159177DB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7100" y="430213"/>
            <a:ext cx="8216900" cy="64277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144588" y="641350"/>
            <a:ext cx="77152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2623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C1D8C45-E4AB-A346-B49C-8ED7AE9CF1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9" name="Picture 7" descr="Inholland_Monogram_P_Wit.pdf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9388" y="76200"/>
            <a:ext cx="569912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14463" y="2030413"/>
            <a:ext cx="7445375" cy="406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Level one (Heading)</a:t>
            </a:r>
          </a:p>
          <a:p>
            <a:pPr lvl="1"/>
            <a:r>
              <a:rPr lang="en-US"/>
              <a:t>Level two (Body)</a:t>
            </a:r>
          </a:p>
          <a:p>
            <a:pPr lvl="2"/>
            <a:r>
              <a:rPr lang="en-US"/>
              <a:t>Level three (bullet list)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400" b="1" kern="1200">
          <a:solidFill>
            <a:schemeClr val="bg1"/>
          </a:solidFill>
          <a:latin typeface="Arial Narrow"/>
          <a:ea typeface="ＭＳ Ｐゴシック" pitchFamily="-107" charset="-128"/>
          <a:cs typeface="Arial Narrow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pitchFamily="-107" charset="0"/>
          <a:ea typeface="ＭＳ Ｐゴシック" pitchFamily="-107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pitchFamily="-107" charset="0"/>
          <a:ea typeface="ＭＳ Ｐゴシック" pitchFamily="-107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pitchFamily="-107" charset="0"/>
          <a:ea typeface="ＭＳ Ｐゴシック" pitchFamily="-107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pitchFamily="-107" charset="0"/>
          <a:ea typeface="ＭＳ Ｐゴシック" pitchFamily="-107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pitchFamily="-107" charset="0"/>
          <a:ea typeface="ＭＳ Ｐゴシック" pitchFamily="-107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pitchFamily="-107" charset="0"/>
          <a:ea typeface="ＭＳ Ｐゴシック" pitchFamily="-107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pitchFamily="-107" charset="0"/>
          <a:ea typeface="ＭＳ Ｐゴシック" pitchFamily="-107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pitchFamily="-107" charset="0"/>
          <a:ea typeface="ＭＳ Ｐゴシック" pitchFamily="-107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-107" charset="0"/>
        <a:defRPr sz="2800" b="1" kern="1200">
          <a:solidFill>
            <a:schemeClr val="tx2"/>
          </a:solidFill>
          <a:latin typeface="Arial (Body)"/>
          <a:ea typeface="ＭＳ Ｐゴシック" pitchFamily="-107" charset="-128"/>
          <a:cs typeface="Arial (Body)"/>
        </a:defRPr>
      </a:lvl1pPr>
      <a:lvl2pPr marL="358775" indent="-179388" algn="l" defTabSz="457200" rtl="0" eaLnBrk="1" fontAlgn="base" hangingPunct="1">
        <a:spcBef>
          <a:spcPct val="20000"/>
        </a:spcBef>
        <a:spcAft>
          <a:spcPct val="0"/>
        </a:spcAft>
        <a:buSzPct val="100000"/>
        <a:defRPr sz="2400" kern="1200">
          <a:solidFill>
            <a:schemeClr val="bg1"/>
          </a:solidFill>
          <a:latin typeface="Arial (Body)"/>
          <a:ea typeface="ＭＳ Ｐゴシック" pitchFamily="-107" charset="-128"/>
          <a:cs typeface="Arial (Body)"/>
        </a:defRPr>
      </a:lvl2pPr>
      <a:lvl3pPr marL="628650" indent="-269875" algn="l" defTabSz="457200" rtl="0" eaLnBrk="1" fontAlgn="base" hangingPunct="1">
        <a:spcBef>
          <a:spcPct val="20000"/>
        </a:spcBef>
        <a:spcAft>
          <a:spcPct val="0"/>
        </a:spcAft>
        <a:buSzPct val="100000"/>
        <a:buFont typeface="Lucida Grande" pitchFamily="-107" charset="0"/>
        <a:buChar char="-"/>
        <a:defRPr sz="2400" kern="1200">
          <a:solidFill>
            <a:schemeClr val="bg1"/>
          </a:solidFill>
          <a:latin typeface="Arial (Body)"/>
          <a:ea typeface="ＭＳ Ｐゴシック" pitchFamily="-107" charset="-128"/>
          <a:cs typeface="Arial (Body)"/>
        </a:defRPr>
      </a:lvl3pPr>
      <a:lvl4pPr marL="809625" algn="l" defTabSz="457200" rtl="0" eaLnBrk="1" fontAlgn="base" hangingPunct="1">
        <a:spcBef>
          <a:spcPct val="20000"/>
        </a:spcBef>
        <a:spcAft>
          <a:spcPct val="0"/>
        </a:spcAft>
        <a:buSzPct val="100000"/>
        <a:defRPr sz="2000" kern="1200">
          <a:solidFill>
            <a:schemeClr val="bg1"/>
          </a:solidFill>
          <a:latin typeface="Arial (Body)"/>
          <a:ea typeface="ＭＳ Ｐゴシック" pitchFamily="-107" charset="-128"/>
          <a:cs typeface="Arial (Body)"/>
        </a:defRPr>
      </a:lvl4pPr>
      <a:lvl5pPr marL="1079500" algn="l" defTabSz="457200" rtl="0" eaLnBrk="1" fontAlgn="base" hangingPunct="1">
        <a:spcBef>
          <a:spcPct val="20000"/>
        </a:spcBef>
        <a:spcAft>
          <a:spcPct val="0"/>
        </a:spcAft>
        <a:buSzPct val="100000"/>
        <a:defRPr sz="1600" kern="1200">
          <a:solidFill>
            <a:schemeClr val="tx2"/>
          </a:solidFill>
          <a:latin typeface="Arial (Body)"/>
          <a:ea typeface="ＭＳ Ｐゴシック" pitchFamily="-107" charset="-128"/>
          <a:cs typeface="Arial (Body)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7653" y="430696"/>
            <a:ext cx="8216348" cy="642730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4800" y="640800"/>
            <a:ext cx="7714800" cy="122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26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104DC27-A426-4FC3-9A89-4945263473A7}" type="slidenum">
              <a:rPr lang="en-US" smtClean="0">
                <a:solidFill>
                  <a:srgbClr val="E3027F"/>
                </a:solidFill>
                <a:latin typeface="Arial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E3027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14800" y="2030400"/>
            <a:ext cx="7444800" cy="4068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err="1"/>
              <a:t>Niveau</a:t>
            </a:r>
            <a:r>
              <a:rPr lang="en-US" dirty="0"/>
              <a:t> </a:t>
            </a:r>
            <a:r>
              <a:rPr lang="en-US" dirty="0" err="1"/>
              <a:t>één</a:t>
            </a:r>
            <a:r>
              <a:rPr lang="en-US" dirty="0"/>
              <a:t> (</a:t>
            </a:r>
            <a:r>
              <a:rPr lang="en-US" dirty="0" err="1"/>
              <a:t>Koppen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twee (</a:t>
            </a:r>
            <a:r>
              <a:rPr lang="en-US" dirty="0" err="1"/>
              <a:t>Bodytekst</a:t>
            </a:r>
            <a:r>
              <a:rPr lang="en-US" dirty="0"/>
              <a:t>)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</a:t>
            </a:r>
            <a:r>
              <a:rPr lang="en-US" dirty="0" err="1"/>
              <a:t>drie</a:t>
            </a:r>
            <a:r>
              <a:rPr lang="en-US" dirty="0"/>
              <a:t> (</a:t>
            </a:r>
            <a:r>
              <a:rPr lang="en-US" dirty="0" err="1"/>
              <a:t>Opsomming</a:t>
            </a:r>
            <a:r>
              <a:rPr lang="en-US" dirty="0"/>
              <a:t>)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</a:t>
            </a:r>
            <a:r>
              <a:rPr lang="en-US" dirty="0" err="1"/>
              <a:t>vier</a:t>
            </a:r>
            <a:endParaRPr lang="en-US" dirty="0"/>
          </a:p>
          <a:p>
            <a:pPr lvl="4"/>
            <a:r>
              <a:rPr lang="en-US" dirty="0" err="1"/>
              <a:t>Niveau</a:t>
            </a:r>
            <a:r>
              <a:rPr lang="en-US" dirty="0"/>
              <a:t> </a:t>
            </a:r>
            <a:r>
              <a:rPr lang="en-US" dirty="0" err="1"/>
              <a:t>vijf</a:t>
            </a:r>
            <a:r>
              <a:rPr lang="en-US" dirty="0"/>
              <a:t> (</a:t>
            </a:r>
            <a:r>
              <a:rPr lang="en-US" dirty="0" err="1"/>
              <a:t>Noot</a:t>
            </a:r>
            <a:r>
              <a:rPr lang="en-US" dirty="0"/>
              <a:t>)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648072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506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400" b="1" i="0" kern="1200">
          <a:solidFill>
            <a:schemeClr val="bg1"/>
          </a:solidFill>
          <a:latin typeface="Arial Narrow"/>
          <a:ea typeface="+mj-ea"/>
          <a:cs typeface="Arial Narrow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2800" b="1" kern="1200">
          <a:solidFill>
            <a:schemeClr val="bg2"/>
          </a:solidFill>
          <a:latin typeface="Arial (Body)"/>
          <a:ea typeface="+mn-ea"/>
          <a:cs typeface="Arial (Body)"/>
        </a:defRPr>
      </a:lvl1pPr>
      <a:lvl2pPr marL="360000" indent="-180000" algn="l" defTabSz="457200" rtl="0" eaLnBrk="1" latinLnBrk="0" hangingPunct="1">
        <a:spcBef>
          <a:spcPct val="20000"/>
        </a:spcBef>
        <a:buSzPct val="100000"/>
        <a:buFontTx/>
        <a:buNone/>
        <a:defRPr sz="2400" b="0" kern="1200">
          <a:solidFill>
            <a:schemeClr val="bg1"/>
          </a:solidFill>
          <a:latin typeface="Arial (Body)"/>
          <a:ea typeface="+mn-ea"/>
          <a:cs typeface="Arial (Body)"/>
        </a:defRPr>
      </a:lvl2pPr>
      <a:lvl3pPr marL="630000" indent="-270000" algn="l" defTabSz="457200" rtl="0" eaLnBrk="1" latinLnBrk="0" hangingPunct="1">
        <a:spcBef>
          <a:spcPct val="20000"/>
        </a:spcBef>
        <a:buSzPct val="100000"/>
        <a:buFont typeface="Lucida Grande"/>
        <a:buChar char="-"/>
        <a:defRPr sz="2400" b="0" kern="1200">
          <a:solidFill>
            <a:schemeClr val="bg1"/>
          </a:solidFill>
          <a:latin typeface="Arial (Body)"/>
          <a:ea typeface="+mn-ea"/>
          <a:cs typeface="Arial (Body)"/>
        </a:defRPr>
      </a:lvl3pPr>
      <a:lvl4pPr marL="810000" indent="0" algn="l" defTabSz="457200" rtl="0" eaLnBrk="1" latinLnBrk="0" hangingPunct="1">
        <a:spcBef>
          <a:spcPct val="20000"/>
        </a:spcBef>
        <a:buSzPct val="100000"/>
        <a:buFontTx/>
        <a:buNone/>
        <a:defRPr sz="2000" b="0" kern="1200">
          <a:solidFill>
            <a:schemeClr val="bg1"/>
          </a:solidFill>
          <a:latin typeface="Arial (Body)"/>
          <a:ea typeface="+mn-ea"/>
          <a:cs typeface="Arial (Body)"/>
        </a:defRPr>
      </a:lvl4pPr>
      <a:lvl5pPr marL="1080000" indent="0" algn="l" defTabSz="457200" rtl="0" eaLnBrk="1" latinLnBrk="0" hangingPunct="1">
        <a:spcBef>
          <a:spcPct val="20000"/>
        </a:spcBef>
        <a:buSzPct val="100000"/>
        <a:buFontTx/>
        <a:buNone/>
        <a:defRPr sz="1600" b="0" kern="1200">
          <a:solidFill>
            <a:schemeClr val="bg2"/>
          </a:solidFill>
          <a:latin typeface="Arial (Body)"/>
          <a:ea typeface="+mn-ea"/>
          <a:cs typeface="Arial (Body)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27100" y="430213"/>
            <a:ext cx="8216900" cy="64277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144588" y="641350"/>
            <a:ext cx="77152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2623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340AA19-6821-6842-9197-1DE124F808FC}" type="slidenum">
              <a:rPr lang="en-US">
                <a:solidFill>
                  <a:srgbClr val="E3027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3027F"/>
              </a:solidFill>
            </a:endParaRPr>
          </a:p>
        </p:txBody>
      </p:sp>
      <p:pic>
        <p:nvPicPr>
          <p:cNvPr id="1029" name="Picture 7" descr="Inholland_Monogram_P_Wit.pdf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179388" y="76200"/>
            <a:ext cx="569912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14463" y="2030413"/>
            <a:ext cx="7445375" cy="406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Niveau één (Koppen)</a:t>
            </a:r>
          </a:p>
          <a:p>
            <a:pPr lvl="1"/>
            <a:r>
              <a:rPr lang="en-US"/>
              <a:t>Niveau twee (Bodytekst)</a:t>
            </a:r>
          </a:p>
          <a:p>
            <a:pPr lvl="2"/>
            <a:r>
              <a:rPr lang="en-US"/>
              <a:t>Niveau drie (Opsomming)</a:t>
            </a:r>
          </a:p>
          <a:p>
            <a:pPr lvl="3"/>
            <a:r>
              <a:rPr lang="en-US"/>
              <a:t>Niveau vier</a:t>
            </a:r>
          </a:p>
          <a:p>
            <a:pPr lvl="4"/>
            <a:r>
              <a:rPr lang="en-US"/>
              <a:t>Niveau vijf (Noot)</a:t>
            </a:r>
          </a:p>
        </p:txBody>
      </p:sp>
    </p:spTree>
    <p:extLst>
      <p:ext uri="{BB962C8B-B14F-4D97-AF65-F5344CB8AC3E}">
        <p14:creationId xmlns:p14="http://schemas.microsoft.com/office/powerpoint/2010/main" val="29482132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400" b="1" kern="1200">
          <a:solidFill>
            <a:schemeClr val="bg1"/>
          </a:solidFill>
          <a:latin typeface="Arial Narrow"/>
          <a:ea typeface="ＭＳ Ｐゴシック" pitchFamily="-107" charset="-128"/>
          <a:cs typeface="Arial Narrow"/>
        </a:defRPr>
      </a:lvl1pPr>
      <a:lvl2pPr algn="l" defTabSz="457200" rtl="0" fontAlgn="base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pitchFamily="-107" charset="0"/>
          <a:ea typeface="ＭＳ Ｐゴシック" pitchFamily="-107" charset="-128"/>
        </a:defRPr>
      </a:lvl2pPr>
      <a:lvl3pPr algn="l" defTabSz="457200" rtl="0" fontAlgn="base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pitchFamily="-107" charset="0"/>
          <a:ea typeface="ＭＳ Ｐゴシック" pitchFamily="-107" charset="-128"/>
        </a:defRPr>
      </a:lvl3pPr>
      <a:lvl4pPr algn="l" defTabSz="457200" rtl="0" fontAlgn="base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pitchFamily="-107" charset="0"/>
          <a:ea typeface="ＭＳ Ｐゴシック" pitchFamily="-107" charset="-128"/>
        </a:defRPr>
      </a:lvl4pPr>
      <a:lvl5pPr algn="l" defTabSz="457200" rtl="0" fontAlgn="base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pitchFamily="-107" charset="0"/>
          <a:ea typeface="ＭＳ Ｐゴシック" pitchFamily="-107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pitchFamily="-107" charset="0"/>
          <a:ea typeface="ＭＳ Ｐゴシック" pitchFamily="-107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pitchFamily="-107" charset="0"/>
          <a:ea typeface="ＭＳ Ｐゴシック" pitchFamily="-107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pitchFamily="-107" charset="0"/>
          <a:ea typeface="ＭＳ Ｐゴシック" pitchFamily="-107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pitchFamily="-107" charset="0"/>
          <a:ea typeface="ＭＳ Ｐゴシック" pitchFamily="-107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-107" charset="0"/>
        <a:defRPr sz="2800" b="1" kern="1200">
          <a:solidFill>
            <a:schemeClr val="bg2"/>
          </a:solidFill>
          <a:latin typeface="Arial (Body)"/>
          <a:ea typeface="ＭＳ Ｐゴシック" pitchFamily="-107" charset="-128"/>
          <a:cs typeface="Arial (Body)"/>
        </a:defRPr>
      </a:lvl1pPr>
      <a:lvl2pPr marL="358775" indent="-179388" algn="l" defTabSz="457200" rtl="0" fontAlgn="base">
        <a:spcBef>
          <a:spcPct val="20000"/>
        </a:spcBef>
        <a:spcAft>
          <a:spcPct val="0"/>
        </a:spcAft>
        <a:buSzPct val="100000"/>
        <a:defRPr sz="2400" kern="1200">
          <a:solidFill>
            <a:schemeClr val="bg1"/>
          </a:solidFill>
          <a:latin typeface="Arial (Body)"/>
          <a:ea typeface="ＭＳ Ｐゴシック" pitchFamily="-107" charset="-128"/>
          <a:cs typeface="Arial (Body)"/>
        </a:defRPr>
      </a:lvl2pPr>
      <a:lvl3pPr marL="628650" indent="-269875" algn="l" defTabSz="457200" rtl="0" fontAlgn="base">
        <a:spcBef>
          <a:spcPct val="20000"/>
        </a:spcBef>
        <a:spcAft>
          <a:spcPct val="0"/>
        </a:spcAft>
        <a:buSzPct val="100000"/>
        <a:buFont typeface="Lucida Grande" pitchFamily="-107" charset="0"/>
        <a:buChar char="-"/>
        <a:defRPr sz="2400" kern="1200">
          <a:solidFill>
            <a:schemeClr val="bg1"/>
          </a:solidFill>
          <a:latin typeface="Arial (Body)"/>
          <a:ea typeface="ＭＳ Ｐゴシック" pitchFamily="-107" charset="-128"/>
          <a:cs typeface="Arial (Body)"/>
        </a:defRPr>
      </a:lvl3pPr>
      <a:lvl4pPr marL="809625" algn="l" defTabSz="457200" rtl="0" fontAlgn="base">
        <a:spcBef>
          <a:spcPct val="20000"/>
        </a:spcBef>
        <a:spcAft>
          <a:spcPct val="0"/>
        </a:spcAft>
        <a:buSzPct val="100000"/>
        <a:defRPr sz="2000" kern="1200">
          <a:solidFill>
            <a:schemeClr val="bg1"/>
          </a:solidFill>
          <a:latin typeface="Arial (Body)"/>
          <a:ea typeface="ＭＳ Ｐゴシック" pitchFamily="-107" charset="-128"/>
          <a:cs typeface="Arial (Body)"/>
        </a:defRPr>
      </a:lvl4pPr>
      <a:lvl5pPr marL="1079500" algn="l" defTabSz="457200" rtl="0" fontAlgn="base">
        <a:spcBef>
          <a:spcPct val="20000"/>
        </a:spcBef>
        <a:spcAft>
          <a:spcPct val="0"/>
        </a:spcAft>
        <a:buSzPct val="100000"/>
        <a:defRPr sz="1600" kern="1200">
          <a:solidFill>
            <a:schemeClr val="bg2"/>
          </a:solidFill>
          <a:latin typeface="Arial (Body)"/>
          <a:ea typeface="ＭＳ Ｐゴシック" pitchFamily="-107" charset="-128"/>
          <a:cs typeface="Arial (Body)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7653" y="430696"/>
            <a:ext cx="8216348" cy="642730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4800" y="640800"/>
            <a:ext cx="7714800" cy="122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26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9104DC27-A426-4FC3-9A89-4945263473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14800" y="2030400"/>
            <a:ext cx="7444800" cy="4068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err="1"/>
              <a:t>Niveau</a:t>
            </a:r>
            <a:r>
              <a:rPr lang="en-US" dirty="0"/>
              <a:t> </a:t>
            </a:r>
            <a:r>
              <a:rPr lang="en-US" dirty="0" err="1"/>
              <a:t>één</a:t>
            </a:r>
            <a:r>
              <a:rPr lang="en-US" dirty="0"/>
              <a:t> (</a:t>
            </a:r>
            <a:r>
              <a:rPr lang="en-US" dirty="0" err="1"/>
              <a:t>Koppen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twee (</a:t>
            </a:r>
            <a:r>
              <a:rPr lang="en-US" dirty="0" err="1"/>
              <a:t>Bodytekst</a:t>
            </a:r>
            <a:r>
              <a:rPr lang="en-US" dirty="0"/>
              <a:t>)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</a:t>
            </a:r>
            <a:r>
              <a:rPr lang="en-US" dirty="0" err="1"/>
              <a:t>drie</a:t>
            </a:r>
            <a:r>
              <a:rPr lang="en-US" dirty="0"/>
              <a:t> (</a:t>
            </a:r>
            <a:r>
              <a:rPr lang="en-US" dirty="0" err="1"/>
              <a:t>Opsomming</a:t>
            </a:r>
            <a:r>
              <a:rPr lang="en-US" dirty="0"/>
              <a:t>)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</a:t>
            </a:r>
            <a:r>
              <a:rPr lang="en-US" dirty="0" err="1"/>
              <a:t>vier</a:t>
            </a:r>
            <a:endParaRPr lang="en-US" dirty="0"/>
          </a:p>
          <a:p>
            <a:pPr lvl="4"/>
            <a:r>
              <a:rPr lang="en-US" dirty="0" err="1"/>
              <a:t>Niveau</a:t>
            </a:r>
            <a:r>
              <a:rPr lang="en-US" dirty="0"/>
              <a:t> </a:t>
            </a:r>
            <a:r>
              <a:rPr lang="en-US" dirty="0" err="1"/>
              <a:t>vijf</a:t>
            </a:r>
            <a:r>
              <a:rPr lang="en-US" dirty="0"/>
              <a:t> (</a:t>
            </a:r>
            <a:r>
              <a:rPr lang="en-US" dirty="0" err="1"/>
              <a:t>Noot</a:t>
            </a:r>
            <a:r>
              <a:rPr lang="en-US" dirty="0"/>
              <a:t>)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648072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801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400" b="1" i="0" kern="1200">
          <a:solidFill>
            <a:schemeClr val="bg1"/>
          </a:solidFill>
          <a:latin typeface="Arial Narrow"/>
          <a:ea typeface="+mj-ea"/>
          <a:cs typeface="Arial Narrow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2800" b="1" kern="1200">
          <a:solidFill>
            <a:schemeClr val="bg2"/>
          </a:solidFill>
          <a:latin typeface="Arial (Body)"/>
          <a:ea typeface="+mn-ea"/>
          <a:cs typeface="Arial (Body)"/>
        </a:defRPr>
      </a:lvl1pPr>
      <a:lvl2pPr marL="360000" indent="-180000" algn="l" defTabSz="457200" rtl="0" eaLnBrk="1" latinLnBrk="0" hangingPunct="1">
        <a:spcBef>
          <a:spcPct val="20000"/>
        </a:spcBef>
        <a:buSzPct val="100000"/>
        <a:buFontTx/>
        <a:buNone/>
        <a:defRPr sz="2400" b="0" kern="1200">
          <a:solidFill>
            <a:schemeClr val="bg1"/>
          </a:solidFill>
          <a:latin typeface="Arial (Body)"/>
          <a:ea typeface="+mn-ea"/>
          <a:cs typeface="Arial (Body)"/>
        </a:defRPr>
      </a:lvl2pPr>
      <a:lvl3pPr marL="630000" indent="-270000" algn="l" defTabSz="457200" rtl="0" eaLnBrk="1" latinLnBrk="0" hangingPunct="1">
        <a:spcBef>
          <a:spcPct val="20000"/>
        </a:spcBef>
        <a:buSzPct val="100000"/>
        <a:buFont typeface="Lucida Grande"/>
        <a:buChar char="-"/>
        <a:defRPr sz="2400" b="0" kern="1200">
          <a:solidFill>
            <a:schemeClr val="bg1"/>
          </a:solidFill>
          <a:latin typeface="Arial (Body)"/>
          <a:ea typeface="+mn-ea"/>
          <a:cs typeface="Arial (Body)"/>
        </a:defRPr>
      </a:lvl3pPr>
      <a:lvl4pPr marL="810000" indent="0" algn="l" defTabSz="457200" rtl="0" eaLnBrk="1" latinLnBrk="0" hangingPunct="1">
        <a:spcBef>
          <a:spcPct val="20000"/>
        </a:spcBef>
        <a:buSzPct val="100000"/>
        <a:buFontTx/>
        <a:buNone/>
        <a:defRPr sz="2000" b="0" kern="1200">
          <a:solidFill>
            <a:schemeClr val="bg1"/>
          </a:solidFill>
          <a:latin typeface="Arial (Body)"/>
          <a:ea typeface="+mn-ea"/>
          <a:cs typeface="Arial (Body)"/>
        </a:defRPr>
      </a:lvl4pPr>
      <a:lvl5pPr marL="1080000" indent="0" algn="l" defTabSz="457200" rtl="0" eaLnBrk="1" latinLnBrk="0" hangingPunct="1">
        <a:spcBef>
          <a:spcPct val="20000"/>
        </a:spcBef>
        <a:buSzPct val="100000"/>
        <a:buFontTx/>
        <a:buNone/>
        <a:defRPr sz="1600" b="0" kern="1200">
          <a:solidFill>
            <a:schemeClr val="bg2"/>
          </a:solidFill>
          <a:latin typeface="Arial (Body)"/>
          <a:ea typeface="+mn-ea"/>
          <a:cs typeface="Arial (Body)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12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GIF"/><Relationship Id="rId18" Type="http://schemas.openxmlformats.org/officeDocument/2006/relationships/image" Target="../media/image39.png"/><Relationship Id="rId3" Type="http://schemas.openxmlformats.org/officeDocument/2006/relationships/image" Target="../media/image25.gif"/><Relationship Id="rId21" Type="http://schemas.openxmlformats.org/officeDocument/2006/relationships/image" Target="../media/image42.png"/><Relationship Id="rId7" Type="http://schemas.openxmlformats.org/officeDocument/2006/relationships/image" Target="../media/image28.gif"/><Relationship Id="rId12" Type="http://schemas.openxmlformats.org/officeDocument/2006/relationships/image" Target="../media/image33.png"/><Relationship Id="rId17" Type="http://schemas.openxmlformats.org/officeDocument/2006/relationships/image" Target="../media/image38.gi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7.gif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11" Type="http://schemas.openxmlformats.org/officeDocument/2006/relationships/image" Target="../media/image32.gif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10" Type="http://schemas.openxmlformats.org/officeDocument/2006/relationships/image" Target="../media/image31.jpeg"/><Relationship Id="rId19" Type="http://schemas.openxmlformats.org/officeDocument/2006/relationships/image" Target="../media/image40.png"/><Relationship Id="rId4" Type="http://schemas.openxmlformats.org/officeDocument/2006/relationships/image" Target="../media/image26.gif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176713" y="4572000"/>
            <a:ext cx="2422525" cy="1235075"/>
          </a:xfrm>
        </p:spPr>
        <p:txBody>
          <a:bodyPr/>
          <a:lstStyle/>
          <a:p>
            <a:pPr marL="0" indent="0"/>
            <a:r>
              <a:rPr lang="en-US" dirty="0" smtClean="0">
                <a:latin typeface="Arial" pitchFamily="-107" charset="0"/>
                <a:ea typeface="Arial" pitchFamily="-107" charset="0"/>
                <a:cs typeface="Arial" pitchFamily="-107" charset="0"/>
              </a:rPr>
              <a:t>Glasgow</a:t>
            </a:r>
          </a:p>
          <a:p>
            <a:pPr marL="0" indent="0"/>
            <a:r>
              <a:rPr lang="nl-NL" dirty="0" smtClean="0">
                <a:latin typeface="Arial" pitchFamily="-107" charset="0"/>
                <a:ea typeface="Arial" pitchFamily="-107" charset="0"/>
                <a:cs typeface="Arial" pitchFamily="-107" charset="0"/>
              </a:rPr>
              <a:t>EMEA Alliance 2016</a:t>
            </a:r>
            <a:endParaRPr lang="en-US" dirty="0" smtClean="0">
              <a:latin typeface="Arial" pitchFamily="-107" charset="0"/>
              <a:ea typeface="Arial" pitchFamily="-107" charset="0"/>
              <a:cs typeface="Arial" pitchFamily="-107" charset="0"/>
            </a:endParaRPr>
          </a:p>
          <a:p>
            <a:pPr marL="0" indent="0"/>
            <a:r>
              <a:rPr lang="en-US" dirty="0" smtClean="0">
                <a:latin typeface="Arial" pitchFamily="-107" charset="0"/>
                <a:ea typeface="Arial" pitchFamily="-107" charset="0"/>
                <a:cs typeface="Arial" pitchFamily="-107" charset="0"/>
              </a:rPr>
              <a:t>October 12, 2016</a:t>
            </a:r>
          </a:p>
        </p:txBody>
      </p:sp>
      <p:sp>
        <p:nvSpPr>
          <p:cNvPr id="15363" name="Title 4"/>
          <p:cNvSpPr>
            <a:spLocks noGrp="1"/>
          </p:cNvSpPr>
          <p:nvPr>
            <p:ph type="ctrTitle"/>
          </p:nvPr>
        </p:nvSpPr>
        <p:spPr>
          <a:xfrm>
            <a:off x="1570038" y="1712913"/>
            <a:ext cx="7116762" cy="1311275"/>
          </a:xfrm>
        </p:spPr>
        <p:txBody>
          <a:bodyPr/>
          <a:lstStyle/>
          <a:p>
            <a:r>
              <a:rPr lang="en-US" dirty="0" smtClean="0"/>
              <a:t>An </a:t>
            </a:r>
            <a:r>
              <a:rPr lang="en-US" dirty="0"/>
              <a:t>exam committee approval process on steroids and Graduation tracking with Evaluation </a:t>
            </a:r>
            <a:r>
              <a:rPr lang="en-US" dirty="0" smtClean="0"/>
              <a:t>Management</a:t>
            </a:r>
            <a:endParaRPr lang="en-US" dirty="0">
              <a:latin typeface="Arial Narrow" pitchFamily="-107" charset="0"/>
            </a:endParaRPr>
          </a:p>
        </p:txBody>
      </p:sp>
      <p:sp>
        <p:nvSpPr>
          <p:cNvPr id="1536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0" y="6356350"/>
            <a:ext cx="10668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329BAF8-F7A3-A441-8049-19BB15B48024}" type="slidenum">
              <a:rPr lang="en-US">
                <a:ea typeface="ＭＳ Ｐゴシック" pitchFamily="-107" charset="-128"/>
                <a:cs typeface="ＭＳ Ｐゴシック" pitchFamily="-107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043608" y="4326025"/>
            <a:ext cx="6530400" cy="13140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10C235-5DF7-9A4F-9EC3-2A30F64DBFFF}" type="slidenum">
              <a:rPr lang="en-US">
                <a:solidFill>
                  <a:srgbClr val="E3027F"/>
                </a:solidFill>
                <a:ea typeface="ＭＳ Ｐゴシック" pitchFamily="-107" charset="-128"/>
                <a:cs typeface="ＭＳ Ｐゴシック" pitchFamily="-107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solidFill>
                <a:srgbClr val="E3027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7411" name="Title 8"/>
          <p:cNvSpPr>
            <a:spLocks noGrp="1"/>
          </p:cNvSpPr>
          <p:nvPr>
            <p:ph type="title"/>
          </p:nvPr>
        </p:nvSpPr>
        <p:spPr>
          <a:xfrm>
            <a:off x="676339" y="846976"/>
            <a:ext cx="8280921" cy="1737504"/>
          </a:xfrm>
          <a:noFill/>
        </p:spPr>
        <p:txBody>
          <a:bodyPr/>
          <a:lstStyle/>
          <a:p>
            <a:pPr algn="ctr"/>
            <a:r>
              <a:rPr lang="en-US" sz="4400" dirty="0" smtClean="0">
                <a:latin typeface="Arial Narrow" pitchFamily="-107" charset="0"/>
              </a:rPr>
              <a:t>Introduction Inholland locations</a:t>
            </a:r>
          </a:p>
        </p:txBody>
      </p:sp>
      <p:sp>
        <p:nvSpPr>
          <p:cNvPr id="1741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44589" y="2060848"/>
            <a:ext cx="7603875" cy="3993368"/>
          </a:xfrm>
        </p:spPr>
        <p:txBody>
          <a:bodyPr/>
          <a:lstStyle/>
          <a:p>
            <a:pPr lvl="1" indent="0">
              <a:buNone/>
            </a:pPr>
            <a:endParaRPr lang="en-US" sz="3200" u="sng" dirty="0"/>
          </a:p>
          <a:p>
            <a:pPr marL="0" indent="0"/>
            <a:endParaRPr lang="en-US" sz="2400" dirty="0" smtClean="0">
              <a:latin typeface="Arial (Body)" charset="0"/>
            </a:endParaRPr>
          </a:p>
          <a:p>
            <a:pPr marL="0" indent="0"/>
            <a:endParaRPr lang="en-US" sz="2400" dirty="0" smtClean="0">
              <a:solidFill>
                <a:schemeClr val="bg1"/>
              </a:solidFill>
              <a:latin typeface="Arial (Body)" charset="0"/>
            </a:endParaRP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54" y="2246831"/>
            <a:ext cx="1396364" cy="1080000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1672439" y="3027542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prstClr val="white"/>
                </a:solidFill>
                <a:latin typeface="Arial"/>
                <a:ea typeface="ＭＳ Ｐゴシック" pitchFamily="-128" charset="-128"/>
                <a:cs typeface="+mn-cs"/>
              </a:rPr>
              <a:t>Alkmaar</a:t>
            </a:r>
            <a:endParaRPr lang="nl-NL" b="1" dirty="0">
              <a:solidFill>
                <a:prstClr val="white"/>
              </a:solidFill>
              <a:latin typeface="Arial"/>
              <a:ea typeface="ＭＳ Ｐゴシック" pitchFamily="-128" charset="-128"/>
              <a:cs typeface="+mn-cs"/>
            </a:endParaRPr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84" y="2276872"/>
            <a:ext cx="1618735" cy="1080000"/>
          </a:xfrm>
          <a:prstGeom prst="rect">
            <a:avLst/>
          </a:prstGeom>
        </p:spPr>
      </p:pic>
      <p:sp>
        <p:nvSpPr>
          <p:cNvPr id="17" name="Tekstvak 16"/>
          <p:cNvSpPr txBox="1"/>
          <p:nvPr/>
        </p:nvSpPr>
        <p:spPr>
          <a:xfrm>
            <a:off x="3721628" y="304887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prstClr val="white"/>
                </a:solidFill>
                <a:latin typeface="Arial"/>
                <a:ea typeface="ＭＳ Ｐゴシック" pitchFamily="-128" charset="-128"/>
                <a:cs typeface="+mn-cs"/>
              </a:rPr>
              <a:t>Amsterdam</a:t>
            </a:r>
            <a:endParaRPr lang="nl-NL" b="1" dirty="0">
              <a:solidFill>
                <a:prstClr val="white"/>
              </a:solidFill>
              <a:latin typeface="Arial"/>
              <a:ea typeface="ＭＳ Ｐゴシック" pitchFamily="-128" charset="-128"/>
              <a:cs typeface="+mn-cs"/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018" y="2276872"/>
            <a:ext cx="1618735" cy="1080000"/>
          </a:xfrm>
          <a:prstGeom prst="rect">
            <a:avLst/>
          </a:prstGeom>
        </p:spPr>
      </p:pic>
      <p:sp>
        <p:nvSpPr>
          <p:cNvPr id="19" name="Tekstvak 18"/>
          <p:cNvSpPr txBox="1"/>
          <p:nvPr/>
        </p:nvSpPr>
        <p:spPr>
          <a:xfrm>
            <a:off x="5820904" y="3027542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prstClr val="white"/>
                </a:solidFill>
                <a:latin typeface="Arial"/>
                <a:ea typeface="ＭＳ Ｐゴシック" pitchFamily="-128" charset="-128"/>
                <a:cs typeface="+mn-cs"/>
              </a:rPr>
              <a:t>Amstelveen</a:t>
            </a:r>
            <a:endParaRPr lang="nl-NL" b="1" dirty="0">
              <a:solidFill>
                <a:prstClr val="white"/>
              </a:solidFill>
              <a:latin typeface="Arial"/>
              <a:ea typeface="ＭＳ Ｐゴシック" pitchFamily="-128" charset="-128"/>
              <a:cs typeface="+mn-cs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30" y="3946525"/>
            <a:ext cx="1425155" cy="1080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673076" y="466674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prstClr val="white"/>
                </a:solidFill>
                <a:latin typeface="Arial"/>
                <a:ea typeface="ＭＳ Ｐゴシック" pitchFamily="-128" charset="-128"/>
                <a:cs typeface="+mn-cs"/>
              </a:rPr>
              <a:t>Delft</a:t>
            </a:r>
            <a:endParaRPr lang="nl-NL" b="1" dirty="0">
              <a:solidFill>
                <a:prstClr val="white"/>
              </a:solidFill>
              <a:latin typeface="Arial"/>
              <a:ea typeface="ＭＳ Ｐゴシック" pitchFamily="-128" charset="-128"/>
              <a:cs typeface="+mn-cs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931578"/>
            <a:ext cx="1618735" cy="1080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471906" y="4667581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prstClr val="white"/>
                </a:solidFill>
                <a:latin typeface="Arial"/>
                <a:ea typeface="ＭＳ Ｐゴシック" pitchFamily="-128" charset="-128"/>
                <a:cs typeface="+mn-cs"/>
              </a:rPr>
              <a:t>The Hague</a:t>
            </a:r>
            <a:endParaRPr lang="nl-NL" b="1" dirty="0">
              <a:solidFill>
                <a:prstClr val="white"/>
              </a:solidFill>
              <a:latin typeface="Arial"/>
              <a:ea typeface="ＭＳ Ｐゴシック" pitchFamily="-128" charset="-128"/>
              <a:cs typeface="+mn-cs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207" y="4774995"/>
            <a:ext cx="1152000" cy="153920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795" y="3960708"/>
            <a:ext cx="1614953" cy="1080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5539157" y="467137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prstClr val="white"/>
                </a:solidFill>
                <a:latin typeface="Arial"/>
                <a:ea typeface="ＭＳ Ｐゴシック" pitchFamily="-128" charset="-128"/>
                <a:cs typeface="+mn-cs"/>
              </a:rPr>
              <a:t>Diemen</a:t>
            </a:r>
            <a:endParaRPr lang="nl-NL" b="1" dirty="0">
              <a:solidFill>
                <a:prstClr val="white"/>
              </a:solidFill>
              <a:latin typeface="Arial"/>
              <a:ea typeface="ＭＳ Ｐゴシック" pitchFamily="-128" charset="-128"/>
              <a:cs typeface="+mn-cs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7243441" y="593991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prstClr val="white"/>
                </a:solidFill>
                <a:latin typeface="Arial"/>
                <a:ea typeface="ＭＳ Ｐゴシック" pitchFamily="-128" charset="-128"/>
                <a:cs typeface="+mn-cs"/>
              </a:rPr>
              <a:t>Dordrecht</a:t>
            </a:r>
            <a:endParaRPr lang="nl-NL" b="1" dirty="0">
              <a:solidFill>
                <a:prstClr val="white"/>
              </a:solidFill>
              <a:latin typeface="Arial"/>
              <a:ea typeface="ＭＳ Ｐゴシック" pitchFamily="-128" charset="-128"/>
              <a:cs typeface="+mn-cs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64" y="5591381"/>
            <a:ext cx="1618735" cy="1080000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721628" y="6294927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prstClr val="white"/>
                </a:solidFill>
                <a:latin typeface="Arial"/>
                <a:ea typeface="ＭＳ Ｐゴシック" pitchFamily="-128" charset="-128"/>
                <a:cs typeface="+mn-cs"/>
              </a:rPr>
              <a:t>Haarlem</a:t>
            </a:r>
            <a:endParaRPr lang="nl-NL" b="1" dirty="0">
              <a:solidFill>
                <a:prstClr val="white"/>
              </a:solidFill>
              <a:latin typeface="Arial"/>
              <a:ea typeface="ＭＳ Ｐゴシック" pitchFamily="-128" charset="-128"/>
              <a:cs typeface="+mn-cs"/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895" y="5591381"/>
            <a:ext cx="1382400" cy="1080000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5648681" y="630924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prstClr val="white"/>
                </a:solidFill>
                <a:latin typeface="Arial"/>
                <a:ea typeface="ＭＳ Ｐゴシック" pitchFamily="-128" charset="-128"/>
                <a:cs typeface="+mn-cs"/>
              </a:rPr>
              <a:t>Rotterdam</a:t>
            </a:r>
            <a:endParaRPr lang="nl-NL" b="1" dirty="0">
              <a:solidFill>
                <a:prstClr val="white"/>
              </a:solidFill>
              <a:latin typeface="Arial"/>
              <a:ea typeface="ＭＳ Ｐゴシック" pitchFamily="-128" charset="-128"/>
              <a:cs typeface="+mn-cs"/>
            </a:endParaRPr>
          </a:p>
        </p:txBody>
      </p:sp>
      <p:pic>
        <p:nvPicPr>
          <p:cNvPr id="20" name="Afbeelding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54" y="5561705"/>
            <a:ext cx="1562143" cy="1080000"/>
          </a:xfrm>
          <a:prstGeom prst="rect">
            <a:avLst/>
          </a:prstGeom>
        </p:spPr>
      </p:pic>
      <p:sp>
        <p:nvSpPr>
          <p:cNvPr id="21" name="Tekstvak 20"/>
          <p:cNvSpPr txBox="1"/>
          <p:nvPr/>
        </p:nvSpPr>
        <p:spPr>
          <a:xfrm>
            <a:off x="1544199" y="627237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prstClr val="white"/>
                </a:solidFill>
                <a:latin typeface="Arial"/>
                <a:ea typeface="ＭＳ Ｐゴシック" pitchFamily="-128" charset="-128"/>
                <a:cs typeface="+mn-cs"/>
              </a:rPr>
              <a:t>Groningen</a:t>
            </a:r>
            <a:endParaRPr lang="nl-NL" b="1" dirty="0">
              <a:solidFill>
                <a:prstClr val="white"/>
              </a:solidFill>
              <a:latin typeface="Arial"/>
              <a:ea typeface="ＭＳ Ｐゴシック" pitchFamily="-12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93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3" grpId="0"/>
      <p:bldP spid="5" grpId="0"/>
      <p:bldP spid="8" grpId="0"/>
      <p:bldP spid="9" grpId="0"/>
      <p:bldP spid="11" grpId="0"/>
      <p:bldP spid="13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Dutch Higher Education funding basics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DC27-A426-4FC3-9A89-4945263473A7}" type="slidenum">
              <a:rPr lang="en-US" smtClean="0">
                <a:solidFill>
                  <a:srgbClr val="E3027F"/>
                </a:solidFill>
              </a:rPr>
              <a:pPr/>
              <a:t>11</a:t>
            </a:fld>
            <a:endParaRPr lang="en-US">
              <a:solidFill>
                <a:srgbClr val="E3027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44800" y="2030412"/>
            <a:ext cx="7999200" cy="4691063"/>
          </a:xfrm>
        </p:spPr>
        <p:txBody>
          <a:bodyPr>
            <a:normAutofit/>
          </a:bodyPr>
          <a:lstStyle/>
          <a:p>
            <a:pPr lvl="1" indent="0">
              <a:buNone/>
            </a:pPr>
            <a:r>
              <a:rPr lang="en-US" sz="3200" dirty="0"/>
              <a:t>Example: 4 year Bachelor Study</a:t>
            </a:r>
          </a:p>
          <a:p>
            <a:pPr lvl="1" indent="0">
              <a:buNone/>
            </a:pPr>
            <a:endParaRPr lang="en-US" sz="3200" dirty="0"/>
          </a:p>
          <a:p>
            <a:pPr lvl="1" indent="0">
              <a:buNone/>
            </a:pPr>
            <a:r>
              <a:rPr lang="en-US" sz="3200" dirty="0"/>
              <a:t>€ </a:t>
            </a:r>
            <a:r>
              <a:rPr lang="en-US" sz="3200" dirty="0" smtClean="0"/>
              <a:t>1.984:</a:t>
            </a:r>
            <a:r>
              <a:rPr lang="en-US" sz="3200" dirty="0"/>
              <a:t>		Annual tuition fee</a:t>
            </a:r>
          </a:p>
          <a:p>
            <a:pPr lvl="1" indent="0">
              <a:buNone/>
            </a:pPr>
            <a:r>
              <a:rPr lang="en-US" sz="3200" dirty="0"/>
              <a:t>€ </a:t>
            </a:r>
            <a:r>
              <a:rPr lang="en-US" sz="3200" dirty="0" smtClean="0"/>
              <a:t>6.000:</a:t>
            </a:r>
            <a:r>
              <a:rPr lang="en-US" sz="3200" dirty="0"/>
              <a:t>		Annual governmental funding</a:t>
            </a:r>
          </a:p>
          <a:p>
            <a:pPr lvl="1" indent="0">
              <a:buNone/>
            </a:pPr>
            <a:r>
              <a:rPr lang="en-US" sz="3200" dirty="0"/>
              <a:t>€ </a:t>
            </a:r>
            <a:r>
              <a:rPr lang="en-US" sz="3200" dirty="0" smtClean="0"/>
              <a:t>6.000:</a:t>
            </a:r>
            <a:r>
              <a:rPr lang="en-US" sz="3200" dirty="0"/>
              <a:t>		Governmental graduation bonus</a:t>
            </a:r>
          </a:p>
        </p:txBody>
      </p:sp>
    </p:spTree>
    <p:extLst>
      <p:ext uri="{BB962C8B-B14F-4D97-AF65-F5344CB8AC3E}">
        <p14:creationId xmlns:p14="http://schemas.microsoft.com/office/powerpoint/2010/main" val="267932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Case 1/2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DC27-A426-4FC3-9A89-4945263473A7}" type="slidenum">
              <a:rPr lang="en-US" smtClean="0">
                <a:solidFill>
                  <a:srgbClr val="E3027F"/>
                </a:solidFill>
              </a:rPr>
              <a:pPr/>
              <a:t>12</a:t>
            </a:fld>
            <a:endParaRPr lang="en-US">
              <a:solidFill>
                <a:srgbClr val="E3027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414800" y="2030412"/>
            <a:ext cx="7729200" cy="4691063"/>
          </a:xfrm>
        </p:spPr>
        <p:txBody>
          <a:bodyPr>
            <a:normAutofit/>
          </a:bodyPr>
          <a:lstStyle/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Reduce </a:t>
            </a:r>
            <a:r>
              <a:rPr lang="en-US" sz="3200" dirty="0" err="1"/>
              <a:t>MSExcel</a:t>
            </a:r>
            <a:r>
              <a:rPr lang="en-US" sz="3200" dirty="0"/>
              <a:t> usage</a:t>
            </a:r>
            <a:r>
              <a:rPr lang="en-US" sz="3200" dirty="0" smtClean="0"/>
              <a:t>.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Single </a:t>
            </a:r>
            <a:r>
              <a:rPr lang="en-US" sz="3200" dirty="0"/>
              <a:t>source of </a:t>
            </a:r>
            <a:r>
              <a:rPr lang="en-US" sz="3200" dirty="0" smtClean="0"/>
              <a:t>truth</a:t>
            </a:r>
            <a:r>
              <a:rPr lang="en-US" sz="3200" dirty="0"/>
              <a:t>.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Maximize government founding</a:t>
            </a:r>
            <a:endParaRPr lang="en-US" sz="3200" dirty="0"/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Minimize privacy risks.</a:t>
            </a:r>
          </a:p>
        </p:txBody>
      </p:sp>
    </p:spTree>
    <p:extLst>
      <p:ext uri="{BB962C8B-B14F-4D97-AF65-F5344CB8AC3E}">
        <p14:creationId xmlns:p14="http://schemas.microsoft.com/office/powerpoint/2010/main" val="128206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Case 2/2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DC27-A426-4FC3-9A89-4945263473A7}" type="slidenum">
              <a:rPr lang="en-US" smtClean="0">
                <a:solidFill>
                  <a:srgbClr val="E3027F"/>
                </a:solidFill>
              </a:rPr>
              <a:pPr/>
              <a:t>13</a:t>
            </a:fld>
            <a:endParaRPr lang="en-US">
              <a:solidFill>
                <a:srgbClr val="E3027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414800" y="2030412"/>
            <a:ext cx="7729200" cy="4691063"/>
          </a:xfrm>
        </p:spPr>
        <p:txBody>
          <a:bodyPr>
            <a:normAutofit/>
          </a:bodyPr>
          <a:lstStyle/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Provide 24/7 status info to student and staff.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Reduce business process complexity.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Hyperion Interactive Reporting needs to be replaced.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Automation of several manual checks.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992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DC27-A426-4FC3-9A89-4945263473A7}" type="slidenum">
              <a:rPr lang="en-US" smtClean="0">
                <a:solidFill>
                  <a:srgbClr val="E3027F"/>
                </a:solidFill>
              </a:rPr>
              <a:pPr/>
              <a:t>14</a:t>
            </a:fld>
            <a:endParaRPr lang="en-US">
              <a:solidFill>
                <a:srgbClr val="E3027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414800" y="2030412"/>
            <a:ext cx="7729200" cy="4691063"/>
          </a:xfrm>
        </p:spPr>
        <p:txBody>
          <a:bodyPr>
            <a:normAutofit/>
          </a:bodyPr>
          <a:lstStyle/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No need for ‘Apply for graduation’ in Self Service, student progression is the trigger.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Committee collaboration.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Minimum of two approvers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No admin pages for committee users.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Get rid of </a:t>
            </a:r>
            <a:r>
              <a:rPr lang="en-US" sz="3200" dirty="0" smtClean="0"/>
              <a:t>Excel sheets.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nl-NL" sz="3200" dirty="0" smtClean="0"/>
              <a:t>Track &amp; </a:t>
            </a:r>
            <a:r>
              <a:rPr lang="nl-NL" sz="3200" dirty="0" err="1" smtClean="0"/>
              <a:t>Trace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2907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DC27-A426-4FC3-9A89-4945263473A7}" type="slidenum">
              <a:rPr lang="en-US" smtClean="0">
                <a:solidFill>
                  <a:srgbClr val="E3027F"/>
                </a:solidFill>
              </a:rPr>
              <a:pPr/>
              <a:t>15</a:t>
            </a:fld>
            <a:endParaRPr lang="en-US">
              <a:solidFill>
                <a:srgbClr val="E3027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59632" y="1412776"/>
            <a:ext cx="7729200" cy="5184576"/>
          </a:xfrm>
        </p:spPr>
        <p:txBody>
          <a:bodyPr>
            <a:normAutofit fontScale="92500" lnSpcReduction="10000"/>
          </a:bodyPr>
          <a:lstStyle/>
          <a:p>
            <a:pPr lvl="1" indent="0">
              <a:buNone/>
            </a:pPr>
            <a:r>
              <a:rPr lang="en-US" sz="3200" dirty="0"/>
              <a:t>Business process support: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Student Records Graduation tracking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Checklists + comments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Evaluation Management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Service </a:t>
            </a:r>
            <a:r>
              <a:rPr lang="en-US" sz="3200" dirty="0" smtClean="0"/>
              <a:t>Requests</a:t>
            </a:r>
          </a:p>
          <a:p>
            <a:pPr lvl="1" indent="0">
              <a:buNone/>
            </a:pPr>
            <a:r>
              <a:rPr lang="nl-NL" sz="3200" dirty="0" err="1" smtClean="0"/>
              <a:t>Organizational</a:t>
            </a:r>
            <a:r>
              <a:rPr lang="nl-NL" sz="3200" dirty="0" smtClean="0"/>
              <a:t> Change:</a:t>
            </a:r>
          </a:p>
          <a:p>
            <a:pPr marL="457200" lvl="1" indent="-457200">
              <a:buFont typeface="Arial" charset="0"/>
              <a:buChar char="•"/>
            </a:pPr>
            <a:r>
              <a:rPr lang="nl-NL" sz="3200" dirty="0" err="1" smtClean="0"/>
              <a:t>Around</a:t>
            </a:r>
            <a:r>
              <a:rPr lang="nl-NL" sz="3200" dirty="0" smtClean="0"/>
              <a:t> 250 new </a:t>
            </a:r>
            <a:r>
              <a:rPr lang="nl-NL" sz="3200" dirty="0" err="1" smtClean="0"/>
              <a:t>active</a:t>
            </a:r>
            <a:r>
              <a:rPr lang="nl-NL" sz="3200" dirty="0" smtClean="0"/>
              <a:t> users in CS</a:t>
            </a:r>
          </a:p>
          <a:p>
            <a:pPr marL="457200" lvl="1" indent="-457200">
              <a:buFont typeface="Arial" charset="0"/>
              <a:buChar char="•"/>
            </a:pPr>
            <a:r>
              <a:rPr lang="nl-NL" sz="3200" dirty="0" smtClean="0"/>
              <a:t>Different </a:t>
            </a:r>
            <a:r>
              <a:rPr lang="nl-NL" sz="3200" dirty="0" err="1" smtClean="0"/>
              <a:t>role</a:t>
            </a:r>
            <a:r>
              <a:rPr lang="nl-NL" sz="3200" dirty="0" smtClean="0"/>
              <a:t> </a:t>
            </a:r>
            <a:r>
              <a:rPr lang="nl-NL" sz="3200" dirty="0" err="1" smtClean="0"/>
              <a:t>for</a:t>
            </a:r>
            <a:r>
              <a:rPr lang="nl-NL" sz="3200" dirty="0" smtClean="0"/>
              <a:t> </a:t>
            </a:r>
            <a:r>
              <a:rPr lang="nl-NL" sz="3200" dirty="0" err="1" smtClean="0"/>
              <a:t>the</a:t>
            </a:r>
            <a:r>
              <a:rPr lang="nl-NL" sz="3200" dirty="0" smtClean="0"/>
              <a:t> service </a:t>
            </a:r>
            <a:r>
              <a:rPr lang="nl-NL" sz="3200" dirty="0" err="1" smtClean="0"/>
              <a:t>organization:from</a:t>
            </a:r>
            <a:r>
              <a:rPr lang="nl-NL" sz="3200" dirty="0" smtClean="0"/>
              <a:t> initiator </a:t>
            </a:r>
            <a:r>
              <a:rPr lang="nl-NL" sz="3200" dirty="0" err="1" smtClean="0"/>
              <a:t>to</a:t>
            </a:r>
            <a:r>
              <a:rPr lang="nl-NL" sz="3200" dirty="0" smtClean="0"/>
              <a:t> proces monitor</a:t>
            </a:r>
          </a:p>
          <a:p>
            <a:pPr marL="457200" lvl="1" indent="-457200">
              <a:buFont typeface="Arial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2489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Technical analysis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DC27-A426-4FC3-9A89-4945263473A7}" type="slidenum">
              <a:rPr lang="en-US" smtClean="0">
                <a:solidFill>
                  <a:srgbClr val="E3027F"/>
                </a:solidFill>
              </a:rPr>
              <a:pPr/>
              <a:t>16</a:t>
            </a:fld>
            <a:endParaRPr lang="en-US">
              <a:solidFill>
                <a:srgbClr val="E3027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414800" y="2030412"/>
            <a:ext cx="7729200" cy="4691063"/>
          </a:xfrm>
        </p:spPr>
        <p:txBody>
          <a:bodyPr>
            <a:normAutofit/>
          </a:bodyPr>
          <a:lstStyle/>
          <a:p>
            <a:pPr lvl="1" indent="0">
              <a:buNone/>
            </a:pPr>
            <a:r>
              <a:rPr lang="en-US" sz="3200" dirty="0"/>
              <a:t>Printing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Runcontrol</a:t>
            </a:r>
            <a:r>
              <a:rPr lang="en-US" sz="3200" dirty="0"/>
              <a:t> page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Query &amp; BI publisher</a:t>
            </a:r>
          </a:p>
          <a:p>
            <a:pPr lvl="1" indent="0">
              <a:buNone/>
            </a:pPr>
            <a:endParaRPr lang="en-US" sz="3200" dirty="0"/>
          </a:p>
          <a:p>
            <a:pPr lvl="1" indent="0">
              <a:buNone/>
            </a:pPr>
            <a:r>
              <a:rPr lang="en-US" sz="3200" dirty="0"/>
              <a:t>Process automation</a:t>
            </a:r>
          </a:p>
          <a:p>
            <a:pPr marL="514350" lvl="1" indent="-514350"/>
            <a:r>
              <a:rPr lang="en-US" sz="3200" dirty="0"/>
              <a:t>Rules </a:t>
            </a:r>
            <a:r>
              <a:rPr lang="en-US" sz="3200" dirty="0" smtClean="0"/>
              <a:t>Engine</a:t>
            </a:r>
          </a:p>
          <a:p>
            <a:pPr marL="514350" lvl="1" indent="-514350"/>
            <a:r>
              <a:rPr lang="en-US" sz="3200" dirty="0" smtClean="0"/>
              <a:t>Application Engine</a:t>
            </a:r>
            <a:endParaRPr lang="en-US" sz="3200" dirty="0"/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8460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t="2325" r="86265" b="83731"/>
          <a:stretch/>
        </p:blipFill>
        <p:spPr>
          <a:xfrm>
            <a:off x="1783499" y="3406166"/>
            <a:ext cx="773794" cy="8149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893" y="435233"/>
            <a:ext cx="7714800" cy="699968"/>
          </a:xfrm>
          <a:noFill/>
        </p:spPr>
        <p:txBody>
          <a:bodyPr/>
          <a:lstStyle/>
          <a:p>
            <a:r>
              <a:rPr lang="en-US" smtClean="0"/>
              <a:t>        Previous Business </a:t>
            </a:r>
            <a:r>
              <a:rPr lang="en-US" dirty="0"/>
              <a:t>P</a:t>
            </a:r>
            <a:r>
              <a:rPr lang="en-US" smtClean="0"/>
              <a:t>rocess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75664" y="6356350"/>
            <a:ext cx="483935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4DC27-A426-4FC3-9A89-4945263473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3027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302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 t="2324" r="79475" b="82574"/>
          <a:stretch/>
        </p:blipFill>
        <p:spPr>
          <a:xfrm>
            <a:off x="6358961" y="6006808"/>
            <a:ext cx="734077" cy="745864"/>
          </a:xfrm>
          <a:prstGeom prst="rect">
            <a:avLst/>
          </a:prstGeom>
        </p:spPr>
      </p:pic>
      <p:pic>
        <p:nvPicPr>
          <p:cNvPr id="45" name="Picture 20" descr="C:\Users\ioana.sabau\AppData\Local\Microsoft\Windows\Temporary Internet Files\Content.IE5\1CSA1Y36\Server-DB[1]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4143482"/>
            <a:ext cx="1116964" cy="115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165380" y="4636232"/>
            <a:ext cx="877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Interactive Reporting</a:t>
            </a:r>
            <a:endParaRPr kumimoji="0" lang="nl-NL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t="2325" r="86265" b="83731"/>
          <a:stretch/>
        </p:blipFill>
        <p:spPr>
          <a:xfrm>
            <a:off x="2555776" y="4859549"/>
            <a:ext cx="897986" cy="945715"/>
          </a:xfrm>
          <a:prstGeom prst="rect">
            <a:avLst/>
          </a:prstGeom>
        </p:spPr>
      </p:pic>
      <p:pic>
        <p:nvPicPr>
          <p:cNvPr id="1034" name="Picture 10" descr="C:\Users\ioana.sabau\AppData\Local\Microsoft\Windows\Temporary Internet Files\Content.IE5\1CSA1Y36\diploma[1]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667" y="4267262"/>
            <a:ext cx="771327" cy="91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3076892" y="1124744"/>
            <a:ext cx="1547060" cy="1366365"/>
            <a:chOff x="3076892" y="1124744"/>
            <a:chExt cx="1547060" cy="1366365"/>
          </a:xfrm>
        </p:grpSpPr>
        <p:grpSp>
          <p:nvGrpSpPr>
            <p:cNvPr id="13" name="Group 12"/>
            <p:cNvGrpSpPr/>
            <p:nvPr/>
          </p:nvGrpSpPr>
          <p:grpSpPr>
            <a:xfrm>
              <a:off x="3076892" y="1124744"/>
              <a:ext cx="1053051" cy="1012610"/>
              <a:chOff x="3357444" y="2240681"/>
              <a:chExt cx="1270009" cy="1270009"/>
            </a:xfrm>
          </p:grpSpPr>
          <p:pic>
            <p:nvPicPr>
              <p:cNvPr id="1044" name="Picture 20" descr="C:\Users\ioana.sabau\AppData\Local\Microsoft\Windows\Temporary Internet Files\Content.IE5\1CSA1Y36\Server-DB[1]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357444" y="2240681"/>
                <a:ext cx="1270009" cy="1270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3527619" y="2810520"/>
                <a:ext cx="997997" cy="438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Interactive Reporting</a:t>
                </a:r>
                <a:endParaRPr kumimoji="0" lang="nl-NL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764609" y="1696279"/>
              <a:ext cx="859343" cy="794830"/>
              <a:chOff x="5257667" y="2585657"/>
              <a:chExt cx="867213" cy="819314"/>
            </a:xfrm>
          </p:grpSpPr>
          <p:pic>
            <p:nvPicPr>
              <p:cNvPr id="1052" name="Picture 28" descr="C:\Users\ioana.sabau\AppData\Local\Microsoft\Windows\Temporary Internet Files\Content.IE5\ZI31U9XB\Database_icon_simple[1].png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61870" y="2585657"/>
                <a:ext cx="819314" cy="8193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257667" y="2844367"/>
                <a:ext cx="8672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Campus Solutions</a:t>
                </a:r>
                <a:endParaRPr kumimoji="0" lang="nl-NL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t="2325" r="86265" b="83731"/>
          <a:stretch/>
        </p:blipFill>
        <p:spPr>
          <a:xfrm>
            <a:off x="2551364" y="1202570"/>
            <a:ext cx="729517" cy="712775"/>
          </a:xfrm>
          <a:prstGeom prst="rect">
            <a:avLst/>
          </a:prstGeom>
        </p:spPr>
      </p:pic>
      <p:cxnSp>
        <p:nvCxnSpPr>
          <p:cNvPr id="54" name="Straight Arrow Connector 53"/>
          <p:cNvCxnSpPr/>
          <p:nvPr/>
        </p:nvCxnSpPr>
        <p:spPr>
          <a:xfrm flipH="1" flipV="1">
            <a:off x="3594067" y="1956279"/>
            <a:ext cx="269171" cy="197428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arrow"/>
          </a:ln>
          <a:scene3d>
            <a:camera prst="orthographicFront">
              <a:rot lat="0" lon="30000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2775620" y="1888104"/>
            <a:ext cx="867646" cy="705272"/>
            <a:chOff x="2775620" y="1844560"/>
            <a:chExt cx="867646" cy="705272"/>
          </a:xfrm>
        </p:grpSpPr>
        <p:pic>
          <p:nvPicPr>
            <p:cNvPr id="1051" name="Picture 27" descr="C:\Users\ioana.sabau\AppData\Local\Microsoft\Windows\Temporary Internet Files\Content.IE5\1CSA1Y36\outlook01[1]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5983" y="2022549"/>
              <a:ext cx="527283" cy="527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C:\Users\ioana.sabau\AppData\Local\Microsoft\Windows\Temporary Internet Files\Content.IE5\I1022H9N\excel-2010-icon[1]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5620" y="1844560"/>
              <a:ext cx="383727" cy="383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t="5421" r="84900" b="79835"/>
          <a:stretch/>
        </p:blipFill>
        <p:spPr>
          <a:xfrm>
            <a:off x="945969" y="1196752"/>
            <a:ext cx="673703" cy="831299"/>
          </a:xfrm>
          <a:prstGeom prst="rect">
            <a:avLst/>
          </a:prstGeom>
        </p:spPr>
      </p:pic>
      <p:cxnSp>
        <p:nvCxnSpPr>
          <p:cNvPr id="20" name="Rechte verbindingslijn met pijl 19"/>
          <p:cNvCxnSpPr/>
          <p:nvPr/>
        </p:nvCxnSpPr>
        <p:spPr>
          <a:xfrm>
            <a:off x="1601400" y="1673846"/>
            <a:ext cx="1026384" cy="58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34" b="80039"/>
          <a:stretch/>
        </p:blipFill>
        <p:spPr>
          <a:xfrm>
            <a:off x="5214642" y="1196752"/>
            <a:ext cx="489455" cy="8251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097" y="1212674"/>
            <a:ext cx="639454" cy="598153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5584986" y="1887727"/>
            <a:ext cx="585892" cy="588719"/>
            <a:chOff x="5584986" y="1887727"/>
            <a:chExt cx="585892" cy="588719"/>
          </a:xfrm>
        </p:grpSpPr>
        <p:pic>
          <p:nvPicPr>
            <p:cNvPr id="60" name="Picture 7" descr="C:\Users\ioana.sabau\AppData\Local\Microsoft\Windows\Temporary Internet Files\Content.IE5\I1022H9N\excel-2010-icon[1]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4986" y="1945932"/>
              <a:ext cx="488411" cy="488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3" name="Picture 29" descr="C:\Users\ioana.sabau\AppData\Local\Microsoft\Windows\Temporary Internet Files\Content.IE5\B78J32PO\Check_mark_23x20_02.svg[1]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3488" y="1887727"/>
              <a:ext cx="248473" cy="235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8" name="Picture 34" descr="C:\Users\ioana.sabau\AppData\Local\Microsoft\Windows\Temporary Internet Files\Content.IE5\B78J32PO\RedX.svg[1]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4569" y="2190137"/>
              <a:ext cx="286309" cy="286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Picture 27" descr="C:\Users\ioana.sabau\AppData\Local\Microsoft\Windows\Temporary Internet Files\Content.IE5\1CSA1Y36\outlook01[1]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763" y="1713457"/>
            <a:ext cx="527283" cy="52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ep 33"/>
          <p:cNvGrpSpPr/>
          <p:nvPr/>
        </p:nvGrpSpPr>
        <p:grpSpPr>
          <a:xfrm>
            <a:off x="7503542" y="1159504"/>
            <a:ext cx="1135765" cy="1129617"/>
            <a:chOff x="7414380" y="1267222"/>
            <a:chExt cx="1135765" cy="1129617"/>
          </a:xfrm>
        </p:grpSpPr>
        <p:grpSp>
          <p:nvGrpSpPr>
            <p:cNvPr id="29" name="Groep 28"/>
            <p:cNvGrpSpPr/>
            <p:nvPr/>
          </p:nvGrpSpPr>
          <p:grpSpPr>
            <a:xfrm>
              <a:off x="7414380" y="1267222"/>
              <a:ext cx="1135765" cy="827686"/>
              <a:chOff x="3007099" y="2959538"/>
              <a:chExt cx="1135765" cy="827686"/>
            </a:xfrm>
          </p:grpSpPr>
          <p:pic>
            <p:nvPicPr>
              <p:cNvPr id="49" name="Picture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0" t="2325" r="86265" b="83731"/>
              <a:stretch/>
            </p:blipFill>
            <p:spPr>
              <a:xfrm>
                <a:off x="3007099" y="2959538"/>
                <a:ext cx="729517" cy="712775"/>
              </a:xfrm>
              <a:prstGeom prst="rect">
                <a:avLst/>
              </a:prstGeom>
            </p:spPr>
          </p:pic>
          <p:pic>
            <p:nvPicPr>
              <p:cNvPr id="50" name="Picture 27" descr="C:\Users\ioana.sabau\AppData\Local\Microsoft\Windows\Temporary Internet Files\Content.IE5\1CSA1Y36\outlook01[1]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5581" y="3259941"/>
                <a:ext cx="527283" cy="5272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Groep 32"/>
            <p:cNvGrpSpPr/>
            <p:nvPr/>
          </p:nvGrpSpPr>
          <p:grpSpPr>
            <a:xfrm>
              <a:off x="7565596" y="1844824"/>
              <a:ext cx="548837" cy="552015"/>
              <a:chOff x="7565596" y="1844824"/>
              <a:chExt cx="548837" cy="552015"/>
            </a:xfrm>
          </p:grpSpPr>
          <p:pic>
            <p:nvPicPr>
              <p:cNvPr id="55" name="Picture 7" descr="C:\Users\ioana.sabau\AppData\Local\Microsoft\Windows\Temporary Internet Files\Content.IE5\I1022H9N\excel-2010-icon[1]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5596" y="1904923"/>
                <a:ext cx="488411" cy="4884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34" descr="C:\Users\ioana.sabau\AppData\Local\Microsoft\Windows\Temporary Internet Files\Content.IE5\B78J32PO\RedX.svg[1].pn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12360" y="2110530"/>
                <a:ext cx="286309" cy="2863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9" descr="C:\Users\ioana.sabau\AppData\Local\Microsoft\Windows\Temporary Internet Files\Content.IE5\B78J32PO\Check_mark_23x20_02.svg[1].pn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65960" y="1844824"/>
                <a:ext cx="248473" cy="2355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8" name="Groep 107"/>
          <p:cNvGrpSpPr/>
          <p:nvPr/>
        </p:nvGrpSpPr>
        <p:grpSpPr>
          <a:xfrm>
            <a:off x="7235486" y="3392513"/>
            <a:ext cx="1369253" cy="1332631"/>
            <a:chOff x="7110809" y="3104481"/>
            <a:chExt cx="1369253" cy="133263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" r="85957" b="86434"/>
            <a:stretch/>
          </p:blipFill>
          <p:spPr>
            <a:xfrm>
              <a:off x="7565662" y="3643715"/>
              <a:ext cx="914400" cy="793397"/>
            </a:xfrm>
            <a:prstGeom prst="rect">
              <a:avLst/>
            </a:prstGeom>
          </p:spPr>
        </p:pic>
        <p:pic>
          <p:nvPicPr>
            <p:cNvPr id="53" name="Picture 2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786" y="3214264"/>
              <a:ext cx="639454" cy="598153"/>
            </a:xfrm>
            <a:prstGeom prst="rect">
              <a:avLst/>
            </a:prstGeom>
          </p:spPr>
        </p:pic>
        <p:pic>
          <p:nvPicPr>
            <p:cNvPr id="62" name="Picture 27" descr="C:\Users\ioana.sabau\AppData\Local\Microsoft\Windows\Temporary Internet Files\Content.IE5\1CSA1Y36\outlook01[1]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0809" y="3863684"/>
              <a:ext cx="527283" cy="527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7" descr="C:\Users\ioana.sabau\AppData\Local\Microsoft\Windows\Temporary Internet Files\Content.IE5\I1022H9N\excel-2010-icon[1]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5431" y="3155304"/>
              <a:ext cx="488411" cy="488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34" descr="C:\Users\ioana.sabau\AppData\Local\Microsoft\Windows\Temporary Internet Files\Content.IE5\B78J32PO\RedX.svg[1]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7598" y="3370187"/>
              <a:ext cx="286309" cy="286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9" descr="C:\Users\ioana.sabau\AppData\Local\Microsoft\Windows\Temporary Internet Files\Content.IE5\B78J32PO\Check_mark_23x20_02.svg[1]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1198" y="3104481"/>
              <a:ext cx="248473" cy="235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ep 34"/>
          <p:cNvGrpSpPr/>
          <p:nvPr/>
        </p:nvGrpSpPr>
        <p:grpSpPr>
          <a:xfrm>
            <a:off x="5619402" y="2829607"/>
            <a:ext cx="1328862" cy="1286486"/>
            <a:chOff x="5277405" y="3093009"/>
            <a:chExt cx="1328862" cy="1297958"/>
          </a:xfrm>
        </p:grpSpPr>
        <p:pic>
          <p:nvPicPr>
            <p:cNvPr id="68" name="Picture 27" descr="C:\Users\ioana.sabau\AppData\Local\Microsoft\Windows\Temporary Internet Files\Content.IE5\1CSA1Y36\outlook01[1]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7405" y="3860163"/>
              <a:ext cx="527283" cy="527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7" descr="C:\Users\ioana.sabau\AppData\Local\Microsoft\Windows\Temporary Internet Files\Content.IE5\I1022H9N\excel-2010-icon[1]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2027" y="3143832"/>
              <a:ext cx="488411" cy="488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34" descr="C:\Users\ioana.sabau\AppData\Local\Microsoft\Windows\Temporary Internet Files\Content.IE5\B78J32PO\RedX.svg[1]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4194" y="3358715"/>
              <a:ext cx="286309" cy="286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9" descr="C:\Users\ioana.sabau\AppData\Local\Microsoft\Windows\Temporary Internet Files\Content.IE5\B78J32PO\Check_mark_23x20_02.svg[1]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7794" y="3093009"/>
              <a:ext cx="248473" cy="235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8" t="5421" r="84900" b="79835"/>
            <a:stretch/>
          </p:blipFill>
          <p:spPr>
            <a:xfrm>
              <a:off x="5795858" y="3559668"/>
              <a:ext cx="609702" cy="831299"/>
            </a:xfrm>
            <a:prstGeom prst="rect">
              <a:avLst/>
            </a:prstGeom>
          </p:spPr>
        </p:pic>
        <p:pic>
          <p:nvPicPr>
            <p:cNvPr id="67" name="Picture 2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2382" y="3210743"/>
              <a:ext cx="639454" cy="598153"/>
            </a:xfrm>
            <a:prstGeom prst="rect">
              <a:avLst/>
            </a:prstGeom>
          </p:spPr>
        </p:pic>
      </p:grpSp>
      <p:grpSp>
        <p:nvGrpSpPr>
          <p:cNvPr id="47" name="Groep 46"/>
          <p:cNvGrpSpPr/>
          <p:nvPr/>
        </p:nvGrpSpPr>
        <p:grpSpPr>
          <a:xfrm>
            <a:off x="2373186" y="2998941"/>
            <a:ext cx="830662" cy="775396"/>
            <a:chOff x="2627784" y="3203595"/>
            <a:chExt cx="936227" cy="834809"/>
          </a:xfrm>
        </p:grpSpPr>
        <p:grpSp>
          <p:nvGrpSpPr>
            <p:cNvPr id="37" name="Groep 36"/>
            <p:cNvGrpSpPr/>
            <p:nvPr/>
          </p:nvGrpSpPr>
          <p:grpSpPr>
            <a:xfrm>
              <a:off x="3047113" y="3203595"/>
              <a:ext cx="516898" cy="504488"/>
              <a:chOff x="3344951" y="3359196"/>
              <a:chExt cx="516898" cy="504488"/>
            </a:xfrm>
          </p:grpSpPr>
          <p:pic>
            <p:nvPicPr>
              <p:cNvPr id="77" name="Picture 7" descr="C:\Users\ioana.sabau\AppData\Local\Microsoft\Windows\Temporary Internet Files\Content.IE5\I1022H9N\excel-2010-icon[1]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4951" y="3409570"/>
                <a:ext cx="415009" cy="4113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34" descr="C:\Users\ioana.sabau\AppData\Local\Microsoft\Windows\Temporary Internet Files\Content.IE5\B78J32PO\RedX.svg[1].pn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7118" y="3622554"/>
                <a:ext cx="243281" cy="2411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9" descr="C:\Users\ioana.sabau\AppData\Local\Microsoft\Windows\Temporary Internet Files\Content.IE5\B78J32PO\Check_mark_23x20_02.svg[1].pn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0719" y="3359196"/>
                <a:ext cx="211130" cy="198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" name="Groep 37"/>
            <p:cNvGrpSpPr/>
            <p:nvPr/>
          </p:nvGrpSpPr>
          <p:grpSpPr>
            <a:xfrm>
              <a:off x="2792290" y="3533916"/>
              <a:ext cx="516898" cy="504488"/>
              <a:chOff x="2798572" y="3645062"/>
              <a:chExt cx="516898" cy="504488"/>
            </a:xfrm>
          </p:grpSpPr>
          <p:pic>
            <p:nvPicPr>
              <p:cNvPr id="80" name="Picture 7" descr="C:\Users\ioana.sabau\AppData\Local\Microsoft\Windows\Temporary Internet Files\Content.IE5\I1022H9N\excel-2010-icon[1]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8572" y="3695436"/>
                <a:ext cx="415009" cy="4113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34" descr="C:\Users\ioana.sabau\AppData\Local\Microsoft\Windows\Temporary Internet Files\Content.IE5\B78J32PO\RedX.svg[1].pn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0739" y="3908420"/>
                <a:ext cx="243281" cy="2411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9" descr="C:\Users\ioana.sabau\AppData\Local\Microsoft\Windows\Temporary Internet Files\Content.IE5\B78J32PO\Check_mark_23x20_02.svg[1].pn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4340" y="3645062"/>
                <a:ext cx="211130" cy="198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0" name="Groep 39"/>
            <p:cNvGrpSpPr/>
            <p:nvPr/>
          </p:nvGrpSpPr>
          <p:grpSpPr>
            <a:xfrm>
              <a:off x="2627784" y="3257484"/>
              <a:ext cx="516898" cy="504488"/>
              <a:chOff x="2779650" y="3088086"/>
              <a:chExt cx="516898" cy="504488"/>
            </a:xfrm>
          </p:grpSpPr>
          <p:pic>
            <p:nvPicPr>
              <p:cNvPr id="74" name="Picture 7" descr="C:\Users\ioana.sabau\AppData\Local\Microsoft\Windows\Temporary Internet Files\Content.IE5\I1022H9N\excel-2010-icon[1]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9650" y="3138460"/>
                <a:ext cx="415009" cy="4113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9" descr="C:\Users\ioana.sabau\AppData\Local\Microsoft\Windows\Temporary Internet Files\Content.IE5\B78J32PO\Check_mark_23x20_02.svg[1].pn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5418" y="3088086"/>
                <a:ext cx="211130" cy="198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34" descr="C:\Users\ioana.sabau\AppData\Local\Microsoft\Windows\Temporary Internet Files\Content.IE5\B78J32PO\RedX.svg[1].pn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1817" y="3351444"/>
                <a:ext cx="243281" cy="2411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8" name="Groep 47"/>
          <p:cNvGrpSpPr/>
          <p:nvPr/>
        </p:nvGrpSpPr>
        <p:grpSpPr>
          <a:xfrm>
            <a:off x="1061246" y="2945146"/>
            <a:ext cx="1161135" cy="842061"/>
            <a:chOff x="1061246" y="2945146"/>
            <a:chExt cx="1161135" cy="842061"/>
          </a:xfrm>
        </p:grpSpPr>
        <p:pic>
          <p:nvPicPr>
            <p:cNvPr id="87" name="Picture 7" descr="C:\Users\ioana.sabau\AppData\Local\Microsoft\Windows\Temporary Internet Files\Content.IE5\I1022H9N\excel-2010-icon[1]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246" y="2952139"/>
              <a:ext cx="1161135" cy="83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34" descr="C:\Users\ioana.sabau\AppData\Local\Microsoft\Windows\Temporary Internet Files\Content.IE5\B78J32PO\RedX.svg[1]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3217874"/>
              <a:ext cx="286309" cy="283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9" descr="C:\Users\ioana.sabau\AppData\Local\Microsoft\Windows\Temporary Internet Files\Content.IE5\B78J32PO\Check_mark_23x20_02.svg[1]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2954516"/>
              <a:ext cx="248473" cy="233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34" descr="C:\Users\ioana.sabau\AppData\Local\Microsoft\Windows\Temporary Internet Files\Content.IE5\B78J32PO\RedX.svg[1]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3212976"/>
              <a:ext cx="286309" cy="283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9" descr="C:\Users\ioana.sabau\AppData\Local\Microsoft\Windows\Temporary Internet Files\Content.IE5\B78J32PO\Check_mark_23x20_02.svg[1]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922" y="2964940"/>
              <a:ext cx="248473" cy="233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34" descr="C:\Users\ioana.sabau\AppData\Local\Microsoft\Windows\Temporary Internet Files\Content.IE5\B78J32PO\RedX.svg[1]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3501008"/>
              <a:ext cx="286309" cy="283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29" descr="C:\Users\ioana.sabau\AppData\Local\Microsoft\Windows\Temporary Internet Files\Content.IE5\B78J32PO\Check_mark_23x20_02.svg[1]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2351" y="2945146"/>
              <a:ext cx="248473" cy="233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34" descr="C:\Users\ioana.sabau\AppData\Local\Microsoft\Windows\Temporary Internet Files\Content.IE5\B78J32PO\RedX.svg[1]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783" y="3480395"/>
              <a:ext cx="286309" cy="283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29" descr="C:\Users\ioana.sabau\AppData\Local\Microsoft\Windows\Temporary Internet Files\Content.IE5\B78J32PO\Check_mark_23x20_02.svg[1]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2343" y="3212976"/>
              <a:ext cx="248473" cy="233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29" descr="C:\Users\ioana.sabau\AppData\Local\Microsoft\Windows\Temporary Internet Files\Content.IE5\B78J32PO\Check_mark_23x20_02.svg[1]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7134" y="3505565"/>
              <a:ext cx="248473" cy="233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PIJL-LINKS 50"/>
          <p:cNvSpPr/>
          <p:nvPr/>
        </p:nvSpPr>
        <p:spPr>
          <a:xfrm>
            <a:off x="2056587" y="3253093"/>
            <a:ext cx="283165" cy="193321"/>
          </a:xfrm>
          <a:prstGeom prst="leftArrow">
            <a:avLst/>
          </a:prstGeom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6" name="Rechte verbindingslijn met pijl 125"/>
          <p:cNvCxnSpPr/>
          <p:nvPr/>
        </p:nvCxnSpPr>
        <p:spPr>
          <a:xfrm flipV="1">
            <a:off x="4115406" y="1624628"/>
            <a:ext cx="1131231" cy="128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Rechte verbindingslijn met pijl 130"/>
          <p:cNvCxnSpPr/>
          <p:nvPr/>
        </p:nvCxnSpPr>
        <p:spPr>
          <a:xfrm>
            <a:off x="6463238" y="1669109"/>
            <a:ext cx="1011980" cy="45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Rechte verbindingslijn met pijl 135"/>
          <p:cNvCxnSpPr>
            <a:stCxn id="55" idx="2"/>
          </p:cNvCxnSpPr>
          <p:nvPr/>
        </p:nvCxnSpPr>
        <p:spPr>
          <a:xfrm>
            <a:off x="7898964" y="2285616"/>
            <a:ext cx="145712" cy="1160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Rechte verbindingslijn met pijl 136"/>
          <p:cNvCxnSpPr>
            <a:stCxn id="55" idx="2"/>
            <a:endCxn id="71" idx="3"/>
          </p:cNvCxnSpPr>
          <p:nvPr/>
        </p:nvCxnSpPr>
        <p:spPr>
          <a:xfrm flipH="1">
            <a:off x="6948264" y="2285616"/>
            <a:ext cx="950700" cy="6607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36" name="Groep 1035"/>
          <p:cNvGrpSpPr/>
          <p:nvPr/>
        </p:nvGrpSpPr>
        <p:grpSpPr>
          <a:xfrm>
            <a:off x="3534046" y="2820575"/>
            <a:ext cx="1542010" cy="1400513"/>
            <a:chOff x="3449047" y="2994396"/>
            <a:chExt cx="1542010" cy="1400513"/>
          </a:xfrm>
        </p:grpSpPr>
        <p:pic>
          <p:nvPicPr>
            <p:cNvPr id="122" name="Picture 7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8" t="385" r="85769" b="86435"/>
            <a:stretch/>
          </p:blipFill>
          <p:spPr>
            <a:xfrm>
              <a:off x="4149411" y="3540523"/>
              <a:ext cx="782629" cy="75496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8" t="385" r="85769" b="86435"/>
            <a:stretch/>
          </p:blipFill>
          <p:spPr>
            <a:xfrm>
              <a:off x="3717363" y="3222498"/>
              <a:ext cx="782629" cy="754969"/>
            </a:xfrm>
            <a:prstGeom prst="rect">
              <a:avLst/>
            </a:prstGeom>
          </p:spPr>
        </p:pic>
        <p:pic>
          <p:nvPicPr>
            <p:cNvPr id="123" name="Picture 7" descr="C:\Users\ioana.sabau\AppData\Local\Microsoft\Windows\Temporary Internet Files\Content.IE5\I1022H9N\excel-2010-icon[1]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6817" y="3044770"/>
              <a:ext cx="488411" cy="484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34" descr="C:\Users\ioana.sabau\AppData\Local\Microsoft\Windows\Temporary Internet Files\Content.IE5\B78J32PO\RedX.svg[1]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984" y="3257754"/>
              <a:ext cx="286309" cy="283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29" descr="C:\Users\ioana.sabau\AppData\Local\Microsoft\Windows\Temporary Internet Files\Content.IE5\B78J32PO\Check_mark_23x20_02.svg[1]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2584" y="2994396"/>
              <a:ext cx="248473" cy="233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7" name="Picture 27" descr="C:\Users\ioana.sabau\AppData\Local\Microsoft\Windows\Temporary Internet Files\Content.IE5\1CSA1Y36\outlook01[1]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759" y="3872286"/>
              <a:ext cx="527283" cy="522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8" name="Picture 2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047" y="3024041"/>
              <a:ext cx="639454" cy="592866"/>
            </a:xfrm>
            <a:prstGeom prst="rect">
              <a:avLst/>
            </a:prstGeom>
          </p:spPr>
        </p:pic>
      </p:grpSp>
      <p:cxnSp>
        <p:nvCxnSpPr>
          <p:cNvPr id="150" name="Rechte verbindingslijn met pijl 149"/>
          <p:cNvCxnSpPr>
            <a:stCxn id="62" idx="1"/>
          </p:cNvCxnSpPr>
          <p:nvPr/>
        </p:nvCxnSpPr>
        <p:spPr>
          <a:xfrm flipH="1" flipV="1">
            <a:off x="2557294" y="4100449"/>
            <a:ext cx="4678192" cy="3149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Rechte verbindingslijn met pijl 144"/>
          <p:cNvCxnSpPr/>
          <p:nvPr/>
        </p:nvCxnSpPr>
        <p:spPr>
          <a:xfrm flipH="1">
            <a:off x="4977397" y="3480395"/>
            <a:ext cx="642005" cy="126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40" name="Groep 1039"/>
          <p:cNvGrpSpPr/>
          <p:nvPr/>
        </p:nvGrpSpPr>
        <p:grpSpPr>
          <a:xfrm>
            <a:off x="933600" y="5668609"/>
            <a:ext cx="2025127" cy="1136861"/>
            <a:chOff x="1166163" y="5277522"/>
            <a:chExt cx="2055061" cy="1136861"/>
          </a:xfrm>
        </p:grpSpPr>
        <p:pic>
          <p:nvPicPr>
            <p:cNvPr id="168" name="Picture 7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8" t="385" r="85769" b="87831"/>
            <a:stretch/>
          </p:blipFill>
          <p:spPr>
            <a:xfrm>
              <a:off x="1531205" y="5739328"/>
              <a:ext cx="782629" cy="675055"/>
            </a:xfrm>
            <a:prstGeom prst="rect">
              <a:avLst/>
            </a:prstGeom>
          </p:spPr>
        </p:pic>
        <p:pic>
          <p:nvPicPr>
            <p:cNvPr id="167" name="Picture 7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8" t="385" r="85769" b="86435"/>
            <a:stretch/>
          </p:blipFill>
          <p:spPr>
            <a:xfrm>
              <a:off x="1166163" y="5277522"/>
              <a:ext cx="782629" cy="754969"/>
            </a:xfrm>
            <a:prstGeom prst="rect">
              <a:avLst/>
            </a:prstGeom>
          </p:spPr>
        </p:pic>
        <p:pic>
          <p:nvPicPr>
            <p:cNvPr id="166" name="Picture 10" descr="C:\Users\ioana.sabau\AppData\Local\Microsoft\Windows\Temporary Internet Files\Content.IE5\1CSA1Y36\diploma[1].gi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2275" y="5277695"/>
              <a:ext cx="963295" cy="1136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3" descr="C:\Users\ioana.sabau\AppData\Local\Microsoft\Windows\Temporary Internet Files\Content.IE5\6IKP6AU1\Joachim_Gaucks_signature[1].pn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43020">
              <a:off x="2546967" y="5908966"/>
              <a:ext cx="674257" cy="328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4" descr="C:\Users\ioana.sabau\AppData\Local\Microsoft\Windows\Temporary Internet Files\Content.IE5\R2O5B59T\Kim_Soo_Hyun_Signature[1].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77158">
              <a:off x="2421269" y="5436136"/>
              <a:ext cx="708259" cy="236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2" name="PIJL-LINKS 171"/>
          <p:cNvSpPr/>
          <p:nvPr/>
        </p:nvSpPr>
        <p:spPr>
          <a:xfrm rot="16200000">
            <a:off x="1146317" y="4031590"/>
            <a:ext cx="641021" cy="126513"/>
          </a:xfrm>
          <a:prstGeom prst="leftArrow">
            <a:avLst/>
          </a:prstGeom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3" name="PIJL-LINKS 172"/>
          <p:cNvSpPr/>
          <p:nvPr/>
        </p:nvSpPr>
        <p:spPr>
          <a:xfrm rot="10800000">
            <a:off x="1849280" y="4812342"/>
            <a:ext cx="374597" cy="174399"/>
          </a:xfrm>
          <a:prstGeom prst="leftArrow">
            <a:avLst/>
          </a:prstGeom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80" name="Rechte verbindingslijn met pijl 179"/>
          <p:cNvCxnSpPr>
            <a:endCxn id="167" idx="3"/>
          </p:cNvCxnSpPr>
          <p:nvPr/>
        </p:nvCxnSpPr>
        <p:spPr>
          <a:xfrm flipH="1">
            <a:off x="1704829" y="5165575"/>
            <a:ext cx="852466" cy="8805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8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373216"/>
            <a:ext cx="103663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" name="Picture 10" descr="C:\Users\ioana.sabau\AppData\Local\Microsoft\Windows\Temporary Internet Files\Content.IE5\1CSA1Y36\diploma[1]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340" y="5543122"/>
            <a:ext cx="949264" cy="113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Picture 3" descr="C:\Users\ioana.sabau\AppData\Local\Microsoft\Windows\Temporary Internet Files\Content.IE5\6IKP6AU1\Joachim_Gaucks_signature[1]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3020">
            <a:off x="3887457" y="6121795"/>
            <a:ext cx="664436" cy="32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C:\Users\ioana.sabau\AppData\Local\Microsoft\Windows\Temporary Internet Files\Content.IE5\R2O5B59T\Kim_Soo_Hyun_Signature[1]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7158">
            <a:off x="3728603" y="5678618"/>
            <a:ext cx="697943" cy="23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8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r="85957" b="86434"/>
          <a:stretch/>
        </p:blipFill>
        <p:spPr>
          <a:xfrm>
            <a:off x="5436096" y="5137497"/>
            <a:ext cx="914400" cy="793397"/>
          </a:xfrm>
          <a:prstGeom prst="rect">
            <a:avLst/>
          </a:prstGeom>
        </p:spPr>
      </p:pic>
      <p:pic>
        <p:nvPicPr>
          <p:cNvPr id="19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18" y="4866498"/>
            <a:ext cx="639454" cy="598153"/>
          </a:xfrm>
          <a:prstGeom prst="rect">
            <a:avLst/>
          </a:prstGeom>
        </p:spPr>
      </p:pic>
      <p:cxnSp>
        <p:nvCxnSpPr>
          <p:cNvPr id="196" name="Rechte verbindingslijn met pijl 195"/>
          <p:cNvCxnSpPr>
            <a:endCxn id="195" idx="2"/>
          </p:cNvCxnSpPr>
          <p:nvPr/>
        </p:nvCxnSpPr>
        <p:spPr>
          <a:xfrm flipV="1">
            <a:off x="4466792" y="5464651"/>
            <a:ext cx="1104553" cy="3361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Inholland\AppData\Local\Microsoft\Windows\Temporary Internet Files\Content.IE5\1O8P7AJC\Logo_rijksoverheid.svg[1].pn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87"/>
          <a:stretch/>
        </p:blipFill>
        <p:spPr bwMode="auto">
          <a:xfrm>
            <a:off x="6806707" y="4765273"/>
            <a:ext cx="701982" cy="76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87988" y="5394702"/>
            <a:ext cx="1210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Dutch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Education Authority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14" name="Rechte verbindingslijn met pijl 125"/>
          <p:cNvCxnSpPr/>
          <p:nvPr/>
        </p:nvCxnSpPr>
        <p:spPr>
          <a:xfrm>
            <a:off x="5907244" y="5007981"/>
            <a:ext cx="88210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Rechte verbindingslijn met pijl 125"/>
          <p:cNvCxnSpPr/>
          <p:nvPr/>
        </p:nvCxnSpPr>
        <p:spPr>
          <a:xfrm flipH="1">
            <a:off x="6993223" y="5563979"/>
            <a:ext cx="164475" cy="4821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5752653" y="6021288"/>
            <a:ext cx="641371" cy="810922"/>
            <a:chOff x="5396204" y="5695522"/>
            <a:chExt cx="949264" cy="1136688"/>
          </a:xfrm>
        </p:grpSpPr>
        <p:pic>
          <p:nvPicPr>
            <p:cNvPr id="129" name="Picture 10" descr="C:\Users\ioana.sabau\AppData\Local\Microsoft\Windows\Temporary Internet Files\Content.IE5\1CSA1Y36\diploma[1].gi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6204" y="5695522"/>
              <a:ext cx="949264" cy="1136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3" descr="C:\Users\ioana.sabau\AppData\Local\Microsoft\Windows\Temporary Internet Files\Content.IE5\6IKP6AU1\Joachim_Gaucks_signature[1].pn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43020">
              <a:off x="5615649" y="6312766"/>
              <a:ext cx="664436" cy="328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4" descr="C:\Users\ioana.sabau\AppData\Local\Microsoft\Windows\Temporary Internet Files\Content.IE5\R2O5B59T\Kim_Soo_Hyun_Signature[1].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77158">
              <a:off x="5503467" y="5831018"/>
              <a:ext cx="697943" cy="236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9" name="Picture 7" descr="C:\Users\ioana.sabau\AppData\Local\Microsoft\Windows\Temporary Internet Files\Content.IE5\I1022H9N\excel-2010-icon[1]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961" y="5902115"/>
            <a:ext cx="383727" cy="3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>
            <a:off x="5704097" y="5464651"/>
            <a:ext cx="596095" cy="511651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5" name="Picture 11" descr="C:\Users\ioana.sabau\AppData\Local\Microsoft\Windows\Temporary Internet Files\Content.IE5\B78J32PO\Funding[1].jp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4552" r="12496" b="14822"/>
          <a:stretch/>
        </p:blipFill>
        <p:spPr bwMode="auto">
          <a:xfrm>
            <a:off x="8112024" y="5010457"/>
            <a:ext cx="677034" cy="79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C:\Users\Inholland\AppData\Local\Microsoft\Windows\Temporary Internet Files\Content.IE5\1O8P7AJC\Logo_rijksoverheid.svg[1].pn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87"/>
          <a:stretch/>
        </p:blipFill>
        <p:spPr bwMode="auto">
          <a:xfrm>
            <a:off x="8315875" y="5564606"/>
            <a:ext cx="701982" cy="76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TextBox 133"/>
          <p:cNvSpPr txBox="1"/>
          <p:nvPr/>
        </p:nvSpPr>
        <p:spPr>
          <a:xfrm>
            <a:off x="7898033" y="6164251"/>
            <a:ext cx="1210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Dutch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Education Authority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5" name="Rechte verbindingslijn met pijl 195"/>
          <p:cNvCxnSpPr>
            <a:endCxn id="133" idx="1"/>
          </p:cNvCxnSpPr>
          <p:nvPr/>
        </p:nvCxnSpPr>
        <p:spPr>
          <a:xfrm flipV="1">
            <a:off x="7046182" y="5949067"/>
            <a:ext cx="1269693" cy="3844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8" name="Picture 29" descr="C:\Users\ioana.sabau\AppData\Local\Microsoft\Windows\Temporary Internet Files\Content.IE5\B78J32PO\Check_mark_23x20_02.svg[1]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5" y="5954437"/>
            <a:ext cx="403507" cy="37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1" name="Rechte verbindingslijn met pijl 144"/>
          <p:cNvCxnSpPr/>
          <p:nvPr/>
        </p:nvCxnSpPr>
        <p:spPr>
          <a:xfrm flipH="1">
            <a:off x="2916147" y="3490312"/>
            <a:ext cx="642005" cy="126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69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1" grpId="0" animBg="1"/>
      <p:bldP spid="172" grpId="0" animBg="1"/>
      <p:bldP spid="173" grpId="0" animBg="1"/>
      <p:bldP spid="4" grpId="0"/>
      <p:bldP spid="1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                   New Process Design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DC27-A426-4FC3-9A89-4945263473A7}" type="slidenum">
              <a:rPr lang="en-US" smtClean="0">
                <a:solidFill>
                  <a:srgbClr val="E3027F"/>
                </a:solidFill>
              </a:rPr>
              <a:pPr/>
              <a:t>18</a:t>
            </a:fld>
            <a:endParaRPr lang="en-US">
              <a:solidFill>
                <a:srgbClr val="E3027F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954" y="1884101"/>
            <a:ext cx="8213968" cy="401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9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DC27-A426-4FC3-9A89-4945263473A7}" type="slidenum">
              <a:rPr lang="en-US" smtClean="0">
                <a:solidFill>
                  <a:srgbClr val="E3027F"/>
                </a:solidFill>
              </a:rPr>
              <a:pPr/>
              <a:t>19</a:t>
            </a:fld>
            <a:endParaRPr lang="en-US">
              <a:solidFill>
                <a:srgbClr val="E3027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07904" y="764704"/>
            <a:ext cx="1944216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Query 240 ECTS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14966" y="1628800"/>
            <a:ext cx="1872208" cy="936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Evaluation Management: </a:t>
            </a:r>
            <a:r>
              <a:rPr lang="nl-NL" dirty="0" err="1" smtClean="0"/>
              <a:t>Programme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07904" y="1628800"/>
            <a:ext cx="2586048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Evaluation Management: Student  Administration</a:t>
            </a:r>
            <a:endParaRPr lang="en-US" dirty="0"/>
          </a:p>
        </p:txBody>
      </p:sp>
      <p:cxnSp>
        <p:nvCxnSpPr>
          <p:cNvPr id="10" name="Straight Arrow Connector 9"/>
          <p:cNvCxnSpPr>
            <a:endCxn id="6" idx="0"/>
          </p:cNvCxnSpPr>
          <p:nvPr/>
        </p:nvCxnSpPr>
        <p:spPr>
          <a:xfrm flipH="1">
            <a:off x="2051070" y="993304"/>
            <a:ext cx="1656834" cy="635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0"/>
          </p:cNvCxnSpPr>
          <p:nvPr/>
        </p:nvCxnSpPr>
        <p:spPr>
          <a:xfrm>
            <a:off x="4680012" y="1221904"/>
            <a:ext cx="320916" cy="406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726000" y="1628799"/>
            <a:ext cx="1878448" cy="50926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Graduation tracking: Service </a:t>
            </a:r>
            <a:r>
              <a:rPr lang="nl-NL" dirty="0" err="1" smtClean="0"/>
              <a:t>organization</a:t>
            </a:r>
            <a:endParaRPr lang="en-US" dirty="0"/>
          </a:p>
        </p:txBody>
      </p:sp>
      <p:cxnSp>
        <p:nvCxnSpPr>
          <p:cNvPr id="17" name="Straight Arrow Connector 16"/>
          <p:cNvCxnSpPr>
            <a:endCxn id="15" idx="0"/>
          </p:cNvCxnSpPr>
          <p:nvPr/>
        </p:nvCxnSpPr>
        <p:spPr>
          <a:xfrm>
            <a:off x="5652120" y="993304"/>
            <a:ext cx="2013104" cy="6354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nip Single Corner Rectangle 20"/>
          <p:cNvSpPr/>
          <p:nvPr/>
        </p:nvSpPr>
        <p:spPr>
          <a:xfrm>
            <a:off x="1414800" y="2780928"/>
            <a:ext cx="1717040" cy="540060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1. Graduation </a:t>
            </a:r>
            <a:r>
              <a:rPr lang="nl-NL" sz="1400" dirty="0" err="1" smtClean="0"/>
              <a:t>committee</a:t>
            </a:r>
            <a:endParaRPr lang="en-US" sz="1400" dirty="0"/>
          </a:p>
        </p:txBody>
      </p:sp>
      <p:sp>
        <p:nvSpPr>
          <p:cNvPr id="22" name="Snip Single Corner Rectangle 21"/>
          <p:cNvSpPr/>
          <p:nvPr/>
        </p:nvSpPr>
        <p:spPr>
          <a:xfrm>
            <a:off x="1408993" y="3398277"/>
            <a:ext cx="1722847" cy="436240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2. </a:t>
            </a:r>
            <a:r>
              <a:rPr lang="nl-NL" sz="1400" dirty="0" err="1" smtClean="0"/>
              <a:t>Preparer</a:t>
            </a:r>
            <a:r>
              <a:rPr lang="nl-NL" sz="1400" dirty="0" smtClean="0"/>
              <a:t> </a:t>
            </a:r>
            <a:r>
              <a:rPr lang="nl-NL" sz="1400" dirty="0" err="1" smtClean="0"/>
              <a:t>Exam</a:t>
            </a:r>
            <a:r>
              <a:rPr lang="nl-NL" sz="1400" dirty="0" smtClean="0"/>
              <a:t> </a:t>
            </a:r>
            <a:r>
              <a:rPr lang="nl-NL" sz="1400" dirty="0" err="1" smtClean="0"/>
              <a:t>Committee</a:t>
            </a:r>
            <a:endParaRPr lang="en-US" sz="1400" dirty="0"/>
          </a:p>
        </p:txBody>
      </p:sp>
      <p:sp>
        <p:nvSpPr>
          <p:cNvPr id="24" name="Snip Single Corner Rectangle 23"/>
          <p:cNvSpPr/>
          <p:nvPr/>
        </p:nvSpPr>
        <p:spPr>
          <a:xfrm>
            <a:off x="1398286" y="3909202"/>
            <a:ext cx="1703794" cy="432048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3. </a:t>
            </a:r>
            <a:r>
              <a:rPr lang="nl-NL" sz="1400" dirty="0" err="1" smtClean="0"/>
              <a:t>Exam</a:t>
            </a:r>
            <a:r>
              <a:rPr lang="nl-NL" sz="1400" dirty="0" smtClean="0"/>
              <a:t> </a:t>
            </a:r>
            <a:r>
              <a:rPr lang="nl-NL" sz="1400" dirty="0" err="1" smtClean="0"/>
              <a:t>Committee</a:t>
            </a:r>
            <a:endParaRPr lang="en-US" sz="1400" dirty="0"/>
          </a:p>
        </p:txBody>
      </p:sp>
      <p:sp>
        <p:nvSpPr>
          <p:cNvPr id="28" name="Curved Right Arrow 27"/>
          <p:cNvSpPr/>
          <p:nvPr/>
        </p:nvSpPr>
        <p:spPr>
          <a:xfrm>
            <a:off x="971600" y="3081536"/>
            <a:ext cx="437393" cy="534861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Curved Right Arrow 28"/>
          <p:cNvSpPr/>
          <p:nvPr/>
        </p:nvSpPr>
        <p:spPr>
          <a:xfrm>
            <a:off x="977407" y="3622404"/>
            <a:ext cx="437393" cy="59868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Down Arrow 29"/>
          <p:cNvSpPr/>
          <p:nvPr/>
        </p:nvSpPr>
        <p:spPr>
          <a:xfrm>
            <a:off x="2195736" y="2564904"/>
            <a:ext cx="256955" cy="21602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rved Right Arrow 31"/>
          <p:cNvSpPr/>
          <p:nvPr/>
        </p:nvSpPr>
        <p:spPr>
          <a:xfrm>
            <a:off x="179512" y="2096852"/>
            <a:ext cx="935454" cy="291632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1" name="Straight Arrow Connector 40"/>
          <p:cNvCxnSpPr>
            <a:stCxn id="8" idx="2"/>
          </p:cNvCxnSpPr>
          <p:nvPr/>
        </p:nvCxnSpPr>
        <p:spPr>
          <a:xfrm flipH="1">
            <a:off x="3102080" y="2543200"/>
            <a:ext cx="1898848" cy="22539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114966" y="4509120"/>
            <a:ext cx="1987114" cy="12024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 err="1" smtClean="0"/>
              <a:t>Approval</a:t>
            </a:r>
            <a:r>
              <a:rPr lang="nl-NL" sz="1200" dirty="0" smtClean="0"/>
              <a:t> of </a:t>
            </a:r>
            <a:r>
              <a:rPr lang="nl-NL" sz="1200" dirty="0" err="1" smtClean="0"/>
              <a:t>both</a:t>
            </a:r>
            <a:r>
              <a:rPr lang="nl-NL" sz="1200" dirty="0" smtClean="0"/>
              <a:t> </a:t>
            </a:r>
            <a:r>
              <a:rPr lang="nl-NL" sz="1200" dirty="0" err="1" smtClean="0"/>
              <a:t>the</a:t>
            </a:r>
            <a:r>
              <a:rPr lang="nl-NL" sz="1200" dirty="0" smtClean="0"/>
              <a:t> </a:t>
            </a:r>
            <a:r>
              <a:rPr lang="nl-NL" sz="1200" dirty="0" err="1" smtClean="0"/>
              <a:t>Exam</a:t>
            </a:r>
            <a:r>
              <a:rPr lang="nl-NL" sz="1200" dirty="0" smtClean="0"/>
              <a:t> </a:t>
            </a:r>
            <a:r>
              <a:rPr lang="nl-NL" sz="1200" dirty="0" err="1" smtClean="0"/>
              <a:t>Committee</a:t>
            </a:r>
            <a:r>
              <a:rPr lang="nl-NL" sz="1200" dirty="0" smtClean="0"/>
              <a:t> </a:t>
            </a:r>
            <a:r>
              <a:rPr lang="nl-NL" sz="1200" dirty="0" err="1" smtClean="0"/>
              <a:t>and</a:t>
            </a:r>
            <a:r>
              <a:rPr lang="nl-NL" sz="1200" dirty="0"/>
              <a:t> </a:t>
            </a:r>
            <a:r>
              <a:rPr lang="nl-NL" sz="1200" dirty="0" smtClean="0"/>
              <a:t>Student </a:t>
            </a:r>
            <a:r>
              <a:rPr lang="nl-NL" sz="1200" dirty="0" err="1" smtClean="0"/>
              <a:t>Adminstration</a:t>
            </a:r>
            <a:endParaRPr lang="en-US" sz="1200" dirty="0"/>
          </a:p>
        </p:txBody>
      </p:sp>
      <p:sp>
        <p:nvSpPr>
          <p:cNvPr id="43" name="Rectangle 42"/>
          <p:cNvSpPr/>
          <p:nvPr/>
        </p:nvSpPr>
        <p:spPr>
          <a:xfrm>
            <a:off x="4211960" y="4509120"/>
            <a:ext cx="2081992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Generating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certificates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1114966" y="5899150"/>
            <a:ext cx="1987114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 smtClean="0"/>
              <a:t>Automatic report </a:t>
            </a:r>
            <a:r>
              <a:rPr lang="nl-NL" sz="1600" dirty="0" err="1" smtClean="0"/>
              <a:t>to</a:t>
            </a:r>
            <a:r>
              <a:rPr lang="nl-NL" sz="1600" dirty="0" smtClean="0"/>
              <a:t> Dutch </a:t>
            </a:r>
            <a:r>
              <a:rPr lang="nl-NL" sz="1600" dirty="0" err="1" smtClean="0"/>
              <a:t>Education</a:t>
            </a:r>
            <a:r>
              <a:rPr lang="nl-NL" sz="1600" dirty="0" smtClean="0"/>
              <a:t> </a:t>
            </a:r>
            <a:r>
              <a:rPr lang="nl-NL" sz="1600" dirty="0" err="1" smtClean="0"/>
              <a:t>authority</a:t>
            </a:r>
            <a:endParaRPr lang="en-US" sz="1600" dirty="0"/>
          </a:p>
        </p:txBody>
      </p:sp>
      <p:cxnSp>
        <p:nvCxnSpPr>
          <p:cNvPr id="46" name="Straight Arrow Connector 45"/>
          <p:cNvCxnSpPr>
            <a:stCxn id="42" idx="3"/>
          </p:cNvCxnSpPr>
          <p:nvPr/>
        </p:nvCxnSpPr>
        <p:spPr>
          <a:xfrm>
            <a:off x="3102080" y="5110336"/>
            <a:ext cx="11098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urved Right Arrow 46"/>
          <p:cNvSpPr/>
          <p:nvPr/>
        </p:nvSpPr>
        <p:spPr>
          <a:xfrm>
            <a:off x="539552" y="5110336"/>
            <a:ext cx="575414" cy="1487016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6293952" y="5110336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61645" y="65789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Process Overview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6182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5" grpId="0" animBg="1"/>
      <p:bldP spid="21" grpId="0" animBg="1"/>
      <p:bldP spid="22" grpId="0" animBg="1"/>
      <p:bldP spid="24" grpId="0" animBg="1"/>
      <p:bldP spid="28" grpId="0" animBg="1"/>
      <p:bldP spid="29" grpId="0" animBg="1"/>
      <p:bldP spid="30" grpId="0" animBg="1"/>
      <p:bldP spid="32" grpId="0" animBg="1"/>
      <p:bldP spid="42" grpId="0" animBg="1"/>
      <p:bldP spid="43" grpId="0" animBg="1"/>
      <p:bldP spid="44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us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Niels Oost</a:t>
            </a:r>
          </a:p>
          <a:p>
            <a:r>
              <a:rPr lang="en-US" dirty="0" smtClean="0"/>
              <a:t>Functional Analyst</a:t>
            </a:r>
          </a:p>
          <a:p>
            <a:endParaRPr lang="en-US" dirty="0" smtClean="0"/>
          </a:p>
          <a:p>
            <a:r>
              <a:rPr lang="en-US" dirty="0" err="1" smtClean="0"/>
              <a:t>Ioana</a:t>
            </a:r>
            <a:r>
              <a:rPr lang="en-US" dirty="0" smtClean="0"/>
              <a:t> </a:t>
            </a:r>
            <a:r>
              <a:rPr lang="en-US" dirty="0" err="1" smtClean="0"/>
              <a:t>Sabau</a:t>
            </a:r>
            <a:endParaRPr lang="en-US" dirty="0" smtClean="0"/>
          </a:p>
          <a:p>
            <a:r>
              <a:rPr lang="en-US" dirty="0" smtClean="0"/>
              <a:t>Process and Relations Management</a:t>
            </a:r>
          </a:p>
          <a:p>
            <a:endParaRPr lang="en-US" dirty="0"/>
          </a:p>
          <a:p>
            <a:r>
              <a:rPr lang="en-US" dirty="0" smtClean="0"/>
              <a:t>Inholland University of Applied Sciences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E96DD2B8-4FE3-D94C-815F-DB4AE8CA486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77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DC27-A426-4FC3-9A89-4945263473A7}" type="slidenum">
              <a:rPr lang="en-US" smtClean="0">
                <a:solidFill>
                  <a:srgbClr val="E3027F"/>
                </a:solidFill>
              </a:rPr>
              <a:pPr/>
              <a:t>20</a:t>
            </a:fld>
            <a:endParaRPr lang="en-US">
              <a:solidFill>
                <a:srgbClr val="E3027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07904" y="764704"/>
            <a:ext cx="1944216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Query 240 ECTS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14966" y="1628800"/>
            <a:ext cx="1872208" cy="936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Evaluation Management: </a:t>
            </a:r>
            <a:r>
              <a:rPr lang="nl-NL" dirty="0" err="1" smtClean="0"/>
              <a:t>Programme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07904" y="1628800"/>
            <a:ext cx="2586048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Evaluation Management: Student Administration</a:t>
            </a:r>
            <a:endParaRPr lang="en-US" dirty="0"/>
          </a:p>
        </p:txBody>
      </p:sp>
      <p:cxnSp>
        <p:nvCxnSpPr>
          <p:cNvPr id="10" name="Straight Arrow Connector 9"/>
          <p:cNvCxnSpPr>
            <a:endCxn id="6" idx="0"/>
          </p:cNvCxnSpPr>
          <p:nvPr/>
        </p:nvCxnSpPr>
        <p:spPr>
          <a:xfrm flipH="1">
            <a:off x="2051070" y="993304"/>
            <a:ext cx="1656834" cy="635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0"/>
          </p:cNvCxnSpPr>
          <p:nvPr/>
        </p:nvCxnSpPr>
        <p:spPr>
          <a:xfrm>
            <a:off x="4680012" y="1221904"/>
            <a:ext cx="320916" cy="406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726000" y="1628799"/>
            <a:ext cx="1878448" cy="50926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Graduation tracking: Service </a:t>
            </a:r>
            <a:r>
              <a:rPr lang="nl-NL" dirty="0" err="1" smtClean="0"/>
              <a:t>organization</a:t>
            </a:r>
            <a:endParaRPr lang="en-US" dirty="0"/>
          </a:p>
        </p:txBody>
      </p:sp>
      <p:cxnSp>
        <p:nvCxnSpPr>
          <p:cNvPr id="17" name="Straight Arrow Connector 16"/>
          <p:cNvCxnSpPr>
            <a:endCxn id="15" idx="0"/>
          </p:cNvCxnSpPr>
          <p:nvPr/>
        </p:nvCxnSpPr>
        <p:spPr>
          <a:xfrm>
            <a:off x="5652120" y="993304"/>
            <a:ext cx="2013104" cy="6354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nip Single Corner Rectangle 20"/>
          <p:cNvSpPr/>
          <p:nvPr/>
        </p:nvSpPr>
        <p:spPr>
          <a:xfrm>
            <a:off x="1414800" y="2780928"/>
            <a:ext cx="1717040" cy="540060"/>
          </a:xfrm>
          <a:prstGeom prst="snip1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1. Graduation </a:t>
            </a:r>
            <a:r>
              <a:rPr lang="nl-NL" sz="1400" dirty="0" err="1" smtClean="0"/>
              <a:t>committee</a:t>
            </a:r>
            <a:endParaRPr lang="en-US" sz="1400" dirty="0"/>
          </a:p>
        </p:txBody>
      </p:sp>
      <p:sp>
        <p:nvSpPr>
          <p:cNvPr id="22" name="Snip Single Corner Rectangle 21"/>
          <p:cNvSpPr/>
          <p:nvPr/>
        </p:nvSpPr>
        <p:spPr>
          <a:xfrm>
            <a:off x="1408993" y="3398277"/>
            <a:ext cx="1722847" cy="436240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2. </a:t>
            </a:r>
            <a:r>
              <a:rPr lang="nl-NL" sz="1400" dirty="0" err="1" smtClean="0"/>
              <a:t>Preparer</a:t>
            </a:r>
            <a:r>
              <a:rPr lang="nl-NL" sz="1400" dirty="0" smtClean="0"/>
              <a:t> </a:t>
            </a:r>
            <a:r>
              <a:rPr lang="nl-NL" sz="1400" dirty="0" err="1" smtClean="0"/>
              <a:t>Exam</a:t>
            </a:r>
            <a:r>
              <a:rPr lang="nl-NL" sz="1400" dirty="0" smtClean="0"/>
              <a:t> </a:t>
            </a:r>
            <a:r>
              <a:rPr lang="nl-NL" sz="1400" dirty="0" err="1" smtClean="0"/>
              <a:t>Committee</a:t>
            </a:r>
            <a:endParaRPr lang="en-US" sz="1400" dirty="0"/>
          </a:p>
        </p:txBody>
      </p:sp>
      <p:sp>
        <p:nvSpPr>
          <p:cNvPr id="24" name="Snip Single Corner Rectangle 23"/>
          <p:cNvSpPr/>
          <p:nvPr/>
        </p:nvSpPr>
        <p:spPr>
          <a:xfrm>
            <a:off x="1398286" y="3909202"/>
            <a:ext cx="1703794" cy="432048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3. </a:t>
            </a:r>
            <a:r>
              <a:rPr lang="nl-NL" sz="1400" dirty="0" err="1" smtClean="0"/>
              <a:t>Exam</a:t>
            </a:r>
            <a:r>
              <a:rPr lang="nl-NL" sz="1400" dirty="0" smtClean="0"/>
              <a:t> </a:t>
            </a:r>
            <a:r>
              <a:rPr lang="nl-NL" sz="1400" dirty="0" err="1" smtClean="0"/>
              <a:t>Committee</a:t>
            </a:r>
            <a:endParaRPr lang="en-US" sz="1400" dirty="0"/>
          </a:p>
        </p:txBody>
      </p:sp>
      <p:sp>
        <p:nvSpPr>
          <p:cNvPr id="28" name="Curved Right Arrow 27"/>
          <p:cNvSpPr/>
          <p:nvPr/>
        </p:nvSpPr>
        <p:spPr>
          <a:xfrm>
            <a:off x="971600" y="3081536"/>
            <a:ext cx="437393" cy="534861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Curved Right Arrow 28"/>
          <p:cNvSpPr/>
          <p:nvPr/>
        </p:nvSpPr>
        <p:spPr>
          <a:xfrm>
            <a:off x="977407" y="3622404"/>
            <a:ext cx="437393" cy="59868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Down Arrow 29"/>
          <p:cNvSpPr/>
          <p:nvPr/>
        </p:nvSpPr>
        <p:spPr>
          <a:xfrm>
            <a:off x="2195736" y="2564904"/>
            <a:ext cx="256955" cy="21602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rved Right Arrow 31"/>
          <p:cNvSpPr/>
          <p:nvPr/>
        </p:nvSpPr>
        <p:spPr>
          <a:xfrm>
            <a:off x="179512" y="2096852"/>
            <a:ext cx="935454" cy="291632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1" name="Straight Arrow Connector 40"/>
          <p:cNvCxnSpPr>
            <a:stCxn id="8" idx="2"/>
          </p:cNvCxnSpPr>
          <p:nvPr/>
        </p:nvCxnSpPr>
        <p:spPr>
          <a:xfrm flipH="1">
            <a:off x="3102080" y="2543200"/>
            <a:ext cx="1898848" cy="22539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114966" y="4509120"/>
            <a:ext cx="1987114" cy="12024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 err="1" smtClean="0"/>
              <a:t>Approval</a:t>
            </a:r>
            <a:r>
              <a:rPr lang="nl-NL" sz="1200" dirty="0" smtClean="0"/>
              <a:t> of </a:t>
            </a:r>
            <a:r>
              <a:rPr lang="nl-NL" sz="1200" dirty="0" err="1" smtClean="0"/>
              <a:t>both</a:t>
            </a:r>
            <a:r>
              <a:rPr lang="nl-NL" sz="1200" dirty="0" smtClean="0"/>
              <a:t> </a:t>
            </a:r>
            <a:r>
              <a:rPr lang="nl-NL" sz="1200" dirty="0" err="1" smtClean="0"/>
              <a:t>the</a:t>
            </a:r>
            <a:r>
              <a:rPr lang="nl-NL" sz="1200" dirty="0" smtClean="0"/>
              <a:t> </a:t>
            </a:r>
            <a:r>
              <a:rPr lang="nl-NL" sz="1200" dirty="0" err="1" smtClean="0"/>
              <a:t>Exam</a:t>
            </a:r>
            <a:r>
              <a:rPr lang="nl-NL" sz="1200" dirty="0" smtClean="0"/>
              <a:t> </a:t>
            </a:r>
            <a:r>
              <a:rPr lang="nl-NL" sz="1200" dirty="0" err="1" smtClean="0"/>
              <a:t>Committee</a:t>
            </a:r>
            <a:r>
              <a:rPr lang="nl-NL" sz="1200" dirty="0" smtClean="0"/>
              <a:t> </a:t>
            </a:r>
            <a:r>
              <a:rPr lang="nl-NL" sz="1200" dirty="0" err="1" smtClean="0"/>
              <a:t>and</a:t>
            </a:r>
            <a:r>
              <a:rPr lang="nl-NL" sz="1200" dirty="0" smtClean="0"/>
              <a:t> Student </a:t>
            </a:r>
            <a:r>
              <a:rPr lang="nl-NL" sz="1200" dirty="0" err="1" smtClean="0"/>
              <a:t>Adminstration</a:t>
            </a:r>
            <a:endParaRPr lang="en-US" sz="1200" dirty="0"/>
          </a:p>
        </p:txBody>
      </p:sp>
      <p:sp>
        <p:nvSpPr>
          <p:cNvPr id="43" name="Rectangle 42"/>
          <p:cNvSpPr/>
          <p:nvPr/>
        </p:nvSpPr>
        <p:spPr>
          <a:xfrm>
            <a:off x="4211960" y="4509120"/>
            <a:ext cx="2081992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Generating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certificates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1114966" y="5899150"/>
            <a:ext cx="1987114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 smtClean="0"/>
              <a:t>Automatic report </a:t>
            </a:r>
            <a:r>
              <a:rPr lang="nl-NL" sz="1600" dirty="0" err="1" smtClean="0"/>
              <a:t>to</a:t>
            </a:r>
            <a:r>
              <a:rPr lang="nl-NL" sz="1600" dirty="0" smtClean="0"/>
              <a:t> Dutch </a:t>
            </a:r>
            <a:r>
              <a:rPr lang="nl-NL" sz="1600" dirty="0" err="1" smtClean="0"/>
              <a:t>Education</a:t>
            </a:r>
            <a:r>
              <a:rPr lang="nl-NL" sz="1600" dirty="0" smtClean="0"/>
              <a:t> </a:t>
            </a:r>
            <a:r>
              <a:rPr lang="nl-NL" sz="1600" dirty="0" err="1" smtClean="0"/>
              <a:t>authority</a:t>
            </a:r>
            <a:endParaRPr lang="en-US" sz="1600" dirty="0"/>
          </a:p>
        </p:txBody>
      </p:sp>
      <p:cxnSp>
        <p:nvCxnSpPr>
          <p:cNvPr id="46" name="Straight Arrow Connector 45"/>
          <p:cNvCxnSpPr>
            <a:stCxn id="42" idx="3"/>
          </p:cNvCxnSpPr>
          <p:nvPr/>
        </p:nvCxnSpPr>
        <p:spPr>
          <a:xfrm>
            <a:off x="3102080" y="5110336"/>
            <a:ext cx="11098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urved Right Arrow 46"/>
          <p:cNvSpPr/>
          <p:nvPr/>
        </p:nvSpPr>
        <p:spPr>
          <a:xfrm>
            <a:off x="539552" y="5110336"/>
            <a:ext cx="575414" cy="1487016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6293952" y="5110336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08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4"/>
            <a:ext cx="9684568" cy="688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50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107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70168"/>
            <a:ext cx="7596335" cy="647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1196752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rgbClr val="FF0000"/>
                </a:solidFill>
              </a:rPr>
              <a:t>(</a:t>
            </a:r>
            <a:r>
              <a:rPr lang="nl-NL" b="1" dirty="0" err="1" smtClean="0">
                <a:solidFill>
                  <a:srgbClr val="FF0000"/>
                </a:solidFill>
              </a:rPr>
              <a:t>Worklist</a:t>
            </a:r>
            <a:r>
              <a:rPr lang="nl-NL" b="1" dirty="0" smtClean="0">
                <a:solidFill>
                  <a:srgbClr val="FF0000"/>
                </a:solidFill>
              </a:rPr>
              <a:t> </a:t>
            </a:r>
            <a:r>
              <a:rPr lang="nl-NL" b="1" dirty="0" err="1" smtClean="0">
                <a:solidFill>
                  <a:srgbClr val="FF0000"/>
                </a:solidFill>
              </a:rPr>
              <a:t>programme</a:t>
            </a:r>
            <a:r>
              <a:rPr lang="nl-NL" b="1" dirty="0" smtClean="0">
                <a:solidFill>
                  <a:srgbClr val="FF0000"/>
                </a:solidFill>
              </a:rPr>
              <a:t>/</a:t>
            </a:r>
            <a:r>
              <a:rPr lang="nl-NL" b="1" dirty="0" err="1" smtClean="0">
                <a:solidFill>
                  <a:srgbClr val="FF0000"/>
                </a:solidFill>
              </a:rPr>
              <a:t>faculty</a:t>
            </a:r>
            <a:r>
              <a:rPr lang="nl-NL" b="1" dirty="0" smtClean="0">
                <a:solidFill>
                  <a:srgbClr val="FF0000"/>
                </a:solidFill>
              </a:rPr>
              <a:t> </a:t>
            </a:r>
            <a:r>
              <a:rPr lang="nl-NL" b="1" dirty="0" err="1" smtClean="0">
                <a:solidFill>
                  <a:srgbClr val="FF0000"/>
                </a:solidFill>
              </a:rPr>
              <a:t>staff</a:t>
            </a:r>
            <a:r>
              <a:rPr lang="nl-NL" b="1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9907" y="927136"/>
            <a:ext cx="2409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solidFill>
                  <a:schemeClr val="bg1"/>
                </a:solidFill>
              </a:rPr>
              <a:t>  (Graduation)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3747" y="918067"/>
            <a:ext cx="2232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solidFill>
                  <a:schemeClr val="bg1"/>
                </a:solidFill>
              </a:rPr>
              <a:t>(My page)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71800" y="2420888"/>
            <a:ext cx="1523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>
                <a:solidFill>
                  <a:schemeClr val="bg1"/>
                </a:solidFill>
              </a:rPr>
              <a:t>(Name </a:t>
            </a:r>
            <a:r>
              <a:rPr lang="nl-NL" sz="1200" dirty="0" err="1" smtClean="0">
                <a:solidFill>
                  <a:schemeClr val="bg1"/>
                </a:solidFill>
              </a:rPr>
              <a:t>programme</a:t>
            </a:r>
            <a:r>
              <a:rPr lang="nl-NL" sz="1200" dirty="0" smtClean="0">
                <a:solidFill>
                  <a:schemeClr val="bg1"/>
                </a:solidFill>
              </a:rPr>
              <a:t>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6176" y="2435038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chemeClr val="bg1"/>
                </a:solidFill>
              </a:rPr>
              <a:t>(Evaluation)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14800" y="2145981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chemeClr val="bg1"/>
                </a:solidFill>
              </a:rPr>
              <a:t>(Name)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7236296" y="3717032"/>
            <a:ext cx="432048" cy="288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76843" y="3676382"/>
            <a:ext cx="1655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 smtClean="0">
                <a:solidFill>
                  <a:srgbClr val="0070C0"/>
                </a:solidFill>
              </a:rPr>
              <a:t>To</a:t>
            </a:r>
            <a:r>
              <a:rPr lang="nl-NL" b="1" dirty="0" smtClean="0">
                <a:solidFill>
                  <a:srgbClr val="0070C0"/>
                </a:solidFill>
              </a:rPr>
              <a:t> </a:t>
            </a:r>
            <a:r>
              <a:rPr lang="nl-NL" b="1" dirty="0" err="1" smtClean="0">
                <a:solidFill>
                  <a:srgbClr val="0070C0"/>
                </a:solidFill>
              </a:rPr>
              <a:t>evaluation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51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8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37942" y="1663320"/>
            <a:ext cx="16145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1" dirty="0" smtClean="0">
                <a:solidFill>
                  <a:srgbClr val="FF0000"/>
                </a:solidFill>
              </a:rPr>
              <a:t>(Check </a:t>
            </a:r>
            <a:r>
              <a:rPr lang="nl-NL" sz="900" b="1" dirty="0" err="1" smtClean="0">
                <a:solidFill>
                  <a:srgbClr val="FF0000"/>
                </a:solidFill>
              </a:rPr>
              <a:t>number</a:t>
            </a:r>
            <a:r>
              <a:rPr lang="nl-NL" sz="900" b="1" dirty="0" smtClean="0">
                <a:solidFill>
                  <a:srgbClr val="FF0000"/>
                </a:solidFill>
              </a:rPr>
              <a:t> of </a:t>
            </a:r>
            <a:r>
              <a:rPr lang="nl-NL" sz="900" b="1" dirty="0" err="1" smtClean="0">
                <a:solidFill>
                  <a:srgbClr val="FF0000"/>
                </a:solidFill>
              </a:rPr>
              <a:t>credits</a:t>
            </a:r>
            <a:r>
              <a:rPr lang="nl-NL" sz="900" b="1" dirty="0">
                <a:solidFill>
                  <a:srgbClr val="FF0000"/>
                </a:solidFill>
              </a:rPr>
              <a:t>)</a:t>
            </a:r>
            <a:endParaRPr lang="en-US" sz="9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30166" y="1907289"/>
            <a:ext cx="19223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1" dirty="0" smtClean="0">
                <a:solidFill>
                  <a:srgbClr val="FF0000"/>
                </a:solidFill>
              </a:rPr>
              <a:t>(</a:t>
            </a:r>
            <a:r>
              <a:rPr lang="nl-NL" sz="900" b="1" dirty="0" err="1" smtClean="0">
                <a:solidFill>
                  <a:srgbClr val="FF0000"/>
                </a:solidFill>
              </a:rPr>
              <a:t>Graduatioan</a:t>
            </a:r>
            <a:r>
              <a:rPr lang="nl-NL" sz="900" b="1" dirty="0" smtClean="0">
                <a:solidFill>
                  <a:srgbClr val="FF0000"/>
                </a:solidFill>
              </a:rPr>
              <a:t> dossier complete)</a:t>
            </a:r>
            <a:endParaRPr lang="en-US" sz="9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97015" y="2138121"/>
            <a:ext cx="12554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1" dirty="0" smtClean="0">
                <a:solidFill>
                  <a:srgbClr val="FF0000"/>
                </a:solidFill>
              </a:rPr>
              <a:t>(</a:t>
            </a:r>
            <a:r>
              <a:rPr lang="nl-NL" sz="900" b="1" dirty="0" err="1" smtClean="0">
                <a:solidFill>
                  <a:srgbClr val="FF0000"/>
                </a:solidFill>
              </a:rPr>
              <a:t>Number</a:t>
            </a:r>
            <a:r>
              <a:rPr lang="nl-NL" sz="900" b="1" dirty="0" smtClean="0">
                <a:solidFill>
                  <a:srgbClr val="FF0000"/>
                </a:solidFill>
              </a:rPr>
              <a:t> of minors)</a:t>
            </a:r>
            <a:endParaRPr lang="en-US" sz="9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2866" y="2368031"/>
            <a:ext cx="19992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1" dirty="0" smtClean="0">
                <a:solidFill>
                  <a:srgbClr val="FF0000"/>
                </a:solidFill>
              </a:rPr>
              <a:t>(</a:t>
            </a:r>
            <a:r>
              <a:rPr lang="nl-NL" sz="900" b="1" dirty="0" err="1" smtClean="0">
                <a:solidFill>
                  <a:srgbClr val="FF0000"/>
                </a:solidFill>
              </a:rPr>
              <a:t>compulsory</a:t>
            </a:r>
            <a:r>
              <a:rPr lang="nl-NL" sz="900" b="1" dirty="0" smtClean="0">
                <a:solidFill>
                  <a:srgbClr val="FF0000"/>
                </a:solidFill>
              </a:rPr>
              <a:t> courses </a:t>
            </a:r>
            <a:r>
              <a:rPr lang="nl-NL" sz="900" b="1" dirty="0" err="1" smtClean="0">
                <a:solidFill>
                  <a:srgbClr val="FF0000"/>
                </a:solidFill>
              </a:rPr>
              <a:t>completed</a:t>
            </a:r>
            <a:r>
              <a:rPr lang="nl-NL" sz="900" b="1" dirty="0" smtClean="0">
                <a:solidFill>
                  <a:srgbClr val="FF0000"/>
                </a:solidFill>
              </a:rPr>
              <a:t>)</a:t>
            </a:r>
            <a:endParaRPr lang="en-US" sz="9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7792" y="2675531"/>
            <a:ext cx="8643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1" dirty="0" smtClean="0">
                <a:solidFill>
                  <a:srgbClr val="FF0000"/>
                </a:solidFill>
              </a:rPr>
              <a:t>(Thesis </a:t>
            </a:r>
            <a:r>
              <a:rPr lang="nl-NL" sz="900" b="1" dirty="0" err="1" smtClean="0">
                <a:solidFill>
                  <a:srgbClr val="FF0000"/>
                </a:solidFill>
              </a:rPr>
              <a:t>title</a:t>
            </a:r>
            <a:r>
              <a:rPr lang="nl-NL" sz="900" b="1" dirty="0" smtClean="0">
                <a:solidFill>
                  <a:srgbClr val="FF0000"/>
                </a:solidFill>
              </a:rPr>
              <a:t>)</a:t>
            </a:r>
            <a:endParaRPr lang="en-US" sz="9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68419" y="2917126"/>
            <a:ext cx="13837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1" dirty="0" smtClean="0">
                <a:solidFill>
                  <a:srgbClr val="FF0000"/>
                </a:solidFill>
              </a:rPr>
              <a:t>(Switch </a:t>
            </a:r>
            <a:r>
              <a:rPr lang="nl-NL" sz="900" b="1" dirty="0" err="1" smtClean="0">
                <a:solidFill>
                  <a:srgbClr val="FF0000"/>
                </a:solidFill>
              </a:rPr>
              <a:t>study</a:t>
            </a:r>
            <a:r>
              <a:rPr lang="nl-NL" sz="900" b="1" dirty="0" smtClean="0">
                <a:solidFill>
                  <a:srgbClr val="FF0000"/>
                </a:solidFill>
              </a:rPr>
              <a:t> variant)</a:t>
            </a:r>
            <a:endParaRPr lang="en-US" sz="9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5816" y="4266910"/>
            <a:ext cx="9733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1" dirty="0" err="1" smtClean="0">
                <a:solidFill>
                  <a:srgbClr val="FF0000"/>
                </a:solidFill>
              </a:rPr>
              <a:t>Not</a:t>
            </a:r>
            <a:r>
              <a:rPr lang="nl-NL" sz="900" b="1" dirty="0" smtClean="0">
                <a:solidFill>
                  <a:srgbClr val="FF0000"/>
                </a:solidFill>
              </a:rPr>
              <a:t> </a:t>
            </a:r>
            <a:r>
              <a:rPr lang="nl-NL" sz="900" b="1" dirty="0" err="1" smtClean="0">
                <a:solidFill>
                  <a:srgbClr val="FF0000"/>
                </a:solidFill>
              </a:rPr>
              <a:t>applicable</a:t>
            </a:r>
            <a:endParaRPr lang="en-US" sz="9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621611"/>
            <a:ext cx="2667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62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3438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77899" y="453782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Results overview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4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8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37942" y="1663320"/>
            <a:ext cx="16145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1" dirty="0" smtClean="0">
                <a:solidFill>
                  <a:srgbClr val="FF0000"/>
                </a:solidFill>
              </a:rPr>
              <a:t>(Check </a:t>
            </a:r>
            <a:r>
              <a:rPr lang="nl-NL" sz="900" b="1" dirty="0" err="1" smtClean="0">
                <a:solidFill>
                  <a:srgbClr val="FF0000"/>
                </a:solidFill>
              </a:rPr>
              <a:t>number</a:t>
            </a:r>
            <a:r>
              <a:rPr lang="nl-NL" sz="900" b="1" dirty="0" smtClean="0">
                <a:solidFill>
                  <a:srgbClr val="FF0000"/>
                </a:solidFill>
              </a:rPr>
              <a:t> of </a:t>
            </a:r>
            <a:r>
              <a:rPr lang="nl-NL" sz="900" b="1" dirty="0" err="1" smtClean="0">
                <a:solidFill>
                  <a:srgbClr val="FF0000"/>
                </a:solidFill>
              </a:rPr>
              <a:t>credits</a:t>
            </a:r>
            <a:r>
              <a:rPr lang="nl-NL" sz="900" b="1" dirty="0">
                <a:solidFill>
                  <a:srgbClr val="FF0000"/>
                </a:solidFill>
              </a:rPr>
              <a:t>)</a:t>
            </a:r>
            <a:endParaRPr lang="en-US" sz="9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3930" y="1907289"/>
            <a:ext cx="18582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1" dirty="0" smtClean="0">
                <a:solidFill>
                  <a:srgbClr val="FF0000"/>
                </a:solidFill>
              </a:rPr>
              <a:t>(</a:t>
            </a:r>
            <a:r>
              <a:rPr lang="nl-NL" sz="900" b="1" dirty="0" err="1" smtClean="0">
                <a:solidFill>
                  <a:srgbClr val="FF0000"/>
                </a:solidFill>
              </a:rPr>
              <a:t>Graduation</a:t>
            </a:r>
            <a:r>
              <a:rPr lang="nl-NL" sz="900" b="1" dirty="0" smtClean="0">
                <a:solidFill>
                  <a:srgbClr val="FF0000"/>
                </a:solidFill>
              </a:rPr>
              <a:t> dossier complete)</a:t>
            </a:r>
            <a:endParaRPr lang="en-US" sz="9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97015" y="2138121"/>
            <a:ext cx="12554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1" dirty="0" smtClean="0">
                <a:solidFill>
                  <a:srgbClr val="FF0000"/>
                </a:solidFill>
              </a:rPr>
              <a:t>(</a:t>
            </a:r>
            <a:r>
              <a:rPr lang="nl-NL" sz="900" b="1" dirty="0" err="1" smtClean="0">
                <a:solidFill>
                  <a:srgbClr val="FF0000"/>
                </a:solidFill>
              </a:rPr>
              <a:t>Number</a:t>
            </a:r>
            <a:r>
              <a:rPr lang="nl-NL" sz="900" b="1" dirty="0" smtClean="0">
                <a:solidFill>
                  <a:srgbClr val="FF0000"/>
                </a:solidFill>
              </a:rPr>
              <a:t> of minors)</a:t>
            </a:r>
            <a:endParaRPr lang="en-US" sz="9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2866" y="2368031"/>
            <a:ext cx="19992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1" dirty="0" smtClean="0">
                <a:solidFill>
                  <a:srgbClr val="FF0000"/>
                </a:solidFill>
              </a:rPr>
              <a:t>(</a:t>
            </a:r>
            <a:r>
              <a:rPr lang="nl-NL" sz="900" b="1" dirty="0" err="1" smtClean="0">
                <a:solidFill>
                  <a:srgbClr val="FF0000"/>
                </a:solidFill>
              </a:rPr>
              <a:t>compulsory</a:t>
            </a:r>
            <a:r>
              <a:rPr lang="nl-NL" sz="900" b="1" dirty="0" smtClean="0">
                <a:solidFill>
                  <a:srgbClr val="FF0000"/>
                </a:solidFill>
              </a:rPr>
              <a:t> courses </a:t>
            </a:r>
            <a:r>
              <a:rPr lang="nl-NL" sz="900" b="1" dirty="0" err="1" smtClean="0">
                <a:solidFill>
                  <a:srgbClr val="FF0000"/>
                </a:solidFill>
              </a:rPr>
              <a:t>completed</a:t>
            </a:r>
            <a:r>
              <a:rPr lang="nl-NL" sz="900" b="1" dirty="0" smtClean="0">
                <a:solidFill>
                  <a:srgbClr val="FF0000"/>
                </a:solidFill>
              </a:rPr>
              <a:t>)</a:t>
            </a:r>
            <a:endParaRPr lang="en-US" sz="9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7792" y="2675531"/>
            <a:ext cx="8643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1" dirty="0" smtClean="0">
                <a:solidFill>
                  <a:srgbClr val="FF0000"/>
                </a:solidFill>
              </a:rPr>
              <a:t>(Thesis </a:t>
            </a:r>
            <a:r>
              <a:rPr lang="nl-NL" sz="900" b="1" dirty="0" err="1" smtClean="0">
                <a:solidFill>
                  <a:srgbClr val="FF0000"/>
                </a:solidFill>
              </a:rPr>
              <a:t>title</a:t>
            </a:r>
            <a:r>
              <a:rPr lang="nl-NL" sz="900" b="1" dirty="0" smtClean="0">
                <a:solidFill>
                  <a:srgbClr val="FF0000"/>
                </a:solidFill>
              </a:rPr>
              <a:t>)</a:t>
            </a:r>
            <a:endParaRPr lang="en-US" sz="9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68419" y="2917126"/>
            <a:ext cx="13837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1" dirty="0" smtClean="0">
                <a:solidFill>
                  <a:srgbClr val="FF0000"/>
                </a:solidFill>
              </a:rPr>
              <a:t>(Switch </a:t>
            </a:r>
            <a:r>
              <a:rPr lang="nl-NL" sz="900" b="1" dirty="0" err="1" smtClean="0">
                <a:solidFill>
                  <a:srgbClr val="FF0000"/>
                </a:solidFill>
              </a:rPr>
              <a:t>study</a:t>
            </a:r>
            <a:r>
              <a:rPr lang="nl-NL" sz="900" b="1" dirty="0" smtClean="0">
                <a:solidFill>
                  <a:srgbClr val="FF0000"/>
                </a:solidFill>
              </a:rPr>
              <a:t> variant)</a:t>
            </a:r>
            <a:endParaRPr lang="en-US" sz="9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5816" y="4266910"/>
            <a:ext cx="9733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b="1" dirty="0" err="1" smtClean="0">
                <a:solidFill>
                  <a:srgbClr val="FF0000"/>
                </a:solidFill>
              </a:rPr>
              <a:t>Not</a:t>
            </a:r>
            <a:r>
              <a:rPr lang="nl-NL" sz="900" b="1" dirty="0" smtClean="0">
                <a:solidFill>
                  <a:srgbClr val="FF0000"/>
                </a:solidFill>
              </a:rPr>
              <a:t> </a:t>
            </a:r>
            <a:r>
              <a:rPr lang="nl-NL" sz="900" b="1" dirty="0" err="1" smtClean="0">
                <a:solidFill>
                  <a:srgbClr val="FF0000"/>
                </a:solidFill>
              </a:rPr>
              <a:t>applicable</a:t>
            </a:r>
            <a:endParaRPr lang="en-US" sz="9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621611"/>
            <a:ext cx="2667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18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72600" cy="619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Up Arrow 4"/>
          <p:cNvSpPr/>
          <p:nvPr/>
        </p:nvSpPr>
        <p:spPr>
          <a:xfrm>
            <a:off x="3923928" y="2119497"/>
            <a:ext cx="484632" cy="97840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27784" y="321297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 smtClean="0">
                <a:solidFill>
                  <a:srgbClr val="FF0000"/>
                </a:solidFill>
              </a:rPr>
              <a:t>Fill</a:t>
            </a:r>
            <a:r>
              <a:rPr lang="nl-NL" b="1" dirty="0" smtClean="0">
                <a:solidFill>
                  <a:srgbClr val="FF0000"/>
                </a:solidFill>
              </a:rPr>
              <a:t> in or check thesis </a:t>
            </a:r>
            <a:r>
              <a:rPr lang="nl-NL" b="1" dirty="0" err="1" smtClean="0">
                <a:solidFill>
                  <a:srgbClr val="FF0000"/>
                </a:solidFill>
              </a:rPr>
              <a:t>title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61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44" y="-44911"/>
            <a:ext cx="9172672" cy="204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44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DC27-A426-4FC3-9A89-4945263473A7}" type="slidenum">
              <a:rPr lang="en-US" smtClean="0">
                <a:solidFill>
                  <a:srgbClr val="E3027F"/>
                </a:solidFill>
              </a:rPr>
              <a:pPr/>
              <a:t>28</a:t>
            </a:fld>
            <a:endParaRPr lang="en-US">
              <a:solidFill>
                <a:srgbClr val="E3027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07904" y="764704"/>
            <a:ext cx="1944216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Query 240 ECTS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14966" y="1628800"/>
            <a:ext cx="1872208" cy="936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Evaluation Management: </a:t>
            </a:r>
            <a:r>
              <a:rPr lang="nl-NL" dirty="0" err="1" smtClean="0"/>
              <a:t>Programme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07904" y="1628800"/>
            <a:ext cx="2586048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Evaluation Management: Student Administration</a:t>
            </a:r>
            <a:endParaRPr lang="en-US" dirty="0"/>
          </a:p>
        </p:txBody>
      </p:sp>
      <p:cxnSp>
        <p:nvCxnSpPr>
          <p:cNvPr id="10" name="Straight Arrow Connector 9"/>
          <p:cNvCxnSpPr>
            <a:endCxn id="6" idx="0"/>
          </p:cNvCxnSpPr>
          <p:nvPr/>
        </p:nvCxnSpPr>
        <p:spPr>
          <a:xfrm flipH="1">
            <a:off x="2051070" y="993304"/>
            <a:ext cx="1656834" cy="635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0"/>
          </p:cNvCxnSpPr>
          <p:nvPr/>
        </p:nvCxnSpPr>
        <p:spPr>
          <a:xfrm>
            <a:off x="4680012" y="1221904"/>
            <a:ext cx="320916" cy="406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726000" y="1628799"/>
            <a:ext cx="1878448" cy="50926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Graduation tracking: Service </a:t>
            </a:r>
            <a:r>
              <a:rPr lang="nl-NL" dirty="0" err="1" smtClean="0"/>
              <a:t>organization</a:t>
            </a:r>
            <a:endParaRPr lang="en-US" dirty="0"/>
          </a:p>
        </p:txBody>
      </p:sp>
      <p:cxnSp>
        <p:nvCxnSpPr>
          <p:cNvPr id="17" name="Straight Arrow Connector 16"/>
          <p:cNvCxnSpPr>
            <a:endCxn id="15" idx="0"/>
          </p:cNvCxnSpPr>
          <p:nvPr/>
        </p:nvCxnSpPr>
        <p:spPr>
          <a:xfrm>
            <a:off x="5652120" y="993304"/>
            <a:ext cx="2013104" cy="6354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nip Single Corner Rectangle 20"/>
          <p:cNvSpPr/>
          <p:nvPr/>
        </p:nvSpPr>
        <p:spPr>
          <a:xfrm>
            <a:off x="1414800" y="2780928"/>
            <a:ext cx="1717040" cy="540060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1. Graduation </a:t>
            </a:r>
            <a:r>
              <a:rPr lang="nl-NL" sz="1400" dirty="0" err="1" smtClean="0"/>
              <a:t>committee</a:t>
            </a:r>
            <a:endParaRPr lang="en-US" sz="1400" dirty="0"/>
          </a:p>
        </p:txBody>
      </p:sp>
      <p:sp>
        <p:nvSpPr>
          <p:cNvPr id="22" name="Snip Single Corner Rectangle 21"/>
          <p:cNvSpPr/>
          <p:nvPr/>
        </p:nvSpPr>
        <p:spPr>
          <a:xfrm>
            <a:off x="1408993" y="3398277"/>
            <a:ext cx="1722847" cy="436240"/>
          </a:xfrm>
          <a:prstGeom prst="snip1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2. </a:t>
            </a:r>
            <a:r>
              <a:rPr lang="nl-NL" sz="1400" dirty="0" err="1" smtClean="0"/>
              <a:t>Preparer</a:t>
            </a:r>
            <a:r>
              <a:rPr lang="nl-NL" sz="1400" dirty="0" smtClean="0"/>
              <a:t> </a:t>
            </a:r>
            <a:r>
              <a:rPr lang="nl-NL" sz="1400" dirty="0" err="1" smtClean="0"/>
              <a:t>Exam</a:t>
            </a:r>
            <a:r>
              <a:rPr lang="nl-NL" sz="1400" dirty="0" smtClean="0"/>
              <a:t> </a:t>
            </a:r>
            <a:r>
              <a:rPr lang="nl-NL" sz="1400" dirty="0" err="1" smtClean="0"/>
              <a:t>Committee</a:t>
            </a:r>
            <a:endParaRPr lang="en-US" sz="1400" dirty="0"/>
          </a:p>
        </p:txBody>
      </p:sp>
      <p:sp>
        <p:nvSpPr>
          <p:cNvPr id="24" name="Snip Single Corner Rectangle 23"/>
          <p:cNvSpPr/>
          <p:nvPr/>
        </p:nvSpPr>
        <p:spPr>
          <a:xfrm>
            <a:off x="1398286" y="3909202"/>
            <a:ext cx="1703794" cy="432048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3. </a:t>
            </a:r>
            <a:r>
              <a:rPr lang="nl-NL" sz="1400" dirty="0" err="1" smtClean="0"/>
              <a:t>Exam</a:t>
            </a:r>
            <a:r>
              <a:rPr lang="nl-NL" sz="1400" dirty="0" smtClean="0"/>
              <a:t> </a:t>
            </a:r>
            <a:r>
              <a:rPr lang="nl-NL" sz="1400" dirty="0" err="1" smtClean="0"/>
              <a:t>Committee</a:t>
            </a:r>
            <a:endParaRPr lang="en-US" sz="1400" dirty="0"/>
          </a:p>
        </p:txBody>
      </p:sp>
      <p:sp>
        <p:nvSpPr>
          <p:cNvPr id="28" name="Curved Right Arrow 27"/>
          <p:cNvSpPr/>
          <p:nvPr/>
        </p:nvSpPr>
        <p:spPr>
          <a:xfrm>
            <a:off x="971600" y="3081536"/>
            <a:ext cx="437393" cy="534861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Curved Right Arrow 28"/>
          <p:cNvSpPr/>
          <p:nvPr/>
        </p:nvSpPr>
        <p:spPr>
          <a:xfrm>
            <a:off x="977407" y="3622404"/>
            <a:ext cx="437393" cy="59868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Down Arrow 29"/>
          <p:cNvSpPr/>
          <p:nvPr/>
        </p:nvSpPr>
        <p:spPr>
          <a:xfrm>
            <a:off x="2195736" y="2564904"/>
            <a:ext cx="256955" cy="21602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rved Right Arrow 31"/>
          <p:cNvSpPr/>
          <p:nvPr/>
        </p:nvSpPr>
        <p:spPr>
          <a:xfrm>
            <a:off x="179512" y="2096852"/>
            <a:ext cx="935454" cy="291632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1" name="Straight Arrow Connector 40"/>
          <p:cNvCxnSpPr>
            <a:stCxn id="8" idx="2"/>
          </p:cNvCxnSpPr>
          <p:nvPr/>
        </p:nvCxnSpPr>
        <p:spPr>
          <a:xfrm flipH="1">
            <a:off x="3102080" y="2543200"/>
            <a:ext cx="1898848" cy="22539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114966" y="4509120"/>
            <a:ext cx="1987114" cy="12024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 err="1" smtClean="0"/>
              <a:t>Approval</a:t>
            </a:r>
            <a:r>
              <a:rPr lang="nl-NL" sz="1200" dirty="0" smtClean="0"/>
              <a:t> of </a:t>
            </a:r>
            <a:r>
              <a:rPr lang="nl-NL" sz="1200" dirty="0" err="1" smtClean="0"/>
              <a:t>both</a:t>
            </a:r>
            <a:r>
              <a:rPr lang="nl-NL" sz="1200" dirty="0" smtClean="0"/>
              <a:t> </a:t>
            </a:r>
            <a:r>
              <a:rPr lang="nl-NL" sz="1200" dirty="0" err="1" smtClean="0"/>
              <a:t>the</a:t>
            </a:r>
            <a:r>
              <a:rPr lang="nl-NL" sz="1200" dirty="0" smtClean="0"/>
              <a:t> </a:t>
            </a:r>
            <a:r>
              <a:rPr lang="nl-NL" sz="1200" dirty="0" err="1" smtClean="0"/>
              <a:t>Exam</a:t>
            </a:r>
            <a:r>
              <a:rPr lang="nl-NL" sz="1200" dirty="0" smtClean="0"/>
              <a:t> </a:t>
            </a:r>
            <a:r>
              <a:rPr lang="nl-NL" sz="1200" dirty="0" err="1" smtClean="0"/>
              <a:t>Committee</a:t>
            </a:r>
            <a:r>
              <a:rPr lang="nl-NL" sz="1200" dirty="0" smtClean="0"/>
              <a:t> </a:t>
            </a:r>
            <a:r>
              <a:rPr lang="nl-NL" sz="1200" dirty="0" err="1" smtClean="0"/>
              <a:t>and</a:t>
            </a:r>
            <a:r>
              <a:rPr lang="nl-NL" sz="1200" dirty="0" smtClean="0"/>
              <a:t> Student </a:t>
            </a:r>
            <a:r>
              <a:rPr lang="nl-NL" sz="1200" dirty="0" err="1" smtClean="0"/>
              <a:t>Adminstration</a:t>
            </a:r>
            <a:endParaRPr lang="en-US" sz="1200" dirty="0"/>
          </a:p>
        </p:txBody>
      </p:sp>
      <p:sp>
        <p:nvSpPr>
          <p:cNvPr id="43" name="Rectangle 42"/>
          <p:cNvSpPr/>
          <p:nvPr/>
        </p:nvSpPr>
        <p:spPr>
          <a:xfrm>
            <a:off x="4211960" y="4509120"/>
            <a:ext cx="2081992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Generating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certificates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1114966" y="5899150"/>
            <a:ext cx="1987114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 smtClean="0"/>
              <a:t>Automatic report </a:t>
            </a:r>
            <a:r>
              <a:rPr lang="nl-NL" sz="1600" dirty="0" err="1" smtClean="0"/>
              <a:t>to</a:t>
            </a:r>
            <a:r>
              <a:rPr lang="nl-NL" sz="1600" dirty="0" smtClean="0"/>
              <a:t> Dutch </a:t>
            </a:r>
            <a:r>
              <a:rPr lang="nl-NL" sz="1600" dirty="0" err="1" smtClean="0"/>
              <a:t>Education</a:t>
            </a:r>
            <a:r>
              <a:rPr lang="nl-NL" sz="1600" dirty="0" smtClean="0"/>
              <a:t> </a:t>
            </a:r>
            <a:r>
              <a:rPr lang="nl-NL" sz="1600" dirty="0" err="1" smtClean="0"/>
              <a:t>authority</a:t>
            </a:r>
            <a:endParaRPr lang="en-US" sz="1600" dirty="0"/>
          </a:p>
        </p:txBody>
      </p:sp>
      <p:cxnSp>
        <p:nvCxnSpPr>
          <p:cNvPr id="46" name="Straight Arrow Connector 45"/>
          <p:cNvCxnSpPr>
            <a:stCxn id="42" idx="3"/>
          </p:cNvCxnSpPr>
          <p:nvPr/>
        </p:nvCxnSpPr>
        <p:spPr>
          <a:xfrm>
            <a:off x="3102080" y="5110336"/>
            <a:ext cx="11098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urved Right Arrow 46"/>
          <p:cNvSpPr/>
          <p:nvPr/>
        </p:nvSpPr>
        <p:spPr>
          <a:xfrm>
            <a:off x="539552" y="5110336"/>
            <a:ext cx="575414" cy="1487016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6293952" y="5110336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003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log in as the preparer for the Exam Committee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1997948"/>
            <a:ext cx="7315844" cy="45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07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>
              <a:latin typeface="Arial Narrow" pitchFamily="-107" charset="0"/>
            </a:endParaRP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25C12C-D89C-8448-B5FA-2FCA1CF6D2C8}" type="slidenum">
              <a:rPr lang="en-US">
                <a:ea typeface="ＭＳ Ｐゴシック" pitchFamily="-107" charset="-128"/>
                <a:cs typeface="ＭＳ Ｐゴシック" pitchFamily="-107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638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414463" y="2030413"/>
            <a:ext cx="7445375" cy="4103687"/>
          </a:xfrm>
        </p:spPr>
        <p:txBody>
          <a:bodyPr>
            <a:normAutofit/>
          </a:bodyPr>
          <a:lstStyle/>
          <a:p>
            <a:pPr lvl="1" indent="-341313">
              <a:buFontTx/>
              <a:buAutoNum type="arabicPeriod"/>
            </a:pPr>
            <a:r>
              <a:rPr lang="nl-NL" dirty="0" err="1"/>
              <a:t>Inholland</a:t>
            </a:r>
            <a:r>
              <a:rPr lang="nl-NL" dirty="0"/>
              <a:t> </a:t>
            </a:r>
            <a:r>
              <a:rPr lang="nl-NL" dirty="0" err="1"/>
              <a:t>introduction</a:t>
            </a:r>
            <a:endParaRPr lang="en-US" dirty="0"/>
          </a:p>
          <a:p>
            <a:pPr lvl="1" indent="-341313">
              <a:buFontTx/>
              <a:buAutoNum type="arabicPeriod"/>
            </a:pPr>
            <a:r>
              <a:rPr lang="nl-NL" dirty="0"/>
              <a:t>Business case</a:t>
            </a:r>
          </a:p>
          <a:p>
            <a:pPr lvl="1" indent="-341313">
              <a:buFontTx/>
              <a:buAutoNum type="arabicPeriod"/>
            </a:pPr>
            <a:r>
              <a:rPr lang="nl-NL" dirty="0"/>
              <a:t>Analysis</a:t>
            </a:r>
          </a:p>
          <a:p>
            <a:pPr lvl="1" indent="-341313">
              <a:buFontTx/>
              <a:buAutoNum type="arabicPeriod"/>
            </a:pPr>
            <a:r>
              <a:rPr lang="nl-NL" dirty="0"/>
              <a:t>Design</a:t>
            </a:r>
          </a:p>
          <a:p>
            <a:pPr lvl="1" indent="-341313">
              <a:buFontTx/>
              <a:buAutoNum type="arabicPeriod"/>
            </a:pPr>
            <a:r>
              <a:rPr lang="nl-NL" dirty="0"/>
              <a:t>Demo in Campus </a:t>
            </a:r>
            <a:r>
              <a:rPr lang="nl-NL" dirty="0" smtClean="0"/>
              <a:t>Solutions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4948" y="164804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(Graduation)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1840" y="1661068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(My page)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15" y="2204864"/>
            <a:ext cx="4181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rgbClr val="FF0000"/>
                </a:solidFill>
              </a:rPr>
              <a:t>(</a:t>
            </a:r>
            <a:r>
              <a:rPr lang="nl-NL" b="1" dirty="0" err="1" smtClean="0">
                <a:solidFill>
                  <a:srgbClr val="FF0000"/>
                </a:solidFill>
              </a:rPr>
              <a:t>Worklist</a:t>
            </a:r>
            <a:r>
              <a:rPr lang="nl-NL" b="1" dirty="0" smtClean="0">
                <a:solidFill>
                  <a:srgbClr val="FF0000"/>
                </a:solidFill>
              </a:rPr>
              <a:t> </a:t>
            </a:r>
            <a:r>
              <a:rPr lang="nl-NL" b="1" dirty="0" err="1" smtClean="0">
                <a:solidFill>
                  <a:srgbClr val="FF0000"/>
                </a:solidFill>
              </a:rPr>
              <a:t>preparer</a:t>
            </a:r>
            <a:r>
              <a:rPr lang="nl-NL" b="1" dirty="0" smtClean="0">
                <a:solidFill>
                  <a:srgbClr val="FF0000"/>
                </a:solidFill>
              </a:rPr>
              <a:t> </a:t>
            </a:r>
            <a:r>
              <a:rPr lang="nl-NL" b="1" dirty="0" err="1" smtClean="0">
                <a:solidFill>
                  <a:srgbClr val="FF0000"/>
                </a:solidFill>
              </a:rPr>
              <a:t>Exam</a:t>
            </a:r>
            <a:r>
              <a:rPr lang="nl-NL" b="1" dirty="0" smtClean="0">
                <a:solidFill>
                  <a:srgbClr val="FF0000"/>
                </a:solidFill>
              </a:rPr>
              <a:t> </a:t>
            </a:r>
            <a:r>
              <a:rPr lang="nl-NL" b="1" dirty="0" err="1" smtClean="0">
                <a:solidFill>
                  <a:srgbClr val="FF0000"/>
                </a:solidFill>
              </a:rPr>
              <a:t>Committee</a:t>
            </a:r>
            <a:r>
              <a:rPr lang="nl-NL" b="1" dirty="0" smtClean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7812360" y="4725144"/>
            <a:ext cx="432048" cy="64807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984793" y="5417767"/>
            <a:ext cx="1655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 smtClean="0">
                <a:solidFill>
                  <a:srgbClr val="0070C0"/>
                </a:solidFill>
              </a:rPr>
              <a:t>To</a:t>
            </a:r>
            <a:r>
              <a:rPr lang="nl-NL" b="1" dirty="0" smtClean="0">
                <a:solidFill>
                  <a:srgbClr val="0070C0"/>
                </a:solidFill>
              </a:rPr>
              <a:t> </a:t>
            </a:r>
            <a:r>
              <a:rPr lang="nl-NL" b="1" dirty="0" err="1" smtClean="0">
                <a:solidFill>
                  <a:srgbClr val="0070C0"/>
                </a:solidFill>
              </a:rPr>
              <a:t>evaluation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99870" y="3570819"/>
            <a:ext cx="1207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dirty="0" smtClean="0">
                <a:solidFill>
                  <a:schemeClr val="bg1"/>
                </a:solidFill>
              </a:rPr>
              <a:t>(Evaluation)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3848" y="3570819"/>
            <a:ext cx="1829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dirty="0" smtClean="0">
                <a:solidFill>
                  <a:schemeClr val="bg1"/>
                </a:solidFill>
              </a:rPr>
              <a:t>(Name </a:t>
            </a:r>
            <a:r>
              <a:rPr lang="nl-NL" sz="1400" b="1" dirty="0" err="1" smtClean="0">
                <a:solidFill>
                  <a:schemeClr val="bg1"/>
                </a:solidFill>
              </a:rPr>
              <a:t>programme</a:t>
            </a:r>
            <a:r>
              <a:rPr lang="nl-NL" sz="1400" b="1" dirty="0" smtClean="0">
                <a:solidFill>
                  <a:schemeClr val="bg1"/>
                </a:solidFill>
              </a:rPr>
              <a:t>)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800" y="3097688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dirty="0" smtClean="0">
                <a:solidFill>
                  <a:schemeClr val="bg1"/>
                </a:solidFill>
              </a:rPr>
              <a:t>(Name)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6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935348" cy="710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03609" y="1715374"/>
            <a:ext cx="12939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b="1" dirty="0" smtClean="0">
                <a:solidFill>
                  <a:srgbClr val="FF0000"/>
                </a:solidFill>
              </a:rPr>
              <a:t>(Graduation track)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7517" y="1957787"/>
            <a:ext cx="17700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b="1" dirty="0" smtClean="0">
                <a:solidFill>
                  <a:srgbClr val="FF0000"/>
                </a:solidFill>
              </a:rPr>
              <a:t>(Check </a:t>
            </a:r>
            <a:r>
              <a:rPr lang="nl-NL" sz="1000" b="1" dirty="0" err="1" smtClean="0">
                <a:solidFill>
                  <a:srgbClr val="FF0000"/>
                </a:solidFill>
              </a:rPr>
              <a:t>number</a:t>
            </a:r>
            <a:r>
              <a:rPr lang="nl-NL" sz="1000" b="1" dirty="0" smtClean="0">
                <a:solidFill>
                  <a:srgbClr val="FF0000"/>
                </a:solidFill>
              </a:rPr>
              <a:t> of </a:t>
            </a:r>
            <a:r>
              <a:rPr lang="nl-NL" sz="1000" b="1" dirty="0" err="1" smtClean="0">
                <a:solidFill>
                  <a:srgbClr val="FF0000"/>
                </a:solidFill>
              </a:rPr>
              <a:t>credits</a:t>
            </a:r>
            <a:r>
              <a:rPr lang="nl-NL" sz="1000" b="1" dirty="0" smtClean="0">
                <a:solidFill>
                  <a:srgbClr val="FF0000"/>
                </a:solidFill>
              </a:rPr>
              <a:t>)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4941" y="2200073"/>
            <a:ext cx="17379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b="1" dirty="0" smtClean="0">
                <a:solidFill>
                  <a:srgbClr val="FF0000"/>
                </a:solidFill>
              </a:rPr>
              <a:t>(Extra </a:t>
            </a:r>
            <a:r>
              <a:rPr lang="nl-NL" sz="1000" b="1" dirty="0" err="1" smtClean="0">
                <a:solidFill>
                  <a:srgbClr val="FF0000"/>
                </a:solidFill>
              </a:rPr>
              <a:t>curricular</a:t>
            </a:r>
            <a:r>
              <a:rPr lang="nl-NL" sz="1000" b="1" dirty="0" smtClean="0">
                <a:solidFill>
                  <a:srgbClr val="FF0000"/>
                </a:solidFill>
              </a:rPr>
              <a:t> courses)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3658" y="2403275"/>
            <a:ext cx="2209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b="1" dirty="0" smtClean="0">
                <a:solidFill>
                  <a:srgbClr val="FF0000"/>
                </a:solidFill>
              </a:rPr>
              <a:t>(</a:t>
            </a:r>
            <a:r>
              <a:rPr lang="nl-NL" sz="1000" b="1" dirty="0" err="1" smtClean="0">
                <a:solidFill>
                  <a:srgbClr val="FF0000"/>
                </a:solidFill>
              </a:rPr>
              <a:t>Compulsary</a:t>
            </a:r>
            <a:r>
              <a:rPr lang="nl-NL" sz="1000" b="1" dirty="0" smtClean="0">
                <a:solidFill>
                  <a:srgbClr val="FF0000"/>
                </a:solidFill>
              </a:rPr>
              <a:t> courses </a:t>
            </a:r>
            <a:r>
              <a:rPr lang="nl-NL" sz="1000" b="1" dirty="0" err="1" smtClean="0">
                <a:solidFill>
                  <a:srgbClr val="FF0000"/>
                </a:solidFill>
              </a:rPr>
              <a:t>completed</a:t>
            </a:r>
            <a:r>
              <a:rPr lang="nl-NL" sz="1000" b="1" dirty="0" smtClean="0">
                <a:solidFill>
                  <a:srgbClr val="FF0000"/>
                </a:solidFill>
              </a:rPr>
              <a:t>)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40363" y="2676058"/>
            <a:ext cx="21948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b="1" dirty="0" smtClean="0">
                <a:solidFill>
                  <a:srgbClr val="FF0000"/>
                </a:solidFill>
              </a:rPr>
              <a:t>(</a:t>
            </a:r>
            <a:r>
              <a:rPr lang="nl-NL" sz="1000" b="1" dirty="0" err="1" smtClean="0">
                <a:solidFill>
                  <a:srgbClr val="FF0000"/>
                </a:solidFill>
              </a:rPr>
              <a:t>Extensions</a:t>
            </a:r>
            <a:r>
              <a:rPr lang="nl-NL" sz="1000" b="1" dirty="0" smtClean="0">
                <a:solidFill>
                  <a:srgbClr val="FF0000"/>
                </a:solidFill>
              </a:rPr>
              <a:t> of </a:t>
            </a:r>
            <a:r>
              <a:rPr lang="nl-NL" sz="1000" b="1" dirty="0" err="1" smtClean="0">
                <a:solidFill>
                  <a:srgbClr val="FF0000"/>
                </a:solidFill>
              </a:rPr>
              <a:t>validity</a:t>
            </a:r>
            <a:r>
              <a:rPr lang="nl-NL" sz="1000" b="1" dirty="0" smtClean="0">
                <a:solidFill>
                  <a:srgbClr val="FF0000"/>
                </a:solidFill>
              </a:rPr>
              <a:t> of </a:t>
            </a:r>
            <a:r>
              <a:rPr lang="nl-NL" sz="1000" b="1" dirty="0" err="1" smtClean="0">
                <a:solidFill>
                  <a:srgbClr val="FF0000"/>
                </a:solidFill>
              </a:rPr>
              <a:t>grades</a:t>
            </a:r>
            <a:r>
              <a:rPr lang="nl-NL" sz="1000" b="1" dirty="0" smtClean="0">
                <a:solidFill>
                  <a:srgbClr val="FF0000"/>
                </a:solidFill>
              </a:rPr>
              <a:t>)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0554" y="2966755"/>
            <a:ext cx="15119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b="1" dirty="0" smtClean="0">
                <a:solidFill>
                  <a:srgbClr val="FF0000"/>
                </a:solidFill>
              </a:rPr>
              <a:t>(</a:t>
            </a:r>
            <a:r>
              <a:rPr lang="nl-NL" sz="1000" b="1" dirty="0" err="1" smtClean="0">
                <a:solidFill>
                  <a:srgbClr val="FF0000"/>
                </a:solidFill>
              </a:rPr>
              <a:t>Extensions</a:t>
            </a:r>
            <a:r>
              <a:rPr lang="nl-NL" sz="1000" b="1" dirty="0" smtClean="0">
                <a:solidFill>
                  <a:srgbClr val="FF0000"/>
                </a:solidFill>
              </a:rPr>
              <a:t> </a:t>
            </a:r>
            <a:r>
              <a:rPr lang="nl-NL" sz="1000" b="1" dirty="0" err="1" smtClean="0">
                <a:solidFill>
                  <a:srgbClr val="FF0000"/>
                </a:solidFill>
              </a:rPr>
              <a:t>archived</a:t>
            </a:r>
            <a:r>
              <a:rPr lang="nl-NL" sz="1000" b="1" dirty="0" smtClean="0">
                <a:solidFill>
                  <a:srgbClr val="FF0000"/>
                </a:solidFill>
              </a:rPr>
              <a:t>)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66985" y="3304481"/>
            <a:ext cx="9957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b="1" dirty="0" smtClean="0">
                <a:solidFill>
                  <a:srgbClr val="FF0000"/>
                </a:solidFill>
              </a:rPr>
              <a:t>(</a:t>
            </a:r>
            <a:r>
              <a:rPr lang="nl-NL" sz="1000" b="1" dirty="0" err="1" smtClean="0">
                <a:solidFill>
                  <a:srgbClr val="FF0000"/>
                </a:solidFill>
              </a:rPr>
              <a:t>Exemptions</a:t>
            </a:r>
            <a:r>
              <a:rPr lang="nl-NL" sz="1000" b="1" dirty="0" smtClean="0">
                <a:solidFill>
                  <a:srgbClr val="FF0000"/>
                </a:solidFill>
              </a:rPr>
              <a:t>)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07536" y="3527426"/>
            <a:ext cx="15552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b="1" dirty="0" smtClean="0">
                <a:solidFill>
                  <a:srgbClr val="FF0000"/>
                </a:solidFill>
              </a:rPr>
              <a:t>(</a:t>
            </a:r>
            <a:r>
              <a:rPr lang="nl-NL" sz="1000" b="1" dirty="0" err="1" smtClean="0">
                <a:solidFill>
                  <a:srgbClr val="FF0000"/>
                </a:solidFill>
              </a:rPr>
              <a:t>Exemptions</a:t>
            </a:r>
            <a:r>
              <a:rPr lang="nl-NL" sz="1000" b="1" dirty="0" smtClean="0">
                <a:solidFill>
                  <a:srgbClr val="FF0000"/>
                </a:solidFill>
              </a:rPr>
              <a:t> </a:t>
            </a:r>
            <a:r>
              <a:rPr lang="nl-NL" sz="1000" b="1" dirty="0" err="1" smtClean="0">
                <a:solidFill>
                  <a:srgbClr val="FF0000"/>
                </a:solidFill>
              </a:rPr>
              <a:t>archived</a:t>
            </a:r>
            <a:r>
              <a:rPr lang="nl-NL" sz="1000" b="1" dirty="0" smtClean="0">
                <a:solidFill>
                  <a:srgbClr val="FF0000"/>
                </a:solidFill>
              </a:rPr>
              <a:t>)</a:t>
            </a:r>
            <a:endParaRPr lang="en-US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35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Degrees </a:t>
            </a:r>
            <a:r>
              <a:rPr lang="en-US" dirty="0" smtClean="0"/>
              <a:t>can pass </a:t>
            </a:r>
            <a:r>
              <a:rPr lang="en-US" dirty="0"/>
              <a:t>with merit (‘met </a:t>
            </a:r>
            <a:r>
              <a:rPr lang="en-US" dirty="0" err="1"/>
              <a:t>genoegen</a:t>
            </a:r>
            <a:r>
              <a:rPr lang="en-US" dirty="0"/>
              <a:t>’) and with distinction (‘cum laude</a:t>
            </a:r>
            <a:r>
              <a:rPr lang="en-US" dirty="0" smtClean="0"/>
              <a:t>’)</a:t>
            </a:r>
          </a:p>
          <a:p>
            <a:endParaRPr lang="nl-NL" dirty="0"/>
          </a:p>
          <a:p>
            <a:r>
              <a:rPr lang="nl-NL" dirty="0" smtClean="0"/>
              <a:t>The system </a:t>
            </a:r>
            <a:r>
              <a:rPr lang="nl-NL" dirty="0" err="1" smtClean="0"/>
              <a:t>automatically</a:t>
            </a:r>
            <a:r>
              <a:rPr lang="nl-NL" dirty="0" smtClean="0"/>
              <a:t> </a:t>
            </a:r>
            <a:r>
              <a:rPr lang="nl-NL" dirty="0" err="1" smtClean="0"/>
              <a:t>calculates</a:t>
            </a:r>
            <a:r>
              <a:rPr lang="nl-NL" dirty="0" smtClean="0"/>
              <a:t> </a:t>
            </a:r>
            <a:r>
              <a:rPr lang="nl-NL" dirty="0" err="1" smtClean="0"/>
              <a:t>if</a:t>
            </a:r>
            <a:r>
              <a:rPr lang="nl-NL" dirty="0" smtClean="0"/>
              <a:t> a student is </a:t>
            </a:r>
            <a:r>
              <a:rPr lang="nl-NL" dirty="0" err="1" smtClean="0"/>
              <a:t>eligable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this</a:t>
            </a:r>
            <a:r>
              <a:rPr lang="nl-NL" dirty="0" smtClean="0"/>
              <a:t> special </a:t>
            </a:r>
            <a:r>
              <a:rPr lang="nl-NL" dirty="0" err="1" smtClean="0"/>
              <a:t>designation</a:t>
            </a:r>
            <a:r>
              <a:rPr lang="nl-NL" dirty="0" smtClean="0"/>
              <a:t>.</a:t>
            </a:r>
          </a:p>
          <a:p>
            <a:r>
              <a:rPr lang="nl-NL" dirty="0" smtClean="0"/>
              <a:t>The </a:t>
            </a:r>
            <a:r>
              <a:rPr lang="nl-NL" dirty="0" err="1" smtClean="0"/>
              <a:t>rules</a:t>
            </a:r>
            <a:r>
              <a:rPr lang="nl-NL" dirty="0" smtClean="0"/>
              <a:t> engine is </a:t>
            </a:r>
            <a:r>
              <a:rPr lang="nl-NL" dirty="0" err="1" smtClean="0"/>
              <a:t>used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purpose</a:t>
            </a:r>
            <a:r>
              <a:rPr lang="nl-NL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57208" cy="16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81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630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47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DC27-A426-4FC3-9A89-4945263473A7}" type="slidenum">
              <a:rPr lang="en-US" smtClean="0">
                <a:solidFill>
                  <a:srgbClr val="E3027F"/>
                </a:solidFill>
              </a:rPr>
              <a:pPr/>
              <a:t>34</a:t>
            </a:fld>
            <a:endParaRPr lang="en-US">
              <a:solidFill>
                <a:srgbClr val="E3027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07904" y="764704"/>
            <a:ext cx="1944216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Query 240 ECTS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14966" y="1628800"/>
            <a:ext cx="1872208" cy="936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Evaluation Management: </a:t>
            </a:r>
            <a:r>
              <a:rPr lang="nl-NL" dirty="0" err="1" smtClean="0"/>
              <a:t>Programme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07904" y="1628800"/>
            <a:ext cx="2586048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Evaluation Management: Student  Administration</a:t>
            </a:r>
            <a:endParaRPr lang="en-US" dirty="0"/>
          </a:p>
        </p:txBody>
      </p:sp>
      <p:cxnSp>
        <p:nvCxnSpPr>
          <p:cNvPr id="10" name="Straight Arrow Connector 9"/>
          <p:cNvCxnSpPr>
            <a:endCxn id="6" idx="0"/>
          </p:cNvCxnSpPr>
          <p:nvPr/>
        </p:nvCxnSpPr>
        <p:spPr>
          <a:xfrm flipH="1">
            <a:off x="2051070" y="993304"/>
            <a:ext cx="1656834" cy="635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0"/>
          </p:cNvCxnSpPr>
          <p:nvPr/>
        </p:nvCxnSpPr>
        <p:spPr>
          <a:xfrm>
            <a:off x="4680012" y="1221904"/>
            <a:ext cx="320916" cy="406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726000" y="1628799"/>
            <a:ext cx="1878448" cy="50926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Graduation tracking: Service </a:t>
            </a:r>
            <a:r>
              <a:rPr lang="nl-NL" dirty="0" err="1" smtClean="0"/>
              <a:t>organization</a:t>
            </a:r>
            <a:endParaRPr lang="en-US" dirty="0"/>
          </a:p>
        </p:txBody>
      </p:sp>
      <p:cxnSp>
        <p:nvCxnSpPr>
          <p:cNvPr id="17" name="Straight Arrow Connector 16"/>
          <p:cNvCxnSpPr>
            <a:endCxn id="15" idx="0"/>
          </p:cNvCxnSpPr>
          <p:nvPr/>
        </p:nvCxnSpPr>
        <p:spPr>
          <a:xfrm>
            <a:off x="5652120" y="993304"/>
            <a:ext cx="2013104" cy="6354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nip Single Corner Rectangle 20"/>
          <p:cNvSpPr/>
          <p:nvPr/>
        </p:nvSpPr>
        <p:spPr>
          <a:xfrm>
            <a:off x="1414800" y="2780928"/>
            <a:ext cx="1717040" cy="540060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1. Graduation </a:t>
            </a:r>
            <a:r>
              <a:rPr lang="nl-NL" sz="1400" dirty="0" err="1" smtClean="0"/>
              <a:t>committee</a:t>
            </a:r>
            <a:endParaRPr lang="en-US" sz="1400" dirty="0"/>
          </a:p>
        </p:txBody>
      </p:sp>
      <p:sp>
        <p:nvSpPr>
          <p:cNvPr id="22" name="Snip Single Corner Rectangle 21"/>
          <p:cNvSpPr/>
          <p:nvPr/>
        </p:nvSpPr>
        <p:spPr>
          <a:xfrm>
            <a:off x="1408993" y="3398277"/>
            <a:ext cx="1722847" cy="436240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2. </a:t>
            </a:r>
            <a:r>
              <a:rPr lang="nl-NL" sz="1400" dirty="0" err="1" smtClean="0"/>
              <a:t>Preparer</a:t>
            </a:r>
            <a:r>
              <a:rPr lang="nl-NL" sz="1400" dirty="0" smtClean="0"/>
              <a:t> </a:t>
            </a:r>
            <a:r>
              <a:rPr lang="nl-NL" sz="1400" dirty="0" err="1" smtClean="0"/>
              <a:t>Exam</a:t>
            </a:r>
            <a:r>
              <a:rPr lang="nl-NL" sz="1400" dirty="0" smtClean="0"/>
              <a:t> </a:t>
            </a:r>
            <a:r>
              <a:rPr lang="nl-NL" sz="1400" dirty="0" err="1" smtClean="0"/>
              <a:t>Committee</a:t>
            </a:r>
            <a:endParaRPr lang="en-US" sz="1400" dirty="0"/>
          </a:p>
        </p:txBody>
      </p:sp>
      <p:sp>
        <p:nvSpPr>
          <p:cNvPr id="24" name="Snip Single Corner Rectangle 23"/>
          <p:cNvSpPr/>
          <p:nvPr/>
        </p:nvSpPr>
        <p:spPr>
          <a:xfrm>
            <a:off x="1398286" y="3909202"/>
            <a:ext cx="1703794" cy="432048"/>
          </a:xfrm>
          <a:prstGeom prst="snip1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3. </a:t>
            </a:r>
            <a:r>
              <a:rPr lang="nl-NL" sz="1400" dirty="0" err="1" smtClean="0"/>
              <a:t>Exam</a:t>
            </a:r>
            <a:r>
              <a:rPr lang="nl-NL" sz="1400" dirty="0" smtClean="0"/>
              <a:t> </a:t>
            </a:r>
            <a:r>
              <a:rPr lang="nl-NL" sz="1400" dirty="0" err="1" smtClean="0"/>
              <a:t>Committee</a:t>
            </a:r>
            <a:endParaRPr lang="en-US" sz="1400" dirty="0"/>
          </a:p>
        </p:txBody>
      </p:sp>
      <p:sp>
        <p:nvSpPr>
          <p:cNvPr id="28" name="Curved Right Arrow 27"/>
          <p:cNvSpPr/>
          <p:nvPr/>
        </p:nvSpPr>
        <p:spPr>
          <a:xfrm>
            <a:off x="971600" y="3081536"/>
            <a:ext cx="437393" cy="534861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Curved Right Arrow 28"/>
          <p:cNvSpPr/>
          <p:nvPr/>
        </p:nvSpPr>
        <p:spPr>
          <a:xfrm>
            <a:off x="977407" y="3622404"/>
            <a:ext cx="437393" cy="59868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Down Arrow 29"/>
          <p:cNvSpPr/>
          <p:nvPr/>
        </p:nvSpPr>
        <p:spPr>
          <a:xfrm>
            <a:off x="2195736" y="2564904"/>
            <a:ext cx="256955" cy="21602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rved Right Arrow 31"/>
          <p:cNvSpPr/>
          <p:nvPr/>
        </p:nvSpPr>
        <p:spPr>
          <a:xfrm>
            <a:off x="179512" y="2096852"/>
            <a:ext cx="935454" cy="291632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1" name="Straight Arrow Connector 40"/>
          <p:cNvCxnSpPr>
            <a:stCxn id="8" idx="2"/>
          </p:cNvCxnSpPr>
          <p:nvPr/>
        </p:nvCxnSpPr>
        <p:spPr>
          <a:xfrm flipH="1">
            <a:off x="3102080" y="2543200"/>
            <a:ext cx="1898848" cy="22539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114966" y="4509120"/>
            <a:ext cx="1987114" cy="12024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 err="1" smtClean="0"/>
              <a:t>Approval</a:t>
            </a:r>
            <a:r>
              <a:rPr lang="nl-NL" sz="1200" dirty="0" smtClean="0"/>
              <a:t> of </a:t>
            </a:r>
            <a:r>
              <a:rPr lang="nl-NL" sz="1200" dirty="0" err="1" smtClean="0"/>
              <a:t>both</a:t>
            </a:r>
            <a:r>
              <a:rPr lang="nl-NL" sz="1200" dirty="0" smtClean="0"/>
              <a:t> </a:t>
            </a:r>
            <a:r>
              <a:rPr lang="nl-NL" sz="1200" dirty="0" err="1" smtClean="0"/>
              <a:t>the</a:t>
            </a:r>
            <a:r>
              <a:rPr lang="nl-NL" sz="1200" dirty="0" smtClean="0"/>
              <a:t> </a:t>
            </a:r>
            <a:r>
              <a:rPr lang="nl-NL" sz="1200" dirty="0" err="1" smtClean="0"/>
              <a:t>Exam</a:t>
            </a:r>
            <a:r>
              <a:rPr lang="nl-NL" sz="1200" dirty="0" smtClean="0"/>
              <a:t> </a:t>
            </a:r>
            <a:r>
              <a:rPr lang="nl-NL" sz="1200" dirty="0" err="1" smtClean="0"/>
              <a:t>Committee</a:t>
            </a:r>
            <a:r>
              <a:rPr lang="nl-NL" sz="1200" dirty="0" smtClean="0"/>
              <a:t> </a:t>
            </a:r>
            <a:r>
              <a:rPr lang="nl-NL" sz="1200" dirty="0" err="1" smtClean="0"/>
              <a:t>and</a:t>
            </a:r>
            <a:r>
              <a:rPr lang="nl-NL" sz="1200" dirty="0" smtClean="0"/>
              <a:t> Student </a:t>
            </a:r>
            <a:r>
              <a:rPr lang="nl-NL" sz="1200" dirty="0" err="1" smtClean="0"/>
              <a:t>Adminstration</a:t>
            </a:r>
            <a:endParaRPr lang="en-US" sz="1200" dirty="0"/>
          </a:p>
        </p:txBody>
      </p:sp>
      <p:sp>
        <p:nvSpPr>
          <p:cNvPr id="43" name="Rectangle 42"/>
          <p:cNvSpPr/>
          <p:nvPr/>
        </p:nvSpPr>
        <p:spPr>
          <a:xfrm>
            <a:off x="4211960" y="4509120"/>
            <a:ext cx="2081992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Generating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certificates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1114966" y="5899150"/>
            <a:ext cx="1987114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 smtClean="0"/>
              <a:t>Automatic report </a:t>
            </a:r>
            <a:r>
              <a:rPr lang="nl-NL" sz="1600" dirty="0" err="1" smtClean="0"/>
              <a:t>to</a:t>
            </a:r>
            <a:r>
              <a:rPr lang="nl-NL" sz="1600" dirty="0" smtClean="0"/>
              <a:t> Dutch </a:t>
            </a:r>
            <a:r>
              <a:rPr lang="nl-NL" sz="1600" dirty="0" err="1" smtClean="0"/>
              <a:t>Education</a:t>
            </a:r>
            <a:r>
              <a:rPr lang="nl-NL" sz="1600" dirty="0" smtClean="0"/>
              <a:t> </a:t>
            </a:r>
            <a:r>
              <a:rPr lang="nl-NL" sz="1600" dirty="0" err="1" smtClean="0"/>
              <a:t>authority</a:t>
            </a:r>
            <a:endParaRPr lang="en-US" sz="1600" dirty="0"/>
          </a:p>
        </p:txBody>
      </p:sp>
      <p:cxnSp>
        <p:nvCxnSpPr>
          <p:cNvPr id="46" name="Straight Arrow Connector 45"/>
          <p:cNvCxnSpPr>
            <a:stCxn id="42" idx="3"/>
          </p:cNvCxnSpPr>
          <p:nvPr/>
        </p:nvCxnSpPr>
        <p:spPr>
          <a:xfrm>
            <a:off x="3102080" y="5110336"/>
            <a:ext cx="11098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urved Right Arrow 46"/>
          <p:cNvSpPr/>
          <p:nvPr/>
        </p:nvSpPr>
        <p:spPr>
          <a:xfrm>
            <a:off x="539552" y="5110336"/>
            <a:ext cx="575414" cy="1487016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6293952" y="5110336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1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log in as a member of the Exam Committee (aka Board of Examinations)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1737193"/>
            <a:ext cx="7618421" cy="508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26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24574" cy="698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27984" y="5085184"/>
            <a:ext cx="3611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err="1" smtClean="0">
                <a:solidFill>
                  <a:schemeClr val="bg1"/>
                </a:solidFill>
              </a:rPr>
              <a:t>Worklist</a:t>
            </a:r>
            <a:r>
              <a:rPr lang="nl-NL" sz="2800" b="1" dirty="0" smtClean="0">
                <a:solidFill>
                  <a:schemeClr val="bg1"/>
                </a:solidFill>
              </a:rPr>
              <a:t> Graduation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87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8" y="-43825"/>
            <a:ext cx="9173808" cy="495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784" y="3140968"/>
            <a:ext cx="1198816" cy="12268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2016224" cy="133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49416" y="460985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Next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010726" y="4681320"/>
            <a:ext cx="432048" cy="22640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1777" y="1917245"/>
            <a:ext cx="8723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smtClean="0">
                <a:solidFill>
                  <a:schemeClr val="bg1"/>
                </a:solidFill>
              </a:rPr>
              <a:t>No </a:t>
            </a:r>
            <a:r>
              <a:rPr lang="nl-NL" sz="1000" dirty="0" err="1" smtClean="0">
                <a:solidFill>
                  <a:schemeClr val="bg1"/>
                </a:solidFill>
              </a:rPr>
              <a:t>approval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5895" y="1907289"/>
            <a:ext cx="8579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err="1" smtClean="0">
                <a:solidFill>
                  <a:schemeClr val="bg1"/>
                </a:solidFill>
              </a:rPr>
              <a:t>Designation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53909" y="1907289"/>
            <a:ext cx="5902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err="1" smtClean="0">
                <a:solidFill>
                  <a:schemeClr val="bg1"/>
                </a:solidFill>
              </a:rPr>
              <a:t>Credits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8" y="0"/>
            <a:ext cx="9173808" cy="149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9409" y="1431423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err="1" smtClean="0">
                <a:solidFill>
                  <a:schemeClr val="bg1"/>
                </a:solidFill>
              </a:rPr>
              <a:t>Approval</a:t>
            </a:r>
            <a:endParaRPr lang="nl-NL" sz="1000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2067" y="1440622"/>
            <a:ext cx="6607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smtClean="0">
                <a:solidFill>
                  <a:schemeClr val="bg1"/>
                </a:solidFill>
              </a:rPr>
              <a:t>Campus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34375" y="1431423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smtClean="0">
                <a:solidFill>
                  <a:schemeClr val="bg1"/>
                </a:solidFill>
              </a:rPr>
              <a:t>Graduation</a:t>
            </a:r>
            <a:endParaRPr lang="nl-NL" sz="1000" dirty="0">
              <a:solidFill>
                <a:schemeClr val="bg1"/>
              </a:solidFill>
            </a:endParaRPr>
          </a:p>
          <a:p>
            <a:r>
              <a:rPr lang="nl-NL" sz="1000" dirty="0" smtClean="0">
                <a:solidFill>
                  <a:schemeClr val="bg1"/>
                </a:solidFill>
              </a:rPr>
              <a:t>track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80112" y="1446532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err="1" smtClean="0">
                <a:solidFill>
                  <a:schemeClr val="bg1"/>
                </a:solidFill>
              </a:rPr>
              <a:t>Compulsary</a:t>
            </a:r>
            <a:endParaRPr lang="nl-NL" sz="1000" dirty="0">
              <a:solidFill>
                <a:schemeClr val="bg1"/>
              </a:solidFill>
            </a:endParaRPr>
          </a:p>
          <a:p>
            <a:r>
              <a:rPr lang="nl-NL" sz="1000" dirty="0" smtClean="0">
                <a:solidFill>
                  <a:schemeClr val="bg1"/>
                </a:solidFill>
              </a:rPr>
              <a:t>courses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45217" y="1878653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err="1" smtClean="0">
                <a:solidFill>
                  <a:schemeClr val="bg1"/>
                </a:solidFill>
              </a:rPr>
              <a:t>Extensions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04248" y="1440623"/>
            <a:ext cx="7377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smtClean="0">
                <a:solidFill>
                  <a:schemeClr val="bg1"/>
                </a:solidFill>
              </a:rPr>
              <a:t>In </a:t>
            </a:r>
            <a:r>
              <a:rPr lang="nl-NL" sz="1000" dirty="0" err="1" smtClean="0">
                <a:solidFill>
                  <a:schemeClr val="bg1"/>
                </a:solidFill>
              </a:rPr>
              <a:t>archive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35026" y="1890251"/>
            <a:ext cx="8515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err="1" smtClean="0">
                <a:solidFill>
                  <a:schemeClr val="bg1"/>
                </a:solidFill>
              </a:rPr>
              <a:t>Exemptions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40352" y="1449823"/>
            <a:ext cx="7377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smtClean="0">
                <a:solidFill>
                  <a:schemeClr val="bg1"/>
                </a:solidFill>
              </a:rPr>
              <a:t>In </a:t>
            </a:r>
            <a:r>
              <a:rPr lang="nl-NL" sz="1000" dirty="0" err="1" smtClean="0">
                <a:solidFill>
                  <a:schemeClr val="bg1"/>
                </a:solidFill>
              </a:rPr>
              <a:t>archive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4588" y="1440623"/>
            <a:ext cx="5261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smtClean="0">
                <a:solidFill>
                  <a:schemeClr val="bg1"/>
                </a:solidFill>
              </a:rPr>
              <a:t>Name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11760" y="1910639"/>
            <a:ext cx="8531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err="1" smtClean="0">
                <a:solidFill>
                  <a:schemeClr val="bg1"/>
                </a:solidFill>
              </a:rPr>
              <a:t>Programme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73099" y="270892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 smtClean="0">
                <a:solidFill>
                  <a:schemeClr val="bg1"/>
                </a:solidFill>
              </a:rPr>
              <a:t>Related</a:t>
            </a:r>
            <a:r>
              <a:rPr lang="nl-NL" b="1" dirty="0" smtClean="0">
                <a:solidFill>
                  <a:schemeClr val="bg1"/>
                </a:solidFill>
              </a:rPr>
              <a:t> actions: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48064" y="3301087"/>
            <a:ext cx="23230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1400" dirty="0" err="1" smtClean="0">
                <a:solidFill>
                  <a:schemeClr val="bg1"/>
                </a:solidFill>
              </a:rPr>
              <a:t>Results</a:t>
            </a:r>
            <a:r>
              <a:rPr lang="nl-NL" sz="1400" dirty="0" smtClean="0">
                <a:solidFill>
                  <a:schemeClr val="bg1"/>
                </a:solidFill>
              </a:rPr>
              <a:t> </a:t>
            </a:r>
            <a:r>
              <a:rPr lang="nl-NL" sz="1400" dirty="0" err="1" smtClean="0">
                <a:solidFill>
                  <a:schemeClr val="bg1"/>
                </a:solidFill>
              </a:rPr>
              <a:t>overview</a:t>
            </a:r>
            <a:endParaRPr lang="nl-NL" sz="1400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nl-NL" sz="1400" dirty="0" err="1" smtClean="0">
                <a:solidFill>
                  <a:schemeClr val="bg1"/>
                </a:solidFill>
              </a:rPr>
              <a:t>Designation</a:t>
            </a:r>
            <a:endParaRPr lang="nl-NL" sz="1400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nl-NL" sz="1400" dirty="0" err="1" smtClean="0">
                <a:solidFill>
                  <a:schemeClr val="bg1"/>
                </a:solidFill>
              </a:rPr>
              <a:t>Comments</a:t>
            </a:r>
            <a:r>
              <a:rPr lang="nl-NL" sz="1400" dirty="0" smtClean="0">
                <a:solidFill>
                  <a:schemeClr val="bg1"/>
                </a:solidFill>
              </a:rPr>
              <a:t> no </a:t>
            </a:r>
            <a:r>
              <a:rPr lang="nl-NL" sz="1400" dirty="0" err="1" smtClean="0">
                <a:solidFill>
                  <a:schemeClr val="bg1"/>
                </a:solidFill>
              </a:rPr>
              <a:t>approval</a:t>
            </a:r>
            <a:endParaRPr lang="nl-NL" sz="14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1777" y="-43825"/>
            <a:ext cx="3414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smtClean="0"/>
              <a:t>(Check these </a:t>
            </a:r>
            <a:r>
              <a:rPr lang="nl-NL" sz="1600" b="1" dirty="0" err="1" smtClean="0"/>
              <a:t>students</a:t>
            </a:r>
            <a:r>
              <a:rPr lang="nl-NL" sz="1600" b="1" dirty="0" smtClean="0"/>
              <a:t>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54185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7389041" cy="685800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980728"/>
            <a:ext cx="6382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 smtClean="0">
                <a:solidFill>
                  <a:srgbClr val="FF0000"/>
                </a:solidFill>
              </a:rPr>
              <a:t>Approve</a:t>
            </a:r>
            <a:r>
              <a:rPr lang="nl-NL" b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nl-NL" b="1" dirty="0" smtClean="0">
                <a:solidFill>
                  <a:schemeClr val="bg1"/>
                </a:solidFill>
              </a:rPr>
              <a:t>1 of 1 </a:t>
            </a:r>
            <a:r>
              <a:rPr lang="nl-NL" b="1" dirty="0" err="1" smtClean="0">
                <a:solidFill>
                  <a:schemeClr val="bg1"/>
                </a:solidFill>
              </a:rPr>
              <a:t>candidates</a:t>
            </a:r>
            <a:r>
              <a:rPr lang="nl-NL" b="1" dirty="0" smtClean="0">
                <a:solidFill>
                  <a:schemeClr val="bg1"/>
                </a:solidFill>
              </a:rPr>
              <a:t> </a:t>
            </a:r>
            <a:r>
              <a:rPr lang="nl-NL" b="1" dirty="0" err="1" smtClean="0">
                <a:solidFill>
                  <a:schemeClr val="bg1"/>
                </a:solidFill>
              </a:rPr>
              <a:t>selected</a:t>
            </a:r>
            <a:endParaRPr lang="nl-NL" b="1" dirty="0" smtClean="0">
              <a:solidFill>
                <a:schemeClr val="bg1"/>
              </a:solidFill>
            </a:endParaRPr>
          </a:p>
          <a:p>
            <a:r>
              <a:rPr lang="nl-NL" b="1" dirty="0" err="1" smtClean="0">
                <a:solidFill>
                  <a:schemeClr val="bg1"/>
                </a:solidFill>
              </a:rPr>
              <a:t>You</a:t>
            </a:r>
            <a:r>
              <a:rPr lang="nl-NL" b="1" dirty="0" smtClean="0">
                <a:solidFill>
                  <a:schemeClr val="bg1"/>
                </a:solidFill>
              </a:rPr>
              <a:t> are </a:t>
            </a:r>
            <a:r>
              <a:rPr lang="nl-NL" b="1" dirty="0" err="1" smtClean="0">
                <a:solidFill>
                  <a:schemeClr val="bg1"/>
                </a:solidFill>
              </a:rPr>
              <a:t>now</a:t>
            </a:r>
            <a:r>
              <a:rPr lang="nl-NL" b="1" dirty="0" smtClean="0">
                <a:solidFill>
                  <a:schemeClr val="bg1"/>
                </a:solidFill>
              </a:rPr>
              <a:t> </a:t>
            </a:r>
            <a:r>
              <a:rPr lang="nl-NL" b="1" dirty="0" err="1" smtClean="0">
                <a:solidFill>
                  <a:schemeClr val="bg1"/>
                </a:solidFill>
              </a:rPr>
              <a:t>going</a:t>
            </a:r>
            <a:r>
              <a:rPr lang="nl-NL" b="1" dirty="0" smtClean="0">
                <a:solidFill>
                  <a:schemeClr val="bg1"/>
                </a:solidFill>
              </a:rPr>
              <a:t> </a:t>
            </a:r>
            <a:r>
              <a:rPr lang="nl-NL" b="1" dirty="0" err="1" smtClean="0">
                <a:solidFill>
                  <a:schemeClr val="bg1"/>
                </a:solidFill>
              </a:rPr>
              <a:t>to</a:t>
            </a:r>
            <a:r>
              <a:rPr lang="nl-NL" b="1" dirty="0" smtClean="0">
                <a:solidFill>
                  <a:schemeClr val="bg1"/>
                </a:solidFill>
              </a:rPr>
              <a:t> </a:t>
            </a:r>
            <a:r>
              <a:rPr lang="nl-NL" b="1" dirty="0" err="1" smtClean="0">
                <a:solidFill>
                  <a:schemeClr val="bg1"/>
                </a:solidFill>
              </a:rPr>
              <a:t>approve</a:t>
            </a:r>
            <a:r>
              <a:rPr lang="nl-NL" b="1" dirty="0" smtClean="0">
                <a:solidFill>
                  <a:schemeClr val="bg1"/>
                </a:solidFill>
              </a:rPr>
              <a:t> 1 student </a:t>
            </a:r>
            <a:r>
              <a:rPr lang="nl-NL" b="1" dirty="0" err="1" smtClean="0">
                <a:solidFill>
                  <a:schemeClr val="bg1"/>
                </a:solidFill>
              </a:rPr>
              <a:t>for</a:t>
            </a:r>
            <a:r>
              <a:rPr lang="nl-NL" b="1" dirty="0" smtClean="0">
                <a:solidFill>
                  <a:schemeClr val="bg1"/>
                </a:solidFill>
              </a:rPr>
              <a:t> </a:t>
            </a:r>
            <a:r>
              <a:rPr lang="nl-NL" b="1" dirty="0" err="1" smtClean="0">
                <a:solidFill>
                  <a:schemeClr val="bg1"/>
                </a:solidFill>
              </a:rPr>
              <a:t>graduation</a:t>
            </a:r>
            <a:r>
              <a:rPr lang="nl-NL" b="1" dirty="0" smtClean="0">
                <a:solidFill>
                  <a:schemeClr val="bg1"/>
                </a:solidFill>
              </a:rPr>
              <a:t>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3694519" y="5949280"/>
            <a:ext cx="373425" cy="50405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75856" y="5589240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 smtClean="0">
                <a:solidFill>
                  <a:schemeClr val="bg1"/>
                </a:solidFill>
              </a:rPr>
              <a:t>Approve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1969550" y="6491868"/>
            <a:ext cx="360040" cy="26064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4511" y="6453336"/>
            <a:ext cx="1280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 smtClean="0">
                <a:solidFill>
                  <a:schemeClr val="bg1"/>
                </a:solidFill>
              </a:rPr>
              <a:t>Previous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08996" y="4355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dirty="0" smtClean="0"/>
              <a:t>(Step 3)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78132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88" y="-3938"/>
            <a:ext cx="9176953" cy="5916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9632" y="1865313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bg1"/>
                </a:solidFill>
              </a:rPr>
              <a:t>Approval</a:t>
            </a:r>
            <a:r>
              <a:rPr lang="nl-NL" dirty="0" smtClean="0">
                <a:solidFill>
                  <a:schemeClr val="bg1"/>
                </a:solidFill>
              </a:rPr>
              <a:t> has been </a:t>
            </a:r>
            <a:r>
              <a:rPr lang="nl-NL" dirty="0" err="1" smtClean="0">
                <a:solidFill>
                  <a:schemeClr val="bg1"/>
                </a:solidFill>
              </a:rPr>
              <a:t>successfully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processed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3419708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Back </a:t>
            </a:r>
            <a:r>
              <a:rPr lang="nl-NL" b="1" dirty="0" err="1" smtClean="0">
                <a:solidFill>
                  <a:schemeClr val="bg1"/>
                </a:solidFill>
              </a:rPr>
              <a:t>to</a:t>
            </a:r>
            <a:r>
              <a:rPr lang="nl-NL" b="1" dirty="0" smtClean="0">
                <a:solidFill>
                  <a:schemeClr val="bg1"/>
                </a:solidFill>
              </a:rPr>
              <a:t> </a:t>
            </a:r>
            <a:r>
              <a:rPr lang="nl-NL" b="1" dirty="0" err="1" smtClean="0">
                <a:solidFill>
                  <a:schemeClr val="bg1"/>
                </a:solidFill>
              </a:rPr>
              <a:t>introduction</a:t>
            </a:r>
            <a:r>
              <a:rPr lang="nl-NL" b="1" dirty="0" smtClean="0">
                <a:solidFill>
                  <a:schemeClr val="bg1"/>
                </a:solidFill>
              </a:rPr>
              <a:t> page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6016" y="3419708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Back </a:t>
            </a:r>
            <a:r>
              <a:rPr lang="nl-NL" b="1" dirty="0" err="1" smtClean="0">
                <a:solidFill>
                  <a:schemeClr val="bg1"/>
                </a:solidFill>
              </a:rPr>
              <a:t>to</a:t>
            </a:r>
            <a:r>
              <a:rPr lang="nl-NL" b="1" dirty="0" smtClean="0">
                <a:solidFill>
                  <a:schemeClr val="bg1"/>
                </a:solidFill>
              </a:rPr>
              <a:t> </a:t>
            </a:r>
            <a:r>
              <a:rPr lang="nl-NL" b="1" dirty="0" err="1" smtClean="0">
                <a:solidFill>
                  <a:schemeClr val="bg1"/>
                </a:solidFill>
              </a:rPr>
              <a:t>worklist</a:t>
            </a:r>
            <a:r>
              <a:rPr lang="nl-NL" b="1" dirty="0" smtClean="0">
                <a:solidFill>
                  <a:schemeClr val="bg1"/>
                </a:solidFill>
              </a:rPr>
              <a:t> </a:t>
            </a:r>
            <a:r>
              <a:rPr lang="nl-NL" b="1" dirty="0" err="1" smtClean="0">
                <a:solidFill>
                  <a:schemeClr val="bg1"/>
                </a:solidFill>
              </a:rPr>
              <a:t>graduation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85618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 smtClean="0">
                <a:solidFill>
                  <a:srgbClr val="FF0000"/>
                </a:solidFill>
              </a:rPr>
              <a:t>What</a:t>
            </a:r>
            <a:r>
              <a:rPr lang="nl-NL" b="1" dirty="0" smtClean="0">
                <a:solidFill>
                  <a:srgbClr val="FF0000"/>
                </a:solidFill>
              </a:rPr>
              <a:t> </a:t>
            </a:r>
            <a:r>
              <a:rPr lang="nl-NL" b="1" dirty="0" err="1" smtClean="0">
                <a:solidFill>
                  <a:srgbClr val="FF0000"/>
                </a:solidFill>
              </a:rPr>
              <a:t>would</a:t>
            </a:r>
            <a:r>
              <a:rPr lang="nl-NL" b="1" dirty="0" smtClean="0">
                <a:solidFill>
                  <a:srgbClr val="FF0000"/>
                </a:solidFill>
              </a:rPr>
              <a:t> </a:t>
            </a:r>
            <a:r>
              <a:rPr lang="nl-NL" b="1" dirty="0" err="1" smtClean="0">
                <a:solidFill>
                  <a:srgbClr val="FF0000"/>
                </a:solidFill>
              </a:rPr>
              <a:t>you</a:t>
            </a:r>
            <a:r>
              <a:rPr lang="nl-NL" b="1" dirty="0" smtClean="0">
                <a:solidFill>
                  <a:srgbClr val="FF0000"/>
                </a:solidFill>
              </a:rPr>
              <a:t> like </a:t>
            </a:r>
            <a:r>
              <a:rPr lang="nl-NL" b="1" dirty="0" err="1" smtClean="0">
                <a:solidFill>
                  <a:srgbClr val="FF0000"/>
                </a:solidFill>
              </a:rPr>
              <a:t>to</a:t>
            </a:r>
            <a:r>
              <a:rPr lang="nl-NL" b="1" dirty="0" smtClean="0">
                <a:solidFill>
                  <a:srgbClr val="FF0000"/>
                </a:solidFill>
              </a:rPr>
              <a:t> do?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41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Inholland University of Applied sciences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DC27-A426-4FC3-9A89-4945263473A7}" type="slidenum">
              <a:rPr lang="en-US" smtClean="0">
                <a:solidFill>
                  <a:srgbClr val="E3027F"/>
                </a:solidFill>
              </a:rPr>
              <a:pPr/>
              <a:t>4</a:t>
            </a:fld>
            <a:endParaRPr lang="en-US">
              <a:solidFill>
                <a:srgbClr val="E3027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31640" y="1340768"/>
            <a:ext cx="7729200" cy="5112568"/>
          </a:xfrm>
        </p:spPr>
        <p:txBody>
          <a:bodyPr>
            <a:normAutofit fontScale="55000" lnSpcReduction="20000"/>
          </a:bodyPr>
          <a:lstStyle/>
          <a:p>
            <a:pPr lvl="1" indent="0">
              <a:buNone/>
            </a:pPr>
            <a:r>
              <a:rPr lang="en-US" sz="3200" u="sng" dirty="0" smtClean="0"/>
              <a:t>Students:</a:t>
            </a:r>
          </a:p>
          <a:p>
            <a:pPr lvl="1" indent="0">
              <a:buNone/>
            </a:pPr>
            <a:r>
              <a:rPr lang="nl-NL" sz="3200" dirty="0" smtClean="0"/>
              <a:t>Bachelor: 26450</a:t>
            </a:r>
            <a:endParaRPr lang="en-US" sz="3200" dirty="0" smtClean="0"/>
          </a:p>
          <a:p>
            <a:pPr lvl="1" indent="0">
              <a:buNone/>
            </a:pPr>
            <a:r>
              <a:rPr lang="en-US" sz="3200" dirty="0" smtClean="0"/>
              <a:t>Master: 320</a:t>
            </a:r>
          </a:p>
          <a:p>
            <a:pPr lvl="1" indent="0">
              <a:buNone/>
            </a:pPr>
            <a:r>
              <a:rPr lang="en-US" sz="3200" dirty="0" smtClean="0"/>
              <a:t>Employees: 1794 FTE</a:t>
            </a:r>
          </a:p>
          <a:p>
            <a:pPr lvl="1" indent="0">
              <a:buNone/>
            </a:pPr>
            <a:r>
              <a:rPr lang="nl-NL" sz="3200" dirty="0" smtClean="0"/>
              <a:t>1089 FTE </a:t>
            </a:r>
            <a:r>
              <a:rPr lang="nl-NL" sz="3200" dirty="0" err="1" smtClean="0"/>
              <a:t>teachers</a:t>
            </a:r>
            <a:endParaRPr lang="nl-NL" sz="3200" dirty="0" smtClean="0"/>
          </a:p>
          <a:p>
            <a:pPr lvl="1" indent="0">
              <a:buNone/>
            </a:pPr>
            <a:r>
              <a:rPr lang="nl-NL" sz="3200" dirty="0" smtClean="0"/>
              <a:t>705 FTE </a:t>
            </a:r>
            <a:r>
              <a:rPr lang="nl-NL" sz="3200" dirty="0" err="1" smtClean="0"/>
              <a:t>staff</a:t>
            </a:r>
            <a:r>
              <a:rPr lang="nl-NL" sz="3200" dirty="0" smtClean="0"/>
              <a:t> </a:t>
            </a:r>
            <a:endParaRPr lang="en-US" sz="3200" dirty="0"/>
          </a:p>
          <a:p>
            <a:pPr lvl="1" indent="0">
              <a:buNone/>
            </a:pPr>
            <a:endParaRPr lang="en-US" sz="3200" dirty="0"/>
          </a:p>
          <a:p>
            <a:pPr lvl="1" indent="0">
              <a:buNone/>
            </a:pPr>
            <a:endParaRPr lang="en-US" sz="3200" u="sng" dirty="0"/>
          </a:p>
          <a:p>
            <a:pPr lvl="1" indent="0">
              <a:buNone/>
            </a:pPr>
            <a:r>
              <a:rPr lang="en-US" sz="3200" u="sng" dirty="0"/>
              <a:t>Oracle:</a:t>
            </a:r>
            <a:r>
              <a:rPr lang="en-US" sz="3200" dirty="0"/>
              <a:t> </a:t>
            </a:r>
          </a:p>
          <a:p>
            <a:pPr lvl="1" indent="0">
              <a:buNone/>
            </a:pPr>
            <a:r>
              <a:rPr lang="en-US" sz="3200" dirty="0"/>
              <a:t>PeopleSoft CS 9.0 + tools 8.54</a:t>
            </a:r>
          </a:p>
          <a:p>
            <a:pPr lvl="1" indent="0">
              <a:buNone/>
            </a:pPr>
            <a:endParaRPr lang="en-US" sz="3200" dirty="0" smtClean="0"/>
          </a:p>
          <a:p>
            <a:pPr lvl="1" indent="0">
              <a:buNone/>
            </a:pPr>
            <a:r>
              <a:rPr lang="nl-NL" sz="3200" dirty="0" smtClean="0"/>
              <a:t>Technical Application Manager 1 FTE</a:t>
            </a:r>
          </a:p>
          <a:p>
            <a:pPr lvl="1" indent="0">
              <a:buNone/>
            </a:pPr>
            <a:r>
              <a:rPr lang="nl-NL" sz="3200" dirty="0" err="1" smtClean="0"/>
              <a:t>Functional</a:t>
            </a:r>
            <a:r>
              <a:rPr lang="nl-NL" sz="3200" dirty="0" smtClean="0"/>
              <a:t> </a:t>
            </a:r>
            <a:r>
              <a:rPr lang="nl-NL" sz="3200" dirty="0" err="1" smtClean="0"/>
              <a:t>Analyst</a:t>
            </a:r>
            <a:r>
              <a:rPr lang="nl-NL" sz="3200" dirty="0" smtClean="0"/>
              <a:t> Student Administration 2 FTE</a:t>
            </a:r>
          </a:p>
          <a:p>
            <a:pPr lvl="1" indent="0">
              <a:buNone/>
            </a:pPr>
            <a:r>
              <a:rPr lang="nl-NL" sz="3200" dirty="0" err="1" smtClean="0"/>
              <a:t>Functional</a:t>
            </a:r>
            <a:r>
              <a:rPr lang="nl-NL" sz="3200" dirty="0" smtClean="0"/>
              <a:t> </a:t>
            </a:r>
            <a:r>
              <a:rPr lang="nl-NL" sz="3200" dirty="0" err="1" smtClean="0"/>
              <a:t>Analysts</a:t>
            </a:r>
            <a:r>
              <a:rPr lang="nl-NL" sz="3200" dirty="0" smtClean="0"/>
              <a:t> Student </a:t>
            </a:r>
            <a:r>
              <a:rPr lang="nl-NL" sz="3200" dirty="0" err="1" smtClean="0"/>
              <a:t>Progression</a:t>
            </a:r>
            <a:r>
              <a:rPr lang="nl-NL" sz="3200" dirty="0" smtClean="0"/>
              <a:t> 3 FTE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1558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DC27-A426-4FC3-9A89-4945263473A7}" type="slidenum">
              <a:rPr lang="en-US" smtClean="0">
                <a:solidFill>
                  <a:srgbClr val="E3027F"/>
                </a:solidFill>
              </a:rPr>
              <a:pPr/>
              <a:t>40</a:t>
            </a:fld>
            <a:endParaRPr lang="en-US">
              <a:solidFill>
                <a:srgbClr val="E3027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07904" y="764704"/>
            <a:ext cx="1944216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Query 240 ECTS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14966" y="1628800"/>
            <a:ext cx="1872208" cy="936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Evaluation Management: </a:t>
            </a:r>
            <a:r>
              <a:rPr lang="nl-NL" dirty="0" err="1" smtClean="0"/>
              <a:t>Programme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07904" y="1628800"/>
            <a:ext cx="2586048" cy="9144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Evaluation Management: Student Administration</a:t>
            </a:r>
            <a:endParaRPr lang="en-US" dirty="0"/>
          </a:p>
        </p:txBody>
      </p:sp>
      <p:cxnSp>
        <p:nvCxnSpPr>
          <p:cNvPr id="10" name="Straight Arrow Connector 9"/>
          <p:cNvCxnSpPr>
            <a:endCxn id="6" idx="0"/>
          </p:cNvCxnSpPr>
          <p:nvPr/>
        </p:nvCxnSpPr>
        <p:spPr>
          <a:xfrm flipH="1">
            <a:off x="2051070" y="993304"/>
            <a:ext cx="1656834" cy="635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0"/>
          </p:cNvCxnSpPr>
          <p:nvPr/>
        </p:nvCxnSpPr>
        <p:spPr>
          <a:xfrm>
            <a:off x="4680012" y="1221904"/>
            <a:ext cx="320916" cy="406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726000" y="1628799"/>
            <a:ext cx="1878448" cy="50926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Graduation tracking: Service </a:t>
            </a:r>
            <a:r>
              <a:rPr lang="nl-NL" dirty="0" err="1" smtClean="0"/>
              <a:t>organization</a:t>
            </a:r>
            <a:endParaRPr lang="en-US" dirty="0"/>
          </a:p>
        </p:txBody>
      </p:sp>
      <p:cxnSp>
        <p:nvCxnSpPr>
          <p:cNvPr id="17" name="Straight Arrow Connector 16"/>
          <p:cNvCxnSpPr>
            <a:endCxn id="15" idx="0"/>
          </p:cNvCxnSpPr>
          <p:nvPr/>
        </p:nvCxnSpPr>
        <p:spPr>
          <a:xfrm>
            <a:off x="5652120" y="993304"/>
            <a:ext cx="2013104" cy="6354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nip Single Corner Rectangle 20"/>
          <p:cNvSpPr/>
          <p:nvPr/>
        </p:nvSpPr>
        <p:spPr>
          <a:xfrm>
            <a:off x="1414800" y="2780928"/>
            <a:ext cx="1717040" cy="540060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1. Graduation </a:t>
            </a:r>
            <a:r>
              <a:rPr lang="nl-NL" sz="1400" dirty="0" err="1" smtClean="0"/>
              <a:t>committee</a:t>
            </a:r>
            <a:endParaRPr lang="en-US" sz="1400" dirty="0"/>
          </a:p>
        </p:txBody>
      </p:sp>
      <p:sp>
        <p:nvSpPr>
          <p:cNvPr id="22" name="Snip Single Corner Rectangle 21"/>
          <p:cNvSpPr/>
          <p:nvPr/>
        </p:nvSpPr>
        <p:spPr>
          <a:xfrm>
            <a:off x="1408993" y="3398277"/>
            <a:ext cx="1722847" cy="436240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2. </a:t>
            </a:r>
            <a:r>
              <a:rPr lang="nl-NL" sz="1400" dirty="0" err="1" smtClean="0"/>
              <a:t>Preparer</a:t>
            </a:r>
            <a:r>
              <a:rPr lang="nl-NL" sz="1400" dirty="0" smtClean="0"/>
              <a:t> </a:t>
            </a:r>
            <a:r>
              <a:rPr lang="nl-NL" sz="1400" dirty="0" err="1" smtClean="0"/>
              <a:t>Exam</a:t>
            </a:r>
            <a:r>
              <a:rPr lang="nl-NL" sz="1400" dirty="0" smtClean="0"/>
              <a:t> </a:t>
            </a:r>
            <a:r>
              <a:rPr lang="nl-NL" sz="1400" dirty="0" err="1" smtClean="0"/>
              <a:t>Committee</a:t>
            </a:r>
            <a:endParaRPr lang="en-US" sz="1400" dirty="0"/>
          </a:p>
        </p:txBody>
      </p:sp>
      <p:sp>
        <p:nvSpPr>
          <p:cNvPr id="24" name="Snip Single Corner Rectangle 23"/>
          <p:cNvSpPr/>
          <p:nvPr/>
        </p:nvSpPr>
        <p:spPr>
          <a:xfrm>
            <a:off x="1398286" y="3909202"/>
            <a:ext cx="1703794" cy="432048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3. </a:t>
            </a:r>
            <a:r>
              <a:rPr lang="nl-NL" sz="1400" dirty="0" err="1" smtClean="0"/>
              <a:t>Exam</a:t>
            </a:r>
            <a:r>
              <a:rPr lang="nl-NL" sz="1400" dirty="0" smtClean="0"/>
              <a:t> </a:t>
            </a:r>
            <a:r>
              <a:rPr lang="nl-NL" sz="1400" dirty="0" err="1" smtClean="0"/>
              <a:t>Committee</a:t>
            </a:r>
            <a:endParaRPr lang="en-US" sz="1400" dirty="0"/>
          </a:p>
        </p:txBody>
      </p:sp>
      <p:sp>
        <p:nvSpPr>
          <p:cNvPr id="28" name="Curved Right Arrow 27"/>
          <p:cNvSpPr/>
          <p:nvPr/>
        </p:nvSpPr>
        <p:spPr>
          <a:xfrm>
            <a:off x="971600" y="3081536"/>
            <a:ext cx="437393" cy="534861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Curved Right Arrow 28"/>
          <p:cNvSpPr/>
          <p:nvPr/>
        </p:nvSpPr>
        <p:spPr>
          <a:xfrm>
            <a:off x="977407" y="3622404"/>
            <a:ext cx="437393" cy="59868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Down Arrow 29"/>
          <p:cNvSpPr/>
          <p:nvPr/>
        </p:nvSpPr>
        <p:spPr>
          <a:xfrm>
            <a:off x="2195736" y="2564904"/>
            <a:ext cx="256955" cy="21602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rved Right Arrow 31"/>
          <p:cNvSpPr/>
          <p:nvPr/>
        </p:nvSpPr>
        <p:spPr>
          <a:xfrm>
            <a:off x="179512" y="2096852"/>
            <a:ext cx="935454" cy="291632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1" name="Straight Arrow Connector 40"/>
          <p:cNvCxnSpPr>
            <a:stCxn id="8" idx="2"/>
          </p:cNvCxnSpPr>
          <p:nvPr/>
        </p:nvCxnSpPr>
        <p:spPr>
          <a:xfrm flipH="1">
            <a:off x="3102080" y="2543200"/>
            <a:ext cx="1898848" cy="22539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114966" y="4509120"/>
            <a:ext cx="1987114" cy="12024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 err="1" smtClean="0"/>
              <a:t>Approval</a:t>
            </a:r>
            <a:r>
              <a:rPr lang="nl-NL" sz="1200" dirty="0" smtClean="0"/>
              <a:t> of </a:t>
            </a:r>
            <a:r>
              <a:rPr lang="nl-NL" sz="1200" dirty="0" err="1" smtClean="0"/>
              <a:t>both</a:t>
            </a:r>
            <a:r>
              <a:rPr lang="nl-NL" sz="1200" dirty="0" smtClean="0"/>
              <a:t> </a:t>
            </a:r>
            <a:r>
              <a:rPr lang="nl-NL" sz="1200" dirty="0" err="1" smtClean="0"/>
              <a:t>the</a:t>
            </a:r>
            <a:r>
              <a:rPr lang="nl-NL" sz="1200" dirty="0" smtClean="0"/>
              <a:t> </a:t>
            </a:r>
            <a:r>
              <a:rPr lang="nl-NL" sz="1200" dirty="0" err="1" smtClean="0"/>
              <a:t>Exam</a:t>
            </a:r>
            <a:r>
              <a:rPr lang="nl-NL" sz="1200" dirty="0" smtClean="0"/>
              <a:t> </a:t>
            </a:r>
            <a:r>
              <a:rPr lang="nl-NL" sz="1200" dirty="0" err="1" smtClean="0"/>
              <a:t>Committee</a:t>
            </a:r>
            <a:r>
              <a:rPr lang="nl-NL" sz="1200" dirty="0" smtClean="0"/>
              <a:t> </a:t>
            </a:r>
            <a:r>
              <a:rPr lang="nl-NL" sz="1200" dirty="0" err="1" smtClean="0"/>
              <a:t>and</a:t>
            </a:r>
            <a:r>
              <a:rPr lang="nl-NL" sz="1200" dirty="0" smtClean="0"/>
              <a:t> Student </a:t>
            </a:r>
            <a:r>
              <a:rPr lang="nl-NL" sz="1200" dirty="0" err="1" smtClean="0"/>
              <a:t>Adminstration</a:t>
            </a:r>
            <a:endParaRPr lang="en-US" sz="1200" dirty="0"/>
          </a:p>
        </p:txBody>
      </p:sp>
      <p:sp>
        <p:nvSpPr>
          <p:cNvPr id="43" name="Rectangle 42"/>
          <p:cNvSpPr/>
          <p:nvPr/>
        </p:nvSpPr>
        <p:spPr>
          <a:xfrm>
            <a:off x="4211960" y="4509120"/>
            <a:ext cx="2081992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Generating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certificates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1114966" y="5899150"/>
            <a:ext cx="1987114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 smtClean="0"/>
              <a:t>Automatic report </a:t>
            </a:r>
            <a:r>
              <a:rPr lang="nl-NL" sz="1600" dirty="0" err="1" smtClean="0"/>
              <a:t>to</a:t>
            </a:r>
            <a:r>
              <a:rPr lang="nl-NL" sz="1600" dirty="0" smtClean="0"/>
              <a:t> Dutch </a:t>
            </a:r>
            <a:r>
              <a:rPr lang="nl-NL" sz="1600" dirty="0" err="1" smtClean="0"/>
              <a:t>Education</a:t>
            </a:r>
            <a:r>
              <a:rPr lang="nl-NL" sz="1600" dirty="0" smtClean="0"/>
              <a:t> </a:t>
            </a:r>
            <a:r>
              <a:rPr lang="nl-NL" sz="1600" dirty="0" err="1" smtClean="0"/>
              <a:t>authority</a:t>
            </a:r>
            <a:endParaRPr lang="en-US" sz="1600" dirty="0"/>
          </a:p>
        </p:txBody>
      </p:sp>
      <p:cxnSp>
        <p:nvCxnSpPr>
          <p:cNvPr id="46" name="Straight Arrow Connector 45"/>
          <p:cNvCxnSpPr>
            <a:stCxn id="42" idx="3"/>
          </p:cNvCxnSpPr>
          <p:nvPr/>
        </p:nvCxnSpPr>
        <p:spPr>
          <a:xfrm>
            <a:off x="3102080" y="5110336"/>
            <a:ext cx="11098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urved Right Arrow 46"/>
          <p:cNvSpPr/>
          <p:nvPr/>
        </p:nvSpPr>
        <p:spPr>
          <a:xfrm>
            <a:off x="539552" y="5110336"/>
            <a:ext cx="575414" cy="1487016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6293952" y="5110336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55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9252519" cy="600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0" y="3284984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Student </a:t>
            </a:r>
            <a:r>
              <a:rPr lang="nl-NL" b="1" dirty="0" err="1" smtClean="0">
                <a:solidFill>
                  <a:schemeClr val="bg1"/>
                </a:solidFill>
              </a:rPr>
              <a:t>administration</a:t>
            </a:r>
            <a:r>
              <a:rPr lang="nl-NL" b="1" dirty="0" smtClean="0">
                <a:solidFill>
                  <a:schemeClr val="bg1"/>
                </a:solidFill>
              </a:rPr>
              <a:t> check</a:t>
            </a:r>
          </a:p>
          <a:p>
            <a:r>
              <a:rPr lang="nl-NL" b="1" dirty="0" err="1" smtClean="0">
                <a:solidFill>
                  <a:schemeClr val="bg1"/>
                </a:solidFill>
              </a:rPr>
              <a:t>Propedeutic</a:t>
            </a:r>
            <a:r>
              <a:rPr lang="nl-NL" b="1" dirty="0" smtClean="0">
                <a:solidFill>
                  <a:schemeClr val="bg1"/>
                </a:solidFill>
              </a:rPr>
              <a:t> </a:t>
            </a:r>
            <a:r>
              <a:rPr lang="nl-NL" b="1" dirty="0" err="1" smtClean="0">
                <a:solidFill>
                  <a:schemeClr val="bg1"/>
                </a:solidFill>
              </a:rPr>
              <a:t>Exam</a:t>
            </a:r>
            <a:r>
              <a:rPr lang="nl-NL" b="1" dirty="0" smtClean="0">
                <a:solidFill>
                  <a:schemeClr val="bg1"/>
                </a:solidFill>
              </a:rPr>
              <a:t> in </a:t>
            </a:r>
            <a:r>
              <a:rPr lang="nl-NL" b="1" dirty="0" err="1" smtClean="0">
                <a:solidFill>
                  <a:schemeClr val="bg1"/>
                </a:solidFill>
              </a:rPr>
              <a:t>archive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3491716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Student </a:t>
            </a:r>
            <a:r>
              <a:rPr lang="nl-NL" b="1" dirty="0" err="1" smtClean="0">
                <a:solidFill>
                  <a:schemeClr val="bg1"/>
                </a:solidFill>
              </a:rPr>
              <a:t>administration</a:t>
            </a:r>
            <a:r>
              <a:rPr lang="nl-NL" b="1" dirty="0" smtClean="0">
                <a:solidFill>
                  <a:schemeClr val="bg1"/>
                </a:solidFill>
              </a:rPr>
              <a:t> </a:t>
            </a:r>
            <a:r>
              <a:rPr lang="nl-NL" b="1" dirty="0" err="1" smtClean="0">
                <a:solidFill>
                  <a:schemeClr val="bg1"/>
                </a:solidFill>
              </a:rPr>
              <a:t>approval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73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71400"/>
            <a:ext cx="925252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6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71400"/>
            <a:ext cx="914400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6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234" y="-138126"/>
            <a:ext cx="9137765" cy="565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9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71400"/>
            <a:ext cx="914400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99392"/>
            <a:ext cx="9143999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52520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0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Self</a:t>
            </a:r>
            <a:r>
              <a:rPr lang="nl-NL" dirty="0" smtClean="0"/>
              <a:t> Service </a:t>
            </a:r>
            <a:r>
              <a:rPr lang="nl-NL" dirty="0" err="1" smtClean="0"/>
              <a:t>students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The student </a:t>
            </a:r>
            <a:r>
              <a:rPr lang="nl-NL" dirty="0" err="1" smtClean="0"/>
              <a:t>can</a:t>
            </a:r>
            <a:r>
              <a:rPr lang="nl-NL" dirty="0" smtClean="0"/>
              <a:t> follow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process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check </a:t>
            </a:r>
            <a:r>
              <a:rPr lang="nl-NL" dirty="0" err="1" smtClean="0"/>
              <a:t>if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thesis </a:t>
            </a:r>
            <a:r>
              <a:rPr lang="nl-NL" dirty="0" err="1" smtClean="0"/>
              <a:t>title</a:t>
            </a:r>
            <a:r>
              <a:rPr lang="nl-NL" dirty="0" smtClean="0"/>
              <a:t> is </a:t>
            </a:r>
            <a:r>
              <a:rPr lang="nl-NL" dirty="0" err="1" smtClean="0"/>
              <a:t>correctly</a:t>
            </a:r>
            <a:r>
              <a:rPr lang="nl-NL" dirty="0" smtClean="0"/>
              <a:t> </a:t>
            </a:r>
            <a:r>
              <a:rPr lang="nl-NL" dirty="0" err="1" smtClean="0"/>
              <a:t>registered</a:t>
            </a:r>
            <a:r>
              <a:rPr lang="nl-NL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1026" name="Picture 2" descr="Inline 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723" y="2030400"/>
            <a:ext cx="39814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64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Inholland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DC27-A426-4FC3-9A89-4945263473A7}" type="slidenum">
              <a:rPr lang="en-US" smtClean="0">
                <a:solidFill>
                  <a:srgbClr val="E3027F"/>
                </a:solidFill>
              </a:rPr>
              <a:pPr/>
              <a:t>5</a:t>
            </a:fld>
            <a:endParaRPr lang="en-US">
              <a:solidFill>
                <a:srgbClr val="E3027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u="sng" dirty="0" smtClean="0"/>
              <a:t>social mission:</a:t>
            </a:r>
            <a:r>
              <a:rPr lang="en-US" dirty="0" smtClean="0"/>
              <a:t> </a:t>
            </a:r>
            <a:r>
              <a:rPr lang="en-US" dirty="0"/>
              <a:t>to provide </a:t>
            </a:r>
            <a:r>
              <a:rPr lang="en-US" dirty="0" smtClean="0"/>
              <a:t>quality:</a:t>
            </a:r>
          </a:p>
          <a:p>
            <a:r>
              <a:rPr lang="en-US" dirty="0" smtClean="0"/>
              <a:t>top-quality </a:t>
            </a:r>
            <a:r>
              <a:rPr lang="en-US" dirty="0"/>
              <a:t>professional </a:t>
            </a:r>
            <a:r>
              <a:rPr lang="en-US" dirty="0" smtClean="0"/>
              <a:t>education</a:t>
            </a:r>
          </a:p>
          <a:p>
            <a:r>
              <a:rPr lang="en-US" dirty="0" smtClean="0"/>
              <a:t>both </a:t>
            </a:r>
            <a:r>
              <a:rPr lang="en-US" dirty="0"/>
              <a:t>in content and norms and </a:t>
            </a:r>
            <a:r>
              <a:rPr lang="en-US" dirty="0" smtClean="0"/>
              <a:t>values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warm </a:t>
            </a:r>
            <a:r>
              <a:rPr lang="en-US" dirty="0"/>
              <a:t>and </a:t>
            </a:r>
            <a:r>
              <a:rPr lang="en-US" dirty="0" smtClean="0"/>
              <a:t>friendly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known </a:t>
            </a:r>
            <a:r>
              <a:rPr lang="en-US" dirty="0"/>
              <a:t>for its personal </a:t>
            </a:r>
            <a:r>
              <a:rPr lang="en-US" dirty="0" smtClean="0"/>
              <a:t>touch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commitment </a:t>
            </a:r>
            <a:r>
              <a:rPr lang="en-US" dirty="0"/>
              <a:t>to </a:t>
            </a:r>
            <a:r>
              <a:rPr lang="en-US" dirty="0" smtClean="0"/>
              <a:t>students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51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Exam Committees are connected with Academic </a:t>
            </a:r>
            <a:r>
              <a:rPr lang="en-US" dirty="0" err="1" smtClean="0"/>
              <a:t>Programmes</a:t>
            </a:r>
            <a:r>
              <a:rPr lang="en-US" dirty="0" smtClean="0"/>
              <a:t> through CAF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24" y="476673"/>
            <a:ext cx="8211876" cy="4012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99774" y="3368313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Approval of how many members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1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7020273" cy="221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16761"/>
            <a:ext cx="7020271" cy="420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84019" y="3100318"/>
            <a:ext cx="450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Name with titles in both Dutch and English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283968" y="5373216"/>
            <a:ext cx="432048" cy="5040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88024" y="5373216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role of committee member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4008" y="6201651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Is going to sign the certificates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8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DC27-A426-4FC3-9A89-4945263473A7}" type="slidenum">
              <a:rPr lang="en-US" smtClean="0">
                <a:solidFill>
                  <a:srgbClr val="E3027F"/>
                </a:solidFill>
              </a:rPr>
              <a:pPr/>
              <a:t>52</a:t>
            </a:fld>
            <a:endParaRPr lang="en-US">
              <a:solidFill>
                <a:srgbClr val="E3027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07904" y="764704"/>
            <a:ext cx="1944216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Query 240 ECTS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14966" y="1628800"/>
            <a:ext cx="1872208" cy="936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Evaluation Management: </a:t>
            </a:r>
            <a:r>
              <a:rPr lang="nl-NL" dirty="0" err="1" smtClean="0"/>
              <a:t>Programme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07904" y="1628800"/>
            <a:ext cx="2586048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Evaluation Management: Student Administration</a:t>
            </a:r>
            <a:endParaRPr lang="en-US" dirty="0"/>
          </a:p>
        </p:txBody>
      </p:sp>
      <p:cxnSp>
        <p:nvCxnSpPr>
          <p:cNvPr id="10" name="Straight Arrow Connector 9"/>
          <p:cNvCxnSpPr>
            <a:endCxn id="6" idx="0"/>
          </p:cNvCxnSpPr>
          <p:nvPr/>
        </p:nvCxnSpPr>
        <p:spPr>
          <a:xfrm flipH="1">
            <a:off x="2051070" y="993304"/>
            <a:ext cx="1656834" cy="635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0"/>
          </p:cNvCxnSpPr>
          <p:nvPr/>
        </p:nvCxnSpPr>
        <p:spPr>
          <a:xfrm>
            <a:off x="4680012" y="1221904"/>
            <a:ext cx="320916" cy="406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726000" y="1628799"/>
            <a:ext cx="1878448" cy="50926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Graduation tracking: Service </a:t>
            </a:r>
            <a:r>
              <a:rPr lang="nl-NL" dirty="0" err="1" smtClean="0"/>
              <a:t>organization</a:t>
            </a:r>
            <a:endParaRPr lang="en-US" dirty="0"/>
          </a:p>
        </p:txBody>
      </p:sp>
      <p:cxnSp>
        <p:nvCxnSpPr>
          <p:cNvPr id="17" name="Straight Arrow Connector 16"/>
          <p:cNvCxnSpPr>
            <a:endCxn id="15" idx="0"/>
          </p:cNvCxnSpPr>
          <p:nvPr/>
        </p:nvCxnSpPr>
        <p:spPr>
          <a:xfrm>
            <a:off x="5652120" y="993304"/>
            <a:ext cx="2013104" cy="6354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nip Single Corner Rectangle 20"/>
          <p:cNvSpPr/>
          <p:nvPr/>
        </p:nvSpPr>
        <p:spPr>
          <a:xfrm>
            <a:off x="1414800" y="2780928"/>
            <a:ext cx="1717040" cy="540060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1. Graduation </a:t>
            </a:r>
            <a:r>
              <a:rPr lang="nl-NL" sz="1400" dirty="0" err="1" smtClean="0"/>
              <a:t>committee</a:t>
            </a:r>
            <a:endParaRPr lang="en-US" sz="1400" dirty="0"/>
          </a:p>
        </p:txBody>
      </p:sp>
      <p:sp>
        <p:nvSpPr>
          <p:cNvPr id="22" name="Snip Single Corner Rectangle 21"/>
          <p:cNvSpPr/>
          <p:nvPr/>
        </p:nvSpPr>
        <p:spPr>
          <a:xfrm>
            <a:off x="1408993" y="3398277"/>
            <a:ext cx="1722847" cy="436240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2. </a:t>
            </a:r>
            <a:r>
              <a:rPr lang="nl-NL" sz="1400" dirty="0" err="1" smtClean="0"/>
              <a:t>Preparer</a:t>
            </a:r>
            <a:r>
              <a:rPr lang="nl-NL" sz="1400" dirty="0" smtClean="0"/>
              <a:t> </a:t>
            </a:r>
            <a:r>
              <a:rPr lang="nl-NL" sz="1400" dirty="0" err="1" smtClean="0"/>
              <a:t>Exam</a:t>
            </a:r>
            <a:r>
              <a:rPr lang="nl-NL" sz="1400" dirty="0" smtClean="0"/>
              <a:t> </a:t>
            </a:r>
            <a:r>
              <a:rPr lang="nl-NL" sz="1400" dirty="0" err="1" smtClean="0"/>
              <a:t>Committee</a:t>
            </a:r>
            <a:endParaRPr lang="en-US" sz="1400" dirty="0"/>
          </a:p>
        </p:txBody>
      </p:sp>
      <p:sp>
        <p:nvSpPr>
          <p:cNvPr id="24" name="Snip Single Corner Rectangle 23"/>
          <p:cNvSpPr/>
          <p:nvPr/>
        </p:nvSpPr>
        <p:spPr>
          <a:xfrm>
            <a:off x="1398286" y="3909202"/>
            <a:ext cx="1703794" cy="432048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3. </a:t>
            </a:r>
            <a:r>
              <a:rPr lang="nl-NL" sz="1400" dirty="0" err="1" smtClean="0"/>
              <a:t>Exam</a:t>
            </a:r>
            <a:r>
              <a:rPr lang="nl-NL" sz="1400" dirty="0" smtClean="0"/>
              <a:t> </a:t>
            </a:r>
            <a:r>
              <a:rPr lang="nl-NL" sz="1400" dirty="0" err="1" smtClean="0"/>
              <a:t>Committee</a:t>
            </a:r>
            <a:endParaRPr lang="en-US" sz="1400" dirty="0"/>
          </a:p>
        </p:txBody>
      </p:sp>
      <p:sp>
        <p:nvSpPr>
          <p:cNvPr id="28" name="Curved Right Arrow 27"/>
          <p:cNvSpPr/>
          <p:nvPr/>
        </p:nvSpPr>
        <p:spPr>
          <a:xfrm>
            <a:off x="971600" y="3081536"/>
            <a:ext cx="437393" cy="534861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Curved Right Arrow 28"/>
          <p:cNvSpPr/>
          <p:nvPr/>
        </p:nvSpPr>
        <p:spPr>
          <a:xfrm>
            <a:off x="977407" y="3622404"/>
            <a:ext cx="437393" cy="59868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Down Arrow 29"/>
          <p:cNvSpPr/>
          <p:nvPr/>
        </p:nvSpPr>
        <p:spPr>
          <a:xfrm>
            <a:off x="2195736" y="2564904"/>
            <a:ext cx="256955" cy="21602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rved Right Arrow 31"/>
          <p:cNvSpPr/>
          <p:nvPr/>
        </p:nvSpPr>
        <p:spPr>
          <a:xfrm>
            <a:off x="179512" y="2096852"/>
            <a:ext cx="935454" cy="291632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1" name="Straight Arrow Connector 40"/>
          <p:cNvCxnSpPr>
            <a:stCxn id="8" idx="2"/>
          </p:cNvCxnSpPr>
          <p:nvPr/>
        </p:nvCxnSpPr>
        <p:spPr>
          <a:xfrm flipH="1">
            <a:off x="3102080" y="2543200"/>
            <a:ext cx="1898848" cy="22539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114966" y="4509120"/>
            <a:ext cx="1987114" cy="12024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 err="1" smtClean="0"/>
              <a:t>Approval</a:t>
            </a:r>
            <a:r>
              <a:rPr lang="nl-NL" sz="1200" dirty="0" smtClean="0"/>
              <a:t> of </a:t>
            </a:r>
            <a:r>
              <a:rPr lang="nl-NL" sz="1200" dirty="0" err="1" smtClean="0"/>
              <a:t>both</a:t>
            </a:r>
            <a:r>
              <a:rPr lang="nl-NL" sz="1200" dirty="0" smtClean="0"/>
              <a:t> </a:t>
            </a:r>
            <a:r>
              <a:rPr lang="nl-NL" sz="1200" dirty="0" err="1" smtClean="0"/>
              <a:t>the</a:t>
            </a:r>
            <a:r>
              <a:rPr lang="nl-NL" sz="1200" dirty="0" smtClean="0"/>
              <a:t> </a:t>
            </a:r>
            <a:r>
              <a:rPr lang="nl-NL" sz="1200" dirty="0" err="1" smtClean="0"/>
              <a:t>Exam</a:t>
            </a:r>
            <a:r>
              <a:rPr lang="nl-NL" sz="1200" dirty="0" smtClean="0"/>
              <a:t> </a:t>
            </a:r>
            <a:r>
              <a:rPr lang="nl-NL" sz="1200" dirty="0" err="1" smtClean="0"/>
              <a:t>Committee</a:t>
            </a:r>
            <a:r>
              <a:rPr lang="nl-NL" sz="1200" dirty="0" smtClean="0"/>
              <a:t> </a:t>
            </a:r>
            <a:r>
              <a:rPr lang="nl-NL" sz="1200" dirty="0" err="1" smtClean="0"/>
              <a:t>and</a:t>
            </a:r>
            <a:r>
              <a:rPr lang="nl-NL" sz="1200" dirty="0" smtClean="0"/>
              <a:t> Student </a:t>
            </a:r>
            <a:r>
              <a:rPr lang="nl-NL" sz="1200" dirty="0" err="1" smtClean="0"/>
              <a:t>Adminstration</a:t>
            </a:r>
            <a:endParaRPr lang="en-US" sz="1200" dirty="0"/>
          </a:p>
        </p:txBody>
      </p:sp>
      <p:sp>
        <p:nvSpPr>
          <p:cNvPr id="43" name="Rectangle 42"/>
          <p:cNvSpPr/>
          <p:nvPr/>
        </p:nvSpPr>
        <p:spPr>
          <a:xfrm>
            <a:off x="4211960" y="4509120"/>
            <a:ext cx="2081992" cy="9144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Generating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certificates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1114966" y="5899150"/>
            <a:ext cx="1987114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 smtClean="0"/>
              <a:t>Automatic report </a:t>
            </a:r>
            <a:r>
              <a:rPr lang="nl-NL" sz="1600" dirty="0" err="1" smtClean="0"/>
              <a:t>to</a:t>
            </a:r>
            <a:r>
              <a:rPr lang="nl-NL" sz="1600" dirty="0" smtClean="0"/>
              <a:t> Dutch </a:t>
            </a:r>
            <a:r>
              <a:rPr lang="nl-NL" sz="1600" dirty="0" err="1" smtClean="0"/>
              <a:t>Education</a:t>
            </a:r>
            <a:r>
              <a:rPr lang="nl-NL" sz="1600" dirty="0" smtClean="0"/>
              <a:t> </a:t>
            </a:r>
            <a:r>
              <a:rPr lang="nl-NL" sz="1600" dirty="0" err="1" smtClean="0"/>
              <a:t>authority</a:t>
            </a:r>
            <a:endParaRPr lang="en-US" sz="1600" dirty="0"/>
          </a:p>
        </p:txBody>
      </p:sp>
      <p:cxnSp>
        <p:nvCxnSpPr>
          <p:cNvPr id="46" name="Straight Arrow Connector 45"/>
          <p:cNvCxnSpPr>
            <a:stCxn id="42" idx="3"/>
          </p:cNvCxnSpPr>
          <p:nvPr/>
        </p:nvCxnSpPr>
        <p:spPr>
          <a:xfrm>
            <a:off x="3102080" y="5110336"/>
            <a:ext cx="11098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urved Right Arrow 46"/>
          <p:cNvSpPr/>
          <p:nvPr/>
        </p:nvSpPr>
        <p:spPr>
          <a:xfrm>
            <a:off x="539552" y="5110336"/>
            <a:ext cx="575414" cy="1487016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6293952" y="5110336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14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List of </a:t>
            </a:r>
            <a:r>
              <a:rPr lang="nl-NL" dirty="0" err="1" smtClean="0"/>
              <a:t>students</a:t>
            </a:r>
            <a:r>
              <a:rPr lang="nl-NL" dirty="0" smtClean="0"/>
              <a:t> </a:t>
            </a:r>
            <a:r>
              <a:rPr lang="nl-NL" dirty="0" err="1" smtClean="0"/>
              <a:t>that</a:t>
            </a:r>
            <a:r>
              <a:rPr lang="nl-NL" dirty="0" smtClean="0"/>
              <a:t> have green-light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printing</a:t>
            </a:r>
            <a:r>
              <a:rPr lang="nl-NL" dirty="0" smtClean="0"/>
              <a:t> of </a:t>
            </a:r>
            <a:r>
              <a:rPr lang="nl-NL" dirty="0" err="1" smtClean="0"/>
              <a:t>certificate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9004"/>
            <a:ext cx="9144000" cy="435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47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9818" cy="458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836712"/>
            <a:ext cx="5943600" cy="3076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1475656" y="2852936"/>
            <a:ext cx="1728192" cy="129614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91880" y="4365104"/>
            <a:ext cx="5622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From the graduation dashboard authorized users can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Generate the certificates.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79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Run control </a:t>
            </a:r>
            <a:r>
              <a:rPr lang="nl-NL" dirty="0" err="1" smtClean="0"/>
              <a:t>that</a:t>
            </a:r>
            <a:r>
              <a:rPr lang="nl-NL" dirty="0" smtClean="0"/>
              <a:t> </a:t>
            </a:r>
            <a:r>
              <a:rPr lang="nl-NL" dirty="0" err="1" smtClean="0"/>
              <a:t>uses</a:t>
            </a:r>
            <a:r>
              <a:rPr lang="nl-NL" dirty="0" smtClean="0"/>
              <a:t> pop select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generate</a:t>
            </a:r>
            <a:r>
              <a:rPr lang="nl-NL" dirty="0" smtClean="0"/>
              <a:t> </a:t>
            </a:r>
            <a:r>
              <a:rPr lang="nl-NL" dirty="0" err="1" smtClean="0"/>
              <a:t>graduation</a:t>
            </a:r>
            <a:r>
              <a:rPr lang="nl-NL" dirty="0" smtClean="0"/>
              <a:t> </a:t>
            </a:r>
            <a:r>
              <a:rPr lang="nl-NL" dirty="0" err="1" smtClean="0"/>
              <a:t>certificate</a:t>
            </a:r>
            <a:r>
              <a:rPr lang="nl-NL" dirty="0" smtClean="0"/>
              <a:t>, </a:t>
            </a:r>
            <a:r>
              <a:rPr lang="nl-NL" dirty="0" err="1" smtClean="0"/>
              <a:t>grade</a:t>
            </a:r>
            <a:r>
              <a:rPr lang="nl-NL" dirty="0" smtClean="0"/>
              <a:t> list </a:t>
            </a:r>
            <a:r>
              <a:rPr lang="nl-NL" dirty="0" err="1" smtClean="0"/>
              <a:t>and</a:t>
            </a:r>
            <a:r>
              <a:rPr lang="nl-NL" dirty="0" smtClean="0"/>
              <a:t> supplement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423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59832" y="836712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Population selection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0212" y="2164214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Selection of certificates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0032" y="306896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reissue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6277" y="320003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Date of signature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2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2092" cy="479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21914"/>
            <a:ext cx="9182092" cy="409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8101" y="1882186"/>
            <a:ext cx="6045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run control then displays the relevant values that will</a:t>
            </a:r>
          </a:p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ppear on the documents as a final check.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49309" y="5264726"/>
            <a:ext cx="1432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PDF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Documents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Are generated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8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0" y="615744"/>
            <a:ext cx="2899955" cy="416367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323860"/>
            <a:ext cx="3319481" cy="474744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562361"/>
            <a:ext cx="2952328" cy="424963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856" y="4807685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1. Graduation certificate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5736" y="65973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51819" y="5121714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2. Grade list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98431" y="2193029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3. supplement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25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DC27-A426-4FC3-9A89-4945263473A7}" type="slidenum">
              <a:rPr lang="en-US" smtClean="0">
                <a:solidFill>
                  <a:srgbClr val="E3027F"/>
                </a:solidFill>
              </a:rPr>
              <a:pPr/>
              <a:t>58</a:t>
            </a:fld>
            <a:endParaRPr lang="en-US">
              <a:solidFill>
                <a:srgbClr val="E3027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07904" y="764704"/>
            <a:ext cx="1944216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Query 240 ECTS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14966" y="1628800"/>
            <a:ext cx="1872208" cy="936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Evaluation Management: </a:t>
            </a:r>
            <a:r>
              <a:rPr lang="nl-NL" dirty="0" err="1" smtClean="0"/>
              <a:t>Programme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07904" y="1628800"/>
            <a:ext cx="2586048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Evaluation Management: Student Finance Administration</a:t>
            </a:r>
            <a:endParaRPr lang="en-US" dirty="0"/>
          </a:p>
        </p:txBody>
      </p:sp>
      <p:cxnSp>
        <p:nvCxnSpPr>
          <p:cNvPr id="10" name="Straight Arrow Connector 9"/>
          <p:cNvCxnSpPr>
            <a:endCxn id="6" idx="0"/>
          </p:cNvCxnSpPr>
          <p:nvPr/>
        </p:nvCxnSpPr>
        <p:spPr>
          <a:xfrm flipH="1">
            <a:off x="2051070" y="993304"/>
            <a:ext cx="1656834" cy="635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0"/>
          </p:cNvCxnSpPr>
          <p:nvPr/>
        </p:nvCxnSpPr>
        <p:spPr>
          <a:xfrm>
            <a:off x="4680012" y="1221904"/>
            <a:ext cx="320916" cy="406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726000" y="1628799"/>
            <a:ext cx="1878448" cy="5092675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Graduation tracking: Service </a:t>
            </a:r>
            <a:r>
              <a:rPr lang="nl-NL" dirty="0" err="1" smtClean="0"/>
              <a:t>organization</a:t>
            </a:r>
            <a:endParaRPr lang="en-US" dirty="0"/>
          </a:p>
        </p:txBody>
      </p:sp>
      <p:cxnSp>
        <p:nvCxnSpPr>
          <p:cNvPr id="17" name="Straight Arrow Connector 16"/>
          <p:cNvCxnSpPr>
            <a:endCxn id="15" idx="0"/>
          </p:cNvCxnSpPr>
          <p:nvPr/>
        </p:nvCxnSpPr>
        <p:spPr>
          <a:xfrm>
            <a:off x="5652120" y="993304"/>
            <a:ext cx="2013104" cy="6354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nip Single Corner Rectangle 20"/>
          <p:cNvSpPr/>
          <p:nvPr/>
        </p:nvSpPr>
        <p:spPr>
          <a:xfrm>
            <a:off x="1414800" y="2780928"/>
            <a:ext cx="1717040" cy="540060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1. Graduation </a:t>
            </a:r>
            <a:r>
              <a:rPr lang="nl-NL" sz="1400" dirty="0" err="1" smtClean="0"/>
              <a:t>committee</a:t>
            </a:r>
            <a:endParaRPr lang="en-US" sz="1400" dirty="0"/>
          </a:p>
        </p:txBody>
      </p:sp>
      <p:sp>
        <p:nvSpPr>
          <p:cNvPr id="22" name="Snip Single Corner Rectangle 21"/>
          <p:cNvSpPr/>
          <p:nvPr/>
        </p:nvSpPr>
        <p:spPr>
          <a:xfrm>
            <a:off x="1408993" y="3398277"/>
            <a:ext cx="1722847" cy="436240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2. </a:t>
            </a:r>
            <a:r>
              <a:rPr lang="nl-NL" sz="1400" dirty="0" err="1" smtClean="0"/>
              <a:t>Preparer</a:t>
            </a:r>
            <a:r>
              <a:rPr lang="nl-NL" sz="1400" dirty="0" smtClean="0"/>
              <a:t> </a:t>
            </a:r>
            <a:r>
              <a:rPr lang="nl-NL" sz="1400" dirty="0" err="1" smtClean="0"/>
              <a:t>Exam</a:t>
            </a:r>
            <a:r>
              <a:rPr lang="nl-NL" sz="1400" dirty="0" smtClean="0"/>
              <a:t> </a:t>
            </a:r>
            <a:r>
              <a:rPr lang="nl-NL" sz="1400" dirty="0" err="1" smtClean="0"/>
              <a:t>Committee</a:t>
            </a:r>
            <a:endParaRPr lang="en-US" sz="1400" dirty="0"/>
          </a:p>
        </p:txBody>
      </p:sp>
      <p:sp>
        <p:nvSpPr>
          <p:cNvPr id="24" name="Snip Single Corner Rectangle 23"/>
          <p:cNvSpPr/>
          <p:nvPr/>
        </p:nvSpPr>
        <p:spPr>
          <a:xfrm>
            <a:off x="1398286" y="3909202"/>
            <a:ext cx="1703794" cy="432048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3. </a:t>
            </a:r>
            <a:r>
              <a:rPr lang="nl-NL" sz="1400" dirty="0" err="1" smtClean="0"/>
              <a:t>Exam</a:t>
            </a:r>
            <a:r>
              <a:rPr lang="nl-NL" sz="1400" dirty="0" smtClean="0"/>
              <a:t> </a:t>
            </a:r>
            <a:r>
              <a:rPr lang="nl-NL" sz="1400" dirty="0" err="1" smtClean="0"/>
              <a:t>Committee</a:t>
            </a:r>
            <a:endParaRPr lang="en-US" sz="1400" dirty="0"/>
          </a:p>
        </p:txBody>
      </p:sp>
      <p:sp>
        <p:nvSpPr>
          <p:cNvPr id="28" name="Curved Right Arrow 27"/>
          <p:cNvSpPr/>
          <p:nvPr/>
        </p:nvSpPr>
        <p:spPr>
          <a:xfrm>
            <a:off x="971600" y="3081536"/>
            <a:ext cx="437393" cy="534861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Curved Right Arrow 28"/>
          <p:cNvSpPr/>
          <p:nvPr/>
        </p:nvSpPr>
        <p:spPr>
          <a:xfrm>
            <a:off x="977407" y="3622404"/>
            <a:ext cx="437393" cy="59868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Down Arrow 29"/>
          <p:cNvSpPr/>
          <p:nvPr/>
        </p:nvSpPr>
        <p:spPr>
          <a:xfrm>
            <a:off x="2195736" y="2564904"/>
            <a:ext cx="256955" cy="21602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rved Right Arrow 31"/>
          <p:cNvSpPr/>
          <p:nvPr/>
        </p:nvSpPr>
        <p:spPr>
          <a:xfrm>
            <a:off x="179512" y="2096852"/>
            <a:ext cx="935454" cy="291632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1" name="Straight Arrow Connector 40"/>
          <p:cNvCxnSpPr>
            <a:stCxn id="8" idx="2"/>
          </p:cNvCxnSpPr>
          <p:nvPr/>
        </p:nvCxnSpPr>
        <p:spPr>
          <a:xfrm flipH="1">
            <a:off x="3102080" y="2543200"/>
            <a:ext cx="1898848" cy="22539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114966" y="4509120"/>
            <a:ext cx="1987114" cy="12024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 err="1" smtClean="0"/>
              <a:t>Approval</a:t>
            </a:r>
            <a:r>
              <a:rPr lang="nl-NL" sz="1200" dirty="0" smtClean="0"/>
              <a:t> of </a:t>
            </a:r>
            <a:r>
              <a:rPr lang="nl-NL" sz="1200" dirty="0" err="1" smtClean="0"/>
              <a:t>both</a:t>
            </a:r>
            <a:r>
              <a:rPr lang="nl-NL" sz="1200" dirty="0" smtClean="0"/>
              <a:t> </a:t>
            </a:r>
            <a:r>
              <a:rPr lang="nl-NL" sz="1200" dirty="0" err="1" smtClean="0"/>
              <a:t>the</a:t>
            </a:r>
            <a:r>
              <a:rPr lang="nl-NL" sz="1200" dirty="0" smtClean="0"/>
              <a:t> </a:t>
            </a:r>
            <a:r>
              <a:rPr lang="nl-NL" sz="1200" dirty="0" err="1" smtClean="0"/>
              <a:t>Exam</a:t>
            </a:r>
            <a:r>
              <a:rPr lang="nl-NL" sz="1200" dirty="0" smtClean="0"/>
              <a:t> </a:t>
            </a:r>
            <a:r>
              <a:rPr lang="nl-NL" sz="1200" dirty="0" err="1" smtClean="0"/>
              <a:t>Committee</a:t>
            </a:r>
            <a:r>
              <a:rPr lang="nl-NL" sz="1200" dirty="0" smtClean="0"/>
              <a:t> </a:t>
            </a:r>
            <a:r>
              <a:rPr lang="nl-NL" sz="1200" dirty="0" err="1" smtClean="0"/>
              <a:t>and</a:t>
            </a:r>
            <a:r>
              <a:rPr lang="nl-NL" sz="1200" dirty="0" smtClean="0"/>
              <a:t> Financial </a:t>
            </a:r>
            <a:r>
              <a:rPr lang="nl-NL" sz="1200" dirty="0" err="1" smtClean="0"/>
              <a:t>Adminstration</a:t>
            </a:r>
            <a:endParaRPr lang="en-US" sz="1200" dirty="0"/>
          </a:p>
        </p:txBody>
      </p:sp>
      <p:sp>
        <p:nvSpPr>
          <p:cNvPr id="43" name="Rectangle 42"/>
          <p:cNvSpPr/>
          <p:nvPr/>
        </p:nvSpPr>
        <p:spPr>
          <a:xfrm>
            <a:off x="4211960" y="4509120"/>
            <a:ext cx="2081992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Generating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certificates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1114966" y="5899150"/>
            <a:ext cx="1987114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 smtClean="0"/>
              <a:t>Automatic report </a:t>
            </a:r>
            <a:r>
              <a:rPr lang="nl-NL" sz="1600" dirty="0" err="1" smtClean="0"/>
              <a:t>to</a:t>
            </a:r>
            <a:r>
              <a:rPr lang="nl-NL" sz="1600" dirty="0" smtClean="0"/>
              <a:t> Dutch </a:t>
            </a:r>
            <a:r>
              <a:rPr lang="nl-NL" sz="1600" dirty="0" err="1" smtClean="0"/>
              <a:t>Education</a:t>
            </a:r>
            <a:r>
              <a:rPr lang="nl-NL" sz="1600" dirty="0" smtClean="0"/>
              <a:t> </a:t>
            </a:r>
            <a:r>
              <a:rPr lang="nl-NL" sz="1600" dirty="0" err="1" smtClean="0"/>
              <a:t>authority</a:t>
            </a:r>
            <a:endParaRPr lang="en-US" sz="1600" dirty="0"/>
          </a:p>
        </p:txBody>
      </p:sp>
      <p:cxnSp>
        <p:nvCxnSpPr>
          <p:cNvPr id="46" name="Straight Arrow Connector 45"/>
          <p:cNvCxnSpPr>
            <a:stCxn id="42" idx="3"/>
          </p:cNvCxnSpPr>
          <p:nvPr/>
        </p:nvCxnSpPr>
        <p:spPr>
          <a:xfrm>
            <a:off x="3102080" y="5110336"/>
            <a:ext cx="11098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urved Right Arrow 46"/>
          <p:cNvSpPr/>
          <p:nvPr/>
        </p:nvSpPr>
        <p:spPr>
          <a:xfrm>
            <a:off x="539552" y="5110336"/>
            <a:ext cx="575414" cy="1487016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6293952" y="5110336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02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0692"/>
            <a:ext cx="8856984" cy="54365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195736" y="15032"/>
            <a:ext cx="3984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 &amp; Trace Graduation certificates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96820" y="6282617"/>
            <a:ext cx="767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On the right hand side we see all </a:t>
            </a:r>
            <a:r>
              <a:rPr lang="en-US" dirty="0" err="1" smtClean="0">
                <a:solidFill>
                  <a:schemeClr val="bg1"/>
                </a:solidFill>
              </a:rPr>
              <a:t>statusses</a:t>
            </a:r>
            <a:r>
              <a:rPr lang="en-US" dirty="0" smtClean="0">
                <a:solidFill>
                  <a:schemeClr val="bg1"/>
                </a:solidFill>
              </a:rPr>
              <a:t> of actors in the entire process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77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Inholland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DC27-A426-4FC3-9A89-4945263473A7}" type="slidenum">
              <a:rPr lang="en-US" smtClean="0">
                <a:solidFill>
                  <a:srgbClr val="E3027F"/>
                </a:solidFill>
              </a:rPr>
              <a:pPr/>
              <a:t>6</a:t>
            </a:fld>
            <a:endParaRPr lang="en-US">
              <a:solidFill>
                <a:srgbClr val="E3027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10 campuses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About 80 </a:t>
            </a:r>
            <a:r>
              <a:rPr lang="en-US" dirty="0"/>
              <a:t>bachelor </a:t>
            </a:r>
            <a:r>
              <a:rPr lang="en-US" dirty="0" err="1"/>
              <a:t>programmes</a:t>
            </a:r>
            <a:r>
              <a:rPr lang="en-US" dirty="0"/>
              <a:t> in all fields of </a:t>
            </a:r>
            <a:r>
              <a:rPr lang="en-US" dirty="0" smtClean="0"/>
              <a:t>study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7 </a:t>
            </a:r>
            <a:r>
              <a:rPr lang="en-US" dirty="0"/>
              <a:t>master </a:t>
            </a:r>
            <a:r>
              <a:rPr lang="en-US" dirty="0" err="1" smtClean="0"/>
              <a:t>programmes</a:t>
            </a:r>
            <a:r>
              <a:rPr lang="en-US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geared </a:t>
            </a:r>
            <a:r>
              <a:rPr lang="en-US" dirty="0"/>
              <a:t>towards the needs of the professional </a:t>
            </a:r>
            <a:r>
              <a:rPr lang="en-US" dirty="0" smtClean="0"/>
              <a:t>field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contemporary </a:t>
            </a:r>
            <a:r>
              <a:rPr lang="en-US" dirty="0"/>
              <a:t>and in-demand graduation tracks.  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70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243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267744" y="580038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Graduation tracking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40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416824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29000"/>
            <a:ext cx="2581275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211960" y="3488738"/>
            <a:ext cx="35283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All steps can be registered: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Start workflow ISO</a:t>
            </a:r>
          </a:p>
          <a:p>
            <a:pPr marL="342900" indent="-342900"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Cerificate</a:t>
            </a:r>
            <a:r>
              <a:rPr lang="en-US" dirty="0" smtClean="0">
                <a:solidFill>
                  <a:schemeClr val="bg1"/>
                </a:solidFill>
              </a:rPr>
              <a:t> printed</a:t>
            </a:r>
          </a:p>
          <a:p>
            <a:pPr marL="342900" indent="-342900"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Certicate</a:t>
            </a:r>
            <a:r>
              <a:rPr lang="en-US" dirty="0" smtClean="0">
                <a:solidFill>
                  <a:schemeClr val="bg1"/>
                </a:solidFill>
              </a:rPr>
              <a:t> in vault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Handed out to employee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Signed by Exam Committee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Send by messenger service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Handed to student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Archived in student dossier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30502" y="895265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History graduation tracking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21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DC27-A426-4FC3-9A89-4945263473A7}" type="slidenum">
              <a:rPr lang="en-US" smtClean="0">
                <a:solidFill>
                  <a:srgbClr val="E3027F"/>
                </a:solidFill>
              </a:rPr>
              <a:pPr/>
              <a:t>62</a:t>
            </a:fld>
            <a:endParaRPr lang="en-US">
              <a:solidFill>
                <a:srgbClr val="E3027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07904" y="764704"/>
            <a:ext cx="1944216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Query 240 ECTS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14966" y="1628800"/>
            <a:ext cx="1872208" cy="9361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Evaluation Management: </a:t>
            </a:r>
            <a:r>
              <a:rPr lang="nl-NL" dirty="0" err="1" smtClean="0"/>
              <a:t>Programme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07904" y="1628800"/>
            <a:ext cx="2586048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Evaluation Management: Student Finance Administration</a:t>
            </a:r>
            <a:endParaRPr lang="en-US" dirty="0"/>
          </a:p>
        </p:txBody>
      </p:sp>
      <p:cxnSp>
        <p:nvCxnSpPr>
          <p:cNvPr id="10" name="Straight Arrow Connector 9"/>
          <p:cNvCxnSpPr>
            <a:endCxn id="6" idx="0"/>
          </p:cNvCxnSpPr>
          <p:nvPr/>
        </p:nvCxnSpPr>
        <p:spPr>
          <a:xfrm flipH="1">
            <a:off x="2051070" y="993304"/>
            <a:ext cx="1656834" cy="635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0"/>
          </p:cNvCxnSpPr>
          <p:nvPr/>
        </p:nvCxnSpPr>
        <p:spPr>
          <a:xfrm>
            <a:off x="4680012" y="1221904"/>
            <a:ext cx="320916" cy="406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726000" y="1628799"/>
            <a:ext cx="1878448" cy="50926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Graduation tracking: Service </a:t>
            </a:r>
            <a:r>
              <a:rPr lang="nl-NL" dirty="0" err="1" smtClean="0"/>
              <a:t>organization</a:t>
            </a:r>
            <a:endParaRPr lang="en-US" dirty="0"/>
          </a:p>
        </p:txBody>
      </p:sp>
      <p:cxnSp>
        <p:nvCxnSpPr>
          <p:cNvPr id="17" name="Straight Arrow Connector 16"/>
          <p:cNvCxnSpPr>
            <a:endCxn id="15" idx="0"/>
          </p:cNvCxnSpPr>
          <p:nvPr/>
        </p:nvCxnSpPr>
        <p:spPr>
          <a:xfrm>
            <a:off x="5652120" y="993304"/>
            <a:ext cx="2013104" cy="6354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nip Single Corner Rectangle 20"/>
          <p:cNvSpPr/>
          <p:nvPr/>
        </p:nvSpPr>
        <p:spPr>
          <a:xfrm>
            <a:off x="1414800" y="2780928"/>
            <a:ext cx="1717040" cy="540060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1. Graduation </a:t>
            </a:r>
            <a:r>
              <a:rPr lang="nl-NL" sz="1400" dirty="0" err="1" smtClean="0"/>
              <a:t>committee</a:t>
            </a:r>
            <a:endParaRPr lang="en-US" sz="1400" dirty="0"/>
          </a:p>
        </p:txBody>
      </p:sp>
      <p:sp>
        <p:nvSpPr>
          <p:cNvPr id="22" name="Snip Single Corner Rectangle 21"/>
          <p:cNvSpPr/>
          <p:nvPr/>
        </p:nvSpPr>
        <p:spPr>
          <a:xfrm>
            <a:off x="1408993" y="3398277"/>
            <a:ext cx="1722847" cy="436240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2. </a:t>
            </a:r>
            <a:r>
              <a:rPr lang="nl-NL" sz="1400" dirty="0" err="1" smtClean="0"/>
              <a:t>Preparer</a:t>
            </a:r>
            <a:r>
              <a:rPr lang="nl-NL" sz="1400" dirty="0" smtClean="0"/>
              <a:t> </a:t>
            </a:r>
            <a:r>
              <a:rPr lang="nl-NL" sz="1400" dirty="0" err="1" smtClean="0"/>
              <a:t>Exam</a:t>
            </a:r>
            <a:r>
              <a:rPr lang="nl-NL" sz="1400" dirty="0" smtClean="0"/>
              <a:t> </a:t>
            </a:r>
            <a:r>
              <a:rPr lang="nl-NL" sz="1400" dirty="0" err="1" smtClean="0"/>
              <a:t>Committee</a:t>
            </a:r>
            <a:endParaRPr lang="en-US" sz="1400" dirty="0"/>
          </a:p>
        </p:txBody>
      </p:sp>
      <p:sp>
        <p:nvSpPr>
          <p:cNvPr id="24" name="Snip Single Corner Rectangle 23"/>
          <p:cNvSpPr/>
          <p:nvPr/>
        </p:nvSpPr>
        <p:spPr>
          <a:xfrm>
            <a:off x="1398286" y="3909202"/>
            <a:ext cx="1703794" cy="432048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smtClean="0"/>
              <a:t>3. </a:t>
            </a:r>
            <a:r>
              <a:rPr lang="nl-NL" sz="1400" dirty="0" err="1" smtClean="0"/>
              <a:t>Exam</a:t>
            </a:r>
            <a:r>
              <a:rPr lang="nl-NL" sz="1400" dirty="0" smtClean="0"/>
              <a:t> </a:t>
            </a:r>
            <a:r>
              <a:rPr lang="nl-NL" sz="1400" dirty="0" err="1" smtClean="0"/>
              <a:t>Committee</a:t>
            </a:r>
            <a:endParaRPr lang="en-US" sz="1400" dirty="0"/>
          </a:p>
        </p:txBody>
      </p:sp>
      <p:sp>
        <p:nvSpPr>
          <p:cNvPr id="28" name="Curved Right Arrow 27"/>
          <p:cNvSpPr/>
          <p:nvPr/>
        </p:nvSpPr>
        <p:spPr>
          <a:xfrm>
            <a:off x="971600" y="3081536"/>
            <a:ext cx="437393" cy="534861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Curved Right Arrow 28"/>
          <p:cNvSpPr/>
          <p:nvPr/>
        </p:nvSpPr>
        <p:spPr>
          <a:xfrm>
            <a:off x="977407" y="3622404"/>
            <a:ext cx="437393" cy="59868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Down Arrow 29"/>
          <p:cNvSpPr/>
          <p:nvPr/>
        </p:nvSpPr>
        <p:spPr>
          <a:xfrm>
            <a:off x="2195736" y="2564904"/>
            <a:ext cx="256955" cy="21602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rved Right Arrow 31"/>
          <p:cNvSpPr/>
          <p:nvPr/>
        </p:nvSpPr>
        <p:spPr>
          <a:xfrm>
            <a:off x="179512" y="2096852"/>
            <a:ext cx="935454" cy="291632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1" name="Straight Arrow Connector 40"/>
          <p:cNvCxnSpPr>
            <a:stCxn id="8" idx="2"/>
          </p:cNvCxnSpPr>
          <p:nvPr/>
        </p:nvCxnSpPr>
        <p:spPr>
          <a:xfrm flipH="1">
            <a:off x="3102080" y="2543200"/>
            <a:ext cx="1898848" cy="22539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114966" y="4509120"/>
            <a:ext cx="1987114" cy="12024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 err="1" smtClean="0"/>
              <a:t>Approval</a:t>
            </a:r>
            <a:r>
              <a:rPr lang="nl-NL" sz="1200" dirty="0" smtClean="0"/>
              <a:t> of </a:t>
            </a:r>
            <a:r>
              <a:rPr lang="nl-NL" sz="1200" dirty="0" err="1" smtClean="0"/>
              <a:t>both</a:t>
            </a:r>
            <a:r>
              <a:rPr lang="nl-NL" sz="1200" dirty="0" smtClean="0"/>
              <a:t> </a:t>
            </a:r>
            <a:r>
              <a:rPr lang="nl-NL" sz="1200" dirty="0" err="1" smtClean="0"/>
              <a:t>the</a:t>
            </a:r>
            <a:r>
              <a:rPr lang="nl-NL" sz="1200" dirty="0" smtClean="0"/>
              <a:t> </a:t>
            </a:r>
            <a:r>
              <a:rPr lang="nl-NL" sz="1200" dirty="0" err="1" smtClean="0"/>
              <a:t>Exam</a:t>
            </a:r>
            <a:r>
              <a:rPr lang="nl-NL" sz="1200" dirty="0" smtClean="0"/>
              <a:t> </a:t>
            </a:r>
            <a:r>
              <a:rPr lang="nl-NL" sz="1200" dirty="0" err="1" smtClean="0"/>
              <a:t>Committee</a:t>
            </a:r>
            <a:r>
              <a:rPr lang="nl-NL" sz="1200" dirty="0" smtClean="0"/>
              <a:t> </a:t>
            </a:r>
            <a:r>
              <a:rPr lang="nl-NL" sz="1200" dirty="0" err="1" smtClean="0"/>
              <a:t>and</a:t>
            </a:r>
            <a:r>
              <a:rPr lang="nl-NL" sz="1200" dirty="0" smtClean="0"/>
              <a:t> Financial </a:t>
            </a:r>
            <a:r>
              <a:rPr lang="nl-NL" sz="1200" dirty="0" err="1" smtClean="0"/>
              <a:t>Adminstration</a:t>
            </a:r>
            <a:endParaRPr lang="en-US" sz="1200" dirty="0"/>
          </a:p>
        </p:txBody>
      </p:sp>
      <p:sp>
        <p:nvSpPr>
          <p:cNvPr id="43" name="Rectangle 42"/>
          <p:cNvSpPr/>
          <p:nvPr/>
        </p:nvSpPr>
        <p:spPr>
          <a:xfrm>
            <a:off x="4211960" y="4509120"/>
            <a:ext cx="2081992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Generating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certificates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1114966" y="5899150"/>
            <a:ext cx="1987114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 smtClean="0"/>
              <a:t>Automatic report </a:t>
            </a:r>
            <a:r>
              <a:rPr lang="nl-NL" sz="1600" dirty="0" err="1" smtClean="0"/>
              <a:t>to</a:t>
            </a:r>
            <a:r>
              <a:rPr lang="nl-NL" sz="1600" dirty="0" smtClean="0"/>
              <a:t> Dutch </a:t>
            </a:r>
            <a:r>
              <a:rPr lang="nl-NL" sz="1600" dirty="0" err="1" smtClean="0"/>
              <a:t>Education</a:t>
            </a:r>
            <a:r>
              <a:rPr lang="nl-NL" sz="1600" dirty="0" smtClean="0"/>
              <a:t> </a:t>
            </a:r>
            <a:r>
              <a:rPr lang="nl-NL" sz="1600" dirty="0" err="1" smtClean="0"/>
              <a:t>authority</a:t>
            </a:r>
            <a:endParaRPr lang="en-US" sz="1600" dirty="0"/>
          </a:p>
        </p:txBody>
      </p:sp>
      <p:cxnSp>
        <p:nvCxnSpPr>
          <p:cNvPr id="46" name="Straight Arrow Connector 45"/>
          <p:cNvCxnSpPr>
            <a:stCxn id="42" idx="3"/>
          </p:cNvCxnSpPr>
          <p:nvPr/>
        </p:nvCxnSpPr>
        <p:spPr>
          <a:xfrm>
            <a:off x="3102080" y="5110336"/>
            <a:ext cx="11098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urved Right Arrow 46"/>
          <p:cNvSpPr/>
          <p:nvPr/>
        </p:nvSpPr>
        <p:spPr>
          <a:xfrm>
            <a:off x="539552" y="5110336"/>
            <a:ext cx="575414" cy="1487016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6293952" y="5110336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19672" y="30669"/>
            <a:ext cx="560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 entire graduation workflow is now completed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647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sz="7200" dirty="0" smtClean="0"/>
          </a:p>
          <a:p>
            <a:r>
              <a:rPr lang="en-US" sz="7200" dirty="0" smtClean="0"/>
              <a:t>Questions???</a:t>
            </a:r>
            <a:endParaRPr lang="en-US" sz="7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9409CB7-E3A5-9742-A4A6-98454B11EB16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93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Inholland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DC27-A426-4FC3-9A89-4945263473A7}" type="slidenum">
              <a:rPr lang="en-US" smtClean="0">
                <a:solidFill>
                  <a:srgbClr val="E3027F"/>
                </a:solidFill>
              </a:rPr>
              <a:pPr/>
              <a:t>7</a:t>
            </a:fld>
            <a:endParaRPr lang="en-US">
              <a:solidFill>
                <a:srgbClr val="E3027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xtensive </a:t>
            </a:r>
            <a:r>
              <a:rPr lang="en-US" dirty="0"/>
              <a:t>and challenging </a:t>
            </a:r>
            <a:r>
              <a:rPr lang="en-US" dirty="0" smtClean="0"/>
              <a:t>courses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Proper </a:t>
            </a:r>
            <a:r>
              <a:rPr lang="en-US" dirty="0"/>
              <a:t>guidance and excellent </a:t>
            </a:r>
            <a:r>
              <a:rPr lang="en-US" dirty="0" smtClean="0"/>
              <a:t>coaching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tudents develop </a:t>
            </a:r>
            <a:r>
              <a:rPr lang="en-US" dirty="0"/>
              <a:t>themselves as individuals </a:t>
            </a:r>
            <a:r>
              <a:rPr lang="en-US" dirty="0" smtClean="0"/>
              <a:t>and </a:t>
            </a:r>
            <a:r>
              <a:rPr lang="en-US" dirty="0"/>
              <a:t>prepare themselves to become responsible professionals with a respectful view of society.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43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Inholland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4DC27-A426-4FC3-9A89-4945263473A7}" type="slidenum">
              <a:rPr lang="en-US" smtClean="0">
                <a:solidFill>
                  <a:srgbClr val="E3027F"/>
                </a:solidFill>
              </a:rPr>
              <a:pPr/>
              <a:t>8</a:t>
            </a:fld>
            <a:endParaRPr lang="en-US">
              <a:solidFill>
                <a:srgbClr val="E3027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</a:t>
            </a:r>
            <a:r>
              <a:rPr lang="en-US" dirty="0" smtClean="0"/>
              <a:t>ne </a:t>
            </a:r>
            <a:r>
              <a:rPr lang="en-US" dirty="0"/>
              <a:t>of the largest and most modern institutions of higher education in the </a:t>
            </a:r>
            <a:r>
              <a:rPr lang="en-US" dirty="0" smtClean="0"/>
              <a:t>Netherlands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student population of about 27,000 students in 10 different cities.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03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Faculties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414800" y="1268760"/>
            <a:ext cx="7444800" cy="4752528"/>
          </a:xfrm>
        </p:spPr>
        <p:txBody>
          <a:bodyPr/>
          <a:lstStyle/>
          <a:p>
            <a:r>
              <a:rPr lang="en-US" sz="2000" dirty="0" smtClean="0"/>
              <a:t>Faculty </a:t>
            </a:r>
            <a:r>
              <a:rPr lang="en-US" sz="2000" dirty="0"/>
              <a:t>of Creative Business </a:t>
            </a:r>
          </a:p>
          <a:p>
            <a:r>
              <a:rPr lang="en-US" sz="2000" dirty="0"/>
              <a:t>Faculty of Health, Sports and Social Work </a:t>
            </a:r>
          </a:p>
          <a:p>
            <a:r>
              <a:rPr lang="en-US" sz="2000" dirty="0"/>
              <a:t>Faculty of Business, Finance and Law </a:t>
            </a:r>
          </a:p>
          <a:p>
            <a:r>
              <a:rPr lang="en-US" sz="2000" dirty="0"/>
              <a:t>Faculty of Education, Learning and Philosophy </a:t>
            </a:r>
          </a:p>
          <a:p>
            <a:r>
              <a:rPr lang="en-US" sz="2000" dirty="0"/>
              <a:t>Faculty of Engineering, Design and Computing </a:t>
            </a:r>
          </a:p>
          <a:p>
            <a:r>
              <a:rPr lang="en-US" sz="2000" dirty="0"/>
              <a:t>Faculty of Agriculture, Food and Life Sciences</a:t>
            </a:r>
          </a:p>
          <a:p>
            <a:endParaRPr lang="nl-NL" sz="2000" dirty="0"/>
          </a:p>
          <a:p>
            <a:r>
              <a:rPr lang="nl-NL" sz="2000" u="sng" dirty="0" err="1" smtClean="0"/>
              <a:t>About</a:t>
            </a:r>
            <a:r>
              <a:rPr lang="nl-NL" sz="2000" u="sng" dirty="0" smtClean="0"/>
              <a:t> 80 </a:t>
            </a:r>
            <a:r>
              <a:rPr lang="nl-NL" sz="2000" u="sng" dirty="0" err="1" smtClean="0"/>
              <a:t>Progammes</a:t>
            </a:r>
            <a:r>
              <a:rPr lang="nl-NL" sz="2000" u="sng" dirty="0" smtClean="0"/>
              <a:t>:</a:t>
            </a:r>
          </a:p>
          <a:p>
            <a:r>
              <a:rPr lang="nl-NL" sz="2000" dirty="0" smtClean="0"/>
              <a:t>Bachelor</a:t>
            </a:r>
          </a:p>
          <a:p>
            <a:r>
              <a:rPr lang="nl-NL" sz="2000" dirty="0" err="1" smtClean="0"/>
              <a:t>Associate</a:t>
            </a:r>
            <a:r>
              <a:rPr lang="nl-NL" sz="2000" dirty="0" smtClean="0"/>
              <a:t> </a:t>
            </a:r>
            <a:r>
              <a:rPr lang="nl-NL" sz="2000" dirty="0" err="1" smtClean="0"/>
              <a:t>Degree</a:t>
            </a:r>
            <a:endParaRPr lang="nl-NL" sz="2000" dirty="0" smtClean="0"/>
          </a:p>
          <a:p>
            <a:r>
              <a:rPr lang="nl-NL" sz="2000" dirty="0" smtClean="0"/>
              <a:t>Master</a:t>
            </a:r>
          </a:p>
          <a:p>
            <a:r>
              <a:rPr lang="nl-NL" sz="2000" dirty="0" err="1" smtClean="0"/>
              <a:t>Full-time</a:t>
            </a:r>
            <a:r>
              <a:rPr lang="nl-NL" sz="2000" dirty="0" smtClean="0"/>
              <a:t>, </a:t>
            </a:r>
            <a:r>
              <a:rPr lang="nl-NL" sz="2000" dirty="0" err="1" smtClean="0"/>
              <a:t>part-time</a:t>
            </a:r>
            <a:r>
              <a:rPr lang="nl-NL" sz="2000" dirty="0" smtClean="0"/>
              <a:t>, </a:t>
            </a:r>
            <a:r>
              <a:rPr lang="nl-NL" sz="2000" dirty="0" err="1" smtClean="0"/>
              <a:t>dual</a:t>
            </a:r>
            <a:endParaRPr lang="nl-NL" sz="2000" dirty="0" smtClean="0"/>
          </a:p>
          <a:p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1B04668-E18E-3947-89F8-0BABF76CC5DF}" type="slidenum">
              <a:rPr lang="en-US" smtClean="0">
                <a:solidFill>
                  <a:srgbClr val="E3027F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E302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10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rmat_ppt_university">
  <a:themeElements>
    <a:clrScheme name="Aangepast 8">
      <a:dk1>
        <a:sysClr val="windowText" lastClr="000000"/>
      </a:dk1>
      <a:lt1>
        <a:sysClr val="window" lastClr="FFFFFF"/>
      </a:lt1>
      <a:dk2>
        <a:srgbClr val="E3027F"/>
      </a:dk2>
      <a:lt2>
        <a:srgbClr val="E3027F"/>
      </a:lt2>
      <a:accent1>
        <a:srgbClr val="0066B3"/>
      </a:accent1>
      <a:accent2>
        <a:srgbClr val="009F8E"/>
      </a:accent2>
      <a:accent3>
        <a:srgbClr val="B02A30"/>
      </a:accent3>
      <a:accent4>
        <a:srgbClr val="DD721F"/>
      </a:accent4>
      <a:accent5>
        <a:srgbClr val="826B63"/>
      </a:accent5>
      <a:accent6>
        <a:srgbClr val="DD721F"/>
      </a:accent6>
      <a:hlink>
        <a:srgbClr val="FFFF00"/>
      </a:hlink>
      <a:folHlink>
        <a:srgbClr val="FFFF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ormat_ppt_corporate">
  <a:themeElements>
    <a:clrScheme name="Aangepast 3">
      <a:dk1>
        <a:sysClr val="windowText" lastClr="000000"/>
      </a:dk1>
      <a:lt1>
        <a:sysClr val="window" lastClr="FFFFFF"/>
      </a:lt1>
      <a:dk2>
        <a:srgbClr val="E3027F"/>
      </a:dk2>
      <a:lt2>
        <a:srgbClr val="67AE3E"/>
      </a:lt2>
      <a:accent1>
        <a:srgbClr val="0066B3"/>
      </a:accent1>
      <a:accent2>
        <a:srgbClr val="009F8E"/>
      </a:accent2>
      <a:accent3>
        <a:srgbClr val="B02A30"/>
      </a:accent3>
      <a:accent4>
        <a:srgbClr val="D3B21B"/>
      </a:accent4>
      <a:accent5>
        <a:srgbClr val="826B63"/>
      </a:accent5>
      <a:accent6>
        <a:srgbClr val="6F2C91"/>
      </a:accent6>
      <a:hlink>
        <a:srgbClr val="FFFF00"/>
      </a:hlink>
      <a:folHlink>
        <a:srgbClr val="FFFF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Inholland corporate">
  <a:themeElements>
    <a:clrScheme name="Inholland Corporate 1">
      <a:dk1>
        <a:sysClr val="windowText" lastClr="000000"/>
      </a:dk1>
      <a:lt1>
        <a:sysClr val="window" lastClr="FFFFFF"/>
      </a:lt1>
      <a:dk2>
        <a:srgbClr val="E3027F"/>
      </a:dk2>
      <a:lt2>
        <a:srgbClr val="67AE3E"/>
      </a:lt2>
      <a:accent1>
        <a:srgbClr val="0066B3"/>
      </a:accent1>
      <a:accent2>
        <a:srgbClr val="009F8E"/>
      </a:accent2>
      <a:accent3>
        <a:srgbClr val="B02A30"/>
      </a:accent3>
      <a:accent4>
        <a:srgbClr val="D3B21B"/>
      </a:accent4>
      <a:accent5>
        <a:srgbClr val="826B63"/>
      </a:accent5>
      <a:accent6>
        <a:srgbClr val="6F2C91"/>
      </a:accent6>
      <a:hlink>
        <a:srgbClr val="F78C1E"/>
      </a:hlink>
      <a:folHlink>
        <a:srgbClr val="FFFF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format_ppt_corporate">
  <a:themeElements>
    <a:clrScheme name="Aangepast 3">
      <a:dk1>
        <a:sysClr val="windowText" lastClr="000000"/>
      </a:dk1>
      <a:lt1>
        <a:sysClr val="window" lastClr="FFFFFF"/>
      </a:lt1>
      <a:dk2>
        <a:srgbClr val="E3027F"/>
      </a:dk2>
      <a:lt2>
        <a:srgbClr val="67AE3E"/>
      </a:lt2>
      <a:accent1>
        <a:srgbClr val="0066B3"/>
      </a:accent1>
      <a:accent2>
        <a:srgbClr val="009F8E"/>
      </a:accent2>
      <a:accent3>
        <a:srgbClr val="B02A30"/>
      </a:accent3>
      <a:accent4>
        <a:srgbClr val="D3B21B"/>
      </a:accent4>
      <a:accent5>
        <a:srgbClr val="826B63"/>
      </a:accent5>
      <a:accent6>
        <a:srgbClr val="6F2C91"/>
      </a:accent6>
      <a:hlink>
        <a:srgbClr val="FFFF00"/>
      </a:hlink>
      <a:folHlink>
        <a:srgbClr val="FFFF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Inholland Corporate 1">
    <a:dk1>
      <a:sysClr val="windowText" lastClr="000000"/>
    </a:dk1>
    <a:lt1>
      <a:sysClr val="window" lastClr="FFFFFF"/>
    </a:lt1>
    <a:dk2>
      <a:srgbClr val="E3027F"/>
    </a:dk2>
    <a:lt2>
      <a:srgbClr val="67AE3E"/>
    </a:lt2>
    <a:accent1>
      <a:srgbClr val="0066B3"/>
    </a:accent1>
    <a:accent2>
      <a:srgbClr val="009F8E"/>
    </a:accent2>
    <a:accent3>
      <a:srgbClr val="B02A30"/>
    </a:accent3>
    <a:accent4>
      <a:srgbClr val="D3B21B"/>
    </a:accent4>
    <a:accent5>
      <a:srgbClr val="826B63"/>
    </a:accent5>
    <a:accent6>
      <a:srgbClr val="6F2C91"/>
    </a:accent6>
    <a:hlink>
      <a:srgbClr val="F78C1E"/>
    </a:hlink>
    <a:folHlink>
      <a:srgbClr val="FFFF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1053</TotalTime>
  <Words>1407</Words>
  <Application>Microsoft Office PowerPoint</Application>
  <PresentationFormat>On-screen Show (4:3)</PresentationFormat>
  <Paragraphs>419</Paragraphs>
  <Slides>64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64</vt:i4>
      </vt:variant>
    </vt:vector>
  </HeadingPairs>
  <TitlesOfParts>
    <vt:vector size="74" baseType="lpstr">
      <vt:lpstr>ＭＳ Ｐゴシック</vt:lpstr>
      <vt:lpstr>Arial</vt:lpstr>
      <vt:lpstr>Arial (Body)</vt:lpstr>
      <vt:lpstr>Arial Narrow</vt:lpstr>
      <vt:lpstr>Lucida Grande</vt:lpstr>
      <vt:lpstr>Wingdings</vt:lpstr>
      <vt:lpstr>format_ppt_university</vt:lpstr>
      <vt:lpstr>format_ppt_corporate</vt:lpstr>
      <vt:lpstr>Inholland corporate</vt:lpstr>
      <vt:lpstr>1_format_ppt_corporate</vt:lpstr>
      <vt:lpstr>An exam committee approval process on steroids and Graduation tracking with Evaluation Management</vt:lpstr>
      <vt:lpstr>About us</vt:lpstr>
      <vt:lpstr>PowerPoint Presentation</vt:lpstr>
      <vt:lpstr>Inholland University of Applied sciences</vt:lpstr>
      <vt:lpstr>Introducing Inholland</vt:lpstr>
      <vt:lpstr>Introducing Inholland </vt:lpstr>
      <vt:lpstr>Introducing Inholland</vt:lpstr>
      <vt:lpstr>Introducing Inholland</vt:lpstr>
      <vt:lpstr>Faculties</vt:lpstr>
      <vt:lpstr>Introduction Inholland locations</vt:lpstr>
      <vt:lpstr>Dutch Higher Education funding basics</vt:lpstr>
      <vt:lpstr>Business Case 1/2</vt:lpstr>
      <vt:lpstr>Business Case 2/2</vt:lpstr>
      <vt:lpstr>Requirements</vt:lpstr>
      <vt:lpstr>Analysis</vt:lpstr>
      <vt:lpstr>Technical analysis</vt:lpstr>
      <vt:lpstr>        Previous Business Process</vt:lpstr>
      <vt:lpstr>                   New Process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log in as the preparer for the Exam Committee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log in as a member of the Exam Committee (aka Board of Examinations)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Self Service students</vt:lpstr>
      <vt:lpstr>PowerPoint Presentation</vt:lpstr>
      <vt:lpstr>PowerPoint Presentation</vt:lpstr>
      <vt:lpstr>PowerPoint Presentation</vt:lpstr>
      <vt:lpstr>List of students that have green-light for printing of certificate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Hogeschool Inholland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title of your presentation over two lines</dc:title>
  <dc:creator>Jong, Sophie de</dc:creator>
  <cp:lastModifiedBy>Oost, Niels</cp:lastModifiedBy>
  <cp:revision>124</cp:revision>
  <dcterms:created xsi:type="dcterms:W3CDTF">2014-11-03T12:03:01Z</dcterms:created>
  <dcterms:modified xsi:type="dcterms:W3CDTF">2016-10-24T12:00:49Z</dcterms:modified>
</cp:coreProperties>
</file>