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5"/>
  </p:sldMasterIdLst>
  <p:notesMasterIdLst>
    <p:notesMasterId r:id="rId41"/>
  </p:notesMasterIdLst>
  <p:handoutMasterIdLst>
    <p:handoutMasterId r:id="rId42"/>
  </p:handoutMasterIdLst>
  <p:sldIdLst>
    <p:sldId id="259" r:id="rId6"/>
    <p:sldId id="260" r:id="rId7"/>
    <p:sldId id="261" r:id="rId8"/>
    <p:sldId id="269" r:id="rId9"/>
    <p:sldId id="286" r:id="rId10"/>
    <p:sldId id="311" r:id="rId11"/>
    <p:sldId id="316" r:id="rId12"/>
    <p:sldId id="266" r:id="rId13"/>
    <p:sldId id="304" r:id="rId14"/>
    <p:sldId id="305" r:id="rId15"/>
    <p:sldId id="270" r:id="rId16"/>
    <p:sldId id="314" r:id="rId17"/>
    <p:sldId id="289" r:id="rId18"/>
    <p:sldId id="290" r:id="rId19"/>
    <p:sldId id="291" r:id="rId20"/>
    <p:sldId id="315" r:id="rId21"/>
    <p:sldId id="292" r:id="rId22"/>
    <p:sldId id="293" r:id="rId23"/>
    <p:sldId id="295" r:id="rId24"/>
    <p:sldId id="294" r:id="rId25"/>
    <p:sldId id="312" r:id="rId26"/>
    <p:sldId id="296" r:id="rId27"/>
    <p:sldId id="310" r:id="rId28"/>
    <p:sldId id="272" r:id="rId29"/>
    <p:sldId id="298" r:id="rId30"/>
    <p:sldId id="306" r:id="rId31"/>
    <p:sldId id="307" r:id="rId32"/>
    <p:sldId id="308" r:id="rId33"/>
    <p:sldId id="313" r:id="rId34"/>
    <p:sldId id="301" r:id="rId35"/>
    <p:sldId id="302" r:id="rId36"/>
    <p:sldId id="309" r:id="rId37"/>
    <p:sldId id="281" r:id="rId38"/>
    <p:sldId id="303" r:id="rId39"/>
    <p:sldId id="282"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04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130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E9FE8D-D087-4D8D-918E-5FFA9AB4AB23}" type="doc">
      <dgm:prSet loTypeId="urn:microsoft.com/office/officeart/2005/8/layout/rings+Icon" loCatId="relationship" qsTypeId="urn:microsoft.com/office/officeart/2005/8/quickstyle/3d1" qsCatId="3D" csTypeId="urn:microsoft.com/office/officeart/2005/8/colors/colorful4" csCatId="colorful" phldr="1"/>
      <dgm:spPr/>
      <dgm:t>
        <a:bodyPr/>
        <a:lstStyle/>
        <a:p>
          <a:endParaRPr lang="en-US"/>
        </a:p>
      </dgm:t>
    </dgm:pt>
    <dgm:pt modelId="{4C921FD3-9495-415E-8153-D3B3F15F2D61}">
      <dgm:prSet phldrT="[Text]"/>
      <dgm:spPr/>
      <dgm:t>
        <a:bodyPr/>
        <a:lstStyle/>
        <a:p>
          <a:r>
            <a:rPr lang="en-US"/>
            <a:t>Advancement</a:t>
          </a:r>
        </a:p>
      </dgm:t>
    </dgm:pt>
    <dgm:pt modelId="{73AFA60A-29B8-458C-BA6B-BFCB6049AC3F}" type="parTrans" cxnId="{D74595DA-D153-4886-9283-C1DEF63D2E1B}">
      <dgm:prSet/>
      <dgm:spPr/>
      <dgm:t>
        <a:bodyPr/>
        <a:lstStyle/>
        <a:p>
          <a:endParaRPr lang="en-US"/>
        </a:p>
      </dgm:t>
    </dgm:pt>
    <dgm:pt modelId="{F2FCD2A7-D6FD-4A59-B20C-B331FA5A5C61}" type="sibTrans" cxnId="{D74595DA-D153-4886-9283-C1DEF63D2E1B}">
      <dgm:prSet/>
      <dgm:spPr/>
      <dgm:t>
        <a:bodyPr/>
        <a:lstStyle/>
        <a:p>
          <a:endParaRPr lang="en-US"/>
        </a:p>
      </dgm:t>
    </dgm:pt>
    <dgm:pt modelId="{BFE5A283-6C30-478B-B807-0CC2020DDC4E}">
      <dgm:prSet phldrT="[Text]"/>
      <dgm:spPr/>
      <dgm:t>
        <a:bodyPr/>
        <a:lstStyle/>
        <a:p>
          <a:r>
            <a:rPr lang="en-US"/>
            <a:t>Scholarships &amp; Bursaries</a:t>
          </a:r>
        </a:p>
      </dgm:t>
    </dgm:pt>
    <dgm:pt modelId="{49F6B507-50DD-45F6-AAFA-F3BDA58BD034}" type="parTrans" cxnId="{743C845A-AEB9-4218-B525-EA6990264ABC}">
      <dgm:prSet/>
      <dgm:spPr/>
      <dgm:t>
        <a:bodyPr/>
        <a:lstStyle/>
        <a:p>
          <a:endParaRPr lang="en-US"/>
        </a:p>
      </dgm:t>
    </dgm:pt>
    <dgm:pt modelId="{19E433E8-5A93-4A1F-B47E-4ADA174FE550}" type="sibTrans" cxnId="{743C845A-AEB9-4218-B525-EA6990264ABC}">
      <dgm:prSet/>
      <dgm:spPr/>
      <dgm:t>
        <a:bodyPr/>
        <a:lstStyle/>
        <a:p>
          <a:endParaRPr lang="en-US"/>
        </a:p>
      </dgm:t>
    </dgm:pt>
    <dgm:pt modelId="{D58C6171-ACF0-4ED2-977F-24C94FEFC8A8}">
      <dgm:prSet phldrT="[Text]"/>
      <dgm:spPr/>
      <dgm:t>
        <a:bodyPr/>
        <a:lstStyle/>
        <a:p>
          <a:r>
            <a:rPr lang="en-US"/>
            <a:t>Registrar’s Office</a:t>
          </a:r>
        </a:p>
      </dgm:t>
    </dgm:pt>
    <dgm:pt modelId="{CD2EA742-2100-425A-88E6-6CDA817F3CBE}" type="parTrans" cxnId="{96622B74-784A-41D3-A740-9ED5669E1D46}">
      <dgm:prSet/>
      <dgm:spPr/>
      <dgm:t>
        <a:bodyPr/>
        <a:lstStyle/>
        <a:p>
          <a:endParaRPr lang="en-US"/>
        </a:p>
      </dgm:t>
    </dgm:pt>
    <dgm:pt modelId="{A8F03A7E-5952-409D-93C9-8493A45EEDAC}" type="sibTrans" cxnId="{96622B74-784A-41D3-A740-9ED5669E1D46}">
      <dgm:prSet/>
      <dgm:spPr/>
      <dgm:t>
        <a:bodyPr/>
        <a:lstStyle/>
        <a:p>
          <a:endParaRPr lang="en-US"/>
        </a:p>
      </dgm:t>
    </dgm:pt>
    <dgm:pt modelId="{4AD910D1-BECA-44D9-9DFC-E3DB1E1D2545}">
      <dgm:prSet phldrT="[Text]"/>
      <dgm:spPr/>
      <dgm:t>
        <a:bodyPr/>
        <a:lstStyle/>
        <a:p>
          <a:r>
            <a:rPr lang="en-US"/>
            <a:t>Accounts Payable</a:t>
          </a:r>
        </a:p>
      </dgm:t>
    </dgm:pt>
    <dgm:pt modelId="{3B044F9D-D38F-4A0C-B09E-47B971DB27E8}" type="parTrans" cxnId="{A4C0BDD6-1EF6-40BC-ACA3-82175BF628FE}">
      <dgm:prSet/>
      <dgm:spPr/>
      <dgm:t>
        <a:bodyPr/>
        <a:lstStyle/>
        <a:p>
          <a:endParaRPr lang="en-US"/>
        </a:p>
      </dgm:t>
    </dgm:pt>
    <dgm:pt modelId="{DBDB8694-BA9E-4512-84D0-6EE08FBAACDE}" type="sibTrans" cxnId="{A4C0BDD6-1EF6-40BC-ACA3-82175BF628FE}">
      <dgm:prSet/>
      <dgm:spPr/>
      <dgm:t>
        <a:bodyPr/>
        <a:lstStyle/>
        <a:p>
          <a:endParaRPr lang="en-US"/>
        </a:p>
      </dgm:t>
    </dgm:pt>
    <dgm:pt modelId="{F3921F23-54C6-45D7-AB49-094FBAACD5B2}">
      <dgm:prSet phldrT="[Text]"/>
      <dgm:spPr/>
      <dgm:t>
        <a:bodyPr/>
        <a:lstStyle/>
        <a:p>
          <a:r>
            <a:rPr lang="en-US"/>
            <a:t>Student Services</a:t>
          </a:r>
        </a:p>
      </dgm:t>
    </dgm:pt>
    <dgm:pt modelId="{3F38F828-9122-4B48-9CF6-FD43186E75B4}" type="parTrans" cxnId="{0A51E1F7-ACD7-4718-8A62-1DE1D508ED96}">
      <dgm:prSet/>
      <dgm:spPr/>
      <dgm:t>
        <a:bodyPr/>
        <a:lstStyle/>
        <a:p>
          <a:endParaRPr lang="en-US"/>
        </a:p>
      </dgm:t>
    </dgm:pt>
    <dgm:pt modelId="{FD8B226E-4984-4A8D-8604-490E8D22FB52}" type="sibTrans" cxnId="{0A51E1F7-ACD7-4718-8A62-1DE1D508ED96}">
      <dgm:prSet/>
      <dgm:spPr/>
      <dgm:t>
        <a:bodyPr/>
        <a:lstStyle/>
        <a:p>
          <a:endParaRPr lang="en-US"/>
        </a:p>
      </dgm:t>
    </dgm:pt>
    <dgm:pt modelId="{4E2575E7-3D24-4F46-BC27-B73906A89A15}">
      <dgm:prSet phldrT="[Text]"/>
      <dgm:spPr/>
      <dgm:t>
        <a:bodyPr/>
        <a:lstStyle/>
        <a:p>
          <a:r>
            <a:rPr lang="en-US"/>
            <a:t>Cash Office</a:t>
          </a:r>
        </a:p>
      </dgm:t>
    </dgm:pt>
    <dgm:pt modelId="{498E4C0C-A039-4A45-8FFC-D27C1B39F4DA}" type="parTrans" cxnId="{900CD7A9-0727-43F7-AF5F-4438712F8573}">
      <dgm:prSet/>
      <dgm:spPr/>
      <dgm:t>
        <a:bodyPr/>
        <a:lstStyle/>
        <a:p>
          <a:endParaRPr lang="en-US"/>
        </a:p>
      </dgm:t>
    </dgm:pt>
    <dgm:pt modelId="{6B8D7694-ABEB-42E6-A007-C36A108FCA8E}" type="sibTrans" cxnId="{900CD7A9-0727-43F7-AF5F-4438712F8573}">
      <dgm:prSet/>
      <dgm:spPr/>
      <dgm:t>
        <a:bodyPr/>
        <a:lstStyle/>
        <a:p>
          <a:endParaRPr lang="en-US"/>
        </a:p>
      </dgm:t>
    </dgm:pt>
    <dgm:pt modelId="{5DF530EF-9C83-4950-8409-7CF50C2FDABB}" type="pres">
      <dgm:prSet presAssocID="{57E9FE8D-D087-4D8D-918E-5FFA9AB4AB23}" presName="Name0" presStyleCnt="0">
        <dgm:presLayoutVars>
          <dgm:chMax val="7"/>
          <dgm:dir/>
          <dgm:resizeHandles val="exact"/>
        </dgm:presLayoutVars>
      </dgm:prSet>
      <dgm:spPr/>
      <dgm:t>
        <a:bodyPr/>
        <a:lstStyle/>
        <a:p>
          <a:endParaRPr lang="en-US"/>
        </a:p>
      </dgm:t>
    </dgm:pt>
    <dgm:pt modelId="{002420EB-D1E4-4991-A2E3-2C0A814D89DC}" type="pres">
      <dgm:prSet presAssocID="{57E9FE8D-D087-4D8D-918E-5FFA9AB4AB23}" presName="ellipse1" presStyleLbl="vennNode1" presStyleIdx="0" presStyleCnt="6">
        <dgm:presLayoutVars>
          <dgm:bulletEnabled val="1"/>
        </dgm:presLayoutVars>
      </dgm:prSet>
      <dgm:spPr/>
      <dgm:t>
        <a:bodyPr/>
        <a:lstStyle/>
        <a:p>
          <a:endParaRPr lang="en-US"/>
        </a:p>
      </dgm:t>
    </dgm:pt>
    <dgm:pt modelId="{2F0A650D-D933-40C9-A4A5-22392C9B5F55}" type="pres">
      <dgm:prSet presAssocID="{57E9FE8D-D087-4D8D-918E-5FFA9AB4AB23}" presName="ellipse2" presStyleLbl="vennNode1" presStyleIdx="1" presStyleCnt="6">
        <dgm:presLayoutVars>
          <dgm:bulletEnabled val="1"/>
        </dgm:presLayoutVars>
      </dgm:prSet>
      <dgm:spPr/>
      <dgm:t>
        <a:bodyPr/>
        <a:lstStyle/>
        <a:p>
          <a:endParaRPr lang="en-US"/>
        </a:p>
      </dgm:t>
    </dgm:pt>
    <dgm:pt modelId="{8379A2D3-F1D4-479F-9040-77216482877C}" type="pres">
      <dgm:prSet presAssocID="{57E9FE8D-D087-4D8D-918E-5FFA9AB4AB23}" presName="ellipse3" presStyleLbl="vennNode1" presStyleIdx="2" presStyleCnt="6">
        <dgm:presLayoutVars>
          <dgm:bulletEnabled val="1"/>
        </dgm:presLayoutVars>
      </dgm:prSet>
      <dgm:spPr/>
      <dgm:t>
        <a:bodyPr/>
        <a:lstStyle/>
        <a:p>
          <a:endParaRPr lang="en-US"/>
        </a:p>
      </dgm:t>
    </dgm:pt>
    <dgm:pt modelId="{4ABB1FA4-5CC0-4159-B3F5-375424010DD0}" type="pres">
      <dgm:prSet presAssocID="{57E9FE8D-D087-4D8D-918E-5FFA9AB4AB23}" presName="ellipse4" presStyleLbl="vennNode1" presStyleIdx="3" presStyleCnt="6">
        <dgm:presLayoutVars>
          <dgm:bulletEnabled val="1"/>
        </dgm:presLayoutVars>
      </dgm:prSet>
      <dgm:spPr/>
      <dgm:t>
        <a:bodyPr/>
        <a:lstStyle/>
        <a:p>
          <a:endParaRPr lang="en-US"/>
        </a:p>
      </dgm:t>
    </dgm:pt>
    <dgm:pt modelId="{35E34194-133B-4B07-9ED2-8C81AA3F0968}" type="pres">
      <dgm:prSet presAssocID="{57E9FE8D-D087-4D8D-918E-5FFA9AB4AB23}" presName="ellipse5" presStyleLbl="vennNode1" presStyleIdx="4" presStyleCnt="6">
        <dgm:presLayoutVars>
          <dgm:bulletEnabled val="1"/>
        </dgm:presLayoutVars>
      </dgm:prSet>
      <dgm:spPr/>
      <dgm:t>
        <a:bodyPr/>
        <a:lstStyle/>
        <a:p>
          <a:endParaRPr lang="en-US"/>
        </a:p>
      </dgm:t>
    </dgm:pt>
    <dgm:pt modelId="{D827F9C2-8671-43D8-BF1F-F84F5045CD4C}" type="pres">
      <dgm:prSet presAssocID="{57E9FE8D-D087-4D8D-918E-5FFA9AB4AB23}" presName="ellipse6" presStyleLbl="vennNode1" presStyleIdx="5" presStyleCnt="6">
        <dgm:presLayoutVars>
          <dgm:bulletEnabled val="1"/>
        </dgm:presLayoutVars>
      </dgm:prSet>
      <dgm:spPr/>
      <dgm:t>
        <a:bodyPr/>
        <a:lstStyle/>
        <a:p>
          <a:endParaRPr lang="en-US"/>
        </a:p>
      </dgm:t>
    </dgm:pt>
  </dgm:ptLst>
  <dgm:cxnLst>
    <dgm:cxn modelId="{F2DEDF4C-276B-4790-BC1C-B082EA4217AE}" type="presOf" srcId="{4C921FD3-9495-415E-8153-D3B3F15F2D61}" destId="{002420EB-D1E4-4991-A2E3-2C0A814D89DC}" srcOrd="0" destOrd="0" presId="urn:microsoft.com/office/officeart/2005/8/layout/rings+Icon"/>
    <dgm:cxn modelId="{6390F9A1-51E3-4478-9232-10015520D723}" type="presOf" srcId="{4E2575E7-3D24-4F46-BC27-B73906A89A15}" destId="{4ABB1FA4-5CC0-4159-B3F5-375424010DD0}" srcOrd="0" destOrd="0" presId="urn:microsoft.com/office/officeart/2005/8/layout/rings+Icon"/>
    <dgm:cxn modelId="{DE3D4B36-E1DB-4F3F-8269-499A77D0BCB3}" type="presOf" srcId="{57E9FE8D-D087-4D8D-918E-5FFA9AB4AB23}" destId="{5DF530EF-9C83-4950-8409-7CF50C2FDABB}" srcOrd="0" destOrd="0" presId="urn:microsoft.com/office/officeart/2005/8/layout/rings+Icon"/>
    <dgm:cxn modelId="{900CD7A9-0727-43F7-AF5F-4438712F8573}" srcId="{57E9FE8D-D087-4D8D-918E-5FFA9AB4AB23}" destId="{4E2575E7-3D24-4F46-BC27-B73906A89A15}" srcOrd="3" destOrd="0" parTransId="{498E4C0C-A039-4A45-8FFC-D27C1B39F4DA}" sibTransId="{6B8D7694-ABEB-42E6-A007-C36A108FCA8E}"/>
    <dgm:cxn modelId="{39D53825-68BD-4DC2-B1F7-65E7319D047A}" type="presOf" srcId="{F3921F23-54C6-45D7-AB49-094FBAACD5B2}" destId="{D827F9C2-8671-43D8-BF1F-F84F5045CD4C}" srcOrd="0" destOrd="0" presId="urn:microsoft.com/office/officeart/2005/8/layout/rings+Icon"/>
    <dgm:cxn modelId="{8163D966-0A60-42A1-A867-C9EA4B18F59F}" type="presOf" srcId="{D58C6171-ACF0-4ED2-977F-24C94FEFC8A8}" destId="{8379A2D3-F1D4-479F-9040-77216482877C}" srcOrd="0" destOrd="0" presId="urn:microsoft.com/office/officeart/2005/8/layout/rings+Icon"/>
    <dgm:cxn modelId="{A4C0BDD6-1EF6-40BC-ACA3-82175BF628FE}" srcId="{57E9FE8D-D087-4D8D-918E-5FFA9AB4AB23}" destId="{4AD910D1-BECA-44D9-9DFC-E3DB1E1D2545}" srcOrd="4" destOrd="0" parTransId="{3B044F9D-D38F-4A0C-B09E-47B971DB27E8}" sibTransId="{DBDB8694-BA9E-4512-84D0-6EE08FBAACDE}"/>
    <dgm:cxn modelId="{D74595DA-D153-4886-9283-C1DEF63D2E1B}" srcId="{57E9FE8D-D087-4D8D-918E-5FFA9AB4AB23}" destId="{4C921FD3-9495-415E-8153-D3B3F15F2D61}" srcOrd="0" destOrd="0" parTransId="{73AFA60A-29B8-458C-BA6B-BFCB6049AC3F}" sibTransId="{F2FCD2A7-D6FD-4A59-B20C-B331FA5A5C61}"/>
    <dgm:cxn modelId="{28DCF252-CD3F-4CEE-8AA5-C5195C627E59}" type="presOf" srcId="{BFE5A283-6C30-478B-B807-0CC2020DDC4E}" destId="{2F0A650D-D933-40C9-A4A5-22392C9B5F55}" srcOrd="0" destOrd="0" presId="urn:microsoft.com/office/officeart/2005/8/layout/rings+Icon"/>
    <dgm:cxn modelId="{9A531CAB-31F1-41EF-BE6A-932D14EB3C66}" type="presOf" srcId="{4AD910D1-BECA-44D9-9DFC-E3DB1E1D2545}" destId="{35E34194-133B-4B07-9ED2-8C81AA3F0968}" srcOrd="0" destOrd="0" presId="urn:microsoft.com/office/officeart/2005/8/layout/rings+Icon"/>
    <dgm:cxn modelId="{96622B74-784A-41D3-A740-9ED5669E1D46}" srcId="{57E9FE8D-D087-4D8D-918E-5FFA9AB4AB23}" destId="{D58C6171-ACF0-4ED2-977F-24C94FEFC8A8}" srcOrd="2" destOrd="0" parTransId="{CD2EA742-2100-425A-88E6-6CDA817F3CBE}" sibTransId="{A8F03A7E-5952-409D-93C9-8493A45EEDAC}"/>
    <dgm:cxn modelId="{743C845A-AEB9-4218-B525-EA6990264ABC}" srcId="{57E9FE8D-D087-4D8D-918E-5FFA9AB4AB23}" destId="{BFE5A283-6C30-478B-B807-0CC2020DDC4E}" srcOrd="1" destOrd="0" parTransId="{49F6B507-50DD-45F6-AAFA-F3BDA58BD034}" sibTransId="{19E433E8-5A93-4A1F-B47E-4ADA174FE550}"/>
    <dgm:cxn modelId="{0A51E1F7-ACD7-4718-8A62-1DE1D508ED96}" srcId="{57E9FE8D-D087-4D8D-918E-5FFA9AB4AB23}" destId="{F3921F23-54C6-45D7-AB49-094FBAACD5B2}" srcOrd="5" destOrd="0" parTransId="{3F38F828-9122-4B48-9CF6-FD43186E75B4}" sibTransId="{FD8B226E-4984-4A8D-8604-490E8D22FB52}"/>
    <dgm:cxn modelId="{C269688F-111F-4C02-A223-976BC56F5B08}" type="presParOf" srcId="{5DF530EF-9C83-4950-8409-7CF50C2FDABB}" destId="{002420EB-D1E4-4991-A2E3-2C0A814D89DC}" srcOrd="0" destOrd="0" presId="urn:microsoft.com/office/officeart/2005/8/layout/rings+Icon"/>
    <dgm:cxn modelId="{DF1437A5-EBB5-4530-8A68-0D3CCE3ACEB5}" type="presParOf" srcId="{5DF530EF-9C83-4950-8409-7CF50C2FDABB}" destId="{2F0A650D-D933-40C9-A4A5-22392C9B5F55}" srcOrd="1" destOrd="0" presId="urn:microsoft.com/office/officeart/2005/8/layout/rings+Icon"/>
    <dgm:cxn modelId="{D13D1C43-3F39-47FA-A547-AB03F24654C4}" type="presParOf" srcId="{5DF530EF-9C83-4950-8409-7CF50C2FDABB}" destId="{8379A2D3-F1D4-479F-9040-77216482877C}" srcOrd="2" destOrd="0" presId="urn:microsoft.com/office/officeart/2005/8/layout/rings+Icon"/>
    <dgm:cxn modelId="{F3240181-CC98-4B91-A1CA-EB181C242743}" type="presParOf" srcId="{5DF530EF-9C83-4950-8409-7CF50C2FDABB}" destId="{4ABB1FA4-5CC0-4159-B3F5-375424010DD0}" srcOrd="3" destOrd="0" presId="urn:microsoft.com/office/officeart/2005/8/layout/rings+Icon"/>
    <dgm:cxn modelId="{AE7F8DA4-3A21-429C-962F-23CE1C015039}" type="presParOf" srcId="{5DF530EF-9C83-4950-8409-7CF50C2FDABB}" destId="{35E34194-133B-4B07-9ED2-8C81AA3F0968}" srcOrd="4" destOrd="0" presId="urn:microsoft.com/office/officeart/2005/8/layout/rings+Icon"/>
    <dgm:cxn modelId="{123558D5-2492-4A00-852E-376E09B69277}" type="presParOf" srcId="{5DF530EF-9C83-4950-8409-7CF50C2FDABB}" destId="{D827F9C2-8671-43D8-BF1F-F84F5045CD4C}"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8C6C82-D4BA-45D8-B2CF-104E52C4C3B4}" type="doc">
      <dgm:prSet loTypeId="urn:microsoft.com/office/officeart/2011/layout/CircleProcess" loCatId="process" qsTypeId="urn:microsoft.com/office/officeart/2005/8/quickstyle/3d2" qsCatId="3D" csTypeId="urn:microsoft.com/office/officeart/2005/8/colors/colorful5" csCatId="colorful" phldr="1"/>
      <dgm:spPr/>
    </dgm:pt>
    <dgm:pt modelId="{15238206-6522-4B29-89A0-AAC2E1F174BE}">
      <dgm:prSet phldrT="[Text]"/>
      <dgm:spPr/>
      <dgm:t>
        <a:bodyPr/>
        <a:lstStyle/>
        <a:p>
          <a:r>
            <a:rPr lang="en-US"/>
            <a:t>Award &amp; Disburse</a:t>
          </a:r>
        </a:p>
      </dgm:t>
    </dgm:pt>
    <dgm:pt modelId="{2553FE2D-F42B-4EF1-8700-9AD7898A325B}" type="parTrans" cxnId="{E42EBE5B-1E73-4E51-AA9E-21D22B718AC6}">
      <dgm:prSet/>
      <dgm:spPr/>
      <dgm:t>
        <a:bodyPr/>
        <a:lstStyle/>
        <a:p>
          <a:endParaRPr lang="en-US"/>
        </a:p>
      </dgm:t>
    </dgm:pt>
    <dgm:pt modelId="{41522CF4-86A4-4B46-92FD-C91B47B03577}" type="sibTrans" cxnId="{E42EBE5B-1E73-4E51-AA9E-21D22B718AC6}">
      <dgm:prSet/>
      <dgm:spPr/>
      <dgm:t>
        <a:bodyPr/>
        <a:lstStyle/>
        <a:p>
          <a:endParaRPr lang="en-US"/>
        </a:p>
      </dgm:t>
    </dgm:pt>
    <dgm:pt modelId="{9DE9AE81-BDC0-4D07-9D65-5A806DF56242}">
      <dgm:prSet phldrT="[Text]"/>
      <dgm:spPr/>
      <dgm:t>
        <a:bodyPr/>
        <a:lstStyle/>
        <a:p>
          <a:r>
            <a:rPr lang="en-US"/>
            <a:t>Apply &amp; Evaluate</a:t>
          </a:r>
        </a:p>
      </dgm:t>
    </dgm:pt>
    <dgm:pt modelId="{5017AA44-236F-4E95-9A7D-09782C4DC1FD}" type="parTrans" cxnId="{122CBD82-9464-4160-97DF-2958ED74FBF3}">
      <dgm:prSet/>
      <dgm:spPr/>
      <dgm:t>
        <a:bodyPr/>
        <a:lstStyle/>
        <a:p>
          <a:endParaRPr lang="en-US"/>
        </a:p>
      </dgm:t>
    </dgm:pt>
    <dgm:pt modelId="{E407B2CC-7B51-4052-9C56-B26138818C4D}" type="sibTrans" cxnId="{122CBD82-9464-4160-97DF-2958ED74FBF3}">
      <dgm:prSet/>
      <dgm:spPr/>
      <dgm:t>
        <a:bodyPr/>
        <a:lstStyle/>
        <a:p>
          <a:endParaRPr lang="en-US"/>
        </a:p>
      </dgm:t>
    </dgm:pt>
    <dgm:pt modelId="{6AFE1A90-A67F-419D-A53F-C0F6DB01E9D0}">
      <dgm:prSet phldrT="[Text]"/>
      <dgm:spPr/>
      <dgm:t>
        <a:bodyPr/>
        <a:lstStyle/>
        <a:p>
          <a:r>
            <a:rPr lang="en-US"/>
            <a:t>Package</a:t>
          </a:r>
        </a:p>
      </dgm:t>
    </dgm:pt>
    <dgm:pt modelId="{BCB98D8B-4EF6-4B26-95C6-6E7EC9EB0251}" type="parTrans" cxnId="{E157757C-212A-42A1-BE6D-8532C21CD58C}">
      <dgm:prSet/>
      <dgm:spPr/>
      <dgm:t>
        <a:bodyPr/>
        <a:lstStyle/>
        <a:p>
          <a:endParaRPr lang="en-US"/>
        </a:p>
      </dgm:t>
    </dgm:pt>
    <dgm:pt modelId="{67813F1D-1096-43ED-91B5-F7B2FFEC6015}" type="sibTrans" cxnId="{E157757C-212A-42A1-BE6D-8532C21CD58C}">
      <dgm:prSet/>
      <dgm:spPr/>
      <dgm:t>
        <a:bodyPr/>
        <a:lstStyle/>
        <a:p>
          <a:endParaRPr lang="en-US"/>
        </a:p>
      </dgm:t>
    </dgm:pt>
    <dgm:pt modelId="{0A49E4D9-67DE-4830-ACA2-CD29C3C322E0}" type="pres">
      <dgm:prSet presAssocID="{808C6C82-D4BA-45D8-B2CF-104E52C4C3B4}" presName="Name0" presStyleCnt="0">
        <dgm:presLayoutVars>
          <dgm:chMax val="11"/>
          <dgm:chPref val="11"/>
          <dgm:dir/>
          <dgm:resizeHandles/>
        </dgm:presLayoutVars>
      </dgm:prSet>
      <dgm:spPr/>
    </dgm:pt>
    <dgm:pt modelId="{4271F5B0-DE9D-4A94-A88B-9FF6FCFAD1DB}" type="pres">
      <dgm:prSet presAssocID="{6AFE1A90-A67F-419D-A53F-C0F6DB01E9D0}" presName="Accent3" presStyleCnt="0"/>
      <dgm:spPr/>
    </dgm:pt>
    <dgm:pt modelId="{675599EE-BFA1-4EB7-AA94-AEA4AE0AA516}" type="pres">
      <dgm:prSet presAssocID="{6AFE1A90-A67F-419D-A53F-C0F6DB01E9D0}" presName="Accent" presStyleLbl="node1" presStyleIdx="0" presStyleCnt="3"/>
      <dgm:spPr/>
    </dgm:pt>
    <dgm:pt modelId="{A02EDE39-4018-4C7C-991A-EFD40F3BA4FE}" type="pres">
      <dgm:prSet presAssocID="{6AFE1A90-A67F-419D-A53F-C0F6DB01E9D0}" presName="ParentBackground3" presStyleCnt="0"/>
      <dgm:spPr/>
    </dgm:pt>
    <dgm:pt modelId="{A86ADA17-1BCD-49E6-BF4F-60D31913D24F}" type="pres">
      <dgm:prSet presAssocID="{6AFE1A90-A67F-419D-A53F-C0F6DB01E9D0}" presName="ParentBackground" presStyleLbl="fgAcc1" presStyleIdx="0" presStyleCnt="3"/>
      <dgm:spPr/>
      <dgm:t>
        <a:bodyPr/>
        <a:lstStyle/>
        <a:p>
          <a:endParaRPr lang="en-US"/>
        </a:p>
      </dgm:t>
    </dgm:pt>
    <dgm:pt modelId="{EBCE284A-D6B3-46B7-B8C6-CA5A1DDF108D}" type="pres">
      <dgm:prSet presAssocID="{6AFE1A90-A67F-419D-A53F-C0F6DB01E9D0}" presName="Parent3" presStyleLbl="revTx" presStyleIdx="0" presStyleCnt="0">
        <dgm:presLayoutVars>
          <dgm:chMax val="1"/>
          <dgm:chPref val="1"/>
          <dgm:bulletEnabled val="1"/>
        </dgm:presLayoutVars>
      </dgm:prSet>
      <dgm:spPr/>
      <dgm:t>
        <a:bodyPr/>
        <a:lstStyle/>
        <a:p>
          <a:endParaRPr lang="en-US"/>
        </a:p>
      </dgm:t>
    </dgm:pt>
    <dgm:pt modelId="{EB9542B1-182A-4D8B-9A2B-117CA76C032A}" type="pres">
      <dgm:prSet presAssocID="{9DE9AE81-BDC0-4D07-9D65-5A806DF56242}" presName="Accent2" presStyleCnt="0"/>
      <dgm:spPr/>
    </dgm:pt>
    <dgm:pt modelId="{9BBAB184-66DC-4828-8873-40C5FDE86AAD}" type="pres">
      <dgm:prSet presAssocID="{9DE9AE81-BDC0-4D07-9D65-5A806DF56242}" presName="Accent" presStyleLbl="node1" presStyleIdx="1" presStyleCnt="3"/>
      <dgm:spPr/>
    </dgm:pt>
    <dgm:pt modelId="{4483AF6B-1B62-4390-B2FF-C792929B703F}" type="pres">
      <dgm:prSet presAssocID="{9DE9AE81-BDC0-4D07-9D65-5A806DF56242}" presName="ParentBackground2" presStyleCnt="0"/>
      <dgm:spPr/>
    </dgm:pt>
    <dgm:pt modelId="{1EC904DC-3C85-4BC1-AC30-26B446E93885}" type="pres">
      <dgm:prSet presAssocID="{9DE9AE81-BDC0-4D07-9D65-5A806DF56242}" presName="ParentBackground" presStyleLbl="fgAcc1" presStyleIdx="1" presStyleCnt="3"/>
      <dgm:spPr/>
      <dgm:t>
        <a:bodyPr/>
        <a:lstStyle/>
        <a:p>
          <a:endParaRPr lang="en-US"/>
        </a:p>
      </dgm:t>
    </dgm:pt>
    <dgm:pt modelId="{0CEDD08B-453D-4B62-B511-C41BAB431422}" type="pres">
      <dgm:prSet presAssocID="{9DE9AE81-BDC0-4D07-9D65-5A806DF56242}" presName="Parent2" presStyleLbl="revTx" presStyleIdx="0" presStyleCnt="0">
        <dgm:presLayoutVars>
          <dgm:chMax val="1"/>
          <dgm:chPref val="1"/>
          <dgm:bulletEnabled val="1"/>
        </dgm:presLayoutVars>
      </dgm:prSet>
      <dgm:spPr/>
      <dgm:t>
        <a:bodyPr/>
        <a:lstStyle/>
        <a:p>
          <a:endParaRPr lang="en-US"/>
        </a:p>
      </dgm:t>
    </dgm:pt>
    <dgm:pt modelId="{7EB842AF-4DE7-4AAE-BA3C-B88C6F3D1D4E}" type="pres">
      <dgm:prSet presAssocID="{15238206-6522-4B29-89A0-AAC2E1F174BE}" presName="Accent1" presStyleCnt="0"/>
      <dgm:spPr/>
    </dgm:pt>
    <dgm:pt modelId="{0BF28066-F11A-45B2-ADF9-B3D43C9414A9}" type="pres">
      <dgm:prSet presAssocID="{15238206-6522-4B29-89A0-AAC2E1F174BE}" presName="Accent" presStyleLbl="node1" presStyleIdx="2" presStyleCnt="3"/>
      <dgm:spPr/>
    </dgm:pt>
    <dgm:pt modelId="{D0641126-474B-457B-BE13-5A71F8D641F7}" type="pres">
      <dgm:prSet presAssocID="{15238206-6522-4B29-89A0-AAC2E1F174BE}" presName="ParentBackground1" presStyleCnt="0"/>
      <dgm:spPr/>
    </dgm:pt>
    <dgm:pt modelId="{2263233F-69BD-4ADA-806A-0A069784CA0B}" type="pres">
      <dgm:prSet presAssocID="{15238206-6522-4B29-89A0-AAC2E1F174BE}" presName="ParentBackground" presStyleLbl="fgAcc1" presStyleIdx="2" presStyleCnt="3"/>
      <dgm:spPr/>
      <dgm:t>
        <a:bodyPr/>
        <a:lstStyle/>
        <a:p>
          <a:endParaRPr lang="en-US"/>
        </a:p>
      </dgm:t>
    </dgm:pt>
    <dgm:pt modelId="{4C4FDF38-65FA-4204-9D48-7B529C95BB57}" type="pres">
      <dgm:prSet presAssocID="{15238206-6522-4B29-89A0-AAC2E1F174BE}" presName="Parent1" presStyleLbl="revTx" presStyleIdx="0" presStyleCnt="0">
        <dgm:presLayoutVars>
          <dgm:chMax val="1"/>
          <dgm:chPref val="1"/>
          <dgm:bulletEnabled val="1"/>
        </dgm:presLayoutVars>
      </dgm:prSet>
      <dgm:spPr/>
      <dgm:t>
        <a:bodyPr/>
        <a:lstStyle/>
        <a:p>
          <a:endParaRPr lang="en-US"/>
        </a:p>
      </dgm:t>
    </dgm:pt>
  </dgm:ptLst>
  <dgm:cxnLst>
    <dgm:cxn modelId="{798F5ABF-90C6-4A4F-9E13-C421FA2E8269}" type="presOf" srcId="{6AFE1A90-A67F-419D-A53F-C0F6DB01E9D0}" destId="{A86ADA17-1BCD-49E6-BF4F-60D31913D24F}" srcOrd="0" destOrd="0" presId="urn:microsoft.com/office/officeart/2011/layout/CircleProcess"/>
    <dgm:cxn modelId="{E42EBE5B-1E73-4E51-AA9E-21D22B718AC6}" srcId="{808C6C82-D4BA-45D8-B2CF-104E52C4C3B4}" destId="{15238206-6522-4B29-89A0-AAC2E1F174BE}" srcOrd="0" destOrd="0" parTransId="{2553FE2D-F42B-4EF1-8700-9AD7898A325B}" sibTransId="{41522CF4-86A4-4B46-92FD-C91B47B03577}"/>
    <dgm:cxn modelId="{6C8A9795-408E-4A2B-A4B0-0494DB806E8E}" type="presOf" srcId="{15238206-6522-4B29-89A0-AAC2E1F174BE}" destId="{2263233F-69BD-4ADA-806A-0A069784CA0B}" srcOrd="0" destOrd="0" presId="urn:microsoft.com/office/officeart/2011/layout/CircleProcess"/>
    <dgm:cxn modelId="{863C3B37-DBA3-47B8-B85D-C1F9D2758DCC}" type="presOf" srcId="{6AFE1A90-A67F-419D-A53F-C0F6DB01E9D0}" destId="{EBCE284A-D6B3-46B7-B8C6-CA5A1DDF108D}" srcOrd="1" destOrd="0" presId="urn:microsoft.com/office/officeart/2011/layout/CircleProcess"/>
    <dgm:cxn modelId="{C8A69F90-F3A8-463E-81AB-C0471878EC6D}" type="presOf" srcId="{808C6C82-D4BA-45D8-B2CF-104E52C4C3B4}" destId="{0A49E4D9-67DE-4830-ACA2-CD29C3C322E0}" srcOrd="0" destOrd="0" presId="urn:microsoft.com/office/officeart/2011/layout/CircleProcess"/>
    <dgm:cxn modelId="{A54B8EFD-ED82-4FC9-BCE1-1963B3FB43E4}" type="presOf" srcId="{15238206-6522-4B29-89A0-AAC2E1F174BE}" destId="{4C4FDF38-65FA-4204-9D48-7B529C95BB57}" srcOrd="1" destOrd="0" presId="urn:microsoft.com/office/officeart/2011/layout/CircleProcess"/>
    <dgm:cxn modelId="{E157757C-212A-42A1-BE6D-8532C21CD58C}" srcId="{808C6C82-D4BA-45D8-B2CF-104E52C4C3B4}" destId="{6AFE1A90-A67F-419D-A53F-C0F6DB01E9D0}" srcOrd="2" destOrd="0" parTransId="{BCB98D8B-4EF6-4B26-95C6-6E7EC9EB0251}" sibTransId="{67813F1D-1096-43ED-91B5-F7B2FFEC6015}"/>
    <dgm:cxn modelId="{AB74AC2A-32B5-49F6-BAC3-39676415B0EF}" type="presOf" srcId="{9DE9AE81-BDC0-4D07-9D65-5A806DF56242}" destId="{1EC904DC-3C85-4BC1-AC30-26B446E93885}" srcOrd="0" destOrd="0" presId="urn:microsoft.com/office/officeart/2011/layout/CircleProcess"/>
    <dgm:cxn modelId="{9B1A2A90-2D3D-413A-A173-A8D3011A4BD5}" type="presOf" srcId="{9DE9AE81-BDC0-4D07-9D65-5A806DF56242}" destId="{0CEDD08B-453D-4B62-B511-C41BAB431422}" srcOrd="1" destOrd="0" presId="urn:microsoft.com/office/officeart/2011/layout/CircleProcess"/>
    <dgm:cxn modelId="{122CBD82-9464-4160-97DF-2958ED74FBF3}" srcId="{808C6C82-D4BA-45D8-B2CF-104E52C4C3B4}" destId="{9DE9AE81-BDC0-4D07-9D65-5A806DF56242}" srcOrd="1" destOrd="0" parTransId="{5017AA44-236F-4E95-9A7D-09782C4DC1FD}" sibTransId="{E407B2CC-7B51-4052-9C56-B26138818C4D}"/>
    <dgm:cxn modelId="{87D04075-DB44-4BE8-8A81-473D3B40F07D}" type="presParOf" srcId="{0A49E4D9-67DE-4830-ACA2-CD29C3C322E0}" destId="{4271F5B0-DE9D-4A94-A88B-9FF6FCFAD1DB}" srcOrd="0" destOrd="0" presId="urn:microsoft.com/office/officeart/2011/layout/CircleProcess"/>
    <dgm:cxn modelId="{84258338-2F96-4538-8E89-9F9685598ABF}" type="presParOf" srcId="{4271F5B0-DE9D-4A94-A88B-9FF6FCFAD1DB}" destId="{675599EE-BFA1-4EB7-AA94-AEA4AE0AA516}" srcOrd="0" destOrd="0" presId="urn:microsoft.com/office/officeart/2011/layout/CircleProcess"/>
    <dgm:cxn modelId="{450C29F7-B8A0-46E3-8DEA-B86B985C325D}" type="presParOf" srcId="{0A49E4D9-67DE-4830-ACA2-CD29C3C322E0}" destId="{A02EDE39-4018-4C7C-991A-EFD40F3BA4FE}" srcOrd="1" destOrd="0" presId="urn:microsoft.com/office/officeart/2011/layout/CircleProcess"/>
    <dgm:cxn modelId="{035C5A27-3BAE-4213-B9CD-7B097F77D924}" type="presParOf" srcId="{A02EDE39-4018-4C7C-991A-EFD40F3BA4FE}" destId="{A86ADA17-1BCD-49E6-BF4F-60D31913D24F}" srcOrd="0" destOrd="0" presId="urn:microsoft.com/office/officeart/2011/layout/CircleProcess"/>
    <dgm:cxn modelId="{436CE4EB-BF80-4CAA-BBC9-56BCC3A9EDFD}" type="presParOf" srcId="{0A49E4D9-67DE-4830-ACA2-CD29C3C322E0}" destId="{EBCE284A-D6B3-46B7-B8C6-CA5A1DDF108D}" srcOrd="2" destOrd="0" presId="urn:microsoft.com/office/officeart/2011/layout/CircleProcess"/>
    <dgm:cxn modelId="{96DB2A25-C769-4474-8436-B4152553D8A9}" type="presParOf" srcId="{0A49E4D9-67DE-4830-ACA2-CD29C3C322E0}" destId="{EB9542B1-182A-4D8B-9A2B-117CA76C032A}" srcOrd="3" destOrd="0" presId="urn:microsoft.com/office/officeart/2011/layout/CircleProcess"/>
    <dgm:cxn modelId="{A47B6FD1-274A-4787-9087-F2DBDFB0F10B}" type="presParOf" srcId="{EB9542B1-182A-4D8B-9A2B-117CA76C032A}" destId="{9BBAB184-66DC-4828-8873-40C5FDE86AAD}" srcOrd="0" destOrd="0" presId="urn:microsoft.com/office/officeart/2011/layout/CircleProcess"/>
    <dgm:cxn modelId="{17F49465-F2EA-4CCF-887D-558EEEF5564C}" type="presParOf" srcId="{0A49E4D9-67DE-4830-ACA2-CD29C3C322E0}" destId="{4483AF6B-1B62-4390-B2FF-C792929B703F}" srcOrd="4" destOrd="0" presId="urn:microsoft.com/office/officeart/2011/layout/CircleProcess"/>
    <dgm:cxn modelId="{F29AABA5-9FAE-41CC-8058-44C446906C72}" type="presParOf" srcId="{4483AF6B-1B62-4390-B2FF-C792929B703F}" destId="{1EC904DC-3C85-4BC1-AC30-26B446E93885}" srcOrd="0" destOrd="0" presId="urn:microsoft.com/office/officeart/2011/layout/CircleProcess"/>
    <dgm:cxn modelId="{C68A1D27-7FBB-4A60-9E29-17276EB39061}" type="presParOf" srcId="{0A49E4D9-67DE-4830-ACA2-CD29C3C322E0}" destId="{0CEDD08B-453D-4B62-B511-C41BAB431422}" srcOrd="5" destOrd="0" presId="urn:microsoft.com/office/officeart/2011/layout/CircleProcess"/>
    <dgm:cxn modelId="{D0B4DCE7-4010-4B72-9ED3-28010D9EBA1F}" type="presParOf" srcId="{0A49E4D9-67DE-4830-ACA2-CD29C3C322E0}" destId="{7EB842AF-4DE7-4AAE-BA3C-B88C6F3D1D4E}" srcOrd="6" destOrd="0" presId="urn:microsoft.com/office/officeart/2011/layout/CircleProcess"/>
    <dgm:cxn modelId="{7215331F-E9D7-442B-B99D-E4AC628AE86B}" type="presParOf" srcId="{7EB842AF-4DE7-4AAE-BA3C-B88C6F3D1D4E}" destId="{0BF28066-F11A-45B2-ADF9-B3D43C9414A9}" srcOrd="0" destOrd="0" presId="urn:microsoft.com/office/officeart/2011/layout/CircleProcess"/>
    <dgm:cxn modelId="{72FD70F9-0BC6-42AF-8641-9B1FA4BF57F5}" type="presParOf" srcId="{0A49E4D9-67DE-4830-ACA2-CD29C3C322E0}" destId="{D0641126-474B-457B-BE13-5A71F8D641F7}" srcOrd="7" destOrd="0" presId="urn:microsoft.com/office/officeart/2011/layout/CircleProcess"/>
    <dgm:cxn modelId="{B333FDAA-A5BE-42DE-9E1F-7EDCD915F0A4}" type="presParOf" srcId="{D0641126-474B-457B-BE13-5A71F8D641F7}" destId="{2263233F-69BD-4ADA-806A-0A069784CA0B}" srcOrd="0" destOrd="0" presId="urn:microsoft.com/office/officeart/2011/layout/CircleProcess"/>
    <dgm:cxn modelId="{87D0A32F-F5F0-4B98-9548-34E7BA008B92}" type="presParOf" srcId="{0A49E4D9-67DE-4830-ACA2-CD29C3C322E0}" destId="{4C4FDF38-65FA-4204-9D48-7B529C95BB57}"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388C81-5DEE-4975-B529-0D733E233B38}" type="doc">
      <dgm:prSet loTypeId="urn:microsoft.com/office/officeart/2005/8/layout/hProcess9" loCatId="process" qsTypeId="urn:microsoft.com/office/officeart/2005/8/quickstyle/3d1" qsCatId="3D" csTypeId="urn:microsoft.com/office/officeart/2005/8/colors/accent6_2" csCatId="accent6" phldr="1"/>
      <dgm:spPr>
        <a:scene3d>
          <a:camera prst="orthographicFront">
            <a:rot lat="0" lon="0" rev="0"/>
          </a:camera>
          <a:lightRig rig="contrasting" dir="t">
            <a:rot lat="0" lon="0" rev="7800000"/>
          </a:lightRig>
        </a:scene3d>
      </dgm:spPr>
    </dgm:pt>
    <dgm:pt modelId="{167538E5-91F4-409D-9C41-F60F3F849FB2}">
      <dgm:prSet phldrT="[Text]">
        <dgm:style>
          <a:lnRef idx="0">
            <a:schemeClr val="accent5"/>
          </a:lnRef>
          <a:fillRef idx="3">
            <a:schemeClr val="accent5"/>
          </a:fillRef>
          <a:effectRef idx="3">
            <a:schemeClr val="accent5"/>
          </a:effectRef>
          <a:fontRef idx="minor">
            <a:schemeClr val="lt1"/>
          </a:fontRef>
        </dgm:style>
      </dgm:prSet>
      <dgm:spPr>
        <a:ln>
          <a:noFill/>
        </a:ln>
        <a:effectLst/>
        <a:scene3d>
          <a:camera prst="orthographicFront">
            <a:rot lat="0" lon="0" rev="0"/>
          </a:camera>
          <a:lightRig rig="contrasting" dir="t">
            <a:rot lat="0" lon="0" rev="7800000"/>
          </a:lightRig>
        </a:scene3d>
        <a:sp3d>
          <a:bevelT w="139700" h="139700"/>
        </a:sp3d>
      </dgm:spPr>
      <dgm:t>
        <a:bodyPr/>
        <a:lstStyle/>
        <a:p>
          <a:r>
            <a:rPr lang="en-US"/>
            <a:t>Assign Award</a:t>
          </a:r>
        </a:p>
      </dgm:t>
    </dgm:pt>
    <dgm:pt modelId="{8E4770F3-42B8-4BB4-8025-A3037DB985D4}" type="parTrans" cxnId="{934D0FB4-8342-4E05-AE99-A9FD073FFCA3}">
      <dgm:prSet/>
      <dgm:spPr/>
      <dgm:t>
        <a:bodyPr/>
        <a:lstStyle/>
        <a:p>
          <a:endParaRPr lang="en-US"/>
        </a:p>
      </dgm:t>
    </dgm:pt>
    <dgm:pt modelId="{F4874EE1-67A3-4B9D-A793-C5A7DA19E922}" type="sibTrans" cxnId="{934D0FB4-8342-4E05-AE99-A9FD073FFCA3}">
      <dgm:prSet/>
      <dgm:spPr/>
      <dgm:t>
        <a:bodyPr/>
        <a:lstStyle/>
        <a:p>
          <a:endParaRPr lang="en-US"/>
        </a:p>
      </dgm:t>
    </dgm:pt>
    <dgm:pt modelId="{37207689-9846-4705-BA82-21226E5B6266}">
      <dgm:prSet phldrT="[Text]">
        <dgm:style>
          <a:lnRef idx="0">
            <a:schemeClr val="accent5"/>
          </a:lnRef>
          <a:fillRef idx="3">
            <a:schemeClr val="accent5"/>
          </a:fillRef>
          <a:effectRef idx="3">
            <a:schemeClr val="accent5"/>
          </a:effectRef>
          <a:fontRef idx="minor">
            <a:schemeClr val="lt1"/>
          </a:fontRef>
        </dgm:style>
      </dgm:prSet>
      <dgm:spPr>
        <a:ln>
          <a:noFill/>
        </a:ln>
        <a:effectLst/>
        <a:scene3d>
          <a:camera prst="orthographicFront">
            <a:rot lat="0" lon="0" rev="0"/>
          </a:camera>
          <a:lightRig rig="contrasting" dir="t">
            <a:rot lat="0" lon="0" rev="7800000"/>
          </a:lightRig>
        </a:scene3d>
        <a:sp3d>
          <a:bevelT w="139700" h="139700"/>
        </a:sp3d>
      </dgm:spPr>
      <dgm:t>
        <a:bodyPr/>
        <a:lstStyle/>
        <a:p>
          <a:r>
            <a:rPr lang="en-US"/>
            <a:t>Batch Refunds</a:t>
          </a:r>
        </a:p>
      </dgm:t>
    </dgm:pt>
    <dgm:pt modelId="{4F52E6AC-CD39-4036-AFA7-2A5D44CDA1EF}" type="parTrans" cxnId="{1B1FF8A3-39D9-4263-842C-9D38B08488A0}">
      <dgm:prSet/>
      <dgm:spPr/>
      <dgm:t>
        <a:bodyPr/>
        <a:lstStyle/>
        <a:p>
          <a:endParaRPr lang="en-US"/>
        </a:p>
      </dgm:t>
    </dgm:pt>
    <dgm:pt modelId="{6890982D-6999-4345-8673-947449EF1FAB}" type="sibTrans" cxnId="{1B1FF8A3-39D9-4263-842C-9D38B08488A0}">
      <dgm:prSet/>
      <dgm:spPr/>
      <dgm:t>
        <a:bodyPr/>
        <a:lstStyle/>
        <a:p>
          <a:endParaRPr lang="en-US"/>
        </a:p>
      </dgm:t>
    </dgm:pt>
    <dgm:pt modelId="{6CD36C85-A61E-461A-B034-964990D65CB6}" type="pres">
      <dgm:prSet presAssocID="{6B388C81-5DEE-4975-B529-0D733E233B38}" presName="CompostProcess" presStyleCnt="0">
        <dgm:presLayoutVars>
          <dgm:dir/>
          <dgm:resizeHandles val="exact"/>
        </dgm:presLayoutVars>
      </dgm:prSet>
      <dgm:spPr/>
    </dgm:pt>
    <dgm:pt modelId="{C599A539-D43A-4CC9-BF4B-8DE026843705}" type="pres">
      <dgm:prSet presAssocID="{6B388C81-5DEE-4975-B529-0D733E233B38}" presName="arrow" presStyleLbl="bgShp" presStyleIdx="0" presStyleCnt="1" custLinFactNeighborX="25585" custLinFactNeighborY="45427"/>
      <dgm:spPr>
        <a:ln>
          <a:noFill/>
        </a:ln>
        <a:effectLst/>
        <a:scene3d>
          <a:camera prst="orthographicFront">
            <a:rot lat="0" lon="0" rev="0"/>
          </a:camera>
          <a:lightRig rig="contrasting" dir="t">
            <a:rot lat="0" lon="0" rev="7800000"/>
          </a:lightRig>
        </a:scene3d>
        <a:sp3d z="-190500">
          <a:bevelT w="139700" h="139700"/>
        </a:sp3d>
      </dgm:spPr>
    </dgm:pt>
    <dgm:pt modelId="{2C6BD873-F8CC-4670-8796-E8CFAEB31C35}" type="pres">
      <dgm:prSet presAssocID="{6B388C81-5DEE-4975-B529-0D733E233B38}" presName="linearProcess" presStyleCnt="0"/>
      <dgm:spPr>
        <a:ln>
          <a:noFill/>
        </a:ln>
        <a:effectLst/>
        <a:scene3d>
          <a:camera prst="orthographicFront">
            <a:rot lat="0" lon="0" rev="0"/>
          </a:camera>
          <a:lightRig rig="contrasting" dir="t">
            <a:rot lat="0" lon="0" rev="7800000"/>
          </a:lightRig>
        </a:scene3d>
        <a:sp3d>
          <a:bevelT w="139700" h="139700"/>
        </a:sp3d>
      </dgm:spPr>
    </dgm:pt>
    <dgm:pt modelId="{F461C0A0-8CDB-4715-A798-43AB78817D0C}" type="pres">
      <dgm:prSet presAssocID="{167538E5-91F4-409D-9C41-F60F3F849FB2}" presName="textNode" presStyleLbl="node1" presStyleIdx="0" presStyleCnt="2">
        <dgm:presLayoutVars>
          <dgm:bulletEnabled val="1"/>
        </dgm:presLayoutVars>
      </dgm:prSet>
      <dgm:spPr/>
      <dgm:t>
        <a:bodyPr/>
        <a:lstStyle/>
        <a:p>
          <a:endParaRPr lang="en-US"/>
        </a:p>
      </dgm:t>
    </dgm:pt>
    <dgm:pt modelId="{84D8026F-8661-478A-92C1-4E65D9C53CC8}" type="pres">
      <dgm:prSet presAssocID="{F4874EE1-67A3-4B9D-A793-C5A7DA19E922}" presName="sibTrans" presStyleCnt="0"/>
      <dgm:spPr>
        <a:ln>
          <a:noFill/>
        </a:ln>
        <a:effectLst/>
        <a:scene3d>
          <a:camera prst="orthographicFront">
            <a:rot lat="0" lon="0" rev="0"/>
          </a:camera>
          <a:lightRig rig="contrasting" dir="t">
            <a:rot lat="0" lon="0" rev="7800000"/>
          </a:lightRig>
        </a:scene3d>
        <a:sp3d>
          <a:bevelT w="139700" h="139700"/>
        </a:sp3d>
      </dgm:spPr>
    </dgm:pt>
    <dgm:pt modelId="{100DE355-DF10-4330-A3E8-27FAFB43AEC5}" type="pres">
      <dgm:prSet presAssocID="{37207689-9846-4705-BA82-21226E5B6266}" presName="textNode" presStyleLbl="node1" presStyleIdx="1" presStyleCnt="2">
        <dgm:presLayoutVars>
          <dgm:bulletEnabled val="1"/>
        </dgm:presLayoutVars>
      </dgm:prSet>
      <dgm:spPr/>
      <dgm:t>
        <a:bodyPr/>
        <a:lstStyle/>
        <a:p>
          <a:endParaRPr lang="en-US"/>
        </a:p>
      </dgm:t>
    </dgm:pt>
  </dgm:ptLst>
  <dgm:cxnLst>
    <dgm:cxn modelId="{1B1FF8A3-39D9-4263-842C-9D38B08488A0}" srcId="{6B388C81-5DEE-4975-B529-0D733E233B38}" destId="{37207689-9846-4705-BA82-21226E5B6266}" srcOrd="1" destOrd="0" parTransId="{4F52E6AC-CD39-4036-AFA7-2A5D44CDA1EF}" sibTransId="{6890982D-6999-4345-8673-947449EF1FAB}"/>
    <dgm:cxn modelId="{C53F58D4-3E1C-4105-8866-754BAEDC0FDA}" type="presOf" srcId="{167538E5-91F4-409D-9C41-F60F3F849FB2}" destId="{F461C0A0-8CDB-4715-A798-43AB78817D0C}" srcOrd="0" destOrd="0" presId="urn:microsoft.com/office/officeart/2005/8/layout/hProcess9"/>
    <dgm:cxn modelId="{934D0FB4-8342-4E05-AE99-A9FD073FFCA3}" srcId="{6B388C81-5DEE-4975-B529-0D733E233B38}" destId="{167538E5-91F4-409D-9C41-F60F3F849FB2}" srcOrd="0" destOrd="0" parTransId="{8E4770F3-42B8-4BB4-8025-A3037DB985D4}" sibTransId="{F4874EE1-67A3-4B9D-A793-C5A7DA19E922}"/>
    <dgm:cxn modelId="{0040DE6D-4570-462F-BB2B-AE668EFEC2FB}" type="presOf" srcId="{37207689-9846-4705-BA82-21226E5B6266}" destId="{100DE355-DF10-4330-A3E8-27FAFB43AEC5}" srcOrd="0" destOrd="0" presId="urn:microsoft.com/office/officeart/2005/8/layout/hProcess9"/>
    <dgm:cxn modelId="{1B2CFE21-2AA2-4D06-9E02-61F1AFD63F99}" type="presOf" srcId="{6B388C81-5DEE-4975-B529-0D733E233B38}" destId="{6CD36C85-A61E-461A-B034-964990D65CB6}" srcOrd="0" destOrd="0" presId="urn:microsoft.com/office/officeart/2005/8/layout/hProcess9"/>
    <dgm:cxn modelId="{1462C687-8AB9-46E5-81C0-D437AA981F51}" type="presParOf" srcId="{6CD36C85-A61E-461A-B034-964990D65CB6}" destId="{C599A539-D43A-4CC9-BF4B-8DE026843705}" srcOrd="0" destOrd="0" presId="urn:microsoft.com/office/officeart/2005/8/layout/hProcess9"/>
    <dgm:cxn modelId="{0142DA50-76B1-49FB-9370-CFAF6943BBAA}" type="presParOf" srcId="{6CD36C85-A61E-461A-B034-964990D65CB6}" destId="{2C6BD873-F8CC-4670-8796-E8CFAEB31C35}" srcOrd="1" destOrd="0" presId="urn:microsoft.com/office/officeart/2005/8/layout/hProcess9"/>
    <dgm:cxn modelId="{D4F96989-F172-4902-ACF6-D797280489EE}" type="presParOf" srcId="{2C6BD873-F8CC-4670-8796-E8CFAEB31C35}" destId="{F461C0A0-8CDB-4715-A798-43AB78817D0C}" srcOrd="0" destOrd="0" presId="urn:microsoft.com/office/officeart/2005/8/layout/hProcess9"/>
    <dgm:cxn modelId="{73BDB98B-7534-48E0-8750-242C72D207E3}" type="presParOf" srcId="{2C6BD873-F8CC-4670-8796-E8CFAEB31C35}" destId="{84D8026F-8661-478A-92C1-4E65D9C53CC8}" srcOrd="1" destOrd="0" presId="urn:microsoft.com/office/officeart/2005/8/layout/hProcess9"/>
    <dgm:cxn modelId="{00B6AFEE-FAB1-4C39-86BA-C1BFF51716BA}" type="presParOf" srcId="{2C6BD873-F8CC-4670-8796-E8CFAEB31C35}" destId="{100DE355-DF10-4330-A3E8-27FAFB43AEC5}"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420EB-D1E4-4991-A2E3-2C0A814D89DC}">
      <dsp:nvSpPr>
        <dsp:cNvPr id="0" name=""/>
        <dsp:cNvSpPr/>
      </dsp:nvSpPr>
      <dsp:spPr>
        <a:xfrm>
          <a:off x="0" y="839176"/>
          <a:ext cx="1938053" cy="1938150"/>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Advancement</a:t>
          </a:r>
        </a:p>
      </dsp:txBody>
      <dsp:txXfrm>
        <a:off x="283821" y="1123011"/>
        <a:ext cx="1370411" cy="1370480"/>
      </dsp:txXfrm>
    </dsp:sp>
    <dsp:sp modelId="{2F0A650D-D933-40C9-A4A5-22392C9B5F55}">
      <dsp:nvSpPr>
        <dsp:cNvPr id="0" name=""/>
        <dsp:cNvSpPr/>
      </dsp:nvSpPr>
      <dsp:spPr>
        <a:xfrm>
          <a:off x="1006672" y="2088249"/>
          <a:ext cx="1938053" cy="1938150"/>
        </a:xfrm>
        <a:prstGeom prst="ellipse">
          <a:avLst/>
        </a:prstGeom>
        <a:solidFill>
          <a:schemeClr val="accent4">
            <a:alpha val="50000"/>
            <a:hueOff val="4314649"/>
            <a:satOff val="19413"/>
            <a:lumOff val="-2862"/>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Scholarships &amp; Bursaries</a:t>
          </a:r>
        </a:p>
      </dsp:txBody>
      <dsp:txXfrm>
        <a:off x="1290493" y="2372084"/>
        <a:ext cx="1370411" cy="1370480"/>
      </dsp:txXfrm>
    </dsp:sp>
    <dsp:sp modelId="{8379A2D3-F1D4-479F-9040-77216482877C}">
      <dsp:nvSpPr>
        <dsp:cNvPr id="0" name=""/>
        <dsp:cNvSpPr/>
      </dsp:nvSpPr>
      <dsp:spPr>
        <a:xfrm>
          <a:off x="2013344" y="839176"/>
          <a:ext cx="1938053" cy="1938150"/>
        </a:xfrm>
        <a:prstGeom prst="ellipse">
          <a:avLst/>
        </a:prstGeom>
        <a:solidFill>
          <a:schemeClr val="accent4">
            <a:alpha val="50000"/>
            <a:hueOff val="8629298"/>
            <a:satOff val="38826"/>
            <a:lumOff val="-5724"/>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Registrar’s Office</a:t>
          </a:r>
        </a:p>
      </dsp:txBody>
      <dsp:txXfrm>
        <a:off x="2297165" y="1123011"/>
        <a:ext cx="1370411" cy="1370480"/>
      </dsp:txXfrm>
    </dsp:sp>
    <dsp:sp modelId="{4ABB1FA4-5CC0-4159-B3F5-375424010DD0}">
      <dsp:nvSpPr>
        <dsp:cNvPr id="0" name=""/>
        <dsp:cNvSpPr/>
      </dsp:nvSpPr>
      <dsp:spPr>
        <a:xfrm>
          <a:off x="3020016" y="2088249"/>
          <a:ext cx="1938053" cy="1938150"/>
        </a:xfrm>
        <a:prstGeom prst="ellipse">
          <a:avLst/>
        </a:prstGeom>
        <a:solidFill>
          <a:schemeClr val="accent4">
            <a:alpha val="50000"/>
            <a:hueOff val="12943947"/>
            <a:satOff val="58240"/>
            <a:lumOff val="-8587"/>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Cash Office</a:t>
          </a:r>
        </a:p>
      </dsp:txBody>
      <dsp:txXfrm>
        <a:off x="3303837" y="2372084"/>
        <a:ext cx="1370411" cy="1370480"/>
      </dsp:txXfrm>
    </dsp:sp>
    <dsp:sp modelId="{35E34194-133B-4B07-9ED2-8C81AA3F0968}">
      <dsp:nvSpPr>
        <dsp:cNvPr id="0" name=""/>
        <dsp:cNvSpPr/>
      </dsp:nvSpPr>
      <dsp:spPr>
        <a:xfrm>
          <a:off x="4026688" y="839176"/>
          <a:ext cx="1938053" cy="1938150"/>
        </a:xfrm>
        <a:prstGeom prst="ellipse">
          <a:avLst/>
        </a:prstGeom>
        <a:solidFill>
          <a:schemeClr val="accent4">
            <a:alpha val="50000"/>
            <a:hueOff val="17258597"/>
            <a:satOff val="77653"/>
            <a:lumOff val="-11449"/>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Accounts Payable</a:t>
          </a:r>
        </a:p>
      </dsp:txBody>
      <dsp:txXfrm>
        <a:off x="4310509" y="1123011"/>
        <a:ext cx="1370411" cy="1370480"/>
      </dsp:txXfrm>
    </dsp:sp>
    <dsp:sp modelId="{D827F9C2-8671-43D8-BF1F-F84F5045CD4C}">
      <dsp:nvSpPr>
        <dsp:cNvPr id="0" name=""/>
        <dsp:cNvSpPr/>
      </dsp:nvSpPr>
      <dsp:spPr>
        <a:xfrm>
          <a:off x="5033360" y="2088249"/>
          <a:ext cx="1938053" cy="1938150"/>
        </a:xfrm>
        <a:prstGeom prst="ellipse">
          <a:avLst/>
        </a:prstGeom>
        <a:solidFill>
          <a:schemeClr val="accent4">
            <a:alpha val="50000"/>
            <a:hueOff val="21573245"/>
            <a:satOff val="97066"/>
            <a:lumOff val="-14311"/>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Student Services</a:t>
          </a:r>
        </a:p>
      </dsp:txBody>
      <dsp:txXfrm>
        <a:off x="5317181" y="2372084"/>
        <a:ext cx="1370411" cy="1370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599EE-BFA1-4EB7-AA94-AEA4AE0AA516}">
      <dsp:nvSpPr>
        <dsp:cNvPr id="0" name=""/>
        <dsp:cNvSpPr/>
      </dsp:nvSpPr>
      <dsp:spPr>
        <a:xfrm>
          <a:off x="5460028" y="1398136"/>
          <a:ext cx="2381760" cy="2382201"/>
        </a:xfrm>
        <a:prstGeom prst="ellipse">
          <a:avLst/>
        </a:prstGeom>
        <a:gradFill rotWithShape="0">
          <a:gsLst>
            <a:gs pos="0">
              <a:schemeClr val="accent5">
                <a:hueOff val="0"/>
                <a:satOff val="0"/>
                <a:lumOff val="0"/>
                <a:alphaOff val="0"/>
                <a:tint val="100000"/>
                <a:shade val="85000"/>
                <a:satMod val="100000"/>
                <a:lumMod val="100000"/>
              </a:schemeClr>
            </a:gs>
            <a:gs pos="100000">
              <a:schemeClr val="accent5">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86ADA17-1BCD-49E6-BF4F-60D31913D24F}">
      <dsp:nvSpPr>
        <dsp:cNvPr id="0" name=""/>
        <dsp:cNvSpPr/>
      </dsp:nvSpPr>
      <dsp:spPr>
        <a:xfrm>
          <a:off x="5539109" y="1477557"/>
          <a:ext cx="2223596" cy="2223359"/>
        </a:xfrm>
        <a:prstGeom prst="ellipse">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12700" dir="5400000" algn="ctr" rotWithShape="0">
            <a:srgbClr val="000000">
              <a:alpha val="5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en-US" sz="3400" kern="1200"/>
            <a:t>Package</a:t>
          </a:r>
        </a:p>
      </dsp:txBody>
      <dsp:txXfrm>
        <a:off x="5856988" y="1795239"/>
        <a:ext cx="1587840" cy="1587994"/>
      </dsp:txXfrm>
    </dsp:sp>
    <dsp:sp modelId="{9BBAB184-66DC-4828-8873-40C5FDE86AAD}">
      <dsp:nvSpPr>
        <dsp:cNvPr id="0" name=""/>
        <dsp:cNvSpPr/>
      </dsp:nvSpPr>
      <dsp:spPr>
        <a:xfrm rot="2700000">
          <a:off x="3001278" y="1401016"/>
          <a:ext cx="2376023" cy="2376023"/>
        </a:xfrm>
        <a:prstGeom prst="teardrop">
          <a:avLst>
            <a:gd name="adj" fmla="val 100000"/>
          </a:avLst>
        </a:prstGeom>
        <a:gradFill rotWithShape="0">
          <a:gsLst>
            <a:gs pos="0">
              <a:schemeClr val="accent5">
                <a:hueOff val="-5206629"/>
                <a:satOff val="-44400"/>
                <a:lumOff val="10293"/>
                <a:alphaOff val="0"/>
                <a:tint val="100000"/>
                <a:shade val="85000"/>
                <a:satMod val="100000"/>
                <a:lumMod val="100000"/>
              </a:schemeClr>
            </a:gs>
            <a:gs pos="100000">
              <a:schemeClr val="accent5">
                <a:hueOff val="-5206629"/>
                <a:satOff val="-44400"/>
                <a:lumOff val="10293"/>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EC904DC-3C85-4BC1-AC30-26B446E93885}">
      <dsp:nvSpPr>
        <dsp:cNvPr id="0" name=""/>
        <dsp:cNvSpPr/>
      </dsp:nvSpPr>
      <dsp:spPr>
        <a:xfrm>
          <a:off x="3077492" y="1477557"/>
          <a:ext cx="2223596" cy="2223359"/>
        </a:xfrm>
        <a:prstGeom prst="ellipse">
          <a:avLst/>
        </a:prstGeom>
        <a:solidFill>
          <a:schemeClr val="lt1">
            <a:alpha val="90000"/>
            <a:hueOff val="0"/>
            <a:satOff val="0"/>
            <a:lumOff val="0"/>
            <a:alphaOff val="0"/>
          </a:schemeClr>
        </a:solidFill>
        <a:ln w="9525" cap="flat" cmpd="sng" algn="ctr">
          <a:solidFill>
            <a:schemeClr val="accent5">
              <a:hueOff val="-5206629"/>
              <a:satOff val="-44400"/>
              <a:lumOff val="10293"/>
              <a:alphaOff val="0"/>
            </a:schemeClr>
          </a:solidFill>
          <a:prstDash val="solid"/>
        </a:ln>
        <a:effectLst>
          <a:outerShdw blurRad="50800" dist="12700" dir="5400000" algn="ctr" rotWithShape="0">
            <a:srgbClr val="000000">
              <a:alpha val="5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en-US" sz="3400" kern="1200"/>
            <a:t>Apply &amp; Evaluate</a:t>
          </a:r>
        </a:p>
      </dsp:txBody>
      <dsp:txXfrm>
        <a:off x="3395370" y="1795239"/>
        <a:ext cx="1587840" cy="1587994"/>
      </dsp:txXfrm>
    </dsp:sp>
    <dsp:sp modelId="{0BF28066-F11A-45B2-ADF9-B3D43C9414A9}">
      <dsp:nvSpPr>
        <dsp:cNvPr id="0" name=""/>
        <dsp:cNvSpPr/>
      </dsp:nvSpPr>
      <dsp:spPr>
        <a:xfrm rot="2700000">
          <a:off x="539661" y="1401016"/>
          <a:ext cx="2376023" cy="2376023"/>
        </a:xfrm>
        <a:prstGeom prst="teardrop">
          <a:avLst>
            <a:gd name="adj" fmla="val 100000"/>
          </a:avLst>
        </a:prstGeom>
        <a:gradFill rotWithShape="0">
          <a:gsLst>
            <a:gs pos="0">
              <a:schemeClr val="accent5">
                <a:hueOff val="-10413257"/>
                <a:satOff val="-88801"/>
                <a:lumOff val="20586"/>
                <a:alphaOff val="0"/>
                <a:tint val="100000"/>
                <a:shade val="85000"/>
                <a:satMod val="100000"/>
                <a:lumMod val="100000"/>
              </a:schemeClr>
            </a:gs>
            <a:gs pos="100000">
              <a:schemeClr val="accent5">
                <a:hueOff val="-10413257"/>
                <a:satOff val="-88801"/>
                <a:lumOff val="20586"/>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263233F-69BD-4ADA-806A-0A069784CA0B}">
      <dsp:nvSpPr>
        <dsp:cNvPr id="0" name=""/>
        <dsp:cNvSpPr/>
      </dsp:nvSpPr>
      <dsp:spPr>
        <a:xfrm>
          <a:off x="615874" y="1477557"/>
          <a:ext cx="2223596" cy="2223359"/>
        </a:xfrm>
        <a:prstGeom prst="ellipse">
          <a:avLst/>
        </a:prstGeom>
        <a:solidFill>
          <a:schemeClr val="lt1">
            <a:alpha val="90000"/>
            <a:hueOff val="0"/>
            <a:satOff val="0"/>
            <a:lumOff val="0"/>
            <a:alphaOff val="0"/>
          </a:schemeClr>
        </a:solidFill>
        <a:ln w="9525" cap="flat" cmpd="sng" algn="ctr">
          <a:solidFill>
            <a:schemeClr val="accent5">
              <a:hueOff val="-10413257"/>
              <a:satOff val="-88801"/>
              <a:lumOff val="20586"/>
              <a:alphaOff val="0"/>
            </a:schemeClr>
          </a:solidFill>
          <a:prstDash val="solid"/>
        </a:ln>
        <a:effectLst>
          <a:outerShdw blurRad="50800" dist="12700" dir="5400000" algn="ctr" rotWithShape="0">
            <a:srgbClr val="000000">
              <a:alpha val="5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en-US" sz="3400" kern="1200"/>
            <a:t>Award &amp; Disburse</a:t>
          </a:r>
        </a:p>
      </dsp:txBody>
      <dsp:txXfrm>
        <a:off x="933752" y="1795239"/>
        <a:ext cx="1587840" cy="15879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9A539-D43A-4CC9-BF4B-8DE026843705}">
      <dsp:nvSpPr>
        <dsp:cNvPr id="0" name=""/>
        <dsp:cNvSpPr/>
      </dsp:nvSpPr>
      <dsp:spPr>
        <a:xfrm>
          <a:off x="965211" y="0"/>
          <a:ext cx="5469532" cy="3785192"/>
        </a:xfrm>
        <a:prstGeom prst="rightArrow">
          <a:avLst/>
        </a:prstGeom>
        <a:gradFill rotWithShape="0">
          <a:gsLst>
            <a:gs pos="0">
              <a:schemeClr val="accent6">
                <a:tint val="40000"/>
                <a:hueOff val="0"/>
                <a:satOff val="0"/>
                <a:lumOff val="0"/>
                <a:alphaOff val="0"/>
                <a:tint val="100000"/>
                <a:shade val="85000"/>
                <a:satMod val="100000"/>
                <a:lumMod val="100000"/>
              </a:schemeClr>
            </a:gs>
            <a:gs pos="100000">
              <a:schemeClr val="accent6">
                <a:tint val="40000"/>
                <a:hueOff val="0"/>
                <a:satOff val="0"/>
                <a:lumOff val="0"/>
                <a:alphaOff val="0"/>
                <a:tint val="90000"/>
                <a:shade val="100000"/>
                <a:satMod val="150000"/>
                <a:lumMod val="100000"/>
              </a:schemeClr>
            </a:gs>
          </a:gsLst>
          <a:path path="circle">
            <a:fillToRect l="100000" t="100000" r="100000" b="100000"/>
          </a:path>
        </a:gradFill>
        <a:ln>
          <a:noFill/>
        </a:ln>
        <a:effectLst/>
        <a:scene3d>
          <a:camera prst="orthographicFront">
            <a:rot lat="0" lon="0" rev="0"/>
          </a:camera>
          <a:lightRig rig="contrasting" dir="t">
            <a:rot lat="0" lon="0" rev="7800000"/>
          </a:lightRig>
        </a:scene3d>
        <a:sp3d z="-190500">
          <a:bevelT w="139700" h="139700"/>
        </a:sp3d>
      </dsp:spPr>
      <dsp:style>
        <a:lnRef idx="0">
          <a:scrgbClr r="0" g="0" b="0"/>
        </a:lnRef>
        <a:fillRef idx="3">
          <a:scrgbClr r="0" g="0" b="0"/>
        </a:fillRef>
        <a:effectRef idx="0">
          <a:scrgbClr r="0" g="0" b="0"/>
        </a:effectRef>
        <a:fontRef idx="minor"/>
      </dsp:style>
    </dsp:sp>
    <dsp:sp modelId="{F461C0A0-8CDB-4715-A798-43AB78817D0C}">
      <dsp:nvSpPr>
        <dsp:cNvPr id="0" name=""/>
        <dsp:cNvSpPr/>
      </dsp:nvSpPr>
      <dsp:spPr>
        <a:xfrm>
          <a:off x="909127" y="1135557"/>
          <a:ext cx="2211943" cy="1514076"/>
        </a:xfrm>
        <a:prstGeom prst="roundRect">
          <a:avLst/>
        </a:prstGeom>
        <a:gradFill rotWithShape="1">
          <a:gsLst>
            <a:gs pos="0">
              <a:schemeClr val="accent5">
                <a:tint val="100000"/>
                <a:shade val="85000"/>
                <a:satMod val="100000"/>
                <a:lumMod val="100000"/>
              </a:schemeClr>
            </a:gs>
            <a:gs pos="100000">
              <a:schemeClr val="accent5">
                <a:tint val="90000"/>
                <a:shade val="100000"/>
                <a:satMod val="150000"/>
                <a:lumMod val="100000"/>
              </a:schemeClr>
            </a:gs>
          </a:gsLst>
          <a:path path="circle">
            <a:fillToRect l="100000" t="100000" r="100000" b="100000"/>
          </a:path>
        </a:gradFill>
        <a:ln>
          <a:noFill/>
        </a:ln>
        <a:effectLst/>
        <a:scene3d>
          <a:camera prst="orthographicFront">
            <a:rot lat="0" lon="0" rev="0"/>
          </a:camera>
          <a:lightRig rig="contrasting" dir="t">
            <a:rot lat="0" lon="0" rev="7800000"/>
          </a:lightRig>
        </a:scene3d>
        <a:sp3d>
          <a:bevelT w="139700" h="139700"/>
        </a:sp3d>
      </dsp:spPr>
      <dsp:style>
        <a:lnRef idx="0">
          <a:schemeClr val="accent5"/>
        </a:lnRef>
        <a:fillRef idx="3">
          <a:schemeClr val="accent5"/>
        </a:fillRef>
        <a:effectRef idx="3">
          <a:schemeClr val="accent5"/>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a:t>Assign Award</a:t>
          </a:r>
        </a:p>
      </dsp:txBody>
      <dsp:txXfrm>
        <a:off x="983038" y="1209468"/>
        <a:ext cx="2064121" cy="1366254"/>
      </dsp:txXfrm>
    </dsp:sp>
    <dsp:sp modelId="{100DE355-DF10-4330-A3E8-27FAFB43AEC5}">
      <dsp:nvSpPr>
        <dsp:cNvPr id="0" name=""/>
        <dsp:cNvSpPr/>
      </dsp:nvSpPr>
      <dsp:spPr>
        <a:xfrm>
          <a:off x="3313673" y="1135557"/>
          <a:ext cx="2211943" cy="1514076"/>
        </a:xfrm>
        <a:prstGeom prst="roundRect">
          <a:avLst/>
        </a:prstGeom>
        <a:gradFill rotWithShape="1">
          <a:gsLst>
            <a:gs pos="0">
              <a:schemeClr val="accent5">
                <a:tint val="100000"/>
                <a:shade val="85000"/>
                <a:satMod val="100000"/>
                <a:lumMod val="100000"/>
              </a:schemeClr>
            </a:gs>
            <a:gs pos="100000">
              <a:schemeClr val="accent5">
                <a:tint val="90000"/>
                <a:shade val="100000"/>
                <a:satMod val="150000"/>
                <a:lumMod val="100000"/>
              </a:schemeClr>
            </a:gs>
          </a:gsLst>
          <a:path path="circle">
            <a:fillToRect l="100000" t="100000" r="100000" b="100000"/>
          </a:path>
        </a:gradFill>
        <a:ln>
          <a:noFill/>
        </a:ln>
        <a:effectLst/>
        <a:scene3d>
          <a:camera prst="orthographicFront">
            <a:rot lat="0" lon="0" rev="0"/>
          </a:camera>
          <a:lightRig rig="contrasting" dir="t">
            <a:rot lat="0" lon="0" rev="7800000"/>
          </a:lightRig>
        </a:scene3d>
        <a:sp3d>
          <a:bevelT w="139700" h="139700"/>
        </a:sp3d>
      </dsp:spPr>
      <dsp:style>
        <a:lnRef idx="0">
          <a:schemeClr val="accent5"/>
        </a:lnRef>
        <a:fillRef idx="3">
          <a:schemeClr val="accent5"/>
        </a:fillRef>
        <a:effectRef idx="3">
          <a:schemeClr val="accent5"/>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a:t>Batch Refunds</a:t>
          </a:r>
        </a:p>
      </dsp:txBody>
      <dsp:txXfrm>
        <a:off x="3387584" y="1209468"/>
        <a:ext cx="2064121" cy="1366254"/>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74E3A3-F320-4EEF-B4DF-2665C153A7D4}" type="datetimeFigureOut">
              <a:rPr lang="en-US" smtClean="0"/>
              <a:t>10/30/2017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986606-505E-4411-99A2-B9D11CEB663F}" type="slidenum">
              <a:rPr lang="en-US" smtClean="0"/>
              <a:t>‹#›</a:t>
            </a:fld>
            <a:endParaRPr lang="en-US"/>
          </a:p>
        </p:txBody>
      </p:sp>
    </p:spTree>
    <p:extLst>
      <p:ext uri="{BB962C8B-B14F-4D97-AF65-F5344CB8AC3E}">
        <p14:creationId xmlns:p14="http://schemas.microsoft.com/office/powerpoint/2010/main" val="3390441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7E461-96B9-4925-8A01-59DC41F27E25}" type="datetimeFigureOut">
              <a:rPr lang="en-US" smtClean="0"/>
              <a:t>10/30/2017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64149-2C44-4029-BA5B-3E7ECA7C8CBF}" type="slidenum">
              <a:rPr lang="en-US" smtClean="0"/>
              <a:t>‹#›</a:t>
            </a:fld>
            <a:endParaRPr lang="en-US"/>
          </a:p>
        </p:txBody>
      </p:sp>
    </p:spTree>
    <p:extLst>
      <p:ext uri="{BB962C8B-B14F-4D97-AF65-F5344CB8AC3E}">
        <p14:creationId xmlns:p14="http://schemas.microsoft.com/office/powerpoint/2010/main" val="2531708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164149-2C44-4029-BA5B-3E7ECA7C8CBF}" type="slidenum">
              <a:rPr lang="en-US" smtClean="0"/>
              <a:t>1</a:t>
            </a:fld>
            <a:endParaRPr lang="en-US"/>
          </a:p>
        </p:txBody>
      </p:sp>
    </p:spTree>
    <p:extLst>
      <p:ext uri="{BB962C8B-B14F-4D97-AF65-F5344CB8AC3E}">
        <p14:creationId xmlns:p14="http://schemas.microsoft.com/office/powerpoint/2010/main" val="4162457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Once we had buy-in, our approach continued to be centered around engagement.</a:t>
            </a:r>
          </a:p>
          <a:p>
            <a:r>
              <a:rPr lang="en-US" dirty="0"/>
              <a:t>- We held multiple sessions with each of the other areas and walked through current process vs what the new proposed process in Campus Solutions would look like. </a:t>
            </a:r>
          </a:p>
          <a:p>
            <a:r>
              <a:rPr lang="en-US" dirty="0"/>
              <a:t>- In these sessions, we identified where there were easy wins, or "fits", and where there were "gaps" and together talked through how to solve those gaps.</a:t>
            </a:r>
          </a:p>
          <a:p>
            <a:r>
              <a:rPr lang="en-US" dirty="0"/>
              <a:t>- With that came an evaluation of risk.  If we had to change a current process in order to fit into delivered functionality in Campus Solutions, what was the risk?</a:t>
            </a:r>
          </a:p>
          <a:p>
            <a:r>
              <a:rPr lang="en-US" dirty="0"/>
              <a:t>- With that risk, were we willing to revise processes or did we need to find another solution?</a:t>
            </a:r>
          </a:p>
          <a:p>
            <a:r>
              <a:rPr lang="en-US" dirty="0"/>
              <a:t>- More times than not, the risk was minimal and with consensus, the project team worked through slight revisions to the processes.</a:t>
            </a:r>
          </a:p>
          <a:p>
            <a:r>
              <a:rPr lang="en-US" dirty="0"/>
              <a:t>- And, throughout the entire project, we communicated, communicated, communicated.  I can't stress that enough.  On a regular basis, project updates were distributed, decision documents created and distributed, and meetings were held to review progress and updates.</a:t>
            </a:r>
          </a:p>
          <a:p>
            <a:endParaRPr lang="en-US" dirty="0"/>
          </a:p>
        </p:txBody>
      </p:sp>
      <p:sp>
        <p:nvSpPr>
          <p:cNvPr id="4" name="Slide Number Placeholder 3"/>
          <p:cNvSpPr>
            <a:spLocks noGrp="1"/>
          </p:cNvSpPr>
          <p:nvPr>
            <p:ph type="sldNum" sz="quarter" idx="10"/>
          </p:nvPr>
        </p:nvSpPr>
        <p:spPr/>
        <p:txBody>
          <a:bodyPr/>
          <a:lstStyle/>
          <a:p>
            <a:fld id="{22164149-2C44-4029-BA5B-3E7ECA7C8CBF}" type="slidenum">
              <a:rPr lang="en-US" smtClean="0"/>
              <a:t>10</a:t>
            </a:fld>
            <a:endParaRPr lang="en-US"/>
          </a:p>
        </p:txBody>
      </p:sp>
    </p:spTree>
    <p:extLst>
      <p:ext uri="{BB962C8B-B14F-4D97-AF65-F5344CB8AC3E}">
        <p14:creationId xmlns:p14="http://schemas.microsoft.com/office/powerpoint/2010/main" val="2837532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identified 3 distinct</a:t>
            </a:r>
            <a:r>
              <a:rPr lang="en-US" baseline="0" dirty="0"/>
              <a:t> processes within our project and decided to roll out in phases:</a:t>
            </a:r>
          </a:p>
          <a:p>
            <a:pPr marL="228600" indent="-228600">
              <a:buAutoNum type="arabicPeriod"/>
            </a:pPr>
            <a:r>
              <a:rPr lang="en-US" baseline="0" dirty="0"/>
              <a:t>Award &amp; Disburse. This process had the highest manual effort and no integration within PeopleSoft systems.</a:t>
            </a:r>
          </a:p>
          <a:p>
            <a:pPr marL="228600" indent="-228600">
              <a:buAutoNum type="arabicPeriod"/>
            </a:pPr>
            <a:r>
              <a:rPr lang="en-US" baseline="0" dirty="0"/>
              <a:t>Apply &amp; Evaluate. We left this for Phase II because we already had a functioning on-line application form.</a:t>
            </a:r>
          </a:p>
          <a:p>
            <a:pPr marL="228600" indent="-228600">
              <a:buAutoNum type="arabicPeriod"/>
            </a:pPr>
            <a:r>
              <a:rPr lang="en-US" baseline="0" dirty="0"/>
              <a:t>Packaging or automated evaluations. For the future.</a:t>
            </a:r>
          </a:p>
          <a:p>
            <a:pPr marL="228600" indent="-228600">
              <a:buAutoNum type="arabicPeriod"/>
            </a:pPr>
            <a:endParaRPr lang="en-US" baseline="0" dirty="0"/>
          </a:p>
          <a:p>
            <a:pPr marL="0" indent="0">
              <a:buNone/>
            </a:pPr>
            <a:r>
              <a:rPr lang="en-US" baseline="0" dirty="0"/>
              <a:t>Overall, we are very happy that we did the project in this order.</a:t>
            </a:r>
          </a:p>
          <a:p>
            <a:pPr marL="228600" indent="-228600">
              <a:buAutoNum type="arabicPeriod"/>
            </a:pPr>
            <a:endParaRPr lang="en-US" baseline="0" dirty="0"/>
          </a:p>
          <a:p>
            <a:pPr marL="0" indent="0">
              <a:buNone/>
            </a:pPr>
            <a:r>
              <a:rPr lang="en-US" baseline="0" dirty="0"/>
              <a:t>Pros:</a:t>
            </a:r>
          </a:p>
          <a:p>
            <a:pPr marL="0" indent="0">
              <a:buNone/>
            </a:pPr>
            <a:r>
              <a:rPr lang="en-US" b="0" baseline="0" dirty="0">
                <a:solidFill>
                  <a:schemeClr val="accent2"/>
                </a:solidFill>
              </a:rPr>
              <a:t>The team became familiar with PeopleSoft setup and processes before building a custom application.</a:t>
            </a:r>
          </a:p>
          <a:p>
            <a:pPr marL="0" indent="0">
              <a:buNone/>
            </a:pPr>
            <a:r>
              <a:rPr lang="en-US" b="0" baseline="0" dirty="0">
                <a:solidFill>
                  <a:schemeClr val="accent2"/>
                </a:solidFill>
              </a:rPr>
              <a:t>Allowed us to streamline the business process which is helping with the design of the student application form.</a:t>
            </a:r>
            <a:r>
              <a:rPr lang="en-US" b="1" baseline="0" dirty="0">
                <a:solidFill>
                  <a:schemeClr val="accent2"/>
                </a:solidFill>
              </a:rPr>
              <a:t> </a:t>
            </a:r>
          </a:p>
          <a:p>
            <a:pPr marL="0" indent="0">
              <a:buNone/>
            </a:pPr>
            <a:endParaRPr lang="en-US" b="1" baseline="0" dirty="0">
              <a:solidFill>
                <a:schemeClr val="accent2"/>
              </a:solidFill>
            </a:endParaRPr>
          </a:p>
          <a:p>
            <a:pPr marL="0" indent="0">
              <a:buNone/>
            </a:pPr>
            <a:r>
              <a:rPr lang="en-US" b="0" baseline="0" dirty="0">
                <a:solidFill>
                  <a:schemeClr val="accent2"/>
                </a:solidFill>
              </a:rPr>
              <a:t>Cons: </a:t>
            </a:r>
          </a:p>
          <a:p>
            <a:pPr marL="0" indent="0">
              <a:buNone/>
            </a:pPr>
            <a:r>
              <a:rPr lang="en-US" b="0" baseline="0" dirty="0">
                <a:solidFill>
                  <a:schemeClr val="accent2"/>
                </a:solidFill>
              </a:rPr>
              <a:t>Maintaining 2 systems for more than a full cycle.</a:t>
            </a:r>
          </a:p>
          <a:p>
            <a:pPr marL="0" indent="0">
              <a:buNone/>
            </a:pPr>
            <a:endParaRPr lang="en-US" b="0" dirty="0">
              <a:solidFill>
                <a:schemeClr val="accent2"/>
              </a:solidFill>
            </a:endParaRPr>
          </a:p>
        </p:txBody>
      </p:sp>
      <p:sp>
        <p:nvSpPr>
          <p:cNvPr id="4" name="Slide Number Placeholder 3"/>
          <p:cNvSpPr>
            <a:spLocks noGrp="1"/>
          </p:cNvSpPr>
          <p:nvPr>
            <p:ph type="sldNum" sz="quarter" idx="10"/>
          </p:nvPr>
        </p:nvSpPr>
        <p:spPr/>
        <p:txBody>
          <a:bodyPr/>
          <a:lstStyle/>
          <a:p>
            <a:fld id="{22164149-2C44-4029-BA5B-3E7ECA7C8CBF}" type="slidenum">
              <a:rPr lang="en-US" smtClean="0"/>
              <a:t>11</a:t>
            </a:fld>
            <a:endParaRPr lang="en-US"/>
          </a:p>
        </p:txBody>
      </p:sp>
    </p:spTree>
    <p:extLst>
      <p:ext uri="{BB962C8B-B14F-4D97-AF65-F5344CB8AC3E}">
        <p14:creationId xmlns:p14="http://schemas.microsoft.com/office/powerpoint/2010/main" val="1631333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164149-2C44-4029-BA5B-3E7ECA7C8CBF}" type="slidenum">
              <a:rPr lang="en-US" smtClean="0"/>
              <a:t>12</a:t>
            </a:fld>
            <a:endParaRPr lang="en-US"/>
          </a:p>
        </p:txBody>
      </p:sp>
    </p:spTree>
    <p:extLst>
      <p:ext uri="{BB962C8B-B14F-4D97-AF65-F5344CB8AC3E}">
        <p14:creationId xmlns:p14="http://schemas.microsoft.com/office/powerpoint/2010/main" val="3268466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t>
            </a:r>
            <a:r>
              <a:rPr lang="en-US" baseline="0" dirty="0"/>
              <a:t>manual steps were followed for every single cheque.</a:t>
            </a:r>
          </a:p>
          <a:p>
            <a:r>
              <a:rPr lang="en-US" b="1" baseline="0" dirty="0"/>
              <a:t>Print </a:t>
            </a:r>
            <a:r>
              <a:rPr lang="en-US" b="1" baseline="0" dirty="0" err="1"/>
              <a:t>Requisiton</a:t>
            </a:r>
            <a:r>
              <a:rPr lang="en-US" baseline="0" dirty="0"/>
              <a:t>: process was all paper-based. </a:t>
            </a:r>
          </a:p>
          <a:p>
            <a:r>
              <a:rPr lang="en-US" baseline="0" dirty="0"/>
              <a:t>	Now: Entering awards directly into PeopleSoft removed this step.</a:t>
            </a:r>
          </a:p>
          <a:p>
            <a:r>
              <a:rPr lang="en-US" b="1" baseline="0" dirty="0"/>
              <a:t>Manual adjust:</a:t>
            </a:r>
            <a:r>
              <a:rPr lang="en-US" baseline="0" dirty="0"/>
              <a:t> for things like address changes, etc.</a:t>
            </a:r>
          </a:p>
          <a:p>
            <a:r>
              <a:rPr lang="en-US" baseline="0" dirty="0"/>
              <a:t>	Now: Using PeopleSoft removed this step. Students can now update their own addresses.</a:t>
            </a:r>
          </a:p>
          <a:p>
            <a:r>
              <a:rPr lang="en-US" b="1" baseline="0" dirty="0"/>
              <a:t>Accountant Review:</a:t>
            </a:r>
            <a:r>
              <a:rPr lang="en-US" baseline="0" dirty="0"/>
              <a:t> make sure we have the funds and the right </a:t>
            </a:r>
            <a:r>
              <a:rPr lang="en-US" baseline="0" dirty="0" err="1"/>
              <a:t>chartfields</a:t>
            </a:r>
            <a:r>
              <a:rPr lang="en-US" baseline="0" dirty="0"/>
              <a:t> on the form.</a:t>
            </a:r>
          </a:p>
          <a:p>
            <a:r>
              <a:rPr lang="en-US" baseline="0" dirty="0"/>
              <a:t>	Now: </a:t>
            </a:r>
            <a:r>
              <a:rPr lang="en-US" baseline="0" dirty="0" err="1"/>
              <a:t>Chartfields</a:t>
            </a:r>
            <a:r>
              <a:rPr lang="en-US" baseline="0" dirty="0"/>
              <a:t> are set up in the system. Accountant sets up Fiscal item type on receipt of funds which prevents over-disbursement</a:t>
            </a:r>
          </a:p>
          <a:p>
            <a:r>
              <a:rPr lang="en-US" b="1" baseline="0" dirty="0"/>
              <a:t>Send form to AP: </a:t>
            </a:r>
            <a:r>
              <a:rPr lang="en-US" b="0" baseline="0" dirty="0"/>
              <a:t>Another set of hands on the paper. Third round of data entry.</a:t>
            </a:r>
          </a:p>
          <a:p>
            <a:r>
              <a:rPr lang="en-US" b="0" baseline="0" dirty="0"/>
              <a:t>	Now: Batch Refunds</a:t>
            </a:r>
          </a:p>
          <a:p>
            <a:r>
              <a:rPr lang="en-US" b="1" baseline="0" dirty="0"/>
              <a:t>Cheque Production: </a:t>
            </a:r>
            <a:r>
              <a:rPr lang="en-US" b="0" baseline="0" dirty="0"/>
              <a:t>no change</a:t>
            </a:r>
          </a:p>
          <a:p>
            <a:r>
              <a:rPr lang="en-US" b="1" baseline="0" dirty="0"/>
              <a:t>Manual separate:</a:t>
            </a:r>
            <a:r>
              <a:rPr lang="en-US" b="0" baseline="0" dirty="0"/>
              <a:t> Scholarship &amp; Bursary cheques removed from </a:t>
            </a:r>
            <a:r>
              <a:rPr lang="en-US" b="0" baseline="0" dirty="0" err="1"/>
              <a:t>mailout</a:t>
            </a:r>
            <a:r>
              <a:rPr lang="en-US" b="0" baseline="0" dirty="0"/>
              <a:t> by hand</a:t>
            </a:r>
          </a:p>
          <a:p>
            <a:r>
              <a:rPr lang="en-US" b="0" baseline="0" dirty="0"/>
              <a:t>	Now: All funds go directly to students. one of our biggest changes that we’ll talk about more later. </a:t>
            </a:r>
            <a:endParaRPr lang="en-US" b="1" baseline="0" dirty="0"/>
          </a:p>
          <a:p>
            <a:endParaRPr lang="en-US" b="1" dirty="0"/>
          </a:p>
        </p:txBody>
      </p:sp>
      <p:sp>
        <p:nvSpPr>
          <p:cNvPr id="4" name="Slide Number Placeholder 3"/>
          <p:cNvSpPr>
            <a:spLocks noGrp="1"/>
          </p:cNvSpPr>
          <p:nvPr>
            <p:ph type="sldNum" sz="quarter" idx="10"/>
          </p:nvPr>
        </p:nvSpPr>
        <p:spPr/>
        <p:txBody>
          <a:bodyPr/>
          <a:lstStyle/>
          <a:p>
            <a:fld id="{22164149-2C44-4029-BA5B-3E7ECA7C8CBF}" type="slidenum">
              <a:rPr lang="en-US" smtClean="0"/>
              <a:t>13</a:t>
            </a:fld>
            <a:endParaRPr lang="en-US"/>
          </a:p>
        </p:txBody>
      </p:sp>
    </p:spTree>
    <p:extLst>
      <p:ext uri="{BB962C8B-B14F-4D97-AF65-F5344CB8AC3E}">
        <p14:creationId xmlns:p14="http://schemas.microsoft.com/office/powerpoint/2010/main" val="882052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From the staff perspective:</a:t>
            </a:r>
          </a:p>
          <a:p>
            <a:r>
              <a:rPr lang="en-US" b="0" dirty="0"/>
              <a:t>Now</a:t>
            </a:r>
            <a:r>
              <a:rPr lang="en-US" b="0" baseline="0" dirty="0"/>
              <a:t> only two steps.</a:t>
            </a:r>
          </a:p>
          <a:p>
            <a:endParaRPr lang="en-US" b="0" baseline="0" dirty="0"/>
          </a:p>
          <a:p>
            <a:r>
              <a:rPr lang="en-US" b="0" baseline="0" dirty="0"/>
              <a:t>This is an over-simplification because we have a large number of processes running in the background to automate things.</a:t>
            </a:r>
            <a:endParaRPr lang="en-US" b="0" dirty="0"/>
          </a:p>
        </p:txBody>
      </p:sp>
      <p:sp>
        <p:nvSpPr>
          <p:cNvPr id="4" name="Slide Number Placeholder 3"/>
          <p:cNvSpPr>
            <a:spLocks noGrp="1"/>
          </p:cNvSpPr>
          <p:nvPr>
            <p:ph type="sldNum" sz="quarter" idx="10"/>
          </p:nvPr>
        </p:nvSpPr>
        <p:spPr/>
        <p:txBody>
          <a:bodyPr/>
          <a:lstStyle/>
          <a:p>
            <a:fld id="{22164149-2C44-4029-BA5B-3E7ECA7C8CBF}" type="slidenum">
              <a:rPr lang="en-US" smtClean="0"/>
              <a:t>14</a:t>
            </a:fld>
            <a:endParaRPr lang="en-US"/>
          </a:p>
        </p:txBody>
      </p:sp>
    </p:spTree>
    <p:extLst>
      <p:ext uri="{BB962C8B-B14F-4D97-AF65-F5344CB8AC3E}">
        <p14:creationId xmlns:p14="http://schemas.microsoft.com/office/powerpoint/2010/main" val="4220601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now have a PS job that runs nightly and contains 23 processes</a:t>
            </a:r>
            <a:r>
              <a:rPr lang="en-US" baseline="0" dirty="0"/>
              <a:t> that automate the following jobs.</a:t>
            </a:r>
          </a:p>
          <a:p>
            <a:r>
              <a:rPr lang="en-US" baseline="0" dirty="0"/>
              <a:t>All of the processes here are </a:t>
            </a:r>
            <a:r>
              <a:rPr lang="en-US" b="1" baseline="0" dirty="0"/>
              <a:t>used as delivered</a:t>
            </a:r>
            <a:r>
              <a:rPr lang="en-US" baseline="0" dirty="0"/>
              <a:t>, with the exception of the Activity Guide which has a page within the framework.</a:t>
            </a:r>
          </a:p>
          <a:p>
            <a:endParaRPr lang="en-US" baseline="0" dirty="0"/>
          </a:p>
          <a:p>
            <a:r>
              <a:rPr lang="en-US" baseline="0" dirty="0"/>
              <a:t>Items with the green band are manual processes that are triggers for other processes.</a:t>
            </a:r>
          </a:p>
          <a:p>
            <a:endParaRPr lang="en-US" baseline="0" dirty="0"/>
          </a:p>
          <a:p>
            <a:r>
              <a:rPr lang="en-US" b="1" baseline="0" dirty="0"/>
              <a:t>Aid Year/Term: </a:t>
            </a:r>
            <a:r>
              <a:rPr lang="en-US" baseline="0" dirty="0"/>
              <a:t>We activate all registered students so that this doesn’t have to be done manually for each recipient. </a:t>
            </a:r>
          </a:p>
          <a:p>
            <a:r>
              <a:rPr lang="en-US" b="1" baseline="0" dirty="0"/>
              <a:t>Make Award:</a:t>
            </a:r>
            <a:r>
              <a:rPr lang="en-US" baseline="0" dirty="0"/>
              <a:t> Manual process based on committee selections. </a:t>
            </a:r>
          </a:p>
          <a:p>
            <a:r>
              <a:rPr lang="en-US" b="1" baseline="0" dirty="0"/>
              <a:t>Add Guide, service indicator, and communication:</a:t>
            </a:r>
            <a:r>
              <a:rPr lang="en-US" baseline="0" dirty="0"/>
              <a:t> prep for student portion</a:t>
            </a:r>
          </a:p>
          <a:p>
            <a:r>
              <a:rPr lang="en-US" b="1" baseline="0" dirty="0"/>
              <a:t>Student completes Guide:</a:t>
            </a:r>
            <a:r>
              <a:rPr lang="en-US" baseline="0" dirty="0"/>
              <a:t> 1. confirm address, 2. Confirm SIN, 3. Declaration</a:t>
            </a:r>
          </a:p>
          <a:p>
            <a:r>
              <a:rPr lang="en-US" b="1" baseline="0" dirty="0" err="1"/>
              <a:t>Auth</a:t>
            </a:r>
            <a:r>
              <a:rPr lang="en-US" b="1" baseline="0" dirty="0"/>
              <a:t> &amp; Disburse:</a:t>
            </a:r>
            <a:r>
              <a:rPr lang="en-US" baseline="0" dirty="0"/>
              <a:t> Guide triggers disbursement processes</a:t>
            </a:r>
          </a:p>
          <a:p>
            <a:r>
              <a:rPr lang="en-US" b="1" baseline="0" dirty="0"/>
              <a:t>Batch Refunds:</a:t>
            </a:r>
            <a:r>
              <a:rPr lang="en-US" baseline="0" dirty="0"/>
              <a:t> Still run manually; however we could automate in the future. Cash Office is very cautious especially as we roll out new processes.</a:t>
            </a:r>
          </a:p>
          <a:p>
            <a:r>
              <a:rPr lang="en-US" b="1" baseline="0" dirty="0"/>
              <a:t>AP:</a:t>
            </a:r>
            <a:r>
              <a:rPr lang="en-US" baseline="0" dirty="0"/>
              <a:t> All cheques go straight in the mail.</a:t>
            </a:r>
          </a:p>
          <a:p>
            <a:endParaRPr lang="en-US" dirty="0"/>
          </a:p>
        </p:txBody>
      </p:sp>
      <p:sp>
        <p:nvSpPr>
          <p:cNvPr id="4" name="Slide Number Placeholder 3"/>
          <p:cNvSpPr>
            <a:spLocks noGrp="1"/>
          </p:cNvSpPr>
          <p:nvPr>
            <p:ph type="sldNum" sz="quarter" idx="10"/>
          </p:nvPr>
        </p:nvSpPr>
        <p:spPr/>
        <p:txBody>
          <a:bodyPr/>
          <a:lstStyle/>
          <a:p>
            <a:fld id="{22164149-2C44-4029-BA5B-3E7ECA7C8CBF}" type="slidenum">
              <a:rPr lang="en-US" smtClean="0"/>
              <a:t>15</a:t>
            </a:fld>
            <a:endParaRPr lang="en-US"/>
          </a:p>
        </p:txBody>
      </p:sp>
    </p:spTree>
    <p:extLst>
      <p:ext uri="{BB962C8B-B14F-4D97-AF65-F5344CB8AC3E}">
        <p14:creationId xmlns:p14="http://schemas.microsoft.com/office/powerpoint/2010/main" val="3747192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0" dirty="0"/>
              <a:t>We</a:t>
            </a:r>
            <a:r>
              <a:rPr lang="en-US" b="0" baseline="0" dirty="0"/>
              <a:t> took advantage of </a:t>
            </a:r>
            <a:r>
              <a:rPr lang="en-US" b="0" baseline="0" dirty="0" err="1"/>
              <a:t>Pagelets</a:t>
            </a:r>
            <a:r>
              <a:rPr lang="en-US" b="0" baseline="0" dirty="0"/>
              <a:t>, Navigation Collections, and </a:t>
            </a:r>
            <a:r>
              <a:rPr lang="en-US" b="0" baseline="0" dirty="0" err="1"/>
              <a:t>WorkCenters</a:t>
            </a:r>
            <a:r>
              <a:rPr lang="en-US" b="0" baseline="0" dirty="0"/>
              <a:t> to build a quick access dashboard for staff.</a:t>
            </a:r>
          </a:p>
          <a:p>
            <a:r>
              <a:rPr lang="en-US" b="0" baseline="0" dirty="0"/>
              <a:t>In most cases, the only step that they need to take is coming here to Offer/Accept the award.</a:t>
            </a:r>
            <a:endParaRPr lang="en-US" b="0" dirty="0"/>
          </a:p>
          <a:p>
            <a:endParaRPr lang="en-US" b="1" dirty="0"/>
          </a:p>
        </p:txBody>
      </p:sp>
      <p:sp>
        <p:nvSpPr>
          <p:cNvPr id="4" name="Slide Number Placeholder 3"/>
          <p:cNvSpPr>
            <a:spLocks noGrp="1"/>
          </p:cNvSpPr>
          <p:nvPr>
            <p:ph type="sldNum" sz="quarter" idx="10"/>
          </p:nvPr>
        </p:nvSpPr>
        <p:spPr/>
        <p:txBody>
          <a:bodyPr/>
          <a:lstStyle/>
          <a:p>
            <a:fld id="{22164149-2C44-4029-BA5B-3E7ECA7C8CBF}" type="slidenum">
              <a:rPr lang="en-US" smtClean="0"/>
              <a:t>16</a:t>
            </a:fld>
            <a:endParaRPr lang="en-US"/>
          </a:p>
        </p:txBody>
      </p:sp>
    </p:spTree>
    <p:extLst>
      <p:ext uri="{BB962C8B-B14F-4D97-AF65-F5344CB8AC3E}">
        <p14:creationId xmlns:p14="http://schemas.microsoft.com/office/powerpoint/2010/main" val="2615709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Once a student is selected as a recipient, they receive an e-notification that there is a message for them on their portal.  </a:t>
            </a:r>
          </a:p>
          <a:p>
            <a:r>
              <a:rPr lang="en-US" dirty="0"/>
              <a:t>- Within that first communication, they are advised that they have been selected as a recipient, the specific scholarship or bursary they were selected for, the value they are receiving, and most importantly</a:t>
            </a:r>
          </a:p>
          <a:p>
            <a:r>
              <a:rPr lang="en-US" dirty="0"/>
              <a:t>- The steps they are required to take in order to receive the funds.</a:t>
            </a:r>
          </a:p>
          <a:p>
            <a:r>
              <a:rPr lang="en-US" dirty="0"/>
              <a:t>- i.e. completing the Scholarship &amp; Bursary Task found on the dashboard of their portal.</a:t>
            </a:r>
          </a:p>
          <a:p>
            <a:r>
              <a:rPr lang="en-US" dirty="0"/>
              <a:t>- They are also encouraged to send a thank you card to the donor.</a:t>
            </a:r>
          </a:p>
        </p:txBody>
      </p:sp>
      <p:sp>
        <p:nvSpPr>
          <p:cNvPr id="4" name="Slide Number Placeholder 3"/>
          <p:cNvSpPr>
            <a:spLocks noGrp="1"/>
          </p:cNvSpPr>
          <p:nvPr>
            <p:ph type="sldNum" sz="quarter" idx="10"/>
          </p:nvPr>
        </p:nvSpPr>
        <p:spPr/>
        <p:txBody>
          <a:bodyPr/>
          <a:lstStyle/>
          <a:p>
            <a:fld id="{22164149-2C44-4029-BA5B-3E7ECA7C8CBF}" type="slidenum">
              <a:rPr lang="en-US" smtClean="0"/>
              <a:t>17</a:t>
            </a:fld>
            <a:endParaRPr lang="en-US"/>
          </a:p>
        </p:txBody>
      </p:sp>
    </p:spTree>
    <p:extLst>
      <p:ext uri="{BB962C8B-B14F-4D97-AF65-F5344CB8AC3E}">
        <p14:creationId xmlns:p14="http://schemas.microsoft.com/office/powerpoint/2010/main" val="1560244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Within the Scholarship and Bursary Task, the students are asked to:</a:t>
            </a:r>
          </a:p>
          <a:p>
            <a:r>
              <a:rPr lang="en-US" dirty="0"/>
              <a:t>- verify their mailing address and make any revisions that are required.</a:t>
            </a:r>
          </a:p>
          <a:p>
            <a:r>
              <a:rPr lang="en-US" dirty="0"/>
              <a:t>- This will also update the address on their student record.</a:t>
            </a:r>
          </a:p>
        </p:txBody>
      </p:sp>
      <p:sp>
        <p:nvSpPr>
          <p:cNvPr id="4" name="Slide Number Placeholder 3"/>
          <p:cNvSpPr>
            <a:spLocks noGrp="1"/>
          </p:cNvSpPr>
          <p:nvPr>
            <p:ph type="sldNum" sz="quarter" idx="10"/>
          </p:nvPr>
        </p:nvSpPr>
        <p:spPr/>
        <p:txBody>
          <a:bodyPr/>
          <a:lstStyle/>
          <a:p>
            <a:fld id="{22164149-2C44-4029-BA5B-3E7ECA7C8CBF}" type="slidenum">
              <a:rPr lang="en-US" smtClean="0"/>
              <a:t>18</a:t>
            </a:fld>
            <a:endParaRPr lang="en-US"/>
          </a:p>
        </p:txBody>
      </p:sp>
    </p:spTree>
    <p:extLst>
      <p:ext uri="{BB962C8B-B14F-4D97-AF65-F5344CB8AC3E}">
        <p14:creationId xmlns:p14="http://schemas.microsoft.com/office/powerpoint/2010/main" val="2053225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 They are provided with FOIPP statement/declaration</a:t>
            </a:r>
          </a:p>
          <a:p>
            <a:r>
              <a:rPr lang="en-US" dirty="0"/>
              <a:t>- And they are asked to provide consent for:</a:t>
            </a:r>
          </a:p>
          <a:p>
            <a:r>
              <a:rPr lang="en-US" dirty="0"/>
              <a:t>- the information they have provided</a:t>
            </a:r>
          </a:p>
          <a:p>
            <a:r>
              <a:rPr lang="en-US" dirty="0"/>
              <a:t>- that we are able to share their information with the scholarship or bursary donor</a:t>
            </a:r>
          </a:p>
          <a:p>
            <a:r>
              <a:rPr lang="en-US" dirty="0"/>
              <a:t>- if they should have a change of circumstances that they will contact the Scholarships &amp; Bursaries Office</a:t>
            </a:r>
          </a:p>
          <a:p>
            <a:endParaRPr lang="en-US" dirty="0"/>
          </a:p>
        </p:txBody>
      </p:sp>
      <p:sp>
        <p:nvSpPr>
          <p:cNvPr id="4" name="Slide Number Placeholder 3"/>
          <p:cNvSpPr>
            <a:spLocks noGrp="1"/>
          </p:cNvSpPr>
          <p:nvPr>
            <p:ph type="sldNum" sz="quarter" idx="10"/>
          </p:nvPr>
        </p:nvSpPr>
        <p:spPr/>
        <p:txBody>
          <a:bodyPr/>
          <a:lstStyle/>
          <a:p>
            <a:fld id="{22164149-2C44-4029-BA5B-3E7ECA7C8CBF}" type="slidenum">
              <a:rPr lang="en-US" smtClean="0"/>
              <a:t>19</a:t>
            </a:fld>
            <a:endParaRPr lang="en-US"/>
          </a:p>
        </p:txBody>
      </p:sp>
    </p:spTree>
    <p:extLst>
      <p:ext uri="{BB962C8B-B14F-4D97-AF65-F5344CB8AC3E}">
        <p14:creationId xmlns:p14="http://schemas.microsoft.com/office/powerpoint/2010/main" val="2001061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64149-2C44-4029-BA5B-3E7ECA7C8CBF}" type="slidenum">
              <a:rPr lang="en-US" smtClean="0"/>
              <a:t>2</a:t>
            </a:fld>
            <a:endParaRPr lang="en-US"/>
          </a:p>
        </p:txBody>
      </p:sp>
    </p:spTree>
    <p:extLst>
      <p:ext uri="{BB962C8B-B14F-4D97-AF65-F5344CB8AC3E}">
        <p14:creationId xmlns:p14="http://schemas.microsoft.com/office/powerpoint/2010/main" val="2689465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 Then they are prompted to provide a Social Insurance Number or Individual Tax Number. </a:t>
            </a:r>
          </a:p>
          <a:p>
            <a:r>
              <a:rPr lang="en-US" dirty="0"/>
              <a:t>and</a:t>
            </a:r>
          </a:p>
          <a:p>
            <a:r>
              <a:rPr lang="en-US" dirty="0"/>
              <a:t>- To complete their task</a:t>
            </a:r>
          </a:p>
          <a:p>
            <a:r>
              <a:rPr lang="en-US" dirty="0"/>
              <a:t>- Until they click on "Complete Task" they can return to this activity guide at any time.</a:t>
            </a:r>
          </a:p>
        </p:txBody>
      </p:sp>
      <p:sp>
        <p:nvSpPr>
          <p:cNvPr id="4" name="Slide Number Placeholder 3"/>
          <p:cNvSpPr>
            <a:spLocks noGrp="1"/>
          </p:cNvSpPr>
          <p:nvPr>
            <p:ph type="sldNum" sz="quarter" idx="10"/>
          </p:nvPr>
        </p:nvSpPr>
        <p:spPr/>
        <p:txBody>
          <a:bodyPr/>
          <a:lstStyle/>
          <a:p>
            <a:fld id="{22164149-2C44-4029-BA5B-3E7ECA7C8CBF}" type="slidenum">
              <a:rPr lang="en-US" smtClean="0"/>
              <a:t>20</a:t>
            </a:fld>
            <a:endParaRPr lang="en-US"/>
          </a:p>
        </p:txBody>
      </p:sp>
    </p:spTree>
    <p:extLst>
      <p:ext uri="{BB962C8B-B14F-4D97-AF65-F5344CB8AC3E}">
        <p14:creationId xmlns:p14="http://schemas.microsoft.com/office/powerpoint/2010/main" val="458008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 With all the pertinent information begin captured and stored in Campus Solutions, we are able to generate letters for donors from the system.</a:t>
            </a:r>
          </a:p>
          <a:p>
            <a:r>
              <a:rPr lang="en-US" dirty="0"/>
              <a:t>- These letters are triggered with the use of a query when all the awards for a particular donor have recipients selected for them.</a:t>
            </a:r>
          </a:p>
          <a:p>
            <a:r>
              <a:rPr lang="en-US" dirty="0"/>
              <a:t>- Then batch processes are run to produce letters similar to the one on the screen.</a:t>
            </a:r>
          </a:p>
          <a:p>
            <a:r>
              <a:rPr lang="en-US" dirty="0"/>
              <a:t>- Donors are reminded of the Award Name, Award Criteria, and are provide with the contact information for each of the recipients.</a:t>
            </a:r>
          </a:p>
        </p:txBody>
      </p:sp>
      <p:sp>
        <p:nvSpPr>
          <p:cNvPr id="4" name="Slide Number Placeholder 3"/>
          <p:cNvSpPr>
            <a:spLocks noGrp="1"/>
          </p:cNvSpPr>
          <p:nvPr>
            <p:ph type="sldNum" sz="quarter" idx="10"/>
          </p:nvPr>
        </p:nvSpPr>
        <p:spPr/>
        <p:txBody>
          <a:bodyPr/>
          <a:lstStyle/>
          <a:p>
            <a:fld id="{22164149-2C44-4029-BA5B-3E7ECA7C8CBF}" type="slidenum">
              <a:rPr lang="en-US" smtClean="0"/>
              <a:t>21</a:t>
            </a:fld>
            <a:endParaRPr lang="en-US"/>
          </a:p>
        </p:txBody>
      </p:sp>
    </p:spTree>
    <p:extLst>
      <p:ext uri="{BB962C8B-B14F-4D97-AF65-F5344CB8AC3E}">
        <p14:creationId xmlns:p14="http://schemas.microsoft.com/office/powerpoint/2010/main" val="4271572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Activity Guide:</a:t>
            </a:r>
            <a:r>
              <a:rPr lang="en-US" dirty="0"/>
              <a:t> Use</a:t>
            </a:r>
            <a:r>
              <a:rPr lang="en-US" baseline="0" dirty="0"/>
              <a:t>d the delivered guide technology, but we did have to add a custom page for the SIN. </a:t>
            </a:r>
          </a:p>
          <a:p>
            <a:r>
              <a:rPr lang="en-US" baseline="0" dirty="0"/>
              <a:t>Our SIN is stored in a custom, encrypted field.</a:t>
            </a:r>
          </a:p>
          <a:p>
            <a:endParaRPr lang="en-US" baseline="0" dirty="0"/>
          </a:p>
          <a:p>
            <a:r>
              <a:rPr lang="en-US" b="1" baseline="0" dirty="0"/>
              <a:t>Aid Year Roll: </a:t>
            </a:r>
          </a:p>
          <a:p>
            <a:pPr marL="171450" indent="-171450">
              <a:buFontTx/>
              <a:buChar char="-"/>
            </a:pPr>
            <a:r>
              <a:rPr lang="en-US" b="0" baseline="0" dirty="0"/>
              <a:t>A few tweaks to the delivered process</a:t>
            </a:r>
          </a:p>
          <a:p>
            <a:pPr marL="171450" indent="-171450">
              <a:buFontTx/>
              <a:buChar char="-"/>
            </a:pPr>
            <a:r>
              <a:rPr lang="en-US" b="0" baseline="0" dirty="0"/>
              <a:t>Requested enhancements from Oracle.</a:t>
            </a:r>
          </a:p>
          <a:p>
            <a:pPr marL="171450" indent="-171450">
              <a:buFontTx/>
              <a:buChar char="-"/>
            </a:pPr>
            <a:endParaRPr lang="en-US" b="0" baseline="0" dirty="0"/>
          </a:p>
          <a:p>
            <a:pPr marL="0" indent="0">
              <a:buFontTx/>
              <a:buNone/>
            </a:pPr>
            <a:r>
              <a:rPr lang="en-US" b="1" baseline="0" dirty="0"/>
              <a:t>Donor Load: </a:t>
            </a:r>
          </a:p>
          <a:p>
            <a:pPr marL="171450" indent="-171450">
              <a:buFontTx/>
              <a:buChar char="-"/>
            </a:pPr>
            <a:r>
              <a:rPr lang="en-US" b="0" baseline="0" dirty="0"/>
              <a:t>Required some basic name and contact information in order to print the Donor letters. </a:t>
            </a:r>
          </a:p>
          <a:p>
            <a:pPr marL="171450" indent="-171450">
              <a:buFontTx/>
              <a:buChar char="-"/>
            </a:pPr>
            <a:r>
              <a:rPr lang="en-US" b="0" baseline="0" dirty="0"/>
              <a:t>It was defined as a critical requirement that Advancement staff weren’t trying to maintain this information in 2 systems.</a:t>
            </a:r>
          </a:p>
          <a:p>
            <a:pPr marL="171450" indent="-171450">
              <a:buFontTx/>
              <a:buChar char="-"/>
            </a:pPr>
            <a:endParaRPr lang="en-US" b="0" baseline="0" dirty="0"/>
          </a:p>
          <a:p>
            <a:pPr marL="0" indent="0">
              <a:buFontTx/>
              <a:buNone/>
            </a:pPr>
            <a:r>
              <a:rPr lang="en-US" b="1" baseline="0" dirty="0"/>
              <a:t>T4A process:</a:t>
            </a:r>
          </a:p>
          <a:p>
            <a:pPr marL="171450" indent="-171450">
              <a:buFontTx/>
              <a:buChar char="-"/>
            </a:pPr>
            <a:r>
              <a:rPr lang="en-US" b="0" baseline="0" dirty="0"/>
              <a:t>We already had a custom T4A Self-Service component for students, but it pointed to our Finance database. We modified this to use the student account in CS.</a:t>
            </a:r>
          </a:p>
          <a:p>
            <a:pPr marL="171450" indent="-171450">
              <a:buFontTx/>
              <a:buChar char="-"/>
            </a:pPr>
            <a:r>
              <a:rPr lang="en-US" b="0" baseline="0" dirty="0"/>
              <a:t>Includes process to build T4A data based on Item Type settings.</a:t>
            </a:r>
          </a:p>
        </p:txBody>
      </p:sp>
      <p:sp>
        <p:nvSpPr>
          <p:cNvPr id="4" name="Slide Number Placeholder 3"/>
          <p:cNvSpPr>
            <a:spLocks noGrp="1"/>
          </p:cNvSpPr>
          <p:nvPr>
            <p:ph type="sldNum" sz="quarter" idx="10"/>
          </p:nvPr>
        </p:nvSpPr>
        <p:spPr/>
        <p:txBody>
          <a:bodyPr/>
          <a:lstStyle/>
          <a:p>
            <a:fld id="{22164149-2C44-4029-BA5B-3E7ECA7C8CBF}" type="slidenum">
              <a:rPr lang="en-US" smtClean="0"/>
              <a:t>22</a:t>
            </a:fld>
            <a:endParaRPr lang="en-US"/>
          </a:p>
        </p:txBody>
      </p:sp>
    </p:spTree>
    <p:extLst>
      <p:ext uri="{BB962C8B-B14F-4D97-AF65-F5344CB8AC3E}">
        <p14:creationId xmlns:p14="http://schemas.microsoft.com/office/powerpoint/2010/main" val="2770129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164149-2C44-4029-BA5B-3E7ECA7C8CBF}" type="slidenum">
              <a:rPr lang="en-US" smtClean="0"/>
              <a:t>23</a:t>
            </a:fld>
            <a:endParaRPr lang="en-US"/>
          </a:p>
        </p:txBody>
      </p:sp>
    </p:spTree>
    <p:extLst>
      <p:ext uri="{BB962C8B-B14F-4D97-AF65-F5344CB8AC3E}">
        <p14:creationId xmlns:p14="http://schemas.microsoft.com/office/powerpoint/2010/main" val="3325656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Excess</a:t>
            </a:r>
            <a:r>
              <a:rPr lang="en-US" baseline="0" dirty="0"/>
              <a:t> financial aid account</a:t>
            </a:r>
          </a:p>
          <a:p>
            <a:r>
              <a:rPr lang="en-US" baseline="0" dirty="0"/>
              <a:t>Charge priorities.</a:t>
            </a:r>
            <a:endParaRPr lang="en-US" dirty="0"/>
          </a:p>
        </p:txBody>
      </p:sp>
      <p:sp>
        <p:nvSpPr>
          <p:cNvPr id="4" name="Slide Number Placeholder 3"/>
          <p:cNvSpPr>
            <a:spLocks noGrp="1"/>
          </p:cNvSpPr>
          <p:nvPr>
            <p:ph type="sldNum" sz="quarter" idx="10"/>
          </p:nvPr>
        </p:nvSpPr>
        <p:spPr/>
        <p:txBody>
          <a:bodyPr/>
          <a:lstStyle/>
          <a:p>
            <a:fld id="{22164149-2C44-4029-BA5B-3E7ECA7C8CBF}" type="slidenum">
              <a:rPr lang="en-US" smtClean="0"/>
              <a:t>24</a:t>
            </a:fld>
            <a:endParaRPr lang="en-US"/>
          </a:p>
        </p:txBody>
      </p:sp>
    </p:spTree>
    <p:extLst>
      <p:ext uri="{BB962C8B-B14F-4D97-AF65-F5344CB8AC3E}">
        <p14:creationId xmlns:p14="http://schemas.microsoft.com/office/powerpoint/2010/main" val="2148196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a prime example of what I spoke about earlier: a willingness to revise process.</a:t>
            </a:r>
          </a:p>
          <a:p>
            <a:r>
              <a:rPr lang="en-US" dirty="0"/>
              <a:t>- Historically, we have had students come in person to pick up their scholarship or bursary cheque.  This allowed us to connect with them in person, take photos or video for any upcoming promo events, present to them at </a:t>
            </a:r>
            <a:r>
              <a:rPr lang="en-US" dirty="0" err="1"/>
              <a:t>evnets</a:t>
            </a:r>
            <a:r>
              <a:rPr lang="en-US" dirty="0"/>
              <a:t>, and build relationships with the students.</a:t>
            </a:r>
          </a:p>
          <a:p>
            <a:r>
              <a:rPr lang="en-US" dirty="0"/>
              <a:t>- We looked at every possible solution for separating the cheques so that we could still perform this function.</a:t>
            </a:r>
          </a:p>
          <a:p>
            <a:r>
              <a:rPr lang="en-US" dirty="0"/>
              <a:t>- Unfortunately, the work flow we chose in Campus Solutions meant that cheques were created for students for a multitude of reasons including refunds as well as scholarship or bursary payments.</a:t>
            </a:r>
          </a:p>
          <a:p>
            <a:r>
              <a:rPr lang="en-US" dirty="0"/>
              <a:t>- Therefore there was no easy way of separating the cheques once they were printed.</a:t>
            </a:r>
          </a:p>
          <a:p>
            <a:r>
              <a:rPr lang="en-US" dirty="0"/>
              <a:t>- We felt the risk in making this change was minimal and that students would be better informed and therefore more engaged in the process and with our office.  This has proven to be true as we are seeing the </a:t>
            </a:r>
            <a:r>
              <a:rPr lang="en-US" dirty="0" err="1"/>
              <a:t>volumne</a:t>
            </a:r>
            <a:r>
              <a:rPr lang="en-US" dirty="0"/>
              <a:t> of thank you cards to the donors increase.</a:t>
            </a:r>
          </a:p>
          <a:p>
            <a:r>
              <a:rPr lang="en-US" dirty="0"/>
              <a:t>- We also found an easy solution for award ceremonies, and we present a certificate instead of a cheque.  </a:t>
            </a:r>
          </a:p>
        </p:txBody>
      </p:sp>
      <p:sp>
        <p:nvSpPr>
          <p:cNvPr id="4" name="Slide Number Placeholder 3"/>
          <p:cNvSpPr>
            <a:spLocks noGrp="1"/>
          </p:cNvSpPr>
          <p:nvPr>
            <p:ph type="sldNum" sz="quarter" idx="10"/>
          </p:nvPr>
        </p:nvSpPr>
        <p:spPr/>
        <p:txBody>
          <a:bodyPr/>
          <a:lstStyle/>
          <a:p>
            <a:fld id="{22164149-2C44-4029-BA5B-3E7ECA7C8CBF}" type="slidenum">
              <a:rPr lang="en-US" smtClean="0"/>
              <a:t>25</a:t>
            </a:fld>
            <a:endParaRPr lang="en-US"/>
          </a:p>
        </p:txBody>
      </p:sp>
    </p:spTree>
    <p:extLst>
      <p:ext uri="{BB962C8B-B14F-4D97-AF65-F5344CB8AC3E}">
        <p14:creationId xmlns:p14="http://schemas.microsoft.com/office/powerpoint/2010/main" val="2531387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I can't stress enough how important communication is.  We started with a communication plan, and we concluded with a plan.</a:t>
            </a:r>
          </a:p>
          <a:p>
            <a:r>
              <a:rPr lang="en-US" dirty="0"/>
              <a:t>- This plan had a different objective: informing the NAIT community of the changes to scholarship and bursary processes as a result of this project.</a:t>
            </a:r>
          </a:p>
          <a:p>
            <a:r>
              <a:rPr lang="en-US" dirty="0"/>
              <a:t>- We identified our target audiences to include very specific areas as well as the broad NAIT community and booked specific presentation times for each of these groups.</a:t>
            </a:r>
          </a:p>
        </p:txBody>
      </p:sp>
      <p:sp>
        <p:nvSpPr>
          <p:cNvPr id="4" name="Slide Number Placeholder 3"/>
          <p:cNvSpPr>
            <a:spLocks noGrp="1"/>
          </p:cNvSpPr>
          <p:nvPr>
            <p:ph type="sldNum" sz="quarter" idx="10"/>
          </p:nvPr>
        </p:nvSpPr>
        <p:spPr/>
        <p:txBody>
          <a:bodyPr/>
          <a:lstStyle/>
          <a:p>
            <a:fld id="{22164149-2C44-4029-BA5B-3E7ECA7C8CBF}" type="slidenum">
              <a:rPr lang="en-US" smtClean="0"/>
              <a:t>26</a:t>
            </a:fld>
            <a:endParaRPr lang="en-US"/>
          </a:p>
        </p:txBody>
      </p:sp>
    </p:spTree>
    <p:extLst>
      <p:ext uri="{BB962C8B-B14F-4D97-AF65-F5344CB8AC3E}">
        <p14:creationId xmlns:p14="http://schemas.microsoft.com/office/powerpoint/2010/main" val="3176320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 post card was created and posted on the internal staff portal and hyperlinked to view the specific details.</a:t>
            </a:r>
          </a:p>
          <a:p>
            <a:r>
              <a:rPr lang="en-US"/>
              <a:t>- From there, staff were able to self-enroll in an information/training session.</a:t>
            </a:r>
          </a:p>
        </p:txBody>
      </p:sp>
      <p:sp>
        <p:nvSpPr>
          <p:cNvPr id="4" name="Slide Number Placeholder 3"/>
          <p:cNvSpPr>
            <a:spLocks noGrp="1"/>
          </p:cNvSpPr>
          <p:nvPr>
            <p:ph type="sldNum" sz="quarter" idx="10"/>
          </p:nvPr>
        </p:nvSpPr>
        <p:spPr/>
        <p:txBody>
          <a:bodyPr/>
          <a:lstStyle/>
          <a:p>
            <a:fld id="{22164149-2C44-4029-BA5B-3E7ECA7C8CBF}" type="slidenum">
              <a:rPr lang="en-US" smtClean="0"/>
              <a:t>27</a:t>
            </a:fld>
            <a:endParaRPr lang="en-US"/>
          </a:p>
        </p:txBody>
      </p:sp>
    </p:spTree>
    <p:extLst>
      <p:ext uri="{BB962C8B-B14F-4D97-AF65-F5344CB8AC3E}">
        <p14:creationId xmlns:p14="http://schemas.microsoft.com/office/powerpoint/2010/main" val="142207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 addition, we emailed the postcard along with the following message to a targeted audience, specifically the academic staff.</a:t>
            </a:r>
          </a:p>
          <a:p>
            <a:r>
              <a:rPr lang="en-US"/>
              <a:t>- Again, from here, staff could self-enroll in the training time slots.</a:t>
            </a:r>
          </a:p>
        </p:txBody>
      </p:sp>
      <p:sp>
        <p:nvSpPr>
          <p:cNvPr id="4" name="Slide Number Placeholder 3"/>
          <p:cNvSpPr>
            <a:spLocks noGrp="1"/>
          </p:cNvSpPr>
          <p:nvPr>
            <p:ph type="sldNum" sz="quarter" idx="10"/>
          </p:nvPr>
        </p:nvSpPr>
        <p:spPr/>
        <p:txBody>
          <a:bodyPr/>
          <a:lstStyle/>
          <a:p>
            <a:fld id="{22164149-2C44-4029-BA5B-3E7ECA7C8CBF}" type="slidenum">
              <a:rPr lang="en-US" smtClean="0"/>
              <a:t>28</a:t>
            </a:fld>
            <a:endParaRPr lang="en-US"/>
          </a:p>
        </p:txBody>
      </p:sp>
    </p:spTree>
    <p:extLst>
      <p:ext uri="{BB962C8B-B14F-4D97-AF65-F5344CB8AC3E}">
        <p14:creationId xmlns:p14="http://schemas.microsoft.com/office/powerpoint/2010/main" val="915363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164149-2C44-4029-BA5B-3E7ECA7C8CBF}" type="slidenum">
              <a:rPr lang="en-US" smtClean="0"/>
              <a:t>29</a:t>
            </a:fld>
            <a:endParaRPr lang="en-US"/>
          </a:p>
        </p:txBody>
      </p:sp>
    </p:spTree>
    <p:extLst>
      <p:ext uri="{BB962C8B-B14F-4D97-AF65-F5344CB8AC3E}">
        <p14:creationId xmlns:p14="http://schemas.microsoft.com/office/powerpoint/2010/main" val="2910260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endParaRPr lang="en-US"/>
          </a:p>
        </p:txBody>
      </p:sp>
      <p:sp>
        <p:nvSpPr>
          <p:cNvPr id="4" name="Slide Number Placeholder 3"/>
          <p:cNvSpPr>
            <a:spLocks noGrp="1"/>
          </p:cNvSpPr>
          <p:nvPr>
            <p:ph type="sldNum" sz="quarter" idx="10"/>
          </p:nvPr>
        </p:nvSpPr>
        <p:spPr/>
        <p:txBody>
          <a:bodyPr/>
          <a:lstStyle/>
          <a:p>
            <a:fld id="{22164149-2C44-4029-BA5B-3E7ECA7C8CBF}" type="slidenum">
              <a:rPr lang="en-US" smtClean="0"/>
              <a:t>3</a:t>
            </a:fld>
            <a:endParaRPr lang="en-US"/>
          </a:p>
        </p:txBody>
      </p:sp>
    </p:spTree>
    <p:extLst>
      <p:ext uri="{BB962C8B-B14F-4D97-AF65-F5344CB8AC3E}">
        <p14:creationId xmlns:p14="http://schemas.microsoft.com/office/powerpoint/2010/main" val="3128602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We’re working through some processes</a:t>
            </a:r>
            <a:r>
              <a:rPr lang="en-US" baseline="0"/>
              <a:t> and exceptions as we go this year.</a:t>
            </a:r>
            <a:endParaRPr lang="en-US"/>
          </a:p>
          <a:p>
            <a:pPr marL="228600" indent="-228600">
              <a:buAutoNum type="arabicPeriod"/>
            </a:pPr>
            <a:r>
              <a:rPr lang="en-US"/>
              <a:t>We still</a:t>
            </a:r>
            <a:r>
              <a:rPr lang="en-US" baseline="0"/>
              <a:t> have to keep our old S&amp;B system up and running for now.</a:t>
            </a:r>
          </a:p>
          <a:p>
            <a:pPr marL="228600" indent="-228600">
              <a:buAutoNum type="arabicPeriod"/>
            </a:pPr>
            <a:r>
              <a:rPr lang="en-US" baseline="0"/>
              <a:t>Limitations in system.</a:t>
            </a:r>
          </a:p>
          <a:p>
            <a:pPr marL="228600" indent="-228600">
              <a:buAutoNum type="arabicPeriod"/>
            </a:pPr>
            <a:r>
              <a:rPr lang="en-US" baseline="0"/>
              <a:t>Once we automate, the processes for exceptions aren’t intuitive for all staff. WE expect this to resolve itself as end users become familiar with the full cycle.</a:t>
            </a:r>
          </a:p>
          <a:p>
            <a:pPr marL="685800" lvl="1" indent="-228600">
              <a:buAutoNum type="arabicPeriod"/>
            </a:pPr>
            <a:r>
              <a:rPr lang="en-US" baseline="0"/>
              <a:t>Emergency bursaries</a:t>
            </a:r>
          </a:p>
          <a:p>
            <a:pPr marL="685800" lvl="1" indent="-228600">
              <a:buAutoNum type="arabicPeriod"/>
            </a:pPr>
            <a:r>
              <a:rPr lang="en-US" baseline="0"/>
              <a:t>Cross-over between aid years</a:t>
            </a:r>
          </a:p>
          <a:p>
            <a:pPr marL="228600" indent="-228600">
              <a:buAutoNum type="arabicPeriod"/>
            </a:pPr>
            <a:r>
              <a:rPr lang="en-US" baseline="0"/>
              <a:t>Had to set up awards that could be received every term as separate awards. Primarily our internal athletic awards</a:t>
            </a:r>
          </a:p>
          <a:p>
            <a:pPr marL="228600" indent="-228600">
              <a:buAutoNum type="arabicPeriod"/>
            </a:pPr>
            <a:r>
              <a:rPr lang="en-US" baseline="0"/>
              <a:t>Production support transition</a:t>
            </a:r>
          </a:p>
          <a:p>
            <a:pPr marL="228600" indent="-228600">
              <a:buAutoNum type="arabicPeriod"/>
            </a:pPr>
            <a:endParaRPr lang="en-US"/>
          </a:p>
        </p:txBody>
      </p:sp>
      <p:sp>
        <p:nvSpPr>
          <p:cNvPr id="4" name="Slide Number Placeholder 3"/>
          <p:cNvSpPr>
            <a:spLocks noGrp="1"/>
          </p:cNvSpPr>
          <p:nvPr>
            <p:ph type="sldNum" sz="quarter" idx="10"/>
          </p:nvPr>
        </p:nvSpPr>
        <p:spPr/>
        <p:txBody>
          <a:bodyPr/>
          <a:lstStyle/>
          <a:p>
            <a:fld id="{22164149-2C44-4029-BA5B-3E7ECA7C8CBF}" type="slidenum">
              <a:rPr lang="en-US" smtClean="0"/>
              <a:t>30</a:t>
            </a:fld>
            <a:endParaRPr lang="en-US"/>
          </a:p>
        </p:txBody>
      </p:sp>
    </p:spTree>
    <p:extLst>
      <p:ext uri="{BB962C8B-B14F-4D97-AF65-F5344CB8AC3E}">
        <p14:creationId xmlns:p14="http://schemas.microsoft.com/office/powerpoint/2010/main" val="3925548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10"/>
          </p:nvPr>
        </p:nvSpPr>
        <p:spPr/>
        <p:txBody>
          <a:bodyPr/>
          <a:lstStyle/>
          <a:p>
            <a:fld id="{22164149-2C44-4029-BA5B-3E7ECA7C8CBF}" type="slidenum">
              <a:rPr lang="en-US" smtClean="0"/>
              <a:t>31</a:t>
            </a:fld>
            <a:endParaRPr lang="en-US"/>
          </a:p>
        </p:txBody>
      </p:sp>
    </p:spTree>
    <p:extLst>
      <p:ext uri="{BB962C8B-B14F-4D97-AF65-F5344CB8AC3E}">
        <p14:creationId xmlns:p14="http://schemas.microsoft.com/office/powerpoint/2010/main" val="2984466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the end of Phase 1 of the project, we had a party!  </a:t>
            </a:r>
          </a:p>
          <a:p>
            <a:r>
              <a:rPr lang="en-US" dirty="0"/>
              <a:t>- Everyone that was engaged in the project, for a short time or a long time, was invited to celebrate.  </a:t>
            </a:r>
          </a:p>
          <a:p>
            <a:r>
              <a:rPr lang="en-US" dirty="0"/>
              <a:t>- We had a few individuals share words of thanks and then we ate cake.</a:t>
            </a:r>
          </a:p>
          <a:p>
            <a:r>
              <a:rPr lang="en-US" dirty="0"/>
              <a:t>- We also took our project team out for a celebratory team lunch.</a:t>
            </a:r>
          </a:p>
          <a:p>
            <a:r>
              <a:rPr lang="en-US" dirty="0"/>
              <a:t>When you achieve successes such as we had, it is important to celebrate.</a:t>
            </a:r>
          </a:p>
        </p:txBody>
      </p:sp>
      <p:sp>
        <p:nvSpPr>
          <p:cNvPr id="4" name="Slide Number Placeholder 3"/>
          <p:cNvSpPr>
            <a:spLocks noGrp="1"/>
          </p:cNvSpPr>
          <p:nvPr>
            <p:ph type="sldNum" sz="quarter" idx="10"/>
          </p:nvPr>
        </p:nvSpPr>
        <p:spPr/>
        <p:txBody>
          <a:bodyPr/>
          <a:lstStyle/>
          <a:p>
            <a:fld id="{22164149-2C44-4029-BA5B-3E7ECA7C8CBF}" type="slidenum">
              <a:rPr lang="en-US" smtClean="0"/>
              <a:t>32</a:t>
            </a:fld>
            <a:endParaRPr lang="en-US"/>
          </a:p>
        </p:txBody>
      </p:sp>
    </p:spTree>
    <p:extLst>
      <p:ext uri="{BB962C8B-B14F-4D97-AF65-F5344CB8AC3E}">
        <p14:creationId xmlns:p14="http://schemas.microsoft.com/office/powerpoint/2010/main" val="963848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164149-2C44-4029-BA5B-3E7ECA7C8CBF}" type="slidenum">
              <a:rPr lang="en-US" smtClean="0"/>
              <a:t>33</a:t>
            </a:fld>
            <a:endParaRPr lang="en-US"/>
          </a:p>
        </p:txBody>
      </p:sp>
    </p:spTree>
    <p:extLst>
      <p:ext uri="{BB962C8B-B14F-4D97-AF65-F5344CB8AC3E}">
        <p14:creationId xmlns:p14="http://schemas.microsoft.com/office/powerpoint/2010/main" val="2970589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164149-2C44-4029-BA5B-3E7ECA7C8CBF}" type="slidenum">
              <a:rPr lang="en-US" smtClean="0"/>
              <a:t>34</a:t>
            </a:fld>
            <a:endParaRPr lang="en-US"/>
          </a:p>
        </p:txBody>
      </p:sp>
    </p:spTree>
    <p:extLst>
      <p:ext uri="{BB962C8B-B14F-4D97-AF65-F5344CB8AC3E}">
        <p14:creationId xmlns:p14="http://schemas.microsoft.com/office/powerpoint/2010/main" val="77030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164149-2C44-4029-BA5B-3E7ECA7C8CBF}" type="slidenum">
              <a:rPr lang="en-US" smtClean="0"/>
              <a:t>35</a:t>
            </a:fld>
            <a:endParaRPr lang="en-US"/>
          </a:p>
        </p:txBody>
      </p:sp>
    </p:spTree>
    <p:extLst>
      <p:ext uri="{BB962C8B-B14F-4D97-AF65-F5344CB8AC3E}">
        <p14:creationId xmlns:p14="http://schemas.microsoft.com/office/powerpoint/2010/main" val="600987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164149-2C44-4029-BA5B-3E7ECA7C8CBF}" type="slidenum">
              <a:rPr lang="en-US" smtClean="0"/>
              <a:t>4</a:t>
            </a:fld>
            <a:endParaRPr lang="en-US"/>
          </a:p>
        </p:txBody>
      </p:sp>
    </p:spTree>
    <p:extLst>
      <p:ext uri="{BB962C8B-B14F-4D97-AF65-F5344CB8AC3E}">
        <p14:creationId xmlns:p14="http://schemas.microsoft.com/office/powerpoint/2010/main" val="2580375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8000 applications for a total of 29,000 unique award applications</a:t>
            </a:r>
          </a:p>
          <a:p>
            <a:endParaRPr lang="en-US" dirty="0"/>
          </a:p>
          <a:p>
            <a:r>
              <a:rPr lang="en-US" dirty="0"/>
              <a:t>Also</a:t>
            </a:r>
            <a:r>
              <a:rPr lang="en-US" baseline="0" dirty="0"/>
              <a:t> deal with Government Scholarships that are not disbursed by NAIT.</a:t>
            </a:r>
          </a:p>
          <a:p>
            <a:endParaRPr lang="en-US" baseline="0" dirty="0"/>
          </a:p>
          <a:p>
            <a:r>
              <a:rPr lang="en-US" baseline="0" dirty="0"/>
              <a:t>Challenges with Apprentice awards: short attendance periods</a:t>
            </a:r>
          </a:p>
          <a:p>
            <a:endParaRPr lang="en-US" dirty="0"/>
          </a:p>
        </p:txBody>
      </p:sp>
      <p:sp>
        <p:nvSpPr>
          <p:cNvPr id="4" name="Slide Number Placeholder 3"/>
          <p:cNvSpPr>
            <a:spLocks noGrp="1"/>
          </p:cNvSpPr>
          <p:nvPr>
            <p:ph type="sldNum" sz="quarter" idx="10"/>
          </p:nvPr>
        </p:nvSpPr>
        <p:spPr/>
        <p:txBody>
          <a:bodyPr/>
          <a:lstStyle/>
          <a:p>
            <a:fld id="{22164149-2C44-4029-BA5B-3E7ECA7C8CBF}" type="slidenum">
              <a:rPr lang="en-US" smtClean="0"/>
              <a:t>5</a:t>
            </a:fld>
            <a:endParaRPr lang="en-US"/>
          </a:p>
        </p:txBody>
      </p:sp>
    </p:spTree>
    <p:extLst>
      <p:ext uri="{BB962C8B-B14F-4D97-AF65-F5344CB8AC3E}">
        <p14:creationId xmlns:p14="http://schemas.microsoft.com/office/powerpoint/2010/main" val="444862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164149-2C44-4029-BA5B-3E7ECA7C8CBF}" type="slidenum">
              <a:rPr lang="en-US" smtClean="0"/>
              <a:t>6</a:t>
            </a:fld>
            <a:endParaRPr lang="en-US"/>
          </a:p>
        </p:txBody>
      </p:sp>
    </p:spTree>
    <p:extLst>
      <p:ext uri="{BB962C8B-B14F-4D97-AF65-F5344CB8AC3E}">
        <p14:creationId xmlns:p14="http://schemas.microsoft.com/office/powerpoint/2010/main" val="1060282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Running the PeopleSoft jobs was the easy part. D</a:t>
            </a:r>
            <a:r>
              <a:rPr lang="en-US"/>
              <a:t>on’t underestimate</a:t>
            </a:r>
            <a:r>
              <a:rPr lang="en-US" baseline="0"/>
              <a:t> the time it will take to review your awards, make setup decisions, and put the pieces of the puzzle together.</a:t>
            </a:r>
          </a:p>
          <a:p>
            <a:endParaRPr lang="en-US" baseline="0"/>
          </a:p>
          <a:p>
            <a:r>
              <a:rPr lang="en-US" baseline="0"/>
              <a:t>Dedicated project time: 3 mornings a week.</a:t>
            </a:r>
          </a:p>
          <a:p>
            <a:r>
              <a:rPr lang="en-US" baseline="0"/>
              <a:t>Lengthy period allowed for decision making to fit in with the business cycle.</a:t>
            </a:r>
          </a:p>
          <a:p>
            <a:r>
              <a:rPr lang="en-US" baseline="0"/>
              <a:t>January go-live date allowed us to use a single system for T4A data.</a:t>
            </a:r>
            <a:endParaRPr lang="en-US"/>
          </a:p>
          <a:p>
            <a:endParaRPr lang="en-US"/>
          </a:p>
        </p:txBody>
      </p:sp>
      <p:sp>
        <p:nvSpPr>
          <p:cNvPr id="4" name="Slide Number Placeholder 3"/>
          <p:cNvSpPr>
            <a:spLocks noGrp="1"/>
          </p:cNvSpPr>
          <p:nvPr>
            <p:ph type="sldNum" sz="quarter" idx="10"/>
          </p:nvPr>
        </p:nvSpPr>
        <p:spPr/>
        <p:txBody>
          <a:bodyPr/>
          <a:lstStyle/>
          <a:p>
            <a:fld id="{22164149-2C44-4029-BA5B-3E7ECA7C8CBF}" type="slidenum">
              <a:rPr lang="en-US" smtClean="0"/>
              <a:t>7</a:t>
            </a:fld>
            <a:endParaRPr lang="en-US"/>
          </a:p>
        </p:txBody>
      </p:sp>
    </p:spTree>
    <p:extLst>
      <p:ext uri="{BB962C8B-B14F-4D97-AF65-F5344CB8AC3E}">
        <p14:creationId xmlns:p14="http://schemas.microsoft.com/office/powerpoint/2010/main" val="3110418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Before</a:t>
            </a:r>
            <a:r>
              <a:rPr lang="en-US" baseline="0" dirty="0"/>
              <a:t> this project, all of our Scholarship &amp; Bursary </a:t>
            </a:r>
            <a:r>
              <a:rPr lang="en-US" dirty="0"/>
              <a:t>administration activity</a:t>
            </a:r>
            <a:r>
              <a:rPr lang="en-US" baseline="0" dirty="0"/>
              <a:t> </a:t>
            </a:r>
            <a:r>
              <a:rPr lang="en-US" dirty="0"/>
              <a:t>occurred</a:t>
            </a:r>
            <a:r>
              <a:rPr lang="en-US" baseline="0" dirty="0"/>
              <a:t> in a home grown database with no integration into PeopleSoft.</a:t>
            </a:r>
            <a:r>
              <a:rPr lang="en-US" dirty="0"/>
              <a:t>  This meant there was no ability to leverage information on a student record during their time as a student, nor after they are graduated and were alumni of the </a:t>
            </a:r>
            <a:r>
              <a:rPr lang="en-US" dirty="0" err="1"/>
              <a:t>polytechnique</a:t>
            </a:r>
            <a:r>
              <a:rPr lang="en-US" dirty="0"/>
              <a:t>.  </a:t>
            </a:r>
          </a:p>
          <a:p>
            <a:r>
              <a:rPr lang="en-US" dirty="0"/>
              <a:t>With PeopleSoft, we</a:t>
            </a:r>
            <a:r>
              <a:rPr lang="en-US" baseline="0" dirty="0"/>
              <a:t> wanted to bridge some of the gaps caused by having 2 separate systems: access to student data, maintaining separate systems and security, lack of integration with student accounts.</a:t>
            </a:r>
            <a:endParaRPr lang="en-US" dirty="0"/>
          </a:p>
          <a:p>
            <a:endParaRPr lang="en-US" baseline="0" dirty="0"/>
          </a:p>
          <a:p>
            <a:r>
              <a:rPr lang="en-US" baseline="0" dirty="0"/>
              <a:t>Manual processing: </a:t>
            </a:r>
            <a:r>
              <a:rPr lang="en-US" dirty="0"/>
              <a:t> The old processes were heavily manual, time consuming, and required the use of a ton of paper in order to initiate payment for a selected recipient.</a:t>
            </a:r>
          </a:p>
          <a:p>
            <a:endParaRPr lang="en-US" dirty="0"/>
          </a:p>
          <a:p>
            <a:r>
              <a:rPr lang="en-US" baseline="0" dirty="0"/>
              <a:t>Students: students found the old application confusing and time consuming.</a:t>
            </a:r>
            <a:r>
              <a:rPr lang="en-US" dirty="0"/>
              <a:t> </a:t>
            </a:r>
          </a:p>
          <a:p>
            <a:r>
              <a:rPr lang="en-US" baseline="0" dirty="0"/>
              <a:t>Now </a:t>
            </a:r>
            <a:r>
              <a:rPr lang="en-US" dirty="0"/>
              <a:t>the students have</a:t>
            </a:r>
            <a:r>
              <a:rPr lang="en-US" baseline="0" dirty="0"/>
              <a:t> direct involvement in the process</a:t>
            </a:r>
            <a:r>
              <a:rPr lang="en-US" dirty="0"/>
              <a:t> and are communicated with through the use of email messaging and activity guides.</a:t>
            </a:r>
            <a:endParaRPr lang="en-US" baseline="0" dirty="0"/>
          </a:p>
          <a:p>
            <a:endParaRPr lang="en-US" dirty="0"/>
          </a:p>
        </p:txBody>
      </p:sp>
      <p:sp>
        <p:nvSpPr>
          <p:cNvPr id="4" name="Slide Number Placeholder 3"/>
          <p:cNvSpPr>
            <a:spLocks noGrp="1"/>
          </p:cNvSpPr>
          <p:nvPr>
            <p:ph type="sldNum" sz="quarter" idx="10"/>
          </p:nvPr>
        </p:nvSpPr>
        <p:spPr/>
        <p:txBody>
          <a:bodyPr/>
          <a:lstStyle/>
          <a:p>
            <a:fld id="{22164149-2C44-4029-BA5B-3E7ECA7C8CBF}" type="slidenum">
              <a:rPr lang="en-US" smtClean="0"/>
              <a:t>8</a:t>
            </a:fld>
            <a:endParaRPr lang="en-US"/>
          </a:p>
        </p:txBody>
      </p:sp>
    </p:spTree>
    <p:extLst>
      <p:ext uri="{BB962C8B-B14F-4D97-AF65-F5344CB8AC3E}">
        <p14:creationId xmlns:p14="http://schemas.microsoft.com/office/powerpoint/2010/main" val="2424303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This change not only impacted the Scholarships &amp; Bursaries team, but also many other units across campus.  We knew that in order to have a successful implementation, we needed to engage the other areas right from the beginning of the project.  </a:t>
            </a:r>
          </a:p>
          <a:p>
            <a:r>
              <a:rPr lang="en-US" dirty="0"/>
              <a:t>- We included the Registrar's Office, the Cash Office, Accounts Payable, and Student Services right from the onset.  And we began by not only explaining the project, but also connecting it to the work they do and how this project would positively impact their units.</a:t>
            </a:r>
          </a:p>
          <a:p>
            <a:r>
              <a:rPr lang="en-US" dirty="0"/>
              <a:t>- We also were completely transparent with each until regarding the expectations we had of them on this project and what we anticipated would be the amount of resources they would need to dedicate towards it.</a:t>
            </a:r>
          </a:p>
        </p:txBody>
      </p:sp>
      <p:sp>
        <p:nvSpPr>
          <p:cNvPr id="4" name="Slide Number Placeholder 3"/>
          <p:cNvSpPr>
            <a:spLocks noGrp="1"/>
          </p:cNvSpPr>
          <p:nvPr>
            <p:ph type="sldNum" sz="quarter" idx="10"/>
          </p:nvPr>
        </p:nvSpPr>
        <p:spPr/>
        <p:txBody>
          <a:bodyPr/>
          <a:lstStyle/>
          <a:p>
            <a:fld id="{22164149-2C44-4029-BA5B-3E7ECA7C8CBF}" type="slidenum">
              <a:rPr lang="en-US" smtClean="0"/>
              <a:t>9</a:t>
            </a:fld>
            <a:endParaRPr lang="en-US"/>
          </a:p>
        </p:txBody>
      </p:sp>
    </p:spTree>
    <p:extLst>
      <p:ext uri="{BB962C8B-B14F-4D97-AF65-F5344CB8AC3E}">
        <p14:creationId xmlns:p14="http://schemas.microsoft.com/office/powerpoint/2010/main" val="302850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669FF71E-BF8D-4FE7-B58C-A1EF7993D733}" type="datetime1">
              <a:rPr lang="en-US" smtClean="0"/>
              <a:t>10/30/2017</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575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53CB32-8852-4B36-B205-27922D7C9A21}" type="datetime1">
              <a:rPr lang="en-US" smtClean="0"/>
              <a:t>10/30/2017</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031293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D34DA-B030-4B3F-A1D3-A735E0604342}" type="datetime1">
              <a:rPr lang="en-US" smtClean="0"/>
              <a:t>10/30/2017</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11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A4D2E0-1EA0-4E5D-B227-151C82F645C5}" type="datetime1">
              <a:rPr lang="en-US" smtClean="0"/>
              <a:t>10/30/2017</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65162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49B4E0-C19E-46DF-96CD-ED609C9E4C4F}" type="datetime1">
              <a:rPr lang="en-US" smtClean="0"/>
              <a:t>10/30/2017</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444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C48F53-2059-4644-A16C-22F91FCD4BC2}" type="datetime1">
              <a:rPr lang="en-US" smtClean="0"/>
              <a:t>10/30/2017</a:t>
            </a:fld>
            <a:endParaRPr lang="en-US"/>
          </a:p>
        </p:txBody>
      </p:sp>
      <p:sp>
        <p:nvSpPr>
          <p:cNvPr id="6" name="Footer Placeholder 5"/>
          <p:cNvSpPr>
            <a:spLocks noGrp="1"/>
          </p:cNvSpPr>
          <p:nvPr>
            <p:ph type="ftr" sz="quarter" idx="11"/>
          </p:nvPr>
        </p:nvSpPr>
        <p:spPr/>
        <p:txBody>
          <a:bodyPr/>
          <a:lstStyle/>
          <a:p>
            <a:r>
              <a:rPr lang="en-US"/>
              <a:t>EMEA Alliance   11-12 October 2016</a:t>
            </a:r>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309997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483179-5096-4C0A-ADBE-747E3A7BD9E5}" type="datetime1">
              <a:rPr lang="en-US" smtClean="0"/>
              <a:t>10/30/2017</a:t>
            </a:fld>
            <a:endParaRPr lang="en-US"/>
          </a:p>
        </p:txBody>
      </p:sp>
      <p:sp>
        <p:nvSpPr>
          <p:cNvPr id="8" name="Footer Placeholder 7"/>
          <p:cNvSpPr>
            <a:spLocks noGrp="1"/>
          </p:cNvSpPr>
          <p:nvPr>
            <p:ph type="ftr" sz="quarter" idx="11"/>
          </p:nvPr>
        </p:nvSpPr>
        <p:spPr/>
        <p:txBody>
          <a:bodyPr/>
          <a:lstStyle/>
          <a:p>
            <a:r>
              <a:rPr lang="en-US"/>
              <a:t>EMEA Alliance   11-12 October 2016</a:t>
            </a:r>
          </a:p>
        </p:txBody>
      </p:sp>
      <p:sp>
        <p:nvSpPr>
          <p:cNvPr id="9" name="Slide Number Placeholder 8"/>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2283331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DCAA83-DA8F-4EBA-9B64-328F4C5F0E6F}" type="datetime1">
              <a:rPr lang="en-US" smtClean="0"/>
              <a:t>10/30/2017</a:t>
            </a:fld>
            <a:endParaRPr lang="en-US"/>
          </a:p>
        </p:txBody>
      </p:sp>
      <p:sp>
        <p:nvSpPr>
          <p:cNvPr id="4" name="Footer Placeholder 3"/>
          <p:cNvSpPr>
            <a:spLocks noGrp="1"/>
          </p:cNvSpPr>
          <p:nvPr>
            <p:ph type="ftr" sz="quarter" idx="11"/>
          </p:nvPr>
        </p:nvSpPr>
        <p:spPr/>
        <p:txBody>
          <a:bodyPr/>
          <a:lstStyle/>
          <a:p>
            <a:r>
              <a:rPr lang="en-US"/>
              <a:t>EMEA Alliance   11-12 October 2016</a:t>
            </a:r>
          </a:p>
        </p:txBody>
      </p:sp>
      <p:sp>
        <p:nvSpPr>
          <p:cNvPr id="5" name="Slide Number Placeholder 4"/>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444658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DC89D-B047-46A3-8769-0A3F82242EA7}" type="datetime1">
              <a:rPr lang="en-US" smtClean="0"/>
              <a:t>10/30/2017</a:t>
            </a:fld>
            <a:endParaRPr lang="en-US"/>
          </a:p>
        </p:txBody>
      </p:sp>
      <p:sp>
        <p:nvSpPr>
          <p:cNvPr id="3" name="Footer Placeholder 2"/>
          <p:cNvSpPr>
            <a:spLocks noGrp="1"/>
          </p:cNvSpPr>
          <p:nvPr>
            <p:ph type="ftr" sz="quarter" idx="11"/>
          </p:nvPr>
        </p:nvSpPr>
        <p:spPr/>
        <p:txBody>
          <a:bodyPr/>
          <a:lstStyle/>
          <a:p>
            <a:r>
              <a:rPr lang="en-US"/>
              <a:t>EMEA Alliance   11-12 October 2016</a:t>
            </a:r>
          </a:p>
        </p:txBody>
      </p:sp>
      <p:sp>
        <p:nvSpPr>
          <p:cNvPr id="4" name="Slide Number Placeholder 3"/>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779631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8D5B0A-F680-40C0-9861-9349C75600E3}" type="datetime1">
              <a:rPr lang="en-US" smtClean="0"/>
              <a:t>10/30/2017</a:t>
            </a:fld>
            <a:endParaRPr lang="en-US"/>
          </a:p>
        </p:txBody>
      </p:sp>
      <p:sp>
        <p:nvSpPr>
          <p:cNvPr id="6" name="Footer Placeholder 5"/>
          <p:cNvSpPr>
            <a:spLocks noGrp="1"/>
          </p:cNvSpPr>
          <p:nvPr>
            <p:ph type="ftr" sz="quarter" idx="11"/>
          </p:nvPr>
        </p:nvSpPr>
        <p:spPr/>
        <p:txBody>
          <a:bodyPr/>
          <a:lstStyle/>
          <a:p>
            <a:r>
              <a:rPr lang="en-US"/>
              <a:t>EMEA Alliance   11-12 October 2016</a:t>
            </a:r>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72414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B8CAD8-B1D4-46FB-88BA-BCC58048783E}" type="datetime1">
              <a:rPr lang="en-US" smtClean="0"/>
              <a:t>10/30/2017</a:t>
            </a:fld>
            <a:endParaRPr lang="en-US"/>
          </a:p>
        </p:txBody>
      </p:sp>
      <p:sp>
        <p:nvSpPr>
          <p:cNvPr id="6" name="Footer Placeholder 5"/>
          <p:cNvSpPr>
            <a:spLocks noGrp="1"/>
          </p:cNvSpPr>
          <p:nvPr>
            <p:ph type="ftr" sz="quarter" idx="11"/>
          </p:nvPr>
        </p:nvSpPr>
        <p:spPr/>
        <p:txBody>
          <a:bodyPr/>
          <a:lstStyle/>
          <a:p>
            <a:r>
              <a:rPr lang="en-US"/>
              <a:t>EMEA Alliance   11-12 October 2016</a:t>
            </a:r>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46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0177AAE-44FF-497A-81DD-75D90C54B430}" type="datetime1">
              <a:rPr lang="en-US" smtClean="0"/>
              <a:t>10/30/2017</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US"/>
              <a:t>EMEA Alliance   11-12 October 2016</a:t>
            </a: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3A636B23-8F6D-4947-88AC-038BF7B2E127}" type="slidenum">
              <a:rPr lang="en-US" smtClean="0"/>
              <a:t>‹#›</a:t>
            </a:fld>
            <a:endParaRPr lang="en-US"/>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06544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sldNum="0" hdr="0" dt="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Automating Award </a:t>
            </a:r>
            <a:r>
              <a:rPr lang="en-US" dirty="0" smtClean="0"/>
              <a:t>Disbursement At NAIT</a:t>
            </a:r>
            <a:endParaRPr lang="en-US" dirty="0"/>
          </a:p>
        </p:txBody>
      </p:sp>
      <p:sp>
        <p:nvSpPr>
          <p:cNvPr id="4" name="Text Placeholder 3"/>
          <p:cNvSpPr>
            <a:spLocks noGrp="1"/>
          </p:cNvSpPr>
          <p:nvPr>
            <p:ph type="body" sz="half" idx="2"/>
          </p:nvPr>
        </p:nvSpPr>
        <p:spPr/>
        <p:txBody>
          <a:bodyPr/>
          <a:lstStyle/>
          <a:p>
            <a:r>
              <a:rPr lang="en-US"/>
              <a:t>CS 5013</a:t>
            </a:r>
          </a:p>
          <a:p>
            <a:r>
              <a:rPr lang="en-US"/>
              <a:t>November 6, 2017</a:t>
            </a:r>
          </a:p>
        </p:txBody>
      </p:sp>
      <p:sp>
        <p:nvSpPr>
          <p:cNvPr id="3" name="Footer Placeholder 2"/>
          <p:cNvSpPr>
            <a:spLocks noGrp="1"/>
          </p:cNvSpPr>
          <p:nvPr>
            <p:ph type="ftr" sz="quarter" idx="11"/>
          </p:nvPr>
        </p:nvSpPr>
        <p:spPr/>
        <p:txBody>
          <a:bodyPr/>
          <a:lstStyle/>
          <a:p>
            <a:r>
              <a:rPr lang="en-US"/>
              <a:t>Canada Alliance   5-7 November 2017</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5656"/>
            <a:ext cx="9144000" cy="3229331"/>
          </a:xfrm>
          <a:prstGeom prst="rect">
            <a:avLst/>
          </a:prstGeom>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635" y="804490"/>
            <a:ext cx="2047908" cy="1691468"/>
          </a:xfrm>
          <a:prstGeom prst="rect">
            <a:avLst/>
          </a:prstGeom>
        </p:spPr>
      </p:pic>
    </p:spTree>
    <p:extLst>
      <p:ext uri="{BB962C8B-B14F-4D97-AF65-F5344CB8AC3E}">
        <p14:creationId xmlns:p14="http://schemas.microsoft.com/office/powerpoint/2010/main" val="3876221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cxnSp>
        <p:nvCxnSpPr>
          <p:cNvPr id="12" name="Straight Connector 11">
            <a:extLst>
              <a:ext uri="{FF2B5EF4-FFF2-40B4-BE49-F238E27FC236}">
                <a16:creationId xmlns:a16="http://schemas.microsoft.com/office/drawing/2014/main" id="{F4F4AF38-8AAD-4B65-9274-0033CABC4A1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5" descr="images.jpg"/>
          <p:cNvPicPr>
            <a:picLocks noChangeAspect="1"/>
          </p:cNvPicPr>
          <p:nvPr/>
        </p:nvPicPr>
        <p:blipFill>
          <a:blip r:embed="rId3"/>
          <a:stretch>
            <a:fillRect/>
          </a:stretch>
        </p:blipFill>
        <p:spPr>
          <a:xfrm>
            <a:off x="4663441" y="2967863"/>
            <a:ext cx="3394709" cy="2659634"/>
          </a:xfrm>
          <a:prstGeom prst="rect">
            <a:avLst/>
          </a:prstGeom>
        </p:spPr>
      </p:pic>
      <p:sp>
        <p:nvSpPr>
          <p:cNvPr id="2" name="Title 1"/>
          <p:cNvSpPr>
            <a:spLocks noGrp="1"/>
          </p:cNvSpPr>
          <p:nvPr>
            <p:ph type="title"/>
          </p:nvPr>
        </p:nvSpPr>
        <p:spPr>
          <a:xfrm>
            <a:off x="768096" y="585216"/>
            <a:ext cx="7290054" cy="1499616"/>
          </a:xfrm>
        </p:spPr>
        <p:txBody>
          <a:bodyPr vert="horz" lIns="91440" tIns="45720" rIns="91440" bIns="45720" rtlCol="0" anchor="ctr">
            <a:normAutofit/>
          </a:bodyPr>
          <a:lstStyle/>
          <a:p>
            <a:pPr defTabSz="914400"/>
            <a:r>
              <a:rPr lang="en-US" sz="5000" kern="1200" cap="all" spc="100" baseline="0">
                <a:solidFill>
                  <a:schemeClr val="tx1">
                    <a:lumMod val="90000"/>
                    <a:lumOff val="10000"/>
                  </a:schemeClr>
                </a:solidFill>
                <a:latin typeface="+mj-lt"/>
                <a:ea typeface="+mj-ea"/>
                <a:cs typeface="+mj-cs"/>
              </a:rPr>
              <a:t>approach</a:t>
            </a:r>
          </a:p>
        </p:txBody>
      </p:sp>
      <p:sp>
        <p:nvSpPr>
          <p:cNvPr id="3" name="Footer Placeholder 2"/>
          <p:cNvSpPr>
            <a:spLocks noGrp="1"/>
          </p:cNvSpPr>
          <p:nvPr>
            <p:ph type="ftr" sz="quarter" idx="11"/>
          </p:nvPr>
        </p:nvSpPr>
        <p:spPr>
          <a:xfrm>
            <a:off x="3632200" y="6470704"/>
            <a:ext cx="4426094" cy="274320"/>
          </a:xfrm>
        </p:spPr>
        <p:txBody>
          <a:bodyPr vert="horz" lIns="91440" tIns="45720" rIns="91440" bIns="45720" rtlCol="0" anchor="ctr">
            <a:normAutofit/>
          </a:bodyPr>
          <a:lstStyle/>
          <a:p>
            <a:pPr>
              <a:spcAft>
                <a:spcPts val="600"/>
              </a:spcAft>
            </a:pPr>
            <a:r>
              <a:rPr lang="en-US" kern="1200" cap="all" baseline="0">
                <a:solidFill>
                  <a:schemeClr val="tx1">
                    <a:lumMod val="90000"/>
                    <a:lumOff val="10000"/>
                  </a:schemeClr>
                </a:solidFill>
                <a:latin typeface="+mj-lt"/>
                <a:ea typeface="+mn-ea"/>
                <a:cs typeface="+mn-cs"/>
              </a:rPr>
              <a:t>EMEA Alliance   11-12 October 2016</a:t>
            </a:r>
          </a:p>
        </p:txBody>
      </p:sp>
      <p:sp>
        <p:nvSpPr>
          <p:cNvPr id="5" name="Content Placeholder 2"/>
          <p:cNvSpPr txBox="1">
            <a:spLocks/>
          </p:cNvSpPr>
          <p:nvPr/>
        </p:nvSpPr>
        <p:spPr>
          <a:xfrm>
            <a:off x="768096" y="2286000"/>
            <a:ext cx="3566160" cy="4023360"/>
          </a:xfrm>
          <a:prstGeom prst="rect">
            <a:avLst/>
          </a:prstGeom>
        </p:spPr>
        <p:txBody>
          <a:bodyPr vert="horz" lIns="45720" tIns="45720" rIns="45720" bIns="45720" rtlCol="0" anchor="t">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233045" indent="-233045" defTabSz="914400">
              <a:buFont typeface="Wingdings" panose="05000000000000000000" pitchFamily="2" charset="2"/>
              <a:buChar char="§"/>
            </a:pPr>
            <a:r>
              <a:rPr lang="en-US"/>
              <a:t>FIT-GAP ANALYSIS</a:t>
            </a:r>
          </a:p>
          <a:p>
            <a:pPr marL="233045" indent="-233045" defTabSz="914400">
              <a:buFont typeface="Wingdings" panose="05000000000000000000" pitchFamily="2" charset="2"/>
              <a:buChar char="§"/>
            </a:pPr>
            <a:r>
              <a:rPr lang="en-US"/>
              <a:t>ANALYSIS OF RISK</a:t>
            </a:r>
          </a:p>
          <a:p>
            <a:pPr marL="233045" indent="-233045" defTabSz="914400">
              <a:buFont typeface="Wingdings" panose="05000000000000000000" pitchFamily="2" charset="2"/>
              <a:buChar char="§"/>
            </a:pPr>
            <a:r>
              <a:rPr lang="en-US"/>
              <a:t>WILLINGNESS TO REVISE PROCESSES</a:t>
            </a:r>
          </a:p>
          <a:p>
            <a:pPr marL="233045" indent="-233045" defTabSz="914400">
              <a:buFont typeface="Wingdings" panose="05000000000000000000" pitchFamily="2" charset="2"/>
              <a:buChar char="§"/>
            </a:pPr>
            <a:r>
              <a:rPr lang="en-US"/>
              <a:t>COMMUNICATION</a:t>
            </a:r>
          </a:p>
          <a:p>
            <a:pPr marL="233045" indent="-233045" defTabSz="914400">
              <a:buFont typeface="Wingdings" panose="05000000000000000000" pitchFamily="2" charset="2"/>
              <a:buChar char="§"/>
            </a:pPr>
            <a:endParaRPr lang="en-US"/>
          </a:p>
          <a:p>
            <a:pPr marL="233045" indent="-233045" defTabSz="914400">
              <a:buFont typeface="Wingdings" panose="05000000000000000000" pitchFamily="2" charset="2"/>
              <a:buChar char="§"/>
            </a:pPr>
            <a:endParaRPr lang="en-US"/>
          </a:p>
          <a:p>
            <a:pPr marL="0" indent="0" defTabSz="914400">
              <a:buNone/>
            </a:pPr>
            <a:endParaRPr lang="en-US"/>
          </a:p>
        </p:txBody>
      </p:sp>
    </p:spTree>
    <p:extLst>
      <p:ext uri="{BB962C8B-B14F-4D97-AF65-F5344CB8AC3E}">
        <p14:creationId xmlns:p14="http://schemas.microsoft.com/office/powerpoint/2010/main" val="325161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Project Phases</a:t>
            </a:r>
          </a:p>
        </p:txBody>
      </p:sp>
      <p:sp>
        <p:nvSpPr>
          <p:cNvPr id="3" name="Footer Placeholder 2"/>
          <p:cNvSpPr>
            <a:spLocks noGrp="1"/>
          </p:cNvSpPr>
          <p:nvPr>
            <p:ph type="ftr" sz="quarter" idx="11"/>
          </p:nvPr>
        </p:nvSpPr>
        <p:spPr/>
        <p:txBody>
          <a:bodyPr/>
          <a:lstStyle/>
          <a:p>
            <a:r>
              <a:rPr lang="en-US"/>
              <a:t>Canada Alliance   5-7 November 2017</a:t>
            </a:r>
          </a:p>
        </p:txBody>
      </p:sp>
      <p:graphicFrame>
        <p:nvGraphicFramePr>
          <p:cNvPr id="8" name="Diagram 7"/>
          <p:cNvGraphicFramePr/>
          <p:nvPr>
            <p:extLst>
              <p:ext uri="{D42A27DB-BD31-4B8C-83A1-F6EECF244321}">
                <p14:modId xmlns:p14="http://schemas.microsoft.com/office/powerpoint/2010/main" val="4257541881"/>
              </p:ext>
            </p:extLst>
          </p:nvPr>
        </p:nvGraphicFramePr>
        <p:xfrm>
          <a:off x="637953" y="839972"/>
          <a:ext cx="7889359" cy="5178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1196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Transformation</a:t>
            </a:r>
          </a:p>
        </p:txBody>
      </p:sp>
      <p:pic>
        <p:nvPicPr>
          <p:cNvPr id="6" name="Picture 6" descr="2016-09-05_20-33-39_nighttime.jpg"/>
          <p:cNvPicPr>
            <a:picLocks noGrp="1" noChangeAspect="1"/>
          </p:cNvPicPr>
          <p:nvPr>
            <p:ph type="pic" idx="1"/>
          </p:nvPr>
        </p:nvPicPr>
        <p:blipFill rotWithShape="1">
          <a:blip r:embed="rId3"/>
          <a:srcRect t="12493" b="12493"/>
          <a:stretch/>
        </p:blipFill>
        <p:spPr>
          <a:prstGeom prst="rect">
            <a:avLst/>
          </a:prstGeom>
        </p:spPr>
      </p:pic>
      <p:sp>
        <p:nvSpPr>
          <p:cNvPr id="4" name="Text Placeholder 3"/>
          <p:cNvSpPr>
            <a:spLocks noGrp="1"/>
          </p:cNvSpPr>
          <p:nvPr>
            <p:ph type="body" sz="half" idx="2"/>
          </p:nvPr>
        </p:nvSpPr>
        <p:spPr/>
        <p:txBody>
          <a:bodyPr/>
          <a:lstStyle/>
          <a:p>
            <a:endParaRPr lang="en-US"/>
          </a:p>
        </p:txBody>
      </p:sp>
      <p:sp>
        <p:nvSpPr>
          <p:cNvPr id="5" name="Footer Placeholder 4"/>
          <p:cNvSpPr>
            <a:spLocks noGrp="1"/>
          </p:cNvSpPr>
          <p:nvPr>
            <p:ph type="ftr" sz="quarter" idx="11"/>
          </p:nvPr>
        </p:nvSpPr>
        <p:spPr/>
        <p:txBody>
          <a:bodyPr/>
          <a:lstStyle/>
          <a:p>
            <a:r>
              <a:rPr lang="en-US"/>
              <a:t>EMEA Alliance   11-12 October 2016</a:t>
            </a:r>
          </a:p>
        </p:txBody>
      </p:sp>
    </p:spTree>
    <p:extLst>
      <p:ext uri="{BB962C8B-B14F-4D97-AF65-F5344CB8AC3E}">
        <p14:creationId xmlns:p14="http://schemas.microsoft.com/office/powerpoint/2010/main" val="2097412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Transformation</a:t>
            </a:r>
          </a:p>
        </p:txBody>
      </p:sp>
      <p:sp>
        <p:nvSpPr>
          <p:cNvPr id="4" name="Footer Placeholder 3"/>
          <p:cNvSpPr>
            <a:spLocks noGrp="1"/>
          </p:cNvSpPr>
          <p:nvPr>
            <p:ph type="ftr" sz="quarter" idx="11"/>
          </p:nvPr>
        </p:nvSpPr>
        <p:spPr/>
        <p:txBody>
          <a:bodyPr/>
          <a:lstStyle/>
          <a:p>
            <a:r>
              <a:rPr lang="en-US"/>
              <a:t>EMEA Alliance   11-12 October 2016</a:t>
            </a:r>
          </a:p>
        </p:txBody>
      </p:sp>
      <p:sp>
        <p:nvSpPr>
          <p:cNvPr id="10" name="Right Arrow 9"/>
          <p:cNvSpPr/>
          <p:nvPr/>
        </p:nvSpPr>
        <p:spPr>
          <a:xfrm>
            <a:off x="887935" y="1998920"/>
            <a:ext cx="7338592" cy="3817088"/>
          </a:xfrm>
          <a:prstGeom prst="rightArrow">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42784" y="3144046"/>
            <a:ext cx="1380623" cy="1526835"/>
          </a:xfrm>
          <a:custGeom>
            <a:avLst/>
            <a:gdLst>
              <a:gd name="connsiteX0" fmla="*/ 0 w 1380623"/>
              <a:gd name="connsiteY0" fmla="*/ 230108 h 1526835"/>
              <a:gd name="connsiteX1" fmla="*/ 230108 w 1380623"/>
              <a:gd name="connsiteY1" fmla="*/ 0 h 1526835"/>
              <a:gd name="connsiteX2" fmla="*/ 1150515 w 1380623"/>
              <a:gd name="connsiteY2" fmla="*/ 0 h 1526835"/>
              <a:gd name="connsiteX3" fmla="*/ 1380623 w 1380623"/>
              <a:gd name="connsiteY3" fmla="*/ 230108 h 1526835"/>
              <a:gd name="connsiteX4" fmla="*/ 1380623 w 1380623"/>
              <a:gd name="connsiteY4" fmla="*/ 1296727 h 1526835"/>
              <a:gd name="connsiteX5" fmla="*/ 1150515 w 1380623"/>
              <a:gd name="connsiteY5" fmla="*/ 1526835 h 1526835"/>
              <a:gd name="connsiteX6" fmla="*/ 230108 w 1380623"/>
              <a:gd name="connsiteY6" fmla="*/ 1526835 h 1526835"/>
              <a:gd name="connsiteX7" fmla="*/ 0 w 1380623"/>
              <a:gd name="connsiteY7" fmla="*/ 1296727 h 1526835"/>
              <a:gd name="connsiteX8" fmla="*/ 0 w 1380623"/>
              <a:gd name="connsiteY8" fmla="*/ 230108 h 15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623" h="1526835">
                <a:moveTo>
                  <a:pt x="0" y="230108"/>
                </a:moveTo>
                <a:cubicBezTo>
                  <a:pt x="0" y="103023"/>
                  <a:pt x="103023" y="0"/>
                  <a:pt x="230108" y="0"/>
                </a:cubicBezTo>
                <a:lnTo>
                  <a:pt x="1150515" y="0"/>
                </a:lnTo>
                <a:cubicBezTo>
                  <a:pt x="1277600" y="0"/>
                  <a:pt x="1380623" y="103023"/>
                  <a:pt x="1380623" y="230108"/>
                </a:cubicBezTo>
                <a:lnTo>
                  <a:pt x="1380623" y="1296727"/>
                </a:lnTo>
                <a:cubicBezTo>
                  <a:pt x="1380623" y="1423812"/>
                  <a:pt x="1277600" y="1526835"/>
                  <a:pt x="1150515" y="1526835"/>
                </a:cubicBezTo>
                <a:lnTo>
                  <a:pt x="230108" y="1526835"/>
                </a:lnTo>
                <a:cubicBezTo>
                  <a:pt x="103023" y="1526835"/>
                  <a:pt x="0" y="1423812"/>
                  <a:pt x="0" y="1296727"/>
                </a:cubicBezTo>
                <a:lnTo>
                  <a:pt x="0" y="23010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43596" tIns="143596" rIns="143596" bIns="143596" numCol="1" spcCol="1270" anchor="ctr" anchorCtr="0">
            <a:noAutofit/>
          </a:bodyPr>
          <a:lstStyle/>
          <a:p>
            <a:pPr lvl="0" algn="ctr" defTabSz="889000" rtl="0">
              <a:lnSpc>
                <a:spcPct val="90000"/>
              </a:lnSpc>
              <a:spcBef>
                <a:spcPct val="0"/>
              </a:spcBef>
              <a:spcAft>
                <a:spcPct val="35000"/>
              </a:spcAft>
            </a:pPr>
            <a:r>
              <a:rPr lang="en-US" sz="2000" kern="1200"/>
              <a:t>Print requisition form</a:t>
            </a:r>
          </a:p>
        </p:txBody>
      </p:sp>
      <p:sp>
        <p:nvSpPr>
          <p:cNvPr id="12" name="Freeform 11"/>
          <p:cNvSpPr/>
          <p:nvPr/>
        </p:nvSpPr>
        <p:spPr>
          <a:xfrm>
            <a:off x="1692438" y="3144046"/>
            <a:ext cx="1380623" cy="1526835"/>
          </a:xfrm>
          <a:custGeom>
            <a:avLst/>
            <a:gdLst>
              <a:gd name="connsiteX0" fmla="*/ 0 w 1380623"/>
              <a:gd name="connsiteY0" fmla="*/ 230108 h 1526835"/>
              <a:gd name="connsiteX1" fmla="*/ 230108 w 1380623"/>
              <a:gd name="connsiteY1" fmla="*/ 0 h 1526835"/>
              <a:gd name="connsiteX2" fmla="*/ 1150515 w 1380623"/>
              <a:gd name="connsiteY2" fmla="*/ 0 h 1526835"/>
              <a:gd name="connsiteX3" fmla="*/ 1380623 w 1380623"/>
              <a:gd name="connsiteY3" fmla="*/ 230108 h 1526835"/>
              <a:gd name="connsiteX4" fmla="*/ 1380623 w 1380623"/>
              <a:gd name="connsiteY4" fmla="*/ 1296727 h 1526835"/>
              <a:gd name="connsiteX5" fmla="*/ 1150515 w 1380623"/>
              <a:gd name="connsiteY5" fmla="*/ 1526835 h 1526835"/>
              <a:gd name="connsiteX6" fmla="*/ 230108 w 1380623"/>
              <a:gd name="connsiteY6" fmla="*/ 1526835 h 1526835"/>
              <a:gd name="connsiteX7" fmla="*/ 0 w 1380623"/>
              <a:gd name="connsiteY7" fmla="*/ 1296727 h 1526835"/>
              <a:gd name="connsiteX8" fmla="*/ 0 w 1380623"/>
              <a:gd name="connsiteY8" fmla="*/ 230108 h 15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623" h="1526835">
                <a:moveTo>
                  <a:pt x="0" y="230108"/>
                </a:moveTo>
                <a:cubicBezTo>
                  <a:pt x="0" y="103023"/>
                  <a:pt x="103023" y="0"/>
                  <a:pt x="230108" y="0"/>
                </a:cubicBezTo>
                <a:lnTo>
                  <a:pt x="1150515" y="0"/>
                </a:lnTo>
                <a:cubicBezTo>
                  <a:pt x="1277600" y="0"/>
                  <a:pt x="1380623" y="103023"/>
                  <a:pt x="1380623" y="230108"/>
                </a:cubicBezTo>
                <a:lnTo>
                  <a:pt x="1380623" y="1296727"/>
                </a:lnTo>
                <a:cubicBezTo>
                  <a:pt x="1380623" y="1423812"/>
                  <a:pt x="1277600" y="1526835"/>
                  <a:pt x="1150515" y="1526835"/>
                </a:cubicBezTo>
                <a:lnTo>
                  <a:pt x="230108" y="1526835"/>
                </a:lnTo>
                <a:cubicBezTo>
                  <a:pt x="103023" y="1526835"/>
                  <a:pt x="0" y="1423812"/>
                  <a:pt x="0" y="1296727"/>
                </a:cubicBezTo>
                <a:lnTo>
                  <a:pt x="0" y="23010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314649"/>
              <a:satOff val="19413"/>
              <a:lumOff val="-2862"/>
              <a:alphaOff val="0"/>
            </a:schemeClr>
          </a:fillRef>
          <a:effectRef idx="2">
            <a:schemeClr val="accent4">
              <a:hueOff val="4314649"/>
              <a:satOff val="19413"/>
              <a:lumOff val="-2862"/>
              <a:alphaOff val="0"/>
            </a:schemeClr>
          </a:effectRef>
          <a:fontRef idx="minor">
            <a:schemeClr val="lt1"/>
          </a:fontRef>
        </p:style>
        <p:txBody>
          <a:bodyPr spcFirstLastPara="0" vert="horz" wrap="square" lIns="143596" tIns="143596" rIns="143596" bIns="143596" numCol="1" spcCol="1270" anchor="ctr" anchorCtr="0">
            <a:noAutofit/>
          </a:bodyPr>
          <a:lstStyle/>
          <a:p>
            <a:pPr lvl="0" algn="ctr" defTabSz="889000" rtl="0">
              <a:lnSpc>
                <a:spcPct val="90000"/>
              </a:lnSpc>
              <a:spcBef>
                <a:spcPct val="0"/>
              </a:spcBef>
              <a:spcAft>
                <a:spcPct val="35000"/>
              </a:spcAft>
            </a:pPr>
            <a:r>
              <a:rPr lang="en-US" sz="2000" kern="1200"/>
              <a:t>Manually adjust requisition form</a:t>
            </a:r>
          </a:p>
        </p:txBody>
      </p:sp>
      <p:sp>
        <p:nvSpPr>
          <p:cNvPr id="13" name="Freeform 12"/>
          <p:cNvSpPr/>
          <p:nvPr/>
        </p:nvSpPr>
        <p:spPr>
          <a:xfrm>
            <a:off x="3142093" y="3144046"/>
            <a:ext cx="1380623" cy="1526835"/>
          </a:xfrm>
          <a:custGeom>
            <a:avLst/>
            <a:gdLst>
              <a:gd name="connsiteX0" fmla="*/ 0 w 1380623"/>
              <a:gd name="connsiteY0" fmla="*/ 230108 h 1526835"/>
              <a:gd name="connsiteX1" fmla="*/ 230108 w 1380623"/>
              <a:gd name="connsiteY1" fmla="*/ 0 h 1526835"/>
              <a:gd name="connsiteX2" fmla="*/ 1150515 w 1380623"/>
              <a:gd name="connsiteY2" fmla="*/ 0 h 1526835"/>
              <a:gd name="connsiteX3" fmla="*/ 1380623 w 1380623"/>
              <a:gd name="connsiteY3" fmla="*/ 230108 h 1526835"/>
              <a:gd name="connsiteX4" fmla="*/ 1380623 w 1380623"/>
              <a:gd name="connsiteY4" fmla="*/ 1296727 h 1526835"/>
              <a:gd name="connsiteX5" fmla="*/ 1150515 w 1380623"/>
              <a:gd name="connsiteY5" fmla="*/ 1526835 h 1526835"/>
              <a:gd name="connsiteX6" fmla="*/ 230108 w 1380623"/>
              <a:gd name="connsiteY6" fmla="*/ 1526835 h 1526835"/>
              <a:gd name="connsiteX7" fmla="*/ 0 w 1380623"/>
              <a:gd name="connsiteY7" fmla="*/ 1296727 h 1526835"/>
              <a:gd name="connsiteX8" fmla="*/ 0 w 1380623"/>
              <a:gd name="connsiteY8" fmla="*/ 230108 h 15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623" h="1526835">
                <a:moveTo>
                  <a:pt x="0" y="230108"/>
                </a:moveTo>
                <a:cubicBezTo>
                  <a:pt x="0" y="103023"/>
                  <a:pt x="103023" y="0"/>
                  <a:pt x="230108" y="0"/>
                </a:cubicBezTo>
                <a:lnTo>
                  <a:pt x="1150515" y="0"/>
                </a:lnTo>
                <a:cubicBezTo>
                  <a:pt x="1277600" y="0"/>
                  <a:pt x="1380623" y="103023"/>
                  <a:pt x="1380623" y="230108"/>
                </a:cubicBezTo>
                <a:lnTo>
                  <a:pt x="1380623" y="1296727"/>
                </a:lnTo>
                <a:cubicBezTo>
                  <a:pt x="1380623" y="1423812"/>
                  <a:pt x="1277600" y="1526835"/>
                  <a:pt x="1150515" y="1526835"/>
                </a:cubicBezTo>
                <a:lnTo>
                  <a:pt x="230108" y="1526835"/>
                </a:lnTo>
                <a:cubicBezTo>
                  <a:pt x="103023" y="1526835"/>
                  <a:pt x="0" y="1423812"/>
                  <a:pt x="0" y="1296727"/>
                </a:cubicBezTo>
                <a:lnTo>
                  <a:pt x="0" y="23010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8629298"/>
              <a:satOff val="38826"/>
              <a:lumOff val="-5724"/>
              <a:alphaOff val="0"/>
            </a:schemeClr>
          </a:fillRef>
          <a:effectRef idx="2">
            <a:schemeClr val="accent4">
              <a:hueOff val="8629298"/>
              <a:satOff val="38826"/>
              <a:lumOff val="-5724"/>
              <a:alphaOff val="0"/>
            </a:schemeClr>
          </a:effectRef>
          <a:fontRef idx="minor">
            <a:schemeClr val="lt1"/>
          </a:fontRef>
        </p:style>
        <p:txBody>
          <a:bodyPr spcFirstLastPara="0" vert="horz" wrap="square" lIns="143596" tIns="143596" rIns="143596" bIns="143596" numCol="1" spcCol="1270" anchor="ctr" anchorCtr="0">
            <a:noAutofit/>
          </a:bodyPr>
          <a:lstStyle/>
          <a:p>
            <a:pPr lvl="0" algn="ctr" defTabSz="889000" rtl="0">
              <a:lnSpc>
                <a:spcPct val="90000"/>
              </a:lnSpc>
              <a:spcBef>
                <a:spcPct val="0"/>
              </a:spcBef>
              <a:spcAft>
                <a:spcPct val="35000"/>
              </a:spcAft>
            </a:pPr>
            <a:r>
              <a:rPr lang="en-US" sz="2000" kern="1200"/>
              <a:t>Accountant review</a:t>
            </a:r>
          </a:p>
        </p:txBody>
      </p:sp>
      <p:sp>
        <p:nvSpPr>
          <p:cNvPr id="14" name="Freeform 13"/>
          <p:cNvSpPr/>
          <p:nvPr/>
        </p:nvSpPr>
        <p:spPr>
          <a:xfrm>
            <a:off x="4591747" y="3144046"/>
            <a:ext cx="1380623" cy="1526835"/>
          </a:xfrm>
          <a:custGeom>
            <a:avLst/>
            <a:gdLst>
              <a:gd name="connsiteX0" fmla="*/ 0 w 1380623"/>
              <a:gd name="connsiteY0" fmla="*/ 230108 h 1526835"/>
              <a:gd name="connsiteX1" fmla="*/ 230108 w 1380623"/>
              <a:gd name="connsiteY1" fmla="*/ 0 h 1526835"/>
              <a:gd name="connsiteX2" fmla="*/ 1150515 w 1380623"/>
              <a:gd name="connsiteY2" fmla="*/ 0 h 1526835"/>
              <a:gd name="connsiteX3" fmla="*/ 1380623 w 1380623"/>
              <a:gd name="connsiteY3" fmla="*/ 230108 h 1526835"/>
              <a:gd name="connsiteX4" fmla="*/ 1380623 w 1380623"/>
              <a:gd name="connsiteY4" fmla="*/ 1296727 h 1526835"/>
              <a:gd name="connsiteX5" fmla="*/ 1150515 w 1380623"/>
              <a:gd name="connsiteY5" fmla="*/ 1526835 h 1526835"/>
              <a:gd name="connsiteX6" fmla="*/ 230108 w 1380623"/>
              <a:gd name="connsiteY6" fmla="*/ 1526835 h 1526835"/>
              <a:gd name="connsiteX7" fmla="*/ 0 w 1380623"/>
              <a:gd name="connsiteY7" fmla="*/ 1296727 h 1526835"/>
              <a:gd name="connsiteX8" fmla="*/ 0 w 1380623"/>
              <a:gd name="connsiteY8" fmla="*/ 230108 h 15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623" h="1526835">
                <a:moveTo>
                  <a:pt x="0" y="230108"/>
                </a:moveTo>
                <a:cubicBezTo>
                  <a:pt x="0" y="103023"/>
                  <a:pt x="103023" y="0"/>
                  <a:pt x="230108" y="0"/>
                </a:cubicBezTo>
                <a:lnTo>
                  <a:pt x="1150515" y="0"/>
                </a:lnTo>
                <a:cubicBezTo>
                  <a:pt x="1277600" y="0"/>
                  <a:pt x="1380623" y="103023"/>
                  <a:pt x="1380623" y="230108"/>
                </a:cubicBezTo>
                <a:lnTo>
                  <a:pt x="1380623" y="1296727"/>
                </a:lnTo>
                <a:cubicBezTo>
                  <a:pt x="1380623" y="1423812"/>
                  <a:pt x="1277600" y="1526835"/>
                  <a:pt x="1150515" y="1526835"/>
                </a:cubicBezTo>
                <a:lnTo>
                  <a:pt x="230108" y="1526835"/>
                </a:lnTo>
                <a:cubicBezTo>
                  <a:pt x="103023" y="1526835"/>
                  <a:pt x="0" y="1423812"/>
                  <a:pt x="0" y="1296727"/>
                </a:cubicBezTo>
                <a:lnTo>
                  <a:pt x="0" y="23010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12943947"/>
              <a:satOff val="58240"/>
              <a:lumOff val="-8587"/>
              <a:alphaOff val="0"/>
            </a:schemeClr>
          </a:fillRef>
          <a:effectRef idx="2">
            <a:schemeClr val="accent4">
              <a:hueOff val="12943947"/>
              <a:satOff val="58240"/>
              <a:lumOff val="-8587"/>
              <a:alphaOff val="0"/>
            </a:schemeClr>
          </a:effectRef>
          <a:fontRef idx="minor">
            <a:schemeClr val="lt1"/>
          </a:fontRef>
        </p:style>
        <p:txBody>
          <a:bodyPr spcFirstLastPara="0" vert="horz" wrap="square" lIns="143596" tIns="143596" rIns="143596" bIns="143596" numCol="1" spcCol="1270" anchor="ctr" anchorCtr="0">
            <a:noAutofit/>
          </a:bodyPr>
          <a:lstStyle/>
          <a:p>
            <a:pPr lvl="0" algn="ctr" defTabSz="889000" rtl="0">
              <a:lnSpc>
                <a:spcPct val="90000"/>
              </a:lnSpc>
              <a:spcBef>
                <a:spcPct val="0"/>
              </a:spcBef>
              <a:spcAft>
                <a:spcPct val="35000"/>
              </a:spcAft>
            </a:pPr>
            <a:r>
              <a:rPr lang="en-US" sz="2000" kern="1200"/>
              <a:t>Send form to AP to create voucher</a:t>
            </a:r>
          </a:p>
        </p:txBody>
      </p:sp>
      <p:sp>
        <p:nvSpPr>
          <p:cNvPr id="15" name="Freeform 14"/>
          <p:cNvSpPr/>
          <p:nvPr/>
        </p:nvSpPr>
        <p:spPr>
          <a:xfrm>
            <a:off x="6041402" y="3144046"/>
            <a:ext cx="1380623" cy="1526835"/>
          </a:xfrm>
          <a:custGeom>
            <a:avLst/>
            <a:gdLst>
              <a:gd name="connsiteX0" fmla="*/ 0 w 1380623"/>
              <a:gd name="connsiteY0" fmla="*/ 230108 h 1526835"/>
              <a:gd name="connsiteX1" fmla="*/ 230108 w 1380623"/>
              <a:gd name="connsiteY1" fmla="*/ 0 h 1526835"/>
              <a:gd name="connsiteX2" fmla="*/ 1150515 w 1380623"/>
              <a:gd name="connsiteY2" fmla="*/ 0 h 1526835"/>
              <a:gd name="connsiteX3" fmla="*/ 1380623 w 1380623"/>
              <a:gd name="connsiteY3" fmla="*/ 230108 h 1526835"/>
              <a:gd name="connsiteX4" fmla="*/ 1380623 w 1380623"/>
              <a:gd name="connsiteY4" fmla="*/ 1296727 h 1526835"/>
              <a:gd name="connsiteX5" fmla="*/ 1150515 w 1380623"/>
              <a:gd name="connsiteY5" fmla="*/ 1526835 h 1526835"/>
              <a:gd name="connsiteX6" fmla="*/ 230108 w 1380623"/>
              <a:gd name="connsiteY6" fmla="*/ 1526835 h 1526835"/>
              <a:gd name="connsiteX7" fmla="*/ 0 w 1380623"/>
              <a:gd name="connsiteY7" fmla="*/ 1296727 h 1526835"/>
              <a:gd name="connsiteX8" fmla="*/ 0 w 1380623"/>
              <a:gd name="connsiteY8" fmla="*/ 230108 h 15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623" h="1526835">
                <a:moveTo>
                  <a:pt x="0" y="230108"/>
                </a:moveTo>
                <a:cubicBezTo>
                  <a:pt x="0" y="103023"/>
                  <a:pt x="103023" y="0"/>
                  <a:pt x="230108" y="0"/>
                </a:cubicBezTo>
                <a:lnTo>
                  <a:pt x="1150515" y="0"/>
                </a:lnTo>
                <a:cubicBezTo>
                  <a:pt x="1277600" y="0"/>
                  <a:pt x="1380623" y="103023"/>
                  <a:pt x="1380623" y="230108"/>
                </a:cubicBezTo>
                <a:lnTo>
                  <a:pt x="1380623" y="1296727"/>
                </a:lnTo>
                <a:cubicBezTo>
                  <a:pt x="1380623" y="1423812"/>
                  <a:pt x="1277600" y="1526835"/>
                  <a:pt x="1150515" y="1526835"/>
                </a:cubicBezTo>
                <a:lnTo>
                  <a:pt x="230108" y="1526835"/>
                </a:lnTo>
                <a:cubicBezTo>
                  <a:pt x="103023" y="1526835"/>
                  <a:pt x="0" y="1423812"/>
                  <a:pt x="0" y="1296727"/>
                </a:cubicBezTo>
                <a:lnTo>
                  <a:pt x="0" y="23010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17258597"/>
              <a:satOff val="77653"/>
              <a:lumOff val="-11449"/>
              <a:alphaOff val="0"/>
            </a:schemeClr>
          </a:fillRef>
          <a:effectRef idx="2">
            <a:schemeClr val="accent4">
              <a:hueOff val="17258597"/>
              <a:satOff val="77653"/>
              <a:lumOff val="-11449"/>
              <a:alphaOff val="0"/>
            </a:schemeClr>
          </a:effectRef>
          <a:fontRef idx="minor">
            <a:schemeClr val="lt1"/>
          </a:fontRef>
        </p:style>
        <p:txBody>
          <a:bodyPr spcFirstLastPara="0" vert="horz" wrap="square" lIns="143596" tIns="143596" rIns="143596" bIns="143596" numCol="1" spcCol="1270" anchor="ctr" anchorCtr="0">
            <a:noAutofit/>
          </a:bodyPr>
          <a:lstStyle/>
          <a:p>
            <a:pPr lvl="0" algn="ctr" defTabSz="889000" rtl="0">
              <a:lnSpc>
                <a:spcPct val="90000"/>
              </a:lnSpc>
              <a:spcBef>
                <a:spcPct val="0"/>
              </a:spcBef>
              <a:spcAft>
                <a:spcPct val="35000"/>
              </a:spcAft>
            </a:pPr>
            <a:r>
              <a:rPr lang="en-US" sz="2000" kern="1200"/>
              <a:t>Cheque production</a:t>
            </a:r>
          </a:p>
        </p:txBody>
      </p:sp>
      <p:sp>
        <p:nvSpPr>
          <p:cNvPr id="16" name="Freeform 15"/>
          <p:cNvSpPr/>
          <p:nvPr/>
        </p:nvSpPr>
        <p:spPr>
          <a:xfrm>
            <a:off x="7491056" y="3144046"/>
            <a:ext cx="1380623" cy="1526835"/>
          </a:xfrm>
          <a:custGeom>
            <a:avLst/>
            <a:gdLst>
              <a:gd name="connsiteX0" fmla="*/ 0 w 1380623"/>
              <a:gd name="connsiteY0" fmla="*/ 230108 h 1526835"/>
              <a:gd name="connsiteX1" fmla="*/ 230108 w 1380623"/>
              <a:gd name="connsiteY1" fmla="*/ 0 h 1526835"/>
              <a:gd name="connsiteX2" fmla="*/ 1150515 w 1380623"/>
              <a:gd name="connsiteY2" fmla="*/ 0 h 1526835"/>
              <a:gd name="connsiteX3" fmla="*/ 1380623 w 1380623"/>
              <a:gd name="connsiteY3" fmla="*/ 230108 h 1526835"/>
              <a:gd name="connsiteX4" fmla="*/ 1380623 w 1380623"/>
              <a:gd name="connsiteY4" fmla="*/ 1296727 h 1526835"/>
              <a:gd name="connsiteX5" fmla="*/ 1150515 w 1380623"/>
              <a:gd name="connsiteY5" fmla="*/ 1526835 h 1526835"/>
              <a:gd name="connsiteX6" fmla="*/ 230108 w 1380623"/>
              <a:gd name="connsiteY6" fmla="*/ 1526835 h 1526835"/>
              <a:gd name="connsiteX7" fmla="*/ 0 w 1380623"/>
              <a:gd name="connsiteY7" fmla="*/ 1296727 h 1526835"/>
              <a:gd name="connsiteX8" fmla="*/ 0 w 1380623"/>
              <a:gd name="connsiteY8" fmla="*/ 230108 h 15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623" h="1526835">
                <a:moveTo>
                  <a:pt x="0" y="230108"/>
                </a:moveTo>
                <a:cubicBezTo>
                  <a:pt x="0" y="103023"/>
                  <a:pt x="103023" y="0"/>
                  <a:pt x="230108" y="0"/>
                </a:cubicBezTo>
                <a:lnTo>
                  <a:pt x="1150515" y="0"/>
                </a:lnTo>
                <a:cubicBezTo>
                  <a:pt x="1277600" y="0"/>
                  <a:pt x="1380623" y="103023"/>
                  <a:pt x="1380623" y="230108"/>
                </a:cubicBezTo>
                <a:lnTo>
                  <a:pt x="1380623" y="1296727"/>
                </a:lnTo>
                <a:cubicBezTo>
                  <a:pt x="1380623" y="1423812"/>
                  <a:pt x="1277600" y="1526835"/>
                  <a:pt x="1150515" y="1526835"/>
                </a:cubicBezTo>
                <a:lnTo>
                  <a:pt x="230108" y="1526835"/>
                </a:lnTo>
                <a:cubicBezTo>
                  <a:pt x="103023" y="1526835"/>
                  <a:pt x="0" y="1423812"/>
                  <a:pt x="0" y="1296727"/>
                </a:cubicBezTo>
                <a:lnTo>
                  <a:pt x="0" y="23010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21573245"/>
              <a:satOff val="97066"/>
              <a:lumOff val="-14311"/>
              <a:alphaOff val="0"/>
            </a:schemeClr>
          </a:fillRef>
          <a:effectRef idx="2">
            <a:schemeClr val="accent4">
              <a:hueOff val="21573245"/>
              <a:satOff val="97066"/>
              <a:lumOff val="-14311"/>
              <a:alphaOff val="0"/>
            </a:schemeClr>
          </a:effectRef>
          <a:fontRef idx="minor">
            <a:schemeClr val="lt1"/>
          </a:fontRef>
        </p:style>
        <p:txBody>
          <a:bodyPr spcFirstLastPara="0" vert="horz" wrap="square" lIns="143596" tIns="143596" rIns="143596" bIns="143596" numCol="1" spcCol="1270" anchor="ctr" anchorCtr="0">
            <a:noAutofit/>
          </a:bodyPr>
          <a:lstStyle/>
          <a:p>
            <a:pPr lvl="0" algn="ctr" defTabSz="889000" rtl="0">
              <a:lnSpc>
                <a:spcPct val="90000"/>
              </a:lnSpc>
              <a:spcBef>
                <a:spcPct val="0"/>
              </a:spcBef>
              <a:spcAft>
                <a:spcPct val="35000"/>
              </a:spcAft>
            </a:pPr>
            <a:r>
              <a:rPr lang="en-US" sz="2000" kern="1200"/>
              <a:t>Manually separate cheques</a:t>
            </a:r>
          </a:p>
        </p:txBody>
      </p:sp>
    </p:spTree>
    <p:extLst>
      <p:ext uri="{BB962C8B-B14F-4D97-AF65-F5344CB8AC3E}">
        <p14:creationId xmlns:p14="http://schemas.microsoft.com/office/powerpoint/2010/main" val="131414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12"/>
                                        </p:tgtEl>
                                        <p:attrNameLst>
                                          <p:attrName>r</p:attrName>
                                        </p:attrNameLst>
                                      </p:cBhvr>
                                    </p:animRot>
                                    <p:animRot by="-240000">
                                      <p:cBhvr>
                                        <p:cTn id="15" dur="200" fill="hold">
                                          <p:stCondLst>
                                            <p:cond delay="200"/>
                                          </p:stCondLst>
                                        </p:cTn>
                                        <p:tgtEl>
                                          <p:spTgt spid="12"/>
                                        </p:tgtEl>
                                        <p:attrNameLst>
                                          <p:attrName>r</p:attrName>
                                        </p:attrNameLst>
                                      </p:cBhvr>
                                    </p:animRot>
                                    <p:animRot by="240000">
                                      <p:cBhvr>
                                        <p:cTn id="16" dur="200" fill="hold">
                                          <p:stCondLst>
                                            <p:cond delay="400"/>
                                          </p:stCondLst>
                                        </p:cTn>
                                        <p:tgtEl>
                                          <p:spTgt spid="12"/>
                                        </p:tgtEl>
                                        <p:attrNameLst>
                                          <p:attrName>r</p:attrName>
                                        </p:attrNameLst>
                                      </p:cBhvr>
                                    </p:animRot>
                                    <p:animRot by="-240000">
                                      <p:cBhvr>
                                        <p:cTn id="17" dur="200" fill="hold">
                                          <p:stCondLst>
                                            <p:cond delay="600"/>
                                          </p:stCondLst>
                                        </p:cTn>
                                        <p:tgtEl>
                                          <p:spTgt spid="12"/>
                                        </p:tgtEl>
                                        <p:attrNameLst>
                                          <p:attrName>r</p:attrName>
                                        </p:attrNameLst>
                                      </p:cBhvr>
                                    </p:animRot>
                                    <p:animRot by="120000">
                                      <p:cBhvr>
                                        <p:cTn id="18" dur="200" fill="hold">
                                          <p:stCondLst>
                                            <p:cond delay="800"/>
                                          </p:stCondLst>
                                        </p:cTn>
                                        <p:tgtEl>
                                          <p:spTgt spid="1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13"/>
                                        </p:tgtEl>
                                        <p:attrNameLst>
                                          <p:attrName>r</p:attrName>
                                        </p:attrNameLst>
                                      </p:cBhvr>
                                    </p:animRot>
                                    <p:animRot by="-240000">
                                      <p:cBhvr>
                                        <p:cTn id="23" dur="200" fill="hold">
                                          <p:stCondLst>
                                            <p:cond delay="200"/>
                                          </p:stCondLst>
                                        </p:cTn>
                                        <p:tgtEl>
                                          <p:spTgt spid="13"/>
                                        </p:tgtEl>
                                        <p:attrNameLst>
                                          <p:attrName>r</p:attrName>
                                        </p:attrNameLst>
                                      </p:cBhvr>
                                    </p:animRot>
                                    <p:animRot by="240000">
                                      <p:cBhvr>
                                        <p:cTn id="24" dur="200" fill="hold">
                                          <p:stCondLst>
                                            <p:cond delay="400"/>
                                          </p:stCondLst>
                                        </p:cTn>
                                        <p:tgtEl>
                                          <p:spTgt spid="13"/>
                                        </p:tgtEl>
                                        <p:attrNameLst>
                                          <p:attrName>r</p:attrName>
                                        </p:attrNameLst>
                                      </p:cBhvr>
                                    </p:animRot>
                                    <p:animRot by="-240000">
                                      <p:cBhvr>
                                        <p:cTn id="25" dur="200" fill="hold">
                                          <p:stCondLst>
                                            <p:cond delay="600"/>
                                          </p:stCondLst>
                                        </p:cTn>
                                        <p:tgtEl>
                                          <p:spTgt spid="13"/>
                                        </p:tgtEl>
                                        <p:attrNameLst>
                                          <p:attrName>r</p:attrName>
                                        </p:attrNameLst>
                                      </p:cBhvr>
                                    </p:animRot>
                                    <p:animRot by="120000">
                                      <p:cBhvr>
                                        <p:cTn id="26" dur="200" fill="hold">
                                          <p:stCondLst>
                                            <p:cond delay="800"/>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grpId="0" nodeType="clickEffect">
                                  <p:stCondLst>
                                    <p:cond delay="0"/>
                                  </p:stCondLst>
                                  <p:childTnLst>
                                    <p:animRot by="120000">
                                      <p:cBhvr>
                                        <p:cTn id="38" dur="100" fill="hold">
                                          <p:stCondLst>
                                            <p:cond delay="0"/>
                                          </p:stCondLst>
                                        </p:cTn>
                                        <p:tgtEl>
                                          <p:spTgt spid="15"/>
                                        </p:tgtEl>
                                        <p:attrNameLst>
                                          <p:attrName>r</p:attrName>
                                        </p:attrNameLst>
                                      </p:cBhvr>
                                    </p:animRot>
                                    <p:animRot by="-240000">
                                      <p:cBhvr>
                                        <p:cTn id="39" dur="200" fill="hold">
                                          <p:stCondLst>
                                            <p:cond delay="200"/>
                                          </p:stCondLst>
                                        </p:cTn>
                                        <p:tgtEl>
                                          <p:spTgt spid="15"/>
                                        </p:tgtEl>
                                        <p:attrNameLst>
                                          <p:attrName>r</p:attrName>
                                        </p:attrNameLst>
                                      </p:cBhvr>
                                    </p:animRot>
                                    <p:animRot by="240000">
                                      <p:cBhvr>
                                        <p:cTn id="40" dur="200" fill="hold">
                                          <p:stCondLst>
                                            <p:cond delay="400"/>
                                          </p:stCondLst>
                                        </p:cTn>
                                        <p:tgtEl>
                                          <p:spTgt spid="15"/>
                                        </p:tgtEl>
                                        <p:attrNameLst>
                                          <p:attrName>r</p:attrName>
                                        </p:attrNameLst>
                                      </p:cBhvr>
                                    </p:animRot>
                                    <p:animRot by="-240000">
                                      <p:cBhvr>
                                        <p:cTn id="41" dur="200" fill="hold">
                                          <p:stCondLst>
                                            <p:cond delay="600"/>
                                          </p:stCondLst>
                                        </p:cTn>
                                        <p:tgtEl>
                                          <p:spTgt spid="15"/>
                                        </p:tgtEl>
                                        <p:attrNameLst>
                                          <p:attrName>r</p:attrName>
                                        </p:attrNameLst>
                                      </p:cBhvr>
                                    </p:animRot>
                                    <p:animRot by="120000">
                                      <p:cBhvr>
                                        <p:cTn id="42" dur="200" fill="hold">
                                          <p:stCondLst>
                                            <p:cond delay="800"/>
                                          </p:stCondLst>
                                        </p:cTn>
                                        <p:tgtEl>
                                          <p:spTgt spid="15"/>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16"/>
                                        </p:tgtEl>
                                        <p:attrNameLst>
                                          <p:attrName>r</p:attrName>
                                        </p:attrNameLst>
                                      </p:cBhvr>
                                    </p:animRot>
                                    <p:animRot by="-240000">
                                      <p:cBhvr>
                                        <p:cTn id="47" dur="200" fill="hold">
                                          <p:stCondLst>
                                            <p:cond delay="200"/>
                                          </p:stCondLst>
                                        </p:cTn>
                                        <p:tgtEl>
                                          <p:spTgt spid="16"/>
                                        </p:tgtEl>
                                        <p:attrNameLst>
                                          <p:attrName>r</p:attrName>
                                        </p:attrNameLst>
                                      </p:cBhvr>
                                    </p:animRot>
                                    <p:animRot by="240000">
                                      <p:cBhvr>
                                        <p:cTn id="48" dur="200" fill="hold">
                                          <p:stCondLst>
                                            <p:cond delay="400"/>
                                          </p:stCondLst>
                                        </p:cTn>
                                        <p:tgtEl>
                                          <p:spTgt spid="16"/>
                                        </p:tgtEl>
                                        <p:attrNameLst>
                                          <p:attrName>r</p:attrName>
                                        </p:attrNameLst>
                                      </p:cBhvr>
                                    </p:animRot>
                                    <p:animRot by="-240000">
                                      <p:cBhvr>
                                        <p:cTn id="49" dur="200" fill="hold">
                                          <p:stCondLst>
                                            <p:cond delay="600"/>
                                          </p:stCondLst>
                                        </p:cTn>
                                        <p:tgtEl>
                                          <p:spTgt spid="16"/>
                                        </p:tgtEl>
                                        <p:attrNameLst>
                                          <p:attrName>r</p:attrName>
                                        </p:attrNameLst>
                                      </p:cBhvr>
                                    </p:animRot>
                                    <p:animRot by="120000">
                                      <p:cBhvr>
                                        <p:cTn id="5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Transformation</a:t>
            </a:r>
          </a:p>
        </p:txBody>
      </p:sp>
      <p:sp>
        <p:nvSpPr>
          <p:cNvPr id="4" name="Footer Placeholder 3"/>
          <p:cNvSpPr>
            <a:spLocks noGrp="1"/>
          </p:cNvSpPr>
          <p:nvPr>
            <p:ph type="ftr" sz="quarter" idx="11"/>
          </p:nvPr>
        </p:nvSpPr>
        <p:spPr/>
        <p:txBody>
          <a:bodyPr/>
          <a:lstStyle/>
          <a:p>
            <a:r>
              <a:rPr lang="en-US"/>
              <a:t>EMEA Alliance   11-12 October 2016</a:t>
            </a:r>
          </a:p>
        </p:txBody>
      </p:sp>
      <p:graphicFrame>
        <p:nvGraphicFramePr>
          <p:cNvPr id="17" name="Diagram 16"/>
          <p:cNvGraphicFramePr/>
          <p:nvPr>
            <p:extLst>
              <p:ext uri="{D42A27DB-BD31-4B8C-83A1-F6EECF244321}">
                <p14:modId xmlns:p14="http://schemas.microsoft.com/office/powerpoint/2010/main" val="3682725927"/>
              </p:ext>
            </p:extLst>
          </p:nvPr>
        </p:nvGraphicFramePr>
        <p:xfrm>
          <a:off x="1012644" y="1944904"/>
          <a:ext cx="6434744" cy="3785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2956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Technical changes</a:t>
            </a:r>
          </a:p>
        </p:txBody>
      </p:sp>
      <p:sp>
        <p:nvSpPr>
          <p:cNvPr id="3" name="Footer Placeholder 2"/>
          <p:cNvSpPr>
            <a:spLocks noGrp="1"/>
          </p:cNvSpPr>
          <p:nvPr>
            <p:ph type="ftr" sz="quarter" idx="11"/>
          </p:nvPr>
        </p:nvSpPr>
        <p:spPr/>
        <p:txBody>
          <a:bodyPr/>
          <a:lstStyle/>
          <a:p>
            <a:r>
              <a:rPr lang="en-US"/>
              <a:t>EMEA Alliance   11-12 October 2016</a:t>
            </a:r>
          </a:p>
        </p:txBody>
      </p:sp>
      <p:sp>
        <p:nvSpPr>
          <p:cNvPr id="6" name="Rectangle 5"/>
          <p:cNvSpPr/>
          <p:nvPr/>
        </p:nvSpPr>
        <p:spPr>
          <a:xfrm rot="5400000">
            <a:off x="1102201" y="2556794"/>
            <a:ext cx="1230062" cy="148397"/>
          </a:xfrm>
          <a:prstGeom prst="rect">
            <a:avLst/>
          </a:prstGeom>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hueOff val="0"/>
              <a:satOff val="0"/>
              <a:lumOff val="0"/>
              <a:alphaOff val="0"/>
            </a:schemeClr>
          </a:fontRef>
        </p:style>
      </p:sp>
      <p:sp>
        <p:nvSpPr>
          <p:cNvPr id="7" name="Freeform 6"/>
          <p:cNvSpPr/>
          <p:nvPr/>
        </p:nvSpPr>
        <p:spPr>
          <a:xfrm>
            <a:off x="1384169" y="1770294"/>
            <a:ext cx="1648860" cy="989316"/>
          </a:xfrm>
          <a:custGeom>
            <a:avLst/>
            <a:gdLst>
              <a:gd name="connsiteX0" fmla="*/ 0 w 1648860"/>
              <a:gd name="connsiteY0" fmla="*/ 98932 h 989316"/>
              <a:gd name="connsiteX1" fmla="*/ 98932 w 1648860"/>
              <a:gd name="connsiteY1" fmla="*/ 0 h 989316"/>
              <a:gd name="connsiteX2" fmla="*/ 1549928 w 1648860"/>
              <a:gd name="connsiteY2" fmla="*/ 0 h 989316"/>
              <a:gd name="connsiteX3" fmla="*/ 1648860 w 1648860"/>
              <a:gd name="connsiteY3" fmla="*/ 98932 h 989316"/>
              <a:gd name="connsiteX4" fmla="*/ 1648860 w 1648860"/>
              <a:gd name="connsiteY4" fmla="*/ 890384 h 989316"/>
              <a:gd name="connsiteX5" fmla="*/ 1549928 w 1648860"/>
              <a:gd name="connsiteY5" fmla="*/ 989316 h 989316"/>
              <a:gd name="connsiteX6" fmla="*/ 98932 w 1648860"/>
              <a:gd name="connsiteY6" fmla="*/ 989316 h 989316"/>
              <a:gd name="connsiteX7" fmla="*/ 0 w 1648860"/>
              <a:gd name="connsiteY7" fmla="*/ 890384 h 989316"/>
              <a:gd name="connsiteX8" fmla="*/ 0 w 1648860"/>
              <a:gd name="connsiteY8" fmla="*/ 98932 h 98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860" h="989316">
                <a:moveTo>
                  <a:pt x="0" y="98932"/>
                </a:moveTo>
                <a:cubicBezTo>
                  <a:pt x="0" y="44293"/>
                  <a:pt x="44293" y="0"/>
                  <a:pt x="98932" y="0"/>
                </a:cubicBezTo>
                <a:lnTo>
                  <a:pt x="1549928" y="0"/>
                </a:lnTo>
                <a:cubicBezTo>
                  <a:pt x="1604567" y="0"/>
                  <a:pt x="1648860" y="44293"/>
                  <a:pt x="1648860" y="98932"/>
                </a:cubicBezTo>
                <a:lnTo>
                  <a:pt x="1648860" y="890384"/>
                </a:lnTo>
                <a:cubicBezTo>
                  <a:pt x="1648860" y="945023"/>
                  <a:pt x="1604567" y="989316"/>
                  <a:pt x="1549928" y="989316"/>
                </a:cubicBezTo>
                <a:lnTo>
                  <a:pt x="98932" y="989316"/>
                </a:lnTo>
                <a:cubicBezTo>
                  <a:pt x="44293" y="989316"/>
                  <a:pt x="0" y="945023"/>
                  <a:pt x="0" y="890384"/>
                </a:cubicBezTo>
                <a:lnTo>
                  <a:pt x="0" y="9893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01366" tIns="101366" rIns="101366" bIns="101366" numCol="1" spcCol="1270" anchor="ctr" anchorCtr="0">
            <a:noAutofit/>
          </a:bodyPr>
          <a:lstStyle/>
          <a:p>
            <a:pPr lvl="0" algn="ctr" defTabSz="844550" rtl="0">
              <a:lnSpc>
                <a:spcPct val="90000"/>
              </a:lnSpc>
              <a:spcBef>
                <a:spcPct val="0"/>
              </a:spcBef>
              <a:spcAft>
                <a:spcPct val="35000"/>
              </a:spcAft>
            </a:pPr>
            <a:r>
              <a:rPr lang="en-US" sz="1900" kern="1200"/>
              <a:t>Aid Year Activate</a:t>
            </a:r>
          </a:p>
        </p:txBody>
      </p:sp>
      <p:sp>
        <p:nvSpPr>
          <p:cNvPr id="8" name="Rectangle 7"/>
          <p:cNvSpPr/>
          <p:nvPr/>
        </p:nvSpPr>
        <p:spPr>
          <a:xfrm rot="5400000">
            <a:off x="1102201" y="3793439"/>
            <a:ext cx="1230062" cy="148397"/>
          </a:xfrm>
          <a:prstGeom prst="rect">
            <a:avLst/>
          </a:prstGeom>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hemeClr val="accent5">
              <a:hueOff val="-1041326"/>
              <a:satOff val="-8880"/>
              <a:lumOff val="2059"/>
              <a:alphaOff val="0"/>
            </a:schemeClr>
          </a:fillRef>
          <a:effectRef idx="2">
            <a:schemeClr val="accent5">
              <a:hueOff val="-1041326"/>
              <a:satOff val="-8880"/>
              <a:lumOff val="2059"/>
              <a:alphaOff val="0"/>
            </a:schemeClr>
          </a:effectRef>
          <a:fontRef idx="minor">
            <a:schemeClr val="lt1">
              <a:hueOff val="0"/>
              <a:satOff val="0"/>
              <a:lumOff val="0"/>
              <a:alphaOff val="0"/>
            </a:schemeClr>
          </a:fontRef>
        </p:style>
      </p:sp>
      <p:sp>
        <p:nvSpPr>
          <p:cNvPr id="9" name="Freeform 8"/>
          <p:cNvSpPr/>
          <p:nvPr/>
        </p:nvSpPr>
        <p:spPr>
          <a:xfrm>
            <a:off x="1384169" y="3006939"/>
            <a:ext cx="1648860" cy="989316"/>
          </a:xfrm>
          <a:custGeom>
            <a:avLst/>
            <a:gdLst>
              <a:gd name="connsiteX0" fmla="*/ 0 w 1648860"/>
              <a:gd name="connsiteY0" fmla="*/ 98932 h 989316"/>
              <a:gd name="connsiteX1" fmla="*/ 98932 w 1648860"/>
              <a:gd name="connsiteY1" fmla="*/ 0 h 989316"/>
              <a:gd name="connsiteX2" fmla="*/ 1549928 w 1648860"/>
              <a:gd name="connsiteY2" fmla="*/ 0 h 989316"/>
              <a:gd name="connsiteX3" fmla="*/ 1648860 w 1648860"/>
              <a:gd name="connsiteY3" fmla="*/ 98932 h 989316"/>
              <a:gd name="connsiteX4" fmla="*/ 1648860 w 1648860"/>
              <a:gd name="connsiteY4" fmla="*/ 890384 h 989316"/>
              <a:gd name="connsiteX5" fmla="*/ 1549928 w 1648860"/>
              <a:gd name="connsiteY5" fmla="*/ 989316 h 989316"/>
              <a:gd name="connsiteX6" fmla="*/ 98932 w 1648860"/>
              <a:gd name="connsiteY6" fmla="*/ 989316 h 989316"/>
              <a:gd name="connsiteX7" fmla="*/ 0 w 1648860"/>
              <a:gd name="connsiteY7" fmla="*/ 890384 h 989316"/>
              <a:gd name="connsiteX8" fmla="*/ 0 w 1648860"/>
              <a:gd name="connsiteY8" fmla="*/ 98932 h 98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860" h="989316">
                <a:moveTo>
                  <a:pt x="0" y="98932"/>
                </a:moveTo>
                <a:cubicBezTo>
                  <a:pt x="0" y="44293"/>
                  <a:pt x="44293" y="0"/>
                  <a:pt x="98932" y="0"/>
                </a:cubicBezTo>
                <a:lnTo>
                  <a:pt x="1549928" y="0"/>
                </a:lnTo>
                <a:cubicBezTo>
                  <a:pt x="1604567" y="0"/>
                  <a:pt x="1648860" y="44293"/>
                  <a:pt x="1648860" y="98932"/>
                </a:cubicBezTo>
                <a:lnTo>
                  <a:pt x="1648860" y="890384"/>
                </a:lnTo>
                <a:cubicBezTo>
                  <a:pt x="1648860" y="945023"/>
                  <a:pt x="1604567" y="989316"/>
                  <a:pt x="1549928" y="989316"/>
                </a:cubicBezTo>
                <a:lnTo>
                  <a:pt x="98932" y="989316"/>
                </a:lnTo>
                <a:cubicBezTo>
                  <a:pt x="44293" y="989316"/>
                  <a:pt x="0" y="945023"/>
                  <a:pt x="0" y="890384"/>
                </a:cubicBezTo>
                <a:lnTo>
                  <a:pt x="0" y="9893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46660"/>
              <a:satOff val="-8073"/>
              <a:lumOff val="1871"/>
              <a:alphaOff val="0"/>
            </a:schemeClr>
          </a:fillRef>
          <a:effectRef idx="2">
            <a:schemeClr val="accent5">
              <a:hueOff val="-946660"/>
              <a:satOff val="-8073"/>
              <a:lumOff val="1871"/>
              <a:alphaOff val="0"/>
            </a:schemeClr>
          </a:effectRef>
          <a:fontRef idx="minor">
            <a:schemeClr val="lt1"/>
          </a:fontRef>
        </p:style>
        <p:txBody>
          <a:bodyPr spcFirstLastPara="0" vert="horz" wrap="square" lIns="101366" tIns="101366" rIns="101366" bIns="101366" numCol="1" spcCol="1270" anchor="ctr" anchorCtr="0">
            <a:noAutofit/>
          </a:bodyPr>
          <a:lstStyle/>
          <a:p>
            <a:pPr lvl="0" algn="ctr" defTabSz="844550" rtl="0">
              <a:lnSpc>
                <a:spcPct val="90000"/>
              </a:lnSpc>
              <a:spcBef>
                <a:spcPct val="0"/>
              </a:spcBef>
              <a:spcAft>
                <a:spcPct val="35000"/>
              </a:spcAft>
            </a:pPr>
            <a:r>
              <a:rPr lang="en-US" sz="1900" kern="1200"/>
              <a:t>Aid Term Activate</a:t>
            </a:r>
          </a:p>
        </p:txBody>
      </p:sp>
      <p:sp>
        <p:nvSpPr>
          <p:cNvPr id="10" name="Rectangle 9"/>
          <p:cNvSpPr/>
          <p:nvPr/>
        </p:nvSpPr>
        <p:spPr>
          <a:xfrm rot="5400000">
            <a:off x="1102201" y="5030085"/>
            <a:ext cx="1230062" cy="148397"/>
          </a:xfrm>
          <a:prstGeom prst="rect">
            <a:avLst/>
          </a:prstGeom>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hemeClr val="accent5">
              <a:hueOff val="-2082651"/>
              <a:satOff val="-17760"/>
              <a:lumOff val="4117"/>
              <a:alphaOff val="0"/>
            </a:schemeClr>
          </a:fillRef>
          <a:effectRef idx="2">
            <a:schemeClr val="accent5">
              <a:hueOff val="-2082651"/>
              <a:satOff val="-17760"/>
              <a:lumOff val="4117"/>
              <a:alphaOff val="0"/>
            </a:schemeClr>
          </a:effectRef>
          <a:fontRef idx="minor">
            <a:schemeClr val="lt1">
              <a:hueOff val="0"/>
              <a:satOff val="0"/>
              <a:lumOff val="0"/>
              <a:alphaOff val="0"/>
            </a:schemeClr>
          </a:fontRef>
        </p:style>
      </p:sp>
      <p:sp>
        <p:nvSpPr>
          <p:cNvPr id="11" name="Freeform 10"/>
          <p:cNvSpPr/>
          <p:nvPr/>
        </p:nvSpPr>
        <p:spPr>
          <a:xfrm>
            <a:off x="1384169" y="4243585"/>
            <a:ext cx="1648860" cy="989316"/>
          </a:xfrm>
          <a:custGeom>
            <a:avLst/>
            <a:gdLst>
              <a:gd name="connsiteX0" fmla="*/ 0 w 1648860"/>
              <a:gd name="connsiteY0" fmla="*/ 98932 h 989316"/>
              <a:gd name="connsiteX1" fmla="*/ 98932 w 1648860"/>
              <a:gd name="connsiteY1" fmla="*/ 0 h 989316"/>
              <a:gd name="connsiteX2" fmla="*/ 1549928 w 1648860"/>
              <a:gd name="connsiteY2" fmla="*/ 0 h 989316"/>
              <a:gd name="connsiteX3" fmla="*/ 1648860 w 1648860"/>
              <a:gd name="connsiteY3" fmla="*/ 98932 h 989316"/>
              <a:gd name="connsiteX4" fmla="*/ 1648860 w 1648860"/>
              <a:gd name="connsiteY4" fmla="*/ 890384 h 989316"/>
              <a:gd name="connsiteX5" fmla="*/ 1549928 w 1648860"/>
              <a:gd name="connsiteY5" fmla="*/ 989316 h 989316"/>
              <a:gd name="connsiteX6" fmla="*/ 98932 w 1648860"/>
              <a:gd name="connsiteY6" fmla="*/ 989316 h 989316"/>
              <a:gd name="connsiteX7" fmla="*/ 0 w 1648860"/>
              <a:gd name="connsiteY7" fmla="*/ 890384 h 989316"/>
              <a:gd name="connsiteX8" fmla="*/ 0 w 1648860"/>
              <a:gd name="connsiteY8" fmla="*/ 98932 h 98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860" h="989316">
                <a:moveTo>
                  <a:pt x="0" y="98932"/>
                </a:moveTo>
                <a:cubicBezTo>
                  <a:pt x="0" y="44293"/>
                  <a:pt x="44293" y="0"/>
                  <a:pt x="98932" y="0"/>
                </a:cubicBezTo>
                <a:lnTo>
                  <a:pt x="1549928" y="0"/>
                </a:lnTo>
                <a:cubicBezTo>
                  <a:pt x="1604567" y="0"/>
                  <a:pt x="1648860" y="44293"/>
                  <a:pt x="1648860" y="98932"/>
                </a:cubicBezTo>
                <a:lnTo>
                  <a:pt x="1648860" y="890384"/>
                </a:lnTo>
                <a:cubicBezTo>
                  <a:pt x="1648860" y="945023"/>
                  <a:pt x="1604567" y="989316"/>
                  <a:pt x="1549928" y="989316"/>
                </a:cubicBezTo>
                <a:lnTo>
                  <a:pt x="98932" y="989316"/>
                </a:lnTo>
                <a:cubicBezTo>
                  <a:pt x="44293" y="989316"/>
                  <a:pt x="0" y="945023"/>
                  <a:pt x="0" y="890384"/>
                </a:cubicBezTo>
                <a:lnTo>
                  <a:pt x="0" y="98932"/>
                </a:lnTo>
                <a:close/>
              </a:path>
            </a:pathLst>
          </a:custGeom>
          <a:ln w="76200">
            <a:solidFill>
              <a:srgbClr val="00B050"/>
            </a:solidFill>
          </a:ln>
          <a:scene3d>
            <a:camera prst="orthographicFront"/>
            <a:lightRig rig="flat" dir="t"/>
          </a:scene3d>
          <a:sp3d prstMaterial="plastic">
            <a:bevelT w="120900" h="88900"/>
            <a:bevelB w="88900" h="31750" prst="angle"/>
          </a:sp3d>
        </p:spPr>
        <p:style>
          <a:lnRef idx="0">
            <a:scrgbClr r="0" g="0" b="0"/>
          </a:lnRef>
          <a:fillRef idx="3">
            <a:schemeClr val="accent5">
              <a:hueOff val="-1893320"/>
              <a:satOff val="-16146"/>
              <a:lumOff val="3743"/>
              <a:alphaOff val="0"/>
            </a:schemeClr>
          </a:fillRef>
          <a:effectRef idx="2">
            <a:schemeClr val="accent5">
              <a:hueOff val="-1893320"/>
              <a:satOff val="-16146"/>
              <a:lumOff val="3743"/>
              <a:alphaOff val="0"/>
            </a:schemeClr>
          </a:effectRef>
          <a:fontRef idx="minor">
            <a:schemeClr val="lt1"/>
          </a:fontRef>
        </p:style>
        <p:txBody>
          <a:bodyPr spcFirstLastPara="0" vert="horz" wrap="square" lIns="101366" tIns="101366" rIns="101366" bIns="101366" numCol="1" spcCol="1270" anchor="ctr" anchorCtr="0">
            <a:noAutofit/>
          </a:bodyPr>
          <a:lstStyle/>
          <a:p>
            <a:pPr lvl="0" algn="ctr" defTabSz="844550" rtl="0">
              <a:lnSpc>
                <a:spcPct val="90000"/>
              </a:lnSpc>
              <a:spcBef>
                <a:spcPct val="0"/>
              </a:spcBef>
              <a:spcAft>
                <a:spcPct val="35000"/>
              </a:spcAft>
            </a:pPr>
            <a:r>
              <a:rPr lang="en-US" sz="1900" kern="1200"/>
              <a:t>Make Award</a:t>
            </a:r>
          </a:p>
        </p:txBody>
      </p:sp>
      <p:sp>
        <p:nvSpPr>
          <p:cNvPr id="12" name="Rectangle 11"/>
          <p:cNvSpPr/>
          <p:nvPr/>
        </p:nvSpPr>
        <p:spPr>
          <a:xfrm>
            <a:off x="1720524" y="5648408"/>
            <a:ext cx="2186401" cy="148397"/>
          </a:xfrm>
          <a:prstGeom prst="rect">
            <a:avLst/>
          </a:prstGeom>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hemeClr val="accent5">
              <a:hueOff val="-3123977"/>
              <a:satOff val="-26640"/>
              <a:lumOff val="6176"/>
              <a:alphaOff val="0"/>
            </a:schemeClr>
          </a:fillRef>
          <a:effectRef idx="2">
            <a:schemeClr val="accent5">
              <a:hueOff val="-3123977"/>
              <a:satOff val="-26640"/>
              <a:lumOff val="6176"/>
              <a:alphaOff val="0"/>
            </a:schemeClr>
          </a:effectRef>
          <a:fontRef idx="minor">
            <a:schemeClr val="lt1">
              <a:hueOff val="0"/>
              <a:satOff val="0"/>
              <a:lumOff val="0"/>
              <a:alphaOff val="0"/>
            </a:schemeClr>
          </a:fontRef>
        </p:style>
      </p:sp>
      <p:sp>
        <p:nvSpPr>
          <p:cNvPr id="13" name="Freeform 12"/>
          <p:cNvSpPr/>
          <p:nvPr/>
        </p:nvSpPr>
        <p:spPr>
          <a:xfrm>
            <a:off x="1384169" y="5480230"/>
            <a:ext cx="1648860" cy="989316"/>
          </a:xfrm>
          <a:custGeom>
            <a:avLst/>
            <a:gdLst>
              <a:gd name="connsiteX0" fmla="*/ 0 w 1648860"/>
              <a:gd name="connsiteY0" fmla="*/ 98932 h 989316"/>
              <a:gd name="connsiteX1" fmla="*/ 98932 w 1648860"/>
              <a:gd name="connsiteY1" fmla="*/ 0 h 989316"/>
              <a:gd name="connsiteX2" fmla="*/ 1549928 w 1648860"/>
              <a:gd name="connsiteY2" fmla="*/ 0 h 989316"/>
              <a:gd name="connsiteX3" fmla="*/ 1648860 w 1648860"/>
              <a:gd name="connsiteY3" fmla="*/ 98932 h 989316"/>
              <a:gd name="connsiteX4" fmla="*/ 1648860 w 1648860"/>
              <a:gd name="connsiteY4" fmla="*/ 890384 h 989316"/>
              <a:gd name="connsiteX5" fmla="*/ 1549928 w 1648860"/>
              <a:gd name="connsiteY5" fmla="*/ 989316 h 989316"/>
              <a:gd name="connsiteX6" fmla="*/ 98932 w 1648860"/>
              <a:gd name="connsiteY6" fmla="*/ 989316 h 989316"/>
              <a:gd name="connsiteX7" fmla="*/ 0 w 1648860"/>
              <a:gd name="connsiteY7" fmla="*/ 890384 h 989316"/>
              <a:gd name="connsiteX8" fmla="*/ 0 w 1648860"/>
              <a:gd name="connsiteY8" fmla="*/ 98932 h 98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860" h="989316">
                <a:moveTo>
                  <a:pt x="0" y="98932"/>
                </a:moveTo>
                <a:cubicBezTo>
                  <a:pt x="0" y="44293"/>
                  <a:pt x="44293" y="0"/>
                  <a:pt x="98932" y="0"/>
                </a:cubicBezTo>
                <a:lnTo>
                  <a:pt x="1549928" y="0"/>
                </a:lnTo>
                <a:cubicBezTo>
                  <a:pt x="1604567" y="0"/>
                  <a:pt x="1648860" y="44293"/>
                  <a:pt x="1648860" y="98932"/>
                </a:cubicBezTo>
                <a:lnTo>
                  <a:pt x="1648860" y="890384"/>
                </a:lnTo>
                <a:cubicBezTo>
                  <a:pt x="1648860" y="945023"/>
                  <a:pt x="1604567" y="989316"/>
                  <a:pt x="1549928" y="989316"/>
                </a:cubicBezTo>
                <a:lnTo>
                  <a:pt x="98932" y="989316"/>
                </a:lnTo>
                <a:cubicBezTo>
                  <a:pt x="44293" y="989316"/>
                  <a:pt x="0" y="945023"/>
                  <a:pt x="0" y="890384"/>
                </a:cubicBezTo>
                <a:lnTo>
                  <a:pt x="0" y="9893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2839979"/>
              <a:satOff val="-24218"/>
              <a:lumOff val="5614"/>
              <a:alphaOff val="0"/>
            </a:schemeClr>
          </a:fillRef>
          <a:effectRef idx="2">
            <a:schemeClr val="accent5">
              <a:hueOff val="-2839979"/>
              <a:satOff val="-24218"/>
              <a:lumOff val="5614"/>
              <a:alphaOff val="0"/>
            </a:schemeClr>
          </a:effectRef>
          <a:fontRef idx="minor">
            <a:schemeClr val="lt1"/>
          </a:fontRef>
        </p:style>
        <p:txBody>
          <a:bodyPr spcFirstLastPara="0" vert="horz" wrap="square" lIns="101366" tIns="101366" rIns="101366" bIns="101366" numCol="1" spcCol="1270" anchor="ctr" anchorCtr="0">
            <a:noAutofit/>
          </a:bodyPr>
          <a:lstStyle/>
          <a:p>
            <a:pPr lvl="0" algn="ctr" defTabSz="844550" rtl="0">
              <a:lnSpc>
                <a:spcPct val="90000"/>
              </a:lnSpc>
              <a:spcBef>
                <a:spcPct val="0"/>
              </a:spcBef>
              <a:spcAft>
                <a:spcPct val="35000"/>
              </a:spcAft>
            </a:pPr>
            <a:r>
              <a:rPr lang="en-US" sz="1900" kern="1200"/>
              <a:t>Add Activity Guide</a:t>
            </a:r>
          </a:p>
        </p:txBody>
      </p:sp>
      <p:sp>
        <p:nvSpPr>
          <p:cNvPr id="14" name="Rectangle 13"/>
          <p:cNvSpPr/>
          <p:nvPr/>
        </p:nvSpPr>
        <p:spPr>
          <a:xfrm rot="16200000">
            <a:off x="3295186" y="5030085"/>
            <a:ext cx="1230062" cy="148397"/>
          </a:xfrm>
          <a:prstGeom prst="rect">
            <a:avLst/>
          </a:prstGeom>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hemeClr val="accent5">
              <a:hueOff val="-4165303"/>
              <a:satOff val="-35520"/>
              <a:lumOff val="8234"/>
              <a:alphaOff val="0"/>
            </a:schemeClr>
          </a:fillRef>
          <a:effectRef idx="2">
            <a:schemeClr val="accent5">
              <a:hueOff val="-4165303"/>
              <a:satOff val="-35520"/>
              <a:lumOff val="8234"/>
              <a:alphaOff val="0"/>
            </a:schemeClr>
          </a:effectRef>
          <a:fontRef idx="minor">
            <a:schemeClr val="lt1">
              <a:hueOff val="0"/>
              <a:satOff val="0"/>
              <a:lumOff val="0"/>
              <a:alphaOff val="0"/>
            </a:schemeClr>
          </a:fontRef>
        </p:style>
      </p:sp>
      <p:sp>
        <p:nvSpPr>
          <p:cNvPr id="15" name="Freeform 14"/>
          <p:cNvSpPr/>
          <p:nvPr/>
        </p:nvSpPr>
        <p:spPr>
          <a:xfrm>
            <a:off x="3577153" y="5480230"/>
            <a:ext cx="1648860" cy="989316"/>
          </a:xfrm>
          <a:custGeom>
            <a:avLst/>
            <a:gdLst>
              <a:gd name="connsiteX0" fmla="*/ 0 w 1648860"/>
              <a:gd name="connsiteY0" fmla="*/ 98932 h 989316"/>
              <a:gd name="connsiteX1" fmla="*/ 98932 w 1648860"/>
              <a:gd name="connsiteY1" fmla="*/ 0 h 989316"/>
              <a:gd name="connsiteX2" fmla="*/ 1549928 w 1648860"/>
              <a:gd name="connsiteY2" fmla="*/ 0 h 989316"/>
              <a:gd name="connsiteX3" fmla="*/ 1648860 w 1648860"/>
              <a:gd name="connsiteY3" fmla="*/ 98932 h 989316"/>
              <a:gd name="connsiteX4" fmla="*/ 1648860 w 1648860"/>
              <a:gd name="connsiteY4" fmla="*/ 890384 h 989316"/>
              <a:gd name="connsiteX5" fmla="*/ 1549928 w 1648860"/>
              <a:gd name="connsiteY5" fmla="*/ 989316 h 989316"/>
              <a:gd name="connsiteX6" fmla="*/ 98932 w 1648860"/>
              <a:gd name="connsiteY6" fmla="*/ 989316 h 989316"/>
              <a:gd name="connsiteX7" fmla="*/ 0 w 1648860"/>
              <a:gd name="connsiteY7" fmla="*/ 890384 h 989316"/>
              <a:gd name="connsiteX8" fmla="*/ 0 w 1648860"/>
              <a:gd name="connsiteY8" fmla="*/ 98932 h 98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860" h="989316">
                <a:moveTo>
                  <a:pt x="0" y="98932"/>
                </a:moveTo>
                <a:cubicBezTo>
                  <a:pt x="0" y="44293"/>
                  <a:pt x="44293" y="0"/>
                  <a:pt x="98932" y="0"/>
                </a:cubicBezTo>
                <a:lnTo>
                  <a:pt x="1549928" y="0"/>
                </a:lnTo>
                <a:cubicBezTo>
                  <a:pt x="1604567" y="0"/>
                  <a:pt x="1648860" y="44293"/>
                  <a:pt x="1648860" y="98932"/>
                </a:cubicBezTo>
                <a:lnTo>
                  <a:pt x="1648860" y="890384"/>
                </a:lnTo>
                <a:cubicBezTo>
                  <a:pt x="1648860" y="945023"/>
                  <a:pt x="1604567" y="989316"/>
                  <a:pt x="1549928" y="989316"/>
                </a:cubicBezTo>
                <a:lnTo>
                  <a:pt x="98932" y="989316"/>
                </a:lnTo>
                <a:cubicBezTo>
                  <a:pt x="44293" y="989316"/>
                  <a:pt x="0" y="945023"/>
                  <a:pt x="0" y="890384"/>
                </a:cubicBezTo>
                <a:lnTo>
                  <a:pt x="0" y="9893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3786639"/>
              <a:satOff val="-32291"/>
              <a:lumOff val="7486"/>
              <a:alphaOff val="0"/>
            </a:schemeClr>
          </a:fillRef>
          <a:effectRef idx="2">
            <a:schemeClr val="accent5">
              <a:hueOff val="-3786639"/>
              <a:satOff val="-32291"/>
              <a:lumOff val="7486"/>
              <a:alphaOff val="0"/>
            </a:schemeClr>
          </a:effectRef>
          <a:fontRef idx="minor">
            <a:schemeClr val="lt1"/>
          </a:fontRef>
        </p:style>
        <p:txBody>
          <a:bodyPr spcFirstLastPara="0" vert="horz" wrap="square" lIns="101366" tIns="101366" rIns="101366" bIns="101366" numCol="1" spcCol="1270" anchor="ctr" anchorCtr="0">
            <a:noAutofit/>
          </a:bodyPr>
          <a:lstStyle/>
          <a:p>
            <a:pPr lvl="0" algn="ctr" defTabSz="844550" rtl="0">
              <a:lnSpc>
                <a:spcPct val="90000"/>
              </a:lnSpc>
              <a:spcBef>
                <a:spcPct val="0"/>
              </a:spcBef>
              <a:spcAft>
                <a:spcPct val="35000"/>
              </a:spcAft>
            </a:pPr>
            <a:r>
              <a:rPr lang="en-US" sz="1900" kern="1200"/>
              <a:t>Add Service Indicator</a:t>
            </a:r>
          </a:p>
        </p:txBody>
      </p:sp>
      <p:sp>
        <p:nvSpPr>
          <p:cNvPr id="16" name="Rectangle 15"/>
          <p:cNvSpPr/>
          <p:nvPr/>
        </p:nvSpPr>
        <p:spPr>
          <a:xfrm rot="16200000">
            <a:off x="3295186" y="3793439"/>
            <a:ext cx="1230062" cy="148397"/>
          </a:xfrm>
          <a:prstGeom prst="rect">
            <a:avLst/>
          </a:prstGeom>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hemeClr val="accent5">
              <a:hueOff val="-5206629"/>
              <a:satOff val="-44400"/>
              <a:lumOff val="10293"/>
              <a:alphaOff val="0"/>
            </a:schemeClr>
          </a:fillRef>
          <a:effectRef idx="2">
            <a:schemeClr val="accent5">
              <a:hueOff val="-5206629"/>
              <a:satOff val="-44400"/>
              <a:lumOff val="10293"/>
              <a:alphaOff val="0"/>
            </a:schemeClr>
          </a:effectRef>
          <a:fontRef idx="minor">
            <a:schemeClr val="lt1">
              <a:hueOff val="0"/>
              <a:satOff val="0"/>
              <a:lumOff val="0"/>
              <a:alphaOff val="0"/>
            </a:schemeClr>
          </a:fontRef>
        </p:style>
      </p:sp>
      <p:sp>
        <p:nvSpPr>
          <p:cNvPr id="17" name="Freeform 16"/>
          <p:cNvSpPr/>
          <p:nvPr/>
        </p:nvSpPr>
        <p:spPr>
          <a:xfrm>
            <a:off x="3577153" y="4243585"/>
            <a:ext cx="1648860" cy="989316"/>
          </a:xfrm>
          <a:custGeom>
            <a:avLst/>
            <a:gdLst>
              <a:gd name="connsiteX0" fmla="*/ 0 w 1648860"/>
              <a:gd name="connsiteY0" fmla="*/ 98932 h 989316"/>
              <a:gd name="connsiteX1" fmla="*/ 98932 w 1648860"/>
              <a:gd name="connsiteY1" fmla="*/ 0 h 989316"/>
              <a:gd name="connsiteX2" fmla="*/ 1549928 w 1648860"/>
              <a:gd name="connsiteY2" fmla="*/ 0 h 989316"/>
              <a:gd name="connsiteX3" fmla="*/ 1648860 w 1648860"/>
              <a:gd name="connsiteY3" fmla="*/ 98932 h 989316"/>
              <a:gd name="connsiteX4" fmla="*/ 1648860 w 1648860"/>
              <a:gd name="connsiteY4" fmla="*/ 890384 h 989316"/>
              <a:gd name="connsiteX5" fmla="*/ 1549928 w 1648860"/>
              <a:gd name="connsiteY5" fmla="*/ 989316 h 989316"/>
              <a:gd name="connsiteX6" fmla="*/ 98932 w 1648860"/>
              <a:gd name="connsiteY6" fmla="*/ 989316 h 989316"/>
              <a:gd name="connsiteX7" fmla="*/ 0 w 1648860"/>
              <a:gd name="connsiteY7" fmla="*/ 890384 h 989316"/>
              <a:gd name="connsiteX8" fmla="*/ 0 w 1648860"/>
              <a:gd name="connsiteY8" fmla="*/ 98932 h 98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860" h="989316">
                <a:moveTo>
                  <a:pt x="0" y="98932"/>
                </a:moveTo>
                <a:cubicBezTo>
                  <a:pt x="0" y="44293"/>
                  <a:pt x="44293" y="0"/>
                  <a:pt x="98932" y="0"/>
                </a:cubicBezTo>
                <a:lnTo>
                  <a:pt x="1549928" y="0"/>
                </a:lnTo>
                <a:cubicBezTo>
                  <a:pt x="1604567" y="0"/>
                  <a:pt x="1648860" y="44293"/>
                  <a:pt x="1648860" y="98932"/>
                </a:cubicBezTo>
                <a:lnTo>
                  <a:pt x="1648860" y="890384"/>
                </a:lnTo>
                <a:cubicBezTo>
                  <a:pt x="1648860" y="945023"/>
                  <a:pt x="1604567" y="989316"/>
                  <a:pt x="1549928" y="989316"/>
                </a:cubicBezTo>
                <a:lnTo>
                  <a:pt x="98932" y="989316"/>
                </a:lnTo>
                <a:cubicBezTo>
                  <a:pt x="44293" y="989316"/>
                  <a:pt x="0" y="945023"/>
                  <a:pt x="0" y="890384"/>
                </a:cubicBezTo>
                <a:lnTo>
                  <a:pt x="0" y="9893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4733299"/>
              <a:satOff val="-40364"/>
              <a:lumOff val="9357"/>
              <a:alphaOff val="0"/>
            </a:schemeClr>
          </a:fillRef>
          <a:effectRef idx="2">
            <a:schemeClr val="accent5">
              <a:hueOff val="-4733299"/>
              <a:satOff val="-40364"/>
              <a:lumOff val="9357"/>
              <a:alphaOff val="0"/>
            </a:schemeClr>
          </a:effectRef>
          <a:fontRef idx="minor">
            <a:schemeClr val="lt1"/>
          </a:fontRef>
        </p:style>
        <p:txBody>
          <a:bodyPr spcFirstLastPara="0" vert="horz" wrap="square" lIns="101366" tIns="101366" rIns="101366" bIns="101366" numCol="1" spcCol="1270" anchor="ctr" anchorCtr="0">
            <a:noAutofit/>
          </a:bodyPr>
          <a:lstStyle/>
          <a:p>
            <a:pPr lvl="0" algn="ctr" defTabSz="844550" rtl="0">
              <a:lnSpc>
                <a:spcPct val="90000"/>
              </a:lnSpc>
              <a:spcBef>
                <a:spcPct val="0"/>
              </a:spcBef>
              <a:spcAft>
                <a:spcPct val="35000"/>
              </a:spcAft>
            </a:pPr>
            <a:r>
              <a:rPr lang="en-US" sz="1900" kern="1200"/>
              <a:t>Send Communication</a:t>
            </a:r>
          </a:p>
        </p:txBody>
      </p:sp>
      <p:sp>
        <p:nvSpPr>
          <p:cNvPr id="18" name="Rectangle 17"/>
          <p:cNvSpPr/>
          <p:nvPr/>
        </p:nvSpPr>
        <p:spPr>
          <a:xfrm rot="16200000">
            <a:off x="3295186" y="2556794"/>
            <a:ext cx="1230062" cy="148397"/>
          </a:xfrm>
          <a:prstGeom prst="rect">
            <a:avLst/>
          </a:prstGeom>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hemeClr val="accent5">
              <a:hueOff val="-6247955"/>
              <a:satOff val="-53281"/>
              <a:lumOff val="12352"/>
              <a:alphaOff val="0"/>
            </a:schemeClr>
          </a:fillRef>
          <a:effectRef idx="2">
            <a:schemeClr val="accent5">
              <a:hueOff val="-6247955"/>
              <a:satOff val="-53281"/>
              <a:lumOff val="12352"/>
              <a:alphaOff val="0"/>
            </a:schemeClr>
          </a:effectRef>
          <a:fontRef idx="minor">
            <a:schemeClr val="lt1">
              <a:hueOff val="0"/>
              <a:satOff val="0"/>
              <a:lumOff val="0"/>
              <a:alphaOff val="0"/>
            </a:schemeClr>
          </a:fontRef>
        </p:style>
      </p:sp>
      <p:sp>
        <p:nvSpPr>
          <p:cNvPr id="19" name="Freeform 18"/>
          <p:cNvSpPr/>
          <p:nvPr/>
        </p:nvSpPr>
        <p:spPr>
          <a:xfrm>
            <a:off x="3577153" y="3006939"/>
            <a:ext cx="1648860" cy="989316"/>
          </a:xfrm>
          <a:custGeom>
            <a:avLst/>
            <a:gdLst>
              <a:gd name="connsiteX0" fmla="*/ 0 w 1648860"/>
              <a:gd name="connsiteY0" fmla="*/ 98932 h 989316"/>
              <a:gd name="connsiteX1" fmla="*/ 98932 w 1648860"/>
              <a:gd name="connsiteY1" fmla="*/ 0 h 989316"/>
              <a:gd name="connsiteX2" fmla="*/ 1549928 w 1648860"/>
              <a:gd name="connsiteY2" fmla="*/ 0 h 989316"/>
              <a:gd name="connsiteX3" fmla="*/ 1648860 w 1648860"/>
              <a:gd name="connsiteY3" fmla="*/ 98932 h 989316"/>
              <a:gd name="connsiteX4" fmla="*/ 1648860 w 1648860"/>
              <a:gd name="connsiteY4" fmla="*/ 890384 h 989316"/>
              <a:gd name="connsiteX5" fmla="*/ 1549928 w 1648860"/>
              <a:gd name="connsiteY5" fmla="*/ 989316 h 989316"/>
              <a:gd name="connsiteX6" fmla="*/ 98932 w 1648860"/>
              <a:gd name="connsiteY6" fmla="*/ 989316 h 989316"/>
              <a:gd name="connsiteX7" fmla="*/ 0 w 1648860"/>
              <a:gd name="connsiteY7" fmla="*/ 890384 h 989316"/>
              <a:gd name="connsiteX8" fmla="*/ 0 w 1648860"/>
              <a:gd name="connsiteY8" fmla="*/ 98932 h 98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860" h="989316">
                <a:moveTo>
                  <a:pt x="0" y="98932"/>
                </a:moveTo>
                <a:cubicBezTo>
                  <a:pt x="0" y="44293"/>
                  <a:pt x="44293" y="0"/>
                  <a:pt x="98932" y="0"/>
                </a:cubicBezTo>
                <a:lnTo>
                  <a:pt x="1549928" y="0"/>
                </a:lnTo>
                <a:cubicBezTo>
                  <a:pt x="1604567" y="0"/>
                  <a:pt x="1648860" y="44293"/>
                  <a:pt x="1648860" y="98932"/>
                </a:cubicBezTo>
                <a:lnTo>
                  <a:pt x="1648860" y="890384"/>
                </a:lnTo>
                <a:cubicBezTo>
                  <a:pt x="1648860" y="945023"/>
                  <a:pt x="1604567" y="989316"/>
                  <a:pt x="1549928" y="989316"/>
                </a:cubicBezTo>
                <a:lnTo>
                  <a:pt x="98932" y="989316"/>
                </a:lnTo>
                <a:cubicBezTo>
                  <a:pt x="44293" y="989316"/>
                  <a:pt x="0" y="945023"/>
                  <a:pt x="0" y="890384"/>
                </a:cubicBezTo>
                <a:lnTo>
                  <a:pt x="0" y="98932"/>
                </a:lnTo>
                <a:close/>
              </a:path>
            </a:pathLst>
          </a:custGeom>
          <a:ln w="76200">
            <a:solidFill>
              <a:srgbClr val="00B050"/>
            </a:solidFill>
          </a:ln>
          <a:scene3d>
            <a:camera prst="orthographicFront"/>
            <a:lightRig rig="flat" dir="t"/>
          </a:scene3d>
          <a:sp3d prstMaterial="plastic">
            <a:bevelT w="120900" h="88900"/>
            <a:bevelB w="88900" h="31750" prst="angle"/>
          </a:sp3d>
        </p:spPr>
        <p:style>
          <a:lnRef idx="0">
            <a:scrgbClr r="0" g="0" b="0"/>
          </a:lnRef>
          <a:fillRef idx="3">
            <a:schemeClr val="accent5">
              <a:hueOff val="-5679959"/>
              <a:satOff val="-48437"/>
              <a:lumOff val="11229"/>
              <a:alphaOff val="0"/>
            </a:schemeClr>
          </a:fillRef>
          <a:effectRef idx="2">
            <a:schemeClr val="accent5">
              <a:hueOff val="-5679959"/>
              <a:satOff val="-48437"/>
              <a:lumOff val="11229"/>
              <a:alphaOff val="0"/>
            </a:schemeClr>
          </a:effectRef>
          <a:fontRef idx="minor">
            <a:schemeClr val="lt1"/>
          </a:fontRef>
        </p:style>
        <p:txBody>
          <a:bodyPr spcFirstLastPara="0" vert="horz" wrap="square" lIns="101366" tIns="101366" rIns="101366" bIns="101366" numCol="1" spcCol="1270" anchor="ctr" anchorCtr="0">
            <a:noAutofit/>
          </a:bodyPr>
          <a:lstStyle/>
          <a:p>
            <a:pPr lvl="0" algn="ctr" defTabSz="844550" rtl="0">
              <a:lnSpc>
                <a:spcPct val="90000"/>
              </a:lnSpc>
              <a:spcBef>
                <a:spcPct val="0"/>
              </a:spcBef>
              <a:spcAft>
                <a:spcPct val="35000"/>
              </a:spcAft>
            </a:pPr>
            <a:r>
              <a:rPr lang="en-US" sz="1900" kern="1200"/>
              <a:t>Student completes Guide</a:t>
            </a:r>
          </a:p>
        </p:txBody>
      </p:sp>
      <p:sp>
        <p:nvSpPr>
          <p:cNvPr id="20" name="Rectangle 19"/>
          <p:cNvSpPr/>
          <p:nvPr/>
        </p:nvSpPr>
        <p:spPr>
          <a:xfrm>
            <a:off x="3913508" y="1938471"/>
            <a:ext cx="2186401" cy="148397"/>
          </a:xfrm>
          <a:prstGeom prst="rect">
            <a:avLst/>
          </a:prstGeom>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hemeClr val="accent5">
              <a:hueOff val="-7289280"/>
              <a:satOff val="-62161"/>
              <a:lumOff val="14410"/>
              <a:alphaOff val="0"/>
            </a:schemeClr>
          </a:fillRef>
          <a:effectRef idx="2">
            <a:schemeClr val="accent5">
              <a:hueOff val="-7289280"/>
              <a:satOff val="-62161"/>
              <a:lumOff val="14410"/>
              <a:alphaOff val="0"/>
            </a:schemeClr>
          </a:effectRef>
          <a:fontRef idx="minor">
            <a:schemeClr val="lt1">
              <a:hueOff val="0"/>
              <a:satOff val="0"/>
              <a:lumOff val="0"/>
              <a:alphaOff val="0"/>
            </a:schemeClr>
          </a:fontRef>
        </p:style>
      </p:sp>
      <p:sp>
        <p:nvSpPr>
          <p:cNvPr id="21" name="Freeform 20"/>
          <p:cNvSpPr/>
          <p:nvPr/>
        </p:nvSpPr>
        <p:spPr>
          <a:xfrm>
            <a:off x="3577153" y="1770294"/>
            <a:ext cx="1648860" cy="989316"/>
          </a:xfrm>
          <a:custGeom>
            <a:avLst/>
            <a:gdLst>
              <a:gd name="connsiteX0" fmla="*/ 0 w 1648860"/>
              <a:gd name="connsiteY0" fmla="*/ 98932 h 989316"/>
              <a:gd name="connsiteX1" fmla="*/ 98932 w 1648860"/>
              <a:gd name="connsiteY1" fmla="*/ 0 h 989316"/>
              <a:gd name="connsiteX2" fmla="*/ 1549928 w 1648860"/>
              <a:gd name="connsiteY2" fmla="*/ 0 h 989316"/>
              <a:gd name="connsiteX3" fmla="*/ 1648860 w 1648860"/>
              <a:gd name="connsiteY3" fmla="*/ 98932 h 989316"/>
              <a:gd name="connsiteX4" fmla="*/ 1648860 w 1648860"/>
              <a:gd name="connsiteY4" fmla="*/ 890384 h 989316"/>
              <a:gd name="connsiteX5" fmla="*/ 1549928 w 1648860"/>
              <a:gd name="connsiteY5" fmla="*/ 989316 h 989316"/>
              <a:gd name="connsiteX6" fmla="*/ 98932 w 1648860"/>
              <a:gd name="connsiteY6" fmla="*/ 989316 h 989316"/>
              <a:gd name="connsiteX7" fmla="*/ 0 w 1648860"/>
              <a:gd name="connsiteY7" fmla="*/ 890384 h 989316"/>
              <a:gd name="connsiteX8" fmla="*/ 0 w 1648860"/>
              <a:gd name="connsiteY8" fmla="*/ 98932 h 98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860" h="989316">
                <a:moveTo>
                  <a:pt x="0" y="98932"/>
                </a:moveTo>
                <a:cubicBezTo>
                  <a:pt x="0" y="44293"/>
                  <a:pt x="44293" y="0"/>
                  <a:pt x="98932" y="0"/>
                </a:cubicBezTo>
                <a:lnTo>
                  <a:pt x="1549928" y="0"/>
                </a:lnTo>
                <a:cubicBezTo>
                  <a:pt x="1604567" y="0"/>
                  <a:pt x="1648860" y="44293"/>
                  <a:pt x="1648860" y="98932"/>
                </a:cubicBezTo>
                <a:lnTo>
                  <a:pt x="1648860" y="890384"/>
                </a:lnTo>
                <a:cubicBezTo>
                  <a:pt x="1648860" y="945023"/>
                  <a:pt x="1604567" y="989316"/>
                  <a:pt x="1549928" y="989316"/>
                </a:cubicBezTo>
                <a:lnTo>
                  <a:pt x="98932" y="989316"/>
                </a:lnTo>
                <a:cubicBezTo>
                  <a:pt x="44293" y="989316"/>
                  <a:pt x="0" y="945023"/>
                  <a:pt x="0" y="890384"/>
                </a:cubicBezTo>
                <a:lnTo>
                  <a:pt x="0" y="9893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6626618"/>
              <a:satOff val="-56510"/>
              <a:lumOff val="13100"/>
              <a:alphaOff val="0"/>
            </a:schemeClr>
          </a:fillRef>
          <a:effectRef idx="2">
            <a:schemeClr val="accent5">
              <a:hueOff val="-6626618"/>
              <a:satOff val="-56510"/>
              <a:lumOff val="13100"/>
              <a:alphaOff val="0"/>
            </a:schemeClr>
          </a:effectRef>
          <a:fontRef idx="minor">
            <a:schemeClr val="lt1"/>
          </a:fontRef>
        </p:style>
        <p:txBody>
          <a:bodyPr spcFirstLastPara="0" vert="horz" wrap="square" lIns="101366" tIns="101366" rIns="101366" bIns="101366" numCol="1" spcCol="1270" anchor="ctr" anchorCtr="0">
            <a:noAutofit/>
          </a:bodyPr>
          <a:lstStyle/>
          <a:p>
            <a:pPr lvl="0" algn="ctr" defTabSz="844550" rtl="0">
              <a:lnSpc>
                <a:spcPct val="90000"/>
              </a:lnSpc>
              <a:spcBef>
                <a:spcPct val="0"/>
              </a:spcBef>
              <a:spcAft>
                <a:spcPct val="35000"/>
              </a:spcAft>
            </a:pPr>
            <a:r>
              <a:rPr lang="en-US" sz="1900" kern="1200"/>
              <a:t>Authorize</a:t>
            </a:r>
          </a:p>
        </p:txBody>
      </p:sp>
      <p:sp>
        <p:nvSpPr>
          <p:cNvPr id="22" name="Rectangle 21"/>
          <p:cNvSpPr/>
          <p:nvPr/>
        </p:nvSpPr>
        <p:spPr>
          <a:xfrm rot="5400000">
            <a:off x="5488170" y="2556794"/>
            <a:ext cx="1230062" cy="148397"/>
          </a:xfrm>
          <a:prstGeom prst="rect">
            <a:avLst/>
          </a:prstGeom>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hemeClr val="accent5">
              <a:hueOff val="-8330606"/>
              <a:satOff val="-71041"/>
              <a:lumOff val="16469"/>
              <a:alphaOff val="0"/>
            </a:schemeClr>
          </a:fillRef>
          <a:effectRef idx="2">
            <a:schemeClr val="accent5">
              <a:hueOff val="-8330606"/>
              <a:satOff val="-71041"/>
              <a:lumOff val="16469"/>
              <a:alphaOff val="0"/>
            </a:schemeClr>
          </a:effectRef>
          <a:fontRef idx="minor">
            <a:schemeClr val="lt1">
              <a:hueOff val="0"/>
              <a:satOff val="0"/>
              <a:lumOff val="0"/>
              <a:alphaOff val="0"/>
            </a:schemeClr>
          </a:fontRef>
        </p:style>
      </p:sp>
      <p:sp>
        <p:nvSpPr>
          <p:cNvPr id="23" name="Freeform 22"/>
          <p:cNvSpPr/>
          <p:nvPr/>
        </p:nvSpPr>
        <p:spPr>
          <a:xfrm>
            <a:off x="5770138" y="1770294"/>
            <a:ext cx="1648860" cy="989316"/>
          </a:xfrm>
          <a:custGeom>
            <a:avLst/>
            <a:gdLst>
              <a:gd name="connsiteX0" fmla="*/ 0 w 1648860"/>
              <a:gd name="connsiteY0" fmla="*/ 98932 h 989316"/>
              <a:gd name="connsiteX1" fmla="*/ 98932 w 1648860"/>
              <a:gd name="connsiteY1" fmla="*/ 0 h 989316"/>
              <a:gd name="connsiteX2" fmla="*/ 1549928 w 1648860"/>
              <a:gd name="connsiteY2" fmla="*/ 0 h 989316"/>
              <a:gd name="connsiteX3" fmla="*/ 1648860 w 1648860"/>
              <a:gd name="connsiteY3" fmla="*/ 98932 h 989316"/>
              <a:gd name="connsiteX4" fmla="*/ 1648860 w 1648860"/>
              <a:gd name="connsiteY4" fmla="*/ 890384 h 989316"/>
              <a:gd name="connsiteX5" fmla="*/ 1549928 w 1648860"/>
              <a:gd name="connsiteY5" fmla="*/ 989316 h 989316"/>
              <a:gd name="connsiteX6" fmla="*/ 98932 w 1648860"/>
              <a:gd name="connsiteY6" fmla="*/ 989316 h 989316"/>
              <a:gd name="connsiteX7" fmla="*/ 0 w 1648860"/>
              <a:gd name="connsiteY7" fmla="*/ 890384 h 989316"/>
              <a:gd name="connsiteX8" fmla="*/ 0 w 1648860"/>
              <a:gd name="connsiteY8" fmla="*/ 98932 h 98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860" h="989316">
                <a:moveTo>
                  <a:pt x="0" y="98932"/>
                </a:moveTo>
                <a:cubicBezTo>
                  <a:pt x="0" y="44293"/>
                  <a:pt x="44293" y="0"/>
                  <a:pt x="98932" y="0"/>
                </a:cubicBezTo>
                <a:lnTo>
                  <a:pt x="1549928" y="0"/>
                </a:lnTo>
                <a:cubicBezTo>
                  <a:pt x="1604567" y="0"/>
                  <a:pt x="1648860" y="44293"/>
                  <a:pt x="1648860" y="98932"/>
                </a:cubicBezTo>
                <a:lnTo>
                  <a:pt x="1648860" y="890384"/>
                </a:lnTo>
                <a:cubicBezTo>
                  <a:pt x="1648860" y="945023"/>
                  <a:pt x="1604567" y="989316"/>
                  <a:pt x="1549928" y="989316"/>
                </a:cubicBezTo>
                <a:lnTo>
                  <a:pt x="98932" y="989316"/>
                </a:lnTo>
                <a:cubicBezTo>
                  <a:pt x="44293" y="989316"/>
                  <a:pt x="0" y="945023"/>
                  <a:pt x="0" y="890384"/>
                </a:cubicBezTo>
                <a:lnTo>
                  <a:pt x="0" y="9893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7573278"/>
              <a:satOff val="-64583"/>
              <a:lumOff val="14972"/>
              <a:alphaOff val="0"/>
            </a:schemeClr>
          </a:fillRef>
          <a:effectRef idx="2">
            <a:schemeClr val="accent5">
              <a:hueOff val="-7573278"/>
              <a:satOff val="-64583"/>
              <a:lumOff val="14972"/>
              <a:alphaOff val="0"/>
            </a:schemeClr>
          </a:effectRef>
          <a:fontRef idx="minor">
            <a:schemeClr val="lt1"/>
          </a:fontRef>
        </p:style>
        <p:txBody>
          <a:bodyPr spcFirstLastPara="0" vert="horz" wrap="square" lIns="101366" tIns="101366" rIns="101366" bIns="101366" numCol="1" spcCol="1270" anchor="ctr" anchorCtr="0">
            <a:noAutofit/>
          </a:bodyPr>
          <a:lstStyle/>
          <a:p>
            <a:pPr lvl="0" algn="ctr" defTabSz="844550" rtl="0">
              <a:lnSpc>
                <a:spcPct val="90000"/>
              </a:lnSpc>
              <a:spcBef>
                <a:spcPct val="0"/>
              </a:spcBef>
              <a:spcAft>
                <a:spcPct val="35000"/>
              </a:spcAft>
            </a:pPr>
            <a:r>
              <a:rPr lang="en-US" sz="1900" kern="1200"/>
              <a:t>Disburse</a:t>
            </a:r>
          </a:p>
        </p:txBody>
      </p:sp>
      <p:sp>
        <p:nvSpPr>
          <p:cNvPr id="24" name="Rectangle 23"/>
          <p:cNvSpPr/>
          <p:nvPr/>
        </p:nvSpPr>
        <p:spPr>
          <a:xfrm rot="5400000">
            <a:off x="5488170" y="3793439"/>
            <a:ext cx="1230062" cy="148397"/>
          </a:xfrm>
          <a:prstGeom prst="rect">
            <a:avLst/>
          </a:prstGeom>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hemeClr val="accent5">
              <a:hueOff val="-9371931"/>
              <a:satOff val="-79921"/>
              <a:lumOff val="18527"/>
              <a:alphaOff val="0"/>
            </a:schemeClr>
          </a:fillRef>
          <a:effectRef idx="2">
            <a:schemeClr val="accent5">
              <a:hueOff val="-9371931"/>
              <a:satOff val="-79921"/>
              <a:lumOff val="18527"/>
              <a:alphaOff val="0"/>
            </a:schemeClr>
          </a:effectRef>
          <a:fontRef idx="minor">
            <a:schemeClr val="lt1">
              <a:hueOff val="0"/>
              <a:satOff val="0"/>
              <a:lumOff val="0"/>
              <a:alphaOff val="0"/>
            </a:schemeClr>
          </a:fontRef>
        </p:style>
      </p:sp>
      <p:sp>
        <p:nvSpPr>
          <p:cNvPr id="25" name="Freeform 24"/>
          <p:cNvSpPr/>
          <p:nvPr/>
        </p:nvSpPr>
        <p:spPr>
          <a:xfrm>
            <a:off x="5770138" y="3006939"/>
            <a:ext cx="1648860" cy="989316"/>
          </a:xfrm>
          <a:custGeom>
            <a:avLst/>
            <a:gdLst>
              <a:gd name="connsiteX0" fmla="*/ 0 w 1648860"/>
              <a:gd name="connsiteY0" fmla="*/ 98932 h 989316"/>
              <a:gd name="connsiteX1" fmla="*/ 98932 w 1648860"/>
              <a:gd name="connsiteY1" fmla="*/ 0 h 989316"/>
              <a:gd name="connsiteX2" fmla="*/ 1549928 w 1648860"/>
              <a:gd name="connsiteY2" fmla="*/ 0 h 989316"/>
              <a:gd name="connsiteX3" fmla="*/ 1648860 w 1648860"/>
              <a:gd name="connsiteY3" fmla="*/ 98932 h 989316"/>
              <a:gd name="connsiteX4" fmla="*/ 1648860 w 1648860"/>
              <a:gd name="connsiteY4" fmla="*/ 890384 h 989316"/>
              <a:gd name="connsiteX5" fmla="*/ 1549928 w 1648860"/>
              <a:gd name="connsiteY5" fmla="*/ 989316 h 989316"/>
              <a:gd name="connsiteX6" fmla="*/ 98932 w 1648860"/>
              <a:gd name="connsiteY6" fmla="*/ 989316 h 989316"/>
              <a:gd name="connsiteX7" fmla="*/ 0 w 1648860"/>
              <a:gd name="connsiteY7" fmla="*/ 890384 h 989316"/>
              <a:gd name="connsiteX8" fmla="*/ 0 w 1648860"/>
              <a:gd name="connsiteY8" fmla="*/ 98932 h 98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860" h="989316">
                <a:moveTo>
                  <a:pt x="0" y="98932"/>
                </a:moveTo>
                <a:cubicBezTo>
                  <a:pt x="0" y="44293"/>
                  <a:pt x="44293" y="0"/>
                  <a:pt x="98932" y="0"/>
                </a:cubicBezTo>
                <a:lnTo>
                  <a:pt x="1549928" y="0"/>
                </a:lnTo>
                <a:cubicBezTo>
                  <a:pt x="1604567" y="0"/>
                  <a:pt x="1648860" y="44293"/>
                  <a:pt x="1648860" y="98932"/>
                </a:cubicBezTo>
                <a:lnTo>
                  <a:pt x="1648860" y="890384"/>
                </a:lnTo>
                <a:cubicBezTo>
                  <a:pt x="1648860" y="945023"/>
                  <a:pt x="1604567" y="989316"/>
                  <a:pt x="1549928" y="989316"/>
                </a:cubicBezTo>
                <a:lnTo>
                  <a:pt x="98932" y="989316"/>
                </a:lnTo>
                <a:cubicBezTo>
                  <a:pt x="44293" y="989316"/>
                  <a:pt x="0" y="945023"/>
                  <a:pt x="0" y="890384"/>
                </a:cubicBezTo>
                <a:lnTo>
                  <a:pt x="0" y="9893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8519938"/>
              <a:satOff val="-72655"/>
              <a:lumOff val="16843"/>
              <a:alphaOff val="0"/>
            </a:schemeClr>
          </a:fillRef>
          <a:effectRef idx="2">
            <a:schemeClr val="accent5">
              <a:hueOff val="-8519938"/>
              <a:satOff val="-72655"/>
              <a:lumOff val="16843"/>
              <a:alphaOff val="0"/>
            </a:schemeClr>
          </a:effectRef>
          <a:fontRef idx="minor">
            <a:schemeClr val="lt1"/>
          </a:fontRef>
        </p:style>
        <p:txBody>
          <a:bodyPr spcFirstLastPara="0" vert="horz" wrap="square" lIns="101366" tIns="101366" rIns="101366" bIns="101366" numCol="1" spcCol="1270" anchor="ctr" anchorCtr="0">
            <a:noAutofit/>
          </a:bodyPr>
          <a:lstStyle/>
          <a:p>
            <a:pPr lvl="0" algn="ctr" defTabSz="844550" rtl="0">
              <a:lnSpc>
                <a:spcPct val="90000"/>
              </a:lnSpc>
              <a:spcBef>
                <a:spcPct val="0"/>
              </a:spcBef>
              <a:spcAft>
                <a:spcPct val="35000"/>
              </a:spcAft>
            </a:pPr>
            <a:r>
              <a:rPr lang="en-US" sz="1900" kern="1200"/>
              <a:t>Post to student account</a:t>
            </a:r>
          </a:p>
        </p:txBody>
      </p:sp>
      <p:sp>
        <p:nvSpPr>
          <p:cNvPr id="26" name="Rectangle 25"/>
          <p:cNvSpPr/>
          <p:nvPr/>
        </p:nvSpPr>
        <p:spPr>
          <a:xfrm rot="5400000">
            <a:off x="5488170" y="5030085"/>
            <a:ext cx="1230062" cy="148397"/>
          </a:xfrm>
          <a:prstGeom prst="rect">
            <a:avLst/>
          </a:prstGeom>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hemeClr val="accent5">
              <a:hueOff val="-10413257"/>
              <a:satOff val="-88801"/>
              <a:lumOff val="20586"/>
              <a:alphaOff val="0"/>
            </a:schemeClr>
          </a:fillRef>
          <a:effectRef idx="2">
            <a:schemeClr val="accent5">
              <a:hueOff val="-10413257"/>
              <a:satOff val="-88801"/>
              <a:lumOff val="20586"/>
              <a:alphaOff val="0"/>
            </a:schemeClr>
          </a:effectRef>
          <a:fontRef idx="minor">
            <a:schemeClr val="lt1">
              <a:hueOff val="0"/>
              <a:satOff val="0"/>
              <a:lumOff val="0"/>
              <a:alphaOff val="0"/>
            </a:schemeClr>
          </a:fontRef>
        </p:style>
      </p:sp>
      <p:sp>
        <p:nvSpPr>
          <p:cNvPr id="27" name="Freeform 26"/>
          <p:cNvSpPr/>
          <p:nvPr/>
        </p:nvSpPr>
        <p:spPr>
          <a:xfrm>
            <a:off x="5770138" y="4243585"/>
            <a:ext cx="1648860" cy="989316"/>
          </a:xfrm>
          <a:custGeom>
            <a:avLst/>
            <a:gdLst>
              <a:gd name="connsiteX0" fmla="*/ 0 w 1648860"/>
              <a:gd name="connsiteY0" fmla="*/ 98932 h 989316"/>
              <a:gd name="connsiteX1" fmla="*/ 98932 w 1648860"/>
              <a:gd name="connsiteY1" fmla="*/ 0 h 989316"/>
              <a:gd name="connsiteX2" fmla="*/ 1549928 w 1648860"/>
              <a:gd name="connsiteY2" fmla="*/ 0 h 989316"/>
              <a:gd name="connsiteX3" fmla="*/ 1648860 w 1648860"/>
              <a:gd name="connsiteY3" fmla="*/ 98932 h 989316"/>
              <a:gd name="connsiteX4" fmla="*/ 1648860 w 1648860"/>
              <a:gd name="connsiteY4" fmla="*/ 890384 h 989316"/>
              <a:gd name="connsiteX5" fmla="*/ 1549928 w 1648860"/>
              <a:gd name="connsiteY5" fmla="*/ 989316 h 989316"/>
              <a:gd name="connsiteX6" fmla="*/ 98932 w 1648860"/>
              <a:gd name="connsiteY6" fmla="*/ 989316 h 989316"/>
              <a:gd name="connsiteX7" fmla="*/ 0 w 1648860"/>
              <a:gd name="connsiteY7" fmla="*/ 890384 h 989316"/>
              <a:gd name="connsiteX8" fmla="*/ 0 w 1648860"/>
              <a:gd name="connsiteY8" fmla="*/ 98932 h 98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860" h="989316">
                <a:moveTo>
                  <a:pt x="0" y="98932"/>
                </a:moveTo>
                <a:cubicBezTo>
                  <a:pt x="0" y="44293"/>
                  <a:pt x="44293" y="0"/>
                  <a:pt x="98932" y="0"/>
                </a:cubicBezTo>
                <a:lnTo>
                  <a:pt x="1549928" y="0"/>
                </a:lnTo>
                <a:cubicBezTo>
                  <a:pt x="1604567" y="0"/>
                  <a:pt x="1648860" y="44293"/>
                  <a:pt x="1648860" y="98932"/>
                </a:cubicBezTo>
                <a:lnTo>
                  <a:pt x="1648860" y="890384"/>
                </a:lnTo>
                <a:cubicBezTo>
                  <a:pt x="1648860" y="945023"/>
                  <a:pt x="1604567" y="989316"/>
                  <a:pt x="1549928" y="989316"/>
                </a:cubicBezTo>
                <a:lnTo>
                  <a:pt x="98932" y="989316"/>
                </a:lnTo>
                <a:cubicBezTo>
                  <a:pt x="44293" y="989316"/>
                  <a:pt x="0" y="945023"/>
                  <a:pt x="0" y="890384"/>
                </a:cubicBezTo>
                <a:lnTo>
                  <a:pt x="0" y="98932"/>
                </a:lnTo>
                <a:close/>
              </a:path>
            </a:pathLst>
          </a:custGeom>
          <a:ln w="76200">
            <a:solidFill>
              <a:srgbClr val="00B050"/>
            </a:solidFill>
          </a:ln>
          <a:scene3d>
            <a:camera prst="orthographicFront"/>
            <a:lightRig rig="flat" dir="t"/>
          </a:scene3d>
          <a:sp3d prstMaterial="plastic">
            <a:bevelT w="120900" h="88900"/>
            <a:bevelB w="88900" h="31750" prst="angle"/>
          </a:sp3d>
        </p:spPr>
        <p:style>
          <a:lnRef idx="0">
            <a:scrgbClr r="0" g="0" b="0"/>
          </a:lnRef>
          <a:fillRef idx="3">
            <a:schemeClr val="accent5">
              <a:hueOff val="-9466598"/>
              <a:satOff val="-80728"/>
              <a:lumOff val="18715"/>
              <a:alphaOff val="0"/>
            </a:schemeClr>
          </a:fillRef>
          <a:effectRef idx="2">
            <a:schemeClr val="accent5">
              <a:hueOff val="-9466598"/>
              <a:satOff val="-80728"/>
              <a:lumOff val="18715"/>
              <a:alphaOff val="0"/>
            </a:schemeClr>
          </a:effectRef>
          <a:fontRef idx="minor">
            <a:schemeClr val="lt1"/>
          </a:fontRef>
        </p:style>
        <p:txBody>
          <a:bodyPr spcFirstLastPara="0" vert="horz" wrap="square" lIns="101366" tIns="101366" rIns="101366" bIns="101366" numCol="1" spcCol="1270" anchor="ctr" anchorCtr="0">
            <a:noAutofit/>
          </a:bodyPr>
          <a:lstStyle/>
          <a:p>
            <a:pPr lvl="0" algn="ctr" defTabSz="844550" rtl="0">
              <a:lnSpc>
                <a:spcPct val="90000"/>
              </a:lnSpc>
              <a:spcBef>
                <a:spcPct val="0"/>
              </a:spcBef>
              <a:spcAft>
                <a:spcPct val="35000"/>
              </a:spcAft>
            </a:pPr>
            <a:r>
              <a:rPr lang="en-US" sz="1900" kern="1200"/>
              <a:t>Batch Refunds</a:t>
            </a:r>
          </a:p>
        </p:txBody>
      </p:sp>
      <p:sp>
        <p:nvSpPr>
          <p:cNvPr id="28" name="Freeform 27"/>
          <p:cNvSpPr/>
          <p:nvPr/>
        </p:nvSpPr>
        <p:spPr>
          <a:xfrm>
            <a:off x="5770138" y="5480230"/>
            <a:ext cx="1648860" cy="989316"/>
          </a:xfrm>
          <a:custGeom>
            <a:avLst/>
            <a:gdLst>
              <a:gd name="connsiteX0" fmla="*/ 0 w 1648860"/>
              <a:gd name="connsiteY0" fmla="*/ 98932 h 989316"/>
              <a:gd name="connsiteX1" fmla="*/ 98932 w 1648860"/>
              <a:gd name="connsiteY1" fmla="*/ 0 h 989316"/>
              <a:gd name="connsiteX2" fmla="*/ 1549928 w 1648860"/>
              <a:gd name="connsiteY2" fmla="*/ 0 h 989316"/>
              <a:gd name="connsiteX3" fmla="*/ 1648860 w 1648860"/>
              <a:gd name="connsiteY3" fmla="*/ 98932 h 989316"/>
              <a:gd name="connsiteX4" fmla="*/ 1648860 w 1648860"/>
              <a:gd name="connsiteY4" fmla="*/ 890384 h 989316"/>
              <a:gd name="connsiteX5" fmla="*/ 1549928 w 1648860"/>
              <a:gd name="connsiteY5" fmla="*/ 989316 h 989316"/>
              <a:gd name="connsiteX6" fmla="*/ 98932 w 1648860"/>
              <a:gd name="connsiteY6" fmla="*/ 989316 h 989316"/>
              <a:gd name="connsiteX7" fmla="*/ 0 w 1648860"/>
              <a:gd name="connsiteY7" fmla="*/ 890384 h 989316"/>
              <a:gd name="connsiteX8" fmla="*/ 0 w 1648860"/>
              <a:gd name="connsiteY8" fmla="*/ 98932 h 98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860" h="989316">
                <a:moveTo>
                  <a:pt x="0" y="98932"/>
                </a:moveTo>
                <a:cubicBezTo>
                  <a:pt x="0" y="44293"/>
                  <a:pt x="44293" y="0"/>
                  <a:pt x="98932" y="0"/>
                </a:cubicBezTo>
                <a:lnTo>
                  <a:pt x="1549928" y="0"/>
                </a:lnTo>
                <a:cubicBezTo>
                  <a:pt x="1604567" y="0"/>
                  <a:pt x="1648860" y="44293"/>
                  <a:pt x="1648860" y="98932"/>
                </a:cubicBezTo>
                <a:lnTo>
                  <a:pt x="1648860" y="890384"/>
                </a:lnTo>
                <a:cubicBezTo>
                  <a:pt x="1648860" y="945023"/>
                  <a:pt x="1604567" y="989316"/>
                  <a:pt x="1549928" y="989316"/>
                </a:cubicBezTo>
                <a:lnTo>
                  <a:pt x="98932" y="989316"/>
                </a:lnTo>
                <a:cubicBezTo>
                  <a:pt x="44293" y="989316"/>
                  <a:pt x="0" y="945023"/>
                  <a:pt x="0" y="890384"/>
                </a:cubicBezTo>
                <a:lnTo>
                  <a:pt x="0" y="9893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10413257"/>
              <a:satOff val="-88801"/>
              <a:lumOff val="20586"/>
              <a:alphaOff val="0"/>
            </a:schemeClr>
          </a:fillRef>
          <a:effectRef idx="2">
            <a:schemeClr val="accent5">
              <a:hueOff val="-10413257"/>
              <a:satOff val="-88801"/>
              <a:lumOff val="20586"/>
              <a:alphaOff val="0"/>
            </a:schemeClr>
          </a:effectRef>
          <a:fontRef idx="minor">
            <a:schemeClr val="lt1"/>
          </a:fontRef>
        </p:style>
        <p:txBody>
          <a:bodyPr spcFirstLastPara="0" vert="horz" wrap="square" lIns="101366" tIns="101366" rIns="101366" bIns="101366" numCol="1" spcCol="1270" anchor="ctr" anchorCtr="0">
            <a:noAutofit/>
          </a:bodyPr>
          <a:lstStyle/>
          <a:p>
            <a:pPr lvl="0" algn="ctr" defTabSz="844550" rtl="0">
              <a:lnSpc>
                <a:spcPct val="90000"/>
              </a:lnSpc>
              <a:spcBef>
                <a:spcPct val="0"/>
              </a:spcBef>
              <a:spcAft>
                <a:spcPct val="35000"/>
              </a:spcAft>
            </a:pPr>
            <a:r>
              <a:rPr lang="en-US" sz="1900" kern="1200"/>
              <a:t>AP Refund process</a:t>
            </a:r>
          </a:p>
        </p:txBody>
      </p:sp>
    </p:spTree>
    <p:extLst>
      <p:ext uri="{BB962C8B-B14F-4D97-AF65-F5344CB8AC3E}">
        <p14:creationId xmlns:p14="http://schemas.microsoft.com/office/powerpoint/2010/main" val="178899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grpId="0" nodeType="clickEffect">
                                  <p:stCondLst>
                                    <p:cond delay="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13"/>
                                        </p:tgtEl>
                                        <p:attrNameLst>
                                          <p:attrName>r</p:attrName>
                                        </p:attrNameLst>
                                      </p:cBhvr>
                                    </p:animRot>
                                    <p:animRot by="-240000">
                                      <p:cBhvr>
                                        <p:cTn id="29" dur="200" fill="hold">
                                          <p:stCondLst>
                                            <p:cond delay="200"/>
                                          </p:stCondLst>
                                        </p:cTn>
                                        <p:tgtEl>
                                          <p:spTgt spid="13"/>
                                        </p:tgtEl>
                                        <p:attrNameLst>
                                          <p:attrName>r</p:attrName>
                                        </p:attrNameLst>
                                      </p:cBhvr>
                                    </p:animRot>
                                    <p:animRot by="240000">
                                      <p:cBhvr>
                                        <p:cTn id="30" dur="200" fill="hold">
                                          <p:stCondLst>
                                            <p:cond delay="400"/>
                                          </p:stCondLst>
                                        </p:cTn>
                                        <p:tgtEl>
                                          <p:spTgt spid="13"/>
                                        </p:tgtEl>
                                        <p:attrNameLst>
                                          <p:attrName>r</p:attrName>
                                        </p:attrNameLst>
                                      </p:cBhvr>
                                    </p:animRot>
                                    <p:animRot by="-240000">
                                      <p:cBhvr>
                                        <p:cTn id="31" dur="200" fill="hold">
                                          <p:stCondLst>
                                            <p:cond delay="600"/>
                                          </p:stCondLst>
                                        </p:cTn>
                                        <p:tgtEl>
                                          <p:spTgt spid="13"/>
                                        </p:tgtEl>
                                        <p:attrNameLst>
                                          <p:attrName>r</p:attrName>
                                        </p:attrNameLst>
                                      </p:cBhvr>
                                    </p:animRot>
                                    <p:animRot by="120000">
                                      <p:cBhvr>
                                        <p:cTn id="32" dur="200" fill="hold">
                                          <p:stCondLst>
                                            <p:cond delay="800"/>
                                          </p:stCondLst>
                                        </p:cTn>
                                        <p:tgtEl>
                                          <p:spTgt spid="13"/>
                                        </p:tgtEl>
                                        <p:attrNameLst>
                                          <p:attrName>r</p:attrName>
                                        </p:attrNameLst>
                                      </p:cBhvr>
                                    </p:animRot>
                                  </p:childTnLst>
                                </p:cTn>
                              </p:par>
                              <p:par>
                                <p:cTn id="33" presetID="32" presetClass="emph" presetSubtype="0" fill="hold" grpId="0" nodeType="withEffect">
                                  <p:stCondLst>
                                    <p:cond delay="0"/>
                                  </p:stCondLst>
                                  <p:childTnLst>
                                    <p:animRot by="120000">
                                      <p:cBhvr>
                                        <p:cTn id="34" dur="100" fill="hold">
                                          <p:stCondLst>
                                            <p:cond delay="0"/>
                                          </p:stCondLst>
                                        </p:cTn>
                                        <p:tgtEl>
                                          <p:spTgt spid="15"/>
                                        </p:tgtEl>
                                        <p:attrNameLst>
                                          <p:attrName>r</p:attrName>
                                        </p:attrNameLst>
                                      </p:cBhvr>
                                    </p:animRot>
                                    <p:animRot by="-240000">
                                      <p:cBhvr>
                                        <p:cTn id="35" dur="200" fill="hold">
                                          <p:stCondLst>
                                            <p:cond delay="200"/>
                                          </p:stCondLst>
                                        </p:cTn>
                                        <p:tgtEl>
                                          <p:spTgt spid="15"/>
                                        </p:tgtEl>
                                        <p:attrNameLst>
                                          <p:attrName>r</p:attrName>
                                        </p:attrNameLst>
                                      </p:cBhvr>
                                    </p:animRot>
                                    <p:animRot by="240000">
                                      <p:cBhvr>
                                        <p:cTn id="36" dur="200" fill="hold">
                                          <p:stCondLst>
                                            <p:cond delay="400"/>
                                          </p:stCondLst>
                                        </p:cTn>
                                        <p:tgtEl>
                                          <p:spTgt spid="15"/>
                                        </p:tgtEl>
                                        <p:attrNameLst>
                                          <p:attrName>r</p:attrName>
                                        </p:attrNameLst>
                                      </p:cBhvr>
                                    </p:animRot>
                                    <p:animRot by="-240000">
                                      <p:cBhvr>
                                        <p:cTn id="37" dur="200" fill="hold">
                                          <p:stCondLst>
                                            <p:cond delay="600"/>
                                          </p:stCondLst>
                                        </p:cTn>
                                        <p:tgtEl>
                                          <p:spTgt spid="15"/>
                                        </p:tgtEl>
                                        <p:attrNameLst>
                                          <p:attrName>r</p:attrName>
                                        </p:attrNameLst>
                                      </p:cBhvr>
                                    </p:animRot>
                                    <p:animRot by="120000">
                                      <p:cBhvr>
                                        <p:cTn id="38" dur="200" fill="hold">
                                          <p:stCondLst>
                                            <p:cond delay="800"/>
                                          </p:stCondLst>
                                        </p:cTn>
                                        <p:tgtEl>
                                          <p:spTgt spid="15"/>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
                                        </p:tgtEl>
                                        <p:attrNameLst>
                                          <p:attrName>r</p:attrName>
                                        </p:attrNameLst>
                                      </p:cBhvr>
                                    </p:animRot>
                                    <p:animRot by="-240000">
                                      <p:cBhvr>
                                        <p:cTn id="43" dur="200" fill="hold">
                                          <p:stCondLst>
                                            <p:cond delay="200"/>
                                          </p:stCondLst>
                                        </p:cTn>
                                        <p:tgtEl>
                                          <p:spTgt spid="17"/>
                                        </p:tgtEl>
                                        <p:attrNameLst>
                                          <p:attrName>r</p:attrName>
                                        </p:attrNameLst>
                                      </p:cBhvr>
                                    </p:animRot>
                                    <p:animRot by="240000">
                                      <p:cBhvr>
                                        <p:cTn id="44" dur="200" fill="hold">
                                          <p:stCondLst>
                                            <p:cond delay="400"/>
                                          </p:stCondLst>
                                        </p:cTn>
                                        <p:tgtEl>
                                          <p:spTgt spid="17"/>
                                        </p:tgtEl>
                                        <p:attrNameLst>
                                          <p:attrName>r</p:attrName>
                                        </p:attrNameLst>
                                      </p:cBhvr>
                                    </p:animRot>
                                    <p:animRot by="-240000">
                                      <p:cBhvr>
                                        <p:cTn id="45" dur="200" fill="hold">
                                          <p:stCondLst>
                                            <p:cond delay="600"/>
                                          </p:stCondLst>
                                        </p:cTn>
                                        <p:tgtEl>
                                          <p:spTgt spid="17"/>
                                        </p:tgtEl>
                                        <p:attrNameLst>
                                          <p:attrName>r</p:attrName>
                                        </p:attrNameLst>
                                      </p:cBhvr>
                                    </p:animRot>
                                    <p:animRot by="120000">
                                      <p:cBhvr>
                                        <p:cTn id="46" dur="200" fill="hold">
                                          <p:stCondLst>
                                            <p:cond delay="800"/>
                                          </p:stCondLst>
                                        </p:cTn>
                                        <p:tgtEl>
                                          <p:spTgt spid="17"/>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grpId="0" nodeType="clickEffect">
                                  <p:stCondLst>
                                    <p:cond delay="0"/>
                                  </p:stCondLst>
                                  <p:childTnLst>
                                    <p:animRot by="120000">
                                      <p:cBhvr>
                                        <p:cTn id="50" dur="100" fill="hold">
                                          <p:stCondLst>
                                            <p:cond delay="0"/>
                                          </p:stCondLst>
                                        </p:cTn>
                                        <p:tgtEl>
                                          <p:spTgt spid="19"/>
                                        </p:tgtEl>
                                        <p:attrNameLst>
                                          <p:attrName>r</p:attrName>
                                        </p:attrNameLst>
                                      </p:cBhvr>
                                    </p:animRot>
                                    <p:animRot by="-240000">
                                      <p:cBhvr>
                                        <p:cTn id="51" dur="200" fill="hold">
                                          <p:stCondLst>
                                            <p:cond delay="200"/>
                                          </p:stCondLst>
                                        </p:cTn>
                                        <p:tgtEl>
                                          <p:spTgt spid="19"/>
                                        </p:tgtEl>
                                        <p:attrNameLst>
                                          <p:attrName>r</p:attrName>
                                        </p:attrNameLst>
                                      </p:cBhvr>
                                    </p:animRot>
                                    <p:animRot by="240000">
                                      <p:cBhvr>
                                        <p:cTn id="52" dur="200" fill="hold">
                                          <p:stCondLst>
                                            <p:cond delay="400"/>
                                          </p:stCondLst>
                                        </p:cTn>
                                        <p:tgtEl>
                                          <p:spTgt spid="19"/>
                                        </p:tgtEl>
                                        <p:attrNameLst>
                                          <p:attrName>r</p:attrName>
                                        </p:attrNameLst>
                                      </p:cBhvr>
                                    </p:animRot>
                                    <p:animRot by="-240000">
                                      <p:cBhvr>
                                        <p:cTn id="53" dur="200" fill="hold">
                                          <p:stCondLst>
                                            <p:cond delay="600"/>
                                          </p:stCondLst>
                                        </p:cTn>
                                        <p:tgtEl>
                                          <p:spTgt spid="19"/>
                                        </p:tgtEl>
                                        <p:attrNameLst>
                                          <p:attrName>r</p:attrName>
                                        </p:attrNameLst>
                                      </p:cBhvr>
                                    </p:animRot>
                                    <p:animRot by="120000">
                                      <p:cBhvr>
                                        <p:cTn id="54" dur="200" fill="hold">
                                          <p:stCondLst>
                                            <p:cond delay="800"/>
                                          </p:stCondLst>
                                        </p:cTn>
                                        <p:tgtEl>
                                          <p:spTgt spid="19"/>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grpId="0" nodeType="clickEffect">
                                  <p:stCondLst>
                                    <p:cond delay="0"/>
                                  </p:stCondLst>
                                  <p:childTnLst>
                                    <p:animRot by="120000">
                                      <p:cBhvr>
                                        <p:cTn id="58" dur="100" fill="hold">
                                          <p:stCondLst>
                                            <p:cond delay="0"/>
                                          </p:stCondLst>
                                        </p:cTn>
                                        <p:tgtEl>
                                          <p:spTgt spid="21"/>
                                        </p:tgtEl>
                                        <p:attrNameLst>
                                          <p:attrName>r</p:attrName>
                                        </p:attrNameLst>
                                      </p:cBhvr>
                                    </p:animRot>
                                    <p:animRot by="-240000">
                                      <p:cBhvr>
                                        <p:cTn id="59" dur="200" fill="hold">
                                          <p:stCondLst>
                                            <p:cond delay="200"/>
                                          </p:stCondLst>
                                        </p:cTn>
                                        <p:tgtEl>
                                          <p:spTgt spid="21"/>
                                        </p:tgtEl>
                                        <p:attrNameLst>
                                          <p:attrName>r</p:attrName>
                                        </p:attrNameLst>
                                      </p:cBhvr>
                                    </p:animRot>
                                    <p:animRot by="240000">
                                      <p:cBhvr>
                                        <p:cTn id="60" dur="200" fill="hold">
                                          <p:stCondLst>
                                            <p:cond delay="400"/>
                                          </p:stCondLst>
                                        </p:cTn>
                                        <p:tgtEl>
                                          <p:spTgt spid="21"/>
                                        </p:tgtEl>
                                        <p:attrNameLst>
                                          <p:attrName>r</p:attrName>
                                        </p:attrNameLst>
                                      </p:cBhvr>
                                    </p:animRot>
                                    <p:animRot by="-240000">
                                      <p:cBhvr>
                                        <p:cTn id="61" dur="200" fill="hold">
                                          <p:stCondLst>
                                            <p:cond delay="600"/>
                                          </p:stCondLst>
                                        </p:cTn>
                                        <p:tgtEl>
                                          <p:spTgt spid="21"/>
                                        </p:tgtEl>
                                        <p:attrNameLst>
                                          <p:attrName>r</p:attrName>
                                        </p:attrNameLst>
                                      </p:cBhvr>
                                    </p:animRot>
                                    <p:animRot by="120000">
                                      <p:cBhvr>
                                        <p:cTn id="62" dur="200" fill="hold">
                                          <p:stCondLst>
                                            <p:cond delay="800"/>
                                          </p:stCondLst>
                                        </p:cTn>
                                        <p:tgtEl>
                                          <p:spTgt spid="21"/>
                                        </p:tgtEl>
                                        <p:attrNameLst>
                                          <p:attrName>r</p:attrName>
                                        </p:attrNameLst>
                                      </p:cBhvr>
                                    </p:animRot>
                                  </p:childTnLst>
                                </p:cTn>
                              </p:par>
                              <p:par>
                                <p:cTn id="63" presetID="32" presetClass="emph" presetSubtype="0" fill="hold" grpId="0" nodeType="withEffect">
                                  <p:stCondLst>
                                    <p:cond delay="0"/>
                                  </p:stCondLst>
                                  <p:childTnLst>
                                    <p:animRot by="120000">
                                      <p:cBhvr>
                                        <p:cTn id="64" dur="100" fill="hold">
                                          <p:stCondLst>
                                            <p:cond delay="0"/>
                                          </p:stCondLst>
                                        </p:cTn>
                                        <p:tgtEl>
                                          <p:spTgt spid="23"/>
                                        </p:tgtEl>
                                        <p:attrNameLst>
                                          <p:attrName>r</p:attrName>
                                        </p:attrNameLst>
                                      </p:cBhvr>
                                    </p:animRot>
                                    <p:animRot by="-240000">
                                      <p:cBhvr>
                                        <p:cTn id="65" dur="200" fill="hold">
                                          <p:stCondLst>
                                            <p:cond delay="200"/>
                                          </p:stCondLst>
                                        </p:cTn>
                                        <p:tgtEl>
                                          <p:spTgt spid="23"/>
                                        </p:tgtEl>
                                        <p:attrNameLst>
                                          <p:attrName>r</p:attrName>
                                        </p:attrNameLst>
                                      </p:cBhvr>
                                    </p:animRot>
                                    <p:animRot by="240000">
                                      <p:cBhvr>
                                        <p:cTn id="66" dur="200" fill="hold">
                                          <p:stCondLst>
                                            <p:cond delay="400"/>
                                          </p:stCondLst>
                                        </p:cTn>
                                        <p:tgtEl>
                                          <p:spTgt spid="23"/>
                                        </p:tgtEl>
                                        <p:attrNameLst>
                                          <p:attrName>r</p:attrName>
                                        </p:attrNameLst>
                                      </p:cBhvr>
                                    </p:animRot>
                                    <p:animRot by="-240000">
                                      <p:cBhvr>
                                        <p:cTn id="67" dur="200" fill="hold">
                                          <p:stCondLst>
                                            <p:cond delay="600"/>
                                          </p:stCondLst>
                                        </p:cTn>
                                        <p:tgtEl>
                                          <p:spTgt spid="23"/>
                                        </p:tgtEl>
                                        <p:attrNameLst>
                                          <p:attrName>r</p:attrName>
                                        </p:attrNameLst>
                                      </p:cBhvr>
                                    </p:animRot>
                                    <p:animRot by="120000">
                                      <p:cBhvr>
                                        <p:cTn id="68" dur="200" fill="hold">
                                          <p:stCondLst>
                                            <p:cond delay="800"/>
                                          </p:stCondLst>
                                        </p:cTn>
                                        <p:tgtEl>
                                          <p:spTgt spid="23"/>
                                        </p:tgtEl>
                                        <p:attrNameLst>
                                          <p:attrName>r</p:attrName>
                                        </p:attrNameLst>
                                      </p:cBhvr>
                                    </p:animRot>
                                  </p:childTnLst>
                                </p:cTn>
                              </p:par>
                              <p:par>
                                <p:cTn id="69" presetID="32" presetClass="emph" presetSubtype="0" fill="hold" grpId="0" nodeType="withEffect">
                                  <p:stCondLst>
                                    <p:cond delay="0"/>
                                  </p:stCondLst>
                                  <p:childTnLst>
                                    <p:animRot by="120000">
                                      <p:cBhvr>
                                        <p:cTn id="70" dur="100" fill="hold">
                                          <p:stCondLst>
                                            <p:cond delay="0"/>
                                          </p:stCondLst>
                                        </p:cTn>
                                        <p:tgtEl>
                                          <p:spTgt spid="25"/>
                                        </p:tgtEl>
                                        <p:attrNameLst>
                                          <p:attrName>r</p:attrName>
                                        </p:attrNameLst>
                                      </p:cBhvr>
                                    </p:animRot>
                                    <p:animRot by="-240000">
                                      <p:cBhvr>
                                        <p:cTn id="71" dur="200" fill="hold">
                                          <p:stCondLst>
                                            <p:cond delay="200"/>
                                          </p:stCondLst>
                                        </p:cTn>
                                        <p:tgtEl>
                                          <p:spTgt spid="25"/>
                                        </p:tgtEl>
                                        <p:attrNameLst>
                                          <p:attrName>r</p:attrName>
                                        </p:attrNameLst>
                                      </p:cBhvr>
                                    </p:animRot>
                                    <p:animRot by="240000">
                                      <p:cBhvr>
                                        <p:cTn id="72" dur="200" fill="hold">
                                          <p:stCondLst>
                                            <p:cond delay="400"/>
                                          </p:stCondLst>
                                        </p:cTn>
                                        <p:tgtEl>
                                          <p:spTgt spid="25"/>
                                        </p:tgtEl>
                                        <p:attrNameLst>
                                          <p:attrName>r</p:attrName>
                                        </p:attrNameLst>
                                      </p:cBhvr>
                                    </p:animRot>
                                    <p:animRot by="-240000">
                                      <p:cBhvr>
                                        <p:cTn id="73" dur="200" fill="hold">
                                          <p:stCondLst>
                                            <p:cond delay="600"/>
                                          </p:stCondLst>
                                        </p:cTn>
                                        <p:tgtEl>
                                          <p:spTgt spid="25"/>
                                        </p:tgtEl>
                                        <p:attrNameLst>
                                          <p:attrName>r</p:attrName>
                                        </p:attrNameLst>
                                      </p:cBhvr>
                                    </p:animRot>
                                    <p:animRot by="120000">
                                      <p:cBhvr>
                                        <p:cTn id="74" dur="200" fill="hold">
                                          <p:stCondLst>
                                            <p:cond delay="800"/>
                                          </p:stCondLst>
                                        </p:cTn>
                                        <p:tgtEl>
                                          <p:spTgt spid="25"/>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27"/>
                                        </p:tgtEl>
                                        <p:attrNameLst>
                                          <p:attrName>r</p:attrName>
                                        </p:attrNameLst>
                                      </p:cBhvr>
                                    </p:animRot>
                                    <p:animRot by="-240000">
                                      <p:cBhvr>
                                        <p:cTn id="79" dur="200" fill="hold">
                                          <p:stCondLst>
                                            <p:cond delay="200"/>
                                          </p:stCondLst>
                                        </p:cTn>
                                        <p:tgtEl>
                                          <p:spTgt spid="27"/>
                                        </p:tgtEl>
                                        <p:attrNameLst>
                                          <p:attrName>r</p:attrName>
                                        </p:attrNameLst>
                                      </p:cBhvr>
                                    </p:animRot>
                                    <p:animRot by="240000">
                                      <p:cBhvr>
                                        <p:cTn id="80" dur="200" fill="hold">
                                          <p:stCondLst>
                                            <p:cond delay="400"/>
                                          </p:stCondLst>
                                        </p:cTn>
                                        <p:tgtEl>
                                          <p:spTgt spid="27"/>
                                        </p:tgtEl>
                                        <p:attrNameLst>
                                          <p:attrName>r</p:attrName>
                                        </p:attrNameLst>
                                      </p:cBhvr>
                                    </p:animRot>
                                    <p:animRot by="-240000">
                                      <p:cBhvr>
                                        <p:cTn id="81" dur="200" fill="hold">
                                          <p:stCondLst>
                                            <p:cond delay="600"/>
                                          </p:stCondLst>
                                        </p:cTn>
                                        <p:tgtEl>
                                          <p:spTgt spid="27"/>
                                        </p:tgtEl>
                                        <p:attrNameLst>
                                          <p:attrName>r</p:attrName>
                                        </p:attrNameLst>
                                      </p:cBhvr>
                                    </p:animRot>
                                    <p:animRot by="120000">
                                      <p:cBhvr>
                                        <p:cTn id="82"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7" grpId="0" animBg="1"/>
      <p:bldP spid="19" grpId="0" animBg="1"/>
      <p:bldP spid="21" grpId="0" animBg="1"/>
      <p:bldP spid="23" grpId="0" animBg="1"/>
      <p:bldP spid="25"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S&amp;B Staff see</a:t>
            </a:r>
          </a:p>
        </p:txBody>
      </p:sp>
      <p:sp>
        <p:nvSpPr>
          <p:cNvPr id="4" name="Footer Placeholder 3"/>
          <p:cNvSpPr>
            <a:spLocks noGrp="1"/>
          </p:cNvSpPr>
          <p:nvPr>
            <p:ph type="ftr" sz="quarter" idx="11"/>
          </p:nvPr>
        </p:nvSpPr>
        <p:spPr/>
        <p:txBody>
          <a:bodyPr/>
          <a:lstStyle/>
          <a:p>
            <a:r>
              <a:rPr lang="en-US"/>
              <a:t>EMEA Alliance   11-12 October 2016</a:t>
            </a:r>
          </a:p>
        </p:txBody>
      </p:sp>
      <p:pic>
        <p:nvPicPr>
          <p:cNvPr id="3" name="Picture 2"/>
          <p:cNvPicPr>
            <a:picLocks noChangeAspect="1"/>
          </p:cNvPicPr>
          <p:nvPr/>
        </p:nvPicPr>
        <p:blipFill>
          <a:blip r:embed="rId3"/>
          <a:stretch>
            <a:fillRect/>
          </a:stretch>
        </p:blipFill>
        <p:spPr>
          <a:xfrm>
            <a:off x="896292" y="1757674"/>
            <a:ext cx="7775417" cy="4378051"/>
          </a:xfrm>
          <a:prstGeom prst="rect">
            <a:avLst/>
          </a:prstGeom>
        </p:spPr>
      </p:pic>
    </p:spTree>
    <p:extLst>
      <p:ext uri="{BB962C8B-B14F-4D97-AF65-F5344CB8AC3E}">
        <p14:creationId xmlns:p14="http://schemas.microsoft.com/office/powerpoint/2010/main" val="4021966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the students see</a:t>
            </a:r>
          </a:p>
        </p:txBody>
      </p:sp>
      <p:sp>
        <p:nvSpPr>
          <p:cNvPr id="3" name="Footer Placeholder 2"/>
          <p:cNvSpPr>
            <a:spLocks noGrp="1"/>
          </p:cNvSpPr>
          <p:nvPr>
            <p:ph type="ftr" sz="quarter" idx="11"/>
          </p:nvPr>
        </p:nvSpPr>
        <p:spPr/>
        <p:txBody>
          <a:bodyPr/>
          <a:lstStyle/>
          <a:p>
            <a:r>
              <a:rPr lang="en-US"/>
              <a:t>EMEA Alliance   11-12 October 2016</a:t>
            </a:r>
          </a:p>
        </p:txBody>
      </p:sp>
      <p:pic>
        <p:nvPicPr>
          <p:cNvPr id="5" name="Picture 4"/>
          <p:cNvPicPr>
            <a:picLocks noChangeAspect="1"/>
          </p:cNvPicPr>
          <p:nvPr/>
        </p:nvPicPr>
        <p:blipFill>
          <a:blip r:embed="rId3"/>
          <a:stretch>
            <a:fillRect/>
          </a:stretch>
        </p:blipFill>
        <p:spPr>
          <a:xfrm>
            <a:off x="1173172" y="1807535"/>
            <a:ext cx="6230711" cy="3929013"/>
          </a:xfrm>
          <a:prstGeom prst="rect">
            <a:avLst/>
          </a:prstGeom>
        </p:spPr>
      </p:pic>
    </p:spTree>
    <p:extLst>
      <p:ext uri="{BB962C8B-B14F-4D97-AF65-F5344CB8AC3E}">
        <p14:creationId xmlns:p14="http://schemas.microsoft.com/office/powerpoint/2010/main" val="2947330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the students see</a:t>
            </a:r>
          </a:p>
        </p:txBody>
      </p:sp>
      <p:sp>
        <p:nvSpPr>
          <p:cNvPr id="4" name="Footer Placeholder 3"/>
          <p:cNvSpPr>
            <a:spLocks noGrp="1"/>
          </p:cNvSpPr>
          <p:nvPr>
            <p:ph type="ftr" sz="quarter" idx="11"/>
          </p:nvPr>
        </p:nvSpPr>
        <p:spPr/>
        <p:txBody>
          <a:bodyPr/>
          <a:lstStyle/>
          <a:p>
            <a:r>
              <a:rPr lang="en-US"/>
              <a:t>EMEA Alliance   11-12 October 2016</a:t>
            </a:r>
          </a:p>
        </p:txBody>
      </p:sp>
      <p:pic>
        <p:nvPicPr>
          <p:cNvPr id="6" name="Picture 5"/>
          <p:cNvPicPr>
            <a:picLocks noChangeAspect="1"/>
          </p:cNvPicPr>
          <p:nvPr/>
        </p:nvPicPr>
        <p:blipFill>
          <a:blip r:embed="rId3"/>
          <a:stretch>
            <a:fillRect/>
          </a:stretch>
        </p:blipFill>
        <p:spPr>
          <a:xfrm>
            <a:off x="98244" y="2009700"/>
            <a:ext cx="8933333" cy="3647619"/>
          </a:xfrm>
          <a:prstGeom prst="rect">
            <a:avLst/>
          </a:prstGeom>
        </p:spPr>
      </p:pic>
    </p:spTree>
    <p:extLst>
      <p:ext uri="{BB962C8B-B14F-4D97-AF65-F5344CB8AC3E}">
        <p14:creationId xmlns:p14="http://schemas.microsoft.com/office/powerpoint/2010/main" val="1502818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the students see</a:t>
            </a:r>
          </a:p>
        </p:txBody>
      </p:sp>
      <p:sp>
        <p:nvSpPr>
          <p:cNvPr id="4" name="Footer Placeholder 3"/>
          <p:cNvSpPr>
            <a:spLocks noGrp="1"/>
          </p:cNvSpPr>
          <p:nvPr>
            <p:ph type="ftr" sz="quarter" idx="11"/>
          </p:nvPr>
        </p:nvSpPr>
        <p:spPr/>
        <p:txBody>
          <a:bodyPr/>
          <a:lstStyle/>
          <a:p>
            <a:r>
              <a:rPr lang="en-US"/>
              <a:t>EMEA Alliance   11-12 October 2016</a:t>
            </a:r>
          </a:p>
        </p:txBody>
      </p:sp>
      <p:pic>
        <p:nvPicPr>
          <p:cNvPr id="5" name="Content Placeholder 4"/>
          <p:cNvPicPr>
            <a:picLocks noGrp="1" noChangeAspect="1"/>
          </p:cNvPicPr>
          <p:nvPr>
            <p:ph idx="1"/>
          </p:nvPr>
        </p:nvPicPr>
        <p:blipFill>
          <a:blip r:embed="rId3"/>
          <a:stretch>
            <a:fillRect/>
          </a:stretch>
        </p:blipFill>
        <p:spPr>
          <a:xfrm>
            <a:off x="768350" y="1903912"/>
            <a:ext cx="7289800" cy="3872500"/>
          </a:xfrm>
          <a:prstGeom prst="rect">
            <a:avLst/>
          </a:prstGeom>
        </p:spPr>
      </p:pic>
    </p:spTree>
    <p:extLst>
      <p:ext uri="{BB962C8B-B14F-4D97-AF65-F5344CB8AC3E}">
        <p14:creationId xmlns:p14="http://schemas.microsoft.com/office/powerpoint/2010/main" val="1279563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5111"/>
            <a:ext cx="9144000" cy="1784525"/>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solidFill>
                  <a:schemeClr val="bg1"/>
                </a:solidFill>
              </a:rPr>
              <a:t>presenters</a:t>
            </a:r>
          </a:p>
        </p:txBody>
      </p:sp>
      <p:sp>
        <p:nvSpPr>
          <p:cNvPr id="3" name="Text Placeholder 2"/>
          <p:cNvSpPr>
            <a:spLocks noGrp="1"/>
          </p:cNvSpPr>
          <p:nvPr>
            <p:ph type="body" idx="1"/>
          </p:nvPr>
        </p:nvSpPr>
        <p:spPr/>
        <p:txBody>
          <a:bodyPr/>
          <a:lstStyle/>
          <a:p>
            <a:r>
              <a:rPr lang="en-US" dirty="0" smtClean="0"/>
              <a:t>Toni </a:t>
            </a:r>
            <a:r>
              <a:rPr lang="en-US" dirty="0"/>
              <a:t>Tessari</a:t>
            </a:r>
          </a:p>
        </p:txBody>
      </p:sp>
      <p:sp>
        <p:nvSpPr>
          <p:cNvPr id="4" name="Content Placeholder 3"/>
          <p:cNvSpPr>
            <a:spLocks noGrp="1"/>
          </p:cNvSpPr>
          <p:nvPr>
            <p:ph sz="half" idx="2"/>
          </p:nvPr>
        </p:nvSpPr>
        <p:spPr>
          <a:xfrm>
            <a:off x="768096" y="2967788"/>
            <a:ext cx="3566160" cy="1446168"/>
          </a:xfrm>
        </p:spPr>
        <p:txBody>
          <a:bodyPr/>
          <a:lstStyle/>
          <a:p>
            <a:r>
              <a:rPr lang="en-US" dirty="0"/>
              <a:t>Business Analyst</a:t>
            </a:r>
          </a:p>
          <a:p>
            <a:r>
              <a:rPr lang="en-US" dirty="0"/>
              <a:t>NAIT</a:t>
            </a:r>
          </a:p>
          <a:p>
            <a:r>
              <a:rPr lang="en-US" dirty="0" smtClean="0"/>
              <a:t>tonit@nait.ca</a:t>
            </a:r>
            <a:endParaRPr lang="en-US" dirty="0"/>
          </a:p>
        </p:txBody>
      </p:sp>
      <p:sp>
        <p:nvSpPr>
          <p:cNvPr id="5" name="Text Placeholder 4"/>
          <p:cNvSpPr>
            <a:spLocks noGrp="1"/>
          </p:cNvSpPr>
          <p:nvPr>
            <p:ph type="body" sz="quarter" idx="3"/>
          </p:nvPr>
        </p:nvSpPr>
        <p:spPr/>
        <p:txBody>
          <a:bodyPr/>
          <a:lstStyle/>
          <a:p>
            <a:r>
              <a:rPr lang="en-US" dirty="0"/>
              <a:t>Sabrina Giordano</a:t>
            </a:r>
          </a:p>
        </p:txBody>
      </p:sp>
      <p:sp>
        <p:nvSpPr>
          <p:cNvPr id="6" name="Content Placeholder 5"/>
          <p:cNvSpPr>
            <a:spLocks noGrp="1"/>
          </p:cNvSpPr>
          <p:nvPr>
            <p:ph sz="quarter" idx="4"/>
          </p:nvPr>
        </p:nvSpPr>
        <p:spPr>
          <a:xfrm>
            <a:off x="4491990" y="2967788"/>
            <a:ext cx="3566160" cy="1446168"/>
          </a:xfrm>
        </p:spPr>
        <p:txBody>
          <a:bodyPr vert="horz" lIns="45720" tIns="45720" rIns="45720" bIns="45720" rtlCol="0" anchor="t">
            <a:normAutofit/>
          </a:bodyPr>
          <a:lstStyle/>
          <a:p>
            <a:r>
              <a:rPr lang="en-US" dirty="0"/>
              <a:t>Manager, Advancement Services</a:t>
            </a:r>
          </a:p>
          <a:p>
            <a:r>
              <a:rPr lang="en-US" dirty="0"/>
              <a:t>NAIT</a:t>
            </a:r>
          </a:p>
          <a:p>
            <a:r>
              <a:rPr lang="en-US" dirty="0"/>
              <a:t>sabrina@nait.ca</a:t>
            </a:r>
          </a:p>
          <a:p>
            <a:endParaRPr lang="en-US" dirty="0"/>
          </a:p>
        </p:txBody>
      </p:sp>
      <p:sp>
        <p:nvSpPr>
          <p:cNvPr id="7" name="Content Placeholder 3"/>
          <p:cNvSpPr txBox="1">
            <a:spLocks/>
          </p:cNvSpPr>
          <p:nvPr/>
        </p:nvSpPr>
        <p:spPr>
          <a:xfrm>
            <a:off x="768096" y="4413956"/>
            <a:ext cx="3566160" cy="1446168"/>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endParaRPr lang="en-US" sz="1600"/>
          </a:p>
        </p:txBody>
      </p:sp>
      <p:sp>
        <p:nvSpPr>
          <p:cNvPr id="8" name="Content Placeholder 3"/>
          <p:cNvSpPr txBox="1">
            <a:spLocks/>
          </p:cNvSpPr>
          <p:nvPr/>
        </p:nvSpPr>
        <p:spPr>
          <a:xfrm>
            <a:off x="4491990" y="4413956"/>
            <a:ext cx="3566160" cy="1446168"/>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endParaRPr lang="en-US" sz="1600"/>
          </a:p>
        </p:txBody>
      </p:sp>
      <p:sp>
        <p:nvSpPr>
          <p:cNvPr id="10" name="Footer Placeholder 9"/>
          <p:cNvSpPr>
            <a:spLocks noGrp="1"/>
          </p:cNvSpPr>
          <p:nvPr>
            <p:ph type="ftr" sz="quarter" idx="11"/>
          </p:nvPr>
        </p:nvSpPr>
        <p:spPr/>
        <p:txBody>
          <a:bodyPr/>
          <a:lstStyle/>
          <a:p>
            <a:r>
              <a:rPr lang="en-US"/>
              <a:t>Canada Alliance   5-7 November 2017</a:t>
            </a:r>
          </a:p>
        </p:txBody>
      </p:sp>
    </p:spTree>
    <p:extLst>
      <p:ext uri="{BB962C8B-B14F-4D97-AF65-F5344CB8AC3E}">
        <p14:creationId xmlns:p14="http://schemas.microsoft.com/office/powerpoint/2010/main" val="829274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the students see</a:t>
            </a:r>
          </a:p>
        </p:txBody>
      </p:sp>
      <p:sp>
        <p:nvSpPr>
          <p:cNvPr id="4" name="Footer Placeholder 3"/>
          <p:cNvSpPr>
            <a:spLocks noGrp="1"/>
          </p:cNvSpPr>
          <p:nvPr>
            <p:ph type="ftr" sz="quarter" idx="11"/>
          </p:nvPr>
        </p:nvSpPr>
        <p:spPr/>
        <p:txBody>
          <a:bodyPr/>
          <a:lstStyle/>
          <a:p>
            <a:r>
              <a:rPr lang="en-US"/>
              <a:t>EMEA Alliance   11-12 October 2016</a:t>
            </a:r>
          </a:p>
        </p:txBody>
      </p:sp>
      <p:pic>
        <p:nvPicPr>
          <p:cNvPr id="6" name="Picture 5"/>
          <p:cNvPicPr>
            <a:picLocks noChangeAspect="1"/>
          </p:cNvPicPr>
          <p:nvPr/>
        </p:nvPicPr>
        <p:blipFill>
          <a:blip r:embed="rId3"/>
          <a:stretch>
            <a:fillRect/>
          </a:stretch>
        </p:blipFill>
        <p:spPr>
          <a:xfrm>
            <a:off x="768096" y="2255866"/>
            <a:ext cx="7771428" cy="3409524"/>
          </a:xfrm>
          <a:prstGeom prst="rect">
            <a:avLst/>
          </a:prstGeom>
        </p:spPr>
      </p:pic>
    </p:spTree>
    <p:extLst>
      <p:ext uri="{BB962C8B-B14F-4D97-AF65-F5344CB8AC3E}">
        <p14:creationId xmlns:p14="http://schemas.microsoft.com/office/powerpoint/2010/main" val="15282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What the DONORS see</a:t>
            </a:r>
          </a:p>
        </p:txBody>
      </p:sp>
      <p:sp>
        <p:nvSpPr>
          <p:cNvPr id="4" name="Footer Placeholder 3"/>
          <p:cNvSpPr>
            <a:spLocks noGrp="1"/>
          </p:cNvSpPr>
          <p:nvPr>
            <p:ph type="ftr" sz="quarter" idx="11"/>
          </p:nvPr>
        </p:nvSpPr>
        <p:spPr>
          <a:xfrm>
            <a:off x="3632200" y="6470704"/>
            <a:ext cx="4426094" cy="274320"/>
          </a:xfrm>
        </p:spPr>
        <p:txBody>
          <a:bodyPr/>
          <a:lstStyle/>
          <a:p>
            <a:r>
              <a:rPr lang="en-US"/>
              <a:t>EMEA Alliance   11-12 October 2016</a:t>
            </a:r>
          </a:p>
        </p:txBody>
      </p:sp>
      <p:pic>
        <p:nvPicPr>
          <p:cNvPr id="3" name="Picture 4" descr="Capture.PNG"/>
          <p:cNvPicPr>
            <a:picLocks noChangeAspect="1"/>
          </p:cNvPicPr>
          <p:nvPr/>
        </p:nvPicPr>
        <p:blipFill>
          <a:blip r:embed="rId3"/>
          <a:stretch>
            <a:fillRect/>
          </a:stretch>
        </p:blipFill>
        <p:spPr>
          <a:xfrm>
            <a:off x="1656569" y="1714500"/>
            <a:ext cx="6253835" cy="4641063"/>
          </a:xfrm>
          <a:prstGeom prst="rect">
            <a:avLst/>
          </a:prstGeom>
        </p:spPr>
      </p:pic>
    </p:spTree>
    <p:extLst>
      <p:ext uri="{BB962C8B-B14F-4D97-AF65-F5344CB8AC3E}">
        <p14:creationId xmlns:p14="http://schemas.microsoft.com/office/powerpoint/2010/main" val="2437135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Customization</a:t>
            </a:r>
          </a:p>
        </p:txBody>
      </p:sp>
      <p:sp>
        <p:nvSpPr>
          <p:cNvPr id="3" name="Content Placeholder 2"/>
          <p:cNvSpPr>
            <a:spLocks noGrp="1"/>
          </p:cNvSpPr>
          <p:nvPr>
            <p:ph idx="1"/>
          </p:nvPr>
        </p:nvSpPr>
        <p:spPr/>
        <p:txBody>
          <a:bodyPr/>
          <a:lstStyle/>
          <a:p>
            <a:pPr marL="233363" indent="-233363">
              <a:buFont typeface="Wingdings" panose="05000000000000000000" pitchFamily="2" charset="2"/>
              <a:buChar char="§"/>
            </a:pPr>
            <a:r>
              <a:rPr lang="en-US" sz="2400"/>
              <a:t>Activity Guide</a:t>
            </a:r>
          </a:p>
          <a:p>
            <a:pPr marL="233363" indent="-233363">
              <a:buFont typeface="Wingdings" panose="05000000000000000000" pitchFamily="2" charset="2"/>
              <a:buChar char="§"/>
            </a:pPr>
            <a:r>
              <a:rPr lang="en-US" sz="2400"/>
              <a:t>Aid Year Roll – mods to delivered:</a:t>
            </a:r>
          </a:p>
          <a:p>
            <a:pPr marL="797814" lvl="4" indent="-285750">
              <a:buFont typeface="Arial" panose="020B0604020202020204" pitchFamily="34" charset="0"/>
              <a:buChar char="•"/>
            </a:pPr>
            <a:r>
              <a:rPr lang="en-US" sz="1800"/>
              <a:t>Only roll Item Types that are active as of Aid Year end</a:t>
            </a:r>
          </a:p>
          <a:p>
            <a:pPr marL="797814" lvl="4" indent="-285750">
              <a:buFont typeface="Arial" panose="020B0604020202020204" pitchFamily="34" charset="0"/>
              <a:buChar char="•"/>
            </a:pPr>
            <a:r>
              <a:rPr lang="en-US" sz="1800"/>
              <a:t>Only roll Restricted Aid if FA Item Type is active</a:t>
            </a:r>
          </a:p>
          <a:p>
            <a:pPr marL="797814" lvl="4" indent="-285750">
              <a:buFont typeface="Arial" panose="020B0604020202020204" pitchFamily="34" charset="0"/>
              <a:buChar char="•"/>
            </a:pPr>
            <a:r>
              <a:rPr lang="en-US" sz="1800"/>
              <a:t>Custom CAF values</a:t>
            </a:r>
          </a:p>
          <a:p>
            <a:pPr marL="797814" lvl="4" indent="-285750">
              <a:buFont typeface="Arial" panose="020B0604020202020204" pitchFamily="34" charset="0"/>
              <a:buChar char="•"/>
            </a:pPr>
            <a:r>
              <a:rPr lang="en-US" sz="1800"/>
              <a:t>Set Fiscal Item Type values to zero </a:t>
            </a:r>
          </a:p>
          <a:p>
            <a:pPr marL="233363" indent="-233363">
              <a:buFont typeface="Wingdings" panose="05000000000000000000" pitchFamily="2" charset="2"/>
              <a:buChar char="§"/>
            </a:pPr>
            <a:r>
              <a:rPr lang="en-US" sz="2400"/>
              <a:t>Donor Load from Raiser’s Edge</a:t>
            </a:r>
          </a:p>
          <a:p>
            <a:pPr marL="233363" indent="-233363">
              <a:buFont typeface="Wingdings" panose="05000000000000000000" pitchFamily="2" charset="2"/>
              <a:buChar char="§"/>
            </a:pPr>
            <a:r>
              <a:rPr lang="en-US" sz="2400"/>
              <a:t>T4A process</a:t>
            </a:r>
          </a:p>
          <a:p>
            <a:endParaRPr lang="en-US"/>
          </a:p>
        </p:txBody>
      </p:sp>
      <p:sp>
        <p:nvSpPr>
          <p:cNvPr id="4" name="Footer Placeholder 3"/>
          <p:cNvSpPr>
            <a:spLocks noGrp="1"/>
          </p:cNvSpPr>
          <p:nvPr>
            <p:ph type="ftr" sz="quarter" idx="11"/>
          </p:nvPr>
        </p:nvSpPr>
        <p:spPr/>
        <p:txBody>
          <a:bodyPr/>
          <a:lstStyle/>
          <a:p>
            <a:r>
              <a:rPr lang="en-US"/>
              <a:t>EMEA Alliance   11-12 October 2016</a:t>
            </a:r>
          </a:p>
        </p:txBody>
      </p:sp>
    </p:spTree>
    <p:extLst>
      <p:ext uri="{BB962C8B-B14F-4D97-AF65-F5344CB8AC3E}">
        <p14:creationId xmlns:p14="http://schemas.microsoft.com/office/powerpoint/2010/main" val="3830415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MAJOR DECISIONS</a:t>
            </a:r>
          </a:p>
        </p:txBody>
      </p:sp>
      <p:sp>
        <p:nvSpPr>
          <p:cNvPr id="4" name="Text Placeholder 3"/>
          <p:cNvSpPr>
            <a:spLocks noGrp="1"/>
          </p:cNvSpPr>
          <p:nvPr>
            <p:ph type="body" sz="half" idx="2"/>
          </p:nvPr>
        </p:nvSpPr>
        <p:spPr/>
        <p:txBody>
          <a:bodyPr/>
          <a:lstStyle/>
          <a:p>
            <a:r>
              <a:rPr lang="en-US"/>
              <a:t>SHORT DESCRIPTION</a:t>
            </a:r>
          </a:p>
        </p:txBody>
      </p:sp>
      <p:sp>
        <p:nvSpPr>
          <p:cNvPr id="5" name="Footer Placeholder 4"/>
          <p:cNvSpPr>
            <a:spLocks noGrp="1"/>
          </p:cNvSpPr>
          <p:nvPr>
            <p:ph type="ftr" sz="quarter" idx="11"/>
          </p:nvPr>
        </p:nvSpPr>
        <p:spPr/>
        <p:txBody>
          <a:bodyPr/>
          <a:lstStyle/>
          <a:p>
            <a:r>
              <a:rPr lang="en-US"/>
              <a:t>EMEA Alliance   11-12 October 2016</a:t>
            </a:r>
          </a:p>
        </p:txBody>
      </p:sp>
      <p:pic>
        <p:nvPicPr>
          <p:cNvPr id="10" name="Picture 10" descr="CCLK_2236_052317.jpg"/>
          <p:cNvPicPr>
            <a:picLocks noGrp="1" noChangeAspect="1"/>
          </p:cNvPicPr>
          <p:nvPr>
            <p:ph type="pic" idx="1"/>
          </p:nvPr>
        </p:nvPicPr>
        <p:blipFill rotWithShape="1">
          <a:blip r:embed="rId3"/>
          <a:srcRect t="12493" b="12493"/>
          <a:stretch/>
        </p:blipFill>
        <p:spPr>
          <a:prstGeom prst="rect">
            <a:avLst/>
          </a:prstGeom>
        </p:spPr>
      </p:pic>
    </p:spTree>
    <p:extLst>
      <p:ext uri="{BB962C8B-B14F-4D97-AF65-F5344CB8AC3E}">
        <p14:creationId xmlns:p14="http://schemas.microsoft.com/office/powerpoint/2010/main" val="2578670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Disbursement Options</a:t>
            </a:r>
          </a:p>
        </p:txBody>
      </p:sp>
      <p:sp>
        <p:nvSpPr>
          <p:cNvPr id="5" name="Footer Placeholder 4"/>
          <p:cNvSpPr>
            <a:spLocks noGrp="1"/>
          </p:cNvSpPr>
          <p:nvPr>
            <p:ph type="ftr" sz="quarter" idx="11"/>
          </p:nvPr>
        </p:nvSpPr>
        <p:spPr/>
        <p:txBody>
          <a:bodyPr/>
          <a:lstStyle/>
          <a:p>
            <a:r>
              <a:rPr lang="en-US"/>
              <a:t>Canada Alliance   5-7 November 2017</a:t>
            </a:r>
          </a:p>
        </p:txBody>
      </p:sp>
      <p:sp>
        <p:nvSpPr>
          <p:cNvPr id="6" name="Content Placeholder 5"/>
          <p:cNvSpPr>
            <a:spLocks noGrp="1"/>
          </p:cNvSpPr>
          <p:nvPr>
            <p:ph sz="half" idx="1"/>
          </p:nvPr>
        </p:nvSpPr>
        <p:spPr/>
        <p:txBody>
          <a:bodyPr/>
          <a:lstStyle/>
          <a:p>
            <a:r>
              <a:rPr lang="en-US" b="1"/>
              <a:t>Decision:</a:t>
            </a:r>
          </a:p>
          <a:p>
            <a:r>
              <a:rPr lang="en-US"/>
              <a:t>Disburse directly to the student regardless of outstanding balances.	</a:t>
            </a:r>
          </a:p>
          <a:p>
            <a:r>
              <a:rPr lang="en-US"/>
              <a:t>The exception to this is Athletic Scholarships which pay tuition.</a:t>
            </a:r>
          </a:p>
        </p:txBody>
      </p:sp>
      <p:sp>
        <p:nvSpPr>
          <p:cNvPr id="7" name="Content Placeholder 6"/>
          <p:cNvSpPr>
            <a:spLocks noGrp="1"/>
          </p:cNvSpPr>
          <p:nvPr>
            <p:ph sz="half" idx="2"/>
          </p:nvPr>
        </p:nvSpPr>
        <p:spPr/>
        <p:txBody>
          <a:bodyPr/>
          <a:lstStyle/>
          <a:p>
            <a:r>
              <a:rPr lang="en-US" b="1"/>
              <a:t>Result:</a:t>
            </a:r>
          </a:p>
          <a:p>
            <a:r>
              <a:rPr lang="en-US"/>
              <a:t>Multiple charge priorities to direct how the awards are applied to student accounts.</a:t>
            </a:r>
          </a:p>
          <a:p>
            <a:r>
              <a:rPr lang="en-US"/>
              <a:t>This is working well!</a:t>
            </a:r>
          </a:p>
        </p:txBody>
      </p:sp>
    </p:spTree>
    <p:extLst>
      <p:ext uri="{BB962C8B-B14F-4D97-AF65-F5344CB8AC3E}">
        <p14:creationId xmlns:p14="http://schemas.microsoft.com/office/powerpoint/2010/main" val="2114239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Cheque pickup vs </a:t>
            </a:r>
            <a:r>
              <a:rPr lang="en-US" err="1"/>
              <a:t>mailout</a:t>
            </a:r>
            <a:endParaRPr lang="en-US"/>
          </a:p>
        </p:txBody>
      </p:sp>
      <p:sp>
        <p:nvSpPr>
          <p:cNvPr id="5" name="Footer Placeholder 4"/>
          <p:cNvSpPr>
            <a:spLocks noGrp="1"/>
          </p:cNvSpPr>
          <p:nvPr>
            <p:ph type="ftr" sz="quarter" idx="11"/>
          </p:nvPr>
        </p:nvSpPr>
        <p:spPr/>
        <p:txBody>
          <a:bodyPr/>
          <a:lstStyle/>
          <a:p>
            <a:r>
              <a:rPr lang="en-US"/>
              <a:t>Canada Alliance   5-7 November 2017</a:t>
            </a:r>
          </a:p>
        </p:txBody>
      </p:sp>
      <p:sp>
        <p:nvSpPr>
          <p:cNvPr id="6" name="Content Placeholder 5"/>
          <p:cNvSpPr>
            <a:spLocks noGrp="1"/>
          </p:cNvSpPr>
          <p:nvPr>
            <p:ph sz="half" idx="1"/>
          </p:nvPr>
        </p:nvSpPr>
        <p:spPr/>
        <p:txBody>
          <a:bodyPr/>
          <a:lstStyle/>
          <a:p>
            <a:r>
              <a:rPr lang="en-US" b="1"/>
              <a:t>Decision:</a:t>
            </a:r>
          </a:p>
          <a:p>
            <a:r>
              <a:rPr lang="en-US"/>
              <a:t>Can we mail all cheques directly to students?</a:t>
            </a:r>
          </a:p>
          <a:p>
            <a:endParaRPr lang="en-US"/>
          </a:p>
          <a:p>
            <a:r>
              <a:rPr lang="en-US" b="1"/>
              <a:t>Impact:</a:t>
            </a:r>
          </a:p>
          <a:p>
            <a:r>
              <a:rPr lang="en-US"/>
              <a:t>Scholarship &amp; Bursary staff will not have personal contact with students.	</a:t>
            </a:r>
          </a:p>
          <a:p>
            <a:r>
              <a:rPr lang="en-US"/>
              <a:t>Awards ceremonies use a certificate instead of a cheque.</a:t>
            </a:r>
          </a:p>
        </p:txBody>
      </p:sp>
      <p:sp>
        <p:nvSpPr>
          <p:cNvPr id="7" name="Content Placeholder 6"/>
          <p:cNvSpPr>
            <a:spLocks noGrp="1"/>
          </p:cNvSpPr>
          <p:nvPr>
            <p:ph sz="half" idx="2"/>
          </p:nvPr>
        </p:nvSpPr>
        <p:spPr/>
        <p:txBody>
          <a:bodyPr/>
          <a:lstStyle/>
          <a:p>
            <a:r>
              <a:rPr lang="en-US" b="1"/>
              <a:t>Result:</a:t>
            </a:r>
          </a:p>
          <a:p>
            <a:r>
              <a:rPr lang="en-US"/>
              <a:t>Students have participation and responsibility in the process. </a:t>
            </a:r>
          </a:p>
          <a:p>
            <a:r>
              <a:rPr lang="en-US"/>
              <a:t>Led to better response rate on “thank you” cards.</a:t>
            </a:r>
          </a:p>
          <a:p>
            <a:r>
              <a:rPr lang="en-US"/>
              <a:t>S&amp;B staff miss the happy students picking up cheques.</a:t>
            </a:r>
          </a:p>
        </p:txBody>
      </p:sp>
    </p:spTree>
    <p:extLst>
      <p:ext uri="{BB962C8B-B14F-4D97-AF65-F5344CB8AC3E}">
        <p14:creationId xmlns:p14="http://schemas.microsoft.com/office/powerpoint/2010/main" val="3542922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COMMUNICATION plan</a:t>
            </a:r>
          </a:p>
        </p:txBody>
      </p:sp>
      <p:sp>
        <p:nvSpPr>
          <p:cNvPr id="4" name="Footer Placeholder 3"/>
          <p:cNvSpPr>
            <a:spLocks noGrp="1"/>
          </p:cNvSpPr>
          <p:nvPr>
            <p:ph type="ftr" sz="quarter" idx="11"/>
          </p:nvPr>
        </p:nvSpPr>
        <p:spPr/>
        <p:txBody>
          <a:bodyPr/>
          <a:lstStyle/>
          <a:p>
            <a:r>
              <a:rPr lang="en-US"/>
              <a:t>EMEA Alliance   11-12 October 2016</a:t>
            </a:r>
          </a:p>
        </p:txBody>
      </p:sp>
      <p:pic>
        <p:nvPicPr>
          <p:cNvPr id="9" name="Picture 9"/>
          <p:cNvPicPr>
            <a:picLocks noGrp="1" noChangeAspect="1"/>
          </p:cNvPicPr>
          <p:nvPr>
            <p:ph idx="1"/>
          </p:nvPr>
        </p:nvPicPr>
        <p:blipFill>
          <a:blip r:embed="rId3"/>
          <a:stretch>
            <a:fillRect/>
          </a:stretch>
        </p:blipFill>
        <p:spPr>
          <a:xfrm>
            <a:off x="419100" y="2181225"/>
            <a:ext cx="8550948" cy="1975441"/>
          </a:xfrm>
          <a:prstGeom prst="rect">
            <a:avLst/>
          </a:prstGeom>
        </p:spPr>
      </p:pic>
    </p:spTree>
    <p:extLst>
      <p:ext uri="{BB962C8B-B14F-4D97-AF65-F5344CB8AC3E}">
        <p14:creationId xmlns:p14="http://schemas.microsoft.com/office/powerpoint/2010/main" val="1604118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COMMUNICATION PIECES</a:t>
            </a:r>
          </a:p>
        </p:txBody>
      </p:sp>
      <p:pic>
        <p:nvPicPr>
          <p:cNvPr id="5" name="Picture 5" descr="POSTCARD.jpg"/>
          <p:cNvPicPr>
            <a:picLocks noGrp="1" noChangeAspect="1"/>
          </p:cNvPicPr>
          <p:nvPr>
            <p:ph idx="1"/>
          </p:nvPr>
        </p:nvPicPr>
        <p:blipFill>
          <a:blip r:embed="rId3"/>
          <a:stretch>
            <a:fillRect/>
          </a:stretch>
        </p:blipFill>
        <p:spPr>
          <a:xfrm>
            <a:off x="1555442" y="2868538"/>
            <a:ext cx="5715000" cy="2857500"/>
          </a:xfrm>
          <a:prstGeom prst="rect">
            <a:avLst/>
          </a:prstGeom>
        </p:spPr>
      </p:pic>
      <p:sp>
        <p:nvSpPr>
          <p:cNvPr id="4" name="Footer Placeholder 3"/>
          <p:cNvSpPr>
            <a:spLocks noGrp="1"/>
          </p:cNvSpPr>
          <p:nvPr>
            <p:ph type="ftr" sz="quarter" idx="11"/>
          </p:nvPr>
        </p:nvSpPr>
        <p:spPr/>
        <p:txBody>
          <a:bodyPr/>
          <a:lstStyle/>
          <a:p>
            <a:r>
              <a:rPr lang="en-US"/>
              <a:t>EMEA Alliance   11-12 October 2016</a:t>
            </a:r>
          </a:p>
        </p:txBody>
      </p:sp>
    </p:spTree>
    <p:extLst>
      <p:ext uri="{BB962C8B-B14F-4D97-AF65-F5344CB8AC3E}">
        <p14:creationId xmlns:p14="http://schemas.microsoft.com/office/powerpoint/2010/main" val="3190274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p:cNvPicPr>
          <p:nvPr/>
        </p:nvPicPr>
        <p:blipFill>
          <a:blip r:embed="rId3"/>
          <a:stretch>
            <a:fillRect/>
          </a:stretch>
        </p:blipFill>
        <p:spPr>
          <a:xfrm>
            <a:off x="3481756" y="1025763"/>
            <a:ext cx="5182183" cy="4806474"/>
          </a:xfrm>
          <a:prstGeom prst="rect">
            <a:avLst/>
          </a:prstGeom>
        </p:spPr>
      </p:pic>
      <p:sp>
        <p:nvSpPr>
          <p:cNvPr id="2" name="Title 1"/>
          <p:cNvSpPr>
            <a:spLocks noGrp="1"/>
          </p:cNvSpPr>
          <p:nvPr>
            <p:ph type="title"/>
          </p:nvPr>
        </p:nvSpPr>
        <p:spPr>
          <a:xfrm>
            <a:off x="768096" y="585216"/>
            <a:ext cx="2350185" cy="1499616"/>
          </a:xfrm>
        </p:spPr>
        <p:txBody>
          <a:bodyPr>
            <a:normAutofit/>
          </a:bodyPr>
          <a:lstStyle/>
          <a:p>
            <a:r>
              <a:rPr lang="en-US" sz="3000"/>
              <a:t>COMMUNICATION PIECES</a:t>
            </a:r>
          </a:p>
        </p:txBody>
      </p:sp>
      <p:sp>
        <p:nvSpPr>
          <p:cNvPr id="4" name="Footer Placeholder 3"/>
          <p:cNvSpPr>
            <a:spLocks noGrp="1"/>
          </p:cNvSpPr>
          <p:nvPr>
            <p:ph type="ftr" sz="quarter" idx="11"/>
          </p:nvPr>
        </p:nvSpPr>
        <p:spPr>
          <a:xfrm>
            <a:off x="3632200" y="6470704"/>
            <a:ext cx="4426094" cy="274320"/>
          </a:xfrm>
        </p:spPr>
        <p:txBody>
          <a:bodyPr>
            <a:normAutofit/>
          </a:bodyPr>
          <a:lstStyle/>
          <a:p>
            <a:pPr>
              <a:spcAft>
                <a:spcPts val="600"/>
              </a:spcAft>
            </a:pPr>
            <a:r>
              <a:rPr lang="en-US"/>
              <a:t>EMEA Alliance   11-12 October 2016</a:t>
            </a:r>
          </a:p>
        </p:txBody>
      </p:sp>
    </p:spTree>
    <p:extLst>
      <p:ext uri="{BB962C8B-B14F-4D97-AF65-F5344CB8AC3E}">
        <p14:creationId xmlns:p14="http://schemas.microsoft.com/office/powerpoint/2010/main" val="3826160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Challenges and achievements</a:t>
            </a:r>
          </a:p>
        </p:txBody>
      </p:sp>
      <p:pic>
        <p:nvPicPr>
          <p:cNvPr id="6" name="Picture 6" descr="03242010_586K_4987_r.jpg"/>
          <p:cNvPicPr>
            <a:picLocks noGrp="1" noChangeAspect="1"/>
          </p:cNvPicPr>
          <p:nvPr>
            <p:ph type="pic" idx="1"/>
          </p:nvPr>
        </p:nvPicPr>
        <p:blipFill rotWithShape="1">
          <a:blip r:embed="rId3"/>
          <a:srcRect t="12493" b="12493"/>
          <a:stretch/>
        </p:blipFill>
        <p:spPr>
          <a:prstGeom prst="rect">
            <a:avLst/>
          </a:prstGeom>
        </p:spPr>
      </p:pic>
      <p:sp>
        <p:nvSpPr>
          <p:cNvPr id="4" name="Text Placeholder 3"/>
          <p:cNvSpPr>
            <a:spLocks noGrp="1"/>
          </p:cNvSpPr>
          <p:nvPr>
            <p:ph type="body" sz="half" idx="2"/>
          </p:nvPr>
        </p:nvSpPr>
        <p:spPr/>
        <p:txBody>
          <a:bodyPr/>
          <a:lstStyle/>
          <a:p>
            <a:r>
              <a:rPr lang="en-US"/>
              <a:t>SHORT DESCRIPTION</a:t>
            </a:r>
          </a:p>
        </p:txBody>
      </p:sp>
      <p:sp>
        <p:nvSpPr>
          <p:cNvPr id="5" name="Footer Placeholder 4"/>
          <p:cNvSpPr>
            <a:spLocks noGrp="1"/>
          </p:cNvSpPr>
          <p:nvPr>
            <p:ph type="ftr" sz="quarter" idx="11"/>
          </p:nvPr>
        </p:nvSpPr>
        <p:spPr/>
        <p:txBody>
          <a:bodyPr/>
          <a:lstStyle/>
          <a:p>
            <a:r>
              <a:rPr lang="en-US"/>
              <a:t>EMEA Alliance   11-12 October 2016</a:t>
            </a:r>
          </a:p>
        </p:txBody>
      </p:sp>
    </p:spTree>
    <p:extLst>
      <p:ext uri="{BB962C8B-B14F-4D97-AF65-F5344CB8AC3E}">
        <p14:creationId xmlns:p14="http://schemas.microsoft.com/office/powerpoint/2010/main" val="430723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Overview</a:t>
            </a:r>
          </a:p>
        </p:txBody>
      </p:sp>
      <p:sp>
        <p:nvSpPr>
          <p:cNvPr id="3" name="Content Placeholder 2"/>
          <p:cNvSpPr>
            <a:spLocks noGrp="1"/>
          </p:cNvSpPr>
          <p:nvPr>
            <p:ph idx="1"/>
          </p:nvPr>
        </p:nvSpPr>
        <p:spPr/>
        <p:txBody>
          <a:bodyPr/>
          <a:lstStyle/>
          <a:p>
            <a:pPr marL="457200" indent="-457200">
              <a:buFont typeface="+mj-lt"/>
              <a:buAutoNum type="arabicPeriod"/>
            </a:pPr>
            <a:r>
              <a:rPr lang="en-US"/>
              <a:t>About NAIT</a:t>
            </a:r>
          </a:p>
          <a:p>
            <a:pPr marL="457200" indent="-457200">
              <a:buFont typeface="+mj-lt"/>
              <a:buAutoNum type="arabicPeriod"/>
            </a:pPr>
            <a:r>
              <a:rPr lang="en-US"/>
              <a:t>Project Goals &amp; Phases</a:t>
            </a:r>
          </a:p>
          <a:p>
            <a:pPr marL="457200" indent="-457200">
              <a:buFont typeface="+mj-lt"/>
              <a:buAutoNum type="arabicPeriod"/>
            </a:pPr>
            <a:r>
              <a:rPr lang="en-US"/>
              <a:t>The Transformation</a:t>
            </a:r>
          </a:p>
          <a:p>
            <a:pPr marL="457200" indent="-457200">
              <a:buFont typeface="+mj-lt"/>
              <a:buAutoNum type="arabicPeriod"/>
            </a:pPr>
            <a:r>
              <a:rPr lang="en-US"/>
              <a:t>Major Project Decisions</a:t>
            </a:r>
          </a:p>
          <a:p>
            <a:pPr marL="457200" indent="-457200">
              <a:buFont typeface="+mj-lt"/>
              <a:buAutoNum type="arabicPeriod"/>
            </a:pPr>
            <a:r>
              <a:rPr lang="en-US"/>
              <a:t>Challenges and Achievements</a:t>
            </a:r>
            <a:br>
              <a:rPr lang="en-US"/>
            </a:br>
            <a:r>
              <a:rPr lang="en-US"/>
              <a:t/>
            </a:r>
            <a:br>
              <a:rPr lang="en-US"/>
            </a:br>
            <a:endParaRPr lang="en-US"/>
          </a:p>
        </p:txBody>
      </p:sp>
      <p:sp>
        <p:nvSpPr>
          <p:cNvPr id="4" name="Footer Placeholder 3"/>
          <p:cNvSpPr>
            <a:spLocks noGrp="1"/>
          </p:cNvSpPr>
          <p:nvPr>
            <p:ph type="ftr" sz="quarter" idx="11"/>
          </p:nvPr>
        </p:nvSpPr>
        <p:spPr/>
        <p:txBody>
          <a:bodyPr/>
          <a:lstStyle/>
          <a:p>
            <a:r>
              <a:rPr lang="en-US"/>
              <a:t>Canada Alliance   5-7 November 2017</a:t>
            </a:r>
          </a:p>
        </p:txBody>
      </p:sp>
    </p:spTree>
    <p:extLst>
      <p:ext uri="{BB962C8B-B14F-4D97-AF65-F5344CB8AC3E}">
        <p14:creationId xmlns:p14="http://schemas.microsoft.com/office/powerpoint/2010/main" val="56921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Challenges</a:t>
            </a:r>
          </a:p>
        </p:txBody>
      </p:sp>
      <p:sp>
        <p:nvSpPr>
          <p:cNvPr id="3" name="Content Placeholder 2"/>
          <p:cNvSpPr>
            <a:spLocks noGrp="1"/>
          </p:cNvSpPr>
          <p:nvPr>
            <p:ph idx="1"/>
          </p:nvPr>
        </p:nvSpPr>
        <p:spPr>
          <a:xfrm>
            <a:off x="768096" y="1988288"/>
            <a:ext cx="7290055" cy="4023360"/>
          </a:xfrm>
        </p:spPr>
        <p:txBody>
          <a:bodyPr/>
          <a:lstStyle/>
          <a:p>
            <a:pPr marL="233363" indent="-233363">
              <a:buFont typeface="Wingdings" panose="05000000000000000000" pitchFamily="2" charset="2"/>
              <a:buChar char="§"/>
              <a:tabLst>
                <a:tab pos="233363" algn="l"/>
              </a:tabLst>
            </a:pPr>
            <a:r>
              <a:rPr lang="en-US" sz="2400"/>
              <a:t>Phases mean maintaining 2 systems until Phase 2.</a:t>
            </a:r>
          </a:p>
          <a:p>
            <a:pPr marL="233363" indent="-233363">
              <a:buFont typeface="Wingdings" panose="05000000000000000000" pitchFamily="2" charset="2"/>
              <a:buChar char="§"/>
              <a:tabLst>
                <a:tab pos="233363" algn="l"/>
              </a:tabLst>
            </a:pPr>
            <a:r>
              <a:rPr lang="en-US" sz="2400"/>
              <a:t>Activity Guides limitations meant Term-based instead of awards-based guides.</a:t>
            </a:r>
          </a:p>
          <a:p>
            <a:pPr marL="233363" indent="-233363">
              <a:buFont typeface="Wingdings" panose="05000000000000000000" pitchFamily="2" charset="2"/>
              <a:buChar char="§"/>
              <a:tabLst>
                <a:tab pos="233363" algn="l"/>
              </a:tabLst>
            </a:pPr>
            <a:r>
              <a:rPr lang="en-US" sz="2400"/>
              <a:t>Exceptions require manual intervention.</a:t>
            </a:r>
          </a:p>
          <a:p>
            <a:pPr marL="233363" indent="-233363">
              <a:buFont typeface="Wingdings" panose="05000000000000000000" pitchFamily="2" charset="2"/>
              <a:buChar char="§"/>
              <a:tabLst>
                <a:tab pos="233363" algn="l"/>
              </a:tabLst>
            </a:pPr>
            <a:r>
              <a:rPr lang="en-US" sz="2400"/>
              <a:t>Some setup tweaks after go-live</a:t>
            </a:r>
          </a:p>
          <a:p>
            <a:pPr marL="233363" indent="-233363">
              <a:buFont typeface="Wingdings" panose="05000000000000000000" pitchFamily="2" charset="2"/>
              <a:buChar char="§"/>
              <a:tabLst>
                <a:tab pos="233363" algn="l"/>
              </a:tabLst>
            </a:pPr>
            <a:r>
              <a:rPr lang="en-US" sz="2400"/>
              <a:t>Production support transition: roles and process had to be defined for new, automated jobs.</a:t>
            </a:r>
          </a:p>
          <a:p>
            <a:endParaRPr lang="en-US"/>
          </a:p>
        </p:txBody>
      </p:sp>
      <p:sp>
        <p:nvSpPr>
          <p:cNvPr id="4" name="Footer Placeholder 3"/>
          <p:cNvSpPr>
            <a:spLocks noGrp="1"/>
          </p:cNvSpPr>
          <p:nvPr>
            <p:ph type="ftr" sz="quarter" idx="11"/>
          </p:nvPr>
        </p:nvSpPr>
        <p:spPr/>
        <p:txBody>
          <a:bodyPr/>
          <a:lstStyle/>
          <a:p>
            <a:r>
              <a:rPr lang="en-US"/>
              <a:t>EMEA Alliance   11-12 October 2016</a:t>
            </a:r>
          </a:p>
        </p:txBody>
      </p:sp>
    </p:spTree>
    <p:extLst>
      <p:ext uri="{BB962C8B-B14F-4D97-AF65-F5344CB8AC3E}">
        <p14:creationId xmlns:p14="http://schemas.microsoft.com/office/powerpoint/2010/main" val="1684766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Achievements</a:t>
            </a:r>
          </a:p>
        </p:txBody>
      </p:sp>
      <p:sp>
        <p:nvSpPr>
          <p:cNvPr id="3" name="Content Placeholder 2"/>
          <p:cNvSpPr>
            <a:spLocks noGrp="1"/>
          </p:cNvSpPr>
          <p:nvPr>
            <p:ph idx="1"/>
          </p:nvPr>
        </p:nvSpPr>
        <p:spPr>
          <a:xfrm>
            <a:off x="768096" y="2266088"/>
            <a:ext cx="7290055" cy="4023360"/>
          </a:xfrm>
        </p:spPr>
        <p:txBody>
          <a:bodyPr vert="horz" lIns="45720" tIns="45720" rIns="45720" bIns="45720" rtlCol="0" anchor="t">
            <a:normAutofit/>
          </a:bodyPr>
          <a:lstStyle/>
          <a:p>
            <a:pPr marL="233045" indent="-233045">
              <a:buFont typeface="Wingdings" panose="05000000000000000000" pitchFamily="2" charset="2"/>
              <a:buChar char="§"/>
              <a:tabLst>
                <a:tab pos="233363" algn="l"/>
              </a:tabLst>
            </a:pPr>
            <a:r>
              <a:rPr lang="en-US" sz="2400"/>
              <a:t>Reduced manual effort for disbursements.</a:t>
            </a:r>
            <a:endParaRPr lang="en-US"/>
          </a:p>
          <a:p>
            <a:pPr marL="233045" indent="-233045">
              <a:buFont typeface="Wingdings" panose="05000000000000000000" pitchFamily="2" charset="2"/>
              <a:buChar char="§"/>
              <a:tabLst>
                <a:tab pos="233363" algn="l"/>
              </a:tabLst>
            </a:pPr>
            <a:r>
              <a:rPr lang="en-US" sz="2400"/>
              <a:t>Primarily used delivered functionality. </a:t>
            </a:r>
          </a:p>
          <a:p>
            <a:pPr marL="233045" indent="-233045">
              <a:buFont typeface="Wingdings" panose="05000000000000000000" pitchFamily="2" charset="2"/>
              <a:buChar char="§"/>
              <a:tabLst>
                <a:tab pos="233363" algn="l"/>
              </a:tabLst>
            </a:pPr>
            <a:r>
              <a:rPr lang="en-US" sz="2400"/>
              <a:t>Sensitive data (I.e. SIN) collected on-line and encrypted.</a:t>
            </a:r>
          </a:p>
          <a:p>
            <a:pPr marL="233045" indent="-233045">
              <a:buFont typeface="Wingdings" panose="05000000000000000000" pitchFamily="2" charset="2"/>
              <a:buChar char="§"/>
              <a:tabLst>
                <a:tab pos="233363" algn="l"/>
              </a:tabLst>
            </a:pPr>
            <a:r>
              <a:rPr lang="en-US" sz="2400"/>
              <a:t>Student information consolidated in Campus Solutions.</a:t>
            </a:r>
          </a:p>
          <a:p>
            <a:pPr marL="233045" indent="-233045">
              <a:buFont typeface="Wingdings" panose="05000000000000000000" pitchFamily="2" charset="2"/>
              <a:buChar char="§"/>
            </a:pPr>
            <a:r>
              <a:rPr lang="en-US" sz="2400"/>
              <a:t>Students take initiative to receive funds.</a:t>
            </a:r>
          </a:p>
          <a:p>
            <a:pPr marL="233045" indent="-233045">
              <a:buFont typeface="Wingdings" panose="05000000000000000000" pitchFamily="2" charset="2"/>
              <a:buChar char="§"/>
            </a:pPr>
            <a:r>
              <a:rPr lang="en-US" sz="2400"/>
              <a:t>Better communication throughout the process.</a:t>
            </a:r>
          </a:p>
          <a:p>
            <a:pPr marL="233045" indent="-233045">
              <a:buFont typeface="Wingdings" panose="05000000000000000000" pitchFamily="2" charset="2"/>
              <a:buChar char="§"/>
            </a:pPr>
            <a:endParaRPr lang="en-US" sz="2400"/>
          </a:p>
          <a:p>
            <a:endParaRPr lang="en-US"/>
          </a:p>
        </p:txBody>
      </p:sp>
      <p:sp>
        <p:nvSpPr>
          <p:cNvPr id="4" name="Footer Placeholder 3"/>
          <p:cNvSpPr>
            <a:spLocks noGrp="1"/>
          </p:cNvSpPr>
          <p:nvPr>
            <p:ph type="ftr" sz="quarter" idx="11"/>
          </p:nvPr>
        </p:nvSpPr>
        <p:spPr/>
        <p:txBody>
          <a:bodyPr/>
          <a:lstStyle/>
          <a:p>
            <a:r>
              <a:rPr lang="en-US"/>
              <a:t>EMEA Alliance   11-12 October 2016</a:t>
            </a:r>
          </a:p>
        </p:txBody>
      </p:sp>
    </p:spTree>
    <p:extLst>
      <p:ext uri="{BB962C8B-B14F-4D97-AF65-F5344CB8AC3E}">
        <p14:creationId xmlns:p14="http://schemas.microsoft.com/office/powerpoint/2010/main" val="603492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CELEBRATION</a:t>
            </a:r>
          </a:p>
        </p:txBody>
      </p:sp>
      <p:pic>
        <p:nvPicPr>
          <p:cNvPr id="5" name="Picture 5" descr="CC052814_7551.jpg"/>
          <p:cNvPicPr>
            <a:picLocks noGrp="1" noChangeAspect="1"/>
          </p:cNvPicPr>
          <p:nvPr>
            <p:ph idx="1"/>
          </p:nvPr>
        </p:nvPicPr>
        <p:blipFill>
          <a:blip r:embed="rId3"/>
          <a:stretch>
            <a:fillRect/>
          </a:stretch>
        </p:blipFill>
        <p:spPr>
          <a:xfrm>
            <a:off x="1454150" y="1795234"/>
            <a:ext cx="6677188" cy="4462691"/>
          </a:xfrm>
          <a:prstGeom prst="rect">
            <a:avLst/>
          </a:prstGeom>
        </p:spPr>
      </p:pic>
      <p:sp>
        <p:nvSpPr>
          <p:cNvPr id="4" name="Footer Placeholder 3"/>
          <p:cNvSpPr>
            <a:spLocks noGrp="1"/>
          </p:cNvSpPr>
          <p:nvPr>
            <p:ph type="ftr" sz="quarter" idx="11"/>
          </p:nvPr>
        </p:nvSpPr>
        <p:spPr>
          <a:xfrm>
            <a:off x="3632200" y="6470704"/>
            <a:ext cx="4426094" cy="274320"/>
          </a:xfrm>
        </p:spPr>
        <p:txBody>
          <a:bodyPr/>
          <a:lstStyle/>
          <a:p>
            <a:r>
              <a:rPr lang="en-US"/>
              <a:t>EMEA Alliance   11-12 October 2016</a:t>
            </a:r>
          </a:p>
        </p:txBody>
      </p:sp>
    </p:spTree>
    <p:extLst>
      <p:ext uri="{BB962C8B-B14F-4D97-AF65-F5344CB8AC3E}">
        <p14:creationId xmlns:p14="http://schemas.microsoft.com/office/powerpoint/2010/main" val="1052326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Concluding thoughts</a:t>
            </a:r>
          </a:p>
        </p:txBody>
      </p:sp>
      <p:sp>
        <p:nvSpPr>
          <p:cNvPr id="3" name="Subtitle 2"/>
          <p:cNvSpPr>
            <a:spLocks noGrp="1"/>
          </p:cNvSpPr>
          <p:nvPr>
            <p:ph type="subTitle" idx="1"/>
          </p:nvPr>
        </p:nvSpPr>
        <p:spPr/>
        <p:txBody>
          <a:bodyPr/>
          <a:lstStyle/>
          <a:p>
            <a:r>
              <a:rPr lang="en-US"/>
              <a:t>ANY QUESTIONS?</a:t>
            </a:r>
          </a:p>
        </p:txBody>
      </p:sp>
      <p:sp>
        <p:nvSpPr>
          <p:cNvPr id="4" name="Footer Placeholder 3"/>
          <p:cNvSpPr>
            <a:spLocks noGrp="1"/>
          </p:cNvSpPr>
          <p:nvPr>
            <p:ph type="ftr" sz="quarter" idx="11"/>
          </p:nvPr>
        </p:nvSpPr>
        <p:spPr/>
        <p:txBody>
          <a:bodyPr/>
          <a:lstStyle/>
          <a:p>
            <a:r>
              <a:rPr lang="en-US"/>
              <a:t>Canada Alliance   5-7 November 2017</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46153"/>
            <a:ext cx="9143999" cy="5318154"/>
          </a:xfrm>
          <a:prstGeom prst="rect">
            <a:avLst/>
          </a:prstGeom>
        </p:spPr>
      </p:pic>
    </p:spTree>
    <p:extLst>
      <p:ext uri="{BB962C8B-B14F-4D97-AF65-F5344CB8AC3E}">
        <p14:creationId xmlns:p14="http://schemas.microsoft.com/office/powerpoint/2010/main" val="1486425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5111"/>
            <a:ext cx="9144000" cy="1784525"/>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solidFill>
                  <a:schemeClr val="bg1"/>
                </a:solidFill>
              </a:rPr>
              <a:t>presenters</a:t>
            </a:r>
          </a:p>
        </p:txBody>
      </p:sp>
      <p:sp>
        <p:nvSpPr>
          <p:cNvPr id="3" name="Text Placeholder 2"/>
          <p:cNvSpPr>
            <a:spLocks noGrp="1"/>
          </p:cNvSpPr>
          <p:nvPr>
            <p:ph type="body" idx="1"/>
          </p:nvPr>
        </p:nvSpPr>
        <p:spPr/>
        <p:txBody>
          <a:bodyPr/>
          <a:lstStyle/>
          <a:p>
            <a:r>
              <a:rPr lang="en-US" dirty="0" smtClean="0"/>
              <a:t>Toni </a:t>
            </a:r>
            <a:r>
              <a:rPr lang="en-US" dirty="0"/>
              <a:t>Tessari</a:t>
            </a:r>
          </a:p>
        </p:txBody>
      </p:sp>
      <p:sp>
        <p:nvSpPr>
          <p:cNvPr id="4" name="Content Placeholder 3"/>
          <p:cNvSpPr>
            <a:spLocks noGrp="1"/>
          </p:cNvSpPr>
          <p:nvPr>
            <p:ph sz="half" idx="2"/>
          </p:nvPr>
        </p:nvSpPr>
        <p:spPr>
          <a:xfrm>
            <a:off x="768096" y="2967788"/>
            <a:ext cx="3566160" cy="1446168"/>
          </a:xfrm>
        </p:spPr>
        <p:txBody>
          <a:bodyPr/>
          <a:lstStyle/>
          <a:p>
            <a:r>
              <a:rPr lang="en-US" dirty="0"/>
              <a:t>Business Analyst</a:t>
            </a:r>
          </a:p>
          <a:p>
            <a:r>
              <a:rPr lang="en-US" dirty="0"/>
              <a:t>NAIT</a:t>
            </a:r>
          </a:p>
          <a:p>
            <a:r>
              <a:rPr lang="en-US" dirty="0" smtClean="0"/>
              <a:t>tonit@nait.ca</a:t>
            </a:r>
            <a:endParaRPr lang="en-US" dirty="0"/>
          </a:p>
        </p:txBody>
      </p:sp>
      <p:sp>
        <p:nvSpPr>
          <p:cNvPr id="5" name="Text Placeholder 4"/>
          <p:cNvSpPr>
            <a:spLocks noGrp="1"/>
          </p:cNvSpPr>
          <p:nvPr>
            <p:ph type="body" sz="quarter" idx="3"/>
          </p:nvPr>
        </p:nvSpPr>
        <p:spPr/>
        <p:txBody>
          <a:bodyPr/>
          <a:lstStyle/>
          <a:p>
            <a:r>
              <a:rPr lang="en-US" dirty="0"/>
              <a:t>Sabrina Giordano</a:t>
            </a:r>
          </a:p>
        </p:txBody>
      </p:sp>
      <p:sp>
        <p:nvSpPr>
          <p:cNvPr id="6" name="Content Placeholder 5"/>
          <p:cNvSpPr>
            <a:spLocks noGrp="1"/>
          </p:cNvSpPr>
          <p:nvPr>
            <p:ph sz="quarter" idx="4"/>
          </p:nvPr>
        </p:nvSpPr>
        <p:spPr>
          <a:xfrm>
            <a:off x="4491990" y="2967788"/>
            <a:ext cx="3566160" cy="1446168"/>
          </a:xfrm>
        </p:spPr>
        <p:txBody>
          <a:bodyPr vert="horz" lIns="45720" tIns="45720" rIns="45720" bIns="45720" rtlCol="0" anchor="t">
            <a:normAutofit/>
          </a:bodyPr>
          <a:lstStyle/>
          <a:p>
            <a:r>
              <a:rPr lang="en-US" dirty="0"/>
              <a:t>Manager, Advancement Services</a:t>
            </a:r>
          </a:p>
          <a:p>
            <a:r>
              <a:rPr lang="en-US" dirty="0"/>
              <a:t>NAIT</a:t>
            </a:r>
          </a:p>
          <a:p>
            <a:r>
              <a:rPr lang="en-US" dirty="0"/>
              <a:t>sabrina@nait.ca</a:t>
            </a:r>
          </a:p>
          <a:p>
            <a:endParaRPr lang="en-US" dirty="0"/>
          </a:p>
        </p:txBody>
      </p:sp>
      <p:sp>
        <p:nvSpPr>
          <p:cNvPr id="7" name="Content Placeholder 3"/>
          <p:cNvSpPr txBox="1">
            <a:spLocks/>
          </p:cNvSpPr>
          <p:nvPr/>
        </p:nvSpPr>
        <p:spPr>
          <a:xfrm>
            <a:off x="768096" y="4413956"/>
            <a:ext cx="3566160" cy="1446168"/>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endParaRPr lang="en-US" sz="1600"/>
          </a:p>
        </p:txBody>
      </p:sp>
      <p:sp>
        <p:nvSpPr>
          <p:cNvPr id="8" name="Content Placeholder 3"/>
          <p:cNvSpPr txBox="1">
            <a:spLocks/>
          </p:cNvSpPr>
          <p:nvPr/>
        </p:nvSpPr>
        <p:spPr>
          <a:xfrm>
            <a:off x="4491990" y="4413956"/>
            <a:ext cx="3566160" cy="1446168"/>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endParaRPr lang="en-US" sz="1600"/>
          </a:p>
        </p:txBody>
      </p:sp>
      <p:sp>
        <p:nvSpPr>
          <p:cNvPr id="10" name="Footer Placeholder 9"/>
          <p:cNvSpPr>
            <a:spLocks noGrp="1"/>
          </p:cNvSpPr>
          <p:nvPr>
            <p:ph type="ftr" sz="quarter" idx="11"/>
          </p:nvPr>
        </p:nvSpPr>
        <p:spPr/>
        <p:txBody>
          <a:bodyPr/>
          <a:lstStyle/>
          <a:p>
            <a:r>
              <a:rPr lang="en-US"/>
              <a:t>Canada Alliance   5-7 November 2017</a:t>
            </a:r>
          </a:p>
        </p:txBody>
      </p:sp>
      <p:sp>
        <p:nvSpPr>
          <p:cNvPr id="13" name="Title 1"/>
          <p:cNvSpPr txBox="1">
            <a:spLocks/>
          </p:cNvSpPr>
          <p:nvPr/>
        </p:nvSpPr>
        <p:spPr>
          <a:xfrm>
            <a:off x="926973" y="4869349"/>
            <a:ext cx="7290054" cy="1499616"/>
          </a:xfrm>
          <a:prstGeom prst="rect">
            <a:avLst/>
          </a:prstGeom>
        </p:spPr>
        <p:txBody>
          <a:bodyPr vert="horz" lIns="91440" tIns="45720" rIns="91440" bIns="45720" rtlCol="0" anchor="ctr">
            <a:noAutofit/>
          </a:bodyPr>
          <a:lst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a:lstStyle>
          <a:p>
            <a:r>
              <a:rPr lang="en-US" sz="3200">
                <a:solidFill>
                  <a:schemeClr val="tx1"/>
                </a:solidFill>
              </a:rPr>
              <a:t>all Alliance presentations will be available for download from the Conference Site</a:t>
            </a:r>
          </a:p>
        </p:txBody>
      </p:sp>
    </p:spTree>
    <p:extLst>
      <p:ext uri="{BB962C8B-B14F-4D97-AF65-F5344CB8AC3E}">
        <p14:creationId xmlns:p14="http://schemas.microsoft.com/office/powerpoint/2010/main" val="2270126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THANK YOU!</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078" y="4739158"/>
            <a:ext cx="1905000" cy="1905000"/>
          </a:xfrm>
          <a:prstGeom prst="rect">
            <a:avLst/>
          </a:prstGeom>
        </p:spPr>
      </p:pic>
      <p:sp>
        <p:nvSpPr>
          <p:cNvPr id="3" name="Footer Placeholder 2"/>
          <p:cNvSpPr>
            <a:spLocks noGrp="1"/>
          </p:cNvSpPr>
          <p:nvPr>
            <p:ph type="ftr" sz="quarter" idx="11"/>
          </p:nvPr>
        </p:nvSpPr>
        <p:spPr/>
        <p:txBody>
          <a:bodyPr/>
          <a:lstStyle/>
          <a:p>
            <a:r>
              <a:rPr lang="en-US"/>
              <a:t>Canada Alliance   5-7 November 2017</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4234"/>
            <a:ext cx="9144000" cy="320915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9663" y="741178"/>
            <a:ext cx="1929084" cy="1593326"/>
          </a:xfrm>
          <a:prstGeom prst="rect">
            <a:avLst/>
          </a:prstGeom>
        </p:spPr>
      </p:pic>
    </p:spTree>
    <p:extLst>
      <p:ext uri="{BB962C8B-B14F-4D97-AF65-F5344CB8AC3E}">
        <p14:creationId xmlns:p14="http://schemas.microsoft.com/office/powerpoint/2010/main" val="3684902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NAIT</a:t>
            </a:r>
          </a:p>
        </p:txBody>
      </p:sp>
      <p:sp>
        <p:nvSpPr>
          <p:cNvPr id="4" name="Text Placeholder 3"/>
          <p:cNvSpPr>
            <a:spLocks noGrp="1"/>
          </p:cNvSpPr>
          <p:nvPr>
            <p:ph type="body" sz="half" idx="2"/>
          </p:nvPr>
        </p:nvSpPr>
        <p:spPr/>
        <p:txBody>
          <a:bodyPr>
            <a:normAutofit/>
          </a:bodyPr>
          <a:lstStyle/>
          <a:p>
            <a:r>
              <a:rPr lang="en-US"/>
              <a:t>Northern Alberta </a:t>
            </a:r>
          </a:p>
          <a:p>
            <a:r>
              <a:rPr lang="en-US"/>
              <a:t>Institute of Technology</a:t>
            </a:r>
          </a:p>
        </p:txBody>
      </p:sp>
      <p:sp>
        <p:nvSpPr>
          <p:cNvPr id="3" name="Footer Placeholder 2"/>
          <p:cNvSpPr>
            <a:spLocks noGrp="1"/>
          </p:cNvSpPr>
          <p:nvPr>
            <p:ph type="ftr" sz="quarter" idx="11"/>
          </p:nvPr>
        </p:nvSpPr>
        <p:spPr/>
        <p:txBody>
          <a:bodyPr/>
          <a:lstStyle/>
          <a:p>
            <a:r>
              <a:rPr lang="en-US"/>
              <a:t>Canada Alliance   5-7 November 2017</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766" y="-1"/>
            <a:ext cx="6880967" cy="4586385"/>
          </a:xfrm>
          <a:prstGeom prst="rect">
            <a:avLst/>
          </a:prstGeom>
        </p:spPr>
      </p:pic>
    </p:spTree>
    <p:extLst>
      <p:ext uri="{BB962C8B-B14F-4D97-AF65-F5344CB8AC3E}">
        <p14:creationId xmlns:p14="http://schemas.microsoft.com/office/powerpoint/2010/main" val="3108970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NAIT</a:t>
            </a:r>
          </a:p>
        </p:txBody>
      </p:sp>
      <p:sp>
        <p:nvSpPr>
          <p:cNvPr id="3" name="Content Placeholder 2"/>
          <p:cNvSpPr>
            <a:spLocks noGrp="1"/>
          </p:cNvSpPr>
          <p:nvPr>
            <p:ph idx="1"/>
          </p:nvPr>
        </p:nvSpPr>
        <p:spPr>
          <a:xfrm>
            <a:off x="768095" y="1967024"/>
            <a:ext cx="7290055" cy="4023360"/>
          </a:xfrm>
        </p:spPr>
        <p:txBody>
          <a:bodyPr/>
          <a:lstStyle/>
          <a:p>
            <a:r>
              <a:rPr lang="en-US" sz="2800" dirty="0"/>
              <a:t>~45,000 students register in 3 careers each year</a:t>
            </a:r>
          </a:p>
          <a:p>
            <a:pPr lvl="4"/>
            <a:r>
              <a:rPr lang="en-US" sz="1800" dirty="0"/>
              <a:t>Credit Programs: 13,000</a:t>
            </a:r>
          </a:p>
          <a:p>
            <a:pPr lvl="4"/>
            <a:r>
              <a:rPr lang="en-US" sz="1800" dirty="0"/>
              <a:t>Non-Credit: 8,000</a:t>
            </a:r>
          </a:p>
          <a:p>
            <a:pPr lvl="4"/>
            <a:r>
              <a:rPr lang="en-US" sz="1800" dirty="0"/>
              <a:t>Apprentices: 7,000</a:t>
            </a:r>
          </a:p>
          <a:p>
            <a:pPr marL="128019" lvl="1" indent="0">
              <a:buNone/>
            </a:pPr>
            <a:r>
              <a:rPr lang="en-US" sz="2800" dirty="0"/>
              <a:t>~1,000 Active Awards</a:t>
            </a:r>
          </a:p>
          <a:p>
            <a:pPr marL="128019" lvl="1" indent="0">
              <a:buNone/>
            </a:pPr>
            <a:r>
              <a:rPr lang="en-US" sz="2800" dirty="0"/>
              <a:t>~ 4,200 Recipients</a:t>
            </a:r>
          </a:p>
          <a:p>
            <a:pPr marL="128019" lvl="1" indent="0">
              <a:buNone/>
            </a:pPr>
            <a:r>
              <a:rPr lang="en-US" sz="2800" dirty="0"/>
              <a:t>~ 8,000 Scholarship &amp; Bursary Applications </a:t>
            </a:r>
          </a:p>
          <a:p>
            <a:pPr marL="128019" lvl="1" indent="0">
              <a:buNone/>
            </a:pPr>
            <a:r>
              <a:rPr lang="en-US" sz="2800" dirty="0"/>
              <a:t>~ 8 major application periods over 4 terms</a:t>
            </a:r>
          </a:p>
          <a:p>
            <a:pPr marL="128019" lvl="1" indent="0">
              <a:buNone/>
            </a:pPr>
            <a:endParaRPr lang="en-US" sz="2800" dirty="0"/>
          </a:p>
          <a:p>
            <a:endParaRPr lang="en-US" dirty="0"/>
          </a:p>
        </p:txBody>
      </p:sp>
      <p:sp>
        <p:nvSpPr>
          <p:cNvPr id="4" name="Footer Placeholder 3"/>
          <p:cNvSpPr>
            <a:spLocks noGrp="1"/>
          </p:cNvSpPr>
          <p:nvPr>
            <p:ph type="ftr" sz="quarter" idx="11"/>
          </p:nvPr>
        </p:nvSpPr>
        <p:spPr/>
        <p:txBody>
          <a:bodyPr/>
          <a:lstStyle/>
          <a:p>
            <a:r>
              <a:rPr lang="en-US"/>
              <a:t>EMEA Alliance   11-12 October 2016</a:t>
            </a:r>
          </a:p>
        </p:txBody>
      </p:sp>
    </p:spTree>
    <p:extLst>
      <p:ext uri="{BB962C8B-B14F-4D97-AF65-F5344CB8AC3E}">
        <p14:creationId xmlns:p14="http://schemas.microsoft.com/office/powerpoint/2010/main" val="299472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PROJECT</a:t>
            </a:r>
          </a:p>
        </p:txBody>
      </p:sp>
      <p:sp>
        <p:nvSpPr>
          <p:cNvPr id="4" name="Text Placeholder 3"/>
          <p:cNvSpPr>
            <a:spLocks noGrp="1"/>
          </p:cNvSpPr>
          <p:nvPr>
            <p:ph type="body" sz="half" idx="2"/>
          </p:nvPr>
        </p:nvSpPr>
        <p:spPr/>
        <p:txBody>
          <a:bodyPr/>
          <a:lstStyle/>
          <a:p>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3" name="Picture Placeholder 2"/>
          <p:cNvSpPr>
            <a:spLocks noGrp="1"/>
          </p:cNvSpPr>
          <p:nvPr>
            <p:ph type="pic" idx="1"/>
          </p:nvPr>
        </p:nvSpPr>
        <p:spPr/>
      </p:sp>
      <p:pic>
        <p:nvPicPr>
          <p:cNvPr id="8" name="Picture Placeholder 5" descr="1586K_2204_031814.jpg"/>
          <p:cNvPicPr>
            <a:picLocks noChangeAspect="1"/>
          </p:cNvPicPr>
          <p:nvPr/>
        </p:nvPicPr>
        <p:blipFill rotWithShape="1">
          <a:blip r:embed="rId3"/>
          <a:srcRect t="12493" b="31563"/>
          <a:stretch/>
        </p:blipFill>
        <p:spPr>
          <a:xfrm>
            <a:off x="2286" y="-1"/>
            <a:ext cx="9141714" cy="4619526"/>
          </a:xfrm>
          <a:prstGeom prst="rect">
            <a:avLst/>
          </a:prstGeom>
          <a:solidFill>
            <a:schemeClr val="accent2">
              <a:lumMod val="60000"/>
              <a:lumOff val="40000"/>
            </a:schemeClr>
          </a:solidFill>
        </p:spPr>
      </p:pic>
    </p:spTree>
    <p:extLst>
      <p:ext uri="{BB962C8B-B14F-4D97-AF65-F5344CB8AC3E}">
        <p14:creationId xmlns:p14="http://schemas.microsoft.com/office/powerpoint/2010/main" val="162068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setting</a:t>
            </a:r>
          </a:p>
        </p:txBody>
      </p:sp>
      <p:sp>
        <p:nvSpPr>
          <p:cNvPr id="3" name="Content Placeholder 2"/>
          <p:cNvSpPr>
            <a:spLocks noGrp="1"/>
          </p:cNvSpPr>
          <p:nvPr>
            <p:ph idx="1"/>
          </p:nvPr>
        </p:nvSpPr>
        <p:spPr>
          <a:xfrm>
            <a:off x="768095" y="1967024"/>
            <a:ext cx="7290055" cy="4023360"/>
          </a:xfrm>
        </p:spPr>
        <p:txBody>
          <a:bodyPr/>
          <a:lstStyle/>
          <a:p>
            <a:pPr>
              <a:buFont typeface="Wingdings" panose="05000000000000000000" pitchFamily="2" charset="2"/>
              <a:buChar char="§"/>
            </a:pPr>
            <a:r>
              <a:rPr lang="en-US" sz="2800" dirty="0"/>
              <a:t> Campus Solutions V9.0</a:t>
            </a:r>
          </a:p>
          <a:p>
            <a:pPr>
              <a:buFont typeface="Wingdings" panose="05000000000000000000" pitchFamily="2" charset="2"/>
              <a:buChar char="§"/>
            </a:pPr>
            <a:r>
              <a:rPr lang="en-US" sz="2800" dirty="0"/>
              <a:t> </a:t>
            </a:r>
            <a:r>
              <a:rPr lang="en-US" sz="2800" dirty="0" err="1"/>
              <a:t>PeopleTools</a:t>
            </a:r>
            <a:r>
              <a:rPr lang="en-US" sz="2800" dirty="0"/>
              <a:t> 8.53</a:t>
            </a:r>
          </a:p>
          <a:p>
            <a:pPr>
              <a:buFont typeface="Wingdings" panose="05000000000000000000" pitchFamily="2" charset="2"/>
              <a:buChar char="§"/>
            </a:pPr>
            <a:r>
              <a:rPr lang="en-US" sz="2800" dirty="0" smtClean="0"/>
              <a:t> 6 </a:t>
            </a:r>
            <a:r>
              <a:rPr lang="en-US" sz="2800" dirty="0"/>
              <a:t>month window</a:t>
            </a:r>
          </a:p>
          <a:p>
            <a:pPr>
              <a:buFont typeface="Wingdings" panose="05000000000000000000" pitchFamily="2" charset="2"/>
              <a:buChar char="§"/>
            </a:pPr>
            <a:r>
              <a:rPr lang="en-US" sz="2800" dirty="0"/>
              <a:t> </a:t>
            </a:r>
            <a:r>
              <a:rPr lang="en-US" sz="2800" dirty="0" smtClean="0"/>
              <a:t>Team of analysts, end users, and managers</a:t>
            </a:r>
          </a:p>
          <a:p>
            <a:pPr>
              <a:buFont typeface="Wingdings" panose="05000000000000000000" pitchFamily="2" charset="2"/>
              <a:buChar char="§"/>
            </a:pPr>
            <a:r>
              <a:rPr lang="en-US" sz="2800" dirty="0"/>
              <a:t> </a:t>
            </a:r>
            <a:r>
              <a:rPr lang="en-US" sz="2800" dirty="0" smtClean="0"/>
              <a:t>Resources </a:t>
            </a:r>
            <a:r>
              <a:rPr lang="en-US" sz="2800" dirty="0"/>
              <a:t>all less than half time</a:t>
            </a:r>
          </a:p>
          <a:p>
            <a:pPr>
              <a:buFont typeface="Wingdings" panose="05000000000000000000" pitchFamily="2" charset="2"/>
              <a:buChar char="§"/>
            </a:pPr>
            <a:r>
              <a:rPr lang="en-US" sz="2800" dirty="0"/>
              <a:t> January Go-live</a:t>
            </a:r>
          </a:p>
          <a:p>
            <a:pPr marL="128019" lvl="1" indent="0">
              <a:buNone/>
            </a:pPr>
            <a:endParaRPr lang="en-US" sz="2800" dirty="0"/>
          </a:p>
          <a:p>
            <a:endParaRPr lang="en-US" dirty="0"/>
          </a:p>
        </p:txBody>
      </p:sp>
      <p:sp>
        <p:nvSpPr>
          <p:cNvPr id="4" name="Footer Placeholder 3"/>
          <p:cNvSpPr>
            <a:spLocks noGrp="1"/>
          </p:cNvSpPr>
          <p:nvPr>
            <p:ph type="ftr" sz="quarter" idx="11"/>
          </p:nvPr>
        </p:nvSpPr>
        <p:spPr/>
        <p:txBody>
          <a:bodyPr/>
          <a:lstStyle/>
          <a:p>
            <a:r>
              <a:rPr lang="en-US"/>
              <a:t>EMEA Alliance   11-12 October 2016</a:t>
            </a:r>
          </a:p>
        </p:txBody>
      </p:sp>
    </p:spTree>
    <p:extLst>
      <p:ext uri="{BB962C8B-B14F-4D97-AF65-F5344CB8AC3E}">
        <p14:creationId xmlns:p14="http://schemas.microsoft.com/office/powerpoint/2010/main" val="2894669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Project Goals</a:t>
            </a:r>
          </a:p>
        </p:txBody>
      </p:sp>
      <p:sp>
        <p:nvSpPr>
          <p:cNvPr id="3" name="Content Placeholder 2"/>
          <p:cNvSpPr>
            <a:spLocks noGrp="1"/>
          </p:cNvSpPr>
          <p:nvPr>
            <p:ph idx="1"/>
          </p:nvPr>
        </p:nvSpPr>
        <p:spPr/>
        <p:txBody>
          <a:bodyPr vert="horz" lIns="45720" tIns="45720" rIns="45720" bIns="45720" rtlCol="0" anchor="t">
            <a:normAutofit/>
          </a:bodyPr>
          <a:lstStyle/>
          <a:p>
            <a:pPr marL="233045" indent="-233045">
              <a:buFont typeface="Wingdings" panose="05000000000000000000" pitchFamily="2" charset="2"/>
              <a:buChar char="§"/>
            </a:pPr>
            <a:r>
              <a:rPr lang="en-US"/>
              <a:t>USE PEOPLESOFT</a:t>
            </a:r>
            <a:r>
              <a:rPr lang="en-US">
                <a:latin typeface="+mn-ea"/>
                <a:cs typeface="+mn-ea"/>
              </a:rPr>
              <a:t/>
            </a:r>
            <a:br>
              <a:rPr lang="en-US">
                <a:latin typeface="+mn-ea"/>
                <a:cs typeface="+mn-ea"/>
              </a:rPr>
            </a:br>
            <a:r>
              <a:rPr lang="en-US"/>
              <a:t>We want to integrate Scholarship &amp; Bursary processes with student accounts and other features.</a:t>
            </a:r>
          </a:p>
          <a:p>
            <a:pPr marL="233045" indent="-233045">
              <a:buFont typeface="Wingdings" panose="05000000000000000000" pitchFamily="2" charset="2"/>
              <a:buChar char="§"/>
            </a:pPr>
            <a:r>
              <a:rPr lang="en-US"/>
              <a:t>REDUCE MANUAL PROCESSING</a:t>
            </a:r>
            <a:r>
              <a:rPr lang="en-US">
                <a:latin typeface="+mn-ea"/>
                <a:cs typeface="+mn-ea"/>
              </a:rPr>
              <a:t/>
            </a:r>
            <a:br>
              <a:rPr lang="en-US">
                <a:latin typeface="+mn-ea"/>
                <a:cs typeface="+mn-ea"/>
              </a:rPr>
            </a:br>
            <a:r>
              <a:rPr lang="en-US"/>
              <a:t>Make use of automated disbursement features.</a:t>
            </a:r>
          </a:p>
          <a:p>
            <a:pPr marL="233045" indent="-233045">
              <a:buFont typeface="Wingdings" panose="05000000000000000000" pitchFamily="2" charset="2"/>
              <a:buChar char="§"/>
            </a:pPr>
            <a:r>
              <a:rPr lang="en-US"/>
              <a:t>IMPROVED STUDENT EXPERIENCE</a:t>
            </a:r>
            <a:r>
              <a:rPr lang="en-US">
                <a:latin typeface="+mn-ea"/>
                <a:cs typeface="+mn-ea"/>
              </a:rPr>
              <a:t/>
            </a:r>
            <a:br>
              <a:rPr lang="en-US">
                <a:latin typeface="+mn-ea"/>
                <a:cs typeface="+mn-ea"/>
              </a:rPr>
            </a:br>
            <a:r>
              <a:rPr lang="en-US"/>
              <a:t>Improve the application process.</a:t>
            </a:r>
          </a:p>
          <a:p>
            <a:pPr marL="233045" indent="-233045">
              <a:buFont typeface="Wingdings" panose="05000000000000000000" pitchFamily="2" charset="2"/>
              <a:buChar char="§"/>
            </a:pPr>
            <a:r>
              <a:rPr lang="en-US"/>
              <a:t>ACTIVITY GUIDES</a:t>
            </a:r>
            <a:r>
              <a:rPr lang="en-US">
                <a:latin typeface="+mn-ea"/>
                <a:cs typeface="+mn-ea"/>
              </a:rPr>
              <a:t/>
            </a:r>
            <a:br>
              <a:rPr lang="en-US">
                <a:latin typeface="+mn-ea"/>
                <a:cs typeface="+mn-ea"/>
              </a:rPr>
            </a:br>
            <a:r>
              <a:rPr lang="en-US"/>
              <a:t>Collected required information from students efficiently.</a:t>
            </a:r>
          </a:p>
          <a:p>
            <a:pPr marL="233045" indent="-233045">
              <a:buFont typeface="Wingdings" panose="05000000000000000000" pitchFamily="2" charset="2"/>
              <a:buChar char="§"/>
            </a:pPr>
            <a:endParaRPr lang="en-US"/>
          </a:p>
          <a:p>
            <a:pPr marL="0" indent="0">
              <a:buNone/>
            </a:pPr>
            <a:endParaRPr lang="en-US"/>
          </a:p>
        </p:txBody>
      </p:sp>
      <p:sp>
        <p:nvSpPr>
          <p:cNvPr id="4" name="Footer Placeholder 3"/>
          <p:cNvSpPr>
            <a:spLocks noGrp="1"/>
          </p:cNvSpPr>
          <p:nvPr>
            <p:ph type="ftr" sz="quarter" idx="11"/>
          </p:nvPr>
        </p:nvSpPr>
        <p:spPr/>
        <p:txBody>
          <a:bodyPr/>
          <a:lstStyle/>
          <a:p>
            <a:r>
              <a:rPr lang="en-US"/>
              <a:t>Canada Alliance   5-7 November 2017</a:t>
            </a:r>
          </a:p>
        </p:txBody>
      </p:sp>
    </p:spTree>
    <p:extLst>
      <p:ext uri="{BB962C8B-B14F-4D97-AF65-F5344CB8AC3E}">
        <p14:creationId xmlns:p14="http://schemas.microsoft.com/office/powerpoint/2010/main" val="2285978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Project Team</a:t>
            </a:r>
          </a:p>
        </p:txBody>
      </p:sp>
      <p:sp>
        <p:nvSpPr>
          <p:cNvPr id="4" name="Footer Placeholder 3"/>
          <p:cNvSpPr>
            <a:spLocks noGrp="1"/>
          </p:cNvSpPr>
          <p:nvPr>
            <p:ph type="ftr" sz="quarter" idx="11"/>
          </p:nvPr>
        </p:nvSpPr>
        <p:spPr/>
        <p:txBody>
          <a:bodyPr/>
          <a:lstStyle/>
          <a:p>
            <a:r>
              <a:rPr lang="en-US"/>
              <a:t>EMEA Alliance   11-12 October 2016</a:t>
            </a:r>
          </a:p>
        </p:txBody>
      </p:sp>
      <p:graphicFrame>
        <p:nvGraphicFramePr>
          <p:cNvPr id="5" name="Diagram 4"/>
          <p:cNvGraphicFramePr/>
          <p:nvPr>
            <p:extLst>
              <p:ext uri="{D42A27DB-BD31-4B8C-83A1-F6EECF244321}">
                <p14:modId xmlns:p14="http://schemas.microsoft.com/office/powerpoint/2010/main" val="673725137"/>
              </p:ext>
            </p:extLst>
          </p:nvPr>
        </p:nvGraphicFramePr>
        <p:xfrm>
          <a:off x="1492102" y="1084521"/>
          <a:ext cx="6971414" cy="4865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514519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4">
      <a:dk1>
        <a:sysClr val="windowText" lastClr="000000"/>
      </a:dk1>
      <a:lt1>
        <a:sysClr val="window" lastClr="FFFFFF"/>
      </a:lt1>
      <a:dk2>
        <a:srgbClr val="373545"/>
      </a:dk2>
      <a:lt2>
        <a:srgbClr val="DCD8DC"/>
      </a:lt2>
      <a:accent1>
        <a:srgbClr val="F30303"/>
      </a:accent1>
      <a:accent2>
        <a:srgbClr val="B40404"/>
      </a:accent2>
      <a:accent3>
        <a:srgbClr val="BABABA"/>
      </a:accent3>
      <a:accent4>
        <a:srgbClr val="696969"/>
      </a:accent4>
      <a:accent5>
        <a:srgbClr val="870203"/>
      </a:accent5>
      <a:accent6>
        <a:srgbClr val="6F8183"/>
      </a:accent6>
      <a:hlink>
        <a:srgbClr val="69A020"/>
      </a:hlink>
      <a:folHlink>
        <a:srgbClr val="8C8C8C"/>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elatedItems xmlns="E84B5D8C-12C0-4FD6-A0DC-8C4C0C10B436" xsi:nil="true"/>
    <_dlc_DocIdPersistId xmlns="ccd4bf79-e433-40fa-9568-c1c11073a506" xsi:nil="true"/>
    <Owner xmlns="E84B5D8C-12C0-4FD6-A0DC-8C4C0C10B436">
      <UserInfo>
        <DisplayName/>
        <AccountId xsi:nil="true"/>
        <AccountType/>
      </UserInfo>
    </Owner>
    <_dlc_DocId xmlns="ccd4bf79-e433-40fa-9568-c1c11073a506">WZ367CQNNWTA-680919119-3</_dlc_DocId>
    <Status xmlns="E84B5D8C-12C0-4FD6-A0DC-8C4C0C10B436">Draft</Status>
    <_dlc_DocIdUrl xmlns="ccd4bf79-e433-40fa-9568-c1c11073a506">
      <Url>https://naitca.sharepoint.com/sites/itsppm/PeopleSoft CS Financial Aid Implementation - Phase 2/_layouts/15/DocIdRedir.aspx?ID=WZ367CQNNWTA-680919119-3</Url>
      <Description>WZ367CQNNWTA-680919119-3</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Project Site Document" ma:contentTypeID="0x010100C46C72151FB4A7419506D4D00CE531DA" ma:contentTypeVersion="5" ma:contentTypeDescription="" ma:contentTypeScope="" ma:versionID="046415987952a12eeb65c20c5cecc0dd">
  <xsd:schema xmlns:xsd="http://www.w3.org/2001/XMLSchema" xmlns:xs="http://www.w3.org/2001/XMLSchema" xmlns:p="http://schemas.microsoft.com/office/2006/metadata/properties" xmlns:ns2="E84B5D8C-12C0-4FD6-A0DC-8C4C0C10B436" xmlns:ns4="ccd4bf79-e433-40fa-9568-c1c11073a506" xmlns:ns5="e84b5d8c-12c0-4fd6-a0dc-8c4c0c10b436" targetNamespace="http://schemas.microsoft.com/office/2006/metadata/properties" ma:root="true" ma:fieldsID="e551f6c7160631cb4493f6e8b4ba1300" ns2:_="" ns4:_="" ns5:_="">
    <xsd:import namespace="E84B5D8C-12C0-4FD6-A0DC-8C4C0C10B436"/>
    <xsd:import namespace="ccd4bf79-e433-40fa-9568-c1c11073a506"/>
    <xsd:import namespace="e84b5d8c-12c0-4fd6-a0dc-8c4c0c10b436"/>
    <xsd:element name="properties">
      <xsd:complexType>
        <xsd:sequence>
          <xsd:element name="documentManagement">
            <xsd:complexType>
              <xsd:all>
                <xsd:element ref="ns2:Owner" minOccurs="0"/>
                <xsd:element ref="ns2:Status" minOccurs="0"/>
                <xsd:element ref="ns4:_dlc_DocId" minOccurs="0"/>
                <xsd:element ref="ns4:_dlc_DocIdUrl" minOccurs="0"/>
                <xsd:element ref="ns4:_dlc_DocIdPersistId" minOccurs="0"/>
                <xsd:element ref="ns2:RelatedItems" minOccurs="0"/>
                <xsd:element ref="ns5:MediaServiceMetadata" minOccurs="0"/>
                <xsd:element ref="ns5: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4B5D8C-12C0-4FD6-A0DC-8C4C0C10B436" elementFormDefault="qualified">
    <xsd:import namespace="http://schemas.microsoft.com/office/2006/documentManagement/types"/>
    <xsd:import namespace="http://schemas.microsoft.com/office/infopath/2007/PartnerControls"/>
    <xsd:element name="Owner" ma:index="8" nillable="true" ma:displayName="Owner" ma:list="UserInfo"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9" nillable="true" ma:displayName="Status" ma:default="Draft" ma:internalName="Status">
      <xsd:simpleType>
        <xsd:restriction base="dms:Choice">
          <xsd:enumeration value="Draft"/>
          <xsd:enumeration value="Ready For Review"/>
          <xsd:enumeration value="Final"/>
        </xsd:restriction>
      </xsd:simpleType>
    </xsd:element>
    <xsd:element name="RelatedItems" ma:index="14" nillable="true" ma:displayName="Related Items" ma:internalName="RelatedItems">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cd4bf79-e433-40fa-9568-c1c11073a506"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hidden="true" ma:internalName="_dlc_DocId" ma:readOnly="false">
      <xsd:simpleType>
        <xsd:restriction base="dms:Text"/>
      </xsd:simpleType>
    </xsd:element>
    <xsd:element name="_dlc_DocIdUrl" ma:index="12"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84b5d8c-12c0-4fd6-a0dc-8c4c0c10b436"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0"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70E053-9777-41C9-B87E-F85F890131A4}">
  <ds:schemaRefs>
    <ds:schemaRef ds:uri="http://schemas.microsoft.com/sharepoint/v3/contenttype/forms"/>
  </ds:schemaRefs>
</ds:datastoreItem>
</file>

<file path=customXml/itemProps2.xml><?xml version="1.0" encoding="utf-8"?>
<ds:datastoreItem xmlns:ds="http://schemas.openxmlformats.org/officeDocument/2006/customXml" ds:itemID="{A20D1C3B-3E0D-41F7-B605-7047735B6A39}">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ccd4bf79-e433-40fa-9568-c1c11073a506"/>
    <ds:schemaRef ds:uri="e84b5d8c-12c0-4fd6-a0dc-8c4c0c10b436"/>
    <ds:schemaRef ds:uri="E84B5D8C-12C0-4FD6-A0DC-8C4C0C10B436"/>
    <ds:schemaRef ds:uri="http://www.w3.org/XML/1998/namespace"/>
    <ds:schemaRef ds:uri="http://purl.org/dc/dcmitype/"/>
  </ds:schemaRefs>
</ds:datastoreItem>
</file>

<file path=customXml/itemProps3.xml><?xml version="1.0" encoding="utf-8"?>
<ds:datastoreItem xmlns:ds="http://schemas.openxmlformats.org/officeDocument/2006/customXml" ds:itemID="{D2F16DCE-DB50-4FC7-B1E4-CCC175A66EA9}">
  <ds:schemaRefs>
    <ds:schemaRef ds:uri="http://schemas.microsoft.com/sharepoint/events"/>
  </ds:schemaRefs>
</ds:datastoreItem>
</file>

<file path=customXml/itemProps4.xml><?xml version="1.0" encoding="utf-8"?>
<ds:datastoreItem xmlns:ds="http://schemas.openxmlformats.org/officeDocument/2006/customXml" ds:itemID="{E1F369FF-0D96-4C9E-BDDA-412E85D02E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4B5D8C-12C0-4FD6-A0DC-8C4C0C10B436"/>
    <ds:schemaRef ds:uri="ccd4bf79-e433-40fa-9568-c1c11073a506"/>
    <ds:schemaRef ds:uri="e84b5d8c-12c0-4fd6-a0dc-8c4c0c10b4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TotalTime>
  <Words>1879</Words>
  <Application>Microsoft Office PowerPoint</Application>
  <PresentationFormat>On-screen Show (4:3)</PresentationFormat>
  <Paragraphs>375</Paragraphs>
  <Slides>35</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Tw Cen MT</vt:lpstr>
      <vt:lpstr>Tw Cen MT Condensed</vt:lpstr>
      <vt:lpstr>Wingdings</vt:lpstr>
      <vt:lpstr>Wingdings 3</vt:lpstr>
      <vt:lpstr>Integral</vt:lpstr>
      <vt:lpstr>Automating Award Disbursement At NAIT</vt:lpstr>
      <vt:lpstr>presenters</vt:lpstr>
      <vt:lpstr>Overview</vt:lpstr>
      <vt:lpstr>NAIT</vt:lpstr>
      <vt:lpstr>About NAIT</vt:lpstr>
      <vt:lpstr>THE PROJECT</vt:lpstr>
      <vt:lpstr>Project setting</vt:lpstr>
      <vt:lpstr>Project Goals</vt:lpstr>
      <vt:lpstr>Project Team</vt:lpstr>
      <vt:lpstr>approach</vt:lpstr>
      <vt:lpstr>Project Phases</vt:lpstr>
      <vt:lpstr>The Transformation</vt:lpstr>
      <vt:lpstr>The Transformation</vt:lpstr>
      <vt:lpstr>The Transformation</vt:lpstr>
      <vt:lpstr>Technical changes</vt:lpstr>
      <vt:lpstr>What S&amp;B Staff see</vt:lpstr>
      <vt:lpstr>What the students see</vt:lpstr>
      <vt:lpstr>What the students see</vt:lpstr>
      <vt:lpstr>What the students see</vt:lpstr>
      <vt:lpstr>What the students see</vt:lpstr>
      <vt:lpstr>What the DONORS see</vt:lpstr>
      <vt:lpstr>Customization</vt:lpstr>
      <vt:lpstr>MAJOR DECISIONS</vt:lpstr>
      <vt:lpstr>Disbursement Options</vt:lpstr>
      <vt:lpstr>Cheque pickup vs mailout</vt:lpstr>
      <vt:lpstr>COMMUNICATION plan</vt:lpstr>
      <vt:lpstr>COMMUNICATION PIECES</vt:lpstr>
      <vt:lpstr>COMMUNICATION PIECES</vt:lpstr>
      <vt:lpstr>Challenges and achievements</vt:lpstr>
      <vt:lpstr>Challenges</vt:lpstr>
      <vt:lpstr>Achievements</vt:lpstr>
      <vt:lpstr>CELEBRATION</vt:lpstr>
      <vt:lpstr>Concluding thoughts</vt:lpstr>
      <vt:lpstr>presenters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Automating Award Disbursement</dc:title>
  <dc:creator>Toni Tessari</dc:creator>
  <cp:lastModifiedBy>Toni Tessari</cp:lastModifiedBy>
  <cp:revision>5</cp:revision>
  <dcterms:modified xsi:type="dcterms:W3CDTF">2017-10-31T01:34:36Z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0x010100C46C72151FB4A7419506D4D00CE531DA</vt:lpwstr>
  </property>
  <property fmtid="{D5CDD505-2E9C-101B-9397-08002B2CF9AE}" pid="3" name="_dlc_DocIdItemGuid">
    <vt:lpwstr>2d2e278a-a384-4bba-977c-0b36e4654886</vt:lpwstr>
  </property>
</Properties>
</file>