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5" r:id="rId4"/>
  </p:sldMasterIdLst>
  <p:notesMasterIdLst>
    <p:notesMasterId r:id="rId73"/>
  </p:notesMasterIdLst>
  <p:sldIdLst>
    <p:sldId id="259" r:id="rId5"/>
    <p:sldId id="260" r:id="rId6"/>
    <p:sldId id="269" r:id="rId7"/>
    <p:sldId id="286" r:id="rId8"/>
    <p:sldId id="261" r:id="rId9"/>
    <p:sldId id="287" r:id="rId10"/>
    <p:sldId id="304" r:id="rId11"/>
    <p:sldId id="305" r:id="rId12"/>
    <p:sldId id="288" r:id="rId13"/>
    <p:sldId id="308" r:id="rId14"/>
    <p:sldId id="352" r:id="rId15"/>
    <p:sldId id="307" r:id="rId16"/>
    <p:sldId id="289" r:id="rId17"/>
    <p:sldId id="351" r:id="rId18"/>
    <p:sldId id="290" r:id="rId19"/>
    <p:sldId id="310" r:id="rId20"/>
    <p:sldId id="311" r:id="rId21"/>
    <p:sldId id="312" r:id="rId22"/>
    <p:sldId id="313" r:id="rId23"/>
    <p:sldId id="314" r:id="rId24"/>
    <p:sldId id="315" r:id="rId25"/>
    <p:sldId id="316" r:id="rId26"/>
    <p:sldId id="317" r:id="rId27"/>
    <p:sldId id="318" r:id="rId28"/>
    <p:sldId id="319" r:id="rId29"/>
    <p:sldId id="320" r:id="rId30"/>
    <p:sldId id="321" r:id="rId31"/>
    <p:sldId id="322" r:id="rId32"/>
    <p:sldId id="323" r:id="rId33"/>
    <p:sldId id="324" r:id="rId34"/>
    <p:sldId id="325" r:id="rId35"/>
    <p:sldId id="326" r:id="rId36"/>
    <p:sldId id="327" r:id="rId37"/>
    <p:sldId id="292" r:id="rId38"/>
    <p:sldId id="328" r:id="rId39"/>
    <p:sldId id="329" r:id="rId40"/>
    <p:sldId id="330" r:id="rId41"/>
    <p:sldId id="331" r:id="rId42"/>
    <p:sldId id="332" r:id="rId43"/>
    <p:sldId id="333" r:id="rId44"/>
    <p:sldId id="334" r:id="rId45"/>
    <p:sldId id="335" r:id="rId46"/>
    <p:sldId id="348" r:id="rId47"/>
    <p:sldId id="293" r:id="rId48"/>
    <p:sldId id="294" r:id="rId49"/>
    <p:sldId id="295" r:id="rId50"/>
    <p:sldId id="296" r:id="rId51"/>
    <p:sldId id="344" r:id="rId52"/>
    <p:sldId id="345" r:id="rId53"/>
    <p:sldId id="297" r:id="rId54"/>
    <p:sldId id="346" r:id="rId55"/>
    <p:sldId id="347" r:id="rId56"/>
    <p:sldId id="298" r:id="rId57"/>
    <p:sldId id="336" r:id="rId58"/>
    <p:sldId id="337" r:id="rId59"/>
    <p:sldId id="338" r:id="rId60"/>
    <p:sldId id="339" r:id="rId61"/>
    <p:sldId id="300" r:id="rId62"/>
    <p:sldId id="341" r:id="rId63"/>
    <p:sldId id="340" r:id="rId64"/>
    <p:sldId id="342" r:id="rId65"/>
    <p:sldId id="343" r:id="rId66"/>
    <p:sldId id="301" r:id="rId67"/>
    <p:sldId id="302" r:id="rId68"/>
    <p:sldId id="349" r:id="rId69"/>
    <p:sldId id="350" r:id="rId70"/>
    <p:sldId id="303" r:id="rId71"/>
    <p:sldId id="282" r:id="rId7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388" autoAdjust="0"/>
    <p:restoredTop sz="83643" autoAdjust="0"/>
  </p:normalViewPr>
  <p:slideViewPr>
    <p:cSldViewPr snapToGrid="0">
      <p:cViewPr varScale="1">
        <p:scale>
          <a:sx n="96" d="100"/>
          <a:sy n="96" d="100"/>
        </p:scale>
        <p:origin x="1656" y="96"/>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16" Type="http://schemas.openxmlformats.org/officeDocument/2006/relationships/slide" Target="slides/slide1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presProps" Target="presProps.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theme" Target="theme/theme1.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29" Type="http://schemas.openxmlformats.org/officeDocument/2006/relationships/slide" Target="slides/slide2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C37E461-96B9-4925-8A01-59DC41F27E25}" type="datetimeFigureOut">
              <a:rPr lang="en-US" smtClean="0"/>
              <a:t>13-May-18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2164149-2C44-4029-BA5B-3E7ECA7C8CBF}" type="slidenum">
              <a:rPr lang="en-US" smtClean="0"/>
              <a:t>‹#›</a:t>
            </a:fld>
            <a:endParaRPr lang="en-US"/>
          </a:p>
        </p:txBody>
      </p:sp>
    </p:spTree>
    <p:extLst>
      <p:ext uri="{BB962C8B-B14F-4D97-AF65-F5344CB8AC3E}">
        <p14:creationId xmlns:p14="http://schemas.microsoft.com/office/powerpoint/2010/main" val="25317082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164149-2C44-4029-BA5B-3E7ECA7C8CBF}" type="slidenum">
              <a:rPr lang="en-US" smtClean="0"/>
              <a:t>5</a:t>
            </a:fld>
            <a:endParaRPr lang="en-US"/>
          </a:p>
        </p:txBody>
      </p:sp>
    </p:spTree>
    <p:extLst>
      <p:ext uri="{BB962C8B-B14F-4D97-AF65-F5344CB8AC3E}">
        <p14:creationId xmlns:p14="http://schemas.microsoft.com/office/powerpoint/2010/main" val="26068970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HK" altLang="en-US" dirty="0"/>
          </a:p>
        </p:txBody>
      </p:sp>
      <p:sp>
        <p:nvSpPr>
          <p:cNvPr id="4" name="投影片編號版面配置區 3"/>
          <p:cNvSpPr>
            <a:spLocks noGrp="1"/>
          </p:cNvSpPr>
          <p:nvPr>
            <p:ph type="sldNum" sz="quarter" idx="10"/>
          </p:nvPr>
        </p:nvSpPr>
        <p:spPr/>
        <p:txBody>
          <a:bodyPr/>
          <a:lstStyle/>
          <a:p>
            <a:fld id="{37850370-03DA-4B41-8B3D-E9CAB62A355A}" type="slidenum">
              <a:rPr lang="zh-HK" altLang="en-US" smtClean="0"/>
              <a:pPr/>
              <a:t>14</a:t>
            </a:fld>
            <a:endParaRPr lang="zh-HK" altLang="en-US"/>
          </a:p>
        </p:txBody>
      </p:sp>
    </p:spTree>
    <p:extLst>
      <p:ext uri="{BB962C8B-B14F-4D97-AF65-F5344CB8AC3E}">
        <p14:creationId xmlns:p14="http://schemas.microsoft.com/office/powerpoint/2010/main" val="17770717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164149-2C44-4029-BA5B-3E7ECA7C8CBF}" type="slidenum">
              <a:rPr lang="en-US" smtClean="0"/>
              <a:t>15</a:t>
            </a:fld>
            <a:endParaRPr lang="en-US"/>
          </a:p>
        </p:txBody>
      </p:sp>
    </p:spTree>
    <p:extLst>
      <p:ext uri="{BB962C8B-B14F-4D97-AF65-F5344CB8AC3E}">
        <p14:creationId xmlns:p14="http://schemas.microsoft.com/office/powerpoint/2010/main" val="29865042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164149-2C44-4029-BA5B-3E7ECA7C8CBF}" type="slidenum">
              <a:rPr lang="en-US" smtClean="0"/>
              <a:t>16</a:t>
            </a:fld>
            <a:endParaRPr lang="en-US"/>
          </a:p>
        </p:txBody>
      </p:sp>
    </p:spTree>
    <p:extLst>
      <p:ext uri="{BB962C8B-B14F-4D97-AF65-F5344CB8AC3E}">
        <p14:creationId xmlns:p14="http://schemas.microsoft.com/office/powerpoint/2010/main" val="37620687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User can</a:t>
            </a:r>
            <a:r>
              <a:rPr lang="en-US" baseline="0" dirty="0" smtClean="0"/>
              <a:t> click on the Student icon for generating the degree audit of a student</a:t>
            </a:r>
            <a:endParaRPr lang="en-US" dirty="0"/>
          </a:p>
        </p:txBody>
      </p:sp>
      <p:sp>
        <p:nvSpPr>
          <p:cNvPr id="4" name="Slide Number Placeholder 3"/>
          <p:cNvSpPr>
            <a:spLocks noGrp="1"/>
          </p:cNvSpPr>
          <p:nvPr>
            <p:ph type="sldNum" sz="quarter" idx="10"/>
          </p:nvPr>
        </p:nvSpPr>
        <p:spPr/>
        <p:txBody>
          <a:bodyPr/>
          <a:lstStyle/>
          <a:p>
            <a:fld id="{22164149-2C44-4029-BA5B-3E7ECA7C8CBF}" type="slidenum">
              <a:rPr lang="en-US" smtClean="0"/>
              <a:t>17</a:t>
            </a:fld>
            <a:endParaRPr lang="en-US"/>
          </a:p>
        </p:txBody>
      </p:sp>
    </p:spTree>
    <p:extLst>
      <p:ext uri="{BB962C8B-B14F-4D97-AF65-F5344CB8AC3E}">
        <p14:creationId xmlns:p14="http://schemas.microsoft.com/office/powerpoint/2010/main" val="31826838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164149-2C44-4029-BA5B-3E7ECA7C8CBF}" type="slidenum">
              <a:rPr lang="en-US" smtClean="0"/>
              <a:t>18</a:t>
            </a:fld>
            <a:endParaRPr lang="en-US"/>
          </a:p>
        </p:txBody>
      </p:sp>
    </p:spTree>
    <p:extLst>
      <p:ext uri="{BB962C8B-B14F-4D97-AF65-F5344CB8AC3E}">
        <p14:creationId xmlns:p14="http://schemas.microsoft.com/office/powerpoint/2010/main" val="6093785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a:t>
            </a:r>
            <a:r>
              <a:rPr lang="en-US" baseline="0" dirty="0" smtClean="0"/>
              <a:t> are some options that you can set while generating the audit report.  For example, you can define the output format for the audit report.</a:t>
            </a:r>
            <a:endParaRPr lang="en-US" dirty="0"/>
          </a:p>
        </p:txBody>
      </p:sp>
      <p:sp>
        <p:nvSpPr>
          <p:cNvPr id="4" name="Slide Number Placeholder 3"/>
          <p:cNvSpPr>
            <a:spLocks noGrp="1"/>
          </p:cNvSpPr>
          <p:nvPr>
            <p:ph type="sldNum" sz="quarter" idx="10"/>
          </p:nvPr>
        </p:nvSpPr>
        <p:spPr/>
        <p:txBody>
          <a:bodyPr/>
          <a:lstStyle/>
          <a:p>
            <a:fld id="{22164149-2C44-4029-BA5B-3E7ECA7C8CBF}" type="slidenum">
              <a:rPr lang="en-US" smtClean="0"/>
              <a:t>19</a:t>
            </a:fld>
            <a:endParaRPr lang="en-US"/>
          </a:p>
        </p:txBody>
      </p:sp>
    </p:spTree>
    <p:extLst>
      <p:ext uri="{BB962C8B-B14F-4D97-AF65-F5344CB8AC3E}">
        <p14:creationId xmlns:p14="http://schemas.microsoft.com/office/powerpoint/2010/main" val="36140579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164149-2C44-4029-BA5B-3E7ECA7C8CBF}" type="slidenum">
              <a:rPr lang="en-US" smtClean="0"/>
              <a:t>20</a:t>
            </a:fld>
            <a:endParaRPr lang="en-US"/>
          </a:p>
        </p:txBody>
      </p:sp>
    </p:spTree>
    <p:extLst>
      <p:ext uri="{BB962C8B-B14F-4D97-AF65-F5344CB8AC3E}">
        <p14:creationId xmlns:p14="http://schemas.microsoft.com/office/powerpoint/2010/main" val="21135655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164149-2C44-4029-BA5B-3E7ECA7C8CBF}" type="slidenum">
              <a:rPr lang="en-US" smtClean="0"/>
              <a:t>21</a:t>
            </a:fld>
            <a:endParaRPr lang="en-US"/>
          </a:p>
        </p:txBody>
      </p:sp>
    </p:spTree>
    <p:extLst>
      <p:ext uri="{BB962C8B-B14F-4D97-AF65-F5344CB8AC3E}">
        <p14:creationId xmlns:p14="http://schemas.microsoft.com/office/powerpoint/2010/main" val="37627536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164149-2C44-4029-BA5B-3E7ECA7C8CBF}" type="slidenum">
              <a:rPr lang="en-US" smtClean="0"/>
              <a:t>22</a:t>
            </a:fld>
            <a:endParaRPr lang="en-US"/>
          </a:p>
        </p:txBody>
      </p:sp>
    </p:spTree>
    <p:extLst>
      <p:ext uri="{BB962C8B-B14F-4D97-AF65-F5344CB8AC3E}">
        <p14:creationId xmlns:p14="http://schemas.microsoft.com/office/powerpoint/2010/main" val="107182097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164149-2C44-4029-BA5B-3E7ECA7C8CBF}" type="slidenum">
              <a:rPr lang="en-US" smtClean="0"/>
              <a:t>23</a:t>
            </a:fld>
            <a:endParaRPr lang="en-US"/>
          </a:p>
        </p:txBody>
      </p:sp>
    </p:spTree>
    <p:extLst>
      <p:ext uri="{BB962C8B-B14F-4D97-AF65-F5344CB8AC3E}">
        <p14:creationId xmlns:p14="http://schemas.microsoft.com/office/powerpoint/2010/main" val="33395707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22164149-2C44-4029-BA5B-3E7ECA7C8CBF}" type="slidenum">
              <a:rPr lang="en-US" smtClean="0"/>
              <a:t>6</a:t>
            </a:fld>
            <a:endParaRPr lang="en-US"/>
          </a:p>
        </p:txBody>
      </p:sp>
    </p:spTree>
    <p:extLst>
      <p:ext uri="{BB962C8B-B14F-4D97-AF65-F5344CB8AC3E}">
        <p14:creationId xmlns:p14="http://schemas.microsoft.com/office/powerpoint/2010/main" val="367055760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164149-2C44-4029-BA5B-3E7ECA7C8CBF}" type="slidenum">
              <a:rPr lang="en-US" smtClean="0"/>
              <a:t>24</a:t>
            </a:fld>
            <a:endParaRPr lang="en-US"/>
          </a:p>
        </p:txBody>
      </p:sp>
    </p:spTree>
    <p:extLst>
      <p:ext uri="{BB962C8B-B14F-4D97-AF65-F5344CB8AC3E}">
        <p14:creationId xmlns:p14="http://schemas.microsoft.com/office/powerpoint/2010/main" val="282106538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164149-2C44-4029-BA5B-3E7ECA7C8CBF}" type="slidenum">
              <a:rPr lang="en-US" smtClean="0"/>
              <a:t>25</a:t>
            </a:fld>
            <a:endParaRPr lang="en-US"/>
          </a:p>
        </p:txBody>
      </p:sp>
    </p:spTree>
    <p:extLst>
      <p:ext uri="{BB962C8B-B14F-4D97-AF65-F5344CB8AC3E}">
        <p14:creationId xmlns:p14="http://schemas.microsoft.com/office/powerpoint/2010/main" val="279287901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164149-2C44-4029-BA5B-3E7ECA7C8CBF}" type="slidenum">
              <a:rPr lang="en-US" smtClean="0"/>
              <a:t>26</a:t>
            </a:fld>
            <a:endParaRPr lang="en-US"/>
          </a:p>
        </p:txBody>
      </p:sp>
    </p:spTree>
    <p:extLst>
      <p:ext uri="{BB962C8B-B14F-4D97-AF65-F5344CB8AC3E}">
        <p14:creationId xmlns:p14="http://schemas.microsoft.com/office/powerpoint/2010/main" val="300849493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164149-2C44-4029-BA5B-3E7ECA7C8CBF}" type="slidenum">
              <a:rPr lang="en-US" smtClean="0"/>
              <a:t>27</a:t>
            </a:fld>
            <a:endParaRPr lang="en-US"/>
          </a:p>
        </p:txBody>
      </p:sp>
    </p:spTree>
    <p:extLst>
      <p:ext uri="{BB962C8B-B14F-4D97-AF65-F5344CB8AC3E}">
        <p14:creationId xmlns:p14="http://schemas.microsoft.com/office/powerpoint/2010/main" val="415983841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164149-2C44-4029-BA5B-3E7ECA7C8CBF}" type="slidenum">
              <a:rPr lang="en-US" smtClean="0"/>
              <a:t>28</a:t>
            </a:fld>
            <a:endParaRPr lang="en-US"/>
          </a:p>
        </p:txBody>
      </p:sp>
    </p:spTree>
    <p:extLst>
      <p:ext uri="{BB962C8B-B14F-4D97-AF65-F5344CB8AC3E}">
        <p14:creationId xmlns:p14="http://schemas.microsoft.com/office/powerpoint/2010/main" val="386675715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164149-2C44-4029-BA5B-3E7ECA7C8CBF}" type="slidenum">
              <a:rPr lang="en-US" smtClean="0"/>
              <a:t>29</a:t>
            </a:fld>
            <a:endParaRPr lang="en-US"/>
          </a:p>
        </p:txBody>
      </p:sp>
    </p:spTree>
    <p:extLst>
      <p:ext uri="{BB962C8B-B14F-4D97-AF65-F5344CB8AC3E}">
        <p14:creationId xmlns:p14="http://schemas.microsoft.com/office/powerpoint/2010/main" val="341460830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164149-2C44-4029-BA5B-3E7ECA7C8CBF}" type="slidenum">
              <a:rPr lang="en-US" smtClean="0"/>
              <a:t>30</a:t>
            </a:fld>
            <a:endParaRPr lang="en-US"/>
          </a:p>
        </p:txBody>
      </p:sp>
    </p:spTree>
    <p:extLst>
      <p:ext uri="{BB962C8B-B14F-4D97-AF65-F5344CB8AC3E}">
        <p14:creationId xmlns:p14="http://schemas.microsoft.com/office/powerpoint/2010/main" val="133506508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164149-2C44-4029-BA5B-3E7ECA7C8CBF}" type="slidenum">
              <a:rPr lang="en-US" smtClean="0"/>
              <a:t>31</a:t>
            </a:fld>
            <a:endParaRPr lang="en-US"/>
          </a:p>
        </p:txBody>
      </p:sp>
    </p:spTree>
    <p:extLst>
      <p:ext uri="{BB962C8B-B14F-4D97-AF65-F5344CB8AC3E}">
        <p14:creationId xmlns:p14="http://schemas.microsoft.com/office/powerpoint/2010/main" val="47204512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a:t>
            </a:r>
            <a:endParaRPr lang="en-US" dirty="0"/>
          </a:p>
        </p:txBody>
      </p:sp>
      <p:sp>
        <p:nvSpPr>
          <p:cNvPr id="4" name="Slide Number Placeholder 3"/>
          <p:cNvSpPr>
            <a:spLocks noGrp="1"/>
          </p:cNvSpPr>
          <p:nvPr>
            <p:ph type="sldNum" sz="quarter" idx="10"/>
          </p:nvPr>
        </p:nvSpPr>
        <p:spPr/>
        <p:txBody>
          <a:bodyPr/>
          <a:lstStyle/>
          <a:p>
            <a:fld id="{22164149-2C44-4029-BA5B-3E7ECA7C8CBF}" type="slidenum">
              <a:rPr lang="en-US" smtClean="0"/>
              <a:t>32</a:t>
            </a:fld>
            <a:endParaRPr lang="en-US"/>
          </a:p>
        </p:txBody>
      </p:sp>
    </p:spTree>
    <p:extLst>
      <p:ext uri="{BB962C8B-B14F-4D97-AF65-F5344CB8AC3E}">
        <p14:creationId xmlns:p14="http://schemas.microsoft.com/office/powerpoint/2010/main" val="22217098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zh-HK" altLang="en-US" dirty="0"/>
          </a:p>
        </p:txBody>
      </p:sp>
      <p:sp>
        <p:nvSpPr>
          <p:cNvPr id="4" name="Slide Number Placeholder 3"/>
          <p:cNvSpPr>
            <a:spLocks noGrp="1"/>
          </p:cNvSpPr>
          <p:nvPr>
            <p:ph type="sldNum" sz="quarter" idx="10"/>
          </p:nvPr>
        </p:nvSpPr>
        <p:spPr/>
        <p:txBody>
          <a:bodyPr/>
          <a:lstStyle/>
          <a:p>
            <a:fld id="{22164149-2C44-4029-BA5B-3E7ECA7C8CBF}" type="slidenum">
              <a:rPr lang="en-US" smtClean="0"/>
              <a:t>7</a:t>
            </a:fld>
            <a:endParaRPr lang="en-US"/>
          </a:p>
        </p:txBody>
      </p:sp>
    </p:spTree>
    <p:extLst>
      <p:ext uri="{BB962C8B-B14F-4D97-AF65-F5344CB8AC3E}">
        <p14:creationId xmlns:p14="http://schemas.microsoft.com/office/powerpoint/2010/main" val="3271088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zh-HK" altLang="en-US" dirty="0"/>
          </a:p>
        </p:txBody>
      </p:sp>
      <p:sp>
        <p:nvSpPr>
          <p:cNvPr id="4" name="Slide Number Placeholder 3"/>
          <p:cNvSpPr>
            <a:spLocks noGrp="1"/>
          </p:cNvSpPr>
          <p:nvPr>
            <p:ph type="sldNum" sz="quarter" idx="10"/>
          </p:nvPr>
        </p:nvSpPr>
        <p:spPr/>
        <p:txBody>
          <a:bodyPr/>
          <a:lstStyle/>
          <a:p>
            <a:fld id="{22164149-2C44-4029-BA5B-3E7ECA7C8CBF}" type="slidenum">
              <a:rPr lang="en-US" smtClean="0"/>
              <a:t>8</a:t>
            </a:fld>
            <a:endParaRPr lang="en-US"/>
          </a:p>
        </p:txBody>
      </p:sp>
    </p:spTree>
    <p:extLst>
      <p:ext uri="{BB962C8B-B14F-4D97-AF65-F5344CB8AC3E}">
        <p14:creationId xmlns:p14="http://schemas.microsoft.com/office/powerpoint/2010/main" val="16910194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zh-HK" altLang="en-US" dirty="0"/>
          </a:p>
        </p:txBody>
      </p:sp>
      <p:sp>
        <p:nvSpPr>
          <p:cNvPr id="4" name="Slide Number Placeholder 3"/>
          <p:cNvSpPr>
            <a:spLocks noGrp="1"/>
          </p:cNvSpPr>
          <p:nvPr>
            <p:ph type="sldNum" sz="quarter" idx="10"/>
          </p:nvPr>
        </p:nvSpPr>
        <p:spPr/>
        <p:txBody>
          <a:bodyPr/>
          <a:lstStyle/>
          <a:p>
            <a:fld id="{22164149-2C44-4029-BA5B-3E7ECA7C8CBF}" type="slidenum">
              <a:rPr lang="en-US" smtClean="0"/>
              <a:t>9</a:t>
            </a:fld>
            <a:endParaRPr lang="en-US"/>
          </a:p>
        </p:txBody>
      </p:sp>
    </p:spTree>
    <p:extLst>
      <p:ext uri="{BB962C8B-B14F-4D97-AF65-F5344CB8AC3E}">
        <p14:creationId xmlns:p14="http://schemas.microsoft.com/office/powerpoint/2010/main" val="26365742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HK" sz="1200" kern="1200" dirty="0" smtClean="0">
                <a:solidFill>
                  <a:schemeClr val="tx1"/>
                </a:solidFill>
                <a:effectLst/>
                <a:latin typeface="+mn-lt"/>
                <a:ea typeface="+mn-ea"/>
                <a:cs typeface="+mn-cs"/>
              </a:rPr>
              <a:t>Let me explain more on the loading of student data from both </a:t>
            </a:r>
            <a:r>
              <a:rPr lang="en-US" altLang="zh-HK" sz="1200" kern="1200" dirty="0" err="1" smtClean="0">
                <a:solidFill>
                  <a:schemeClr val="tx1"/>
                </a:solidFill>
                <a:effectLst/>
                <a:latin typeface="+mn-lt"/>
                <a:ea typeface="+mn-ea"/>
                <a:cs typeface="+mn-cs"/>
              </a:rPr>
              <a:t>u.achieve</a:t>
            </a:r>
            <a:r>
              <a:rPr lang="en-US" altLang="zh-HK" sz="1200" kern="1200" dirty="0" smtClean="0">
                <a:solidFill>
                  <a:schemeClr val="tx1"/>
                </a:solidFill>
                <a:effectLst/>
                <a:latin typeface="+mn-lt"/>
                <a:ea typeface="+mn-ea"/>
                <a:cs typeface="+mn-cs"/>
              </a:rPr>
              <a:t> and SIS databases.  The </a:t>
            </a:r>
            <a:r>
              <a:rPr lang="en-US" altLang="zh-HK" sz="1200" kern="1200" dirty="0" err="1" smtClean="0">
                <a:solidFill>
                  <a:schemeClr val="tx1"/>
                </a:solidFill>
                <a:effectLst/>
                <a:latin typeface="+mn-lt"/>
                <a:ea typeface="+mn-ea"/>
                <a:cs typeface="+mn-cs"/>
              </a:rPr>
              <a:t>SISDao</a:t>
            </a:r>
            <a:r>
              <a:rPr lang="en-US" altLang="zh-HK" sz="1200" kern="1200" dirty="0" smtClean="0">
                <a:solidFill>
                  <a:schemeClr val="tx1"/>
                </a:solidFill>
                <a:effectLst/>
                <a:latin typeface="+mn-lt"/>
                <a:ea typeface="+mn-ea"/>
                <a:cs typeface="+mn-cs"/>
              </a:rPr>
              <a:t> (data access object) will load data from SIS DB except the customized information such as Advanced Standing, Credit Transfer and Course Exemption.  For those customized data, they will be imported to </a:t>
            </a:r>
            <a:r>
              <a:rPr lang="en-US" altLang="zh-HK" sz="1200" kern="1200" dirty="0" err="1" smtClean="0">
                <a:solidFill>
                  <a:schemeClr val="tx1"/>
                </a:solidFill>
                <a:effectLst/>
                <a:latin typeface="+mn-lt"/>
                <a:ea typeface="+mn-ea"/>
                <a:cs typeface="+mn-cs"/>
              </a:rPr>
              <a:t>u.achieve</a:t>
            </a:r>
            <a:r>
              <a:rPr lang="en-US" altLang="zh-HK" sz="1200" kern="1200" dirty="0" smtClean="0">
                <a:solidFill>
                  <a:schemeClr val="tx1"/>
                </a:solidFill>
                <a:effectLst/>
                <a:latin typeface="+mn-lt"/>
                <a:ea typeface="+mn-ea"/>
                <a:cs typeface="+mn-cs"/>
              </a:rPr>
              <a:t> DB directly by exception records.  Therefore, the </a:t>
            </a:r>
            <a:r>
              <a:rPr lang="en-US" altLang="zh-HK" sz="1200" kern="1200" dirty="0" err="1" smtClean="0">
                <a:solidFill>
                  <a:schemeClr val="tx1"/>
                </a:solidFill>
                <a:effectLst/>
                <a:latin typeface="+mn-lt"/>
                <a:ea typeface="+mn-ea"/>
                <a:cs typeface="+mn-cs"/>
              </a:rPr>
              <a:t>SISDao</a:t>
            </a:r>
            <a:r>
              <a:rPr lang="en-US" altLang="zh-HK" sz="1200" kern="1200" dirty="0" smtClean="0">
                <a:solidFill>
                  <a:schemeClr val="tx1"/>
                </a:solidFill>
                <a:effectLst/>
                <a:latin typeface="+mn-lt"/>
                <a:ea typeface="+mn-ea"/>
                <a:cs typeface="+mn-cs"/>
              </a:rPr>
              <a:t> will also load data from both </a:t>
            </a:r>
            <a:r>
              <a:rPr lang="en-US" altLang="zh-HK" sz="1200" kern="1200" dirty="0" err="1" smtClean="0">
                <a:solidFill>
                  <a:schemeClr val="tx1"/>
                </a:solidFill>
                <a:effectLst/>
                <a:latin typeface="+mn-lt"/>
                <a:ea typeface="+mn-ea"/>
                <a:cs typeface="+mn-cs"/>
              </a:rPr>
              <a:t>u.achieve</a:t>
            </a:r>
            <a:r>
              <a:rPr lang="en-US" altLang="zh-HK" sz="1200" kern="1200" dirty="0" smtClean="0">
                <a:solidFill>
                  <a:schemeClr val="tx1"/>
                </a:solidFill>
                <a:effectLst/>
                <a:latin typeface="+mn-lt"/>
                <a:ea typeface="+mn-ea"/>
                <a:cs typeface="+mn-cs"/>
              </a:rPr>
              <a:t> DB and SIS DB.</a:t>
            </a:r>
            <a:endParaRPr lang="zh-TW" altLang="zh-HK" sz="1200" kern="1200" dirty="0" smtClean="0">
              <a:solidFill>
                <a:schemeClr val="tx1"/>
              </a:solidFill>
              <a:effectLst/>
              <a:latin typeface="+mn-lt"/>
              <a:ea typeface="+mn-ea"/>
              <a:cs typeface="+mn-cs"/>
            </a:endParaRPr>
          </a:p>
          <a:p>
            <a:endParaRPr lang="zh-HK" altLang="en-US" dirty="0"/>
          </a:p>
        </p:txBody>
      </p:sp>
      <p:sp>
        <p:nvSpPr>
          <p:cNvPr id="4" name="Slide Number Placeholder 3"/>
          <p:cNvSpPr>
            <a:spLocks noGrp="1"/>
          </p:cNvSpPr>
          <p:nvPr>
            <p:ph type="sldNum" sz="quarter" idx="10"/>
          </p:nvPr>
        </p:nvSpPr>
        <p:spPr/>
        <p:txBody>
          <a:bodyPr/>
          <a:lstStyle/>
          <a:p>
            <a:fld id="{22164149-2C44-4029-BA5B-3E7ECA7C8CBF}" type="slidenum">
              <a:rPr lang="en-US" smtClean="0"/>
              <a:t>10</a:t>
            </a:fld>
            <a:endParaRPr lang="en-US"/>
          </a:p>
        </p:txBody>
      </p:sp>
    </p:spTree>
    <p:extLst>
      <p:ext uri="{BB962C8B-B14F-4D97-AF65-F5344CB8AC3E}">
        <p14:creationId xmlns:p14="http://schemas.microsoft.com/office/powerpoint/2010/main" val="25071829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HK" sz="1200" kern="1200" dirty="0" smtClean="0">
                <a:solidFill>
                  <a:schemeClr val="tx1"/>
                </a:solidFill>
                <a:effectLst/>
                <a:latin typeface="+mn-lt"/>
                <a:ea typeface="+mn-ea"/>
                <a:cs typeface="+mn-cs"/>
              </a:rPr>
              <a:t>I would like to introduce the encoding structure.  In general, a Degree program will have requirements and under</a:t>
            </a:r>
            <a:r>
              <a:rPr lang="en-GB" altLang="zh-HK" sz="1200" kern="1200" dirty="0" smtClean="0">
                <a:solidFill>
                  <a:schemeClr val="tx1"/>
                </a:solidFill>
                <a:effectLst/>
                <a:latin typeface="+mn-lt"/>
                <a:ea typeface="+mn-ea"/>
                <a:cs typeface="+mn-cs"/>
              </a:rPr>
              <a:t> each</a:t>
            </a:r>
            <a:r>
              <a:rPr lang="en-US" altLang="zh-HK" sz="1200" kern="1200" dirty="0" smtClean="0">
                <a:solidFill>
                  <a:schemeClr val="tx1"/>
                </a:solidFill>
                <a:effectLst/>
                <a:latin typeface="+mn-lt"/>
                <a:ea typeface="+mn-ea"/>
                <a:cs typeface="+mn-cs"/>
              </a:rPr>
              <a:t> requirements, there are sub-requirements.  And, it is common that it may have more than one requirement </a:t>
            </a:r>
            <a:r>
              <a:rPr lang="en-GB" altLang="zh-HK" sz="1200" kern="1200" dirty="0" smtClean="0">
                <a:solidFill>
                  <a:schemeClr val="tx1"/>
                </a:solidFill>
                <a:effectLst/>
                <a:latin typeface="+mn-lt"/>
                <a:ea typeface="+mn-ea"/>
                <a:cs typeface="+mn-cs"/>
              </a:rPr>
              <a:t>and </a:t>
            </a:r>
            <a:r>
              <a:rPr lang="en-US" altLang="zh-HK" sz="1200" kern="1200" dirty="0" smtClean="0">
                <a:solidFill>
                  <a:schemeClr val="tx1"/>
                </a:solidFill>
                <a:effectLst/>
                <a:latin typeface="+mn-lt"/>
                <a:ea typeface="+mn-ea"/>
                <a:cs typeface="+mn-cs"/>
              </a:rPr>
              <a:t>which have a set of sub requirements.  Moreover, the degree audit system accept multiple levels. </a:t>
            </a:r>
            <a:r>
              <a:rPr lang="en-GB" altLang="zh-HK" sz="1200" kern="1200" dirty="0" smtClean="0">
                <a:solidFill>
                  <a:schemeClr val="tx1"/>
                </a:solidFill>
                <a:effectLst/>
                <a:latin typeface="+mn-lt"/>
                <a:ea typeface="+mn-ea"/>
                <a:cs typeface="+mn-cs"/>
              </a:rPr>
              <a:t>Therefore,</a:t>
            </a:r>
            <a:r>
              <a:rPr lang="en-GB" altLang="zh-HK" sz="1200" kern="1200" baseline="0" dirty="0" smtClean="0">
                <a:solidFill>
                  <a:schemeClr val="tx1"/>
                </a:solidFill>
                <a:effectLst/>
                <a:latin typeface="+mn-lt"/>
                <a:ea typeface="+mn-ea"/>
                <a:cs typeface="+mn-cs"/>
              </a:rPr>
              <a:t> </a:t>
            </a:r>
            <a:r>
              <a:rPr lang="en-US" altLang="zh-HK" sz="1200" kern="1200" dirty="0" smtClean="0">
                <a:solidFill>
                  <a:schemeClr val="tx1"/>
                </a:solidFill>
                <a:effectLst/>
                <a:latin typeface="+mn-lt"/>
                <a:ea typeface="+mn-ea"/>
                <a:cs typeface="+mn-cs"/>
              </a:rPr>
              <a:t>we can define the requirements at multiple levels for a degree program</a:t>
            </a:r>
            <a:r>
              <a:rPr lang="en-GB" altLang="zh-HK" sz="1200" kern="1200" dirty="0" smtClean="0">
                <a:solidFill>
                  <a:schemeClr val="tx1"/>
                </a:solidFill>
                <a:effectLst/>
                <a:latin typeface="+mn-lt"/>
                <a:ea typeface="+mn-ea"/>
                <a:cs typeface="+mn-cs"/>
              </a:rPr>
              <a:t>.</a:t>
            </a:r>
            <a:endParaRPr lang="zh-TW" altLang="zh-HK" sz="1200" kern="1200" dirty="0" smtClean="0">
              <a:solidFill>
                <a:schemeClr val="tx1"/>
              </a:solidFill>
              <a:effectLst/>
              <a:latin typeface="+mn-lt"/>
              <a:ea typeface="+mn-ea"/>
              <a:cs typeface="+mn-cs"/>
            </a:endParaRPr>
          </a:p>
          <a:p>
            <a:endParaRPr lang="zh-HK" altLang="en-US" dirty="0"/>
          </a:p>
        </p:txBody>
      </p:sp>
      <p:sp>
        <p:nvSpPr>
          <p:cNvPr id="4" name="投影片編號版面配置區 3"/>
          <p:cNvSpPr>
            <a:spLocks noGrp="1"/>
          </p:cNvSpPr>
          <p:nvPr>
            <p:ph type="sldNum" sz="quarter" idx="10"/>
          </p:nvPr>
        </p:nvSpPr>
        <p:spPr/>
        <p:txBody>
          <a:bodyPr/>
          <a:lstStyle/>
          <a:p>
            <a:fld id="{37850370-03DA-4B41-8B3D-E9CAB62A355A}" type="slidenum">
              <a:rPr lang="zh-HK" altLang="en-US" smtClean="0"/>
              <a:pPr/>
              <a:t>11</a:t>
            </a:fld>
            <a:endParaRPr lang="zh-HK" altLang="en-US"/>
          </a:p>
        </p:txBody>
      </p:sp>
    </p:spTree>
    <p:extLst>
      <p:ext uri="{BB962C8B-B14F-4D97-AF65-F5344CB8AC3E}">
        <p14:creationId xmlns:p14="http://schemas.microsoft.com/office/powerpoint/2010/main" val="2786900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zh-HK" altLang="en-US" dirty="0"/>
          </a:p>
        </p:txBody>
      </p:sp>
      <p:sp>
        <p:nvSpPr>
          <p:cNvPr id="4" name="Slide Number Placeholder 3"/>
          <p:cNvSpPr>
            <a:spLocks noGrp="1"/>
          </p:cNvSpPr>
          <p:nvPr>
            <p:ph type="sldNum" sz="quarter" idx="10"/>
          </p:nvPr>
        </p:nvSpPr>
        <p:spPr/>
        <p:txBody>
          <a:bodyPr/>
          <a:lstStyle/>
          <a:p>
            <a:fld id="{22164149-2C44-4029-BA5B-3E7ECA7C8CBF}" type="slidenum">
              <a:rPr lang="en-US" smtClean="0"/>
              <a:t>12</a:t>
            </a:fld>
            <a:endParaRPr lang="en-US"/>
          </a:p>
        </p:txBody>
      </p:sp>
    </p:spTree>
    <p:extLst>
      <p:ext uri="{BB962C8B-B14F-4D97-AF65-F5344CB8AC3E}">
        <p14:creationId xmlns:p14="http://schemas.microsoft.com/office/powerpoint/2010/main" val="1760948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164149-2C44-4029-BA5B-3E7ECA7C8CBF}" type="slidenum">
              <a:rPr lang="en-US" smtClean="0"/>
              <a:t>13</a:t>
            </a:fld>
            <a:endParaRPr lang="en-US"/>
          </a:p>
        </p:txBody>
      </p:sp>
    </p:spTree>
    <p:extLst>
      <p:ext uri="{BB962C8B-B14F-4D97-AF65-F5344CB8AC3E}">
        <p14:creationId xmlns:p14="http://schemas.microsoft.com/office/powerpoint/2010/main" val="29263891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1"/>
            <a:ext cx="9144000" cy="45720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42900" y="4960137"/>
            <a:ext cx="5829300" cy="1463040"/>
          </a:xfrm>
        </p:spPr>
        <p:txBody>
          <a:bodyPr anchor="ctr">
            <a:normAutofit/>
          </a:bodyPr>
          <a:lstStyle>
            <a:lvl1pPr algn="r">
              <a:defRPr sz="4400" spc="200" baseline="0"/>
            </a:lvl1pPr>
          </a:lstStyle>
          <a:p>
            <a:r>
              <a:rPr lang="en-US"/>
              <a:t>Click to edit Master title style</a:t>
            </a:r>
            <a:endParaRPr lang="en-US" dirty="0"/>
          </a:p>
        </p:txBody>
      </p:sp>
      <p:sp>
        <p:nvSpPr>
          <p:cNvPr id="3" name="Subtitle 2"/>
          <p:cNvSpPr>
            <a:spLocks noGrp="1"/>
          </p:cNvSpPr>
          <p:nvPr>
            <p:ph type="subTitle" idx="1"/>
          </p:nvPr>
        </p:nvSpPr>
        <p:spPr>
          <a:xfrm>
            <a:off x="6457950" y="4960137"/>
            <a:ext cx="2400300" cy="1463040"/>
          </a:xfrm>
        </p:spPr>
        <p:txBody>
          <a:bodyPr lIns="91440" rIns="91440" anchor="ctr">
            <a:normAutofit/>
          </a:bodyPr>
          <a:lstStyle>
            <a:lvl1pPr marL="0" indent="0" algn="l">
              <a:lnSpc>
                <a:spcPct val="100000"/>
              </a:lnSpc>
              <a:spcBef>
                <a:spcPts val="0"/>
              </a:spcBef>
              <a:buNone/>
              <a:defRPr sz="1600">
                <a:solidFill>
                  <a:schemeClr val="tx1">
                    <a:lumMod val="90000"/>
                    <a:lumOff val="10000"/>
                  </a:schemeClr>
                </a:solidFill>
              </a:defRPr>
            </a:lvl1pPr>
            <a:lvl2pPr marL="457189" indent="0" algn="ctr">
              <a:buNone/>
              <a:defRPr sz="1600"/>
            </a:lvl2pPr>
            <a:lvl3pPr marL="914377" indent="0" algn="ctr">
              <a:buNone/>
              <a:defRPr sz="16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669FF71E-BF8D-4FE7-B58C-A1EF7993D733}" type="datetime1">
              <a:rPr lang="en-US" smtClean="0"/>
              <a:t>13-May-18</a:t>
            </a:fld>
            <a:endParaRPr lang="en-US"/>
          </a:p>
        </p:txBody>
      </p:sp>
      <p:sp>
        <p:nvSpPr>
          <p:cNvPr id="5" name="Footer Placeholder 4"/>
          <p:cNvSpPr>
            <a:spLocks noGrp="1"/>
          </p:cNvSpPr>
          <p:nvPr>
            <p:ph type="ftr" sz="quarter" idx="11"/>
          </p:nvPr>
        </p:nvSpPr>
        <p:spPr/>
        <p:txBody>
          <a:bodyPr/>
          <a:lstStyle/>
          <a:p>
            <a:r>
              <a:rPr lang="en-US"/>
              <a:t>EMEA Alliance   11-12 October 2016</a:t>
            </a:r>
          </a:p>
        </p:txBody>
      </p:sp>
      <p:sp>
        <p:nvSpPr>
          <p:cNvPr id="6" name="Slide Number Placeholder 5"/>
          <p:cNvSpPr>
            <a:spLocks noGrp="1"/>
          </p:cNvSpPr>
          <p:nvPr>
            <p:ph type="sldNum" sz="quarter" idx="12"/>
          </p:nvPr>
        </p:nvSpPr>
        <p:spPr/>
        <p:txBody>
          <a:bodyPr/>
          <a:lstStyle/>
          <a:p>
            <a:fld id="{3A636B23-8F6D-4947-88AC-038BF7B2E127}" type="slidenum">
              <a:rPr lang="en-US" smtClean="0"/>
              <a:t>‹#›</a:t>
            </a:fld>
            <a:endParaRPr lang="en-US"/>
          </a:p>
        </p:txBody>
      </p:sp>
      <p:cxnSp>
        <p:nvCxnSpPr>
          <p:cNvPr id="8" name="Straight Connector 7"/>
          <p:cNvCxnSpPr/>
          <p:nvPr/>
        </p:nvCxnSpPr>
        <p:spPr>
          <a:xfrm flipV="1">
            <a:off x="629013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115755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C53CB32-8852-4B36-B205-27922D7C9A21}" type="datetime1">
              <a:rPr lang="en-US" smtClean="0"/>
              <a:t>13-May-18</a:t>
            </a:fld>
            <a:endParaRPr lang="en-US"/>
          </a:p>
        </p:txBody>
      </p:sp>
      <p:sp>
        <p:nvSpPr>
          <p:cNvPr id="5" name="Footer Placeholder 4"/>
          <p:cNvSpPr>
            <a:spLocks noGrp="1"/>
          </p:cNvSpPr>
          <p:nvPr>
            <p:ph type="ftr" sz="quarter" idx="11"/>
          </p:nvPr>
        </p:nvSpPr>
        <p:spPr/>
        <p:txBody>
          <a:bodyPr/>
          <a:lstStyle/>
          <a:p>
            <a:r>
              <a:rPr lang="en-US"/>
              <a:t>EMEA Alliance   11-12 October 2016</a:t>
            </a:r>
          </a:p>
        </p:txBody>
      </p:sp>
      <p:sp>
        <p:nvSpPr>
          <p:cNvPr id="6" name="Slide Number Placeholder 5"/>
          <p:cNvSpPr>
            <a:spLocks noGrp="1"/>
          </p:cNvSpPr>
          <p:nvPr>
            <p:ph type="sldNum" sz="quarter" idx="12"/>
          </p:nvPr>
        </p:nvSpPr>
        <p:spPr/>
        <p:txBody>
          <a:bodyPr/>
          <a:lstStyle/>
          <a:p>
            <a:fld id="{3A636B23-8F6D-4947-88AC-038BF7B2E127}" type="slidenum">
              <a:rPr lang="en-US" smtClean="0"/>
              <a:t>‹#›</a:t>
            </a:fld>
            <a:endParaRPr lang="en-US"/>
          </a:p>
        </p:txBody>
      </p:sp>
    </p:spTree>
    <p:extLst>
      <p:ext uri="{BB962C8B-B14F-4D97-AF65-F5344CB8AC3E}">
        <p14:creationId xmlns:p14="http://schemas.microsoft.com/office/powerpoint/2010/main" val="10312936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762000"/>
            <a:ext cx="1971675"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742951" y="762000"/>
            <a:ext cx="5686425"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56D34DA-B030-4B3F-A1D3-A735E0604342}" type="datetime1">
              <a:rPr lang="en-US" smtClean="0"/>
              <a:t>13-May-18</a:t>
            </a:fld>
            <a:endParaRPr lang="en-US"/>
          </a:p>
        </p:txBody>
      </p:sp>
      <p:sp>
        <p:nvSpPr>
          <p:cNvPr id="5" name="Footer Placeholder 4"/>
          <p:cNvSpPr>
            <a:spLocks noGrp="1"/>
          </p:cNvSpPr>
          <p:nvPr>
            <p:ph type="ftr" sz="quarter" idx="11"/>
          </p:nvPr>
        </p:nvSpPr>
        <p:spPr/>
        <p:txBody>
          <a:bodyPr/>
          <a:lstStyle/>
          <a:p>
            <a:r>
              <a:rPr lang="en-US"/>
              <a:t>EMEA Alliance   11-12 October 2016</a:t>
            </a:r>
          </a:p>
        </p:txBody>
      </p:sp>
      <p:sp>
        <p:nvSpPr>
          <p:cNvPr id="6" name="Slide Number Placeholder 5"/>
          <p:cNvSpPr>
            <a:spLocks noGrp="1"/>
          </p:cNvSpPr>
          <p:nvPr>
            <p:ph type="sldNum" sz="quarter" idx="12"/>
          </p:nvPr>
        </p:nvSpPr>
        <p:spPr/>
        <p:txBody>
          <a:bodyPr/>
          <a:lstStyle/>
          <a:p>
            <a:fld id="{3A636B23-8F6D-4947-88AC-038BF7B2E127}" type="slidenum">
              <a:rPr lang="en-US" smtClean="0"/>
              <a:t>‹#›</a:t>
            </a:fld>
            <a:endParaRPr lang="en-US"/>
          </a:p>
        </p:txBody>
      </p:sp>
      <p:cxnSp>
        <p:nvCxnSpPr>
          <p:cNvPr id="7" name="Straight Connector 6"/>
          <p:cNvCxnSpPr/>
          <p:nvPr/>
        </p:nvCxnSpPr>
        <p:spPr>
          <a:xfrm rot="5400000" flipV="1">
            <a:off x="7543800" y="173563"/>
            <a:ext cx="0" cy="6858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061121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CA4D2E0-1EA0-4E5D-B227-151C82F645C5}" type="datetime1">
              <a:rPr lang="en-US" smtClean="0"/>
              <a:t>13-May-18</a:t>
            </a:fld>
            <a:endParaRPr lang="en-US"/>
          </a:p>
        </p:txBody>
      </p:sp>
      <p:sp>
        <p:nvSpPr>
          <p:cNvPr id="5" name="Footer Placeholder 4"/>
          <p:cNvSpPr>
            <a:spLocks noGrp="1"/>
          </p:cNvSpPr>
          <p:nvPr>
            <p:ph type="ftr" sz="quarter" idx="11"/>
          </p:nvPr>
        </p:nvSpPr>
        <p:spPr/>
        <p:txBody>
          <a:bodyPr/>
          <a:lstStyle/>
          <a:p>
            <a:r>
              <a:rPr lang="en-US"/>
              <a:t>EMEA Alliance   11-12 October 2016</a:t>
            </a:r>
          </a:p>
        </p:txBody>
      </p:sp>
      <p:sp>
        <p:nvSpPr>
          <p:cNvPr id="6" name="Slide Number Placeholder 5"/>
          <p:cNvSpPr>
            <a:spLocks noGrp="1"/>
          </p:cNvSpPr>
          <p:nvPr>
            <p:ph type="sldNum" sz="quarter" idx="12"/>
          </p:nvPr>
        </p:nvSpPr>
        <p:spPr/>
        <p:txBody>
          <a:bodyPr/>
          <a:lstStyle/>
          <a:p>
            <a:fld id="{3A636B23-8F6D-4947-88AC-038BF7B2E127}" type="slidenum">
              <a:rPr lang="en-US" smtClean="0"/>
              <a:t>‹#›</a:t>
            </a:fld>
            <a:endParaRPr lang="en-US"/>
          </a:p>
        </p:txBody>
      </p:sp>
    </p:spTree>
    <p:extLst>
      <p:ext uri="{BB962C8B-B14F-4D97-AF65-F5344CB8AC3E}">
        <p14:creationId xmlns:p14="http://schemas.microsoft.com/office/powerpoint/2010/main" val="36516259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1"/>
            <a:ext cx="9144000" cy="4572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4960137"/>
            <a:ext cx="5829300" cy="1463040"/>
          </a:xfrm>
        </p:spPr>
        <p:txBody>
          <a:bodyPr anchor="ctr">
            <a:normAutofit/>
          </a:bodyPr>
          <a:lstStyle>
            <a:lvl1pPr algn="r">
              <a:defRPr sz="44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6457950" y="4960137"/>
            <a:ext cx="2400300" cy="1463040"/>
          </a:xfrm>
        </p:spPr>
        <p:txBody>
          <a:bodyPr lIns="91440" rIns="91440" anchor="ctr">
            <a:normAutofit/>
          </a:bodyPr>
          <a:lstStyle>
            <a:lvl1pPr marL="0" indent="0">
              <a:lnSpc>
                <a:spcPct val="100000"/>
              </a:lnSpc>
              <a:spcBef>
                <a:spcPts val="0"/>
              </a:spcBef>
              <a:buNone/>
              <a:defRPr sz="1600">
                <a:solidFill>
                  <a:schemeClr val="tx1">
                    <a:lumMod val="90000"/>
                    <a:lumOff val="10000"/>
                  </a:schemeClr>
                </a:solidFill>
              </a:defRPr>
            </a:lvl1pPr>
            <a:lvl2pPr marL="457189" indent="0">
              <a:buNone/>
              <a:defRPr sz="16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849B4E0-C19E-46DF-96CD-ED609C9E4C4F}" type="datetime1">
              <a:rPr lang="en-US" smtClean="0"/>
              <a:t>13-May-18</a:t>
            </a:fld>
            <a:endParaRPr lang="en-US"/>
          </a:p>
        </p:txBody>
      </p:sp>
      <p:sp>
        <p:nvSpPr>
          <p:cNvPr id="5" name="Footer Placeholder 4"/>
          <p:cNvSpPr>
            <a:spLocks noGrp="1"/>
          </p:cNvSpPr>
          <p:nvPr>
            <p:ph type="ftr" sz="quarter" idx="11"/>
          </p:nvPr>
        </p:nvSpPr>
        <p:spPr/>
        <p:txBody>
          <a:bodyPr/>
          <a:lstStyle/>
          <a:p>
            <a:r>
              <a:rPr lang="en-US"/>
              <a:t>EMEA Alliance   11-12 October 2016</a:t>
            </a:r>
          </a:p>
        </p:txBody>
      </p:sp>
      <p:sp>
        <p:nvSpPr>
          <p:cNvPr id="6" name="Slide Number Placeholder 5"/>
          <p:cNvSpPr>
            <a:spLocks noGrp="1"/>
          </p:cNvSpPr>
          <p:nvPr>
            <p:ph type="sldNum" sz="quarter" idx="12"/>
          </p:nvPr>
        </p:nvSpPr>
        <p:spPr/>
        <p:txBody>
          <a:bodyPr/>
          <a:lstStyle/>
          <a:p>
            <a:fld id="{3A636B23-8F6D-4947-88AC-038BF7B2E127}" type="slidenum">
              <a:rPr lang="en-US" smtClean="0"/>
              <a:t>‹#›</a:t>
            </a:fld>
            <a:endParaRPr lang="en-US"/>
          </a:p>
        </p:txBody>
      </p:sp>
      <p:cxnSp>
        <p:nvCxnSpPr>
          <p:cNvPr id="8" name="Straight Connector 7"/>
          <p:cNvCxnSpPr/>
          <p:nvPr/>
        </p:nvCxnSpPr>
        <p:spPr>
          <a:xfrm flipV="1">
            <a:off x="6290132" y="5264106"/>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074444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68096" y="585216"/>
            <a:ext cx="7290054"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768096" y="2286000"/>
            <a:ext cx="35661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491990" y="2286000"/>
            <a:ext cx="35661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1C48F53-2059-4644-A16C-22F91FCD4BC2}" type="datetime1">
              <a:rPr lang="en-US" smtClean="0"/>
              <a:t>13-May-18</a:t>
            </a:fld>
            <a:endParaRPr lang="en-US"/>
          </a:p>
        </p:txBody>
      </p:sp>
      <p:sp>
        <p:nvSpPr>
          <p:cNvPr id="6" name="Footer Placeholder 5"/>
          <p:cNvSpPr>
            <a:spLocks noGrp="1"/>
          </p:cNvSpPr>
          <p:nvPr>
            <p:ph type="ftr" sz="quarter" idx="11"/>
          </p:nvPr>
        </p:nvSpPr>
        <p:spPr/>
        <p:txBody>
          <a:bodyPr/>
          <a:lstStyle/>
          <a:p>
            <a:r>
              <a:rPr lang="en-US"/>
              <a:t>EMEA Alliance   11-12 October 2016</a:t>
            </a:r>
          </a:p>
        </p:txBody>
      </p:sp>
      <p:sp>
        <p:nvSpPr>
          <p:cNvPr id="7" name="Slide Number Placeholder 6"/>
          <p:cNvSpPr>
            <a:spLocks noGrp="1"/>
          </p:cNvSpPr>
          <p:nvPr>
            <p:ph type="sldNum" sz="quarter" idx="12"/>
          </p:nvPr>
        </p:nvSpPr>
        <p:spPr/>
        <p:txBody>
          <a:bodyPr/>
          <a:lstStyle/>
          <a:p>
            <a:fld id="{3A636B23-8F6D-4947-88AC-038BF7B2E127}" type="slidenum">
              <a:rPr lang="en-US" smtClean="0"/>
              <a:t>‹#›</a:t>
            </a:fld>
            <a:endParaRPr lang="en-US"/>
          </a:p>
        </p:txBody>
      </p:sp>
    </p:spTree>
    <p:extLst>
      <p:ext uri="{BB962C8B-B14F-4D97-AF65-F5344CB8AC3E}">
        <p14:creationId xmlns:p14="http://schemas.microsoft.com/office/powerpoint/2010/main" val="33099970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768096" y="585216"/>
            <a:ext cx="7290054" cy="1499616"/>
          </a:xfrm>
        </p:spPr>
        <p:txBody>
          <a:bodyPr/>
          <a:lstStyle/>
          <a:p>
            <a:r>
              <a:rPr lang="en-US"/>
              <a:t>Click to edit Master title style</a:t>
            </a:r>
            <a:endParaRPr lang="en-US" dirty="0"/>
          </a:p>
        </p:txBody>
      </p:sp>
      <p:sp>
        <p:nvSpPr>
          <p:cNvPr id="3" name="Text Placeholder 2"/>
          <p:cNvSpPr>
            <a:spLocks noGrp="1"/>
          </p:cNvSpPr>
          <p:nvPr>
            <p:ph type="body" idx="1"/>
          </p:nvPr>
        </p:nvSpPr>
        <p:spPr>
          <a:xfrm>
            <a:off x="768096" y="2179636"/>
            <a:ext cx="3566160" cy="822960"/>
          </a:xfrm>
        </p:spPr>
        <p:txBody>
          <a:bodyPr lIns="137160" rIns="137160" anchor="ctr">
            <a:normAutofit/>
          </a:bodyPr>
          <a:lstStyle>
            <a:lvl1pPr marL="0" indent="0">
              <a:spcBef>
                <a:spcPts val="0"/>
              </a:spcBef>
              <a:spcAft>
                <a:spcPts val="0"/>
              </a:spcAft>
              <a:buNone/>
              <a:defRPr sz="2200" b="0" cap="none" baseline="0">
                <a:solidFill>
                  <a:schemeClr val="accent2">
                    <a:lumMod val="75000"/>
                  </a:schemeClr>
                </a:solidFill>
                <a:latin typeface="+mn-lt"/>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768096" y="2967788"/>
            <a:ext cx="356616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491990" y="2179636"/>
            <a:ext cx="3566160" cy="822960"/>
          </a:xfrm>
        </p:spPr>
        <p:txBody>
          <a:bodyPr lIns="137160" rIns="137160" anchor="ctr">
            <a:normAutofit/>
          </a:bodyPr>
          <a:lstStyle>
            <a:lvl1pPr marL="0" indent="0">
              <a:spcBef>
                <a:spcPts val="0"/>
              </a:spcBef>
              <a:spcAft>
                <a:spcPts val="0"/>
              </a:spcAft>
              <a:buNone/>
              <a:defRPr lang="en-US" sz="2200" b="0" kern="1200" cap="none" baseline="0" dirty="0">
                <a:solidFill>
                  <a:schemeClr val="accent2">
                    <a:lumMod val="75000"/>
                  </a:schemeClr>
                </a:solidFill>
                <a:latin typeface="+mn-lt"/>
                <a:ea typeface="+mn-ea"/>
                <a:cs typeface="+mn-cs"/>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marL="0" lvl="0" indent="0" algn="l" defTabSz="914377" rtl="0" eaLnBrk="1" latinLnBrk="0" hangingPunct="1">
              <a:lnSpc>
                <a:spcPct val="90000"/>
              </a:lnSpc>
              <a:spcBef>
                <a:spcPts val="1800"/>
              </a:spcBef>
              <a:buNone/>
            </a:pPr>
            <a:r>
              <a:rPr lang="en-US"/>
              <a:t>Click to edit Master text styles</a:t>
            </a:r>
          </a:p>
        </p:txBody>
      </p:sp>
      <p:sp>
        <p:nvSpPr>
          <p:cNvPr id="6" name="Content Placeholder 5"/>
          <p:cNvSpPr>
            <a:spLocks noGrp="1"/>
          </p:cNvSpPr>
          <p:nvPr>
            <p:ph sz="quarter" idx="4"/>
          </p:nvPr>
        </p:nvSpPr>
        <p:spPr>
          <a:xfrm>
            <a:off x="4491990" y="2967788"/>
            <a:ext cx="356616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4483179-5096-4C0A-ADBE-747E3A7BD9E5}" type="datetime1">
              <a:rPr lang="en-US" smtClean="0"/>
              <a:t>13-May-18</a:t>
            </a:fld>
            <a:endParaRPr lang="en-US"/>
          </a:p>
        </p:txBody>
      </p:sp>
      <p:sp>
        <p:nvSpPr>
          <p:cNvPr id="8" name="Footer Placeholder 7"/>
          <p:cNvSpPr>
            <a:spLocks noGrp="1"/>
          </p:cNvSpPr>
          <p:nvPr>
            <p:ph type="ftr" sz="quarter" idx="11"/>
          </p:nvPr>
        </p:nvSpPr>
        <p:spPr/>
        <p:txBody>
          <a:bodyPr/>
          <a:lstStyle/>
          <a:p>
            <a:r>
              <a:rPr lang="en-US"/>
              <a:t>EMEA Alliance   11-12 October 2016</a:t>
            </a:r>
          </a:p>
        </p:txBody>
      </p:sp>
      <p:sp>
        <p:nvSpPr>
          <p:cNvPr id="9" name="Slide Number Placeholder 8"/>
          <p:cNvSpPr>
            <a:spLocks noGrp="1"/>
          </p:cNvSpPr>
          <p:nvPr>
            <p:ph type="sldNum" sz="quarter" idx="12"/>
          </p:nvPr>
        </p:nvSpPr>
        <p:spPr/>
        <p:txBody>
          <a:bodyPr/>
          <a:lstStyle/>
          <a:p>
            <a:fld id="{3A636B23-8F6D-4947-88AC-038BF7B2E127}" type="slidenum">
              <a:rPr lang="en-US" smtClean="0"/>
              <a:t>‹#›</a:t>
            </a:fld>
            <a:endParaRPr lang="en-US"/>
          </a:p>
        </p:txBody>
      </p:sp>
    </p:spTree>
    <p:extLst>
      <p:ext uri="{BB962C8B-B14F-4D97-AF65-F5344CB8AC3E}">
        <p14:creationId xmlns:p14="http://schemas.microsoft.com/office/powerpoint/2010/main" val="22833311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ADCAA83-DA8F-4EBA-9B64-328F4C5F0E6F}" type="datetime1">
              <a:rPr lang="en-US" smtClean="0"/>
              <a:t>13-May-18</a:t>
            </a:fld>
            <a:endParaRPr lang="en-US"/>
          </a:p>
        </p:txBody>
      </p:sp>
      <p:sp>
        <p:nvSpPr>
          <p:cNvPr id="4" name="Footer Placeholder 3"/>
          <p:cNvSpPr>
            <a:spLocks noGrp="1"/>
          </p:cNvSpPr>
          <p:nvPr>
            <p:ph type="ftr" sz="quarter" idx="11"/>
          </p:nvPr>
        </p:nvSpPr>
        <p:spPr/>
        <p:txBody>
          <a:bodyPr/>
          <a:lstStyle/>
          <a:p>
            <a:r>
              <a:rPr lang="en-US"/>
              <a:t>EMEA Alliance   11-12 October 2016</a:t>
            </a:r>
          </a:p>
        </p:txBody>
      </p:sp>
      <p:sp>
        <p:nvSpPr>
          <p:cNvPr id="5" name="Slide Number Placeholder 4"/>
          <p:cNvSpPr>
            <a:spLocks noGrp="1"/>
          </p:cNvSpPr>
          <p:nvPr>
            <p:ph type="sldNum" sz="quarter" idx="12"/>
          </p:nvPr>
        </p:nvSpPr>
        <p:spPr/>
        <p:txBody>
          <a:bodyPr/>
          <a:lstStyle/>
          <a:p>
            <a:fld id="{3A636B23-8F6D-4947-88AC-038BF7B2E127}" type="slidenum">
              <a:rPr lang="en-US" smtClean="0"/>
              <a:t>‹#›</a:t>
            </a:fld>
            <a:endParaRPr lang="en-US"/>
          </a:p>
        </p:txBody>
      </p:sp>
    </p:spTree>
    <p:extLst>
      <p:ext uri="{BB962C8B-B14F-4D97-AF65-F5344CB8AC3E}">
        <p14:creationId xmlns:p14="http://schemas.microsoft.com/office/powerpoint/2010/main" val="14446587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EDDC89D-B047-46A3-8769-0A3F82242EA7}" type="datetime1">
              <a:rPr lang="en-US" smtClean="0"/>
              <a:t>13-May-18</a:t>
            </a:fld>
            <a:endParaRPr lang="en-US"/>
          </a:p>
        </p:txBody>
      </p:sp>
      <p:sp>
        <p:nvSpPr>
          <p:cNvPr id="3" name="Footer Placeholder 2"/>
          <p:cNvSpPr>
            <a:spLocks noGrp="1"/>
          </p:cNvSpPr>
          <p:nvPr>
            <p:ph type="ftr" sz="quarter" idx="11"/>
          </p:nvPr>
        </p:nvSpPr>
        <p:spPr/>
        <p:txBody>
          <a:bodyPr/>
          <a:lstStyle/>
          <a:p>
            <a:r>
              <a:rPr lang="en-US"/>
              <a:t>EMEA Alliance   11-12 October 2016</a:t>
            </a:r>
          </a:p>
        </p:txBody>
      </p:sp>
      <p:sp>
        <p:nvSpPr>
          <p:cNvPr id="4" name="Slide Number Placeholder 3"/>
          <p:cNvSpPr>
            <a:spLocks noGrp="1"/>
          </p:cNvSpPr>
          <p:nvPr>
            <p:ph type="sldNum" sz="quarter" idx="12"/>
          </p:nvPr>
        </p:nvSpPr>
        <p:spPr/>
        <p:txBody>
          <a:bodyPr/>
          <a:lstStyle/>
          <a:p>
            <a:fld id="{3A636B23-8F6D-4947-88AC-038BF7B2E127}" type="slidenum">
              <a:rPr lang="en-US" smtClean="0"/>
              <a:t>‹#›</a:t>
            </a:fld>
            <a:endParaRPr lang="en-US"/>
          </a:p>
        </p:txBody>
      </p:sp>
    </p:spTree>
    <p:extLst>
      <p:ext uri="{BB962C8B-B14F-4D97-AF65-F5344CB8AC3E}">
        <p14:creationId xmlns:p14="http://schemas.microsoft.com/office/powerpoint/2010/main" val="37796313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768096" y="471509"/>
            <a:ext cx="3291840" cy="1737360"/>
          </a:xfrm>
        </p:spPr>
        <p:txBody>
          <a:bodyPr>
            <a:noAutofit/>
          </a:bodyPr>
          <a:lstStyle>
            <a:lvl1pPr>
              <a:lnSpc>
                <a:spcPct val="80000"/>
              </a:lnSpc>
              <a:defRPr sz="3600"/>
            </a:lvl1pPr>
          </a:lstStyle>
          <a:p>
            <a:r>
              <a:rPr lang="en-US"/>
              <a:t>Click to edit Master title style</a:t>
            </a:r>
            <a:endParaRPr lang="en-US" dirty="0"/>
          </a:p>
        </p:txBody>
      </p:sp>
      <p:sp>
        <p:nvSpPr>
          <p:cNvPr id="3" name="Content Placeholder 2"/>
          <p:cNvSpPr>
            <a:spLocks noGrp="1"/>
          </p:cNvSpPr>
          <p:nvPr>
            <p:ph idx="1"/>
          </p:nvPr>
        </p:nvSpPr>
        <p:spPr>
          <a:xfrm>
            <a:off x="4286250" y="822960"/>
            <a:ext cx="4258818" cy="5184648"/>
          </a:xfrm>
        </p:spPr>
        <p:txBody>
          <a:bodyPr>
            <a:normAutofit/>
          </a:bodyPr>
          <a:lstStyle>
            <a:lvl1pPr>
              <a:defRPr sz="2000"/>
            </a:lvl1pPr>
            <a:lvl2pPr>
              <a:defRPr sz="16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68096" y="2257506"/>
            <a:ext cx="3291840" cy="3762294"/>
          </a:xfrm>
        </p:spPr>
        <p:txBody>
          <a:bodyPr lIns="91440" rIns="91440">
            <a:normAutofit/>
          </a:bodyPr>
          <a:lstStyle>
            <a:lvl1pPr marL="0" indent="0">
              <a:lnSpc>
                <a:spcPct val="108000"/>
              </a:lnSpc>
              <a:spcBef>
                <a:spcPts val="600"/>
              </a:spcBef>
              <a:buNone/>
              <a:defRPr sz="16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68D5B0A-F680-40C0-9861-9349C75600E3}" type="datetime1">
              <a:rPr lang="en-US" smtClean="0"/>
              <a:t>13-May-18</a:t>
            </a:fld>
            <a:endParaRPr lang="en-US"/>
          </a:p>
        </p:txBody>
      </p:sp>
      <p:sp>
        <p:nvSpPr>
          <p:cNvPr id="6" name="Footer Placeholder 5"/>
          <p:cNvSpPr>
            <a:spLocks noGrp="1"/>
          </p:cNvSpPr>
          <p:nvPr>
            <p:ph type="ftr" sz="quarter" idx="11"/>
          </p:nvPr>
        </p:nvSpPr>
        <p:spPr/>
        <p:txBody>
          <a:bodyPr/>
          <a:lstStyle/>
          <a:p>
            <a:r>
              <a:rPr lang="en-US"/>
              <a:t>EMEA Alliance   11-12 October 2016</a:t>
            </a:r>
          </a:p>
        </p:txBody>
      </p:sp>
      <p:sp>
        <p:nvSpPr>
          <p:cNvPr id="7" name="Slide Number Placeholder 6"/>
          <p:cNvSpPr>
            <a:spLocks noGrp="1"/>
          </p:cNvSpPr>
          <p:nvPr>
            <p:ph type="sldNum" sz="quarter" idx="12"/>
          </p:nvPr>
        </p:nvSpPr>
        <p:spPr/>
        <p:txBody>
          <a:bodyPr/>
          <a:lstStyle/>
          <a:p>
            <a:fld id="{3A636B23-8F6D-4947-88AC-038BF7B2E127}" type="slidenum">
              <a:rPr lang="en-US" smtClean="0"/>
              <a:t>‹#›</a:t>
            </a:fld>
            <a:endParaRPr lang="en-US"/>
          </a:p>
        </p:txBody>
      </p:sp>
    </p:spTree>
    <p:extLst>
      <p:ext uri="{BB962C8B-B14F-4D97-AF65-F5344CB8AC3E}">
        <p14:creationId xmlns:p14="http://schemas.microsoft.com/office/powerpoint/2010/main" val="17241413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4960138"/>
            <a:ext cx="5829300" cy="1463040"/>
          </a:xfrm>
        </p:spPr>
        <p:txBody>
          <a:bodyPr anchor="ctr">
            <a:normAutofit/>
          </a:bodyPr>
          <a:lstStyle>
            <a:lvl1pPr algn="r">
              <a:defRPr sz="44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9141714" cy="4572000"/>
          </a:xfrm>
          <a:solidFill>
            <a:schemeClr val="accent2">
              <a:lumMod val="60000"/>
              <a:lumOff val="40000"/>
            </a:schemeClr>
          </a:solidFill>
        </p:spPr>
        <p:txBody>
          <a:bodyPr lIns="457200" tIns="365760"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457950" y="4960138"/>
            <a:ext cx="2400300" cy="1463040"/>
          </a:xfrm>
        </p:spPr>
        <p:txBody>
          <a:bodyPr lIns="91440" rIns="91440" anchor="ctr">
            <a:normAutofit/>
          </a:bodyPr>
          <a:lstStyle>
            <a:lvl1pPr marL="0" indent="0">
              <a:lnSpc>
                <a:spcPct val="100000"/>
              </a:lnSpc>
              <a:spcBef>
                <a:spcPts val="0"/>
              </a:spcBef>
              <a:buNone/>
              <a:defRPr sz="1600">
                <a:solidFill>
                  <a:schemeClr val="tx1">
                    <a:lumMod val="90000"/>
                    <a:lumOff val="10000"/>
                  </a:schemeClr>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7CB8CAD8-B1D4-46FB-88BA-BCC58048783E}" type="datetime1">
              <a:rPr lang="en-US" smtClean="0"/>
              <a:t>13-May-18</a:t>
            </a:fld>
            <a:endParaRPr lang="en-US"/>
          </a:p>
        </p:txBody>
      </p:sp>
      <p:sp>
        <p:nvSpPr>
          <p:cNvPr id="6" name="Footer Placeholder 5"/>
          <p:cNvSpPr>
            <a:spLocks noGrp="1"/>
          </p:cNvSpPr>
          <p:nvPr>
            <p:ph type="ftr" sz="quarter" idx="11"/>
          </p:nvPr>
        </p:nvSpPr>
        <p:spPr/>
        <p:txBody>
          <a:bodyPr/>
          <a:lstStyle/>
          <a:p>
            <a:r>
              <a:rPr lang="en-US"/>
              <a:t>EMEA Alliance   11-12 October 2016</a:t>
            </a:r>
          </a:p>
        </p:txBody>
      </p:sp>
      <p:sp>
        <p:nvSpPr>
          <p:cNvPr id="7" name="Slide Number Placeholder 6"/>
          <p:cNvSpPr>
            <a:spLocks noGrp="1"/>
          </p:cNvSpPr>
          <p:nvPr>
            <p:ph type="sldNum" sz="quarter" idx="12"/>
          </p:nvPr>
        </p:nvSpPr>
        <p:spPr/>
        <p:txBody>
          <a:bodyPr/>
          <a:lstStyle/>
          <a:p>
            <a:fld id="{3A636B23-8F6D-4947-88AC-038BF7B2E127}" type="slidenum">
              <a:rPr lang="en-US" smtClean="0"/>
              <a:t>‹#›</a:t>
            </a:fld>
            <a:endParaRPr lang="en-US"/>
          </a:p>
        </p:txBody>
      </p:sp>
      <p:cxnSp>
        <p:nvCxnSpPr>
          <p:cNvPr id="9" name="Straight Connector 8"/>
          <p:cNvCxnSpPr/>
          <p:nvPr/>
        </p:nvCxnSpPr>
        <p:spPr>
          <a:xfrm flipV="1">
            <a:off x="629013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934699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8096" y="585216"/>
            <a:ext cx="7290054"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768096" y="2286000"/>
            <a:ext cx="7290055" cy="4023360"/>
          </a:xfrm>
          <a:prstGeom prst="rect">
            <a:avLst/>
          </a:prstGeom>
        </p:spPr>
        <p:txBody>
          <a:bodyPr vert="horz" lIns="45720" tIns="45720" rIns="4572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8097" y="6470704"/>
            <a:ext cx="1615607" cy="274320"/>
          </a:xfrm>
          <a:prstGeom prst="rect">
            <a:avLst/>
          </a:prstGeom>
        </p:spPr>
        <p:txBody>
          <a:bodyPr vert="horz" lIns="91440" tIns="45720" rIns="91440" bIns="45720" rtlCol="0" anchor="ctr"/>
          <a:lstStyle>
            <a:lvl1pPr algn="l">
              <a:defRPr sz="1000">
                <a:solidFill>
                  <a:schemeClr val="tx1">
                    <a:lumMod val="90000"/>
                    <a:lumOff val="10000"/>
                  </a:schemeClr>
                </a:solidFill>
                <a:latin typeface="+mj-lt"/>
              </a:defRPr>
            </a:lvl1pPr>
          </a:lstStyle>
          <a:p>
            <a:fld id="{90177AAE-44FF-497A-81DD-75D90C54B430}" type="datetime1">
              <a:rPr lang="en-US" smtClean="0"/>
              <a:t>13-May-18</a:t>
            </a:fld>
            <a:endParaRPr lang="en-US"/>
          </a:p>
        </p:txBody>
      </p:sp>
      <p:sp>
        <p:nvSpPr>
          <p:cNvPr id="5" name="Footer Placeholder 4"/>
          <p:cNvSpPr>
            <a:spLocks noGrp="1"/>
          </p:cNvSpPr>
          <p:nvPr>
            <p:ph type="ftr" sz="quarter" idx="3"/>
          </p:nvPr>
        </p:nvSpPr>
        <p:spPr>
          <a:xfrm>
            <a:off x="3632200" y="6470704"/>
            <a:ext cx="4426094" cy="274320"/>
          </a:xfrm>
          <a:prstGeom prst="rect">
            <a:avLst/>
          </a:prstGeom>
        </p:spPr>
        <p:txBody>
          <a:bodyPr vert="horz" lIns="91440" tIns="45720" rIns="91440" bIns="45720" rtlCol="0" anchor="ctr"/>
          <a:lstStyle>
            <a:lvl1pPr algn="r">
              <a:defRPr sz="1000" cap="all" baseline="0">
                <a:solidFill>
                  <a:schemeClr val="tx1">
                    <a:lumMod val="90000"/>
                    <a:lumOff val="10000"/>
                  </a:schemeClr>
                </a:solidFill>
                <a:latin typeface="+mj-lt"/>
              </a:defRPr>
            </a:lvl1pPr>
          </a:lstStyle>
          <a:p>
            <a:r>
              <a:rPr lang="en-US"/>
              <a:t>EMEA Alliance   11-12 October 2016</a:t>
            </a:r>
          </a:p>
        </p:txBody>
      </p:sp>
      <p:sp>
        <p:nvSpPr>
          <p:cNvPr id="6" name="Slide Number Placeholder 5"/>
          <p:cNvSpPr>
            <a:spLocks noGrp="1"/>
          </p:cNvSpPr>
          <p:nvPr>
            <p:ph type="sldNum" sz="quarter" idx="4"/>
          </p:nvPr>
        </p:nvSpPr>
        <p:spPr>
          <a:xfrm>
            <a:off x="8128000" y="6470704"/>
            <a:ext cx="730250" cy="274320"/>
          </a:xfrm>
          <a:prstGeom prst="rect">
            <a:avLst/>
          </a:prstGeom>
        </p:spPr>
        <p:txBody>
          <a:bodyPr vert="horz" lIns="91440" tIns="45720" rIns="91440" bIns="45720" rtlCol="0" anchor="ctr"/>
          <a:lstStyle>
            <a:lvl1pPr algn="l">
              <a:defRPr sz="1000">
                <a:solidFill>
                  <a:schemeClr val="tx1">
                    <a:lumMod val="90000"/>
                    <a:lumOff val="10000"/>
                  </a:schemeClr>
                </a:solidFill>
                <a:latin typeface="+mj-lt"/>
              </a:defRPr>
            </a:lvl1pPr>
          </a:lstStyle>
          <a:p>
            <a:fld id="{3A636B23-8F6D-4947-88AC-038BF7B2E127}" type="slidenum">
              <a:rPr lang="en-US" smtClean="0"/>
              <a:t>‹#›</a:t>
            </a:fld>
            <a:endParaRPr lang="en-US"/>
          </a:p>
        </p:txBody>
      </p:sp>
      <p:cxnSp>
        <p:nvCxnSpPr>
          <p:cNvPr id="7" name="Straight Connector 6"/>
          <p:cNvCxnSpPr/>
          <p:nvPr/>
        </p:nvCxnSpPr>
        <p:spPr>
          <a:xfrm flipV="1">
            <a:off x="571500" y="826324"/>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14065447"/>
      </p:ext>
    </p:extLst>
  </p:cSld>
  <p:clrMap bg1="lt1" tx1="dk1" bg2="lt2" tx2="dk2" accent1="accent1" accent2="accent2" accent3="accent3" accent4="accent4" accent5="accent5" accent6="accent6" hlink="hlink" folHlink="folHlink"/>
  <p:sldLayoutIdLst>
    <p:sldLayoutId id="2147483786" r:id="rId1"/>
    <p:sldLayoutId id="2147483787" r:id="rId2"/>
    <p:sldLayoutId id="2147483788" r:id="rId3"/>
    <p:sldLayoutId id="2147483789" r:id="rId4"/>
    <p:sldLayoutId id="2147483790" r:id="rId5"/>
    <p:sldLayoutId id="2147483791" r:id="rId6"/>
    <p:sldLayoutId id="2147483792" r:id="rId7"/>
    <p:sldLayoutId id="2147483793" r:id="rId8"/>
    <p:sldLayoutId id="2147483794" r:id="rId9"/>
    <p:sldLayoutId id="2147483795" r:id="rId10"/>
    <p:sldLayoutId id="2147483796" r:id="rId11"/>
  </p:sldLayoutIdLst>
  <p:hf sldNum="0" hdr="0" dt="0"/>
  <p:txStyles>
    <p:titleStyle>
      <a:lvl1pPr algn="l" defTabSz="914377" rtl="0" eaLnBrk="1" latinLnBrk="0" hangingPunct="1">
        <a:lnSpc>
          <a:spcPct val="80000"/>
        </a:lnSpc>
        <a:spcBef>
          <a:spcPct val="0"/>
        </a:spcBef>
        <a:buNone/>
        <a:defRPr sz="4400" kern="1200" cap="all" spc="100" baseline="0">
          <a:solidFill>
            <a:schemeClr val="tx1">
              <a:lumMod val="90000"/>
              <a:lumOff val="10000"/>
            </a:schemeClr>
          </a:solidFill>
          <a:latin typeface="+mj-lt"/>
          <a:ea typeface="+mj-ea"/>
          <a:cs typeface="+mj-cs"/>
        </a:defRPr>
      </a:lvl1pPr>
    </p:titleStyle>
    <p:bodyStyle>
      <a:lvl1pPr marL="91440" indent="-91440" algn="l" defTabSz="914377"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600" kern="1200">
          <a:solidFill>
            <a:schemeClr val="tx1"/>
          </a:solidFill>
          <a:latin typeface="+mn-lt"/>
          <a:ea typeface="+mn-ea"/>
          <a:cs typeface="+mn-cs"/>
        </a:defRPr>
      </a:lvl2pPr>
      <a:lvl3pPr marL="44805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3pPr>
      <a:lvl4pPr marL="59436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4pPr>
      <a:lvl5pPr marL="77724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5pPr>
      <a:lvl6pPr marL="91440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6pPr>
      <a:lvl7pPr marL="1060704"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7pPr>
      <a:lvl8pPr marL="1216152"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8pPr>
      <a:lvl9pPr marL="136245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9.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3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7.jpg"/><Relationship Id="rId1" Type="http://schemas.openxmlformats.org/officeDocument/2006/relationships/slideLayout" Target="../slideLayouts/slideLayout9.xml"/><Relationship Id="rId5" Type="http://schemas.openxmlformats.org/officeDocument/2006/relationships/image" Target="../media/image5.png"/><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tLang="zh-HK" dirty="0"/>
              <a:t>Monitoring Student Academic Progress using Degree Audit System</a:t>
            </a:r>
            <a:endParaRPr lang="en-US" dirty="0"/>
          </a:p>
        </p:txBody>
      </p:sp>
      <p:sp>
        <p:nvSpPr>
          <p:cNvPr id="4" name="Text Placeholder 3"/>
          <p:cNvSpPr>
            <a:spLocks noGrp="1"/>
          </p:cNvSpPr>
          <p:nvPr>
            <p:ph type="body" sz="half" idx="2"/>
          </p:nvPr>
        </p:nvSpPr>
        <p:spPr/>
        <p:txBody>
          <a:bodyPr/>
          <a:lstStyle/>
          <a:p>
            <a:r>
              <a:rPr lang="en-US" dirty="0"/>
              <a:t>SESSION </a:t>
            </a:r>
            <a:r>
              <a:rPr lang="en-US" altLang="zh-HK" dirty="0" smtClean="0"/>
              <a:t>3022</a:t>
            </a:r>
          </a:p>
          <a:p>
            <a:r>
              <a:rPr lang="en-US" altLang="zh-HK" dirty="0"/>
              <a:t>Tue, May 08, 2018</a:t>
            </a:r>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2900" y="359983"/>
            <a:ext cx="3800475" cy="3705225"/>
          </a:xfrm>
          <a:prstGeom prst="rect">
            <a:avLst/>
          </a:prstGeom>
        </p:spPr>
      </p:pic>
      <p:sp>
        <p:nvSpPr>
          <p:cNvPr id="3" name="Footer Placeholder 2"/>
          <p:cNvSpPr>
            <a:spLocks noGrp="1"/>
          </p:cNvSpPr>
          <p:nvPr>
            <p:ph type="ftr" sz="quarter" idx="11"/>
          </p:nvPr>
        </p:nvSpPr>
        <p:spPr/>
        <p:txBody>
          <a:bodyPr/>
          <a:lstStyle/>
          <a:p>
            <a:r>
              <a:rPr lang="en-US" dirty="0"/>
              <a:t>Asia Alliance   7-8 May 2018</a:t>
            </a:r>
          </a:p>
        </p:txBody>
      </p:sp>
      <p:pic>
        <p:nvPicPr>
          <p:cNvPr id="13" name="Picture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7282" y="634273"/>
            <a:ext cx="3237790" cy="3156643"/>
          </a:xfrm>
          <a:prstGeom prst="rect">
            <a:avLst/>
          </a:prstGeom>
        </p:spPr>
      </p:pic>
      <p:pic>
        <p:nvPicPr>
          <p:cNvPr id="21" name="Picture 20">
            <a:extLst>
              <a:ext uri="{FF2B5EF4-FFF2-40B4-BE49-F238E27FC236}">
                <a16:creationId xmlns:a16="http://schemas.microsoft.com/office/drawing/2014/main" id="{25883D8D-BC2B-420C-BF62-96DE024CC041}"/>
              </a:ext>
            </a:extLst>
          </p:cNvPr>
          <p:cNvPicPr>
            <a:picLocks noChangeAspect="1"/>
          </p:cNvPicPr>
          <p:nvPr/>
        </p:nvPicPr>
        <p:blipFill>
          <a:blip r:embed="rId3" cstate="print">
            <a:clrChange>
              <a:clrFrom>
                <a:srgbClr val="FFFCFB"/>
              </a:clrFrom>
              <a:clrTo>
                <a:srgbClr val="FFFCFB">
                  <a:alpha val="0"/>
                </a:srgbClr>
              </a:clrTo>
            </a:clrChange>
            <a:biLevel thresh="25000"/>
            <a:extLst>
              <a:ext uri="{28A0092B-C50C-407E-A947-70E740481C1C}">
                <a14:useLocalDpi xmlns:a14="http://schemas.microsoft.com/office/drawing/2010/main" val="0"/>
              </a:ext>
            </a:extLst>
          </a:blip>
          <a:stretch>
            <a:fillRect/>
          </a:stretch>
        </p:blipFill>
        <p:spPr>
          <a:xfrm>
            <a:off x="466738" y="246203"/>
            <a:ext cx="1954593" cy="1966391"/>
          </a:xfrm>
          <a:prstGeom prst="rect">
            <a:avLst/>
          </a:prstGeom>
        </p:spPr>
      </p:pic>
      <p:sp>
        <p:nvSpPr>
          <p:cNvPr id="5" name="Picture Placeholder 4"/>
          <p:cNvSpPr>
            <a:spLocks noGrp="1"/>
          </p:cNvSpPr>
          <p:nvPr>
            <p:ph type="pic" idx="1"/>
          </p:nvPr>
        </p:nvSpPr>
        <p:spPr/>
      </p:sp>
      <p:pic>
        <p:nvPicPr>
          <p:cNvPr id="11" name="Picture 10"/>
          <p:cNvPicPr>
            <a:picLocks noChangeAspect="1"/>
          </p:cNvPicPr>
          <p:nvPr/>
        </p:nvPicPr>
        <p:blipFill>
          <a:blip r:embed="rId4"/>
          <a:stretch>
            <a:fillRect/>
          </a:stretch>
        </p:blipFill>
        <p:spPr>
          <a:xfrm>
            <a:off x="0" y="-6386"/>
            <a:ext cx="9144000" cy="4591085"/>
          </a:xfrm>
          <a:prstGeom prst="rect">
            <a:avLst/>
          </a:prstGeom>
        </p:spPr>
      </p:pic>
      <p:pic>
        <p:nvPicPr>
          <p:cNvPr id="12" name="Picture 11">
            <a:extLst>
              <a:ext uri="{FF2B5EF4-FFF2-40B4-BE49-F238E27FC236}">
                <a16:creationId xmlns:a16="http://schemas.microsoft.com/office/drawing/2014/main" id="{0206FE26-83B2-4FEB-BC33-6DA315631B52}"/>
              </a:ext>
            </a:extLst>
          </p:cNvPr>
          <p:cNvPicPr>
            <a:picLocks noChangeAspect="1"/>
          </p:cNvPicPr>
          <p:nvPr/>
        </p:nvPicPr>
        <p:blipFill>
          <a:blip r:embed="rId3" cstate="print">
            <a:clrChange>
              <a:clrFrom>
                <a:srgbClr val="FFFCFB"/>
              </a:clrFrom>
              <a:clrTo>
                <a:srgbClr val="FFFCFB">
                  <a:alpha val="0"/>
                </a:srgbClr>
              </a:clrTo>
            </a:clrChange>
            <a:biLevel thresh="25000"/>
            <a:extLst>
              <a:ext uri="{28A0092B-C50C-407E-A947-70E740481C1C}">
                <a14:useLocalDpi xmlns:a14="http://schemas.microsoft.com/office/drawing/2010/main" val="0"/>
              </a:ext>
            </a:extLst>
          </a:blip>
          <a:stretch>
            <a:fillRect/>
          </a:stretch>
        </p:blipFill>
        <p:spPr>
          <a:xfrm>
            <a:off x="350464" y="198677"/>
            <a:ext cx="1954593" cy="1966391"/>
          </a:xfrm>
          <a:prstGeom prst="rect">
            <a:avLst/>
          </a:prstGeom>
        </p:spPr>
      </p:pic>
    </p:spTree>
    <p:extLst>
      <p:ext uri="{BB962C8B-B14F-4D97-AF65-F5344CB8AC3E}">
        <p14:creationId xmlns:p14="http://schemas.microsoft.com/office/powerpoint/2010/main" val="387622171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圓柱 19"/>
          <p:cNvSpPr/>
          <p:nvPr/>
        </p:nvSpPr>
        <p:spPr>
          <a:xfrm>
            <a:off x="1194303" y="2358737"/>
            <a:ext cx="2245740" cy="4012970"/>
          </a:xfrm>
          <a:prstGeom prst="can">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en-US" altLang="zh-HK" dirty="0" smtClean="0"/>
          </a:p>
          <a:p>
            <a:pPr algn="ctr"/>
            <a:r>
              <a:rPr lang="en-US" altLang="zh-HK" dirty="0" err="1" smtClean="0"/>
              <a:t>u.achieve</a:t>
            </a:r>
            <a:r>
              <a:rPr lang="en-US" altLang="zh-HK" dirty="0" smtClean="0"/>
              <a:t> DB</a:t>
            </a:r>
          </a:p>
          <a:p>
            <a:pPr algn="ctr"/>
            <a:endParaRPr lang="en-US" altLang="zh-HK" dirty="0"/>
          </a:p>
          <a:p>
            <a:pPr algn="ctr"/>
            <a:endParaRPr lang="en-US" altLang="zh-HK" dirty="0" smtClean="0"/>
          </a:p>
          <a:p>
            <a:pPr algn="ctr"/>
            <a:endParaRPr lang="en-US" altLang="zh-HK" dirty="0"/>
          </a:p>
          <a:p>
            <a:pPr algn="ctr"/>
            <a:endParaRPr lang="en-US" altLang="zh-HK" dirty="0" smtClean="0"/>
          </a:p>
          <a:p>
            <a:pPr algn="ctr"/>
            <a:endParaRPr lang="en-US" altLang="zh-HK" dirty="0" smtClean="0"/>
          </a:p>
          <a:p>
            <a:pPr algn="ctr"/>
            <a:r>
              <a:rPr lang="en-US" altLang="zh-HK" dirty="0" smtClean="0"/>
              <a:t>Exception</a:t>
            </a:r>
            <a:endParaRPr lang="en-US" altLang="zh-HK" dirty="0"/>
          </a:p>
          <a:p>
            <a:pPr algn="ctr"/>
            <a:endParaRPr lang="en-US" altLang="zh-HK" dirty="0" smtClean="0"/>
          </a:p>
          <a:p>
            <a:pPr algn="ctr"/>
            <a:endParaRPr lang="en-US" altLang="zh-HK" dirty="0"/>
          </a:p>
          <a:p>
            <a:pPr algn="ctr"/>
            <a:endParaRPr lang="en-US" altLang="zh-HK" dirty="0" smtClean="0"/>
          </a:p>
          <a:p>
            <a:pPr algn="ctr"/>
            <a:endParaRPr lang="en-US" altLang="zh-HK" dirty="0"/>
          </a:p>
          <a:p>
            <a:pPr algn="ctr"/>
            <a:endParaRPr lang="zh-HK" altLang="en-US" dirty="0"/>
          </a:p>
        </p:txBody>
      </p:sp>
      <p:sp>
        <p:nvSpPr>
          <p:cNvPr id="6" name="圓柱 5"/>
          <p:cNvSpPr/>
          <p:nvPr/>
        </p:nvSpPr>
        <p:spPr>
          <a:xfrm>
            <a:off x="5323392" y="2358737"/>
            <a:ext cx="2524990" cy="4012970"/>
          </a:xfrm>
          <a:prstGeom prst="can">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en-US" altLang="zh-HK" dirty="0" smtClean="0"/>
              <a:t>SIS DB</a:t>
            </a:r>
            <a:endParaRPr lang="en-US" altLang="zh-HK" dirty="0"/>
          </a:p>
          <a:p>
            <a:pPr algn="ctr"/>
            <a:endParaRPr lang="en-US" altLang="zh-HK" dirty="0" smtClean="0"/>
          </a:p>
          <a:p>
            <a:pPr algn="ctr"/>
            <a:r>
              <a:rPr lang="en-US" altLang="zh-HK" dirty="0" smtClean="0"/>
              <a:t>Student Information</a:t>
            </a:r>
          </a:p>
          <a:p>
            <a:pPr algn="ctr"/>
            <a:r>
              <a:rPr lang="en-US" altLang="zh-HK" dirty="0" smtClean="0"/>
              <a:t>Degree Program</a:t>
            </a:r>
          </a:p>
          <a:p>
            <a:pPr algn="ctr"/>
            <a:r>
              <a:rPr lang="en-US" altLang="zh-HK" dirty="0" smtClean="0"/>
              <a:t>Major and Minor</a:t>
            </a:r>
          </a:p>
          <a:p>
            <a:pPr algn="ctr"/>
            <a:r>
              <a:rPr lang="en-US" altLang="zh-HK" dirty="0" smtClean="0"/>
              <a:t>Course enrollment</a:t>
            </a:r>
          </a:p>
          <a:p>
            <a:pPr algn="ctr"/>
            <a:endParaRPr lang="en-US" altLang="zh-HK" dirty="0"/>
          </a:p>
          <a:p>
            <a:pPr algn="ctr"/>
            <a:endParaRPr lang="en-US" altLang="zh-HK" dirty="0" smtClean="0"/>
          </a:p>
          <a:p>
            <a:pPr algn="ctr"/>
            <a:endParaRPr lang="en-US" altLang="zh-HK" dirty="0"/>
          </a:p>
          <a:p>
            <a:pPr algn="ctr"/>
            <a:r>
              <a:rPr lang="en-US" altLang="zh-HK" dirty="0" smtClean="0"/>
              <a:t> </a:t>
            </a:r>
          </a:p>
          <a:p>
            <a:pPr algn="ctr"/>
            <a:endParaRPr lang="zh-HK" altLang="en-US" dirty="0"/>
          </a:p>
        </p:txBody>
      </p:sp>
      <p:cxnSp>
        <p:nvCxnSpPr>
          <p:cNvPr id="22" name="直線單箭頭接點 21"/>
          <p:cNvCxnSpPr>
            <a:stCxn id="43" idx="1"/>
          </p:cNvCxnSpPr>
          <p:nvPr/>
        </p:nvCxnSpPr>
        <p:spPr>
          <a:xfrm flipH="1">
            <a:off x="3440044" y="5371321"/>
            <a:ext cx="2257420"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8" name="Rectangle 8"/>
          <p:cNvSpPr/>
          <p:nvPr/>
        </p:nvSpPr>
        <p:spPr>
          <a:xfrm>
            <a:off x="1388484" y="665365"/>
            <a:ext cx="5957889" cy="838200"/>
          </a:xfrm>
          <a:prstGeom prst="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US" dirty="0" smtClean="0"/>
              <a:t>SIS Data Access Object (DAO)</a:t>
            </a:r>
            <a:endParaRPr lang="en-US" dirty="0"/>
          </a:p>
        </p:txBody>
      </p:sp>
      <p:cxnSp>
        <p:nvCxnSpPr>
          <p:cNvPr id="30" name="直線單箭頭接點 29"/>
          <p:cNvCxnSpPr>
            <a:stCxn id="20" idx="1"/>
            <a:endCxn id="28" idx="2"/>
          </p:cNvCxnSpPr>
          <p:nvPr/>
        </p:nvCxnSpPr>
        <p:spPr>
          <a:xfrm flipV="1">
            <a:off x="2317173" y="1503565"/>
            <a:ext cx="2050256" cy="855172"/>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40" name="直線單箭頭接點 39"/>
          <p:cNvCxnSpPr>
            <a:stCxn id="6" idx="1"/>
            <a:endCxn id="28" idx="2"/>
          </p:cNvCxnSpPr>
          <p:nvPr/>
        </p:nvCxnSpPr>
        <p:spPr>
          <a:xfrm flipH="1" flipV="1">
            <a:off x="4367429" y="1503565"/>
            <a:ext cx="2218458" cy="855172"/>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
        <p:nvSpPr>
          <p:cNvPr id="43" name="矩形 42"/>
          <p:cNvSpPr/>
          <p:nvPr/>
        </p:nvSpPr>
        <p:spPr>
          <a:xfrm>
            <a:off x="5697464" y="4819824"/>
            <a:ext cx="1939854" cy="1102994"/>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HK" dirty="0"/>
              <a:t>Advance Standing</a:t>
            </a:r>
          </a:p>
          <a:p>
            <a:pPr algn="ctr"/>
            <a:r>
              <a:rPr lang="en-US" altLang="zh-HK" dirty="0"/>
              <a:t>Credit Transfer</a:t>
            </a:r>
          </a:p>
          <a:p>
            <a:pPr algn="ctr"/>
            <a:r>
              <a:rPr lang="en-US" altLang="zh-HK" dirty="0"/>
              <a:t>Course </a:t>
            </a:r>
            <a:r>
              <a:rPr lang="en-US" altLang="zh-HK" dirty="0" smtClean="0"/>
              <a:t>Exemption</a:t>
            </a:r>
            <a:endParaRPr lang="zh-HK" altLang="en-US" dirty="0"/>
          </a:p>
        </p:txBody>
      </p:sp>
      <p:sp>
        <p:nvSpPr>
          <p:cNvPr id="45" name="文字方塊 44"/>
          <p:cNvSpPr txBox="1"/>
          <p:nvPr/>
        </p:nvSpPr>
        <p:spPr>
          <a:xfrm>
            <a:off x="3525911" y="4910907"/>
            <a:ext cx="1797480" cy="369332"/>
          </a:xfrm>
          <a:prstGeom prst="rect">
            <a:avLst/>
          </a:prstGeom>
          <a:noFill/>
        </p:spPr>
        <p:txBody>
          <a:bodyPr wrap="none" rtlCol="0">
            <a:spAutoFit/>
          </a:bodyPr>
          <a:lstStyle/>
          <a:p>
            <a:r>
              <a:rPr lang="en-US" altLang="zh-HK" dirty="0" smtClean="0"/>
              <a:t>Exception records</a:t>
            </a:r>
            <a:endParaRPr lang="zh-HK" altLang="en-US" dirty="0"/>
          </a:p>
        </p:txBody>
      </p:sp>
    </p:spTree>
    <p:extLst>
      <p:ext uri="{BB962C8B-B14F-4D97-AF65-F5344CB8AC3E}">
        <p14:creationId xmlns:p14="http://schemas.microsoft.com/office/powerpoint/2010/main" val="37840036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HK" dirty="0" smtClean="0"/>
              <a:t>ENCODING structure</a:t>
            </a:r>
            <a:endParaRPr lang="zh-HK" altLang="en-US" dirty="0"/>
          </a:p>
        </p:txBody>
      </p:sp>
      <p:sp>
        <p:nvSpPr>
          <p:cNvPr id="5" name="圓角矩形 4"/>
          <p:cNvSpPr/>
          <p:nvPr/>
        </p:nvSpPr>
        <p:spPr>
          <a:xfrm>
            <a:off x="3592649" y="1984557"/>
            <a:ext cx="1423555" cy="519546"/>
          </a:xfrm>
          <a:prstGeom prst="roundRect">
            <a:avLst/>
          </a:prstGeom>
          <a:solidFill>
            <a:srgbClr val="7030A0"/>
          </a:solidFill>
          <a:effectLst>
            <a:outerShdw blurRad="50800" dist="38100" dir="2700000" algn="tl" rotWithShape="0">
              <a:prstClr val="black">
                <a:alpha val="40000"/>
              </a:prstClr>
            </a:outerShdw>
          </a:effectLst>
        </p:spPr>
        <p:style>
          <a:lnRef idx="3">
            <a:schemeClr val="lt1"/>
          </a:lnRef>
          <a:fillRef idx="1">
            <a:schemeClr val="accent5"/>
          </a:fillRef>
          <a:effectRef idx="1">
            <a:schemeClr val="accent5"/>
          </a:effectRef>
          <a:fontRef idx="minor">
            <a:schemeClr val="lt1"/>
          </a:fontRef>
        </p:style>
        <p:txBody>
          <a:bodyPr rtlCol="0" anchor="ctr"/>
          <a:lstStyle/>
          <a:p>
            <a:pPr algn="ctr"/>
            <a:r>
              <a:rPr lang="en-US" altLang="zh-HK" dirty="0" smtClean="0"/>
              <a:t>DPROG</a:t>
            </a:r>
            <a:endParaRPr lang="zh-HK" altLang="en-US" dirty="0"/>
          </a:p>
        </p:txBody>
      </p:sp>
      <p:cxnSp>
        <p:nvCxnSpPr>
          <p:cNvPr id="7" name="直線接點 6"/>
          <p:cNvCxnSpPr/>
          <p:nvPr/>
        </p:nvCxnSpPr>
        <p:spPr>
          <a:xfrm>
            <a:off x="4304426" y="2819291"/>
            <a:ext cx="1" cy="79665"/>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直線接點 8"/>
          <p:cNvCxnSpPr/>
          <p:nvPr/>
        </p:nvCxnSpPr>
        <p:spPr>
          <a:xfrm flipV="1">
            <a:off x="1545638" y="2760755"/>
            <a:ext cx="5811132" cy="4828"/>
          </a:xfrm>
          <a:prstGeom prst="line">
            <a:avLst/>
          </a:prstGeom>
          <a:ln w="28575"/>
        </p:spPr>
        <p:style>
          <a:lnRef idx="1">
            <a:schemeClr val="dk1"/>
          </a:lnRef>
          <a:fillRef idx="0">
            <a:schemeClr val="dk1"/>
          </a:fillRef>
          <a:effectRef idx="0">
            <a:schemeClr val="dk1"/>
          </a:effectRef>
          <a:fontRef idx="minor">
            <a:schemeClr val="tx1"/>
          </a:fontRef>
        </p:style>
      </p:cxnSp>
      <p:cxnSp>
        <p:nvCxnSpPr>
          <p:cNvPr id="11" name="直線接點 10"/>
          <p:cNvCxnSpPr>
            <a:endCxn id="13" idx="0"/>
          </p:cNvCxnSpPr>
          <p:nvPr/>
        </p:nvCxnSpPr>
        <p:spPr>
          <a:xfrm>
            <a:off x="1545639" y="2787360"/>
            <a:ext cx="0" cy="394854"/>
          </a:xfrm>
          <a:prstGeom prst="line">
            <a:avLst/>
          </a:prstGeom>
          <a:ln w="28575"/>
        </p:spPr>
        <p:style>
          <a:lnRef idx="1">
            <a:schemeClr val="dk1"/>
          </a:lnRef>
          <a:fillRef idx="0">
            <a:schemeClr val="dk1"/>
          </a:fillRef>
          <a:effectRef idx="0">
            <a:schemeClr val="dk1"/>
          </a:effectRef>
          <a:fontRef idx="minor">
            <a:schemeClr val="tx1"/>
          </a:fontRef>
        </p:style>
      </p:cxnSp>
      <p:sp>
        <p:nvSpPr>
          <p:cNvPr id="13" name="圓角矩形 12"/>
          <p:cNvSpPr/>
          <p:nvPr/>
        </p:nvSpPr>
        <p:spPr>
          <a:xfrm>
            <a:off x="833861" y="3182214"/>
            <a:ext cx="1423555" cy="547394"/>
          </a:xfrm>
          <a:prstGeom prst="roundRect">
            <a:avLst/>
          </a:prstGeom>
          <a:effectLst>
            <a:outerShdw blurRad="50800" dist="38100" dir="2700000" algn="tl" rotWithShape="0">
              <a:prstClr val="black">
                <a:alpha val="40000"/>
              </a:prstClr>
            </a:outerShdw>
          </a:effectLst>
        </p:spPr>
        <p:style>
          <a:lnRef idx="3">
            <a:schemeClr val="lt1"/>
          </a:lnRef>
          <a:fillRef idx="1">
            <a:schemeClr val="accent4"/>
          </a:fillRef>
          <a:effectRef idx="1">
            <a:schemeClr val="accent4"/>
          </a:effectRef>
          <a:fontRef idx="minor">
            <a:schemeClr val="lt1"/>
          </a:fontRef>
        </p:style>
        <p:txBody>
          <a:bodyPr rtlCol="0" anchor="ctr"/>
          <a:lstStyle/>
          <a:p>
            <a:pPr algn="ctr"/>
            <a:r>
              <a:rPr lang="en-US" altLang="zh-HK" dirty="0" smtClean="0"/>
              <a:t>Requirement</a:t>
            </a:r>
            <a:endParaRPr lang="zh-HK" altLang="en-US" dirty="0"/>
          </a:p>
        </p:txBody>
      </p:sp>
      <p:sp>
        <p:nvSpPr>
          <p:cNvPr id="14" name="圓角矩形 13"/>
          <p:cNvSpPr/>
          <p:nvPr/>
        </p:nvSpPr>
        <p:spPr>
          <a:xfrm>
            <a:off x="124684" y="4748641"/>
            <a:ext cx="1423555" cy="689542"/>
          </a:xfrm>
          <a:prstGeom prst="roundRect">
            <a:avLst/>
          </a:prstGeom>
          <a:effectLst>
            <a:outerShdw blurRad="50800" dist="38100" dir="2700000" algn="tl" rotWithShape="0">
              <a:prstClr val="black">
                <a:alpha val="40000"/>
              </a:prstClr>
            </a:outerShdw>
          </a:effectLst>
        </p:spPr>
        <p:style>
          <a:lnRef idx="3">
            <a:schemeClr val="lt1"/>
          </a:lnRef>
          <a:fillRef idx="1">
            <a:schemeClr val="accent5"/>
          </a:fillRef>
          <a:effectRef idx="1">
            <a:schemeClr val="accent5"/>
          </a:effectRef>
          <a:fontRef idx="minor">
            <a:schemeClr val="lt1"/>
          </a:fontRef>
        </p:style>
        <p:txBody>
          <a:bodyPr rtlCol="0" anchor="ctr"/>
          <a:lstStyle/>
          <a:p>
            <a:pPr algn="ctr"/>
            <a:r>
              <a:rPr lang="en-US" altLang="zh-HK" dirty="0" smtClean="0"/>
              <a:t>Sub-Requirement</a:t>
            </a:r>
            <a:endParaRPr lang="zh-HK" altLang="en-US" dirty="0"/>
          </a:p>
        </p:txBody>
      </p:sp>
      <p:cxnSp>
        <p:nvCxnSpPr>
          <p:cNvPr id="26" name="直線接點 25"/>
          <p:cNvCxnSpPr>
            <a:stCxn id="13" idx="2"/>
          </p:cNvCxnSpPr>
          <p:nvPr/>
        </p:nvCxnSpPr>
        <p:spPr>
          <a:xfrm>
            <a:off x="1545639" y="3729608"/>
            <a:ext cx="0" cy="668345"/>
          </a:xfrm>
          <a:prstGeom prst="line">
            <a:avLst/>
          </a:prstGeom>
          <a:ln w="28575"/>
        </p:spPr>
        <p:style>
          <a:lnRef idx="1">
            <a:schemeClr val="dk1"/>
          </a:lnRef>
          <a:fillRef idx="0">
            <a:schemeClr val="dk1"/>
          </a:fillRef>
          <a:effectRef idx="0">
            <a:schemeClr val="dk1"/>
          </a:effectRef>
          <a:fontRef idx="minor">
            <a:schemeClr val="tx1"/>
          </a:fontRef>
        </p:style>
      </p:cxnSp>
      <p:cxnSp>
        <p:nvCxnSpPr>
          <p:cNvPr id="28" name="直線接點 27"/>
          <p:cNvCxnSpPr/>
          <p:nvPr/>
        </p:nvCxnSpPr>
        <p:spPr>
          <a:xfrm>
            <a:off x="836461" y="4395352"/>
            <a:ext cx="1478108" cy="10391"/>
          </a:xfrm>
          <a:prstGeom prst="line">
            <a:avLst/>
          </a:prstGeom>
          <a:ln w="28575"/>
        </p:spPr>
        <p:style>
          <a:lnRef idx="1">
            <a:schemeClr val="dk1"/>
          </a:lnRef>
          <a:fillRef idx="0">
            <a:schemeClr val="dk1"/>
          </a:fillRef>
          <a:effectRef idx="0">
            <a:schemeClr val="dk1"/>
          </a:effectRef>
          <a:fontRef idx="minor">
            <a:schemeClr val="tx1"/>
          </a:fontRef>
        </p:style>
      </p:cxnSp>
      <p:cxnSp>
        <p:nvCxnSpPr>
          <p:cNvPr id="30" name="直線接點 29"/>
          <p:cNvCxnSpPr>
            <a:endCxn id="14" idx="0"/>
          </p:cNvCxnSpPr>
          <p:nvPr/>
        </p:nvCxnSpPr>
        <p:spPr>
          <a:xfrm>
            <a:off x="836461" y="4405743"/>
            <a:ext cx="1" cy="342898"/>
          </a:xfrm>
          <a:prstGeom prst="line">
            <a:avLst/>
          </a:prstGeom>
          <a:ln w="28575"/>
        </p:spPr>
        <p:style>
          <a:lnRef idx="1">
            <a:schemeClr val="dk1"/>
          </a:lnRef>
          <a:fillRef idx="0">
            <a:schemeClr val="dk1"/>
          </a:fillRef>
          <a:effectRef idx="0">
            <a:schemeClr val="dk1"/>
          </a:effectRef>
          <a:fontRef idx="minor">
            <a:schemeClr val="tx1"/>
          </a:fontRef>
        </p:style>
      </p:cxnSp>
      <p:sp>
        <p:nvSpPr>
          <p:cNvPr id="35" name="圓角矩形 34"/>
          <p:cNvSpPr/>
          <p:nvPr/>
        </p:nvSpPr>
        <p:spPr>
          <a:xfrm>
            <a:off x="592273" y="4953137"/>
            <a:ext cx="1423555" cy="689542"/>
          </a:xfrm>
          <a:prstGeom prst="roundRect">
            <a:avLst/>
          </a:prstGeom>
          <a:effectLst>
            <a:outerShdw blurRad="50800" dist="38100" dir="2700000" algn="tl" rotWithShape="0">
              <a:prstClr val="black">
                <a:alpha val="40000"/>
              </a:prstClr>
            </a:outerShdw>
          </a:effectLst>
        </p:spPr>
        <p:style>
          <a:lnRef idx="3">
            <a:schemeClr val="lt1"/>
          </a:lnRef>
          <a:fillRef idx="1">
            <a:schemeClr val="accent5"/>
          </a:fillRef>
          <a:effectRef idx="1">
            <a:schemeClr val="accent5"/>
          </a:effectRef>
          <a:fontRef idx="minor">
            <a:schemeClr val="lt1"/>
          </a:fontRef>
        </p:style>
        <p:txBody>
          <a:bodyPr rtlCol="0" anchor="ctr"/>
          <a:lstStyle/>
          <a:p>
            <a:pPr algn="ctr"/>
            <a:r>
              <a:rPr lang="en-US" altLang="zh-HK" dirty="0" smtClean="0"/>
              <a:t>Sub-Requirement</a:t>
            </a:r>
            <a:endParaRPr lang="zh-HK" altLang="en-US" dirty="0"/>
          </a:p>
        </p:txBody>
      </p:sp>
      <p:sp>
        <p:nvSpPr>
          <p:cNvPr id="36" name="圓角矩形 35"/>
          <p:cNvSpPr/>
          <p:nvPr/>
        </p:nvSpPr>
        <p:spPr>
          <a:xfrm>
            <a:off x="1070253" y="5209789"/>
            <a:ext cx="1423555" cy="689542"/>
          </a:xfrm>
          <a:prstGeom prst="roundRect">
            <a:avLst/>
          </a:prstGeom>
          <a:effectLst>
            <a:outerShdw blurRad="50800" dist="38100" dir="2700000" algn="tl" rotWithShape="0">
              <a:prstClr val="black">
                <a:alpha val="40000"/>
              </a:prstClr>
            </a:outerShdw>
          </a:effectLst>
        </p:spPr>
        <p:style>
          <a:lnRef idx="3">
            <a:schemeClr val="lt1"/>
          </a:lnRef>
          <a:fillRef idx="1">
            <a:schemeClr val="accent5"/>
          </a:fillRef>
          <a:effectRef idx="1">
            <a:schemeClr val="accent5"/>
          </a:effectRef>
          <a:fontRef idx="minor">
            <a:schemeClr val="lt1"/>
          </a:fontRef>
        </p:style>
        <p:txBody>
          <a:bodyPr rtlCol="0" anchor="ctr"/>
          <a:lstStyle/>
          <a:p>
            <a:pPr algn="ctr"/>
            <a:r>
              <a:rPr lang="en-US" altLang="zh-HK" dirty="0" smtClean="0"/>
              <a:t>Sub-Requirement</a:t>
            </a:r>
            <a:endParaRPr lang="zh-HK" altLang="en-US" dirty="0"/>
          </a:p>
        </p:txBody>
      </p:sp>
      <p:cxnSp>
        <p:nvCxnSpPr>
          <p:cNvPr id="40" name="直線接點 39"/>
          <p:cNvCxnSpPr>
            <a:stCxn id="35" idx="0"/>
          </p:cNvCxnSpPr>
          <p:nvPr/>
        </p:nvCxnSpPr>
        <p:spPr>
          <a:xfrm flipH="1" flipV="1">
            <a:off x="1304050" y="4405743"/>
            <a:ext cx="1" cy="547394"/>
          </a:xfrm>
          <a:prstGeom prst="line">
            <a:avLst/>
          </a:prstGeom>
          <a:ln w="28575"/>
        </p:spPr>
        <p:style>
          <a:lnRef idx="1">
            <a:schemeClr val="dk1"/>
          </a:lnRef>
          <a:fillRef idx="0">
            <a:schemeClr val="dk1"/>
          </a:fillRef>
          <a:effectRef idx="0">
            <a:schemeClr val="dk1"/>
          </a:effectRef>
          <a:fontRef idx="minor">
            <a:schemeClr val="tx1"/>
          </a:fontRef>
        </p:style>
      </p:cxnSp>
      <p:cxnSp>
        <p:nvCxnSpPr>
          <p:cNvPr id="42" name="直線接點 41"/>
          <p:cNvCxnSpPr>
            <a:stCxn id="36" idx="0"/>
          </p:cNvCxnSpPr>
          <p:nvPr/>
        </p:nvCxnSpPr>
        <p:spPr>
          <a:xfrm flipH="1" flipV="1">
            <a:off x="1782030" y="4405743"/>
            <a:ext cx="1" cy="804046"/>
          </a:xfrm>
          <a:prstGeom prst="line">
            <a:avLst/>
          </a:prstGeom>
          <a:ln w="28575"/>
        </p:spPr>
        <p:style>
          <a:lnRef idx="1">
            <a:schemeClr val="dk1"/>
          </a:lnRef>
          <a:fillRef idx="0">
            <a:schemeClr val="dk1"/>
          </a:fillRef>
          <a:effectRef idx="0">
            <a:schemeClr val="dk1"/>
          </a:effectRef>
          <a:fontRef idx="minor">
            <a:schemeClr val="tx1"/>
          </a:fontRef>
        </p:style>
      </p:cxnSp>
      <p:sp>
        <p:nvSpPr>
          <p:cNvPr id="43" name="圓角矩形 42"/>
          <p:cNvSpPr/>
          <p:nvPr/>
        </p:nvSpPr>
        <p:spPr>
          <a:xfrm>
            <a:off x="3592651" y="3206631"/>
            <a:ext cx="1423555" cy="547394"/>
          </a:xfrm>
          <a:prstGeom prst="roundRect">
            <a:avLst/>
          </a:prstGeom>
          <a:effectLst>
            <a:outerShdw blurRad="50800" dist="38100" dir="2700000" algn="tl" rotWithShape="0">
              <a:prstClr val="black">
                <a:alpha val="40000"/>
              </a:prstClr>
            </a:outerShdw>
          </a:effectLst>
        </p:spPr>
        <p:style>
          <a:lnRef idx="3">
            <a:schemeClr val="lt1"/>
          </a:lnRef>
          <a:fillRef idx="1">
            <a:schemeClr val="accent4"/>
          </a:fillRef>
          <a:effectRef idx="1">
            <a:schemeClr val="accent4"/>
          </a:effectRef>
          <a:fontRef idx="minor">
            <a:schemeClr val="lt1"/>
          </a:fontRef>
        </p:style>
        <p:txBody>
          <a:bodyPr rtlCol="0" anchor="ctr"/>
          <a:lstStyle/>
          <a:p>
            <a:pPr algn="ctr"/>
            <a:r>
              <a:rPr lang="en-US" altLang="zh-HK" dirty="0" smtClean="0"/>
              <a:t>Requirement</a:t>
            </a:r>
            <a:endParaRPr lang="zh-HK" altLang="en-US" dirty="0"/>
          </a:p>
        </p:txBody>
      </p:sp>
      <p:sp>
        <p:nvSpPr>
          <p:cNvPr id="48" name="圓角矩形 47"/>
          <p:cNvSpPr/>
          <p:nvPr/>
        </p:nvSpPr>
        <p:spPr>
          <a:xfrm>
            <a:off x="6644994" y="3199255"/>
            <a:ext cx="1423555" cy="547394"/>
          </a:xfrm>
          <a:prstGeom prst="roundRect">
            <a:avLst/>
          </a:prstGeom>
          <a:solidFill>
            <a:srgbClr val="7030A0"/>
          </a:solidFill>
          <a:effectLst>
            <a:outerShdw blurRad="50800" dist="38100" dir="2700000" algn="tl" rotWithShape="0">
              <a:prstClr val="black">
                <a:alpha val="40000"/>
              </a:prstClr>
            </a:outerShdw>
          </a:effectLst>
        </p:spPr>
        <p:style>
          <a:lnRef idx="3">
            <a:schemeClr val="lt1"/>
          </a:lnRef>
          <a:fillRef idx="1">
            <a:schemeClr val="accent5"/>
          </a:fillRef>
          <a:effectRef idx="1">
            <a:schemeClr val="accent5"/>
          </a:effectRef>
          <a:fontRef idx="minor">
            <a:schemeClr val="lt1"/>
          </a:fontRef>
        </p:style>
        <p:txBody>
          <a:bodyPr rtlCol="0" anchor="ctr"/>
          <a:lstStyle/>
          <a:p>
            <a:pPr algn="ctr"/>
            <a:r>
              <a:rPr lang="en-US" altLang="zh-HK" dirty="0" smtClean="0"/>
              <a:t>DPROG</a:t>
            </a:r>
            <a:endParaRPr lang="zh-HK" altLang="en-US" dirty="0"/>
          </a:p>
        </p:txBody>
      </p:sp>
      <p:cxnSp>
        <p:nvCxnSpPr>
          <p:cNvPr id="53" name="直線接點 52"/>
          <p:cNvCxnSpPr>
            <a:endCxn id="48" idx="0"/>
          </p:cNvCxnSpPr>
          <p:nvPr/>
        </p:nvCxnSpPr>
        <p:spPr>
          <a:xfrm>
            <a:off x="7351582" y="2787360"/>
            <a:ext cx="5190" cy="411895"/>
          </a:xfrm>
          <a:prstGeom prst="line">
            <a:avLst/>
          </a:prstGeom>
          <a:ln w="28575"/>
        </p:spPr>
        <p:style>
          <a:lnRef idx="1">
            <a:schemeClr val="dk1"/>
          </a:lnRef>
          <a:fillRef idx="0">
            <a:schemeClr val="dk1"/>
          </a:fillRef>
          <a:effectRef idx="0">
            <a:schemeClr val="dk1"/>
          </a:effectRef>
          <a:fontRef idx="minor">
            <a:schemeClr val="tx1"/>
          </a:fontRef>
        </p:style>
      </p:cxnSp>
      <p:cxnSp>
        <p:nvCxnSpPr>
          <p:cNvPr id="58" name="直線接點 57"/>
          <p:cNvCxnSpPr>
            <a:stCxn id="48" idx="2"/>
          </p:cNvCxnSpPr>
          <p:nvPr/>
        </p:nvCxnSpPr>
        <p:spPr>
          <a:xfrm>
            <a:off x="7356772" y="3746649"/>
            <a:ext cx="10379" cy="742225"/>
          </a:xfrm>
          <a:prstGeom prst="line">
            <a:avLst/>
          </a:prstGeom>
          <a:ln w="28575"/>
        </p:spPr>
        <p:style>
          <a:lnRef idx="1">
            <a:schemeClr val="dk1"/>
          </a:lnRef>
          <a:fillRef idx="0">
            <a:schemeClr val="dk1"/>
          </a:fillRef>
          <a:effectRef idx="0">
            <a:schemeClr val="dk1"/>
          </a:effectRef>
          <a:fontRef idx="minor">
            <a:schemeClr val="tx1"/>
          </a:fontRef>
        </p:style>
      </p:cxnSp>
      <p:cxnSp>
        <p:nvCxnSpPr>
          <p:cNvPr id="62" name="直線接點 61"/>
          <p:cNvCxnSpPr/>
          <p:nvPr/>
        </p:nvCxnSpPr>
        <p:spPr>
          <a:xfrm>
            <a:off x="6606009" y="4488874"/>
            <a:ext cx="1714500" cy="10388"/>
          </a:xfrm>
          <a:prstGeom prst="line">
            <a:avLst/>
          </a:prstGeom>
          <a:ln w="28575"/>
        </p:spPr>
        <p:style>
          <a:lnRef idx="1">
            <a:schemeClr val="dk1"/>
          </a:lnRef>
          <a:fillRef idx="0">
            <a:schemeClr val="dk1"/>
          </a:fillRef>
          <a:effectRef idx="0">
            <a:schemeClr val="dk1"/>
          </a:effectRef>
          <a:fontRef idx="minor">
            <a:schemeClr val="tx1"/>
          </a:fontRef>
        </p:style>
      </p:cxnSp>
      <p:cxnSp>
        <p:nvCxnSpPr>
          <p:cNvPr id="65" name="直線接點 64"/>
          <p:cNvCxnSpPr>
            <a:stCxn id="5" idx="2"/>
            <a:endCxn id="43" idx="0"/>
          </p:cNvCxnSpPr>
          <p:nvPr/>
        </p:nvCxnSpPr>
        <p:spPr>
          <a:xfrm>
            <a:off x="4304427" y="2504103"/>
            <a:ext cx="2" cy="702528"/>
          </a:xfrm>
          <a:prstGeom prst="line">
            <a:avLst/>
          </a:prstGeom>
          <a:ln w="28575"/>
        </p:spPr>
        <p:style>
          <a:lnRef idx="1">
            <a:schemeClr val="dk1"/>
          </a:lnRef>
          <a:fillRef idx="0">
            <a:schemeClr val="dk1"/>
          </a:fillRef>
          <a:effectRef idx="0">
            <a:schemeClr val="dk1"/>
          </a:effectRef>
          <a:fontRef idx="minor">
            <a:schemeClr val="tx1"/>
          </a:fontRef>
        </p:style>
      </p:cxnSp>
      <p:sp>
        <p:nvSpPr>
          <p:cNvPr id="67" name="圓角矩形 66"/>
          <p:cNvSpPr/>
          <p:nvPr/>
        </p:nvSpPr>
        <p:spPr>
          <a:xfrm>
            <a:off x="1594996" y="5438183"/>
            <a:ext cx="1423555" cy="689542"/>
          </a:xfrm>
          <a:prstGeom prst="roundRect">
            <a:avLst/>
          </a:prstGeom>
          <a:effectLst>
            <a:outerShdw blurRad="50800" dist="38100" dir="2700000" algn="tl" rotWithShape="0">
              <a:prstClr val="black">
                <a:alpha val="40000"/>
              </a:prstClr>
            </a:outerShdw>
          </a:effectLst>
        </p:spPr>
        <p:style>
          <a:lnRef idx="3">
            <a:schemeClr val="lt1"/>
          </a:lnRef>
          <a:fillRef idx="1">
            <a:schemeClr val="accent5"/>
          </a:fillRef>
          <a:effectRef idx="1">
            <a:schemeClr val="accent5"/>
          </a:effectRef>
          <a:fontRef idx="minor">
            <a:schemeClr val="lt1"/>
          </a:fontRef>
        </p:style>
        <p:txBody>
          <a:bodyPr rtlCol="0" anchor="ctr"/>
          <a:lstStyle/>
          <a:p>
            <a:pPr algn="ctr"/>
            <a:r>
              <a:rPr lang="en-US" altLang="zh-HK" dirty="0" smtClean="0"/>
              <a:t>Sub-Requirement</a:t>
            </a:r>
            <a:endParaRPr lang="zh-HK" altLang="en-US" dirty="0"/>
          </a:p>
        </p:txBody>
      </p:sp>
      <p:cxnSp>
        <p:nvCxnSpPr>
          <p:cNvPr id="69" name="直線接點 68"/>
          <p:cNvCxnSpPr>
            <a:stCxn id="67" idx="0"/>
          </p:cNvCxnSpPr>
          <p:nvPr/>
        </p:nvCxnSpPr>
        <p:spPr>
          <a:xfrm flipH="1" flipV="1">
            <a:off x="2306773" y="4405743"/>
            <a:ext cx="1" cy="1032440"/>
          </a:xfrm>
          <a:prstGeom prst="line">
            <a:avLst/>
          </a:prstGeom>
          <a:ln w="28575"/>
        </p:spPr>
        <p:style>
          <a:lnRef idx="1">
            <a:schemeClr val="dk1"/>
          </a:lnRef>
          <a:fillRef idx="0">
            <a:schemeClr val="dk1"/>
          </a:fillRef>
          <a:effectRef idx="0">
            <a:schemeClr val="dk1"/>
          </a:effectRef>
          <a:fontRef idx="minor">
            <a:schemeClr val="tx1"/>
          </a:fontRef>
        </p:style>
      </p:cxnSp>
      <p:sp>
        <p:nvSpPr>
          <p:cNvPr id="70" name="圓角矩形 69"/>
          <p:cNvSpPr/>
          <p:nvPr/>
        </p:nvSpPr>
        <p:spPr>
          <a:xfrm>
            <a:off x="3103408" y="4797131"/>
            <a:ext cx="1423555" cy="689542"/>
          </a:xfrm>
          <a:prstGeom prst="roundRect">
            <a:avLst/>
          </a:prstGeom>
          <a:effectLst>
            <a:outerShdw blurRad="50800" dist="38100" dir="2700000" algn="tl" rotWithShape="0">
              <a:prstClr val="black">
                <a:alpha val="40000"/>
              </a:prstClr>
            </a:outerShdw>
          </a:effectLst>
        </p:spPr>
        <p:style>
          <a:lnRef idx="3">
            <a:schemeClr val="lt1"/>
          </a:lnRef>
          <a:fillRef idx="1">
            <a:schemeClr val="accent5"/>
          </a:fillRef>
          <a:effectRef idx="1">
            <a:schemeClr val="accent5"/>
          </a:effectRef>
          <a:fontRef idx="minor">
            <a:schemeClr val="lt1"/>
          </a:fontRef>
        </p:style>
        <p:txBody>
          <a:bodyPr rtlCol="0" anchor="ctr"/>
          <a:lstStyle/>
          <a:p>
            <a:pPr algn="ctr"/>
            <a:r>
              <a:rPr lang="en-US" altLang="zh-HK" dirty="0" smtClean="0"/>
              <a:t>Sub-Requirement</a:t>
            </a:r>
            <a:endParaRPr lang="zh-HK" altLang="en-US" dirty="0"/>
          </a:p>
        </p:txBody>
      </p:sp>
      <p:cxnSp>
        <p:nvCxnSpPr>
          <p:cNvPr id="71" name="直線接點 70"/>
          <p:cNvCxnSpPr/>
          <p:nvPr/>
        </p:nvCxnSpPr>
        <p:spPr>
          <a:xfrm>
            <a:off x="3815185" y="4443842"/>
            <a:ext cx="1335229" cy="10391"/>
          </a:xfrm>
          <a:prstGeom prst="line">
            <a:avLst/>
          </a:prstGeom>
          <a:ln w="28575"/>
        </p:spPr>
        <p:style>
          <a:lnRef idx="1">
            <a:schemeClr val="dk1"/>
          </a:lnRef>
          <a:fillRef idx="0">
            <a:schemeClr val="dk1"/>
          </a:fillRef>
          <a:effectRef idx="0">
            <a:schemeClr val="dk1"/>
          </a:effectRef>
          <a:fontRef idx="minor">
            <a:schemeClr val="tx1"/>
          </a:fontRef>
        </p:style>
      </p:cxnSp>
      <p:cxnSp>
        <p:nvCxnSpPr>
          <p:cNvPr id="72" name="直線接點 71"/>
          <p:cNvCxnSpPr>
            <a:endCxn id="70" idx="0"/>
          </p:cNvCxnSpPr>
          <p:nvPr/>
        </p:nvCxnSpPr>
        <p:spPr>
          <a:xfrm>
            <a:off x="3815185" y="4454233"/>
            <a:ext cx="1" cy="342898"/>
          </a:xfrm>
          <a:prstGeom prst="line">
            <a:avLst/>
          </a:prstGeom>
          <a:ln w="28575"/>
        </p:spPr>
        <p:style>
          <a:lnRef idx="1">
            <a:schemeClr val="dk1"/>
          </a:lnRef>
          <a:fillRef idx="0">
            <a:schemeClr val="dk1"/>
          </a:fillRef>
          <a:effectRef idx="0">
            <a:schemeClr val="dk1"/>
          </a:effectRef>
          <a:fontRef idx="minor">
            <a:schemeClr val="tx1"/>
          </a:fontRef>
        </p:style>
      </p:cxnSp>
      <p:sp>
        <p:nvSpPr>
          <p:cNvPr id="73" name="圓角矩形 72"/>
          <p:cNvSpPr/>
          <p:nvPr/>
        </p:nvSpPr>
        <p:spPr>
          <a:xfrm>
            <a:off x="3435914" y="5001627"/>
            <a:ext cx="1423555" cy="689542"/>
          </a:xfrm>
          <a:prstGeom prst="roundRect">
            <a:avLst/>
          </a:prstGeom>
          <a:effectLst>
            <a:outerShdw blurRad="50800" dist="38100" dir="2700000" algn="tl" rotWithShape="0">
              <a:prstClr val="black">
                <a:alpha val="40000"/>
              </a:prstClr>
            </a:outerShdw>
          </a:effectLst>
        </p:spPr>
        <p:style>
          <a:lnRef idx="3">
            <a:schemeClr val="lt1"/>
          </a:lnRef>
          <a:fillRef idx="1">
            <a:schemeClr val="accent5"/>
          </a:fillRef>
          <a:effectRef idx="1">
            <a:schemeClr val="accent5"/>
          </a:effectRef>
          <a:fontRef idx="minor">
            <a:schemeClr val="lt1"/>
          </a:fontRef>
        </p:style>
        <p:txBody>
          <a:bodyPr rtlCol="0" anchor="ctr"/>
          <a:lstStyle/>
          <a:p>
            <a:pPr algn="ctr"/>
            <a:r>
              <a:rPr lang="en-US" altLang="zh-HK" dirty="0" smtClean="0"/>
              <a:t>Sub-Requirement</a:t>
            </a:r>
            <a:endParaRPr lang="zh-HK" altLang="en-US" dirty="0"/>
          </a:p>
        </p:txBody>
      </p:sp>
      <p:sp>
        <p:nvSpPr>
          <p:cNvPr id="74" name="圓角矩形 73"/>
          <p:cNvSpPr/>
          <p:nvPr/>
        </p:nvSpPr>
        <p:spPr>
          <a:xfrm>
            <a:off x="3913894" y="5258279"/>
            <a:ext cx="1423555" cy="689542"/>
          </a:xfrm>
          <a:prstGeom prst="roundRect">
            <a:avLst/>
          </a:prstGeom>
          <a:effectLst>
            <a:outerShdw blurRad="50800" dist="38100" dir="2700000" algn="tl" rotWithShape="0">
              <a:prstClr val="black">
                <a:alpha val="40000"/>
              </a:prstClr>
            </a:outerShdw>
          </a:effectLst>
        </p:spPr>
        <p:style>
          <a:lnRef idx="3">
            <a:schemeClr val="lt1"/>
          </a:lnRef>
          <a:fillRef idx="1">
            <a:schemeClr val="accent5"/>
          </a:fillRef>
          <a:effectRef idx="1">
            <a:schemeClr val="accent5"/>
          </a:effectRef>
          <a:fontRef idx="minor">
            <a:schemeClr val="lt1"/>
          </a:fontRef>
        </p:style>
        <p:txBody>
          <a:bodyPr rtlCol="0" anchor="ctr"/>
          <a:lstStyle/>
          <a:p>
            <a:pPr algn="ctr"/>
            <a:r>
              <a:rPr lang="en-US" altLang="zh-HK" dirty="0" smtClean="0"/>
              <a:t>Sub-Requirement</a:t>
            </a:r>
            <a:endParaRPr lang="zh-HK" altLang="en-US" dirty="0"/>
          </a:p>
        </p:txBody>
      </p:sp>
      <p:cxnSp>
        <p:nvCxnSpPr>
          <p:cNvPr id="75" name="直線接點 74"/>
          <p:cNvCxnSpPr>
            <a:stCxn id="73" idx="0"/>
          </p:cNvCxnSpPr>
          <p:nvPr/>
        </p:nvCxnSpPr>
        <p:spPr>
          <a:xfrm flipH="1" flipV="1">
            <a:off x="4147691" y="4454233"/>
            <a:ext cx="1" cy="547394"/>
          </a:xfrm>
          <a:prstGeom prst="line">
            <a:avLst/>
          </a:prstGeom>
          <a:ln w="28575"/>
        </p:spPr>
        <p:style>
          <a:lnRef idx="1">
            <a:schemeClr val="dk1"/>
          </a:lnRef>
          <a:fillRef idx="0">
            <a:schemeClr val="dk1"/>
          </a:fillRef>
          <a:effectRef idx="0">
            <a:schemeClr val="dk1"/>
          </a:effectRef>
          <a:fontRef idx="minor">
            <a:schemeClr val="tx1"/>
          </a:fontRef>
        </p:style>
      </p:cxnSp>
      <p:cxnSp>
        <p:nvCxnSpPr>
          <p:cNvPr id="76" name="直線接點 75"/>
          <p:cNvCxnSpPr>
            <a:stCxn id="74" idx="0"/>
          </p:cNvCxnSpPr>
          <p:nvPr/>
        </p:nvCxnSpPr>
        <p:spPr>
          <a:xfrm flipH="1" flipV="1">
            <a:off x="4625671" y="4454233"/>
            <a:ext cx="1" cy="804046"/>
          </a:xfrm>
          <a:prstGeom prst="line">
            <a:avLst/>
          </a:prstGeom>
          <a:ln w="28575"/>
        </p:spPr>
        <p:style>
          <a:lnRef idx="1">
            <a:schemeClr val="dk1"/>
          </a:lnRef>
          <a:fillRef idx="0">
            <a:schemeClr val="dk1"/>
          </a:fillRef>
          <a:effectRef idx="0">
            <a:schemeClr val="dk1"/>
          </a:effectRef>
          <a:fontRef idx="minor">
            <a:schemeClr val="tx1"/>
          </a:fontRef>
        </p:style>
      </p:cxnSp>
      <p:sp>
        <p:nvSpPr>
          <p:cNvPr id="77" name="圓角矩形 76"/>
          <p:cNvSpPr/>
          <p:nvPr/>
        </p:nvSpPr>
        <p:spPr>
          <a:xfrm>
            <a:off x="4438637" y="5486673"/>
            <a:ext cx="1423555" cy="689542"/>
          </a:xfrm>
          <a:prstGeom prst="roundRect">
            <a:avLst/>
          </a:prstGeom>
          <a:effectLst>
            <a:outerShdw blurRad="50800" dist="38100" dir="2700000" algn="tl" rotWithShape="0">
              <a:prstClr val="black">
                <a:alpha val="40000"/>
              </a:prstClr>
            </a:outerShdw>
          </a:effectLst>
        </p:spPr>
        <p:style>
          <a:lnRef idx="3">
            <a:schemeClr val="lt1"/>
          </a:lnRef>
          <a:fillRef idx="1">
            <a:schemeClr val="accent5"/>
          </a:fillRef>
          <a:effectRef idx="1">
            <a:schemeClr val="accent5"/>
          </a:effectRef>
          <a:fontRef idx="minor">
            <a:schemeClr val="lt1"/>
          </a:fontRef>
        </p:style>
        <p:txBody>
          <a:bodyPr rtlCol="0" anchor="ctr"/>
          <a:lstStyle/>
          <a:p>
            <a:pPr algn="ctr"/>
            <a:r>
              <a:rPr lang="en-US" altLang="zh-HK" dirty="0" smtClean="0"/>
              <a:t>Sub-Requirement</a:t>
            </a:r>
            <a:endParaRPr lang="zh-HK" altLang="en-US" dirty="0"/>
          </a:p>
        </p:txBody>
      </p:sp>
      <p:cxnSp>
        <p:nvCxnSpPr>
          <p:cNvPr id="78" name="直線接點 77"/>
          <p:cNvCxnSpPr>
            <a:stCxn id="77" idx="0"/>
          </p:cNvCxnSpPr>
          <p:nvPr/>
        </p:nvCxnSpPr>
        <p:spPr>
          <a:xfrm flipH="1" flipV="1">
            <a:off x="5150414" y="4454233"/>
            <a:ext cx="1" cy="1032440"/>
          </a:xfrm>
          <a:prstGeom prst="line">
            <a:avLst/>
          </a:prstGeom>
          <a:ln w="28575"/>
        </p:spPr>
        <p:style>
          <a:lnRef idx="1">
            <a:schemeClr val="dk1"/>
          </a:lnRef>
          <a:fillRef idx="0">
            <a:schemeClr val="dk1"/>
          </a:fillRef>
          <a:effectRef idx="0">
            <a:schemeClr val="dk1"/>
          </a:effectRef>
          <a:fontRef idx="minor">
            <a:schemeClr val="tx1"/>
          </a:fontRef>
        </p:style>
      </p:cxnSp>
      <p:cxnSp>
        <p:nvCxnSpPr>
          <p:cNvPr id="82" name="直線接點 81"/>
          <p:cNvCxnSpPr>
            <a:stCxn id="43" idx="2"/>
          </p:cNvCxnSpPr>
          <p:nvPr/>
        </p:nvCxnSpPr>
        <p:spPr>
          <a:xfrm flipH="1">
            <a:off x="4304427" y="3754025"/>
            <a:ext cx="2" cy="689820"/>
          </a:xfrm>
          <a:prstGeom prst="line">
            <a:avLst/>
          </a:prstGeom>
          <a:ln w="28575"/>
        </p:spPr>
        <p:style>
          <a:lnRef idx="1">
            <a:schemeClr val="dk1"/>
          </a:lnRef>
          <a:fillRef idx="0">
            <a:schemeClr val="dk1"/>
          </a:fillRef>
          <a:effectRef idx="0">
            <a:schemeClr val="dk1"/>
          </a:effectRef>
          <a:fontRef idx="minor">
            <a:schemeClr val="tx1"/>
          </a:fontRef>
        </p:style>
      </p:cxnSp>
      <p:sp>
        <p:nvSpPr>
          <p:cNvPr id="84" name="圓角矩形 83"/>
          <p:cNvSpPr/>
          <p:nvPr/>
        </p:nvSpPr>
        <p:spPr>
          <a:xfrm>
            <a:off x="5898556" y="4818052"/>
            <a:ext cx="1423555" cy="547394"/>
          </a:xfrm>
          <a:prstGeom prst="roundRect">
            <a:avLst/>
          </a:prstGeom>
          <a:effectLst>
            <a:outerShdw blurRad="50800" dist="38100" dir="2700000" algn="tl" rotWithShape="0">
              <a:prstClr val="black">
                <a:alpha val="40000"/>
              </a:prstClr>
            </a:outerShdw>
          </a:effectLst>
        </p:spPr>
        <p:style>
          <a:lnRef idx="3">
            <a:schemeClr val="lt1"/>
          </a:lnRef>
          <a:fillRef idx="1">
            <a:schemeClr val="accent4"/>
          </a:fillRef>
          <a:effectRef idx="1">
            <a:schemeClr val="accent4"/>
          </a:effectRef>
          <a:fontRef idx="minor">
            <a:schemeClr val="lt1"/>
          </a:fontRef>
        </p:style>
        <p:txBody>
          <a:bodyPr rtlCol="0" anchor="ctr"/>
          <a:lstStyle/>
          <a:p>
            <a:pPr algn="ctr"/>
            <a:r>
              <a:rPr lang="en-US" altLang="zh-HK" dirty="0" smtClean="0"/>
              <a:t>Requirement</a:t>
            </a:r>
            <a:endParaRPr lang="zh-HK" altLang="en-US" dirty="0"/>
          </a:p>
        </p:txBody>
      </p:sp>
      <p:cxnSp>
        <p:nvCxnSpPr>
          <p:cNvPr id="86" name="直線接點 85"/>
          <p:cNvCxnSpPr>
            <a:endCxn id="84" idx="0"/>
          </p:cNvCxnSpPr>
          <p:nvPr/>
        </p:nvCxnSpPr>
        <p:spPr>
          <a:xfrm>
            <a:off x="6606009" y="4507683"/>
            <a:ext cx="4325" cy="310369"/>
          </a:xfrm>
          <a:prstGeom prst="line">
            <a:avLst/>
          </a:prstGeom>
          <a:ln w="28575"/>
        </p:spPr>
        <p:style>
          <a:lnRef idx="1">
            <a:schemeClr val="dk1"/>
          </a:lnRef>
          <a:fillRef idx="0">
            <a:schemeClr val="dk1"/>
          </a:fillRef>
          <a:effectRef idx="0">
            <a:schemeClr val="dk1"/>
          </a:effectRef>
          <a:fontRef idx="minor">
            <a:schemeClr val="tx1"/>
          </a:fontRef>
        </p:style>
      </p:cxnSp>
      <p:sp>
        <p:nvSpPr>
          <p:cNvPr id="87" name="圓角矩形 86"/>
          <p:cNvSpPr/>
          <p:nvPr/>
        </p:nvSpPr>
        <p:spPr>
          <a:xfrm>
            <a:off x="7608732" y="4806910"/>
            <a:ext cx="1423555" cy="547394"/>
          </a:xfrm>
          <a:prstGeom prst="roundRect">
            <a:avLst/>
          </a:prstGeom>
          <a:solidFill>
            <a:srgbClr val="7030A0"/>
          </a:solidFill>
          <a:effectLst>
            <a:outerShdw blurRad="50800" dist="38100" dir="2700000" algn="tl" rotWithShape="0">
              <a:prstClr val="black">
                <a:alpha val="40000"/>
              </a:prstClr>
            </a:outerShdw>
          </a:effectLst>
        </p:spPr>
        <p:style>
          <a:lnRef idx="3">
            <a:schemeClr val="lt1"/>
          </a:lnRef>
          <a:fillRef idx="1">
            <a:schemeClr val="accent5"/>
          </a:fillRef>
          <a:effectRef idx="1">
            <a:schemeClr val="accent5"/>
          </a:effectRef>
          <a:fontRef idx="minor">
            <a:schemeClr val="lt1"/>
          </a:fontRef>
        </p:style>
        <p:txBody>
          <a:bodyPr rtlCol="0" anchor="ctr"/>
          <a:lstStyle/>
          <a:p>
            <a:pPr algn="ctr"/>
            <a:r>
              <a:rPr lang="en-US" altLang="zh-HK" dirty="0" smtClean="0"/>
              <a:t>DPROG</a:t>
            </a:r>
            <a:endParaRPr lang="zh-HK" altLang="en-US" dirty="0"/>
          </a:p>
        </p:txBody>
      </p:sp>
      <p:cxnSp>
        <p:nvCxnSpPr>
          <p:cNvPr id="89" name="直線接點 88"/>
          <p:cNvCxnSpPr>
            <a:endCxn id="87" idx="0"/>
          </p:cNvCxnSpPr>
          <p:nvPr/>
        </p:nvCxnSpPr>
        <p:spPr>
          <a:xfrm>
            <a:off x="8320508" y="4507683"/>
            <a:ext cx="2" cy="299227"/>
          </a:xfrm>
          <a:prstGeom prst="line">
            <a:avLst/>
          </a:prstGeom>
          <a:ln w="28575"/>
        </p:spPr>
        <p:style>
          <a:lnRef idx="1">
            <a:schemeClr val="dk1"/>
          </a:lnRef>
          <a:fillRef idx="0">
            <a:schemeClr val="dk1"/>
          </a:fillRef>
          <a:effectRef idx="0">
            <a:schemeClr val="dk1"/>
          </a:effectRef>
          <a:fontRef idx="minor">
            <a:schemeClr val="tx1"/>
          </a:fontRef>
        </p:style>
      </p:cxnSp>
      <p:cxnSp>
        <p:nvCxnSpPr>
          <p:cNvPr id="93" name="直線接點 92"/>
          <p:cNvCxnSpPr/>
          <p:nvPr/>
        </p:nvCxnSpPr>
        <p:spPr>
          <a:xfrm flipH="1">
            <a:off x="6610333" y="5354304"/>
            <a:ext cx="1" cy="297744"/>
          </a:xfrm>
          <a:prstGeom prst="line">
            <a:avLst/>
          </a:prstGeom>
          <a:ln w="28575"/>
        </p:spPr>
        <p:style>
          <a:lnRef idx="1">
            <a:schemeClr val="dk1"/>
          </a:lnRef>
          <a:fillRef idx="0">
            <a:schemeClr val="dk1"/>
          </a:fillRef>
          <a:effectRef idx="0">
            <a:schemeClr val="dk1"/>
          </a:effectRef>
          <a:fontRef idx="minor">
            <a:schemeClr val="tx1"/>
          </a:fontRef>
        </p:style>
      </p:cxnSp>
      <p:cxnSp>
        <p:nvCxnSpPr>
          <p:cNvPr id="95" name="直線接點 94"/>
          <p:cNvCxnSpPr>
            <a:stCxn id="87" idx="2"/>
            <a:endCxn id="100" idx="0"/>
          </p:cNvCxnSpPr>
          <p:nvPr/>
        </p:nvCxnSpPr>
        <p:spPr>
          <a:xfrm flipH="1">
            <a:off x="8320508" y="5354304"/>
            <a:ext cx="2" cy="409114"/>
          </a:xfrm>
          <a:prstGeom prst="line">
            <a:avLst/>
          </a:prstGeom>
          <a:ln w="28575"/>
        </p:spPr>
        <p:style>
          <a:lnRef idx="1">
            <a:schemeClr val="dk1"/>
          </a:lnRef>
          <a:fillRef idx="0">
            <a:schemeClr val="dk1"/>
          </a:fillRef>
          <a:effectRef idx="0">
            <a:schemeClr val="dk1"/>
          </a:effectRef>
          <a:fontRef idx="minor">
            <a:schemeClr val="tx1"/>
          </a:fontRef>
        </p:style>
      </p:cxnSp>
      <p:sp>
        <p:nvSpPr>
          <p:cNvPr id="97" name="圓角矩形 96"/>
          <p:cNvSpPr/>
          <p:nvPr/>
        </p:nvSpPr>
        <p:spPr>
          <a:xfrm>
            <a:off x="5933216" y="5663805"/>
            <a:ext cx="1423555" cy="689542"/>
          </a:xfrm>
          <a:prstGeom prst="roundRect">
            <a:avLst/>
          </a:prstGeom>
          <a:effectLst>
            <a:outerShdw blurRad="50800" dist="38100" dir="2700000" algn="tl" rotWithShape="0">
              <a:prstClr val="black">
                <a:alpha val="40000"/>
              </a:prstClr>
            </a:outerShdw>
          </a:effectLst>
        </p:spPr>
        <p:style>
          <a:lnRef idx="3">
            <a:schemeClr val="lt1"/>
          </a:lnRef>
          <a:fillRef idx="1">
            <a:schemeClr val="accent5"/>
          </a:fillRef>
          <a:effectRef idx="1">
            <a:schemeClr val="accent5"/>
          </a:effectRef>
          <a:fontRef idx="minor">
            <a:schemeClr val="lt1"/>
          </a:fontRef>
        </p:style>
        <p:txBody>
          <a:bodyPr rtlCol="0" anchor="ctr"/>
          <a:lstStyle/>
          <a:p>
            <a:pPr algn="ctr"/>
            <a:r>
              <a:rPr lang="en-US" altLang="zh-HK" dirty="0" smtClean="0"/>
              <a:t>Sub-Requirement</a:t>
            </a:r>
            <a:endParaRPr lang="zh-HK" altLang="en-US" dirty="0"/>
          </a:p>
        </p:txBody>
      </p:sp>
      <p:sp>
        <p:nvSpPr>
          <p:cNvPr id="100" name="圓角矩形 99"/>
          <p:cNvSpPr/>
          <p:nvPr/>
        </p:nvSpPr>
        <p:spPr>
          <a:xfrm>
            <a:off x="7608730" y="5763418"/>
            <a:ext cx="1423555" cy="547394"/>
          </a:xfrm>
          <a:prstGeom prst="roundRect">
            <a:avLst/>
          </a:prstGeom>
          <a:effectLst>
            <a:outerShdw blurRad="50800" dist="38100" dir="2700000" algn="tl" rotWithShape="0">
              <a:prstClr val="black">
                <a:alpha val="40000"/>
              </a:prstClr>
            </a:outerShdw>
          </a:effectLst>
        </p:spPr>
        <p:style>
          <a:lnRef idx="3">
            <a:schemeClr val="lt1"/>
          </a:lnRef>
          <a:fillRef idx="1">
            <a:schemeClr val="accent4"/>
          </a:fillRef>
          <a:effectRef idx="1">
            <a:schemeClr val="accent4"/>
          </a:effectRef>
          <a:fontRef idx="minor">
            <a:schemeClr val="lt1"/>
          </a:fontRef>
        </p:style>
        <p:txBody>
          <a:bodyPr rtlCol="0" anchor="ctr"/>
          <a:lstStyle/>
          <a:p>
            <a:pPr algn="ctr"/>
            <a:r>
              <a:rPr lang="en-US" altLang="zh-HK" dirty="0" smtClean="0"/>
              <a:t>Requirement</a:t>
            </a:r>
            <a:endParaRPr lang="zh-HK" altLang="en-US" dirty="0"/>
          </a:p>
        </p:txBody>
      </p:sp>
    </p:spTree>
    <p:extLst>
      <p:ext uri="{BB962C8B-B14F-4D97-AF65-F5344CB8AC3E}">
        <p14:creationId xmlns:p14="http://schemas.microsoft.com/office/powerpoint/2010/main" val="36869493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par>
                                <p:cTn id="11" presetID="10" presetClass="entr" presetSubtype="0" fill="hold" nodeType="with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fade">
                                      <p:cBhvr>
                                        <p:cTn id="13" dur="500"/>
                                        <p:tgtEl>
                                          <p:spTgt spid="26"/>
                                        </p:tgtEl>
                                      </p:cBhvr>
                                    </p:animEffect>
                                  </p:childTnLst>
                                </p:cTn>
                              </p:par>
                              <p:par>
                                <p:cTn id="14" presetID="10" presetClass="entr" presetSubtype="0" fill="hold" nodeType="withEffect">
                                  <p:stCondLst>
                                    <p:cond delay="0"/>
                                  </p:stCondLst>
                                  <p:childTnLst>
                                    <p:set>
                                      <p:cBhvr>
                                        <p:cTn id="15" dur="1" fill="hold">
                                          <p:stCondLst>
                                            <p:cond delay="0"/>
                                          </p:stCondLst>
                                        </p:cTn>
                                        <p:tgtEl>
                                          <p:spTgt spid="28"/>
                                        </p:tgtEl>
                                        <p:attrNameLst>
                                          <p:attrName>style.visibility</p:attrName>
                                        </p:attrNameLst>
                                      </p:cBhvr>
                                      <p:to>
                                        <p:strVal val="visible"/>
                                      </p:to>
                                    </p:set>
                                    <p:animEffect transition="in" filter="fade">
                                      <p:cBhvr>
                                        <p:cTn id="16" dur="500"/>
                                        <p:tgtEl>
                                          <p:spTgt spid="28"/>
                                        </p:tgtEl>
                                      </p:cBhvr>
                                    </p:animEffect>
                                  </p:childTnLst>
                                </p:cTn>
                              </p:par>
                              <p:par>
                                <p:cTn id="17" presetID="10" presetClass="entr" presetSubtype="0"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Effect transition="in" filter="fade">
                                      <p:cBhvr>
                                        <p:cTn id="19" dur="500"/>
                                        <p:tgtEl>
                                          <p:spTgt spid="30"/>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5"/>
                                        </p:tgtEl>
                                        <p:attrNameLst>
                                          <p:attrName>style.visibility</p:attrName>
                                        </p:attrNameLst>
                                      </p:cBhvr>
                                      <p:to>
                                        <p:strVal val="visible"/>
                                      </p:to>
                                    </p:set>
                                    <p:animEffect transition="in" filter="fade">
                                      <p:cBhvr>
                                        <p:cTn id="22" dur="500"/>
                                        <p:tgtEl>
                                          <p:spTgt spid="35"/>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6"/>
                                        </p:tgtEl>
                                        <p:attrNameLst>
                                          <p:attrName>style.visibility</p:attrName>
                                        </p:attrNameLst>
                                      </p:cBhvr>
                                      <p:to>
                                        <p:strVal val="visible"/>
                                      </p:to>
                                    </p:set>
                                    <p:animEffect transition="in" filter="fade">
                                      <p:cBhvr>
                                        <p:cTn id="25" dur="500"/>
                                        <p:tgtEl>
                                          <p:spTgt spid="36"/>
                                        </p:tgtEl>
                                      </p:cBhvr>
                                    </p:animEffect>
                                  </p:childTnLst>
                                </p:cTn>
                              </p:par>
                              <p:par>
                                <p:cTn id="26" presetID="10" presetClass="entr" presetSubtype="0" fill="hold" nodeType="with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fade">
                                      <p:cBhvr>
                                        <p:cTn id="28" dur="500"/>
                                        <p:tgtEl>
                                          <p:spTgt spid="40"/>
                                        </p:tgtEl>
                                      </p:cBhvr>
                                    </p:animEffect>
                                  </p:childTnLst>
                                </p:cTn>
                              </p:par>
                              <p:par>
                                <p:cTn id="29" presetID="10" presetClass="entr" presetSubtype="0" fill="hold" nodeType="withEffect">
                                  <p:stCondLst>
                                    <p:cond delay="0"/>
                                  </p:stCondLst>
                                  <p:childTnLst>
                                    <p:set>
                                      <p:cBhvr>
                                        <p:cTn id="30" dur="1" fill="hold">
                                          <p:stCondLst>
                                            <p:cond delay="0"/>
                                          </p:stCondLst>
                                        </p:cTn>
                                        <p:tgtEl>
                                          <p:spTgt spid="42"/>
                                        </p:tgtEl>
                                        <p:attrNameLst>
                                          <p:attrName>style.visibility</p:attrName>
                                        </p:attrNameLst>
                                      </p:cBhvr>
                                      <p:to>
                                        <p:strVal val="visible"/>
                                      </p:to>
                                    </p:set>
                                    <p:animEffect transition="in" filter="fade">
                                      <p:cBhvr>
                                        <p:cTn id="31" dur="500"/>
                                        <p:tgtEl>
                                          <p:spTgt spid="42"/>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67"/>
                                        </p:tgtEl>
                                        <p:attrNameLst>
                                          <p:attrName>style.visibility</p:attrName>
                                        </p:attrNameLst>
                                      </p:cBhvr>
                                      <p:to>
                                        <p:strVal val="visible"/>
                                      </p:to>
                                    </p:set>
                                    <p:animEffect transition="in" filter="fade">
                                      <p:cBhvr>
                                        <p:cTn id="34" dur="500"/>
                                        <p:tgtEl>
                                          <p:spTgt spid="67"/>
                                        </p:tgtEl>
                                      </p:cBhvr>
                                    </p:animEffect>
                                  </p:childTnLst>
                                </p:cTn>
                              </p:par>
                              <p:par>
                                <p:cTn id="35" presetID="10" presetClass="entr" presetSubtype="0" fill="hold" nodeType="withEffect">
                                  <p:stCondLst>
                                    <p:cond delay="0"/>
                                  </p:stCondLst>
                                  <p:childTnLst>
                                    <p:set>
                                      <p:cBhvr>
                                        <p:cTn id="36" dur="1" fill="hold">
                                          <p:stCondLst>
                                            <p:cond delay="0"/>
                                          </p:stCondLst>
                                        </p:cTn>
                                        <p:tgtEl>
                                          <p:spTgt spid="69"/>
                                        </p:tgtEl>
                                        <p:attrNameLst>
                                          <p:attrName>style.visibility</p:attrName>
                                        </p:attrNameLst>
                                      </p:cBhvr>
                                      <p:to>
                                        <p:strVal val="visible"/>
                                      </p:to>
                                    </p:set>
                                    <p:animEffect transition="in" filter="fade">
                                      <p:cBhvr>
                                        <p:cTn id="37" dur="500"/>
                                        <p:tgtEl>
                                          <p:spTgt spid="69"/>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43"/>
                                        </p:tgtEl>
                                        <p:attrNameLst>
                                          <p:attrName>style.visibility</p:attrName>
                                        </p:attrNameLst>
                                      </p:cBhvr>
                                      <p:to>
                                        <p:strVal val="visible"/>
                                      </p:to>
                                    </p:set>
                                    <p:animEffect transition="in" filter="fade">
                                      <p:cBhvr>
                                        <p:cTn id="42" dur="500"/>
                                        <p:tgtEl>
                                          <p:spTgt spid="43"/>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70"/>
                                        </p:tgtEl>
                                        <p:attrNameLst>
                                          <p:attrName>style.visibility</p:attrName>
                                        </p:attrNameLst>
                                      </p:cBhvr>
                                      <p:to>
                                        <p:strVal val="visible"/>
                                      </p:to>
                                    </p:set>
                                    <p:animEffect transition="in" filter="fade">
                                      <p:cBhvr>
                                        <p:cTn id="45" dur="500"/>
                                        <p:tgtEl>
                                          <p:spTgt spid="70"/>
                                        </p:tgtEl>
                                      </p:cBhvr>
                                    </p:animEffect>
                                  </p:childTnLst>
                                </p:cTn>
                              </p:par>
                              <p:par>
                                <p:cTn id="46" presetID="10" presetClass="entr" presetSubtype="0" fill="hold" nodeType="withEffect">
                                  <p:stCondLst>
                                    <p:cond delay="0"/>
                                  </p:stCondLst>
                                  <p:childTnLst>
                                    <p:set>
                                      <p:cBhvr>
                                        <p:cTn id="47" dur="1" fill="hold">
                                          <p:stCondLst>
                                            <p:cond delay="0"/>
                                          </p:stCondLst>
                                        </p:cTn>
                                        <p:tgtEl>
                                          <p:spTgt spid="71"/>
                                        </p:tgtEl>
                                        <p:attrNameLst>
                                          <p:attrName>style.visibility</p:attrName>
                                        </p:attrNameLst>
                                      </p:cBhvr>
                                      <p:to>
                                        <p:strVal val="visible"/>
                                      </p:to>
                                    </p:set>
                                    <p:animEffect transition="in" filter="fade">
                                      <p:cBhvr>
                                        <p:cTn id="48" dur="500"/>
                                        <p:tgtEl>
                                          <p:spTgt spid="71"/>
                                        </p:tgtEl>
                                      </p:cBhvr>
                                    </p:animEffect>
                                  </p:childTnLst>
                                </p:cTn>
                              </p:par>
                              <p:par>
                                <p:cTn id="49" presetID="10" presetClass="entr" presetSubtype="0"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Effect transition="in" filter="fade">
                                      <p:cBhvr>
                                        <p:cTn id="51" dur="500"/>
                                        <p:tgtEl>
                                          <p:spTgt spid="72"/>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73"/>
                                        </p:tgtEl>
                                        <p:attrNameLst>
                                          <p:attrName>style.visibility</p:attrName>
                                        </p:attrNameLst>
                                      </p:cBhvr>
                                      <p:to>
                                        <p:strVal val="visible"/>
                                      </p:to>
                                    </p:set>
                                    <p:animEffect transition="in" filter="fade">
                                      <p:cBhvr>
                                        <p:cTn id="54" dur="500"/>
                                        <p:tgtEl>
                                          <p:spTgt spid="73"/>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74"/>
                                        </p:tgtEl>
                                        <p:attrNameLst>
                                          <p:attrName>style.visibility</p:attrName>
                                        </p:attrNameLst>
                                      </p:cBhvr>
                                      <p:to>
                                        <p:strVal val="visible"/>
                                      </p:to>
                                    </p:set>
                                    <p:animEffect transition="in" filter="fade">
                                      <p:cBhvr>
                                        <p:cTn id="57" dur="500"/>
                                        <p:tgtEl>
                                          <p:spTgt spid="74"/>
                                        </p:tgtEl>
                                      </p:cBhvr>
                                    </p:animEffect>
                                  </p:childTnLst>
                                </p:cTn>
                              </p:par>
                              <p:par>
                                <p:cTn id="58" presetID="10" presetClass="entr" presetSubtype="0" fill="hold" nodeType="with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500"/>
                                        <p:tgtEl>
                                          <p:spTgt spid="75"/>
                                        </p:tgtEl>
                                      </p:cBhvr>
                                    </p:animEffect>
                                  </p:childTnLst>
                                </p:cTn>
                              </p:par>
                              <p:par>
                                <p:cTn id="61" presetID="10" presetClass="entr" presetSubtype="0" fill="hold" nodeType="withEffect">
                                  <p:stCondLst>
                                    <p:cond delay="0"/>
                                  </p:stCondLst>
                                  <p:childTnLst>
                                    <p:set>
                                      <p:cBhvr>
                                        <p:cTn id="62" dur="1" fill="hold">
                                          <p:stCondLst>
                                            <p:cond delay="0"/>
                                          </p:stCondLst>
                                        </p:cTn>
                                        <p:tgtEl>
                                          <p:spTgt spid="76"/>
                                        </p:tgtEl>
                                        <p:attrNameLst>
                                          <p:attrName>style.visibility</p:attrName>
                                        </p:attrNameLst>
                                      </p:cBhvr>
                                      <p:to>
                                        <p:strVal val="visible"/>
                                      </p:to>
                                    </p:set>
                                    <p:animEffect transition="in" filter="fade">
                                      <p:cBhvr>
                                        <p:cTn id="63" dur="500"/>
                                        <p:tgtEl>
                                          <p:spTgt spid="76"/>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77"/>
                                        </p:tgtEl>
                                        <p:attrNameLst>
                                          <p:attrName>style.visibility</p:attrName>
                                        </p:attrNameLst>
                                      </p:cBhvr>
                                      <p:to>
                                        <p:strVal val="visible"/>
                                      </p:to>
                                    </p:set>
                                    <p:animEffect transition="in" filter="fade">
                                      <p:cBhvr>
                                        <p:cTn id="66" dur="500"/>
                                        <p:tgtEl>
                                          <p:spTgt spid="77"/>
                                        </p:tgtEl>
                                      </p:cBhvr>
                                    </p:animEffect>
                                  </p:childTnLst>
                                </p:cTn>
                              </p:par>
                              <p:par>
                                <p:cTn id="67" presetID="10" presetClass="entr" presetSubtype="0" fill="hold" nodeType="withEffect">
                                  <p:stCondLst>
                                    <p:cond delay="0"/>
                                  </p:stCondLst>
                                  <p:childTnLst>
                                    <p:set>
                                      <p:cBhvr>
                                        <p:cTn id="68" dur="1" fill="hold">
                                          <p:stCondLst>
                                            <p:cond delay="0"/>
                                          </p:stCondLst>
                                        </p:cTn>
                                        <p:tgtEl>
                                          <p:spTgt spid="78"/>
                                        </p:tgtEl>
                                        <p:attrNameLst>
                                          <p:attrName>style.visibility</p:attrName>
                                        </p:attrNameLst>
                                      </p:cBhvr>
                                      <p:to>
                                        <p:strVal val="visible"/>
                                      </p:to>
                                    </p:set>
                                    <p:animEffect transition="in" filter="fade">
                                      <p:cBhvr>
                                        <p:cTn id="69" dur="500"/>
                                        <p:tgtEl>
                                          <p:spTgt spid="78"/>
                                        </p:tgtEl>
                                      </p:cBhvr>
                                    </p:animEffect>
                                  </p:childTnLst>
                                </p:cTn>
                              </p:par>
                              <p:par>
                                <p:cTn id="70" presetID="10" presetClass="entr" presetSubtype="0" fill="hold" nodeType="withEffect">
                                  <p:stCondLst>
                                    <p:cond delay="0"/>
                                  </p:stCondLst>
                                  <p:childTnLst>
                                    <p:set>
                                      <p:cBhvr>
                                        <p:cTn id="71" dur="1" fill="hold">
                                          <p:stCondLst>
                                            <p:cond delay="0"/>
                                          </p:stCondLst>
                                        </p:cTn>
                                        <p:tgtEl>
                                          <p:spTgt spid="82"/>
                                        </p:tgtEl>
                                        <p:attrNameLst>
                                          <p:attrName>style.visibility</p:attrName>
                                        </p:attrNameLst>
                                      </p:cBhvr>
                                      <p:to>
                                        <p:strVal val="visible"/>
                                      </p:to>
                                    </p:set>
                                    <p:animEffect transition="in" filter="fade">
                                      <p:cBhvr>
                                        <p:cTn id="72" dur="500"/>
                                        <p:tgtEl>
                                          <p:spTgt spid="82"/>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fade">
                                      <p:cBhvr>
                                        <p:cTn id="77" dur="500"/>
                                        <p:tgtEl>
                                          <p:spTgt spid="48"/>
                                        </p:tgtEl>
                                      </p:cBhvr>
                                    </p:animEffect>
                                  </p:childTnLst>
                                </p:cTn>
                              </p:par>
                              <p:par>
                                <p:cTn id="78" presetID="10" presetClass="entr" presetSubtype="0" fill="hold" nodeType="withEffect">
                                  <p:stCondLst>
                                    <p:cond delay="0"/>
                                  </p:stCondLst>
                                  <p:childTnLst>
                                    <p:set>
                                      <p:cBhvr>
                                        <p:cTn id="79" dur="1" fill="hold">
                                          <p:stCondLst>
                                            <p:cond delay="0"/>
                                          </p:stCondLst>
                                        </p:cTn>
                                        <p:tgtEl>
                                          <p:spTgt spid="58"/>
                                        </p:tgtEl>
                                        <p:attrNameLst>
                                          <p:attrName>style.visibility</p:attrName>
                                        </p:attrNameLst>
                                      </p:cBhvr>
                                      <p:to>
                                        <p:strVal val="visible"/>
                                      </p:to>
                                    </p:set>
                                    <p:animEffect transition="in" filter="fade">
                                      <p:cBhvr>
                                        <p:cTn id="80" dur="500"/>
                                        <p:tgtEl>
                                          <p:spTgt spid="58"/>
                                        </p:tgtEl>
                                      </p:cBhvr>
                                    </p:animEffect>
                                  </p:childTnLst>
                                </p:cTn>
                              </p:par>
                              <p:par>
                                <p:cTn id="81" presetID="10" presetClass="entr" presetSubtype="0" fill="hold" nodeType="withEffect">
                                  <p:stCondLst>
                                    <p:cond delay="0"/>
                                  </p:stCondLst>
                                  <p:childTnLst>
                                    <p:set>
                                      <p:cBhvr>
                                        <p:cTn id="82" dur="1" fill="hold">
                                          <p:stCondLst>
                                            <p:cond delay="0"/>
                                          </p:stCondLst>
                                        </p:cTn>
                                        <p:tgtEl>
                                          <p:spTgt spid="62"/>
                                        </p:tgtEl>
                                        <p:attrNameLst>
                                          <p:attrName>style.visibility</p:attrName>
                                        </p:attrNameLst>
                                      </p:cBhvr>
                                      <p:to>
                                        <p:strVal val="visible"/>
                                      </p:to>
                                    </p:set>
                                    <p:animEffect transition="in" filter="fade">
                                      <p:cBhvr>
                                        <p:cTn id="83" dur="500"/>
                                        <p:tgtEl>
                                          <p:spTgt spid="62"/>
                                        </p:tgtEl>
                                      </p:cBhvr>
                                    </p:animEffect>
                                  </p:childTnLst>
                                </p:cTn>
                              </p:par>
                              <p:par>
                                <p:cTn id="84" presetID="10" presetClass="entr" presetSubtype="0" fill="hold" grpId="0" nodeType="withEffect">
                                  <p:stCondLst>
                                    <p:cond delay="0"/>
                                  </p:stCondLst>
                                  <p:childTnLst>
                                    <p:set>
                                      <p:cBhvr>
                                        <p:cTn id="85" dur="1" fill="hold">
                                          <p:stCondLst>
                                            <p:cond delay="0"/>
                                          </p:stCondLst>
                                        </p:cTn>
                                        <p:tgtEl>
                                          <p:spTgt spid="84"/>
                                        </p:tgtEl>
                                        <p:attrNameLst>
                                          <p:attrName>style.visibility</p:attrName>
                                        </p:attrNameLst>
                                      </p:cBhvr>
                                      <p:to>
                                        <p:strVal val="visible"/>
                                      </p:to>
                                    </p:set>
                                    <p:animEffect transition="in" filter="fade">
                                      <p:cBhvr>
                                        <p:cTn id="86" dur="500"/>
                                        <p:tgtEl>
                                          <p:spTgt spid="84"/>
                                        </p:tgtEl>
                                      </p:cBhvr>
                                    </p:animEffect>
                                  </p:childTnLst>
                                </p:cTn>
                              </p:par>
                              <p:par>
                                <p:cTn id="87" presetID="10" presetClass="entr" presetSubtype="0" fill="hold" nodeType="withEffect">
                                  <p:stCondLst>
                                    <p:cond delay="0"/>
                                  </p:stCondLst>
                                  <p:childTnLst>
                                    <p:set>
                                      <p:cBhvr>
                                        <p:cTn id="88" dur="1" fill="hold">
                                          <p:stCondLst>
                                            <p:cond delay="0"/>
                                          </p:stCondLst>
                                        </p:cTn>
                                        <p:tgtEl>
                                          <p:spTgt spid="86"/>
                                        </p:tgtEl>
                                        <p:attrNameLst>
                                          <p:attrName>style.visibility</p:attrName>
                                        </p:attrNameLst>
                                      </p:cBhvr>
                                      <p:to>
                                        <p:strVal val="visible"/>
                                      </p:to>
                                    </p:set>
                                    <p:animEffect transition="in" filter="fade">
                                      <p:cBhvr>
                                        <p:cTn id="89" dur="500"/>
                                        <p:tgtEl>
                                          <p:spTgt spid="86"/>
                                        </p:tgtEl>
                                      </p:cBhvr>
                                    </p:animEffect>
                                  </p:childTnLst>
                                </p:cTn>
                              </p:par>
                              <p:par>
                                <p:cTn id="90" presetID="10" presetClass="entr" presetSubtype="0" fill="hold" grpId="0" nodeType="withEffect">
                                  <p:stCondLst>
                                    <p:cond delay="0"/>
                                  </p:stCondLst>
                                  <p:childTnLst>
                                    <p:set>
                                      <p:cBhvr>
                                        <p:cTn id="91" dur="1" fill="hold">
                                          <p:stCondLst>
                                            <p:cond delay="0"/>
                                          </p:stCondLst>
                                        </p:cTn>
                                        <p:tgtEl>
                                          <p:spTgt spid="87"/>
                                        </p:tgtEl>
                                        <p:attrNameLst>
                                          <p:attrName>style.visibility</p:attrName>
                                        </p:attrNameLst>
                                      </p:cBhvr>
                                      <p:to>
                                        <p:strVal val="visible"/>
                                      </p:to>
                                    </p:set>
                                    <p:animEffect transition="in" filter="fade">
                                      <p:cBhvr>
                                        <p:cTn id="92" dur="500"/>
                                        <p:tgtEl>
                                          <p:spTgt spid="87"/>
                                        </p:tgtEl>
                                      </p:cBhvr>
                                    </p:animEffect>
                                  </p:childTnLst>
                                </p:cTn>
                              </p:par>
                              <p:par>
                                <p:cTn id="93" presetID="10" presetClass="entr" presetSubtype="0" fill="hold" nodeType="with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500"/>
                                        <p:tgtEl>
                                          <p:spTgt spid="89"/>
                                        </p:tgtEl>
                                      </p:cBhvr>
                                    </p:animEffect>
                                  </p:childTnLst>
                                </p:cTn>
                              </p:par>
                              <p:par>
                                <p:cTn id="96" presetID="10" presetClass="entr" presetSubtype="0" fill="hold" nodeType="withEffect">
                                  <p:stCondLst>
                                    <p:cond delay="0"/>
                                  </p:stCondLst>
                                  <p:childTnLst>
                                    <p:set>
                                      <p:cBhvr>
                                        <p:cTn id="97" dur="1" fill="hold">
                                          <p:stCondLst>
                                            <p:cond delay="0"/>
                                          </p:stCondLst>
                                        </p:cTn>
                                        <p:tgtEl>
                                          <p:spTgt spid="93"/>
                                        </p:tgtEl>
                                        <p:attrNameLst>
                                          <p:attrName>style.visibility</p:attrName>
                                        </p:attrNameLst>
                                      </p:cBhvr>
                                      <p:to>
                                        <p:strVal val="visible"/>
                                      </p:to>
                                    </p:set>
                                    <p:animEffect transition="in" filter="fade">
                                      <p:cBhvr>
                                        <p:cTn id="98" dur="500"/>
                                        <p:tgtEl>
                                          <p:spTgt spid="93"/>
                                        </p:tgtEl>
                                      </p:cBhvr>
                                    </p:animEffect>
                                  </p:childTnLst>
                                </p:cTn>
                              </p:par>
                              <p:par>
                                <p:cTn id="99" presetID="10" presetClass="entr" presetSubtype="0" fill="hold" nodeType="withEffect">
                                  <p:stCondLst>
                                    <p:cond delay="0"/>
                                  </p:stCondLst>
                                  <p:childTnLst>
                                    <p:set>
                                      <p:cBhvr>
                                        <p:cTn id="100" dur="1" fill="hold">
                                          <p:stCondLst>
                                            <p:cond delay="0"/>
                                          </p:stCondLst>
                                        </p:cTn>
                                        <p:tgtEl>
                                          <p:spTgt spid="95"/>
                                        </p:tgtEl>
                                        <p:attrNameLst>
                                          <p:attrName>style.visibility</p:attrName>
                                        </p:attrNameLst>
                                      </p:cBhvr>
                                      <p:to>
                                        <p:strVal val="visible"/>
                                      </p:to>
                                    </p:set>
                                    <p:animEffect transition="in" filter="fade">
                                      <p:cBhvr>
                                        <p:cTn id="101" dur="500"/>
                                        <p:tgtEl>
                                          <p:spTgt spid="95"/>
                                        </p:tgtEl>
                                      </p:cBhvr>
                                    </p:animEffect>
                                  </p:childTnLst>
                                </p:cTn>
                              </p:par>
                              <p:par>
                                <p:cTn id="102" presetID="10" presetClass="entr" presetSubtype="0" fill="hold" grpId="0" nodeType="withEffect">
                                  <p:stCondLst>
                                    <p:cond delay="0"/>
                                  </p:stCondLst>
                                  <p:childTnLst>
                                    <p:set>
                                      <p:cBhvr>
                                        <p:cTn id="103" dur="1" fill="hold">
                                          <p:stCondLst>
                                            <p:cond delay="0"/>
                                          </p:stCondLst>
                                        </p:cTn>
                                        <p:tgtEl>
                                          <p:spTgt spid="97"/>
                                        </p:tgtEl>
                                        <p:attrNameLst>
                                          <p:attrName>style.visibility</p:attrName>
                                        </p:attrNameLst>
                                      </p:cBhvr>
                                      <p:to>
                                        <p:strVal val="visible"/>
                                      </p:to>
                                    </p:set>
                                    <p:animEffect transition="in" filter="fade">
                                      <p:cBhvr>
                                        <p:cTn id="104" dur="500"/>
                                        <p:tgtEl>
                                          <p:spTgt spid="97"/>
                                        </p:tgtEl>
                                      </p:cBhvr>
                                    </p:animEffect>
                                  </p:childTnLst>
                                </p:cTn>
                              </p:par>
                              <p:par>
                                <p:cTn id="105" presetID="10" presetClass="entr" presetSubtype="0" fill="hold" grpId="0" nodeType="withEffect">
                                  <p:stCondLst>
                                    <p:cond delay="0"/>
                                  </p:stCondLst>
                                  <p:childTnLst>
                                    <p:set>
                                      <p:cBhvr>
                                        <p:cTn id="106" dur="1" fill="hold">
                                          <p:stCondLst>
                                            <p:cond delay="0"/>
                                          </p:stCondLst>
                                        </p:cTn>
                                        <p:tgtEl>
                                          <p:spTgt spid="100"/>
                                        </p:tgtEl>
                                        <p:attrNameLst>
                                          <p:attrName>style.visibility</p:attrName>
                                        </p:attrNameLst>
                                      </p:cBhvr>
                                      <p:to>
                                        <p:strVal val="visible"/>
                                      </p:to>
                                    </p:set>
                                    <p:animEffect transition="in" filter="fade">
                                      <p:cBhvr>
                                        <p:cTn id="107"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35" grpId="0" animBg="1"/>
      <p:bldP spid="36" grpId="0" animBg="1"/>
      <p:bldP spid="43" grpId="0" animBg="1"/>
      <p:bldP spid="48" grpId="0" animBg="1"/>
      <p:bldP spid="67" grpId="0" animBg="1"/>
      <p:bldP spid="70" grpId="0" animBg="1"/>
      <p:bldP spid="73" grpId="0" animBg="1"/>
      <p:bldP spid="74" grpId="0" animBg="1"/>
      <p:bldP spid="77" grpId="0" animBg="1"/>
      <p:bldP spid="84" grpId="0" animBg="1"/>
      <p:bldP spid="87" grpId="0" animBg="1"/>
      <p:bldP spid="97" grpId="0" animBg="1"/>
      <p:bldP spid="10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u.Achieve</a:t>
            </a:r>
            <a:r>
              <a:rPr lang="en-US" dirty="0" smtClean="0"/>
              <a:t> client</a:t>
            </a:r>
            <a:endParaRPr lang="en-US" dirty="0"/>
          </a:p>
        </p:txBody>
      </p:sp>
      <p:sp>
        <p:nvSpPr>
          <p:cNvPr id="3" name="Content Placeholder 2"/>
          <p:cNvSpPr>
            <a:spLocks noGrp="1"/>
          </p:cNvSpPr>
          <p:nvPr>
            <p:ph idx="1"/>
          </p:nvPr>
        </p:nvSpPr>
        <p:spPr/>
        <p:txBody>
          <a:bodyPr/>
          <a:lstStyle/>
          <a:p>
            <a:endParaRPr lang="en-US"/>
          </a:p>
        </p:txBody>
      </p:sp>
      <p:grpSp>
        <p:nvGrpSpPr>
          <p:cNvPr id="8" name="Group 7"/>
          <p:cNvGrpSpPr/>
          <p:nvPr/>
        </p:nvGrpSpPr>
        <p:grpSpPr>
          <a:xfrm>
            <a:off x="768096" y="2022324"/>
            <a:ext cx="7608168" cy="4212881"/>
            <a:chOff x="768096" y="2022324"/>
            <a:chExt cx="7608168" cy="4212881"/>
          </a:xfrm>
        </p:grpSpPr>
        <p:pic>
          <p:nvPicPr>
            <p:cNvPr id="4" name="Picture 3"/>
            <p:cNvPicPr>
              <a:picLocks noChangeAspect="1"/>
            </p:cNvPicPr>
            <p:nvPr/>
          </p:nvPicPr>
          <p:blipFill>
            <a:blip r:embed="rId3" cstate="print"/>
            <a:stretch>
              <a:fillRect/>
            </a:stretch>
          </p:blipFill>
          <p:spPr>
            <a:xfrm>
              <a:off x="768096" y="2022324"/>
              <a:ext cx="7608168" cy="4212881"/>
            </a:xfrm>
            <a:prstGeom prst="rect">
              <a:avLst/>
            </a:prstGeom>
            <a:ln>
              <a:noFill/>
            </a:ln>
            <a:effectLst>
              <a:outerShdw blurRad="292100" dist="139700" dir="2700000" algn="tl" rotWithShape="0">
                <a:srgbClr val="333333">
                  <a:alpha val="65000"/>
                </a:srgbClr>
              </a:outerShdw>
            </a:effectLst>
          </p:spPr>
        </p:pic>
        <p:sp>
          <p:nvSpPr>
            <p:cNvPr id="6" name="Rectangle 5"/>
            <p:cNvSpPr/>
            <p:nvPr/>
          </p:nvSpPr>
          <p:spPr>
            <a:xfrm>
              <a:off x="4309607" y="4301656"/>
              <a:ext cx="262573" cy="7951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7483502" y="6153013"/>
              <a:ext cx="262573" cy="7951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395421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HK" dirty="0"/>
              <a:t>Basic functions of Degree Audit System</a:t>
            </a:r>
            <a:endParaRPr lang="zh-TW" altLang="zh-HK" dirty="0"/>
          </a:p>
        </p:txBody>
      </p:sp>
      <p:sp>
        <p:nvSpPr>
          <p:cNvPr id="3" name="Content Placeholder 2"/>
          <p:cNvSpPr>
            <a:spLocks noGrp="1"/>
          </p:cNvSpPr>
          <p:nvPr>
            <p:ph idx="1"/>
          </p:nvPr>
        </p:nvSpPr>
        <p:spPr/>
        <p:txBody>
          <a:bodyPr/>
          <a:lstStyle/>
          <a:p>
            <a:pPr>
              <a:buFont typeface="Arial" panose="020B0604020202020204" pitchFamily="34" charset="0"/>
              <a:buChar char="•"/>
            </a:pPr>
            <a:r>
              <a:rPr lang="en-US" altLang="zh-HK" dirty="0" smtClean="0"/>
              <a:t>Interactive </a:t>
            </a:r>
            <a:r>
              <a:rPr lang="en-US" altLang="zh-HK" dirty="0"/>
              <a:t>HTML degree audit report of one student</a:t>
            </a:r>
            <a:endParaRPr lang="zh-TW" altLang="zh-HK" dirty="0"/>
          </a:p>
          <a:p>
            <a:pPr>
              <a:buFont typeface="Arial" panose="020B0604020202020204" pitchFamily="34" charset="0"/>
              <a:buChar char="•"/>
            </a:pPr>
            <a:r>
              <a:rPr lang="en-US" altLang="zh-HK" dirty="0" smtClean="0"/>
              <a:t>PDF </a:t>
            </a:r>
            <a:r>
              <a:rPr lang="en-US" altLang="zh-HK" dirty="0"/>
              <a:t>degree audit report of one student</a:t>
            </a:r>
            <a:endParaRPr lang="zh-TW" altLang="zh-HK" dirty="0"/>
          </a:p>
          <a:p>
            <a:pPr>
              <a:buFont typeface="Arial" panose="020B0604020202020204" pitchFamily="34" charset="0"/>
              <a:buChar char="•"/>
            </a:pPr>
            <a:r>
              <a:rPr lang="en-US" altLang="zh-HK" dirty="0" smtClean="0"/>
              <a:t>Batch </a:t>
            </a:r>
            <a:r>
              <a:rPr lang="en-US" altLang="zh-HK" dirty="0"/>
              <a:t>report (PDF or text) for a set of students</a:t>
            </a:r>
            <a:endParaRPr lang="zh-TW" altLang="zh-HK" dirty="0"/>
          </a:p>
        </p:txBody>
      </p:sp>
      <p:sp>
        <p:nvSpPr>
          <p:cNvPr id="5" name="Footer Placeholder 2">
            <a:extLst>
              <a:ext uri="{FF2B5EF4-FFF2-40B4-BE49-F238E27FC236}">
                <a16:creationId xmlns:a16="http://schemas.microsoft.com/office/drawing/2014/main" id="{C8838028-36FB-478C-8DCA-466C5176C113}"/>
              </a:ext>
            </a:extLst>
          </p:cNvPr>
          <p:cNvSpPr>
            <a:spLocks noGrp="1"/>
          </p:cNvSpPr>
          <p:nvPr>
            <p:ph type="ftr" sz="quarter" idx="11"/>
          </p:nvPr>
        </p:nvSpPr>
        <p:spPr>
          <a:xfrm>
            <a:off x="3632200" y="6470704"/>
            <a:ext cx="4426094" cy="274320"/>
          </a:xfrm>
        </p:spPr>
        <p:txBody>
          <a:bodyPr/>
          <a:lstStyle/>
          <a:p>
            <a:r>
              <a:rPr lang="en-US" dirty="0"/>
              <a:t>Asia Alliance   7-8 May 2018</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55531" y="3778088"/>
            <a:ext cx="4910667" cy="2531272"/>
          </a:xfrm>
          <a:prstGeom prst="rect">
            <a:avLst/>
          </a:prstGeom>
        </p:spPr>
      </p:pic>
    </p:spTree>
    <p:extLst>
      <p:ext uri="{BB962C8B-B14F-4D97-AF65-F5344CB8AC3E}">
        <p14:creationId xmlns:p14="http://schemas.microsoft.com/office/powerpoint/2010/main" val="47328194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degree audit</a:t>
            </a:r>
            <a:endParaRPr lang="en-US" dirty="0"/>
          </a:p>
        </p:txBody>
      </p:sp>
      <p:pic>
        <p:nvPicPr>
          <p:cNvPr id="5"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43726" y="880393"/>
            <a:ext cx="4266873" cy="5759893"/>
          </a:xfrm>
          <a:prstGeom prst="rect">
            <a:avLst/>
          </a:prstGeom>
          <a:noFill/>
          <a:ln w="57150" cmpd="thickThin">
            <a:no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
        <p:nvSpPr>
          <p:cNvPr id="6" name="Rectangle 3"/>
          <p:cNvSpPr txBox="1">
            <a:spLocks noChangeArrowheads="1"/>
          </p:cNvSpPr>
          <p:nvPr/>
        </p:nvSpPr>
        <p:spPr>
          <a:xfrm>
            <a:off x="778278" y="1703010"/>
            <a:ext cx="2558235" cy="5154990"/>
          </a:xfrm>
          <a:prstGeom prst="rect">
            <a:avLst/>
          </a:prstGeom>
        </p:spPr>
        <p:txBody>
          <a:bodyPr vert="horz" lIns="91440" tIns="45720" rIns="91440" bIns="45720" rtlCol="0" anchor="t" anchorCtr="0"/>
          <a:lstStyle>
            <a:defPPr>
              <a:defRPr lang="en-US"/>
            </a:defPPr>
            <a:lvl1pPr marL="0" algn="l" defTabSz="914400" rtl="0" eaLnBrk="1" latinLnBrk="0" hangingPunct="1">
              <a:defRPr sz="1000" kern="1200">
                <a:solidFill>
                  <a:schemeClr val="tx1">
                    <a:lumMod val="90000"/>
                    <a:lumOff val="10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1"/>
            <a:r>
              <a:rPr lang="en-US" dirty="0" smtClean="0"/>
              <a:t>Student coursework is displayed through audits, dynamic reports that show:</a:t>
            </a:r>
            <a:endParaRPr lang="en-US" dirty="0"/>
          </a:p>
        </p:txBody>
      </p:sp>
      <p:sp>
        <p:nvSpPr>
          <p:cNvPr id="7" name="Text Box 11"/>
          <p:cNvSpPr txBox="1">
            <a:spLocks noChangeArrowheads="1"/>
          </p:cNvSpPr>
          <p:nvPr/>
        </p:nvSpPr>
        <p:spPr bwMode="auto">
          <a:xfrm>
            <a:off x="832016" y="3796694"/>
            <a:ext cx="2667001" cy="317500"/>
          </a:xfrm>
          <a:prstGeom prst="rect">
            <a:avLst/>
          </a:prstGeom>
          <a:noFill/>
          <a:ln w="38100" algn="ctr">
            <a:noFill/>
            <a:miter lim="800000"/>
            <a:headEnd/>
            <a:tailEnd/>
          </a:ln>
          <a:effectLst/>
        </p:spPr>
        <p:txBody>
          <a:bodyPr/>
          <a:lstStyle/>
          <a:p>
            <a:pPr marL="285750" indent="-285750" algn="l" eaLnBrk="1" hangingPunct="1">
              <a:buFont typeface="Arial" panose="020B0604020202020204" pitchFamily="34" charset="0"/>
              <a:buChar char="•"/>
            </a:pPr>
            <a:r>
              <a:rPr lang="en-US" sz="1600" dirty="0"/>
              <a:t>The </a:t>
            </a:r>
            <a:r>
              <a:rPr lang="en-US" sz="1600" dirty="0" smtClean="0"/>
              <a:t>sub-requirements </a:t>
            </a:r>
            <a:r>
              <a:rPr lang="en-US" sz="1600" dirty="0"/>
              <a:t>a student has </a:t>
            </a:r>
            <a:r>
              <a:rPr lang="en-US" sz="1600" dirty="0" smtClean="0"/>
              <a:t>satisfied…</a:t>
            </a:r>
          </a:p>
          <a:p>
            <a:pPr marL="287338"/>
            <a:r>
              <a:rPr lang="en-US" sz="1600" dirty="0"/>
              <a:t>and </a:t>
            </a:r>
            <a:r>
              <a:rPr lang="en-US" sz="1600" b="1" dirty="0">
                <a:solidFill>
                  <a:srgbClr val="0070C0"/>
                </a:solidFill>
                <a:effectLst>
                  <a:outerShdw blurRad="38100" dist="38100" dir="2700000" algn="tl">
                    <a:srgbClr val="000000">
                      <a:alpha val="43137"/>
                    </a:srgbClr>
                  </a:outerShdw>
                </a:effectLst>
              </a:rPr>
              <a:t>not</a:t>
            </a:r>
            <a:r>
              <a:rPr lang="en-US" sz="1600" dirty="0">
                <a:solidFill>
                  <a:srgbClr val="0070C0"/>
                </a:solidFill>
                <a:effectLst>
                  <a:outerShdw blurRad="38100" dist="38100" dir="2700000" algn="tl">
                    <a:srgbClr val="000000">
                      <a:alpha val="43137"/>
                    </a:srgbClr>
                  </a:outerShdw>
                </a:effectLst>
              </a:rPr>
              <a:t> </a:t>
            </a:r>
            <a:r>
              <a:rPr lang="en-US" sz="1600" dirty="0" smtClean="0"/>
              <a:t>satisfied</a:t>
            </a:r>
            <a:endParaRPr lang="en-US" sz="1600" dirty="0"/>
          </a:p>
        </p:txBody>
      </p:sp>
      <p:sp>
        <p:nvSpPr>
          <p:cNvPr id="8" name="Text Box 14"/>
          <p:cNvSpPr txBox="1">
            <a:spLocks noChangeArrowheads="1"/>
          </p:cNvSpPr>
          <p:nvPr/>
        </p:nvSpPr>
        <p:spPr bwMode="auto">
          <a:xfrm>
            <a:off x="926586" y="4595445"/>
            <a:ext cx="2232025" cy="584775"/>
          </a:xfrm>
          <a:prstGeom prst="rect">
            <a:avLst/>
          </a:prstGeom>
          <a:solidFill>
            <a:schemeClr val="bg1"/>
          </a:solidFill>
          <a:ln w="38100" algn="ctr">
            <a:noFill/>
            <a:miter lim="800000"/>
            <a:headEnd/>
            <a:tailEnd/>
          </a:ln>
          <a:effectLst/>
        </p:spPr>
        <p:txBody>
          <a:bodyPr wrap="square" lIns="0" rIns="0">
            <a:spAutoFit/>
          </a:bodyPr>
          <a:lstStyle/>
          <a:p>
            <a:pPr marL="285750" indent="-285750" algn="l" eaLnBrk="1" hangingPunct="1">
              <a:buFont typeface="Arial" panose="020B0604020202020204" pitchFamily="34" charset="0"/>
              <a:buChar char="•"/>
            </a:pPr>
            <a:r>
              <a:rPr lang="en-US" sz="1600" dirty="0"/>
              <a:t>Courses taken that </a:t>
            </a:r>
            <a:r>
              <a:rPr lang="en-US" sz="1600" dirty="0" smtClean="0"/>
              <a:t>fulfill </a:t>
            </a:r>
            <a:r>
              <a:rPr lang="en-US" sz="1600" dirty="0"/>
              <a:t>requirements</a:t>
            </a:r>
          </a:p>
        </p:txBody>
      </p:sp>
      <p:sp>
        <p:nvSpPr>
          <p:cNvPr id="9" name="Text Box 17"/>
          <p:cNvSpPr txBox="1">
            <a:spLocks noChangeArrowheads="1"/>
          </p:cNvSpPr>
          <p:nvPr/>
        </p:nvSpPr>
        <p:spPr bwMode="auto">
          <a:xfrm>
            <a:off x="850296" y="2980272"/>
            <a:ext cx="2387785" cy="830997"/>
          </a:xfrm>
          <a:prstGeom prst="rect">
            <a:avLst/>
          </a:prstGeom>
          <a:noFill/>
          <a:ln w="38100" algn="ctr">
            <a:noFill/>
            <a:miter lim="800000"/>
            <a:headEnd/>
            <a:tailEnd/>
          </a:ln>
          <a:effectLst/>
        </p:spPr>
        <p:txBody>
          <a:bodyPr wrap="square">
            <a:spAutoFit/>
          </a:bodyPr>
          <a:lstStyle/>
          <a:p>
            <a:pPr marL="285750" indent="-285750" algn="l" eaLnBrk="1" hangingPunct="1">
              <a:buFont typeface="Arial" panose="020B0604020202020204" pitchFamily="34" charset="0"/>
              <a:buChar char="•"/>
            </a:pPr>
            <a:r>
              <a:rPr lang="en-US" sz="1600" dirty="0" smtClean="0"/>
              <a:t>Requirements </a:t>
            </a:r>
            <a:r>
              <a:rPr lang="en-US" sz="1600" dirty="0"/>
              <a:t>that </a:t>
            </a:r>
            <a:r>
              <a:rPr lang="en-US" sz="1600" dirty="0" smtClean="0"/>
              <a:t>are complete…</a:t>
            </a:r>
          </a:p>
          <a:p>
            <a:pPr indent="287338"/>
            <a:r>
              <a:rPr lang="en-US" sz="1600" dirty="0"/>
              <a:t>and </a:t>
            </a:r>
            <a:r>
              <a:rPr lang="en-US" sz="1600" b="1" dirty="0">
                <a:solidFill>
                  <a:srgbClr val="0070C0"/>
                </a:solidFill>
                <a:effectLst>
                  <a:outerShdw blurRad="38100" dist="38100" dir="2700000" algn="tl">
                    <a:srgbClr val="000000">
                      <a:alpha val="43137"/>
                    </a:srgbClr>
                  </a:outerShdw>
                </a:effectLst>
              </a:rPr>
              <a:t>not</a:t>
            </a:r>
            <a:r>
              <a:rPr lang="en-US" sz="1600" dirty="0">
                <a:solidFill>
                  <a:srgbClr val="0070C0"/>
                </a:solidFill>
                <a:effectLst>
                  <a:outerShdw blurRad="38100" dist="38100" dir="2700000" algn="tl">
                    <a:srgbClr val="000000">
                      <a:alpha val="43137"/>
                    </a:srgbClr>
                  </a:outerShdw>
                </a:effectLst>
              </a:rPr>
              <a:t> </a:t>
            </a:r>
            <a:r>
              <a:rPr lang="en-US" sz="1600" dirty="0" smtClean="0"/>
              <a:t>complete</a:t>
            </a:r>
            <a:endParaRPr lang="en-US" sz="1600" dirty="0"/>
          </a:p>
        </p:txBody>
      </p:sp>
      <p:sp>
        <p:nvSpPr>
          <p:cNvPr id="10" name="Text Box 20"/>
          <p:cNvSpPr txBox="1">
            <a:spLocks noChangeArrowheads="1"/>
          </p:cNvSpPr>
          <p:nvPr/>
        </p:nvSpPr>
        <p:spPr bwMode="auto">
          <a:xfrm>
            <a:off x="933749" y="5188708"/>
            <a:ext cx="2393206" cy="830997"/>
          </a:xfrm>
          <a:prstGeom prst="rect">
            <a:avLst/>
          </a:prstGeom>
          <a:solidFill>
            <a:schemeClr val="bg1"/>
          </a:solidFill>
          <a:ln w="38100" algn="ctr">
            <a:noFill/>
            <a:miter lim="800000"/>
            <a:headEnd/>
            <a:tailEnd/>
          </a:ln>
          <a:effectLst/>
        </p:spPr>
        <p:txBody>
          <a:bodyPr wrap="square" lIns="0" rIns="0">
            <a:spAutoFit/>
          </a:bodyPr>
          <a:lstStyle/>
          <a:p>
            <a:pPr marL="285750" indent="-285750" algn="l" eaLnBrk="1" hangingPunct="1">
              <a:buFont typeface="Arial" panose="020B0604020202020204" pitchFamily="34" charset="0"/>
              <a:buChar char="•"/>
            </a:pPr>
            <a:r>
              <a:rPr lang="en-US" sz="1600" dirty="0"/>
              <a:t>Courses that </a:t>
            </a:r>
            <a:r>
              <a:rPr lang="en-US" sz="1600" dirty="0" smtClean="0"/>
              <a:t>can fulfill remaining sub-requirements</a:t>
            </a:r>
            <a:endParaRPr lang="en-US" sz="1600" dirty="0"/>
          </a:p>
        </p:txBody>
      </p:sp>
      <p:sp>
        <p:nvSpPr>
          <p:cNvPr id="11" name="Rectangle 10"/>
          <p:cNvSpPr/>
          <p:nvPr/>
        </p:nvSpPr>
        <p:spPr>
          <a:xfrm>
            <a:off x="4376056" y="3669168"/>
            <a:ext cx="4201886" cy="685118"/>
          </a:xfrm>
          <a:prstGeom prst="rect">
            <a:avLst/>
          </a:prstGeom>
          <a:noFill/>
          <a:ln w="381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376058" y="4398160"/>
            <a:ext cx="4201886" cy="144815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Line 18"/>
          <p:cNvSpPr>
            <a:spLocks noChangeShapeType="1"/>
          </p:cNvSpPr>
          <p:nvPr/>
        </p:nvSpPr>
        <p:spPr bwMode="auto">
          <a:xfrm>
            <a:off x="3158609" y="3387752"/>
            <a:ext cx="1217447" cy="281416"/>
          </a:xfrm>
          <a:prstGeom prst="line">
            <a:avLst/>
          </a:prstGeom>
          <a:noFill/>
          <a:ln w="38100">
            <a:solidFill>
              <a:schemeClr val="accent1">
                <a:lumMod val="75000"/>
              </a:schemeClr>
            </a:solidFill>
            <a:round/>
            <a:headEnd/>
            <a:tailEnd type="triangle" w="med" len="med"/>
          </a:ln>
          <a:effectLst/>
        </p:spPr>
        <p:txBody>
          <a:bodyPr/>
          <a:lstStyle/>
          <a:p>
            <a:endParaRPr lang="en-US" sz="1400"/>
          </a:p>
        </p:txBody>
      </p:sp>
      <p:sp>
        <p:nvSpPr>
          <p:cNvPr id="15" name="Line 18"/>
          <p:cNvSpPr>
            <a:spLocks noChangeShapeType="1"/>
          </p:cNvSpPr>
          <p:nvPr/>
        </p:nvSpPr>
        <p:spPr bwMode="auto">
          <a:xfrm>
            <a:off x="3158610" y="4285967"/>
            <a:ext cx="1217446" cy="240092"/>
          </a:xfrm>
          <a:prstGeom prst="line">
            <a:avLst/>
          </a:prstGeom>
          <a:noFill/>
          <a:ln w="38100">
            <a:solidFill>
              <a:srgbClr val="FF0000"/>
            </a:solidFill>
            <a:round/>
            <a:headEnd/>
            <a:tailEnd type="triangle" w="med" len="med"/>
          </a:ln>
          <a:effectLst/>
        </p:spPr>
        <p:txBody>
          <a:bodyPr/>
          <a:lstStyle/>
          <a:p>
            <a:endParaRPr lang="en-US" sz="1400"/>
          </a:p>
        </p:txBody>
      </p:sp>
      <p:sp>
        <p:nvSpPr>
          <p:cNvPr id="17" name="Rectangle 16"/>
          <p:cNvSpPr/>
          <p:nvPr/>
        </p:nvSpPr>
        <p:spPr>
          <a:xfrm>
            <a:off x="4506686" y="4833939"/>
            <a:ext cx="3951514" cy="576262"/>
          </a:xfrm>
          <a:prstGeom prst="rect">
            <a:avLst/>
          </a:pr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Left Bracket 18"/>
          <p:cNvSpPr/>
          <p:nvPr/>
        </p:nvSpPr>
        <p:spPr>
          <a:xfrm>
            <a:off x="4684229" y="3959000"/>
            <a:ext cx="73152" cy="340858"/>
          </a:xfrm>
          <a:prstGeom prst="leftBracket">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 name="Rectangle 21"/>
          <p:cNvSpPr/>
          <p:nvPr/>
        </p:nvSpPr>
        <p:spPr>
          <a:xfrm>
            <a:off x="4506338" y="5410200"/>
            <a:ext cx="3951514" cy="436110"/>
          </a:xfrm>
          <a:prstGeom prst="rect">
            <a:avLst/>
          </a:pr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Line 15"/>
          <p:cNvSpPr>
            <a:spLocks noChangeShapeType="1"/>
          </p:cNvSpPr>
          <p:nvPr/>
        </p:nvSpPr>
        <p:spPr bwMode="auto">
          <a:xfrm>
            <a:off x="3158610" y="5454075"/>
            <a:ext cx="1729080" cy="311597"/>
          </a:xfrm>
          <a:prstGeom prst="line">
            <a:avLst/>
          </a:prstGeom>
          <a:noFill/>
          <a:ln w="38100">
            <a:solidFill>
              <a:srgbClr val="FFC000"/>
            </a:solidFill>
            <a:round/>
            <a:headEnd/>
            <a:tailEnd type="triangle" w="med" len="med"/>
          </a:ln>
          <a:effectLst/>
        </p:spPr>
        <p:txBody>
          <a:bodyPr/>
          <a:lstStyle/>
          <a:p>
            <a:endParaRPr lang="en-US" sz="1400"/>
          </a:p>
        </p:txBody>
      </p:sp>
      <p:sp>
        <p:nvSpPr>
          <p:cNvPr id="24" name="Rectangle 23"/>
          <p:cNvSpPr/>
          <p:nvPr/>
        </p:nvSpPr>
        <p:spPr>
          <a:xfrm>
            <a:off x="4920344" y="5682342"/>
            <a:ext cx="3537856" cy="163287"/>
          </a:xfrm>
          <a:prstGeom prst="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Line 18"/>
          <p:cNvSpPr>
            <a:spLocks noChangeShapeType="1"/>
          </p:cNvSpPr>
          <p:nvPr/>
        </p:nvSpPr>
        <p:spPr bwMode="auto">
          <a:xfrm>
            <a:off x="3158609" y="5016936"/>
            <a:ext cx="1347729" cy="257859"/>
          </a:xfrm>
          <a:prstGeom prst="line">
            <a:avLst/>
          </a:prstGeom>
          <a:noFill/>
          <a:ln w="38100">
            <a:solidFill>
              <a:srgbClr val="7030A0"/>
            </a:solidFill>
            <a:round/>
            <a:headEnd/>
            <a:tailEnd type="triangle" w="med" len="med"/>
          </a:ln>
          <a:effectLst/>
        </p:spPr>
        <p:txBody>
          <a:bodyPr/>
          <a:lstStyle/>
          <a:p>
            <a:endParaRPr lang="en-US" sz="1400"/>
          </a:p>
        </p:txBody>
      </p:sp>
    </p:spTree>
    <p:extLst>
      <p:ext uri="{BB962C8B-B14F-4D97-AF65-F5344CB8AC3E}">
        <p14:creationId xmlns:p14="http://schemas.microsoft.com/office/powerpoint/2010/main" val="37780509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1000"/>
                                        <p:tgtEl>
                                          <p:spTgt spid="9"/>
                                        </p:tgtEl>
                                      </p:cBhvr>
                                    </p:animEffect>
                                  </p:childTnLst>
                                </p:cTn>
                              </p:par>
                            </p:childTnLst>
                          </p:cTn>
                        </p:par>
                        <p:par>
                          <p:cTn id="8" fill="hold">
                            <p:stCondLst>
                              <p:cond delay="1000"/>
                            </p:stCondLst>
                            <p:childTnLst>
                              <p:par>
                                <p:cTn id="9" presetID="22" presetClass="entr" presetSubtype="1" fill="hold" grpId="0" nodeType="afterEffect">
                                  <p:stCondLst>
                                    <p:cond delay="1000"/>
                                  </p:stCondLst>
                                  <p:childTnLst>
                                    <p:set>
                                      <p:cBhvr>
                                        <p:cTn id="10" dur="1" fill="hold">
                                          <p:stCondLst>
                                            <p:cond delay="0"/>
                                          </p:stCondLst>
                                        </p:cTn>
                                        <p:tgtEl>
                                          <p:spTgt spid="14"/>
                                        </p:tgtEl>
                                        <p:attrNameLst>
                                          <p:attrName>style.visibility</p:attrName>
                                        </p:attrNameLst>
                                      </p:cBhvr>
                                      <p:to>
                                        <p:strVal val="visible"/>
                                      </p:to>
                                    </p:set>
                                    <p:animEffect transition="in" filter="wipe(up)">
                                      <p:cBhvr>
                                        <p:cTn id="11" dur="500"/>
                                        <p:tgtEl>
                                          <p:spTgt spid="14"/>
                                        </p:tgtEl>
                                      </p:cBhvr>
                                    </p:animEffect>
                                  </p:childTnLst>
                                  <p:subTnLst>
                                    <p:set>
                                      <p:cBhvr override="childStyle">
                                        <p:cTn dur="1" fill="hold" display="0" masterRel="sameClick" afterEffect="1">
                                          <p:stCondLst>
                                            <p:cond evt="end" delay="0">
                                              <p:tn val="9"/>
                                            </p:cond>
                                          </p:stCondLst>
                                        </p:cTn>
                                        <p:tgtEl>
                                          <p:spTgt spid="14"/>
                                        </p:tgtEl>
                                        <p:attrNameLst>
                                          <p:attrName>style.visibility</p:attrName>
                                        </p:attrNameLst>
                                      </p:cBhvr>
                                      <p:to>
                                        <p:strVal val="hidden"/>
                                      </p:to>
                                    </p:set>
                                  </p:subTnLst>
                                </p:cTn>
                              </p:par>
                            </p:childTnLst>
                          </p:cTn>
                        </p:par>
                        <p:par>
                          <p:cTn id="12" fill="hold">
                            <p:stCondLst>
                              <p:cond delay="2500"/>
                            </p:stCondLst>
                            <p:childTnLst>
                              <p:par>
                                <p:cTn id="13" presetID="22" presetClass="entr" presetSubtype="8"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left)">
                                      <p:cBhvr>
                                        <p:cTn id="15" dur="500"/>
                                        <p:tgtEl>
                                          <p:spTgt spid="11"/>
                                        </p:tgtEl>
                                      </p:cBhvr>
                                    </p:animEffect>
                                  </p:childTnLst>
                                </p:cTn>
                              </p:par>
                            </p:childTnLst>
                          </p:cTn>
                        </p:par>
                        <p:par>
                          <p:cTn id="16" fill="hold">
                            <p:stCondLst>
                              <p:cond delay="3000"/>
                            </p:stCondLst>
                            <p:childTnLst>
                              <p:par>
                                <p:cTn id="17" presetID="22" presetClass="entr" presetSubtype="8" fill="hold" grpId="0" nodeType="afterEffect">
                                  <p:stCondLst>
                                    <p:cond delay="1000"/>
                                  </p:stCondLst>
                                  <p:childTnLst>
                                    <p:set>
                                      <p:cBhvr>
                                        <p:cTn id="18" dur="1" fill="hold">
                                          <p:stCondLst>
                                            <p:cond delay="0"/>
                                          </p:stCondLst>
                                        </p:cTn>
                                        <p:tgtEl>
                                          <p:spTgt spid="15"/>
                                        </p:tgtEl>
                                        <p:attrNameLst>
                                          <p:attrName>style.visibility</p:attrName>
                                        </p:attrNameLst>
                                      </p:cBhvr>
                                      <p:to>
                                        <p:strVal val="visible"/>
                                      </p:to>
                                    </p:set>
                                    <p:animEffect transition="in" filter="wipe(left)">
                                      <p:cBhvr>
                                        <p:cTn id="19" dur="500"/>
                                        <p:tgtEl>
                                          <p:spTgt spid="15"/>
                                        </p:tgtEl>
                                      </p:cBhvr>
                                    </p:animEffect>
                                  </p:childTnLst>
                                  <p:subTnLst>
                                    <p:set>
                                      <p:cBhvr override="childStyle">
                                        <p:cTn dur="1" fill="hold" display="0" masterRel="sameClick" afterEffect="1">
                                          <p:stCondLst>
                                            <p:cond evt="end" delay="0">
                                              <p:tn val="17"/>
                                            </p:cond>
                                          </p:stCondLst>
                                        </p:cTn>
                                        <p:tgtEl>
                                          <p:spTgt spid="15"/>
                                        </p:tgtEl>
                                        <p:attrNameLst>
                                          <p:attrName>style.visibility</p:attrName>
                                        </p:attrNameLst>
                                      </p:cBhvr>
                                      <p:to>
                                        <p:strVal val="hidden"/>
                                      </p:to>
                                    </p:set>
                                  </p:subTnLst>
                                </p:cTn>
                              </p:par>
                            </p:childTnLst>
                          </p:cTn>
                        </p:par>
                        <p:par>
                          <p:cTn id="20" fill="hold">
                            <p:stCondLst>
                              <p:cond delay="4500"/>
                            </p:stCondLst>
                            <p:childTnLst>
                              <p:par>
                                <p:cTn id="21" presetID="22" presetClass="entr" presetSubtype="8"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wipe(left)">
                                      <p:cBhvr>
                                        <p:cTn id="23" dur="500"/>
                                        <p:tgtEl>
                                          <p:spTgt spid="12"/>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wipe(left)">
                                      <p:cBhvr>
                                        <p:cTn id="28" dur="500"/>
                                        <p:tgtEl>
                                          <p:spTgt spid="7"/>
                                        </p:tgtEl>
                                      </p:cBhvr>
                                    </p:animEffect>
                                  </p:childTnLst>
                                </p:cTn>
                              </p:par>
                              <p:par>
                                <p:cTn id="29" presetID="1" presetClass="exit" presetSubtype="0" fill="hold" grpId="1" nodeType="withEffect">
                                  <p:stCondLst>
                                    <p:cond delay="1000"/>
                                  </p:stCondLst>
                                  <p:childTnLst>
                                    <p:set>
                                      <p:cBhvr>
                                        <p:cTn id="30" dur="1" fill="hold">
                                          <p:stCondLst>
                                            <p:cond delay="0"/>
                                          </p:stCondLst>
                                        </p:cTn>
                                        <p:tgtEl>
                                          <p:spTgt spid="11"/>
                                        </p:tgtEl>
                                        <p:attrNameLst>
                                          <p:attrName>style.visibility</p:attrName>
                                        </p:attrNameLst>
                                      </p:cBhvr>
                                      <p:to>
                                        <p:strVal val="hidden"/>
                                      </p:to>
                                    </p:set>
                                  </p:childTnLst>
                                </p:cTn>
                              </p:par>
                              <p:par>
                                <p:cTn id="31" presetID="1" presetClass="exit" presetSubtype="0" fill="hold" grpId="1" nodeType="withEffect">
                                  <p:stCondLst>
                                    <p:cond delay="2000"/>
                                  </p:stCondLst>
                                  <p:childTnLst>
                                    <p:set>
                                      <p:cBhvr>
                                        <p:cTn id="32" dur="1" fill="hold">
                                          <p:stCondLst>
                                            <p:cond delay="0"/>
                                          </p:stCondLst>
                                        </p:cTn>
                                        <p:tgtEl>
                                          <p:spTgt spid="12"/>
                                        </p:tgtEl>
                                        <p:attrNameLst>
                                          <p:attrName>style.visibility</p:attrName>
                                        </p:attrNameLst>
                                      </p:cBhvr>
                                      <p:to>
                                        <p:strVal val="hidden"/>
                                      </p:to>
                                    </p:set>
                                  </p:childTnLst>
                                </p:cTn>
                              </p:par>
                            </p:childTnLst>
                          </p:cTn>
                        </p:par>
                        <p:par>
                          <p:cTn id="33" fill="hold">
                            <p:stCondLst>
                              <p:cond delay="2000"/>
                            </p:stCondLst>
                            <p:childTnLst>
                              <p:par>
                                <p:cTn id="34" presetID="22" presetClass="entr" presetSubtype="8"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Effect transition="in" filter="wipe(left)">
                                      <p:cBhvr>
                                        <p:cTn id="36" dur="500"/>
                                        <p:tgtEl>
                                          <p:spTgt spid="25"/>
                                        </p:tgtEl>
                                      </p:cBhvr>
                                    </p:animEffect>
                                  </p:childTnLst>
                                  <p:subTnLst>
                                    <p:set>
                                      <p:cBhvr override="childStyle">
                                        <p:cTn dur="1" fill="hold" display="0" masterRel="sameClick" afterEffect="1">
                                          <p:stCondLst>
                                            <p:cond evt="end" delay="0">
                                              <p:tn val="34"/>
                                            </p:cond>
                                          </p:stCondLst>
                                        </p:cTn>
                                        <p:tgtEl>
                                          <p:spTgt spid="25"/>
                                        </p:tgtEl>
                                        <p:attrNameLst>
                                          <p:attrName>style.visibility</p:attrName>
                                        </p:attrNameLst>
                                      </p:cBhvr>
                                      <p:to>
                                        <p:strVal val="hidden"/>
                                      </p:to>
                                    </p:set>
                                  </p:subTnLst>
                                </p:cTn>
                              </p:par>
                            </p:childTnLst>
                          </p:cTn>
                        </p:par>
                        <p:par>
                          <p:cTn id="37" fill="hold">
                            <p:stCondLst>
                              <p:cond delay="2500"/>
                            </p:stCondLst>
                            <p:childTnLst>
                              <p:par>
                                <p:cTn id="38" presetID="22" presetClass="entr" presetSubtype="8" fill="hold" grpId="0" nodeType="afterEffect">
                                  <p:stCondLst>
                                    <p:cond delay="0"/>
                                  </p:stCondLst>
                                  <p:childTnLst>
                                    <p:set>
                                      <p:cBhvr>
                                        <p:cTn id="39" dur="1" fill="hold">
                                          <p:stCondLst>
                                            <p:cond delay="0"/>
                                          </p:stCondLst>
                                        </p:cTn>
                                        <p:tgtEl>
                                          <p:spTgt spid="17"/>
                                        </p:tgtEl>
                                        <p:attrNameLst>
                                          <p:attrName>style.visibility</p:attrName>
                                        </p:attrNameLst>
                                      </p:cBhvr>
                                      <p:to>
                                        <p:strVal val="visible"/>
                                      </p:to>
                                    </p:set>
                                    <p:animEffect transition="in" filter="wipe(left)">
                                      <p:cBhvr>
                                        <p:cTn id="40" dur="500"/>
                                        <p:tgtEl>
                                          <p:spTgt spid="17"/>
                                        </p:tgtEl>
                                      </p:cBhvr>
                                    </p:animEffect>
                                  </p:childTnLst>
                                </p:cTn>
                              </p:par>
                            </p:childTnLst>
                          </p:cTn>
                        </p:par>
                        <p:par>
                          <p:cTn id="41" fill="hold">
                            <p:stCondLst>
                              <p:cond delay="3000"/>
                            </p:stCondLst>
                            <p:childTnLst>
                              <p:par>
                                <p:cTn id="42" presetID="22" presetClass="entr" presetSubtype="8" fill="hold" grpId="0" nodeType="after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wipe(left)">
                                      <p:cBhvr>
                                        <p:cTn id="44" dur="500"/>
                                        <p:tgtEl>
                                          <p:spTgt spid="22"/>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childTnLst>
                                    <p:set>
                                      <p:cBhvr>
                                        <p:cTn id="48" dur="1" fill="hold">
                                          <p:stCondLst>
                                            <p:cond delay="0"/>
                                          </p:stCondLst>
                                        </p:cTn>
                                        <p:tgtEl>
                                          <p:spTgt spid="8"/>
                                        </p:tgtEl>
                                        <p:attrNameLst>
                                          <p:attrName>style.visibility</p:attrName>
                                        </p:attrNameLst>
                                      </p:cBhvr>
                                      <p:to>
                                        <p:strVal val="visible"/>
                                      </p:to>
                                    </p:set>
                                    <p:animEffect transition="in" filter="wipe(left)">
                                      <p:cBhvr>
                                        <p:cTn id="49" dur="500"/>
                                        <p:tgtEl>
                                          <p:spTgt spid="8"/>
                                        </p:tgtEl>
                                      </p:cBhvr>
                                    </p:animEffect>
                                  </p:childTnLst>
                                </p:cTn>
                              </p:par>
                              <p:par>
                                <p:cTn id="50" presetID="1" presetClass="exit" presetSubtype="0" fill="hold" grpId="1" nodeType="withEffect">
                                  <p:stCondLst>
                                    <p:cond delay="1000"/>
                                  </p:stCondLst>
                                  <p:childTnLst>
                                    <p:set>
                                      <p:cBhvr>
                                        <p:cTn id="51" dur="1" fill="hold">
                                          <p:stCondLst>
                                            <p:cond delay="0"/>
                                          </p:stCondLst>
                                        </p:cTn>
                                        <p:tgtEl>
                                          <p:spTgt spid="17"/>
                                        </p:tgtEl>
                                        <p:attrNameLst>
                                          <p:attrName>style.visibility</p:attrName>
                                        </p:attrNameLst>
                                      </p:cBhvr>
                                      <p:to>
                                        <p:strVal val="hidden"/>
                                      </p:to>
                                    </p:set>
                                  </p:childTnLst>
                                </p:cTn>
                              </p:par>
                              <p:par>
                                <p:cTn id="52" presetID="1" presetClass="exit" presetSubtype="0" fill="hold" grpId="1" nodeType="withEffect">
                                  <p:stCondLst>
                                    <p:cond delay="2000"/>
                                  </p:stCondLst>
                                  <p:childTnLst>
                                    <p:set>
                                      <p:cBhvr>
                                        <p:cTn id="53" dur="1" fill="hold">
                                          <p:stCondLst>
                                            <p:cond delay="0"/>
                                          </p:stCondLst>
                                        </p:cTn>
                                        <p:tgtEl>
                                          <p:spTgt spid="22"/>
                                        </p:tgtEl>
                                        <p:attrNameLst>
                                          <p:attrName>style.visibility</p:attrName>
                                        </p:attrNameLst>
                                      </p:cBhvr>
                                      <p:to>
                                        <p:strVal val="hidden"/>
                                      </p:to>
                                    </p:set>
                                  </p:childTnLst>
                                </p:cTn>
                              </p:par>
                            </p:childTnLst>
                          </p:cTn>
                        </p:par>
                        <p:par>
                          <p:cTn id="54" fill="hold">
                            <p:stCondLst>
                              <p:cond delay="2000"/>
                            </p:stCondLst>
                            <p:childTnLst>
                              <p:par>
                                <p:cTn id="55" presetID="22" presetClass="entr" presetSubtype="8"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wipe(left)">
                                      <p:cBhvr>
                                        <p:cTn id="57" dur="500"/>
                                        <p:tgtEl>
                                          <p:spTgt spid="19"/>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grpId="0" nodeType="clickEffect">
                                  <p:stCondLst>
                                    <p:cond delay="0"/>
                                  </p:stCondLst>
                                  <p:childTnLst>
                                    <p:set>
                                      <p:cBhvr>
                                        <p:cTn id="61" dur="1" fill="hold">
                                          <p:stCondLst>
                                            <p:cond delay="0"/>
                                          </p:stCondLst>
                                        </p:cTn>
                                        <p:tgtEl>
                                          <p:spTgt spid="10"/>
                                        </p:tgtEl>
                                        <p:attrNameLst>
                                          <p:attrName>style.visibility</p:attrName>
                                        </p:attrNameLst>
                                      </p:cBhvr>
                                      <p:to>
                                        <p:strVal val="visible"/>
                                      </p:to>
                                    </p:set>
                                    <p:animEffect transition="in" filter="wipe(left)">
                                      <p:cBhvr>
                                        <p:cTn id="62" dur="500"/>
                                        <p:tgtEl>
                                          <p:spTgt spid="10"/>
                                        </p:tgtEl>
                                      </p:cBhvr>
                                    </p:animEffect>
                                  </p:childTnLst>
                                </p:cTn>
                              </p:par>
                              <p:par>
                                <p:cTn id="63" presetID="1" presetClass="exit" presetSubtype="0" fill="hold" grpId="1" nodeType="withEffect">
                                  <p:stCondLst>
                                    <p:cond delay="2000"/>
                                  </p:stCondLst>
                                  <p:childTnLst>
                                    <p:set>
                                      <p:cBhvr>
                                        <p:cTn id="64" dur="1" fill="hold">
                                          <p:stCondLst>
                                            <p:cond delay="0"/>
                                          </p:stCondLst>
                                        </p:cTn>
                                        <p:tgtEl>
                                          <p:spTgt spid="19"/>
                                        </p:tgtEl>
                                        <p:attrNameLst>
                                          <p:attrName>style.visibility</p:attrName>
                                        </p:attrNameLst>
                                      </p:cBhvr>
                                      <p:to>
                                        <p:strVal val="hidden"/>
                                      </p:to>
                                    </p:set>
                                  </p:childTnLst>
                                </p:cTn>
                              </p:par>
                            </p:childTnLst>
                          </p:cTn>
                        </p:par>
                        <p:par>
                          <p:cTn id="65" fill="hold">
                            <p:stCondLst>
                              <p:cond delay="2000"/>
                            </p:stCondLst>
                            <p:childTnLst>
                              <p:par>
                                <p:cTn id="66" presetID="22" presetClass="entr" presetSubtype="8" fill="hold" grpId="0" nodeType="afterEffect">
                                  <p:stCondLst>
                                    <p:cond delay="1000"/>
                                  </p:stCondLst>
                                  <p:childTnLst>
                                    <p:set>
                                      <p:cBhvr>
                                        <p:cTn id="67" dur="1" fill="hold">
                                          <p:stCondLst>
                                            <p:cond delay="0"/>
                                          </p:stCondLst>
                                        </p:cTn>
                                        <p:tgtEl>
                                          <p:spTgt spid="23"/>
                                        </p:tgtEl>
                                        <p:attrNameLst>
                                          <p:attrName>style.visibility</p:attrName>
                                        </p:attrNameLst>
                                      </p:cBhvr>
                                      <p:to>
                                        <p:strVal val="visible"/>
                                      </p:to>
                                    </p:set>
                                    <p:animEffect transition="in" filter="wipe(left)">
                                      <p:cBhvr>
                                        <p:cTn id="68" dur="500"/>
                                        <p:tgtEl>
                                          <p:spTgt spid="23"/>
                                        </p:tgtEl>
                                      </p:cBhvr>
                                    </p:animEffect>
                                  </p:childTnLst>
                                  <p:subTnLst>
                                    <p:set>
                                      <p:cBhvr override="childStyle">
                                        <p:cTn dur="1" fill="hold" display="0" masterRel="sameClick" afterEffect="1">
                                          <p:stCondLst>
                                            <p:cond evt="end" delay="0">
                                              <p:tn val="66"/>
                                            </p:cond>
                                          </p:stCondLst>
                                        </p:cTn>
                                        <p:tgtEl>
                                          <p:spTgt spid="23"/>
                                        </p:tgtEl>
                                        <p:attrNameLst>
                                          <p:attrName>style.visibility</p:attrName>
                                        </p:attrNameLst>
                                      </p:cBhvr>
                                      <p:to>
                                        <p:strVal val="hidden"/>
                                      </p:to>
                                    </p:set>
                                  </p:subTnLst>
                                </p:cTn>
                              </p:par>
                            </p:childTnLst>
                          </p:cTn>
                        </p:par>
                        <p:par>
                          <p:cTn id="69" fill="hold">
                            <p:stCondLst>
                              <p:cond delay="3500"/>
                            </p:stCondLst>
                            <p:childTnLst>
                              <p:par>
                                <p:cTn id="70" presetID="22" presetClass="entr" presetSubtype="8"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left)">
                                      <p:cBhvr>
                                        <p:cTn id="7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p:bldP spid="10" grpId="0" animBg="1"/>
      <p:bldP spid="11" grpId="0" animBg="1"/>
      <p:bldP spid="11" grpId="1" animBg="1"/>
      <p:bldP spid="12" grpId="0" animBg="1"/>
      <p:bldP spid="12" grpId="1" animBg="1"/>
      <p:bldP spid="14" grpId="0" animBg="1"/>
      <p:bldP spid="15" grpId="0" animBg="1"/>
      <p:bldP spid="17" grpId="0" animBg="1"/>
      <p:bldP spid="17" grpId="1" animBg="1"/>
      <p:bldP spid="19" grpId="0" animBg="1"/>
      <p:bldP spid="19" grpId="1" animBg="1"/>
      <p:bldP spid="22" grpId="0" animBg="1"/>
      <p:bldP spid="22" grpId="1" animBg="1"/>
      <p:bldP spid="23" grpId="0" animBg="1"/>
      <p:bldP spid="24" grpId="0" animBg="1"/>
      <p:bldP spid="2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HK" dirty="0"/>
              <a:t>HTML report</a:t>
            </a:r>
            <a:endParaRPr lang="zh-TW" altLang="zh-HK" dirty="0"/>
          </a:p>
        </p:txBody>
      </p:sp>
      <p:sp>
        <p:nvSpPr>
          <p:cNvPr id="3" name="Content Placeholder 2"/>
          <p:cNvSpPr>
            <a:spLocks noGrp="1"/>
          </p:cNvSpPr>
          <p:nvPr>
            <p:ph idx="1"/>
          </p:nvPr>
        </p:nvSpPr>
        <p:spPr/>
        <p:txBody>
          <a:bodyPr/>
          <a:lstStyle/>
          <a:p>
            <a:pPr>
              <a:buFont typeface="Arial" panose="020B0604020202020204" pitchFamily="34" charset="0"/>
              <a:buChar char="•"/>
            </a:pPr>
            <a:r>
              <a:rPr lang="en-US" altLang="zh-HK" dirty="0" smtClean="0"/>
              <a:t>Pie </a:t>
            </a:r>
            <a:r>
              <a:rPr lang="en-US" altLang="zh-HK" dirty="0"/>
              <a:t>chart of total credits</a:t>
            </a:r>
            <a:endParaRPr lang="zh-TW" altLang="zh-HK" dirty="0"/>
          </a:p>
          <a:p>
            <a:pPr>
              <a:buFont typeface="Arial" panose="020B0604020202020204" pitchFamily="34" charset="0"/>
              <a:buChar char="•"/>
            </a:pPr>
            <a:r>
              <a:rPr lang="en-US" altLang="zh-HK" dirty="0" smtClean="0"/>
              <a:t>Bar </a:t>
            </a:r>
            <a:r>
              <a:rPr lang="en-US" altLang="zh-HK" dirty="0"/>
              <a:t>chart of credits taken/completed/required by major or minor</a:t>
            </a:r>
            <a:endParaRPr lang="zh-TW" altLang="zh-HK" dirty="0"/>
          </a:p>
          <a:p>
            <a:pPr>
              <a:buFont typeface="Arial" panose="020B0604020202020204" pitchFamily="34" charset="0"/>
              <a:buChar char="•"/>
            </a:pPr>
            <a:r>
              <a:rPr lang="en-US" altLang="zh-HK" dirty="0" smtClean="0"/>
              <a:t>Drill </a:t>
            </a:r>
            <a:r>
              <a:rPr lang="en-US" altLang="zh-HK" dirty="0"/>
              <a:t>down to sub-requirement</a:t>
            </a:r>
            <a:endParaRPr lang="zh-TW" altLang="zh-HK" dirty="0"/>
          </a:p>
          <a:p>
            <a:pPr>
              <a:buFont typeface="Arial" panose="020B0604020202020204" pitchFamily="34" charset="0"/>
              <a:buChar char="•"/>
            </a:pPr>
            <a:r>
              <a:rPr lang="en-US" altLang="zh-HK" dirty="0" smtClean="0"/>
              <a:t>GPA </a:t>
            </a:r>
            <a:r>
              <a:rPr lang="en-US" altLang="zh-HK" dirty="0"/>
              <a:t>by major, minor or sub-requirement</a:t>
            </a:r>
            <a:endParaRPr lang="zh-TW" altLang="zh-HK" dirty="0"/>
          </a:p>
          <a:p>
            <a:pPr>
              <a:buFont typeface="Arial" panose="020B0604020202020204" pitchFamily="34" charset="0"/>
              <a:buChar char="•"/>
            </a:pPr>
            <a:r>
              <a:rPr lang="en-US" altLang="zh-HK" dirty="0" smtClean="0"/>
              <a:t>Expandable </a:t>
            </a:r>
            <a:r>
              <a:rPr lang="en-US" altLang="zh-HK" dirty="0"/>
              <a:t>requirement details</a:t>
            </a:r>
            <a:endParaRPr lang="zh-TW" altLang="zh-HK" dirty="0"/>
          </a:p>
          <a:p>
            <a:pPr>
              <a:buFont typeface="Arial" panose="020B0604020202020204" pitchFamily="34" charset="0"/>
              <a:buChar char="•"/>
            </a:pPr>
            <a:r>
              <a:rPr lang="en-US" altLang="zh-HK" dirty="0" smtClean="0"/>
              <a:t>Suggested </a:t>
            </a:r>
            <a:r>
              <a:rPr lang="en-US" altLang="zh-HK" dirty="0"/>
              <a:t>courses to fulfill each requirement</a:t>
            </a:r>
            <a:endParaRPr lang="zh-TW" altLang="zh-HK" dirty="0"/>
          </a:p>
          <a:p>
            <a:pPr>
              <a:buFont typeface="Arial" panose="020B0604020202020204" pitchFamily="34" charset="0"/>
              <a:buChar char="•"/>
            </a:pPr>
            <a:r>
              <a:rPr lang="en-US" altLang="zh-HK" dirty="0" smtClean="0"/>
              <a:t>Course </a:t>
            </a:r>
            <a:r>
              <a:rPr lang="en-US" altLang="zh-HK" dirty="0"/>
              <a:t>history by term </a:t>
            </a:r>
            <a:endParaRPr lang="zh-TW" altLang="zh-HK" dirty="0"/>
          </a:p>
          <a:p>
            <a:pPr>
              <a:buFont typeface="Arial" panose="020B0604020202020204" pitchFamily="34" charset="0"/>
              <a:buChar char="•"/>
            </a:pPr>
            <a:r>
              <a:rPr lang="en-US" altLang="zh-HK" dirty="0" smtClean="0"/>
              <a:t>GPA </a:t>
            </a:r>
            <a:r>
              <a:rPr lang="en-US" altLang="zh-HK" dirty="0"/>
              <a:t>and course taken by term</a:t>
            </a:r>
            <a:endParaRPr lang="zh-TW" altLang="zh-HK" dirty="0"/>
          </a:p>
        </p:txBody>
      </p:sp>
      <p:sp>
        <p:nvSpPr>
          <p:cNvPr id="5" name="Footer Placeholder 2">
            <a:extLst>
              <a:ext uri="{FF2B5EF4-FFF2-40B4-BE49-F238E27FC236}">
                <a16:creationId xmlns:a16="http://schemas.microsoft.com/office/drawing/2014/main" id="{C8838028-36FB-478C-8DCA-466C5176C113}"/>
              </a:ext>
            </a:extLst>
          </p:cNvPr>
          <p:cNvSpPr>
            <a:spLocks noGrp="1"/>
          </p:cNvSpPr>
          <p:nvPr>
            <p:ph type="ftr" sz="quarter" idx="11"/>
          </p:nvPr>
        </p:nvSpPr>
        <p:spPr>
          <a:xfrm>
            <a:off x="3632200" y="6470704"/>
            <a:ext cx="4426094" cy="274320"/>
          </a:xfrm>
        </p:spPr>
        <p:txBody>
          <a:bodyPr/>
          <a:lstStyle/>
          <a:p>
            <a:r>
              <a:rPr lang="en-US" dirty="0"/>
              <a:t>Asia Alliance   7-8 May 2018</a:t>
            </a:r>
          </a:p>
        </p:txBody>
      </p:sp>
    </p:spTree>
    <p:extLst>
      <p:ext uri="{BB962C8B-B14F-4D97-AF65-F5344CB8AC3E}">
        <p14:creationId xmlns:p14="http://schemas.microsoft.com/office/powerpoint/2010/main" val="148352108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p:txBody>
          <a:bodyPr/>
          <a:lstStyle/>
          <a:p>
            <a:endParaRPr lang="en-US"/>
          </a:p>
        </p:txBody>
      </p:sp>
      <p:sp>
        <p:nvSpPr>
          <p:cNvPr id="4" name="Title 3"/>
          <p:cNvSpPr>
            <a:spLocks noGrp="1"/>
          </p:cNvSpPr>
          <p:nvPr>
            <p:ph type="ctrTitle"/>
          </p:nvPr>
        </p:nvSpPr>
        <p:spPr/>
        <p:txBody>
          <a:bodyPr/>
          <a:lstStyle/>
          <a:p>
            <a:r>
              <a:rPr lang="en-US" dirty="0" smtClean="0"/>
              <a:t>Run a Student Audit</a:t>
            </a:r>
            <a:endParaRPr lang="en-US" dirty="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47975" y="725487"/>
            <a:ext cx="3448050" cy="3324225"/>
          </a:xfrm>
          <a:prstGeom prst="rect">
            <a:avLst/>
          </a:prstGeom>
        </p:spPr>
      </p:pic>
    </p:spTree>
    <p:extLst>
      <p:ext uri="{BB962C8B-B14F-4D97-AF65-F5344CB8AC3E}">
        <p14:creationId xmlns:p14="http://schemas.microsoft.com/office/powerpoint/2010/main" val="37393105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Run a Student Audit</a:t>
            </a:r>
            <a:endParaRPr lang="en-US" dirty="0"/>
          </a:p>
        </p:txBody>
      </p:sp>
      <p:pic>
        <p:nvPicPr>
          <p:cNvPr id="5122" name="Picture 2" descr="D:\香港大學\SIS Projects\Degree Audit\sysadmin\SelfService\FacAdmin.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2227316"/>
            <a:ext cx="8686800" cy="3562811"/>
          </a:xfrm>
          <a:prstGeom prst="rect">
            <a:avLst/>
          </a:prstGeom>
          <a:noFill/>
          <a:extLst>
            <a:ext uri="{909E8E84-426E-40DD-AFC4-6F175D3DCCD1}">
              <a14:hiddenFill xmlns:a14="http://schemas.microsoft.com/office/drawing/2010/main">
                <a:solidFill>
                  <a:srgbClr val="FFFFFF"/>
                </a:solidFill>
              </a14:hiddenFill>
            </a:ext>
          </a:extLst>
        </p:spPr>
      </p:pic>
      <p:sp>
        <p:nvSpPr>
          <p:cNvPr id="6" name="Rounded Rectangle 5"/>
          <p:cNvSpPr/>
          <p:nvPr/>
        </p:nvSpPr>
        <p:spPr>
          <a:xfrm>
            <a:off x="755576" y="3789040"/>
            <a:ext cx="1584176" cy="1147410"/>
          </a:xfrm>
          <a:prstGeom prst="roundRect">
            <a:avLst>
              <a:gd name="adj" fmla="val 29167"/>
            </a:avLst>
          </a:prstGeom>
          <a:noFill/>
          <a:ln>
            <a:solidFill>
              <a:srgbClr val="FF0000"/>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dirty="0"/>
          </a:p>
        </p:txBody>
      </p:sp>
    </p:spTree>
    <p:extLst>
      <p:ext uri="{BB962C8B-B14F-4D97-AF65-F5344CB8AC3E}">
        <p14:creationId xmlns:p14="http://schemas.microsoft.com/office/powerpoint/2010/main" val="1506312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6024" y="2102704"/>
            <a:ext cx="8820472" cy="3270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dirty="0" smtClean="0"/>
              <a:t>Student Search</a:t>
            </a:r>
            <a:endParaRPr lang="en-US" dirty="0"/>
          </a:p>
        </p:txBody>
      </p:sp>
      <p:sp>
        <p:nvSpPr>
          <p:cNvPr id="4" name="Rectangular Callout 3"/>
          <p:cNvSpPr/>
          <p:nvPr/>
        </p:nvSpPr>
        <p:spPr>
          <a:xfrm>
            <a:off x="1524000" y="3962400"/>
            <a:ext cx="2362200" cy="914400"/>
          </a:xfrm>
          <a:prstGeom prst="wedgeRectCallout">
            <a:avLst>
              <a:gd name="adj1" fmla="val -41357"/>
              <a:gd name="adj2" fmla="val -94375"/>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dirty="0" smtClean="0">
                <a:latin typeface="Calibri" pitchFamily="34" charset="0"/>
              </a:rPr>
              <a:t>You can either input a Student ID here</a:t>
            </a:r>
            <a:endParaRPr lang="en-US" dirty="0">
              <a:latin typeface="Calibri" pitchFamily="34" charset="0"/>
            </a:endParaRPr>
          </a:p>
        </p:txBody>
      </p:sp>
      <p:sp>
        <p:nvSpPr>
          <p:cNvPr id="8" name="Rectangular Callout 7"/>
          <p:cNvSpPr/>
          <p:nvPr/>
        </p:nvSpPr>
        <p:spPr>
          <a:xfrm>
            <a:off x="5486400" y="4559907"/>
            <a:ext cx="2743200" cy="914400"/>
          </a:xfrm>
          <a:prstGeom prst="wedgeRectCallout">
            <a:avLst>
              <a:gd name="adj1" fmla="val -46518"/>
              <a:gd name="adj2" fmla="val -102708"/>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smtClean="0">
                <a:latin typeface="Calibri" pitchFamily="34" charset="0"/>
              </a:rPr>
              <a:t>Or input the student’s Last Name or First Name to search the student</a:t>
            </a:r>
            <a:endParaRPr lang="en-US" dirty="0">
              <a:latin typeface="Calibri" pitchFamily="34" charset="0"/>
            </a:endParaRPr>
          </a:p>
        </p:txBody>
      </p:sp>
      <p:sp>
        <p:nvSpPr>
          <p:cNvPr id="9" name="Rectangle 8"/>
          <p:cNvSpPr/>
          <p:nvPr/>
        </p:nvSpPr>
        <p:spPr>
          <a:xfrm>
            <a:off x="4305672" y="5148808"/>
            <a:ext cx="914400" cy="152400"/>
          </a:xfrm>
          <a:prstGeom prst="rect">
            <a:avLst/>
          </a:prstGeom>
          <a:solidFill>
            <a:srgbClr val="F9F9F9"/>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0" name="Rectangle 9"/>
          <p:cNvSpPr/>
          <p:nvPr/>
        </p:nvSpPr>
        <p:spPr>
          <a:xfrm>
            <a:off x="4449688" y="4869160"/>
            <a:ext cx="914400" cy="152400"/>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2399414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circle(in)">
                                      <p:cBhvr>
                                        <p:cTn id="12"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Request Audit</a:t>
            </a:r>
            <a:endParaRPr lang="en-US" dirty="0"/>
          </a:p>
        </p:txBody>
      </p:sp>
      <p:sp>
        <p:nvSpPr>
          <p:cNvPr id="3" name="Content Placeholder 2"/>
          <p:cNvSpPr>
            <a:spLocks noGrp="1"/>
          </p:cNvSpPr>
          <p:nvPr>
            <p:ph idx="1"/>
          </p:nvPr>
        </p:nvSpPr>
        <p:spPr/>
        <p:txBody>
          <a:bodyPr/>
          <a:lstStyle/>
          <a:p>
            <a:endParaRPr lang="en-US"/>
          </a:p>
        </p:txBody>
      </p:sp>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3880" y="1844824"/>
            <a:ext cx="6274754" cy="48889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7" name="Group 6"/>
          <p:cNvGrpSpPr/>
          <p:nvPr/>
        </p:nvGrpSpPr>
        <p:grpSpPr>
          <a:xfrm>
            <a:off x="3040380" y="2617683"/>
            <a:ext cx="5074921" cy="3581400"/>
            <a:chOff x="2895600" y="2602445"/>
            <a:chExt cx="5074921" cy="3581400"/>
          </a:xfrm>
        </p:grpSpPr>
        <p:sp>
          <p:nvSpPr>
            <p:cNvPr id="4" name="Rounded Rectangular Callout 3"/>
            <p:cNvSpPr/>
            <p:nvPr/>
          </p:nvSpPr>
          <p:spPr>
            <a:xfrm>
              <a:off x="2895600" y="2602445"/>
              <a:ext cx="5074921" cy="3581400"/>
            </a:xfrm>
            <a:prstGeom prst="wedgeRoundRectCallout">
              <a:avLst>
                <a:gd name="adj1" fmla="val -60566"/>
                <a:gd name="adj2" fmla="val 43777"/>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pic>
          <p:nvPicPr>
            <p:cNvPr id="8"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0491" t="48681" r="41781" b="16139"/>
            <a:stretch/>
          </p:blipFill>
          <p:spPr bwMode="auto">
            <a:xfrm>
              <a:off x="3048000" y="2856761"/>
              <a:ext cx="4541521" cy="30727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30362148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395111"/>
            <a:ext cx="9144000" cy="1784525"/>
          </a:xfrm>
          <a:prstGeom prst="rect">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600"/>
              </a:solidFill>
            </a:endParaRPr>
          </a:p>
        </p:txBody>
      </p:sp>
      <p:sp>
        <p:nvSpPr>
          <p:cNvPr id="2" name="Title 1"/>
          <p:cNvSpPr>
            <a:spLocks noGrp="1"/>
          </p:cNvSpPr>
          <p:nvPr>
            <p:ph type="title"/>
          </p:nvPr>
        </p:nvSpPr>
        <p:spPr/>
        <p:txBody>
          <a:bodyPr/>
          <a:lstStyle/>
          <a:p>
            <a:r>
              <a:rPr lang="en-US" dirty="0">
                <a:solidFill>
                  <a:schemeClr val="bg1"/>
                </a:solidFill>
              </a:rPr>
              <a:t>presenters</a:t>
            </a:r>
          </a:p>
        </p:txBody>
      </p:sp>
      <p:sp>
        <p:nvSpPr>
          <p:cNvPr id="3" name="Text Placeholder 2"/>
          <p:cNvSpPr>
            <a:spLocks noGrp="1"/>
          </p:cNvSpPr>
          <p:nvPr>
            <p:ph type="body" idx="1"/>
          </p:nvPr>
        </p:nvSpPr>
        <p:spPr/>
        <p:txBody>
          <a:bodyPr/>
          <a:lstStyle/>
          <a:p>
            <a:r>
              <a:rPr lang="en-US" dirty="0" smtClean="0"/>
              <a:t>Gary Leung</a:t>
            </a:r>
            <a:endParaRPr lang="en-US" dirty="0"/>
          </a:p>
        </p:txBody>
      </p:sp>
      <p:sp>
        <p:nvSpPr>
          <p:cNvPr id="4" name="Content Placeholder 3"/>
          <p:cNvSpPr>
            <a:spLocks noGrp="1"/>
          </p:cNvSpPr>
          <p:nvPr>
            <p:ph sz="half" idx="2"/>
          </p:nvPr>
        </p:nvSpPr>
        <p:spPr>
          <a:xfrm>
            <a:off x="768096" y="2967788"/>
            <a:ext cx="3566160" cy="1446168"/>
          </a:xfrm>
        </p:spPr>
        <p:txBody>
          <a:bodyPr/>
          <a:lstStyle/>
          <a:p>
            <a:r>
              <a:rPr lang="en-US" altLang="zh-HK" dirty="0"/>
              <a:t>IT Manager</a:t>
            </a:r>
          </a:p>
          <a:p>
            <a:r>
              <a:rPr lang="en-US" altLang="zh-HK" dirty="0"/>
              <a:t>The University of Hong Kong</a:t>
            </a:r>
          </a:p>
          <a:p>
            <a:r>
              <a:rPr lang="en-US" altLang="zh-HK" dirty="0"/>
              <a:t>wtleung@hku.hk</a:t>
            </a:r>
          </a:p>
        </p:txBody>
      </p:sp>
      <p:sp>
        <p:nvSpPr>
          <p:cNvPr id="5" name="Text Placeholder 4"/>
          <p:cNvSpPr>
            <a:spLocks noGrp="1"/>
          </p:cNvSpPr>
          <p:nvPr>
            <p:ph type="body" sz="quarter" idx="3"/>
          </p:nvPr>
        </p:nvSpPr>
        <p:spPr/>
        <p:txBody>
          <a:bodyPr/>
          <a:lstStyle/>
          <a:p>
            <a:r>
              <a:rPr lang="en-US" altLang="zh-HK" dirty="0"/>
              <a:t>Andrew Chan</a:t>
            </a:r>
          </a:p>
        </p:txBody>
      </p:sp>
      <p:sp>
        <p:nvSpPr>
          <p:cNvPr id="6" name="Content Placeholder 5"/>
          <p:cNvSpPr>
            <a:spLocks noGrp="1"/>
          </p:cNvSpPr>
          <p:nvPr>
            <p:ph sz="quarter" idx="4"/>
          </p:nvPr>
        </p:nvSpPr>
        <p:spPr>
          <a:xfrm>
            <a:off x="4491990" y="2967788"/>
            <a:ext cx="3566160" cy="1446168"/>
          </a:xfrm>
        </p:spPr>
        <p:txBody>
          <a:bodyPr/>
          <a:lstStyle/>
          <a:p>
            <a:r>
              <a:rPr lang="en-US" altLang="zh-HK" dirty="0"/>
              <a:t>Senior IT Manager</a:t>
            </a:r>
          </a:p>
          <a:p>
            <a:r>
              <a:rPr lang="en-US" altLang="zh-HK" dirty="0"/>
              <a:t>The University of Hong Kong</a:t>
            </a:r>
          </a:p>
          <a:p>
            <a:r>
              <a:rPr lang="en-US" altLang="zh-HK" dirty="0"/>
              <a:t>atcchan@hku.hk</a:t>
            </a:r>
          </a:p>
          <a:p>
            <a:endParaRPr lang="en-US" dirty="0"/>
          </a:p>
        </p:txBody>
      </p:sp>
      <p:sp>
        <p:nvSpPr>
          <p:cNvPr id="13" name="Footer Placeholder 2">
            <a:extLst>
              <a:ext uri="{FF2B5EF4-FFF2-40B4-BE49-F238E27FC236}">
                <a16:creationId xmlns:a16="http://schemas.microsoft.com/office/drawing/2014/main" id="{29214B14-BA24-4AFE-BD19-49686B9BD79E}"/>
              </a:ext>
            </a:extLst>
          </p:cNvPr>
          <p:cNvSpPr>
            <a:spLocks noGrp="1"/>
          </p:cNvSpPr>
          <p:nvPr>
            <p:ph type="ftr" sz="quarter" idx="11"/>
          </p:nvPr>
        </p:nvSpPr>
        <p:spPr>
          <a:xfrm>
            <a:off x="3632200" y="6470704"/>
            <a:ext cx="4426094" cy="274320"/>
          </a:xfrm>
        </p:spPr>
        <p:txBody>
          <a:bodyPr/>
          <a:lstStyle/>
          <a:p>
            <a:r>
              <a:rPr lang="en-US" dirty="0"/>
              <a:t>Asia Alliance   7-8 May 2018</a:t>
            </a:r>
          </a:p>
        </p:txBody>
      </p:sp>
    </p:spTree>
    <p:extLst>
      <p:ext uri="{BB962C8B-B14F-4D97-AF65-F5344CB8AC3E}">
        <p14:creationId xmlns:p14="http://schemas.microsoft.com/office/powerpoint/2010/main" val="82927498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Running Audit</a:t>
            </a:r>
            <a:endParaRPr lang="en-US" dirty="0"/>
          </a:p>
        </p:txBody>
      </p:sp>
      <p:sp>
        <p:nvSpPr>
          <p:cNvPr id="4" name="Content Placeholder 3"/>
          <p:cNvSpPr>
            <a:spLocks noGrp="1"/>
          </p:cNvSpPr>
          <p:nvPr>
            <p:ph idx="1"/>
          </p:nvPr>
        </p:nvSpPr>
        <p:spPr/>
        <p:txBody>
          <a:bodyPr/>
          <a:lstStyle/>
          <a:p>
            <a:endParaRPr lang="en-US" dirty="0"/>
          </a:p>
        </p:txBody>
      </p:sp>
      <p:pic>
        <p:nvPicPr>
          <p:cNvPr id="307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575" y="1981200"/>
            <a:ext cx="9124950" cy="3933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43089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Completed Audit Requests</a:t>
            </a:r>
            <a:endParaRPr lang="en-US" dirty="0"/>
          </a:p>
        </p:txBody>
      </p:sp>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3909" y="2676525"/>
            <a:ext cx="9040092" cy="2200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ounded Rectangle 5"/>
          <p:cNvSpPr/>
          <p:nvPr/>
        </p:nvSpPr>
        <p:spPr>
          <a:xfrm>
            <a:off x="7812360" y="4419600"/>
            <a:ext cx="762000" cy="381000"/>
          </a:xfrm>
          <a:prstGeom prst="roundRect">
            <a:avLst>
              <a:gd name="adj" fmla="val 29167"/>
            </a:avLst>
          </a:prstGeom>
          <a:noFill/>
          <a:ln>
            <a:solidFill>
              <a:srgbClr val="FF0000"/>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9510038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653639"/>
            <a:ext cx="9144000" cy="49018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dirty="0" smtClean="0"/>
              <a:t>Audit Results</a:t>
            </a:r>
            <a:endParaRPr lang="en-US" dirty="0"/>
          </a:p>
        </p:txBody>
      </p:sp>
      <p:grpSp>
        <p:nvGrpSpPr>
          <p:cNvPr id="6" name="Group 5"/>
          <p:cNvGrpSpPr/>
          <p:nvPr/>
        </p:nvGrpSpPr>
        <p:grpSpPr>
          <a:xfrm>
            <a:off x="1419052" y="2041103"/>
            <a:ext cx="3945036" cy="1603921"/>
            <a:chOff x="859756" y="2041103"/>
            <a:chExt cx="3945036" cy="1603921"/>
          </a:xfrm>
        </p:grpSpPr>
        <p:sp>
          <p:nvSpPr>
            <p:cNvPr id="7" name="TextBox 6"/>
            <p:cNvSpPr txBox="1"/>
            <p:nvPr/>
          </p:nvSpPr>
          <p:spPr>
            <a:xfrm>
              <a:off x="3156968" y="2041103"/>
              <a:ext cx="1647824" cy="307777"/>
            </a:xfrm>
            <a:prstGeom prst="rect">
              <a:avLst/>
            </a:prstGeom>
            <a:solidFill>
              <a:schemeClr val="bg1"/>
            </a:solidFill>
          </p:spPr>
          <p:txBody>
            <a:bodyPr wrap="square" rtlCol="0">
              <a:spAutoFit/>
            </a:bodyPr>
            <a:lstStyle/>
            <a:p>
              <a:pPr algn="ctr"/>
              <a:r>
                <a:rPr lang="en-US" sz="1400" i="1" dirty="0" smtClean="0">
                  <a:latin typeface="Arial" pitchFamily="34" charset="0"/>
                  <a:cs typeface="Arial" pitchFamily="34" charset="0"/>
                </a:rPr>
                <a:t>Student Name</a:t>
              </a:r>
              <a:endParaRPr lang="en-US" sz="1400" i="1" dirty="0">
                <a:latin typeface="Arial" pitchFamily="34" charset="0"/>
                <a:cs typeface="Arial" pitchFamily="34" charset="0"/>
              </a:endParaRPr>
            </a:p>
          </p:txBody>
        </p:sp>
        <p:sp>
          <p:nvSpPr>
            <p:cNvPr id="8" name="TextBox 7"/>
            <p:cNvSpPr txBox="1"/>
            <p:nvPr/>
          </p:nvSpPr>
          <p:spPr>
            <a:xfrm>
              <a:off x="859756" y="3398803"/>
              <a:ext cx="1928812" cy="246221"/>
            </a:xfrm>
            <a:prstGeom prst="rect">
              <a:avLst/>
            </a:prstGeom>
            <a:noFill/>
          </p:spPr>
          <p:txBody>
            <a:bodyPr wrap="square" rtlCol="0" anchor="ctr">
              <a:spAutoFit/>
            </a:bodyPr>
            <a:lstStyle/>
            <a:p>
              <a:r>
                <a:rPr lang="en-US" sz="1000" dirty="0" smtClean="0">
                  <a:latin typeface="Arial" pitchFamily="34" charset="0"/>
                  <a:cs typeface="Arial" pitchFamily="34" charset="0"/>
                </a:rPr>
                <a:t>Student Number</a:t>
              </a:r>
              <a:endParaRPr lang="en-US" sz="1000" dirty="0">
                <a:latin typeface="Arial" pitchFamily="34" charset="0"/>
                <a:cs typeface="Arial" pitchFamily="34" charset="0"/>
              </a:endParaRPr>
            </a:p>
          </p:txBody>
        </p:sp>
      </p:grpSp>
    </p:spTree>
    <p:extLst>
      <p:ext uri="{BB962C8B-B14F-4D97-AF65-F5344CB8AC3E}">
        <p14:creationId xmlns:p14="http://schemas.microsoft.com/office/powerpoint/2010/main" val="4380917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919" t="25427" r="2952" b="8626"/>
          <a:stretch/>
        </p:blipFill>
        <p:spPr bwMode="auto">
          <a:xfrm>
            <a:off x="0" y="1735168"/>
            <a:ext cx="9156074" cy="47181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dirty="0" smtClean="0"/>
              <a:t>In Progress</a:t>
            </a:r>
            <a:endParaRPr lang="en-US" dirty="0"/>
          </a:p>
        </p:txBody>
      </p:sp>
      <p:grpSp>
        <p:nvGrpSpPr>
          <p:cNvPr id="12" name="Group 11"/>
          <p:cNvGrpSpPr/>
          <p:nvPr/>
        </p:nvGrpSpPr>
        <p:grpSpPr>
          <a:xfrm>
            <a:off x="1419052" y="2041103"/>
            <a:ext cx="3945036" cy="1603921"/>
            <a:chOff x="859756" y="2041103"/>
            <a:chExt cx="3945036" cy="1603921"/>
          </a:xfrm>
        </p:grpSpPr>
        <p:sp>
          <p:nvSpPr>
            <p:cNvPr id="13" name="TextBox 12"/>
            <p:cNvSpPr txBox="1"/>
            <p:nvPr/>
          </p:nvSpPr>
          <p:spPr>
            <a:xfrm>
              <a:off x="3156968" y="2041103"/>
              <a:ext cx="1647824" cy="307777"/>
            </a:xfrm>
            <a:prstGeom prst="rect">
              <a:avLst/>
            </a:prstGeom>
            <a:solidFill>
              <a:schemeClr val="bg1"/>
            </a:solidFill>
          </p:spPr>
          <p:txBody>
            <a:bodyPr wrap="square" rtlCol="0">
              <a:spAutoFit/>
            </a:bodyPr>
            <a:lstStyle/>
            <a:p>
              <a:pPr algn="ctr"/>
              <a:r>
                <a:rPr lang="en-US" sz="1400" i="1" dirty="0" smtClean="0">
                  <a:latin typeface="Arial" pitchFamily="34" charset="0"/>
                  <a:cs typeface="Arial" pitchFamily="34" charset="0"/>
                </a:rPr>
                <a:t>Student Name</a:t>
              </a:r>
              <a:endParaRPr lang="en-US" sz="1400" i="1" dirty="0">
                <a:latin typeface="Arial" pitchFamily="34" charset="0"/>
                <a:cs typeface="Arial" pitchFamily="34" charset="0"/>
              </a:endParaRPr>
            </a:p>
          </p:txBody>
        </p:sp>
        <p:sp>
          <p:nvSpPr>
            <p:cNvPr id="14" name="TextBox 13"/>
            <p:cNvSpPr txBox="1"/>
            <p:nvPr/>
          </p:nvSpPr>
          <p:spPr>
            <a:xfrm>
              <a:off x="859756" y="3398803"/>
              <a:ext cx="1928812" cy="246221"/>
            </a:xfrm>
            <a:prstGeom prst="rect">
              <a:avLst/>
            </a:prstGeom>
            <a:noFill/>
          </p:spPr>
          <p:txBody>
            <a:bodyPr wrap="square" rtlCol="0" anchor="ctr">
              <a:spAutoFit/>
            </a:bodyPr>
            <a:lstStyle/>
            <a:p>
              <a:r>
                <a:rPr lang="en-US" sz="1000" dirty="0" smtClean="0">
                  <a:latin typeface="Arial" pitchFamily="34" charset="0"/>
                  <a:cs typeface="Arial" pitchFamily="34" charset="0"/>
                </a:rPr>
                <a:t>Student Number</a:t>
              </a:r>
              <a:endParaRPr lang="en-US" sz="1000" dirty="0">
                <a:latin typeface="Arial" pitchFamily="34" charset="0"/>
                <a:cs typeface="Arial" pitchFamily="34" charset="0"/>
              </a:endParaRPr>
            </a:p>
          </p:txBody>
        </p:sp>
      </p:grpSp>
    </p:spTree>
    <p:extLst>
      <p:ext uri="{BB962C8B-B14F-4D97-AF65-F5344CB8AC3E}">
        <p14:creationId xmlns:p14="http://schemas.microsoft.com/office/powerpoint/2010/main" val="1720693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Unfulfilled Hours</a:t>
            </a:r>
            <a:endParaRPr lang="en-US" dirty="0"/>
          </a:p>
        </p:txBody>
      </p:sp>
      <p:pic>
        <p:nvPicPr>
          <p:cNvPr id="3074"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160" t="25193" r="3644" b="9184"/>
          <a:stretch/>
        </p:blipFill>
        <p:spPr bwMode="auto">
          <a:xfrm>
            <a:off x="0" y="1700808"/>
            <a:ext cx="9143999" cy="47351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0" name="Group 9"/>
          <p:cNvGrpSpPr/>
          <p:nvPr/>
        </p:nvGrpSpPr>
        <p:grpSpPr>
          <a:xfrm>
            <a:off x="1419052" y="2041103"/>
            <a:ext cx="3945036" cy="1603921"/>
            <a:chOff x="859756" y="2041103"/>
            <a:chExt cx="3945036" cy="1603921"/>
          </a:xfrm>
        </p:grpSpPr>
        <p:sp>
          <p:nvSpPr>
            <p:cNvPr id="11" name="TextBox 10"/>
            <p:cNvSpPr txBox="1"/>
            <p:nvPr/>
          </p:nvSpPr>
          <p:spPr>
            <a:xfrm>
              <a:off x="3156968" y="2041103"/>
              <a:ext cx="1647824" cy="307777"/>
            </a:xfrm>
            <a:prstGeom prst="rect">
              <a:avLst/>
            </a:prstGeom>
            <a:solidFill>
              <a:schemeClr val="bg1"/>
            </a:solidFill>
          </p:spPr>
          <p:txBody>
            <a:bodyPr wrap="square" rtlCol="0">
              <a:spAutoFit/>
            </a:bodyPr>
            <a:lstStyle/>
            <a:p>
              <a:pPr algn="ctr"/>
              <a:r>
                <a:rPr lang="en-US" sz="1400" i="1" dirty="0" smtClean="0">
                  <a:latin typeface="Arial" pitchFamily="34" charset="0"/>
                  <a:cs typeface="Arial" pitchFamily="34" charset="0"/>
                </a:rPr>
                <a:t>Student Name</a:t>
              </a:r>
              <a:endParaRPr lang="en-US" sz="1400" i="1" dirty="0">
                <a:latin typeface="Arial" pitchFamily="34" charset="0"/>
                <a:cs typeface="Arial" pitchFamily="34" charset="0"/>
              </a:endParaRPr>
            </a:p>
          </p:txBody>
        </p:sp>
        <p:sp>
          <p:nvSpPr>
            <p:cNvPr id="12" name="TextBox 11"/>
            <p:cNvSpPr txBox="1"/>
            <p:nvPr/>
          </p:nvSpPr>
          <p:spPr>
            <a:xfrm>
              <a:off x="859756" y="3398803"/>
              <a:ext cx="1928812" cy="246221"/>
            </a:xfrm>
            <a:prstGeom prst="rect">
              <a:avLst/>
            </a:prstGeom>
            <a:noFill/>
          </p:spPr>
          <p:txBody>
            <a:bodyPr wrap="square" rtlCol="0" anchor="ctr">
              <a:spAutoFit/>
            </a:bodyPr>
            <a:lstStyle/>
            <a:p>
              <a:r>
                <a:rPr lang="en-US" sz="1000" dirty="0" smtClean="0">
                  <a:latin typeface="Arial" pitchFamily="34" charset="0"/>
                  <a:cs typeface="Arial" pitchFamily="34" charset="0"/>
                </a:rPr>
                <a:t>Student Number</a:t>
              </a:r>
              <a:endParaRPr lang="en-US" sz="1000" dirty="0">
                <a:latin typeface="Arial" pitchFamily="34" charset="0"/>
                <a:cs typeface="Arial" pitchFamily="34" charset="0"/>
              </a:endParaRPr>
            </a:p>
          </p:txBody>
        </p:sp>
      </p:grpSp>
    </p:spTree>
    <p:extLst>
      <p:ext uri="{BB962C8B-B14F-4D97-AF65-F5344CB8AC3E}">
        <p14:creationId xmlns:p14="http://schemas.microsoft.com/office/powerpoint/2010/main" val="1250715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Requirement</a:t>
            </a:r>
            <a:endParaRPr lang="en-US" dirty="0"/>
          </a:p>
        </p:txBody>
      </p:sp>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71600" y="2132856"/>
            <a:ext cx="7077075" cy="287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38304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Sub-requirement</a:t>
            </a:r>
            <a:endParaRPr lang="en-US" dirty="0"/>
          </a:p>
        </p:txBody>
      </p:sp>
      <p:pic>
        <p:nvPicPr>
          <p:cNvPr id="512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9165" y="2060848"/>
            <a:ext cx="7553325" cy="3086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69711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Course History</a:t>
            </a:r>
            <a:endParaRPr lang="en-US" dirty="0"/>
          </a:p>
        </p:txBody>
      </p:sp>
      <p:pic>
        <p:nvPicPr>
          <p:cNvPr id="1433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4400" y="1752600"/>
            <a:ext cx="7019925" cy="464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186220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a:t>
            </a:r>
            <a:endParaRPr lang="en-US" dirty="0"/>
          </a:p>
        </p:txBody>
      </p:sp>
      <p:pic>
        <p:nvPicPr>
          <p:cNvPr id="614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99592" y="1671113"/>
            <a:ext cx="7200801" cy="50851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873570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Open All Section</a:t>
            </a:r>
            <a:endParaRPr lang="en-US" dirty="0"/>
          </a:p>
        </p:txBody>
      </p:sp>
      <p:sp>
        <p:nvSpPr>
          <p:cNvPr id="3" name="Content Placeholder 2"/>
          <p:cNvSpPr>
            <a:spLocks noGrp="1"/>
          </p:cNvSpPr>
          <p:nvPr>
            <p:ph idx="1"/>
          </p:nvPr>
        </p:nvSpPr>
        <p:spPr/>
        <p:txBody>
          <a:bodyPr/>
          <a:lstStyle/>
          <a:p>
            <a:endParaRPr lang="en-US" dirty="0"/>
          </a:p>
        </p:txBody>
      </p:sp>
      <p:pic>
        <p:nvPicPr>
          <p:cNvPr id="1024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 y="2057400"/>
            <a:ext cx="9067800" cy="430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ounded Rectangle 4"/>
          <p:cNvSpPr/>
          <p:nvPr/>
        </p:nvSpPr>
        <p:spPr>
          <a:xfrm>
            <a:off x="198274" y="1989460"/>
            <a:ext cx="1376525" cy="525139"/>
          </a:xfrm>
          <a:prstGeom prst="roundRect">
            <a:avLst>
              <a:gd name="adj" fmla="val 29167"/>
            </a:avLst>
          </a:prstGeom>
          <a:noFill/>
          <a:ln>
            <a:solidFill>
              <a:srgbClr val="FF0000"/>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dirty="0"/>
          </a:p>
        </p:txBody>
      </p:sp>
    </p:spTree>
    <p:extLst>
      <p:ext uri="{BB962C8B-B14F-4D97-AF65-F5344CB8AC3E}">
        <p14:creationId xmlns:p14="http://schemas.microsoft.com/office/powerpoint/2010/main" val="32918385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HK" dirty="0"/>
              <a:t>The university of </a:t>
            </a:r>
            <a:br>
              <a:rPr lang="en-US" altLang="zh-HK" dirty="0"/>
            </a:br>
            <a:r>
              <a:rPr lang="en-US" altLang="zh-HK" dirty="0" err="1"/>
              <a:t>hong</a:t>
            </a:r>
            <a:r>
              <a:rPr lang="en-US" altLang="zh-HK" dirty="0"/>
              <a:t> </a:t>
            </a:r>
            <a:r>
              <a:rPr lang="en-US" altLang="zh-HK" dirty="0" err="1"/>
              <a:t>kong</a:t>
            </a:r>
            <a:endParaRPr lang="en-US" dirty="0"/>
          </a:p>
        </p:txBody>
      </p:sp>
      <p:sp>
        <p:nvSpPr>
          <p:cNvPr id="4" name="Text Placeholder 3"/>
          <p:cNvSpPr>
            <a:spLocks noGrp="1"/>
          </p:cNvSpPr>
          <p:nvPr>
            <p:ph type="body" sz="half" idx="2"/>
          </p:nvPr>
        </p:nvSpPr>
        <p:spPr/>
        <p:txBody>
          <a:bodyPr>
            <a:normAutofit/>
          </a:bodyPr>
          <a:lstStyle/>
          <a:p>
            <a:endParaRPr lang="en-US" dirty="0"/>
          </a:p>
        </p:txBody>
      </p:sp>
      <p:sp>
        <p:nvSpPr>
          <p:cNvPr id="6" name="Footer Placeholder 2">
            <a:extLst>
              <a:ext uri="{FF2B5EF4-FFF2-40B4-BE49-F238E27FC236}">
                <a16:creationId xmlns:a16="http://schemas.microsoft.com/office/drawing/2014/main" id="{3CDA409C-77CB-4952-A551-73D7296ADEF1}"/>
              </a:ext>
            </a:extLst>
          </p:cNvPr>
          <p:cNvSpPr>
            <a:spLocks noGrp="1"/>
          </p:cNvSpPr>
          <p:nvPr>
            <p:ph type="ftr" sz="quarter" idx="11"/>
          </p:nvPr>
        </p:nvSpPr>
        <p:spPr>
          <a:xfrm>
            <a:off x="3632200" y="6470704"/>
            <a:ext cx="4426094" cy="274320"/>
          </a:xfrm>
        </p:spPr>
        <p:txBody>
          <a:bodyPr/>
          <a:lstStyle/>
          <a:p>
            <a:r>
              <a:rPr lang="en-US" dirty="0"/>
              <a:t>Asia Alliance   7-8 May 2018</a:t>
            </a:r>
          </a:p>
        </p:txBody>
      </p:sp>
      <p:sp>
        <p:nvSpPr>
          <p:cNvPr id="3" name="Picture Placeholder 2"/>
          <p:cNvSpPr>
            <a:spLocks noGrp="1"/>
          </p:cNvSpPr>
          <p:nvPr>
            <p:ph type="pic" idx="1"/>
          </p:nvPr>
        </p:nvSpPr>
        <p:spPr/>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
            <a:ext cx="9143999" cy="4619524"/>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66570" y="4360334"/>
            <a:ext cx="2088794" cy="2514600"/>
          </a:xfrm>
          <a:prstGeom prst="rect">
            <a:avLst/>
          </a:prstGeom>
        </p:spPr>
      </p:pic>
    </p:spTree>
    <p:extLst>
      <p:ext uri="{BB962C8B-B14F-4D97-AF65-F5344CB8AC3E}">
        <p14:creationId xmlns:p14="http://schemas.microsoft.com/office/powerpoint/2010/main" val="310897007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E8E8580-FC99-4B41-84A9-943CB312ADAA}" type="slidenum">
              <a:rPr lang="en-US" smtClean="0"/>
              <a:pPr/>
              <a:t>30</a:t>
            </a:fld>
            <a:endParaRPr lang="en-US"/>
          </a:p>
        </p:txBody>
      </p:sp>
      <p:pic>
        <p:nvPicPr>
          <p:cNvPr id="1026" name="Picture 2"/>
          <p:cNvPicPr>
            <a:picLocks noGrp="1" noChangeAspect="1" noChangeArrowheads="1"/>
          </p:cNvPicPr>
          <p:nvPr>
            <p:ph idx="1"/>
          </p:nvPr>
        </p:nvPicPr>
        <p:blipFill>
          <a:blip r:embed="rId3" cstate="print"/>
          <a:srcRect/>
          <a:stretch>
            <a:fillRect/>
          </a:stretch>
        </p:blipFill>
        <p:spPr bwMode="auto">
          <a:xfrm>
            <a:off x="1116017" y="2084832"/>
            <a:ext cx="6321416" cy="4449763"/>
          </a:xfrm>
          <a:prstGeom prst="rect">
            <a:avLst/>
          </a:prstGeom>
          <a:noFill/>
          <a:ln w="9525">
            <a:noFill/>
            <a:miter lim="800000"/>
            <a:headEnd/>
            <a:tailEnd/>
          </a:ln>
        </p:spPr>
      </p:pic>
      <p:sp>
        <p:nvSpPr>
          <p:cNvPr id="6" name="Title 1"/>
          <p:cNvSpPr>
            <a:spLocks noGrp="1"/>
          </p:cNvSpPr>
          <p:nvPr>
            <p:ph type="title"/>
          </p:nvPr>
        </p:nvSpPr>
        <p:spPr/>
        <p:txBody>
          <a:bodyPr/>
          <a:lstStyle/>
          <a:p>
            <a:r>
              <a:rPr lang="en-US" dirty="0" smtClean="0"/>
              <a:t>Advanced Standing</a:t>
            </a:r>
            <a:endParaRPr lang="en-US" dirty="0"/>
          </a:p>
        </p:txBody>
      </p:sp>
      <p:sp>
        <p:nvSpPr>
          <p:cNvPr id="7" name="Rounded Rectangle 6"/>
          <p:cNvSpPr/>
          <p:nvPr/>
        </p:nvSpPr>
        <p:spPr>
          <a:xfrm>
            <a:off x="1220722" y="2485380"/>
            <a:ext cx="1560578" cy="359420"/>
          </a:xfrm>
          <a:prstGeom prst="roundRect">
            <a:avLst>
              <a:gd name="adj" fmla="val 29167"/>
            </a:avLst>
          </a:prstGeom>
          <a:noFill/>
          <a:ln>
            <a:solidFill>
              <a:srgbClr val="FF0000"/>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dirty="0"/>
          </a:p>
        </p:txBody>
      </p:sp>
    </p:spTree>
    <p:extLst>
      <p:ext uri="{BB962C8B-B14F-4D97-AF65-F5344CB8AC3E}">
        <p14:creationId xmlns:p14="http://schemas.microsoft.com/office/powerpoint/2010/main" val="34331080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E8E8580-FC99-4B41-84A9-943CB312ADAA}" type="slidenum">
              <a:rPr lang="en-US" smtClean="0"/>
              <a:pPr/>
              <a:t>31</a:t>
            </a:fld>
            <a:endParaRPr lang="en-US"/>
          </a:p>
        </p:txBody>
      </p:sp>
      <p:pic>
        <p:nvPicPr>
          <p:cNvPr id="3074" name="Picture 2"/>
          <p:cNvPicPr>
            <a:picLocks noGrp="1" noChangeAspect="1" noChangeArrowheads="1"/>
          </p:cNvPicPr>
          <p:nvPr>
            <p:ph idx="1"/>
          </p:nvPr>
        </p:nvPicPr>
        <p:blipFill>
          <a:blip r:embed="rId3" cstate="print"/>
          <a:srcRect/>
          <a:stretch>
            <a:fillRect/>
          </a:stretch>
        </p:blipFill>
        <p:spPr bwMode="auto">
          <a:xfrm>
            <a:off x="1181100" y="2629694"/>
            <a:ext cx="6191250" cy="2543175"/>
          </a:xfrm>
          <a:prstGeom prst="rect">
            <a:avLst/>
          </a:prstGeom>
          <a:noFill/>
          <a:ln w="9525">
            <a:noFill/>
            <a:miter lim="800000"/>
            <a:headEnd/>
            <a:tailEnd/>
          </a:ln>
        </p:spPr>
      </p:pic>
      <p:sp>
        <p:nvSpPr>
          <p:cNvPr id="5" name="Title 1"/>
          <p:cNvSpPr>
            <a:spLocks noGrp="1"/>
          </p:cNvSpPr>
          <p:nvPr>
            <p:ph type="title"/>
          </p:nvPr>
        </p:nvSpPr>
        <p:spPr/>
        <p:txBody>
          <a:bodyPr/>
          <a:lstStyle/>
          <a:p>
            <a:r>
              <a:rPr lang="en-US" dirty="0" smtClean="0"/>
              <a:t>Course Exemption</a:t>
            </a:r>
            <a:endParaRPr lang="en-US" dirty="0"/>
          </a:p>
        </p:txBody>
      </p:sp>
      <p:sp>
        <p:nvSpPr>
          <p:cNvPr id="6" name="Rounded Rectangle 5"/>
          <p:cNvSpPr/>
          <p:nvPr/>
        </p:nvSpPr>
        <p:spPr>
          <a:xfrm>
            <a:off x="2795522" y="3797300"/>
            <a:ext cx="1319278" cy="241300"/>
          </a:xfrm>
          <a:prstGeom prst="roundRect">
            <a:avLst>
              <a:gd name="adj" fmla="val 29167"/>
            </a:avLst>
          </a:prstGeom>
          <a:noFill/>
          <a:ln>
            <a:solidFill>
              <a:srgbClr val="FF0000"/>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dirty="0"/>
          </a:p>
        </p:txBody>
      </p:sp>
    </p:spTree>
    <p:extLst>
      <p:ext uri="{BB962C8B-B14F-4D97-AF65-F5344CB8AC3E}">
        <p14:creationId xmlns:p14="http://schemas.microsoft.com/office/powerpoint/2010/main" val="3498900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E8E8580-FC99-4B41-84A9-943CB312ADAA}" type="slidenum">
              <a:rPr lang="en-US" smtClean="0"/>
              <a:pPr/>
              <a:t>32</a:t>
            </a:fld>
            <a:endParaRPr lang="en-US"/>
          </a:p>
        </p:txBody>
      </p:sp>
      <p:pic>
        <p:nvPicPr>
          <p:cNvPr id="6146" name="Picture 2"/>
          <p:cNvPicPr>
            <a:picLocks noGrp="1" noChangeAspect="1" noChangeArrowheads="1"/>
          </p:cNvPicPr>
          <p:nvPr>
            <p:ph idx="1"/>
          </p:nvPr>
        </p:nvPicPr>
        <p:blipFill>
          <a:blip r:embed="rId3" cstate="print"/>
          <a:srcRect/>
          <a:stretch>
            <a:fillRect/>
          </a:stretch>
        </p:blipFill>
        <p:spPr bwMode="auto">
          <a:xfrm>
            <a:off x="1691049" y="2158101"/>
            <a:ext cx="5084266" cy="4449763"/>
          </a:xfrm>
          <a:prstGeom prst="rect">
            <a:avLst/>
          </a:prstGeom>
          <a:noFill/>
          <a:ln w="9525">
            <a:noFill/>
            <a:miter lim="800000"/>
            <a:headEnd/>
            <a:tailEnd/>
          </a:ln>
        </p:spPr>
      </p:pic>
      <p:sp>
        <p:nvSpPr>
          <p:cNvPr id="5" name="Title 1"/>
          <p:cNvSpPr>
            <a:spLocks noGrp="1"/>
          </p:cNvSpPr>
          <p:nvPr>
            <p:ph type="title"/>
          </p:nvPr>
        </p:nvSpPr>
        <p:spPr/>
        <p:txBody>
          <a:bodyPr/>
          <a:lstStyle/>
          <a:p>
            <a:r>
              <a:rPr lang="en-US" dirty="0" smtClean="0"/>
              <a:t>Credit Transfer</a:t>
            </a:r>
            <a:endParaRPr lang="en-US" dirty="0"/>
          </a:p>
        </p:txBody>
      </p:sp>
      <p:sp>
        <p:nvSpPr>
          <p:cNvPr id="6" name="Rounded Rectangle 5"/>
          <p:cNvSpPr/>
          <p:nvPr/>
        </p:nvSpPr>
        <p:spPr>
          <a:xfrm>
            <a:off x="2008122" y="3149600"/>
            <a:ext cx="2652778" cy="127000"/>
          </a:xfrm>
          <a:prstGeom prst="roundRect">
            <a:avLst>
              <a:gd name="adj" fmla="val 29167"/>
            </a:avLst>
          </a:prstGeom>
          <a:noFill/>
          <a:ln>
            <a:solidFill>
              <a:srgbClr val="FF0000"/>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dirty="0"/>
          </a:p>
        </p:txBody>
      </p:sp>
      <p:sp>
        <p:nvSpPr>
          <p:cNvPr id="7" name="Rounded Rectangle 6"/>
          <p:cNvSpPr/>
          <p:nvPr/>
        </p:nvSpPr>
        <p:spPr>
          <a:xfrm>
            <a:off x="2008122" y="4268099"/>
            <a:ext cx="2652778" cy="127000"/>
          </a:xfrm>
          <a:prstGeom prst="roundRect">
            <a:avLst>
              <a:gd name="adj" fmla="val 29167"/>
            </a:avLst>
          </a:prstGeom>
          <a:noFill/>
          <a:ln>
            <a:solidFill>
              <a:srgbClr val="FF0000"/>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dirty="0"/>
          </a:p>
        </p:txBody>
      </p:sp>
      <p:sp>
        <p:nvSpPr>
          <p:cNvPr id="8" name="Rounded Rectangle 7"/>
          <p:cNvSpPr/>
          <p:nvPr/>
        </p:nvSpPr>
        <p:spPr>
          <a:xfrm>
            <a:off x="2008122" y="6235700"/>
            <a:ext cx="2652778" cy="372163"/>
          </a:xfrm>
          <a:prstGeom prst="roundRect">
            <a:avLst>
              <a:gd name="adj" fmla="val 29167"/>
            </a:avLst>
          </a:prstGeom>
          <a:noFill/>
          <a:ln>
            <a:solidFill>
              <a:srgbClr val="FF0000"/>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dirty="0"/>
          </a:p>
        </p:txBody>
      </p:sp>
    </p:spTree>
    <p:extLst>
      <p:ext uri="{BB962C8B-B14F-4D97-AF65-F5344CB8AC3E}">
        <p14:creationId xmlns:p14="http://schemas.microsoft.com/office/powerpoint/2010/main" val="15810464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down)">
                                      <p:cBhvr>
                                        <p:cTn id="11" dur="500"/>
                                        <p:tgtEl>
                                          <p:spTgt spid="7"/>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down)">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p:txBody>
          <a:bodyPr/>
          <a:lstStyle/>
          <a:p>
            <a:endParaRPr lang="en-US"/>
          </a:p>
        </p:txBody>
      </p:sp>
      <p:sp>
        <p:nvSpPr>
          <p:cNvPr id="4" name="Title 3"/>
          <p:cNvSpPr>
            <a:spLocks noGrp="1"/>
          </p:cNvSpPr>
          <p:nvPr>
            <p:ph type="ctrTitle"/>
          </p:nvPr>
        </p:nvSpPr>
        <p:spPr/>
        <p:txBody>
          <a:bodyPr/>
          <a:lstStyle/>
          <a:p>
            <a:r>
              <a:rPr lang="en-US" dirty="0" smtClean="0"/>
              <a:t>Batch Audit</a:t>
            </a:r>
            <a:endParaRPr lang="en-US" dirty="0"/>
          </a:p>
        </p:txBody>
      </p:sp>
      <p:grpSp>
        <p:nvGrpSpPr>
          <p:cNvPr id="7" name="Group 6"/>
          <p:cNvGrpSpPr/>
          <p:nvPr/>
        </p:nvGrpSpPr>
        <p:grpSpPr>
          <a:xfrm>
            <a:off x="2433320" y="184574"/>
            <a:ext cx="4170680" cy="3889586"/>
            <a:chOff x="6040437" y="3505200"/>
            <a:chExt cx="2722563" cy="2819400"/>
          </a:xfrm>
        </p:grpSpPr>
        <p:sp>
          <p:nvSpPr>
            <p:cNvPr id="8" name="AutoShape 9"/>
            <p:cNvSpPr>
              <a:spLocks noChangeAspect="1" noChangeArrowheads="1" noTextEdit="1"/>
            </p:cNvSpPr>
            <p:nvPr/>
          </p:nvSpPr>
          <p:spPr bwMode="auto">
            <a:xfrm>
              <a:off x="6040437" y="3505200"/>
              <a:ext cx="2722563" cy="2819400"/>
            </a:xfrm>
            <a:prstGeom prst="rect">
              <a:avLst/>
            </a:prstGeom>
            <a:noFill/>
            <a:ln w="9525">
              <a:noFill/>
              <a:miter lim="800000"/>
              <a:headEnd/>
              <a:tailEnd/>
            </a:ln>
          </p:spPr>
          <p:txBody>
            <a:bodyPr/>
            <a:lstStyle/>
            <a:p>
              <a:endParaRPr lang="en-US"/>
            </a:p>
          </p:txBody>
        </p:sp>
        <p:sp>
          <p:nvSpPr>
            <p:cNvPr id="9" name="Freeform 10"/>
            <p:cNvSpPr>
              <a:spLocks/>
            </p:cNvSpPr>
            <p:nvPr/>
          </p:nvSpPr>
          <p:spPr bwMode="auto">
            <a:xfrm>
              <a:off x="6238875" y="3933825"/>
              <a:ext cx="2398712" cy="1779588"/>
            </a:xfrm>
            <a:custGeom>
              <a:avLst/>
              <a:gdLst/>
              <a:ahLst/>
              <a:cxnLst>
                <a:cxn ang="0">
                  <a:pos x="0" y="0"/>
                </a:cxn>
                <a:cxn ang="0">
                  <a:pos x="49" y="1536"/>
                </a:cxn>
                <a:cxn ang="0">
                  <a:pos x="54" y="1539"/>
                </a:cxn>
                <a:cxn ang="0">
                  <a:pos x="71" y="1551"/>
                </a:cxn>
                <a:cxn ang="0">
                  <a:pos x="97" y="1568"/>
                </a:cxn>
                <a:cxn ang="0">
                  <a:pos x="132" y="1590"/>
                </a:cxn>
                <a:cxn ang="0">
                  <a:pos x="176" y="1619"/>
                </a:cxn>
                <a:cxn ang="0">
                  <a:pos x="230" y="1652"/>
                </a:cxn>
                <a:cxn ang="0">
                  <a:pos x="290" y="1687"/>
                </a:cxn>
                <a:cxn ang="0">
                  <a:pos x="360" y="1727"/>
                </a:cxn>
                <a:cxn ang="0">
                  <a:pos x="435" y="1768"/>
                </a:cxn>
                <a:cxn ang="0">
                  <a:pos x="518" y="1813"/>
                </a:cxn>
                <a:cxn ang="0">
                  <a:pos x="605" y="1857"/>
                </a:cxn>
                <a:cxn ang="0">
                  <a:pos x="699" y="1902"/>
                </a:cxn>
                <a:cxn ang="0">
                  <a:pos x="797" y="1948"/>
                </a:cxn>
                <a:cxn ang="0">
                  <a:pos x="900" y="1991"/>
                </a:cxn>
                <a:cxn ang="0">
                  <a:pos x="1007" y="2033"/>
                </a:cxn>
                <a:cxn ang="0">
                  <a:pos x="1118" y="2075"/>
                </a:cxn>
                <a:cxn ang="0">
                  <a:pos x="1231" y="2111"/>
                </a:cxn>
                <a:cxn ang="0">
                  <a:pos x="1346" y="2146"/>
                </a:cxn>
                <a:cxn ang="0">
                  <a:pos x="1464" y="2176"/>
                </a:cxn>
                <a:cxn ang="0">
                  <a:pos x="1583" y="2202"/>
                </a:cxn>
                <a:cxn ang="0">
                  <a:pos x="1702" y="2221"/>
                </a:cxn>
                <a:cxn ang="0">
                  <a:pos x="1823" y="2235"/>
                </a:cxn>
                <a:cxn ang="0">
                  <a:pos x="1944" y="2242"/>
                </a:cxn>
                <a:cxn ang="0">
                  <a:pos x="2063" y="2242"/>
                </a:cxn>
                <a:cxn ang="0">
                  <a:pos x="2180" y="2232"/>
                </a:cxn>
                <a:cxn ang="0">
                  <a:pos x="2298" y="2215"/>
                </a:cxn>
                <a:cxn ang="0">
                  <a:pos x="2412" y="2189"/>
                </a:cxn>
                <a:cxn ang="0">
                  <a:pos x="2523" y="2151"/>
                </a:cxn>
                <a:cxn ang="0">
                  <a:pos x="2631" y="2103"/>
                </a:cxn>
                <a:cxn ang="0">
                  <a:pos x="2736" y="2045"/>
                </a:cxn>
                <a:cxn ang="0">
                  <a:pos x="2838" y="1975"/>
                </a:cxn>
                <a:cxn ang="0">
                  <a:pos x="2933" y="1890"/>
                </a:cxn>
                <a:cxn ang="0">
                  <a:pos x="3020" y="45"/>
                </a:cxn>
                <a:cxn ang="0">
                  <a:pos x="0" y="0"/>
                </a:cxn>
              </a:cxnLst>
              <a:rect l="0" t="0" r="r" b="b"/>
              <a:pathLst>
                <a:path w="3020" h="2242">
                  <a:moveTo>
                    <a:pt x="0" y="0"/>
                  </a:moveTo>
                  <a:lnTo>
                    <a:pt x="49" y="1536"/>
                  </a:lnTo>
                  <a:lnTo>
                    <a:pt x="54" y="1539"/>
                  </a:lnTo>
                  <a:lnTo>
                    <a:pt x="71" y="1551"/>
                  </a:lnTo>
                  <a:lnTo>
                    <a:pt x="97" y="1568"/>
                  </a:lnTo>
                  <a:lnTo>
                    <a:pt x="132" y="1590"/>
                  </a:lnTo>
                  <a:lnTo>
                    <a:pt x="176" y="1619"/>
                  </a:lnTo>
                  <a:lnTo>
                    <a:pt x="230" y="1652"/>
                  </a:lnTo>
                  <a:lnTo>
                    <a:pt x="290" y="1687"/>
                  </a:lnTo>
                  <a:lnTo>
                    <a:pt x="360" y="1727"/>
                  </a:lnTo>
                  <a:lnTo>
                    <a:pt x="435" y="1768"/>
                  </a:lnTo>
                  <a:lnTo>
                    <a:pt x="518" y="1813"/>
                  </a:lnTo>
                  <a:lnTo>
                    <a:pt x="605" y="1857"/>
                  </a:lnTo>
                  <a:lnTo>
                    <a:pt x="699" y="1902"/>
                  </a:lnTo>
                  <a:lnTo>
                    <a:pt x="797" y="1948"/>
                  </a:lnTo>
                  <a:lnTo>
                    <a:pt x="900" y="1991"/>
                  </a:lnTo>
                  <a:lnTo>
                    <a:pt x="1007" y="2033"/>
                  </a:lnTo>
                  <a:lnTo>
                    <a:pt x="1118" y="2075"/>
                  </a:lnTo>
                  <a:lnTo>
                    <a:pt x="1231" y="2111"/>
                  </a:lnTo>
                  <a:lnTo>
                    <a:pt x="1346" y="2146"/>
                  </a:lnTo>
                  <a:lnTo>
                    <a:pt x="1464" y="2176"/>
                  </a:lnTo>
                  <a:lnTo>
                    <a:pt x="1583" y="2202"/>
                  </a:lnTo>
                  <a:lnTo>
                    <a:pt x="1702" y="2221"/>
                  </a:lnTo>
                  <a:lnTo>
                    <a:pt x="1823" y="2235"/>
                  </a:lnTo>
                  <a:lnTo>
                    <a:pt x="1944" y="2242"/>
                  </a:lnTo>
                  <a:lnTo>
                    <a:pt x="2063" y="2242"/>
                  </a:lnTo>
                  <a:lnTo>
                    <a:pt x="2180" y="2232"/>
                  </a:lnTo>
                  <a:lnTo>
                    <a:pt x="2298" y="2215"/>
                  </a:lnTo>
                  <a:lnTo>
                    <a:pt x="2412" y="2189"/>
                  </a:lnTo>
                  <a:lnTo>
                    <a:pt x="2523" y="2151"/>
                  </a:lnTo>
                  <a:lnTo>
                    <a:pt x="2631" y="2103"/>
                  </a:lnTo>
                  <a:lnTo>
                    <a:pt x="2736" y="2045"/>
                  </a:lnTo>
                  <a:lnTo>
                    <a:pt x="2838" y="1975"/>
                  </a:lnTo>
                  <a:lnTo>
                    <a:pt x="2933" y="1890"/>
                  </a:lnTo>
                  <a:lnTo>
                    <a:pt x="3020" y="45"/>
                  </a:lnTo>
                  <a:lnTo>
                    <a:pt x="0" y="0"/>
                  </a:lnTo>
                  <a:close/>
                </a:path>
              </a:pathLst>
            </a:custGeom>
            <a:solidFill>
              <a:srgbClr val="CCFFFC"/>
            </a:solidFill>
            <a:ln w="9525">
              <a:noFill/>
              <a:round/>
              <a:headEnd/>
              <a:tailEnd/>
            </a:ln>
          </p:spPr>
          <p:txBody>
            <a:bodyPr/>
            <a:lstStyle/>
            <a:p>
              <a:endParaRPr lang="en-US"/>
            </a:p>
          </p:txBody>
        </p:sp>
        <p:sp>
          <p:nvSpPr>
            <p:cNvPr id="10" name="Freeform 11"/>
            <p:cNvSpPr>
              <a:spLocks/>
            </p:cNvSpPr>
            <p:nvPr/>
          </p:nvSpPr>
          <p:spPr bwMode="auto">
            <a:xfrm>
              <a:off x="7888287" y="3940175"/>
              <a:ext cx="234950" cy="228600"/>
            </a:xfrm>
            <a:custGeom>
              <a:avLst/>
              <a:gdLst/>
              <a:ahLst/>
              <a:cxnLst>
                <a:cxn ang="0">
                  <a:pos x="78" y="0"/>
                </a:cxn>
                <a:cxn ang="0">
                  <a:pos x="73" y="3"/>
                </a:cxn>
                <a:cxn ang="0">
                  <a:pos x="73" y="8"/>
                </a:cxn>
                <a:cxn ang="0">
                  <a:pos x="38" y="37"/>
                </a:cxn>
                <a:cxn ang="0">
                  <a:pos x="36" y="30"/>
                </a:cxn>
                <a:cxn ang="0">
                  <a:pos x="29" y="27"/>
                </a:cxn>
                <a:cxn ang="0">
                  <a:pos x="29" y="27"/>
                </a:cxn>
                <a:cxn ang="0">
                  <a:pos x="27" y="27"/>
                </a:cxn>
                <a:cxn ang="0">
                  <a:pos x="8" y="22"/>
                </a:cxn>
                <a:cxn ang="0">
                  <a:pos x="6" y="22"/>
                </a:cxn>
                <a:cxn ang="0">
                  <a:pos x="6" y="24"/>
                </a:cxn>
                <a:cxn ang="0">
                  <a:pos x="6" y="25"/>
                </a:cxn>
                <a:cxn ang="0">
                  <a:pos x="8" y="25"/>
                </a:cxn>
                <a:cxn ang="0">
                  <a:pos x="19" y="29"/>
                </a:cxn>
                <a:cxn ang="0">
                  <a:pos x="19" y="30"/>
                </a:cxn>
                <a:cxn ang="0">
                  <a:pos x="2" y="27"/>
                </a:cxn>
                <a:cxn ang="0">
                  <a:pos x="2" y="27"/>
                </a:cxn>
                <a:cxn ang="0">
                  <a:pos x="0" y="27"/>
                </a:cxn>
                <a:cxn ang="0">
                  <a:pos x="2" y="29"/>
                </a:cxn>
                <a:cxn ang="0">
                  <a:pos x="2" y="30"/>
                </a:cxn>
                <a:cxn ang="0">
                  <a:pos x="17" y="33"/>
                </a:cxn>
                <a:cxn ang="0">
                  <a:pos x="17" y="33"/>
                </a:cxn>
                <a:cxn ang="0">
                  <a:pos x="17" y="33"/>
                </a:cxn>
                <a:cxn ang="0">
                  <a:pos x="17" y="33"/>
                </a:cxn>
                <a:cxn ang="0">
                  <a:pos x="3" y="32"/>
                </a:cxn>
                <a:cxn ang="0">
                  <a:pos x="3" y="32"/>
                </a:cxn>
                <a:cxn ang="0">
                  <a:pos x="2" y="32"/>
                </a:cxn>
                <a:cxn ang="0">
                  <a:pos x="3" y="33"/>
                </a:cxn>
                <a:cxn ang="0">
                  <a:pos x="3" y="35"/>
                </a:cxn>
                <a:cxn ang="0">
                  <a:pos x="17" y="38"/>
                </a:cxn>
                <a:cxn ang="0">
                  <a:pos x="17" y="38"/>
                </a:cxn>
                <a:cxn ang="0">
                  <a:pos x="6" y="35"/>
                </a:cxn>
                <a:cxn ang="0">
                  <a:pos x="5" y="35"/>
                </a:cxn>
                <a:cxn ang="0">
                  <a:pos x="3" y="37"/>
                </a:cxn>
                <a:cxn ang="0">
                  <a:pos x="3" y="38"/>
                </a:cxn>
                <a:cxn ang="0">
                  <a:pos x="5" y="38"/>
                </a:cxn>
                <a:cxn ang="0">
                  <a:pos x="24" y="43"/>
                </a:cxn>
                <a:cxn ang="0">
                  <a:pos x="25" y="43"/>
                </a:cxn>
                <a:cxn ang="0">
                  <a:pos x="27" y="45"/>
                </a:cxn>
                <a:cxn ang="0">
                  <a:pos x="33" y="43"/>
                </a:cxn>
                <a:cxn ang="0">
                  <a:pos x="38" y="40"/>
                </a:cxn>
                <a:cxn ang="0">
                  <a:pos x="119" y="75"/>
                </a:cxn>
                <a:cxn ang="0">
                  <a:pos x="95" y="172"/>
                </a:cxn>
                <a:cxn ang="0">
                  <a:pos x="148" y="224"/>
                </a:cxn>
                <a:cxn ang="0">
                  <a:pos x="179" y="251"/>
                </a:cxn>
                <a:cxn ang="0">
                  <a:pos x="194" y="261"/>
                </a:cxn>
                <a:cxn ang="0">
                  <a:pos x="233" y="221"/>
                </a:cxn>
                <a:cxn ang="0">
                  <a:pos x="254" y="245"/>
                </a:cxn>
                <a:cxn ang="0">
                  <a:pos x="273" y="265"/>
                </a:cxn>
                <a:cxn ang="0">
                  <a:pos x="286" y="281"/>
                </a:cxn>
                <a:cxn ang="0">
                  <a:pos x="292" y="288"/>
                </a:cxn>
                <a:cxn ang="0">
                  <a:pos x="297" y="286"/>
                </a:cxn>
                <a:cxn ang="0">
                  <a:pos x="297" y="281"/>
                </a:cxn>
              </a:cxnLst>
              <a:rect l="0" t="0" r="r" b="b"/>
              <a:pathLst>
                <a:path w="297" h="288">
                  <a:moveTo>
                    <a:pt x="203" y="102"/>
                  </a:moveTo>
                  <a:lnTo>
                    <a:pt x="78" y="0"/>
                  </a:lnTo>
                  <a:lnTo>
                    <a:pt x="75" y="0"/>
                  </a:lnTo>
                  <a:lnTo>
                    <a:pt x="73" y="3"/>
                  </a:lnTo>
                  <a:lnTo>
                    <a:pt x="73" y="6"/>
                  </a:lnTo>
                  <a:lnTo>
                    <a:pt x="73" y="8"/>
                  </a:lnTo>
                  <a:lnTo>
                    <a:pt x="102" y="51"/>
                  </a:lnTo>
                  <a:lnTo>
                    <a:pt x="38" y="37"/>
                  </a:lnTo>
                  <a:lnTo>
                    <a:pt x="38" y="33"/>
                  </a:lnTo>
                  <a:lnTo>
                    <a:pt x="36" y="30"/>
                  </a:lnTo>
                  <a:lnTo>
                    <a:pt x="33" y="29"/>
                  </a:lnTo>
                  <a:lnTo>
                    <a:pt x="29" y="27"/>
                  </a:lnTo>
                  <a:lnTo>
                    <a:pt x="29" y="27"/>
                  </a:lnTo>
                  <a:lnTo>
                    <a:pt x="29" y="27"/>
                  </a:lnTo>
                  <a:lnTo>
                    <a:pt x="27" y="27"/>
                  </a:lnTo>
                  <a:lnTo>
                    <a:pt x="27" y="27"/>
                  </a:lnTo>
                  <a:lnTo>
                    <a:pt x="25" y="27"/>
                  </a:lnTo>
                  <a:lnTo>
                    <a:pt x="8" y="22"/>
                  </a:lnTo>
                  <a:lnTo>
                    <a:pt x="6" y="22"/>
                  </a:lnTo>
                  <a:lnTo>
                    <a:pt x="6" y="22"/>
                  </a:lnTo>
                  <a:lnTo>
                    <a:pt x="6" y="24"/>
                  </a:lnTo>
                  <a:lnTo>
                    <a:pt x="6" y="24"/>
                  </a:lnTo>
                  <a:lnTo>
                    <a:pt x="6" y="25"/>
                  </a:lnTo>
                  <a:lnTo>
                    <a:pt x="6" y="25"/>
                  </a:lnTo>
                  <a:lnTo>
                    <a:pt x="6" y="25"/>
                  </a:lnTo>
                  <a:lnTo>
                    <a:pt x="8" y="25"/>
                  </a:lnTo>
                  <a:lnTo>
                    <a:pt x="21" y="29"/>
                  </a:lnTo>
                  <a:lnTo>
                    <a:pt x="19" y="29"/>
                  </a:lnTo>
                  <a:lnTo>
                    <a:pt x="19" y="29"/>
                  </a:lnTo>
                  <a:lnTo>
                    <a:pt x="19" y="30"/>
                  </a:lnTo>
                  <a:lnTo>
                    <a:pt x="19" y="30"/>
                  </a:lnTo>
                  <a:lnTo>
                    <a:pt x="2" y="27"/>
                  </a:lnTo>
                  <a:lnTo>
                    <a:pt x="2" y="27"/>
                  </a:lnTo>
                  <a:lnTo>
                    <a:pt x="2" y="27"/>
                  </a:lnTo>
                  <a:lnTo>
                    <a:pt x="0" y="27"/>
                  </a:lnTo>
                  <a:lnTo>
                    <a:pt x="0" y="27"/>
                  </a:lnTo>
                  <a:lnTo>
                    <a:pt x="0" y="29"/>
                  </a:lnTo>
                  <a:lnTo>
                    <a:pt x="2" y="29"/>
                  </a:lnTo>
                  <a:lnTo>
                    <a:pt x="2" y="29"/>
                  </a:lnTo>
                  <a:lnTo>
                    <a:pt x="2" y="30"/>
                  </a:lnTo>
                  <a:lnTo>
                    <a:pt x="17" y="33"/>
                  </a:lnTo>
                  <a:lnTo>
                    <a:pt x="17" y="33"/>
                  </a:lnTo>
                  <a:lnTo>
                    <a:pt x="17" y="33"/>
                  </a:lnTo>
                  <a:lnTo>
                    <a:pt x="17" y="33"/>
                  </a:lnTo>
                  <a:lnTo>
                    <a:pt x="17" y="33"/>
                  </a:lnTo>
                  <a:lnTo>
                    <a:pt x="17" y="33"/>
                  </a:lnTo>
                  <a:lnTo>
                    <a:pt x="17" y="33"/>
                  </a:lnTo>
                  <a:lnTo>
                    <a:pt x="17" y="33"/>
                  </a:lnTo>
                  <a:lnTo>
                    <a:pt x="17" y="33"/>
                  </a:lnTo>
                  <a:lnTo>
                    <a:pt x="3" y="32"/>
                  </a:lnTo>
                  <a:lnTo>
                    <a:pt x="3" y="32"/>
                  </a:lnTo>
                  <a:lnTo>
                    <a:pt x="3" y="32"/>
                  </a:lnTo>
                  <a:lnTo>
                    <a:pt x="2" y="32"/>
                  </a:lnTo>
                  <a:lnTo>
                    <a:pt x="2" y="32"/>
                  </a:lnTo>
                  <a:lnTo>
                    <a:pt x="2" y="33"/>
                  </a:lnTo>
                  <a:lnTo>
                    <a:pt x="3" y="33"/>
                  </a:lnTo>
                  <a:lnTo>
                    <a:pt x="3" y="33"/>
                  </a:lnTo>
                  <a:lnTo>
                    <a:pt x="3" y="35"/>
                  </a:lnTo>
                  <a:lnTo>
                    <a:pt x="17" y="37"/>
                  </a:lnTo>
                  <a:lnTo>
                    <a:pt x="17" y="38"/>
                  </a:lnTo>
                  <a:lnTo>
                    <a:pt x="17" y="38"/>
                  </a:lnTo>
                  <a:lnTo>
                    <a:pt x="17" y="38"/>
                  </a:lnTo>
                  <a:lnTo>
                    <a:pt x="19" y="38"/>
                  </a:lnTo>
                  <a:lnTo>
                    <a:pt x="6" y="35"/>
                  </a:lnTo>
                  <a:lnTo>
                    <a:pt x="5" y="35"/>
                  </a:lnTo>
                  <a:lnTo>
                    <a:pt x="5" y="35"/>
                  </a:lnTo>
                  <a:lnTo>
                    <a:pt x="5" y="37"/>
                  </a:lnTo>
                  <a:lnTo>
                    <a:pt x="3" y="37"/>
                  </a:lnTo>
                  <a:lnTo>
                    <a:pt x="3" y="38"/>
                  </a:lnTo>
                  <a:lnTo>
                    <a:pt x="3" y="38"/>
                  </a:lnTo>
                  <a:lnTo>
                    <a:pt x="3" y="38"/>
                  </a:lnTo>
                  <a:lnTo>
                    <a:pt x="5" y="38"/>
                  </a:lnTo>
                  <a:lnTo>
                    <a:pt x="22" y="43"/>
                  </a:lnTo>
                  <a:lnTo>
                    <a:pt x="24" y="43"/>
                  </a:lnTo>
                  <a:lnTo>
                    <a:pt x="24" y="43"/>
                  </a:lnTo>
                  <a:lnTo>
                    <a:pt x="25" y="43"/>
                  </a:lnTo>
                  <a:lnTo>
                    <a:pt x="25" y="43"/>
                  </a:lnTo>
                  <a:lnTo>
                    <a:pt x="27" y="45"/>
                  </a:lnTo>
                  <a:lnTo>
                    <a:pt x="30" y="45"/>
                  </a:lnTo>
                  <a:lnTo>
                    <a:pt x="33" y="43"/>
                  </a:lnTo>
                  <a:lnTo>
                    <a:pt x="36" y="41"/>
                  </a:lnTo>
                  <a:lnTo>
                    <a:pt x="38" y="40"/>
                  </a:lnTo>
                  <a:lnTo>
                    <a:pt x="105" y="54"/>
                  </a:lnTo>
                  <a:lnTo>
                    <a:pt x="119" y="75"/>
                  </a:lnTo>
                  <a:lnTo>
                    <a:pt x="60" y="135"/>
                  </a:lnTo>
                  <a:lnTo>
                    <a:pt x="95" y="172"/>
                  </a:lnTo>
                  <a:lnTo>
                    <a:pt x="124" y="202"/>
                  </a:lnTo>
                  <a:lnTo>
                    <a:pt x="148" y="224"/>
                  </a:lnTo>
                  <a:lnTo>
                    <a:pt x="167" y="240"/>
                  </a:lnTo>
                  <a:lnTo>
                    <a:pt x="179" y="251"/>
                  </a:lnTo>
                  <a:lnTo>
                    <a:pt x="189" y="257"/>
                  </a:lnTo>
                  <a:lnTo>
                    <a:pt x="194" y="261"/>
                  </a:lnTo>
                  <a:lnTo>
                    <a:pt x="195" y="262"/>
                  </a:lnTo>
                  <a:lnTo>
                    <a:pt x="233" y="221"/>
                  </a:lnTo>
                  <a:lnTo>
                    <a:pt x="245" y="234"/>
                  </a:lnTo>
                  <a:lnTo>
                    <a:pt x="254" y="245"/>
                  </a:lnTo>
                  <a:lnTo>
                    <a:pt x="264" y="256"/>
                  </a:lnTo>
                  <a:lnTo>
                    <a:pt x="273" y="265"/>
                  </a:lnTo>
                  <a:lnTo>
                    <a:pt x="281" y="275"/>
                  </a:lnTo>
                  <a:lnTo>
                    <a:pt x="286" y="281"/>
                  </a:lnTo>
                  <a:lnTo>
                    <a:pt x="291" y="286"/>
                  </a:lnTo>
                  <a:lnTo>
                    <a:pt x="292" y="288"/>
                  </a:lnTo>
                  <a:lnTo>
                    <a:pt x="295" y="288"/>
                  </a:lnTo>
                  <a:lnTo>
                    <a:pt x="297" y="286"/>
                  </a:lnTo>
                  <a:lnTo>
                    <a:pt x="297" y="283"/>
                  </a:lnTo>
                  <a:lnTo>
                    <a:pt x="297" y="281"/>
                  </a:lnTo>
                  <a:lnTo>
                    <a:pt x="203" y="102"/>
                  </a:lnTo>
                  <a:close/>
                </a:path>
              </a:pathLst>
            </a:custGeom>
            <a:solidFill>
              <a:srgbClr val="7FB2AF"/>
            </a:solidFill>
            <a:ln w="9525">
              <a:noFill/>
              <a:round/>
              <a:headEnd/>
              <a:tailEnd/>
            </a:ln>
          </p:spPr>
          <p:txBody>
            <a:bodyPr/>
            <a:lstStyle/>
            <a:p>
              <a:endParaRPr lang="en-US"/>
            </a:p>
          </p:txBody>
        </p:sp>
        <p:sp>
          <p:nvSpPr>
            <p:cNvPr id="11" name="Freeform 12"/>
            <p:cNvSpPr>
              <a:spLocks/>
            </p:cNvSpPr>
            <p:nvPr/>
          </p:nvSpPr>
          <p:spPr bwMode="auto">
            <a:xfrm>
              <a:off x="8213725" y="4052888"/>
              <a:ext cx="363537" cy="173037"/>
            </a:xfrm>
            <a:custGeom>
              <a:avLst/>
              <a:gdLst/>
              <a:ahLst/>
              <a:cxnLst>
                <a:cxn ang="0">
                  <a:pos x="459" y="24"/>
                </a:cxn>
                <a:cxn ang="0">
                  <a:pos x="457" y="23"/>
                </a:cxn>
                <a:cxn ang="0">
                  <a:pos x="436" y="31"/>
                </a:cxn>
                <a:cxn ang="0">
                  <a:pos x="436" y="31"/>
                </a:cxn>
                <a:cxn ang="0">
                  <a:pos x="435" y="29"/>
                </a:cxn>
                <a:cxn ang="0">
                  <a:pos x="451" y="24"/>
                </a:cxn>
                <a:cxn ang="0">
                  <a:pos x="451" y="23"/>
                </a:cxn>
                <a:cxn ang="0">
                  <a:pos x="451" y="21"/>
                </a:cxn>
                <a:cxn ang="0">
                  <a:pos x="451" y="19"/>
                </a:cxn>
                <a:cxn ang="0">
                  <a:pos x="428" y="27"/>
                </a:cxn>
                <a:cxn ang="0">
                  <a:pos x="425" y="29"/>
                </a:cxn>
                <a:cxn ang="0">
                  <a:pos x="424" y="29"/>
                </a:cxn>
                <a:cxn ang="0">
                  <a:pos x="419" y="32"/>
                </a:cxn>
                <a:cxn ang="0">
                  <a:pos x="414" y="39"/>
                </a:cxn>
                <a:cxn ang="0">
                  <a:pos x="324" y="74"/>
                </a:cxn>
                <a:cxn ang="0">
                  <a:pos x="4" y="0"/>
                </a:cxn>
                <a:cxn ang="0">
                  <a:pos x="1" y="4"/>
                </a:cxn>
                <a:cxn ang="0">
                  <a:pos x="1" y="10"/>
                </a:cxn>
                <a:cxn ang="0">
                  <a:pos x="11" y="15"/>
                </a:cxn>
                <a:cxn ang="0">
                  <a:pos x="35" y="23"/>
                </a:cxn>
                <a:cxn ang="0">
                  <a:pos x="65" y="35"/>
                </a:cxn>
                <a:cxn ang="0">
                  <a:pos x="101" y="50"/>
                </a:cxn>
                <a:cxn ang="0">
                  <a:pos x="81" y="120"/>
                </a:cxn>
                <a:cxn ang="0">
                  <a:pos x="98" y="131"/>
                </a:cxn>
                <a:cxn ang="0">
                  <a:pos x="144" y="156"/>
                </a:cxn>
                <a:cxn ang="0">
                  <a:pos x="224" y="194"/>
                </a:cxn>
                <a:cxn ang="0">
                  <a:pos x="312" y="115"/>
                </a:cxn>
                <a:cxn ang="0">
                  <a:pos x="409" y="135"/>
                </a:cxn>
                <a:cxn ang="0">
                  <a:pos x="416" y="131"/>
                </a:cxn>
                <a:cxn ang="0">
                  <a:pos x="330" y="77"/>
                </a:cxn>
                <a:cxn ang="0">
                  <a:pos x="417" y="48"/>
                </a:cxn>
                <a:cxn ang="0">
                  <a:pos x="424" y="50"/>
                </a:cxn>
                <a:cxn ang="0">
                  <a:pos x="430" y="48"/>
                </a:cxn>
                <a:cxn ang="0">
                  <a:pos x="432" y="48"/>
                </a:cxn>
                <a:cxn ang="0">
                  <a:pos x="433" y="46"/>
                </a:cxn>
                <a:cxn ang="0">
                  <a:pos x="455" y="39"/>
                </a:cxn>
                <a:cxn ang="0">
                  <a:pos x="455" y="37"/>
                </a:cxn>
                <a:cxn ang="0">
                  <a:pos x="455" y="35"/>
                </a:cxn>
                <a:cxn ang="0">
                  <a:pos x="454" y="35"/>
                </a:cxn>
                <a:cxn ang="0">
                  <a:pos x="438" y="42"/>
                </a:cxn>
                <a:cxn ang="0">
                  <a:pos x="438" y="40"/>
                </a:cxn>
                <a:cxn ang="0">
                  <a:pos x="438" y="40"/>
                </a:cxn>
                <a:cxn ang="0">
                  <a:pos x="457" y="34"/>
                </a:cxn>
                <a:cxn ang="0">
                  <a:pos x="457" y="32"/>
                </a:cxn>
                <a:cxn ang="0">
                  <a:pos x="457" y="31"/>
                </a:cxn>
                <a:cxn ang="0">
                  <a:pos x="455" y="29"/>
                </a:cxn>
                <a:cxn ang="0">
                  <a:pos x="440" y="35"/>
                </a:cxn>
                <a:cxn ang="0">
                  <a:pos x="440" y="35"/>
                </a:cxn>
                <a:cxn ang="0">
                  <a:pos x="440" y="34"/>
                </a:cxn>
                <a:cxn ang="0">
                  <a:pos x="440" y="34"/>
                </a:cxn>
                <a:cxn ang="0">
                  <a:pos x="438" y="34"/>
                </a:cxn>
                <a:cxn ang="0">
                  <a:pos x="459" y="27"/>
                </a:cxn>
                <a:cxn ang="0">
                  <a:pos x="459" y="26"/>
                </a:cxn>
              </a:cxnLst>
              <a:rect l="0" t="0" r="r" b="b"/>
              <a:pathLst>
                <a:path w="459" h="218">
                  <a:moveTo>
                    <a:pt x="459" y="24"/>
                  </a:moveTo>
                  <a:lnTo>
                    <a:pt x="459" y="24"/>
                  </a:lnTo>
                  <a:lnTo>
                    <a:pt x="459" y="23"/>
                  </a:lnTo>
                  <a:lnTo>
                    <a:pt x="457" y="23"/>
                  </a:lnTo>
                  <a:lnTo>
                    <a:pt x="457" y="23"/>
                  </a:lnTo>
                  <a:lnTo>
                    <a:pt x="436" y="31"/>
                  </a:lnTo>
                  <a:lnTo>
                    <a:pt x="436" y="31"/>
                  </a:lnTo>
                  <a:lnTo>
                    <a:pt x="436" y="31"/>
                  </a:lnTo>
                  <a:lnTo>
                    <a:pt x="435" y="31"/>
                  </a:lnTo>
                  <a:lnTo>
                    <a:pt x="435" y="29"/>
                  </a:lnTo>
                  <a:lnTo>
                    <a:pt x="449" y="24"/>
                  </a:lnTo>
                  <a:lnTo>
                    <a:pt x="451" y="24"/>
                  </a:lnTo>
                  <a:lnTo>
                    <a:pt x="451" y="23"/>
                  </a:lnTo>
                  <a:lnTo>
                    <a:pt x="451" y="23"/>
                  </a:lnTo>
                  <a:lnTo>
                    <a:pt x="451" y="21"/>
                  </a:lnTo>
                  <a:lnTo>
                    <a:pt x="451" y="21"/>
                  </a:lnTo>
                  <a:lnTo>
                    <a:pt x="451" y="19"/>
                  </a:lnTo>
                  <a:lnTo>
                    <a:pt x="451" y="19"/>
                  </a:lnTo>
                  <a:lnTo>
                    <a:pt x="449" y="19"/>
                  </a:lnTo>
                  <a:lnTo>
                    <a:pt x="428" y="27"/>
                  </a:lnTo>
                  <a:lnTo>
                    <a:pt x="427" y="29"/>
                  </a:lnTo>
                  <a:lnTo>
                    <a:pt x="425" y="29"/>
                  </a:lnTo>
                  <a:lnTo>
                    <a:pt x="425" y="29"/>
                  </a:lnTo>
                  <a:lnTo>
                    <a:pt x="424" y="29"/>
                  </a:lnTo>
                  <a:lnTo>
                    <a:pt x="422" y="29"/>
                  </a:lnTo>
                  <a:lnTo>
                    <a:pt x="419" y="32"/>
                  </a:lnTo>
                  <a:lnTo>
                    <a:pt x="416" y="35"/>
                  </a:lnTo>
                  <a:lnTo>
                    <a:pt x="414" y="39"/>
                  </a:lnTo>
                  <a:lnTo>
                    <a:pt x="413" y="42"/>
                  </a:lnTo>
                  <a:lnTo>
                    <a:pt x="324" y="74"/>
                  </a:lnTo>
                  <a:lnTo>
                    <a:pt x="241" y="24"/>
                  </a:lnTo>
                  <a:lnTo>
                    <a:pt x="4" y="0"/>
                  </a:lnTo>
                  <a:lnTo>
                    <a:pt x="3" y="2"/>
                  </a:lnTo>
                  <a:lnTo>
                    <a:pt x="1" y="4"/>
                  </a:lnTo>
                  <a:lnTo>
                    <a:pt x="0" y="7"/>
                  </a:lnTo>
                  <a:lnTo>
                    <a:pt x="1" y="10"/>
                  </a:lnTo>
                  <a:lnTo>
                    <a:pt x="4" y="12"/>
                  </a:lnTo>
                  <a:lnTo>
                    <a:pt x="11" y="15"/>
                  </a:lnTo>
                  <a:lnTo>
                    <a:pt x="22" y="18"/>
                  </a:lnTo>
                  <a:lnTo>
                    <a:pt x="35" y="23"/>
                  </a:lnTo>
                  <a:lnTo>
                    <a:pt x="49" y="29"/>
                  </a:lnTo>
                  <a:lnTo>
                    <a:pt x="65" y="35"/>
                  </a:lnTo>
                  <a:lnTo>
                    <a:pt x="82" y="43"/>
                  </a:lnTo>
                  <a:lnTo>
                    <a:pt x="101" y="50"/>
                  </a:lnTo>
                  <a:lnTo>
                    <a:pt x="79" y="118"/>
                  </a:lnTo>
                  <a:lnTo>
                    <a:pt x="81" y="120"/>
                  </a:lnTo>
                  <a:lnTo>
                    <a:pt x="87" y="124"/>
                  </a:lnTo>
                  <a:lnTo>
                    <a:pt x="98" y="131"/>
                  </a:lnTo>
                  <a:lnTo>
                    <a:pt x="117" y="142"/>
                  </a:lnTo>
                  <a:lnTo>
                    <a:pt x="144" y="156"/>
                  </a:lnTo>
                  <a:lnTo>
                    <a:pt x="179" y="174"/>
                  </a:lnTo>
                  <a:lnTo>
                    <a:pt x="224" y="194"/>
                  </a:lnTo>
                  <a:lnTo>
                    <a:pt x="281" y="218"/>
                  </a:lnTo>
                  <a:lnTo>
                    <a:pt x="312" y="115"/>
                  </a:lnTo>
                  <a:lnTo>
                    <a:pt x="408" y="137"/>
                  </a:lnTo>
                  <a:lnTo>
                    <a:pt x="409" y="135"/>
                  </a:lnTo>
                  <a:lnTo>
                    <a:pt x="413" y="134"/>
                  </a:lnTo>
                  <a:lnTo>
                    <a:pt x="416" y="131"/>
                  </a:lnTo>
                  <a:lnTo>
                    <a:pt x="414" y="126"/>
                  </a:lnTo>
                  <a:lnTo>
                    <a:pt x="330" y="77"/>
                  </a:lnTo>
                  <a:lnTo>
                    <a:pt x="414" y="46"/>
                  </a:lnTo>
                  <a:lnTo>
                    <a:pt x="417" y="48"/>
                  </a:lnTo>
                  <a:lnTo>
                    <a:pt x="420" y="50"/>
                  </a:lnTo>
                  <a:lnTo>
                    <a:pt x="424" y="50"/>
                  </a:lnTo>
                  <a:lnTo>
                    <a:pt x="428" y="50"/>
                  </a:lnTo>
                  <a:lnTo>
                    <a:pt x="430" y="48"/>
                  </a:lnTo>
                  <a:lnTo>
                    <a:pt x="430" y="48"/>
                  </a:lnTo>
                  <a:lnTo>
                    <a:pt x="432" y="48"/>
                  </a:lnTo>
                  <a:lnTo>
                    <a:pt x="432" y="46"/>
                  </a:lnTo>
                  <a:lnTo>
                    <a:pt x="433" y="46"/>
                  </a:lnTo>
                  <a:lnTo>
                    <a:pt x="455" y="39"/>
                  </a:lnTo>
                  <a:lnTo>
                    <a:pt x="455" y="39"/>
                  </a:lnTo>
                  <a:lnTo>
                    <a:pt x="455" y="37"/>
                  </a:lnTo>
                  <a:lnTo>
                    <a:pt x="455" y="37"/>
                  </a:lnTo>
                  <a:lnTo>
                    <a:pt x="455" y="37"/>
                  </a:lnTo>
                  <a:lnTo>
                    <a:pt x="455" y="35"/>
                  </a:lnTo>
                  <a:lnTo>
                    <a:pt x="455" y="35"/>
                  </a:lnTo>
                  <a:lnTo>
                    <a:pt x="454" y="35"/>
                  </a:lnTo>
                  <a:lnTo>
                    <a:pt x="454" y="35"/>
                  </a:lnTo>
                  <a:lnTo>
                    <a:pt x="438" y="42"/>
                  </a:lnTo>
                  <a:lnTo>
                    <a:pt x="438" y="40"/>
                  </a:lnTo>
                  <a:lnTo>
                    <a:pt x="438" y="40"/>
                  </a:lnTo>
                  <a:lnTo>
                    <a:pt x="438" y="40"/>
                  </a:lnTo>
                  <a:lnTo>
                    <a:pt x="438" y="40"/>
                  </a:lnTo>
                  <a:lnTo>
                    <a:pt x="455" y="34"/>
                  </a:lnTo>
                  <a:lnTo>
                    <a:pt x="457" y="34"/>
                  </a:lnTo>
                  <a:lnTo>
                    <a:pt x="457" y="32"/>
                  </a:lnTo>
                  <a:lnTo>
                    <a:pt x="457" y="32"/>
                  </a:lnTo>
                  <a:lnTo>
                    <a:pt x="457" y="31"/>
                  </a:lnTo>
                  <a:lnTo>
                    <a:pt x="457" y="31"/>
                  </a:lnTo>
                  <a:lnTo>
                    <a:pt x="457" y="29"/>
                  </a:lnTo>
                  <a:lnTo>
                    <a:pt x="455" y="29"/>
                  </a:lnTo>
                  <a:lnTo>
                    <a:pt x="455" y="29"/>
                  </a:lnTo>
                  <a:lnTo>
                    <a:pt x="440" y="35"/>
                  </a:lnTo>
                  <a:lnTo>
                    <a:pt x="440" y="35"/>
                  </a:lnTo>
                  <a:lnTo>
                    <a:pt x="440" y="35"/>
                  </a:lnTo>
                  <a:lnTo>
                    <a:pt x="440" y="35"/>
                  </a:lnTo>
                  <a:lnTo>
                    <a:pt x="440" y="34"/>
                  </a:lnTo>
                  <a:lnTo>
                    <a:pt x="440" y="34"/>
                  </a:lnTo>
                  <a:lnTo>
                    <a:pt x="440" y="34"/>
                  </a:lnTo>
                  <a:lnTo>
                    <a:pt x="438" y="34"/>
                  </a:lnTo>
                  <a:lnTo>
                    <a:pt x="438" y="34"/>
                  </a:lnTo>
                  <a:lnTo>
                    <a:pt x="457" y="27"/>
                  </a:lnTo>
                  <a:lnTo>
                    <a:pt x="459" y="27"/>
                  </a:lnTo>
                  <a:lnTo>
                    <a:pt x="459" y="26"/>
                  </a:lnTo>
                  <a:lnTo>
                    <a:pt x="459" y="26"/>
                  </a:lnTo>
                  <a:lnTo>
                    <a:pt x="459" y="24"/>
                  </a:lnTo>
                  <a:close/>
                </a:path>
              </a:pathLst>
            </a:custGeom>
            <a:solidFill>
              <a:srgbClr val="7FB2AF"/>
            </a:solidFill>
            <a:ln w="9525">
              <a:noFill/>
              <a:round/>
              <a:headEnd/>
              <a:tailEnd/>
            </a:ln>
          </p:spPr>
          <p:txBody>
            <a:bodyPr/>
            <a:lstStyle/>
            <a:p>
              <a:endParaRPr lang="en-US"/>
            </a:p>
          </p:txBody>
        </p:sp>
        <p:sp>
          <p:nvSpPr>
            <p:cNvPr id="12" name="Freeform 13"/>
            <p:cNvSpPr>
              <a:spLocks noEditPoints="1"/>
            </p:cNvSpPr>
            <p:nvPr/>
          </p:nvSpPr>
          <p:spPr bwMode="auto">
            <a:xfrm>
              <a:off x="6281737" y="4206875"/>
              <a:ext cx="2325688" cy="1804988"/>
            </a:xfrm>
            <a:custGeom>
              <a:avLst/>
              <a:gdLst/>
              <a:ahLst/>
              <a:cxnLst>
                <a:cxn ang="0">
                  <a:pos x="2873" y="256"/>
                </a:cxn>
                <a:cxn ang="0">
                  <a:pos x="2650" y="208"/>
                </a:cxn>
                <a:cxn ang="0">
                  <a:pos x="2645" y="92"/>
                </a:cxn>
                <a:cxn ang="0">
                  <a:pos x="2611" y="22"/>
                </a:cxn>
                <a:cxn ang="0">
                  <a:pos x="2557" y="17"/>
                </a:cxn>
                <a:cxn ang="0">
                  <a:pos x="2512" y="27"/>
                </a:cxn>
                <a:cxn ang="0">
                  <a:pos x="2469" y="63"/>
                </a:cxn>
                <a:cxn ang="0">
                  <a:pos x="2463" y="113"/>
                </a:cxn>
                <a:cxn ang="0">
                  <a:pos x="2468" y="289"/>
                </a:cxn>
                <a:cxn ang="0">
                  <a:pos x="2201" y="564"/>
                </a:cxn>
                <a:cxn ang="0">
                  <a:pos x="2293" y="306"/>
                </a:cxn>
                <a:cxn ang="0">
                  <a:pos x="2126" y="271"/>
                </a:cxn>
                <a:cxn ang="0">
                  <a:pos x="2121" y="184"/>
                </a:cxn>
                <a:cxn ang="0">
                  <a:pos x="2156" y="89"/>
                </a:cxn>
                <a:cxn ang="0">
                  <a:pos x="1929" y="244"/>
                </a:cxn>
                <a:cxn ang="0">
                  <a:pos x="1934" y="248"/>
                </a:cxn>
                <a:cxn ang="0">
                  <a:pos x="1934" y="217"/>
                </a:cxn>
                <a:cxn ang="0">
                  <a:pos x="1958" y="375"/>
                </a:cxn>
                <a:cxn ang="0">
                  <a:pos x="1840" y="202"/>
                </a:cxn>
                <a:cxn ang="0">
                  <a:pos x="1832" y="149"/>
                </a:cxn>
                <a:cxn ang="0">
                  <a:pos x="1783" y="106"/>
                </a:cxn>
                <a:cxn ang="0">
                  <a:pos x="1737" y="105"/>
                </a:cxn>
                <a:cxn ang="0">
                  <a:pos x="1688" y="124"/>
                </a:cxn>
                <a:cxn ang="0">
                  <a:pos x="1661" y="167"/>
                </a:cxn>
                <a:cxn ang="0">
                  <a:pos x="1662" y="229"/>
                </a:cxn>
                <a:cxn ang="0">
                  <a:pos x="1496" y="276"/>
                </a:cxn>
                <a:cxn ang="0">
                  <a:pos x="1385" y="165"/>
                </a:cxn>
                <a:cxn ang="0">
                  <a:pos x="1050" y="244"/>
                </a:cxn>
                <a:cxn ang="0">
                  <a:pos x="1065" y="94"/>
                </a:cxn>
                <a:cxn ang="0">
                  <a:pos x="1043" y="30"/>
                </a:cxn>
                <a:cxn ang="0">
                  <a:pos x="1002" y="6"/>
                </a:cxn>
                <a:cxn ang="0">
                  <a:pos x="962" y="8"/>
                </a:cxn>
                <a:cxn ang="0">
                  <a:pos x="916" y="35"/>
                </a:cxn>
                <a:cxn ang="0">
                  <a:pos x="899" y="79"/>
                </a:cxn>
                <a:cxn ang="0">
                  <a:pos x="913" y="146"/>
                </a:cxn>
                <a:cxn ang="0">
                  <a:pos x="795" y="198"/>
                </a:cxn>
                <a:cxn ang="0">
                  <a:pos x="789" y="144"/>
                </a:cxn>
                <a:cxn ang="0">
                  <a:pos x="691" y="74"/>
                </a:cxn>
                <a:cxn ang="0">
                  <a:pos x="616" y="197"/>
                </a:cxn>
                <a:cxn ang="0">
                  <a:pos x="621" y="208"/>
                </a:cxn>
                <a:cxn ang="0">
                  <a:pos x="664" y="170"/>
                </a:cxn>
                <a:cxn ang="0">
                  <a:pos x="549" y="284"/>
                </a:cxn>
                <a:cxn ang="0">
                  <a:pos x="554" y="179"/>
                </a:cxn>
                <a:cxn ang="0">
                  <a:pos x="570" y="90"/>
                </a:cxn>
                <a:cxn ang="0">
                  <a:pos x="475" y="79"/>
                </a:cxn>
                <a:cxn ang="0">
                  <a:pos x="437" y="81"/>
                </a:cxn>
                <a:cxn ang="0">
                  <a:pos x="391" y="106"/>
                </a:cxn>
                <a:cxn ang="0">
                  <a:pos x="364" y="146"/>
                </a:cxn>
                <a:cxn ang="0">
                  <a:pos x="375" y="190"/>
                </a:cxn>
                <a:cxn ang="0">
                  <a:pos x="384" y="224"/>
                </a:cxn>
                <a:cxn ang="0">
                  <a:pos x="359" y="356"/>
                </a:cxn>
                <a:cxn ang="0">
                  <a:pos x="303" y="183"/>
                </a:cxn>
                <a:cxn ang="0">
                  <a:pos x="289" y="128"/>
                </a:cxn>
                <a:cxn ang="0">
                  <a:pos x="248" y="95"/>
                </a:cxn>
                <a:cxn ang="0">
                  <a:pos x="208" y="97"/>
                </a:cxn>
                <a:cxn ang="0">
                  <a:pos x="163" y="113"/>
                </a:cxn>
                <a:cxn ang="0">
                  <a:pos x="140" y="152"/>
                </a:cxn>
                <a:cxn ang="0">
                  <a:pos x="140" y="208"/>
                </a:cxn>
                <a:cxn ang="0">
                  <a:pos x="0" y="1120"/>
                </a:cxn>
                <a:cxn ang="0">
                  <a:pos x="2294" y="319"/>
                </a:cxn>
                <a:cxn ang="0">
                  <a:pos x="1246" y="327"/>
                </a:cxn>
                <a:cxn ang="0">
                  <a:pos x="1413" y="1290"/>
                </a:cxn>
              </a:cxnLst>
              <a:rect l="0" t="0" r="r" b="b"/>
              <a:pathLst>
                <a:path w="2928" h="2273">
                  <a:moveTo>
                    <a:pt x="2734" y="467"/>
                  </a:moveTo>
                  <a:lnTo>
                    <a:pt x="2784" y="433"/>
                  </a:lnTo>
                  <a:lnTo>
                    <a:pt x="2780" y="426"/>
                  </a:lnTo>
                  <a:lnTo>
                    <a:pt x="2817" y="402"/>
                  </a:lnTo>
                  <a:lnTo>
                    <a:pt x="2798" y="376"/>
                  </a:lnTo>
                  <a:lnTo>
                    <a:pt x="2814" y="364"/>
                  </a:lnTo>
                  <a:lnTo>
                    <a:pt x="2822" y="367"/>
                  </a:lnTo>
                  <a:lnTo>
                    <a:pt x="2830" y="370"/>
                  </a:lnTo>
                  <a:lnTo>
                    <a:pt x="2838" y="372"/>
                  </a:lnTo>
                  <a:lnTo>
                    <a:pt x="2846" y="373"/>
                  </a:lnTo>
                  <a:lnTo>
                    <a:pt x="2869" y="535"/>
                  </a:lnTo>
                  <a:lnTo>
                    <a:pt x="2928" y="524"/>
                  </a:lnTo>
                  <a:lnTo>
                    <a:pt x="2892" y="352"/>
                  </a:lnTo>
                  <a:lnTo>
                    <a:pt x="2892" y="352"/>
                  </a:lnTo>
                  <a:lnTo>
                    <a:pt x="2900" y="341"/>
                  </a:lnTo>
                  <a:lnTo>
                    <a:pt x="2904" y="333"/>
                  </a:lnTo>
                  <a:lnTo>
                    <a:pt x="2906" y="324"/>
                  </a:lnTo>
                  <a:lnTo>
                    <a:pt x="2906" y="316"/>
                  </a:lnTo>
                  <a:lnTo>
                    <a:pt x="2906" y="313"/>
                  </a:lnTo>
                  <a:lnTo>
                    <a:pt x="2904" y="294"/>
                  </a:lnTo>
                  <a:lnTo>
                    <a:pt x="2901" y="257"/>
                  </a:lnTo>
                  <a:lnTo>
                    <a:pt x="2890" y="249"/>
                  </a:lnTo>
                  <a:lnTo>
                    <a:pt x="2887" y="249"/>
                  </a:lnTo>
                  <a:lnTo>
                    <a:pt x="2882" y="248"/>
                  </a:lnTo>
                  <a:lnTo>
                    <a:pt x="2876" y="249"/>
                  </a:lnTo>
                  <a:lnTo>
                    <a:pt x="2873" y="252"/>
                  </a:lnTo>
                  <a:lnTo>
                    <a:pt x="2873" y="254"/>
                  </a:lnTo>
                  <a:lnTo>
                    <a:pt x="2873" y="256"/>
                  </a:lnTo>
                  <a:lnTo>
                    <a:pt x="2873" y="257"/>
                  </a:lnTo>
                  <a:lnTo>
                    <a:pt x="2874" y="259"/>
                  </a:lnTo>
                  <a:lnTo>
                    <a:pt x="2852" y="86"/>
                  </a:lnTo>
                  <a:lnTo>
                    <a:pt x="2793" y="100"/>
                  </a:lnTo>
                  <a:lnTo>
                    <a:pt x="2826" y="256"/>
                  </a:lnTo>
                  <a:lnTo>
                    <a:pt x="2811" y="264"/>
                  </a:lnTo>
                  <a:lnTo>
                    <a:pt x="2795" y="287"/>
                  </a:lnTo>
                  <a:lnTo>
                    <a:pt x="2792" y="291"/>
                  </a:lnTo>
                  <a:lnTo>
                    <a:pt x="2787" y="300"/>
                  </a:lnTo>
                  <a:lnTo>
                    <a:pt x="2780" y="311"/>
                  </a:lnTo>
                  <a:lnTo>
                    <a:pt x="2779" y="325"/>
                  </a:lnTo>
                  <a:lnTo>
                    <a:pt x="2766" y="333"/>
                  </a:lnTo>
                  <a:lnTo>
                    <a:pt x="2766" y="333"/>
                  </a:lnTo>
                  <a:lnTo>
                    <a:pt x="2742" y="349"/>
                  </a:lnTo>
                  <a:lnTo>
                    <a:pt x="2739" y="345"/>
                  </a:lnTo>
                  <a:lnTo>
                    <a:pt x="2687" y="370"/>
                  </a:lnTo>
                  <a:lnTo>
                    <a:pt x="2634" y="314"/>
                  </a:lnTo>
                  <a:lnTo>
                    <a:pt x="2628" y="283"/>
                  </a:lnTo>
                  <a:lnTo>
                    <a:pt x="2626" y="283"/>
                  </a:lnTo>
                  <a:lnTo>
                    <a:pt x="2626" y="284"/>
                  </a:lnTo>
                  <a:lnTo>
                    <a:pt x="2623" y="271"/>
                  </a:lnTo>
                  <a:lnTo>
                    <a:pt x="2631" y="268"/>
                  </a:lnTo>
                  <a:lnTo>
                    <a:pt x="2639" y="265"/>
                  </a:lnTo>
                  <a:lnTo>
                    <a:pt x="2645" y="262"/>
                  </a:lnTo>
                  <a:lnTo>
                    <a:pt x="2652" y="257"/>
                  </a:lnTo>
                  <a:lnTo>
                    <a:pt x="2655" y="248"/>
                  </a:lnTo>
                  <a:lnTo>
                    <a:pt x="2653" y="232"/>
                  </a:lnTo>
                  <a:lnTo>
                    <a:pt x="2650" y="208"/>
                  </a:lnTo>
                  <a:lnTo>
                    <a:pt x="2652" y="175"/>
                  </a:lnTo>
                  <a:lnTo>
                    <a:pt x="2653" y="170"/>
                  </a:lnTo>
                  <a:lnTo>
                    <a:pt x="2657" y="160"/>
                  </a:lnTo>
                  <a:lnTo>
                    <a:pt x="2658" y="148"/>
                  </a:lnTo>
                  <a:lnTo>
                    <a:pt x="2650" y="128"/>
                  </a:lnTo>
                  <a:lnTo>
                    <a:pt x="2649" y="125"/>
                  </a:lnTo>
                  <a:lnTo>
                    <a:pt x="2647" y="122"/>
                  </a:lnTo>
                  <a:lnTo>
                    <a:pt x="2645" y="121"/>
                  </a:lnTo>
                  <a:lnTo>
                    <a:pt x="2644" y="117"/>
                  </a:lnTo>
                  <a:lnTo>
                    <a:pt x="2644" y="116"/>
                  </a:lnTo>
                  <a:lnTo>
                    <a:pt x="2644" y="116"/>
                  </a:lnTo>
                  <a:lnTo>
                    <a:pt x="2644" y="116"/>
                  </a:lnTo>
                  <a:lnTo>
                    <a:pt x="2644" y="114"/>
                  </a:lnTo>
                  <a:lnTo>
                    <a:pt x="2644" y="114"/>
                  </a:lnTo>
                  <a:lnTo>
                    <a:pt x="2644" y="114"/>
                  </a:lnTo>
                  <a:lnTo>
                    <a:pt x="2644" y="114"/>
                  </a:lnTo>
                  <a:lnTo>
                    <a:pt x="2644" y="113"/>
                  </a:lnTo>
                  <a:lnTo>
                    <a:pt x="2644" y="113"/>
                  </a:lnTo>
                  <a:lnTo>
                    <a:pt x="2644" y="113"/>
                  </a:lnTo>
                  <a:lnTo>
                    <a:pt x="2644" y="113"/>
                  </a:lnTo>
                  <a:lnTo>
                    <a:pt x="2644" y="113"/>
                  </a:lnTo>
                  <a:lnTo>
                    <a:pt x="2644" y="111"/>
                  </a:lnTo>
                  <a:lnTo>
                    <a:pt x="2644" y="109"/>
                  </a:lnTo>
                  <a:lnTo>
                    <a:pt x="2644" y="109"/>
                  </a:lnTo>
                  <a:lnTo>
                    <a:pt x="2644" y="108"/>
                  </a:lnTo>
                  <a:lnTo>
                    <a:pt x="2644" y="103"/>
                  </a:lnTo>
                  <a:lnTo>
                    <a:pt x="2645" y="97"/>
                  </a:lnTo>
                  <a:lnTo>
                    <a:pt x="2645" y="92"/>
                  </a:lnTo>
                  <a:lnTo>
                    <a:pt x="2645" y="87"/>
                  </a:lnTo>
                  <a:lnTo>
                    <a:pt x="2647" y="82"/>
                  </a:lnTo>
                  <a:lnTo>
                    <a:pt x="2649" y="79"/>
                  </a:lnTo>
                  <a:lnTo>
                    <a:pt x="2647" y="76"/>
                  </a:lnTo>
                  <a:lnTo>
                    <a:pt x="2647" y="74"/>
                  </a:lnTo>
                  <a:lnTo>
                    <a:pt x="2645" y="74"/>
                  </a:lnTo>
                  <a:lnTo>
                    <a:pt x="2645" y="74"/>
                  </a:lnTo>
                  <a:lnTo>
                    <a:pt x="2644" y="74"/>
                  </a:lnTo>
                  <a:lnTo>
                    <a:pt x="2644" y="74"/>
                  </a:lnTo>
                  <a:lnTo>
                    <a:pt x="2641" y="70"/>
                  </a:lnTo>
                  <a:lnTo>
                    <a:pt x="2636" y="63"/>
                  </a:lnTo>
                  <a:lnTo>
                    <a:pt x="2630" y="55"/>
                  </a:lnTo>
                  <a:lnTo>
                    <a:pt x="2622" y="49"/>
                  </a:lnTo>
                  <a:lnTo>
                    <a:pt x="2620" y="49"/>
                  </a:lnTo>
                  <a:lnTo>
                    <a:pt x="2620" y="47"/>
                  </a:lnTo>
                  <a:lnTo>
                    <a:pt x="2620" y="47"/>
                  </a:lnTo>
                  <a:lnTo>
                    <a:pt x="2618" y="47"/>
                  </a:lnTo>
                  <a:lnTo>
                    <a:pt x="2620" y="44"/>
                  </a:lnTo>
                  <a:lnTo>
                    <a:pt x="2622" y="41"/>
                  </a:lnTo>
                  <a:lnTo>
                    <a:pt x="2622" y="38"/>
                  </a:lnTo>
                  <a:lnTo>
                    <a:pt x="2620" y="35"/>
                  </a:lnTo>
                  <a:lnTo>
                    <a:pt x="2618" y="32"/>
                  </a:lnTo>
                  <a:lnTo>
                    <a:pt x="2618" y="30"/>
                  </a:lnTo>
                  <a:lnTo>
                    <a:pt x="2618" y="27"/>
                  </a:lnTo>
                  <a:lnTo>
                    <a:pt x="2617" y="25"/>
                  </a:lnTo>
                  <a:lnTo>
                    <a:pt x="2615" y="24"/>
                  </a:lnTo>
                  <a:lnTo>
                    <a:pt x="2614" y="24"/>
                  </a:lnTo>
                  <a:lnTo>
                    <a:pt x="2611" y="22"/>
                  </a:lnTo>
                  <a:lnTo>
                    <a:pt x="2609" y="22"/>
                  </a:lnTo>
                  <a:lnTo>
                    <a:pt x="2606" y="20"/>
                  </a:lnTo>
                  <a:lnTo>
                    <a:pt x="2604" y="19"/>
                  </a:lnTo>
                  <a:lnTo>
                    <a:pt x="2603" y="19"/>
                  </a:lnTo>
                  <a:lnTo>
                    <a:pt x="2601" y="17"/>
                  </a:lnTo>
                  <a:lnTo>
                    <a:pt x="2598" y="17"/>
                  </a:lnTo>
                  <a:lnTo>
                    <a:pt x="2596" y="19"/>
                  </a:lnTo>
                  <a:lnTo>
                    <a:pt x="2593" y="19"/>
                  </a:lnTo>
                  <a:lnTo>
                    <a:pt x="2591" y="19"/>
                  </a:lnTo>
                  <a:lnTo>
                    <a:pt x="2588" y="19"/>
                  </a:lnTo>
                  <a:lnTo>
                    <a:pt x="2587" y="19"/>
                  </a:lnTo>
                  <a:lnTo>
                    <a:pt x="2584" y="19"/>
                  </a:lnTo>
                  <a:lnTo>
                    <a:pt x="2582" y="19"/>
                  </a:lnTo>
                  <a:lnTo>
                    <a:pt x="2579" y="19"/>
                  </a:lnTo>
                  <a:lnTo>
                    <a:pt x="2579" y="17"/>
                  </a:lnTo>
                  <a:lnTo>
                    <a:pt x="2577" y="17"/>
                  </a:lnTo>
                  <a:lnTo>
                    <a:pt x="2576" y="16"/>
                  </a:lnTo>
                  <a:lnTo>
                    <a:pt x="2574" y="16"/>
                  </a:lnTo>
                  <a:lnTo>
                    <a:pt x="2572" y="17"/>
                  </a:lnTo>
                  <a:lnTo>
                    <a:pt x="2569" y="19"/>
                  </a:lnTo>
                  <a:lnTo>
                    <a:pt x="2568" y="19"/>
                  </a:lnTo>
                  <a:lnTo>
                    <a:pt x="2566" y="19"/>
                  </a:lnTo>
                  <a:lnTo>
                    <a:pt x="2564" y="17"/>
                  </a:lnTo>
                  <a:lnTo>
                    <a:pt x="2563" y="17"/>
                  </a:lnTo>
                  <a:lnTo>
                    <a:pt x="2561" y="17"/>
                  </a:lnTo>
                  <a:lnTo>
                    <a:pt x="2560" y="17"/>
                  </a:lnTo>
                  <a:lnTo>
                    <a:pt x="2558" y="17"/>
                  </a:lnTo>
                  <a:lnTo>
                    <a:pt x="2557" y="17"/>
                  </a:lnTo>
                  <a:lnTo>
                    <a:pt x="2555" y="17"/>
                  </a:lnTo>
                  <a:lnTo>
                    <a:pt x="2553" y="17"/>
                  </a:lnTo>
                  <a:lnTo>
                    <a:pt x="2553" y="17"/>
                  </a:lnTo>
                  <a:lnTo>
                    <a:pt x="2552" y="17"/>
                  </a:lnTo>
                  <a:lnTo>
                    <a:pt x="2550" y="17"/>
                  </a:lnTo>
                  <a:lnTo>
                    <a:pt x="2549" y="17"/>
                  </a:lnTo>
                  <a:lnTo>
                    <a:pt x="2547" y="17"/>
                  </a:lnTo>
                  <a:lnTo>
                    <a:pt x="2545" y="19"/>
                  </a:lnTo>
                  <a:lnTo>
                    <a:pt x="2544" y="19"/>
                  </a:lnTo>
                  <a:lnTo>
                    <a:pt x="2542" y="19"/>
                  </a:lnTo>
                  <a:lnTo>
                    <a:pt x="2541" y="19"/>
                  </a:lnTo>
                  <a:lnTo>
                    <a:pt x="2539" y="20"/>
                  </a:lnTo>
                  <a:lnTo>
                    <a:pt x="2537" y="20"/>
                  </a:lnTo>
                  <a:lnTo>
                    <a:pt x="2536" y="20"/>
                  </a:lnTo>
                  <a:lnTo>
                    <a:pt x="2536" y="19"/>
                  </a:lnTo>
                  <a:lnTo>
                    <a:pt x="2534" y="19"/>
                  </a:lnTo>
                  <a:lnTo>
                    <a:pt x="2533" y="19"/>
                  </a:lnTo>
                  <a:lnTo>
                    <a:pt x="2531" y="19"/>
                  </a:lnTo>
                  <a:lnTo>
                    <a:pt x="2528" y="19"/>
                  </a:lnTo>
                  <a:lnTo>
                    <a:pt x="2526" y="19"/>
                  </a:lnTo>
                  <a:lnTo>
                    <a:pt x="2523" y="19"/>
                  </a:lnTo>
                  <a:lnTo>
                    <a:pt x="2522" y="20"/>
                  </a:lnTo>
                  <a:lnTo>
                    <a:pt x="2520" y="20"/>
                  </a:lnTo>
                  <a:lnTo>
                    <a:pt x="2520" y="22"/>
                  </a:lnTo>
                  <a:lnTo>
                    <a:pt x="2517" y="24"/>
                  </a:lnTo>
                  <a:lnTo>
                    <a:pt x="2515" y="24"/>
                  </a:lnTo>
                  <a:lnTo>
                    <a:pt x="2514" y="25"/>
                  </a:lnTo>
                  <a:lnTo>
                    <a:pt x="2512" y="27"/>
                  </a:lnTo>
                  <a:lnTo>
                    <a:pt x="2509" y="28"/>
                  </a:lnTo>
                  <a:lnTo>
                    <a:pt x="2506" y="28"/>
                  </a:lnTo>
                  <a:lnTo>
                    <a:pt x="2504" y="30"/>
                  </a:lnTo>
                  <a:lnTo>
                    <a:pt x="2503" y="30"/>
                  </a:lnTo>
                  <a:lnTo>
                    <a:pt x="2501" y="32"/>
                  </a:lnTo>
                  <a:lnTo>
                    <a:pt x="2499" y="33"/>
                  </a:lnTo>
                  <a:lnTo>
                    <a:pt x="2498" y="33"/>
                  </a:lnTo>
                  <a:lnTo>
                    <a:pt x="2498" y="35"/>
                  </a:lnTo>
                  <a:lnTo>
                    <a:pt x="2496" y="36"/>
                  </a:lnTo>
                  <a:lnTo>
                    <a:pt x="2495" y="38"/>
                  </a:lnTo>
                  <a:lnTo>
                    <a:pt x="2491" y="38"/>
                  </a:lnTo>
                  <a:lnTo>
                    <a:pt x="2490" y="38"/>
                  </a:lnTo>
                  <a:lnTo>
                    <a:pt x="2487" y="40"/>
                  </a:lnTo>
                  <a:lnTo>
                    <a:pt x="2485" y="41"/>
                  </a:lnTo>
                  <a:lnTo>
                    <a:pt x="2485" y="44"/>
                  </a:lnTo>
                  <a:lnTo>
                    <a:pt x="2483" y="46"/>
                  </a:lnTo>
                  <a:lnTo>
                    <a:pt x="2482" y="47"/>
                  </a:lnTo>
                  <a:lnTo>
                    <a:pt x="2480" y="49"/>
                  </a:lnTo>
                  <a:lnTo>
                    <a:pt x="2477" y="49"/>
                  </a:lnTo>
                  <a:lnTo>
                    <a:pt x="2476" y="51"/>
                  </a:lnTo>
                  <a:lnTo>
                    <a:pt x="2474" y="52"/>
                  </a:lnTo>
                  <a:lnTo>
                    <a:pt x="2472" y="54"/>
                  </a:lnTo>
                  <a:lnTo>
                    <a:pt x="2472" y="55"/>
                  </a:lnTo>
                  <a:lnTo>
                    <a:pt x="2472" y="57"/>
                  </a:lnTo>
                  <a:lnTo>
                    <a:pt x="2471" y="59"/>
                  </a:lnTo>
                  <a:lnTo>
                    <a:pt x="2471" y="60"/>
                  </a:lnTo>
                  <a:lnTo>
                    <a:pt x="2471" y="62"/>
                  </a:lnTo>
                  <a:lnTo>
                    <a:pt x="2469" y="63"/>
                  </a:lnTo>
                  <a:lnTo>
                    <a:pt x="2469" y="65"/>
                  </a:lnTo>
                  <a:lnTo>
                    <a:pt x="2468" y="67"/>
                  </a:lnTo>
                  <a:lnTo>
                    <a:pt x="2468" y="68"/>
                  </a:lnTo>
                  <a:lnTo>
                    <a:pt x="2466" y="70"/>
                  </a:lnTo>
                  <a:lnTo>
                    <a:pt x="2466" y="71"/>
                  </a:lnTo>
                  <a:lnTo>
                    <a:pt x="2464" y="73"/>
                  </a:lnTo>
                  <a:lnTo>
                    <a:pt x="2464" y="74"/>
                  </a:lnTo>
                  <a:lnTo>
                    <a:pt x="2463" y="74"/>
                  </a:lnTo>
                  <a:lnTo>
                    <a:pt x="2463" y="76"/>
                  </a:lnTo>
                  <a:lnTo>
                    <a:pt x="2463" y="78"/>
                  </a:lnTo>
                  <a:lnTo>
                    <a:pt x="2464" y="79"/>
                  </a:lnTo>
                  <a:lnTo>
                    <a:pt x="2464" y="82"/>
                  </a:lnTo>
                  <a:lnTo>
                    <a:pt x="2464" y="84"/>
                  </a:lnTo>
                  <a:lnTo>
                    <a:pt x="2463" y="87"/>
                  </a:lnTo>
                  <a:lnTo>
                    <a:pt x="2461" y="89"/>
                  </a:lnTo>
                  <a:lnTo>
                    <a:pt x="2460" y="90"/>
                  </a:lnTo>
                  <a:lnTo>
                    <a:pt x="2460" y="94"/>
                  </a:lnTo>
                  <a:lnTo>
                    <a:pt x="2460" y="97"/>
                  </a:lnTo>
                  <a:lnTo>
                    <a:pt x="2460" y="100"/>
                  </a:lnTo>
                  <a:lnTo>
                    <a:pt x="2460" y="101"/>
                  </a:lnTo>
                  <a:lnTo>
                    <a:pt x="2460" y="105"/>
                  </a:lnTo>
                  <a:lnTo>
                    <a:pt x="2460" y="106"/>
                  </a:lnTo>
                  <a:lnTo>
                    <a:pt x="2461" y="108"/>
                  </a:lnTo>
                  <a:lnTo>
                    <a:pt x="2461" y="108"/>
                  </a:lnTo>
                  <a:lnTo>
                    <a:pt x="2461" y="109"/>
                  </a:lnTo>
                  <a:lnTo>
                    <a:pt x="2461" y="111"/>
                  </a:lnTo>
                  <a:lnTo>
                    <a:pt x="2463" y="111"/>
                  </a:lnTo>
                  <a:lnTo>
                    <a:pt x="2463" y="113"/>
                  </a:lnTo>
                  <a:lnTo>
                    <a:pt x="2463" y="114"/>
                  </a:lnTo>
                  <a:lnTo>
                    <a:pt x="2463" y="116"/>
                  </a:lnTo>
                  <a:lnTo>
                    <a:pt x="2464" y="119"/>
                  </a:lnTo>
                  <a:lnTo>
                    <a:pt x="2464" y="124"/>
                  </a:lnTo>
                  <a:lnTo>
                    <a:pt x="2464" y="125"/>
                  </a:lnTo>
                  <a:lnTo>
                    <a:pt x="2464" y="127"/>
                  </a:lnTo>
                  <a:lnTo>
                    <a:pt x="2466" y="130"/>
                  </a:lnTo>
                  <a:lnTo>
                    <a:pt x="2466" y="135"/>
                  </a:lnTo>
                  <a:lnTo>
                    <a:pt x="2468" y="138"/>
                  </a:lnTo>
                  <a:lnTo>
                    <a:pt x="2466" y="140"/>
                  </a:lnTo>
                  <a:lnTo>
                    <a:pt x="2464" y="141"/>
                  </a:lnTo>
                  <a:lnTo>
                    <a:pt x="2463" y="144"/>
                  </a:lnTo>
                  <a:lnTo>
                    <a:pt x="2461" y="148"/>
                  </a:lnTo>
                  <a:lnTo>
                    <a:pt x="2463" y="151"/>
                  </a:lnTo>
                  <a:lnTo>
                    <a:pt x="2464" y="157"/>
                  </a:lnTo>
                  <a:lnTo>
                    <a:pt x="2469" y="163"/>
                  </a:lnTo>
                  <a:lnTo>
                    <a:pt x="2474" y="171"/>
                  </a:lnTo>
                  <a:lnTo>
                    <a:pt x="2479" y="176"/>
                  </a:lnTo>
                  <a:lnTo>
                    <a:pt x="2482" y="179"/>
                  </a:lnTo>
                  <a:lnTo>
                    <a:pt x="2487" y="183"/>
                  </a:lnTo>
                  <a:lnTo>
                    <a:pt x="2490" y="184"/>
                  </a:lnTo>
                  <a:lnTo>
                    <a:pt x="2491" y="186"/>
                  </a:lnTo>
                  <a:lnTo>
                    <a:pt x="2491" y="186"/>
                  </a:lnTo>
                  <a:lnTo>
                    <a:pt x="2491" y="187"/>
                  </a:lnTo>
                  <a:lnTo>
                    <a:pt x="2493" y="189"/>
                  </a:lnTo>
                  <a:lnTo>
                    <a:pt x="2477" y="276"/>
                  </a:lnTo>
                  <a:lnTo>
                    <a:pt x="2474" y="273"/>
                  </a:lnTo>
                  <a:lnTo>
                    <a:pt x="2468" y="289"/>
                  </a:lnTo>
                  <a:lnTo>
                    <a:pt x="2449" y="325"/>
                  </a:lnTo>
                  <a:lnTo>
                    <a:pt x="2447" y="327"/>
                  </a:lnTo>
                  <a:lnTo>
                    <a:pt x="2441" y="330"/>
                  </a:lnTo>
                  <a:lnTo>
                    <a:pt x="2433" y="337"/>
                  </a:lnTo>
                  <a:lnTo>
                    <a:pt x="2422" y="349"/>
                  </a:lnTo>
                  <a:lnTo>
                    <a:pt x="2406" y="367"/>
                  </a:lnTo>
                  <a:lnTo>
                    <a:pt x="2390" y="391"/>
                  </a:lnTo>
                  <a:lnTo>
                    <a:pt x="2371" y="422"/>
                  </a:lnTo>
                  <a:lnTo>
                    <a:pt x="2350" y="464"/>
                  </a:lnTo>
                  <a:lnTo>
                    <a:pt x="2334" y="516"/>
                  </a:lnTo>
                  <a:lnTo>
                    <a:pt x="2318" y="597"/>
                  </a:lnTo>
                  <a:lnTo>
                    <a:pt x="2306" y="702"/>
                  </a:lnTo>
                  <a:lnTo>
                    <a:pt x="2294" y="826"/>
                  </a:lnTo>
                  <a:lnTo>
                    <a:pt x="2285" y="962"/>
                  </a:lnTo>
                  <a:lnTo>
                    <a:pt x="2275" y="1107"/>
                  </a:lnTo>
                  <a:lnTo>
                    <a:pt x="2269" y="1255"/>
                  </a:lnTo>
                  <a:lnTo>
                    <a:pt x="2263" y="1401"/>
                  </a:lnTo>
                  <a:lnTo>
                    <a:pt x="2256" y="1401"/>
                  </a:lnTo>
                  <a:lnTo>
                    <a:pt x="2250" y="1399"/>
                  </a:lnTo>
                  <a:lnTo>
                    <a:pt x="2244" y="1399"/>
                  </a:lnTo>
                  <a:lnTo>
                    <a:pt x="2237" y="1398"/>
                  </a:lnTo>
                  <a:lnTo>
                    <a:pt x="2229" y="1396"/>
                  </a:lnTo>
                  <a:lnTo>
                    <a:pt x="2223" y="1395"/>
                  </a:lnTo>
                  <a:lnTo>
                    <a:pt x="2217" y="1395"/>
                  </a:lnTo>
                  <a:lnTo>
                    <a:pt x="2210" y="1393"/>
                  </a:lnTo>
                  <a:lnTo>
                    <a:pt x="2215" y="1005"/>
                  </a:lnTo>
                  <a:lnTo>
                    <a:pt x="2210" y="735"/>
                  </a:lnTo>
                  <a:lnTo>
                    <a:pt x="2201" y="564"/>
                  </a:lnTo>
                  <a:lnTo>
                    <a:pt x="2188" y="467"/>
                  </a:lnTo>
                  <a:lnTo>
                    <a:pt x="2225" y="441"/>
                  </a:lnTo>
                  <a:lnTo>
                    <a:pt x="2223" y="435"/>
                  </a:lnTo>
                  <a:lnTo>
                    <a:pt x="2250" y="416"/>
                  </a:lnTo>
                  <a:lnTo>
                    <a:pt x="2236" y="397"/>
                  </a:lnTo>
                  <a:lnTo>
                    <a:pt x="2248" y="389"/>
                  </a:lnTo>
                  <a:lnTo>
                    <a:pt x="2255" y="391"/>
                  </a:lnTo>
                  <a:lnTo>
                    <a:pt x="2261" y="394"/>
                  </a:lnTo>
                  <a:lnTo>
                    <a:pt x="2266" y="395"/>
                  </a:lnTo>
                  <a:lnTo>
                    <a:pt x="2272" y="395"/>
                  </a:lnTo>
                  <a:lnTo>
                    <a:pt x="2290" y="518"/>
                  </a:lnTo>
                  <a:lnTo>
                    <a:pt x="2334" y="508"/>
                  </a:lnTo>
                  <a:lnTo>
                    <a:pt x="2306" y="379"/>
                  </a:lnTo>
                  <a:lnTo>
                    <a:pt x="2307" y="379"/>
                  </a:lnTo>
                  <a:lnTo>
                    <a:pt x="2312" y="372"/>
                  </a:lnTo>
                  <a:lnTo>
                    <a:pt x="2315" y="365"/>
                  </a:lnTo>
                  <a:lnTo>
                    <a:pt x="2317" y="359"/>
                  </a:lnTo>
                  <a:lnTo>
                    <a:pt x="2317" y="352"/>
                  </a:lnTo>
                  <a:lnTo>
                    <a:pt x="2317" y="351"/>
                  </a:lnTo>
                  <a:lnTo>
                    <a:pt x="2317" y="335"/>
                  </a:lnTo>
                  <a:lnTo>
                    <a:pt x="2314" y="310"/>
                  </a:lnTo>
                  <a:lnTo>
                    <a:pt x="2306" y="302"/>
                  </a:lnTo>
                  <a:lnTo>
                    <a:pt x="2304" y="302"/>
                  </a:lnTo>
                  <a:lnTo>
                    <a:pt x="2299" y="300"/>
                  </a:lnTo>
                  <a:lnTo>
                    <a:pt x="2294" y="302"/>
                  </a:lnTo>
                  <a:lnTo>
                    <a:pt x="2293" y="305"/>
                  </a:lnTo>
                  <a:lnTo>
                    <a:pt x="2293" y="306"/>
                  </a:lnTo>
                  <a:lnTo>
                    <a:pt x="2293" y="306"/>
                  </a:lnTo>
                  <a:lnTo>
                    <a:pt x="2293" y="308"/>
                  </a:lnTo>
                  <a:lnTo>
                    <a:pt x="2293" y="310"/>
                  </a:lnTo>
                  <a:lnTo>
                    <a:pt x="2277" y="181"/>
                  </a:lnTo>
                  <a:lnTo>
                    <a:pt x="2233" y="190"/>
                  </a:lnTo>
                  <a:lnTo>
                    <a:pt x="2258" y="308"/>
                  </a:lnTo>
                  <a:lnTo>
                    <a:pt x="2245" y="313"/>
                  </a:lnTo>
                  <a:lnTo>
                    <a:pt x="2234" y="330"/>
                  </a:lnTo>
                  <a:lnTo>
                    <a:pt x="2231" y="333"/>
                  </a:lnTo>
                  <a:lnTo>
                    <a:pt x="2228" y="340"/>
                  </a:lnTo>
                  <a:lnTo>
                    <a:pt x="2225" y="349"/>
                  </a:lnTo>
                  <a:lnTo>
                    <a:pt x="2221" y="359"/>
                  </a:lnTo>
                  <a:lnTo>
                    <a:pt x="2214" y="365"/>
                  </a:lnTo>
                  <a:lnTo>
                    <a:pt x="2212" y="365"/>
                  </a:lnTo>
                  <a:lnTo>
                    <a:pt x="2194" y="378"/>
                  </a:lnTo>
                  <a:lnTo>
                    <a:pt x="2193" y="375"/>
                  </a:lnTo>
                  <a:lnTo>
                    <a:pt x="2153" y="392"/>
                  </a:lnTo>
                  <a:lnTo>
                    <a:pt x="2113" y="351"/>
                  </a:lnTo>
                  <a:lnTo>
                    <a:pt x="2109" y="327"/>
                  </a:lnTo>
                  <a:lnTo>
                    <a:pt x="2109" y="327"/>
                  </a:lnTo>
                  <a:lnTo>
                    <a:pt x="2107" y="329"/>
                  </a:lnTo>
                  <a:lnTo>
                    <a:pt x="2106" y="319"/>
                  </a:lnTo>
                  <a:lnTo>
                    <a:pt x="2112" y="318"/>
                  </a:lnTo>
                  <a:lnTo>
                    <a:pt x="2117" y="316"/>
                  </a:lnTo>
                  <a:lnTo>
                    <a:pt x="2121" y="313"/>
                  </a:lnTo>
                  <a:lnTo>
                    <a:pt x="2126" y="308"/>
                  </a:lnTo>
                  <a:lnTo>
                    <a:pt x="2129" y="300"/>
                  </a:lnTo>
                  <a:lnTo>
                    <a:pt x="2128" y="289"/>
                  </a:lnTo>
                  <a:lnTo>
                    <a:pt x="2126" y="271"/>
                  </a:lnTo>
                  <a:lnTo>
                    <a:pt x="2126" y="246"/>
                  </a:lnTo>
                  <a:lnTo>
                    <a:pt x="2128" y="243"/>
                  </a:lnTo>
                  <a:lnTo>
                    <a:pt x="2131" y="237"/>
                  </a:lnTo>
                  <a:lnTo>
                    <a:pt x="2131" y="227"/>
                  </a:lnTo>
                  <a:lnTo>
                    <a:pt x="2125" y="213"/>
                  </a:lnTo>
                  <a:lnTo>
                    <a:pt x="2123" y="210"/>
                  </a:lnTo>
                  <a:lnTo>
                    <a:pt x="2123" y="208"/>
                  </a:lnTo>
                  <a:lnTo>
                    <a:pt x="2121" y="205"/>
                  </a:lnTo>
                  <a:lnTo>
                    <a:pt x="2121" y="203"/>
                  </a:lnTo>
                  <a:lnTo>
                    <a:pt x="2121" y="203"/>
                  </a:lnTo>
                  <a:lnTo>
                    <a:pt x="2121" y="202"/>
                  </a:lnTo>
                  <a:lnTo>
                    <a:pt x="2121" y="202"/>
                  </a:lnTo>
                  <a:lnTo>
                    <a:pt x="2121" y="202"/>
                  </a:lnTo>
                  <a:lnTo>
                    <a:pt x="2121" y="202"/>
                  </a:lnTo>
                  <a:lnTo>
                    <a:pt x="2121" y="202"/>
                  </a:lnTo>
                  <a:lnTo>
                    <a:pt x="2121" y="202"/>
                  </a:lnTo>
                  <a:lnTo>
                    <a:pt x="2121" y="200"/>
                  </a:lnTo>
                  <a:lnTo>
                    <a:pt x="2121" y="200"/>
                  </a:lnTo>
                  <a:lnTo>
                    <a:pt x="2121" y="200"/>
                  </a:lnTo>
                  <a:lnTo>
                    <a:pt x="2121" y="200"/>
                  </a:lnTo>
                  <a:lnTo>
                    <a:pt x="2121" y="200"/>
                  </a:lnTo>
                  <a:lnTo>
                    <a:pt x="2121" y="200"/>
                  </a:lnTo>
                  <a:lnTo>
                    <a:pt x="2121" y="198"/>
                  </a:lnTo>
                  <a:lnTo>
                    <a:pt x="2121" y="198"/>
                  </a:lnTo>
                  <a:lnTo>
                    <a:pt x="2120" y="197"/>
                  </a:lnTo>
                  <a:lnTo>
                    <a:pt x="2121" y="192"/>
                  </a:lnTo>
                  <a:lnTo>
                    <a:pt x="2121" y="189"/>
                  </a:lnTo>
                  <a:lnTo>
                    <a:pt x="2121" y="184"/>
                  </a:lnTo>
                  <a:lnTo>
                    <a:pt x="2121" y="181"/>
                  </a:lnTo>
                  <a:lnTo>
                    <a:pt x="2123" y="178"/>
                  </a:lnTo>
                  <a:lnTo>
                    <a:pt x="2125" y="175"/>
                  </a:lnTo>
                  <a:lnTo>
                    <a:pt x="2123" y="173"/>
                  </a:lnTo>
                  <a:lnTo>
                    <a:pt x="2123" y="171"/>
                  </a:lnTo>
                  <a:lnTo>
                    <a:pt x="2123" y="171"/>
                  </a:lnTo>
                  <a:lnTo>
                    <a:pt x="2121" y="171"/>
                  </a:lnTo>
                  <a:lnTo>
                    <a:pt x="2121" y="171"/>
                  </a:lnTo>
                  <a:lnTo>
                    <a:pt x="2120" y="171"/>
                  </a:lnTo>
                  <a:lnTo>
                    <a:pt x="2118" y="168"/>
                  </a:lnTo>
                  <a:lnTo>
                    <a:pt x="2117" y="163"/>
                  </a:lnTo>
                  <a:lnTo>
                    <a:pt x="2112" y="160"/>
                  </a:lnTo>
                  <a:lnTo>
                    <a:pt x="2107" y="156"/>
                  </a:lnTo>
                  <a:lnTo>
                    <a:pt x="2109" y="156"/>
                  </a:lnTo>
                  <a:lnTo>
                    <a:pt x="2109" y="156"/>
                  </a:lnTo>
                  <a:lnTo>
                    <a:pt x="2109" y="156"/>
                  </a:lnTo>
                  <a:lnTo>
                    <a:pt x="2109" y="156"/>
                  </a:lnTo>
                  <a:lnTo>
                    <a:pt x="2096" y="114"/>
                  </a:lnTo>
                  <a:lnTo>
                    <a:pt x="2107" y="111"/>
                  </a:lnTo>
                  <a:lnTo>
                    <a:pt x="2118" y="106"/>
                  </a:lnTo>
                  <a:lnTo>
                    <a:pt x="2128" y="103"/>
                  </a:lnTo>
                  <a:lnTo>
                    <a:pt x="2137" y="100"/>
                  </a:lnTo>
                  <a:lnTo>
                    <a:pt x="2145" y="97"/>
                  </a:lnTo>
                  <a:lnTo>
                    <a:pt x="2150" y="95"/>
                  </a:lnTo>
                  <a:lnTo>
                    <a:pt x="2155" y="94"/>
                  </a:lnTo>
                  <a:lnTo>
                    <a:pt x="2156" y="92"/>
                  </a:lnTo>
                  <a:lnTo>
                    <a:pt x="2158" y="90"/>
                  </a:lnTo>
                  <a:lnTo>
                    <a:pt x="2156" y="89"/>
                  </a:lnTo>
                  <a:lnTo>
                    <a:pt x="2155" y="87"/>
                  </a:lnTo>
                  <a:lnTo>
                    <a:pt x="2155" y="87"/>
                  </a:lnTo>
                  <a:lnTo>
                    <a:pt x="2013" y="98"/>
                  </a:lnTo>
                  <a:lnTo>
                    <a:pt x="1909" y="157"/>
                  </a:lnTo>
                  <a:lnTo>
                    <a:pt x="1907" y="159"/>
                  </a:lnTo>
                  <a:lnTo>
                    <a:pt x="1909" y="160"/>
                  </a:lnTo>
                  <a:lnTo>
                    <a:pt x="1910" y="162"/>
                  </a:lnTo>
                  <a:lnTo>
                    <a:pt x="1912" y="162"/>
                  </a:lnTo>
                  <a:lnTo>
                    <a:pt x="1931" y="159"/>
                  </a:lnTo>
                  <a:lnTo>
                    <a:pt x="1931" y="217"/>
                  </a:lnTo>
                  <a:lnTo>
                    <a:pt x="1929" y="219"/>
                  </a:lnTo>
                  <a:lnTo>
                    <a:pt x="1929" y="221"/>
                  </a:lnTo>
                  <a:lnTo>
                    <a:pt x="1928" y="224"/>
                  </a:lnTo>
                  <a:lnTo>
                    <a:pt x="1928" y="225"/>
                  </a:lnTo>
                  <a:lnTo>
                    <a:pt x="1928" y="227"/>
                  </a:lnTo>
                  <a:lnTo>
                    <a:pt x="1928" y="227"/>
                  </a:lnTo>
                  <a:lnTo>
                    <a:pt x="1928" y="227"/>
                  </a:lnTo>
                  <a:lnTo>
                    <a:pt x="1928" y="229"/>
                  </a:lnTo>
                  <a:lnTo>
                    <a:pt x="1928" y="230"/>
                  </a:lnTo>
                  <a:lnTo>
                    <a:pt x="1928" y="244"/>
                  </a:lnTo>
                  <a:lnTo>
                    <a:pt x="1928" y="244"/>
                  </a:lnTo>
                  <a:lnTo>
                    <a:pt x="1928" y="244"/>
                  </a:lnTo>
                  <a:lnTo>
                    <a:pt x="1928" y="244"/>
                  </a:lnTo>
                  <a:lnTo>
                    <a:pt x="1928" y="244"/>
                  </a:lnTo>
                  <a:lnTo>
                    <a:pt x="1929" y="244"/>
                  </a:lnTo>
                  <a:lnTo>
                    <a:pt x="1929" y="244"/>
                  </a:lnTo>
                  <a:lnTo>
                    <a:pt x="1929" y="244"/>
                  </a:lnTo>
                  <a:lnTo>
                    <a:pt x="1929" y="244"/>
                  </a:lnTo>
                  <a:lnTo>
                    <a:pt x="1929" y="233"/>
                  </a:lnTo>
                  <a:lnTo>
                    <a:pt x="1929" y="233"/>
                  </a:lnTo>
                  <a:lnTo>
                    <a:pt x="1929" y="233"/>
                  </a:lnTo>
                  <a:lnTo>
                    <a:pt x="1929" y="233"/>
                  </a:lnTo>
                  <a:lnTo>
                    <a:pt x="1931" y="233"/>
                  </a:lnTo>
                  <a:lnTo>
                    <a:pt x="1931" y="248"/>
                  </a:lnTo>
                  <a:lnTo>
                    <a:pt x="1931" y="249"/>
                  </a:lnTo>
                  <a:lnTo>
                    <a:pt x="1931" y="249"/>
                  </a:lnTo>
                  <a:lnTo>
                    <a:pt x="1931" y="249"/>
                  </a:lnTo>
                  <a:lnTo>
                    <a:pt x="1931" y="249"/>
                  </a:lnTo>
                  <a:lnTo>
                    <a:pt x="1932" y="249"/>
                  </a:lnTo>
                  <a:lnTo>
                    <a:pt x="1932" y="248"/>
                  </a:lnTo>
                  <a:lnTo>
                    <a:pt x="1932" y="248"/>
                  </a:lnTo>
                  <a:lnTo>
                    <a:pt x="1932" y="248"/>
                  </a:lnTo>
                  <a:lnTo>
                    <a:pt x="1932" y="235"/>
                  </a:lnTo>
                  <a:lnTo>
                    <a:pt x="1932" y="235"/>
                  </a:lnTo>
                  <a:lnTo>
                    <a:pt x="1932" y="235"/>
                  </a:lnTo>
                  <a:lnTo>
                    <a:pt x="1932" y="235"/>
                  </a:lnTo>
                  <a:lnTo>
                    <a:pt x="1932" y="235"/>
                  </a:lnTo>
                  <a:lnTo>
                    <a:pt x="1932" y="235"/>
                  </a:lnTo>
                  <a:lnTo>
                    <a:pt x="1932" y="235"/>
                  </a:lnTo>
                  <a:lnTo>
                    <a:pt x="1932" y="235"/>
                  </a:lnTo>
                  <a:lnTo>
                    <a:pt x="1934" y="235"/>
                  </a:lnTo>
                  <a:lnTo>
                    <a:pt x="1934" y="246"/>
                  </a:lnTo>
                  <a:lnTo>
                    <a:pt x="1934" y="246"/>
                  </a:lnTo>
                  <a:lnTo>
                    <a:pt x="1934" y="246"/>
                  </a:lnTo>
                  <a:lnTo>
                    <a:pt x="1934" y="248"/>
                  </a:lnTo>
                  <a:lnTo>
                    <a:pt x="1934" y="248"/>
                  </a:lnTo>
                  <a:lnTo>
                    <a:pt x="1936" y="248"/>
                  </a:lnTo>
                  <a:lnTo>
                    <a:pt x="1936" y="246"/>
                  </a:lnTo>
                  <a:lnTo>
                    <a:pt x="1936" y="246"/>
                  </a:lnTo>
                  <a:lnTo>
                    <a:pt x="1936" y="246"/>
                  </a:lnTo>
                  <a:lnTo>
                    <a:pt x="1936" y="233"/>
                  </a:lnTo>
                  <a:lnTo>
                    <a:pt x="1936" y="233"/>
                  </a:lnTo>
                  <a:lnTo>
                    <a:pt x="1936" y="233"/>
                  </a:lnTo>
                  <a:lnTo>
                    <a:pt x="1936" y="233"/>
                  </a:lnTo>
                  <a:lnTo>
                    <a:pt x="1936" y="233"/>
                  </a:lnTo>
                  <a:lnTo>
                    <a:pt x="1936" y="243"/>
                  </a:lnTo>
                  <a:lnTo>
                    <a:pt x="1936" y="244"/>
                  </a:lnTo>
                  <a:lnTo>
                    <a:pt x="1937" y="244"/>
                  </a:lnTo>
                  <a:lnTo>
                    <a:pt x="1937" y="244"/>
                  </a:lnTo>
                  <a:lnTo>
                    <a:pt x="1937" y="244"/>
                  </a:lnTo>
                  <a:lnTo>
                    <a:pt x="1937" y="244"/>
                  </a:lnTo>
                  <a:lnTo>
                    <a:pt x="1939" y="244"/>
                  </a:lnTo>
                  <a:lnTo>
                    <a:pt x="1939" y="244"/>
                  </a:lnTo>
                  <a:lnTo>
                    <a:pt x="1939" y="244"/>
                  </a:lnTo>
                  <a:lnTo>
                    <a:pt x="1939" y="230"/>
                  </a:lnTo>
                  <a:lnTo>
                    <a:pt x="1939" y="229"/>
                  </a:lnTo>
                  <a:lnTo>
                    <a:pt x="1939" y="227"/>
                  </a:lnTo>
                  <a:lnTo>
                    <a:pt x="1939" y="227"/>
                  </a:lnTo>
                  <a:lnTo>
                    <a:pt x="1939" y="227"/>
                  </a:lnTo>
                  <a:lnTo>
                    <a:pt x="1939" y="225"/>
                  </a:lnTo>
                  <a:lnTo>
                    <a:pt x="1939" y="224"/>
                  </a:lnTo>
                  <a:lnTo>
                    <a:pt x="1937" y="221"/>
                  </a:lnTo>
                  <a:lnTo>
                    <a:pt x="1936" y="219"/>
                  </a:lnTo>
                  <a:lnTo>
                    <a:pt x="1934" y="217"/>
                  </a:lnTo>
                  <a:lnTo>
                    <a:pt x="1934" y="159"/>
                  </a:lnTo>
                  <a:lnTo>
                    <a:pt x="1969" y="151"/>
                  </a:lnTo>
                  <a:lnTo>
                    <a:pt x="1986" y="211"/>
                  </a:lnTo>
                  <a:lnTo>
                    <a:pt x="1986" y="213"/>
                  </a:lnTo>
                  <a:lnTo>
                    <a:pt x="1986" y="216"/>
                  </a:lnTo>
                  <a:lnTo>
                    <a:pt x="1986" y="217"/>
                  </a:lnTo>
                  <a:lnTo>
                    <a:pt x="1988" y="219"/>
                  </a:lnTo>
                  <a:lnTo>
                    <a:pt x="1986" y="221"/>
                  </a:lnTo>
                  <a:lnTo>
                    <a:pt x="1986" y="222"/>
                  </a:lnTo>
                  <a:lnTo>
                    <a:pt x="1985" y="224"/>
                  </a:lnTo>
                  <a:lnTo>
                    <a:pt x="1985" y="225"/>
                  </a:lnTo>
                  <a:lnTo>
                    <a:pt x="1985" y="229"/>
                  </a:lnTo>
                  <a:lnTo>
                    <a:pt x="1986" y="233"/>
                  </a:lnTo>
                  <a:lnTo>
                    <a:pt x="1990" y="238"/>
                  </a:lnTo>
                  <a:lnTo>
                    <a:pt x="1993" y="244"/>
                  </a:lnTo>
                  <a:lnTo>
                    <a:pt x="1996" y="246"/>
                  </a:lnTo>
                  <a:lnTo>
                    <a:pt x="1999" y="249"/>
                  </a:lnTo>
                  <a:lnTo>
                    <a:pt x="2001" y="251"/>
                  </a:lnTo>
                  <a:lnTo>
                    <a:pt x="2004" y="252"/>
                  </a:lnTo>
                  <a:lnTo>
                    <a:pt x="2005" y="265"/>
                  </a:lnTo>
                  <a:lnTo>
                    <a:pt x="1996" y="322"/>
                  </a:lnTo>
                  <a:lnTo>
                    <a:pt x="1994" y="321"/>
                  </a:lnTo>
                  <a:lnTo>
                    <a:pt x="1988" y="332"/>
                  </a:lnTo>
                  <a:lnTo>
                    <a:pt x="1975" y="359"/>
                  </a:lnTo>
                  <a:lnTo>
                    <a:pt x="1974" y="359"/>
                  </a:lnTo>
                  <a:lnTo>
                    <a:pt x="1971" y="362"/>
                  </a:lnTo>
                  <a:lnTo>
                    <a:pt x="1964" y="367"/>
                  </a:lnTo>
                  <a:lnTo>
                    <a:pt x="1958" y="375"/>
                  </a:lnTo>
                  <a:lnTo>
                    <a:pt x="1948" y="386"/>
                  </a:lnTo>
                  <a:lnTo>
                    <a:pt x="1937" y="400"/>
                  </a:lnTo>
                  <a:lnTo>
                    <a:pt x="1925" y="419"/>
                  </a:lnTo>
                  <a:lnTo>
                    <a:pt x="1910" y="445"/>
                  </a:lnTo>
                  <a:lnTo>
                    <a:pt x="1885" y="456"/>
                  </a:lnTo>
                  <a:lnTo>
                    <a:pt x="1831" y="400"/>
                  </a:lnTo>
                  <a:lnTo>
                    <a:pt x="1824" y="368"/>
                  </a:lnTo>
                  <a:lnTo>
                    <a:pt x="1823" y="368"/>
                  </a:lnTo>
                  <a:lnTo>
                    <a:pt x="1823" y="370"/>
                  </a:lnTo>
                  <a:lnTo>
                    <a:pt x="1821" y="357"/>
                  </a:lnTo>
                  <a:lnTo>
                    <a:pt x="1828" y="356"/>
                  </a:lnTo>
                  <a:lnTo>
                    <a:pt x="1836" y="352"/>
                  </a:lnTo>
                  <a:lnTo>
                    <a:pt x="1842" y="348"/>
                  </a:lnTo>
                  <a:lnTo>
                    <a:pt x="1848" y="343"/>
                  </a:lnTo>
                  <a:lnTo>
                    <a:pt x="1851" y="333"/>
                  </a:lnTo>
                  <a:lnTo>
                    <a:pt x="1850" y="318"/>
                  </a:lnTo>
                  <a:lnTo>
                    <a:pt x="1847" y="294"/>
                  </a:lnTo>
                  <a:lnTo>
                    <a:pt x="1848" y="260"/>
                  </a:lnTo>
                  <a:lnTo>
                    <a:pt x="1850" y="256"/>
                  </a:lnTo>
                  <a:lnTo>
                    <a:pt x="1853" y="248"/>
                  </a:lnTo>
                  <a:lnTo>
                    <a:pt x="1855" y="235"/>
                  </a:lnTo>
                  <a:lnTo>
                    <a:pt x="1847" y="216"/>
                  </a:lnTo>
                  <a:lnTo>
                    <a:pt x="1845" y="213"/>
                  </a:lnTo>
                  <a:lnTo>
                    <a:pt x="1844" y="210"/>
                  </a:lnTo>
                  <a:lnTo>
                    <a:pt x="1842" y="206"/>
                  </a:lnTo>
                  <a:lnTo>
                    <a:pt x="1840" y="203"/>
                  </a:lnTo>
                  <a:lnTo>
                    <a:pt x="1840" y="203"/>
                  </a:lnTo>
                  <a:lnTo>
                    <a:pt x="1840" y="202"/>
                  </a:lnTo>
                  <a:lnTo>
                    <a:pt x="1840" y="202"/>
                  </a:lnTo>
                  <a:lnTo>
                    <a:pt x="1840" y="200"/>
                  </a:lnTo>
                  <a:lnTo>
                    <a:pt x="1840" y="200"/>
                  </a:lnTo>
                  <a:lnTo>
                    <a:pt x="1840" y="200"/>
                  </a:lnTo>
                  <a:lnTo>
                    <a:pt x="1840" y="200"/>
                  </a:lnTo>
                  <a:lnTo>
                    <a:pt x="1840" y="200"/>
                  </a:lnTo>
                  <a:lnTo>
                    <a:pt x="1840" y="200"/>
                  </a:lnTo>
                  <a:lnTo>
                    <a:pt x="1842" y="200"/>
                  </a:lnTo>
                  <a:lnTo>
                    <a:pt x="1842" y="200"/>
                  </a:lnTo>
                  <a:lnTo>
                    <a:pt x="1842" y="200"/>
                  </a:lnTo>
                  <a:lnTo>
                    <a:pt x="1840" y="198"/>
                  </a:lnTo>
                  <a:lnTo>
                    <a:pt x="1840" y="197"/>
                  </a:lnTo>
                  <a:lnTo>
                    <a:pt x="1840" y="195"/>
                  </a:lnTo>
                  <a:lnTo>
                    <a:pt x="1840" y="195"/>
                  </a:lnTo>
                  <a:lnTo>
                    <a:pt x="1840" y="189"/>
                  </a:lnTo>
                  <a:lnTo>
                    <a:pt x="1842" y="183"/>
                  </a:lnTo>
                  <a:lnTo>
                    <a:pt x="1842" y="178"/>
                  </a:lnTo>
                  <a:lnTo>
                    <a:pt x="1842" y="173"/>
                  </a:lnTo>
                  <a:lnTo>
                    <a:pt x="1844" y="170"/>
                  </a:lnTo>
                  <a:lnTo>
                    <a:pt x="1845" y="165"/>
                  </a:lnTo>
                  <a:lnTo>
                    <a:pt x="1844" y="163"/>
                  </a:lnTo>
                  <a:lnTo>
                    <a:pt x="1844" y="162"/>
                  </a:lnTo>
                  <a:lnTo>
                    <a:pt x="1842" y="160"/>
                  </a:lnTo>
                  <a:lnTo>
                    <a:pt x="1842" y="160"/>
                  </a:lnTo>
                  <a:lnTo>
                    <a:pt x="1842" y="160"/>
                  </a:lnTo>
                  <a:lnTo>
                    <a:pt x="1840" y="160"/>
                  </a:lnTo>
                  <a:lnTo>
                    <a:pt x="1837" y="156"/>
                  </a:lnTo>
                  <a:lnTo>
                    <a:pt x="1832" y="149"/>
                  </a:lnTo>
                  <a:lnTo>
                    <a:pt x="1826" y="143"/>
                  </a:lnTo>
                  <a:lnTo>
                    <a:pt x="1818" y="135"/>
                  </a:lnTo>
                  <a:lnTo>
                    <a:pt x="1817" y="135"/>
                  </a:lnTo>
                  <a:lnTo>
                    <a:pt x="1817" y="135"/>
                  </a:lnTo>
                  <a:lnTo>
                    <a:pt x="1817" y="135"/>
                  </a:lnTo>
                  <a:lnTo>
                    <a:pt x="1815" y="135"/>
                  </a:lnTo>
                  <a:lnTo>
                    <a:pt x="1817" y="132"/>
                  </a:lnTo>
                  <a:lnTo>
                    <a:pt x="1818" y="127"/>
                  </a:lnTo>
                  <a:lnTo>
                    <a:pt x="1818" y="124"/>
                  </a:lnTo>
                  <a:lnTo>
                    <a:pt x="1818" y="122"/>
                  </a:lnTo>
                  <a:lnTo>
                    <a:pt x="1817" y="119"/>
                  </a:lnTo>
                  <a:lnTo>
                    <a:pt x="1815" y="116"/>
                  </a:lnTo>
                  <a:lnTo>
                    <a:pt x="1815" y="114"/>
                  </a:lnTo>
                  <a:lnTo>
                    <a:pt x="1813" y="111"/>
                  </a:lnTo>
                  <a:lnTo>
                    <a:pt x="1812" y="109"/>
                  </a:lnTo>
                  <a:lnTo>
                    <a:pt x="1810" y="109"/>
                  </a:lnTo>
                  <a:lnTo>
                    <a:pt x="1807" y="109"/>
                  </a:lnTo>
                  <a:lnTo>
                    <a:pt x="1805" y="108"/>
                  </a:lnTo>
                  <a:lnTo>
                    <a:pt x="1802" y="106"/>
                  </a:lnTo>
                  <a:lnTo>
                    <a:pt x="1801" y="106"/>
                  </a:lnTo>
                  <a:lnTo>
                    <a:pt x="1799" y="105"/>
                  </a:lnTo>
                  <a:lnTo>
                    <a:pt x="1797" y="105"/>
                  </a:lnTo>
                  <a:lnTo>
                    <a:pt x="1794" y="105"/>
                  </a:lnTo>
                  <a:lnTo>
                    <a:pt x="1793" y="105"/>
                  </a:lnTo>
                  <a:lnTo>
                    <a:pt x="1790" y="106"/>
                  </a:lnTo>
                  <a:lnTo>
                    <a:pt x="1788" y="106"/>
                  </a:lnTo>
                  <a:lnTo>
                    <a:pt x="1785" y="106"/>
                  </a:lnTo>
                  <a:lnTo>
                    <a:pt x="1783" y="106"/>
                  </a:lnTo>
                  <a:lnTo>
                    <a:pt x="1780" y="106"/>
                  </a:lnTo>
                  <a:lnTo>
                    <a:pt x="1778" y="106"/>
                  </a:lnTo>
                  <a:lnTo>
                    <a:pt x="1777" y="105"/>
                  </a:lnTo>
                  <a:lnTo>
                    <a:pt x="1775" y="105"/>
                  </a:lnTo>
                  <a:lnTo>
                    <a:pt x="1774" y="103"/>
                  </a:lnTo>
                  <a:lnTo>
                    <a:pt x="1772" y="103"/>
                  </a:lnTo>
                  <a:lnTo>
                    <a:pt x="1770" y="103"/>
                  </a:lnTo>
                  <a:lnTo>
                    <a:pt x="1769" y="103"/>
                  </a:lnTo>
                  <a:lnTo>
                    <a:pt x="1767" y="105"/>
                  </a:lnTo>
                  <a:lnTo>
                    <a:pt x="1764" y="105"/>
                  </a:lnTo>
                  <a:lnTo>
                    <a:pt x="1763" y="105"/>
                  </a:lnTo>
                  <a:lnTo>
                    <a:pt x="1761" y="103"/>
                  </a:lnTo>
                  <a:lnTo>
                    <a:pt x="1759" y="103"/>
                  </a:lnTo>
                  <a:lnTo>
                    <a:pt x="1758" y="103"/>
                  </a:lnTo>
                  <a:lnTo>
                    <a:pt x="1756" y="103"/>
                  </a:lnTo>
                  <a:lnTo>
                    <a:pt x="1755" y="103"/>
                  </a:lnTo>
                  <a:lnTo>
                    <a:pt x="1753" y="103"/>
                  </a:lnTo>
                  <a:lnTo>
                    <a:pt x="1751" y="103"/>
                  </a:lnTo>
                  <a:lnTo>
                    <a:pt x="1750" y="103"/>
                  </a:lnTo>
                  <a:lnTo>
                    <a:pt x="1750" y="103"/>
                  </a:lnTo>
                  <a:lnTo>
                    <a:pt x="1748" y="103"/>
                  </a:lnTo>
                  <a:lnTo>
                    <a:pt x="1747" y="103"/>
                  </a:lnTo>
                  <a:lnTo>
                    <a:pt x="1745" y="103"/>
                  </a:lnTo>
                  <a:lnTo>
                    <a:pt x="1743" y="103"/>
                  </a:lnTo>
                  <a:lnTo>
                    <a:pt x="1742" y="105"/>
                  </a:lnTo>
                  <a:lnTo>
                    <a:pt x="1740" y="105"/>
                  </a:lnTo>
                  <a:lnTo>
                    <a:pt x="1739" y="105"/>
                  </a:lnTo>
                  <a:lnTo>
                    <a:pt x="1737" y="105"/>
                  </a:lnTo>
                  <a:lnTo>
                    <a:pt x="1736" y="106"/>
                  </a:lnTo>
                  <a:lnTo>
                    <a:pt x="1734" y="106"/>
                  </a:lnTo>
                  <a:lnTo>
                    <a:pt x="1732" y="106"/>
                  </a:lnTo>
                  <a:lnTo>
                    <a:pt x="1732" y="106"/>
                  </a:lnTo>
                  <a:lnTo>
                    <a:pt x="1731" y="106"/>
                  </a:lnTo>
                  <a:lnTo>
                    <a:pt x="1729" y="106"/>
                  </a:lnTo>
                  <a:lnTo>
                    <a:pt x="1728" y="106"/>
                  </a:lnTo>
                  <a:lnTo>
                    <a:pt x="1726" y="106"/>
                  </a:lnTo>
                  <a:lnTo>
                    <a:pt x="1723" y="106"/>
                  </a:lnTo>
                  <a:lnTo>
                    <a:pt x="1721" y="106"/>
                  </a:lnTo>
                  <a:lnTo>
                    <a:pt x="1718" y="106"/>
                  </a:lnTo>
                  <a:lnTo>
                    <a:pt x="1718" y="108"/>
                  </a:lnTo>
                  <a:lnTo>
                    <a:pt x="1716" y="108"/>
                  </a:lnTo>
                  <a:lnTo>
                    <a:pt x="1715" y="109"/>
                  </a:lnTo>
                  <a:lnTo>
                    <a:pt x="1712" y="111"/>
                  </a:lnTo>
                  <a:lnTo>
                    <a:pt x="1710" y="113"/>
                  </a:lnTo>
                  <a:lnTo>
                    <a:pt x="1709" y="114"/>
                  </a:lnTo>
                  <a:lnTo>
                    <a:pt x="1705" y="116"/>
                  </a:lnTo>
                  <a:lnTo>
                    <a:pt x="1702" y="116"/>
                  </a:lnTo>
                  <a:lnTo>
                    <a:pt x="1701" y="116"/>
                  </a:lnTo>
                  <a:lnTo>
                    <a:pt x="1699" y="116"/>
                  </a:lnTo>
                  <a:lnTo>
                    <a:pt x="1697" y="117"/>
                  </a:lnTo>
                  <a:lnTo>
                    <a:pt x="1696" y="119"/>
                  </a:lnTo>
                  <a:lnTo>
                    <a:pt x="1694" y="119"/>
                  </a:lnTo>
                  <a:lnTo>
                    <a:pt x="1694" y="121"/>
                  </a:lnTo>
                  <a:lnTo>
                    <a:pt x="1693" y="122"/>
                  </a:lnTo>
                  <a:lnTo>
                    <a:pt x="1691" y="124"/>
                  </a:lnTo>
                  <a:lnTo>
                    <a:pt x="1688" y="124"/>
                  </a:lnTo>
                  <a:lnTo>
                    <a:pt x="1686" y="125"/>
                  </a:lnTo>
                  <a:lnTo>
                    <a:pt x="1685" y="127"/>
                  </a:lnTo>
                  <a:lnTo>
                    <a:pt x="1683" y="128"/>
                  </a:lnTo>
                  <a:lnTo>
                    <a:pt x="1682" y="130"/>
                  </a:lnTo>
                  <a:lnTo>
                    <a:pt x="1680" y="133"/>
                  </a:lnTo>
                  <a:lnTo>
                    <a:pt x="1678" y="135"/>
                  </a:lnTo>
                  <a:lnTo>
                    <a:pt x="1677" y="136"/>
                  </a:lnTo>
                  <a:lnTo>
                    <a:pt x="1674" y="136"/>
                  </a:lnTo>
                  <a:lnTo>
                    <a:pt x="1672" y="138"/>
                  </a:lnTo>
                  <a:lnTo>
                    <a:pt x="1670" y="140"/>
                  </a:lnTo>
                  <a:lnTo>
                    <a:pt x="1670" y="141"/>
                  </a:lnTo>
                  <a:lnTo>
                    <a:pt x="1669" y="141"/>
                  </a:lnTo>
                  <a:lnTo>
                    <a:pt x="1669" y="143"/>
                  </a:lnTo>
                  <a:lnTo>
                    <a:pt x="1667" y="144"/>
                  </a:lnTo>
                  <a:lnTo>
                    <a:pt x="1667" y="146"/>
                  </a:lnTo>
                  <a:lnTo>
                    <a:pt x="1667" y="148"/>
                  </a:lnTo>
                  <a:lnTo>
                    <a:pt x="1666" y="151"/>
                  </a:lnTo>
                  <a:lnTo>
                    <a:pt x="1666" y="152"/>
                  </a:lnTo>
                  <a:lnTo>
                    <a:pt x="1664" y="154"/>
                  </a:lnTo>
                  <a:lnTo>
                    <a:pt x="1664" y="156"/>
                  </a:lnTo>
                  <a:lnTo>
                    <a:pt x="1664" y="157"/>
                  </a:lnTo>
                  <a:lnTo>
                    <a:pt x="1662" y="159"/>
                  </a:lnTo>
                  <a:lnTo>
                    <a:pt x="1661" y="160"/>
                  </a:lnTo>
                  <a:lnTo>
                    <a:pt x="1661" y="160"/>
                  </a:lnTo>
                  <a:lnTo>
                    <a:pt x="1661" y="162"/>
                  </a:lnTo>
                  <a:lnTo>
                    <a:pt x="1659" y="163"/>
                  </a:lnTo>
                  <a:lnTo>
                    <a:pt x="1659" y="165"/>
                  </a:lnTo>
                  <a:lnTo>
                    <a:pt x="1661" y="167"/>
                  </a:lnTo>
                  <a:lnTo>
                    <a:pt x="1661" y="168"/>
                  </a:lnTo>
                  <a:lnTo>
                    <a:pt x="1661" y="170"/>
                  </a:lnTo>
                  <a:lnTo>
                    <a:pt x="1659" y="173"/>
                  </a:lnTo>
                  <a:lnTo>
                    <a:pt x="1658" y="175"/>
                  </a:lnTo>
                  <a:lnTo>
                    <a:pt x="1656" y="178"/>
                  </a:lnTo>
                  <a:lnTo>
                    <a:pt x="1656" y="181"/>
                  </a:lnTo>
                  <a:lnTo>
                    <a:pt x="1656" y="184"/>
                  </a:lnTo>
                  <a:lnTo>
                    <a:pt x="1656" y="186"/>
                  </a:lnTo>
                  <a:lnTo>
                    <a:pt x="1656" y="189"/>
                  </a:lnTo>
                  <a:lnTo>
                    <a:pt x="1656" y="192"/>
                  </a:lnTo>
                  <a:lnTo>
                    <a:pt x="1656" y="194"/>
                  </a:lnTo>
                  <a:lnTo>
                    <a:pt x="1658" y="194"/>
                  </a:lnTo>
                  <a:lnTo>
                    <a:pt x="1658" y="194"/>
                  </a:lnTo>
                  <a:lnTo>
                    <a:pt x="1658" y="195"/>
                  </a:lnTo>
                  <a:lnTo>
                    <a:pt x="1658" y="197"/>
                  </a:lnTo>
                  <a:lnTo>
                    <a:pt x="1659" y="198"/>
                  </a:lnTo>
                  <a:lnTo>
                    <a:pt x="1659" y="198"/>
                  </a:lnTo>
                  <a:lnTo>
                    <a:pt x="1659" y="200"/>
                  </a:lnTo>
                  <a:lnTo>
                    <a:pt x="1659" y="203"/>
                  </a:lnTo>
                  <a:lnTo>
                    <a:pt x="1661" y="206"/>
                  </a:lnTo>
                  <a:lnTo>
                    <a:pt x="1661" y="211"/>
                  </a:lnTo>
                  <a:lnTo>
                    <a:pt x="1662" y="213"/>
                  </a:lnTo>
                  <a:lnTo>
                    <a:pt x="1662" y="214"/>
                  </a:lnTo>
                  <a:lnTo>
                    <a:pt x="1662" y="216"/>
                  </a:lnTo>
                  <a:lnTo>
                    <a:pt x="1662" y="221"/>
                  </a:lnTo>
                  <a:lnTo>
                    <a:pt x="1664" y="225"/>
                  </a:lnTo>
                  <a:lnTo>
                    <a:pt x="1662" y="227"/>
                  </a:lnTo>
                  <a:lnTo>
                    <a:pt x="1662" y="229"/>
                  </a:lnTo>
                  <a:lnTo>
                    <a:pt x="1661" y="230"/>
                  </a:lnTo>
                  <a:lnTo>
                    <a:pt x="1659" y="233"/>
                  </a:lnTo>
                  <a:lnTo>
                    <a:pt x="1659" y="237"/>
                  </a:lnTo>
                  <a:lnTo>
                    <a:pt x="1661" y="243"/>
                  </a:lnTo>
                  <a:lnTo>
                    <a:pt x="1666" y="249"/>
                  </a:lnTo>
                  <a:lnTo>
                    <a:pt x="1670" y="257"/>
                  </a:lnTo>
                  <a:lnTo>
                    <a:pt x="1675" y="262"/>
                  </a:lnTo>
                  <a:lnTo>
                    <a:pt x="1678" y="265"/>
                  </a:lnTo>
                  <a:lnTo>
                    <a:pt x="1683" y="268"/>
                  </a:lnTo>
                  <a:lnTo>
                    <a:pt x="1686" y="271"/>
                  </a:lnTo>
                  <a:lnTo>
                    <a:pt x="1688" y="273"/>
                  </a:lnTo>
                  <a:lnTo>
                    <a:pt x="1688" y="273"/>
                  </a:lnTo>
                  <a:lnTo>
                    <a:pt x="1688" y="275"/>
                  </a:lnTo>
                  <a:lnTo>
                    <a:pt x="1689" y="276"/>
                  </a:lnTo>
                  <a:lnTo>
                    <a:pt x="1674" y="362"/>
                  </a:lnTo>
                  <a:lnTo>
                    <a:pt x="1670" y="359"/>
                  </a:lnTo>
                  <a:lnTo>
                    <a:pt x="1664" y="375"/>
                  </a:lnTo>
                  <a:lnTo>
                    <a:pt x="1645" y="411"/>
                  </a:lnTo>
                  <a:lnTo>
                    <a:pt x="1643" y="411"/>
                  </a:lnTo>
                  <a:lnTo>
                    <a:pt x="1640" y="414"/>
                  </a:lnTo>
                  <a:lnTo>
                    <a:pt x="1635" y="418"/>
                  </a:lnTo>
                  <a:lnTo>
                    <a:pt x="1629" y="424"/>
                  </a:lnTo>
                  <a:lnTo>
                    <a:pt x="1620" y="433"/>
                  </a:lnTo>
                  <a:lnTo>
                    <a:pt x="1608" y="446"/>
                  </a:lnTo>
                  <a:lnTo>
                    <a:pt x="1597" y="462"/>
                  </a:lnTo>
                  <a:lnTo>
                    <a:pt x="1583" y="483"/>
                  </a:lnTo>
                  <a:lnTo>
                    <a:pt x="1501" y="275"/>
                  </a:lnTo>
                  <a:lnTo>
                    <a:pt x="1496" y="276"/>
                  </a:lnTo>
                  <a:lnTo>
                    <a:pt x="1489" y="246"/>
                  </a:lnTo>
                  <a:lnTo>
                    <a:pt x="1488" y="246"/>
                  </a:lnTo>
                  <a:lnTo>
                    <a:pt x="1485" y="230"/>
                  </a:lnTo>
                  <a:lnTo>
                    <a:pt x="1491" y="219"/>
                  </a:lnTo>
                  <a:lnTo>
                    <a:pt x="1496" y="206"/>
                  </a:lnTo>
                  <a:lnTo>
                    <a:pt x="1497" y="195"/>
                  </a:lnTo>
                  <a:lnTo>
                    <a:pt x="1497" y="190"/>
                  </a:lnTo>
                  <a:lnTo>
                    <a:pt x="1501" y="160"/>
                  </a:lnTo>
                  <a:lnTo>
                    <a:pt x="1494" y="143"/>
                  </a:lnTo>
                  <a:lnTo>
                    <a:pt x="1618" y="55"/>
                  </a:lnTo>
                  <a:lnTo>
                    <a:pt x="1583" y="0"/>
                  </a:lnTo>
                  <a:lnTo>
                    <a:pt x="1458" y="109"/>
                  </a:lnTo>
                  <a:lnTo>
                    <a:pt x="1459" y="108"/>
                  </a:lnTo>
                  <a:lnTo>
                    <a:pt x="1459" y="108"/>
                  </a:lnTo>
                  <a:lnTo>
                    <a:pt x="1461" y="106"/>
                  </a:lnTo>
                  <a:lnTo>
                    <a:pt x="1461" y="106"/>
                  </a:lnTo>
                  <a:lnTo>
                    <a:pt x="1462" y="100"/>
                  </a:lnTo>
                  <a:lnTo>
                    <a:pt x="1459" y="95"/>
                  </a:lnTo>
                  <a:lnTo>
                    <a:pt x="1454" y="90"/>
                  </a:lnTo>
                  <a:lnTo>
                    <a:pt x="1451" y="89"/>
                  </a:lnTo>
                  <a:lnTo>
                    <a:pt x="1437" y="87"/>
                  </a:lnTo>
                  <a:lnTo>
                    <a:pt x="1412" y="111"/>
                  </a:lnTo>
                  <a:lnTo>
                    <a:pt x="1399" y="125"/>
                  </a:lnTo>
                  <a:lnTo>
                    <a:pt x="1397" y="127"/>
                  </a:lnTo>
                  <a:lnTo>
                    <a:pt x="1393" y="133"/>
                  </a:lnTo>
                  <a:lnTo>
                    <a:pt x="1388" y="141"/>
                  </a:lnTo>
                  <a:lnTo>
                    <a:pt x="1386" y="151"/>
                  </a:lnTo>
                  <a:lnTo>
                    <a:pt x="1385" y="165"/>
                  </a:lnTo>
                  <a:lnTo>
                    <a:pt x="1385" y="165"/>
                  </a:lnTo>
                  <a:lnTo>
                    <a:pt x="1297" y="227"/>
                  </a:lnTo>
                  <a:lnTo>
                    <a:pt x="1297" y="224"/>
                  </a:lnTo>
                  <a:lnTo>
                    <a:pt x="1286" y="214"/>
                  </a:lnTo>
                  <a:lnTo>
                    <a:pt x="1285" y="214"/>
                  </a:lnTo>
                  <a:lnTo>
                    <a:pt x="1278" y="214"/>
                  </a:lnTo>
                  <a:lnTo>
                    <a:pt x="1273" y="214"/>
                  </a:lnTo>
                  <a:lnTo>
                    <a:pt x="1270" y="219"/>
                  </a:lnTo>
                  <a:lnTo>
                    <a:pt x="1270" y="219"/>
                  </a:lnTo>
                  <a:lnTo>
                    <a:pt x="1270" y="221"/>
                  </a:lnTo>
                  <a:lnTo>
                    <a:pt x="1270" y="222"/>
                  </a:lnTo>
                  <a:lnTo>
                    <a:pt x="1272" y="224"/>
                  </a:lnTo>
                  <a:lnTo>
                    <a:pt x="1253" y="68"/>
                  </a:lnTo>
                  <a:lnTo>
                    <a:pt x="1199" y="81"/>
                  </a:lnTo>
                  <a:lnTo>
                    <a:pt x="1229" y="221"/>
                  </a:lnTo>
                  <a:lnTo>
                    <a:pt x="1215" y="227"/>
                  </a:lnTo>
                  <a:lnTo>
                    <a:pt x="1200" y="249"/>
                  </a:lnTo>
                  <a:lnTo>
                    <a:pt x="1197" y="252"/>
                  </a:lnTo>
                  <a:lnTo>
                    <a:pt x="1192" y="260"/>
                  </a:lnTo>
                  <a:lnTo>
                    <a:pt x="1188" y="271"/>
                  </a:lnTo>
                  <a:lnTo>
                    <a:pt x="1186" y="283"/>
                  </a:lnTo>
                  <a:lnTo>
                    <a:pt x="1175" y="291"/>
                  </a:lnTo>
                  <a:lnTo>
                    <a:pt x="1175" y="291"/>
                  </a:lnTo>
                  <a:lnTo>
                    <a:pt x="1153" y="305"/>
                  </a:lnTo>
                  <a:lnTo>
                    <a:pt x="1151" y="302"/>
                  </a:lnTo>
                  <a:lnTo>
                    <a:pt x="1104" y="324"/>
                  </a:lnTo>
                  <a:lnTo>
                    <a:pt x="1056" y="273"/>
                  </a:lnTo>
                  <a:lnTo>
                    <a:pt x="1050" y="244"/>
                  </a:lnTo>
                  <a:lnTo>
                    <a:pt x="1050" y="244"/>
                  </a:lnTo>
                  <a:lnTo>
                    <a:pt x="1050" y="246"/>
                  </a:lnTo>
                  <a:lnTo>
                    <a:pt x="1046" y="235"/>
                  </a:lnTo>
                  <a:lnTo>
                    <a:pt x="1053" y="233"/>
                  </a:lnTo>
                  <a:lnTo>
                    <a:pt x="1061" y="230"/>
                  </a:lnTo>
                  <a:lnTo>
                    <a:pt x="1067" y="227"/>
                  </a:lnTo>
                  <a:lnTo>
                    <a:pt x="1072" y="222"/>
                  </a:lnTo>
                  <a:lnTo>
                    <a:pt x="1075" y="213"/>
                  </a:lnTo>
                  <a:lnTo>
                    <a:pt x="1073" y="198"/>
                  </a:lnTo>
                  <a:lnTo>
                    <a:pt x="1070" y="178"/>
                  </a:lnTo>
                  <a:lnTo>
                    <a:pt x="1072" y="148"/>
                  </a:lnTo>
                  <a:lnTo>
                    <a:pt x="1073" y="143"/>
                  </a:lnTo>
                  <a:lnTo>
                    <a:pt x="1077" y="136"/>
                  </a:lnTo>
                  <a:lnTo>
                    <a:pt x="1077" y="124"/>
                  </a:lnTo>
                  <a:lnTo>
                    <a:pt x="1070" y="108"/>
                  </a:lnTo>
                  <a:lnTo>
                    <a:pt x="1069" y="105"/>
                  </a:lnTo>
                  <a:lnTo>
                    <a:pt x="1067" y="101"/>
                  </a:lnTo>
                  <a:lnTo>
                    <a:pt x="1065" y="100"/>
                  </a:lnTo>
                  <a:lnTo>
                    <a:pt x="1065" y="97"/>
                  </a:lnTo>
                  <a:lnTo>
                    <a:pt x="1065" y="95"/>
                  </a:lnTo>
                  <a:lnTo>
                    <a:pt x="1065" y="95"/>
                  </a:lnTo>
                  <a:lnTo>
                    <a:pt x="1065" y="95"/>
                  </a:lnTo>
                  <a:lnTo>
                    <a:pt x="1065" y="94"/>
                  </a:lnTo>
                  <a:lnTo>
                    <a:pt x="1065" y="94"/>
                  </a:lnTo>
                  <a:lnTo>
                    <a:pt x="1065" y="94"/>
                  </a:lnTo>
                  <a:lnTo>
                    <a:pt x="1065" y="94"/>
                  </a:lnTo>
                  <a:lnTo>
                    <a:pt x="1065" y="94"/>
                  </a:lnTo>
                  <a:lnTo>
                    <a:pt x="1065" y="94"/>
                  </a:lnTo>
                  <a:lnTo>
                    <a:pt x="1065" y="94"/>
                  </a:lnTo>
                  <a:lnTo>
                    <a:pt x="1065" y="94"/>
                  </a:lnTo>
                  <a:lnTo>
                    <a:pt x="1065" y="94"/>
                  </a:lnTo>
                  <a:lnTo>
                    <a:pt x="1065" y="92"/>
                  </a:lnTo>
                  <a:lnTo>
                    <a:pt x="1065" y="90"/>
                  </a:lnTo>
                  <a:lnTo>
                    <a:pt x="1065" y="89"/>
                  </a:lnTo>
                  <a:lnTo>
                    <a:pt x="1064" y="89"/>
                  </a:lnTo>
                  <a:lnTo>
                    <a:pt x="1065" y="84"/>
                  </a:lnTo>
                  <a:lnTo>
                    <a:pt x="1065" y="78"/>
                  </a:lnTo>
                  <a:lnTo>
                    <a:pt x="1065" y="73"/>
                  </a:lnTo>
                  <a:lnTo>
                    <a:pt x="1065" y="70"/>
                  </a:lnTo>
                  <a:lnTo>
                    <a:pt x="1067" y="67"/>
                  </a:lnTo>
                  <a:lnTo>
                    <a:pt x="1069" y="62"/>
                  </a:lnTo>
                  <a:lnTo>
                    <a:pt x="1067" y="60"/>
                  </a:lnTo>
                  <a:lnTo>
                    <a:pt x="1067" y="59"/>
                  </a:lnTo>
                  <a:lnTo>
                    <a:pt x="1067" y="59"/>
                  </a:lnTo>
                  <a:lnTo>
                    <a:pt x="1065" y="59"/>
                  </a:lnTo>
                  <a:lnTo>
                    <a:pt x="1065" y="59"/>
                  </a:lnTo>
                  <a:lnTo>
                    <a:pt x="1064" y="57"/>
                  </a:lnTo>
                  <a:lnTo>
                    <a:pt x="1062" y="52"/>
                  </a:lnTo>
                  <a:lnTo>
                    <a:pt x="1057" y="47"/>
                  </a:lnTo>
                  <a:lnTo>
                    <a:pt x="1051" y="41"/>
                  </a:lnTo>
                  <a:lnTo>
                    <a:pt x="1043" y="35"/>
                  </a:lnTo>
                  <a:lnTo>
                    <a:pt x="1043" y="35"/>
                  </a:lnTo>
                  <a:lnTo>
                    <a:pt x="1043" y="35"/>
                  </a:lnTo>
                  <a:lnTo>
                    <a:pt x="1043" y="35"/>
                  </a:lnTo>
                  <a:lnTo>
                    <a:pt x="1042" y="33"/>
                  </a:lnTo>
                  <a:lnTo>
                    <a:pt x="1043" y="30"/>
                  </a:lnTo>
                  <a:lnTo>
                    <a:pt x="1045" y="27"/>
                  </a:lnTo>
                  <a:lnTo>
                    <a:pt x="1045" y="25"/>
                  </a:lnTo>
                  <a:lnTo>
                    <a:pt x="1043" y="22"/>
                  </a:lnTo>
                  <a:lnTo>
                    <a:pt x="1042" y="20"/>
                  </a:lnTo>
                  <a:lnTo>
                    <a:pt x="1042" y="17"/>
                  </a:lnTo>
                  <a:lnTo>
                    <a:pt x="1042" y="16"/>
                  </a:lnTo>
                  <a:lnTo>
                    <a:pt x="1040" y="14"/>
                  </a:lnTo>
                  <a:lnTo>
                    <a:pt x="1038" y="13"/>
                  </a:lnTo>
                  <a:lnTo>
                    <a:pt x="1037" y="13"/>
                  </a:lnTo>
                  <a:lnTo>
                    <a:pt x="1035" y="11"/>
                  </a:lnTo>
                  <a:lnTo>
                    <a:pt x="1032" y="11"/>
                  </a:lnTo>
                  <a:lnTo>
                    <a:pt x="1030" y="9"/>
                  </a:lnTo>
                  <a:lnTo>
                    <a:pt x="1029" y="9"/>
                  </a:lnTo>
                  <a:lnTo>
                    <a:pt x="1027" y="8"/>
                  </a:lnTo>
                  <a:lnTo>
                    <a:pt x="1026" y="8"/>
                  </a:lnTo>
                  <a:lnTo>
                    <a:pt x="1023" y="8"/>
                  </a:lnTo>
                  <a:lnTo>
                    <a:pt x="1021" y="8"/>
                  </a:lnTo>
                  <a:lnTo>
                    <a:pt x="1019" y="9"/>
                  </a:lnTo>
                  <a:lnTo>
                    <a:pt x="1016" y="9"/>
                  </a:lnTo>
                  <a:lnTo>
                    <a:pt x="1015" y="9"/>
                  </a:lnTo>
                  <a:lnTo>
                    <a:pt x="1013" y="8"/>
                  </a:lnTo>
                  <a:lnTo>
                    <a:pt x="1010" y="8"/>
                  </a:lnTo>
                  <a:lnTo>
                    <a:pt x="1008" y="8"/>
                  </a:lnTo>
                  <a:lnTo>
                    <a:pt x="1007" y="8"/>
                  </a:lnTo>
                  <a:lnTo>
                    <a:pt x="1007" y="6"/>
                  </a:lnTo>
                  <a:lnTo>
                    <a:pt x="1005" y="6"/>
                  </a:lnTo>
                  <a:lnTo>
                    <a:pt x="1003" y="6"/>
                  </a:lnTo>
                  <a:lnTo>
                    <a:pt x="1002" y="6"/>
                  </a:lnTo>
                  <a:lnTo>
                    <a:pt x="1000" y="6"/>
                  </a:lnTo>
                  <a:lnTo>
                    <a:pt x="997" y="8"/>
                  </a:lnTo>
                  <a:lnTo>
                    <a:pt x="996" y="8"/>
                  </a:lnTo>
                  <a:lnTo>
                    <a:pt x="994" y="8"/>
                  </a:lnTo>
                  <a:lnTo>
                    <a:pt x="994" y="6"/>
                  </a:lnTo>
                  <a:lnTo>
                    <a:pt x="992" y="6"/>
                  </a:lnTo>
                  <a:lnTo>
                    <a:pt x="991" y="6"/>
                  </a:lnTo>
                  <a:lnTo>
                    <a:pt x="989" y="6"/>
                  </a:lnTo>
                  <a:lnTo>
                    <a:pt x="988" y="6"/>
                  </a:lnTo>
                  <a:lnTo>
                    <a:pt x="986" y="6"/>
                  </a:lnTo>
                  <a:lnTo>
                    <a:pt x="984" y="6"/>
                  </a:lnTo>
                  <a:lnTo>
                    <a:pt x="983" y="6"/>
                  </a:lnTo>
                  <a:lnTo>
                    <a:pt x="983" y="6"/>
                  </a:lnTo>
                  <a:lnTo>
                    <a:pt x="981" y="6"/>
                  </a:lnTo>
                  <a:lnTo>
                    <a:pt x="980" y="6"/>
                  </a:lnTo>
                  <a:lnTo>
                    <a:pt x="978" y="6"/>
                  </a:lnTo>
                  <a:lnTo>
                    <a:pt x="976" y="6"/>
                  </a:lnTo>
                  <a:lnTo>
                    <a:pt x="975" y="8"/>
                  </a:lnTo>
                  <a:lnTo>
                    <a:pt x="973" y="8"/>
                  </a:lnTo>
                  <a:lnTo>
                    <a:pt x="972" y="8"/>
                  </a:lnTo>
                  <a:lnTo>
                    <a:pt x="972" y="8"/>
                  </a:lnTo>
                  <a:lnTo>
                    <a:pt x="970" y="9"/>
                  </a:lnTo>
                  <a:lnTo>
                    <a:pt x="969" y="9"/>
                  </a:lnTo>
                  <a:lnTo>
                    <a:pt x="967" y="9"/>
                  </a:lnTo>
                  <a:lnTo>
                    <a:pt x="967" y="8"/>
                  </a:lnTo>
                  <a:lnTo>
                    <a:pt x="965" y="8"/>
                  </a:lnTo>
                  <a:lnTo>
                    <a:pt x="965" y="8"/>
                  </a:lnTo>
                  <a:lnTo>
                    <a:pt x="962" y="8"/>
                  </a:lnTo>
                  <a:lnTo>
                    <a:pt x="961" y="8"/>
                  </a:lnTo>
                  <a:lnTo>
                    <a:pt x="959" y="8"/>
                  </a:lnTo>
                  <a:lnTo>
                    <a:pt x="956" y="8"/>
                  </a:lnTo>
                  <a:lnTo>
                    <a:pt x="954" y="9"/>
                  </a:lnTo>
                  <a:lnTo>
                    <a:pt x="954" y="9"/>
                  </a:lnTo>
                  <a:lnTo>
                    <a:pt x="953" y="11"/>
                  </a:lnTo>
                  <a:lnTo>
                    <a:pt x="951" y="11"/>
                  </a:lnTo>
                  <a:lnTo>
                    <a:pt x="948" y="13"/>
                  </a:lnTo>
                  <a:lnTo>
                    <a:pt x="948" y="14"/>
                  </a:lnTo>
                  <a:lnTo>
                    <a:pt x="946" y="16"/>
                  </a:lnTo>
                  <a:lnTo>
                    <a:pt x="943" y="17"/>
                  </a:lnTo>
                  <a:lnTo>
                    <a:pt x="942" y="17"/>
                  </a:lnTo>
                  <a:lnTo>
                    <a:pt x="940" y="17"/>
                  </a:lnTo>
                  <a:lnTo>
                    <a:pt x="937" y="19"/>
                  </a:lnTo>
                  <a:lnTo>
                    <a:pt x="935" y="19"/>
                  </a:lnTo>
                  <a:lnTo>
                    <a:pt x="934" y="20"/>
                  </a:lnTo>
                  <a:lnTo>
                    <a:pt x="934" y="20"/>
                  </a:lnTo>
                  <a:lnTo>
                    <a:pt x="932" y="22"/>
                  </a:lnTo>
                  <a:lnTo>
                    <a:pt x="930" y="24"/>
                  </a:lnTo>
                  <a:lnTo>
                    <a:pt x="929" y="25"/>
                  </a:lnTo>
                  <a:lnTo>
                    <a:pt x="927" y="25"/>
                  </a:lnTo>
                  <a:lnTo>
                    <a:pt x="926" y="25"/>
                  </a:lnTo>
                  <a:lnTo>
                    <a:pt x="924" y="27"/>
                  </a:lnTo>
                  <a:lnTo>
                    <a:pt x="922" y="28"/>
                  </a:lnTo>
                  <a:lnTo>
                    <a:pt x="921" y="30"/>
                  </a:lnTo>
                  <a:lnTo>
                    <a:pt x="919" y="33"/>
                  </a:lnTo>
                  <a:lnTo>
                    <a:pt x="918" y="35"/>
                  </a:lnTo>
                  <a:lnTo>
                    <a:pt x="916" y="35"/>
                  </a:lnTo>
                  <a:lnTo>
                    <a:pt x="915" y="36"/>
                  </a:lnTo>
                  <a:lnTo>
                    <a:pt x="913" y="36"/>
                  </a:lnTo>
                  <a:lnTo>
                    <a:pt x="911" y="38"/>
                  </a:lnTo>
                  <a:lnTo>
                    <a:pt x="911" y="40"/>
                  </a:lnTo>
                  <a:lnTo>
                    <a:pt x="911" y="41"/>
                  </a:lnTo>
                  <a:lnTo>
                    <a:pt x="910" y="43"/>
                  </a:lnTo>
                  <a:lnTo>
                    <a:pt x="910" y="44"/>
                  </a:lnTo>
                  <a:lnTo>
                    <a:pt x="908" y="46"/>
                  </a:lnTo>
                  <a:lnTo>
                    <a:pt x="908" y="47"/>
                  </a:lnTo>
                  <a:lnTo>
                    <a:pt x="908" y="49"/>
                  </a:lnTo>
                  <a:lnTo>
                    <a:pt x="907" y="51"/>
                  </a:lnTo>
                  <a:lnTo>
                    <a:pt x="905" y="52"/>
                  </a:lnTo>
                  <a:lnTo>
                    <a:pt x="905" y="52"/>
                  </a:lnTo>
                  <a:lnTo>
                    <a:pt x="905" y="54"/>
                  </a:lnTo>
                  <a:lnTo>
                    <a:pt x="905" y="55"/>
                  </a:lnTo>
                  <a:lnTo>
                    <a:pt x="903" y="57"/>
                  </a:lnTo>
                  <a:lnTo>
                    <a:pt x="903" y="57"/>
                  </a:lnTo>
                  <a:lnTo>
                    <a:pt x="902" y="59"/>
                  </a:lnTo>
                  <a:lnTo>
                    <a:pt x="902" y="60"/>
                  </a:lnTo>
                  <a:lnTo>
                    <a:pt x="902" y="62"/>
                  </a:lnTo>
                  <a:lnTo>
                    <a:pt x="902" y="63"/>
                  </a:lnTo>
                  <a:lnTo>
                    <a:pt x="902" y="65"/>
                  </a:lnTo>
                  <a:lnTo>
                    <a:pt x="902" y="67"/>
                  </a:lnTo>
                  <a:lnTo>
                    <a:pt x="902" y="70"/>
                  </a:lnTo>
                  <a:lnTo>
                    <a:pt x="900" y="71"/>
                  </a:lnTo>
                  <a:lnTo>
                    <a:pt x="899" y="73"/>
                  </a:lnTo>
                  <a:lnTo>
                    <a:pt x="899" y="76"/>
                  </a:lnTo>
                  <a:lnTo>
                    <a:pt x="899" y="79"/>
                  </a:lnTo>
                  <a:lnTo>
                    <a:pt x="899" y="81"/>
                  </a:lnTo>
                  <a:lnTo>
                    <a:pt x="899" y="82"/>
                  </a:lnTo>
                  <a:lnTo>
                    <a:pt x="899" y="86"/>
                  </a:lnTo>
                  <a:lnTo>
                    <a:pt x="899" y="87"/>
                  </a:lnTo>
                  <a:lnTo>
                    <a:pt x="900" y="87"/>
                  </a:lnTo>
                  <a:lnTo>
                    <a:pt x="900" y="89"/>
                  </a:lnTo>
                  <a:lnTo>
                    <a:pt x="900" y="90"/>
                  </a:lnTo>
                  <a:lnTo>
                    <a:pt x="900" y="92"/>
                  </a:lnTo>
                  <a:lnTo>
                    <a:pt x="900" y="92"/>
                  </a:lnTo>
                  <a:lnTo>
                    <a:pt x="900" y="92"/>
                  </a:lnTo>
                  <a:lnTo>
                    <a:pt x="902" y="94"/>
                  </a:lnTo>
                  <a:lnTo>
                    <a:pt x="902" y="95"/>
                  </a:lnTo>
                  <a:lnTo>
                    <a:pt x="902" y="98"/>
                  </a:lnTo>
                  <a:lnTo>
                    <a:pt x="902" y="103"/>
                  </a:lnTo>
                  <a:lnTo>
                    <a:pt x="903" y="105"/>
                  </a:lnTo>
                  <a:lnTo>
                    <a:pt x="903" y="106"/>
                  </a:lnTo>
                  <a:lnTo>
                    <a:pt x="903" y="108"/>
                  </a:lnTo>
                  <a:lnTo>
                    <a:pt x="903" y="113"/>
                  </a:lnTo>
                  <a:lnTo>
                    <a:pt x="905" y="116"/>
                  </a:lnTo>
                  <a:lnTo>
                    <a:pt x="903" y="117"/>
                  </a:lnTo>
                  <a:lnTo>
                    <a:pt x="903" y="119"/>
                  </a:lnTo>
                  <a:lnTo>
                    <a:pt x="902" y="121"/>
                  </a:lnTo>
                  <a:lnTo>
                    <a:pt x="900" y="124"/>
                  </a:lnTo>
                  <a:lnTo>
                    <a:pt x="902" y="127"/>
                  </a:lnTo>
                  <a:lnTo>
                    <a:pt x="903" y="132"/>
                  </a:lnTo>
                  <a:lnTo>
                    <a:pt x="907" y="138"/>
                  </a:lnTo>
                  <a:lnTo>
                    <a:pt x="911" y="144"/>
                  </a:lnTo>
                  <a:lnTo>
                    <a:pt x="913" y="146"/>
                  </a:lnTo>
                  <a:lnTo>
                    <a:pt x="915" y="148"/>
                  </a:lnTo>
                  <a:lnTo>
                    <a:pt x="916" y="149"/>
                  </a:lnTo>
                  <a:lnTo>
                    <a:pt x="918" y="151"/>
                  </a:lnTo>
                  <a:lnTo>
                    <a:pt x="888" y="159"/>
                  </a:lnTo>
                  <a:lnTo>
                    <a:pt x="907" y="248"/>
                  </a:lnTo>
                  <a:lnTo>
                    <a:pt x="905" y="251"/>
                  </a:lnTo>
                  <a:lnTo>
                    <a:pt x="891" y="281"/>
                  </a:lnTo>
                  <a:lnTo>
                    <a:pt x="889" y="284"/>
                  </a:lnTo>
                  <a:lnTo>
                    <a:pt x="884" y="287"/>
                  </a:lnTo>
                  <a:lnTo>
                    <a:pt x="876" y="294"/>
                  </a:lnTo>
                  <a:lnTo>
                    <a:pt x="864" y="306"/>
                  </a:lnTo>
                  <a:lnTo>
                    <a:pt x="848" y="325"/>
                  </a:lnTo>
                  <a:lnTo>
                    <a:pt x="816" y="340"/>
                  </a:lnTo>
                  <a:lnTo>
                    <a:pt x="781" y="303"/>
                  </a:lnTo>
                  <a:lnTo>
                    <a:pt x="776" y="281"/>
                  </a:lnTo>
                  <a:lnTo>
                    <a:pt x="775" y="281"/>
                  </a:lnTo>
                  <a:lnTo>
                    <a:pt x="775" y="283"/>
                  </a:lnTo>
                  <a:lnTo>
                    <a:pt x="773" y="273"/>
                  </a:lnTo>
                  <a:lnTo>
                    <a:pt x="780" y="271"/>
                  </a:lnTo>
                  <a:lnTo>
                    <a:pt x="784" y="270"/>
                  </a:lnTo>
                  <a:lnTo>
                    <a:pt x="789" y="267"/>
                  </a:lnTo>
                  <a:lnTo>
                    <a:pt x="792" y="264"/>
                  </a:lnTo>
                  <a:lnTo>
                    <a:pt x="795" y="257"/>
                  </a:lnTo>
                  <a:lnTo>
                    <a:pt x="794" y="246"/>
                  </a:lnTo>
                  <a:lnTo>
                    <a:pt x="791" y="230"/>
                  </a:lnTo>
                  <a:lnTo>
                    <a:pt x="792" y="208"/>
                  </a:lnTo>
                  <a:lnTo>
                    <a:pt x="794" y="205"/>
                  </a:lnTo>
                  <a:lnTo>
                    <a:pt x="795" y="198"/>
                  </a:lnTo>
                  <a:lnTo>
                    <a:pt x="795" y="190"/>
                  </a:lnTo>
                  <a:lnTo>
                    <a:pt x="791" y="178"/>
                  </a:lnTo>
                  <a:lnTo>
                    <a:pt x="789" y="176"/>
                  </a:lnTo>
                  <a:lnTo>
                    <a:pt x="789" y="173"/>
                  </a:lnTo>
                  <a:lnTo>
                    <a:pt x="788" y="171"/>
                  </a:lnTo>
                  <a:lnTo>
                    <a:pt x="788" y="170"/>
                  </a:lnTo>
                  <a:lnTo>
                    <a:pt x="788" y="168"/>
                  </a:lnTo>
                  <a:lnTo>
                    <a:pt x="788" y="168"/>
                  </a:lnTo>
                  <a:lnTo>
                    <a:pt x="788" y="168"/>
                  </a:lnTo>
                  <a:lnTo>
                    <a:pt x="788" y="167"/>
                  </a:lnTo>
                  <a:lnTo>
                    <a:pt x="788" y="167"/>
                  </a:lnTo>
                  <a:lnTo>
                    <a:pt x="788" y="167"/>
                  </a:lnTo>
                  <a:lnTo>
                    <a:pt x="788" y="167"/>
                  </a:lnTo>
                  <a:lnTo>
                    <a:pt x="788" y="167"/>
                  </a:lnTo>
                  <a:lnTo>
                    <a:pt x="788" y="167"/>
                  </a:lnTo>
                  <a:lnTo>
                    <a:pt x="788" y="167"/>
                  </a:lnTo>
                  <a:lnTo>
                    <a:pt x="788" y="167"/>
                  </a:lnTo>
                  <a:lnTo>
                    <a:pt x="788" y="167"/>
                  </a:lnTo>
                  <a:lnTo>
                    <a:pt x="788" y="165"/>
                  </a:lnTo>
                  <a:lnTo>
                    <a:pt x="788" y="165"/>
                  </a:lnTo>
                  <a:lnTo>
                    <a:pt x="788" y="163"/>
                  </a:lnTo>
                  <a:lnTo>
                    <a:pt x="786" y="163"/>
                  </a:lnTo>
                  <a:lnTo>
                    <a:pt x="788" y="160"/>
                  </a:lnTo>
                  <a:lnTo>
                    <a:pt x="788" y="156"/>
                  </a:lnTo>
                  <a:lnTo>
                    <a:pt x="788" y="152"/>
                  </a:lnTo>
                  <a:lnTo>
                    <a:pt x="788" y="149"/>
                  </a:lnTo>
                  <a:lnTo>
                    <a:pt x="789" y="146"/>
                  </a:lnTo>
                  <a:lnTo>
                    <a:pt x="789" y="144"/>
                  </a:lnTo>
                  <a:lnTo>
                    <a:pt x="789" y="141"/>
                  </a:lnTo>
                  <a:lnTo>
                    <a:pt x="789" y="141"/>
                  </a:lnTo>
                  <a:lnTo>
                    <a:pt x="788" y="141"/>
                  </a:lnTo>
                  <a:lnTo>
                    <a:pt x="788" y="141"/>
                  </a:lnTo>
                  <a:lnTo>
                    <a:pt x="788" y="141"/>
                  </a:lnTo>
                  <a:lnTo>
                    <a:pt x="786" y="140"/>
                  </a:lnTo>
                  <a:lnTo>
                    <a:pt x="784" y="136"/>
                  </a:lnTo>
                  <a:lnTo>
                    <a:pt x="783" y="133"/>
                  </a:lnTo>
                  <a:lnTo>
                    <a:pt x="780" y="130"/>
                  </a:lnTo>
                  <a:lnTo>
                    <a:pt x="775" y="125"/>
                  </a:lnTo>
                  <a:lnTo>
                    <a:pt x="775" y="127"/>
                  </a:lnTo>
                  <a:lnTo>
                    <a:pt x="776" y="127"/>
                  </a:lnTo>
                  <a:lnTo>
                    <a:pt x="776" y="127"/>
                  </a:lnTo>
                  <a:lnTo>
                    <a:pt x="776" y="127"/>
                  </a:lnTo>
                  <a:lnTo>
                    <a:pt x="765" y="89"/>
                  </a:lnTo>
                  <a:lnTo>
                    <a:pt x="775" y="86"/>
                  </a:lnTo>
                  <a:lnTo>
                    <a:pt x="784" y="82"/>
                  </a:lnTo>
                  <a:lnTo>
                    <a:pt x="794" y="79"/>
                  </a:lnTo>
                  <a:lnTo>
                    <a:pt x="802" y="76"/>
                  </a:lnTo>
                  <a:lnTo>
                    <a:pt x="808" y="73"/>
                  </a:lnTo>
                  <a:lnTo>
                    <a:pt x="815" y="71"/>
                  </a:lnTo>
                  <a:lnTo>
                    <a:pt x="818" y="70"/>
                  </a:lnTo>
                  <a:lnTo>
                    <a:pt x="819" y="70"/>
                  </a:lnTo>
                  <a:lnTo>
                    <a:pt x="821" y="68"/>
                  </a:lnTo>
                  <a:lnTo>
                    <a:pt x="819" y="67"/>
                  </a:lnTo>
                  <a:lnTo>
                    <a:pt x="818" y="65"/>
                  </a:lnTo>
                  <a:lnTo>
                    <a:pt x="818" y="65"/>
                  </a:lnTo>
                  <a:lnTo>
                    <a:pt x="691" y="74"/>
                  </a:lnTo>
                  <a:lnTo>
                    <a:pt x="595" y="127"/>
                  </a:lnTo>
                  <a:lnTo>
                    <a:pt x="595" y="128"/>
                  </a:lnTo>
                  <a:lnTo>
                    <a:pt x="597" y="132"/>
                  </a:lnTo>
                  <a:lnTo>
                    <a:pt x="599" y="133"/>
                  </a:lnTo>
                  <a:lnTo>
                    <a:pt x="599" y="133"/>
                  </a:lnTo>
                  <a:lnTo>
                    <a:pt x="616" y="128"/>
                  </a:lnTo>
                  <a:lnTo>
                    <a:pt x="616" y="183"/>
                  </a:lnTo>
                  <a:lnTo>
                    <a:pt x="614" y="183"/>
                  </a:lnTo>
                  <a:lnTo>
                    <a:pt x="614" y="184"/>
                  </a:lnTo>
                  <a:lnTo>
                    <a:pt x="613" y="187"/>
                  </a:lnTo>
                  <a:lnTo>
                    <a:pt x="613" y="189"/>
                  </a:lnTo>
                  <a:lnTo>
                    <a:pt x="613" y="190"/>
                  </a:lnTo>
                  <a:lnTo>
                    <a:pt x="613" y="190"/>
                  </a:lnTo>
                  <a:lnTo>
                    <a:pt x="613" y="190"/>
                  </a:lnTo>
                  <a:lnTo>
                    <a:pt x="613" y="192"/>
                  </a:lnTo>
                  <a:lnTo>
                    <a:pt x="613" y="192"/>
                  </a:lnTo>
                  <a:lnTo>
                    <a:pt x="613" y="206"/>
                  </a:lnTo>
                  <a:lnTo>
                    <a:pt x="613" y="206"/>
                  </a:lnTo>
                  <a:lnTo>
                    <a:pt x="613" y="206"/>
                  </a:lnTo>
                  <a:lnTo>
                    <a:pt x="613" y="206"/>
                  </a:lnTo>
                  <a:lnTo>
                    <a:pt x="614" y="206"/>
                  </a:lnTo>
                  <a:lnTo>
                    <a:pt x="614" y="206"/>
                  </a:lnTo>
                  <a:lnTo>
                    <a:pt x="614" y="206"/>
                  </a:lnTo>
                  <a:lnTo>
                    <a:pt x="614" y="206"/>
                  </a:lnTo>
                  <a:lnTo>
                    <a:pt x="614" y="206"/>
                  </a:lnTo>
                  <a:lnTo>
                    <a:pt x="614" y="195"/>
                  </a:lnTo>
                  <a:lnTo>
                    <a:pt x="614" y="197"/>
                  </a:lnTo>
                  <a:lnTo>
                    <a:pt x="616" y="197"/>
                  </a:lnTo>
                  <a:lnTo>
                    <a:pt x="616" y="197"/>
                  </a:lnTo>
                  <a:lnTo>
                    <a:pt x="616" y="197"/>
                  </a:lnTo>
                  <a:lnTo>
                    <a:pt x="616" y="210"/>
                  </a:lnTo>
                  <a:lnTo>
                    <a:pt x="616" y="210"/>
                  </a:lnTo>
                  <a:lnTo>
                    <a:pt x="616" y="210"/>
                  </a:lnTo>
                  <a:lnTo>
                    <a:pt x="616" y="211"/>
                  </a:lnTo>
                  <a:lnTo>
                    <a:pt x="616" y="211"/>
                  </a:lnTo>
                  <a:lnTo>
                    <a:pt x="618" y="211"/>
                  </a:lnTo>
                  <a:lnTo>
                    <a:pt x="618" y="210"/>
                  </a:lnTo>
                  <a:lnTo>
                    <a:pt x="618" y="210"/>
                  </a:lnTo>
                  <a:lnTo>
                    <a:pt x="618" y="210"/>
                  </a:lnTo>
                  <a:lnTo>
                    <a:pt x="618" y="198"/>
                  </a:lnTo>
                  <a:lnTo>
                    <a:pt x="618" y="198"/>
                  </a:lnTo>
                  <a:lnTo>
                    <a:pt x="618" y="198"/>
                  </a:lnTo>
                  <a:lnTo>
                    <a:pt x="618" y="198"/>
                  </a:lnTo>
                  <a:lnTo>
                    <a:pt x="618" y="198"/>
                  </a:lnTo>
                  <a:lnTo>
                    <a:pt x="618" y="198"/>
                  </a:lnTo>
                  <a:lnTo>
                    <a:pt x="618" y="197"/>
                  </a:lnTo>
                  <a:lnTo>
                    <a:pt x="618" y="197"/>
                  </a:lnTo>
                  <a:lnTo>
                    <a:pt x="618" y="197"/>
                  </a:lnTo>
                  <a:lnTo>
                    <a:pt x="618" y="208"/>
                  </a:lnTo>
                  <a:lnTo>
                    <a:pt x="618" y="208"/>
                  </a:lnTo>
                  <a:lnTo>
                    <a:pt x="619" y="208"/>
                  </a:lnTo>
                  <a:lnTo>
                    <a:pt x="619" y="208"/>
                  </a:lnTo>
                  <a:lnTo>
                    <a:pt x="619" y="208"/>
                  </a:lnTo>
                  <a:lnTo>
                    <a:pt x="619" y="208"/>
                  </a:lnTo>
                  <a:lnTo>
                    <a:pt x="621" y="208"/>
                  </a:lnTo>
                  <a:lnTo>
                    <a:pt x="621" y="208"/>
                  </a:lnTo>
                  <a:lnTo>
                    <a:pt x="621" y="208"/>
                  </a:lnTo>
                  <a:lnTo>
                    <a:pt x="621" y="197"/>
                  </a:lnTo>
                  <a:lnTo>
                    <a:pt x="621" y="197"/>
                  </a:lnTo>
                  <a:lnTo>
                    <a:pt x="621" y="197"/>
                  </a:lnTo>
                  <a:lnTo>
                    <a:pt x="621" y="197"/>
                  </a:lnTo>
                  <a:lnTo>
                    <a:pt x="621" y="195"/>
                  </a:lnTo>
                  <a:lnTo>
                    <a:pt x="621" y="205"/>
                  </a:lnTo>
                  <a:lnTo>
                    <a:pt x="621" y="206"/>
                  </a:lnTo>
                  <a:lnTo>
                    <a:pt x="621" y="206"/>
                  </a:lnTo>
                  <a:lnTo>
                    <a:pt x="621" y="206"/>
                  </a:lnTo>
                  <a:lnTo>
                    <a:pt x="622" y="206"/>
                  </a:lnTo>
                  <a:lnTo>
                    <a:pt x="622" y="206"/>
                  </a:lnTo>
                  <a:lnTo>
                    <a:pt x="622" y="206"/>
                  </a:lnTo>
                  <a:lnTo>
                    <a:pt x="622" y="206"/>
                  </a:lnTo>
                  <a:lnTo>
                    <a:pt x="622" y="206"/>
                  </a:lnTo>
                  <a:lnTo>
                    <a:pt x="622" y="192"/>
                  </a:lnTo>
                  <a:lnTo>
                    <a:pt x="622" y="192"/>
                  </a:lnTo>
                  <a:lnTo>
                    <a:pt x="622" y="190"/>
                  </a:lnTo>
                  <a:lnTo>
                    <a:pt x="622" y="190"/>
                  </a:lnTo>
                  <a:lnTo>
                    <a:pt x="622" y="190"/>
                  </a:lnTo>
                  <a:lnTo>
                    <a:pt x="622" y="189"/>
                  </a:lnTo>
                  <a:lnTo>
                    <a:pt x="622" y="187"/>
                  </a:lnTo>
                  <a:lnTo>
                    <a:pt x="621" y="184"/>
                  </a:lnTo>
                  <a:lnTo>
                    <a:pt x="621" y="183"/>
                  </a:lnTo>
                  <a:lnTo>
                    <a:pt x="619" y="183"/>
                  </a:lnTo>
                  <a:lnTo>
                    <a:pt x="619" y="128"/>
                  </a:lnTo>
                  <a:lnTo>
                    <a:pt x="649" y="122"/>
                  </a:lnTo>
                  <a:lnTo>
                    <a:pt x="664" y="170"/>
                  </a:lnTo>
                  <a:lnTo>
                    <a:pt x="654" y="173"/>
                  </a:lnTo>
                  <a:lnTo>
                    <a:pt x="676" y="270"/>
                  </a:lnTo>
                  <a:lnTo>
                    <a:pt x="675" y="276"/>
                  </a:lnTo>
                  <a:lnTo>
                    <a:pt x="673" y="275"/>
                  </a:lnTo>
                  <a:lnTo>
                    <a:pt x="670" y="281"/>
                  </a:lnTo>
                  <a:lnTo>
                    <a:pt x="667" y="283"/>
                  </a:lnTo>
                  <a:lnTo>
                    <a:pt x="656" y="298"/>
                  </a:lnTo>
                  <a:lnTo>
                    <a:pt x="654" y="300"/>
                  </a:lnTo>
                  <a:lnTo>
                    <a:pt x="653" y="305"/>
                  </a:lnTo>
                  <a:lnTo>
                    <a:pt x="649" y="310"/>
                  </a:lnTo>
                  <a:lnTo>
                    <a:pt x="646" y="316"/>
                  </a:lnTo>
                  <a:lnTo>
                    <a:pt x="643" y="319"/>
                  </a:lnTo>
                  <a:lnTo>
                    <a:pt x="640" y="322"/>
                  </a:lnTo>
                  <a:lnTo>
                    <a:pt x="635" y="327"/>
                  </a:lnTo>
                  <a:lnTo>
                    <a:pt x="630" y="333"/>
                  </a:lnTo>
                  <a:lnTo>
                    <a:pt x="621" y="340"/>
                  </a:lnTo>
                  <a:lnTo>
                    <a:pt x="619" y="338"/>
                  </a:lnTo>
                  <a:lnTo>
                    <a:pt x="584" y="354"/>
                  </a:lnTo>
                  <a:lnTo>
                    <a:pt x="548" y="318"/>
                  </a:lnTo>
                  <a:lnTo>
                    <a:pt x="543" y="295"/>
                  </a:lnTo>
                  <a:lnTo>
                    <a:pt x="543" y="295"/>
                  </a:lnTo>
                  <a:lnTo>
                    <a:pt x="543" y="297"/>
                  </a:lnTo>
                  <a:lnTo>
                    <a:pt x="541" y="294"/>
                  </a:lnTo>
                  <a:lnTo>
                    <a:pt x="543" y="292"/>
                  </a:lnTo>
                  <a:lnTo>
                    <a:pt x="545" y="291"/>
                  </a:lnTo>
                  <a:lnTo>
                    <a:pt x="545" y="287"/>
                  </a:lnTo>
                  <a:lnTo>
                    <a:pt x="545" y="286"/>
                  </a:lnTo>
                  <a:lnTo>
                    <a:pt x="549" y="284"/>
                  </a:lnTo>
                  <a:lnTo>
                    <a:pt x="553" y="283"/>
                  </a:lnTo>
                  <a:lnTo>
                    <a:pt x="556" y="281"/>
                  </a:lnTo>
                  <a:lnTo>
                    <a:pt x="559" y="278"/>
                  </a:lnTo>
                  <a:lnTo>
                    <a:pt x="562" y="271"/>
                  </a:lnTo>
                  <a:lnTo>
                    <a:pt x="560" y="260"/>
                  </a:lnTo>
                  <a:lnTo>
                    <a:pt x="557" y="244"/>
                  </a:lnTo>
                  <a:lnTo>
                    <a:pt x="559" y="222"/>
                  </a:lnTo>
                  <a:lnTo>
                    <a:pt x="560" y="219"/>
                  </a:lnTo>
                  <a:lnTo>
                    <a:pt x="564" y="213"/>
                  </a:lnTo>
                  <a:lnTo>
                    <a:pt x="564" y="205"/>
                  </a:lnTo>
                  <a:lnTo>
                    <a:pt x="559" y="192"/>
                  </a:lnTo>
                  <a:lnTo>
                    <a:pt x="557" y="190"/>
                  </a:lnTo>
                  <a:lnTo>
                    <a:pt x="557" y="187"/>
                  </a:lnTo>
                  <a:lnTo>
                    <a:pt x="556" y="186"/>
                  </a:lnTo>
                  <a:lnTo>
                    <a:pt x="554" y="184"/>
                  </a:lnTo>
                  <a:lnTo>
                    <a:pt x="554" y="183"/>
                  </a:lnTo>
                  <a:lnTo>
                    <a:pt x="554" y="183"/>
                  </a:lnTo>
                  <a:lnTo>
                    <a:pt x="554" y="183"/>
                  </a:lnTo>
                  <a:lnTo>
                    <a:pt x="554" y="183"/>
                  </a:lnTo>
                  <a:lnTo>
                    <a:pt x="554" y="181"/>
                  </a:lnTo>
                  <a:lnTo>
                    <a:pt x="554" y="181"/>
                  </a:lnTo>
                  <a:lnTo>
                    <a:pt x="554" y="181"/>
                  </a:lnTo>
                  <a:lnTo>
                    <a:pt x="554" y="181"/>
                  </a:lnTo>
                  <a:lnTo>
                    <a:pt x="554" y="181"/>
                  </a:lnTo>
                  <a:lnTo>
                    <a:pt x="554" y="181"/>
                  </a:lnTo>
                  <a:lnTo>
                    <a:pt x="554" y="181"/>
                  </a:lnTo>
                  <a:lnTo>
                    <a:pt x="554" y="181"/>
                  </a:lnTo>
                  <a:lnTo>
                    <a:pt x="554" y="179"/>
                  </a:lnTo>
                  <a:lnTo>
                    <a:pt x="554" y="179"/>
                  </a:lnTo>
                  <a:lnTo>
                    <a:pt x="554" y="179"/>
                  </a:lnTo>
                  <a:lnTo>
                    <a:pt x="554" y="178"/>
                  </a:lnTo>
                  <a:lnTo>
                    <a:pt x="554" y="175"/>
                  </a:lnTo>
                  <a:lnTo>
                    <a:pt x="554" y="170"/>
                  </a:lnTo>
                  <a:lnTo>
                    <a:pt x="554" y="167"/>
                  </a:lnTo>
                  <a:lnTo>
                    <a:pt x="556" y="163"/>
                  </a:lnTo>
                  <a:lnTo>
                    <a:pt x="557" y="160"/>
                  </a:lnTo>
                  <a:lnTo>
                    <a:pt x="557" y="159"/>
                  </a:lnTo>
                  <a:lnTo>
                    <a:pt x="556" y="156"/>
                  </a:lnTo>
                  <a:lnTo>
                    <a:pt x="556" y="156"/>
                  </a:lnTo>
                  <a:lnTo>
                    <a:pt x="556" y="156"/>
                  </a:lnTo>
                  <a:lnTo>
                    <a:pt x="556" y="156"/>
                  </a:lnTo>
                  <a:lnTo>
                    <a:pt x="554" y="156"/>
                  </a:lnTo>
                  <a:lnTo>
                    <a:pt x="554" y="154"/>
                  </a:lnTo>
                  <a:lnTo>
                    <a:pt x="553" y="151"/>
                  </a:lnTo>
                  <a:lnTo>
                    <a:pt x="551" y="148"/>
                  </a:lnTo>
                  <a:lnTo>
                    <a:pt x="546" y="144"/>
                  </a:lnTo>
                  <a:lnTo>
                    <a:pt x="541" y="141"/>
                  </a:lnTo>
                  <a:lnTo>
                    <a:pt x="543" y="141"/>
                  </a:lnTo>
                  <a:lnTo>
                    <a:pt x="543" y="141"/>
                  </a:lnTo>
                  <a:lnTo>
                    <a:pt x="543" y="141"/>
                  </a:lnTo>
                  <a:lnTo>
                    <a:pt x="543" y="141"/>
                  </a:lnTo>
                  <a:lnTo>
                    <a:pt x="532" y="105"/>
                  </a:lnTo>
                  <a:lnTo>
                    <a:pt x="541" y="100"/>
                  </a:lnTo>
                  <a:lnTo>
                    <a:pt x="553" y="97"/>
                  </a:lnTo>
                  <a:lnTo>
                    <a:pt x="560" y="94"/>
                  </a:lnTo>
                  <a:lnTo>
                    <a:pt x="570" y="90"/>
                  </a:lnTo>
                  <a:lnTo>
                    <a:pt x="576" y="87"/>
                  </a:lnTo>
                  <a:lnTo>
                    <a:pt x="583" y="86"/>
                  </a:lnTo>
                  <a:lnTo>
                    <a:pt x="586" y="84"/>
                  </a:lnTo>
                  <a:lnTo>
                    <a:pt x="587" y="84"/>
                  </a:lnTo>
                  <a:lnTo>
                    <a:pt x="587" y="82"/>
                  </a:lnTo>
                  <a:lnTo>
                    <a:pt x="586" y="81"/>
                  </a:lnTo>
                  <a:lnTo>
                    <a:pt x="584" y="79"/>
                  </a:lnTo>
                  <a:lnTo>
                    <a:pt x="584" y="79"/>
                  </a:lnTo>
                  <a:lnTo>
                    <a:pt x="506" y="86"/>
                  </a:lnTo>
                  <a:lnTo>
                    <a:pt x="505" y="84"/>
                  </a:lnTo>
                  <a:lnTo>
                    <a:pt x="505" y="84"/>
                  </a:lnTo>
                  <a:lnTo>
                    <a:pt x="505" y="84"/>
                  </a:lnTo>
                  <a:lnTo>
                    <a:pt x="503" y="84"/>
                  </a:lnTo>
                  <a:lnTo>
                    <a:pt x="500" y="82"/>
                  </a:lnTo>
                  <a:lnTo>
                    <a:pt x="499" y="82"/>
                  </a:lnTo>
                  <a:lnTo>
                    <a:pt x="497" y="81"/>
                  </a:lnTo>
                  <a:lnTo>
                    <a:pt x="495" y="81"/>
                  </a:lnTo>
                  <a:lnTo>
                    <a:pt x="494" y="81"/>
                  </a:lnTo>
                  <a:lnTo>
                    <a:pt x="492" y="81"/>
                  </a:lnTo>
                  <a:lnTo>
                    <a:pt x="489" y="82"/>
                  </a:lnTo>
                  <a:lnTo>
                    <a:pt x="487" y="82"/>
                  </a:lnTo>
                  <a:lnTo>
                    <a:pt x="484" y="82"/>
                  </a:lnTo>
                  <a:lnTo>
                    <a:pt x="483" y="81"/>
                  </a:lnTo>
                  <a:lnTo>
                    <a:pt x="481" y="81"/>
                  </a:lnTo>
                  <a:lnTo>
                    <a:pt x="478" y="81"/>
                  </a:lnTo>
                  <a:lnTo>
                    <a:pt x="476" y="81"/>
                  </a:lnTo>
                  <a:lnTo>
                    <a:pt x="476" y="79"/>
                  </a:lnTo>
                  <a:lnTo>
                    <a:pt x="475" y="79"/>
                  </a:lnTo>
                  <a:lnTo>
                    <a:pt x="473" y="79"/>
                  </a:lnTo>
                  <a:lnTo>
                    <a:pt x="472" y="79"/>
                  </a:lnTo>
                  <a:lnTo>
                    <a:pt x="470" y="79"/>
                  </a:lnTo>
                  <a:lnTo>
                    <a:pt x="468" y="81"/>
                  </a:lnTo>
                  <a:lnTo>
                    <a:pt x="467" y="81"/>
                  </a:lnTo>
                  <a:lnTo>
                    <a:pt x="465" y="81"/>
                  </a:lnTo>
                  <a:lnTo>
                    <a:pt x="464" y="79"/>
                  </a:lnTo>
                  <a:lnTo>
                    <a:pt x="462" y="79"/>
                  </a:lnTo>
                  <a:lnTo>
                    <a:pt x="460" y="79"/>
                  </a:lnTo>
                  <a:lnTo>
                    <a:pt x="459" y="79"/>
                  </a:lnTo>
                  <a:lnTo>
                    <a:pt x="457" y="79"/>
                  </a:lnTo>
                  <a:lnTo>
                    <a:pt x="457" y="79"/>
                  </a:lnTo>
                  <a:lnTo>
                    <a:pt x="456" y="79"/>
                  </a:lnTo>
                  <a:lnTo>
                    <a:pt x="454" y="79"/>
                  </a:lnTo>
                  <a:lnTo>
                    <a:pt x="452" y="79"/>
                  </a:lnTo>
                  <a:lnTo>
                    <a:pt x="451" y="79"/>
                  </a:lnTo>
                  <a:lnTo>
                    <a:pt x="449" y="79"/>
                  </a:lnTo>
                  <a:lnTo>
                    <a:pt x="448" y="79"/>
                  </a:lnTo>
                  <a:lnTo>
                    <a:pt x="448" y="79"/>
                  </a:lnTo>
                  <a:lnTo>
                    <a:pt x="446" y="81"/>
                  </a:lnTo>
                  <a:lnTo>
                    <a:pt x="445" y="81"/>
                  </a:lnTo>
                  <a:lnTo>
                    <a:pt x="443" y="81"/>
                  </a:lnTo>
                  <a:lnTo>
                    <a:pt x="441" y="81"/>
                  </a:lnTo>
                  <a:lnTo>
                    <a:pt x="440" y="82"/>
                  </a:lnTo>
                  <a:lnTo>
                    <a:pt x="438" y="82"/>
                  </a:lnTo>
                  <a:lnTo>
                    <a:pt x="437" y="82"/>
                  </a:lnTo>
                  <a:lnTo>
                    <a:pt x="437" y="81"/>
                  </a:lnTo>
                  <a:lnTo>
                    <a:pt x="437" y="81"/>
                  </a:lnTo>
                  <a:lnTo>
                    <a:pt x="435" y="81"/>
                  </a:lnTo>
                  <a:lnTo>
                    <a:pt x="433" y="81"/>
                  </a:lnTo>
                  <a:lnTo>
                    <a:pt x="432" y="81"/>
                  </a:lnTo>
                  <a:lnTo>
                    <a:pt x="429" y="81"/>
                  </a:lnTo>
                  <a:lnTo>
                    <a:pt x="427" y="81"/>
                  </a:lnTo>
                  <a:lnTo>
                    <a:pt x="425" y="82"/>
                  </a:lnTo>
                  <a:lnTo>
                    <a:pt x="424" y="82"/>
                  </a:lnTo>
                  <a:lnTo>
                    <a:pt x="422" y="84"/>
                  </a:lnTo>
                  <a:lnTo>
                    <a:pt x="421" y="84"/>
                  </a:lnTo>
                  <a:lnTo>
                    <a:pt x="419" y="86"/>
                  </a:lnTo>
                  <a:lnTo>
                    <a:pt x="418" y="87"/>
                  </a:lnTo>
                  <a:lnTo>
                    <a:pt x="416" y="89"/>
                  </a:lnTo>
                  <a:lnTo>
                    <a:pt x="413" y="90"/>
                  </a:lnTo>
                  <a:lnTo>
                    <a:pt x="411" y="90"/>
                  </a:lnTo>
                  <a:lnTo>
                    <a:pt x="410" y="90"/>
                  </a:lnTo>
                  <a:lnTo>
                    <a:pt x="408" y="92"/>
                  </a:lnTo>
                  <a:lnTo>
                    <a:pt x="405" y="92"/>
                  </a:lnTo>
                  <a:lnTo>
                    <a:pt x="403" y="94"/>
                  </a:lnTo>
                  <a:lnTo>
                    <a:pt x="403" y="94"/>
                  </a:lnTo>
                  <a:lnTo>
                    <a:pt x="403" y="95"/>
                  </a:lnTo>
                  <a:lnTo>
                    <a:pt x="402" y="97"/>
                  </a:lnTo>
                  <a:lnTo>
                    <a:pt x="400" y="98"/>
                  </a:lnTo>
                  <a:lnTo>
                    <a:pt x="398" y="98"/>
                  </a:lnTo>
                  <a:lnTo>
                    <a:pt x="395" y="98"/>
                  </a:lnTo>
                  <a:lnTo>
                    <a:pt x="394" y="100"/>
                  </a:lnTo>
                  <a:lnTo>
                    <a:pt x="392" y="101"/>
                  </a:lnTo>
                  <a:lnTo>
                    <a:pt x="391" y="103"/>
                  </a:lnTo>
                  <a:lnTo>
                    <a:pt x="391" y="106"/>
                  </a:lnTo>
                  <a:lnTo>
                    <a:pt x="389" y="108"/>
                  </a:lnTo>
                  <a:lnTo>
                    <a:pt x="387" y="108"/>
                  </a:lnTo>
                  <a:lnTo>
                    <a:pt x="386" y="109"/>
                  </a:lnTo>
                  <a:lnTo>
                    <a:pt x="384" y="109"/>
                  </a:lnTo>
                  <a:lnTo>
                    <a:pt x="383" y="111"/>
                  </a:lnTo>
                  <a:lnTo>
                    <a:pt x="381" y="113"/>
                  </a:lnTo>
                  <a:lnTo>
                    <a:pt x="381" y="114"/>
                  </a:lnTo>
                  <a:lnTo>
                    <a:pt x="381" y="116"/>
                  </a:lnTo>
                  <a:lnTo>
                    <a:pt x="379" y="117"/>
                  </a:lnTo>
                  <a:lnTo>
                    <a:pt x="378" y="119"/>
                  </a:lnTo>
                  <a:lnTo>
                    <a:pt x="378" y="119"/>
                  </a:lnTo>
                  <a:lnTo>
                    <a:pt x="378" y="121"/>
                  </a:lnTo>
                  <a:lnTo>
                    <a:pt x="376" y="122"/>
                  </a:lnTo>
                  <a:lnTo>
                    <a:pt x="376" y="124"/>
                  </a:lnTo>
                  <a:lnTo>
                    <a:pt x="376" y="125"/>
                  </a:lnTo>
                  <a:lnTo>
                    <a:pt x="375" y="127"/>
                  </a:lnTo>
                  <a:lnTo>
                    <a:pt x="375" y="128"/>
                  </a:lnTo>
                  <a:lnTo>
                    <a:pt x="373" y="130"/>
                  </a:lnTo>
                  <a:lnTo>
                    <a:pt x="373" y="130"/>
                  </a:lnTo>
                  <a:lnTo>
                    <a:pt x="373" y="132"/>
                  </a:lnTo>
                  <a:lnTo>
                    <a:pt x="371" y="133"/>
                  </a:lnTo>
                  <a:lnTo>
                    <a:pt x="371" y="135"/>
                  </a:lnTo>
                  <a:lnTo>
                    <a:pt x="371" y="135"/>
                  </a:lnTo>
                  <a:lnTo>
                    <a:pt x="371" y="135"/>
                  </a:lnTo>
                  <a:lnTo>
                    <a:pt x="371" y="136"/>
                  </a:lnTo>
                  <a:lnTo>
                    <a:pt x="364" y="141"/>
                  </a:lnTo>
                  <a:lnTo>
                    <a:pt x="362" y="143"/>
                  </a:lnTo>
                  <a:lnTo>
                    <a:pt x="364" y="146"/>
                  </a:lnTo>
                  <a:lnTo>
                    <a:pt x="365" y="148"/>
                  </a:lnTo>
                  <a:lnTo>
                    <a:pt x="367" y="148"/>
                  </a:lnTo>
                  <a:lnTo>
                    <a:pt x="368" y="146"/>
                  </a:lnTo>
                  <a:lnTo>
                    <a:pt x="368" y="148"/>
                  </a:lnTo>
                  <a:lnTo>
                    <a:pt x="368" y="148"/>
                  </a:lnTo>
                  <a:lnTo>
                    <a:pt x="368" y="148"/>
                  </a:lnTo>
                  <a:lnTo>
                    <a:pt x="368" y="149"/>
                  </a:lnTo>
                  <a:lnTo>
                    <a:pt x="368" y="152"/>
                  </a:lnTo>
                  <a:lnTo>
                    <a:pt x="368" y="154"/>
                  </a:lnTo>
                  <a:lnTo>
                    <a:pt x="368" y="156"/>
                  </a:lnTo>
                  <a:lnTo>
                    <a:pt x="368" y="159"/>
                  </a:lnTo>
                  <a:lnTo>
                    <a:pt x="368" y="160"/>
                  </a:lnTo>
                  <a:lnTo>
                    <a:pt x="370" y="160"/>
                  </a:lnTo>
                  <a:lnTo>
                    <a:pt x="370" y="160"/>
                  </a:lnTo>
                  <a:lnTo>
                    <a:pt x="370" y="162"/>
                  </a:lnTo>
                  <a:lnTo>
                    <a:pt x="370" y="163"/>
                  </a:lnTo>
                  <a:lnTo>
                    <a:pt x="371" y="165"/>
                  </a:lnTo>
                  <a:lnTo>
                    <a:pt x="371" y="165"/>
                  </a:lnTo>
                  <a:lnTo>
                    <a:pt x="371" y="167"/>
                  </a:lnTo>
                  <a:lnTo>
                    <a:pt x="371" y="168"/>
                  </a:lnTo>
                  <a:lnTo>
                    <a:pt x="373" y="171"/>
                  </a:lnTo>
                  <a:lnTo>
                    <a:pt x="373" y="176"/>
                  </a:lnTo>
                  <a:lnTo>
                    <a:pt x="373" y="178"/>
                  </a:lnTo>
                  <a:lnTo>
                    <a:pt x="373" y="179"/>
                  </a:lnTo>
                  <a:lnTo>
                    <a:pt x="375" y="181"/>
                  </a:lnTo>
                  <a:lnTo>
                    <a:pt x="375" y="186"/>
                  </a:lnTo>
                  <a:lnTo>
                    <a:pt x="376" y="189"/>
                  </a:lnTo>
                  <a:lnTo>
                    <a:pt x="375" y="190"/>
                  </a:lnTo>
                  <a:lnTo>
                    <a:pt x="375" y="192"/>
                  </a:lnTo>
                  <a:lnTo>
                    <a:pt x="373" y="194"/>
                  </a:lnTo>
                  <a:lnTo>
                    <a:pt x="371" y="197"/>
                  </a:lnTo>
                  <a:lnTo>
                    <a:pt x="371" y="200"/>
                  </a:lnTo>
                  <a:lnTo>
                    <a:pt x="373" y="205"/>
                  </a:lnTo>
                  <a:lnTo>
                    <a:pt x="376" y="210"/>
                  </a:lnTo>
                  <a:lnTo>
                    <a:pt x="379" y="216"/>
                  </a:lnTo>
                  <a:lnTo>
                    <a:pt x="379" y="221"/>
                  </a:lnTo>
                  <a:lnTo>
                    <a:pt x="379" y="221"/>
                  </a:lnTo>
                  <a:lnTo>
                    <a:pt x="381" y="221"/>
                  </a:lnTo>
                  <a:lnTo>
                    <a:pt x="381" y="221"/>
                  </a:lnTo>
                  <a:lnTo>
                    <a:pt x="381" y="221"/>
                  </a:lnTo>
                  <a:lnTo>
                    <a:pt x="381" y="221"/>
                  </a:lnTo>
                  <a:lnTo>
                    <a:pt x="383" y="221"/>
                  </a:lnTo>
                  <a:lnTo>
                    <a:pt x="383" y="221"/>
                  </a:lnTo>
                  <a:lnTo>
                    <a:pt x="383" y="221"/>
                  </a:lnTo>
                  <a:lnTo>
                    <a:pt x="383" y="217"/>
                  </a:lnTo>
                  <a:lnTo>
                    <a:pt x="383" y="217"/>
                  </a:lnTo>
                  <a:lnTo>
                    <a:pt x="383" y="217"/>
                  </a:lnTo>
                  <a:lnTo>
                    <a:pt x="383" y="219"/>
                  </a:lnTo>
                  <a:lnTo>
                    <a:pt x="383" y="219"/>
                  </a:lnTo>
                  <a:lnTo>
                    <a:pt x="383" y="224"/>
                  </a:lnTo>
                  <a:lnTo>
                    <a:pt x="383" y="224"/>
                  </a:lnTo>
                  <a:lnTo>
                    <a:pt x="383" y="224"/>
                  </a:lnTo>
                  <a:lnTo>
                    <a:pt x="383" y="225"/>
                  </a:lnTo>
                  <a:lnTo>
                    <a:pt x="384" y="225"/>
                  </a:lnTo>
                  <a:lnTo>
                    <a:pt x="384" y="225"/>
                  </a:lnTo>
                  <a:lnTo>
                    <a:pt x="384" y="224"/>
                  </a:lnTo>
                  <a:lnTo>
                    <a:pt x="384" y="224"/>
                  </a:lnTo>
                  <a:lnTo>
                    <a:pt x="384" y="224"/>
                  </a:lnTo>
                  <a:lnTo>
                    <a:pt x="384" y="221"/>
                  </a:lnTo>
                  <a:lnTo>
                    <a:pt x="386" y="221"/>
                  </a:lnTo>
                  <a:lnTo>
                    <a:pt x="386" y="221"/>
                  </a:lnTo>
                  <a:lnTo>
                    <a:pt x="386" y="221"/>
                  </a:lnTo>
                  <a:lnTo>
                    <a:pt x="386" y="222"/>
                  </a:lnTo>
                  <a:lnTo>
                    <a:pt x="386" y="222"/>
                  </a:lnTo>
                  <a:lnTo>
                    <a:pt x="386" y="222"/>
                  </a:lnTo>
                  <a:lnTo>
                    <a:pt x="386" y="222"/>
                  </a:lnTo>
                  <a:lnTo>
                    <a:pt x="386" y="222"/>
                  </a:lnTo>
                  <a:lnTo>
                    <a:pt x="386" y="222"/>
                  </a:lnTo>
                  <a:lnTo>
                    <a:pt x="387" y="222"/>
                  </a:lnTo>
                  <a:lnTo>
                    <a:pt x="387" y="222"/>
                  </a:lnTo>
                  <a:lnTo>
                    <a:pt x="387" y="222"/>
                  </a:lnTo>
                  <a:lnTo>
                    <a:pt x="387" y="222"/>
                  </a:lnTo>
                  <a:lnTo>
                    <a:pt x="391" y="224"/>
                  </a:lnTo>
                  <a:lnTo>
                    <a:pt x="392" y="227"/>
                  </a:lnTo>
                  <a:lnTo>
                    <a:pt x="395" y="229"/>
                  </a:lnTo>
                  <a:lnTo>
                    <a:pt x="397" y="230"/>
                  </a:lnTo>
                  <a:lnTo>
                    <a:pt x="397" y="232"/>
                  </a:lnTo>
                  <a:lnTo>
                    <a:pt x="398" y="232"/>
                  </a:lnTo>
                  <a:lnTo>
                    <a:pt x="398" y="233"/>
                  </a:lnTo>
                  <a:lnTo>
                    <a:pt x="398" y="235"/>
                  </a:lnTo>
                  <a:lnTo>
                    <a:pt x="386" y="313"/>
                  </a:lnTo>
                  <a:lnTo>
                    <a:pt x="383" y="310"/>
                  </a:lnTo>
                  <a:lnTo>
                    <a:pt x="376" y="324"/>
                  </a:lnTo>
                  <a:lnTo>
                    <a:pt x="359" y="356"/>
                  </a:lnTo>
                  <a:lnTo>
                    <a:pt x="357" y="357"/>
                  </a:lnTo>
                  <a:lnTo>
                    <a:pt x="349" y="362"/>
                  </a:lnTo>
                  <a:lnTo>
                    <a:pt x="338" y="373"/>
                  </a:lnTo>
                  <a:lnTo>
                    <a:pt x="322" y="392"/>
                  </a:lnTo>
                  <a:lnTo>
                    <a:pt x="294" y="362"/>
                  </a:lnTo>
                  <a:lnTo>
                    <a:pt x="287" y="332"/>
                  </a:lnTo>
                  <a:lnTo>
                    <a:pt x="287" y="332"/>
                  </a:lnTo>
                  <a:lnTo>
                    <a:pt x="286" y="333"/>
                  </a:lnTo>
                  <a:lnTo>
                    <a:pt x="284" y="322"/>
                  </a:lnTo>
                  <a:lnTo>
                    <a:pt x="290" y="321"/>
                  </a:lnTo>
                  <a:lnTo>
                    <a:pt x="297" y="318"/>
                  </a:lnTo>
                  <a:lnTo>
                    <a:pt x="303" y="314"/>
                  </a:lnTo>
                  <a:lnTo>
                    <a:pt x="310" y="310"/>
                  </a:lnTo>
                  <a:lnTo>
                    <a:pt x="313" y="300"/>
                  </a:lnTo>
                  <a:lnTo>
                    <a:pt x="311" y="286"/>
                  </a:lnTo>
                  <a:lnTo>
                    <a:pt x="308" y="265"/>
                  </a:lnTo>
                  <a:lnTo>
                    <a:pt x="308" y="235"/>
                  </a:lnTo>
                  <a:lnTo>
                    <a:pt x="310" y="230"/>
                  </a:lnTo>
                  <a:lnTo>
                    <a:pt x="314" y="224"/>
                  </a:lnTo>
                  <a:lnTo>
                    <a:pt x="314" y="211"/>
                  </a:lnTo>
                  <a:lnTo>
                    <a:pt x="308" y="195"/>
                  </a:lnTo>
                  <a:lnTo>
                    <a:pt x="306" y="192"/>
                  </a:lnTo>
                  <a:lnTo>
                    <a:pt x="305" y="189"/>
                  </a:lnTo>
                  <a:lnTo>
                    <a:pt x="303" y="187"/>
                  </a:lnTo>
                  <a:lnTo>
                    <a:pt x="302" y="184"/>
                  </a:lnTo>
                  <a:lnTo>
                    <a:pt x="303" y="183"/>
                  </a:lnTo>
                  <a:lnTo>
                    <a:pt x="303" y="183"/>
                  </a:lnTo>
                  <a:lnTo>
                    <a:pt x="303" y="183"/>
                  </a:lnTo>
                  <a:lnTo>
                    <a:pt x="302" y="181"/>
                  </a:lnTo>
                  <a:lnTo>
                    <a:pt x="302" y="181"/>
                  </a:lnTo>
                  <a:lnTo>
                    <a:pt x="302" y="181"/>
                  </a:lnTo>
                  <a:lnTo>
                    <a:pt x="302" y="181"/>
                  </a:lnTo>
                  <a:lnTo>
                    <a:pt x="302" y="181"/>
                  </a:lnTo>
                  <a:lnTo>
                    <a:pt x="303" y="181"/>
                  </a:lnTo>
                  <a:lnTo>
                    <a:pt x="303" y="181"/>
                  </a:lnTo>
                  <a:lnTo>
                    <a:pt x="303" y="181"/>
                  </a:lnTo>
                  <a:lnTo>
                    <a:pt x="303" y="181"/>
                  </a:lnTo>
                  <a:lnTo>
                    <a:pt x="303" y="179"/>
                  </a:lnTo>
                  <a:lnTo>
                    <a:pt x="303" y="178"/>
                  </a:lnTo>
                  <a:lnTo>
                    <a:pt x="303" y="176"/>
                  </a:lnTo>
                  <a:lnTo>
                    <a:pt x="302" y="176"/>
                  </a:lnTo>
                  <a:lnTo>
                    <a:pt x="302" y="171"/>
                  </a:lnTo>
                  <a:lnTo>
                    <a:pt x="303" y="165"/>
                  </a:lnTo>
                  <a:lnTo>
                    <a:pt x="303" y="160"/>
                  </a:lnTo>
                  <a:lnTo>
                    <a:pt x="303" y="157"/>
                  </a:lnTo>
                  <a:lnTo>
                    <a:pt x="305" y="154"/>
                  </a:lnTo>
                  <a:lnTo>
                    <a:pt x="306" y="149"/>
                  </a:lnTo>
                  <a:lnTo>
                    <a:pt x="305" y="148"/>
                  </a:lnTo>
                  <a:lnTo>
                    <a:pt x="305" y="146"/>
                  </a:lnTo>
                  <a:lnTo>
                    <a:pt x="303" y="146"/>
                  </a:lnTo>
                  <a:lnTo>
                    <a:pt x="303" y="146"/>
                  </a:lnTo>
                  <a:lnTo>
                    <a:pt x="303" y="146"/>
                  </a:lnTo>
                  <a:lnTo>
                    <a:pt x="302" y="144"/>
                  </a:lnTo>
                  <a:lnTo>
                    <a:pt x="298" y="140"/>
                  </a:lnTo>
                  <a:lnTo>
                    <a:pt x="295" y="135"/>
                  </a:lnTo>
                  <a:lnTo>
                    <a:pt x="289" y="128"/>
                  </a:lnTo>
                  <a:lnTo>
                    <a:pt x="281" y="122"/>
                  </a:lnTo>
                  <a:lnTo>
                    <a:pt x="281" y="122"/>
                  </a:lnTo>
                  <a:lnTo>
                    <a:pt x="281" y="122"/>
                  </a:lnTo>
                  <a:lnTo>
                    <a:pt x="281" y="122"/>
                  </a:lnTo>
                  <a:lnTo>
                    <a:pt x="279" y="121"/>
                  </a:lnTo>
                  <a:lnTo>
                    <a:pt x="281" y="117"/>
                  </a:lnTo>
                  <a:lnTo>
                    <a:pt x="283" y="114"/>
                  </a:lnTo>
                  <a:lnTo>
                    <a:pt x="283" y="113"/>
                  </a:lnTo>
                  <a:lnTo>
                    <a:pt x="281" y="109"/>
                  </a:lnTo>
                  <a:lnTo>
                    <a:pt x="279" y="108"/>
                  </a:lnTo>
                  <a:lnTo>
                    <a:pt x="279" y="105"/>
                  </a:lnTo>
                  <a:lnTo>
                    <a:pt x="279" y="103"/>
                  </a:lnTo>
                  <a:lnTo>
                    <a:pt x="278" y="101"/>
                  </a:lnTo>
                  <a:lnTo>
                    <a:pt x="276" y="100"/>
                  </a:lnTo>
                  <a:lnTo>
                    <a:pt x="275" y="100"/>
                  </a:lnTo>
                  <a:lnTo>
                    <a:pt x="271" y="98"/>
                  </a:lnTo>
                  <a:lnTo>
                    <a:pt x="270" y="98"/>
                  </a:lnTo>
                  <a:lnTo>
                    <a:pt x="268" y="97"/>
                  </a:lnTo>
                  <a:lnTo>
                    <a:pt x="267" y="97"/>
                  </a:lnTo>
                  <a:lnTo>
                    <a:pt x="265" y="95"/>
                  </a:lnTo>
                  <a:lnTo>
                    <a:pt x="263" y="95"/>
                  </a:lnTo>
                  <a:lnTo>
                    <a:pt x="260" y="95"/>
                  </a:lnTo>
                  <a:lnTo>
                    <a:pt x="259" y="95"/>
                  </a:lnTo>
                  <a:lnTo>
                    <a:pt x="257" y="97"/>
                  </a:lnTo>
                  <a:lnTo>
                    <a:pt x="254" y="97"/>
                  </a:lnTo>
                  <a:lnTo>
                    <a:pt x="252" y="97"/>
                  </a:lnTo>
                  <a:lnTo>
                    <a:pt x="251" y="95"/>
                  </a:lnTo>
                  <a:lnTo>
                    <a:pt x="248" y="95"/>
                  </a:lnTo>
                  <a:lnTo>
                    <a:pt x="246" y="95"/>
                  </a:lnTo>
                  <a:lnTo>
                    <a:pt x="244" y="95"/>
                  </a:lnTo>
                  <a:lnTo>
                    <a:pt x="244" y="94"/>
                  </a:lnTo>
                  <a:lnTo>
                    <a:pt x="243" y="94"/>
                  </a:lnTo>
                  <a:lnTo>
                    <a:pt x="241" y="94"/>
                  </a:lnTo>
                  <a:lnTo>
                    <a:pt x="240" y="94"/>
                  </a:lnTo>
                  <a:lnTo>
                    <a:pt x="238" y="94"/>
                  </a:lnTo>
                  <a:lnTo>
                    <a:pt x="235" y="95"/>
                  </a:lnTo>
                  <a:lnTo>
                    <a:pt x="233" y="95"/>
                  </a:lnTo>
                  <a:lnTo>
                    <a:pt x="232" y="95"/>
                  </a:lnTo>
                  <a:lnTo>
                    <a:pt x="230" y="94"/>
                  </a:lnTo>
                  <a:lnTo>
                    <a:pt x="230" y="94"/>
                  </a:lnTo>
                  <a:lnTo>
                    <a:pt x="229" y="94"/>
                  </a:lnTo>
                  <a:lnTo>
                    <a:pt x="227" y="94"/>
                  </a:lnTo>
                  <a:lnTo>
                    <a:pt x="225" y="94"/>
                  </a:lnTo>
                  <a:lnTo>
                    <a:pt x="224" y="94"/>
                  </a:lnTo>
                  <a:lnTo>
                    <a:pt x="222" y="94"/>
                  </a:lnTo>
                  <a:lnTo>
                    <a:pt x="221" y="94"/>
                  </a:lnTo>
                  <a:lnTo>
                    <a:pt x="221" y="94"/>
                  </a:lnTo>
                  <a:lnTo>
                    <a:pt x="219" y="94"/>
                  </a:lnTo>
                  <a:lnTo>
                    <a:pt x="217" y="94"/>
                  </a:lnTo>
                  <a:lnTo>
                    <a:pt x="216" y="94"/>
                  </a:lnTo>
                  <a:lnTo>
                    <a:pt x="214" y="94"/>
                  </a:lnTo>
                  <a:lnTo>
                    <a:pt x="213" y="95"/>
                  </a:lnTo>
                  <a:lnTo>
                    <a:pt x="211" y="95"/>
                  </a:lnTo>
                  <a:lnTo>
                    <a:pt x="210" y="95"/>
                  </a:lnTo>
                  <a:lnTo>
                    <a:pt x="210" y="95"/>
                  </a:lnTo>
                  <a:lnTo>
                    <a:pt x="208" y="97"/>
                  </a:lnTo>
                  <a:lnTo>
                    <a:pt x="206" y="97"/>
                  </a:lnTo>
                  <a:lnTo>
                    <a:pt x="205" y="97"/>
                  </a:lnTo>
                  <a:lnTo>
                    <a:pt x="205" y="95"/>
                  </a:lnTo>
                  <a:lnTo>
                    <a:pt x="203" y="95"/>
                  </a:lnTo>
                  <a:lnTo>
                    <a:pt x="202" y="95"/>
                  </a:lnTo>
                  <a:lnTo>
                    <a:pt x="200" y="95"/>
                  </a:lnTo>
                  <a:lnTo>
                    <a:pt x="198" y="95"/>
                  </a:lnTo>
                  <a:lnTo>
                    <a:pt x="195" y="95"/>
                  </a:lnTo>
                  <a:lnTo>
                    <a:pt x="194" y="95"/>
                  </a:lnTo>
                  <a:lnTo>
                    <a:pt x="192" y="97"/>
                  </a:lnTo>
                  <a:lnTo>
                    <a:pt x="192" y="97"/>
                  </a:lnTo>
                  <a:lnTo>
                    <a:pt x="190" y="98"/>
                  </a:lnTo>
                  <a:lnTo>
                    <a:pt x="189" y="98"/>
                  </a:lnTo>
                  <a:lnTo>
                    <a:pt x="186" y="100"/>
                  </a:lnTo>
                  <a:lnTo>
                    <a:pt x="184" y="101"/>
                  </a:lnTo>
                  <a:lnTo>
                    <a:pt x="183" y="103"/>
                  </a:lnTo>
                  <a:lnTo>
                    <a:pt x="181" y="105"/>
                  </a:lnTo>
                  <a:lnTo>
                    <a:pt x="178" y="105"/>
                  </a:lnTo>
                  <a:lnTo>
                    <a:pt x="176" y="105"/>
                  </a:lnTo>
                  <a:lnTo>
                    <a:pt x="175" y="106"/>
                  </a:lnTo>
                  <a:lnTo>
                    <a:pt x="173" y="106"/>
                  </a:lnTo>
                  <a:lnTo>
                    <a:pt x="171" y="108"/>
                  </a:lnTo>
                  <a:lnTo>
                    <a:pt x="170" y="108"/>
                  </a:lnTo>
                  <a:lnTo>
                    <a:pt x="170" y="109"/>
                  </a:lnTo>
                  <a:lnTo>
                    <a:pt x="168" y="111"/>
                  </a:lnTo>
                  <a:lnTo>
                    <a:pt x="167" y="113"/>
                  </a:lnTo>
                  <a:lnTo>
                    <a:pt x="165" y="113"/>
                  </a:lnTo>
                  <a:lnTo>
                    <a:pt x="163" y="113"/>
                  </a:lnTo>
                  <a:lnTo>
                    <a:pt x="162" y="114"/>
                  </a:lnTo>
                  <a:lnTo>
                    <a:pt x="160" y="116"/>
                  </a:lnTo>
                  <a:lnTo>
                    <a:pt x="159" y="117"/>
                  </a:lnTo>
                  <a:lnTo>
                    <a:pt x="157" y="121"/>
                  </a:lnTo>
                  <a:lnTo>
                    <a:pt x="156" y="122"/>
                  </a:lnTo>
                  <a:lnTo>
                    <a:pt x="154" y="122"/>
                  </a:lnTo>
                  <a:lnTo>
                    <a:pt x="152" y="124"/>
                  </a:lnTo>
                  <a:lnTo>
                    <a:pt x="151" y="124"/>
                  </a:lnTo>
                  <a:lnTo>
                    <a:pt x="149" y="125"/>
                  </a:lnTo>
                  <a:lnTo>
                    <a:pt x="148" y="127"/>
                  </a:lnTo>
                  <a:lnTo>
                    <a:pt x="148" y="128"/>
                  </a:lnTo>
                  <a:lnTo>
                    <a:pt x="148" y="130"/>
                  </a:lnTo>
                  <a:lnTo>
                    <a:pt x="146" y="132"/>
                  </a:lnTo>
                  <a:lnTo>
                    <a:pt x="146" y="133"/>
                  </a:lnTo>
                  <a:lnTo>
                    <a:pt x="146" y="135"/>
                  </a:lnTo>
                  <a:lnTo>
                    <a:pt x="144" y="136"/>
                  </a:lnTo>
                  <a:lnTo>
                    <a:pt x="144" y="138"/>
                  </a:lnTo>
                  <a:lnTo>
                    <a:pt x="143" y="140"/>
                  </a:lnTo>
                  <a:lnTo>
                    <a:pt x="143" y="140"/>
                  </a:lnTo>
                  <a:lnTo>
                    <a:pt x="143" y="141"/>
                  </a:lnTo>
                  <a:lnTo>
                    <a:pt x="141" y="143"/>
                  </a:lnTo>
                  <a:lnTo>
                    <a:pt x="141" y="144"/>
                  </a:lnTo>
                  <a:lnTo>
                    <a:pt x="141" y="144"/>
                  </a:lnTo>
                  <a:lnTo>
                    <a:pt x="140" y="146"/>
                  </a:lnTo>
                  <a:lnTo>
                    <a:pt x="140" y="148"/>
                  </a:lnTo>
                  <a:lnTo>
                    <a:pt x="140" y="149"/>
                  </a:lnTo>
                  <a:lnTo>
                    <a:pt x="140" y="151"/>
                  </a:lnTo>
                  <a:lnTo>
                    <a:pt x="140" y="152"/>
                  </a:lnTo>
                  <a:lnTo>
                    <a:pt x="140" y="154"/>
                  </a:lnTo>
                  <a:lnTo>
                    <a:pt x="140" y="157"/>
                  </a:lnTo>
                  <a:lnTo>
                    <a:pt x="138" y="159"/>
                  </a:lnTo>
                  <a:lnTo>
                    <a:pt x="135" y="160"/>
                  </a:lnTo>
                  <a:lnTo>
                    <a:pt x="135" y="163"/>
                  </a:lnTo>
                  <a:lnTo>
                    <a:pt x="136" y="167"/>
                  </a:lnTo>
                  <a:lnTo>
                    <a:pt x="136" y="168"/>
                  </a:lnTo>
                  <a:lnTo>
                    <a:pt x="136" y="170"/>
                  </a:lnTo>
                  <a:lnTo>
                    <a:pt x="136" y="173"/>
                  </a:lnTo>
                  <a:lnTo>
                    <a:pt x="136" y="175"/>
                  </a:lnTo>
                  <a:lnTo>
                    <a:pt x="136" y="175"/>
                  </a:lnTo>
                  <a:lnTo>
                    <a:pt x="136" y="176"/>
                  </a:lnTo>
                  <a:lnTo>
                    <a:pt x="136" y="178"/>
                  </a:lnTo>
                  <a:lnTo>
                    <a:pt x="136" y="179"/>
                  </a:lnTo>
                  <a:lnTo>
                    <a:pt x="138" y="179"/>
                  </a:lnTo>
                  <a:lnTo>
                    <a:pt x="138" y="179"/>
                  </a:lnTo>
                  <a:lnTo>
                    <a:pt x="140" y="181"/>
                  </a:lnTo>
                  <a:lnTo>
                    <a:pt x="140" y="183"/>
                  </a:lnTo>
                  <a:lnTo>
                    <a:pt x="140" y="186"/>
                  </a:lnTo>
                  <a:lnTo>
                    <a:pt x="140" y="190"/>
                  </a:lnTo>
                  <a:lnTo>
                    <a:pt x="141" y="192"/>
                  </a:lnTo>
                  <a:lnTo>
                    <a:pt x="141" y="194"/>
                  </a:lnTo>
                  <a:lnTo>
                    <a:pt x="141" y="195"/>
                  </a:lnTo>
                  <a:lnTo>
                    <a:pt x="141" y="200"/>
                  </a:lnTo>
                  <a:lnTo>
                    <a:pt x="143" y="203"/>
                  </a:lnTo>
                  <a:lnTo>
                    <a:pt x="141" y="205"/>
                  </a:lnTo>
                  <a:lnTo>
                    <a:pt x="141" y="206"/>
                  </a:lnTo>
                  <a:lnTo>
                    <a:pt x="140" y="208"/>
                  </a:lnTo>
                  <a:lnTo>
                    <a:pt x="138" y="211"/>
                  </a:lnTo>
                  <a:lnTo>
                    <a:pt x="138" y="214"/>
                  </a:lnTo>
                  <a:lnTo>
                    <a:pt x="141" y="219"/>
                  </a:lnTo>
                  <a:lnTo>
                    <a:pt x="144" y="225"/>
                  </a:lnTo>
                  <a:lnTo>
                    <a:pt x="149" y="232"/>
                  </a:lnTo>
                  <a:lnTo>
                    <a:pt x="152" y="237"/>
                  </a:lnTo>
                  <a:lnTo>
                    <a:pt x="157" y="240"/>
                  </a:lnTo>
                  <a:lnTo>
                    <a:pt x="160" y="243"/>
                  </a:lnTo>
                  <a:lnTo>
                    <a:pt x="163" y="244"/>
                  </a:lnTo>
                  <a:lnTo>
                    <a:pt x="165" y="246"/>
                  </a:lnTo>
                  <a:lnTo>
                    <a:pt x="165" y="246"/>
                  </a:lnTo>
                  <a:lnTo>
                    <a:pt x="165" y="248"/>
                  </a:lnTo>
                  <a:lnTo>
                    <a:pt x="167" y="249"/>
                  </a:lnTo>
                  <a:lnTo>
                    <a:pt x="152" y="327"/>
                  </a:lnTo>
                  <a:lnTo>
                    <a:pt x="149" y="324"/>
                  </a:lnTo>
                  <a:lnTo>
                    <a:pt x="143" y="338"/>
                  </a:lnTo>
                  <a:lnTo>
                    <a:pt x="127" y="372"/>
                  </a:lnTo>
                  <a:lnTo>
                    <a:pt x="125" y="373"/>
                  </a:lnTo>
                  <a:lnTo>
                    <a:pt x="121" y="376"/>
                  </a:lnTo>
                  <a:lnTo>
                    <a:pt x="113" y="383"/>
                  </a:lnTo>
                  <a:lnTo>
                    <a:pt x="102" y="394"/>
                  </a:lnTo>
                  <a:lnTo>
                    <a:pt x="89" y="410"/>
                  </a:lnTo>
                  <a:lnTo>
                    <a:pt x="73" y="432"/>
                  </a:lnTo>
                  <a:lnTo>
                    <a:pt x="55" y="461"/>
                  </a:lnTo>
                  <a:lnTo>
                    <a:pt x="36" y="497"/>
                  </a:lnTo>
                  <a:lnTo>
                    <a:pt x="14" y="616"/>
                  </a:lnTo>
                  <a:lnTo>
                    <a:pt x="3" y="835"/>
                  </a:lnTo>
                  <a:lnTo>
                    <a:pt x="0" y="1120"/>
                  </a:lnTo>
                  <a:lnTo>
                    <a:pt x="1" y="1433"/>
                  </a:lnTo>
                  <a:lnTo>
                    <a:pt x="6" y="1738"/>
                  </a:lnTo>
                  <a:lnTo>
                    <a:pt x="13" y="2001"/>
                  </a:lnTo>
                  <a:lnTo>
                    <a:pt x="19" y="2184"/>
                  </a:lnTo>
                  <a:lnTo>
                    <a:pt x="21" y="2254"/>
                  </a:lnTo>
                  <a:lnTo>
                    <a:pt x="2852" y="2273"/>
                  </a:lnTo>
                  <a:lnTo>
                    <a:pt x="2884" y="1506"/>
                  </a:lnTo>
                  <a:lnTo>
                    <a:pt x="2871" y="1503"/>
                  </a:lnTo>
                  <a:lnTo>
                    <a:pt x="2858" y="1499"/>
                  </a:lnTo>
                  <a:lnTo>
                    <a:pt x="2846" y="1498"/>
                  </a:lnTo>
                  <a:lnTo>
                    <a:pt x="2831" y="1495"/>
                  </a:lnTo>
                  <a:lnTo>
                    <a:pt x="2817" y="1491"/>
                  </a:lnTo>
                  <a:lnTo>
                    <a:pt x="2801" y="1488"/>
                  </a:lnTo>
                  <a:lnTo>
                    <a:pt x="2785" y="1485"/>
                  </a:lnTo>
                  <a:lnTo>
                    <a:pt x="2768" y="1482"/>
                  </a:lnTo>
                  <a:lnTo>
                    <a:pt x="2768" y="1066"/>
                  </a:lnTo>
                  <a:lnTo>
                    <a:pt x="2761" y="772"/>
                  </a:lnTo>
                  <a:lnTo>
                    <a:pt x="2749" y="580"/>
                  </a:lnTo>
                  <a:lnTo>
                    <a:pt x="2734" y="467"/>
                  </a:lnTo>
                  <a:close/>
                  <a:moveTo>
                    <a:pt x="2876" y="271"/>
                  </a:moveTo>
                  <a:lnTo>
                    <a:pt x="2876" y="271"/>
                  </a:lnTo>
                  <a:lnTo>
                    <a:pt x="2874" y="260"/>
                  </a:lnTo>
                  <a:lnTo>
                    <a:pt x="2874" y="264"/>
                  </a:lnTo>
                  <a:lnTo>
                    <a:pt x="2874" y="265"/>
                  </a:lnTo>
                  <a:lnTo>
                    <a:pt x="2874" y="268"/>
                  </a:lnTo>
                  <a:lnTo>
                    <a:pt x="2876" y="271"/>
                  </a:lnTo>
                  <a:close/>
                  <a:moveTo>
                    <a:pt x="2294" y="319"/>
                  </a:moveTo>
                  <a:lnTo>
                    <a:pt x="2294" y="319"/>
                  </a:lnTo>
                  <a:lnTo>
                    <a:pt x="2293" y="311"/>
                  </a:lnTo>
                  <a:lnTo>
                    <a:pt x="2293" y="313"/>
                  </a:lnTo>
                  <a:lnTo>
                    <a:pt x="2294" y="314"/>
                  </a:lnTo>
                  <a:lnTo>
                    <a:pt x="2294" y="318"/>
                  </a:lnTo>
                  <a:lnTo>
                    <a:pt x="2294" y="319"/>
                  </a:lnTo>
                  <a:close/>
                  <a:moveTo>
                    <a:pt x="1456" y="111"/>
                  </a:moveTo>
                  <a:lnTo>
                    <a:pt x="1448" y="117"/>
                  </a:lnTo>
                  <a:lnTo>
                    <a:pt x="1448" y="117"/>
                  </a:lnTo>
                  <a:lnTo>
                    <a:pt x="1450" y="116"/>
                  </a:lnTo>
                  <a:lnTo>
                    <a:pt x="1451" y="114"/>
                  </a:lnTo>
                  <a:lnTo>
                    <a:pt x="1454" y="113"/>
                  </a:lnTo>
                  <a:lnTo>
                    <a:pt x="1456" y="111"/>
                  </a:lnTo>
                  <a:close/>
                  <a:moveTo>
                    <a:pt x="1273" y="235"/>
                  </a:moveTo>
                  <a:lnTo>
                    <a:pt x="1272" y="235"/>
                  </a:lnTo>
                  <a:lnTo>
                    <a:pt x="1272" y="225"/>
                  </a:lnTo>
                  <a:lnTo>
                    <a:pt x="1272" y="227"/>
                  </a:lnTo>
                  <a:lnTo>
                    <a:pt x="1272" y="230"/>
                  </a:lnTo>
                  <a:lnTo>
                    <a:pt x="1272" y="232"/>
                  </a:lnTo>
                  <a:lnTo>
                    <a:pt x="1273" y="235"/>
                  </a:lnTo>
                  <a:close/>
                  <a:moveTo>
                    <a:pt x="1189" y="381"/>
                  </a:moveTo>
                  <a:lnTo>
                    <a:pt x="1188" y="375"/>
                  </a:lnTo>
                  <a:lnTo>
                    <a:pt x="1221" y="352"/>
                  </a:lnTo>
                  <a:lnTo>
                    <a:pt x="1204" y="329"/>
                  </a:lnTo>
                  <a:lnTo>
                    <a:pt x="1218" y="319"/>
                  </a:lnTo>
                  <a:lnTo>
                    <a:pt x="1226" y="322"/>
                  </a:lnTo>
                  <a:lnTo>
                    <a:pt x="1232" y="324"/>
                  </a:lnTo>
                  <a:lnTo>
                    <a:pt x="1240" y="325"/>
                  </a:lnTo>
                  <a:lnTo>
                    <a:pt x="1246" y="327"/>
                  </a:lnTo>
                  <a:lnTo>
                    <a:pt x="1267" y="473"/>
                  </a:lnTo>
                  <a:lnTo>
                    <a:pt x="1321" y="462"/>
                  </a:lnTo>
                  <a:lnTo>
                    <a:pt x="1288" y="313"/>
                  </a:lnTo>
                  <a:lnTo>
                    <a:pt x="1405" y="214"/>
                  </a:lnTo>
                  <a:lnTo>
                    <a:pt x="1412" y="221"/>
                  </a:lnTo>
                  <a:lnTo>
                    <a:pt x="1418" y="225"/>
                  </a:lnTo>
                  <a:lnTo>
                    <a:pt x="1426" y="229"/>
                  </a:lnTo>
                  <a:lnTo>
                    <a:pt x="1434" y="232"/>
                  </a:lnTo>
                  <a:lnTo>
                    <a:pt x="1437" y="252"/>
                  </a:lnTo>
                  <a:lnTo>
                    <a:pt x="1408" y="257"/>
                  </a:lnTo>
                  <a:lnTo>
                    <a:pt x="1420" y="305"/>
                  </a:lnTo>
                  <a:lnTo>
                    <a:pt x="1412" y="306"/>
                  </a:lnTo>
                  <a:lnTo>
                    <a:pt x="1501" y="681"/>
                  </a:lnTo>
                  <a:lnTo>
                    <a:pt x="1505" y="675"/>
                  </a:lnTo>
                  <a:lnTo>
                    <a:pt x="1510" y="669"/>
                  </a:lnTo>
                  <a:lnTo>
                    <a:pt x="1515" y="664"/>
                  </a:lnTo>
                  <a:lnTo>
                    <a:pt x="1520" y="657"/>
                  </a:lnTo>
                  <a:lnTo>
                    <a:pt x="1512" y="716"/>
                  </a:lnTo>
                  <a:lnTo>
                    <a:pt x="1504" y="783"/>
                  </a:lnTo>
                  <a:lnTo>
                    <a:pt x="1496" y="858"/>
                  </a:lnTo>
                  <a:lnTo>
                    <a:pt x="1489" y="939"/>
                  </a:lnTo>
                  <a:lnTo>
                    <a:pt x="1483" y="1023"/>
                  </a:lnTo>
                  <a:lnTo>
                    <a:pt x="1477" y="1112"/>
                  </a:lnTo>
                  <a:lnTo>
                    <a:pt x="1472" y="1204"/>
                  </a:lnTo>
                  <a:lnTo>
                    <a:pt x="1467" y="1296"/>
                  </a:lnTo>
                  <a:lnTo>
                    <a:pt x="1450" y="1294"/>
                  </a:lnTo>
                  <a:lnTo>
                    <a:pt x="1431" y="1291"/>
                  </a:lnTo>
                  <a:lnTo>
                    <a:pt x="1413" y="1290"/>
                  </a:lnTo>
                  <a:lnTo>
                    <a:pt x="1394" y="1288"/>
                  </a:lnTo>
                  <a:lnTo>
                    <a:pt x="1377" y="1285"/>
                  </a:lnTo>
                  <a:lnTo>
                    <a:pt x="1358" y="1283"/>
                  </a:lnTo>
                  <a:lnTo>
                    <a:pt x="1340" y="1282"/>
                  </a:lnTo>
                  <a:lnTo>
                    <a:pt x="1323" y="1279"/>
                  </a:lnTo>
                  <a:lnTo>
                    <a:pt x="1304" y="1277"/>
                  </a:lnTo>
                  <a:lnTo>
                    <a:pt x="1286" y="1275"/>
                  </a:lnTo>
                  <a:lnTo>
                    <a:pt x="1267" y="1274"/>
                  </a:lnTo>
                  <a:lnTo>
                    <a:pt x="1250" y="1271"/>
                  </a:lnTo>
                  <a:lnTo>
                    <a:pt x="1231" y="1269"/>
                  </a:lnTo>
                  <a:lnTo>
                    <a:pt x="1213" y="1267"/>
                  </a:lnTo>
                  <a:lnTo>
                    <a:pt x="1194" y="1264"/>
                  </a:lnTo>
                  <a:lnTo>
                    <a:pt x="1177" y="1263"/>
                  </a:lnTo>
                  <a:lnTo>
                    <a:pt x="1177" y="916"/>
                  </a:lnTo>
                  <a:lnTo>
                    <a:pt x="1169" y="670"/>
                  </a:lnTo>
                  <a:lnTo>
                    <a:pt x="1158" y="508"/>
                  </a:lnTo>
                  <a:lnTo>
                    <a:pt x="1145" y="411"/>
                  </a:lnTo>
                  <a:lnTo>
                    <a:pt x="1189" y="381"/>
                  </a:lnTo>
                  <a:close/>
                </a:path>
              </a:pathLst>
            </a:custGeom>
            <a:solidFill>
              <a:srgbClr val="7FB2AF"/>
            </a:solidFill>
            <a:ln w="9525">
              <a:noFill/>
              <a:round/>
              <a:headEnd/>
              <a:tailEnd/>
            </a:ln>
          </p:spPr>
          <p:txBody>
            <a:bodyPr/>
            <a:lstStyle/>
            <a:p>
              <a:endParaRPr lang="en-US"/>
            </a:p>
          </p:txBody>
        </p:sp>
        <p:sp>
          <p:nvSpPr>
            <p:cNvPr id="13" name="Freeform 14"/>
            <p:cNvSpPr>
              <a:spLocks/>
            </p:cNvSpPr>
            <p:nvPr/>
          </p:nvSpPr>
          <p:spPr bwMode="auto">
            <a:xfrm>
              <a:off x="6169025" y="3941763"/>
              <a:ext cx="327025" cy="155575"/>
            </a:xfrm>
            <a:custGeom>
              <a:avLst/>
              <a:gdLst/>
              <a:ahLst/>
              <a:cxnLst>
                <a:cxn ang="0">
                  <a:pos x="411" y="20"/>
                </a:cxn>
                <a:cxn ang="0">
                  <a:pos x="411" y="20"/>
                </a:cxn>
                <a:cxn ang="0">
                  <a:pos x="392" y="27"/>
                </a:cxn>
                <a:cxn ang="0">
                  <a:pos x="392" y="27"/>
                </a:cxn>
                <a:cxn ang="0">
                  <a:pos x="391" y="27"/>
                </a:cxn>
                <a:cxn ang="0">
                  <a:pos x="405" y="20"/>
                </a:cxn>
                <a:cxn ang="0">
                  <a:pos x="406" y="20"/>
                </a:cxn>
                <a:cxn ang="0">
                  <a:pos x="405" y="19"/>
                </a:cxn>
                <a:cxn ang="0">
                  <a:pos x="405" y="17"/>
                </a:cxn>
                <a:cxn ang="0">
                  <a:pos x="384" y="25"/>
                </a:cxn>
                <a:cxn ang="0">
                  <a:pos x="383" y="25"/>
                </a:cxn>
                <a:cxn ang="0">
                  <a:pos x="381" y="25"/>
                </a:cxn>
                <a:cxn ang="0">
                  <a:pos x="376" y="28"/>
                </a:cxn>
                <a:cxn ang="0">
                  <a:pos x="372" y="35"/>
                </a:cxn>
                <a:cxn ang="0">
                  <a:pos x="291" y="66"/>
                </a:cxn>
                <a:cxn ang="0">
                  <a:pos x="5" y="0"/>
                </a:cxn>
                <a:cxn ang="0">
                  <a:pos x="2" y="3"/>
                </a:cxn>
                <a:cxn ang="0">
                  <a:pos x="2" y="9"/>
                </a:cxn>
                <a:cxn ang="0">
                  <a:pos x="10" y="12"/>
                </a:cxn>
                <a:cxn ang="0">
                  <a:pos x="30" y="20"/>
                </a:cxn>
                <a:cxn ang="0">
                  <a:pos x="59" y="31"/>
                </a:cxn>
                <a:cxn ang="0">
                  <a:pos x="90" y="44"/>
                </a:cxn>
                <a:cxn ang="0">
                  <a:pos x="73" y="108"/>
                </a:cxn>
                <a:cxn ang="0">
                  <a:pos x="89" y="117"/>
                </a:cxn>
                <a:cxn ang="0">
                  <a:pos x="129" y="139"/>
                </a:cxn>
                <a:cxn ang="0">
                  <a:pos x="202" y="173"/>
                </a:cxn>
                <a:cxn ang="0">
                  <a:pos x="281" y="103"/>
                </a:cxn>
                <a:cxn ang="0">
                  <a:pos x="368" y="122"/>
                </a:cxn>
                <a:cxn ang="0">
                  <a:pos x="373" y="117"/>
                </a:cxn>
                <a:cxn ang="0">
                  <a:pos x="295" y="68"/>
                </a:cxn>
                <a:cxn ang="0">
                  <a:pos x="375" y="43"/>
                </a:cxn>
                <a:cxn ang="0">
                  <a:pos x="381" y="44"/>
                </a:cxn>
                <a:cxn ang="0">
                  <a:pos x="386" y="44"/>
                </a:cxn>
                <a:cxn ang="0">
                  <a:pos x="387" y="43"/>
                </a:cxn>
                <a:cxn ang="0">
                  <a:pos x="391" y="43"/>
                </a:cxn>
                <a:cxn ang="0">
                  <a:pos x="410" y="35"/>
                </a:cxn>
                <a:cxn ang="0">
                  <a:pos x="410" y="33"/>
                </a:cxn>
                <a:cxn ang="0">
                  <a:pos x="410" y="31"/>
                </a:cxn>
                <a:cxn ang="0">
                  <a:pos x="408" y="31"/>
                </a:cxn>
                <a:cxn ang="0">
                  <a:pos x="394" y="36"/>
                </a:cxn>
                <a:cxn ang="0">
                  <a:pos x="394" y="36"/>
                </a:cxn>
                <a:cxn ang="0">
                  <a:pos x="394" y="36"/>
                </a:cxn>
                <a:cxn ang="0">
                  <a:pos x="410" y="30"/>
                </a:cxn>
                <a:cxn ang="0">
                  <a:pos x="411" y="28"/>
                </a:cxn>
                <a:cxn ang="0">
                  <a:pos x="411" y="27"/>
                </a:cxn>
                <a:cxn ang="0">
                  <a:pos x="410" y="27"/>
                </a:cxn>
                <a:cxn ang="0">
                  <a:pos x="394" y="31"/>
                </a:cxn>
                <a:cxn ang="0">
                  <a:pos x="394" y="31"/>
                </a:cxn>
                <a:cxn ang="0">
                  <a:pos x="394" y="31"/>
                </a:cxn>
                <a:cxn ang="0">
                  <a:pos x="394" y="30"/>
                </a:cxn>
                <a:cxn ang="0">
                  <a:pos x="394" y="30"/>
                </a:cxn>
                <a:cxn ang="0">
                  <a:pos x="411" y="23"/>
                </a:cxn>
                <a:cxn ang="0">
                  <a:pos x="413" y="23"/>
                </a:cxn>
              </a:cxnLst>
              <a:rect l="0" t="0" r="r" b="b"/>
              <a:pathLst>
                <a:path w="413" h="195">
                  <a:moveTo>
                    <a:pt x="413" y="22"/>
                  </a:moveTo>
                  <a:lnTo>
                    <a:pt x="411" y="20"/>
                  </a:lnTo>
                  <a:lnTo>
                    <a:pt x="411" y="20"/>
                  </a:lnTo>
                  <a:lnTo>
                    <a:pt x="411" y="20"/>
                  </a:lnTo>
                  <a:lnTo>
                    <a:pt x="410" y="20"/>
                  </a:lnTo>
                  <a:lnTo>
                    <a:pt x="392" y="27"/>
                  </a:lnTo>
                  <a:lnTo>
                    <a:pt x="392" y="27"/>
                  </a:lnTo>
                  <a:lnTo>
                    <a:pt x="392" y="27"/>
                  </a:lnTo>
                  <a:lnTo>
                    <a:pt x="391" y="27"/>
                  </a:lnTo>
                  <a:lnTo>
                    <a:pt x="391" y="27"/>
                  </a:lnTo>
                  <a:lnTo>
                    <a:pt x="405" y="22"/>
                  </a:lnTo>
                  <a:lnTo>
                    <a:pt x="405" y="20"/>
                  </a:lnTo>
                  <a:lnTo>
                    <a:pt x="406" y="20"/>
                  </a:lnTo>
                  <a:lnTo>
                    <a:pt x="406" y="20"/>
                  </a:lnTo>
                  <a:lnTo>
                    <a:pt x="406" y="19"/>
                  </a:lnTo>
                  <a:lnTo>
                    <a:pt x="405" y="19"/>
                  </a:lnTo>
                  <a:lnTo>
                    <a:pt x="405" y="17"/>
                  </a:lnTo>
                  <a:lnTo>
                    <a:pt x="405" y="17"/>
                  </a:lnTo>
                  <a:lnTo>
                    <a:pt x="403" y="17"/>
                  </a:lnTo>
                  <a:lnTo>
                    <a:pt x="384" y="25"/>
                  </a:lnTo>
                  <a:lnTo>
                    <a:pt x="383" y="25"/>
                  </a:lnTo>
                  <a:lnTo>
                    <a:pt x="383" y="25"/>
                  </a:lnTo>
                  <a:lnTo>
                    <a:pt x="381" y="25"/>
                  </a:lnTo>
                  <a:lnTo>
                    <a:pt x="381" y="25"/>
                  </a:lnTo>
                  <a:lnTo>
                    <a:pt x="379" y="27"/>
                  </a:lnTo>
                  <a:lnTo>
                    <a:pt x="376" y="28"/>
                  </a:lnTo>
                  <a:lnTo>
                    <a:pt x="373" y="31"/>
                  </a:lnTo>
                  <a:lnTo>
                    <a:pt x="372" y="35"/>
                  </a:lnTo>
                  <a:lnTo>
                    <a:pt x="372" y="38"/>
                  </a:lnTo>
                  <a:lnTo>
                    <a:pt x="291" y="66"/>
                  </a:lnTo>
                  <a:lnTo>
                    <a:pt x="216" y="22"/>
                  </a:lnTo>
                  <a:lnTo>
                    <a:pt x="5" y="0"/>
                  </a:lnTo>
                  <a:lnTo>
                    <a:pt x="3" y="1"/>
                  </a:lnTo>
                  <a:lnTo>
                    <a:pt x="2" y="3"/>
                  </a:lnTo>
                  <a:lnTo>
                    <a:pt x="0" y="6"/>
                  </a:lnTo>
                  <a:lnTo>
                    <a:pt x="2" y="9"/>
                  </a:lnTo>
                  <a:lnTo>
                    <a:pt x="5" y="11"/>
                  </a:lnTo>
                  <a:lnTo>
                    <a:pt x="10" y="12"/>
                  </a:lnTo>
                  <a:lnTo>
                    <a:pt x="19" y="16"/>
                  </a:lnTo>
                  <a:lnTo>
                    <a:pt x="30" y="20"/>
                  </a:lnTo>
                  <a:lnTo>
                    <a:pt x="43" y="25"/>
                  </a:lnTo>
                  <a:lnTo>
                    <a:pt x="59" y="31"/>
                  </a:lnTo>
                  <a:lnTo>
                    <a:pt x="75" y="38"/>
                  </a:lnTo>
                  <a:lnTo>
                    <a:pt x="90" y="44"/>
                  </a:lnTo>
                  <a:lnTo>
                    <a:pt x="71" y="106"/>
                  </a:lnTo>
                  <a:lnTo>
                    <a:pt x="73" y="108"/>
                  </a:lnTo>
                  <a:lnTo>
                    <a:pt x="78" y="111"/>
                  </a:lnTo>
                  <a:lnTo>
                    <a:pt x="89" y="117"/>
                  </a:lnTo>
                  <a:lnTo>
                    <a:pt x="105" y="127"/>
                  </a:lnTo>
                  <a:lnTo>
                    <a:pt x="129" y="139"/>
                  </a:lnTo>
                  <a:lnTo>
                    <a:pt x="160" y="155"/>
                  </a:lnTo>
                  <a:lnTo>
                    <a:pt x="202" y="173"/>
                  </a:lnTo>
                  <a:lnTo>
                    <a:pt x="252" y="195"/>
                  </a:lnTo>
                  <a:lnTo>
                    <a:pt x="281" y="103"/>
                  </a:lnTo>
                  <a:lnTo>
                    <a:pt x="367" y="122"/>
                  </a:lnTo>
                  <a:lnTo>
                    <a:pt x="368" y="122"/>
                  </a:lnTo>
                  <a:lnTo>
                    <a:pt x="372" y="120"/>
                  </a:lnTo>
                  <a:lnTo>
                    <a:pt x="373" y="117"/>
                  </a:lnTo>
                  <a:lnTo>
                    <a:pt x="372" y="114"/>
                  </a:lnTo>
                  <a:lnTo>
                    <a:pt x="295" y="68"/>
                  </a:lnTo>
                  <a:lnTo>
                    <a:pt x="372" y="41"/>
                  </a:lnTo>
                  <a:lnTo>
                    <a:pt x="375" y="43"/>
                  </a:lnTo>
                  <a:lnTo>
                    <a:pt x="378" y="44"/>
                  </a:lnTo>
                  <a:lnTo>
                    <a:pt x="381" y="44"/>
                  </a:lnTo>
                  <a:lnTo>
                    <a:pt x="386" y="44"/>
                  </a:lnTo>
                  <a:lnTo>
                    <a:pt x="386" y="44"/>
                  </a:lnTo>
                  <a:lnTo>
                    <a:pt x="387" y="43"/>
                  </a:lnTo>
                  <a:lnTo>
                    <a:pt x="387" y="43"/>
                  </a:lnTo>
                  <a:lnTo>
                    <a:pt x="389" y="43"/>
                  </a:lnTo>
                  <a:lnTo>
                    <a:pt x="391" y="43"/>
                  </a:lnTo>
                  <a:lnTo>
                    <a:pt x="408" y="35"/>
                  </a:lnTo>
                  <a:lnTo>
                    <a:pt x="410" y="35"/>
                  </a:lnTo>
                  <a:lnTo>
                    <a:pt x="410" y="33"/>
                  </a:lnTo>
                  <a:lnTo>
                    <a:pt x="410" y="33"/>
                  </a:lnTo>
                  <a:lnTo>
                    <a:pt x="410" y="33"/>
                  </a:lnTo>
                  <a:lnTo>
                    <a:pt x="410" y="31"/>
                  </a:lnTo>
                  <a:lnTo>
                    <a:pt x="408" y="31"/>
                  </a:lnTo>
                  <a:lnTo>
                    <a:pt x="408" y="31"/>
                  </a:lnTo>
                  <a:lnTo>
                    <a:pt x="406" y="31"/>
                  </a:lnTo>
                  <a:lnTo>
                    <a:pt x="394" y="36"/>
                  </a:lnTo>
                  <a:lnTo>
                    <a:pt x="394" y="36"/>
                  </a:lnTo>
                  <a:lnTo>
                    <a:pt x="394" y="36"/>
                  </a:lnTo>
                  <a:lnTo>
                    <a:pt x="394" y="36"/>
                  </a:lnTo>
                  <a:lnTo>
                    <a:pt x="394" y="36"/>
                  </a:lnTo>
                  <a:lnTo>
                    <a:pt x="410" y="30"/>
                  </a:lnTo>
                  <a:lnTo>
                    <a:pt x="410" y="30"/>
                  </a:lnTo>
                  <a:lnTo>
                    <a:pt x="411" y="28"/>
                  </a:lnTo>
                  <a:lnTo>
                    <a:pt x="411" y="28"/>
                  </a:lnTo>
                  <a:lnTo>
                    <a:pt x="411" y="28"/>
                  </a:lnTo>
                  <a:lnTo>
                    <a:pt x="411" y="27"/>
                  </a:lnTo>
                  <a:lnTo>
                    <a:pt x="411" y="27"/>
                  </a:lnTo>
                  <a:lnTo>
                    <a:pt x="410" y="27"/>
                  </a:lnTo>
                  <a:lnTo>
                    <a:pt x="410" y="27"/>
                  </a:lnTo>
                  <a:lnTo>
                    <a:pt x="394" y="31"/>
                  </a:lnTo>
                  <a:lnTo>
                    <a:pt x="394" y="31"/>
                  </a:lnTo>
                  <a:lnTo>
                    <a:pt x="394" y="31"/>
                  </a:lnTo>
                  <a:lnTo>
                    <a:pt x="394" y="31"/>
                  </a:lnTo>
                  <a:lnTo>
                    <a:pt x="394" y="31"/>
                  </a:lnTo>
                  <a:lnTo>
                    <a:pt x="394" y="30"/>
                  </a:lnTo>
                  <a:lnTo>
                    <a:pt x="394" y="30"/>
                  </a:lnTo>
                  <a:lnTo>
                    <a:pt x="394" y="30"/>
                  </a:lnTo>
                  <a:lnTo>
                    <a:pt x="394" y="30"/>
                  </a:lnTo>
                  <a:lnTo>
                    <a:pt x="411" y="23"/>
                  </a:lnTo>
                  <a:lnTo>
                    <a:pt x="411" y="23"/>
                  </a:lnTo>
                  <a:lnTo>
                    <a:pt x="413" y="23"/>
                  </a:lnTo>
                  <a:lnTo>
                    <a:pt x="413" y="23"/>
                  </a:lnTo>
                  <a:lnTo>
                    <a:pt x="413" y="22"/>
                  </a:lnTo>
                  <a:close/>
                </a:path>
              </a:pathLst>
            </a:custGeom>
            <a:solidFill>
              <a:srgbClr val="7FB2AF"/>
            </a:solidFill>
            <a:ln w="9525">
              <a:noFill/>
              <a:round/>
              <a:headEnd/>
              <a:tailEnd/>
            </a:ln>
          </p:spPr>
          <p:txBody>
            <a:bodyPr/>
            <a:lstStyle/>
            <a:p>
              <a:endParaRPr lang="en-US"/>
            </a:p>
          </p:txBody>
        </p:sp>
        <p:sp>
          <p:nvSpPr>
            <p:cNvPr id="14" name="Freeform 15"/>
            <p:cNvSpPr>
              <a:spLocks/>
            </p:cNvSpPr>
            <p:nvPr/>
          </p:nvSpPr>
          <p:spPr bwMode="auto">
            <a:xfrm>
              <a:off x="7129462" y="3924300"/>
              <a:ext cx="231775" cy="139700"/>
            </a:xfrm>
            <a:custGeom>
              <a:avLst/>
              <a:gdLst/>
              <a:ahLst/>
              <a:cxnLst>
                <a:cxn ang="0">
                  <a:pos x="135" y="45"/>
                </a:cxn>
                <a:cxn ang="0">
                  <a:pos x="25" y="61"/>
                </a:cxn>
                <a:cxn ang="0">
                  <a:pos x="27" y="56"/>
                </a:cxn>
                <a:cxn ang="0">
                  <a:pos x="22" y="51"/>
                </a:cxn>
                <a:cxn ang="0">
                  <a:pos x="22" y="50"/>
                </a:cxn>
                <a:cxn ang="0">
                  <a:pos x="21" y="50"/>
                </a:cxn>
                <a:cxn ang="0">
                  <a:pos x="10" y="37"/>
                </a:cxn>
                <a:cxn ang="0">
                  <a:pos x="8" y="37"/>
                </a:cxn>
                <a:cxn ang="0">
                  <a:pos x="8" y="39"/>
                </a:cxn>
                <a:cxn ang="0">
                  <a:pos x="8" y="39"/>
                </a:cxn>
                <a:cxn ang="0">
                  <a:pos x="8" y="40"/>
                </a:cxn>
                <a:cxn ang="0">
                  <a:pos x="16" y="48"/>
                </a:cxn>
                <a:cxn ang="0">
                  <a:pos x="14" y="48"/>
                </a:cxn>
                <a:cxn ang="0">
                  <a:pos x="3" y="37"/>
                </a:cxn>
                <a:cxn ang="0">
                  <a:pos x="3" y="37"/>
                </a:cxn>
                <a:cxn ang="0">
                  <a:pos x="2" y="37"/>
                </a:cxn>
                <a:cxn ang="0">
                  <a:pos x="2" y="39"/>
                </a:cxn>
                <a:cxn ang="0">
                  <a:pos x="3" y="40"/>
                </a:cxn>
                <a:cxn ang="0">
                  <a:pos x="13" y="50"/>
                </a:cxn>
                <a:cxn ang="0">
                  <a:pos x="13" y="50"/>
                </a:cxn>
                <a:cxn ang="0">
                  <a:pos x="11" y="50"/>
                </a:cxn>
                <a:cxn ang="0">
                  <a:pos x="11" y="50"/>
                </a:cxn>
                <a:cxn ang="0">
                  <a:pos x="3" y="42"/>
                </a:cxn>
                <a:cxn ang="0">
                  <a:pos x="3" y="42"/>
                </a:cxn>
                <a:cxn ang="0">
                  <a:pos x="2" y="42"/>
                </a:cxn>
                <a:cxn ang="0">
                  <a:pos x="2" y="42"/>
                </a:cxn>
                <a:cxn ang="0">
                  <a:pos x="2" y="43"/>
                </a:cxn>
                <a:cxn ang="0">
                  <a:pos x="11" y="53"/>
                </a:cxn>
                <a:cxn ang="0">
                  <a:pos x="11" y="53"/>
                </a:cxn>
                <a:cxn ang="0">
                  <a:pos x="3" y="46"/>
                </a:cxn>
                <a:cxn ang="0">
                  <a:pos x="3" y="45"/>
                </a:cxn>
                <a:cxn ang="0">
                  <a:pos x="2" y="46"/>
                </a:cxn>
                <a:cxn ang="0">
                  <a:pos x="0" y="46"/>
                </a:cxn>
                <a:cxn ang="0">
                  <a:pos x="2" y="48"/>
                </a:cxn>
                <a:cxn ang="0">
                  <a:pos x="13" y="59"/>
                </a:cxn>
                <a:cxn ang="0">
                  <a:pos x="14" y="59"/>
                </a:cxn>
                <a:cxn ang="0">
                  <a:pos x="14" y="61"/>
                </a:cxn>
                <a:cxn ang="0">
                  <a:pos x="19" y="64"/>
                </a:cxn>
                <a:cxn ang="0">
                  <a:pos x="24" y="64"/>
                </a:cxn>
                <a:cxn ang="0">
                  <a:pos x="32" y="132"/>
                </a:cxn>
                <a:cxn ang="0">
                  <a:pos x="33" y="137"/>
                </a:cxn>
                <a:cxn ang="0">
                  <a:pos x="37" y="139"/>
                </a:cxn>
                <a:cxn ang="0">
                  <a:pos x="129" y="177"/>
                </a:cxn>
                <a:cxn ang="0">
                  <a:pos x="191" y="135"/>
                </a:cxn>
                <a:cxn ang="0">
                  <a:pos x="227" y="107"/>
                </a:cxn>
                <a:cxn ang="0">
                  <a:pos x="245" y="91"/>
                </a:cxn>
                <a:cxn ang="0">
                  <a:pos x="249" y="86"/>
                </a:cxn>
                <a:cxn ang="0">
                  <a:pos x="240" y="39"/>
                </a:cxn>
                <a:cxn ang="0">
                  <a:pos x="260" y="24"/>
                </a:cxn>
                <a:cxn ang="0">
                  <a:pos x="278" y="15"/>
                </a:cxn>
                <a:cxn ang="0">
                  <a:pos x="289" y="8"/>
                </a:cxn>
                <a:cxn ang="0">
                  <a:pos x="292" y="5"/>
                </a:cxn>
                <a:cxn ang="0">
                  <a:pos x="289" y="0"/>
                </a:cxn>
              </a:cxnLst>
              <a:rect l="0" t="0" r="r" b="b"/>
              <a:pathLst>
                <a:path w="292" h="177">
                  <a:moveTo>
                    <a:pt x="287" y="0"/>
                  </a:moveTo>
                  <a:lnTo>
                    <a:pt x="135" y="45"/>
                  </a:lnTo>
                  <a:lnTo>
                    <a:pt x="67" y="102"/>
                  </a:lnTo>
                  <a:lnTo>
                    <a:pt x="25" y="61"/>
                  </a:lnTo>
                  <a:lnTo>
                    <a:pt x="27" y="59"/>
                  </a:lnTo>
                  <a:lnTo>
                    <a:pt x="27" y="56"/>
                  </a:lnTo>
                  <a:lnTo>
                    <a:pt x="25" y="54"/>
                  </a:lnTo>
                  <a:lnTo>
                    <a:pt x="22" y="51"/>
                  </a:lnTo>
                  <a:lnTo>
                    <a:pt x="22" y="50"/>
                  </a:lnTo>
                  <a:lnTo>
                    <a:pt x="22" y="50"/>
                  </a:lnTo>
                  <a:lnTo>
                    <a:pt x="22" y="50"/>
                  </a:lnTo>
                  <a:lnTo>
                    <a:pt x="21" y="50"/>
                  </a:lnTo>
                  <a:lnTo>
                    <a:pt x="21" y="48"/>
                  </a:lnTo>
                  <a:lnTo>
                    <a:pt x="10" y="37"/>
                  </a:lnTo>
                  <a:lnTo>
                    <a:pt x="8" y="37"/>
                  </a:lnTo>
                  <a:lnTo>
                    <a:pt x="8" y="37"/>
                  </a:lnTo>
                  <a:lnTo>
                    <a:pt x="8" y="37"/>
                  </a:lnTo>
                  <a:lnTo>
                    <a:pt x="8" y="39"/>
                  </a:lnTo>
                  <a:lnTo>
                    <a:pt x="8" y="39"/>
                  </a:lnTo>
                  <a:lnTo>
                    <a:pt x="8" y="39"/>
                  </a:lnTo>
                  <a:lnTo>
                    <a:pt x="8" y="39"/>
                  </a:lnTo>
                  <a:lnTo>
                    <a:pt x="8" y="40"/>
                  </a:lnTo>
                  <a:lnTo>
                    <a:pt x="16" y="48"/>
                  </a:lnTo>
                  <a:lnTo>
                    <a:pt x="16" y="48"/>
                  </a:lnTo>
                  <a:lnTo>
                    <a:pt x="16" y="48"/>
                  </a:lnTo>
                  <a:lnTo>
                    <a:pt x="14" y="48"/>
                  </a:lnTo>
                  <a:lnTo>
                    <a:pt x="14" y="48"/>
                  </a:lnTo>
                  <a:lnTo>
                    <a:pt x="3" y="37"/>
                  </a:lnTo>
                  <a:lnTo>
                    <a:pt x="3" y="37"/>
                  </a:lnTo>
                  <a:lnTo>
                    <a:pt x="3" y="37"/>
                  </a:lnTo>
                  <a:lnTo>
                    <a:pt x="3" y="37"/>
                  </a:lnTo>
                  <a:lnTo>
                    <a:pt x="2" y="37"/>
                  </a:lnTo>
                  <a:lnTo>
                    <a:pt x="2" y="39"/>
                  </a:lnTo>
                  <a:lnTo>
                    <a:pt x="2" y="39"/>
                  </a:lnTo>
                  <a:lnTo>
                    <a:pt x="2" y="39"/>
                  </a:lnTo>
                  <a:lnTo>
                    <a:pt x="3" y="40"/>
                  </a:lnTo>
                  <a:lnTo>
                    <a:pt x="13" y="50"/>
                  </a:lnTo>
                  <a:lnTo>
                    <a:pt x="13" y="50"/>
                  </a:lnTo>
                  <a:lnTo>
                    <a:pt x="13" y="50"/>
                  </a:lnTo>
                  <a:lnTo>
                    <a:pt x="13" y="50"/>
                  </a:lnTo>
                  <a:lnTo>
                    <a:pt x="13" y="50"/>
                  </a:lnTo>
                  <a:lnTo>
                    <a:pt x="11" y="50"/>
                  </a:lnTo>
                  <a:lnTo>
                    <a:pt x="11" y="50"/>
                  </a:lnTo>
                  <a:lnTo>
                    <a:pt x="11" y="50"/>
                  </a:lnTo>
                  <a:lnTo>
                    <a:pt x="11" y="50"/>
                  </a:lnTo>
                  <a:lnTo>
                    <a:pt x="3" y="42"/>
                  </a:lnTo>
                  <a:lnTo>
                    <a:pt x="3" y="42"/>
                  </a:lnTo>
                  <a:lnTo>
                    <a:pt x="3" y="42"/>
                  </a:lnTo>
                  <a:lnTo>
                    <a:pt x="2" y="42"/>
                  </a:lnTo>
                  <a:lnTo>
                    <a:pt x="2" y="42"/>
                  </a:lnTo>
                  <a:lnTo>
                    <a:pt x="2" y="42"/>
                  </a:lnTo>
                  <a:lnTo>
                    <a:pt x="2" y="42"/>
                  </a:lnTo>
                  <a:lnTo>
                    <a:pt x="2" y="43"/>
                  </a:lnTo>
                  <a:lnTo>
                    <a:pt x="2" y="43"/>
                  </a:lnTo>
                  <a:lnTo>
                    <a:pt x="11" y="53"/>
                  </a:lnTo>
                  <a:lnTo>
                    <a:pt x="11" y="53"/>
                  </a:lnTo>
                  <a:lnTo>
                    <a:pt x="11" y="53"/>
                  </a:lnTo>
                  <a:lnTo>
                    <a:pt x="11" y="53"/>
                  </a:lnTo>
                  <a:lnTo>
                    <a:pt x="11" y="54"/>
                  </a:lnTo>
                  <a:lnTo>
                    <a:pt x="3" y="46"/>
                  </a:lnTo>
                  <a:lnTo>
                    <a:pt x="3" y="45"/>
                  </a:lnTo>
                  <a:lnTo>
                    <a:pt x="3" y="45"/>
                  </a:lnTo>
                  <a:lnTo>
                    <a:pt x="2" y="45"/>
                  </a:lnTo>
                  <a:lnTo>
                    <a:pt x="2" y="46"/>
                  </a:lnTo>
                  <a:lnTo>
                    <a:pt x="0" y="46"/>
                  </a:lnTo>
                  <a:lnTo>
                    <a:pt x="0" y="46"/>
                  </a:lnTo>
                  <a:lnTo>
                    <a:pt x="0" y="46"/>
                  </a:lnTo>
                  <a:lnTo>
                    <a:pt x="2" y="48"/>
                  </a:lnTo>
                  <a:lnTo>
                    <a:pt x="13" y="59"/>
                  </a:lnTo>
                  <a:lnTo>
                    <a:pt x="13" y="59"/>
                  </a:lnTo>
                  <a:lnTo>
                    <a:pt x="13" y="59"/>
                  </a:lnTo>
                  <a:lnTo>
                    <a:pt x="14" y="59"/>
                  </a:lnTo>
                  <a:lnTo>
                    <a:pt x="14" y="61"/>
                  </a:lnTo>
                  <a:lnTo>
                    <a:pt x="14" y="61"/>
                  </a:lnTo>
                  <a:lnTo>
                    <a:pt x="17" y="62"/>
                  </a:lnTo>
                  <a:lnTo>
                    <a:pt x="19" y="64"/>
                  </a:lnTo>
                  <a:lnTo>
                    <a:pt x="22" y="64"/>
                  </a:lnTo>
                  <a:lnTo>
                    <a:pt x="24" y="64"/>
                  </a:lnTo>
                  <a:lnTo>
                    <a:pt x="65" y="104"/>
                  </a:lnTo>
                  <a:lnTo>
                    <a:pt x="32" y="132"/>
                  </a:lnTo>
                  <a:lnTo>
                    <a:pt x="32" y="135"/>
                  </a:lnTo>
                  <a:lnTo>
                    <a:pt x="33" y="137"/>
                  </a:lnTo>
                  <a:lnTo>
                    <a:pt x="35" y="139"/>
                  </a:lnTo>
                  <a:lnTo>
                    <a:pt x="37" y="139"/>
                  </a:lnTo>
                  <a:lnTo>
                    <a:pt x="97" y="113"/>
                  </a:lnTo>
                  <a:lnTo>
                    <a:pt x="129" y="177"/>
                  </a:lnTo>
                  <a:lnTo>
                    <a:pt x="164" y="154"/>
                  </a:lnTo>
                  <a:lnTo>
                    <a:pt x="191" y="135"/>
                  </a:lnTo>
                  <a:lnTo>
                    <a:pt x="211" y="120"/>
                  </a:lnTo>
                  <a:lnTo>
                    <a:pt x="227" y="107"/>
                  </a:lnTo>
                  <a:lnTo>
                    <a:pt x="238" y="97"/>
                  </a:lnTo>
                  <a:lnTo>
                    <a:pt x="245" y="91"/>
                  </a:lnTo>
                  <a:lnTo>
                    <a:pt x="248" y="88"/>
                  </a:lnTo>
                  <a:lnTo>
                    <a:pt x="249" y="86"/>
                  </a:lnTo>
                  <a:lnTo>
                    <a:pt x="229" y="45"/>
                  </a:lnTo>
                  <a:lnTo>
                    <a:pt x="240" y="39"/>
                  </a:lnTo>
                  <a:lnTo>
                    <a:pt x="251" y="31"/>
                  </a:lnTo>
                  <a:lnTo>
                    <a:pt x="260" y="24"/>
                  </a:lnTo>
                  <a:lnTo>
                    <a:pt x="270" y="19"/>
                  </a:lnTo>
                  <a:lnTo>
                    <a:pt x="278" y="15"/>
                  </a:lnTo>
                  <a:lnTo>
                    <a:pt x="284" y="10"/>
                  </a:lnTo>
                  <a:lnTo>
                    <a:pt x="289" y="8"/>
                  </a:lnTo>
                  <a:lnTo>
                    <a:pt x="291" y="7"/>
                  </a:lnTo>
                  <a:lnTo>
                    <a:pt x="292" y="5"/>
                  </a:lnTo>
                  <a:lnTo>
                    <a:pt x="291" y="2"/>
                  </a:lnTo>
                  <a:lnTo>
                    <a:pt x="289" y="0"/>
                  </a:lnTo>
                  <a:lnTo>
                    <a:pt x="287" y="0"/>
                  </a:lnTo>
                  <a:close/>
                </a:path>
              </a:pathLst>
            </a:custGeom>
            <a:solidFill>
              <a:srgbClr val="7FB2AF"/>
            </a:solidFill>
            <a:ln w="9525">
              <a:noFill/>
              <a:round/>
              <a:headEnd/>
              <a:tailEnd/>
            </a:ln>
          </p:spPr>
          <p:txBody>
            <a:bodyPr/>
            <a:lstStyle/>
            <a:p>
              <a:endParaRPr lang="en-US"/>
            </a:p>
          </p:txBody>
        </p:sp>
        <p:sp>
          <p:nvSpPr>
            <p:cNvPr id="15" name="Freeform 16"/>
            <p:cNvSpPr>
              <a:spLocks/>
            </p:cNvSpPr>
            <p:nvPr/>
          </p:nvSpPr>
          <p:spPr bwMode="auto">
            <a:xfrm>
              <a:off x="8070850" y="5384800"/>
              <a:ext cx="133350" cy="704850"/>
            </a:xfrm>
            <a:custGeom>
              <a:avLst/>
              <a:gdLst/>
              <a:ahLst/>
              <a:cxnLst>
                <a:cxn ang="0">
                  <a:pos x="0" y="39"/>
                </a:cxn>
                <a:cxn ang="0">
                  <a:pos x="15" y="36"/>
                </a:cxn>
                <a:cxn ang="0">
                  <a:pos x="29" y="30"/>
                </a:cxn>
                <a:cxn ang="0">
                  <a:pos x="40" y="20"/>
                </a:cxn>
                <a:cxn ang="0">
                  <a:pos x="53" y="11"/>
                </a:cxn>
                <a:cxn ang="0">
                  <a:pos x="64" y="3"/>
                </a:cxn>
                <a:cxn ang="0">
                  <a:pos x="76" y="0"/>
                </a:cxn>
                <a:cxn ang="0">
                  <a:pos x="91" y="0"/>
                </a:cxn>
                <a:cxn ang="0">
                  <a:pos x="108" y="6"/>
                </a:cxn>
                <a:cxn ang="0">
                  <a:pos x="132" y="74"/>
                </a:cxn>
                <a:cxn ang="0">
                  <a:pos x="149" y="141"/>
                </a:cxn>
                <a:cxn ang="0">
                  <a:pos x="162" y="211"/>
                </a:cxn>
                <a:cxn ang="0">
                  <a:pos x="169" y="285"/>
                </a:cxn>
                <a:cxn ang="0">
                  <a:pos x="169" y="373"/>
                </a:cxn>
                <a:cxn ang="0">
                  <a:pos x="162" y="476"/>
                </a:cxn>
                <a:cxn ang="0">
                  <a:pos x="146" y="598"/>
                </a:cxn>
                <a:cxn ang="0">
                  <a:pos x="124" y="743"/>
                </a:cxn>
                <a:cxn ang="0">
                  <a:pos x="119" y="749"/>
                </a:cxn>
                <a:cxn ang="0">
                  <a:pos x="107" y="765"/>
                </a:cxn>
                <a:cxn ang="0">
                  <a:pos x="89" y="787"/>
                </a:cxn>
                <a:cxn ang="0">
                  <a:pos x="70" y="813"/>
                </a:cxn>
                <a:cxn ang="0">
                  <a:pos x="48" y="838"/>
                </a:cxn>
                <a:cxn ang="0">
                  <a:pos x="29" y="862"/>
                </a:cxn>
                <a:cxn ang="0">
                  <a:pos x="15" y="880"/>
                </a:cxn>
                <a:cxn ang="0">
                  <a:pos x="5" y="888"/>
                </a:cxn>
                <a:cxn ang="0">
                  <a:pos x="5" y="884"/>
                </a:cxn>
                <a:cxn ang="0">
                  <a:pos x="11" y="873"/>
                </a:cxn>
                <a:cxn ang="0">
                  <a:pos x="19" y="857"/>
                </a:cxn>
                <a:cxn ang="0">
                  <a:pos x="30" y="838"/>
                </a:cxn>
                <a:cxn ang="0">
                  <a:pos x="43" y="818"/>
                </a:cxn>
                <a:cxn ang="0">
                  <a:pos x="56" y="799"/>
                </a:cxn>
                <a:cxn ang="0">
                  <a:pos x="65" y="780"/>
                </a:cxn>
                <a:cxn ang="0">
                  <a:pos x="73" y="765"/>
                </a:cxn>
                <a:cxn ang="0">
                  <a:pos x="92" y="705"/>
                </a:cxn>
                <a:cxn ang="0">
                  <a:pos x="99" y="629"/>
                </a:cxn>
                <a:cxn ang="0">
                  <a:pos x="94" y="541"/>
                </a:cxn>
                <a:cxn ang="0">
                  <a:pos x="83" y="446"/>
                </a:cxn>
                <a:cxn ang="0">
                  <a:pos x="65" y="351"/>
                </a:cxn>
                <a:cxn ang="0">
                  <a:pos x="46" y="257"/>
                </a:cxn>
                <a:cxn ang="0">
                  <a:pos x="29" y="171"/>
                </a:cxn>
                <a:cxn ang="0">
                  <a:pos x="13" y="98"/>
                </a:cxn>
                <a:cxn ang="0">
                  <a:pos x="10" y="84"/>
                </a:cxn>
                <a:cxn ang="0">
                  <a:pos x="7" y="68"/>
                </a:cxn>
                <a:cxn ang="0">
                  <a:pos x="3" y="54"/>
                </a:cxn>
                <a:cxn ang="0">
                  <a:pos x="0" y="39"/>
                </a:cxn>
              </a:cxnLst>
              <a:rect l="0" t="0" r="r" b="b"/>
              <a:pathLst>
                <a:path w="169" h="888">
                  <a:moveTo>
                    <a:pt x="0" y="39"/>
                  </a:moveTo>
                  <a:lnTo>
                    <a:pt x="15" y="36"/>
                  </a:lnTo>
                  <a:lnTo>
                    <a:pt x="29" y="30"/>
                  </a:lnTo>
                  <a:lnTo>
                    <a:pt x="40" y="20"/>
                  </a:lnTo>
                  <a:lnTo>
                    <a:pt x="53" y="11"/>
                  </a:lnTo>
                  <a:lnTo>
                    <a:pt x="64" y="3"/>
                  </a:lnTo>
                  <a:lnTo>
                    <a:pt x="76" y="0"/>
                  </a:lnTo>
                  <a:lnTo>
                    <a:pt x="91" y="0"/>
                  </a:lnTo>
                  <a:lnTo>
                    <a:pt x="108" y="6"/>
                  </a:lnTo>
                  <a:lnTo>
                    <a:pt x="132" y="74"/>
                  </a:lnTo>
                  <a:lnTo>
                    <a:pt x="149" y="141"/>
                  </a:lnTo>
                  <a:lnTo>
                    <a:pt x="162" y="211"/>
                  </a:lnTo>
                  <a:lnTo>
                    <a:pt x="169" y="285"/>
                  </a:lnTo>
                  <a:lnTo>
                    <a:pt x="169" y="373"/>
                  </a:lnTo>
                  <a:lnTo>
                    <a:pt x="162" y="476"/>
                  </a:lnTo>
                  <a:lnTo>
                    <a:pt x="146" y="598"/>
                  </a:lnTo>
                  <a:lnTo>
                    <a:pt x="124" y="743"/>
                  </a:lnTo>
                  <a:lnTo>
                    <a:pt x="119" y="749"/>
                  </a:lnTo>
                  <a:lnTo>
                    <a:pt x="107" y="765"/>
                  </a:lnTo>
                  <a:lnTo>
                    <a:pt x="89" y="787"/>
                  </a:lnTo>
                  <a:lnTo>
                    <a:pt x="70" y="813"/>
                  </a:lnTo>
                  <a:lnTo>
                    <a:pt x="48" y="838"/>
                  </a:lnTo>
                  <a:lnTo>
                    <a:pt x="29" y="862"/>
                  </a:lnTo>
                  <a:lnTo>
                    <a:pt x="15" y="880"/>
                  </a:lnTo>
                  <a:lnTo>
                    <a:pt x="5" y="888"/>
                  </a:lnTo>
                  <a:lnTo>
                    <a:pt x="5" y="884"/>
                  </a:lnTo>
                  <a:lnTo>
                    <a:pt x="11" y="873"/>
                  </a:lnTo>
                  <a:lnTo>
                    <a:pt x="19" y="857"/>
                  </a:lnTo>
                  <a:lnTo>
                    <a:pt x="30" y="838"/>
                  </a:lnTo>
                  <a:lnTo>
                    <a:pt x="43" y="818"/>
                  </a:lnTo>
                  <a:lnTo>
                    <a:pt x="56" y="799"/>
                  </a:lnTo>
                  <a:lnTo>
                    <a:pt x="65" y="780"/>
                  </a:lnTo>
                  <a:lnTo>
                    <a:pt x="73" y="765"/>
                  </a:lnTo>
                  <a:lnTo>
                    <a:pt x="92" y="705"/>
                  </a:lnTo>
                  <a:lnTo>
                    <a:pt x="99" y="629"/>
                  </a:lnTo>
                  <a:lnTo>
                    <a:pt x="94" y="541"/>
                  </a:lnTo>
                  <a:lnTo>
                    <a:pt x="83" y="446"/>
                  </a:lnTo>
                  <a:lnTo>
                    <a:pt x="65" y="351"/>
                  </a:lnTo>
                  <a:lnTo>
                    <a:pt x="46" y="257"/>
                  </a:lnTo>
                  <a:lnTo>
                    <a:pt x="29" y="171"/>
                  </a:lnTo>
                  <a:lnTo>
                    <a:pt x="13" y="98"/>
                  </a:lnTo>
                  <a:lnTo>
                    <a:pt x="10" y="84"/>
                  </a:lnTo>
                  <a:lnTo>
                    <a:pt x="7" y="68"/>
                  </a:lnTo>
                  <a:lnTo>
                    <a:pt x="3" y="54"/>
                  </a:lnTo>
                  <a:lnTo>
                    <a:pt x="0" y="39"/>
                  </a:lnTo>
                  <a:close/>
                </a:path>
              </a:pathLst>
            </a:custGeom>
            <a:solidFill>
              <a:srgbClr val="FFA893"/>
            </a:solidFill>
            <a:ln w="9525">
              <a:noFill/>
              <a:round/>
              <a:headEnd/>
              <a:tailEnd/>
            </a:ln>
          </p:spPr>
          <p:txBody>
            <a:bodyPr/>
            <a:lstStyle/>
            <a:p>
              <a:endParaRPr lang="en-US"/>
            </a:p>
          </p:txBody>
        </p:sp>
        <p:sp>
          <p:nvSpPr>
            <p:cNvPr id="16" name="Freeform 17"/>
            <p:cNvSpPr>
              <a:spLocks/>
            </p:cNvSpPr>
            <p:nvPr/>
          </p:nvSpPr>
          <p:spPr bwMode="auto">
            <a:xfrm>
              <a:off x="8435975" y="5922963"/>
              <a:ext cx="57150" cy="219075"/>
            </a:xfrm>
            <a:custGeom>
              <a:avLst/>
              <a:gdLst/>
              <a:ahLst/>
              <a:cxnLst>
                <a:cxn ang="0">
                  <a:pos x="19" y="17"/>
                </a:cxn>
                <a:cxn ang="0">
                  <a:pos x="1" y="187"/>
                </a:cxn>
                <a:cxn ang="0">
                  <a:pos x="1" y="189"/>
                </a:cxn>
                <a:cxn ang="0">
                  <a:pos x="0" y="195"/>
                </a:cxn>
                <a:cxn ang="0">
                  <a:pos x="3" y="213"/>
                </a:cxn>
                <a:cxn ang="0">
                  <a:pos x="12" y="243"/>
                </a:cxn>
                <a:cxn ang="0">
                  <a:pos x="17" y="257"/>
                </a:cxn>
                <a:cxn ang="0">
                  <a:pos x="22" y="268"/>
                </a:cxn>
                <a:cxn ang="0">
                  <a:pos x="25" y="275"/>
                </a:cxn>
                <a:cxn ang="0">
                  <a:pos x="30" y="275"/>
                </a:cxn>
                <a:cxn ang="0">
                  <a:pos x="35" y="271"/>
                </a:cxn>
                <a:cxn ang="0">
                  <a:pos x="39" y="264"/>
                </a:cxn>
                <a:cxn ang="0">
                  <a:pos x="46" y="252"/>
                </a:cxn>
                <a:cxn ang="0">
                  <a:pos x="55" y="237"/>
                </a:cxn>
                <a:cxn ang="0">
                  <a:pos x="66" y="213"/>
                </a:cxn>
                <a:cxn ang="0">
                  <a:pos x="71" y="194"/>
                </a:cxn>
                <a:cxn ang="0">
                  <a:pos x="71" y="183"/>
                </a:cxn>
                <a:cxn ang="0">
                  <a:pos x="71" y="179"/>
                </a:cxn>
                <a:cxn ang="0">
                  <a:pos x="63" y="94"/>
                </a:cxn>
                <a:cxn ang="0">
                  <a:pos x="58" y="71"/>
                </a:cxn>
                <a:cxn ang="0">
                  <a:pos x="46" y="28"/>
                </a:cxn>
                <a:cxn ang="0">
                  <a:pos x="31" y="0"/>
                </a:cxn>
                <a:cxn ang="0">
                  <a:pos x="19" y="17"/>
                </a:cxn>
              </a:cxnLst>
              <a:rect l="0" t="0" r="r" b="b"/>
              <a:pathLst>
                <a:path w="71" h="275">
                  <a:moveTo>
                    <a:pt x="19" y="17"/>
                  </a:moveTo>
                  <a:lnTo>
                    <a:pt x="1" y="187"/>
                  </a:lnTo>
                  <a:lnTo>
                    <a:pt x="1" y="189"/>
                  </a:lnTo>
                  <a:lnTo>
                    <a:pt x="0" y="195"/>
                  </a:lnTo>
                  <a:lnTo>
                    <a:pt x="3" y="213"/>
                  </a:lnTo>
                  <a:lnTo>
                    <a:pt x="12" y="243"/>
                  </a:lnTo>
                  <a:lnTo>
                    <a:pt x="17" y="257"/>
                  </a:lnTo>
                  <a:lnTo>
                    <a:pt x="22" y="268"/>
                  </a:lnTo>
                  <a:lnTo>
                    <a:pt x="25" y="275"/>
                  </a:lnTo>
                  <a:lnTo>
                    <a:pt x="30" y="275"/>
                  </a:lnTo>
                  <a:lnTo>
                    <a:pt x="35" y="271"/>
                  </a:lnTo>
                  <a:lnTo>
                    <a:pt x="39" y="264"/>
                  </a:lnTo>
                  <a:lnTo>
                    <a:pt x="46" y="252"/>
                  </a:lnTo>
                  <a:lnTo>
                    <a:pt x="55" y="237"/>
                  </a:lnTo>
                  <a:lnTo>
                    <a:pt x="66" y="213"/>
                  </a:lnTo>
                  <a:lnTo>
                    <a:pt x="71" y="194"/>
                  </a:lnTo>
                  <a:lnTo>
                    <a:pt x="71" y="183"/>
                  </a:lnTo>
                  <a:lnTo>
                    <a:pt x="71" y="179"/>
                  </a:lnTo>
                  <a:lnTo>
                    <a:pt x="63" y="94"/>
                  </a:lnTo>
                  <a:lnTo>
                    <a:pt x="58" y="71"/>
                  </a:lnTo>
                  <a:lnTo>
                    <a:pt x="46" y="28"/>
                  </a:lnTo>
                  <a:lnTo>
                    <a:pt x="31" y="0"/>
                  </a:lnTo>
                  <a:lnTo>
                    <a:pt x="19" y="17"/>
                  </a:lnTo>
                  <a:close/>
                </a:path>
              </a:pathLst>
            </a:custGeom>
            <a:solidFill>
              <a:srgbClr val="C00000"/>
            </a:solidFill>
            <a:ln w="9525">
              <a:noFill/>
              <a:round/>
              <a:headEnd/>
              <a:tailEnd/>
            </a:ln>
          </p:spPr>
          <p:txBody>
            <a:bodyPr/>
            <a:lstStyle/>
            <a:p>
              <a:endParaRPr lang="en-US"/>
            </a:p>
          </p:txBody>
        </p:sp>
        <p:sp>
          <p:nvSpPr>
            <p:cNvPr id="17" name="Freeform 18"/>
            <p:cNvSpPr>
              <a:spLocks/>
            </p:cNvSpPr>
            <p:nvPr/>
          </p:nvSpPr>
          <p:spPr bwMode="auto">
            <a:xfrm>
              <a:off x="8437562" y="5913438"/>
              <a:ext cx="55563" cy="160337"/>
            </a:xfrm>
            <a:custGeom>
              <a:avLst/>
              <a:gdLst/>
              <a:ahLst/>
              <a:cxnLst>
                <a:cxn ang="0">
                  <a:pos x="37" y="0"/>
                </a:cxn>
                <a:cxn ang="0">
                  <a:pos x="42" y="16"/>
                </a:cxn>
                <a:cxn ang="0">
                  <a:pos x="51" y="56"/>
                </a:cxn>
                <a:cxn ang="0">
                  <a:pos x="62" y="103"/>
                </a:cxn>
                <a:cxn ang="0">
                  <a:pos x="69" y="145"/>
                </a:cxn>
                <a:cxn ang="0">
                  <a:pos x="70" y="164"/>
                </a:cxn>
                <a:cxn ang="0">
                  <a:pos x="70" y="180"/>
                </a:cxn>
                <a:cxn ang="0">
                  <a:pos x="70" y="189"/>
                </a:cxn>
                <a:cxn ang="0">
                  <a:pos x="70" y="192"/>
                </a:cxn>
                <a:cxn ang="0">
                  <a:pos x="0" y="202"/>
                </a:cxn>
                <a:cxn ang="0">
                  <a:pos x="19" y="2"/>
                </a:cxn>
                <a:cxn ang="0">
                  <a:pos x="37" y="0"/>
                </a:cxn>
              </a:cxnLst>
              <a:rect l="0" t="0" r="r" b="b"/>
              <a:pathLst>
                <a:path w="70" h="202">
                  <a:moveTo>
                    <a:pt x="37" y="0"/>
                  </a:moveTo>
                  <a:lnTo>
                    <a:pt x="42" y="16"/>
                  </a:lnTo>
                  <a:lnTo>
                    <a:pt x="51" y="56"/>
                  </a:lnTo>
                  <a:lnTo>
                    <a:pt x="62" y="103"/>
                  </a:lnTo>
                  <a:lnTo>
                    <a:pt x="69" y="145"/>
                  </a:lnTo>
                  <a:lnTo>
                    <a:pt x="70" y="164"/>
                  </a:lnTo>
                  <a:lnTo>
                    <a:pt x="70" y="180"/>
                  </a:lnTo>
                  <a:lnTo>
                    <a:pt x="70" y="189"/>
                  </a:lnTo>
                  <a:lnTo>
                    <a:pt x="70" y="192"/>
                  </a:lnTo>
                  <a:lnTo>
                    <a:pt x="0" y="202"/>
                  </a:lnTo>
                  <a:lnTo>
                    <a:pt x="19" y="2"/>
                  </a:lnTo>
                  <a:lnTo>
                    <a:pt x="37" y="0"/>
                  </a:lnTo>
                  <a:close/>
                </a:path>
              </a:pathLst>
            </a:custGeom>
            <a:solidFill>
              <a:srgbClr val="FFBFA5"/>
            </a:solidFill>
            <a:ln w="9525">
              <a:noFill/>
              <a:round/>
              <a:headEnd/>
              <a:tailEnd/>
            </a:ln>
          </p:spPr>
          <p:txBody>
            <a:bodyPr/>
            <a:lstStyle/>
            <a:p>
              <a:endParaRPr lang="en-US"/>
            </a:p>
          </p:txBody>
        </p:sp>
        <p:sp>
          <p:nvSpPr>
            <p:cNvPr id="18" name="Freeform 19"/>
            <p:cNvSpPr>
              <a:spLocks/>
            </p:cNvSpPr>
            <p:nvPr/>
          </p:nvSpPr>
          <p:spPr bwMode="auto">
            <a:xfrm>
              <a:off x="8197850" y="5426075"/>
              <a:ext cx="268287" cy="515938"/>
            </a:xfrm>
            <a:custGeom>
              <a:avLst/>
              <a:gdLst/>
              <a:ahLst/>
              <a:cxnLst>
                <a:cxn ang="0">
                  <a:pos x="203" y="113"/>
                </a:cxn>
                <a:cxn ang="0">
                  <a:pos x="223" y="154"/>
                </a:cxn>
                <a:cxn ang="0">
                  <a:pos x="244" y="201"/>
                </a:cxn>
                <a:cxn ang="0">
                  <a:pos x="263" y="253"/>
                </a:cxn>
                <a:cxn ang="0">
                  <a:pos x="282" y="310"/>
                </a:cxn>
                <a:cxn ang="0">
                  <a:pos x="300" y="375"/>
                </a:cxn>
                <a:cxn ang="0">
                  <a:pos x="314" y="447"/>
                </a:cxn>
                <a:cxn ang="0">
                  <a:pos x="327" y="526"/>
                </a:cxn>
                <a:cxn ang="0">
                  <a:pos x="338" y="612"/>
                </a:cxn>
                <a:cxn ang="0">
                  <a:pos x="338" y="625"/>
                </a:cxn>
                <a:cxn ang="0">
                  <a:pos x="338" y="647"/>
                </a:cxn>
                <a:cxn ang="0">
                  <a:pos x="330" y="650"/>
                </a:cxn>
                <a:cxn ang="0">
                  <a:pos x="314" y="610"/>
                </a:cxn>
                <a:cxn ang="0">
                  <a:pos x="304" y="582"/>
                </a:cxn>
                <a:cxn ang="0">
                  <a:pos x="290" y="548"/>
                </a:cxn>
                <a:cxn ang="0">
                  <a:pos x="273" y="510"/>
                </a:cxn>
                <a:cxn ang="0">
                  <a:pos x="252" y="471"/>
                </a:cxn>
                <a:cxn ang="0">
                  <a:pos x="230" y="426"/>
                </a:cxn>
                <a:cxn ang="0">
                  <a:pos x="206" y="382"/>
                </a:cxn>
                <a:cxn ang="0">
                  <a:pos x="181" y="336"/>
                </a:cxn>
                <a:cxn ang="0">
                  <a:pos x="155" y="289"/>
                </a:cxn>
                <a:cxn ang="0">
                  <a:pos x="130" y="245"/>
                </a:cxn>
                <a:cxn ang="0">
                  <a:pos x="106" y="202"/>
                </a:cxn>
                <a:cxn ang="0">
                  <a:pos x="82" y="162"/>
                </a:cxn>
                <a:cxn ang="0">
                  <a:pos x="60" y="124"/>
                </a:cxn>
                <a:cxn ang="0">
                  <a:pos x="39" y="92"/>
                </a:cxn>
                <a:cxn ang="0">
                  <a:pos x="23" y="64"/>
                </a:cxn>
                <a:cxn ang="0">
                  <a:pos x="9" y="42"/>
                </a:cxn>
                <a:cxn ang="0">
                  <a:pos x="0" y="27"/>
                </a:cxn>
                <a:cxn ang="0">
                  <a:pos x="20" y="24"/>
                </a:cxn>
                <a:cxn ang="0">
                  <a:pos x="42" y="19"/>
                </a:cxn>
                <a:cxn ang="0">
                  <a:pos x="65" y="15"/>
                </a:cxn>
                <a:cxn ang="0">
                  <a:pos x="85" y="11"/>
                </a:cxn>
                <a:cxn ang="0">
                  <a:pos x="103" y="7"/>
                </a:cxn>
                <a:cxn ang="0">
                  <a:pos x="117" y="4"/>
                </a:cxn>
                <a:cxn ang="0">
                  <a:pos x="127" y="2"/>
                </a:cxn>
                <a:cxn ang="0">
                  <a:pos x="130" y="0"/>
                </a:cxn>
                <a:cxn ang="0">
                  <a:pos x="131" y="2"/>
                </a:cxn>
                <a:cxn ang="0">
                  <a:pos x="135" y="7"/>
                </a:cxn>
                <a:cxn ang="0">
                  <a:pos x="141" y="15"/>
                </a:cxn>
                <a:cxn ang="0">
                  <a:pos x="150" y="27"/>
                </a:cxn>
                <a:cxn ang="0">
                  <a:pos x="160" y="43"/>
                </a:cxn>
                <a:cxn ang="0">
                  <a:pos x="173" y="62"/>
                </a:cxn>
                <a:cxn ang="0">
                  <a:pos x="187" y="86"/>
                </a:cxn>
                <a:cxn ang="0">
                  <a:pos x="203" y="113"/>
                </a:cxn>
              </a:cxnLst>
              <a:rect l="0" t="0" r="r" b="b"/>
              <a:pathLst>
                <a:path w="338" h="650">
                  <a:moveTo>
                    <a:pt x="203" y="113"/>
                  </a:moveTo>
                  <a:lnTo>
                    <a:pt x="223" y="154"/>
                  </a:lnTo>
                  <a:lnTo>
                    <a:pt x="244" y="201"/>
                  </a:lnTo>
                  <a:lnTo>
                    <a:pt x="263" y="253"/>
                  </a:lnTo>
                  <a:lnTo>
                    <a:pt x="282" y="310"/>
                  </a:lnTo>
                  <a:lnTo>
                    <a:pt x="300" y="375"/>
                  </a:lnTo>
                  <a:lnTo>
                    <a:pt x="314" y="447"/>
                  </a:lnTo>
                  <a:lnTo>
                    <a:pt x="327" y="526"/>
                  </a:lnTo>
                  <a:lnTo>
                    <a:pt x="338" y="612"/>
                  </a:lnTo>
                  <a:lnTo>
                    <a:pt x="338" y="625"/>
                  </a:lnTo>
                  <a:lnTo>
                    <a:pt x="338" y="647"/>
                  </a:lnTo>
                  <a:lnTo>
                    <a:pt x="330" y="650"/>
                  </a:lnTo>
                  <a:lnTo>
                    <a:pt x="314" y="610"/>
                  </a:lnTo>
                  <a:lnTo>
                    <a:pt x="304" y="582"/>
                  </a:lnTo>
                  <a:lnTo>
                    <a:pt x="290" y="548"/>
                  </a:lnTo>
                  <a:lnTo>
                    <a:pt x="273" y="510"/>
                  </a:lnTo>
                  <a:lnTo>
                    <a:pt x="252" y="471"/>
                  </a:lnTo>
                  <a:lnTo>
                    <a:pt x="230" y="426"/>
                  </a:lnTo>
                  <a:lnTo>
                    <a:pt x="206" y="382"/>
                  </a:lnTo>
                  <a:lnTo>
                    <a:pt x="181" y="336"/>
                  </a:lnTo>
                  <a:lnTo>
                    <a:pt x="155" y="289"/>
                  </a:lnTo>
                  <a:lnTo>
                    <a:pt x="130" y="245"/>
                  </a:lnTo>
                  <a:lnTo>
                    <a:pt x="106" y="202"/>
                  </a:lnTo>
                  <a:lnTo>
                    <a:pt x="82" y="162"/>
                  </a:lnTo>
                  <a:lnTo>
                    <a:pt x="60" y="124"/>
                  </a:lnTo>
                  <a:lnTo>
                    <a:pt x="39" y="92"/>
                  </a:lnTo>
                  <a:lnTo>
                    <a:pt x="23" y="64"/>
                  </a:lnTo>
                  <a:lnTo>
                    <a:pt x="9" y="42"/>
                  </a:lnTo>
                  <a:lnTo>
                    <a:pt x="0" y="27"/>
                  </a:lnTo>
                  <a:lnTo>
                    <a:pt x="20" y="24"/>
                  </a:lnTo>
                  <a:lnTo>
                    <a:pt x="42" y="19"/>
                  </a:lnTo>
                  <a:lnTo>
                    <a:pt x="65" y="15"/>
                  </a:lnTo>
                  <a:lnTo>
                    <a:pt x="85" y="11"/>
                  </a:lnTo>
                  <a:lnTo>
                    <a:pt x="103" y="7"/>
                  </a:lnTo>
                  <a:lnTo>
                    <a:pt x="117" y="4"/>
                  </a:lnTo>
                  <a:lnTo>
                    <a:pt x="127" y="2"/>
                  </a:lnTo>
                  <a:lnTo>
                    <a:pt x="130" y="0"/>
                  </a:lnTo>
                  <a:lnTo>
                    <a:pt x="131" y="2"/>
                  </a:lnTo>
                  <a:lnTo>
                    <a:pt x="135" y="7"/>
                  </a:lnTo>
                  <a:lnTo>
                    <a:pt x="141" y="15"/>
                  </a:lnTo>
                  <a:lnTo>
                    <a:pt x="150" y="27"/>
                  </a:lnTo>
                  <a:lnTo>
                    <a:pt x="160" y="43"/>
                  </a:lnTo>
                  <a:lnTo>
                    <a:pt x="173" y="62"/>
                  </a:lnTo>
                  <a:lnTo>
                    <a:pt x="187" y="86"/>
                  </a:lnTo>
                  <a:lnTo>
                    <a:pt x="203" y="113"/>
                  </a:lnTo>
                  <a:close/>
                </a:path>
              </a:pathLst>
            </a:custGeom>
            <a:solidFill>
              <a:srgbClr val="FFBFA5"/>
            </a:solidFill>
            <a:ln w="9525">
              <a:noFill/>
              <a:round/>
              <a:headEnd/>
              <a:tailEnd/>
            </a:ln>
          </p:spPr>
          <p:txBody>
            <a:bodyPr/>
            <a:lstStyle/>
            <a:p>
              <a:endParaRPr lang="en-US"/>
            </a:p>
          </p:txBody>
        </p:sp>
        <p:sp>
          <p:nvSpPr>
            <p:cNvPr id="19" name="Freeform 20"/>
            <p:cNvSpPr>
              <a:spLocks/>
            </p:cNvSpPr>
            <p:nvPr/>
          </p:nvSpPr>
          <p:spPr bwMode="auto">
            <a:xfrm>
              <a:off x="8020050" y="5973763"/>
              <a:ext cx="173037" cy="146050"/>
            </a:xfrm>
            <a:custGeom>
              <a:avLst/>
              <a:gdLst/>
              <a:ahLst/>
              <a:cxnLst>
                <a:cxn ang="0">
                  <a:pos x="3" y="170"/>
                </a:cxn>
                <a:cxn ang="0">
                  <a:pos x="21" y="164"/>
                </a:cxn>
                <a:cxn ang="0">
                  <a:pos x="35" y="159"/>
                </a:cxn>
                <a:cxn ang="0">
                  <a:pos x="46" y="153"/>
                </a:cxn>
                <a:cxn ang="0">
                  <a:pos x="56" y="148"/>
                </a:cxn>
                <a:cxn ang="0">
                  <a:pos x="64" y="145"/>
                </a:cxn>
                <a:cxn ang="0">
                  <a:pos x="68" y="142"/>
                </a:cxn>
                <a:cxn ang="0">
                  <a:pos x="72" y="139"/>
                </a:cxn>
                <a:cxn ang="0">
                  <a:pos x="73" y="139"/>
                </a:cxn>
                <a:cxn ang="0">
                  <a:pos x="176" y="15"/>
                </a:cxn>
                <a:cxn ang="0">
                  <a:pos x="191" y="0"/>
                </a:cxn>
                <a:cxn ang="0">
                  <a:pos x="192" y="2"/>
                </a:cxn>
                <a:cxn ang="0">
                  <a:pos x="199" y="7"/>
                </a:cxn>
                <a:cxn ang="0">
                  <a:pos x="205" y="13"/>
                </a:cxn>
                <a:cxn ang="0">
                  <a:pos x="211" y="24"/>
                </a:cxn>
                <a:cxn ang="0">
                  <a:pos x="216" y="37"/>
                </a:cxn>
                <a:cxn ang="0">
                  <a:pos x="219" y="51"/>
                </a:cxn>
                <a:cxn ang="0">
                  <a:pos x="216" y="69"/>
                </a:cxn>
                <a:cxn ang="0">
                  <a:pos x="208" y="88"/>
                </a:cxn>
                <a:cxn ang="0">
                  <a:pos x="197" y="97"/>
                </a:cxn>
                <a:cxn ang="0">
                  <a:pos x="195" y="97"/>
                </a:cxn>
                <a:cxn ang="0">
                  <a:pos x="189" y="97"/>
                </a:cxn>
                <a:cxn ang="0">
                  <a:pos x="183" y="99"/>
                </a:cxn>
                <a:cxn ang="0">
                  <a:pos x="173" y="102"/>
                </a:cxn>
                <a:cxn ang="0">
                  <a:pos x="164" y="107"/>
                </a:cxn>
                <a:cxn ang="0">
                  <a:pos x="153" y="115"/>
                </a:cxn>
                <a:cxn ang="0">
                  <a:pos x="141" y="124"/>
                </a:cxn>
                <a:cxn ang="0">
                  <a:pos x="132" y="139"/>
                </a:cxn>
                <a:cxn ang="0">
                  <a:pos x="110" y="169"/>
                </a:cxn>
                <a:cxn ang="0">
                  <a:pos x="105" y="185"/>
                </a:cxn>
                <a:cxn ang="0">
                  <a:pos x="5" y="185"/>
                </a:cxn>
                <a:cxn ang="0">
                  <a:pos x="3" y="183"/>
                </a:cxn>
                <a:cxn ang="0">
                  <a:pos x="2" y="178"/>
                </a:cxn>
                <a:cxn ang="0">
                  <a:pos x="0" y="174"/>
                </a:cxn>
                <a:cxn ang="0">
                  <a:pos x="3" y="170"/>
                </a:cxn>
              </a:cxnLst>
              <a:rect l="0" t="0" r="r" b="b"/>
              <a:pathLst>
                <a:path w="219" h="185">
                  <a:moveTo>
                    <a:pt x="3" y="170"/>
                  </a:moveTo>
                  <a:lnTo>
                    <a:pt x="21" y="164"/>
                  </a:lnTo>
                  <a:lnTo>
                    <a:pt x="35" y="159"/>
                  </a:lnTo>
                  <a:lnTo>
                    <a:pt x="46" y="153"/>
                  </a:lnTo>
                  <a:lnTo>
                    <a:pt x="56" y="148"/>
                  </a:lnTo>
                  <a:lnTo>
                    <a:pt x="64" y="145"/>
                  </a:lnTo>
                  <a:lnTo>
                    <a:pt x="68" y="142"/>
                  </a:lnTo>
                  <a:lnTo>
                    <a:pt x="72" y="139"/>
                  </a:lnTo>
                  <a:lnTo>
                    <a:pt x="73" y="139"/>
                  </a:lnTo>
                  <a:lnTo>
                    <a:pt x="176" y="15"/>
                  </a:lnTo>
                  <a:lnTo>
                    <a:pt x="191" y="0"/>
                  </a:lnTo>
                  <a:lnTo>
                    <a:pt x="192" y="2"/>
                  </a:lnTo>
                  <a:lnTo>
                    <a:pt x="199" y="7"/>
                  </a:lnTo>
                  <a:lnTo>
                    <a:pt x="205" y="13"/>
                  </a:lnTo>
                  <a:lnTo>
                    <a:pt x="211" y="24"/>
                  </a:lnTo>
                  <a:lnTo>
                    <a:pt x="216" y="37"/>
                  </a:lnTo>
                  <a:lnTo>
                    <a:pt x="219" y="51"/>
                  </a:lnTo>
                  <a:lnTo>
                    <a:pt x="216" y="69"/>
                  </a:lnTo>
                  <a:lnTo>
                    <a:pt x="208" y="88"/>
                  </a:lnTo>
                  <a:lnTo>
                    <a:pt x="197" y="97"/>
                  </a:lnTo>
                  <a:lnTo>
                    <a:pt x="195" y="97"/>
                  </a:lnTo>
                  <a:lnTo>
                    <a:pt x="189" y="97"/>
                  </a:lnTo>
                  <a:lnTo>
                    <a:pt x="183" y="99"/>
                  </a:lnTo>
                  <a:lnTo>
                    <a:pt x="173" y="102"/>
                  </a:lnTo>
                  <a:lnTo>
                    <a:pt x="164" y="107"/>
                  </a:lnTo>
                  <a:lnTo>
                    <a:pt x="153" y="115"/>
                  </a:lnTo>
                  <a:lnTo>
                    <a:pt x="141" y="124"/>
                  </a:lnTo>
                  <a:lnTo>
                    <a:pt x="132" y="139"/>
                  </a:lnTo>
                  <a:lnTo>
                    <a:pt x="110" y="169"/>
                  </a:lnTo>
                  <a:lnTo>
                    <a:pt x="105" y="185"/>
                  </a:lnTo>
                  <a:lnTo>
                    <a:pt x="5" y="185"/>
                  </a:lnTo>
                  <a:lnTo>
                    <a:pt x="3" y="183"/>
                  </a:lnTo>
                  <a:lnTo>
                    <a:pt x="2" y="178"/>
                  </a:lnTo>
                  <a:lnTo>
                    <a:pt x="0" y="174"/>
                  </a:lnTo>
                  <a:lnTo>
                    <a:pt x="3" y="170"/>
                  </a:lnTo>
                  <a:close/>
                </a:path>
              </a:pathLst>
            </a:custGeom>
            <a:solidFill>
              <a:srgbClr val="FFA893"/>
            </a:solidFill>
            <a:ln w="9525">
              <a:noFill/>
              <a:round/>
              <a:headEnd/>
              <a:tailEnd/>
            </a:ln>
          </p:spPr>
          <p:txBody>
            <a:bodyPr/>
            <a:lstStyle/>
            <a:p>
              <a:endParaRPr lang="en-US"/>
            </a:p>
          </p:txBody>
        </p:sp>
        <p:sp>
          <p:nvSpPr>
            <p:cNvPr id="20" name="Freeform 21"/>
            <p:cNvSpPr>
              <a:spLocks/>
            </p:cNvSpPr>
            <p:nvPr/>
          </p:nvSpPr>
          <p:spPr bwMode="auto">
            <a:xfrm>
              <a:off x="8001000" y="5986463"/>
              <a:ext cx="198437" cy="134937"/>
            </a:xfrm>
            <a:custGeom>
              <a:avLst/>
              <a:gdLst/>
              <a:ahLst/>
              <a:cxnLst>
                <a:cxn ang="0">
                  <a:pos x="8" y="158"/>
                </a:cxn>
                <a:cxn ang="0">
                  <a:pos x="14" y="156"/>
                </a:cxn>
                <a:cxn ang="0">
                  <a:pos x="25" y="151"/>
                </a:cxn>
                <a:cxn ang="0">
                  <a:pos x="40" y="145"/>
                </a:cxn>
                <a:cxn ang="0">
                  <a:pos x="55" y="138"/>
                </a:cxn>
                <a:cxn ang="0">
                  <a:pos x="70" y="131"/>
                </a:cxn>
                <a:cxn ang="0">
                  <a:pos x="82" y="126"/>
                </a:cxn>
                <a:cxn ang="0">
                  <a:pos x="92" y="121"/>
                </a:cxn>
                <a:cxn ang="0">
                  <a:pos x="95" y="119"/>
                </a:cxn>
                <a:cxn ang="0">
                  <a:pos x="121" y="158"/>
                </a:cxn>
                <a:cxn ang="0">
                  <a:pos x="130" y="142"/>
                </a:cxn>
                <a:cxn ang="0">
                  <a:pos x="141" y="127"/>
                </a:cxn>
                <a:cxn ang="0">
                  <a:pos x="152" y="115"/>
                </a:cxn>
                <a:cxn ang="0">
                  <a:pos x="163" y="102"/>
                </a:cxn>
                <a:cxn ang="0">
                  <a:pos x="173" y="92"/>
                </a:cxn>
                <a:cxn ang="0">
                  <a:pos x="184" y="83"/>
                </a:cxn>
                <a:cxn ang="0">
                  <a:pos x="195" y="75"/>
                </a:cxn>
                <a:cxn ang="0">
                  <a:pos x="205" y="69"/>
                </a:cxn>
                <a:cxn ang="0">
                  <a:pos x="229" y="0"/>
                </a:cxn>
                <a:cxn ang="0">
                  <a:pos x="230" y="2"/>
                </a:cxn>
                <a:cxn ang="0">
                  <a:pos x="235" y="8"/>
                </a:cxn>
                <a:cxn ang="0">
                  <a:pos x="241" y="16"/>
                </a:cxn>
                <a:cxn ang="0">
                  <a:pos x="244" y="26"/>
                </a:cxn>
                <a:cxn ang="0">
                  <a:pos x="249" y="50"/>
                </a:cxn>
                <a:cxn ang="0">
                  <a:pos x="246" y="69"/>
                </a:cxn>
                <a:cxn ang="0">
                  <a:pos x="240" y="80"/>
                </a:cxn>
                <a:cxn ang="0">
                  <a:pos x="236" y="84"/>
                </a:cxn>
                <a:cxn ang="0">
                  <a:pos x="227" y="169"/>
                </a:cxn>
                <a:cxn ang="0">
                  <a:pos x="221" y="170"/>
                </a:cxn>
                <a:cxn ang="0">
                  <a:pos x="214" y="97"/>
                </a:cxn>
                <a:cxn ang="0">
                  <a:pos x="195" y="102"/>
                </a:cxn>
                <a:cxn ang="0">
                  <a:pos x="178" y="110"/>
                </a:cxn>
                <a:cxn ang="0">
                  <a:pos x="163" y="123"/>
                </a:cxn>
                <a:cxn ang="0">
                  <a:pos x="151" y="135"/>
                </a:cxn>
                <a:cxn ang="0">
                  <a:pos x="143" y="148"/>
                </a:cxn>
                <a:cxn ang="0">
                  <a:pos x="135" y="159"/>
                </a:cxn>
                <a:cxn ang="0">
                  <a:pos x="132" y="167"/>
                </a:cxn>
                <a:cxn ang="0">
                  <a:pos x="130" y="170"/>
                </a:cxn>
                <a:cxn ang="0">
                  <a:pos x="1" y="170"/>
                </a:cxn>
                <a:cxn ang="0">
                  <a:pos x="1" y="169"/>
                </a:cxn>
                <a:cxn ang="0">
                  <a:pos x="0" y="165"/>
                </a:cxn>
                <a:cxn ang="0">
                  <a:pos x="1" y="161"/>
                </a:cxn>
                <a:cxn ang="0">
                  <a:pos x="8" y="158"/>
                </a:cxn>
              </a:cxnLst>
              <a:rect l="0" t="0" r="r" b="b"/>
              <a:pathLst>
                <a:path w="249" h="170">
                  <a:moveTo>
                    <a:pt x="8" y="158"/>
                  </a:moveTo>
                  <a:lnTo>
                    <a:pt x="14" y="156"/>
                  </a:lnTo>
                  <a:lnTo>
                    <a:pt x="25" y="151"/>
                  </a:lnTo>
                  <a:lnTo>
                    <a:pt x="40" y="145"/>
                  </a:lnTo>
                  <a:lnTo>
                    <a:pt x="55" y="138"/>
                  </a:lnTo>
                  <a:lnTo>
                    <a:pt x="70" y="131"/>
                  </a:lnTo>
                  <a:lnTo>
                    <a:pt x="82" y="126"/>
                  </a:lnTo>
                  <a:lnTo>
                    <a:pt x="92" y="121"/>
                  </a:lnTo>
                  <a:lnTo>
                    <a:pt x="95" y="119"/>
                  </a:lnTo>
                  <a:lnTo>
                    <a:pt x="121" y="158"/>
                  </a:lnTo>
                  <a:lnTo>
                    <a:pt x="130" y="142"/>
                  </a:lnTo>
                  <a:lnTo>
                    <a:pt x="141" y="127"/>
                  </a:lnTo>
                  <a:lnTo>
                    <a:pt x="152" y="115"/>
                  </a:lnTo>
                  <a:lnTo>
                    <a:pt x="163" y="102"/>
                  </a:lnTo>
                  <a:lnTo>
                    <a:pt x="173" y="92"/>
                  </a:lnTo>
                  <a:lnTo>
                    <a:pt x="184" y="83"/>
                  </a:lnTo>
                  <a:lnTo>
                    <a:pt x="195" y="75"/>
                  </a:lnTo>
                  <a:lnTo>
                    <a:pt x="205" y="69"/>
                  </a:lnTo>
                  <a:lnTo>
                    <a:pt x="229" y="0"/>
                  </a:lnTo>
                  <a:lnTo>
                    <a:pt x="230" y="2"/>
                  </a:lnTo>
                  <a:lnTo>
                    <a:pt x="235" y="8"/>
                  </a:lnTo>
                  <a:lnTo>
                    <a:pt x="241" y="16"/>
                  </a:lnTo>
                  <a:lnTo>
                    <a:pt x="244" y="26"/>
                  </a:lnTo>
                  <a:lnTo>
                    <a:pt x="249" y="50"/>
                  </a:lnTo>
                  <a:lnTo>
                    <a:pt x="246" y="69"/>
                  </a:lnTo>
                  <a:lnTo>
                    <a:pt x="240" y="80"/>
                  </a:lnTo>
                  <a:lnTo>
                    <a:pt x="236" y="84"/>
                  </a:lnTo>
                  <a:lnTo>
                    <a:pt x="227" y="169"/>
                  </a:lnTo>
                  <a:lnTo>
                    <a:pt x="221" y="170"/>
                  </a:lnTo>
                  <a:lnTo>
                    <a:pt x="214" y="97"/>
                  </a:lnTo>
                  <a:lnTo>
                    <a:pt x="195" y="102"/>
                  </a:lnTo>
                  <a:lnTo>
                    <a:pt x="178" y="110"/>
                  </a:lnTo>
                  <a:lnTo>
                    <a:pt x="163" y="123"/>
                  </a:lnTo>
                  <a:lnTo>
                    <a:pt x="151" y="135"/>
                  </a:lnTo>
                  <a:lnTo>
                    <a:pt x="143" y="148"/>
                  </a:lnTo>
                  <a:lnTo>
                    <a:pt x="135" y="159"/>
                  </a:lnTo>
                  <a:lnTo>
                    <a:pt x="132" y="167"/>
                  </a:lnTo>
                  <a:lnTo>
                    <a:pt x="130" y="170"/>
                  </a:lnTo>
                  <a:lnTo>
                    <a:pt x="1" y="170"/>
                  </a:lnTo>
                  <a:lnTo>
                    <a:pt x="1" y="169"/>
                  </a:lnTo>
                  <a:lnTo>
                    <a:pt x="0" y="165"/>
                  </a:lnTo>
                  <a:lnTo>
                    <a:pt x="1" y="161"/>
                  </a:lnTo>
                  <a:lnTo>
                    <a:pt x="8" y="158"/>
                  </a:lnTo>
                  <a:close/>
                </a:path>
              </a:pathLst>
            </a:custGeom>
            <a:solidFill>
              <a:srgbClr val="C00000"/>
            </a:solidFill>
            <a:ln w="9525">
              <a:noFill/>
              <a:round/>
              <a:headEnd/>
              <a:tailEnd/>
            </a:ln>
          </p:spPr>
          <p:txBody>
            <a:bodyPr/>
            <a:lstStyle/>
            <a:p>
              <a:endParaRPr lang="en-US"/>
            </a:p>
          </p:txBody>
        </p:sp>
        <p:sp>
          <p:nvSpPr>
            <p:cNvPr id="21" name="Freeform 22"/>
            <p:cNvSpPr>
              <a:spLocks/>
            </p:cNvSpPr>
            <p:nvPr/>
          </p:nvSpPr>
          <p:spPr bwMode="auto">
            <a:xfrm>
              <a:off x="8159750" y="5948363"/>
              <a:ext cx="20637" cy="39687"/>
            </a:xfrm>
            <a:custGeom>
              <a:avLst/>
              <a:gdLst/>
              <a:ahLst/>
              <a:cxnLst>
                <a:cxn ang="0">
                  <a:pos x="18" y="0"/>
                </a:cxn>
                <a:cxn ang="0">
                  <a:pos x="16" y="4"/>
                </a:cxn>
                <a:cxn ang="0">
                  <a:pos x="16" y="15"/>
                </a:cxn>
                <a:cxn ang="0">
                  <a:pos x="18" y="30"/>
                </a:cxn>
                <a:cxn ang="0">
                  <a:pos x="27" y="44"/>
                </a:cxn>
                <a:cxn ang="0">
                  <a:pos x="24" y="46"/>
                </a:cxn>
                <a:cxn ang="0">
                  <a:pos x="18" y="49"/>
                </a:cxn>
                <a:cxn ang="0">
                  <a:pos x="10" y="46"/>
                </a:cxn>
                <a:cxn ang="0">
                  <a:pos x="2" y="31"/>
                </a:cxn>
                <a:cxn ang="0">
                  <a:pos x="0" y="14"/>
                </a:cxn>
                <a:cxn ang="0">
                  <a:pos x="7" y="4"/>
                </a:cxn>
                <a:cxn ang="0">
                  <a:pos x="15" y="0"/>
                </a:cxn>
                <a:cxn ang="0">
                  <a:pos x="18" y="0"/>
                </a:cxn>
              </a:cxnLst>
              <a:rect l="0" t="0" r="r" b="b"/>
              <a:pathLst>
                <a:path w="27" h="49">
                  <a:moveTo>
                    <a:pt x="18" y="0"/>
                  </a:moveTo>
                  <a:lnTo>
                    <a:pt x="16" y="4"/>
                  </a:lnTo>
                  <a:lnTo>
                    <a:pt x="16" y="15"/>
                  </a:lnTo>
                  <a:lnTo>
                    <a:pt x="18" y="30"/>
                  </a:lnTo>
                  <a:lnTo>
                    <a:pt x="27" y="44"/>
                  </a:lnTo>
                  <a:lnTo>
                    <a:pt x="24" y="46"/>
                  </a:lnTo>
                  <a:lnTo>
                    <a:pt x="18" y="49"/>
                  </a:lnTo>
                  <a:lnTo>
                    <a:pt x="10" y="46"/>
                  </a:lnTo>
                  <a:lnTo>
                    <a:pt x="2" y="31"/>
                  </a:lnTo>
                  <a:lnTo>
                    <a:pt x="0" y="14"/>
                  </a:lnTo>
                  <a:lnTo>
                    <a:pt x="7" y="4"/>
                  </a:lnTo>
                  <a:lnTo>
                    <a:pt x="15" y="0"/>
                  </a:lnTo>
                  <a:lnTo>
                    <a:pt x="18" y="0"/>
                  </a:lnTo>
                  <a:close/>
                </a:path>
              </a:pathLst>
            </a:custGeom>
            <a:solidFill>
              <a:srgbClr val="FFA893"/>
            </a:solidFill>
            <a:ln w="9525">
              <a:noFill/>
              <a:round/>
              <a:headEnd/>
              <a:tailEnd/>
            </a:ln>
          </p:spPr>
          <p:txBody>
            <a:bodyPr/>
            <a:lstStyle/>
            <a:p>
              <a:endParaRPr lang="en-US"/>
            </a:p>
          </p:txBody>
        </p:sp>
        <p:sp>
          <p:nvSpPr>
            <p:cNvPr id="22" name="Freeform 23"/>
            <p:cNvSpPr>
              <a:spLocks/>
            </p:cNvSpPr>
            <p:nvPr/>
          </p:nvSpPr>
          <p:spPr bwMode="auto">
            <a:xfrm>
              <a:off x="8001000" y="4465638"/>
              <a:ext cx="515937" cy="1439862"/>
            </a:xfrm>
            <a:custGeom>
              <a:avLst/>
              <a:gdLst/>
              <a:ahLst/>
              <a:cxnLst>
                <a:cxn ang="0">
                  <a:pos x="403" y="12"/>
                </a:cxn>
                <a:cxn ang="0">
                  <a:pos x="394" y="4"/>
                </a:cxn>
                <a:cxn ang="0">
                  <a:pos x="376" y="0"/>
                </a:cxn>
                <a:cxn ang="0">
                  <a:pos x="352" y="0"/>
                </a:cxn>
                <a:cxn ang="0">
                  <a:pos x="327" y="2"/>
                </a:cxn>
                <a:cxn ang="0">
                  <a:pos x="302" y="5"/>
                </a:cxn>
                <a:cxn ang="0">
                  <a:pos x="281" y="8"/>
                </a:cxn>
                <a:cxn ang="0">
                  <a:pos x="267" y="10"/>
                </a:cxn>
                <a:cxn ang="0">
                  <a:pos x="260" y="12"/>
                </a:cxn>
                <a:cxn ang="0">
                  <a:pos x="168" y="59"/>
                </a:cxn>
                <a:cxn ang="0">
                  <a:pos x="8" y="50"/>
                </a:cxn>
                <a:cxn ang="0">
                  <a:pos x="6" y="59"/>
                </a:cxn>
                <a:cxn ang="0">
                  <a:pos x="5" y="99"/>
                </a:cxn>
                <a:cxn ang="0">
                  <a:pos x="1" y="183"/>
                </a:cxn>
                <a:cxn ang="0">
                  <a:pos x="0" y="326"/>
                </a:cxn>
                <a:cxn ang="0">
                  <a:pos x="1" y="542"/>
                </a:cxn>
                <a:cxn ang="0">
                  <a:pos x="6" y="847"/>
                </a:cxn>
                <a:cxn ang="0">
                  <a:pos x="14" y="1255"/>
                </a:cxn>
                <a:cxn ang="0">
                  <a:pos x="30" y="1780"/>
                </a:cxn>
                <a:cxn ang="0">
                  <a:pos x="649" y="1813"/>
                </a:cxn>
                <a:cxn ang="0">
                  <a:pos x="648" y="1737"/>
                </a:cxn>
                <a:cxn ang="0">
                  <a:pos x="645" y="1535"/>
                </a:cxn>
                <a:cxn ang="0">
                  <a:pos x="638" y="1249"/>
                </a:cxn>
                <a:cxn ang="0">
                  <a:pos x="630" y="923"/>
                </a:cxn>
                <a:cxn ang="0">
                  <a:pos x="621" y="598"/>
                </a:cxn>
                <a:cxn ang="0">
                  <a:pos x="610" y="315"/>
                </a:cxn>
                <a:cxn ang="0">
                  <a:pos x="595" y="116"/>
                </a:cxn>
                <a:cxn ang="0">
                  <a:pos x="581" y="45"/>
                </a:cxn>
                <a:cxn ang="0">
                  <a:pos x="538" y="56"/>
                </a:cxn>
                <a:cxn ang="0">
                  <a:pos x="500" y="59"/>
                </a:cxn>
                <a:cxn ang="0">
                  <a:pos x="470" y="54"/>
                </a:cxn>
                <a:cxn ang="0">
                  <a:pos x="445" y="45"/>
                </a:cxn>
                <a:cxn ang="0">
                  <a:pos x="427" y="34"/>
                </a:cxn>
                <a:cxn ang="0">
                  <a:pos x="413" y="23"/>
                </a:cxn>
                <a:cxn ang="0">
                  <a:pos x="406" y="15"/>
                </a:cxn>
                <a:cxn ang="0">
                  <a:pos x="403" y="12"/>
                </a:cxn>
              </a:cxnLst>
              <a:rect l="0" t="0" r="r" b="b"/>
              <a:pathLst>
                <a:path w="649" h="1813">
                  <a:moveTo>
                    <a:pt x="403" y="12"/>
                  </a:moveTo>
                  <a:lnTo>
                    <a:pt x="394" y="4"/>
                  </a:lnTo>
                  <a:lnTo>
                    <a:pt x="376" y="0"/>
                  </a:lnTo>
                  <a:lnTo>
                    <a:pt x="352" y="0"/>
                  </a:lnTo>
                  <a:lnTo>
                    <a:pt x="327" y="2"/>
                  </a:lnTo>
                  <a:lnTo>
                    <a:pt x="302" y="5"/>
                  </a:lnTo>
                  <a:lnTo>
                    <a:pt x="281" y="8"/>
                  </a:lnTo>
                  <a:lnTo>
                    <a:pt x="267" y="10"/>
                  </a:lnTo>
                  <a:lnTo>
                    <a:pt x="260" y="12"/>
                  </a:lnTo>
                  <a:lnTo>
                    <a:pt x="168" y="59"/>
                  </a:lnTo>
                  <a:lnTo>
                    <a:pt x="8" y="50"/>
                  </a:lnTo>
                  <a:lnTo>
                    <a:pt x="6" y="59"/>
                  </a:lnTo>
                  <a:lnTo>
                    <a:pt x="5" y="99"/>
                  </a:lnTo>
                  <a:lnTo>
                    <a:pt x="1" y="183"/>
                  </a:lnTo>
                  <a:lnTo>
                    <a:pt x="0" y="326"/>
                  </a:lnTo>
                  <a:lnTo>
                    <a:pt x="1" y="542"/>
                  </a:lnTo>
                  <a:lnTo>
                    <a:pt x="6" y="847"/>
                  </a:lnTo>
                  <a:lnTo>
                    <a:pt x="14" y="1255"/>
                  </a:lnTo>
                  <a:lnTo>
                    <a:pt x="30" y="1780"/>
                  </a:lnTo>
                  <a:lnTo>
                    <a:pt x="649" y="1813"/>
                  </a:lnTo>
                  <a:lnTo>
                    <a:pt x="648" y="1737"/>
                  </a:lnTo>
                  <a:lnTo>
                    <a:pt x="645" y="1535"/>
                  </a:lnTo>
                  <a:lnTo>
                    <a:pt x="638" y="1249"/>
                  </a:lnTo>
                  <a:lnTo>
                    <a:pt x="630" y="923"/>
                  </a:lnTo>
                  <a:lnTo>
                    <a:pt x="621" y="598"/>
                  </a:lnTo>
                  <a:lnTo>
                    <a:pt x="610" y="315"/>
                  </a:lnTo>
                  <a:lnTo>
                    <a:pt x="595" y="116"/>
                  </a:lnTo>
                  <a:lnTo>
                    <a:pt x="581" y="45"/>
                  </a:lnTo>
                  <a:lnTo>
                    <a:pt x="538" y="56"/>
                  </a:lnTo>
                  <a:lnTo>
                    <a:pt x="500" y="59"/>
                  </a:lnTo>
                  <a:lnTo>
                    <a:pt x="470" y="54"/>
                  </a:lnTo>
                  <a:lnTo>
                    <a:pt x="445" y="45"/>
                  </a:lnTo>
                  <a:lnTo>
                    <a:pt x="427" y="34"/>
                  </a:lnTo>
                  <a:lnTo>
                    <a:pt x="413" y="23"/>
                  </a:lnTo>
                  <a:lnTo>
                    <a:pt x="406" y="15"/>
                  </a:lnTo>
                  <a:lnTo>
                    <a:pt x="403" y="12"/>
                  </a:lnTo>
                  <a:close/>
                </a:path>
              </a:pathLst>
            </a:custGeom>
            <a:solidFill>
              <a:srgbClr val="000000"/>
            </a:solidFill>
            <a:ln w="9525">
              <a:noFill/>
              <a:round/>
              <a:headEnd/>
              <a:tailEnd/>
            </a:ln>
          </p:spPr>
          <p:txBody>
            <a:bodyPr/>
            <a:lstStyle/>
            <a:p>
              <a:endParaRPr lang="en-US"/>
            </a:p>
          </p:txBody>
        </p:sp>
        <p:sp>
          <p:nvSpPr>
            <p:cNvPr id="23" name="Freeform 24"/>
            <p:cNvSpPr>
              <a:spLocks/>
            </p:cNvSpPr>
            <p:nvPr/>
          </p:nvSpPr>
          <p:spPr bwMode="auto">
            <a:xfrm>
              <a:off x="8147050" y="4194175"/>
              <a:ext cx="185737" cy="204788"/>
            </a:xfrm>
            <a:custGeom>
              <a:avLst/>
              <a:gdLst/>
              <a:ahLst/>
              <a:cxnLst>
                <a:cxn ang="0">
                  <a:pos x="16" y="156"/>
                </a:cxn>
                <a:cxn ang="0">
                  <a:pos x="13" y="156"/>
                </a:cxn>
                <a:cxn ang="0">
                  <a:pos x="12" y="156"/>
                </a:cxn>
                <a:cxn ang="0">
                  <a:pos x="8" y="156"/>
                </a:cxn>
                <a:cxn ang="0">
                  <a:pos x="5" y="156"/>
                </a:cxn>
                <a:cxn ang="0">
                  <a:pos x="12" y="119"/>
                </a:cxn>
                <a:cxn ang="0">
                  <a:pos x="20" y="85"/>
                </a:cxn>
                <a:cxn ang="0">
                  <a:pos x="32" y="53"/>
                </a:cxn>
                <a:cxn ang="0">
                  <a:pos x="47" y="27"/>
                </a:cxn>
                <a:cxn ang="0">
                  <a:pos x="66" y="10"/>
                </a:cxn>
                <a:cxn ang="0">
                  <a:pos x="89" y="0"/>
                </a:cxn>
                <a:cxn ang="0">
                  <a:pos x="120" y="4"/>
                </a:cxn>
                <a:cxn ang="0">
                  <a:pos x="153" y="19"/>
                </a:cxn>
                <a:cxn ang="0">
                  <a:pos x="166" y="27"/>
                </a:cxn>
                <a:cxn ang="0">
                  <a:pos x="175" y="38"/>
                </a:cxn>
                <a:cxn ang="0">
                  <a:pos x="185" y="51"/>
                </a:cxn>
                <a:cxn ang="0">
                  <a:pos x="194" y="64"/>
                </a:cxn>
                <a:cxn ang="0">
                  <a:pos x="201" y="80"/>
                </a:cxn>
                <a:cxn ang="0">
                  <a:pos x="209" y="94"/>
                </a:cxn>
                <a:cxn ang="0">
                  <a:pos x="215" y="108"/>
                </a:cxn>
                <a:cxn ang="0">
                  <a:pos x="221" y="123"/>
                </a:cxn>
                <a:cxn ang="0">
                  <a:pos x="226" y="140"/>
                </a:cxn>
                <a:cxn ang="0">
                  <a:pos x="231" y="159"/>
                </a:cxn>
                <a:cxn ang="0">
                  <a:pos x="234" y="180"/>
                </a:cxn>
                <a:cxn ang="0">
                  <a:pos x="236" y="201"/>
                </a:cxn>
                <a:cxn ang="0">
                  <a:pos x="231" y="208"/>
                </a:cxn>
                <a:cxn ang="0">
                  <a:pos x="228" y="218"/>
                </a:cxn>
                <a:cxn ang="0">
                  <a:pos x="223" y="228"/>
                </a:cxn>
                <a:cxn ang="0">
                  <a:pos x="218" y="237"/>
                </a:cxn>
                <a:cxn ang="0">
                  <a:pos x="210" y="247"/>
                </a:cxn>
                <a:cxn ang="0">
                  <a:pos x="201" y="253"/>
                </a:cxn>
                <a:cxn ang="0">
                  <a:pos x="188" y="258"/>
                </a:cxn>
                <a:cxn ang="0">
                  <a:pos x="170" y="259"/>
                </a:cxn>
                <a:cxn ang="0">
                  <a:pos x="148" y="259"/>
                </a:cxn>
                <a:cxn ang="0">
                  <a:pos x="126" y="256"/>
                </a:cxn>
                <a:cxn ang="0">
                  <a:pos x="104" y="253"/>
                </a:cxn>
                <a:cxn ang="0">
                  <a:pos x="81" y="248"/>
                </a:cxn>
                <a:cxn ang="0">
                  <a:pos x="59" y="243"/>
                </a:cxn>
                <a:cxn ang="0">
                  <a:pos x="39" y="235"/>
                </a:cxn>
                <a:cxn ang="0">
                  <a:pos x="20" y="228"/>
                </a:cxn>
                <a:cxn ang="0">
                  <a:pos x="0" y="218"/>
                </a:cxn>
                <a:cxn ang="0">
                  <a:pos x="0" y="210"/>
                </a:cxn>
                <a:cxn ang="0">
                  <a:pos x="2" y="202"/>
                </a:cxn>
                <a:cxn ang="0">
                  <a:pos x="2" y="194"/>
                </a:cxn>
                <a:cxn ang="0">
                  <a:pos x="2" y="186"/>
                </a:cxn>
                <a:cxn ang="0">
                  <a:pos x="8" y="178"/>
                </a:cxn>
                <a:cxn ang="0">
                  <a:pos x="12" y="172"/>
                </a:cxn>
                <a:cxn ang="0">
                  <a:pos x="15" y="164"/>
                </a:cxn>
                <a:cxn ang="0">
                  <a:pos x="16" y="156"/>
                </a:cxn>
              </a:cxnLst>
              <a:rect l="0" t="0" r="r" b="b"/>
              <a:pathLst>
                <a:path w="236" h="259">
                  <a:moveTo>
                    <a:pt x="16" y="156"/>
                  </a:moveTo>
                  <a:lnTo>
                    <a:pt x="13" y="156"/>
                  </a:lnTo>
                  <a:lnTo>
                    <a:pt x="12" y="156"/>
                  </a:lnTo>
                  <a:lnTo>
                    <a:pt x="8" y="156"/>
                  </a:lnTo>
                  <a:lnTo>
                    <a:pt x="5" y="156"/>
                  </a:lnTo>
                  <a:lnTo>
                    <a:pt x="12" y="119"/>
                  </a:lnTo>
                  <a:lnTo>
                    <a:pt x="20" y="85"/>
                  </a:lnTo>
                  <a:lnTo>
                    <a:pt x="32" y="53"/>
                  </a:lnTo>
                  <a:lnTo>
                    <a:pt x="47" y="27"/>
                  </a:lnTo>
                  <a:lnTo>
                    <a:pt x="66" y="10"/>
                  </a:lnTo>
                  <a:lnTo>
                    <a:pt x="89" y="0"/>
                  </a:lnTo>
                  <a:lnTo>
                    <a:pt x="120" y="4"/>
                  </a:lnTo>
                  <a:lnTo>
                    <a:pt x="153" y="19"/>
                  </a:lnTo>
                  <a:lnTo>
                    <a:pt x="166" y="27"/>
                  </a:lnTo>
                  <a:lnTo>
                    <a:pt x="175" y="38"/>
                  </a:lnTo>
                  <a:lnTo>
                    <a:pt x="185" y="51"/>
                  </a:lnTo>
                  <a:lnTo>
                    <a:pt x="194" y="64"/>
                  </a:lnTo>
                  <a:lnTo>
                    <a:pt x="201" y="80"/>
                  </a:lnTo>
                  <a:lnTo>
                    <a:pt x="209" y="94"/>
                  </a:lnTo>
                  <a:lnTo>
                    <a:pt x="215" y="108"/>
                  </a:lnTo>
                  <a:lnTo>
                    <a:pt x="221" y="123"/>
                  </a:lnTo>
                  <a:lnTo>
                    <a:pt x="226" y="140"/>
                  </a:lnTo>
                  <a:lnTo>
                    <a:pt x="231" y="159"/>
                  </a:lnTo>
                  <a:lnTo>
                    <a:pt x="234" y="180"/>
                  </a:lnTo>
                  <a:lnTo>
                    <a:pt x="236" y="201"/>
                  </a:lnTo>
                  <a:lnTo>
                    <a:pt x="231" y="208"/>
                  </a:lnTo>
                  <a:lnTo>
                    <a:pt x="228" y="218"/>
                  </a:lnTo>
                  <a:lnTo>
                    <a:pt x="223" y="228"/>
                  </a:lnTo>
                  <a:lnTo>
                    <a:pt x="218" y="237"/>
                  </a:lnTo>
                  <a:lnTo>
                    <a:pt x="210" y="247"/>
                  </a:lnTo>
                  <a:lnTo>
                    <a:pt x="201" y="253"/>
                  </a:lnTo>
                  <a:lnTo>
                    <a:pt x="188" y="258"/>
                  </a:lnTo>
                  <a:lnTo>
                    <a:pt x="170" y="259"/>
                  </a:lnTo>
                  <a:lnTo>
                    <a:pt x="148" y="259"/>
                  </a:lnTo>
                  <a:lnTo>
                    <a:pt x="126" y="256"/>
                  </a:lnTo>
                  <a:lnTo>
                    <a:pt x="104" y="253"/>
                  </a:lnTo>
                  <a:lnTo>
                    <a:pt x="81" y="248"/>
                  </a:lnTo>
                  <a:lnTo>
                    <a:pt x="59" y="243"/>
                  </a:lnTo>
                  <a:lnTo>
                    <a:pt x="39" y="235"/>
                  </a:lnTo>
                  <a:lnTo>
                    <a:pt x="20" y="228"/>
                  </a:lnTo>
                  <a:lnTo>
                    <a:pt x="0" y="218"/>
                  </a:lnTo>
                  <a:lnTo>
                    <a:pt x="0" y="210"/>
                  </a:lnTo>
                  <a:lnTo>
                    <a:pt x="2" y="202"/>
                  </a:lnTo>
                  <a:lnTo>
                    <a:pt x="2" y="194"/>
                  </a:lnTo>
                  <a:lnTo>
                    <a:pt x="2" y="186"/>
                  </a:lnTo>
                  <a:lnTo>
                    <a:pt x="8" y="178"/>
                  </a:lnTo>
                  <a:lnTo>
                    <a:pt x="12" y="172"/>
                  </a:lnTo>
                  <a:lnTo>
                    <a:pt x="15" y="164"/>
                  </a:lnTo>
                  <a:lnTo>
                    <a:pt x="16" y="156"/>
                  </a:lnTo>
                  <a:close/>
                </a:path>
              </a:pathLst>
            </a:custGeom>
            <a:solidFill>
              <a:srgbClr val="660000"/>
            </a:solidFill>
            <a:ln w="9525">
              <a:noFill/>
              <a:round/>
              <a:headEnd/>
              <a:tailEnd/>
            </a:ln>
          </p:spPr>
          <p:txBody>
            <a:bodyPr/>
            <a:lstStyle/>
            <a:p>
              <a:endParaRPr lang="en-US"/>
            </a:p>
          </p:txBody>
        </p:sp>
        <p:sp>
          <p:nvSpPr>
            <p:cNvPr id="24" name="Freeform 25"/>
            <p:cNvSpPr>
              <a:spLocks/>
            </p:cNvSpPr>
            <p:nvPr/>
          </p:nvSpPr>
          <p:spPr bwMode="auto">
            <a:xfrm>
              <a:off x="8129587" y="4143375"/>
              <a:ext cx="233363" cy="209550"/>
            </a:xfrm>
            <a:custGeom>
              <a:avLst/>
              <a:gdLst/>
              <a:ahLst/>
              <a:cxnLst>
                <a:cxn ang="0">
                  <a:pos x="154" y="89"/>
                </a:cxn>
                <a:cxn ang="0">
                  <a:pos x="121" y="73"/>
                </a:cxn>
                <a:cxn ang="0">
                  <a:pos x="94" y="70"/>
                </a:cxn>
                <a:cxn ang="0">
                  <a:pos x="73" y="76"/>
                </a:cxn>
                <a:cxn ang="0">
                  <a:pos x="57" y="94"/>
                </a:cxn>
                <a:cxn ang="0">
                  <a:pos x="46" y="119"/>
                </a:cxn>
                <a:cxn ang="0">
                  <a:pos x="36" y="149"/>
                </a:cxn>
                <a:cxn ang="0">
                  <a:pos x="30" y="182"/>
                </a:cxn>
                <a:cxn ang="0">
                  <a:pos x="25" y="219"/>
                </a:cxn>
                <a:cxn ang="0">
                  <a:pos x="19" y="219"/>
                </a:cxn>
                <a:cxn ang="0">
                  <a:pos x="13" y="219"/>
                </a:cxn>
                <a:cxn ang="0">
                  <a:pos x="6" y="219"/>
                </a:cxn>
                <a:cxn ang="0">
                  <a:pos x="0" y="217"/>
                </a:cxn>
                <a:cxn ang="0">
                  <a:pos x="3" y="190"/>
                </a:cxn>
                <a:cxn ang="0">
                  <a:pos x="6" y="165"/>
                </a:cxn>
                <a:cxn ang="0">
                  <a:pos x="11" y="140"/>
                </a:cxn>
                <a:cxn ang="0">
                  <a:pos x="17" y="116"/>
                </a:cxn>
                <a:cxn ang="0">
                  <a:pos x="25" y="94"/>
                </a:cxn>
                <a:cxn ang="0">
                  <a:pos x="35" y="70"/>
                </a:cxn>
                <a:cxn ang="0">
                  <a:pos x="46" y="47"/>
                </a:cxn>
                <a:cxn ang="0">
                  <a:pos x="60" y="24"/>
                </a:cxn>
                <a:cxn ang="0">
                  <a:pos x="71" y="17"/>
                </a:cxn>
                <a:cxn ang="0">
                  <a:pos x="82" y="11"/>
                </a:cxn>
                <a:cxn ang="0">
                  <a:pos x="94" y="8"/>
                </a:cxn>
                <a:cxn ang="0">
                  <a:pos x="105" y="5"/>
                </a:cxn>
                <a:cxn ang="0">
                  <a:pos x="141" y="0"/>
                </a:cxn>
                <a:cxn ang="0">
                  <a:pos x="171" y="3"/>
                </a:cxn>
                <a:cxn ang="0">
                  <a:pos x="198" y="16"/>
                </a:cxn>
                <a:cxn ang="0">
                  <a:pos x="221" y="33"/>
                </a:cxn>
                <a:cxn ang="0">
                  <a:pos x="238" y="55"/>
                </a:cxn>
                <a:cxn ang="0">
                  <a:pos x="254" y="81"/>
                </a:cxn>
                <a:cxn ang="0">
                  <a:pos x="265" y="109"/>
                </a:cxn>
                <a:cxn ang="0">
                  <a:pos x="273" y="136"/>
                </a:cxn>
                <a:cxn ang="0">
                  <a:pos x="281" y="167"/>
                </a:cxn>
                <a:cxn ang="0">
                  <a:pos x="286" y="190"/>
                </a:cxn>
                <a:cxn ang="0">
                  <a:pos x="289" y="216"/>
                </a:cxn>
                <a:cxn ang="0">
                  <a:pos x="292" y="249"/>
                </a:cxn>
                <a:cxn ang="0">
                  <a:pos x="278" y="248"/>
                </a:cxn>
                <a:cxn ang="0">
                  <a:pos x="268" y="249"/>
                </a:cxn>
                <a:cxn ang="0">
                  <a:pos x="260" y="256"/>
                </a:cxn>
                <a:cxn ang="0">
                  <a:pos x="256" y="264"/>
                </a:cxn>
                <a:cxn ang="0">
                  <a:pos x="254" y="243"/>
                </a:cxn>
                <a:cxn ang="0">
                  <a:pos x="251" y="222"/>
                </a:cxn>
                <a:cxn ang="0">
                  <a:pos x="246" y="203"/>
                </a:cxn>
                <a:cxn ang="0">
                  <a:pos x="241" y="186"/>
                </a:cxn>
                <a:cxn ang="0">
                  <a:pos x="233" y="173"/>
                </a:cxn>
                <a:cxn ang="0">
                  <a:pos x="225" y="159"/>
                </a:cxn>
                <a:cxn ang="0">
                  <a:pos x="216" y="144"/>
                </a:cxn>
                <a:cxn ang="0">
                  <a:pos x="205" y="130"/>
                </a:cxn>
                <a:cxn ang="0">
                  <a:pos x="192" y="117"/>
                </a:cxn>
                <a:cxn ang="0">
                  <a:pos x="179" y="106"/>
                </a:cxn>
                <a:cxn ang="0">
                  <a:pos x="167" y="97"/>
                </a:cxn>
                <a:cxn ang="0">
                  <a:pos x="154" y="89"/>
                </a:cxn>
              </a:cxnLst>
              <a:rect l="0" t="0" r="r" b="b"/>
              <a:pathLst>
                <a:path w="292" h="264">
                  <a:moveTo>
                    <a:pt x="154" y="89"/>
                  </a:moveTo>
                  <a:lnTo>
                    <a:pt x="121" y="73"/>
                  </a:lnTo>
                  <a:lnTo>
                    <a:pt x="94" y="70"/>
                  </a:lnTo>
                  <a:lnTo>
                    <a:pt x="73" y="76"/>
                  </a:lnTo>
                  <a:lnTo>
                    <a:pt x="57" y="94"/>
                  </a:lnTo>
                  <a:lnTo>
                    <a:pt x="46" y="119"/>
                  </a:lnTo>
                  <a:lnTo>
                    <a:pt x="36" y="149"/>
                  </a:lnTo>
                  <a:lnTo>
                    <a:pt x="30" y="182"/>
                  </a:lnTo>
                  <a:lnTo>
                    <a:pt x="25" y="219"/>
                  </a:lnTo>
                  <a:lnTo>
                    <a:pt x="19" y="219"/>
                  </a:lnTo>
                  <a:lnTo>
                    <a:pt x="13" y="219"/>
                  </a:lnTo>
                  <a:lnTo>
                    <a:pt x="6" y="219"/>
                  </a:lnTo>
                  <a:lnTo>
                    <a:pt x="0" y="217"/>
                  </a:lnTo>
                  <a:lnTo>
                    <a:pt x="3" y="190"/>
                  </a:lnTo>
                  <a:lnTo>
                    <a:pt x="6" y="165"/>
                  </a:lnTo>
                  <a:lnTo>
                    <a:pt x="11" y="140"/>
                  </a:lnTo>
                  <a:lnTo>
                    <a:pt x="17" y="116"/>
                  </a:lnTo>
                  <a:lnTo>
                    <a:pt x="25" y="94"/>
                  </a:lnTo>
                  <a:lnTo>
                    <a:pt x="35" y="70"/>
                  </a:lnTo>
                  <a:lnTo>
                    <a:pt x="46" y="47"/>
                  </a:lnTo>
                  <a:lnTo>
                    <a:pt x="60" y="24"/>
                  </a:lnTo>
                  <a:lnTo>
                    <a:pt x="71" y="17"/>
                  </a:lnTo>
                  <a:lnTo>
                    <a:pt x="82" y="11"/>
                  </a:lnTo>
                  <a:lnTo>
                    <a:pt x="94" y="8"/>
                  </a:lnTo>
                  <a:lnTo>
                    <a:pt x="105" y="5"/>
                  </a:lnTo>
                  <a:lnTo>
                    <a:pt x="141" y="0"/>
                  </a:lnTo>
                  <a:lnTo>
                    <a:pt x="171" y="3"/>
                  </a:lnTo>
                  <a:lnTo>
                    <a:pt x="198" y="16"/>
                  </a:lnTo>
                  <a:lnTo>
                    <a:pt x="221" y="33"/>
                  </a:lnTo>
                  <a:lnTo>
                    <a:pt x="238" y="55"/>
                  </a:lnTo>
                  <a:lnTo>
                    <a:pt x="254" y="81"/>
                  </a:lnTo>
                  <a:lnTo>
                    <a:pt x="265" y="109"/>
                  </a:lnTo>
                  <a:lnTo>
                    <a:pt x="273" y="136"/>
                  </a:lnTo>
                  <a:lnTo>
                    <a:pt x="281" y="167"/>
                  </a:lnTo>
                  <a:lnTo>
                    <a:pt x="286" y="190"/>
                  </a:lnTo>
                  <a:lnTo>
                    <a:pt x="289" y="216"/>
                  </a:lnTo>
                  <a:lnTo>
                    <a:pt x="292" y="249"/>
                  </a:lnTo>
                  <a:lnTo>
                    <a:pt x="278" y="248"/>
                  </a:lnTo>
                  <a:lnTo>
                    <a:pt x="268" y="249"/>
                  </a:lnTo>
                  <a:lnTo>
                    <a:pt x="260" y="256"/>
                  </a:lnTo>
                  <a:lnTo>
                    <a:pt x="256" y="264"/>
                  </a:lnTo>
                  <a:lnTo>
                    <a:pt x="254" y="243"/>
                  </a:lnTo>
                  <a:lnTo>
                    <a:pt x="251" y="222"/>
                  </a:lnTo>
                  <a:lnTo>
                    <a:pt x="246" y="203"/>
                  </a:lnTo>
                  <a:lnTo>
                    <a:pt x="241" y="186"/>
                  </a:lnTo>
                  <a:lnTo>
                    <a:pt x="233" y="173"/>
                  </a:lnTo>
                  <a:lnTo>
                    <a:pt x="225" y="159"/>
                  </a:lnTo>
                  <a:lnTo>
                    <a:pt x="216" y="144"/>
                  </a:lnTo>
                  <a:lnTo>
                    <a:pt x="205" y="130"/>
                  </a:lnTo>
                  <a:lnTo>
                    <a:pt x="192" y="117"/>
                  </a:lnTo>
                  <a:lnTo>
                    <a:pt x="179" y="106"/>
                  </a:lnTo>
                  <a:lnTo>
                    <a:pt x="167" y="97"/>
                  </a:lnTo>
                  <a:lnTo>
                    <a:pt x="154" y="89"/>
                  </a:lnTo>
                  <a:close/>
                </a:path>
              </a:pathLst>
            </a:custGeom>
            <a:solidFill>
              <a:srgbClr val="660000"/>
            </a:solidFill>
            <a:ln w="9525">
              <a:noFill/>
              <a:round/>
              <a:headEnd/>
              <a:tailEnd/>
            </a:ln>
          </p:spPr>
          <p:txBody>
            <a:bodyPr/>
            <a:lstStyle/>
            <a:p>
              <a:endParaRPr lang="en-US"/>
            </a:p>
          </p:txBody>
        </p:sp>
        <p:sp>
          <p:nvSpPr>
            <p:cNvPr id="25" name="Freeform 26"/>
            <p:cNvSpPr>
              <a:spLocks/>
            </p:cNvSpPr>
            <p:nvPr/>
          </p:nvSpPr>
          <p:spPr bwMode="auto">
            <a:xfrm>
              <a:off x="8132762" y="4341813"/>
              <a:ext cx="15875" cy="23812"/>
            </a:xfrm>
            <a:custGeom>
              <a:avLst/>
              <a:gdLst/>
              <a:ahLst/>
              <a:cxnLst>
                <a:cxn ang="0">
                  <a:pos x="19" y="0"/>
                </a:cxn>
                <a:cxn ang="0">
                  <a:pos x="19" y="8"/>
                </a:cxn>
                <a:cxn ang="0">
                  <a:pos x="19" y="16"/>
                </a:cxn>
                <a:cxn ang="0">
                  <a:pos x="17" y="24"/>
                </a:cxn>
                <a:cxn ang="0">
                  <a:pos x="17" y="32"/>
                </a:cxn>
                <a:cxn ang="0">
                  <a:pos x="13" y="29"/>
                </a:cxn>
                <a:cxn ang="0">
                  <a:pos x="8" y="27"/>
                </a:cxn>
                <a:cxn ang="0">
                  <a:pos x="3" y="24"/>
                </a:cxn>
                <a:cxn ang="0">
                  <a:pos x="0" y="22"/>
                </a:cxn>
                <a:cxn ang="0">
                  <a:pos x="5" y="16"/>
                </a:cxn>
                <a:cxn ang="0">
                  <a:pos x="10" y="11"/>
                </a:cxn>
                <a:cxn ang="0">
                  <a:pos x="14" y="7"/>
                </a:cxn>
                <a:cxn ang="0">
                  <a:pos x="19" y="0"/>
                </a:cxn>
              </a:cxnLst>
              <a:rect l="0" t="0" r="r" b="b"/>
              <a:pathLst>
                <a:path w="19" h="32">
                  <a:moveTo>
                    <a:pt x="19" y="0"/>
                  </a:moveTo>
                  <a:lnTo>
                    <a:pt x="19" y="8"/>
                  </a:lnTo>
                  <a:lnTo>
                    <a:pt x="19" y="16"/>
                  </a:lnTo>
                  <a:lnTo>
                    <a:pt x="17" y="24"/>
                  </a:lnTo>
                  <a:lnTo>
                    <a:pt x="17" y="32"/>
                  </a:lnTo>
                  <a:lnTo>
                    <a:pt x="13" y="29"/>
                  </a:lnTo>
                  <a:lnTo>
                    <a:pt x="8" y="27"/>
                  </a:lnTo>
                  <a:lnTo>
                    <a:pt x="3" y="24"/>
                  </a:lnTo>
                  <a:lnTo>
                    <a:pt x="0" y="22"/>
                  </a:lnTo>
                  <a:lnTo>
                    <a:pt x="5" y="16"/>
                  </a:lnTo>
                  <a:lnTo>
                    <a:pt x="10" y="11"/>
                  </a:lnTo>
                  <a:lnTo>
                    <a:pt x="14" y="7"/>
                  </a:lnTo>
                  <a:lnTo>
                    <a:pt x="19" y="0"/>
                  </a:lnTo>
                  <a:close/>
                </a:path>
              </a:pathLst>
            </a:custGeom>
            <a:solidFill>
              <a:srgbClr val="660000"/>
            </a:solidFill>
            <a:ln w="9525">
              <a:noFill/>
              <a:round/>
              <a:headEnd/>
              <a:tailEnd/>
            </a:ln>
          </p:spPr>
          <p:txBody>
            <a:bodyPr/>
            <a:lstStyle/>
            <a:p>
              <a:endParaRPr lang="en-US"/>
            </a:p>
          </p:txBody>
        </p:sp>
        <p:sp>
          <p:nvSpPr>
            <p:cNvPr id="26" name="Freeform 27"/>
            <p:cNvSpPr>
              <a:spLocks/>
            </p:cNvSpPr>
            <p:nvPr/>
          </p:nvSpPr>
          <p:spPr bwMode="auto">
            <a:xfrm>
              <a:off x="8239125" y="4387850"/>
              <a:ext cx="38100" cy="111125"/>
            </a:xfrm>
            <a:custGeom>
              <a:avLst/>
              <a:gdLst/>
              <a:ahLst/>
              <a:cxnLst>
                <a:cxn ang="0">
                  <a:pos x="3" y="19"/>
                </a:cxn>
                <a:cxn ang="0">
                  <a:pos x="35" y="0"/>
                </a:cxn>
                <a:cxn ang="0">
                  <a:pos x="40" y="17"/>
                </a:cxn>
                <a:cxn ang="0">
                  <a:pos x="41" y="37"/>
                </a:cxn>
                <a:cxn ang="0">
                  <a:pos x="43" y="64"/>
                </a:cxn>
                <a:cxn ang="0">
                  <a:pos x="46" y="106"/>
                </a:cxn>
                <a:cxn ang="0">
                  <a:pos x="37" y="118"/>
                </a:cxn>
                <a:cxn ang="0">
                  <a:pos x="25" y="125"/>
                </a:cxn>
                <a:cxn ang="0">
                  <a:pos x="13" y="132"/>
                </a:cxn>
                <a:cxn ang="0">
                  <a:pos x="0" y="140"/>
                </a:cxn>
                <a:cxn ang="0">
                  <a:pos x="3" y="116"/>
                </a:cxn>
                <a:cxn ang="0">
                  <a:pos x="6" y="84"/>
                </a:cxn>
                <a:cxn ang="0">
                  <a:pos x="8" y="51"/>
                </a:cxn>
                <a:cxn ang="0">
                  <a:pos x="3" y="19"/>
                </a:cxn>
              </a:cxnLst>
              <a:rect l="0" t="0" r="r" b="b"/>
              <a:pathLst>
                <a:path w="46" h="140">
                  <a:moveTo>
                    <a:pt x="3" y="19"/>
                  </a:moveTo>
                  <a:lnTo>
                    <a:pt x="35" y="0"/>
                  </a:lnTo>
                  <a:lnTo>
                    <a:pt x="40" y="17"/>
                  </a:lnTo>
                  <a:lnTo>
                    <a:pt x="41" y="37"/>
                  </a:lnTo>
                  <a:lnTo>
                    <a:pt x="43" y="64"/>
                  </a:lnTo>
                  <a:lnTo>
                    <a:pt x="46" y="106"/>
                  </a:lnTo>
                  <a:lnTo>
                    <a:pt x="37" y="118"/>
                  </a:lnTo>
                  <a:lnTo>
                    <a:pt x="25" y="125"/>
                  </a:lnTo>
                  <a:lnTo>
                    <a:pt x="13" y="132"/>
                  </a:lnTo>
                  <a:lnTo>
                    <a:pt x="0" y="140"/>
                  </a:lnTo>
                  <a:lnTo>
                    <a:pt x="3" y="116"/>
                  </a:lnTo>
                  <a:lnTo>
                    <a:pt x="6" y="84"/>
                  </a:lnTo>
                  <a:lnTo>
                    <a:pt x="8" y="51"/>
                  </a:lnTo>
                  <a:lnTo>
                    <a:pt x="3" y="19"/>
                  </a:lnTo>
                  <a:close/>
                </a:path>
              </a:pathLst>
            </a:custGeom>
            <a:solidFill>
              <a:srgbClr val="FFA893"/>
            </a:solidFill>
            <a:ln w="9525">
              <a:noFill/>
              <a:round/>
              <a:headEnd/>
              <a:tailEnd/>
            </a:ln>
          </p:spPr>
          <p:txBody>
            <a:bodyPr/>
            <a:lstStyle/>
            <a:p>
              <a:endParaRPr lang="en-US"/>
            </a:p>
          </p:txBody>
        </p:sp>
        <p:sp>
          <p:nvSpPr>
            <p:cNvPr id="27" name="Freeform 28"/>
            <p:cNvSpPr>
              <a:spLocks/>
            </p:cNvSpPr>
            <p:nvPr/>
          </p:nvSpPr>
          <p:spPr bwMode="auto">
            <a:xfrm>
              <a:off x="8153400" y="4198938"/>
              <a:ext cx="166687" cy="234950"/>
            </a:xfrm>
            <a:custGeom>
              <a:avLst/>
              <a:gdLst/>
              <a:ahLst/>
              <a:cxnLst>
                <a:cxn ang="0">
                  <a:pos x="7" y="82"/>
                </a:cxn>
                <a:cxn ang="0">
                  <a:pos x="12" y="66"/>
                </a:cxn>
                <a:cxn ang="0">
                  <a:pos x="16" y="51"/>
                </a:cxn>
                <a:cxn ang="0">
                  <a:pos x="24" y="35"/>
                </a:cxn>
                <a:cxn ang="0">
                  <a:pos x="34" y="20"/>
                </a:cxn>
                <a:cxn ang="0">
                  <a:pos x="46" y="11"/>
                </a:cxn>
                <a:cxn ang="0">
                  <a:pos x="62" y="3"/>
                </a:cxn>
                <a:cxn ang="0">
                  <a:pos x="83" y="0"/>
                </a:cxn>
                <a:cxn ang="0">
                  <a:pos x="107" y="1"/>
                </a:cxn>
                <a:cxn ang="0">
                  <a:pos x="115" y="3"/>
                </a:cxn>
                <a:cxn ang="0">
                  <a:pos x="121" y="3"/>
                </a:cxn>
                <a:cxn ang="0">
                  <a:pos x="129" y="4"/>
                </a:cxn>
                <a:cxn ang="0">
                  <a:pos x="135" y="6"/>
                </a:cxn>
                <a:cxn ang="0">
                  <a:pos x="147" y="12"/>
                </a:cxn>
                <a:cxn ang="0">
                  <a:pos x="159" y="28"/>
                </a:cxn>
                <a:cxn ang="0">
                  <a:pos x="172" y="49"/>
                </a:cxn>
                <a:cxn ang="0">
                  <a:pos x="185" y="71"/>
                </a:cxn>
                <a:cxn ang="0">
                  <a:pos x="196" y="97"/>
                </a:cxn>
                <a:cxn ang="0">
                  <a:pos x="204" y="119"/>
                </a:cxn>
                <a:cxn ang="0">
                  <a:pos x="208" y="136"/>
                </a:cxn>
                <a:cxn ang="0">
                  <a:pos x="210" y="147"/>
                </a:cxn>
                <a:cxn ang="0">
                  <a:pos x="208" y="154"/>
                </a:cxn>
                <a:cxn ang="0">
                  <a:pos x="207" y="159"/>
                </a:cxn>
                <a:cxn ang="0">
                  <a:pos x="205" y="165"/>
                </a:cxn>
                <a:cxn ang="0">
                  <a:pos x="204" y="170"/>
                </a:cxn>
                <a:cxn ang="0">
                  <a:pos x="186" y="208"/>
                </a:cxn>
                <a:cxn ang="0">
                  <a:pos x="167" y="238"/>
                </a:cxn>
                <a:cxn ang="0">
                  <a:pos x="147" y="260"/>
                </a:cxn>
                <a:cxn ang="0">
                  <a:pos x="126" y="276"/>
                </a:cxn>
                <a:cxn ang="0">
                  <a:pos x="107" y="287"/>
                </a:cxn>
                <a:cxn ang="0">
                  <a:pos x="93" y="294"/>
                </a:cxn>
                <a:cxn ang="0">
                  <a:pos x="81" y="297"/>
                </a:cxn>
                <a:cxn ang="0">
                  <a:pos x="78" y="297"/>
                </a:cxn>
                <a:cxn ang="0">
                  <a:pos x="70" y="290"/>
                </a:cxn>
                <a:cxn ang="0">
                  <a:pos x="58" y="276"/>
                </a:cxn>
                <a:cxn ang="0">
                  <a:pos x="43" y="259"/>
                </a:cxn>
                <a:cxn ang="0">
                  <a:pos x="27" y="235"/>
                </a:cxn>
                <a:cxn ang="0">
                  <a:pos x="13" y="205"/>
                </a:cxn>
                <a:cxn ang="0">
                  <a:pos x="4" y="170"/>
                </a:cxn>
                <a:cxn ang="0">
                  <a:pos x="0" y="128"/>
                </a:cxn>
                <a:cxn ang="0">
                  <a:pos x="7" y="82"/>
                </a:cxn>
              </a:cxnLst>
              <a:rect l="0" t="0" r="r" b="b"/>
              <a:pathLst>
                <a:path w="210" h="297">
                  <a:moveTo>
                    <a:pt x="7" y="82"/>
                  </a:moveTo>
                  <a:lnTo>
                    <a:pt x="12" y="66"/>
                  </a:lnTo>
                  <a:lnTo>
                    <a:pt x="16" y="51"/>
                  </a:lnTo>
                  <a:lnTo>
                    <a:pt x="24" y="35"/>
                  </a:lnTo>
                  <a:lnTo>
                    <a:pt x="34" y="20"/>
                  </a:lnTo>
                  <a:lnTo>
                    <a:pt x="46" y="11"/>
                  </a:lnTo>
                  <a:lnTo>
                    <a:pt x="62" y="3"/>
                  </a:lnTo>
                  <a:lnTo>
                    <a:pt x="83" y="0"/>
                  </a:lnTo>
                  <a:lnTo>
                    <a:pt x="107" y="1"/>
                  </a:lnTo>
                  <a:lnTo>
                    <a:pt x="115" y="3"/>
                  </a:lnTo>
                  <a:lnTo>
                    <a:pt x="121" y="3"/>
                  </a:lnTo>
                  <a:lnTo>
                    <a:pt x="129" y="4"/>
                  </a:lnTo>
                  <a:lnTo>
                    <a:pt x="135" y="6"/>
                  </a:lnTo>
                  <a:lnTo>
                    <a:pt x="147" y="12"/>
                  </a:lnTo>
                  <a:lnTo>
                    <a:pt x="159" y="28"/>
                  </a:lnTo>
                  <a:lnTo>
                    <a:pt x="172" y="49"/>
                  </a:lnTo>
                  <a:lnTo>
                    <a:pt x="185" y="71"/>
                  </a:lnTo>
                  <a:lnTo>
                    <a:pt x="196" y="97"/>
                  </a:lnTo>
                  <a:lnTo>
                    <a:pt x="204" y="119"/>
                  </a:lnTo>
                  <a:lnTo>
                    <a:pt x="208" y="136"/>
                  </a:lnTo>
                  <a:lnTo>
                    <a:pt x="210" y="147"/>
                  </a:lnTo>
                  <a:lnTo>
                    <a:pt x="208" y="154"/>
                  </a:lnTo>
                  <a:lnTo>
                    <a:pt x="207" y="159"/>
                  </a:lnTo>
                  <a:lnTo>
                    <a:pt x="205" y="165"/>
                  </a:lnTo>
                  <a:lnTo>
                    <a:pt x="204" y="170"/>
                  </a:lnTo>
                  <a:lnTo>
                    <a:pt x="186" y="208"/>
                  </a:lnTo>
                  <a:lnTo>
                    <a:pt x="167" y="238"/>
                  </a:lnTo>
                  <a:lnTo>
                    <a:pt x="147" y="260"/>
                  </a:lnTo>
                  <a:lnTo>
                    <a:pt x="126" y="276"/>
                  </a:lnTo>
                  <a:lnTo>
                    <a:pt x="107" y="287"/>
                  </a:lnTo>
                  <a:lnTo>
                    <a:pt x="93" y="294"/>
                  </a:lnTo>
                  <a:lnTo>
                    <a:pt x="81" y="297"/>
                  </a:lnTo>
                  <a:lnTo>
                    <a:pt x="78" y="297"/>
                  </a:lnTo>
                  <a:lnTo>
                    <a:pt x="70" y="290"/>
                  </a:lnTo>
                  <a:lnTo>
                    <a:pt x="58" y="276"/>
                  </a:lnTo>
                  <a:lnTo>
                    <a:pt x="43" y="259"/>
                  </a:lnTo>
                  <a:lnTo>
                    <a:pt x="27" y="235"/>
                  </a:lnTo>
                  <a:lnTo>
                    <a:pt x="13" y="205"/>
                  </a:lnTo>
                  <a:lnTo>
                    <a:pt x="4" y="170"/>
                  </a:lnTo>
                  <a:lnTo>
                    <a:pt x="0" y="128"/>
                  </a:lnTo>
                  <a:lnTo>
                    <a:pt x="7" y="82"/>
                  </a:lnTo>
                  <a:close/>
                </a:path>
              </a:pathLst>
            </a:custGeom>
            <a:solidFill>
              <a:srgbClr val="FFBFA5"/>
            </a:solidFill>
            <a:ln w="9525">
              <a:noFill/>
              <a:round/>
              <a:headEnd/>
              <a:tailEnd/>
            </a:ln>
          </p:spPr>
          <p:txBody>
            <a:bodyPr/>
            <a:lstStyle/>
            <a:p>
              <a:endParaRPr lang="en-US"/>
            </a:p>
          </p:txBody>
        </p:sp>
        <p:sp>
          <p:nvSpPr>
            <p:cNvPr id="28" name="Freeform 29"/>
            <p:cNvSpPr>
              <a:spLocks/>
            </p:cNvSpPr>
            <p:nvPr/>
          </p:nvSpPr>
          <p:spPr bwMode="auto">
            <a:xfrm>
              <a:off x="8183562" y="4356100"/>
              <a:ext cx="84138" cy="61913"/>
            </a:xfrm>
            <a:custGeom>
              <a:avLst/>
              <a:gdLst/>
              <a:ahLst/>
              <a:cxnLst>
                <a:cxn ang="0">
                  <a:pos x="106" y="21"/>
                </a:cxn>
                <a:cxn ang="0">
                  <a:pos x="103" y="27"/>
                </a:cxn>
                <a:cxn ang="0">
                  <a:pos x="95" y="40"/>
                </a:cxn>
                <a:cxn ang="0">
                  <a:pos x="82" y="56"/>
                </a:cxn>
                <a:cxn ang="0">
                  <a:pos x="66" y="70"/>
                </a:cxn>
                <a:cxn ang="0">
                  <a:pos x="49" y="78"/>
                </a:cxn>
                <a:cxn ang="0">
                  <a:pos x="31" y="72"/>
                </a:cxn>
                <a:cxn ang="0">
                  <a:pos x="14" y="50"/>
                </a:cxn>
                <a:cxn ang="0">
                  <a:pos x="0" y="5"/>
                </a:cxn>
                <a:cxn ang="0">
                  <a:pos x="0" y="5"/>
                </a:cxn>
                <a:cxn ang="0">
                  <a:pos x="1" y="2"/>
                </a:cxn>
                <a:cxn ang="0">
                  <a:pos x="6" y="0"/>
                </a:cxn>
                <a:cxn ang="0">
                  <a:pos x="15" y="0"/>
                </a:cxn>
                <a:cxn ang="0">
                  <a:pos x="28" y="0"/>
                </a:cxn>
                <a:cxn ang="0">
                  <a:pos x="47" y="3"/>
                </a:cxn>
                <a:cxn ang="0">
                  <a:pos x="73" y="10"/>
                </a:cxn>
                <a:cxn ang="0">
                  <a:pos x="106" y="21"/>
                </a:cxn>
              </a:cxnLst>
              <a:rect l="0" t="0" r="r" b="b"/>
              <a:pathLst>
                <a:path w="106" h="78">
                  <a:moveTo>
                    <a:pt x="106" y="21"/>
                  </a:moveTo>
                  <a:lnTo>
                    <a:pt x="103" y="27"/>
                  </a:lnTo>
                  <a:lnTo>
                    <a:pt x="95" y="40"/>
                  </a:lnTo>
                  <a:lnTo>
                    <a:pt x="82" y="56"/>
                  </a:lnTo>
                  <a:lnTo>
                    <a:pt x="66" y="70"/>
                  </a:lnTo>
                  <a:lnTo>
                    <a:pt x="49" y="78"/>
                  </a:lnTo>
                  <a:lnTo>
                    <a:pt x="31" y="72"/>
                  </a:lnTo>
                  <a:lnTo>
                    <a:pt x="14" y="50"/>
                  </a:lnTo>
                  <a:lnTo>
                    <a:pt x="0" y="5"/>
                  </a:lnTo>
                  <a:lnTo>
                    <a:pt x="0" y="5"/>
                  </a:lnTo>
                  <a:lnTo>
                    <a:pt x="1" y="2"/>
                  </a:lnTo>
                  <a:lnTo>
                    <a:pt x="6" y="0"/>
                  </a:lnTo>
                  <a:lnTo>
                    <a:pt x="15" y="0"/>
                  </a:lnTo>
                  <a:lnTo>
                    <a:pt x="28" y="0"/>
                  </a:lnTo>
                  <a:lnTo>
                    <a:pt x="47" y="3"/>
                  </a:lnTo>
                  <a:lnTo>
                    <a:pt x="73" y="10"/>
                  </a:lnTo>
                  <a:lnTo>
                    <a:pt x="106" y="21"/>
                  </a:lnTo>
                  <a:close/>
                </a:path>
              </a:pathLst>
            </a:custGeom>
            <a:solidFill>
              <a:srgbClr val="E06666"/>
            </a:solidFill>
            <a:ln w="9525">
              <a:noFill/>
              <a:round/>
              <a:headEnd/>
              <a:tailEnd/>
            </a:ln>
          </p:spPr>
          <p:txBody>
            <a:bodyPr/>
            <a:lstStyle/>
            <a:p>
              <a:endParaRPr lang="en-US"/>
            </a:p>
          </p:txBody>
        </p:sp>
        <p:sp>
          <p:nvSpPr>
            <p:cNvPr id="29" name="Freeform 30"/>
            <p:cNvSpPr>
              <a:spLocks/>
            </p:cNvSpPr>
            <p:nvPr/>
          </p:nvSpPr>
          <p:spPr bwMode="auto">
            <a:xfrm>
              <a:off x="8185150" y="4362450"/>
              <a:ext cx="79375" cy="44450"/>
            </a:xfrm>
            <a:custGeom>
              <a:avLst/>
              <a:gdLst/>
              <a:ahLst/>
              <a:cxnLst>
                <a:cxn ang="0">
                  <a:pos x="100" y="16"/>
                </a:cxn>
                <a:cxn ang="0">
                  <a:pos x="97" y="21"/>
                </a:cxn>
                <a:cxn ang="0">
                  <a:pos x="89" y="30"/>
                </a:cxn>
                <a:cxn ang="0">
                  <a:pos x="78" y="42"/>
                </a:cxn>
                <a:cxn ang="0">
                  <a:pos x="63" y="51"/>
                </a:cxn>
                <a:cxn ang="0">
                  <a:pos x="47" y="56"/>
                </a:cxn>
                <a:cxn ang="0">
                  <a:pos x="30" y="51"/>
                </a:cxn>
                <a:cxn ang="0">
                  <a:pos x="14" y="34"/>
                </a:cxn>
                <a:cxn ang="0">
                  <a:pos x="0" y="0"/>
                </a:cxn>
                <a:cxn ang="0">
                  <a:pos x="3" y="0"/>
                </a:cxn>
                <a:cxn ang="0">
                  <a:pos x="9" y="2"/>
                </a:cxn>
                <a:cxn ang="0">
                  <a:pos x="20" y="5"/>
                </a:cxn>
                <a:cxn ang="0">
                  <a:pos x="33" y="7"/>
                </a:cxn>
                <a:cxn ang="0">
                  <a:pos x="49" y="10"/>
                </a:cxn>
                <a:cxn ang="0">
                  <a:pos x="65" y="13"/>
                </a:cxn>
                <a:cxn ang="0">
                  <a:pos x="82" y="15"/>
                </a:cxn>
                <a:cxn ang="0">
                  <a:pos x="100" y="16"/>
                </a:cxn>
              </a:cxnLst>
              <a:rect l="0" t="0" r="r" b="b"/>
              <a:pathLst>
                <a:path w="100" h="56">
                  <a:moveTo>
                    <a:pt x="100" y="16"/>
                  </a:moveTo>
                  <a:lnTo>
                    <a:pt x="97" y="21"/>
                  </a:lnTo>
                  <a:lnTo>
                    <a:pt x="89" y="30"/>
                  </a:lnTo>
                  <a:lnTo>
                    <a:pt x="78" y="42"/>
                  </a:lnTo>
                  <a:lnTo>
                    <a:pt x="63" y="51"/>
                  </a:lnTo>
                  <a:lnTo>
                    <a:pt x="47" y="56"/>
                  </a:lnTo>
                  <a:lnTo>
                    <a:pt x="30" y="51"/>
                  </a:lnTo>
                  <a:lnTo>
                    <a:pt x="14" y="34"/>
                  </a:lnTo>
                  <a:lnTo>
                    <a:pt x="0" y="0"/>
                  </a:lnTo>
                  <a:lnTo>
                    <a:pt x="3" y="0"/>
                  </a:lnTo>
                  <a:lnTo>
                    <a:pt x="9" y="2"/>
                  </a:lnTo>
                  <a:lnTo>
                    <a:pt x="20" y="5"/>
                  </a:lnTo>
                  <a:lnTo>
                    <a:pt x="33" y="7"/>
                  </a:lnTo>
                  <a:lnTo>
                    <a:pt x="49" y="10"/>
                  </a:lnTo>
                  <a:lnTo>
                    <a:pt x="65" y="13"/>
                  </a:lnTo>
                  <a:lnTo>
                    <a:pt x="82" y="15"/>
                  </a:lnTo>
                  <a:lnTo>
                    <a:pt x="100" y="16"/>
                  </a:lnTo>
                  <a:close/>
                </a:path>
              </a:pathLst>
            </a:custGeom>
            <a:solidFill>
              <a:srgbClr val="FFFFFF"/>
            </a:solidFill>
            <a:ln w="9525">
              <a:noFill/>
              <a:round/>
              <a:headEnd/>
              <a:tailEnd/>
            </a:ln>
          </p:spPr>
          <p:txBody>
            <a:bodyPr/>
            <a:lstStyle/>
            <a:p>
              <a:endParaRPr lang="en-US"/>
            </a:p>
          </p:txBody>
        </p:sp>
        <p:sp>
          <p:nvSpPr>
            <p:cNvPr id="30" name="Freeform 31"/>
            <p:cNvSpPr>
              <a:spLocks/>
            </p:cNvSpPr>
            <p:nvPr/>
          </p:nvSpPr>
          <p:spPr bwMode="auto">
            <a:xfrm>
              <a:off x="8208962" y="4410075"/>
              <a:ext cx="9525" cy="4763"/>
            </a:xfrm>
            <a:custGeom>
              <a:avLst/>
              <a:gdLst/>
              <a:ahLst/>
              <a:cxnLst>
                <a:cxn ang="0">
                  <a:pos x="0" y="1"/>
                </a:cxn>
                <a:cxn ang="0">
                  <a:pos x="0" y="3"/>
                </a:cxn>
                <a:cxn ang="0">
                  <a:pos x="1" y="3"/>
                </a:cxn>
                <a:cxn ang="0">
                  <a:pos x="3" y="4"/>
                </a:cxn>
                <a:cxn ang="0">
                  <a:pos x="5" y="4"/>
                </a:cxn>
                <a:cxn ang="0">
                  <a:pos x="6" y="4"/>
                </a:cxn>
                <a:cxn ang="0">
                  <a:pos x="9" y="4"/>
                </a:cxn>
                <a:cxn ang="0">
                  <a:pos x="11" y="4"/>
                </a:cxn>
                <a:cxn ang="0">
                  <a:pos x="11" y="3"/>
                </a:cxn>
                <a:cxn ang="0">
                  <a:pos x="11" y="3"/>
                </a:cxn>
                <a:cxn ang="0">
                  <a:pos x="11" y="1"/>
                </a:cxn>
                <a:cxn ang="0">
                  <a:pos x="8" y="1"/>
                </a:cxn>
                <a:cxn ang="0">
                  <a:pos x="6" y="0"/>
                </a:cxn>
                <a:cxn ang="0">
                  <a:pos x="5" y="0"/>
                </a:cxn>
                <a:cxn ang="0">
                  <a:pos x="1" y="0"/>
                </a:cxn>
                <a:cxn ang="0">
                  <a:pos x="0" y="0"/>
                </a:cxn>
                <a:cxn ang="0">
                  <a:pos x="0" y="1"/>
                </a:cxn>
              </a:cxnLst>
              <a:rect l="0" t="0" r="r" b="b"/>
              <a:pathLst>
                <a:path w="11" h="4">
                  <a:moveTo>
                    <a:pt x="0" y="1"/>
                  </a:moveTo>
                  <a:lnTo>
                    <a:pt x="0" y="3"/>
                  </a:lnTo>
                  <a:lnTo>
                    <a:pt x="1" y="3"/>
                  </a:lnTo>
                  <a:lnTo>
                    <a:pt x="3" y="4"/>
                  </a:lnTo>
                  <a:lnTo>
                    <a:pt x="5" y="4"/>
                  </a:lnTo>
                  <a:lnTo>
                    <a:pt x="6" y="4"/>
                  </a:lnTo>
                  <a:lnTo>
                    <a:pt x="9" y="4"/>
                  </a:lnTo>
                  <a:lnTo>
                    <a:pt x="11" y="4"/>
                  </a:lnTo>
                  <a:lnTo>
                    <a:pt x="11" y="3"/>
                  </a:lnTo>
                  <a:lnTo>
                    <a:pt x="11" y="3"/>
                  </a:lnTo>
                  <a:lnTo>
                    <a:pt x="11" y="1"/>
                  </a:lnTo>
                  <a:lnTo>
                    <a:pt x="8" y="1"/>
                  </a:lnTo>
                  <a:lnTo>
                    <a:pt x="6" y="0"/>
                  </a:lnTo>
                  <a:lnTo>
                    <a:pt x="5" y="0"/>
                  </a:lnTo>
                  <a:lnTo>
                    <a:pt x="1" y="0"/>
                  </a:lnTo>
                  <a:lnTo>
                    <a:pt x="0" y="0"/>
                  </a:lnTo>
                  <a:lnTo>
                    <a:pt x="0" y="1"/>
                  </a:lnTo>
                  <a:close/>
                </a:path>
              </a:pathLst>
            </a:custGeom>
            <a:solidFill>
              <a:srgbClr val="FFA893"/>
            </a:solidFill>
            <a:ln w="9525">
              <a:noFill/>
              <a:round/>
              <a:headEnd/>
              <a:tailEnd/>
            </a:ln>
          </p:spPr>
          <p:txBody>
            <a:bodyPr/>
            <a:lstStyle/>
            <a:p>
              <a:endParaRPr lang="en-US"/>
            </a:p>
          </p:txBody>
        </p:sp>
        <p:sp>
          <p:nvSpPr>
            <p:cNvPr id="31" name="Freeform 32"/>
            <p:cNvSpPr>
              <a:spLocks/>
            </p:cNvSpPr>
            <p:nvPr/>
          </p:nvSpPr>
          <p:spPr bwMode="auto">
            <a:xfrm>
              <a:off x="8159750" y="4246563"/>
              <a:ext cx="69850" cy="103187"/>
            </a:xfrm>
            <a:custGeom>
              <a:avLst/>
              <a:gdLst/>
              <a:ahLst/>
              <a:cxnLst>
                <a:cxn ang="0">
                  <a:pos x="75" y="19"/>
                </a:cxn>
                <a:cxn ang="0">
                  <a:pos x="71" y="16"/>
                </a:cxn>
                <a:cxn ang="0">
                  <a:pos x="67" y="11"/>
                </a:cxn>
                <a:cxn ang="0">
                  <a:pos x="59" y="6"/>
                </a:cxn>
                <a:cxn ang="0">
                  <a:pos x="49" y="3"/>
                </a:cxn>
                <a:cxn ang="0">
                  <a:pos x="38" y="0"/>
                </a:cxn>
                <a:cxn ang="0">
                  <a:pos x="25" y="0"/>
                </a:cxn>
                <a:cxn ang="0">
                  <a:pos x="13" y="2"/>
                </a:cxn>
                <a:cxn ang="0">
                  <a:pos x="0" y="8"/>
                </a:cxn>
                <a:cxn ang="0">
                  <a:pos x="2" y="8"/>
                </a:cxn>
                <a:cxn ang="0">
                  <a:pos x="6" y="6"/>
                </a:cxn>
                <a:cxn ang="0">
                  <a:pos x="14" y="5"/>
                </a:cxn>
                <a:cxn ang="0">
                  <a:pos x="24" y="3"/>
                </a:cxn>
                <a:cxn ang="0">
                  <a:pos x="33" y="3"/>
                </a:cxn>
                <a:cxn ang="0">
                  <a:pos x="44" y="5"/>
                </a:cxn>
                <a:cxn ang="0">
                  <a:pos x="56" y="8"/>
                </a:cxn>
                <a:cxn ang="0">
                  <a:pos x="65" y="16"/>
                </a:cxn>
                <a:cxn ang="0">
                  <a:pos x="73" y="25"/>
                </a:cxn>
                <a:cxn ang="0">
                  <a:pos x="78" y="35"/>
                </a:cxn>
                <a:cxn ang="0">
                  <a:pos x="83" y="46"/>
                </a:cxn>
                <a:cxn ang="0">
                  <a:pos x="83" y="59"/>
                </a:cxn>
                <a:cxn ang="0">
                  <a:pos x="81" y="72"/>
                </a:cxn>
                <a:cxn ang="0">
                  <a:pos x="75" y="86"/>
                </a:cxn>
                <a:cxn ang="0">
                  <a:pos x="63" y="100"/>
                </a:cxn>
                <a:cxn ang="0">
                  <a:pos x="46" y="116"/>
                </a:cxn>
                <a:cxn ang="0">
                  <a:pos x="46" y="116"/>
                </a:cxn>
                <a:cxn ang="0">
                  <a:pos x="46" y="118"/>
                </a:cxn>
                <a:cxn ang="0">
                  <a:pos x="46" y="119"/>
                </a:cxn>
                <a:cxn ang="0">
                  <a:pos x="46" y="121"/>
                </a:cxn>
                <a:cxn ang="0">
                  <a:pos x="52" y="124"/>
                </a:cxn>
                <a:cxn ang="0">
                  <a:pos x="62" y="127"/>
                </a:cxn>
                <a:cxn ang="0">
                  <a:pos x="73" y="129"/>
                </a:cxn>
                <a:cxn ang="0">
                  <a:pos x="78" y="130"/>
                </a:cxn>
                <a:cxn ang="0">
                  <a:pos x="75" y="129"/>
                </a:cxn>
                <a:cxn ang="0">
                  <a:pos x="65" y="124"/>
                </a:cxn>
                <a:cxn ang="0">
                  <a:pos x="57" y="121"/>
                </a:cxn>
                <a:cxn ang="0">
                  <a:pos x="52" y="118"/>
                </a:cxn>
                <a:cxn ang="0">
                  <a:pos x="52" y="116"/>
                </a:cxn>
                <a:cxn ang="0">
                  <a:pos x="54" y="114"/>
                </a:cxn>
                <a:cxn ang="0">
                  <a:pos x="56" y="113"/>
                </a:cxn>
                <a:cxn ang="0">
                  <a:pos x="57" y="113"/>
                </a:cxn>
                <a:cxn ang="0">
                  <a:pos x="59" y="111"/>
                </a:cxn>
                <a:cxn ang="0">
                  <a:pos x="65" y="107"/>
                </a:cxn>
                <a:cxn ang="0">
                  <a:pos x="73" y="99"/>
                </a:cxn>
                <a:cxn ang="0">
                  <a:pos x="79" y="87"/>
                </a:cxn>
                <a:cxn ang="0">
                  <a:pos x="86" y="75"/>
                </a:cxn>
                <a:cxn ang="0">
                  <a:pos x="87" y="59"/>
                </a:cxn>
                <a:cxn ang="0">
                  <a:pos x="84" y="40"/>
                </a:cxn>
                <a:cxn ang="0">
                  <a:pos x="75" y="19"/>
                </a:cxn>
              </a:cxnLst>
              <a:rect l="0" t="0" r="r" b="b"/>
              <a:pathLst>
                <a:path w="87" h="130">
                  <a:moveTo>
                    <a:pt x="75" y="19"/>
                  </a:moveTo>
                  <a:lnTo>
                    <a:pt x="71" y="16"/>
                  </a:lnTo>
                  <a:lnTo>
                    <a:pt x="67" y="11"/>
                  </a:lnTo>
                  <a:lnTo>
                    <a:pt x="59" y="6"/>
                  </a:lnTo>
                  <a:lnTo>
                    <a:pt x="49" y="3"/>
                  </a:lnTo>
                  <a:lnTo>
                    <a:pt x="38" y="0"/>
                  </a:lnTo>
                  <a:lnTo>
                    <a:pt x="25" y="0"/>
                  </a:lnTo>
                  <a:lnTo>
                    <a:pt x="13" y="2"/>
                  </a:lnTo>
                  <a:lnTo>
                    <a:pt x="0" y="8"/>
                  </a:lnTo>
                  <a:lnTo>
                    <a:pt x="2" y="8"/>
                  </a:lnTo>
                  <a:lnTo>
                    <a:pt x="6" y="6"/>
                  </a:lnTo>
                  <a:lnTo>
                    <a:pt x="14" y="5"/>
                  </a:lnTo>
                  <a:lnTo>
                    <a:pt x="24" y="3"/>
                  </a:lnTo>
                  <a:lnTo>
                    <a:pt x="33" y="3"/>
                  </a:lnTo>
                  <a:lnTo>
                    <a:pt x="44" y="5"/>
                  </a:lnTo>
                  <a:lnTo>
                    <a:pt x="56" y="8"/>
                  </a:lnTo>
                  <a:lnTo>
                    <a:pt x="65" y="16"/>
                  </a:lnTo>
                  <a:lnTo>
                    <a:pt x="73" y="25"/>
                  </a:lnTo>
                  <a:lnTo>
                    <a:pt x="78" y="35"/>
                  </a:lnTo>
                  <a:lnTo>
                    <a:pt x="83" y="46"/>
                  </a:lnTo>
                  <a:lnTo>
                    <a:pt x="83" y="59"/>
                  </a:lnTo>
                  <a:lnTo>
                    <a:pt x="81" y="72"/>
                  </a:lnTo>
                  <a:lnTo>
                    <a:pt x="75" y="86"/>
                  </a:lnTo>
                  <a:lnTo>
                    <a:pt x="63" y="100"/>
                  </a:lnTo>
                  <a:lnTo>
                    <a:pt x="46" y="116"/>
                  </a:lnTo>
                  <a:lnTo>
                    <a:pt x="46" y="116"/>
                  </a:lnTo>
                  <a:lnTo>
                    <a:pt x="46" y="118"/>
                  </a:lnTo>
                  <a:lnTo>
                    <a:pt x="46" y="119"/>
                  </a:lnTo>
                  <a:lnTo>
                    <a:pt x="46" y="121"/>
                  </a:lnTo>
                  <a:lnTo>
                    <a:pt x="52" y="124"/>
                  </a:lnTo>
                  <a:lnTo>
                    <a:pt x="62" y="127"/>
                  </a:lnTo>
                  <a:lnTo>
                    <a:pt x="73" y="129"/>
                  </a:lnTo>
                  <a:lnTo>
                    <a:pt x="78" y="130"/>
                  </a:lnTo>
                  <a:lnTo>
                    <a:pt x="75" y="129"/>
                  </a:lnTo>
                  <a:lnTo>
                    <a:pt x="65" y="124"/>
                  </a:lnTo>
                  <a:lnTo>
                    <a:pt x="57" y="121"/>
                  </a:lnTo>
                  <a:lnTo>
                    <a:pt x="52" y="118"/>
                  </a:lnTo>
                  <a:lnTo>
                    <a:pt x="52" y="116"/>
                  </a:lnTo>
                  <a:lnTo>
                    <a:pt x="54" y="114"/>
                  </a:lnTo>
                  <a:lnTo>
                    <a:pt x="56" y="113"/>
                  </a:lnTo>
                  <a:lnTo>
                    <a:pt x="57" y="113"/>
                  </a:lnTo>
                  <a:lnTo>
                    <a:pt x="59" y="111"/>
                  </a:lnTo>
                  <a:lnTo>
                    <a:pt x="65" y="107"/>
                  </a:lnTo>
                  <a:lnTo>
                    <a:pt x="73" y="99"/>
                  </a:lnTo>
                  <a:lnTo>
                    <a:pt x="79" y="87"/>
                  </a:lnTo>
                  <a:lnTo>
                    <a:pt x="86" y="75"/>
                  </a:lnTo>
                  <a:lnTo>
                    <a:pt x="87" y="59"/>
                  </a:lnTo>
                  <a:lnTo>
                    <a:pt x="84" y="40"/>
                  </a:lnTo>
                  <a:lnTo>
                    <a:pt x="75" y="19"/>
                  </a:lnTo>
                  <a:close/>
                </a:path>
              </a:pathLst>
            </a:custGeom>
            <a:solidFill>
              <a:srgbClr val="FFA893"/>
            </a:solidFill>
            <a:ln w="9525">
              <a:noFill/>
              <a:round/>
              <a:headEnd/>
              <a:tailEnd/>
            </a:ln>
          </p:spPr>
          <p:txBody>
            <a:bodyPr/>
            <a:lstStyle/>
            <a:p>
              <a:endParaRPr lang="en-US"/>
            </a:p>
          </p:txBody>
        </p:sp>
        <p:sp>
          <p:nvSpPr>
            <p:cNvPr id="32" name="Freeform 33"/>
            <p:cNvSpPr>
              <a:spLocks/>
            </p:cNvSpPr>
            <p:nvPr/>
          </p:nvSpPr>
          <p:spPr bwMode="auto">
            <a:xfrm>
              <a:off x="8159750" y="4243388"/>
              <a:ext cx="66675" cy="31750"/>
            </a:xfrm>
            <a:custGeom>
              <a:avLst/>
              <a:gdLst/>
              <a:ahLst/>
              <a:cxnLst>
                <a:cxn ang="0">
                  <a:pos x="70" y="14"/>
                </a:cxn>
                <a:cxn ang="0">
                  <a:pos x="67" y="11"/>
                </a:cxn>
                <a:cxn ang="0">
                  <a:pos x="62" y="8"/>
                </a:cxn>
                <a:cxn ang="0">
                  <a:pos x="54" y="5"/>
                </a:cxn>
                <a:cxn ang="0">
                  <a:pos x="46" y="1"/>
                </a:cxn>
                <a:cxn ang="0">
                  <a:pos x="35" y="0"/>
                </a:cxn>
                <a:cxn ang="0">
                  <a:pos x="24" y="1"/>
                </a:cxn>
                <a:cxn ang="0">
                  <a:pos x="13" y="5"/>
                </a:cxn>
                <a:cxn ang="0">
                  <a:pos x="0" y="11"/>
                </a:cxn>
                <a:cxn ang="0">
                  <a:pos x="2" y="11"/>
                </a:cxn>
                <a:cxn ang="0">
                  <a:pos x="7" y="9"/>
                </a:cxn>
                <a:cxn ang="0">
                  <a:pos x="15" y="8"/>
                </a:cxn>
                <a:cxn ang="0">
                  <a:pos x="24" y="6"/>
                </a:cxn>
                <a:cxn ang="0">
                  <a:pos x="35" y="6"/>
                </a:cxn>
                <a:cxn ang="0">
                  <a:pos x="46" y="8"/>
                </a:cxn>
                <a:cxn ang="0">
                  <a:pos x="58" y="11"/>
                </a:cxn>
                <a:cxn ang="0">
                  <a:pos x="67" y="19"/>
                </a:cxn>
                <a:cxn ang="0">
                  <a:pos x="70" y="22"/>
                </a:cxn>
                <a:cxn ang="0">
                  <a:pos x="73" y="27"/>
                </a:cxn>
                <a:cxn ang="0">
                  <a:pos x="75" y="32"/>
                </a:cxn>
                <a:cxn ang="0">
                  <a:pos x="77" y="36"/>
                </a:cxn>
                <a:cxn ang="0">
                  <a:pos x="78" y="38"/>
                </a:cxn>
                <a:cxn ang="0">
                  <a:pos x="81" y="38"/>
                </a:cxn>
                <a:cxn ang="0">
                  <a:pos x="83" y="38"/>
                </a:cxn>
                <a:cxn ang="0">
                  <a:pos x="85" y="35"/>
                </a:cxn>
                <a:cxn ang="0">
                  <a:pos x="81" y="28"/>
                </a:cxn>
                <a:cxn ang="0">
                  <a:pos x="78" y="24"/>
                </a:cxn>
                <a:cxn ang="0">
                  <a:pos x="75" y="19"/>
                </a:cxn>
                <a:cxn ang="0">
                  <a:pos x="70" y="14"/>
                </a:cxn>
              </a:cxnLst>
              <a:rect l="0" t="0" r="r" b="b"/>
              <a:pathLst>
                <a:path w="85" h="38">
                  <a:moveTo>
                    <a:pt x="70" y="14"/>
                  </a:moveTo>
                  <a:lnTo>
                    <a:pt x="67" y="11"/>
                  </a:lnTo>
                  <a:lnTo>
                    <a:pt x="62" y="8"/>
                  </a:lnTo>
                  <a:lnTo>
                    <a:pt x="54" y="5"/>
                  </a:lnTo>
                  <a:lnTo>
                    <a:pt x="46" y="1"/>
                  </a:lnTo>
                  <a:lnTo>
                    <a:pt x="35" y="0"/>
                  </a:lnTo>
                  <a:lnTo>
                    <a:pt x="24" y="1"/>
                  </a:lnTo>
                  <a:lnTo>
                    <a:pt x="13" y="5"/>
                  </a:lnTo>
                  <a:lnTo>
                    <a:pt x="0" y="11"/>
                  </a:lnTo>
                  <a:lnTo>
                    <a:pt x="2" y="11"/>
                  </a:lnTo>
                  <a:lnTo>
                    <a:pt x="7" y="9"/>
                  </a:lnTo>
                  <a:lnTo>
                    <a:pt x="15" y="8"/>
                  </a:lnTo>
                  <a:lnTo>
                    <a:pt x="24" y="6"/>
                  </a:lnTo>
                  <a:lnTo>
                    <a:pt x="35" y="6"/>
                  </a:lnTo>
                  <a:lnTo>
                    <a:pt x="46" y="8"/>
                  </a:lnTo>
                  <a:lnTo>
                    <a:pt x="58" y="11"/>
                  </a:lnTo>
                  <a:lnTo>
                    <a:pt x="67" y="19"/>
                  </a:lnTo>
                  <a:lnTo>
                    <a:pt x="70" y="22"/>
                  </a:lnTo>
                  <a:lnTo>
                    <a:pt x="73" y="27"/>
                  </a:lnTo>
                  <a:lnTo>
                    <a:pt x="75" y="32"/>
                  </a:lnTo>
                  <a:lnTo>
                    <a:pt x="77" y="36"/>
                  </a:lnTo>
                  <a:lnTo>
                    <a:pt x="78" y="38"/>
                  </a:lnTo>
                  <a:lnTo>
                    <a:pt x="81" y="38"/>
                  </a:lnTo>
                  <a:lnTo>
                    <a:pt x="83" y="38"/>
                  </a:lnTo>
                  <a:lnTo>
                    <a:pt x="85" y="35"/>
                  </a:lnTo>
                  <a:lnTo>
                    <a:pt x="81" y="28"/>
                  </a:lnTo>
                  <a:lnTo>
                    <a:pt x="78" y="24"/>
                  </a:lnTo>
                  <a:lnTo>
                    <a:pt x="75" y="19"/>
                  </a:lnTo>
                  <a:lnTo>
                    <a:pt x="70" y="14"/>
                  </a:lnTo>
                  <a:close/>
                </a:path>
              </a:pathLst>
            </a:custGeom>
            <a:solidFill>
              <a:srgbClr val="A02300"/>
            </a:solidFill>
            <a:ln w="9525">
              <a:noFill/>
              <a:round/>
              <a:headEnd/>
              <a:tailEnd/>
            </a:ln>
          </p:spPr>
          <p:txBody>
            <a:bodyPr/>
            <a:lstStyle/>
            <a:p>
              <a:endParaRPr lang="en-US"/>
            </a:p>
          </p:txBody>
        </p:sp>
        <p:sp>
          <p:nvSpPr>
            <p:cNvPr id="33" name="Freeform 34"/>
            <p:cNvSpPr>
              <a:spLocks/>
            </p:cNvSpPr>
            <p:nvPr/>
          </p:nvSpPr>
          <p:spPr bwMode="auto">
            <a:xfrm>
              <a:off x="8253412" y="4265613"/>
              <a:ext cx="68263" cy="23812"/>
            </a:xfrm>
            <a:custGeom>
              <a:avLst/>
              <a:gdLst/>
              <a:ahLst/>
              <a:cxnLst>
                <a:cxn ang="0">
                  <a:pos x="23" y="1"/>
                </a:cxn>
                <a:cxn ang="0">
                  <a:pos x="27" y="0"/>
                </a:cxn>
                <a:cxn ang="0">
                  <a:pos x="34" y="0"/>
                </a:cxn>
                <a:cxn ang="0">
                  <a:pos x="40" y="0"/>
                </a:cxn>
                <a:cxn ang="0">
                  <a:pos x="50" y="1"/>
                </a:cxn>
                <a:cxn ang="0">
                  <a:pos x="59" y="5"/>
                </a:cxn>
                <a:cxn ang="0">
                  <a:pos x="69" y="11"/>
                </a:cxn>
                <a:cxn ang="0">
                  <a:pos x="78" y="19"/>
                </a:cxn>
                <a:cxn ang="0">
                  <a:pos x="86" y="30"/>
                </a:cxn>
                <a:cxn ang="0">
                  <a:pos x="85" y="28"/>
                </a:cxn>
                <a:cxn ang="0">
                  <a:pos x="81" y="25"/>
                </a:cxn>
                <a:cxn ang="0">
                  <a:pos x="75" y="21"/>
                </a:cxn>
                <a:cxn ang="0">
                  <a:pos x="67" y="14"/>
                </a:cxn>
                <a:cxn ang="0">
                  <a:pos x="58" y="9"/>
                </a:cxn>
                <a:cxn ang="0">
                  <a:pos x="48" y="6"/>
                </a:cxn>
                <a:cxn ang="0">
                  <a:pos x="35" y="6"/>
                </a:cxn>
                <a:cxn ang="0">
                  <a:pos x="24" y="8"/>
                </a:cxn>
                <a:cxn ang="0">
                  <a:pos x="20" y="9"/>
                </a:cxn>
                <a:cxn ang="0">
                  <a:pos x="15" y="13"/>
                </a:cxn>
                <a:cxn ang="0">
                  <a:pos x="10" y="14"/>
                </a:cxn>
                <a:cxn ang="0">
                  <a:pos x="7" y="17"/>
                </a:cxn>
                <a:cxn ang="0">
                  <a:pos x="4" y="19"/>
                </a:cxn>
                <a:cxn ang="0">
                  <a:pos x="2" y="17"/>
                </a:cxn>
                <a:cxn ang="0">
                  <a:pos x="0" y="16"/>
                </a:cxn>
                <a:cxn ang="0">
                  <a:pos x="0" y="13"/>
                </a:cxn>
                <a:cxn ang="0">
                  <a:pos x="5" y="9"/>
                </a:cxn>
                <a:cxn ang="0">
                  <a:pos x="10" y="6"/>
                </a:cxn>
                <a:cxn ang="0">
                  <a:pos x="16" y="5"/>
                </a:cxn>
                <a:cxn ang="0">
                  <a:pos x="23" y="1"/>
                </a:cxn>
              </a:cxnLst>
              <a:rect l="0" t="0" r="r" b="b"/>
              <a:pathLst>
                <a:path w="86" h="30">
                  <a:moveTo>
                    <a:pt x="23" y="1"/>
                  </a:moveTo>
                  <a:lnTo>
                    <a:pt x="27" y="0"/>
                  </a:lnTo>
                  <a:lnTo>
                    <a:pt x="34" y="0"/>
                  </a:lnTo>
                  <a:lnTo>
                    <a:pt x="40" y="0"/>
                  </a:lnTo>
                  <a:lnTo>
                    <a:pt x="50" y="1"/>
                  </a:lnTo>
                  <a:lnTo>
                    <a:pt x="59" y="5"/>
                  </a:lnTo>
                  <a:lnTo>
                    <a:pt x="69" y="11"/>
                  </a:lnTo>
                  <a:lnTo>
                    <a:pt x="78" y="19"/>
                  </a:lnTo>
                  <a:lnTo>
                    <a:pt x="86" y="30"/>
                  </a:lnTo>
                  <a:lnTo>
                    <a:pt x="85" y="28"/>
                  </a:lnTo>
                  <a:lnTo>
                    <a:pt x="81" y="25"/>
                  </a:lnTo>
                  <a:lnTo>
                    <a:pt x="75" y="21"/>
                  </a:lnTo>
                  <a:lnTo>
                    <a:pt x="67" y="14"/>
                  </a:lnTo>
                  <a:lnTo>
                    <a:pt x="58" y="9"/>
                  </a:lnTo>
                  <a:lnTo>
                    <a:pt x="48" y="6"/>
                  </a:lnTo>
                  <a:lnTo>
                    <a:pt x="35" y="6"/>
                  </a:lnTo>
                  <a:lnTo>
                    <a:pt x="24" y="8"/>
                  </a:lnTo>
                  <a:lnTo>
                    <a:pt x="20" y="9"/>
                  </a:lnTo>
                  <a:lnTo>
                    <a:pt x="15" y="13"/>
                  </a:lnTo>
                  <a:lnTo>
                    <a:pt x="10" y="14"/>
                  </a:lnTo>
                  <a:lnTo>
                    <a:pt x="7" y="17"/>
                  </a:lnTo>
                  <a:lnTo>
                    <a:pt x="4" y="19"/>
                  </a:lnTo>
                  <a:lnTo>
                    <a:pt x="2" y="17"/>
                  </a:lnTo>
                  <a:lnTo>
                    <a:pt x="0" y="16"/>
                  </a:lnTo>
                  <a:lnTo>
                    <a:pt x="0" y="13"/>
                  </a:lnTo>
                  <a:lnTo>
                    <a:pt x="5" y="9"/>
                  </a:lnTo>
                  <a:lnTo>
                    <a:pt x="10" y="6"/>
                  </a:lnTo>
                  <a:lnTo>
                    <a:pt x="16" y="5"/>
                  </a:lnTo>
                  <a:lnTo>
                    <a:pt x="23" y="1"/>
                  </a:lnTo>
                  <a:close/>
                </a:path>
              </a:pathLst>
            </a:custGeom>
            <a:solidFill>
              <a:srgbClr val="A02300"/>
            </a:solidFill>
            <a:ln w="9525">
              <a:noFill/>
              <a:round/>
              <a:headEnd/>
              <a:tailEnd/>
            </a:ln>
          </p:spPr>
          <p:txBody>
            <a:bodyPr/>
            <a:lstStyle/>
            <a:p>
              <a:endParaRPr lang="en-US"/>
            </a:p>
          </p:txBody>
        </p:sp>
        <p:sp>
          <p:nvSpPr>
            <p:cNvPr id="34" name="Freeform 35"/>
            <p:cNvSpPr>
              <a:spLocks/>
            </p:cNvSpPr>
            <p:nvPr/>
          </p:nvSpPr>
          <p:spPr bwMode="auto">
            <a:xfrm>
              <a:off x="8128000" y="4160838"/>
              <a:ext cx="52387" cy="155575"/>
            </a:xfrm>
            <a:custGeom>
              <a:avLst/>
              <a:gdLst/>
              <a:ahLst/>
              <a:cxnLst>
                <a:cxn ang="0">
                  <a:pos x="63" y="0"/>
                </a:cxn>
                <a:cxn ang="0">
                  <a:pos x="65" y="0"/>
                </a:cxn>
                <a:cxn ang="0">
                  <a:pos x="65" y="0"/>
                </a:cxn>
                <a:cxn ang="0">
                  <a:pos x="66" y="0"/>
                </a:cxn>
                <a:cxn ang="0">
                  <a:pos x="66" y="2"/>
                </a:cxn>
                <a:cxn ang="0">
                  <a:pos x="66" y="3"/>
                </a:cxn>
                <a:cxn ang="0">
                  <a:pos x="66" y="3"/>
                </a:cxn>
                <a:cxn ang="0">
                  <a:pos x="66" y="5"/>
                </a:cxn>
                <a:cxn ang="0">
                  <a:pos x="66" y="6"/>
                </a:cxn>
                <a:cxn ang="0">
                  <a:pos x="54" y="25"/>
                </a:cxn>
                <a:cxn ang="0">
                  <a:pos x="43" y="45"/>
                </a:cxn>
                <a:cxn ang="0">
                  <a:pos x="33" y="67"/>
                </a:cxn>
                <a:cxn ang="0">
                  <a:pos x="25" y="91"/>
                </a:cxn>
                <a:cxn ang="0">
                  <a:pos x="19" y="116"/>
                </a:cxn>
                <a:cxn ang="0">
                  <a:pos x="12" y="141"/>
                </a:cxn>
                <a:cxn ang="0">
                  <a:pos x="8" y="168"/>
                </a:cxn>
                <a:cxn ang="0">
                  <a:pos x="4" y="195"/>
                </a:cxn>
                <a:cxn ang="0">
                  <a:pos x="3" y="195"/>
                </a:cxn>
                <a:cxn ang="0">
                  <a:pos x="3" y="194"/>
                </a:cxn>
                <a:cxn ang="0">
                  <a:pos x="1" y="194"/>
                </a:cxn>
                <a:cxn ang="0">
                  <a:pos x="0" y="194"/>
                </a:cxn>
                <a:cxn ang="0">
                  <a:pos x="4" y="165"/>
                </a:cxn>
                <a:cxn ang="0">
                  <a:pos x="9" y="138"/>
                </a:cxn>
                <a:cxn ang="0">
                  <a:pos x="14" y="113"/>
                </a:cxn>
                <a:cxn ang="0">
                  <a:pos x="22" y="87"/>
                </a:cxn>
                <a:cxn ang="0">
                  <a:pos x="30" y="62"/>
                </a:cxn>
                <a:cxn ang="0">
                  <a:pos x="39" y="40"/>
                </a:cxn>
                <a:cxn ang="0">
                  <a:pos x="50" y="19"/>
                </a:cxn>
                <a:cxn ang="0">
                  <a:pos x="63" y="0"/>
                </a:cxn>
              </a:cxnLst>
              <a:rect l="0" t="0" r="r" b="b"/>
              <a:pathLst>
                <a:path w="66" h="195">
                  <a:moveTo>
                    <a:pt x="63" y="0"/>
                  </a:moveTo>
                  <a:lnTo>
                    <a:pt x="65" y="0"/>
                  </a:lnTo>
                  <a:lnTo>
                    <a:pt x="65" y="0"/>
                  </a:lnTo>
                  <a:lnTo>
                    <a:pt x="66" y="0"/>
                  </a:lnTo>
                  <a:lnTo>
                    <a:pt x="66" y="2"/>
                  </a:lnTo>
                  <a:lnTo>
                    <a:pt x="66" y="3"/>
                  </a:lnTo>
                  <a:lnTo>
                    <a:pt x="66" y="3"/>
                  </a:lnTo>
                  <a:lnTo>
                    <a:pt x="66" y="5"/>
                  </a:lnTo>
                  <a:lnTo>
                    <a:pt x="66" y="6"/>
                  </a:lnTo>
                  <a:lnTo>
                    <a:pt x="54" y="25"/>
                  </a:lnTo>
                  <a:lnTo>
                    <a:pt x="43" y="45"/>
                  </a:lnTo>
                  <a:lnTo>
                    <a:pt x="33" y="67"/>
                  </a:lnTo>
                  <a:lnTo>
                    <a:pt x="25" y="91"/>
                  </a:lnTo>
                  <a:lnTo>
                    <a:pt x="19" y="116"/>
                  </a:lnTo>
                  <a:lnTo>
                    <a:pt x="12" y="141"/>
                  </a:lnTo>
                  <a:lnTo>
                    <a:pt x="8" y="168"/>
                  </a:lnTo>
                  <a:lnTo>
                    <a:pt x="4" y="195"/>
                  </a:lnTo>
                  <a:lnTo>
                    <a:pt x="3" y="195"/>
                  </a:lnTo>
                  <a:lnTo>
                    <a:pt x="3" y="194"/>
                  </a:lnTo>
                  <a:lnTo>
                    <a:pt x="1" y="194"/>
                  </a:lnTo>
                  <a:lnTo>
                    <a:pt x="0" y="194"/>
                  </a:lnTo>
                  <a:lnTo>
                    <a:pt x="4" y="165"/>
                  </a:lnTo>
                  <a:lnTo>
                    <a:pt x="9" y="138"/>
                  </a:lnTo>
                  <a:lnTo>
                    <a:pt x="14" y="113"/>
                  </a:lnTo>
                  <a:lnTo>
                    <a:pt x="22" y="87"/>
                  </a:lnTo>
                  <a:lnTo>
                    <a:pt x="30" y="62"/>
                  </a:lnTo>
                  <a:lnTo>
                    <a:pt x="39" y="40"/>
                  </a:lnTo>
                  <a:lnTo>
                    <a:pt x="50" y="19"/>
                  </a:lnTo>
                  <a:lnTo>
                    <a:pt x="63" y="0"/>
                  </a:lnTo>
                  <a:close/>
                </a:path>
              </a:pathLst>
            </a:custGeom>
            <a:solidFill>
              <a:srgbClr val="A02300"/>
            </a:solidFill>
            <a:ln w="9525">
              <a:noFill/>
              <a:round/>
              <a:headEnd/>
              <a:tailEnd/>
            </a:ln>
          </p:spPr>
          <p:txBody>
            <a:bodyPr/>
            <a:lstStyle/>
            <a:p>
              <a:endParaRPr lang="en-US"/>
            </a:p>
          </p:txBody>
        </p:sp>
        <p:sp>
          <p:nvSpPr>
            <p:cNvPr id="35" name="Freeform 36"/>
            <p:cNvSpPr>
              <a:spLocks/>
            </p:cNvSpPr>
            <p:nvPr/>
          </p:nvSpPr>
          <p:spPr bwMode="auto">
            <a:xfrm>
              <a:off x="8143875" y="4171950"/>
              <a:ext cx="41275" cy="146050"/>
            </a:xfrm>
            <a:custGeom>
              <a:avLst/>
              <a:gdLst/>
              <a:ahLst/>
              <a:cxnLst>
                <a:cxn ang="0">
                  <a:pos x="48" y="2"/>
                </a:cxn>
                <a:cxn ang="0">
                  <a:pos x="50" y="0"/>
                </a:cxn>
                <a:cxn ang="0">
                  <a:pos x="50" y="0"/>
                </a:cxn>
                <a:cxn ang="0">
                  <a:pos x="51" y="0"/>
                </a:cxn>
                <a:cxn ang="0">
                  <a:pos x="51" y="2"/>
                </a:cxn>
                <a:cxn ang="0">
                  <a:pos x="53" y="4"/>
                </a:cxn>
                <a:cxn ang="0">
                  <a:pos x="53" y="4"/>
                </a:cxn>
                <a:cxn ang="0">
                  <a:pos x="53" y="5"/>
                </a:cxn>
                <a:cxn ang="0">
                  <a:pos x="51" y="7"/>
                </a:cxn>
                <a:cxn ang="0">
                  <a:pos x="42" y="26"/>
                </a:cxn>
                <a:cxn ang="0">
                  <a:pos x="32" y="45"/>
                </a:cxn>
                <a:cxn ang="0">
                  <a:pos x="26" y="65"/>
                </a:cxn>
                <a:cxn ang="0">
                  <a:pos x="19" y="88"/>
                </a:cxn>
                <a:cxn ang="0">
                  <a:pos x="15" y="112"/>
                </a:cxn>
                <a:cxn ang="0">
                  <a:pos x="10" y="135"/>
                </a:cxn>
                <a:cxn ang="0">
                  <a:pos x="7" y="159"/>
                </a:cxn>
                <a:cxn ang="0">
                  <a:pos x="3" y="183"/>
                </a:cxn>
                <a:cxn ang="0">
                  <a:pos x="2" y="183"/>
                </a:cxn>
                <a:cxn ang="0">
                  <a:pos x="2" y="183"/>
                </a:cxn>
                <a:cxn ang="0">
                  <a:pos x="2" y="183"/>
                </a:cxn>
                <a:cxn ang="0">
                  <a:pos x="0" y="183"/>
                </a:cxn>
                <a:cxn ang="0">
                  <a:pos x="2" y="158"/>
                </a:cxn>
                <a:cxn ang="0">
                  <a:pos x="5" y="134"/>
                </a:cxn>
                <a:cxn ang="0">
                  <a:pos x="10" y="110"/>
                </a:cxn>
                <a:cxn ang="0">
                  <a:pos x="15" y="86"/>
                </a:cxn>
                <a:cxn ang="0">
                  <a:pos x="21" y="64"/>
                </a:cxn>
                <a:cxn ang="0">
                  <a:pos x="29" y="42"/>
                </a:cxn>
                <a:cxn ang="0">
                  <a:pos x="38" y="21"/>
                </a:cxn>
                <a:cxn ang="0">
                  <a:pos x="48" y="2"/>
                </a:cxn>
              </a:cxnLst>
              <a:rect l="0" t="0" r="r" b="b"/>
              <a:pathLst>
                <a:path w="53" h="183">
                  <a:moveTo>
                    <a:pt x="48" y="2"/>
                  </a:moveTo>
                  <a:lnTo>
                    <a:pt x="50" y="0"/>
                  </a:lnTo>
                  <a:lnTo>
                    <a:pt x="50" y="0"/>
                  </a:lnTo>
                  <a:lnTo>
                    <a:pt x="51" y="0"/>
                  </a:lnTo>
                  <a:lnTo>
                    <a:pt x="51" y="2"/>
                  </a:lnTo>
                  <a:lnTo>
                    <a:pt x="53" y="4"/>
                  </a:lnTo>
                  <a:lnTo>
                    <a:pt x="53" y="4"/>
                  </a:lnTo>
                  <a:lnTo>
                    <a:pt x="53" y="5"/>
                  </a:lnTo>
                  <a:lnTo>
                    <a:pt x="51" y="7"/>
                  </a:lnTo>
                  <a:lnTo>
                    <a:pt x="42" y="26"/>
                  </a:lnTo>
                  <a:lnTo>
                    <a:pt x="32" y="45"/>
                  </a:lnTo>
                  <a:lnTo>
                    <a:pt x="26" y="65"/>
                  </a:lnTo>
                  <a:lnTo>
                    <a:pt x="19" y="88"/>
                  </a:lnTo>
                  <a:lnTo>
                    <a:pt x="15" y="112"/>
                  </a:lnTo>
                  <a:lnTo>
                    <a:pt x="10" y="135"/>
                  </a:lnTo>
                  <a:lnTo>
                    <a:pt x="7" y="159"/>
                  </a:lnTo>
                  <a:lnTo>
                    <a:pt x="3" y="183"/>
                  </a:lnTo>
                  <a:lnTo>
                    <a:pt x="2" y="183"/>
                  </a:lnTo>
                  <a:lnTo>
                    <a:pt x="2" y="183"/>
                  </a:lnTo>
                  <a:lnTo>
                    <a:pt x="2" y="183"/>
                  </a:lnTo>
                  <a:lnTo>
                    <a:pt x="0" y="183"/>
                  </a:lnTo>
                  <a:lnTo>
                    <a:pt x="2" y="158"/>
                  </a:lnTo>
                  <a:lnTo>
                    <a:pt x="5" y="134"/>
                  </a:lnTo>
                  <a:lnTo>
                    <a:pt x="10" y="110"/>
                  </a:lnTo>
                  <a:lnTo>
                    <a:pt x="15" y="86"/>
                  </a:lnTo>
                  <a:lnTo>
                    <a:pt x="21" y="64"/>
                  </a:lnTo>
                  <a:lnTo>
                    <a:pt x="29" y="42"/>
                  </a:lnTo>
                  <a:lnTo>
                    <a:pt x="38" y="21"/>
                  </a:lnTo>
                  <a:lnTo>
                    <a:pt x="48" y="2"/>
                  </a:lnTo>
                  <a:close/>
                </a:path>
              </a:pathLst>
            </a:custGeom>
            <a:solidFill>
              <a:srgbClr val="A02300"/>
            </a:solidFill>
            <a:ln w="9525">
              <a:noFill/>
              <a:round/>
              <a:headEnd/>
              <a:tailEnd/>
            </a:ln>
          </p:spPr>
          <p:txBody>
            <a:bodyPr/>
            <a:lstStyle/>
            <a:p>
              <a:endParaRPr lang="en-US"/>
            </a:p>
          </p:txBody>
        </p:sp>
        <p:sp>
          <p:nvSpPr>
            <p:cNvPr id="36" name="Freeform 37"/>
            <p:cNvSpPr>
              <a:spLocks/>
            </p:cNvSpPr>
            <p:nvPr/>
          </p:nvSpPr>
          <p:spPr bwMode="auto">
            <a:xfrm>
              <a:off x="8142287" y="4344988"/>
              <a:ext cx="3175" cy="20637"/>
            </a:xfrm>
            <a:custGeom>
              <a:avLst/>
              <a:gdLst/>
              <a:ahLst/>
              <a:cxnLst>
                <a:cxn ang="0">
                  <a:pos x="5" y="0"/>
                </a:cxn>
                <a:cxn ang="0">
                  <a:pos x="5" y="6"/>
                </a:cxn>
                <a:cxn ang="0">
                  <a:pos x="5" y="13"/>
                </a:cxn>
                <a:cxn ang="0">
                  <a:pos x="3" y="19"/>
                </a:cxn>
                <a:cxn ang="0">
                  <a:pos x="3" y="25"/>
                </a:cxn>
                <a:cxn ang="0">
                  <a:pos x="3" y="25"/>
                </a:cxn>
                <a:cxn ang="0">
                  <a:pos x="2" y="24"/>
                </a:cxn>
                <a:cxn ang="0">
                  <a:pos x="2" y="24"/>
                </a:cxn>
                <a:cxn ang="0">
                  <a:pos x="0" y="24"/>
                </a:cxn>
                <a:cxn ang="0">
                  <a:pos x="0" y="19"/>
                </a:cxn>
                <a:cxn ang="0">
                  <a:pos x="0" y="14"/>
                </a:cxn>
                <a:cxn ang="0">
                  <a:pos x="0" y="10"/>
                </a:cxn>
                <a:cxn ang="0">
                  <a:pos x="0" y="5"/>
                </a:cxn>
                <a:cxn ang="0">
                  <a:pos x="2" y="3"/>
                </a:cxn>
                <a:cxn ang="0">
                  <a:pos x="3" y="2"/>
                </a:cxn>
                <a:cxn ang="0">
                  <a:pos x="3" y="2"/>
                </a:cxn>
                <a:cxn ang="0">
                  <a:pos x="5" y="0"/>
                </a:cxn>
              </a:cxnLst>
              <a:rect l="0" t="0" r="r" b="b"/>
              <a:pathLst>
                <a:path w="5" h="25">
                  <a:moveTo>
                    <a:pt x="5" y="0"/>
                  </a:moveTo>
                  <a:lnTo>
                    <a:pt x="5" y="6"/>
                  </a:lnTo>
                  <a:lnTo>
                    <a:pt x="5" y="13"/>
                  </a:lnTo>
                  <a:lnTo>
                    <a:pt x="3" y="19"/>
                  </a:lnTo>
                  <a:lnTo>
                    <a:pt x="3" y="25"/>
                  </a:lnTo>
                  <a:lnTo>
                    <a:pt x="3" y="25"/>
                  </a:lnTo>
                  <a:lnTo>
                    <a:pt x="2" y="24"/>
                  </a:lnTo>
                  <a:lnTo>
                    <a:pt x="2" y="24"/>
                  </a:lnTo>
                  <a:lnTo>
                    <a:pt x="0" y="24"/>
                  </a:lnTo>
                  <a:lnTo>
                    <a:pt x="0" y="19"/>
                  </a:lnTo>
                  <a:lnTo>
                    <a:pt x="0" y="14"/>
                  </a:lnTo>
                  <a:lnTo>
                    <a:pt x="0" y="10"/>
                  </a:lnTo>
                  <a:lnTo>
                    <a:pt x="0" y="5"/>
                  </a:lnTo>
                  <a:lnTo>
                    <a:pt x="2" y="3"/>
                  </a:lnTo>
                  <a:lnTo>
                    <a:pt x="3" y="2"/>
                  </a:lnTo>
                  <a:lnTo>
                    <a:pt x="3" y="2"/>
                  </a:lnTo>
                  <a:lnTo>
                    <a:pt x="5" y="0"/>
                  </a:lnTo>
                  <a:close/>
                </a:path>
              </a:pathLst>
            </a:custGeom>
            <a:solidFill>
              <a:srgbClr val="A02300"/>
            </a:solidFill>
            <a:ln w="9525">
              <a:noFill/>
              <a:round/>
              <a:headEnd/>
              <a:tailEnd/>
            </a:ln>
          </p:spPr>
          <p:txBody>
            <a:bodyPr/>
            <a:lstStyle/>
            <a:p>
              <a:endParaRPr lang="en-US"/>
            </a:p>
          </p:txBody>
        </p:sp>
        <p:sp>
          <p:nvSpPr>
            <p:cNvPr id="37" name="Freeform 38"/>
            <p:cNvSpPr>
              <a:spLocks/>
            </p:cNvSpPr>
            <p:nvPr/>
          </p:nvSpPr>
          <p:spPr bwMode="auto">
            <a:xfrm>
              <a:off x="8151812" y="4194175"/>
              <a:ext cx="46038" cy="123825"/>
            </a:xfrm>
            <a:custGeom>
              <a:avLst/>
              <a:gdLst/>
              <a:ahLst/>
              <a:cxnLst>
                <a:cxn ang="0">
                  <a:pos x="52" y="0"/>
                </a:cxn>
                <a:cxn ang="0">
                  <a:pos x="54" y="0"/>
                </a:cxn>
                <a:cxn ang="0">
                  <a:pos x="54" y="0"/>
                </a:cxn>
                <a:cxn ang="0">
                  <a:pos x="55" y="2"/>
                </a:cxn>
                <a:cxn ang="0">
                  <a:pos x="55" y="3"/>
                </a:cxn>
                <a:cxn ang="0">
                  <a:pos x="57" y="5"/>
                </a:cxn>
                <a:cxn ang="0">
                  <a:pos x="57" y="5"/>
                </a:cxn>
                <a:cxn ang="0">
                  <a:pos x="57" y="6"/>
                </a:cxn>
                <a:cxn ang="0">
                  <a:pos x="55" y="8"/>
                </a:cxn>
                <a:cxn ang="0">
                  <a:pos x="44" y="19"/>
                </a:cxn>
                <a:cxn ang="0">
                  <a:pos x="35" y="32"/>
                </a:cxn>
                <a:cxn ang="0">
                  <a:pos x="27" y="48"/>
                </a:cxn>
                <a:cxn ang="0">
                  <a:pos x="20" y="65"/>
                </a:cxn>
                <a:cxn ang="0">
                  <a:pos x="14" y="86"/>
                </a:cxn>
                <a:cxn ang="0">
                  <a:pos x="9" y="106"/>
                </a:cxn>
                <a:cxn ang="0">
                  <a:pos x="6" y="130"/>
                </a:cxn>
                <a:cxn ang="0">
                  <a:pos x="5" y="154"/>
                </a:cxn>
                <a:cxn ang="0">
                  <a:pos x="3" y="154"/>
                </a:cxn>
                <a:cxn ang="0">
                  <a:pos x="3" y="154"/>
                </a:cxn>
                <a:cxn ang="0">
                  <a:pos x="1" y="154"/>
                </a:cxn>
                <a:cxn ang="0">
                  <a:pos x="0" y="154"/>
                </a:cxn>
                <a:cxn ang="0">
                  <a:pos x="1" y="129"/>
                </a:cxn>
                <a:cxn ang="0">
                  <a:pos x="5" y="105"/>
                </a:cxn>
                <a:cxn ang="0">
                  <a:pos x="9" y="81"/>
                </a:cxn>
                <a:cxn ang="0">
                  <a:pos x="14" y="60"/>
                </a:cxn>
                <a:cxn ang="0">
                  <a:pos x="20" y="41"/>
                </a:cxn>
                <a:cxn ang="0">
                  <a:pos x="30" y="25"/>
                </a:cxn>
                <a:cxn ang="0">
                  <a:pos x="40" y="11"/>
                </a:cxn>
                <a:cxn ang="0">
                  <a:pos x="52" y="0"/>
                </a:cxn>
              </a:cxnLst>
              <a:rect l="0" t="0" r="r" b="b"/>
              <a:pathLst>
                <a:path w="57" h="154">
                  <a:moveTo>
                    <a:pt x="52" y="0"/>
                  </a:moveTo>
                  <a:lnTo>
                    <a:pt x="54" y="0"/>
                  </a:lnTo>
                  <a:lnTo>
                    <a:pt x="54" y="0"/>
                  </a:lnTo>
                  <a:lnTo>
                    <a:pt x="55" y="2"/>
                  </a:lnTo>
                  <a:lnTo>
                    <a:pt x="55" y="3"/>
                  </a:lnTo>
                  <a:lnTo>
                    <a:pt x="57" y="5"/>
                  </a:lnTo>
                  <a:lnTo>
                    <a:pt x="57" y="5"/>
                  </a:lnTo>
                  <a:lnTo>
                    <a:pt x="57" y="6"/>
                  </a:lnTo>
                  <a:lnTo>
                    <a:pt x="55" y="8"/>
                  </a:lnTo>
                  <a:lnTo>
                    <a:pt x="44" y="19"/>
                  </a:lnTo>
                  <a:lnTo>
                    <a:pt x="35" y="32"/>
                  </a:lnTo>
                  <a:lnTo>
                    <a:pt x="27" y="48"/>
                  </a:lnTo>
                  <a:lnTo>
                    <a:pt x="20" y="65"/>
                  </a:lnTo>
                  <a:lnTo>
                    <a:pt x="14" y="86"/>
                  </a:lnTo>
                  <a:lnTo>
                    <a:pt x="9" y="106"/>
                  </a:lnTo>
                  <a:lnTo>
                    <a:pt x="6" y="130"/>
                  </a:lnTo>
                  <a:lnTo>
                    <a:pt x="5" y="154"/>
                  </a:lnTo>
                  <a:lnTo>
                    <a:pt x="3" y="154"/>
                  </a:lnTo>
                  <a:lnTo>
                    <a:pt x="3" y="154"/>
                  </a:lnTo>
                  <a:lnTo>
                    <a:pt x="1" y="154"/>
                  </a:lnTo>
                  <a:lnTo>
                    <a:pt x="0" y="154"/>
                  </a:lnTo>
                  <a:lnTo>
                    <a:pt x="1" y="129"/>
                  </a:lnTo>
                  <a:lnTo>
                    <a:pt x="5" y="105"/>
                  </a:lnTo>
                  <a:lnTo>
                    <a:pt x="9" y="81"/>
                  </a:lnTo>
                  <a:lnTo>
                    <a:pt x="14" y="60"/>
                  </a:lnTo>
                  <a:lnTo>
                    <a:pt x="20" y="41"/>
                  </a:lnTo>
                  <a:lnTo>
                    <a:pt x="30" y="25"/>
                  </a:lnTo>
                  <a:lnTo>
                    <a:pt x="40" y="11"/>
                  </a:lnTo>
                  <a:lnTo>
                    <a:pt x="52" y="0"/>
                  </a:lnTo>
                  <a:close/>
                </a:path>
              </a:pathLst>
            </a:custGeom>
            <a:solidFill>
              <a:srgbClr val="A02300"/>
            </a:solidFill>
            <a:ln w="9525">
              <a:noFill/>
              <a:round/>
              <a:headEnd/>
              <a:tailEnd/>
            </a:ln>
          </p:spPr>
          <p:txBody>
            <a:bodyPr/>
            <a:lstStyle/>
            <a:p>
              <a:endParaRPr lang="en-US"/>
            </a:p>
          </p:txBody>
        </p:sp>
        <p:sp>
          <p:nvSpPr>
            <p:cNvPr id="38" name="Freeform 39"/>
            <p:cNvSpPr>
              <a:spLocks/>
            </p:cNvSpPr>
            <p:nvPr/>
          </p:nvSpPr>
          <p:spPr bwMode="auto">
            <a:xfrm>
              <a:off x="8150225" y="4330700"/>
              <a:ext cx="4762" cy="41275"/>
            </a:xfrm>
            <a:custGeom>
              <a:avLst/>
              <a:gdLst/>
              <a:ahLst/>
              <a:cxnLst>
                <a:cxn ang="0">
                  <a:pos x="0" y="9"/>
                </a:cxn>
                <a:cxn ang="0">
                  <a:pos x="2" y="6"/>
                </a:cxn>
                <a:cxn ang="0">
                  <a:pos x="3" y="4"/>
                </a:cxn>
                <a:cxn ang="0">
                  <a:pos x="5" y="1"/>
                </a:cxn>
                <a:cxn ang="0">
                  <a:pos x="7" y="0"/>
                </a:cxn>
                <a:cxn ang="0">
                  <a:pos x="7" y="12"/>
                </a:cxn>
                <a:cxn ang="0">
                  <a:pos x="7" y="25"/>
                </a:cxn>
                <a:cxn ang="0">
                  <a:pos x="7" y="38"/>
                </a:cxn>
                <a:cxn ang="0">
                  <a:pos x="7" y="50"/>
                </a:cxn>
                <a:cxn ang="0">
                  <a:pos x="5" y="49"/>
                </a:cxn>
                <a:cxn ang="0">
                  <a:pos x="3" y="49"/>
                </a:cxn>
                <a:cxn ang="0">
                  <a:pos x="2" y="49"/>
                </a:cxn>
                <a:cxn ang="0">
                  <a:pos x="0" y="47"/>
                </a:cxn>
                <a:cxn ang="0">
                  <a:pos x="0" y="38"/>
                </a:cxn>
                <a:cxn ang="0">
                  <a:pos x="0" y="28"/>
                </a:cxn>
                <a:cxn ang="0">
                  <a:pos x="0" y="19"/>
                </a:cxn>
                <a:cxn ang="0">
                  <a:pos x="0" y="9"/>
                </a:cxn>
              </a:cxnLst>
              <a:rect l="0" t="0" r="r" b="b"/>
              <a:pathLst>
                <a:path w="7" h="50">
                  <a:moveTo>
                    <a:pt x="0" y="9"/>
                  </a:moveTo>
                  <a:lnTo>
                    <a:pt x="2" y="6"/>
                  </a:lnTo>
                  <a:lnTo>
                    <a:pt x="3" y="4"/>
                  </a:lnTo>
                  <a:lnTo>
                    <a:pt x="5" y="1"/>
                  </a:lnTo>
                  <a:lnTo>
                    <a:pt x="7" y="0"/>
                  </a:lnTo>
                  <a:lnTo>
                    <a:pt x="7" y="12"/>
                  </a:lnTo>
                  <a:lnTo>
                    <a:pt x="7" y="25"/>
                  </a:lnTo>
                  <a:lnTo>
                    <a:pt x="7" y="38"/>
                  </a:lnTo>
                  <a:lnTo>
                    <a:pt x="7" y="50"/>
                  </a:lnTo>
                  <a:lnTo>
                    <a:pt x="5" y="49"/>
                  </a:lnTo>
                  <a:lnTo>
                    <a:pt x="3" y="49"/>
                  </a:lnTo>
                  <a:lnTo>
                    <a:pt x="2" y="49"/>
                  </a:lnTo>
                  <a:lnTo>
                    <a:pt x="0" y="47"/>
                  </a:lnTo>
                  <a:lnTo>
                    <a:pt x="0" y="38"/>
                  </a:lnTo>
                  <a:lnTo>
                    <a:pt x="0" y="28"/>
                  </a:lnTo>
                  <a:lnTo>
                    <a:pt x="0" y="19"/>
                  </a:lnTo>
                  <a:lnTo>
                    <a:pt x="0" y="9"/>
                  </a:lnTo>
                  <a:close/>
                </a:path>
              </a:pathLst>
            </a:custGeom>
            <a:solidFill>
              <a:srgbClr val="A02300"/>
            </a:solidFill>
            <a:ln w="9525">
              <a:noFill/>
              <a:round/>
              <a:headEnd/>
              <a:tailEnd/>
            </a:ln>
          </p:spPr>
          <p:txBody>
            <a:bodyPr/>
            <a:lstStyle/>
            <a:p>
              <a:endParaRPr lang="en-US"/>
            </a:p>
          </p:txBody>
        </p:sp>
        <p:sp>
          <p:nvSpPr>
            <p:cNvPr id="39" name="Freeform 40"/>
            <p:cNvSpPr>
              <a:spLocks/>
            </p:cNvSpPr>
            <p:nvPr/>
          </p:nvSpPr>
          <p:spPr bwMode="auto">
            <a:xfrm>
              <a:off x="8177212" y="4162425"/>
              <a:ext cx="28575" cy="42863"/>
            </a:xfrm>
            <a:custGeom>
              <a:avLst/>
              <a:gdLst/>
              <a:ahLst/>
              <a:cxnLst>
                <a:cxn ang="0">
                  <a:pos x="0" y="1"/>
                </a:cxn>
                <a:cxn ang="0">
                  <a:pos x="0" y="3"/>
                </a:cxn>
                <a:cxn ang="0">
                  <a:pos x="0" y="3"/>
                </a:cxn>
                <a:cxn ang="0">
                  <a:pos x="0" y="3"/>
                </a:cxn>
                <a:cxn ang="0">
                  <a:pos x="0" y="4"/>
                </a:cxn>
                <a:cxn ang="0">
                  <a:pos x="17" y="54"/>
                </a:cxn>
                <a:cxn ang="0">
                  <a:pos x="20" y="54"/>
                </a:cxn>
                <a:cxn ang="0">
                  <a:pos x="25" y="50"/>
                </a:cxn>
                <a:cxn ang="0">
                  <a:pos x="30" y="49"/>
                </a:cxn>
                <a:cxn ang="0">
                  <a:pos x="36" y="49"/>
                </a:cxn>
                <a:cxn ang="0">
                  <a:pos x="3" y="0"/>
                </a:cxn>
                <a:cxn ang="0">
                  <a:pos x="3" y="0"/>
                </a:cxn>
                <a:cxn ang="0">
                  <a:pos x="1" y="0"/>
                </a:cxn>
                <a:cxn ang="0">
                  <a:pos x="1" y="0"/>
                </a:cxn>
                <a:cxn ang="0">
                  <a:pos x="0" y="1"/>
                </a:cxn>
              </a:cxnLst>
              <a:rect l="0" t="0" r="r" b="b"/>
              <a:pathLst>
                <a:path w="36" h="54">
                  <a:moveTo>
                    <a:pt x="0" y="1"/>
                  </a:moveTo>
                  <a:lnTo>
                    <a:pt x="0" y="3"/>
                  </a:lnTo>
                  <a:lnTo>
                    <a:pt x="0" y="3"/>
                  </a:lnTo>
                  <a:lnTo>
                    <a:pt x="0" y="3"/>
                  </a:lnTo>
                  <a:lnTo>
                    <a:pt x="0" y="4"/>
                  </a:lnTo>
                  <a:lnTo>
                    <a:pt x="17" y="54"/>
                  </a:lnTo>
                  <a:lnTo>
                    <a:pt x="20" y="54"/>
                  </a:lnTo>
                  <a:lnTo>
                    <a:pt x="25" y="50"/>
                  </a:lnTo>
                  <a:lnTo>
                    <a:pt x="30" y="49"/>
                  </a:lnTo>
                  <a:lnTo>
                    <a:pt x="36" y="49"/>
                  </a:lnTo>
                  <a:lnTo>
                    <a:pt x="3" y="0"/>
                  </a:lnTo>
                  <a:lnTo>
                    <a:pt x="3" y="0"/>
                  </a:lnTo>
                  <a:lnTo>
                    <a:pt x="1" y="0"/>
                  </a:lnTo>
                  <a:lnTo>
                    <a:pt x="1" y="0"/>
                  </a:lnTo>
                  <a:lnTo>
                    <a:pt x="0" y="1"/>
                  </a:lnTo>
                  <a:close/>
                </a:path>
              </a:pathLst>
            </a:custGeom>
            <a:solidFill>
              <a:srgbClr val="A02300"/>
            </a:solidFill>
            <a:ln w="9525">
              <a:noFill/>
              <a:round/>
              <a:headEnd/>
              <a:tailEnd/>
            </a:ln>
          </p:spPr>
          <p:txBody>
            <a:bodyPr/>
            <a:lstStyle/>
            <a:p>
              <a:endParaRPr lang="en-US"/>
            </a:p>
          </p:txBody>
        </p:sp>
        <p:sp>
          <p:nvSpPr>
            <p:cNvPr id="40" name="Freeform 41"/>
            <p:cNvSpPr>
              <a:spLocks/>
            </p:cNvSpPr>
            <p:nvPr/>
          </p:nvSpPr>
          <p:spPr bwMode="auto">
            <a:xfrm>
              <a:off x="8199437" y="4360863"/>
              <a:ext cx="9525" cy="4762"/>
            </a:xfrm>
            <a:custGeom>
              <a:avLst/>
              <a:gdLst/>
              <a:ahLst/>
              <a:cxnLst>
                <a:cxn ang="0">
                  <a:pos x="0" y="3"/>
                </a:cxn>
                <a:cxn ang="0">
                  <a:pos x="0" y="3"/>
                </a:cxn>
                <a:cxn ang="0">
                  <a:pos x="2" y="5"/>
                </a:cxn>
                <a:cxn ang="0">
                  <a:pos x="3" y="6"/>
                </a:cxn>
                <a:cxn ang="0">
                  <a:pos x="7" y="6"/>
                </a:cxn>
                <a:cxn ang="0">
                  <a:pos x="8" y="6"/>
                </a:cxn>
                <a:cxn ang="0">
                  <a:pos x="11" y="6"/>
                </a:cxn>
                <a:cxn ang="0">
                  <a:pos x="13" y="6"/>
                </a:cxn>
                <a:cxn ang="0">
                  <a:pos x="13" y="5"/>
                </a:cxn>
                <a:cxn ang="0">
                  <a:pos x="13" y="3"/>
                </a:cxn>
                <a:cxn ang="0">
                  <a:pos x="13" y="2"/>
                </a:cxn>
                <a:cxn ang="0">
                  <a:pos x="10" y="2"/>
                </a:cxn>
                <a:cxn ang="0">
                  <a:pos x="7" y="0"/>
                </a:cxn>
                <a:cxn ang="0">
                  <a:pos x="5" y="0"/>
                </a:cxn>
                <a:cxn ang="0">
                  <a:pos x="2" y="2"/>
                </a:cxn>
                <a:cxn ang="0">
                  <a:pos x="0" y="2"/>
                </a:cxn>
                <a:cxn ang="0">
                  <a:pos x="0" y="3"/>
                </a:cxn>
              </a:cxnLst>
              <a:rect l="0" t="0" r="r" b="b"/>
              <a:pathLst>
                <a:path w="13" h="6">
                  <a:moveTo>
                    <a:pt x="0" y="3"/>
                  </a:moveTo>
                  <a:lnTo>
                    <a:pt x="0" y="3"/>
                  </a:lnTo>
                  <a:lnTo>
                    <a:pt x="2" y="5"/>
                  </a:lnTo>
                  <a:lnTo>
                    <a:pt x="3" y="6"/>
                  </a:lnTo>
                  <a:lnTo>
                    <a:pt x="7" y="6"/>
                  </a:lnTo>
                  <a:lnTo>
                    <a:pt x="8" y="6"/>
                  </a:lnTo>
                  <a:lnTo>
                    <a:pt x="11" y="6"/>
                  </a:lnTo>
                  <a:lnTo>
                    <a:pt x="13" y="6"/>
                  </a:lnTo>
                  <a:lnTo>
                    <a:pt x="13" y="5"/>
                  </a:lnTo>
                  <a:lnTo>
                    <a:pt x="13" y="3"/>
                  </a:lnTo>
                  <a:lnTo>
                    <a:pt x="13" y="2"/>
                  </a:lnTo>
                  <a:lnTo>
                    <a:pt x="10" y="2"/>
                  </a:lnTo>
                  <a:lnTo>
                    <a:pt x="7" y="0"/>
                  </a:lnTo>
                  <a:lnTo>
                    <a:pt x="5" y="0"/>
                  </a:lnTo>
                  <a:lnTo>
                    <a:pt x="2" y="2"/>
                  </a:lnTo>
                  <a:lnTo>
                    <a:pt x="0" y="2"/>
                  </a:lnTo>
                  <a:lnTo>
                    <a:pt x="0" y="3"/>
                  </a:lnTo>
                  <a:close/>
                </a:path>
              </a:pathLst>
            </a:custGeom>
            <a:solidFill>
              <a:srgbClr val="FFA893"/>
            </a:solidFill>
            <a:ln w="9525">
              <a:noFill/>
              <a:round/>
              <a:headEnd/>
              <a:tailEnd/>
            </a:ln>
          </p:spPr>
          <p:txBody>
            <a:bodyPr/>
            <a:lstStyle/>
            <a:p>
              <a:endParaRPr lang="en-US"/>
            </a:p>
          </p:txBody>
        </p:sp>
        <p:sp>
          <p:nvSpPr>
            <p:cNvPr id="41" name="Freeform 42"/>
            <p:cNvSpPr>
              <a:spLocks/>
            </p:cNvSpPr>
            <p:nvPr/>
          </p:nvSpPr>
          <p:spPr bwMode="auto">
            <a:xfrm>
              <a:off x="8248650" y="4286250"/>
              <a:ext cx="65087" cy="20638"/>
            </a:xfrm>
            <a:custGeom>
              <a:avLst/>
              <a:gdLst/>
              <a:ahLst/>
              <a:cxnLst>
                <a:cxn ang="0">
                  <a:pos x="38" y="19"/>
                </a:cxn>
                <a:cxn ang="0">
                  <a:pos x="19" y="17"/>
                </a:cxn>
                <a:cxn ang="0">
                  <a:pos x="8" y="19"/>
                </a:cxn>
                <a:cxn ang="0">
                  <a:pos x="2" y="21"/>
                </a:cxn>
                <a:cxn ang="0">
                  <a:pos x="0" y="22"/>
                </a:cxn>
                <a:cxn ang="0">
                  <a:pos x="2" y="21"/>
                </a:cxn>
                <a:cxn ang="0">
                  <a:pos x="8" y="16"/>
                </a:cxn>
                <a:cxn ang="0">
                  <a:pos x="16" y="9"/>
                </a:cxn>
                <a:cxn ang="0">
                  <a:pos x="27" y="3"/>
                </a:cxn>
                <a:cxn ang="0">
                  <a:pos x="40" y="0"/>
                </a:cxn>
                <a:cxn ang="0">
                  <a:pos x="53" y="1"/>
                </a:cxn>
                <a:cxn ang="0">
                  <a:pos x="68" y="9"/>
                </a:cxn>
                <a:cxn ang="0">
                  <a:pos x="83" y="25"/>
                </a:cxn>
                <a:cxn ang="0">
                  <a:pos x="80" y="25"/>
                </a:cxn>
                <a:cxn ang="0">
                  <a:pos x="72" y="24"/>
                </a:cxn>
                <a:cxn ang="0">
                  <a:pos x="57" y="21"/>
                </a:cxn>
                <a:cxn ang="0">
                  <a:pos x="38" y="19"/>
                </a:cxn>
              </a:cxnLst>
              <a:rect l="0" t="0" r="r" b="b"/>
              <a:pathLst>
                <a:path w="83" h="25">
                  <a:moveTo>
                    <a:pt x="38" y="19"/>
                  </a:moveTo>
                  <a:lnTo>
                    <a:pt x="19" y="17"/>
                  </a:lnTo>
                  <a:lnTo>
                    <a:pt x="8" y="19"/>
                  </a:lnTo>
                  <a:lnTo>
                    <a:pt x="2" y="21"/>
                  </a:lnTo>
                  <a:lnTo>
                    <a:pt x="0" y="22"/>
                  </a:lnTo>
                  <a:lnTo>
                    <a:pt x="2" y="21"/>
                  </a:lnTo>
                  <a:lnTo>
                    <a:pt x="8" y="16"/>
                  </a:lnTo>
                  <a:lnTo>
                    <a:pt x="16" y="9"/>
                  </a:lnTo>
                  <a:lnTo>
                    <a:pt x="27" y="3"/>
                  </a:lnTo>
                  <a:lnTo>
                    <a:pt x="40" y="0"/>
                  </a:lnTo>
                  <a:lnTo>
                    <a:pt x="53" y="1"/>
                  </a:lnTo>
                  <a:lnTo>
                    <a:pt x="68" y="9"/>
                  </a:lnTo>
                  <a:lnTo>
                    <a:pt x="83" y="25"/>
                  </a:lnTo>
                  <a:lnTo>
                    <a:pt x="80" y="25"/>
                  </a:lnTo>
                  <a:lnTo>
                    <a:pt x="72" y="24"/>
                  </a:lnTo>
                  <a:lnTo>
                    <a:pt x="57" y="21"/>
                  </a:lnTo>
                  <a:lnTo>
                    <a:pt x="38" y="19"/>
                  </a:lnTo>
                  <a:close/>
                </a:path>
              </a:pathLst>
            </a:custGeom>
            <a:solidFill>
              <a:srgbClr val="CC7560"/>
            </a:solidFill>
            <a:ln w="9525">
              <a:noFill/>
              <a:round/>
              <a:headEnd/>
              <a:tailEnd/>
            </a:ln>
          </p:spPr>
          <p:txBody>
            <a:bodyPr/>
            <a:lstStyle/>
            <a:p>
              <a:endParaRPr lang="en-US"/>
            </a:p>
          </p:txBody>
        </p:sp>
        <p:sp>
          <p:nvSpPr>
            <p:cNvPr id="42" name="Freeform 43"/>
            <p:cNvSpPr>
              <a:spLocks/>
            </p:cNvSpPr>
            <p:nvPr/>
          </p:nvSpPr>
          <p:spPr bwMode="auto">
            <a:xfrm>
              <a:off x="8251825" y="4284663"/>
              <a:ext cx="66675" cy="22225"/>
            </a:xfrm>
            <a:custGeom>
              <a:avLst/>
              <a:gdLst/>
              <a:ahLst/>
              <a:cxnLst>
                <a:cxn ang="0">
                  <a:pos x="84" y="28"/>
                </a:cxn>
                <a:cxn ang="0">
                  <a:pos x="83" y="25"/>
                </a:cxn>
                <a:cxn ang="0">
                  <a:pos x="80" y="19"/>
                </a:cxn>
                <a:cxn ang="0">
                  <a:pos x="73" y="11"/>
                </a:cxn>
                <a:cxn ang="0">
                  <a:pos x="64" y="4"/>
                </a:cxn>
                <a:cxn ang="0">
                  <a:pos x="53" y="0"/>
                </a:cxn>
                <a:cxn ang="0">
                  <a:pos x="37" y="0"/>
                </a:cxn>
                <a:cxn ang="0">
                  <a:pos x="21" y="8"/>
                </a:cxn>
                <a:cxn ang="0">
                  <a:pos x="0" y="24"/>
                </a:cxn>
                <a:cxn ang="0">
                  <a:pos x="2" y="22"/>
                </a:cxn>
                <a:cxn ang="0">
                  <a:pos x="8" y="19"/>
                </a:cxn>
                <a:cxn ang="0">
                  <a:pos x="16" y="14"/>
                </a:cxn>
                <a:cxn ang="0">
                  <a:pos x="27" y="9"/>
                </a:cxn>
                <a:cxn ang="0">
                  <a:pos x="38" y="8"/>
                </a:cxn>
                <a:cxn ang="0">
                  <a:pos x="51" y="9"/>
                </a:cxn>
                <a:cxn ang="0">
                  <a:pos x="65" y="16"/>
                </a:cxn>
                <a:cxn ang="0">
                  <a:pos x="78" y="28"/>
                </a:cxn>
                <a:cxn ang="0">
                  <a:pos x="84" y="28"/>
                </a:cxn>
              </a:cxnLst>
              <a:rect l="0" t="0" r="r" b="b"/>
              <a:pathLst>
                <a:path w="84" h="28">
                  <a:moveTo>
                    <a:pt x="84" y="28"/>
                  </a:moveTo>
                  <a:lnTo>
                    <a:pt x="83" y="25"/>
                  </a:lnTo>
                  <a:lnTo>
                    <a:pt x="80" y="19"/>
                  </a:lnTo>
                  <a:lnTo>
                    <a:pt x="73" y="11"/>
                  </a:lnTo>
                  <a:lnTo>
                    <a:pt x="64" y="4"/>
                  </a:lnTo>
                  <a:lnTo>
                    <a:pt x="53" y="0"/>
                  </a:lnTo>
                  <a:lnTo>
                    <a:pt x="37" y="0"/>
                  </a:lnTo>
                  <a:lnTo>
                    <a:pt x="21" y="8"/>
                  </a:lnTo>
                  <a:lnTo>
                    <a:pt x="0" y="24"/>
                  </a:lnTo>
                  <a:lnTo>
                    <a:pt x="2" y="22"/>
                  </a:lnTo>
                  <a:lnTo>
                    <a:pt x="8" y="19"/>
                  </a:lnTo>
                  <a:lnTo>
                    <a:pt x="16" y="14"/>
                  </a:lnTo>
                  <a:lnTo>
                    <a:pt x="27" y="9"/>
                  </a:lnTo>
                  <a:lnTo>
                    <a:pt x="38" y="8"/>
                  </a:lnTo>
                  <a:lnTo>
                    <a:pt x="51" y="9"/>
                  </a:lnTo>
                  <a:lnTo>
                    <a:pt x="65" y="16"/>
                  </a:lnTo>
                  <a:lnTo>
                    <a:pt x="78" y="28"/>
                  </a:lnTo>
                  <a:lnTo>
                    <a:pt x="84" y="28"/>
                  </a:lnTo>
                  <a:close/>
                </a:path>
              </a:pathLst>
            </a:custGeom>
            <a:solidFill>
              <a:srgbClr val="FFA893"/>
            </a:solidFill>
            <a:ln w="9525">
              <a:noFill/>
              <a:round/>
              <a:headEnd/>
              <a:tailEnd/>
            </a:ln>
          </p:spPr>
          <p:txBody>
            <a:bodyPr/>
            <a:lstStyle/>
            <a:p>
              <a:endParaRPr lang="en-US"/>
            </a:p>
          </p:txBody>
        </p:sp>
        <p:sp>
          <p:nvSpPr>
            <p:cNvPr id="43" name="Freeform 44"/>
            <p:cNvSpPr>
              <a:spLocks/>
            </p:cNvSpPr>
            <p:nvPr/>
          </p:nvSpPr>
          <p:spPr bwMode="auto">
            <a:xfrm>
              <a:off x="8154987" y="4265613"/>
              <a:ext cx="60325" cy="33337"/>
            </a:xfrm>
            <a:custGeom>
              <a:avLst/>
              <a:gdLst/>
              <a:ahLst/>
              <a:cxnLst>
                <a:cxn ang="0">
                  <a:pos x="42" y="22"/>
                </a:cxn>
                <a:cxn ang="0">
                  <a:pos x="60" y="28"/>
                </a:cxn>
                <a:cxn ang="0">
                  <a:pos x="71" y="35"/>
                </a:cxn>
                <a:cxn ang="0">
                  <a:pos x="74" y="40"/>
                </a:cxn>
                <a:cxn ang="0">
                  <a:pos x="76" y="41"/>
                </a:cxn>
                <a:cxn ang="0">
                  <a:pos x="74" y="38"/>
                </a:cxn>
                <a:cxn ang="0">
                  <a:pos x="73" y="32"/>
                </a:cxn>
                <a:cxn ang="0">
                  <a:pos x="68" y="22"/>
                </a:cxn>
                <a:cxn ang="0">
                  <a:pos x="60" y="13"/>
                </a:cxn>
                <a:cxn ang="0">
                  <a:pos x="49" y="5"/>
                </a:cxn>
                <a:cxn ang="0">
                  <a:pos x="36" y="0"/>
                </a:cxn>
                <a:cxn ang="0">
                  <a:pos x="20" y="0"/>
                </a:cxn>
                <a:cxn ang="0">
                  <a:pos x="0" y="8"/>
                </a:cxn>
                <a:cxn ang="0">
                  <a:pos x="3" y="8"/>
                </a:cxn>
                <a:cxn ang="0">
                  <a:pos x="9" y="11"/>
                </a:cxn>
                <a:cxn ang="0">
                  <a:pos x="23" y="16"/>
                </a:cxn>
                <a:cxn ang="0">
                  <a:pos x="42" y="22"/>
                </a:cxn>
              </a:cxnLst>
              <a:rect l="0" t="0" r="r" b="b"/>
              <a:pathLst>
                <a:path w="76" h="41">
                  <a:moveTo>
                    <a:pt x="42" y="22"/>
                  </a:moveTo>
                  <a:lnTo>
                    <a:pt x="60" y="28"/>
                  </a:lnTo>
                  <a:lnTo>
                    <a:pt x="71" y="35"/>
                  </a:lnTo>
                  <a:lnTo>
                    <a:pt x="74" y="40"/>
                  </a:lnTo>
                  <a:lnTo>
                    <a:pt x="76" y="41"/>
                  </a:lnTo>
                  <a:lnTo>
                    <a:pt x="74" y="38"/>
                  </a:lnTo>
                  <a:lnTo>
                    <a:pt x="73" y="32"/>
                  </a:lnTo>
                  <a:lnTo>
                    <a:pt x="68" y="22"/>
                  </a:lnTo>
                  <a:lnTo>
                    <a:pt x="60" y="13"/>
                  </a:lnTo>
                  <a:lnTo>
                    <a:pt x="49" y="5"/>
                  </a:lnTo>
                  <a:lnTo>
                    <a:pt x="36" y="0"/>
                  </a:lnTo>
                  <a:lnTo>
                    <a:pt x="20" y="0"/>
                  </a:lnTo>
                  <a:lnTo>
                    <a:pt x="0" y="8"/>
                  </a:lnTo>
                  <a:lnTo>
                    <a:pt x="3" y="8"/>
                  </a:lnTo>
                  <a:lnTo>
                    <a:pt x="9" y="11"/>
                  </a:lnTo>
                  <a:lnTo>
                    <a:pt x="23" y="16"/>
                  </a:lnTo>
                  <a:lnTo>
                    <a:pt x="42" y="22"/>
                  </a:lnTo>
                  <a:close/>
                </a:path>
              </a:pathLst>
            </a:custGeom>
            <a:solidFill>
              <a:srgbClr val="CC7560"/>
            </a:solidFill>
            <a:ln w="9525">
              <a:noFill/>
              <a:round/>
              <a:headEnd/>
              <a:tailEnd/>
            </a:ln>
          </p:spPr>
          <p:txBody>
            <a:bodyPr/>
            <a:lstStyle/>
            <a:p>
              <a:endParaRPr lang="en-US"/>
            </a:p>
          </p:txBody>
        </p:sp>
        <p:sp>
          <p:nvSpPr>
            <p:cNvPr id="44" name="Freeform 45"/>
            <p:cNvSpPr>
              <a:spLocks/>
            </p:cNvSpPr>
            <p:nvPr/>
          </p:nvSpPr>
          <p:spPr bwMode="auto">
            <a:xfrm>
              <a:off x="8153400" y="4259263"/>
              <a:ext cx="61912" cy="36512"/>
            </a:xfrm>
            <a:custGeom>
              <a:avLst/>
              <a:gdLst/>
              <a:ahLst/>
              <a:cxnLst>
                <a:cxn ang="0">
                  <a:pos x="0" y="13"/>
                </a:cxn>
                <a:cxn ang="0">
                  <a:pos x="4" y="11"/>
                </a:cxn>
                <a:cxn ang="0">
                  <a:pos x="10" y="6"/>
                </a:cxn>
                <a:cxn ang="0">
                  <a:pos x="18" y="3"/>
                </a:cxn>
                <a:cxn ang="0">
                  <a:pos x="31" y="0"/>
                </a:cxn>
                <a:cxn ang="0">
                  <a:pos x="42" y="2"/>
                </a:cxn>
                <a:cxn ang="0">
                  <a:pos x="54" y="9"/>
                </a:cxn>
                <a:cxn ang="0">
                  <a:pos x="67" y="24"/>
                </a:cxn>
                <a:cxn ang="0">
                  <a:pos x="78" y="46"/>
                </a:cxn>
                <a:cxn ang="0">
                  <a:pos x="77" y="44"/>
                </a:cxn>
                <a:cxn ang="0">
                  <a:pos x="73" y="38"/>
                </a:cxn>
                <a:cxn ang="0">
                  <a:pos x="69" y="30"/>
                </a:cxn>
                <a:cxn ang="0">
                  <a:pos x="61" y="22"/>
                </a:cxn>
                <a:cxn ang="0">
                  <a:pos x="50" y="14"/>
                </a:cxn>
                <a:cxn ang="0">
                  <a:pos x="37" y="11"/>
                </a:cxn>
                <a:cxn ang="0">
                  <a:pos x="23" y="11"/>
                </a:cxn>
                <a:cxn ang="0">
                  <a:pos x="5" y="16"/>
                </a:cxn>
                <a:cxn ang="0">
                  <a:pos x="0" y="13"/>
                </a:cxn>
              </a:cxnLst>
              <a:rect l="0" t="0" r="r" b="b"/>
              <a:pathLst>
                <a:path w="78" h="46">
                  <a:moveTo>
                    <a:pt x="0" y="13"/>
                  </a:moveTo>
                  <a:lnTo>
                    <a:pt x="4" y="11"/>
                  </a:lnTo>
                  <a:lnTo>
                    <a:pt x="10" y="6"/>
                  </a:lnTo>
                  <a:lnTo>
                    <a:pt x="18" y="3"/>
                  </a:lnTo>
                  <a:lnTo>
                    <a:pt x="31" y="0"/>
                  </a:lnTo>
                  <a:lnTo>
                    <a:pt x="42" y="2"/>
                  </a:lnTo>
                  <a:lnTo>
                    <a:pt x="54" y="9"/>
                  </a:lnTo>
                  <a:lnTo>
                    <a:pt x="67" y="24"/>
                  </a:lnTo>
                  <a:lnTo>
                    <a:pt x="78" y="46"/>
                  </a:lnTo>
                  <a:lnTo>
                    <a:pt x="77" y="44"/>
                  </a:lnTo>
                  <a:lnTo>
                    <a:pt x="73" y="38"/>
                  </a:lnTo>
                  <a:lnTo>
                    <a:pt x="69" y="30"/>
                  </a:lnTo>
                  <a:lnTo>
                    <a:pt x="61" y="22"/>
                  </a:lnTo>
                  <a:lnTo>
                    <a:pt x="50" y="14"/>
                  </a:lnTo>
                  <a:lnTo>
                    <a:pt x="37" y="11"/>
                  </a:lnTo>
                  <a:lnTo>
                    <a:pt x="23" y="11"/>
                  </a:lnTo>
                  <a:lnTo>
                    <a:pt x="5" y="16"/>
                  </a:lnTo>
                  <a:lnTo>
                    <a:pt x="0" y="13"/>
                  </a:lnTo>
                  <a:close/>
                </a:path>
              </a:pathLst>
            </a:custGeom>
            <a:solidFill>
              <a:srgbClr val="FFA893"/>
            </a:solidFill>
            <a:ln w="9525">
              <a:noFill/>
              <a:round/>
              <a:headEnd/>
              <a:tailEnd/>
            </a:ln>
          </p:spPr>
          <p:txBody>
            <a:bodyPr/>
            <a:lstStyle/>
            <a:p>
              <a:endParaRPr lang="en-US"/>
            </a:p>
          </p:txBody>
        </p:sp>
        <p:sp>
          <p:nvSpPr>
            <p:cNvPr id="45" name="Freeform 46"/>
            <p:cNvSpPr>
              <a:spLocks/>
            </p:cNvSpPr>
            <p:nvPr/>
          </p:nvSpPr>
          <p:spPr bwMode="auto">
            <a:xfrm>
              <a:off x="8148637" y="4260850"/>
              <a:ext cx="66675" cy="38100"/>
            </a:xfrm>
            <a:custGeom>
              <a:avLst/>
              <a:gdLst/>
              <a:ahLst/>
              <a:cxnLst>
                <a:cxn ang="0">
                  <a:pos x="84" y="47"/>
                </a:cxn>
                <a:cxn ang="0">
                  <a:pos x="84" y="46"/>
                </a:cxn>
                <a:cxn ang="0">
                  <a:pos x="81" y="42"/>
                </a:cxn>
                <a:cxn ang="0">
                  <a:pos x="77" y="38"/>
                </a:cxn>
                <a:cxn ang="0">
                  <a:pos x="71" y="33"/>
                </a:cxn>
                <a:cxn ang="0">
                  <a:pos x="63" y="27"/>
                </a:cxn>
                <a:cxn ang="0">
                  <a:pos x="52" y="22"/>
                </a:cxn>
                <a:cxn ang="0">
                  <a:pos x="38" y="15"/>
                </a:cxn>
                <a:cxn ang="0">
                  <a:pos x="20" y="12"/>
                </a:cxn>
                <a:cxn ang="0">
                  <a:pos x="9" y="9"/>
                </a:cxn>
                <a:cxn ang="0">
                  <a:pos x="3" y="4"/>
                </a:cxn>
                <a:cxn ang="0">
                  <a:pos x="0" y="1"/>
                </a:cxn>
                <a:cxn ang="0">
                  <a:pos x="0" y="0"/>
                </a:cxn>
                <a:cxn ang="0">
                  <a:pos x="0" y="4"/>
                </a:cxn>
                <a:cxn ang="0">
                  <a:pos x="0" y="14"/>
                </a:cxn>
                <a:cxn ang="0">
                  <a:pos x="6" y="23"/>
                </a:cxn>
                <a:cxn ang="0">
                  <a:pos x="22" y="25"/>
                </a:cxn>
                <a:cxn ang="0">
                  <a:pos x="33" y="23"/>
                </a:cxn>
                <a:cxn ang="0">
                  <a:pos x="46" y="25"/>
                </a:cxn>
                <a:cxn ang="0">
                  <a:pos x="55" y="30"/>
                </a:cxn>
                <a:cxn ang="0">
                  <a:pos x="65" y="33"/>
                </a:cxn>
                <a:cxn ang="0">
                  <a:pos x="73" y="39"/>
                </a:cxn>
                <a:cxn ang="0">
                  <a:pos x="79" y="42"/>
                </a:cxn>
                <a:cxn ang="0">
                  <a:pos x="82" y="46"/>
                </a:cxn>
                <a:cxn ang="0">
                  <a:pos x="84" y="47"/>
                </a:cxn>
              </a:cxnLst>
              <a:rect l="0" t="0" r="r" b="b"/>
              <a:pathLst>
                <a:path w="84" h="47">
                  <a:moveTo>
                    <a:pt x="84" y="47"/>
                  </a:moveTo>
                  <a:lnTo>
                    <a:pt x="84" y="46"/>
                  </a:lnTo>
                  <a:lnTo>
                    <a:pt x="81" y="42"/>
                  </a:lnTo>
                  <a:lnTo>
                    <a:pt x="77" y="38"/>
                  </a:lnTo>
                  <a:lnTo>
                    <a:pt x="71" y="33"/>
                  </a:lnTo>
                  <a:lnTo>
                    <a:pt x="63" y="27"/>
                  </a:lnTo>
                  <a:lnTo>
                    <a:pt x="52" y="22"/>
                  </a:lnTo>
                  <a:lnTo>
                    <a:pt x="38" y="15"/>
                  </a:lnTo>
                  <a:lnTo>
                    <a:pt x="20" y="12"/>
                  </a:lnTo>
                  <a:lnTo>
                    <a:pt x="9" y="9"/>
                  </a:lnTo>
                  <a:lnTo>
                    <a:pt x="3" y="4"/>
                  </a:lnTo>
                  <a:lnTo>
                    <a:pt x="0" y="1"/>
                  </a:lnTo>
                  <a:lnTo>
                    <a:pt x="0" y="0"/>
                  </a:lnTo>
                  <a:lnTo>
                    <a:pt x="0" y="4"/>
                  </a:lnTo>
                  <a:lnTo>
                    <a:pt x="0" y="14"/>
                  </a:lnTo>
                  <a:lnTo>
                    <a:pt x="6" y="23"/>
                  </a:lnTo>
                  <a:lnTo>
                    <a:pt x="22" y="25"/>
                  </a:lnTo>
                  <a:lnTo>
                    <a:pt x="33" y="23"/>
                  </a:lnTo>
                  <a:lnTo>
                    <a:pt x="46" y="25"/>
                  </a:lnTo>
                  <a:lnTo>
                    <a:pt x="55" y="30"/>
                  </a:lnTo>
                  <a:lnTo>
                    <a:pt x="65" y="33"/>
                  </a:lnTo>
                  <a:lnTo>
                    <a:pt x="73" y="39"/>
                  </a:lnTo>
                  <a:lnTo>
                    <a:pt x="79" y="42"/>
                  </a:lnTo>
                  <a:lnTo>
                    <a:pt x="82" y="46"/>
                  </a:lnTo>
                  <a:lnTo>
                    <a:pt x="84" y="47"/>
                  </a:lnTo>
                  <a:close/>
                </a:path>
              </a:pathLst>
            </a:custGeom>
            <a:solidFill>
              <a:srgbClr val="000000"/>
            </a:solidFill>
            <a:ln w="9525">
              <a:noFill/>
              <a:round/>
              <a:headEnd/>
              <a:tailEnd/>
            </a:ln>
          </p:spPr>
          <p:txBody>
            <a:bodyPr/>
            <a:lstStyle/>
            <a:p>
              <a:endParaRPr lang="en-US"/>
            </a:p>
          </p:txBody>
        </p:sp>
        <p:sp>
          <p:nvSpPr>
            <p:cNvPr id="46" name="Freeform 47"/>
            <p:cNvSpPr>
              <a:spLocks/>
            </p:cNvSpPr>
            <p:nvPr/>
          </p:nvSpPr>
          <p:spPr bwMode="auto">
            <a:xfrm>
              <a:off x="8228012" y="4187825"/>
              <a:ext cx="107950" cy="195263"/>
            </a:xfrm>
            <a:custGeom>
              <a:avLst/>
              <a:gdLst/>
              <a:ahLst/>
              <a:cxnLst>
                <a:cxn ang="0">
                  <a:pos x="0" y="13"/>
                </a:cxn>
                <a:cxn ang="0">
                  <a:pos x="5" y="15"/>
                </a:cxn>
                <a:cxn ang="0">
                  <a:pos x="18" y="21"/>
                </a:cxn>
                <a:cxn ang="0">
                  <a:pos x="35" y="32"/>
                </a:cxn>
                <a:cxn ang="0">
                  <a:pos x="56" y="53"/>
                </a:cxn>
                <a:cxn ang="0">
                  <a:pos x="75" y="81"/>
                </a:cxn>
                <a:cxn ang="0">
                  <a:pos x="94" y="123"/>
                </a:cxn>
                <a:cxn ang="0">
                  <a:pos x="108" y="177"/>
                </a:cxn>
                <a:cxn ang="0">
                  <a:pos x="114" y="247"/>
                </a:cxn>
                <a:cxn ang="0">
                  <a:pos x="116" y="245"/>
                </a:cxn>
                <a:cxn ang="0">
                  <a:pos x="121" y="240"/>
                </a:cxn>
                <a:cxn ang="0">
                  <a:pos x="127" y="229"/>
                </a:cxn>
                <a:cxn ang="0">
                  <a:pos x="134" y="215"/>
                </a:cxn>
                <a:cxn ang="0">
                  <a:pos x="137" y="194"/>
                </a:cxn>
                <a:cxn ang="0">
                  <a:pos x="135" y="169"/>
                </a:cxn>
                <a:cxn ang="0">
                  <a:pos x="127" y="135"/>
                </a:cxn>
                <a:cxn ang="0">
                  <a:pos x="111" y="94"/>
                </a:cxn>
                <a:cxn ang="0">
                  <a:pos x="97" y="67"/>
                </a:cxn>
                <a:cxn ang="0">
                  <a:pos x="84" y="43"/>
                </a:cxn>
                <a:cxn ang="0">
                  <a:pos x="68" y="26"/>
                </a:cxn>
                <a:cxn ang="0">
                  <a:pos x="54" y="12"/>
                </a:cxn>
                <a:cxn ang="0">
                  <a:pos x="40" y="4"/>
                </a:cxn>
                <a:cxn ang="0">
                  <a:pos x="26" y="0"/>
                </a:cxn>
                <a:cxn ang="0">
                  <a:pos x="13" y="4"/>
                </a:cxn>
                <a:cxn ang="0">
                  <a:pos x="0" y="13"/>
                </a:cxn>
              </a:cxnLst>
              <a:rect l="0" t="0" r="r" b="b"/>
              <a:pathLst>
                <a:path w="137" h="247">
                  <a:moveTo>
                    <a:pt x="0" y="13"/>
                  </a:moveTo>
                  <a:lnTo>
                    <a:pt x="5" y="15"/>
                  </a:lnTo>
                  <a:lnTo>
                    <a:pt x="18" y="21"/>
                  </a:lnTo>
                  <a:lnTo>
                    <a:pt x="35" y="32"/>
                  </a:lnTo>
                  <a:lnTo>
                    <a:pt x="56" y="53"/>
                  </a:lnTo>
                  <a:lnTo>
                    <a:pt x="75" y="81"/>
                  </a:lnTo>
                  <a:lnTo>
                    <a:pt x="94" y="123"/>
                  </a:lnTo>
                  <a:lnTo>
                    <a:pt x="108" y="177"/>
                  </a:lnTo>
                  <a:lnTo>
                    <a:pt x="114" y="247"/>
                  </a:lnTo>
                  <a:lnTo>
                    <a:pt x="116" y="245"/>
                  </a:lnTo>
                  <a:lnTo>
                    <a:pt x="121" y="240"/>
                  </a:lnTo>
                  <a:lnTo>
                    <a:pt x="127" y="229"/>
                  </a:lnTo>
                  <a:lnTo>
                    <a:pt x="134" y="215"/>
                  </a:lnTo>
                  <a:lnTo>
                    <a:pt x="137" y="194"/>
                  </a:lnTo>
                  <a:lnTo>
                    <a:pt x="135" y="169"/>
                  </a:lnTo>
                  <a:lnTo>
                    <a:pt x="127" y="135"/>
                  </a:lnTo>
                  <a:lnTo>
                    <a:pt x="111" y="94"/>
                  </a:lnTo>
                  <a:lnTo>
                    <a:pt x="97" y="67"/>
                  </a:lnTo>
                  <a:lnTo>
                    <a:pt x="84" y="43"/>
                  </a:lnTo>
                  <a:lnTo>
                    <a:pt x="68" y="26"/>
                  </a:lnTo>
                  <a:lnTo>
                    <a:pt x="54" y="12"/>
                  </a:lnTo>
                  <a:lnTo>
                    <a:pt x="40" y="4"/>
                  </a:lnTo>
                  <a:lnTo>
                    <a:pt x="26" y="0"/>
                  </a:lnTo>
                  <a:lnTo>
                    <a:pt x="13" y="4"/>
                  </a:lnTo>
                  <a:lnTo>
                    <a:pt x="0" y="13"/>
                  </a:lnTo>
                  <a:close/>
                </a:path>
              </a:pathLst>
            </a:custGeom>
            <a:solidFill>
              <a:srgbClr val="660000"/>
            </a:solidFill>
            <a:ln w="9525">
              <a:noFill/>
              <a:round/>
              <a:headEnd/>
              <a:tailEnd/>
            </a:ln>
          </p:spPr>
          <p:txBody>
            <a:bodyPr/>
            <a:lstStyle/>
            <a:p>
              <a:endParaRPr lang="en-US"/>
            </a:p>
          </p:txBody>
        </p:sp>
        <p:sp>
          <p:nvSpPr>
            <p:cNvPr id="47" name="Freeform 48"/>
            <p:cNvSpPr>
              <a:spLocks/>
            </p:cNvSpPr>
            <p:nvPr/>
          </p:nvSpPr>
          <p:spPr bwMode="auto">
            <a:xfrm>
              <a:off x="8185150" y="4168775"/>
              <a:ext cx="152400" cy="179388"/>
            </a:xfrm>
            <a:custGeom>
              <a:avLst/>
              <a:gdLst/>
              <a:ahLst/>
              <a:cxnLst>
                <a:cxn ang="0">
                  <a:pos x="2" y="11"/>
                </a:cxn>
                <a:cxn ang="0">
                  <a:pos x="0" y="11"/>
                </a:cxn>
                <a:cxn ang="0">
                  <a:pos x="0" y="9"/>
                </a:cxn>
                <a:cxn ang="0">
                  <a:pos x="0" y="9"/>
                </a:cxn>
                <a:cxn ang="0">
                  <a:pos x="0" y="8"/>
                </a:cxn>
                <a:cxn ang="0">
                  <a:pos x="0" y="6"/>
                </a:cxn>
                <a:cxn ang="0">
                  <a:pos x="0" y="4"/>
                </a:cxn>
                <a:cxn ang="0">
                  <a:pos x="0" y="4"/>
                </a:cxn>
                <a:cxn ang="0">
                  <a:pos x="2" y="3"/>
                </a:cxn>
                <a:cxn ang="0">
                  <a:pos x="29" y="0"/>
                </a:cxn>
                <a:cxn ang="0">
                  <a:pos x="54" y="0"/>
                </a:cxn>
                <a:cxn ang="0">
                  <a:pos x="76" y="4"/>
                </a:cxn>
                <a:cxn ang="0">
                  <a:pos x="99" y="12"/>
                </a:cxn>
                <a:cxn ang="0">
                  <a:pos x="118" y="25"/>
                </a:cxn>
                <a:cxn ang="0">
                  <a:pos x="135" y="42"/>
                </a:cxn>
                <a:cxn ang="0">
                  <a:pos x="151" y="63"/>
                </a:cxn>
                <a:cxn ang="0">
                  <a:pos x="164" y="89"/>
                </a:cxn>
                <a:cxn ang="0">
                  <a:pos x="175" y="119"/>
                </a:cxn>
                <a:cxn ang="0">
                  <a:pos x="183" y="150"/>
                </a:cxn>
                <a:cxn ang="0">
                  <a:pos x="189" y="185"/>
                </a:cxn>
                <a:cxn ang="0">
                  <a:pos x="194" y="222"/>
                </a:cxn>
                <a:cxn ang="0">
                  <a:pos x="192" y="224"/>
                </a:cxn>
                <a:cxn ang="0">
                  <a:pos x="192" y="224"/>
                </a:cxn>
                <a:cxn ang="0">
                  <a:pos x="191" y="225"/>
                </a:cxn>
                <a:cxn ang="0">
                  <a:pos x="191" y="227"/>
                </a:cxn>
                <a:cxn ang="0">
                  <a:pos x="186" y="190"/>
                </a:cxn>
                <a:cxn ang="0">
                  <a:pos x="180" y="155"/>
                </a:cxn>
                <a:cxn ang="0">
                  <a:pos x="172" y="123"/>
                </a:cxn>
                <a:cxn ang="0">
                  <a:pos x="161" y="93"/>
                </a:cxn>
                <a:cxn ang="0">
                  <a:pos x="148" y="68"/>
                </a:cxn>
                <a:cxn ang="0">
                  <a:pos x="132" y="47"/>
                </a:cxn>
                <a:cxn ang="0">
                  <a:pos x="116" y="31"/>
                </a:cxn>
                <a:cxn ang="0">
                  <a:pos x="97" y="19"/>
                </a:cxn>
                <a:cxn ang="0">
                  <a:pos x="76" y="11"/>
                </a:cxn>
                <a:cxn ang="0">
                  <a:pos x="53" y="8"/>
                </a:cxn>
                <a:cxn ang="0">
                  <a:pos x="29" y="8"/>
                </a:cxn>
                <a:cxn ang="0">
                  <a:pos x="2" y="11"/>
                </a:cxn>
              </a:cxnLst>
              <a:rect l="0" t="0" r="r" b="b"/>
              <a:pathLst>
                <a:path w="194" h="227">
                  <a:moveTo>
                    <a:pt x="2" y="11"/>
                  </a:moveTo>
                  <a:lnTo>
                    <a:pt x="0" y="11"/>
                  </a:lnTo>
                  <a:lnTo>
                    <a:pt x="0" y="9"/>
                  </a:lnTo>
                  <a:lnTo>
                    <a:pt x="0" y="9"/>
                  </a:lnTo>
                  <a:lnTo>
                    <a:pt x="0" y="8"/>
                  </a:lnTo>
                  <a:lnTo>
                    <a:pt x="0" y="6"/>
                  </a:lnTo>
                  <a:lnTo>
                    <a:pt x="0" y="4"/>
                  </a:lnTo>
                  <a:lnTo>
                    <a:pt x="0" y="4"/>
                  </a:lnTo>
                  <a:lnTo>
                    <a:pt x="2" y="3"/>
                  </a:lnTo>
                  <a:lnTo>
                    <a:pt x="29" y="0"/>
                  </a:lnTo>
                  <a:lnTo>
                    <a:pt x="54" y="0"/>
                  </a:lnTo>
                  <a:lnTo>
                    <a:pt x="76" y="4"/>
                  </a:lnTo>
                  <a:lnTo>
                    <a:pt x="99" y="12"/>
                  </a:lnTo>
                  <a:lnTo>
                    <a:pt x="118" y="25"/>
                  </a:lnTo>
                  <a:lnTo>
                    <a:pt x="135" y="42"/>
                  </a:lnTo>
                  <a:lnTo>
                    <a:pt x="151" y="63"/>
                  </a:lnTo>
                  <a:lnTo>
                    <a:pt x="164" y="89"/>
                  </a:lnTo>
                  <a:lnTo>
                    <a:pt x="175" y="119"/>
                  </a:lnTo>
                  <a:lnTo>
                    <a:pt x="183" y="150"/>
                  </a:lnTo>
                  <a:lnTo>
                    <a:pt x="189" y="185"/>
                  </a:lnTo>
                  <a:lnTo>
                    <a:pt x="194" y="222"/>
                  </a:lnTo>
                  <a:lnTo>
                    <a:pt x="192" y="224"/>
                  </a:lnTo>
                  <a:lnTo>
                    <a:pt x="192" y="224"/>
                  </a:lnTo>
                  <a:lnTo>
                    <a:pt x="191" y="225"/>
                  </a:lnTo>
                  <a:lnTo>
                    <a:pt x="191" y="227"/>
                  </a:lnTo>
                  <a:lnTo>
                    <a:pt x="186" y="190"/>
                  </a:lnTo>
                  <a:lnTo>
                    <a:pt x="180" y="155"/>
                  </a:lnTo>
                  <a:lnTo>
                    <a:pt x="172" y="123"/>
                  </a:lnTo>
                  <a:lnTo>
                    <a:pt x="161" y="93"/>
                  </a:lnTo>
                  <a:lnTo>
                    <a:pt x="148" y="68"/>
                  </a:lnTo>
                  <a:lnTo>
                    <a:pt x="132" y="47"/>
                  </a:lnTo>
                  <a:lnTo>
                    <a:pt x="116" y="31"/>
                  </a:lnTo>
                  <a:lnTo>
                    <a:pt x="97" y="19"/>
                  </a:lnTo>
                  <a:lnTo>
                    <a:pt x="76" y="11"/>
                  </a:lnTo>
                  <a:lnTo>
                    <a:pt x="53" y="8"/>
                  </a:lnTo>
                  <a:lnTo>
                    <a:pt x="29" y="8"/>
                  </a:lnTo>
                  <a:lnTo>
                    <a:pt x="2" y="11"/>
                  </a:lnTo>
                  <a:close/>
                </a:path>
              </a:pathLst>
            </a:custGeom>
            <a:solidFill>
              <a:srgbClr val="A02300"/>
            </a:solidFill>
            <a:ln w="9525">
              <a:noFill/>
              <a:round/>
              <a:headEnd/>
              <a:tailEnd/>
            </a:ln>
          </p:spPr>
          <p:txBody>
            <a:bodyPr/>
            <a:lstStyle/>
            <a:p>
              <a:endParaRPr lang="en-US"/>
            </a:p>
          </p:txBody>
        </p:sp>
        <p:sp>
          <p:nvSpPr>
            <p:cNvPr id="48" name="Freeform 49"/>
            <p:cNvSpPr>
              <a:spLocks/>
            </p:cNvSpPr>
            <p:nvPr/>
          </p:nvSpPr>
          <p:spPr bwMode="auto">
            <a:xfrm>
              <a:off x="8181975" y="4159250"/>
              <a:ext cx="163512" cy="182563"/>
            </a:xfrm>
            <a:custGeom>
              <a:avLst/>
              <a:gdLst/>
              <a:ahLst/>
              <a:cxnLst>
                <a:cxn ang="0">
                  <a:pos x="2" y="15"/>
                </a:cxn>
                <a:cxn ang="0">
                  <a:pos x="0" y="15"/>
                </a:cxn>
                <a:cxn ang="0">
                  <a:pos x="0" y="13"/>
                </a:cxn>
                <a:cxn ang="0">
                  <a:pos x="0" y="13"/>
                </a:cxn>
                <a:cxn ang="0">
                  <a:pos x="0" y="12"/>
                </a:cxn>
                <a:cxn ang="0">
                  <a:pos x="0" y="10"/>
                </a:cxn>
                <a:cxn ang="0">
                  <a:pos x="0" y="8"/>
                </a:cxn>
                <a:cxn ang="0">
                  <a:pos x="0" y="8"/>
                </a:cxn>
                <a:cxn ang="0">
                  <a:pos x="2" y="7"/>
                </a:cxn>
                <a:cxn ang="0">
                  <a:pos x="27" y="0"/>
                </a:cxn>
                <a:cxn ang="0">
                  <a:pos x="51" y="0"/>
                </a:cxn>
                <a:cxn ang="0">
                  <a:pos x="75" y="4"/>
                </a:cxn>
                <a:cxn ang="0">
                  <a:pos x="95" y="10"/>
                </a:cxn>
                <a:cxn ang="0">
                  <a:pos x="114" y="21"/>
                </a:cxn>
                <a:cxn ang="0">
                  <a:pos x="133" y="37"/>
                </a:cxn>
                <a:cxn ang="0">
                  <a:pos x="149" y="58"/>
                </a:cxn>
                <a:cxn ang="0">
                  <a:pos x="164" y="81"/>
                </a:cxn>
                <a:cxn ang="0">
                  <a:pos x="178" y="115"/>
                </a:cxn>
                <a:cxn ang="0">
                  <a:pos x="191" y="150"/>
                </a:cxn>
                <a:cxn ang="0">
                  <a:pos x="200" y="188"/>
                </a:cxn>
                <a:cxn ang="0">
                  <a:pos x="206" y="228"/>
                </a:cxn>
                <a:cxn ang="0">
                  <a:pos x="205" y="229"/>
                </a:cxn>
                <a:cxn ang="0">
                  <a:pos x="205" y="229"/>
                </a:cxn>
                <a:cxn ang="0">
                  <a:pos x="205" y="229"/>
                </a:cxn>
                <a:cxn ang="0">
                  <a:pos x="203" y="229"/>
                </a:cxn>
                <a:cxn ang="0">
                  <a:pos x="197" y="191"/>
                </a:cxn>
                <a:cxn ang="0">
                  <a:pos x="187" y="153"/>
                </a:cxn>
                <a:cxn ang="0">
                  <a:pos x="175" y="118"/>
                </a:cxn>
                <a:cxn ang="0">
                  <a:pos x="160" y="88"/>
                </a:cxn>
                <a:cxn ang="0">
                  <a:pos x="146" y="64"/>
                </a:cxn>
                <a:cxn ang="0">
                  <a:pos x="130" y="45"/>
                </a:cxn>
                <a:cxn ang="0">
                  <a:pos x="113" y="29"/>
                </a:cxn>
                <a:cxn ang="0">
                  <a:pos x="94" y="18"/>
                </a:cxn>
                <a:cxn ang="0">
                  <a:pos x="73" y="12"/>
                </a:cxn>
                <a:cxn ang="0">
                  <a:pos x="51" y="8"/>
                </a:cxn>
                <a:cxn ang="0">
                  <a:pos x="27" y="8"/>
                </a:cxn>
                <a:cxn ang="0">
                  <a:pos x="2" y="15"/>
                </a:cxn>
              </a:cxnLst>
              <a:rect l="0" t="0" r="r" b="b"/>
              <a:pathLst>
                <a:path w="206" h="229">
                  <a:moveTo>
                    <a:pt x="2" y="15"/>
                  </a:moveTo>
                  <a:lnTo>
                    <a:pt x="0" y="15"/>
                  </a:lnTo>
                  <a:lnTo>
                    <a:pt x="0" y="13"/>
                  </a:lnTo>
                  <a:lnTo>
                    <a:pt x="0" y="13"/>
                  </a:lnTo>
                  <a:lnTo>
                    <a:pt x="0" y="12"/>
                  </a:lnTo>
                  <a:lnTo>
                    <a:pt x="0" y="10"/>
                  </a:lnTo>
                  <a:lnTo>
                    <a:pt x="0" y="8"/>
                  </a:lnTo>
                  <a:lnTo>
                    <a:pt x="0" y="8"/>
                  </a:lnTo>
                  <a:lnTo>
                    <a:pt x="2" y="7"/>
                  </a:lnTo>
                  <a:lnTo>
                    <a:pt x="27" y="0"/>
                  </a:lnTo>
                  <a:lnTo>
                    <a:pt x="51" y="0"/>
                  </a:lnTo>
                  <a:lnTo>
                    <a:pt x="75" y="4"/>
                  </a:lnTo>
                  <a:lnTo>
                    <a:pt x="95" y="10"/>
                  </a:lnTo>
                  <a:lnTo>
                    <a:pt x="114" y="21"/>
                  </a:lnTo>
                  <a:lnTo>
                    <a:pt x="133" y="37"/>
                  </a:lnTo>
                  <a:lnTo>
                    <a:pt x="149" y="58"/>
                  </a:lnTo>
                  <a:lnTo>
                    <a:pt x="164" y="81"/>
                  </a:lnTo>
                  <a:lnTo>
                    <a:pt x="178" y="115"/>
                  </a:lnTo>
                  <a:lnTo>
                    <a:pt x="191" y="150"/>
                  </a:lnTo>
                  <a:lnTo>
                    <a:pt x="200" y="188"/>
                  </a:lnTo>
                  <a:lnTo>
                    <a:pt x="206" y="228"/>
                  </a:lnTo>
                  <a:lnTo>
                    <a:pt x="205" y="229"/>
                  </a:lnTo>
                  <a:lnTo>
                    <a:pt x="205" y="229"/>
                  </a:lnTo>
                  <a:lnTo>
                    <a:pt x="205" y="229"/>
                  </a:lnTo>
                  <a:lnTo>
                    <a:pt x="203" y="229"/>
                  </a:lnTo>
                  <a:lnTo>
                    <a:pt x="197" y="191"/>
                  </a:lnTo>
                  <a:lnTo>
                    <a:pt x="187" y="153"/>
                  </a:lnTo>
                  <a:lnTo>
                    <a:pt x="175" y="118"/>
                  </a:lnTo>
                  <a:lnTo>
                    <a:pt x="160" y="88"/>
                  </a:lnTo>
                  <a:lnTo>
                    <a:pt x="146" y="64"/>
                  </a:lnTo>
                  <a:lnTo>
                    <a:pt x="130" y="45"/>
                  </a:lnTo>
                  <a:lnTo>
                    <a:pt x="113" y="29"/>
                  </a:lnTo>
                  <a:lnTo>
                    <a:pt x="94" y="18"/>
                  </a:lnTo>
                  <a:lnTo>
                    <a:pt x="73" y="12"/>
                  </a:lnTo>
                  <a:lnTo>
                    <a:pt x="51" y="8"/>
                  </a:lnTo>
                  <a:lnTo>
                    <a:pt x="27" y="8"/>
                  </a:lnTo>
                  <a:lnTo>
                    <a:pt x="2" y="15"/>
                  </a:lnTo>
                  <a:close/>
                </a:path>
              </a:pathLst>
            </a:custGeom>
            <a:solidFill>
              <a:srgbClr val="A02300"/>
            </a:solidFill>
            <a:ln w="9525">
              <a:noFill/>
              <a:round/>
              <a:headEnd/>
              <a:tailEnd/>
            </a:ln>
          </p:spPr>
          <p:txBody>
            <a:bodyPr/>
            <a:lstStyle/>
            <a:p>
              <a:endParaRPr lang="en-US"/>
            </a:p>
          </p:txBody>
        </p:sp>
        <p:sp>
          <p:nvSpPr>
            <p:cNvPr id="49" name="Freeform 50"/>
            <p:cNvSpPr>
              <a:spLocks/>
            </p:cNvSpPr>
            <p:nvPr/>
          </p:nvSpPr>
          <p:spPr bwMode="auto">
            <a:xfrm>
              <a:off x="8178800" y="4140200"/>
              <a:ext cx="182562" cy="200025"/>
            </a:xfrm>
            <a:custGeom>
              <a:avLst/>
              <a:gdLst/>
              <a:ahLst/>
              <a:cxnLst>
                <a:cxn ang="0">
                  <a:pos x="156" y="38"/>
                </a:cxn>
                <a:cxn ang="0">
                  <a:pos x="130" y="19"/>
                </a:cxn>
                <a:cxn ang="0">
                  <a:pos x="103" y="10"/>
                </a:cxn>
                <a:cxn ang="0">
                  <a:pos x="78" y="8"/>
                </a:cxn>
                <a:cxn ang="0">
                  <a:pos x="54" y="11"/>
                </a:cxn>
                <a:cxn ang="0">
                  <a:pos x="34" y="18"/>
                </a:cxn>
                <a:cxn ang="0">
                  <a:pos x="18" y="25"/>
                </a:cxn>
                <a:cxn ang="0">
                  <a:pos x="7" y="30"/>
                </a:cxn>
                <a:cxn ang="0">
                  <a:pos x="3" y="33"/>
                </a:cxn>
                <a:cxn ang="0">
                  <a:pos x="2" y="33"/>
                </a:cxn>
                <a:cxn ang="0">
                  <a:pos x="2" y="33"/>
                </a:cxn>
                <a:cxn ang="0">
                  <a:pos x="0" y="33"/>
                </a:cxn>
                <a:cxn ang="0">
                  <a:pos x="0" y="32"/>
                </a:cxn>
                <a:cxn ang="0">
                  <a:pos x="0" y="30"/>
                </a:cxn>
                <a:cxn ang="0">
                  <a:pos x="0" y="29"/>
                </a:cxn>
                <a:cxn ang="0">
                  <a:pos x="0" y="27"/>
                </a:cxn>
                <a:cxn ang="0">
                  <a:pos x="2" y="27"/>
                </a:cxn>
                <a:cxn ang="0">
                  <a:pos x="5" y="24"/>
                </a:cxn>
                <a:cxn ang="0">
                  <a:pos x="16" y="18"/>
                </a:cxn>
                <a:cxn ang="0">
                  <a:pos x="34" y="10"/>
                </a:cxn>
                <a:cxn ang="0">
                  <a:pos x="54" y="3"/>
                </a:cxn>
                <a:cxn ang="0">
                  <a:pos x="78" y="0"/>
                </a:cxn>
                <a:cxn ang="0">
                  <a:pos x="105" y="2"/>
                </a:cxn>
                <a:cxn ang="0">
                  <a:pos x="130" y="11"/>
                </a:cxn>
                <a:cxn ang="0">
                  <a:pos x="157" y="30"/>
                </a:cxn>
                <a:cxn ang="0">
                  <a:pos x="170" y="46"/>
                </a:cxn>
                <a:cxn ang="0">
                  <a:pos x="183" y="64"/>
                </a:cxn>
                <a:cxn ang="0">
                  <a:pos x="194" y="84"/>
                </a:cxn>
                <a:cxn ang="0">
                  <a:pos x="203" y="108"/>
                </a:cxn>
                <a:cxn ang="0">
                  <a:pos x="211" y="135"/>
                </a:cxn>
                <a:cxn ang="0">
                  <a:pos x="218" y="165"/>
                </a:cxn>
                <a:cxn ang="0">
                  <a:pos x="224" y="197"/>
                </a:cxn>
                <a:cxn ang="0">
                  <a:pos x="229" y="232"/>
                </a:cxn>
                <a:cxn ang="0">
                  <a:pos x="230" y="253"/>
                </a:cxn>
                <a:cxn ang="0">
                  <a:pos x="229" y="253"/>
                </a:cxn>
                <a:cxn ang="0">
                  <a:pos x="229" y="253"/>
                </a:cxn>
                <a:cxn ang="0">
                  <a:pos x="227" y="253"/>
                </a:cxn>
                <a:cxn ang="0">
                  <a:pos x="226" y="253"/>
                </a:cxn>
                <a:cxn ang="0">
                  <a:pos x="224" y="234"/>
                </a:cxn>
                <a:cxn ang="0">
                  <a:pos x="219" y="199"/>
                </a:cxn>
                <a:cxn ang="0">
                  <a:pos x="215" y="168"/>
                </a:cxn>
                <a:cxn ang="0">
                  <a:pos x="208" y="140"/>
                </a:cxn>
                <a:cxn ang="0">
                  <a:pos x="200" y="113"/>
                </a:cxn>
                <a:cxn ang="0">
                  <a:pos x="191" y="91"/>
                </a:cxn>
                <a:cxn ang="0">
                  <a:pos x="180" y="70"/>
                </a:cxn>
                <a:cxn ang="0">
                  <a:pos x="169" y="52"/>
                </a:cxn>
                <a:cxn ang="0">
                  <a:pos x="156" y="38"/>
                </a:cxn>
              </a:cxnLst>
              <a:rect l="0" t="0" r="r" b="b"/>
              <a:pathLst>
                <a:path w="230" h="253">
                  <a:moveTo>
                    <a:pt x="156" y="38"/>
                  </a:moveTo>
                  <a:lnTo>
                    <a:pt x="130" y="19"/>
                  </a:lnTo>
                  <a:lnTo>
                    <a:pt x="103" y="10"/>
                  </a:lnTo>
                  <a:lnTo>
                    <a:pt x="78" y="8"/>
                  </a:lnTo>
                  <a:lnTo>
                    <a:pt x="54" y="11"/>
                  </a:lnTo>
                  <a:lnTo>
                    <a:pt x="34" y="18"/>
                  </a:lnTo>
                  <a:lnTo>
                    <a:pt x="18" y="25"/>
                  </a:lnTo>
                  <a:lnTo>
                    <a:pt x="7" y="30"/>
                  </a:lnTo>
                  <a:lnTo>
                    <a:pt x="3" y="33"/>
                  </a:lnTo>
                  <a:lnTo>
                    <a:pt x="2" y="33"/>
                  </a:lnTo>
                  <a:lnTo>
                    <a:pt x="2" y="33"/>
                  </a:lnTo>
                  <a:lnTo>
                    <a:pt x="0" y="33"/>
                  </a:lnTo>
                  <a:lnTo>
                    <a:pt x="0" y="32"/>
                  </a:lnTo>
                  <a:lnTo>
                    <a:pt x="0" y="30"/>
                  </a:lnTo>
                  <a:lnTo>
                    <a:pt x="0" y="29"/>
                  </a:lnTo>
                  <a:lnTo>
                    <a:pt x="0" y="27"/>
                  </a:lnTo>
                  <a:lnTo>
                    <a:pt x="2" y="27"/>
                  </a:lnTo>
                  <a:lnTo>
                    <a:pt x="5" y="24"/>
                  </a:lnTo>
                  <a:lnTo>
                    <a:pt x="16" y="18"/>
                  </a:lnTo>
                  <a:lnTo>
                    <a:pt x="34" y="10"/>
                  </a:lnTo>
                  <a:lnTo>
                    <a:pt x="54" y="3"/>
                  </a:lnTo>
                  <a:lnTo>
                    <a:pt x="78" y="0"/>
                  </a:lnTo>
                  <a:lnTo>
                    <a:pt x="105" y="2"/>
                  </a:lnTo>
                  <a:lnTo>
                    <a:pt x="130" y="11"/>
                  </a:lnTo>
                  <a:lnTo>
                    <a:pt x="157" y="30"/>
                  </a:lnTo>
                  <a:lnTo>
                    <a:pt x="170" y="46"/>
                  </a:lnTo>
                  <a:lnTo>
                    <a:pt x="183" y="64"/>
                  </a:lnTo>
                  <a:lnTo>
                    <a:pt x="194" y="84"/>
                  </a:lnTo>
                  <a:lnTo>
                    <a:pt x="203" y="108"/>
                  </a:lnTo>
                  <a:lnTo>
                    <a:pt x="211" y="135"/>
                  </a:lnTo>
                  <a:lnTo>
                    <a:pt x="218" y="165"/>
                  </a:lnTo>
                  <a:lnTo>
                    <a:pt x="224" y="197"/>
                  </a:lnTo>
                  <a:lnTo>
                    <a:pt x="229" y="232"/>
                  </a:lnTo>
                  <a:lnTo>
                    <a:pt x="230" y="253"/>
                  </a:lnTo>
                  <a:lnTo>
                    <a:pt x="229" y="253"/>
                  </a:lnTo>
                  <a:lnTo>
                    <a:pt x="229" y="253"/>
                  </a:lnTo>
                  <a:lnTo>
                    <a:pt x="227" y="253"/>
                  </a:lnTo>
                  <a:lnTo>
                    <a:pt x="226" y="253"/>
                  </a:lnTo>
                  <a:lnTo>
                    <a:pt x="224" y="234"/>
                  </a:lnTo>
                  <a:lnTo>
                    <a:pt x="219" y="199"/>
                  </a:lnTo>
                  <a:lnTo>
                    <a:pt x="215" y="168"/>
                  </a:lnTo>
                  <a:lnTo>
                    <a:pt x="208" y="140"/>
                  </a:lnTo>
                  <a:lnTo>
                    <a:pt x="200" y="113"/>
                  </a:lnTo>
                  <a:lnTo>
                    <a:pt x="191" y="91"/>
                  </a:lnTo>
                  <a:lnTo>
                    <a:pt x="180" y="70"/>
                  </a:lnTo>
                  <a:lnTo>
                    <a:pt x="169" y="52"/>
                  </a:lnTo>
                  <a:lnTo>
                    <a:pt x="156" y="38"/>
                  </a:lnTo>
                  <a:close/>
                </a:path>
              </a:pathLst>
            </a:custGeom>
            <a:solidFill>
              <a:srgbClr val="A02300"/>
            </a:solidFill>
            <a:ln w="9525">
              <a:noFill/>
              <a:round/>
              <a:headEnd/>
              <a:tailEnd/>
            </a:ln>
          </p:spPr>
          <p:txBody>
            <a:bodyPr/>
            <a:lstStyle/>
            <a:p>
              <a:endParaRPr lang="en-US"/>
            </a:p>
          </p:txBody>
        </p:sp>
        <p:sp>
          <p:nvSpPr>
            <p:cNvPr id="50" name="Freeform 51"/>
            <p:cNvSpPr>
              <a:spLocks/>
            </p:cNvSpPr>
            <p:nvPr/>
          </p:nvSpPr>
          <p:spPr bwMode="auto">
            <a:xfrm>
              <a:off x="8201025" y="4194175"/>
              <a:ext cx="117475" cy="192088"/>
            </a:xfrm>
            <a:custGeom>
              <a:avLst/>
              <a:gdLst/>
              <a:ahLst/>
              <a:cxnLst>
                <a:cxn ang="0">
                  <a:pos x="1" y="8"/>
                </a:cxn>
                <a:cxn ang="0">
                  <a:pos x="0" y="8"/>
                </a:cxn>
                <a:cxn ang="0">
                  <a:pos x="0" y="6"/>
                </a:cxn>
                <a:cxn ang="0">
                  <a:pos x="0" y="6"/>
                </a:cxn>
                <a:cxn ang="0">
                  <a:pos x="0" y="5"/>
                </a:cxn>
                <a:cxn ang="0">
                  <a:pos x="0" y="3"/>
                </a:cxn>
                <a:cxn ang="0">
                  <a:pos x="0" y="2"/>
                </a:cxn>
                <a:cxn ang="0">
                  <a:pos x="0" y="0"/>
                </a:cxn>
                <a:cxn ang="0">
                  <a:pos x="1" y="0"/>
                </a:cxn>
                <a:cxn ang="0">
                  <a:pos x="22" y="2"/>
                </a:cxn>
                <a:cxn ang="0">
                  <a:pos x="41" y="6"/>
                </a:cxn>
                <a:cxn ang="0">
                  <a:pos x="59" y="13"/>
                </a:cxn>
                <a:cxn ang="0">
                  <a:pos x="74" y="24"/>
                </a:cxn>
                <a:cxn ang="0">
                  <a:pos x="89" y="36"/>
                </a:cxn>
                <a:cxn ang="0">
                  <a:pos x="101" y="52"/>
                </a:cxn>
                <a:cxn ang="0">
                  <a:pos x="113" y="73"/>
                </a:cxn>
                <a:cxn ang="0">
                  <a:pos x="122" y="97"/>
                </a:cxn>
                <a:cxn ang="0">
                  <a:pos x="133" y="129"/>
                </a:cxn>
                <a:cxn ang="0">
                  <a:pos x="140" y="162"/>
                </a:cxn>
                <a:cxn ang="0">
                  <a:pos x="144" y="199"/>
                </a:cxn>
                <a:cxn ang="0">
                  <a:pos x="147" y="237"/>
                </a:cxn>
                <a:cxn ang="0">
                  <a:pos x="147" y="238"/>
                </a:cxn>
                <a:cxn ang="0">
                  <a:pos x="146" y="238"/>
                </a:cxn>
                <a:cxn ang="0">
                  <a:pos x="146" y="240"/>
                </a:cxn>
                <a:cxn ang="0">
                  <a:pos x="144" y="241"/>
                </a:cxn>
                <a:cxn ang="0">
                  <a:pos x="141" y="203"/>
                </a:cxn>
                <a:cxn ang="0">
                  <a:pos x="136" y="167"/>
                </a:cxn>
                <a:cxn ang="0">
                  <a:pos x="128" y="132"/>
                </a:cxn>
                <a:cxn ang="0">
                  <a:pos x="119" y="100"/>
                </a:cxn>
                <a:cxn ang="0">
                  <a:pos x="109" y="78"/>
                </a:cxn>
                <a:cxn ang="0">
                  <a:pos x="98" y="59"/>
                </a:cxn>
                <a:cxn ang="0">
                  <a:pos x="86" y="43"/>
                </a:cxn>
                <a:cxn ang="0">
                  <a:pos x="73" y="30"/>
                </a:cxn>
                <a:cxn ang="0">
                  <a:pos x="57" y="21"/>
                </a:cxn>
                <a:cxn ang="0">
                  <a:pos x="41" y="13"/>
                </a:cxn>
                <a:cxn ang="0">
                  <a:pos x="22" y="9"/>
                </a:cxn>
                <a:cxn ang="0">
                  <a:pos x="1" y="8"/>
                </a:cxn>
              </a:cxnLst>
              <a:rect l="0" t="0" r="r" b="b"/>
              <a:pathLst>
                <a:path w="147" h="241">
                  <a:moveTo>
                    <a:pt x="1" y="8"/>
                  </a:moveTo>
                  <a:lnTo>
                    <a:pt x="0" y="8"/>
                  </a:lnTo>
                  <a:lnTo>
                    <a:pt x="0" y="6"/>
                  </a:lnTo>
                  <a:lnTo>
                    <a:pt x="0" y="6"/>
                  </a:lnTo>
                  <a:lnTo>
                    <a:pt x="0" y="5"/>
                  </a:lnTo>
                  <a:lnTo>
                    <a:pt x="0" y="3"/>
                  </a:lnTo>
                  <a:lnTo>
                    <a:pt x="0" y="2"/>
                  </a:lnTo>
                  <a:lnTo>
                    <a:pt x="0" y="0"/>
                  </a:lnTo>
                  <a:lnTo>
                    <a:pt x="1" y="0"/>
                  </a:lnTo>
                  <a:lnTo>
                    <a:pt x="22" y="2"/>
                  </a:lnTo>
                  <a:lnTo>
                    <a:pt x="41" y="6"/>
                  </a:lnTo>
                  <a:lnTo>
                    <a:pt x="59" y="13"/>
                  </a:lnTo>
                  <a:lnTo>
                    <a:pt x="74" y="24"/>
                  </a:lnTo>
                  <a:lnTo>
                    <a:pt x="89" y="36"/>
                  </a:lnTo>
                  <a:lnTo>
                    <a:pt x="101" y="52"/>
                  </a:lnTo>
                  <a:lnTo>
                    <a:pt x="113" y="73"/>
                  </a:lnTo>
                  <a:lnTo>
                    <a:pt x="122" y="97"/>
                  </a:lnTo>
                  <a:lnTo>
                    <a:pt x="133" y="129"/>
                  </a:lnTo>
                  <a:lnTo>
                    <a:pt x="140" y="162"/>
                  </a:lnTo>
                  <a:lnTo>
                    <a:pt x="144" y="199"/>
                  </a:lnTo>
                  <a:lnTo>
                    <a:pt x="147" y="237"/>
                  </a:lnTo>
                  <a:lnTo>
                    <a:pt x="147" y="238"/>
                  </a:lnTo>
                  <a:lnTo>
                    <a:pt x="146" y="238"/>
                  </a:lnTo>
                  <a:lnTo>
                    <a:pt x="146" y="240"/>
                  </a:lnTo>
                  <a:lnTo>
                    <a:pt x="144" y="241"/>
                  </a:lnTo>
                  <a:lnTo>
                    <a:pt x="141" y="203"/>
                  </a:lnTo>
                  <a:lnTo>
                    <a:pt x="136" y="167"/>
                  </a:lnTo>
                  <a:lnTo>
                    <a:pt x="128" y="132"/>
                  </a:lnTo>
                  <a:lnTo>
                    <a:pt x="119" y="100"/>
                  </a:lnTo>
                  <a:lnTo>
                    <a:pt x="109" y="78"/>
                  </a:lnTo>
                  <a:lnTo>
                    <a:pt x="98" y="59"/>
                  </a:lnTo>
                  <a:lnTo>
                    <a:pt x="86" y="43"/>
                  </a:lnTo>
                  <a:lnTo>
                    <a:pt x="73" y="30"/>
                  </a:lnTo>
                  <a:lnTo>
                    <a:pt x="57" y="21"/>
                  </a:lnTo>
                  <a:lnTo>
                    <a:pt x="41" y="13"/>
                  </a:lnTo>
                  <a:lnTo>
                    <a:pt x="22" y="9"/>
                  </a:lnTo>
                  <a:lnTo>
                    <a:pt x="1" y="8"/>
                  </a:lnTo>
                  <a:close/>
                </a:path>
              </a:pathLst>
            </a:custGeom>
            <a:solidFill>
              <a:srgbClr val="A02300"/>
            </a:solidFill>
            <a:ln w="9525">
              <a:noFill/>
              <a:round/>
              <a:headEnd/>
              <a:tailEnd/>
            </a:ln>
          </p:spPr>
          <p:txBody>
            <a:bodyPr/>
            <a:lstStyle/>
            <a:p>
              <a:endParaRPr lang="en-US"/>
            </a:p>
          </p:txBody>
        </p:sp>
        <p:sp>
          <p:nvSpPr>
            <p:cNvPr id="51" name="Freeform 52"/>
            <p:cNvSpPr>
              <a:spLocks/>
            </p:cNvSpPr>
            <p:nvPr/>
          </p:nvSpPr>
          <p:spPr bwMode="auto">
            <a:xfrm>
              <a:off x="8293100" y="4375150"/>
              <a:ext cx="7937" cy="7938"/>
            </a:xfrm>
            <a:custGeom>
              <a:avLst/>
              <a:gdLst/>
              <a:ahLst/>
              <a:cxnLst>
                <a:cxn ang="0">
                  <a:pos x="9" y="3"/>
                </a:cxn>
                <a:cxn ang="0">
                  <a:pos x="9" y="2"/>
                </a:cxn>
                <a:cxn ang="0">
                  <a:pos x="8" y="2"/>
                </a:cxn>
                <a:cxn ang="0">
                  <a:pos x="4" y="0"/>
                </a:cxn>
                <a:cxn ang="0">
                  <a:pos x="3" y="0"/>
                </a:cxn>
                <a:cxn ang="0">
                  <a:pos x="1" y="2"/>
                </a:cxn>
                <a:cxn ang="0">
                  <a:pos x="1" y="3"/>
                </a:cxn>
                <a:cxn ang="0">
                  <a:pos x="0" y="5"/>
                </a:cxn>
                <a:cxn ang="0">
                  <a:pos x="0" y="6"/>
                </a:cxn>
                <a:cxn ang="0">
                  <a:pos x="1" y="8"/>
                </a:cxn>
                <a:cxn ang="0">
                  <a:pos x="3" y="10"/>
                </a:cxn>
                <a:cxn ang="0">
                  <a:pos x="4" y="10"/>
                </a:cxn>
                <a:cxn ang="0">
                  <a:pos x="6" y="10"/>
                </a:cxn>
                <a:cxn ang="0">
                  <a:pos x="8" y="10"/>
                </a:cxn>
                <a:cxn ang="0">
                  <a:pos x="9" y="8"/>
                </a:cxn>
                <a:cxn ang="0">
                  <a:pos x="9" y="5"/>
                </a:cxn>
                <a:cxn ang="0">
                  <a:pos x="9" y="3"/>
                </a:cxn>
              </a:cxnLst>
              <a:rect l="0" t="0" r="r" b="b"/>
              <a:pathLst>
                <a:path w="9" h="10">
                  <a:moveTo>
                    <a:pt x="9" y="3"/>
                  </a:moveTo>
                  <a:lnTo>
                    <a:pt x="9" y="2"/>
                  </a:lnTo>
                  <a:lnTo>
                    <a:pt x="8" y="2"/>
                  </a:lnTo>
                  <a:lnTo>
                    <a:pt x="4" y="0"/>
                  </a:lnTo>
                  <a:lnTo>
                    <a:pt x="3" y="0"/>
                  </a:lnTo>
                  <a:lnTo>
                    <a:pt x="1" y="2"/>
                  </a:lnTo>
                  <a:lnTo>
                    <a:pt x="1" y="3"/>
                  </a:lnTo>
                  <a:lnTo>
                    <a:pt x="0" y="5"/>
                  </a:lnTo>
                  <a:lnTo>
                    <a:pt x="0" y="6"/>
                  </a:lnTo>
                  <a:lnTo>
                    <a:pt x="1" y="8"/>
                  </a:lnTo>
                  <a:lnTo>
                    <a:pt x="3" y="10"/>
                  </a:lnTo>
                  <a:lnTo>
                    <a:pt x="4" y="10"/>
                  </a:lnTo>
                  <a:lnTo>
                    <a:pt x="6" y="10"/>
                  </a:lnTo>
                  <a:lnTo>
                    <a:pt x="8" y="10"/>
                  </a:lnTo>
                  <a:lnTo>
                    <a:pt x="9" y="8"/>
                  </a:lnTo>
                  <a:lnTo>
                    <a:pt x="9" y="5"/>
                  </a:lnTo>
                  <a:lnTo>
                    <a:pt x="9" y="3"/>
                  </a:lnTo>
                  <a:close/>
                </a:path>
              </a:pathLst>
            </a:custGeom>
            <a:solidFill>
              <a:srgbClr val="FFFFFF"/>
            </a:solidFill>
            <a:ln w="9525">
              <a:noFill/>
              <a:round/>
              <a:headEnd/>
              <a:tailEnd/>
            </a:ln>
          </p:spPr>
          <p:txBody>
            <a:bodyPr/>
            <a:lstStyle/>
            <a:p>
              <a:endParaRPr lang="en-US"/>
            </a:p>
          </p:txBody>
        </p:sp>
        <p:sp>
          <p:nvSpPr>
            <p:cNvPr id="52" name="Freeform 53"/>
            <p:cNvSpPr>
              <a:spLocks/>
            </p:cNvSpPr>
            <p:nvPr/>
          </p:nvSpPr>
          <p:spPr bwMode="auto">
            <a:xfrm>
              <a:off x="8193087" y="4183063"/>
              <a:ext cx="134938" cy="188912"/>
            </a:xfrm>
            <a:custGeom>
              <a:avLst/>
              <a:gdLst/>
              <a:ahLst/>
              <a:cxnLst>
                <a:cxn ang="0">
                  <a:pos x="142" y="92"/>
                </a:cxn>
                <a:cxn ang="0">
                  <a:pos x="156" y="141"/>
                </a:cxn>
                <a:cxn ang="0">
                  <a:pos x="164" y="186"/>
                </a:cxn>
                <a:cxn ang="0">
                  <a:pos x="169" y="219"/>
                </a:cxn>
                <a:cxn ang="0">
                  <a:pos x="170" y="233"/>
                </a:cxn>
                <a:cxn ang="0">
                  <a:pos x="167" y="238"/>
                </a:cxn>
                <a:cxn ang="0">
                  <a:pos x="165" y="224"/>
                </a:cxn>
                <a:cxn ang="0">
                  <a:pos x="161" y="189"/>
                </a:cxn>
                <a:cxn ang="0">
                  <a:pos x="151" y="143"/>
                </a:cxn>
                <a:cxn ang="0">
                  <a:pos x="137" y="93"/>
                </a:cxn>
                <a:cxn ang="0">
                  <a:pos x="121" y="60"/>
                </a:cxn>
                <a:cxn ang="0">
                  <a:pos x="100" y="35"/>
                </a:cxn>
                <a:cxn ang="0">
                  <a:pos x="78" y="19"/>
                </a:cxn>
                <a:cxn ang="0">
                  <a:pos x="56" y="9"/>
                </a:cxn>
                <a:cxn ang="0">
                  <a:pos x="35" y="6"/>
                </a:cxn>
                <a:cxn ang="0">
                  <a:pos x="18" y="4"/>
                </a:cxn>
                <a:cxn ang="0">
                  <a:pos x="5" y="4"/>
                </a:cxn>
                <a:cxn ang="0">
                  <a:pos x="0" y="6"/>
                </a:cxn>
                <a:cxn ang="0">
                  <a:pos x="0" y="1"/>
                </a:cxn>
                <a:cxn ang="0">
                  <a:pos x="5" y="1"/>
                </a:cxn>
                <a:cxn ang="0">
                  <a:pos x="18" y="0"/>
                </a:cxn>
                <a:cxn ang="0">
                  <a:pos x="35" y="1"/>
                </a:cxn>
                <a:cxn ang="0">
                  <a:pos x="57" y="6"/>
                </a:cxn>
                <a:cxn ang="0">
                  <a:pos x="80" y="16"/>
                </a:cxn>
                <a:cxn ang="0">
                  <a:pos x="103" y="31"/>
                </a:cxn>
                <a:cxn ang="0">
                  <a:pos x="124" y="57"/>
                </a:cxn>
                <a:cxn ang="0">
                  <a:pos x="142" y="92"/>
                </a:cxn>
              </a:cxnLst>
              <a:rect l="0" t="0" r="r" b="b"/>
              <a:pathLst>
                <a:path w="170" h="238">
                  <a:moveTo>
                    <a:pt x="142" y="92"/>
                  </a:moveTo>
                  <a:lnTo>
                    <a:pt x="156" y="141"/>
                  </a:lnTo>
                  <a:lnTo>
                    <a:pt x="164" y="186"/>
                  </a:lnTo>
                  <a:lnTo>
                    <a:pt x="169" y="219"/>
                  </a:lnTo>
                  <a:lnTo>
                    <a:pt x="170" y="233"/>
                  </a:lnTo>
                  <a:lnTo>
                    <a:pt x="167" y="238"/>
                  </a:lnTo>
                  <a:lnTo>
                    <a:pt x="165" y="224"/>
                  </a:lnTo>
                  <a:lnTo>
                    <a:pt x="161" y="189"/>
                  </a:lnTo>
                  <a:lnTo>
                    <a:pt x="151" y="143"/>
                  </a:lnTo>
                  <a:lnTo>
                    <a:pt x="137" y="93"/>
                  </a:lnTo>
                  <a:lnTo>
                    <a:pt x="121" y="60"/>
                  </a:lnTo>
                  <a:lnTo>
                    <a:pt x="100" y="35"/>
                  </a:lnTo>
                  <a:lnTo>
                    <a:pt x="78" y="19"/>
                  </a:lnTo>
                  <a:lnTo>
                    <a:pt x="56" y="9"/>
                  </a:lnTo>
                  <a:lnTo>
                    <a:pt x="35" y="6"/>
                  </a:lnTo>
                  <a:lnTo>
                    <a:pt x="18" y="4"/>
                  </a:lnTo>
                  <a:lnTo>
                    <a:pt x="5" y="4"/>
                  </a:lnTo>
                  <a:lnTo>
                    <a:pt x="0" y="6"/>
                  </a:lnTo>
                  <a:lnTo>
                    <a:pt x="0" y="1"/>
                  </a:lnTo>
                  <a:lnTo>
                    <a:pt x="5" y="1"/>
                  </a:lnTo>
                  <a:lnTo>
                    <a:pt x="18" y="0"/>
                  </a:lnTo>
                  <a:lnTo>
                    <a:pt x="35" y="1"/>
                  </a:lnTo>
                  <a:lnTo>
                    <a:pt x="57" y="6"/>
                  </a:lnTo>
                  <a:lnTo>
                    <a:pt x="80" y="16"/>
                  </a:lnTo>
                  <a:lnTo>
                    <a:pt x="103" y="31"/>
                  </a:lnTo>
                  <a:lnTo>
                    <a:pt x="124" y="57"/>
                  </a:lnTo>
                  <a:lnTo>
                    <a:pt x="142" y="92"/>
                  </a:lnTo>
                  <a:close/>
                </a:path>
              </a:pathLst>
            </a:custGeom>
            <a:solidFill>
              <a:srgbClr val="A02300"/>
            </a:solidFill>
            <a:ln w="9525">
              <a:noFill/>
              <a:round/>
              <a:headEnd/>
              <a:tailEnd/>
            </a:ln>
          </p:spPr>
          <p:txBody>
            <a:bodyPr/>
            <a:lstStyle/>
            <a:p>
              <a:endParaRPr lang="en-US"/>
            </a:p>
          </p:txBody>
        </p:sp>
        <p:sp>
          <p:nvSpPr>
            <p:cNvPr id="53" name="Freeform 54"/>
            <p:cNvSpPr>
              <a:spLocks/>
            </p:cNvSpPr>
            <p:nvPr/>
          </p:nvSpPr>
          <p:spPr bwMode="auto">
            <a:xfrm>
              <a:off x="8248650" y="4297363"/>
              <a:ext cx="76200" cy="15875"/>
            </a:xfrm>
            <a:custGeom>
              <a:avLst/>
              <a:gdLst/>
              <a:ahLst/>
              <a:cxnLst>
                <a:cxn ang="0">
                  <a:pos x="0" y="9"/>
                </a:cxn>
                <a:cxn ang="0">
                  <a:pos x="2" y="9"/>
                </a:cxn>
                <a:cxn ang="0">
                  <a:pos x="5" y="6"/>
                </a:cxn>
                <a:cxn ang="0">
                  <a:pos x="10" y="4"/>
                </a:cxn>
                <a:cxn ang="0">
                  <a:pos x="18" y="1"/>
                </a:cxn>
                <a:cxn ang="0">
                  <a:pos x="29" y="0"/>
                </a:cxn>
                <a:cxn ang="0">
                  <a:pos x="40" y="0"/>
                </a:cxn>
                <a:cxn ang="0">
                  <a:pos x="54" y="1"/>
                </a:cxn>
                <a:cxn ang="0">
                  <a:pos x="72" y="4"/>
                </a:cxn>
                <a:cxn ang="0">
                  <a:pos x="83" y="8"/>
                </a:cxn>
                <a:cxn ang="0">
                  <a:pos x="91" y="6"/>
                </a:cxn>
                <a:cxn ang="0">
                  <a:pos x="94" y="4"/>
                </a:cxn>
                <a:cxn ang="0">
                  <a:pos x="95" y="3"/>
                </a:cxn>
                <a:cxn ang="0">
                  <a:pos x="94" y="8"/>
                </a:cxn>
                <a:cxn ang="0">
                  <a:pos x="87" y="15"/>
                </a:cxn>
                <a:cxn ang="0">
                  <a:pos x="78" y="20"/>
                </a:cxn>
                <a:cxn ang="0">
                  <a:pos x="65" y="17"/>
                </a:cxn>
                <a:cxn ang="0">
                  <a:pos x="56" y="12"/>
                </a:cxn>
                <a:cxn ang="0">
                  <a:pos x="46" y="9"/>
                </a:cxn>
                <a:cxn ang="0">
                  <a:pos x="35" y="8"/>
                </a:cxn>
                <a:cxn ang="0">
                  <a:pos x="24" y="6"/>
                </a:cxn>
                <a:cxn ang="0">
                  <a:pos x="14" y="8"/>
                </a:cxn>
                <a:cxn ang="0">
                  <a:pos x="6" y="8"/>
                </a:cxn>
                <a:cxn ang="0">
                  <a:pos x="2" y="9"/>
                </a:cxn>
                <a:cxn ang="0">
                  <a:pos x="0" y="9"/>
                </a:cxn>
              </a:cxnLst>
              <a:rect l="0" t="0" r="r" b="b"/>
              <a:pathLst>
                <a:path w="95" h="20">
                  <a:moveTo>
                    <a:pt x="0" y="9"/>
                  </a:moveTo>
                  <a:lnTo>
                    <a:pt x="2" y="9"/>
                  </a:lnTo>
                  <a:lnTo>
                    <a:pt x="5" y="6"/>
                  </a:lnTo>
                  <a:lnTo>
                    <a:pt x="10" y="4"/>
                  </a:lnTo>
                  <a:lnTo>
                    <a:pt x="18" y="1"/>
                  </a:lnTo>
                  <a:lnTo>
                    <a:pt x="29" y="0"/>
                  </a:lnTo>
                  <a:lnTo>
                    <a:pt x="40" y="0"/>
                  </a:lnTo>
                  <a:lnTo>
                    <a:pt x="54" y="1"/>
                  </a:lnTo>
                  <a:lnTo>
                    <a:pt x="72" y="4"/>
                  </a:lnTo>
                  <a:lnTo>
                    <a:pt x="83" y="8"/>
                  </a:lnTo>
                  <a:lnTo>
                    <a:pt x="91" y="6"/>
                  </a:lnTo>
                  <a:lnTo>
                    <a:pt x="94" y="4"/>
                  </a:lnTo>
                  <a:lnTo>
                    <a:pt x="95" y="3"/>
                  </a:lnTo>
                  <a:lnTo>
                    <a:pt x="94" y="8"/>
                  </a:lnTo>
                  <a:lnTo>
                    <a:pt x="87" y="15"/>
                  </a:lnTo>
                  <a:lnTo>
                    <a:pt x="78" y="20"/>
                  </a:lnTo>
                  <a:lnTo>
                    <a:pt x="65" y="17"/>
                  </a:lnTo>
                  <a:lnTo>
                    <a:pt x="56" y="12"/>
                  </a:lnTo>
                  <a:lnTo>
                    <a:pt x="46" y="9"/>
                  </a:lnTo>
                  <a:lnTo>
                    <a:pt x="35" y="8"/>
                  </a:lnTo>
                  <a:lnTo>
                    <a:pt x="24" y="6"/>
                  </a:lnTo>
                  <a:lnTo>
                    <a:pt x="14" y="8"/>
                  </a:lnTo>
                  <a:lnTo>
                    <a:pt x="6" y="8"/>
                  </a:lnTo>
                  <a:lnTo>
                    <a:pt x="2" y="9"/>
                  </a:lnTo>
                  <a:lnTo>
                    <a:pt x="0" y="9"/>
                  </a:lnTo>
                  <a:close/>
                </a:path>
              </a:pathLst>
            </a:custGeom>
            <a:solidFill>
              <a:srgbClr val="000000"/>
            </a:solidFill>
            <a:ln w="9525">
              <a:noFill/>
              <a:round/>
              <a:headEnd/>
              <a:tailEnd/>
            </a:ln>
          </p:spPr>
          <p:txBody>
            <a:bodyPr/>
            <a:lstStyle/>
            <a:p>
              <a:endParaRPr lang="en-US"/>
            </a:p>
          </p:txBody>
        </p:sp>
        <p:sp>
          <p:nvSpPr>
            <p:cNvPr id="54" name="Freeform 55"/>
            <p:cNvSpPr>
              <a:spLocks/>
            </p:cNvSpPr>
            <p:nvPr/>
          </p:nvSpPr>
          <p:spPr bwMode="auto">
            <a:xfrm>
              <a:off x="8186737" y="4475163"/>
              <a:ext cx="168275" cy="142875"/>
            </a:xfrm>
            <a:custGeom>
              <a:avLst/>
              <a:gdLst/>
              <a:ahLst/>
              <a:cxnLst>
                <a:cxn ang="0">
                  <a:pos x="0" y="14"/>
                </a:cxn>
                <a:cxn ang="0">
                  <a:pos x="19" y="4"/>
                </a:cxn>
                <a:cxn ang="0">
                  <a:pos x="27" y="0"/>
                </a:cxn>
                <a:cxn ang="0">
                  <a:pos x="27" y="0"/>
                </a:cxn>
                <a:cxn ang="0">
                  <a:pos x="27" y="0"/>
                </a:cxn>
                <a:cxn ang="0">
                  <a:pos x="27" y="0"/>
                </a:cxn>
                <a:cxn ang="0">
                  <a:pos x="27" y="0"/>
                </a:cxn>
                <a:cxn ang="0">
                  <a:pos x="37" y="109"/>
                </a:cxn>
                <a:cxn ang="0">
                  <a:pos x="177" y="1"/>
                </a:cxn>
                <a:cxn ang="0">
                  <a:pos x="183" y="6"/>
                </a:cxn>
                <a:cxn ang="0">
                  <a:pos x="191" y="11"/>
                </a:cxn>
                <a:cxn ang="0">
                  <a:pos x="200" y="20"/>
                </a:cxn>
                <a:cxn ang="0">
                  <a:pos x="212" y="31"/>
                </a:cxn>
                <a:cxn ang="0">
                  <a:pos x="19" y="181"/>
                </a:cxn>
                <a:cxn ang="0">
                  <a:pos x="0" y="14"/>
                </a:cxn>
              </a:cxnLst>
              <a:rect l="0" t="0" r="r" b="b"/>
              <a:pathLst>
                <a:path w="212" h="181">
                  <a:moveTo>
                    <a:pt x="0" y="14"/>
                  </a:moveTo>
                  <a:lnTo>
                    <a:pt x="19" y="4"/>
                  </a:lnTo>
                  <a:lnTo>
                    <a:pt x="27" y="0"/>
                  </a:lnTo>
                  <a:lnTo>
                    <a:pt x="27" y="0"/>
                  </a:lnTo>
                  <a:lnTo>
                    <a:pt x="27" y="0"/>
                  </a:lnTo>
                  <a:lnTo>
                    <a:pt x="27" y="0"/>
                  </a:lnTo>
                  <a:lnTo>
                    <a:pt x="27" y="0"/>
                  </a:lnTo>
                  <a:lnTo>
                    <a:pt x="37" y="109"/>
                  </a:lnTo>
                  <a:lnTo>
                    <a:pt x="177" y="1"/>
                  </a:lnTo>
                  <a:lnTo>
                    <a:pt x="183" y="6"/>
                  </a:lnTo>
                  <a:lnTo>
                    <a:pt x="191" y="11"/>
                  </a:lnTo>
                  <a:lnTo>
                    <a:pt x="200" y="20"/>
                  </a:lnTo>
                  <a:lnTo>
                    <a:pt x="212" y="31"/>
                  </a:lnTo>
                  <a:lnTo>
                    <a:pt x="19" y="181"/>
                  </a:lnTo>
                  <a:lnTo>
                    <a:pt x="0" y="14"/>
                  </a:lnTo>
                  <a:close/>
                </a:path>
              </a:pathLst>
            </a:custGeom>
            <a:solidFill>
              <a:srgbClr val="C00000"/>
            </a:solidFill>
            <a:ln w="9525">
              <a:noFill/>
              <a:round/>
              <a:headEnd/>
              <a:tailEnd/>
            </a:ln>
          </p:spPr>
          <p:txBody>
            <a:bodyPr/>
            <a:lstStyle/>
            <a:p>
              <a:endParaRPr lang="en-US"/>
            </a:p>
          </p:txBody>
        </p:sp>
        <p:sp>
          <p:nvSpPr>
            <p:cNvPr id="55" name="Freeform 56"/>
            <p:cNvSpPr>
              <a:spLocks/>
            </p:cNvSpPr>
            <p:nvPr/>
          </p:nvSpPr>
          <p:spPr bwMode="auto">
            <a:xfrm>
              <a:off x="8208962" y="4467225"/>
              <a:ext cx="117475" cy="95250"/>
            </a:xfrm>
            <a:custGeom>
              <a:avLst/>
              <a:gdLst/>
              <a:ahLst/>
              <a:cxnLst>
                <a:cxn ang="0">
                  <a:pos x="143" y="10"/>
                </a:cxn>
                <a:cxn ang="0">
                  <a:pos x="143" y="10"/>
                </a:cxn>
                <a:cxn ang="0">
                  <a:pos x="145" y="10"/>
                </a:cxn>
                <a:cxn ang="0">
                  <a:pos x="146" y="10"/>
                </a:cxn>
                <a:cxn ang="0">
                  <a:pos x="150" y="11"/>
                </a:cxn>
                <a:cxn ang="0">
                  <a:pos x="10" y="119"/>
                </a:cxn>
                <a:cxn ang="0">
                  <a:pos x="0" y="10"/>
                </a:cxn>
                <a:cxn ang="0">
                  <a:pos x="2" y="10"/>
                </a:cxn>
                <a:cxn ang="0">
                  <a:pos x="5" y="10"/>
                </a:cxn>
                <a:cxn ang="0">
                  <a:pos x="8" y="10"/>
                </a:cxn>
                <a:cxn ang="0">
                  <a:pos x="13" y="8"/>
                </a:cxn>
                <a:cxn ang="0">
                  <a:pos x="29" y="72"/>
                </a:cxn>
                <a:cxn ang="0">
                  <a:pos x="129" y="0"/>
                </a:cxn>
                <a:cxn ang="0">
                  <a:pos x="134" y="2"/>
                </a:cxn>
                <a:cxn ang="0">
                  <a:pos x="138" y="3"/>
                </a:cxn>
                <a:cxn ang="0">
                  <a:pos x="142" y="6"/>
                </a:cxn>
                <a:cxn ang="0">
                  <a:pos x="143" y="10"/>
                </a:cxn>
              </a:cxnLst>
              <a:rect l="0" t="0" r="r" b="b"/>
              <a:pathLst>
                <a:path w="150" h="119">
                  <a:moveTo>
                    <a:pt x="143" y="10"/>
                  </a:moveTo>
                  <a:lnTo>
                    <a:pt x="143" y="10"/>
                  </a:lnTo>
                  <a:lnTo>
                    <a:pt x="145" y="10"/>
                  </a:lnTo>
                  <a:lnTo>
                    <a:pt x="146" y="10"/>
                  </a:lnTo>
                  <a:lnTo>
                    <a:pt x="150" y="11"/>
                  </a:lnTo>
                  <a:lnTo>
                    <a:pt x="10" y="119"/>
                  </a:lnTo>
                  <a:lnTo>
                    <a:pt x="0" y="10"/>
                  </a:lnTo>
                  <a:lnTo>
                    <a:pt x="2" y="10"/>
                  </a:lnTo>
                  <a:lnTo>
                    <a:pt x="5" y="10"/>
                  </a:lnTo>
                  <a:lnTo>
                    <a:pt x="8" y="10"/>
                  </a:lnTo>
                  <a:lnTo>
                    <a:pt x="13" y="8"/>
                  </a:lnTo>
                  <a:lnTo>
                    <a:pt x="29" y="72"/>
                  </a:lnTo>
                  <a:lnTo>
                    <a:pt x="129" y="0"/>
                  </a:lnTo>
                  <a:lnTo>
                    <a:pt x="134" y="2"/>
                  </a:lnTo>
                  <a:lnTo>
                    <a:pt x="138" y="3"/>
                  </a:lnTo>
                  <a:lnTo>
                    <a:pt x="142" y="6"/>
                  </a:lnTo>
                  <a:lnTo>
                    <a:pt x="143" y="10"/>
                  </a:lnTo>
                  <a:close/>
                </a:path>
              </a:pathLst>
            </a:custGeom>
            <a:solidFill>
              <a:srgbClr val="C00000"/>
            </a:solidFill>
            <a:ln w="9525">
              <a:noFill/>
              <a:round/>
              <a:headEnd/>
              <a:tailEnd/>
            </a:ln>
          </p:spPr>
          <p:txBody>
            <a:bodyPr/>
            <a:lstStyle/>
            <a:p>
              <a:endParaRPr lang="en-US"/>
            </a:p>
          </p:txBody>
        </p:sp>
        <p:sp>
          <p:nvSpPr>
            <p:cNvPr id="56" name="Freeform 57"/>
            <p:cNvSpPr>
              <a:spLocks/>
            </p:cNvSpPr>
            <p:nvPr/>
          </p:nvSpPr>
          <p:spPr bwMode="auto">
            <a:xfrm>
              <a:off x="7864475" y="4070350"/>
              <a:ext cx="112712" cy="417513"/>
            </a:xfrm>
            <a:custGeom>
              <a:avLst/>
              <a:gdLst/>
              <a:ahLst/>
              <a:cxnLst>
                <a:cxn ang="0">
                  <a:pos x="78" y="184"/>
                </a:cxn>
                <a:cxn ang="0">
                  <a:pos x="78" y="144"/>
                </a:cxn>
                <a:cxn ang="0">
                  <a:pos x="71" y="130"/>
                </a:cxn>
                <a:cxn ang="0">
                  <a:pos x="54" y="84"/>
                </a:cxn>
                <a:cxn ang="0">
                  <a:pos x="51" y="62"/>
                </a:cxn>
                <a:cxn ang="0">
                  <a:pos x="60" y="12"/>
                </a:cxn>
                <a:cxn ang="0">
                  <a:pos x="76" y="8"/>
                </a:cxn>
                <a:cxn ang="0">
                  <a:pos x="73" y="14"/>
                </a:cxn>
                <a:cxn ang="0">
                  <a:pos x="73" y="16"/>
                </a:cxn>
                <a:cxn ang="0">
                  <a:pos x="76" y="16"/>
                </a:cxn>
                <a:cxn ang="0">
                  <a:pos x="79" y="9"/>
                </a:cxn>
                <a:cxn ang="0">
                  <a:pos x="90" y="8"/>
                </a:cxn>
                <a:cxn ang="0">
                  <a:pos x="98" y="4"/>
                </a:cxn>
                <a:cxn ang="0">
                  <a:pos x="111" y="4"/>
                </a:cxn>
                <a:cxn ang="0">
                  <a:pos x="122" y="8"/>
                </a:cxn>
                <a:cxn ang="0">
                  <a:pos x="130" y="11"/>
                </a:cxn>
                <a:cxn ang="0">
                  <a:pos x="128" y="14"/>
                </a:cxn>
                <a:cxn ang="0">
                  <a:pos x="111" y="28"/>
                </a:cxn>
                <a:cxn ang="0">
                  <a:pos x="105" y="51"/>
                </a:cxn>
                <a:cxn ang="0">
                  <a:pos x="101" y="65"/>
                </a:cxn>
                <a:cxn ang="0">
                  <a:pos x="103" y="71"/>
                </a:cxn>
                <a:cxn ang="0">
                  <a:pos x="113" y="81"/>
                </a:cxn>
                <a:cxn ang="0">
                  <a:pos x="128" y="76"/>
                </a:cxn>
                <a:cxn ang="0">
                  <a:pos x="140" y="78"/>
                </a:cxn>
                <a:cxn ang="0">
                  <a:pos x="141" y="81"/>
                </a:cxn>
                <a:cxn ang="0">
                  <a:pos x="140" y="82"/>
                </a:cxn>
                <a:cxn ang="0">
                  <a:pos x="135" y="90"/>
                </a:cxn>
                <a:cxn ang="0">
                  <a:pos x="124" y="108"/>
                </a:cxn>
                <a:cxn ang="0">
                  <a:pos x="117" y="132"/>
                </a:cxn>
                <a:cxn ang="0">
                  <a:pos x="109" y="155"/>
                </a:cxn>
                <a:cxn ang="0">
                  <a:pos x="106" y="166"/>
                </a:cxn>
                <a:cxn ang="0">
                  <a:pos x="95" y="487"/>
                </a:cxn>
                <a:cxn ang="0">
                  <a:pos x="78" y="506"/>
                </a:cxn>
                <a:cxn ang="0">
                  <a:pos x="60" y="525"/>
                </a:cxn>
                <a:cxn ang="0">
                  <a:pos x="74" y="206"/>
                </a:cxn>
              </a:cxnLst>
              <a:rect l="0" t="0" r="r" b="b"/>
              <a:pathLst>
                <a:path w="143" h="525">
                  <a:moveTo>
                    <a:pt x="74" y="206"/>
                  </a:moveTo>
                  <a:lnTo>
                    <a:pt x="78" y="184"/>
                  </a:lnTo>
                  <a:lnTo>
                    <a:pt x="79" y="163"/>
                  </a:lnTo>
                  <a:lnTo>
                    <a:pt x="78" y="144"/>
                  </a:lnTo>
                  <a:lnTo>
                    <a:pt x="71" y="130"/>
                  </a:lnTo>
                  <a:lnTo>
                    <a:pt x="71" y="130"/>
                  </a:lnTo>
                  <a:lnTo>
                    <a:pt x="60" y="106"/>
                  </a:lnTo>
                  <a:lnTo>
                    <a:pt x="54" y="84"/>
                  </a:lnTo>
                  <a:lnTo>
                    <a:pt x="51" y="68"/>
                  </a:lnTo>
                  <a:lnTo>
                    <a:pt x="51" y="62"/>
                  </a:lnTo>
                  <a:lnTo>
                    <a:pt x="51" y="36"/>
                  </a:lnTo>
                  <a:lnTo>
                    <a:pt x="60" y="12"/>
                  </a:lnTo>
                  <a:lnTo>
                    <a:pt x="76" y="0"/>
                  </a:lnTo>
                  <a:lnTo>
                    <a:pt x="76" y="8"/>
                  </a:lnTo>
                  <a:lnTo>
                    <a:pt x="74" y="12"/>
                  </a:lnTo>
                  <a:lnTo>
                    <a:pt x="73" y="14"/>
                  </a:lnTo>
                  <a:lnTo>
                    <a:pt x="71" y="16"/>
                  </a:lnTo>
                  <a:lnTo>
                    <a:pt x="73" y="16"/>
                  </a:lnTo>
                  <a:lnTo>
                    <a:pt x="74" y="16"/>
                  </a:lnTo>
                  <a:lnTo>
                    <a:pt x="76" y="16"/>
                  </a:lnTo>
                  <a:lnTo>
                    <a:pt x="76" y="16"/>
                  </a:lnTo>
                  <a:lnTo>
                    <a:pt x="79" y="9"/>
                  </a:lnTo>
                  <a:lnTo>
                    <a:pt x="86" y="8"/>
                  </a:lnTo>
                  <a:lnTo>
                    <a:pt x="90" y="8"/>
                  </a:lnTo>
                  <a:lnTo>
                    <a:pt x="95" y="9"/>
                  </a:lnTo>
                  <a:lnTo>
                    <a:pt x="98" y="4"/>
                  </a:lnTo>
                  <a:lnTo>
                    <a:pt x="105" y="3"/>
                  </a:lnTo>
                  <a:lnTo>
                    <a:pt x="111" y="4"/>
                  </a:lnTo>
                  <a:lnTo>
                    <a:pt x="116" y="8"/>
                  </a:lnTo>
                  <a:lnTo>
                    <a:pt x="122" y="8"/>
                  </a:lnTo>
                  <a:lnTo>
                    <a:pt x="127" y="9"/>
                  </a:lnTo>
                  <a:lnTo>
                    <a:pt x="130" y="11"/>
                  </a:lnTo>
                  <a:lnTo>
                    <a:pt x="132" y="12"/>
                  </a:lnTo>
                  <a:lnTo>
                    <a:pt x="128" y="14"/>
                  </a:lnTo>
                  <a:lnTo>
                    <a:pt x="119" y="19"/>
                  </a:lnTo>
                  <a:lnTo>
                    <a:pt x="111" y="28"/>
                  </a:lnTo>
                  <a:lnTo>
                    <a:pt x="106" y="43"/>
                  </a:lnTo>
                  <a:lnTo>
                    <a:pt x="105" y="51"/>
                  </a:lnTo>
                  <a:lnTo>
                    <a:pt x="103" y="60"/>
                  </a:lnTo>
                  <a:lnTo>
                    <a:pt x="101" y="65"/>
                  </a:lnTo>
                  <a:lnTo>
                    <a:pt x="101" y="68"/>
                  </a:lnTo>
                  <a:lnTo>
                    <a:pt x="103" y="71"/>
                  </a:lnTo>
                  <a:lnTo>
                    <a:pt x="106" y="78"/>
                  </a:lnTo>
                  <a:lnTo>
                    <a:pt x="113" y="81"/>
                  </a:lnTo>
                  <a:lnTo>
                    <a:pt x="124" y="74"/>
                  </a:lnTo>
                  <a:lnTo>
                    <a:pt x="128" y="76"/>
                  </a:lnTo>
                  <a:lnTo>
                    <a:pt x="135" y="76"/>
                  </a:lnTo>
                  <a:lnTo>
                    <a:pt x="140" y="78"/>
                  </a:lnTo>
                  <a:lnTo>
                    <a:pt x="143" y="79"/>
                  </a:lnTo>
                  <a:lnTo>
                    <a:pt x="141" y="81"/>
                  </a:lnTo>
                  <a:lnTo>
                    <a:pt x="141" y="81"/>
                  </a:lnTo>
                  <a:lnTo>
                    <a:pt x="140" y="82"/>
                  </a:lnTo>
                  <a:lnTo>
                    <a:pt x="138" y="84"/>
                  </a:lnTo>
                  <a:lnTo>
                    <a:pt x="135" y="90"/>
                  </a:lnTo>
                  <a:lnTo>
                    <a:pt x="130" y="98"/>
                  </a:lnTo>
                  <a:lnTo>
                    <a:pt x="124" y="108"/>
                  </a:lnTo>
                  <a:lnTo>
                    <a:pt x="120" y="119"/>
                  </a:lnTo>
                  <a:lnTo>
                    <a:pt x="117" y="132"/>
                  </a:lnTo>
                  <a:lnTo>
                    <a:pt x="113" y="144"/>
                  </a:lnTo>
                  <a:lnTo>
                    <a:pt x="109" y="155"/>
                  </a:lnTo>
                  <a:lnTo>
                    <a:pt x="106" y="165"/>
                  </a:lnTo>
                  <a:lnTo>
                    <a:pt x="106" y="166"/>
                  </a:lnTo>
                  <a:lnTo>
                    <a:pt x="51" y="456"/>
                  </a:lnTo>
                  <a:lnTo>
                    <a:pt x="95" y="487"/>
                  </a:lnTo>
                  <a:lnTo>
                    <a:pt x="86" y="497"/>
                  </a:lnTo>
                  <a:lnTo>
                    <a:pt x="78" y="506"/>
                  </a:lnTo>
                  <a:lnTo>
                    <a:pt x="68" y="516"/>
                  </a:lnTo>
                  <a:lnTo>
                    <a:pt x="60" y="525"/>
                  </a:lnTo>
                  <a:lnTo>
                    <a:pt x="0" y="473"/>
                  </a:lnTo>
                  <a:lnTo>
                    <a:pt x="74" y="206"/>
                  </a:lnTo>
                  <a:close/>
                </a:path>
              </a:pathLst>
            </a:custGeom>
            <a:solidFill>
              <a:srgbClr val="FFBFA5"/>
            </a:solidFill>
            <a:ln w="9525">
              <a:noFill/>
              <a:round/>
              <a:headEnd/>
              <a:tailEnd/>
            </a:ln>
          </p:spPr>
          <p:txBody>
            <a:bodyPr/>
            <a:lstStyle/>
            <a:p>
              <a:endParaRPr lang="en-US"/>
            </a:p>
          </p:txBody>
        </p:sp>
        <p:sp>
          <p:nvSpPr>
            <p:cNvPr id="57" name="Freeform 58"/>
            <p:cNvSpPr>
              <a:spLocks/>
            </p:cNvSpPr>
            <p:nvPr/>
          </p:nvSpPr>
          <p:spPr bwMode="auto">
            <a:xfrm>
              <a:off x="7726362" y="4059238"/>
              <a:ext cx="396875" cy="109537"/>
            </a:xfrm>
            <a:custGeom>
              <a:avLst/>
              <a:gdLst/>
              <a:ahLst/>
              <a:cxnLst>
                <a:cxn ang="0">
                  <a:pos x="490" y="0"/>
                </a:cxn>
                <a:cxn ang="0">
                  <a:pos x="498" y="73"/>
                </a:cxn>
                <a:cxn ang="0">
                  <a:pos x="278" y="92"/>
                </a:cxn>
                <a:cxn ang="0">
                  <a:pos x="11" y="137"/>
                </a:cxn>
                <a:cxn ang="0">
                  <a:pos x="0" y="64"/>
                </a:cxn>
                <a:cxn ang="0">
                  <a:pos x="271" y="41"/>
                </a:cxn>
                <a:cxn ang="0">
                  <a:pos x="490" y="0"/>
                </a:cxn>
              </a:cxnLst>
              <a:rect l="0" t="0" r="r" b="b"/>
              <a:pathLst>
                <a:path w="498" h="137">
                  <a:moveTo>
                    <a:pt x="490" y="0"/>
                  </a:moveTo>
                  <a:lnTo>
                    <a:pt x="498" y="73"/>
                  </a:lnTo>
                  <a:lnTo>
                    <a:pt x="278" y="92"/>
                  </a:lnTo>
                  <a:lnTo>
                    <a:pt x="11" y="137"/>
                  </a:lnTo>
                  <a:lnTo>
                    <a:pt x="0" y="64"/>
                  </a:lnTo>
                  <a:lnTo>
                    <a:pt x="271" y="41"/>
                  </a:lnTo>
                  <a:lnTo>
                    <a:pt x="490" y="0"/>
                  </a:lnTo>
                  <a:close/>
                </a:path>
              </a:pathLst>
            </a:custGeom>
            <a:solidFill>
              <a:srgbClr val="FFFFFF"/>
            </a:solidFill>
            <a:ln w="9525">
              <a:noFill/>
              <a:round/>
              <a:headEnd/>
              <a:tailEnd/>
            </a:ln>
          </p:spPr>
          <p:txBody>
            <a:bodyPr/>
            <a:lstStyle/>
            <a:p>
              <a:endParaRPr lang="en-US"/>
            </a:p>
          </p:txBody>
        </p:sp>
        <p:sp>
          <p:nvSpPr>
            <p:cNvPr id="58" name="Freeform 59"/>
            <p:cNvSpPr>
              <a:spLocks/>
            </p:cNvSpPr>
            <p:nvPr/>
          </p:nvSpPr>
          <p:spPr bwMode="auto">
            <a:xfrm>
              <a:off x="7937500" y="4089400"/>
              <a:ext cx="20637" cy="46038"/>
            </a:xfrm>
            <a:custGeom>
              <a:avLst/>
              <a:gdLst/>
              <a:ahLst/>
              <a:cxnLst>
                <a:cxn ang="0">
                  <a:pos x="11" y="4"/>
                </a:cxn>
                <a:cxn ang="0">
                  <a:pos x="0" y="4"/>
                </a:cxn>
                <a:cxn ang="0">
                  <a:pos x="6" y="59"/>
                </a:cxn>
                <a:cxn ang="0">
                  <a:pos x="27" y="56"/>
                </a:cxn>
                <a:cxn ang="0">
                  <a:pos x="21" y="0"/>
                </a:cxn>
                <a:cxn ang="0">
                  <a:pos x="11" y="4"/>
                </a:cxn>
              </a:cxnLst>
              <a:rect l="0" t="0" r="r" b="b"/>
              <a:pathLst>
                <a:path w="27" h="59">
                  <a:moveTo>
                    <a:pt x="11" y="4"/>
                  </a:moveTo>
                  <a:lnTo>
                    <a:pt x="0" y="4"/>
                  </a:lnTo>
                  <a:lnTo>
                    <a:pt x="6" y="59"/>
                  </a:lnTo>
                  <a:lnTo>
                    <a:pt x="27" y="56"/>
                  </a:lnTo>
                  <a:lnTo>
                    <a:pt x="21" y="0"/>
                  </a:lnTo>
                  <a:lnTo>
                    <a:pt x="11" y="4"/>
                  </a:lnTo>
                  <a:close/>
                </a:path>
              </a:pathLst>
            </a:custGeom>
            <a:solidFill>
              <a:srgbClr val="F90000"/>
            </a:solidFill>
            <a:ln w="9525">
              <a:noFill/>
              <a:round/>
              <a:headEnd/>
              <a:tailEnd/>
            </a:ln>
          </p:spPr>
          <p:txBody>
            <a:bodyPr/>
            <a:lstStyle/>
            <a:p>
              <a:endParaRPr lang="en-US"/>
            </a:p>
          </p:txBody>
        </p:sp>
        <p:sp>
          <p:nvSpPr>
            <p:cNvPr id="59" name="Freeform 60"/>
            <p:cNvSpPr>
              <a:spLocks/>
            </p:cNvSpPr>
            <p:nvPr/>
          </p:nvSpPr>
          <p:spPr bwMode="auto">
            <a:xfrm>
              <a:off x="7958137" y="4076700"/>
              <a:ext cx="12700" cy="28575"/>
            </a:xfrm>
            <a:custGeom>
              <a:avLst/>
              <a:gdLst/>
              <a:ahLst/>
              <a:cxnLst>
                <a:cxn ang="0">
                  <a:pos x="15" y="4"/>
                </a:cxn>
                <a:cxn ang="0">
                  <a:pos x="16" y="36"/>
                </a:cxn>
                <a:cxn ang="0">
                  <a:pos x="15" y="36"/>
                </a:cxn>
                <a:cxn ang="0">
                  <a:pos x="8" y="33"/>
                </a:cxn>
                <a:cxn ang="0">
                  <a:pos x="3" y="25"/>
                </a:cxn>
                <a:cxn ang="0">
                  <a:pos x="0" y="8"/>
                </a:cxn>
                <a:cxn ang="0">
                  <a:pos x="0" y="4"/>
                </a:cxn>
                <a:cxn ang="0">
                  <a:pos x="2" y="1"/>
                </a:cxn>
                <a:cxn ang="0">
                  <a:pos x="7" y="0"/>
                </a:cxn>
                <a:cxn ang="0">
                  <a:pos x="15" y="4"/>
                </a:cxn>
              </a:cxnLst>
              <a:rect l="0" t="0" r="r" b="b"/>
              <a:pathLst>
                <a:path w="16" h="36">
                  <a:moveTo>
                    <a:pt x="15" y="4"/>
                  </a:moveTo>
                  <a:lnTo>
                    <a:pt x="16" y="36"/>
                  </a:lnTo>
                  <a:lnTo>
                    <a:pt x="15" y="36"/>
                  </a:lnTo>
                  <a:lnTo>
                    <a:pt x="8" y="33"/>
                  </a:lnTo>
                  <a:lnTo>
                    <a:pt x="3" y="25"/>
                  </a:lnTo>
                  <a:lnTo>
                    <a:pt x="0" y="8"/>
                  </a:lnTo>
                  <a:lnTo>
                    <a:pt x="0" y="4"/>
                  </a:lnTo>
                  <a:lnTo>
                    <a:pt x="2" y="1"/>
                  </a:lnTo>
                  <a:lnTo>
                    <a:pt x="7" y="0"/>
                  </a:lnTo>
                  <a:lnTo>
                    <a:pt x="15" y="4"/>
                  </a:lnTo>
                  <a:close/>
                </a:path>
              </a:pathLst>
            </a:custGeom>
            <a:solidFill>
              <a:srgbClr val="FFBFA5"/>
            </a:solidFill>
            <a:ln w="9525">
              <a:noFill/>
              <a:round/>
              <a:headEnd/>
              <a:tailEnd/>
            </a:ln>
          </p:spPr>
          <p:txBody>
            <a:bodyPr/>
            <a:lstStyle/>
            <a:p>
              <a:endParaRPr lang="en-US"/>
            </a:p>
          </p:txBody>
        </p:sp>
        <p:sp>
          <p:nvSpPr>
            <p:cNvPr id="60" name="Freeform 61"/>
            <p:cNvSpPr>
              <a:spLocks/>
            </p:cNvSpPr>
            <p:nvPr/>
          </p:nvSpPr>
          <p:spPr bwMode="auto">
            <a:xfrm>
              <a:off x="7942262" y="4075113"/>
              <a:ext cx="15875" cy="33337"/>
            </a:xfrm>
            <a:custGeom>
              <a:avLst/>
              <a:gdLst/>
              <a:ahLst/>
              <a:cxnLst>
                <a:cxn ang="0">
                  <a:pos x="18" y="5"/>
                </a:cxn>
                <a:cxn ang="0">
                  <a:pos x="19" y="43"/>
                </a:cxn>
                <a:cxn ang="0">
                  <a:pos x="16" y="43"/>
                </a:cxn>
                <a:cxn ang="0">
                  <a:pos x="11" y="40"/>
                </a:cxn>
                <a:cxn ang="0">
                  <a:pos x="5" y="29"/>
                </a:cxn>
                <a:cxn ang="0">
                  <a:pos x="0" y="8"/>
                </a:cxn>
                <a:cxn ang="0">
                  <a:pos x="2" y="6"/>
                </a:cxn>
                <a:cxn ang="0">
                  <a:pos x="5" y="2"/>
                </a:cxn>
                <a:cxn ang="0">
                  <a:pos x="10" y="0"/>
                </a:cxn>
                <a:cxn ang="0">
                  <a:pos x="18" y="5"/>
                </a:cxn>
              </a:cxnLst>
              <a:rect l="0" t="0" r="r" b="b"/>
              <a:pathLst>
                <a:path w="19" h="43">
                  <a:moveTo>
                    <a:pt x="18" y="5"/>
                  </a:moveTo>
                  <a:lnTo>
                    <a:pt x="19" y="43"/>
                  </a:lnTo>
                  <a:lnTo>
                    <a:pt x="16" y="43"/>
                  </a:lnTo>
                  <a:lnTo>
                    <a:pt x="11" y="40"/>
                  </a:lnTo>
                  <a:lnTo>
                    <a:pt x="5" y="29"/>
                  </a:lnTo>
                  <a:lnTo>
                    <a:pt x="0" y="8"/>
                  </a:lnTo>
                  <a:lnTo>
                    <a:pt x="2" y="6"/>
                  </a:lnTo>
                  <a:lnTo>
                    <a:pt x="5" y="2"/>
                  </a:lnTo>
                  <a:lnTo>
                    <a:pt x="10" y="0"/>
                  </a:lnTo>
                  <a:lnTo>
                    <a:pt x="18" y="5"/>
                  </a:lnTo>
                  <a:close/>
                </a:path>
              </a:pathLst>
            </a:custGeom>
            <a:solidFill>
              <a:srgbClr val="FFBFA5"/>
            </a:solidFill>
            <a:ln w="9525">
              <a:noFill/>
              <a:round/>
              <a:headEnd/>
              <a:tailEnd/>
            </a:ln>
          </p:spPr>
          <p:txBody>
            <a:bodyPr/>
            <a:lstStyle/>
            <a:p>
              <a:endParaRPr lang="en-US"/>
            </a:p>
          </p:txBody>
        </p:sp>
        <p:sp>
          <p:nvSpPr>
            <p:cNvPr id="61" name="Freeform 62"/>
            <p:cNvSpPr>
              <a:spLocks/>
            </p:cNvSpPr>
            <p:nvPr/>
          </p:nvSpPr>
          <p:spPr bwMode="auto">
            <a:xfrm>
              <a:off x="7926387" y="4078288"/>
              <a:ext cx="14288" cy="31750"/>
            </a:xfrm>
            <a:custGeom>
              <a:avLst/>
              <a:gdLst/>
              <a:ahLst/>
              <a:cxnLst>
                <a:cxn ang="0">
                  <a:pos x="17" y="3"/>
                </a:cxn>
                <a:cxn ang="0">
                  <a:pos x="19" y="42"/>
                </a:cxn>
                <a:cxn ang="0">
                  <a:pos x="15" y="42"/>
                </a:cxn>
                <a:cxn ang="0">
                  <a:pos x="11" y="38"/>
                </a:cxn>
                <a:cxn ang="0">
                  <a:pos x="4" y="29"/>
                </a:cxn>
                <a:cxn ang="0">
                  <a:pos x="0" y="8"/>
                </a:cxn>
                <a:cxn ang="0">
                  <a:pos x="1" y="7"/>
                </a:cxn>
                <a:cxn ang="0">
                  <a:pos x="4" y="2"/>
                </a:cxn>
                <a:cxn ang="0">
                  <a:pos x="9" y="0"/>
                </a:cxn>
                <a:cxn ang="0">
                  <a:pos x="17" y="3"/>
                </a:cxn>
              </a:cxnLst>
              <a:rect l="0" t="0" r="r" b="b"/>
              <a:pathLst>
                <a:path w="19" h="42">
                  <a:moveTo>
                    <a:pt x="17" y="3"/>
                  </a:moveTo>
                  <a:lnTo>
                    <a:pt x="19" y="42"/>
                  </a:lnTo>
                  <a:lnTo>
                    <a:pt x="15" y="42"/>
                  </a:lnTo>
                  <a:lnTo>
                    <a:pt x="11" y="38"/>
                  </a:lnTo>
                  <a:lnTo>
                    <a:pt x="4" y="29"/>
                  </a:lnTo>
                  <a:lnTo>
                    <a:pt x="0" y="8"/>
                  </a:lnTo>
                  <a:lnTo>
                    <a:pt x="1" y="7"/>
                  </a:lnTo>
                  <a:lnTo>
                    <a:pt x="4" y="2"/>
                  </a:lnTo>
                  <a:lnTo>
                    <a:pt x="9" y="0"/>
                  </a:lnTo>
                  <a:lnTo>
                    <a:pt x="17" y="3"/>
                  </a:lnTo>
                  <a:close/>
                </a:path>
              </a:pathLst>
            </a:custGeom>
            <a:solidFill>
              <a:srgbClr val="FFBFA5"/>
            </a:solidFill>
            <a:ln w="9525">
              <a:noFill/>
              <a:round/>
              <a:headEnd/>
              <a:tailEnd/>
            </a:ln>
          </p:spPr>
          <p:txBody>
            <a:bodyPr/>
            <a:lstStyle/>
            <a:p>
              <a:endParaRPr lang="en-US"/>
            </a:p>
          </p:txBody>
        </p:sp>
        <p:sp>
          <p:nvSpPr>
            <p:cNvPr id="62" name="Freeform 63"/>
            <p:cNvSpPr>
              <a:spLocks/>
            </p:cNvSpPr>
            <p:nvPr/>
          </p:nvSpPr>
          <p:spPr bwMode="auto">
            <a:xfrm>
              <a:off x="7942262" y="4090988"/>
              <a:ext cx="44450" cy="53975"/>
            </a:xfrm>
            <a:custGeom>
              <a:avLst/>
              <a:gdLst/>
              <a:ahLst/>
              <a:cxnLst>
                <a:cxn ang="0">
                  <a:pos x="49" y="14"/>
                </a:cxn>
                <a:cxn ang="0">
                  <a:pos x="56" y="43"/>
                </a:cxn>
                <a:cxn ang="0">
                  <a:pos x="34" y="66"/>
                </a:cxn>
                <a:cxn ang="0">
                  <a:pos x="0" y="58"/>
                </a:cxn>
                <a:cxn ang="0">
                  <a:pos x="0" y="55"/>
                </a:cxn>
                <a:cxn ang="0">
                  <a:pos x="3" y="47"/>
                </a:cxn>
                <a:cxn ang="0">
                  <a:pos x="10" y="41"/>
                </a:cxn>
                <a:cxn ang="0">
                  <a:pos x="24" y="36"/>
                </a:cxn>
                <a:cxn ang="0">
                  <a:pos x="37" y="35"/>
                </a:cxn>
                <a:cxn ang="0">
                  <a:pos x="37" y="22"/>
                </a:cxn>
                <a:cxn ang="0">
                  <a:pos x="34" y="20"/>
                </a:cxn>
                <a:cxn ang="0">
                  <a:pos x="27" y="17"/>
                </a:cxn>
                <a:cxn ang="0">
                  <a:pos x="22" y="9"/>
                </a:cxn>
                <a:cxn ang="0">
                  <a:pos x="22" y="0"/>
                </a:cxn>
                <a:cxn ang="0">
                  <a:pos x="49" y="14"/>
                </a:cxn>
              </a:cxnLst>
              <a:rect l="0" t="0" r="r" b="b"/>
              <a:pathLst>
                <a:path w="56" h="66">
                  <a:moveTo>
                    <a:pt x="49" y="14"/>
                  </a:moveTo>
                  <a:lnTo>
                    <a:pt x="56" y="43"/>
                  </a:lnTo>
                  <a:lnTo>
                    <a:pt x="34" y="66"/>
                  </a:lnTo>
                  <a:lnTo>
                    <a:pt x="0" y="58"/>
                  </a:lnTo>
                  <a:lnTo>
                    <a:pt x="0" y="55"/>
                  </a:lnTo>
                  <a:lnTo>
                    <a:pt x="3" y="47"/>
                  </a:lnTo>
                  <a:lnTo>
                    <a:pt x="10" y="41"/>
                  </a:lnTo>
                  <a:lnTo>
                    <a:pt x="24" y="36"/>
                  </a:lnTo>
                  <a:lnTo>
                    <a:pt x="37" y="35"/>
                  </a:lnTo>
                  <a:lnTo>
                    <a:pt x="37" y="22"/>
                  </a:lnTo>
                  <a:lnTo>
                    <a:pt x="34" y="20"/>
                  </a:lnTo>
                  <a:lnTo>
                    <a:pt x="27" y="17"/>
                  </a:lnTo>
                  <a:lnTo>
                    <a:pt x="22" y="9"/>
                  </a:lnTo>
                  <a:lnTo>
                    <a:pt x="22" y="0"/>
                  </a:lnTo>
                  <a:lnTo>
                    <a:pt x="49" y="14"/>
                  </a:lnTo>
                  <a:close/>
                </a:path>
              </a:pathLst>
            </a:custGeom>
            <a:solidFill>
              <a:srgbClr val="FFBFA5"/>
            </a:solidFill>
            <a:ln w="9525">
              <a:noFill/>
              <a:round/>
              <a:headEnd/>
              <a:tailEnd/>
            </a:ln>
          </p:spPr>
          <p:txBody>
            <a:bodyPr/>
            <a:lstStyle/>
            <a:p>
              <a:endParaRPr lang="en-US"/>
            </a:p>
          </p:txBody>
        </p:sp>
        <p:sp>
          <p:nvSpPr>
            <p:cNvPr id="63" name="Freeform 64"/>
            <p:cNvSpPr>
              <a:spLocks/>
            </p:cNvSpPr>
            <p:nvPr/>
          </p:nvSpPr>
          <p:spPr bwMode="auto">
            <a:xfrm>
              <a:off x="7902575" y="4448175"/>
              <a:ext cx="160337" cy="169863"/>
            </a:xfrm>
            <a:custGeom>
              <a:avLst/>
              <a:gdLst/>
              <a:ahLst/>
              <a:cxnLst>
                <a:cxn ang="0">
                  <a:pos x="43" y="0"/>
                </a:cxn>
                <a:cxn ang="0">
                  <a:pos x="81" y="18"/>
                </a:cxn>
                <a:cxn ang="0">
                  <a:pos x="72" y="27"/>
                </a:cxn>
                <a:cxn ang="0">
                  <a:pos x="189" y="108"/>
                </a:cxn>
                <a:cxn ang="0">
                  <a:pos x="197" y="134"/>
                </a:cxn>
                <a:cxn ang="0">
                  <a:pos x="201" y="159"/>
                </a:cxn>
                <a:cxn ang="0">
                  <a:pos x="202" y="186"/>
                </a:cxn>
                <a:cxn ang="0">
                  <a:pos x="204" y="213"/>
                </a:cxn>
                <a:cxn ang="0">
                  <a:pos x="31" y="64"/>
                </a:cxn>
                <a:cxn ang="0">
                  <a:pos x="27" y="69"/>
                </a:cxn>
                <a:cxn ang="0">
                  <a:pos x="0" y="45"/>
                </a:cxn>
                <a:cxn ang="0">
                  <a:pos x="43" y="0"/>
                </a:cxn>
              </a:cxnLst>
              <a:rect l="0" t="0" r="r" b="b"/>
              <a:pathLst>
                <a:path w="204" h="213">
                  <a:moveTo>
                    <a:pt x="43" y="0"/>
                  </a:moveTo>
                  <a:lnTo>
                    <a:pt x="81" y="18"/>
                  </a:lnTo>
                  <a:lnTo>
                    <a:pt x="72" y="27"/>
                  </a:lnTo>
                  <a:lnTo>
                    <a:pt x="189" y="108"/>
                  </a:lnTo>
                  <a:lnTo>
                    <a:pt x="197" y="134"/>
                  </a:lnTo>
                  <a:lnTo>
                    <a:pt x="201" y="159"/>
                  </a:lnTo>
                  <a:lnTo>
                    <a:pt x="202" y="186"/>
                  </a:lnTo>
                  <a:lnTo>
                    <a:pt x="204" y="213"/>
                  </a:lnTo>
                  <a:lnTo>
                    <a:pt x="31" y="64"/>
                  </a:lnTo>
                  <a:lnTo>
                    <a:pt x="27" y="69"/>
                  </a:lnTo>
                  <a:lnTo>
                    <a:pt x="0" y="45"/>
                  </a:lnTo>
                  <a:lnTo>
                    <a:pt x="43" y="0"/>
                  </a:lnTo>
                  <a:close/>
                </a:path>
              </a:pathLst>
            </a:custGeom>
            <a:solidFill>
              <a:srgbClr val="C00000"/>
            </a:solidFill>
            <a:ln w="9525">
              <a:noFill/>
              <a:round/>
              <a:headEnd/>
              <a:tailEnd/>
            </a:ln>
          </p:spPr>
          <p:txBody>
            <a:bodyPr/>
            <a:lstStyle/>
            <a:p>
              <a:endParaRPr lang="en-US"/>
            </a:p>
          </p:txBody>
        </p:sp>
        <p:sp>
          <p:nvSpPr>
            <p:cNvPr id="64" name="Freeform 65"/>
            <p:cNvSpPr>
              <a:spLocks/>
            </p:cNvSpPr>
            <p:nvPr/>
          </p:nvSpPr>
          <p:spPr bwMode="auto">
            <a:xfrm>
              <a:off x="8013700" y="4506913"/>
              <a:ext cx="79375" cy="177800"/>
            </a:xfrm>
            <a:custGeom>
              <a:avLst/>
              <a:gdLst/>
              <a:ahLst/>
              <a:cxnLst>
                <a:cxn ang="0">
                  <a:pos x="41" y="224"/>
                </a:cxn>
                <a:cxn ang="0">
                  <a:pos x="41" y="216"/>
                </a:cxn>
                <a:cxn ang="0">
                  <a:pos x="43" y="197"/>
                </a:cxn>
                <a:cxn ang="0">
                  <a:pos x="43" y="169"/>
                </a:cxn>
                <a:cxn ang="0">
                  <a:pos x="41" y="134"/>
                </a:cxn>
                <a:cxn ang="0">
                  <a:pos x="38" y="96"/>
                </a:cxn>
                <a:cxn ang="0">
                  <a:pos x="30" y="59"/>
                </a:cxn>
                <a:cxn ang="0">
                  <a:pos x="17" y="26"/>
                </a:cxn>
                <a:cxn ang="0">
                  <a:pos x="0" y="0"/>
                </a:cxn>
                <a:cxn ang="0">
                  <a:pos x="93" y="32"/>
                </a:cxn>
                <a:cxn ang="0">
                  <a:pos x="95" y="38"/>
                </a:cxn>
                <a:cxn ang="0">
                  <a:pos x="97" y="56"/>
                </a:cxn>
                <a:cxn ang="0">
                  <a:pos x="98" y="81"/>
                </a:cxn>
                <a:cxn ang="0">
                  <a:pos x="98" y="113"/>
                </a:cxn>
                <a:cxn ang="0">
                  <a:pos x="93" y="145"/>
                </a:cxn>
                <a:cxn ang="0">
                  <a:pos x="84" y="177"/>
                </a:cxn>
                <a:cxn ang="0">
                  <a:pos x="66" y="204"/>
                </a:cxn>
                <a:cxn ang="0">
                  <a:pos x="41" y="224"/>
                </a:cxn>
              </a:cxnLst>
              <a:rect l="0" t="0" r="r" b="b"/>
              <a:pathLst>
                <a:path w="98" h="224">
                  <a:moveTo>
                    <a:pt x="41" y="224"/>
                  </a:moveTo>
                  <a:lnTo>
                    <a:pt x="41" y="216"/>
                  </a:lnTo>
                  <a:lnTo>
                    <a:pt x="43" y="197"/>
                  </a:lnTo>
                  <a:lnTo>
                    <a:pt x="43" y="169"/>
                  </a:lnTo>
                  <a:lnTo>
                    <a:pt x="41" y="134"/>
                  </a:lnTo>
                  <a:lnTo>
                    <a:pt x="38" y="96"/>
                  </a:lnTo>
                  <a:lnTo>
                    <a:pt x="30" y="59"/>
                  </a:lnTo>
                  <a:lnTo>
                    <a:pt x="17" y="26"/>
                  </a:lnTo>
                  <a:lnTo>
                    <a:pt x="0" y="0"/>
                  </a:lnTo>
                  <a:lnTo>
                    <a:pt x="93" y="32"/>
                  </a:lnTo>
                  <a:lnTo>
                    <a:pt x="95" y="38"/>
                  </a:lnTo>
                  <a:lnTo>
                    <a:pt x="97" y="56"/>
                  </a:lnTo>
                  <a:lnTo>
                    <a:pt x="98" y="81"/>
                  </a:lnTo>
                  <a:lnTo>
                    <a:pt x="98" y="113"/>
                  </a:lnTo>
                  <a:lnTo>
                    <a:pt x="93" y="145"/>
                  </a:lnTo>
                  <a:lnTo>
                    <a:pt x="84" y="177"/>
                  </a:lnTo>
                  <a:lnTo>
                    <a:pt x="66" y="204"/>
                  </a:lnTo>
                  <a:lnTo>
                    <a:pt x="41" y="224"/>
                  </a:lnTo>
                  <a:close/>
                </a:path>
              </a:pathLst>
            </a:custGeom>
            <a:solidFill>
              <a:srgbClr val="000000"/>
            </a:solidFill>
            <a:ln w="9525">
              <a:noFill/>
              <a:round/>
              <a:headEnd/>
              <a:tailEnd/>
            </a:ln>
          </p:spPr>
          <p:txBody>
            <a:bodyPr/>
            <a:lstStyle/>
            <a:p>
              <a:endParaRPr lang="en-US"/>
            </a:p>
          </p:txBody>
        </p:sp>
        <p:sp>
          <p:nvSpPr>
            <p:cNvPr id="65" name="Freeform 66"/>
            <p:cNvSpPr>
              <a:spLocks/>
            </p:cNvSpPr>
            <p:nvPr/>
          </p:nvSpPr>
          <p:spPr bwMode="auto">
            <a:xfrm>
              <a:off x="8475662" y="4070350"/>
              <a:ext cx="11113" cy="30163"/>
            </a:xfrm>
            <a:custGeom>
              <a:avLst/>
              <a:gdLst/>
              <a:ahLst/>
              <a:cxnLst>
                <a:cxn ang="0">
                  <a:pos x="0" y="4"/>
                </a:cxn>
                <a:cxn ang="0">
                  <a:pos x="0" y="38"/>
                </a:cxn>
                <a:cxn ang="0">
                  <a:pos x="2" y="38"/>
                </a:cxn>
                <a:cxn ang="0">
                  <a:pos x="6" y="35"/>
                </a:cxn>
                <a:cxn ang="0">
                  <a:pos x="11" y="25"/>
                </a:cxn>
                <a:cxn ang="0">
                  <a:pos x="14" y="8"/>
                </a:cxn>
                <a:cxn ang="0">
                  <a:pos x="14" y="4"/>
                </a:cxn>
                <a:cxn ang="0">
                  <a:pos x="13" y="1"/>
                </a:cxn>
                <a:cxn ang="0">
                  <a:pos x="8" y="0"/>
                </a:cxn>
                <a:cxn ang="0">
                  <a:pos x="0" y="4"/>
                </a:cxn>
              </a:cxnLst>
              <a:rect l="0" t="0" r="r" b="b"/>
              <a:pathLst>
                <a:path w="14" h="38">
                  <a:moveTo>
                    <a:pt x="0" y="4"/>
                  </a:moveTo>
                  <a:lnTo>
                    <a:pt x="0" y="38"/>
                  </a:lnTo>
                  <a:lnTo>
                    <a:pt x="2" y="38"/>
                  </a:lnTo>
                  <a:lnTo>
                    <a:pt x="6" y="35"/>
                  </a:lnTo>
                  <a:lnTo>
                    <a:pt x="11" y="25"/>
                  </a:lnTo>
                  <a:lnTo>
                    <a:pt x="14" y="8"/>
                  </a:lnTo>
                  <a:lnTo>
                    <a:pt x="14" y="4"/>
                  </a:lnTo>
                  <a:lnTo>
                    <a:pt x="13" y="1"/>
                  </a:lnTo>
                  <a:lnTo>
                    <a:pt x="8" y="0"/>
                  </a:lnTo>
                  <a:lnTo>
                    <a:pt x="0" y="4"/>
                  </a:lnTo>
                  <a:close/>
                </a:path>
              </a:pathLst>
            </a:custGeom>
            <a:solidFill>
              <a:srgbClr val="FFBFA5"/>
            </a:solidFill>
            <a:ln w="9525">
              <a:noFill/>
              <a:round/>
              <a:headEnd/>
              <a:tailEnd/>
            </a:ln>
          </p:spPr>
          <p:txBody>
            <a:bodyPr/>
            <a:lstStyle/>
            <a:p>
              <a:endParaRPr lang="en-US"/>
            </a:p>
          </p:txBody>
        </p:sp>
        <p:sp>
          <p:nvSpPr>
            <p:cNvPr id="66" name="Freeform 67"/>
            <p:cNvSpPr>
              <a:spLocks/>
            </p:cNvSpPr>
            <p:nvPr/>
          </p:nvSpPr>
          <p:spPr bwMode="auto">
            <a:xfrm>
              <a:off x="8459787" y="4065588"/>
              <a:ext cx="122238" cy="415925"/>
            </a:xfrm>
            <a:custGeom>
              <a:avLst/>
              <a:gdLst/>
              <a:ahLst/>
              <a:cxnLst>
                <a:cxn ang="0">
                  <a:pos x="19" y="91"/>
                </a:cxn>
                <a:cxn ang="0">
                  <a:pos x="0" y="69"/>
                </a:cxn>
                <a:cxn ang="0">
                  <a:pos x="7" y="40"/>
                </a:cxn>
                <a:cxn ang="0">
                  <a:pos x="19" y="34"/>
                </a:cxn>
                <a:cxn ang="0">
                  <a:pos x="21" y="24"/>
                </a:cxn>
                <a:cxn ang="0">
                  <a:pos x="21" y="18"/>
                </a:cxn>
                <a:cxn ang="0">
                  <a:pos x="21" y="13"/>
                </a:cxn>
                <a:cxn ang="0">
                  <a:pos x="21" y="11"/>
                </a:cxn>
                <a:cxn ang="0">
                  <a:pos x="23" y="10"/>
                </a:cxn>
                <a:cxn ang="0">
                  <a:pos x="26" y="8"/>
                </a:cxn>
                <a:cxn ang="0">
                  <a:pos x="30" y="7"/>
                </a:cxn>
                <a:cxn ang="0">
                  <a:pos x="38" y="7"/>
                </a:cxn>
                <a:cxn ang="0">
                  <a:pos x="43" y="3"/>
                </a:cxn>
                <a:cxn ang="0">
                  <a:pos x="50" y="3"/>
                </a:cxn>
                <a:cxn ang="0">
                  <a:pos x="56" y="5"/>
                </a:cxn>
                <a:cxn ang="0">
                  <a:pos x="59" y="10"/>
                </a:cxn>
                <a:cxn ang="0">
                  <a:pos x="64" y="8"/>
                </a:cxn>
                <a:cxn ang="0">
                  <a:pos x="69" y="7"/>
                </a:cxn>
                <a:cxn ang="0">
                  <a:pos x="75" y="10"/>
                </a:cxn>
                <a:cxn ang="0">
                  <a:pos x="78" y="15"/>
                </a:cxn>
                <a:cxn ang="0">
                  <a:pos x="78" y="15"/>
                </a:cxn>
                <a:cxn ang="0">
                  <a:pos x="80" y="15"/>
                </a:cxn>
                <a:cxn ang="0">
                  <a:pos x="81" y="15"/>
                </a:cxn>
                <a:cxn ang="0">
                  <a:pos x="81" y="15"/>
                </a:cxn>
                <a:cxn ang="0">
                  <a:pos x="81" y="15"/>
                </a:cxn>
                <a:cxn ang="0">
                  <a:pos x="80" y="11"/>
                </a:cxn>
                <a:cxn ang="0">
                  <a:pos x="77" y="7"/>
                </a:cxn>
                <a:cxn ang="0">
                  <a:pos x="77" y="0"/>
                </a:cxn>
                <a:cxn ang="0">
                  <a:pos x="92" y="11"/>
                </a:cxn>
                <a:cxn ang="0">
                  <a:pos x="102" y="35"/>
                </a:cxn>
                <a:cxn ang="0">
                  <a:pos x="104" y="62"/>
                </a:cxn>
                <a:cxn ang="0">
                  <a:pos x="104" y="69"/>
                </a:cxn>
                <a:cxn ang="0">
                  <a:pos x="100" y="85"/>
                </a:cxn>
                <a:cxn ang="0">
                  <a:pos x="94" y="105"/>
                </a:cxn>
                <a:cxn ang="0">
                  <a:pos x="83" y="129"/>
                </a:cxn>
                <a:cxn ang="0">
                  <a:pos x="83" y="129"/>
                </a:cxn>
                <a:cxn ang="0">
                  <a:pos x="77" y="143"/>
                </a:cxn>
                <a:cxn ang="0">
                  <a:pos x="75" y="162"/>
                </a:cxn>
                <a:cxn ang="0">
                  <a:pos x="75" y="185"/>
                </a:cxn>
                <a:cxn ang="0">
                  <a:pos x="78" y="205"/>
                </a:cxn>
                <a:cxn ang="0">
                  <a:pos x="154" y="472"/>
                </a:cxn>
                <a:cxn ang="0">
                  <a:pos x="92" y="525"/>
                </a:cxn>
                <a:cxn ang="0">
                  <a:pos x="84" y="515"/>
                </a:cxn>
                <a:cxn ang="0">
                  <a:pos x="77" y="505"/>
                </a:cxn>
                <a:cxn ang="0">
                  <a:pos x="67" y="496"/>
                </a:cxn>
                <a:cxn ang="0">
                  <a:pos x="57" y="486"/>
                </a:cxn>
                <a:cxn ang="0">
                  <a:pos x="104" y="455"/>
                </a:cxn>
                <a:cxn ang="0">
                  <a:pos x="46" y="167"/>
                </a:cxn>
                <a:cxn ang="0">
                  <a:pos x="46" y="166"/>
                </a:cxn>
                <a:cxn ang="0">
                  <a:pos x="43" y="156"/>
                </a:cxn>
                <a:cxn ang="0">
                  <a:pos x="40" y="145"/>
                </a:cxn>
                <a:cxn ang="0">
                  <a:pos x="37" y="132"/>
                </a:cxn>
                <a:cxn ang="0">
                  <a:pos x="34" y="118"/>
                </a:cxn>
                <a:cxn ang="0">
                  <a:pos x="30" y="112"/>
                </a:cxn>
                <a:cxn ang="0">
                  <a:pos x="27" y="104"/>
                </a:cxn>
                <a:cxn ang="0">
                  <a:pos x="23" y="97"/>
                </a:cxn>
                <a:cxn ang="0">
                  <a:pos x="19" y="91"/>
                </a:cxn>
              </a:cxnLst>
              <a:rect l="0" t="0" r="r" b="b"/>
              <a:pathLst>
                <a:path w="154" h="525">
                  <a:moveTo>
                    <a:pt x="19" y="91"/>
                  </a:moveTo>
                  <a:lnTo>
                    <a:pt x="0" y="69"/>
                  </a:lnTo>
                  <a:lnTo>
                    <a:pt x="7" y="40"/>
                  </a:lnTo>
                  <a:lnTo>
                    <a:pt x="19" y="34"/>
                  </a:lnTo>
                  <a:lnTo>
                    <a:pt x="21" y="24"/>
                  </a:lnTo>
                  <a:lnTo>
                    <a:pt x="21" y="18"/>
                  </a:lnTo>
                  <a:lnTo>
                    <a:pt x="21" y="13"/>
                  </a:lnTo>
                  <a:lnTo>
                    <a:pt x="21" y="11"/>
                  </a:lnTo>
                  <a:lnTo>
                    <a:pt x="23" y="10"/>
                  </a:lnTo>
                  <a:lnTo>
                    <a:pt x="26" y="8"/>
                  </a:lnTo>
                  <a:lnTo>
                    <a:pt x="30" y="7"/>
                  </a:lnTo>
                  <a:lnTo>
                    <a:pt x="38" y="7"/>
                  </a:lnTo>
                  <a:lnTo>
                    <a:pt x="43" y="3"/>
                  </a:lnTo>
                  <a:lnTo>
                    <a:pt x="50" y="3"/>
                  </a:lnTo>
                  <a:lnTo>
                    <a:pt x="56" y="5"/>
                  </a:lnTo>
                  <a:lnTo>
                    <a:pt x="59" y="10"/>
                  </a:lnTo>
                  <a:lnTo>
                    <a:pt x="64" y="8"/>
                  </a:lnTo>
                  <a:lnTo>
                    <a:pt x="69" y="7"/>
                  </a:lnTo>
                  <a:lnTo>
                    <a:pt x="75" y="10"/>
                  </a:lnTo>
                  <a:lnTo>
                    <a:pt x="78" y="15"/>
                  </a:lnTo>
                  <a:lnTo>
                    <a:pt x="78" y="15"/>
                  </a:lnTo>
                  <a:lnTo>
                    <a:pt x="80" y="15"/>
                  </a:lnTo>
                  <a:lnTo>
                    <a:pt x="81" y="15"/>
                  </a:lnTo>
                  <a:lnTo>
                    <a:pt x="81" y="15"/>
                  </a:lnTo>
                  <a:lnTo>
                    <a:pt x="81" y="15"/>
                  </a:lnTo>
                  <a:lnTo>
                    <a:pt x="80" y="11"/>
                  </a:lnTo>
                  <a:lnTo>
                    <a:pt x="77" y="7"/>
                  </a:lnTo>
                  <a:lnTo>
                    <a:pt x="77" y="0"/>
                  </a:lnTo>
                  <a:lnTo>
                    <a:pt x="92" y="11"/>
                  </a:lnTo>
                  <a:lnTo>
                    <a:pt x="102" y="35"/>
                  </a:lnTo>
                  <a:lnTo>
                    <a:pt x="104" y="62"/>
                  </a:lnTo>
                  <a:lnTo>
                    <a:pt x="104" y="69"/>
                  </a:lnTo>
                  <a:lnTo>
                    <a:pt x="100" y="85"/>
                  </a:lnTo>
                  <a:lnTo>
                    <a:pt x="94" y="105"/>
                  </a:lnTo>
                  <a:lnTo>
                    <a:pt x="83" y="129"/>
                  </a:lnTo>
                  <a:lnTo>
                    <a:pt x="83" y="129"/>
                  </a:lnTo>
                  <a:lnTo>
                    <a:pt x="77" y="143"/>
                  </a:lnTo>
                  <a:lnTo>
                    <a:pt x="75" y="162"/>
                  </a:lnTo>
                  <a:lnTo>
                    <a:pt x="75" y="185"/>
                  </a:lnTo>
                  <a:lnTo>
                    <a:pt x="78" y="205"/>
                  </a:lnTo>
                  <a:lnTo>
                    <a:pt x="154" y="472"/>
                  </a:lnTo>
                  <a:lnTo>
                    <a:pt x="92" y="525"/>
                  </a:lnTo>
                  <a:lnTo>
                    <a:pt x="84" y="515"/>
                  </a:lnTo>
                  <a:lnTo>
                    <a:pt x="77" y="505"/>
                  </a:lnTo>
                  <a:lnTo>
                    <a:pt x="67" y="496"/>
                  </a:lnTo>
                  <a:lnTo>
                    <a:pt x="57" y="486"/>
                  </a:lnTo>
                  <a:lnTo>
                    <a:pt x="104" y="455"/>
                  </a:lnTo>
                  <a:lnTo>
                    <a:pt x="46" y="167"/>
                  </a:lnTo>
                  <a:lnTo>
                    <a:pt x="46" y="166"/>
                  </a:lnTo>
                  <a:lnTo>
                    <a:pt x="43" y="156"/>
                  </a:lnTo>
                  <a:lnTo>
                    <a:pt x="40" y="145"/>
                  </a:lnTo>
                  <a:lnTo>
                    <a:pt x="37" y="132"/>
                  </a:lnTo>
                  <a:lnTo>
                    <a:pt x="34" y="118"/>
                  </a:lnTo>
                  <a:lnTo>
                    <a:pt x="30" y="112"/>
                  </a:lnTo>
                  <a:lnTo>
                    <a:pt x="27" y="104"/>
                  </a:lnTo>
                  <a:lnTo>
                    <a:pt x="23" y="97"/>
                  </a:lnTo>
                  <a:lnTo>
                    <a:pt x="19" y="91"/>
                  </a:lnTo>
                  <a:close/>
                </a:path>
              </a:pathLst>
            </a:custGeom>
            <a:solidFill>
              <a:srgbClr val="FFBFA5"/>
            </a:solidFill>
            <a:ln w="9525">
              <a:noFill/>
              <a:round/>
              <a:headEnd/>
              <a:tailEnd/>
            </a:ln>
          </p:spPr>
          <p:txBody>
            <a:bodyPr/>
            <a:lstStyle/>
            <a:p>
              <a:endParaRPr lang="en-US"/>
            </a:p>
          </p:txBody>
        </p:sp>
        <p:sp>
          <p:nvSpPr>
            <p:cNvPr id="67" name="Freeform 68"/>
            <p:cNvSpPr>
              <a:spLocks/>
            </p:cNvSpPr>
            <p:nvPr/>
          </p:nvSpPr>
          <p:spPr bwMode="auto">
            <a:xfrm>
              <a:off x="8391525" y="4433888"/>
              <a:ext cx="160337" cy="169862"/>
            </a:xfrm>
            <a:custGeom>
              <a:avLst/>
              <a:gdLst/>
              <a:ahLst/>
              <a:cxnLst>
                <a:cxn ang="0">
                  <a:pos x="162" y="0"/>
                </a:cxn>
                <a:cxn ang="0">
                  <a:pos x="122" y="17"/>
                </a:cxn>
                <a:cxn ang="0">
                  <a:pos x="133" y="27"/>
                </a:cxn>
                <a:cxn ang="0">
                  <a:pos x="14" y="108"/>
                </a:cxn>
                <a:cxn ang="0">
                  <a:pos x="7" y="133"/>
                </a:cxn>
                <a:cxn ang="0">
                  <a:pos x="3" y="159"/>
                </a:cxn>
                <a:cxn ang="0">
                  <a:pos x="1" y="186"/>
                </a:cxn>
                <a:cxn ang="0">
                  <a:pos x="0" y="213"/>
                </a:cxn>
                <a:cxn ang="0">
                  <a:pos x="173" y="63"/>
                </a:cxn>
                <a:cxn ang="0">
                  <a:pos x="177" y="66"/>
                </a:cxn>
                <a:cxn ang="0">
                  <a:pos x="203" y="44"/>
                </a:cxn>
                <a:cxn ang="0">
                  <a:pos x="162" y="0"/>
                </a:cxn>
              </a:cxnLst>
              <a:rect l="0" t="0" r="r" b="b"/>
              <a:pathLst>
                <a:path w="203" h="213">
                  <a:moveTo>
                    <a:pt x="162" y="0"/>
                  </a:moveTo>
                  <a:lnTo>
                    <a:pt x="122" y="17"/>
                  </a:lnTo>
                  <a:lnTo>
                    <a:pt x="133" y="27"/>
                  </a:lnTo>
                  <a:lnTo>
                    <a:pt x="14" y="108"/>
                  </a:lnTo>
                  <a:lnTo>
                    <a:pt x="7" y="133"/>
                  </a:lnTo>
                  <a:lnTo>
                    <a:pt x="3" y="159"/>
                  </a:lnTo>
                  <a:lnTo>
                    <a:pt x="1" y="186"/>
                  </a:lnTo>
                  <a:lnTo>
                    <a:pt x="0" y="213"/>
                  </a:lnTo>
                  <a:lnTo>
                    <a:pt x="173" y="63"/>
                  </a:lnTo>
                  <a:lnTo>
                    <a:pt x="177" y="66"/>
                  </a:lnTo>
                  <a:lnTo>
                    <a:pt x="203" y="44"/>
                  </a:lnTo>
                  <a:lnTo>
                    <a:pt x="162" y="0"/>
                  </a:lnTo>
                  <a:close/>
                </a:path>
              </a:pathLst>
            </a:custGeom>
            <a:solidFill>
              <a:srgbClr val="C00000"/>
            </a:solidFill>
            <a:ln w="9525">
              <a:noFill/>
              <a:round/>
              <a:headEnd/>
              <a:tailEnd/>
            </a:ln>
          </p:spPr>
          <p:txBody>
            <a:bodyPr/>
            <a:lstStyle/>
            <a:p>
              <a:endParaRPr lang="en-US"/>
            </a:p>
          </p:txBody>
        </p:sp>
        <p:sp>
          <p:nvSpPr>
            <p:cNvPr id="68" name="Freeform 69"/>
            <p:cNvSpPr>
              <a:spLocks/>
            </p:cNvSpPr>
            <p:nvPr/>
          </p:nvSpPr>
          <p:spPr bwMode="auto">
            <a:xfrm>
              <a:off x="8362950" y="4492625"/>
              <a:ext cx="79375" cy="177800"/>
            </a:xfrm>
            <a:custGeom>
              <a:avLst/>
              <a:gdLst/>
              <a:ahLst/>
              <a:cxnLst>
                <a:cxn ang="0">
                  <a:pos x="57" y="224"/>
                </a:cxn>
                <a:cxn ang="0">
                  <a:pos x="57" y="216"/>
                </a:cxn>
                <a:cxn ang="0">
                  <a:pos x="55" y="197"/>
                </a:cxn>
                <a:cxn ang="0">
                  <a:pos x="55" y="168"/>
                </a:cxn>
                <a:cxn ang="0">
                  <a:pos x="57" y="133"/>
                </a:cxn>
                <a:cxn ang="0">
                  <a:pos x="60" y="95"/>
                </a:cxn>
                <a:cxn ang="0">
                  <a:pos x="68" y="59"/>
                </a:cxn>
                <a:cxn ang="0">
                  <a:pos x="81" y="25"/>
                </a:cxn>
                <a:cxn ang="0">
                  <a:pos x="98" y="0"/>
                </a:cxn>
                <a:cxn ang="0">
                  <a:pos x="4" y="30"/>
                </a:cxn>
                <a:cxn ang="0">
                  <a:pos x="3" y="36"/>
                </a:cxn>
                <a:cxn ang="0">
                  <a:pos x="1" y="54"/>
                </a:cxn>
                <a:cxn ang="0">
                  <a:pos x="0" y="81"/>
                </a:cxn>
                <a:cxn ang="0">
                  <a:pos x="0" y="111"/>
                </a:cxn>
                <a:cxn ang="0">
                  <a:pos x="4" y="144"/>
                </a:cxn>
                <a:cxn ang="0">
                  <a:pos x="14" y="176"/>
                </a:cxn>
                <a:cxn ang="0">
                  <a:pos x="31" y="203"/>
                </a:cxn>
                <a:cxn ang="0">
                  <a:pos x="57" y="224"/>
                </a:cxn>
              </a:cxnLst>
              <a:rect l="0" t="0" r="r" b="b"/>
              <a:pathLst>
                <a:path w="98" h="224">
                  <a:moveTo>
                    <a:pt x="57" y="224"/>
                  </a:moveTo>
                  <a:lnTo>
                    <a:pt x="57" y="216"/>
                  </a:lnTo>
                  <a:lnTo>
                    <a:pt x="55" y="197"/>
                  </a:lnTo>
                  <a:lnTo>
                    <a:pt x="55" y="168"/>
                  </a:lnTo>
                  <a:lnTo>
                    <a:pt x="57" y="133"/>
                  </a:lnTo>
                  <a:lnTo>
                    <a:pt x="60" y="95"/>
                  </a:lnTo>
                  <a:lnTo>
                    <a:pt x="68" y="59"/>
                  </a:lnTo>
                  <a:lnTo>
                    <a:pt x="81" y="25"/>
                  </a:lnTo>
                  <a:lnTo>
                    <a:pt x="98" y="0"/>
                  </a:lnTo>
                  <a:lnTo>
                    <a:pt x="4" y="30"/>
                  </a:lnTo>
                  <a:lnTo>
                    <a:pt x="3" y="36"/>
                  </a:lnTo>
                  <a:lnTo>
                    <a:pt x="1" y="54"/>
                  </a:lnTo>
                  <a:lnTo>
                    <a:pt x="0" y="81"/>
                  </a:lnTo>
                  <a:lnTo>
                    <a:pt x="0" y="111"/>
                  </a:lnTo>
                  <a:lnTo>
                    <a:pt x="4" y="144"/>
                  </a:lnTo>
                  <a:lnTo>
                    <a:pt x="14" y="176"/>
                  </a:lnTo>
                  <a:lnTo>
                    <a:pt x="31" y="203"/>
                  </a:lnTo>
                  <a:lnTo>
                    <a:pt x="57" y="224"/>
                  </a:lnTo>
                  <a:close/>
                </a:path>
              </a:pathLst>
            </a:custGeom>
            <a:solidFill>
              <a:srgbClr val="000000"/>
            </a:solidFill>
            <a:ln w="9525">
              <a:noFill/>
              <a:round/>
              <a:headEnd/>
              <a:tailEnd/>
            </a:ln>
          </p:spPr>
          <p:txBody>
            <a:bodyPr/>
            <a:lstStyle/>
            <a:p>
              <a:endParaRPr lang="en-US"/>
            </a:p>
          </p:txBody>
        </p:sp>
        <p:sp>
          <p:nvSpPr>
            <p:cNvPr id="69" name="Freeform 70"/>
            <p:cNvSpPr>
              <a:spLocks/>
            </p:cNvSpPr>
            <p:nvPr/>
          </p:nvSpPr>
          <p:spPr bwMode="auto">
            <a:xfrm>
              <a:off x="8116887" y="4078288"/>
              <a:ext cx="322263" cy="88900"/>
            </a:xfrm>
            <a:custGeom>
              <a:avLst/>
              <a:gdLst/>
              <a:ahLst/>
              <a:cxnLst>
                <a:cxn ang="0">
                  <a:pos x="403" y="103"/>
                </a:cxn>
                <a:cxn ang="0">
                  <a:pos x="233" y="16"/>
                </a:cxn>
                <a:cxn ang="0">
                  <a:pos x="5" y="0"/>
                </a:cxn>
                <a:cxn ang="0">
                  <a:pos x="3" y="0"/>
                </a:cxn>
                <a:cxn ang="0">
                  <a:pos x="2" y="3"/>
                </a:cxn>
                <a:cxn ang="0">
                  <a:pos x="0" y="5"/>
                </a:cxn>
                <a:cxn ang="0">
                  <a:pos x="2" y="8"/>
                </a:cxn>
                <a:cxn ang="0">
                  <a:pos x="11" y="11"/>
                </a:cxn>
                <a:cxn ang="0">
                  <a:pos x="35" y="19"/>
                </a:cxn>
                <a:cxn ang="0">
                  <a:pos x="68" y="30"/>
                </a:cxn>
                <a:cxn ang="0">
                  <a:pos x="105" y="43"/>
                </a:cxn>
                <a:cxn ang="0">
                  <a:pos x="141" y="54"/>
                </a:cxn>
                <a:cxn ang="0">
                  <a:pos x="173" y="65"/>
                </a:cxn>
                <a:cxn ang="0">
                  <a:pos x="197" y="71"/>
                </a:cxn>
                <a:cxn ang="0">
                  <a:pos x="205" y="74"/>
                </a:cxn>
                <a:cxn ang="0">
                  <a:pos x="399" y="111"/>
                </a:cxn>
                <a:cxn ang="0">
                  <a:pos x="400" y="111"/>
                </a:cxn>
                <a:cxn ang="0">
                  <a:pos x="403" y="109"/>
                </a:cxn>
                <a:cxn ang="0">
                  <a:pos x="405" y="106"/>
                </a:cxn>
                <a:cxn ang="0">
                  <a:pos x="403" y="103"/>
                </a:cxn>
              </a:cxnLst>
              <a:rect l="0" t="0" r="r" b="b"/>
              <a:pathLst>
                <a:path w="405" h="111">
                  <a:moveTo>
                    <a:pt x="403" y="103"/>
                  </a:moveTo>
                  <a:lnTo>
                    <a:pt x="233" y="16"/>
                  </a:lnTo>
                  <a:lnTo>
                    <a:pt x="5" y="0"/>
                  </a:lnTo>
                  <a:lnTo>
                    <a:pt x="3" y="0"/>
                  </a:lnTo>
                  <a:lnTo>
                    <a:pt x="2" y="3"/>
                  </a:lnTo>
                  <a:lnTo>
                    <a:pt x="0" y="5"/>
                  </a:lnTo>
                  <a:lnTo>
                    <a:pt x="2" y="8"/>
                  </a:lnTo>
                  <a:lnTo>
                    <a:pt x="11" y="11"/>
                  </a:lnTo>
                  <a:lnTo>
                    <a:pt x="35" y="19"/>
                  </a:lnTo>
                  <a:lnTo>
                    <a:pt x="68" y="30"/>
                  </a:lnTo>
                  <a:lnTo>
                    <a:pt x="105" y="43"/>
                  </a:lnTo>
                  <a:lnTo>
                    <a:pt x="141" y="54"/>
                  </a:lnTo>
                  <a:lnTo>
                    <a:pt x="173" y="65"/>
                  </a:lnTo>
                  <a:lnTo>
                    <a:pt x="197" y="71"/>
                  </a:lnTo>
                  <a:lnTo>
                    <a:pt x="205" y="74"/>
                  </a:lnTo>
                  <a:lnTo>
                    <a:pt x="399" y="111"/>
                  </a:lnTo>
                  <a:lnTo>
                    <a:pt x="400" y="111"/>
                  </a:lnTo>
                  <a:lnTo>
                    <a:pt x="403" y="109"/>
                  </a:lnTo>
                  <a:lnTo>
                    <a:pt x="405" y="106"/>
                  </a:lnTo>
                  <a:lnTo>
                    <a:pt x="403" y="103"/>
                  </a:lnTo>
                  <a:close/>
                </a:path>
              </a:pathLst>
            </a:custGeom>
            <a:solidFill>
              <a:srgbClr val="000000"/>
            </a:solidFill>
            <a:ln w="9525">
              <a:noFill/>
              <a:round/>
              <a:headEnd/>
              <a:tailEnd/>
            </a:ln>
          </p:spPr>
          <p:txBody>
            <a:bodyPr/>
            <a:lstStyle/>
            <a:p>
              <a:endParaRPr lang="en-US"/>
            </a:p>
          </p:txBody>
        </p:sp>
        <p:sp>
          <p:nvSpPr>
            <p:cNvPr id="70" name="Freeform 71"/>
            <p:cNvSpPr>
              <a:spLocks/>
            </p:cNvSpPr>
            <p:nvPr/>
          </p:nvSpPr>
          <p:spPr bwMode="auto">
            <a:xfrm>
              <a:off x="8180387" y="4106863"/>
              <a:ext cx="182563" cy="120650"/>
            </a:xfrm>
            <a:custGeom>
              <a:avLst/>
              <a:gdLst/>
              <a:ahLst/>
              <a:cxnLst>
                <a:cxn ang="0">
                  <a:pos x="202" y="152"/>
                </a:cxn>
                <a:cxn ang="0">
                  <a:pos x="229" y="54"/>
                </a:cxn>
                <a:cxn ang="0">
                  <a:pos x="23" y="0"/>
                </a:cxn>
                <a:cxn ang="0">
                  <a:pos x="0" y="66"/>
                </a:cxn>
                <a:cxn ang="0">
                  <a:pos x="8" y="66"/>
                </a:cxn>
                <a:cxn ang="0">
                  <a:pos x="27" y="68"/>
                </a:cxn>
                <a:cxn ang="0">
                  <a:pos x="58" y="73"/>
                </a:cxn>
                <a:cxn ang="0">
                  <a:pos x="91" y="79"/>
                </a:cxn>
                <a:cxn ang="0">
                  <a:pos x="126" y="90"/>
                </a:cxn>
                <a:cxn ang="0">
                  <a:pos x="159" y="105"/>
                </a:cxn>
                <a:cxn ang="0">
                  <a:pos x="186" y="125"/>
                </a:cxn>
                <a:cxn ang="0">
                  <a:pos x="202" y="152"/>
                </a:cxn>
              </a:cxnLst>
              <a:rect l="0" t="0" r="r" b="b"/>
              <a:pathLst>
                <a:path w="229" h="152">
                  <a:moveTo>
                    <a:pt x="202" y="152"/>
                  </a:moveTo>
                  <a:lnTo>
                    <a:pt x="229" y="54"/>
                  </a:lnTo>
                  <a:lnTo>
                    <a:pt x="23" y="0"/>
                  </a:lnTo>
                  <a:lnTo>
                    <a:pt x="0" y="66"/>
                  </a:lnTo>
                  <a:lnTo>
                    <a:pt x="8" y="66"/>
                  </a:lnTo>
                  <a:lnTo>
                    <a:pt x="27" y="68"/>
                  </a:lnTo>
                  <a:lnTo>
                    <a:pt x="58" y="73"/>
                  </a:lnTo>
                  <a:lnTo>
                    <a:pt x="91" y="79"/>
                  </a:lnTo>
                  <a:lnTo>
                    <a:pt x="126" y="90"/>
                  </a:lnTo>
                  <a:lnTo>
                    <a:pt x="159" y="105"/>
                  </a:lnTo>
                  <a:lnTo>
                    <a:pt x="186" y="125"/>
                  </a:lnTo>
                  <a:lnTo>
                    <a:pt x="202" y="152"/>
                  </a:lnTo>
                  <a:close/>
                </a:path>
              </a:pathLst>
            </a:custGeom>
            <a:solidFill>
              <a:srgbClr val="000000"/>
            </a:solidFill>
            <a:ln w="9525">
              <a:noFill/>
              <a:round/>
              <a:headEnd/>
              <a:tailEnd/>
            </a:ln>
          </p:spPr>
          <p:txBody>
            <a:bodyPr/>
            <a:lstStyle/>
            <a:p>
              <a:endParaRPr lang="en-US"/>
            </a:p>
          </p:txBody>
        </p:sp>
        <p:sp>
          <p:nvSpPr>
            <p:cNvPr id="71" name="Freeform 72"/>
            <p:cNvSpPr>
              <a:spLocks/>
            </p:cNvSpPr>
            <p:nvPr/>
          </p:nvSpPr>
          <p:spPr bwMode="auto">
            <a:xfrm>
              <a:off x="8399462" y="4157663"/>
              <a:ext cx="14288" cy="111125"/>
            </a:xfrm>
            <a:custGeom>
              <a:avLst/>
              <a:gdLst/>
              <a:ahLst/>
              <a:cxnLst>
                <a:cxn ang="0">
                  <a:pos x="0" y="104"/>
                </a:cxn>
                <a:cxn ang="0">
                  <a:pos x="4" y="96"/>
                </a:cxn>
                <a:cxn ang="0">
                  <a:pos x="6" y="0"/>
                </a:cxn>
                <a:cxn ang="0">
                  <a:pos x="11" y="94"/>
                </a:cxn>
                <a:cxn ang="0">
                  <a:pos x="16" y="99"/>
                </a:cxn>
                <a:cxn ang="0">
                  <a:pos x="17" y="108"/>
                </a:cxn>
                <a:cxn ang="0">
                  <a:pos x="17" y="110"/>
                </a:cxn>
                <a:cxn ang="0">
                  <a:pos x="17" y="111"/>
                </a:cxn>
                <a:cxn ang="0">
                  <a:pos x="17" y="135"/>
                </a:cxn>
                <a:cxn ang="0">
                  <a:pos x="17" y="135"/>
                </a:cxn>
                <a:cxn ang="0">
                  <a:pos x="16" y="135"/>
                </a:cxn>
                <a:cxn ang="0">
                  <a:pos x="16" y="135"/>
                </a:cxn>
                <a:cxn ang="0">
                  <a:pos x="14" y="134"/>
                </a:cxn>
                <a:cxn ang="0">
                  <a:pos x="14" y="118"/>
                </a:cxn>
                <a:cxn ang="0">
                  <a:pos x="12" y="119"/>
                </a:cxn>
                <a:cxn ang="0">
                  <a:pos x="12" y="140"/>
                </a:cxn>
                <a:cxn ang="0">
                  <a:pos x="12" y="142"/>
                </a:cxn>
                <a:cxn ang="0">
                  <a:pos x="11" y="142"/>
                </a:cxn>
                <a:cxn ang="0">
                  <a:pos x="9" y="140"/>
                </a:cxn>
                <a:cxn ang="0">
                  <a:pos x="9" y="140"/>
                </a:cxn>
                <a:cxn ang="0">
                  <a:pos x="9" y="121"/>
                </a:cxn>
                <a:cxn ang="0">
                  <a:pos x="9" y="121"/>
                </a:cxn>
                <a:cxn ang="0">
                  <a:pos x="8" y="121"/>
                </a:cxn>
                <a:cxn ang="0">
                  <a:pos x="8" y="121"/>
                </a:cxn>
                <a:cxn ang="0">
                  <a:pos x="8" y="137"/>
                </a:cxn>
                <a:cxn ang="0">
                  <a:pos x="8" y="138"/>
                </a:cxn>
                <a:cxn ang="0">
                  <a:pos x="6" y="138"/>
                </a:cxn>
                <a:cxn ang="0">
                  <a:pos x="4" y="137"/>
                </a:cxn>
                <a:cxn ang="0">
                  <a:pos x="4" y="137"/>
                </a:cxn>
                <a:cxn ang="0">
                  <a:pos x="4" y="119"/>
                </a:cxn>
                <a:cxn ang="0">
                  <a:pos x="3" y="118"/>
                </a:cxn>
                <a:cxn ang="0">
                  <a:pos x="3" y="134"/>
                </a:cxn>
                <a:cxn ang="0">
                  <a:pos x="3" y="135"/>
                </a:cxn>
                <a:cxn ang="0">
                  <a:pos x="1" y="135"/>
                </a:cxn>
                <a:cxn ang="0">
                  <a:pos x="1" y="135"/>
                </a:cxn>
                <a:cxn ang="0">
                  <a:pos x="0" y="134"/>
                </a:cxn>
                <a:cxn ang="0">
                  <a:pos x="0" y="111"/>
                </a:cxn>
                <a:cxn ang="0">
                  <a:pos x="0" y="110"/>
                </a:cxn>
                <a:cxn ang="0">
                  <a:pos x="0" y="108"/>
                </a:cxn>
              </a:cxnLst>
              <a:rect l="0" t="0" r="r" b="b"/>
              <a:pathLst>
                <a:path w="17" h="142">
                  <a:moveTo>
                    <a:pt x="0" y="108"/>
                  </a:moveTo>
                  <a:lnTo>
                    <a:pt x="0" y="104"/>
                  </a:lnTo>
                  <a:lnTo>
                    <a:pt x="1" y="99"/>
                  </a:lnTo>
                  <a:lnTo>
                    <a:pt x="4" y="96"/>
                  </a:lnTo>
                  <a:lnTo>
                    <a:pt x="6" y="94"/>
                  </a:lnTo>
                  <a:lnTo>
                    <a:pt x="6" y="0"/>
                  </a:lnTo>
                  <a:lnTo>
                    <a:pt x="11" y="0"/>
                  </a:lnTo>
                  <a:lnTo>
                    <a:pt x="11" y="94"/>
                  </a:lnTo>
                  <a:lnTo>
                    <a:pt x="12" y="96"/>
                  </a:lnTo>
                  <a:lnTo>
                    <a:pt x="16" y="99"/>
                  </a:lnTo>
                  <a:lnTo>
                    <a:pt x="17" y="104"/>
                  </a:lnTo>
                  <a:lnTo>
                    <a:pt x="17" y="108"/>
                  </a:lnTo>
                  <a:lnTo>
                    <a:pt x="17" y="108"/>
                  </a:lnTo>
                  <a:lnTo>
                    <a:pt x="17" y="110"/>
                  </a:lnTo>
                  <a:lnTo>
                    <a:pt x="17" y="110"/>
                  </a:lnTo>
                  <a:lnTo>
                    <a:pt x="17" y="111"/>
                  </a:lnTo>
                  <a:lnTo>
                    <a:pt x="17" y="113"/>
                  </a:lnTo>
                  <a:lnTo>
                    <a:pt x="17" y="135"/>
                  </a:lnTo>
                  <a:lnTo>
                    <a:pt x="17" y="135"/>
                  </a:lnTo>
                  <a:lnTo>
                    <a:pt x="17" y="135"/>
                  </a:lnTo>
                  <a:lnTo>
                    <a:pt x="17" y="135"/>
                  </a:lnTo>
                  <a:lnTo>
                    <a:pt x="16" y="135"/>
                  </a:lnTo>
                  <a:lnTo>
                    <a:pt x="16" y="135"/>
                  </a:lnTo>
                  <a:lnTo>
                    <a:pt x="16" y="135"/>
                  </a:lnTo>
                  <a:lnTo>
                    <a:pt x="14" y="135"/>
                  </a:lnTo>
                  <a:lnTo>
                    <a:pt x="14" y="134"/>
                  </a:lnTo>
                  <a:lnTo>
                    <a:pt x="14" y="118"/>
                  </a:lnTo>
                  <a:lnTo>
                    <a:pt x="14" y="118"/>
                  </a:lnTo>
                  <a:lnTo>
                    <a:pt x="14" y="118"/>
                  </a:lnTo>
                  <a:lnTo>
                    <a:pt x="12" y="119"/>
                  </a:lnTo>
                  <a:lnTo>
                    <a:pt x="12" y="119"/>
                  </a:lnTo>
                  <a:lnTo>
                    <a:pt x="12" y="140"/>
                  </a:lnTo>
                  <a:lnTo>
                    <a:pt x="12" y="142"/>
                  </a:lnTo>
                  <a:lnTo>
                    <a:pt x="12" y="142"/>
                  </a:lnTo>
                  <a:lnTo>
                    <a:pt x="12" y="142"/>
                  </a:lnTo>
                  <a:lnTo>
                    <a:pt x="11" y="142"/>
                  </a:lnTo>
                  <a:lnTo>
                    <a:pt x="9" y="142"/>
                  </a:lnTo>
                  <a:lnTo>
                    <a:pt x="9" y="140"/>
                  </a:lnTo>
                  <a:lnTo>
                    <a:pt x="9" y="140"/>
                  </a:lnTo>
                  <a:lnTo>
                    <a:pt x="9" y="140"/>
                  </a:lnTo>
                  <a:lnTo>
                    <a:pt x="9" y="121"/>
                  </a:lnTo>
                  <a:lnTo>
                    <a:pt x="9" y="121"/>
                  </a:lnTo>
                  <a:lnTo>
                    <a:pt x="9" y="121"/>
                  </a:lnTo>
                  <a:lnTo>
                    <a:pt x="9" y="121"/>
                  </a:lnTo>
                  <a:lnTo>
                    <a:pt x="9" y="121"/>
                  </a:lnTo>
                  <a:lnTo>
                    <a:pt x="8" y="121"/>
                  </a:lnTo>
                  <a:lnTo>
                    <a:pt x="8" y="121"/>
                  </a:lnTo>
                  <a:lnTo>
                    <a:pt x="8" y="121"/>
                  </a:lnTo>
                  <a:lnTo>
                    <a:pt x="8" y="121"/>
                  </a:lnTo>
                  <a:lnTo>
                    <a:pt x="8" y="137"/>
                  </a:lnTo>
                  <a:lnTo>
                    <a:pt x="8" y="138"/>
                  </a:lnTo>
                  <a:lnTo>
                    <a:pt x="8" y="138"/>
                  </a:lnTo>
                  <a:lnTo>
                    <a:pt x="8" y="138"/>
                  </a:lnTo>
                  <a:lnTo>
                    <a:pt x="6" y="138"/>
                  </a:lnTo>
                  <a:lnTo>
                    <a:pt x="4" y="138"/>
                  </a:lnTo>
                  <a:lnTo>
                    <a:pt x="4" y="137"/>
                  </a:lnTo>
                  <a:lnTo>
                    <a:pt x="4" y="137"/>
                  </a:lnTo>
                  <a:lnTo>
                    <a:pt x="4" y="137"/>
                  </a:lnTo>
                  <a:lnTo>
                    <a:pt x="4" y="119"/>
                  </a:lnTo>
                  <a:lnTo>
                    <a:pt x="4" y="119"/>
                  </a:lnTo>
                  <a:lnTo>
                    <a:pt x="4" y="118"/>
                  </a:lnTo>
                  <a:lnTo>
                    <a:pt x="3" y="118"/>
                  </a:lnTo>
                  <a:lnTo>
                    <a:pt x="3" y="118"/>
                  </a:lnTo>
                  <a:lnTo>
                    <a:pt x="3" y="134"/>
                  </a:lnTo>
                  <a:lnTo>
                    <a:pt x="3" y="135"/>
                  </a:lnTo>
                  <a:lnTo>
                    <a:pt x="3" y="135"/>
                  </a:lnTo>
                  <a:lnTo>
                    <a:pt x="3" y="135"/>
                  </a:lnTo>
                  <a:lnTo>
                    <a:pt x="1" y="135"/>
                  </a:lnTo>
                  <a:lnTo>
                    <a:pt x="1" y="135"/>
                  </a:lnTo>
                  <a:lnTo>
                    <a:pt x="1" y="135"/>
                  </a:lnTo>
                  <a:lnTo>
                    <a:pt x="0" y="135"/>
                  </a:lnTo>
                  <a:lnTo>
                    <a:pt x="0" y="134"/>
                  </a:lnTo>
                  <a:lnTo>
                    <a:pt x="0" y="113"/>
                  </a:lnTo>
                  <a:lnTo>
                    <a:pt x="0" y="111"/>
                  </a:lnTo>
                  <a:lnTo>
                    <a:pt x="0" y="110"/>
                  </a:lnTo>
                  <a:lnTo>
                    <a:pt x="0" y="110"/>
                  </a:lnTo>
                  <a:lnTo>
                    <a:pt x="0" y="108"/>
                  </a:lnTo>
                  <a:lnTo>
                    <a:pt x="0" y="108"/>
                  </a:lnTo>
                  <a:close/>
                </a:path>
              </a:pathLst>
            </a:custGeom>
            <a:solidFill>
              <a:srgbClr val="C00000"/>
            </a:solidFill>
            <a:ln w="9525">
              <a:noFill/>
              <a:round/>
              <a:headEnd/>
              <a:tailEnd/>
            </a:ln>
          </p:spPr>
          <p:txBody>
            <a:bodyPr/>
            <a:lstStyle/>
            <a:p>
              <a:endParaRPr lang="en-US"/>
            </a:p>
          </p:txBody>
        </p:sp>
        <p:sp>
          <p:nvSpPr>
            <p:cNvPr id="72" name="Freeform 73"/>
            <p:cNvSpPr>
              <a:spLocks/>
            </p:cNvSpPr>
            <p:nvPr/>
          </p:nvSpPr>
          <p:spPr bwMode="auto">
            <a:xfrm>
              <a:off x="7270750" y="3633788"/>
              <a:ext cx="188912" cy="331787"/>
            </a:xfrm>
            <a:custGeom>
              <a:avLst/>
              <a:gdLst/>
              <a:ahLst/>
              <a:cxnLst>
                <a:cxn ang="0">
                  <a:pos x="141" y="99"/>
                </a:cxn>
                <a:cxn ang="0">
                  <a:pos x="127" y="3"/>
                </a:cxn>
                <a:cxn ang="0">
                  <a:pos x="121" y="0"/>
                </a:cxn>
                <a:cxn ang="0">
                  <a:pos x="89" y="192"/>
                </a:cxn>
                <a:cxn ang="0">
                  <a:pos x="41" y="378"/>
                </a:cxn>
                <a:cxn ang="0">
                  <a:pos x="35" y="375"/>
                </a:cxn>
                <a:cxn ang="0">
                  <a:pos x="27" y="377"/>
                </a:cxn>
                <a:cxn ang="0">
                  <a:pos x="25" y="377"/>
                </a:cxn>
                <a:cxn ang="0">
                  <a:pos x="24" y="378"/>
                </a:cxn>
                <a:cxn ang="0">
                  <a:pos x="3" y="388"/>
                </a:cxn>
                <a:cxn ang="0">
                  <a:pos x="1" y="388"/>
                </a:cxn>
                <a:cxn ang="0">
                  <a:pos x="1" y="389"/>
                </a:cxn>
                <a:cxn ang="0">
                  <a:pos x="3" y="391"/>
                </a:cxn>
                <a:cxn ang="0">
                  <a:pos x="5" y="391"/>
                </a:cxn>
                <a:cxn ang="0">
                  <a:pos x="19" y="384"/>
                </a:cxn>
                <a:cxn ang="0">
                  <a:pos x="19" y="384"/>
                </a:cxn>
                <a:cxn ang="0">
                  <a:pos x="3" y="392"/>
                </a:cxn>
                <a:cxn ang="0">
                  <a:pos x="1" y="394"/>
                </a:cxn>
                <a:cxn ang="0">
                  <a:pos x="1" y="396"/>
                </a:cxn>
                <a:cxn ang="0">
                  <a:pos x="1" y="396"/>
                </a:cxn>
                <a:cxn ang="0">
                  <a:pos x="3" y="396"/>
                </a:cxn>
                <a:cxn ang="0">
                  <a:pos x="19" y="389"/>
                </a:cxn>
                <a:cxn ang="0">
                  <a:pos x="19" y="391"/>
                </a:cxn>
                <a:cxn ang="0">
                  <a:pos x="19" y="391"/>
                </a:cxn>
                <a:cxn ang="0">
                  <a:pos x="19" y="391"/>
                </a:cxn>
                <a:cxn ang="0">
                  <a:pos x="1" y="399"/>
                </a:cxn>
                <a:cxn ang="0">
                  <a:pos x="1" y="399"/>
                </a:cxn>
                <a:cxn ang="0">
                  <a:pos x="0" y="400"/>
                </a:cxn>
                <a:cxn ang="0">
                  <a:pos x="1" y="402"/>
                </a:cxn>
                <a:cxn ang="0">
                  <a:pos x="3" y="402"/>
                </a:cxn>
                <a:cxn ang="0">
                  <a:pos x="22" y="394"/>
                </a:cxn>
                <a:cxn ang="0">
                  <a:pos x="22" y="394"/>
                </a:cxn>
                <a:cxn ang="0">
                  <a:pos x="9" y="400"/>
                </a:cxn>
                <a:cxn ang="0">
                  <a:pos x="8" y="402"/>
                </a:cxn>
                <a:cxn ang="0">
                  <a:pos x="8" y="404"/>
                </a:cxn>
                <a:cxn ang="0">
                  <a:pos x="8" y="404"/>
                </a:cxn>
                <a:cxn ang="0">
                  <a:pos x="9" y="404"/>
                </a:cxn>
                <a:cxn ang="0">
                  <a:pos x="32" y="394"/>
                </a:cxn>
                <a:cxn ang="0">
                  <a:pos x="33" y="394"/>
                </a:cxn>
                <a:cxn ang="0">
                  <a:pos x="35" y="394"/>
                </a:cxn>
                <a:cxn ang="0">
                  <a:pos x="41" y="388"/>
                </a:cxn>
                <a:cxn ang="0">
                  <a:pos x="43" y="381"/>
                </a:cxn>
                <a:cxn ang="0">
                  <a:pos x="148" y="415"/>
                </a:cxn>
                <a:cxn ang="0">
                  <a:pos x="151" y="416"/>
                </a:cxn>
                <a:cxn ang="0">
                  <a:pos x="155" y="415"/>
                </a:cxn>
                <a:cxn ang="0">
                  <a:pos x="157" y="381"/>
                </a:cxn>
                <a:cxn ang="0">
                  <a:pos x="155" y="311"/>
                </a:cxn>
                <a:cxn ang="0">
                  <a:pos x="222" y="300"/>
                </a:cxn>
                <a:cxn ang="0">
                  <a:pos x="233" y="203"/>
                </a:cxn>
              </a:cxnLst>
              <a:rect l="0" t="0" r="r" b="b"/>
              <a:pathLst>
                <a:path w="238" h="418">
                  <a:moveTo>
                    <a:pt x="238" y="97"/>
                  </a:moveTo>
                  <a:lnTo>
                    <a:pt x="141" y="99"/>
                  </a:lnTo>
                  <a:lnTo>
                    <a:pt x="128" y="5"/>
                  </a:lnTo>
                  <a:lnTo>
                    <a:pt x="127" y="3"/>
                  </a:lnTo>
                  <a:lnTo>
                    <a:pt x="124" y="2"/>
                  </a:lnTo>
                  <a:lnTo>
                    <a:pt x="121" y="0"/>
                  </a:lnTo>
                  <a:lnTo>
                    <a:pt x="117" y="3"/>
                  </a:lnTo>
                  <a:lnTo>
                    <a:pt x="89" y="192"/>
                  </a:lnTo>
                  <a:lnTo>
                    <a:pt x="128" y="340"/>
                  </a:lnTo>
                  <a:lnTo>
                    <a:pt x="41" y="378"/>
                  </a:lnTo>
                  <a:lnTo>
                    <a:pt x="38" y="377"/>
                  </a:lnTo>
                  <a:lnTo>
                    <a:pt x="35" y="375"/>
                  </a:lnTo>
                  <a:lnTo>
                    <a:pt x="32" y="375"/>
                  </a:lnTo>
                  <a:lnTo>
                    <a:pt x="27" y="377"/>
                  </a:lnTo>
                  <a:lnTo>
                    <a:pt x="25" y="377"/>
                  </a:lnTo>
                  <a:lnTo>
                    <a:pt x="25" y="377"/>
                  </a:lnTo>
                  <a:lnTo>
                    <a:pt x="25" y="378"/>
                  </a:lnTo>
                  <a:lnTo>
                    <a:pt x="24" y="378"/>
                  </a:lnTo>
                  <a:lnTo>
                    <a:pt x="22" y="380"/>
                  </a:lnTo>
                  <a:lnTo>
                    <a:pt x="3" y="388"/>
                  </a:lnTo>
                  <a:lnTo>
                    <a:pt x="1" y="388"/>
                  </a:lnTo>
                  <a:lnTo>
                    <a:pt x="1" y="388"/>
                  </a:lnTo>
                  <a:lnTo>
                    <a:pt x="1" y="389"/>
                  </a:lnTo>
                  <a:lnTo>
                    <a:pt x="1" y="389"/>
                  </a:lnTo>
                  <a:lnTo>
                    <a:pt x="3" y="391"/>
                  </a:lnTo>
                  <a:lnTo>
                    <a:pt x="3" y="391"/>
                  </a:lnTo>
                  <a:lnTo>
                    <a:pt x="3" y="391"/>
                  </a:lnTo>
                  <a:lnTo>
                    <a:pt x="5" y="391"/>
                  </a:lnTo>
                  <a:lnTo>
                    <a:pt x="19" y="384"/>
                  </a:lnTo>
                  <a:lnTo>
                    <a:pt x="19" y="384"/>
                  </a:lnTo>
                  <a:lnTo>
                    <a:pt x="19" y="384"/>
                  </a:lnTo>
                  <a:lnTo>
                    <a:pt x="19" y="384"/>
                  </a:lnTo>
                  <a:lnTo>
                    <a:pt x="19" y="386"/>
                  </a:lnTo>
                  <a:lnTo>
                    <a:pt x="3" y="392"/>
                  </a:lnTo>
                  <a:lnTo>
                    <a:pt x="1" y="392"/>
                  </a:lnTo>
                  <a:lnTo>
                    <a:pt x="1" y="394"/>
                  </a:lnTo>
                  <a:lnTo>
                    <a:pt x="1" y="394"/>
                  </a:lnTo>
                  <a:lnTo>
                    <a:pt x="1" y="396"/>
                  </a:lnTo>
                  <a:lnTo>
                    <a:pt x="1" y="396"/>
                  </a:lnTo>
                  <a:lnTo>
                    <a:pt x="1" y="396"/>
                  </a:lnTo>
                  <a:lnTo>
                    <a:pt x="1" y="396"/>
                  </a:lnTo>
                  <a:lnTo>
                    <a:pt x="3" y="396"/>
                  </a:lnTo>
                  <a:lnTo>
                    <a:pt x="19" y="389"/>
                  </a:lnTo>
                  <a:lnTo>
                    <a:pt x="19" y="389"/>
                  </a:lnTo>
                  <a:lnTo>
                    <a:pt x="19" y="389"/>
                  </a:lnTo>
                  <a:lnTo>
                    <a:pt x="19" y="391"/>
                  </a:lnTo>
                  <a:lnTo>
                    <a:pt x="19" y="391"/>
                  </a:lnTo>
                  <a:lnTo>
                    <a:pt x="19" y="391"/>
                  </a:lnTo>
                  <a:lnTo>
                    <a:pt x="19" y="391"/>
                  </a:lnTo>
                  <a:lnTo>
                    <a:pt x="19" y="391"/>
                  </a:lnTo>
                  <a:lnTo>
                    <a:pt x="19" y="391"/>
                  </a:lnTo>
                  <a:lnTo>
                    <a:pt x="1" y="399"/>
                  </a:lnTo>
                  <a:lnTo>
                    <a:pt x="1" y="399"/>
                  </a:lnTo>
                  <a:lnTo>
                    <a:pt x="1" y="399"/>
                  </a:lnTo>
                  <a:lnTo>
                    <a:pt x="0" y="400"/>
                  </a:lnTo>
                  <a:lnTo>
                    <a:pt x="0" y="400"/>
                  </a:lnTo>
                  <a:lnTo>
                    <a:pt x="1" y="402"/>
                  </a:lnTo>
                  <a:lnTo>
                    <a:pt x="1" y="402"/>
                  </a:lnTo>
                  <a:lnTo>
                    <a:pt x="1" y="402"/>
                  </a:lnTo>
                  <a:lnTo>
                    <a:pt x="3" y="402"/>
                  </a:lnTo>
                  <a:lnTo>
                    <a:pt x="22" y="394"/>
                  </a:lnTo>
                  <a:lnTo>
                    <a:pt x="22" y="394"/>
                  </a:lnTo>
                  <a:lnTo>
                    <a:pt x="22" y="394"/>
                  </a:lnTo>
                  <a:lnTo>
                    <a:pt x="22" y="394"/>
                  </a:lnTo>
                  <a:lnTo>
                    <a:pt x="24" y="394"/>
                  </a:lnTo>
                  <a:lnTo>
                    <a:pt x="9" y="400"/>
                  </a:lnTo>
                  <a:lnTo>
                    <a:pt x="8" y="400"/>
                  </a:lnTo>
                  <a:lnTo>
                    <a:pt x="8" y="402"/>
                  </a:lnTo>
                  <a:lnTo>
                    <a:pt x="8" y="402"/>
                  </a:lnTo>
                  <a:lnTo>
                    <a:pt x="8" y="404"/>
                  </a:lnTo>
                  <a:lnTo>
                    <a:pt x="8" y="404"/>
                  </a:lnTo>
                  <a:lnTo>
                    <a:pt x="8" y="404"/>
                  </a:lnTo>
                  <a:lnTo>
                    <a:pt x="8" y="404"/>
                  </a:lnTo>
                  <a:lnTo>
                    <a:pt x="9" y="404"/>
                  </a:lnTo>
                  <a:lnTo>
                    <a:pt x="30" y="396"/>
                  </a:lnTo>
                  <a:lnTo>
                    <a:pt x="32" y="394"/>
                  </a:lnTo>
                  <a:lnTo>
                    <a:pt x="32" y="394"/>
                  </a:lnTo>
                  <a:lnTo>
                    <a:pt x="33" y="394"/>
                  </a:lnTo>
                  <a:lnTo>
                    <a:pt x="33" y="394"/>
                  </a:lnTo>
                  <a:lnTo>
                    <a:pt x="35" y="394"/>
                  </a:lnTo>
                  <a:lnTo>
                    <a:pt x="38" y="391"/>
                  </a:lnTo>
                  <a:lnTo>
                    <a:pt x="41" y="388"/>
                  </a:lnTo>
                  <a:lnTo>
                    <a:pt x="43" y="384"/>
                  </a:lnTo>
                  <a:lnTo>
                    <a:pt x="43" y="381"/>
                  </a:lnTo>
                  <a:lnTo>
                    <a:pt x="128" y="345"/>
                  </a:lnTo>
                  <a:lnTo>
                    <a:pt x="148" y="415"/>
                  </a:lnTo>
                  <a:lnTo>
                    <a:pt x="149" y="416"/>
                  </a:lnTo>
                  <a:lnTo>
                    <a:pt x="151" y="416"/>
                  </a:lnTo>
                  <a:lnTo>
                    <a:pt x="154" y="418"/>
                  </a:lnTo>
                  <a:lnTo>
                    <a:pt x="155" y="415"/>
                  </a:lnTo>
                  <a:lnTo>
                    <a:pt x="157" y="404"/>
                  </a:lnTo>
                  <a:lnTo>
                    <a:pt x="157" y="381"/>
                  </a:lnTo>
                  <a:lnTo>
                    <a:pt x="157" y="348"/>
                  </a:lnTo>
                  <a:lnTo>
                    <a:pt x="155" y="311"/>
                  </a:lnTo>
                  <a:lnTo>
                    <a:pt x="221" y="310"/>
                  </a:lnTo>
                  <a:lnTo>
                    <a:pt x="222" y="300"/>
                  </a:lnTo>
                  <a:lnTo>
                    <a:pt x="229" y="268"/>
                  </a:lnTo>
                  <a:lnTo>
                    <a:pt x="233" y="203"/>
                  </a:lnTo>
                  <a:lnTo>
                    <a:pt x="238" y="97"/>
                  </a:lnTo>
                  <a:close/>
                </a:path>
              </a:pathLst>
            </a:custGeom>
            <a:solidFill>
              <a:srgbClr val="000000"/>
            </a:solidFill>
            <a:ln w="9525">
              <a:noFill/>
              <a:round/>
              <a:headEnd/>
              <a:tailEnd/>
            </a:ln>
          </p:spPr>
          <p:txBody>
            <a:bodyPr/>
            <a:lstStyle/>
            <a:p>
              <a:endParaRPr lang="en-US"/>
            </a:p>
          </p:txBody>
        </p:sp>
        <p:sp>
          <p:nvSpPr>
            <p:cNvPr id="73" name="Freeform 74"/>
            <p:cNvSpPr>
              <a:spLocks/>
            </p:cNvSpPr>
            <p:nvPr/>
          </p:nvSpPr>
          <p:spPr bwMode="auto">
            <a:xfrm>
              <a:off x="7380287" y="5384800"/>
              <a:ext cx="134938" cy="704850"/>
            </a:xfrm>
            <a:custGeom>
              <a:avLst/>
              <a:gdLst/>
              <a:ahLst/>
              <a:cxnLst>
                <a:cxn ang="0">
                  <a:pos x="0" y="39"/>
                </a:cxn>
                <a:cxn ang="0">
                  <a:pos x="16" y="36"/>
                </a:cxn>
                <a:cxn ang="0">
                  <a:pos x="29" y="30"/>
                </a:cxn>
                <a:cxn ang="0">
                  <a:pos x="41" y="20"/>
                </a:cxn>
                <a:cxn ang="0">
                  <a:pos x="52" y="11"/>
                </a:cxn>
                <a:cxn ang="0">
                  <a:pos x="65" y="3"/>
                </a:cxn>
                <a:cxn ang="0">
                  <a:pos x="78" y="0"/>
                </a:cxn>
                <a:cxn ang="0">
                  <a:pos x="92" y="0"/>
                </a:cxn>
                <a:cxn ang="0">
                  <a:pos x="110" y="6"/>
                </a:cxn>
                <a:cxn ang="0">
                  <a:pos x="133" y="74"/>
                </a:cxn>
                <a:cxn ang="0">
                  <a:pos x="151" y="141"/>
                </a:cxn>
                <a:cxn ang="0">
                  <a:pos x="164" y="211"/>
                </a:cxn>
                <a:cxn ang="0">
                  <a:pos x="170" y="285"/>
                </a:cxn>
                <a:cxn ang="0">
                  <a:pos x="170" y="373"/>
                </a:cxn>
                <a:cxn ang="0">
                  <a:pos x="162" y="476"/>
                </a:cxn>
                <a:cxn ang="0">
                  <a:pos x="148" y="598"/>
                </a:cxn>
                <a:cxn ang="0">
                  <a:pos x="125" y="743"/>
                </a:cxn>
                <a:cxn ang="0">
                  <a:pos x="121" y="749"/>
                </a:cxn>
                <a:cxn ang="0">
                  <a:pos x="108" y="765"/>
                </a:cxn>
                <a:cxn ang="0">
                  <a:pos x="91" y="787"/>
                </a:cxn>
                <a:cxn ang="0">
                  <a:pos x="71" y="813"/>
                </a:cxn>
                <a:cxn ang="0">
                  <a:pos x="49" y="838"/>
                </a:cxn>
                <a:cxn ang="0">
                  <a:pos x="30" y="862"/>
                </a:cxn>
                <a:cxn ang="0">
                  <a:pos x="16" y="880"/>
                </a:cxn>
                <a:cxn ang="0">
                  <a:pos x="6" y="888"/>
                </a:cxn>
                <a:cxn ang="0">
                  <a:pos x="6" y="884"/>
                </a:cxn>
                <a:cxn ang="0">
                  <a:pos x="11" y="873"/>
                </a:cxn>
                <a:cxn ang="0">
                  <a:pos x="21" y="857"/>
                </a:cxn>
                <a:cxn ang="0">
                  <a:pos x="32" y="838"/>
                </a:cxn>
                <a:cxn ang="0">
                  <a:pos x="44" y="818"/>
                </a:cxn>
                <a:cxn ang="0">
                  <a:pos x="56" y="799"/>
                </a:cxn>
                <a:cxn ang="0">
                  <a:pos x="67" y="780"/>
                </a:cxn>
                <a:cxn ang="0">
                  <a:pos x="75" y="765"/>
                </a:cxn>
                <a:cxn ang="0">
                  <a:pos x="94" y="705"/>
                </a:cxn>
                <a:cxn ang="0">
                  <a:pos x="100" y="629"/>
                </a:cxn>
                <a:cxn ang="0">
                  <a:pos x="95" y="541"/>
                </a:cxn>
                <a:cxn ang="0">
                  <a:pos x="84" y="446"/>
                </a:cxn>
                <a:cxn ang="0">
                  <a:pos x="67" y="351"/>
                </a:cxn>
                <a:cxn ang="0">
                  <a:pos x="48" y="257"/>
                </a:cxn>
                <a:cxn ang="0">
                  <a:pos x="30" y="171"/>
                </a:cxn>
                <a:cxn ang="0">
                  <a:pos x="14" y="98"/>
                </a:cxn>
                <a:cxn ang="0">
                  <a:pos x="11" y="84"/>
                </a:cxn>
                <a:cxn ang="0">
                  <a:pos x="8" y="68"/>
                </a:cxn>
                <a:cxn ang="0">
                  <a:pos x="3" y="54"/>
                </a:cxn>
                <a:cxn ang="0">
                  <a:pos x="0" y="39"/>
                </a:cxn>
              </a:cxnLst>
              <a:rect l="0" t="0" r="r" b="b"/>
              <a:pathLst>
                <a:path w="170" h="888">
                  <a:moveTo>
                    <a:pt x="0" y="39"/>
                  </a:moveTo>
                  <a:lnTo>
                    <a:pt x="16" y="36"/>
                  </a:lnTo>
                  <a:lnTo>
                    <a:pt x="29" y="30"/>
                  </a:lnTo>
                  <a:lnTo>
                    <a:pt x="41" y="20"/>
                  </a:lnTo>
                  <a:lnTo>
                    <a:pt x="52" y="11"/>
                  </a:lnTo>
                  <a:lnTo>
                    <a:pt x="65" y="3"/>
                  </a:lnTo>
                  <a:lnTo>
                    <a:pt x="78" y="0"/>
                  </a:lnTo>
                  <a:lnTo>
                    <a:pt x="92" y="0"/>
                  </a:lnTo>
                  <a:lnTo>
                    <a:pt x="110" y="6"/>
                  </a:lnTo>
                  <a:lnTo>
                    <a:pt x="133" y="74"/>
                  </a:lnTo>
                  <a:lnTo>
                    <a:pt x="151" y="141"/>
                  </a:lnTo>
                  <a:lnTo>
                    <a:pt x="164" y="211"/>
                  </a:lnTo>
                  <a:lnTo>
                    <a:pt x="170" y="285"/>
                  </a:lnTo>
                  <a:lnTo>
                    <a:pt x="170" y="373"/>
                  </a:lnTo>
                  <a:lnTo>
                    <a:pt x="162" y="476"/>
                  </a:lnTo>
                  <a:lnTo>
                    <a:pt x="148" y="598"/>
                  </a:lnTo>
                  <a:lnTo>
                    <a:pt x="125" y="743"/>
                  </a:lnTo>
                  <a:lnTo>
                    <a:pt x="121" y="749"/>
                  </a:lnTo>
                  <a:lnTo>
                    <a:pt x="108" y="765"/>
                  </a:lnTo>
                  <a:lnTo>
                    <a:pt x="91" y="787"/>
                  </a:lnTo>
                  <a:lnTo>
                    <a:pt x="71" y="813"/>
                  </a:lnTo>
                  <a:lnTo>
                    <a:pt x="49" y="838"/>
                  </a:lnTo>
                  <a:lnTo>
                    <a:pt x="30" y="862"/>
                  </a:lnTo>
                  <a:lnTo>
                    <a:pt x="16" y="880"/>
                  </a:lnTo>
                  <a:lnTo>
                    <a:pt x="6" y="888"/>
                  </a:lnTo>
                  <a:lnTo>
                    <a:pt x="6" y="884"/>
                  </a:lnTo>
                  <a:lnTo>
                    <a:pt x="11" y="873"/>
                  </a:lnTo>
                  <a:lnTo>
                    <a:pt x="21" y="857"/>
                  </a:lnTo>
                  <a:lnTo>
                    <a:pt x="32" y="838"/>
                  </a:lnTo>
                  <a:lnTo>
                    <a:pt x="44" y="818"/>
                  </a:lnTo>
                  <a:lnTo>
                    <a:pt x="56" y="799"/>
                  </a:lnTo>
                  <a:lnTo>
                    <a:pt x="67" y="780"/>
                  </a:lnTo>
                  <a:lnTo>
                    <a:pt x="75" y="765"/>
                  </a:lnTo>
                  <a:lnTo>
                    <a:pt x="94" y="705"/>
                  </a:lnTo>
                  <a:lnTo>
                    <a:pt x="100" y="629"/>
                  </a:lnTo>
                  <a:lnTo>
                    <a:pt x="95" y="541"/>
                  </a:lnTo>
                  <a:lnTo>
                    <a:pt x="84" y="446"/>
                  </a:lnTo>
                  <a:lnTo>
                    <a:pt x="67" y="351"/>
                  </a:lnTo>
                  <a:lnTo>
                    <a:pt x="48" y="257"/>
                  </a:lnTo>
                  <a:lnTo>
                    <a:pt x="30" y="171"/>
                  </a:lnTo>
                  <a:lnTo>
                    <a:pt x="14" y="98"/>
                  </a:lnTo>
                  <a:lnTo>
                    <a:pt x="11" y="84"/>
                  </a:lnTo>
                  <a:lnTo>
                    <a:pt x="8" y="68"/>
                  </a:lnTo>
                  <a:lnTo>
                    <a:pt x="3" y="54"/>
                  </a:lnTo>
                  <a:lnTo>
                    <a:pt x="0" y="39"/>
                  </a:lnTo>
                  <a:close/>
                </a:path>
              </a:pathLst>
            </a:custGeom>
            <a:solidFill>
              <a:srgbClr val="7F3F1C"/>
            </a:solidFill>
            <a:ln w="9525">
              <a:noFill/>
              <a:round/>
              <a:headEnd/>
              <a:tailEnd/>
            </a:ln>
          </p:spPr>
          <p:txBody>
            <a:bodyPr/>
            <a:lstStyle/>
            <a:p>
              <a:endParaRPr lang="en-US"/>
            </a:p>
          </p:txBody>
        </p:sp>
        <p:sp>
          <p:nvSpPr>
            <p:cNvPr id="74" name="Freeform 75"/>
            <p:cNvSpPr>
              <a:spLocks/>
            </p:cNvSpPr>
            <p:nvPr/>
          </p:nvSpPr>
          <p:spPr bwMode="auto">
            <a:xfrm>
              <a:off x="7747000" y="5922963"/>
              <a:ext cx="57150" cy="219075"/>
            </a:xfrm>
            <a:custGeom>
              <a:avLst/>
              <a:gdLst/>
              <a:ahLst/>
              <a:cxnLst>
                <a:cxn ang="0">
                  <a:pos x="19" y="17"/>
                </a:cxn>
                <a:cxn ang="0">
                  <a:pos x="0" y="187"/>
                </a:cxn>
                <a:cxn ang="0">
                  <a:pos x="0" y="189"/>
                </a:cxn>
                <a:cxn ang="0">
                  <a:pos x="0" y="195"/>
                </a:cxn>
                <a:cxn ang="0">
                  <a:pos x="3" y="213"/>
                </a:cxn>
                <a:cxn ang="0">
                  <a:pos x="13" y="243"/>
                </a:cxn>
                <a:cxn ang="0">
                  <a:pos x="18" y="257"/>
                </a:cxn>
                <a:cxn ang="0">
                  <a:pos x="21" y="268"/>
                </a:cxn>
                <a:cxn ang="0">
                  <a:pos x="24" y="275"/>
                </a:cxn>
                <a:cxn ang="0">
                  <a:pos x="29" y="275"/>
                </a:cxn>
                <a:cxn ang="0">
                  <a:pos x="33" y="271"/>
                </a:cxn>
                <a:cxn ang="0">
                  <a:pos x="38" y="264"/>
                </a:cxn>
                <a:cxn ang="0">
                  <a:pos x="46" y="252"/>
                </a:cxn>
                <a:cxn ang="0">
                  <a:pos x="56" y="237"/>
                </a:cxn>
                <a:cxn ang="0">
                  <a:pos x="67" y="213"/>
                </a:cxn>
                <a:cxn ang="0">
                  <a:pos x="72" y="194"/>
                </a:cxn>
                <a:cxn ang="0">
                  <a:pos x="72" y="183"/>
                </a:cxn>
                <a:cxn ang="0">
                  <a:pos x="72" y="179"/>
                </a:cxn>
                <a:cxn ang="0">
                  <a:pos x="64" y="94"/>
                </a:cxn>
                <a:cxn ang="0">
                  <a:pos x="59" y="71"/>
                </a:cxn>
                <a:cxn ang="0">
                  <a:pos x="46" y="28"/>
                </a:cxn>
                <a:cxn ang="0">
                  <a:pos x="32" y="0"/>
                </a:cxn>
                <a:cxn ang="0">
                  <a:pos x="19" y="17"/>
                </a:cxn>
              </a:cxnLst>
              <a:rect l="0" t="0" r="r" b="b"/>
              <a:pathLst>
                <a:path w="72" h="275">
                  <a:moveTo>
                    <a:pt x="19" y="17"/>
                  </a:moveTo>
                  <a:lnTo>
                    <a:pt x="0" y="187"/>
                  </a:lnTo>
                  <a:lnTo>
                    <a:pt x="0" y="189"/>
                  </a:lnTo>
                  <a:lnTo>
                    <a:pt x="0" y="195"/>
                  </a:lnTo>
                  <a:lnTo>
                    <a:pt x="3" y="213"/>
                  </a:lnTo>
                  <a:lnTo>
                    <a:pt x="13" y="243"/>
                  </a:lnTo>
                  <a:lnTo>
                    <a:pt x="18" y="257"/>
                  </a:lnTo>
                  <a:lnTo>
                    <a:pt x="21" y="268"/>
                  </a:lnTo>
                  <a:lnTo>
                    <a:pt x="24" y="275"/>
                  </a:lnTo>
                  <a:lnTo>
                    <a:pt x="29" y="275"/>
                  </a:lnTo>
                  <a:lnTo>
                    <a:pt x="33" y="271"/>
                  </a:lnTo>
                  <a:lnTo>
                    <a:pt x="38" y="264"/>
                  </a:lnTo>
                  <a:lnTo>
                    <a:pt x="46" y="252"/>
                  </a:lnTo>
                  <a:lnTo>
                    <a:pt x="56" y="237"/>
                  </a:lnTo>
                  <a:lnTo>
                    <a:pt x="67" y="213"/>
                  </a:lnTo>
                  <a:lnTo>
                    <a:pt x="72" y="194"/>
                  </a:lnTo>
                  <a:lnTo>
                    <a:pt x="72" y="183"/>
                  </a:lnTo>
                  <a:lnTo>
                    <a:pt x="72" y="179"/>
                  </a:lnTo>
                  <a:lnTo>
                    <a:pt x="64" y="94"/>
                  </a:lnTo>
                  <a:lnTo>
                    <a:pt x="59" y="71"/>
                  </a:lnTo>
                  <a:lnTo>
                    <a:pt x="46" y="28"/>
                  </a:lnTo>
                  <a:lnTo>
                    <a:pt x="32" y="0"/>
                  </a:lnTo>
                  <a:lnTo>
                    <a:pt x="19" y="17"/>
                  </a:lnTo>
                  <a:close/>
                </a:path>
              </a:pathLst>
            </a:custGeom>
            <a:solidFill>
              <a:srgbClr val="000000"/>
            </a:solidFill>
            <a:ln w="9525">
              <a:noFill/>
              <a:round/>
              <a:headEnd/>
              <a:tailEnd/>
            </a:ln>
          </p:spPr>
          <p:txBody>
            <a:bodyPr/>
            <a:lstStyle/>
            <a:p>
              <a:endParaRPr lang="en-US"/>
            </a:p>
          </p:txBody>
        </p:sp>
        <p:sp>
          <p:nvSpPr>
            <p:cNvPr id="75" name="Freeform 76"/>
            <p:cNvSpPr>
              <a:spLocks/>
            </p:cNvSpPr>
            <p:nvPr/>
          </p:nvSpPr>
          <p:spPr bwMode="auto">
            <a:xfrm>
              <a:off x="7747000" y="5913438"/>
              <a:ext cx="57150" cy="160337"/>
            </a:xfrm>
            <a:custGeom>
              <a:avLst/>
              <a:gdLst/>
              <a:ahLst/>
              <a:cxnLst>
                <a:cxn ang="0">
                  <a:pos x="38" y="0"/>
                </a:cxn>
                <a:cxn ang="0">
                  <a:pos x="43" y="16"/>
                </a:cxn>
                <a:cxn ang="0">
                  <a:pos x="53" y="56"/>
                </a:cxn>
                <a:cxn ang="0">
                  <a:pos x="64" y="103"/>
                </a:cxn>
                <a:cxn ang="0">
                  <a:pos x="68" y="145"/>
                </a:cxn>
                <a:cxn ang="0">
                  <a:pos x="70" y="164"/>
                </a:cxn>
                <a:cxn ang="0">
                  <a:pos x="72" y="180"/>
                </a:cxn>
                <a:cxn ang="0">
                  <a:pos x="72" y="189"/>
                </a:cxn>
                <a:cxn ang="0">
                  <a:pos x="72" y="192"/>
                </a:cxn>
                <a:cxn ang="0">
                  <a:pos x="0" y="202"/>
                </a:cxn>
                <a:cxn ang="0">
                  <a:pos x="21" y="2"/>
                </a:cxn>
                <a:cxn ang="0">
                  <a:pos x="38" y="0"/>
                </a:cxn>
              </a:cxnLst>
              <a:rect l="0" t="0" r="r" b="b"/>
              <a:pathLst>
                <a:path w="72" h="202">
                  <a:moveTo>
                    <a:pt x="38" y="0"/>
                  </a:moveTo>
                  <a:lnTo>
                    <a:pt x="43" y="16"/>
                  </a:lnTo>
                  <a:lnTo>
                    <a:pt x="53" y="56"/>
                  </a:lnTo>
                  <a:lnTo>
                    <a:pt x="64" y="103"/>
                  </a:lnTo>
                  <a:lnTo>
                    <a:pt x="68" y="145"/>
                  </a:lnTo>
                  <a:lnTo>
                    <a:pt x="70" y="164"/>
                  </a:lnTo>
                  <a:lnTo>
                    <a:pt x="72" y="180"/>
                  </a:lnTo>
                  <a:lnTo>
                    <a:pt x="72" y="189"/>
                  </a:lnTo>
                  <a:lnTo>
                    <a:pt x="72" y="192"/>
                  </a:lnTo>
                  <a:lnTo>
                    <a:pt x="0" y="202"/>
                  </a:lnTo>
                  <a:lnTo>
                    <a:pt x="21" y="2"/>
                  </a:lnTo>
                  <a:lnTo>
                    <a:pt x="38" y="0"/>
                  </a:lnTo>
                  <a:close/>
                </a:path>
              </a:pathLst>
            </a:custGeom>
            <a:solidFill>
              <a:srgbClr val="A3633F"/>
            </a:solidFill>
            <a:ln w="9525">
              <a:noFill/>
              <a:round/>
              <a:headEnd/>
              <a:tailEnd/>
            </a:ln>
          </p:spPr>
          <p:txBody>
            <a:bodyPr/>
            <a:lstStyle/>
            <a:p>
              <a:endParaRPr lang="en-US"/>
            </a:p>
          </p:txBody>
        </p:sp>
        <p:sp>
          <p:nvSpPr>
            <p:cNvPr id="76" name="Freeform 77"/>
            <p:cNvSpPr>
              <a:spLocks/>
            </p:cNvSpPr>
            <p:nvPr/>
          </p:nvSpPr>
          <p:spPr bwMode="auto">
            <a:xfrm>
              <a:off x="7508875" y="5426075"/>
              <a:ext cx="268287" cy="515938"/>
            </a:xfrm>
            <a:custGeom>
              <a:avLst/>
              <a:gdLst/>
              <a:ahLst/>
              <a:cxnLst>
                <a:cxn ang="0">
                  <a:pos x="202" y="113"/>
                </a:cxn>
                <a:cxn ang="0">
                  <a:pos x="224" y="154"/>
                </a:cxn>
                <a:cxn ang="0">
                  <a:pos x="245" y="201"/>
                </a:cxn>
                <a:cxn ang="0">
                  <a:pos x="264" y="253"/>
                </a:cxn>
                <a:cxn ang="0">
                  <a:pos x="283" y="310"/>
                </a:cxn>
                <a:cxn ang="0">
                  <a:pos x="300" y="375"/>
                </a:cxn>
                <a:cxn ang="0">
                  <a:pos x="314" y="447"/>
                </a:cxn>
                <a:cxn ang="0">
                  <a:pos x="327" y="526"/>
                </a:cxn>
                <a:cxn ang="0">
                  <a:pos x="338" y="612"/>
                </a:cxn>
                <a:cxn ang="0">
                  <a:pos x="338" y="625"/>
                </a:cxn>
                <a:cxn ang="0">
                  <a:pos x="337" y="647"/>
                </a:cxn>
                <a:cxn ang="0">
                  <a:pos x="330" y="650"/>
                </a:cxn>
                <a:cxn ang="0">
                  <a:pos x="314" y="610"/>
                </a:cxn>
                <a:cxn ang="0">
                  <a:pos x="305" y="582"/>
                </a:cxn>
                <a:cxn ang="0">
                  <a:pos x="291" y="548"/>
                </a:cxn>
                <a:cxn ang="0">
                  <a:pos x="273" y="510"/>
                </a:cxn>
                <a:cxn ang="0">
                  <a:pos x="252" y="471"/>
                </a:cxn>
                <a:cxn ang="0">
                  <a:pos x="230" y="426"/>
                </a:cxn>
                <a:cxn ang="0">
                  <a:pos x="206" y="382"/>
                </a:cxn>
                <a:cxn ang="0">
                  <a:pos x="181" y="336"/>
                </a:cxn>
                <a:cxn ang="0">
                  <a:pos x="156" y="289"/>
                </a:cxn>
                <a:cxn ang="0">
                  <a:pos x="130" y="245"/>
                </a:cxn>
                <a:cxn ang="0">
                  <a:pos x="106" y="202"/>
                </a:cxn>
                <a:cxn ang="0">
                  <a:pos x="83" y="162"/>
                </a:cxn>
                <a:cxn ang="0">
                  <a:pos x="60" y="124"/>
                </a:cxn>
                <a:cxn ang="0">
                  <a:pos x="40" y="92"/>
                </a:cxn>
                <a:cxn ang="0">
                  <a:pos x="24" y="64"/>
                </a:cxn>
                <a:cxn ang="0">
                  <a:pos x="10" y="42"/>
                </a:cxn>
                <a:cxn ang="0">
                  <a:pos x="0" y="27"/>
                </a:cxn>
                <a:cxn ang="0">
                  <a:pos x="21" y="24"/>
                </a:cxn>
                <a:cxn ang="0">
                  <a:pos x="43" y="19"/>
                </a:cxn>
                <a:cxn ang="0">
                  <a:pos x="65" y="15"/>
                </a:cxn>
                <a:cxn ang="0">
                  <a:pos x="84" y="11"/>
                </a:cxn>
                <a:cxn ang="0">
                  <a:pos x="102" y="7"/>
                </a:cxn>
                <a:cxn ang="0">
                  <a:pos x="116" y="4"/>
                </a:cxn>
                <a:cxn ang="0">
                  <a:pos x="125" y="2"/>
                </a:cxn>
                <a:cxn ang="0">
                  <a:pos x="129" y="0"/>
                </a:cxn>
                <a:cxn ang="0">
                  <a:pos x="130" y="2"/>
                </a:cxn>
                <a:cxn ang="0">
                  <a:pos x="133" y="7"/>
                </a:cxn>
                <a:cxn ang="0">
                  <a:pos x="140" y="15"/>
                </a:cxn>
                <a:cxn ang="0">
                  <a:pos x="149" y="27"/>
                </a:cxn>
                <a:cxn ang="0">
                  <a:pos x="160" y="43"/>
                </a:cxn>
                <a:cxn ang="0">
                  <a:pos x="171" y="62"/>
                </a:cxn>
                <a:cxn ang="0">
                  <a:pos x="186" y="86"/>
                </a:cxn>
                <a:cxn ang="0">
                  <a:pos x="202" y="113"/>
                </a:cxn>
              </a:cxnLst>
              <a:rect l="0" t="0" r="r" b="b"/>
              <a:pathLst>
                <a:path w="338" h="650">
                  <a:moveTo>
                    <a:pt x="202" y="113"/>
                  </a:moveTo>
                  <a:lnTo>
                    <a:pt x="224" y="154"/>
                  </a:lnTo>
                  <a:lnTo>
                    <a:pt x="245" y="201"/>
                  </a:lnTo>
                  <a:lnTo>
                    <a:pt x="264" y="253"/>
                  </a:lnTo>
                  <a:lnTo>
                    <a:pt x="283" y="310"/>
                  </a:lnTo>
                  <a:lnTo>
                    <a:pt x="300" y="375"/>
                  </a:lnTo>
                  <a:lnTo>
                    <a:pt x="314" y="447"/>
                  </a:lnTo>
                  <a:lnTo>
                    <a:pt x="327" y="526"/>
                  </a:lnTo>
                  <a:lnTo>
                    <a:pt x="338" y="612"/>
                  </a:lnTo>
                  <a:lnTo>
                    <a:pt x="338" y="625"/>
                  </a:lnTo>
                  <a:lnTo>
                    <a:pt x="337" y="647"/>
                  </a:lnTo>
                  <a:lnTo>
                    <a:pt x="330" y="650"/>
                  </a:lnTo>
                  <a:lnTo>
                    <a:pt x="314" y="610"/>
                  </a:lnTo>
                  <a:lnTo>
                    <a:pt x="305" y="582"/>
                  </a:lnTo>
                  <a:lnTo>
                    <a:pt x="291" y="548"/>
                  </a:lnTo>
                  <a:lnTo>
                    <a:pt x="273" y="510"/>
                  </a:lnTo>
                  <a:lnTo>
                    <a:pt x="252" y="471"/>
                  </a:lnTo>
                  <a:lnTo>
                    <a:pt x="230" y="426"/>
                  </a:lnTo>
                  <a:lnTo>
                    <a:pt x="206" y="382"/>
                  </a:lnTo>
                  <a:lnTo>
                    <a:pt x="181" y="336"/>
                  </a:lnTo>
                  <a:lnTo>
                    <a:pt x="156" y="289"/>
                  </a:lnTo>
                  <a:lnTo>
                    <a:pt x="130" y="245"/>
                  </a:lnTo>
                  <a:lnTo>
                    <a:pt x="106" y="202"/>
                  </a:lnTo>
                  <a:lnTo>
                    <a:pt x="83" y="162"/>
                  </a:lnTo>
                  <a:lnTo>
                    <a:pt x="60" y="124"/>
                  </a:lnTo>
                  <a:lnTo>
                    <a:pt x="40" y="92"/>
                  </a:lnTo>
                  <a:lnTo>
                    <a:pt x="24" y="64"/>
                  </a:lnTo>
                  <a:lnTo>
                    <a:pt x="10" y="42"/>
                  </a:lnTo>
                  <a:lnTo>
                    <a:pt x="0" y="27"/>
                  </a:lnTo>
                  <a:lnTo>
                    <a:pt x="21" y="24"/>
                  </a:lnTo>
                  <a:lnTo>
                    <a:pt x="43" y="19"/>
                  </a:lnTo>
                  <a:lnTo>
                    <a:pt x="65" y="15"/>
                  </a:lnTo>
                  <a:lnTo>
                    <a:pt x="84" y="11"/>
                  </a:lnTo>
                  <a:lnTo>
                    <a:pt x="102" y="7"/>
                  </a:lnTo>
                  <a:lnTo>
                    <a:pt x="116" y="4"/>
                  </a:lnTo>
                  <a:lnTo>
                    <a:pt x="125" y="2"/>
                  </a:lnTo>
                  <a:lnTo>
                    <a:pt x="129" y="0"/>
                  </a:lnTo>
                  <a:lnTo>
                    <a:pt x="130" y="2"/>
                  </a:lnTo>
                  <a:lnTo>
                    <a:pt x="133" y="7"/>
                  </a:lnTo>
                  <a:lnTo>
                    <a:pt x="140" y="15"/>
                  </a:lnTo>
                  <a:lnTo>
                    <a:pt x="149" y="27"/>
                  </a:lnTo>
                  <a:lnTo>
                    <a:pt x="160" y="43"/>
                  </a:lnTo>
                  <a:lnTo>
                    <a:pt x="171" y="62"/>
                  </a:lnTo>
                  <a:lnTo>
                    <a:pt x="186" y="86"/>
                  </a:lnTo>
                  <a:lnTo>
                    <a:pt x="202" y="113"/>
                  </a:lnTo>
                  <a:close/>
                </a:path>
              </a:pathLst>
            </a:custGeom>
            <a:solidFill>
              <a:srgbClr val="A3633F"/>
            </a:solidFill>
            <a:ln w="9525">
              <a:noFill/>
              <a:round/>
              <a:headEnd/>
              <a:tailEnd/>
            </a:ln>
          </p:spPr>
          <p:txBody>
            <a:bodyPr/>
            <a:lstStyle/>
            <a:p>
              <a:endParaRPr lang="en-US"/>
            </a:p>
          </p:txBody>
        </p:sp>
        <p:sp>
          <p:nvSpPr>
            <p:cNvPr id="77" name="Freeform 78"/>
            <p:cNvSpPr>
              <a:spLocks/>
            </p:cNvSpPr>
            <p:nvPr/>
          </p:nvSpPr>
          <p:spPr bwMode="auto">
            <a:xfrm>
              <a:off x="7329487" y="5973763"/>
              <a:ext cx="174625" cy="146050"/>
            </a:xfrm>
            <a:custGeom>
              <a:avLst/>
              <a:gdLst/>
              <a:ahLst/>
              <a:cxnLst>
                <a:cxn ang="0">
                  <a:pos x="4" y="170"/>
                </a:cxn>
                <a:cxn ang="0">
                  <a:pos x="21" y="164"/>
                </a:cxn>
                <a:cxn ang="0">
                  <a:pos x="35" y="159"/>
                </a:cxn>
                <a:cxn ang="0">
                  <a:pos x="47" y="153"/>
                </a:cxn>
                <a:cxn ang="0">
                  <a:pos x="56" y="148"/>
                </a:cxn>
                <a:cxn ang="0">
                  <a:pos x="64" y="145"/>
                </a:cxn>
                <a:cxn ang="0">
                  <a:pos x="69" y="142"/>
                </a:cxn>
                <a:cxn ang="0">
                  <a:pos x="72" y="139"/>
                </a:cxn>
                <a:cxn ang="0">
                  <a:pos x="74" y="139"/>
                </a:cxn>
                <a:cxn ang="0">
                  <a:pos x="177" y="15"/>
                </a:cxn>
                <a:cxn ang="0">
                  <a:pos x="191" y="0"/>
                </a:cxn>
                <a:cxn ang="0">
                  <a:pos x="193" y="2"/>
                </a:cxn>
                <a:cxn ang="0">
                  <a:pos x="199" y="7"/>
                </a:cxn>
                <a:cxn ang="0">
                  <a:pos x="205" y="13"/>
                </a:cxn>
                <a:cxn ang="0">
                  <a:pos x="212" y="24"/>
                </a:cxn>
                <a:cxn ang="0">
                  <a:pos x="216" y="37"/>
                </a:cxn>
                <a:cxn ang="0">
                  <a:pos x="220" y="51"/>
                </a:cxn>
                <a:cxn ang="0">
                  <a:pos x="216" y="69"/>
                </a:cxn>
                <a:cxn ang="0">
                  <a:pos x="209" y="88"/>
                </a:cxn>
                <a:cxn ang="0">
                  <a:pos x="197" y="97"/>
                </a:cxn>
                <a:cxn ang="0">
                  <a:pos x="196" y="97"/>
                </a:cxn>
                <a:cxn ang="0">
                  <a:pos x="189" y="97"/>
                </a:cxn>
                <a:cxn ang="0">
                  <a:pos x="183" y="99"/>
                </a:cxn>
                <a:cxn ang="0">
                  <a:pos x="174" y="102"/>
                </a:cxn>
                <a:cxn ang="0">
                  <a:pos x="164" y="107"/>
                </a:cxn>
                <a:cxn ang="0">
                  <a:pos x="153" y="115"/>
                </a:cxn>
                <a:cxn ang="0">
                  <a:pos x="142" y="124"/>
                </a:cxn>
                <a:cxn ang="0">
                  <a:pos x="132" y="139"/>
                </a:cxn>
                <a:cxn ang="0">
                  <a:pos x="110" y="169"/>
                </a:cxn>
                <a:cxn ang="0">
                  <a:pos x="105" y="185"/>
                </a:cxn>
                <a:cxn ang="0">
                  <a:pos x="5" y="185"/>
                </a:cxn>
                <a:cxn ang="0">
                  <a:pos x="4" y="183"/>
                </a:cxn>
                <a:cxn ang="0">
                  <a:pos x="2" y="178"/>
                </a:cxn>
                <a:cxn ang="0">
                  <a:pos x="0" y="174"/>
                </a:cxn>
                <a:cxn ang="0">
                  <a:pos x="4" y="170"/>
                </a:cxn>
              </a:cxnLst>
              <a:rect l="0" t="0" r="r" b="b"/>
              <a:pathLst>
                <a:path w="220" h="185">
                  <a:moveTo>
                    <a:pt x="4" y="170"/>
                  </a:moveTo>
                  <a:lnTo>
                    <a:pt x="21" y="164"/>
                  </a:lnTo>
                  <a:lnTo>
                    <a:pt x="35" y="159"/>
                  </a:lnTo>
                  <a:lnTo>
                    <a:pt x="47" y="153"/>
                  </a:lnTo>
                  <a:lnTo>
                    <a:pt x="56" y="148"/>
                  </a:lnTo>
                  <a:lnTo>
                    <a:pt x="64" y="145"/>
                  </a:lnTo>
                  <a:lnTo>
                    <a:pt x="69" y="142"/>
                  </a:lnTo>
                  <a:lnTo>
                    <a:pt x="72" y="139"/>
                  </a:lnTo>
                  <a:lnTo>
                    <a:pt x="74" y="139"/>
                  </a:lnTo>
                  <a:lnTo>
                    <a:pt x="177" y="15"/>
                  </a:lnTo>
                  <a:lnTo>
                    <a:pt x="191" y="0"/>
                  </a:lnTo>
                  <a:lnTo>
                    <a:pt x="193" y="2"/>
                  </a:lnTo>
                  <a:lnTo>
                    <a:pt x="199" y="7"/>
                  </a:lnTo>
                  <a:lnTo>
                    <a:pt x="205" y="13"/>
                  </a:lnTo>
                  <a:lnTo>
                    <a:pt x="212" y="24"/>
                  </a:lnTo>
                  <a:lnTo>
                    <a:pt x="216" y="37"/>
                  </a:lnTo>
                  <a:lnTo>
                    <a:pt x="220" y="51"/>
                  </a:lnTo>
                  <a:lnTo>
                    <a:pt x="216" y="69"/>
                  </a:lnTo>
                  <a:lnTo>
                    <a:pt x="209" y="88"/>
                  </a:lnTo>
                  <a:lnTo>
                    <a:pt x="197" y="97"/>
                  </a:lnTo>
                  <a:lnTo>
                    <a:pt x="196" y="97"/>
                  </a:lnTo>
                  <a:lnTo>
                    <a:pt x="189" y="97"/>
                  </a:lnTo>
                  <a:lnTo>
                    <a:pt x="183" y="99"/>
                  </a:lnTo>
                  <a:lnTo>
                    <a:pt x="174" y="102"/>
                  </a:lnTo>
                  <a:lnTo>
                    <a:pt x="164" y="107"/>
                  </a:lnTo>
                  <a:lnTo>
                    <a:pt x="153" y="115"/>
                  </a:lnTo>
                  <a:lnTo>
                    <a:pt x="142" y="124"/>
                  </a:lnTo>
                  <a:lnTo>
                    <a:pt x="132" y="139"/>
                  </a:lnTo>
                  <a:lnTo>
                    <a:pt x="110" y="169"/>
                  </a:lnTo>
                  <a:lnTo>
                    <a:pt x="105" y="185"/>
                  </a:lnTo>
                  <a:lnTo>
                    <a:pt x="5" y="185"/>
                  </a:lnTo>
                  <a:lnTo>
                    <a:pt x="4" y="183"/>
                  </a:lnTo>
                  <a:lnTo>
                    <a:pt x="2" y="178"/>
                  </a:lnTo>
                  <a:lnTo>
                    <a:pt x="0" y="174"/>
                  </a:lnTo>
                  <a:lnTo>
                    <a:pt x="4" y="170"/>
                  </a:lnTo>
                  <a:close/>
                </a:path>
              </a:pathLst>
            </a:custGeom>
            <a:solidFill>
              <a:srgbClr val="7F3F1C"/>
            </a:solidFill>
            <a:ln w="9525">
              <a:noFill/>
              <a:round/>
              <a:headEnd/>
              <a:tailEnd/>
            </a:ln>
          </p:spPr>
          <p:txBody>
            <a:bodyPr/>
            <a:lstStyle/>
            <a:p>
              <a:endParaRPr lang="en-US"/>
            </a:p>
          </p:txBody>
        </p:sp>
        <p:sp>
          <p:nvSpPr>
            <p:cNvPr id="78" name="Freeform 79"/>
            <p:cNvSpPr>
              <a:spLocks/>
            </p:cNvSpPr>
            <p:nvPr/>
          </p:nvSpPr>
          <p:spPr bwMode="auto">
            <a:xfrm>
              <a:off x="7312025" y="5986463"/>
              <a:ext cx="198437" cy="134937"/>
            </a:xfrm>
            <a:custGeom>
              <a:avLst/>
              <a:gdLst/>
              <a:ahLst/>
              <a:cxnLst>
                <a:cxn ang="0">
                  <a:pos x="8" y="158"/>
                </a:cxn>
                <a:cxn ang="0">
                  <a:pos x="15" y="156"/>
                </a:cxn>
                <a:cxn ang="0">
                  <a:pos x="26" y="151"/>
                </a:cxn>
                <a:cxn ang="0">
                  <a:pos x="40" y="145"/>
                </a:cxn>
                <a:cxn ang="0">
                  <a:pos x="56" y="138"/>
                </a:cxn>
                <a:cxn ang="0">
                  <a:pos x="70" y="131"/>
                </a:cxn>
                <a:cxn ang="0">
                  <a:pos x="83" y="126"/>
                </a:cxn>
                <a:cxn ang="0">
                  <a:pos x="92" y="121"/>
                </a:cxn>
                <a:cxn ang="0">
                  <a:pos x="96" y="119"/>
                </a:cxn>
                <a:cxn ang="0">
                  <a:pos x="121" y="158"/>
                </a:cxn>
                <a:cxn ang="0">
                  <a:pos x="130" y="142"/>
                </a:cxn>
                <a:cxn ang="0">
                  <a:pos x="142" y="127"/>
                </a:cxn>
                <a:cxn ang="0">
                  <a:pos x="153" y="115"/>
                </a:cxn>
                <a:cxn ang="0">
                  <a:pos x="164" y="102"/>
                </a:cxn>
                <a:cxn ang="0">
                  <a:pos x="173" y="92"/>
                </a:cxn>
                <a:cxn ang="0">
                  <a:pos x="184" y="83"/>
                </a:cxn>
                <a:cxn ang="0">
                  <a:pos x="196" y="75"/>
                </a:cxn>
                <a:cxn ang="0">
                  <a:pos x="205" y="69"/>
                </a:cxn>
                <a:cxn ang="0">
                  <a:pos x="229" y="0"/>
                </a:cxn>
                <a:cxn ang="0">
                  <a:pos x="231" y="2"/>
                </a:cxn>
                <a:cxn ang="0">
                  <a:pos x="235" y="8"/>
                </a:cxn>
                <a:cxn ang="0">
                  <a:pos x="240" y="16"/>
                </a:cxn>
                <a:cxn ang="0">
                  <a:pos x="245" y="26"/>
                </a:cxn>
                <a:cxn ang="0">
                  <a:pos x="250" y="50"/>
                </a:cxn>
                <a:cxn ang="0">
                  <a:pos x="246" y="69"/>
                </a:cxn>
                <a:cxn ang="0">
                  <a:pos x="240" y="80"/>
                </a:cxn>
                <a:cxn ang="0">
                  <a:pos x="237" y="84"/>
                </a:cxn>
                <a:cxn ang="0">
                  <a:pos x="227" y="169"/>
                </a:cxn>
                <a:cxn ang="0">
                  <a:pos x="219" y="170"/>
                </a:cxn>
                <a:cxn ang="0">
                  <a:pos x="215" y="97"/>
                </a:cxn>
                <a:cxn ang="0">
                  <a:pos x="196" y="102"/>
                </a:cxn>
                <a:cxn ang="0">
                  <a:pos x="178" y="110"/>
                </a:cxn>
                <a:cxn ang="0">
                  <a:pos x="164" y="123"/>
                </a:cxn>
                <a:cxn ang="0">
                  <a:pos x="151" y="135"/>
                </a:cxn>
                <a:cxn ang="0">
                  <a:pos x="143" y="148"/>
                </a:cxn>
                <a:cxn ang="0">
                  <a:pos x="135" y="159"/>
                </a:cxn>
                <a:cxn ang="0">
                  <a:pos x="132" y="167"/>
                </a:cxn>
                <a:cxn ang="0">
                  <a:pos x="130" y="170"/>
                </a:cxn>
                <a:cxn ang="0">
                  <a:pos x="2" y="170"/>
                </a:cxn>
                <a:cxn ang="0">
                  <a:pos x="2" y="169"/>
                </a:cxn>
                <a:cxn ang="0">
                  <a:pos x="0" y="165"/>
                </a:cxn>
                <a:cxn ang="0">
                  <a:pos x="2" y="161"/>
                </a:cxn>
                <a:cxn ang="0">
                  <a:pos x="8" y="158"/>
                </a:cxn>
              </a:cxnLst>
              <a:rect l="0" t="0" r="r" b="b"/>
              <a:pathLst>
                <a:path w="250" h="170">
                  <a:moveTo>
                    <a:pt x="8" y="158"/>
                  </a:moveTo>
                  <a:lnTo>
                    <a:pt x="15" y="156"/>
                  </a:lnTo>
                  <a:lnTo>
                    <a:pt x="26" y="151"/>
                  </a:lnTo>
                  <a:lnTo>
                    <a:pt x="40" y="145"/>
                  </a:lnTo>
                  <a:lnTo>
                    <a:pt x="56" y="138"/>
                  </a:lnTo>
                  <a:lnTo>
                    <a:pt x="70" y="131"/>
                  </a:lnTo>
                  <a:lnTo>
                    <a:pt x="83" y="126"/>
                  </a:lnTo>
                  <a:lnTo>
                    <a:pt x="92" y="121"/>
                  </a:lnTo>
                  <a:lnTo>
                    <a:pt x="96" y="119"/>
                  </a:lnTo>
                  <a:lnTo>
                    <a:pt x="121" y="158"/>
                  </a:lnTo>
                  <a:lnTo>
                    <a:pt x="130" y="142"/>
                  </a:lnTo>
                  <a:lnTo>
                    <a:pt x="142" y="127"/>
                  </a:lnTo>
                  <a:lnTo>
                    <a:pt x="153" y="115"/>
                  </a:lnTo>
                  <a:lnTo>
                    <a:pt x="164" y="102"/>
                  </a:lnTo>
                  <a:lnTo>
                    <a:pt x="173" y="92"/>
                  </a:lnTo>
                  <a:lnTo>
                    <a:pt x="184" y="83"/>
                  </a:lnTo>
                  <a:lnTo>
                    <a:pt x="196" y="75"/>
                  </a:lnTo>
                  <a:lnTo>
                    <a:pt x="205" y="69"/>
                  </a:lnTo>
                  <a:lnTo>
                    <a:pt x="229" y="0"/>
                  </a:lnTo>
                  <a:lnTo>
                    <a:pt x="231" y="2"/>
                  </a:lnTo>
                  <a:lnTo>
                    <a:pt x="235" y="8"/>
                  </a:lnTo>
                  <a:lnTo>
                    <a:pt x="240" y="16"/>
                  </a:lnTo>
                  <a:lnTo>
                    <a:pt x="245" y="26"/>
                  </a:lnTo>
                  <a:lnTo>
                    <a:pt x="250" y="50"/>
                  </a:lnTo>
                  <a:lnTo>
                    <a:pt x="246" y="69"/>
                  </a:lnTo>
                  <a:lnTo>
                    <a:pt x="240" y="80"/>
                  </a:lnTo>
                  <a:lnTo>
                    <a:pt x="237" y="84"/>
                  </a:lnTo>
                  <a:lnTo>
                    <a:pt x="227" y="169"/>
                  </a:lnTo>
                  <a:lnTo>
                    <a:pt x="219" y="170"/>
                  </a:lnTo>
                  <a:lnTo>
                    <a:pt x="215" y="97"/>
                  </a:lnTo>
                  <a:lnTo>
                    <a:pt x="196" y="102"/>
                  </a:lnTo>
                  <a:lnTo>
                    <a:pt x="178" y="110"/>
                  </a:lnTo>
                  <a:lnTo>
                    <a:pt x="164" y="123"/>
                  </a:lnTo>
                  <a:lnTo>
                    <a:pt x="151" y="135"/>
                  </a:lnTo>
                  <a:lnTo>
                    <a:pt x="143" y="148"/>
                  </a:lnTo>
                  <a:lnTo>
                    <a:pt x="135" y="159"/>
                  </a:lnTo>
                  <a:lnTo>
                    <a:pt x="132" y="167"/>
                  </a:lnTo>
                  <a:lnTo>
                    <a:pt x="130" y="170"/>
                  </a:lnTo>
                  <a:lnTo>
                    <a:pt x="2" y="170"/>
                  </a:lnTo>
                  <a:lnTo>
                    <a:pt x="2" y="169"/>
                  </a:lnTo>
                  <a:lnTo>
                    <a:pt x="0" y="165"/>
                  </a:lnTo>
                  <a:lnTo>
                    <a:pt x="2" y="161"/>
                  </a:lnTo>
                  <a:lnTo>
                    <a:pt x="8" y="158"/>
                  </a:lnTo>
                  <a:close/>
                </a:path>
              </a:pathLst>
            </a:custGeom>
            <a:solidFill>
              <a:srgbClr val="000000"/>
            </a:solidFill>
            <a:ln w="9525">
              <a:noFill/>
              <a:round/>
              <a:headEnd/>
              <a:tailEnd/>
            </a:ln>
          </p:spPr>
          <p:txBody>
            <a:bodyPr/>
            <a:lstStyle/>
            <a:p>
              <a:endParaRPr lang="en-US"/>
            </a:p>
          </p:txBody>
        </p:sp>
        <p:sp>
          <p:nvSpPr>
            <p:cNvPr id="79" name="Freeform 80"/>
            <p:cNvSpPr>
              <a:spLocks/>
            </p:cNvSpPr>
            <p:nvPr/>
          </p:nvSpPr>
          <p:spPr bwMode="auto">
            <a:xfrm>
              <a:off x="7469187" y="5948363"/>
              <a:ext cx="20638" cy="39687"/>
            </a:xfrm>
            <a:custGeom>
              <a:avLst/>
              <a:gdLst/>
              <a:ahLst/>
              <a:cxnLst>
                <a:cxn ang="0">
                  <a:pos x="17" y="0"/>
                </a:cxn>
                <a:cxn ang="0">
                  <a:pos x="16" y="4"/>
                </a:cxn>
                <a:cxn ang="0">
                  <a:pos x="16" y="15"/>
                </a:cxn>
                <a:cxn ang="0">
                  <a:pos x="17" y="30"/>
                </a:cxn>
                <a:cxn ang="0">
                  <a:pos x="25" y="44"/>
                </a:cxn>
                <a:cxn ang="0">
                  <a:pos x="24" y="46"/>
                </a:cxn>
                <a:cxn ang="0">
                  <a:pos x="17" y="49"/>
                </a:cxn>
                <a:cxn ang="0">
                  <a:pos x="9" y="46"/>
                </a:cxn>
                <a:cxn ang="0">
                  <a:pos x="1" y="31"/>
                </a:cxn>
                <a:cxn ang="0">
                  <a:pos x="0" y="14"/>
                </a:cxn>
                <a:cxn ang="0">
                  <a:pos x="6" y="4"/>
                </a:cxn>
                <a:cxn ang="0">
                  <a:pos x="14" y="0"/>
                </a:cxn>
                <a:cxn ang="0">
                  <a:pos x="17" y="0"/>
                </a:cxn>
              </a:cxnLst>
              <a:rect l="0" t="0" r="r" b="b"/>
              <a:pathLst>
                <a:path w="25" h="49">
                  <a:moveTo>
                    <a:pt x="17" y="0"/>
                  </a:moveTo>
                  <a:lnTo>
                    <a:pt x="16" y="4"/>
                  </a:lnTo>
                  <a:lnTo>
                    <a:pt x="16" y="15"/>
                  </a:lnTo>
                  <a:lnTo>
                    <a:pt x="17" y="30"/>
                  </a:lnTo>
                  <a:lnTo>
                    <a:pt x="25" y="44"/>
                  </a:lnTo>
                  <a:lnTo>
                    <a:pt x="24" y="46"/>
                  </a:lnTo>
                  <a:lnTo>
                    <a:pt x="17" y="49"/>
                  </a:lnTo>
                  <a:lnTo>
                    <a:pt x="9" y="46"/>
                  </a:lnTo>
                  <a:lnTo>
                    <a:pt x="1" y="31"/>
                  </a:lnTo>
                  <a:lnTo>
                    <a:pt x="0" y="14"/>
                  </a:lnTo>
                  <a:lnTo>
                    <a:pt x="6" y="4"/>
                  </a:lnTo>
                  <a:lnTo>
                    <a:pt x="14" y="0"/>
                  </a:lnTo>
                  <a:lnTo>
                    <a:pt x="17" y="0"/>
                  </a:lnTo>
                  <a:close/>
                </a:path>
              </a:pathLst>
            </a:custGeom>
            <a:solidFill>
              <a:srgbClr val="7F3F1C"/>
            </a:solidFill>
            <a:ln w="9525">
              <a:noFill/>
              <a:round/>
              <a:headEnd/>
              <a:tailEnd/>
            </a:ln>
          </p:spPr>
          <p:txBody>
            <a:bodyPr/>
            <a:lstStyle/>
            <a:p>
              <a:endParaRPr lang="en-US"/>
            </a:p>
          </p:txBody>
        </p:sp>
        <p:sp>
          <p:nvSpPr>
            <p:cNvPr id="80" name="Freeform 81"/>
            <p:cNvSpPr>
              <a:spLocks/>
            </p:cNvSpPr>
            <p:nvPr/>
          </p:nvSpPr>
          <p:spPr bwMode="auto">
            <a:xfrm>
              <a:off x="7335837" y="4400550"/>
              <a:ext cx="511175" cy="1504950"/>
            </a:xfrm>
            <a:custGeom>
              <a:avLst/>
              <a:gdLst/>
              <a:ahLst/>
              <a:cxnLst>
                <a:cxn ang="0">
                  <a:pos x="374" y="94"/>
                </a:cxn>
                <a:cxn ang="0">
                  <a:pos x="361" y="86"/>
                </a:cxn>
                <a:cxn ang="0">
                  <a:pos x="342" y="82"/>
                </a:cxn>
                <a:cxn ang="0">
                  <a:pos x="320" y="82"/>
                </a:cxn>
                <a:cxn ang="0">
                  <a:pos x="294" y="84"/>
                </a:cxn>
                <a:cxn ang="0">
                  <a:pos x="270" y="87"/>
                </a:cxn>
                <a:cxn ang="0">
                  <a:pos x="250" y="90"/>
                </a:cxn>
                <a:cxn ang="0">
                  <a:pos x="235" y="92"/>
                </a:cxn>
                <a:cxn ang="0">
                  <a:pos x="231" y="94"/>
                </a:cxn>
                <a:cxn ang="0">
                  <a:pos x="120" y="0"/>
                </a:cxn>
                <a:cxn ang="0">
                  <a:pos x="115" y="19"/>
                </a:cxn>
                <a:cxn ang="0">
                  <a:pos x="104" y="84"/>
                </a:cxn>
                <a:cxn ang="0">
                  <a:pos x="86" y="200"/>
                </a:cxn>
                <a:cxn ang="0">
                  <a:pos x="66" y="378"/>
                </a:cxn>
                <a:cxn ang="0">
                  <a:pos x="45" y="626"/>
                </a:cxn>
                <a:cxn ang="0">
                  <a:pos x="26" y="950"/>
                </a:cxn>
                <a:cxn ang="0">
                  <a:pos x="10" y="1358"/>
                </a:cxn>
                <a:cxn ang="0">
                  <a:pos x="0" y="1862"/>
                </a:cxn>
                <a:cxn ang="0">
                  <a:pos x="620" y="1895"/>
                </a:cxn>
                <a:cxn ang="0">
                  <a:pos x="626" y="1649"/>
                </a:cxn>
                <a:cxn ang="0">
                  <a:pos x="639" y="1104"/>
                </a:cxn>
                <a:cxn ang="0">
                  <a:pos x="644" y="554"/>
                </a:cxn>
                <a:cxn ang="0">
                  <a:pos x="632" y="292"/>
                </a:cxn>
                <a:cxn ang="0">
                  <a:pos x="615" y="278"/>
                </a:cxn>
                <a:cxn ang="0">
                  <a:pos x="596" y="262"/>
                </a:cxn>
                <a:cxn ang="0">
                  <a:pos x="577" y="246"/>
                </a:cxn>
                <a:cxn ang="0">
                  <a:pos x="555" y="229"/>
                </a:cxn>
                <a:cxn ang="0">
                  <a:pos x="534" y="213"/>
                </a:cxn>
                <a:cxn ang="0">
                  <a:pos x="512" y="195"/>
                </a:cxn>
                <a:cxn ang="0">
                  <a:pos x="491" y="179"/>
                </a:cxn>
                <a:cxn ang="0">
                  <a:pos x="470" y="163"/>
                </a:cxn>
                <a:cxn ang="0">
                  <a:pos x="451" y="149"/>
                </a:cxn>
                <a:cxn ang="0">
                  <a:pos x="432" y="136"/>
                </a:cxn>
                <a:cxn ang="0">
                  <a:pos x="416" y="124"/>
                </a:cxn>
                <a:cxn ang="0">
                  <a:pos x="402" y="114"/>
                </a:cxn>
                <a:cxn ang="0">
                  <a:pos x="389" y="105"/>
                </a:cxn>
                <a:cxn ang="0">
                  <a:pos x="382" y="98"/>
                </a:cxn>
                <a:cxn ang="0">
                  <a:pos x="375" y="95"/>
                </a:cxn>
                <a:cxn ang="0">
                  <a:pos x="374" y="94"/>
                </a:cxn>
              </a:cxnLst>
              <a:rect l="0" t="0" r="r" b="b"/>
              <a:pathLst>
                <a:path w="644" h="1895">
                  <a:moveTo>
                    <a:pt x="374" y="94"/>
                  </a:moveTo>
                  <a:lnTo>
                    <a:pt x="361" y="86"/>
                  </a:lnTo>
                  <a:lnTo>
                    <a:pt x="342" y="82"/>
                  </a:lnTo>
                  <a:lnTo>
                    <a:pt x="320" y="82"/>
                  </a:lnTo>
                  <a:lnTo>
                    <a:pt x="294" y="84"/>
                  </a:lnTo>
                  <a:lnTo>
                    <a:pt x="270" y="87"/>
                  </a:lnTo>
                  <a:lnTo>
                    <a:pt x="250" y="90"/>
                  </a:lnTo>
                  <a:lnTo>
                    <a:pt x="235" y="92"/>
                  </a:lnTo>
                  <a:lnTo>
                    <a:pt x="231" y="94"/>
                  </a:lnTo>
                  <a:lnTo>
                    <a:pt x="120" y="0"/>
                  </a:lnTo>
                  <a:lnTo>
                    <a:pt x="115" y="19"/>
                  </a:lnTo>
                  <a:lnTo>
                    <a:pt x="104" y="84"/>
                  </a:lnTo>
                  <a:lnTo>
                    <a:pt x="86" y="200"/>
                  </a:lnTo>
                  <a:lnTo>
                    <a:pt x="66" y="378"/>
                  </a:lnTo>
                  <a:lnTo>
                    <a:pt x="45" y="626"/>
                  </a:lnTo>
                  <a:lnTo>
                    <a:pt x="26" y="950"/>
                  </a:lnTo>
                  <a:lnTo>
                    <a:pt x="10" y="1358"/>
                  </a:lnTo>
                  <a:lnTo>
                    <a:pt x="0" y="1862"/>
                  </a:lnTo>
                  <a:lnTo>
                    <a:pt x="620" y="1895"/>
                  </a:lnTo>
                  <a:lnTo>
                    <a:pt x="626" y="1649"/>
                  </a:lnTo>
                  <a:lnTo>
                    <a:pt x="639" y="1104"/>
                  </a:lnTo>
                  <a:lnTo>
                    <a:pt x="644" y="554"/>
                  </a:lnTo>
                  <a:lnTo>
                    <a:pt x="632" y="292"/>
                  </a:lnTo>
                  <a:lnTo>
                    <a:pt x="615" y="278"/>
                  </a:lnTo>
                  <a:lnTo>
                    <a:pt x="596" y="262"/>
                  </a:lnTo>
                  <a:lnTo>
                    <a:pt x="577" y="246"/>
                  </a:lnTo>
                  <a:lnTo>
                    <a:pt x="555" y="229"/>
                  </a:lnTo>
                  <a:lnTo>
                    <a:pt x="534" y="213"/>
                  </a:lnTo>
                  <a:lnTo>
                    <a:pt x="512" y="195"/>
                  </a:lnTo>
                  <a:lnTo>
                    <a:pt x="491" y="179"/>
                  </a:lnTo>
                  <a:lnTo>
                    <a:pt x="470" y="163"/>
                  </a:lnTo>
                  <a:lnTo>
                    <a:pt x="451" y="149"/>
                  </a:lnTo>
                  <a:lnTo>
                    <a:pt x="432" y="136"/>
                  </a:lnTo>
                  <a:lnTo>
                    <a:pt x="416" y="124"/>
                  </a:lnTo>
                  <a:lnTo>
                    <a:pt x="402" y="114"/>
                  </a:lnTo>
                  <a:lnTo>
                    <a:pt x="389" y="105"/>
                  </a:lnTo>
                  <a:lnTo>
                    <a:pt x="382" y="98"/>
                  </a:lnTo>
                  <a:lnTo>
                    <a:pt x="375" y="95"/>
                  </a:lnTo>
                  <a:lnTo>
                    <a:pt x="374" y="94"/>
                  </a:lnTo>
                  <a:close/>
                </a:path>
              </a:pathLst>
            </a:custGeom>
            <a:solidFill>
              <a:srgbClr val="000000"/>
            </a:solidFill>
            <a:ln w="9525">
              <a:noFill/>
              <a:round/>
              <a:headEnd/>
              <a:tailEnd/>
            </a:ln>
          </p:spPr>
          <p:txBody>
            <a:bodyPr/>
            <a:lstStyle/>
            <a:p>
              <a:endParaRPr lang="en-US"/>
            </a:p>
          </p:txBody>
        </p:sp>
        <p:sp>
          <p:nvSpPr>
            <p:cNvPr id="81" name="Freeform 82"/>
            <p:cNvSpPr>
              <a:spLocks/>
            </p:cNvSpPr>
            <p:nvPr/>
          </p:nvSpPr>
          <p:spPr bwMode="auto">
            <a:xfrm>
              <a:off x="7493000" y="4452938"/>
              <a:ext cx="173037" cy="165100"/>
            </a:xfrm>
            <a:custGeom>
              <a:avLst/>
              <a:gdLst/>
              <a:ahLst/>
              <a:cxnLst>
                <a:cxn ang="0">
                  <a:pos x="0" y="0"/>
                </a:cxn>
                <a:cxn ang="0">
                  <a:pos x="32" y="29"/>
                </a:cxn>
                <a:cxn ang="0">
                  <a:pos x="32" y="29"/>
                </a:cxn>
                <a:cxn ang="0">
                  <a:pos x="32" y="29"/>
                </a:cxn>
                <a:cxn ang="0">
                  <a:pos x="32" y="29"/>
                </a:cxn>
                <a:cxn ang="0">
                  <a:pos x="32" y="29"/>
                </a:cxn>
                <a:cxn ang="0">
                  <a:pos x="41" y="138"/>
                </a:cxn>
                <a:cxn ang="0">
                  <a:pos x="181" y="30"/>
                </a:cxn>
                <a:cxn ang="0">
                  <a:pos x="187" y="35"/>
                </a:cxn>
                <a:cxn ang="0">
                  <a:pos x="195" y="40"/>
                </a:cxn>
                <a:cxn ang="0">
                  <a:pos x="205" y="48"/>
                </a:cxn>
                <a:cxn ang="0">
                  <a:pos x="217" y="59"/>
                </a:cxn>
                <a:cxn ang="0">
                  <a:pos x="24" y="210"/>
                </a:cxn>
                <a:cxn ang="0">
                  <a:pos x="0" y="0"/>
                </a:cxn>
              </a:cxnLst>
              <a:rect l="0" t="0" r="r" b="b"/>
              <a:pathLst>
                <a:path w="217" h="210">
                  <a:moveTo>
                    <a:pt x="0" y="0"/>
                  </a:moveTo>
                  <a:lnTo>
                    <a:pt x="32" y="29"/>
                  </a:lnTo>
                  <a:lnTo>
                    <a:pt x="32" y="29"/>
                  </a:lnTo>
                  <a:lnTo>
                    <a:pt x="32" y="29"/>
                  </a:lnTo>
                  <a:lnTo>
                    <a:pt x="32" y="29"/>
                  </a:lnTo>
                  <a:lnTo>
                    <a:pt x="32" y="29"/>
                  </a:lnTo>
                  <a:lnTo>
                    <a:pt x="41" y="138"/>
                  </a:lnTo>
                  <a:lnTo>
                    <a:pt x="181" y="30"/>
                  </a:lnTo>
                  <a:lnTo>
                    <a:pt x="187" y="35"/>
                  </a:lnTo>
                  <a:lnTo>
                    <a:pt x="195" y="40"/>
                  </a:lnTo>
                  <a:lnTo>
                    <a:pt x="205" y="48"/>
                  </a:lnTo>
                  <a:lnTo>
                    <a:pt x="217" y="59"/>
                  </a:lnTo>
                  <a:lnTo>
                    <a:pt x="24" y="210"/>
                  </a:lnTo>
                  <a:lnTo>
                    <a:pt x="0" y="0"/>
                  </a:lnTo>
                  <a:close/>
                </a:path>
              </a:pathLst>
            </a:custGeom>
            <a:solidFill>
              <a:srgbClr val="C00000"/>
            </a:solidFill>
            <a:ln w="9525">
              <a:noFill/>
              <a:round/>
              <a:headEnd/>
              <a:tailEnd/>
            </a:ln>
          </p:spPr>
          <p:txBody>
            <a:bodyPr/>
            <a:lstStyle/>
            <a:p>
              <a:endParaRPr lang="en-US"/>
            </a:p>
          </p:txBody>
        </p:sp>
        <p:sp>
          <p:nvSpPr>
            <p:cNvPr id="82" name="Freeform 83"/>
            <p:cNvSpPr>
              <a:spLocks/>
            </p:cNvSpPr>
            <p:nvPr/>
          </p:nvSpPr>
          <p:spPr bwMode="auto">
            <a:xfrm>
              <a:off x="7518400" y="4467225"/>
              <a:ext cx="119062" cy="95250"/>
            </a:xfrm>
            <a:custGeom>
              <a:avLst/>
              <a:gdLst/>
              <a:ahLst/>
              <a:cxnLst>
                <a:cxn ang="0">
                  <a:pos x="149" y="11"/>
                </a:cxn>
                <a:cxn ang="0">
                  <a:pos x="9" y="119"/>
                </a:cxn>
                <a:cxn ang="0">
                  <a:pos x="0" y="10"/>
                </a:cxn>
                <a:cxn ang="0">
                  <a:pos x="1" y="10"/>
                </a:cxn>
                <a:cxn ang="0">
                  <a:pos x="4" y="10"/>
                </a:cxn>
                <a:cxn ang="0">
                  <a:pos x="8" y="10"/>
                </a:cxn>
                <a:cxn ang="0">
                  <a:pos x="12" y="8"/>
                </a:cxn>
                <a:cxn ang="0">
                  <a:pos x="27" y="72"/>
                </a:cxn>
                <a:cxn ang="0">
                  <a:pos x="127" y="0"/>
                </a:cxn>
                <a:cxn ang="0">
                  <a:pos x="133" y="2"/>
                </a:cxn>
                <a:cxn ang="0">
                  <a:pos x="139" y="5"/>
                </a:cxn>
                <a:cxn ang="0">
                  <a:pos x="144" y="10"/>
                </a:cxn>
                <a:cxn ang="0">
                  <a:pos x="149" y="11"/>
                </a:cxn>
              </a:cxnLst>
              <a:rect l="0" t="0" r="r" b="b"/>
              <a:pathLst>
                <a:path w="149" h="119">
                  <a:moveTo>
                    <a:pt x="149" y="11"/>
                  </a:moveTo>
                  <a:lnTo>
                    <a:pt x="9" y="119"/>
                  </a:lnTo>
                  <a:lnTo>
                    <a:pt x="0" y="10"/>
                  </a:lnTo>
                  <a:lnTo>
                    <a:pt x="1" y="10"/>
                  </a:lnTo>
                  <a:lnTo>
                    <a:pt x="4" y="10"/>
                  </a:lnTo>
                  <a:lnTo>
                    <a:pt x="8" y="10"/>
                  </a:lnTo>
                  <a:lnTo>
                    <a:pt x="12" y="8"/>
                  </a:lnTo>
                  <a:lnTo>
                    <a:pt x="27" y="72"/>
                  </a:lnTo>
                  <a:lnTo>
                    <a:pt x="127" y="0"/>
                  </a:lnTo>
                  <a:lnTo>
                    <a:pt x="133" y="2"/>
                  </a:lnTo>
                  <a:lnTo>
                    <a:pt x="139" y="5"/>
                  </a:lnTo>
                  <a:lnTo>
                    <a:pt x="144" y="10"/>
                  </a:lnTo>
                  <a:lnTo>
                    <a:pt x="149" y="11"/>
                  </a:lnTo>
                  <a:close/>
                </a:path>
              </a:pathLst>
            </a:custGeom>
            <a:solidFill>
              <a:srgbClr val="C00000"/>
            </a:solidFill>
            <a:ln w="9525">
              <a:noFill/>
              <a:round/>
              <a:headEnd/>
              <a:tailEnd/>
            </a:ln>
          </p:spPr>
          <p:txBody>
            <a:bodyPr/>
            <a:lstStyle/>
            <a:p>
              <a:endParaRPr lang="en-US"/>
            </a:p>
          </p:txBody>
        </p:sp>
        <p:sp>
          <p:nvSpPr>
            <p:cNvPr id="83" name="Freeform 84"/>
            <p:cNvSpPr>
              <a:spLocks/>
            </p:cNvSpPr>
            <p:nvPr/>
          </p:nvSpPr>
          <p:spPr bwMode="auto">
            <a:xfrm>
              <a:off x="7307262" y="3952875"/>
              <a:ext cx="128588" cy="492125"/>
            </a:xfrm>
            <a:custGeom>
              <a:avLst/>
              <a:gdLst/>
              <a:ahLst/>
              <a:cxnLst>
                <a:cxn ang="0">
                  <a:pos x="135" y="92"/>
                </a:cxn>
                <a:cxn ang="0">
                  <a:pos x="156" y="70"/>
                </a:cxn>
                <a:cxn ang="0">
                  <a:pos x="149" y="41"/>
                </a:cxn>
                <a:cxn ang="0">
                  <a:pos x="136" y="35"/>
                </a:cxn>
                <a:cxn ang="0">
                  <a:pos x="135" y="25"/>
                </a:cxn>
                <a:cxn ang="0">
                  <a:pos x="135" y="19"/>
                </a:cxn>
                <a:cxn ang="0">
                  <a:pos x="133" y="14"/>
                </a:cxn>
                <a:cxn ang="0">
                  <a:pos x="133" y="13"/>
                </a:cxn>
                <a:cxn ang="0">
                  <a:pos x="132" y="11"/>
                </a:cxn>
                <a:cxn ang="0">
                  <a:pos x="130" y="9"/>
                </a:cxn>
                <a:cxn ang="0">
                  <a:pos x="125" y="8"/>
                </a:cxn>
                <a:cxn ang="0">
                  <a:pos x="117" y="8"/>
                </a:cxn>
                <a:cxn ang="0">
                  <a:pos x="113" y="5"/>
                </a:cxn>
                <a:cxn ang="0">
                  <a:pos x="106" y="3"/>
                </a:cxn>
                <a:cxn ang="0">
                  <a:pos x="100" y="6"/>
                </a:cxn>
                <a:cxn ang="0">
                  <a:pos x="97" y="9"/>
                </a:cxn>
                <a:cxn ang="0">
                  <a:pos x="92" y="8"/>
                </a:cxn>
                <a:cxn ang="0">
                  <a:pos x="87" y="8"/>
                </a:cxn>
                <a:cxn ang="0">
                  <a:pos x="81" y="9"/>
                </a:cxn>
                <a:cxn ang="0">
                  <a:pos x="78" y="16"/>
                </a:cxn>
                <a:cxn ang="0">
                  <a:pos x="78" y="16"/>
                </a:cxn>
                <a:cxn ang="0">
                  <a:pos x="76" y="16"/>
                </a:cxn>
                <a:cxn ang="0">
                  <a:pos x="75" y="16"/>
                </a:cxn>
                <a:cxn ang="0">
                  <a:pos x="75" y="16"/>
                </a:cxn>
                <a:cxn ang="0">
                  <a:pos x="75" y="14"/>
                </a:cxn>
                <a:cxn ang="0">
                  <a:pos x="78" y="13"/>
                </a:cxn>
                <a:cxn ang="0">
                  <a:pos x="79" y="8"/>
                </a:cxn>
                <a:cxn ang="0">
                  <a:pos x="79" y="0"/>
                </a:cxn>
                <a:cxn ang="0">
                  <a:pos x="62" y="13"/>
                </a:cxn>
                <a:cxn ang="0">
                  <a:pos x="52" y="36"/>
                </a:cxn>
                <a:cxn ang="0">
                  <a:pos x="52" y="62"/>
                </a:cxn>
                <a:cxn ang="0">
                  <a:pos x="52" y="68"/>
                </a:cxn>
                <a:cxn ang="0">
                  <a:pos x="55" y="84"/>
                </a:cxn>
                <a:cxn ang="0">
                  <a:pos x="62" y="106"/>
                </a:cxn>
                <a:cxn ang="0">
                  <a:pos x="73" y="130"/>
                </a:cxn>
                <a:cxn ang="0">
                  <a:pos x="71" y="130"/>
                </a:cxn>
                <a:cxn ang="0">
                  <a:pos x="78" y="144"/>
                </a:cxn>
                <a:cxn ang="0">
                  <a:pos x="81" y="164"/>
                </a:cxn>
                <a:cxn ang="0">
                  <a:pos x="79" y="186"/>
                </a:cxn>
                <a:cxn ang="0">
                  <a:pos x="76" y="206"/>
                </a:cxn>
                <a:cxn ang="0">
                  <a:pos x="0" y="473"/>
                </a:cxn>
                <a:cxn ang="0">
                  <a:pos x="149" y="619"/>
                </a:cxn>
                <a:cxn ang="0">
                  <a:pos x="154" y="608"/>
                </a:cxn>
                <a:cxn ang="0">
                  <a:pos x="156" y="597"/>
                </a:cxn>
                <a:cxn ang="0">
                  <a:pos x="156" y="585"/>
                </a:cxn>
                <a:cxn ang="0">
                  <a:pos x="162" y="575"/>
                </a:cxn>
                <a:cxn ang="0">
                  <a:pos x="51" y="456"/>
                </a:cxn>
                <a:cxn ang="0">
                  <a:pos x="108" y="167"/>
                </a:cxn>
                <a:cxn ang="0">
                  <a:pos x="108" y="167"/>
                </a:cxn>
                <a:cxn ang="0">
                  <a:pos x="111" y="157"/>
                </a:cxn>
                <a:cxn ang="0">
                  <a:pos x="114" y="146"/>
                </a:cxn>
                <a:cxn ang="0">
                  <a:pos x="119" y="133"/>
                </a:cxn>
                <a:cxn ang="0">
                  <a:pos x="122" y="119"/>
                </a:cxn>
                <a:cxn ang="0">
                  <a:pos x="124" y="113"/>
                </a:cxn>
                <a:cxn ang="0">
                  <a:pos x="127" y="105"/>
                </a:cxn>
                <a:cxn ang="0">
                  <a:pos x="132" y="98"/>
                </a:cxn>
                <a:cxn ang="0">
                  <a:pos x="135" y="92"/>
                </a:cxn>
              </a:cxnLst>
              <a:rect l="0" t="0" r="r" b="b"/>
              <a:pathLst>
                <a:path w="162" h="619">
                  <a:moveTo>
                    <a:pt x="135" y="92"/>
                  </a:moveTo>
                  <a:lnTo>
                    <a:pt x="156" y="70"/>
                  </a:lnTo>
                  <a:lnTo>
                    <a:pt x="149" y="41"/>
                  </a:lnTo>
                  <a:lnTo>
                    <a:pt x="136" y="35"/>
                  </a:lnTo>
                  <a:lnTo>
                    <a:pt x="135" y="25"/>
                  </a:lnTo>
                  <a:lnTo>
                    <a:pt x="135" y="19"/>
                  </a:lnTo>
                  <a:lnTo>
                    <a:pt x="133" y="14"/>
                  </a:lnTo>
                  <a:lnTo>
                    <a:pt x="133" y="13"/>
                  </a:lnTo>
                  <a:lnTo>
                    <a:pt x="132" y="11"/>
                  </a:lnTo>
                  <a:lnTo>
                    <a:pt x="130" y="9"/>
                  </a:lnTo>
                  <a:lnTo>
                    <a:pt x="125" y="8"/>
                  </a:lnTo>
                  <a:lnTo>
                    <a:pt x="117" y="8"/>
                  </a:lnTo>
                  <a:lnTo>
                    <a:pt x="113" y="5"/>
                  </a:lnTo>
                  <a:lnTo>
                    <a:pt x="106" y="3"/>
                  </a:lnTo>
                  <a:lnTo>
                    <a:pt x="100" y="6"/>
                  </a:lnTo>
                  <a:lnTo>
                    <a:pt x="97" y="9"/>
                  </a:lnTo>
                  <a:lnTo>
                    <a:pt x="92" y="8"/>
                  </a:lnTo>
                  <a:lnTo>
                    <a:pt x="87" y="8"/>
                  </a:lnTo>
                  <a:lnTo>
                    <a:pt x="81" y="9"/>
                  </a:lnTo>
                  <a:lnTo>
                    <a:pt x="78" y="16"/>
                  </a:lnTo>
                  <a:lnTo>
                    <a:pt x="78" y="16"/>
                  </a:lnTo>
                  <a:lnTo>
                    <a:pt x="76" y="16"/>
                  </a:lnTo>
                  <a:lnTo>
                    <a:pt x="75" y="16"/>
                  </a:lnTo>
                  <a:lnTo>
                    <a:pt x="75" y="16"/>
                  </a:lnTo>
                  <a:lnTo>
                    <a:pt x="75" y="14"/>
                  </a:lnTo>
                  <a:lnTo>
                    <a:pt x="78" y="13"/>
                  </a:lnTo>
                  <a:lnTo>
                    <a:pt x="79" y="8"/>
                  </a:lnTo>
                  <a:lnTo>
                    <a:pt x="79" y="0"/>
                  </a:lnTo>
                  <a:lnTo>
                    <a:pt x="62" y="13"/>
                  </a:lnTo>
                  <a:lnTo>
                    <a:pt x="52" y="36"/>
                  </a:lnTo>
                  <a:lnTo>
                    <a:pt x="52" y="62"/>
                  </a:lnTo>
                  <a:lnTo>
                    <a:pt x="52" y="68"/>
                  </a:lnTo>
                  <a:lnTo>
                    <a:pt x="55" y="84"/>
                  </a:lnTo>
                  <a:lnTo>
                    <a:pt x="62" y="106"/>
                  </a:lnTo>
                  <a:lnTo>
                    <a:pt x="73" y="130"/>
                  </a:lnTo>
                  <a:lnTo>
                    <a:pt x="71" y="130"/>
                  </a:lnTo>
                  <a:lnTo>
                    <a:pt x="78" y="144"/>
                  </a:lnTo>
                  <a:lnTo>
                    <a:pt x="81" y="164"/>
                  </a:lnTo>
                  <a:lnTo>
                    <a:pt x="79" y="186"/>
                  </a:lnTo>
                  <a:lnTo>
                    <a:pt x="76" y="206"/>
                  </a:lnTo>
                  <a:lnTo>
                    <a:pt x="0" y="473"/>
                  </a:lnTo>
                  <a:lnTo>
                    <a:pt x="149" y="619"/>
                  </a:lnTo>
                  <a:lnTo>
                    <a:pt x="154" y="608"/>
                  </a:lnTo>
                  <a:lnTo>
                    <a:pt x="156" y="597"/>
                  </a:lnTo>
                  <a:lnTo>
                    <a:pt x="156" y="585"/>
                  </a:lnTo>
                  <a:lnTo>
                    <a:pt x="162" y="575"/>
                  </a:lnTo>
                  <a:lnTo>
                    <a:pt x="51" y="456"/>
                  </a:lnTo>
                  <a:lnTo>
                    <a:pt x="108" y="167"/>
                  </a:lnTo>
                  <a:lnTo>
                    <a:pt x="108" y="167"/>
                  </a:lnTo>
                  <a:lnTo>
                    <a:pt x="111" y="157"/>
                  </a:lnTo>
                  <a:lnTo>
                    <a:pt x="114" y="146"/>
                  </a:lnTo>
                  <a:lnTo>
                    <a:pt x="119" y="133"/>
                  </a:lnTo>
                  <a:lnTo>
                    <a:pt x="122" y="119"/>
                  </a:lnTo>
                  <a:lnTo>
                    <a:pt x="124" y="113"/>
                  </a:lnTo>
                  <a:lnTo>
                    <a:pt x="127" y="105"/>
                  </a:lnTo>
                  <a:lnTo>
                    <a:pt x="132" y="98"/>
                  </a:lnTo>
                  <a:lnTo>
                    <a:pt x="135" y="92"/>
                  </a:lnTo>
                  <a:close/>
                </a:path>
              </a:pathLst>
            </a:custGeom>
            <a:solidFill>
              <a:srgbClr val="A3633F"/>
            </a:solidFill>
            <a:ln w="9525">
              <a:noFill/>
              <a:round/>
              <a:headEnd/>
              <a:tailEnd/>
            </a:ln>
          </p:spPr>
          <p:txBody>
            <a:bodyPr/>
            <a:lstStyle/>
            <a:p>
              <a:endParaRPr lang="en-US"/>
            </a:p>
          </p:txBody>
        </p:sp>
        <p:sp>
          <p:nvSpPr>
            <p:cNvPr id="84" name="Freeform 85"/>
            <p:cNvSpPr>
              <a:spLocks/>
            </p:cNvSpPr>
            <p:nvPr/>
          </p:nvSpPr>
          <p:spPr bwMode="auto">
            <a:xfrm>
              <a:off x="7332662" y="4325938"/>
              <a:ext cx="106363" cy="131762"/>
            </a:xfrm>
            <a:custGeom>
              <a:avLst/>
              <a:gdLst/>
              <a:ahLst/>
              <a:cxnLst>
                <a:cxn ang="0">
                  <a:pos x="65" y="29"/>
                </a:cxn>
                <a:cxn ang="0">
                  <a:pos x="73" y="24"/>
                </a:cxn>
                <a:cxn ang="0">
                  <a:pos x="43" y="0"/>
                </a:cxn>
                <a:cxn ang="0">
                  <a:pos x="0" y="45"/>
                </a:cxn>
                <a:cxn ang="0">
                  <a:pos x="23" y="68"/>
                </a:cxn>
                <a:cxn ang="0">
                  <a:pos x="30" y="67"/>
                </a:cxn>
                <a:cxn ang="0">
                  <a:pos x="120" y="165"/>
                </a:cxn>
                <a:cxn ang="0">
                  <a:pos x="135" y="108"/>
                </a:cxn>
                <a:cxn ang="0">
                  <a:pos x="65" y="29"/>
                </a:cxn>
              </a:cxnLst>
              <a:rect l="0" t="0" r="r" b="b"/>
              <a:pathLst>
                <a:path w="135" h="165">
                  <a:moveTo>
                    <a:pt x="65" y="29"/>
                  </a:moveTo>
                  <a:lnTo>
                    <a:pt x="73" y="24"/>
                  </a:lnTo>
                  <a:lnTo>
                    <a:pt x="43" y="0"/>
                  </a:lnTo>
                  <a:lnTo>
                    <a:pt x="0" y="45"/>
                  </a:lnTo>
                  <a:lnTo>
                    <a:pt x="23" y="68"/>
                  </a:lnTo>
                  <a:lnTo>
                    <a:pt x="30" y="67"/>
                  </a:lnTo>
                  <a:lnTo>
                    <a:pt x="120" y="165"/>
                  </a:lnTo>
                  <a:lnTo>
                    <a:pt x="135" y="108"/>
                  </a:lnTo>
                  <a:lnTo>
                    <a:pt x="65" y="29"/>
                  </a:lnTo>
                  <a:close/>
                </a:path>
              </a:pathLst>
            </a:custGeom>
            <a:solidFill>
              <a:schemeClr val="tx1"/>
            </a:solidFill>
            <a:ln w="9525">
              <a:noFill/>
              <a:round/>
              <a:headEnd/>
              <a:tailEnd/>
            </a:ln>
          </p:spPr>
          <p:txBody>
            <a:bodyPr/>
            <a:lstStyle/>
            <a:p>
              <a:endParaRPr lang="en-US"/>
            </a:p>
          </p:txBody>
        </p:sp>
        <p:sp>
          <p:nvSpPr>
            <p:cNvPr id="85" name="Freeform 86"/>
            <p:cNvSpPr>
              <a:spLocks/>
            </p:cNvSpPr>
            <p:nvPr/>
          </p:nvSpPr>
          <p:spPr bwMode="auto">
            <a:xfrm>
              <a:off x="7854950" y="4483100"/>
              <a:ext cx="374650" cy="247650"/>
            </a:xfrm>
            <a:custGeom>
              <a:avLst/>
              <a:gdLst/>
              <a:ahLst/>
              <a:cxnLst>
                <a:cxn ang="0">
                  <a:pos x="293" y="125"/>
                </a:cxn>
                <a:cxn ang="0">
                  <a:pos x="312" y="114"/>
                </a:cxn>
                <a:cxn ang="0">
                  <a:pos x="330" y="106"/>
                </a:cxn>
                <a:cxn ang="0">
                  <a:pos x="347" y="103"/>
                </a:cxn>
                <a:cxn ang="0">
                  <a:pos x="355" y="103"/>
                </a:cxn>
                <a:cxn ang="0">
                  <a:pos x="382" y="103"/>
                </a:cxn>
                <a:cxn ang="0">
                  <a:pos x="405" y="101"/>
                </a:cxn>
                <a:cxn ang="0">
                  <a:pos x="419" y="97"/>
                </a:cxn>
                <a:cxn ang="0">
                  <a:pos x="425" y="95"/>
                </a:cxn>
                <a:cxn ang="0">
                  <a:pos x="467" y="65"/>
                </a:cxn>
                <a:cxn ang="0">
                  <a:pos x="465" y="47"/>
                </a:cxn>
                <a:cxn ang="0">
                  <a:pos x="459" y="54"/>
                </a:cxn>
                <a:cxn ang="0">
                  <a:pos x="459" y="54"/>
                </a:cxn>
                <a:cxn ang="0">
                  <a:pos x="457" y="52"/>
                </a:cxn>
                <a:cxn ang="0">
                  <a:pos x="462" y="46"/>
                </a:cxn>
                <a:cxn ang="0">
                  <a:pos x="457" y="35"/>
                </a:cxn>
                <a:cxn ang="0">
                  <a:pos x="457" y="27"/>
                </a:cxn>
                <a:cxn ang="0">
                  <a:pos x="452" y="16"/>
                </a:cxn>
                <a:cxn ang="0">
                  <a:pos x="444" y="6"/>
                </a:cxn>
                <a:cxn ang="0">
                  <a:pos x="438" y="0"/>
                </a:cxn>
                <a:cxn ang="0">
                  <a:pos x="436" y="3"/>
                </a:cxn>
                <a:cxn ang="0">
                  <a:pos x="432" y="25"/>
                </a:cxn>
                <a:cxn ang="0">
                  <a:pos x="413" y="41"/>
                </a:cxn>
                <a:cxn ang="0">
                  <a:pos x="400" y="47"/>
                </a:cxn>
                <a:cxn ang="0">
                  <a:pos x="395" y="51"/>
                </a:cxn>
                <a:cxn ang="0">
                  <a:pos x="382" y="46"/>
                </a:cxn>
                <a:cxn ang="0">
                  <a:pos x="381" y="28"/>
                </a:cxn>
                <a:cxn ang="0">
                  <a:pos x="374" y="20"/>
                </a:cxn>
                <a:cxn ang="0">
                  <a:pos x="371" y="19"/>
                </a:cxn>
                <a:cxn ang="0">
                  <a:pos x="371" y="22"/>
                </a:cxn>
                <a:cxn ang="0">
                  <a:pos x="365" y="30"/>
                </a:cxn>
                <a:cxn ang="0">
                  <a:pos x="352" y="46"/>
                </a:cxn>
                <a:cxn ang="0">
                  <a:pos x="335" y="63"/>
                </a:cxn>
                <a:cxn ang="0">
                  <a:pos x="314" y="79"/>
                </a:cxn>
                <a:cxn ang="0">
                  <a:pos x="306" y="85"/>
                </a:cxn>
                <a:cxn ang="0">
                  <a:pos x="20" y="230"/>
                </a:cxn>
                <a:cxn ang="0">
                  <a:pos x="11" y="255"/>
                </a:cxn>
                <a:cxn ang="0">
                  <a:pos x="0" y="278"/>
                </a:cxn>
                <a:cxn ang="0">
                  <a:pos x="284" y="132"/>
                </a:cxn>
              </a:cxnLst>
              <a:rect l="0" t="0" r="r" b="b"/>
              <a:pathLst>
                <a:path w="471" h="311">
                  <a:moveTo>
                    <a:pt x="284" y="132"/>
                  </a:moveTo>
                  <a:lnTo>
                    <a:pt x="293" y="125"/>
                  </a:lnTo>
                  <a:lnTo>
                    <a:pt x="303" y="120"/>
                  </a:lnTo>
                  <a:lnTo>
                    <a:pt x="312" y="114"/>
                  </a:lnTo>
                  <a:lnTo>
                    <a:pt x="322" y="111"/>
                  </a:lnTo>
                  <a:lnTo>
                    <a:pt x="330" y="106"/>
                  </a:lnTo>
                  <a:lnTo>
                    <a:pt x="339" y="105"/>
                  </a:lnTo>
                  <a:lnTo>
                    <a:pt x="347" y="103"/>
                  </a:lnTo>
                  <a:lnTo>
                    <a:pt x="355" y="105"/>
                  </a:lnTo>
                  <a:lnTo>
                    <a:pt x="355" y="103"/>
                  </a:lnTo>
                  <a:lnTo>
                    <a:pt x="368" y="105"/>
                  </a:lnTo>
                  <a:lnTo>
                    <a:pt x="382" y="103"/>
                  </a:lnTo>
                  <a:lnTo>
                    <a:pt x="393" y="103"/>
                  </a:lnTo>
                  <a:lnTo>
                    <a:pt x="405" y="101"/>
                  </a:lnTo>
                  <a:lnTo>
                    <a:pt x="413" y="98"/>
                  </a:lnTo>
                  <a:lnTo>
                    <a:pt x="419" y="97"/>
                  </a:lnTo>
                  <a:lnTo>
                    <a:pt x="424" y="95"/>
                  </a:lnTo>
                  <a:lnTo>
                    <a:pt x="425" y="95"/>
                  </a:lnTo>
                  <a:lnTo>
                    <a:pt x="449" y="82"/>
                  </a:lnTo>
                  <a:lnTo>
                    <a:pt x="467" y="65"/>
                  </a:lnTo>
                  <a:lnTo>
                    <a:pt x="471" y="44"/>
                  </a:lnTo>
                  <a:lnTo>
                    <a:pt x="465" y="47"/>
                  </a:lnTo>
                  <a:lnTo>
                    <a:pt x="460" y="51"/>
                  </a:lnTo>
                  <a:lnTo>
                    <a:pt x="459" y="54"/>
                  </a:lnTo>
                  <a:lnTo>
                    <a:pt x="459" y="55"/>
                  </a:lnTo>
                  <a:lnTo>
                    <a:pt x="459" y="54"/>
                  </a:lnTo>
                  <a:lnTo>
                    <a:pt x="459" y="54"/>
                  </a:lnTo>
                  <a:lnTo>
                    <a:pt x="457" y="52"/>
                  </a:lnTo>
                  <a:lnTo>
                    <a:pt x="457" y="52"/>
                  </a:lnTo>
                  <a:lnTo>
                    <a:pt x="462" y="46"/>
                  </a:lnTo>
                  <a:lnTo>
                    <a:pt x="460" y="39"/>
                  </a:lnTo>
                  <a:lnTo>
                    <a:pt x="457" y="35"/>
                  </a:lnTo>
                  <a:lnTo>
                    <a:pt x="454" y="31"/>
                  </a:lnTo>
                  <a:lnTo>
                    <a:pt x="457" y="27"/>
                  </a:lnTo>
                  <a:lnTo>
                    <a:pt x="455" y="20"/>
                  </a:lnTo>
                  <a:lnTo>
                    <a:pt x="452" y="16"/>
                  </a:lnTo>
                  <a:lnTo>
                    <a:pt x="447" y="12"/>
                  </a:lnTo>
                  <a:lnTo>
                    <a:pt x="444" y="6"/>
                  </a:lnTo>
                  <a:lnTo>
                    <a:pt x="441" y="1"/>
                  </a:lnTo>
                  <a:lnTo>
                    <a:pt x="438" y="0"/>
                  </a:lnTo>
                  <a:lnTo>
                    <a:pt x="436" y="0"/>
                  </a:lnTo>
                  <a:lnTo>
                    <a:pt x="436" y="3"/>
                  </a:lnTo>
                  <a:lnTo>
                    <a:pt x="436" y="12"/>
                  </a:lnTo>
                  <a:lnTo>
                    <a:pt x="432" y="25"/>
                  </a:lnTo>
                  <a:lnTo>
                    <a:pt x="420" y="36"/>
                  </a:lnTo>
                  <a:lnTo>
                    <a:pt x="413" y="41"/>
                  </a:lnTo>
                  <a:lnTo>
                    <a:pt x="406" y="44"/>
                  </a:lnTo>
                  <a:lnTo>
                    <a:pt x="400" y="47"/>
                  </a:lnTo>
                  <a:lnTo>
                    <a:pt x="398" y="49"/>
                  </a:lnTo>
                  <a:lnTo>
                    <a:pt x="395" y="51"/>
                  </a:lnTo>
                  <a:lnTo>
                    <a:pt x="387" y="51"/>
                  </a:lnTo>
                  <a:lnTo>
                    <a:pt x="382" y="46"/>
                  </a:lnTo>
                  <a:lnTo>
                    <a:pt x="384" y="33"/>
                  </a:lnTo>
                  <a:lnTo>
                    <a:pt x="381" y="28"/>
                  </a:lnTo>
                  <a:lnTo>
                    <a:pt x="378" y="24"/>
                  </a:lnTo>
                  <a:lnTo>
                    <a:pt x="374" y="20"/>
                  </a:lnTo>
                  <a:lnTo>
                    <a:pt x="373" y="17"/>
                  </a:lnTo>
                  <a:lnTo>
                    <a:pt x="371" y="19"/>
                  </a:lnTo>
                  <a:lnTo>
                    <a:pt x="371" y="20"/>
                  </a:lnTo>
                  <a:lnTo>
                    <a:pt x="371" y="22"/>
                  </a:lnTo>
                  <a:lnTo>
                    <a:pt x="370" y="24"/>
                  </a:lnTo>
                  <a:lnTo>
                    <a:pt x="365" y="30"/>
                  </a:lnTo>
                  <a:lnTo>
                    <a:pt x="359" y="38"/>
                  </a:lnTo>
                  <a:lnTo>
                    <a:pt x="352" y="46"/>
                  </a:lnTo>
                  <a:lnTo>
                    <a:pt x="346" y="54"/>
                  </a:lnTo>
                  <a:lnTo>
                    <a:pt x="335" y="63"/>
                  </a:lnTo>
                  <a:lnTo>
                    <a:pt x="324" y="71"/>
                  </a:lnTo>
                  <a:lnTo>
                    <a:pt x="314" y="79"/>
                  </a:lnTo>
                  <a:lnTo>
                    <a:pt x="308" y="85"/>
                  </a:lnTo>
                  <a:lnTo>
                    <a:pt x="306" y="85"/>
                  </a:lnTo>
                  <a:lnTo>
                    <a:pt x="68" y="259"/>
                  </a:lnTo>
                  <a:lnTo>
                    <a:pt x="20" y="230"/>
                  </a:lnTo>
                  <a:lnTo>
                    <a:pt x="16" y="243"/>
                  </a:lnTo>
                  <a:lnTo>
                    <a:pt x="11" y="255"/>
                  </a:lnTo>
                  <a:lnTo>
                    <a:pt x="6" y="267"/>
                  </a:lnTo>
                  <a:lnTo>
                    <a:pt x="0" y="278"/>
                  </a:lnTo>
                  <a:lnTo>
                    <a:pt x="73" y="311"/>
                  </a:lnTo>
                  <a:lnTo>
                    <a:pt x="284" y="132"/>
                  </a:lnTo>
                  <a:close/>
                </a:path>
              </a:pathLst>
            </a:custGeom>
            <a:solidFill>
              <a:srgbClr val="A3633F"/>
            </a:solidFill>
            <a:ln w="9525">
              <a:noFill/>
              <a:round/>
              <a:headEnd/>
              <a:tailEnd/>
            </a:ln>
          </p:spPr>
          <p:txBody>
            <a:bodyPr/>
            <a:lstStyle/>
            <a:p>
              <a:endParaRPr lang="en-US"/>
            </a:p>
          </p:txBody>
        </p:sp>
        <p:sp>
          <p:nvSpPr>
            <p:cNvPr id="86" name="Freeform 87"/>
            <p:cNvSpPr>
              <a:spLocks/>
            </p:cNvSpPr>
            <p:nvPr/>
          </p:nvSpPr>
          <p:spPr bwMode="auto">
            <a:xfrm>
              <a:off x="8104187" y="4341813"/>
              <a:ext cx="171450" cy="392112"/>
            </a:xfrm>
            <a:custGeom>
              <a:avLst/>
              <a:gdLst/>
              <a:ahLst/>
              <a:cxnLst>
                <a:cxn ang="0">
                  <a:pos x="70" y="0"/>
                </a:cxn>
                <a:cxn ang="0">
                  <a:pos x="0" y="24"/>
                </a:cxn>
                <a:cxn ang="0">
                  <a:pos x="75" y="232"/>
                </a:cxn>
                <a:cxn ang="0">
                  <a:pos x="145" y="494"/>
                </a:cxn>
                <a:cxn ang="0">
                  <a:pos x="216" y="474"/>
                </a:cxn>
                <a:cxn ang="0">
                  <a:pos x="124" y="216"/>
                </a:cxn>
                <a:cxn ang="0">
                  <a:pos x="70" y="0"/>
                </a:cxn>
              </a:cxnLst>
              <a:rect l="0" t="0" r="r" b="b"/>
              <a:pathLst>
                <a:path w="216" h="494">
                  <a:moveTo>
                    <a:pt x="70" y="0"/>
                  </a:moveTo>
                  <a:lnTo>
                    <a:pt x="0" y="24"/>
                  </a:lnTo>
                  <a:lnTo>
                    <a:pt x="75" y="232"/>
                  </a:lnTo>
                  <a:lnTo>
                    <a:pt x="145" y="494"/>
                  </a:lnTo>
                  <a:lnTo>
                    <a:pt x="216" y="474"/>
                  </a:lnTo>
                  <a:lnTo>
                    <a:pt x="124" y="216"/>
                  </a:lnTo>
                  <a:lnTo>
                    <a:pt x="70" y="0"/>
                  </a:lnTo>
                  <a:close/>
                </a:path>
              </a:pathLst>
            </a:custGeom>
            <a:solidFill>
              <a:srgbClr val="FFFFFF"/>
            </a:solidFill>
            <a:ln w="9525">
              <a:noFill/>
              <a:round/>
              <a:headEnd/>
              <a:tailEnd/>
            </a:ln>
          </p:spPr>
          <p:txBody>
            <a:bodyPr/>
            <a:lstStyle/>
            <a:p>
              <a:endParaRPr lang="en-US"/>
            </a:p>
          </p:txBody>
        </p:sp>
        <p:sp>
          <p:nvSpPr>
            <p:cNvPr id="87" name="Freeform 88"/>
            <p:cNvSpPr>
              <a:spLocks/>
            </p:cNvSpPr>
            <p:nvPr/>
          </p:nvSpPr>
          <p:spPr bwMode="auto">
            <a:xfrm>
              <a:off x="8158162" y="4500563"/>
              <a:ext cx="47625" cy="30162"/>
            </a:xfrm>
            <a:custGeom>
              <a:avLst/>
              <a:gdLst/>
              <a:ahLst/>
              <a:cxnLst>
                <a:cxn ang="0">
                  <a:pos x="55" y="9"/>
                </a:cxn>
                <a:cxn ang="0">
                  <a:pos x="60" y="21"/>
                </a:cxn>
                <a:cxn ang="0">
                  <a:pos x="6" y="36"/>
                </a:cxn>
                <a:cxn ang="0">
                  <a:pos x="0" y="16"/>
                </a:cxn>
                <a:cxn ang="0">
                  <a:pos x="54" y="0"/>
                </a:cxn>
                <a:cxn ang="0">
                  <a:pos x="55" y="9"/>
                </a:cxn>
              </a:cxnLst>
              <a:rect l="0" t="0" r="r" b="b"/>
              <a:pathLst>
                <a:path w="60" h="36">
                  <a:moveTo>
                    <a:pt x="55" y="9"/>
                  </a:moveTo>
                  <a:lnTo>
                    <a:pt x="60" y="21"/>
                  </a:lnTo>
                  <a:lnTo>
                    <a:pt x="6" y="36"/>
                  </a:lnTo>
                  <a:lnTo>
                    <a:pt x="0" y="16"/>
                  </a:lnTo>
                  <a:lnTo>
                    <a:pt x="54" y="0"/>
                  </a:lnTo>
                  <a:lnTo>
                    <a:pt x="55" y="9"/>
                  </a:lnTo>
                  <a:close/>
                </a:path>
              </a:pathLst>
            </a:custGeom>
            <a:solidFill>
              <a:srgbClr val="F90000"/>
            </a:solidFill>
            <a:ln w="9525">
              <a:noFill/>
              <a:round/>
              <a:headEnd/>
              <a:tailEnd/>
            </a:ln>
          </p:spPr>
          <p:txBody>
            <a:bodyPr/>
            <a:lstStyle/>
            <a:p>
              <a:endParaRPr lang="en-US"/>
            </a:p>
          </p:txBody>
        </p:sp>
        <p:sp>
          <p:nvSpPr>
            <p:cNvPr id="88" name="Freeform 89"/>
            <p:cNvSpPr>
              <a:spLocks/>
            </p:cNvSpPr>
            <p:nvPr/>
          </p:nvSpPr>
          <p:spPr bwMode="auto">
            <a:xfrm>
              <a:off x="8178800" y="4483100"/>
              <a:ext cx="30162" cy="15875"/>
            </a:xfrm>
            <a:custGeom>
              <a:avLst/>
              <a:gdLst/>
              <a:ahLst/>
              <a:cxnLst>
                <a:cxn ang="0">
                  <a:pos x="30" y="0"/>
                </a:cxn>
                <a:cxn ang="0">
                  <a:pos x="0" y="11"/>
                </a:cxn>
                <a:cxn ang="0">
                  <a:pos x="2" y="12"/>
                </a:cxn>
                <a:cxn ang="0">
                  <a:pos x="7" y="17"/>
                </a:cxn>
                <a:cxn ang="0">
                  <a:pos x="16" y="19"/>
                </a:cxn>
                <a:cxn ang="0">
                  <a:pos x="34" y="14"/>
                </a:cxn>
                <a:cxn ang="0">
                  <a:pos x="35" y="12"/>
                </a:cxn>
                <a:cxn ang="0">
                  <a:pos x="40" y="9"/>
                </a:cxn>
                <a:cxn ang="0">
                  <a:pos x="38" y="4"/>
                </a:cxn>
                <a:cxn ang="0">
                  <a:pos x="30" y="0"/>
                </a:cxn>
              </a:cxnLst>
              <a:rect l="0" t="0" r="r" b="b"/>
              <a:pathLst>
                <a:path w="40" h="19">
                  <a:moveTo>
                    <a:pt x="30" y="0"/>
                  </a:moveTo>
                  <a:lnTo>
                    <a:pt x="0" y="11"/>
                  </a:lnTo>
                  <a:lnTo>
                    <a:pt x="2" y="12"/>
                  </a:lnTo>
                  <a:lnTo>
                    <a:pt x="7" y="17"/>
                  </a:lnTo>
                  <a:lnTo>
                    <a:pt x="16" y="19"/>
                  </a:lnTo>
                  <a:lnTo>
                    <a:pt x="34" y="14"/>
                  </a:lnTo>
                  <a:lnTo>
                    <a:pt x="35" y="12"/>
                  </a:lnTo>
                  <a:lnTo>
                    <a:pt x="40" y="9"/>
                  </a:lnTo>
                  <a:lnTo>
                    <a:pt x="38" y="4"/>
                  </a:lnTo>
                  <a:lnTo>
                    <a:pt x="30" y="0"/>
                  </a:lnTo>
                  <a:close/>
                </a:path>
              </a:pathLst>
            </a:custGeom>
            <a:solidFill>
              <a:srgbClr val="A3633F"/>
            </a:solidFill>
            <a:ln w="9525">
              <a:noFill/>
              <a:round/>
              <a:headEnd/>
              <a:tailEnd/>
            </a:ln>
          </p:spPr>
          <p:txBody>
            <a:bodyPr/>
            <a:lstStyle/>
            <a:p>
              <a:endParaRPr lang="en-US"/>
            </a:p>
          </p:txBody>
        </p:sp>
        <p:sp>
          <p:nvSpPr>
            <p:cNvPr id="89" name="Freeform 90"/>
            <p:cNvSpPr>
              <a:spLocks/>
            </p:cNvSpPr>
            <p:nvPr/>
          </p:nvSpPr>
          <p:spPr bwMode="auto">
            <a:xfrm>
              <a:off x="8180387" y="4495800"/>
              <a:ext cx="34925" cy="17463"/>
            </a:xfrm>
            <a:custGeom>
              <a:avLst/>
              <a:gdLst/>
              <a:ahLst/>
              <a:cxnLst>
                <a:cxn ang="0">
                  <a:pos x="37" y="0"/>
                </a:cxn>
                <a:cxn ang="0">
                  <a:pos x="0" y="14"/>
                </a:cxn>
                <a:cxn ang="0">
                  <a:pos x="2" y="16"/>
                </a:cxn>
                <a:cxn ang="0">
                  <a:pos x="8" y="21"/>
                </a:cxn>
                <a:cxn ang="0">
                  <a:pos x="19" y="22"/>
                </a:cxn>
                <a:cxn ang="0">
                  <a:pos x="40" y="16"/>
                </a:cxn>
                <a:cxn ang="0">
                  <a:pos x="42" y="14"/>
                </a:cxn>
                <a:cxn ang="0">
                  <a:pos x="43" y="10"/>
                </a:cxn>
                <a:cxn ang="0">
                  <a:pos x="43" y="5"/>
                </a:cxn>
                <a:cxn ang="0">
                  <a:pos x="37" y="0"/>
                </a:cxn>
              </a:cxnLst>
              <a:rect l="0" t="0" r="r" b="b"/>
              <a:pathLst>
                <a:path w="43" h="22">
                  <a:moveTo>
                    <a:pt x="37" y="0"/>
                  </a:moveTo>
                  <a:lnTo>
                    <a:pt x="0" y="14"/>
                  </a:lnTo>
                  <a:lnTo>
                    <a:pt x="2" y="16"/>
                  </a:lnTo>
                  <a:lnTo>
                    <a:pt x="8" y="21"/>
                  </a:lnTo>
                  <a:lnTo>
                    <a:pt x="19" y="22"/>
                  </a:lnTo>
                  <a:lnTo>
                    <a:pt x="40" y="16"/>
                  </a:lnTo>
                  <a:lnTo>
                    <a:pt x="42" y="14"/>
                  </a:lnTo>
                  <a:lnTo>
                    <a:pt x="43" y="10"/>
                  </a:lnTo>
                  <a:lnTo>
                    <a:pt x="43" y="5"/>
                  </a:lnTo>
                  <a:lnTo>
                    <a:pt x="37" y="0"/>
                  </a:lnTo>
                  <a:close/>
                </a:path>
              </a:pathLst>
            </a:custGeom>
            <a:solidFill>
              <a:srgbClr val="A3633F"/>
            </a:solidFill>
            <a:ln w="9525">
              <a:noFill/>
              <a:round/>
              <a:headEnd/>
              <a:tailEnd/>
            </a:ln>
          </p:spPr>
          <p:txBody>
            <a:bodyPr/>
            <a:lstStyle/>
            <a:p>
              <a:endParaRPr lang="en-US"/>
            </a:p>
          </p:txBody>
        </p:sp>
        <p:sp>
          <p:nvSpPr>
            <p:cNvPr id="90" name="Freeform 91"/>
            <p:cNvSpPr>
              <a:spLocks/>
            </p:cNvSpPr>
            <p:nvPr/>
          </p:nvSpPr>
          <p:spPr bwMode="auto">
            <a:xfrm>
              <a:off x="8185150" y="4510088"/>
              <a:ext cx="34925" cy="17462"/>
            </a:xfrm>
            <a:custGeom>
              <a:avLst/>
              <a:gdLst/>
              <a:ahLst/>
              <a:cxnLst>
                <a:cxn ang="0">
                  <a:pos x="36" y="0"/>
                </a:cxn>
                <a:cxn ang="0">
                  <a:pos x="0" y="14"/>
                </a:cxn>
                <a:cxn ang="0">
                  <a:pos x="1" y="16"/>
                </a:cxn>
                <a:cxn ang="0">
                  <a:pos x="8" y="21"/>
                </a:cxn>
                <a:cxn ang="0">
                  <a:pos x="19" y="22"/>
                </a:cxn>
                <a:cxn ang="0">
                  <a:pos x="39" y="18"/>
                </a:cxn>
                <a:cxn ang="0">
                  <a:pos x="41" y="16"/>
                </a:cxn>
                <a:cxn ang="0">
                  <a:pos x="43" y="11"/>
                </a:cxn>
                <a:cxn ang="0">
                  <a:pos x="43" y="5"/>
                </a:cxn>
                <a:cxn ang="0">
                  <a:pos x="36" y="0"/>
                </a:cxn>
              </a:cxnLst>
              <a:rect l="0" t="0" r="r" b="b"/>
              <a:pathLst>
                <a:path w="43" h="22">
                  <a:moveTo>
                    <a:pt x="36" y="0"/>
                  </a:moveTo>
                  <a:lnTo>
                    <a:pt x="0" y="14"/>
                  </a:lnTo>
                  <a:lnTo>
                    <a:pt x="1" y="16"/>
                  </a:lnTo>
                  <a:lnTo>
                    <a:pt x="8" y="21"/>
                  </a:lnTo>
                  <a:lnTo>
                    <a:pt x="19" y="22"/>
                  </a:lnTo>
                  <a:lnTo>
                    <a:pt x="39" y="18"/>
                  </a:lnTo>
                  <a:lnTo>
                    <a:pt x="41" y="16"/>
                  </a:lnTo>
                  <a:lnTo>
                    <a:pt x="43" y="11"/>
                  </a:lnTo>
                  <a:lnTo>
                    <a:pt x="43" y="5"/>
                  </a:lnTo>
                  <a:lnTo>
                    <a:pt x="36" y="0"/>
                  </a:lnTo>
                  <a:close/>
                </a:path>
              </a:pathLst>
            </a:custGeom>
            <a:solidFill>
              <a:srgbClr val="A3633F"/>
            </a:solidFill>
            <a:ln w="9525">
              <a:noFill/>
              <a:round/>
              <a:headEnd/>
              <a:tailEnd/>
            </a:ln>
          </p:spPr>
          <p:txBody>
            <a:bodyPr/>
            <a:lstStyle/>
            <a:p>
              <a:endParaRPr lang="en-US"/>
            </a:p>
          </p:txBody>
        </p:sp>
        <p:sp>
          <p:nvSpPr>
            <p:cNvPr id="91" name="Freeform 92"/>
            <p:cNvSpPr>
              <a:spLocks/>
            </p:cNvSpPr>
            <p:nvPr/>
          </p:nvSpPr>
          <p:spPr bwMode="auto">
            <a:xfrm>
              <a:off x="8142287" y="4483100"/>
              <a:ext cx="53975" cy="49213"/>
            </a:xfrm>
            <a:custGeom>
              <a:avLst/>
              <a:gdLst/>
              <a:ahLst/>
              <a:cxnLst>
                <a:cxn ang="0">
                  <a:pos x="43" y="0"/>
                </a:cxn>
                <a:cxn ang="0">
                  <a:pos x="14" y="5"/>
                </a:cxn>
                <a:cxn ang="0">
                  <a:pos x="0" y="35"/>
                </a:cxn>
                <a:cxn ang="0">
                  <a:pos x="22" y="62"/>
                </a:cxn>
                <a:cxn ang="0">
                  <a:pos x="25" y="60"/>
                </a:cxn>
                <a:cxn ang="0">
                  <a:pos x="30" y="56"/>
                </a:cxn>
                <a:cxn ang="0">
                  <a:pos x="35" y="45"/>
                </a:cxn>
                <a:cxn ang="0">
                  <a:pos x="31" y="30"/>
                </a:cxn>
                <a:cxn ang="0">
                  <a:pos x="28" y="19"/>
                </a:cxn>
                <a:cxn ang="0">
                  <a:pos x="41" y="14"/>
                </a:cxn>
                <a:cxn ang="0">
                  <a:pos x="43" y="16"/>
                </a:cxn>
                <a:cxn ang="0">
                  <a:pos x="49" y="21"/>
                </a:cxn>
                <a:cxn ang="0">
                  <a:pos x="57" y="22"/>
                </a:cxn>
                <a:cxn ang="0">
                  <a:pos x="66" y="18"/>
                </a:cxn>
                <a:cxn ang="0">
                  <a:pos x="43" y="0"/>
                </a:cxn>
              </a:cxnLst>
              <a:rect l="0" t="0" r="r" b="b"/>
              <a:pathLst>
                <a:path w="66" h="62">
                  <a:moveTo>
                    <a:pt x="43" y="0"/>
                  </a:moveTo>
                  <a:lnTo>
                    <a:pt x="14" y="5"/>
                  </a:lnTo>
                  <a:lnTo>
                    <a:pt x="0" y="35"/>
                  </a:lnTo>
                  <a:lnTo>
                    <a:pt x="22" y="62"/>
                  </a:lnTo>
                  <a:lnTo>
                    <a:pt x="25" y="60"/>
                  </a:lnTo>
                  <a:lnTo>
                    <a:pt x="30" y="56"/>
                  </a:lnTo>
                  <a:lnTo>
                    <a:pt x="35" y="45"/>
                  </a:lnTo>
                  <a:lnTo>
                    <a:pt x="31" y="30"/>
                  </a:lnTo>
                  <a:lnTo>
                    <a:pt x="28" y="19"/>
                  </a:lnTo>
                  <a:lnTo>
                    <a:pt x="41" y="14"/>
                  </a:lnTo>
                  <a:lnTo>
                    <a:pt x="43" y="16"/>
                  </a:lnTo>
                  <a:lnTo>
                    <a:pt x="49" y="21"/>
                  </a:lnTo>
                  <a:lnTo>
                    <a:pt x="57" y="22"/>
                  </a:lnTo>
                  <a:lnTo>
                    <a:pt x="66" y="18"/>
                  </a:lnTo>
                  <a:lnTo>
                    <a:pt x="43" y="0"/>
                  </a:lnTo>
                  <a:close/>
                </a:path>
              </a:pathLst>
            </a:custGeom>
            <a:solidFill>
              <a:srgbClr val="A3633F"/>
            </a:solidFill>
            <a:ln w="9525">
              <a:noFill/>
              <a:round/>
              <a:headEnd/>
              <a:tailEnd/>
            </a:ln>
          </p:spPr>
          <p:txBody>
            <a:bodyPr/>
            <a:lstStyle/>
            <a:p>
              <a:endParaRPr lang="en-US"/>
            </a:p>
          </p:txBody>
        </p:sp>
        <p:sp>
          <p:nvSpPr>
            <p:cNvPr id="92" name="Freeform 93"/>
            <p:cNvSpPr>
              <a:spLocks/>
            </p:cNvSpPr>
            <p:nvPr/>
          </p:nvSpPr>
          <p:spPr bwMode="auto">
            <a:xfrm>
              <a:off x="7804150" y="4643438"/>
              <a:ext cx="77787" cy="68262"/>
            </a:xfrm>
            <a:custGeom>
              <a:avLst/>
              <a:gdLst/>
              <a:ahLst/>
              <a:cxnLst>
                <a:cxn ang="0">
                  <a:pos x="65" y="2"/>
                </a:cxn>
                <a:cxn ang="0">
                  <a:pos x="61" y="15"/>
                </a:cxn>
                <a:cxn ang="0">
                  <a:pos x="36" y="0"/>
                </a:cxn>
                <a:cxn ang="0">
                  <a:pos x="28" y="12"/>
                </a:cxn>
                <a:cxn ang="0">
                  <a:pos x="19" y="23"/>
                </a:cxn>
                <a:cxn ang="0">
                  <a:pos x="9" y="34"/>
                </a:cxn>
                <a:cxn ang="0">
                  <a:pos x="0" y="47"/>
                </a:cxn>
                <a:cxn ang="0">
                  <a:pos x="44" y="67"/>
                </a:cxn>
                <a:cxn ang="0">
                  <a:pos x="42" y="72"/>
                </a:cxn>
                <a:cxn ang="0">
                  <a:pos x="74" y="86"/>
                </a:cxn>
                <a:cxn ang="0">
                  <a:pos x="98" y="29"/>
                </a:cxn>
                <a:cxn ang="0">
                  <a:pos x="65" y="2"/>
                </a:cxn>
              </a:cxnLst>
              <a:rect l="0" t="0" r="r" b="b"/>
              <a:pathLst>
                <a:path w="98" h="86">
                  <a:moveTo>
                    <a:pt x="65" y="2"/>
                  </a:moveTo>
                  <a:lnTo>
                    <a:pt x="61" y="15"/>
                  </a:lnTo>
                  <a:lnTo>
                    <a:pt x="36" y="0"/>
                  </a:lnTo>
                  <a:lnTo>
                    <a:pt x="28" y="12"/>
                  </a:lnTo>
                  <a:lnTo>
                    <a:pt x="19" y="23"/>
                  </a:lnTo>
                  <a:lnTo>
                    <a:pt x="9" y="34"/>
                  </a:lnTo>
                  <a:lnTo>
                    <a:pt x="0" y="47"/>
                  </a:lnTo>
                  <a:lnTo>
                    <a:pt x="44" y="67"/>
                  </a:lnTo>
                  <a:lnTo>
                    <a:pt x="42" y="72"/>
                  </a:lnTo>
                  <a:lnTo>
                    <a:pt x="74" y="86"/>
                  </a:lnTo>
                  <a:lnTo>
                    <a:pt x="98" y="29"/>
                  </a:lnTo>
                  <a:lnTo>
                    <a:pt x="65" y="2"/>
                  </a:lnTo>
                  <a:close/>
                </a:path>
              </a:pathLst>
            </a:custGeom>
            <a:solidFill>
              <a:srgbClr val="FFFFFF"/>
            </a:solidFill>
            <a:ln w="9525">
              <a:noFill/>
              <a:round/>
              <a:headEnd/>
              <a:tailEnd/>
            </a:ln>
          </p:spPr>
          <p:txBody>
            <a:bodyPr/>
            <a:lstStyle/>
            <a:p>
              <a:endParaRPr lang="en-US"/>
            </a:p>
          </p:txBody>
        </p:sp>
        <p:sp>
          <p:nvSpPr>
            <p:cNvPr id="93" name="Freeform 94"/>
            <p:cNvSpPr>
              <a:spLocks/>
            </p:cNvSpPr>
            <p:nvPr/>
          </p:nvSpPr>
          <p:spPr bwMode="auto">
            <a:xfrm>
              <a:off x="7462837" y="4140200"/>
              <a:ext cx="200025" cy="233363"/>
            </a:xfrm>
            <a:custGeom>
              <a:avLst/>
              <a:gdLst/>
              <a:ahLst/>
              <a:cxnLst>
                <a:cxn ang="0">
                  <a:pos x="189" y="23"/>
                </a:cxn>
                <a:cxn ang="0">
                  <a:pos x="162" y="6"/>
                </a:cxn>
                <a:cxn ang="0">
                  <a:pos x="154" y="14"/>
                </a:cxn>
                <a:cxn ang="0">
                  <a:pos x="113" y="0"/>
                </a:cxn>
                <a:cxn ang="0">
                  <a:pos x="108" y="12"/>
                </a:cxn>
                <a:cxn ang="0">
                  <a:pos x="81" y="8"/>
                </a:cxn>
                <a:cxn ang="0">
                  <a:pos x="73" y="22"/>
                </a:cxn>
                <a:cxn ang="0">
                  <a:pos x="40" y="27"/>
                </a:cxn>
                <a:cxn ang="0">
                  <a:pos x="40" y="41"/>
                </a:cxn>
                <a:cxn ang="0">
                  <a:pos x="11" y="84"/>
                </a:cxn>
                <a:cxn ang="0">
                  <a:pos x="0" y="157"/>
                </a:cxn>
                <a:cxn ang="0">
                  <a:pos x="43" y="106"/>
                </a:cxn>
                <a:cxn ang="0">
                  <a:pos x="76" y="87"/>
                </a:cxn>
                <a:cxn ang="0">
                  <a:pos x="78" y="106"/>
                </a:cxn>
                <a:cxn ang="0">
                  <a:pos x="100" y="111"/>
                </a:cxn>
                <a:cxn ang="0">
                  <a:pos x="98" y="139"/>
                </a:cxn>
                <a:cxn ang="0">
                  <a:pos x="113" y="151"/>
                </a:cxn>
                <a:cxn ang="0">
                  <a:pos x="132" y="157"/>
                </a:cxn>
                <a:cxn ang="0">
                  <a:pos x="132" y="154"/>
                </a:cxn>
                <a:cxn ang="0">
                  <a:pos x="130" y="147"/>
                </a:cxn>
                <a:cxn ang="0">
                  <a:pos x="133" y="141"/>
                </a:cxn>
                <a:cxn ang="0">
                  <a:pos x="141" y="138"/>
                </a:cxn>
                <a:cxn ang="0">
                  <a:pos x="163" y="144"/>
                </a:cxn>
                <a:cxn ang="0">
                  <a:pos x="171" y="163"/>
                </a:cxn>
                <a:cxn ang="0">
                  <a:pos x="170" y="182"/>
                </a:cxn>
                <a:cxn ang="0">
                  <a:pos x="168" y="192"/>
                </a:cxn>
                <a:cxn ang="0">
                  <a:pos x="167" y="294"/>
                </a:cxn>
                <a:cxn ang="0">
                  <a:pos x="198" y="267"/>
                </a:cxn>
                <a:cxn ang="0">
                  <a:pos x="251" y="141"/>
                </a:cxn>
                <a:cxn ang="0">
                  <a:pos x="249" y="95"/>
                </a:cxn>
                <a:cxn ang="0">
                  <a:pos x="224" y="50"/>
                </a:cxn>
                <a:cxn ang="0">
                  <a:pos x="213" y="39"/>
                </a:cxn>
                <a:cxn ang="0">
                  <a:pos x="197" y="22"/>
                </a:cxn>
                <a:cxn ang="0">
                  <a:pos x="189" y="23"/>
                </a:cxn>
              </a:cxnLst>
              <a:rect l="0" t="0" r="r" b="b"/>
              <a:pathLst>
                <a:path w="251" h="294">
                  <a:moveTo>
                    <a:pt x="189" y="23"/>
                  </a:moveTo>
                  <a:lnTo>
                    <a:pt x="162" y="6"/>
                  </a:lnTo>
                  <a:lnTo>
                    <a:pt x="154" y="14"/>
                  </a:lnTo>
                  <a:lnTo>
                    <a:pt x="113" y="0"/>
                  </a:lnTo>
                  <a:lnTo>
                    <a:pt x="108" y="12"/>
                  </a:lnTo>
                  <a:lnTo>
                    <a:pt x="81" y="8"/>
                  </a:lnTo>
                  <a:lnTo>
                    <a:pt x="73" y="22"/>
                  </a:lnTo>
                  <a:lnTo>
                    <a:pt x="40" y="27"/>
                  </a:lnTo>
                  <a:lnTo>
                    <a:pt x="40" y="41"/>
                  </a:lnTo>
                  <a:lnTo>
                    <a:pt x="11" y="84"/>
                  </a:lnTo>
                  <a:lnTo>
                    <a:pt x="0" y="157"/>
                  </a:lnTo>
                  <a:lnTo>
                    <a:pt x="43" y="106"/>
                  </a:lnTo>
                  <a:lnTo>
                    <a:pt x="76" y="87"/>
                  </a:lnTo>
                  <a:lnTo>
                    <a:pt x="78" y="106"/>
                  </a:lnTo>
                  <a:lnTo>
                    <a:pt x="100" y="111"/>
                  </a:lnTo>
                  <a:lnTo>
                    <a:pt x="98" y="139"/>
                  </a:lnTo>
                  <a:lnTo>
                    <a:pt x="113" y="151"/>
                  </a:lnTo>
                  <a:lnTo>
                    <a:pt x="132" y="157"/>
                  </a:lnTo>
                  <a:lnTo>
                    <a:pt x="132" y="154"/>
                  </a:lnTo>
                  <a:lnTo>
                    <a:pt x="130" y="147"/>
                  </a:lnTo>
                  <a:lnTo>
                    <a:pt x="133" y="141"/>
                  </a:lnTo>
                  <a:lnTo>
                    <a:pt x="141" y="138"/>
                  </a:lnTo>
                  <a:lnTo>
                    <a:pt x="163" y="144"/>
                  </a:lnTo>
                  <a:lnTo>
                    <a:pt x="171" y="163"/>
                  </a:lnTo>
                  <a:lnTo>
                    <a:pt x="170" y="182"/>
                  </a:lnTo>
                  <a:lnTo>
                    <a:pt x="168" y="192"/>
                  </a:lnTo>
                  <a:lnTo>
                    <a:pt x="167" y="294"/>
                  </a:lnTo>
                  <a:lnTo>
                    <a:pt x="198" y="267"/>
                  </a:lnTo>
                  <a:lnTo>
                    <a:pt x="251" y="141"/>
                  </a:lnTo>
                  <a:lnTo>
                    <a:pt x="249" y="95"/>
                  </a:lnTo>
                  <a:lnTo>
                    <a:pt x="224" y="50"/>
                  </a:lnTo>
                  <a:lnTo>
                    <a:pt x="213" y="39"/>
                  </a:lnTo>
                  <a:lnTo>
                    <a:pt x="197" y="22"/>
                  </a:lnTo>
                  <a:lnTo>
                    <a:pt x="189" y="23"/>
                  </a:lnTo>
                  <a:close/>
                </a:path>
              </a:pathLst>
            </a:custGeom>
            <a:solidFill>
              <a:srgbClr val="000000"/>
            </a:solidFill>
            <a:ln w="9525">
              <a:noFill/>
              <a:round/>
              <a:headEnd/>
              <a:tailEnd/>
            </a:ln>
          </p:spPr>
          <p:txBody>
            <a:bodyPr/>
            <a:lstStyle/>
            <a:p>
              <a:endParaRPr lang="en-US"/>
            </a:p>
          </p:txBody>
        </p:sp>
        <p:sp>
          <p:nvSpPr>
            <p:cNvPr id="94" name="Freeform 95"/>
            <p:cNvSpPr>
              <a:spLocks/>
            </p:cNvSpPr>
            <p:nvPr/>
          </p:nvSpPr>
          <p:spPr bwMode="auto">
            <a:xfrm>
              <a:off x="7548562" y="4335463"/>
              <a:ext cx="49213" cy="166687"/>
            </a:xfrm>
            <a:custGeom>
              <a:avLst/>
              <a:gdLst/>
              <a:ahLst/>
              <a:cxnLst>
                <a:cxn ang="0">
                  <a:pos x="64" y="24"/>
                </a:cxn>
                <a:cxn ang="0">
                  <a:pos x="27" y="0"/>
                </a:cxn>
                <a:cxn ang="0">
                  <a:pos x="0" y="172"/>
                </a:cxn>
                <a:cxn ang="0">
                  <a:pos x="3" y="212"/>
                </a:cxn>
                <a:cxn ang="0">
                  <a:pos x="59" y="165"/>
                </a:cxn>
                <a:cxn ang="0">
                  <a:pos x="56" y="153"/>
                </a:cxn>
                <a:cxn ang="0">
                  <a:pos x="51" y="121"/>
                </a:cxn>
                <a:cxn ang="0">
                  <a:pos x="51" y="75"/>
                </a:cxn>
                <a:cxn ang="0">
                  <a:pos x="64" y="24"/>
                </a:cxn>
              </a:cxnLst>
              <a:rect l="0" t="0" r="r" b="b"/>
              <a:pathLst>
                <a:path w="64" h="212">
                  <a:moveTo>
                    <a:pt x="64" y="24"/>
                  </a:moveTo>
                  <a:lnTo>
                    <a:pt x="27" y="0"/>
                  </a:lnTo>
                  <a:lnTo>
                    <a:pt x="0" y="172"/>
                  </a:lnTo>
                  <a:lnTo>
                    <a:pt x="3" y="212"/>
                  </a:lnTo>
                  <a:lnTo>
                    <a:pt x="59" y="165"/>
                  </a:lnTo>
                  <a:lnTo>
                    <a:pt x="56" y="153"/>
                  </a:lnTo>
                  <a:lnTo>
                    <a:pt x="51" y="121"/>
                  </a:lnTo>
                  <a:lnTo>
                    <a:pt x="51" y="75"/>
                  </a:lnTo>
                  <a:lnTo>
                    <a:pt x="64" y="24"/>
                  </a:lnTo>
                  <a:close/>
                </a:path>
              </a:pathLst>
            </a:custGeom>
            <a:solidFill>
              <a:srgbClr val="7F3F1C"/>
            </a:solidFill>
            <a:ln w="9525">
              <a:noFill/>
              <a:round/>
              <a:headEnd/>
              <a:tailEnd/>
            </a:ln>
          </p:spPr>
          <p:txBody>
            <a:bodyPr/>
            <a:lstStyle/>
            <a:p>
              <a:endParaRPr lang="en-US"/>
            </a:p>
          </p:txBody>
        </p:sp>
        <p:sp>
          <p:nvSpPr>
            <p:cNvPr id="95" name="Freeform 96"/>
            <p:cNvSpPr>
              <a:spLocks/>
            </p:cNvSpPr>
            <p:nvPr/>
          </p:nvSpPr>
          <p:spPr bwMode="auto">
            <a:xfrm>
              <a:off x="7459662" y="4167188"/>
              <a:ext cx="190500" cy="255587"/>
            </a:xfrm>
            <a:custGeom>
              <a:avLst/>
              <a:gdLst/>
              <a:ahLst/>
              <a:cxnLst>
                <a:cxn ang="0">
                  <a:pos x="2" y="122"/>
                </a:cxn>
                <a:cxn ang="0">
                  <a:pos x="3" y="113"/>
                </a:cxn>
                <a:cxn ang="0">
                  <a:pos x="6" y="105"/>
                </a:cxn>
                <a:cxn ang="0">
                  <a:pos x="10" y="97"/>
                </a:cxn>
                <a:cxn ang="0">
                  <a:pos x="13" y="86"/>
                </a:cxn>
                <a:cxn ang="0">
                  <a:pos x="14" y="81"/>
                </a:cxn>
                <a:cxn ang="0">
                  <a:pos x="16" y="75"/>
                </a:cxn>
                <a:cxn ang="0">
                  <a:pos x="18" y="68"/>
                </a:cxn>
                <a:cxn ang="0">
                  <a:pos x="21" y="62"/>
                </a:cxn>
                <a:cxn ang="0">
                  <a:pos x="29" y="49"/>
                </a:cxn>
                <a:cxn ang="0">
                  <a:pos x="40" y="37"/>
                </a:cxn>
                <a:cxn ang="0">
                  <a:pos x="54" y="24"/>
                </a:cxn>
                <a:cxn ang="0">
                  <a:pos x="70" y="13"/>
                </a:cxn>
                <a:cxn ang="0">
                  <a:pos x="89" y="5"/>
                </a:cxn>
                <a:cxn ang="0">
                  <a:pos x="110" y="0"/>
                </a:cxn>
                <a:cxn ang="0">
                  <a:pos x="132" y="0"/>
                </a:cxn>
                <a:cxn ang="0">
                  <a:pos x="157" y="6"/>
                </a:cxn>
                <a:cxn ang="0">
                  <a:pos x="183" y="17"/>
                </a:cxn>
                <a:cxn ang="0">
                  <a:pos x="202" y="30"/>
                </a:cxn>
                <a:cxn ang="0">
                  <a:pos x="218" y="46"/>
                </a:cxn>
                <a:cxn ang="0">
                  <a:pos x="229" y="64"/>
                </a:cxn>
                <a:cxn ang="0">
                  <a:pos x="237" y="83"/>
                </a:cxn>
                <a:cxn ang="0">
                  <a:pos x="240" y="103"/>
                </a:cxn>
                <a:cxn ang="0">
                  <a:pos x="238" y="125"/>
                </a:cxn>
                <a:cxn ang="0">
                  <a:pos x="233" y="149"/>
                </a:cxn>
                <a:cxn ang="0">
                  <a:pos x="216" y="199"/>
                </a:cxn>
                <a:cxn ang="0">
                  <a:pos x="194" y="237"/>
                </a:cxn>
                <a:cxn ang="0">
                  <a:pos x="168" y="267"/>
                </a:cxn>
                <a:cxn ang="0">
                  <a:pos x="141" y="289"/>
                </a:cxn>
                <a:cxn ang="0">
                  <a:pos x="116" y="303"/>
                </a:cxn>
                <a:cxn ang="0">
                  <a:pos x="92" y="315"/>
                </a:cxn>
                <a:cxn ang="0">
                  <a:pos x="75" y="319"/>
                </a:cxn>
                <a:cxn ang="0">
                  <a:pos x="65" y="322"/>
                </a:cxn>
                <a:cxn ang="0">
                  <a:pos x="64" y="322"/>
                </a:cxn>
                <a:cxn ang="0">
                  <a:pos x="57" y="316"/>
                </a:cxn>
                <a:cxn ang="0">
                  <a:pos x="48" y="303"/>
                </a:cxn>
                <a:cxn ang="0">
                  <a:pos x="35" y="284"/>
                </a:cxn>
                <a:cxn ang="0">
                  <a:pos x="24" y="262"/>
                </a:cxn>
                <a:cxn ang="0">
                  <a:pos x="11" y="234"/>
                </a:cxn>
                <a:cxn ang="0">
                  <a:pos x="3" y="200"/>
                </a:cxn>
                <a:cxn ang="0">
                  <a:pos x="0" y="164"/>
                </a:cxn>
                <a:cxn ang="0">
                  <a:pos x="2" y="122"/>
                </a:cxn>
              </a:cxnLst>
              <a:rect l="0" t="0" r="r" b="b"/>
              <a:pathLst>
                <a:path w="240" h="322">
                  <a:moveTo>
                    <a:pt x="2" y="122"/>
                  </a:moveTo>
                  <a:lnTo>
                    <a:pt x="3" y="113"/>
                  </a:lnTo>
                  <a:lnTo>
                    <a:pt x="6" y="105"/>
                  </a:lnTo>
                  <a:lnTo>
                    <a:pt x="10" y="97"/>
                  </a:lnTo>
                  <a:lnTo>
                    <a:pt x="13" y="86"/>
                  </a:lnTo>
                  <a:lnTo>
                    <a:pt x="14" y="81"/>
                  </a:lnTo>
                  <a:lnTo>
                    <a:pt x="16" y="75"/>
                  </a:lnTo>
                  <a:lnTo>
                    <a:pt x="18" y="68"/>
                  </a:lnTo>
                  <a:lnTo>
                    <a:pt x="21" y="62"/>
                  </a:lnTo>
                  <a:lnTo>
                    <a:pt x="29" y="49"/>
                  </a:lnTo>
                  <a:lnTo>
                    <a:pt x="40" y="37"/>
                  </a:lnTo>
                  <a:lnTo>
                    <a:pt x="54" y="24"/>
                  </a:lnTo>
                  <a:lnTo>
                    <a:pt x="70" y="13"/>
                  </a:lnTo>
                  <a:lnTo>
                    <a:pt x="89" y="5"/>
                  </a:lnTo>
                  <a:lnTo>
                    <a:pt x="110" y="0"/>
                  </a:lnTo>
                  <a:lnTo>
                    <a:pt x="132" y="0"/>
                  </a:lnTo>
                  <a:lnTo>
                    <a:pt x="157" y="6"/>
                  </a:lnTo>
                  <a:lnTo>
                    <a:pt x="183" y="17"/>
                  </a:lnTo>
                  <a:lnTo>
                    <a:pt x="202" y="30"/>
                  </a:lnTo>
                  <a:lnTo>
                    <a:pt x="218" y="46"/>
                  </a:lnTo>
                  <a:lnTo>
                    <a:pt x="229" y="64"/>
                  </a:lnTo>
                  <a:lnTo>
                    <a:pt x="237" y="83"/>
                  </a:lnTo>
                  <a:lnTo>
                    <a:pt x="240" y="103"/>
                  </a:lnTo>
                  <a:lnTo>
                    <a:pt x="238" y="125"/>
                  </a:lnTo>
                  <a:lnTo>
                    <a:pt x="233" y="149"/>
                  </a:lnTo>
                  <a:lnTo>
                    <a:pt x="216" y="199"/>
                  </a:lnTo>
                  <a:lnTo>
                    <a:pt x="194" y="237"/>
                  </a:lnTo>
                  <a:lnTo>
                    <a:pt x="168" y="267"/>
                  </a:lnTo>
                  <a:lnTo>
                    <a:pt x="141" y="289"/>
                  </a:lnTo>
                  <a:lnTo>
                    <a:pt x="116" y="303"/>
                  </a:lnTo>
                  <a:lnTo>
                    <a:pt x="92" y="315"/>
                  </a:lnTo>
                  <a:lnTo>
                    <a:pt x="75" y="319"/>
                  </a:lnTo>
                  <a:lnTo>
                    <a:pt x="65" y="322"/>
                  </a:lnTo>
                  <a:lnTo>
                    <a:pt x="64" y="322"/>
                  </a:lnTo>
                  <a:lnTo>
                    <a:pt x="57" y="316"/>
                  </a:lnTo>
                  <a:lnTo>
                    <a:pt x="48" y="303"/>
                  </a:lnTo>
                  <a:lnTo>
                    <a:pt x="35" y="284"/>
                  </a:lnTo>
                  <a:lnTo>
                    <a:pt x="24" y="262"/>
                  </a:lnTo>
                  <a:lnTo>
                    <a:pt x="11" y="234"/>
                  </a:lnTo>
                  <a:lnTo>
                    <a:pt x="3" y="200"/>
                  </a:lnTo>
                  <a:lnTo>
                    <a:pt x="0" y="164"/>
                  </a:lnTo>
                  <a:lnTo>
                    <a:pt x="2" y="122"/>
                  </a:lnTo>
                  <a:close/>
                </a:path>
              </a:pathLst>
            </a:custGeom>
            <a:solidFill>
              <a:srgbClr val="A3633F"/>
            </a:solidFill>
            <a:ln w="9525">
              <a:noFill/>
              <a:round/>
              <a:headEnd/>
              <a:tailEnd/>
            </a:ln>
          </p:spPr>
          <p:txBody>
            <a:bodyPr/>
            <a:lstStyle/>
            <a:p>
              <a:endParaRPr lang="en-US"/>
            </a:p>
          </p:txBody>
        </p:sp>
        <p:sp>
          <p:nvSpPr>
            <p:cNvPr id="96" name="Freeform 97"/>
            <p:cNvSpPr>
              <a:spLocks/>
            </p:cNvSpPr>
            <p:nvPr/>
          </p:nvSpPr>
          <p:spPr bwMode="auto">
            <a:xfrm>
              <a:off x="7485062" y="4332288"/>
              <a:ext cx="92075" cy="74612"/>
            </a:xfrm>
            <a:custGeom>
              <a:avLst/>
              <a:gdLst/>
              <a:ahLst/>
              <a:cxnLst>
                <a:cxn ang="0">
                  <a:pos x="116" y="37"/>
                </a:cxn>
                <a:cxn ang="0">
                  <a:pos x="111" y="43"/>
                </a:cxn>
                <a:cxn ang="0">
                  <a:pos x="101" y="57"/>
                </a:cxn>
                <a:cxn ang="0">
                  <a:pos x="86" y="73"/>
                </a:cxn>
                <a:cxn ang="0">
                  <a:pos x="67" y="87"/>
                </a:cxn>
                <a:cxn ang="0">
                  <a:pos x="46" y="94"/>
                </a:cxn>
                <a:cxn ang="0">
                  <a:pos x="27" y="86"/>
                </a:cxn>
                <a:cxn ang="0">
                  <a:pos x="11" y="59"/>
                </a:cxn>
                <a:cxn ang="0">
                  <a:pos x="0" y="8"/>
                </a:cxn>
                <a:cxn ang="0">
                  <a:pos x="1" y="6"/>
                </a:cxn>
                <a:cxn ang="0">
                  <a:pos x="5" y="5"/>
                </a:cxn>
                <a:cxn ang="0">
                  <a:pos x="11" y="2"/>
                </a:cxn>
                <a:cxn ang="0">
                  <a:pos x="20" y="0"/>
                </a:cxn>
                <a:cxn ang="0">
                  <a:pos x="36" y="2"/>
                </a:cxn>
                <a:cxn ang="0">
                  <a:pos x="55" y="8"/>
                </a:cxn>
                <a:cxn ang="0">
                  <a:pos x="82" y="19"/>
                </a:cxn>
                <a:cxn ang="0">
                  <a:pos x="116" y="37"/>
                </a:cxn>
              </a:cxnLst>
              <a:rect l="0" t="0" r="r" b="b"/>
              <a:pathLst>
                <a:path w="116" h="94">
                  <a:moveTo>
                    <a:pt x="116" y="37"/>
                  </a:moveTo>
                  <a:lnTo>
                    <a:pt x="111" y="43"/>
                  </a:lnTo>
                  <a:lnTo>
                    <a:pt x="101" y="57"/>
                  </a:lnTo>
                  <a:lnTo>
                    <a:pt x="86" y="73"/>
                  </a:lnTo>
                  <a:lnTo>
                    <a:pt x="67" y="87"/>
                  </a:lnTo>
                  <a:lnTo>
                    <a:pt x="46" y="94"/>
                  </a:lnTo>
                  <a:lnTo>
                    <a:pt x="27" y="86"/>
                  </a:lnTo>
                  <a:lnTo>
                    <a:pt x="11" y="59"/>
                  </a:lnTo>
                  <a:lnTo>
                    <a:pt x="0" y="8"/>
                  </a:lnTo>
                  <a:lnTo>
                    <a:pt x="1" y="6"/>
                  </a:lnTo>
                  <a:lnTo>
                    <a:pt x="5" y="5"/>
                  </a:lnTo>
                  <a:lnTo>
                    <a:pt x="11" y="2"/>
                  </a:lnTo>
                  <a:lnTo>
                    <a:pt x="20" y="0"/>
                  </a:lnTo>
                  <a:lnTo>
                    <a:pt x="36" y="2"/>
                  </a:lnTo>
                  <a:lnTo>
                    <a:pt x="55" y="8"/>
                  </a:lnTo>
                  <a:lnTo>
                    <a:pt x="82" y="19"/>
                  </a:lnTo>
                  <a:lnTo>
                    <a:pt x="116" y="37"/>
                  </a:lnTo>
                  <a:close/>
                </a:path>
              </a:pathLst>
            </a:custGeom>
            <a:solidFill>
              <a:srgbClr val="A50000"/>
            </a:solidFill>
            <a:ln w="9525">
              <a:noFill/>
              <a:round/>
              <a:headEnd/>
              <a:tailEnd/>
            </a:ln>
          </p:spPr>
          <p:txBody>
            <a:bodyPr/>
            <a:lstStyle/>
            <a:p>
              <a:endParaRPr lang="en-US"/>
            </a:p>
          </p:txBody>
        </p:sp>
        <p:sp>
          <p:nvSpPr>
            <p:cNvPr id="97" name="Freeform 98"/>
            <p:cNvSpPr>
              <a:spLocks/>
            </p:cNvSpPr>
            <p:nvPr/>
          </p:nvSpPr>
          <p:spPr bwMode="auto">
            <a:xfrm>
              <a:off x="7486650" y="4341813"/>
              <a:ext cx="85725" cy="49212"/>
            </a:xfrm>
            <a:custGeom>
              <a:avLst/>
              <a:gdLst/>
              <a:ahLst/>
              <a:cxnLst>
                <a:cxn ang="0">
                  <a:pos x="108" y="29"/>
                </a:cxn>
                <a:cxn ang="0">
                  <a:pos x="105" y="32"/>
                </a:cxn>
                <a:cxn ang="0">
                  <a:pos x="95" y="42"/>
                </a:cxn>
                <a:cxn ang="0">
                  <a:pos x="81" y="51"/>
                </a:cxn>
                <a:cxn ang="0">
                  <a:pos x="65" y="59"/>
                </a:cxn>
                <a:cxn ang="0">
                  <a:pos x="46" y="62"/>
                </a:cxn>
                <a:cxn ang="0">
                  <a:pos x="29" y="54"/>
                </a:cxn>
                <a:cxn ang="0">
                  <a:pos x="13" y="35"/>
                </a:cxn>
                <a:cxn ang="0">
                  <a:pos x="0" y="0"/>
                </a:cxn>
                <a:cxn ang="0">
                  <a:pos x="3" y="2"/>
                </a:cxn>
                <a:cxn ang="0">
                  <a:pos x="10" y="3"/>
                </a:cxn>
                <a:cxn ang="0">
                  <a:pos x="21" y="7"/>
                </a:cxn>
                <a:cxn ang="0">
                  <a:pos x="35" y="11"/>
                </a:cxn>
                <a:cxn ang="0">
                  <a:pos x="52" y="16"/>
                </a:cxn>
                <a:cxn ang="0">
                  <a:pos x="70" y="21"/>
                </a:cxn>
                <a:cxn ang="0">
                  <a:pos x="89" y="26"/>
                </a:cxn>
                <a:cxn ang="0">
                  <a:pos x="108" y="29"/>
                </a:cxn>
              </a:cxnLst>
              <a:rect l="0" t="0" r="r" b="b"/>
              <a:pathLst>
                <a:path w="108" h="62">
                  <a:moveTo>
                    <a:pt x="108" y="29"/>
                  </a:moveTo>
                  <a:lnTo>
                    <a:pt x="105" y="32"/>
                  </a:lnTo>
                  <a:lnTo>
                    <a:pt x="95" y="42"/>
                  </a:lnTo>
                  <a:lnTo>
                    <a:pt x="81" y="51"/>
                  </a:lnTo>
                  <a:lnTo>
                    <a:pt x="65" y="59"/>
                  </a:lnTo>
                  <a:lnTo>
                    <a:pt x="46" y="62"/>
                  </a:lnTo>
                  <a:lnTo>
                    <a:pt x="29" y="54"/>
                  </a:lnTo>
                  <a:lnTo>
                    <a:pt x="13" y="35"/>
                  </a:lnTo>
                  <a:lnTo>
                    <a:pt x="0" y="0"/>
                  </a:lnTo>
                  <a:lnTo>
                    <a:pt x="3" y="2"/>
                  </a:lnTo>
                  <a:lnTo>
                    <a:pt x="10" y="3"/>
                  </a:lnTo>
                  <a:lnTo>
                    <a:pt x="21" y="7"/>
                  </a:lnTo>
                  <a:lnTo>
                    <a:pt x="35" y="11"/>
                  </a:lnTo>
                  <a:lnTo>
                    <a:pt x="52" y="16"/>
                  </a:lnTo>
                  <a:lnTo>
                    <a:pt x="70" y="21"/>
                  </a:lnTo>
                  <a:lnTo>
                    <a:pt x="89" y="26"/>
                  </a:lnTo>
                  <a:lnTo>
                    <a:pt x="108" y="29"/>
                  </a:lnTo>
                  <a:close/>
                </a:path>
              </a:pathLst>
            </a:custGeom>
            <a:solidFill>
              <a:srgbClr val="FFFFFF"/>
            </a:solidFill>
            <a:ln w="9525">
              <a:noFill/>
              <a:round/>
              <a:headEnd/>
              <a:tailEnd/>
            </a:ln>
          </p:spPr>
          <p:txBody>
            <a:bodyPr/>
            <a:lstStyle/>
            <a:p>
              <a:endParaRPr lang="en-US"/>
            </a:p>
          </p:txBody>
        </p:sp>
        <p:sp>
          <p:nvSpPr>
            <p:cNvPr id="98" name="Freeform 99"/>
            <p:cNvSpPr>
              <a:spLocks/>
            </p:cNvSpPr>
            <p:nvPr/>
          </p:nvSpPr>
          <p:spPr bwMode="auto">
            <a:xfrm>
              <a:off x="7508875" y="4397375"/>
              <a:ext cx="9525" cy="4763"/>
            </a:xfrm>
            <a:custGeom>
              <a:avLst/>
              <a:gdLst/>
              <a:ahLst/>
              <a:cxnLst>
                <a:cxn ang="0">
                  <a:pos x="0" y="2"/>
                </a:cxn>
                <a:cxn ang="0">
                  <a:pos x="0" y="3"/>
                </a:cxn>
                <a:cxn ang="0">
                  <a:pos x="0" y="3"/>
                </a:cxn>
                <a:cxn ang="0">
                  <a:pos x="3" y="5"/>
                </a:cxn>
                <a:cxn ang="0">
                  <a:pos x="5" y="6"/>
                </a:cxn>
                <a:cxn ang="0">
                  <a:pos x="6" y="6"/>
                </a:cxn>
                <a:cxn ang="0">
                  <a:pos x="10" y="6"/>
                </a:cxn>
                <a:cxn ang="0">
                  <a:pos x="11" y="6"/>
                </a:cxn>
                <a:cxn ang="0">
                  <a:pos x="13" y="6"/>
                </a:cxn>
                <a:cxn ang="0">
                  <a:pos x="13" y="5"/>
                </a:cxn>
                <a:cxn ang="0">
                  <a:pos x="11" y="3"/>
                </a:cxn>
                <a:cxn ang="0">
                  <a:pos x="8" y="2"/>
                </a:cxn>
                <a:cxn ang="0">
                  <a:pos x="6" y="2"/>
                </a:cxn>
                <a:cxn ang="0">
                  <a:pos x="5" y="0"/>
                </a:cxn>
                <a:cxn ang="0">
                  <a:pos x="2" y="0"/>
                </a:cxn>
                <a:cxn ang="0">
                  <a:pos x="0" y="0"/>
                </a:cxn>
                <a:cxn ang="0">
                  <a:pos x="0" y="2"/>
                </a:cxn>
              </a:cxnLst>
              <a:rect l="0" t="0" r="r" b="b"/>
              <a:pathLst>
                <a:path w="13" h="6">
                  <a:moveTo>
                    <a:pt x="0" y="2"/>
                  </a:moveTo>
                  <a:lnTo>
                    <a:pt x="0" y="3"/>
                  </a:lnTo>
                  <a:lnTo>
                    <a:pt x="0" y="3"/>
                  </a:lnTo>
                  <a:lnTo>
                    <a:pt x="3" y="5"/>
                  </a:lnTo>
                  <a:lnTo>
                    <a:pt x="5" y="6"/>
                  </a:lnTo>
                  <a:lnTo>
                    <a:pt x="6" y="6"/>
                  </a:lnTo>
                  <a:lnTo>
                    <a:pt x="10" y="6"/>
                  </a:lnTo>
                  <a:lnTo>
                    <a:pt x="11" y="6"/>
                  </a:lnTo>
                  <a:lnTo>
                    <a:pt x="13" y="6"/>
                  </a:lnTo>
                  <a:lnTo>
                    <a:pt x="13" y="5"/>
                  </a:lnTo>
                  <a:lnTo>
                    <a:pt x="11" y="3"/>
                  </a:lnTo>
                  <a:lnTo>
                    <a:pt x="8" y="2"/>
                  </a:lnTo>
                  <a:lnTo>
                    <a:pt x="6" y="2"/>
                  </a:lnTo>
                  <a:lnTo>
                    <a:pt x="5" y="0"/>
                  </a:lnTo>
                  <a:lnTo>
                    <a:pt x="2" y="0"/>
                  </a:lnTo>
                  <a:lnTo>
                    <a:pt x="0" y="0"/>
                  </a:lnTo>
                  <a:lnTo>
                    <a:pt x="0" y="2"/>
                  </a:lnTo>
                  <a:close/>
                </a:path>
              </a:pathLst>
            </a:custGeom>
            <a:solidFill>
              <a:srgbClr val="FF0000"/>
            </a:solidFill>
            <a:ln w="9525">
              <a:noFill/>
              <a:round/>
              <a:headEnd/>
              <a:tailEnd/>
            </a:ln>
          </p:spPr>
          <p:txBody>
            <a:bodyPr/>
            <a:lstStyle/>
            <a:p>
              <a:endParaRPr lang="en-US"/>
            </a:p>
          </p:txBody>
        </p:sp>
        <p:sp>
          <p:nvSpPr>
            <p:cNvPr id="99" name="Freeform 100"/>
            <p:cNvSpPr>
              <a:spLocks/>
            </p:cNvSpPr>
            <p:nvPr/>
          </p:nvSpPr>
          <p:spPr bwMode="auto">
            <a:xfrm>
              <a:off x="7505700" y="4335463"/>
              <a:ext cx="9525" cy="6350"/>
            </a:xfrm>
            <a:custGeom>
              <a:avLst/>
              <a:gdLst/>
              <a:ahLst/>
              <a:cxnLst>
                <a:cxn ang="0">
                  <a:pos x="0" y="2"/>
                </a:cxn>
                <a:cxn ang="0">
                  <a:pos x="0" y="3"/>
                </a:cxn>
                <a:cxn ang="0">
                  <a:pos x="0" y="5"/>
                </a:cxn>
                <a:cxn ang="0">
                  <a:pos x="3" y="7"/>
                </a:cxn>
                <a:cxn ang="0">
                  <a:pos x="5" y="7"/>
                </a:cxn>
                <a:cxn ang="0">
                  <a:pos x="7" y="8"/>
                </a:cxn>
                <a:cxn ang="0">
                  <a:pos x="10" y="8"/>
                </a:cxn>
                <a:cxn ang="0">
                  <a:pos x="11" y="8"/>
                </a:cxn>
                <a:cxn ang="0">
                  <a:pos x="13" y="7"/>
                </a:cxn>
                <a:cxn ang="0">
                  <a:pos x="13" y="5"/>
                </a:cxn>
                <a:cxn ang="0">
                  <a:pos x="11" y="3"/>
                </a:cxn>
                <a:cxn ang="0">
                  <a:pos x="8" y="3"/>
                </a:cxn>
                <a:cxn ang="0">
                  <a:pos x="7" y="2"/>
                </a:cxn>
                <a:cxn ang="0">
                  <a:pos x="5" y="0"/>
                </a:cxn>
                <a:cxn ang="0">
                  <a:pos x="2" y="0"/>
                </a:cxn>
                <a:cxn ang="0">
                  <a:pos x="0" y="0"/>
                </a:cxn>
                <a:cxn ang="0">
                  <a:pos x="0" y="2"/>
                </a:cxn>
              </a:cxnLst>
              <a:rect l="0" t="0" r="r" b="b"/>
              <a:pathLst>
                <a:path w="13" h="8">
                  <a:moveTo>
                    <a:pt x="0" y="2"/>
                  </a:moveTo>
                  <a:lnTo>
                    <a:pt x="0" y="3"/>
                  </a:lnTo>
                  <a:lnTo>
                    <a:pt x="0" y="5"/>
                  </a:lnTo>
                  <a:lnTo>
                    <a:pt x="3" y="7"/>
                  </a:lnTo>
                  <a:lnTo>
                    <a:pt x="5" y="7"/>
                  </a:lnTo>
                  <a:lnTo>
                    <a:pt x="7" y="8"/>
                  </a:lnTo>
                  <a:lnTo>
                    <a:pt x="10" y="8"/>
                  </a:lnTo>
                  <a:lnTo>
                    <a:pt x="11" y="8"/>
                  </a:lnTo>
                  <a:lnTo>
                    <a:pt x="13" y="7"/>
                  </a:lnTo>
                  <a:lnTo>
                    <a:pt x="13" y="5"/>
                  </a:lnTo>
                  <a:lnTo>
                    <a:pt x="11" y="3"/>
                  </a:lnTo>
                  <a:lnTo>
                    <a:pt x="8" y="3"/>
                  </a:lnTo>
                  <a:lnTo>
                    <a:pt x="7" y="2"/>
                  </a:lnTo>
                  <a:lnTo>
                    <a:pt x="5" y="0"/>
                  </a:lnTo>
                  <a:lnTo>
                    <a:pt x="2" y="0"/>
                  </a:lnTo>
                  <a:lnTo>
                    <a:pt x="0" y="0"/>
                  </a:lnTo>
                  <a:lnTo>
                    <a:pt x="0" y="2"/>
                  </a:lnTo>
                  <a:close/>
                </a:path>
              </a:pathLst>
            </a:custGeom>
            <a:solidFill>
              <a:srgbClr val="FF0000"/>
            </a:solidFill>
            <a:ln w="9525">
              <a:noFill/>
              <a:round/>
              <a:headEnd/>
              <a:tailEnd/>
            </a:ln>
          </p:spPr>
          <p:txBody>
            <a:bodyPr/>
            <a:lstStyle/>
            <a:p>
              <a:endParaRPr lang="en-US"/>
            </a:p>
          </p:txBody>
        </p:sp>
        <p:sp>
          <p:nvSpPr>
            <p:cNvPr id="100" name="Freeform 101"/>
            <p:cNvSpPr>
              <a:spLocks/>
            </p:cNvSpPr>
            <p:nvPr/>
          </p:nvSpPr>
          <p:spPr bwMode="auto">
            <a:xfrm>
              <a:off x="7486650" y="4235450"/>
              <a:ext cx="55562" cy="84138"/>
            </a:xfrm>
            <a:custGeom>
              <a:avLst/>
              <a:gdLst/>
              <a:ahLst/>
              <a:cxnLst>
                <a:cxn ang="0">
                  <a:pos x="62" y="3"/>
                </a:cxn>
                <a:cxn ang="0">
                  <a:pos x="60" y="1"/>
                </a:cxn>
                <a:cxn ang="0">
                  <a:pos x="57" y="1"/>
                </a:cxn>
                <a:cxn ang="0">
                  <a:pos x="56" y="1"/>
                </a:cxn>
                <a:cxn ang="0">
                  <a:pos x="54" y="0"/>
                </a:cxn>
                <a:cxn ang="0">
                  <a:pos x="59" y="11"/>
                </a:cxn>
                <a:cxn ang="0">
                  <a:pos x="60" y="22"/>
                </a:cxn>
                <a:cxn ang="0">
                  <a:pos x="60" y="35"/>
                </a:cxn>
                <a:cxn ang="0">
                  <a:pos x="57" y="46"/>
                </a:cxn>
                <a:cxn ang="0">
                  <a:pos x="51" y="59"/>
                </a:cxn>
                <a:cxn ang="0">
                  <a:pos x="41" y="70"/>
                </a:cxn>
                <a:cxn ang="0">
                  <a:pos x="29" y="79"/>
                </a:cxn>
                <a:cxn ang="0">
                  <a:pos x="10" y="87"/>
                </a:cxn>
                <a:cxn ang="0">
                  <a:pos x="0" y="93"/>
                </a:cxn>
                <a:cxn ang="0">
                  <a:pos x="5" y="100"/>
                </a:cxn>
                <a:cxn ang="0">
                  <a:pos x="13" y="105"/>
                </a:cxn>
                <a:cxn ang="0">
                  <a:pos x="17" y="106"/>
                </a:cxn>
                <a:cxn ang="0">
                  <a:pos x="17" y="105"/>
                </a:cxn>
                <a:cxn ang="0">
                  <a:pos x="19" y="100"/>
                </a:cxn>
                <a:cxn ang="0">
                  <a:pos x="22" y="95"/>
                </a:cxn>
                <a:cxn ang="0">
                  <a:pos x="27" y="90"/>
                </a:cxn>
                <a:cxn ang="0">
                  <a:pos x="32" y="87"/>
                </a:cxn>
                <a:cxn ang="0">
                  <a:pos x="40" y="82"/>
                </a:cxn>
                <a:cxn ang="0">
                  <a:pos x="48" y="76"/>
                </a:cxn>
                <a:cxn ang="0">
                  <a:pos x="57" y="65"/>
                </a:cxn>
                <a:cxn ang="0">
                  <a:pos x="64" y="54"/>
                </a:cxn>
                <a:cxn ang="0">
                  <a:pos x="68" y="39"/>
                </a:cxn>
                <a:cxn ang="0">
                  <a:pos x="68" y="22"/>
                </a:cxn>
                <a:cxn ang="0">
                  <a:pos x="62" y="3"/>
                </a:cxn>
              </a:cxnLst>
              <a:rect l="0" t="0" r="r" b="b"/>
              <a:pathLst>
                <a:path w="68" h="106">
                  <a:moveTo>
                    <a:pt x="62" y="3"/>
                  </a:moveTo>
                  <a:lnTo>
                    <a:pt x="60" y="1"/>
                  </a:lnTo>
                  <a:lnTo>
                    <a:pt x="57" y="1"/>
                  </a:lnTo>
                  <a:lnTo>
                    <a:pt x="56" y="1"/>
                  </a:lnTo>
                  <a:lnTo>
                    <a:pt x="54" y="0"/>
                  </a:lnTo>
                  <a:lnTo>
                    <a:pt x="59" y="11"/>
                  </a:lnTo>
                  <a:lnTo>
                    <a:pt x="60" y="22"/>
                  </a:lnTo>
                  <a:lnTo>
                    <a:pt x="60" y="35"/>
                  </a:lnTo>
                  <a:lnTo>
                    <a:pt x="57" y="46"/>
                  </a:lnTo>
                  <a:lnTo>
                    <a:pt x="51" y="59"/>
                  </a:lnTo>
                  <a:lnTo>
                    <a:pt x="41" y="70"/>
                  </a:lnTo>
                  <a:lnTo>
                    <a:pt x="29" y="79"/>
                  </a:lnTo>
                  <a:lnTo>
                    <a:pt x="10" y="87"/>
                  </a:lnTo>
                  <a:lnTo>
                    <a:pt x="0" y="93"/>
                  </a:lnTo>
                  <a:lnTo>
                    <a:pt x="5" y="100"/>
                  </a:lnTo>
                  <a:lnTo>
                    <a:pt x="13" y="105"/>
                  </a:lnTo>
                  <a:lnTo>
                    <a:pt x="17" y="106"/>
                  </a:lnTo>
                  <a:lnTo>
                    <a:pt x="17" y="105"/>
                  </a:lnTo>
                  <a:lnTo>
                    <a:pt x="19" y="100"/>
                  </a:lnTo>
                  <a:lnTo>
                    <a:pt x="22" y="95"/>
                  </a:lnTo>
                  <a:lnTo>
                    <a:pt x="27" y="90"/>
                  </a:lnTo>
                  <a:lnTo>
                    <a:pt x="32" y="87"/>
                  </a:lnTo>
                  <a:lnTo>
                    <a:pt x="40" y="82"/>
                  </a:lnTo>
                  <a:lnTo>
                    <a:pt x="48" y="76"/>
                  </a:lnTo>
                  <a:lnTo>
                    <a:pt x="57" y="65"/>
                  </a:lnTo>
                  <a:lnTo>
                    <a:pt x="64" y="54"/>
                  </a:lnTo>
                  <a:lnTo>
                    <a:pt x="68" y="39"/>
                  </a:lnTo>
                  <a:lnTo>
                    <a:pt x="68" y="22"/>
                  </a:lnTo>
                  <a:lnTo>
                    <a:pt x="62" y="3"/>
                  </a:lnTo>
                  <a:close/>
                </a:path>
              </a:pathLst>
            </a:custGeom>
            <a:solidFill>
              <a:srgbClr val="7F3F1C"/>
            </a:solidFill>
            <a:ln w="9525">
              <a:noFill/>
              <a:round/>
              <a:headEnd/>
              <a:tailEnd/>
            </a:ln>
          </p:spPr>
          <p:txBody>
            <a:bodyPr/>
            <a:lstStyle/>
            <a:p>
              <a:endParaRPr lang="en-US"/>
            </a:p>
          </p:txBody>
        </p:sp>
        <p:sp>
          <p:nvSpPr>
            <p:cNvPr id="101" name="Freeform 102"/>
            <p:cNvSpPr>
              <a:spLocks/>
            </p:cNvSpPr>
            <p:nvPr/>
          </p:nvSpPr>
          <p:spPr bwMode="auto">
            <a:xfrm>
              <a:off x="7470775" y="4213225"/>
              <a:ext cx="69850" cy="36513"/>
            </a:xfrm>
            <a:custGeom>
              <a:avLst/>
              <a:gdLst/>
              <a:ahLst/>
              <a:cxnLst>
                <a:cxn ang="0">
                  <a:pos x="73" y="17"/>
                </a:cxn>
                <a:cxn ang="0">
                  <a:pos x="70" y="14"/>
                </a:cxn>
                <a:cxn ang="0">
                  <a:pos x="65" y="11"/>
                </a:cxn>
                <a:cxn ang="0">
                  <a:pos x="59" y="6"/>
                </a:cxn>
                <a:cxn ang="0">
                  <a:pos x="50" y="3"/>
                </a:cxn>
                <a:cxn ang="0">
                  <a:pos x="40" y="0"/>
                </a:cxn>
                <a:cxn ang="0">
                  <a:pos x="27" y="0"/>
                </a:cxn>
                <a:cxn ang="0">
                  <a:pos x="15" y="1"/>
                </a:cxn>
                <a:cxn ang="0">
                  <a:pos x="0" y="8"/>
                </a:cxn>
                <a:cxn ang="0">
                  <a:pos x="2" y="8"/>
                </a:cxn>
                <a:cxn ang="0">
                  <a:pos x="8" y="6"/>
                </a:cxn>
                <a:cxn ang="0">
                  <a:pos x="16" y="5"/>
                </a:cxn>
                <a:cxn ang="0">
                  <a:pos x="26" y="5"/>
                </a:cxn>
                <a:cxn ang="0">
                  <a:pos x="37" y="5"/>
                </a:cxn>
                <a:cxn ang="0">
                  <a:pos x="48" y="8"/>
                </a:cxn>
                <a:cxn ang="0">
                  <a:pos x="59" y="14"/>
                </a:cxn>
                <a:cxn ang="0">
                  <a:pos x="69" y="24"/>
                </a:cxn>
                <a:cxn ang="0">
                  <a:pos x="72" y="27"/>
                </a:cxn>
                <a:cxn ang="0">
                  <a:pos x="75" y="32"/>
                </a:cxn>
                <a:cxn ang="0">
                  <a:pos x="77" y="36"/>
                </a:cxn>
                <a:cxn ang="0">
                  <a:pos x="80" y="43"/>
                </a:cxn>
                <a:cxn ang="0">
                  <a:pos x="81" y="44"/>
                </a:cxn>
                <a:cxn ang="0">
                  <a:pos x="83" y="44"/>
                </a:cxn>
                <a:cxn ang="0">
                  <a:pos x="86" y="44"/>
                </a:cxn>
                <a:cxn ang="0">
                  <a:pos x="88" y="41"/>
                </a:cxn>
                <a:cxn ang="0">
                  <a:pos x="85" y="35"/>
                </a:cxn>
                <a:cxn ang="0">
                  <a:pos x="81" y="28"/>
                </a:cxn>
                <a:cxn ang="0">
                  <a:pos x="78" y="24"/>
                </a:cxn>
                <a:cxn ang="0">
                  <a:pos x="73" y="17"/>
                </a:cxn>
              </a:cxnLst>
              <a:rect l="0" t="0" r="r" b="b"/>
              <a:pathLst>
                <a:path w="88" h="44">
                  <a:moveTo>
                    <a:pt x="73" y="17"/>
                  </a:moveTo>
                  <a:lnTo>
                    <a:pt x="70" y="14"/>
                  </a:lnTo>
                  <a:lnTo>
                    <a:pt x="65" y="11"/>
                  </a:lnTo>
                  <a:lnTo>
                    <a:pt x="59" y="6"/>
                  </a:lnTo>
                  <a:lnTo>
                    <a:pt x="50" y="3"/>
                  </a:lnTo>
                  <a:lnTo>
                    <a:pt x="40" y="0"/>
                  </a:lnTo>
                  <a:lnTo>
                    <a:pt x="27" y="0"/>
                  </a:lnTo>
                  <a:lnTo>
                    <a:pt x="15" y="1"/>
                  </a:lnTo>
                  <a:lnTo>
                    <a:pt x="0" y="8"/>
                  </a:lnTo>
                  <a:lnTo>
                    <a:pt x="2" y="8"/>
                  </a:lnTo>
                  <a:lnTo>
                    <a:pt x="8" y="6"/>
                  </a:lnTo>
                  <a:lnTo>
                    <a:pt x="16" y="5"/>
                  </a:lnTo>
                  <a:lnTo>
                    <a:pt x="26" y="5"/>
                  </a:lnTo>
                  <a:lnTo>
                    <a:pt x="37" y="5"/>
                  </a:lnTo>
                  <a:lnTo>
                    <a:pt x="48" y="8"/>
                  </a:lnTo>
                  <a:lnTo>
                    <a:pt x="59" y="14"/>
                  </a:lnTo>
                  <a:lnTo>
                    <a:pt x="69" y="24"/>
                  </a:lnTo>
                  <a:lnTo>
                    <a:pt x="72" y="27"/>
                  </a:lnTo>
                  <a:lnTo>
                    <a:pt x="75" y="32"/>
                  </a:lnTo>
                  <a:lnTo>
                    <a:pt x="77" y="36"/>
                  </a:lnTo>
                  <a:lnTo>
                    <a:pt x="80" y="43"/>
                  </a:lnTo>
                  <a:lnTo>
                    <a:pt x="81" y="44"/>
                  </a:lnTo>
                  <a:lnTo>
                    <a:pt x="83" y="44"/>
                  </a:lnTo>
                  <a:lnTo>
                    <a:pt x="86" y="44"/>
                  </a:lnTo>
                  <a:lnTo>
                    <a:pt x="88" y="41"/>
                  </a:lnTo>
                  <a:lnTo>
                    <a:pt x="85" y="35"/>
                  </a:lnTo>
                  <a:lnTo>
                    <a:pt x="81" y="28"/>
                  </a:lnTo>
                  <a:lnTo>
                    <a:pt x="78" y="24"/>
                  </a:lnTo>
                  <a:lnTo>
                    <a:pt x="73" y="17"/>
                  </a:lnTo>
                  <a:close/>
                </a:path>
              </a:pathLst>
            </a:custGeom>
            <a:solidFill>
              <a:srgbClr val="000000"/>
            </a:solidFill>
            <a:ln w="9525">
              <a:noFill/>
              <a:round/>
              <a:headEnd/>
              <a:tailEnd/>
            </a:ln>
          </p:spPr>
          <p:txBody>
            <a:bodyPr/>
            <a:lstStyle/>
            <a:p>
              <a:endParaRPr lang="en-US"/>
            </a:p>
          </p:txBody>
        </p:sp>
        <p:sp>
          <p:nvSpPr>
            <p:cNvPr id="102" name="Freeform 103"/>
            <p:cNvSpPr>
              <a:spLocks/>
            </p:cNvSpPr>
            <p:nvPr/>
          </p:nvSpPr>
          <p:spPr bwMode="auto">
            <a:xfrm>
              <a:off x="7570787" y="4244975"/>
              <a:ext cx="74613" cy="30163"/>
            </a:xfrm>
            <a:custGeom>
              <a:avLst/>
              <a:gdLst/>
              <a:ahLst/>
              <a:cxnLst>
                <a:cxn ang="0">
                  <a:pos x="25" y="0"/>
                </a:cxn>
                <a:cxn ang="0">
                  <a:pos x="30" y="0"/>
                </a:cxn>
                <a:cxn ang="0">
                  <a:pos x="36" y="0"/>
                </a:cxn>
                <a:cxn ang="0">
                  <a:pos x="46" y="2"/>
                </a:cxn>
                <a:cxn ang="0">
                  <a:pos x="55" y="4"/>
                </a:cxn>
                <a:cxn ang="0">
                  <a:pos x="65" y="8"/>
                </a:cxn>
                <a:cxn ang="0">
                  <a:pos x="76" y="16"/>
                </a:cxn>
                <a:cxn ang="0">
                  <a:pos x="86" y="26"/>
                </a:cxn>
                <a:cxn ang="0">
                  <a:pos x="93" y="39"/>
                </a:cxn>
                <a:cxn ang="0">
                  <a:pos x="92" y="37"/>
                </a:cxn>
                <a:cxn ang="0">
                  <a:pos x="89" y="32"/>
                </a:cxn>
                <a:cxn ang="0">
                  <a:pos x="82" y="26"/>
                </a:cxn>
                <a:cxn ang="0">
                  <a:pos x="73" y="20"/>
                </a:cxn>
                <a:cxn ang="0">
                  <a:pos x="63" y="13"/>
                </a:cxn>
                <a:cxn ang="0">
                  <a:pos x="52" y="8"/>
                </a:cxn>
                <a:cxn ang="0">
                  <a:pos x="39" y="5"/>
                </a:cxn>
                <a:cxn ang="0">
                  <a:pos x="27" y="7"/>
                </a:cxn>
                <a:cxn ang="0">
                  <a:pos x="20" y="8"/>
                </a:cxn>
                <a:cxn ang="0">
                  <a:pos x="16" y="10"/>
                </a:cxn>
                <a:cxn ang="0">
                  <a:pos x="11" y="13"/>
                </a:cxn>
                <a:cxn ang="0">
                  <a:pos x="6" y="16"/>
                </a:cxn>
                <a:cxn ang="0">
                  <a:pos x="3" y="18"/>
                </a:cxn>
                <a:cxn ang="0">
                  <a:pos x="1" y="16"/>
                </a:cxn>
                <a:cxn ang="0">
                  <a:pos x="0" y="15"/>
                </a:cxn>
                <a:cxn ang="0">
                  <a:pos x="0" y="12"/>
                </a:cxn>
                <a:cxn ang="0">
                  <a:pos x="6" y="7"/>
                </a:cxn>
                <a:cxn ang="0">
                  <a:pos x="12" y="4"/>
                </a:cxn>
                <a:cxn ang="0">
                  <a:pos x="19" y="2"/>
                </a:cxn>
                <a:cxn ang="0">
                  <a:pos x="25" y="0"/>
                </a:cxn>
              </a:cxnLst>
              <a:rect l="0" t="0" r="r" b="b"/>
              <a:pathLst>
                <a:path w="93" h="39">
                  <a:moveTo>
                    <a:pt x="25" y="0"/>
                  </a:moveTo>
                  <a:lnTo>
                    <a:pt x="30" y="0"/>
                  </a:lnTo>
                  <a:lnTo>
                    <a:pt x="36" y="0"/>
                  </a:lnTo>
                  <a:lnTo>
                    <a:pt x="46" y="2"/>
                  </a:lnTo>
                  <a:lnTo>
                    <a:pt x="55" y="4"/>
                  </a:lnTo>
                  <a:lnTo>
                    <a:pt x="65" y="8"/>
                  </a:lnTo>
                  <a:lnTo>
                    <a:pt x="76" y="16"/>
                  </a:lnTo>
                  <a:lnTo>
                    <a:pt x="86" y="26"/>
                  </a:lnTo>
                  <a:lnTo>
                    <a:pt x="93" y="39"/>
                  </a:lnTo>
                  <a:lnTo>
                    <a:pt x="92" y="37"/>
                  </a:lnTo>
                  <a:lnTo>
                    <a:pt x="89" y="32"/>
                  </a:lnTo>
                  <a:lnTo>
                    <a:pt x="82" y="26"/>
                  </a:lnTo>
                  <a:lnTo>
                    <a:pt x="73" y="20"/>
                  </a:lnTo>
                  <a:lnTo>
                    <a:pt x="63" y="13"/>
                  </a:lnTo>
                  <a:lnTo>
                    <a:pt x="52" y="8"/>
                  </a:lnTo>
                  <a:lnTo>
                    <a:pt x="39" y="5"/>
                  </a:lnTo>
                  <a:lnTo>
                    <a:pt x="27" y="7"/>
                  </a:lnTo>
                  <a:lnTo>
                    <a:pt x="20" y="8"/>
                  </a:lnTo>
                  <a:lnTo>
                    <a:pt x="16" y="10"/>
                  </a:lnTo>
                  <a:lnTo>
                    <a:pt x="11" y="13"/>
                  </a:lnTo>
                  <a:lnTo>
                    <a:pt x="6" y="16"/>
                  </a:lnTo>
                  <a:lnTo>
                    <a:pt x="3" y="18"/>
                  </a:lnTo>
                  <a:lnTo>
                    <a:pt x="1" y="16"/>
                  </a:lnTo>
                  <a:lnTo>
                    <a:pt x="0" y="15"/>
                  </a:lnTo>
                  <a:lnTo>
                    <a:pt x="0" y="12"/>
                  </a:lnTo>
                  <a:lnTo>
                    <a:pt x="6" y="7"/>
                  </a:lnTo>
                  <a:lnTo>
                    <a:pt x="12" y="4"/>
                  </a:lnTo>
                  <a:lnTo>
                    <a:pt x="19" y="2"/>
                  </a:lnTo>
                  <a:lnTo>
                    <a:pt x="25" y="0"/>
                  </a:lnTo>
                  <a:close/>
                </a:path>
              </a:pathLst>
            </a:custGeom>
            <a:solidFill>
              <a:srgbClr val="000000"/>
            </a:solidFill>
            <a:ln w="9525">
              <a:noFill/>
              <a:round/>
              <a:headEnd/>
              <a:tailEnd/>
            </a:ln>
          </p:spPr>
          <p:txBody>
            <a:bodyPr/>
            <a:lstStyle/>
            <a:p>
              <a:endParaRPr lang="en-US"/>
            </a:p>
          </p:txBody>
        </p:sp>
        <p:sp>
          <p:nvSpPr>
            <p:cNvPr id="103" name="Freeform 104"/>
            <p:cNvSpPr>
              <a:spLocks/>
            </p:cNvSpPr>
            <p:nvPr/>
          </p:nvSpPr>
          <p:spPr bwMode="auto">
            <a:xfrm>
              <a:off x="7466012" y="4237038"/>
              <a:ext cx="61913" cy="36512"/>
            </a:xfrm>
            <a:custGeom>
              <a:avLst/>
              <a:gdLst/>
              <a:ahLst/>
              <a:cxnLst>
                <a:cxn ang="0">
                  <a:pos x="44" y="22"/>
                </a:cxn>
                <a:cxn ang="0">
                  <a:pos x="62" y="32"/>
                </a:cxn>
                <a:cxn ang="0">
                  <a:pos x="73" y="38"/>
                </a:cxn>
                <a:cxn ang="0">
                  <a:pos x="76" y="43"/>
                </a:cxn>
                <a:cxn ang="0">
                  <a:pos x="78" y="44"/>
                </a:cxn>
                <a:cxn ang="0">
                  <a:pos x="78" y="41"/>
                </a:cxn>
                <a:cxn ang="0">
                  <a:pos x="75" y="35"/>
                </a:cxn>
                <a:cxn ang="0">
                  <a:pos x="70" y="24"/>
                </a:cxn>
                <a:cxn ang="0">
                  <a:pos x="64" y="14"/>
                </a:cxn>
                <a:cxn ang="0">
                  <a:pos x="52" y="5"/>
                </a:cxn>
                <a:cxn ang="0">
                  <a:pos x="40" y="0"/>
                </a:cxn>
                <a:cxn ang="0">
                  <a:pos x="22" y="0"/>
                </a:cxn>
                <a:cxn ang="0">
                  <a:pos x="0" y="6"/>
                </a:cxn>
                <a:cxn ang="0">
                  <a:pos x="3" y="6"/>
                </a:cxn>
                <a:cxn ang="0">
                  <a:pos x="11" y="9"/>
                </a:cxn>
                <a:cxn ang="0">
                  <a:pos x="24" y="14"/>
                </a:cxn>
                <a:cxn ang="0">
                  <a:pos x="44" y="22"/>
                </a:cxn>
              </a:cxnLst>
              <a:rect l="0" t="0" r="r" b="b"/>
              <a:pathLst>
                <a:path w="78" h="44">
                  <a:moveTo>
                    <a:pt x="44" y="22"/>
                  </a:moveTo>
                  <a:lnTo>
                    <a:pt x="62" y="32"/>
                  </a:lnTo>
                  <a:lnTo>
                    <a:pt x="73" y="38"/>
                  </a:lnTo>
                  <a:lnTo>
                    <a:pt x="76" y="43"/>
                  </a:lnTo>
                  <a:lnTo>
                    <a:pt x="78" y="44"/>
                  </a:lnTo>
                  <a:lnTo>
                    <a:pt x="78" y="41"/>
                  </a:lnTo>
                  <a:lnTo>
                    <a:pt x="75" y="35"/>
                  </a:lnTo>
                  <a:lnTo>
                    <a:pt x="70" y="24"/>
                  </a:lnTo>
                  <a:lnTo>
                    <a:pt x="64" y="14"/>
                  </a:lnTo>
                  <a:lnTo>
                    <a:pt x="52" y="5"/>
                  </a:lnTo>
                  <a:lnTo>
                    <a:pt x="40" y="0"/>
                  </a:lnTo>
                  <a:lnTo>
                    <a:pt x="22" y="0"/>
                  </a:lnTo>
                  <a:lnTo>
                    <a:pt x="0" y="6"/>
                  </a:lnTo>
                  <a:lnTo>
                    <a:pt x="3" y="6"/>
                  </a:lnTo>
                  <a:lnTo>
                    <a:pt x="11" y="9"/>
                  </a:lnTo>
                  <a:lnTo>
                    <a:pt x="24" y="14"/>
                  </a:lnTo>
                  <a:lnTo>
                    <a:pt x="44" y="22"/>
                  </a:lnTo>
                  <a:close/>
                </a:path>
              </a:pathLst>
            </a:custGeom>
            <a:solidFill>
              <a:srgbClr val="7F3F1C"/>
            </a:solidFill>
            <a:ln w="9525">
              <a:noFill/>
              <a:round/>
              <a:headEnd/>
              <a:tailEnd/>
            </a:ln>
          </p:spPr>
          <p:txBody>
            <a:bodyPr/>
            <a:lstStyle/>
            <a:p>
              <a:endParaRPr lang="en-US"/>
            </a:p>
          </p:txBody>
        </p:sp>
        <p:sp>
          <p:nvSpPr>
            <p:cNvPr id="104" name="Freeform 105"/>
            <p:cNvSpPr>
              <a:spLocks/>
            </p:cNvSpPr>
            <p:nvPr/>
          </p:nvSpPr>
          <p:spPr bwMode="auto">
            <a:xfrm>
              <a:off x="7462837" y="4235450"/>
              <a:ext cx="65088" cy="38100"/>
            </a:xfrm>
            <a:custGeom>
              <a:avLst/>
              <a:gdLst/>
              <a:ahLst/>
              <a:cxnLst>
                <a:cxn ang="0">
                  <a:pos x="81" y="47"/>
                </a:cxn>
                <a:cxn ang="0">
                  <a:pos x="81" y="46"/>
                </a:cxn>
                <a:cxn ang="0">
                  <a:pos x="79" y="43"/>
                </a:cxn>
                <a:cxn ang="0">
                  <a:pos x="76" y="36"/>
                </a:cxn>
                <a:cxn ang="0">
                  <a:pos x="70" y="30"/>
                </a:cxn>
                <a:cxn ang="0">
                  <a:pos x="62" y="24"/>
                </a:cxn>
                <a:cxn ang="0">
                  <a:pos x="51" y="19"/>
                </a:cxn>
                <a:cxn ang="0">
                  <a:pos x="36" y="14"/>
                </a:cxn>
                <a:cxn ang="0">
                  <a:pos x="19" y="12"/>
                </a:cxn>
                <a:cxn ang="0">
                  <a:pos x="8" y="11"/>
                </a:cxn>
                <a:cxn ang="0">
                  <a:pos x="3" y="6"/>
                </a:cxn>
                <a:cxn ang="0">
                  <a:pos x="0" y="1"/>
                </a:cxn>
                <a:cxn ang="0">
                  <a:pos x="0" y="0"/>
                </a:cxn>
                <a:cxn ang="0">
                  <a:pos x="0" y="3"/>
                </a:cxn>
                <a:cxn ang="0">
                  <a:pos x="0" y="12"/>
                </a:cxn>
                <a:cxn ang="0">
                  <a:pos x="5" y="20"/>
                </a:cxn>
                <a:cxn ang="0">
                  <a:pos x="16" y="22"/>
                </a:cxn>
                <a:cxn ang="0">
                  <a:pos x="27" y="22"/>
                </a:cxn>
                <a:cxn ang="0">
                  <a:pos x="38" y="24"/>
                </a:cxn>
                <a:cxn ang="0">
                  <a:pos x="49" y="27"/>
                </a:cxn>
                <a:cxn ang="0">
                  <a:pos x="60" y="32"/>
                </a:cxn>
                <a:cxn ang="0">
                  <a:pos x="68" y="38"/>
                </a:cxn>
                <a:cxn ang="0">
                  <a:pos x="74" y="43"/>
                </a:cxn>
                <a:cxn ang="0">
                  <a:pos x="79" y="46"/>
                </a:cxn>
                <a:cxn ang="0">
                  <a:pos x="81" y="47"/>
                </a:cxn>
              </a:cxnLst>
              <a:rect l="0" t="0" r="r" b="b"/>
              <a:pathLst>
                <a:path w="81" h="47">
                  <a:moveTo>
                    <a:pt x="81" y="47"/>
                  </a:moveTo>
                  <a:lnTo>
                    <a:pt x="81" y="46"/>
                  </a:lnTo>
                  <a:lnTo>
                    <a:pt x="79" y="43"/>
                  </a:lnTo>
                  <a:lnTo>
                    <a:pt x="76" y="36"/>
                  </a:lnTo>
                  <a:lnTo>
                    <a:pt x="70" y="30"/>
                  </a:lnTo>
                  <a:lnTo>
                    <a:pt x="62" y="24"/>
                  </a:lnTo>
                  <a:lnTo>
                    <a:pt x="51" y="19"/>
                  </a:lnTo>
                  <a:lnTo>
                    <a:pt x="36" y="14"/>
                  </a:lnTo>
                  <a:lnTo>
                    <a:pt x="19" y="12"/>
                  </a:lnTo>
                  <a:lnTo>
                    <a:pt x="8" y="11"/>
                  </a:lnTo>
                  <a:lnTo>
                    <a:pt x="3" y="6"/>
                  </a:lnTo>
                  <a:lnTo>
                    <a:pt x="0" y="1"/>
                  </a:lnTo>
                  <a:lnTo>
                    <a:pt x="0" y="0"/>
                  </a:lnTo>
                  <a:lnTo>
                    <a:pt x="0" y="3"/>
                  </a:lnTo>
                  <a:lnTo>
                    <a:pt x="0" y="12"/>
                  </a:lnTo>
                  <a:lnTo>
                    <a:pt x="5" y="20"/>
                  </a:lnTo>
                  <a:lnTo>
                    <a:pt x="16" y="22"/>
                  </a:lnTo>
                  <a:lnTo>
                    <a:pt x="27" y="22"/>
                  </a:lnTo>
                  <a:lnTo>
                    <a:pt x="38" y="24"/>
                  </a:lnTo>
                  <a:lnTo>
                    <a:pt x="49" y="27"/>
                  </a:lnTo>
                  <a:lnTo>
                    <a:pt x="60" y="32"/>
                  </a:lnTo>
                  <a:lnTo>
                    <a:pt x="68" y="38"/>
                  </a:lnTo>
                  <a:lnTo>
                    <a:pt x="74" y="43"/>
                  </a:lnTo>
                  <a:lnTo>
                    <a:pt x="79" y="46"/>
                  </a:lnTo>
                  <a:lnTo>
                    <a:pt x="81" y="47"/>
                  </a:lnTo>
                  <a:close/>
                </a:path>
              </a:pathLst>
            </a:custGeom>
            <a:solidFill>
              <a:srgbClr val="000000"/>
            </a:solidFill>
            <a:ln w="9525">
              <a:noFill/>
              <a:round/>
              <a:headEnd/>
              <a:tailEnd/>
            </a:ln>
          </p:spPr>
          <p:txBody>
            <a:bodyPr/>
            <a:lstStyle/>
            <a:p>
              <a:endParaRPr lang="en-US"/>
            </a:p>
          </p:txBody>
        </p:sp>
        <p:sp>
          <p:nvSpPr>
            <p:cNvPr id="105" name="Freeform 106"/>
            <p:cNvSpPr>
              <a:spLocks/>
            </p:cNvSpPr>
            <p:nvPr/>
          </p:nvSpPr>
          <p:spPr bwMode="auto">
            <a:xfrm>
              <a:off x="7561262" y="4267200"/>
              <a:ext cx="71438" cy="22225"/>
            </a:xfrm>
            <a:custGeom>
              <a:avLst/>
              <a:gdLst/>
              <a:ahLst/>
              <a:cxnLst>
                <a:cxn ang="0">
                  <a:pos x="41" y="21"/>
                </a:cxn>
                <a:cxn ang="0">
                  <a:pos x="20" y="20"/>
                </a:cxn>
                <a:cxn ang="0">
                  <a:pos x="8" y="20"/>
                </a:cxn>
                <a:cxn ang="0">
                  <a:pos x="1" y="21"/>
                </a:cxn>
                <a:cxn ang="0">
                  <a:pos x="0" y="23"/>
                </a:cxn>
                <a:cxn ang="0">
                  <a:pos x="1" y="21"/>
                </a:cxn>
                <a:cxn ang="0">
                  <a:pos x="8" y="15"/>
                </a:cxn>
                <a:cxn ang="0">
                  <a:pos x="17" y="10"/>
                </a:cxn>
                <a:cxn ang="0">
                  <a:pos x="30" y="4"/>
                </a:cxn>
                <a:cxn ang="0">
                  <a:pos x="43" y="0"/>
                </a:cxn>
                <a:cxn ang="0">
                  <a:pos x="58" y="4"/>
                </a:cxn>
                <a:cxn ang="0">
                  <a:pos x="73" y="12"/>
                </a:cxn>
                <a:cxn ang="0">
                  <a:pos x="89" y="29"/>
                </a:cxn>
                <a:cxn ang="0">
                  <a:pos x="89" y="29"/>
                </a:cxn>
                <a:cxn ang="0">
                  <a:pos x="85" y="29"/>
                </a:cxn>
                <a:cxn ang="0">
                  <a:pos x="82" y="27"/>
                </a:cxn>
                <a:cxn ang="0">
                  <a:pos x="77" y="27"/>
                </a:cxn>
                <a:cxn ang="0">
                  <a:pos x="71" y="26"/>
                </a:cxn>
                <a:cxn ang="0">
                  <a:pos x="63" y="24"/>
                </a:cxn>
                <a:cxn ang="0">
                  <a:pos x="52" y="23"/>
                </a:cxn>
                <a:cxn ang="0">
                  <a:pos x="41" y="21"/>
                </a:cxn>
              </a:cxnLst>
              <a:rect l="0" t="0" r="r" b="b"/>
              <a:pathLst>
                <a:path w="89" h="29">
                  <a:moveTo>
                    <a:pt x="41" y="21"/>
                  </a:moveTo>
                  <a:lnTo>
                    <a:pt x="20" y="20"/>
                  </a:lnTo>
                  <a:lnTo>
                    <a:pt x="8" y="20"/>
                  </a:lnTo>
                  <a:lnTo>
                    <a:pt x="1" y="21"/>
                  </a:lnTo>
                  <a:lnTo>
                    <a:pt x="0" y="23"/>
                  </a:lnTo>
                  <a:lnTo>
                    <a:pt x="1" y="21"/>
                  </a:lnTo>
                  <a:lnTo>
                    <a:pt x="8" y="15"/>
                  </a:lnTo>
                  <a:lnTo>
                    <a:pt x="17" y="10"/>
                  </a:lnTo>
                  <a:lnTo>
                    <a:pt x="30" y="4"/>
                  </a:lnTo>
                  <a:lnTo>
                    <a:pt x="43" y="0"/>
                  </a:lnTo>
                  <a:lnTo>
                    <a:pt x="58" y="4"/>
                  </a:lnTo>
                  <a:lnTo>
                    <a:pt x="73" y="12"/>
                  </a:lnTo>
                  <a:lnTo>
                    <a:pt x="89" y="29"/>
                  </a:lnTo>
                  <a:lnTo>
                    <a:pt x="89" y="29"/>
                  </a:lnTo>
                  <a:lnTo>
                    <a:pt x="85" y="29"/>
                  </a:lnTo>
                  <a:lnTo>
                    <a:pt x="82" y="27"/>
                  </a:lnTo>
                  <a:lnTo>
                    <a:pt x="77" y="27"/>
                  </a:lnTo>
                  <a:lnTo>
                    <a:pt x="71" y="26"/>
                  </a:lnTo>
                  <a:lnTo>
                    <a:pt x="63" y="24"/>
                  </a:lnTo>
                  <a:lnTo>
                    <a:pt x="52" y="23"/>
                  </a:lnTo>
                  <a:lnTo>
                    <a:pt x="41" y="21"/>
                  </a:lnTo>
                  <a:close/>
                </a:path>
              </a:pathLst>
            </a:custGeom>
            <a:solidFill>
              <a:srgbClr val="7F3F1C"/>
            </a:solidFill>
            <a:ln w="9525">
              <a:noFill/>
              <a:round/>
              <a:headEnd/>
              <a:tailEnd/>
            </a:ln>
          </p:spPr>
          <p:txBody>
            <a:bodyPr/>
            <a:lstStyle/>
            <a:p>
              <a:endParaRPr lang="en-US"/>
            </a:p>
          </p:txBody>
        </p:sp>
        <p:sp>
          <p:nvSpPr>
            <p:cNvPr id="106" name="Freeform 107"/>
            <p:cNvSpPr>
              <a:spLocks/>
            </p:cNvSpPr>
            <p:nvPr/>
          </p:nvSpPr>
          <p:spPr bwMode="auto">
            <a:xfrm>
              <a:off x="7561262" y="4276725"/>
              <a:ext cx="76200" cy="20638"/>
            </a:xfrm>
            <a:custGeom>
              <a:avLst/>
              <a:gdLst/>
              <a:ahLst/>
              <a:cxnLst>
                <a:cxn ang="0">
                  <a:pos x="0" y="10"/>
                </a:cxn>
                <a:cxn ang="0">
                  <a:pos x="1" y="8"/>
                </a:cxn>
                <a:cxn ang="0">
                  <a:pos x="4" y="7"/>
                </a:cxn>
                <a:cxn ang="0">
                  <a:pos x="11" y="5"/>
                </a:cxn>
                <a:cxn ang="0">
                  <a:pos x="19" y="2"/>
                </a:cxn>
                <a:cxn ang="0">
                  <a:pos x="28" y="0"/>
                </a:cxn>
                <a:cxn ang="0">
                  <a:pos x="41" y="2"/>
                </a:cxn>
                <a:cxn ang="0">
                  <a:pos x="55" y="3"/>
                </a:cxn>
                <a:cxn ang="0">
                  <a:pos x="71" y="10"/>
                </a:cxn>
                <a:cxn ang="0">
                  <a:pos x="82" y="13"/>
                </a:cxn>
                <a:cxn ang="0">
                  <a:pos x="89" y="13"/>
                </a:cxn>
                <a:cxn ang="0">
                  <a:pos x="93" y="13"/>
                </a:cxn>
                <a:cxn ang="0">
                  <a:pos x="95" y="13"/>
                </a:cxn>
                <a:cxn ang="0">
                  <a:pos x="93" y="16"/>
                </a:cxn>
                <a:cxn ang="0">
                  <a:pos x="90" y="22"/>
                </a:cxn>
                <a:cxn ang="0">
                  <a:pos x="82" y="26"/>
                </a:cxn>
                <a:cxn ang="0">
                  <a:pos x="70" y="21"/>
                </a:cxn>
                <a:cxn ang="0">
                  <a:pos x="58" y="13"/>
                </a:cxn>
                <a:cxn ang="0">
                  <a:pos x="47" y="10"/>
                </a:cxn>
                <a:cxn ang="0">
                  <a:pos x="36" y="7"/>
                </a:cxn>
                <a:cxn ang="0">
                  <a:pos x="25" y="7"/>
                </a:cxn>
                <a:cxn ang="0">
                  <a:pos x="14" y="7"/>
                </a:cxn>
                <a:cxn ang="0">
                  <a:pos x="6" y="8"/>
                </a:cxn>
                <a:cxn ang="0">
                  <a:pos x="1" y="10"/>
                </a:cxn>
                <a:cxn ang="0">
                  <a:pos x="0" y="10"/>
                </a:cxn>
              </a:cxnLst>
              <a:rect l="0" t="0" r="r" b="b"/>
              <a:pathLst>
                <a:path w="95" h="26">
                  <a:moveTo>
                    <a:pt x="0" y="10"/>
                  </a:moveTo>
                  <a:lnTo>
                    <a:pt x="1" y="8"/>
                  </a:lnTo>
                  <a:lnTo>
                    <a:pt x="4" y="7"/>
                  </a:lnTo>
                  <a:lnTo>
                    <a:pt x="11" y="5"/>
                  </a:lnTo>
                  <a:lnTo>
                    <a:pt x="19" y="2"/>
                  </a:lnTo>
                  <a:lnTo>
                    <a:pt x="28" y="0"/>
                  </a:lnTo>
                  <a:lnTo>
                    <a:pt x="41" y="2"/>
                  </a:lnTo>
                  <a:lnTo>
                    <a:pt x="55" y="3"/>
                  </a:lnTo>
                  <a:lnTo>
                    <a:pt x="71" y="10"/>
                  </a:lnTo>
                  <a:lnTo>
                    <a:pt x="82" y="13"/>
                  </a:lnTo>
                  <a:lnTo>
                    <a:pt x="89" y="13"/>
                  </a:lnTo>
                  <a:lnTo>
                    <a:pt x="93" y="13"/>
                  </a:lnTo>
                  <a:lnTo>
                    <a:pt x="95" y="13"/>
                  </a:lnTo>
                  <a:lnTo>
                    <a:pt x="93" y="16"/>
                  </a:lnTo>
                  <a:lnTo>
                    <a:pt x="90" y="22"/>
                  </a:lnTo>
                  <a:lnTo>
                    <a:pt x="82" y="26"/>
                  </a:lnTo>
                  <a:lnTo>
                    <a:pt x="70" y="21"/>
                  </a:lnTo>
                  <a:lnTo>
                    <a:pt x="58" y="13"/>
                  </a:lnTo>
                  <a:lnTo>
                    <a:pt x="47" y="10"/>
                  </a:lnTo>
                  <a:lnTo>
                    <a:pt x="36" y="7"/>
                  </a:lnTo>
                  <a:lnTo>
                    <a:pt x="25" y="7"/>
                  </a:lnTo>
                  <a:lnTo>
                    <a:pt x="14" y="7"/>
                  </a:lnTo>
                  <a:lnTo>
                    <a:pt x="6" y="8"/>
                  </a:lnTo>
                  <a:lnTo>
                    <a:pt x="1" y="10"/>
                  </a:lnTo>
                  <a:lnTo>
                    <a:pt x="0" y="10"/>
                  </a:lnTo>
                  <a:close/>
                </a:path>
              </a:pathLst>
            </a:custGeom>
            <a:solidFill>
              <a:srgbClr val="000000"/>
            </a:solidFill>
            <a:ln w="9525">
              <a:noFill/>
              <a:round/>
              <a:headEnd/>
              <a:tailEnd/>
            </a:ln>
          </p:spPr>
          <p:txBody>
            <a:bodyPr/>
            <a:lstStyle/>
            <a:p>
              <a:endParaRPr lang="en-US"/>
            </a:p>
          </p:txBody>
        </p:sp>
        <p:sp>
          <p:nvSpPr>
            <p:cNvPr id="107" name="Freeform 108"/>
            <p:cNvSpPr>
              <a:spLocks/>
            </p:cNvSpPr>
            <p:nvPr/>
          </p:nvSpPr>
          <p:spPr bwMode="auto">
            <a:xfrm>
              <a:off x="7627937" y="4286250"/>
              <a:ext cx="30163" cy="46038"/>
            </a:xfrm>
            <a:custGeom>
              <a:avLst/>
              <a:gdLst/>
              <a:ahLst/>
              <a:cxnLst>
                <a:cxn ang="0">
                  <a:pos x="14" y="8"/>
                </a:cxn>
                <a:cxn ang="0">
                  <a:pos x="19" y="5"/>
                </a:cxn>
                <a:cxn ang="0">
                  <a:pos x="28" y="0"/>
                </a:cxn>
                <a:cxn ang="0">
                  <a:pos x="36" y="0"/>
                </a:cxn>
                <a:cxn ang="0">
                  <a:pos x="38" y="13"/>
                </a:cxn>
                <a:cxn ang="0">
                  <a:pos x="32" y="34"/>
                </a:cxn>
                <a:cxn ang="0">
                  <a:pos x="20" y="51"/>
                </a:cxn>
                <a:cxn ang="0">
                  <a:pos x="9" y="59"/>
                </a:cxn>
                <a:cxn ang="0">
                  <a:pos x="1" y="51"/>
                </a:cxn>
                <a:cxn ang="0">
                  <a:pos x="0" y="35"/>
                </a:cxn>
                <a:cxn ang="0">
                  <a:pos x="5" y="21"/>
                </a:cxn>
                <a:cxn ang="0">
                  <a:pos x="11" y="11"/>
                </a:cxn>
                <a:cxn ang="0">
                  <a:pos x="14" y="8"/>
                </a:cxn>
              </a:cxnLst>
              <a:rect l="0" t="0" r="r" b="b"/>
              <a:pathLst>
                <a:path w="38" h="59">
                  <a:moveTo>
                    <a:pt x="14" y="8"/>
                  </a:moveTo>
                  <a:lnTo>
                    <a:pt x="19" y="5"/>
                  </a:lnTo>
                  <a:lnTo>
                    <a:pt x="28" y="0"/>
                  </a:lnTo>
                  <a:lnTo>
                    <a:pt x="36" y="0"/>
                  </a:lnTo>
                  <a:lnTo>
                    <a:pt x="38" y="13"/>
                  </a:lnTo>
                  <a:lnTo>
                    <a:pt x="32" y="34"/>
                  </a:lnTo>
                  <a:lnTo>
                    <a:pt x="20" y="51"/>
                  </a:lnTo>
                  <a:lnTo>
                    <a:pt x="9" y="59"/>
                  </a:lnTo>
                  <a:lnTo>
                    <a:pt x="1" y="51"/>
                  </a:lnTo>
                  <a:lnTo>
                    <a:pt x="0" y="35"/>
                  </a:lnTo>
                  <a:lnTo>
                    <a:pt x="5" y="21"/>
                  </a:lnTo>
                  <a:lnTo>
                    <a:pt x="11" y="11"/>
                  </a:lnTo>
                  <a:lnTo>
                    <a:pt x="14" y="8"/>
                  </a:lnTo>
                  <a:close/>
                </a:path>
              </a:pathLst>
            </a:custGeom>
            <a:solidFill>
              <a:srgbClr val="A3633F"/>
            </a:solidFill>
            <a:ln w="9525">
              <a:noFill/>
              <a:round/>
              <a:headEnd/>
              <a:tailEnd/>
            </a:ln>
          </p:spPr>
          <p:txBody>
            <a:bodyPr/>
            <a:lstStyle/>
            <a:p>
              <a:endParaRPr lang="en-US"/>
            </a:p>
          </p:txBody>
        </p:sp>
        <p:sp>
          <p:nvSpPr>
            <p:cNvPr id="108" name="Freeform 109"/>
            <p:cNvSpPr>
              <a:spLocks/>
            </p:cNvSpPr>
            <p:nvPr/>
          </p:nvSpPr>
          <p:spPr bwMode="auto">
            <a:xfrm>
              <a:off x="7737475" y="4445000"/>
              <a:ext cx="25400" cy="120650"/>
            </a:xfrm>
            <a:custGeom>
              <a:avLst/>
              <a:gdLst/>
              <a:ahLst/>
              <a:cxnLst>
                <a:cxn ang="0">
                  <a:pos x="34" y="21"/>
                </a:cxn>
                <a:cxn ang="0">
                  <a:pos x="8" y="0"/>
                </a:cxn>
                <a:cxn ang="0">
                  <a:pos x="0" y="153"/>
                </a:cxn>
                <a:cxn ang="0">
                  <a:pos x="34" y="21"/>
                </a:cxn>
              </a:cxnLst>
              <a:rect l="0" t="0" r="r" b="b"/>
              <a:pathLst>
                <a:path w="34" h="153">
                  <a:moveTo>
                    <a:pt x="34" y="21"/>
                  </a:moveTo>
                  <a:lnTo>
                    <a:pt x="8" y="0"/>
                  </a:lnTo>
                  <a:lnTo>
                    <a:pt x="0" y="153"/>
                  </a:lnTo>
                  <a:lnTo>
                    <a:pt x="34" y="21"/>
                  </a:lnTo>
                  <a:close/>
                </a:path>
              </a:pathLst>
            </a:custGeom>
            <a:solidFill>
              <a:srgbClr val="000000"/>
            </a:solidFill>
            <a:ln w="9525">
              <a:noFill/>
              <a:round/>
              <a:headEnd/>
              <a:tailEnd/>
            </a:ln>
          </p:spPr>
          <p:txBody>
            <a:bodyPr/>
            <a:lstStyle/>
            <a:p>
              <a:endParaRPr lang="en-US"/>
            </a:p>
          </p:txBody>
        </p:sp>
        <p:sp>
          <p:nvSpPr>
            <p:cNvPr id="109" name="Freeform 110"/>
            <p:cNvSpPr>
              <a:spLocks/>
            </p:cNvSpPr>
            <p:nvPr/>
          </p:nvSpPr>
          <p:spPr bwMode="auto">
            <a:xfrm>
              <a:off x="6772275" y="4292600"/>
              <a:ext cx="68262" cy="49213"/>
            </a:xfrm>
            <a:custGeom>
              <a:avLst/>
              <a:gdLst/>
              <a:ahLst/>
              <a:cxnLst>
                <a:cxn ang="0">
                  <a:pos x="87" y="26"/>
                </a:cxn>
                <a:cxn ang="0">
                  <a:pos x="86" y="38"/>
                </a:cxn>
                <a:cxn ang="0">
                  <a:pos x="78" y="48"/>
                </a:cxn>
                <a:cxn ang="0">
                  <a:pos x="65" y="57"/>
                </a:cxn>
                <a:cxn ang="0">
                  <a:pos x="49" y="62"/>
                </a:cxn>
                <a:cxn ang="0">
                  <a:pos x="40" y="62"/>
                </a:cxn>
                <a:cxn ang="0">
                  <a:pos x="32" y="62"/>
                </a:cxn>
                <a:cxn ang="0">
                  <a:pos x="22" y="61"/>
                </a:cxn>
                <a:cxn ang="0">
                  <a:pos x="16" y="57"/>
                </a:cxn>
                <a:cxn ang="0">
                  <a:pos x="10" y="54"/>
                </a:cxn>
                <a:cxn ang="0">
                  <a:pos x="5" y="50"/>
                </a:cxn>
                <a:cxn ang="0">
                  <a:pos x="2" y="45"/>
                </a:cxn>
                <a:cxn ang="0">
                  <a:pos x="0" y="38"/>
                </a:cxn>
                <a:cxn ang="0">
                  <a:pos x="2" y="26"/>
                </a:cxn>
                <a:cxn ang="0">
                  <a:pos x="10" y="15"/>
                </a:cxn>
                <a:cxn ang="0">
                  <a:pos x="22" y="5"/>
                </a:cxn>
                <a:cxn ang="0">
                  <a:pos x="40" y="0"/>
                </a:cxn>
                <a:cxn ang="0">
                  <a:pos x="49" y="0"/>
                </a:cxn>
                <a:cxn ang="0">
                  <a:pos x="57" y="0"/>
                </a:cxn>
                <a:cxn ang="0">
                  <a:pos x="65" y="2"/>
                </a:cxn>
                <a:cxn ang="0">
                  <a:pos x="71" y="5"/>
                </a:cxn>
                <a:cxn ang="0">
                  <a:pos x="78" y="10"/>
                </a:cxn>
                <a:cxn ang="0">
                  <a:pos x="83" y="15"/>
                </a:cxn>
                <a:cxn ang="0">
                  <a:pos x="86" y="19"/>
                </a:cxn>
                <a:cxn ang="0">
                  <a:pos x="87" y="26"/>
                </a:cxn>
              </a:cxnLst>
              <a:rect l="0" t="0" r="r" b="b"/>
              <a:pathLst>
                <a:path w="87" h="62">
                  <a:moveTo>
                    <a:pt x="87" y="26"/>
                  </a:moveTo>
                  <a:lnTo>
                    <a:pt x="86" y="38"/>
                  </a:lnTo>
                  <a:lnTo>
                    <a:pt x="78" y="48"/>
                  </a:lnTo>
                  <a:lnTo>
                    <a:pt x="65" y="57"/>
                  </a:lnTo>
                  <a:lnTo>
                    <a:pt x="49" y="62"/>
                  </a:lnTo>
                  <a:lnTo>
                    <a:pt x="40" y="62"/>
                  </a:lnTo>
                  <a:lnTo>
                    <a:pt x="32" y="62"/>
                  </a:lnTo>
                  <a:lnTo>
                    <a:pt x="22" y="61"/>
                  </a:lnTo>
                  <a:lnTo>
                    <a:pt x="16" y="57"/>
                  </a:lnTo>
                  <a:lnTo>
                    <a:pt x="10" y="54"/>
                  </a:lnTo>
                  <a:lnTo>
                    <a:pt x="5" y="50"/>
                  </a:lnTo>
                  <a:lnTo>
                    <a:pt x="2" y="45"/>
                  </a:lnTo>
                  <a:lnTo>
                    <a:pt x="0" y="38"/>
                  </a:lnTo>
                  <a:lnTo>
                    <a:pt x="2" y="26"/>
                  </a:lnTo>
                  <a:lnTo>
                    <a:pt x="10" y="15"/>
                  </a:lnTo>
                  <a:lnTo>
                    <a:pt x="22" y="5"/>
                  </a:lnTo>
                  <a:lnTo>
                    <a:pt x="40" y="0"/>
                  </a:lnTo>
                  <a:lnTo>
                    <a:pt x="49" y="0"/>
                  </a:lnTo>
                  <a:lnTo>
                    <a:pt x="57" y="0"/>
                  </a:lnTo>
                  <a:lnTo>
                    <a:pt x="65" y="2"/>
                  </a:lnTo>
                  <a:lnTo>
                    <a:pt x="71" y="5"/>
                  </a:lnTo>
                  <a:lnTo>
                    <a:pt x="78" y="10"/>
                  </a:lnTo>
                  <a:lnTo>
                    <a:pt x="83" y="15"/>
                  </a:lnTo>
                  <a:lnTo>
                    <a:pt x="86" y="19"/>
                  </a:lnTo>
                  <a:lnTo>
                    <a:pt x="87" y="26"/>
                  </a:lnTo>
                  <a:close/>
                </a:path>
              </a:pathLst>
            </a:custGeom>
            <a:solidFill>
              <a:srgbClr val="702800"/>
            </a:solidFill>
            <a:ln w="9525">
              <a:noFill/>
              <a:round/>
              <a:headEnd/>
              <a:tailEnd/>
            </a:ln>
          </p:spPr>
          <p:txBody>
            <a:bodyPr/>
            <a:lstStyle/>
            <a:p>
              <a:endParaRPr lang="en-US"/>
            </a:p>
          </p:txBody>
        </p:sp>
        <p:sp>
          <p:nvSpPr>
            <p:cNvPr id="110" name="Freeform 111"/>
            <p:cNvSpPr>
              <a:spLocks/>
            </p:cNvSpPr>
            <p:nvPr/>
          </p:nvSpPr>
          <p:spPr bwMode="auto">
            <a:xfrm>
              <a:off x="6288087" y="4340225"/>
              <a:ext cx="658813" cy="1679575"/>
            </a:xfrm>
            <a:custGeom>
              <a:avLst/>
              <a:gdLst/>
              <a:ahLst/>
              <a:cxnLst>
                <a:cxn ang="0">
                  <a:pos x="122" y="95"/>
                </a:cxn>
                <a:cxn ang="0">
                  <a:pos x="165" y="60"/>
                </a:cxn>
                <a:cxn ang="0">
                  <a:pos x="205" y="33"/>
                </a:cxn>
                <a:cxn ang="0">
                  <a:pos x="240" y="14"/>
                </a:cxn>
                <a:cxn ang="0">
                  <a:pos x="271" y="3"/>
                </a:cxn>
                <a:cxn ang="0">
                  <a:pos x="298" y="0"/>
                </a:cxn>
                <a:cxn ang="0">
                  <a:pos x="324" y="4"/>
                </a:cxn>
                <a:cxn ang="0">
                  <a:pos x="346" y="19"/>
                </a:cxn>
                <a:cxn ang="0">
                  <a:pos x="367" y="43"/>
                </a:cxn>
                <a:cxn ang="0">
                  <a:pos x="492" y="131"/>
                </a:cxn>
                <a:cxn ang="0">
                  <a:pos x="494" y="133"/>
                </a:cxn>
                <a:cxn ang="0">
                  <a:pos x="498" y="139"/>
                </a:cxn>
                <a:cxn ang="0">
                  <a:pos x="505" y="154"/>
                </a:cxn>
                <a:cxn ang="0">
                  <a:pos x="516" y="176"/>
                </a:cxn>
                <a:cxn ang="0">
                  <a:pos x="529" y="211"/>
                </a:cxn>
                <a:cxn ang="0">
                  <a:pos x="545" y="259"/>
                </a:cxn>
                <a:cxn ang="0">
                  <a:pos x="562" y="322"/>
                </a:cxn>
                <a:cxn ang="0">
                  <a:pos x="583" y="405"/>
                </a:cxn>
                <a:cxn ang="0">
                  <a:pos x="606" y="506"/>
                </a:cxn>
                <a:cxn ang="0">
                  <a:pos x="632" y="632"/>
                </a:cxn>
                <a:cxn ang="0">
                  <a:pos x="659" y="781"/>
                </a:cxn>
                <a:cxn ang="0">
                  <a:pos x="689" y="958"/>
                </a:cxn>
                <a:cxn ang="0">
                  <a:pos x="721" y="1162"/>
                </a:cxn>
                <a:cxn ang="0">
                  <a:pos x="756" y="1399"/>
                </a:cxn>
                <a:cxn ang="0">
                  <a:pos x="791" y="1669"/>
                </a:cxn>
                <a:cxn ang="0">
                  <a:pos x="829" y="1976"/>
                </a:cxn>
                <a:cxn ang="0">
                  <a:pos x="154" y="2116"/>
                </a:cxn>
                <a:cxn ang="0">
                  <a:pos x="144" y="2046"/>
                </a:cxn>
                <a:cxn ang="0">
                  <a:pos x="122" y="1861"/>
                </a:cxn>
                <a:cxn ang="0">
                  <a:pos x="90" y="1596"/>
                </a:cxn>
                <a:cxn ang="0">
                  <a:pos x="55" y="1285"/>
                </a:cxn>
                <a:cxn ang="0">
                  <a:pos x="25" y="962"/>
                </a:cxn>
                <a:cxn ang="0">
                  <a:pos x="5" y="665"/>
                </a:cxn>
                <a:cxn ang="0">
                  <a:pos x="0" y="429"/>
                </a:cxn>
                <a:cxn ang="0">
                  <a:pos x="16" y="286"/>
                </a:cxn>
                <a:cxn ang="0">
                  <a:pos x="36" y="232"/>
                </a:cxn>
                <a:cxn ang="0">
                  <a:pos x="55" y="189"/>
                </a:cxn>
                <a:cxn ang="0">
                  <a:pos x="73" y="155"/>
                </a:cxn>
                <a:cxn ang="0">
                  <a:pos x="89" y="130"/>
                </a:cxn>
                <a:cxn ang="0">
                  <a:pos x="103" y="112"/>
                </a:cxn>
                <a:cxn ang="0">
                  <a:pos x="113" y="103"/>
                </a:cxn>
                <a:cxn ang="0">
                  <a:pos x="121" y="97"/>
                </a:cxn>
                <a:cxn ang="0">
                  <a:pos x="122" y="95"/>
                </a:cxn>
              </a:cxnLst>
              <a:rect l="0" t="0" r="r" b="b"/>
              <a:pathLst>
                <a:path w="829" h="2116">
                  <a:moveTo>
                    <a:pt x="122" y="95"/>
                  </a:moveTo>
                  <a:lnTo>
                    <a:pt x="165" y="60"/>
                  </a:lnTo>
                  <a:lnTo>
                    <a:pt x="205" y="33"/>
                  </a:lnTo>
                  <a:lnTo>
                    <a:pt x="240" y="14"/>
                  </a:lnTo>
                  <a:lnTo>
                    <a:pt x="271" y="3"/>
                  </a:lnTo>
                  <a:lnTo>
                    <a:pt x="298" y="0"/>
                  </a:lnTo>
                  <a:lnTo>
                    <a:pt x="324" y="4"/>
                  </a:lnTo>
                  <a:lnTo>
                    <a:pt x="346" y="19"/>
                  </a:lnTo>
                  <a:lnTo>
                    <a:pt x="367" y="43"/>
                  </a:lnTo>
                  <a:lnTo>
                    <a:pt x="492" y="131"/>
                  </a:lnTo>
                  <a:lnTo>
                    <a:pt x="494" y="133"/>
                  </a:lnTo>
                  <a:lnTo>
                    <a:pt x="498" y="139"/>
                  </a:lnTo>
                  <a:lnTo>
                    <a:pt x="505" y="154"/>
                  </a:lnTo>
                  <a:lnTo>
                    <a:pt x="516" y="176"/>
                  </a:lnTo>
                  <a:lnTo>
                    <a:pt x="529" y="211"/>
                  </a:lnTo>
                  <a:lnTo>
                    <a:pt x="545" y="259"/>
                  </a:lnTo>
                  <a:lnTo>
                    <a:pt x="562" y="322"/>
                  </a:lnTo>
                  <a:lnTo>
                    <a:pt x="583" y="405"/>
                  </a:lnTo>
                  <a:lnTo>
                    <a:pt x="606" y="506"/>
                  </a:lnTo>
                  <a:lnTo>
                    <a:pt x="632" y="632"/>
                  </a:lnTo>
                  <a:lnTo>
                    <a:pt x="659" y="781"/>
                  </a:lnTo>
                  <a:lnTo>
                    <a:pt x="689" y="958"/>
                  </a:lnTo>
                  <a:lnTo>
                    <a:pt x="721" y="1162"/>
                  </a:lnTo>
                  <a:lnTo>
                    <a:pt x="756" y="1399"/>
                  </a:lnTo>
                  <a:lnTo>
                    <a:pt x="791" y="1669"/>
                  </a:lnTo>
                  <a:lnTo>
                    <a:pt x="829" y="1976"/>
                  </a:lnTo>
                  <a:lnTo>
                    <a:pt x="154" y="2116"/>
                  </a:lnTo>
                  <a:lnTo>
                    <a:pt x="144" y="2046"/>
                  </a:lnTo>
                  <a:lnTo>
                    <a:pt x="122" y="1861"/>
                  </a:lnTo>
                  <a:lnTo>
                    <a:pt x="90" y="1596"/>
                  </a:lnTo>
                  <a:lnTo>
                    <a:pt x="55" y="1285"/>
                  </a:lnTo>
                  <a:lnTo>
                    <a:pt x="25" y="962"/>
                  </a:lnTo>
                  <a:lnTo>
                    <a:pt x="5" y="665"/>
                  </a:lnTo>
                  <a:lnTo>
                    <a:pt x="0" y="429"/>
                  </a:lnTo>
                  <a:lnTo>
                    <a:pt x="16" y="286"/>
                  </a:lnTo>
                  <a:lnTo>
                    <a:pt x="36" y="232"/>
                  </a:lnTo>
                  <a:lnTo>
                    <a:pt x="55" y="189"/>
                  </a:lnTo>
                  <a:lnTo>
                    <a:pt x="73" y="155"/>
                  </a:lnTo>
                  <a:lnTo>
                    <a:pt x="89" y="130"/>
                  </a:lnTo>
                  <a:lnTo>
                    <a:pt x="103" y="112"/>
                  </a:lnTo>
                  <a:lnTo>
                    <a:pt x="113" y="103"/>
                  </a:lnTo>
                  <a:lnTo>
                    <a:pt x="121" y="97"/>
                  </a:lnTo>
                  <a:lnTo>
                    <a:pt x="122" y="95"/>
                  </a:lnTo>
                  <a:close/>
                </a:path>
              </a:pathLst>
            </a:custGeom>
            <a:solidFill>
              <a:srgbClr val="000000"/>
            </a:solidFill>
            <a:ln w="9525">
              <a:noFill/>
              <a:round/>
              <a:headEnd/>
              <a:tailEnd/>
            </a:ln>
          </p:spPr>
          <p:txBody>
            <a:bodyPr/>
            <a:lstStyle/>
            <a:p>
              <a:endParaRPr lang="en-US"/>
            </a:p>
          </p:txBody>
        </p:sp>
        <p:sp>
          <p:nvSpPr>
            <p:cNvPr id="111" name="Freeform 112"/>
            <p:cNvSpPr>
              <a:spLocks/>
            </p:cNvSpPr>
            <p:nvPr/>
          </p:nvSpPr>
          <p:spPr bwMode="auto">
            <a:xfrm>
              <a:off x="6408737" y="4192588"/>
              <a:ext cx="166688" cy="250825"/>
            </a:xfrm>
            <a:custGeom>
              <a:avLst/>
              <a:gdLst/>
              <a:ahLst/>
              <a:cxnLst>
                <a:cxn ang="0">
                  <a:pos x="44" y="43"/>
                </a:cxn>
                <a:cxn ang="0">
                  <a:pos x="0" y="229"/>
                </a:cxn>
                <a:cxn ang="0">
                  <a:pos x="209" y="316"/>
                </a:cxn>
                <a:cxn ang="0">
                  <a:pos x="206" y="209"/>
                </a:cxn>
                <a:cxn ang="0">
                  <a:pos x="127" y="0"/>
                </a:cxn>
                <a:cxn ang="0">
                  <a:pos x="44" y="43"/>
                </a:cxn>
              </a:cxnLst>
              <a:rect l="0" t="0" r="r" b="b"/>
              <a:pathLst>
                <a:path w="209" h="316">
                  <a:moveTo>
                    <a:pt x="44" y="43"/>
                  </a:moveTo>
                  <a:lnTo>
                    <a:pt x="0" y="229"/>
                  </a:lnTo>
                  <a:lnTo>
                    <a:pt x="209" y="316"/>
                  </a:lnTo>
                  <a:lnTo>
                    <a:pt x="206" y="209"/>
                  </a:lnTo>
                  <a:lnTo>
                    <a:pt x="127" y="0"/>
                  </a:lnTo>
                  <a:lnTo>
                    <a:pt x="44" y="43"/>
                  </a:lnTo>
                  <a:close/>
                </a:path>
              </a:pathLst>
            </a:custGeom>
            <a:solidFill>
              <a:srgbClr val="702800"/>
            </a:solidFill>
            <a:ln w="9525">
              <a:noFill/>
              <a:round/>
              <a:headEnd/>
              <a:tailEnd/>
            </a:ln>
          </p:spPr>
          <p:txBody>
            <a:bodyPr/>
            <a:lstStyle/>
            <a:p>
              <a:endParaRPr lang="en-US"/>
            </a:p>
          </p:txBody>
        </p:sp>
        <p:sp>
          <p:nvSpPr>
            <p:cNvPr id="112" name="Freeform 113"/>
            <p:cNvSpPr>
              <a:spLocks/>
            </p:cNvSpPr>
            <p:nvPr/>
          </p:nvSpPr>
          <p:spPr bwMode="auto">
            <a:xfrm>
              <a:off x="6481762" y="5989638"/>
              <a:ext cx="227013" cy="66675"/>
            </a:xfrm>
            <a:custGeom>
              <a:avLst/>
              <a:gdLst/>
              <a:ahLst/>
              <a:cxnLst>
                <a:cxn ang="0">
                  <a:pos x="105" y="0"/>
                </a:cxn>
                <a:cxn ang="0">
                  <a:pos x="113" y="2"/>
                </a:cxn>
                <a:cxn ang="0">
                  <a:pos x="132" y="5"/>
                </a:cxn>
                <a:cxn ang="0">
                  <a:pos x="159" y="10"/>
                </a:cxn>
                <a:cxn ang="0">
                  <a:pos x="189" y="15"/>
                </a:cxn>
                <a:cxn ang="0">
                  <a:pos x="221" y="20"/>
                </a:cxn>
                <a:cxn ang="0">
                  <a:pos x="249" y="26"/>
                </a:cxn>
                <a:cxn ang="0">
                  <a:pos x="271" y="29"/>
                </a:cxn>
                <a:cxn ang="0">
                  <a:pos x="281" y="32"/>
                </a:cxn>
                <a:cxn ang="0">
                  <a:pos x="286" y="42"/>
                </a:cxn>
                <a:cxn ang="0">
                  <a:pos x="286" y="58"/>
                </a:cxn>
                <a:cxn ang="0">
                  <a:pos x="284" y="72"/>
                </a:cxn>
                <a:cxn ang="0">
                  <a:pos x="282" y="78"/>
                </a:cxn>
                <a:cxn ang="0">
                  <a:pos x="66" y="85"/>
                </a:cxn>
                <a:cxn ang="0">
                  <a:pos x="0" y="77"/>
                </a:cxn>
                <a:cxn ang="0">
                  <a:pos x="3" y="21"/>
                </a:cxn>
                <a:cxn ang="0">
                  <a:pos x="105" y="0"/>
                </a:cxn>
              </a:cxnLst>
              <a:rect l="0" t="0" r="r" b="b"/>
              <a:pathLst>
                <a:path w="286" h="85">
                  <a:moveTo>
                    <a:pt x="105" y="0"/>
                  </a:moveTo>
                  <a:lnTo>
                    <a:pt x="113" y="2"/>
                  </a:lnTo>
                  <a:lnTo>
                    <a:pt x="132" y="5"/>
                  </a:lnTo>
                  <a:lnTo>
                    <a:pt x="159" y="10"/>
                  </a:lnTo>
                  <a:lnTo>
                    <a:pt x="189" y="15"/>
                  </a:lnTo>
                  <a:lnTo>
                    <a:pt x="221" y="20"/>
                  </a:lnTo>
                  <a:lnTo>
                    <a:pt x="249" y="26"/>
                  </a:lnTo>
                  <a:lnTo>
                    <a:pt x="271" y="29"/>
                  </a:lnTo>
                  <a:lnTo>
                    <a:pt x="281" y="32"/>
                  </a:lnTo>
                  <a:lnTo>
                    <a:pt x="286" y="42"/>
                  </a:lnTo>
                  <a:lnTo>
                    <a:pt x="286" y="58"/>
                  </a:lnTo>
                  <a:lnTo>
                    <a:pt x="284" y="72"/>
                  </a:lnTo>
                  <a:lnTo>
                    <a:pt x="282" y="78"/>
                  </a:lnTo>
                  <a:lnTo>
                    <a:pt x="66" y="85"/>
                  </a:lnTo>
                  <a:lnTo>
                    <a:pt x="0" y="77"/>
                  </a:lnTo>
                  <a:lnTo>
                    <a:pt x="3" y="21"/>
                  </a:lnTo>
                  <a:lnTo>
                    <a:pt x="105" y="0"/>
                  </a:lnTo>
                  <a:close/>
                </a:path>
              </a:pathLst>
            </a:custGeom>
            <a:solidFill>
              <a:srgbClr val="000000"/>
            </a:solidFill>
            <a:ln w="9525">
              <a:noFill/>
              <a:round/>
              <a:headEnd/>
              <a:tailEnd/>
            </a:ln>
          </p:spPr>
          <p:txBody>
            <a:bodyPr/>
            <a:lstStyle/>
            <a:p>
              <a:endParaRPr lang="en-US"/>
            </a:p>
          </p:txBody>
        </p:sp>
        <p:sp>
          <p:nvSpPr>
            <p:cNvPr id="113" name="Freeform 114"/>
            <p:cNvSpPr>
              <a:spLocks/>
            </p:cNvSpPr>
            <p:nvPr/>
          </p:nvSpPr>
          <p:spPr bwMode="auto">
            <a:xfrm>
              <a:off x="6434137" y="6057900"/>
              <a:ext cx="276225" cy="84138"/>
            </a:xfrm>
            <a:custGeom>
              <a:avLst/>
              <a:gdLst/>
              <a:ahLst/>
              <a:cxnLst>
                <a:cxn ang="0">
                  <a:pos x="169" y="0"/>
                </a:cxn>
                <a:cxn ang="0">
                  <a:pos x="8" y="13"/>
                </a:cxn>
                <a:cxn ang="0">
                  <a:pos x="0" y="49"/>
                </a:cxn>
                <a:cxn ang="0">
                  <a:pos x="4" y="87"/>
                </a:cxn>
                <a:cxn ang="0">
                  <a:pos x="91" y="94"/>
                </a:cxn>
                <a:cxn ang="0">
                  <a:pos x="91" y="76"/>
                </a:cxn>
                <a:cxn ang="0">
                  <a:pos x="113" y="94"/>
                </a:cxn>
                <a:cxn ang="0">
                  <a:pos x="339" y="105"/>
                </a:cxn>
                <a:cxn ang="0">
                  <a:pos x="342" y="98"/>
                </a:cxn>
                <a:cxn ang="0">
                  <a:pos x="347" y="84"/>
                </a:cxn>
                <a:cxn ang="0">
                  <a:pos x="348" y="68"/>
                </a:cxn>
                <a:cxn ang="0">
                  <a:pos x="343" y="57"/>
                </a:cxn>
                <a:cxn ang="0">
                  <a:pos x="332" y="52"/>
                </a:cxn>
                <a:cxn ang="0">
                  <a:pos x="310" y="44"/>
                </a:cxn>
                <a:cxn ang="0">
                  <a:pos x="282" y="35"/>
                </a:cxn>
                <a:cxn ang="0">
                  <a:pos x="251" y="25"/>
                </a:cxn>
                <a:cxn ang="0">
                  <a:pos x="220" y="16"/>
                </a:cxn>
                <a:cxn ang="0">
                  <a:pos x="194" y="8"/>
                </a:cxn>
                <a:cxn ang="0">
                  <a:pos x="175" y="1"/>
                </a:cxn>
                <a:cxn ang="0">
                  <a:pos x="169" y="0"/>
                </a:cxn>
              </a:cxnLst>
              <a:rect l="0" t="0" r="r" b="b"/>
              <a:pathLst>
                <a:path w="348" h="105">
                  <a:moveTo>
                    <a:pt x="169" y="0"/>
                  </a:moveTo>
                  <a:lnTo>
                    <a:pt x="8" y="13"/>
                  </a:lnTo>
                  <a:lnTo>
                    <a:pt x="0" y="49"/>
                  </a:lnTo>
                  <a:lnTo>
                    <a:pt x="4" y="87"/>
                  </a:lnTo>
                  <a:lnTo>
                    <a:pt x="91" y="94"/>
                  </a:lnTo>
                  <a:lnTo>
                    <a:pt x="91" y="76"/>
                  </a:lnTo>
                  <a:lnTo>
                    <a:pt x="113" y="94"/>
                  </a:lnTo>
                  <a:lnTo>
                    <a:pt x="339" y="105"/>
                  </a:lnTo>
                  <a:lnTo>
                    <a:pt x="342" y="98"/>
                  </a:lnTo>
                  <a:lnTo>
                    <a:pt x="347" y="84"/>
                  </a:lnTo>
                  <a:lnTo>
                    <a:pt x="348" y="68"/>
                  </a:lnTo>
                  <a:lnTo>
                    <a:pt x="343" y="57"/>
                  </a:lnTo>
                  <a:lnTo>
                    <a:pt x="332" y="52"/>
                  </a:lnTo>
                  <a:lnTo>
                    <a:pt x="310" y="44"/>
                  </a:lnTo>
                  <a:lnTo>
                    <a:pt x="282" y="35"/>
                  </a:lnTo>
                  <a:lnTo>
                    <a:pt x="251" y="25"/>
                  </a:lnTo>
                  <a:lnTo>
                    <a:pt x="220" y="16"/>
                  </a:lnTo>
                  <a:lnTo>
                    <a:pt x="194" y="8"/>
                  </a:lnTo>
                  <a:lnTo>
                    <a:pt x="175" y="1"/>
                  </a:lnTo>
                  <a:lnTo>
                    <a:pt x="169" y="0"/>
                  </a:lnTo>
                  <a:close/>
                </a:path>
              </a:pathLst>
            </a:custGeom>
            <a:solidFill>
              <a:srgbClr val="000000"/>
            </a:solidFill>
            <a:ln w="9525">
              <a:noFill/>
              <a:round/>
              <a:headEnd/>
              <a:tailEnd/>
            </a:ln>
          </p:spPr>
          <p:txBody>
            <a:bodyPr/>
            <a:lstStyle/>
            <a:p>
              <a:endParaRPr lang="en-US"/>
            </a:p>
          </p:txBody>
        </p:sp>
        <p:sp>
          <p:nvSpPr>
            <p:cNvPr id="114" name="Freeform 115"/>
            <p:cNvSpPr>
              <a:spLocks/>
            </p:cNvSpPr>
            <p:nvPr/>
          </p:nvSpPr>
          <p:spPr bwMode="auto">
            <a:xfrm>
              <a:off x="6435725" y="4951413"/>
              <a:ext cx="298450" cy="1143000"/>
            </a:xfrm>
            <a:custGeom>
              <a:avLst/>
              <a:gdLst/>
              <a:ahLst/>
              <a:cxnLst>
                <a:cxn ang="0">
                  <a:pos x="90" y="18"/>
                </a:cxn>
                <a:cxn ang="0">
                  <a:pos x="101" y="621"/>
                </a:cxn>
                <a:cxn ang="0">
                  <a:pos x="0" y="1441"/>
                </a:cxn>
                <a:cxn ang="0">
                  <a:pos x="271" y="1441"/>
                </a:cxn>
                <a:cxn ang="0">
                  <a:pos x="374" y="631"/>
                </a:cxn>
                <a:cxn ang="0">
                  <a:pos x="376" y="0"/>
                </a:cxn>
                <a:cxn ang="0">
                  <a:pos x="90" y="18"/>
                </a:cxn>
              </a:cxnLst>
              <a:rect l="0" t="0" r="r" b="b"/>
              <a:pathLst>
                <a:path w="376" h="1441">
                  <a:moveTo>
                    <a:pt x="90" y="18"/>
                  </a:moveTo>
                  <a:lnTo>
                    <a:pt x="101" y="621"/>
                  </a:lnTo>
                  <a:lnTo>
                    <a:pt x="0" y="1441"/>
                  </a:lnTo>
                  <a:lnTo>
                    <a:pt x="271" y="1441"/>
                  </a:lnTo>
                  <a:lnTo>
                    <a:pt x="374" y="631"/>
                  </a:lnTo>
                  <a:lnTo>
                    <a:pt x="376" y="0"/>
                  </a:lnTo>
                  <a:lnTo>
                    <a:pt x="90" y="18"/>
                  </a:lnTo>
                  <a:close/>
                </a:path>
              </a:pathLst>
            </a:custGeom>
            <a:solidFill>
              <a:srgbClr val="000000"/>
            </a:solidFill>
            <a:ln w="9525">
              <a:noFill/>
              <a:round/>
              <a:headEnd/>
              <a:tailEnd/>
            </a:ln>
          </p:spPr>
          <p:txBody>
            <a:bodyPr/>
            <a:lstStyle/>
            <a:p>
              <a:endParaRPr lang="en-US"/>
            </a:p>
          </p:txBody>
        </p:sp>
        <p:sp>
          <p:nvSpPr>
            <p:cNvPr id="115" name="Freeform 116"/>
            <p:cNvSpPr>
              <a:spLocks/>
            </p:cNvSpPr>
            <p:nvPr/>
          </p:nvSpPr>
          <p:spPr bwMode="auto">
            <a:xfrm>
              <a:off x="6386512" y="4344988"/>
              <a:ext cx="220663" cy="193675"/>
            </a:xfrm>
            <a:custGeom>
              <a:avLst/>
              <a:gdLst/>
              <a:ahLst/>
              <a:cxnLst>
                <a:cxn ang="0">
                  <a:pos x="230" y="0"/>
                </a:cxn>
                <a:cxn ang="0">
                  <a:pos x="230" y="0"/>
                </a:cxn>
                <a:cxn ang="0">
                  <a:pos x="238" y="22"/>
                </a:cxn>
                <a:cxn ang="0">
                  <a:pos x="248" y="168"/>
                </a:cxn>
                <a:cxn ang="0">
                  <a:pos x="18" y="40"/>
                </a:cxn>
                <a:cxn ang="0">
                  <a:pos x="0" y="89"/>
                </a:cxn>
                <a:cxn ang="0">
                  <a:pos x="280" y="243"/>
                </a:cxn>
                <a:cxn ang="0">
                  <a:pos x="270" y="98"/>
                </a:cxn>
                <a:cxn ang="0">
                  <a:pos x="230" y="0"/>
                </a:cxn>
              </a:cxnLst>
              <a:rect l="0" t="0" r="r" b="b"/>
              <a:pathLst>
                <a:path w="280" h="243">
                  <a:moveTo>
                    <a:pt x="230" y="0"/>
                  </a:moveTo>
                  <a:lnTo>
                    <a:pt x="230" y="0"/>
                  </a:lnTo>
                  <a:lnTo>
                    <a:pt x="238" y="22"/>
                  </a:lnTo>
                  <a:lnTo>
                    <a:pt x="248" y="168"/>
                  </a:lnTo>
                  <a:lnTo>
                    <a:pt x="18" y="40"/>
                  </a:lnTo>
                  <a:lnTo>
                    <a:pt x="0" y="89"/>
                  </a:lnTo>
                  <a:lnTo>
                    <a:pt x="280" y="243"/>
                  </a:lnTo>
                  <a:lnTo>
                    <a:pt x="270" y="98"/>
                  </a:lnTo>
                  <a:lnTo>
                    <a:pt x="230" y="0"/>
                  </a:lnTo>
                  <a:close/>
                </a:path>
              </a:pathLst>
            </a:custGeom>
            <a:solidFill>
              <a:srgbClr val="C00000"/>
            </a:solidFill>
            <a:ln w="9525">
              <a:noFill/>
              <a:round/>
              <a:headEnd/>
              <a:tailEnd/>
            </a:ln>
          </p:spPr>
          <p:txBody>
            <a:bodyPr/>
            <a:lstStyle/>
            <a:p>
              <a:endParaRPr lang="en-US"/>
            </a:p>
          </p:txBody>
        </p:sp>
        <p:sp>
          <p:nvSpPr>
            <p:cNvPr id="116" name="Freeform 117"/>
            <p:cNvSpPr>
              <a:spLocks/>
            </p:cNvSpPr>
            <p:nvPr/>
          </p:nvSpPr>
          <p:spPr bwMode="auto">
            <a:xfrm>
              <a:off x="6399212" y="4344988"/>
              <a:ext cx="182563" cy="133350"/>
            </a:xfrm>
            <a:custGeom>
              <a:avLst/>
              <a:gdLst/>
              <a:ahLst/>
              <a:cxnLst>
                <a:cxn ang="0">
                  <a:pos x="220" y="22"/>
                </a:cxn>
                <a:cxn ang="0">
                  <a:pos x="212" y="0"/>
                </a:cxn>
                <a:cxn ang="0">
                  <a:pos x="203" y="118"/>
                </a:cxn>
                <a:cxn ang="0">
                  <a:pos x="8" y="21"/>
                </a:cxn>
                <a:cxn ang="0">
                  <a:pos x="0" y="40"/>
                </a:cxn>
                <a:cxn ang="0">
                  <a:pos x="230" y="168"/>
                </a:cxn>
                <a:cxn ang="0">
                  <a:pos x="220" y="22"/>
                </a:cxn>
              </a:cxnLst>
              <a:rect l="0" t="0" r="r" b="b"/>
              <a:pathLst>
                <a:path w="230" h="168">
                  <a:moveTo>
                    <a:pt x="220" y="22"/>
                  </a:moveTo>
                  <a:lnTo>
                    <a:pt x="212" y="0"/>
                  </a:lnTo>
                  <a:lnTo>
                    <a:pt x="203" y="118"/>
                  </a:lnTo>
                  <a:lnTo>
                    <a:pt x="8" y="21"/>
                  </a:lnTo>
                  <a:lnTo>
                    <a:pt x="0" y="40"/>
                  </a:lnTo>
                  <a:lnTo>
                    <a:pt x="230" y="168"/>
                  </a:lnTo>
                  <a:lnTo>
                    <a:pt x="220" y="22"/>
                  </a:lnTo>
                  <a:close/>
                </a:path>
              </a:pathLst>
            </a:custGeom>
            <a:solidFill>
              <a:srgbClr val="C00000"/>
            </a:solidFill>
            <a:ln w="9525">
              <a:noFill/>
              <a:round/>
              <a:headEnd/>
              <a:tailEnd/>
            </a:ln>
          </p:spPr>
          <p:txBody>
            <a:bodyPr/>
            <a:lstStyle/>
            <a:p>
              <a:endParaRPr lang="en-US"/>
            </a:p>
          </p:txBody>
        </p:sp>
        <p:sp>
          <p:nvSpPr>
            <p:cNvPr id="117" name="Freeform 118"/>
            <p:cNvSpPr>
              <a:spLocks/>
            </p:cNvSpPr>
            <p:nvPr/>
          </p:nvSpPr>
          <p:spPr bwMode="auto">
            <a:xfrm>
              <a:off x="6732587" y="4254500"/>
              <a:ext cx="60325" cy="104775"/>
            </a:xfrm>
            <a:custGeom>
              <a:avLst/>
              <a:gdLst/>
              <a:ahLst/>
              <a:cxnLst>
                <a:cxn ang="0">
                  <a:pos x="62" y="79"/>
                </a:cxn>
                <a:cxn ang="0">
                  <a:pos x="52" y="76"/>
                </a:cxn>
                <a:cxn ang="0">
                  <a:pos x="44" y="66"/>
                </a:cxn>
                <a:cxn ang="0">
                  <a:pos x="38" y="57"/>
                </a:cxn>
                <a:cxn ang="0">
                  <a:pos x="38" y="49"/>
                </a:cxn>
                <a:cxn ang="0">
                  <a:pos x="43" y="41"/>
                </a:cxn>
                <a:cxn ang="0">
                  <a:pos x="46" y="31"/>
                </a:cxn>
                <a:cxn ang="0">
                  <a:pos x="47" y="20"/>
                </a:cxn>
                <a:cxn ang="0">
                  <a:pos x="44" y="9"/>
                </a:cxn>
                <a:cxn ang="0">
                  <a:pos x="41" y="4"/>
                </a:cxn>
                <a:cxn ang="0">
                  <a:pos x="38" y="1"/>
                </a:cxn>
                <a:cxn ang="0">
                  <a:pos x="35" y="0"/>
                </a:cxn>
                <a:cxn ang="0">
                  <a:pos x="33" y="0"/>
                </a:cxn>
                <a:cxn ang="0">
                  <a:pos x="24" y="25"/>
                </a:cxn>
                <a:cxn ang="0">
                  <a:pos x="5" y="50"/>
                </a:cxn>
                <a:cxn ang="0">
                  <a:pos x="0" y="89"/>
                </a:cxn>
                <a:cxn ang="0">
                  <a:pos x="8" y="111"/>
                </a:cxn>
                <a:cxn ang="0">
                  <a:pos x="20" y="125"/>
                </a:cxn>
                <a:cxn ang="0">
                  <a:pos x="38" y="131"/>
                </a:cxn>
                <a:cxn ang="0">
                  <a:pos x="54" y="131"/>
                </a:cxn>
                <a:cxn ang="0">
                  <a:pos x="68" y="125"/>
                </a:cxn>
                <a:cxn ang="0">
                  <a:pos x="76" y="114"/>
                </a:cxn>
                <a:cxn ang="0">
                  <a:pos x="74" y="98"/>
                </a:cxn>
                <a:cxn ang="0">
                  <a:pos x="62" y="79"/>
                </a:cxn>
              </a:cxnLst>
              <a:rect l="0" t="0" r="r" b="b"/>
              <a:pathLst>
                <a:path w="76" h="131">
                  <a:moveTo>
                    <a:pt x="62" y="79"/>
                  </a:moveTo>
                  <a:lnTo>
                    <a:pt x="52" y="76"/>
                  </a:lnTo>
                  <a:lnTo>
                    <a:pt x="44" y="66"/>
                  </a:lnTo>
                  <a:lnTo>
                    <a:pt x="38" y="57"/>
                  </a:lnTo>
                  <a:lnTo>
                    <a:pt x="38" y="49"/>
                  </a:lnTo>
                  <a:lnTo>
                    <a:pt x="43" y="41"/>
                  </a:lnTo>
                  <a:lnTo>
                    <a:pt x="46" y="31"/>
                  </a:lnTo>
                  <a:lnTo>
                    <a:pt x="47" y="20"/>
                  </a:lnTo>
                  <a:lnTo>
                    <a:pt x="44" y="9"/>
                  </a:lnTo>
                  <a:lnTo>
                    <a:pt x="41" y="4"/>
                  </a:lnTo>
                  <a:lnTo>
                    <a:pt x="38" y="1"/>
                  </a:lnTo>
                  <a:lnTo>
                    <a:pt x="35" y="0"/>
                  </a:lnTo>
                  <a:lnTo>
                    <a:pt x="33" y="0"/>
                  </a:lnTo>
                  <a:lnTo>
                    <a:pt x="24" y="25"/>
                  </a:lnTo>
                  <a:lnTo>
                    <a:pt x="5" y="50"/>
                  </a:lnTo>
                  <a:lnTo>
                    <a:pt x="0" y="89"/>
                  </a:lnTo>
                  <a:lnTo>
                    <a:pt x="8" y="111"/>
                  </a:lnTo>
                  <a:lnTo>
                    <a:pt x="20" y="125"/>
                  </a:lnTo>
                  <a:lnTo>
                    <a:pt x="38" y="131"/>
                  </a:lnTo>
                  <a:lnTo>
                    <a:pt x="54" y="131"/>
                  </a:lnTo>
                  <a:lnTo>
                    <a:pt x="68" y="125"/>
                  </a:lnTo>
                  <a:lnTo>
                    <a:pt x="76" y="114"/>
                  </a:lnTo>
                  <a:lnTo>
                    <a:pt x="74" y="98"/>
                  </a:lnTo>
                  <a:lnTo>
                    <a:pt x="62" y="79"/>
                  </a:lnTo>
                  <a:close/>
                </a:path>
              </a:pathLst>
            </a:custGeom>
            <a:solidFill>
              <a:srgbClr val="7F3F1C"/>
            </a:solidFill>
            <a:ln w="9525">
              <a:noFill/>
              <a:round/>
              <a:headEnd/>
              <a:tailEnd/>
            </a:ln>
          </p:spPr>
          <p:txBody>
            <a:bodyPr/>
            <a:lstStyle/>
            <a:p>
              <a:endParaRPr lang="en-US"/>
            </a:p>
          </p:txBody>
        </p:sp>
        <p:sp>
          <p:nvSpPr>
            <p:cNvPr id="118" name="Freeform 119"/>
            <p:cNvSpPr>
              <a:spLocks/>
            </p:cNvSpPr>
            <p:nvPr/>
          </p:nvSpPr>
          <p:spPr bwMode="auto">
            <a:xfrm>
              <a:off x="6643687" y="4121150"/>
              <a:ext cx="327025" cy="377825"/>
            </a:xfrm>
            <a:custGeom>
              <a:avLst/>
              <a:gdLst/>
              <a:ahLst/>
              <a:cxnLst>
                <a:cxn ang="0">
                  <a:pos x="62" y="0"/>
                </a:cxn>
                <a:cxn ang="0">
                  <a:pos x="0" y="52"/>
                </a:cxn>
                <a:cxn ang="0">
                  <a:pos x="165" y="235"/>
                </a:cxn>
                <a:cxn ang="0">
                  <a:pos x="348" y="475"/>
                </a:cxn>
                <a:cxn ang="0">
                  <a:pos x="413" y="422"/>
                </a:cxn>
                <a:cxn ang="0">
                  <a:pos x="210" y="198"/>
                </a:cxn>
                <a:cxn ang="0">
                  <a:pos x="62" y="0"/>
                </a:cxn>
              </a:cxnLst>
              <a:rect l="0" t="0" r="r" b="b"/>
              <a:pathLst>
                <a:path w="413" h="475">
                  <a:moveTo>
                    <a:pt x="62" y="0"/>
                  </a:moveTo>
                  <a:lnTo>
                    <a:pt x="0" y="52"/>
                  </a:lnTo>
                  <a:lnTo>
                    <a:pt x="165" y="235"/>
                  </a:lnTo>
                  <a:lnTo>
                    <a:pt x="348" y="475"/>
                  </a:lnTo>
                  <a:lnTo>
                    <a:pt x="413" y="422"/>
                  </a:lnTo>
                  <a:lnTo>
                    <a:pt x="210" y="198"/>
                  </a:lnTo>
                  <a:lnTo>
                    <a:pt x="62" y="0"/>
                  </a:lnTo>
                  <a:close/>
                </a:path>
              </a:pathLst>
            </a:custGeom>
            <a:solidFill>
              <a:srgbClr val="FFFFFF"/>
            </a:solidFill>
            <a:ln w="9525">
              <a:noFill/>
              <a:round/>
              <a:headEnd/>
              <a:tailEnd/>
            </a:ln>
          </p:spPr>
          <p:txBody>
            <a:bodyPr/>
            <a:lstStyle/>
            <a:p>
              <a:endParaRPr lang="en-US"/>
            </a:p>
          </p:txBody>
        </p:sp>
        <p:sp>
          <p:nvSpPr>
            <p:cNvPr id="119" name="Freeform 120"/>
            <p:cNvSpPr>
              <a:spLocks/>
            </p:cNvSpPr>
            <p:nvPr/>
          </p:nvSpPr>
          <p:spPr bwMode="auto">
            <a:xfrm>
              <a:off x="6764337" y="4268788"/>
              <a:ext cx="50800" cy="44450"/>
            </a:xfrm>
            <a:custGeom>
              <a:avLst/>
              <a:gdLst/>
              <a:ahLst/>
              <a:cxnLst>
                <a:cxn ang="0">
                  <a:pos x="54" y="10"/>
                </a:cxn>
                <a:cxn ang="0">
                  <a:pos x="64" y="18"/>
                </a:cxn>
                <a:cxn ang="0">
                  <a:pos x="16" y="57"/>
                </a:cxn>
                <a:cxn ang="0">
                  <a:pos x="0" y="40"/>
                </a:cxn>
                <a:cxn ang="0">
                  <a:pos x="48" y="0"/>
                </a:cxn>
                <a:cxn ang="0">
                  <a:pos x="54" y="10"/>
                </a:cxn>
              </a:cxnLst>
              <a:rect l="0" t="0" r="r" b="b"/>
              <a:pathLst>
                <a:path w="64" h="57">
                  <a:moveTo>
                    <a:pt x="54" y="10"/>
                  </a:moveTo>
                  <a:lnTo>
                    <a:pt x="64" y="18"/>
                  </a:lnTo>
                  <a:lnTo>
                    <a:pt x="16" y="57"/>
                  </a:lnTo>
                  <a:lnTo>
                    <a:pt x="0" y="40"/>
                  </a:lnTo>
                  <a:lnTo>
                    <a:pt x="48" y="0"/>
                  </a:lnTo>
                  <a:lnTo>
                    <a:pt x="54" y="10"/>
                  </a:lnTo>
                  <a:close/>
                </a:path>
              </a:pathLst>
            </a:custGeom>
            <a:solidFill>
              <a:srgbClr val="F90000"/>
            </a:solidFill>
            <a:ln w="9525">
              <a:noFill/>
              <a:round/>
              <a:headEnd/>
              <a:tailEnd/>
            </a:ln>
          </p:spPr>
          <p:txBody>
            <a:bodyPr/>
            <a:lstStyle/>
            <a:p>
              <a:endParaRPr lang="en-US"/>
            </a:p>
          </p:txBody>
        </p:sp>
        <p:sp>
          <p:nvSpPr>
            <p:cNvPr id="120" name="Freeform 121"/>
            <p:cNvSpPr>
              <a:spLocks/>
            </p:cNvSpPr>
            <p:nvPr/>
          </p:nvSpPr>
          <p:spPr bwMode="auto">
            <a:xfrm>
              <a:off x="6721475" y="4241800"/>
              <a:ext cx="134937" cy="174625"/>
            </a:xfrm>
            <a:custGeom>
              <a:avLst/>
              <a:gdLst/>
              <a:ahLst/>
              <a:cxnLst>
                <a:cxn ang="0">
                  <a:pos x="87" y="16"/>
                </a:cxn>
                <a:cxn ang="0">
                  <a:pos x="92" y="22"/>
                </a:cxn>
                <a:cxn ang="0">
                  <a:pos x="100" y="31"/>
                </a:cxn>
                <a:cxn ang="0">
                  <a:pos x="106" y="41"/>
                </a:cxn>
                <a:cxn ang="0">
                  <a:pos x="109" y="49"/>
                </a:cxn>
                <a:cxn ang="0">
                  <a:pos x="104" y="63"/>
                </a:cxn>
                <a:cxn ang="0">
                  <a:pos x="93" y="78"/>
                </a:cxn>
                <a:cxn ang="0">
                  <a:pos x="80" y="92"/>
                </a:cxn>
                <a:cxn ang="0">
                  <a:pos x="68" y="98"/>
                </a:cxn>
                <a:cxn ang="0">
                  <a:pos x="61" y="100"/>
                </a:cxn>
                <a:cxn ang="0">
                  <a:pos x="55" y="101"/>
                </a:cxn>
                <a:cxn ang="0">
                  <a:pos x="49" y="101"/>
                </a:cxn>
                <a:cxn ang="0">
                  <a:pos x="42" y="101"/>
                </a:cxn>
                <a:cxn ang="0">
                  <a:pos x="34" y="101"/>
                </a:cxn>
                <a:cxn ang="0">
                  <a:pos x="28" y="101"/>
                </a:cxn>
                <a:cxn ang="0">
                  <a:pos x="20" y="101"/>
                </a:cxn>
                <a:cxn ang="0">
                  <a:pos x="14" y="100"/>
                </a:cxn>
                <a:cxn ang="0">
                  <a:pos x="14" y="101"/>
                </a:cxn>
                <a:cxn ang="0">
                  <a:pos x="12" y="106"/>
                </a:cxn>
                <a:cxn ang="0">
                  <a:pos x="12" y="120"/>
                </a:cxn>
                <a:cxn ang="0">
                  <a:pos x="12" y="136"/>
                </a:cxn>
                <a:cxn ang="0">
                  <a:pos x="17" y="154"/>
                </a:cxn>
                <a:cxn ang="0">
                  <a:pos x="0" y="190"/>
                </a:cxn>
                <a:cxn ang="0">
                  <a:pos x="60" y="221"/>
                </a:cxn>
                <a:cxn ang="0">
                  <a:pos x="84" y="173"/>
                </a:cxn>
                <a:cxn ang="0">
                  <a:pos x="92" y="173"/>
                </a:cxn>
                <a:cxn ang="0">
                  <a:pos x="100" y="171"/>
                </a:cxn>
                <a:cxn ang="0">
                  <a:pos x="107" y="170"/>
                </a:cxn>
                <a:cxn ang="0">
                  <a:pos x="114" y="168"/>
                </a:cxn>
                <a:cxn ang="0">
                  <a:pos x="122" y="165"/>
                </a:cxn>
                <a:cxn ang="0">
                  <a:pos x="128" y="162"/>
                </a:cxn>
                <a:cxn ang="0">
                  <a:pos x="133" y="159"/>
                </a:cxn>
                <a:cxn ang="0">
                  <a:pos x="138" y="154"/>
                </a:cxn>
                <a:cxn ang="0">
                  <a:pos x="142" y="149"/>
                </a:cxn>
                <a:cxn ang="0">
                  <a:pos x="146" y="144"/>
                </a:cxn>
                <a:cxn ang="0">
                  <a:pos x="150" y="140"/>
                </a:cxn>
                <a:cxn ang="0">
                  <a:pos x="154" y="133"/>
                </a:cxn>
                <a:cxn ang="0">
                  <a:pos x="154" y="135"/>
                </a:cxn>
                <a:cxn ang="0">
                  <a:pos x="168" y="109"/>
                </a:cxn>
                <a:cxn ang="0">
                  <a:pos x="169" y="93"/>
                </a:cxn>
                <a:cxn ang="0">
                  <a:pos x="169" y="82"/>
                </a:cxn>
                <a:cxn ang="0">
                  <a:pos x="168" y="71"/>
                </a:cxn>
                <a:cxn ang="0">
                  <a:pos x="163" y="62"/>
                </a:cxn>
                <a:cxn ang="0">
                  <a:pos x="161" y="58"/>
                </a:cxn>
                <a:cxn ang="0">
                  <a:pos x="149" y="38"/>
                </a:cxn>
                <a:cxn ang="0">
                  <a:pos x="123" y="1"/>
                </a:cxn>
                <a:cxn ang="0">
                  <a:pos x="106" y="0"/>
                </a:cxn>
                <a:cxn ang="0">
                  <a:pos x="103" y="1"/>
                </a:cxn>
                <a:cxn ang="0">
                  <a:pos x="95" y="3"/>
                </a:cxn>
                <a:cxn ang="0">
                  <a:pos x="88" y="8"/>
                </a:cxn>
                <a:cxn ang="0">
                  <a:pos x="87" y="16"/>
                </a:cxn>
              </a:cxnLst>
              <a:rect l="0" t="0" r="r" b="b"/>
              <a:pathLst>
                <a:path w="169" h="221">
                  <a:moveTo>
                    <a:pt x="87" y="16"/>
                  </a:moveTo>
                  <a:lnTo>
                    <a:pt x="92" y="22"/>
                  </a:lnTo>
                  <a:lnTo>
                    <a:pt x="100" y="31"/>
                  </a:lnTo>
                  <a:lnTo>
                    <a:pt x="106" y="41"/>
                  </a:lnTo>
                  <a:lnTo>
                    <a:pt x="109" y="49"/>
                  </a:lnTo>
                  <a:lnTo>
                    <a:pt x="104" y="63"/>
                  </a:lnTo>
                  <a:lnTo>
                    <a:pt x="93" y="78"/>
                  </a:lnTo>
                  <a:lnTo>
                    <a:pt x="80" y="92"/>
                  </a:lnTo>
                  <a:lnTo>
                    <a:pt x="68" y="98"/>
                  </a:lnTo>
                  <a:lnTo>
                    <a:pt x="61" y="100"/>
                  </a:lnTo>
                  <a:lnTo>
                    <a:pt x="55" y="101"/>
                  </a:lnTo>
                  <a:lnTo>
                    <a:pt x="49" y="101"/>
                  </a:lnTo>
                  <a:lnTo>
                    <a:pt x="42" y="101"/>
                  </a:lnTo>
                  <a:lnTo>
                    <a:pt x="34" y="101"/>
                  </a:lnTo>
                  <a:lnTo>
                    <a:pt x="28" y="101"/>
                  </a:lnTo>
                  <a:lnTo>
                    <a:pt x="20" y="101"/>
                  </a:lnTo>
                  <a:lnTo>
                    <a:pt x="14" y="100"/>
                  </a:lnTo>
                  <a:lnTo>
                    <a:pt x="14" y="101"/>
                  </a:lnTo>
                  <a:lnTo>
                    <a:pt x="12" y="106"/>
                  </a:lnTo>
                  <a:lnTo>
                    <a:pt x="12" y="120"/>
                  </a:lnTo>
                  <a:lnTo>
                    <a:pt x="12" y="136"/>
                  </a:lnTo>
                  <a:lnTo>
                    <a:pt x="17" y="154"/>
                  </a:lnTo>
                  <a:lnTo>
                    <a:pt x="0" y="190"/>
                  </a:lnTo>
                  <a:lnTo>
                    <a:pt x="60" y="221"/>
                  </a:lnTo>
                  <a:lnTo>
                    <a:pt x="84" y="173"/>
                  </a:lnTo>
                  <a:lnTo>
                    <a:pt x="92" y="173"/>
                  </a:lnTo>
                  <a:lnTo>
                    <a:pt x="100" y="171"/>
                  </a:lnTo>
                  <a:lnTo>
                    <a:pt x="107" y="170"/>
                  </a:lnTo>
                  <a:lnTo>
                    <a:pt x="114" y="168"/>
                  </a:lnTo>
                  <a:lnTo>
                    <a:pt x="122" y="165"/>
                  </a:lnTo>
                  <a:lnTo>
                    <a:pt x="128" y="162"/>
                  </a:lnTo>
                  <a:lnTo>
                    <a:pt x="133" y="159"/>
                  </a:lnTo>
                  <a:lnTo>
                    <a:pt x="138" y="154"/>
                  </a:lnTo>
                  <a:lnTo>
                    <a:pt x="142" y="149"/>
                  </a:lnTo>
                  <a:lnTo>
                    <a:pt x="146" y="144"/>
                  </a:lnTo>
                  <a:lnTo>
                    <a:pt x="150" y="140"/>
                  </a:lnTo>
                  <a:lnTo>
                    <a:pt x="154" y="133"/>
                  </a:lnTo>
                  <a:lnTo>
                    <a:pt x="154" y="135"/>
                  </a:lnTo>
                  <a:lnTo>
                    <a:pt x="168" y="109"/>
                  </a:lnTo>
                  <a:lnTo>
                    <a:pt x="169" y="93"/>
                  </a:lnTo>
                  <a:lnTo>
                    <a:pt x="169" y="82"/>
                  </a:lnTo>
                  <a:lnTo>
                    <a:pt x="168" y="71"/>
                  </a:lnTo>
                  <a:lnTo>
                    <a:pt x="163" y="62"/>
                  </a:lnTo>
                  <a:lnTo>
                    <a:pt x="161" y="58"/>
                  </a:lnTo>
                  <a:lnTo>
                    <a:pt x="149" y="38"/>
                  </a:lnTo>
                  <a:lnTo>
                    <a:pt x="123" y="1"/>
                  </a:lnTo>
                  <a:lnTo>
                    <a:pt x="106" y="0"/>
                  </a:lnTo>
                  <a:lnTo>
                    <a:pt x="103" y="1"/>
                  </a:lnTo>
                  <a:lnTo>
                    <a:pt x="95" y="3"/>
                  </a:lnTo>
                  <a:lnTo>
                    <a:pt x="88" y="8"/>
                  </a:lnTo>
                  <a:lnTo>
                    <a:pt x="87" y="16"/>
                  </a:lnTo>
                  <a:close/>
                </a:path>
              </a:pathLst>
            </a:custGeom>
            <a:solidFill>
              <a:srgbClr val="7F3F1C"/>
            </a:solidFill>
            <a:ln w="9525">
              <a:noFill/>
              <a:round/>
              <a:headEnd/>
              <a:tailEnd/>
            </a:ln>
          </p:spPr>
          <p:txBody>
            <a:bodyPr/>
            <a:lstStyle/>
            <a:p>
              <a:endParaRPr lang="en-US"/>
            </a:p>
          </p:txBody>
        </p:sp>
        <p:sp>
          <p:nvSpPr>
            <p:cNvPr id="121" name="Freeform 122"/>
            <p:cNvSpPr>
              <a:spLocks/>
            </p:cNvSpPr>
            <p:nvPr/>
          </p:nvSpPr>
          <p:spPr bwMode="auto">
            <a:xfrm>
              <a:off x="6680200" y="4375150"/>
              <a:ext cx="106362" cy="106363"/>
            </a:xfrm>
            <a:custGeom>
              <a:avLst/>
              <a:gdLst/>
              <a:ahLst/>
              <a:cxnLst>
                <a:cxn ang="0">
                  <a:pos x="41" y="0"/>
                </a:cxn>
                <a:cxn ang="0">
                  <a:pos x="0" y="53"/>
                </a:cxn>
                <a:cxn ang="0">
                  <a:pos x="75" y="134"/>
                </a:cxn>
                <a:cxn ang="0">
                  <a:pos x="135" y="56"/>
                </a:cxn>
                <a:cxn ang="0">
                  <a:pos x="41" y="0"/>
                </a:cxn>
              </a:cxnLst>
              <a:rect l="0" t="0" r="r" b="b"/>
              <a:pathLst>
                <a:path w="135" h="134">
                  <a:moveTo>
                    <a:pt x="41" y="0"/>
                  </a:moveTo>
                  <a:lnTo>
                    <a:pt x="0" y="53"/>
                  </a:lnTo>
                  <a:lnTo>
                    <a:pt x="75" y="134"/>
                  </a:lnTo>
                  <a:lnTo>
                    <a:pt x="135" y="56"/>
                  </a:lnTo>
                  <a:lnTo>
                    <a:pt x="41" y="0"/>
                  </a:lnTo>
                  <a:close/>
                </a:path>
              </a:pathLst>
            </a:custGeom>
            <a:solidFill>
              <a:srgbClr val="BFBFBF"/>
            </a:solidFill>
            <a:ln w="9525">
              <a:noFill/>
              <a:round/>
              <a:headEnd/>
              <a:tailEnd/>
            </a:ln>
          </p:spPr>
          <p:txBody>
            <a:bodyPr/>
            <a:lstStyle/>
            <a:p>
              <a:endParaRPr lang="en-US"/>
            </a:p>
          </p:txBody>
        </p:sp>
        <p:sp>
          <p:nvSpPr>
            <p:cNvPr id="122" name="Freeform 123"/>
            <p:cNvSpPr>
              <a:spLocks/>
            </p:cNvSpPr>
            <p:nvPr/>
          </p:nvSpPr>
          <p:spPr bwMode="auto">
            <a:xfrm>
              <a:off x="6746875" y="4425950"/>
              <a:ext cx="12700" cy="14288"/>
            </a:xfrm>
            <a:custGeom>
              <a:avLst/>
              <a:gdLst/>
              <a:ahLst/>
              <a:cxnLst>
                <a:cxn ang="0">
                  <a:pos x="3" y="16"/>
                </a:cxn>
                <a:cxn ang="0">
                  <a:pos x="7" y="17"/>
                </a:cxn>
                <a:cxn ang="0">
                  <a:pos x="10" y="17"/>
                </a:cxn>
                <a:cxn ang="0">
                  <a:pos x="13" y="17"/>
                </a:cxn>
                <a:cxn ang="0">
                  <a:pos x="16" y="14"/>
                </a:cxn>
                <a:cxn ang="0">
                  <a:pos x="18" y="11"/>
                </a:cxn>
                <a:cxn ang="0">
                  <a:pos x="18" y="8"/>
                </a:cxn>
                <a:cxn ang="0">
                  <a:pos x="18" y="4"/>
                </a:cxn>
                <a:cxn ang="0">
                  <a:pos x="15" y="1"/>
                </a:cxn>
                <a:cxn ang="0">
                  <a:pos x="11" y="0"/>
                </a:cxn>
                <a:cxn ang="0">
                  <a:pos x="8" y="0"/>
                </a:cxn>
                <a:cxn ang="0">
                  <a:pos x="5" y="0"/>
                </a:cxn>
                <a:cxn ang="0">
                  <a:pos x="2" y="3"/>
                </a:cxn>
                <a:cxn ang="0">
                  <a:pos x="0" y="6"/>
                </a:cxn>
                <a:cxn ang="0">
                  <a:pos x="0" y="9"/>
                </a:cxn>
                <a:cxn ang="0">
                  <a:pos x="0" y="12"/>
                </a:cxn>
                <a:cxn ang="0">
                  <a:pos x="3" y="16"/>
                </a:cxn>
              </a:cxnLst>
              <a:rect l="0" t="0" r="r" b="b"/>
              <a:pathLst>
                <a:path w="18" h="17">
                  <a:moveTo>
                    <a:pt x="3" y="16"/>
                  </a:moveTo>
                  <a:lnTo>
                    <a:pt x="7" y="17"/>
                  </a:lnTo>
                  <a:lnTo>
                    <a:pt x="10" y="17"/>
                  </a:lnTo>
                  <a:lnTo>
                    <a:pt x="13" y="17"/>
                  </a:lnTo>
                  <a:lnTo>
                    <a:pt x="16" y="14"/>
                  </a:lnTo>
                  <a:lnTo>
                    <a:pt x="18" y="11"/>
                  </a:lnTo>
                  <a:lnTo>
                    <a:pt x="18" y="8"/>
                  </a:lnTo>
                  <a:lnTo>
                    <a:pt x="18" y="4"/>
                  </a:lnTo>
                  <a:lnTo>
                    <a:pt x="15" y="1"/>
                  </a:lnTo>
                  <a:lnTo>
                    <a:pt x="11" y="0"/>
                  </a:lnTo>
                  <a:lnTo>
                    <a:pt x="8" y="0"/>
                  </a:lnTo>
                  <a:lnTo>
                    <a:pt x="5" y="0"/>
                  </a:lnTo>
                  <a:lnTo>
                    <a:pt x="2" y="3"/>
                  </a:lnTo>
                  <a:lnTo>
                    <a:pt x="0" y="6"/>
                  </a:lnTo>
                  <a:lnTo>
                    <a:pt x="0" y="9"/>
                  </a:lnTo>
                  <a:lnTo>
                    <a:pt x="0" y="12"/>
                  </a:lnTo>
                  <a:lnTo>
                    <a:pt x="3" y="16"/>
                  </a:lnTo>
                  <a:close/>
                </a:path>
              </a:pathLst>
            </a:custGeom>
            <a:solidFill>
              <a:srgbClr val="000000"/>
            </a:solidFill>
            <a:ln w="9525">
              <a:noFill/>
              <a:round/>
              <a:headEnd/>
              <a:tailEnd/>
            </a:ln>
          </p:spPr>
          <p:txBody>
            <a:bodyPr/>
            <a:lstStyle/>
            <a:p>
              <a:endParaRPr lang="en-US"/>
            </a:p>
          </p:txBody>
        </p:sp>
        <p:sp>
          <p:nvSpPr>
            <p:cNvPr id="123" name="Freeform 124"/>
            <p:cNvSpPr>
              <a:spLocks/>
            </p:cNvSpPr>
            <p:nvPr/>
          </p:nvSpPr>
          <p:spPr bwMode="auto">
            <a:xfrm>
              <a:off x="6534150" y="4405313"/>
              <a:ext cx="231775" cy="376237"/>
            </a:xfrm>
            <a:custGeom>
              <a:avLst/>
              <a:gdLst/>
              <a:ahLst/>
              <a:cxnLst>
                <a:cxn ang="0">
                  <a:pos x="191" y="0"/>
                </a:cxn>
                <a:cxn ang="0">
                  <a:pos x="4" y="216"/>
                </a:cxn>
                <a:cxn ang="0">
                  <a:pos x="0" y="248"/>
                </a:cxn>
                <a:cxn ang="0">
                  <a:pos x="0" y="280"/>
                </a:cxn>
                <a:cxn ang="0">
                  <a:pos x="0" y="313"/>
                </a:cxn>
                <a:cxn ang="0">
                  <a:pos x="5" y="345"/>
                </a:cxn>
                <a:cxn ang="0">
                  <a:pos x="10" y="378"/>
                </a:cxn>
                <a:cxn ang="0">
                  <a:pos x="18" y="410"/>
                </a:cxn>
                <a:cxn ang="0">
                  <a:pos x="29" y="443"/>
                </a:cxn>
                <a:cxn ang="0">
                  <a:pos x="43" y="474"/>
                </a:cxn>
                <a:cxn ang="0">
                  <a:pos x="291" y="72"/>
                </a:cxn>
                <a:cxn ang="0">
                  <a:pos x="191" y="0"/>
                </a:cxn>
              </a:cxnLst>
              <a:rect l="0" t="0" r="r" b="b"/>
              <a:pathLst>
                <a:path w="291" h="474">
                  <a:moveTo>
                    <a:pt x="191" y="0"/>
                  </a:moveTo>
                  <a:lnTo>
                    <a:pt x="4" y="216"/>
                  </a:lnTo>
                  <a:lnTo>
                    <a:pt x="0" y="248"/>
                  </a:lnTo>
                  <a:lnTo>
                    <a:pt x="0" y="280"/>
                  </a:lnTo>
                  <a:lnTo>
                    <a:pt x="0" y="313"/>
                  </a:lnTo>
                  <a:lnTo>
                    <a:pt x="5" y="345"/>
                  </a:lnTo>
                  <a:lnTo>
                    <a:pt x="10" y="378"/>
                  </a:lnTo>
                  <a:lnTo>
                    <a:pt x="18" y="410"/>
                  </a:lnTo>
                  <a:lnTo>
                    <a:pt x="29" y="443"/>
                  </a:lnTo>
                  <a:lnTo>
                    <a:pt x="43" y="474"/>
                  </a:lnTo>
                  <a:lnTo>
                    <a:pt x="291" y="72"/>
                  </a:lnTo>
                  <a:lnTo>
                    <a:pt x="191" y="0"/>
                  </a:lnTo>
                  <a:close/>
                </a:path>
              </a:pathLst>
            </a:custGeom>
            <a:solidFill>
              <a:srgbClr val="C00000"/>
            </a:solidFill>
            <a:ln w="9525">
              <a:noFill/>
              <a:round/>
              <a:headEnd/>
              <a:tailEnd/>
            </a:ln>
          </p:spPr>
          <p:txBody>
            <a:bodyPr/>
            <a:lstStyle/>
            <a:p>
              <a:endParaRPr lang="en-US"/>
            </a:p>
          </p:txBody>
        </p:sp>
        <p:sp>
          <p:nvSpPr>
            <p:cNvPr id="124" name="Freeform 125"/>
            <p:cNvSpPr>
              <a:spLocks/>
            </p:cNvSpPr>
            <p:nvPr/>
          </p:nvSpPr>
          <p:spPr bwMode="auto">
            <a:xfrm>
              <a:off x="6432550" y="4097338"/>
              <a:ext cx="198437" cy="261937"/>
            </a:xfrm>
            <a:custGeom>
              <a:avLst/>
              <a:gdLst/>
              <a:ahLst/>
              <a:cxnLst>
                <a:cxn ang="0">
                  <a:pos x="216" y="232"/>
                </a:cxn>
                <a:cxn ang="0">
                  <a:pos x="221" y="227"/>
                </a:cxn>
                <a:cxn ang="0">
                  <a:pos x="229" y="219"/>
                </a:cxn>
                <a:cxn ang="0">
                  <a:pos x="235" y="203"/>
                </a:cxn>
                <a:cxn ang="0">
                  <a:pos x="233" y="178"/>
                </a:cxn>
                <a:cxn ang="0">
                  <a:pos x="232" y="151"/>
                </a:cxn>
                <a:cxn ang="0">
                  <a:pos x="238" y="133"/>
                </a:cxn>
                <a:cxn ang="0">
                  <a:pos x="246" y="124"/>
                </a:cxn>
                <a:cxn ang="0">
                  <a:pos x="249" y="121"/>
                </a:cxn>
                <a:cxn ang="0">
                  <a:pos x="249" y="118"/>
                </a:cxn>
                <a:cxn ang="0">
                  <a:pos x="249" y="108"/>
                </a:cxn>
                <a:cxn ang="0">
                  <a:pos x="244" y="94"/>
                </a:cxn>
                <a:cxn ang="0">
                  <a:pos x="233" y="73"/>
                </a:cxn>
                <a:cxn ang="0">
                  <a:pos x="225" y="62"/>
                </a:cxn>
                <a:cxn ang="0">
                  <a:pos x="216" y="51"/>
                </a:cxn>
                <a:cxn ang="0">
                  <a:pos x="203" y="38"/>
                </a:cxn>
                <a:cxn ang="0">
                  <a:pos x="190" y="27"/>
                </a:cxn>
                <a:cxn ang="0">
                  <a:pos x="175" y="16"/>
                </a:cxn>
                <a:cxn ang="0">
                  <a:pos x="155" y="8"/>
                </a:cxn>
                <a:cxn ang="0">
                  <a:pos x="136" y="2"/>
                </a:cxn>
                <a:cxn ang="0">
                  <a:pos x="114" y="0"/>
                </a:cxn>
                <a:cxn ang="0">
                  <a:pos x="98" y="0"/>
                </a:cxn>
                <a:cxn ang="0">
                  <a:pos x="81" y="3"/>
                </a:cxn>
                <a:cxn ang="0">
                  <a:pos x="65" y="10"/>
                </a:cxn>
                <a:cxn ang="0">
                  <a:pos x="47" y="18"/>
                </a:cxn>
                <a:cxn ang="0">
                  <a:pos x="33" y="30"/>
                </a:cxn>
                <a:cxn ang="0">
                  <a:pos x="21" y="48"/>
                </a:cxn>
                <a:cxn ang="0">
                  <a:pos x="8" y="72"/>
                </a:cxn>
                <a:cxn ang="0">
                  <a:pos x="0" y="100"/>
                </a:cxn>
                <a:cxn ang="0">
                  <a:pos x="8" y="162"/>
                </a:cxn>
                <a:cxn ang="0">
                  <a:pos x="16" y="202"/>
                </a:cxn>
                <a:cxn ang="0">
                  <a:pos x="25" y="232"/>
                </a:cxn>
                <a:cxn ang="0">
                  <a:pos x="35" y="270"/>
                </a:cxn>
                <a:cxn ang="0">
                  <a:pos x="40" y="280"/>
                </a:cxn>
                <a:cxn ang="0">
                  <a:pos x="52" y="291"/>
                </a:cxn>
                <a:cxn ang="0">
                  <a:pos x="68" y="302"/>
                </a:cxn>
                <a:cxn ang="0">
                  <a:pos x="89" y="313"/>
                </a:cxn>
                <a:cxn ang="0">
                  <a:pos x="111" y="323"/>
                </a:cxn>
                <a:cxn ang="0">
                  <a:pos x="135" y="329"/>
                </a:cxn>
                <a:cxn ang="0">
                  <a:pos x="157" y="330"/>
                </a:cxn>
                <a:cxn ang="0">
                  <a:pos x="179" y="327"/>
                </a:cxn>
                <a:cxn ang="0">
                  <a:pos x="189" y="318"/>
                </a:cxn>
                <a:cxn ang="0">
                  <a:pos x="194" y="299"/>
                </a:cxn>
                <a:cxn ang="0">
                  <a:pos x="200" y="270"/>
                </a:cxn>
                <a:cxn ang="0">
                  <a:pos x="216" y="232"/>
                </a:cxn>
              </a:cxnLst>
              <a:rect l="0" t="0" r="r" b="b"/>
              <a:pathLst>
                <a:path w="249" h="330">
                  <a:moveTo>
                    <a:pt x="216" y="232"/>
                  </a:moveTo>
                  <a:lnTo>
                    <a:pt x="221" y="227"/>
                  </a:lnTo>
                  <a:lnTo>
                    <a:pt x="229" y="219"/>
                  </a:lnTo>
                  <a:lnTo>
                    <a:pt x="235" y="203"/>
                  </a:lnTo>
                  <a:lnTo>
                    <a:pt x="233" y="178"/>
                  </a:lnTo>
                  <a:lnTo>
                    <a:pt x="232" y="151"/>
                  </a:lnTo>
                  <a:lnTo>
                    <a:pt x="238" y="133"/>
                  </a:lnTo>
                  <a:lnTo>
                    <a:pt x="246" y="124"/>
                  </a:lnTo>
                  <a:lnTo>
                    <a:pt x="249" y="121"/>
                  </a:lnTo>
                  <a:lnTo>
                    <a:pt x="249" y="118"/>
                  </a:lnTo>
                  <a:lnTo>
                    <a:pt x="249" y="108"/>
                  </a:lnTo>
                  <a:lnTo>
                    <a:pt x="244" y="94"/>
                  </a:lnTo>
                  <a:lnTo>
                    <a:pt x="233" y="73"/>
                  </a:lnTo>
                  <a:lnTo>
                    <a:pt x="225" y="62"/>
                  </a:lnTo>
                  <a:lnTo>
                    <a:pt x="216" y="51"/>
                  </a:lnTo>
                  <a:lnTo>
                    <a:pt x="203" y="38"/>
                  </a:lnTo>
                  <a:lnTo>
                    <a:pt x="190" y="27"/>
                  </a:lnTo>
                  <a:lnTo>
                    <a:pt x="175" y="16"/>
                  </a:lnTo>
                  <a:lnTo>
                    <a:pt x="155" y="8"/>
                  </a:lnTo>
                  <a:lnTo>
                    <a:pt x="136" y="2"/>
                  </a:lnTo>
                  <a:lnTo>
                    <a:pt x="114" y="0"/>
                  </a:lnTo>
                  <a:lnTo>
                    <a:pt x="98" y="0"/>
                  </a:lnTo>
                  <a:lnTo>
                    <a:pt x="81" y="3"/>
                  </a:lnTo>
                  <a:lnTo>
                    <a:pt x="65" y="10"/>
                  </a:lnTo>
                  <a:lnTo>
                    <a:pt x="47" y="18"/>
                  </a:lnTo>
                  <a:lnTo>
                    <a:pt x="33" y="30"/>
                  </a:lnTo>
                  <a:lnTo>
                    <a:pt x="21" y="48"/>
                  </a:lnTo>
                  <a:lnTo>
                    <a:pt x="8" y="72"/>
                  </a:lnTo>
                  <a:lnTo>
                    <a:pt x="0" y="100"/>
                  </a:lnTo>
                  <a:lnTo>
                    <a:pt x="8" y="162"/>
                  </a:lnTo>
                  <a:lnTo>
                    <a:pt x="16" y="202"/>
                  </a:lnTo>
                  <a:lnTo>
                    <a:pt x="25" y="232"/>
                  </a:lnTo>
                  <a:lnTo>
                    <a:pt x="35" y="270"/>
                  </a:lnTo>
                  <a:lnTo>
                    <a:pt x="40" y="280"/>
                  </a:lnTo>
                  <a:lnTo>
                    <a:pt x="52" y="291"/>
                  </a:lnTo>
                  <a:lnTo>
                    <a:pt x="68" y="302"/>
                  </a:lnTo>
                  <a:lnTo>
                    <a:pt x="89" y="313"/>
                  </a:lnTo>
                  <a:lnTo>
                    <a:pt x="111" y="323"/>
                  </a:lnTo>
                  <a:lnTo>
                    <a:pt x="135" y="329"/>
                  </a:lnTo>
                  <a:lnTo>
                    <a:pt x="157" y="330"/>
                  </a:lnTo>
                  <a:lnTo>
                    <a:pt x="179" y="327"/>
                  </a:lnTo>
                  <a:lnTo>
                    <a:pt x="189" y="318"/>
                  </a:lnTo>
                  <a:lnTo>
                    <a:pt x="194" y="299"/>
                  </a:lnTo>
                  <a:lnTo>
                    <a:pt x="200" y="270"/>
                  </a:lnTo>
                  <a:lnTo>
                    <a:pt x="216" y="232"/>
                  </a:lnTo>
                  <a:close/>
                </a:path>
              </a:pathLst>
            </a:custGeom>
            <a:solidFill>
              <a:srgbClr val="7F3F1C"/>
            </a:solidFill>
            <a:ln w="9525">
              <a:noFill/>
              <a:round/>
              <a:headEnd/>
              <a:tailEnd/>
            </a:ln>
          </p:spPr>
          <p:txBody>
            <a:bodyPr/>
            <a:lstStyle/>
            <a:p>
              <a:endParaRPr lang="en-US"/>
            </a:p>
          </p:txBody>
        </p:sp>
        <p:sp>
          <p:nvSpPr>
            <p:cNvPr id="125" name="Freeform 126"/>
            <p:cNvSpPr>
              <a:spLocks/>
            </p:cNvSpPr>
            <p:nvPr/>
          </p:nvSpPr>
          <p:spPr bwMode="auto">
            <a:xfrm>
              <a:off x="6502400" y="4178300"/>
              <a:ext cx="69850" cy="47625"/>
            </a:xfrm>
            <a:custGeom>
              <a:avLst/>
              <a:gdLst/>
              <a:ahLst/>
              <a:cxnLst>
                <a:cxn ang="0">
                  <a:pos x="49" y="59"/>
                </a:cxn>
                <a:cxn ang="0">
                  <a:pos x="63" y="59"/>
                </a:cxn>
                <a:cxn ang="0">
                  <a:pos x="73" y="57"/>
                </a:cxn>
                <a:cxn ang="0">
                  <a:pos x="78" y="56"/>
                </a:cxn>
                <a:cxn ang="0">
                  <a:pos x="79" y="54"/>
                </a:cxn>
                <a:cxn ang="0">
                  <a:pos x="81" y="48"/>
                </a:cxn>
                <a:cxn ang="0">
                  <a:pos x="84" y="34"/>
                </a:cxn>
                <a:cxn ang="0">
                  <a:pos x="87" y="19"/>
                </a:cxn>
                <a:cxn ang="0">
                  <a:pos x="86" y="11"/>
                </a:cxn>
                <a:cxn ang="0">
                  <a:pos x="73" y="5"/>
                </a:cxn>
                <a:cxn ang="0">
                  <a:pos x="60" y="2"/>
                </a:cxn>
                <a:cxn ang="0">
                  <a:pos x="46" y="0"/>
                </a:cxn>
                <a:cxn ang="0">
                  <a:pos x="35" y="2"/>
                </a:cxn>
                <a:cxn ang="0">
                  <a:pos x="22" y="3"/>
                </a:cxn>
                <a:cxn ang="0">
                  <a:pos x="12" y="8"/>
                </a:cxn>
                <a:cxn ang="0">
                  <a:pos x="6" y="11"/>
                </a:cxn>
                <a:cxn ang="0">
                  <a:pos x="1" y="15"/>
                </a:cxn>
                <a:cxn ang="0">
                  <a:pos x="0" y="23"/>
                </a:cxn>
                <a:cxn ang="0">
                  <a:pos x="5" y="32"/>
                </a:cxn>
                <a:cxn ang="0">
                  <a:pos x="9" y="42"/>
                </a:cxn>
                <a:cxn ang="0">
                  <a:pos x="11" y="45"/>
                </a:cxn>
                <a:cxn ang="0">
                  <a:pos x="12" y="46"/>
                </a:cxn>
                <a:cxn ang="0">
                  <a:pos x="20" y="51"/>
                </a:cxn>
                <a:cxn ang="0">
                  <a:pos x="32" y="56"/>
                </a:cxn>
                <a:cxn ang="0">
                  <a:pos x="49" y="59"/>
                </a:cxn>
              </a:cxnLst>
              <a:rect l="0" t="0" r="r" b="b"/>
              <a:pathLst>
                <a:path w="87" h="59">
                  <a:moveTo>
                    <a:pt x="49" y="59"/>
                  </a:moveTo>
                  <a:lnTo>
                    <a:pt x="63" y="59"/>
                  </a:lnTo>
                  <a:lnTo>
                    <a:pt x="73" y="57"/>
                  </a:lnTo>
                  <a:lnTo>
                    <a:pt x="78" y="56"/>
                  </a:lnTo>
                  <a:lnTo>
                    <a:pt x="79" y="54"/>
                  </a:lnTo>
                  <a:lnTo>
                    <a:pt x="81" y="48"/>
                  </a:lnTo>
                  <a:lnTo>
                    <a:pt x="84" y="34"/>
                  </a:lnTo>
                  <a:lnTo>
                    <a:pt x="87" y="19"/>
                  </a:lnTo>
                  <a:lnTo>
                    <a:pt x="86" y="11"/>
                  </a:lnTo>
                  <a:lnTo>
                    <a:pt x="73" y="5"/>
                  </a:lnTo>
                  <a:lnTo>
                    <a:pt x="60" y="2"/>
                  </a:lnTo>
                  <a:lnTo>
                    <a:pt x="46" y="0"/>
                  </a:lnTo>
                  <a:lnTo>
                    <a:pt x="35" y="2"/>
                  </a:lnTo>
                  <a:lnTo>
                    <a:pt x="22" y="3"/>
                  </a:lnTo>
                  <a:lnTo>
                    <a:pt x="12" y="8"/>
                  </a:lnTo>
                  <a:lnTo>
                    <a:pt x="6" y="11"/>
                  </a:lnTo>
                  <a:lnTo>
                    <a:pt x="1" y="15"/>
                  </a:lnTo>
                  <a:lnTo>
                    <a:pt x="0" y="23"/>
                  </a:lnTo>
                  <a:lnTo>
                    <a:pt x="5" y="32"/>
                  </a:lnTo>
                  <a:lnTo>
                    <a:pt x="9" y="42"/>
                  </a:lnTo>
                  <a:lnTo>
                    <a:pt x="11" y="45"/>
                  </a:lnTo>
                  <a:lnTo>
                    <a:pt x="12" y="46"/>
                  </a:lnTo>
                  <a:lnTo>
                    <a:pt x="20" y="51"/>
                  </a:lnTo>
                  <a:lnTo>
                    <a:pt x="32" y="56"/>
                  </a:lnTo>
                  <a:lnTo>
                    <a:pt x="49" y="59"/>
                  </a:lnTo>
                  <a:close/>
                </a:path>
              </a:pathLst>
            </a:custGeom>
            <a:solidFill>
              <a:srgbClr val="702800"/>
            </a:solidFill>
            <a:ln w="9525">
              <a:noFill/>
              <a:round/>
              <a:headEnd/>
              <a:tailEnd/>
            </a:ln>
          </p:spPr>
          <p:txBody>
            <a:bodyPr/>
            <a:lstStyle/>
            <a:p>
              <a:endParaRPr lang="en-US"/>
            </a:p>
          </p:txBody>
        </p:sp>
        <p:sp>
          <p:nvSpPr>
            <p:cNvPr id="126" name="Freeform 127"/>
            <p:cNvSpPr>
              <a:spLocks/>
            </p:cNvSpPr>
            <p:nvPr/>
          </p:nvSpPr>
          <p:spPr bwMode="auto">
            <a:xfrm>
              <a:off x="6502400" y="4173538"/>
              <a:ext cx="73025" cy="19050"/>
            </a:xfrm>
            <a:custGeom>
              <a:avLst/>
              <a:gdLst/>
              <a:ahLst/>
              <a:cxnLst>
                <a:cxn ang="0">
                  <a:pos x="82" y="0"/>
                </a:cxn>
                <a:cxn ang="0">
                  <a:pos x="81" y="0"/>
                </a:cxn>
                <a:cxn ang="0">
                  <a:pos x="78" y="0"/>
                </a:cxn>
                <a:cxn ang="0">
                  <a:pos x="70" y="0"/>
                </a:cxn>
                <a:cxn ang="0">
                  <a:pos x="62" y="0"/>
                </a:cxn>
                <a:cxn ang="0">
                  <a:pos x="49" y="2"/>
                </a:cxn>
                <a:cxn ang="0">
                  <a:pos x="36" y="5"/>
                </a:cxn>
                <a:cxn ang="0">
                  <a:pos x="20" y="8"/>
                </a:cxn>
                <a:cxn ang="0">
                  <a:pos x="3" y="14"/>
                </a:cxn>
                <a:cxn ang="0">
                  <a:pos x="3" y="16"/>
                </a:cxn>
                <a:cxn ang="0">
                  <a:pos x="1" y="17"/>
                </a:cxn>
                <a:cxn ang="0">
                  <a:pos x="0" y="21"/>
                </a:cxn>
                <a:cxn ang="0">
                  <a:pos x="1" y="24"/>
                </a:cxn>
                <a:cxn ang="0">
                  <a:pos x="3" y="24"/>
                </a:cxn>
                <a:cxn ang="0">
                  <a:pos x="11" y="22"/>
                </a:cxn>
                <a:cxn ang="0">
                  <a:pos x="20" y="19"/>
                </a:cxn>
                <a:cxn ang="0">
                  <a:pos x="32" y="17"/>
                </a:cxn>
                <a:cxn ang="0">
                  <a:pos x="46" y="16"/>
                </a:cxn>
                <a:cxn ang="0">
                  <a:pos x="60" y="16"/>
                </a:cxn>
                <a:cxn ang="0">
                  <a:pos x="74" y="17"/>
                </a:cxn>
                <a:cxn ang="0">
                  <a:pos x="89" y="22"/>
                </a:cxn>
                <a:cxn ang="0">
                  <a:pos x="90" y="21"/>
                </a:cxn>
                <a:cxn ang="0">
                  <a:pos x="90" y="14"/>
                </a:cxn>
                <a:cxn ang="0">
                  <a:pos x="89" y="8"/>
                </a:cxn>
                <a:cxn ang="0">
                  <a:pos x="82" y="0"/>
                </a:cxn>
              </a:cxnLst>
              <a:rect l="0" t="0" r="r" b="b"/>
              <a:pathLst>
                <a:path w="90" h="24">
                  <a:moveTo>
                    <a:pt x="82" y="0"/>
                  </a:moveTo>
                  <a:lnTo>
                    <a:pt x="81" y="0"/>
                  </a:lnTo>
                  <a:lnTo>
                    <a:pt x="78" y="0"/>
                  </a:lnTo>
                  <a:lnTo>
                    <a:pt x="70" y="0"/>
                  </a:lnTo>
                  <a:lnTo>
                    <a:pt x="62" y="0"/>
                  </a:lnTo>
                  <a:lnTo>
                    <a:pt x="49" y="2"/>
                  </a:lnTo>
                  <a:lnTo>
                    <a:pt x="36" y="5"/>
                  </a:lnTo>
                  <a:lnTo>
                    <a:pt x="20" y="8"/>
                  </a:lnTo>
                  <a:lnTo>
                    <a:pt x="3" y="14"/>
                  </a:lnTo>
                  <a:lnTo>
                    <a:pt x="3" y="16"/>
                  </a:lnTo>
                  <a:lnTo>
                    <a:pt x="1" y="17"/>
                  </a:lnTo>
                  <a:lnTo>
                    <a:pt x="0" y="21"/>
                  </a:lnTo>
                  <a:lnTo>
                    <a:pt x="1" y="24"/>
                  </a:lnTo>
                  <a:lnTo>
                    <a:pt x="3" y="24"/>
                  </a:lnTo>
                  <a:lnTo>
                    <a:pt x="11" y="22"/>
                  </a:lnTo>
                  <a:lnTo>
                    <a:pt x="20" y="19"/>
                  </a:lnTo>
                  <a:lnTo>
                    <a:pt x="32" y="17"/>
                  </a:lnTo>
                  <a:lnTo>
                    <a:pt x="46" y="16"/>
                  </a:lnTo>
                  <a:lnTo>
                    <a:pt x="60" y="16"/>
                  </a:lnTo>
                  <a:lnTo>
                    <a:pt x="74" y="17"/>
                  </a:lnTo>
                  <a:lnTo>
                    <a:pt x="89" y="22"/>
                  </a:lnTo>
                  <a:lnTo>
                    <a:pt x="90" y="21"/>
                  </a:lnTo>
                  <a:lnTo>
                    <a:pt x="90" y="14"/>
                  </a:lnTo>
                  <a:lnTo>
                    <a:pt x="89" y="8"/>
                  </a:lnTo>
                  <a:lnTo>
                    <a:pt x="82" y="0"/>
                  </a:lnTo>
                  <a:close/>
                </a:path>
              </a:pathLst>
            </a:custGeom>
            <a:solidFill>
              <a:srgbClr val="000000"/>
            </a:solidFill>
            <a:ln w="9525">
              <a:noFill/>
              <a:round/>
              <a:headEnd/>
              <a:tailEnd/>
            </a:ln>
          </p:spPr>
          <p:txBody>
            <a:bodyPr/>
            <a:lstStyle/>
            <a:p>
              <a:endParaRPr lang="en-US"/>
            </a:p>
          </p:txBody>
        </p:sp>
        <p:sp>
          <p:nvSpPr>
            <p:cNvPr id="127" name="Freeform 128"/>
            <p:cNvSpPr>
              <a:spLocks/>
            </p:cNvSpPr>
            <p:nvPr/>
          </p:nvSpPr>
          <p:spPr bwMode="auto">
            <a:xfrm>
              <a:off x="6588125" y="4187825"/>
              <a:ext cx="41275" cy="31750"/>
            </a:xfrm>
            <a:custGeom>
              <a:avLst/>
              <a:gdLst/>
              <a:ahLst/>
              <a:cxnLst>
                <a:cxn ang="0">
                  <a:pos x="18" y="42"/>
                </a:cxn>
                <a:cxn ang="0">
                  <a:pos x="24" y="42"/>
                </a:cxn>
                <a:cxn ang="0">
                  <a:pos x="30" y="42"/>
                </a:cxn>
                <a:cxn ang="0">
                  <a:pos x="37" y="40"/>
                </a:cxn>
                <a:cxn ang="0">
                  <a:pos x="38" y="40"/>
                </a:cxn>
                <a:cxn ang="0">
                  <a:pos x="43" y="31"/>
                </a:cxn>
                <a:cxn ang="0">
                  <a:pos x="48" y="21"/>
                </a:cxn>
                <a:cxn ang="0">
                  <a:pos x="51" y="13"/>
                </a:cxn>
                <a:cxn ang="0">
                  <a:pos x="53" y="8"/>
                </a:cxn>
                <a:cxn ang="0">
                  <a:pos x="49" y="4"/>
                </a:cxn>
                <a:cxn ang="0">
                  <a:pos x="45" y="0"/>
                </a:cxn>
                <a:cxn ang="0">
                  <a:pos x="38" y="0"/>
                </a:cxn>
                <a:cxn ang="0">
                  <a:pos x="30" y="2"/>
                </a:cxn>
                <a:cxn ang="0">
                  <a:pos x="22" y="4"/>
                </a:cxn>
                <a:cxn ang="0">
                  <a:pos x="14" y="8"/>
                </a:cxn>
                <a:cxn ang="0">
                  <a:pos x="8" y="12"/>
                </a:cxn>
                <a:cxn ang="0">
                  <a:pos x="5" y="15"/>
                </a:cxn>
                <a:cxn ang="0">
                  <a:pos x="2" y="21"/>
                </a:cxn>
                <a:cxn ang="0">
                  <a:pos x="0" y="27"/>
                </a:cxn>
                <a:cxn ang="0">
                  <a:pos x="0" y="34"/>
                </a:cxn>
                <a:cxn ang="0">
                  <a:pos x="0" y="35"/>
                </a:cxn>
                <a:cxn ang="0">
                  <a:pos x="2" y="35"/>
                </a:cxn>
                <a:cxn ang="0">
                  <a:pos x="5" y="37"/>
                </a:cxn>
                <a:cxn ang="0">
                  <a:pos x="10" y="39"/>
                </a:cxn>
                <a:cxn ang="0">
                  <a:pos x="18" y="42"/>
                </a:cxn>
              </a:cxnLst>
              <a:rect l="0" t="0" r="r" b="b"/>
              <a:pathLst>
                <a:path w="53" h="42">
                  <a:moveTo>
                    <a:pt x="18" y="42"/>
                  </a:moveTo>
                  <a:lnTo>
                    <a:pt x="24" y="42"/>
                  </a:lnTo>
                  <a:lnTo>
                    <a:pt x="30" y="42"/>
                  </a:lnTo>
                  <a:lnTo>
                    <a:pt x="37" y="40"/>
                  </a:lnTo>
                  <a:lnTo>
                    <a:pt x="38" y="40"/>
                  </a:lnTo>
                  <a:lnTo>
                    <a:pt x="43" y="31"/>
                  </a:lnTo>
                  <a:lnTo>
                    <a:pt x="48" y="21"/>
                  </a:lnTo>
                  <a:lnTo>
                    <a:pt x="51" y="13"/>
                  </a:lnTo>
                  <a:lnTo>
                    <a:pt x="53" y="8"/>
                  </a:lnTo>
                  <a:lnTo>
                    <a:pt x="49" y="4"/>
                  </a:lnTo>
                  <a:lnTo>
                    <a:pt x="45" y="0"/>
                  </a:lnTo>
                  <a:lnTo>
                    <a:pt x="38" y="0"/>
                  </a:lnTo>
                  <a:lnTo>
                    <a:pt x="30" y="2"/>
                  </a:lnTo>
                  <a:lnTo>
                    <a:pt x="22" y="4"/>
                  </a:lnTo>
                  <a:lnTo>
                    <a:pt x="14" y="8"/>
                  </a:lnTo>
                  <a:lnTo>
                    <a:pt x="8" y="12"/>
                  </a:lnTo>
                  <a:lnTo>
                    <a:pt x="5" y="15"/>
                  </a:lnTo>
                  <a:lnTo>
                    <a:pt x="2" y="21"/>
                  </a:lnTo>
                  <a:lnTo>
                    <a:pt x="0" y="27"/>
                  </a:lnTo>
                  <a:lnTo>
                    <a:pt x="0" y="34"/>
                  </a:lnTo>
                  <a:lnTo>
                    <a:pt x="0" y="35"/>
                  </a:lnTo>
                  <a:lnTo>
                    <a:pt x="2" y="35"/>
                  </a:lnTo>
                  <a:lnTo>
                    <a:pt x="5" y="37"/>
                  </a:lnTo>
                  <a:lnTo>
                    <a:pt x="10" y="39"/>
                  </a:lnTo>
                  <a:lnTo>
                    <a:pt x="18" y="42"/>
                  </a:lnTo>
                  <a:close/>
                </a:path>
              </a:pathLst>
            </a:custGeom>
            <a:solidFill>
              <a:srgbClr val="702800"/>
            </a:solidFill>
            <a:ln w="9525">
              <a:noFill/>
              <a:round/>
              <a:headEnd/>
              <a:tailEnd/>
            </a:ln>
          </p:spPr>
          <p:txBody>
            <a:bodyPr/>
            <a:lstStyle/>
            <a:p>
              <a:endParaRPr lang="en-US"/>
            </a:p>
          </p:txBody>
        </p:sp>
        <p:sp>
          <p:nvSpPr>
            <p:cNvPr id="128" name="Freeform 129"/>
            <p:cNvSpPr>
              <a:spLocks/>
            </p:cNvSpPr>
            <p:nvPr/>
          </p:nvSpPr>
          <p:spPr bwMode="auto">
            <a:xfrm>
              <a:off x="6543675" y="4335463"/>
              <a:ext cx="11112" cy="6350"/>
            </a:xfrm>
            <a:custGeom>
              <a:avLst/>
              <a:gdLst/>
              <a:ahLst/>
              <a:cxnLst>
                <a:cxn ang="0">
                  <a:pos x="14" y="1"/>
                </a:cxn>
                <a:cxn ang="0">
                  <a:pos x="14" y="3"/>
                </a:cxn>
                <a:cxn ang="0">
                  <a:pos x="14" y="3"/>
                </a:cxn>
                <a:cxn ang="0">
                  <a:pos x="11" y="5"/>
                </a:cxn>
                <a:cxn ang="0">
                  <a:pos x="8" y="6"/>
                </a:cxn>
                <a:cxn ang="0">
                  <a:pos x="4" y="6"/>
                </a:cxn>
                <a:cxn ang="0">
                  <a:pos x="1" y="6"/>
                </a:cxn>
                <a:cxn ang="0">
                  <a:pos x="0" y="6"/>
                </a:cxn>
                <a:cxn ang="0">
                  <a:pos x="0" y="5"/>
                </a:cxn>
                <a:cxn ang="0">
                  <a:pos x="0" y="3"/>
                </a:cxn>
                <a:cxn ang="0">
                  <a:pos x="1" y="1"/>
                </a:cxn>
                <a:cxn ang="0">
                  <a:pos x="3" y="1"/>
                </a:cxn>
                <a:cxn ang="0">
                  <a:pos x="6" y="0"/>
                </a:cxn>
                <a:cxn ang="0">
                  <a:pos x="9" y="0"/>
                </a:cxn>
                <a:cxn ang="0">
                  <a:pos x="12" y="0"/>
                </a:cxn>
                <a:cxn ang="0">
                  <a:pos x="14" y="0"/>
                </a:cxn>
                <a:cxn ang="0">
                  <a:pos x="14" y="1"/>
                </a:cxn>
              </a:cxnLst>
              <a:rect l="0" t="0" r="r" b="b"/>
              <a:pathLst>
                <a:path w="14" h="6">
                  <a:moveTo>
                    <a:pt x="14" y="1"/>
                  </a:moveTo>
                  <a:lnTo>
                    <a:pt x="14" y="3"/>
                  </a:lnTo>
                  <a:lnTo>
                    <a:pt x="14" y="3"/>
                  </a:lnTo>
                  <a:lnTo>
                    <a:pt x="11" y="5"/>
                  </a:lnTo>
                  <a:lnTo>
                    <a:pt x="8" y="6"/>
                  </a:lnTo>
                  <a:lnTo>
                    <a:pt x="4" y="6"/>
                  </a:lnTo>
                  <a:lnTo>
                    <a:pt x="1" y="6"/>
                  </a:lnTo>
                  <a:lnTo>
                    <a:pt x="0" y="6"/>
                  </a:lnTo>
                  <a:lnTo>
                    <a:pt x="0" y="5"/>
                  </a:lnTo>
                  <a:lnTo>
                    <a:pt x="0" y="3"/>
                  </a:lnTo>
                  <a:lnTo>
                    <a:pt x="1" y="1"/>
                  </a:lnTo>
                  <a:lnTo>
                    <a:pt x="3" y="1"/>
                  </a:lnTo>
                  <a:lnTo>
                    <a:pt x="6" y="0"/>
                  </a:lnTo>
                  <a:lnTo>
                    <a:pt x="9" y="0"/>
                  </a:lnTo>
                  <a:lnTo>
                    <a:pt x="12" y="0"/>
                  </a:lnTo>
                  <a:lnTo>
                    <a:pt x="14" y="0"/>
                  </a:lnTo>
                  <a:lnTo>
                    <a:pt x="14" y="1"/>
                  </a:lnTo>
                  <a:close/>
                </a:path>
              </a:pathLst>
            </a:custGeom>
            <a:solidFill>
              <a:srgbClr val="7F3F1C"/>
            </a:solidFill>
            <a:ln w="9525">
              <a:noFill/>
              <a:round/>
              <a:headEnd/>
              <a:tailEnd/>
            </a:ln>
          </p:spPr>
          <p:txBody>
            <a:bodyPr/>
            <a:lstStyle/>
            <a:p>
              <a:endParaRPr lang="en-US"/>
            </a:p>
          </p:txBody>
        </p:sp>
        <p:sp>
          <p:nvSpPr>
            <p:cNvPr id="129" name="Freeform 130"/>
            <p:cNvSpPr>
              <a:spLocks/>
            </p:cNvSpPr>
            <p:nvPr/>
          </p:nvSpPr>
          <p:spPr bwMode="auto">
            <a:xfrm>
              <a:off x="6588125" y="4214813"/>
              <a:ext cx="28575" cy="15875"/>
            </a:xfrm>
            <a:custGeom>
              <a:avLst/>
              <a:gdLst/>
              <a:ahLst/>
              <a:cxnLst>
                <a:cxn ang="0">
                  <a:pos x="0" y="10"/>
                </a:cxn>
                <a:cxn ang="0">
                  <a:pos x="5" y="15"/>
                </a:cxn>
                <a:cxn ang="0">
                  <a:pos x="9" y="16"/>
                </a:cxn>
                <a:cxn ang="0">
                  <a:pos x="16" y="19"/>
                </a:cxn>
                <a:cxn ang="0">
                  <a:pos x="20" y="19"/>
                </a:cxn>
                <a:cxn ang="0">
                  <a:pos x="28" y="18"/>
                </a:cxn>
                <a:cxn ang="0">
                  <a:pos x="33" y="15"/>
                </a:cxn>
                <a:cxn ang="0">
                  <a:pos x="35" y="11"/>
                </a:cxn>
                <a:cxn ang="0">
                  <a:pos x="35" y="10"/>
                </a:cxn>
                <a:cxn ang="0">
                  <a:pos x="35" y="10"/>
                </a:cxn>
                <a:cxn ang="0">
                  <a:pos x="35" y="7"/>
                </a:cxn>
                <a:cxn ang="0">
                  <a:pos x="33" y="5"/>
                </a:cxn>
                <a:cxn ang="0">
                  <a:pos x="33" y="4"/>
                </a:cxn>
                <a:cxn ang="0">
                  <a:pos x="24" y="0"/>
                </a:cxn>
                <a:cxn ang="0">
                  <a:pos x="12" y="2"/>
                </a:cxn>
                <a:cxn ang="0">
                  <a:pos x="3" y="7"/>
                </a:cxn>
                <a:cxn ang="0">
                  <a:pos x="0" y="10"/>
                </a:cxn>
              </a:cxnLst>
              <a:rect l="0" t="0" r="r" b="b"/>
              <a:pathLst>
                <a:path w="35" h="19">
                  <a:moveTo>
                    <a:pt x="0" y="10"/>
                  </a:moveTo>
                  <a:lnTo>
                    <a:pt x="5" y="15"/>
                  </a:lnTo>
                  <a:lnTo>
                    <a:pt x="9" y="16"/>
                  </a:lnTo>
                  <a:lnTo>
                    <a:pt x="16" y="19"/>
                  </a:lnTo>
                  <a:lnTo>
                    <a:pt x="20" y="19"/>
                  </a:lnTo>
                  <a:lnTo>
                    <a:pt x="28" y="18"/>
                  </a:lnTo>
                  <a:lnTo>
                    <a:pt x="33" y="15"/>
                  </a:lnTo>
                  <a:lnTo>
                    <a:pt x="35" y="11"/>
                  </a:lnTo>
                  <a:lnTo>
                    <a:pt x="35" y="10"/>
                  </a:lnTo>
                  <a:lnTo>
                    <a:pt x="35" y="10"/>
                  </a:lnTo>
                  <a:lnTo>
                    <a:pt x="35" y="7"/>
                  </a:lnTo>
                  <a:lnTo>
                    <a:pt x="33" y="5"/>
                  </a:lnTo>
                  <a:lnTo>
                    <a:pt x="33" y="4"/>
                  </a:lnTo>
                  <a:lnTo>
                    <a:pt x="24" y="0"/>
                  </a:lnTo>
                  <a:lnTo>
                    <a:pt x="12" y="2"/>
                  </a:lnTo>
                  <a:lnTo>
                    <a:pt x="3" y="7"/>
                  </a:lnTo>
                  <a:lnTo>
                    <a:pt x="0" y="10"/>
                  </a:lnTo>
                  <a:close/>
                </a:path>
              </a:pathLst>
            </a:custGeom>
            <a:solidFill>
              <a:srgbClr val="FFFFFF"/>
            </a:solidFill>
            <a:ln w="9525">
              <a:noFill/>
              <a:round/>
              <a:headEnd/>
              <a:tailEnd/>
            </a:ln>
          </p:spPr>
          <p:txBody>
            <a:bodyPr/>
            <a:lstStyle/>
            <a:p>
              <a:endParaRPr lang="en-US"/>
            </a:p>
          </p:txBody>
        </p:sp>
        <p:sp>
          <p:nvSpPr>
            <p:cNvPr id="130" name="Freeform 131"/>
            <p:cNvSpPr>
              <a:spLocks/>
            </p:cNvSpPr>
            <p:nvPr/>
          </p:nvSpPr>
          <p:spPr bwMode="auto">
            <a:xfrm>
              <a:off x="6607175" y="4216400"/>
              <a:ext cx="11112" cy="12700"/>
            </a:xfrm>
            <a:custGeom>
              <a:avLst/>
              <a:gdLst/>
              <a:ahLst/>
              <a:cxnLst>
                <a:cxn ang="0">
                  <a:pos x="12" y="8"/>
                </a:cxn>
                <a:cxn ang="0">
                  <a:pos x="11" y="11"/>
                </a:cxn>
                <a:cxn ang="0">
                  <a:pos x="9" y="14"/>
                </a:cxn>
                <a:cxn ang="0">
                  <a:pos x="8" y="16"/>
                </a:cxn>
                <a:cxn ang="0">
                  <a:pos x="6" y="16"/>
                </a:cxn>
                <a:cxn ang="0">
                  <a:pos x="3" y="14"/>
                </a:cxn>
                <a:cxn ang="0">
                  <a:pos x="1" y="13"/>
                </a:cxn>
                <a:cxn ang="0">
                  <a:pos x="0" y="9"/>
                </a:cxn>
                <a:cxn ang="0">
                  <a:pos x="0" y="6"/>
                </a:cxn>
                <a:cxn ang="0">
                  <a:pos x="1" y="3"/>
                </a:cxn>
                <a:cxn ang="0">
                  <a:pos x="4" y="0"/>
                </a:cxn>
                <a:cxn ang="0">
                  <a:pos x="6" y="0"/>
                </a:cxn>
                <a:cxn ang="0">
                  <a:pos x="9" y="0"/>
                </a:cxn>
                <a:cxn ang="0">
                  <a:pos x="11" y="0"/>
                </a:cxn>
                <a:cxn ang="0">
                  <a:pos x="12" y="2"/>
                </a:cxn>
                <a:cxn ang="0">
                  <a:pos x="12" y="5"/>
                </a:cxn>
                <a:cxn ang="0">
                  <a:pos x="12" y="8"/>
                </a:cxn>
              </a:cxnLst>
              <a:rect l="0" t="0" r="r" b="b"/>
              <a:pathLst>
                <a:path w="12" h="16">
                  <a:moveTo>
                    <a:pt x="12" y="8"/>
                  </a:moveTo>
                  <a:lnTo>
                    <a:pt x="11" y="11"/>
                  </a:lnTo>
                  <a:lnTo>
                    <a:pt x="9" y="14"/>
                  </a:lnTo>
                  <a:lnTo>
                    <a:pt x="8" y="16"/>
                  </a:lnTo>
                  <a:lnTo>
                    <a:pt x="6" y="16"/>
                  </a:lnTo>
                  <a:lnTo>
                    <a:pt x="3" y="14"/>
                  </a:lnTo>
                  <a:lnTo>
                    <a:pt x="1" y="13"/>
                  </a:lnTo>
                  <a:lnTo>
                    <a:pt x="0" y="9"/>
                  </a:lnTo>
                  <a:lnTo>
                    <a:pt x="0" y="6"/>
                  </a:lnTo>
                  <a:lnTo>
                    <a:pt x="1" y="3"/>
                  </a:lnTo>
                  <a:lnTo>
                    <a:pt x="4" y="0"/>
                  </a:lnTo>
                  <a:lnTo>
                    <a:pt x="6" y="0"/>
                  </a:lnTo>
                  <a:lnTo>
                    <a:pt x="9" y="0"/>
                  </a:lnTo>
                  <a:lnTo>
                    <a:pt x="11" y="0"/>
                  </a:lnTo>
                  <a:lnTo>
                    <a:pt x="12" y="2"/>
                  </a:lnTo>
                  <a:lnTo>
                    <a:pt x="12" y="5"/>
                  </a:lnTo>
                  <a:lnTo>
                    <a:pt x="12" y="8"/>
                  </a:lnTo>
                  <a:close/>
                </a:path>
              </a:pathLst>
            </a:custGeom>
            <a:solidFill>
              <a:srgbClr val="300000"/>
            </a:solidFill>
            <a:ln w="9525">
              <a:noFill/>
              <a:round/>
              <a:headEnd/>
              <a:tailEnd/>
            </a:ln>
          </p:spPr>
          <p:txBody>
            <a:bodyPr/>
            <a:lstStyle/>
            <a:p>
              <a:endParaRPr lang="en-US"/>
            </a:p>
          </p:txBody>
        </p:sp>
        <p:sp>
          <p:nvSpPr>
            <p:cNvPr id="131" name="Freeform 132"/>
            <p:cNvSpPr>
              <a:spLocks/>
            </p:cNvSpPr>
            <p:nvPr/>
          </p:nvSpPr>
          <p:spPr bwMode="auto">
            <a:xfrm>
              <a:off x="6589712" y="4214813"/>
              <a:ext cx="28575" cy="6350"/>
            </a:xfrm>
            <a:custGeom>
              <a:avLst/>
              <a:gdLst/>
              <a:ahLst/>
              <a:cxnLst>
                <a:cxn ang="0">
                  <a:pos x="0" y="8"/>
                </a:cxn>
                <a:cxn ang="0">
                  <a:pos x="4" y="7"/>
                </a:cxn>
                <a:cxn ang="0">
                  <a:pos x="10" y="2"/>
                </a:cxn>
                <a:cxn ang="0">
                  <a:pos x="21" y="0"/>
                </a:cxn>
                <a:cxn ang="0">
                  <a:pos x="35" y="2"/>
                </a:cxn>
                <a:cxn ang="0">
                  <a:pos x="37" y="2"/>
                </a:cxn>
                <a:cxn ang="0">
                  <a:pos x="37" y="5"/>
                </a:cxn>
                <a:cxn ang="0">
                  <a:pos x="37" y="7"/>
                </a:cxn>
                <a:cxn ang="0">
                  <a:pos x="37" y="8"/>
                </a:cxn>
                <a:cxn ang="0">
                  <a:pos x="34" y="7"/>
                </a:cxn>
                <a:cxn ang="0">
                  <a:pos x="27" y="5"/>
                </a:cxn>
                <a:cxn ang="0">
                  <a:pos x="16" y="5"/>
                </a:cxn>
                <a:cxn ang="0">
                  <a:pos x="0" y="8"/>
                </a:cxn>
              </a:cxnLst>
              <a:rect l="0" t="0" r="r" b="b"/>
              <a:pathLst>
                <a:path w="37" h="8">
                  <a:moveTo>
                    <a:pt x="0" y="8"/>
                  </a:moveTo>
                  <a:lnTo>
                    <a:pt x="4" y="7"/>
                  </a:lnTo>
                  <a:lnTo>
                    <a:pt x="10" y="2"/>
                  </a:lnTo>
                  <a:lnTo>
                    <a:pt x="21" y="0"/>
                  </a:lnTo>
                  <a:lnTo>
                    <a:pt x="35" y="2"/>
                  </a:lnTo>
                  <a:lnTo>
                    <a:pt x="37" y="2"/>
                  </a:lnTo>
                  <a:lnTo>
                    <a:pt x="37" y="5"/>
                  </a:lnTo>
                  <a:lnTo>
                    <a:pt x="37" y="7"/>
                  </a:lnTo>
                  <a:lnTo>
                    <a:pt x="37" y="8"/>
                  </a:lnTo>
                  <a:lnTo>
                    <a:pt x="34" y="7"/>
                  </a:lnTo>
                  <a:lnTo>
                    <a:pt x="27" y="5"/>
                  </a:lnTo>
                  <a:lnTo>
                    <a:pt x="16" y="5"/>
                  </a:lnTo>
                  <a:lnTo>
                    <a:pt x="0" y="8"/>
                  </a:lnTo>
                  <a:close/>
                </a:path>
              </a:pathLst>
            </a:custGeom>
            <a:solidFill>
              <a:srgbClr val="000000"/>
            </a:solidFill>
            <a:ln w="9525">
              <a:noFill/>
              <a:round/>
              <a:headEnd/>
              <a:tailEnd/>
            </a:ln>
          </p:spPr>
          <p:txBody>
            <a:bodyPr/>
            <a:lstStyle/>
            <a:p>
              <a:endParaRPr lang="en-US"/>
            </a:p>
          </p:txBody>
        </p:sp>
        <p:sp>
          <p:nvSpPr>
            <p:cNvPr id="132" name="Freeform 133"/>
            <p:cNvSpPr>
              <a:spLocks/>
            </p:cNvSpPr>
            <p:nvPr/>
          </p:nvSpPr>
          <p:spPr bwMode="auto">
            <a:xfrm>
              <a:off x="6515100" y="4205288"/>
              <a:ext cx="50800" cy="20637"/>
            </a:xfrm>
            <a:custGeom>
              <a:avLst/>
              <a:gdLst/>
              <a:ahLst/>
              <a:cxnLst>
                <a:cxn ang="0">
                  <a:pos x="0" y="9"/>
                </a:cxn>
                <a:cxn ang="0">
                  <a:pos x="6" y="16"/>
                </a:cxn>
                <a:cxn ang="0">
                  <a:pos x="16" y="20"/>
                </a:cxn>
                <a:cxn ang="0">
                  <a:pos x="27" y="22"/>
                </a:cxn>
                <a:cxn ang="0">
                  <a:pos x="37" y="23"/>
                </a:cxn>
                <a:cxn ang="0">
                  <a:pos x="52" y="25"/>
                </a:cxn>
                <a:cxn ang="0">
                  <a:pos x="62" y="23"/>
                </a:cxn>
                <a:cxn ang="0">
                  <a:pos x="65" y="20"/>
                </a:cxn>
                <a:cxn ang="0">
                  <a:pos x="65" y="19"/>
                </a:cxn>
                <a:cxn ang="0">
                  <a:pos x="65" y="17"/>
                </a:cxn>
                <a:cxn ang="0">
                  <a:pos x="65" y="11"/>
                </a:cxn>
                <a:cxn ang="0">
                  <a:pos x="65" y="6"/>
                </a:cxn>
                <a:cxn ang="0">
                  <a:pos x="65" y="3"/>
                </a:cxn>
                <a:cxn ang="0">
                  <a:pos x="59" y="0"/>
                </a:cxn>
                <a:cxn ang="0">
                  <a:pos x="49" y="0"/>
                </a:cxn>
                <a:cxn ang="0">
                  <a:pos x="40" y="0"/>
                </a:cxn>
                <a:cxn ang="0">
                  <a:pos x="29" y="1"/>
                </a:cxn>
                <a:cxn ang="0">
                  <a:pos x="18" y="3"/>
                </a:cxn>
                <a:cxn ang="0">
                  <a:pos x="8" y="6"/>
                </a:cxn>
                <a:cxn ang="0">
                  <a:pos x="2" y="8"/>
                </a:cxn>
                <a:cxn ang="0">
                  <a:pos x="0" y="9"/>
                </a:cxn>
              </a:cxnLst>
              <a:rect l="0" t="0" r="r" b="b"/>
              <a:pathLst>
                <a:path w="65" h="25">
                  <a:moveTo>
                    <a:pt x="0" y="9"/>
                  </a:moveTo>
                  <a:lnTo>
                    <a:pt x="6" y="16"/>
                  </a:lnTo>
                  <a:lnTo>
                    <a:pt x="16" y="20"/>
                  </a:lnTo>
                  <a:lnTo>
                    <a:pt x="27" y="22"/>
                  </a:lnTo>
                  <a:lnTo>
                    <a:pt x="37" y="23"/>
                  </a:lnTo>
                  <a:lnTo>
                    <a:pt x="52" y="25"/>
                  </a:lnTo>
                  <a:lnTo>
                    <a:pt x="62" y="23"/>
                  </a:lnTo>
                  <a:lnTo>
                    <a:pt x="65" y="20"/>
                  </a:lnTo>
                  <a:lnTo>
                    <a:pt x="65" y="19"/>
                  </a:lnTo>
                  <a:lnTo>
                    <a:pt x="65" y="17"/>
                  </a:lnTo>
                  <a:lnTo>
                    <a:pt x="65" y="11"/>
                  </a:lnTo>
                  <a:lnTo>
                    <a:pt x="65" y="6"/>
                  </a:lnTo>
                  <a:lnTo>
                    <a:pt x="65" y="3"/>
                  </a:lnTo>
                  <a:lnTo>
                    <a:pt x="59" y="0"/>
                  </a:lnTo>
                  <a:lnTo>
                    <a:pt x="49" y="0"/>
                  </a:lnTo>
                  <a:lnTo>
                    <a:pt x="40" y="0"/>
                  </a:lnTo>
                  <a:lnTo>
                    <a:pt x="29" y="1"/>
                  </a:lnTo>
                  <a:lnTo>
                    <a:pt x="18" y="3"/>
                  </a:lnTo>
                  <a:lnTo>
                    <a:pt x="8" y="6"/>
                  </a:lnTo>
                  <a:lnTo>
                    <a:pt x="2" y="8"/>
                  </a:lnTo>
                  <a:lnTo>
                    <a:pt x="0" y="9"/>
                  </a:lnTo>
                  <a:close/>
                </a:path>
              </a:pathLst>
            </a:custGeom>
            <a:solidFill>
              <a:srgbClr val="FFFFFF"/>
            </a:solidFill>
            <a:ln w="9525">
              <a:noFill/>
              <a:round/>
              <a:headEnd/>
              <a:tailEnd/>
            </a:ln>
          </p:spPr>
          <p:txBody>
            <a:bodyPr/>
            <a:lstStyle/>
            <a:p>
              <a:endParaRPr lang="en-US"/>
            </a:p>
          </p:txBody>
        </p:sp>
        <p:sp>
          <p:nvSpPr>
            <p:cNvPr id="133" name="Freeform 134"/>
            <p:cNvSpPr>
              <a:spLocks/>
            </p:cNvSpPr>
            <p:nvPr/>
          </p:nvSpPr>
          <p:spPr bwMode="auto">
            <a:xfrm>
              <a:off x="6518275" y="4284663"/>
              <a:ext cx="76200" cy="49212"/>
            </a:xfrm>
            <a:custGeom>
              <a:avLst/>
              <a:gdLst/>
              <a:ahLst/>
              <a:cxnLst>
                <a:cxn ang="0">
                  <a:pos x="0" y="0"/>
                </a:cxn>
                <a:cxn ang="0">
                  <a:pos x="3" y="0"/>
                </a:cxn>
                <a:cxn ang="0">
                  <a:pos x="13" y="1"/>
                </a:cxn>
                <a:cxn ang="0">
                  <a:pos x="25" y="1"/>
                </a:cxn>
                <a:cxn ang="0">
                  <a:pos x="40" y="3"/>
                </a:cxn>
                <a:cxn ang="0">
                  <a:pos x="57" y="6"/>
                </a:cxn>
                <a:cxn ang="0">
                  <a:pos x="73" y="8"/>
                </a:cxn>
                <a:cxn ang="0">
                  <a:pos x="86" y="12"/>
                </a:cxn>
                <a:cxn ang="0">
                  <a:pos x="97" y="16"/>
                </a:cxn>
                <a:cxn ang="0">
                  <a:pos x="95" y="20"/>
                </a:cxn>
                <a:cxn ang="0">
                  <a:pos x="90" y="31"/>
                </a:cxn>
                <a:cxn ang="0">
                  <a:pos x="84" y="44"/>
                </a:cxn>
                <a:cxn ang="0">
                  <a:pos x="73" y="57"/>
                </a:cxn>
                <a:cxn ang="0">
                  <a:pos x="60" y="62"/>
                </a:cxn>
                <a:cxn ang="0">
                  <a:pos x="43" y="57"/>
                </a:cxn>
                <a:cxn ang="0">
                  <a:pos x="24" y="38"/>
                </a:cxn>
                <a:cxn ang="0">
                  <a:pos x="0" y="0"/>
                </a:cxn>
              </a:cxnLst>
              <a:rect l="0" t="0" r="r" b="b"/>
              <a:pathLst>
                <a:path w="97" h="62">
                  <a:moveTo>
                    <a:pt x="0" y="0"/>
                  </a:moveTo>
                  <a:lnTo>
                    <a:pt x="3" y="0"/>
                  </a:lnTo>
                  <a:lnTo>
                    <a:pt x="13" y="1"/>
                  </a:lnTo>
                  <a:lnTo>
                    <a:pt x="25" y="1"/>
                  </a:lnTo>
                  <a:lnTo>
                    <a:pt x="40" y="3"/>
                  </a:lnTo>
                  <a:lnTo>
                    <a:pt x="57" y="6"/>
                  </a:lnTo>
                  <a:lnTo>
                    <a:pt x="73" y="8"/>
                  </a:lnTo>
                  <a:lnTo>
                    <a:pt x="86" y="12"/>
                  </a:lnTo>
                  <a:lnTo>
                    <a:pt x="97" y="16"/>
                  </a:lnTo>
                  <a:lnTo>
                    <a:pt x="95" y="20"/>
                  </a:lnTo>
                  <a:lnTo>
                    <a:pt x="90" y="31"/>
                  </a:lnTo>
                  <a:lnTo>
                    <a:pt x="84" y="44"/>
                  </a:lnTo>
                  <a:lnTo>
                    <a:pt x="73" y="57"/>
                  </a:lnTo>
                  <a:lnTo>
                    <a:pt x="60" y="62"/>
                  </a:lnTo>
                  <a:lnTo>
                    <a:pt x="43" y="57"/>
                  </a:lnTo>
                  <a:lnTo>
                    <a:pt x="24" y="38"/>
                  </a:lnTo>
                  <a:lnTo>
                    <a:pt x="0" y="0"/>
                  </a:lnTo>
                  <a:close/>
                </a:path>
              </a:pathLst>
            </a:custGeom>
            <a:solidFill>
              <a:srgbClr val="702800"/>
            </a:solidFill>
            <a:ln w="9525">
              <a:noFill/>
              <a:round/>
              <a:headEnd/>
              <a:tailEnd/>
            </a:ln>
          </p:spPr>
          <p:txBody>
            <a:bodyPr/>
            <a:lstStyle/>
            <a:p>
              <a:endParaRPr lang="en-US"/>
            </a:p>
          </p:txBody>
        </p:sp>
        <p:sp>
          <p:nvSpPr>
            <p:cNvPr id="134" name="Freeform 135"/>
            <p:cNvSpPr>
              <a:spLocks/>
            </p:cNvSpPr>
            <p:nvPr/>
          </p:nvSpPr>
          <p:spPr bwMode="auto">
            <a:xfrm>
              <a:off x="6526212" y="4289425"/>
              <a:ext cx="65088" cy="33338"/>
            </a:xfrm>
            <a:custGeom>
              <a:avLst/>
              <a:gdLst/>
              <a:ahLst/>
              <a:cxnLst>
                <a:cxn ang="0">
                  <a:pos x="0" y="0"/>
                </a:cxn>
                <a:cxn ang="0">
                  <a:pos x="2" y="2"/>
                </a:cxn>
                <a:cxn ang="0">
                  <a:pos x="8" y="3"/>
                </a:cxn>
                <a:cxn ang="0">
                  <a:pos x="16" y="6"/>
                </a:cxn>
                <a:cxn ang="0">
                  <a:pos x="27" y="10"/>
                </a:cxn>
                <a:cxn ang="0">
                  <a:pos x="40" y="13"/>
                </a:cxn>
                <a:cxn ang="0">
                  <a:pos x="53" y="16"/>
                </a:cxn>
                <a:cxn ang="0">
                  <a:pos x="69" y="16"/>
                </a:cxn>
                <a:cxn ang="0">
                  <a:pos x="83" y="14"/>
                </a:cxn>
                <a:cxn ang="0">
                  <a:pos x="81" y="18"/>
                </a:cxn>
                <a:cxn ang="0">
                  <a:pos x="78" y="24"/>
                </a:cxn>
                <a:cxn ang="0">
                  <a:pos x="72" y="33"/>
                </a:cxn>
                <a:cxn ang="0">
                  <a:pos x="62" y="40"/>
                </a:cxn>
                <a:cxn ang="0">
                  <a:pos x="51" y="43"/>
                </a:cxn>
                <a:cxn ang="0">
                  <a:pos x="37" y="40"/>
                </a:cxn>
                <a:cxn ang="0">
                  <a:pos x="19" y="25"/>
                </a:cxn>
                <a:cxn ang="0">
                  <a:pos x="0" y="0"/>
                </a:cxn>
              </a:cxnLst>
              <a:rect l="0" t="0" r="r" b="b"/>
              <a:pathLst>
                <a:path w="83" h="43">
                  <a:moveTo>
                    <a:pt x="0" y="0"/>
                  </a:moveTo>
                  <a:lnTo>
                    <a:pt x="2" y="2"/>
                  </a:lnTo>
                  <a:lnTo>
                    <a:pt x="8" y="3"/>
                  </a:lnTo>
                  <a:lnTo>
                    <a:pt x="16" y="6"/>
                  </a:lnTo>
                  <a:lnTo>
                    <a:pt x="27" y="10"/>
                  </a:lnTo>
                  <a:lnTo>
                    <a:pt x="40" y="13"/>
                  </a:lnTo>
                  <a:lnTo>
                    <a:pt x="53" y="16"/>
                  </a:lnTo>
                  <a:lnTo>
                    <a:pt x="69" y="16"/>
                  </a:lnTo>
                  <a:lnTo>
                    <a:pt x="83" y="14"/>
                  </a:lnTo>
                  <a:lnTo>
                    <a:pt x="81" y="18"/>
                  </a:lnTo>
                  <a:lnTo>
                    <a:pt x="78" y="24"/>
                  </a:lnTo>
                  <a:lnTo>
                    <a:pt x="72" y="33"/>
                  </a:lnTo>
                  <a:lnTo>
                    <a:pt x="62" y="40"/>
                  </a:lnTo>
                  <a:lnTo>
                    <a:pt x="51" y="43"/>
                  </a:lnTo>
                  <a:lnTo>
                    <a:pt x="37" y="40"/>
                  </a:lnTo>
                  <a:lnTo>
                    <a:pt x="19" y="25"/>
                  </a:lnTo>
                  <a:lnTo>
                    <a:pt x="0" y="0"/>
                  </a:lnTo>
                  <a:close/>
                </a:path>
              </a:pathLst>
            </a:custGeom>
            <a:solidFill>
              <a:srgbClr val="FFFFFF"/>
            </a:solidFill>
            <a:ln w="9525">
              <a:noFill/>
              <a:round/>
              <a:headEnd/>
              <a:tailEnd/>
            </a:ln>
          </p:spPr>
          <p:txBody>
            <a:bodyPr/>
            <a:lstStyle/>
            <a:p>
              <a:endParaRPr lang="en-US"/>
            </a:p>
          </p:txBody>
        </p:sp>
        <p:sp>
          <p:nvSpPr>
            <p:cNvPr id="135" name="Freeform 136"/>
            <p:cNvSpPr>
              <a:spLocks/>
            </p:cNvSpPr>
            <p:nvPr/>
          </p:nvSpPr>
          <p:spPr bwMode="auto">
            <a:xfrm>
              <a:off x="6553200" y="4183063"/>
              <a:ext cx="55562" cy="103187"/>
            </a:xfrm>
            <a:custGeom>
              <a:avLst/>
              <a:gdLst/>
              <a:ahLst/>
              <a:cxnLst>
                <a:cxn ang="0">
                  <a:pos x="38" y="128"/>
                </a:cxn>
                <a:cxn ang="0">
                  <a:pos x="50" y="128"/>
                </a:cxn>
                <a:cxn ang="0">
                  <a:pos x="57" y="125"/>
                </a:cxn>
                <a:cxn ang="0">
                  <a:pos x="64" y="120"/>
                </a:cxn>
                <a:cxn ang="0">
                  <a:pos x="67" y="112"/>
                </a:cxn>
                <a:cxn ang="0">
                  <a:pos x="64" y="98"/>
                </a:cxn>
                <a:cxn ang="0">
                  <a:pos x="56" y="73"/>
                </a:cxn>
                <a:cxn ang="0">
                  <a:pos x="51" y="43"/>
                </a:cxn>
                <a:cxn ang="0">
                  <a:pos x="62" y="12"/>
                </a:cxn>
                <a:cxn ang="0">
                  <a:pos x="65" y="8"/>
                </a:cxn>
                <a:cxn ang="0">
                  <a:pos x="69" y="4"/>
                </a:cxn>
                <a:cxn ang="0">
                  <a:pos x="70" y="1"/>
                </a:cxn>
                <a:cxn ang="0">
                  <a:pos x="70" y="1"/>
                </a:cxn>
                <a:cxn ang="0">
                  <a:pos x="69" y="1"/>
                </a:cxn>
                <a:cxn ang="0">
                  <a:pos x="65" y="0"/>
                </a:cxn>
                <a:cxn ang="0">
                  <a:pos x="61" y="0"/>
                </a:cxn>
                <a:cxn ang="0">
                  <a:pos x="53" y="3"/>
                </a:cxn>
                <a:cxn ang="0">
                  <a:pos x="38" y="30"/>
                </a:cxn>
                <a:cxn ang="0">
                  <a:pos x="40" y="65"/>
                </a:cxn>
                <a:cxn ang="0">
                  <a:pos x="50" y="97"/>
                </a:cxn>
                <a:cxn ang="0">
                  <a:pos x="56" y="109"/>
                </a:cxn>
                <a:cxn ang="0">
                  <a:pos x="56" y="111"/>
                </a:cxn>
                <a:cxn ang="0">
                  <a:pos x="54" y="116"/>
                </a:cxn>
                <a:cxn ang="0">
                  <a:pos x="50" y="119"/>
                </a:cxn>
                <a:cxn ang="0">
                  <a:pos x="38" y="119"/>
                </a:cxn>
                <a:cxn ang="0">
                  <a:pos x="21" y="114"/>
                </a:cxn>
                <a:cxn ang="0">
                  <a:pos x="11" y="106"/>
                </a:cxn>
                <a:cxn ang="0">
                  <a:pos x="5" y="101"/>
                </a:cxn>
                <a:cxn ang="0">
                  <a:pos x="0" y="108"/>
                </a:cxn>
                <a:cxn ang="0">
                  <a:pos x="2" y="114"/>
                </a:cxn>
                <a:cxn ang="0">
                  <a:pos x="11" y="120"/>
                </a:cxn>
                <a:cxn ang="0">
                  <a:pos x="26" y="127"/>
                </a:cxn>
                <a:cxn ang="0">
                  <a:pos x="38" y="128"/>
                </a:cxn>
              </a:cxnLst>
              <a:rect l="0" t="0" r="r" b="b"/>
              <a:pathLst>
                <a:path w="70" h="128">
                  <a:moveTo>
                    <a:pt x="38" y="128"/>
                  </a:moveTo>
                  <a:lnTo>
                    <a:pt x="50" y="128"/>
                  </a:lnTo>
                  <a:lnTo>
                    <a:pt x="57" y="125"/>
                  </a:lnTo>
                  <a:lnTo>
                    <a:pt x="64" y="120"/>
                  </a:lnTo>
                  <a:lnTo>
                    <a:pt x="67" y="112"/>
                  </a:lnTo>
                  <a:lnTo>
                    <a:pt x="64" y="98"/>
                  </a:lnTo>
                  <a:lnTo>
                    <a:pt x="56" y="73"/>
                  </a:lnTo>
                  <a:lnTo>
                    <a:pt x="51" y="43"/>
                  </a:lnTo>
                  <a:lnTo>
                    <a:pt x="62" y="12"/>
                  </a:lnTo>
                  <a:lnTo>
                    <a:pt x="65" y="8"/>
                  </a:lnTo>
                  <a:lnTo>
                    <a:pt x="69" y="4"/>
                  </a:lnTo>
                  <a:lnTo>
                    <a:pt x="70" y="1"/>
                  </a:lnTo>
                  <a:lnTo>
                    <a:pt x="70" y="1"/>
                  </a:lnTo>
                  <a:lnTo>
                    <a:pt x="69" y="1"/>
                  </a:lnTo>
                  <a:lnTo>
                    <a:pt x="65" y="0"/>
                  </a:lnTo>
                  <a:lnTo>
                    <a:pt x="61" y="0"/>
                  </a:lnTo>
                  <a:lnTo>
                    <a:pt x="53" y="3"/>
                  </a:lnTo>
                  <a:lnTo>
                    <a:pt x="38" y="30"/>
                  </a:lnTo>
                  <a:lnTo>
                    <a:pt x="40" y="65"/>
                  </a:lnTo>
                  <a:lnTo>
                    <a:pt x="50" y="97"/>
                  </a:lnTo>
                  <a:lnTo>
                    <a:pt x="56" y="109"/>
                  </a:lnTo>
                  <a:lnTo>
                    <a:pt x="56" y="111"/>
                  </a:lnTo>
                  <a:lnTo>
                    <a:pt x="54" y="116"/>
                  </a:lnTo>
                  <a:lnTo>
                    <a:pt x="50" y="119"/>
                  </a:lnTo>
                  <a:lnTo>
                    <a:pt x="38" y="119"/>
                  </a:lnTo>
                  <a:lnTo>
                    <a:pt x="21" y="114"/>
                  </a:lnTo>
                  <a:lnTo>
                    <a:pt x="11" y="106"/>
                  </a:lnTo>
                  <a:lnTo>
                    <a:pt x="5" y="101"/>
                  </a:lnTo>
                  <a:lnTo>
                    <a:pt x="0" y="108"/>
                  </a:lnTo>
                  <a:lnTo>
                    <a:pt x="2" y="114"/>
                  </a:lnTo>
                  <a:lnTo>
                    <a:pt x="11" y="120"/>
                  </a:lnTo>
                  <a:lnTo>
                    <a:pt x="26" y="127"/>
                  </a:lnTo>
                  <a:lnTo>
                    <a:pt x="38" y="128"/>
                  </a:lnTo>
                  <a:close/>
                </a:path>
              </a:pathLst>
            </a:custGeom>
            <a:solidFill>
              <a:srgbClr val="702800"/>
            </a:solidFill>
            <a:ln w="9525">
              <a:noFill/>
              <a:round/>
              <a:headEnd/>
              <a:tailEnd/>
            </a:ln>
          </p:spPr>
          <p:txBody>
            <a:bodyPr/>
            <a:lstStyle/>
            <a:p>
              <a:endParaRPr lang="en-US"/>
            </a:p>
          </p:txBody>
        </p:sp>
        <p:sp>
          <p:nvSpPr>
            <p:cNvPr id="136" name="Freeform 137"/>
            <p:cNvSpPr>
              <a:spLocks/>
            </p:cNvSpPr>
            <p:nvPr/>
          </p:nvSpPr>
          <p:spPr bwMode="auto">
            <a:xfrm>
              <a:off x="6589712" y="4179888"/>
              <a:ext cx="44450" cy="17462"/>
            </a:xfrm>
            <a:custGeom>
              <a:avLst/>
              <a:gdLst/>
              <a:ahLst/>
              <a:cxnLst>
                <a:cxn ang="0">
                  <a:pos x="11" y="1"/>
                </a:cxn>
                <a:cxn ang="0">
                  <a:pos x="16" y="1"/>
                </a:cxn>
                <a:cxn ang="0">
                  <a:pos x="27" y="0"/>
                </a:cxn>
                <a:cxn ang="0">
                  <a:pos x="42" y="1"/>
                </a:cxn>
                <a:cxn ang="0">
                  <a:pos x="56" y="9"/>
                </a:cxn>
                <a:cxn ang="0">
                  <a:pos x="56" y="11"/>
                </a:cxn>
                <a:cxn ang="0">
                  <a:pos x="56" y="16"/>
                </a:cxn>
                <a:cxn ang="0">
                  <a:pos x="53" y="19"/>
                </a:cxn>
                <a:cxn ang="0">
                  <a:pos x="48" y="22"/>
                </a:cxn>
                <a:cxn ang="0">
                  <a:pos x="46" y="22"/>
                </a:cxn>
                <a:cxn ang="0">
                  <a:pos x="43" y="21"/>
                </a:cxn>
                <a:cxn ang="0">
                  <a:pos x="38" y="19"/>
                </a:cxn>
                <a:cxn ang="0">
                  <a:pos x="32" y="17"/>
                </a:cxn>
                <a:cxn ang="0">
                  <a:pos x="24" y="16"/>
                </a:cxn>
                <a:cxn ang="0">
                  <a:pos x="16" y="14"/>
                </a:cxn>
                <a:cxn ang="0">
                  <a:pos x="8" y="16"/>
                </a:cxn>
                <a:cxn ang="0">
                  <a:pos x="0" y="17"/>
                </a:cxn>
                <a:cxn ang="0">
                  <a:pos x="0" y="16"/>
                </a:cxn>
                <a:cxn ang="0">
                  <a:pos x="0" y="11"/>
                </a:cxn>
                <a:cxn ang="0">
                  <a:pos x="4" y="6"/>
                </a:cxn>
                <a:cxn ang="0">
                  <a:pos x="11" y="1"/>
                </a:cxn>
              </a:cxnLst>
              <a:rect l="0" t="0" r="r" b="b"/>
              <a:pathLst>
                <a:path w="56" h="22">
                  <a:moveTo>
                    <a:pt x="11" y="1"/>
                  </a:moveTo>
                  <a:lnTo>
                    <a:pt x="16" y="1"/>
                  </a:lnTo>
                  <a:lnTo>
                    <a:pt x="27" y="0"/>
                  </a:lnTo>
                  <a:lnTo>
                    <a:pt x="42" y="1"/>
                  </a:lnTo>
                  <a:lnTo>
                    <a:pt x="56" y="9"/>
                  </a:lnTo>
                  <a:lnTo>
                    <a:pt x="56" y="11"/>
                  </a:lnTo>
                  <a:lnTo>
                    <a:pt x="56" y="16"/>
                  </a:lnTo>
                  <a:lnTo>
                    <a:pt x="53" y="19"/>
                  </a:lnTo>
                  <a:lnTo>
                    <a:pt x="48" y="22"/>
                  </a:lnTo>
                  <a:lnTo>
                    <a:pt x="46" y="22"/>
                  </a:lnTo>
                  <a:lnTo>
                    <a:pt x="43" y="21"/>
                  </a:lnTo>
                  <a:lnTo>
                    <a:pt x="38" y="19"/>
                  </a:lnTo>
                  <a:lnTo>
                    <a:pt x="32" y="17"/>
                  </a:lnTo>
                  <a:lnTo>
                    <a:pt x="24" y="16"/>
                  </a:lnTo>
                  <a:lnTo>
                    <a:pt x="16" y="14"/>
                  </a:lnTo>
                  <a:lnTo>
                    <a:pt x="8" y="16"/>
                  </a:lnTo>
                  <a:lnTo>
                    <a:pt x="0" y="17"/>
                  </a:lnTo>
                  <a:lnTo>
                    <a:pt x="0" y="16"/>
                  </a:lnTo>
                  <a:lnTo>
                    <a:pt x="0" y="11"/>
                  </a:lnTo>
                  <a:lnTo>
                    <a:pt x="4" y="6"/>
                  </a:lnTo>
                  <a:lnTo>
                    <a:pt x="11" y="1"/>
                  </a:lnTo>
                  <a:close/>
                </a:path>
              </a:pathLst>
            </a:custGeom>
            <a:solidFill>
              <a:srgbClr val="000000"/>
            </a:solidFill>
            <a:ln w="9525">
              <a:noFill/>
              <a:round/>
              <a:headEnd/>
              <a:tailEnd/>
            </a:ln>
          </p:spPr>
          <p:txBody>
            <a:bodyPr/>
            <a:lstStyle/>
            <a:p>
              <a:endParaRPr lang="en-US"/>
            </a:p>
          </p:txBody>
        </p:sp>
        <p:sp>
          <p:nvSpPr>
            <p:cNvPr id="137" name="Freeform 138"/>
            <p:cNvSpPr>
              <a:spLocks/>
            </p:cNvSpPr>
            <p:nvPr/>
          </p:nvSpPr>
          <p:spPr bwMode="auto">
            <a:xfrm>
              <a:off x="6556375" y="4206875"/>
              <a:ext cx="12700" cy="15875"/>
            </a:xfrm>
            <a:custGeom>
              <a:avLst/>
              <a:gdLst/>
              <a:ahLst/>
              <a:cxnLst>
                <a:cxn ang="0">
                  <a:pos x="16" y="9"/>
                </a:cxn>
                <a:cxn ang="0">
                  <a:pos x="13" y="14"/>
                </a:cxn>
                <a:cxn ang="0">
                  <a:pos x="12" y="17"/>
                </a:cxn>
                <a:cxn ang="0">
                  <a:pos x="8" y="19"/>
                </a:cxn>
                <a:cxn ang="0">
                  <a:pos x="5" y="19"/>
                </a:cxn>
                <a:cxn ang="0">
                  <a:pos x="4" y="17"/>
                </a:cxn>
                <a:cxn ang="0">
                  <a:pos x="0" y="14"/>
                </a:cxn>
                <a:cxn ang="0">
                  <a:pos x="0" y="11"/>
                </a:cxn>
                <a:cxn ang="0">
                  <a:pos x="0" y="6"/>
                </a:cxn>
                <a:cxn ang="0">
                  <a:pos x="2" y="3"/>
                </a:cxn>
                <a:cxn ang="0">
                  <a:pos x="7" y="0"/>
                </a:cxn>
                <a:cxn ang="0">
                  <a:pos x="10" y="0"/>
                </a:cxn>
                <a:cxn ang="0">
                  <a:pos x="13" y="0"/>
                </a:cxn>
                <a:cxn ang="0">
                  <a:pos x="15" y="1"/>
                </a:cxn>
                <a:cxn ang="0">
                  <a:pos x="16" y="3"/>
                </a:cxn>
                <a:cxn ang="0">
                  <a:pos x="16" y="6"/>
                </a:cxn>
                <a:cxn ang="0">
                  <a:pos x="16" y="9"/>
                </a:cxn>
              </a:cxnLst>
              <a:rect l="0" t="0" r="r" b="b"/>
              <a:pathLst>
                <a:path w="16" h="19">
                  <a:moveTo>
                    <a:pt x="16" y="9"/>
                  </a:moveTo>
                  <a:lnTo>
                    <a:pt x="13" y="14"/>
                  </a:lnTo>
                  <a:lnTo>
                    <a:pt x="12" y="17"/>
                  </a:lnTo>
                  <a:lnTo>
                    <a:pt x="8" y="19"/>
                  </a:lnTo>
                  <a:lnTo>
                    <a:pt x="5" y="19"/>
                  </a:lnTo>
                  <a:lnTo>
                    <a:pt x="4" y="17"/>
                  </a:lnTo>
                  <a:lnTo>
                    <a:pt x="0" y="14"/>
                  </a:lnTo>
                  <a:lnTo>
                    <a:pt x="0" y="11"/>
                  </a:lnTo>
                  <a:lnTo>
                    <a:pt x="0" y="6"/>
                  </a:lnTo>
                  <a:lnTo>
                    <a:pt x="2" y="3"/>
                  </a:lnTo>
                  <a:lnTo>
                    <a:pt x="7" y="0"/>
                  </a:lnTo>
                  <a:lnTo>
                    <a:pt x="10" y="0"/>
                  </a:lnTo>
                  <a:lnTo>
                    <a:pt x="13" y="0"/>
                  </a:lnTo>
                  <a:lnTo>
                    <a:pt x="15" y="1"/>
                  </a:lnTo>
                  <a:lnTo>
                    <a:pt x="16" y="3"/>
                  </a:lnTo>
                  <a:lnTo>
                    <a:pt x="16" y="6"/>
                  </a:lnTo>
                  <a:lnTo>
                    <a:pt x="16" y="9"/>
                  </a:lnTo>
                  <a:close/>
                </a:path>
              </a:pathLst>
            </a:custGeom>
            <a:solidFill>
              <a:srgbClr val="300000"/>
            </a:solidFill>
            <a:ln w="9525">
              <a:noFill/>
              <a:round/>
              <a:headEnd/>
              <a:tailEnd/>
            </a:ln>
          </p:spPr>
          <p:txBody>
            <a:bodyPr/>
            <a:lstStyle/>
            <a:p>
              <a:endParaRPr lang="en-US"/>
            </a:p>
          </p:txBody>
        </p:sp>
        <p:sp>
          <p:nvSpPr>
            <p:cNvPr id="138" name="Freeform 139"/>
            <p:cNvSpPr>
              <a:spLocks/>
            </p:cNvSpPr>
            <p:nvPr/>
          </p:nvSpPr>
          <p:spPr bwMode="auto">
            <a:xfrm>
              <a:off x="6515100" y="4203700"/>
              <a:ext cx="53975" cy="9525"/>
            </a:xfrm>
            <a:custGeom>
              <a:avLst/>
              <a:gdLst/>
              <a:ahLst/>
              <a:cxnLst>
                <a:cxn ang="0">
                  <a:pos x="0" y="11"/>
                </a:cxn>
                <a:cxn ang="0">
                  <a:pos x="2" y="11"/>
                </a:cxn>
                <a:cxn ang="0">
                  <a:pos x="5" y="8"/>
                </a:cxn>
                <a:cxn ang="0">
                  <a:pos x="10" y="6"/>
                </a:cxn>
                <a:cxn ang="0">
                  <a:pos x="16" y="3"/>
                </a:cxn>
                <a:cxn ang="0">
                  <a:pos x="25" y="2"/>
                </a:cxn>
                <a:cxn ang="0">
                  <a:pos x="38" y="0"/>
                </a:cxn>
                <a:cxn ang="0">
                  <a:pos x="52" y="0"/>
                </a:cxn>
                <a:cxn ang="0">
                  <a:pos x="68" y="2"/>
                </a:cxn>
                <a:cxn ang="0">
                  <a:pos x="70" y="3"/>
                </a:cxn>
                <a:cxn ang="0">
                  <a:pos x="70" y="5"/>
                </a:cxn>
                <a:cxn ang="0">
                  <a:pos x="68" y="6"/>
                </a:cxn>
                <a:cxn ang="0">
                  <a:pos x="67" y="8"/>
                </a:cxn>
                <a:cxn ang="0">
                  <a:pos x="65" y="8"/>
                </a:cxn>
                <a:cxn ang="0">
                  <a:pos x="62" y="6"/>
                </a:cxn>
                <a:cxn ang="0">
                  <a:pos x="57" y="6"/>
                </a:cxn>
                <a:cxn ang="0">
                  <a:pos x="49" y="5"/>
                </a:cxn>
                <a:cxn ang="0">
                  <a:pos x="40" y="5"/>
                </a:cxn>
                <a:cxn ang="0">
                  <a:pos x="29" y="6"/>
                </a:cxn>
                <a:cxn ang="0">
                  <a:pos x="16" y="8"/>
                </a:cxn>
                <a:cxn ang="0">
                  <a:pos x="0" y="11"/>
                </a:cxn>
              </a:cxnLst>
              <a:rect l="0" t="0" r="r" b="b"/>
              <a:pathLst>
                <a:path w="70" h="11">
                  <a:moveTo>
                    <a:pt x="0" y="11"/>
                  </a:moveTo>
                  <a:lnTo>
                    <a:pt x="2" y="11"/>
                  </a:lnTo>
                  <a:lnTo>
                    <a:pt x="5" y="8"/>
                  </a:lnTo>
                  <a:lnTo>
                    <a:pt x="10" y="6"/>
                  </a:lnTo>
                  <a:lnTo>
                    <a:pt x="16" y="3"/>
                  </a:lnTo>
                  <a:lnTo>
                    <a:pt x="25" y="2"/>
                  </a:lnTo>
                  <a:lnTo>
                    <a:pt x="38" y="0"/>
                  </a:lnTo>
                  <a:lnTo>
                    <a:pt x="52" y="0"/>
                  </a:lnTo>
                  <a:lnTo>
                    <a:pt x="68" y="2"/>
                  </a:lnTo>
                  <a:lnTo>
                    <a:pt x="70" y="3"/>
                  </a:lnTo>
                  <a:lnTo>
                    <a:pt x="70" y="5"/>
                  </a:lnTo>
                  <a:lnTo>
                    <a:pt x="68" y="6"/>
                  </a:lnTo>
                  <a:lnTo>
                    <a:pt x="67" y="8"/>
                  </a:lnTo>
                  <a:lnTo>
                    <a:pt x="65" y="8"/>
                  </a:lnTo>
                  <a:lnTo>
                    <a:pt x="62" y="6"/>
                  </a:lnTo>
                  <a:lnTo>
                    <a:pt x="57" y="6"/>
                  </a:lnTo>
                  <a:lnTo>
                    <a:pt x="49" y="5"/>
                  </a:lnTo>
                  <a:lnTo>
                    <a:pt x="40" y="5"/>
                  </a:lnTo>
                  <a:lnTo>
                    <a:pt x="29" y="6"/>
                  </a:lnTo>
                  <a:lnTo>
                    <a:pt x="16" y="8"/>
                  </a:lnTo>
                  <a:lnTo>
                    <a:pt x="0" y="11"/>
                  </a:lnTo>
                  <a:close/>
                </a:path>
              </a:pathLst>
            </a:custGeom>
            <a:solidFill>
              <a:srgbClr val="000000"/>
            </a:solidFill>
            <a:ln w="9525">
              <a:noFill/>
              <a:round/>
              <a:headEnd/>
              <a:tailEnd/>
            </a:ln>
          </p:spPr>
          <p:txBody>
            <a:bodyPr/>
            <a:lstStyle/>
            <a:p>
              <a:endParaRPr lang="en-US"/>
            </a:p>
          </p:txBody>
        </p:sp>
        <p:sp>
          <p:nvSpPr>
            <p:cNvPr id="139" name="Freeform 140"/>
            <p:cNvSpPr>
              <a:spLocks/>
            </p:cNvSpPr>
            <p:nvPr/>
          </p:nvSpPr>
          <p:spPr bwMode="auto">
            <a:xfrm>
              <a:off x="6432550" y="4089400"/>
              <a:ext cx="190500" cy="109538"/>
            </a:xfrm>
            <a:custGeom>
              <a:avLst/>
              <a:gdLst/>
              <a:ahLst/>
              <a:cxnLst>
                <a:cxn ang="0">
                  <a:pos x="5" y="85"/>
                </a:cxn>
                <a:cxn ang="0">
                  <a:pos x="5" y="77"/>
                </a:cxn>
                <a:cxn ang="0">
                  <a:pos x="5" y="70"/>
                </a:cxn>
                <a:cxn ang="0">
                  <a:pos x="8" y="59"/>
                </a:cxn>
                <a:cxn ang="0">
                  <a:pos x="16" y="50"/>
                </a:cxn>
                <a:cxn ang="0">
                  <a:pos x="21" y="40"/>
                </a:cxn>
                <a:cxn ang="0">
                  <a:pos x="25" y="35"/>
                </a:cxn>
                <a:cxn ang="0">
                  <a:pos x="32" y="29"/>
                </a:cxn>
                <a:cxn ang="0">
                  <a:pos x="38" y="23"/>
                </a:cxn>
                <a:cxn ang="0">
                  <a:pos x="44" y="16"/>
                </a:cxn>
                <a:cxn ang="0">
                  <a:pos x="54" y="15"/>
                </a:cxn>
                <a:cxn ang="0">
                  <a:pos x="65" y="8"/>
                </a:cxn>
                <a:cxn ang="0">
                  <a:pos x="78" y="7"/>
                </a:cxn>
                <a:cxn ang="0">
                  <a:pos x="86" y="4"/>
                </a:cxn>
                <a:cxn ang="0">
                  <a:pos x="97" y="5"/>
                </a:cxn>
                <a:cxn ang="0">
                  <a:pos x="111" y="2"/>
                </a:cxn>
                <a:cxn ang="0">
                  <a:pos x="121" y="0"/>
                </a:cxn>
                <a:cxn ang="0">
                  <a:pos x="132" y="4"/>
                </a:cxn>
                <a:cxn ang="0">
                  <a:pos x="138" y="8"/>
                </a:cxn>
                <a:cxn ang="0">
                  <a:pos x="146" y="10"/>
                </a:cxn>
                <a:cxn ang="0">
                  <a:pos x="155" y="10"/>
                </a:cxn>
                <a:cxn ang="0">
                  <a:pos x="162" y="13"/>
                </a:cxn>
                <a:cxn ang="0">
                  <a:pos x="170" y="16"/>
                </a:cxn>
                <a:cxn ang="0">
                  <a:pos x="178" y="20"/>
                </a:cxn>
                <a:cxn ang="0">
                  <a:pos x="187" y="21"/>
                </a:cxn>
                <a:cxn ang="0">
                  <a:pos x="195" y="28"/>
                </a:cxn>
                <a:cxn ang="0">
                  <a:pos x="205" y="32"/>
                </a:cxn>
                <a:cxn ang="0">
                  <a:pos x="217" y="35"/>
                </a:cxn>
                <a:cxn ang="0">
                  <a:pos x="227" y="43"/>
                </a:cxn>
                <a:cxn ang="0">
                  <a:pos x="236" y="50"/>
                </a:cxn>
                <a:cxn ang="0">
                  <a:pos x="238" y="62"/>
                </a:cxn>
                <a:cxn ang="0">
                  <a:pos x="230" y="80"/>
                </a:cxn>
                <a:cxn ang="0">
                  <a:pos x="221" y="77"/>
                </a:cxn>
                <a:cxn ang="0">
                  <a:pos x="213" y="75"/>
                </a:cxn>
                <a:cxn ang="0">
                  <a:pos x="205" y="72"/>
                </a:cxn>
                <a:cxn ang="0">
                  <a:pos x="198" y="70"/>
                </a:cxn>
                <a:cxn ang="0">
                  <a:pos x="187" y="72"/>
                </a:cxn>
                <a:cxn ang="0">
                  <a:pos x="178" y="69"/>
                </a:cxn>
                <a:cxn ang="0">
                  <a:pos x="168" y="66"/>
                </a:cxn>
                <a:cxn ang="0">
                  <a:pos x="162" y="66"/>
                </a:cxn>
                <a:cxn ang="0">
                  <a:pos x="152" y="62"/>
                </a:cxn>
                <a:cxn ang="0">
                  <a:pos x="141" y="61"/>
                </a:cxn>
                <a:cxn ang="0">
                  <a:pos x="130" y="64"/>
                </a:cxn>
                <a:cxn ang="0">
                  <a:pos x="117" y="62"/>
                </a:cxn>
                <a:cxn ang="0">
                  <a:pos x="111" y="69"/>
                </a:cxn>
                <a:cxn ang="0">
                  <a:pos x="101" y="67"/>
                </a:cxn>
                <a:cxn ang="0">
                  <a:pos x="90" y="67"/>
                </a:cxn>
                <a:cxn ang="0">
                  <a:pos x="76" y="61"/>
                </a:cxn>
                <a:cxn ang="0">
                  <a:pos x="73" y="69"/>
                </a:cxn>
                <a:cxn ang="0">
                  <a:pos x="60" y="85"/>
                </a:cxn>
                <a:cxn ang="0">
                  <a:pos x="49" y="105"/>
                </a:cxn>
                <a:cxn ang="0">
                  <a:pos x="41" y="129"/>
                </a:cxn>
                <a:cxn ang="0">
                  <a:pos x="30" y="139"/>
                </a:cxn>
                <a:cxn ang="0">
                  <a:pos x="1" y="101"/>
                </a:cxn>
              </a:cxnLst>
              <a:rect l="0" t="0" r="r" b="b"/>
              <a:pathLst>
                <a:path w="240" h="139">
                  <a:moveTo>
                    <a:pt x="3" y="96"/>
                  </a:moveTo>
                  <a:lnTo>
                    <a:pt x="3" y="93"/>
                  </a:lnTo>
                  <a:lnTo>
                    <a:pt x="3" y="88"/>
                  </a:lnTo>
                  <a:lnTo>
                    <a:pt x="5" y="85"/>
                  </a:lnTo>
                  <a:lnTo>
                    <a:pt x="5" y="82"/>
                  </a:lnTo>
                  <a:lnTo>
                    <a:pt x="5" y="80"/>
                  </a:lnTo>
                  <a:lnTo>
                    <a:pt x="5" y="78"/>
                  </a:lnTo>
                  <a:lnTo>
                    <a:pt x="5" y="77"/>
                  </a:lnTo>
                  <a:lnTo>
                    <a:pt x="5" y="75"/>
                  </a:lnTo>
                  <a:lnTo>
                    <a:pt x="5" y="74"/>
                  </a:lnTo>
                  <a:lnTo>
                    <a:pt x="5" y="72"/>
                  </a:lnTo>
                  <a:lnTo>
                    <a:pt x="5" y="70"/>
                  </a:lnTo>
                  <a:lnTo>
                    <a:pt x="5" y="69"/>
                  </a:lnTo>
                  <a:lnTo>
                    <a:pt x="6" y="66"/>
                  </a:lnTo>
                  <a:lnTo>
                    <a:pt x="6" y="62"/>
                  </a:lnTo>
                  <a:lnTo>
                    <a:pt x="8" y="59"/>
                  </a:lnTo>
                  <a:lnTo>
                    <a:pt x="9" y="56"/>
                  </a:lnTo>
                  <a:lnTo>
                    <a:pt x="11" y="53"/>
                  </a:lnTo>
                  <a:lnTo>
                    <a:pt x="14" y="51"/>
                  </a:lnTo>
                  <a:lnTo>
                    <a:pt x="16" y="50"/>
                  </a:lnTo>
                  <a:lnTo>
                    <a:pt x="19" y="47"/>
                  </a:lnTo>
                  <a:lnTo>
                    <a:pt x="19" y="45"/>
                  </a:lnTo>
                  <a:lnTo>
                    <a:pt x="21" y="42"/>
                  </a:lnTo>
                  <a:lnTo>
                    <a:pt x="21" y="40"/>
                  </a:lnTo>
                  <a:lnTo>
                    <a:pt x="22" y="39"/>
                  </a:lnTo>
                  <a:lnTo>
                    <a:pt x="24" y="37"/>
                  </a:lnTo>
                  <a:lnTo>
                    <a:pt x="25" y="35"/>
                  </a:lnTo>
                  <a:lnTo>
                    <a:pt x="25" y="35"/>
                  </a:lnTo>
                  <a:lnTo>
                    <a:pt x="27" y="34"/>
                  </a:lnTo>
                  <a:lnTo>
                    <a:pt x="28" y="32"/>
                  </a:lnTo>
                  <a:lnTo>
                    <a:pt x="30" y="31"/>
                  </a:lnTo>
                  <a:lnTo>
                    <a:pt x="32" y="29"/>
                  </a:lnTo>
                  <a:lnTo>
                    <a:pt x="33" y="28"/>
                  </a:lnTo>
                  <a:lnTo>
                    <a:pt x="35" y="26"/>
                  </a:lnTo>
                  <a:lnTo>
                    <a:pt x="36" y="24"/>
                  </a:lnTo>
                  <a:lnTo>
                    <a:pt x="38" y="23"/>
                  </a:lnTo>
                  <a:lnTo>
                    <a:pt x="40" y="21"/>
                  </a:lnTo>
                  <a:lnTo>
                    <a:pt x="43" y="20"/>
                  </a:lnTo>
                  <a:lnTo>
                    <a:pt x="43" y="18"/>
                  </a:lnTo>
                  <a:lnTo>
                    <a:pt x="44" y="16"/>
                  </a:lnTo>
                  <a:lnTo>
                    <a:pt x="46" y="15"/>
                  </a:lnTo>
                  <a:lnTo>
                    <a:pt x="49" y="15"/>
                  </a:lnTo>
                  <a:lnTo>
                    <a:pt x="52" y="15"/>
                  </a:lnTo>
                  <a:lnTo>
                    <a:pt x="54" y="15"/>
                  </a:lnTo>
                  <a:lnTo>
                    <a:pt x="57" y="13"/>
                  </a:lnTo>
                  <a:lnTo>
                    <a:pt x="60" y="12"/>
                  </a:lnTo>
                  <a:lnTo>
                    <a:pt x="62" y="10"/>
                  </a:lnTo>
                  <a:lnTo>
                    <a:pt x="65" y="8"/>
                  </a:lnTo>
                  <a:lnTo>
                    <a:pt x="68" y="7"/>
                  </a:lnTo>
                  <a:lnTo>
                    <a:pt x="71" y="7"/>
                  </a:lnTo>
                  <a:lnTo>
                    <a:pt x="74" y="7"/>
                  </a:lnTo>
                  <a:lnTo>
                    <a:pt x="78" y="7"/>
                  </a:lnTo>
                  <a:lnTo>
                    <a:pt x="81" y="7"/>
                  </a:lnTo>
                  <a:lnTo>
                    <a:pt x="82" y="5"/>
                  </a:lnTo>
                  <a:lnTo>
                    <a:pt x="84" y="5"/>
                  </a:lnTo>
                  <a:lnTo>
                    <a:pt x="86" y="4"/>
                  </a:lnTo>
                  <a:lnTo>
                    <a:pt x="89" y="4"/>
                  </a:lnTo>
                  <a:lnTo>
                    <a:pt x="92" y="4"/>
                  </a:lnTo>
                  <a:lnTo>
                    <a:pt x="95" y="4"/>
                  </a:lnTo>
                  <a:lnTo>
                    <a:pt x="97" y="5"/>
                  </a:lnTo>
                  <a:lnTo>
                    <a:pt x="101" y="5"/>
                  </a:lnTo>
                  <a:lnTo>
                    <a:pt x="105" y="5"/>
                  </a:lnTo>
                  <a:lnTo>
                    <a:pt x="108" y="4"/>
                  </a:lnTo>
                  <a:lnTo>
                    <a:pt x="111" y="2"/>
                  </a:lnTo>
                  <a:lnTo>
                    <a:pt x="114" y="2"/>
                  </a:lnTo>
                  <a:lnTo>
                    <a:pt x="117" y="2"/>
                  </a:lnTo>
                  <a:lnTo>
                    <a:pt x="119" y="0"/>
                  </a:lnTo>
                  <a:lnTo>
                    <a:pt x="121" y="0"/>
                  </a:lnTo>
                  <a:lnTo>
                    <a:pt x="124" y="0"/>
                  </a:lnTo>
                  <a:lnTo>
                    <a:pt x="127" y="2"/>
                  </a:lnTo>
                  <a:lnTo>
                    <a:pt x="130" y="2"/>
                  </a:lnTo>
                  <a:lnTo>
                    <a:pt x="132" y="4"/>
                  </a:lnTo>
                  <a:lnTo>
                    <a:pt x="135" y="5"/>
                  </a:lnTo>
                  <a:lnTo>
                    <a:pt x="136" y="7"/>
                  </a:lnTo>
                  <a:lnTo>
                    <a:pt x="138" y="7"/>
                  </a:lnTo>
                  <a:lnTo>
                    <a:pt x="138" y="8"/>
                  </a:lnTo>
                  <a:lnTo>
                    <a:pt x="140" y="8"/>
                  </a:lnTo>
                  <a:lnTo>
                    <a:pt x="141" y="8"/>
                  </a:lnTo>
                  <a:lnTo>
                    <a:pt x="144" y="8"/>
                  </a:lnTo>
                  <a:lnTo>
                    <a:pt x="146" y="10"/>
                  </a:lnTo>
                  <a:lnTo>
                    <a:pt x="149" y="10"/>
                  </a:lnTo>
                  <a:lnTo>
                    <a:pt x="151" y="10"/>
                  </a:lnTo>
                  <a:lnTo>
                    <a:pt x="154" y="10"/>
                  </a:lnTo>
                  <a:lnTo>
                    <a:pt x="155" y="10"/>
                  </a:lnTo>
                  <a:lnTo>
                    <a:pt x="157" y="10"/>
                  </a:lnTo>
                  <a:lnTo>
                    <a:pt x="159" y="12"/>
                  </a:lnTo>
                  <a:lnTo>
                    <a:pt x="160" y="12"/>
                  </a:lnTo>
                  <a:lnTo>
                    <a:pt x="162" y="13"/>
                  </a:lnTo>
                  <a:lnTo>
                    <a:pt x="163" y="15"/>
                  </a:lnTo>
                  <a:lnTo>
                    <a:pt x="167" y="15"/>
                  </a:lnTo>
                  <a:lnTo>
                    <a:pt x="168" y="15"/>
                  </a:lnTo>
                  <a:lnTo>
                    <a:pt x="170" y="16"/>
                  </a:lnTo>
                  <a:lnTo>
                    <a:pt x="171" y="16"/>
                  </a:lnTo>
                  <a:lnTo>
                    <a:pt x="175" y="18"/>
                  </a:lnTo>
                  <a:lnTo>
                    <a:pt x="176" y="18"/>
                  </a:lnTo>
                  <a:lnTo>
                    <a:pt x="178" y="20"/>
                  </a:lnTo>
                  <a:lnTo>
                    <a:pt x="179" y="21"/>
                  </a:lnTo>
                  <a:lnTo>
                    <a:pt x="182" y="23"/>
                  </a:lnTo>
                  <a:lnTo>
                    <a:pt x="186" y="21"/>
                  </a:lnTo>
                  <a:lnTo>
                    <a:pt x="187" y="21"/>
                  </a:lnTo>
                  <a:lnTo>
                    <a:pt x="190" y="23"/>
                  </a:lnTo>
                  <a:lnTo>
                    <a:pt x="192" y="24"/>
                  </a:lnTo>
                  <a:lnTo>
                    <a:pt x="194" y="26"/>
                  </a:lnTo>
                  <a:lnTo>
                    <a:pt x="195" y="28"/>
                  </a:lnTo>
                  <a:lnTo>
                    <a:pt x="197" y="29"/>
                  </a:lnTo>
                  <a:lnTo>
                    <a:pt x="200" y="31"/>
                  </a:lnTo>
                  <a:lnTo>
                    <a:pt x="203" y="32"/>
                  </a:lnTo>
                  <a:lnTo>
                    <a:pt x="205" y="32"/>
                  </a:lnTo>
                  <a:lnTo>
                    <a:pt x="208" y="34"/>
                  </a:lnTo>
                  <a:lnTo>
                    <a:pt x="211" y="35"/>
                  </a:lnTo>
                  <a:lnTo>
                    <a:pt x="214" y="35"/>
                  </a:lnTo>
                  <a:lnTo>
                    <a:pt x="217" y="35"/>
                  </a:lnTo>
                  <a:lnTo>
                    <a:pt x="221" y="37"/>
                  </a:lnTo>
                  <a:lnTo>
                    <a:pt x="224" y="39"/>
                  </a:lnTo>
                  <a:lnTo>
                    <a:pt x="225" y="40"/>
                  </a:lnTo>
                  <a:lnTo>
                    <a:pt x="227" y="43"/>
                  </a:lnTo>
                  <a:lnTo>
                    <a:pt x="229" y="45"/>
                  </a:lnTo>
                  <a:lnTo>
                    <a:pt x="232" y="47"/>
                  </a:lnTo>
                  <a:lnTo>
                    <a:pt x="233" y="48"/>
                  </a:lnTo>
                  <a:lnTo>
                    <a:pt x="236" y="50"/>
                  </a:lnTo>
                  <a:lnTo>
                    <a:pt x="238" y="53"/>
                  </a:lnTo>
                  <a:lnTo>
                    <a:pt x="240" y="56"/>
                  </a:lnTo>
                  <a:lnTo>
                    <a:pt x="238" y="59"/>
                  </a:lnTo>
                  <a:lnTo>
                    <a:pt x="238" y="62"/>
                  </a:lnTo>
                  <a:lnTo>
                    <a:pt x="238" y="67"/>
                  </a:lnTo>
                  <a:lnTo>
                    <a:pt x="238" y="72"/>
                  </a:lnTo>
                  <a:lnTo>
                    <a:pt x="235" y="77"/>
                  </a:lnTo>
                  <a:lnTo>
                    <a:pt x="230" y="80"/>
                  </a:lnTo>
                  <a:lnTo>
                    <a:pt x="225" y="82"/>
                  </a:lnTo>
                  <a:lnTo>
                    <a:pt x="224" y="80"/>
                  </a:lnTo>
                  <a:lnTo>
                    <a:pt x="222" y="78"/>
                  </a:lnTo>
                  <a:lnTo>
                    <a:pt x="221" y="77"/>
                  </a:lnTo>
                  <a:lnTo>
                    <a:pt x="219" y="77"/>
                  </a:lnTo>
                  <a:lnTo>
                    <a:pt x="216" y="77"/>
                  </a:lnTo>
                  <a:lnTo>
                    <a:pt x="214" y="77"/>
                  </a:lnTo>
                  <a:lnTo>
                    <a:pt x="213" y="75"/>
                  </a:lnTo>
                  <a:lnTo>
                    <a:pt x="209" y="74"/>
                  </a:lnTo>
                  <a:lnTo>
                    <a:pt x="206" y="74"/>
                  </a:lnTo>
                  <a:lnTo>
                    <a:pt x="206" y="72"/>
                  </a:lnTo>
                  <a:lnTo>
                    <a:pt x="205" y="72"/>
                  </a:lnTo>
                  <a:lnTo>
                    <a:pt x="202" y="72"/>
                  </a:lnTo>
                  <a:lnTo>
                    <a:pt x="200" y="70"/>
                  </a:lnTo>
                  <a:lnTo>
                    <a:pt x="198" y="70"/>
                  </a:lnTo>
                  <a:lnTo>
                    <a:pt x="198" y="70"/>
                  </a:lnTo>
                  <a:lnTo>
                    <a:pt x="195" y="69"/>
                  </a:lnTo>
                  <a:lnTo>
                    <a:pt x="192" y="69"/>
                  </a:lnTo>
                  <a:lnTo>
                    <a:pt x="190" y="70"/>
                  </a:lnTo>
                  <a:lnTo>
                    <a:pt x="187" y="72"/>
                  </a:lnTo>
                  <a:lnTo>
                    <a:pt x="184" y="72"/>
                  </a:lnTo>
                  <a:lnTo>
                    <a:pt x="182" y="70"/>
                  </a:lnTo>
                  <a:lnTo>
                    <a:pt x="179" y="70"/>
                  </a:lnTo>
                  <a:lnTo>
                    <a:pt x="178" y="69"/>
                  </a:lnTo>
                  <a:lnTo>
                    <a:pt x="175" y="69"/>
                  </a:lnTo>
                  <a:lnTo>
                    <a:pt x="173" y="67"/>
                  </a:lnTo>
                  <a:lnTo>
                    <a:pt x="171" y="66"/>
                  </a:lnTo>
                  <a:lnTo>
                    <a:pt x="168" y="66"/>
                  </a:lnTo>
                  <a:lnTo>
                    <a:pt x="167" y="64"/>
                  </a:lnTo>
                  <a:lnTo>
                    <a:pt x="163" y="64"/>
                  </a:lnTo>
                  <a:lnTo>
                    <a:pt x="163" y="64"/>
                  </a:lnTo>
                  <a:lnTo>
                    <a:pt x="162" y="66"/>
                  </a:lnTo>
                  <a:lnTo>
                    <a:pt x="159" y="66"/>
                  </a:lnTo>
                  <a:lnTo>
                    <a:pt x="155" y="64"/>
                  </a:lnTo>
                  <a:lnTo>
                    <a:pt x="154" y="64"/>
                  </a:lnTo>
                  <a:lnTo>
                    <a:pt x="152" y="62"/>
                  </a:lnTo>
                  <a:lnTo>
                    <a:pt x="149" y="62"/>
                  </a:lnTo>
                  <a:lnTo>
                    <a:pt x="146" y="61"/>
                  </a:lnTo>
                  <a:lnTo>
                    <a:pt x="144" y="61"/>
                  </a:lnTo>
                  <a:lnTo>
                    <a:pt x="141" y="61"/>
                  </a:lnTo>
                  <a:lnTo>
                    <a:pt x="138" y="61"/>
                  </a:lnTo>
                  <a:lnTo>
                    <a:pt x="135" y="61"/>
                  </a:lnTo>
                  <a:lnTo>
                    <a:pt x="133" y="62"/>
                  </a:lnTo>
                  <a:lnTo>
                    <a:pt x="130" y="64"/>
                  </a:lnTo>
                  <a:lnTo>
                    <a:pt x="124" y="62"/>
                  </a:lnTo>
                  <a:lnTo>
                    <a:pt x="122" y="62"/>
                  </a:lnTo>
                  <a:lnTo>
                    <a:pt x="121" y="62"/>
                  </a:lnTo>
                  <a:lnTo>
                    <a:pt x="117" y="62"/>
                  </a:lnTo>
                  <a:lnTo>
                    <a:pt x="116" y="64"/>
                  </a:lnTo>
                  <a:lnTo>
                    <a:pt x="114" y="66"/>
                  </a:lnTo>
                  <a:lnTo>
                    <a:pt x="113" y="67"/>
                  </a:lnTo>
                  <a:lnTo>
                    <a:pt x="111" y="69"/>
                  </a:lnTo>
                  <a:lnTo>
                    <a:pt x="109" y="70"/>
                  </a:lnTo>
                  <a:lnTo>
                    <a:pt x="106" y="70"/>
                  </a:lnTo>
                  <a:lnTo>
                    <a:pt x="105" y="69"/>
                  </a:lnTo>
                  <a:lnTo>
                    <a:pt x="101" y="67"/>
                  </a:lnTo>
                  <a:lnTo>
                    <a:pt x="98" y="67"/>
                  </a:lnTo>
                  <a:lnTo>
                    <a:pt x="95" y="67"/>
                  </a:lnTo>
                  <a:lnTo>
                    <a:pt x="94" y="67"/>
                  </a:lnTo>
                  <a:lnTo>
                    <a:pt x="90" y="67"/>
                  </a:lnTo>
                  <a:lnTo>
                    <a:pt x="89" y="69"/>
                  </a:lnTo>
                  <a:lnTo>
                    <a:pt x="84" y="69"/>
                  </a:lnTo>
                  <a:lnTo>
                    <a:pt x="81" y="64"/>
                  </a:lnTo>
                  <a:lnTo>
                    <a:pt x="76" y="61"/>
                  </a:lnTo>
                  <a:lnTo>
                    <a:pt x="73" y="61"/>
                  </a:lnTo>
                  <a:lnTo>
                    <a:pt x="71" y="64"/>
                  </a:lnTo>
                  <a:lnTo>
                    <a:pt x="73" y="66"/>
                  </a:lnTo>
                  <a:lnTo>
                    <a:pt x="73" y="69"/>
                  </a:lnTo>
                  <a:lnTo>
                    <a:pt x="71" y="72"/>
                  </a:lnTo>
                  <a:lnTo>
                    <a:pt x="67" y="77"/>
                  </a:lnTo>
                  <a:lnTo>
                    <a:pt x="63" y="82"/>
                  </a:lnTo>
                  <a:lnTo>
                    <a:pt x="60" y="85"/>
                  </a:lnTo>
                  <a:lnTo>
                    <a:pt x="57" y="91"/>
                  </a:lnTo>
                  <a:lnTo>
                    <a:pt x="54" y="97"/>
                  </a:lnTo>
                  <a:lnTo>
                    <a:pt x="51" y="101"/>
                  </a:lnTo>
                  <a:lnTo>
                    <a:pt x="49" y="105"/>
                  </a:lnTo>
                  <a:lnTo>
                    <a:pt x="47" y="112"/>
                  </a:lnTo>
                  <a:lnTo>
                    <a:pt x="46" y="118"/>
                  </a:lnTo>
                  <a:lnTo>
                    <a:pt x="43" y="123"/>
                  </a:lnTo>
                  <a:lnTo>
                    <a:pt x="41" y="129"/>
                  </a:lnTo>
                  <a:lnTo>
                    <a:pt x="41" y="134"/>
                  </a:lnTo>
                  <a:lnTo>
                    <a:pt x="40" y="139"/>
                  </a:lnTo>
                  <a:lnTo>
                    <a:pt x="36" y="139"/>
                  </a:lnTo>
                  <a:lnTo>
                    <a:pt x="30" y="139"/>
                  </a:lnTo>
                  <a:lnTo>
                    <a:pt x="25" y="136"/>
                  </a:lnTo>
                  <a:lnTo>
                    <a:pt x="5" y="123"/>
                  </a:lnTo>
                  <a:lnTo>
                    <a:pt x="0" y="110"/>
                  </a:lnTo>
                  <a:lnTo>
                    <a:pt x="1" y="101"/>
                  </a:lnTo>
                  <a:lnTo>
                    <a:pt x="3" y="96"/>
                  </a:lnTo>
                  <a:close/>
                </a:path>
              </a:pathLst>
            </a:custGeom>
            <a:solidFill>
              <a:srgbClr val="000000"/>
            </a:solidFill>
            <a:ln w="9525">
              <a:noFill/>
              <a:round/>
              <a:headEnd/>
              <a:tailEnd/>
            </a:ln>
          </p:spPr>
          <p:txBody>
            <a:bodyPr/>
            <a:lstStyle/>
            <a:p>
              <a:endParaRPr lang="en-US"/>
            </a:p>
          </p:txBody>
        </p:sp>
        <p:sp>
          <p:nvSpPr>
            <p:cNvPr id="140" name="Freeform 141"/>
            <p:cNvSpPr>
              <a:spLocks/>
            </p:cNvSpPr>
            <p:nvPr/>
          </p:nvSpPr>
          <p:spPr bwMode="auto">
            <a:xfrm>
              <a:off x="6423025" y="4176713"/>
              <a:ext cx="31750" cy="53975"/>
            </a:xfrm>
            <a:custGeom>
              <a:avLst/>
              <a:gdLst/>
              <a:ahLst/>
              <a:cxnLst>
                <a:cxn ang="0">
                  <a:pos x="41" y="41"/>
                </a:cxn>
                <a:cxn ang="0">
                  <a:pos x="38" y="31"/>
                </a:cxn>
                <a:cxn ang="0">
                  <a:pos x="32" y="12"/>
                </a:cxn>
                <a:cxn ang="0">
                  <a:pos x="19" y="0"/>
                </a:cxn>
                <a:cxn ang="0">
                  <a:pos x="2" y="6"/>
                </a:cxn>
                <a:cxn ang="0">
                  <a:pos x="0" y="11"/>
                </a:cxn>
                <a:cxn ang="0">
                  <a:pos x="2" y="19"/>
                </a:cxn>
                <a:cxn ang="0">
                  <a:pos x="3" y="28"/>
                </a:cxn>
                <a:cxn ang="0">
                  <a:pos x="7" y="39"/>
                </a:cxn>
                <a:cxn ang="0">
                  <a:pos x="14" y="55"/>
                </a:cxn>
                <a:cxn ang="0">
                  <a:pos x="22" y="65"/>
                </a:cxn>
                <a:cxn ang="0">
                  <a:pos x="30" y="66"/>
                </a:cxn>
                <a:cxn ang="0">
                  <a:pos x="38" y="58"/>
                </a:cxn>
                <a:cxn ang="0">
                  <a:pos x="41" y="41"/>
                </a:cxn>
              </a:cxnLst>
              <a:rect l="0" t="0" r="r" b="b"/>
              <a:pathLst>
                <a:path w="41" h="66">
                  <a:moveTo>
                    <a:pt x="41" y="41"/>
                  </a:moveTo>
                  <a:lnTo>
                    <a:pt x="38" y="31"/>
                  </a:lnTo>
                  <a:lnTo>
                    <a:pt x="32" y="12"/>
                  </a:lnTo>
                  <a:lnTo>
                    <a:pt x="19" y="0"/>
                  </a:lnTo>
                  <a:lnTo>
                    <a:pt x="2" y="6"/>
                  </a:lnTo>
                  <a:lnTo>
                    <a:pt x="0" y="11"/>
                  </a:lnTo>
                  <a:lnTo>
                    <a:pt x="2" y="19"/>
                  </a:lnTo>
                  <a:lnTo>
                    <a:pt x="3" y="28"/>
                  </a:lnTo>
                  <a:lnTo>
                    <a:pt x="7" y="39"/>
                  </a:lnTo>
                  <a:lnTo>
                    <a:pt x="14" y="55"/>
                  </a:lnTo>
                  <a:lnTo>
                    <a:pt x="22" y="65"/>
                  </a:lnTo>
                  <a:lnTo>
                    <a:pt x="30" y="66"/>
                  </a:lnTo>
                  <a:lnTo>
                    <a:pt x="38" y="58"/>
                  </a:lnTo>
                  <a:lnTo>
                    <a:pt x="41" y="41"/>
                  </a:lnTo>
                  <a:close/>
                </a:path>
              </a:pathLst>
            </a:custGeom>
            <a:solidFill>
              <a:srgbClr val="702800"/>
            </a:solidFill>
            <a:ln w="9525">
              <a:noFill/>
              <a:round/>
              <a:headEnd/>
              <a:tailEnd/>
            </a:ln>
          </p:spPr>
          <p:txBody>
            <a:bodyPr/>
            <a:lstStyle/>
            <a:p>
              <a:endParaRPr lang="en-US"/>
            </a:p>
          </p:txBody>
        </p:sp>
        <p:sp>
          <p:nvSpPr>
            <p:cNvPr id="141" name="Freeform 142"/>
            <p:cNvSpPr>
              <a:spLocks/>
            </p:cNvSpPr>
            <p:nvPr/>
          </p:nvSpPr>
          <p:spPr bwMode="auto">
            <a:xfrm>
              <a:off x="6427787" y="4183063"/>
              <a:ext cx="26988" cy="47625"/>
            </a:xfrm>
            <a:custGeom>
              <a:avLst/>
              <a:gdLst/>
              <a:ahLst/>
              <a:cxnLst>
                <a:cxn ang="0">
                  <a:pos x="34" y="35"/>
                </a:cxn>
                <a:cxn ang="0">
                  <a:pos x="33" y="27"/>
                </a:cxn>
                <a:cxn ang="0">
                  <a:pos x="28" y="11"/>
                </a:cxn>
                <a:cxn ang="0">
                  <a:pos x="17" y="0"/>
                </a:cxn>
                <a:cxn ang="0">
                  <a:pos x="1" y="6"/>
                </a:cxn>
                <a:cxn ang="0">
                  <a:pos x="0" y="11"/>
                </a:cxn>
                <a:cxn ang="0">
                  <a:pos x="1" y="17"/>
                </a:cxn>
                <a:cxn ang="0">
                  <a:pos x="3" y="27"/>
                </a:cxn>
                <a:cxn ang="0">
                  <a:pos x="6" y="35"/>
                </a:cxn>
                <a:cxn ang="0">
                  <a:pos x="11" y="44"/>
                </a:cxn>
                <a:cxn ang="0">
                  <a:pos x="19" y="54"/>
                </a:cxn>
                <a:cxn ang="0">
                  <a:pos x="27" y="58"/>
                </a:cxn>
                <a:cxn ang="0">
                  <a:pos x="34" y="55"/>
                </a:cxn>
                <a:cxn ang="0">
                  <a:pos x="34" y="35"/>
                </a:cxn>
              </a:cxnLst>
              <a:rect l="0" t="0" r="r" b="b"/>
              <a:pathLst>
                <a:path w="34" h="58">
                  <a:moveTo>
                    <a:pt x="34" y="35"/>
                  </a:moveTo>
                  <a:lnTo>
                    <a:pt x="33" y="27"/>
                  </a:lnTo>
                  <a:lnTo>
                    <a:pt x="28" y="11"/>
                  </a:lnTo>
                  <a:lnTo>
                    <a:pt x="17" y="0"/>
                  </a:lnTo>
                  <a:lnTo>
                    <a:pt x="1" y="6"/>
                  </a:lnTo>
                  <a:lnTo>
                    <a:pt x="0" y="11"/>
                  </a:lnTo>
                  <a:lnTo>
                    <a:pt x="1" y="17"/>
                  </a:lnTo>
                  <a:lnTo>
                    <a:pt x="3" y="27"/>
                  </a:lnTo>
                  <a:lnTo>
                    <a:pt x="6" y="35"/>
                  </a:lnTo>
                  <a:lnTo>
                    <a:pt x="11" y="44"/>
                  </a:lnTo>
                  <a:lnTo>
                    <a:pt x="19" y="54"/>
                  </a:lnTo>
                  <a:lnTo>
                    <a:pt x="27" y="58"/>
                  </a:lnTo>
                  <a:lnTo>
                    <a:pt x="34" y="55"/>
                  </a:lnTo>
                  <a:lnTo>
                    <a:pt x="34" y="35"/>
                  </a:lnTo>
                  <a:close/>
                </a:path>
              </a:pathLst>
            </a:custGeom>
            <a:solidFill>
              <a:srgbClr val="7F3F1C"/>
            </a:solidFill>
            <a:ln w="9525">
              <a:noFill/>
              <a:round/>
              <a:headEnd/>
              <a:tailEnd/>
            </a:ln>
          </p:spPr>
          <p:txBody>
            <a:bodyPr/>
            <a:lstStyle/>
            <a:p>
              <a:endParaRPr lang="en-US"/>
            </a:p>
          </p:txBody>
        </p:sp>
        <p:sp>
          <p:nvSpPr>
            <p:cNvPr id="142" name="Freeform 143"/>
            <p:cNvSpPr>
              <a:spLocks/>
            </p:cNvSpPr>
            <p:nvPr/>
          </p:nvSpPr>
          <p:spPr bwMode="auto">
            <a:xfrm>
              <a:off x="6432550" y="4187825"/>
              <a:ext cx="17462" cy="34925"/>
            </a:xfrm>
            <a:custGeom>
              <a:avLst/>
              <a:gdLst/>
              <a:ahLst/>
              <a:cxnLst>
                <a:cxn ang="0">
                  <a:pos x="0" y="3"/>
                </a:cxn>
                <a:cxn ang="0">
                  <a:pos x="5" y="0"/>
                </a:cxn>
                <a:cxn ang="0">
                  <a:pos x="9" y="0"/>
                </a:cxn>
                <a:cxn ang="0">
                  <a:pos x="13" y="2"/>
                </a:cxn>
                <a:cxn ang="0">
                  <a:pos x="16" y="5"/>
                </a:cxn>
                <a:cxn ang="0">
                  <a:pos x="19" y="11"/>
                </a:cxn>
                <a:cxn ang="0">
                  <a:pos x="22" y="19"/>
                </a:cxn>
                <a:cxn ang="0">
                  <a:pos x="22" y="29"/>
                </a:cxn>
                <a:cxn ang="0">
                  <a:pos x="22" y="40"/>
                </a:cxn>
                <a:cxn ang="0">
                  <a:pos x="22" y="41"/>
                </a:cxn>
                <a:cxn ang="0">
                  <a:pos x="22" y="41"/>
                </a:cxn>
                <a:cxn ang="0">
                  <a:pos x="22" y="41"/>
                </a:cxn>
                <a:cxn ang="0">
                  <a:pos x="21" y="43"/>
                </a:cxn>
                <a:cxn ang="0">
                  <a:pos x="21" y="43"/>
                </a:cxn>
                <a:cxn ang="0">
                  <a:pos x="21" y="41"/>
                </a:cxn>
                <a:cxn ang="0">
                  <a:pos x="19" y="41"/>
                </a:cxn>
                <a:cxn ang="0">
                  <a:pos x="19" y="41"/>
                </a:cxn>
                <a:cxn ang="0">
                  <a:pos x="19" y="32"/>
                </a:cxn>
                <a:cxn ang="0">
                  <a:pos x="19" y="24"/>
                </a:cxn>
                <a:cxn ang="0">
                  <a:pos x="17" y="16"/>
                </a:cxn>
                <a:cxn ang="0">
                  <a:pos x="14" y="11"/>
                </a:cxn>
                <a:cxn ang="0">
                  <a:pos x="13" y="8"/>
                </a:cxn>
                <a:cxn ang="0">
                  <a:pos x="9" y="5"/>
                </a:cxn>
                <a:cxn ang="0">
                  <a:pos x="5" y="5"/>
                </a:cxn>
                <a:cxn ang="0">
                  <a:pos x="1" y="8"/>
                </a:cxn>
                <a:cxn ang="0">
                  <a:pos x="0" y="8"/>
                </a:cxn>
                <a:cxn ang="0">
                  <a:pos x="0" y="8"/>
                </a:cxn>
                <a:cxn ang="0">
                  <a:pos x="0" y="8"/>
                </a:cxn>
                <a:cxn ang="0">
                  <a:pos x="0" y="6"/>
                </a:cxn>
                <a:cxn ang="0">
                  <a:pos x="0" y="6"/>
                </a:cxn>
                <a:cxn ang="0">
                  <a:pos x="0" y="5"/>
                </a:cxn>
                <a:cxn ang="0">
                  <a:pos x="0" y="5"/>
                </a:cxn>
                <a:cxn ang="0">
                  <a:pos x="0" y="3"/>
                </a:cxn>
                <a:cxn ang="0">
                  <a:pos x="0" y="3"/>
                </a:cxn>
              </a:cxnLst>
              <a:rect l="0" t="0" r="r" b="b"/>
              <a:pathLst>
                <a:path w="22" h="43">
                  <a:moveTo>
                    <a:pt x="0" y="3"/>
                  </a:moveTo>
                  <a:lnTo>
                    <a:pt x="5" y="0"/>
                  </a:lnTo>
                  <a:lnTo>
                    <a:pt x="9" y="0"/>
                  </a:lnTo>
                  <a:lnTo>
                    <a:pt x="13" y="2"/>
                  </a:lnTo>
                  <a:lnTo>
                    <a:pt x="16" y="5"/>
                  </a:lnTo>
                  <a:lnTo>
                    <a:pt x="19" y="11"/>
                  </a:lnTo>
                  <a:lnTo>
                    <a:pt x="22" y="19"/>
                  </a:lnTo>
                  <a:lnTo>
                    <a:pt x="22" y="29"/>
                  </a:lnTo>
                  <a:lnTo>
                    <a:pt x="22" y="40"/>
                  </a:lnTo>
                  <a:lnTo>
                    <a:pt x="22" y="41"/>
                  </a:lnTo>
                  <a:lnTo>
                    <a:pt x="22" y="41"/>
                  </a:lnTo>
                  <a:lnTo>
                    <a:pt x="22" y="41"/>
                  </a:lnTo>
                  <a:lnTo>
                    <a:pt x="21" y="43"/>
                  </a:lnTo>
                  <a:lnTo>
                    <a:pt x="21" y="43"/>
                  </a:lnTo>
                  <a:lnTo>
                    <a:pt x="21" y="41"/>
                  </a:lnTo>
                  <a:lnTo>
                    <a:pt x="19" y="41"/>
                  </a:lnTo>
                  <a:lnTo>
                    <a:pt x="19" y="41"/>
                  </a:lnTo>
                  <a:lnTo>
                    <a:pt x="19" y="32"/>
                  </a:lnTo>
                  <a:lnTo>
                    <a:pt x="19" y="24"/>
                  </a:lnTo>
                  <a:lnTo>
                    <a:pt x="17" y="16"/>
                  </a:lnTo>
                  <a:lnTo>
                    <a:pt x="14" y="11"/>
                  </a:lnTo>
                  <a:lnTo>
                    <a:pt x="13" y="8"/>
                  </a:lnTo>
                  <a:lnTo>
                    <a:pt x="9" y="5"/>
                  </a:lnTo>
                  <a:lnTo>
                    <a:pt x="5" y="5"/>
                  </a:lnTo>
                  <a:lnTo>
                    <a:pt x="1" y="8"/>
                  </a:lnTo>
                  <a:lnTo>
                    <a:pt x="0" y="8"/>
                  </a:lnTo>
                  <a:lnTo>
                    <a:pt x="0" y="8"/>
                  </a:lnTo>
                  <a:lnTo>
                    <a:pt x="0" y="8"/>
                  </a:lnTo>
                  <a:lnTo>
                    <a:pt x="0" y="6"/>
                  </a:lnTo>
                  <a:lnTo>
                    <a:pt x="0" y="6"/>
                  </a:lnTo>
                  <a:lnTo>
                    <a:pt x="0" y="5"/>
                  </a:lnTo>
                  <a:lnTo>
                    <a:pt x="0" y="5"/>
                  </a:lnTo>
                  <a:lnTo>
                    <a:pt x="0" y="3"/>
                  </a:lnTo>
                  <a:lnTo>
                    <a:pt x="0" y="3"/>
                  </a:lnTo>
                  <a:close/>
                </a:path>
              </a:pathLst>
            </a:custGeom>
            <a:solidFill>
              <a:srgbClr val="702800"/>
            </a:solidFill>
            <a:ln w="9525">
              <a:noFill/>
              <a:round/>
              <a:headEnd/>
              <a:tailEnd/>
            </a:ln>
          </p:spPr>
          <p:txBody>
            <a:bodyPr/>
            <a:lstStyle/>
            <a:p>
              <a:endParaRPr lang="en-US"/>
            </a:p>
          </p:txBody>
        </p:sp>
        <p:sp>
          <p:nvSpPr>
            <p:cNvPr id="143" name="Freeform 144"/>
            <p:cNvSpPr>
              <a:spLocks/>
            </p:cNvSpPr>
            <p:nvPr/>
          </p:nvSpPr>
          <p:spPr bwMode="auto">
            <a:xfrm>
              <a:off x="6440487" y="4208463"/>
              <a:ext cx="9525" cy="6350"/>
            </a:xfrm>
            <a:custGeom>
              <a:avLst/>
              <a:gdLst/>
              <a:ahLst/>
              <a:cxnLst>
                <a:cxn ang="0">
                  <a:pos x="8" y="7"/>
                </a:cxn>
                <a:cxn ang="0">
                  <a:pos x="6" y="5"/>
                </a:cxn>
                <a:cxn ang="0">
                  <a:pos x="5" y="5"/>
                </a:cxn>
                <a:cxn ang="0">
                  <a:pos x="3" y="5"/>
                </a:cxn>
                <a:cxn ang="0">
                  <a:pos x="2" y="8"/>
                </a:cxn>
                <a:cxn ang="0">
                  <a:pos x="0" y="8"/>
                </a:cxn>
                <a:cxn ang="0">
                  <a:pos x="0" y="8"/>
                </a:cxn>
                <a:cxn ang="0">
                  <a:pos x="0" y="8"/>
                </a:cxn>
                <a:cxn ang="0">
                  <a:pos x="0" y="8"/>
                </a:cxn>
                <a:cxn ang="0">
                  <a:pos x="0" y="7"/>
                </a:cxn>
                <a:cxn ang="0">
                  <a:pos x="0" y="7"/>
                </a:cxn>
                <a:cxn ang="0">
                  <a:pos x="0" y="5"/>
                </a:cxn>
                <a:cxn ang="0">
                  <a:pos x="0" y="5"/>
                </a:cxn>
                <a:cxn ang="0">
                  <a:pos x="3" y="2"/>
                </a:cxn>
                <a:cxn ang="0">
                  <a:pos x="6" y="0"/>
                </a:cxn>
                <a:cxn ang="0">
                  <a:pos x="8" y="0"/>
                </a:cxn>
                <a:cxn ang="0">
                  <a:pos x="11" y="2"/>
                </a:cxn>
                <a:cxn ang="0">
                  <a:pos x="11" y="2"/>
                </a:cxn>
                <a:cxn ang="0">
                  <a:pos x="11" y="4"/>
                </a:cxn>
                <a:cxn ang="0">
                  <a:pos x="11" y="4"/>
                </a:cxn>
                <a:cxn ang="0">
                  <a:pos x="11" y="5"/>
                </a:cxn>
                <a:cxn ang="0">
                  <a:pos x="10" y="5"/>
                </a:cxn>
                <a:cxn ang="0">
                  <a:pos x="10" y="5"/>
                </a:cxn>
                <a:cxn ang="0">
                  <a:pos x="10" y="7"/>
                </a:cxn>
                <a:cxn ang="0">
                  <a:pos x="8" y="7"/>
                </a:cxn>
                <a:cxn ang="0">
                  <a:pos x="8" y="7"/>
                </a:cxn>
              </a:cxnLst>
              <a:rect l="0" t="0" r="r" b="b"/>
              <a:pathLst>
                <a:path w="11" h="8">
                  <a:moveTo>
                    <a:pt x="8" y="7"/>
                  </a:moveTo>
                  <a:lnTo>
                    <a:pt x="6" y="5"/>
                  </a:lnTo>
                  <a:lnTo>
                    <a:pt x="5" y="5"/>
                  </a:lnTo>
                  <a:lnTo>
                    <a:pt x="3" y="5"/>
                  </a:lnTo>
                  <a:lnTo>
                    <a:pt x="2" y="8"/>
                  </a:lnTo>
                  <a:lnTo>
                    <a:pt x="0" y="8"/>
                  </a:lnTo>
                  <a:lnTo>
                    <a:pt x="0" y="8"/>
                  </a:lnTo>
                  <a:lnTo>
                    <a:pt x="0" y="8"/>
                  </a:lnTo>
                  <a:lnTo>
                    <a:pt x="0" y="8"/>
                  </a:lnTo>
                  <a:lnTo>
                    <a:pt x="0" y="7"/>
                  </a:lnTo>
                  <a:lnTo>
                    <a:pt x="0" y="7"/>
                  </a:lnTo>
                  <a:lnTo>
                    <a:pt x="0" y="5"/>
                  </a:lnTo>
                  <a:lnTo>
                    <a:pt x="0" y="5"/>
                  </a:lnTo>
                  <a:lnTo>
                    <a:pt x="3" y="2"/>
                  </a:lnTo>
                  <a:lnTo>
                    <a:pt x="6" y="0"/>
                  </a:lnTo>
                  <a:lnTo>
                    <a:pt x="8" y="0"/>
                  </a:lnTo>
                  <a:lnTo>
                    <a:pt x="11" y="2"/>
                  </a:lnTo>
                  <a:lnTo>
                    <a:pt x="11" y="2"/>
                  </a:lnTo>
                  <a:lnTo>
                    <a:pt x="11" y="4"/>
                  </a:lnTo>
                  <a:lnTo>
                    <a:pt x="11" y="4"/>
                  </a:lnTo>
                  <a:lnTo>
                    <a:pt x="11" y="5"/>
                  </a:lnTo>
                  <a:lnTo>
                    <a:pt x="10" y="5"/>
                  </a:lnTo>
                  <a:lnTo>
                    <a:pt x="10" y="5"/>
                  </a:lnTo>
                  <a:lnTo>
                    <a:pt x="10" y="7"/>
                  </a:lnTo>
                  <a:lnTo>
                    <a:pt x="8" y="7"/>
                  </a:lnTo>
                  <a:lnTo>
                    <a:pt x="8" y="7"/>
                  </a:lnTo>
                  <a:close/>
                </a:path>
              </a:pathLst>
            </a:custGeom>
            <a:solidFill>
              <a:srgbClr val="702800"/>
            </a:solidFill>
            <a:ln w="9525">
              <a:noFill/>
              <a:round/>
              <a:headEnd/>
              <a:tailEnd/>
            </a:ln>
          </p:spPr>
          <p:txBody>
            <a:bodyPr/>
            <a:lstStyle/>
            <a:p>
              <a:endParaRPr lang="en-US"/>
            </a:p>
          </p:txBody>
        </p:sp>
        <p:sp>
          <p:nvSpPr>
            <p:cNvPr id="144" name="Freeform 145"/>
            <p:cNvSpPr>
              <a:spLocks/>
            </p:cNvSpPr>
            <p:nvPr/>
          </p:nvSpPr>
          <p:spPr bwMode="auto">
            <a:xfrm>
              <a:off x="6353175" y="4041775"/>
              <a:ext cx="365125" cy="66675"/>
            </a:xfrm>
            <a:custGeom>
              <a:avLst/>
              <a:gdLst/>
              <a:ahLst/>
              <a:cxnLst>
                <a:cxn ang="0">
                  <a:pos x="3" y="22"/>
                </a:cxn>
                <a:cxn ang="0">
                  <a:pos x="214" y="0"/>
                </a:cxn>
                <a:cxn ang="0">
                  <a:pos x="457" y="75"/>
                </a:cxn>
                <a:cxn ang="0">
                  <a:pos x="459" y="76"/>
                </a:cxn>
                <a:cxn ang="0">
                  <a:pos x="460" y="80"/>
                </a:cxn>
                <a:cxn ang="0">
                  <a:pos x="460" y="83"/>
                </a:cxn>
                <a:cxn ang="0">
                  <a:pos x="457" y="84"/>
                </a:cxn>
                <a:cxn ang="0">
                  <a:pos x="444" y="84"/>
                </a:cxn>
                <a:cxn ang="0">
                  <a:pos x="417" y="83"/>
                </a:cxn>
                <a:cxn ang="0">
                  <a:pos x="379" y="81"/>
                </a:cxn>
                <a:cxn ang="0">
                  <a:pos x="336" y="80"/>
                </a:cxn>
                <a:cxn ang="0">
                  <a:pos x="294" y="76"/>
                </a:cxn>
                <a:cxn ang="0">
                  <a:pos x="257" y="75"/>
                </a:cxn>
                <a:cxn ang="0">
                  <a:pos x="230" y="73"/>
                </a:cxn>
                <a:cxn ang="0">
                  <a:pos x="221" y="73"/>
                </a:cxn>
                <a:cxn ang="0">
                  <a:pos x="5" y="35"/>
                </a:cxn>
                <a:cxn ang="0">
                  <a:pos x="3" y="33"/>
                </a:cxn>
                <a:cxn ang="0">
                  <a:pos x="1" y="30"/>
                </a:cxn>
                <a:cxn ang="0">
                  <a:pos x="0" y="26"/>
                </a:cxn>
                <a:cxn ang="0">
                  <a:pos x="3" y="22"/>
                </a:cxn>
              </a:cxnLst>
              <a:rect l="0" t="0" r="r" b="b"/>
              <a:pathLst>
                <a:path w="460" h="84">
                  <a:moveTo>
                    <a:pt x="3" y="22"/>
                  </a:moveTo>
                  <a:lnTo>
                    <a:pt x="214" y="0"/>
                  </a:lnTo>
                  <a:lnTo>
                    <a:pt x="457" y="75"/>
                  </a:lnTo>
                  <a:lnTo>
                    <a:pt x="459" y="76"/>
                  </a:lnTo>
                  <a:lnTo>
                    <a:pt x="460" y="80"/>
                  </a:lnTo>
                  <a:lnTo>
                    <a:pt x="460" y="83"/>
                  </a:lnTo>
                  <a:lnTo>
                    <a:pt x="457" y="84"/>
                  </a:lnTo>
                  <a:lnTo>
                    <a:pt x="444" y="84"/>
                  </a:lnTo>
                  <a:lnTo>
                    <a:pt x="417" y="83"/>
                  </a:lnTo>
                  <a:lnTo>
                    <a:pt x="379" y="81"/>
                  </a:lnTo>
                  <a:lnTo>
                    <a:pt x="336" y="80"/>
                  </a:lnTo>
                  <a:lnTo>
                    <a:pt x="294" y="76"/>
                  </a:lnTo>
                  <a:lnTo>
                    <a:pt x="257" y="75"/>
                  </a:lnTo>
                  <a:lnTo>
                    <a:pt x="230" y="73"/>
                  </a:lnTo>
                  <a:lnTo>
                    <a:pt x="221" y="73"/>
                  </a:lnTo>
                  <a:lnTo>
                    <a:pt x="5" y="35"/>
                  </a:lnTo>
                  <a:lnTo>
                    <a:pt x="3" y="33"/>
                  </a:lnTo>
                  <a:lnTo>
                    <a:pt x="1" y="30"/>
                  </a:lnTo>
                  <a:lnTo>
                    <a:pt x="0" y="26"/>
                  </a:lnTo>
                  <a:lnTo>
                    <a:pt x="3" y="22"/>
                  </a:lnTo>
                  <a:close/>
                </a:path>
              </a:pathLst>
            </a:custGeom>
            <a:solidFill>
              <a:srgbClr val="000000"/>
            </a:solidFill>
            <a:ln w="9525">
              <a:noFill/>
              <a:round/>
              <a:headEnd/>
              <a:tailEnd/>
            </a:ln>
          </p:spPr>
          <p:txBody>
            <a:bodyPr/>
            <a:lstStyle/>
            <a:p>
              <a:endParaRPr lang="en-US"/>
            </a:p>
          </p:txBody>
        </p:sp>
        <p:sp>
          <p:nvSpPr>
            <p:cNvPr id="145" name="Freeform 146"/>
            <p:cNvSpPr>
              <a:spLocks/>
            </p:cNvSpPr>
            <p:nvPr/>
          </p:nvSpPr>
          <p:spPr bwMode="auto">
            <a:xfrm>
              <a:off x="6434137" y="4078288"/>
              <a:ext cx="190500" cy="90487"/>
            </a:xfrm>
            <a:custGeom>
              <a:avLst/>
              <a:gdLst/>
              <a:ahLst/>
              <a:cxnLst>
                <a:cxn ang="0">
                  <a:pos x="0" y="115"/>
                </a:cxn>
                <a:cxn ang="0">
                  <a:pos x="7" y="0"/>
                </a:cxn>
                <a:cxn ang="0">
                  <a:pos x="242" y="27"/>
                </a:cxn>
                <a:cxn ang="0">
                  <a:pos x="239" y="105"/>
                </a:cxn>
                <a:cxn ang="0">
                  <a:pos x="232" y="100"/>
                </a:cxn>
                <a:cxn ang="0">
                  <a:pos x="215" y="88"/>
                </a:cxn>
                <a:cxn ang="0">
                  <a:pos x="189" y="72"/>
                </a:cxn>
                <a:cxn ang="0">
                  <a:pos x="156" y="57"/>
                </a:cxn>
                <a:cxn ang="0">
                  <a:pos x="120" y="51"/>
                </a:cxn>
                <a:cxn ang="0">
                  <a:pos x="80" y="54"/>
                </a:cxn>
                <a:cxn ang="0">
                  <a:pos x="39" y="75"/>
                </a:cxn>
                <a:cxn ang="0">
                  <a:pos x="0" y="115"/>
                </a:cxn>
              </a:cxnLst>
              <a:rect l="0" t="0" r="r" b="b"/>
              <a:pathLst>
                <a:path w="242" h="115">
                  <a:moveTo>
                    <a:pt x="0" y="115"/>
                  </a:moveTo>
                  <a:lnTo>
                    <a:pt x="7" y="0"/>
                  </a:lnTo>
                  <a:lnTo>
                    <a:pt x="242" y="27"/>
                  </a:lnTo>
                  <a:lnTo>
                    <a:pt x="239" y="105"/>
                  </a:lnTo>
                  <a:lnTo>
                    <a:pt x="232" y="100"/>
                  </a:lnTo>
                  <a:lnTo>
                    <a:pt x="215" y="88"/>
                  </a:lnTo>
                  <a:lnTo>
                    <a:pt x="189" y="72"/>
                  </a:lnTo>
                  <a:lnTo>
                    <a:pt x="156" y="57"/>
                  </a:lnTo>
                  <a:lnTo>
                    <a:pt x="120" y="51"/>
                  </a:lnTo>
                  <a:lnTo>
                    <a:pt x="80" y="54"/>
                  </a:lnTo>
                  <a:lnTo>
                    <a:pt x="39" y="75"/>
                  </a:lnTo>
                  <a:lnTo>
                    <a:pt x="0" y="115"/>
                  </a:lnTo>
                  <a:close/>
                </a:path>
              </a:pathLst>
            </a:custGeom>
            <a:solidFill>
              <a:srgbClr val="000000"/>
            </a:solidFill>
            <a:ln w="9525">
              <a:noFill/>
              <a:round/>
              <a:headEnd/>
              <a:tailEnd/>
            </a:ln>
          </p:spPr>
          <p:txBody>
            <a:bodyPr/>
            <a:lstStyle/>
            <a:p>
              <a:endParaRPr lang="en-US"/>
            </a:p>
          </p:txBody>
        </p:sp>
        <p:sp>
          <p:nvSpPr>
            <p:cNvPr id="146" name="Freeform 147"/>
            <p:cNvSpPr>
              <a:spLocks/>
            </p:cNvSpPr>
            <p:nvPr/>
          </p:nvSpPr>
          <p:spPr bwMode="auto">
            <a:xfrm>
              <a:off x="6338887" y="4067175"/>
              <a:ext cx="52388" cy="115888"/>
            </a:xfrm>
            <a:custGeom>
              <a:avLst/>
              <a:gdLst/>
              <a:ahLst/>
              <a:cxnLst>
                <a:cxn ang="0">
                  <a:pos x="32" y="112"/>
                </a:cxn>
                <a:cxn ang="0">
                  <a:pos x="31" y="104"/>
                </a:cxn>
                <a:cxn ang="0">
                  <a:pos x="65" y="2"/>
                </a:cxn>
                <a:cxn ang="0">
                  <a:pos x="24" y="99"/>
                </a:cxn>
                <a:cxn ang="0">
                  <a:pos x="16" y="101"/>
                </a:cxn>
                <a:cxn ang="0">
                  <a:pos x="11" y="109"/>
                </a:cxn>
                <a:cxn ang="0">
                  <a:pos x="10" y="110"/>
                </a:cxn>
                <a:cxn ang="0">
                  <a:pos x="10" y="113"/>
                </a:cxn>
                <a:cxn ang="0">
                  <a:pos x="0" y="137"/>
                </a:cxn>
                <a:cxn ang="0">
                  <a:pos x="0" y="139"/>
                </a:cxn>
                <a:cxn ang="0">
                  <a:pos x="2" y="139"/>
                </a:cxn>
                <a:cxn ang="0">
                  <a:pos x="4" y="139"/>
                </a:cxn>
                <a:cxn ang="0">
                  <a:pos x="5" y="137"/>
                </a:cxn>
                <a:cxn ang="0">
                  <a:pos x="11" y="121"/>
                </a:cxn>
                <a:cxn ang="0">
                  <a:pos x="11" y="123"/>
                </a:cxn>
                <a:cxn ang="0">
                  <a:pos x="4" y="145"/>
                </a:cxn>
                <a:cxn ang="0">
                  <a:pos x="4" y="145"/>
                </a:cxn>
                <a:cxn ang="0">
                  <a:pos x="5" y="147"/>
                </a:cxn>
                <a:cxn ang="0">
                  <a:pos x="7" y="147"/>
                </a:cxn>
                <a:cxn ang="0">
                  <a:pos x="7" y="145"/>
                </a:cxn>
                <a:cxn ang="0">
                  <a:pos x="15" y="126"/>
                </a:cxn>
                <a:cxn ang="0">
                  <a:pos x="15" y="126"/>
                </a:cxn>
                <a:cxn ang="0">
                  <a:pos x="16" y="126"/>
                </a:cxn>
                <a:cxn ang="0">
                  <a:pos x="16" y="126"/>
                </a:cxn>
                <a:cxn ang="0">
                  <a:pos x="10" y="143"/>
                </a:cxn>
                <a:cxn ang="0">
                  <a:pos x="10" y="145"/>
                </a:cxn>
                <a:cxn ang="0">
                  <a:pos x="11" y="147"/>
                </a:cxn>
                <a:cxn ang="0">
                  <a:pos x="13" y="145"/>
                </a:cxn>
                <a:cxn ang="0">
                  <a:pos x="13" y="143"/>
                </a:cxn>
                <a:cxn ang="0">
                  <a:pos x="21" y="126"/>
                </a:cxn>
                <a:cxn ang="0">
                  <a:pos x="21" y="126"/>
                </a:cxn>
                <a:cxn ang="0">
                  <a:pos x="16" y="142"/>
                </a:cxn>
                <a:cxn ang="0">
                  <a:pos x="16" y="143"/>
                </a:cxn>
                <a:cxn ang="0">
                  <a:pos x="16" y="145"/>
                </a:cxn>
                <a:cxn ang="0">
                  <a:pos x="18" y="145"/>
                </a:cxn>
                <a:cxn ang="0">
                  <a:pos x="19" y="143"/>
                </a:cxn>
                <a:cxn ang="0">
                  <a:pos x="29" y="120"/>
                </a:cxn>
                <a:cxn ang="0">
                  <a:pos x="31" y="118"/>
                </a:cxn>
                <a:cxn ang="0">
                  <a:pos x="31" y="116"/>
                </a:cxn>
              </a:cxnLst>
              <a:rect l="0" t="0" r="r" b="b"/>
              <a:pathLst>
                <a:path w="65" h="147">
                  <a:moveTo>
                    <a:pt x="31" y="116"/>
                  </a:moveTo>
                  <a:lnTo>
                    <a:pt x="32" y="112"/>
                  </a:lnTo>
                  <a:lnTo>
                    <a:pt x="32" y="107"/>
                  </a:lnTo>
                  <a:lnTo>
                    <a:pt x="31" y="104"/>
                  </a:lnTo>
                  <a:lnTo>
                    <a:pt x="27" y="101"/>
                  </a:lnTo>
                  <a:lnTo>
                    <a:pt x="65" y="2"/>
                  </a:lnTo>
                  <a:lnTo>
                    <a:pt x="61" y="0"/>
                  </a:lnTo>
                  <a:lnTo>
                    <a:pt x="24" y="99"/>
                  </a:lnTo>
                  <a:lnTo>
                    <a:pt x="21" y="99"/>
                  </a:lnTo>
                  <a:lnTo>
                    <a:pt x="16" y="101"/>
                  </a:lnTo>
                  <a:lnTo>
                    <a:pt x="13" y="104"/>
                  </a:lnTo>
                  <a:lnTo>
                    <a:pt x="11" y="109"/>
                  </a:lnTo>
                  <a:lnTo>
                    <a:pt x="10" y="110"/>
                  </a:lnTo>
                  <a:lnTo>
                    <a:pt x="10" y="110"/>
                  </a:lnTo>
                  <a:lnTo>
                    <a:pt x="10" y="112"/>
                  </a:lnTo>
                  <a:lnTo>
                    <a:pt x="10" y="113"/>
                  </a:lnTo>
                  <a:lnTo>
                    <a:pt x="10" y="115"/>
                  </a:lnTo>
                  <a:lnTo>
                    <a:pt x="0" y="137"/>
                  </a:lnTo>
                  <a:lnTo>
                    <a:pt x="0" y="139"/>
                  </a:lnTo>
                  <a:lnTo>
                    <a:pt x="0" y="139"/>
                  </a:lnTo>
                  <a:lnTo>
                    <a:pt x="0" y="139"/>
                  </a:lnTo>
                  <a:lnTo>
                    <a:pt x="2" y="139"/>
                  </a:lnTo>
                  <a:lnTo>
                    <a:pt x="4" y="139"/>
                  </a:lnTo>
                  <a:lnTo>
                    <a:pt x="4" y="139"/>
                  </a:lnTo>
                  <a:lnTo>
                    <a:pt x="4" y="139"/>
                  </a:lnTo>
                  <a:lnTo>
                    <a:pt x="5" y="137"/>
                  </a:lnTo>
                  <a:lnTo>
                    <a:pt x="11" y="121"/>
                  </a:lnTo>
                  <a:lnTo>
                    <a:pt x="11" y="121"/>
                  </a:lnTo>
                  <a:lnTo>
                    <a:pt x="11" y="121"/>
                  </a:lnTo>
                  <a:lnTo>
                    <a:pt x="11" y="123"/>
                  </a:lnTo>
                  <a:lnTo>
                    <a:pt x="11" y="123"/>
                  </a:lnTo>
                  <a:lnTo>
                    <a:pt x="4" y="145"/>
                  </a:lnTo>
                  <a:lnTo>
                    <a:pt x="4" y="145"/>
                  </a:lnTo>
                  <a:lnTo>
                    <a:pt x="4" y="145"/>
                  </a:lnTo>
                  <a:lnTo>
                    <a:pt x="4" y="147"/>
                  </a:lnTo>
                  <a:lnTo>
                    <a:pt x="5" y="147"/>
                  </a:lnTo>
                  <a:lnTo>
                    <a:pt x="5" y="147"/>
                  </a:lnTo>
                  <a:lnTo>
                    <a:pt x="7" y="147"/>
                  </a:lnTo>
                  <a:lnTo>
                    <a:pt x="7" y="147"/>
                  </a:lnTo>
                  <a:lnTo>
                    <a:pt x="7" y="145"/>
                  </a:lnTo>
                  <a:lnTo>
                    <a:pt x="15" y="126"/>
                  </a:lnTo>
                  <a:lnTo>
                    <a:pt x="15" y="126"/>
                  </a:lnTo>
                  <a:lnTo>
                    <a:pt x="15" y="126"/>
                  </a:lnTo>
                  <a:lnTo>
                    <a:pt x="15" y="126"/>
                  </a:lnTo>
                  <a:lnTo>
                    <a:pt x="15" y="126"/>
                  </a:lnTo>
                  <a:lnTo>
                    <a:pt x="16" y="126"/>
                  </a:lnTo>
                  <a:lnTo>
                    <a:pt x="16" y="126"/>
                  </a:lnTo>
                  <a:lnTo>
                    <a:pt x="16" y="126"/>
                  </a:lnTo>
                  <a:lnTo>
                    <a:pt x="16" y="126"/>
                  </a:lnTo>
                  <a:lnTo>
                    <a:pt x="10" y="143"/>
                  </a:lnTo>
                  <a:lnTo>
                    <a:pt x="10" y="145"/>
                  </a:lnTo>
                  <a:lnTo>
                    <a:pt x="10" y="145"/>
                  </a:lnTo>
                  <a:lnTo>
                    <a:pt x="10" y="145"/>
                  </a:lnTo>
                  <a:lnTo>
                    <a:pt x="11" y="147"/>
                  </a:lnTo>
                  <a:lnTo>
                    <a:pt x="11" y="147"/>
                  </a:lnTo>
                  <a:lnTo>
                    <a:pt x="13" y="145"/>
                  </a:lnTo>
                  <a:lnTo>
                    <a:pt x="13" y="145"/>
                  </a:lnTo>
                  <a:lnTo>
                    <a:pt x="13" y="143"/>
                  </a:lnTo>
                  <a:lnTo>
                    <a:pt x="21" y="126"/>
                  </a:lnTo>
                  <a:lnTo>
                    <a:pt x="21" y="126"/>
                  </a:lnTo>
                  <a:lnTo>
                    <a:pt x="21" y="126"/>
                  </a:lnTo>
                  <a:lnTo>
                    <a:pt x="21" y="126"/>
                  </a:lnTo>
                  <a:lnTo>
                    <a:pt x="23" y="126"/>
                  </a:lnTo>
                  <a:lnTo>
                    <a:pt x="16" y="142"/>
                  </a:lnTo>
                  <a:lnTo>
                    <a:pt x="16" y="143"/>
                  </a:lnTo>
                  <a:lnTo>
                    <a:pt x="16" y="143"/>
                  </a:lnTo>
                  <a:lnTo>
                    <a:pt x="16" y="145"/>
                  </a:lnTo>
                  <a:lnTo>
                    <a:pt x="16" y="145"/>
                  </a:lnTo>
                  <a:lnTo>
                    <a:pt x="18" y="145"/>
                  </a:lnTo>
                  <a:lnTo>
                    <a:pt x="18" y="145"/>
                  </a:lnTo>
                  <a:lnTo>
                    <a:pt x="19" y="145"/>
                  </a:lnTo>
                  <a:lnTo>
                    <a:pt x="19" y="143"/>
                  </a:lnTo>
                  <a:lnTo>
                    <a:pt x="27" y="121"/>
                  </a:lnTo>
                  <a:lnTo>
                    <a:pt x="29" y="120"/>
                  </a:lnTo>
                  <a:lnTo>
                    <a:pt x="29" y="118"/>
                  </a:lnTo>
                  <a:lnTo>
                    <a:pt x="31" y="118"/>
                  </a:lnTo>
                  <a:lnTo>
                    <a:pt x="31" y="118"/>
                  </a:lnTo>
                  <a:lnTo>
                    <a:pt x="31" y="116"/>
                  </a:lnTo>
                  <a:close/>
                </a:path>
              </a:pathLst>
            </a:custGeom>
            <a:solidFill>
              <a:srgbClr val="000000"/>
            </a:solidFill>
            <a:ln w="9525">
              <a:noFill/>
              <a:round/>
              <a:headEnd/>
              <a:tailEnd/>
            </a:ln>
          </p:spPr>
          <p:txBody>
            <a:bodyPr/>
            <a:lstStyle/>
            <a:p>
              <a:endParaRPr lang="en-US"/>
            </a:p>
          </p:txBody>
        </p:sp>
        <p:grpSp>
          <p:nvGrpSpPr>
            <p:cNvPr id="147" name="Group 148"/>
            <p:cNvGrpSpPr>
              <a:grpSpLocks/>
            </p:cNvGrpSpPr>
            <p:nvPr/>
          </p:nvGrpSpPr>
          <p:grpSpPr bwMode="auto">
            <a:xfrm>
              <a:off x="6500812" y="3787775"/>
              <a:ext cx="344488" cy="180975"/>
              <a:chOff x="2546" y="1954"/>
              <a:chExt cx="217" cy="114"/>
            </a:xfrm>
          </p:grpSpPr>
          <p:sp>
            <p:nvSpPr>
              <p:cNvPr id="189" name="Freeform 149"/>
              <p:cNvSpPr>
                <a:spLocks/>
              </p:cNvSpPr>
              <p:nvPr/>
            </p:nvSpPr>
            <p:spPr bwMode="auto">
              <a:xfrm>
                <a:off x="2546" y="1959"/>
                <a:ext cx="179" cy="109"/>
              </a:xfrm>
              <a:custGeom>
                <a:avLst/>
                <a:gdLst/>
                <a:ahLst/>
                <a:cxnLst>
                  <a:cxn ang="0">
                    <a:pos x="355" y="218"/>
                  </a:cxn>
                  <a:cxn ang="0">
                    <a:pos x="173" y="159"/>
                  </a:cxn>
                  <a:cxn ang="0">
                    <a:pos x="0" y="9"/>
                  </a:cxn>
                  <a:cxn ang="0">
                    <a:pos x="0" y="8"/>
                  </a:cxn>
                  <a:cxn ang="0">
                    <a:pos x="0" y="5"/>
                  </a:cxn>
                  <a:cxn ang="0">
                    <a:pos x="0" y="2"/>
                  </a:cxn>
                  <a:cxn ang="0">
                    <a:pos x="3" y="0"/>
                  </a:cxn>
                  <a:cxn ang="0">
                    <a:pos x="12" y="5"/>
                  </a:cxn>
                  <a:cxn ang="0">
                    <a:pos x="35" y="16"/>
                  </a:cxn>
                  <a:cxn ang="0">
                    <a:pos x="66" y="32"/>
                  </a:cxn>
                  <a:cxn ang="0">
                    <a:pos x="101" y="49"/>
                  </a:cxn>
                  <a:cxn ang="0">
                    <a:pos x="135" y="67"/>
                  </a:cxn>
                  <a:cxn ang="0">
                    <a:pos x="165" y="83"/>
                  </a:cxn>
                  <a:cxn ang="0">
                    <a:pos x="185" y="92"/>
                  </a:cxn>
                  <a:cxn ang="0">
                    <a:pos x="193" y="97"/>
                  </a:cxn>
                  <a:cxn ang="0">
                    <a:pos x="357" y="208"/>
                  </a:cxn>
                  <a:cxn ang="0">
                    <a:pos x="357" y="210"/>
                  </a:cxn>
                  <a:cxn ang="0">
                    <a:pos x="358" y="213"/>
                  </a:cxn>
                  <a:cxn ang="0">
                    <a:pos x="358" y="216"/>
                  </a:cxn>
                  <a:cxn ang="0">
                    <a:pos x="355" y="218"/>
                  </a:cxn>
                </a:cxnLst>
                <a:rect l="0" t="0" r="r" b="b"/>
                <a:pathLst>
                  <a:path w="358" h="218">
                    <a:moveTo>
                      <a:pt x="355" y="218"/>
                    </a:moveTo>
                    <a:lnTo>
                      <a:pt x="173" y="159"/>
                    </a:lnTo>
                    <a:lnTo>
                      <a:pt x="0" y="9"/>
                    </a:lnTo>
                    <a:lnTo>
                      <a:pt x="0" y="8"/>
                    </a:lnTo>
                    <a:lnTo>
                      <a:pt x="0" y="5"/>
                    </a:lnTo>
                    <a:lnTo>
                      <a:pt x="0" y="2"/>
                    </a:lnTo>
                    <a:lnTo>
                      <a:pt x="3" y="0"/>
                    </a:lnTo>
                    <a:lnTo>
                      <a:pt x="12" y="5"/>
                    </a:lnTo>
                    <a:lnTo>
                      <a:pt x="35" y="16"/>
                    </a:lnTo>
                    <a:lnTo>
                      <a:pt x="66" y="32"/>
                    </a:lnTo>
                    <a:lnTo>
                      <a:pt x="101" y="49"/>
                    </a:lnTo>
                    <a:lnTo>
                      <a:pt x="135" y="67"/>
                    </a:lnTo>
                    <a:lnTo>
                      <a:pt x="165" y="83"/>
                    </a:lnTo>
                    <a:lnTo>
                      <a:pt x="185" y="92"/>
                    </a:lnTo>
                    <a:lnTo>
                      <a:pt x="193" y="97"/>
                    </a:lnTo>
                    <a:lnTo>
                      <a:pt x="357" y="208"/>
                    </a:lnTo>
                    <a:lnTo>
                      <a:pt x="357" y="210"/>
                    </a:lnTo>
                    <a:lnTo>
                      <a:pt x="358" y="213"/>
                    </a:lnTo>
                    <a:lnTo>
                      <a:pt x="358" y="216"/>
                    </a:lnTo>
                    <a:lnTo>
                      <a:pt x="355" y="218"/>
                    </a:lnTo>
                    <a:close/>
                  </a:path>
                </a:pathLst>
              </a:custGeom>
              <a:solidFill>
                <a:srgbClr val="000000"/>
              </a:solidFill>
              <a:ln w="9525">
                <a:noFill/>
                <a:round/>
                <a:headEnd/>
                <a:tailEnd/>
              </a:ln>
            </p:spPr>
            <p:txBody>
              <a:bodyPr/>
              <a:lstStyle/>
              <a:p>
                <a:endParaRPr lang="en-US"/>
              </a:p>
            </p:txBody>
          </p:sp>
          <p:sp>
            <p:nvSpPr>
              <p:cNvPr id="190" name="Freeform 150"/>
              <p:cNvSpPr>
                <a:spLocks/>
              </p:cNvSpPr>
              <p:nvPr/>
            </p:nvSpPr>
            <p:spPr bwMode="auto">
              <a:xfrm>
                <a:off x="2593" y="1954"/>
                <a:ext cx="115" cy="86"/>
              </a:xfrm>
              <a:custGeom>
                <a:avLst/>
                <a:gdLst/>
                <a:ahLst/>
                <a:cxnLst>
                  <a:cxn ang="0">
                    <a:pos x="231" y="79"/>
                  </a:cxn>
                  <a:cxn ang="0">
                    <a:pos x="185" y="171"/>
                  </a:cxn>
                  <a:cxn ang="0">
                    <a:pos x="0" y="63"/>
                  </a:cxn>
                  <a:cxn ang="0">
                    <a:pos x="32" y="0"/>
                  </a:cxn>
                  <a:cxn ang="0">
                    <a:pos x="34" y="0"/>
                  </a:cxn>
                  <a:cxn ang="0">
                    <a:pos x="42" y="1"/>
                  </a:cxn>
                  <a:cxn ang="0">
                    <a:pos x="54" y="5"/>
                  </a:cxn>
                  <a:cxn ang="0">
                    <a:pos x="73" y="11"/>
                  </a:cxn>
                  <a:cxn ang="0">
                    <a:pos x="99" y="22"/>
                  </a:cxn>
                  <a:cxn ang="0">
                    <a:pos x="134" y="35"/>
                  </a:cxn>
                  <a:cxn ang="0">
                    <a:pos x="177" y="54"/>
                  </a:cxn>
                  <a:cxn ang="0">
                    <a:pos x="231" y="79"/>
                  </a:cxn>
                </a:cxnLst>
                <a:rect l="0" t="0" r="r" b="b"/>
                <a:pathLst>
                  <a:path w="231" h="171">
                    <a:moveTo>
                      <a:pt x="231" y="79"/>
                    </a:moveTo>
                    <a:lnTo>
                      <a:pt x="185" y="171"/>
                    </a:lnTo>
                    <a:lnTo>
                      <a:pt x="0" y="63"/>
                    </a:lnTo>
                    <a:lnTo>
                      <a:pt x="32" y="0"/>
                    </a:lnTo>
                    <a:lnTo>
                      <a:pt x="34" y="0"/>
                    </a:lnTo>
                    <a:lnTo>
                      <a:pt x="42" y="1"/>
                    </a:lnTo>
                    <a:lnTo>
                      <a:pt x="54" y="5"/>
                    </a:lnTo>
                    <a:lnTo>
                      <a:pt x="73" y="11"/>
                    </a:lnTo>
                    <a:lnTo>
                      <a:pt x="99" y="22"/>
                    </a:lnTo>
                    <a:lnTo>
                      <a:pt x="134" y="35"/>
                    </a:lnTo>
                    <a:lnTo>
                      <a:pt x="177" y="54"/>
                    </a:lnTo>
                    <a:lnTo>
                      <a:pt x="231" y="79"/>
                    </a:lnTo>
                    <a:close/>
                  </a:path>
                </a:pathLst>
              </a:custGeom>
              <a:solidFill>
                <a:srgbClr val="000000"/>
              </a:solidFill>
              <a:ln w="9525">
                <a:noFill/>
                <a:round/>
                <a:headEnd/>
                <a:tailEnd/>
              </a:ln>
            </p:spPr>
            <p:txBody>
              <a:bodyPr/>
              <a:lstStyle/>
              <a:p>
                <a:endParaRPr lang="en-US"/>
              </a:p>
            </p:txBody>
          </p:sp>
          <p:sp>
            <p:nvSpPr>
              <p:cNvPr id="191" name="Freeform 151"/>
              <p:cNvSpPr>
                <a:spLocks/>
              </p:cNvSpPr>
              <p:nvPr/>
            </p:nvSpPr>
            <p:spPr bwMode="auto">
              <a:xfrm>
                <a:off x="2692" y="2033"/>
                <a:ext cx="71" cy="15"/>
              </a:xfrm>
              <a:custGeom>
                <a:avLst/>
                <a:gdLst/>
                <a:ahLst/>
                <a:cxnLst>
                  <a:cxn ang="0">
                    <a:pos x="97" y="17"/>
                  </a:cxn>
                  <a:cxn ang="0">
                    <a:pos x="103" y="20"/>
                  </a:cxn>
                  <a:cxn ang="0">
                    <a:pos x="109" y="20"/>
                  </a:cxn>
                  <a:cxn ang="0">
                    <a:pos x="111" y="20"/>
                  </a:cxn>
                  <a:cxn ang="0">
                    <a:pos x="113" y="20"/>
                  </a:cxn>
                  <a:cxn ang="0">
                    <a:pos x="136" y="17"/>
                  </a:cxn>
                  <a:cxn ang="0">
                    <a:pos x="136" y="16"/>
                  </a:cxn>
                  <a:cxn ang="0">
                    <a:pos x="136" y="14"/>
                  </a:cxn>
                  <a:cxn ang="0">
                    <a:pos x="135" y="14"/>
                  </a:cxn>
                  <a:cxn ang="0">
                    <a:pos x="117" y="16"/>
                  </a:cxn>
                  <a:cxn ang="0">
                    <a:pos x="119" y="16"/>
                  </a:cxn>
                  <a:cxn ang="0">
                    <a:pos x="119" y="14"/>
                  </a:cxn>
                  <a:cxn ang="0">
                    <a:pos x="141" y="11"/>
                  </a:cxn>
                  <a:cxn ang="0">
                    <a:pos x="141" y="11"/>
                  </a:cxn>
                  <a:cxn ang="0">
                    <a:pos x="141" y="9"/>
                  </a:cxn>
                  <a:cxn ang="0">
                    <a:pos x="140" y="8"/>
                  </a:cxn>
                  <a:cxn ang="0">
                    <a:pos x="120" y="11"/>
                  </a:cxn>
                  <a:cxn ang="0">
                    <a:pos x="120" y="11"/>
                  </a:cxn>
                  <a:cxn ang="0">
                    <a:pos x="120" y="11"/>
                  </a:cxn>
                  <a:cxn ang="0">
                    <a:pos x="120" y="9"/>
                  </a:cxn>
                  <a:cxn ang="0">
                    <a:pos x="119" y="9"/>
                  </a:cxn>
                  <a:cxn ang="0">
                    <a:pos x="136" y="6"/>
                  </a:cxn>
                  <a:cxn ang="0">
                    <a:pos x="138" y="6"/>
                  </a:cxn>
                  <a:cxn ang="0">
                    <a:pos x="136" y="4"/>
                  </a:cxn>
                  <a:cxn ang="0">
                    <a:pos x="136" y="4"/>
                  </a:cxn>
                  <a:cxn ang="0">
                    <a:pos x="117" y="6"/>
                  </a:cxn>
                  <a:cxn ang="0">
                    <a:pos x="117" y="6"/>
                  </a:cxn>
                  <a:cxn ang="0">
                    <a:pos x="116" y="4"/>
                  </a:cxn>
                  <a:cxn ang="0">
                    <a:pos x="133" y="3"/>
                  </a:cxn>
                  <a:cxn ang="0">
                    <a:pos x="133" y="1"/>
                  </a:cxn>
                  <a:cxn ang="0">
                    <a:pos x="133" y="0"/>
                  </a:cxn>
                  <a:cxn ang="0">
                    <a:pos x="133" y="0"/>
                  </a:cxn>
                  <a:cxn ang="0">
                    <a:pos x="111" y="3"/>
                  </a:cxn>
                  <a:cxn ang="0">
                    <a:pos x="108" y="3"/>
                  </a:cxn>
                  <a:cxn ang="0">
                    <a:pos x="106" y="3"/>
                  </a:cxn>
                  <a:cxn ang="0">
                    <a:pos x="101" y="3"/>
                  </a:cxn>
                  <a:cxn ang="0">
                    <a:pos x="95" y="8"/>
                  </a:cxn>
                  <a:cxn ang="0">
                    <a:pos x="0" y="24"/>
                  </a:cxn>
                  <a:cxn ang="0">
                    <a:pos x="93" y="16"/>
                  </a:cxn>
                </a:cxnLst>
                <a:rect l="0" t="0" r="r" b="b"/>
                <a:pathLst>
                  <a:path w="141" h="28">
                    <a:moveTo>
                      <a:pt x="93" y="16"/>
                    </a:moveTo>
                    <a:lnTo>
                      <a:pt x="97" y="17"/>
                    </a:lnTo>
                    <a:lnTo>
                      <a:pt x="100" y="20"/>
                    </a:lnTo>
                    <a:lnTo>
                      <a:pt x="103" y="20"/>
                    </a:lnTo>
                    <a:lnTo>
                      <a:pt x="108" y="20"/>
                    </a:lnTo>
                    <a:lnTo>
                      <a:pt x="109" y="20"/>
                    </a:lnTo>
                    <a:lnTo>
                      <a:pt x="109" y="20"/>
                    </a:lnTo>
                    <a:lnTo>
                      <a:pt x="111" y="20"/>
                    </a:lnTo>
                    <a:lnTo>
                      <a:pt x="111" y="20"/>
                    </a:lnTo>
                    <a:lnTo>
                      <a:pt x="113" y="20"/>
                    </a:lnTo>
                    <a:lnTo>
                      <a:pt x="135" y="17"/>
                    </a:lnTo>
                    <a:lnTo>
                      <a:pt x="136" y="17"/>
                    </a:lnTo>
                    <a:lnTo>
                      <a:pt x="136" y="16"/>
                    </a:lnTo>
                    <a:lnTo>
                      <a:pt x="136" y="16"/>
                    </a:lnTo>
                    <a:lnTo>
                      <a:pt x="136" y="16"/>
                    </a:lnTo>
                    <a:lnTo>
                      <a:pt x="136" y="14"/>
                    </a:lnTo>
                    <a:lnTo>
                      <a:pt x="135" y="14"/>
                    </a:lnTo>
                    <a:lnTo>
                      <a:pt x="135" y="14"/>
                    </a:lnTo>
                    <a:lnTo>
                      <a:pt x="133" y="14"/>
                    </a:lnTo>
                    <a:lnTo>
                      <a:pt x="117" y="16"/>
                    </a:lnTo>
                    <a:lnTo>
                      <a:pt x="119" y="16"/>
                    </a:lnTo>
                    <a:lnTo>
                      <a:pt x="119" y="16"/>
                    </a:lnTo>
                    <a:lnTo>
                      <a:pt x="119" y="16"/>
                    </a:lnTo>
                    <a:lnTo>
                      <a:pt x="119" y="14"/>
                    </a:lnTo>
                    <a:lnTo>
                      <a:pt x="140" y="11"/>
                    </a:lnTo>
                    <a:lnTo>
                      <a:pt x="141" y="11"/>
                    </a:lnTo>
                    <a:lnTo>
                      <a:pt x="141" y="11"/>
                    </a:lnTo>
                    <a:lnTo>
                      <a:pt x="141" y="11"/>
                    </a:lnTo>
                    <a:lnTo>
                      <a:pt x="141" y="9"/>
                    </a:lnTo>
                    <a:lnTo>
                      <a:pt x="141" y="9"/>
                    </a:lnTo>
                    <a:lnTo>
                      <a:pt x="140" y="8"/>
                    </a:lnTo>
                    <a:lnTo>
                      <a:pt x="140" y="8"/>
                    </a:lnTo>
                    <a:lnTo>
                      <a:pt x="138" y="8"/>
                    </a:lnTo>
                    <a:lnTo>
                      <a:pt x="120" y="11"/>
                    </a:lnTo>
                    <a:lnTo>
                      <a:pt x="120" y="11"/>
                    </a:lnTo>
                    <a:lnTo>
                      <a:pt x="120" y="11"/>
                    </a:lnTo>
                    <a:lnTo>
                      <a:pt x="120" y="11"/>
                    </a:lnTo>
                    <a:lnTo>
                      <a:pt x="120" y="11"/>
                    </a:lnTo>
                    <a:lnTo>
                      <a:pt x="120" y="9"/>
                    </a:lnTo>
                    <a:lnTo>
                      <a:pt x="120" y="9"/>
                    </a:lnTo>
                    <a:lnTo>
                      <a:pt x="119" y="9"/>
                    </a:lnTo>
                    <a:lnTo>
                      <a:pt x="119" y="9"/>
                    </a:lnTo>
                    <a:lnTo>
                      <a:pt x="136" y="8"/>
                    </a:lnTo>
                    <a:lnTo>
                      <a:pt x="136" y="6"/>
                    </a:lnTo>
                    <a:lnTo>
                      <a:pt x="138" y="6"/>
                    </a:lnTo>
                    <a:lnTo>
                      <a:pt x="138" y="6"/>
                    </a:lnTo>
                    <a:lnTo>
                      <a:pt x="138" y="4"/>
                    </a:lnTo>
                    <a:lnTo>
                      <a:pt x="136" y="4"/>
                    </a:lnTo>
                    <a:lnTo>
                      <a:pt x="136" y="4"/>
                    </a:lnTo>
                    <a:lnTo>
                      <a:pt x="136" y="4"/>
                    </a:lnTo>
                    <a:lnTo>
                      <a:pt x="135" y="4"/>
                    </a:lnTo>
                    <a:lnTo>
                      <a:pt x="117" y="6"/>
                    </a:lnTo>
                    <a:lnTo>
                      <a:pt x="117" y="6"/>
                    </a:lnTo>
                    <a:lnTo>
                      <a:pt x="117" y="6"/>
                    </a:lnTo>
                    <a:lnTo>
                      <a:pt x="117" y="6"/>
                    </a:lnTo>
                    <a:lnTo>
                      <a:pt x="116" y="4"/>
                    </a:lnTo>
                    <a:lnTo>
                      <a:pt x="132" y="3"/>
                    </a:lnTo>
                    <a:lnTo>
                      <a:pt x="133" y="3"/>
                    </a:lnTo>
                    <a:lnTo>
                      <a:pt x="133" y="1"/>
                    </a:lnTo>
                    <a:lnTo>
                      <a:pt x="133" y="1"/>
                    </a:lnTo>
                    <a:lnTo>
                      <a:pt x="133" y="1"/>
                    </a:lnTo>
                    <a:lnTo>
                      <a:pt x="133" y="0"/>
                    </a:lnTo>
                    <a:lnTo>
                      <a:pt x="133" y="0"/>
                    </a:lnTo>
                    <a:lnTo>
                      <a:pt x="133" y="0"/>
                    </a:lnTo>
                    <a:lnTo>
                      <a:pt x="132" y="0"/>
                    </a:lnTo>
                    <a:lnTo>
                      <a:pt x="111" y="3"/>
                    </a:lnTo>
                    <a:lnTo>
                      <a:pt x="109" y="3"/>
                    </a:lnTo>
                    <a:lnTo>
                      <a:pt x="108" y="3"/>
                    </a:lnTo>
                    <a:lnTo>
                      <a:pt x="108" y="3"/>
                    </a:lnTo>
                    <a:lnTo>
                      <a:pt x="106" y="3"/>
                    </a:lnTo>
                    <a:lnTo>
                      <a:pt x="106" y="3"/>
                    </a:lnTo>
                    <a:lnTo>
                      <a:pt x="101" y="3"/>
                    </a:lnTo>
                    <a:lnTo>
                      <a:pt x="98" y="6"/>
                    </a:lnTo>
                    <a:lnTo>
                      <a:pt x="95" y="8"/>
                    </a:lnTo>
                    <a:lnTo>
                      <a:pt x="93" y="11"/>
                    </a:lnTo>
                    <a:lnTo>
                      <a:pt x="0" y="24"/>
                    </a:lnTo>
                    <a:lnTo>
                      <a:pt x="1" y="28"/>
                    </a:lnTo>
                    <a:lnTo>
                      <a:pt x="93" y="16"/>
                    </a:lnTo>
                    <a:close/>
                  </a:path>
                </a:pathLst>
              </a:custGeom>
              <a:solidFill>
                <a:srgbClr val="C00000"/>
              </a:solidFill>
              <a:ln w="9525">
                <a:noFill/>
                <a:round/>
                <a:headEnd/>
                <a:tailEnd/>
              </a:ln>
            </p:spPr>
            <p:txBody>
              <a:bodyPr/>
              <a:lstStyle/>
              <a:p>
                <a:endParaRPr lang="en-US"/>
              </a:p>
            </p:txBody>
          </p:sp>
        </p:grpSp>
        <p:sp>
          <p:nvSpPr>
            <p:cNvPr id="148" name="Freeform 152"/>
            <p:cNvSpPr>
              <a:spLocks/>
            </p:cNvSpPr>
            <p:nvPr/>
          </p:nvSpPr>
          <p:spPr bwMode="auto">
            <a:xfrm>
              <a:off x="6765925" y="4816475"/>
              <a:ext cx="319087" cy="93663"/>
            </a:xfrm>
            <a:custGeom>
              <a:avLst/>
              <a:gdLst/>
              <a:ahLst/>
              <a:cxnLst>
                <a:cxn ang="0">
                  <a:pos x="1" y="0"/>
                </a:cxn>
                <a:cxn ang="0">
                  <a:pos x="401" y="64"/>
                </a:cxn>
                <a:cxn ang="0">
                  <a:pos x="393" y="118"/>
                </a:cxn>
                <a:cxn ang="0">
                  <a:pos x="0" y="43"/>
                </a:cxn>
                <a:cxn ang="0">
                  <a:pos x="1" y="0"/>
                </a:cxn>
              </a:cxnLst>
              <a:rect l="0" t="0" r="r" b="b"/>
              <a:pathLst>
                <a:path w="401" h="118">
                  <a:moveTo>
                    <a:pt x="1" y="0"/>
                  </a:moveTo>
                  <a:lnTo>
                    <a:pt x="401" y="64"/>
                  </a:lnTo>
                  <a:lnTo>
                    <a:pt x="393" y="118"/>
                  </a:lnTo>
                  <a:lnTo>
                    <a:pt x="0" y="43"/>
                  </a:lnTo>
                  <a:lnTo>
                    <a:pt x="1" y="0"/>
                  </a:lnTo>
                  <a:close/>
                </a:path>
              </a:pathLst>
            </a:custGeom>
            <a:solidFill>
              <a:srgbClr val="FFFFFF"/>
            </a:solidFill>
            <a:ln w="9525">
              <a:noFill/>
              <a:round/>
              <a:headEnd/>
              <a:tailEnd/>
            </a:ln>
          </p:spPr>
          <p:txBody>
            <a:bodyPr/>
            <a:lstStyle/>
            <a:p>
              <a:endParaRPr lang="en-US"/>
            </a:p>
          </p:txBody>
        </p:sp>
        <p:sp>
          <p:nvSpPr>
            <p:cNvPr id="149" name="Freeform 153"/>
            <p:cNvSpPr>
              <a:spLocks/>
            </p:cNvSpPr>
            <p:nvPr/>
          </p:nvSpPr>
          <p:spPr bwMode="auto">
            <a:xfrm>
              <a:off x="7097712" y="5405438"/>
              <a:ext cx="204788" cy="736600"/>
            </a:xfrm>
            <a:custGeom>
              <a:avLst/>
              <a:gdLst/>
              <a:ahLst/>
              <a:cxnLst>
                <a:cxn ang="0">
                  <a:pos x="242" y="913"/>
                </a:cxn>
                <a:cxn ang="0">
                  <a:pos x="216" y="902"/>
                </a:cxn>
                <a:cxn ang="0">
                  <a:pos x="186" y="888"/>
                </a:cxn>
                <a:cxn ang="0">
                  <a:pos x="164" y="878"/>
                </a:cxn>
                <a:cxn ang="0">
                  <a:pos x="161" y="877"/>
                </a:cxn>
                <a:cxn ang="0">
                  <a:pos x="146" y="853"/>
                </a:cxn>
                <a:cxn ang="0">
                  <a:pos x="129" y="821"/>
                </a:cxn>
                <a:cxn ang="0">
                  <a:pos x="110" y="791"/>
                </a:cxn>
                <a:cxn ang="0">
                  <a:pos x="96" y="766"/>
                </a:cxn>
                <a:cxn ang="0">
                  <a:pos x="70" y="629"/>
                </a:cxn>
                <a:cxn ang="0">
                  <a:pos x="86" y="446"/>
                </a:cxn>
                <a:cxn ang="0">
                  <a:pos x="123" y="257"/>
                </a:cxn>
                <a:cxn ang="0">
                  <a:pos x="156" y="98"/>
                </a:cxn>
                <a:cxn ang="0">
                  <a:pos x="164" y="70"/>
                </a:cxn>
                <a:cxn ang="0">
                  <a:pos x="170" y="41"/>
                </a:cxn>
                <a:cxn ang="0">
                  <a:pos x="142" y="30"/>
                </a:cxn>
                <a:cxn ang="0">
                  <a:pos x="118" y="11"/>
                </a:cxn>
                <a:cxn ang="0">
                  <a:pos x="94" y="0"/>
                </a:cxn>
                <a:cxn ang="0">
                  <a:pos x="62" y="6"/>
                </a:cxn>
                <a:cxn ang="0">
                  <a:pos x="19" y="140"/>
                </a:cxn>
                <a:cxn ang="0">
                  <a:pos x="0" y="281"/>
                </a:cxn>
                <a:cxn ang="0">
                  <a:pos x="7" y="467"/>
                </a:cxn>
                <a:cxn ang="0">
                  <a:pos x="42" y="724"/>
                </a:cxn>
                <a:cxn ang="0">
                  <a:pos x="40" y="737"/>
                </a:cxn>
                <a:cxn ang="0">
                  <a:pos x="34" y="751"/>
                </a:cxn>
                <a:cxn ang="0">
                  <a:pos x="30" y="756"/>
                </a:cxn>
                <a:cxn ang="0">
                  <a:pos x="26" y="761"/>
                </a:cxn>
                <a:cxn ang="0">
                  <a:pos x="19" y="769"/>
                </a:cxn>
                <a:cxn ang="0">
                  <a:pos x="11" y="783"/>
                </a:cxn>
                <a:cxn ang="0">
                  <a:pos x="10" y="826"/>
                </a:cxn>
                <a:cxn ang="0">
                  <a:pos x="19" y="842"/>
                </a:cxn>
                <a:cxn ang="0">
                  <a:pos x="37" y="928"/>
                </a:cxn>
                <a:cxn ang="0">
                  <a:pos x="62" y="859"/>
                </a:cxn>
                <a:cxn ang="0">
                  <a:pos x="94" y="880"/>
                </a:cxn>
                <a:cxn ang="0">
                  <a:pos x="115" y="905"/>
                </a:cxn>
                <a:cxn ang="0">
                  <a:pos x="126" y="924"/>
                </a:cxn>
                <a:cxn ang="0">
                  <a:pos x="256" y="928"/>
                </a:cxn>
                <a:cxn ang="0">
                  <a:pos x="258" y="923"/>
                </a:cxn>
                <a:cxn ang="0">
                  <a:pos x="248" y="915"/>
                </a:cxn>
              </a:cxnLst>
              <a:rect l="0" t="0" r="r" b="b"/>
              <a:pathLst>
                <a:path w="258" h="928">
                  <a:moveTo>
                    <a:pt x="248" y="915"/>
                  </a:moveTo>
                  <a:lnTo>
                    <a:pt x="242" y="913"/>
                  </a:lnTo>
                  <a:lnTo>
                    <a:pt x="231" y="909"/>
                  </a:lnTo>
                  <a:lnTo>
                    <a:pt x="216" y="902"/>
                  </a:lnTo>
                  <a:lnTo>
                    <a:pt x="202" y="896"/>
                  </a:lnTo>
                  <a:lnTo>
                    <a:pt x="186" y="888"/>
                  </a:lnTo>
                  <a:lnTo>
                    <a:pt x="173" y="883"/>
                  </a:lnTo>
                  <a:lnTo>
                    <a:pt x="164" y="878"/>
                  </a:lnTo>
                  <a:lnTo>
                    <a:pt x="161" y="877"/>
                  </a:lnTo>
                  <a:lnTo>
                    <a:pt x="161" y="877"/>
                  </a:lnTo>
                  <a:lnTo>
                    <a:pt x="154" y="866"/>
                  </a:lnTo>
                  <a:lnTo>
                    <a:pt x="146" y="853"/>
                  </a:lnTo>
                  <a:lnTo>
                    <a:pt x="138" y="837"/>
                  </a:lnTo>
                  <a:lnTo>
                    <a:pt x="129" y="821"/>
                  </a:lnTo>
                  <a:lnTo>
                    <a:pt x="118" y="805"/>
                  </a:lnTo>
                  <a:lnTo>
                    <a:pt x="110" y="791"/>
                  </a:lnTo>
                  <a:lnTo>
                    <a:pt x="102" y="777"/>
                  </a:lnTo>
                  <a:lnTo>
                    <a:pt x="96" y="766"/>
                  </a:lnTo>
                  <a:lnTo>
                    <a:pt x="77" y="705"/>
                  </a:lnTo>
                  <a:lnTo>
                    <a:pt x="70" y="629"/>
                  </a:lnTo>
                  <a:lnTo>
                    <a:pt x="75" y="542"/>
                  </a:lnTo>
                  <a:lnTo>
                    <a:pt x="86" y="446"/>
                  </a:lnTo>
                  <a:lnTo>
                    <a:pt x="104" y="351"/>
                  </a:lnTo>
                  <a:lnTo>
                    <a:pt x="123" y="257"/>
                  </a:lnTo>
                  <a:lnTo>
                    <a:pt x="140" y="172"/>
                  </a:lnTo>
                  <a:lnTo>
                    <a:pt x="156" y="98"/>
                  </a:lnTo>
                  <a:lnTo>
                    <a:pt x="159" y="84"/>
                  </a:lnTo>
                  <a:lnTo>
                    <a:pt x="164" y="70"/>
                  </a:lnTo>
                  <a:lnTo>
                    <a:pt x="167" y="56"/>
                  </a:lnTo>
                  <a:lnTo>
                    <a:pt x="170" y="41"/>
                  </a:lnTo>
                  <a:lnTo>
                    <a:pt x="154" y="38"/>
                  </a:lnTo>
                  <a:lnTo>
                    <a:pt x="142" y="30"/>
                  </a:lnTo>
                  <a:lnTo>
                    <a:pt x="129" y="21"/>
                  </a:lnTo>
                  <a:lnTo>
                    <a:pt x="118" y="11"/>
                  </a:lnTo>
                  <a:lnTo>
                    <a:pt x="107" y="5"/>
                  </a:lnTo>
                  <a:lnTo>
                    <a:pt x="94" y="0"/>
                  </a:lnTo>
                  <a:lnTo>
                    <a:pt x="80" y="0"/>
                  </a:lnTo>
                  <a:lnTo>
                    <a:pt x="62" y="6"/>
                  </a:lnTo>
                  <a:lnTo>
                    <a:pt x="38" y="73"/>
                  </a:lnTo>
                  <a:lnTo>
                    <a:pt x="19" y="140"/>
                  </a:lnTo>
                  <a:lnTo>
                    <a:pt x="7" y="206"/>
                  </a:lnTo>
                  <a:lnTo>
                    <a:pt x="0" y="281"/>
                  </a:lnTo>
                  <a:lnTo>
                    <a:pt x="0" y="367"/>
                  </a:lnTo>
                  <a:lnTo>
                    <a:pt x="7" y="467"/>
                  </a:lnTo>
                  <a:lnTo>
                    <a:pt x="19" y="585"/>
                  </a:lnTo>
                  <a:lnTo>
                    <a:pt x="42" y="724"/>
                  </a:lnTo>
                  <a:lnTo>
                    <a:pt x="42" y="731"/>
                  </a:lnTo>
                  <a:lnTo>
                    <a:pt x="40" y="737"/>
                  </a:lnTo>
                  <a:lnTo>
                    <a:pt x="37" y="745"/>
                  </a:lnTo>
                  <a:lnTo>
                    <a:pt x="34" y="751"/>
                  </a:lnTo>
                  <a:lnTo>
                    <a:pt x="32" y="753"/>
                  </a:lnTo>
                  <a:lnTo>
                    <a:pt x="30" y="756"/>
                  </a:lnTo>
                  <a:lnTo>
                    <a:pt x="27" y="758"/>
                  </a:lnTo>
                  <a:lnTo>
                    <a:pt x="26" y="761"/>
                  </a:lnTo>
                  <a:lnTo>
                    <a:pt x="23" y="764"/>
                  </a:lnTo>
                  <a:lnTo>
                    <a:pt x="19" y="769"/>
                  </a:lnTo>
                  <a:lnTo>
                    <a:pt x="15" y="777"/>
                  </a:lnTo>
                  <a:lnTo>
                    <a:pt x="11" y="783"/>
                  </a:lnTo>
                  <a:lnTo>
                    <a:pt x="7" y="807"/>
                  </a:lnTo>
                  <a:lnTo>
                    <a:pt x="10" y="826"/>
                  </a:lnTo>
                  <a:lnTo>
                    <a:pt x="16" y="837"/>
                  </a:lnTo>
                  <a:lnTo>
                    <a:pt x="19" y="842"/>
                  </a:lnTo>
                  <a:lnTo>
                    <a:pt x="29" y="928"/>
                  </a:lnTo>
                  <a:lnTo>
                    <a:pt x="37" y="928"/>
                  </a:lnTo>
                  <a:lnTo>
                    <a:pt x="43" y="855"/>
                  </a:lnTo>
                  <a:lnTo>
                    <a:pt x="62" y="859"/>
                  </a:lnTo>
                  <a:lnTo>
                    <a:pt x="80" y="869"/>
                  </a:lnTo>
                  <a:lnTo>
                    <a:pt x="94" y="880"/>
                  </a:lnTo>
                  <a:lnTo>
                    <a:pt x="105" y="893"/>
                  </a:lnTo>
                  <a:lnTo>
                    <a:pt x="115" y="905"/>
                  </a:lnTo>
                  <a:lnTo>
                    <a:pt x="123" y="917"/>
                  </a:lnTo>
                  <a:lnTo>
                    <a:pt x="126" y="924"/>
                  </a:lnTo>
                  <a:lnTo>
                    <a:pt x="127" y="928"/>
                  </a:lnTo>
                  <a:lnTo>
                    <a:pt x="256" y="928"/>
                  </a:lnTo>
                  <a:lnTo>
                    <a:pt x="256" y="926"/>
                  </a:lnTo>
                  <a:lnTo>
                    <a:pt x="258" y="923"/>
                  </a:lnTo>
                  <a:lnTo>
                    <a:pt x="256" y="918"/>
                  </a:lnTo>
                  <a:lnTo>
                    <a:pt x="248" y="915"/>
                  </a:lnTo>
                  <a:close/>
                </a:path>
              </a:pathLst>
            </a:custGeom>
            <a:solidFill>
              <a:srgbClr val="A50000"/>
            </a:solidFill>
            <a:ln w="9525">
              <a:noFill/>
              <a:round/>
              <a:headEnd/>
              <a:tailEnd/>
            </a:ln>
          </p:spPr>
          <p:txBody>
            <a:bodyPr/>
            <a:lstStyle/>
            <a:p>
              <a:endParaRPr lang="en-US"/>
            </a:p>
          </p:txBody>
        </p:sp>
        <p:sp>
          <p:nvSpPr>
            <p:cNvPr id="150" name="Freeform 154"/>
            <p:cNvSpPr>
              <a:spLocks/>
            </p:cNvSpPr>
            <p:nvPr/>
          </p:nvSpPr>
          <p:spPr bwMode="auto">
            <a:xfrm>
              <a:off x="6446837" y="5297488"/>
              <a:ext cx="619125" cy="574675"/>
            </a:xfrm>
            <a:custGeom>
              <a:avLst/>
              <a:gdLst/>
              <a:ahLst/>
              <a:cxnLst>
                <a:cxn ang="0">
                  <a:pos x="142" y="695"/>
                </a:cxn>
                <a:cxn ang="0">
                  <a:pos x="126" y="633"/>
                </a:cxn>
                <a:cxn ang="0">
                  <a:pos x="123" y="620"/>
                </a:cxn>
                <a:cxn ang="0">
                  <a:pos x="146" y="560"/>
                </a:cxn>
                <a:cxn ang="0">
                  <a:pos x="169" y="499"/>
                </a:cxn>
                <a:cxn ang="0">
                  <a:pos x="204" y="447"/>
                </a:cxn>
                <a:cxn ang="0">
                  <a:pos x="261" y="394"/>
                </a:cxn>
                <a:cxn ang="0">
                  <a:pos x="331" y="343"/>
                </a:cxn>
                <a:cxn ang="0">
                  <a:pos x="413" y="294"/>
                </a:cxn>
                <a:cxn ang="0">
                  <a:pos x="499" y="248"/>
                </a:cxn>
                <a:cxn ang="0">
                  <a:pos x="583" y="204"/>
                </a:cxn>
                <a:cxn ang="0">
                  <a:pos x="663" y="166"/>
                </a:cxn>
                <a:cxn ang="0">
                  <a:pos x="729" y="132"/>
                </a:cxn>
                <a:cxn ang="0">
                  <a:pos x="742" y="126"/>
                </a:cxn>
                <a:cxn ang="0">
                  <a:pos x="756" y="118"/>
                </a:cxn>
                <a:cxn ang="0">
                  <a:pos x="769" y="112"/>
                </a:cxn>
                <a:cxn ang="0">
                  <a:pos x="782" y="105"/>
                </a:cxn>
                <a:cxn ang="0">
                  <a:pos x="772" y="77"/>
                </a:cxn>
                <a:cxn ang="0">
                  <a:pos x="772" y="48"/>
                </a:cxn>
                <a:cxn ang="0">
                  <a:pos x="767" y="21"/>
                </a:cxn>
                <a:cxn ang="0">
                  <a:pos x="742" y="0"/>
                </a:cxn>
                <a:cxn ang="0">
                  <a:pos x="675" y="24"/>
                </a:cxn>
                <a:cxn ang="0">
                  <a:pos x="612" y="50"/>
                </a:cxn>
                <a:cxn ang="0">
                  <a:pos x="550" y="83"/>
                </a:cxn>
                <a:cxn ang="0">
                  <a:pos x="488" y="124"/>
                </a:cxn>
                <a:cxn ang="0">
                  <a:pos x="421" y="177"/>
                </a:cxn>
                <a:cxn ang="0">
                  <a:pos x="347" y="243"/>
                </a:cxn>
                <a:cxn ang="0">
                  <a:pos x="264" y="328"/>
                </a:cxn>
                <a:cxn ang="0">
                  <a:pos x="167" y="432"/>
                </a:cxn>
                <a:cxn ang="0">
                  <a:pos x="156" y="439"/>
                </a:cxn>
                <a:cxn ang="0">
                  <a:pos x="142" y="442"/>
                </a:cxn>
                <a:cxn ang="0">
                  <a:pos x="135" y="442"/>
                </a:cxn>
                <a:cxn ang="0">
                  <a:pos x="129" y="442"/>
                </a:cxn>
                <a:cxn ang="0">
                  <a:pos x="118" y="442"/>
                </a:cxn>
                <a:cxn ang="0">
                  <a:pos x="104" y="444"/>
                </a:cxn>
                <a:cxn ang="0">
                  <a:pos x="69" y="471"/>
                </a:cxn>
                <a:cxn ang="0">
                  <a:pos x="62" y="488"/>
                </a:cxn>
                <a:cxn ang="0">
                  <a:pos x="5" y="553"/>
                </a:cxn>
                <a:cxn ang="0">
                  <a:pos x="78" y="550"/>
                </a:cxn>
                <a:cxn ang="0">
                  <a:pos x="67" y="614"/>
                </a:cxn>
                <a:cxn ang="0">
                  <a:pos x="142" y="725"/>
                </a:cxn>
                <a:cxn ang="0">
                  <a:pos x="146" y="723"/>
                </a:cxn>
                <a:cxn ang="0">
                  <a:pos x="146" y="712"/>
                </a:cxn>
              </a:cxnLst>
              <a:rect l="0" t="0" r="r" b="b"/>
              <a:pathLst>
                <a:path w="782" h="725">
                  <a:moveTo>
                    <a:pt x="146" y="712"/>
                  </a:moveTo>
                  <a:lnTo>
                    <a:pt x="142" y="695"/>
                  </a:lnTo>
                  <a:lnTo>
                    <a:pt x="134" y="663"/>
                  </a:lnTo>
                  <a:lnTo>
                    <a:pt x="126" y="633"/>
                  </a:lnTo>
                  <a:lnTo>
                    <a:pt x="123" y="620"/>
                  </a:lnTo>
                  <a:lnTo>
                    <a:pt x="123" y="620"/>
                  </a:lnTo>
                  <a:lnTo>
                    <a:pt x="134" y="594"/>
                  </a:lnTo>
                  <a:lnTo>
                    <a:pt x="146" y="560"/>
                  </a:lnTo>
                  <a:lnTo>
                    <a:pt x="159" y="526"/>
                  </a:lnTo>
                  <a:lnTo>
                    <a:pt x="169" y="499"/>
                  </a:lnTo>
                  <a:lnTo>
                    <a:pt x="183" y="474"/>
                  </a:lnTo>
                  <a:lnTo>
                    <a:pt x="204" y="447"/>
                  </a:lnTo>
                  <a:lnTo>
                    <a:pt x="229" y="421"/>
                  </a:lnTo>
                  <a:lnTo>
                    <a:pt x="261" y="394"/>
                  </a:lnTo>
                  <a:lnTo>
                    <a:pt x="294" y="369"/>
                  </a:lnTo>
                  <a:lnTo>
                    <a:pt x="331" y="343"/>
                  </a:lnTo>
                  <a:lnTo>
                    <a:pt x="370" y="318"/>
                  </a:lnTo>
                  <a:lnTo>
                    <a:pt x="413" y="294"/>
                  </a:lnTo>
                  <a:lnTo>
                    <a:pt x="454" y="270"/>
                  </a:lnTo>
                  <a:lnTo>
                    <a:pt x="499" y="248"/>
                  </a:lnTo>
                  <a:lnTo>
                    <a:pt x="542" y="226"/>
                  </a:lnTo>
                  <a:lnTo>
                    <a:pt x="583" y="204"/>
                  </a:lnTo>
                  <a:lnTo>
                    <a:pt x="624" y="185"/>
                  </a:lnTo>
                  <a:lnTo>
                    <a:pt x="663" y="166"/>
                  </a:lnTo>
                  <a:lnTo>
                    <a:pt x="697" y="148"/>
                  </a:lnTo>
                  <a:lnTo>
                    <a:pt x="729" y="132"/>
                  </a:lnTo>
                  <a:lnTo>
                    <a:pt x="736" y="129"/>
                  </a:lnTo>
                  <a:lnTo>
                    <a:pt x="742" y="126"/>
                  </a:lnTo>
                  <a:lnTo>
                    <a:pt x="748" y="123"/>
                  </a:lnTo>
                  <a:lnTo>
                    <a:pt x="756" y="118"/>
                  </a:lnTo>
                  <a:lnTo>
                    <a:pt x="763" y="115"/>
                  </a:lnTo>
                  <a:lnTo>
                    <a:pt x="769" y="112"/>
                  </a:lnTo>
                  <a:lnTo>
                    <a:pt x="775" y="108"/>
                  </a:lnTo>
                  <a:lnTo>
                    <a:pt x="782" y="105"/>
                  </a:lnTo>
                  <a:lnTo>
                    <a:pt x="775" y="91"/>
                  </a:lnTo>
                  <a:lnTo>
                    <a:pt x="772" y="77"/>
                  </a:lnTo>
                  <a:lnTo>
                    <a:pt x="772" y="62"/>
                  </a:lnTo>
                  <a:lnTo>
                    <a:pt x="772" y="48"/>
                  </a:lnTo>
                  <a:lnTo>
                    <a:pt x="770" y="34"/>
                  </a:lnTo>
                  <a:lnTo>
                    <a:pt x="767" y="21"/>
                  </a:lnTo>
                  <a:lnTo>
                    <a:pt x="758" y="10"/>
                  </a:lnTo>
                  <a:lnTo>
                    <a:pt x="742" y="0"/>
                  </a:lnTo>
                  <a:lnTo>
                    <a:pt x="707" y="11"/>
                  </a:lnTo>
                  <a:lnTo>
                    <a:pt x="675" y="24"/>
                  </a:lnTo>
                  <a:lnTo>
                    <a:pt x="643" y="37"/>
                  </a:lnTo>
                  <a:lnTo>
                    <a:pt x="612" y="50"/>
                  </a:lnTo>
                  <a:lnTo>
                    <a:pt x="582" y="65"/>
                  </a:lnTo>
                  <a:lnTo>
                    <a:pt x="550" y="83"/>
                  </a:lnTo>
                  <a:lnTo>
                    <a:pt x="520" y="102"/>
                  </a:lnTo>
                  <a:lnTo>
                    <a:pt x="488" y="124"/>
                  </a:lnTo>
                  <a:lnTo>
                    <a:pt x="454" y="148"/>
                  </a:lnTo>
                  <a:lnTo>
                    <a:pt x="421" y="177"/>
                  </a:lnTo>
                  <a:lnTo>
                    <a:pt x="385" y="208"/>
                  </a:lnTo>
                  <a:lnTo>
                    <a:pt x="347" y="243"/>
                  </a:lnTo>
                  <a:lnTo>
                    <a:pt x="307" y="283"/>
                  </a:lnTo>
                  <a:lnTo>
                    <a:pt x="264" y="328"/>
                  </a:lnTo>
                  <a:lnTo>
                    <a:pt x="216" y="378"/>
                  </a:lnTo>
                  <a:lnTo>
                    <a:pt x="167" y="432"/>
                  </a:lnTo>
                  <a:lnTo>
                    <a:pt x="162" y="436"/>
                  </a:lnTo>
                  <a:lnTo>
                    <a:pt x="156" y="439"/>
                  </a:lnTo>
                  <a:lnTo>
                    <a:pt x="150" y="440"/>
                  </a:lnTo>
                  <a:lnTo>
                    <a:pt x="142" y="442"/>
                  </a:lnTo>
                  <a:lnTo>
                    <a:pt x="138" y="442"/>
                  </a:lnTo>
                  <a:lnTo>
                    <a:pt x="135" y="442"/>
                  </a:lnTo>
                  <a:lnTo>
                    <a:pt x="132" y="442"/>
                  </a:lnTo>
                  <a:lnTo>
                    <a:pt x="129" y="442"/>
                  </a:lnTo>
                  <a:lnTo>
                    <a:pt x="124" y="442"/>
                  </a:lnTo>
                  <a:lnTo>
                    <a:pt x="118" y="442"/>
                  </a:lnTo>
                  <a:lnTo>
                    <a:pt x="110" y="442"/>
                  </a:lnTo>
                  <a:lnTo>
                    <a:pt x="104" y="444"/>
                  </a:lnTo>
                  <a:lnTo>
                    <a:pt x="81" y="456"/>
                  </a:lnTo>
                  <a:lnTo>
                    <a:pt x="69" y="471"/>
                  </a:lnTo>
                  <a:lnTo>
                    <a:pt x="64" y="483"/>
                  </a:lnTo>
                  <a:lnTo>
                    <a:pt x="62" y="488"/>
                  </a:lnTo>
                  <a:lnTo>
                    <a:pt x="0" y="547"/>
                  </a:lnTo>
                  <a:lnTo>
                    <a:pt x="5" y="553"/>
                  </a:lnTo>
                  <a:lnTo>
                    <a:pt x="65" y="513"/>
                  </a:lnTo>
                  <a:lnTo>
                    <a:pt x="78" y="550"/>
                  </a:lnTo>
                  <a:lnTo>
                    <a:pt x="75" y="587"/>
                  </a:lnTo>
                  <a:lnTo>
                    <a:pt x="67" y="614"/>
                  </a:lnTo>
                  <a:lnTo>
                    <a:pt x="62" y="625"/>
                  </a:lnTo>
                  <a:lnTo>
                    <a:pt x="142" y="725"/>
                  </a:lnTo>
                  <a:lnTo>
                    <a:pt x="143" y="725"/>
                  </a:lnTo>
                  <a:lnTo>
                    <a:pt x="146" y="723"/>
                  </a:lnTo>
                  <a:lnTo>
                    <a:pt x="148" y="720"/>
                  </a:lnTo>
                  <a:lnTo>
                    <a:pt x="146" y="712"/>
                  </a:lnTo>
                  <a:close/>
                </a:path>
              </a:pathLst>
            </a:custGeom>
            <a:solidFill>
              <a:srgbClr val="A50000"/>
            </a:solidFill>
            <a:ln w="9525">
              <a:noFill/>
              <a:round/>
              <a:headEnd/>
              <a:tailEnd/>
            </a:ln>
          </p:spPr>
          <p:txBody>
            <a:bodyPr/>
            <a:lstStyle/>
            <a:p>
              <a:endParaRPr lang="en-US"/>
            </a:p>
          </p:txBody>
        </p:sp>
        <p:sp>
          <p:nvSpPr>
            <p:cNvPr id="151" name="Freeform 155"/>
            <p:cNvSpPr>
              <a:spLocks/>
            </p:cNvSpPr>
            <p:nvPr/>
          </p:nvSpPr>
          <p:spPr bwMode="auto">
            <a:xfrm>
              <a:off x="6929437" y="4178300"/>
              <a:ext cx="312738" cy="249238"/>
            </a:xfrm>
            <a:custGeom>
              <a:avLst/>
              <a:gdLst/>
              <a:ahLst/>
              <a:cxnLst>
                <a:cxn ang="0">
                  <a:pos x="349" y="208"/>
                </a:cxn>
                <a:cxn ang="0">
                  <a:pos x="333" y="158"/>
                </a:cxn>
                <a:cxn ang="0">
                  <a:pos x="325" y="126"/>
                </a:cxn>
                <a:cxn ang="0">
                  <a:pos x="317" y="104"/>
                </a:cxn>
                <a:cxn ang="0">
                  <a:pos x="306" y="78"/>
                </a:cxn>
                <a:cxn ang="0">
                  <a:pos x="296" y="62"/>
                </a:cxn>
                <a:cxn ang="0">
                  <a:pos x="284" y="48"/>
                </a:cxn>
                <a:cxn ang="0">
                  <a:pos x="268" y="34"/>
                </a:cxn>
                <a:cxn ang="0">
                  <a:pos x="247" y="21"/>
                </a:cxn>
                <a:cxn ang="0">
                  <a:pos x="225" y="10"/>
                </a:cxn>
                <a:cxn ang="0">
                  <a:pos x="196" y="3"/>
                </a:cxn>
                <a:cxn ang="0">
                  <a:pos x="165" y="0"/>
                </a:cxn>
                <a:cxn ang="0">
                  <a:pos x="127" y="3"/>
                </a:cxn>
                <a:cxn ang="0">
                  <a:pos x="120" y="5"/>
                </a:cxn>
                <a:cxn ang="0">
                  <a:pos x="114" y="7"/>
                </a:cxn>
                <a:cxn ang="0">
                  <a:pos x="107" y="7"/>
                </a:cxn>
                <a:cxn ang="0">
                  <a:pos x="101" y="8"/>
                </a:cxn>
                <a:cxn ang="0">
                  <a:pos x="96" y="10"/>
                </a:cxn>
                <a:cxn ang="0">
                  <a:pos x="90" y="11"/>
                </a:cxn>
                <a:cxn ang="0">
                  <a:pos x="84" y="13"/>
                </a:cxn>
                <a:cxn ang="0">
                  <a:pos x="79" y="15"/>
                </a:cxn>
                <a:cxn ang="0">
                  <a:pos x="54" y="42"/>
                </a:cxn>
                <a:cxn ang="0">
                  <a:pos x="31" y="73"/>
                </a:cxn>
                <a:cxn ang="0">
                  <a:pos x="15" y="108"/>
                </a:cxn>
                <a:cxn ang="0">
                  <a:pos x="4" y="146"/>
                </a:cxn>
                <a:cxn ang="0">
                  <a:pos x="0" y="185"/>
                </a:cxn>
                <a:cxn ang="0">
                  <a:pos x="0" y="224"/>
                </a:cxn>
                <a:cxn ang="0">
                  <a:pos x="4" y="262"/>
                </a:cxn>
                <a:cxn ang="0">
                  <a:pos x="15" y="301"/>
                </a:cxn>
                <a:cxn ang="0">
                  <a:pos x="39" y="304"/>
                </a:cxn>
                <a:cxn ang="0">
                  <a:pos x="63" y="307"/>
                </a:cxn>
                <a:cxn ang="0">
                  <a:pos x="87" y="308"/>
                </a:cxn>
                <a:cxn ang="0">
                  <a:pos x="112" y="312"/>
                </a:cxn>
                <a:cxn ang="0">
                  <a:pos x="136" y="313"/>
                </a:cxn>
                <a:cxn ang="0">
                  <a:pos x="160" y="315"/>
                </a:cxn>
                <a:cxn ang="0">
                  <a:pos x="184" y="315"/>
                </a:cxn>
                <a:cxn ang="0">
                  <a:pos x="208" y="315"/>
                </a:cxn>
                <a:cxn ang="0">
                  <a:pos x="231" y="315"/>
                </a:cxn>
                <a:cxn ang="0">
                  <a:pos x="257" y="313"/>
                </a:cxn>
                <a:cxn ang="0">
                  <a:pos x="279" y="310"/>
                </a:cxn>
                <a:cxn ang="0">
                  <a:pos x="303" y="305"/>
                </a:cxn>
                <a:cxn ang="0">
                  <a:pos x="327" y="301"/>
                </a:cxn>
                <a:cxn ang="0">
                  <a:pos x="349" y="293"/>
                </a:cxn>
                <a:cxn ang="0">
                  <a:pos x="373" y="285"/>
                </a:cxn>
                <a:cxn ang="0">
                  <a:pos x="395" y="275"/>
                </a:cxn>
                <a:cxn ang="0">
                  <a:pos x="387" y="269"/>
                </a:cxn>
                <a:cxn ang="0">
                  <a:pos x="374" y="256"/>
                </a:cxn>
                <a:cxn ang="0">
                  <a:pos x="362" y="235"/>
                </a:cxn>
                <a:cxn ang="0">
                  <a:pos x="349" y="208"/>
                </a:cxn>
              </a:cxnLst>
              <a:rect l="0" t="0" r="r" b="b"/>
              <a:pathLst>
                <a:path w="395" h="315">
                  <a:moveTo>
                    <a:pt x="349" y="208"/>
                  </a:moveTo>
                  <a:lnTo>
                    <a:pt x="333" y="158"/>
                  </a:lnTo>
                  <a:lnTo>
                    <a:pt x="325" y="126"/>
                  </a:lnTo>
                  <a:lnTo>
                    <a:pt x="317" y="104"/>
                  </a:lnTo>
                  <a:lnTo>
                    <a:pt x="306" y="78"/>
                  </a:lnTo>
                  <a:lnTo>
                    <a:pt x="296" y="62"/>
                  </a:lnTo>
                  <a:lnTo>
                    <a:pt x="284" y="48"/>
                  </a:lnTo>
                  <a:lnTo>
                    <a:pt x="268" y="34"/>
                  </a:lnTo>
                  <a:lnTo>
                    <a:pt x="247" y="21"/>
                  </a:lnTo>
                  <a:lnTo>
                    <a:pt x="225" y="10"/>
                  </a:lnTo>
                  <a:lnTo>
                    <a:pt x="196" y="3"/>
                  </a:lnTo>
                  <a:lnTo>
                    <a:pt x="165" y="0"/>
                  </a:lnTo>
                  <a:lnTo>
                    <a:pt x="127" y="3"/>
                  </a:lnTo>
                  <a:lnTo>
                    <a:pt x="120" y="5"/>
                  </a:lnTo>
                  <a:lnTo>
                    <a:pt x="114" y="7"/>
                  </a:lnTo>
                  <a:lnTo>
                    <a:pt x="107" y="7"/>
                  </a:lnTo>
                  <a:lnTo>
                    <a:pt x="101" y="8"/>
                  </a:lnTo>
                  <a:lnTo>
                    <a:pt x="96" y="10"/>
                  </a:lnTo>
                  <a:lnTo>
                    <a:pt x="90" y="11"/>
                  </a:lnTo>
                  <a:lnTo>
                    <a:pt x="84" y="13"/>
                  </a:lnTo>
                  <a:lnTo>
                    <a:pt x="79" y="15"/>
                  </a:lnTo>
                  <a:lnTo>
                    <a:pt x="54" y="42"/>
                  </a:lnTo>
                  <a:lnTo>
                    <a:pt x="31" y="73"/>
                  </a:lnTo>
                  <a:lnTo>
                    <a:pt x="15" y="108"/>
                  </a:lnTo>
                  <a:lnTo>
                    <a:pt x="4" y="146"/>
                  </a:lnTo>
                  <a:lnTo>
                    <a:pt x="0" y="185"/>
                  </a:lnTo>
                  <a:lnTo>
                    <a:pt x="0" y="224"/>
                  </a:lnTo>
                  <a:lnTo>
                    <a:pt x="4" y="262"/>
                  </a:lnTo>
                  <a:lnTo>
                    <a:pt x="15" y="301"/>
                  </a:lnTo>
                  <a:lnTo>
                    <a:pt x="39" y="304"/>
                  </a:lnTo>
                  <a:lnTo>
                    <a:pt x="63" y="307"/>
                  </a:lnTo>
                  <a:lnTo>
                    <a:pt x="87" y="308"/>
                  </a:lnTo>
                  <a:lnTo>
                    <a:pt x="112" y="312"/>
                  </a:lnTo>
                  <a:lnTo>
                    <a:pt x="136" y="313"/>
                  </a:lnTo>
                  <a:lnTo>
                    <a:pt x="160" y="315"/>
                  </a:lnTo>
                  <a:lnTo>
                    <a:pt x="184" y="315"/>
                  </a:lnTo>
                  <a:lnTo>
                    <a:pt x="208" y="315"/>
                  </a:lnTo>
                  <a:lnTo>
                    <a:pt x="231" y="315"/>
                  </a:lnTo>
                  <a:lnTo>
                    <a:pt x="257" y="313"/>
                  </a:lnTo>
                  <a:lnTo>
                    <a:pt x="279" y="310"/>
                  </a:lnTo>
                  <a:lnTo>
                    <a:pt x="303" y="305"/>
                  </a:lnTo>
                  <a:lnTo>
                    <a:pt x="327" y="301"/>
                  </a:lnTo>
                  <a:lnTo>
                    <a:pt x="349" y="293"/>
                  </a:lnTo>
                  <a:lnTo>
                    <a:pt x="373" y="285"/>
                  </a:lnTo>
                  <a:lnTo>
                    <a:pt x="395" y="275"/>
                  </a:lnTo>
                  <a:lnTo>
                    <a:pt x="387" y="269"/>
                  </a:lnTo>
                  <a:lnTo>
                    <a:pt x="374" y="256"/>
                  </a:lnTo>
                  <a:lnTo>
                    <a:pt x="362" y="235"/>
                  </a:lnTo>
                  <a:lnTo>
                    <a:pt x="349" y="208"/>
                  </a:lnTo>
                  <a:close/>
                </a:path>
              </a:pathLst>
            </a:custGeom>
            <a:solidFill>
              <a:srgbClr val="380000"/>
            </a:solidFill>
            <a:ln w="9525">
              <a:noFill/>
              <a:round/>
              <a:headEnd/>
              <a:tailEnd/>
            </a:ln>
          </p:spPr>
          <p:txBody>
            <a:bodyPr/>
            <a:lstStyle/>
            <a:p>
              <a:endParaRPr lang="en-US"/>
            </a:p>
          </p:txBody>
        </p:sp>
        <p:sp>
          <p:nvSpPr>
            <p:cNvPr id="152" name="Freeform 156"/>
            <p:cNvSpPr>
              <a:spLocks/>
            </p:cNvSpPr>
            <p:nvPr/>
          </p:nvSpPr>
          <p:spPr bwMode="auto">
            <a:xfrm>
              <a:off x="6875462" y="4529138"/>
              <a:ext cx="233363" cy="377825"/>
            </a:xfrm>
            <a:custGeom>
              <a:avLst/>
              <a:gdLst/>
              <a:ahLst/>
              <a:cxnLst>
                <a:cxn ang="0">
                  <a:pos x="277" y="407"/>
                </a:cxn>
                <a:cxn ang="0">
                  <a:pos x="186" y="397"/>
                </a:cxn>
                <a:cxn ang="0">
                  <a:pos x="184" y="397"/>
                </a:cxn>
                <a:cxn ang="0">
                  <a:pos x="180" y="400"/>
                </a:cxn>
                <a:cxn ang="0">
                  <a:pos x="173" y="403"/>
                </a:cxn>
                <a:cxn ang="0">
                  <a:pos x="165" y="407"/>
                </a:cxn>
                <a:cxn ang="0">
                  <a:pos x="156" y="413"/>
                </a:cxn>
                <a:cxn ang="0">
                  <a:pos x="145" y="419"/>
                </a:cxn>
                <a:cxn ang="0">
                  <a:pos x="135" y="427"/>
                </a:cxn>
                <a:cxn ang="0">
                  <a:pos x="126" y="435"/>
                </a:cxn>
                <a:cxn ang="0">
                  <a:pos x="124" y="434"/>
                </a:cxn>
                <a:cxn ang="0">
                  <a:pos x="119" y="429"/>
                </a:cxn>
                <a:cxn ang="0">
                  <a:pos x="115" y="424"/>
                </a:cxn>
                <a:cxn ang="0">
                  <a:pos x="113" y="422"/>
                </a:cxn>
                <a:cxn ang="0">
                  <a:pos x="49" y="213"/>
                </a:cxn>
                <a:cxn ang="0">
                  <a:pos x="243" y="33"/>
                </a:cxn>
                <a:cxn ang="0">
                  <a:pos x="238" y="30"/>
                </a:cxn>
                <a:cxn ang="0">
                  <a:pos x="230" y="24"/>
                </a:cxn>
                <a:cxn ang="0">
                  <a:pos x="221" y="16"/>
                </a:cxn>
                <a:cxn ang="0">
                  <a:pos x="216" y="13"/>
                </a:cxn>
                <a:cxn ang="0">
                  <a:pos x="208" y="9"/>
                </a:cxn>
                <a:cxn ang="0">
                  <a:pos x="200" y="6"/>
                </a:cxn>
                <a:cxn ang="0">
                  <a:pos x="194" y="3"/>
                </a:cxn>
                <a:cxn ang="0">
                  <a:pos x="188" y="0"/>
                </a:cxn>
                <a:cxn ang="0">
                  <a:pos x="0" y="197"/>
                </a:cxn>
                <a:cxn ang="0">
                  <a:pos x="110" y="457"/>
                </a:cxn>
                <a:cxn ang="0">
                  <a:pos x="118" y="462"/>
                </a:cxn>
                <a:cxn ang="0">
                  <a:pos x="124" y="464"/>
                </a:cxn>
                <a:cxn ang="0">
                  <a:pos x="132" y="465"/>
                </a:cxn>
                <a:cxn ang="0">
                  <a:pos x="142" y="465"/>
                </a:cxn>
                <a:cxn ang="0">
                  <a:pos x="153" y="464"/>
                </a:cxn>
                <a:cxn ang="0">
                  <a:pos x="162" y="465"/>
                </a:cxn>
                <a:cxn ang="0">
                  <a:pos x="172" y="467"/>
                </a:cxn>
                <a:cxn ang="0">
                  <a:pos x="178" y="470"/>
                </a:cxn>
                <a:cxn ang="0">
                  <a:pos x="184" y="473"/>
                </a:cxn>
                <a:cxn ang="0">
                  <a:pos x="203" y="476"/>
                </a:cxn>
                <a:cxn ang="0">
                  <a:pos x="216" y="476"/>
                </a:cxn>
                <a:cxn ang="0">
                  <a:pos x="223" y="475"/>
                </a:cxn>
                <a:cxn ang="0">
                  <a:pos x="224" y="475"/>
                </a:cxn>
                <a:cxn ang="0">
                  <a:pos x="223" y="473"/>
                </a:cxn>
                <a:cxn ang="0">
                  <a:pos x="218" y="467"/>
                </a:cxn>
                <a:cxn ang="0">
                  <a:pos x="205" y="461"/>
                </a:cxn>
                <a:cxn ang="0">
                  <a:pos x="183" y="451"/>
                </a:cxn>
                <a:cxn ang="0">
                  <a:pos x="180" y="446"/>
                </a:cxn>
                <a:cxn ang="0">
                  <a:pos x="184" y="437"/>
                </a:cxn>
                <a:cxn ang="0">
                  <a:pos x="192" y="429"/>
                </a:cxn>
                <a:cxn ang="0">
                  <a:pos x="196" y="426"/>
                </a:cxn>
                <a:cxn ang="0">
                  <a:pos x="240" y="418"/>
                </a:cxn>
                <a:cxn ang="0">
                  <a:pos x="245" y="418"/>
                </a:cxn>
                <a:cxn ang="0">
                  <a:pos x="257" y="418"/>
                </a:cxn>
                <a:cxn ang="0">
                  <a:pos x="272" y="418"/>
                </a:cxn>
                <a:cxn ang="0">
                  <a:pos x="283" y="419"/>
                </a:cxn>
                <a:cxn ang="0">
                  <a:pos x="289" y="419"/>
                </a:cxn>
                <a:cxn ang="0">
                  <a:pos x="292" y="416"/>
                </a:cxn>
                <a:cxn ang="0">
                  <a:pos x="296" y="415"/>
                </a:cxn>
                <a:cxn ang="0">
                  <a:pos x="296" y="413"/>
                </a:cxn>
                <a:cxn ang="0">
                  <a:pos x="277" y="407"/>
                </a:cxn>
              </a:cxnLst>
              <a:rect l="0" t="0" r="r" b="b"/>
              <a:pathLst>
                <a:path w="296" h="476">
                  <a:moveTo>
                    <a:pt x="277" y="407"/>
                  </a:moveTo>
                  <a:lnTo>
                    <a:pt x="186" y="397"/>
                  </a:lnTo>
                  <a:lnTo>
                    <a:pt x="184" y="397"/>
                  </a:lnTo>
                  <a:lnTo>
                    <a:pt x="180" y="400"/>
                  </a:lnTo>
                  <a:lnTo>
                    <a:pt x="173" y="403"/>
                  </a:lnTo>
                  <a:lnTo>
                    <a:pt x="165" y="407"/>
                  </a:lnTo>
                  <a:lnTo>
                    <a:pt x="156" y="413"/>
                  </a:lnTo>
                  <a:lnTo>
                    <a:pt x="145" y="419"/>
                  </a:lnTo>
                  <a:lnTo>
                    <a:pt x="135" y="427"/>
                  </a:lnTo>
                  <a:lnTo>
                    <a:pt x="126" y="435"/>
                  </a:lnTo>
                  <a:lnTo>
                    <a:pt x="124" y="434"/>
                  </a:lnTo>
                  <a:lnTo>
                    <a:pt x="119" y="429"/>
                  </a:lnTo>
                  <a:lnTo>
                    <a:pt x="115" y="424"/>
                  </a:lnTo>
                  <a:lnTo>
                    <a:pt x="113" y="422"/>
                  </a:lnTo>
                  <a:lnTo>
                    <a:pt x="49" y="213"/>
                  </a:lnTo>
                  <a:lnTo>
                    <a:pt x="243" y="33"/>
                  </a:lnTo>
                  <a:lnTo>
                    <a:pt x="238" y="30"/>
                  </a:lnTo>
                  <a:lnTo>
                    <a:pt x="230" y="24"/>
                  </a:lnTo>
                  <a:lnTo>
                    <a:pt x="221" y="16"/>
                  </a:lnTo>
                  <a:lnTo>
                    <a:pt x="216" y="13"/>
                  </a:lnTo>
                  <a:lnTo>
                    <a:pt x="208" y="9"/>
                  </a:lnTo>
                  <a:lnTo>
                    <a:pt x="200" y="6"/>
                  </a:lnTo>
                  <a:lnTo>
                    <a:pt x="194" y="3"/>
                  </a:lnTo>
                  <a:lnTo>
                    <a:pt x="188" y="0"/>
                  </a:lnTo>
                  <a:lnTo>
                    <a:pt x="0" y="197"/>
                  </a:lnTo>
                  <a:lnTo>
                    <a:pt x="110" y="457"/>
                  </a:lnTo>
                  <a:lnTo>
                    <a:pt x="118" y="462"/>
                  </a:lnTo>
                  <a:lnTo>
                    <a:pt x="124" y="464"/>
                  </a:lnTo>
                  <a:lnTo>
                    <a:pt x="132" y="465"/>
                  </a:lnTo>
                  <a:lnTo>
                    <a:pt x="142" y="465"/>
                  </a:lnTo>
                  <a:lnTo>
                    <a:pt x="153" y="464"/>
                  </a:lnTo>
                  <a:lnTo>
                    <a:pt x="162" y="465"/>
                  </a:lnTo>
                  <a:lnTo>
                    <a:pt x="172" y="467"/>
                  </a:lnTo>
                  <a:lnTo>
                    <a:pt x="178" y="470"/>
                  </a:lnTo>
                  <a:lnTo>
                    <a:pt x="184" y="473"/>
                  </a:lnTo>
                  <a:lnTo>
                    <a:pt x="203" y="476"/>
                  </a:lnTo>
                  <a:lnTo>
                    <a:pt x="216" y="476"/>
                  </a:lnTo>
                  <a:lnTo>
                    <a:pt x="223" y="475"/>
                  </a:lnTo>
                  <a:lnTo>
                    <a:pt x="224" y="475"/>
                  </a:lnTo>
                  <a:lnTo>
                    <a:pt x="223" y="473"/>
                  </a:lnTo>
                  <a:lnTo>
                    <a:pt x="218" y="467"/>
                  </a:lnTo>
                  <a:lnTo>
                    <a:pt x="205" y="461"/>
                  </a:lnTo>
                  <a:lnTo>
                    <a:pt x="183" y="451"/>
                  </a:lnTo>
                  <a:lnTo>
                    <a:pt x="180" y="446"/>
                  </a:lnTo>
                  <a:lnTo>
                    <a:pt x="184" y="437"/>
                  </a:lnTo>
                  <a:lnTo>
                    <a:pt x="192" y="429"/>
                  </a:lnTo>
                  <a:lnTo>
                    <a:pt x="196" y="426"/>
                  </a:lnTo>
                  <a:lnTo>
                    <a:pt x="240" y="418"/>
                  </a:lnTo>
                  <a:lnTo>
                    <a:pt x="245" y="418"/>
                  </a:lnTo>
                  <a:lnTo>
                    <a:pt x="257" y="418"/>
                  </a:lnTo>
                  <a:lnTo>
                    <a:pt x="272" y="418"/>
                  </a:lnTo>
                  <a:lnTo>
                    <a:pt x="283" y="419"/>
                  </a:lnTo>
                  <a:lnTo>
                    <a:pt x="289" y="419"/>
                  </a:lnTo>
                  <a:lnTo>
                    <a:pt x="292" y="416"/>
                  </a:lnTo>
                  <a:lnTo>
                    <a:pt x="296" y="415"/>
                  </a:lnTo>
                  <a:lnTo>
                    <a:pt x="296" y="413"/>
                  </a:lnTo>
                  <a:lnTo>
                    <a:pt x="277" y="407"/>
                  </a:lnTo>
                  <a:close/>
                </a:path>
              </a:pathLst>
            </a:custGeom>
            <a:solidFill>
              <a:srgbClr val="FFA893"/>
            </a:solidFill>
            <a:ln w="9525">
              <a:noFill/>
              <a:round/>
              <a:headEnd/>
              <a:tailEnd/>
            </a:ln>
          </p:spPr>
          <p:txBody>
            <a:bodyPr/>
            <a:lstStyle/>
            <a:p>
              <a:endParaRPr lang="en-US"/>
            </a:p>
          </p:txBody>
        </p:sp>
        <p:sp>
          <p:nvSpPr>
            <p:cNvPr id="153" name="Freeform 157"/>
            <p:cNvSpPr>
              <a:spLocks/>
            </p:cNvSpPr>
            <p:nvPr/>
          </p:nvSpPr>
          <p:spPr bwMode="auto">
            <a:xfrm>
              <a:off x="7026275" y="4378325"/>
              <a:ext cx="49212" cy="141288"/>
            </a:xfrm>
            <a:custGeom>
              <a:avLst/>
              <a:gdLst/>
              <a:ahLst/>
              <a:cxnLst>
                <a:cxn ang="0">
                  <a:pos x="3" y="0"/>
                </a:cxn>
                <a:cxn ang="0">
                  <a:pos x="1" y="9"/>
                </a:cxn>
                <a:cxn ang="0">
                  <a:pos x="0" y="41"/>
                </a:cxn>
                <a:cxn ang="0">
                  <a:pos x="0" y="90"/>
                </a:cxn>
                <a:cxn ang="0">
                  <a:pos x="1" y="160"/>
                </a:cxn>
                <a:cxn ang="0">
                  <a:pos x="3" y="162"/>
                </a:cxn>
                <a:cxn ang="0">
                  <a:pos x="6" y="165"/>
                </a:cxn>
                <a:cxn ang="0">
                  <a:pos x="11" y="170"/>
                </a:cxn>
                <a:cxn ang="0">
                  <a:pos x="19" y="175"/>
                </a:cxn>
                <a:cxn ang="0">
                  <a:pos x="27" y="178"/>
                </a:cxn>
                <a:cxn ang="0">
                  <a:pos x="38" y="178"/>
                </a:cxn>
                <a:cxn ang="0">
                  <a:pos x="49" y="173"/>
                </a:cxn>
                <a:cxn ang="0">
                  <a:pos x="62" y="163"/>
                </a:cxn>
                <a:cxn ang="0">
                  <a:pos x="57" y="151"/>
                </a:cxn>
                <a:cxn ang="0">
                  <a:pos x="47" y="117"/>
                </a:cxn>
                <a:cxn ang="0">
                  <a:pos x="39" y="70"/>
                </a:cxn>
                <a:cxn ang="0">
                  <a:pos x="39" y="14"/>
                </a:cxn>
                <a:cxn ang="0">
                  <a:pos x="3" y="0"/>
                </a:cxn>
              </a:cxnLst>
              <a:rect l="0" t="0" r="r" b="b"/>
              <a:pathLst>
                <a:path w="62" h="178">
                  <a:moveTo>
                    <a:pt x="3" y="0"/>
                  </a:moveTo>
                  <a:lnTo>
                    <a:pt x="1" y="9"/>
                  </a:lnTo>
                  <a:lnTo>
                    <a:pt x="0" y="41"/>
                  </a:lnTo>
                  <a:lnTo>
                    <a:pt x="0" y="90"/>
                  </a:lnTo>
                  <a:lnTo>
                    <a:pt x="1" y="160"/>
                  </a:lnTo>
                  <a:lnTo>
                    <a:pt x="3" y="162"/>
                  </a:lnTo>
                  <a:lnTo>
                    <a:pt x="6" y="165"/>
                  </a:lnTo>
                  <a:lnTo>
                    <a:pt x="11" y="170"/>
                  </a:lnTo>
                  <a:lnTo>
                    <a:pt x="19" y="175"/>
                  </a:lnTo>
                  <a:lnTo>
                    <a:pt x="27" y="178"/>
                  </a:lnTo>
                  <a:lnTo>
                    <a:pt x="38" y="178"/>
                  </a:lnTo>
                  <a:lnTo>
                    <a:pt x="49" y="173"/>
                  </a:lnTo>
                  <a:lnTo>
                    <a:pt x="62" y="163"/>
                  </a:lnTo>
                  <a:lnTo>
                    <a:pt x="57" y="151"/>
                  </a:lnTo>
                  <a:lnTo>
                    <a:pt x="47" y="117"/>
                  </a:lnTo>
                  <a:lnTo>
                    <a:pt x="39" y="70"/>
                  </a:lnTo>
                  <a:lnTo>
                    <a:pt x="39" y="14"/>
                  </a:lnTo>
                  <a:lnTo>
                    <a:pt x="3" y="0"/>
                  </a:lnTo>
                  <a:close/>
                </a:path>
              </a:pathLst>
            </a:custGeom>
            <a:solidFill>
              <a:srgbClr val="FFA893"/>
            </a:solidFill>
            <a:ln w="9525">
              <a:noFill/>
              <a:round/>
              <a:headEnd/>
              <a:tailEnd/>
            </a:ln>
          </p:spPr>
          <p:txBody>
            <a:bodyPr/>
            <a:lstStyle/>
            <a:p>
              <a:endParaRPr lang="en-US"/>
            </a:p>
          </p:txBody>
        </p:sp>
        <p:sp>
          <p:nvSpPr>
            <p:cNvPr id="154" name="Freeform 158"/>
            <p:cNvSpPr>
              <a:spLocks/>
            </p:cNvSpPr>
            <p:nvPr/>
          </p:nvSpPr>
          <p:spPr bwMode="auto">
            <a:xfrm>
              <a:off x="7004050" y="4500563"/>
              <a:ext cx="153987" cy="66675"/>
            </a:xfrm>
            <a:custGeom>
              <a:avLst/>
              <a:gdLst/>
              <a:ahLst/>
              <a:cxnLst>
                <a:cxn ang="0">
                  <a:pos x="143" y="0"/>
                </a:cxn>
                <a:cxn ang="0">
                  <a:pos x="146" y="0"/>
                </a:cxn>
                <a:cxn ang="0">
                  <a:pos x="156" y="2"/>
                </a:cxn>
                <a:cxn ang="0">
                  <a:pos x="167" y="4"/>
                </a:cxn>
                <a:cxn ang="0">
                  <a:pos x="180" y="10"/>
                </a:cxn>
                <a:cxn ang="0">
                  <a:pos x="189" y="18"/>
                </a:cxn>
                <a:cxn ang="0">
                  <a:pos x="196" y="29"/>
                </a:cxn>
                <a:cxn ang="0">
                  <a:pos x="194" y="45"/>
                </a:cxn>
                <a:cxn ang="0">
                  <a:pos x="184" y="67"/>
                </a:cxn>
                <a:cxn ang="0">
                  <a:pos x="173" y="77"/>
                </a:cxn>
                <a:cxn ang="0">
                  <a:pos x="157" y="83"/>
                </a:cxn>
                <a:cxn ang="0">
                  <a:pos x="137" y="85"/>
                </a:cxn>
                <a:cxn ang="0">
                  <a:pos x="115" y="83"/>
                </a:cxn>
                <a:cxn ang="0">
                  <a:pos x="91" y="78"/>
                </a:cxn>
                <a:cxn ang="0">
                  <a:pos x="68" y="72"/>
                </a:cxn>
                <a:cxn ang="0">
                  <a:pos x="46" y="64"/>
                </a:cxn>
                <a:cxn ang="0">
                  <a:pos x="27" y="54"/>
                </a:cxn>
                <a:cxn ang="0">
                  <a:pos x="11" y="43"/>
                </a:cxn>
                <a:cxn ang="0">
                  <a:pos x="3" y="34"/>
                </a:cxn>
                <a:cxn ang="0">
                  <a:pos x="0" y="24"/>
                </a:cxn>
                <a:cxn ang="0">
                  <a:pos x="7" y="15"/>
                </a:cxn>
                <a:cxn ang="0">
                  <a:pos x="22" y="8"/>
                </a:cxn>
                <a:cxn ang="0">
                  <a:pos x="49" y="2"/>
                </a:cxn>
                <a:cxn ang="0">
                  <a:pos x="89" y="0"/>
                </a:cxn>
                <a:cxn ang="0">
                  <a:pos x="143" y="0"/>
                </a:cxn>
              </a:cxnLst>
              <a:rect l="0" t="0" r="r" b="b"/>
              <a:pathLst>
                <a:path w="196" h="85">
                  <a:moveTo>
                    <a:pt x="143" y="0"/>
                  </a:moveTo>
                  <a:lnTo>
                    <a:pt x="146" y="0"/>
                  </a:lnTo>
                  <a:lnTo>
                    <a:pt x="156" y="2"/>
                  </a:lnTo>
                  <a:lnTo>
                    <a:pt x="167" y="4"/>
                  </a:lnTo>
                  <a:lnTo>
                    <a:pt x="180" y="10"/>
                  </a:lnTo>
                  <a:lnTo>
                    <a:pt x="189" y="18"/>
                  </a:lnTo>
                  <a:lnTo>
                    <a:pt x="196" y="29"/>
                  </a:lnTo>
                  <a:lnTo>
                    <a:pt x="194" y="45"/>
                  </a:lnTo>
                  <a:lnTo>
                    <a:pt x="184" y="67"/>
                  </a:lnTo>
                  <a:lnTo>
                    <a:pt x="173" y="77"/>
                  </a:lnTo>
                  <a:lnTo>
                    <a:pt x="157" y="83"/>
                  </a:lnTo>
                  <a:lnTo>
                    <a:pt x="137" y="85"/>
                  </a:lnTo>
                  <a:lnTo>
                    <a:pt x="115" y="83"/>
                  </a:lnTo>
                  <a:lnTo>
                    <a:pt x="91" y="78"/>
                  </a:lnTo>
                  <a:lnTo>
                    <a:pt x="68" y="72"/>
                  </a:lnTo>
                  <a:lnTo>
                    <a:pt x="46" y="64"/>
                  </a:lnTo>
                  <a:lnTo>
                    <a:pt x="27" y="54"/>
                  </a:lnTo>
                  <a:lnTo>
                    <a:pt x="11" y="43"/>
                  </a:lnTo>
                  <a:lnTo>
                    <a:pt x="3" y="34"/>
                  </a:lnTo>
                  <a:lnTo>
                    <a:pt x="0" y="24"/>
                  </a:lnTo>
                  <a:lnTo>
                    <a:pt x="7" y="15"/>
                  </a:lnTo>
                  <a:lnTo>
                    <a:pt x="22" y="8"/>
                  </a:lnTo>
                  <a:lnTo>
                    <a:pt x="49" y="2"/>
                  </a:lnTo>
                  <a:lnTo>
                    <a:pt x="89" y="0"/>
                  </a:lnTo>
                  <a:lnTo>
                    <a:pt x="143" y="0"/>
                  </a:lnTo>
                  <a:close/>
                </a:path>
              </a:pathLst>
            </a:custGeom>
            <a:solidFill>
              <a:srgbClr val="000000"/>
            </a:solidFill>
            <a:ln w="9525">
              <a:noFill/>
              <a:round/>
              <a:headEnd/>
              <a:tailEnd/>
            </a:ln>
          </p:spPr>
          <p:txBody>
            <a:bodyPr/>
            <a:lstStyle/>
            <a:p>
              <a:endParaRPr lang="en-US"/>
            </a:p>
          </p:txBody>
        </p:sp>
        <p:sp>
          <p:nvSpPr>
            <p:cNvPr id="155" name="Freeform 159"/>
            <p:cNvSpPr>
              <a:spLocks/>
            </p:cNvSpPr>
            <p:nvPr/>
          </p:nvSpPr>
          <p:spPr bwMode="auto">
            <a:xfrm>
              <a:off x="6962775" y="4217988"/>
              <a:ext cx="177800" cy="246062"/>
            </a:xfrm>
            <a:custGeom>
              <a:avLst/>
              <a:gdLst/>
              <a:ahLst/>
              <a:cxnLst>
                <a:cxn ang="0">
                  <a:pos x="221" y="87"/>
                </a:cxn>
                <a:cxn ang="0">
                  <a:pos x="218" y="76"/>
                </a:cxn>
                <a:cxn ang="0">
                  <a:pos x="210" y="60"/>
                </a:cxn>
                <a:cxn ang="0">
                  <a:pos x="199" y="44"/>
                </a:cxn>
                <a:cxn ang="0">
                  <a:pos x="183" y="28"/>
                </a:cxn>
                <a:cxn ang="0">
                  <a:pos x="164" y="14"/>
                </a:cxn>
                <a:cxn ang="0">
                  <a:pos x="143" y="4"/>
                </a:cxn>
                <a:cxn ang="0">
                  <a:pos x="118" y="0"/>
                </a:cxn>
                <a:cxn ang="0">
                  <a:pos x="89" y="1"/>
                </a:cxn>
                <a:cxn ang="0">
                  <a:pos x="65" y="9"/>
                </a:cxn>
                <a:cxn ang="0">
                  <a:pos x="45" y="19"/>
                </a:cxn>
                <a:cxn ang="0">
                  <a:pos x="29" y="31"/>
                </a:cxn>
                <a:cxn ang="0">
                  <a:pos x="16" y="46"/>
                </a:cxn>
                <a:cxn ang="0">
                  <a:pos x="7" y="61"/>
                </a:cxn>
                <a:cxn ang="0">
                  <a:pos x="2" y="81"/>
                </a:cxn>
                <a:cxn ang="0">
                  <a:pos x="0" y="103"/>
                </a:cxn>
                <a:cxn ang="0">
                  <a:pos x="2" y="125"/>
                </a:cxn>
                <a:cxn ang="0">
                  <a:pos x="13" y="177"/>
                </a:cxn>
                <a:cxn ang="0">
                  <a:pos x="31" y="220"/>
                </a:cxn>
                <a:cxn ang="0">
                  <a:pos x="51" y="252"/>
                </a:cxn>
                <a:cxn ang="0">
                  <a:pos x="75" y="276"/>
                </a:cxn>
                <a:cxn ang="0">
                  <a:pos x="97" y="292"/>
                </a:cxn>
                <a:cxn ang="0">
                  <a:pos x="116" y="303"/>
                </a:cxn>
                <a:cxn ang="0">
                  <a:pos x="131" y="308"/>
                </a:cxn>
                <a:cxn ang="0">
                  <a:pos x="135" y="309"/>
                </a:cxn>
                <a:cxn ang="0">
                  <a:pos x="143" y="303"/>
                </a:cxn>
                <a:cxn ang="0">
                  <a:pos x="158" y="290"/>
                </a:cxn>
                <a:cxn ang="0">
                  <a:pos x="175" y="271"/>
                </a:cxn>
                <a:cxn ang="0">
                  <a:pos x="193" y="247"/>
                </a:cxn>
                <a:cxn ang="0">
                  <a:pos x="208" y="216"/>
                </a:cxn>
                <a:cxn ang="0">
                  <a:pos x="220" y="179"/>
                </a:cxn>
                <a:cxn ang="0">
                  <a:pos x="224" y="136"/>
                </a:cxn>
                <a:cxn ang="0">
                  <a:pos x="221" y="87"/>
                </a:cxn>
              </a:cxnLst>
              <a:rect l="0" t="0" r="r" b="b"/>
              <a:pathLst>
                <a:path w="224" h="309">
                  <a:moveTo>
                    <a:pt x="221" y="87"/>
                  </a:moveTo>
                  <a:lnTo>
                    <a:pt x="218" y="76"/>
                  </a:lnTo>
                  <a:lnTo>
                    <a:pt x="210" y="60"/>
                  </a:lnTo>
                  <a:lnTo>
                    <a:pt x="199" y="44"/>
                  </a:lnTo>
                  <a:lnTo>
                    <a:pt x="183" y="28"/>
                  </a:lnTo>
                  <a:lnTo>
                    <a:pt x="164" y="14"/>
                  </a:lnTo>
                  <a:lnTo>
                    <a:pt x="143" y="4"/>
                  </a:lnTo>
                  <a:lnTo>
                    <a:pt x="118" y="0"/>
                  </a:lnTo>
                  <a:lnTo>
                    <a:pt x="89" y="1"/>
                  </a:lnTo>
                  <a:lnTo>
                    <a:pt x="65" y="9"/>
                  </a:lnTo>
                  <a:lnTo>
                    <a:pt x="45" y="19"/>
                  </a:lnTo>
                  <a:lnTo>
                    <a:pt x="29" y="31"/>
                  </a:lnTo>
                  <a:lnTo>
                    <a:pt x="16" y="46"/>
                  </a:lnTo>
                  <a:lnTo>
                    <a:pt x="7" y="61"/>
                  </a:lnTo>
                  <a:lnTo>
                    <a:pt x="2" y="81"/>
                  </a:lnTo>
                  <a:lnTo>
                    <a:pt x="0" y="103"/>
                  </a:lnTo>
                  <a:lnTo>
                    <a:pt x="2" y="125"/>
                  </a:lnTo>
                  <a:lnTo>
                    <a:pt x="13" y="177"/>
                  </a:lnTo>
                  <a:lnTo>
                    <a:pt x="31" y="220"/>
                  </a:lnTo>
                  <a:lnTo>
                    <a:pt x="51" y="252"/>
                  </a:lnTo>
                  <a:lnTo>
                    <a:pt x="75" y="276"/>
                  </a:lnTo>
                  <a:lnTo>
                    <a:pt x="97" y="292"/>
                  </a:lnTo>
                  <a:lnTo>
                    <a:pt x="116" y="303"/>
                  </a:lnTo>
                  <a:lnTo>
                    <a:pt x="131" y="308"/>
                  </a:lnTo>
                  <a:lnTo>
                    <a:pt x="135" y="309"/>
                  </a:lnTo>
                  <a:lnTo>
                    <a:pt x="143" y="303"/>
                  </a:lnTo>
                  <a:lnTo>
                    <a:pt x="158" y="290"/>
                  </a:lnTo>
                  <a:lnTo>
                    <a:pt x="175" y="271"/>
                  </a:lnTo>
                  <a:lnTo>
                    <a:pt x="193" y="247"/>
                  </a:lnTo>
                  <a:lnTo>
                    <a:pt x="208" y="216"/>
                  </a:lnTo>
                  <a:lnTo>
                    <a:pt x="220" y="179"/>
                  </a:lnTo>
                  <a:lnTo>
                    <a:pt x="224" y="136"/>
                  </a:lnTo>
                  <a:lnTo>
                    <a:pt x="221" y="87"/>
                  </a:lnTo>
                  <a:close/>
                </a:path>
              </a:pathLst>
            </a:custGeom>
            <a:solidFill>
              <a:srgbClr val="FFBFA5"/>
            </a:solidFill>
            <a:ln w="9525">
              <a:noFill/>
              <a:round/>
              <a:headEnd/>
              <a:tailEnd/>
            </a:ln>
          </p:spPr>
          <p:txBody>
            <a:bodyPr/>
            <a:lstStyle/>
            <a:p>
              <a:endParaRPr lang="en-US"/>
            </a:p>
          </p:txBody>
        </p:sp>
        <p:sp>
          <p:nvSpPr>
            <p:cNvPr id="156" name="Freeform 160"/>
            <p:cNvSpPr>
              <a:spLocks/>
            </p:cNvSpPr>
            <p:nvPr/>
          </p:nvSpPr>
          <p:spPr bwMode="auto">
            <a:xfrm>
              <a:off x="7016750" y="4386263"/>
              <a:ext cx="88900" cy="60325"/>
            </a:xfrm>
            <a:custGeom>
              <a:avLst/>
              <a:gdLst/>
              <a:ahLst/>
              <a:cxnLst>
                <a:cxn ang="0">
                  <a:pos x="0" y="13"/>
                </a:cxn>
                <a:cxn ang="0">
                  <a:pos x="3" y="19"/>
                </a:cxn>
                <a:cxn ang="0">
                  <a:pos x="11" y="34"/>
                </a:cxn>
                <a:cxn ang="0">
                  <a:pos x="24" y="53"/>
                </a:cxn>
                <a:cxn ang="0">
                  <a:pos x="40" y="69"/>
                </a:cxn>
                <a:cxn ang="0">
                  <a:pos x="57" y="77"/>
                </a:cxn>
                <a:cxn ang="0">
                  <a:pos x="76" y="73"/>
                </a:cxn>
                <a:cxn ang="0">
                  <a:pos x="95" y="50"/>
                </a:cxn>
                <a:cxn ang="0">
                  <a:pos x="113" y="2"/>
                </a:cxn>
                <a:cxn ang="0">
                  <a:pos x="111" y="2"/>
                </a:cxn>
                <a:cxn ang="0">
                  <a:pos x="108" y="0"/>
                </a:cxn>
                <a:cxn ang="0">
                  <a:pos x="100" y="0"/>
                </a:cxn>
                <a:cxn ang="0">
                  <a:pos x="89" y="0"/>
                </a:cxn>
                <a:cxn ang="0">
                  <a:pos x="73" y="0"/>
                </a:cxn>
                <a:cxn ang="0">
                  <a:pos x="54" y="2"/>
                </a:cxn>
                <a:cxn ang="0">
                  <a:pos x="30" y="7"/>
                </a:cxn>
                <a:cxn ang="0">
                  <a:pos x="0" y="13"/>
                </a:cxn>
              </a:cxnLst>
              <a:rect l="0" t="0" r="r" b="b"/>
              <a:pathLst>
                <a:path w="113" h="77">
                  <a:moveTo>
                    <a:pt x="0" y="13"/>
                  </a:moveTo>
                  <a:lnTo>
                    <a:pt x="3" y="19"/>
                  </a:lnTo>
                  <a:lnTo>
                    <a:pt x="11" y="34"/>
                  </a:lnTo>
                  <a:lnTo>
                    <a:pt x="24" y="53"/>
                  </a:lnTo>
                  <a:lnTo>
                    <a:pt x="40" y="69"/>
                  </a:lnTo>
                  <a:lnTo>
                    <a:pt x="57" y="77"/>
                  </a:lnTo>
                  <a:lnTo>
                    <a:pt x="76" y="73"/>
                  </a:lnTo>
                  <a:lnTo>
                    <a:pt x="95" y="50"/>
                  </a:lnTo>
                  <a:lnTo>
                    <a:pt x="113" y="2"/>
                  </a:lnTo>
                  <a:lnTo>
                    <a:pt x="111" y="2"/>
                  </a:lnTo>
                  <a:lnTo>
                    <a:pt x="108" y="0"/>
                  </a:lnTo>
                  <a:lnTo>
                    <a:pt x="100" y="0"/>
                  </a:lnTo>
                  <a:lnTo>
                    <a:pt x="89" y="0"/>
                  </a:lnTo>
                  <a:lnTo>
                    <a:pt x="73" y="0"/>
                  </a:lnTo>
                  <a:lnTo>
                    <a:pt x="54" y="2"/>
                  </a:lnTo>
                  <a:lnTo>
                    <a:pt x="30" y="7"/>
                  </a:lnTo>
                  <a:lnTo>
                    <a:pt x="0" y="13"/>
                  </a:lnTo>
                  <a:close/>
                </a:path>
              </a:pathLst>
            </a:custGeom>
            <a:solidFill>
              <a:srgbClr val="DB4C4C"/>
            </a:solidFill>
            <a:ln w="9525">
              <a:noFill/>
              <a:round/>
              <a:headEnd/>
              <a:tailEnd/>
            </a:ln>
          </p:spPr>
          <p:txBody>
            <a:bodyPr/>
            <a:lstStyle/>
            <a:p>
              <a:endParaRPr lang="en-US"/>
            </a:p>
          </p:txBody>
        </p:sp>
        <p:sp>
          <p:nvSpPr>
            <p:cNvPr id="157" name="Freeform 161"/>
            <p:cNvSpPr>
              <a:spLocks/>
            </p:cNvSpPr>
            <p:nvPr/>
          </p:nvSpPr>
          <p:spPr bwMode="auto">
            <a:xfrm>
              <a:off x="7018337" y="4391025"/>
              <a:ext cx="84138" cy="46038"/>
            </a:xfrm>
            <a:custGeom>
              <a:avLst/>
              <a:gdLst/>
              <a:ahLst/>
              <a:cxnLst>
                <a:cxn ang="0">
                  <a:pos x="0" y="11"/>
                </a:cxn>
                <a:cxn ang="0">
                  <a:pos x="3" y="16"/>
                </a:cxn>
                <a:cxn ang="0">
                  <a:pos x="11" y="27"/>
                </a:cxn>
                <a:cxn ang="0">
                  <a:pos x="22" y="41"/>
                </a:cxn>
                <a:cxn ang="0">
                  <a:pos x="37" y="53"/>
                </a:cxn>
                <a:cxn ang="0">
                  <a:pos x="53" y="59"/>
                </a:cxn>
                <a:cxn ang="0">
                  <a:pos x="72" y="54"/>
                </a:cxn>
                <a:cxn ang="0">
                  <a:pos x="89" y="37"/>
                </a:cxn>
                <a:cxn ang="0">
                  <a:pos x="107" y="0"/>
                </a:cxn>
                <a:cxn ang="0">
                  <a:pos x="103" y="0"/>
                </a:cxn>
                <a:cxn ang="0">
                  <a:pos x="97" y="2"/>
                </a:cxn>
                <a:cxn ang="0">
                  <a:pos x="86" y="3"/>
                </a:cxn>
                <a:cxn ang="0">
                  <a:pos x="72" y="5"/>
                </a:cxn>
                <a:cxn ang="0">
                  <a:pos x="54" y="8"/>
                </a:cxn>
                <a:cxn ang="0">
                  <a:pos x="37" y="10"/>
                </a:cxn>
                <a:cxn ang="0">
                  <a:pos x="18" y="11"/>
                </a:cxn>
                <a:cxn ang="0">
                  <a:pos x="0" y="11"/>
                </a:cxn>
              </a:cxnLst>
              <a:rect l="0" t="0" r="r" b="b"/>
              <a:pathLst>
                <a:path w="107" h="59">
                  <a:moveTo>
                    <a:pt x="0" y="11"/>
                  </a:moveTo>
                  <a:lnTo>
                    <a:pt x="3" y="16"/>
                  </a:lnTo>
                  <a:lnTo>
                    <a:pt x="11" y="27"/>
                  </a:lnTo>
                  <a:lnTo>
                    <a:pt x="22" y="41"/>
                  </a:lnTo>
                  <a:lnTo>
                    <a:pt x="37" y="53"/>
                  </a:lnTo>
                  <a:lnTo>
                    <a:pt x="53" y="59"/>
                  </a:lnTo>
                  <a:lnTo>
                    <a:pt x="72" y="54"/>
                  </a:lnTo>
                  <a:lnTo>
                    <a:pt x="89" y="37"/>
                  </a:lnTo>
                  <a:lnTo>
                    <a:pt x="107" y="0"/>
                  </a:lnTo>
                  <a:lnTo>
                    <a:pt x="103" y="0"/>
                  </a:lnTo>
                  <a:lnTo>
                    <a:pt x="97" y="2"/>
                  </a:lnTo>
                  <a:lnTo>
                    <a:pt x="86" y="3"/>
                  </a:lnTo>
                  <a:lnTo>
                    <a:pt x="72" y="5"/>
                  </a:lnTo>
                  <a:lnTo>
                    <a:pt x="54" y="8"/>
                  </a:lnTo>
                  <a:lnTo>
                    <a:pt x="37" y="10"/>
                  </a:lnTo>
                  <a:lnTo>
                    <a:pt x="18" y="11"/>
                  </a:lnTo>
                  <a:lnTo>
                    <a:pt x="0" y="11"/>
                  </a:lnTo>
                  <a:close/>
                </a:path>
              </a:pathLst>
            </a:custGeom>
            <a:solidFill>
              <a:srgbClr val="FFFFFF"/>
            </a:solidFill>
            <a:ln w="9525">
              <a:noFill/>
              <a:round/>
              <a:headEnd/>
              <a:tailEnd/>
            </a:ln>
          </p:spPr>
          <p:txBody>
            <a:bodyPr/>
            <a:lstStyle/>
            <a:p>
              <a:endParaRPr lang="en-US"/>
            </a:p>
          </p:txBody>
        </p:sp>
        <p:sp>
          <p:nvSpPr>
            <p:cNvPr id="158" name="Freeform 162"/>
            <p:cNvSpPr>
              <a:spLocks/>
            </p:cNvSpPr>
            <p:nvPr/>
          </p:nvSpPr>
          <p:spPr bwMode="auto">
            <a:xfrm>
              <a:off x="7061200" y="4284663"/>
              <a:ext cx="34925" cy="98425"/>
            </a:xfrm>
            <a:custGeom>
              <a:avLst/>
              <a:gdLst/>
              <a:ahLst/>
              <a:cxnLst>
                <a:cxn ang="0">
                  <a:pos x="35" y="108"/>
                </a:cxn>
                <a:cxn ang="0">
                  <a:pos x="8" y="124"/>
                </a:cxn>
                <a:cxn ang="0">
                  <a:pos x="43" y="109"/>
                </a:cxn>
                <a:cxn ang="0">
                  <a:pos x="27" y="93"/>
                </a:cxn>
                <a:cxn ang="0">
                  <a:pos x="15" y="78"/>
                </a:cxn>
                <a:cxn ang="0">
                  <a:pos x="8" y="62"/>
                </a:cxn>
                <a:cxn ang="0">
                  <a:pos x="5" y="47"/>
                </a:cxn>
                <a:cxn ang="0">
                  <a:pos x="5" y="33"/>
                </a:cxn>
                <a:cxn ang="0">
                  <a:pos x="8" y="20"/>
                </a:cxn>
                <a:cxn ang="0">
                  <a:pos x="13" y="9"/>
                </a:cxn>
                <a:cxn ang="0">
                  <a:pos x="19" y="0"/>
                </a:cxn>
                <a:cxn ang="0">
                  <a:pos x="18" y="0"/>
                </a:cxn>
                <a:cxn ang="0">
                  <a:pos x="16" y="0"/>
                </a:cxn>
                <a:cxn ang="0">
                  <a:pos x="15" y="0"/>
                </a:cxn>
                <a:cxn ang="0">
                  <a:pos x="13" y="0"/>
                </a:cxn>
                <a:cxn ang="0">
                  <a:pos x="3" y="22"/>
                </a:cxn>
                <a:cxn ang="0">
                  <a:pos x="0" y="43"/>
                </a:cxn>
                <a:cxn ang="0">
                  <a:pos x="3" y="62"/>
                </a:cxn>
                <a:cxn ang="0">
                  <a:pos x="10" y="78"/>
                </a:cxn>
                <a:cxn ang="0">
                  <a:pos x="18" y="90"/>
                </a:cxn>
                <a:cxn ang="0">
                  <a:pos x="26" y="100"/>
                </a:cxn>
                <a:cxn ang="0">
                  <a:pos x="32" y="106"/>
                </a:cxn>
                <a:cxn ang="0">
                  <a:pos x="35" y="108"/>
                </a:cxn>
              </a:cxnLst>
              <a:rect l="0" t="0" r="r" b="b"/>
              <a:pathLst>
                <a:path w="43" h="124">
                  <a:moveTo>
                    <a:pt x="35" y="108"/>
                  </a:moveTo>
                  <a:lnTo>
                    <a:pt x="8" y="124"/>
                  </a:lnTo>
                  <a:lnTo>
                    <a:pt x="43" y="109"/>
                  </a:lnTo>
                  <a:lnTo>
                    <a:pt x="27" y="93"/>
                  </a:lnTo>
                  <a:lnTo>
                    <a:pt x="15" y="78"/>
                  </a:lnTo>
                  <a:lnTo>
                    <a:pt x="8" y="62"/>
                  </a:lnTo>
                  <a:lnTo>
                    <a:pt x="5" y="47"/>
                  </a:lnTo>
                  <a:lnTo>
                    <a:pt x="5" y="33"/>
                  </a:lnTo>
                  <a:lnTo>
                    <a:pt x="8" y="20"/>
                  </a:lnTo>
                  <a:lnTo>
                    <a:pt x="13" y="9"/>
                  </a:lnTo>
                  <a:lnTo>
                    <a:pt x="19" y="0"/>
                  </a:lnTo>
                  <a:lnTo>
                    <a:pt x="18" y="0"/>
                  </a:lnTo>
                  <a:lnTo>
                    <a:pt x="16" y="0"/>
                  </a:lnTo>
                  <a:lnTo>
                    <a:pt x="15" y="0"/>
                  </a:lnTo>
                  <a:lnTo>
                    <a:pt x="13" y="0"/>
                  </a:lnTo>
                  <a:lnTo>
                    <a:pt x="3" y="22"/>
                  </a:lnTo>
                  <a:lnTo>
                    <a:pt x="0" y="43"/>
                  </a:lnTo>
                  <a:lnTo>
                    <a:pt x="3" y="62"/>
                  </a:lnTo>
                  <a:lnTo>
                    <a:pt x="10" y="78"/>
                  </a:lnTo>
                  <a:lnTo>
                    <a:pt x="18" y="90"/>
                  </a:lnTo>
                  <a:lnTo>
                    <a:pt x="26" y="100"/>
                  </a:lnTo>
                  <a:lnTo>
                    <a:pt x="32" y="106"/>
                  </a:lnTo>
                  <a:lnTo>
                    <a:pt x="35" y="108"/>
                  </a:lnTo>
                  <a:close/>
                </a:path>
              </a:pathLst>
            </a:custGeom>
            <a:solidFill>
              <a:srgbClr val="FFA893"/>
            </a:solidFill>
            <a:ln w="9525">
              <a:noFill/>
              <a:round/>
              <a:headEnd/>
              <a:tailEnd/>
            </a:ln>
          </p:spPr>
          <p:txBody>
            <a:bodyPr/>
            <a:lstStyle/>
            <a:p>
              <a:endParaRPr lang="en-US"/>
            </a:p>
          </p:txBody>
        </p:sp>
        <p:sp>
          <p:nvSpPr>
            <p:cNvPr id="159" name="Freeform 163"/>
            <p:cNvSpPr>
              <a:spLocks/>
            </p:cNvSpPr>
            <p:nvPr/>
          </p:nvSpPr>
          <p:spPr bwMode="auto">
            <a:xfrm>
              <a:off x="7065962" y="4265613"/>
              <a:ext cx="66675" cy="28575"/>
            </a:xfrm>
            <a:custGeom>
              <a:avLst/>
              <a:gdLst/>
              <a:ahLst/>
              <a:cxnLst>
                <a:cxn ang="0">
                  <a:pos x="16" y="13"/>
                </a:cxn>
                <a:cxn ang="0">
                  <a:pos x="19" y="9"/>
                </a:cxn>
                <a:cxn ang="0">
                  <a:pos x="24" y="6"/>
                </a:cxn>
                <a:cxn ang="0">
                  <a:pos x="32" y="3"/>
                </a:cxn>
                <a:cxn ang="0">
                  <a:pos x="40" y="1"/>
                </a:cxn>
                <a:cxn ang="0">
                  <a:pos x="51" y="0"/>
                </a:cxn>
                <a:cxn ang="0">
                  <a:pos x="62" y="1"/>
                </a:cxn>
                <a:cxn ang="0">
                  <a:pos x="73" y="6"/>
                </a:cxn>
                <a:cxn ang="0">
                  <a:pos x="86" y="13"/>
                </a:cxn>
                <a:cxn ang="0">
                  <a:pos x="84" y="13"/>
                </a:cxn>
                <a:cxn ang="0">
                  <a:pos x="79" y="9"/>
                </a:cxn>
                <a:cxn ang="0">
                  <a:pos x="71" y="8"/>
                </a:cxn>
                <a:cxn ang="0">
                  <a:pos x="62" y="6"/>
                </a:cxn>
                <a:cxn ang="0">
                  <a:pos x="51" y="5"/>
                </a:cxn>
                <a:cxn ang="0">
                  <a:pos x="40" y="6"/>
                </a:cxn>
                <a:cxn ang="0">
                  <a:pos x="29" y="11"/>
                </a:cxn>
                <a:cxn ang="0">
                  <a:pos x="19" y="17"/>
                </a:cxn>
                <a:cxn ang="0">
                  <a:pos x="16" y="21"/>
                </a:cxn>
                <a:cxn ang="0">
                  <a:pos x="13" y="25"/>
                </a:cxn>
                <a:cxn ang="0">
                  <a:pos x="11" y="30"/>
                </a:cxn>
                <a:cxn ang="0">
                  <a:pos x="8" y="35"/>
                </a:cxn>
                <a:cxn ang="0">
                  <a:pos x="5" y="36"/>
                </a:cxn>
                <a:cxn ang="0">
                  <a:pos x="3" y="36"/>
                </a:cxn>
                <a:cxn ang="0">
                  <a:pos x="2" y="36"/>
                </a:cxn>
                <a:cxn ang="0">
                  <a:pos x="0" y="33"/>
                </a:cxn>
                <a:cxn ang="0">
                  <a:pos x="3" y="27"/>
                </a:cxn>
                <a:cxn ang="0">
                  <a:pos x="6" y="22"/>
                </a:cxn>
                <a:cxn ang="0">
                  <a:pos x="11" y="17"/>
                </a:cxn>
                <a:cxn ang="0">
                  <a:pos x="16" y="13"/>
                </a:cxn>
              </a:cxnLst>
              <a:rect l="0" t="0" r="r" b="b"/>
              <a:pathLst>
                <a:path w="86" h="36">
                  <a:moveTo>
                    <a:pt x="16" y="13"/>
                  </a:moveTo>
                  <a:lnTo>
                    <a:pt x="19" y="9"/>
                  </a:lnTo>
                  <a:lnTo>
                    <a:pt x="24" y="6"/>
                  </a:lnTo>
                  <a:lnTo>
                    <a:pt x="32" y="3"/>
                  </a:lnTo>
                  <a:lnTo>
                    <a:pt x="40" y="1"/>
                  </a:lnTo>
                  <a:lnTo>
                    <a:pt x="51" y="0"/>
                  </a:lnTo>
                  <a:lnTo>
                    <a:pt x="62" y="1"/>
                  </a:lnTo>
                  <a:lnTo>
                    <a:pt x="73" y="6"/>
                  </a:lnTo>
                  <a:lnTo>
                    <a:pt x="86" y="13"/>
                  </a:lnTo>
                  <a:lnTo>
                    <a:pt x="84" y="13"/>
                  </a:lnTo>
                  <a:lnTo>
                    <a:pt x="79" y="9"/>
                  </a:lnTo>
                  <a:lnTo>
                    <a:pt x="71" y="8"/>
                  </a:lnTo>
                  <a:lnTo>
                    <a:pt x="62" y="6"/>
                  </a:lnTo>
                  <a:lnTo>
                    <a:pt x="51" y="5"/>
                  </a:lnTo>
                  <a:lnTo>
                    <a:pt x="40" y="6"/>
                  </a:lnTo>
                  <a:lnTo>
                    <a:pt x="29" y="11"/>
                  </a:lnTo>
                  <a:lnTo>
                    <a:pt x="19" y="17"/>
                  </a:lnTo>
                  <a:lnTo>
                    <a:pt x="16" y="21"/>
                  </a:lnTo>
                  <a:lnTo>
                    <a:pt x="13" y="25"/>
                  </a:lnTo>
                  <a:lnTo>
                    <a:pt x="11" y="30"/>
                  </a:lnTo>
                  <a:lnTo>
                    <a:pt x="8" y="35"/>
                  </a:lnTo>
                  <a:lnTo>
                    <a:pt x="5" y="36"/>
                  </a:lnTo>
                  <a:lnTo>
                    <a:pt x="3" y="36"/>
                  </a:lnTo>
                  <a:lnTo>
                    <a:pt x="2" y="36"/>
                  </a:lnTo>
                  <a:lnTo>
                    <a:pt x="0" y="33"/>
                  </a:lnTo>
                  <a:lnTo>
                    <a:pt x="3" y="27"/>
                  </a:lnTo>
                  <a:lnTo>
                    <a:pt x="6" y="22"/>
                  </a:lnTo>
                  <a:lnTo>
                    <a:pt x="11" y="17"/>
                  </a:lnTo>
                  <a:lnTo>
                    <a:pt x="16" y="13"/>
                  </a:lnTo>
                  <a:close/>
                </a:path>
              </a:pathLst>
            </a:custGeom>
            <a:solidFill>
              <a:srgbClr val="AF5614"/>
            </a:solidFill>
            <a:ln w="9525">
              <a:noFill/>
              <a:round/>
              <a:headEnd/>
              <a:tailEnd/>
            </a:ln>
          </p:spPr>
          <p:txBody>
            <a:bodyPr/>
            <a:lstStyle/>
            <a:p>
              <a:endParaRPr lang="en-US"/>
            </a:p>
          </p:txBody>
        </p:sp>
        <p:sp>
          <p:nvSpPr>
            <p:cNvPr id="160" name="Freeform 164"/>
            <p:cNvSpPr>
              <a:spLocks/>
            </p:cNvSpPr>
            <p:nvPr/>
          </p:nvSpPr>
          <p:spPr bwMode="auto">
            <a:xfrm>
              <a:off x="6962775" y="4283075"/>
              <a:ext cx="71437" cy="22225"/>
            </a:xfrm>
            <a:custGeom>
              <a:avLst/>
              <a:gdLst/>
              <a:ahLst/>
              <a:cxnLst>
                <a:cxn ang="0">
                  <a:pos x="69" y="2"/>
                </a:cxn>
                <a:cxn ang="0">
                  <a:pos x="64" y="2"/>
                </a:cxn>
                <a:cxn ang="0">
                  <a:pos x="58" y="0"/>
                </a:cxn>
                <a:cxn ang="0">
                  <a:pos x="50" y="0"/>
                </a:cxn>
                <a:cxn ang="0">
                  <a:pos x="40" y="2"/>
                </a:cxn>
                <a:cxn ang="0">
                  <a:pos x="29" y="5"/>
                </a:cxn>
                <a:cxn ang="0">
                  <a:pos x="19" y="10"/>
                </a:cxn>
                <a:cxn ang="0">
                  <a:pos x="10" y="18"/>
                </a:cxn>
                <a:cxn ang="0">
                  <a:pos x="0" y="29"/>
                </a:cxn>
                <a:cxn ang="0">
                  <a:pos x="2" y="27"/>
                </a:cxn>
                <a:cxn ang="0">
                  <a:pos x="7" y="24"/>
                </a:cxn>
                <a:cxn ang="0">
                  <a:pos x="13" y="19"/>
                </a:cxn>
                <a:cxn ang="0">
                  <a:pos x="23" y="14"/>
                </a:cxn>
                <a:cxn ang="0">
                  <a:pos x="32" y="10"/>
                </a:cxn>
                <a:cxn ang="0">
                  <a:pos x="43" y="6"/>
                </a:cxn>
                <a:cxn ang="0">
                  <a:pos x="54" y="6"/>
                </a:cxn>
                <a:cxn ang="0">
                  <a:pos x="67" y="10"/>
                </a:cxn>
                <a:cxn ang="0">
                  <a:pos x="72" y="11"/>
                </a:cxn>
                <a:cxn ang="0">
                  <a:pos x="77" y="14"/>
                </a:cxn>
                <a:cxn ang="0">
                  <a:pos x="81" y="18"/>
                </a:cxn>
                <a:cxn ang="0">
                  <a:pos x="85" y="21"/>
                </a:cxn>
                <a:cxn ang="0">
                  <a:pos x="88" y="21"/>
                </a:cxn>
                <a:cxn ang="0">
                  <a:pos x="89" y="21"/>
                </a:cxn>
                <a:cxn ang="0">
                  <a:pos x="91" y="19"/>
                </a:cxn>
                <a:cxn ang="0">
                  <a:pos x="91" y="16"/>
                </a:cxn>
                <a:cxn ang="0">
                  <a:pos x="86" y="11"/>
                </a:cxn>
                <a:cxn ang="0">
                  <a:pos x="81" y="8"/>
                </a:cxn>
                <a:cxn ang="0">
                  <a:pos x="75" y="5"/>
                </a:cxn>
                <a:cxn ang="0">
                  <a:pos x="69" y="2"/>
                </a:cxn>
              </a:cxnLst>
              <a:rect l="0" t="0" r="r" b="b"/>
              <a:pathLst>
                <a:path w="91" h="29">
                  <a:moveTo>
                    <a:pt x="69" y="2"/>
                  </a:moveTo>
                  <a:lnTo>
                    <a:pt x="64" y="2"/>
                  </a:lnTo>
                  <a:lnTo>
                    <a:pt x="58" y="0"/>
                  </a:lnTo>
                  <a:lnTo>
                    <a:pt x="50" y="0"/>
                  </a:lnTo>
                  <a:lnTo>
                    <a:pt x="40" y="2"/>
                  </a:lnTo>
                  <a:lnTo>
                    <a:pt x="29" y="5"/>
                  </a:lnTo>
                  <a:lnTo>
                    <a:pt x="19" y="10"/>
                  </a:lnTo>
                  <a:lnTo>
                    <a:pt x="10" y="18"/>
                  </a:lnTo>
                  <a:lnTo>
                    <a:pt x="0" y="29"/>
                  </a:lnTo>
                  <a:lnTo>
                    <a:pt x="2" y="27"/>
                  </a:lnTo>
                  <a:lnTo>
                    <a:pt x="7" y="24"/>
                  </a:lnTo>
                  <a:lnTo>
                    <a:pt x="13" y="19"/>
                  </a:lnTo>
                  <a:lnTo>
                    <a:pt x="23" y="14"/>
                  </a:lnTo>
                  <a:lnTo>
                    <a:pt x="32" y="10"/>
                  </a:lnTo>
                  <a:lnTo>
                    <a:pt x="43" y="6"/>
                  </a:lnTo>
                  <a:lnTo>
                    <a:pt x="54" y="6"/>
                  </a:lnTo>
                  <a:lnTo>
                    <a:pt x="67" y="10"/>
                  </a:lnTo>
                  <a:lnTo>
                    <a:pt x="72" y="11"/>
                  </a:lnTo>
                  <a:lnTo>
                    <a:pt x="77" y="14"/>
                  </a:lnTo>
                  <a:lnTo>
                    <a:pt x="81" y="18"/>
                  </a:lnTo>
                  <a:lnTo>
                    <a:pt x="85" y="21"/>
                  </a:lnTo>
                  <a:lnTo>
                    <a:pt x="88" y="21"/>
                  </a:lnTo>
                  <a:lnTo>
                    <a:pt x="89" y="21"/>
                  </a:lnTo>
                  <a:lnTo>
                    <a:pt x="91" y="19"/>
                  </a:lnTo>
                  <a:lnTo>
                    <a:pt x="91" y="16"/>
                  </a:lnTo>
                  <a:lnTo>
                    <a:pt x="86" y="11"/>
                  </a:lnTo>
                  <a:lnTo>
                    <a:pt x="81" y="8"/>
                  </a:lnTo>
                  <a:lnTo>
                    <a:pt x="75" y="5"/>
                  </a:lnTo>
                  <a:lnTo>
                    <a:pt x="69" y="2"/>
                  </a:lnTo>
                  <a:close/>
                </a:path>
              </a:pathLst>
            </a:custGeom>
            <a:solidFill>
              <a:srgbClr val="AF5614"/>
            </a:solidFill>
            <a:ln w="9525">
              <a:noFill/>
              <a:round/>
              <a:headEnd/>
              <a:tailEnd/>
            </a:ln>
          </p:spPr>
          <p:txBody>
            <a:bodyPr/>
            <a:lstStyle/>
            <a:p>
              <a:endParaRPr lang="en-US"/>
            </a:p>
          </p:txBody>
        </p:sp>
        <p:sp>
          <p:nvSpPr>
            <p:cNvPr id="161" name="Freeform 165"/>
            <p:cNvSpPr>
              <a:spLocks/>
            </p:cNvSpPr>
            <p:nvPr/>
          </p:nvSpPr>
          <p:spPr bwMode="auto">
            <a:xfrm>
              <a:off x="7010400" y="4206875"/>
              <a:ext cx="136525" cy="219075"/>
            </a:xfrm>
            <a:custGeom>
              <a:avLst/>
              <a:gdLst/>
              <a:ahLst/>
              <a:cxnLst>
                <a:cxn ang="0">
                  <a:pos x="135" y="61"/>
                </a:cxn>
                <a:cxn ang="0">
                  <a:pos x="124" y="48"/>
                </a:cxn>
                <a:cxn ang="0">
                  <a:pos x="111" y="35"/>
                </a:cxn>
                <a:cxn ang="0">
                  <a:pos x="97" y="26"/>
                </a:cxn>
                <a:cxn ang="0">
                  <a:pos x="81" y="18"/>
                </a:cxn>
                <a:cxn ang="0">
                  <a:pos x="63" y="13"/>
                </a:cxn>
                <a:cxn ang="0">
                  <a:pos x="44" y="8"/>
                </a:cxn>
                <a:cxn ang="0">
                  <a:pos x="24" y="5"/>
                </a:cxn>
                <a:cxn ang="0">
                  <a:pos x="1" y="3"/>
                </a:cxn>
                <a:cxn ang="0">
                  <a:pos x="0" y="3"/>
                </a:cxn>
                <a:cxn ang="0">
                  <a:pos x="0" y="3"/>
                </a:cxn>
                <a:cxn ang="0">
                  <a:pos x="0" y="3"/>
                </a:cxn>
                <a:cxn ang="0">
                  <a:pos x="0" y="2"/>
                </a:cxn>
                <a:cxn ang="0">
                  <a:pos x="0" y="0"/>
                </a:cxn>
                <a:cxn ang="0">
                  <a:pos x="0" y="0"/>
                </a:cxn>
                <a:cxn ang="0">
                  <a:pos x="0" y="0"/>
                </a:cxn>
                <a:cxn ang="0">
                  <a:pos x="1" y="0"/>
                </a:cxn>
                <a:cxn ang="0">
                  <a:pos x="24" y="2"/>
                </a:cxn>
                <a:cxn ang="0">
                  <a:pos x="44" y="3"/>
                </a:cxn>
                <a:cxn ang="0">
                  <a:pos x="65" y="8"/>
                </a:cxn>
                <a:cxn ang="0">
                  <a:pos x="82" y="15"/>
                </a:cxn>
                <a:cxn ang="0">
                  <a:pos x="98" y="22"/>
                </a:cxn>
                <a:cxn ang="0">
                  <a:pos x="112" y="32"/>
                </a:cxn>
                <a:cxn ang="0">
                  <a:pos x="127" y="45"/>
                </a:cxn>
                <a:cxn ang="0">
                  <a:pos x="138" y="57"/>
                </a:cxn>
                <a:cxn ang="0">
                  <a:pos x="154" y="86"/>
                </a:cxn>
                <a:cxn ang="0">
                  <a:pos x="165" y="116"/>
                </a:cxn>
                <a:cxn ang="0">
                  <a:pos x="170" y="150"/>
                </a:cxn>
                <a:cxn ang="0">
                  <a:pos x="171" y="181"/>
                </a:cxn>
                <a:cxn ang="0">
                  <a:pos x="170" y="212"/>
                </a:cxn>
                <a:cxn ang="0">
                  <a:pos x="166" y="239"/>
                </a:cxn>
                <a:cxn ang="0">
                  <a:pos x="162" y="261"/>
                </a:cxn>
                <a:cxn ang="0">
                  <a:pos x="159" y="277"/>
                </a:cxn>
                <a:cxn ang="0">
                  <a:pos x="157" y="277"/>
                </a:cxn>
                <a:cxn ang="0">
                  <a:pos x="157" y="277"/>
                </a:cxn>
                <a:cxn ang="0">
                  <a:pos x="155" y="277"/>
                </a:cxn>
                <a:cxn ang="0">
                  <a:pos x="154" y="277"/>
                </a:cxn>
                <a:cxn ang="0">
                  <a:pos x="157" y="262"/>
                </a:cxn>
                <a:cxn ang="0">
                  <a:pos x="162" y="240"/>
                </a:cxn>
                <a:cxn ang="0">
                  <a:pos x="165" y="213"/>
                </a:cxn>
                <a:cxn ang="0">
                  <a:pos x="166" y="183"/>
                </a:cxn>
                <a:cxn ang="0">
                  <a:pos x="166" y="151"/>
                </a:cxn>
                <a:cxn ang="0">
                  <a:pos x="162" y="119"/>
                </a:cxn>
                <a:cxn ang="0">
                  <a:pos x="151" y="89"/>
                </a:cxn>
                <a:cxn ang="0">
                  <a:pos x="135" y="61"/>
                </a:cxn>
              </a:cxnLst>
              <a:rect l="0" t="0" r="r" b="b"/>
              <a:pathLst>
                <a:path w="171" h="277">
                  <a:moveTo>
                    <a:pt x="135" y="61"/>
                  </a:moveTo>
                  <a:lnTo>
                    <a:pt x="124" y="48"/>
                  </a:lnTo>
                  <a:lnTo>
                    <a:pt x="111" y="35"/>
                  </a:lnTo>
                  <a:lnTo>
                    <a:pt x="97" y="26"/>
                  </a:lnTo>
                  <a:lnTo>
                    <a:pt x="81" y="18"/>
                  </a:lnTo>
                  <a:lnTo>
                    <a:pt x="63" y="13"/>
                  </a:lnTo>
                  <a:lnTo>
                    <a:pt x="44" y="8"/>
                  </a:lnTo>
                  <a:lnTo>
                    <a:pt x="24" y="5"/>
                  </a:lnTo>
                  <a:lnTo>
                    <a:pt x="1" y="3"/>
                  </a:lnTo>
                  <a:lnTo>
                    <a:pt x="0" y="3"/>
                  </a:lnTo>
                  <a:lnTo>
                    <a:pt x="0" y="3"/>
                  </a:lnTo>
                  <a:lnTo>
                    <a:pt x="0" y="3"/>
                  </a:lnTo>
                  <a:lnTo>
                    <a:pt x="0" y="2"/>
                  </a:lnTo>
                  <a:lnTo>
                    <a:pt x="0" y="0"/>
                  </a:lnTo>
                  <a:lnTo>
                    <a:pt x="0" y="0"/>
                  </a:lnTo>
                  <a:lnTo>
                    <a:pt x="0" y="0"/>
                  </a:lnTo>
                  <a:lnTo>
                    <a:pt x="1" y="0"/>
                  </a:lnTo>
                  <a:lnTo>
                    <a:pt x="24" y="2"/>
                  </a:lnTo>
                  <a:lnTo>
                    <a:pt x="44" y="3"/>
                  </a:lnTo>
                  <a:lnTo>
                    <a:pt x="65" y="8"/>
                  </a:lnTo>
                  <a:lnTo>
                    <a:pt x="82" y="15"/>
                  </a:lnTo>
                  <a:lnTo>
                    <a:pt x="98" y="22"/>
                  </a:lnTo>
                  <a:lnTo>
                    <a:pt x="112" y="32"/>
                  </a:lnTo>
                  <a:lnTo>
                    <a:pt x="127" y="45"/>
                  </a:lnTo>
                  <a:lnTo>
                    <a:pt x="138" y="57"/>
                  </a:lnTo>
                  <a:lnTo>
                    <a:pt x="154" y="86"/>
                  </a:lnTo>
                  <a:lnTo>
                    <a:pt x="165" y="116"/>
                  </a:lnTo>
                  <a:lnTo>
                    <a:pt x="170" y="150"/>
                  </a:lnTo>
                  <a:lnTo>
                    <a:pt x="171" y="181"/>
                  </a:lnTo>
                  <a:lnTo>
                    <a:pt x="170" y="212"/>
                  </a:lnTo>
                  <a:lnTo>
                    <a:pt x="166" y="239"/>
                  </a:lnTo>
                  <a:lnTo>
                    <a:pt x="162" y="261"/>
                  </a:lnTo>
                  <a:lnTo>
                    <a:pt x="159" y="277"/>
                  </a:lnTo>
                  <a:lnTo>
                    <a:pt x="157" y="277"/>
                  </a:lnTo>
                  <a:lnTo>
                    <a:pt x="157" y="277"/>
                  </a:lnTo>
                  <a:lnTo>
                    <a:pt x="155" y="277"/>
                  </a:lnTo>
                  <a:lnTo>
                    <a:pt x="154" y="277"/>
                  </a:lnTo>
                  <a:lnTo>
                    <a:pt x="157" y="262"/>
                  </a:lnTo>
                  <a:lnTo>
                    <a:pt x="162" y="240"/>
                  </a:lnTo>
                  <a:lnTo>
                    <a:pt x="165" y="213"/>
                  </a:lnTo>
                  <a:lnTo>
                    <a:pt x="166" y="183"/>
                  </a:lnTo>
                  <a:lnTo>
                    <a:pt x="166" y="151"/>
                  </a:lnTo>
                  <a:lnTo>
                    <a:pt x="162" y="119"/>
                  </a:lnTo>
                  <a:lnTo>
                    <a:pt x="151" y="89"/>
                  </a:lnTo>
                  <a:lnTo>
                    <a:pt x="135" y="61"/>
                  </a:lnTo>
                  <a:close/>
                </a:path>
              </a:pathLst>
            </a:custGeom>
            <a:solidFill>
              <a:srgbClr val="7C3300"/>
            </a:solidFill>
            <a:ln w="9525">
              <a:noFill/>
              <a:round/>
              <a:headEnd/>
              <a:tailEnd/>
            </a:ln>
          </p:spPr>
          <p:txBody>
            <a:bodyPr/>
            <a:lstStyle/>
            <a:p>
              <a:endParaRPr lang="en-US"/>
            </a:p>
          </p:txBody>
        </p:sp>
        <p:sp>
          <p:nvSpPr>
            <p:cNvPr id="162" name="Freeform 166"/>
            <p:cNvSpPr>
              <a:spLocks/>
            </p:cNvSpPr>
            <p:nvPr/>
          </p:nvSpPr>
          <p:spPr bwMode="auto">
            <a:xfrm>
              <a:off x="6997700" y="4194175"/>
              <a:ext cx="171450" cy="228600"/>
            </a:xfrm>
            <a:custGeom>
              <a:avLst/>
              <a:gdLst/>
              <a:ahLst/>
              <a:cxnLst>
                <a:cxn ang="0">
                  <a:pos x="171" y="54"/>
                </a:cxn>
                <a:cxn ang="0">
                  <a:pos x="157" y="40"/>
                </a:cxn>
                <a:cxn ang="0">
                  <a:pos x="141" y="27"/>
                </a:cxn>
                <a:cxn ang="0">
                  <a:pos x="122" y="18"/>
                </a:cxn>
                <a:cxn ang="0">
                  <a:pos x="103" y="11"/>
                </a:cxn>
                <a:cxn ang="0">
                  <a:pos x="81" y="7"/>
                </a:cxn>
                <a:cxn ang="0">
                  <a:pos x="57" y="4"/>
                </a:cxn>
                <a:cxn ang="0">
                  <a:pos x="30" y="4"/>
                </a:cxn>
                <a:cxn ang="0">
                  <a:pos x="3" y="7"/>
                </a:cxn>
                <a:cxn ang="0">
                  <a:pos x="1" y="7"/>
                </a:cxn>
                <a:cxn ang="0">
                  <a:pos x="1" y="7"/>
                </a:cxn>
                <a:cxn ang="0">
                  <a:pos x="0" y="7"/>
                </a:cxn>
                <a:cxn ang="0">
                  <a:pos x="0" y="5"/>
                </a:cxn>
                <a:cxn ang="0">
                  <a:pos x="0" y="4"/>
                </a:cxn>
                <a:cxn ang="0">
                  <a:pos x="1" y="4"/>
                </a:cxn>
                <a:cxn ang="0">
                  <a:pos x="1" y="4"/>
                </a:cxn>
                <a:cxn ang="0">
                  <a:pos x="1" y="4"/>
                </a:cxn>
                <a:cxn ang="0">
                  <a:pos x="30" y="0"/>
                </a:cxn>
                <a:cxn ang="0">
                  <a:pos x="57" y="0"/>
                </a:cxn>
                <a:cxn ang="0">
                  <a:pos x="81" y="4"/>
                </a:cxn>
                <a:cxn ang="0">
                  <a:pos x="105" y="8"/>
                </a:cxn>
                <a:cxn ang="0">
                  <a:pos x="125" y="15"/>
                </a:cxn>
                <a:cxn ang="0">
                  <a:pos x="143" y="24"/>
                </a:cxn>
                <a:cxn ang="0">
                  <a:pos x="160" y="37"/>
                </a:cxn>
                <a:cxn ang="0">
                  <a:pos x="175" y="51"/>
                </a:cxn>
                <a:cxn ang="0">
                  <a:pos x="194" y="81"/>
                </a:cxn>
                <a:cxn ang="0">
                  <a:pos x="206" y="115"/>
                </a:cxn>
                <a:cxn ang="0">
                  <a:pos x="214" y="151"/>
                </a:cxn>
                <a:cxn ang="0">
                  <a:pos x="216" y="186"/>
                </a:cxn>
                <a:cxn ang="0">
                  <a:pos x="214" y="220"/>
                </a:cxn>
                <a:cxn ang="0">
                  <a:pos x="211" y="250"/>
                </a:cxn>
                <a:cxn ang="0">
                  <a:pos x="208" y="274"/>
                </a:cxn>
                <a:cxn ang="0">
                  <a:pos x="205" y="289"/>
                </a:cxn>
                <a:cxn ang="0">
                  <a:pos x="203" y="289"/>
                </a:cxn>
                <a:cxn ang="0">
                  <a:pos x="203" y="289"/>
                </a:cxn>
                <a:cxn ang="0">
                  <a:pos x="202" y="289"/>
                </a:cxn>
                <a:cxn ang="0">
                  <a:pos x="200" y="289"/>
                </a:cxn>
                <a:cxn ang="0">
                  <a:pos x="203" y="275"/>
                </a:cxn>
                <a:cxn ang="0">
                  <a:pos x="208" y="253"/>
                </a:cxn>
                <a:cxn ang="0">
                  <a:pos x="211" y="223"/>
                </a:cxn>
                <a:cxn ang="0">
                  <a:pos x="213" y="189"/>
                </a:cxn>
                <a:cxn ang="0">
                  <a:pos x="209" y="154"/>
                </a:cxn>
                <a:cxn ang="0">
                  <a:pos x="203" y="118"/>
                </a:cxn>
                <a:cxn ang="0">
                  <a:pos x="190" y="85"/>
                </a:cxn>
                <a:cxn ang="0">
                  <a:pos x="171" y="54"/>
                </a:cxn>
              </a:cxnLst>
              <a:rect l="0" t="0" r="r" b="b"/>
              <a:pathLst>
                <a:path w="216" h="289">
                  <a:moveTo>
                    <a:pt x="171" y="54"/>
                  </a:moveTo>
                  <a:lnTo>
                    <a:pt x="157" y="40"/>
                  </a:lnTo>
                  <a:lnTo>
                    <a:pt x="141" y="27"/>
                  </a:lnTo>
                  <a:lnTo>
                    <a:pt x="122" y="18"/>
                  </a:lnTo>
                  <a:lnTo>
                    <a:pt x="103" y="11"/>
                  </a:lnTo>
                  <a:lnTo>
                    <a:pt x="81" y="7"/>
                  </a:lnTo>
                  <a:lnTo>
                    <a:pt x="57" y="4"/>
                  </a:lnTo>
                  <a:lnTo>
                    <a:pt x="30" y="4"/>
                  </a:lnTo>
                  <a:lnTo>
                    <a:pt x="3" y="7"/>
                  </a:lnTo>
                  <a:lnTo>
                    <a:pt x="1" y="7"/>
                  </a:lnTo>
                  <a:lnTo>
                    <a:pt x="1" y="7"/>
                  </a:lnTo>
                  <a:lnTo>
                    <a:pt x="0" y="7"/>
                  </a:lnTo>
                  <a:lnTo>
                    <a:pt x="0" y="5"/>
                  </a:lnTo>
                  <a:lnTo>
                    <a:pt x="0" y="4"/>
                  </a:lnTo>
                  <a:lnTo>
                    <a:pt x="1" y="4"/>
                  </a:lnTo>
                  <a:lnTo>
                    <a:pt x="1" y="4"/>
                  </a:lnTo>
                  <a:lnTo>
                    <a:pt x="1" y="4"/>
                  </a:lnTo>
                  <a:lnTo>
                    <a:pt x="30" y="0"/>
                  </a:lnTo>
                  <a:lnTo>
                    <a:pt x="57" y="0"/>
                  </a:lnTo>
                  <a:lnTo>
                    <a:pt x="81" y="4"/>
                  </a:lnTo>
                  <a:lnTo>
                    <a:pt x="105" y="8"/>
                  </a:lnTo>
                  <a:lnTo>
                    <a:pt x="125" y="15"/>
                  </a:lnTo>
                  <a:lnTo>
                    <a:pt x="143" y="24"/>
                  </a:lnTo>
                  <a:lnTo>
                    <a:pt x="160" y="37"/>
                  </a:lnTo>
                  <a:lnTo>
                    <a:pt x="175" y="51"/>
                  </a:lnTo>
                  <a:lnTo>
                    <a:pt x="194" y="81"/>
                  </a:lnTo>
                  <a:lnTo>
                    <a:pt x="206" y="115"/>
                  </a:lnTo>
                  <a:lnTo>
                    <a:pt x="214" y="151"/>
                  </a:lnTo>
                  <a:lnTo>
                    <a:pt x="216" y="186"/>
                  </a:lnTo>
                  <a:lnTo>
                    <a:pt x="214" y="220"/>
                  </a:lnTo>
                  <a:lnTo>
                    <a:pt x="211" y="250"/>
                  </a:lnTo>
                  <a:lnTo>
                    <a:pt x="208" y="274"/>
                  </a:lnTo>
                  <a:lnTo>
                    <a:pt x="205" y="289"/>
                  </a:lnTo>
                  <a:lnTo>
                    <a:pt x="203" y="289"/>
                  </a:lnTo>
                  <a:lnTo>
                    <a:pt x="203" y="289"/>
                  </a:lnTo>
                  <a:lnTo>
                    <a:pt x="202" y="289"/>
                  </a:lnTo>
                  <a:lnTo>
                    <a:pt x="200" y="289"/>
                  </a:lnTo>
                  <a:lnTo>
                    <a:pt x="203" y="275"/>
                  </a:lnTo>
                  <a:lnTo>
                    <a:pt x="208" y="253"/>
                  </a:lnTo>
                  <a:lnTo>
                    <a:pt x="211" y="223"/>
                  </a:lnTo>
                  <a:lnTo>
                    <a:pt x="213" y="189"/>
                  </a:lnTo>
                  <a:lnTo>
                    <a:pt x="209" y="154"/>
                  </a:lnTo>
                  <a:lnTo>
                    <a:pt x="203" y="118"/>
                  </a:lnTo>
                  <a:lnTo>
                    <a:pt x="190" y="85"/>
                  </a:lnTo>
                  <a:lnTo>
                    <a:pt x="171" y="54"/>
                  </a:lnTo>
                  <a:close/>
                </a:path>
              </a:pathLst>
            </a:custGeom>
            <a:solidFill>
              <a:srgbClr val="7C3300"/>
            </a:solidFill>
            <a:ln w="9525">
              <a:noFill/>
              <a:round/>
              <a:headEnd/>
              <a:tailEnd/>
            </a:ln>
          </p:spPr>
          <p:txBody>
            <a:bodyPr/>
            <a:lstStyle/>
            <a:p>
              <a:endParaRPr lang="en-US"/>
            </a:p>
          </p:txBody>
        </p:sp>
        <p:sp>
          <p:nvSpPr>
            <p:cNvPr id="163" name="Freeform 167"/>
            <p:cNvSpPr>
              <a:spLocks/>
            </p:cNvSpPr>
            <p:nvPr/>
          </p:nvSpPr>
          <p:spPr bwMode="auto">
            <a:xfrm>
              <a:off x="6996112" y="4187825"/>
              <a:ext cx="190500" cy="230188"/>
            </a:xfrm>
            <a:custGeom>
              <a:avLst/>
              <a:gdLst/>
              <a:ahLst/>
              <a:cxnLst>
                <a:cxn ang="0">
                  <a:pos x="171" y="49"/>
                </a:cxn>
                <a:cxn ang="0">
                  <a:pos x="155" y="37"/>
                </a:cxn>
                <a:cxn ang="0">
                  <a:pos x="138" y="25"/>
                </a:cxn>
                <a:cxn ang="0">
                  <a:pos x="119" y="16"/>
                </a:cxn>
                <a:cxn ang="0">
                  <a:pos x="100" y="10"/>
                </a:cxn>
                <a:cxn ang="0">
                  <a:pos x="77" y="6"/>
                </a:cxn>
                <a:cxn ang="0">
                  <a:pos x="54" y="5"/>
                </a:cxn>
                <a:cxn ang="0">
                  <a:pos x="28" y="5"/>
                </a:cxn>
                <a:cxn ang="0">
                  <a:pos x="3" y="8"/>
                </a:cxn>
                <a:cxn ang="0">
                  <a:pos x="1" y="8"/>
                </a:cxn>
                <a:cxn ang="0">
                  <a:pos x="1" y="8"/>
                </a:cxn>
                <a:cxn ang="0">
                  <a:pos x="0" y="8"/>
                </a:cxn>
                <a:cxn ang="0">
                  <a:pos x="0" y="6"/>
                </a:cxn>
                <a:cxn ang="0">
                  <a:pos x="0" y="6"/>
                </a:cxn>
                <a:cxn ang="0">
                  <a:pos x="0" y="5"/>
                </a:cxn>
                <a:cxn ang="0">
                  <a:pos x="0" y="5"/>
                </a:cxn>
                <a:cxn ang="0">
                  <a:pos x="1" y="5"/>
                </a:cxn>
                <a:cxn ang="0">
                  <a:pos x="28" y="2"/>
                </a:cxn>
                <a:cxn ang="0">
                  <a:pos x="54" y="0"/>
                </a:cxn>
                <a:cxn ang="0">
                  <a:pos x="77" y="2"/>
                </a:cxn>
                <a:cxn ang="0">
                  <a:pos x="100" y="6"/>
                </a:cxn>
                <a:cxn ang="0">
                  <a:pos x="120" y="13"/>
                </a:cxn>
                <a:cxn ang="0">
                  <a:pos x="141" y="21"/>
                </a:cxn>
                <a:cxn ang="0">
                  <a:pos x="158" y="32"/>
                </a:cxn>
                <a:cxn ang="0">
                  <a:pos x="174" y="46"/>
                </a:cxn>
                <a:cxn ang="0">
                  <a:pos x="200" y="78"/>
                </a:cxn>
                <a:cxn ang="0">
                  <a:pos x="217" y="113"/>
                </a:cxn>
                <a:cxn ang="0">
                  <a:pos x="228" y="151"/>
                </a:cxn>
                <a:cxn ang="0">
                  <a:pos x="236" y="187"/>
                </a:cxn>
                <a:cxn ang="0">
                  <a:pos x="239" y="222"/>
                </a:cxn>
                <a:cxn ang="0">
                  <a:pos x="239" y="253"/>
                </a:cxn>
                <a:cxn ang="0">
                  <a:pos x="239" y="275"/>
                </a:cxn>
                <a:cxn ang="0">
                  <a:pos x="238" y="289"/>
                </a:cxn>
                <a:cxn ang="0">
                  <a:pos x="236" y="289"/>
                </a:cxn>
                <a:cxn ang="0">
                  <a:pos x="236" y="289"/>
                </a:cxn>
                <a:cxn ang="0">
                  <a:pos x="235" y="289"/>
                </a:cxn>
                <a:cxn ang="0">
                  <a:pos x="233" y="289"/>
                </a:cxn>
                <a:cxn ang="0">
                  <a:pos x="235" y="278"/>
                </a:cxn>
                <a:cxn ang="0">
                  <a:pos x="235" y="256"/>
                </a:cxn>
                <a:cxn ang="0">
                  <a:pos x="235" y="227"/>
                </a:cxn>
                <a:cxn ang="0">
                  <a:pos x="232" y="192"/>
                </a:cxn>
                <a:cxn ang="0">
                  <a:pos x="225" y="154"/>
                </a:cxn>
                <a:cxn ang="0">
                  <a:pos x="214" y="118"/>
                </a:cxn>
                <a:cxn ang="0">
                  <a:pos x="197" y="81"/>
                </a:cxn>
                <a:cxn ang="0">
                  <a:pos x="171" y="49"/>
                </a:cxn>
              </a:cxnLst>
              <a:rect l="0" t="0" r="r" b="b"/>
              <a:pathLst>
                <a:path w="239" h="289">
                  <a:moveTo>
                    <a:pt x="171" y="49"/>
                  </a:moveTo>
                  <a:lnTo>
                    <a:pt x="155" y="37"/>
                  </a:lnTo>
                  <a:lnTo>
                    <a:pt x="138" y="25"/>
                  </a:lnTo>
                  <a:lnTo>
                    <a:pt x="119" y="16"/>
                  </a:lnTo>
                  <a:lnTo>
                    <a:pt x="100" y="10"/>
                  </a:lnTo>
                  <a:lnTo>
                    <a:pt x="77" y="6"/>
                  </a:lnTo>
                  <a:lnTo>
                    <a:pt x="54" y="5"/>
                  </a:lnTo>
                  <a:lnTo>
                    <a:pt x="28" y="5"/>
                  </a:lnTo>
                  <a:lnTo>
                    <a:pt x="3" y="8"/>
                  </a:lnTo>
                  <a:lnTo>
                    <a:pt x="1" y="8"/>
                  </a:lnTo>
                  <a:lnTo>
                    <a:pt x="1" y="8"/>
                  </a:lnTo>
                  <a:lnTo>
                    <a:pt x="0" y="8"/>
                  </a:lnTo>
                  <a:lnTo>
                    <a:pt x="0" y="6"/>
                  </a:lnTo>
                  <a:lnTo>
                    <a:pt x="0" y="6"/>
                  </a:lnTo>
                  <a:lnTo>
                    <a:pt x="0" y="5"/>
                  </a:lnTo>
                  <a:lnTo>
                    <a:pt x="0" y="5"/>
                  </a:lnTo>
                  <a:lnTo>
                    <a:pt x="1" y="5"/>
                  </a:lnTo>
                  <a:lnTo>
                    <a:pt x="28" y="2"/>
                  </a:lnTo>
                  <a:lnTo>
                    <a:pt x="54" y="0"/>
                  </a:lnTo>
                  <a:lnTo>
                    <a:pt x="77" y="2"/>
                  </a:lnTo>
                  <a:lnTo>
                    <a:pt x="100" y="6"/>
                  </a:lnTo>
                  <a:lnTo>
                    <a:pt x="120" y="13"/>
                  </a:lnTo>
                  <a:lnTo>
                    <a:pt x="141" y="21"/>
                  </a:lnTo>
                  <a:lnTo>
                    <a:pt x="158" y="32"/>
                  </a:lnTo>
                  <a:lnTo>
                    <a:pt x="174" y="46"/>
                  </a:lnTo>
                  <a:lnTo>
                    <a:pt x="200" y="78"/>
                  </a:lnTo>
                  <a:lnTo>
                    <a:pt x="217" y="113"/>
                  </a:lnTo>
                  <a:lnTo>
                    <a:pt x="228" y="151"/>
                  </a:lnTo>
                  <a:lnTo>
                    <a:pt x="236" y="187"/>
                  </a:lnTo>
                  <a:lnTo>
                    <a:pt x="239" y="222"/>
                  </a:lnTo>
                  <a:lnTo>
                    <a:pt x="239" y="253"/>
                  </a:lnTo>
                  <a:lnTo>
                    <a:pt x="239" y="275"/>
                  </a:lnTo>
                  <a:lnTo>
                    <a:pt x="238" y="289"/>
                  </a:lnTo>
                  <a:lnTo>
                    <a:pt x="236" y="289"/>
                  </a:lnTo>
                  <a:lnTo>
                    <a:pt x="236" y="289"/>
                  </a:lnTo>
                  <a:lnTo>
                    <a:pt x="235" y="289"/>
                  </a:lnTo>
                  <a:lnTo>
                    <a:pt x="233" y="289"/>
                  </a:lnTo>
                  <a:lnTo>
                    <a:pt x="235" y="278"/>
                  </a:lnTo>
                  <a:lnTo>
                    <a:pt x="235" y="256"/>
                  </a:lnTo>
                  <a:lnTo>
                    <a:pt x="235" y="227"/>
                  </a:lnTo>
                  <a:lnTo>
                    <a:pt x="232" y="192"/>
                  </a:lnTo>
                  <a:lnTo>
                    <a:pt x="225" y="154"/>
                  </a:lnTo>
                  <a:lnTo>
                    <a:pt x="214" y="118"/>
                  </a:lnTo>
                  <a:lnTo>
                    <a:pt x="197" y="81"/>
                  </a:lnTo>
                  <a:lnTo>
                    <a:pt x="171" y="49"/>
                  </a:lnTo>
                  <a:close/>
                </a:path>
              </a:pathLst>
            </a:custGeom>
            <a:solidFill>
              <a:srgbClr val="7C3300"/>
            </a:solidFill>
            <a:ln w="9525">
              <a:noFill/>
              <a:round/>
              <a:headEnd/>
              <a:tailEnd/>
            </a:ln>
          </p:spPr>
          <p:txBody>
            <a:bodyPr/>
            <a:lstStyle/>
            <a:p>
              <a:endParaRPr lang="en-US"/>
            </a:p>
          </p:txBody>
        </p:sp>
        <p:sp>
          <p:nvSpPr>
            <p:cNvPr id="164" name="Freeform 168"/>
            <p:cNvSpPr>
              <a:spLocks/>
            </p:cNvSpPr>
            <p:nvPr/>
          </p:nvSpPr>
          <p:spPr bwMode="auto">
            <a:xfrm>
              <a:off x="6991350" y="4178300"/>
              <a:ext cx="236537" cy="225425"/>
            </a:xfrm>
            <a:custGeom>
              <a:avLst/>
              <a:gdLst/>
              <a:ahLst/>
              <a:cxnLst>
                <a:cxn ang="0">
                  <a:pos x="249" y="167"/>
                </a:cxn>
                <a:cxn ang="0">
                  <a:pos x="241" y="131"/>
                </a:cxn>
                <a:cxn ang="0">
                  <a:pos x="235" y="111"/>
                </a:cxn>
                <a:cxn ang="0">
                  <a:pos x="229" y="94"/>
                </a:cxn>
                <a:cxn ang="0">
                  <a:pos x="221" y="78"/>
                </a:cxn>
                <a:cxn ang="0">
                  <a:pos x="211" y="64"/>
                </a:cxn>
                <a:cxn ang="0">
                  <a:pos x="202" y="50"/>
                </a:cxn>
                <a:cxn ang="0">
                  <a:pos x="190" y="38"/>
                </a:cxn>
                <a:cxn ang="0">
                  <a:pos x="178" y="29"/>
                </a:cxn>
                <a:cxn ang="0">
                  <a:pos x="163" y="21"/>
                </a:cxn>
                <a:cxn ang="0">
                  <a:pos x="136" y="10"/>
                </a:cxn>
                <a:cxn ang="0">
                  <a:pos x="108" y="5"/>
                </a:cxn>
                <a:cxn ang="0">
                  <a:pos x="81" y="3"/>
                </a:cxn>
                <a:cxn ang="0">
                  <a:pos x="57" y="5"/>
                </a:cxn>
                <a:cxn ang="0">
                  <a:pos x="35" y="10"/>
                </a:cxn>
                <a:cxn ang="0">
                  <a:pos x="17" y="13"/>
                </a:cxn>
                <a:cxn ang="0">
                  <a:pos x="6" y="16"/>
                </a:cxn>
                <a:cxn ang="0">
                  <a:pos x="3" y="18"/>
                </a:cxn>
                <a:cxn ang="0">
                  <a:pos x="2" y="18"/>
                </a:cxn>
                <a:cxn ang="0">
                  <a:pos x="2" y="18"/>
                </a:cxn>
                <a:cxn ang="0">
                  <a:pos x="0" y="18"/>
                </a:cxn>
                <a:cxn ang="0">
                  <a:pos x="0" y="16"/>
                </a:cxn>
                <a:cxn ang="0">
                  <a:pos x="0" y="16"/>
                </a:cxn>
                <a:cxn ang="0">
                  <a:pos x="0" y="15"/>
                </a:cxn>
                <a:cxn ang="0">
                  <a:pos x="0" y="15"/>
                </a:cxn>
                <a:cxn ang="0">
                  <a:pos x="2" y="15"/>
                </a:cxn>
                <a:cxn ang="0">
                  <a:pos x="6" y="13"/>
                </a:cxn>
                <a:cxn ang="0">
                  <a:pos x="17" y="10"/>
                </a:cxn>
                <a:cxn ang="0">
                  <a:pos x="35" y="5"/>
                </a:cxn>
                <a:cxn ang="0">
                  <a:pos x="57" y="2"/>
                </a:cxn>
                <a:cxn ang="0">
                  <a:pos x="82" y="0"/>
                </a:cxn>
                <a:cxn ang="0">
                  <a:pos x="109" y="0"/>
                </a:cxn>
                <a:cxn ang="0">
                  <a:pos x="138" y="5"/>
                </a:cxn>
                <a:cxn ang="0">
                  <a:pos x="165" y="16"/>
                </a:cxn>
                <a:cxn ang="0">
                  <a:pos x="179" y="24"/>
                </a:cxn>
                <a:cxn ang="0">
                  <a:pos x="192" y="35"/>
                </a:cxn>
                <a:cxn ang="0">
                  <a:pos x="205" y="46"/>
                </a:cxn>
                <a:cxn ang="0">
                  <a:pos x="214" y="61"/>
                </a:cxn>
                <a:cxn ang="0">
                  <a:pos x="224" y="75"/>
                </a:cxn>
                <a:cxn ang="0">
                  <a:pos x="232" y="91"/>
                </a:cxn>
                <a:cxn ang="0">
                  <a:pos x="240" y="110"/>
                </a:cxn>
                <a:cxn ang="0">
                  <a:pos x="244" y="129"/>
                </a:cxn>
                <a:cxn ang="0">
                  <a:pos x="252" y="167"/>
                </a:cxn>
                <a:cxn ang="0">
                  <a:pos x="260" y="200"/>
                </a:cxn>
                <a:cxn ang="0">
                  <a:pos x="268" y="231"/>
                </a:cxn>
                <a:cxn ang="0">
                  <a:pos x="281" y="259"/>
                </a:cxn>
                <a:cxn ang="0">
                  <a:pos x="297" y="283"/>
                </a:cxn>
                <a:cxn ang="0">
                  <a:pos x="295" y="285"/>
                </a:cxn>
                <a:cxn ang="0">
                  <a:pos x="295" y="285"/>
                </a:cxn>
                <a:cxn ang="0">
                  <a:pos x="294" y="285"/>
                </a:cxn>
                <a:cxn ang="0">
                  <a:pos x="292" y="285"/>
                </a:cxn>
                <a:cxn ang="0">
                  <a:pos x="276" y="259"/>
                </a:cxn>
                <a:cxn ang="0">
                  <a:pos x="265" y="231"/>
                </a:cxn>
                <a:cxn ang="0">
                  <a:pos x="257" y="200"/>
                </a:cxn>
                <a:cxn ang="0">
                  <a:pos x="249" y="167"/>
                </a:cxn>
              </a:cxnLst>
              <a:rect l="0" t="0" r="r" b="b"/>
              <a:pathLst>
                <a:path w="297" h="285">
                  <a:moveTo>
                    <a:pt x="249" y="167"/>
                  </a:moveTo>
                  <a:lnTo>
                    <a:pt x="241" y="131"/>
                  </a:lnTo>
                  <a:lnTo>
                    <a:pt x="235" y="111"/>
                  </a:lnTo>
                  <a:lnTo>
                    <a:pt x="229" y="94"/>
                  </a:lnTo>
                  <a:lnTo>
                    <a:pt x="221" y="78"/>
                  </a:lnTo>
                  <a:lnTo>
                    <a:pt x="211" y="64"/>
                  </a:lnTo>
                  <a:lnTo>
                    <a:pt x="202" y="50"/>
                  </a:lnTo>
                  <a:lnTo>
                    <a:pt x="190" y="38"/>
                  </a:lnTo>
                  <a:lnTo>
                    <a:pt x="178" y="29"/>
                  </a:lnTo>
                  <a:lnTo>
                    <a:pt x="163" y="21"/>
                  </a:lnTo>
                  <a:lnTo>
                    <a:pt x="136" y="10"/>
                  </a:lnTo>
                  <a:lnTo>
                    <a:pt x="108" y="5"/>
                  </a:lnTo>
                  <a:lnTo>
                    <a:pt x="81" y="3"/>
                  </a:lnTo>
                  <a:lnTo>
                    <a:pt x="57" y="5"/>
                  </a:lnTo>
                  <a:lnTo>
                    <a:pt x="35" y="10"/>
                  </a:lnTo>
                  <a:lnTo>
                    <a:pt x="17" y="13"/>
                  </a:lnTo>
                  <a:lnTo>
                    <a:pt x="6" y="16"/>
                  </a:lnTo>
                  <a:lnTo>
                    <a:pt x="3" y="18"/>
                  </a:lnTo>
                  <a:lnTo>
                    <a:pt x="2" y="18"/>
                  </a:lnTo>
                  <a:lnTo>
                    <a:pt x="2" y="18"/>
                  </a:lnTo>
                  <a:lnTo>
                    <a:pt x="0" y="18"/>
                  </a:lnTo>
                  <a:lnTo>
                    <a:pt x="0" y="16"/>
                  </a:lnTo>
                  <a:lnTo>
                    <a:pt x="0" y="16"/>
                  </a:lnTo>
                  <a:lnTo>
                    <a:pt x="0" y="15"/>
                  </a:lnTo>
                  <a:lnTo>
                    <a:pt x="0" y="15"/>
                  </a:lnTo>
                  <a:lnTo>
                    <a:pt x="2" y="15"/>
                  </a:lnTo>
                  <a:lnTo>
                    <a:pt x="6" y="13"/>
                  </a:lnTo>
                  <a:lnTo>
                    <a:pt x="17" y="10"/>
                  </a:lnTo>
                  <a:lnTo>
                    <a:pt x="35" y="5"/>
                  </a:lnTo>
                  <a:lnTo>
                    <a:pt x="57" y="2"/>
                  </a:lnTo>
                  <a:lnTo>
                    <a:pt x="82" y="0"/>
                  </a:lnTo>
                  <a:lnTo>
                    <a:pt x="109" y="0"/>
                  </a:lnTo>
                  <a:lnTo>
                    <a:pt x="138" y="5"/>
                  </a:lnTo>
                  <a:lnTo>
                    <a:pt x="165" y="16"/>
                  </a:lnTo>
                  <a:lnTo>
                    <a:pt x="179" y="24"/>
                  </a:lnTo>
                  <a:lnTo>
                    <a:pt x="192" y="35"/>
                  </a:lnTo>
                  <a:lnTo>
                    <a:pt x="205" y="46"/>
                  </a:lnTo>
                  <a:lnTo>
                    <a:pt x="214" y="61"/>
                  </a:lnTo>
                  <a:lnTo>
                    <a:pt x="224" y="75"/>
                  </a:lnTo>
                  <a:lnTo>
                    <a:pt x="232" y="91"/>
                  </a:lnTo>
                  <a:lnTo>
                    <a:pt x="240" y="110"/>
                  </a:lnTo>
                  <a:lnTo>
                    <a:pt x="244" y="129"/>
                  </a:lnTo>
                  <a:lnTo>
                    <a:pt x="252" y="167"/>
                  </a:lnTo>
                  <a:lnTo>
                    <a:pt x="260" y="200"/>
                  </a:lnTo>
                  <a:lnTo>
                    <a:pt x="268" y="231"/>
                  </a:lnTo>
                  <a:lnTo>
                    <a:pt x="281" y="259"/>
                  </a:lnTo>
                  <a:lnTo>
                    <a:pt x="297" y="283"/>
                  </a:lnTo>
                  <a:lnTo>
                    <a:pt x="295" y="285"/>
                  </a:lnTo>
                  <a:lnTo>
                    <a:pt x="295" y="285"/>
                  </a:lnTo>
                  <a:lnTo>
                    <a:pt x="294" y="285"/>
                  </a:lnTo>
                  <a:lnTo>
                    <a:pt x="292" y="285"/>
                  </a:lnTo>
                  <a:lnTo>
                    <a:pt x="276" y="259"/>
                  </a:lnTo>
                  <a:lnTo>
                    <a:pt x="265" y="231"/>
                  </a:lnTo>
                  <a:lnTo>
                    <a:pt x="257" y="200"/>
                  </a:lnTo>
                  <a:lnTo>
                    <a:pt x="249" y="167"/>
                  </a:lnTo>
                  <a:close/>
                </a:path>
              </a:pathLst>
            </a:custGeom>
            <a:solidFill>
              <a:srgbClr val="7C3300"/>
            </a:solidFill>
            <a:ln w="9525">
              <a:noFill/>
              <a:round/>
              <a:headEnd/>
              <a:tailEnd/>
            </a:ln>
          </p:spPr>
          <p:txBody>
            <a:bodyPr/>
            <a:lstStyle/>
            <a:p>
              <a:endParaRPr lang="en-US"/>
            </a:p>
          </p:txBody>
        </p:sp>
        <p:sp>
          <p:nvSpPr>
            <p:cNvPr id="165" name="Freeform 169"/>
            <p:cNvSpPr>
              <a:spLocks/>
            </p:cNvSpPr>
            <p:nvPr/>
          </p:nvSpPr>
          <p:spPr bwMode="auto">
            <a:xfrm>
              <a:off x="7072312" y="4295775"/>
              <a:ext cx="63500" cy="26988"/>
            </a:xfrm>
            <a:custGeom>
              <a:avLst/>
              <a:gdLst/>
              <a:ahLst/>
              <a:cxnLst>
                <a:cxn ang="0">
                  <a:pos x="61" y="25"/>
                </a:cxn>
                <a:cxn ang="0">
                  <a:pos x="52" y="29"/>
                </a:cxn>
                <a:cxn ang="0">
                  <a:pos x="46" y="32"/>
                </a:cxn>
                <a:cxn ang="0">
                  <a:pos x="38" y="33"/>
                </a:cxn>
                <a:cxn ang="0">
                  <a:pos x="31" y="33"/>
                </a:cxn>
                <a:cxn ang="0">
                  <a:pos x="25" y="33"/>
                </a:cxn>
                <a:cxn ang="0">
                  <a:pos x="17" y="32"/>
                </a:cxn>
                <a:cxn ang="0">
                  <a:pos x="9" y="32"/>
                </a:cxn>
                <a:cxn ang="0">
                  <a:pos x="0" y="30"/>
                </a:cxn>
                <a:cxn ang="0">
                  <a:pos x="3" y="29"/>
                </a:cxn>
                <a:cxn ang="0">
                  <a:pos x="9" y="22"/>
                </a:cxn>
                <a:cxn ang="0">
                  <a:pos x="19" y="16"/>
                </a:cxn>
                <a:cxn ang="0">
                  <a:pos x="31" y="10"/>
                </a:cxn>
                <a:cxn ang="0">
                  <a:pos x="44" y="3"/>
                </a:cxn>
                <a:cxn ang="0">
                  <a:pos x="57" y="0"/>
                </a:cxn>
                <a:cxn ang="0">
                  <a:pos x="68" y="2"/>
                </a:cxn>
                <a:cxn ang="0">
                  <a:pos x="77" y="8"/>
                </a:cxn>
                <a:cxn ang="0">
                  <a:pos x="79" y="10"/>
                </a:cxn>
                <a:cxn ang="0">
                  <a:pos x="79" y="13"/>
                </a:cxn>
                <a:cxn ang="0">
                  <a:pos x="74" y="17"/>
                </a:cxn>
                <a:cxn ang="0">
                  <a:pos x="61" y="25"/>
                </a:cxn>
              </a:cxnLst>
              <a:rect l="0" t="0" r="r" b="b"/>
              <a:pathLst>
                <a:path w="79" h="33">
                  <a:moveTo>
                    <a:pt x="61" y="25"/>
                  </a:moveTo>
                  <a:lnTo>
                    <a:pt x="52" y="29"/>
                  </a:lnTo>
                  <a:lnTo>
                    <a:pt x="46" y="32"/>
                  </a:lnTo>
                  <a:lnTo>
                    <a:pt x="38" y="33"/>
                  </a:lnTo>
                  <a:lnTo>
                    <a:pt x="31" y="33"/>
                  </a:lnTo>
                  <a:lnTo>
                    <a:pt x="25" y="33"/>
                  </a:lnTo>
                  <a:lnTo>
                    <a:pt x="17" y="32"/>
                  </a:lnTo>
                  <a:lnTo>
                    <a:pt x="9" y="32"/>
                  </a:lnTo>
                  <a:lnTo>
                    <a:pt x="0" y="30"/>
                  </a:lnTo>
                  <a:lnTo>
                    <a:pt x="3" y="29"/>
                  </a:lnTo>
                  <a:lnTo>
                    <a:pt x="9" y="22"/>
                  </a:lnTo>
                  <a:lnTo>
                    <a:pt x="19" y="16"/>
                  </a:lnTo>
                  <a:lnTo>
                    <a:pt x="31" y="10"/>
                  </a:lnTo>
                  <a:lnTo>
                    <a:pt x="44" y="3"/>
                  </a:lnTo>
                  <a:lnTo>
                    <a:pt x="57" y="0"/>
                  </a:lnTo>
                  <a:lnTo>
                    <a:pt x="68" y="2"/>
                  </a:lnTo>
                  <a:lnTo>
                    <a:pt x="77" y="8"/>
                  </a:lnTo>
                  <a:lnTo>
                    <a:pt x="79" y="10"/>
                  </a:lnTo>
                  <a:lnTo>
                    <a:pt x="79" y="13"/>
                  </a:lnTo>
                  <a:lnTo>
                    <a:pt x="74" y="17"/>
                  </a:lnTo>
                  <a:lnTo>
                    <a:pt x="61" y="25"/>
                  </a:lnTo>
                  <a:close/>
                </a:path>
              </a:pathLst>
            </a:custGeom>
            <a:solidFill>
              <a:srgbClr val="FFFFFF"/>
            </a:solidFill>
            <a:ln w="9525">
              <a:noFill/>
              <a:round/>
              <a:headEnd/>
              <a:tailEnd/>
            </a:ln>
          </p:spPr>
          <p:txBody>
            <a:bodyPr/>
            <a:lstStyle/>
            <a:p>
              <a:endParaRPr lang="en-US"/>
            </a:p>
          </p:txBody>
        </p:sp>
        <p:sp>
          <p:nvSpPr>
            <p:cNvPr id="166" name="Freeform 170"/>
            <p:cNvSpPr>
              <a:spLocks/>
            </p:cNvSpPr>
            <p:nvPr/>
          </p:nvSpPr>
          <p:spPr bwMode="auto">
            <a:xfrm>
              <a:off x="7072312" y="4289425"/>
              <a:ext cx="63500" cy="30163"/>
            </a:xfrm>
            <a:custGeom>
              <a:avLst/>
              <a:gdLst/>
              <a:ahLst/>
              <a:cxnLst>
                <a:cxn ang="0">
                  <a:pos x="36" y="22"/>
                </a:cxn>
                <a:cxn ang="0">
                  <a:pos x="17" y="29"/>
                </a:cxn>
                <a:cxn ang="0">
                  <a:pos x="6" y="33"/>
                </a:cxn>
                <a:cxn ang="0">
                  <a:pos x="1" y="37"/>
                </a:cxn>
                <a:cxn ang="0">
                  <a:pos x="0" y="38"/>
                </a:cxn>
                <a:cxn ang="0">
                  <a:pos x="1" y="35"/>
                </a:cxn>
                <a:cxn ang="0">
                  <a:pos x="4" y="29"/>
                </a:cxn>
                <a:cxn ang="0">
                  <a:pos x="11" y="21"/>
                </a:cxn>
                <a:cxn ang="0">
                  <a:pos x="19" y="11"/>
                </a:cxn>
                <a:cxn ang="0">
                  <a:pos x="30" y="5"/>
                </a:cxn>
                <a:cxn ang="0">
                  <a:pos x="42" y="0"/>
                </a:cxn>
                <a:cxn ang="0">
                  <a:pos x="60" y="3"/>
                </a:cxn>
                <a:cxn ang="0">
                  <a:pos x="79" y="13"/>
                </a:cxn>
                <a:cxn ang="0">
                  <a:pos x="76" y="13"/>
                </a:cxn>
                <a:cxn ang="0">
                  <a:pos x="69" y="14"/>
                </a:cxn>
                <a:cxn ang="0">
                  <a:pos x="55" y="18"/>
                </a:cxn>
                <a:cxn ang="0">
                  <a:pos x="36" y="22"/>
                </a:cxn>
              </a:cxnLst>
              <a:rect l="0" t="0" r="r" b="b"/>
              <a:pathLst>
                <a:path w="79" h="38">
                  <a:moveTo>
                    <a:pt x="36" y="22"/>
                  </a:moveTo>
                  <a:lnTo>
                    <a:pt x="17" y="29"/>
                  </a:lnTo>
                  <a:lnTo>
                    <a:pt x="6" y="33"/>
                  </a:lnTo>
                  <a:lnTo>
                    <a:pt x="1" y="37"/>
                  </a:lnTo>
                  <a:lnTo>
                    <a:pt x="0" y="38"/>
                  </a:lnTo>
                  <a:lnTo>
                    <a:pt x="1" y="35"/>
                  </a:lnTo>
                  <a:lnTo>
                    <a:pt x="4" y="29"/>
                  </a:lnTo>
                  <a:lnTo>
                    <a:pt x="11" y="21"/>
                  </a:lnTo>
                  <a:lnTo>
                    <a:pt x="19" y="11"/>
                  </a:lnTo>
                  <a:lnTo>
                    <a:pt x="30" y="5"/>
                  </a:lnTo>
                  <a:lnTo>
                    <a:pt x="42" y="0"/>
                  </a:lnTo>
                  <a:lnTo>
                    <a:pt x="60" y="3"/>
                  </a:lnTo>
                  <a:lnTo>
                    <a:pt x="79" y="13"/>
                  </a:lnTo>
                  <a:lnTo>
                    <a:pt x="76" y="13"/>
                  </a:lnTo>
                  <a:lnTo>
                    <a:pt x="69" y="14"/>
                  </a:lnTo>
                  <a:lnTo>
                    <a:pt x="55" y="18"/>
                  </a:lnTo>
                  <a:lnTo>
                    <a:pt x="36" y="22"/>
                  </a:lnTo>
                  <a:close/>
                </a:path>
              </a:pathLst>
            </a:custGeom>
            <a:solidFill>
              <a:srgbClr val="FFBFA5"/>
            </a:solidFill>
            <a:ln w="9525">
              <a:noFill/>
              <a:round/>
              <a:headEnd/>
              <a:tailEnd/>
            </a:ln>
          </p:spPr>
          <p:txBody>
            <a:bodyPr/>
            <a:lstStyle/>
            <a:p>
              <a:endParaRPr lang="en-US"/>
            </a:p>
          </p:txBody>
        </p:sp>
        <p:sp>
          <p:nvSpPr>
            <p:cNvPr id="167" name="Freeform 171"/>
            <p:cNvSpPr>
              <a:spLocks/>
            </p:cNvSpPr>
            <p:nvPr/>
          </p:nvSpPr>
          <p:spPr bwMode="auto">
            <a:xfrm>
              <a:off x="7112000" y="4300538"/>
              <a:ext cx="17462" cy="15875"/>
            </a:xfrm>
            <a:custGeom>
              <a:avLst/>
              <a:gdLst/>
              <a:ahLst/>
              <a:cxnLst>
                <a:cxn ang="0">
                  <a:pos x="22" y="7"/>
                </a:cxn>
                <a:cxn ang="0">
                  <a:pos x="22" y="11"/>
                </a:cxn>
                <a:cxn ang="0">
                  <a:pos x="20" y="15"/>
                </a:cxn>
                <a:cxn ang="0">
                  <a:pos x="17" y="18"/>
                </a:cxn>
                <a:cxn ang="0">
                  <a:pos x="12" y="19"/>
                </a:cxn>
                <a:cxn ang="0">
                  <a:pos x="8" y="18"/>
                </a:cxn>
                <a:cxn ang="0">
                  <a:pos x="5" y="16"/>
                </a:cxn>
                <a:cxn ang="0">
                  <a:pos x="1" y="13"/>
                </a:cxn>
                <a:cxn ang="0">
                  <a:pos x="0" y="8"/>
                </a:cxn>
                <a:cxn ang="0">
                  <a:pos x="0" y="8"/>
                </a:cxn>
                <a:cxn ang="0">
                  <a:pos x="1" y="5"/>
                </a:cxn>
                <a:cxn ang="0">
                  <a:pos x="5" y="4"/>
                </a:cxn>
                <a:cxn ang="0">
                  <a:pos x="11" y="2"/>
                </a:cxn>
                <a:cxn ang="0">
                  <a:pos x="16" y="0"/>
                </a:cxn>
                <a:cxn ang="0">
                  <a:pos x="19" y="2"/>
                </a:cxn>
                <a:cxn ang="0">
                  <a:pos x="20" y="4"/>
                </a:cxn>
                <a:cxn ang="0">
                  <a:pos x="22" y="7"/>
                </a:cxn>
              </a:cxnLst>
              <a:rect l="0" t="0" r="r" b="b"/>
              <a:pathLst>
                <a:path w="22" h="19">
                  <a:moveTo>
                    <a:pt x="22" y="7"/>
                  </a:moveTo>
                  <a:lnTo>
                    <a:pt x="22" y="11"/>
                  </a:lnTo>
                  <a:lnTo>
                    <a:pt x="20" y="15"/>
                  </a:lnTo>
                  <a:lnTo>
                    <a:pt x="17" y="18"/>
                  </a:lnTo>
                  <a:lnTo>
                    <a:pt x="12" y="19"/>
                  </a:lnTo>
                  <a:lnTo>
                    <a:pt x="8" y="18"/>
                  </a:lnTo>
                  <a:lnTo>
                    <a:pt x="5" y="16"/>
                  </a:lnTo>
                  <a:lnTo>
                    <a:pt x="1" y="13"/>
                  </a:lnTo>
                  <a:lnTo>
                    <a:pt x="0" y="8"/>
                  </a:lnTo>
                  <a:lnTo>
                    <a:pt x="0" y="8"/>
                  </a:lnTo>
                  <a:lnTo>
                    <a:pt x="1" y="5"/>
                  </a:lnTo>
                  <a:lnTo>
                    <a:pt x="5" y="4"/>
                  </a:lnTo>
                  <a:lnTo>
                    <a:pt x="11" y="2"/>
                  </a:lnTo>
                  <a:lnTo>
                    <a:pt x="16" y="0"/>
                  </a:lnTo>
                  <a:lnTo>
                    <a:pt x="19" y="2"/>
                  </a:lnTo>
                  <a:lnTo>
                    <a:pt x="20" y="4"/>
                  </a:lnTo>
                  <a:lnTo>
                    <a:pt x="22" y="7"/>
                  </a:lnTo>
                  <a:close/>
                </a:path>
              </a:pathLst>
            </a:custGeom>
            <a:solidFill>
              <a:srgbClr val="3891B7"/>
            </a:solidFill>
            <a:ln w="9525">
              <a:noFill/>
              <a:round/>
              <a:headEnd/>
              <a:tailEnd/>
            </a:ln>
          </p:spPr>
          <p:txBody>
            <a:bodyPr/>
            <a:lstStyle/>
            <a:p>
              <a:endParaRPr lang="en-US"/>
            </a:p>
          </p:txBody>
        </p:sp>
        <p:sp>
          <p:nvSpPr>
            <p:cNvPr id="168" name="Freeform 172"/>
            <p:cNvSpPr>
              <a:spLocks/>
            </p:cNvSpPr>
            <p:nvPr/>
          </p:nvSpPr>
          <p:spPr bwMode="auto">
            <a:xfrm>
              <a:off x="7123112" y="4303713"/>
              <a:ext cx="3175" cy="3175"/>
            </a:xfrm>
            <a:custGeom>
              <a:avLst/>
              <a:gdLst/>
              <a:ahLst/>
              <a:cxnLst>
                <a:cxn ang="0">
                  <a:pos x="0" y="3"/>
                </a:cxn>
                <a:cxn ang="0">
                  <a:pos x="0" y="3"/>
                </a:cxn>
                <a:cxn ang="0">
                  <a:pos x="2" y="3"/>
                </a:cxn>
                <a:cxn ang="0">
                  <a:pos x="2" y="4"/>
                </a:cxn>
                <a:cxn ang="0">
                  <a:pos x="3" y="4"/>
                </a:cxn>
                <a:cxn ang="0">
                  <a:pos x="5" y="4"/>
                </a:cxn>
                <a:cxn ang="0">
                  <a:pos x="5" y="3"/>
                </a:cxn>
                <a:cxn ang="0">
                  <a:pos x="5" y="3"/>
                </a:cxn>
                <a:cxn ang="0">
                  <a:pos x="5" y="1"/>
                </a:cxn>
                <a:cxn ang="0">
                  <a:pos x="5" y="0"/>
                </a:cxn>
                <a:cxn ang="0">
                  <a:pos x="3" y="0"/>
                </a:cxn>
                <a:cxn ang="0">
                  <a:pos x="3" y="0"/>
                </a:cxn>
                <a:cxn ang="0">
                  <a:pos x="2" y="0"/>
                </a:cxn>
                <a:cxn ang="0">
                  <a:pos x="0" y="0"/>
                </a:cxn>
                <a:cxn ang="0">
                  <a:pos x="0" y="1"/>
                </a:cxn>
                <a:cxn ang="0">
                  <a:pos x="0" y="1"/>
                </a:cxn>
                <a:cxn ang="0">
                  <a:pos x="0" y="3"/>
                </a:cxn>
              </a:cxnLst>
              <a:rect l="0" t="0" r="r" b="b"/>
              <a:pathLst>
                <a:path w="5" h="4">
                  <a:moveTo>
                    <a:pt x="0" y="3"/>
                  </a:moveTo>
                  <a:lnTo>
                    <a:pt x="0" y="3"/>
                  </a:lnTo>
                  <a:lnTo>
                    <a:pt x="2" y="3"/>
                  </a:lnTo>
                  <a:lnTo>
                    <a:pt x="2" y="4"/>
                  </a:lnTo>
                  <a:lnTo>
                    <a:pt x="3" y="4"/>
                  </a:lnTo>
                  <a:lnTo>
                    <a:pt x="5" y="4"/>
                  </a:lnTo>
                  <a:lnTo>
                    <a:pt x="5" y="3"/>
                  </a:lnTo>
                  <a:lnTo>
                    <a:pt x="5" y="3"/>
                  </a:lnTo>
                  <a:lnTo>
                    <a:pt x="5" y="1"/>
                  </a:lnTo>
                  <a:lnTo>
                    <a:pt x="5" y="0"/>
                  </a:lnTo>
                  <a:lnTo>
                    <a:pt x="3" y="0"/>
                  </a:lnTo>
                  <a:lnTo>
                    <a:pt x="3" y="0"/>
                  </a:lnTo>
                  <a:lnTo>
                    <a:pt x="2" y="0"/>
                  </a:lnTo>
                  <a:lnTo>
                    <a:pt x="0" y="0"/>
                  </a:lnTo>
                  <a:lnTo>
                    <a:pt x="0" y="1"/>
                  </a:lnTo>
                  <a:lnTo>
                    <a:pt x="0" y="1"/>
                  </a:lnTo>
                  <a:lnTo>
                    <a:pt x="0" y="3"/>
                  </a:lnTo>
                  <a:close/>
                </a:path>
              </a:pathLst>
            </a:custGeom>
            <a:solidFill>
              <a:srgbClr val="FFFFFF"/>
            </a:solidFill>
            <a:ln w="9525">
              <a:noFill/>
              <a:round/>
              <a:headEnd/>
              <a:tailEnd/>
            </a:ln>
          </p:spPr>
          <p:txBody>
            <a:bodyPr/>
            <a:lstStyle/>
            <a:p>
              <a:endParaRPr lang="en-US"/>
            </a:p>
          </p:txBody>
        </p:sp>
        <p:sp>
          <p:nvSpPr>
            <p:cNvPr id="169" name="Freeform 173"/>
            <p:cNvSpPr>
              <a:spLocks/>
            </p:cNvSpPr>
            <p:nvPr/>
          </p:nvSpPr>
          <p:spPr bwMode="auto">
            <a:xfrm>
              <a:off x="7075487" y="4287838"/>
              <a:ext cx="63500" cy="30162"/>
            </a:xfrm>
            <a:custGeom>
              <a:avLst/>
              <a:gdLst/>
              <a:ahLst/>
              <a:cxnLst>
                <a:cxn ang="0">
                  <a:pos x="81" y="12"/>
                </a:cxn>
                <a:cxn ang="0">
                  <a:pos x="79" y="10"/>
                </a:cxn>
                <a:cxn ang="0">
                  <a:pos x="71" y="7"/>
                </a:cxn>
                <a:cxn ang="0">
                  <a:pos x="62" y="4"/>
                </a:cxn>
                <a:cxn ang="0">
                  <a:pos x="51" y="0"/>
                </a:cxn>
                <a:cxn ang="0">
                  <a:pos x="38" y="0"/>
                </a:cxn>
                <a:cxn ang="0">
                  <a:pos x="24" y="7"/>
                </a:cxn>
                <a:cxn ang="0">
                  <a:pos x="11" y="18"/>
                </a:cxn>
                <a:cxn ang="0">
                  <a:pos x="0" y="37"/>
                </a:cxn>
                <a:cxn ang="0">
                  <a:pos x="1" y="35"/>
                </a:cxn>
                <a:cxn ang="0">
                  <a:pos x="4" y="29"/>
                </a:cxn>
                <a:cxn ang="0">
                  <a:pos x="11" y="23"/>
                </a:cxn>
                <a:cxn ang="0">
                  <a:pos x="20" y="15"/>
                </a:cxn>
                <a:cxn ang="0">
                  <a:pos x="30" y="8"/>
                </a:cxn>
                <a:cxn ang="0">
                  <a:pos x="43" y="5"/>
                </a:cxn>
                <a:cxn ang="0">
                  <a:pos x="58" y="7"/>
                </a:cxn>
                <a:cxn ang="0">
                  <a:pos x="74" y="15"/>
                </a:cxn>
                <a:cxn ang="0">
                  <a:pos x="81" y="12"/>
                </a:cxn>
              </a:cxnLst>
              <a:rect l="0" t="0" r="r" b="b"/>
              <a:pathLst>
                <a:path w="81" h="37">
                  <a:moveTo>
                    <a:pt x="81" y="12"/>
                  </a:moveTo>
                  <a:lnTo>
                    <a:pt x="79" y="10"/>
                  </a:lnTo>
                  <a:lnTo>
                    <a:pt x="71" y="7"/>
                  </a:lnTo>
                  <a:lnTo>
                    <a:pt x="62" y="4"/>
                  </a:lnTo>
                  <a:lnTo>
                    <a:pt x="51" y="0"/>
                  </a:lnTo>
                  <a:lnTo>
                    <a:pt x="38" y="0"/>
                  </a:lnTo>
                  <a:lnTo>
                    <a:pt x="24" y="7"/>
                  </a:lnTo>
                  <a:lnTo>
                    <a:pt x="11" y="18"/>
                  </a:lnTo>
                  <a:lnTo>
                    <a:pt x="0" y="37"/>
                  </a:lnTo>
                  <a:lnTo>
                    <a:pt x="1" y="35"/>
                  </a:lnTo>
                  <a:lnTo>
                    <a:pt x="4" y="29"/>
                  </a:lnTo>
                  <a:lnTo>
                    <a:pt x="11" y="23"/>
                  </a:lnTo>
                  <a:lnTo>
                    <a:pt x="20" y="15"/>
                  </a:lnTo>
                  <a:lnTo>
                    <a:pt x="30" y="8"/>
                  </a:lnTo>
                  <a:lnTo>
                    <a:pt x="43" y="5"/>
                  </a:lnTo>
                  <a:lnTo>
                    <a:pt x="58" y="7"/>
                  </a:lnTo>
                  <a:lnTo>
                    <a:pt x="74" y="15"/>
                  </a:lnTo>
                  <a:lnTo>
                    <a:pt x="81" y="12"/>
                  </a:lnTo>
                  <a:close/>
                </a:path>
              </a:pathLst>
            </a:custGeom>
            <a:solidFill>
              <a:srgbClr val="FFA893"/>
            </a:solidFill>
            <a:ln w="9525">
              <a:noFill/>
              <a:round/>
              <a:headEnd/>
              <a:tailEnd/>
            </a:ln>
          </p:spPr>
          <p:txBody>
            <a:bodyPr/>
            <a:lstStyle/>
            <a:p>
              <a:endParaRPr lang="en-US"/>
            </a:p>
          </p:txBody>
        </p:sp>
        <p:sp>
          <p:nvSpPr>
            <p:cNvPr id="170" name="Freeform 174"/>
            <p:cNvSpPr>
              <a:spLocks/>
            </p:cNvSpPr>
            <p:nvPr/>
          </p:nvSpPr>
          <p:spPr bwMode="auto">
            <a:xfrm>
              <a:off x="7108825" y="4297363"/>
              <a:ext cx="31750" cy="23812"/>
            </a:xfrm>
            <a:custGeom>
              <a:avLst/>
              <a:gdLst/>
              <a:ahLst/>
              <a:cxnLst>
                <a:cxn ang="0">
                  <a:pos x="33" y="3"/>
                </a:cxn>
                <a:cxn ang="0">
                  <a:pos x="33" y="6"/>
                </a:cxn>
                <a:cxn ang="0">
                  <a:pos x="32" y="11"/>
                </a:cxn>
                <a:cxn ang="0">
                  <a:pos x="21" y="20"/>
                </a:cxn>
                <a:cxn ang="0">
                  <a:pos x="0" y="30"/>
                </a:cxn>
                <a:cxn ang="0">
                  <a:pos x="6" y="28"/>
                </a:cxn>
                <a:cxn ang="0">
                  <a:pos x="21" y="23"/>
                </a:cxn>
                <a:cxn ang="0">
                  <a:pos x="35" y="15"/>
                </a:cxn>
                <a:cxn ang="0">
                  <a:pos x="41" y="0"/>
                </a:cxn>
                <a:cxn ang="0">
                  <a:pos x="33" y="3"/>
                </a:cxn>
              </a:cxnLst>
              <a:rect l="0" t="0" r="r" b="b"/>
              <a:pathLst>
                <a:path w="41" h="30">
                  <a:moveTo>
                    <a:pt x="33" y="3"/>
                  </a:moveTo>
                  <a:lnTo>
                    <a:pt x="33" y="6"/>
                  </a:lnTo>
                  <a:lnTo>
                    <a:pt x="32" y="11"/>
                  </a:lnTo>
                  <a:lnTo>
                    <a:pt x="21" y="20"/>
                  </a:lnTo>
                  <a:lnTo>
                    <a:pt x="0" y="30"/>
                  </a:lnTo>
                  <a:lnTo>
                    <a:pt x="6" y="28"/>
                  </a:lnTo>
                  <a:lnTo>
                    <a:pt x="21" y="23"/>
                  </a:lnTo>
                  <a:lnTo>
                    <a:pt x="35" y="15"/>
                  </a:lnTo>
                  <a:lnTo>
                    <a:pt x="41" y="0"/>
                  </a:lnTo>
                  <a:lnTo>
                    <a:pt x="33" y="3"/>
                  </a:lnTo>
                  <a:close/>
                </a:path>
              </a:pathLst>
            </a:custGeom>
            <a:solidFill>
              <a:srgbClr val="000000"/>
            </a:solidFill>
            <a:ln w="9525">
              <a:noFill/>
              <a:round/>
              <a:headEnd/>
              <a:tailEnd/>
            </a:ln>
          </p:spPr>
          <p:txBody>
            <a:bodyPr/>
            <a:lstStyle/>
            <a:p>
              <a:endParaRPr lang="en-US"/>
            </a:p>
          </p:txBody>
        </p:sp>
        <p:sp>
          <p:nvSpPr>
            <p:cNvPr id="171" name="Freeform 175"/>
            <p:cNvSpPr>
              <a:spLocks/>
            </p:cNvSpPr>
            <p:nvPr/>
          </p:nvSpPr>
          <p:spPr bwMode="auto">
            <a:xfrm>
              <a:off x="7072312" y="4287838"/>
              <a:ext cx="73025" cy="31750"/>
            </a:xfrm>
            <a:custGeom>
              <a:avLst/>
              <a:gdLst/>
              <a:ahLst/>
              <a:cxnLst>
                <a:cxn ang="0">
                  <a:pos x="0" y="40"/>
                </a:cxn>
                <a:cxn ang="0">
                  <a:pos x="0" y="39"/>
                </a:cxn>
                <a:cxn ang="0">
                  <a:pos x="3" y="35"/>
                </a:cxn>
                <a:cxn ang="0">
                  <a:pos x="7" y="32"/>
                </a:cxn>
                <a:cxn ang="0">
                  <a:pos x="14" y="27"/>
                </a:cxn>
                <a:cxn ang="0">
                  <a:pos x="23" y="23"/>
                </a:cxn>
                <a:cxn ang="0">
                  <a:pos x="34" y="18"/>
                </a:cxn>
                <a:cxn ang="0">
                  <a:pos x="50" y="13"/>
                </a:cxn>
                <a:cxn ang="0">
                  <a:pos x="68" y="12"/>
                </a:cxn>
                <a:cxn ang="0">
                  <a:pos x="79" y="8"/>
                </a:cxn>
                <a:cxn ang="0">
                  <a:pos x="85" y="5"/>
                </a:cxn>
                <a:cxn ang="0">
                  <a:pos x="88" y="2"/>
                </a:cxn>
                <a:cxn ang="0">
                  <a:pos x="90" y="0"/>
                </a:cxn>
                <a:cxn ang="0">
                  <a:pos x="90" y="2"/>
                </a:cxn>
                <a:cxn ang="0">
                  <a:pos x="88" y="8"/>
                </a:cxn>
                <a:cxn ang="0">
                  <a:pos x="82" y="13"/>
                </a:cxn>
                <a:cxn ang="0">
                  <a:pos x="66" y="18"/>
                </a:cxn>
                <a:cxn ang="0">
                  <a:pos x="52" y="21"/>
                </a:cxn>
                <a:cxn ang="0">
                  <a:pos x="38" y="24"/>
                </a:cxn>
                <a:cxn ang="0">
                  <a:pos x="27" y="27"/>
                </a:cxn>
                <a:cxn ang="0">
                  <a:pos x="17" y="31"/>
                </a:cxn>
                <a:cxn ang="0">
                  <a:pos x="9" y="35"/>
                </a:cxn>
                <a:cxn ang="0">
                  <a:pos x="4" y="37"/>
                </a:cxn>
                <a:cxn ang="0">
                  <a:pos x="1" y="40"/>
                </a:cxn>
                <a:cxn ang="0">
                  <a:pos x="0" y="40"/>
                </a:cxn>
              </a:cxnLst>
              <a:rect l="0" t="0" r="r" b="b"/>
              <a:pathLst>
                <a:path w="90" h="40">
                  <a:moveTo>
                    <a:pt x="0" y="40"/>
                  </a:moveTo>
                  <a:lnTo>
                    <a:pt x="0" y="39"/>
                  </a:lnTo>
                  <a:lnTo>
                    <a:pt x="3" y="35"/>
                  </a:lnTo>
                  <a:lnTo>
                    <a:pt x="7" y="32"/>
                  </a:lnTo>
                  <a:lnTo>
                    <a:pt x="14" y="27"/>
                  </a:lnTo>
                  <a:lnTo>
                    <a:pt x="23" y="23"/>
                  </a:lnTo>
                  <a:lnTo>
                    <a:pt x="34" y="18"/>
                  </a:lnTo>
                  <a:lnTo>
                    <a:pt x="50" y="13"/>
                  </a:lnTo>
                  <a:lnTo>
                    <a:pt x="68" y="12"/>
                  </a:lnTo>
                  <a:lnTo>
                    <a:pt x="79" y="8"/>
                  </a:lnTo>
                  <a:lnTo>
                    <a:pt x="85" y="5"/>
                  </a:lnTo>
                  <a:lnTo>
                    <a:pt x="88" y="2"/>
                  </a:lnTo>
                  <a:lnTo>
                    <a:pt x="90" y="0"/>
                  </a:lnTo>
                  <a:lnTo>
                    <a:pt x="90" y="2"/>
                  </a:lnTo>
                  <a:lnTo>
                    <a:pt x="88" y="8"/>
                  </a:lnTo>
                  <a:lnTo>
                    <a:pt x="82" y="13"/>
                  </a:lnTo>
                  <a:lnTo>
                    <a:pt x="66" y="18"/>
                  </a:lnTo>
                  <a:lnTo>
                    <a:pt x="52" y="21"/>
                  </a:lnTo>
                  <a:lnTo>
                    <a:pt x="38" y="24"/>
                  </a:lnTo>
                  <a:lnTo>
                    <a:pt x="27" y="27"/>
                  </a:lnTo>
                  <a:lnTo>
                    <a:pt x="17" y="31"/>
                  </a:lnTo>
                  <a:lnTo>
                    <a:pt x="9" y="35"/>
                  </a:lnTo>
                  <a:lnTo>
                    <a:pt x="4" y="37"/>
                  </a:lnTo>
                  <a:lnTo>
                    <a:pt x="1" y="40"/>
                  </a:lnTo>
                  <a:lnTo>
                    <a:pt x="0" y="40"/>
                  </a:lnTo>
                  <a:close/>
                </a:path>
              </a:pathLst>
            </a:custGeom>
            <a:solidFill>
              <a:srgbClr val="000000"/>
            </a:solidFill>
            <a:ln w="9525">
              <a:noFill/>
              <a:round/>
              <a:headEnd/>
              <a:tailEnd/>
            </a:ln>
          </p:spPr>
          <p:txBody>
            <a:bodyPr/>
            <a:lstStyle/>
            <a:p>
              <a:endParaRPr lang="en-US"/>
            </a:p>
          </p:txBody>
        </p:sp>
        <p:sp>
          <p:nvSpPr>
            <p:cNvPr id="172" name="Freeform 176"/>
            <p:cNvSpPr>
              <a:spLocks/>
            </p:cNvSpPr>
            <p:nvPr/>
          </p:nvSpPr>
          <p:spPr bwMode="auto">
            <a:xfrm>
              <a:off x="6973887" y="4305300"/>
              <a:ext cx="66675" cy="20638"/>
            </a:xfrm>
            <a:custGeom>
              <a:avLst/>
              <a:gdLst/>
              <a:ahLst/>
              <a:cxnLst>
                <a:cxn ang="0">
                  <a:pos x="45" y="17"/>
                </a:cxn>
                <a:cxn ang="0">
                  <a:pos x="65" y="19"/>
                </a:cxn>
                <a:cxn ang="0">
                  <a:pos x="76" y="20"/>
                </a:cxn>
                <a:cxn ang="0">
                  <a:pos x="83" y="24"/>
                </a:cxn>
                <a:cxn ang="0">
                  <a:pos x="84" y="25"/>
                </a:cxn>
                <a:cxn ang="0">
                  <a:pos x="83" y="24"/>
                </a:cxn>
                <a:cxn ang="0">
                  <a:pos x="78" y="17"/>
                </a:cxn>
                <a:cxn ang="0">
                  <a:pos x="70" y="11"/>
                </a:cxn>
                <a:cxn ang="0">
                  <a:pos x="59" y="3"/>
                </a:cxn>
                <a:cxn ang="0">
                  <a:pos x="46" y="0"/>
                </a:cxn>
                <a:cxn ang="0">
                  <a:pos x="32" y="0"/>
                </a:cxn>
                <a:cxn ang="0">
                  <a:pos x="16" y="6"/>
                </a:cxn>
                <a:cxn ang="0">
                  <a:pos x="0" y="20"/>
                </a:cxn>
                <a:cxn ang="0">
                  <a:pos x="3" y="20"/>
                </a:cxn>
                <a:cxn ang="0">
                  <a:pos x="11" y="19"/>
                </a:cxn>
                <a:cxn ang="0">
                  <a:pos x="24" y="19"/>
                </a:cxn>
                <a:cxn ang="0">
                  <a:pos x="45" y="17"/>
                </a:cxn>
              </a:cxnLst>
              <a:rect l="0" t="0" r="r" b="b"/>
              <a:pathLst>
                <a:path w="84" h="25">
                  <a:moveTo>
                    <a:pt x="45" y="17"/>
                  </a:moveTo>
                  <a:lnTo>
                    <a:pt x="65" y="19"/>
                  </a:lnTo>
                  <a:lnTo>
                    <a:pt x="76" y="20"/>
                  </a:lnTo>
                  <a:lnTo>
                    <a:pt x="83" y="24"/>
                  </a:lnTo>
                  <a:lnTo>
                    <a:pt x="84" y="25"/>
                  </a:lnTo>
                  <a:lnTo>
                    <a:pt x="83" y="24"/>
                  </a:lnTo>
                  <a:lnTo>
                    <a:pt x="78" y="17"/>
                  </a:lnTo>
                  <a:lnTo>
                    <a:pt x="70" y="11"/>
                  </a:lnTo>
                  <a:lnTo>
                    <a:pt x="59" y="3"/>
                  </a:lnTo>
                  <a:lnTo>
                    <a:pt x="46" y="0"/>
                  </a:lnTo>
                  <a:lnTo>
                    <a:pt x="32" y="0"/>
                  </a:lnTo>
                  <a:lnTo>
                    <a:pt x="16" y="6"/>
                  </a:lnTo>
                  <a:lnTo>
                    <a:pt x="0" y="20"/>
                  </a:lnTo>
                  <a:lnTo>
                    <a:pt x="3" y="20"/>
                  </a:lnTo>
                  <a:lnTo>
                    <a:pt x="11" y="19"/>
                  </a:lnTo>
                  <a:lnTo>
                    <a:pt x="24" y="19"/>
                  </a:lnTo>
                  <a:lnTo>
                    <a:pt x="45" y="17"/>
                  </a:lnTo>
                  <a:close/>
                </a:path>
              </a:pathLst>
            </a:custGeom>
            <a:solidFill>
              <a:srgbClr val="FFBFA5"/>
            </a:solidFill>
            <a:ln w="9525">
              <a:noFill/>
              <a:round/>
              <a:headEnd/>
              <a:tailEnd/>
            </a:ln>
          </p:spPr>
          <p:txBody>
            <a:bodyPr/>
            <a:lstStyle/>
            <a:p>
              <a:endParaRPr lang="en-US"/>
            </a:p>
          </p:txBody>
        </p:sp>
        <p:sp>
          <p:nvSpPr>
            <p:cNvPr id="173" name="Freeform 177"/>
            <p:cNvSpPr>
              <a:spLocks/>
            </p:cNvSpPr>
            <p:nvPr/>
          </p:nvSpPr>
          <p:spPr bwMode="auto">
            <a:xfrm>
              <a:off x="6969125" y="4303713"/>
              <a:ext cx="68262" cy="19050"/>
            </a:xfrm>
            <a:custGeom>
              <a:avLst/>
              <a:gdLst/>
              <a:ahLst/>
              <a:cxnLst>
                <a:cxn ang="0">
                  <a:pos x="0" y="22"/>
                </a:cxn>
                <a:cxn ang="0">
                  <a:pos x="2" y="20"/>
                </a:cxn>
                <a:cxn ang="0">
                  <a:pos x="8" y="15"/>
                </a:cxn>
                <a:cxn ang="0">
                  <a:pos x="16" y="9"/>
                </a:cxn>
                <a:cxn ang="0">
                  <a:pos x="27" y="3"/>
                </a:cxn>
                <a:cxn ang="0">
                  <a:pos x="40" y="0"/>
                </a:cxn>
                <a:cxn ang="0">
                  <a:pos x="54" y="1"/>
                </a:cxn>
                <a:cxn ang="0">
                  <a:pos x="70" y="9"/>
                </a:cxn>
                <a:cxn ang="0">
                  <a:pos x="86" y="25"/>
                </a:cxn>
                <a:cxn ang="0">
                  <a:pos x="84" y="23"/>
                </a:cxn>
                <a:cxn ang="0">
                  <a:pos x="80" y="19"/>
                </a:cxn>
                <a:cxn ang="0">
                  <a:pos x="72" y="14"/>
                </a:cxn>
                <a:cxn ang="0">
                  <a:pos x="61" y="9"/>
                </a:cxn>
                <a:cxn ang="0">
                  <a:pos x="48" y="6"/>
                </a:cxn>
                <a:cxn ang="0">
                  <a:pos x="35" y="6"/>
                </a:cxn>
                <a:cxn ang="0">
                  <a:pos x="21" y="12"/>
                </a:cxn>
                <a:cxn ang="0">
                  <a:pos x="7" y="23"/>
                </a:cxn>
                <a:cxn ang="0">
                  <a:pos x="0" y="22"/>
                </a:cxn>
              </a:cxnLst>
              <a:rect l="0" t="0" r="r" b="b"/>
              <a:pathLst>
                <a:path w="86" h="25">
                  <a:moveTo>
                    <a:pt x="0" y="22"/>
                  </a:moveTo>
                  <a:lnTo>
                    <a:pt x="2" y="20"/>
                  </a:lnTo>
                  <a:lnTo>
                    <a:pt x="8" y="15"/>
                  </a:lnTo>
                  <a:lnTo>
                    <a:pt x="16" y="9"/>
                  </a:lnTo>
                  <a:lnTo>
                    <a:pt x="27" y="3"/>
                  </a:lnTo>
                  <a:lnTo>
                    <a:pt x="40" y="0"/>
                  </a:lnTo>
                  <a:lnTo>
                    <a:pt x="54" y="1"/>
                  </a:lnTo>
                  <a:lnTo>
                    <a:pt x="70" y="9"/>
                  </a:lnTo>
                  <a:lnTo>
                    <a:pt x="86" y="25"/>
                  </a:lnTo>
                  <a:lnTo>
                    <a:pt x="84" y="23"/>
                  </a:lnTo>
                  <a:lnTo>
                    <a:pt x="80" y="19"/>
                  </a:lnTo>
                  <a:lnTo>
                    <a:pt x="72" y="14"/>
                  </a:lnTo>
                  <a:lnTo>
                    <a:pt x="61" y="9"/>
                  </a:lnTo>
                  <a:lnTo>
                    <a:pt x="48" y="6"/>
                  </a:lnTo>
                  <a:lnTo>
                    <a:pt x="35" y="6"/>
                  </a:lnTo>
                  <a:lnTo>
                    <a:pt x="21" y="12"/>
                  </a:lnTo>
                  <a:lnTo>
                    <a:pt x="7" y="23"/>
                  </a:lnTo>
                  <a:lnTo>
                    <a:pt x="0" y="22"/>
                  </a:lnTo>
                  <a:close/>
                </a:path>
              </a:pathLst>
            </a:custGeom>
            <a:solidFill>
              <a:srgbClr val="FFA893"/>
            </a:solidFill>
            <a:ln w="9525">
              <a:noFill/>
              <a:round/>
              <a:headEnd/>
              <a:tailEnd/>
            </a:ln>
          </p:spPr>
          <p:txBody>
            <a:bodyPr/>
            <a:lstStyle/>
            <a:p>
              <a:endParaRPr lang="en-US"/>
            </a:p>
          </p:txBody>
        </p:sp>
        <p:sp>
          <p:nvSpPr>
            <p:cNvPr id="174" name="Freeform 178"/>
            <p:cNvSpPr>
              <a:spLocks/>
            </p:cNvSpPr>
            <p:nvPr/>
          </p:nvSpPr>
          <p:spPr bwMode="auto">
            <a:xfrm>
              <a:off x="6973887" y="4318000"/>
              <a:ext cx="66675" cy="17463"/>
            </a:xfrm>
            <a:custGeom>
              <a:avLst/>
              <a:gdLst/>
              <a:ahLst/>
              <a:cxnLst>
                <a:cxn ang="0">
                  <a:pos x="22" y="22"/>
                </a:cxn>
                <a:cxn ang="0">
                  <a:pos x="31" y="24"/>
                </a:cxn>
                <a:cxn ang="0">
                  <a:pos x="39" y="24"/>
                </a:cxn>
                <a:cxn ang="0">
                  <a:pos x="47" y="22"/>
                </a:cxn>
                <a:cxn ang="0">
                  <a:pos x="54" y="21"/>
                </a:cxn>
                <a:cxn ang="0">
                  <a:pos x="60" y="19"/>
                </a:cxn>
                <a:cxn ang="0">
                  <a:pos x="66" y="18"/>
                </a:cxn>
                <a:cxn ang="0">
                  <a:pos x="74" y="14"/>
                </a:cxn>
                <a:cxn ang="0">
                  <a:pos x="82" y="11"/>
                </a:cxn>
                <a:cxn ang="0">
                  <a:pos x="79" y="10"/>
                </a:cxn>
                <a:cxn ang="0">
                  <a:pos x="73" y="8"/>
                </a:cxn>
                <a:cxn ang="0">
                  <a:pos x="62" y="5"/>
                </a:cxn>
                <a:cxn ang="0">
                  <a:pos x="49" y="2"/>
                </a:cxn>
                <a:cxn ang="0">
                  <a:pos x="36" y="0"/>
                </a:cxn>
                <a:cxn ang="0">
                  <a:pos x="22" y="0"/>
                </a:cxn>
                <a:cxn ang="0">
                  <a:pos x="9" y="2"/>
                </a:cxn>
                <a:cxn ang="0">
                  <a:pos x="0" y="8"/>
                </a:cxn>
                <a:cxn ang="0">
                  <a:pos x="0" y="10"/>
                </a:cxn>
                <a:cxn ang="0">
                  <a:pos x="1" y="13"/>
                </a:cxn>
                <a:cxn ang="0">
                  <a:pos x="8" y="18"/>
                </a:cxn>
                <a:cxn ang="0">
                  <a:pos x="22" y="22"/>
                </a:cxn>
              </a:cxnLst>
              <a:rect l="0" t="0" r="r" b="b"/>
              <a:pathLst>
                <a:path w="82" h="24">
                  <a:moveTo>
                    <a:pt x="22" y="22"/>
                  </a:moveTo>
                  <a:lnTo>
                    <a:pt x="31" y="24"/>
                  </a:lnTo>
                  <a:lnTo>
                    <a:pt x="39" y="24"/>
                  </a:lnTo>
                  <a:lnTo>
                    <a:pt x="47" y="22"/>
                  </a:lnTo>
                  <a:lnTo>
                    <a:pt x="54" y="21"/>
                  </a:lnTo>
                  <a:lnTo>
                    <a:pt x="60" y="19"/>
                  </a:lnTo>
                  <a:lnTo>
                    <a:pt x="66" y="18"/>
                  </a:lnTo>
                  <a:lnTo>
                    <a:pt x="74" y="14"/>
                  </a:lnTo>
                  <a:lnTo>
                    <a:pt x="82" y="11"/>
                  </a:lnTo>
                  <a:lnTo>
                    <a:pt x="79" y="10"/>
                  </a:lnTo>
                  <a:lnTo>
                    <a:pt x="73" y="8"/>
                  </a:lnTo>
                  <a:lnTo>
                    <a:pt x="62" y="5"/>
                  </a:lnTo>
                  <a:lnTo>
                    <a:pt x="49" y="2"/>
                  </a:lnTo>
                  <a:lnTo>
                    <a:pt x="36" y="0"/>
                  </a:lnTo>
                  <a:lnTo>
                    <a:pt x="22" y="0"/>
                  </a:lnTo>
                  <a:lnTo>
                    <a:pt x="9" y="2"/>
                  </a:lnTo>
                  <a:lnTo>
                    <a:pt x="0" y="8"/>
                  </a:lnTo>
                  <a:lnTo>
                    <a:pt x="0" y="10"/>
                  </a:lnTo>
                  <a:lnTo>
                    <a:pt x="1" y="13"/>
                  </a:lnTo>
                  <a:lnTo>
                    <a:pt x="8" y="18"/>
                  </a:lnTo>
                  <a:lnTo>
                    <a:pt x="22" y="22"/>
                  </a:lnTo>
                  <a:close/>
                </a:path>
              </a:pathLst>
            </a:custGeom>
            <a:solidFill>
              <a:srgbClr val="FFFFFF"/>
            </a:solidFill>
            <a:ln w="9525">
              <a:noFill/>
              <a:round/>
              <a:headEnd/>
              <a:tailEnd/>
            </a:ln>
          </p:spPr>
          <p:txBody>
            <a:bodyPr/>
            <a:lstStyle/>
            <a:p>
              <a:endParaRPr lang="en-US"/>
            </a:p>
          </p:txBody>
        </p:sp>
        <p:sp>
          <p:nvSpPr>
            <p:cNvPr id="175" name="Freeform 179"/>
            <p:cNvSpPr>
              <a:spLocks/>
            </p:cNvSpPr>
            <p:nvPr/>
          </p:nvSpPr>
          <p:spPr bwMode="auto">
            <a:xfrm>
              <a:off x="7008812" y="4319588"/>
              <a:ext cx="15875" cy="14287"/>
            </a:xfrm>
            <a:custGeom>
              <a:avLst/>
              <a:gdLst/>
              <a:ahLst/>
              <a:cxnLst>
                <a:cxn ang="0">
                  <a:pos x="0" y="8"/>
                </a:cxn>
                <a:cxn ang="0">
                  <a:pos x="1" y="13"/>
                </a:cxn>
                <a:cxn ang="0">
                  <a:pos x="3" y="15"/>
                </a:cxn>
                <a:cxn ang="0">
                  <a:pos x="7" y="18"/>
                </a:cxn>
                <a:cxn ang="0">
                  <a:pos x="11" y="18"/>
                </a:cxn>
                <a:cxn ang="0">
                  <a:pos x="15" y="16"/>
                </a:cxn>
                <a:cxn ang="0">
                  <a:pos x="19" y="13"/>
                </a:cxn>
                <a:cxn ang="0">
                  <a:pos x="20" y="10"/>
                </a:cxn>
                <a:cxn ang="0">
                  <a:pos x="20" y="5"/>
                </a:cxn>
                <a:cxn ang="0">
                  <a:pos x="19" y="3"/>
                </a:cxn>
                <a:cxn ang="0">
                  <a:pos x="17" y="2"/>
                </a:cxn>
                <a:cxn ang="0">
                  <a:pos x="12" y="0"/>
                </a:cxn>
                <a:cxn ang="0">
                  <a:pos x="7" y="0"/>
                </a:cxn>
                <a:cxn ang="0">
                  <a:pos x="4" y="2"/>
                </a:cxn>
                <a:cxn ang="0">
                  <a:pos x="1" y="2"/>
                </a:cxn>
                <a:cxn ang="0">
                  <a:pos x="0" y="5"/>
                </a:cxn>
                <a:cxn ang="0">
                  <a:pos x="0" y="8"/>
                </a:cxn>
              </a:cxnLst>
              <a:rect l="0" t="0" r="r" b="b"/>
              <a:pathLst>
                <a:path w="20" h="18">
                  <a:moveTo>
                    <a:pt x="0" y="8"/>
                  </a:moveTo>
                  <a:lnTo>
                    <a:pt x="1" y="13"/>
                  </a:lnTo>
                  <a:lnTo>
                    <a:pt x="3" y="15"/>
                  </a:lnTo>
                  <a:lnTo>
                    <a:pt x="7" y="18"/>
                  </a:lnTo>
                  <a:lnTo>
                    <a:pt x="11" y="18"/>
                  </a:lnTo>
                  <a:lnTo>
                    <a:pt x="15" y="16"/>
                  </a:lnTo>
                  <a:lnTo>
                    <a:pt x="19" y="13"/>
                  </a:lnTo>
                  <a:lnTo>
                    <a:pt x="20" y="10"/>
                  </a:lnTo>
                  <a:lnTo>
                    <a:pt x="20" y="5"/>
                  </a:lnTo>
                  <a:lnTo>
                    <a:pt x="19" y="3"/>
                  </a:lnTo>
                  <a:lnTo>
                    <a:pt x="17" y="2"/>
                  </a:lnTo>
                  <a:lnTo>
                    <a:pt x="12" y="0"/>
                  </a:lnTo>
                  <a:lnTo>
                    <a:pt x="7" y="0"/>
                  </a:lnTo>
                  <a:lnTo>
                    <a:pt x="4" y="2"/>
                  </a:lnTo>
                  <a:lnTo>
                    <a:pt x="1" y="2"/>
                  </a:lnTo>
                  <a:lnTo>
                    <a:pt x="0" y="5"/>
                  </a:lnTo>
                  <a:lnTo>
                    <a:pt x="0" y="8"/>
                  </a:lnTo>
                  <a:close/>
                </a:path>
              </a:pathLst>
            </a:custGeom>
            <a:solidFill>
              <a:srgbClr val="3891B7"/>
            </a:solidFill>
            <a:ln w="9525">
              <a:noFill/>
              <a:round/>
              <a:headEnd/>
              <a:tailEnd/>
            </a:ln>
          </p:spPr>
          <p:txBody>
            <a:bodyPr/>
            <a:lstStyle/>
            <a:p>
              <a:endParaRPr lang="en-US"/>
            </a:p>
          </p:txBody>
        </p:sp>
        <p:sp>
          <p:nvSpPr>
            <p:cNvPr id="176" name="Freeform 180"/>
            <p:cNvSpPr>
              <a:spLocks/>
            </p:cNvSpPr>
            <p:nvPr/>
          </p:nvSpPr>
          <p:spPr bwMode="auto">
            <a:xfrm>
              <a:off x="7018337" y="4322763"/>
              <a:ext cx="4763" cy="3175"/>
            </a:xfrm>
            <a:custGeom>
              <a:avLst/>
              <a:gdLst/>
              <a:ahLst/>
              <a:cxnLst>
                <a:cxn ang="0">
                  <a:pos x="5" y="4"/>
                </a:cxn>
                <a:cxn ang="0">
                  <a:pos x="5" y="4"/>
                </a:cxn>
                <a:cxn ang="0">
                  <a:pos x="5" y="4"/>
                </a:cxn>
                <a:cxn ang="0">
                  <a:pos x="5" y="5"/>
                </a:cxn>
                <a:cxn ang="0">
                  <a:pos x="3" y="5"/>
                </a:cxn>
                <a:cxn ang="0">
                  <a:pos x="2" y="5"/>
                </a:cxn>
                <a:cxn ang="0">
                  <a:pos x="2" y="5"/>
                </a:cxn>
                <a:cxn ang="0">
                  <a:pos x="0" y="5"/>
                </a:cxn>
                <a:cxn ang="0">
                  <a:pos x="0" y="4"/>
                </a:cxn>
                <a:cxn ang="0">
                  <a:pos x="0" y="2"/>
                </a:cxn>
                <a:cxn ang="0">
                  <a:pos x="0" y="2"/>
                </a:cxn>
                <a:cxn ang="0">
                  <a:pos x="0" y="2"/>
                </a:cxn>
                <a:cxn ang="0">
                  <a:pos x="2" y="0"/>
                </a:cxn>
                <a:cxn ang="0">
                  <a:pos x="3" y="0"/>
                </a:cxn>
                <a:cxn ang="0">
                  <a:pos x="3" y="2"/>
                </a:cxn>
                <a:cxn ang="0">
                  <a:pos x="5" y="2"/>
                </a:cxn>
                <a:cxn ang="0">
                  <a:pos x="5" y="4"/>
                </a:cxn>
              </a:cxnLst>
              <a:rect l="0" t="0" r="r" b="b"/>
              <a:pathLst>
                <a:path w="5" h="5">
                  <a:moveTo>
                    <a:pt x="5" y="4"/>
                  </a:moveTo>
                  <a:lnTo>
                    <a:pt x="5" y="4"/>
                  </a:lnTo>
                  <a:lnTo>
                    <a:pt x="5" y="4"/>
                  </a:lnTo>
                  <a:lnTo>
                    <a:pt x="5" y="5"/>
                  </a:lnTo>
                  <a:lnTo>
                    <a:pt x="3" y="5"/>
                  </a:lnTo>
                  <a:lnTo>
                    <a:pt x="2" y="5"/>
                  </a:lnTo>
                  <a:lnTo>
                    <a:pt x="2" y="5"/>
                  </a:lnTo>
                  <a:lnTo>
                    <a:pt x="0" y="5"/>
                  </a:lnTo>
                  <a:lnTo>
                    <a:pt x="0" y="4"/>
                  </a:lnTo>
                  <a:lnTo>
                    <a:pt x="0" y="2"/>
                  </a:lnTo>
                  <a:lnTo>
                    <a:pt x="0" y="2"/>
                  </a:lnTo>
                  <a:lnTo>
                    <a:pt x="0" y="2"/>
                  </a:lnTo>
                  <a:lnTo>
                    <a:pt x="2" y="0"/>
                  </a:lnTo>
                  <a:lnTo>
                    <a:pt x="3" y="0"/>
                  </a:lnTo>
                  <a:lnTo>
                    <a:pt x="3" y="2"/>
                  </a:lnTo>
                  <a:lnTo>
                    <a:pt x="5" y="2"/>
                  </a:lnTo>
                  <a:lnTo>
                    <a:pt x="5" y="4"/>
                  </a:lnTo>
                  <a:close/>
                </a:path>
              </a:pathLst>
            </a:custGeom>
            <a:solidFill>
              <a:srgbClr val="FFFFFF"/>
            </a:solidFill>
            <a:ln w="9525">
              <a:noFill/>
              <a:round/>
              <a:headEnd/>
              <a:tailEnd/>
            </a:ln>
          </p:spPr>
          <p:txBody>
            <a:bodyPr/>
            <a:lstStyle/>
            <a:p>
              <a:endParaRPr lang="en-US"/>
            </a:p>
          </p:txBody>
        </p:sp>
        <p:sp>
          <p:nvSpPr>
            <p:cNvPr id="177" name="Freeform 181"/>
            <p:cNvSpPr>
              <a:spLocks/>
            </p:cNvSpPr>
            <p:nvPr/>
          </p:nvSpPr>
          <p:spPr bwMode="auto">
            <a:xfrm>
              <a:off x="6961187" y="4219575"/>
              <a:ext cx="65088" cy="206375"/>
            </a:xfrm>
            <a:custGeom>
              <a:avLst/>
              <a:gdLst/>
              <a:ahLst/>
              <a:cxnLst>
                <a:cxn ang="0">
                  <a:pos x="9" y="41"/>
                </a:cxn>
                <a:cxn ang="0">
                  <a:pos x="13" y="32"/>
                </a:cxn>
                <a:cxn ang="0">
                  <a:pos x="16" y="24"/>
                </a:cxn>
                <a:cxn ang="0">
                  <a:pos x="22" y="16"/>
                </a:cxn>
                <a:cxn ang="0">
                  <a:pos x="28" y="10"/>
                </a:cxn>
                <a:cxn ang="0">
                  <a:pos x="38" y="5"/>
                </a:cxn>
                <a:cxn ang="0">
                  <a:pos x="49" y="2"/>
                </a:cxn>
                <a:cxn ang="0">
                  <a:pos x="63" y="0"/>
                </a:cxn>
                <a:cxn ang="0">
                  <a:pos x="81" y="0"/>
                </a:cxn>
                <a:cxn ang="0">
                  <a:pos x="74" y="18"/>
                </a:cxn>
                <a:cxn ang="0">
                  <a:pos x="62" y="62"/>
                </a:cxn>
                <a:cxn ang="0">
                  <a:pos x="49" y="119"/>
                </a:cxn>
                <a:cxn ang="0">
                  <a:pos x="41" y="173"/>
                </a:cxn>
                <a:cxn ang="0">
                  <a:pos x="44" y="213"/>
                </a:cxn>
                <a:cxn ang="0">
                  <a:pos x="54" y="240"/>
                </a:cxn>
                <a:cxn ang="0">
                  <a:pos x="62" y="256"/>
                </a:cxn>
                <a:cxn ang="0">
                  <a:pos x="66" y="261"/>
                </a:cxn>
                <a:cxn ang="0">
                  <a:pos x="38" y="257"/>
                </a:cxn>
                <a:cxn ang="0">
                  <a:pos x="35" y="254"/>
                </a:cxn>
                <a:cxn ang="0">
                  <a:pos x="28" y="243"/>
                </a:cxn>
                <a:cxn ang="0">
                  <a:pos x="20" y="226"/>
                </a:cxn>
                <a:cxn ang="0">
                  <a:pos x="13" y="202"/>
                </a:cxn>
                <a:cxn ang="0">
                  <a:pos x="5" y="172"/>
                </a:cxn>
                <a:cxn ang="0">
                  <a:pos x="0" y="134"/>
                </a:cxn>
                <a:cxn ang="0">
                  <a:pos x="1" y="91"/>
                </a:cxn>
                <a:cxn ang="0">
                  <a:pos x="9" y="41"/>
                </a:cxn>
              </a:cxnLst>
              <a:rect l="0" t="0" r="r" b="b"/>
              <a:pathLst>
                <a:path w="81" h="261">
                  <a:moveTo>
                    <a:pt x="9" y="41"/>
                  </a:moveTo>
                  <a:lnTo>
                    <a:pt x="13" y="32"/>
                  </a:lnTo>
                  <a:lnTo>
                    <a:pt x="16" y="24"/>
                  </a:lnTo>
                  <a:lnTo>
                    <a:pt x="22" y="16"/>
                  </a:lnTo>
                  <a:lnTo>
                    <a:pt x="28" y="10"/>
                  </a:lnTo>
                  <a:lnTo>
                    <a:pt x="38" y="5"/>
                  </a:lnTo>
                  <a:lnTo>
                    <a:pt x="49" y="2"/>
                  </a:lnTo>
                  <a:lnTo>
                    <a:pt x="63" y="0"/>
                  </a:lnTo>
                  <a:lnTo>
                    <a:pt x="81" y="0"/>
                  </a:lnTo>
                  <a:lnTo>
                    <a:pt x="74" y="18"/>
                  </a:lnTo>
                  <a:lnTo>
                    <a:pt x="62" y="62"/>
                  </a:lnTo>
                  <a:lnTo>
                    <a:pt x="49" y="119"/>
                  </a:lnTo>
                  <a:lnTo>
                    <a:pt x="41" y="173"/>
                  </a:lnTo>
                  <a:lnTo>
                    <a:pt x="44" y="213"/>
                  </a:lnTo>
                  <a:lnTo>
                    <a:pt x="54" y="240"/>
                  </a:lnTo>
                  <a:lnTo>
                    <a:pt x="62" y="256"/>
                  </a:lnTo>
                  <a:lnTo>
                    <a:pt x="66" y="261"/>
                  </a:lnTo>
                  <a:lnTo>
                    <a:pt x="38" y="257"/>
                  </a:lnTo>
                  <a:lnTo>
                    <a:pt x="35" y="254"/>
                  </a:lnTo>
                  <a:lnTo>
                    <a:pt x="28" y="243"/>
                  </a:lnTo>
                  <a:lnTo>
                    <a:pt x="20" y="226"/>
                  </a:lnTo>
                  <a:lnTo>
                    <a:pt x="13" y="202"/>
                  </a:lnTo>
                  <a:lnTo>
                    <a:pt x="5" y="172"/>
                  </a:lnTo>
                  <a:lnTo>
                    <a:pt x="0" y="134"/>
                  </a:lnTo>
                  <a:lnTo>
                    <a:pt x="1" y="91"/>
                  </a:lnTo>
                  <a:lnTo>
                    <a:pt x="9" y="41"/>
                  </a:lnTo>
                  <a:close/>
                </a:path>
              </a:pathLst>
            </a:custGeom>
            <a:solidFill>
              <a:srgbClr val="380000"/>
            </a:solidFill>
            <a:ln w="9525">
              <a:noFill/>
              <a:round/>
              <a:headEnd/>
              <a:tailEnd/>
            </a:ln>
          </p:spPr>
          <p:txBody>
            <a:bodyPr/>
            <a:lstStyle/>
            <a:p>
              <a:endParaRPr lang="en-US"/>
            </a:p>
          </p:txBody>
        </p:sp>
        <p:sp>
          <p:nvSpPr>
            <p:cNvPr id="178" name="Freeform 182"/>
            <p:cNvSpPr>
              <a:spLocks/>
            </p:cNvSpPr>
            <p:nvPr/>
          </p:nvSpPr>
          <p:spPr bwMode="auto">
            <a:xfrm>
              <a:off x="6942137" y="4194175"/>
              <a:ext cx="55563" cy="223838"/>
            </a:xfrm>
            <a:custGeom>
              <a:avLst/>
              <a:gdLst/>
              <a:ahLst/>
              <a:cxnLst>
                <a:cxn ang="0">
                  <a:pos x="67" y="0"/>
                </a:cxn>
                <a:cxn ang="0">
                  <a:pos x="67" y="0"/>
                </a:cxn>
                <a:cxn ang="0">
                  <a:pos x="68" y="0"/>
                </a:cxn>
                <a:cxn ang="0">
                  <a:pos x="68" y="0"/>
                </a:cxn>
                <a:cxn ang="0">
                  <a:pos x="70" y="0"/>
                </a:cxn>
                <a:cxn ang="0">
                  <a:pos x="70" y="2"/>
                </a:cxn>
                <a:cxn ang="0">
                  <a:pos x="70" y="2"/>
                </a:cxn>
                <a:cxn ang="0">
                  <a:pos x="70" y="3"/>
                </a:cxn>
                <a:cxn ang="0">
                  <a:pos x="68" y="3"/>
                </a:cxn>
                <a:cxn ang="0">
                  <a:pos x="38" y="35"/>
                </a:cxn>
                <a:cxn ang="0">
                  <a:pos x="17" y="73"/>
                </a:cxn>
                <a:cxn ang="0">
                  <a:pos x="8" y="116"/>
                </a:cxn>
                <a:cxn ang="0">
                  <a:pos x="3" y="159"/>
                </a:cxn>
                <a:cxn ang="0">
                  <a:pos x="5" y="200"/>
                </a:cxn>
                <a:cxn ang="0">
                  <a:pos x="10" y="237"/>
                </a:cxn>
                <a:cxn ang="0">
                  <a:pos x="14" y="264"/>
                </a:cxn>
                <a:cxn ang="0">
                  <a:pos x="19" y="281"/>
                </a:cxn>
                <a:cxn ang="0">
                  <a:pos x="17" y="281"/>
                </a:cxn>
                <a:cxn ang="0">
                  <a:pos x="17" y="281"/>
                </a:cxn>
                <a:cxn ang="0">
                  <a:pos x="16" y="281"/>
                </a:cxn>
                <a:cxn ang="0">
                  <a:pos x="14" y="281"/>
                </a:cxn>
                <a:cxn ang="0">
                  <a:pos x="10" y="262"/>
                </a:cxn>
                <a:cxn ang="0">
                  <a:pos x="5" y="233"/>
                </a:cxn>
                <a:cxn ang="0">
                  <a:pos x="2" y="197"/>
                </a:cxn>
                <a:cxn ang="0">
                  <a:pos x="0" y="156"/>
                </a:cxn>
                <a:cxn ang="0">
                  <a:pos x="5" y="113"/>
                </a:cxn>
                <a:cxn ang="0">
                  <a:pos x="16" y="70"/>
                </a:cxn>
                <a:cxn ang="0">
                  <a:pos x="35" y="32"/>
                </a:cxn>
                <a:cxn ang="0">
                  <a:pos x="67" y="0"/>
                </a:cxn>
              </a:cxnLst>
              <a:rect l="0" t="0" r="r" b="b"/>
              <a:pathLst>
                <a:path w="70" h="281">
                  <a:moveTo>
                    <a:pt x="67" y="0"/>
                  </a:moveTo>
                  <a:lnTo>
                    <a:pt x="67" y="0"/>
                  </a:lnTo>
                  <a:lnTo>
                    <a:pt x="68" y="0"/>
                  </a:lnTo>
                  <a:lnTo>
                    <a:pt x="68" y="0"/>
                  </a:lnTo>
                  <a:lnTo>
                    <a:pt x="70" y="0"/>
                  </a:lnTo>
                  <a:lnTo>
                    <a:pt x="70" y="2"/>
                  </a:lnTo>
                  <a:lnTo>
                    <a:pt x="70" y="2"/>
                  </a:lnTo>
                  <a:lnTo>
                    <a:pt x="70" y="3"/>
                  </a:lnTo>
                  <a:lnTo>
                    <a:pt x="68" y="3"/>
                  </a:lnTo>
                  <a:lnTo>
                    <a:pt x="38" y="35"/>
                  </a:lnTo>
                  <a:lnTo>
                    <a:pt x="17" y="73"/>
                  </a:lnTo>
                  <a:lnTo>
                    <a:pt x="8" y="116"/>
                  </a:lnTo>
                  <a:lnTo>
                    <a:pt x="3" y="159"/>
                  </a:lnTo>
                  <a:lnTo>
                    <a:pt x="5" y="200"/>
                  </a:lnTo>
                  <a:lnTo>
                    <a:pt x="10" y="237"/>
                  </a:lnTo>
                  <a:lnTo>
                    <a:pt x="14" y="264"/>
                  </a:lnTo>
                  <a:lnTo>
                    <a:pt x="19" y="281"/>
                  </a:lnTo>
                  <a:lnTo>
                    <a:pt x="17" y="281"/>
                  </a:lnTo>
                  <a:lnTo>
                    <a:pt x="17" y="281"/>
                  </a:lnTo>
                  <a:lnTo>
                    <a:pt x="16" y="281"/>
                  </a:lnTo>
                  <a:lnTo>
                    <a:pt x="14" y="281"/>
                  </a:lnTo>
                  <a:lnTo>
                    <a:pt x="10" y="262"/>
                  </a:lnTo>
                  <a:lnTo>
                    <a:pt x="5" y="233"/>
                  </a:lnTo>
                  <a:lnTo>
                    <a:pt x="2" y="197"/>
                  </a:lnTo>
                  <a:lnTo>
                    <a:pt x="0" y="156"/>
                  </a:lnTo>
                  <a:lnTo>
                    <a:pt x="5" y="113"/>
                  </a:lnTo>
                  <a:lnTo>
                    <a:pt x="16" y="70"/>
                  </a:lnTo>
                  <a:lnTo>
                    <a:pt x="35" y="32"/>
                  </a:lnTo>
                  <a:lnTo>
                    <a:pt x="67" y="0"/>
                  </a:lnTo>
                  <a:close/>
                </a:path>
              </a:pathLst>
            </a:custGeom>
            <a:solidFill>
              <a:srgbClr val="7C3300"/>
            </a:solidFill>
            <a:ln w="9525">
              <a:noFill/>
              <a:round/>
              <a:headEnd/>
              <a:tailEnd/>
            </a:ln>
          </p:spPr>
          <p:txBody>
            <a:bodyPr/>
            <a:lstStyle/>
            <a:p>
              <a:endParaRPr lang="en-US"/>
            </a:p>
          </p:txBody>
        </p:sp>
        <p:sp>
          <p:nvSpPr>
            <p:cNvPr id="179" name="Freeform 183"/>
            <p:cNvSpPr>
              <a:spLocks/>
            </p:cNvSpPr>
            <p:nvPr/>
          </p:nvSpPr>
          <p:spPr bwMode="auto">
            <a:xfrm>
              <a:off x="6961187" y="4198938"/>
              <a:ext cx="41275" cy="222250"/>
            </a:xfrm>
            <a:custGeom>
              <a:avLst/>
              <a:gdLst/>
              <a:ahLst/>
              <a:cxnLst>
                <a:cxn ang="0">
                  <a:pos x="48" y="0"/>
                </a:cxn>
                <a:cxn ang="0">
                  <a:pos x="49" y="0"/>
                </a:cxn>
                <a:cxn ang="0">
                  <a:pos x="49" y="0"/>
                </a:cxn>
                <a:cxn ang="0">
                  <a:pos x="51" y="0"/>
                </a:cxn>
                <a:cxn ang="0">
                  <a:pos x="51" y="1"/>
                </a:cxn>
                <a:cxn ang="0">
                  <a:pos x="53" y="1"/>
                </a:cxn>
                <a:cxn ang="0">
                  <a:pos x="53" y="1"/>
                </a:cxn>
                <a:cxn ang="0">
                  <a:pos x="53" y="3"/>
                </a:cxn>
                <a:cxn ang="0">
                  <a:pos x="51" y="3"/>
                </a:cxn>
                <a:cxn ang="0">
                  <a:pos x="26" y="36"/>
                </a:cxn>
                <a:cxn ang="0">
                  <a:pos x="10" y="76"/>
                </a:cxn>
                <a:cxn ang="0">
                  <a:pos x="5" y="117"/>
                </a:cxn>
                <a:cxn ang="0">
                  <a:pos x="5" y="159"/>
                </a:cxn>
                <a:cxn ang="0">
                  <a:pos x="11" y="198"/>
                </a:cxn>
                <a:cxn ang="0">
                  <a:pos x="19" y="233"/>
                </a:cxn>
                <a:cxn ang="0">
                  <a:pos x="27" y="262"/>
                </a:cxn>
                <a:cxn ang="0">
                  <a:pos x="34" y="281"/>
                </a:cxn>
                <a:cxn ang="0">
                  <a:pos x="34" y="281"/>
                </a:cxn>
                <a:cxn ang="0">
                  <a:pos x="32" y="281"/>
                </a:cxn>
                <a:cxn ang="0">
                  <a:pos x="32" y="281"/>
                </a:cxn>
                <a:cxn ang="0">
                  <a:pos x="30" y="281"/>
                </a:cxn>
                <a:cxn ang="0">
                  <a:pos x="22" y="260"/>
                </a:cxn>
                <a:cxn ang="0">
                  <a:pos x="15" y="232"/>
                </a:cxn>
                <a:cxn ang="0">
                  <a:pos x="7" y="197"/>
                </a:cxn>
                <a:cxn ang="0">
                  <a:pos x="2" y="157"/>
                </a:cxn>
                <a:cxn ang="0">
                  <a:pos x="0" y="114"/>
                </a:cxn>
                <a:cxn ang="0">
                  <a:pos x="7" y="73"/>
                </a:cxn>
                <a:cxn ang="0">
                  <a:pos x="22" y="35"/>
                </a:cxn>
                <a:cxn ang="0">
                  <a:pos x="48" y="0"/>
                </a:cxn>
              </a:cxnLst>
              <a:rect l="0" t="0" r="r" b="b"/>
              <a:pathLst>
                <a:path w="53" h="281">
                  <a:moveTo>
                    <a:pt x="48" y="0"/>
                  </a:moveTo>
                  <a:lnTo>
                    <a:pt x="49" y="0"/>
                  </a:lnTo>
                  <a:lnTo>
                    <a:pt x="49" y="0"/>
                  </a:lnTo>
                  <a:lnTo>
                    <a:pt x="51" y="0"/>
                  </a:lnTo>
                  <a:lnTo>
                    <a:pt x="51" y="1"/>
                  </a:lnTo>
                  <a:lnTo>
                    <a:pt x="53" y="1"/>
                  </a:lnTo>
                  <a:lnTo>
                    <a:pt x="53" y="1"/>
                  </a:lnTo>
                  <a:lnTo>
                    <a:pt x="53" y="3"/>
                  </a:lnTo>
                  <a:lnTo>
                    <a:pt x="51" y="3"/>
                  </a:lnTo>
                  <a:lnTo>
                    <a:pt x="26" y="36"/>
                  </a:lnTo>
                  <a:lnTo>
                    <a:pt x="10" y="76"/>
                  </a:lnTo>
                  <a:lnTo>
                    <a:pt x="5" y="117"/>
                  </a:lnTo>
                  <a:lnTo>
                    <a:pt x="5" y="159"/>
                  </a:lnTo>
                  <a:lnTo>
                    <a:pt x="11" y="198"/>
                  </a:lnTo>
                  <a:lnTo>
                    <a:pt x="19" y="233"/>
                  </a:lnTo>
                  <a:lnTo>
                    <a:pt x="27" y="262"/>
                  </a:lnTo>
                  <a:lnTo>
                    <a:pt x="34" y="281"/>
                  </a:lnTo>
                  <a:lnTo>
                    <a:pt x="34" y="281"/>
                  </a:lnTo>
                  <a:lnTo>
                    <a:pt x="32" y="281"/>
                  </a:lnTo>
                  <a:lnTo>
                    <a:pt x="32" y="281"/>
                  </a:lnTo>
                  <a:lnTo>
                    <a:pt x="30" y="281"/>
                  </a:lnTo>
                  <a:lnTo>
                    <a:pt x="22" y="260"/>
                  </a:lnTo>
                  <a:lnTo>
                    <a:pt x="15" y="232"/>
                  </a:lnTo>
                  <a:lnTo>
                    <a:pt x="7" y="197"/>
                  </a:lnTo>
                  <a:lnTo>
                    <a:pt x="2" y="157"/>
                  </a:lnTo>
                  <a:lnTo>
                    <a:pt x="0" y="114"/>
                  </a:lnTo>
                  <a:lnTo>
                    <a:pt x="7" y="73"/>
                  </a:lnTo>
                  <a:lnTo>
                    <a:pt x="22" y="35"/>
                  </a:lnTo>
                  <a:lnTo>
                    <a:pt x="48" y="0"/>
                  </a:lnTo>
                  <a:close/>
                </a:path>
              </a:pathLst>
            </a:custGeom>
            <a:solidFill>
              <a:srgbClr val="7C3300"/>
            </a:solidFill>
            <a:ln w="9525">
              <a:noFill/>
              <a:round/>
              <a:headEnd/>
              <a:tailEnd/>
            </a:ln>
          </p:spPr>
          <p:txBody>
            <a:bodyPr/>
            <a:lstStyle/>
            <a:p>
              <a:endParaRPr lang="en-US"/>
            </a:p>
          </p:txBody>
        </p:sp>
        <p:sp>
          <p:nvSpPr>
            <p:cNvPr id="180" name="Freeform 184"/>
            <p:cNvSpPr>
              <a:spLocks/>
            </p:cNvSpPr>
            <p:nvPr/>
          </p:nvSpPr>
          <p:spPr bwMode="auto">
            <a:xfrm>
              <a:off x="6970712" y="4206875"/>
              <a:ext cx="39688" cy="215900"/>
            </a:xfrm>
            <a:custGeom>
              <a:avLst/>
              <a:gdLst/>
              <a:ahLst/>
              <a:cxnLst>
                <a:cxn ang="0">
                  <a:pos x="48" y="1"/>
                </a:cxn>
                <a:cxn ang="0">
                  <a:pos x="49" y="0"/>
                </a:cxn>
                <a:cxn ang="0">
                  <a:pos x="49" y="0"/>
                </a:cxn>
                <a:cxn ang="0">
                  <a:pos x="49" y="0"/>
                </a:cxn>
                <a:cxn ang="0">
                  <a:pos x="51" y="1"/>
                </a:cxn>
                <a:cxn ang="0">
                  <a:pos x="51" y="1"/>
                </a:cxn>
                <a:cxn ang="0">
                  <a:pos x="51" y="3"/>
                </a:cxn>
                <a:cxn ang="0">
                  <a:pos x="51" y="3"/>
                </a:cxn>
                <a:cxn ang="0">
                  <a:pos x="51" y="5"/>
                </a:cxn>
                <a:cxn ang="0">
                  <a:pos x="27" y="35"/>
                </a:cxn>
                <a:cxn ang="0">
                  <a:pos x="11" y="70"/>
                </a:cxn>
                <a:cxn ang="0">
                  <a:pos x="5" y="108"/>
                </a:cxn>
                <a:cxn ang="0">
                  <a:pos x="5" y="146"/>
                </a:cxn>
                <a:cxn ang="0">
                  <a:pos x="8" y="184"/>
                </a:cxn>
                <a:cxn ang="0">
                  <a:pos x="14" y="219"/>
                </a:cxn>
                <a:cxn ang="0">
                  <a:pos x="22" y="248"/>
                </a:cxn>
                <a:cxn ang="0">
                  <a:pos x="30" y="271"/>
                </a:cxn>
                <a:cxn ang="0">
                  <a:pos x="29" y="271"/>
                </a:cxn>
                <a:cxn ang="0">
                  <a:pos x="29" y="270"/>
                </a:cxn>
                <a:cxn ang="0">
                  <a:pos x="27" y="270"/>
                </a:cxn>
                <a:cxn ang="0">
                  <a:pos x="25" y="270"/>
                </a:cxn>
                <a:cxn ang="0">
                  <a:pos x="17" y="246"/>
                </a:cxn>
                <a:cxn ang="0">
                  <a:pos x="9" y="216"/>
                </a:cxn>
                <a:cxn ang="0">
                  <a:pos x="3" y="181"/>
                </a:cxn>
                <a:cxn ang="0">
                  <a:pos x="0" y="144"/>
                </a:cxn>
                <a:cxn ang="0">
                  <a:pos x="0" y="105"/>
                </a:cxn>
                <a:cxn ang="0">
                  <a:pos x="8" y="68"/>
                </a:cxn>
                <a:cxn ang="0">
                  <a:pos x="24" y="32"/>
                </a:cxn>
                <a:cxn ang="0">
                  <a:pos x="48" y="1"/>
                </a:cxn>
              </a:cxnLst>
              <a:rect l="0" t="0" r="r" b="b"/>
              <a:pathLst>
                <a:path w="51" h="271">
                  <a:moveTo>
                    <a:pt x="48" y="1"/>
                  </a:moveTo>
                  <a:lnTo>
                    <a:pt x="49" y="0"/>
                  </a:lnTo>
                  <a:lnTo>
                    <a:pt x="49" y="0"/>
                  </a:lnTo>
                  <a:lnTo>
                    <a:pt x="49" y="0"/>
                  </a:lnTo>
                  <a:lnTo>
                    <a:pt x="51" y="1"/>
                  </a:lnTo>
                  <a:lnTo>
                    <a:pt x="51" y="1"/>
                  </a:lnTo>
                  <a:lnTo>
                    <a:pt x="51" y="3"/>
                  </a:lnTo>
                  <a:lnTo>
                    <a:pt x="51" y="3"/>
                  </a:lnTo>
                  <a:lnTo>
                    <a:pt x="51" y="5"/>
                  </a:lnTo>
                  <a:lnTo>
                    <a:pt x="27" y="35"/>
                  </a:lnTo>
                  <a:lnTo>
                    <a:pt x="11" y="70"/>
                  </a:lnTo>
                  <a:lnTo>
                    <a:pt x="5" y="108"/>
                  </a:lnTo>
                  <a:lnTo>
                    <a:pt x="5" y="146"/>
                  </a:lnTo>
                  <a:lnTo>
                    <a:pt x="8" y="184"/>
                  </a:lnTo>
                  <a:lnTo>
                    <a:pt x="14" y="219"/>
                  </a:lnTo>
                  <a:lnTo>
                    <a:pt x="22" y="248"/>
                  </a:lnTo>
                  <a:lnTo>
                    <a:pt x="30" y="271"/>
                  </a:lnTo>
                  <a:lnTo>
                    <a:pt x="29" y="271"/>
                  </a:lnTo>
                  <a:lnTo>
                    <a:pt x="29" y="270"/>
                  </a:lnTo>
                  <a:lnTo>
                    <a:pt x="27" y="270"/>
                  </a:lnTo>
                  <a:lnTo>
                    <a:pt x="25" y="270"/>
                  </a:lnTo>
                  <a:lnTo>
                    <a:pt x="17" y="246"/>
                  </a:lnTo>
                  <a:lnTo>
                    <a:pt x="9" y="216"/>
                  </a:lnTo>
                  <a:lnTo>
                    <a:pt x="3" y="181"/>
                  </a:lnTo>
                  <a:lnTo>
                    <a:pt x="0" y="144"/>
                  </a:lnTo>
                  <a:lnTo>
                    <a:pt x="0" y="105"/>
                  </a:lnTo>
                  <a:lnTo>
                    <a:pt x="8" y="68"/>
                  </a:lnTo>
                  <a:lnTo>
                    <a:pt x="24" y="32"/>
                  </a:lnTo>
                  <a:lnTo>
                    <a:pt x="48" y="1"/>
                  </a:lnTo>
                  <a:close/>
                </a:path>
              </a:pathLst>
            </a:custGeom>
            <a:solidFill>
              <a:srgbClr val="7C3300"/>
            </a:solidFill>
            <a:ln w="9525">
              <a:noFill/>
              <a:round/>
              <a:headEnd/>
              <a:tailEnd/>
            </a:ln>
          </p:spPr>
          <p:txBody>
            <a:bodyPr/>
            <a:lstStyle/>
            <a:p>
              <a:endParaRPr lang="en-US"/>
            </a:p>
          </p:txBody>
        </p:sp>
        <p:sp>
          <p:nvSpPr>
            <p:cNvPr id="181" name="Freeform 185"/>
            <p:cNvSpPr>
              <a:spLocks/>
            </p:cNvSpPr>
            <p:nvPr/>
          </p:nvSpPr>
          <p:spPr bwMode="auto">
            <a:xfrm>
              <a:off x="6992937" y="4219575"/>
              <a:ext cx="31750" cy="206375"/>
            </a:xfrm>
            <a:custGeom>
              <a:avLst/>
              <a:gdLst/>
              <a:ahLst/>
              <a:cxnLst>
                <a:cxn ang="0">
                  <a:pos x="36" y="0"/>
                </a:cxn>
                <a:cxn ang="0">
                  <a:pos x="36" y="0"/>
                </a:cxn>
                <a:cxn ang="0">
                  <a:pos x="38" y="0"/>
                </a:cxn>
                <a:cxn ang="0">
                  <a:pos x="38" y="0"/>
                </a:cxn>
                <a:cxn ang="0">
                  <a:pos x="38" y="0"/>
                </a:cxn>
                <a:cxn ang="0">
                  <a:pos x="39" y="0"/>
                </a:cxn>
                <a:cxn ang="0">
                  <a:pos x="39" y="0"/>
                </a:cxn>
                <a:cxn ang="0">
                  <a:pos x="39" y="1"/>
                </a:cxn>
                <a:cxn ang="0">
                  <a:pos x="39" y="1"/>
                </a:cxn>
                <a:cxn ang="0">
                  <a:pos x="22" y="58"/>
                </a:cxn>
                <a:cxn ang="0">
                  <a:pos x="11" y="108"/>
                </a:cxn>
                <a:cxn ang="0">
                  <a:pos x="4" y="151"/>
                </a:cxn>
                <a:cxn ang="0">
                  <a:pos x="4" y="184"/>
                </a:cxn>
                <a:cxn ang="0">
                  <a:pos x="7" y="211"/>
                </a:cxn>
                <a:cxn ang="0">
                  <a:pos x="12" y="233"/>
                </a:cxn>
                <a:cxn ang="0">
                  <a:pos x="19" y="249"/>
                </a:cxn>
                <a:cxn ang="0">
                  <a:pos x="25" y="259"/>
                </a:cxn>
                <a:cxn ang="0">
                  <a:pos x="23" y="259"/>
                </a:cxn>
                <a:cxn ang="0">
                  <a:pos x="23" y="259"/>
                </a:cxn>
                <a:cxn ang="0">
                  <a:pos x="22" y="259"/>
                </a:cxn>
                <a:cxn ang="0">
                  <a:pos x="20" y="257"/>
                </a:cxn>
                <a:cxn ang="0">
                  <a:pos x="14" y="246"/>
                </a:cxn>
                <a:cxn ang="0">
                  <a:pos x="7" y="230"/>
                </a:cxn>
                <a:cxn ang="0">
                  <a:pos x="3" y="208"/>
                </a:cxn>
                <a:cxn ang="0">
                  <a:pos x="0" y="181"/>
                </a:cxn>
                <a:cxn ang="0">
                  <a:pos x="1" y="146"/>
                </a:cxn>
                <a:cxn ang="0">
                  <a:pos x="6" y="105"/>
                </a:cxn>
                <a:cxn ang="0">
                  <a:pos x="19" y="57"/>
                </a:cxn>
                <a:cxn ang="0">
                  <a:pos x="36" y="0"/>
                </a:cxn>
              </a:cxnLst>
              <a:rect l="0" t="0" r="r" b="b"/>
              <a:pathLst>
                <a:path w="39" h="259">
                  <a:moveTo>
                    <a:pt x="36" y="0"/>
                  </a:moveTo>
                  <a:lnTo>
                    <a:pt x="36" y="0"/>
                  </a:lnTo>
                  <a:lnTo>
                    <a:pt x="38" y="0"/>
                  </a:lnTo>
                  <a:lnTo>
                    <a:pt x="38" y="0"/>
                  </a:lnTo>
                  <a:lnTo>
                    <a:pt x="38" y="0"/>
                  </a:lnTo>
                  <a:lnTo>
                    <a:pt x="39" y="0"/>
                  </a:lnTo>
                  <a:lnTo>
                    <a:pt x="39" y="0"/>
                  </a:lnTo>
                  <a:lnTo>
                    <a:pt x="39" y="1"/>
                  </a:lnTo>
                  <a:lnTo>
                    <a:pt x="39" y="1"/>
                  </a:lnTo>
                  <a:lnTo>
                    <a:pt x="22" y="58"/>
                  </a:lnTo>
                  <a:lnTo>
                    <a:pt x="11" y="108"/>
                  </a:lnTo>
                  <a:lnTo>
                    <a:pt x="4" y="151"/>
                  </a:lnTo>
                  <a:lnTo>
                    <a:pt x="4" y="184"/>
                  </a:lnTo>
                  <a:lnTo>
                    <a:pt x="7" y="211"/>
                  </a:lnTo>
                  <a:lnTo>
                    <a:pt x="12" y="233"/>
                  </a:lnTo>
                  <a:lnTo>
                    <a:pt x="19" y="249"/>
                  </a:lnTo>
                  <a:lnTo>
                    <a:pt x="25" y="259"/>
                  </a:lnTo>
                  <a:lnTo>
                    <a:pt x="23" y="259"/>
                  </a:lnTo>
                  <a:lnTo>
                    <a:pt x="23" y="259"/>
                  </a:lnTo>
                  <a:lnTo>
                    <a:pt x="22" y="259"/>
                  </a:lnTo>
                  <a:lnTo>
                    <a:pt x="20" y="257"/>
                  </a:lnTo>
                  <a:lnTo>
                    <a:pt x="14" y="246"/>
                  </a:lnTo>
                  <a:lnTo>
                    <a:pt x="7" y="230"/>
                  </a:lnTo>
                  <a:lnTo>
                    <a:pt x="3" y="208"/>
                  </a:lnTo>
                  <a:lnTo>
                    <a:pt x="0" y="181"/>
                  </a:lnTo>
                  <a:lnTo>
                    <a:pt x="1" y="146"/>
                  </a:lnTo>
                  <a:lnTo>
                    <a:pt x="6" y="105"/>
                  </a:lnTo>
                  <a:lnTo>
                    <a:pt x="19" y="57"/>
                  </a:lnTo>
                  <a:lnTo>
                    <a:pt x="36" y="0"/>
                  </a:lnTo>
                  <a:close/>
                </a:path>
              </a:pathLst>
            </a:custGeom>
            <a:solidFill>
              <a:srgbClr val="7C3300"/>
            </a:solidFill>
            <a:ln w="9525">
              <a:noFill/>
              <a:round/>
              <a:headEnd/>
              <a:tailEnd/>
            </a:ln>
          </p:spPr>
          <p:txBody>
            <a:bodyPr/>
            <a:lstStyle/>
            <a:p>
              <a:endParaRPr lang="en-US"/>
            </a:p>
          </p:txBody>
        </p:sp>
        <p:sp>
          <p:nvSpPr>
            <p:cNvPr id="182" name="Freeform 186"/>
            <p:cNvSpPr>
              <a:spLocks/>
            </p:cNvSpPr>
            <p:nvPr/>
          </p:nvSpPr>
          <p:spPr bwMode="auto">
            <a:xfrm>
              <a:off x="6991350" y="4189413"/>
              <a:ext cx="34925" cy="33337"/>
            </a:xfrm>
            <a:custGeom>
              <a:avLst/>
              <a:gdLst/>
              <a:ahLst/>
              <a:cxnLst>
                <a:cxn ang="0">
                  <a:pos x="0" y="1"/>
                </a:cxn>
                <a:cxn ang="0">
                  <a:pos x="0" y="1"/>
                </a:cxn>
                <a:cxn ang="0">
                  <a:pos x="0" y="3"/>
                </a:cxn>
                <a:cxn ang="0">
                  <a:pos x="0" y="3"/>
                </a:cxn>
                <a:cxn ang="0">
                  <a:pos x="0" y="4"/>
                </a:cxn>
                <a:cxn ang="0">
                  <a:pos x="38" y="39"/>
                </a:cxn>
                <a:cxn ang="0">
                  <a:pos x="40" y="41"/>
                </a:cxn>
                <a:cxn ang="0">
                  <a:pos x="40" y="41"/>
                </a:cxn>
                <a:cxn ang="0">
                  <a:pos x="41" y="41"/>
                </a:cxn>
                <a:cxn ang="0">
                  <a:pos x="41" y="39"/>
                </a:cxn>
                <a:cxn ang="0">
                  <a:pos x="43" y="38"/>
                </a:cxn>
                <a:cxn ang="0">
                  <a:pos x="43" y="38"/>
                </a:cxn>
                <a:cxn ang="0">
                  <a:pos x="43" y="38"/>
                </a:cxn>
                <a:cxn ang="0">
                  <a:pos x="41" y="36"/>
                </a:cxn>
                <a:cxn ang="0">
                  <a:pos x="3" y="1"/>
                </a:cxn>
                <a:cxn ang="0">
                  <a:pos x="2" y="0"/>
                </a:cxn>
                <a:cxn ang="0">
                  <a:pos x="2" y="0"/>
                </a:cxn>
                <a:cxn ang="0">
                  <a:pos x="2" y="0"/>
                </a:cxn>
                <a:cxn ang="0">
                  <a:pos x="0" y="1"/>
                </a:cxn>
              </a:cxnLst>
              <a:rect l="0" t="0" r="r" b="b"/>
              <a:pathLst>
                <a:path w="43" h="41">
                  <a:moveTo>
                    <a:pt x="0" y="1"/>
                  </a:moveTo>
                  <a:lnTo>
                    <a:pt x="0" y="1"/>
                  </a:lnTo>
                  <a:lnTo>
                    <a:pt x="0" y="3"/>
                  </a:lnTo>
                  <a:lnTo>
                    <a:pt x="0" y="3"/>
                  </a:lnTo>
                  <a:lnTo>
                    <a:pt x="0" y="4"/>
                  </a:lnTo>
                  <a:lnTo>
                    <a:pt x="38" y="39"/>
                  </a:lnTo>
                  <a:lnTo>
                    <a:pt x="40" y="41"/>
                  </a:lnTo>
                  <a:lnTo>
                    <a:pt x="40" y="41"/>
                  </a:lnTo>
                  <a:lnTo>
                    <a:pt x="41" y="41"/>
                  </a:lnTo>
                  <a:lnTo>
                    <a:pt x="41" y="39"/>
                  </a:lnTo>
                  <a:lnTo>
                    <a:pt x="43" y="38"/>
                  </a:lnTo>
                  <a:lnTo>
                    <a:pt x="43" y="38"/>
                  </a:lnTo>
                  <a:lnTo>
                    <a:pt x="43" y="38"/>
                  </a:lnTo>
                  <a:lnTo>
                    <a:pt x="41" y="36"/>
                  </a:lnTo>
                  <a:lnTo>
                    <a:pt x="3" y="1"/>
                  </a:lnTo>
                  <a:lnTo>
                    <a:pt x="2" y="0"/>
                  </a:lnTo>
                  <a:lnTo>
                    <a:pt x="2" y="0"/>
                  </a:lnTo>
                  <a:lnTo>
                    <a:pt x="2" y="0"/>
                  </a:lnTo>
                  <a:lnTo>
                    <a:pt x="0" y="1"/>
                  </a:lnTo>
                  <a:close/>
                </a:path>
              </a:pathLst>
            </a:custGeom>
            <a:solidFill>
              <a:srgbClr val="7C3300"/>
            </a:solidFill>
            <a:ln w="9525">
              <a:noFill/>
              <a:round/>
              <a:headEnd/>
              <a:tailEnd/>
            </a:ln>
          </p:spPr>
          <p:txBody>
            <a:bodyPr/>
            <a:lstStyle/>
            <a:p>
              <a:endParaRPr lang="en-US"/>
            </a:p>
          </p:txBody>
        </p:sp>
        <p:sp>
          <p:nvSpPr>
            <p:cNvPr id="183" name="Freeform 187"/>
            <p:cNvSpPr>
              <a:spLocks/>
            </p:cNvSpPr>
            <p:nvPr/>
          </p:nvSpPr>
          <p:spPr bwMode="auto">
            <a:xfrm>
              <a:off x="6962775" y="4313238"/>
              <a:ext cx="77787" cy="12700"/>
            </a:xfrm>
            <a:custGeom>
              <a:avLst/>
              <a:gdLst/>
              <a:ahLst/>
              <a:cxnLst>
                <a:cxn ang="0">
                  <a:pos x="97" y="16"/>
                </a:cxn>
                <a:cxn ang="0">
                  <a:pos x="96" y="15"/>
                </a:cxn>
                <a:cxn ang="0">
                  <a:pos x="92" y="13"/>
                </a:cxn>
                <a:cxn ang="0">
                  <a:pos x="88" y="10"/>
                </a:cxn>
                <a:cxn ang="0">
                  <a:pos x="80" y="7"/>
                </a:cxn>
                <a:cxn ang="0">
                  <a:pos x="70" y="5"/>
                </a:cxn>
                <a:cxn ang="0">
                  <a:pos x="58" y="3"/>
                </a:cxn>
                <a:cxn ang="0">
                  <a:pos x="42" y="3"/>
                </a:cxn>
                <a:cxn ang="0">
                  <a:pos x="24" y="5"/>
                </a:cxn>
                <a:cxn ang="0">
                  <a:pos x="13" y="5"/>
                </a:cxn>
                <a:cxn ang="0">
                  <a:pos x="5" y="3"/>
                </a:cxn>
                <a:cxn ang="0">
                  <a:pos x="2" y="2"/>
                </a:cxn>
                <a:cxn ang="0">
                  <a:pos x="0" y="0"/>
                </a:cxn>
                <a:cxn ang="0">
                  <a:pos x="0" y="2"/>
                </a:cxn>
                <a:cxn ang="0">
                  <a:pos x="4" y="7"/>
                </a:cxn>
                <a:cxn ang="0">
                  <a:pos x="10" y="11"/>
                </a:cxn>
                <a:cxn ang="0">
                  <a:pos x="26" y="11"/>
                </a:cxn>
                <a:cxn ang="0">
                  <a:pos x="40" y="10"/>
                </a:cxn>
                <a:cxn ang="0">
                  <a:pos x="54" y="10"/>
                </a:cxn>
                <a:cxn ang="0">
                  <a:pos x="67" y="11"/>
                </a:cxn>
                <a:cxn ang="0">
                  <a:pos x="77" y="11"/>
                </a:cxn>
                <a:cxn ang="0">
                  <a:pos x="86" y="13"/>
                </a:cxn>
                <a:cxn ang="0">
                  <a:pos x="92" y="15"/>
                </a:cxn>
                <a:cxn ang="0">
                  <a:pos x="96" y="16"/>
                </a:cxn>
                <a:cxn ang="0">
                  <a:pos x="97" y="16"/>
                </a:cxn>
              </a:cxnLst>
              <a:rect l="0" t="0" r="r" b="b"/>
              <a:pathLst>
                <a:path w="97" h="16">
                  <a:moveTo>
                    <a:pt x="97" y="16"/>
                  </a:moveTo>
                  <a:lnTo>
                    <a:pt x="96" y="15"/>
                  </a:lnTo>
                  <a:lnTo>
                    <a:pt x="92" y="13"/>
                  </a:lnTo>
                  <a:lnTo>
                    <a:pt x="88" y="10"/>
                  </a:lnTo>
                  <a:lnTo>
                    <a:pt x="80" y="7"/>
                  </a:lnTo>
                  <a:lnTo>
                    <a:pt x="70" y="5"/>
                  </a:lnTo>
                  <a:lnTo>
                    <a:pt x="58" y="3"/>
                  </a:lnTo>
                  <a:lnTo>
                    <a:pt x="42" y="3"/>
                  </a:lnTo>
                  <a:lnTo>
                    <a:pt x="24" y="5"/>
                  </a:lnTo>
                  <a:lnTo>
                    <a:pt x="13" y="5"/>
                  </a:lnTo>
                  <a:lnTo>
                    <a:pt x="5" y="3"/>
                  </a:lnTo>
                  <a:lnTo>
                    <a:pt x="2" y="2"/>
                  </a:lnTo>
                  <a:lnTo>
                    <a:pt x="0" y="0"/>
                  </a:lnTo>
                  <a:lnTo>
                    <a:pt x="0" y="2"/>
                  </a:lnTo>
                  <a:lnTo>
                    <a:pt x="4" y="7"/>
                  </a:lnTo>
                  <a:lnTo>
                    <a:pt x="10" y="11"/>
                  </a:lnTo>
                  <a:lnTo>
                    <a:pt x="26" y="11"/>
                  </a:lnTo>
                  <a:lnTo>
                    <a:pt x="40" y="10"/>
                  </a:lnTo>
                  <a:lnTo>
                    <a:pt x="54" y="10"/>
                  </a:lnTo>
                  <a:lnTo>
                    <a:pt x="67" y="11"/>
                  </a:lnTo>
                  <a:lnTo>
                    <a:pt x="77" y="11"/>
                  </a:lnTo>
                  <a:lnTo>
                    <a:pt x="86" y="13"/>
                  </a:lnTo>
                  <a:lnTo>
                    <a:pt x="92" y="15"/>
                  </a:lnTo>
                  <a:lnTo>
                    <a:pt x="96" y="16"/>
                  </a:lnTo>
                  <a:lnTo>
                    <a:pt x="97" y="16"/>
                  </a:lnTo>
                  <a:close/>
                </a:path>
              </a:pathLst>
            </a:custGeom>
            <a:solidFill>
              <a:srgbClr val="000000"/>
            </a:solidFill>
            <a:ln w="9525">
              <a:noFill/>
              <a:round/>
              <a:headEnd/>
              <a:tailEnd/>
            </a:ln>
          </p:spPr>
          <p:txBody>
            <a:bodyPr/>
            <a:lstStyle/>
            <a:p>
              <a:endParaRPr lang="en-US"/>
            </a:p>
          </p:txBody>
        </p:sp>
        <p:sp>
          <p:nvSpPr>
            <p:cNvPr id="184" name="Freeform 188"/>
            <p:cNvSpPr>
              <a:spLocks/>
            </p:cNvSpPr>
            <p:nvPr/>
          </p:nvSpPr>
          <p:spPr bwMode="auto">
            <a:xfrm>
              <a:off x="6967537" y="4321175"/>
              <a:ext cx="38100" cy="14288"/>
            </a:xfrm>
            <a:custGeom>
              <a:avLst/>
              <a:gdLst/>
              <a:ahLst/>
              <a:cxnLst>
                <a:cxn ang="0">
                  <a:pos x="9" y="1"/>
                </a:cxn>
                <a:cxn ang="0">
                  <a:pos x="9" y="3"/>
                </a:cxn>
                <a:cxn ang="0">
                  <a:pos x="14" y="9"/>
                </a:cxn>
                <a:cxn ang="0">
                  <a:pos x="25" y="14"/>
                </a:cxn>
                <a:cxn ang="0">
                  <a:pos x="47" y="17"/>
                </a:cxn>
                <a:cxn ang="0">
                  <a:pos x="46" y="17"/>
                </a:cxn>
                <a:cxn ang="0">
                  <a:pos x="41" y="17"/>
                </a:cxn>
                <a:cxn ang="0">
                  <a:pos x="35" y="17"/>
                </a:cxn>
                <a:cxn ang="0">
                  <a:pos x="27" y="17"/>
                </a:cxn>
                <a:cxn ang="0">
                  <a:pos x="19" y="16"/>
                </a:cxn>
                <a:cxn ang="0">
                  <a:pos x="11" y="13"/>
                </a:cxn>
                <a:cxn ang="0">
                  <a:pos x="5" y="8"/>
                </a:cxn>
                <a:cxn ang="0">
                  <a:pos x="0" y="0"/>
                </a:cxn>
                <a:cxn ang="0">
                  <a:pos x="9" y="1"/>
                </a:cxn>
              </a:cxnLst>
              <a:rect l="0" t="0" r="r" b="b"/>
              <a:pathLst>
                <a:path w="47" h="17">
                  <a:moveTo>
                    <a:pt x="9" y="1"/>
                  </a:moveTo>
                  <a:lnTo>
                    <a:pt x="9" y="3"/>
                  </a:lnTo>
                  <a:lnTo>
                    <a:pt x="14" y="9"/>
                  </a:lnTo>
                  <a:lnTo>
                    <a:pt x="25" y="14"/>
                  </a:lnTo>
                  <a:lnTo>
                    <a:pt x="47" y="17"/>
                  </a:lnTo>
                  <a:lnTo>
                    <a:pt x="46" y="17"/>
                  </a:lnTo>
                  <a:lnTo>
                    <a:pt x="41" y="17"/>
                  </a:lnTo>
                  <a:lnTo>
                    <a:pt x="35" y="17"/>
                  </a:lnTo>
                  <a:lnTo>
                    <a:pt x="27" y="17"/>
                  </a:lnTo>
                  <a:lnTo>
                    <a:pt x="19" y="16"/>
                  </a:lnTo>
                  <a:lnTo>
                    <a:pt x="11" y="13"/>
                  </a:lnTo>
                  <a:lnTo>
                    <a:pt x="5" y="8"/>
                  </a:lnTo>
                  <a:lnTo>
                    <a:pt x="0" y="0"/>
                  </a:lnTo>
                  <a:lnTo>
                    <a:pt x="9" y="1"/>
                  </a:lnTo>
                  <a:close/>
                </a:path>
              </a:pathLst>
            </a:custGeom>
            <a:solidFill>
              <a:srgbClr val="000000"/>
            </a:solidFill>
            <a:ln w="9525">
              <a:noFill/>
              <a:round/>
              <a:headEnd/>
              <a:tailEnd/>
            </a:ln>
          </p:spPr>
          <p:txBody>
            <a:bodyPr/>
            <a:lstStyle/>
            <a:p>
              <a:endParaRPr lang="en-US"/>
            </a:p>
          </p:txBody>
        </p:sp>
        <p:sp>
          <p:nvSpPr>
            <p:cNvPr id="185" name="Freeform 189"/>
            <p:cNvSpPr>
              <a:spLocks/>
            </p:cNvSpPr>
            <p:nvPr/>
          </p:nvSpPr>
          <p:spPr bwMode="auto">
            <a:xfrm>
              <a:off x="6942137" y="4165600"/>
              <a:ext cx="119063" cy="384175"/>
            </a:xfrm>
            <a:custGeom>
              <a:avLst/>
              <a:gdLst/>
              <a:ahLst/>
              <a:cxnLst>
                <a:cxn ang="0">
                  <a:pos x="5" y="10"/>
                </a:cxn>
                <a:cxn ang="0">
                  <a:pos x="0" y="35"/>
                </a:cxn>
                <a:cxn ang="0">
                  <a:pos x="89" y="418"/>
                </a:cxn>
                <a:cxn ang="0">
                  <a:pos x="91" y="432"/>
                </a:cxn>
                <a:cxn ang="0">
                  <a:pos x="96" y="450"/>
                </a:cxn>
                <a:cxn ang="0">
                  <a:pos x="102" y="464"/>
                </a:cxn>
                <a:cxn ang="0">
                  <a:pos x="112" y="472"/>
                </a:cxn>
                <a:cxn ang="0">
                  <a:pos x="115" y="474"/>
                </a:cxn>
                <a:cxn ang="0">
                  <a:pos x="119" y="477"/>
                </a:cxn>
                <a:cxn ang="0">
                  <a:pos x="126" y="482"/>
                </a:cxn>
                <a:cxn ang="0">
                  <a:pos x="129" y="483"/>
                </a:cxn>
                <a:cxn ang="0">
                  <a:pos x="135" y="482"/>
                </a:cxn>
                <a:cxn ang="0">
                  <a:pos x="142" y="479"/>
                </a:cxn>
                <a:cxn ang="0">
                  <a:pos x="145" y="475"/>
                </a:cxn>
                <a:cxn ang="0">
                  <a:pos x="148" y="469"/>
                </a:cxn>
                <a:cxn ang="0">
                  <a:pos x="150" y="464"/>
                </a:cxn>
                <a:cxn ang="0">
                  <a:pos x="151" y="458"/>
                </a:cxn>
                <a:cxn ang="0">
                  <a:pos x="151" y="453"/>
                </a:cxn>
                <a:cxn ang="0">
                  <a:pos x="151" y="447"/>
                </a:cxn>
                <a:cxn ang="0">
                  <a:pos x="39" y="34"/>
                </a:cxn>
                <a:cxn ang="0">
                  <a:pos x="29" y="10"/>
                </a:cxn>
                <a:cxn ang="0">
                  <a:pos x="18" y="0"/>
                </a:cxn>
                <a:cxn ang="0">
                  <a:pos x="8" y="0"/>
                </a:cxn>
                <a:cxn ang="0">
                  <a:pos x="5" y="10"/>
                </a:cxn>
              </a:cxnLst>
              <a:rect l="0" t="0" r="r" b="b"/>
              <a:pathLst>
                <a:path w="151" h="483">
                  <a:moveTo>
                    <a:pt x="5" y="10"/>
                  </a:moveTo>
                  <a:lnTo>
                    <a:pt x="0" y="35"/>
                  </a:lnTo>
                  <a:lnTo>
                    <a:pt x="89" y="418"/>
                  </a:lnTo>
                  <a:lnTo>
                    <a:pt x="91" y="432"/>
                  </a:lnTo>
                  <a:lnTo>
                    <a:pt x="96" y="450"/>
                  </a:lnTo>
                  <a:lnTo>
                    <a:pt x="102" y="464"/>
                  </a:lnTo>
                  <a:lnTo>
                    <a:pt x="112" y="472"/>
                  </a:lnTo>
                  <a:lnTo>
                    <a:pt x="115" y="474"/>
                  </a:lnTo>
                  <a:lnTo>
                    <a:pt x="119" y="477"/>
                  </a:lnTo>
                  <a:lnTo>
                    <a:pt x="126" y="482"/>
                  </a:lnTo>
                  <a:lnTo>
                    <a:pt x="129" y="483"/>
                  </a:lnTo>
                  <a:lnTo>
                    <a:pt x="135" y="482"/>
                  </a:lnTo>
                  <a:lnTo>
                    <a:pt x="142" y="479"/>
                  </a:lnTo>
                  <a:lnTo>
                    <a:pt x="145" y="475"/>
                  </a:lnTo>
                  <a:lnTo>
                    <a:pt x="148" y="469"/>
                  </a:lnTo>
                  <a:lnTo>
                    <a:pt x="150" y="464"/>
                  </a:lnTo>
                  <a:lnTo>
                    <a:pt x="151" y="458"/>
                  </a:lnTo>
                  <a:lnTo>
                    <a:pt x="151" y="453"/>
                  </a:lnTo>
                  <a:lnTo>
                    <a:pt x="151" y="447"/>
                  </a:lnTo>
                  <a:lnTo>
                    <a:pt x="39" y="34"/>
                  </a:lnTo>
                  <a:lnTo>
                    <a:pt x="29" y="10"/>
                  </a:lnTo>
                  <a:lnTo>
                    <a:pt x="18" y="0"/>
                  </a:lnTo>
                  <a:lnTo>
                    <a:pt x="8" y="0"/>
                  </a:lnTo>
                  <a:lnTo>
                    <a:pt x="5" y="10"/>
                  </a:lnTo>
                  <a:close/>
                </a:path>
              </a:pathLst>
            </a:custGeom>
            <a:solidFill>
              <a:srgbClr val="FFBFA5"/>
            </a:solidFill>
            <a:ln w="9525">
              <a:noFill/>
              <a:round/>
              <a:headEnd/>
              <a:tailEnd/>
            </a:ln>
          </p:spPr>
          <p:txBody>
            <a:bodyPr/>
            <a:lstStyle/>
            <a:p>
              <a:endParaRPr lang="en-US"/>
            </a:p>
          </p:txBody>
        </p:sp>
        <p:sp>
          <p:nvSpPr>
            <p:cNvPr id="186" name="Freeform 190"/>
            <p:cNvSpPr>
              <a:spLocks/>
            </p:cNvSpPr>
            <p:nvPr/>
          </p:nvSpPr>
          <p:spPr bwMode="auto">
            <a:xfrm>
              <a:off x="6888162" y="3989388"/>
              <a:ext cx="80963" cy="230187"/>
            </a:xfrm>
            <a:custGeom>
              <a:avLst/>
              <a:gdLst/>
              <a:ahLst/>
              <a:cxnLst>
                <a:cxn ang="0">
                  <a:pos x="101" y="245"/>
                </a:cxn>
                <a:cxn ang="0">
                  <a:pos x="12" y="0"/>
                </a:cxn>
                <a:cxn ang="0">
                  <a:pos x="0" y="5"/>
                </a:cxn>
                <a:cxn ang="0">
                  <a:pos x="74" y="291"/>
                </a:cxn>
                <a:cxn ang="0">
                  <a:pos x="101" y="245"/>
                </a:cxn>
              </a:cxnLst>
              <a:rect l="0" t="0" r="r" b="b"/>
              <a:pathLst>
                <a:path w="101" h="291">
                  <a:moveTo>
                    <a:pt x="101" y="245"/>
                  </a:moveTo>
                  <a:lnTo>
                    <a:pt x="12" y="0"/>
                  </a:lnTo>
                  <a:lnTo>
                    <a:pt x="0" y="5"/>
                  </a:lnTo>
                  <a:lnTo>
                    <a:pt x="74" y="291"/>
                  </a:lnTo>
                  <a:lnTo>
                    <a:pt x="101" y="245"/>
                  </a:lnTo>
                  <a:close/>
                </a:path>
              </a:pathLst>
            </a:custGeom>
            <a:solidFill>
              <a:srgbClr val="FFBFA5"/>
            </a:solidFill>
            <a:ln w="9525">
              <a:noFill/>
              <a:round/>
              <a:headEnd/>
              <a:tailEnd/>
            </a:ln>
          </p:spPr>
          <p:txBody>
            <a:bodyPr/>
            <a:lstStyle/>
            <a:p>
              <a:endParaRPr lang="en-US"/>
            </a:p>
          </p:txBody>
        </p:sp>
        <p:sp>
          <p:nvSpPr>
            <p:cNvPr id="187" name="Freeform 191"/>
            <p:cNvSpPr>
              <a:spLocks/>
            </p:cNvSpPr>
            <p:nvPr/>
          </p:nvSpPr>
          <p:spPr bwMode="auto">
            <a:xfrm>
              <a:off x="6786562" y="3962400"/>
              <a:ext cx="112713" cy="68263"/>
            </a:xfrm>
            <a:custGeom>
              <a:avLst/>
              <a:gdLst/>
              <a:ahLst/>
              <a:cxnLst>
                <a:cxn ang="0">
                  <a:pos x="62" y="85"/>
                </a:cxn>
                <a:cxn ang="0">
                  <a:pos x="65" y="85"/>
                </a:cxn>
                <a:cxn ang="0">
                  <a:pos x="72" y="84"/>
                </a:cxn>
                <a:cxn ang="0">
                  <a:pos x="81" y="81"/>
                </a:cxn>
                <a:cxn ang="0">
                  <a:pos x="94" y="77"/>
                </a:cxn>
                <a:cxn ang="0">
                  <a:pos x="106" y="71"/>
                </a:cxn>
                <a:cxn ang="0">
                  <a:pos x="121" y="63"/>
                </a:cxn>
                <a:cxn ang="0">
                  <a:pos x="133" y="54"/>
                </a:cxn>
                <a:cxn ang="0">
                  <a:pos x="143" y="41"/>
                </a:cxn>
                <a:cxn ang="0">
                  <a:pos x="143" y="36"/>
                </a:cxn>
                <a:cxn ang="0">
                  <a:pos x="138" y="28"/>
                </a:cxn>
                <a:cxn ang="0">
                  <a:pos x="129" y="23"/>
                </a:cxn>
                <a:cxn ang="0">
                  <a:pos x="110" y="27"/>
                </a:cxn>
                <a:cxn ang="0">
                  <a:pos x="102" y="27"/>
                </a:cxn>
                <a:cxn ang="0">
                  <a:pos x="94" y="22"/>
                </a:cxn>
                <a:cxn ang="0">
                  <a:pos x="87" y="16"/>
                </a:cxn>
                <a:cxn ang="0">
                  <a:pos x="81" y="11"/>
                </a:cxn>
                <a:cxn ang="0">
                  <a:pos x="64" y="3"/>
                </a:cxn>
                <a:cxn ang="0">
                  <a:pos x="51" y="0"/>
                </a:cxn>
                <a:cxn ang="0">
                  <a:pos x="45" y="0"/>
                </a:cxn>
                <a:cxn ang="0">
                  <a:pos x="43" y="0"/>
                </a:cxn>
                <a:cxn ang="0">
                  <a:pos x="45" y="1"/>
                </a:cxn>
                <a:cxn ang="0">
                  <a:pos x="49" y="8"/>
                </a:cxn>
                <a:cxn ang="0">
                  <a:pos x="59" y="17"/>
                </a:cxn>
                <a:cxn ang="0">
                  <a:pos x="78" y="31"/>
                </a:cxn>
                <a:cxn ang="0">
                  <a:pos x="79" y="38"/>
                </a:cxn>
                <a:cxn ang="0">
                  <a:pos x="73" y="44"/>
                </a:cxn>
                <a:cxn ang="0">
                  <a:pos x="65" y="50"/>
                </a:cxn>
                <a:cxn ang="0">
                  <a:pos x="60" y="54"/>
                </a:cxn>
                <a:cxn ang="0">
                  <a:pos x="29" y="52"/>
                </a:cxn>
                <a:cxn ang="0">
                  <a:pos x="18" y="52"/>
                </a:cxn>
                <a:cxn ang="0">
                  <a:pos x="10" y="50"/>
                </a:cxn>
                <a:cxn ang="0">
                  <a:pos x="5" y="49"/>
                </a:cxn>
                <a:cxn ang="0">
                  <a:pos x="0" y="50"/>
                </a:cxn>
                <a:cxn ang="0">
                  <a:pos x="62" y="85"/>
                </a:cxn>
              </a:cxnLst>
              <a:rect l="0" t="0" r="r" b="b"/>
              <a:pathLst>
                <a:path w="143" h="85">
                  <a:moveTo>
                    <a:pt x="62" y="85"/>
                  </a:moveTo>
                  <a:lnTo>
                    <a:pt x="65" y="85"/>
                  </a:lnTo>
                  <a:lnTo>
                    <a:pt x="72" y="84"/>
                  </a:lnTo>
                  <a:lnTo>
                    <a:pt x="81" y="81"/>
                  </a:lnTo>
                  <a:lnTo>
                    <a:pt x="94" y="77"/>
                  </a:lnTo>
                  <a:lnTo>
                    <a:pt x="106" y="71"/>
                  </a:lnTo>
                  <a:lnTo>
                    <a:pt x="121" y="63"/>
                  </a:lnTo>
                  <a:lnTo>
                    <a:pt x="133" y="54"/>
                  </a:lnTo>
                  <a:lnTo>
                    <a:pt x="143" y="41"/>
                  </a:lnTo>
                  <a:lnTo>
                    <a:pt x="143" y="36"/>
                  </a:lnTo>
                  <a:lnTo>
                    <a:pt x="138" y="28"/>
                  </a:lnTo>
                  <a:lnTo>
                    <a:pt x="129" y="23"/>
                  </a:lnTo>
                  <a:lnTo>
                    <a:pt x="110" y="27"/>
                  </a:lnTo>
                  <a:lnTo>
                    <a:pt x="102" y="27"/>
                  </a:lnTo>
                  <a:lnTo>
                    <a:pt x="94" y="22"/>
                  </a:lnTo>
                  <a:lnTo>
                    <a:pt x="87" y="16"/>
                  </a:lnTo>
                  <a:lnTo>
                    <a:pt x="81" y="11"/>
                  </a:lnTo>
                  <a:lnTo>
                    <a:pt x="64" y="3"/>
                  </a:lnTo>
                  <a:lnTo>
                    <a:pt x="51" y="0"/>
                  </a:lnTo>
                  <a:lnTo>
                    <a:pt x="45" y="0"/>
                  </a:lnTo>
                  <a:lnTo>
                    <a:pt x="43" y="0"/>
                  </a:lnTo>
                  <a:lnTo>
                    <a:pt x="45" y="1"/>
                  </a:lnTo>
                  <a:lnTo>
                    <a:pt x="49" y="8"/>
                  </a:lnTo>
                  <a:lnTo>
                    <a:pt x="59" y="17"/>
                  </a:lnTo>
                  <a:lnTo>
                    <a:pt x="78" y="31"/>
                  </a:lnTo>
                  <a:lnTo>
                    <a:pt x="79" y="38"/>
                  </a:lnTo>
                  <a:lnTo>
                    <a:pt x="73" y="44"/>
                  </a:lnTo>
                  <a:lnTo>
                    <a:pt x="65" y="50"/>
                  </a:lnTo>
                  <a:lnTo>
                    <a:pt x="60" y="54"/>
                  </a:lnTo>
                  <a:lnTo>
                    <a:pt x="29" y="52"/>
                  </a:lnTo>
                  <a:lnTo>
                    <a:pt x="18" y="52"/>
                  </a:lnTo>
                  <a:lnTo>
                    <a:pt x="10" y="50"/>
                  </a:lnTo>
                  <a:lnTo>
                    <a:pt x="5" y="49"/>
                  </a:lnTo>
                  <a:lnTo>
                    <a:pt x="0" y="50"/>
                  </a:lnTo>
                  <a:lnTo>
                    <a:pt x="62" y="85"/>
                  </a:lnTo>
                  <a:close/>
                </a:path>
              </a:pathLst>
            </a:custGeom>
            <a:solidFill>
              <a:srgbClr val="FFBFA5"/>
            </a:solidFill>
            <a:ln w="9525">
              <a:noFill/>
              <a:round/>
              <a:headEnd/>
              <a:tailEnd/>
            </a:ln>
          </p:spPr>
          <p:txBody>
            <a:bodyPr/>
            <a:lstStyle/>
            <a:p>
              <a:endParaRPr lang="en-US"/>
            </a:p>
          </p:txBody>
        </p:sp>
        <p:sp>
          <p:nvSpPr>
            <p:cNvPr id="188" name="Freeform 192"/>
            <p:cNvSpPr>
              <a:spLocks/>
            </p:cNvSpPr>
            <p:nvPr/>
          </p:nvSpPr>
          <p:spPr bwMode="auto">
            <a:xfrm>
              <a:off x="6716712" y="4140200"/>
              <a:ext cx="579438" cy="1795463"/>
            </a:xfrm>
            <a:custGeom>
              <a:avLst/>
              <a:gdLst/>
              <a:ahLst/>
              <a:cxnLst>
                <a:cxn ang="0">
                  <a:pos x="313" y="0"/>
                </a:cxn>
                <a:cxn ang="0">
                  <a:pos x="165" y="48"/>
                </a:cxn>
                <a:cxn ang="0">
                  <a:pos x="365" y="494"/>
                </a:cxn>
                <a:cxn ang="0">
                  <a:pos x="175" y="678"/>
                </a:cxn>
                <a:cxn ang="0">
                  <a:pos x="218" y="953"/>
                </a:cxn>
                <a:cxn ang="0">
                  <a:pos x="318" y="906"/>
                </a:cxn>
                <a:cxn ang="0">
                  <a:pos x="294" y="702"/>
                </a:cxn>
                <a:cxn ang="0">
                  <a:pos x="408" y="659"/>
                </a:cxn>
                <a:cxn ang="0">
                  <a:pos x="411" y="716"/>
                </a:cxn>
                <a:cxn ang="0">
                  <a:pos x="418" y="869"/>
                </a:cxn>
                <a:cxn ang="0">
                  <a:pos x="421" y="1090"/>
                </a:cxn>
                <a:cxn ang="0">
                  <a:pos x="413" y="1347"/>
                </a:cxn>
                <a:cxn ang="0">
                  <a:pos x="0" y="1690"/>
                </a:cxn>
                <a:cxn ang="0">
                  <a:pos x="3" y="1698"/>
                </a:cxn>
                <a:cxn ang="0">
                  <a:pos x="13" y="1717"/>
                </a:cxn>
                <a:cxn ang="0">
                  <a:pos x="27" y="1749"/>
                </a:cxn>
                <a:cxn ang="0">
                  <a:pos x="48" y="1790"/>
                </a:cxn>
                <a:cxn ang="0">
                  <a:pos x="75" y="1838"/>
                </a:cxn>
                <a:cxn ang="0">
                  <a:pos x="105" y="1890"/>
                </a:cxn>
                <a:cxn ang="0">
                  <a:pos x="140" y="1946"/>
                </a:cxn>
                <a:cxn ang="0">
                  <a:pos x="180" y="2003"/>
                </a:cxn>
                <a:cxn ang="0">
                  <a:pos x="222" y="2059"/>
                </a:cxn>
                <a:cxn ang="0">
                  <a:pos x="269" y="2113"/>
                </a:cxn>
                <a:cxn ang="0">
                  <a:pos x="319" y="2160"/>
                </a:cxn>
                <a:cxn ang="0">
                  <a:pos x="372" y="2202"/>
                </a:cxn>
                <a:cxn ang="0">
                  <a:pos x="427" y="2234"/>
                </a:cxn>
                <a:cxn ang="0">
                  <a:pos x="484" y="2254"/>
                </a:cxn>
                <a:cxn ang="0">
                  <a:pos x="545" y="2262"/>
                </a:cxn>
                <a:cxn ang="0">
                  <a:pos x="605" y="2256"/>
                </a:cxn>
                <a:cxn ang="0">
                  <a:pos x="726" y="1441"/>
                </a:cxn>
                <a:cxn ang="0">
                  <a:pos x="726" y="1433"/>
                </a:cxn>
                <a:cxn ang="0">
                  <a:pos x="727" y="1412"/>
                </a:cxn>
                <a:cxn ang="0">
                  <a:pos x="729" y="1379"/>
                </a:cxn>
                <a:cxn ang="0">
                  <a:pos x="731" y="1333"/>
                </a:cxn>
                <a:cxn ang="0">
                  <a:pos x="729" y="1279"/>
                </a:cxn>
                <a:cxn ang="0">
                  <a:pos x="729" y="1217"/>
                </a:cxn>
                <a:cxn ang="0">
                  <a:pos x="724" y="1149"/>
                </a:cxn>
                <a:cxn ang="0">
                  <a:pos x="718" y="1074"/>
                </a:cxn>
                <a:cxn ang="0">
                  <a:pos x="708" y="998"/>
                </a:cxn>
                <a:cxn ang="0">
                  <a:pos x="696" y="918"/>
                </a:cxn>
                <a:cxn ang="0">
                  <a:pos x="678" y="837"/>
                </a:cxn>
                <a:cxn ang="0">
                  <a:pos x="658" y="758"/>
                </a:cxn>
                <a:cxn ang="0">
                  <a:pos x="629" y="682"/>
                </a:cxn>
                <a:cxn ang="0">
                  <a:pos x="596" y="607"/>
                </a:cxn>
                <a:cxn ang="0">
                  <a:pos x="556" y="540"/>
                </a:cxn>
                <a:cxn ang="0">
                  <a:pos x="510" y="478"/>
                </a:cxn>
                <a:cxn ang="0">
                  <a:pos x="486" y="442"/>
                </a:cxn>
                <a:cxn ang="0">
                  <a:pos x="461" y="388"/>
                </a:cxn>
                <a:cxn ang="0">
                  <a:pos x="434" y="321"/>
                </a:cxn>
                <a:cxn ang="0">
                  <a:pos x="407" y="248"/>
                </a:cxn>
                <a:cxn ang="0">
                  <a:pos x="381" y="173"/>
                </a:cxn>
                <a:cxn ang="0">
                  <a:pos x="356" y="103"/>
                </a:cxn>
                <a:cxn ang="0">
                  <a:pos x="332" y="45"/>
                </a:cxn>
                <a:cxn ang="0">
                  <a:pos x="313" y="0"/>
                </a:cxn>
              </a:cxnLst>
              <a:rect l="0" t="0" r="r" b="b"/>
              <a:pathLst>
                <a:path w="731" h="2262">
                  <a:moveTo>
                    <a:pt x="313" y="0"/>
                  </a:moveTo>
                  <a:lnTo>
                    <a:pt x="165" y="48"/>
                  </a:lnTo>
                  <a:lnTo>
                    <a:pt x="365" y="494"/>
                  </a:lnTo>
                  <a:lnTo>
                    <a:pt x="175" y="678"/>
                  </a:lnTo>
                  <a:lnTo>
                    <a:pt x="218" y="953"/>
                  </a:lnTo>
                  <a:lnTo>
                    <a:pt x="318" y="906"/>
                  </a:lnTo>
                  <a:lnTo>
                    <a:pt x="294" y="702"/>
                  </a:lnTo>
                  <a:lnTo>
                    <a:pt x="408" y="659"/>
                  </a:lnTo>
                  <a:lnTo>
                    <a:pt x="411" y="716"/>
                  </a:lnTo>
                  <a:lnTo>
                    <a:pt x="418" y="869"/>
                  </a:lnTo>
                  <a:lnTo>
                    <a:pt x="421" y="1090"/>
                  </a:lnTo>
                  <a:lnTo>
                    <a:pt x="413" y="1347"/>
                  </a:lnTo>
                  <a:lnTo>
                    <a:pt x="0" y="1690"/>
                  </a:lnTo>
                  <a:lnTo>
                    <a:pt x="3" y="1698"/>
                  </a:lnTo>
                  <a:lnTo>
                    <a:pt x="13" y="1717"/>
                  </a:lnTo>
                  <a:lnTo>
                    <a:pt x="27" y="1749"/>
                  </a:lnTo>
                  <a:lnTo>
                    <a:pt x="48" y="1790"/>
                  </a:lnTo>
                  <a:lnTo>
                    <a:pt x="75" y="1838"/>
                  </a:lnTo>
                  <a:lnTo>
                    <a:pt x="105" y="1890"/>
                  </a:lnTo>
                  <a:lnTo>
                    <a:pt x="140" y="1946"/>
                  </a:lnTo>
                  <a:lnTo>
                    <a:pt x="180" y="2003"/>
                  </a:lnTo>
                  <a:lnTo>
                    <a:pt x="222" y="2059"/>
                  </a:lnTo>
                  <a:lnTo>
                    <a:pt x="269" y="2113"/>
                  </a:lnTo>
                  <a:lnTo>
                    <a:pt x="319" y="2160"/>
                  </a:lnTo>
                  <a:lnTo>
                    <a:pt x="372" y="2202"/>
                  </a:lnTo>
                  <a:lnTo>
                    <a:pt x="427" y="2234"/>
                  </a:lnTo>
                  <a:lnTo>
                    <a:pt x="484" y="2254"/>
                  </a:lnTo>
                  <a:lnTo>
                    <a:pt x="545" y="2262"/>
                  </a:lnTo>
                  <a:lnTo>
                    <a:pt x="605" y="2256"/>
                  </a:lnTo>
                  <a:lnTo>
                    <a:pt x="726" y="1441"/>
                  </a:lnTo>
                  <a:lnTo>
                    <a:pt x="726" y="1433"/>
                  </a:lnTo>
                  <a:lnTo>
                    <a:pt x="727" y="1412"/>
                  </a:lnTo>
                  <a:lnTo>
                    <a:pt x="729" y="1379"/>
                  </a:lnTo>
                  <a:lnTo>
                    <a:pt x="731" y="1333"/>
                  </a:lnTo>
                  <a:lnTo>
                    <a:pt x="729" y="1279"/>
                  </a:lnTo>
                  <a:lnTo>
                    <a:pt x="729" y="1217"/>
                  </a:lnTo>
                  <a:lnTo>
                    <a:pt x="724" y="1149"/>
                  </a:lnTo>
                  <a:lnTo>
                    <a:pt x="718" y="1074"/>
                  </a:lnTo>
                  <a:lnTo>
                    <a:pt x="708" y="998"/>
                  </a:lnTo>
                  <a:lnTo>
                    <a:pt x="696" y="918"/>
                  </a:lnTo>
                  <a:lnTo>
                    <a:pt x="678" y="837"/>
                  </a:lnTo>
                  <a:lnTo>
                    <a:pt x="658" y="758"/>
                  </a:lnTo>
                  <a:lnTo>
                    <a:pt x="629" y="682"/>
                  </a:lnTo>
                  <a:lnTo>
                    <a:pt x="596" y="607"/>
                  </a:lnTo>
                  <a:lnTo>
                    <a:pt x="556" y="540"/>
                  </a:lnTo>
                  <a:lnTo>
                    <a:pt x="510" y="478"/>
                  </a:lnTo>
                  <a:lnTo>
                    <a:pt x="486" y="442"/>
                  </a:lnTo>
                  <a:lnTo>
                    <a:pt x="461" y="388"/>
                  </a:lnTo>
                  <a:lnTo>
                    <a:pt x="434" y="321"/>
                  </a:lnTo>
                  <a:lnTo>
                    <a:pt x="407" y="248"/>
                  </a:lnTo>
                  <a:lnTo>
                    <a:pt x="381" y="173"/>
                  </a:lnTo>
                  <a:lnTo>
                    <a:pt x="356" y="103"/>
                  </a:lnTo>
                  <a:lnTo>
                    <a:pt x="332" y="45"/>
                  </a:lnTo>
                  <a:lnTo>
                    <a:pt x="313" y="0"/>
                  </a:lnTo>
                  <a:close/>
                </a:path>
              </a:pathLst>
            </a:custGeom>
            <a:solidFill>
              <a:srgbClr val="000000"/>
            </a:solidFill>
            <a:ln w="9525">
              <a:noFill/>
              <a:round/>
              <a:headEnd/>
              <a:tailEnd/>
            </a:ln>
          </p:spPr>
          <p:txBody>
            <a:bodyPr/>
            <a:lstStyle/>
            <a:p>
              <a:endParaRPr lang="en-US"/>
            </a:p>
          </p:txBody>
        </p:sp>
      </p:grpSp>
    </p:spTree>
    <p:extLst>
      <p:ext uri="{BB962C8B-B14F-4D97-AF65-F5344CB8AC3E}">
        <p14:creationId xmlns:p14="http://schemas.microsoft.com/office/powerpoint/2010/main" val="31043743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HK" dirty="0"/>
              <a:t>Batch report</a:t>
            </a:r>
            <a:endParaRPr lang="zh-TW" altLang="zh-HK" dirty="0"/>
          </a:p>
        </p:txBody>
      </p:sp>
      <p:sp>
        <p:nvSpPr>
          <p:cNvPr id="3" name="Content Placeholder 2"/>
          <p:cNvSpPr>
            <a:spLocks noGrp="1"/>
          </p:cNvSpPr>
          <p:nvPr>
            <p:ph idx="1"/>
          </p:nvPr>
        </p:nvSpPr>
        <p:spPr/>
        <p:txBody>
          <a:bodyPr/>
          <a:lstStyle/>
          <a:p>
            <a:pPr>
              <a:buFont typeface="Arial" panose="020B0604020202020204" pitchFamily="34" charset="0"/>
              <a:buChar char="•"/>
            </a:pPr>
            <a:r>
              <a:rPr lang="en-US" altLang="zh-HK" dirty="0" smtClean="0"/>
              <a:t>User </a:t>
            </a:r>
            <a:r>
              <a:rPr lang="en-US" altLang="zh-HK" dirty="0"/>
              <a:t>defined batch conditions (e.g. academic program equals "699" and requirement term equals "1701")</a:t>
            </a:r>
            <a:endParaRPr lang="zh-TW" altLang="zh-HK" dirty="0"/>
          </a:p>
          <a:p>
            <a:pPr>
              <a:buFont typeface="Arial" panose="020B0604020202020204" pitchFamily="34" charset="0"/>
              <a:buChar char="•"/>
            </a:pPr>
            <a:r>
              <a:rPr lang="en-US" altLang="zh-HK" dirty="0" smtClean="0"/>
              <a:t>Batch </a:t>
            </a:r>
            <a:r>
              <a:rPr lang="en-US" altLang="zh-HK" dirty="0"/>
              <a:t>can be shared to other users for execution and/or editing</a:t>
            </a:r>
            <a:endParaRPr lang="zh-TW" altLang="zh-HK" dirty="0"/>
          </a:p>
          <a:p>
            <a:pPr>
              <a:buFont typeface="Arial" panose="020B0604020202020204" pitchFamily="34" charset="0"/>
              <a:buChar char="•"/>
            </a:pPr>
            <a:r>
              <a:rPr lang="en-US" altLang="zh-HK" dirty="0" smtClean="0"/>
              <a:t>Registry </a:t>
            </a:r>
            <a:r>
              <a:rPr lang="en-US" altLang="zh-HK" dirty="0"/>
              <a:t>staff, faculty administrators and department administrators can execute reports</a:t>
            </a:r>
            <a:endParaRPr lang="zh-TW" altLang="zh-HK" dirty="0"/>
          </a:p>
          <a:p>
            <a:pPr>
              <a:buFont typeface="Arial" panose="020B0604020202020204" pitchFamily="34" charset="0"/>
              <a:buChar char="•"/>
            </a:pPr>
            <a:r>
              <a:rPr lang="en-US" altLang="zh-HK" dirty="0" smtClean="0"/>
              <a:t>Generated </a:t>
            </a:r>
            <a:r>
              <a:rPr lang="en-US" altLang="zh-HK" dirty="0"/>
              <a:t>audit reports of one batch can be download as a single file</a:t>
            </a:r>
            <a:endParaRPr lang="zh-TW" altLang="zh-HK" dirty="0"/>
          </a:p>
        </p:txBody>
      </p:sp>
      <p:sp>
        <p:nvSpPr>
          <p:cNvPr id="5" name="Footer Placeholder 2">
            <a:extLst>
              <a:ext uri="{FF2B5EF4-FFF2-40B4-BE49-F238E27FC236}">
                <a16:creationId xmlns:a16="http://schemas.microsoft.com/office/drawing/2014/main" id="{C8838028-36FB-478C-8DCA-466C5176C113}"/>
              </a:ext>
            </a:extLst>
          </p:cNvPr>
          <p:cNvSpPr>
            <a:spLocks noGrp="1"/>
          </p:cNvSpPr>
          <p:nvPr>
            <p:ph type="ftr" sz="quarter" idx="11"/>
          </p:nvPr>
        </p:nvSpPr>
        <p:spPr>
          <a:xfrm>
            <a:off x="3632200" y="6470704"/>
            <a:ext cx="4426094" cy="274320"/>
          </a:xfrm>
        </p:spPr>
        <p:txBody>
          <a:bodyPr/>
          <a:lstStyle/>
          <a:p>
            <a:r>
              <a:rPr lang="en-US" dirty="0"/>
              <a:t>Asia Alliance   7-8 May 2018</a:t>
            </a:r>
          </a:p>
        </p:txBody>
      </p:sp>
    </p:spTree>
    <p:extLst>
      <p:ext uri="{BB962C8B-B14F-4D97-AF65-F5344CB8AC3E}">
        <p14:creationId xmlns:p14="http://schemas.microsoft.com/office/powerpoint/2010/main" val="358055225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Batch Audit</a:t>
            </a:r>
            <a:endParaRPr lang="en-US" dirty="0"/>
          </a:p>
        </p:txBody>
      </p:sp>
      <p:sp>
        <p:nvSpPr>
          <p:cNvPr id="3" name="Content Placeholder 2"/>
          <p:cNvSpPr>
            <a:spLocks noGrp="1"/>
          </p:cNvSpPr>
          <p:nvPr>
            <p:ph idx="1"/>
          </p:nvPr>
        </p:nvSpPr>
        <p:spPr/>
        <p:txBody>
          <a:bodyPr/>
          <a:lstStyle/>
          <a:p>
            <a:r>
              <a:rPr lang="en-US" dirty="0" smtClean="0"/>
              <a:t>Allows users to run the audit for a group of student</a:t>
            </a:r>
          </a:p>
          <a:p>
            <a:r>
              <a:rPr lang="en-US" dirty="0" smtClean="0"/>
              <a:t>Batch audit only available in pdf format</a:t>
            </a:r>
          </a:p>
        </p:txBody>
      </p:sp>
    </p:spTree>
    <p:extLst>
      <p:ext uri="{BB962C8B-B14F-4D97-AF65-F5344CB8AC3E}">
        <p14:creationId xmlns:p14="http://schemas.microsoft.com/office/powerpoint/2010/main" val="26421114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Run a Batch Audit</a:t>
            </a:r>
            <a:endParaRPr lang="en-US" dirty="0"/>
          </a:p>
        </p:txBody>
      </p:sp>
      <p:pic>
        <p:nvPicPr>
          <p:cNvPr id="5122" name="Picture 2" descr="D:\香港大學\SIS Projects\Degree Audit\sysadmin\SelfService\FacAdmin.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2227316"/>
            <a:ext cx="8686800" cy="3562811"/>
          </a:xfrm>
          <a:prstGeom prst="rect">
            <a:avLst/>
          </a:prstGeom>
          <a:noFill/>
          <a:extLst>
            <a:ext uri="{909E8E84-426E-40DD-AFC4-6F175D3DCCD1}">
              <a14:hiddenFill xmlns:a14="http://schemas.microsoft.com/office/drawing/2010/main">
                <a:solidFill>
                  <a:srgbClr val="FFFFFF"/>
                </a:solidFill>
              </a14:hiddenFill>
            </a:ext>
          </a:extLst>
        </p:spPr>
      </p:pic>
      <p:sp>
        <p:nvSpPr>
          <p:cNvPr id="5" name="Rounded Rectangle 4"/>
          <p:cNvSpPr/>
          <p:nvPr/>
        </p:nvSpPr>
        <p:spPr>
          <a:xfrm>
            <a:off x="2771800" y="3789040"/>
            <a:ext cx="1584176" cy="1147410"/>
          </a:xfrm>
          <a:prstGeom prst="roundRect">
            <a:avLst>
              <a:gd name="adj" fmla="val 29167"/>
            </a:avLst>
          </a:prstGeom>
          <a:noFill/>
          <a:ln>
            <a:solidFill>
              <a:srgbClr val="FF0000"/>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dirty="0"/>
          </a:p>
        </p:txBody>
      </p:sp>
    </p:spTree>
    <p:extLst>
      <p:ext uri="{BB962C8B-B14F-4D97-AF65-F5344CB8AC3E}">
        <p14:creationId xmlns:p14="http://schemas.microsoft.com/office/powerpoint/2010/main" val="12285805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 Run a Batch Audit</a:t>
            </a:r>
            <a:endParaRPr lang="en-US" dirty="0"/>
          </a:p>
        </p:txBody>
      </p:sp>
      <p:grpSp>
        <p:nvGrpSpPr>
          <p:cNvPr id="4" name="Group 3"/>
          <p:cNvGrpSpPr/>
          <p:nvPr/>
        </p:nvGrpSpPr>
        <p:grpSpPr>
          <a:xfrm>
            <a:off x="423104" y="2551541"/>
            <a:ext cx="8385616" cy="1885887"/>
            <a:chOff x="76200" y="2371725"/>
            <a:chExt cx="9105900" cy="2047875"/>
          </a:xfrm>
        </p:grpSpPr>
        <p:pic>
          <p:nvPicPr>
            <p:cNvPr id="6147" name="Picture 3"/>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454" r="9015"/>
            <a:stretch/>
          </p:blipFill>
          <p:spPr bwMode="auto">
            <a:xfrm>
              <a:off x="76201" y="3657600"/>
              <a:ext cx="9105899"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9" name="Picture 5"/>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1443"/>
            <a:stretch/>
          </p:blipFill>
          <p:spPr bwMode="auto">
            <a:xfrm>
              <a:off x="76200" y="2371725"/>
              <a:ext cx="9105900" cy="1285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50"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66988" y="3267075"/>
              <a:ext cx="4010025"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0" name="Rectangle 9"/>
          <p:cNvSpPr/>
          <p:nvPr/>
        </p:nvSpPr>
        <p:spPr>
          <a:xfrm>
            <a:off x="7924800" y="4114800"/>
            <a:ext cx="762000" cy="152400"/>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9" name="Rounded Rectangle 8"/>
          <p:cNvSpPr/>
          <p:nvPr/>
        </p:nvSpPr>
        <p:spPr>
          <a:xfrm>
            <a:off x="466347" y="4005064"/>
            <a:ext cx="1153325" cy="493766"/>
          </a:xfrm>
          <a:prstGeom prst="roundRect">
            <a:avLst>
              <a:gd name="adj" fmla="val 29167"/>
            </a:avLst>
          </a:prstGeom>
          <a:noFill/>
          <a:ln>
            <a:solidFill>
              <a:srgbClr val="FF0000"/>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dirty="0"/>
          </a:p>
        </p:txBody>
      </p:sp>
      <p:sp>
        <p:nvSpPr>
          <p:cNvPr id="11" name="Rectangle 10"/>
          <p:cNvSpPr/>
          <p:nvPr/>
        </p:nvSpPr>
        <p:spPr>
          <a:xfrm>
            <a:off x="3752215" y="2924944"/>
            <a:ext cx="648072"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590970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 Progress</a:t>
            </a:r>
            <a:endParaRPr lang="en-US" dirty="0"/>
          </a:p>
        </p:txBody>
      </p:sp>
      <p:pic>
        <p:nvPicPr>
          <p:cNvPr id="717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 y="2600344"/>
            <a:ext cx="8686800" cy="1976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2987824" y="4212704"/>
            <a:ext cx="648072" cy="152400"/>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6" name="Rectangle 5"/>
          <p:cNvSpPr/>
          <p:nvPr/>
        </p:nvSpPr>
        <p:spPr>
          <a:xfrm>
            <a:off x="3275856" y="2924944"/>
            <a:ext cx="648072"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367942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Completed</a:t>
            </a:r>
            <a:endParaRPr lang="en-US" dirty="0"/>
          </a:p>
        </p:txBody>
      </p:sp>
      <p:grpSp>
        <p:nvGrpSpPr>
          <p:cNvPr id="4" name="Group 3"/>
          <p:cNvGrpSpPr/>
          <p:nvPr/>
        </p:nvGrpSpPr>
        <p:grpSpPr>
          <a:xfrm>
            <a:off x="304800" y="2743200"/>
            <a:ext cx="8610600" cy="1892278"/>
            <a:chOff x="0" y="2200275"/>
            <a:chExt cx="11182350" cy="2457450"/>
          </a:xfrm>
        </p:grpSpPr>
        <p:pic>
          <p:nvPicPr>
            <p:cNvPr id="819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200275"/>
              <a:ext cx="11182350" cy="245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3276600" y="4267200"/>
              <a:ext cx="914400" cy="152400"/>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grpSp>
      <p:sp>
        <p:nvSpPr>
          <p:cNvPr id="6" name="Rectangle 5"/>
          <p:cNvSpPr/>
          <p:nvPr/>
        </p:nvSpPr>
        <p:spPr>
          <a:xfrm>
            <a:off x="3131840" y="3068960"/>
            <a:ext cx="648072"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a:off x="7608822" y="4149080"/>
            <a:ext cx="1139642" cy="486398"/>
          </a:xfrm>
          <a:prstGeom prst="roundRect">
            <a:avLst>
              <a:gd name="adj" fmla="val 29167"/>
            </a:avLst>
          </a:prstGeom>
          <a:noFill/>
          <a:ln>
            <a:solidFill>
              <a:srgbClr val="FF0000"/>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dirty="0"/>
          </a:p>
        </p:txBody>
      </p:sp>
    </p:spTree>
    <p:extLst>
      <p:ext uri="{BB962C8B-B14F-4D97-AF65-F5344CB8AC3E}">
        <p14:creationId xmlns:p14="http://schemas.microsoft.com/office/powerpoint/2010/main" val="32981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ltLang="zh-HK" dirty="0"/>
              <a:t>THE DEGREE AUDIT </a:t>
            </a:r>
            <a:r>
              <a:rPr lang="en-US" altLang="zh-HK" dirty="0" smtClean="0"/>
              <a:t>SYSTEM</a:t>
            </a:r>
            <a:endParaRPr lang="en-US" dirty="0"/>
          </a:p>
        </p:txBody>
      </p:sp>
      <p:sp>
        <p:nvSpPr>
          <p:cNvPr id="3" name="Subtitle 2"/>
          <p:cNvSpPr>
            <a:spLocks noGrp="1"/>
          </p:cNvSpPr>
          <p:nvPr>
            <p:ph type="subTitle" idx="1"/>
          </p:nvPr>
        </p:nvSpPr>
        <p:spPr/>
        <p:txBody>
          <a:bodyPr/>
          <a:lstStyle/>
          <a:p>
            <a:endParaRPr lang="en-US" dirty="0"/>
          </a:p>
        </p:txBody>
      </p:sp>
      <p:sp>
        <p:nvSpPr>
          <p:cNvPr id="5" name="Footer Placeholder 2">
            <a:extLst>
              <a:ext uri="{FF2B5EF4-FFF2-40B4-BE49-F238E27FC236}">
                <a16:creationId xmlns:a16="http://schemas.microsoft.com/office/drawing/2014/main" id="{0B019F90-1829-4791-8DE0-BEE04FE608AC}"/>
              </a:ext>
            </a:extLst>
          </p:cNvPr>
          <p:cNvSpPr>
            <a:spLocks noGrp="1"/>
          </p:cNvSpPr>
          <p:nvPr>
            <p:ph type="ftr" sz="quarter" idx="11"/>
          </p:nvPr>
        </p:nvSpPr>
        <p:spPr>
          <a:xfrm>
            <a:off x="3632200" y="6470704"/>
            <a:ext cx="4426094" cy="274320"/>
          </a:xfrm>
        </p:spPr>
        <p:txBody>
          <a:bodyPr/>
          <a:lstStyle/>
          <a:p>
            <a:r>
              <a:rPr lang="en-US" dirty="0"/>
              <a:t>Asia Alliance   7-8 May 2018</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84248" y="655489"/>
            <a:ext cx="5175504" cy="3447288"/>
          </a:xfrm>
          <a:prstGeom prst="rect">
            <a:avLst/>
          </a:prstGeom>
        </p:spPr>
      </p:pic>
    </p:spTree>
    <p:extLst>
      <p:ext uri="{BB962C8B-B14F-4D97-AF65-F5344CB8AC3E}">
        <p14:creationId xmlns:p14="http://schemas.microsoft.com/office/powerpoint/2010/main" val="390659028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View the Audit Report</a:t>
            </a:r>
            <a:endParaRPr lang="en-US" dirty="0"/>
          </a:p>
        </p:txBody>
      </p:sp>
      <p:grpSp>
        <p:nvGrpSpPr>
          <p:cNvPr id="5" name="Group 4"/>
          <p:cNvGrpSpPr/>
          <p:nvPr/>
        </p:nvGrpSpPr>
        <p:grpSpPr>
          <a:xfrm>
            <a:off x="228600" y="2438400"/>
            <a:ext cx="8762999" cy="2607235"/>
            <a:chOff x="228600" y="2438400"/>
            <a:chExt cx="8762999" cy="2607235"/>
          </a:xfrm>
        </p:grpSpPr>
        <p:pic>
          <p:nvPicPr>
            <p:cNvPr id="921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2438400"/>
              <a:ext cx="8762999" cy="26072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2209800" y="4038600"/>
              <a:ext cx="914400" cy="152400"/>
            </a:xfrm>
            <a:prstGeom prst="rect">
              <a:avLst/>
            </a:prstGeom>
            <a:solidFill>
              <a:srgbClr val="F9F9F9"/>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7" name="Rectangle 6"/>
            <p:cNvSpPr/>
            <p:nvPr/>
          </p:nvSpPr>
          <p:spPr>
            <a:xfrm>
              <a:off x="2133600" y="4267200"/>
              <a:ext cx="914400" cy="152400"/>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8" name="Rectangle 7"/>
            <p:cNvSpPr/>
            <p:nvPr/>
          </p:nvSpPr>
          <p:spPr>
            <a:xfrm>
              <a:off x="2133600" y="4800600"/>
              <a:ext cx="914400" cy="152400"/>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0" name="Rectangle 9"/>
            <p:cNvSpPr/>
            <p:nvPr/>
          </p:nvSpPr>
          <p:spPr>
            <a:xfrm>
              <a:off x="2209800" y="3810000"/>
              <a:ext cx="914400" cy="152400"/>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1" name="Rectangle 10"/>
            <p:cNvSpPr/>
            <p:nvPr/>
          </p:nvSpPr>
          <p:spPr>
            <a:xfrm>
              <a:off x="2209800" y="4572000"/>
              <a:ext cx="914400" cy="152400"/>
            </a:xfrm>
            <a:prstGeom prst="rect">
              <a:avLst/>
            </a:prstGeom>
            <a:solidFill>
              <a:srgbClr val="F9F9F9"/>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sp>
        <p:nvSpPr>
          <p:cNvPr id="12" name="Rectangle 11"/>
          <p:cNvSpPr/>
          <p:nvPr/>
        </p:nvSpPr>
        <p:spPr>
          <a:xfrm>
            <a:off x="3203848" y="2420888"/>
            <a:ext cx="648072"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p:cNvSpPr/>
          <p:nvPr/>
        </p:nvSpPr>
        <p:spPr>
          <a:xfrm>
            <a:off x="7281899" y="3717032"/>
            <a:ext cx="818493" cy="327103"/>
          </a:xfrm>
          <a:prstGeom prst="roundRect">
            <a:avLst>
              <a:gd name="adj" fmla="val 29167"/>
            </a:avLst>
          </a:prstGeom>
          <a:noFill/>
          <a:ln>
            <a:solidFill>
              <a:srgbClr val="FF0000"/>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dirty="0"/>
          </a:p>
        </p:txBody>
      </p:sp>
    </p:spTree>
    <p:extLst>
      <p:ext uri="{BB962C8B-B14F-4D97-AF65-F5344CB8AC3E}">
        <p14:creationId xmlns:p14="http://schemas.microsoft.com/office/powerpoint/2010/main" val="716054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a:t>
            </a:r>
            <a:endParaRPr lang="en-US" dirty="0"/>
          </a:p>
        </p:txBody>
      </p:sp>
      <p:sp>
        <p:nvSpPr>
          <p:cNvPr id="5" name="Rectangle 4"/>
          <p:cNvSpPr/>
          <p:nvPr/>
        </p:nvSpPr>
        <p:spPr>
          <a:xfrm>
            <a:off x="5510563" y="1844823"/>
            <a:ext cx="717621" cy="1594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圖片 6"/>
          <p:cNvPicPr>
            <a:picLocks noChangeAspect="1"/>
          </p:cNvPicPr>
          <p:nvPr/>
        </p:nvPicPr>
        <p:blipFill>
          <a:blip r:embed="rId2" cstate="print"/>
          <a:stretch>
            <a:fillRect/>
          </a:stretch>
        </p:blipFill>
        <p:spPr>
          <a:xfrm>
            <a:off x="3165021" y="0"/>
            <a:ext cx="5143500" cy="6638925"/>
          </a:xfrm>
          <a:prstGeom prst="rect">
            <a:avLst/>
          </a:prstGeom>
        </p:spPr>
      </p:pic>
    </p:spTree>
    <p:extLst>
      <p:ext uri="{BB962C8B-B14F-4D97-AF65-F5344CB8AC3E}">
        <p14:creationId xmlns:p14="http://schemas.microsoft.com/office/powerpoint/2010/main" val="32017886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Define batch audit</a:t>
            </a:r>
            <a:endParaRPr lang="en-US" dirty="0"/>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627784" y="1700808"/>
            <a:ext cx="3807459" cy="4927300"/>
          </a:xfrm>
        </p:spPr>
      </p:pic>
      <p:sp>
        <p:nvSpPr>
          <p:cNvPr id="5" name="Rectangle 4"/>
          <p:cNvSpPr/>
          <p:nvPr/>
        </p:nvSpPr>
        <p:spPr>
          <a:xfrm>
            <a:off x="5510563" y="1844823"/>
            <a:ext cx="717621" cy="1594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圖片 6"/>
          <p:cNvPicPr>
            <a:picLocks noChangeAspect="1"/>
          </p:cNvPicPr>
          <p:nvPr/>
        </p:nvPicPr>
        <p:blipFill>
          <a:blip r:embed="rId3" cstate="print"/>
          <a:stretch>
            <a:fillRect/>
          </a:stretch>
        </p:blipFill>
        <p:spPr>
          <a:xfrm>
            <a:off x="768096" y="1684704"/>
            <a:ext cx="6383867" cy="4943404"/>
          </a:xfrm>
          <a:prstGeom prst="rect">
            <a:avLst/>
          </a:prstGeom>
        </p:spPr>
      </p:pic>
    </p:spTree>
    <p:extLst>
      <p:ext uri="{BB962C8B-B14F-4D97-AF65-F5344CB8AC3E}">
        <p14:creationId xmlns:p14="http://schemas.microsoft.com/office/powerpoint/2010/main" val="24903156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p:txBody>
          <a:bodyPr/>
          <a:lstStyle/>
          <a:p>
            <a:endParaRPr lang="en-US"/>
          </a:p>
        </p:txBody>
      </p:sp>
      <p:sp>
        <p:nvSpPr>
          <p:cNvPr id="4" name="Title 3"/>
          <p:cNvSpPr>
            <a:spLocks noGrp="1"/>
          </p:cNvSpPr>
          <p:nvPr>
            <p:ph type="ctrTitle"/>
          </p:nvPr>
        </p:nvSpPr>
        <p:spPr/>
        <p:txBody>
          <a:bodyPr/>
          <a:lstStyle/>
          <a:p>
            <a:r>
              <a:rPr lang="en-US" dirty="0" smtClean="0"/>
              <a:t>To achieve student performance monitoring</a:t>
            </a:r>
            <a:endParaRPr lang="en-US" dirty="0"/>
          </a:p>
        </p:txBody>
      </p:sp>
      <p:pic>
        <p:nvPicPr>
          <p:cNvPr id="192" name="Picture 19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83861" y="482183"/>
            <a:ext cx="4725477" cy="3658433"/>
          </a:xfrm>
          <a:prstGeom prst="rect">
            <a:avLst/>
          </a:prstGeom>
        </p:spPr>
      </p:pic>
    </p:spTree>
    <p:extLst>
      <p:ext uri="{BB962C8B-B14F-4D97-AF65-F5344CB8AC3E}">
        <p14:creationId xmlns:p14="http://schemas.microsoft.com/office/powerpoint/2010/main" val="17507239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HK" dirty="0"/>
              <a:t>Who can use this system? </a:t>
            </a:r>
            <a:endParaRPr lang="zh-TW" altLang="zh-HK" dirty="0"/>
          </a:p>
        </p:txBody>
      </p:sp>
      <p:sp>
        <p:nvSpPr>
          <p:cNvPr id="3" name="Content Placeholder 2"/>
          <p:cNvSpPr>
            <a:spLocks noGrp="1"/>
          </p:cNvSpPr>
          <p:nvPr>
            <p:ph idx="1"/>
          </p:nvPr>
        </p:nvSpPr>
        <p:spPr/>
        <p:txBody>
          <a:bodyPr/>
          <a:lstStyle/>
          <a:p>
            <a:pPr>
              <a:buFont typeface="Arial" panose="020B0604020202020204" pitchFamily="34" charset="0"/>
              <a:buChar char="•"/>
            </a:pPr>
            <a:r>
              <a:rPr lang="en-US" altLang="zh-HK" dirty="0" smtClean="0"/>
              <a:t>Students </a:t>
            </a:r>
            <a:r>
              <a:rPr lang="en-US" altLang="zh-HK" dirty="0"/>
              <a:t>(Undergraduate)</a:t>
            </a:r>
            <a:endParaRPr lang="zh-TW" altLang="zh-HK" dirty="0"/>
          </a:p>
          <a:p>
            <a:pPr>
              <a:buFont typeface="Arial" panose="020B0604020202020204" pitchFamily="34" charset="0"/>
              <a:buChar char="•"/>
            </a:pPr>
            <a:r>
              <a:rPr lang="en-US" altLang="zh-HK" dirty="0" smtClean="0"/>
              <a:t>Advisors </a:t>
            </a:r>
            <a:endParaRPr lang="zh-TW" altLang="zh-HK" dirty="0"/>
          </a:p>
          <a:p>
            <a:pPr>
              <a:buFont typeface="Arial" panose="020B0604020202020204" pitchFamily="34" charset="0"/>
              <a:buChar char="•"/>
            </a:pPr>
            <a:r>
              <a:rPr lang="en-US" altLang="zh-HK" dirty="0" smtClean="0"/>
              <a:t>Administrators </a:t>
            </a:r>
            <a:r>
              <a:rPr lang="en-US" altLang="zh-HK" dirty="0"/>
              <a:t>(Registry, Faculty Offices, Department Offices, Academic Advising Office)</a:t>
            </a:r>
            <a:endParaRPr lang="zh-TW" altLang="zh-HK" dirty="0"/>
          </a:p>
        </p:txBody>
      </p:sp>
      <p:sp>
        <p:nvSpPr>
          <p:cNvPr id="5" name="Footer Placeholder 2">
            <a:extLst>
              <a:ext uri="{FF2B5EF4-FFF2-40B4-BE49-F238E27FC236}">
                <a16:creationId xmlns:a16="http://schemas.microsoft.com/office/drawing/2014/main" id="{C8838028-36FB-478C-8DCA-466C5176C113}"/>
              </a:ext>
            </a:extLst>
          </p:cNvPr>
          <p:cNvSpPr>
            <a:spLocks noGrp="1"/>
          </p:cNvSpPr>
          <p:nvPr>
            <p:ph type="ftr" sz="quarter" idx="11"/>
          </p:nvPr>
        </p:nvSpPr>
        <p:spPr>
          <a:xfrm>
            <a:off x="3632200" y="6470704"/>
            <a:ext cx="4426094" cy="274320"/>
          </a:xfrm>
        </p:spPr>
        <p:txBody>
          <a:bodyPr/>
          <a:lstStyle/>
          <a:p>
            <a:r>
              <a:rPr lang="en-US" dirty="0"/>
              <a:t>Asia Alliance   7-8 May 2018</a:t>
            </a:r>
          </a:p>
        </p:txBody>
      </p:sp>
    </p:spTree>
    <p:extLst>
      <p:ext uri="{BB962C8B-B14F-4D97-AF65-F5344CB8AC3E}">
        <p14:creationId xmlns:p14="http://schemas.microsoft.com/office/powerpoint/2010/main" val="274592562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HK" dirty="0"/>
              <a:t>What do they want to achieve?</a:t>
            </a:r>
            <a:endParaRPr lang="zh-TW" altLang="zh-HK" dirty="0"/>
          </a:p>
        </p:txBody>
      </p:sp>
      <p:sp>
        <p:nvSpPr>
          <p:cNvPr id="3" name="Content Placeholder 2"/>
          <p:cNvSpPr>
            <a:spLocks noGrp="1"/>
          </p:cNvSpPr>
          <p:nvPr>
            <p:ph idx="1"/>
          </p:nvPr>
        </p:nvSpPr>
        <p:spPr/>
        <p:txBody>
          <a:bodyPr/>
          <a:lstStyle/>
          <a:p>
            <a:pPr>
              <a:buFont typeface="Arial" panose="020B0604020202020204" pitchFamily="34" charset="0"/>
              <a:buChar char="•"/>
            </a:pPr>
            <a:r>
              <a:rPr lang="en-US" altLang="zh-HK" dirty="0" smtClean="0"/>
              <a:t>Students </a:t>
            </a:r>
            <a:r>
              <a:rPr lang="en-US" altLang="zh-HK" dirty="0"/>
              <a:t>want to know if all requirements are satisfied, and "what-if" they choose another major or minor</a:t>
            </a:r>
            <a:endParaRPr lang="zh-TW" altLang="zh-HK" dirty="0"/>
          </a:p>
          <a:p>
            <a:pPr>
              <a:buFont typeface="Arial" panose="020B0604020202020204" pitchFamily="34" charset="0"/>
              <a:buChar char="•"/>
            </a:pPr>
            <a:r>
              <a:rPr lang="en-US" altLang="zh-HK" dirty="0" smtClean="0"/>
              <a:t>Advisors </a:t>
            </a:r>
            <a:r>
              <a:rPr lang="en-US" altLang="zh-HK" dirty="0"/>
              <a:t>want to know the progress of their advisees</a:t>
            </a:r>
            <a:endParaRPr lang="zh-TW" altLang="zh-HK" dirty="0"/>
          </a:p>
          <a:p>
            <a:pPr>
              <a:buFont typeface="Arial" panose="020B0604020202020204" pitchFamily="34" charset="0"/>
              <a:buChar char="•"/>
            </a:pPr>
            <a:r>
              <a:rPr lang="en-US" altLang="zh-HK" dirty="0" smtClean="0"/>
              <a:t>Administrators </a:t>
            </a:r>
            <a:r>
              <a:rPr lang="en-US" altLang="zh-HK" dirty="0"/>
              <a:t>want to know the progress of their students</a:t>
            </a:r>
            <a:endParaRPr lang="zh-TW" altLang="zh-HK" dirty="0"/>
          </a:p>
          <a:p>
            <a:pPr>
              <a:buFont typeface="Arial" panose="020B0604020202020204" pitchFamily="34" charset="0"/>
              <a:buChar char="•"/>
            </a:pPr>
            <a:r>
              <a:rPr lang="en-US" altLang="zh-HK" dirty="0" smtClean="0"/>
              <a:t>Administrators </a:t>
            </a:r>
            <a:r>
              <a:rPr lang="en-US" altLang="zh-HK" dirty="0"/>
              <a:t>want to generate degree audit reports after inputting Advanced Standing, Credit Transfer and Course Exemption data in SIS</a:t>
            </a:r>
            <a:endParaRPr lang="zh-TW" altLang="zh-HK" dirty="0"/>
          </a:p>
          <a:p>
            <a:pPr>
              <a:buFont typeface="Arial" panose="020B0604020202020204" pitchFamily="34" charset="0"/>
              <a:buChar char="•"/>
            </a:pPr>
            <a:r>
              <a:rPr lang="en-US" altLang="zh-HK" dirty="0" smtClean="0"/>
              <a:t>Administrators </a:t>
            </a:r>
            <a:r>
              <a:rPr lang="en-US" altLang="zh-HK" dirty="0"/>
              <a:t>want to identify students at risk (missing core courses, behind schedule, over-enroll certain courses)</a:t>
            </a:r>
            <a:endParaRPr lang="zh-TW" altLang="zh-HK" dirty="0"/>
          </a:p>
        </p:txBody>
      </p:sp>
      <p:sp>
        <p:nvSpPr>
          <p:cNvPr id="5" name="Footer Placeholder 2">
            <a:extLst>
              <a:ext uri="{FF2B5EF4-FFF2-40B4-BE49-F238E27FC236}">
                <a16:creationId xmlns:a16="http://schemas.microsoft.com/office/drawing/2014/main" id="{C8838028-36FB-478C-8DCA-466C5176C113}"/>
              </a:ext>
            </a:extLst>
          </p:cNvPr>
          <p:cNvSpPr>
            <a:spLocks noGrp="1"/>
          </p:cNvSpPr>
          <p:nvPr>
            <p:ph type="ftr" sz="quarter" idx="11"/>
          </p:nvPr>
        </p:nvSpPr>
        <p:spPr>
          <a:xfrm>
            <a:off x="3632200" y="6470704"/>
            <a:ext cx="4426094" cy="274320"/>
          </a:xfrm>
        </p:spPr>
        <p:txBody>
          <a:bodyPr/>
          <a:lstStyle/>
          <a:p>
            <a:r>
              <a:rPr lang="en-US" dirty="0"/>
              <a:t>Asia Alliance   7-8 May 2018</a:t>
            </a:r>
          </a:p>
        </p:txBody>
      </p:sp>
    </p:spTree>
    <p:extLst>
      <p:ext uri="{BB962C8B-B14F-4D97-AF65-F5344CB8AC3E}">
        <p14:creationId xmlns:p14="http://schemas.microsoft.com/office/powerpoint/2010/main" val="218537493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HK" dirty="0"/>
              <a:t>How does the Degree Audit System address their needs?</a:t>
            </a:r>
            <a:endParaRPr lang="zh-TW" altLang="zh-HK" dirty="0"/>
          </a:p>
        </p:txBody>
      </p:sp>
      <p:sp>
        <p:nvSpPr>
          <p:cNvPr id="3" name="Content Placeholder 2"/>
          <p:cNvSpPr>
            <a:spLocks noGrp="1"/>
          </p:cNvSpPr>
          <p:nvPr>
            <p:ph idx="1"/>
          </p:nvPr>
        </p:nvSpPr>
        <p:spPr/>
        <p:txBody>
          <a:bodyPr/>
          <a:lstStyle/>
          <a:p>
            <a:pPr>
              <a:buFont typeface="Arial" panose="020B0604020202020204" pitchFamily="34" charset="0"/>
              <a:buChar char="•"/>
            </a:pPr>
            <a:r>
              <a:rPr lang="en-US" altLang="zh-HK" dirty="0" smtClean="0"/>
              <a:t>What-if </a:t>
            </a:r>
            <a:r>
              <a:rPr lang="en-US" altLang="zh-HK" dirty="0"/>
              <a:t>report</a:t>
            </a:r>
            <a:endParaRPr lang="zh-TW" altLang="zh-HK" dirty="0"/>
          </a:p>
          <a:p>
            <a:pPr>
              <a:buFont typeface="Arial" panose="020B0604020202020204" pitchFamily="34" charset="0"/>
              <a:buChar char="•"/>
            </a:pPr>
            <a:r>
              <a:rPr lang="en-US" altLang="zh-HK" dirty="0" smtClean="0"/>
              <a:t>High-speed </a:t>
            </a:r>
            <a:r>
              <a:rPr lang="en-US" altLang="zh-HK" dirty="0"/>
              <a:t>batch report generation</a:t>
            </a:r>
            <a:endParaRPr lang="zh-TW" altLang="zh-HK" dirty="0"/>
          </a:p>
          <a:p>
            <a:pPr>
              <a:buFont typeface="Arial" panose="020B0604020202020204" pitchFamily="34" charset="0"/>
              <a:buChar char="•"/>
            </a:pPr>
            <a:r>
              <a:rPr lang="en-US" altLang="zh-HK" dirty="0" smtClean="0"/>
              <a:t>Auto-generation </a:t>
            </a:r>
            <a:r>
              <a:rPr lang="en-US" altLang="zh-HK" dirty="0"/>
              <a:t>of exceptions using Advanced Standing, Credit Transfer and Course Exemption data in SIS</a:t>
            </a:r>
            <a:endParaRPr lang="zh-TW" altLang="zh-HK" dirty="0"/>
          </a:p>
          <a:p>
            <a:pPr>
              <a:buFont typeface="Arial" panose="020B0604020202020204" pitchFamily="34" charset="0"/>
              <a:buChar char="•"/>
            </a:pPr>
            <a:r>
              <a:rPr lang="en-US" altLang="zh-HK" dirty="0" smtClean="0"/>
              <a:t>Provide </a:t>
            </a:r>
            <a:r>
              <a:rPr lang="en-US" altLang="zh-HK" dirty="0"/>
              <a:t>summary data of degree audit reports to further analysis to be done.</a:t>
            </a:r>
            <a:endParaRPr lang="zh-TW" altLang="zh-HK" dirty="0"/>
          </a:p>
          <a:p>
            <a:pPr>
              <a:buFont typeface="Arial" panose="020B0604020202020204" pitchFamily="34" charset="0"/>
              <a:buChar char="•"/>
            </a:pPr>
            <a:r>
              <a:rPr lang="en-US" altLang="zh-HK" dirty="0" smtClean="0"/>
              <a:t>Keep </a:t>
            </a:r>
            <a:r>
              <a:rPr lang="en-US" altLang="zh-HK" dirty="0"/>
              <a:t>track of all attempts by students to generate degree audit report</a:t>
            </a:r>
            <a:endParaRPr lang="zh-TW" altLang="zh-HK" dirty="0"/>
          </a:p>
        </p:txBody>
      </p:sp>
      <p:sp>
        <p:nvSpPr>
          <p:cNvPr id="5" name="Footer Placeholder 2">
            <a:extLst>
              <a:ext uri="{FF2B5EF4-FFF2-40B4-BE49-F238E27FC236}">
                <a16:creationId xmlns:a16="http://schemas.microsoft.com/office/drawing/2014/main" id="{C8838028-36FB-478C-8DCA-466C5176C113}"/>
              </a:ext>
            </a:extLst>
          </p:cNvPr>
          <p:cNvSpPr>
            <a:spLocks noGrp="1"/>
          </p:cNvSpPr>
          <p:nvPr>
            <p:ph type="ftr" sz="quarter" idx="11"/>
          </p:nvPr>
        </p:nvSpPr>
        <p:spPr>
          <a:xfrm>
            <a:off x="3632200" y="6470704"/>
            <a:ext cx="4426094" cy="274320"/>
          </a:xfrm>
        </p:spPr>
        <p:txBody>
          <a:bodyPr/>
          <a:lstStyle/>
          <a:p>
            <a:r>
              <a:rPr lang="en-US" dirty="0"/>
              <a:t>Asia Alliance   7-8 May 2018</a:t>
            </a:r>
          </a:p>
        </p:txBody>
      </p:sp>
    </p:spTree>
    <p:extLst>
      <p:ext uri="{BB962C8B-B14F-4D97-AF65-F5344CB8AC3E}">
        <p14:creationId xmlns:p14="http://schemas.microsoft.com/office/powerpoint/2010/main" val="335594180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HK" dirty="0"/>
              <a:t>What-if report</a:t>
            </a:r>
            <a:endParaRPr lang="zh-TW" altLang="zh-HK" dirty="0"/>
          </a:p>
        </p:txBody>
      </p:sp>
      <p:sp>
        <p:nvSpPr>
          <p:cNvPr id="3" name="Content Placeholder 2"/>
          <p:cNvSpPr>
            <a:spLocks noGrp="1"/>
          </p:cNvSpPr>
          <p:nvPr>
            <p:ph idx="1"/>
          </p:nvPr>
        </p:nvSpPr>
        <p:spPr/>
        <p:txBody>
          <a:bodyPr/>
          <a:lstStyle/>
          <a:p>
            <a:pPr>
              <a:buFont typeface="Arial" panose="020B0604020202020204" pitchFamily="34" charset="0"/>
              <a:buChar char="•"/>
            </a:pPr>
            <a:r>
              <a:rPr lang="en-US" altLang="zh-HK" dirty="0" smtClean="0"/>
              <a:t>Simulate </a:t>
            </a:r>
            <a:r>
              <a:rPr lang="en-US" altLang="zh-HK" dirty="0"/>
              <a:t>the degree audit report if the students choose other academic programs or plans.</a:t>
            </a:r>
            <a:endParaRPr lang="zh-TW" altLang="zh-HK" dirty="0"/>
          </a:p>
          <a:p>
            <a:pPr>
              <a:buFont typeface="Arial" panose="020B0604020202020204" pitchFamily="34" charset="0"/>
              <a:buChar char="•"/>
            </a:pPr>
            <a:r>
              <a:rPr lang="en-US" altLang="zh-HK" dirty="0" smtClean="0"/>
              <a:t>Simulate </a:t>
            </a:r>
            <a:r>
              <a:rPr lang="en-US" altLang="zh-HK" dirty="0"/>
              <a:t>the degree audit report if the students take certain courses in the future (not yet implemented in HKU).</a:t>
            </a:r>
            <a:endParaRPr lang="zh-TW" altLang="zh-HK" dirty="0"/>
          </a:p>
        </p:txBody>
      </p:sp>
      <p:sp>
        <p:nvSpPr>
          <p:cNvPr id="5" name="Footer Placeholder 2">
            <a:extLst>
              <a:ext uri="{FF2B5EF4-FFF2-40B4-BE49-F238E27FC236}">
                <a16:creationId xmlns:a16="http://schemas.microsoft.com/office/drawing/2014/main" id="{C8838028-36FB-478C-8DCA-466C5176C113}"/>
              </a:ext>
            </a:extLst>
          </p:cNvPr>
          <p:cNvSpPr>
            <a:spLocks noGrp="1"/>
          </p:cNvSpPr>
          <p:nvPr>
            <p:ph type="ftr" sz="quarter" idx="11"/>
          </p:nvPr>
        </p:nvSpPr>
        <p:spPr>
          <a:xfrm>
            <a:off x="3632200" y="6470704"/>
            <a:ext cx="4426094" cy="274320"/>
          </a:xfrm>
        </p:spPr>
        <p:txBody>
          <a:bodyPr/>
          <a:lstStyle/>
          <a:p>
            <a:r>
              <a:rPr lang="en-US" dirty="0"/>
              <a:t>Asia Alliance   7-8 May 2018</a:t>
            </a:r>
          </a:p>
        </p:txBody>
      </p:sp>
    </p:spTree>
    <p:extLst>
      <p:ext uri="{BB962C8B-B14F-4D97-AF65-F5344CB8AC3E}">
        <p14:creationId xmlns:p14="http://schemas.microsoft.com/office/powerpoint/2010/main" val="189757765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HK" dirty="0"/>
              <a:t>What-if report</a:t>
            </a:r>
            <a:endParaRPr lang="zh-TW" altLang="zh-HK" dirty="0"/>
          </a:p>
        </p:txBody>
      </p:sp>
      <p:pic>
        <p:nvPicPr>
          <p:cNvPr id="4" name="Content Placeholder 3"/>
          <p:cNvPicPr>
            <a:picLocks noGrp="1" noChangeAspect="1"/>
          </p:cNvPicPr>
          <p:nvPr>
            <p:ph idx="1"/>
          </p:nvPr>
        </p:nvPicPr>
        <p:blipFill>
          <a:blip r:embed="rId2"/>
          <a:stretch>
            <a:fillRect/>
          </a:stretch>
        </p:blipFill>
        <p:spPr>
          <a:xfrm>
            <a:off x="768096" y="1757446"/>
            <a:ext cx="6719632" cy="4482185"/>
          </a:xfrm>
          <a:prstGeom prst="rect">
            <a:avLst/>
          </a:prstGeom>
        </p:spPr>
      </p:pic>
      <p:sp>
        <p:nvSpPr>
          <p:cNvPr id="5" name="Footer Placeholder 2">
            <a:extLst>
              <a:ext uri="{FF2B5EF4-FFF2-40B4-BE49-F238E27FC236}">
                <a16:creationId xmlns:a16="http://schemas.microsoft.com/office/drawing/2014/main" id="{C8838028-36FB-478C-8DCA-466C5176C113}"/>
              </a:ext>
            </a:extLst>
          </p:cNvPr>
          <p:cNvSpPr>
            <a:spLocks noGrp="1"/>
          </p:cNvSpPr>
          <p:nvPr>
            <p:ph type="ftr" sz="quarter" idx="11"/>
          </p:nvPr>
        </p:nvSpPr>
        <p:spPr>
          <a:xfrm>
            <a:off x="3632200" y="6470704"/>
            <a:ext cx="4426094" cy="274320"/>
          </a:xfrm>
        </p:spPr>
        <p:txBody>
          <a:bodyPr/>
          <a:lstStyle/>
          <a:p>
            <a:r>
              <a:rPr lang="en-US" dirty="0"/>
              <a:t>Asia Alliance   7-8 May 2018</a:t>
            </a:r>
          </a:p>
        </p:txBody>
      </p:sp>
    </p:spTree>
    <p:extLst>
      <p:ext uri="{BB962C8B-B14F-4D97-AF65-F5344CB8AC3E}">
        <p14:creationId xmlns:p14="http://schemas.microsoft.com/office/powerpoint/2010/main" val="365314532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HK" dirty="0"/>
              <a:t>What-if report</a:t>
            </a:r>
            <a:endParaRPr lang="zh-TW" altLang="zh-HK" dirty="0"/>
          </a:p>
        </p:txBody>
      </p:sp>
      <p:sp>
        <p:nvSpPr>
          <p:cNvPr id="5" name="Footer Placeholder 2">
            <a:extLst>
              <a:ext uri="{FF2B5EF4-FFF2-40B4-BE49-F238E27FC236}">
                <a16:creationId xmlns:a16="http://schemas.microsoft.com/office/drawing/2014/main" id="{C8838028-36FB-478C-8DCA-466C5176C113}"/>
              </a:ext>
            </a:extLst>
          </p:cNvPr>
          <p:cNvSpPr>
            <a:spLocks noGrp="1"/>
          </p:cNvSpPr>
          <p:nvPr>
            <p:ph type="ftr" sz="quarter" idx="11"/>
          </p:nvPr>
        </p:nvSpPr>
        <p:spPr>
          <a:xfrm>
            <a:off x="3632200" y="6470704"/>
            <a:ext cx="4426094" cy="274320"/>
          </a:xfrm>
        </p:spPr>
        <p:txBody>
          <a:bodyPr/>
          <a:lstStyle/>
          <a:p>
            <a:r>
              <a:rPr lang="en-US" dirty="0"/>
              <a:t>Asia Alliance   7-8 May 2018</a:t>
            </a:r>
          </a:p>
        </p:txBody>
      </p:sp>
      <p:pic>
        <p:nvPicPr>
          <p:cNvPr id="6" name="Content Placeholder 5"/>
          <p:cNvPicPr>
            <a:picLocks noGrp="1" noChangeAspect="1"/>
          </p:cNvPicPr>
          <p:nvPr>
            <p:ph idx="1"/>
          </p:nvPr>
        </p:nvPicPr>
        <p:blipFill>
          <a:blip r:embed="rId2"/>
          <a:stretch>
            <a:fillRect/>
          </a:stretch>
        </p:blipFill>
        <p:spPr>
          <a:xfrm>
            <a:off x="849130" y="1826040"/>
            <a:ext cx="6207278" cy="4636380"/>
          </a:xfrm>
          <a:prstGeom prst="rect">
            <a:avLst/>
          </a:prstGeom>
        </p:spPr>
      </p:pic>
    </p:spTree>
    <p:extLst>
      <p:ext uri="{BB962C8B-B14F-4D97-AF65-F5344CB8AC3E}">
        <p14:creationId xmlns:p14="http://schemas.microsoft.com/office/powerpoint/2010/main" val="29955218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HK" dirty="0"/>
              <a:t>The University of Hong Kong (HKU)</a:t>
            </a:r>
            <a:endParaRPr lang="zh-TW" altLang="zh-HK" dirty="0"/>
          </a:p>
        </p:txBody>
      </p:sp>
      <p:sp>
        <p:nvSpPr>
          <p:cNvPr id="3" name="Content Placeholder 2"/>
          <p:cNvSpPr>
            <a:spLocks noGrp="1"/>
          </p:cNvSpPr>
          <p:nvPr>
            <p:ph idx="1"/>
          </p:nvPr>
        </p:nvSpPr>
        <p:spPr/>
        <p:txBody>
          <a:bodyPr/>
          <a:lstStyle/>
          <a:p>
            <a:pPr>
              <a:buFont typeface="Arial" panose="020B0604020202020204" pitchFamily="34" charset="0"/>
              <a:buChar char="•"/>
            </a:pPr>
            <a:r>
              <a:rPr lang="en-US" altLang="zh-HK" dirty="0" smtClean="0"/>
              <a:t>Founded </a:t>
            </a:r>
            <a:r>
              <a:rPr lang="en-US" altLang="zh-HK" dirty="0"/>
              <a:t>in 1911</a:t>
            </a:r>
            <a:endParaRPr lang="zh-TW" altLang="zh-HK" dirty="0"/>
          </a:p>
          <a:p>
            <a:pPr>
              <a:buFont typeface="Arial" panose="020B0604020202020204" pitchFamily="34" charset="0"/>
              <a:buChar char="•"/>
            </a:pPr>
            <a:r>
              <a:rPr lang="en-US" altLang="zh-HK" dirty="0" smtClean="0"/>
              <a:t>Over </a:t>
            </a:r>
            <a:r>
              <a:rPr lang="en-US" altLang="zh-HK" dirty="0"/>
              <a:t>28000 students</a:t>
            </a:r>
            <a:endParaRPr lang="zh-TW" altLang="zh-HK" dirty="0"/>
          </a:p>
          <a:p>
            <a:pPr>
              <a:buFont typeface="Arial" panose="020B0604020202020204" pitchFamily="34" charset="0"/>
              <a:buChar char="•"/>
            </a:pPr>
            <a:r>
              <a:rPr lang="en-US" altLang="zh-HK" dirty="0" smtClean="0"/>
              <a:t>Over </a:t>
            </a:r>
            <a:r>
              <a:rPr lang="en-US" altLang="zh-HK" dirty="0"/>
              <a:t>16000 undergraduate students</a:t>
            </a:r>
            <a:endParaRPr lang="zh-TW" altLang="zh-HK" dirty="0"/>
          </a:p>
          <a:p>
            <a:pPr>
              <a:buFont typeface="Arial" panose="020B0604020202020204" pitchFamily="34" charset="0"/>
              <a:buChar char="•"/>
            </a:pPr>
            <a:r>
              <a:rPr lang="en-US" altLang="zh-HK" dirty="0" smtClean="0"/>
              <a:t>Since </a:t>
            </a:r>
            <a:r>
              <a:rPr lang="en-US" altLang="zh-HK" dirty="0"/>
              <a:t>curriculum reform in 2012, many students are allowed to declare major or minor offered by another faculty (E.g. Science students can declare Minor in Korean Studies, Arts students can declare Major in Psychology</a:t>
            </a:r>
            <a:r>
              <a:rPr lang="en-US" altLang="zh-HK" dirty="0" smtClean="0"/>
              <a:t>.)</a:t>
            </a:r>
            <a:r>
              <a:rPr lang="en-US" dirty="0"/>
              <a:t/>
            </a:r>
            <a:br>
              <a:rPr lang="en-US" dirty="0"/>
            </a:br>
            <a:endParaRPr lang="en-US" dirty="0"/>
          </a:p>
        </p:txBody>
      </p:sp>
      <p:sp>
        <p:nvSpPr>
          <p:cNvPr id="5" name="Footer Placeholder 2">
            <a:extLst>
              <a:ext uri="{FF2B5EF4-FFF2-40B4-BE49-F238E27FC236}">
                <a16:creationId xmlns:a16="http://schemas.microsoft.com/office/drawing/2014/main" id="{C8838028-36FB-478C-8DCA-466C5176C113}"/>
              </a:ext>
            </a:extLst>
          </p:cNvPr>
          <p:cNvSpPr>
            <a:spLocks noGrp="1"/>
          </p:cNvSpPr>
          <p:nvPr>
            <p:ph type="ftr" sz="quarter" idx="11"/>
          </p:nvPr>
        </p:nvSpPr>
        <p:spPr>
          <a:xfrm>
            <a:off x="3632200" y="6470704"/>
            <a:ext cx="4426094" cy="274320"/>
          </a:xfrm>
        </p:spPr>
        <p:txBody>
          <a:bodyPr/>
          <a:lstStyle/>
          <a:p>
            <a:r>
              <a:rPr lang="en-US" dirty="0"/>
              <a:t>Asia Alliance   7-8 May 2018</a:t>
            </a:r>
          </a:p>
        </p:txBody>
      </p:sp>
    </p:spTree>
    <p:extLst>
      <p:ext uri="{BB962C8B-B14F-4D97-AF65-F5344CB8AC3E}">
        <p14:creationId xmlns:p14="http://schemas.microsoft.com/office/powerpoint/2010/main" val="5692150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HK" dirty="0"/>
              <a:t>High-speed batch report generation</a:t>
            </a:r>
            <a:endParaRPr lang="zh-TW" altLang="zh-HK" dirty="0"/>
          </a:p>
        </p:txBody>
      </p:sp>
      <p:sp>
        <p:nvSpPr>
          <p:cNvPr id="3" name="Content Placeholder 2"/>
          <p:cNvSpPr>
            <a:spLocks noGrp="1"/>
          </p:cNvSpPr>
          <p:nvPr>
            <p:ph idx="1"/>
          </p:nvPr>
        </p:nvSpPr>
        <p:spPr/>
        <p:txBody>
          <a:bodyPr/>
          <a:lstStyle/>
          <a:p>
            <a:pPr>
              <a:buFont typeface="Arial" panose="020B0604020202020204" pitchFamily="34" charset="0"/>
              <a:buChar char="•"/>
            </a:pPr>
            <a:r>
              <a:rPr lang="en-US" altLang="zh-HK" dirty="0" smtClean="0"/>
              <a:t>Generate </a:t>
            </a:r>
            <a:r>
              <a:rPr lang="en-US" altLang="zh-HK" dirty="0"/>
              <a:t>over 3400 reports in 20 minutes.</a:t>
            </a:r>
            <a:endParaRPr lang="zh-TW" altLang="zh-HK" dirty="0"/>
          </a:p>
          <a:p>
            <a:pPr>
              <a:buFont typeface="Arial" panose="020B0604020202020204" pitchFamily="34" charset="0"/>
              <a:buChar char="•"/>
            </a:pPr>
            <a:r>
              <a:rPr lang="en-US" altLang="zh-HK" dirty="0" smtClean="0"/>
              <a:t>Small </a:t>
            </a:r>
            <a:r>
              <a:rPr lang="en-US" altLang="zh-HK" dirty="0"/>
              <a:t>impact to SIS database (used less than 10% of CPU during </a:t>
            </a:r>
            <a:r>
              <a:rPr lang="en-US" altLang="zh-HK" dirty="0" smtClean="0"/>
              <a:t>batch report generation of 3400 students).</a:t>
            </a:r>
            <a:endParaRPr lang="zh-TW" altLang="zh-HK" dirty="0"/>
          </a:p>
          <a:p>
            <a:pPr>
              <a:buFont typeface="Arial" panose="020B0604020202020204" pitchFamily="34" charset="0"/>
              <a:buChar char="•"/>
            </a:pPr>
            <a:r>
              <a:rPr lang="en-US" altLang="zh-HK" dirty="0" smtClean="0"/>
              <a:t>Requires </a:t>
            </a:r>
            <a:r>
              <a:rPr lang="en-US" altLang="zh-HK" dirty="0"/>
              <a:t>more resources on web server when many queues are configured.</a:t>
            </a:r>
            <a:endParaRPr lang="zh-TW" altLang="zh-HK" dirty="0"/>
          </a:p>
          <a:p>
            <a:pPr>
              <a:buFont typeface="Arial" panose="020B0604020202020204" pitchFamily="34" charset="0"/>
              <a:buChar char="•"/>
            </a:pPr>
            <a:r>
              <a:rPr lang="en-US" altLang="zh-HK" dirty="0" smtClean="0"/>
              <a:t>We </a:t>
            </a:r>
            <a:r>
              <a:rPr lang="en-US" altLang="zh-HK" dirty="0"/>
              <a:t>configure 8 queues on a VM server with 8 CPU and 10GB memory.</a:t>
            </a:r>
            <a:endParaRPr lang="zh-TW" altLang="zh-HK" dirty="0"/>
          </a:p>
        </p:txBody>
      </p:sp>
      <p:sp>
        <p:nvSpPr>
          <p:cNvPr id="5" name="Footer Placeholder 2">
            <a:extLst>
              <a:ext uri="{FF2B5EF4-FFF2-40B4-BE49-F238E27FC236}">
                <a16:creationId xmlns:a16="http://schemas.microsoft.com/office/drawing/2014/main" id="{C8838028-36FB-478C-8DCA-466C5176C113}"/>
              </a:ext>
            </a:extLst>
          </p:cNvPr>
          <p:cNvSpPr>
            <a:spLocks noGrp="1"/>
          </p:cNvSpPr>
          <p:nvPr>
            <p:ph type="ftr" sz="quarter" idx="11"/>
          </p:nvPr>
        </p:nvSpPr>
        <p:spPr>
          <a:xfrm>
            <a:off x="3632200" y="6470704"/>
            <a:ext cx="4426094" cy="274320"/>
          </a:xfrm>
        </p:spPr>
        <p:txBody>
          <a:bodyPr/>
          <a:lstStyle/>
          <a:p>
            <a:r>
              <a:rPr lang="en-US" dirty="0"/>
              <a:t>Asia Alliance   7-8 May 2018</a:t>
            </a:r>
          </a:p>
        </p:txBody>
      </p:sp>
    </p:spTree>
    <p:extLst>
      <p:ext uri="{BB962C8B-B14F-4D97-AF65-F5344CB8AC3E}">
        <p14:creationId xmlns:p14="http://schemas.microsoft.com/office/powerpoint/2010/main" val="326176172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HK" dirty="0"/>
              <a:t>Stress Test</a:t>
            </a:r>
            <a:endParaRPr lang="en-US" dirty="0"/>
          </a:p>
        </p:txBody>
      </p:sp>
      <p:sp>
        <p:nvSpPr>
          <p:cNvPr id="3" name="Content Placeholder 2"/>
          <p:cNvSpPr>
            <a:spLocks noGrp="1"/>
          </p:cNvSpPr>
          <p:nvPr>
            <p:ph idx="1"/>
          </p:nvPr>
        </p:nvSpPr>
        <p:spPr/>
        <p:txBody>
          <a:bodyPr>
            <a:normAutofit/>
          </a:bodyPr>
          <a:lstStyle/>
          <a:p>
            <a:r>
              <a:rPr lang="en-US" sz="2400" dirty="0" smtClean="0"/>
              <a:t>Development Server: 4 cores with 4GB memory</a:t>
            </a:r>
          </a:p>
          <a:p>
            <a:r>
              <a:rPr lang="en-US" sz="2400" dirty="0" smtClean="0"/>
              <a:t>Tools: WAPT Pro 3.1</a:t>
            </a:r>
          </a:p>
          <a:p>
            <a:r>
              <a:rPr lang="en-US" sz="2400" dirty="0" smtClean="0"/>
              <a:t>Running base time: 20mins</a:t>
            </a:r>
          </a:p>
          <a:p>
            <a:r>
              <a:rPr lang="en-US" sz="2400" dirty="0" smtClean="0"/>
              <a:t>Every 10s increase: </a:t>
            </a:r>
          </a:p>
          <a:p>
            <a:pPr lvl="2"/>
            <a:r>
              <a:rPr lang="en-US" sz="2400" dirty="0" smtClean="0"/>
              <a:t>For 100 and 150: 5 users</a:t>
            </a:r>
          </a:p>
          <a:p>
            <a:pPr lvl="2"/>
            <a:r>
              <a:rPr lang="en-US" sz="2400" dirty="0" smtClean="0"/>
              <a:t>For 200 and above: 10 users</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33448" y="3860800"/>
            <a:ext cx="3858828" cy="2649728"/>
          </a:xfrm>
          <a:prstGeom prst="rect">
            <a:avLst/>
          </a:prstGeom>
        </p:spPr>
      </p:pic>
    </p:spTree>
    <p:extLst>
      <p:ext uri="{BB962C8B-B14F-4D97-AF65-F5344CB8AC3E}">
        <p14:creationId xmlns:p14="http://schemas.microsoft.com/office/powerpoint/2010/main" val="1185719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Stress test result</a:t>
            </a:r>
            <a:endParaRPr lang="en-US" dirty="0"/>
          </a:p>
        </p:txBody>
      </p:sp>
      <p:graphicFrame>
        <p:nvGraphicFramePr>
          <p:cNvPr id="4" name="Table 3"/>
          <p:cNvGraphicFramePr>
            <a:graphicFrameLocks noGrp="1"/>
          </p:cNvGraphicFramePr>
          <p:nvPr>
            <p:extLst/>
          </p:nvPr>
        </p:nvGraphicFramePr>
        <p:xfrm>
          <a:off x="533400" y="2057400"/>
          <a:ext cx="8305800" cy="4114798"/>
        </p:xfrm>
        <a:graphic>
          <a:graphicData uri="http://schemas.openxmlformats.org/drawingml/2006/table">
            <a:tbl>
              <a:tblPr firstRow="1">
                <a:tableStyleId>{F5AB1C69-6EDB-4FF4-983F-18BD219EF322}</a:tableStyleId>
              </a:tblPr>
              <a:tblGrid>
                <a:gridCol w="1076678">
                  <a:extLst>
                    <a:ext uri="{9D8B030D-6E8A-4147-A177-3AD203B41FA5}">
                      <a16:colId xmlns:a16="http://schemas.microsoft.com/office/drawing/2014/main" val="20000"/>
                    </a:ext>
                  </a:extLst>
                </a:gridCol>
                <a:gridCol w="1153583">
                  <a:extLst>
                    <a:ext uri="{9D8B030D-6E8A-4147-A177-3AD203B41FA5}">
                      <a16:colId xmlns:a16="http://schemas.microsoft.com/office/drawing/2014/main" val="20001"/>
                    </a:ext>
                  </a:extLst>
                </a:gridCol>
                <a:gridCol w="1195669">
                  <a:extLst>
                    <a:ext uri="{9D8B030D-6E8A-4147-A177-3AD203B41FA5}">
                      <a16:colId xmlns:a16="http://schemas.microsoft.com/office/drawing/2014/main" val="20002"/>
                    </a:ext>
                  </a:extLst>
                </a:gridCol>
                <a:gridCol w="1355624">
                  <a:extLst>
                    <a:ext uri="{9D8B030D-6E8A-4147-A177-3AD203B41FA5}">
                      <a16:colId xmlns:a16="http://schemas.microsoft.com/office/drawing/2014/main" val="20003"/>
                    </a:ext>
                  </a:extLst>
                </a:gridCol>
                <a:gridCol w="2041946">
                  <a:extLst>
                    <a:ext uri="{9D8B030D-6E8A-4147-A177-3AD203B41FA5}">
                      <a16:colId xmlns:a16="http://schemas.microsoft.com/office/drawing/2014/main" val="20004"/>
                    </a:ext>
                  </a:extLst>
                </a:gridCol>
                <a:gridCol w="1482300">
                  <a:extLst>
                    <a:ext uri="{9D8B030D-6E8A-4147-A177-3AD203B41FA5}">
                      <a16:colId xmlns:a16="http://schemas.microsoft.com/office/drawing/2014/main" val="20005"/>
                    </a:ext>
                  </a:extLst>
                </a:gridCol>
              </a:tblGrid>
              <a:tr h="542896">
                <a:tc>
                  <a:txBody>
                    <a:bodyPr/>
                    <a:lstStyle/>
                    <a:p>
                      <a:pPr algn="ctr" fontAlgn="ctr"/>
                      <a:endParaRPr lang="en-US" sz="1600" b="1" i="0" u="none" strike="noStrike" dirty="0">
                        <a:solidFill>
                          <a:srgbClr val="000000"/>
                        </a:solidFill>
                        <a:effectLst/>
                        <a:latin typeface="Calibri" panose="020F0502020204030204" pitchFamily="34" charset="0"/>
                      </a:endParaRPr>
                    </a:p>
                  </a:txBody>
                  <a:tcPr marL="5162" marR="5162" marT="5162" marB="0" anchor="ctr"/>
                </a:tc>
                <a:tc>
                  <a:txBody>
                    <a:bodyPr/>
                    <a:lstStyle/>
                    <a:p>
                      <a:pPr algn="ctr" fontAlgn="ctr"/>
                      <a:r>
                        <a:rPr lang="en-US" sz="1600" u="none" strike="noStrike" dirty="0">
                          <a:effectLst/>
                          <a:latin typeface="Calibri" panose="020F0502020204030204" pitchFamily="34" charset="0"/>
                        </a:rPr>
                        <a:t>Concurrent Users</a:t>
                      </a:r>
                      <a:endParaRPr lang="en-US" sz="1600" b="1" i="0" u="none" strike="noStrike" dirty="0">
                        <a:solidFill>
                          <a:srgbClr val="000000"/>
                        </a:solidFill>
                        <a:effectLst/>
                        <a:latin typeface="Calibri" panose="020F0502020204030204" pitchFamily="34" charset="0"/>
                      </a:endParaRPr>
                    </a:p>
                  </a:txBody>
                  <a:tcPr marL="5162" marR="5162" marT="5162" marB="0" anchor="ctr"/>
                </a:tc>
                <a:tc>
                  <a:txBody>
                    <a:bodyPr/>
                    <a:lstStyle/>
                    <a:p>
                      <a:pPr algn="ctr" fontAlgn="ctr"/>
                      <a:r>
                        <a:rPr lang="en-US" sz="1600" u="none" strike="noStrike" dirty="0">
                          <a:effectLst/>
                          <a:latin typeface="Calibri" panose="020F0502020204030204" pitchFamily="34" charset="0"/>
                        </a:rPr>
                        <a:t>Transaction (per min)</a:t>
                      </a:r>
                      <a:endParaRPr lang="en-US" sz="1600" b="1" i="0" u="none" strike="noStrike" dirty="0">
                        <a:solidFill>
                          <a:srgbClr val="000000"/>
                        </a:solidFill>
                        <a:effectLst/>
                        <a:latin typeface="Calibri" panose="020F0502020204030204" pitchFamily="34" charset="0"/>
                      </a:endParaRPr>
                    </a:p>
                  </a:txBody>
                  <a:tcPr marL="5162" marR="5162" marT="5162" marB="0" anchor="ctr"/>
                </a:tc>
                <a:tc>
                  <a:txBody>
                    <a:bodyPr/>
                    <a:lstStyle/>
                    <a:p>
                      <a:pPr algn="ctr" fontAlgn="ctr"/>
                      <a:r>
                        <a:rPr lang="en-US" sz="1600" u="none" strike="noStrike" dirty="0">
                          <a:effectLst/>
                          <a:latin typeface="Calibri" panose="020F0502020204030204" pitchFamily="34" charset="0"/>
                        </a:rPr>
                        <a:t>Transaction (per hour)</a:t>
                      </a:r>
                      <a:endParaRPr lang="en-US" sz="1600" b="1" i="0" u="none" strike="noStrike" dirty="0">
                        <a:solidFill>
                          <a:srgbClr val="000000"/>
                        </a:solidFill>
                        <a:effectLst/>
                        <a:latin typeface="Calibri" panose="020F0502020204030204" pitchFamily="34" charset="0"/>
                      </a:endParaRPr>
                    </a:p>
                  </a:txBody>
                  <a:tcPr marL="5162" marR="5162" marT="5162" marB="0" anchor="ctr"/>
                </a:tc>
                <a:tc>
                  <a:txBody>
                    <a:bodyPr/>
                    <a:lstStyle/>
                    <a:p>
                      <a:pPr algn="ctr" fontAlgn="ctr"/>
                      <a:r>
                        <a:rPr lang="en-US" sz="1600" u="none" strike="noStrike" dirty="0" smtClean="0">
                          <a:effectLst/>
                          <a:latin typeface="Calibri" panose="020F0502020204030204" pitchFamily="34" charset="0"/>
                        </a:rPr>
                        <a:t>App </a:t>
                      </a:r>
                      <a:r>
                        <a:rPr lang="en-US" sz="1600" u="none" strike="noStrike" dirty="0">
                          <a:effectLst/>
                          <a:latin typeface="Calibri" panose="020F0502020204030204" pitchFamily="34" charset="0"/>
                        </a:rPr>
                        <a:t>Server CPU Utilization (max)</a:t>
                      </a:r>
                      <a:endParaRPr lang="en-US" sz="1600" b="1" i="0" u="none" strike="noStrike" dirty="0">
                        <a:solidFill>
                          <a:srgbClr val="000000"/>
                        </a:solidFill>
                        <a:effectLst/>
                        <a:latin typeface="Calibri" panose="020F0502020204030204" pitchFamily="34" charset="0"/>
                      </a:endParaRPr>
                    </a:p>
                  </a:txBody>
                  <a:tcPr marL="5162" marR="5162" marT="5162" marB="0" anchor="ctr"/>
                </a:tc>
                <a:tc>
                  <a:txBody>
                    <a:bodyPr/>
                    <a:lstStyle/>
                    <a:p>
                      <a:pPr algn="ctr" fontAlgn="ctr"/>
                      <a:r>
                        <a:rPr lang="en-US" sz="1600" u="none" strike="noStrike" dirty="0" smtClean="0">
                          <a:effectLst/>
                          <a:latin typeface="Calibri" panose="020F0502020204030204" pitchFamily="34" charset="0"/>
                        </a:rPr>
                        <a:t>DB </a:t>
                      </a:r>
                      <a:r>
                        <a:rPr lang="en-US" sz="1600" u="none" strike="noStrike" dirty="0">
                          <a:effectLst/>
                          <a:latin typeface="Calibri" panose="020F0502020204030204" pitchFamily="34" charset="0"/>
                        </a:rPr>
                        <a:t>CPU Utilization (max)</a:t>
                      </a:r>
                      <a:endParaRPr lang="en-US" sz="1600" b="1" i="0" u="none" strike="noStrike" dirty="0">
                        <a:solidFill>
                          <a:srgbClr val="000000"/>
                        </a:solidFill>
                        <a:effectLst/>
                        <a:latin typeface="Calibri" panose="020F0502020204030204" pitchFamily="34" charset="0"/>
                      </a:endParaRPr>
                    </a:p>
                  </a:txBody>
                  <a:tcPr marL="5162" marR="5162" marT="5162" marB="0" anchor="ctr"/>
                </a:tc>
                <a:extLst>
                  <a:ext uri="{0D108BD9-81ED-4DB2-BD59-A6C34878D82A}">
                    <a16:rowId xmlns:a16="http://schemas.microsoft.com/office/drawing/2014/main" val="10000"/>
                  </a:ext>
                </a:extLst>
              </a:tr>
              <a:tr h="497222">
                <a:tc rowSpan="5">
                  <a:txBody>
                    <a:bodyPr/>
                    <a:lstStyle/>
                    <a:p>
                      <a:pPr algn="l" fontAlgn="t"/>
                      <a:r>
                        <a:rPr lang="en-US" sz="1600" b="1" u="none" strike="noStrike" dirty="0">
                          <a:effectLst/>
                          <a:latin typeface="Calibri" panose="020F0502020204030204" pitchFamily="34" charset="0"/>
                        </a:rPr>
                        <a:t>Generate Audit</a:t>
                      </a:r>
                      <a:endParaRPr lang="en-US" sz="1600" b="1" i="0" u="none" strike="noStrike" dirty="0">
                        <a:solidFill>
                          <a:srgbClr val="000000"/>
                        </a:solidFill>
                        <a:effectLst/>
                        <a:latin typeface="Calibri" panose="020F0502020204030204" pitchFamily="34" charset="0"/>
                      </a:endParaRPr>
                    </a:p>
                  </a:txBody>
                  <a:tcPr marL="5162" marR="5162" marT="5162" marB="0"/>
                </a:tc>
                <a:tc>
                  <a:txBody>
                    <a:bodyPr/>
                    <a:lstStyle/>
                    <a:p>
                      <a:pPr algn="ctr" fontAlgn="ctr"/>
                      <a:r>
                        <a:rPr lang="en-US" sz="1600" u="none" strike="noStrike" dirty="0">
                          <a:effectLst/>
                          <a:latin typeface="Calibri" panose="020F0502020204030204" pitchFamily="34" charset="0"/>
                        </a:rPr>
                        <a:t>100</a:t>
                      </a:r>
                      <a:endParaRPr lang="en-US" sz="1600" b="0" i="0" u="none" strike="noStrike" dirty="0">
                        <a:solidFill>
                          <a:srgbClr val="000000"/>
                        </a:solidFill>
                        <a:effectLst/>
                        <a:latin typeface="Calibri" panose="020F0502020204030204" pitchFamily="34" charset="0"/>
                      </a:endParaRPr>
                    </a:p>
                  </a:txBody>
                  <a:tcPr marL="5162" marR="5162" marT="5162" marB="0" anchor="ctr"/>
                </a:tc>
                <a:tc>
                  <a:txBody>
                    <a:bodyPr/>
                    <a:lstStyle/>
                    <a:p>
                      <a:pPr algn="ctr" fontAlgn="ctr"/>
                      <a:r>
                        <a:rPr lang="en-US" sz="1600" u="none" strike="noStrike" dirty="0">
                          <a:effectLst/>
                          <a:latin typeface="Calibri" panose="020F0502020204030204" pitchFamily="34" charset="0"/>
                        </a:rPr>
                        <a:t>10</a:t>
                      </a:r>
                      <a:endParaRPr lang="en-US" sz="1600" b="0" i="0" u="none" strike="noStrike" dirty="0">
                        <a:solidFill>
                          <a:srgbClr val="000000"/>
                        </a:solidFill>
                        <a:effectLst/>
                        <a:latin typeface="Calibri" panose="020F0502020204030204" pitchFamily="34" charset="0"/>
                      </a:endParaRPr>
                    </a:p>
                  </a:txBody>
                  <a:tcPr marL="5162" marR="5162" marT="5162" marB="0" anchor="ctr"/>
                </a:tc>
                <a:tc>
                  <a:txBody>
                    <a:bodyPr/>
                    <a:lstStyle/>
                    <a:p>
                      <a:pPr algn="ctr" fontAlgn="ctr"/>
                      <a:r>
                        <a:rPr lang="en-US" sz="1600" u="none" strike="noStrike" dirty="0">
                          <a:effectLst/>
                          <a:latin typeface="Calibri" panose="020F0502020204030204" pitchFamily="34" charset="0"/>
                        </a:rPr>
                        <a:t>600</a:t>
                      </a:r>
                      <a:endParaRPr lang="en-US" sz="1600" b="0" i="0" u="none" strike="noStrike" dirty="0">
                        <a:solidFill>
                          <a:srgbClr val="000000"/>
                        </a:solidFill>
                        <a:effectLst/>
                        <a:latin typeface="Calibri" panose="020F0502020204030204" pitchFamily="34" charset="0"/>
                      </a:endParaRPr>
                    </a:p>
                  </a:txBody>
                  <a:tcPr marL="5162" marR="5162" marT="5162" marB="0" anchor="ctr"/>
                </a:tc>
                <a:tc>
                  <a:txBody>
                    <a:bodyPr/>
                    <a:lstStyle/>
                    <a:p>
                      <a:pPr algn="ctr" fontAlgn="ctr"/>
                      <a:r>
                        <a:rPr lang="en-US" sz="1600" u="none" strike="noStrike">
                          <a:effectLst/>
                          <a:latin typeface="Calibri" panose="020F0502020204030204" pitchFamily="34" charset="0"/>
                        </a:rPr>
                        <a:t>25%</a:t>
                      </a:r>
                      <a:endParaRPr lang="en-US" sz="1600" b="0" i="0" u="none" strike="noStrike">
                        <a:solidFill>
                          <a:srgbClr val="000000"/>
                        </a:solidFill>
                        <a:effectLst/>
                        <a:latin typeface="Calibri" panose="020F0502020204030204" pitchFamily="34" charset="0"/>
                      </a:endParaRPr>
                    </a:p>
                  </a:txBody>
                  <a:tcPr marL="5162" marR="5162" marT="5162" marB="0" anchor="ctr"/>
                </a:tc>
                <a:tc>
                  <a:txBody>
                    <a:bodyPr/>
                    <a:lstStyle/>
                    <a:p>
                      <a:pPr algn="ctr" fontAlgn="ctr"/>
                      <a:r>
                        <a:rPr lang="en-US" sz="1600" u="none" strike="noStrike">
                          <a:effectLst/>
                          <a:latin typeface="Calibri" panose="020F0502020204030204" pitchFamily="34" charset="0"/>
                        </a:rPr>
                        <a:t>~20%</a:t>
                      </a:r>
                      <a:endParaRPr lang="en-US" sz="1600" b="0" i="0" u="none" strike="noStrike">
                        <a:solidFill>
                          <a:srgbClr val="000000"/>
                        </a:solidFill>
                        <a:effectLst/>
                        <a:latin typeface="Calibri" panose="020F0502020204030204" pitchFamily="34" charset="0"/>
                      </a:endParaRPr>
                    </a:p>
                  </a:txBody>
                  <a:tcPr marL="5162" marR="5162" marT="5162" marB="0" anchor="ctr"/>
                </a:tc>
                <a:extLst>
                  <a:ext uri="{0D108BD9-81ED-4DB2-BD59-A6C34878D82A}">
                    <a16:rowId xmlns:a16="http://schemas.microsoft.com/office/drawing/2014/main" val="10001"/>
                  </a:ext>
                </a:extLst>
              </a:tr>
              <a:tr h="497222">
                <a:tc vMerge="1">
                  <a:txBody>
                    <a:bodyPr/>
                    <a:lstStyle/>
                    <a:p>
                      <a:endParaRPr lang="en-US"/>
                    </a:p>
                  </a:txBody>
                  <a:tcPr/>
                </a:tc>
                <a:tc>
                  <a:txBody>
                    <a:bodyPr/>
                    <a:lstStyle/>
                    <a:p>
                      <a:pPr algn="ctr" fontAlgn="ctr"/>
                      <a:r>
                        <a:rPr lang="en-US" sz="1600" u="none" strike="noStrike">
                          <a:effectLst/>
                          <a:latin typeface="Calibri" panose="020F0502020204030204" pitchFamily="34" charset="0"/>
                        </a:rPr>
                        <a:t>150</a:t>
                      </a:r>
                      <a:endParaRPr lang="en-US" sz="1600" b="0" i="0" u="none" strike="noStrike">
                        <a:solidFill>
                          <a:srgbClr val="000000"/>
                        </a:solidFill>
                        <a:effectLst/>
                        <a:latin typeface="Calibri" panose="020F0502020204030204" pitchFamily="34" charset="0"/>
                      </a:endParaRPr>
                    </a:p>
                  </a:txBody>
                  <a:tcPr marL="5162" marR="5162" marT="5162" marB="0" anchor="ctr"/>
                </a:tc>
                <a:tc>
                  <a:txBody>
                    <a:bodyPr/>
                    <a:lstStyle/>
                    <a:p>
                      <a:pPr algn="ctr" fontAlgn="ctr"/>
                      <a:r>
                        <a:rPr lang="en-US" sz="1600" u="none" strike="noStrike">
                          <a:effectLst/>
                          <a:latin typeface="Calibri" panose="020F0502020204030204" pitchFamily="34" charset="0"/>
                        </a:rPr>
                        <a:t>15</a:t>
                      </a:r>
                      <a:endParaRPr lang="en-US" sz="1600" b="0" i="0" u="none" strike="noStrike">
                        <a:solidFill>
                          <a:srgbClr val="000000"/>
                        </a:solidFill>
                        <a:effectLst/>
                        <a:latin typeface="Calibri" panose="020F0502020204030204" pitchFamily="34" charset="0"/>
                      </a:endParaRPr>
                    </a:p>
                  </a:txBody>
                  <a:tcPr marL="5162" marR="5162" marT="5162" marB="0" anchor="ctr"/>
                </a:tc>
                <a:tc>
                  <a:txBody>
                    <a:bodyPr/>
                    <a:lstStyle/>
                    <a:p>
                      <a:pPr algn="ctr" fontAlgn="ctr"/>
                      <a:r>
                        <a:rPr lang="en-US" sz="1600" u="none" strike="noStrike">
                          <a:effectLst/>
                          <a:latin typeface="Calibri" panose="020F0502020204030204" pitchFamily="34" charset="0"/>
                        </a:rPr>
                        <a:t>900</a:t>
                      </a:r>
                      <a:endParaRPr lang="en-US" sz="1600" b="0" i="0" u="none" strike="noStrike">
                        <a:solidFill>
                          <a:srgbClr val="000000"/>
                        </a:solidFill>
                        <a:effectLst/>
                        <a:latin typeface="Calibri" panose="020F0502020204030204" pitchFamily="34" charset="0"/>
                      </a:endParaRPr>
                    </a:p>
                  </a:txBody>
                  <a:tcPr marL="5162" marR="5162" marT="5162" marB="0" anchor="ctr"/>
                </a:tc>
                <a:tc>
                  <a:txBody>
                    <a:bodyPr/>
                    <a:lstStyle/>
                    <a:p>
                      <a:pPr algn="ctr" fontAlgn="ctr"/>
                      <a:r>
                        <a:rPr lang="en-US" sz="1600" u="none" strike="noStrike">
                          <a:effectLst/>
                          <a:latin typeface="Calibri" panose="020F0502020204030204" pitchFamily="34" charset="0"/>
                        </a:rPr>
                        <a:t>30%</a:t>
                      </a:r>
                      <a:endParaRPr lang="en-US" sz="1600" b="0" i="0" u="none" strike="noStrike">
                        <a:solidFill>
                          <a:srgbClr val="000000"/>
                        </a:solidFill>
                        <a:effectLst/>
                        <a:latin typeface="Calibri" panose="020F0502020204030204" pitchFamily="34" charset="0"/>
                      </a:endParaRPr>
                    </a:p>
                  </a:txBody>
                  <a:tcPr marL="5162" marR="5162" marT="5162" marB="0" anchor="ctr"/>
                </a:tc>
                <a:tc>
                  <a:txBody>
                    <a:bodyPr/>
                    <a:lstStyle/>
                    <a:p>
                      <a:pPr algn="ctr" fontAlgn="ctr"/>
                      <a:r>
                        <a:rPr lang="en-US" sz="1600" u="none" strike="noStrike">
                          <a:effectLst/>
                          <a:latin typeface="Calibri" panose="020F0502020204030204" pitchFamily="34" charset="0"/>
                        </a:rPr>
                        <a:t>~20%</a:t>
                      </a:r>
                      <a:endParaRPr lang="en-US" sz="1600" b="0" i="0" u="none" strike="noStrike">
                        <a:solidFill>
                          <a:srgbClr val="000000"/>
                        </a:solidFill>
                        <a:effectLst/>
                        <a:latin typeface="Calibri" panose="020F0502020204030204" pitchFamily="34" charset="0"/>
                      </a:endParaRPr>
                    </a:p>
                  </a:txBody>
                  <a:tcPr marL="5162" marR="5162" marT="5162" marB="0" anchor="ctr"/>
                </a:tc>
                <a:extLst>
                  <a:ext uri="{0D108BD9-81ED-4DB2-BD59-A6C34878D82A}">
                    <a16:rowId xmlns:a16="http://schemas.microsoft.com/office/drawing/2014/main" val="10002"/>
                  </a:ext>
                </a:extLst>
              </a:tr>
              <a:tr h="497222">
                <a:tc vMerge="1">
                  <a:txBody>
                    <a:bodyPr/>
                    <a:lstStyle/>
                    <a:p>
                      <a:endParaRPr lang="en-US"/>
                    </a:p>
                  </a:txBody>
                  <a:tcPr/>
                </a:tc>
                <a:tc>
                  <a:txBody>
                    <a:bodyPr/>
                    <a:lstStyle/>
                    <a:p>
                      <a:pPr algn="ctr" fontAlgn="ctr"/>
                      <a:r>
                        <a:rPr lang="en-US" sz="1600" u="none" strike="noStrike">
                          <a:effectLst/>
                          <a:latin typeface="Calibri" panose="020F0502020204030204" pitchFamily="34" charset="0"/>
                        </a:rPr>
                        <a:t>200</a:t>
                      </a:r>
                      <a:endParaRPr lang="en-US" sz="1600" b="0" i="0" u="none" strike="noStrike">
                        <a:solidFill>
                          <a:srgbClr val="000000"/>
                        </a:solidFill>
                        <a:effectLst/>
                        <a:latin typeface="Calibri" panose="020F0502020204030204" pitchFamily="34" charset="0"/>
                      </a:endParaRPr>
                    </a:p>
                  </a:txBody>
                  <a:tcPr marL="5162" marR="5162" marT="5162" marB="0" anchor="ctr"/>
                </a:tc>
                <a:tc>
                  <a:txBody>
                    <a:bodyPr/>
                    <a:lstStyle/>
                    <a:p>
                      <a:pPr algn="ctr" fontAlgn="ctr"/>
                      <a:r>
                        <a:rPr lang="en-US" sz="1600" u="none" strike="noStrike">
                          <a:effectLst/>
                          <a:latin typeface="Calibri" panose="020F0502020204030204" pitchFamily="34" charset="0"/>
                        </a:rPr>
                        <a:t>20</a:t>
                      </a:r>
                      <a:endParaRPr lang="en-US" sz="1600" b="0" i="0" u="none" strike="noStrike">
                        <a:solidFill>
                          <a:srgbClr val="000000"/>
                        </a:solidFill>
                        <a:effectLst/>
                        <a:latin typeface="Calibri" panose="020F0502020204030204" pitchFamily="34" charset="0"/>
                      </a:endParaRPr>
                    </a:p>
                  </a:txBody>
                  <a:tcPr marL="5162" marR="5162" marT="5162" marB="0" anchor="ctr"/>
                </a:tc>
                <a:tc>
                  <a:txBody>
                    <a:bodyPr/>
                    <a:lstStyle/>
                    <a:p>
                      <a:pPr algn="ctr" fontAlgn="ctr"/>
                      <a:r>
                        <a:rPr lang="en-US" sz="1600" u="none" strike="noStrike">
                          <a:effectLst/>
                          <a:latin typeface="Calibri" panose="020F0502020204030204" pitchFamily="34" charset="0"/>
                        </a:rPr>
                        <a:t>1200</a:t>
                      </a:r>
                      <a:endParaRPr lang="en-US" sz="1600" b="0" i="0" u="none" strike="noStrike">
                        <a:solidFill>
                          <a:srgbClr val="000000"/>
                        </a:solidFill>
                        <a:effectLst/>
                        <a:latin typeface="Calibri" panose="020F0502020204030204" pitchFamily="34" charset="0"/>
                      </a:endParaRPr>
                    </a:p>
                  </a:txBody>
                  <a:tcPr marL="5162" marR="5162" marT="5162" marB="0" anchor="ctr"/>
                </a:tc>
                <a:tc>
                  <a:txBody>
                    <a:bodyPr/>
                    <a:lstStyle/>
                    <a:p>
                      <a:pPr algn="ctr" fontAlgn="ctr"/>
                      <a:r>
                        <a:rPr lang="en-US" sz="1600" u="none" strike="noStrike">
                          <a:effectLst/>
                          <a:latin typeface="Calibri" panose="020F0502020204030204" pitchFamily="34" charset="0"/>
                        </a:rPr>
                        <a:t>40%</a:t>
                      </a:r>
                      <a:endParaRPr lang="en-US" sz="1600" b="0" i="0" u="none" strike="noStrike">
                        <a:solidFill>
                          <a:srgbClr val="000000"/>
                        </a:solidFill>
                        <a:effectLst/>
                        <a:latin typeface="Calibri" panose="020F0502020204030204" pitchFamily="34" charset="0"/>
                      </a:endParaRPr>
                    </a:p>
                  </a:txBody>
                  <a:tcPr marL="5162" marR="5162" marT="5162" marB="0" anchor="ctr"/>
                </a:tc>
                <a:tc>
                  <a:txBody>
                    <a:bodyPr/>
                    <a:lstStyle/>
                    <a:p>
                      <a:pPr algn="ctr" fontAlgn="ctr"/>
                      <a:r>
                        <a:rPr lang="en-US" sz="1600" u="none" strike="noStrike">
                          <a:effectLst/>
                          <a:latin typeface="Calibri" panose="020F0502020204030204" pitchFamily="34" charset="0"/>
                        </a:rPr>
                        <a:t>~20%</a:t>
                      </a:r>
                      <a:endParaRPr lang="en-US" sz="1600" b="0" i="0" u="none" strike="noStrike">
                        <a:solidFill>
                          <a:srgbClr val="000000"/>
                        </a:solidFill>
                        <a:effectLst/>
                        <a:latin typeface="Calibri" panose="020F0502020204030204" pitchFamily="34" charset="0"/>
                      </a:endParaRPr>
                    </a:p>
                  </a:txBody>
                  <a:tcPr marL="5162" marR="5162" marT="5162" marB="0" anchor="ctr"/>
                </a:tc>
                <a:extLst>
                  <a:ext uri="{0D108BD9-81ED-4DB2-BD59-A6C34878D82A}">
                    <a16:rowId xmlns:a16="http://schemas.microsoft.com/office/drawing/2014/main" val="10003"/>
                  </a:ext>
                </a:extLst>
              </a:tr>
              <a:tr h="497222">
                <a:tc vMerge="1">
                  <a:txBody>
                    <a:bodyPr/>
                    <a:lstStyle/>
                    <a:p>
                      <a:endParaRPr lang="en-US"/>
                    </a:p>
                  </a:txBody>
                  <a:tcPr/>
                </a:tc>
                <a:tc>
                  <a:txBody>
                    <a:bodyPr/>
                    <a:lstStyle/>
                    <a:p>
                      <a:pPr algn="ctr" fontAlgn="ctr"/>
                      <a:r>
                        <a:rPr lang="en-US" sz="1600" u="none" strike="noStrike">
                          <a:effectLst/>
                          <a:latin typeface="Calibri" panose="020F0502020204030204" pitchFamily="34" charset="0"/>
                        </a:rPr>
                        <a:t>300</a:t>
                      </a:r>
                      <a:endParaRPr lang="en-US" sz="1600" b="0" i="0" u="none" strike="noStrike">
                        <a:solidFill>
                          <a:srgbClr val="000000"/>
                        </a:solidFill>
                        <a:effectLst/>
                        <a:latin typeface="Calibri" panose="020F0502020204030204" pitchFamily="34" charset="0"/>
                      </a:endParaRPr>
                    </a:p>
                  </a:txBody>
                  <a:tcPr marL="5162" marR="5162" marT="5162" marB="0" anchor="ctr"/>
                </a:tc>
                <a:tc>
                  <a:txBody>
                    <a:bodyPr/>
                    <a:lstStyle/>
                    <a:p>
                      <a:pPr algn="ctr" fontAlgn="ctr"/>
                      <a:r>
                        <a:rPr lang="en-US" sz="1600" u="none" strike="noStrike">
                          <a:effectLst/>
                          <a:latin typeface="Calibri" panose="020F0502020204030204" pitchFamily="34" charset="0"/>
                        </a:rPr>
                        <a:t>30</a:t>
                      </a:r>
                      <a:endParaRPr lang="en-US" sz="1600" b="0" i="0" u="none" strike="noStrike">
                        <a:solidFill>
                          <a:srgbClr val="000000"/>
                        </a:solidFill>
                        <a:effectLst/>
                        <a:latin typeface="Calibri" panose="020F0502020204030204" pitchFamily="34" charset="0"/>
                      </a:endParaRPr>
                    </a:p>
                  </a:txBody>
                  <a:tcPr marL="5162" marR="5162" marT="5162" marB="0" anchor="ctr"/>
                </a:tc>
                <a:tc>
                  <a:txBody>
                    <a:bodyPr/>
                    <a:lstStyle/>
                    <a:p>
                      <a:pPr algn="ctr" fontAlgn="ctr"/>
                      <a:r>
                        <a:rPr lang="en-US" sz="1600" u="none" strike="noStrike">
                          <a:effectLst/>
                          <a:latin typeface="Calibri" panose="020F0502020204030204" pitchFamily="34" charset="0"/>
                        </a:rPr>
                        <a:t>1800</a:t>
                      </a:r>
                      <a:endParaRPr lang="en-US" sz="1600" b="0" i="0" u="none" strike="noStrike">
                        <a:solidFill>
                          <a:srgbClr val="000000"/>
                        </a:solidFill>
                        <a:effectLst/>
                        <a:latin typeface="Calibri" panose="020F0502020204030204" pitchFamily="34" charset="0"/>
                      </a:endParaRPr>
                    </a:p>
                  </a:txBody>
                  <a:tcPr marL="5162" marR="5162" marT="5162" marB="0" anchor="ctr"/>
                </a:tc>
                <a:tc>
                  <a:txBody>
                    <a:bodyPr/>
                    <a:lstStyle/>
                    <a:p>
                      <a:pPr algn="ctr" fontAlgn="ctr"/>
                      <a:r>
                        <a:rPr lang="en-US" sz="1600" u="none" strike="noStrike">
                          <a:effectLst/>
                          <a:latin typeface="Calibri" panose="020F0502020204030204" pitchFamily="34" charset="0"/>
                        </a:rPr>
                        <a:t>70%</a:t>
                      </a:r>
                      <a:endParaRPr lang="en-US" sz="1600" b="0" i="0" u="none" strike="noStrike">
                        <a:solidFill>
                          <a:srgbClr val="000000"/>
                        </a:solidFill>
                        <a:effectLst/>
                        <a:latin typeface="Calibri" panose="020F0502020204030204" pitchFamily="34" charset="0"/>
                      </a:endParaRPr>
                    </a:p>
                  </a:txBody>
                  <a:tcPr marL="5162" marR="5162" marT="5162" marB="0" anchor="ctr"/>
                </a:tc>
                <a:tc>
                  <a:txBody>
                    <a:bodyPr/>
                    <a:lstStyle/>
                    <a:p>
                      <a:pPr algn="ctr" fontAlgn="ctr"/>
                      <a:r>
                        <a:rPr lang="en-US" sz="1600" u="none" strike="noStrike">
                          <a:effectLst/>
                          <a:latin typeface="Calibri" panose="020F0502020204030204" pitchFamily="34" charset="0"/>
                        </a:rPr>
                        <a:t>~20%</a:t>
                      </a:r>
                      <a:endParaRPr lang="en-US" sz="1600" b="0" i="0" u="none" strike="noStrike">
                        <a:solidFill>
                          <a:srgbClr val="000000"/>
                        </a:solidFill>
                        <a:effectLst/>
                        <a:latin typeface="Calibri" panose="020F0502020204030204" pitchFamily="34" charset="0"/>
                      </a:endParaRPr>
                    </a:p>
                  </a:txBody>
                  <a:tcPr marL="5162" marR="5162" marT="5162" marB="0" anchor="ctr"/>
                </a:tc>
                <a:extLst>
                  <a:ext uri="{0D108BD9-81ED-4DB2-BD59-A6C34878D82A}">
                    <a16:rowId xmlns:a16="http://schemas.microsoft.com/office/drawing/2014/main" val="10004"/>
                  </a:ext>
                </a:extLst>
              </a:tr>
              <a:tr h="497222">
                <a:tc vMerge="1">
                  <a:txBody>
                    <a:bodyPr/>
                    <a:lstStyle/>
                    <a:p>
                      <a:endParaRPr lang="en-US"/>
                    </a:p>
                  </a:txBody>
                  <a:tcPr/>
                </a:tc>
                <a:tc>
                  <a:txBody>
                    <a:bodyPr/>
                    <a:lstStyle/>
                    <a:p>
                      <a:pPr algn="ctr" fontAlgn="ctr"/>
                      <a:r>
                        <a:rPr lang="en-US" sz="1600" u="none" strike="noStrike" dirty="0">
                          <a:effectLst/>
                          <a:latin typeface="Calibri" panose="020F0502020204030204" pitchFamily="34" charset="0"/>
                        </a:rPr>
                        <a:t>400</a:t>
                      </a:r>
                      <a:endParaRPr lang="en-US" sz="1600" b="0" i="0" u="none" strike="noStrike" dirty="0">
                        <a:solidFill>
                          <a:srgbClr val="000000"/>
                        </a:solidFill>
                        <a:effectLst/>
                        <a:latin typeface="Calibri" panose="020F0502020204030204" pitchFamily="34" charset="0"/>
                      </a:endParaRPr>
                    </a:p>
                  </a:txBody>
                  <a:tcPr marL="5162" marR="5162" marT="5162" marB="0" anchor="ctr"/>
                </a:tc>
                <a:tc>
                  <a:txBody>
                    <a:bodyPr/>
                    <a:lstStyle/>
                    <a:p>
                      <a:pPr algn="ctr" fontAlgn="ctr"/>
                      <a:r>
                        <a:rPr lang="en-US" sz="1600" u="none" strike="noStrike" dirty="0">
                          <a:effectLst/>
                          <a:latin typeface="Calibri" panose="020F0502020204030204" pitchFamily="34" charset="0"/>
                        </a:rPr>
                        <a:t>39</a:t>
                      </a:r>
                      <a:endParaRPr lang="en-US" sz="1600" b="0" i="0" u="none" strike="noStrike" dirty="0">
                        <a:solidFill>
                          <a:srgbClr val="000000"/>
                        </a:solidFill>
                        <a:effectLst/>
                        <a:latin typeface="Calibri" panose="020F0502020204030204" pitchFamily="34" charset="0"/>
                      </a:endParaRPr>
                    </a:p>
                  </a:txBody>
                  <a:tcPr marL="5162" marR="5162" marT="5162" marB="0" anchor="ctr"/>
                </a:tc>
                <a:tc>
                  <a:txBody>
                    <a:bodyPr/>
                    <a:lstStyle/>
                    <a:p>
                      <a:pPr algn="ctr" fontAlgn="ctr"/>
                      <a:r>
                        <a:rPr lang="en-US" sz="1600" u="none" strike="noStrike" dirty="0">
                          <a:effectLst/>
                          <a:latin typeface="Calibri" panose="020F0502020204030204" pitchFamily="34" charset="0"/>
                        </a:rPr>
                        <a:t>2340</a:t>
                      </a:r>
                      <a:endParaRPr lang="en-US" sz="1600" b="0" i="0" u="none" strike="noStrike" dirty="0">
                        <a:solidFill>
                          <a:srgbClr val="000000"/>
                        </a:solidFill>
                        <a:effectLst/>
                        <a:latin typeface="Calibri" panose="020F0502020204030204" pitchFamily="34" charset="0"/>
                      </a:endParaRPr>
                    </a:p>
                  </a:txBody>
                  <a:tcPr marL="5162" marR="5162" marT="5162" marB="0" anchor="ctr"/>
                </a:tc>
                <a:tc>
                  <a:txBody>
                    <a:bodyPr/>
                    <a:lstStyle/>
                    <a:p>
                      <a:pPr algn="ctr" fontAlgn="ctr"/>
                      <a:r>
                        <a:rPr lang="en-US" sz="1600" u="none" strike="noStrike">
                          <a:effectLst/>
                          <a:latin typeface="Calibri" panose="020F0502020204030204" pitchFamily="34" charset="0"/>
                        </a:rPr>
                        <a:t>75%</a:t>
                      </a:r>
                      <a:endParaRPr lang="en-US" sz="1600" b="0" i="0" u="none" strike="noStrike">
                        <a:solidFill>
                          <a:srgbClr val="000000"/>
                        </a:solidFill>
                        <a:effectLst/>
                        <a:latin typeface="Calibri" panose="020F0502020204030204" pitchFamily="34" charset="0"/>
                      </a:endParaRPr>
                    </a:p>
                  </a:txBody>
                  <a:tcPr marL="5162" marR="5162" marT="5162" marB="0" anchor="ctr"/>
                </a:tc>
                <a:tc>
                  <a:txBody>
                    <a:bodyPr/>
                    <a:lstStyle/>
                    <a:p>
                      <a:pPr algn="ctr" fontAlgn="ctr"/>
                      <a:r>
                        <a:rPr lang="en-US" sz="1600" u="none" strike="noStrike">
                          <a:effectLst/>
                          <a:latin typeface="Calibri" panose="020F0502020204030204" pitchFamily="34" charset="0"/>
                        </a:rPr>
                        <a:t>~24%</a:t>
                      </a:r>
                      <a:endParaRPr lang="en-US" sz="1600" b="0" i="0" u="none" strike="noStrike">
                        <a:solidFill>
                          <a:srgbClr val="000000"/>
                        </a:solidFill>
                        <a:effectLst/>
                        <a:latin typeface="Calibri" panose="020F0502020204030204" pitchFamily="34" charset="0"/>
                      </a:endParaRPr>
                    </a:p>
                  </a:txBody>
                  <a:tcPr marL="5162" marR="5162" marT="5162" marB="0" anchor="ctr"/>
                </a:tc>
                <a:extLst>
                  <a:ext uri="{0D108BD9-81ED-4DB2-BD59-A6C34878D82A}">
                    <a16:rowId xmlns:a16="http://schemas.microsoft.com/office/drawing/2014/main" val="10005"/>
                  </a:ext>
                </a:extLst>
              </a:tr>
              <a:tr h="542896">
                <a:tc>
                  <a:txBody>
                    <a:bodyPr/>
                    <a:lstStyle/>
                    <a:p>
                      <a:pPr algn="l" fontAlgn="ctr"/>
                      <a:r>
                        <a:rPr lang="en-US" sz="1600" b="1" u="none" strike="noStrike" dirty="0">
                          <a:effectLst/>
                          <a:latin typeface="Calibri" panose="020F0502020204030204" pitchFamily="34" charset="0"/>
                        </a:rPr>
                        <a:t>Read Audit Only</a:t>
                      </a:r>
                      <a:endParaRPr lang="en-US" sz="1600" b="1" i="0" u="none" strike="noStrike" dirty="0">
                        <a:solidFill>
                          <a:srgbClr val="000000"/>
                        </a:solidFill>
                        <a:effectLst/>
                        <a:latin typeface="Calibri" panose="020F0502020204030204" pitchFamily="34" charset="0"/>
                      </a:endParaRPr>
                    </a:p>
                  </a:txBody>
                  <a:tcPr marL="5162" marR="5162" marT="5162" marB="0" anchor="ctr"/>
                </a:tc>
                <a:tc>
                  <a:txBody>
                    <a:bodyPr/>
                    <a:lstStyle/>
                    <a:p>
                      <a:pPr algn="ctr" fontAlgn="ctr"/>
                      <a:r>
                        <a:rPr lang="en-US" sz="1600" u="none" strike="noStrike">
                          <a:effectLst/>
                          <a:latin typeface="Calibri" panose="020F0502020204030204" pitchFamily="34" charset="0"/>
                        </a:rPr>
                        <a:t>400</a:t>
                      </a:r>
                      <a:endParaRPr lang="en-US" sz="1600" b="0" i="0" u="none" strike="noStrike">
                        <a:solidFill>
                          <a:srgbClr val="000000"/>
                        </a:solidFill>
                        <a:effectLst/>
                        <a:latin typeface="Calibri" panose="020F0502020204030204" pitchFamily="34" charset="0"/>
                      </a:endParaRPr>
                    </a:p>
                  </a:txBody>
                  <a:tcPr marL="5162" marR="5162" marT="5162" marB="0" anchor="ctr"/>
                </a:tc>
                <a:tc>
                  <a:txBody>
                    <a:bodyPr/>
                    <a:lstStyle/>
                    <a:p>
                      <a:pPr algn="ctr" fontAlgn="ctr"/>
                      <a:r>
                        <a:rPr lang="en-US" sz="1600" u="none" strike="noStrike" dirty="0">
                          <a:effectLst/>
                          <a:latin typeface="Calibri" panose="020F0502020204030204" pitchFamily="34" charset="0"/>
                        </a:rPr>
                        <a:t>108</a:t>
                      </a:r>
                      <a:endParaRPr lang="en-US" sz="1600" b="0" i="0" u="none" strike="noStrike" dirty="0">
                        <a:solidFill>
                          <a:srgbClr val="000000"/>
                        </a:solidFill>
                        <a:effectLst/>
                        <a:latin typeface="Calibri" panose="020F0502020204030204" pitchFamily="34" charset="0"/>
                      </a:endParaRPr>
                    </a:p>
                  </a:txBody>
                  <a:tcPr marL="5162" marR="5162" marT="5162" marB="0" anchor="ctr"/>
                </a:tc>
                <a:tc>
                  <a:txBody>
                    <a:bodyPr/>
                    <a:lstStyle/>
                    <a:p>
                      <a:pPr algn="ctr" fontAlgn="ctr"/>
                      <a:r>
                        <a:rPr lang="en-US" sz="1600" u="none" strike="noStrike">
                          <a:effectLst/>
                          <a:latin typeface="Calibri" panose="020F0502020204030204" pitchFamily="34" charset="0"/>
                        </a:rPr>
                        <a:t>6480</a:t>
                      </a:r>
                      <a:endParaRPr lang="en-US" sz="1600" b="0" i="0" u="none" strike="noStrike">
                        <a:solidFill>
                          <a:srgbClr val="000000"/>
                        </a:solidFill>
                        <a:effectLst/>
                        <a:latin typeface="Calibri" panose="020F0502020204030204" pitchFamily="34" charset="0"/>
                      </a:endParaRPr>
                    </a:p>
                  </a:txBody>
                  <a:tcPr marL="5162" marR="5162" marT="5162" marB="0" anchor="ctr"/>
                </a:tc>
                <a:tc>
                  <a:txBody>
                    <a:bodyPr/>
                    <a:lstStyle/>
                    <a:p>
                      <a:pPr algn="ctr" fontAlgn="ctr"/>
                      <a:r>
                        <a:rPr lang="en-US" sz="1600" u="none" strike="noStrike">
                          <a:effectLst/>
                          <a:latin typeface="Calibri" panose="020F0502020204030204" pitchFamily="34" charset="0"/>
                        </a:rPr>
                        <a:t>80%</a:t>
                      </a:r>
                      <a:endParaRPr lang="en-US" sz="1600" b="0" i="0" u="none" strike="noStrike">
                        <a:solidFill>
                          <a:srgbClr val="000000"/>
                        </a:solidFill>
                        <a:effectLst/>
                        <a:latin typeface="Calibri" panose="020F0502020204030204" pitchFamily="34" charset="0"/>
                      </a:endParaRPr>
                    </a:p>
                  </a:txBody>
                  <a:tcPr marL="5162" marR="5162" marT="5162" marB="0" anchor="ctr"/>
                </a:tc>
                <a:tc>
                  <a:txBody>
                    <a:bodyPr/>
                    <a:lstStyle/>
                    <a:p>
                      <a:pPr algn="ctr" fontAlgn="ctr"/>
                      <a:r>
                        <a:rPr lang="en-US" sz="1600" u="none" strike="noStrike" dirty="0">
                          <a:effectLst/>
                          <a:latin typeface="Calibri" panose="020F0502020204030204" pitchFamily="34" charset="0"/>
                        </a:rPr>
                        <a:t>~10%</a:t>
                      </a:r>
                      <a:endParaRPr lang="en-US" sz="1600" b="0" i="0" u="none" strike="noStrike" dirty="0">
                        <a:solidFill>
                          <a:srgbClr val="000000"/>
                        </a:solidFill>
                        <a:effectLst/>
                        <a:latin typeface="Calibri" panose="020F0502020204030204" pitchFamily="34" charset="0"/>
                      </a:endParaRPr>
                    </a:p>
                  </a:txBody>
                  <a:tcPr marL="5162" marR="5162" marT="5162" marB="0" anchor="ctr"/>
                </a:tc>
                <a:extLst>
                  <a:ext uri="{0D108BD9-81ED-4DB2-BD59-A6C34878D82A}">
                    <a16:rowId xmlns:a16="http://schemas.microsoft.com/office/drawing/2014/main" val="10006"/>
                  </a:ext>
                </a:extLst>
              </a:tr>
              <a:tr h="542896">
                <a:tc>
                  <a:txBody>
                    <a:bodyPr/>
                    <a:lstStyle/>
                    <a:p>
                      <a:pPr algn="l" fontAlgn="ctr"/>
                      <a:r>
                        <a:rPr lang="en-US" sz="1600" b="1" u="none" strike="noStrike" dirty="0">
                          <a:effectLst/>
                          <a:latin typeface="Calibri" panose="020F0502020204030204" pitchFamily="34" charset="0"/>
                        </a:rPr>
                        <a:t>Delete Audit </a:t>
                      </a:r>
                      <a:r>
                        <a:rPr lang="en-US" sz="1600" b="1" u="none" strike="noStrike" dirty="0" smtClean="0">
                          <a:effectLst/>
                          <a:latin typeface="Calibri" panose="020F0502020204030204" pitchFamily="34" charset="0"/>
                        </a:rPr>
                        <a:t>Only</a:t>
                      </a:r>
                      <a:endParaRPr lang="en-US" sz="1600" b="1" i="0" u="none" strike="noStrike" dirty="0">
                        <a:solidFill>
                          <a:srgbClr val="000000"/>
                        </a:solidFill>
                        <a:effectLst/>
                        <a:latin typeface="Calibri" panose="020F0502020204030204" pitchFamily="34" charset="0"/>
                      </a:endParaRPr>
                    </a:p>
                  </a:txBody>
                  <a:tcPr marL="5162" marR="5162" marT="5162" marB="0" anchor="ctr"/>
                </a:tc>
                <a:tc>
                  <a:txBody>
                    <a:bodyPr/>
                    <a:lstStyle/>
                    <a:p>
                      <a:pPr algn="ctr" fontAlgn="ctr"/>
                      <a:r>
                        <a:rPr lang="en-US" sz="1600" u="none" strike="noStrike">
                          <a:effectLst/>
                          <a:latin typeface="Calibri" panose="020F0502020204030204" pitchFamily="34" charset="0"/>
                        </a:rPr>
                        <a:t>300</a:t>
                      </a:r>
                      <a:endParaRPr lang="en-US" sz="1600" b="0" i="0" u="none" strike="noStrike">
                        <a:solidFill>
                          <a:srgbClr val="000000"/>
                        </a:solidFill>
                        <a:effectLst/>
                        <a:latin typeface="Calibri" panose="020F0502020204030204" pitchFamily="34" charset="0"/>
                      </a:endParaRPr>
                    </a:p>
                  </a:txBody>
                  <a:tcPr marL="5162" marR="5162" marT="5162" marB="0" anchor="ctr"/>
                </a:tc>
                <a:tc>
                  <a:txBody>
                    <a:bodyPr/>
                    <a:lstStyle/>
                    <a:p>
                      <a:pPr algn="ctr" fontAlgn="ctr"/>
                      <a:r>
                        <a:rPr lang="en-US" sz="1600" u="none" strike="noStrike">
                          <a:effectLst/>
                          <a:latin typeface="Calibri" panose="020F0502020204030204" pitchFamily="34" charset="0"/>
                        </a:rPr>
                        <a:t>40</a:t>
                      </a:r>
                      <a:endParaRPr lang="en-US" sz="1600" b="0" i="0" u="none" strike="noStrike">
                        <a:solidFill>
                          <a:srgbClr val="000000"/>
                        </a:solidFill>
                        <a:effectLst/>
                        <a:latin typeface="Calibri" panose="020F0502020204030204" pitchFamily="34" charset="0"/>
                      </a:endParaRPr>
                    </a:p>
                  </a:txBody>
                  <a:tcPr marL="5162" marR="5162" marT="5162" marB="0" anchor="ctr"/>
                </a:tc>
                <a:tc>
                  <a:txBody>
                    <a:bodyPr/>
                    <a:lstStyle/>
                    <a:p>
                      <a:pPr algn="ctr" fontAlgn="ctr"/>
                      <a:r>
                        <a:rPr lang="en-US" sz="1600" u="none" strike="noStrike">
                          <a:effectLst/>
                          <a:latin typeface="Calibri" panose="020F0502020204030204" pitchFamily="34" charset="0"/>
                        </a:rPr>
                        <a:t>2400</a:t>
                      </a:r>
                      <a:endParaRPr lang="en-US" sz="1600" b="0" i="0" u="none" strike="noStrike">
                        <a:solidFill>
                          <a:srgbClr val="000000"/>
                        </a:solidFill>
                        <a:effectLst/>
                        <a:latin typeface="Calibri" panose="020F0502020204030204" pitchFamily="34" charset="0"/>
                      </a:endParaRPr>
                    </a:p>
                  </a:txBody>
                  <a:tcPr marL="5162" marR="5162" marT="5162" marB="0" anchor="ctr"/>
                </a:tc>
                <a:tc>
                  <a:txBody>
                    <a:bodyPr/>
                    <a:lstStyle/>
                    <a:p>
                      <a:pPr algn="ctr" fontAlgn="ctr"/>
                      <a:r>
                        <a:rPr lang="en-US" sz="1600" u="none" strike="noStrike">
                          <a:effectLst/>
                          <a:latin typeface="Calibri" panose="020F0502020204030204" pitchFamily="34" charset="0"/>
                        </a:rPr>
                        <a:t>60%</a:t>
                      </a:r>
                      <a:endParaRPr lang="en-US" sz="1600" b="0" i="0" u="none" strike="noStrike">
                        <a:solidFill>
                          <a:srgbClr val="000000"/>
                        </a:solidFill>
                        <a:effectLst/>
                        <a:latin typeface="Calibri" panose="020F0502020204030204" pitchFamily="34" charset="0"/>
                      </a:endParaRPr>
                    </a:p>
                  </a:txBody>
                  <a:tcPr marL="5162" marR="5162" marT="5162" marB="0" anchor="ctr"/>
                </a:tc>
                <a:tc>
                  <a:txBody>
                    <a:bodyPr/>
                    <a:lstStyle/>
                    <a:p>
                      <a:pPr algn="ctr" fontAlgn="ctr"/>
                      <a:r>
                        <a:rPr lang="en-US" sz="1600" u="none" strike="noStrike" dirty="0">
                          <a:effectLst/>
                          <a:latin typeface="Calibri" panose="020F0502020204030204" pitchFamily="34" charset="0"/>
                        </a:rPr>
                        <a:t>&lt;10%</a:t>
                      </a:r>
                      <a:endParaRPr lang="en-US" sz="1600" b="0" i="0" u="none" strike="noStrike" dirty="0">
                        <a:solidFill>
                          <a:srgbClr val="000000"/>
                        </a:solidFill>
                        <a:effectLst/>
                        <a:latin typeface="Calibri" panose="020F0502020204030204" pitchFamily="34" charset="0"/>
                      </a:endParaRPr>
                    </a:p>
                  </a:txBody>
                  <a:tcPr marL="5162" marR="5162" marT="5162" marB="0" anchor="ct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19616293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HK" dirty="0"/>
              <a:t>Auto-generation of exceptions</a:t>
            </a:r>
            <a:endParaRPr lang="zh-TW" altLang="zh-HK" dirty="0"/>
          </a:p>
        </p:txBody>
      </p:sp>
      <p:sp>
        <p:nvSpPr>
          <p:cNvPr id="3" name="Content Placeholder 2"/>
          <p:cNvSpPr>
            <a:spLocks noGrp="1"/>
          </p:cNvSpPr>
          <p:nvPr>
            <p:ph idx="1"/>
          </p:nvPr>
        </p:nvSpPr>
        <p:spPr/>
        <p:txBody>
          <a:bodyPr/>
          <a:lstStyle/>
          <a:p>
            <a:pPr>
              <a:buFont typeface="Arial" panose="020B0604020202020204" pitchFamily="34" charset="0"/>
              <a:buChar char="•"/>
            </a:pPr>
            <a:r>
              <a:rPr lang="en-US" altLang="zh-HK" dirty="0" err="1" smtClean="0"/>
              <a:t>u.achieve</a:t>
            </a:r>
            <a:r>
              <a:rPr lang="en-US" altLang="zh-HK" dirty="0" smtClean="0"/>
              <a:t> </a:t>
            </a:r>
            <a:r>
              <a:rPr lang="en-US" altLang="zh-HK" dirty="0"/>
              <a:t>have different types of exceptions (force requirement to complete, force course to requirement, change credit, change groups </a:t>
            </a:r>
            <a:r>
              <a:rPr lang="en-US" altLang="zh-HK" dirty="0" err="1"/>
              <a:t>etc</a:t>
            </a:r>
            <a:r>
              <a:rPr lang="en-US" altLang="zh-HK" dirty="0"/>
              <a:t>)</a:t>
            </a:r>
            <a:endParaRPr lang="zh-TW" altLang="zh-HK" dirty="0"/>
          </a:p>
          <a:p>
            <a:pPr>
              <a:buFont typeface="Arial" panose="020B0604020202020204" pitchFamily="34" charset="0"/>
              <a:buChar char="•"/>
            </a:pPr>
            <a:r>
              <a:rPr lang="en-US" altLang="zh-HK" dirty="0" smtClean="0"/>
              <a:t>We </a:t>
            </a:r>
            <a:r>
              <a:rPr lang="en-US" altLang="zh-HK" dirty="0"/>
              <a:t>have integrated SIS Credit Transfer and Exemption System to </a:t>
            </a:r>
            <a:r>
              <a:rPr lang="en-US" altLang="zh-HK" dirty="0" err="1"/>
              <a:t>u.achieve</a:t>
            </a:r>
            <a:r>
              <a:rPr lang="en-US" altLang="zh-HK" dirty="0"/>
              <a:t> so that additional enrollment and exceptions are refreshed automatically.</a:t>
            </a:r>
            <a:endParaRPr lang="zh-TW" altLang="zh-HK" dirty="0"/>
          </a:p>
          <a:p>
            <a:pPr>
              <a:buFont typeface="Arial" panose="020B0604020202020204" pitchFamily="34" charset="0"/>
              <a:buChar char="•"/>
            </a:pPr>
            <a:r>
              <a:rPr lang="en-US" altLang="zh-HK" dirty="0" smtClean="0"/>
              <a:t>Examples </a:t>
            </a:r>
            <a:r>
              <a:rPr lang="en-US" altLang="zh-HK" dirty="0"/>
              <a:t>are: exemption to Chinese Language Enhancement, Common Core courses, course mapping to certain requirement of majors/minor</a:t>
            </a:r>
            <a:endParaRPr lang="zh-TW" altLang="zh-HK" dirty="0"/>
          </a:p>
        </p:txBody>
      </p:sp>
      <p:sp>
        <p:nvSpPr>
          <p:cNvPr id="5" name="Footer Placeholder 2">
            <a:extLst>
              <a:ext uri="{FF2B5EF4-FFF2-40B4-BE49-F238E27FC236}">
                <a16:creationId xmlns:a16="http://schemas.microsoft.com/office/drawing/2014/main" id="{C8838028-36FB-478C-8DCA-466C5176C113}"/>
              </a:ext>
            </a:extLst>
          </p:cNvPr>
          <p:cNvSpPr>
            <a:spLocks noGrp="1"/>
          </p:cNvSpPr>
          <p:nvPr>
            <p:ph type="ftr" sz="quarter" idx="11"/>
          </p:nvPr>
        </p:nvSpPr>
        <p:spPr>
          <a:xfrm>
            <a:off x="3632200" y="6470704"/>
            <a:ext cx="4426094" cy="274320"/>
          </a:xfrm>
        </p:spPr>
        <p:txBody>
          <a:bodyPr/>
          <a:lstStyle/>
          <a:p>
            <a:r>
              <a:rPr lang="en-US" dirty="0"/>
              <a:t>Asia Alliance   7-8 May 2018</a:t>
            </a:r>
          </a:p>
        </p:txBody>
      </p:sp>
    </p:spTree>
    <p:extLst>
      <p:ext uri="{BB962C8B-B14F-4D97-AF65-F5344CB8AC3E}">
        <p14:creationId xmlns:p14="http://schemas.microsoft.com/office/powerpoint/2010/main" val="121154935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Advanced Standing</a:t>
            </a:r>
            <a:endParaRPr lang="en-US" dirty="0"/>
          </a:p>
        </p:txBody>
      </p:sp>
      <p:pic>
        <p:nvPicPr>
          <p:cNvPr id="1026" name="Picture 2"/>
          <p:cNvPicPr>
            <a:picLocks noGrp="1" noChangeAspect="1" noChangeArrowheads="1"/>
          </p:cNvPicPr>
          <p:nvPr>
            <p:ph idx="1"/>
          </p:nvPr>
        </p:nvPicPr>
        <p:blipFill>
          <a:blip r:embed="rId2" cstate="print"/>
          <a:srcRect/>
          <a:stretch>
            <a:fillRect/>
          </a:stretch>
        </p:blipFill>
        <p:spPr bwMode="auto">
          <a:xfrm>
            <a:off x="498475" y="1718739"/>
            <a:ext cx="7556500" cy="4365085"/>
          </a:xfrm>
          <a:prstGeom prst="rect">
            <a:avLst/>
          </a:prstGeom>
          <a:noFill/>
          <a:ln w="9525">
            <a:noFill/>
            <a:miter lim="800000"/>
            <a:headEnd/>
            <a:tailEnd/>
          </a:ln>
        </p:spPr>
      </p:pic>
      <p:sp>
        <p:nvSpPr>
          <p:cNvPr id="4" name="Rectangle 3"/>
          <p:cNvSpPr/>
          <p:nvPr/>
        </p:nvSpPr>
        <p:spPr>
          <a:xfrm>
            <a:off x="7021001" y="4476585"/>
            <a:ext cx="262573" cy="7951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676700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Course Exemption</a:t>
            </a:r>
            <a:endParaRPr lang="en-US" dirty="0"/>
          </a:p>
        </p:txBody>
      </p:sp>
      <p:pic>
        <p:nvPicPr>
          <p:cNvPr id="2050" name="Picture 2"/>
          <p:cNvPicPr>
            <a:picLocks noGrp="1" noChangeAspect="1" noChangeArrowheads="1"/>
          </p:cNvPicPr>
          <p:nvPr>
            <p:ph idx="1"/>
          </p:nvPr>
        </p:nvPicPr>
        <p:blipFill>
          <a:blip r:embed="rId2" cstate="print"/>
          <a:srcRect/>
          <a:stretch>
            <a:fillRect/>
          </a:stretch>
        </p:blipFill>
        <p:spPr bwMode="auto">
          <a:xfrm>
            <a:off x="498475" y="1836000"/>
            <a:ext cx="7556500" cy="4130563"/>
          </a:xfrm>
          <a:prstGeom prst="rect">
            <a:avLst/>
          </a:prstGeom>
          <a:noFill/>
          <a:ln w="9525">
            <a:noFill/>
            <a:miter lim="800000"/>
            <a:headEnd/>
            <a:tailEnd/>
          </a:ln>
        </p:spPr>
      </p:pic>
      <p:sp>
        <p:nvSpPr>
          <p:cNvPr id="4" name="Rectangle 3"/>
          <p:cNvSpPr/>
          <p:nvPr/>
        </p:nvSpPr>
        <p:spPr>
          <a:xfrm>
            <a:off x="6997148" y="4738978"/>
            <a:ext cx="429370" cy="874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58207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Credit Transfer</a:t>
            </a:r>
            <a:endParaRPr lang="en-US" dirty="0"/>
          </a:p>
        </p:txBody>
      </p:sp>
      <p:pic>
        <p:nvPicPr>
          <p:cNvPr id="4098" name="Picture 2"/>
          <p:cNvPicPr>
            <a:picLocks noGrp="1" noChangeAspect="1" noChangeArrowheads="1"/>
          </p:cNvPicPr>
          <p:nvPr>
            <p:ph idx="1"/>
          </p:nvPr>
        </p:nvPicPr>
        <p:blipFill>
          <a:blip r:embed="rId2" cstate="print"/>
          <a:srcRect/>
          <a:stretch>
            <a:fillRect/>
          </a:stretch>
        </p:blipFill>
        <p:spPr bwMode="auto">
          <a:xfrm>
            <a:off x="864429" y="1676400"/>
            <a:ext cx="6824591" cy="4449763"/>
          </a:xfrm>
          <a:prstGeom prst="rect">
            <a:avLst/>
          </a:prstGeom>
          <a:noFill/>
          <a:ln w="9525">
            <a:noFill/>
            <a:miter lim="800000"/>
            <a:headEnd/>
            <a:tailEnd/>
          </a:ln>
        </p:spPr>
      </p:pic>
    </p:spTree>
    <p:extLst>
      <p:ext uri="{BB962C8B-B14F-4D97-AF65-F5344CB8AC3E}">
        <p14:creationId xmlns:p14="http://schemas.microsoft.com/office/powerpoint/2010/main" val="33718960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Grp="1" noChangeAspect="1" noChangeArrowheads="1"/>
          </p:cNvPicPr>
          <p:nvPr>
            <p:ph idx="1"/>
          </p:nvPr>
        </p:nvPicPr>
        <p:blipFill>
          <a:blip r:embed="rId2" cstate="print"/>
          <a:srcRect/>
          <a:stretch>
            <a:fillRect/>
          </a:stretch>
        </p:blipFill>
        <p:spPr bwMode="auto">
          <a:xfrm>
            <a:off x="498475" y="2753458"/>
            <a:ext cx="7556500" cy="2295646"/>
          </a:xfrm>
          <a:prstGeom prst="rect">
            <a:avLst/>
          </a:prstGeom>
          <a:noFill/>
          <a:ln w="9525">
            <a:noFill/>
            <a:miter lim="800000"/>
            <a:headEnd/>
            <a:tailEnd/>
          </a:ln>
        </p:spPr>
      </p:pic>
      <p:sp>
        <p:nvSpPr>
          <p:cNvPr id="5" name="Title 1"/>
          <p:cNvSpPr>
            <a:spLocks noGrp="1"/>
          </p:cNvSpPr>
          <p:nvPr>
            <p:ph type="title"/>
          </p:nvPr>
        </p:nvSpPr>
        <p:spPr/>
        <p:txBody>
          <a:bodyPr/>
          <a:lstStyle/>
          <a:p>
            <a:r>
              <a:rPr lang="en-US" dirty="0" smtClean="0"/>
              <a:t>Credit Transfer</a:t>
            </a:r>
            <a:endParaRPr lang="en-US" dirty="0"/>
          </a:p>
        </p:txBody>
      </p:sp>
    </p:spTree>
    <p:extLst>
      <p:ext uri="{BB962C8B-B14F-4D97-AF65-F5344CB8AC3E}">
        <p14:creationId xmlns:p14="http://schemas.microsoft.com/office/powerpoint/2010/main" val="3721053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HK" dirty="0"/>
              <a:t>Degree Audit Summary</a:t>
            </a:r>
            <a:endParaRPr lang="zh-TW" altLang="zh-HK" dirty="0"/>
          </a:p>
        </p:txBody>
      </p:sp>
      <p:sp>
        <p:nvSpPr>
          <p:cNvPr id="3" name="Content Placeholder 2"/>
          <p:cNvSpPr>
            <a:spLocks noGrp="1"/>
          </p:cNvSpPr>
          <p:nvPr>
            <p:ph idx="1"/>
          </p:nvPr>
        </p:nvSpPr>
        <p:spPr/>
        <p:txBody>
          <a:bodyPr/>
          <a:lstStyle/>
          <a:p>
            <a:pPr>
              <a:buFont typeface="Arial" panose="020B0604020202020204" pitchFamily="34" charset="0"/>
              <a:buChar char="•"/>
            </a:pPr>
            <a:r>
              <a:rPr lang="en-US" altLang="zh-HK" dirty="0" smtClean="0"/>
              <a:t>Automatically </a:t>
            </a:r>
            <a:r>
              <a:rPr lang="en-US" altLang="zh-HK" dirty="0"/>
              <a:t>generated after generating batch reports</a:t>
            </a:r>
            <a:endParaRPr lang="zh-TW" altLang="zh-HK" dirty="0"/>
          </a:p>
          <a:p>
            <a:pPr>
              <a:buFont typeface="Arial" panose="020B0604020202020204" pitchFamily="34" charset="0"/>
              <a:buChar char="•"/>
            </a:pPr>
            <a:r>
              <a:rPr lang="en-US" altLang="zh-HK" dirty="0" smtClean="0"/>
              <a:t>Summary </a:t>
            </a:r>
            <a:r>
              <a:rPr lang="en-US" altLang="zh-HK" dirty="0"/>
              <a:t>report by students against all requirements of curriculum, majors or minors</a:t>
            </a:r>
            <a:endParaRPr lang="zh-TW" altLang="zh-HK" dirty="0"/>
          </a:p>
          <a:p>
            <a:pPr>
              <a:buFont typeface="Arial" panose="020B0604020202020204" pitchFamily="34" charset="0"/>
              <a:buChar char="•"/>
            </a:pPr>
            <a:r>
              <a:rPr lang="en-US" altLang="zh-HK" dirty="0" smtClean="0"/>
              <a:t>Summary </a:t>
            </a:r>
            <a:r>
              <a:rPr lang="en-US" altLang="zh-HK" dirty="0"/>
              <a:t>report by batch showing the percentage of students who have not satisfied certain requirements</a:t>
            </a:r>
            <a:endParaRPr lang="zh-TW" altLang="zh-HK" dirty="0"/>
          </a:p>
          <a:p>
            <a:pPr>
              <a:buFont typeface="Arial" panose="020B0604020202020204" pitchFamily="34" charset="0"/>
              <a:buChar char="•"/>
            </a:pPr>
            <a:r>
              <a:rPr lang="en-US" altLang="zh-HK" dirty="0" smtClean="0"/>
              <a:t>Example</a:t>
            </a:r>
            <a:r>
              <a:rPr lang="en-US" altLang="zh-HK" dirty="0"/>
              <a:t>: how many students (in certain batch) have not satisfied Common Core requirements and who are they</a:t>
            </a:r>
            <a:endParaRPr lang="zh-TW" altLang="zh-HK" dirty="0"/>
          </a:p>
        </p:txBody>
      </p:sp>
      <p:sp>
        <p:nvSpPr>
          <p:cNvPr id="5" name="Footer Placeholder 2">
            <a:extLst>
              <a:ext uri="{FF2B5EF4-FFF2-40B4-BE49-F238E27FC236}">
                <a16:creationId xmlns:a16="http://schemas.microsoft.com/office/drawing/2014/main" id="{C8838028-36FB-478C-8DCA-466C5176C113}"/>
              </a:ext>
            </a:extLst>
          </p:cNvPr>
          <p:cNvSpPr>
            <a:spLocks noGrp="1"/>
          </p:cNvSpPr>
          <p:nvPr>
            <p:ph type="ftr" sz="quarter" idx="11"/>
          </p:nvPr>
        </p:nvSpPr>
        <p:spPr>
          <a:xfrm>
            <a:off x="3632200" y="6470704"/>
            <a:ext cx="4426094" cy="274320"/>
          </a:xfrm>
        </p:spPr>
        <p:txBody>
          <a:bodyPr/>
          <a:lstStyle/>
          <a:p>
            <a:r>
              <a:rPr lang="en-US" dirty="0"/>
              <a:t>Asia Alliance   7-8 May 2018</a:t>
            </a:r>
          </a:p>
        </p:txBody>
      </p:sp>
    </p:spTree>
    <p:extLst>
      <p:ext uri="{BB962C8B-B14F-4D97-AF65-F5344CB8AC3E}">
        <p14:creationId xmlns:p14="http://schemas.microsoft.com/office/powerpoint/2010/main" val="1373415427"/>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lstStyle/>
          <a:p>
            <a:r>
              <a:rPr lang="en-US" dirty="0" smtClean="0"/>
              <a:t>Degree Audit Summary</a:t>
            </a:r>
            <a:endParaRPr lang="en-US" dirty="0"/>
          </a:p>
        </p:txBody>
      </p:sp>
      <p:pic>
        <p:nvPicPr>
          <p:cNvPr id="4" name="Content Placeholder 3"/>
          <p:cNvPicPr>
            <a:picLocks noGrp="1" noChangeAspect="1"/>
          </p:cNvPicPr>
          <p:nvPr>
            <p:ph idx="1"/>
          </p:nvPr>
        </p:nvPicPr>
        <p:blipFill>
          <a:blip r:embed="rId2"/>
          <a:stretch>
            <a:fillRect/>
          </a:stretch>
        </p:blipFill>
        <p:spPr>
          <a:xfrm>
            <a:off x="768350" y="3209973"/>
            <a:ext cx="7289800" cy="2174778"/>
          </a:xfrm>
          <a:prstGeom prst="rect">
            <a:avLst/>
          </a:prstGeom>
        </p:spPr>
      </p:pic>
    </p:spTree>
    <p:extLst>
      <p:ext uri="{BB962C8B-B14F-4D97-AF65-F5344CB8AC3E}">
        <p14:creationId xmlns:p14="http://schemas.microsoft.com/office/powerpoint/2010/main" val="942181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HK" dirty="0"/>
              <a:t>Student Information System in HKU</a:t>
            </a:r>
            <a:endParaRPr lang="zh-TW" altLang="zh-HK" dirty="0"/>
          </a:p>
        </p:txBody>
      </p:sp>
      <p:sp>
        <p:nvSpPr>
          <p:cNvPr id="3" name="Content Placeholder 2"/>
          <p:cNvSpPr>
            <a:spLocks noGrp="1"/>
          </p:cNvSpPr>
          <p:nvPr>
            <p:ph idx="1"/>
          </p:nvPr>
        </p:nvSpPr>
        <p:spPr/>
        <p:txBody>
          <a:bodyPr/>
          <a:lstStyle/>
          <a:p>
            <a:pPr>
              <a:buFont typeface="Arial" panose="020B0604020202020204" pitchFamily="34" charset="0"/>
              <a:buChar char="•"/>
            </a:pPr>
            <a:r>
              <a:rPr lang="en-US" altLang="zh-HK" dirty="0"/>
              <a:t>Launched Campus Solutions 9.0 in </a:t>
            </a:r>
            <a:r>
              <a:rPr lang="en-US" altLang="zh-HK" dirty="0" smtClean="0"/>
              <a:t>2010</a:t>
            </a:r>
          </a:p>
          <a:p>
            <a:pPr>
              <a:buFont typeface="Arial" panose="020B0604020202020204" pitchFamily="34" charset="0"/>
              <a:buChar char="•"/>
            </a:pPr>
            <a:r>
              <a:rPr lang="en-US" altLang="zh-HK" dirty="0"/>
              <a:t>Launched Degree Audit System (</a:t>
            </a:r>
            <a:r>
              <a:rPr lang="en-US" altLang="zh-HK" dirty="0" err="1"/>
              <a:t>u.achieve</a:t>
            </a:r>
            <a:r>
              <a:rPr lang="en-US" altLang="zh-HK" dirty="0"/>
              <a:t> 4.2)  in </a:t>
            </a:r>
            <a:r>
              <a:rPr lang="en-US" altLang="zh-HK" dirty="0" smtClean="0"/>
              <a:t>2015</a:t>
            </a:r>
          </a:p>
        </p:txBody>
      </p:sp>
      <p:sp>
        <p:nvSpPr>
          <p:cNvPr id="5" name="Footer Placeholder 2">
            <a:extLst>
              <a:ext uri="{FF2B5EF4-FFF2-40B4-BE49-F238E27FC236}">
                <a16:creationId xmlns:a16="http://schemas.microsoft.com/office/drawing/2014/main" id="{C8838028-36FB-478C-8DCA-466C5176C113}"/>
              </a:ext>
            </a:extLst>
          </p:cNvPr>
          <p:cNvSpPr>
            <a:spLocks noGrp="1"/>
          </p:cNvSpPr>
          <p:nvPr>
            <p:ph type="ftr" sz="quarter" idx="11"/>
          </p:nvPr>
        </p:nvSpPr>
        <p:spPr>
          <a:xfrm>
            <a:off x="3632200" y="6470704"/>
            <a:ext cx="4426094" cy="274320"/>
          </a:xfrm>
        </p:spPr>
        <p:txBody>
          <a:bodyPr/>
          <a:lstStyle/>
          <a:p>
            <a:r>
              <a:rPr lang="en-US" dirty="0"/>
              <a:t>Asia Alliance   7-8 May 2018</a:t>
            </a:r>
          </a:p>
        </p:txBody>
      </p:sp>
      <p:pic>
        <p:nvPicPr>
          <p:cNvPr id="191" name="Picture 19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58136" y="4322406"/>
            <a:ext cx="2371725" cy="1333500"/>
          </a:xfrm>
          <a:prstGeom prst="rect">
            <a:avLst/>
          </a:prstGeom>
        </p:spPr>
      </p:pic>
    </p:spTree>
    <p:extLst>
      <p:ext uri="{BB962C8B-B14F-4D97-AF65-F5344CB8AC3E}">
        <p14:creationId xmlns:p14="http://schemas.microsoft.com/office/powerpoint/2010/main" val="3401215634"/>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lstStyle/>
          <a:p>
            <a:r>
              <a:rPr lang="en-US" dirty="0" smtClean="0"/>
              <a:t>DA Summary – By Student</a:t>
            </a:r>
            <a:endParaRPr lang="en-US" dirty="0"/>
          </a:p>
        </p:txBody>
      </p:sp>
      <p:pic>
        <p:nvPicPr>
          <p:cNvPr id="3" name="Content Placeholder 2"/>
          <p:cNvPicPr>
            <a:picLocks noGrp="1" noChangeAspect="1"/>
          </p:cNvPicPr>
          <p:nvPr>
            <p:ph idx="1"/>
          </p:nvPr>
        </p:nvPicPr>
        <p:blipFill>
          <a:blip r:embed="rId2"/>
          <a:stretch>
            <a:fillRect/>
          </a:stretch>
        </p:blipFill>
        <p:spPr>
          <a:xfrm>
            <a:off x="768350" y="2970208"/>
            <a:ext cx="7289800" cy="2654308"/>
          </a:xfrm>
          <a:prstGeom prst="rect">
            <a:avLst/>
          </a:prstGeom>
        </p:spPr>
      </p:pic>
    </p:spTree>
    <p:extLst>
      <p:ext uri="{BB962C8B-B14F-4D97-AF65-F5344CB8AC3E}">
        <p14:creationId xmlns:p14="http://schemas.microsoft.com/office/powerpoint/2010/main" val="2831166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lstStyle/>
          <a:p>
            <a:r>
              <a:rPr lang="en-US" dirty="0" smtClean="0"/>
              <a:t>DA Summary – By </a:t>
            </a:r>
            <a:r>
              <a:rPr lang="en-US" dirty="0" err="1" smtClean="0"/>
              <a:t>REquirement</a:t>
            </a:r>
            <a:endParaRPr lang="en-US" dirty="0"/>
          </a:p>
        </p:txBody>
      </p:sp>
      <p:pic>
        <p:nvPicPr>
          <p:cNvPr id="7" name="Content Placeholder 6"/>
          <p:cNvPicPr>
            <a:picLocks noGrp="1" noChangeAspect="1"/>
          </p:cNvPicPr>
          <p:nvPr>
            <p:ph idx="1"/>
          </p:nvPr>
        </p:nvPicPr>
        <p:blipFill>
          <a:blip r:embed="rId2"/>
          <a:stretch>
            <a:fillRect/>
          </a:stretch>
        </p:blipFill>
        <p:spPr>
          <a:xfrm>
            <a:off x="768350" y="2801035"/>
            <a:ext cx="7289800" cy="2992654"/>
          </a:xfrm>
          <a:prstGeom prst="rect">
            <a:avLst/>
          </a:prstGeom>
        </p:spPr>
      </p:pic>
    </p:spTree>
    <p:extLst>
      <p:ext uri="{BB962C8B-B14F-4D97-AF65-F5344CB8AC3E}">
        <p14:creationId xmlns:p14="http://schemas.microsoft.com/office/powerpoint/2010/main" val="22412165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lstStyle/>
          <a:p>
            <a:r>
              <a:rPr lang="en-US" dirty="0" smtClean="0"/>
              <a:t>DA Summary – By </a:t>
            </a:r>
            <a:r>
              <a:rPr lang="en-US" dirty="0" err="1" smtClean="0"/>
              <a:t>REquirement</a:t>
            </a:r>
            <a:endParaRPr lang="en-US" dirty="0"/>
          </a:p>
        </p:txBody>
      </p:sp>
      <p:pic>
        <p:nvPicPr>
          <p:cNvPr id="7" name="Content Placeholder 6"/>
          <p:cNvPicPr>
            <a:picLocks noGrp="1" noChangeAspect="1"/>
          </p:cNvPicPr>
          <p:nvPr>
            <p:ph idx="1"/>
          </p:nvPr>
        </p:nvPicPr>
        <p:blipFill>
          <a:blip r:embed="rId2"/>
          <a:stretch>
            <a:fillRect/>
          </a:stretch>
        </p:blipFill>
        <p:spPr>
          <a:xfrm>
            <a:off x="768350" y="2801035"/>
            <a:ext cx="7289800" cy="2992654"/>
          </a:xfrm>
          <a:prstGeom prst="rect">
            <a:avLst/>
          </a:prstGeom>
        </p:spPr>
      </p:pic>
      <p:pic>
        <p:nvPicPr>
          <p:cNvPr id="2" name="Picture 1"/>
          <p:cNvPicPr>
            <a:picLocks noChangeAspect="1"/>
          </p:cNvPicPr>
          <p:nvPr/>
        </p:nvPicPr>
        <p:blipFill>
          <a:blip r:embed="rId3"/>
          <a:stretch>
            <a:fillRect/>
          </a:stretch>
        </p:blipFill>
        <p:spPr>
          <a:xfrm>
            <a:off x="4413123" y="2792768"/>
            <a:ext cx="3545547" cy="3009187"/>
          </a:xfrm>
          <a:prstGeom prst="rect">
            <a:avLst/>
          </a:prstGeom>
        </p:spPr>
      </p:pic>
    </p:spTree>
    <p:extLst>
      <p:ext uri="{BB962C8B-B14F-4D97-AF65-F5344CB8AC3E}">
        <p14:creationId xmlns:p14="http://schemas.microsoft.com/office/powerpoint/2010/main" val="398624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HK" dirty="0"/>
              <a:t>Student engagement</a:t>
            </a:r>
            <a:endParaRPr lang="zh-TW" altLang="zh-HK" dirty="0"/>
          </a:p>
        </p:txBody>
      </p:sp>
      <p:sp>
        <p:nvSpPr>
          <p:cNvPr id="3" name="Content Placeholder 2"/>
          <p:cNvSpPr>
            <a:spLocks noGrp="1"/>
          </p:cNvSpPr>
          <p:nvPr>
            <p:ph idx="1"/>
          </p:nvPr>
        </p:nvSpPr>
        <p:spPr/>
        <p:txBody>
          <a:bodyPr/>
          <a:lstStyle/>
          <a:p>
            <a:pPr>
              <a:buFont typeface="Arial" panose="020B0604020202020204" pitchFamily="34" charset="0"/>
              <a:buChar char="•"/>
            </a:pPr>
            <a:r>
              <a:rPr lang="en-US" altLang="zh-HK" dirty="0" smtClean="0"/>
              <a:t>All </a:t>
            </a:r>
            <a:r>
              <a:rPr lang="en-US" altLang="zh-HK" dirty="0"/>
              <a:t>attempts of degree audit report generation by students are </a:t>
            </a:r>
            <a:r>
              <a:rPr lang="en-US" altLang="zh-HK" dirty="0" smtClean="0"/>
              <a:t>recorded</a:t>
            </a:r>
          </a:p>
          <a:p>
            <a:pPr>
              <a:buFont typeface="Arial" panose="020B0604020202020204" pitchFamily="34" charset="0"/>
              <a:buChar char="•"/>
            </a:pPr>
            <a:endParaRPr lang="zh-TW" altLang="zh-HK" dirty="0"/>
          </a:p>
        </p:txBody>
      </p:sp>
      <p:sp>
        <p:nvSpPr>
          <p:cNvPr id="5" name="Footer Placeholder 2">
            <a:extLst>
              <a:ext uri="{FF2B5EF4-FFF2-40B4-BE49-F238E27FC236}">
                <a16:creationId xmlns:a16="http://schemas.microsoft.com/office/drawing/2014/main" id="{C8838028-36FB-478C-8DCA-466C5176C113}"/>
              </a:ext>
            </a:extLst>
          </p:cNvPr>
          <p:cNvSpPr>
            <a:spLocks noGrp="1"/>
          </p:cNvSpPr>
          <p:nvPr>
            <p:ph type="ftr" sz="quarter" idx="11"/>
          </p:nvPr>
        </p:nvSpPr>
        <p:spPr>
          <a:xfrm>
            <a:off x="3632200" y="6470704"/>
            <a:ext cx="4426094" cy="274320"/>
          </a:xfrm>
        </p:spPr>
        <p:txBody>
          <a:bodyPr/>
          <a:lstStyle/>
          <a:p>
            <a:r>
              <a:rPr lang="en-US" dirty="0"/>
              <a:t>Asia Alliance   7-8 May 2018</a:t>
            </a:r>
          </a:p>
        </p:txBody>
      </p:sp>
      <p:graphicFrame>
        <p:nvGraphicFramePr>
          <p:cNvPr id="4" name="Table 3"/>
          <p:cNvGraphicFramePr>
            <a:graphicFrameLocks noGrp="1"/>
          </p:cNvGraphicFramePr>
          <p:nvPr>
            <p:extLst>
              <p:ext uri="{D42A27DB-BD31-4B8C-83A1-F6EECF244321}">
                <p14:modId xmlns:p14="http://schemas.microsoft.com/office/powerpoint/2010/main" val="2571403633"/>
              </p:ext>
            </p:extLst>
          </p:nvPr>
        </p:nvGraphicFramePr>
        <p:xfrm>
          <a:off x="1015042" y="3398329"/>
          <a:ext cx="6096000" cy="2865120"/>
        </p:xfrm>
        <a:graphic>
          <a:graphicData uri="http://schemas.openxmlformats.org/drawingml/2006/table">
            <a:tbl>
              <a:tblPr firstRow="1" bandRow="1">
                <a:tableStyleId>{5C22544A-7EE6-4342-B048-85BDC9FD1C3A}</a:tableStyleId>
              </a:tblPr>
              <a:tblGrid>
                <a:gridCol w="1607388">
                  <a:extLst>
                    <a:ext uri="{9D8B030D-6E8A-4147-A177-3AD203B41FA5}">
                      <a16:colId xmlns:a16="http://schemas.microsoft.com/office/drawing/2014/main" val="20000"/>
                    </a:ext>
                  </a:extLst>
                </a:gridCol>
                <a:gridCol w="2456612">
                  <a:extLst>
                    <a:ext uri="{9D8B030D-6E8A-4147-A177-3AD203B41FA5}">
                      <a16:colId xmlns:a16="http://schemas.microsoft.com/office/drawing/2014/main" val="20001"/>
                    </a:ext>
                  </a:extLst>
                </a:gridCol>
                <a:gridCol w="2032000">
                  <a:extLst>
                    <a:ext uri="{9D8B030D-6E8A-4147-A177-3AD203B41FA5}">
                      <a16:colId xmlns:a16="http://schemas.microsoft.com/office/drawing/2014/main" val="20002"/>
                    </a:ext>
                  </a:extLst>
                </a:gridCol>
              </a:tblGrid>
              <a:tr h="370840">
                <a:tc>
                  <a:txBody>
                    <a:bodyPr/>
                    <a:lstStyle/>
                    <a:p>
                      <a:r>
                        <a:rPr lang="en-US" dirty="0" smtClean="0"/>
                        <a:t>No</a:t>
                      </a:r>
                      <a:r>
                        <a:rPr lang="en-US" baseline="0" dirty="0" smtClean="0"/>
                        <a:t> of reports per student</a:t>
                      </a:r>
                      <a:endParaRPr lang="en-US" dirty="0"/>
                    </a:p>
                  </a:txBody>
                  <a:tcPr/>
                </a:tc>
                <a:tc>
                  <a:txBody>
                    <a:bodyPr/>
                    <a:lstStyle/>
                    <a:p>
                      <a:r>
                        <a:rPr lang="en-US" dirty="0" smtClean="0"/>
                        <a:t>Headcounts </a:t>
                      </a:r>
                    </a:p>
                    <a:p>
                      <a:r>
                        <a:rPr lang="en-US" dirty="0" smtClean="0"/>
                        <a:t>(Jan-Apr 2018)</a:t>
                      </a:r>
                      <a:endParaRPr lang="en-US" dirty="0"/>
                    </a:p>
                  </a:txBody>
                  <a:tcPr/>
                </a:tc>
                <a:tc>
                  <a:txBody>
                    <a:bodyPr/>
                    <a:lstStyle/>
                    <a:p>
                      <a:r>
                        <a:rPr lang="en-US" dirty="0" smtClean="0"/>
                        <a:t>Percentage (%) out of eligible</a:t>
                      </a:r>
                      <a:r>
                        <a:rPr lang="en-US" baseline="0" dirty="0" smtClean="0"/>
                        <a:t> students</a:t>
                      </a:r>
                      <a:endParaRPr lang="en-US" dirty="0"/>
                    </a:p>
                  </a:txBody>
                  <a:tcPr/>
                </a:tc>
                <a:extLst>
                  <a:ext uri="{0D108BD9-81ED-4DB2-BD59-A6C34878D82A}">
                    <a16:rowId xmlns:a16="http://schemas.microsoft.com/office/drawing/2014/main" val="10000"/>
                  </a:ext>
                </a:extLst>
              </a:tr>
              <a:tr h="370840">
                <a:tc>
                  <a:txBody>
                    <a:bodyPr/>
                    <a:lstStyle/>
                    <a:p>
                      <a:pPr algn="ctr"/>
                      <a:r>
                        <a:rPr lang="en-US" dirty="0" smtClean="0"/>
                        <a:t>0</a:t>
                      </a:r>
                      <a:endParaRPr lang="en-US" dirty="0"/>
                    </a:p>
                  </a:txBody>
                  <a:tcPr/>
                </a:tc>
                <a:tc>
                  <a:txBody>
                    <a:bodyPr/>
                    <a:lstStyle/>
                    <a:p>
                      <a:pPr algn="ctr"/>
                      <a:r>
                        <a:rPr lang="en-US" dirty="0" smtClean="0"/>
                        <a:t>2370</a:t>
                      </a:r>
                      <a:endParaRPr lang="en-US" dirty="0"/>
                    </a:p>
                  </a:txBody>
                  <a:tcPr/>
                </a:tc>
                <a:tc>
                  <a:txBody>
                    <a:bodyPr/>
                    <a:lstStyle/>
                    <a:p>
                      <a:pPr algn="ctr"/>
                      <a:r>
                        <a:rPr lang="en-US" dirty="0" smtClean="0"/>
                        <a:t>40.7</a:t>
                      </a:r>
                      <a:endParaRPr lang="en-US" dirty="0"/>
                    </a:p>
                  </a:txBody>
                  <a:tcPr/>
                </a:tc>
                <a:extLst>
                  <a:ext uri="{0D108BD9-81ED-4DB2-BD59-A6C34878D82A}">
                    <a16:rowId xmlns:a16="http://schemas.microsoft.com/office/drawing/2014/main" val="10001"/>
                  </a:ext>
                </a:extLst>
              </a:tr>
              <a:tr h="370840">
                <a:tc>
                  <a:txBody>
                    <a:bodyPr/>
                    <a:lstStyle/>
                    <a:p>
                      <a:pPr algn="ctr"/>
                      <a:r>
                        <a:rPr lang="en-US" dirty="0" smtClean="0"/>
                        <a:t>1</a:t>
                      </a:r>
                      <a:endParaRPr lang="en-US" dirty="0"/>
                    </a:p>
                  </a:txBody>
                  <a:tcPr/>
                </a:tc>
                <a:tc>
                  <a:txBody>
                    <a:bodyPr/>
                    <a:lstStyle/>
                    <a:p>
                      <a:pPr algn="ctr"/>
                      <a:r>
                        <a:rPr lang="en-US" dirty="0" smtClean="0"/>
                        <a:t>665</a:t>
                      </a:r>
                      <a:endParaRPr lang="en-US" dirty="0"/>
                    </a:p>
                  </a:txBody>
                  <a:tcPr/>
                </a:tc>
                <a:tc>
                  <a:txBody>
                    <a:bodyPr/>
                    <a:lstStyle/>
                    <a:p>
                      <a:pPr algn="ctr"/>
                      <a:r>
                        <a:rPr lang="en-US" dirty="0" smtClean="0"/>
                        <a:t>11.4</a:t>
                      </a:r>
                      <a:endParaRPr lang="en-US" dirty="0"/>
                    </a:p>
                  </a:txBody>
                  <a:tcPr/>
                </a:tc>
                <a:extLst>
                  <a:ext uri="{0D108BD9-81ED-4DB2-BD59-A6C34878D82A}">
                    <a16:rowId xmlns:a16="http://schemas.microsoft.com/office/drawing/2014/main" val="10002"/>
                  </a:ext>
                </a:extLst>
              </a:tr>
              <a:tr h="370840">
                <a:tc>
                  <a:txBody>
                    <a:bodyPr/>
                    <a:lstStyle/>
                    <a:p>
                      <a:pPr algn="ctr"/>
                      <a:r>
                        <a:rPr lang="en-US" dirty="0" smtClean="0"/>
                        <a:t>2</a:t>
                      </a:r>
                      <a:endParaRPr lang="en-US" dirty="0"/>
                    </a:p>
                  </a:txBody>
                  <a:tcPr/>
                </a:tc>
                <a:tc>
                  <a:txBody>
                    <a:bodyPr/>
                    <a:lstStyle/>
                    <a:p>
                      <a:pPr algn="ctr"/>
                      <a:r>
                        <a:rPr lang="en-US" dirty="0" smtClean="0"/>
                        <a:t>775</a:t>
                      </a:r>
                      <a:endParaRPr lang="en-US" dirty="0"/>
                    </a:p>
                  </a:txBody>
                  <a:tcPr/>
                </a:tc>
                <a:tc>
                  <a:txBody>
                    <a:bodyPr/>
                    <a:lstStyle/>
                    <a:p>
                      <a:pPr algn="ctr"/>
                      <a:r>
                        <a:rPr lang="en-US" dirty="0" smtClean="0"/>
                        <a:t>13.3</a:t>
                      </a:r>
                      <a:endParaRPr lang="en-US" dirty="0"/>
                    </a:p>
                  </a:txBody>
                  <a:tcPr/>
                </a:tc>
                <a:extLst>
                  <a:ext uri="{0D108BD9-81ED-4DB2-BD59-A6C34878D82A}">
                    <a16:rowId xmlns:a16="http://schemas.microsoft.com/office/drawing/2014/main" val="10003"/>
                  </a:ext>
                </a:extLst>
              </a:tr>
              <a:tr h="370840">
                <a:tc>
                  <a:txBody>
                    <a:bodyPr/>
                    <a:lstStyle/>
                    <a:p>
                      <a:pPr algn="ctr"/>
                      <a:r>
                        <a:rPr lang="en-US" dirty="0" smtClean="0"/>
                        <a:t>3</a:t>
                      </a:r>
                      <a:endParaRPr lang="en-US" dirty="0"/>
                    </a:p>
                  </a:txBody>
                  <a:tcPr/>
                </a:tc>
                <a:tc>
                  <a:txBody>
                    <a:bodyPr/>
                    <a:lstStyle/>
                    <a:p>
                      <a:pPr algn="ctr"/>
                      <a:r>
                        <a:rPr lang="en-US" dirty="0" smtClean="0"/>
                        <a:t>434</a:t>
                      </a:r>
                      <a:endParaRPr lang="en-US" dirty="0"/>
                    </a:p>
                  </a:txBody>
                  <a:tcPr/>
                </a:tc>
                <a:tc>
                  <a:txBody>
                    <a:bodyPr/>
                    <a:lstStyle/>
                    <a:p>
                      <a:pPr algn="ctr"/>
                      <a:r>
                        <a:rPr lang="en-US" dirty="0" smtClean="0"/>
                        <a:t>7.4</a:t>
                      </a:r>
                      <a:endParaRPr lang="en-US" dirty="0"/>
                    </a:p>
                  </a:txBody>
                  <a:tcPr/>
                </a:tc>
                <a:extLst>
                  <a:ext uri="{0D108BD9-81ED-4DB2-BD59-A6C34878D82A}">
                    <a16:rowId xmlns:a16="http://schemas.microsoft.com/office/drawing/2014/main" val="10004"/>
                  </a:ext>
                </a:extLst>
              </a:tr>
              <a:tr h="370840">
                <a:tc>
                  <a:txBody>
                    <a:bodyPr/>
                    <a:lstStyle/>
                    <a:p>
                      <a:pPr algn="ctr"/>
                      <a:r>
                        <a:rPr lang="en-US" dirty="0" smtClean="0"/>
                        <a:t>4</a:t>
                      </a:r>
                      <a:endParaRPr lang="en-US" dirty="0"/>
                    </a:p>
                  </a:txBody>
                  <a:tcPr/>
                </a:tc>
                <a:tc>
                  <a:txBody>
                    <a:bodyPr/>
                    <a:lstStyle/>
                    <a:p>
                      <a:pPr algn="ctr"/>
                      <a:r>
                        <a:rPr lang="en-US" dirty="0" smtClean="0"/>
                        <a:t>418</a:t>
                      </a:r>
                      <a:endParaRPr lang="en-US" dirty="0"/>
                    </a:p>
                  </a:txBody>
                  <a:tcPr/>
                </a:tc>
                <a:tc>
                  <a:txBody>
                    <a:bodyPr/>
                    <a:lstStyle/>
                    <a:p>
                      <a:pPr algn="ctr"/>
                      <a:r>
                        <a:rPr lang="en-US" dirty="0" smtClean="0"/>
                        <a:t>7.2</a:t>
                      </a:r>
                      <a:endParaRPr lang="en-US" dirty="0"/>
                    </a:p>
                  </a:txBody>
                  <a:tcPr/>
                </a:tc>
                <a:extLst>
                  <a:ext uri="{0D108BD9-81ED-4DB2-BD59-A6C34878D82A}">
                    <a16:rowId xmlns:a16="http://schemas.microsoft.com/office/drawing/2014/main" val="10005"/>
                  </a:ext>
                </a:extLst>
              </a:tr>
              <a:tr h="370840">
                <a:tc>
                  <a:txBody>
                    <a:bodyPr/>
                    <a:lstStyle/>
                    <a:p>
                      <a:pPr algn="ctr"/>
                      <a:r>
                        <a:rPr lang="en-US" dirty="0" smtClean="0"/>
                        <a:t>&gt;4</a:t>
                      </a:r>
                      <a:endParaRPr lang="en-US" dirty="0"/>
                    </a:p>
                  </a:txBody>
                  <a:tcPr/>
                </a:tc>
                <a:tc>
                  <a:txBody>
                    <a:bodyPr/>
                    <a:lstStyle/>
                    <a:p>
                      <a:pPr algn="ctr"/>
                      <a:r>
                        <a:rPr lang="en-US" dirty="0" smtClean="0"/>
                        <a:t>1167</a:t>
                      </a:r>
                      <a:endParaRPr lang="en-US" dirty="0"/>
                    </a:p>
                  </a:txBody>
                  <a:tcPr/>
                </a:tc>
                <a:tc>
                  <a:txBody>
                    <a:bodyPr/>
                    <a:lstStyle/>
                    <a:p>
                      <a:pPr algn="ctr"/>
                      <a:r>
                        <a:rPr lang="en-US" dirty="0" smtClean="0"/>
                        <a:t>20.0</a:t>
                      </a:r>
                      <a:endParaRPr lang="en-US" dirty="0"/>
                    </a:p>
                  </a:txBody>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1640450888"/>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HK" dirty="0"/>
              <a:t>Identify abnormal situation</a:t>
            </a:r>
            <a:endParaRPr lang="zh-TW" altLang="zh-HK" dirty="0"/>
          </a:p>
        </p:txBody>
      </p:sp>
      <p:sp>
        <p:nvSpPr>
          <p:cNvPr id="3" name="Content Placeholder 2"/>
          <p:cNvSpPr>
            <a:spLocks noGrp="1"/>
          </p:cNvSpPr>
          <p:nvPr>
            <p:ph idx="1"/>
          </p:nvPr>
        </p:nvSpPr>
        <p:spPr/>
        <p:txBody>
          <a:bodyPr/>
          <a:lstStyle/>
          <a:p>
            <a:pPr>
              <a:buFont typeface="Arial" panose="020B0604020202020204" pitchFamily="34" charset="0"/>
              <a:buChar char="•"/>
            </a:pPr>
            <a:r>
              <a:rPr lang="en-US" altLang="zh-HK" dirty="0" smtClean="0"/>
              <a:t>Students </a:t>
            </a:r>
            <a:r>
              <a:rPr lang="en-US" altLang="zh-HK" dirty="0"/>
              <a:t>are normally required to take 6 Common Core courses only</a:t>
            </a:r>
            <a:endParaRPr lang="zh-TW" altLang="zh-HK" dirty="0"/>
          </a:p>
          <a:p>
            <a:pPr>
              <a:buFont typeface="Arial" panose="020B0604020202020204" pitchFamily="34" charset="0"/>
              <a:buChar char="•"/>
            </a:pPr>
            <a:r>
              <a:rPr lang="en-US" altLang="zh-HK" dirty="0" smtClean="0"/>
              <a:t>Complicated </a:t>
            </a:r>
            <a:r>
              <a:rPr lang="en-US" altLang="zh-HK" dirty="0"/>
              <a:t>by Advanced Standing, Credit Transfer or Course Exemption</a:t>
            </a:r>
            <a:endParaRPr lang="zh-TW" altLang="zh-HK" dirty="0"/>
          </a:p>
          <a:p>
            <a:pPr>
              <a:buFont typeface="Arial" panose="020B0604020202020204" pitchFamily="34" charset="0"/>
              <a:buChar char="•"/>
            </a:pPr>
            <a:r>
              <a:rPr lang="en-US" altLang="zh-HK" dirty="0" smtClean="0"/>
              <a:t>In </a:t>
            </a:r>
            <a:r>
              <a:rPr lang="en-US" altLang="zh-HK" dirty="0"/>
              <a:t>the past we cannot easily identify students who have taken extra Common Core courses</a:t>
            </a:r>
            <a:endParaRPr lang="zh-TW" altLang="zh-HK" dirty="0"/>
          </a:p>
          <a:p>
            <a:pPr>
              <a:buFont typeface="Arial" panose="020B0604020202020204" pitchFamily="34" charset="0"/>
              <a:buChar char="•"/>
            </a:pPr>
            <a:r>
              <a:rPr lang="en-US" altLang="zh-HK" dirty="0" smtClean="0"/>
              <a:t>Using </a:t>
            </a:r>
            <a:r>
              <a:rPr lang="en-US" altLang="zh-HK" dirty="0"/>
              <a:t>the degree audit summary tables, we can now identify these cases by simple </a:t>
            </a:r>
            <a:r>
              <a:rPr lang="en-US" altLang="zh-HK" dirty="0" smtClean="0"/>
              <a:t>query</a:t>
            </a:r>
          </a:p>
          <a:p>
            <a:pPr>
              <a:buFont typeface="Arial" panose="020B0604020202020204" pitchFamily="34" charset="0"/>
              <a:buChar char="•"/>
            </a:pPr>
            <a:r>
              <a:rPr lang="en-US" altLang="zh-TW" dirty="0" smtClean="0"/>
              <a:t>Steps:</a:t>
            </a:r>
          </a:p>
          <a:p>
            <a:pPr lvl="1">
              <a:buFont typeface="Arial" panose="020B0604020202020204" pitchFamily="34" charset="0"/>
              <a:buChar char="•"/>
            </a:pPr>
            <a:r>
              <a:rPr lang="en-US" altLang="zh-TW" dirty="0" smtClean="0"/>
              <a:t>Generate audit reports for target students</a:t>
            </a:r>
          </a:p>
          <a:p>
            <a:pPr lvl="1">
              <a:buFont typeface="Arial" panose="020B0604020202020204" pitchFamily="34" charset="0"/>
              <a:buChar char="•"/>
            </a:pPr>
            <a:r>
              <a:rPr lang="en-US" altLang="zh-TW" dirty="0" smtClean="0"/>
              <a:t>Find students who have completed Common Core requirements but have extra courses under free electives.</a:t>
            </a:r>
            <a:endParaRPr lang="zh-TW" altLang="zh-HK" dirty="0"/>
          </a:p>
        </p:txBody>
      </p:sp>
      <p:sp>
        <p:nvSpPr>
          <p:cNvPr id="5" name="Footer Placeholder 2">
            <a:extLst>
              <a:ext uri="{FF2B5EF4-FFF2-40B4-BE49-F238E27FC236}">
                <a16:creationId xmlns:a16="http://schemas.microsoft.com/office/drawing/2014/main" id="{C8838028-36FB-478C-8DCA-466C5176C113}"/>
              </a:ext>
            </a:extLst>
          </p:cNvPr>
          <p:cNvSpPr>
            <a:spLocks noGrp="1"/>
          </p:cNvSpPr>
          <p:nvPr>
            <p:ph type="ftr" sz="quarter" idx="11"/>
          </p:nvPr>
        </p:nvSpPr>
        <p:spPr>
          <a:xfrm>
            <a:off x="3632200" y="6470704"/>
            <a:ext cx="4426094" cy="274320"/>
          </a:xfrm>
        </p:spPr>
        <p:txBody>
          <a:bodyPr/>
          <a:lstStyle/>
          <a:p>
            <a:r>
              <a:rPr lang="en-US" dirty="0"/>
              <a:t>Asia Alliance   7-8 May 2018</a:t>
            </a:r>
          </a:p>
        </p:txBody>
      </p:sp>
    </p:spTree>
    <p:extLst>
      <p:ext uri="{BB962C8B-B14F-4D97-AF65-F5344CB8AC3E}">
        <p14:creationId xmlns:p14="http://schemas.microsoft.com/office/powerpoint/2010/main" val="2571368629"/>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HK" dirty="0"/>
              <a:t>Identify abnormal situation</a:t>
            </a:r>
            <a:endParaRPr lang="zh-TW" altLang="zh-HK" dirty="0"/>
          </a:p>
        </p:txBody>
      </p:sp>
      <p:sp>
        <p:nvSpPr>
          <p:cNvPr id="3" name="Content Placeholder 2"/>
          <p:cNvSpPr>
            <a:spLocks noGrp="1"/>
          </p:cNvSpPr>
          <p:nvPr>
            <p:ph idx="1"/>
          </p:nvPr>
        </p:nvSpPr>
        <p:spPr/>
        <p:txBody>
          <a:bodyPr/>
          <a:lstStyle/>
          <a:p>
            <a:pPr marL="128019" lvl="1" indent="0">
              <a:buNone/>
            </a:pPr>
            <a:endParaRPr lang="en-US" altLang="zh-TW" dirty="0"/>
          </a:p>
          <a:p>
            <a:pPr marL="128019" lvl="1" indent="0">
              <a:buNone/>
            </a:pPr>
            <a:endParaRPr lang="en-US" altLang="zh-TW" dirty="0" smtClean="0"/>
          </a:p>
        </p:txBody>
      </p:sp>
      <p:sp>
        <p:nvSpPr>
          <p:cNvPr id="5" name="Footer Placeholder 2">
            <a:extLst>
              <a:ext uri="{FF2B5EF4-FFF2-40B4-BE49-F238E27FC236}">
                <a16:creationId xmlns:a16="http://schemas.microsoft.com/office/drawing/2014/main" id="{C8838028-36FB-478C-8DCA-466C5176C113}"/>
              </a:ext>
            </a:extLst>
          </p:cNvPr>
          <p:cNvSpPr>
            <a:spLocks noGrp="1"/>
          </p:cNvSpPr>
          <p:nvPr>
            <p:ph type="ftr" sz="quarter" idx="11"/>
          </p:nvPr>
        </p:nvSpPr>
        <p:spPr>
          <a:xfrm>
            <a:off x="3632200" y="6470704"/>
            <a:ext cx="4426094" cy="274320"/>
          </a:xfrm>
        </p:spPr>
        <p:txBody>
          <a:bodyPr/>
          <a:lstStyle/>
          <a:p>
            <a:r>
              <a:rPr lang="en-US" dirty="0"/>
              <a:t>Asia Alliance   7-8 May 2018</a:t>
            </a:r>
          </a:p>
        </p:txBody>
      </p:sp>
      <p:pic>
        <p:nvPicPr>
          <p:cNvPr id="4" name="Picture 3"/>
          <p:cNvPicPr>
            <a:picLocks noChangeAspect="1"/>
          </p:cNvPicPr>
          <p:nvPr/>
        </p:nvPicPr>
        <p:blipFill>
          <a:blip r:embed="rId2"/>
          <a:stretch>
            <a:fillRect/>
          </a:stretch>
        </p:blipFill>
        <p:spPr>
          <a:xfrm>
            <a:off x="370399" y="2046306"/>
            <a:ext cx="8601075" cy="2162175"/>
          </a:xfrm>
          <a:prstGeom prst="rect">
            <a:avLst/>
          </a:prstGeom>
        </p:spPr>
      </p:pic>
      <p:pic>
        <p:nvPicPr>
          <p:cNvPr id="7" name="Picture 6"/>
          <p:cNvPicPr>
            <a:picLocks noChangeAspect="1"/>
          </p:cNvPicPr>
          <p:nvPr/>
        </p:nvPicPr>
        <p:blipFill>
          <a:blip r:embed="rId3"/>
          <a:stretch>
            <a:fillRect/>
          </a:stretch>
        </p:blipFill>
        <p:spPr>
          <a:xfrm>
            <a:off x="491526" y="4492968"/>
            <a:ext cx="8479948" cy="1241641"/>
          </a:xfrm>
          <a:prstGeom prst="rect">
            <a:avLst/>
          </a:prstGeom>
        </p:spPr>
      </p:pic>
    </p:spTree>
    <p:extLst>
      <p:ext uri="{BB962C8B-B14F-4D97-AF65-F5344CB8AC3E}">
        <p14:creationId xmlns:p14="http://schemas.microsoft.com/office/powerpoint/2010/main" val="872427461"/>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Future plans</a:t>
            </a:r>
            <a:endParaRPr lang="en-US" dirty="0"/>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smtClean="0"/>
              <a:t>To students’ preference of majors/minors (via What-if reports)</a:t>
            </a:r>
          </a:p>
          <a:p>
            <a:pPr>
              <a:buFont typeface="Arial" panose="020B0604020202020204" pitchFamily="34" charset="0"/>
              <a:buChar char="•"/>
            </a:pPr>
            <a:r>
              <a:rPr lang="en-US" dirty="0" smtClean="0"/>
              <a:t>To explore the possibility to use course planner to collect students’ planned courses (to know which courses are more popular)</a:t>
            </a:r>
          </a:p>
          <a:p>
            <a:pPr>
              <a:buFont typeface="Arial" panose="020B0604020202020204" pitchFamily="34" charset="0"/>
              <a:buChar char="•"/>
            </a:pPr>
            <a:r>
              <a:rPr lang="en-US" dirty="0" smtClean="0"/>
              <a:t>To predict which students are at risk (e.g. missing of core courses in their third year of study, enrolled a wrong capstone course.)</a:t>
            </a:r>
            <a:endParaRPr lang="en-US" dirty="0"/>
          </a:p>
        </p:txBody>
      </p:sp>
      <p:sp>
        <p:nvSpPr>
          <p:cNvPr id="4" name="Footer Placeholder 3"/>
          <p:cNvSpPr>
            <a:spLocks noGrp="1"/>
          </p:cNvSpPr>
          <p:nvPr>
            <p:ph type="ftr" sz="quarter" idx="11"/>
          </p:nvPr>
        </p:nvSpPr>
        <p:spPr/>
        <p:txBody>
          <a:bodyPr/>
          <a:lstStyle/>
          <a:p>
            <a:r>
              <a:rPr lang="en-US" smtClean="0"/>
              <a:t>EMEA Alliance   11-12 October 2016</a:t>
            </a:r>
            <a:endParaRPr lang="en-US"/>
          </a:p>
        </p:txBody>
      </p:sp>
    </p:spTree>
    <p:extLst>
      <p:ext uri="{BB962C8B-B14F-4D97-AF65-F5344CB8AC3E}">
        <p14:creationId xmlns:p14="http://schemas.microsoft.com/office/powerpoint/2010/main" val="683209675"/>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HK" dirty="0"/>
              <a:t>Summary</a:t>
            </a:r>
            <a:endParaRPr lang="zh-TW" altLang="zh-HK" dirty="0"/>
          </a:p>
        </p:txBody>
      </p:sp>
      <p:sp>
        <p:nvSpPr>
          <p:cNvPr id="3" name="Content Placeholder 2"/>
          <p:cNvSpPr>
            <a:spLocks noGrp="1"/>
          </p:cNvSpPr>
          <p:nvPr>
            <p:ph idx="1"/>
          </p:nvPr>
        </p:nvSpPr>
        <p:spPr/>
        <p:txBody>
          <a:bodyPr/>
          <a:lstStyle/>
          <a:p>
            <a:pPr>
              <a:buFont typeface="Arial" panose="020B0604020202020204" pitchFamily="34" charset="0"/>
              <a:buChar char="•"/>
            </a:pPr>
            <a:r>
              <a:rPr lang="en-US" altLang="zh-HK" dirty="0" smtClean="0"/>
              <a:t>The </a:t>
            </a:r>
            <a:r>
              <a:rPr lang="en-US" altLang="zh-HK" dirty="0"/>
              <a:t>Degree Audit System allows students, advisors and administrators to better understand students' academic progress</a:t>
            </a:r>
            <a:endParaRPr lang="zh-TW" altLang="zh-HK" dirty="0"/>
          </a:p>
          <a:p>
            <a:pPr>
              <a:buFont typeface="Arial" panose="020B0604020202020204" pitchFamily="34" charset="0"/>
              <a:buChar char="•"/>
            </a:pPr>
            <a:r>
              <a:rPr lang="en-US" altLang="zh-HK" dirty="0" smtClean="0"/>
              <a:t>It </a:t>
            </a:r>
            <a:r>
              <a:rPr lang="en-US" altLang="zh-HK" dirty="0"/>
              <a:t>also provides analytic data for a group of students </a:t>
            </a:r>
            <a:endParaRPr lang="zh-TW" altLang="zh-HK" dirty="0"/>
          </a:p>
          <a:p>
            <a:pPr>
              <a:buFont typeface="Arial" panose="020B0604020202020204" pitchFamily="34" charset="0"/>
              <a:buChar char="•"/>
            </a:pPr>
            <a:r>
              <a:rPr lang="en-US" altLang="zh-HK" dirty="0" smtClean="0"/>
              <a:t>It </a:t>
            </a:r>
            <a:r>
              <a:rPr lang="en-US" altLang="zh-HK" dirty="0"/>
              <a:t>is a tool for tracking student performance and for identify abnormal cases</a:t>
            </a:r>
            <a:endParaRPr lang="zh-TW" altLang="zh-HK" dirty="0"/>
          </a:p>
          <a:p>
            <a:pPr>
              <a:buFont typeface="Arial" panose="020B0604020202020204" pitchFamily="34" charset="0"/>
              <a:buChar char="•"/>
            </a:pPr>
            <a:r>
              <a:rPr lang="en-US" altLang="zh-HK" dirty="0" smtClean="0"/>
              <a:t>It </a:t>
            </a:r>
            <a:r>
              <a:rPr lang="en-US" altLang="zh-HK" dirty="0"/>
              <a:t>could be a tool for planning and projection.</a:t>
            </a:r>
            <a:endParaRPr lang="zh-TW" altLang="zh-HK" dirty="0"/>
          </a:p>
        </p:txBody>
      </p:sp>
      <p:sp>
        <p:nvSpPr>
          <p:cNvPr id="5" name="Footer Placeholder 2">
            <a:extLst>
              <a:ext uri="{FF2B5EF4-FFF2-40B4-BE49-F238E27FC236}">
                <a16:creationId xmlns:a16="http://schemas.microsoft.com/office/drawing/2014/main" id="{C8838028-36FB-478C-8DCA-466C5176C113}"/>
              </a:ext>
            </a:extLst>
          </p:cNvPr>
          <p:cNvSpPr>
            <a:spLocks noGrp="1"/>
          </p:cNvSpPr>
          <p:nvPr>
            <p:ph type="ftr" sz="quarter" idx="11"/>
          </p:nvPr>
        </p:nvSpPr>
        <p:spPr>
          <a:xfrm>
            <a:off x="3632200" y="6470704"/>
            <a:ext cx="4426094" cy="274320"/>
          </a:xfrm>
        </p:spPr>
        <p:txBody>
          <a:bodyPr/>
          <a:lstStyle/>
          <a:p>
            <a:r>
              <a:rPr lang="en-US" dirty="0"/>
              <a:t>Asia Alliance   7-8 May 2018</a:t>
            </a:r>
          </a:p>
        </p:txBody>
      </p:sp>
    </p:spTree>
    <p:extLst>
      <p:ext uri="{BB962C8B-B14F-4D97-AF65-F5344CB8AC3E}">
        <p14:creationId xmlns:p14="http://schemas.microsoft.com/office/powerpoint/2010/main" val="3496491725"/>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THANK YOU!</a:t>
            </a: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90078" y="4739158"/>
            <a:ext cx="1905000" cy="1905000"/>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2900" y="359983"/>
            <a:ext cx="3800475" cy="3705225"/>
          </a:xfrm>
          <a:prstGeom prst="rect">
            <a:avLst/>
          </a:prstGeom>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7282" y="634273"/>
            <a:ext cx="3237790" cy="3156643"/>
          </a:xfrm>
          <a:prstGeom prst="rect">
            <a:avLst/>
          </a:prstGeom>
        </p:spPr>
      </p:pic>
      <p:pic>
        <p:nvPicPr>
          <p:cNvPr id="12" name="Picture 11">
            <a:extLst>
              <a:ext uri="{FF2B5EF4-FFF2-40B4-BE49-F238E27FC236}">
                <a16:creationId xmlns:a16="http://schemas.microsoft.com/office/drawing/2014/main" id="{0206FE26-83B2-4FEB-BC33-6DA315631B52}"/>
              </a:ext>
            </a:extLst>
          </p:cNvPr>
          <p:cNvPicPr>
            <a:picLocks noChangeAspect="1"/>
          </p:cNvPicPr>
          <p:nvPr/>
        </p:nvPicPr>
        <p:blipFill>
          <a:blip r:embed="rId4" cstate="print">
            <a:clrChange>
              <a:clrFrom>
                <a:srgbClr val="FFFCFB"/>
              </a:clrFrom>
              <a:clrTo>
                <a:srgbClr val="FFFCFB">
                  <a:alpha val="0"/>
                </a:srgbClr>
              </a:clrTo>
            </a:clrChange>
            <a:biLevel thresh="25000"/>
            <a:extLst>
              <a:ext uri="{28A0092B-C50C-407E-A947-70E740481C1C}">
                <a14:useLocalDpi xmlns:a14="http://schemas.microsoft.com/office/drawing/2010/main" val="0"/>
              </a:ext>
            </a:extLst>
          </a:blip>
          <a:stretch>
            <a:fillRect/>
          </a:stretch>
        </p:blipFill>
        <p:spPr>
          <a:xfrm>
            <a:off x="342900" y="1094725"/>
            <a:ext cx="1954593" cy="1966391"/>
          </a:xfrm>
          <a:prstGeom prst="rect">
            <a:avLst/>
          </a:prstGeom>
        </p:spPr>
      </p:pic>
      <p:sp>
        <p:nvSpPr>
          <p:cNvPr id="13" name="Footer Placeholder 2">
            <a:extLst>
              <a:ext uri="{FF2B5EF4-FFF2-40B4-BE49-F238E27FC236}">
                <a16:creationId xmlns:a16="http://schemas.microsoft.com/office/drawing/2014/main" id="{5E6100BA-CE87-4713-B550-E0A90A615B72}"/>
              </a:ext>
            </a:extLst>
          </p:cNvPr>
          <p:cNvSpPr>
            <a:spLocks noGrp="1"/>
          </p:cNvSpPr>
          <p:nvPr>
            <p:ph type="ftr" sz="quarter" idx="11"/>
          </p:nvPr>
        </p:nvSpPr>
        <p:spPr>
          <a:xfrm>
            <a:off x="3632200" y="6470704"/>
            <a:ext cx="4426094" cy="274320"/>
          </a:xfrm>
        </p:spPr>
        <p:txBody>
          <a:bodyPr/>
          <a:lstStyle/>
          <a:p>
            <a:r>
              <a:rPr lang="en-US" dirty="0"/>
              <a:t>Asia Alliance   7-8 May 2018</a:t>
            </a:r>
          </a:p>
        </p:txBody>
      </p:sp>
      <p:pic>
        <p:nvPicPr>
          <p:cNvPr id="6" name="Picture 5"/>
          <p:cNvPicPr>
            <a:picLocks noChangeAspect="1"/>
          </p:cNvPicPr>
          <p:nvPr/>
        </p:nvPicPr>
        <p:blipFill>
          <a:blip r:embed="rId5"/>
          <a:stretch>
            <a:fillRect/>
          </a:stretch>
        </p:blipFill>
        <p:spPr>
          <a:xfrm>
            <a:off x="0" y="-6385"/>
            <a:ext cx="9144000" cy="4578384"/>
          </a:xfrm>
          <a:prstGeom prst="rect">
            <a:avLst/>
          </a:prstGeom>
        </p:spPr>
      </p:pic>
      <p:pic>
        <p:nvPicPr>
          <p:cNvPr id="14" name="Picture 13">
            <a:extLst>
              <a:ext uri="{FF2B5EF4-FFF2-40B4-BE49-F238E27FC236}">
                <a16:creationId xmlns:a16="http://schemas.microsoft.com/office/drawing/2014/main" id="{0206FE26-83B2-4FEB-BC33-6DA315631B52}"/>
              </a:ext>
            </a:extLst>
          </p:cNvPr>
          <p:cNvPicPr>
            <a:picLocks noChangeAspect="1"/>
          </p:cNvPicPr>
          <p:nvPr/>
        </p:nvPicPr>
        <p:blipFill>
          <a:blip r:embed="rId4" cstate="print">
            <a:clrChange>
              <a:clrFrom>
                <a:srgbClr val="FFFCFB"/>
              </a:clrFrom>
              <a:clrTo>
                <a:srgbClr val="FFFCFB">
                  <a:alpha val="0"/>
                </a:srgbClr>
              </a:clrTo>
            </a:clrChange>
            <a:biLevel thresh="25000"/>
            <a:extLst>
              <a:ext uri="{28A0092B-C50C-407E-A947-70E740481C1C}">
                <a14:useLocalDpi xmlns:a14="http://schemas.microsoft.com/office/drawing/2010/main" val="0"/>
              </a:ext>
            </a:extLst>
          </a:blip>
          <a:stretch>
            <a:fillRect/>
          </a:stretch>
        </p:blipFill>
        <p:spPr>
          <a:xfrm>
            <a:off x="288544" y="192824"/>
            <a:ext cx="1954593" cy="1966391"/>
          </a:xfrm>
          <a:prstGeom prst="rect">
            <a:avLst/>
          </a:prstGeom>
        </p:spPr>
      </p:pic>
    </p:spTree>
    <p:extLst>
      <p:ext uri="{BB962C8B-B14F-4D97-AF65-F5344CB8AC3E}">
        <p14:creationId xmlns:p14="http://schemas.microsoft.com/office/powerpoint/2010/main" val="368490241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a:t>
            </a:r>
            <a:r>
              <a:rPr lang="en-US" dirty="0" smtClean="0"/>
              <a:t>DO we </a:t>
            </a:r>
            <a:r>
              <a:rPr lang="en-US" dirty="0"/>
              <a:t>need </a:t>
            </a:r>
            <a:r>
              <a:rPr lang="en-US" dirty="0" smtClean="0"/>
              <a:t>Degree Audit?</a:t>
            </a:r>
            <a:endParaRPr lang="en-US" dirty="0"/>
          </a:p>
        </p:txBody>
      </p:sp>
      <p:pic>
        <p:nvPicPr>
          <p:cNvPr id="6" name="Content Placeholder 5"/>
          <p:cNvPicPr>
            <a:picLocks noGrp="1" noChangeAspect="1"/>
          </p:cNvPicPr>
          <p:nvPr>
            <p:ph sz="half" idx="1"/>
          </p:nvPr>
        </p:nvPicPr>
        <p:blipFill rotWithShape="1">
          <a:blip r:embed="rId3" cstate="print">
            <a:extLst>
              <a:ext uri="{28A0092B-C50C-407E-A947-70E740481C1C}">
                <a14:useLocalDpi xmlns:a14="http://schemas.microsoft.com/office/drawing/2010/main" val="0"/>
              </a:ext>
            </a:extLst>
          </a:blip>
          <a:srcRect t="7124" b="7391"/>
          <a:stretch/>
        </p:blipFill>
        <p:spPr>
          <a:xfrm>
            <a:off x="768096" y="2286000"/>
            <a:ext cx="3565525" cy="3048000"/>
          </a:xfrm>
        </p:spPr>
      </p:pic>
      <p:sp>
        <p:nvSpPr>
          <p:cNvPr id="4" name="Content Placeholder 3"/>
          <p:cNvSpPr>
            <a:spLocks noGrp="1"/>
          </p:cNvSpPr>
          <p:nvPr>
            <p:ph sz="half" idx="2"/>
          </p:nvPr>
        </p:nvSpPr>
        <p:spPr/>
        <p:txBody>
          <a:bodyPr>
            <a:normAutofit/>
          </a:bodyPr>
          <a:lstStyle/>
          <a:p>
            <a:pPr marL="228600" indent="-228600">
              <a:buFont typeface="Arial" panose="020B0604020202020204" pitchFamily="34" charset="0"/>
              <a:buChar char="•"/>
            </a:pPr>
            <a:r>
              <a:rPr lang="en-US" altLang="zh-TW" sz="2400" dirty="0"/>
              <a:t>Graduate requirement checking is maintained by individual faculties </a:t>
            </a:r>
          </a:p>
          <a:p>
            <a:pPr marL="228600" lvl="0" indent="-228600">
              <a:buFont typeface="Arial" panose="020B0604020202020204" pitchFamily="34" charset="0"/>
              <a:buChar char="•"/>
            </a:pPr>
            <a:r>
              <a:rPr lang="en-US" altLang="zh-HK" sz="2400" dirty="0"/>
              <a:t>4-year cohort since 2012</a:t>
            </a:r>
          </a:p>
          <a:p>
            <a:pPr marL="228600" indent="-228600">
              <a:buFont typeface="Arial" panose="020B0604020202020204" pitchFamily="34" charset="0"/>
              <a:buChar char="•"/>
            </a:pPr>
            <a:r>
              <a:rPr lang="en-US" altLang="zh-HK" sz="2400" dirty="0"/>
              <a:t>Over 50 </a:t>
            </a:r>
            <a:r>
              <a:rPr lang="en-US" altLang="zh-HK" sz="2400" dirty="0" err="1"/>
              <a:t>programmes</a:t>
            </a:r>
            <a:r>
              <a:rPr lang="en-US" altLang="zh-HK" sz="2400" dirty="0"/>
              <a:t> </a:t>
            </a:r>
          </a:p>
          <a:p>
            <a:pPr marL="228600" indent="-228600">
              <a:buFont typeface="Arial" panose="020B0604020202020204" pitchFamily="34" charset="0"/>
              <a:buChar char="•"/>
            </a:pPr>
            <a:r>
              <a:rPr lang="en-US" altLang="zh-HK" sz="2400" dirty="0" smtClean="0"/>
              <a:t>Over110 </a:t>
            </a:r>
            <a:r>
              <a:rPr lang="en-US" altLang="zh-HK" sz="2400" dirty="0"/>
              <a:t>major</a:t>
            </a:r>
            <a:r>
              <a:rPr lang="en-US" altLang="zh-HK" sz="2400" dirty="0" smtClean="0"/>
              <a:t>/ 80 minors</a:t>
            </a:r>
            <a:endParaRPr lang="en-US" altLang="zh-HK" sz="2400" dirty="0"/>
          </a:p>
          <a:p>
            <a:pPr marL="0" indent="0">
              <a:buNone/>
            </a:pPr>
            <a:endParaRPr lang="zh-TW" altLang="zh-HK" sz="2400" dirty="0"/>
          </a:p>
        </p:txBody>
      </p:sp>
    </p:spTree>
    <p:extLst>
      <p:ext uri="{BB962C8B-B14F-4D97-AF65-F5344CB8AC3E}">
        <p14:creationId xmlns:p14="http://schemas.microsoft.com/office/powerpoint/2010/main" val="3105843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t>
            </a:r>
            <a:r>
              <a:rPr lang="en-US" dirty="0" err="1" smtClean="0"/>
              <a:t>u.achieve</a:t>
            </a:r>
            <a:endParaRPr lang="en-US" dirty="0"/>
          </a:p>
        </p:txBody>
      </p:sp>
      <p:sp>
        <p:nvSpPr>
          <p:cNvPr id="3" name="Content Placeholder 2"/>
          <p:cNvSpPr>
            <a:spLocks noGrp="1"/>
          </p:cNvSpPr>
          <p:nvPr>
            <p:ph idx="1"/>
          </p:nvPr>
        </p:nvSpPr>
        <p:spPr/>
        <p:txBody>
          <a:bodyPr>
            <a:normAutofit/>
          </a:bodyPr>
          <a:lstStyle/>
          <a:p>
            <a:pPr marL="228600" lvl="0" indent="-228600">
              <a:buFont typeface="Arial" panose="020B0604020202020204" pitchFamily="34" charset="0"/>
              <a:buChar char="•"/>
            </a:pPr>
            <a:r>
              <a:rPr lang="en-US" altLang="zh-HK" sz="2400" dirty="0"/>
              <a:t>Developed by University of Miami in </a:t>
            </a:r>
            <a:r>
              <a:rPr lang="en-US" altLang="zh-HK" sz="2400" dirty="0" smtClean="0"/>
              <a:t>80’s</a:t>
            </a:r>
            <a:endParaRPr lang="zh-TW" altLang="zh-HK" sz="2400" dirty="0"/>
          </a:p>
          <a:p>
            <a:pPr marL="228600" lvl="0" indent="-228600">
              <a:buFont typeface="Arial" panose="020B0604020202020204" pitchFamily="34" charset="0"/>
              <a:buChar char="•"/>
            </a:pPr>
            <a:r>
              <a:rPr lang="en-US" altLang="zh-HK" sz="2400" dirty="0"/>
              <a:t>Licensed to many US institutions</a:t>
            </a:r>
            <a:endParaRPr lang="zh-TW" altLang="zh-HK" sz="2400" dirty="0"/>
          </a:p>
          <a:p>
            <a:pPr marL="228600" lvl="0" indent="-228600">
              <a:buFont typeface="Arial" panose="020B0604020202020204" pitchFamily="34" charset="0"/>
              <a:buChar char="•"/>
            </a:pPr>
            <a:r>
              <a:rPr lang="en-US" altLang="zh-HK" sz="2400" dirty="0"/>
              <a:t>Owned by </a:t>
            </a:r>
            <a:r>
              <a:rPr lang="en-US" altLang="zh-HK" sz="2400" dirty="0" err="1"/>
              <a:t>CollegeSource</a:t>
            </a:r>
            <a:r>
              <a:rPr lang="en-US" altLang="zh-HK" sz="2400" dirty="0"/>
              <a:t> Inc.</a:t>
            </a:r>
            <a:endParaRPr lang="zh-TW" altLang="zh-HK" sz="2400" dirty="0"/>
          </a:p>
          <a:p>
            <a:pPr marL="228600" lvl="0" indent="-228600">
              <a:buFont typeface="Arial" panose="020B0604020202020204" pitchFamily="34" charset="0"/>
              <a:buChar char="•"/>
            </a:pPr>
            <a:r>
              <a:rPr lang="en-US" altLang="zh-HK" sz="2400" dirty="0"/>
              <a:t>Moved from Cobol to Java in 2010 (now 100% Java code</a:t>
            </a:r>
            <a:r>
              <a:rPr lang="en-US" altLang="zh-HK" sz="2400" dirty="0" smtClean="0"/>
              <a:t>)</a:t>
            </a:r>
            <a:endParaRPr lang="zh-TW" altLang="zh-HK" sz="2400" dirty="0"/>
          </a:p>
        </p:txBody>
      </p:sp>
      <p:grpSp>
        <p:nvGrpSpPr>
          <p:cNvPr id="8" name="Group 7"/>
          <p:cNvGrpSpPr/>
          <p:nvPr/>
        </p:nvGrpSpPr>
        <p:grpSpPr>
          <a:xfrm>
            <a:off x="4121829" y="4238413"/>
            <a:ext cx="4848225" cy="2476500"/>
            <a:chOff x="714374" y="3624943"/>
            <a:chExt cx="4848225" cy="2476500"/>
          </a:xfrm>
        </p:grpSpPr>
        <p:pic>
          <p:nvPicPr>
            <p:cNvPr id="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4374" y="3624943"/>
              <a:ext cx="4848225" cy="2476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9"/>
            <p:cNvSpPr/>
            <p:nvPr/>
          </p:nvSpPr>
          <p:spPr>
            <a:xfrm>
              <a:off x="4165146" y="5399314"/>
              <a:ext cx="1016453" cy="1197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088399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HK" dirty="0"/>
              <a:t>Architecture of Degree Audit System</a:t>
            </a:r>
            <a:endParaRPr lang="zh-TW" altLang="zh-HK" dirty="0"/>
          </a:p>
        </p:txBody>
      </p:sp>
      <p:sp>
        <p:nvSpPr>
          <p:cNvPr id="3" name="Content Placeholder 2"/>
          <p:cNvSpPr>
            <a:spLocks noGrp="1"/>
          </p:cNvSpPr>
          <p:nvPr>
            <p:ph idx="1"/>
          </p:nvPr>
        </p:nvSpPr>
        <p:spPr/>
        <p:txBody>
          <a:bodyPr/>
          <a:lstStyle/>
          <a:p>
            <a:pPr>
              <a:buFont typeface="Arial" panose="020B0604020202020204" pitchFamily="34" charset="0"/>
              <a:buChar char="•"/>
            </a:pPr>
            <a:r>
              <a:rPr lang="en-US" altLang="zh-HK" dirty="0" smtClean="0"/>
              <a:t>Use </a:t>
            </a:r>
            <a:r>
              <a:rPr lang="en-US" altLang="zh-HK" dirty="0"/>
              <a:t>the same database of Campus Solutions but has its own schema</a:t>
            </a:r>
            <a:endParaRPr lang="zh-TW" altLang="zh-HK" dirty="0"/>
          </a:p>
          <a:p>
            <a:pPr>
              <a:buFont typeface="Arial" panose="020B0604020202020204" pitchFamily="34" charset="0"/>
              <a:buChar char="•"/>
            </a:pPr>
            <a:r>
              <a:rPr lang="en-US" altLang="zh-HK" dirty="0" smtClean="0"/>
              <a:t>Use </a:t>
            </a:r>
            <a:r>
              <a:rPr lang="en-US" altLang="zh-HK" dirty="0"/>
              <a:t>database views to retrieve Campus Solutions data real-time</a:t>
            </a:r>
            <a:endParaRPr lang="zh-TW" altLang="zh-HK" dirty="0"/>
          </a:p>
          <a:p>
            <a:pPr>
              <a:buFont typeface="Arial" panose="020B0604020202020204" pitchFamily="34" charset="0"/>
              <a:buChar char="•"/>
            </a:pPr>
            <a:r>
              <a:rPr lang="en-US" altLang="zh-HK" dirty="0" smtClean="0"/>
              <a:t>Use </a:t>
            </a:r>
            <a:r>
              <a:rPr lang="en-US" altLang="zh-HK" dirty="0"/>
              <a:t>its own web/application server (our server has 8 cores, 10GB RAM and 100GB storage) running Tomcat and Java</a:t>
            </a:r>
            <a:endParaRPr lang="zh-TW" altLang="zh-HK" dirty="0"/>
          </a:p>
          <a:p>
            <a:pPr>
              <a:buFont typeface="Arial" panose="020B0604020202020204" pitchFamily="34" charset="0"/>
              <a:buChar char="•"/>
            </a:pPr>
            <a:r>
              <a:rPr lang="en-US" altLang="zh-HK" dirty="0" smtClean="0"/>
              <a:t>Authentication </a:t>
            </a:r>
            <a:r>
              <a:rPr lang="en-US" altLang="zh-HK" dirty="0"/>
              <a:t>using CAS</a:t>
            </a:r>
            <a:endParaRPr lang="zh-TW" altLang="zh-HK" dirty="0"/>
          </a:p>
          <a:p>
            <a:pPr>
              <a:buFont typeface="Arial" panose="020B0604020202020204" pitchFamily="34" charset="0"/>
              <a:buChar char="•"/>
            </a:pPr>
            <a:r>
              <a:rPr lang="en-US" altLang="zh-HK" dirty="0" smtClean="0"/>
              <a:t>Web </a:t>
            </a:r>
            <a:r>
              <a:rPr lang="en-US" altLang="zh-HK" dirty="0"/>
              <a:t>browser is all required to generate and view audit reports</a:t>
            </a:r>
            <a:endParaRPr lang="zh-TW" altLang="zh-HK" dirty="0"/>
          </a:p>
          <a:p>
            <a:pPr>
              <a:buFont typeface="Arial" panose="020B0604020202020204" pitchFamily="34" charset="0"/>
              <a:buChar char="•"/>
            </a:pPr>
            <a:r>
              <a:rPr lang="en-US" altLang="zh-HK" dirty="0" smtClean="0"/>
              <a:t>Encoders </a:t>
            </a:r>
            <a:r>
              <a:rPr lang="en-US" altLang="zh-HK" dirty="0"/>
              <a:t>need to install a client program on their PC</a:t>
            </a:r>
            <a:endParaRPr lang="zh-TW" altLang="zh-HK" dirty="0"/>
          </a:p>
        </p:txBody>
      </p:sp>
      <p:sp>
        <p:nvSpPr>
          <p:cNvPr id="5" name="Footer Placeholder 2">
            <a:extLst>
              <a:ext uri="{FF2B5EF4-FFF2-40B4-BE49-F238E27FC236}">
                <a16:creationId xmlns:a16="http://schemas.microsoft.com/office/drawing/2014/main" id="{C8838028-36FB-478C-8DCA-466C5176C113}"/>
              </a:ext>
            </a:extLst>
          </p:cNvPr>
          <p:cNvSpPr>
            <a:spLocks noGrp="1"/>
          </p:cNvSpPr>
          <p:nvPr>
            <p:ph type="ftr" sz="quarter" idx="11"/>
          </p:nvPr>
        </p:nvSpPr>
        <p:spPr>
          <a:xfrm>
            <a:off x="3632200" y="6470704"/>
            <a:ext cx="4426094" cy="274320"/>
          </a:xfrm>
        </p:spPr>
        <p:txBody>
          <a:bodyPr/>
          <a:lstStyle/>
          <a:p>
            <a:r>
              <a:rPr lang="en-US" dirty="0"/>
              <a:t>Asia Alliance   7-8 May 2018</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29542" y="4132817"/>
            <a:ext cx="2257215" cy="2257215"/>
          </a:xfrm>
          <a:prstGeom prst="rect">
            <a:avLst/>
          </a:prstGeom>
        </p:spPr>
      </p:pic>
    </p:spTree>
    <p:extLst>
      <p:ext uri="{BB962C8B-B14F-4D97-AF65-F5344CB8AC3E}">
        <p14:creationId xmlns:p14="http://schemas.microsoft.com/office/powerpoint/2010/main" val="67991491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Custom 1">
      <a:dk1>
        <a:sysClr val="windowText" lastClr="000000"/>
      </a:dk1>
      <a:lt1>
        <a:sysClr val="window" lastClr="FFFFFF"/>
      </a:lt1>
      <a:dk2>
        <a:srgbClr val="373545"/>
      </a:dk2>
      <a:lt2>
        <a:srgbClr val="DCD8DC"/>
      </a:lt2>
      <a:accent1>
        <a:srgbClr val="3B2867"/>
      </a:accent1>
      <a:accent2>
        <a:srgbClr val="4E7817"/>
      </a:accent2>
      <a:accent3>
        <a:srgbClr val="5D739A"/>
      </a:accent3>
      <a:accent4>
        <a:srgbClr val="6997AF"/>
      </a:accent4>
      <a:accent5>
        <a:srgbClr val="84ACB6"/>
      </a:accent5>
      <a:accent6>
        <a:srgbClr val="6F8183"/>
      </a:accent6>
      <a:hlink>
        <a:srgbClr val="69A020"/>
      </a:hlink>
      <a:folHlink>
        <a:srgbClr val="8C8C8C"/>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blipFill rotWithShape="1">
          <a:blip xmlns:r="http://schemas.openxmlformats.org/officeDocument/2006/relationships" r:embed="rId1">
            <a:duotone>
              <a:schemeClr val="phClr">
                <a:tint val="98000"/>
              </a:schemeClr>
              <a:schemeClr val="phClr">
                <a:shade val="89000"/>
                <a:satMod val="145000"/>
              </a:schemeClr>
            </a:duotone>
          </a:blip>
          <a:tile tx="0" ty="0" sx="32000" sy="32000" flip="none" algn="tl"/>
        </a:blipFill>
        <a:blipFill rotWithShape="1">
          <a:blip xmlns:r="http://schemas.openxmlformats.org/officeDocument/2006/relationships" r:embed="rId2">
            <a:duotone>
              <a:schemeClr val="phClr">
                <a:tint val="98000"/>
              </a:schemeClr>
              <a:schemeClr val="phClr">
                <a:shade val="95000"/>
              </a:schemeClr>
            </a:duotone>
          </a:blip>
          <a:tile tx="0" ty="0" sx="32000" sy="32000" flip="none" algn="tl"/>
        </a:blipFill>
      </a:bgFillStyleLst>
    </a:fmtScheme>
  </a:themeElements>
  <a:objectDefaults/>
  <a:extraClrSchemeLst/>
  <a:extLst>
    <a:ext uri="{05A4C25C-085E-4340-85A3-A5531E510DB2}">
      <thm15:themeFamily xmlns:thm15="http://schemas.microsoft.com/office/thememl/2012/main" name="Integral" id="{3577F8C9-A904-41D8-97D2-FD898F53F20E}" vid="{090DCB5F-146D-478A-852A-34B16FE9F3A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10BB01732DF0684381773BAE06732F60" ma:contentTypeVersion="8" ma:contentTypeDescription="Create a new document." ma:contentTypeScope="" ma:versionID="01c1a72eed235d05ea6398180104ab0d">
  <xsd:schema xmlns:xsd="http://www.w3.org/2001/XMLSchema" xmlns:xs="http://www.w3.org/2001/XMLSchema" xmlns:p="http://schemas.microsoft.com/office/2006/metadata/properties" xmlns:ns2="6be459cd-510b-4831-b44f-4f3dfe8e947b" xmlns:ns3="94221530-4816-44f6-9093-d0c12e2a104e" targetNamespace="http://schemas.microsoft.com/office/2006/metadata/properties" ma:root="true" ma:fieldsID="d40f38d40cef10954f73eddecba0694c" ns2:_="" ns3:_="">
    <xsd:import namespace="6be459cd-510b-4831-b44f-4f3dfe8e947b"/>
    <xsd:import namespace="94221530-4816-44f6-9093-d0c12e2a104e"/>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DateTaken" minOccurs="0"/>
                <xsd:element ref="ns2:MediaServiceLocation" minOccurs="0"/>
                <xsd:element ref="ns2:MediaServiceOCR"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be459cd-510b-4831-b44f-4f3dfe8e947b"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AutoTags" ma:index="10" nillable="true" ma:displayName="MediaServiceAutoTags" ma:description="" ma:internalName="MediaServiceAutoTags" ma:readOnly="true">
      <xsd:simpleType>
        <xsd:restriction base="dms:Text"/>
      </xsd:simpleType>
    </xsd:element>
    <xsd:element name="MediaServiceDateTaken" ma:index="11" nillable="true" ma:displayName="MediaServiceDateTaken" ma:description="" ma:hidden="true" ma:internalName="MediaServiceDateTaken" ma:readOnly="true">
      <xsd:simpleType>
        <xsd:restriction base="dms:Text"/>
      </xsd:simpleType>
    </xsd:element>
    <xsd:element name="MediaServiceLocation" ma:index="12" nillable="true" ma:displayName="MediaServiceLocation" ma:description="" ma:internalName="MediaServiceLocation"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4221530-4816-44f6-9093-d0c12e2a104e"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64D5D8BB-2D21-4090-92C7-2548A56FB949}">
  <ds:schemaRefs>
    <ds:schemaRef ds:uri="http://schemas.microsoft.com/sharepoint/v3/contenttype/forms"/>
  </ds:schemaRefs>
</ds:datastoreItem>
</file>

<file path=customXml/itemProps2.xml><?xml version="1.0" encoding="utf-8"?>
<ds:datastoreItem xmlns:ds="http://schemas.openxmlformats.org/officeDocument/2006/customXml" ds:itemID="{DEDC5923-11C4-4755-A721-43E26DE1AFA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be459cd-510b-4831-b44f-4f3dfe8e947b"/>
    <ds:schemaRef ds:uri="94221530-4816-44f6-9093-d0c12e2a104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1D6AFE7-4768-459A-980D-870BE4D91107}">
  <ds:schemaRefs>
    <ds:schemaRef ds:uri="http://purl.org/dc/dcmitype/"/>
    <ds:schemaRef ds:uri="http://purl.org/dc/terms/"/>
    <ds:schemaRef ds:uri="http://schemas.microsoft.com/office/2006/documentManagement/types"/>
    <ds:schemaRef ds:uri="http://schemas.microsoft.com/office/2006/metadata/properties"/>
    <ds:schemaRef ds:uri="6be459cd-510b-4831-b44f-4f3dfe8e947b"/>
    <ds:schemaRef ds:uri="http://purl.org/dc/elements/1.1/"/>
    <ds:schemaRef ds:uri="http://schemas.microsoft.com/office/infopath/2007/PartnerControls"/>
    <ds:schemaRef ds:uri="http://schemas.openxmlformats.org/package/2006/metadata/core-properties"/>
    <ds:schemaRef ds:uri="94221530-4816-44f6-9093-d0c12e2a104e"/>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Integral</Template>
  <TotalTime>7899</TotalTime>
  <Words>1625</Words>
  <Application>Microsoft Office PowerPoint</Application>
  <PresentationFormat>On-screen Show (4:3)</PresentationFormat>
  <Paragraphs>344</Paragraphs>
  <Slides>68</Slides>
  <Notes>28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68</vt:i4>
      </vt:variant>
    </vt:vector>
  </HeadingPairs>
  <TitlesOfParts>
    <vt:vector size="76" baseType="lpstr">
      <vt:lpstr>微軟正黑體</vt:lpstr>
      <vt:lpstr>新細明體</vt:lpstr>
      <vt:lpstr>Arial</vt:lpstr>
      <vt:lpstr>Calibri</vt:lpstr>
      <vt:lpstr>Tw Cen MT</vt:lpstr>
      <vt:lpstr>Tw Cen MT Condensed</vt:lpstr>
      <vt:lpstr>Wingdings 3</vt:lpstr>
      <vt:lpstr>Integral</vt:lpstr>
      <vt:lpstr>Monitoring Student Academic Progress using Degree Audit System</vt:lpstr>
      <vt:lpstr>presenters</vt:lpstr>
      <vt:lpstr>The university of  hong kong</vt:lpstr>
      <vt:lpstr>THE DEGREE AUDIT SYSTEM</vt:lpstr>
      <vt:lpstr>The University of Hong Kong (HKU)</vt:lpstr>
      <vt:lpstr>Student Information System in HKU</vt:lpstr>
      <vt:lpstr>Why DO we need Degree Audit?</vt:lpstr>
      <vt:lpstr>What is u.achieve</vt:lpstr>
      <vt:lpstr>Architecture of Degree Audit System</vt:lpstr>
      <vt:lpstr>PowerPoint Presentation</vt:lpstr>
      <vt:lpstr>ENCODING structure</vt:lpstr>
      <vt:lpstr>u.Achieve client</vt:lpstr>
      <vt:lpstr>Basic functions of Degree Audit System</vt:lpstr>
      <vt:lpstr>The degree audit</vt:lpstr>
      <vt:lpstr>HTML report</vt:lpstr>
      <vt:lpstr>Run a Student Audit</vt:lpstr>
      <vt:lpstr>Run a Student Audit</vt:lpstr>
      <vt:lpstr>Student Search</vt:lpstr>
      <vt:lpstr>Request Audit</vt:lpstr>
      <vt:lpstr>Running Audit</vt:lpstr>
      <vt:lpstr>Completed Audit Requests</vt:lpstr>
      <vt:lpstr>Audit Results</vt:lpstr>
      <vt:lpstr>In Progress</vt:lpstr>
      <vt:lpstr>Unfulfilled Hours</vt:lpstr>
      <vt:lpstr>Requirement</vt:lpstr>
      <vt:lpstr>Sub-requirement</vt:lpstr>
      <vt:lpstr>Course History</vt:lpstr>
      <vt:lpstr>Result</vt:lpstr>
      <vt:lpstr>Open All Section</vt:lpstr>
      <vt:lpstr>Advanced Standing</vt:lpstr>
      <vt:lpstr>Course Exemption</vt:lpstr>
      <vt:lpstr>Credit Transfer</vt:lpstr>
      <vt:lpstr>Batch Audit</vt:lpstr>
      <vt:lpstr>Batch report</vt:lpstr>
      <vt:lpstr>Batch Audit</vt:lpstr>
      <vt:lpstr>Run a Batch Audit</vt:lpstr>
      <vt:lpstr>To Run a Batch Audit</vt:lpstr>
      <vt:lpstr>In Progress</vt:lpstr>
      <vt:lpstr>Completed</vt:lpstr>
      <vt:lpstr>View the Audit Report</vt:lpstr>
      <vt:lpstr>Example</vt:lpstr>
      <vt:lpstr>Define batch audit</vt:lpstr>
      <vt:lpstr>To achieve student performance monitoring</vt:lpstr>
      <vt:lpstr>Who can use this system? </vt:lpstr>
      <vt:lpstr>What do they want to achieve?</vt:lpstr>
      <vt:lpstr>How does the Degree Audit System address their needs?</vt:lpstr>
      <vt:lpstr>What-if report</vt:lpstr>
      <vt:lpstr>What-if report</vt:lpstr>
      <vt:lpstr>What-if report</vt:lpstr>
      <vt:lpstr>High-speed batch report generation</vt:lpstr>
      <vt:lpstr>Stress Test</vt:lpstr>
      <vt:lpstr>Stress test result</vt:lpstr>
      <vt:lpstr>Auto-generation of exceptions</vt:lpstr>
      <vt:lpstr>Advanced Standing</vt:lpstr>
      <vt:lpstr>Course Exemption</vt:lpstr>
      <vt:lpstr>Credit Transfer</vt:lpstr>
      <vt:lpstr>Credit Transfer</vt:lpstr>
      <vt:lpstr>Degree Audit Summary</vt:lpstr>
      <vt:lpstr>Degree Audit Summary</vt:lpstr>
      <vt:lpstr>DA Summary – By Student</vt:lpstr>
      <vt:lpstr>DA Summary – By REquirement</vt:lpstr>
      <vt:lpstr>DA Summary – By REquirement</vt:lpstr>
      <vt:lpstr>Student engagement</vt:lpstr>
      <vt:lpstr>Identify abnormal situation</vt:lpstr>
      <vt:lpstr>Identify abnormal situation</vt:lpstr>
      <vt:lpstr>Future plans</vt:lpstr>
      <vt:lpstr>Summary</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Presentation</dc:title>
  <dc:creator>Amy Ewing</dc:creator>
  <cp:lastModifiedBy>Wing Tong Leung</cp:lastModifiedBy>
  <cp:revision>106</cp:revision>
  <dcterms:created xsi:type="dcterms:W3CDTF">2015-09-02T14:36:24Z</dcterms:created>
  <dcterms:modified xsi:type="dcterms:W3CDTF">2018-05-13T04:52:04Z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0x01010010BB01732DF0684381773BAE06732F60</vt:lpwstr>
  </property>
</Properties>
</file>