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9" r:id="rId2"/>
    <p:sldId id="260" r:id="rId3"/>
    <p:sldId id="269" r:id="rId4"/>
    <p:sldId id="298" r:id="rId5"/>
    <p:sldId id="268" r:id="rId6"/>
    <p:sldId id="299" r:id="rId7"/>
    <p:sldId id="257" r:id="rId8"/>
    <p:sldId id="262" r:id="rId9"/>
    <p:sldId id="266" r:id="rId10"/>
    <p:sldId id="271" r:id="rId11"/>
    <p:sldId id="310" r:id="rId12"/>
    <p:sldId id="270" r:id="rId13"/>
    <p:sldId id="263" r:id="rId14"/>
    <p:sldId id="286" r:id="rId15"/>
    <p:sldId id="313" r:id="rId16"/>
    <p:sldId id="315" r:id="rId17"/>
    <p:sldId id="316" r:id="rId18"/>
    <p:sldId id="317" r:id="rId19"/>
    <p:sldId id="318" r:id="rId20"/>
    <p:sldId id="319" r:id="rId21"/>
    <p:sldId id="320" r:id="rId22"/>
    <p:sldId id="303" r:id="rId23"/>
    <p:sldId id="272" r:id="rId24"/>
    <p:sldId id="314" r:id="rId25"/>
    <p:sldId id="288" r:id="rId26"/>
    <p:sldId id="289" r:id="rId27"/>
    <p:sldId id="291" r:id="rId28"/>
    <p:sldId id="297" r:id="rId29"/>
    <p:sldId id="292" r:id="rId30"/>
    <p:sldId id="295" r:id="rId31"/>
    <p:sldId id="293" r:id="rId32"/>
    <p:sldId id="294" r:id="rId33"/>
    <p:sldId id="296" r:id="rId34"/>
    <p:sldId id="265" r:id="rId35"/>
    <p:sldId id="304" r:id="rId36"/>
    <p:sldId id="305" r:id="rId37"/>
    <p:sldId id="306" r:id="rId38"/>
    <p:sldId id="307" r:id="rId39"/>
    <p:sldId id="274" r:id="rId40"/>
    <p:sldId id="308" r:id="rId41"/>
    <p:sldId id="311" r:id="rId42"/>
    <p:sldId id="309" r:id="rId43"/>
    <p:sldId id="280" r:id="rId44"/>
    <p:sldId id="312" r:id="rId45"/>
    <p:sldId id="284" r:id="rId46"/>
    <p:sldId id="283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B26640A-7286-4479-9AD7-A64175EEBC9C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OASIS Student Portal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mtClean="0"/>
              <a:t>Session </a:t>
            </a:r>
            <a:r>
              <a:rPr lang="en-US" dirty="0" smtClean="0"/>
              <a:t>2011 </a:t>
            </a:r>
            <a:endParaRPr lang="en-US" dirty="0"/>
          </a:p>
          <a:p>
            <a:r>
              <a:rPr lang="en-US" dirty="0" smtClean="0"/>
              <a:t>14 November 2016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5086"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2273"/>
            <a:ext cx="1884641" cy="18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OASIS Student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2084832"/>
            <a:ext cx="7367542" cy="31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8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on Old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Cluttered</a:t>
            </a:r>
          </a:p>
          <a:p>
            <a:r>
              <a:rPr lang="en-US" dirty="0" smtClean="0"/>
              <a:t>- Information Overload</a:t>
            </a:r>
          </a:p>
          <a:p>
            <a:r>
              <a:rPr lang="en-US" dirty="0" smtClean="0"/>
              <a:t>- Too many links</a:t>
            </a:r>
          </a:p>
          <a:p>
            <a:r>
              <a:rPr lang="en-US" dirty="0" smtClean="0"/>
              <a:t>- Static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S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285"/>
          <a:stretch/>
        </p:blipFill>
        <p:spPr>
          <a:xfrm>
            <a:off x="3794998" y="1947449"/>
            <a:ext cx="5139946" cy="34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&amp; Scope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76" y="911398"/>
            <a:ext cx="3738991" cy="2060401"/>
          </a:xfr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846962" y="3307974"/>
            <a:ext cx="7549205" cy="283733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SG" dirty="0" smtClean="0"/>
              <a:t>To give the student portal (OASIS) a </a:t>
            </a:r>
            <a:r>
              <a:rPr lang="en-SG" b="1" dirty="0" smtClean="0"/>
              <a:t>new look and feel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SG" dirty="0" smtClean="0"/>
              <a:t>To</a:t>
            </a:r>
            <a:r>
              <a:rPr lang="en-SG" b="1" dirty="0" smtClean="0"/>
              <a:t> </a:t>
            </a:r>
            <a:r>
              <a:rPr lang="en-SG" dirty="0" smtClean="0"/>
              <a:t>incorporate </a:t>
            </a:r>
            <a:r>
              <a:rPr lang="en-SG" b="1" dirty="0" smtClean="0"/>
              <a:t>modern portal features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To improve the </a:t>
            </a:r>
            <a:r>
              <a:rPr lang="en-US" b="1" dirty="0" smtClean="0"/>
              <a:t>ease of finding information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To present the </a:t>
            </a:r>
            <a:r>
              <a:rPr lang="en-US" b="1" dirty="0" smtClean="0"/>
              <a:t>up-to-date and context-sensitive </a:t>
            </a:r>
            <a:r>
              <a:rPr lang="en-US" dirty="0" smtClean="0"/>
              <a:t>information to students</a:t>
            </a:r>
            <a:endParaRPr lang="en-US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To provide a more seamless </a:t>
            </a:r>
            <a:r>
              <a:rPr lang="en-US" b="1" dirty="0" smtClean="0"/>
              <a:t>content management process </a:t>
            </a:r>
            <a:r>
              <a:rPr lang="en-US" dirty="0" smtClean="0"/>
              <a:t>for administrators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User Experience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Actively involve content administrators and students in the design of the new student portal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Information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Reviewed </a:t>
            </a:r>
            <a:r>
              <a:rPr lang="en-US" b="1" dirty="0" smtClean="0"/>
              <a:t>survey results </a:t>
            </a:r>
            <a:r>
              <a:rPr lang="en-US" dirty="0" smtClean="0"/>
              <a:t>conducted by SMU Student Association on IT services</a:t>
            </a:r>
          </a:p>
          <a:p>
            <a:r>
              <a:rPr lang="en-US" b="1" dirty="0" smtClean="0"/>
              <a:t>Deconstructed</a:t>
            </a:r>
            <a:r>
              <a:rPr lang="en-US" dirty="0" smtClean="0"/>
              <a:t> </a:t>
            </a:r>
            <a:r>
              <a:rPr lang="en-US" dirty="0"/>
              <a:t>and documented all content from old portal</a:t>
            </a:r>
          </a:p>
          <a:p>
            <a:r>
              <a:rPr lang="en-US" dirty="0" smtClean="0"/>
              <a:t>“</a:t>
            </a:r>
            <a:r>
              <a:rPr lang="en-US" b="1" dirty="0" smtClean="0"/>
              <a:t>Card </a:t>
            </a:r>
            <a:r>
              <a:rPr lang="en-US" b="1" dirty="0"/>
              <a:t>Sorting</a:t>
            </a:r>
            <a:r>
              <a:rPr lang="en-US" dirty="0"/>
              <a:t>” </a:t>
            </a:r>
            <a:r>
              <a:rPr lang="en-US" dirty="0" smtClean="0"/>
              <a:t>exercise on main content areas to design new Information Architecture</a:t>
            </a:r>
          </a:p>
          <a:p>
            <a:r>
              <a:rPr lang="en-US" dirty="0" smtClean="0"/>
              <a:t>Converted </a:t>
            </a:r>
            <a:r>
              <a:rPr lang="en-US" dirty="0" smtClean="0"/>
              <a:t>all HTML and PDF content into portal pages that can be </a:t>
            </a:r>
            <a:r>
              <a:rPr lang="en-US" b="1" dirty="0" smtClean="0"/>
              <a:t>maintained by content owners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S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90" y="2286001"/>
            <a:ext cx="3881301" cy="29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7290055" cy="34135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Interactive menu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Top Apps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Supporting Functions &amp; Related Links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Search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FAQ </a:t>
            </a:r>
            <a:r>
              <a:rPr lang="en-US" sz="2400" dirty="0" smtClean="0"/>
              <a:t>Hub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Widgets with personalized academic details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 Calendar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Features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7131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Menu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7" y="2286000"/>
            <a:ext cx="7290054" cy="23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335024"/>
            <a:ext cx="6795298" cy="37977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497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34" y="4297679"/>
            <a:ext cx="5539926" cy="1658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2" y="713890"/>
            <a:ext cx="8977928" cy="30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56" y="1935620"/>
            <a:ext cx="8018368" cy="39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Yvonne Yong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5" y="2967788"/>
            <a:ext cx="4274167" cy="1446168"/>
          </a:xfrm>
        </p:spPr>
        <p:txBody>
          <a:bodyPr>
            <a:normAutofit/>
          </a:bodyPr>
          <a:lstStyle/>
          <a:p>
            <a:r>
              <a:rPr lang="en-US" dirty="0" smtClean="0"/>
              <a:t>Senior IS Analyst</a:t>
            </a:r>
            <a:endParaRPr lang="en-US" dirty="0"/>
          </a:p>
          <a:p>
            <a:r>
              <a:rPr lang="en-US" dirty="0" smtClean="0"/>
              <a:t>Singapore Management University</a:t>
            </a:r>
            <a:endParaRPr lang="en-US" dirty="0"/>
          </a:p>
          <a:p>
            <a:r>
              <a:rPr lang="en-US" dirty="0" smtClean="0"/>
              <a:t>yvonneyong@smu.edu.sg</a:t>
            </a: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68095" y="4505397"/>
            <a:ext cx="4757493" cy="144616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Application Support for Student Information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Over 11 </a:t>
            </a:r>
            <a:r>
              <a:rPr lang="en-US" sz="1600" dirty="0"/>
              <a:t>years of experience with </a:t>
            </a:r>
            <a:r>
              <a:rPr lang="en-US" sz="1600" dirty="0" smtClean="0"/>
              <a:t>PeopleSoft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9 years of experience with Campus Solutions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491990" y="4413956"/>
            <a:ext cx="3566160" cy="144616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92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475694"/>
            <a:ext cx="6344535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3" y="2084832"/>
            <a:ext cx="8270484" cy="37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2568388"/>
            <a:ext cx="7513756" cy="37409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 </a:t>
            </a:r>
            <a:r>
              <a:rPr lang="en-US" dirty="0" smtClean="0"/>
              <a:t>Created </a:t>
            </a:r>
            <a:r>
              <a:rPr lang="en-US" dirty="0"/>
              <a:t>portal prototype with desired </a:t>
            </a:r>
            <a:r>
              <a:rPr lang="en-US" dirty="0" smtClean="0"/>
              <a:t>features</a:t>
            </a:r>
            <a:endParaRPr lang="en-US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Devised </a:t>
            </a:r>
            <a:r>
              <a:rPr lang="en-US" dirty="0"/>
              <a:t>initial framework for </a:t>
            </a:r>
            <a:r>
              <a:rPr lang="en-US" dirty="0" smtClean="0"/>
              <a:t>organizing information</a:t>
            </a:r>
            <a:endParaRPr lang="en-US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Engaged </a:t>
            </a:r>
            <a:r>
              <a:rPr lang="en-US" dirty="0"/>
              <a:t>key content owners </a:t>
            </a:r>
            <a:r>
              <a:rPr lang="en-US" dirty="0" err="1"/>
              <a:t>eg</a:t>
            </a:r>
            <a:r>
              <a:rPr lang="en-US" dirty="0"/>
              <a:t>. Finance, Career Services, Student Life, Global Exchange, with suggested framework and communicated new </a:t>
            </a:r>
            <a:r>
              <a:rPr lang="en-US" dirty="0" smtClean="0"/>
              <a:t>features</a:t>
            </a:r>
            <a:endParaRPr lang="en-US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Content </a:t>
            </a:r>
            <a:r>
              <a:rPr lang="en-US" dirty="0"/>
              <a:t>owners to review the content to see if it is still relevant and up to date, and provide material to fill in the new portal </a:t>
            </a:r>
            <a:r>
              <a:rPr lang="en-US" dirty="0" smtClean="0"/>
              <a:t>framework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Conducted workshops with students to rate the importance of the new features</a:t>
            </a:r>
            <a:endParaRPr lang="en-US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300" y="479024"/>
            <a:ext cx="3674932" cy="17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UX Study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768095" y="2084832"/>
            <a:ext cx="7592134" cy="4224528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12 students were given 16 tasks to complete in the portal prototype</a:t>
            </a:r>
            <a:endParaRPr lang="en-SG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05" y="2728065"/>
            <a:ext cx="5591955" cy="1190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1" y="4002650"/>
            <a:ext cx="8173591" cy="12670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81" y="5187354"/>
            <a:ext cx="8383170" cy="12479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111" y="5904205"/>
            <a:ext cx="1487001" cy="5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3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318733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T03_Fu Fe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096" y="1861159"/>
            <a:ext cx="7720148" cy="434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6" y="1789612"/>
            <a:ext cx="8684692" cy="47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Integration to PeopleSoft Campus Solutions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File transfer</a:t>
            </a:r>
          </a:p>
          <a:p>
            <a:r>
              <a:rPr lang="en-US" dirty="0" smtClean="0"/>
              <a:t>Authentication token</a:t>
            </a:r>
          </a:p>
          <a:p>
            <a:r>
              <a:rPr lang="en-US" dirty="0" smtClean="0"/>
              <a:t>Web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" y="-1"/>
            <a:ext cx="9140738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Roles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68096" y="2468880"/>
            <a:ext cx="3189950" cy="4112623"/>
          </a:xfrm>
        </p:spPr>
        <p:txBody>
          <a:bodyPr>
            <a:normAutofit/>
          </a:bodyPr>
          <a:lstStyle/>
          <a:p>
            <a:pPr>
              <a:lnSpc>
                <a:spcPct val="118000"/>
              </a:lnSpc>
            </a:pPr>
            <a:r>
              <a:rPr lang="en-US" dirty="0" smtClean="0"/>
              <a:t>Students’ academic </a:t>
            </a:r>
            <a:r>
              <a:rPr lang="en-US" dirty="0"/>
              <a:t>attributes determine the student’s portal layout such as:</a:t>
            </a:r>
          </a:p>
          <a:p>
            <a:pPr>
              <a:lnSpc>
                <a:spcPct val="118000"/>
              </a:lnSpc>
            </a:pPr>
            <a:r>
              <a:rPr lang="en-US" dirty="0"/>
              <a:t>- </a:t>
            </a:r>
            <a:r>
              <a:rPr lang="en-US" dirty="0" err="1"/>
              <a:t>Colour</a:t>
            </a:r>
            <a:r>
              <a:rPr lang="en-US" dirty="0"/>
              <a:t> scheme</a:t>
            </a:r>
          </a:p>
          <a:p>
            <a:pPr>
              <a:lnSpc>
                <a:spcPct val="118000"/>
              </a:lnSpc>
            </a:pPr>
            <a:r>
              <a:rPr lang="en-US" dirty="0"/>
              <a:t>- Menu headers</a:t>
            </a:r>
          </a:p>
          <a:p>
            <a:pPr>
              <a:lnSpc>
                <a:spcPct val="118000"/>
              </a:lnSpc>
            </a:pPr>
            <a:r>
              <a:rPr lang="en-US" dirty="0"/>
              <a:t>Students also only see their relevant:</a:t>
            </a:r>
          </a:p>
          <a:p>
            <a:pPr>
              <a:lnSpc>
                <a:spcPct val="118000"/>
              </a:lnSpc>
            </a:pPr>
            <a:r>
              <a:rPr lang="en-US" dirty="0"/>
              <a:t>- Academic/School announcements</a:t>
            </a:r>
          </a:p>
          <a:p>
            <a:pPr>
              <a:lnSpc>
                <a:spcPct val="118000"/>
              </a:lnSpc>
            </a:pPr>
            <a:r>
              <a:rPr lang="en-US" dirty="0"/>
              <a:t>- Checklists</a:t>
            </a:r>
          </a:p>
          <a:p>
            <a:pPr>
              <a:lnSpc>
                <a:spcPct val="118000"/>
              </a:lnSpc>
            </a:pPr>
            <a:r>
              <a:rPr lang="en-US" dirty="0"/>
              <a:t>- Access to </a:t>
            </a:r>
            <a:r>
              <a:rPr lang="en-US" dirty="0" smtClean="0"/>
              <a:t>e-services</a:t>
            </a:r>
            <a:endParaRPr lang="en-S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860" y="471509"/>
            <a:ext cx="2679686" cy="2239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13" y="1022968"/>
            <a:ext cx="2796264" cy="2206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950" y="2987460"/>
            <a:ext cx="3273926" cy="35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Roles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822960"/>
            <a:ext cx="1778508" cy="1500083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920496" y="2586446"/>
            <a:ext cx="3291840" cy="358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Requirement:</a:t>
            </a:r>
          </a:p>
          <a:p>
            <a:r>
              <a:rPr lang="en-US" dirty="0"/>
              <a:t>The portal profile </a:t>
            </a:r>
            <a:r>
              <a:rPr lang="en-US" dirty="0" smtClean="0"/>
              <a:t>should be </a:t>
            </a:r>
            <a:r>
              <a:rPr lang="en-US" dirty="0"/>
              <a:t>determined by student information residing in the Integrated Student Information System (ISIS), such as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Academic </a:t>
            </a:r>
            <a:r>
              <a:rPr lang="en-US" dirty="0" err="1"/>
              <a:t>programme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Academic Level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Programme </a:t>
            </a:r>
            <a:r>
              <a:rPr lang="en-US" dirty="0" smtClean="0"/>
              <a:t>status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4286250" y="2586446"/>
            <a:ext cx="4258818" cy="3421161"/>
          </a:xfrm>
        </p:spPr>
        <p:txBody>
          <a:bodyPr/>
          <a:lstStyle/>
          <a:p>
            <a:r>
              <a:rPr lang="en-US" dirty="0" smtClean="0"/>
              <a:t>Solution:</a:t>
            </a:r>
          </a:p>
          <a:p>
            <a:r>
              <a:rPr lang="en-US" dirty="0" smtClean="0"/>
              <a:t>The student data </a:t>
            </a:r>
            <a:r>
              <a:rPr lang="en-US" dirty="0"/>
              <a:t>is generated in ISIS to a data file by a regularly scheduled process.</a:t>
            </a:r>
          </a:p>
          <a:p>
            <a:r>
              <a:rPr lang="en-US" dirty="0"/>
              <a:t>The file is transferred </a:t>
            </a:r>
            <a:r>
              <a:rPr lang="en-US" dirty="0" smtClean="0"/>
              <a:t>and data loaded to the portal’s database which is translated to the portal’s user permissions.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75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Sign-on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07" y="201792"/>
            <a:ext cx="4858428" cy="2276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49" y="2604610"/>
            <a:ext cx="8497486" cy="4029637"/>
          </a:xfrm>
          <a:prstGeom prst="rect">
            <a:avLst/>
          </a:prstGeom>
          <a:ln w="12700">
            <a:solidFill>
              <a:schemeClr val="accent1">
                <a:alpha val="99000"/>
              </a:schemeClr>
            </a:solidFill>
          </a:ln>
          <a:effectLst>
            <a:softEdge rad="12700"/>
          </a:effectLst>
        </p:spPr>
      </p:pic>
      <p:sp>
        <p:nvSpPr>
          <p:cNvPr id="11" name="Rounded Rectangle 10"/>
          <p:cNvSpPr/>
          <p:nvPr/>
        </p:nvSpPr>
        <p:spPr>
          <a:xfrm>
            <a:off x="4402183" y="1515291"/>
            <a:ext cx="2403566" cy="6935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Down Arrow 11"/>
          <p:cNvSpPr/>
          <p:nvPr/>
        </p:nvSpPr>
        <p:spPr>
          <a:xfrm>
            <a:off x="5303520" y="2257506"/>
            <a:ext cx="574766" cy="4465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820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Singapore Management University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741817"/>
            <a:ext cx="2400300" cy="1972491"/>
          </a:xfrm>
        </p:spPr>
        <p:txBody>
          <a:bodyPr>
            <a:normAutofit/>
          </a:bodyPr>
          <a:lstStyle/>
          <a:p>
            <a:pPr marL="68580">
              <a:lnSpc>
                <a:spcPct val="140000"/>
              </a:lnSpc>
              <a:buClr>
                <a:schemeClr val="tx1"/>
              </a:buClr>
              <a:defRPr/>
            </a:pP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5" b="13225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1714" cy="458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Sign-on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Requirement:</a:t>
            </a:r>
          </a:p>
          <a:p>
            <a:r>
              <a:rPr lang="en-US" dirty="0" smtClean="0"/>
              <a:t>Users access OASIS portal Single Sign-On through Active Directory Federated Service (ADFS).</a:t>
            </a:r>
          </a:p>
          <a:p>
            <a:endParaRPr lang="en-US" dirty="0"/>
          </a:p>
          <a:p>
            <a:r>
              <a:rPr lang="en-US" dirty="0" smtClean="0"/>
              <a:t>Students cannot access e-services pages directly from ISIS.</a:t>
            </a:r>
          </a:p>
          <a:p>
            <a:r>
              <a:rPr lang="en-US" dirty="0" smtClean="0"/>
              <a:t>They must go through the OASIS portal.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6250" y="2208869"/>
            <a:ext cx="4258818" cy="3798738"/>
          </a:xfrm>
        </p:spPr>
        <p:txBody>
          <a:bodyPr/>
          <a:lstStyle/>
          <a:p>
            <a:r>
              <a:rPr lang="en-US" dirty="0" smtClean="0"/>
              <a:t>Solution:</a:t>
            </a:r>
          </a:p>
          <a:p>
            <a:r>
              <a:rPr lang="en-US" dirty="0" err="1" smtClean="0"/>
              <a:t>InFlight</a:t>
            </a:r>
            <a:r>
              <a:rPr lang="en-US" dirty="0" smtClean="0"/>
              <a:t> Shared Secret SSO</a:t>
            </a:r>
          </a:p>
          <a:p>
            <a:r>
              <a:rPr lang="en-SG" dirty="0"/>
              <a:t>Single Sign-On from SharePoint into PeopleSoft using Shared Secret </a:t>
            </a:r>
            <a:r>
              <a:rPr lang="en-SG" dirty="0" smtClean="0"/>
              <a:t>cryptography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4266955"/>
            <a:ext cx="4191585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Parts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50376" y="1005840"/>
            <a:ext cx="4153989" cy="500176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Personalised</a:t>
            </a:r>
            <a:r>
              <a:rPr lang="en-US" dirty="0" smtClean="0"/>
              <a:t> and Summarized</a:t>
            </a:r>
          </a:p>
          <a:p>
            <a:pPr marL="0" indent="0">
              <a:buNone/>
            </a:pPr>
            <a:r>
              <a:rPr lang="en-US" dirty="0" smtClean="0"/>
              <a:t>Information at glance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5" y="2257506"/>
            <a:ext cx="3297485" cy="346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953" y="2257506"/>
            <a:ext cx="3381647" cy="41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Parts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6250" y="1449976"/>
            <a:ext cx="4258818" cy="4557631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49"/>
          <a:stretch/>
        </p:blipFill>
        <p:spPr>
          <a:xfrm>
            <a:off x="457199" y="2208869"/>
            <a:ext cx="8397076" cy="30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Parts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920496" y="2409906"/>
            <a:ext cx="2684853" cy="3762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Requirement:</a:t>
            </a:r>
          </a:p>
          <a:p>
            <a:r>
              <a:rPr lang="en-US" dirty="0" smtClean="0"/>
              <a:t>Important student summary data from ISIS to be displayed through widgets, to reduce the number of clicks required to get information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286250" y="2409906"/>
            <a:ext cx="4258818" cy="359770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Solution:</a:t>
            </a:r>
          </a:p>
          <a:p>
            <a:r>
              <a:rPr lang="en-US" dirty="0" smtClean="0"/>
              <a:t>Data from the Integrated Student </a:t>
            </a:r>
            <a:r>
              <a:rPr lang="en-US" smtClean="0"/>
              <a:t>Information System </a:t>
            </a:r>
            <a:r>
              <a:rPr lang="en-US" dirty="0" smtClean="0"/>
              <a:t>database retrieved through </a:t>
            </a:r>
            <a:r>
              <a:rPr lang="en-US" dirty="0" err="1" smtClean="0"/>
              <a:t>.Net</a:t>
            </a:r>
            <a:r>
              <a:rPr lang="en-US" dirty="0" smtClean="0"/>
              <a:t> web services, and consumed by the SharePoint app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659" y="4291053"/>
            <a:ext cx="2038635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Go-Live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Beta Launch</a:t>
            </a:r>
          </a:p>
          <a:p>
            <a:r>
              <a:rPr lang="en-US" dirty="0" smtClean="0"/>
              <a:t>Feedback</a:t>
            </a:r>
          </a:p>
          <a:p>
            <a:r>
              <a:rPr lang="en-US" dirty="0" smtClean="0"/>
              <a:t>Usage Analytics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LAUNCH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163824" cy="4023360"/>
          </a:xfrm>
        </p:spPr>
        <p:txBody>
          <a:bodyPr/>
          <a:lstStyle/>
          <a:p>
            <a:r>
              <a:rPr lang="en-US" sz="2400" dirty="0" smtClean="0"/>
              <a:t>A Beta Launch was planned to give users a period to experience the new OASIS while the old portal was still up and running.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628" y="2286000"/>
            <a:ext cx="3355521" cy="4023360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dirty="0" smtClean="0"/>
              <a:t>was to gather </a:t>
            </a:r>
            <a:r>
              <a:rPr lang="en-US" sz="2400" dirty="0"/>
              <a:t>feedback </a:t>
            </a:r>
            <a:r>
              <a:rPr lang="en-US" sz="2400" dirty="0" smtClean="0"/>
              <a:t>from students where key improvements </a:t>
            </a:r>
            <a:r>
              <a:rPr lang="en-US" sz="2400" dirty="0"/>
              <a:t>could be incorporated before the actual Go-Live.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6623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Vivace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86952" y="2257136"/>
            <a:ext cx="4534533" cy="29722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5545" y="5297708"/>
            <a:ext cx="7080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smtClean="0"/>
              <a:t>Give students a sneak preview of the new OASIS where they could:</a:t>
            </a:r>
          </a:p>
          <a:p>
            <a:r>
              <a:rPr lang="en-SG" dirty="0" smtClean="0"/>
              <a:t>- Win </a:t>
            </a:r>
            <a:r>
              <a:rPr lang="en-SG" dirty="0"/>
              <a:t>a T-Shirt </a:t>
            </a:r>
            <a:r>
              <a:rPr lang="en-SG" dirty="0" smtClean="0"/>
              <a:t>and OASIS stickers!</a:t>
            </a:r>
          </a:p>
          <a:p>
            <a:r>
              <a:rPr lang="en-SG" dirty="0" smtClean="0"/>
              <a:t>- Take </a:t>
            </a:r>
            <a:r>
              <a:rPr lang="en-SG" dirty="0"/>
              <a:t>photos with our interesting props! </a:t>
            </a:r>
          </a:p>
        </p:txBody>
      </p:sp>
      <p:sp>
        <p:nvSpPr>
          <p:cNvPr id="8" name="Rectangle 7"/>
          <p:cNvSpPr/>
          <p:nvPr/>
        </p:nvSpPr>
        <p:spPr>
          <a:xfrm>
            <a:off x="873013" y="18194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dirty="0" smtClean="0"/>
              <a:t>Secured a booth at SMU’s annual CCA fair</a:t>
            </a:r>
            <a:endParaRPr lang="en-S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3" y="2257137"/>
            <a:ext cx="2977040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 Egg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3461656"/>
            <a:ext cx="7644384" cy="2847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“Easter eggs” were </a:t>
            </a:r>
            <a:r>
              <a:rPr lang="en-US" sz="2400" dirty="0"/>
              <a:t>placed within the OASIS site </a:t>
            </a:r>
            <a:r>
              <a:rPr lang="en-US" sz="2400" dirty="0" smtClean="0"/>
              <a:t>for a period of time.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Contest </a:t>
            </a:r>
            <a:r>
              <a:rPr lang="en-US" sz="2400" dirty="0" smtClean="0"/>
              <a:t>was </a:t>
            </a:r>
            <a:r>
              <a:rPr lang="en-US" sz="2400" dirty="0"/>
              <a:t>marketed on Facebook and submissions </a:t>
            </a:r>
            <a:r>
              <a:rPr lang="en-US" sz="2400" dirty="0" smtClean="0"/>
              <a:t>were </a:t>
            </a:r>
            <a:r>
              <a:rPr lang="en-US" sz="2400" dirty="0"/>
              <a:t>accepted on Facebook page.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851284"/>
            <a:ext cx="5877307" cy="11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661021"/>
            <a:ext cx="7935271" cy="46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r 7"/>
          <p:cNvSpPr/>
          <p:nvPr/>
        </p:nvSpPr>
        <p:spPr>
          <a:xfrm>
            <a:off x="7540978" y="2777067"/>
            <a:ext cx="383823" cy="383823"/>
          </a:xfrm>
          <a:prstGeom prst="flowChar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7441839" y="3917245"/>
            <a:ext cx="387931" cy="10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7599681" y="3950908"/>
            <a:ext cx="320605" cy="10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7751681" y="3978729"/>
            <a:ext cx="264963" cy="10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60374" y="4796896"/>
            <a:ext cx="264963" cy="10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60374" y="4926718"/>
            <a:ext cx="387933" cy="10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0374" y="5045251"/>
            <a:ext cx="291459" cy="10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Internal Storage 19"/>
          <p:cNvSpPr/>
          <p:nvPr/>
        </p:nvSpPr>
        <p:spPr>
          <a:xfrm rot="16200000">
            <a:off x="7562169" y="5801608"/>
            <a:ext cx="362632" cy="362632"/>
          </a:xfrm>
          <a:prstGeom prst="flowChartInternalStorag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585004" y="5891150"/>
            <a:ext cx="316092" cy="170983"/>
          </a:xfrm>
          <a:custGeom>
            <a:avLst/>
            <a:gdLst>
              <a:gd name="connsiteX0" fmla="*/ 0 w 1964267"/>
              <a:gd name="connsiteY0" fmla="*/ 835377 h 835377"/>
              <a:gd name="connsiteX1" fmla="*/ 519289 w 1964267"/>
              <a:gd name="connsiteY1" fmla="*/ 722489 h 835377"/>
              <a:gd name="connsiteX2" fmla="*/ 812800 w 1964267"/>
              <a:gd name="connsiteY2" fmla="*/ 338666 h 835377"/>
              <a:gd name="connsiteX3" fmla="*/ 1083734 w 1964267"/>
              <a:gd name="connsiteY3" fmla="*/ 225777 h 835377"/>
              <a:gd name="connsiteX4" fmla="*/ 1286934 w 1964267"/>
              <a:gd name="connsiteY4" fmla="*/ 67733 h 835377"/>
              <a:gd name="connsiteX5" fmla="*/ 1715912 w 1964267"/>
              <a:gd name="connsiteY5" fmla="*/ 90311 h 835377"/>
              <a:gd name="connsiteX6" fmla="*/ 1964267 w 1964267"/>
              <a:gd name="connsiteY6" fmla="*/ 0 h 835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4267" h="835377">
                <a:moveTo>
                  <a:pt x="0" y="835377"/>
                </a:moveTo>
                <a:cubicBezTo>
                  <a:pt x="191911" y="820325"/>
                  <a:pt x="383822" y="805274"/>
                  <a:pt x="519289" y="722489"/>
                </a:cubicBezTo>
                <a:cubicBezTo>
                  <a:pt x="654756" y="639704"/>
                  <a:pt x="718726" y="421451"/>
                  <a:pt x="812800" y="338666"/>
                </a:cubicBezTo>
                <a:cubicBezTo>
                  <a:pt x="906874" y="255881"/>
                  <a:pt x="1004712" y="270932"/>
                  <a:pt x="1083734" y="225777"/>
                </a:cubicBezTo>
                <a:cubicBezTo>
                  <a:pt x="1162756" y="180622"/>
                  <a:pt x="1181571" y="90311"/>
                  <a:pt x="1286934" y="67733"/>
                </a:cubicBezTo>
                <a:cubicBezTo>
                  <a:pt x="1392297" y="45155"/>
                  <a:pt x="1603023" y="101600"/>
                  <a:pt x="1715912" y="90311"/>
                </a:cubicBezTo>
                <a:cubicBezTo>
                  <a:pt x="1828801" y="79022"/>
                  <a:pt x="1896534" y="39511"/>
                  <a:pt x="1964267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1801348"/>
            <a:ext cx="8293131" cy="40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Singapore Management University (SMU)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/>
            <a:r>
              <a:rPr lang="en-SG" dirty="0">
                <a:solidFill>
                  <a:prstClr val="black"/>
                </a:solidFill>
              </a:rPr>
              <a:t>A premier university in Asia, the Singapore Management University (SMU) is internationally recognised for its world-class research and distinguished teaching. </a:t>
            </a:r>
          </a:p>
          <a:p>
            <a:endParaRPr lang="en-SG" dirty="0">
              <a:solidFill>
                <a:prstClr val="black"/>
              </a:solidFill>
            </a:endParaRPr>
          </a:p>
          <a:p>
            <a:pPr marL="285750" indent="-285750"/>
            <a:r>
              <a:rPr lang="en-SG" dirty="0">
                <a:solidFill>
                  <a:prstClr val="black"/>
                </a:solidFill>
              </a:rPr>
              <a:t>Established in 2000, SMU’s mission is to generate leading-edge research with global impact and produce broad-based, creative and entrepreneurial leaders for the knowledge-based economy.</a:t>
            </a:r>
          </a:p>
          <a:p>
            <a:pPr marL="285750" indent="-285750"/>
            <a:endParaRPr lang="en-SG" dirty="0">
              <a:solidFill>
                <a:prstClr val="black"/>
              </a:solidFill>
            </a:endParaRPr>
          </a:p>
          <a:p>
            <a:pPr marL="285750" indent="-285750"/>
            <a:r>
              <a:rPr lang="en-SG" dirty="0">
                <a:solidFill>
                  <a:prstClr val="black"/>
                </a:solidFill>
              </a:rPr>
              <a:t>Home to around 9,000 undergraduate, postgraduate, executive and professional, full- and part-time students.</a:t>
            </a:r>
          </a:p>
          <a:p>
            <a:endParaRPr lang="en-SG" dirty="0">
              <a:solidFill>
                <a:prstClr val="black"/>
              </a:solidFill>
            </a:endParaRPr>
          </a:p>
          <a:p>
            <a:pPr marL="285750" indent="-285750"/>
            <a:r>
              <a:rPr lang="en-SG" dirty="0">
                <a:solidFill>
                  <a:prstClr val="black"/>
                </a:solidFill>
              </a:rPr>
              <a:t>SMU has six schools: School of Accountancy, Lee Kong </a:t>
            </a:r>
            <a:r>
              <a:rPr lang="en-SG" dirty="0" err="1">
                <a:solidFill>
                  <a:prstClr val="black"/>
                </a:solidFill>
              </a:rPr>
              <a:t>Chian</a:t>
            </a:r>
            <a:r>
              <a:rPr lang="en-SG" dirty="0">
                <a:solidFill>
                  <a:prstClr val="black"/>
                </a:solidFill>
              </a:rPr>
              <a:t> School of Business, School of Economics, School of Information Systems, School of Law, and School of Social Sciences.</a:t>
            </a:r>
          </a:p>
        </p:txBody>
      </p:sp>
    </p:spTree>
    <p:extLst>
      <p:ext uri="{BB962C8B-B14F-4D97-AF65-F5344CB8AC3E}">
        <p14:creationId xmlns:p14="http://schemas.microsoft.com/office/powerpoint/2010/main" val="42197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859"/>
            <a:ext cx="9144000" cy="51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Compliments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922929"/>
            <a:ext cx="7290055" cy="4386431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922929"/>
            <a:ext cx="7420798" cy="43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81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1509"/>
            <a:ext cx="5941986" cy="1737360"/>
          </a:xfrm>
        </p:spPr>
        <p:txBody>
          <a:bodyPr/>
          <a:lstStyle/>
          <a:p>
            <a:r>
              <a:rPr lang="en-US" dirty="0" smtClean="0"/>
              <a:t>Areas for improvement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2208869"/>
            <a:ext cx="7565816" cy="39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959428"/>
            <a:ext cx="4258818" cy="4048179"/>
          </a:xfrm>
        </p:spPr>
        <p:txBody>
          <a:bodyPr/>
          <a:lstStyle/>
          <a:p>
            <a:r>
              <a:rPr lang="en-US" dirty="0" smtClean="0"/>
              <a:t>With Google Analytics</a:t>
            </a:r>
            <a:endParaRPr lang="en-S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2564415"/>
            <a:ext cx="7343685" cy="34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952206"/>
            <a:ext cx="7644384" cy="3357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Importance of student engagement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Observed different mindsets and </a:t>
            </a:r>
            <a:r>
              <a:rPr lang="en-US" sz="2400" dirty="0" err="1" smtClean="0"/>
              <a:t>behaviours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50" y="585216"/>
            <a:ext cx="3829584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" y="2730144"/>
            <a:ext cx="9132486" cy="4114799"/>
          </a:xfrm>
        </p:spPr>
      </p:pic>
    </p:spTree>
    <p:extLst>
      <p:ext uri="{BB962C8B-B14F-4D97-AF65-F5344CB8AC3E}">
        <p14:creationId xmlns:p14="http://schemas.microsoft.com/office/powerpoint/2010/main" val="2525579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Yvonne Yong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14461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Senior IS Analyst</a:t>
            </a:r>
          </a:p>
          <a:p>
            <a:r>
              <a:rPr lang="en-US" dirty="0"/>
              <a:t>Singapore Management University</a:t>
            </a:r>
          </a:p>
          <a:p>
            <a:r>
              <a:rPr lang="en-US" dirty="0"/>
              <a:t>yvonneyong@smu.edu.sg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1446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6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</p:spTree>
    <p:extLst>
      <p:ext uri="{BB962C8B-B14F-4D97-AF65-F5344CB8AC3E}">
        <p14:creationId xmlns:p14="http://schemas.microsoft.com/office/powerpoint/2010/main" val="2898579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4739158"/>
            <a:ext cx="1905000" cy="1905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5086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2273"/>
            <a:ext cx="1884641" cy="18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SMU </a:t>
            </a:r>
            <a:r>
              <a:rPr lang="en-US" dirty="0"/>
              <a:t>&amp; ORACLE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754879"/>
            <a:ext cx="2400300" cy="1933303"/>
          </a:xfrm>
        </p:spPr>
        <p:txBody>
          <a:bodyPr>
            <a:normAutofit/>
          </a:bodyPr>
          <a:lstStyle/>
          <a:p>
            <a:pPr marL="68263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34067"/>
            <a:ext cx="7886700" cy="871430"/>
          </a:xfrm>
        </p:spPr>
        <p:txBody>
          <a:bodyPr/>
          <a:lstStyle/>
          <a:p>
            <a:r>
              <a:rPr lang="en-US" dirty="0"/>
              <a:t>SMU &amp; Oracle</a:t>
            </a:r>
            <a:endParaRPr lang="en-SG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097830"/>
              </p:ext>
            </p:extLst>
          </p:nvPr>
        </p:nvGraphicFramePr>
        <p:xfrm>
          <a:off x="578849" y="1572011"/>
          <a:ext cx="7790763" cy="179337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5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300">
                <a:tc>
                  <a:txBody>
                    <a:bodyPr/>
                    <a:lstStyle/>
                    <a:p>
                      <a:pPr algn="l" fontAlgn="t"/>
                      <a:r>
                        <a:rPr lang="en-SG" b="1" dirty="0">
                          <a:effectLst/>
                        </a:rPr>
                        <a:t>PeopleSoft Campus Solutions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b="1" dirty="0">
                          <a:effectLst/>
                        </a:rPr>
                        <a:t>Version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00">
                <a:tc>
                  <a:txBody>
                    <a:bodyPr/>
                    <a:lstStyle/>
                    <a:p>
                      <a:pPr algn="l" fontAlgn="t"/>
                      <a:r>
                        <a:rPr lang="en-SG" dirty="0">
                          <a:effectLst/>
                        </a:rPr>
                        <a:t>  Current Version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dirty="0">
                          <a:effectLst/>
                        </a:rPr>
                        <a:t>8.9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433">
                <a:tc>
                  <a:txBody>
                    <a:bodyPr/>
                    <a:lstStyle/>
                    <a:p>
                      <a:pPr algn="l" fontAlgn="t"/>
                      <a:r>
                        <a:rPr lang="en-SG" dirty="0">
                          <a:effectLst/>
                        </a:rPr>
                        <a:t>  Campus Solutions Modules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dirty="0">
                          <a:effectLst/>
                        </a:rPr>
                        <a:t>Academic Advisement, Student Financials, Admissions &amp; Recruiting, Student Records, Campus Community, Campus Self Service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2873" y="3857543"/>
            <a:ext cx="8095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60153"/>
              </p:ext>
            </p:extLst>
          </p:nvPr>
        </p:nvGraphicFramePr>
        <p:xfrm>
          <a:off x="578847" y="4562986"/>
          <a:ext cx="7790763" cy="6629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5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300">
                <a:tc>
                  <a:txBody>
                    <a:bodyPr/>
                    <a:lstStyle/>
                    <a:p>
                      <a:pPr algn="l" fontAlgn="t"/>
                      <a:r>
                        <a:rPr lang="en-SG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Oracle Database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b="1" dirty="0">
                          <a:effectLst/>
                        </a:rPr>
                        <a:t>Version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00">
                <a:tc>
                  <a:txBody>
                    <a:bodyPr/>
                    <a:lstStyle/>
                    <a:p>
                      <a:pPr algn="l" fontAlgn="t"/>
                      <a:r>
                        <a:rPr lang="en-SG" dirty="0">
                          <a:effectLst/>
                        </a:rPr>
                        <a:t>  Current Version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b="0" dirty="0">
                          <a:effectLst/>
                          <a:latin typeface="+mn-lt"/>
                        </a:rPr>
                        <a:t>11g RAC</a:t>
                      </a: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941388"/>
              </p:ext>
            </p:extLst>
          </p:nvPr>
        </p:nvGraphicFramePr>
        <p:xfrm>
          <a:off x="578848" y="3655936"/>
          <a:ext cx="7790763" cy="6629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5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32">
                <a:tc>
                  <a:txBody>
                    <a:bodyPr/>
                    <a:lstStyle/>
                    <a:p>
                      <a:pPr algn="l" fontAlgn="t"/>
                      <a:r>
                        <a:rPr lang="en-SG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PeopleTools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b="1" dirty="0">
                          <a:effectLst/>
                        </a:rPr>
                        <a:t>Version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00">
                <a:tc>
                  <a:txBody>
                    <a:bodyPr/>
                    <a:lstStyle/>
                    <a:p>
                      <a:pPr algn="l" fontAlgn="t"/>
                      <a:r>
                        <a:rPr lang="en-SG" dirty="0">
                          <a:effectLst/>
                        </a:rPr>
                        <a:t>  Current Version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dirty="0">
                          <a:effectLst/>
                        </a:rPr>
                        <a:t>8.49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67100"/>
              </p:ext>
            </p:extLst>
          </p:nvPr>
        </p:nvGraphicFramePr>
        <p:xfrm>
          <a:off x="578847" y="5496930"/>
          <a:ext cx="7790763" cy="6629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54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154">
                <a:tc>
                  <a:txBody>
                    <a:bodyPr/>
                    <a:lstStyle/>
                    <a:p>
                      <a:pPr algn="l" fontAlgn="t"/>
                      <a:r>
                        <a:rPr lang="en-SG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SUN</a:t>
                      </a:r>
                      <a:r>
                        <a:rPr lang="en-SG" sz="1800" b="1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Solaris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b="1" dirty="0">
                          <a:effectLst/>
                        </a:rPr>
                        <a:t>Version</a:t>
                      </a:r>
                      <a:endParaRPr lang="en-SG" b="1" dirty="0">
                        <a:effectLst/>
                        <a:latin typeface="+mn-lt"/>
                      </a:endParaRPr>
                    </a:p>
                  </a:txBody>
                  <a:tcPr marL="28575" marR="28575" marT="28575" marB="2857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00">
                <a:tc>
                  <a:txBody>
                    <a:bodyPr/>
                    <a:lstStyle/>
                    <a:p>
                      <a:pPr algn="l" fontAlgn="t"/>
                      <a:r>
                        <a:rPr lang="en-SG" dirty="0">
                          <a:effectLst/>
                        </a:rPr>
                        <a:t>  Current Version</a:t>
                      </a:r>
                      <a:endParaRPr lang="en-SG" b="0" dirty="0">
                        <a:effectLst/>
                        <a:latin typeface="+mn-lt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b="0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0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2700000">
            <a:off x="750305" y="2258382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51734" y="2292883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4804" y="2793210"/>
            <a:ext cx="205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History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Objective &amp; Scope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2700000">
            <a:off x="2645921" y="3996429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47350" y="4030930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80420" y="4531257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USER EXPERIENCE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Information Architecture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UX Study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2700000">
            <a:off x="4553356" y="2194599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54785" y="2229100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7855" y="2729427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INTEGRATION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User Roles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Single Sign-on</a:t>
            </a:r>
          </a:p>
          <a:p>
            <a:pPr algn="ctr"/>
            <a:r>
              <a:rPr lang="en-SG" dirty="0" smtClean="0">
                <a:solidFill>
                  <a:schemeClr val="bg1"/>
                </a:solidFill>
              </a:rPr>
              <a:t>Web Parts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2700000">
            <a:off x="6419853" y="3943513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021282" y="3978014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4352" y="4478341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GO LIVE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Beta Launch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Feedback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Usage</a:t>
            </a:r>
          </a:p>
        </p:txBody>
      </p:sp>
    </p:spTree>
    <p:extLst>
      <p:ext uri="{BB962C8B-B14F-4D97-AF65-F5344CB8AC3E}">
        <p14:creationId xmlns:p14="http://schemas.microsoft.com/office/powerpoint/2010/main" val="24106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brief history on the Student Portal and project objective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OASIS – Online Access to Student Information System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Launched </a:t>
            </a:r>
            <a:r>
              <a:rPr lang="en-US" dirty="0"/>
              <a:t>in 2005, was dated and lacked modern aesthetics and features.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Facilitates </a:t>
            </a:r>
            <a:r>
              <a:rPr lang="en-US" dirty="0"/>
              <a:t>the discovery and access of information resources by students to support their academic experience at SMU. </a:t>
            </a:r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the dramatic increase in the academic </a:t>
            </a:r>
            <a:r>
              <a:rPr lang="en-US" dirty="0" err="1"/>
              <a:t>programmes</a:t>
            </a:r>
            <a:r>
              <a:rPr lang="en-US" dirty="0"/>
              <a:t>, and the student population having advanced expectations of a modern portal, this results in an unsatisfactory experience for both student end users as well as administrators.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859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8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107F4C"/>
      </a:accent1>
      <a:accent2>
        <a:srgbClr val="5F9C80"/>
      </a:accent2>
      <a:accent3>
        <a:srgbClr val="C0CF3A"/>
      </a:accent3>
      <a:accent4>
        <a:srgbClr val="107F4C"/>
      </a:accent4>
      <a:accent5>
        <a:srgbClr val="0989B1"/>
      </a:accent5>
      <a:accent6>
        <a:srgbClr val="C1EDFB"/>
      </a:accent6>
      <a:hlink>
        <a:srgbClr val="1C9260"/>
      </a:hlink>
      <a:folHlink>
        <a:srgbClr val="7F7F7F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838</TotalTime>
  <Words>902</Words>
  <Application>Microsoft Office PowerPoint</Application>
  <PresentationFormat>On-screen Show (4:3)</PresentationFormat>
  <Paragraphs>181</Paragraphs>
  <Slides>47</Slides>
  <Notes>0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Tw Cen MT</vt:lpstr>
      <vt:lpstr>Tw Cen MT Condensed</vt:lpstr>
      <vt:lpstr>Wingdings</vt:lpstr>
      <vt:lpstr>Wingdings 3</vt:lpstr>
      <vt:lpstr>Integral</vt:lpstr>
      <vt:lpstr>OASIS Student Portal</vt:lpstr>
      <vt:lpstr>presenter</vt:lpstr>
      <vt:lpstr>Singapore Management University</vt:lpstr>
      <vt:lpstr>Singapore Management University (SMU)</vt:lpstr>
      <vt:lpstr>SMU &amp; ORACLE</vt:lpstr>
      <vt:lpstr>SMU &amp; Oracle</vt:lpstr>
      <vt:lpstr>Overview</vt:lpstr>
      <vt:lpstr>BACKGROUND</vt:lpstr>
      <vt:lpstr>History</vt:lpstr>
      <vt:lpstr>Old OASIS Student Portal</vt:lpstr>
      <vt:lpstr>Perception on Old Portal</vt:lpstr>
      <vt:lpstr>Objective &amp; Scope</vt:lpstr>
      <vt:lpstr>User Experience</vt:lpstr>
      <vt:lpstr>Designing Information Architecture</vt:lpstr>
      <vt:lpstr>New Features</vt:lpstr>
      <vt:lpstr>Interactive Menu</vt:lpstr>
      <vt:lpstr>PowerPoint Presentation</vt:lpstr>
      <vt:lpstr>PowerPoint Presentation</vt:lpstr>
      <vt:lpstr>Search</vt:lpstr>
      <vt:lpstr>PowerPoint Presentation</vt:lpstr>
      <vt:lpstr>Calendar</vt:lpstr>
      <vt:lpstr>Prototyping</vt:lpstr>
      <vt:lpstr>UX Study</vt:lpstr>
      <vt:lpstr>Usability Test Video</vt:lpstr>
      <vt:lpstr>Results Analysis</vt:lpstr>
      <vt:lpstr>Integration to PeopleSoft Campus Solutions</vt:lpstr>
      <vt:lpstr>User Roles</vt:lpstr>
      <vt:lpstr>User Roles</vt:lpstr>
      <vt:lpstr>Single Sign-on</vt:lpstr>
      <vt:lpstr>Single Sign-on</vt:lpstr>
      <vt:lpstr>Web Parts</vt:lpstr>
      <vt:lpstr>Web Parts</vt:lpstr>
      <vt:lpstr>Web Parts</vt:lpstr>
      <vt:lpstr>Go-Live</vt:lpstr>
      <vt:lpstr>BETA LAUNCH</vt:lpstr>
      <vt:lpstr>Vivace 2016</vt:lpstr>
      <vt:lpstr>Easter Egg Hunt</vt:lpstr>
      <vt:lpstr>Social Media</vt:lpstr>
      <vt:lpstr>Demo</vt:lpstr>
      <vt:lpstr>PowerPoint Presentation</vt:lpstr>
      <vt:lpstr>Compliments</vt:lpstr>
      <vt:lpstr>Areas for improvement</vt:lpstr>
      <vt:lpstr>Usage Analysis</vt:lpstr>
      <vt:lpstr>What We Learnt</vt:lpstr>
      <vt:lpstr>Q&amp;A</vt:lpstr>
      <vt:lpstr>presenter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Yvonne YONG</cp:lastModifiedBy>
  <cp:revision>150</cp:revision>
  <dcterms:created xsi:type="dcterms:W3CDTF">2015-09-02T14:36:24Z</dcterms:created>
  <dcterms:modified xsi:type="dcterms:W3CDTF">2016-11-14T02:49:41Z</dcterms:modified>
</cp:coreProperties>
</file>