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9" r:id="rId2"/>
    <p:sldId id="260" r:id="rId3"/>
    <p:sldId id="269" r:id="rId4"/>
    <p:sldId id="268" r:id="rId5"/>
    <p:sldId id="261" r:id="rId6"/>
    <p:sldId id="286" r:id="rId7"/>
    <p:sldId id="300" r:id="rId8"/>
    <p:sldId id="257" r:id="rId9"/>
    <p:sldId id="299" r:id="rId10"/>
    <p:sldId id="287" r:id="rId11"/>
    <p:sldId id="297" r:id="rId12"/>
    <p:sldId id="298" r:id="rId13"/>
    <p:sldId id="306" r:id="rId14"/>
    <p:sldId id="301" r:id="rId15"/>
    <p:sldId id="311" r:id="rId16"/>
    <p:sldId id="308" r:id="rId17"/>
    <p:sldId id="309" r:id="rId18"/>
    <p:sldId id="266" r:id="rId19"/>
    <p:sldId id="310" r:id="rId20"/>
    <p:sldId id="312" r:id="rId21"/>
    <p:sldId id="290" r:id="rId22"/>
    <p:sldId id="307" r:id="rId23"/>
    <p:sldId id="28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08" d="100"/>
          <a:sy n="108" d="100"/>
        </p:scale>
        <p:origin x="-78"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2E1EC6-D094-4E1E-A083-46CB6CC4F98A}">
      <dgm:prSet phldrT="[Text]"/>
      <dgm:spPr/>
      <dgm:t>
        <a:bodyPr/>
        <a:lstStyle/>
        <a:p>
          <a:r>
            <a:rPr lang="en-US" dirty="0" smtClean="0"/>
            <a:t>Develop an Implementation Plan</a:t>
          </a:r>
          <a:endParaRPr lang="en-US" dirty="0"/>
        </a:p>
      </dgm:t>
    </dgm:pt>
    <dgm:pt modelId="{B710FCE0-10A7-439C-B1D3-D873D0143370}" type="parTrans" cxnId="{E6A41F98-2F39-41D7-BE0C-2E53596E34BD}">
      <dgm:prSet/>
      <dgm:spPr/>
      <dgm:t>
        <a:bodyPr/>
        <a:lstStyle/>
        <a:p>
          <a:endParaRPr lang="en-US"/>
        </a:p>
      </dgm:t>
    </dgm:pt>
    <dgm:pt modelId="{0848CABA-D20F-4CA3-8FA0-974083C845D3}" type="sibTrans" cxnId="{E6A41F98-2F39-41D7-BE0C-2E53596E34BD}">
      <dgm:prSet/>
      <dgm:spPr/>
      <dgm:t>
        <a:bodyPr/>
        <a:lstStyle/>
        <a:p>
          <a:endParaRPr lang="en-US"/>
        </a:p>
      </dgm:t>
    </dgm:pt>
    <dgm:pt modelId="{64C6FB28-5583-4D99-B1CE-E2E35C92F681}">
      <dgm:prSet phldrT="[Text]"/>
      <dgm:spPr/>
      <dgm:t>
        <a:bodyPr/>
        <a:lstStyle/>
        <a:p>
          <a:r>
            <a:rPr lang="en-US" dirty="0" smtClean="0"/>
            <a:t>Obtain Pre-Release Notes</a:t>
          </a:r>
          <a:endParaRPr lang="en-US" dirty="0"/>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dgm:t>
        <a:bodyPr/>
        <a:lstStyle/>
        <a:p>
          <a:r>
            <a:rPr lang="en-US" dirty="0" smtClean="0"/>
            <a:t>Communicate Potential Issues</a:t>
          </a:r>
          <a:endParaRPr lang="en-US" dirty="0"/>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723EE1C8-D9C8-433D-8A4C-CB3C9C57962A}">
      <dgm:prSet phldrT="[Text]"/>
      <dgm:spPr/>
      <dgm:t>
        <a:bodyPr/>
        <a:lstStyle/>
        <a:p>
          <a:r>
            <a:rPr lang="en-US" dirty="0" smtClean="0"/>
            <a:t>Agree Implementation Timeframes</a:t>
          </a:r>
          <a:endParaRPr lang="en-US" dirty="0"/>
        </a:p>
      </dgm:t>
    </dgm:pt>
    <dgm:pt modelId="{2FF683BE-0C35-41E6-81EF-B79523287B29}" type="parTrans" cxnId="{70B80E48-B2DB-4833-8957-0E3670F1C22A}">
      <dgm:prSet/>
      <dgm:spPr/>
      <dgm:t>
        <a:bodyPr/>
        <a:lstStyle/>
        <a:p>
          <a:endParaRPr lang="en-US"/>
        </a:p>
      </dgm:t>
    </dgm:pt>
    <dgm:pt modelId="{5FB7A6C4-D278-4BB8-9ECD-3D43A1B7AE31}" type="sibTrans" cxnId="{70B80E48-B2DB-4833-8957-0E3670F1C22A}">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t>
        <a:bodyPr/>
        <a:lstStyle/>
        <a:p>
          <a:endParaRPr lang="en-US"/>
        </a:p>
      </dgm:t>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t>
        <a:bodyPr/>
        <a:lstStyle/>
        <a:p>
          <a:endParaRPr lang="en-US"/>
        </a:p>
      </dgm:t>
    </dgm:pt>
    <dgm:pt modelId="{AF48DB6D-0F84-4300-A238-A231F14248BF}" type="pres">
      <dgm:prSet presAssocID="{E72E1EC6-D094-4E1E-A083-46CB6CC4F98A}" presName="parentText" presStyleLbl="node1" presStyleIdx="0" presStyleCnt="4">
        <dgm:presLayoutVars>
          <dgm:chMax val="0"/>
          <dgm:bulletEnabled val="1"/>
        </dgm:presLayoutVars>
      </dgm:prSet>
      <dgm:spPr/>
      <dgm:t>
        <a:bodyPr/>
        <a:lstStyle/>
        <a:p>
          <a:endParaRPr lang="en-US"/>
        </a:p>
      </dgm:t>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t>
        <a:bodyPr/>
        <a:lstStyle/>
        <a:p>
          <a:endParaRPr lang="en-US"/>
        </a:p>
      </dgm:t>
    </dgm:pt>
    <dgm:pt modelId="{08CAA843-71BD-471B-9FC9-0AC3475009CF}" type="pres">
      <dgm:prSet presAssocID="{64C6FB28-5583-4D99-B1CE-E2E35C92F681}" presName="parentText" presStyleLbl="node1" presStyleIdx="1" presStyleCnt="4">
        <dgm:presLayoutVars>
          <dgm:chMax val="0"/>
          <dgm:bulletEnabled val="1"/>
        </dgm:presLayoutVars>
      </dgm:prSet>
      <dgm:spPr/>
      <dgm:t>
        <a:bodyPr/>
        <a:lstStyle/>
        <a:p>
          <a:endParaRPr lang="en-US"/>
        </a:p>
      </dgm:t>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t>
        <a:bodyPr/>
        <a:lstStyle/>
        <a:p>
          <a:endParaRPr lang="en-US"/>
        </a:p>
      </dgm:t>
    </dgm:pt>
    <dgm:pt modelId="{A009ADE6-20ED-4C80-B10E-4E62D4F43309}" type="pres">
      <dgm:prSet presAssocID="{080A9C74-ED1C-4D4D-956B-AF8DE0E35264}" presName="parentText" presStyleLbl="node1" presStyleIdx="2" presStyleCnt="4">
        <dgm:presLayoutVars>
          <dgm:chMax val="0"/>
          <dgm:bulletEnabled val="1"/>
        </dgm:presLayoutVars>
      </dgm:prSet>
      <dgm:spPr/>
      <dgm:t>
        <a:bodyPr/>
        <a:lstStyle/>
        <a:p>
          <a:endParaRPr lang="en-US"/>
        </a:p>
      </dgm:t>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51D37C6E-8E40-4D1D-893B-70DE94D42CC8}" type="pres">
      <dgm:prSet presAssocID="{723EE1C8-D9C8-433D-8A4C-CB3C9C57962A}" presName="parentLin" presStyleCnt="0"/>
      <dgm:spPr/>
    </dgm:pt>
    <dgm:pt modelId="{11055496-A7D7-4BE9-A431-A6DF52B7ED81}" type="pres">
      <dgm:prSet presAssocID="{723EE1C8-D9C8-433D-8A4C-CB3C9C57962A}" presName="parentLeftMargin" presStyleLbl="node1" presStyleIdx="2" presStyleCnt="4"/>
      <dgm:spPr/>
      <dgm:t>
        <a:bodyPr/>
        <a:lstStyle/>
        <a:p>
          <a:endParaRPr lang="en-US"/>
        </a:p>
      </dgm:t>
    </dgm:pt>
    <dgm:pt modelId="{331F9623-CCDF-4182-98C0-E2EE2434B5C1}" type="pres">
      <dgm:prSet presAssocID="{723EE1C8-D9C8-433D-8A4C-CB3C9C57962A}" presName="parentText" presStyleLbl="node1" presStyleIdx="3" presStyleCnt="4">
        <dgm:presLayoutVars>
          <dgm:chMax val="0"/>
          <dgm:bulletEnabled val="1"/>
        </dgm:presLayoutVars>
      </dgm:prSet>
      <dgm:spPr/>
      <dgm:t>
        <a:bodyPr/>
        <a:lstStyle/>
        <a:p>
          <a:endParaRPr lang="en-US"/>
        </a:p>
      </dgm:t>
    </dgm:pt>
    <dgm:pt modelId="{801E9EC2-640B-4B1D-9BB3-BE6EEB782833}" type="pres">
      <dgm:prSet presAssocID="{723EE1C8-D9C8-433D-8A4C-CB3C9C57962A}" presName="negativeSpace" presStyleCnt="0"/>
      <dgm:spPr/>
    </dgm:pt>
    <dgm:pt modelId="{528736A0-8A5A-45DE-A334-761318B9589D}" type="pres">
      <dgm:prSet presAssocID="{723EE1C8-D9C8-433D-8A4C-CB3C9C57962A}" presName="childText" presStyleLbl="conFgAcc1" presStyleIdx="3" presStyleCnt="4">
        <dgm:presLayoutVars>
          <dgm:bulletEnabled val="1"/>
        </dgm:presLayoutVars>
      </dgm:prSet>
      <dgm:spPr/>
    </dgm:pt>
  </dgm:ptLst>
  <dgm:cxnLst>
    <dgm:cxn modelId="{9F63AD6D-7315-4541-A107-875804249EF4}" type="presOf" srcId="{723EE1C8-D9C8-433D-8A4C-CB3C9C57962A}" destId="{331F9623-CCDF-4182-98C0-E2EE2434B5C1}" srcOrd="1" destOrd="0" presId="urn:microsoft.com/office/officeart/2005/8/layout/list1"/>
    <dgm:cxn modelId="{2BDD9F2C-BCCC-4F03-BB81-71269527B518}" type="presOf" srcId="{1ACE1DB7-9679-4034-8128-8523F4C7B4EB}" destId="{F54E85E9-79E2-4E37-8BB1-F9F417CE6A24}" srcOrd="0" destOrd="0" presId="urn:microsoft.com/office/officeart/2005/8/layout/list1"/>
    <dgm:cxn modelId="{B3E22E9B-B0F5-4979-847F-5344A78D23F3}" type="presOf" srcId="{64C6FB28-5583-4D99-B1CE-E2E35C92F681}" destId="{602BC66A-1634-452C-973D-8630079A56A4}" srcOrd="0" destOrd="0" presId="urn:microsoft.com/office/officeart/2005/8/layout/list1"/>
    <dgm:cxn modelId="{BEC9BAC6-CADD-4F70-99C5-4684F7E01802}" srcId="{1ACE1DB7-9679-4034-8128-8523F4C7B4EB}" destId="{080A9C74-ED1C-4D4D-956B-AF8DE0E35264}" srcOrd="2" destOrd="0" parTransId="{21593613-3017-4DB9-BC9E-3ABA84DF21EE}" sibTransId="{4D4F5758-D507-4608-A0E9-EF14CED89DC1}"/>
    <dgm:cxn modelId="{70B80E48-B2DB-4833-8957-0E3670F1C22A}" srcId="{1ACE1DB7-9679-4034-8128-8523F4C7B4EB}" destId="{723EE1C8-D9C8-433D-8A4C-CB3C9C57962A}" srcOrd="3" destOrd="0" parTransId="{2FF683BE-0C35-41E6-81EF-B79523287B29}" sibTransId="{5FB7A6C4-D278-4BB8-9ECD-3D43A1B7AE31}"/>
    <dgm:cxn modelId="{D0CC0334-9B44-40F5-A9D4-1D19556C3C18}" type="presOf" srcId="{080A9C74-ED1C-4D4D-956B-AF8DE0E35264}" destId="{A009ADE6-20ED-4C80-B10E-4E62D4F43309}" srcOrd="1" destOrd="0" presId="urn:microsoft.com/office/officeart/2005/8/layout/list1"/>
    <dgm:cxn modelId="{39307BB7-9E36-49AC-A1C7-97F4CA11FD27}" type="presOf" srcId="{E72E1EC6-D094-4E1E-A083-46CB6CC4F98A}" destId="{AF48DB6D-0F84-4300-A238-A231F14248BF}" srcOrd="1" destOrd="0" presId="urn:microsoft.com/office/officeart/2005/8/layout/list1"/>
    <dgm:cxn modelId="{9F42CD94-1747-49CC-934D-2512E620D27A}" type="presOf" srcId="{080A9C74-ED1C-4D4D-956B-AF8DE0E35264}" destId="{5DCA85CA-D2A2-4EA7-83DF-77DA84F13E7F}"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955BF0B6-2C0D-41E7-8F63-CC0CC5571BBF}" type="presOf" srcId="{E72E1EC6-D094-4E1E-A083-46CB6CC4F98A}" destId="{CF109BBE-7579-413D-B287-0BEBA5418D24}" srcOrd="0" destOrd="0" presId="urn:microsoft.com/office/officeart/2005/8/layout/list1"/>
    <dgm:cxn modelId="{890B420F-5C46-4B02-93FD-1E62BB1BBC9D}" srcId="{1ACE1DB7-9679-4034-8128-8523F4C7B4EB}" destId="{64C6FB28-5583-4D99-B1CE-E2E35C92F681}" srcOrd="1" destOrd="0" parTransId="{AC193F32-2571-4A64-A779-B5DD4FF7C970}" sibTransId="{B646550A-B687-43E2-8CC0-332474CACF18}"/>
    <dgm:cxn modelId="{9D6841BF-A875-4301-AFBA-46F1251A69DF}" type="presOf" srcId="{64C6FB28-5583-4D99-B1CE-E2E35C92F681}" destId="{08CAA843-71BD-471B-9FC9-0AC3475009CF}" srcOrd="1" destOrd="0" presId="urn:microsoft.com/office/officeart/2005/8/layout/list1"/>
    <dgm:cxn modelId="{9BB92768-7C08-4209-88F9-234D3461A207}" type="presOf" srcId="{723EE1C8-D9C8-433D-8A4C-CB3C9C57962A}" destId="{11055496-A7D7-4BE9-A431-A6DF52B7ED81}" srcOrd="0" destOrd="0" presId="urn:microsoft.com/office/officeart/2005/8/layout/list1"/>
    <dgm:cxn modelId="{D47E339C-7E9D-4AFF-912B-9FCD408620C9}" type="presParOf" srcId="{F54E85E9-79E2-4E37-8BB1-F9F417CE6A24}" destId="{BE28CBC4-5533-48F9-A732-DADDC550BB81}" srcOrd="0" destOrd="0" presId="urn:microsoft.com/office/officeart/2005/8/layout/list1"/>
    <dgm:cxn modelId="{B3200C4A-EA5B-40C7-ABC1-EA9B7B6F3952}" type="presParOf" srcId="{BE28CBC4-5533-48F9-A732-DADDC550BB81}" destId="{CF109BBE-7579-413D-B287-0BEBA5418D24}" srcOrd="0" destOrd="0" presId="urn:microsoft.com/office/officeart/2005/8/layout/list1"/>
    <dgm:cxn modelId="{AB7E845D-9431-4E5D-8FA6-471E68AA079F}" type="presParOf" srcId="{BE28CBC4-5533-48F9-A732-DADDC550BB81}" destId="{AF48DB6D-0F84-4300-A238-A231F14248BF}" srcOrd="1" destOrd="0" presId="urn:microsoft.com/office/officeart/2005/8/layout/list1"/>
    <dgm:cxn modelId="{31D104D8-B4DA-446B-A3B8-0DCDAC7A7FB3}" type="presParOf" srcId="{F54E85E9-79E2-4E37-8BB1-F9F417CE6A24}" destId="{0009B2AC-85B2-4C19-8716-02DC396EEACD}" srcOrd="1" destOrd="0" presId="urn:microsoft.com/office/officeart/2005/8/layout/list1"/>
    <dgm:cxn modelId="{B6666ABA-9F3C-4B4C-9340-547C645B80C0}" type="presParOf" srcId="{F54E85E9-79E2-4E37-8BB1-F9F417CE6A24}" destId="{0C22014A-2265-4D43-B9D6-07B07D3A4C63}" srcOrd="2" destOrd="0" presId="urn:microsoft.com/office/officeart/2005/8/layout/list1"/>
    <dgm:cxn modelId="{951F518F-1A01-4DF8-8F0C-E16EF1E15D47}" type="presParOf" srcId="{F54E85E9-79E2-4E37-8BB1-F9F417CE6A24}" destId="{40ED4207-361D-46B2-800F-827B393E0E05}" srcOrd="3" destOrd="0" presId="urn:microsoft.com/office/officeart/2005/8/layout/list1"/>
    <dgm:cxn modelId="{8B85D518-9E07-4399-ADD3-A4116DE01F70}" type="presParOf" srcId="{F54E85E9-79E2-4E37-8BB1-F9F417CE6A24}" destId="{63BC4874-2EB6-43A2-9808-9D45907BE18A}" srcOrd="4" destOrd="0" presId="urn:microsoft.com/office/officeart/2005/8/layout/list1"/>
    <dgm:cxn modelId="{1DEF5A91-2633-4270-9005-CC8C5B009788}" type="presParOf" srcId="{63BC4874-2EB6-43A2-9808-9D45907BE18A}" destId="{602BC66A-1634-452C-973D-8630079A56A4}" srcOrd="0" destOrd="0" presId="urn:microsoft.com/office/officeart/2005/8/layout/list1"/>
    <dgm:cxn modelId="{7CBA1AFC-9CE7-481F-BA33-F7EB12FC48D4}" type="presParOf" srcId="{63BC4874-2EB6-43A2-9808-9D45907BE18A}" destId="{08CAA843-71BD-471B-9FC9-0AC3475009CF}" srcOrd="1" destOrd="0" presId="urn:microsoft.com/office/officeart/2005/8/layout/list1"/>
    <dgm:cxn modelId="{35455D10-F708-426D-A9FB-E17965BA271A}" type="presParOf" srcId="{F54E85E9-79E2-4E37-8BB1-F9F417CE6A24}" destId="{A0E8B5BE-F0BE-4D7A-A7D1-580DFFA3DFF3}" srcOrd="5" destOrd="0" presId="urn:microsoft.com/office/officeart/2005/8/layout/list1"/>
    <dgm:cxn modelId="{E1DA9943-135F-4A0E-9B90-D0B173F496FF}" type="presParOf" srcId="{F54E85E9-79E2-4E37-8BB1-F9F417CE6A24}" destId="{D2347AE8-316B-4B78-8D6A-B9F6AD7434C3}" srcOrd="6" destOrd="0" presId="urn:microsoft.com/office/officeart/2005/8/layout/list1"/>
    <dgm:cxn modelId="{7B8FB199-8F44-4BED-9701-82F5508997B5}" type="presParOf" srcId="{F54E85E9-79E2-4E37-8BB1-F9F417CE6A24}" destId="{C94F23DE-DE3B-4AEE-9BC3-125EA4BAAE5B}" srcOrd="7" destOrd="0" presId="urn:microsoft.com/office/officeart/2005/8/layout/list1"/>
    <dgm:cxn modelId="{8873B449-B564-484C-A8EF-5812AE46B8B3}" type="presParOf" srcId="{F54E85E9-79E2-4E37-8BB1-F9F417CE6A24}" destId="{957E2EFF-0196-47BE-BEB6-948C13B87FFA}" srcOrd="8" destOrd="0" presId="urn:microsoft.com/office/officeart/2005/8/layout/list1"/>
    <dgm:cxn modelId="{590EC866-3550-496F-958D-F272F5511EA5}" type="presParOf" srcId="{957E2EFF-0196-47BE-BEB6-948C13B87FFA}" destId="{5DCA85CA-D2A2-4EA7-83DF-77DA84F13E7F}" srcOrd="0" destOrd="0" presId="urn:microsoft.com/office/officeart/2005/8/layout/list1"/>
    <dgm:cxn modelId="{43E20BB9-2E3A-413E-8AE4-F37E4335D04E}" type="presParOf" srcId="{957E2EFF-0196-47BE-BEB6-948C13B87FFA}" destId="{A009ADE6-20ED-4C80-B10E-4E62D4F43309}" srcOrd="1" destOrd="0" presId="urn:microsoft.com/office/officeart/2005/8/layout/list1"/>
    <dgm:cxn modelId="{A80ECE7F-EFDD-4089-83D2-B7B81B361D1A}" type="presParOf" srcId="{F54E85E9-79E2-4E37-8BB1-F9F417CE6A24}" destId="{3C3DA093-CEB2-4EF4-935E-B84D7FD4CDEF}" srcOrd="9" destOrd="0" presId="urn:microsoft.com/office/officeart/2005/8/layout/list1"/>
    <dgm:cxn modelId="{1B61F006-79B5-42F0-A4B4-AE8D37DCF7B8}" type="presParOf" srcId="{F54E85E9-79E2-4E37-8BB1-F9F417CE6A24}" destId="{E78B7C3C-0F18-4E00-959C-C99270E067AC}" srcOrd="10" destOrd="0" presId="urn:microsoft.com/office/officeart/2005/8/layout/list1"/>
    <dgm:cxn modelId="{6AEF91B5-3E72-489D-B31B-A6FD270672BC}" type="presParOf" srcId="{F54E85E9-79E2-4E37-8BB1-F9F417CE6A24}" destId="{9648CFC7-883F-4ED0-9F70-6B3FC7BC4FF3}" srcOrd="11" destOrd="0" presId="urn:microsoft.com/office/officeart/2005/8/layout/list1"/>
    <dgm:cxn modelId="{24020B5D-6667-40F4-9408-369BC149B6DE}" type="presParOf" srcId="{F54E85E9-79E2-4E37-8BB1-F9F417CE6A24}" destId="{51D37C6E-8E40-4D1D-893B-70DE94D42CC8}" srcOrd="12" destOrd="0" presId="urn:microsoft.com/office/officeart/2005/8/layout/list1"/>
    <dgm:cxn modelId="{A4133533-3D5D-4187-9480-77B0EA1CAFB4}" type="presParOf" srcId="{51D37C6E-8E40-4D1D-893B-70DE94D42CC8}" destId="{11055496-A7D7-4BE9-A431-A6DF52B7ED81}" srcOrd="0" destOrd="0" presId="urn:microsoft.com/office/officeart/2005/8/layout/list1"/>
    <dgm:cxn modelId="{E1C6200F-EE72-4D89-B8D5-478112C3D15A}" type="presParOf" srcId="{51D37C6E-8E40-4D1D-893B-70DE94D42CC8}" destId="{331F9623-CCDF-4182-98C0-E2EE2434B5C1}" srcOrd="1" destOrd="0" presId="urn:microsoft.com/office/officeart/2005/8/layout/list1"/>
    <dgm:cxn modelId="{98A4CE75-ADF0-470D-B731-4BAB3136A4DC}" type="presParOf" srcId="{F54E85E9-79E2-4E37-8BB1-F9F417CE6A24}" destId="{801E9EC2-640B-4B1D-9BB3-BE6EEB782833}" srcOrd="13" destOrd="0" presId="urn:microsoft.com/office/officeart/2005/8/layout/list1"/>
    <dgm:cxn modelId="{1069A0FB-97A1-48F3-827B-E9D55B9816E2}" type="presParOf" srcId="{F54E85E9-79E2-4E37-8BB1-F9F417CE6A24}" destId="{528736A0-8A5A-45DE-A334-761318B958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2E1EC6-D094-4E1E-A083-46CB6CC4F98A}">
      <dgm:prSet phldrT="[Text]"/>
      <dgm:spPr/>
      <dgm:t>
        <a:bodyPr/>
        <a:lstStyle/>
        <a:p>
          <a:r>
            <a:rPr lang="en-US" dirty="0" smtClean="0"/>
            <a:t>Bundle Testing</a:t>
          </a:r>
          <a:endParaRPr lang="en-US" dirty="0"/>
        </a:p>
      </dgm:t>
    </dgm:pt>
    <dgm:pt modelId="{B710FCE0-10A7-439C-B1D3-D873D0143370}" type="parTrans" cxnId="{E6A41F98-2F39-41D7-BE0C-2E53596E34BD}">
      <dgm:prSet/>
      <dgm:spPr/>
      <dgm:t>
        <a:bodyPr/>
        <a:lstStyle/>
        <a:p>
          <a:endParaRPr lang="en-US"/>
        </a:p>
      </dgm:t>
    </dgm:pt>
    <dgm:pt modelId="{0848CABA-D20F-4CA3-8FA0-974083C845D3}" type="sibTrans" cxnId="{E6A41F98-2F39-41D7-BE0C-2E53596E34BD}">
      <dgm:prSet/>
      <dgm:spPr/>
      <dgm:t>
        <a:bodyPr/>
        <a:lstStyle/>
        <a:p>
          <a:endParaRPr lang="en-US"/>
        </a:p>
      </dgm:t>
    </dgm:pt>
    <dgm:pt modelId="{64C6FB28-5583-4D99-B1CE-E2E35C92F681}">
      <dgm:prSet phldrT="[Text]"/>
      <dgm:spPr/>
      <dgm:t>
        <a:bodyPr/>
        <a:lstStyle/>
        <a:p>
          <a:r>
            <a:rPr lang="en-US" dirty="0" smtClean="0"/>
            <a:t>Apply Fixes</a:t>
          </a:r>
          <a:endParaRPr lang="en-US" dirty="0"/>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dgm:t>
        <a:bodyPr/>
        <a:lstStyle/>
        <a:p>
          <a:r>
            <a:rPr lang="en-US" dirty="0" smtClean="0"/>
            <a:t>User Acceptance Testing</a:t>
          </a:r>
          <a:endParaRPr lang="en-US" dirty="0"/>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723EE1C8-D9C8-433D-8A4C-CB3C9C57962A}">
      <dgm:prSet phldrT="[Text]"/>
      <dgm:spPr/>
      <dgm:t>
        <a:bodyPr/>
        <a:lstStyle/>
        <a:p>
          <a:r>
            <a:rPr lang="en-US" dirty="0" smtClean="0"/>
            <a:t>Training Plan / Update Implementation Plan documentation</a:t>
          </a:r>
          <a:endParaRPr lang="en-US" dirty="0"/>
        </a:p>
      </dgm:t>
    </dgm:pt>
    <dgm:pt modelId="{2FF683BE-0C35-41E6-81EF-B79523287B29}" type="parTrans" cxnId="{70B80E48-B2DB-4833-8957-0E3670F1C22A}">
      <dgm:prSet/>
      <dgm:spPr/>
      <dgm:t>
        <a:bodyPr/>
        <a:lstStyle/>
        <a:p>
          <a:endParaRPr lang="en-US"/>
        </a:p>
      </dgm:t>
    </dgm:pt>
    <dgm:pt modelId="{5FB7A6C4-D278-4BB8-9ECD-3D43A1B7AE31}" type="sibTrans" cxnId="{70B80E48-B2DB-4833-8957-0E3670F1C22A}">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t>
        <a:bodyPr/>
        <a:lstStyle/>
        <a:p>
          <a:endParaRPr lang="en-US"/>
        </a:p>
      </dgm:t>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t>
        <a:bodyPr/>
        <a:lstStyle/>
        <a:p>
          <a:endParaRPr lang="en-US"/>
        </a:p>
      </dgm:t>
    </dgm:pt>
    <dgm:pt modelId="{AF48DB6D-0F84-4300-A238-A231F14248BF}" type="pres">
      <dgm:prSet presAssocID="{E72E1EC6-D094-4E1E-A083-46CB6CC4F98A}" presName="parentText" presStyleLbl="node1" presStyleIdx="0" presStyleCnt="4">
        <dgm:presLayoutVars>
          <dgm:chMax val="0"/>
          <dgm:bulletEnabled val="1"/>
        </dgm:presLayoutVars>
      </dgm:prSet>
      <dgm:spPr/>
      <dgm:t>
        <a:bodyPr/>
        <a:lstStyle/>
        <a:p>
          <a:endParaRPr lang="en-US"/>
        </a:p>
      </dgm:t>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t>
        <a:bodyPr/>
        <a:lstStyle/>
        <a:p>
          <a:endParaRPr lang="en-US"/>
        </a:p>
      </dgm:t>
    </dgm:pt>
    <dgm:pt modelId="{08CAA843-71BD-471B-9FC9-0AC3475009CF}" type="pres">
      <dgm:prSet presAssocID="{64C6FB28-5583-4D99-B1CE-E2E35C92F681}" presName="parentText" presStyleLbl="node1" presStyleIdx="1" presStyleCnt="4">
        <dgm:presLayoutVars>
          <dgm:chMax val="0"/>
          <dgm:bulletEnabled val="1"/>
        </dgm:presLayoutVars>
      </dgm:prSet>
      <dgm:spPr/>
      <dgm:t>
        <a:bodyPr/>
        <a:lstStyle/>
        <a:p>
          <a:endParaRPr lang="en-US"/>
        </a:p>
      </dgm:t>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t>
        <a:bodyPr/>
        <a:lstStyle/>
        <a:p>
          <a:endParaRPr lang="en-US"/>
        </a:p>
      </dgm:t>
    </dgm:pt>
    <dgm:pt modelId="{A009ADE6-20ED-4C80-B10E-4E62D4F43309}" type="pres">
      <dgm:prSet presAssocID="{080A9C74-ED1C-4D4D-956B-AF8DE0E35264}" presName="parentText" presStyleLbl="node1" presStyleIdx="2" presStyleCnt="4">
        <dgm:presLayoutVars>
          <dgm:chMax val="0"/>
          <dgm:bulletEnabled val="1"/>
        </dgm:presLayoutVars>
      </dgm:prSet>
      <dgm:spPr/>
      <dgm:t>
        <a:bodyPr/>
        <a:lstStyle/>
        <a:p>
          <a:endParaRPr lang="en-US"/>
        </a:p>
      </dgm:t>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51D37C6E-8E40-4D1D-893B-70DE94D42CC8}" type="pres">
      <dgm:prSet presAssocID="{723EE1C8-D9C8-433D-8A4C-CB3C9C57962A}" presName="parentLin" presStyleCnt="0"/>
      <dgm:spPr/>
    </dgm:pt>
    <dgm:pt modelId="{11055496-A7D7-4BE9-A431-A6DF52B7ED81}" type="pres">
      <dgm:prSet presAssocID="{723EE1C8-D9C8-433D-8A4C-CB3C9C57962A}" presName="parentLeftMargin" presStyleLbl="node1" presStyleIdx="2" presStyleCnt="4"/>
      <dgm:spPr/>
      <dgm:t>
        <a:bodyPr/>
        <a:lstStyle/>
        <a:p>
          <a:endParaRPr lang="en-US"/>
        </a:p>
      </dgm:t>
    </dgm:pt>
    <dgm:pt modelId="{331F9623-CCDF-4182-98C0-E2EE2434B5C1}" type="pres">
      <dgm:prSet presAssocID="{723EE1C8-D9C8-433D-8A4C-CB3C9C57962A}" presName="parentText" presStyleLbl="node1" presStyleIdx="3" presStyleCnt="4">
        <dgm:presLayoutVars>
          <dgm:chMax val="0"/>
          <dgm:bulletEnabled val="1"/>
        </dgm:presLayoutVars>
      </dgm:prSet>
      <dgm:spPr/>
      <dgm:t>
        <a:bodyPr/>
        <a:lstStyle/>
        <a:p>
          <a:endParaRPr lang="en-US"/>
        </a:p>
      </dgm:t>
    </dgm:pt>
    <dgm:pt modelId="{801E9EC2-640B-4B1D-9BB3-BE6EEB782833}" type="pres">
      <dgm:prSet presAssocID="{723EE1C8-D9C8-433D-8A4C-CB3C9C57962A}" presName="negativeSpace" presStyleCnt="0"/>
      <dgm:spPr/>
    </dgm:pt>
    <dgm:pt modelId="{528736A0-8A5A-45DE-A334-761318B9589D}" type="pres">
      <dgm:prSet presAssocID="{723EE1C8-D9C8-433D-8A4C-CB3C9C57962A}" presName="childText" presStyleLbl="conFgAcc1" presStyleIdx="3" presStyleCnt="4">
        <dgm:presLayoutVars>
          <dgm:bulletEnabled val="1"/>
        </dgm:presLayoutVars>
      </dgm:prSet>
      <dgm:spPr/>
    </dgm:pt>
  </dgm:ptLst>
  <dgm:cxnLst>
    <dgm:cxn modelId="{9ADD6C38-70C2-4289-A516-6E47B686F283}" type="presOf" srcId="{E72E1EC6-D094-4E1E-A083-46CB6CC4F98A}" destId="{AF48DB6D-0F84-4300-A238-A231F14248BF}" srcOrd="1" destOrd="0" presId="urn:microsoft.com/office/officeart/2005/8/layout/list1"/>
    <dgm:cxn modelId="{7596595C-3647-4324-9D45-3FBF826B80BF}" type="presOf" srcId="{080A9C74-ED1C-4D4D-956B-AF8DE0E35264}" destId="{A009ADE6-20ED-4C80-B10E-4E62D4F43309}" srcOrd="1" destOrd="0" presId="urn:microsoft.com/office/officeart/2005/8/layout/list1"/>
    <dgm:cxn modelId="{A481A10D-04EF-4230-B359-75290C7943A8}" type="presOf" srcId="{723EE1C8-D9C8-433D-8A4C-CB3C9C57962A}" destId="{11055496-A7D7-4BE9-A431-A6DF52B7ED81}" srcOrd="0" destOrd="0" presId="urn:microsoft.com/office/officeart/2005/8/layout/list1"/>
    <dgm:cxn modelId="{70B80E48-B2DB-4833-8957-0E3670F1C22A}" srcId="{1ACE1DB7-9679-4034-8128-8523F4C7B4EB}" destId="{723EE1C8-D9C8-433D-8A4C-CB3C9C57962A}" srcOrd="3" destOrd="0" parTransId="{2FF683BE-0C35-41E6-81EF-B79523287B29}" sibTransId="{5FB7A6C4-D278-4BB8-9ECD-3D43A1B7AE31}"/>
    <dgm:cxn modelId="{BEC9BAC6-CADD-4F70-99C5-4684F7E01802}" srcId="{1ACE1DB7-9679-4034-8128-8523F4C7B4EB}" destId="{080A9C74-ED1C-4D4D-956B-AF8DE0E35264}" srcOrd="2" destOrd="0" parTransId="{21593613-3017-4DB9-BC9E-3ABA84DF21EE}" sibTransId="{4D4F5758-D507-4608-A0E9-EF14CED89DC1}"/>
    <dgm:cxn modelId="{51586802-5406-4706-8C7A-FC477F03E8D6}" type="presOf" srcId="{1ACE1DB7-9679-4034-8128-8523F4C7B4EB}" destId="{F54E85E9-79E2-4E37-8BB1-F9F417CE6A24}" srcOrd="0" destOrd="0" presId="urn:microsoft.com/office/officeart/2005/8/layout/list1"/>
    <dgm:cxn modelId="{5671D3CF-0D94-437D-9A2B-CFF1C7D3EED5}" type="presOf" srcId="{080A9C74-ED1C-4D4D-956B-AF8DE0E35264}" destId="{5DCA85CA-D2A2-4EA7-83DF-77DA84F13E7F}" srcOrd="0" destOrd="0" presId="urn:microsoft.com/office/officeart/2005/8/layout/list1"/>
    <dgm:cxn modelId="{1B6A3F72-3101-4871-99F4-7971991FE2E0}" type="presOf" srcId="{64C6FB28-5583-4D99-B1CE-E2E35C92F681}" destId="{602BC66A-1634-452C-973D-8630079A56A4}"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460721EC-03C4-41CD-B8AC-E02B539B215F}" type="presOf" srcId="{E72E1EC6-D094-4E1E-A083-46CB6CC4F98A}" destId="{CF109BBE-7579-413D-B287-0BEBA5418D24}" srcOrd="0" destOrd="0" presId="urn:microsoft.com/office/officeart/2005/8/layout/list1"/>
    <dgm:cxn modelId="{0DBA52CA-DE20-4987-AE06-66BA2BEF90E3}" type="presOf" srcId="{723EE1C8-D9C8-433D-8A4C-CB3C9C57962A}" destId="{331F9623-CCDF-4182-98C0-E2EE2434B5C1}" srcOrd="1" destOrd="0" presId="urn:microsoft.com/office/officeart/2005/8/layout/list1"/>
    <dgm:cxn modelId="{517772B0-3C9D-4C18-B7E8-032BA87E2F6C}" type="presOf" srcId="{64C6FB28-5583-4D99-B1CE-E2E35C92F681}" destId="{08CAA843-71BD-471B-9FC9-0AC3475009CF}" srcOrd="1" destOrd="0" presId="urn:microsoft.com/office/officeart/2005/8/layout/list1"/>
    <dgm:cxn modelId="{890B420F-5C46-4B02-93FD-1E62BB1BBC9D}" srcId="{1ACE1DB7-9679-4034-8128-8523F4C7B4EB}" destId="{64C6FB28-5583-4D99-B1CE-E2E35C92F681}" srcOrd="1" destOrd="0" parTransId="{AC193F32-2571-4A64-A779-B5DD4FF7C970}" sibTransId="{B646550A-B687-43E2-8CC0-332474CACF18}"/>
    <dgm:cxn modelId="{CC3F725E-02D9-4009-9F57-B17330D7425A}" type="presParOf" srcId="{F54E85E9-79E2-4E37-8BB1-F9F417CE6A24}" destId="{BE28CBC4-5533-48F9-A732-DADDC550BB81}" srcOrd="0" destOrd="0" presId="urn:microsoft.com/office/officeart/2005/8/layout/list1"/>
    <dgm:cxn modelId="{F19DF797-C0C2-42BB-99B9-DE11C5E5C699}" type="presParOf" srcId="{BE28CBC4-5533-48F9-A732-DADDC550BB81}" destId="{CF109BBE-7579-413D-B287-0BEBA5418D24}" srcOrd="0" destOrd="0" presId="urn:microsoft.com/office/officeart/2005/8/layout/list1"/>
    <dgm:cxn modelId="{C8FEB725-1A8E-48E2-A266-5C1A83430307}" type="presParOf" srcId="{BE28CBC4-5533-48F9-A732-DADDC550BB81}" destId="{AF48DB6D-0F84-4300-A238-A231F14248BF}" srcOrd="1" destOrd="0" presId="urn:microsoft.com/office/officeart/2005/8/layout/list1"/>
    <dgm:cxn modelId="{4F25AF55-7556-48E9-95E3-A7D8CE00740A}" type="presParOf" srcId="{F54E85E9-79E2-4E37-8BB1-F9F417CE6A24}" destId="{0009B2AC-85B2-4C19-8716-02DC396EEACD}" srcOrd="1" destOrd="0" presId="urn:microsoft.com/office/officeart/2005/8/layout/list1"/>
    <dgm:cxn modelId="{FFF954EA-FF5E-47F4-BCB4-02768ED64AEB}" type="presParOf" srcId="{F54E85E9-79E2-4E37-8BB1-F9F417CE6A24}" destId="{0C22014A-2265-4D43-B9D6-07B07D3A4C63}" srcOrd="2" destOrd="0" presId="urn:microsoft.com/office/officeart/2005/8/layout/list1"/>
    <dgm:cxn modelId="{A762E0A1-3A8E-4C6F-980C-96DC5740BC32}" type="presParOf" srcId="{F54E85E9-79E2-4E37-8BB1-F9F417CE6A24}" destId="{40ED4207-361D-46B2-800F-827B393E0E05}" srcOrd="3" destOrd="0" presId="urn:microsoft.com/office/officeart/2005/8/layout/list1"/>
    <dgm:cxn modelId="{B0547DE7-1323-4FB4-9D0C-65347D434722}" type="presParOf" srcId="{F54E85E9-79E2-4E37-8BB1-F9F417CE6A24}" destId="{63BC4874-2EB6-43A2-9808-9D45907BE18A}" srcOrd="4" destOrd="0" presId="urn:microsoft.com/office/officeart/2005/8/layout/list1"/>
    <dgm:cxn modelId="{73C4A75B-22EA-426B-BDF0-885CC50943F4}" type="presParOf" srcId="{63BC4874-2EB6-43A2-9808-9D45907BE18A}" destId="{602BC66A-1634-452C-973D-8630079A56A4}" srcOrd="0" destOrd="0" presId="urn:microsoft.com/office/officeart/2005/8/layout/list1"/>
    <dgm:cxn modelId="{7CBEB300-FD7D-4CFD-AE11-73075539C98A}" type="presParOf" srcId="{63BC4874-2EB6-43A2-9808-9D45907BE18A}" destId="{08CAA843-71BD-471B-9FC9-0AC3475009CF}" srcOrd="1" destOrd="0" presId="urn:microsoft.com/office/officeart/2005/8/layout/list1"/>
    <dgm:cxn modelId="{097C649F-2599-43AE-AF61-8EDF2575C888}" type="presParOf" srcId="{F54E85E9-79E2-4E37-8BB1-F9F417CE6A24}" destId="{A0E8B5BE-F0BE-4D7A-A7D1-580DFFA3DFF3}" srcOrd="5" destOrd="0" presId="urn:microsoft.com/office/officeart/2005/8/layout/list1"/>
    <dgm:cxn modelId="{BBCFBE7E-CCFC-4A23-970C-E079C4D41203}" type="presParOf" srcId="{F54E85E9-79E2-4E37-8BB1-F9F417CE6A24}" destId="{D2347AE8-316B-4B78-8D6A-B9F6AD7434C3}" srcOrd="6" destOrd="0" presId="urn:microsoft.com/office/officeart/2005/8/layout/list1"/>
    <dgm:cxn modelId="{A522F5E8-89C5-4C15-871A-BAEDEB5C8736}" type="presParOf" srcId="{F54E85E9-79E2-4E37-8BB1-F9F417CE6A24}" destId="{C94F23DE-DE3B-4AEE-9BC3-125EA4BAAE5B}" srcOrd="7" destOrd="0" presId="urn:microsoft.com/office/officeart/2005/8/layout/list1"/>
    <dgm:cxn modelId="{EFEA18A6-5D5E-4121-9644-35109263FF27}" type="presParOf" srcId="{F54E85E9-79E2-4E37-8BB1-F9F417CE6A24}" destId="{957E2EFF-0196-47BE-BEB6-948C13B87FFA}" srcOrd="8" destOrd="0" presId="urn:microsoft.com/office/officeart/2005/8/layout/list1"/>
    <dgm:cxn modelId="{122D9EAC-1811-4D19-B1BE-D71FA79E1598}" type="presParOf" srcId="{957E2EFF-0196-47BE-BEB6-948C13B87FFA}" destId="{5DCA85CA-D2A2-4EA7-83DF-77DA84F13E7F}" srcOrd="0" destOrd="0" presId="urn:microsoft.com/office/officeart/2005/8/layout/list1"/>
    <dgm:cxn modelId="{2F2977BA-81FD-4201-A25D-EC1C8133C490}" type="presParOf" srcId="{957E2EFF-0196-47BE-BEB6-948C13B87FFA}" destId="{A009ADE6-20ED-4C80-B10E-4E62D4F43309}" srcOrd="1" destOrd="0" presId="urn:microsoft.com/office/officeart/2005/8/layout/list1"/>
    <dgm:cxn modelId="{1E1E3C75-D646-4022-8A11-3FEC62BE3BFD}" type="presParOf" srcId="{F54E85E9-79E2-4E37-8BB1-F9F417CE6A24}" destId="{3C3DA093-CEB2-4EF4-935E-B84D7FD4CDEF}" srcOrd="9" destOrd="0" presId="urn:microsoft.com/office/officeart/2005/8/layout/list1"/>
    <dgm:cxn modelId="{A0CFD4E0-FF16-4BC6-B104-3C3735103F32}" type="presParOf" srcId="{F54E85E9-79E2-4E37-8BB1-F9F417CE6A24}" destId="{E78B7C3C-0F18-4E00-959C-C99270E067AC}" srcOrd="10" destOrd="0" presId="urn:microsoft.com/office/officeart/2005/8/layout/list1"/>
    <dgm:cxn modelId="{5EA2C3BA-4915-43D5-8B3B-C39FD6CFF465}" type="presParOf" srcId="{F54E85E9-79E2-4E37-8BB1-F9F417CE6A24}" destId="{9648CFC7-883F-4ED0-9F70-6B3FC7BC4FF3}" srcOrd="11" destOrd="0" presId="urn:microsoft.com/office/officeart/2005/8/layout/list1"/>
    <dgm:cxn modelId="{A91843F0-9EE8-4BFA-A555-64CC15DD5ECF}" type="presParOf" srcId="{F54E85E9-79E2-4E37-8BB1-F9F417CE6A24}" destId="{51D37C6E-8E40-4D1D-893B-70DE94D42CC8}" srcOrd="12" destOrd="0" presId="urn:microsoft.com/office/officeart/2005/8/layout/list1"/>
    <dgm:cxn modelId="{5737B6BF-2D38-42E7-81CB-8D80D78D9059}" type="presParOf" srcId="{51D37C6E-8E40-4D1D-893B-70DE94D42CC8}" destId="{11055496-A7D7-4BE9-A431-A6DF52B7ED81}" srcOrd="0" destOrd="0" presId="urn:microsoft.com/office/officeart/2005/8/layout/list1"/>
    <dgm:cxn modelId="{9D0C4AF4-F66E-45B7-970E-C3CE9D99FCA0}" type="presParOf" srcId="{51D37C6E-8E40-4D1D-893B-70DE94D42CC8}" destId="{331F9623-CCDF-4182-98C0-E2EE2434B5C1}" srcOrd="1" destOrd="0" presId="urn:microsoft.com/office/officeart/2005/8/layout/list1"/>
    <dgm:cxn modelId="{F2BE4A49-6152-4BAD-9537-1D648A53B2A8}" type="presParOf" srcId="{F54E85E9-79E2-4E37-8BB1-F9F417CE6A24}" destId="{801E9EC2-640B-4B1D-9BB3-BE6EEB782833}" srcOrd="13" destOrd="0" presId="urn:microsoft.com/office/officeart/2005/8/layout/list1"/>
    <dgm:cxn modelId="{9FB68725-251A-438B-B5EF-6BF65EFAAC54}" type="presParOf" srcId="{F54E85E9-79E2-4E37-8BB1-F9F417CE6A24}" destId="{528736A0-8A5A-45DE-A334-761318B958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Develop an Implementation Plan</a:t>
          </a:r>
          <a:endParaRPr lang="en-US" sz="2200" kern="1200" dirty="0"/>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Obtain Pre-Release Notes</a:t>
          </a:r>
          <a:endParaRPr lang="en-US" sz="2200" kern="1200" dirty="0"/>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Communicate Potential Issues</a:t>
          </a:r>
          <a:endParaRPr lang="en-US" sz="2200" kern="1200" dirty="0"/>
        </a:p>
      </dsp:txBody>
      <dsp:txXfrm>
        <a:off x="396193" y="2102465"/>
        <a:ext cx="5039454" cy="586034"/>
      </dsp:txXfrm>
    </dsp:sp>
    <dsp:sp modelId="{528736A0-8A5A-45DE-A334-761318B9589D}">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F9623-CCDF-4182-98C0-E2EE2434B5C1}">
      <dsp:nvSpPr>
        <dsp:cNvPr id="0" name=""/>
        <dsp:cNvSpPr/>
      </dsp:nvSpPr>
      <dsp:spPr>
        <a:xfrm>
          <a:off x="364490" y="306868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Agree Implementation Timeframes</a:t>
          </a:r>
          <a:endParaRPr lang="en-US" sz="2200" kern="1200" dirty="0"/>
        </a:p>
      </dsp:txBody>
      <dsp:txXfrm>
        <a:off x="396193" y="3100385"/>
        <a:ext cx="503945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Bundle Testing</a:t>
          </a:r>
          <a:endParaRPr lang="en-US" sz="2200" kern="1200" dirty="0"/>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Apply Fixes</a:t>
          </a:r>
          <a:endParaRPr lang="en-US" sz="2200" kern="1200" dirty="0"/>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User Acceptance Testing</a:t>
          </a:r>
          <a:endParaRPr lang="en-US" sz="2200" kern="1200" dirty="0"/>
        </a:p>
      </dsp:txBody>
      <dsp:txXfrm>
        <a:off x="396193" y="2102465"/>
        <a:ext cx="5039454" cy="586034"/>
      </dsp:txXfrm>
    </dsp:sp>
    <dsp:sp modelId="{528736A0-8A5A-45DE-A334-761318B9589D}">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F9623-CCDF-4182-98C0-E2EE2434B5C1}">
      <dsp:nvSpPr>
        <dsp:cNvPr id="0" name=""/>
        <dsp:cNvSpPr/>
      </dsp:nvSpPr>
      <dsp:spPr>
        <a:xfrm>
          <a:off x="364490" y="3068682"/>
          <a:ext cx="510286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lvl="0" algn="l" defTabSz="977900">
            <a:lnSpc>
              <a:spcPct val="90000"/>
            </a:lnSpc>
            <a:spcBef>
              <a:spcPct val="0"/>
            </a:spcBef>
            <a:spcAft>
              <a:spcPct val="35000"/>
            </a:spcAft>
          </a:pPr>
          <a:r>
            <a:rPr lang="en-US" sz="2200" kern="1200" dirty="0" smtClean="0"/>
            <a:t>Training Plan / Update Implementation Plan documentation</a:t>
          </a:r>
          <a:endParaRPr lang="en-US" sz="2200" kern="1200" dirty="0"/>
        </a:p>
      </dsp:txBody>
      <dsp:txXfrm>
        <a:off x="396193" y="3100385"/>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B26640A-7286-4479-9AD7-A64175EEBC9C}" type="datetimeFigureOut">
              <a:rPr lang="en-US" smtClean="0"/>
              <a:t>11/11/2015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otoole@qub.ac.uk" TargetMode="External"/><Relationship Id="rId2" Type="http://schemas.openxmlformats.org/officeDocument/2006/relationships/hyperlink" Target="mailto:o.roberts@qub.ac.uk"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l.otoole@qub.ac.uk" TargetMode="External"/><Relationship Id="rId2" Type="http://schemas.openxmlformats.org/officeDocument/2006/relationships/hyperlink" Target="mailto:o.bell@qub.ac.uk"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 (campus solutions) </a:t>
            </a:r>
            <a:br>
              <a:rPr lang="en-GB" sz="2800" b="1" dirty="0" smtClean="0"/>
            </a:br>
            <a:r>
              <a:rPr lang="en-GB" sz="2800" b="1" dirty="0" smtClean="0"/>
              <a:t>bundle</a:t>
            </a:r>
            <a:br>
              <a:rPr lang="en-GB" sz="2800" b="1" dirty="0" smtClean="0"/>
            </a:br>
            <a:r>
              <a:rPr lang="en-GB" sz="2800" b="1" dirty="0" smtClean="0"/>
              <a:t>of laughs!</a:t>
            </a:r>
            <a:endParaRPr lang="en-US" sz="2800" dirty="0"/>
          </a:p>
        </p:txBody>
      </p:sp>
      <p:sp>
        <p:nvSpPr>
          <p:cNvPr id="4" name="Text Placeholder 3"/>
          <p:cNvSpPr>
            <a:spLocks noGrp="1"/>
          </p:cNvSpPr>
          <p:nvPr>
            <p:ph type="body" sz="half" idx="2"/>
          </p:nvPr>
        </p:nvSpPr>
        <p:spPr/>
        <p:txBody>
          <a:bodyPr/>
          <a:lstStyle/>
          <a:p>
            <a:r>
              <a:rPr lang="en-US" dirty="0" smtClean="0"/>
              <a:t>SESSION </a:t>
            </a:r>
            <a:r>
              <a:rPr lang="en-GB" dirty="0" smtClean="0"/>
              <a:t>5309</a:t>
            </a:r>
          </a:p>
          <a:p>
            <a:r>
              <a:rPr lang="en-GB" dirty="0" smtClean="0"/>
              <a:t>Wednesday 17</a:t>
            </a:r>
            <a:r>
              <a:rPr lang="en-GB" baseline="30000" dirty="0" smtClean="0"/>
              <a:t>th</a:t>
            </a:r>
            <a:r>
              <a:rPr lang="en-GB" dirty="0" smtClean="0"/>
              <a:t> November 2015</a:t>
            </a:r>
          </a:p>
          <a:p>
            <a:r>
              <a:rPr lang="en-GB" dirty="0" smtClean="0"/>
              <a:t>2.20pm – 3.20pm</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 b="22865"/>
          <a:stretch/>
        </p:blipFill>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7" y="1992087"/>
            <a:ext cx="7339694" cy="4317274"/>
          </a:xfrm>
        </p:spPr>
        <p:txBody>
          <a:bodyPr>
            <a:normAutofit fontScale="92500" lnSpcReduction="10000"/>
          </a:bodyPr>
          <a:lstStyle/>
          <a:p>
            <a:pPr marL="434343" lvl="1" indent="-285750">
              <a:spcBef>
                <a:spcPts val="0"/>
              </a:spcBef>
              <a:spcAft>
                <a:spcPts val="100"/>
              </a:spcAft>
            </a:pPr>
            <a:r>
              <a:rPr lang="en-US" sz="2000" dirty="0" smtClean="0">
                <a:latin typeface="+mj-lt"/>
                <a:cs typeface="Arial" panose="020B0604020202020204" pitchFamily="34" charset="0"/>
              </a:rPr>
              <a:t>Student Registry Services had no insight to the bundle or what impact the bundle would have on core registry services such as graduation, E&amp;R, exams, records</a:t>
            </a:r>
          </a:p>
          <a:p>
            <a:pPr marL="148593" lvl="1" indent="0">
              <a:spcBef>
                <a:spcPts val="0"/>
              </a:spcBef>
              <a:spcAft>
                <a:spcPts val="100"/>
              </a:spcAft>
              <a:buNone/>
            </a:pPr>
            <a:endParaRPr lang="en-US" sz="2000" dirty="0" smtClean="0">
              <a:latin typeface="+mj-lt"/>
              <a:cs typeface="Arial" panose="020B0604020202020204" pitchFamily="34" charset="0"/>
            </a:endParaRPr>
          </a:p>
          <a:p>
            <a:pPr marL="434343" lvl="1" indent="-285750">
              <a:spcBef>
                <a:spcPts val="0"/>
              </a:spcBef>
              <a:spcAft>
                <a:spcPts val="100"/>
              </a:spcAft>
            </a:pPr>
            <a:r>
              <a:rPr lang="en-US" sz="2000" dirty="0" smtClean="0">
                <a:latin typeface="+mj-lt"/>
                <a:cs typeface="Arial" panose="020B0604020202020204" pitchFamily="34" charset="0"/>
              </a:rPr>
              <a:t>Qsis Services (Support) had no insight into the core registry processes and therefore didn’t know the impact that the bundle would have on the full process</a:t>
            </a:r>
          </a:p>
          <a:p>
            <a:pPr marL="434343" lvl="1" indent="-285750">
              <a:spcBef>
                <a:spcPts val="0"/>
              </a:spcBef>
              <a:spcAft>
                <a:spcPts val="100"/>
              </a:spcAft>
            </a:pPr>
            <a:endParaRPr lang="en-US" sz="2000" dirty="0">
              <a:latin typeface="+mj-lt"/>
              <a:cs typeface="Arial" panose="020B0604020202020204" pitchFamily="34" charset="0"/>
            </a:endParaRPr>
          </a:p>
          <a:p>
            <a:pPr marL="434343" lvl="1" indent="-285750">
              <a:spcBef>
                <a:spcPts val="0"/>
              </a:spcBef>
              <a:spcAft>
                <a:spcPts val="100"/>
              </a:spcAft>
            </a:pPr>
            <a:r>
              <a:rPr lang="en-US" sz="2000" dirty="0" smtClean="0">
                <a:latin typeface="+mj-lt"/>
                <a:cs typeface="Arial" panose="020B0604020202020204" pitchFamily="34" charset="0"/>
              </a:rPr>
              <a:t>Key services were expected to ‘test’ the impact on their processes in test environment – mammoth, unrealistic task</a:t>
            </a:r>
          </a:p>
          <a:p>
            <a:pPr marL="148593" lvl="1" indent="0">
              <a:spcBef>
                <a:spcPts val="0"/>
              </a:spcBef>
              <a:spcAft>
                <a:spcPts val="100"/>
              </a:spcAft>
              <a:buNone/>
            </a:pPr>
            <a:endParaRPr lang="en-US" sz="2000" dirty="0">
              <a:latin typeface="+mj-lt"/>
              <a:cs typeface="Arial" panose="020B0604020202020204" pitchFamily="34" charset="0"/>
            </a:endParaRPr>
          </a:p>
          <a:p>
            <a:pPr marL="434343" lvl="1" indent="-285750">
              <a:spcBef>
                <a:spcPts val="0"/>
              </a:spcBef>
              <a:spcAft>
                <a:spcPts val="100"/>
              </a:spcAft>
            </a:pPr>
            <a:r>
              <a:rPr lang="en-US" sz="2000" dirty="0" smtClean="0">
                <a:latin typeface="+mj-lt"/>
                <a:cs typeface="Arial" panose="020B0604020202020204" pitchFamily="34" charset="0"/>
              </a:rPr>
              <a:t>The bundles were implemented at a time that best suited Qsis Services and Information Services. The key stakeholders were not included in these discussions which lead to ‘hair on fire’ syndrome when the system was closed for maintenance</a:t>
            </a:r>
          </a:p>
          <a:p>
            <a:pPr marL="434343" lvl="1" indent="-285750">
              <a:spcBef>
                <a:spcPts val="0"/>
              </a:spcBef>
              <a:spcAft>
                <a:spcPts val="100"/>
              </a:spcAft>
              <a:buFontTx/>
              <a:buChar char="-"/>
            </a:pPr>
            <a:endParaRPr lang="en-US" dirty="0">
              <a:cs typeface="Arial" panose="020B0604020202020204" pitchFamily="34" charset="0"/>
            </a:endParaRPr>
          </a:p>
          <a:p>
            <a:pPr marL="148593" lvl="1" indent="0" algn="r">
              <a:spcBef>
                <a:spcPts val="0"/>
              </a:spcBef>
              <a:spcAft>
                <a:spcPts val="100"/>
              </a:spcAft>
              <a:buNone/>
            </a:pPr>
            <a:endParaRPr lang="en-US" sz="4400" dirty="0" smtClean="0">
              <a:latin typeface="+mj-lt"/>
              <a:cs typeface="Arial" panose="020B0604020202020204" pitchFamily="34" charset="0"/>
            </a:endParaRPr>
          </a:p>
          <a:p>
            <a:pPr marL="148593" lvl="1" indent="0" algn="r">
              <a:spcBef>
                <a:spcPts val="0"/>
              </a:spcBef>
              <a:spcAft>
                <a:spcPts val="100"/>
              </a:spcAft>
              <a:buNone/>
            </a:pPr>
            <a:r>
              <a:rPr lang="en-US" sz="4400" dirty="0" smtClean="0">
                <a:latin typeface="+mj-lt"/>
                <a:cs typeface="Arial" panose="020B0604020202020204" pitchFamily="34" charset="0"/>
              </a:rPr>
              <a:t>  Not a Bundle of Laughs….</a:t>
            </a:r>
            <a:endParaRPr lang="en-US" sz="4400" dirty="0">
              <a:latin typeface="+mj-lt"/>
              <a:cs typeface="Arial" panose="020B0604020202020204" pitchFamily="34" charset="0"/>
            </a:endParaRPr>
          </a:p>
          <a:p>
            <a:pPr marL="285750" lvl="1" indent="-285750">
              <a:spcBef>
                <a:spcPts val="0"/>
              </a:spcBef>
              <a:spcAft>
                <a:spcPts val="100"/>
              </a:spcAft>
            </a:pPr>
            <a:endParaRPr lang="en-US" dirty="0">
              <a:cs typeface="Arial" panose="020B0604020202020204" pitchFamily="34" charset="0"/>
            </a:endParaRPr>
          </a:p>
          <a:p>
            <a:pPr marL="17462" indent="0">
              <a:spcBef>
                <a:spcPts val="0"/>
              </a:spcBef>
              <a:spcAft>
                <a:spcPts val="100"/>
              </a:spcAft>
              <a:buNone/>
            </a:pPr>
            <a:endParaRPr lang="en-US" sz="1600" dirty="0">
              <a:cs typeface="Arial" panose="020B0604020202020204" pitchFamily="34" charset="0"/>
            </a:endParaRPr>
          </a:p>
        </p:txBody>
      </p:sp>
      <p:sp>
        <p:nvSpPr>
          <p:cNvPr id="2" name="Title 1"/>
          <p:cNvSpPr>
            <a:spLocks noGrp="1"/>
          </p:cNvSpPr>
          <p:nvPr>
            <p:ph type="title"/>
          </p:nvPr>
        </p:nvSpPr>
        <p:spPr/>
        <p:txBody>
          <a:bodyPr/>
          <a:lstStyle/>
          <a:p>
            <a:r>
              <a:rPr lang="en-GB" dirty="0" smtClean="0"/>
              <a:t>The barriers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2" y="5176156"/>
            <a:ext cx="659538" cy="1426029"/>
          </a:xfrm>
          <a:prstGeom prst="rect">
            <a:avLst/>
          </a:prstGeom>
        </p:spPr>
      </p:pic>
    </p:spTree>
    <p:extLst>
      <p:ext uri="{BB962C8B-B14F-4D97-AF65-F5344CB8AC3E}">
        <p14:creationId xmlns:p14="http://schemas.microsoft.com/office/powerpoint/2010/main" val="85223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the common ground</a:t>
            </a:r>
            <a:endParaRPr lang="en-GB" dirty="0"/>
          </a:p>
        </p:txBody>
      </p:sp>
      <p:sp>
        <p:nvSpPr>
          <p:cNvPr id="3" name="Content Placeholder 2"/>
          <p:cNvSpPr>
            <a:spLocks noGrp="1"/>
          </p:cNvSpPr>
          <p:nvPr>
            <p:ph idx="1"/>
          </p:nvPr>
        </p:nvSpPr>
        <p:spPr>
          <a:xfrm>
            <a:off x="4833258" y="1828801"/>
            <a:ext cx="3224893" cy="4480560"/>
          </a:xfrm>
        </p:spPr>
        <p:txBody>
          <a:bodyPr>
            <a:normAutofit/>
          </a:bodyPr>
          <a:lstStyle/>
          <a:p>
            <a:pPr marL="148593" lvl="1" indent="0">
              <a:spcBef>
                <a:spcPts val="0"/>
              </a:spcBef>
              <a:spcAft>
                <a:spcPts val="100"/>
              </a:spcAft>
              <a:buNone/>
            </a:pPr>
            <a:endParaRPr lang="en-US" dirty="0" smtClean="0">
              <a:cs typeface="Arial" panose="020B0604020202020204" pitchFamily="34" charset="0"/>
            </a:endParaRPr>
          </a:p>
          <a:p>
            <a:pPr marL="148593" lvl="1" indent="0">
              <a:spcBef>
                <a:spcPts val="0"/>
              </a:spcBef>
              <a:spcAft>
                <a:spcPts val="100"/>
              </a:spcAft>
              <a:buNone/>
            </a:pPr>
            <a:endParaRPr lang="en-US" dirty="0">
              <a:cs typeface="Arial" panose="020B0604020202020204" pitchFamily="34" charset="0"/>
            </a:endParaRPr>
          </a:p>
          <a:p>
            <a:pPr marL="148593" lvl="1" indent="0">
              <a:spcBef>
                <a:spcPts val="0"/>
              </a:spcBef>
              <a:spcAft>
                <a:spcPts val="100"/>
              </a:spcAft>
              <a:buNone/>
            </a:pPr>
            <a:r>
              <a:rPr lang="en-US" sz="3200" dirty="0" smtClean="0">
                <a:latin typeface="+mj-lt"/>
                <a:cs typeface="Arial" panose="020B0604020202020204" pitchFamily="34" charset="0"/>
              </a:rPr>
              <a:t>Where are we?</a:t>
            </a:r>
          </a:p>
          <a:p>
            <a:pPr marL="148593" lvl="1" indent="0">
              <a:spcBef>
                <a:spcPts val="0"/>
              </a:spcBef>
              <a:spcAft>
                <a:spcPts val="100"/>
              </a:spcAft>
              <a:buNone/>
            </a:pPr>
            <a:endParaRPr lang="en-US" sz="3200" dirty="0">
              <a:latin typeface="+mj-lt"/>
              <a:cs typeface="Arial" panose="020B0604020202020204" pitchFamily="34" charset="0"/>
            </a:endParaRPr>
          </a:p>
          <a:p>
            <a:pPr marL="148593" lvl="1" indent="0">
              <a:spcBef>
                <a:spcPts val="0"/>
              </a:spcBef>
              <a:spcAft>
                <a:spcPts val="100"/>
              </a:spcAft>
              <a:buNone/>
            </a:pPr>
            <a:endParaRPr lang="en-US" sz="3200" dirty="0">
              <a:latin typeface="+mj-lt"/>
              <a:cs typeface="Arial" panose="020B0604020202020204" pitchFamily="34" charset="0"/>
            </a:endParaRPr>
          </a:p>
          <a:p>
            <a:pPr marL="148593" lvl="1" indent="0">
              <a:spcBef>
                <a:spcPts val="0"/>
              </a:spcBef>
              <a:spcAft>
                <a:spcPts val="100"/>
              </a:spcAft>
              <a:buNone/>
            </a:pPr>
            <a:r>
              <a:rPr lang="en-US" sz="3200" dirty="0" smtClean="0">
                <a:latin typeface="+mj-lt"/>
                <a:cs typeface="Arial" panose="020B0604020202020204" pitchFamily="34" charset="0"/>
              </a:rPr>
              <a:t>Where do we want to be?</a:t>
            </a:r>
          </a:p>
          <a:p>
            <a:pPr marL="148593" lvl="1" indent="0">
              <a:spcBef>
                <a:spcPts val="0"/>
              </a:spcBef>
              <a:spcAft>
                <a:spcPts val="100"/>
              </a:spcAft>
              <a:buNone/>
            </a:pPr>
            <a:endParaRPr lang="en-US" sz="3200" dirty="0" smtClean="0">
              <a:latin typeface="+mj-lt"/>
              <a:cs typeface="Arial" panose="020B0604020202020204" pitchFamily="34" charset="0"/>
            </a:endParaRPr>
          </a:p>
          <a:p>
            <a:pPr marL="148593" lvl="1" indent="0">
              <a:spcBef>
                <a:spcPts val="0"/>
              </a:spcBef>
              <a:spcAft>
                <a:spcPts val="100"/>
              </a:spcAft>
              <a:buNone/>
            </a:pPr>
            <a:endParaRPr lang="en-US" sz="3200" dirty="0">
              <a:latin typeface="+mj-lt"/>
              <a:cs typeface="Arial" panose="020B0604020202020204" pitchFamily="34" charset="0"/>
            </a:endParaRPr>
          </a:p>
          <a:p>
            <a:pPr marL="148593" lvl="1" indent="0">
              <a:spcBef>
                <a:spcPts val="0"/>
              </a:spcBef>
              <a:spcAft>
                <a:spcPts val="100"/>
              </a:spcAft>
              <a:buNone/>
            </a:pPr>
            <a:r>
              <a:rPr lang="en-US" sz="3200" dirty="0" smtClean="0">
                <a:latin typeface="+mj-lt"/>
                <a:cs typeface="Arial" panose="020B0604020202020204" pitchFamily="34" charset="0"/>
              </a:rPr>
              <a:t>How do we get there?</a:t>
            </a:r>
          </a:p>
          <a:p>
            <a:pPr marL="148593" lvl="1" indent="0">
              <a:spcBef>
                <a:spcPts val="0"/>
              </a:spcBef>
              <a:spcAft>
                <a:spcPts val="100"/>
              </a:spcAft>
              <a:buNone/>
            </a:pPr>
            <a:endParaRPr lang="en-US" dirty="0">
              <a:cs typeface="Arial" panose="020B0604020202020204" pitchFamily="34" charset="0"/>
            </a:endParaRPr>
          </a:p>
          <a:p>
            <a:pPr marL="148593" lvl="1" indent="0">
              <a:spcBef>
                <a:spcPts val="0"/>
              </a:spcBef>
              <a:spcAft>
                <a:spcPts val="100"/>
              </a:spcAft>
              <a:buNone/>
            </a:pPr>
            <a:endParaRPr lang="en-US" dirty="0">
              <a:cs typeface="Arial" panose="020B0604020202020204" pitchFamily="34" charset="0"/>
            </a:endParaRPr>
          </a:p>
          <a:p>
            <a:pPr marL="285750" lvl="1" indent="-285750">
              <a:spcBef>
                <a:spcPts val="0"/>
              </a:spcBef>
              <a:spcAft>
                <a:spcPts val="100"/>
              </a:spcAft>
            </a:pPr>
            <a:endParaRPr lang="en-US" dirty="0">
              <a:cs typeface="Arial" panose="020B0604020202020204" pitchFamily="34" charset="0"/>
            </a:endParaRPr>
          </a:p>
          <a:p>
            <a:pPr marL="17462" indent="0">
              <a:spcBef>
                <a:spcPts val="0"/>
              </a:spcBef>
              <a:spcAft>
                <a:spcPts val="100"/>
              </a:spcAft>
              <a:buNone/>
            </a:pPr>
            <a:endParaRPr lang="en-US" sz="1600" dirty="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79" y="1755321"/>
            <a:ext cx="4416879" cy="4637314"/>
          </a:xfrm>
          <a:prstGeom prst="rect">
            <a:avLst/>
          </a:prstGeom>
        </p:spPr>
      </p:pic>
    </p:spTree>
    <p:extLst>
      <p:ext uri="{BB962C8B-B14F-4D97-AF65-F5344CB8AC3E}">
        <p14:creationId xmlns:p14="http://schemas.microsoft.com/office/powerpoint/2010/main" val="2868852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idea</a:t>
            </a:r>
            <a:endParaRPr lang="en-GB" dirty="0"/>
          </a:p>
        </p:txBody>
      </p:sp>
      <p:sp>
        <p:nvSpPr>
          <p:cNvPr id="3" name="Content Placeholder 2"/>
          <p:cNvSpPr>
            <a:spLocks noGrp="1"/>
          </p:cNvSpPr>
          <p:nvPr>
            <p:ph idx="1"/>
          </p:nvPr>
        </p:nvSpPr>
        <p:spPr/>
        <p:txBody>
          <a:bodyPr>
            <a:normAutofit/>
          </a:bodyPr>
          <a:lstStyle/>
          <a:p>
            <a:pPr marL="148593" lvl="1" indent="0">
              <a:spcBef>
                <a:spcPts val="0"/>
              </a:spcBef>
              <a:spcAft>
                <a:spcPts val="100"/>
              </a:spcAft>
              <a:buNone/>
            </a:pPr>
            <a:r>
              <a:rPr lang="en-US" sz="3200" dirty="0" smtClean="0">
                <a:latin typeface="+mj-lt"/>
                <a:cs typeface="Arial" panose="020B0604020202020204" pitchFamily="34" charset="0"/>
              </a:rPr>
              <a:t>Student Registry Services</a:t>
            </a:r>
          </a:p>
          <a:p>
            <a:pPr marL="148593" lvl="1" indent="0">
              <a:spcBef>
                <a:spcPts val="0"/>
              </a:spcBef>
              <a:spcAft>
                <a:spcPts val="100"/>
              </a:spcAft>
              <a:buNone/>
            </a:pPr>
            <a:endParaRPr lang="en-US" dirty="0">
              <a:cs typeface="Arial" panose="020B0604020202020204" pitchFamily="34" charset="0"/>
            </a:endParaRPr>
          </a:p>
          <a:p>
            <a:pPr marL="434343" lvl="1" indent="-285750">
              <a:spcBef>
                <a:spcPts val="0"/>
              </a:spcBef>
              <a:spcAft>
                <a:spcPts val="100"/>
              </a:spcAft>
            </a:pPr>
            <a:r>
              <a:rPr lang="en-US" sz="2000" dirty="0" smtClean="0">
                <a:latin typeface="+mj-lt"/>
                <a:cs typeface="Arial" panose="020B0604020202020204" pitchFamily="34" charset="0"/>
              </a:rPr>
              <a:t>Advanced </a:t>
            </a:r>
            <a:r>
              <a:rPr lang="en-US" sz="2000" dirty="0" smtClean="0">
                <a:solidFill>
                  <a:srgbClr val="7030A0"/>
                </a:solidFill>
                <a:latin typeface="+mj-lt"/>
                <a:cs typeface="Arial" panose="020B0604020202020204" pitchFamily="34" charset="0"/>
              </a:rPr>
              <a:t>communication</a:t>
            </a:r>
            <a:r>
              <a:rPr lang="en-US" sz="2000" dirty="0" smtClean="0">
                <a:solidFill>
                  <a:schemeClr val="accent1">
                    <a:lumMod val="60000"/>
                    <a:lumOff val="40000"/>
                  </a:schemeClr>
                </a:solidFill>
                <a:latin typeface="+mj-lt"/>
                <a:cs typeface="Arial" panose="020B0604020202020204" pitchFamily="34" charset="0"/>
              </a:rPr>
              <a:t> </a:t>
            </a:r>
          </a:p>
          <a:p>
            <a:pPr marL="434343" lvl="1" indent="-285750">
              <a:spcBef>
                <a:spcPts val="0"/>
              </a:spcBef>
              <a:spcAft>
                <a:spcPts val="100"/>
              </a:spcAft>
            </a:pPr>
            <a:r>
              <a:rPr lang="en-US" sz="2000" dirty="0" smtClean="0">
                <a:latin typeface="+mj-lt"/>
                <a:cs typeface="Arial" panose="020B0604020202020204" pitchFamily="34" charset="0"/>
              </a:rPr>
              <a:t>A </a:t>
            </a:r>
            <a:r>
              <a:rPr lang="en-US" sz="2000" dirty="0" smtClean="0">
                <a:solidFill>
                  <a:srgbClr val="7030A0"/>
                </a:solidFill>
                <a:latin typeface="+mj-lt"/>
                <a:cs typeface="Arial" panose="020B0604020202020204" pitchFamily="34" charset="0"/>
              </a:rPr>
              <a:t>single point of contact </a:t>
            </a:r>
            <a:r>
              <a:rPr lang="en-US" sz="2000" dirty="0" smtClean="0">
                <a:latin typeface="+mj-lt"/>
                <a:cs typeface="Arial" panose="020B0604020202020204" pitchFamily="34" charset="0"/>
              </a:rPr>
              <a:t>in Qsis Services </a:t>
            </a:r>
          </a:p>
          <a:p>
            <a:pPr marL="434343" lvl="1" indent="-285750">
              <a:spcBef>
                <a:spcPts val="0"/>
              </a:spcBef>
              <a:spcAft>
                <a:spcPts val="100"/>
              </a:spcAft>
            </a:pPr>
            <a:r>
              <a:rPr lang="en-US" sz="2000" dirty="0" smtClean="0">
                <a:latin typeface="+mj-lt"/>
                <a:cs typeface="Arial" panose="020B0604020202020204" pitchFamily="34" charset="0"/>
              </a:rPr>
              <a:t>Involvement in </a:t>
            </a:r>
            <a:r>
              <a:rPr lang="en-US" sz="2000" dirty="0" smtClean="0">
                <a:solidFill>
                  <a:srgbClr val="7030A0"/>
                </a:solidFill>
                <a:latin typeface="+mj-lt"/>
                <a:cs typeface="Arial" panose="020B0604020202020204" pitchFamily="34" charset="0"/>
              </a:rPr>
              <a:t>testing </a:t>
            </a:r>
          </a:p>
          <a:p>
            <a:pPr marL="434343" lvl="1" indent="-285750">
              <a:spcBef>
                <a:spcPts val="0"/>
              </a:spcBef>
              <a:spcAft>
                <a:spcPts val="100"/>
              </a:spcAft>
            </a:pPr>
            <a:r>
              <a:rPr lang="en-US" sz="2000" dirty="0" smtClean="0">
                <a:latin typeface="+mj-lt"/>
                <a:cs typeface="Arial" panose="020B0604020202020204" pitchFamily="34" charset="0"/>
              </a:rPr>
              <a:t>Involvement in </a:t>
            </a:r>
            <a:r>
              <a:rPr lang="en-US" sz="2000" dirty="0" smtClean="0">
                <a:solidFill>
                  <a:srgbClr val="7030A0"/>
                </a:solidFill>
                <a:latin typeface="+mj-lt"/>
                <a:cs typeface="Arial" panose="020B0604020202020204" pitchFamily="34" charset="0"/>
              </a:rPr>
              <a:t>training plans </a:t>
            </a:r>
          </a:p>
          <a:p>
            <a:pPr marL="148593" lvl="1" indent="0">
              <a:spcBef>
                <a:spcPts val="0"/>
              </a:spcBef>
              <a:spcAft>
                <a:spcPts val="100"/>
              </a:spcAft>
              <a:buNone/>
            </a:pPr>
            <a:endParaRPr lang="en-US" dirty="0" smtClean="0">
              <a:cs typeface="Arial" panose="020B0604020202020204" pitchFamily="34" charset="0"/>
            </a:endParaRPr>
          </a:p>
          <a:p>
            <a:pPr marL="148593" lvl="1" indent="0">
              <a:spcBef>
                <a:spcPts val="0"/>
              </a:spcBef>
              <a:spcAft>
                <a:spcPts val="100"/>
              </a:spcAft>
              <a:buNone/>
            </a:pPr>
            <a:r>
              <a:rPr lang="en-US" sz="3200" dirty="0" smtClean="0">
                <a:latin typeface="+mj-lt"/>
                <a:cs typeface="Arial" panose="020B0604020202020204" pitchFamily="34" charset="0"/>
              </a:rPr>
              <a:t>Qsis Services (Support)</a:t>
            </a:r>
          </a:p>
          <a:p>
            <a:pPr marL="148593" lvl="1" indent="0">
              <a:spcBef>
                <a:spcPts val="0"/>
              </a:spcBef>
              <a:spcAft>
                <a:spcPts val="100"/>
              </a:spcAft>
              <a:buNone/>
            </a:pPr>
            <a:endParaRPr lang="en-US" dirty="0">
              <a:cs typeface="Arial" panose="020B0604020202020204" pitchFamily="34" charset="0"/>
            </a:endParaRPr>
          </a:p>
          <a:p>
            <a:pPr marL="434343" lvl="1" indent="-285750">
              <a:spcBef>
                <a:spcPts val="0"/>
              </a:spcBef>
              <a:spcAft>
                <a:spcPts val="100"/>
              </a:spcAft>
            </a:pPr>
            <a:r>
              <a:rPr lang="en-US" sz="2000" dirty="0" smtClean="0">
                <a:latin typeface="+mj-lt"/>
                <a:cs typeface="Arial" panose="020B0604020202020204" pitchFamily="34" charset="0"/>
              </a:rPr>
              <a:t>Advanced </a:t>
            </a:r>
            <a:r>
              <a:rPr lang="en-US" sz="2000" dirty="0" smtClean="0">
                <a:solidFill>
                  <a:srgbClr val="7030A0"/>
                </a:solidFill>
                <a:latin typeface="+mj-lt"/>
                <a:cs typeface="Arial" panose="020B0604020202020204" pitchFamily="34" charset="0"/>
              </a:rPr>
              <a:t>communication</a:t>
            </a:r>
            <a:r>
              <a:rPr lang="en-US" sz="2000" dirty="0" smtClean="0">
                <a:latin typeface="+mj-lt"/>
                <a:cs typeface="Arial" panose="020B0604020202020204" pitchFamily="34" charset="0"/>
              </a:rPr>
              <a:t> if we are changing any processes</a:t>
            </a:r>
          </a:p>
          <a:p>
            <a:pPr marL="434343" lvl="1" indent="-285750">
              <a:spcBef>
                <a:spcPts val="0"/>
              </a:spcBef>
              <a:spcAft>
                <a:spcPts val="100"/>
              </a:spcAft>
            </a:pPr>
            <a:r>
              <a:rPr lang="en-US" sz="2000" dirty="0">
                <a:solidFill>
                  <a:srgbClr val="7030A0"/>
                </a:solidFill>
                <a:latin typeface="+mj-lt"/>
                <a:cs typeface="Arial" panose="020B0604020202020204" pitchFamily="34" charset="0"/>
              </a:rPr>
              <a:t>T</a:t>
            </a:r>
            <a:r>
              <a:rPr lang="en-US" sz="2000" dirty="0" smtClean="0">
                <a:solidFill>
                  <a:srgbClr val="7030A0"/>
                </a:solidFill>
                <a:latin typeface="+mj-lt"/>
                <a:cs typeface="Arial" panose="020B0604020202020204" pitchFamily="34" charset="0"/>
              </a:rPr>
              <a:t>raining</a:t>
            </a:r>
            <a:r>
              <a:rPr lang="en-US" sz="2000" dirty="0" smtClean="0">
                <a:latin typeface="+mj-lt"/>
                <a:cs typeface="Arial" panose="020B0604020202020204" pitchFamily="34" charset="0"/>
              </a:rPr>
              <a:t> and a more in-depth understanding of our processes</a:t>
            </a:r>
          </a:p>
          <a:p>
            <a:pPr marL="434343" lvl="1" indent="-285750">
              <a:spcBef>
                <a:spcPts val="0"/>
              </a:spcBef>
              <a:spcAft>
                <a:spcPts val="100"/>
              </a:spcAft>
            </a:pPr>
            <a:r>
              <a:rPr lang="en-US" sz="2000" dirty="0" smtClean="0">
                <a:latin typeface="+mj-lt"/>
                <a:cs typeface="Arial" panose="020B0604020202020204" pitchFamily="34" charset="0"/>
              </a:rPr>
              <a:t>A </a:t>
            </a:r>
            <a:r>
              <a:rPr lang="en-US" sz="2000" dirty="0" smtClean="0">
                <a:solidFill>
                  <a:srgbClr val="7030A0"/>
                </a:solidFill>
                <a:latin typeface="+mj-lt"/>
                <a:cs typeface="Arial" panose="020B0604020202020204" pitchFamily="34" charset="0"/>
              </a:rPr>
              <a:t>single point of contact </a:t>
            </a:r>
            <a:r>
              <a:rPr lang="en-US" sz="2000" dirty="0" smtClean="0">
                <a:latin typeface="+mj-lt"/>
                <a:cs typeface="Arial" panose="020B0604020202020204" pitchFamily="34" charset="0"/>
              </a:rPr>
              <a:t>in each of the key services</a:t>
            </a:r>
          </a:p>
          <a:p>
            <a:pPr marL="434343" lvl="1" indent="-285750">
              <a:spcBef>
                <a:spcPts val="0"/>
              </a:spcBef>
              <a:spcAft>
                <a:spcPts val="100"/>
              </a:spcAft>
            </a:pPr>
            <a:r>
              <a:rPr lang="en-US" sz="2000" dirty="0" smtClean="0">
                <a:solidFill>
                  <a:srgbClr val="7030A0"/>
                </a:solidFill>
                <a:latin typeface="+mj-lt"/>
                <a:cs typeface="Arial" panose="020B0604020202020204" pitchFamily="34" charset="0"/>
              </a:rPr>
              <a:t>Work shadow </a:t>
            </a:r>
            <a:r>
              <a:rPr lang="en-US" sz="2000" dirty="0" smtClean="0">
                <a:latin typeface="+mj-lt"/>
                <a:cs typeface="Arial" panose="020B0604020202020204" pitchFamily="34" charset="0"/>
              </a:rPr>
              <a:t>at Student Registry Services’ busiest periods</a:t>
            </a:r>
          </a:p>
          <a:p>
            <a:pPr marL="148593" lvl="1" indent="0">
              <a:spcBef>
                <a:spcPts val="0"/>
              </a:spcBef>
              <a:spcAft>
                <a:spcPts val="100"/>
              </a:spcAft>
              <a:buNone/>
            </a:pPr>
            <a:endParaRPr lang="en-US" dirty="0">
              <a:cs typeface="Arial" panose="020B0604020202020204" pitchFamily="34" charset="0"/>
            </a:endParaRPr>
          </a:p>
          <a:p>
            <a:pPr marL="285750" lvl="1" indent="-285750">
              <a:spcBef>
                <a:spcPts val="0"/>
              </a:spcBef>
              <a:spcAft>
                <a:spcPts val="100"/>
              </a:spcAft>
            </a:pPr>
            <a:endParaRPr lang="en-US" dirty="0">
              <a:cs typeface="Arial" panose="020B0604020202020204" pitchFamily="34" charset="0"/>
            </a:endParaRPr>
          </a:p>
          <a:p>
            <a:pPr marL="17462" indent="0">
              <a:spcBef>
                <a:spcPts val="0"/>
              </a:spcBef>
              <a:spcAft>
                <a:spcPts val="100"/>
              </a:spcAft>
              <a:buNone/>
            </a:pPr>
            <a:endParaRPr lang="en-US" sz="1600" dirty="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778" y="2272650"/>
            <a:ext cx="3412672" cy="2276705"/>
          </a:xfrm>
          <a:prstGeom prst="rect">
            <a:avLst/>
          </a:prstGeom>
        </p:spPr>
      </p:pic>
    </p:spTree>
    <p:extLst>
      <p:ext uri="{BB962C8B-B14F-4D97-AF65-F5344CB8AC3E}">
        <p14:creationId xmlns:p14="http://schemas.microsoft.com/office/powerpoint/2010/main" val="155431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a:t>
            </a:r>
            <a:endParaRPr lang="en-GB" dirty="0"/>
          </a:p>
        </p:txBody>
      </p:sp>
      <p:sp>
        <p:nvSpPr>
          <p:cNvPr id="4" name="Content Placeholder 3"/>
          <p:cNvSpPr>
            <a:spLocks noGrp="1"/>
          </p:cNvSpPr>
          <p:nvPr>
            <p:ph idx="1"/>
          </p:nvPr>
        </p:nvSpPr>
        <p:spPr/>
        <p:txBody>
          <a:bodyPr>
            <a:normAutofit lnSpcReduction="10000"/>
          </a:bodyPr>
          <a:lstStyle/>
          <a:p>
            <a:pPr marL="0" lvl="0" indent="0">
              <a:buNone/>
            </a:pPr>
            <a:endParaRPr lang="en-GB" dirty="0"/>
          </a:p>
          <a:p>
            <a:pPr>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Identify</a:t>
            </a:r>
            <a:r>
              <a:rPr lang="en-GB" sz="3200" dirty="0" smtClean="0">
                <a:latin typeface="+mj-lt"/>
              </a:rPr>
              <a:t> the key business users</a:t>
            </a:r>
          </a:p>
          <a:p>
            <a:pPr lvl="0">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Motivate</a:t>
            </a:r>
            <a:r>
              <a:rPr lang="en-GB" sz="3200" dirty="0" smtClean="0">
                <a:latin typeface="+mj-lt"/>
              </a:rPr>
              <a:t> them to engage </a:t>
            </a:r>
          </a:p>
          <a:p>
            <a:pPr lvl="0">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Produce</a:t>
            </a:r>
            <a:r>
              <a:rPr lang="en-GB" sz="3200" dirty="0" smtClean="0">
                <a:latin typeface="+mj-lt"/>
              </a:rPr>
              <a:t> an agreed plan</a:t>
            </a:r>
          </a:p>
          <a:p>
            <a:pPr lvl="0">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Implement </a:t>
            </a:r>
            <a:r>
              <a:rPr lang="en-GB" sz="3200" dirty="0" smtClean="0">
                <a:latin typeface="+mj-lt"/>
              </a:rPr>
              <a:t>the plan</a:t>
            </a:r>
          </a:p>
          <a:p>
            <a:pPr lvl="0">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Apply</a:t>
            </a:r>
            <a:r>
              <a:rPr lang="en-GB" sz="3200" dirty="0" smtClean="0">
                <a:latin typeface="+mj-lt"/>
              </a:rPr>
              <a:t> the knowledge transfer</a:t>
            </a:r>
          </a:p>
          <a:p>
            <a:pPr lvl="0">
              <a:buFont typeface="Arial" panose="020B0604020202020204" pitchFamily="34" charset="0"/>
              <a:buChar char="•"/>
            </a:pPr>
            <a:r>
              <a:rPr lang="en-GB" sz="3200" dirty="0" smtClean="0">
                <a:effectLst>
                  <a:outerShdw blurRad="38100" dist="38100" dir="2700000" algn="tl">
                    <a:srgbClr val="000000">
                      <a:alpha val="43137"/>
                    </a:srgbClr>
                  </a:outerShdw>
                </a:effectLst>
                <a:latin typeface="+mj-lt"/>
              </a:rPr>
              <a:t>Monitor</a:t>
            </a:r>
            <a:r>
              <a:rPr lang="en-GB" sz="3200" dirty="0" smtClean="0">
                <a:latin typeface="+mj-lt"/>
              </a:rPr>
              <a:t> and </a:t>
            </a:r>
            <a:r>
              <a:rPr lang="en-GB" sz="3200" dirty="0" smtClean="0">
                <a:effectLst>
                  <a:outerShdw blurRad="38100" dist="38100" dir="2700000" algn="tl">
                    <a:srgbClr val="000000">
                      <a:alpha val="43137"/>
                    </a:srgbClr>
                  </a:outerShdw>
                </a:effectLst>
                <a:latin typeface="+mj-lt"/>
              </a:rPr>
              <a:t>Review</a:t>
            </a:r>
            <a:endParaRPr lang="en-GB" sz="3200" dirty="0">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330" y="3084738"/>
            <a:ext cx="3675030" cy="2752725"/>
          </a:xfrm>
          <a:prstGeom prst="rect">
            <a:avLst/>
          </a:prstGeom>
        </p:spPr>
      </p:pic>
    </p:spTree>
    <p:extLst>
      <p:ext uri="{BB962C8B-B14F-4D97-AF65-F5344CB8AC3E}">
        <p14:creationId xmlns:p14="http://schemas.microsoft.com/office/powerpoint/2010/main" val="192271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a:t>
            </a:r>
            <a:endParaRPr lang="en-GB" dirty="0"/>
          </a:p>
        </p:txBody>
      </p:sp>
      <p:sp>
        <p:nvSpPr>
          <p:cNvPr id="4" name="Content Placeholder 3"/>
          <p:cNvSpPr>
            <a:spLocks noGrp="1"/>
          </p:cNvSpPr>
          <p:nvPr>
            <p:ph idx="1"/>
          </p:nvPr>
        </p:nvSpPr>
        <p:spPr/>
        <p:txBody>
          <a:bodyPr/>
          <a:lstStyle/>
          <a:p>
            <a:pPr lvl="0"/>
            <a:endParaRPr lang="en-GB" dirty="0" smtClean="0">
              <a:effectLst>
                <a:outerShdw blurRad="38100" dist="38100" dir="2700000" algn="tl">
                  <a:srgbClr val="000000">
                    <a:alpha val="43137"/>
                  </a:srgbClr>
                </a:outerShdw>
              </a:effectLst>
            </a:endParaRPr>
          </a:p>
          <a:p>
            <a:pPr lvl="0">
              <a:buFont typeface="Arial" panose="020B0604020202020204" pitchFamily="34" charset="0"/>
              <a:buChar char="•"/>
            </a:pPr>
            <a:r>
              <a:rPr lang="en-GB" sz="2800" dirty="0" smtClean="0">
                <a:effectLst>
                  <a:outerShdw blurRad="38100" dist="38100" dir="2700000" algn="tl">
                    <a:srgbClr val="000000">
                      <a:alpha val="43137"/>
                    </a:srgbClr>
                  </a:outerShdw>
                </a:effectLst>
                <a:latin typeface="+mj-lt"/>
              </a:rPr>
              <a:t>Assumptions </a:t>
            </a:r>
            <a:r>
              <a:rPr lang="en-GB" sz="2800" dirty="0" smtClean="0">
                <a:latin typeface="+mj-lt"/>
              </a:rPr>
              <a:t>– testing environments, communications</a:t>
            </a:r>
          </a:p>
          <a:p>
            <a:pPr lvl="0">
              <a:buFont typeface="Arial" panose="020B0604020202020204" pitchFamily="34" charset="0"/>
              <a:buChar char="•"/>
            </a:pPr>
            <a:r>
              <a:rPr lang="en-GB" sz="2800" dirty="0" smtClean="0">
                <a:effectLst>
                  <a:outerShdw blurRad="38100" dist="38100" dir="2700000" algn="tl">
                    <a:srgbClr val="000000">
                      <a:alpha val="43137"/>
                    </a:srgbClr>
                  </a:outerShdw>
                </a:effectLst>
                <a:latin typeface="+mj-lt"/>
              </a:rPr>
              <a:t>Risks </a:t>
            </a:r>
            <a:r>
              <a:rPr lang="en-GB" sz="2800" dirty="0" smtClean="0">
                <a:latin typeface="+mj-lt"/>
              </a:rPr>
              <a:t>– resources, reliability on stakeholders, timeframes</a:t>
            </a:r>
          </a:p>
          <a:p>
            <a:pPr lvl="0">
              <a:buFont typeface="Arial" panose="020B0604020202020204" pitchFamily="34" charset="0"/>
              <a:buChar char="•"/>
            </a:pPr>
            <a:r>
              <a:rPr lang="en-GB" sz="2800" dirty="0" smtClean="0">
                <a:effectLst>
                  <a:outerShdw blurRad="38100" dist="38100" dir="2700000" algn="tl">
                    <a:srgbClr val="000000">
                      <a:alpha val="43137"/>
                    </a:srgbClr>
                  </a:outerShdw>
                </a:effectLst>
                <a:latin typeface="+mj-lt"/>
              </a:rPr>
              <a:t>Governance</a:t>
            </a:r>
            <a:r>
              <a:rPr lang="en-GB" sz="2800" dirty="0" smtClean="0">
                <a:latin typeface="+mj-lt"/>
              </a:rPr>
              <a:t> – Security, priorities, defect management</a:t>
            </a:r>
          </a:p>
          <a:p>
            <a:pPr lvl="0">
              <a:buFont typeface="Arial" panose="020B0604020202020204" pitchFamily="34" charset="0"/>
              <a:buChar char="•"/>
            </a:pPr>
            <a:r>
              <a:rPr lang="en-GB" sz="2800" dirty="0" smtClean="0">
                <a:effectLst>
                  <a:outerShdw blurRad="38100" dist="38100" dir="2700000" algn="tl">
                    <a:srgbClr val="000000">
                      <a:alpha val="43137"/>
                    </a:srgbClr>
                  </a:outerShdw>
                </a:effectLst>
                <a:latin typeface="+mj-lt"/>
              </a:rPr>
              <a:t>Requirements</a:t>
            </a:r>
            <a:r>
              <a:rPr lang="en-GB" sz="2800" dirty="0" smtClean="0">
                <a:latin typeface="+mj-lt"/>
              </a:rPr>
              <a:t> – Test scripts, test data, stable environments,     stakeholders</a:t>
            </a:r>
          </a:p>
          <a:p>
            <a:pPr lvl="0">
              <a:buFont typeface="Arial" panose="020B0604020202020204" pitchFamily="34" charset="0"/>
              <a:buChar char="•"/>
            </a:pPr>
            <a:r>
              <a:rPr lang="en-GB" sz="2800" dirty="0" smtClean="0">
                <a:effectLst>
                  <a:outerShdw blurRad="38100" dist="38100" dir="2700000" algn="tl">
                    <a:srgbClr val="000000">
                      <a:alpha val="43137"/>
                    </a:srgbClr>
                  </a:outerShdw>
                </a:effectLst>
                <a:latin typeface="+mj-lt"/>
              </a:rPr>
              <a:t>Timescales &amp; Resources </a:t>
            </a:r>
            <a:r>
              <a:rPr lang="en-GB" sz="2800" dirty="0" smtClean="0">
                <a:latin typeface="+mj-lt"/>
              </a:rPr>
              <a:t>– How much time/FTE can be invested?</a:t>
            </a:r>
            <a:endParaRPr lang="en-GB" sz="2800" dirty="0">
              <a:latin typeface="+mj-lt"/>
            </a:endParaRPr>
          </a:p>
          <a:p>
            <a:endParaRPr lang="en-GB" dirty="0"/>
          </a:p>
        </p:txBody>
      </p:sp>
    </p:spTree>
    <p:extLst>
      <p:ext uri="{BB962C8B-B14F-4D97-AF65-F5344CB8AC3E}">
        <p14:creationId xmlns:p14="http://schemas.microsoft.com/office/powerpoint/2010/main" val="1415266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action</a:t>
            </a:r>
            <a:endParaRPr lang="en-US" dirty="0"/>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4" name="Rounded Rectangle 3"/>
          <p:cNvSpPr/>
          <p:nvPr/>
        </p:nvSpPr>
        <p:spPr>
          <a:xfrm>
            <a:off x="3033346" y="2391508"/>
            <a:ext cx="2734408" cy="54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Qsis Services</a:t>
            </a:r>
          </a:p>
          <a:p>
            <a:pPr algn="ctr"/>
            <a:r>
              <a:rPr lang="en-GB" dirty="0" smtClean="0"/>
              <a:t>(Systems &amp; Support)</a:t>
            </a:r>
            <a:endParaRPr lang="en-GB" dirty="0"/>
          </a:p>
        </p:txBody>
      </p:sp>
      <p:sp>
        <p:nvSpPr>
          <p:cNvPr id="9" name="Content Placeholder 8"/>
          <p:cNvSpPr>
            <a:spLocks noGrp="1"/>
          </p:cNvSpPr>
          <p:nvPr>
            <p:ph idx="1"/>
          </p:nvPr>
        </p:nvSpPr>
        <p:spPr>
          <a:xfrm>
            <a:off x="680173" y="3223844"/>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400" dirty="0" smtClean="0"/>
              <a:t>Support Contact </a:t>
            </a:r>
            <a:r>
              <a:rPr lang="en-GB" sz="1200" dirty="0" smtClean="0"/>
              <a:t>Student Registry Services</a:t>
            </a:r>
            <a:endParaRPr lang="en-GB" sz="1200" dirty="0"/>
          </a:p>
        </p:txBody>
      </p:sp>
      <p:sp>
        <p:nvSpPr>
          <p:cNvPr id="10" name="Content Placeholder 8"/>
          <p:cNvSpPr txBox="1">
            <a:spLocks/>
          </p:cNvSpPr>
          <p:nvPr/>
        </p:nvSpPr>
        <p:spPr>
          <a:xfrm>
            <a:off x="2710962"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Admissions</a:t>
            </a:r>
            <a:endParaRPr lang="en-GB" sz="1200" dirty="0"/>
          </a:p>
        </p:txBody>
      </p:sp>
      <p:sp>
        <p:nvSpPr>
          <p:cNvPr id="11" name="Content Placeholder 8"/>
          <p:cNvSpPr txBox="1">
            <a:spLocks/>
          </p:cNvSpPr>
          <p:nvPr/>
        </p:nvSpPr>
        <p:spPr>
          <a:xfrm>
            <a:off x="4771528"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Finance</a:t>
            </a:r>
            <a:endParaRPr lang="en-GB" sz="1200" dirty="0"/>
          </a:p>
        </p:txBody>
      </p:sp>
      <p:sp>
        <p:nvSpPr>
          <p:cNvPr id="12" name="Content Placeholder 8"/>
          <p:cNvSpPr txBox="1">
            <a:spLocks/>
          </p:cNvSpPr>
          <p:nvPr/>
        </p:nvSpPr>
        <p:spPr>
          <a:xfrm>
            <a:off x="6821440"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Schools</a:t>
            </a:r>
            <a:endParaRPr lang="en-GB" sz="1200" dirty="0"/>
          </a:p>
        </p:txBody>
      </p:sp>
      <p:sp>
        <p:nvSpPr>
          <p:cNvPr id="13" name="Content Placeholder 8"/>
          <p:cNvSpPr txBox="1">
            <a:spLocks/>
          </p:cNvSpPr>
          <p:nvPr/>
        </p:nvSpPr>
        <p:spPr>
          <a:xfrm>
            <a:off x="674311" y="386861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lnSpc>
                <a:spcPct val="100000"/>
              </a:lnSpc>
            </a:pPr>
            <a:r>
              <a:rPr lang="en-GB" sz="1000" dirty="0" smtClean="0"/>
              <a:t>Graduation</a:t>
            </a:r>
          </a:p>
          <a:p>
            <a:pPr algn="ctr">
              <a:lnSpc>
                <a:spcPct val="100000"/>
              </a:lnSpc>
            </a:pPr>
            <a:r>
              <a:rPr lang="en-GB" sz="1000" dirty="0" smtClean="0"/>
              <a:t>Enrolment &amp; Registration</a:t>
            </a:r>
          </a:p>
          <a:p>
            <a:pPr algn="ctr">
              <a:lnSpc>
                <a:spcPct val="100000"/>
              </a:lnSpc>
            </a:pPr>
            <a:r>
              <a:rPr lang="en-GB" sz="1000" dirty="0" smtClean="0"/>
              <a:t>Key Information Set (KIS)</a:t>
            </a:r>
          </a:p>
          <a:p>
            <a:pPr algn="ctr">
              <a:lnSpc>
                <a:spcPct val="100000"/>
              </a:lnSpc>
            </a:pPr>
            <a:r>
              <a:rPr lang="en-GB" sz="1000" dirty="0" smtClean="0"/>
              <a:t>Examinations/Grading</a:t>
            </a:r>
          </a:p>
          <a:p>
            <a:pPr algn="ctr">
              <a:lnSpc>
                <a:spcPct val="100000"/>
              </a:lnSpc>
            </a:pPr>
            <a:r>
              <a:rPr lang="en-GB" sz="1000" dirty="0" smtClean="0"/>
              <a:t>Student Loans (SLC)</a:t>
            </a:r>
          </a:p>
          <a:p>
            <a:pPr algn="ctr">
              <a:lnSpc>
                <a:spcPct val="100000"/>
              </a:lnSpc>
            </a:pPr>
            <a:r>
              <a:rPr lang="en-GB" sz="1000" dirty="0" smtClean="0"/>
              <a:t>Transcripts</a:t>
            </a:r>
            <a:endParaRPr lang="en-GB" sz="1000" dirty="0"/>
          </a:p>
        </p:txBody>
      </p:sp>
      <p:sp>
        <p:nvSpPr>
          <p:cNvPr id="14" name="Content Placeholder 8"/>
          <p:cNvSpPr txBox="1">
            <a:spLocks/>
          </p:cNvSpPr>
          <p:nvPr/>
        </p:nvSpPr>
        <p:spPr>
          <a:xfrm>
            <a:off x="6821440" y="386861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Term Activation</a:t>
            </a:r>
          </a:p>
          <a:p>
            <a:pPr algn="ctr"/>
            <a:r>
              <a:rPr lang="en-GB" sz="1000" dirty="0" smtClean="0"/>
              <a:t>Withdrawals</a:t>
            </a:r>
          </a:p>
          <a:p>
            <a:pPr algn="ctr"/>
            <a:r>
              <a:rPr lang="en-GB" sz="1000" dirty="0" smtClean="0"/>
              <a:t>Standard Reporting</a:t>
            </a:r>
          </a:p>
          <a:p>
            <a:pPr algn="ctr"/>
            <a:r>
              <a:rPr lang="en-GB" sz="1000" dirty="0" smtClean="0"/>
              <a:t>Bulk Completion</a:t>
            </a:r>
          </a:p>
          <a:p>
            <a:pPr algn="ctr"/>
            <a:r>
              <a:rPr lang="en-GB" sz="1000" dirty="0" smtClean="0"/>
              <a:t>Bulk Grading</a:t>
            </a:r>
          </a:p>
          <a:p>
            <a:pPr algn="ctr"/>
            <a:r>
              <a:rPr lang="en-GB" sz="1000" dirty="0" smtClean="0"/>
              <a:t>Academic Advisement</a:t>
            </a:r>
            <a:endParaRPr lang="en-GB" sz="1000" dirty="0"/>
          </a:p>
        </p:txBody>
      </p:sp>
      <p:sp>
        <p:nvSpPr>
          <p:cNvPr id="15" name="Content Placeholder 8"/>
          <p:cNvSpPr txBox="1">
            <a:spLocks/>
          </p:cNvSpPr>
          <p:nvPr/>
        </p:nvSpPr>
        <p:spPr>
          <a:xfrm>
            <a:off x="4771528" y="389059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Tuition Calc</a:t>
            </a:r>
          </a:p>
          <a:p>
            <a:pPr algn="ctr"/>
            <a:r>
              <a:rPr lang="en-GB" sz="1000" dirty="0" smtClean="0"/>
              <a:t>Tuition &amp; Fees</a:t>
            </a:r>
          </a:p>
          <a:p>
            <a:pPr algn="ctr"/>
            <a:r>
              <a:rPr lang="en-GB" sz="1000" dirty="0" smtClean="0"/>
              <a:t>Charges &amp; Payments</a:t>
            </a:r>
          </a:p>
          <a:p>
            <a:pPr algn="ctr"/>
            <a:r>
              <a:rPr lang="en-GB" sz="1000" dirty="0" smtClean="0"/>
              <a:t>Refunds</a:t>
            </a:r>
          </a:p>
          <a:p>
            <a:pPr algn="ctr"/>
            <a:r>
              <a:rPr lang="en-GB" sz="1000" dirty="0" smtClean="0"/>
              <a:t>Billing &amp; Invoicing</a:t>
            </a:r>
          </a:p>
          <a:p>
            <a:pPr algn="ctr"/>
            <a:r>
              <a:rPr lang="en-GB" sz="1000" dirty="0" smtClean="0"/>
              <a:t>Debt Collections</a:t>
            </a:r>
          </a:p>
        </p:txBody>
      </p:sp>
      <p:sp>
        <p:nvSpPr>
          <p:cNvPr id="16" name="Content Placeholder 8"/>
          <p:cNvSpPr txBox="1">
            <a:spLocks/>
          </p:cNvSpPr>
          <p:nvPr/>
        </p:nvSpPr>
        <p:spPr>
          <a:xfrm>
            <a:off x="2669931" y="386861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Direct Applicant Porta (DAP)</a:t>
            </a:r>
          </a:p>
          <a:p>
            <a:pPr algn="ctr"/>
            <a:r>
              <a:rPr lang="en-GB" sz="1000" dirty="0" smtClean="0"/>
              <a:t>UCAS Import</a:t>
            </a:r>
          </a:p>
          <a:p>
            <a:pPr algn="ctr"/>
            <a:r>
              <a:rPr lang="en-GB" sz="1000" dirty="0" smtClean="0"/>
              <a:t>UCAS Selection</a:t>
            </a:r>
          </a:p>
          <a:p>
            <a:pPr algn="ctr"/>
            <a:r>
              <a:rPr lang="en-GB" sz="1000" dirty="0" smtClean="0"/>
              <a:t>Add Application</a:t>
            </a:r>
            <a:endParaRPr lang="en-GB" sz="1000" dirty="0"/>
          </a:p>
        </p:txBody>
      </p:sp>
    </p:spTree>
    <p:extLst>
      <p:ext uri="{BB962C8B-B14F-4D97-AF65-F5344CB8AC3E}">
        <p14:creationId xmlns:p14="http://schemas.microsoft.com/office/powerpoint/2010/main" val="3470541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2113809"/>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218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858048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pic>
        <p:nvPicPr>
          <p:cNvPr id="1026" name="Picture 2" descr="Image result for Go Liv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6281" t="11048"/>
          <a:stretch/>
        </p:blipFill>
        <p:spPr bwMode="auto">
          <a:xfrm>
            <a:off x="6964136" y="4865914"/>
            <a:ext cx="2008522" cy="190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99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review</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5" name="Rounded Rectangle 4"/>
          <p:cNvSpPr/>
          <p:nvPr/>
        </p:nvSpPr>
        <p:spPr>
          <a:xfrm rot="2700000">
            <a:off x="1284703" y="2431481"/>
            <a:ext cx="2146155" cy="21461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27783" y="3042890"/>
            <a:ext cx="2059994" cy="923330"/>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Bundle implemented – Registry Processes SUCCESS!</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7" name="Content Placeholder 2"/>
          <p:cNvSpPr txBox="1">
            <a:spLocks/>
          </p:cNvSpPr>
          <p:nvPr/>
        </p:nvSpPr>
        <p:spPr>
          <a:xfrm>
            <a:off x="4414184" y="1814167"/>
            <a:ext cx="4099910" cy="3380777"/>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GB" sz="3200" dirty="0" smtClean="0">
                <a:latin typeface="+mj-lt"/>
                <a:cs typeface="Arial" panose="020B0604020202020204" pitchFamily="34" charset="0"/>
              </a:rPr>
              <a:t>What worked well</a:t>
            </a:r>
            <a:endParaRPr lang="en-GB" sz="3200" dirty="0">
              <a:latin typeface="+mj-lt"/>
              <a:cs typeface="Arial" panose="020B0604020202020204" pitchFamily="34" charset="0"/>
            </a:endParaRPr>
          </a:p>
          <a:p>
            <a:pPr>
              <a:buFont typeface="Arial" panose="020B0604020202020204" pitchFamily="34" charset="0"/>
              <a:buChar char="•"/>
            </a:pPr>
            <a:r>
              <a:rPr lang="en-GB" dirty="0" smtClean="0">
                <a:latin typeface="+mj-lt"/>
              </a:rPr>
              <a:t>Relationships between Support and Student Registry Services</a:t>
            </a:r>
          </a:p>
          <a:p>
            <a:pPr>
              <a:buFont typeface="Arial" panose="020B0604020202020204" pitchFamily="34" charset="0"/>
              <a:buChar char="•"/>
            </a:pPr>
            <a:r>
              <a:rPr lang="en-GB" dirty="0" smtClean="0">
                <a:latin typeface="+mj-lt"/>
              </a:rPr>
              <a:t>Transparency and visibility of the implementation process</a:t>
            </a:r>
          </a:p>
          <a:p>
            <a:pPr>
              <a:buFont typeface="Arial" panose="020B0604020202020204" pitchFamily="34" charset="0"/>
              <a:buChar char="•"/>
            </a:pPr>
            <a:r>
              <a:rPr lang="en-GB" dirty="0" smtClean="0">
                <a:latin typeface="+mj-lt"/>
              </a:rPr>
              <a:t>Removal of Single Points of Failure across both teams</a:t>
            </a:r>
          </a:p>
          <a:p>
            <a:pPr>
              <a:buFont typeface="Arial" panose="020B0604020202020204" pitchFamily="34" charset="0"/>
              <a:buChar char="•"/>
            </a:pPr>
            <a:r>
              <a:rPr lang="en-GB" dirty="0" smtClean="0">
                <a:latin typeface="+mj-lt"/>
              </a:rPr>
              <a:t>Mutual understanding of both services key processes &amp; core timescales</a:t>
            </a:r>
          </a:p>
          <a:p>
            <a:pPr>
              <a:buFont typeface="Arial" panose="020B0604020202020204" pitchFamily="34" charset="0"/>
              <a:buChar char="•"/>
            </a:pPr>
            <a:r>
              <a:rPr lang="en-GB" dirty="0" smtClean="0">
                <a:latin typeface="+mj-lt"/>
              </a:rPr>
              <a:t>Not having to reinvent the wheel year on year</a:t>
            </a:r>
            <a:endParaRPr lang="en-GB" dirty="0">
              <a:latin typeface="+mj-lt"/>
            </a:endParaRP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review</a:t>
            </a:r>
            <a:endParaRPr lang="en-US"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5" name="Rounded Rectangle 4"/>
          <p:cNvSpPr/>
          <p:nvPr/>
        </p:nvSpPr>
        <p:spPr>
          <a:xfrm rot="2700000">
            <a:off x="1284703" y="2431481"/>
            <a:ext cx="2146155" cy="21461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27783" y="3042890"/>
            <a:ext cx="2059994" cy="923330"/>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Bundle implemented – Registry Processes SUCCESS!</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7" name="Content Placeholder 2"/>
          <p:cNvSpPr txBox="1">
            <a:spLocks/>
          </p:cNvSpPr>
          <p:nvPr/>
        </p:nvSpPr>
        <p:spPr>
          <a:xfrm>
            <a:off x="4414184" y="1814167"/>
            <a:ext cx="4099910" cy="3380777"/>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GB" sz="3200" dirty="0" smtClean="0">
                <a:latin typeface="+mj-lt"/>
                <a:cs typeface="Arial" panose="020B0604020202020204" pitchFamily="34" charset="0"/>
              </a:rPr>
              <a:t>Not so well</a:t>
            </a:r>
            <a:endParaRPr lang="en-GB" sz="3200" dirty="0">
              <a:latin typeface="+mj-lt"/>
              <a:cs typeface="Arial" panose="020B0604020202020204" pitchFamily="34" charset="0"/>
            </a:endParaRPr>
          </a:p>
          <a:p>
            <a:pPr>
              <a:buFont typeface="Arial" panose="020B0604020202020204" pitchFamily="34" charset="0"/>
              <a:buChar char="•"/>
            </a:pPr>
            <a:r>
              <a:rPr lang="en-GB" dirty="0">
                <a:latin typeface="+mj-lt"/>
              </a:rPr>
              <a:t>Knowledge transfer between Qsis Services &amp; Student Registry Services – timeframes, depth of knowledge transfer first year. “Short term pain, long term gain”!</a:t>
            </a:r>
          </a:p>
          <a:p>
            <a:pPr>
              <a:buFont typeface="Arial" panose="020B0604020202020204" pitchFamily="34" charset="0"/>
              <a:buChar char="•"/>
            </a:pPr>
            <a:r>
              <a:rPr lang="en-GB" dirty="0">
                <a:latin typeface="+mj-lt"/>
              </a:rPr>
              <a:t>Some initial resistance to extending workload</a:t>
            </a:r>
          </a:p>
          <a:p>
            <a:pPr>
              <a:buFont typeface="Arial" panose="020B0604020202020204" pitchFamily="34" charset="0"/>
              <a:buChar char="•"/>
            </a:pPr>
            <a:r>
              <a:rPr lang="en-GB" dirty="0">
                <a:latin typeface="+mj-lt"/>
              </a:rPr>
              <a:t>Change of processes within Student Registry Services – example Academic Advisement moving from School responsibility to a centralised unit within Student Registry Services</a:t>
            </a:r>
          </a:p>
        </p:txBody>
      </p:sp>
    </p:spTree>
    <p:extLst>
      <p:ext uri="{BB962C8B-B14F-4D97-AF65-F5344CB8AC3E}">
        <p14:creationId xmlns:p14="http://schemas.microsoft.com/office/powerpoint/2010/main" val="15410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Oonagh Bell</a:t>
            </a:r>
            <a:endParaRPr lang="en-US" dirty="0"/>
          </a:p>
        </p:txBody>
      </p:sp>
      <p:sp>
        <p:nvSpPr>
          <p:cNvPr id="4" name="Content Placeholder 3"/>
          <p:cNvSpPr>
            <a:spLocks noGrp="1"/>
          </p:cNvSpPr>
          <p:nvPr>
            <p:ph sz="half" idx="2"/>
          </p:nvPr>
        </p:nvSpPr>
        <p:spPr>
          <a:xfrm>
            <a:off x="768096" y="2811266"/>
            <a:ext cx="3566160" cy="1446168"/>
          </a:xfrm>
        </p:spPr>
        <p:txBody>
          <a:bodyPr>
            <a:normAutofit fontScale="92500" lnSpcReduction="10000"/>
          </a:bodyPr>
          <a:lstStyle/>
          <a:p>
            <a:r>
              <a:rPr lang="en-US" dirty="0" smtClean="0"/>
              <a:t>Student Registry Services Supervisor</a:t>
            </a:r>
          </a:p>
          <a:p>
            <a:r>
              <a:rPr lang="en-US" dirty="0" smtClean="0"/>
              <a:t>Queens University Belfast</a:t>
            </a:r>
          </a:p>
          <a:p>
            <a:r>
              <a:rPr lang="en-US" dirty="0" smtClean="0">
                <a:hlinkClick r:id="rId2"/>
              </a:rPr>
              <a:t>o.bell@qub.ac.uk</a:t>
            </a:r>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Laura O’Toole</a:t>
            </a:r>
            <a:endParaRPr lang="en-US" dirty="0"/>
          </a:p>
        </p:txBody>
      </p:sp>
      <p:sp>
        <p:nvSpPr>
          <p:cNvPr id="6" name="Content Placeholder 5"/>
          <p:cNvSpPr>
            <a:spLocks noGrp="1"/>
          </p:cNvSpPr>
          <p:nvPr>
            <p:ph sz="quarter" idx="4"/>
          </p:nvPr>
        </p:nvSpPr>
        <p:spPr>
          <a:xfrm>
            <a:off x="4491990" y="2803028"/>
            <a:ext cx="3566160" cy="1446168"/>
          </a:xfrm>
        </p:spPr>
        <p:txBody>
          <a:bodyPr>
            <a:normAutofit/>
          </a:bodyPr>
          <a:lstStyle/>
          <a:p>
            <a:r>
              <a:rPr lang="en-US" sz="1900" dirty="0" smtClean="0"/>
              <a:t>Qsis Services Support Officer</a:t>
            </a:r>
            <a:endParaRPr lang="en-US" sz="1900" dirty="0"/>
          </a:p>
          <a:p>
            <a:r>
              <a:rPr lang="en-US" sz="1900" dirty="0"/>
              <a:t>Queens University Belfast</a:t>
            </a:r>
          </a:p>
          <a:p>
            <a:r>
              <a:rPr lang="en-US" sz="1900" dirty="0" smtClean="0">
                <a:hlinkClick r:id="rId3"/>
              </a:rPr>
              <a:t>l.otoole@qub.ac.uk</a:t>
            </a:r>
            <a:endParaRPr lang="en-US" sz="1900" dirty="0"/>
          </a:p>
          <a:p>
            <a:endParaRPr lang="en-US" sz="1900" dirty="0"/>
          </a:p>
        </p:txBody>
      </p:sp>
      <p:sp>
        <p:nvSpPr>
          <p:cNvPr id="7" name="Content Placeholder 3"/>
          <p:cNvSpPr txBox="1">
            <a:spLocks/>
          </p:cNvSpPr>
          <p:nvPr/>
        </p:nvSpPr>
        <p:spPr>
          <a:xfrm>
            <a:off x="768096" y="4413956"/>
            <a:ext cx="3566160" cy="1687906"/>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lvl="1"/>
            <a:r>
              <a:rPr lang="en-US" sz="1400" dirty="0"/>
              <a:t>Responsible for the </a:t>
            </a:r>
            <a:r>
              <a:rPr lang="en-US" sz="1400" dirty="0" smtClean="0"/>
              <a:t>administration of Student Registry Services core functions – Enrolment &amp; Registration, Graduations and maintaining the student record</a:t>
            </a:r>
          </a:p>
          <a:p>
            <a:pPr lvl="1"/>
            <a:r>
              <a:rPr lang="en-US" sz="1400" dirty="0" smtClean="0"/>
              <a:t>12 years experience in Student Registry – including 5 years in Examinations. 7 years experience working with PeopleSoft Campus Solutions</a:t>
            </a:r>
          </a:p>
          <a:p>
            <a:pPr lvl="1"/>
            <a:r>
              <a:rPr lang="en-US" altLang="en-US" sz="1400" dirty="0" smtClean="0"/>
              <a:t>Currently a student myself, studying for Professional qualification in Management</a:t>
            </a:r>
            <a:endParaRPr lang="en-US" altLang="en-US" sz="1400" dirty="0"/>
          </a:p>
        </p:txBody>
      </p:sp>
      <p:sp>
        <p:nvSpPr>
          <p:cNvPr id="8" name="Content Placeholder 3"/>
          <p:cNvSpPr txBox="1">
            <a:spLocks/>
          </p:cNvSpPr>
          <p:nvPr/>
        </p:nvSpPr>
        <p:spPr>
          <a:xfrm>
            <a:off x="4491990" y="4413956"/>
            <a:ext cx="3566160" cy="1424136"/>
          </a:xfrm>
          <a:prstGeom prst="rect">
            <a:avLst/>
          </a:prstGeom>
        </p:spPr>
        <p:txBody>
          <a:bodyPr vert="horz" lIns="45720" tIns="45720" rIns="45720" bIns="45720" rtlCol="0">
            <a:normAutofit fontScale="850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
            </a:pPr>
            <a:r>
              <a:rPr lang="en-US" sz="1600" dirty="0" smtClean="0"/>
              <a:t>7 years working in Queen’s University Belfast</a:t>
            </a:r>
          </a:p>
          <a:p>
            <a:pPr>
              <a:buFont typeface="Wingdings" panose="05000000000000000000" pitchFamily="2" charset="2"/>
              <a:buChar char="§"/>
            </a:pPr>
            <a:r>
              <a:rPr lang="en-US" sz="1600" dirty="0" smtClean="0"/>
              <a:t>3+ years working with PeopleSoft Campus Solutions</a:t>
            </a:r>
          </a:p>
          <a:p>
            <a:pPr>
              <a:buFont typeface="Wingdings" panose="05000000000000000000" pitchFamily="2" charset="2"/>
              <a:buChar char="§"/>
            </a:pPr>
            <a:r>
              <a:rPr lang="en-US" sz="1600" dirty="0" smtClean="0"/>
              <a:t>Currently employed in a customer support role, supporting users of the system in an ITIL environment</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changes</a:t>
            </a:r>
            <a:endParaRPr lang="en-US" dirty="0"/>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4" name="Rounded Rectangle 3"/>
          <p:cNvSpPr/>
          <p:nvPr/>
        </p:nvSpPr>
        <p:spPr>
          <a:xfrm>
            <a:off x="3033346" y="2391508"/>
            <a:ext cx="2734408" cy="54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Qsis Services</a:t>
            </a:r>
          </a:p>
          <a:p>
            <a:pPr algn="ctr"/>
            <a:r>
              <a:rPr lang="en-GB" dirty="0" smtClean="0"/>
              <a:t>(Systems &amp; Support)</a:t>
            </a:r>
            <a:endParaRPr lang="en-GB" dirty="0"/>
          </a:p>
        </p:txBody>
      </p:sp>
      <p:sp>
        <p:nvSpPr>
          <p:cNvPr id="9" name="Content Placeholder 8"/>
          <p:cNvSpPr>
            <a:spLocks noGrp="1"/>
          </p:cNvSpPr>
          <p:nvPr>
            <p:ph idx="1"/>
          </p:nvPr>
        </p:nvSpPr>
        <p:spPr>
          <a:xfrm>
            <a:off x="680173" y="3223844"/>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400" dirty="0" smtClean="0"/>
              <a:t>Support Contact </a:t>
            </a:r>
            <a:r>
              <a:rPr lang="en-GB" sz="1200" dirty="0" smtClean="0"/>
              <a:t>Student Registry Services</a:t>
            </a:r>
            <a:endParaRPr lang="en-GB" sz="1200" dirty="0"/>
          </a:p>
        </p:txBody>
      </p:sp>
      <p:sp>
        <p:nvSpPr>
          <p:cNvPr id="10" name="Content Placeholder 8"/>
          <p:cNvSpPr txBox="1">
            <a:spLocks/>
          </p:cNvSpPr>
          <p:nvPr/>
        </p:nvSpPr>
        <p:spPr>
          <a:xfrm>
            <a:off x="2710962"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Admissions</a:t>
            </a:r>
            <a:endParaRPr lang="en-GB" sz="1200" dirty="0"/>
          </a:p>
        </p:txBody>
      </p:sp>
      <p:sp>
        <p:nvSpPr>
          <p:cNvPr id="11" name="Content Placeholder 8"/>
          <p:cNvSpPr txBox="1">
            <a:spLocks/>
          </p:cNvSpPr>
          <p:nvPr/>
        </p:nvSpPr>
        <p:spPr>
          <a:xfrm>
            <a:off x="4771528"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Finance</a:t>
            </a:r>
            <a:endParaRPr lang="en-GB" sz="1200" dirty="0"/>
          </a:p>
        </p:txBody>
      </p:sp>
      <p:sp>
        <p:nvSpPr>
          <p:cNvPr id="12" name="Content Placeholder 8"/>
          <p:cNvSpPr txBox="1">
            <a:spLocks/>
          </p:cNvSpPr>
          <p:nvPr/>
        </p:nvSpPr>
        <p:spPr>
          <a:xfrm>
            <a:off x="6821440" y="3232637"/>
            <a:ext cx="1843220" cy="49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400" dirty="0" smtClean="0"/>
              <a:t>Support Contact </a:t>
            </a:r>
            <a:r>
              <a:rPr lang="en-GB" sz="1200" dirty="0" smtClean="0"/>
              <a:t>Schools</a:t>
            </a:r>
            <a:endParaRPr lang="en-GB" sz="1200" dirty="0"/>
          </a:p>
        </p:txBody>
      </p:sp>
      <p:sp>
        <p:nvSpPr>
          <p:cNvPr id="13" name="Content Placeholder 8"/>
          <p:cNvSpPr txBox="1">
            <a:spLocks/>
          </p:cNvSpPr>
          <p:nvPr/>
        </p:nvSpPr>
        <p:spPr>
          <a:xfrm>
            <a:off x="674311" y="3868614"/>
            <a:ext cx="1843220" cy="247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lnSpc>
                <a:spcPct val="100000"/>
              </a:lnSpc>
            </a:pPr>
            <a:r>
              <a:rPr lang="en-GB" sz="1000" dirty="0" smtClean="0"/>
              <a:t>Graduation</a:t>
            </a:r>
          </a:p>
          <a:p>
            <a:pPr algn="ctr">
              <a:lnSpc>
                <a:spcPct val="100000"/>
              </a:lnSpc>
            </a:pPr>
            <a:r>
              <a:rPr lang="en-GB" sz="1000" dirty="0" smtClean="0"/>
              <a:t>Enrolment &amp; Registration</a:t>
            </a:r>
          </a:p>
          <a:p>
            <a:pPr algn="ctr">
              <a:lnSpc>
                <a:spcPct val="100000"/>
              </a:lnSpc>
            </a:pPr>
            <a:r>
              <a:rPr lang="en-GB" sz="1000" dirty="0" smtClean="0"/>
              <a:t>Key Information Set (KIS)</a:t>
            </a:r>
          </a:p>
          <a:p>
            <a:pPr algn="ctr">
              <a:lnSpc>
                <a:spcPct val="100000"/>
              </a:lnSpc>
            </a:pPr>
            <a:r>
              <a:rPr lang="en-GB" sz="1000" dirty="0" smtClean="0"/>
              <a:t>Examinations/Grading</a:t>
            </a:r>
          </a:p>
          <a:p>
            <a:pPr algn="ctr">
              <a:lnSpc>
                <a:spcPct val="100000"/>
              </a:lnSpc>
            </a:pPr>
            <a:r>
              <a:rPr lang="en-GB" sz="1000" dirty="0" smtClean="0"/>
              <a:t>Student Loans (SLC)</a:t>
            </a:r>
          </a:p>
          <a:p>
            <a:pPr algn="ctr">
              <a:lnSpc>
                <a:spcPct val="100000"/>
              </a:lnSpc>
            </a:pPr>
            <a:r>
              <a:rPr lang="en-GB" sz="1000" dirty="0" smtClean="0"/>
              <a:t>Transcripts</a:t>
            </a:r>
          </a:p>
          <a:p>
            <a:pPr algn="ctr">
              <a:lnSpc>
                <a:spcPct val="100000"/>
              </a:lnSpc>
            </a:pPr>
            <a:r>
              <a:rPr lang="en-GB" sz="1000" b="1" dirty="0" smtClean="0">
                <a:effectLst>
                  <a:outerShdw blurRad="38100" dist="38100" dir="2700000" algn="tl">
                    <a:srgbClr val="000000">
                      <a:alpha val="43137"/>
                    </a:srgbClr>
                  </a:outerShdw>
                </a:effectLst>
              </a:rPr>
              <a:t>Withdrawals</a:t>
            </a:r>
          </a:p>
          <a:p>
            <a:pPr algn="ctr">
              <a:lnSpc>
                <a:spcPct val="100000"/>
              </a:lnSpc>
            </a:pPr>
            <a:r>
              <a:rPr lang="en-GB" sz="1000" b="1" dirty="0" smtClean="0">
                <a:effectLst>
                  <a:outerShdw blurRad="38100" dist="38100" dir="2700000" algn="tl">
                    <a:srgbClr val="000000">
                      <a:alpha val="43137"/>
                    </a:srgbClr>
                  </a:outerShdw>
                </a:effectLst>
              </a:rPr>
              <a:t>Academic Advisement</a:t>
            </a:r>
            <a:endParaRPr lang="en-GB" sz="1000" b="1" dirty="0">
              <a:effectLst>
                <a:outerShdw blurRad="38100" dist="38100" dir="2700000" algn="tl">
                  <a:srgbClr val="000000">
                    <a:alpha val="43137"/>
                  </a:srgbClr>
                </a:outerShdw>
              </a:effectLst>
            </a:endParaRPr>
          </a:p>
        </p:txBody>
      </p:sp>
      <p:sp>
        <p:nvSpPr>
          <p:cNvPr id="14" name="Content Placeholder 8"/>
          <p:cNvSpPr txBox="1">
            <a:spLocks/>
          </p:cNvSpPr>
          <p:nvPr/>
        </p:nvSpPr>
        <p:spPr>
          <a:xfrm>
            <a:off x="6821440" y="386861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Term Activation</a:t>
            </a:r>
          </a:p>
          <a:p>
            <a:pPr algn="ctr"/>
            <a:r>
              <a:rPr lang="en-GB" sz="1000" strike="dblStrike" dirty="0" smtClean="0"/>
              <a:t>Withdrawals</a:t>
            </a:r>
          </a:p>
          <a:p>
            <a:pPr algn="ctr"/>
            <a:r>
              <a:rPr lang="en-GB" sz="1000" dirty="0" smtClean="0"/>
              <a:t>Standard Reporting</a:t>
            </a:r>
          </a:p>
          <a:p>
            <a:pPr algn="ctr"/>
            <a:r>
              <a:rPr lang="en-GB" sz="1000" dirty="0" smtClean="0"/>
              <a:t>Bulk Completion</a:t>
            </a:r>
          </a:p>
          <a:p>
            <a:pPr algn="ctr"/>
            <a:r>
              <a:rPr lang="en-GB" sz="1000" dirty="0" smtClean="0"/>
              <a:t>Bulk Grading</a:t>
            </a:r>
          </a:p>
          <a:p>
            <a:pPr algn="ctr"/>
            <a:r>
              <a:rPr lang="en-GB" sz="1000" strike="dblStrike" dirty="0" smtClean="0"/>
              <a:t>Academic Advisement</a:t>
            </a:r>
            <a:endParaRPr lang="en-GB" sz="1000" strike="dblStrike" dirty="0"/>
          </a:p>
        </p:txBody>
      </p:sp>
      <p:sp>
        <p:nvSpPr>
          <p:cNvPr id="15" name="Content Placeholder 8"/>
          <p:cNvSpPr txBox="1">
            <a:spLocks/>
          </p:cNvSpPr>
          <p:nvPr/>
        </p:nvSpPr>
        <p:spPr>
          <a:xfrm>
            <a:off x="4771528" y="389059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Tuition Calc</a:t>
            </a:r>
          </a:p>
          <a:p>
            <a:pPr algn="ctr"/>
            <a:r>
              <a:rPr lang="en-GB" sz="1000" dirty="0" smtClean="0"/>
              <a:t>Tuition &amp; Fees</a:t>
            </a:r>
          </a:p>
          <a:p>
            <a:pPr algn="ctr"/>
            <a:r>
              <a:rPr lang="en-GB" sz="1000" dirty="0" smtClean="0"/>
              <a:t>Charges &amp; Payments</a:t>
            </a:r>
          </a:p>
          <a:p>
            <a:pPr algn="ctr"/>
            <a:r>
              <a:rPr lang="en-GB" sz="1000" dirty="0" smtClean="0"/>
              <a:t>Refunds</a:t>
            </a:r>
          </a:p>
          <a:p>
            <a:pPr algn="ctr"/>
            <a:r>
              <a:rPr lang="en-GB" sz="1000" dirty="0" smtClean="0"/>
              <a:t>Billing &amp; Invoicing</a:t>
            </a:r>
          </a:p>
          <a:p>
            <a:pPr algn="ctr"/>
            <a:r>
              <a:rPr lang="en-GB" sz="1000" dirty="0" smtClean="0"/>
              <a:t>Debt Collections</a:t>
            </a:r>
          </a:p>
        </p:txBody>
      </p:sp>
      <p:sp>
        <p:nvSpPr>
          <p:cNvPr id="16" name="Content Placeholder 8"/>
          <p:cNvSpPr txBox="1">
            <a:spLocks/>
          </p:cNvSpPr>
          <p:nvPr/>
        </p:nvSpPr>
        <p:spPr>
          <a:xfrm>
            <a:off x="2669931" y="3868614"/>
            <a:ext cx="1843220" cy="190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lt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lt1"/>
                </a:solidFill>
                <a:latin typeface="+mn-lt"/>
                <a:ea typeface="+mn-ea"/>
                <a:cs typeface="+mn-cs"/>
              </a:defRPr>
            </a:lvl9pPr>
          </a:lstStyle>
          <a:p>
            <a:pPr algn="ctr"/>
            <a:r>
              <a:rPr lang="en-GB" sz="1000" dirty="0" smtClean="0"/>
              <a:t>Direct Applicant Porta (DAP)</a:t>
            </a:r>
          </a:p>
          <a:p>
            <a:pPr algn="ctr"/>
            <a:r>
              <a:rPr lang="en-GB" sz="1000" dirty="0" smtClean="0"/>
              <a:t>UCAS Import</a:t>
            </a:r>
          </a:p>
          <a:p>
            <a:pPr algn="ctr"/>
            <a:r>
              <a:rPr lang="en-GB" sz="1000" dirty="0" smtClean="0"/>
              <a:t>UCAS Selection</a:t>
            </a:r>
          </a:p>
          <a:p>
            <a:pPr algn="ctr"/>
            <a:r>
              <a:rPr lang="en-GB" sz="1000" dirty="0" smtClean="0"/>
              <a:t>Add Application</a:t>
            </a:r>
            <a:endParaRPr lang="en-GB" sz="1000" dirty="0"/>
          </a:p>
        </p:txBody>
      </p:sp>
      <p:sp>
        <p:nvSpPr>
          <p:cNvPr id="5" name="Left Arrow 4"/>
          <p:cNvSpPr/>
          <p:nvPr/>
        </p:nvSpPr>
        <p:spPr>
          <a:xfrm>
            <a:off x="2669931" y="5917058"/>
            <a:ext cx="4671645" cy="2636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086600" y="5798526"/>
            <a:ext cx="254976" cy="1781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685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a:t>
            </a:r>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
            </a:pPr>
            <a:r>
              <a:rPr lang="en-GB" dirty="0" smtClean="0">
                <a:latin typeface="+mj-lt"/>
              </a:rPr>
              <a:t> No single points of failure – if a process moves from one business to another, Qsis Support Officers are involved in the knowledge transfer</a:t>
            </a:r>
          </a:p>
          <a:p>
            <a:pPr>
              <a:buFont typeface="Wingdings" panose="05000000000000000000" pitchFamily="2" charset="2"/>
              <a:buChar char="§"/>
            </a:pPr>
            <a:r>
              <a:rPr lang="en-GB" dirty="0">
                <a:latin typeface="+mj-lt"/>
              </a:rPr>
              <a:t> </a:t>
            </a:r>
            <a:r>
              <a:rPr lang="en-GB" dirty="0" smtClean="0">
                <a:latin typeface="+mj-lt"/>
              </a:rPr>
              <a:t>Streamlined business processes – “fresh eyes” looking at the why, what &amp; when we do things</a:t>
            </a:r>
          </a:p>
          <a:p>
            <a:pPr>
              <a:buFont typeface="Wingdings" panose="05000000000000000000" pitchFamily="2" charset="2"/>
              <a:buChar char="§"/>
            </a:pPr>
            <a:r>
              <a:rPr lang="en-GB" dirty="0" smtClean="0">
                <a:latin typeface="+mj-lt"/>
              </a:rPr>
              <a:t>Business users have increased knowledge on delivered functionality that they may not have had visibility of before</a:t>
            </a:r>
          </a:p>
          <a:p>
            <a:pPr>
              <a:buFont typeface="Wingdings" panose="05000000000000000000" pitchFamily="2" charset="2"/>
              <a:buChar char="§"/>
            </a:pPr>
            <a:r>
              <a:rPr lang="en-GB" dirty="0">
                <a:latin typeface="+mj-lt"/>
              </a:rPr>
              <a:t>Enhancing Best </a:t>
            </a:r>
            <a:r>
              <a:rPr lang="en-GB" dirty="0" smtClean="0">
                <a:latin typeface="+mj-lt"/>
              </a:rPr>
              <a:t>Practice</a:t>
            </a:r>
          </a:p>
          <a:p>
            <a:pPr>
              <a:buFont typeface="Wingdings" panose="05000000000000000000" pitchFamily="2" charset="2"/>
              <a:buChar char="§"/>
            </a:pPr>
            <a:endParaRPr lang="en-GB" dirty="0"/>
          </a:p>
          <a:p>
            <a:pPr marL="0" indent="0" algn="r">
              <a:buNone/>
            </a:pPr>
            <a:r>
              <a:rPr lang="en-GB" sz="3600" dirty="0" smtClean="0">
                <a:effectLst>
                  <a:outerShdw blurRad="38100" dist="38100" dir="2700000" algn="tl">
                    <a:srgbClr val="000000">
                      <a:alpha val="43137"/>
                    </a:srgbClr>
                  </a:outerShdw>
                </a:effectLst>
                <a:latin typeface="+mj-lt"/>
              </a:rPr>
              <a:t>Easy Peasy, Bundle of Laughs </a:t>
            </a:r>
            <a:r>
              <a:rPr lang="en-GB" dirty="0" smtClean="0">
                <a:latin typeface="+mj-lt"/>
              </a:rPr>
              <a:t>…..</a:t>
            </a:r>
            <a:endParaRPr lang="en-GB" dirty="0">
              <a:latin typeface="+mj-lt"/>
            </a:endParaRPr>
          </a:p>
          <a:p>
            <a:pPr>
              <a:buFont typeface="Wingdings" panose="05000000000000000000" pitchFamily="2" charset="2"/>
              <a:buChar char="§"/>
            </a:pPr>
            <a:endParaRPr lang="en-GB" dirty="0"/>
          </a:p>
        </p:txBody>
      </p:sp>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374" y="4871264"/>
            <a:ext cx="1950720" cy="1322832"/>
          </a:xfrm>
          <a:prstGeom prst="rect">
            <a:avLst/>
          </a:prstGeom>
        </p:spPr>
      </p:pic>
    </p:spTree>
    <p:extLst>
      <p:ext uri="{BB962C8B-B14F-4D97-AF65-F5344CB8AC3E}">
        <p14:creationId xmlns:p14="http://schemas.microsoft.com/office/powerpoint/2010/main" val="1409598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7" name="AutoShape 10" descr="Image result for queens university belfast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Image result for queens university belfast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Image result for queens university belfast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Image result for queens university belfast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8" descr="Image result for queens university belfast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2" descr="Image result for queen's university belfast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24" descr="Image result for queen's university belfast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0" name="Picture 26" descr="http://blogs.qub.ac.uk/footnotesqub/files/2015/03/QUB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387" y="5171954"/>
            <a:ext cx="2778613" cy="97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04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a:t>
            </a:r>
            <a:r>
              <a:rPr lang="en-US" sz="3200" dirty="0" smtClean="0">
                <a:solidFill>
                  <a:schemeClr val="tx1"/>
                </a:solidFill>
              </a:rPr>
              <a:t>will be </a:t>
            </a:r>
            <a:r>
              <a:rPr lang="en-US" sz="3200" dirty="0">
                <a:solidFill>
                  <a:schemeClr val="tx1"/>
                </a:solidFill>
              </a:rPr>
              <a:t>available for download from the Conference Site</a:t>
            </a:r>
          </a:p>
        </p:txBody>
      </p:sp>
      <p:sp>
        <p:nvSpPr>
          <p:cNvPr id="13" name="Text Placeholder 2"/>
          <p:cNvSpPr txBox="1">
            <a:spLocks/>
          </p:cNvSpPr>
          <p:nvPr/>
        </p:nvSpPr>
        <p:spPr>
          <a:xfrm>
            <a:off x="768096"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smtClean="0"/>
              <a:t>Oonagh Bell	</a:t>
            </a:r>
            <a:endParaRPr lang="en-US" dirty="0"/>
          </a:p>
        </p:txBody>
      </p:sp>
      <p:sp>
        <p:nvSpPr>
          <p:cNvPr id="14" name="Content Placeholder 3"/>
          <p:cNvSpPr txBox="1">
            <a:spLocks/>
          </p:cNvSpPr>
          <p:nvPr/>
        </p:nvSpPr>
        <p:spPr>
          <a:xfrm>
            <a:off x="768096" y="2811266"/>
            <a:ext cx="3566160" cy="1446168"/>
          </a:xfrm>
          <a:prstGeom prst="rect">
            <a:avLst/>
          </a:prstGeom>
        </p:spPr>
        <p:txBody>
          <a:bodyPr vert="horz" lIns="45720" tIns="45720" rIns="45720" bIns="45720" rtlCol="0">
            <a:normAutofit fontScale="92500"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Student Registry Services Supervisor</a:t>
            </a:r>
          </a:p>
          <a:p>
            <a:r>
              <a:rPr lang="en-US" dirty="0" smtClean="0"/>
              <a:t>Queens University Belfast</a:t>
            </a:r>
          </a:p>
          <a:p>
            <a:r>
              <a:rPr lang="en-US" dirty="0" smtClean="0">
                <a:hlinkClick r:id="rId2"/>
              </a:rPr>
              <a:t>o.bell@qub.ac.uk</a:t>
            </a:r>
            <a:endParaRPr lang="en-US" dirty="0" smtClean="0"/>
          </a:p>
          <a:p>
            <a:endParaRPr lang="en-US" dirty="0" smtClean="0"/>
          </a:p>
          <a:p>
            <a:endParaRPr lang="en-US" dirty="0" smtClean="0"/>
          </a:p>
        </p:txBody>
      </p:sp>
      <p:sp>
        <p:nvSpPr>
          <p:cNvPr id="15" name="Text Placeholder 4"/>
          <p:cNvSpPr txBox="1">
            <a:spLocks/>
          </p:cNvSpPr>
          <p:nvPr/>
        </p:nvSpPr>
        <p:spPr>
          <a:xfrm>
            <a:off x="4491990"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lang="en-US" sz="2200" b="0" kern="1200" cap="none" baseline="0" dirty="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GB" dirty="0" smtClean="0"/>
              <a:t>Laura O’Toole</a:t>
            </a:r>
            <a:endParaRPr lang="en-GB" dirty="0"/>
          </a:p>
        </p:txBody>
      </p:sp>
      <p:sp>
        <p:nvSpPr>
          <p:cNvPr id="16" name="Content Placeholder 5"/>
          <p:cNvSpPr txBox="1">
            <a:spLocks/>
          </p:cNvSpPr>
          <p:nvPr/>
        </p:nvSpPr>
        <p:spPr>
          <a:xfrm>
            <a:off x="4491990" y="2803028"/>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900" dirty="0" smtClean="0"/>
              <a:t>Qsis Support Officer</a:t>
            </a:r>
          </a:p>
          <a:p>
            <a:r>
              <a:rPr lang="en-US" sz="1900" dirty="0" smtClean="0"/>
              <a:t>Queens University Belfast</a:t>
            </a:r>
          </a:p>
          <a:p>
            <a:r>
              <a:rPr lang="en-US" sz="1900" dirty="0" smtClean="0">
                <a:hlinkClick r:id="rId3"/>
              </a:rPr>
              <a:t>l.otoole@qub.ac.uk</a:t>
            </a:r>
            <a:endParaRPr lang="en-US" sz="1900" dirty="0" smtClean="0"/>
          </a:p>
          <a:p>
            <a:endParaRPr lang="en-US" sz="1900" dirty="0" smtClean="0"/>
          </a:p>
          <a:p>
            <a:endParaRPr lang="en-US" sz="1900" dirty="0"/>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4" name="Picture Placeholder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04" b="22674"/>
          <a:stretch/>
        </p:blipFill>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Queens university Belfast</a:t>
            </a:r>
            <a:endParaRPr lang="en-US" dirty="0"/>
          </a:p>
        </p:txBody>
      </p:sp>
      <p:sp>
        <p:nvSpPr>
          <p:cNvPr id="4" name="Text Placeholder 3"/>
          <p:cNvSpPr>
            <a:spLocks noGrp="1"/>
          </p:cNvSpPr>
          <p:nvPr>
            <p:ph type="body" sz="half" idx="2"/>
          </p:nvPr>
        </p:nvSpPr>
        <p:spPr>
          <a:xfrm>
            <a:off x="6457950" y="5042518"/>
            <a:ext cx="2686050" cy="1463040"/>
          </a:xfrm>
        </p:spPr>
        <p:txBody>
          <a:bodyPr>
            <a:noAutofit/>
          </a:bodyPr>
          <a:lstStyle/>
          <a:p>
            <a:pPr>
              <a:spcBef>
                <a:spcPts val="600"/>
              </a:spcBef>
              <a:spcAft>
                <a:spcPts val="600"/>
              </a:spcAft>
              <a:defRPr/>
            </a:pPr>
            <a:r>
              <a:rPr lang="en-US" sz="1200" dirty="0">
                <a:solidFill>
                  <a:schemeClr val="tx1"/>
                </a:solidFill>
              </a:rPr>
              <a:t>Established by Queen Victoria in 1845. </a:t>
            </a:r>
          </a:p>
          <a:p>
            <a:pPr>
              <a:spcBef>
                <a:spcPts val="600"/>
              </a:spcBef>
              <a:spcAft>
                <a:spcPts val="600"/>
              </a:spcAft>
              <a:defRPr/>
            </a:pPr>
            <a:r>
              <a:rPr lang="en-GB" sz="1200" dirty="0" smtClean="0">
                <a:solidFill>
                  <a:schemeClr val="tx1"/>
                </a:solidFill>
              </a:rPr>
              <a:t>The </a:t>
            </a:r>
            <a:r>
              <a:rPr lang="en-GB" sz="1200" dirty="0">
                <a:solidFill>
                  <a:schemeClr val="tx1"/>
                </a:solidFill>
              </a:rPr>
              <a:t>University is an international centre of research and education rooted at the heart of Northern </a:t>
            </a:r>
            <a:r>
              <a:rPr lang="en-GB" sz="1200" dirty="0" smtClean="0">
                <a:solidFill>
                  <a:schemeClr val="tx1"/>
                </a:solidFill>
              </a:rPr>
              <a:t>Ireland with approximately 23,500 students.  </a:t>
            </a:r>
            <a:endParaRPr lang="en-GB" sz="1200" dirty="0">
              <a:solidFill>
                <a:schemeClr val="tx1"/>
              </a:solidFill>
            </a:endParaRPr>
          </a:p>
          <a:p>
            <a:r>
              <a:rPr lang="en-GB" sz="1200" dirty="0">
                <a:solidFill>
                  <a:schemeClr val="tx1"/>
                </a:solidFill>
              </a:rPr>
              <a:t>The University is a member of the Russell Group of 24 leading UK research-intensive </a:t>
            </a:r>
            <a:r>
              <a:rPr lang="en-GB" sz="1200" dirty="0" smtClean="0">
                <a:solidFill>
                  <a:schemeClr val="tx1"/>
                </a:solidFill>
              </a:rPr>
              <a:t>universities</a:t>
            </a:r>
            <a:r>
              <a:rPr lang="en-GB" sz="1200" dirty="0">
                <a:solidFill>
                  <a:schemeClr val="tx1"/>
                </a:solidFill>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728518"/>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Queens &amp; ORACLE</a:t>
            </a:r>
            <a:endParaRPr lang="en-US" dirty="0"/>
          </a:p>
        </p:txBody>
      </p:sp>
      <p:sp>
        <p:nvSpPr>
          <p:cNvPr id="4" name="Text Placeholder 3"/>
          <p:cNvSpPr>
            <a:spLocks noGrp="1"/>
          </p:cNvSpPr>
          <p:nvPr>
            <p:ph type="body" sz="half" idx="2"/>
          </p:nvPr>
        </p:nvSpPr>
        <p:spPr/>
        <p:txBody>
          <a:bodyPr>
            <a:noAutofit/>
          </a:bodyPr>
          <a:lstStyle/>
          <a:p>
            <a:r>
              <a:rPr lang="en-US" sz="1200" dirty="0">
                <a:solidFill>
                  <a:schemeClr val="tx1"/>
                </a:solidFill>
              </a:rPr>
              <a:t>Campus Solutions locally branded as Qsis, implemented 2007-2008</a:t>
            </a:r>
          </a:p>
          <a:p>
            <a:endParaRPr lang="en-US" sz="1200" dirty="0" smtClean="0">
              <a:solidFill>
                <a:schemeClr val="tx1"/>
              </a:solidFill>
            </a:endParaRPr>
          </a:p>
          <a:p>
            <a:r>
              <a:rPr lang="en-US" sz="1200" dirty="0" smtClean="0">
                <a:solidFill>
                  <a:schemeClr val="tx1"/>
                </a:solidFill>
              </a:rPr>
              <a:t>Using </a:t>
            </a:r>
            <a:r>
              <a:rPr lang="en-US" sz="1200" dirty="0">
                <a:solidFill>
                  <a:schemeClr val="tx1"/>
                </a:solidFill>
              </a:rPr>
              <a:t>all </a:t>
            </a:r>
            <a:r>
              <a:rPr lang="en-US" sz="1200" dirty="0" smtClean="0">
                <a:solidFill>
                  <a:schemeClr val="tx1"/>
                </a:solidFill>
              </a:rPr>
              <a:t>core modules</a:t>
            </a:r>
          </a:p>
          <a:p>
            <a:endParaRPr lang="en-US" sz="1200" dirty="0">
              <a:solidFill>
                <a:schemeClr val="tx1"/>
              </a:solidFill>
            </a:endParaRPr>
          </a:p>
          <a:p>
            <a:r>
              <a:rPr lang="en-US" sz="1200" dirty="0">
                <a:solidFill>
                  <a:schemeClr val="tx1"/>
                </a:solidFill>
              </a:rPr>
              <a:t>Campus Solutions v </a:t>
            </a:r>
            <a:r>
              <a:rPr lang="en-US" sz="1200" dirty="0" smtClean="0">
                <a:solidFill>
                  <a:schemeClr val="tx1"/>
                </a:solidFill>
              </a:rPr>
              <a:t>9.0</a:t>
            </a:r>
          </a:p>
          <a:p>
            <a:r>
              <a:rPr lang="en-US" sz="1200" dirty="0" smtClean="0">
                <a:solidFill>
                  <a:schemeClr val="tx1"/>
                </a:solidFill>
              </a:rPr>
              <a:t>PeopleSoft v8.54.07 </a:t>
            </a:r>
          </a:p>
          <a:p>
            <a:r>
              <a:rPr lang="en-US" sz="1200" dirty="0" smtClean="0">
                <a:solidFill>
                  <a:schemeClr val="tx1"/>
                </a:solidFill>
              </a:rPr>
              <a:t>Bundle 37</a:t>
            </a:r>
            <a:endParaRPr lang="en-US" sz="1200" dirty="0">
              <a:solidFill>
                <a:schemeClr val="tx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52" y="1415078"/>
            <a:ext cx="1509455" cy="64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9" r="9"/>
          <a:stretch>
            <a:fillRect/>
          </a:stretch>
        </p:blipFill>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The session will outline </a:t>
            </a:r>
            <a:r>
              <a:rPr lang="en-GB" sz="2000" dirty="0" smtClean="0"/>
              <a:t>how student registry services and qsis services support team share resources to ensure the smooth delivery of bundles </a:t>
            </a:r>
            <a:endParaRPr lang="en-GB" sz="2000" dirty="0"/>
          </a:p>
        </p:txBody>
      </p:sp>
      <p:sp>
        <p:nvSpPr>
          <p:cNvPr id="3" name="Content Placeholder 2"/>
          <p:cNvSpPr>
            <a:spLocks noGrp="1"/>
          </p:cNvSpPr>
          <p:nvPr>
            <p:ph idx="1"/>
          </p:nvPr>
        </p:nvSpPr>
        <p:spPr/>
        <p:txBody>
          <a:bodyPr>
            <a:normAutofit/>
          </a:bodyPr>
          <a:lstStyle/>
          <a:p>
            <a:r>
              <a:rPr lang="en-GB" sz="2400" dirty="0" smtClean="0">
                <a:latin typeface="+mj-lt"/>
              </a:rPr>
              <a:t>Key topics</a:t>
            </a:r>
          </a:p>
          <a:p>
            <a:pPr marL="457200" indent="-457200">
              <a:buFont typeface="+mj-lt"/>
              <a:buAutoNum type="arabicPeriod"/>
            </a:pPr>
            <a:r>
              <a:rPr lang="en-GB" sz="2400" dirty="0" smtClean="0">
                <a:latin typeface="+mj-lt"/>
              </a:rPr>
              <a:t>The Background</a:t>
            </a:r>
          </a:p>
          <a:p>
            <a:pPr marL="457200" indent="-457200">
              <a:buFont typeface="+mj-lt"/>
              <a:buAutoNum type="arabicPeriod"/>
            </a:pPr>
            <a:r>
              <a:rPr lang="en-GB" sz="2400" dirty="0" smtClean="0">
                <a:latin typeface="+mj-lt"/>
              </a:rPr>
              <a:t>Restructuring &amp; Improvements</a:t>
            </a:r>
          </a:p>
          <a:p>
            <a:pPr marL="457200" indent="-457200">
              <a:buFont typeface="+mj-lt"/>
              <a:buAutoNum type="arabicPeriod"/>
            </a:pPr>
            <a:r>
              <a:rPr lang="en-GB" sz="2400" dirty="0" smtClean="0">
                <a:latin typeface="+mj-lt"/>
              </a:rPr>
              <a:t>The Barriers</a:t>
            </a:r>
          </a:p>
          <a:p>
            <a:pPr marL="457200" indent="-457200">
              <a:buFont typeface="+mj-lt"/>
              <a:buAutoNum type="arabicPeriod"/>
            </a:pPr>
            <a:r>
              <a:rPr lang="en-GB" sz="2400" dirty="0" smtClean="0">
                <a:latin typeface="+mj-lt"/>
              </a:rPr>
              <a:t>Finding the Common Ground</a:t>
            </a:r>
          </a:p>
          <a:p>
            <a:pPr marL="457200" indent="-457200">
              <a:buFont typeface="+mj-lt"/>
              <a:buAutoNum type="arabicPeriod"/>
            </a:pPr>
            <a:r>
              <a:rPr lang="en-GB" sz="2400" dirty="0" smtClean="0">
                <a:latin typeface="+mj-lt"/>
              </a:rPr>
              <a:t>Implementing the Plan</a:t>
            </a:r>
          </a:p>
          <a:p>
            <a:pPr marL="457200" indent="-457200">
              <a:buFont typeface="+mj-lt"/>
              <a:buAutoNum type="arabicPeriod"/>
            </a:pPr>
            <a:r>
              <a:rPr lang="en-GB" sz="2400" dirty="0" smtClean="0">
                <a:latin typeface="+mj-lt"/>
              </a:rPr>
              <a:t>The Achievements</a:t>
            </a:r>
            <a:r>
              <a:rPr lang="en-US" dirty="0" smtClean="0"/>
              <a:t/>
            </a:r>
            <a:br>
              <a:rPr lang="en-US" dirty="0" smtClean="0"/>
            </a:br>
            <a:endParaRPr lang="en-US" dirty="0"/>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background</a:t>
            </a:r>
            <a:endParaRPr lang="en-GB" dirty="0"/>
          </a:p>
        </p:txBody>
      </p:sp>
      <p:sp>
        <p:nvSpPr>
          <p:cNvPr id="3" name="Content Placeholder 2"/>
          <p:cNvSpPr>
            <a:spLocks noGrp="1"/>
          </p:cNvSpPr>
          <p:nvPr>
            <p:ph idx="1"/>
          </p:nvPr>
        </p:nvSpPr>
        <p:spPr>
          <a:xfrm>
            <a:off x="775606" y="1962148"/>
            <a:ext cx="7053943" cy="4260752"/>
          </a:xfrm>
        </p:spPr>
        <p:txBody>
          <a:bodyPr>
            <a:noAutofit/>
          </a:bodyPr>
          <a:lstStyle/>
          <a:p>
            <a:r>
              <a:rPr lang="en-GB" dirty="0" smtClean="0">
                <a:latin typeface="+mj-lt"/>
              </a:rPr>
              <a:t>Queen’s Student Information System (Qsis) was implemented in 2008</a:t>
            </a:r>
          </a:p>
          <a:p>
            <a:endParaRPr lang="en-GB" dirty="0" smtClean="0">
              <a:latin typeface="+mj-lt"/>
            </a:endParaRPr>
          </a:p>
          <a:p>
            <a:r>
              <a:rPr lang="en-GB" dirty="0" smtClean="0">
                <a:latin typeface="+mj-lt"/>
              </a:rPr>
              <a:t>The problem:</a:t>
            </a:r>
          </a:p>
          <a:p>
            <a:pPr>
              <a:buFont typeface="Arial" panose="020B0604020202020204" pitchFamily="34" charset="0"/>
              <a:buChar char="•"/>
            </a:pPr>
            <a:r>
              <a:rPr lang="en-GB" dirty="0">
                <a:latin typeface="+mj-lt"/>
              </a:rPr>
              <a:t> </a:t>
            </a:r>
            <a:r>
              <a:rPr lang="en-GB" dirty="0" smtClean="0">
                <a:latin typeface="+mj-lt"/>
              </a:rPr>
              <a:t>Business as usual for core services – Lets just ignore the new system!</a:t>
            </a:r>
          </a:p>
          <a:p>
            <a:pPr>
              <a:buFont typeface="Arial" panose="020B0604020202020204" pitchFamily="34" charset="0"/>
              <a:buChar char="•"/>
            </a:pPr>
            <a:r>
              <a:rPr lang="en-GB" dirty="0" smtClean="0">
                <a:latin typeface="+mj-lt"/>
              </a:rPr>
              <a:t> Lack of communication regarding the system – “just make it work” attitude</a:t>
            </a:r>
          </a:p>
          <a:p>
            <a:pPr>
              <a:buFont typeface="Arial" panose="020B0604020202020204" pitchFamily="34" charset="0"/>
              <a:buChar char="•"/>
            </a:pPr>
            <a:r>
              <a:rPr lang="en-GB" dirty="0" smtClean="0">
                <a:latin typeface="+mj-lt"/>
              </a:rPr>
              <a:t> Them vs Us war broke out</a:t>
            </a:r>
          </a:p>
          <a:p>
            <a:pPr>
              <a:buFont typeface="Arial" panose="020B0604020202020204" pitchFamily="34" charset="0"/>
              <a:buChar char="•"/>
            </a:pPr>
            <a:r>
              <a:rPr lang="en-GB" dirty="0" smtClean="0">
                <a:latin typeface="+mj-lt"/>
              </a:rPr>
              <a:t> Services continued to “do things the way we always do things”</a:t>
            </a:r>
          </a:p>
          <a:p>
            <a:pPr>
              <a:buFont typeface="Arial" panose="020B0604020202020204" pitchFamily="34" charset="0"/>
              <a:buChar char="•"/>
            </a:pPr>
            <a:r>
              <a:rPr lang="en-GB" dirty="0" smtClean="0">
                <a:latin typeface="+mj-lt"/>
              </a:rPr>
              <a:t> No accountability and No responsibility</a:t>
            </a:r>
          </a:p>
          <a:p>
            <a:pPr marL="0" indent="0" algn="r">
              <a:buNone/>
            </a:pPr>
            <a:r>
              <a:rPr lang="en-GB" sz="4400" dirty="0" smtClean="0">
                <a:latin typeface="+mj-lt"/>
              </a:rPr>
              <a:t>Not so Good…</a:t>
            </a:r>
            <a:endParaRPr lang="en-GB" sz="4400" dirty="0">
              <a:latin typeface="+mj-lt"/>
            </a:endParaRPr>
          </a:p>
        </p:txBody>
      </p:sp>
    </p:spTree>
    <p:extLst>
      <p:ext uri="{BB962C8B-B14F-4D97-AF65-F5344CB8AC3E}">
        <p14:creationId xmlns:p14="http://schemas.microsoft.com/office/powerpoint/2010/main" val="655323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restructuring</a:t>
            </a:r>
            <a:endParaRPr lang="en-GB" dirty="0"/>
          </a:p>
        </p:txBody>
      </p:sp>
      <p:sp>
        <p:nvSpPr>
          <p:cNvPr id="3" name="Content Placeholder 2"/>
          <p:cNvSpPr>
            <a:spLocks noGrp="1"/>
          </p:cNvSpPr>
          <p:nvPr>
            <p:ph idx="1"/>
          </p:nvPr>
        </p:nvSpPr>
        <p:spPr>
          <a:xfrm>
            <a:off x="775606" y="1962148"/>
            <a:ext cx="7053943" cy="4260752"/>
          </a:xfrm>
        </p:spPr>
        <p:txBody>
          <a:bodyPr>
            <a:normAutofit fontScale="92500" lnSpcReduction="10000"/>
          </a:bodyPr>
          <a:lstStyle/>
          <a:p>
            <a:endParaRPr lang="en-GB" sz="1600" dirty="0" smtClean="0">
              <a:latin typeface="+mj-lt"/>
            </a:endParaRPr>
          </a:p>
          <a:p>
            <a:r>
              <a:rPr lang="en-GB" sz="2800" dirty="0" smtClean="0">
                <a:latin typeface="+mj-lt"/>
              </a:rPr>
              <a:t>New management and restructuring</a:t>
            </a:r>
            <a:endParaRPr lang="en-GB" sz="2800" dirty="0">
              <a:latin typeface="+mj-lt"/>
            </a:endParaRPr>
          </a:p>
          <a:p>
            <a:endParaRPr lang="en-GB" sz="1600" dirty="0" smtClean="0">
              <a:latin typeface="+mj-lt"/>
            </a:endParaRPr>
          </a:p>
          <a:p>
            <a:endParaRPr lang="en-GB" sz="1600" dirty="0">
              <a:latin typeface="+mj-lt"/>
            </a:endParaRPr>
          </a:p>
          <a:p>
            <a:endParaRPr lang="en-GB" sz="1600" dirty="0" smtClean="0">
              <a:latin typeface="+mj-lt"/>
            </a:endParaRPr>
          </a:p>
          <a:p>
            <a:endParaRPr lang="en-GB" sz="1600" dirty="0" smtClean="0">
              <a:latin typeface="+mj-lt"/>
            </a:endParaRPr>
          </a:p>
          <a:p>
            <a:endParaRPr lang="en-GB" sz="1600" dirty="0" smtClean="0">
              <a:latin typeface="+mj-lt"/>
            </a:endParaRPr>
          </a:p>
          <a:p>
            <a:pPr marL="0" indent="0">
              <a:buNone/>
            </a:pPr>
            <a:endParaRPr lang="en-GB" sz="1600" dirty="0" smtClean="0">
              <a:latin typeface="+mj-lt"/>
            </a:endParaRPr>
          </a:p>
          <a:p>
            <a:pPr marL="0" indent="0" algn="r">
              <a:buNone/>
            </a:pPr>
            <a:endParaRPr lang="en-GB" sz="3200" dirty="0" smtClean="0">
              <a:latin typeface="+mj-lt"/>
            </a:endParaRPr>
          </a:p>
          <a:p>
            <a:pPr marL="0" indent="0" algn="r">
              <a:buNone/>
            </a:pPr>
            <a:r>
              <a:rPr lang="en-GB" sz="4400" dirty="0" smtClean="0">
                <a:latin typeface="+mj-lt"/>
              </a:rPr>
              <a:t>Getting Better...</a:t>
            </a:r>
          </a:p>
        </p:txBody>
      </p:sp>
      <p:sp>
        <p:nvSpPr>
          <p:cNvPr id="5" name="AutoShape 2"/>
          <p:cNvSpPr>
            <a:spLocks noChangeArrowheads="1"/>
          </p:cNvSpPr>
          <p:nvPr/>
        </p:nvSpPr>
        <p:spPr bwMode="auto">
          <a:xfrm>
            <a:off x="2838450" y="3008766"/>
            <a:ext cx="2967038" cy="560387"/>
          </a:xfrm>
          <a:prstGeom prst="roundRect">
            <a:avLst>
              <a:gd name="adj" fmla="val 16667"/>
            </a:avLst>
          </a:prstGeom>
          <a:solidFill>
            <a:schemeClr val="accent1">
              <a:lumMod val="75000"/>
            </a:schemeClr>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cs typeface="Arial" pitchFamily="34" charset="0"/>
              </a:rPr>
              <a:t>Student Services &amp; Systems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cs typeface="Arial" pitchFamily="34" charset="0"/>
              </a:rPr>
              <a:t>Liv Roberts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5380038" y="4427764"/>
            <a:ext cx="2070100" cy="382587"/>
          </a:xfrm>
          <a:prstGeom prst="roundRect">
            <a:avLst>
              <a:gd name="adj" fmla="val 16667"/>
            </a:avLst>
          </a:prstGeom>
          <a:solidFill>
            <a:schemeClr val="accent1">
              <a:lumMod val="75000"/>
            </a:schemeClr>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cs typeface="Arial" pitchFamily="34" charset="0"/>
              </a:rPr>
              <a:t>Student Registry Services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4"/>
          <p:cNvSpPr>
            <a:spLocks noChangeArrowheads="1"/>
          </p:cNvSpPr>
          <p:nvPr/>
        </p:nvSpPr>
        <p:spPr bwMode="auto">
          <a:xfrm>
            <a:off x="1411288" y="4427764"/>
            <a:ext cx="1820862" cy="382587"/>
          </a:xfrm>
          <a:prstGeom prst="roundRect">
            <a:avLst>
              <a:gd name="adj" fmla="val 16667"/>
            </a:avLst>
          </a:prstGeom>
          <a:solidFill>
            <a:schemeClr val="accent1">
              <a:lumMod val="75000"/>
            </a:schemeClr>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cs typeface="Arial" pitchFamily="34" charset="0"/>
              </a:rPr>
              <a:t>Qsis Services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5"/>
          <p:cNvSpPr>
            <a:spLocks noChangeArrowheads="1"/>
          </p:cNvSpPr>
          <p:nvPr/>
        </p:nvSpPr>
        <p:spPr bwMode="auto">
          <a:xfrm>
            <a:off x="3427413" y="4427763"/>
            <a:ext cx="1789112" cy="382587"/>
          </a:xfrm>
          <a:prstGeom prst="roundRect">
            <a:avLst>
              <a:gd name="adj" fmla="val 16667"/>
            </a:avLst>
          </a:prstGeom>
          <a:solidFill>
            <a:schemeClr val="accent1">
              <a:lumMod val="75000"/>
            </a:schemeClr>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smtClean="0">
                <a:ln>
                  <a:noFill/>
                </a:ln>
                <a:solidFill>
                  <a:srgbClr val="FFFFFF"/>
                </a:solidFill>
                <a:effectLst/>
                <a:latin typeface="Calibri" pitchFamily="34" charset="0"/>
                <a:cs typeface="Arial" pitchFamily="34" charset="0"/>
              </a:rPr>
              <a:t>Qsis Development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424793" y="3992336"/>
            <a:ext cx="37963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21969" y="3649436"/>
            <a:ext cx="102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24793" y="3992336"/>
            <a:ext cx="1020" cy="43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0"/>
          </p:cNvCxnSpPr>
          <p:nvPr/>
        </p:nvCxnSpPr>
        <p:spPr>
          <a:xfrm>
            <a:off x="4321969" y="3992336"/>
            <a:ext cx="0" cy="435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20166" y="3992336"/>
            <a:ext cx="1020" cy="4354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954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Improvements</a:t>
            </a:r>
            <a:endParaRPr lang="en-US" dirty="0"/>
          </a:p>
        </p:txBody>
      </p:sp>
      <p:sp>
        <p:nvSpPr>
          <p:cNvPr id="5" name="Rounded Rectangle 4"/>
          <p:cNvSpPr/>
          <p:nvPr/>
        </p:nvSpPr>
        <p:spPr>
          <a:xfrm rot="2700000">
            <a:off x="282037" y="2008351"/>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900244" y="2042852"/>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325117" y="2682810"/>
            <a:ext cx="2059994" cy="646331"/>
          </a:xfrm>
          <a:prstGeom prst="rect">
            <a:avLst/>
          </a:prstGeom>
          <a:noFill/>
        </p:spPr>
        <p:txBody>
          <a:bodyPr wrap="square" rtlCol="0">
            <a:spAutoFit/>
          </a:bodyPr>
          <a:lstStyle/>
          <a:p>
            <a:pPr algn="ct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Mutual</a:t>
            </a:r>
          </a:p>
          <a:p>
            <a:pPr algn="ctr"/>
            <a:r>
              <a:rPr lang="en-US" dirty="0" smtClean="0">
                <a:solidFill>
                  <a:schemeClr val="bg1"/>
                </a:solidFill>
              </a:rPr>
              <a:t>Understanding </a:t>
            </a:r>
          </a:p>
        </p:txBody>
      </p:sp>
      <p:sp>
        <p:nvSpPr>
          <p:cNvPr id="17" name="Rounded Rectangle 16"/>
          <p:cNvSpPr/>
          <p:nvPr/>
        </p:nvSpPr>
        <p:spPr>
          <a:xfrm rot="2700000">
            <a:off x="1176728" y="4202476"/>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822190" y="4107331"/>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ounded Rectangle 19"/>
          <p:cNvSpPr/>
          <p:nvPr/>
        </p:nvSpPr>
        <p:spPr>
          <a:xfrm rot="2700000">
            <a:off x="3131077" y="2008351"/>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746669" y="2068149"/>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 name="TextBox 21"/>
          <p:cNvSpPr txBox="1"/>
          <p:nvPr/>
        </p:nvSpPr>
        <p:spPr>
          <a:xfrm>
            <a:off x="1219808" y="4643233"/>
            <a:ext cx="2059994" cy="923330"/>
          </a:xfrm>
          <a:prstGeom prst="rect">
            <a:avLst/>
          </a:prstGeom>
          <a:noFill/>
        </p:spPr>
        <p:txBody>
          <a:bodyPr wrap="square" rtlCol="0">
            <a:spAutoFit/>
          </a:bodyPr>
          <a:lstStyle/>
          <a:p>
            <a:pPr algn="ct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Roles and Responsibilities became clearer</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23" name="Rounded Rectangle 22"/>
          <p:cNvSpPr/>
          <p:nvPr/>
        </p:nvSpPr>
        <p:spPr>
          <a:xfrm rot="2700000">
            <a:off x="3957621" y="4278422"/>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314728" y="4075174"/>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5" name="TextBox 24"/>
          <p:cNvSpPr txBox="1"/>
          <p:nvPr/>
        </p:nvSpPr>
        <p:spPr>
          <a:xfrm>
            <a:off x="4204154" y="4675390"/>
            <a:ext cx="2059994" cy="1200329"/>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Time invested into fundamental training – tailored for core services</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16" name="TextBox 15"/>
          <p:cNvSpPr txBox="1"/>
          <p:nvPr/>
        </p:nvSpPr>
        <p:spPr>
          <a:xfrm>
            <a:off x="3174159" y="2544311"/>
            <a:ext cx="2059994" cy="923330"/>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Visibility of all stakeholders key processes</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26" name="Rounded Rectangle 25"/>
          <p:cNvSpPr/>
          <p:nvPr/>
        </p:nvSpPr>
        <p:spPr>
          <a:xfrm rot="2700000">
            <a:off x="5980119" y="1927007"/>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7581548" y="1961508"/>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8" name="Rounded Rectangle 27"/>
          <p:cNvSpPr/>
          <p:nvPr/>
        </p:nvSpPr>
        <p:spPr>
          <a:xfrm rot="2700000">
            <a:off x="6710473" y="4269643"/>
            <a:ext cx="2133585" cy="214615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998692" y="4101405"/>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30" name="TextBox 29"/>
          <p:cNvSpPr txBox="1"/>
          <p:nvPr/>
        </p:nvSpPr>
        <p:spPr>
          <a:xfrm>
            <a:off x="6968695" y="4852779"/>
            <a:ext cx="2059994" cy="923330"/>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Bundle implemented – Registry Processes fail</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
        <p:nvSpPr>
          <p:cNvPr id="31" name="TextBox 30"/>
          <p:cNvSpPr txBox="1"/>
          <p:nvPr/>
        </p:nvSpPr>
        <p:spPr>
          <a:xfrm>
            <a:off x="6009038" y="2437670"/>
            <a:ext cx="2059994" cy="923330"/>
          </a:xfrm>
          <a:prstGeom prst="rect">
            <a:avLst/>
          </a:prstGeom>
          <a:noFill/>
        </p:spPr>
        <p:txBody>
          <a:bodyPr wrap="square" rtlCol="0">
            <a:spAutoFit/>
          </a:bodyPr>
          <a:lstStyle/>
          <a:p>
            <a:pPr marL="17462" algn="ctr">
              <a:spcAft>
                <a:spcPts val="100"/>
              </a:spcAft>
            </a:pPr>
            <a:r>
              <a:rPr lang="en-GB" dirty="0" smtClean="0">
                <a:ln w="0"/>
                <a:solidFill>
                  <a:schemeClr val="bg1"/>
                </a:solidFill>
                <a:effectLst>
                  <a:outerShdw blurRad="38100" dist="19050" dir="2700000" algn="tl" rotWithShape="0">
                    <a:schemeClr val="dk1">
                      <a:alpha val="40000"/>
                    </a:schemeClr>
                  </a:outerShdw>
                </a:effectLst>
                <a:cs typeface="Arial" panose="020B0604020202020204" pitchFamily="34" charset="0"/>
              </a:rPr>
              <a:t>Communication across the core services</a:t>
            </a:r>
            <a:endParaRPr lang="en-GB" dirty="0">
              <a:ln w="0"/>
              <a:solidFill>
                <a:schemeClr val="bg1"/>
              </a:solidFill>
              <a:effectLst>
                <a:outerShdw blurRad="38100" dist="19050" dir="2700000" algn="tl" rotWithShape="0">
                  <a:schemeClr val="dk1">
                    <a:alpha val="40000"/>
                  </a:schemeClr>
                </a:outerShdw>
              </a:effectLst>
              <a:cs typeface="Arial" panose="020B0604020202020204" pitchFamily="34" charset="0"/>
            </a:endParaRP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barriers</a:t>
            </a:r>
            <a:endParaRPr lang="en-GB" dirty="0"/>
          </a:p>
        </p:txBody>
      </p:sp>
      <p:sp>
        <p:nvSpPr>
          <p:cNvPr id="3" name="Content Placeholder 2"/>
          <p:cNvSpPr>
            <a:spLocks noGrp="1"/>
          </p:cNvSpPr>
          <p:nvPr>
            <p:ph idx="1"/>
          </p:nvPr>
        </p:nvSpPr>
        <p:spPr>
          <a:xfrm>
            <a:off x="310897" y="2019298"/>
            <a:ext cx="2942258" cy="4260752"/>
          </a:xfrm>
        </p:spPr>
        <p:txBody>
          <a:bodyPr>
            <a:normAutofit/>
          </a:bodyPr>
          <a:lstStyle/>
          <a:p>
            <a:r>
              <a:rPr lang="en-GB" sz="2400" dirty="0" smtClean="0">
                <a:latin typeface="+mj-lt"/>
                <a:cs typeface="Arial" panose="020B0604020202020204" pitchFamily="34" charset="0"/>
              </a:rPr>
              <a:t>Student Registry Services</a:t>
            </a:r>
          </a:p>
          <a:p>
            <a:endParaRPr lang="en-GB" sz="2400" dirty="0" smtClean="0">
              <a:latin typeface="+mj-lt"/>
              <a:cs typeface="Arial" panose="020B0604020202020204" pitchFamily="34" charset="0"/>
            </a:endParaRPr>
          </a:p>
          <a:p>
            <a:pPr>
              <a:buFont typeface="Arial" panose="020B0604020202020204" pitchFamily="34" charset="0"/>
              <a:buChar char="•"/>
            </a:pPr>
            <a:r>
              <a:rPr lang="en-GB" dirty="0" smtClean="0">
                <a:latin typeface="+mj-lt"/>
              </a:rPr>
              <a:t>What’s a Bundle?????</a:t>
            </a:r>
          </a:p>
          <a:p>
            <a:pPr>
              <a:buFont typeface="Arial" panose="020B0604020202020204" pitchFamily="34" charset="0"/>
              <a:buChar char="•"/>
            </a:pPr>
            <a:r>
              <a:rPr lang="en-GB" dirty="0" smtClean="0">
                <a:latin typeface="+mj-lt"/>
              </a:rPr>
              <a:t>Do we care what a Bundle is?</a:t>
            </a:r>
          </a:p>
          <a:p>
            <a:pPr>
              <a:buFont typeface="Arial" panose="020B0604020202020204" pitchFamily="34" charset="0"/>
              <a:buChar char="•"/>
            </a:pPr>
            <a:r>
              <a:rPr lang="en-GB" dirty="0" smtClean="0">
                <a:latin typeface="+mj-lt"/>
              </a:rPr>
              <a:t>You can’t close down the system then – too busy!</a:t>
            </a:r>
          </a:p>
          <a:p>
            <a:pPr>
              <a:buFont typeface="Arial" panose="020B0604020202020204" pitchFamily="34" charset="0"/>
              <a:buChar char="•"/>
            </a:pPr>
            <a:r>
              <a:rPr lang="en-GB" dirty="0" smtClean="0">
                <a:latin typeface="+mj-lt"/>
              </a:rPr>
              <a:t>That’s a Support Issue….</a:t>
            </a:r>
          </a:p>
          <a:p>
            <a:pPr>
              <a:buFont typeface="Arial" panose="020B0604020202020204" pitchFamily="34" charset="0"/>
              <a:buChar char="•"/>
            </a:pPr>
            <a:r>
              <a:rPr lang="en-GB" dirty="0" smtClean="0">
                <a:latin typeface="+mj-lt"/>
              </a:rPr>
              <a:t>Just tell us when its in and working</a:t>
            </a:r>
          </a:p>
          <a:p>
            <a:endParaRPr lang="en-GB" sz="1600" dirty="0"/>
          </a:p>
        </p:txBody>
      </p:sp>
      <p:sp>
        <p:nvSpPr>
          <p:cNvPr id="4" name="Content Placeholder 2"/>
          <p:cNvSpPr txBox="1">
            <a:spLocks/>
          </p:cNvSpPr>
          <p:nvPr/>
        </p:nvSpPr>
        <p:spPr>
          <a:xfrm>
            <a:off x="5856751" y="2013436"/>
            <a:ext cx="2942258" cy="4272475"/>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GB" sz="2400" dirty="0" smtClean="0">
                <a:latin typeface="+mj-lt"/>
                <a:cs typeface="Arial" panose="020B0604020202020204" pitchFamily="34" charset="0"/>
              </a:rPr>
              <a:t>Qsis Services – Support</a:t>
            </a:r>
          </a:p>
          <a:p>
            <a:endParaRPr lang="en-GB" sz="2400" dirty="0">
              <a:latin typeface="+mj-lt"/>
              <a:cs typeface="Arial" panose="020B0604020202020204" pitchFamily="34" charset="0"/>
            </a:endParaRPr>
          </a:p>
          <a:p>
            <a:pPr>
              <a:buFont typeface="Arial" panose="020B0604020202020204" pitchFamily="34" charset="0"/>
              <a:buChar char="•"/>
            </a:pPr>
            <a:r>
              <a:rPr lang="en-GB" dirty="0" smtClean="0">
                <a:latin typeface="+mj-lt"/>
              </a:rPr>
              <a:t>No point telling them – they don’t understand!</a:t>
            </a:r>
          </a:p>
          <a:p>
            <a:pPr>
              <a:buFont typeface="Arial" panose="020B0604020202020204" pitchFamily="34" charset="0"/>
              <a:buChar char="•"/>
            </a:pPr>
            <a:r>
              <a:rPr lang="en-GB" dirty="0" smtClean="0">
                <a:latin typeface="+mj-lt"/>
              </a:rPr>
              <a:t>System has to be closed down, its essential maintenance and this is the date that suits us best</a:t>
            </a:r>
          </a:p>
          <a:p>
            <a:pPr>
              <a:buFont typeface="Arial" panose="020B0604020202020204" pitchFamily="34" charset="0"/>
              <a:buChar char="•"/>
            </a:pPr>
            <a:r>
              <a:rPr lang="en-GB" dirty="0" smtClean="0">
                <a:latin typeface="+mj-lt"/>
              </a:rPr>
              <a:t>We don’t know anything about your processes to know what is going to be affected.</a:t>
            </a:r>
          </a:p>
          <a:p>
            <a:pPr>
              <a:buFont typeface="Arial" panose="020B0604020202020204" pitchFamily="34" charset="0"/>
              <a:buChar char="•"/>
            </a:pPr>
            <a:r>
              <a:rPr lang="en-GB" dirty="0" smtClean="0">
                <a:latin typeface="+mj-lt"/>
              </a:rPr>
              <a:t>Just tell them when its in and working!</a:t>
            </a:r>
            <a:endParaRPr lang="en-GB"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207" y="2797209"/>
            <a:ext cx="2356112" cy="2031024"/>
          </a:xfrm>
          <a:prstGeom prst="rect">
            <a:avLst/>
          </a:prstGeom>
        </p:spPr>
      </p:pic>
    </p:spTree>
    <p:extLst>
      <p:ext uri="{BB962C8B-B14F-4D97-AF65-F5344CB8AC3E}">
        <p14:creationId xmlns:p14="http://schemas.microsoft.com/office/powerpoint/2010/main" val="3040177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1159</TotalTime>
  <Words>1167</Words>
  <Application>Microsoft Office PowerPoint</Application>
  <PresentationFormat>On-screen Show (4:3)</PresentationFormat>
  <Paragraphs>255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Integral</vt:lpstr>
      <vt:lpstr>A (campus solutions)  bundle of laughs!</vt:lpstr>
      <vt:lpstr>presenters</vt:lpstr>
      <vt:lpstr>Queens university Belfast</vt:lpstr>
      <vt:lpstr>Queens &amp; ORACLE</vt:lpstr>
      <vt:lpstr>The session will outline how student registry services and qsis services support team share resources to ensure the smooth delivery of bundles </vt:lpstr>
      <vt:lpstr>The background</vt:lpstr>
      <vt:lpstr>The restructuring</vt:lpstr>
      <vt:lpstr>The Improvements</vt:lpstr>
      <vt:lpstr>The barriers</vt:lpstr>
      <vt:lpstr>The barriers</vt:lpstr>
      <vt:lpstr>Finding the common ground</vt:lpstr>
      <vt:lpstr>The idea</vt:lpstr>
      <vt:lpstr>the plan</vt:lpstr>
      <vt:lpstr>the plan</vt:lpstr>
      <vt:lpstr>The action</vt:lpstr>
      <vt:lpstr>The action</vt:lpstr>
      <vt:lpstr>The action</vt:lpstr>
      <vt:lpstr>The review</vt:lpstr>
      <vt:lpstr>The review</vt:lpstr>
      <vt:lpstr>The changes</vt:lpstr>
      <vt:lpstr>The benefits</vt:lpstr>
      <vt:lpstr>Questions?</vt:lpstr>
      <vt:lpstr>presenters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Oonagh Bell</cp:lastModifiedBy>
  <cp:revision>169</cp:revision>
  <dcterms:created xsi:type="dcterms:W3CDTF">2015-09-02T14:36:24Z</dcterms:created>
  <dcterms:modified xsi:type="dcterms:W3CDTF">2015-11-11T10:06:01Z</dcterms:modified>
</cp:coreProperties>
</file>