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</p:sldMasterIdLst>
  <p:notesMasterIdLst>
    <p:notesMasterId r:id="rId37"/>
  </p:notesMasterIdLst>
  <p:sldIdLst>
    <p:sldId id="259" r:id="rId2"/>
    <p:sldId id="309" r:id="rId3"/>
    <p:sldId id="261" r:id="rId4"/>
    <p:sldId id="262" r:id="rId5"/>
    <p:sldId id="318" r:id="rId6"/>
    <p:sldId id="288" r:id="rId7"/>
    <p:sldId id="289" r:id="rId8"/>
    <p:sldId id="327" r:id="rId9"/>
    <p:sldId id="328" r:id="rId10"/>
    <p:sldId id="329" r:id="rId11"/>
    <p:sldId id="301" r:id="rId12"/>
    <p:sldId id="269" r:id="rId13"/>
    <p:sldId id="290" r:id="rId14"/>
    <p:sldId id="294" r:id="rId15"/>
    <p:sldId id="297" r:id="rId16"/>
    <p:sldId id="304" r:id="rId17"/>
    <p:sldId id="305" r:id="rId18"/>
    <p:sldId id="307" r:id="rId19"/>
    <p:sldId id="306" r:id="rId20"/>
    <p:sldId id="308" r:id="rId21"/>
    <p:sldId id="310" r:id="rId22"/>
    <p:sldId id="311" r:id="rId23"/>
    <p:sldId id="312" r:id="rId24"/>
    <p:sldId id="313" r:id="rId25"/>
    <p:sldId id="314" r:id="rId26"/>
    <p:sldId id="325" r:id="rId27"/>
    <p:sldId id="291" r:id="rId28"/>
    <p:sldId id="322" r:id="rId29"/>
    <p:sldId id="323" r:id="rId30"/>
    <p:sldId id="324" r:id="rId31"/>
    <p:sldId id="298" r:id="rId32"/>
    <p:sldId id="302" r:id="rId33"/>
    <p:sldId id="321" r:id="rId34"/>
    <p:sldId id="316" r:id="rId35"/>
    <p:sldId id="31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A45BE-9354-4FC2-9514-B99DF1916D5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4F381AE5-C962-4DD3-B53E-812E2FB62D4B}">
      <dgm:prSet phldrT="[Tekst]"/>
      <dgm:spPr/>
      <dgm:t>
        <a:bodyPr/>
        <a:lstStyle/>
        <a:p>
          <a:r>
            <a:rPr lang="nl-NL" dirty="0" smtClean="0"/>
            <a:t>Generieke cijfers naar BRON (afgerond per 1 september 2015)</a:t>
          </a:r>
          <a:endParaRPr lang="nl-NL" dirty="0"/>
        </a:p>
      </dgm:t>
    </dgm:pt>
    <dgm:pt modelId="{A895201D-D0D9-4D83-AAC2-FE84C129BA0A}" type="parTrans" cxnId="{1C94FCD8-9979-4705-A5F2-A2A92F37EF10}">
      <dgm:prSet/>
      <dgm:spPr/>
      <dgm:t>
        <a:bodyPr/>
        <a:lstStyle/>
        <a:p>
          <a:endParaRPr lang="nl-NL"/>
        </a:p>
      </dgm:t>
    </dgm:pt>
    <dgm:pt modelId="{1401725B-4D42-403F-9900-5026E0E5F881}" type="sibTrans" cxnId="{1C94FCD8-9979-4705-A5F2-A2A92F37EF10}">
      <dgm:prSet/>
      <dgm:spPr/>
      <dgm:t>
        <a:bodyPr/>
        <a:lstStyle/>
        <a:p>
          <a:endParaRPr lang="nl-NL"/>
        </a:p>
      </dgm:t>
    </dgm:pt>
    <dgm:pt modelId="{1E8561D5-27BC-45A1-844E-8427E6C70920}">
      <dgm:prSet phldrT="[Tekst]"/>
      <dgm:spPr/>
      <dgm:t>
        <a:bodyPr/>
        <a:lstStyle/>
        <a:p>
          <a:r>
            <a:rPr lang="nl-NL" dirty="0" smtClean="0"/>
            <a:t>Nieuwe uitwisseling accreditatie Leerbedrijf (invoering1 jan 2017)</a:t>
          </a:r>
          <a:endParaRPr lang="nl-NL" dirty="0"/>
        </a:p>
      </dgm:t>
    </dgm:pt>
    <dgm:pt modelId="{5610671F-D6C4-44D2-897A-284B907B1A62}" type="parTrans" cxnId="{FD2F92F9-EF8F-4FD5-B023-BE48162E2FD9}">
      <dgm:prSet/>
      <dgm:spPr/>
      <dgm:t>
        <a:bodyPr/>
        <a:lstStyle/>
        <a:p>
          <a:endParaRPr lang="nl-NL"/>
        </a:p>
      </dgm:t>
    </dgm:pt>
    <dgm:pt modelId="{2F6D9B35-CAAB-43B9-9AB4-EF9E9F5BB8A2}" type="sibTrans" cxnId="{FD2F92F9-EF8F-4FD5-B023-BE48162E2FD9}">
      <dgm:prSet/>
      <dgm:spPr/>
      <dgm:t>
        <a:bodyPr/>
        <a:lstStyle/>
        <a:p>
          <a:endParaRPr lang="nl-NL"/>
        </a:p>
      </dgm:t>
    </dgm:pt>
    <dgm:pt modelId="{1B706974-385E-4A0E-A04A-8315AF5CA2A4}">
      <dgm:prSet/>
      <dgm:spPr/>
      <dgm:t>
        <a:bodyPr/>
        <a:lstStyle/>
        <a:p>
          <a:r>
            <a:rPr lang="nl-NL" smtClean="0"/>
            <a:t>Nieuwe kwalificatiestructuur en keuzedelen (HKS, invoering 1 aug 2016)</a:t>
          </a:r>
          <a:endParaRPr lang="nl-NL" dirty="0" smtClean="0"/>
        </a:p>
      </dgm:t>
    </dgm:pt>
    <dgm:pt modelId="{F3D86CEB-0602-482E-9662-0E86C0871126}" type="parTrans" cxnId="{416424F2-24C9-44E6-8211-10BD04753CB5}">
      <dgm:prSet/>
      <dgm:spPr/>
      <dgm:t>
        <a:bodyPr/>
        <a:lstStyle/>
        <a:p>
          <a:endParaRPr lang="nl-NL"/>
        </a:p>
      </dgm:t>
    </dgm:pt>
    <dgm:pt modelId="{CA96F0B5-0302-4E1C-AB0D-E24675AEA6A2}" type="sibTrans" cxnId="{416424F2-24C9-44E6-8211-10BD04753CB5}">
      <dgm:prSet/>
      <dgm:spPr/>
      <dgm:t>
        <a:bodyPr/>
        <a:lstStyle/>
        <a:p>
          <a:endParaRPr lang="nl-NL"/>
        </a:p>
      </dgm:t>
    </dgm:pt>
    <dgm:pt modelId="{F63F0CC3-C540-4019-AB41-369FE540A7AE}">
      <dgm:prSet/>
      <dgm:spPr/>
      <dgm:t>
        <a:bodyPr/>
        <a:lstStyle/>
        <a:p>
          <a:r>
            <a:rPr lang="nl-NL" dirty="0" err="1" smtClean="0"/>
            <a:t>Doorontwikkelen</a:t>
          </a:r>
          <a:r>
            <a:rPr lang="nl-NL" dirty="0" smtClean="0"/>
            <a:t> BRON Mbo (invoering 1 januari 2017)</a:t>
          </a:r>
          <a:endParaRPr lang="nl-NL" dirty="0"/>
        </a:p>
      </dgm:t>
    </dgm:pt>
    <dgm:pt modelId="{46F3B26B-B4D3-4D50-B254-7AF8F5653EEA}" type="parTrans" cxnId="{70F55097-593B-473A-83A7-82AC84B54BDB}">
      <dgm:prSet/>
      <dgm:spPr/>
      <dgm:t>
        <a:bodyPr/>
        <a:lstStyle/>
        <a:p>
          <a:endParaRPr lang="nl-NL"/>
        </a:p>
      </dgm:t>
    </dgm:pt>
    <dgm:pt modelId="{022ECD7C-F631-4E25-8C50-CD674D1DABE2}" type="sibTrans" cxnId="{70F55097-593B-473A-83A7-82AC84B54BDB}">
      <dgm:prSet/>
      <dgm:spPr/>
      <dgm:t>
        <a:bodyPr/>
        <a:lstStyle/>
        <a:p>
          <a:endParaRPr lang="nl-NL"/>
        </a:p>
      </dgm:t>
    </dgm:pt>
    <dgm:pt modelId="{664920D2-D06D-40BE-B1C4-6C722A79E9F1}">
      <dgm:prSet/>
      <dgm:spPr/>
      <dgm:t>
        <a:bodyPr/>
        <a:lstStyle/>
        <a:p>
          <a:r>
            <a:rPr lang="nl-NL" dirty="0" smtClean="0"/>
            <a:t>Overstap naar Leerbedrijf ID (invoering 1 aug 2016)</a:t>
          </a:r>
          <a:endParaRPr lang="nl-NL" dirty="0"/>
        </a:p>
      </dgm:t>
    </dgm:pt>
    <dgm:pt modelId="{AE92C38B-DF84-48ED-BB77-E4FAA67053D9}" type="parTrans" cxnId="{CB218C29-B883-4437-83B2-8E60DDE99027}">
      <dgm:prSet/>
      <dgm:spPr/>
      <dgm:t>
        <a:bodyPr/>
        <a:lstStyle/>
        <a:p>
          <a:endParaRPr lang="nl-NL"/>
        </a:p>
      </dgm:t>
    </dgm:pt>
    <dgm:pt modelId="{F01CD290-066F-4B0E-8572-C226112D90F3}" type="sibTrans" cxnId="{CB218C29-B883-4437-83B2-8E60DDE99027}">
      <dgm:prSet/>
      <dgm:spPr/>
      <dgm:t>
        <a:bodyPr/>
        <a:lstStyle/>
        <a:p>
          <a:endParaRPr lang="nl-NL"/>
        </a:p>
      </dgm:t>
    </dgm:pt>
    <dgm:pt modelId="{1062D040-07E1-4F87-93AC-24EC474ADA4A}" type="pres">
      <dgm:prSet presAssocID="{A7EA45BE-9354-4FC2-9514-B99DF1916D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6DB1ACD-7C3D-4357-A22E-9AE3DEB90903}" type="pres">
      <dgm:prSet presAssocID="{4F381AE5-C962-4DD3-B53E-812E2FB62D4B}" presName="parentLin" presStyleCnt="0"/>
      <dgm:spPr/>
    </dgm:pt>
    <dgm:pt modelId="{F325DF13-BABC-405B-8799-13B515592187}" type="pres">
      <dgm:prSet presAssocID="{4F381AE5-C962-4DD3-B53E-812E2FB62D4B}" presName="parentLeftMargin" presStyleLbl="node1" presStyleIdx="0" presStyleCnt="5"/>
      <dgm:spPr/>
      <dgm:t>
        <a:bodyPr/>
        <a:lstStyle/>
        <a:p>
          <a:endParaRPr lang="nl-NL"/>
        </a:p>
      </dgm:t>
    </dgm:pt>
    <dgm:pt modelId="{F6432B53-7353-478E-9205-B62954A994A7}" type="pres">
      <dgm:prSet presAssocID="{4F381AE5-C962-4DD3-B53E-812E2FB62D4B}" presName="parentText" presStyleLbl="node1" presStyleIdx="0" presStyleCnt="5" custLinFactNeighborX="1526" custLinFactNeighborY="1211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79747C0-ACD3-4B46-A2E5-D060A9D63F56}" type="pres">
      <dgm:prSet presAssocID="{4F381AE5-C962-4DD3-B53E-812E2FB62D4B}" presName="negativeSpace" presStyleCnt="0"/>
      <dgm:spPr/>
    </dgm:pt>
    <dgm:pt modelId="{F2FDFB3F-CD0D-4858-B6D2-F0615DBA747E}" type="pres">
      <dgm:prSet presAssocID="{4F381AE5-C962-4DD3-B53E-812E2FB62D4B}" presName="childText" presStyleLbl="conFgAcc1" presStyleIdx="0" presStyleCnt="5">
        <dgm:presLayoutVars>
          <dgm:bulletEnabled val="1"/>
        </dgm:presLayoutVars>
      </dgm:prSet>
      <dgm:spPr/>
    </dgm:pt>
    <dgm:pt modelId="{84F3486E-DFB2-489E-8C79-C220A4214C2B}" type="pres">
      <dgm:prSet presAssocID="{1401725B-4D42-403F-9900-5026E0E5F881}" presName="spaceBetweenRectangles" presStyleCnt="0"/>
      <dgm:spPr/>
    </dgm:pt>
    <dgm:pt modelId="{D9A6C24B-32B5-4231-93C2-C7332008F775}" type="pres">
      <dgm:prSet presAssocID="{1E8561D5-27BC-45A1-844E-8427E6C70920}" presName="parentLin" presStyleCnt="0"/>
      <dgm:spPr/>
    </dgm:pt>
    <dgm:pt modelId="{27641884-589A-42F9-9760-D6E16F20CED5}" type="pres">
      <dgm:prSet presAssocID="{1E8561D5-27BC-45A1-844E-8427E6C70920}" presName="parentLeftMargin" presStyleLbl="node1" presStyleIdx="0" presStyleCnt="5"/>
      <dgm:spPr/>
      <dgm:t>
        <a:bodyPr/>
        <a:lstStyle/>
        <a:p>
          <a:endParaRPr lang="nl-NL"/>
        </a:p>
      </dgm:t>
    </dgm:pt>
    <dgm:pt modelId="{A10C5804-412E-4DFD-B03A-D8D39ECCC4CC}" type="pres">
      <dgm:prSet presAssocID="{1E8561D5-27BC-45A1-844E-8427E6C70920}" presName="parentText" presStyleLbl="node1" presStyleIdx="1" presStyleCnt="5" custLinFactY="200000" custLinFactNeighborX="1526" custLinFactNeighborY="20719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055ED1-D392-4C10-A57E-5BF6A9DC64BA}" type="pres">
      <dgm:prSet presAssocID="{1E8561D5-27BC-45A1-844E-8427E6C70920}" presName="negativeSpace" presStyleCnt="0"/>
      <dgm:spPr/>
    </dgm:pt>
    <dgm:pt modelId="{2ECC4111-700A-4B2F-BA58-FB8130C8DDD2}" type="pres">
      <dgm:prSet presAssocID="{1E8561D5-27BC-45A1-844E-8427E6C70920}" presName="childText" presStyleLbl="conFgAcc1" presStyleIdx="1" presStyleCnt="5" custScaleY="117782">
        <dgm:presLayoutVars>
          <dgm:bulletEnabled val="1"/>
        </dgm:presLayoutVars>
      </dgm:prSet>
      <dgm:spPr/>
    </dgm:pt>
    <dgm:pt modelId="{B7D02125-DFE2-4936-9A02-6A8F9AD36663}" type="pres">
      <dgm:prSet presAssocID="{2F6D9B35-CAAB-43B9-9AB4-EF9E9F5BB8A2}" presName="spaceBetweenRectangles" presStyleCnt="0"/>
      <dgm:spPr/>
    </dgm:pt>
    <dgm:pt modelId="{190D6C9B-CE01-465C-BD73-FDFBA5B54602}" type="pres">
      <dgm:prSet presAssocID="{1B706974-385E-4A0E-A04A-8315AF5CA2A4}" presName="parentLin" presStyleCnt="0"/>
      <dgm:spPr/>
    </dgm:pt>
    <dgm:pt modelId="{1384F526-7C63-4DF2-B7BE-22D3AE945612}" type="pres">
      <dgm:prSet presAssocID="{1B706974-385E-4A0E-A04A-8315AF5CA2A4}" presName="parentLeftMargin" presStyleLbl="node1" presStyleIdx="1" presStyleCnt="5"/>
      <dgm:spPr/>
      <dgm:t>
        <a:bodyPr/>
        <a:lstStyle/>
        <a:p>
          <a:endParaRPr lang="nl-NL"/>
        </a:p>
      </dgm:t>
    </dgm:pt>
    <dgm:pt modelId="{605E3768-0D63-4AF2-BDE4-45ADDD894BEF}" type="pres">
      <dgm:prSet presAssocID="{1B706974-385E-4A0E-A04A-8315AF5CA2A4}" presName="parentText" presStyleLbl="node1" presStyleIdx="2" presStyleCnt="5" custLinFactY="-50273" custLinFactNeighborX="-42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EE70FDE-B161-42DF-B5AC-57417E0B2029}" type="pres">
      <dgm:prSet presAssocID="{1B706974-385E-4A0E-A04A-8315AF5CA2A4}" presName="negativeSpace" presStyleCnt="0"/>
      <dgm:spPr/>
    </dgm:pt>
    <dgm:pt modelId="{2CD645FB-5C26-4B5E-BA3F-CC8F72D77DD1}" type="pres">
      <dgm:prSet presAssocID="{1B706974-385E-4A0E-A04A-8315AF5CA2A4}" presName="childText" presStyleLbl="conFgAcc1" presStyleIdx="2" presStyleCnt="5" custScaleY="143302">
        <dgm:presLayoutVars>
          <dgm:bulletEnabled val="1"/>
        </dgm:presLayoutVars>
      </dgm:prSet>
      <dgm:spPr/>
    </dgm:pt>
    <dgm:pt modelId="{00DC3593-649A-4716-87EA-A1E631ED7C30}" type="pres">
      <dgm:prSet presAssocID="{CA96F0B5-0302-4E1C-AB0D-E24675AEA6A2}" presName="spaceBetweenRectangles" presStyleCnt="0"/>
      <dgm:spPr/>
    </dgm:pt>
    <dgm:pt modelId="{CE481FDD-BEE4-4910-B931-BC56A511AD8C}" type="pres">
      <dgm:prSet presAssocID="{664920D2-D06D-40BE-B1C4-6C722A79E9F1}" presName="parentLin" presStyleCnt="0"/>
      <dgm:spPr/>
    </dgm:pt>
    <dgm:pt modelId="{FC52D402-1D35-4CA1-AC38-7AC1EC54F291}" type="pres">
      <dgm:prSet presAssocID="{664920D2-D06D-40BE-B1C4-6C722A79E9F1}" presName="parentLeftMargin" presStyleLbl="node1" presStyleIdx="2" presStyleCnt="5"/>
      <dgm:spPr/>
      <dgm:t>
        <a:bodyPr/>
        <a:lstStyle/>
        <a:p>
          <a:endParaRPr lang="nl-NL"/>
        </a:p>
      </dgm:t>
    </dgm:pt>
    <dgm:pt modelId="{15B7892B-8CA7-4994-9106-8FDDB4217CAB}" type="pres">
      <dgm:prSet presAssocID="{664920D2-D06D-40BE-B1C4-6C722A79E9F1}" presName="parentText" presStyleLbl="node1" presStyleIdx="3" presStyleCnt="5" custLinFactY="-100000" custLinFactNeighborX="1526" custLinFactNeighborY="-10117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7987D31-69C5-4DEB-9A80-5C9F64B2FB30}" type="pres">
      <dgm:prSet presAssocID="{664920D2-D06D-40BE-B1C4-6C722A79E9F1}" presName="negativeSpace" presStyleCnt="0"/>
      <dgm:spPr/>
    </dgm:pt>
    <dgm:pt modelId="{348B5089-3EEB-4751-82A4-ACC1253B7A01}" type="pres">
      <dgm:prSet presAssocID="{664920D2-D06D-40BE-B1C4-6C722A79E9F1}" presName="childText" presStyleLbl="conFgAcc1" presStyleIdx="3" presStyleCnt="5" custLinFactY="136017" custLinFactNeighborY="200000">
        <dgm:presLayoutVars>
          <dgm:bulletEnabled val="1"/>
        </dgm:presLayoutVars>
      </dgm:prSet>
      <dgm:spPr>
        <a:prstGeom prst="rect">
          <a:avLst/>
        </a:prstGeom>
      </dgm:spPr>
    </dgm:pt>
    <dgm:pt modelId="{53DC0F54-5E47-4571-A4E7-52200D8951D7}" type="pres">
      <dgm:prSet presAssocID="{F01CD290-066F-4B0E-8572-C226112D90F3}" presName="spaceBetweenRectangles" presStyleCnt="0"/>
      <dgm:spPr/>
    </dgm:pt>
    <dgm:pt modelId="{F5744415-C2E8-4E8A-83CF-A4573EC5A1B0}" type="pres">
      <dgm:prSet presAssocID="{F63F0CC3-C540-4019-AB41-369FE540A7AE}" presName="parentLin" presStyleCnt="0"/>
      <dgm:spPr/>
    </dgm:pt>
    <dgm:pt modelId="{9673F867-A030-44BE-BFD6-983F2814114F}" type="pres">
      <dgm:prSet presAssocID="{F63F0CC3-C540-4019-AB41-369FE540A7AE}" presName="parentLeftMargin" presStyleLbl="node1" presStyleIdx="3" presStyleCnt="5"/>
      <dgm:spPr/>
      <dgm:t>
        <a:bodyPr/>
        <a:lstStyle/>
        <a:p>
          <a:endParaRPr lang="nl-NL"/>
        </a:p>
      </dgm:t>
    </dgm:pt>
    <dgm:pt modelId="{4FD6A1D3-EE38-42D0-B95C-A00867F22330}" type="pres">
      <dgm:prSet presAssocID="{F63F0CC3-C540-4019-AB41-369FE540A7AE}" presName="parentText" presStyleLbl="node1" presStyleIdx="4" presStyleCnt="5" custLinFactY="-100000" custLinFactNeighborX="1526" custLinFactNeighborY="-12637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AD94E54-8BED-41D4-8D93-9B0CE8297AFA}" type="pres">
      <dgm:prSet presAssocID="{F63F0CC3-C540-4019-AB41-369FE540A7AE}" presName="negativeSpace" presStyleCnt="0"/>
      <dgm:spPr/>
    </dgm:pt>
    <dgm:pt modelId="{C155CB50-828D-4A73-8504-40511DBA94B1}" type="pres">
      <dgm:prSet presAssocID="{F63F0CC3-C540-4019-AB41-369FE540A7AE}" presName="childText" presStyleLbl="conFgAcc1" presStyleIdx="4" presStyleCnt="5" custFlipVert="1" custScaleY="32582" custLinFactNeighborX="423" custLinFactNeighborY="-38780">
        <dgm:presLayoutVars>
          <dgm:bulletEnabled val="1"/>
        </dgm:presLayoutVars>
      </dgm:prSet>
      <dgm:spPr/>
    </dgm:pt>
  </dgm:ptLst>
  <dgm:cxnLst>
    <dgm:cxn modelId="{69981129-5FEC-4085-85EC-CF3D14B28437}" type="presOf" srcId="{664920D2-D06D-40BE-B1C4-6C722A79E9F1}" destId="{FC52D402-1D35-4CA1-AC38-7AC1EC54F291}" srcOrd="0" destOrd="0" presId="urn:microsoft.com/office/officeart/2005/8/layout/list1"/>
    <dgm:cxn modelId="{4C06A083-A21C-4D96-B5FE-54DCC6AFA8D5}" type="presOf" srcId="{4F381AE5-C962-4DD3-B53E-812E2FB62D4B}" destId="{F6432B53-7353-478E-9205-B62954A994A7}" srcOrd="1" destOrd="0" presId="urn:microsoft.com/office/officeart/2005/8/layout/list1"/>
    <dgm:cxn modelId="{3F584F08-F507-429E-95F5-BCEC0E4A7CFF}" type="presOf" srcId="{1B706974-385E-4A0E-A04A-8315AF5CA2A4}" destId="{605E3768-0D63-4AF2-BDE4-45ADDD894BEF}" srcOrd="1" destOrd="0" presId="urn:microsoft.com/office/officeart/2005/8/layout/list1"/>
    <dgm:cxn modelId="{6C1F4FCB-6DFF-4B54-A647-D6FC8A94E0CA}" type="presOf" srcId="{4F381AE5-C962-4DD3-B53E-812E2FB62D4B}" destId="{F325DF13-BABC-405B-8799-13B515592187}" srcOrd="0" destOrd="0" presId="urn:microsoft.com/office/officeart/2005/8/layout/list1"/>
    <dgm:cxn modelId="{40126BAB-7DFF-453C-9BA7-DDE464CCACA3}" type="presOf" srcId="{1B706974-385E-4A0E-A04A-8315AF5CA2A4}" destId="{1384F526-7C63-4DF2-B7BE-22D3AE945612}" srcOrd="0" destOrd="0" presId="urn:microsoft.com/office/officeart/2005/8/layout/list1"/>
    <dgm:cxn modelId="{A2056FB4-5189-453E-8111-C98B55D39542}" type="presOf" srcId="{F63F0CC3-C540-4019-AB41-369FE540A7AE}" destId="{9673F867-A030-44BE-BFD6-983F2814114F}" srcOrd="0" destOrd="0" presId="urn:microsoft.com/office/officeart/2005/8/layout/list1"/>
    <dgm:cxn modelId="{F54ED2C6-AA37-4C00-B4DB-6A980642646B}" type="presOf" srcId="{1E8561D5-27BC-45A1-844E-8427E6C70920}" destId="{27641884-589A-42F9-9760-D6E16F20CED5}" srcOrd="0" destOrd="0" presId="urn:microsoft.com/office/officeart/2005/8/layout/list1"/>
    <dgm:cxn modelId="{70F55097-593B-473A-83A7-82AC84B54BDB}" srcId="{A7EA45BE-9354-4FC2-9514-B99DF1916D58}" destId="{F63F0CC3-C540-4019-AB41-369FE540A7AE}" srcOrd="4" destOrd="0" parTransId="{46F3B26B-B4D3-4D50-B254-7AF8F5653EEA}" sibTransId="{022ECD7C-F631-4E25-8C50-CD674D1DABE2}"/>
    <dgm:cxn modelId="{EE986FA8-B8D8-4B1E-AFC0-062D636D9BF3}" type="presOf" srcId="{664920D2-D06D-40BE-B1C4-6C722A79E9F1}" destId="{15B7892B-8CA7-4994-9106-8FDDB4217CAB}" srcOrd="1" destOrd="0" presId="urn:microsoft.com/office/officeart/2005/8/layout/list1"/>
    <dgm:cxn modelId="{416424F2-24C9-44E6-8211-10BD04753CB5}" srcId="{A7EA45BE-9354-4FC2-9514-B99DF1916D58}" destId="{1B706974-385E-4A0E-A04A-8315AF5CA2A4}" srcOrd="2" destOrd="0" parTransId="{F3D86CEB-0602-482E-9662-0E86C0871126}" sibTransId="{CA96F0B5-0302-4E1C-AB0D-E24675AEA6A2}"/>
    <dgm:cxn modelId="{FD2F92F9-EF8F-4FD5-B023-BE48162E2FD9}" srcId="{A7EA45BE-9354-4FC2-9514-B99DF1916D58}" destId="{1E8561D5-27BC-45A1-844E-8427E6C70920}" srcOrd="1" destOrd="0" parTransId="{5610671F-D6C4-44D2-897A-284B907B1A62}" sibTransId="{2F6D9B35-CAAB-43B9-9AB4-EF9E9F5BB8A2}"/>
    <dgm:cxn modelId="{CB218C29-B883-4437-83B2-8E60DDE99027}" srcId="{A7EA45BE-9354-4FC2-9514-B99DF1916D58}" destId="{664920D2-D06D-40BE-B1C4-6C722A79E9F1}" srcOrd="3" destOrd="0" parTransId="{AE92C38B-DF84-48ED-BB77-E4FAA67053D9}" sibTransId="{F01CD290-066F-4B0E-8572-C226112D90F3}"/>
    <dgm:cxn modelId="{BF97A32A-2CD0-4B23-8F38-AB7D8C0FB9B0}" type="presOf" srcId="{1E8561D5-27BC-45A1-844E-8427E6C70920}" destId="{A10C5804-412E-4DFD-B03A-D8D39ECCC4CC}" srcOrd="1" destOrd="0" presId="urn:microsoft.com/office/officeart/2005/8/layout/list1"/>
    <dgm:cxn modelId="{1C94FCD8-9979-4705-A5F2-A2A92F37EF10}" srcId="{A7EA45BE-9354-4FC2-9514-B99DF1916D58}" destId="{4F381AE5-C962-4DD3-B53E-812E2FB62D4B}" srcOrd="0" destOrd="0" parTransId="{A895201D-D0D9-4D83-AAC2-FE84C129BA0A}" sibTransId="{1401725B-4D42-403F-9900-5026E0E5F881}"/>
    <dgm:cxn modelId="{9E6B6479-D128-4752-8FE4-527FB5C8A45E}" type="presOf" srcId="{A7EA45BE-9354-4FC2-9514-B99DF1916D58}" destId="{1062D040-07E1-4F87-93AC-24EC474ADA4A}" srcOrd="0" destOrd="0" presId="urn:microsoft.com/office/officeart/2005/8/layout/list1"/>
    <dgm:cxn modelId="{E132964F-6994-445B-9A3E-64FFFDC423CF}" type="presOf" srcId="{F63F0CC3-C540-4019-AB41-369FE540A7AE}" destId="{4FD6A1D3-EE38-42D0-B95C-A00867F22330}" srcOrd="1" destOrd="0" presId="urn:microsoft.com/office/officeart/2005/8/layout/list1"/>
    <dgm:cxn modelId="{70135B46-F724-4605-872F-12168470FAF2}" type="presParOf" srcId="{1062D040-07E1-4F87-93AC-24EC474ADA4A}" destId="{D6DB1ACD-7C3D-4357-A22E-9AE3DEB90903}" srcOrd="0" destOrd="0" presId="urn:microsoft.com/office/officeart/2005/8/layout/list1"/>
    <dgm:cxn modelId="{2CF25A59-9EA6-491E-A3AA-7C4A01233DE7}" type="presParOf" srcId="{D6DB1ACD-7C3D-4357-A22E-9AE3DEB90903}" destId="{F325DF13-BABC-405B-8799-13B515592187}" srcOrd="0" destOrd="0" presId="urn:microsoft.com/office/officeart/2005/8/layout/list1"/>
    <dgm:cxn modelId="{A0FD1E3F-5093-4CB4-A870-E40F2EF2E4D3}" type="presParOf" srcId="{D6DB1ACD-7C3D-4357-A22E-9AE3DEB90903}" destId="{F6432B53-7353-478E-9205-B62954A994A7}" srcOrd="1" destOrd="0" presId="urn:microsoft.com/office/officeart/2005/8/layout/list1"/>
    <dgm:cxn modelId="{D046F41E-3127-4367-A812-C34E1A043B1F}" type="presParOf" srcId="{1062D040-07E1-4F87-93AC-24EC474ADA4A}" destId="{079747C0-ACD3-4B46-A2E5-D060A9D63F56}" srcOrd="1" destOrd="0" presId="urn:microsoft.com/office/officeart/2005/8/layout/list1"/>
    <dgm:cxn modelId="{DE5B2B47-63E9-402D-95B7-3390C5FBEEED}" type="presParOf" srcId="{1062D040-07E1-4F87-93AC-24EC474ADA4A}" destId="{F2FDFB3F-CD0D-4858-B6D2-F0615DBA747E}" srcOrd="2" destOrd="0" presId="urn:microsoft.com/office/officeart/2005/8/layout/list1"/>
    <dgm:cxn modelId="{DB8CE23C-A21E-4891-AEE3-7AD67AF4BC7E}" type="presParOf" srcId="{1062D040-07E1-4F87-93AC-24EC474ADA4A}" destId="{84F3486E-DFB2-489E-8C79-C220A4214C2B}" srcOrd="3" destOrd="0" presId="urn:microsoft.com/office/officeart/2005/8/layout/list1"/>
    <dgm:cxn modelId="{02821FA9-7D7C-4C9C-9ED4-BFC18A67FE52}" type="presParOf" srcId="{1062D040-07E1-4F87-93AC-24EC474ADA4A}" destId="{D9A6C24B-32B5-4231-93C2-C7332008F775}" srcOrd="4" destOrd="0" presId="urn:microsoft.com/office/officeart/2005/8/layout/list1"/>
    <dgm:cxn modelId="{D3B34470-1616-4A9D-8368-DD10475CCBD6}" type="presParOf" srcId="{D9A6C24B-32B5-4231-93C2-C7332008F775}" destId="{27641884-589A-42F9-9760-D6E16F20CED5}" srcOrd="0" destOrd="0" presId="urn:microsoft.com/office/officeart/2005/8/layout/list1"/>
    <dgm:cxn modelId="{0F5A2297-4518-4878-8708-BAEA8ECFF2F4}" type="presParOf" srcId="{D9A6C24B-32B5-4231-93C2-C7332008F775}" destId="{A10C5804-412E-4DFD-B03A-D8D39ECCC4CC}" srcOrd="1" destOrd="0" presId="urn:microsoft.com/office/officeart/2005/8/layout/list1"/>
    <dgm:cxn modelId="{18EE5D04-F8D8-4CAF-8805-3344673B6EF0}" type="presParOf" srcId="{1062D040-07E1-4F87-93AC-24EC474ADA4A}" destId="{85055ED1-D392-4C10-A57E-5BF6A9DC64BA}" srcOrd="5" destOrd="0" presId="urn:microsoft.com/office/officeart/2005/8/layout/list1"/>
    <dgm:cxn modelId="{010AC358-A708-427F-8AFD-0B4A52064A94}" type="presParOf" srcId="{1062D040-07E1-4F87-93AC-24EC474ADA4A}" destId="{2ECC4111-700A-4B2F-BA58-FB8130C8DDD2}" srcOrd="6" destOrd="0" presId="urn:microsoft.com/office/officeart/2005/8/layout/list1"/>
    <dgm:cxn modelId="{C4348DF9-1384-48BA-93E5-83481896CB44}" type="presParOf" srcId="{1062D040-07E1-4F87-93AC-24EC474ADA4A}" destId="{B7D02125-DFE2-4936-9A02-6A8F9AD36663}" srcOrd="7" destOrd="0" presId="urn:microsoft.com/office/officeart/2005/8/layout/list1"/>
    <dgm:cxn modelId="{5E63AA5F-25D7-4B6B-A305-C1ED98F6D2E8}" type="presParOf" srcId="{1062D040-07E1-4F87-93AC-24EC474ADA4A}" destId="{190D6C9B-CE01-465C-BD73-FDFBA5B54602}" srcOrd="8" destOrd="0" presId="urn:microsoft.com/office/officeart/2005/8/layout/list1"/>
    <dgm:cxn modelId="{5A1A41E0-8376-48B6-9FE4-814419C1BB5C}" type="presParOf" srcId="{190D6C9B-CE01-465C-BD73-FDFBA5B54602}" destId="{1384F526-7C63-4DF2-B7BE-22D3AE945612}" srcOrd="0" destOrd="0" presId="urn:microsoft.com/office/officeart/2005/8/layout/list1"/>
    <dgm:cxn modelId="{DDF5A9C3-B398-4DCF-9C40-63E122B97099}" type="presParOf" srcId="{190D6C9B-CE01-465C-BD73-FDFBA5B54602}" destId="{605E3768-0D63-4AF2-BDE4-45ADDD894BEF}" srcOrd="1" destOrd="0" presId="urn:microsoft.com/office/officeart/2005/8/layout/list1"/>
    <dgm:cxn modelId="{8F92BE44-27AA-4DA8-8882-32B1F1FEA84B}" type="presParOf" srcId="{1062D040-07E1-4F87-93AC-24EC474ADA4A}" destId="{6EE70FDE-B161-42DF-B5AC-57417E0B2029}" srcOrd="9" destOrd="0" presId="urn:microsoft.com/office/officeart/2005/8/layout/list1"/>
    <dgm:cxn modelId="{1BECAC82-9E5E-4F51-B295-720E192F6F0F}" type="presParOf" srcId="{1062D040-07E1-4F87-93AC-24EC474ADA4A}" destId="{2CD645FB-5C26-4B5E-BA3F-CC8F72D77DD1}" srcOrd="10" destOrd="0" presId="urn:microsoft.com/office/officeart/2005/8/layout/list1"/>
    <dgm:cxn modelId="{2EF1B73D-75F9-4B42-BB19-1CCBC32C1EB4}" type="presParOf" srcId="{1062D040-07E1-4F87-93AC-24EC474ADA4A}" destId="{00DC3593-649A-4716-87EA-A1E631ED7C30}" srcOrd="11" destOrd="0" presId="urn:microsoft.com/office/officeart/2005/8/layout/list1"/>
    <dgm:cxn modelId="{C2C00011-06C6-4EC3-9010-ABCA4C987F3C}" type="presParOf" srcId="{1062D040-07E1-4F87-93AC-24EC474ADA4A}" destId="{CE481FDD-BEE4-4910-B931-BC56A511AD8C}" srcOrd="12" destOrd="0" presId="urn:microsoft.com/office/officeart/2005/8/layout/list1"/>
    <dgm:cxn modelId="{15353568-DE57-4267-A825-680F565EE794}" type="presParOf" srcId="{CE481FDD-BEE4-4910-B931-BC56A511AD8C}" destId="{FC52D402-1D35-4CA1-AC38-7AC1EC54F291}" srcOrd="0" destOrd="0" presId="urn:microsoft.com/office/officeart/2005/8/layout/list1"/>
    <dgm:cxn modelId="{0B71DC43-552F-4CC2-8957-56542746E10A}" type="presParOf" srcId="{CE481FDD-BEE4-4910-B931-BC56A511AD8C}" destId="{15B7892B-8CA7-4994-9106-8FDDB4217CAB}" srcOrd="1" destOrd="0" presId="urn:microsoft.com/office/officeart/2005/8/layout/list1"/>
    <dgm:cxn modelId="{7F93926F-F2DB-4A08-8B55-517D928252BC}" type="presParOf" srcId="{1062D040-07E1-4F87-93AC-24EC474ADA4A}" destId="{F7987D31-69C5-4DEB-9A80-5C9F64B2FB30}" srcOrd="13" destOrd="0" presId="urn:microsoft.com/office/officeart/2005/8/layout/list1"/>
    <dgm:cxn modelId="{EB81AC15-F222-4BFC-B993-EDC1C5A8A459}" type="presParOf" srcId="{1062D040-07E1-4F87-93AC-24EC474ADA4A}" destId="{348B5089-3EEB-4751-82A4-ACC1253B7A01}" srcOrd="14" destOrd="0" presId="urn:microsoft.com/office/officeart/2005/8/layout/list1"/>
    <dgm:cxn modelId="{C8CC9DCD-58A8-4951-AF14-7F3412DAB4C6}" type="presParOf" srcId="{1062D040-07E1-4F87-93AC-24EC474ADA4A}" destId="{53DC0F54-5E47-4571-A4E7-52200D8951D7}" srcOrd="15" destOrd="0" presId="urn:microsoft.com/office/officeart/2005/8/layout/list1"/>
    <dgm:cxn modelId="{8488B3AE-9397-4FDD-8285-634159B77CBB}" type="presParOf" srcId="{1062D040-07E1-4F87-93AC-24EC474ADA4A}" destId="{F5744415-C2E8-4E8A-83CF-A4573EC5A1B0}" srcOrd="16" destOrd="0" presId="urn:microsoft.com/office/officeart/2005/8/layout/list1"/>
    <dgm:cxn modelId="{DBB5CCFD-C353-4F92-8E37-08FE10560ABB}" type="presParOf" srcId="{F5744415-C2E8-4E8A-83CF-A4573EC5A1B0}" destId="{9673F867-A030-44BE-BFD6-983F2814114F}" srcOrd="0" destOrd="0" presId="urn:microsoft.com/office/officeart/2005/8/layout/list1"/>
    <dgm:cxn modelId="{7AF6B979-826E-45F9-9855-02941AC19DCB}" type="presParOf" srcId="{F5744415-C2E8-4E8A-83CF-A4573EC5A1B0}" destId="{4FD6A1D3-EE38-42D0-B95C-A00867F22330}" srcOrd="1" destOrd="0" presId="urn:microsoft.com/office/officeart/2005/8/layout/list1"/>
    <dgm:cxn modelId="{64A1F98C-2AC4-4026-996F-66459754818F}" type="presParOf" srcId="{1062D040-07E1-4F87-93AC-24EC474ADA4A}" destId="{DAD94E54-8BED-41D4-8D93-9B0CE8297AFA}" srcOrd="17" destOrd="0" presId="urn:microsoft.com/office/officeart/2005/8/layout/list1"/>
    <dgm:cxn modelId="{51978D7C-1886-42B6-94EE-7CD340BE53B3}" type="presParOf" srcId="{1062D040-07E1-4F87-93AC-24EC474ADA4A}" destId="{C155CB50-828D-4A73-8504-40511DBA94B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DFB3F-CD0D-4858-B6D2-F0615DBA747E}">
      <dsp:nvSpPr>
        <dsp:cNvPr id="0" name=""/>
        <dsp:cNvSpPr/>
      </dsp:nvSpPr>
      <dsp:spPr>
        <a:xfrm>
          <a:off x="0" y="358918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432B53-7353-478E-9205-B62954A994A7}">
      <dsp:nvSpPr>
        <dsp:cNvPr id="0" name=""/>
        <dsp:cNvSpPr/>
      </dsp:nvSpPr>
      <dsp:spPr>
        <a:xfrm>
          <a:off x="309451" y="168816"/>
          <a:ext cx="42672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Generieke cijfers naar BRON (afgerond per 1 september 2015)</a:t>
          </a:r>
          <a:endParaRPr lang="nl-NL" sz="1700" kern="1200" dirty="0"/>
        </a:p>
      </dsp:txBody>
      <dsp:txXfrm>
        <a:off x="333949" y="193314"/>
        <a:ext cx="4218204" cy="452844"/>
      </dsp:txXfrm>
    </dsp:sp>
    <dsp:sp modelId="{2ECC4111-700A-4B2F-BA58-FB8130C8DDD2}">
      <dsp:nvSpPr>
        <dsp:cNvPr id="0" name=""/>
        <dsp:cNvSpPr/>
      </dsp:nvSpPr>
      <dsp:spPr>
        <a:xfrm>
          <a:off x="0" y="1130038"/>
          <a:ext cx="6096000" cy="5045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C5804-412E-4DFD-B03A-D8D39ECCC4CC}">
      <dsp:nvSpPr>
        <dsp:cNvPr id="0" name=""/>
        <dsp:cNvSpPr/>
      </dsp:nvSpPr>
      <dsp:spPr>
        <a:xfrm>
          <a:off x="309451" y="2922560"/>
          <a:ext cx="42672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Nieuwe uitwisseling accreditatie Leerbedrijf (invoering1 jan 2017)</a:t>
          </a:r>
          <a:endParaRPr lang="nl-NL" sz="1700" kern="1200" dirty="0"/>
        </a:p>
      </dsp:txBody>
      <dsp:txXfrm>
        <a:off x="333949" y="2947058"/>
        <a:ext cx="4218204" cy="452844"/>
      </dsp:txXfrm>
    </dsp:sp>
    <dsp:sp modelId="{2CD645FB-5C26-4B5E-BA3F-CC8F72D77DD1}">
      <dsp:nvSpPr>
        <dsp:cNvPr id="0" name=""/>
        <dsp:cNvSpPr/>
      </dsp:nvSpPr>
      <dsp:spPr>
        <a:xfrm>
          <a:off x="0" y="1977336"/>
          <a:ext cx="6096000" cy="6139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E3768-0D63-4AF2-BDE4-45ADDD894BEF}">
      <dsp:nvSpPr>
        <dsp:cNvPr id="0" name=""/>
        <dsp:cNvSpPr/>
      </dsp:nvSpPr>
      <dsp:spPr>
        <a:xfrm>
          <a:off x="291919" y="972286"/>
          <a:ext cx="42672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smtClean="0"/>
            <a:t>Nieuwe kwalificatiestructuur en keuzedelen (HKS, invoering 1 aug 2016)</a:t>
          </a:r>
          <a:endParaRPr lang="nl-NL" sz="1700" kern="1200" dirty="0" smtClean="0"/>
        </a:p>
      </dsp:txBody>
      <dsp:txXfrm>
        <a:off x="316417" y="996784"/>
        <a:ext cx="4218204" cy="452844"/>
      </dsp:txXfrm>
    </dsp:sp>
    <dsp:sp modelId="{348B5089-3EEB-4751-82A4-ACC1253B7A01}">
      <dsp:nvSpPr>
        <dsp:cNvPr id="0" name=""/>
        <dsp:cNvSpPr/>
      </dsp:nvSpPr>
      <dsp:spPr>
        <a:xfrm>
          <a:off x="0" y="3635600"/>
          <a:ext cx="6096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7892B-8CA7-4994-9106-8FDDB4217CAB}">
      <dsp:nvSpPr>
        <dsp:cNvPr id="0" name=""/>
        <dsp:cNvSpPr/>
      </dsp:nvSpPr>
      <dsp:spPr>
        <a:xfrm>
          <a:off x="309451" y="1673485"/>
          <a:ext cx="42672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/>
            <a:t>Overstap naar Leerbedrijf ID (invoering 1 aug 2016)</a:t>
          </a:r>
          <a:endParaRPr lang="nl-NL" sz="1700" kern="1200" dirty="0"/>
        </a:p>
      </dsp:txBody>
      <dsp:txXfrm>
        <a:off x="333949" y="1697983"/>
        <a:ext cx="4218204" cy="452844"/>
      </dsp:txXfrm>
    </dsp:sp>
    <dsp:sp modelId="{C155CB50-828D-4A73-8504-40511DBA94B1}">
      <dsp:nvSpPr>
        <dsp:cNvPr id="0" name=""/>
        <dsp:cNvSpPr/>
      </dsp:nvSpPr>
      <dsp:spPr>
        <a:xfrm flipV="1">
          <a:off x="0" y="3607775"/>
          <a:ext cx="6096000" cy="1395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6A1D3-EE38-42D0-B95C-A00867F22330}">
      <dsp:nvSpPr>
        <dsp:cNvPr id="0" name=""/>
        <dsp:cNvSpPr/>
      </dsp:nvSpPr>
      <dsp:spPr>
        <a:xfrm>
          <a:off x="309451" y="2318106"/>
          <a:ext cx="42672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err="1" smtClean="0"/>
            <a:t>Doorontwikkelen</a:t>
          </a:r>
          <a:r>
            <a:rPr lang="nl-NL" sz="1700" kern="1200" dirty="0" smtClean="0"/>
            <a:t> BRON Mbo (invoering 1 januari 2017)</a:t>
          </a:r>
          <a:endParaRPr lang="nl-NL" sz="1700" kern="1200" dirty="0"/>
        </a:p>
      </dsp:txBody>
      <dsp:txXfrm>
        <a:off x="333949" y="2342604"/>
        <a:ext cx="421820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DEEEC-C0A0-43F1-8408-297B83A8A65E}" type="datetimeFigureOut">
              <a:rPr lang="nl-NL" smtClean="0"/>
              <a:t>17-11-2015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A1C35-8428-4D2E-B6AB-CEFA782053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41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A1C35-8428-4D2E-B6AB-CEFA7820536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63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02183-B368-6942-BD46-94DD79CB2ED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86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A1C35-8428-4D2E-B6AB-CEFA78205364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656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8C83309-29E7-430E-82AC-95FC26F514DE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5FA0-77BB-49CF-B588-1673CF5BB77C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E1CA8-EF1E-492E-BC79-5127E0EDA7E2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E4F5-BE1E-4937-9542-1AE98CBD2651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A2D2-20A6-4C75-9DB8-7FBD1082B93E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6E82A-E772-4708-A821-58A7C15FB1D2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98349-BB92-4047-B651-AB0C6932C9D7}" type="datetime1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1442-0D26-4F3A-91DE-693AAD4291A7}" type="datetime1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6FCC-F3B1-47AC-A08C-99D886CF89F9}" type="datetime1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BE45-5721-4D04-B2D4-BD160970629F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E2B5-4C88-43C2-9286-EAFD72EDE52A}" type="datetime1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8107E36-16BB-4CC7-9222-19BE4C527486}" type="datetime1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19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slideLayout" Target="../slideLayouts/slideLayout7.xml"/><Relationship Id="rId8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tags" Target="../tags/tag60.xml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29" Type="http://schemas.openxmlformats.org/officeDocument/2006/relationships/tags" Target="../tags/tag63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30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Roadmap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SESSION 5330</a:t>
            </a:r>
          </a:p>
          <a:p>
            <a:r>
              <a:rPr lang="en-US" dirty="0" smtClean="0"/>
              <a:t>17 November 2015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22865"/>
          <a:stretch/>
        </p:blipFill>
        <p:spPr>
          <a:xfrm>
            <a:off x="0" y="16537"/>
            <a:ext cx="9141714" cy="4572000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70" y="4588537"/>
            <a:ext cx="1255144" cy="103674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" y="6206741"/>
            <a:ext cx="3905250" cy="5715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05075"/>
            <a:ext cx="3912231" cy="4565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5374387"/>
            <a:ext cx="1436914" cy="7184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10</a:t>
            </a:fld>
            <a:endParaRPr lang="en-US"/>
          </a:p>
        </p:txBody>
      </p:sp>
      <p:sp>
        <p:nvSpPr>
          <p:cNvPr id="29" name="Titel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Project Leerbedrijf ID</a:t>
            </a:r>
            <a:endParaRPr lang="nl-NL" dirty="0"/>
          </a:p>
        </p:txBody>
      </p:sp>
      <p:sp>
        <p:nvSpPr>
          <p:cNvPr id="83" name="Tijdelijke aanduiding voor inhoud 2"/>
          <p:cNvSpPr txBox="1">
            <a:spLocks/>
          </p:cNvSpPr>
          <p:nvPr/>
        </p:nvSpPr>
        <p:spPr>
          <a:xfrm>
            <a:off x="768096" y="4507606"/>
            <a:ext cx="7290055" cy="1801754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Aanpassing Code Leerbedrijf naar Leerbedrijf ID als basis validatie leerbedrijf BOL-BBL</a:t>
            </a:r>
          </a:p>
          <a:p>
            <a:r>
              <a:rPr lang="nl-NL" dirty="0" smtClean="0"/>
              <a:t>Omnummeren en ontdubbelen</a:t>
            </a:r>
          </a:p>
          <a:p>
            <a:r>
              <a:rPr lang="nl-NL" dirty="0" smtClean="0"/>
              <a:t>Tijdelijke oplossing zolang BRON nog niet klaar is</a:t>
            </a:r>
          </a:p>
          <a:p>
            <a:r>
              <a:rPr lang="nl-NL" dirty="0" smtClean="0"/>
              <a:t> </a:t>
            </a:r>
          </a:p>
          <a:p>
            <a:endParaRPr lang="nl-NL" dirty="0"/>
          </a:p>
        </p:txBody>
      </p:sp>
      <p:sp>
        <p:nvSpPr>
          <p:cNvPr id="85" name="Rechthoek 84"/>
          <p:cNvSpPr/>
          <p:nvPr>
            <p:custDataLst>
              <p:tags r:id="rId2"/>
            </p:custDataLst>
          </p:nvPr>
        </p:nvSpPr>
        <p:spPr>
          <a:xfrm>
            <a:off x="1188720" y="3048000"/>
            <a:ext cx="6766560" cy="381000"/>
          </a:xfrm>
          <a:prstGeom prst="rect">
            <a:avLst/>
          </a:prstGeom>
          <a:gradFill flip="none" rotWithShape="1">
            <a:gsLst>
              <a:gs pos="100000">
                <a:srgbClr val="1F497D"/>
              </a:gs>
              <a:gs pos="0">
                <a:srgbClr val="1F497D"/>
              </a:gs>
            </a:gsLst>
            <a:lin ang="5400000" scaled="1"/>
            <a:tileRect/>
          </a:gradFill>
          <a:ln w="15875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7" name="Tekstvak 86"/>
          <p:cNvSpPr txBox="1"/>
          <p:nvPr>
            <p:custDataLst>
              <p:tags r:id="rId3"/>
            </p:custDataLst>
          </p:nvPr>
        </p:nvSpPr>
        <p:spPr>
          <a:xfrm>
            <a:off x="464163" y="3048000"/>
            <a:ext cx="724557" cy="381000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nl-NL" b="1" smtClean="0">
                <a:solidFill>
                  <a:srgbClr val="FF4500"/>
                </a:solidFill>
                <a:latin typeface="Calibri" panose="020F0502020204030204" pitchFamily="34" charset="0"/>
              </a:rPr>
              <a:t>2016</a:t>
            </a:r>
            <a:endParaRPr lang="nl-NL" b="1">
              <a:solidFill>
                <a:srgbClr val="FF4500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Tekstvak 88"/>
          <p:cNvSpPr txBox="1"/>
          <p:nvPr>
            <p:custDataLst>
              <p:tags r:id="rId4"/>
            </p:custDataLst>
          </p:nvPr>
        </p:nvSpPr>
        <p:spPr>
          <a:xfrm>
            <a:off x="1188720" y="3048000"/>
            <a:ext cx="112776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aug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91" name="Rechte verbindingslijn 90"/>
          <p:cNvCxnSpPr/>
          <p:nvPr>
            <p:custDataLst>
              <p:tags r:id="rId5"/>
            </p:custDataLst>
          </p:nvPr>
        </p:nvCxnSpPr>
        <p:spPr>
          <a:xfrm>
            <a:off x="2328738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kstvak 91"/>
          <p:cNvSpPr txBox="1"/>
          <p:nvPr>
            <p:custDataLst>
              <p:tags r:id="rId6"/>
            </p:custDataLst>
          </p:nvPr>
        </p:nvSpPr>
        <p:spPr>
          <a:xfrm>
            <a:off x="2328738" y="3048000"/>
            <a:ext cx="112776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sep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94" name="Rechte verbindingslijn 93"/>
          <p:cNvCxnSpPr/>
          <p:nvPr>
            <p:custDataLst>
              <p:tags r:id="rId7"/>
            </p:custDataLst>
          </p:nvPr>
        </p:nvCxnSpPr>
        <p:spPr>
          <a:xfrm>
            <a:off x="3431982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kstvak 94"/>
          <p:cNvSpPr txBox="1"/>
          <p:nvPr>
            <p:custDataLst>
              <p:tags r:id="rId8"/>
            </p:custDataLst>
          </p:nvPr>
        </p:nvSpPr>
        <p:spPr>
          <a:xfrm>
            <a:off x="3431982" y="3048000"/>
            <a:ext cx="112776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okt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97" name="Rechte verbindingslijn 96"/>
          <p:cNvCxnSpPr/>
          <p:nvPr>
            <p:custDataLst>
              <p:tags r:id="rId9"/>
            </p:custDataLst>
          </p:nvPr>
        </p:nvCxnSpPr>
        <p:spPr>
          <a:xfrm>
            <a:off x="4572000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kstvak 97"/>
          <p:cNvSpPr txBox="1"/>
          <p:nvPr>
            <p:custDataLst>
              <p:tags r:id="rId10"/>
            </p:custDataLst>
          </p:nvPr>
        </p:nvSpPr>
        <p:spPr>
          <a:xfrm>
            <a:off x="4572000" y="3048000"/>
            <a:ext cx="112776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nov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00" name="Rechte verbindingslijn 99"/>
          <p:cNvCxnSpPr/>
          <p:nvPr>
            <p:custDataLst>
              <p:tags r:id="rId11"/>
            </p:custDataLst>
          </p:nvPr>
        </p:nvCxnSpPr>
        <p:spPr>
          <a:xfrm>
            <a:off x="5675244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kstvak 100"/>
          <p:cNvSpPr txBox="1"/>
          <p:nvPr>
            <p:custDataLst>
              <p:tags r:id="rId12"/>
            </p:custDataLst>
          </p:nvPr>
        </p:nvSpPr>
        <p:spPr>
          <a:xfrm>
            <a:off x="5675244" y="3048000"/>
            <a:ext cx="112776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dec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03" name="Rechte verbindingslijn 102"/>
          <p:cNvCxnSpPr/>
          <p:nvPr>
            <p:custDataLst>
              <p:tags r:id="rId13"/>
            </p:custDataLst>
          </p:nvPr>
        </p:nvCxnSpPr>
        <p:spPr>
          <a:xfrm>
            <a:off x="6815262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vak 103"/>
          <p:cNvSpPr txBox="1"/>
          <p:nvPr>
            <p:custDataLst>
              <p:tags r:id="rId14"/>
            </p:custDataLst>
          </p:nvPr>
        </p:nvSpPr>
        <p:spPr>
          <a:xfrm>
            <a:off x="6815262" y="3048000"/>
            <a:ext cx="1127760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jan
2017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Tekstvak 105"/>
          <p:cNvSpPr txBox="1"/>
          <p:nvPr>
            <p:custDataLst>
              <p:tags r:id="rId15"/>
            </p:custDataLst>
          </p:nvPr>
        </p:nvSpPr>
        <p:spPr>
          <a:xfrm>
            <a:off x="7955280" y="3048000"/>
            <a:ext cx="724557" cy="381000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nl-NL" b="1" smtClean="0">
                <a:solidFill>
                  <a:srgbClr val="FF4500"/>
                </a:solidFill>
                <a:latin typeface="Calibri" panose="020F0502020204030204" pitchFamily="34" charset="0"/>
              </a:rPr>
              <a:t>2017</a:t>
            </a:r>
            <a:endParaRPr lang="nl-NL" b="1">
              <a:solidFill>
                <a:srgbClr val="FF4500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Gelijkbenige driehoek 107"/>
          <p:cNvSpPr/>
          <p:nvPr>
            <p:custDataLst>
              <p:tags r:id="rId16"/>
            </p:custDataLst>
          </p:nvPr>
        </p:nvSpPr>
        <p:spPr>
          <a:xfrm rot="10800000">
            <a:off x="6700962" y="2857500"/>
            <a:ext cx="228600" cy="254000"/>
          </a:xfrm>
          <a:prstGeom prst="triangle">
            <a:avLst/>
          </a:prstGeom>
          <a:solidFill>
            <a:schemeClr val="tx2"/>
          </a:solidFill>
          <a:ln w="15875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0" name="Tekstvak 109"/>
          <p:cNvSpPr txBox="1"/>
          <p:nvPr>
            <p:custDataLst>
              <p:tags r:id="rId17"/>
            </p:custDataLst>
          </p:nvPr>
        </p:nvSpPr>
        <p:spPr>
          <a:xfrm>
            <a:off x="6210930" y="2530090"/>
            <a:ext cx="1208664" cy="135422"/>
          </a:xfrm>
          <a:prstGeom prst="rect">
            <a:avLst/>
          </a:prstGeom>
          <a:noFill/>
        </p:spPr>
        <p:txBody>
          <a:bodyPr vert="horz" wrap="non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nl-NL" sz="1100" b="1" smtClean="0">
                <a:latin typeface="Calibri" panose="020F0502020204030204" pitchFamily="34" charset="0"/>
              </a:rPr>
              <a:t>naleveren aan BRON</a:t>
            </a:r>
            <a:endParaRPr lang="nl-NL" sz="1100" b="1">
              <a:latin typeface="Calibri" panose="020F0502020204030204" pitchFamily="34" charset="0"/>
            </a:endParaRPr>
          </a:p>
        </p:txBody>
      </p:sp>
      <p:sp>
        <p:nvSpPr>
          <p:cNvPr id="112" name="Tekstvak 111"/>
          <p:cNvSpPr txBox="1"/>
          <p:nvPr>
            <p:custDataLst>
              <p:tags r:id="rId18"/>
            </p:custDataLst>
          </p:nvPr>
        </p:nvSpPr>
        <p:spPr>
          <a:xfrm>
            <a:off x="6568400" y="2690912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nl-NL" sz="1000" smtClean="0">
                <a:solidFill>
                  <a:srgbClr val="1F497E"/>
                </a:solidFill>
                <a:latin typeface="Calibri" panose="020F0502020204030204" pitchFamily="34" charset="0"/>
              </a:rPr>
              <a:t>1/1/2017</a:t>
            </a:r>
            <a:endParaRPr lang="nl-NL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Gelijkbenige driehoek 113"/>
          <p:cNvSpPr/>
          <p:nvPr>
            <p:custDataLst>
              <p:tags r:id="rId19"/>
            </p:custDataLst>
          </p:nvPr>
        </p:nvSpPr>
        <p:spPr>
          <a:xfrm rot="10800000">
            <a:off x="1074420" y="2857500"/>
            <a:ext cx="228600" cy="254000"/>
          </a:xfrm>
          <a:prstGeom prst="triangle">
            <a:avLst/>
          </a:prstGeom>
          <a:solidFill>
            <a:srgbClr val="0072BC"/>
          </a:solidFill>
          <a:ln w="15875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6" name="Tekstvak 115"/>
          <p:cNvSpPr txBox="1"/>
          <p:nvPr>
            <p:custDataLst>
              <p:tags r:id="rId20"/>
            </p:custDataLst>
          </p:nvPr>
        </p:nvSpPr>
        <p:spPr>
          <a:xfrm>
            <a:off x="659288" y="2394669"/>
            <a:ext cx="1058863" cy="27084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nl-NL" sz="1100" b="1" smtClean="0">
                <a:latin typeface="Calibri" panose="020F0502020204030204" pitchFamily="34" charset="0"/>
              </a:rPr>
              <a:t>Omnummeren en ontdubbelen </a:t>
            </a:r>
            <a:endParaRPr lang="nl-NL" sz="1100" b="1">
              <a:latin typeface="Calibri" panose="020F0502020204030204" pitchFamily="34" charset="0"/>
            </a:endParaRPr>
          </a:p>
        </p:txBody>
      </p:sp>
      <p:sp>
        <p:nvSpPr>
          <p:cNvPr id="118" name="Tekstvak 117"/>
          <p:cNvSpPr txBox="1"/>
          <p:nvPr>
            <p:custDataLst>
              <p:tags r:id="rId21"/>
            </p:custDataLst>
          </p:nvPr>
        </p:nvSpPr>
        <p:spPr>
          <a:xfrm>
            <a:off x="941857" y="2690912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nl-NL" sz="1000" smtClean="0">
                <a:solidFill>
                  <a:srgbClr val="1F497E"/>
                </a:solidFill>
                <a:latin typeface="Calibri" panose="020F0502020204030204" pitchFamily="34" charset="0"/>
              </a:rPr>
              <a:t>1/8/2016</a:t>
            </a:r>
            <a:endParaRPr lang="nl-NL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034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7946" y="569826"/>
            <a:ext cx="7290054" cy="1499616"/>
          </a:xfrm>
        </p:spPr>
        <p:txBody>
          <a:bodyPr/>
          <a:lstStyle/>
          <a:p>
            <a:r>
              <a:rPr lang="nl-NL" dirty="0"/>
              <a:t>Nieuwe uitwisseling accreditatie Leerbedrijf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1656" y="2302743"/>
            <a:ext cx="7290055" cy="4023360"/>
          </a:xfrm>
        </p:spPr>
        <p:txBody>
          <a:bodyPr/>
          <a:lstStyle/>
          <a:p>
            <a:r>
              <a:rPr lang="nl-NL" dirty="0" smtClean="0"/>
              <a:t> </a:t>
            </a:r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11</a:t>
            </a:fld>
            <a:endParaRPr lang="en-US"/>
          </a:p>
        </p:txBody>
      </p:sp>
      <p:sp>
        <p:nvSpPr>
          <p:cNvPr id="9" name="Rechthoek 8"/>
          <p:cNvSpPr/>
          <p:nvPr/>
        </p:nvSpPr>
        <p:spPr>
          <a:xfrm>
            <a:off x="3190739" y="1903648"/>
            <a:ext cx="1506828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BRON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5200919" y="3175973"/>
            <a:ext cx="1506828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SBB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650114" y="3287970"/>
            <a:ext cx="1506828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Instelling</a:t>
            </a: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658968" y="4902472"/>
            <a:ext cx="1506828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Student</a:t>
            </a:r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5214794" y="4828356"/>
            <a:ext cx="1506828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Stagebedrijf</a:t>
            </a:r>
            <a:endParaRPr lang="nl-NL" dirty="0"/>
          </a:p>
        </p:txBody>
      </p:sp>
      <p:sp>
        <p:nvSpPr>
          <p:cNvPr id="14" name="PIJL-RECHTS 13"/>
          <p:cNvSpPr/>
          <p:nvPr/>
        </p:nvSpPr>
        <p:spPr>
          <a:xfrm>
            <a:off x="2785057" y="3175973"/>
            <a:ext cx="2318197" cy="36278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accent6">
                    <a:lumMod val="50000"/>
                  </a:schemeClr>
                </a:solidFill>
              </a:rPr>
              <a:t>Verzoek tot identificatie</a:t>
            </a:r>
            <a:endParaRPr lang="nl-NL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PIJL-RECHTS 14"/>
          <p:cNvSpPr/>
          <p:nvPr/>
        </p:nvSpPr>
        <p:spPr>
          <a:xfrm>
            <a:off x="2833888" y="4058338"/>
            <a:ext cx="2318197" cy="25608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7030A0"/>
                </a:solidFill>
              </a:rPr>
              <a:t>Status erkenning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16" name="PIJL-LINKS 15"/>
          <p:cNvSpPr/>
          <p:nvPr/>
        </p:nvSpPr>
        <p:spPr>
          <a:xfrm>
            <a:off x="2785055" y="3633172"/>
            <a:ext cx="2318197" cy="223997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NL" dirty="0" smtClean="0">
                <a:solidFill>
                  <a:srgbClr val="7030A0"/>
                </a:solidFill>
              </a:rPr>
              <a:t>identificatie</a:t>
            </a:r>
            <a:endParaRPr lang="nl-NL" dirty="0">
              <a:solidFill>
                <a:srgbClr val="7030A0"/>
              </a:solidFill>
            </a:endParaRPr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4829577" y="2179242"/>
            <a:ext cx="1738648" cy="77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5525037" y="4181694"/>
            <a:ext cx="12878" cy="629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 flipH="1" flipV="1">
            <a:off x="6168980" y="4186380"/>
            <a:ext cx="1" cy="641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2202823" y="4237426"/>
            <a:ext cx="2948861" cy="7771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H="1" flipV="1">
            <a:off x="4829577" y="2462094"/>
            <a:ext cx="1339404" cy="523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5525037" y="4286589"/>
            <a:ext cx="1481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Erkenning</a:t>
            </a:r>
            <a:endParaRPr lang="nl-NL" dirty="0"/>
          </a:p>
        </p:txBody>
      </p:sp>
      <p:sp>
        <p:nvSpPr>
          <p:cNvPr id="34" name="PIJL-RECHTS 33"/>
          <p:cNvSpPr/>
          <p:nvPr/>
        </p:nvSpPr>
        <p:spPr>
          <a:xfrm rot="19881569">
            <a:off x="764055" y="2259092"/>
            <a:ext cx="1983285" cy="32037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>
                <a:solidFill>
                  <a:schemeClr val="accent6">
                    <a:lumMod val="50000"/>
                  </a:schemeClr>
                </a:solidFill>
              </a:rPr>
              <a:t>Verzoek tot identificatie</a:t>
            </a:r>
            <a:endParaRPr lang="nl-NL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PIJL-LINKS 35"/>
          <p:cNvSpPr/>
          <p:nvPr/>
        </p:nvSpPr>
        <p:spPr>
          <a:xfrm rot="19827546">
            <a:off x="1041538" y="2569044"/>
            <a:ext cx="1966175" cy="223084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nl-NL" dirty="0" smtClean="0">
                <a:solidFill>
                  <a:srgbClr val="7030A0"/>
                </a:solidFill>
              </a:rPr>
              <a:t>identificatie</a:t>
            </a:r>
            <a:endParaRPr lang="nl-NL" dirty="0">
              <a:solidFill>
                <a:srgbClr val="7030A0"/>
              </a:solidFill>
            </a:endParaRPr>
          </a:p>
        </p:txBody>
      </p:sp>
      <p:sp>
        <p:nvSpPr>
          <p:cNvPr id="37" name="PIJL-RECHTS 36"/>
          <p:cNvSpPr/>
          <p:nvPr/>
        </p:nvSpPr>
        <p:spPr>
          <a:xfrm rot="19806409">
            <a:off x="1440935" y="2698054"/>
            <a:ext cx="1811103" cy="1944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rgbClr val="7030A0"/>
                </a:solidFill>
              </a:rPr>
              <a:t>Status erkenning</a:t>
            </a:r>
            <a:endParaRPr lang="nl-NL" dirty="0">
              <a:solidFill>
                <a:srgbClr val="7030A0"/>
              </a:solidFill>
            </a:endParaRPr>
          </a:p>
        </p:txBody>
      </p:sp>
      <p:cxnSp>
        <p:nvCxnSpPr>
          <p:cNvPr id="41" name="Rechte verbindingslijn met pijl 40"/>
          <p:cNvCxnSpPr/>
          <p:nvPr/>
        </p:nvCxnSpPr>
        <p:spPr>
          <a:xfrm>
            <a:off x="2240080" y="5359672"/>
            <a:ext cx="2863172" cy="27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V="1">
            <a:off x="1300766" y="4309033"/>
            <a:ext cx="0" cy="50222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2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4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Shared Service Center Peoplesoft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Noorderpoort</a:t>
            </a:r>
            <a:endParaRPr lang="en-US" dirty="0" smtClean="0"/>
          </a:p>
          <a:p>
            <a:r>
              <a:rPr lang="en-US" dirty="0" smtClean="0"/>
              <a:t>Alfa-college</a:t>
            </a:r>
          </a:p>
          <a:p>
            <a:r>
              <a:rPr lang="en-US" dirty="0" smtClean="0"/>
              <a:t>ROC van </a:t>
            </a:r>
            <a:r>
              <a:rPr lang="en-US" dirty="0" err="1" smtClean="0"/>
              <a:t>Twente</a:t>
            </a:r>
            <a:endParaRPr lang="en-US" dirty="0" smtClean="0"/>
          </a:p>
          <a:p>
            <a:r>
              <a:rPr lang="en-US" dirty="0" smtClean="0"/>
              <a:t>ROC Nijmegen</a:t>
            </a:r>
            <a:endParaRPr lang="en-US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6661"/>
          <a:stretch>
            <a:fillRect/>
          </a:stretch>
        </p:blipFill>
        <p:spPr>
          <a:xfrm>
            <a:off x="0" y="0"/>
            <a:ext cx="9141714" cy="4572000"/>
          </a:xfrm>
        </p:spPr>
      </p:pic>
      <p:sp>
        <p:nvSpPr>
          <p:cNvPr id="6" name="Rechthoek 5"/>
          <p:cNvSpPr/>
          <p:nvPr/>
        </p:nvSpPr>
        <p:spPr>
          <a:xfrm>
            <a:off x="1576504" y="2967335"/>
            <a:ext cx="5990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ROC Nijmegen Live </a:t>
            </a:r>
            <a:endParaRPr lang="nl-N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organisatie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 Inmiddels 4 </a:t>
            </a:r>
            <a:r>
              <a:rPr lang="nl-NL" dirty="0" err="1" smtClean="0"/>
              <a:t>ROC’s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 Coöperatieve vereniging sinds dec 2014</a:t>
            </a:r>
          </a:p>
          <a:p>
            <a:pPr>
              <a:buFontTx/>
              <a:buChar char="-"/>
            </a:pPr>
            <a:r>
              <a:rPr lang="nl-NL" dirty="0" smtClean="0"/>
              <a:t>12 medewerkers in Groningen, Hengelo en Nijmegen</a:t>
            </a:r>
          </a:p>
          <a:p>
            <a:pPr marL="0" indent="0">
              <a:buNone/>
            </a:pPr>
            <a:r>
              <a:rPr lang="nl-NL" dirty="0" smtClean="0"/>
              <a:t>- 5 Releases per jaar (12 dec, 2016: 20 feb, 23 april, 2 juli, 8 okt)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- Migratie ROC Nijmegen (afgerond)</a:t>
            </a: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 </a:t>
            </a:r>
            <a:r>
              <a:rPr lang="nl-NL" dirty="0" err="1" smtClean="0"/>
              <a:t>Studievolg</a:t>
            </a:r>
            <a:r>
              <a:rPr lang="nl-NL" dirty="0" smtClean="0"/>
              <a:t> </a:t>
            </a:r>
            <a:r>
              <a:rPr lang="nl-NL" dirty="0"/>
              <a:t>ROC Nijmegen</a:t>
            </a:r>
          </a:p>
          <a:p>
            <a:pPr>
              <a:buFontTx/>
              <a:buChar char="-"/>
            </a:pPr>
            <a:r>
              <a:rPr lang="nl-NL" dirty="0" smtClean="0"/>
              <a:t> Migratie hosting en beheer (MCX)</a:t>
            </a:r>
          </a:p>
          <a:p>
            <a:pPr>
              <a:buFontTx/>
              <a:buChar char="-"/>
            </a:pPr>
            <a:r>
              <a:rPr lang="nl-NL" dirty="0" smtClean="0"/>
              <a:t> Intake 2.0</a:t>
            </a:r>
          </a:p>
          <a:p>
            <a:pPr>
              <a:buFontTx/>
              <a:buChar char="-"/>
            </a:pPr>
            <a:r>
              <a:rPr lang="nl-NL" dirty="0"/>
              <a:t> </a:t>
            </a:r>
            <a:r>
              <a:rPr lang="nl-NL" dirty="0" smtClean="0"/>
              <a:t>Digitaal aanmelden 3.0</a:t>
            </a:r>
          </a:p>
          <a:p>
            <a:pPr>
              <a:buFontTx/>
              <a:buChar char="-"/>
            </a:pPr>
            <a:r>
              <a:rPr lang="nl-NL" dirty="0" smtClean="0"/>
              <a:t> Digitalisering documenten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Op stapel: Selfservice met </a:t>
            </a:r>
            <a:r>
              <a:rPr lang="nl-NL" dirty="0" err="1" smtClean="0"/>
              <a:t>Fluid</a:t>
            </a:r>
            <a:r>
              <a:rPr lang="nl-NL" dirty="0" smtClean="0"/>
              <a:t> &amp; Campus </a:t>
            </a:r>
            <a:r>
              <a:rPr lang="nl-NL" dirty="0" err="1" smtClean="0"/>
              <a:t>Solutions</a:t>
            </a:r>
            <a:r>
              <a:rPr lang="nl-NL" dirty="0" smtClean="0"/>
              <a:t> 9.2!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Migratie ROC Nijmegen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- Start:  oktober 2014   Go live: 23 oktober 2015</a:t>
            </a:r>
          </a:p>
          <a:p>
            <a:pPr marL="0" indent="0">
              <a:buNone/>
            </a:pPr>
            <a:r>
              <a:rPr lang="nl-NL" dirty="0" smtClean="0"/>
              <a:t>- Aansluiten bij SSC template voor Studentadministratie</a:t>
            </a:r>
          </a:p>
          <a:p>
            <a:pPr marL="128019" lvl="1" indent="0">
              <a:buNone/>
            </a:pPr>
            <a:r>
              <a:rPr lang="nl-NL" dirty="0" smtClean="0"/>
              <a:t>- Digitaal aanmelden</a:t>
            </a:r>
          </a:p>
          <a:p>
            <a:pPr marL="128019" lvl="1" indent="0">
              <a:buNone/>
            </a:pPr>
            <a:r>
              <a:rPr lang="nl-NL" dirty="0" smtClean="0"/>
              <a:t>- Intake</a:t>
            </a:r>
          </a:p>
          <a:p>
            <a:pPr marL="128019" lvl="1" indent="0">
              <a:buNone/>
            </a:pPr>
            <a:r>
              <a:rPr lang="nl-NL" dirty="0" smtClean="0"/>
              <a:t>- Inschrijf en BRON </a:t>
            </a:r>
          </a:p>
          <a:p>
            <a:pPr marL="128019" lvl="1" indent="0">
              <a:buNone/>
            </a:pPr>
            <a:r>
              <a:rPr lang="nl-NL" dirty="0" smtClean="0"/>
              <a:t>- BPV (stagecontracten)</a:t>
            </a:r>
          </a:p>
          <a:p>
            <a:pPr marL="128019" lvl="1" indent="0">
              <a:buNone/>
            </a:pPr>
            <a:r>
              <a:rPr lang="nl-NL" dirty="0" smtClean="0"/>
              <a:t>- Presentieregistratie/VSV melding</a:t>
            </a:r>
          </a:p>
          <a:p>
            <a:pPr marL="128019" lvl="1" indent="0">
              <a:buNone/>
            </a:pPr>
            <a:r>
              <a:rPr lang="nl-NL" dirty="0" smtClean="0"/>
              <a:t>- Opleidingsbladen/domeinen</a:t>
            </a:r>
          </a:p>
          <a:p>
            <a:pPr marL="128019" lvl="1" indent="0">
              <a:buNone/>
            </a:pPr>
            <a:r>
              <a:rPr lang="nl-NL" dirty="0" smtClean="0"/>
              <a:t>- Bulkmutaties</a:t>
            </a:r>
          </a:p>
          <a:p>
            <a:pPr marL="128019" lvl="1" indent="0">
              <a:buNone/>
            </a:pPr>
            <a:r>
              <a:rPr lang="nl-NL" dirty="0" smtClean="0"/>
              <a:t>- Resultaatbeheer (</a:t>
            </a:r>
            <a:r>
              <a:rPr lang="nl-NL" dirty="0" err="1" smtClean="0"/>
              <a:t>summatief</a:t>
            </a:r>
            <a:r>
              <a:rPr lang="nl-NL" dirty="0" smtClean="0"/>
              <a:t>)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Studievolg</a:t>
            </a:r>
            <a:r>
              <a:rPr lang="nl-NL" dirty="0"/>
              <a:t> ROC Nijmegen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Aanpak: gezamenlijke ontwikkeling 4 </a:t>
            </a:r>
            <a:r>
              <a:rPr lang="nl-NL" dirty="0" err="1" smtClean="0"/>
              <a:t>ROC’s</a:t>
            </a:r>
            <a:r>
              <a:rPr lang="nl-NL" dirty="0" smtClean="0"/>
              <a:t>, Nijmegen in the lead.</a:t>
            </a:r>
          </a:p>
          <a:p>
            <a:pPr marL="0" indent="0">
              <a:buNone/>
            </a:pPr>
            <a:r>
              <a:rPr lang="nl-NL" dirty="0" smtClean="0"/>
              <a:t>Onderdelen</a:t>
            </a:r>
          </a:p>
          <a:p>
            <a:pPr marL="0" indent="0">
              <a:buNone/>
            </a:pPr>
            <a:r>
              <a:rPr lang="nl-NL" dirty="0" smtClean="0"/>
              <a:t>- Onderwijscatalogus</a:t>
            </a:r>
          </a:p>
          <a:p>
            <a:pPr marL="0" indent="0">
              <a:buNone/>
            </a:pPr>
            <a:r>
              <a:rPr lang="nl-NL" dirty="0" smtClean="0"/>
              <a:t>- OER en </a:t>
            </a:r>
            <a:r>
              <a:rPr lang="nl-NL" dirty="0" err="1" smtClean="0"/>
              <a:t>toetsbomen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 Zachte begeleiding</a:t>
            </a:r>
          </a:p>
          <a:p>
            <a:pPr marL="0" indent="0">
              <a:buNone/>
            </a:pPr>
            <a:r>
              <a:rPr lang="nl-NL" dirty="0" smtClean="0"/>
              <a:t>- Resultaatbeheer (formatief)</a:t>
            </a:r>
          </a:p>
          <a:p>
            <a:pPr marL="0" indent="0">
              <a:buNone/>
            </a:pPr>
            <a:r>
              <a:rPr lang="nl-NL" dirty="0" smtClean="0"/>
              <a:t>- O.a</a:t>
            </a:r>
            <a:r>
              <a:rPr lang="nl-NL" dirty="0"/>
              <a:t>. </a:t>
            </a:r>
            <a:r>
              <a:rPr lang="nl-NL" dirty="0" smtClean="0"/>
              <a:t>m.b.v. PEAM</a:t>
            </a:r>
            <a:r>
              <a:rPr lang="nl-NL" dirty="0"/>
              <a:t>, EMS, Advisor </a:t>
            </a:r>
            <a:r>
              <a:rPr lang="nl-NL" dirty="0" err="1" smtClean="0"/>
              <a:t>Notes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 Planning: </a:t>
            </a:r>
            <a:r>
              <a:rPr lang="nl-NL" dirty="0"/>
              <a:t>1 aug </a:t>
            </a:r>
            <a:r>
              <a:rPr lang="nl-NL" dirty="0" smtClean="0"/>
              <a:t>2016 live bij ROC Nijmegen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>
                <a:solidFill>
                  <a:srgbClr val="FF33CC"/>
                </a:solidFill>
              </a:rPr>
              <a:t>Sessie in EMEA </a:t>
            </a:r>
            <a:r>
              <a:rPr lang="nl-NL" dirty="0" err="1" smtClean="0">
                <a:solidFill>
                  <a:srgbClr val="FF33CC"/>
                </a:solidFill>
              </a:rPr>
              <a:t>conf</a:t>
            </a:r>
            <a:r>
              <a:rPr lang="nl-NL" dirty="0" smtClean="0">
                <a:solidFill>
                  <a:srgbClr val="FF33CC"/>
                </a:solidFill>
              </a:rPr>
              <a:t>: 5350 PEAM </a:t>
            </a:r>
            <a:r>
              <a:rPr lang="nl-NL" dirty="0" err="1" smtClean="0">
                <a:solidFill>
                  <a:srgbClr val="FF33CC"/>
                </a:solidFill>
              </a:rPr>
              <a:t>Implementation</a:t>
            </a:r>
            <a:r>
              <a:rPr lang="nl-NL" dirty="0" smtClean="0">
                <a:solidFill>
                  <a:srgbClr val="FF33CC"/>
                </a:solidFill>
              </a:rPr>
              <a:t> </a:t>
            </a:r>
            <a:r>
              <a:rPr lang="nl-NL" dirty="0" smtClean="0"/>
              <a:t>(Wyke </a:t>
            </a:r>
            <a:r>
              <a:rPr lang="nl-NL" dirty="0" err="1" smtClean="0"/>
              <a:t>Beeking</a:t>
            </a:r>
            <a:r>
              <a:rPr lang="nl-NL" dirty="0" smtClean="0"/>
              <a:t>, Cy2)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Migratie hosting en beheer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- Europese aanbesteding eind 2014</a:t>
            </a:r>
          </a:p>
          <a:p>
            <a:pPr marL="0" indent="0">
              <a:buNone/>
            </a:pPr>
            <a:r>
              <a:rPr lang="nl-NL" dirty="0" smtClean="0"/>
              <a:t>- Eén database Platform (Oracle), standaard configuraties, één aanspreekpunt voor SSC</a:t>
            </a:r>
          </a:p>
          <a:p>
            <a:pPr marL="0" indent="0">
              <a:buNone/>
            </a:pPr>
            <a:r>
              <a:rPr lang="nl-NL" dirty="0" smtClean="0"/>
              <a:t>- op basis van PT 8.54</a:t>
            </a:r>
          </a:p>
          <a:p>
            <a:pPr marL="0" indent="0">
              <a:buNone/>
            </a:pPr>
            <a:r>
              <a:rPr lang="nl-NL" dirty="0" smtClean="0"/>
              <a:t>Planning</a:t>
            </a:r>
          </a:p>
          <a:p>
            <a:pPr marL="0" indent="0">
              <a:buNone/>
            </a:pPr>
            <a:r>
              <a:rPr lang="nl-NL" dirty="0" smtClean="0"/>
              <a:t>- Januari 2015: start transitie naar MCX</a:t>
            </a:r>
          </a:p>
          <a:p>
            <a:pPr marL="0" indent="0">
              <a:buNone/>
            </a:pPr>
            <a:r>
              <a:rPr lang="nl-NL" dirty="0" smtClean="0"/>
              <a:t>- 23 oktober 2015 ROC Nijmegen live</a:t>
            </a:r>
          </a:p>
          <a:p>
            <a:pPr marL="0" indent="0">
              <a:buNone/>
            </a:pPr>
            <a:r>
              <a:rPr lang="nl-NL" dirty="0" smtClean="0"/>
              <a:t>- December 2015: Alfa-college en ROC van Twente</a:t>
            </a:r>
          </a:p>
          <a:p>
            <a:pPr marL="0" indent="0">
              <a:buNone/>
            </a:pPr>
            <a:r>
              <a:rPr lang="nl-NL" dirty="0" smtClean="0"/>
              <a:t>- Februari 2016: Noorderpoort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33CC"/>
                </a:solidFill>
              </a:rPr>
              <a:t>Sessie Dutch track 5331: </a:t>
            </a:r>
            <a:r>
              <a:rPr lang="nl-NL" dirty="0">
                <a:solidFill>
                  <a:srgbClr val="FF33CC"/>
                </a:solidFill>
              </a:rPr>
              <a:t>Outsourcing hosting en technisch </a:t>
            </a:r>
            <a:r>
              <a:rPr lang="nl-NL" dirty="0" smtClean="0">
                <a:solidFill>
                  <a:srgbClr val="FF33CC"/>
                </a:solidFill>
              </a:rPr>
              <a:t>beheer</a:t>
            </a:r>
            <a:endParaRPr lang="nl-NL" dirty="0">
              <a:solidFill>
                <a:srgbClr val="FF33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Intake </a:t>
            </a:r>
            <a:r>
              <a:rPr lang="nl-NL" dirty="0" smtClean="0"/>
              <a:t>2.0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Ondersteuning van het proces vanaf aanmelden tot inschrijven</a:t>
            </a:r>
          </a:p>
          <a:p>
            <a:pPr marL="0" indent="0">
              <a:buNone/>
            </a:pPr>
            <a:r>
              <a:rPr lang="nl-NL" dirty="0" smtClean="0"/>
              <a:t>- logistiek intakegesprekken</a:t>
            </a:r>
          </a:p>
          <a:p>
            <a:pPr>
              <a:buFontTx/>
              <a:buChar char="-"/>
            </a:pPr>
            <a:r>
              <a:rPr lang="nl-NL" dirty="0" smtClean="0"/>
              <a:t> workflow doorverwijzing </a:t>
            </a:r>
          </a:p>
          <a:p>
            <a:pPr>
              <a:buFontTx/>
              <a:buChar char="-"/>
            </a:pPr>
            <a:r>
              <a:rPr lang="nl-NL" dirty="0"/>
              <a:t> </a:t>
            </a:r>
            <a:r>
              <a:rPr lang="nl-NL" dirty="0" smtClean="0"/>
              <a:t>communicatie (brief of mail)</a:t>
            </a:r>
          </a:p>
          <a:p>
            <a:pPr>
              <a:buFontTx/>
              <a:buChar char="-"/>
            </a:pPr>
            <a:r>
              <a:rPr lang="nl-NL" dirty="0" smtClean="0"/>
              <a:t> dossiervorming</a:t>
            </a:r>
          </a:p>
          <a:p>
            <a:pPr>
              <a:buFontTx/>
              <a:buChar char="-"/>
            </a:pPr>
            <a:r>
              <a:rPr lang="nl-NL" dirty="0"/>
              <a:t> </a:t>
            </a:r>
            <a:r>
              <a:rPr lang="nl-NL" dirty="0" smtClean="0"/>
              <a:t>monitoring en sturing</a:t>
            </a:r>
          </a:p>
          <a:p>
            <a:pPr marL="0" indent="0">
              <a:buNone/>
            </a:pPr>
            <a:r>
              <a:rPr lang="nl-NL" dirty="0" err="1" smtClean="0"/>
              <a:t>Mbv</a:t>
            </a:r>
            <a:r>
              <a:rPr lang="nl-NL" dirty="0" smtClean="0"/>
              <a:t>. EMS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33CC"/>
                </a:solidFill>
              </a:rPr>
              <a:t>Sessie in de Dutch track 5336: Intakeproces volledig ondersteund met evaluatie en workflow </a:t>
            </a:r>
            <a:r>
              <a:rPr lang="nl-NL" dirty="0" smtClean="0"/>
              <a:t>(Chantal van Minnen en </a:t>
            </a:r>
            <a:r>
              <a:rPr lang="nl-NL" dirty="0" err="1" smtClean="0"/>
              <a:t>Anthea</a:t>
            </a:r>
            <a:r>
              <a:rPr lang="nl-NL" dirty="0" smtClean="0"/>
              <a:t> Sluiter, Noorderpoort)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Digitaal aanmelden </a:t>
            </a:r>
            <a:r>
              <a:rPr lang="nl-NL" dirty="0" smtClean="0"/>
              <a:t>3.0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Sinds juli 2014: 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- één aanmeldpagina voor 4 </a:t>
            </a:r>
            <a:r>
              <a:rPr lang="nl-NL" dirty="0" err="1" smtClean="0"/>
              <a:t>ROC’s</a:t>
            </a:r>
            <a:r>
              <a:rPr lang="nl-NL" dirty="0" smtClean="0"/>
              <a:t> (eigen branding) </a:t>
            </a:r>
            <a:r>
              <a:rPr lang="nl-NL" dirty="0" err="1" smtClean="0"/>
              <a:t>mbv</a:t>
            </a:r>
            <a:r>
              <a:rPr lang="nl-NL" dirty="0" smtClean="0"/>
              <a:t> AAWS</a:t>
            </a:r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err="1" smtClean="0"/>
              <a:t>opleidingenaanbod</a:t>
            </a:r>
            <a:r>
              <a:rPr lang="nl-NL" dirty="0" smtClean="0"/>
              <a:t> vastgelegd in </a:t>
            </a:r>
            <a:r>
              <a:rPr lang="nl-NL" dirty="0" err="1" smtClean="0"/>
              <a:t>PeopleSoft</a:t>
            </a:r>
            <a:r>
              <a:rPr lang="nl-NL" dirty="0" smtClean="0"/>
              <a:t> (als bron, student kiest altijd de actuele versie van een opleiding)</a:t>
            </a:r>
          </a:p>
          <a:p>
            <a:pPr marL="0" indent="0">
              <a:buNone/>
            </a:pPr>
            <a:r>
              <a:rPr lang="nl-NL" dirty="0" smtClean="0"/>
              <a:t>Wensen en verbeteringen:</a:t>
            </a:r>
          </a:p>
          <a:p>
            <a:pPr marL="0" indent="0">
              <a:buNone/>
            </a:pPr>
            <a:r>
              <a:rPr lang="nl-NL" dirty="0" smtClean="0"/>
              <a:t>- zelf teksten editen op de aanmeldpagina</a:t>
            </a:r>
          </a:p>
          <a:p>
            <a:pPr marL="0" indent="0">
              <a:buNone/>
            </a:pPr>
            <a:r>
              <a:rPr lang="nl-NL" dirty="0" smtClean="0"/>
              <a:t>- beter inzicht in vooropleidingen (focus op vakmanschap en bekostiging)</a:t>
            </a:r>
          </a:p>
          <a:p>
            <a:pPr marL="0" indent="0">
              <a:buNone/>
            </a:pPr>
            <a:r>
              <a:rPr lang="nl-NL" dirty="0" smtClean="0"/>
              <a:t>- beter inzicht in benodigde intake</a:t>
            </a:r>
          </a:p>
          <a:p>
            <a:pPr marL="0" indent="0">
              <a:buNone/>
            </a:pPr>
            <a:r>
              <a:rPr lang="nl-NL" dirty="0" smtClean="0"/>
              <a:t>- En nog ca. 50 andere kleine verbeteringen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Hans Janssen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675" y="2837164"/>
            <a:ext cx="3570581" cy="112189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err="1"/>
              <a:t>P</a:t>
            </a:r>
            <a:r>
              <a:rPr lang="en-US" dirty="0" err="1" smtClean="0"/>
              <a:t>roductmanager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SaNS</a:t>
            </a:r>
            <a:r>
              <a:rPr lang="en-US" dirty="0"/>
              <a:t> </a:t>
            </a:r>
            <a:r>
              <a:rPr lang="en-US" dirty="0" err="1"/>
              <a:t>Expertisecentrum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hans.janssen@sans-ec.nl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Paulien</a:t>
            </a:r>
            <a:r>
              <a:rPr lang="en-US" dirty="0" smtClean="0"/>
              <a:t> van </a:t>
            </a:r>
            <a:r>
              <a:rPr lang="en-US" dirty="0" err="1" smtClean="0"/>
              <a:t>Londen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837164"/>
            <a:ext cx="4089302" cy="1121891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err="1"/>
              <a:t>Proces</a:t>
            </a:r>
            <a:r>
              <a:rPr lang="en-US" dirty="0"/>
              <a:t>- en </a:t>
            </a:r>
            <a:r>
              <a:rPr lang="en-US" dirty="0" err="1" smtClean="0"/>
              <a:t>Relatiemanager</a:t>
            </a:r>
            <a:r>
              <a:rPr lang="en-US" dirty="0" smtClean="0"/>
              <a:t> </a:t>
            </a:r>
            <a:r>
              <a:rPr lang="en-US" dirty="0"/>
              <a:t>CSA</a:t>
            </a:r>
          </a:p>
          <a:p>
            <a:pPr>
              <a:spcBef>
                <a:spcPts val="0"/>
              </a:spcBef>
            </a:pPr>
            <a:r>
              <a:rPr lang="en-US" dirty="0" err="1"/>
              <a:t>Hogeschool</a:t>
            </a:r>
            <a:r>
              <a:rPr lang="en-US" dirty="0"/>
              <a:t> Inholland</a:t>
            </a:r>
          </a:p>
          <a:p>
            <a:pPr>
              <a:spcBef>
                <a:spcPts val="600"/>
              </a:spcBef>
            </a:pPr>
            <a:r>
              <a:rPr lang="en-US" dirty="0"/>
              <a:t>paulien.vanlonden@inholland.nl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46963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F7B99"/>
              </a:buClr>
            </a:pP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F7B99"/>
              </a:buClr>
            </a:pP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68096" y="4236030"/>
            <a:ext cx="356616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2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F7B99"/>
              </a:buClr>
            </a:pPr>
            <a:r>
              <a:rPr lang="en-US" dirty="0" smtClean="0">
                <a:solidFill>
                  <a:srgbClr val="7F7B99">
                    <a:lumMod val="75000"/>
                  </a:srgbClr>
                </a:solidFill>
              </a:rPr>
              <a:t>Jennifer Moesker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491990" y="4236030"/>
            <a:ext cx="356616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2200" b="0" kern="1200" cap="none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F7B99"/>
              </a:buClr>
            </a:pPr>
            <a:r>
              <a:rPr lang="en-US" dirty="0" err="1" smtClean="0">
                <a:solidFill>
                  <a:srgbClr val="7F7B99">
                    <a:lumMod val="75000"/>
                  </a:srgbClr>
                </a:solidFill>
              </a:rPr>
              <a:t>Huub</a:t>
            </a:r>
            <a:r>
              <a:rPr lang="en-US" dirty="0" smtClean="0">
                <a:solidFill>
                  <a:srgbClr val="7F7B99">
                    <a:lumMod val="75000"/>
                  </a:srgbClr>
                </a:solidFill>
              </a:rPr>
              <a:t> </a:t>
            </a:r>
            <a:r>
              <a:rPr lang="en-US" dirty="0" err="1" smtClean="0">
                <a:solidFill>
                  <a:srgbClr val="7F7B99">
                    <a:lumMod val="75000"/>
                  </a:srgbClr>
                </a:solidFill>
              </a:rPr>
              <a:t>Overbeek</a:t>
            </a:r>
            <a:endParaRPr lang="en-US" dirty="0">
              <a:solidFill>
                <a:srgbClr val="7F7B99">
                  <a:lumMod val="75000"/>
                </a:srgbClr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768096" y="4865307"/>
            <a:ext cx="3645027" cy="97462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/>
          <a:p>
            <a:pPr marL="91440" indent="-91440" defTabSz="914377">
              <a:lnSpc>
                <a:spcPct val="90000"/>
              </a:lnSpc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000" dirty="0" err="1"/>
              <a:t>Programmamanager</a:t>
            </a:r>
            <a:r>
              <a:rPr lang="en-US" sz="2000" dirty="0"/>
              <a:t> </a:t>
            </a:r>
          </a:p>
          <a:p>
            <a:pPr marL="91440" indent="-91440" defTabSz="914377">
              <a:lnSpc>
                <a:spcPct val="90000"/>
              </a:lnSpc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000" dirty="0"/>
              <a:t>Dutch Education User Group</a:t>
            </a:r>
          </a:p>
          <a:p>
            <a:pPr marL="91440" indent="-91440" defTabSz="914377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000" dirty="0"/>
              <a:t>j.moesker@deug.nl</a:t>
            </a:r>
          </a:p>
        </p:txBody>
      </p:sp>
      <p:sp>
        <p:nvSpPr>
          <p:cNvPr id="18" name="Rechthoek 17"/>
          <p:cNvSpPr/>
          <p:nvPr/>
        </p:nvSpPr>
        <p:spPr>
          <a:xfrm>
            <a:off x="4491990" y="4865307"/>
            <a:ext cx="3836574" cy="974626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/>
          <a:p>
            <a:pPr marL="91440" indent="-91440" defTabSz="914377">
              <a:lnSpc>
                <a:spcPct val="90000"/>
              </a:lnSpc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000" dirty="0"/>
              <a:t>Manager</a:t>
            </a:r>
          </a:p>
          <a:p>
            <a:pPr marL="91440" indent="-91440" defTabSz="914377">
              <a:lnSpc>
                <a:spcPct val="90000"/>
              </a:lnSpc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000" dirty="0"/>
              <a:t>Shared Service Centre PeopleSoft</a:t>
            </a:r>
          </a:p>
          <a:p>
            <a:pPr marL="91440" indent="-91440" defTabSz="914377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</a:pPr>
            <a:r>
              <a:rPr lang="nl-NL" sz="2000" dirty="0"/>
              <a:t>hcm.overbeek@alfa-college.nl</a:t>
            </a:r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Digitalisering </a:t>
            </a:r>
            <a:r>
              <a:rPr lang="nl-NL" dirty="0" smtClean="0"/>
              <a:t>documenten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- Generieke aanlevering van documenten uit </a:t>
            </a:r>
            <a:r>
              <a:rPr lang="nl-NL" dirty="0" err="1" smtClean="0"/>
              <a:t>PeopleSoft</a:t>
            </a:r>
            <a:r>
              <a:rPr lang="nl-NL" dirty="0" smtClean="0"/>
              <a:t> aan documentmanagementsystemen van </a:t>
            </a:r>
            <a:r>
              <a:rPr lang="nl-NL" dirty="0" err="1" smtClean="0"/>
              <a:t>ROC’s</a:t>
            </a:r>
            <a:r>
              <a:rPr lang="nl-NL" dirty="0" smtClean="0"/>
              <a:t> (Corsa, </a:t>
            </a:r>
            <a:r>
              <a:rPr lang="nl-NL" dirty="0" err="1" smtClean="0"/>
              <a:t>Circle</a:t>
            </a:r>
            <a:r>
              <a:rPr lang="nl-NL" dirty="0" smtClean="0"/>
              <a:t>, </a:t>
            </a:r>
            <a:r>
              <a:rPr lang="nl-NL" dirty="0" err="1" smtClean="0"/>
              <a:t>Doclogic</a:t>
            </a:r>
            <a:r>
              <a:rPr lang="nl-NL" dirty="0" smtClean="0"/>
              <a:t>)</a:t>
            </a:r>
          </a:p>
          <a:p>
            <a:r>
              <a:rPr lang="nl-NL" dirty="0" smtClean="0"/>
              <a:t>- Ontsluiting van documenten binnen context in </a:t>
            </a:r>
            <a:r>
              <a:rPr lang="nl-NL" dirty="0" err="1" smtClean="0"/>
              <a:t>PeopleSoft</a:t>
            </a:r>
            <a:r>
              <a:rPr lang="nl-NL" dirty="0"/>
              <a:t> </a:t>
            </a:r>
            <a:r>
              <a:rPr lang="nl-NL" dirty="0" smtClean="0"/>
              <a:t>(linkje vanuit DMS, bv. bij 360 gr view student </a:t>
            </a:r>
            <a:r>
              <a:rPr lang="nl-NL" dirty="0" smtClean="0">
                <a:sym typeface="Wingdings" panose="05000000000000000000" pitchFamily="2" charset="2"/>
              </a:rPr>
              <a:t> onderwijsovereenkomst)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- live sinds oktober</a:t>
            </a:r>
            <a:endParaRPr lang="nl-NL" dirty="0">
              <a:sym typeface="Wingdings" panose="05000000000000000000" pitchFamily="2" charset="2"/>
            </a:endParaRP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Hogeschool </a:t>
            </a:r>
            <a:r>
              <a:rPr lang="nl-NL" dirty="0" err="1"/>
              <a:t>Inholland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527788" cy="146304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2" b="12652"/>
          <a:stretch>
            <a:fillRect/>
          </a:stretch>
        </p:blipFill>
        <p:spPr/>
      </p:pic>
      <p:sp>
        <p:nvSpPr>
          <p:cNvPr id="6" name="Tekstvak 5"/>
          <p:cNvSpPr txBox="1"/>
          <p:nvPr/>
        </p:nvSpPr>
        <p:spPr>
          <a:xfrm>
            <a:off x="167054" y="4202725"/>
            <a:ext cx="313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prstClr val="white"/>
                </a:solidFill>
              </a:rPr>
              <a:t>Interieur Inholland Haarlem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Organisatie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nl-NL" dirty="0" smtClean="0"/>
              <a:t> 9 locaties in Noord- en Zuid-Holland</a:t>
            </a:r>
          </a:p>
          <a:p>
            <a:pPr lvl="1">
              <a:buFontTx/>
              <a:buChar char="-"/>
            </a:pPr>
            <a:r>
              <a:rPr lang="nl-NL" dirty="0" smtClean="0"/>
              <a:t>Alkmaar		- Diemen</a:t>
            </a:r>
          </a:p>
          <a:p>
            <a:pPr lvl="1">
              <a:buFontTx/>
              <a:buChar char="-"/>
            </a:pPr>
            <a:r>
              <a:rPr lang="nl-NL" dirty="0" smtClean="0"/>
              <a:t>Amstelveen		- Dordrecht</a:t>
            </a:r>
          </a:p>
          <a:p>
            <a:pPr lvl="1">
              <a:buFontTx/>
              <a:buChar char="-"/>
            </a:pPr>
            <a:r>
              <a:rPr lang="nl-NL" dirty="0" smtClean="0"/>
              <a:t>Amsterdam		- Haarlem</a:t>
            </a:r>
          </a:p>
          <a:p>
            <a:pPr lvl="1">
              <a:buFontTx/>
              <a:buChar char="-"/>
            </a:pPr>
            <a:r>
              <a:rPr lang="nl-NL" dirty="0" smtClean="0"/>
              <a:t>Delft			- Rotterdam</a:t>
            </a:r>
          </a:p>
          <a:p>
            <a:pPr lvl="1">
              <a:buFontTx/>
              <a:buChar char="-"/>
            </a:pPr>
            <a:r>
              <a:rPr lang="nl-NL" dirty="0" smtClean="0"/>
              <a:t>Den Haag 		- (Groningen)</a:t>
            </a:r>
          </a:p>
          <a:p>
            <a:pPr>
              <a:buFontTx/>
              <a:buChar char="-"/>
            </a:pPr>
            <a:r>
              <a:rPr lang="nl-NL" dirty="0" smtClean="0"/>
              <a:t> 6 domeinen</a:t>
            </a:r>
          </a:p>
          <a:p>
            <a:pPr lvl="1">
              <a:buFontTx/>
              <a:buChar char="-"/>
            </a:pPr>
            <a:r>
              <a:rPr lang="nl-NL" dirty="0" err="1" smtClean="0"/>
              <a:t>Agri</a:t>
            </a:r>
            <a:r>
              <a:rPr lang="nl-NL" dirty="0" smtClean="0"/>
              <a:t>, Food &amp; Life Sciences	- Gezondheid, Sport en Welzijn</a:t>
            </a:r>
          </a:p>
          <a:p>
            <a:pPr lvl="1">
              <a:buFontTx/>
              <a:buChar char="-"/>
            </a:pPr>
            <a:r>
              <a:rPr lang="nl-NL" dirty="0" smtClean="0"/>
              <a:t>Business, Finance &amp; </a:t>
            </a:r>
            <a:r>
              <a:rPr lang="nl-NL" dirty="0" err="1" smtClean="0"/>
              <a:t>Law</a:t>
            </a:r>
            <a:r>
              <a:rPr lang="nl-NL" dirty="0" smtClean="0"/>
              <a:t>	- Onderwijs &amp; Innovatie</a:t>
            </a:r>
          </a:p>
          <a:p>
            <a:pPr lvl="1">
              <a:buFontTx/>
              <a:buChar char="-"/>
            </a:pPr>
            <a:r>
              <a:rPr lang="nl-NL" dirty="0" smtClean="0"/>
              <a:t>Creative Business		- Techniek, Ontwerpen en Informatica</a:t>
            </a:r>
          </a:p>
          <a:p>
            <a:pPr>
              <a:buFontTx/>
              <a:buChar char="-"/>
            </a:pPr>
            <a:r>
              <a:rPr lang="nl-NL" dirty="0" smtClean="0"/>
              <a:t> Ca. 1.800 fte waarvan 1.250 OP en 550 OOP (stand dec 2014)</a:t>
            </a:r>
          </a:p>
          <a:p>
            <a:pPr>
              <a:buFontTx/>
              <a:buChar char="-"/>
            </a:pPr>
            <a:r>
              <a:rPr lang="nl-NL" dirty="0"/>
              <a:t> </a:t>
            </a:r>
            <a:r>
              <a:rPr lang="nl-NL" dirty="0" smtClean="0"/>
              <a:t>28.000 BAC en 400 MAS studenten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716481" cy="1499616"/>
          </a:xfrm>
        </p:spPr>
        <p:txBody>
          <a:bodyPr/>
          <a:lstStyle/>
          <a:p>
            <a:r>
              <a:rPr lang="nl-NL" dirty="0" smtClean="0"/>
              <a:t>Projecten – Gerealiseerd jan t/m okt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1907931"/>
            <a:ext cx="7971458" cy="4712677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nl-NL" dirty="0" smtClean="0"/>
              <a:t> studiekeuzecheck </a:t>
            </a:r>
            <a:r>
              <a:rPr lang="nl-NL" dirty="0" err="1"/>
              <a:t>webservice</a:t>
            </a:r>
            <a:r>
              <a:rPr lang="nl-NL" dirty="0"/>
              <a:t> met online </a:t>
            </a:r>
            <a:r>
              <a:rPr lang="nl-NL" dirty="0" smtClean="0"/>
              <a:t>testsysteem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</a:t>
            </a:r>
            <a:r>
              <a:rPr lang="nl-NL" dirty="0"/>
              <a:t>s</a:t>
            </a:r>
            <a:r>
              <a:rPr lang="nl-NL" dirty="0" smtClean="0"/>
              <a:t>tudiekeuzecheck </a:t>
            </a:r>
            <a:r>
              <a:rPr lang="nl-NL" dirty="0"/>
              <a:t>communicatieketen </a:t>
            </a:r>
            <a:r>
              <a:rPr lang="nl-NL" dirty="0" err="1"/>
              <a:t>obv</a:t>
            </a:r>
            <a:r>
              <a:rPr lang="nl-NL" dirty="0"/>
              <a:t> </a:t>
            </a:r>
            <a:r>
              <a:rPr lang="nl-NL" dirty="0" err="1" smtClean="0"/>
              <a:t>CommGen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maatwerk </a:t>
            </a:r>
            <a:r>
              <a:rPr lang="nl-NL" dirty="0"/>
              <a:t>beheersing </a:t>
            </a:r>
            <a:r>
              <a:rPr lang="nl-NL" dirty="0" smtClean="0"/>
              <a:t>checklistitems &gt; </a:t>
            </a:r>
            <a:r>
              <a:rPr lang="nl-NL" i="1" dirty="0" smtClean="0"/>
              <a:t>zie sessie 5353 Handige tools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o</a:t>
            </a:r>
            <a:r>
              <a:rPr lang="nl-NL" dirty="0" smtClean="0"/>
              <a:t>ptimalisatie Digitale machtiging </a:t>
            </a:r>
            <a:r>
              <a:rPr lang="nl-NL" dirty="0"/>
              <a:t>en </a:t>
            </a:r>
            <a:r>
              <a:rPr lang="nl-NL" dirty="0" smtClean="0"/>
              <a:t>Student Financials proces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r</a:t>
            </a:r>
            <a:r>
              <a:rPr lang="nl-NL" dirty="0" smtClean="0"/>
              <a:t>estitutieproces </a:t>
            </a:r>
            <a:r>
              <a:rPr lang="nl-NL" dirty="0"/>
              <a:t>volledig </a:t>
            </a:r>
            <a:r>
              <a:rPr lang="nl-NL" dirty="0" smtClean="0"/>
              <a:t>geautomatiseerd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</a:t>
            </a:r>
            <a:r>
              <a:rPr lang="nl-NL" dirty="0" err="1"/>
              <a:t>w</a:t>
            </a:r>
            <a:r>
              <a:rPr lang="nl-NL" dirty="0" err="1" smtClean="0"/>
              <a:t>orkaround</a:t>
            </a:r>
            <a:r>
              <a:rPr lang="nl-NL" dirty="0" smtClean="0"/>
              <a:t> Bindend Studieadvies </a:t>
            </a:r>
            <a:r>
              <a:rPr lang="nl-NL" dirty="0"/>
              <a:t>in </a:t>
            </a:r>
            <a:r>
              <a:rPr lang="nl-NL" dirty="0" smtClean="0"/>
              <a:t>bulk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sms </a:t>
            </a:r>
            <a:r>
              <a:rPr lang="nl-NL" dirty="0"/>
              <a:t>vanuit </a:t>
            </a:r>
            <a:r>
              <a:rPr lang="nl-NL" dirty="0" err="1" smtClean="0"/>
              <a:t>CampusSolutions</a:t>
            </a:r>
            <a:r>
              <a:rPr lang="nl-NL" dirty="0" smtClean="0"/>
              <a:t> </a:t>
            </a:r>
            <a:r>
              <a:rPr lang="nl-NL" dirty="0"/>
              <a:t>met </a:t>
            </a:r>
            <a:r>
              <a:rPr lang="nl-NL" dirty="0" smtClean="0"/>
              <a:t>Notification Framework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s</a:t>
            </a:r>
            <a:r>
              <a:rPr lang="nl-NL" dirty="0" smtClean="0"/>
              <a:t>ervice-indicatoren </a:t>
            </a:r>
            <a:r>
              <a:rPr lang="nl-NL" dirty="0"/>
              <a:t>(Fraude, Incasso, bijz. </a:t>
            </a:r>
            <a:r>
              <a:rPr lang="nl-NL" dirty="0" smtClean="0"/>
              <a:t>statussen)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d</a:t>
            </a:r>
            <a:r>
              <a:rPr lang="nl-NL" dirty="0" smtClean="0"/>
              <a:t>iverse CAF-velden </a:t>
            </a:r>
            <a:r>
              <a:rPr lang="nl-NL" dirty="0"/>
              <a:t>(scriptietitel, </a:t>
            </a:r>
            <a:r>
              <a:rPr lang="nl-NL" dirty="0" smtClean="0"/>
              <a:t>div. </a:t>
            </a:r>
            <a:r>
              <a:rPr lang="nl-NL" dirty="0" err="1" smtClean="0"/>
              <a:t>custom</a:t>
            </a:r>
            <a:r>
              <a:rPr lang="nl-NL" dirty="0" smtClean="0"/>
              <a:t> </a:t>
            </a:r>
            <a:r>
              <a:rPr lang="nl-NL" dirty="0" err="1" smtClean="0"/>
              <a:t>descr</a:t>
            </a:r>
            <a:r>
              <a:rPr lang="nl-NL" dirty="0"/>
              <a:t>:</a:t>
            </a:r>
            <a:r>
              <a:rPr lang="nl-NL" dirty="0" smtClean="0"/>
              <a:t> o.a. opleidingsnamen)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m</a:t>
            </a:r>
            <a:r>
              <a:rPr lang="nl-NL" dirty="0" smtClean="0"/>
              <a:t>aatwerk </a:t>
            </a:r>
            <a:r>
              <a:rPr lang="nl-NL" dirty="0"/>
              <a:t>voor </a:t>
            </a:r>
            <a:r>
              <a:rPr lang="nl-NL" dirty="0" smtClean="0"/>
              <a:t>Studielink bericht </a:t>
            </a:r>
            <a:r>
              <a:rPr lang="nl-NL" dirty="0"/>
              <a:t>triggering en </a:t>
            </a:r>
            <a:r>
              <a:rPr lang="nl-NL" dirty="0" err="1"/>
              <a:t>custom</a:t>
            </a:r>
            <a:r>
              <a:rPr lang="nl-NL" dirty="0"/>
              <a:t> </a:t>
            </a:r>
            <a:r>
              <a:rPr lang="nl-NL" dirty="0" smtClean="0"/>
              <a:t>input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</a:t>
            </a:r>
            <a:r>
              <a:rPr lang="nl-NL" dirty="0" err="1"/>
              <a:t>q</a:t>
            </a:r>
            <a:r>
              <a:rPr lang="nl-NL" dirty="0" err="1" smtClean="0"/>
              <a:t>uick</a:t>
            </a:r>
            <a:r>
              <a:rPr lang="nl-NL" dirty="0" smtClean="0"/>
              <a:t> </a:t>
            </a:r>
            <a:r>
              <a:rPr lang="nl-NL" dirty="0" err="1"/>
              <a:t>w</a:t>
            </a:r>
            <a:r>
              <a:rPr lang="nl-NL" dirty="0" err="1" smtClean="0"/>
              <a:t>ins</a:t>
            </a:r>
            <a:endParaRPr lang="nl-NL" dirty="0" smtClean="0"/>
          </a:p>
          <a:p>
            <a:pPr>
              <a:buFont typeface="Arial" pitchFamily="34" charset="0"/>
              <a:buChar char="•"/>
            </a:pPr>
            <a:r>
              <a:rPr lang="nl-NL" dirty="0"/>
              <a:t> i</a:t>
            </a:r>
            <a:r>
              <a:rPr lang="nl-NL" dirty="0" smtClean="0"/>
              <a:t>nventarisatie </a:t>
            </a:r>
            <a:r>
              <a:rPr lang="nl-NL" dirty="0"/>
              <a:t>b</a:t>
            </a:r>
            <a:r>
              <a:rPr lang="nl-NL" dirty="0" smtClean="0"/>
              <a:t>atchprocessen (overzicht, </a:t>
            </a:r>
            <a:r>
              <a:rPr lang="nl-NL" dirty="0" err="1" smtClean="0"/>
              <a:t>FB_user</a:t>
            </a:r>
            <a:r>
              <a:rPr lang="nl-NL" dirty="0" smtClean="0"/>
              <a:t>, afhankelijkheden, </a:t>
            </a:r>
            <a:r>
              <a:rPr lang="nl-NL" dirty="0" err="1" smtClean="0"/>
              <a:t>taaksets</a:t>
            </a:r>
            <a:r>
              <a:rPr lang="nl-NL" dirty="0" smtClean="0"/>
              <a:t>)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Projecten - lopend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u="sng" dirty="0" smtClean="0"/>
              <a:t>Studentenadministratie: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Communicatie Optimaliseren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Selfservice Student voor Inschrijfproces CSA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Studiekeuzecheck 2.0</a:t>
            </a:r>
          </a:p>
          <a:p>
            <a:pPr>
              <a:buFont typeface="Arial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Student Contact Center</a:t>
            </a:r>
          </a:p>
          <a:p>
            <a:pPr marL="0" indent="0">
              <a:buNone/>
            </a:pPr>
            <a:r>
              <a:rPr lang="nl-NL" u="sng" dirty="0" smtClean="0"/>
              <a:t>Studievolg:</a:t>
            </a:r>
          </a:p>
          <a:p>
            <a:pPr>
              <a:buFont typeface="Arial" pitchFamily="34" charset="0"/>
              <a:buChar char="•"/>
            </a:pPr>
            <a:r>
              <a:rPr lang="nl-NL" dirty="0" smtClean="0"/>
              <a:t> </a:t>
            </a:r>
            <a:r>
              <a:rPr lang="nl-NL" dirty="0"/>
              <a:t>D</a:t>
            </a:r>
            <a:r>
              <a:rPr lang="nl-NL" dirty="0" smtClean="0"/>
              <a:t>iplomering: waardepapieren </a:t>
            </a:r>
            <a:r>
              <a:rPr lang="nl-NL" dirty="0"/>
              <a:t>en </a:t>
            </a:r>
            <a:r>
              <a:rPr lang="nl-NL" dirty="0" smtClean="0"/>
              <a:t>workflow management</a:t>
            </a: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nl-NL" dirty="0"/>
              <a:t> BSA </a:t>
            </a:r>
            <a:r>
              <a:rPr lang="nl-NL" dirty="0" smtClean="0"/>
              <a:t>: adviezen per brief/e-mail en workflow management</a:t>
            </a:r>
            <a:endParaRPr lang="nl-NL" dirty="0"/>
          </a:p>
          <a:p>
            <a:pPr>
              <a:buFont typeface="Arial" pitchFamily="34" charset="0"/>
              <a:buChar char="•"/>
            </a:pPr>
            <a:r>
              <a:rPr lang="nl-NL" dirty="0"/>
              <a:t> </a:t>
            </a:r>
            <a:r>
              <a:rPr lang="nl-NL" dirty="0" smtClean="0"/>
              <a:t>Toepassen: XML </a:t>
            </a:r>
            <a:r>
              <a:rPr lang="nl-NL" dirty="0" err="1" smtClean="0"/>
              <a:t>publisher</a:t>
            </a:r>
            <a:r>
              <a:rPr lang="nl-NL" dirty="0" smtClean="0"/>
              <a:t>, </a:t>
            </a:r>
            <a:r>
              <a:rPr lang="nl-NL" dirty="0" err="1" smtClean="0"/>
              <a:t>ComGen</a:t>
            </a:r>
            <a:r>
              <a:rPr lang="nl-NL" dirty="0" smtClean="0"/>
              <a:t>, 3C-engine, </a:t>
            </a:r>
            <a:r>
              <a:rPr lang="nl-NL" dirty="0" err="1" smtClean="0"/>
              <a:t>Workcenters</a:t>
            </a:r>
            <a:r>
              <a:rPr lang="nl-NL" dirty="0" smtClean="0"/>
              <a:t>, Evaluation Management, Rules Engine, Advisor </a:t>
            </a:r>
            <a:r>
              <a:rPr lang="nl-NL" dirty="0" err="1" smtClean="0"/>
              <a:t>notes</a:t>
            </a:r>
            <a:endParaRPr lang="nl-NL" dirty="0"/>
          </a:p>
          <a:p>
            <a:pPr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5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2286000"/>
            <a:ext cx="816488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Sept.</a:t>
            </a:r>
            <a:r>
              <a:rPr lang="nl-NL" dirty="0"/>
              <a:t>	Start bundel/</a:t>
            </a:r>
            <a:r>
              <a:rPr lang="nl-NL" dirty="0" err="1"/>
              <a:t>pTools</a:t>
            </a:r>
            <a:r>
              <a:rPr lang="nl-NL" dirty="0"/>
              <a:t> upgrade (#</a:t>
            </a:r>
            <a:r>
              <a:rPr lang="nl-NL" dirty="0" smtClean="0"/>
              <a:t>38/8.54</a:t>
            </a:r>
            <a:r>
              <a:rPr lang="nl-NL" dirty="0"/>
              <a:t>)	</a:t>
            </a:r>
          </a:p>
          <a:p>
            <a:pPr marL="0" indent="0">
              <a:buNone/>
            </a:pPr>
            <a:r>
              <a:rPr lang="nl-NL" dirty="0" smtClean="0"/>
              <a:t>Okt.	Testronde waardepapieren / diplomering</a:t>
            </a:r>
            <a:r>
              <a:rPr lang="nl-NL" dirty="0"/>
              <a:t>	</a:t>
            </a:r>
          </a:p>
          <a:p>
            <a:pPr marL="0" indent="0">
              <a:buNone/>
            </a:pPr>
            <a:r>
              <a:rPr lang="nl-NL" dirty="0" smtClean="0"/>
              <a:t>Nov.</a:t>
            </a:r>
            <a:r>
              <a:rPr lang="nl-NL" dirty="0"/>
              <a:t>	Live met bundel/</a:t>
            </a:r>
            <a:r>
              <a:rPr lang="nl-NL" dirty="0" err="1"/>
              <a:t>pTools</a:t>
            </a:r>
            <a:r>
              <a:rPr lang="nl-NL" dirty="0"/>
              <a:t> upgrade (#38/8.54)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Dec.</a:t>
            </a:r>
            <a:r>
              <a:rPr lang="nl-NL" dirty="0"/>
              <a:t>	</a:t>
            </a:r>
            <a:r>
              <a:rPr lang="nl-NL" dirty="0" smtClean="0"/>
              <a:t>Speerpunten: Communicatie Optimaliseren + Studiekeuzecheck 2.0</a:t>
            </a:r>
          </a:p>
          <a:p>
            <a:pPr marL="0" indent="0">
              <a:buNone/>
            </a:pPr>
            <a:r>
              <a:rPr lang="nl-NL" dirty="0" smtClean="0"/>
              <a:t>Jan.	Selectie &amp; Plaatsing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En verder:</a:t>
            </a:r>
          </a:p>
          <a:p>
            <a:pPr marL="0" indent="0">
              <a:buNone/>
            </a:pPr>
            <a:r>
              <a:rPr lang="nl-NL" dirty="0" smtClean="0"/>
              <a:t>DIM, Koppeling IND, mobile, </a:t>
            </a:r>
            <a:r>
              <a:rPr lang="nl-NL" dirty="0" err="1" smtClean="0"/>
              <a:t>fluid</a:t>
            </a:r>
            <a:r>
              <a:rPr lang="nl-NL" dirty="0" smtClean="0"/>
              <a:t>, selfservice, </a:t>
            </a:r>
            <a:r>
              <a:rPr lang="nl-NL" dirty="0" err="1" smtClean="0"/>
              <a:t>notification</a:t>
            </a:r>
            <a:r>
              <a:rPr lang="nl-NL" dirty="0" smtClean="0"/>
              <a:t> </a:t>
            </a:r>
            <a:r>
              <a:rPr lang="nl-NL" dirty="0" err="1" smtClean="0"/>
              <a:t>framework</a:t>
            </a:r>
            <a:r>
              <a:rPr lang="nl-NL" dirty="0" smtClean="0"/>
              <a:t>, Inholland Academy implementatie, </a:t>
            </a:r>
            <a:r>
              <a:rPr lang="nl-NL" dirty="0" err="1" smtClean="0"/>
              <a:t>uitfaseren</a:t>
            </a:r>
            <a:r>
              <a:rPr lang="nl-NL" dirty="0" smtClean="0"/>
              <a:t> Studielink maatwerk, CS9.2 onderzoek,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SaNS</a:t>
            </a:r>
            <a:br>
              <a:rPr lang="en-US" noProof="0" smtClean="0"/>
            </a:br>
            <a:r>
              <a:rPr lang="en-US" noProof="0" smtClean="0"/>
              <a:t>SaNS Expertisecentrum</a:t>
            </a:r>
            <a:endParaRPr lang="en-US" noProof="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3" b="99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49" y="4960138"/>
            <a:ext cx="2485083" cy="146304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noProof="0" dirty="0" err="1" smtClean="0"/>
              <a:t>Universiteit</a:t>
            </a:r>
            <a:r>
              <a:rPr lang="en-US" noProof="0" dirty="0" smtClean="0"/>
              <a:t> Leiden</a:t>
            </a:r>
          </a:p>
          <a:p>
            <a:pPr>
              <a:spcAft>
                <a:spcPts val="0"/>
              </a:spcAft>
            </a:pPr>
            <a:r>
              <a:rPr lang="en-US" noProof="0" dirty="0" err="1" smtClean="0"/>
              <a:t>Universiteit</a:t>
            </a:r>
            <a:r>
              <a:rPr lang="en-US" noProof="0" dirty="0" smtClean="0"/>
              <a:t> van Amsterdam</a:t>
            </a:r>
          </a:p>
          <a:p>
            <a:pPr>
              <a:spcAft>
                <a:spcPts val="0"/>
              </a:spcAft>
            </a:pPr>
            <a:r>
              <a:rPr lang="en-US" noProof="0" dirty="0" err="1" smtClean="0"/>
              <a:t>Hogeschool</a:t>
            </a:r>
            <a:r>
              <a:rPr lang="en-US" noProof="0" dirty="0" smtClean="0"/>
              <a:t> van Amsterdam</a:t>
            </a:r>
          </a:p>
          <a:p>
            <a:pPr>
              <a:spcAft>
                <a:spcPts val="0"/>
              </a:spcAft>
            </a:pPr>
            <a:r>
              <a:rPr lang="en-US" noProof="0" dirty="0" smtClean="0"/>
              <a:t>Tilburg University</a:t>
            </a:r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-2286" y="-9766"/>
            <a:ext cx="9144000" cy="457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2" b="21999"/>
          <a:stretch/>
        </p:blipFill>
        <p:spPr>
          <a:xfrm>
            <a:off x="0" y="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7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Organisatie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SaNS: samenwerking tussen 4 HO-instellingen</a:t>
            </a:r>
          </a:p>
          <a:p>
            <a:pPr lvl="1"/>
            <a:r>
              <a:rPr lang="nl-NL" dirty="0"/>
              <a:t>Tilburg University (tot midden 2017)</a:t>
            </a:r>
          </a:p>
          <a:p>
            <a:pPr lvl="1"/>
            <a:r>
              <a:rPr lang="nl-NL" dirty="0" smtClean="0"/>
              <a:t>Hogeschool van Amsterdam</a:t>
            </a:r>
          </a:p>
          <a:p>
            <a:pPr lvl="1"/>
            <a:r>
              <a:rPr lang="nl-NL" dirty="0" smtClean="0"/>
              <a:t>Universiteit van Amsterdam</a:t>
            </a:r>
          </a:p>
          <a:p>
            <a:pPr lvl="1"/>
            <a:r>
              <a:rPr lang="nl-NL" dirty="0" smtClean="0"/>
              <a:t>Universiteit Leiden</a:t>
            </a:r>
          </a:p>
          <a:p>
            <a:r>
              <a:rPr lang="nl-NL" dirty="0" smtClean="0"/>
              <a:t>SaNS Expertisecentrum</a:t>
            </a:r>
          </a:p>
          <a:p>
            <a:pPr lvl="1"/>
            <a:r>
              <a:rPr lang="nl-NL" dirty="0" smtClean="0"/>
              <a:t>Gemeenschappelijke beheerorganisatie</a:t>
            </a:r>
          </a:p>
          <a:p>
            <a:pPr lvl="1"/>
            <a:r>
              <a:rPr lang="nl-NL" dirty="0" smtClean="0"/>
              <a:t>Verantwoordelijk voor exploitatie, onderhoud en innovatie</a:t>
            </a:r>
          </a:p>
          <a:p>
            <a:pPr lvl="1"/>
            <a:r>
              <a:rPr lang="nl-NL" dirty="0" smtClean="0"/>
              <a:t>Hosting, </a:t>
            </a:r>
            <a:r>
              <a:rPr lang="nl-NL" dirty="0" err="1" smtClean="0"/>
              <a:t>Housing</a:t>
            </a:r>
            <a:r>
              <a:rPr lang="nl-NL" dirty="0" smtClean="0"/>
              <a:t> en Technisch Beheer sinds 2013 ondergebracht bij MCX</a:t>
            </a:r>
          </a:p>
          <a:p>
            <a:pPr lvl="1"/>
            <a:r>
              <a:rPr lang="nl-NL" dirty="0" smtClean="0"/>
              <a:t>Functioneel applicatiebeheer en Technisch applicatiebeheer</a:t>
            </a:r>
          </a:p>
          <a:p>
            <a:pPr lvl="1"/>
            <a:r>
              <a:rPr lang="nl-NL" dirty="0" smtClean="0"/>
              <a:t>12 fte medewerkers (3 support, 2 ontwikkelaars, 2 technisch, 3 functioneel, 2 overig)</a:t>
            </a:r>
          </a:p>
          <a:p>
            <a:pPr lvl="1"/>
            <a:r>
              <a:rPr lang="nl-NL" dirty="0" smtClean="0"/>
              <a:t>Gehuisvest in Utrecht bij SURF</a:t>
            </a:r>
          </a:p>
          <a:p>
            <a:pPr lvl="1"/>
            <a:r>
              <a:rPr lang="nl-NL" dirty="0"/>
              <a:t>Z</a:t>
            </a:r>
            <a:r>
              <a:rPr lang="nl-NL" dirty="0" smtClean="0"/>
              <a:t>elfstandig stichting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27</a:t>
            </a:fld>
            <a:endParaRPr lang="en-US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6523082" y="1055141"/>
            <a:ext cx="1604918" cy="2743200"/>
            <a:chOff x="5897461" y="915101"/>
            <a:chExt cx="2133600" cy="3646852"/>
          </a:xfrm>
        </p:grpSpPr>
        <p:sp>
          <p:nvSpPr>
            <p:cNvPr id="17" name="Afgeronde rechthoek 12"/>
            <p:cNvSpPr>
              <a:spLocks noChangeArrowheads="1"/>
            </p:cNvSpPr>
            <p:nvPr/>
          </p:nvSpPr>
          <p:spPr bwMode="auto">
            <a:xfrm>
              <a:off x="5897461" y="915101"/>
              <a:ext cx="2133600" cy="364685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algn="ctr">
              <a:solidFill>
                <a:srgbClr val="0065B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nl-NL" altLang="nl-NL" dirty="0"/>
            </a:p>
          </p:txBody>
        </p:sp>
        <p:pic>
          <p:nvPicPr>
            <p:cNvPr id="18" name="Picture 6" descr="UL-Log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198" y="3794825"/>
              <a:ext cx="128905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7" descr="C:\Mijn documenten\SaNS\SaNS - Algemeen\LOGO's instellingen\Logo_HvA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5145" y="2859788"/>
              <a:ext cx="1897063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C:\Mijn documenten\SaNS\SaNS - Algemeen\LOGO's instellingen\logo_uva2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986" y="3291588"/>
              <a:ext cx="18796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184" y="1024663"/>
              <a:ext cx="2017656" cy="100882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74" y="2248345"/>
              <a:ext cx="1592161" cy="398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647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Projecten Afgerond In 2015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Release 2.10 (maart 2015)</a:t>
            </a:r>
          </a:p>
          <a:p>
            <a:pPr lvl="1"/>
            <a:r>
              <a:rPr lang="nl-NL" dirty="0"/>
              <a:t>Rules voor </a:t>
            </a:r>
            <a:r>
              <a:rPr lang="nl-NL" dirty="0" err="1"/>
              <a:t>Milestones</a:t>
            </a:r>
            <a:r>
              <a:rPr lang="nl-NL" dirty="0"/>
              <a:t> voor de BSA Leiden; Aanpassing BSA Matrix</a:t>
            </a:r>
          </a:p>
          <a:p>
            <a:pPr lvl="1"/>
            <a:r>
              <a:rPr lang="nl-NL" dirty="0"/>
              <a:t>SKC met Activity Guide, Homepage en Webservice</a:t>
            </a:r>
          </a:p>
          <a:p>
            <a:pPr lvl="1"/>
            <a:r>
              <a:rPr lang="nl-NL" dirty="0"/>
              <a:t>Aanpassingen aan decanenregistratiesysteem</a:t>
            </a:r>
          </a:p>
          <a:p>
            <a:pPr lvl="1"/>
            <a:r>
              <a:rPr lang="nl-NL" dirty="0"/>
              <a:t>Communicatie zichtbaar voor studenten</a:t>
            </a:r>
          </a:p>
          <a:p>
            <a:r>
              <a:rPr lang="nl-NL" dirty="0"/>
              <a:t>Release 2.11 (november 2015)</a:t>
            </a:r>
          </a:p>
          <a:p>
            <a:pPr lvl="1"/>
            <a:r>
              <a:rPr lang="nl-NL" dirty="0"/>
              <a:t>Bundels #34, #35, #36 en #</a:t>
            </a:r>
            <a:r>
              <a:rPr lang="nl-NL" dirty="0" smtClean="0"/>
              <a:t>37; Update </a:t>
            </a:r>
            <a:r>
              <a:rPr lang="nl-NL" dirty="0" err="1"/>
              <a:t>PeopleTools</a:t>
            </a:r>
            <a:r>
              <a:rPr lang="nl-NL" dirty="0"/>
              <a:t> (van 8.53.12 naar </a:t>
            </a:r>
            <a:r>
              <a:rPr lang="nl-NL" dirty="0" smtClean="0"/>
              <a:t>8.54.13)</a:t>
            </a:r>
            <a:endParaRPr lang="nl-NL" dirty="0"/>
          </a:p>
          <a:p>
            <a:pPr lvl="1"/>
            <a:r>
              <a:rPr lang="nl-NL" dirty="0" smtClean="0"/>
              <a:t>Inzet </a:t>
            </a:r>
            <a:r>
              <a:rPr lang="nl-NL" dirty="0"/>
              <a:t>Notification Framework met SMS</a:t>
            </a:r>
          </a:p>
          <a:p>
            <a:pPr lvl="1"/>
            <a:r>
              <a:rPr lang="nl-NL" dirty="0"/>
              <a:t>Verbeteren 3C: meer overzicht voor </a:t>
            </a:r>
            <a:r>
              <a:rPr lang="nl-NL" dirty="0" err="1"/>
              <a:t>Comments</a:t>
            </a:r>
            <a:r>
              <a:rPr lang="nl-NL" dirty="0"/>
              <a:t> en Communicatie, net als Checklists</a:t>
            </a:r>
          </a:p>
          <a:p>
            <a:pPr lvl="1"/>
            <a:r>
              <a:rPr lang="nl-NL" dirty="0"/>
              <a:t>Inzet Affiliaties voor de IdM koppeling (UvA/HvA)</a:t>
            </a:r>
          </a:p>
          <a:p>
            <a:pPr lvl="1"/>
            <a:r>
              <a:rPr lang="nl-NL" dirty="0" smtClean="0"/>
              <a:t>Aanpassing </a:t>
            </a:r>
            <a:r>
              <a:rPr lang="nl-NL" dirty="0"/>
              <a:t>facturering (CS-SAP) voor niet-regulieren</a:t>
            </a:r>
          </a:p>
          <a:p>
            <a:r>
              <a:rPr lang="nl-NL" dirty="0" smtClean="0"/>
              <a:t>Overig</a:t>
            </a:r>
          </a:p>
          <a:p>
            <a:pPr lvl="1"/>
            <a:r>
              <a:rPr lang="nl-NL" dirty="0" smtClean="0"/>
              <a:t>Voorbereiding </a:t>
            </a:r>
            <a:r>
              <a:rPr lang="nl-NL" dirty="0"/>
              <a:t>PEAM </a:t>
            </a:r>
            <a:r>
              <a:rPr lang="nl-NL" dirty="0" smtClean="0"/>
              <a:t>Pilot</a:t>
            </a:r>
          </a:p>
          <a:p>
            <a:pPr lvl="1"/>
            <a:r>
              <a:rPr lang="nl-NL" dirty="0" smtClean="0"/>
              <a:t>POC Inzet </a:t>
            </a:r>
            <a:r>
              <a:rPr lang="nl-NL" dirty="0" err="1" smtClean="0"/>
              <a:t>Fluid</a:t>
            </a:r>
            <a:r>
              <a:rPr lang="nl-NL" dirty="0" smtClean="0"/>
              <a:t> voor Aanmelding buitenlandse studenten</a:t>
            </a:r>
            <a:endParaRPr lang="nl-NL" dirty="0"/>
          </a:p>
        </p:txBody>
      </p:sp>
      <p:grpSp>
        <p:nvGrpSpPr>
          <p:cNvPr id="32" name="Group 31"/>
          <p:cNvGrpSpPr/>
          <p:nvPr/>
        </p:nvGrpSpPr>
        <p:grpSpPr>
          <a:xfrm>
            <a:off x="1057275" y="2477199"/>
            <a:ext cx="7278324" cy="3846124"/>
            <a:chOff x="1057275" y="2477199"/>
            <a:chExt cx="7278324" cy="38461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061" y="2477199"/>
              <a:ext cx="437538" cy="4375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061" y="4184271"/>
              <a:ext cx="437538" cy="43753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061" y="4704562"/>
              <a:ext cx="437538" cy="4375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061" y="5885785"/>
              <a:ext cx="437538" cy="437538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20" idx="3"/>
            </p:cNvCxnSpPr>
            <p:nvPr/>
          </p:nvCxnSpPr>
          <p:spPr>
            <a:xfrm>
              <a:off x="6200775" y="4903340"/>
              <a:ext cx="1676487" cy="19991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19" idx="3"/>
            </p:cNvCxnSpPr>
            <p:nvPr/>
          </p:nvCxnSpPr>
          <p:spPr>
            <a:xfrm>
              <a:off x="6200775" y="4386326"/>
              <a:ext cx="1676487" cy="1937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8" idx="3"/>
            </p:cNvCxnSpPr>
            <p:nvPr/>
          </p:nvCxnSpPr>
          <p:spPr>
            <a:xfrm>
              <a:off x="6200775" y="2683624"/>
              <a:ext cx="1676487" cy="16713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1" idx="3"/>
            </p:cNvCxnSpPr>
            <p:nvPr/>
          </p:nvCxnSpPr>
          <p:spPr>
            <a:xfrm>
              <a:off x="6200775" y="6088237"/>
              <a:ext cx="1676487" cy="16714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1057275" y="2557372"/>
              <a:ext cx="5143500" cy="25250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57275" y="4260074"/>
              <a:ext cx="5143500" cy="25250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57275" y="4777088"/>
              <a:ext cx="5143500" cy="25250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57275" y="5961985"/>
              <a:ext cx="5143500" cy="25250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4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Geplande projecten 2016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Release 2.12 (april 2016)</a:t>
            </a:r>
          </a:p>
          <a:p>
            <a:pPr lvl="1"/>
            <a:r>
              <a:rPr lang="nl-NL" dirty="0" smtClean="0"/>
              <a:t>Studielink ‘Selectie en Plaatsing’; technische koppeling en beheerschermen</a:t>
            </a:r>
          </a:p>
          <a:p>
            <a:pPr lvl="1"/>
            <a:r>
              <a:rPr lang="nl-NL" dirty="0" smtClean="0"/>
              <a:t>Cijferregistratie met Strong </a:t>
            </a:r>
            <a:r>
              <a:rPr lang="nl-NL" dirty="0" err="1" smtClean="0"/>
              <a:t>Authentication</a:t>
            </a:r>
            <a:r>
              <a:rPr lang="nl-NL" dirty="0" smtClean="0"/>
              <a:t> middels </a:t>
            </a:r>
            <a:r>
              <a:rPr lang="nl-NL" dirty="0" err="1" smtClean="0"/>
              <a:t>SURFconext</a:t>
            </a:r>
            <a:endParaRPr lang="nl-NL" dirty="0" smtClean="0"/>
          </a:p>
          <a:p>
            <a:pPr lvl="1"/>
            <a:r>
              <a:rPr lang="nl-NL" dirty="0" smtClean="0"/>
              <a:t>Verbeterde functionaliteit Cijferregistratie</a:t>
            </a:r>
          </a:p>
          <a:p>
            <a:pPr lvl="1"/>
            <a:r>
              <a:rPr lang="nl-NL" dirty="0" smtClean="0"/>
              <a:t>Koppeling CS – Zaaksysteem voor toelatingsproces buitenlandse studenten</a:t>
            </a:r>
          </a:p>
          <a:p>
            <a:pPr lvl="1"/>
            <a:r>
              <a:rPr lang="nl-NL" dirty="0"/>
              <a:t>Nieuwe interface </a:t>
            </a:r>
            <a:r>
              <a:rPr lang="nl-NL" dirty="0" smtClean="0"/>
              <a:t>CS-Blackboard</a:t>
            </a:r>
          </a:p>
          <a:p>
            <a:r>
              <a:rPr lang="nl-NL" dirty="0" smtClean="0"/>
              <a:t>Release 3.0 (november 2016)</a:t>
            </a:r>
          </a:p>
          <a:p>
            <a:pPr lvl="1"/>
            <a:r>
              <a:rPr lang="nl-NL" dirty="0" smtClean="0"/>
              <a:t>Overgang naar CS 9.2 (met PT 8.55) en </a:t>
            </a:r>
            <a:r>
              <a:rPr lang="nl-NL" dirty="0" err="1" smtClean="0"/>
              <a:t>Fluid</a:t>
            </a:r>
            <a:endParaRPr lang="nl-NL" dirty="0" smtClean="0"/>
          </a:p>
          <a:p>
            <a:pPr lvl="1"/>
            <a:r>
              <a:rPr lang="nl-NL" dirty="0"/>
              <a:t>Studielink ‘Selectie en Plaatsing’; </a:t>
            </a:r>
            <a:r>
              <a:rPr lang="nl-NL" dirty="0" smtClean="0"/>
              <a:t>procesondersteuning</a:t>
            </a:r>
          </a:p>
          <a:p>
            <a:pPr lvl="1"/>
            <a:r>
              <a:rPr lang="nl-NL" dirty="0" smtClean="0"/>
              <a:t>Studielink ‘E-Mandaat’</a:t>
            </a:r>
          </a:p>
          <a:p>
            <a:pPr lvl="1"/>
            <a:r>
              <a:rPr lang="nl-NL" dirty="0" smtClean="0"/>
              <a:t>Aanmelding en toelating buitenlandse studenten in CS</a:t>
            </a:r>
          </a:p>
          <a:p>
            <a:pPr lvl="1"/>
            <a:r>
              <a:rPr lang="nl-NL" dirty="0" smtClean="0"/>
              <a:t>Koppeling CS – </a:t>
            </a:r>
            <a:r>
              <a:rPr lang="nl-NL" dirty="0" err="1" smtClean="0"/>
              <a:t>OnStage</a:t>
            </a:r>
            <a:r>
              <a:rPr lang="nl-NL" dirty="0" smtClean="0"/>
              <a:t> voor stage-gegevens</a:t>
            </a:r>
            <a:endParaRPr lang="nl-NL" dirty="0"/>
          </a:p>
          <a:p>
            <a:pPr lvl="1"/>
            <a:endParaRPr lang="nl-NL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DEUG </a:t>
            </a:r>
            <a:r>
              <a:rPr lang="en-US" dirty="0" err="1" smtClean="0"/>
              <a:t>samenwerking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Mbo</a:t>
            </a:r>
            <a:r>
              <a:rPr lang="en-US" dirty="0" smtClean="0"/>
              <a:t> </a:t>
            </a:r>
            <a:r>
              <a:rPr lang="en-US" dirty="0" err="1" smtClean="0"/>
              <a:t>projecten</a:t>
            </a:r>
            <a:r>
              <a:rPr lang="en-US" dirty="0"/>
              <a:t> </a:t>
            </a:r>
            <a:r>
              <a:rPr lang="en-US" dirty="0" smtClean="0"/>
              <a:t>DEUG en SSC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 </a:t>
            </a:r>
            <a:r>
              <a:rPr lang="en-US" dirty="0" err="1" smtClean="0"/>
              <a:t>projecten</a:t>
            </a:r>
            <a:r>
              <a:rPr lang="en-US" dirty="0" smtClean="0"/>
              <a:t> </a:t>
            </a:r>
            <a:r>
              <a:rPr lang="en-US" dirty="0" err="1" smtClean="0"/>
              <a:t>Inholland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SaNS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Releasekalenders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Sessies</a:t>
            </a:r>
            <a:r>
              <a:rPr lang="en-US" dirty="0" smtClean="0"/>
              <a:t> Dutch track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Sessies</a:t>
            </a:r>
            <a:r>
              <a:rPr lang="en-US" dirty="0" smtClean="0"/>
              <a:t> EMEA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Analyse-projecten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Functioneel</a:t>
            </a:r>
            <a:endParaRPr lang="nl-NL" dirty="0"/>
          </a:p>
          <a:p>
            <a:pPr lvl="1"/>
            <a:r>
              <a:rPr lang="nl-NL" dirty="0"/>
              <a:t>Inzet ‘</a:t>
            </a:r>
            <a:r>
              <a:rPr lang="nl-NL" dirty="0" err="1"/>
              <a:t>Fluid</a:t>
            </a:r>
            <a:r>
              <a:rPr lang="nl-NL" dirty="0"/>
              <a:t>’ en </a:t>
            </a:r>
            <a:r>
              <a:rPr lang="nl-NL" dirty="0" smtClean="0"/>
              <a:t>‘Branding</a:t>
            </a:r>
            <a:r>
              <a:rPr lang="nl-NL" dirty="0"/>
              <a:t>’ voor betere </a:t>
            </a:r>
            <a:r>
              <a:rPr lang="nl-NL" dirty="0" smtClean="0"/>
              <a:t>gebruikerservaring</a:t>
            </a:r>
            <a:endParaRPr lang="nl-NL" dirty="0"/>
          </a:p>
          <a:p>
            <a:pPr lvl="1"/>
            <a:r>
              <a:rPr lang="nl-NL" dirty="0"/>
              <a:t>Verbetering Selfservice studenten</a:t>
            </a:r>
          </a:p>
          <a:p>
            <a:pPr lvl="1"/>
            <a:r>
              <a:rPr lang="nl-NL" dirty="0"/>
              <a:t>Verbetering Selfservice </a:t>
            </a:r>
            <a:r>
              <a:rPr lang="nl-NL" dirty="0" smtClean="0"/>
              <a:t>docenten</a:t>
            </a:r>
          </a:p>
          <a:p>
            <a:pPr lvl="1"/>
            <a:r>
              <a:rPr lang="nl-NL" dirty="0" smtClean="0"/>
              <a:t>Pilot PEAM bij 9 opleidingen van 3 instellingen</a:t>
            </a:r>
          </a:p>
          <a:p>
            <a:pPr lvl="1"/>
            <a:r>
              <a:rPr lang="nl-NL" dirty="0" smtClean="0"/>
              <a:t>Verdere inzet Notification Framework</a:t>
            </a:r>
          </a:p>
          <a:p>
            <a:pPr lvl="1"/>
            <a:r>
              <a:rPr lang="nl-NL" dirty="0" smtClean="0"/>
              <a:t>Digitale handtekening op </a:t>
            </a:r>
            <a:r>
              <a:rPr lang="nl-NL" dirty="0" err="1" smtClean="0"/>
              <a:t>PDF’s</a:t>
            </a:r>
            <a:r>
              <a:rPr lang="nl-NL" dirty="0" smtClean="0"/>
              <a:t> met BI-Publisher</a:t>
            </a:r>
            <a:endParaRPr lang="nl-NL" dirty="0"/>
          </a:p>
          <a:p>
            <a:r>
              <a:rPr lang="nl-NL" dirty="0" smtClean="0"/>
              <a:t>Beheer/Technisch</a:t>
            </a:r>
          </a:p>
          <a:p>
            <a:pPr lvl="1"/>
            <a:r>
              <a:rPr lang="nl-NL" dirty="0" smtClean="0"/>
              <a:t>Vergelijking </a:t>
            </a:r>
            <a:r>
              <a:rPr lang="nl-NL" dirty="0" err="1"/>
              <a:t>PeopleSoft</a:t>
            </a:r>
            <a:r>
              <a:rPr lang="nl-NL" dirty="0"/>
              <a:t>/Oracle </a:t>
            </a:r>
            <a:r>
              <a:rPr lang="nl-NL" dirty="0" err="1"/>
              <a:t>frameworks</a:t>
            </a:r>
            <a:r>
              <a:rPr lang="nl-NL" dirty="0"/>
              <a:t> voor ‘Mobile’</a:t>
            </a:r>
          </a:p>
          <a:p>
            <a:pPr lvl="1"/>
            <a:r>
              <a:rPr lang="nl-NL" dirty="0" smtClean="0"/>
              <a:t>Alternatieven voor ‘Platte tabellen’</a:t>
            </a:r>
          </a:p>
          <a:p>
            <a:pPr lvl="1"/>
            <a:r>
              <a:rPr lang="nl-NL" dirty="0" smtClean="0"/>
              <a:t>Studielink ‘</a:t>
            </a:r>
            <a:r>
              <a:rPr lang="nl-NL" dirty="0"/>
              <a:t>N</a:t>
            </a:r>
            <a:r>
              <a:rPr lang="nl-NL" dirty="0" smtClean="0"/>
              <a:t>ieuwe </a:t>
            </a:r>
            <a:r>
              <a:rPr lang="nl-NL" dirty="0"/>
              <a:t>A</a:t>
            </a:r>
            <a:r>
              <a:rPr lang="nl-NL" dirty="0" smtClean="0"/>
              <a:t>rchitectuur’</a:t>
            </a:r>
          </a:p>
          <a:p>
            <a:pPr lvl="1"/>
            <a:r>
              <a:rPr lang="nl-NL" dirty="0" smtClean="0"/>
              <a:t>Studentendossier: vastleggen, uitwisselen en opvragen documenten</a:t>
            </a:r>
          </a:p>
          <a:p>
            <a:pPr lvl="1"/>
            <a:r>
              <a:rPr lang="nl-NL" dirty="0" smtClean="0"/>
              <a:t>Vergelijking mogelijkheden voor Analyse en Rapportage</a:t>
            </a:r>
            <a:endParaRPr lang="nl-NL" dirty="0"/>
          </a:p>
        </p:txBody>
      </p:sp>
      <p:grpSp>
        <p:nvGrpSpPr>
          <p:cNvPr id="10" name="Group 9"/>
          <p:cNvGrpSpPr/>
          <p:nvPr/>
        </p:nvGrpSpPr>
        <p:grpSpPr>
          <a:xfrm>
            <a:off x="1057275" y="2562924"/>
            <a:ext cx="7278324" cy="1318825"/>
            <a:chOff x="1057275" y="2562924"/>
            <a:chExt cx="7278324" cy="13188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061" y="2562924"/>
              <a:ext cx="437538" cy="4375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8061" y="3444211"/>
              <a:ext cx="437538" cy="437538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>
              <a:stCxn id="9" idx="3"/>
            </p:cNvCxnSpPr>
            <p:nvPr/>
          </p:nvCxnSpPr>
          <p:spPr>
            <a:xfrm>
              <a:off x="6200775" y="3646266"/>
              <a:ext cx="1676487" cy="1937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8" idx="3"/>
            </p:cNvCxnSpPr>
            <p:nvPr/>
          </p:nvCxnSpPr>
          <p:spPr>
            <a:xfrm>
              <a:off x="6200775" y="2769349"/>
              <a:ext cx="1676487" cy="16713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057275" y="2643097"/>
              <a:ext cx="5143500" cy="25250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57275" y="3520014"/>
              <a:ext cx="5143500" cy="25250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Inzet FLUID voor user </a:t>
            </a:r>
            <a:r>
              <a:rPr lang="nl-NL" dirty="0" err="1" smtClean="0"/>
              <a:t>experience</a:t>
            </a:r>
            <a:endParaRPr lang="nl-NL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400" y="1914004"/>
            <a:ext cx="5955495" cy="4022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431" y="2244251"/>
            <a:ext cx="2538920" cy="3924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328" y="2546404"/>
            <a:ext cx="2531258" cy="39243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Studielink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Selectie en Plaatsing</a:t>
            </a:r>
          </a:p>
          <a:p>
            <a:pPr lvl="1"/>
            <a:r>
              <a:rPr lang="nl-NL" dirty="0" smtClean="0"/>
              <a:t>Nieuwe berichten en beheerschermen</a:t>
            </a:r>
          </a:p>
          <a:p>
            <a:pPr lvl="1"/>
            <a:r>
              <a:rPr lang="nl-NL" dirty="0" smtClean="0"/>
              <a:t>Nieuwe procesgang</a:t>
            </a:r>
          </a:p>
          <a:p>
            <a:r>
              <a:rPr lang="nl-NL" dirty="0" smtClean="0"/>
              <a:t>E-</a:t>
            </a:r>
            <a:r>
              <a:rPr lang="nl-NL" dirty="0" err="1" smtClean="0"/>
              <a:t>Mandate</a:t>
            </a:r>
            <a:endParaRPr lang="nl-NL" dirty="0" smtClean="0"/>
          </a:p>
          <a:p>
            <a:pPr lvl="1"/>
            <a:r>
              <a:rPr lang="nl-NL" dirty="0" smtClean="0"/>
              <a:t>Extra identificatiecode</a:t>
            </a:r>
          </a:p>
          <a:p>
            <a:pPr lvl="1"/>
            <a:r>
              <a:rPr lang="nl-NL" dirty="0" smtClean="0"/>
              <a:t>Bedrag al vooraf bekendmaken</a:t>
            </a:r>
          </a:p>
          <a:p>
            <a:r>
              <a:rPr lang="nl-NL" dirty="0" smtClean="0"/>
              <a:t>Nieuwe Architectuur</a:t>
            </a:r>
          </a:p>
          <a:p>
            <a:pPr lvl="1"/>
            <a:r>
              <a:rPr lang="nl-NL" dirty="0" smtClean="0"/>
              <a:t>Helemaal nieuwe koppeling</a:t>
            </a:r>
          </a:p>
          <a:p>
            <a:pPr lvl="1"/>
            <a:r>
              <a:rPr lang="nl-NL" dirty="0" smtClean="0"/>
              <a:t>Nieuwe procesgang?</a:t>
            </a:r>
          </a:p>
          <a:p>
            <a:r>
              <a:rPr lang="nl-NL" dirty="0" smtClean="0"/>
              <a:t>Koppeling met IND</a:t>
            </a:r>
          </a:p>
          <a:p>
            <a:pPr lvl="1"/>
            <a:r>
              <a:rPr lang="nl-NL" dirty="0" smtClean="0"/>
              <a:t>Studielink wordt een soort </a:t>
            </a:r>
            <a:r>
              <a:rPr lang="nl-NL" dirty="0" err="1" smtClean="0"/>
              <a:t>frontend</a:t>
            </a:r>
            <a:r>
              <a:rPr lang="nl-NL" dirty="0" smtClean="0"/>
              <a:t> voor de IND</a:t>
            </a:r>
          </a:p>
          <a:p>
            <a:pPr lvl="1"/>
            <a:r>
              <a:rPr lang="nl-NL" dirty="0" smtClean="0"/>
              <a:t>Nog onbekend wanneer beschikbaar en met welke functionaliteit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Functionaliteit</a:t>
            </a:r>
          </a:p>
          <a:p>
            <a:pPr lvl="1"/>
            <a:r>
              <a:rPr lang="nl-NL" dirty="0" smtClean="0"/>
              <a:t>Alternatief voor </a:t>
            </a:r>
            <a:r>
              <a:rPr lang="nl-NL" dirty="0" err="1" smtClean="0"/>
              <a:t>Academic</a:t>
            </a:r>
            <a:r>
              <a:rPr lang="nl-NL" dirty="0" smtClean="0"/>
              <a:t> </a:t>
            </a:r>
            <a:r>
              <a:rPr lang="nl-NL" dirty="0" err="1" smtClean="0"/>
              <a:t>Advisement</a:t>
            </a:r>
            <a:r>
              <a:rPr lang="nl-NL" dirty="0" smtClean="0"/>
              <a:t> en SaNS-maatwerk ‘Onderwijseenheden’</a:t>
            </a:r>
          </a:p>
          <a:p>
            <a:pPr lvl="1"/>
            <a:r>
              <a:rPr lang="nl-NL" dirty="0" smtClean="0"/>
              <a:t>Vastleggen structuur opleidingen in Program Enrollment</a:t>
            </a:r>
          </a:p>
          <a:p>
            <a:pPr lvl="1"/>
            <a:r>
              <a:rPr lang="nl-NL" dirty="0" smtClean="0"/>
              <a:t>Vastleggen structuur vakken in Activity Management</a:t>
            </a:r>
          </a:p>
          <a:p>
            <a:pPr lvl="1"/>
            <a:r>
              <a:rPr lang="nl-NL" dirty="0" smtClean="0"/>
              <a:t>Selfservice voor studenten: studie plannen, inschrijven, voortgang</a:t>
            </a:r>
          </a:p>
          <a:p>
            <a:r>
              <a:rPr lang="nl-NL" dirty="0" smtClean="0"/>
              <a:t>Planning</a:t>
            </a:r>
          </a:p>
          <a:p>
            <a:pPr lvl="1"/>
            <a:r>
              <a:rPr lang="nl-NL" dirty="0" smtClean="0"/>
              <a:t>Sept 2014 – Sept 2015: Voorbereiding POC (inrichting opleidingen)</a:t>
            </a:r>
          </a:p>
          <a:p>
            <a:pPr lvl="1"/>
            <a:r>
              <a:rPr lang="nl-NL" dirty="0"/>
              <a:t>Sept </a:t>
            </a:r>
            <a:r>
              <a:rPr lang="nl-NL" dirty="0" smtClean="0"/>
              <a:t>2015 – Sept 2016: Uitvoering POC (schaduwdraaien)</a:t>
            </a:r>
            <a:endParaRPr lang="nl-NL" dirty="0"/>
          </a:p>
          <a:p>
            <a:pPr lvl="1"/>
            <a:r>
              <a:rPr lang="nl-NL" dirty="0"/>
              <a:t>Sept </a:t>
            </a:r>
            <a:r>
              <a:rPr lang="nl-NL" dirty="0" smtClean="0"/>
              <a:t>2016 – Sept 2017: Implementatie </a:t>
            </a:r>
          </a:p>
          <a:p>
            <a:r>
              <a:rPr lang="nl-NL" dirty="0" smtClean="0"/>
              <a:t>Risico’s</a:t>
            </a:r>
          </a:p>
          <a:p>
            <a:pPr lvl="1"/>
            <a:r>
              <a:rPr lang="nl-NL" dirty="0" smtClean="0"/>
              <a:t>Nog niet alle geplande functionaliteit beschikbaar</a:t>
            </a:r>
          </a:p>
          <a:p>
            <a:pPr lvl="1"/>
            <a:r>
              <a:rPr lang="nl-NL" dirty="0" smtClean="0"/>
              <a:t>Diverse bugs – blokkerend voor live-gang</a:t>
            </a:r>
          </a:p>
          <a:p>
            <a:pPr lvl="1"/>
            <a:r>
              <a:rPr lang="nl-NL" dirty="0" smtClean="0"/>
              <a:t>Diverse </a:t>
            </a:r>
            <a:r>
              <a:rPr lang="nl-NL" dirty="0" err="1" smtClean="0"/>
              <a:t>enhancement-requests</a:t>
            </a:r>
            <a:r>
              <a:rPr lang="nl-NL" dirty="0" smtClean="0"/>
              <a:t> – noodzakelijk voor live-gang</a:t>
            </a:r>
          </a:p>
          <a:p>
            <a:pPr lvl="1"/>
            <a:r>
              <a:rPr lang="nl-NL" dirty="0" smtClean="0"/>
              <a:t>Rules Engine: complex en noodzakelijk alles zelf te bouwen</a:t>
            </a:r>
          </a:p>
          <a:p>
            <a:endParaRPr lang="nl-NL" dirty="0" smtClean="0"/>
          </a:p>
        </p:txBody>
      </p:sp>
      <p:pic>
        <p:nvPicPr>
          <p:cNvPr id="8" name="Afbeelding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7" b="-809"/>
          <a:stretch/>
        </p:blipFill>
        <p:spPr>
          <a:xfrm>
            <a:off x="476693" y="2132562"/>
            <a:ext cx="6858000" cy="4114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PEAM</a:t>
            </a:r>
            <a:br>
              <a:rPr lang="nl-NL" dirty="0" smtClean="0"/>
            </a:br>
            <a:r>
              <a:rPr lang="nl-NL" sz="2400" dirty="0" smtClean="0"/>
              <a:t>Program Enrollment &amp; Activity Management</a:t>
            </a:r>
            <a:endParaRPr lang="nl-NL" dirty="0"/>
          </a:p>
        </p:txBody>
      </p:sp>
      <p:pic>
        <p:nvPicPr>
          <p:cNvPr id="7" name="Afbeelding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1" r="2596"/>
          <a:stretch>
            <a:fillRect/>
          </a:stretch>
        </p:blipFill>
        <p:spPr>
          <a:xfrm>
            <a:off x="5865100" y="395178"/>
            <a:ext cx="2939185" cy="169212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0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VRagen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Dutch Roadmap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SESSION 5330</a:t>
            </a:r>
          </a:p>
          <a:p>
            <a:r>
              <a:rPr lang="en-US" dirty="0" smtClean="0"/>
              <a:t>17 November 2015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22865"/>
          <a:stretch/>
        </p:blipFill>
        <p:spPr>
          <a:xfrm>
            <a:off x="0" y="16537"/>
            <a:ext cx="9141714" cy="4572000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570" y="4588537"/>
            <a:ext cx="1255144" cy="103674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6206741"/>
            <a:ext cx="3905250" cy="5715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05075"/>
            <a:ext cx="3912231" cy="4565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35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5374387"/>
            <a:ext cx="1436914" cy="71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Samenwerking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97" y="193183"/>
            <a:ext cx="6333004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823968" y="1848897"/>
            <a:ext cx="7498080" cy="4621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l-NL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DEUG</a:t>
            </a:r>
            <a:endParaRPr lang="nl-NL" sz="2800" b="1" dirty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64645" y="2401555"/>
            <a:ext cx="3566160" cy="395905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280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MBO</a:t>
            </a:r>
            <a:endParaRPr lang="nl-NL" sz="2800" dirty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24841" y="2401555"/>
            <a:ext cx="3566160" cy="395803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nl-NL" sz="2800" dirty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HO</a:t>
            </a:r>
          </a:p>
        </p:txBody>
      </p:sp>
      <p:pic>
        <p:nvPicPr>
          <p:cNvPr id="1026" name="Picture 2" descr="http://vorige.nrc.nl/multimedia/dynamic/00300/inholland_logo_300615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7" b="20196"/>
          <a:stretch/>
        </p:blipFill>
        <p:spPr bwMode="auto">
          <a:xfrm>
            <a:off x="5541546" y="2711040"/>
            <a:ext cx="171088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807370" y="3380263"/>
            <a:ext cx="3200400" cy="288253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nl-NL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SaNS</a:t>
            </a:r>
            <a:endParaRPr lang="nl-NL" sz="2800" dirty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39879" y="3380264"/>
            <a:ext cx="3200400" cy="2882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  <a:alpha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nl-NL" sz="2800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SSC</a:t>
            </a:r>
            <a:endParaRPr lang="nl-NL" sz="2800" dirty="0">
              <a:solidFill>
                <a:schemeClr val="accent1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4"/>
          <a:srcRect t="32695" b="27305"/>
          <a:stretch/>
        </p:blipFill>
        <p:spPr>
          <a:xfrm>
            <a:off x="1609058" y="3474720"/>
            <a:ext cx="2286000" cy="457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919932" cy="1499616"/>
          </a:xfrm>
        </p:spPr>
        <p:txBody>
          <a:bodyPr/>
          <a:lstStyle/>
          <a:p>
            <a:r>
              <a:rPr lang="nl-NL" dirty="0" smtClean="0"/>
              <a:t>Huidig landschap </a:t>
            </a:r>
            <a:r>
              <a:rPr lang="nl-NL" b="1" dirty="0" smtClean="0">
                <a:solidFill>
                  <a:schemeClr val="accent1">
                    <a:lumMod val="75000"/>
                  </a:schemeClr>
                </a:solidFill>
              </a:rPr>
              <a:t>DEUG</a:t>
            </a:r>
            <a:r>
              <a:rPr lang="nl-NL" dirty="0" smtClean="0"/>
              <a:t> samenwerking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76DFD-B374-6B40-8444-AFBF2A8A34EA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058" y="3910411"/>
            <a:ext cx="2286000" cy="7108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9058" y="4676725"/>
            <a:ext cx="2286000" cy="41313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058" y="5197356"/>
            <a:ext cx="2286000" cy="663081"/>
          </a:xfrm>
          <a:prstGeom prst="rect">
            <a:avLst/>
          </a:prstGeom>
        </p:spPr>
      </p:pic>
      <p:pic>
        <p:nvPicPr>
          <p:cNvPr id="18" name="Picture 6" descr="UL-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69" y="5125978"/>
            <a:ext cx="1463040" cy="64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15" y="3545694"/>
            <a:ext cx="1824434" cy="4626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49" y="4108937"/>
            <a:ext cx="2468880" cy="3730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89" y="4634171"/>
            <a:ext cx="2743200" cy="460458"/>
          </a:xfrm>
          <a:prstGeom prst="rect">
            <a:avLst/>
          </a:prstGeom>
        </p:spPr>
      </p:pic>
      <p:pic>
        <p:nvPicPr>
          <p:cNvPr id="35" name="Picture 2" descr="http://www.rijnijssel.nl/mob/images/logo_rijnijsse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24" y="2932983"/>
            <a:ext cx="1443269" cy="33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DEUG </a:t>
            </a:r>
            <a:r>
              <a:rPr lang="en-US" dirty="0" err="1" smtClean="0"/>
              <a:t>Samenwerking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Gebruikersvereniging</a:t>
            </a:r>
            <a:r>
              <a:rPr lang="en-US" dirty="0" smtClean="0"/>
              <a:t> PeopleSoft </a:t>
            </a:r>
            <a:r>
              <a:rPr lang="en-US" dirty="0" err="1" smtClean="0"/>
              <a:t>onderwijs</a:t>
            </a:r>
            <a:r>
              <a:rPr lang="en-US" dirty="0" smtClean="0"/>
              <a:t>: 5 ROC’s, 3 </a:t>
            </a:r>
            <a:r>
              <a:rPr lang="en-US" dirty="0" err="1" smtClean="0"/>
              <a:t>universiteiten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2 </a:t>
            </a:r>
            <a:r>
              <a:rPr lang="en-US" dirty="0" err="1" smtClean="0"/>
              <a:t>hogescholen</a:t>
            </a:r>
            <a:r>
              <a:rPr lang="en-US" dirty="0" smtClean="0"/>
              <a:t> (Platform ROC </a:t>
            </a:r>
            <a:r>
              <a:rPr lang="en-US" dirty="0" err="1" smtClean="0"/>
              <a:t>en</a:t>
            </a:r>
            <a:r>
              <a:rPr lang="en-US" dirty="0" smtClean="0"/>
              <a:t> Platform Ho)</a:t>
            </a:r>
          </a:p>
          <a:p>
            <a:pPr marL="0" indent="0">
              <a:buNone/>
            </a:pPr>
            <a:r>
              <a:rPr lang="en-US" dirty="0" err="1" smtClean="0"/>
              <a:t>Belangenbehartiging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leverancier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ketenpartners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Samenwerking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kennisdeling</a:t>
            </a:r>
            <a:r>
              <a:rPr lang="en-US" dirty="0" smtClean="0"/>
              <a:t> over de </a:t>
            </a:r>
            <a:r>
              <a:rPr lang="en-US" dirty="0" err="1" smtClean="0"/>
              <a:t>sectoren</a:t>
            </a:r>
            <a:r>
              <a:rPr lang="en-US" dirty="0"/>
              <a:t> </a:t>
            </a:r>
            <a:r>
              <a:rPr lang="en-US" dirty="0" err="1" smtClean="0"/>
              <a:t>heen</a:t>
            </a:r>
            <a:endParaRPr lang="en-US" dirty="0" smtClean="0"/>
          </a:p>
          <a:p>
            <a:pPr marL="630936" lvl="1" indent="-457200">
              <a:buFont typeface="+mj-lt"/>
              <a:buAutoNum type="arabicPeriod"/>
            </a:pPr>
            <a:r>
              <a:rPr lang="en-US" dirty="0" err="1" smtClean="0"/>
              <a:t>Productadviesgroepen</a:t>
            </a:r>
            <a:endParaRPr lang="en-US" dirty="0"/>
          </a:p>
          <a:p>
            <a:pPr marL="630936" lvl="1" indent="-457200">
              <a:buFont typeface="+mj-lt"/>
              <a:buAutoNum type="arabicPeriod"/>
            </a:pPr>
            <a:r>
              <a:rPr lang="en-US" dirty="0" err="1" smtClean="0"/>
              <a:t>Projecten</a:t>
            </a:r>
            <a:r>
              <a:rPr lang="en-US" dirty="0" smtClean="0"/>
              <a:t> (Platform ROC)</a:t>
            </a:r>
            <a:endParaRPr lang="en-US" dirty="0"/>
          </a:p>
          <a:p>
            <a:pPr marL="630936" lvl="1" indent="-457200">
              <a:buFont typeface="+mj-lt"/>
              <a:buAutoNum type="arabicPeriod"/>
            </a:pPr>
            <a:r>
              <a:rPr lang="en-US" dirty="0"/>
              <a:t>(</a:t>
            </a:r>
            <a:r>
              <a:rPr lang="en-US" dirty="0" err="1"/>
              <a:t>deelname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) </a:t>
            </a:r>
            <a:r>
              <a:rPr lang="en-US" dirty="0" err="1"/>
              <a:t>Conferenties</a:t>
            </a:r>
            <a:endParaRPr lang="en-US" dirty="0"/>
          </a:p>
          <a:p>
            <a:pPr marL="630936" lvl="1" indent="-457200">
              <a:buFont typeface="+mj-lt"/>
              <a:buAutoNum type="arabicPeriod"/>
            </a:pPr>
            <a:r>
              <a:rPr lang="en-US" dirty="0"/>
              <a:t>Training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dirty="0"/>
              <a:t>Website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groepensite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Afstemming</a:t>
            </a:r>
            <a:r>
              <a:rPr lang="en-US" dirty="0" smtClean="0"/>
              <a:t> </a:t>
            </a:r>
            <a:r>
              <a:rPr lang="en-US" dirty="0"/>
              <a:t>over </a:t>
            </a:r>
            <a:r>
              <a:rPr lang="en-US" dirty="0" err="1" smtClean="0"/>
              <a:t>strategie</a:t>
            </a:r>
            <a:r>
              <a:rPr lang="en-US" dirty="0" smtClean="0"/>
              <a:t>, </a:t>
            </a:r>
            <a:r>
              <a:rPr lang="en-US" dirty="0" err="1" smtClean="0"/>
              <a:t>beheer</a:t>
            </a:r>
            <a:r>
              <a:rPr lang="en-US" dirty="0" smtClean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ontwikkeling</a:t>
            </a:r>
            <a:r>
              <a:rPr lang="en-US" dirty="0"/>
              <a:t> met SSC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smtClean="0"/>
              <a:t>EC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Platform ROC projecten	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05674207"/>
              </p:ext>
            </p:extLst>
          </p:nvPr>
        </p:nvGraphicFramePr>
        <p:xfrm>
          <a:off x="1189149" y="2245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076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8</a:t>
            </a:fld>
            <a:endParaRPr lang="en-US"/>
          </a:p>
        </p:txBody>
      </p:sp>
      <p:sp>
        <p:nvSpPr>
          <p:cNvPr id="59" name="Rechthoek 58"/>
          <p:cNvSpPr/>
          <p:nvPr>
            <p:custDataLst>
              <p:tags r:id="rId2"/>
            </p:custDataLst>
          </p:nvPr>
        </p:nvSpPr>
        <p:spPr>
          <a:xfrm>
            <a:off x="1188720" y="3048000"/>
            <a:ext cx="6766560" cy="381000"/>
          </a:xfrm>
          <a:prstGeom prst="rect">
            <a:avLst/>
          </a:prstGeom>
          <a:gradFill flip="none" rotWithShape="1">
            <a:gsLst>
              <a:gs pos="100000">
                <a:srgbClr val="1F497D"/>
              </a:gs>
              <a:gs pos="0">
                <a:srgbClr val="1F497D"/>
              </a:gs>
            </a:gsLst>
            <a:lin ang="5400000" scaled="1"/>
            <a:tileRect/>
          </a:gradFill>
          <a:ln w="15875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Tekstvak 60"/>
          <p:cNvSpPr txBox="1"/>
          <p:nvPr>
            <p:custDataLst>
              <p:tags r:id="rId3"/>
            </p:custDataLst>
          </p:nvPr>
        </p:nvSpPr>
        <p:spPr>
          <a:xfrm>
            <a:off x="464163" y="3048000"/>
            <a:ext cx="724557" cy="381000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nl-NL" b="1" smtClean="0">
                <a:solidFill>
                  <a:srgbClr val="FF4500"/>
                </a:solidFill>
                <a:latin typeface="Calibri" panose="020F0502020204030204" pitchFamily="34" charset="0"/>
              </a:rPr>
              <a:t>2016</a:t>
            </a:r>
            <a:endParaRPr lang="nl-NL" b="1">
              <a:solidFill>
                <a:srgbClr val="FF4500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Tekstvak 62"/>
          <p:cNvSpPr txBox="1"/>
          <p:nvPr>
            <p:custDataLst>
              <p:tags r:id="rId4"/>
            </p:custDataLst>
          </p:nvPr>
        </p:nvSpPr>
        <p:spPr>
          <a:xfrm>
            <a:off x="1188720" y="3048000"/>
            <a:ext cx="615142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mrt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65" name="Rechte verbindingslijn 64"/>
          <p:cNvCxnSpPr/>
          <p:nvPr>
            <p:custDataLst>
              <p:tags r:id="rId5"/>
            </p:custDataLst>
          </p:nvPr>
        </p:nvCxnSpPr>
        <p:spPr>
          <a:xfrm>
            <a:off x="1811163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kstvak 65"/>
          <p:cNvSpPr txBox="1"/>
          <p:nvPr>
            <p:custDataLst>
              <p:tags r:id="rId6"/>
            </p:custDataLst>
          </p:nvPr>
        </p:nvSpPr>
        <p:spPr>
          <a:xfrm>
            <a:off x="1811163" y="3048000"/>
            <a:ext cx="615142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apr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68" name="Rechte verbindingslijn 67"/>
          <p:cNvCxnSpPr/>
          <p:nvPr>
            <p:custDataLst>
              <p:tags r:id="rId7"/>
            </p:custDataLst>
          </p:nvPr>
        </p:nvCxnSpPr>
        <p:spPr>
          <a:xfrm>
            <a:off x="2413528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>
            <p:custDataLst>
              <p:tags r:id="rId8"/>
            </p:custDataLst>
          </p:nvPr>
        </p:nvSpPr>
        <p:spPr>
          <a:xfrm>
            <a:off x="2413528" y="3048000"/>
            <a:ext cx="615142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mei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71" name="Rechte verbindingslijn 70"/>
          <p:cNvCxnSpPr/>
          <p:nvPr>
            <p:custDataLst>
              <p:tags r:id="rId9"/>
            </p:custDataLst>
          </p:nvPr>
        </p:nvCxnSpPr>
        <p:spPr>
          <a:xfrm>
            <a:off x="3035971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kstvak 71"/>
          <p:cNvSpPr txBox="1"/>
          <p:nvPr>
            <p:custDataLst>
              <p:tags r:id="rId10"/>
            </p:custDataLst>
          </p:nvPr>
        </p:nvSpPr>
        <p:spPr>
          <a:xfrm>
            <a:off x="3035971" y="3048000"/>
            <a:ext cx="615142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jun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74" name="Rechte verbindingslijn 73"/>
          <p:cNvCxnSpPr/>
          <p:nvPr>
            <p:custDataLst>
              <p:tags r:id="rId11"/>
            </p:custDataLst>
          </p:nvPr>
        </p:nvCxnSpPr>
        <p:spPr>
          <a:xfrm>
            <a:off x="3638335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kstvak 74"/>
          <p:cNvSpPr txBox="1"/>
          <p:nvPr>
            <p:custDataLst>
              <p:tags r:id="rId12"/>
            </p:custDataLst>
          </p:nvPr>
        </p:nvSpPr>
        <p:spPr>
          <a:xfrm>
            <a:off x="3638335" y="3048000"/>
            <a:ext cx="615142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jul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77" name="Rechte verbindingslijn 76"/>
          <p:cNvCxnSpPr/>
          <p:nvPr>
            <p:custDataLst>
              <p:tags r:id="rId13"/>
            </p:custDataLst>
          </p:nvPr>
        </p:nvCxnSpPr>
        <p:spPr>
          <a:xfrm>
            <a:off x="4260779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kstvak 77"/>
          <p:cNvSpPr txBox="1"/>
          <p:nvPr>
            <p:custDataLst>
              <p:tags r:id="rId14"/>
            </p:custDataLst>
          </p:nvPr>
        </p:nvSpPr>
        <p:spPr>
          <a:xfrm>
            <a:off x="4260779" y="3048000"/>
            <a:ext cx="615142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aug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0" name="Rechte verbindingslijn 79"/>
          <p:cNvCxnSpPr/>
          <p:nvPr>
            <p:custDataLst>
              <p:tags r:id="rId15"/>
            </p:custDataLst>
          </p:nvPr>
        </p:nvCxnSpPr>
        <p:spPr>
          <a:xfrm>
            <a:off x="4883222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kstvak 80"/>
          <p:cNvSpPr txBox="1"/>
          <p:nvPr>
            <p:custDataLst>
              <p:tags r:id="rId16"/>
            </p:custDataLst>
          </p:nvPr>
        </p:nvSpPr>
        <p:spPr>
          <a:xfrm>
            <a:off x="4883222" y="3048000"/>
            <a:ext cx="615142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sep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3" name="Rechte verbindingslijn 82"/>
          <p:cNvCxnSpPr/>
          <p:nvPr>
            <p:custDataLst>
              <p:tags r:id="rId17"/>
            </p:custDataLst>
          </p:nvPr>
        </p:nvCxnSpPr>
        <p:spPr>
          <a:xfrm>
            <a:off x="5485586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kstvak 83"/>
          <p:cNvSpPr txBox="1"/>
          <p:nvPr>
            <p:custDataLst>
              <p:tags r:id="rId18"/>
            </p:custDataLst>
          </p:nvPr>
        </p:nvSpPr>
        <p:spPr>
          <a:xfrm>
            <a:off x="5485586" y="3048000"/>
            <a:ext cx="615142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okt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6" name="Rechte verbindingslijn 85"/>
          <p:cNvCxnSpPr/>
          <p:nvPr>
            <p:custDataLst>
              <p:tags r:id="rId19"/>
            </p:custDataLst>
          </p:nvPr>
        </p:nvCxnSpPr>
        <p:spPr>
          <a:xfrm>
            <a:off x="6108029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kstvak 86"/>
          <p:cNvSpPr txBox="1"/>
          <p:nvPr>
            <p:custDataLst>
              <p:tags r:id="rId20"/>
            </p:custDataLst>
          </p:nvPr>
        </p:nvSpPr>
        <p:spPr>
          <a:xfrm>
            <a:off x="6108029" y="3048000"/>
            <a:ext cx="615142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nov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89" name="Rechte verbindingslijn 88"/>
          <p:cNvCxnSpPr/>
          <p:nvPr>
            <p:custDataLst>
              <p:tags r:id="rId21"/>
            </p:custDataLst>
          </p:nvPr>
        </p:nvCxnSpPr>
        <p:spPr>
          <a:xfrm>
            <a:off x="6710394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kstvak 89"/>
          <p:cNvSpPr txBox="1"/>
          <p:nvPr>
            <p:custDataLst>
              <p:tags r:id="rId22"/>
            </p:custDataLst>
          </p:nvPr>
        </p:nvSpPr>
        <p:spPr>
          <a:xfrm>
            <a:off x="6710394" y="3048000"/>
            <a:ext cx="615142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dec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92" name="Rechte verbindingslijn 91"/>
          <p:cNvCxnSpPr/>
          <p:nvPr>
            <p:custDataLst>
              <p:tags r:id="rId23"/>
            </p:custDataLst>
          </p:nvPr>
        </p:nvCxnSpPr>
        <p:spPr>
          <a:xfrm>
            <a:off x="7332837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kstvak 92"/>
          <p:cNvSpPr txBox="1"/>
          <p:nvPr>
            <p:custDataLst>
              <p:tags r:id="rId24"/>
            </p:custDataLst>
          </p:nvPr>
        </p:nvSpPr>
        <p:spPr>
          <a:xfrm>
            <a:off x="7332837" y="3048000"/>
            <a:ext cx="615142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jan
2017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Tekstvak 94"/>
          <p:cNvSpPr txBox="1"/>
          <p:nvPr>
            <p:custDataLst>
              <p:tags r:id="rId25"/>
            </p:custDataLst>
          </p:nvPr>
        </p:nvSpPr>
        <p:spPr>
          <a:xfrm>
            <a:off x="7955280" y="3048000"/>
            <a:ext cx="724557" cy="381000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nl-NL" b="1" smtClean="0">
                <a:solidFill>
                  <a:srgbClr val="FF4500"/>
                </a:solidFill>
                <a:latin typeface="Calibri" panose="020F0502020204030204" pitchFamily="34" charset="0"/>
              </a:rPr>
              <a:t>2017</a:t>
            </a:r>
            <a:endParaRPr lang="nl-NL" b="1">
              <a:solidFill>
                <a:srgbClr val="FF4500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Gelijkbenige driehoek 96"/>
          <p:cNvSpPr/>
          <p:nvPr>
            <p:custDataLst>
              <p:tags r:id="rId26"/>
            </p:custDataLst>
          </p:nvPr>
        </p:nvSpPr>
        <p:spPr>
          <a:xfrm rot="10800000">
            <a:off x="7218537" y="2857500"/>
            <a:ext cx="228600" cy="254000"/>
          </a:xfrm>
          <a:prstGeom prst="triangle">
            <a:avLst/>
          </a:prstGeom>
          <a:solidFill>
            <a:schemeClr val="accent2"/>
          </a:solidFill>
          <a:ln w="15875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9" name="Tekstvak 98"/>
          <p:cNvSpPr txBox="1"/>
          <p:nvPr>
            <p:custDataLst>
              <p:tags r:id="rId27"/>
            </p:custDataLst>
          </p:nvPr>
        </p:nvSpPr>
        <p:spPr>
          <a:xfrm>
            <a:off x="6570837" y="2394669"/>
            <a:ext cx="1524000" cy="27084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nl-NL" sz="1100" b="1" smtClean="0">
                <a:latin typeface="Calibri" panose="020F0502020204030204" pitchFamily="34" charset="0"/>
              </a:rPr>
              <a:t>naleveren Keuzedelen aan BRON</a:t>
            </a:r>
            <a:endParaRPr lang="nl-NL" sz="1100" b="1">
              <a:latin typeface="Calibri" panose="020F0502020204030204" pitchFamily="34" charset="0"/>
            </a:endParaRPr>
          </a:p>
        </p:txBody>
      </p:sp>
      <p:sp>
        <p:nvSpPr>
          <p:cNvPr id="101" name="Tekstvak 100"/>
          <p:cNvSpPr txBox="1"/>
          <p:nvPr>
            <p:custDataLst>
              <p:tags r:id="rId28"/>
            </p:custDataLst>
          </p:nvPr>
        </p:nvSpPr>
        <p:spPr>
          <a:xfrm>
            <a:off x="7085974" y="2690912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nl-NL" sz="1000" smtClean="0">
                <a:solidFill>
                  <a:srgbClr val="1F497E"/>
                </a:solidFill>
                <a:latin typeface="Calibri" panose="020F0502020204030204" pitchFamily="34" charset="0"/>
              </a:rPr>
              <a:t>1/1/2017</a:t>
            </a:r>
            <a:endParaRPr lang="nl-NL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Gelijkbenige driehoek 102"/>
          <p:cNvSpPr/>
          <p:nvPr>
            <p:custDataLst>
              <p:tags r:id="rId29"/>
            </p:custDataLst>
          </p:nvPr>
        </p:nvSpPr>
        <p:spPr>
          <a:xfrm rot="10800000">
            <a:off x="4146479" y="2857500"/>
            <a:ext cx="228600" cy="254000"/>
          </a:xfrm>
          <a:prstGeom prst="triangle">
            <a:avLst/>
          </a:prstGeom>
          <a:solidFill>
            <a:schemeClr val="accent1"/>
          </a:solidFill>
          <a:ln w="15875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Tekstvak 104"/>
          <p:cNvSpPr txBox="1"/>
          <p:nvPr>
            <p:custDataLst>
              <p:tags r:id="rId30"/>
            </p:custDataLst>
          </p:nvPr>
        </p:nvSpPr>
        <p:spPr>
          <a:xfrm>
            <a:off x="3498779" y="2394669"/>
            <a:ext cx="1524000" cy="27084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nl-NL" sz="1100" b="1" smtClean="0">
                <a:latin typeface="Calibri" panose="020F0502020204030204" pitchFamily="34" charset="0"/>
              </a:rPr>
              <a:t>Inschrijven op nieuwe opleiding en keuzedelen</a:t>
            </a:r>
            <a:endParaRPr lang="nl-NL" sz="1100" b="1">
              <a:latin typeface="Calibri" panose="020F0502020204030204" pitchFamily="34" charset="0"/>
            </a:endParaRPr>
          </a:p>
        </p:txBody>
      </p:sp>
      <p:sp>
        <p:nvSpPr>
          <p:cNvPr id="107" name="Tekstvak 106"/>
          <p:cNvSpPr txBox="1"/>
          <p:nvPr>
            <p:custDataLst>
              <p:tags r:id="rId31"/>
            </p:custDataLst>
          </p:nvPr>
        </p:nvSpPr>
        <p:spPr>
          <a:xfrm>
            <a:off x="4013917" y="2690912"/>
            <a:ext cx="493725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nl-NL" sz="1000" smtClean="0">
                <a:solidFill>
                  <a:srgbClr val="1F497E"/>
                </a:solidFill>
                <a:latin typeface="Calibri" panose="020F0502020204030204" pitchFamily="34" charset="0"/>
              </a:rPr>
              <a:t>1/8/2016</a:t>
            </a:r>
            <a:endParaRPr lang="nl-NL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Gelijkbenige driehoek 108"/>
          <p:cNvSpPr/>
          <p:nvPr>
            <p:custDataLst>
              <p:tags r:id="rId32"/>
            </p:custDataLst>
          </p:nvPr>
        </p:nvSpPr>
        <p:spPr>
          <a:xfrm rot="10800000">
            <a:off x="1375602" y="2857500"/>
            <a:ext cx="228600" cy="254000"/>
          </a:xfrm>
          <a:prstGeom prst="triangle">
            <a:avLst/>
          </a:prstGeom>
          <a:solidFill>
            <a:srgbClr val="0072BC"/>
          </a:solidFill>
          <a:ln w="15875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1" name="Tekstvak 110"/>
          <p:cNvSpPr txBox="1"/>
          <p:nvPr>
            <p:custDataLst>
              <p:tags r:id="rId33"/>
            </p:custDataLst>
          </p:nvPr>
        </p:nvSpPr>
        <p:spPr>
          <a:xfrm>
            <a:off x="754889" y="2530090"/>
            <a:ext cx="1470025" cy="13542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nl-NL" sz="1100" b="1" dirty="0" smtClean="0">
                <a:latin typeface="Calibri" panose="020F0502020204030204" pitchFamily="34" charset="0"/>
              </a:rPr>
              <a:t>Basisfunctionaliteit klaar</a:t>
            </a:r>
            <a:endParaRPr lang="nl-NL" sz="1100" b="1" dirty="0">
              <a:latin typeface="Calibri" panose="020F0502020204030204" pitchFamily="34" charset="0"/>
            </a:endParaRPr>
          </a:p>
        </p:txBody>
      </p:sp>
      <p:sp>
        <p:nvSpPr>
          <p:cNvPr id="113" name="Tekstvak 112"/>
          <p:cNvSpPr txBox="1"/>
          <p:nvPr>
            <p:custDataLst>
              <p:tags r:id="rId34"/>
            </p:custDataLst>
          </p:nvPr>
        </p:nvSpPr>
        <p:spPr>
          <a:xfrm>
            <a:off x="1210177" y="2690912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nl-NL" sz="1000" smtClean="0">
                <a:solidFill>
                  <a:srgbClr val="1F497E"/>
                </a:solidFill>
                <a:latin typeface="Calibri" panose="020F0502020204030204" pitchFamily="34" charset="0"/>
              </a:rPr>
              <a:t>16/3/2016</a:t>
            </a:r>
            <a:endParaRPr lang="nl-NL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pic>
        <p:nvPicPr>
          <p:cNvPr id="116" name="Afbeelding 115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07424" y="542893"/>
            <a:ext cx="7535309" cy="1499746"/>
          </a:xfrm>
          <a:prstGeom prst="rect">
            <a:avLst/>
          </a:prstGeom>
        </p:spPr>
      </p:pic>
      <p:sp>
        <p:nvSpPr>
          <p:cNvPr id="119" name="Tijdelijke aanduiding voor inhoud 2"/>
          <p:cNvSpPr txBox="1">
            <a:spLocks/>
          </p:cNvSpPr>
          <p:nvPr/>
        </p:nvSpPr>
        <p:spPr>
          <a:xfrm>
            <a:off x="839281" y="4780209"/>
            <a:ext cx="7290055" cy="110629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Nieuwe kwalificatiestructuur en keuzedelen ondersteunen in CS met gebruik van Program </a:t>
            </a:r>
            <a:r>
              <a:rPr lang="nl-NL" dirty="0" err="1" smtClean="0"/>
              <a:t>Enrollment</a:t>
            </a:r>
            <a:r>
              <a:rPr lang="nl-NL" dirty="0" smtClean="0"/>
              <a:t> en Rules Engine</a:t>
            </a:r>
          </a:p>
          <a:p>
            <a:r>
              <a:rPr lang="nl-NL" dirty="0" smtClean="0"/>
              <a:t>Inlezen opleidingsinformatie en keuzedelen via </a:t>
            </a:r>
            <a:r>
              <a:rPr lang="nl-NL" dirty="0" err="1" smtClean="0"/>
              <a:t>webservices</a:t>
            </a:r>
            <a:r>
              <a:rPr lang="nl-NL" dirty="0" smtClean="0"/>
              <a:t> SBB (inrichting met behulp van </a:t>
            </a:r>
            <a:r>
              <a:rPr lang="nl-NL" dirty="0" err="1" smtClean="0"/>
              <a:t>PoC</a:t>
            </a:r>
            <a:r>
              <a:rPr lang="nl-NL" dirty="0" smtClean="0"/>
              <a:t>)</a:t>
            </a:r>
          </a:p>
          <a:p>
            <a:endParaRPr lang="nl-NL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1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9</a:t>
            </a:fld>
            <a:endParaRPr lang="en-US"/>
          </a:p>
        </p:txBody>
      </p:sp>
      <p:sp>
        <p:nvSpPr>
          <p:cNvPr id="130" name="Rechthoek 129"/>
          <p:cNvSpPr/>
          <p:nvPr>
            <p:custDataLst>
              <p:tags r:id="rId2"/>
            </p:custDataLst>
          </p:nvPr>
        </p:nvSpPr>
        <p:spPr>
          <a:xfrm>
            <a:off x="1188720" y="3048000"/>
            <a:ext cx="6766560" cy="381000"/>
          </a:xfrm>
          <a:prstGeom prst="rect">
            <a:avLst/>
          </a:prstGeom>
          <a:gradFill flip="none" rotWithShape="1">
            <a:gsLst>
              <a:gs pos="100000">
                <a:srgbClr val="1F497D"/>
              </a:gs>
              <a:gs pos="0">
                <a:srgbClr val="1F497D"/>
              </a:gs>
            </a:gsLst>
            <a:lin ang="5400000" scaled="1"/>
            <a:tileRect/>
          </a:gradFill>
          <a:ln w="15875" cap="flat" cmpd="sng" algn="ctr">
            <a:noFill/>
            <a:prstDash val="solid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2" name="Tekstvak 131"/>
          <p:cNvSpPr txBox="1"/>
          <p:nvPr>
            <p:custDataLst>
              <p:tags r:id="rId3"/>
            </p:custDataLst>
          </p:nvPr>
        </p:nvSpPr>
        <p:spPr>
          <a:xfrm>
            <a:off x="464163" y="3048000"/>
            <a:ext cx="724557" cy="381000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nl-NL" b="1" smtClean="0">
                <a:solidFill>
                  <a:srgbClr val="FF4500"/>
                </a:solidFill>
                <a:latin typeface="Calibri" panose="020F0502020204030204" pitchFamily="34" charset="0"/>
              </a:rPr>
              <a:t>2015</a:t>
            </a:r>
            <a:endParaRPr lang="nl-NL" b="1">
              <a:solidFill>
                <a:srgbClr val="FF4500"/>
              </a:solidFill>
              <a:latin typeface="Calibri" panose="020F0502020204030204" pitchFamily="34" charset="0"/>
            </a:endParaRPr>
          </a:p>
        </p:txBody>
      </p:sp>
      <p:sp>
        <p:nvSpPr>
          <p:cNvPr id="134" name="Tekstvak 133"/>
          <p:cNvSpPr txBox="1"/>
          <p:nvPr>
            <p:custDataLst>
              <p:tags r:id="rId4"/>
            </p:custDataLst>
          </p:nvPr>
        </p:nvSpPr>
        <p:spPr>
          <a:xfrm>
            <a:off x="1188720" y="3048000"/>
            <a:ext cx="966651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dec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36" name="Rechte verbindingslijn 135"/>
          <p:cNvCxnSpPr/>
          <p:nvPr>
            <p:custDataLst>
              <p:tags r:id="rId5"/>
            </p:custDataLst>
          </p:nvPr>
        </p:nvCxnSpPr>
        <p:spPr>
          <a:xfrm>
            <a:off x="2168923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kstvak 136"/>
          <p:cNvSpPr txBox="1"/>
          <p:nvPr>
            <p:custDataLst>
              <p:tags r:id="rId6"/>
            </p:custDataLst>
          </p:nvPr>
        </p:nvSpPr>
        <p:spPr>
          <a:xfrm>
            <a:off x="2168923" y="3048000"/>
            <a:ext cx="966651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feb
2016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39" name="Rechte verbindingslijn 138"/>
          <p:cNvCxnSpPr/>
          <p:nvPr>
            <p:custDataLst>
              <p:tags r:id="rId7"/>
            </p:custDataLst>
          </p:nvPr>
        </p:nvCxnSpPr>
        <p:spPr>
          <a:xfrm>
            <a:off x="3117506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kstvak 139"/>
          <p:cNvSpPr txBox="1"/>
          <p:nvPr>
            <p:custDataLst>
              <p:tags r:id="rId8"/>
            </p:custDataLst>
          </p:nvPr>
        </p:nvSpPr>
        <p:spPr>
          <a:xfrm>
            <a:off x="3117506" y="3048000"/>
            <a:ext cx="966651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apr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42" name="Rechte verbindingslijn 141"/>
          <p:cNvCxnSpPr/>
          <p:nvPr>
            <p:custDataLst>
              <p:tags r:id="rId9"/>
            </p:custDataLst>
          </p:nvPr>
        </p:nvCxnSpPr>
        <p:spPr>
          <a:xfrm>
            <a:off x="4081899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kstvak 142"/>
          <p:cNvSpPr txBox="1"/>
          <p:nvPr>
            <p:custDataLst>
              <p:tags r:id="rId10"/>
            </p:custDataLst>
          </p:nvPr>
        </p:nvSpPr>
        <p:spPr>
          <a:xfrm>
            <a:off x="4081899" y="3048000"/>
            <a:ext cx="966651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jun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45" name="Rechte verbindingslijn 144"/>
          <p:cNvCxnSpPr/>
          <p:nvPr>
            <p:custDataLst>
              <p:tags r:id="rId11"/>
            </p:custDataLst>
          </p:nvPr>
        </p:nvCxnSpPr>
        <p:spPr>
          <a:xfrm>
            <a:off x="5046292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kstvak 145"/>
          <p:cNvSpPr txBox="1"/>
          <p:nvPr>
            <p:custDataLst>
              <p:tags r:id="rId12"/>
            </p:custDataLst>
          </p:nvPr>
        </p:nvSpPr>
        <p:spPr>
          <a:xfrm>
            <a:off x="5046292" y="3048000"/>
            <a:ext cx="966651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aug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48" name="Rechte verbindingslijn 147"/>
          <p:cNvCxnSpPr/>
          <p:nvPr>
            <p:custDataLst>
              <p:tags r:id="rId13"/>
            </p:custDataLst>
          </p:nvPr>
        </p:nvCxnSpPr>
        <p:spPr>
          <a:xfrm>
            <a:off x="6010685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kstvak 148"/>
          <p:cNvSpPr txBox="1"/>
          <p:nvPr>
            <p:custDataLst>
              <p:tags r:id="rId14"/>
            </p:custDataLst>
          </p:nvPr>
        </p:nvSpPr>
        <p:spPr>
          <a:xfrm>
            <a:off x="6010685" y="3048000"/>
            <a:ext cx="966651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okt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51" name="Rechte verbindingslijn 150"/>
          <p:cNvCxnSpPr/>
          <p:nvPr>
            <p:custDataLst>
              <p:tags r:id="rId15"/>
            </p:custDataLst>
          </p:nvPr>
        </p:nvCxnSpPr>
        <p:spPr>
          <a:xfrm>
            <a:off x="6975078" y="3111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kstvak 151"/>
          <p:cNvSpPr txBox="1"/>
          <p:nvPr>
            <p:custDataLst>
              <p:tags r:id="rId16"/>
            </p:custDataLst>
          </p:nvPr>
        </p:nvSpPr>
        <p:spPr>
          <a:xfrm>
            <a:off x="6975078" y="3048000"/>
            <a:ext cx="966651" cy="381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nl-NL" sz="1200" smtClean="0">
                <a:solidFill>
                  <a:schemeClr val="bg1"/>
                </a:solidFill>
                <a:latin typeface="Calibri" panose="020F0502020204030204" pitchFamily="34" charset="0"/>
              </a:rPr>
              <a:t>dec</a:t>
            </a:r>
            <a:endParaRPr lang="nl-NL" sz="12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4" name="Tekstvak 153"/>
          <p:cNvSpPr txBox="1"/>
          <p:nvPr>
            <p:custDataLst>
              <p:tags r:id="rId17"/>
            </p:custDataLst>
          </p:nvPr>
        </p:nvSpPr>
        <p:spPr>
          <a:xfrm>
            <a:off x="7955280" y="3048000"/>
            <a:ext cx="724557" cy="381000"/>
          </a:xfrm>
          <a:prstGeom prst="rect">
            <a:avLst/>
          </a:prstGeom>
          <a:noFill/>
        </p:spPr>
        <p:txBody>
          <a:bodyPr vert="horz" wrap="none" lIns="127000" tIns="0" rIns="127000" bIns="0" rtlCol="0" anchor="ctr">
            <a:spAutoFit/>
          </a:bodyPr>
          <a:lstStyle/>
          <a:p>
            <a:pPr algn="ctr"/>
            <a:r>
              <a:rPr lang="nl-NL" b="1" smtClean="0">
                <a:solidFill>
                  <a:srgbClr val="FF4500"/>
                </a:solidFill>
                <a:latin typeface="Calibri" panose="020F0502020204030204" pitchFamily="34" charset="0"/>
              </a:rPr>
              <a:t>2017</a:t>
            </a:r>
            <a:endParaRPr lang="nl-NL" b="1">
              <a:solidFill>
                <a:srgbClr val="FF4500"/>
              </a:solidFill>
              <a:latin typeface="Calibri" panose="020F0502020204030204" pitchFamily="34" charset="0"/>
            </a:endParaRPr>
          </a:p>
        </p:txBody>
      </p:sp>
      <p:sp>
        <p:nvSpPr>
          <p:cNvPr id="156" name="Gelijkbenige driehoek 155"/>
          <p:cNvSpPr/>
          <p:nvPr>
            <p:custDataLst>
              <p:tags r:id="rId18"/>
            </p:custDataLst>
          </p:nvPr>
        </p:nvSpPr>
        <p:spPr>
          <a:xfrm rot="10800000">
            <a:off x="7558691" y="2844800"/>
            <a:ext cx="228600" cy="254000"/>
          </a:xfrm>
          <a:prstGeom prst="triangle">
            <a:avLst/>
          </a:prstGeom>
          <a:solidFill>
            <a:srgbClr val="0072BC"/>
          </a:solidFill>
          <a:ln w="15875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8" name="Tekstvak 157"/>
          <p:cNvSpPr txBox="1"/>
          <p:nvPr>
            <p:custDataLst>
              <p:tags r:id="rId19"/>
            </p:custDataLst>
          </p:nvPr>
        </p:nvSpPr>
        <p:spPr>
          <a:xfrm>
            <a:off x="7458403" y="1873411"/>
            <a:ext cx="232435" cy="135422"/>
          </a:xfrm>
          <a:prstGeom prst="rect">
            <a:avLst/>
          </a:prstGeom>
          <a:noFill/>
        </p:spPr>
        <p:txBody>
          <a:bodyPr vert="horz" wrap="non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nl-NL" sz="1100" b="1" dirty="0" smtClean="0">
                <a:latin typeface="Calibri" panose="020F0502020204030204" pitchFamily="34" charset="0"/>
              </a:rPr>
              <a:t>Live</a:t>
            </a:r>
            <a:endParaRPr lang="nl-NL" sz="1100" b="1" dirty="0">
              <a:latin typeface="Calibri" panose="020F0502020204030204" pitchFamily="34" charset="0"/>
            </a:endParaRPr>
          </a:p>
        </p:txBody>
      </p:sp>
      <p:sp>
        <p:nvSpPr>
          <p:cNvPr id="160" name="Tekstvak 159"/>
          <p:cNvSpPr txBox="1"/>
          <p:nvPr>
            <p:custDataLst>
              <p:tags r:id="rId20"/>
            </p:custDataLst>
          </p:nvPr>
        </p:nvSpPr>
        <p:spPr>
          <a:xfrm>
            <a:off x="7310713" y="2021533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nl-NL" sz="1000" dirty="0" smtClean="0">
                <a:solidFill>
                  <a:srgbClr val="1F497E"/>
                </a:solidFill>
                <a:latin typeface="Calibri" panose="020F0502020204030204" pitchFamily="34" charset="0"/>
              </a:rPr>
              <a:t>13/1/2017</a:t>
            </a:r>
            <a:endParaRPr lang="nl-NL" sz="1000" dirty="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2" name="Gelijkbenige driehoek 161"/>
          <p:cNvSpPr/>
          <p:nvPr>
            <p:custDataLst>
              <p:tags r:id="rId21"/>
            </p:custDataLst>
          </p:nvPr>
        </p:nvSpPr>
        <p:spPr>
          <a:xfrm rot="10800000">
            <a:off x="7082113" y="2857500"/>
            <a:ext cx="228600" cy="254000"/>
          </a:xfrm>
          <a:prstGeom prst="triangle">
            <a:avLst/>
          </a:prstGeom>
          <a:solidFill>
            <a:srgbClr val="96D642"/>
          </a:solidFill>
          <a:ln w="15875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4" name="Tekstvak 163"/>
          <p:cNvSpPr txBox="1"/>
          <p:nvPr>
            <p:custDataLst>
              <p:tags r:id="rId22"/>
            </p:custDataLst>
          </p:nvPr>
        </p:nvSpPr>
        <p:spPr>
          <a:xfrm>
            <a:off x="4965696" y="2632434"/>
            <a:ext cx="1400175" cy="27084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nl-NL" sz="1100" b="1" dirty="0" smtClean="0">
                <a:latin typeface="Calibri" panose="020F0502020204030204" pitchFamily="34" charset="0"/>
              </a:rPr>
              <a:t>Aansluittest, Ketentest, Conversietest, Veldtest</a:t>
            </a:r>
            <a:endParaRPr lang="nl-NL" sz="1100" b="1" dirty="0">
              <a:latin typeface="Calibri" panose="020F0502020204030204" pitchFamily="34" charset="0"/>
            </a:endParaRPr>
          </a:p>
        </p:txBody>
      </p:sp>
      <p:sp>
        <p:nvSpPr>
          <p:cNvPr id="166" name="Tekstvak 165"/>
          <p:cNvSpPr txBox="1"/>
          <p:nvPr>
            <p:custDataLst>
              <p:tags r:id="rId23"/>
            </p:custDataLst>
          </p:nvPr>
        </p:nvSpPr>
        <p:spPr>
          <a:xfrm>
            <a:off x="6883827" y="2690912"/>
            <a:ext cx="625171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nl-NL" sz="1000" smtClean="0">
                <a:solidFill>
                  <a:srgbClr val="1F497E"/>
                </a:solidFill>
                <a:latin typeface="Calibri" panose="020F0502020204030204" pitchFamily="34" charset="0"/>
              </a:rPr>
              <a:t>15/12/2016</a:t>
            </a:r>
            <a:endParaRPr lang="nl-NL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68" name="Gelijkbenige driehoek 167"/>
          <p:cNvSpPr/>
          <p:nvPr>
            <p:custDataLst>
              <p:tags r:id="rId24"/>
            </p:custDataLst>
          </p:nvPr>
        </p:nvSpPr>
        <p:spPr>
          <a:xfrm rot="10800000">
            <a:off x="3224542" y="2857500"/>
            <a:ext cx="228600" cy="254000"/>
          </a:xfrm>
          <a:prstGeom prst="triangle">
            <a:avLst/>
          </a:prstGeom>
          <a:solidFill>
            <a:srgbClr val="FEBA0A"/>
          </a:solidFill>
          <a:ln w="15875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0" name="Tekstvak 169"/>
          <p:cNvSpPr txBox="1"/>
          <p:nvPr>
            <p:custDataLst>
              <p:tags r:id="rId25"/>
            </p:custDataLst>
          </p:nvPr>
        </p:nvSpPr>
        <p:spPr>
          <a:xfrm>
            <a:off x="2586367" y="2530090"/>
            <a:ext cx="1504950" cy="135422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nl-NL" sz="1100" b="1" dirty="0" smtClean="0">
                <a:latin typeface="Calibri" panose="020F0502020204030204" pitchFamily="34" charset="0"/>
              </a:rPr>
              <a:t>Bouw (Oracle) oplevering</a:t>
            </a:r>
            <a:endParaRPr lang="nl-NL" sz="1100" b="1" dirty="0">
              <a:latin typeface="Calibri" panose="020F0502020204030204" pitchFamily="34" charset="0"/>
            </a:endParaRPr>
          </a:p>
        </p:txBody>
      </p:sp>
      <p:sp>
        <p:nvSpPr>
          <p:cNvPr id="172" name="Tekstvak 171"/>
          <p:cNvSpPr txBox="1"/>
          <p:nvPr>
            <p:custDataLst>
              <p:tags r:id="rId26"/>
            </p:custDataLst>
          </p:nvPr>
        </p:nvSpPr>
        <p:spPr>
          <a:xfrm>
            <a:off x="3059118" y="2690912"/>
            <a:ext cx="559449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nl-NL" sz="1000" smtClean="0">
                <a:solidFill>
                  <a:srgbClr val="1F497E"/>
                </a:solidFill>
                <a:latin typeface="Calibri" panose="020F0502020204030204" pitchFamily="34" charset="0"/>
              </a:rPr>
              <a:t>15/4/2016</a:t>
            </a:r>
            <a:endParaRPr lang="nl-NL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174" name="Gelijkbenige driehoek 173"/>
          <p:cNvSpPr/>
          <p:nvPr>
            <p:custDataLst>
              <p:tags r:id="rId27"/>
            </p:custDataLst>
          </p:nvPr>
        </p:nvSpPr>
        <p:spPr>
          <a:xfrm rot="10800000">
            <a:off x="1295756" y="2857500"/>
            <a:ext cx="228600" cy="254000"/>
          </a:xfrm>
          <a:prstGeom prst="triangle">
            <a:avLst/>
          </a:prstGeom>
          <a:solidFill>
            <a:srgbClr val="FEBA0A"/>
          </a:solidFill>
          <a:ln w="15875" cap="flat" cmpd="sng" algn="ctr">
            <a:noFill/>
            <a:prstDash val="solid"/>
          </a:ln>
          <a:effectLst>
            <a:outerShdw blurRad="63500">
              <a:scrgbClr r="0" g="0" b="0">
                <a:alpha val="50000"/>
              </a:scrgbClr>
            </a:outerShdw>
          </a:effectLst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6" name="Tekstvak 175"/>
          <p:cNvSpPr txBox="1"/>
          <p:nvPr>
            <p:custDataLst>
              <p:tags r:id="rId28"/>
            </p:custDataLst>
          </p:nvPr>
        </p:nvSpPr>
        <p:spPr>
          <a:xfrm>
            <a:off x="688537" y="2259247"/>
            <a:ext cx="1443037" cy="406265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nl-NL" sz="1100" b="1" smtClean="0">
                <a:latin typeface="Calibri" panose="020F0502020204030204" pitchFamily="34" charset="0"/>
              </a:rPr>
              <a:t>Landelijk uitwerken Product Back Log  (specs afgerond)</a:t>
            </a:r>
            <a:endParaRPr lang="nl-NL" sz="1100" b="1">
              <a:latin typeface="Calibri" panose="020F0502020204030204" pitchFamily="34" charset="0"/>
            </a:endParaRPr>
          </a:p>
        </p:txBody>
      </p:sp>
      <p:sp>
        <p:nvSpPr>
          <p:cNvPr id="178" name="Tekstvak 177"/>
          <p:cNvSpPr txBox="1"/>
          <p:nvPr>
            <p:custDataLst>
              <p:tags r:id="rId29"/>
            </p:custDataLst>
          </p:nvPr>
        </p:nvSpPr>
        <p:spPr>
          <a:xfrm>
            <a:off x="1097471" y="2690912"/>
            <a:ext cx="625171" cy="153888"/>
          </a:xfrm>
          <a:prstGeom prst="rect">
            <a:avLst/>
          </a:prstGeom>
          <a:noFill/>
        </p:spPr>
        <p:txBody>
          <a:bodyPr vert="horz" wrap="none" lIns="0" tIns="0" rIns="0" bIns="0" rtlCol="0" anchorCtr="1">
            <a:spAutoFit/>
          </a:bodyPr>
          <a:lstStyle/>
          <a:p>
            <a:r>
              <a:rPr lang="nl-NL" sz="1000" smtClean="0">
                <a:solidFill>
                  <a:srgbClr val="1F497E"/>
                </a:solidFill>
                <a:latin typeface="Calibri" panose="020F0502020204030204" pitchFamily="34" charset="0"/>
              </a:rPr>
              <a:t>15/12/2015</a:t>
            </a:r>
            <a:endParaRPr lang="nl-NL" sz="1000">
              <a:solidFill>
                <a:srgbClr val="1F497E"/>
              </a:solidFill>
              <a:latin typeface="Calibri" panose="020F0502020204030204" pitchFamily="34" charset="0"/>
            </a:endParaRPr>
          </a:p>
        </p:txBody>
      </p:sp>
      <p:sp>
        <p:nvSpPr>
          <p:cNvPr id="200" name="Titel 1"/>
          <p:cNvSpPr txBox="1">
            <a:spLocks/>
          </p:cNvSpPr>
          <p:nvPr/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dirty="0" smtClean="0"/>
          </a:p>
          <a:p>
            <a:r>
              <a:rPr lang="nl-NL" dirty="0" smtClean="0"/>
              <a:t>Project DO BRON</a:t>
            </a:r>
            <a:endParaRPr lang="nl-NL" dirty="0"/>
          </a:p>
        </p:txBody>
      </p:sp>
      <p:sp>
        <p:nvSpPr>
          <p:cNvPr id="201" name="Tijdelijke aanduiding voor inhoud 2"/>
          <p:cNvSpPr txBox="1">
            <a:spLocks/>
          </p:cNvSpPr>
          <p:nvPr/>
        </p:nvSpPr>
        <p:spPr>
          <a:xfrm>
            <a:off x="768096" y="4074668"/>
            <a:ext cx="7290055" cy="22346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nl-NL" dirty="0" err="1" smtClean="0"/>
              <a:t>Doorontwikkelen</a:t>
            </a:r>
            <a:r>
              <a:rPr lang="nl-NL" dirty="0" smtClean="0"/>
              <a:t> BRON Mbo: van </a:t>
            </a:r>
            <a:r>
              <a:rPr lang="nl-NL" dirty="0" err="1" smtClean="0"/>
              <a:t>batchgewijs</a:t>
            </a:r>
            <a:r>
              <a:rPr lang="nl-NL" dirty="0" smtClean="0"/>
              <a:t> naar berichtenverkeer, ven BRON naar Registers Onderwijsdeelname en Onderwijsresultaat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nl-NL" dirty="0" smtClean="0">
              <a:solidFill>
                <a:srgbClr val="FF33CC"/>
              </a:solidFill>
            </a:endParaRPr>
          </a:p>
          <a:p>
            <a:pPr marL="0" indent="0">
              <a:buFont typeface="Tw Cen MT" panose="020B0602020104020603" pitchFamily="34" charset="0"/>
              <a:buNone/>
            </a:pPr>
            <a:endParaRPr lang="nl-NL" dirty="0" smtClean="0">
              <a:solidFill>
                <a:srgbClr val="FF33CC"/>
              </a:solidFill>
            </a:endParaRPr>
          </a:p>
          <a:p>
            <a:pPr marL="0" indent="0">
              <a:buFont typeface="Tw Cen MT" panose="020B0602020104020603" pitchFamily="34" charset="0"/>
              <a:buNone/>
            </a:pPr>
            <a:r>
              <a:rPr lang="nl-NL" dirty="0" smtClean="0">
                <a:solidFill>
                  <a:srgbClr val="FF33CC"/>
                </a:solidFill>
              </a:rPr>
              <a:t>Sessie in de Dutch track: 5334 Ervaringen met BRON-HO en </a:t>
            </a:r>
            <a:r>
              <a:rPr lang="nl-NL" dirty="0" err="1" smtClean="0">
                <a:solidFill>
                  <a:srgbClr val="FF33CC"/>
                </a:solidFill>
              </a:rPr>
              <a:t>doorontwikkelen</a:t>
            </a:r>
            <a:r>
              <a:rPr lang="nl-NL" dirty="0" smtClean="0">
                <a:solidFill>
                  <a:srgbClr val="FF33CC"/>
                </a:solidFill>
              </a:rPr>
              <a:t> BRON Mbo </a:t>
            </a:r>
            <a:r>
              <a:rPr lang="nl-NL" dirty="0" smtClean="0"/>
              <a:t>(Mira </a:t>
            </a:r>
            <a:r>
              <a:rPr lang="nl-NL" dirty="0" err="1" smtClean="0"/>
              <a:t>Zbikowska</a:t>
            </a:r>
            <a:r>
              <a:rPr lang="nl-NL" dirty="0" smtClean="0"/>
              <a:t> en </a:t>
            </a:r>
            <a:r>
              <a:rPr lang="nl-NL" dirty="0" err="1" smtClean="0"/>
              <a:t>Ioana</a:t>
            </a:r>
            <a:r>
              <a:rPr lang="nl-NL" dirty="0" smtClean="0"/>
              <a:t> </a:t>
            </a:r>
            <a:r>
              <a:rPr lang="nl-NL" dirty="0" err="1" smtClean="0"/>
              <a:t>Sabau</a:t>
            </a:r>
            <a:r>
              <a:rPr lang="nl-NL" dirty="0" smtClean="0"/>
              <a:t>)</a:t>
            </a:r>
            <a:endParaRPr lang="nl-NL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6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JSZW5kZXJpbmdPcHRpb25zIjp7Ik1pbGVzdG9uZXNPdmVybGFwcGluZ0hhbmRsaW5nT3B0aW9ucyI6MiwiVGFza3NXaXRoVGl0bGVzTG9uZ2VyVGhhblRoZVRhc2tTaGFwZURldGVjdGVkIjpmYWxzZX0sIlJlbmRlcmluZ01hcCI6eyJNaWxlc3RvbmVzIjpbeyJNaWxlc3RvbmVJZCI6ImQ0MGY2ZmM0LTQzNWEtNDI3Zi04NDJiLTAzY2U3YzExNDY3OCIsIlRpdGxlU2hhcGVOYW1lIjoiVGV4dEJveCA5OCIsIkRhdGVTaGFwZU5hbWUiOiJUZXh0Qm94IDEwMCIsIk1hcmtlclNoYXBlTmFtZSI6Iklzb3NjZWxlcyBUcmlhbmdsZSA5NiIsIkNvbm5lY3RvclNoYXBlTmFtZSI6bnVsbH0seyJNaWxlc3RvbmVJZCI6ImRkMTkzNjVhLTU0ZjUtNGQzOS04YTIwLTliOTVjODQ1MzVhZSIsIlRpdGxlU2hhcGVOYW1lIjoiVGV4dEJveCAxMDQiLCJEYXRlU2hhcGVOYW1lIjoiVGV4dEJveCAxMDYiLCJNYXJrZXJTaGFwZU5hbWUiOiJJc29zY2VsZXMgVHJpYW5nbGUgMTAyIiwiQ29ubmVjdG9yU2hhcGVOYW1lIjpudWxsfSx7Ik1pbGVzdG9uZUlkIjoiNTAyYWRjMmYtM2NhNC00NWU3LTlmZjAtZmMwMjM4ZjdkMWE1IiwiVGl0bGVTaGFwZU5hbWUiOiJUZXh0Qm94IDExMCIsIkRhdGVTaGFwZU5hbWUiOiJUZXh0Qm94IDExMiIsIk1hcmtlclNoYXBlTmFtZSI6Iklzb3NjZWxlcyBUcmlhbmdsZSAxMDgiLCJDb25uZWN0b3JTaGFwZU5hbWUiOm51bGx9XSwiVGFza3MiOltdLCJUaW1lYmFuZCI6eyJFbGFwc2VkVGltZVNoYXBlTmFtZSI6bnVsbCwiVG9kYXlNYXJrZXJTaGFwZU5hbWUiOm51bGwsIlRvZGF5TWFya2VyVGV4dFNoYXBlTmFtZSI6bnVsbCwiUmlnaHRFbmRDYXBzU2hhcGVOYW1lIjoiVGV4dEJveCA5NCIsIkxlZnRFbmRDYXBzU2hhcGVOYW1lIjoiVGV4dEJveCA2MCIsIkVsYXBzZWRSZWN0YW5nbGVTaGFwZU5hbWUiOm51bGwsIlNlZ21lbnRTaGFwZXNOYW1lcyI6WyJSZWN0YW5nbGUgNTgiLCJUZXh0Qm94IDYyIiwiU3RyYWlnaHQgQ29ubmVjdG9yIDY0IiwiVGV4dEJveCA2NSIsIlN0cmFpZ2h0IENvbm5lY3RvciA2NyIsIlRleHRCb3ggNjgiLCJTdHJhaWdodCBDb25uZWN0b3IgNzAiLCJUZXh0Qm94IDcxIiwiU3RyYWlnaHQgQ29ubmVjdG9yIDczIiwiVGV4dEJveCA3NCIsIlN0cmFpZ2h0IENvbm5lY3RvciA3NiIsIlRleHRCb3ggNzciLCJTdHJhaWdodCBDb25uZWN0b3IgNzkiLCJUZXh0Qm94IDgwIiwiU3RyYWlnaHQgQ29ubmVjdG9yIDgyIiwiVGV4dEJveCA4MyIsIlN0cmFpZ2h0IENvbm5lY3RvciA4NSIsIlRleHRCb3ggODYiLCJTdHJhaWdodCBDb25uZWN0b3IgODgiLCJUZXh0Qm94IDg5IiwiU3RyYWlnaHQgQ29ubmVjdG9yIDkxIiwiVGV4dEJveCA5MiJdfX0sIkVkaXRpb24iOjAsIklzUGx1c0VkaXRpb24iOmZhbHNlLCJDdWx0dXJlSW5mb05hbWUiOiJubC1OTCIsIlZlcnNpb24iOiIyLjMuMC4wIiwiT3JpZ2luYWxBc3NlbWJseVZlcnNpb24iOiIyLjAyLjAxLjAwIiwiTWlsZXN0b25lcyI6W3siRGF0ZUZvcm1hdCI6eyJGb3JtYXRTdHJpbmciOiJkL00veXl5eSIsIlNlcGFyYXRvciI6Ii8iLCJVc2VJbnRlcm5hdGlvbmFsRGF0ZUZvcm1hdCI6dHJ1ZX0sIkludGVybmFsSWQiOiI1MDJhZGMyZi0zY2E0LTQ1ZTctOWZmMC1mYzAyMzhmN2QxYTUiLCJUaXRsZUxlZnQiOjU5LjQ0MDA4LCJUaXRsZVRvcCI6MTk5LjIxOTY4MSwiVGl0bGVIZWlnaHQiOjEwLjY2MzE1LCJUaXRsZVRvcElzQ3VzdG9tIjpmYWxzZSwiVGl0bGVXaWR0aCI6MTE1Ljc1LCJDb2xvciI6IjAsIDExNCwgMTg4IiwiVXRjRGF0ZSI6IjIwMTYtMDMtMTZUMDA6MDA6MDBaIiwiTm90ZSI6bnVsbCwiVGl0bGUiOiJCYXNpc2Z1bmN0aW9uYWxpdGVpdCBrbGFhciIsIlN0eWxlIjowLCJCZWxvd1RpbWViYW5kIjpmYWxzZSwiQ3VzdG9tU2V0dGluZ3MiOnsiSXNEYXRlVmlzaWJsZSI6dHJ1ZSwiVGl0bGVGb250U2V0dGluZ3MiOnsiRm9udFNpemUiOjExLCJGb250TmFtZSI6IkNhbGlicmkiLCJJc0JvbGQiOnRydWUsIklzSXRhbGljIjpmYWxzZSwiSXNVbmRlcmxpbmVkIjpmYWxzZSwiRm9yZWdyb3VuZENvbG9yIjoiQmxhY2siLCJCYWNrQ29sb3IiOm51bGx9LCJEYXRlRm9udFNldHRpbmdzIjp7IkZvbnRTaXplIjoxMCwiRm9udE5hbWUiOiJDYWxpYnJpIiwiSXNCb2xkIjpmYWxzZSwiSXNJdGFsaWMiOmZhbHNlLCJJc1VuZGVybGluZWQiOmZhbHNlLCJGb3JlZ3JvdW5kQ29sb3IiOiIzMSwgNzMsIDEyNiIsIkJhY2tDb2xvciI6bnVsbH0sIkNvbm5lY3RvclNldHRpbmdzIjp7IkNvbG9yIjoiMCwgMTE0LCAxODgiLCJJc1Zpc2libGUiOmZhbHNlLCJMaW5lV2VpZ2h0IjowLjF9fSwiSGlkZURhdGUiOmZhbHNlLCJTaGFwZVRvcCI6bnVsbCwiUXVpY2tTaGFwZVNpemUiOjEsIklzVmlzaWJsZSI6dHJ1ZX0seyJEYXRlRm9ybWF0Ijp7IkZvcm1hdFN0cmluZyI6ImQvTS95eXl5IiwiU2VwYXJhdG9yIjoiLyIsIlVzZUludGVybmF0aW9uYWxEYXRlRm9ybWF0Ijp0cnVlfSwiSW50ZXJuYWxJZCI6ImRkMTkzNjVhLTU0ZjUtNGQzOS04YTIwLTliOTVjODQ1MzVhZSIsIlRpdGxlTGVmdCI6Mjc1LjQ5NDQxNSwiVGl0bGVUb3AiOjE4OC41NTY2MSwiVGl0bGVIZWlnaHQiOjIxLjMyNjIyLCJUaXRsZVRvcElzQ3VzdG9tIjpmYWxzZSwiVGl0bGVXaWR0aCI6MTEzLjM3NTAzOCwiQ29sb3IiOiI1OSwgNDAsIDEwMyIsIlV0Y0RhdGUiOiIyMDE2LTA4LTAxVDAwOjAwOjAwWiIsIk5vdGUiOm51bGwsIlRpdGxlIjoiSW5zY2hyaWp2ZW4gb3AgbmlldXdlIG9wbGVpZGluZyBlbiBrZXV6ZWRlbGVuIiwiU3R5bGUiOjAsIkJlbG93VGltZWJhbmQiOmZhbHNlLCJDdXN0b21TZXR0aW5ncyI6eyJJc0RhdGVWaXNpYmxlIjp0cnVlLCJUaXRsZUZvbnRTZXR0aW5ncyI6eyJGb250U2l6ZSI6MTEsIkZvbnROYW1lIjoiQ2FsaWJyaSIsIklzQm9sZCI6dHJ1ZSwiSXNJdGFsaWMiOmZhbHNlLCJJc1VuZGVybGluZWQiOmZhbHNlLCJGb3JlZ3JvdW5kQ29sb3IiOiJCbGFjayIsIkJhY2tDb2xvciI6bnVsbH0sIkRhdGVGb250U2V0dGluZ3MiOnsiRm9udFNpemUiOjEwLCJGb250TmFtZSI6IkNhbGlicmkiLCJJc0JvbGQiOmZhbHNlLCJJc0l0YWxpYyI6ZmFsc2UsIklzVW5kZXJsaW5lZCI6ZmFsc2UsIkZvcmVncm91bmRDb2xvciI6IjMxLCA3MywgMTI2IiwiQmFja0NvbG9yIjpudWxsfSwiQ29ubmVjdG9yU2V0dGluZ3MiOnsiQ29sb3IiOiI1OSwgNDAsIDEwMyIsIklzVmlzaWJsZSI6ZmFsc2UsIkxpbmVXZWlnaHQiOjAuMX19LCJIaWRlRGF0ZSI6ZmFsc2UsIlNoYXBlVG9wIjpudWxsLCJRdWlja1NoYXBlU2l6ZSI6MSwiSXNWaXNpYmxlIjp0cnVlfSx7IkRhdGVGb3JtYXQiOnsiRm9ybWF0U3RyaW5nIjoiZC9NL3l5eXkiLCJTZXBhcmF0b3IiOiIvIiwiVXNlSW50ZXJuYXRpb25hbERhdGVGb3JtYXQiOnRydWV9LCJJbnRlcm5hbElkIjoiZDQwZjZmYzQtNDM1YS00MjdmLTg0MmItMDNjZTdjMTE0Njc4IiwiVGl0bGVMZWZ0Ijo1MTcuMzg4NzMzLCJUaXRsZVRvcCI6MTg4LjU1NjYxLCJUaXRsZUhlaWdodCI6MjEuMzI2MjIsIlRpdGxlVG9wSXNDdXN0b20iOmZhbHNlLCJUaXRsZVdpZHRoIjoxMjIuMzc1MDM4LCJDb2xvciI6IjEyNywgMTIzLCAxNTMiLCJVdGNEYXRlIjoiMjAxNy0wMS0wMVQwMDowMDowMFoiLCJOb3RlIjpudWxsLCJUaXRsZSI6Im5hbGV2ZXJlbiBLZXV6ZWRlbGVuIGFhbiBCUk9OIiwiU3R5bGUiOjAsIkJlbG93VGltZWJhbmQiOmZhbHNlLCJDdXN0b21TZXR0aW5ncyI6eyJJc0RhdGVWaXNpYmxlIjp0cnVlLCJUaXRsZUZvbnRTZXR0aW5ncyI6eyJGb250U2l6ZSI6MTEsIkZvbnROYW1lIjoiQ2FsaWJyaSIsIklzQm9sZCI6dHJ1ZSwiSXNJdGFsaWMiOmZhbHNlLCJJc1VuZGVybGluZWQiOmZhbHNlLCJGb3JlZ3JvdW5kQ29sb3IiOiJCbGFjayIsIkJhY2tDb2xvciI6bnVsbH0sIkRhdGVGb250U2V0dGluZ3MiOnsiRm9udFNpemUiOjEwLCJGb250TmFtZSI6IkNhbGlicmkiLCJJc0JvbGQiOmZhbHNlLCJJc0l0YWxpYyI6ZmFsc2UsIklzVW5kZXJsaW5lZCI6ZmFsc2UsIkZvcmVncm91bmRDb2xvciI6IjMxLCA3MywgMTI2IiwiQmFja0NvbG9yIjpudWxsfSwiQ29ubmVjdG9yU2V0dGluZ3MiOnsiQ29sb3IiOiIxMjcsIDEyMywgMTUzIiwiSXNWaXNpYmxlIjpmYWxzZSwiTGluZVdlaWdodCI6MC4xfX0sIkhpZGVEYXRlIjpmYWxzZSwiU2hhcGVUb3AiOm51bGwsIlF1aWNrU2hhcGVTaXplIjoxLCJJc1Zpc2libGUiOnRydWV9XSwiVGltZUxpbmVUeXBlIjoxLCJUYXNrcyI6W10sIlN0eWxlIjp7IlRpbWVsaW5lU2V0dGluZ3MiOnsiVG9kYXlNYXJrZXJDb2xvciI6IlJlZCIsIlRvZGF5TWFya2VyRm9udFNldHRpbmdzIjp7IkZvbnRTaXplIjoxMiwiRm9udE5hbWUiOiJDYWxpYnJpIiwiSXNCb2xkIjpmYWxzZSwiSXNJdGFsaWMiOmZhbHNlLCJJc1VuZGVybGluZWQiOmZhbHNlLCJGb3JlZ3JvdW5kQ29sb3IiOiJCbGFjayIsIkJhY2tDb2xvciI6bnVsbH0sIlN0YXJ0WWVhckZvbnQiOnsiRm9udFNpemUiOjE4LCJGb250TmFtZSI6IkNhbGlicmkiLCJJc0JvbGQiOnRydWUsIklzSXRhbGljIjpmYWxzZSwiSXNVbmRlcmxpbmVkIjpmYWxzZSwiRm9yZWdyb3VuZENvbG9yIjoiT3JhbmdlUmVkIiwiQmFja0NvbG9yIjpudWxsfSwiRW5kWWVhckZvbnQiOnsiRm9udFNpemUiOjE4LCJGb250TmFtZSI6IkNhbGlicmkiLCJJc0JvbGQiOnRydWUsIklzSXRhbGljIjpmYWxzZSwiSXNVbmRlcmxpbmVkIjpmYWxzZSwiRm9yZWdyb3VuZENvbG9yIjoiT3JhbmdlUmVkIiwiQmFja0NvbG9yIjpudWxsfSwiSXNUaGluIjpmYWxzZSwiSGFzM0RFZmZlY3QiOnRydWUsIlRpbWViYW5kSXNSb3VuZGVkIjpmYWxzZSwiVGltZWJhbmRDb2xvciI6IjMxLCA3MywgMTI1IiwiVGltZWJhbmRGb250U2V0dGluZ3MiOnsiRm9udFNpemUiOjEyLCJGb250TmFtZSI6IkNhbGlicmkiLCJJc0JvbGQiOmZhbHNlLCJJc0l0YWxpYyI6ZmFsc2UsIklzVW5kZXJsaW5lZCI6ZmFsc2UsIkZvcmVncm91bmRDb2xvciI6IldoaXRlIiwiQmFja0NvbG9yIjpudWxsfSwiRWxhcHNlZFRpbWVDb2xvciI6IlJlZCIsIkVsYXBzZWRUaW1lU3R5bGUiOjIsIlRvZGF5TWFya2VyUG9zaXRpb24iOjIsIkNhcHNQb3NpdGlvbiI6M30sIkRlZmF1bHRNaWxlc3RvbmVTZXR0aW5ncyI6eyJGbGFnQ29ubmVjdG9yU2V0dGluZ3MiOnsiQ29sb3IiOiI3OSwgMTI5LCAxODkiLCJJc1Zpc2libGUiOmZhbHNlLCJMaW5lV2VpZ2h0IjowLjF9LCJEYXRlRm9ybWF0Ijp7IkZvcm1hdFN0cmluZyI6ImQvTS95eXl5IiwiU2VwYXJhdG9yIjoiLyIsIlVzZUludGVybmF0aW9uYWxEYXRlRm9ybWF0Ijp0cnVlfSwiSXNEYXRlVmlzaWJsZSI6dHJ1ZSwiVGl0bGVGb250U2V0dGluZ3MiOnsiRm9udFNpemUiOjExLCJGb250TmFtZSI6IkNhbGlicmkiLCJJc0JvbGQiOnRydWUsIklzSXRhbGljIjpmYWxzZSwiSXNVbmRlcmxpbmVkIjpmYWxzZSwiRm9yZWdyb3VuZENvbG9yIjoiQmxhY2siLCJCYWNrQ29sb3IiOm51bGx9LCJEYXRlRm9udFNldHRpbmdzIjp7IkZvbnRTaXplIjoxMCwiRm9udE5hbWUiOiJDYWxpYnJpIiwiSXNCb2xkIjpmYWxzZSwiSXNJdGFsaWMiOmZhbHNlLCJJc1VuZGVybGluZWQiOmZhbHNlLCJGb3JlZ3JvdW5kQ29sb3IiOiIzMSwgNzMsIDEyNiIsIkJhY2tDb2xvciI6bnVsbH0sIkNvbm5lY3RvclNldHRpbmdzIjp7IkNvbG9yIjoiIiwiSXNWaXNpYmxlIjpmYWxzZSwiTGluZVdlaWdodCI6MC4xfX0sIkRlZmF1bHRUYXNrU2V0dGluZ3MiOnsiRGF0ZUZvbnRTZXR0aW5ncyI6eyJGb250U2l6ZSI6MTAsIkZvbnROYW1lIjoiQ2FsaWJyaSIsIklzQm9sZCI6ZmFsc2UsIklzSXRhbGljIjpmYWxzZSwiSXNVbmRlcmxpbmVkIjpmYWxzZSwiRm9yZWdyb3VuZENvbG9yIjoiMzEsIDczLCAxMjYiLCJCYWNrQ29sb3IiOm51bGx9LCJTdGFydERhdGVGb250U2V0dGluZ3MiOnsiRm9udFNpemUiOjEyLCJGb250TmFtZSI6IkNhbGlicmkiLCJJc0JvbGQiOmZhbHNlLCJJc0l0YWxpYyI6ZmFsc2UsIklzVW5kZXJsaW5lZCI6ZmFsc2UsIkZvcmVncm91bmRDb2xvciI6IldoaXRlIiwiQmFja0NvbG9yIjpudWxsfSwiRW5kRGF0ZUZvbnRTZXR0aW5ncyI6eyJGb250U2l6ZSI6MTIsIkZvbnROYW1lIjoiQ2FsaWJyaSIsIklzQm9sZCI6ZmFsc2UsIklzSXRhbGljIjpmYWxzZSwiSXNVbmRlcmxpbmVkIjpmYWxzZSwiRm9yZWdyb3VuZENvbG9yIjoiV2hpdGUiLCJCYWNrQ29sb3IiOm51bGx9LCJEdXJhdGlvbkZvbnRTZXR0aW5ncyI6eyJGb250U2l6ZSI6MTAsIkZvbnROYW1lIjoiQ2FsaWJyaSIsIklzQm9sZCI6ZmFsc2UsIklzSXRhbGljIjpmYWxzZSwiSXNVbmRlcmxpbmVkIjpmYWxzZSwiRm9yZWdyb3VuZENvbG9yIjoiMTkyLCA4MCwgNzciLCJCYWNrQ29sb3IiOm51bGx9LCJJc1RoaWNrIjpmYWxzZSwiVGFza3NBYm92ZVRpbWViYW5kIjpmYWxzZSwiRGF0ZUZvcm1hdCI6eyJGb3JtYXRTdHJpbmciOiJkL00veXl5eSIsIlNlcGFyYXRvciI6Ii8iLCJVc2VJbnRlcm5hdGlvbmFsRGF0ZUZvcm1hdCI6dHJ1ZX0sIkR1cmF0aW9uUG9zaXRpb24iOjIsIkR1cmF0aW9uRm9ybWF0IjowLCJSZW5kZXJMb25nVGFza1RpdGxlQWJvdmVUYXNrU2hhcGUiOmZhbHNlLCJJc0hvcml6b250YWxDb25uZWN0b3JWaXNpYmxlIjp0cnVlLCJJc1ZlcnRpY2FsQ29ubmVjdG9yVmlzaWJsZSI6ZmFsc2UsIkludGVydmFsVGV4dFBvc2l0aW9uIjozLCJJbnRlcnZhbERhdGVQb3NpdGlvbiI6MiwiVGl0bGVXaWR0aCI6bnVsbCwiVGl0bGVGb250U2V0dGluZ3MiOnsiRm9udFNpemUiOjExLCJGb250TmFtZSI6IkNhbGlicmkiLCJJc0JvbGQiOnRydWUsIklzSXRhbGljIjpmYWxzZSwiSXNVbmRlcmxpbmVkIjpmYWxzZSwiRm9yZWdyb3VuZENvbG9yIjoiQmxhY2siLCJCYWNrQ29sb3IiOm51bGx9LCJUYXNrc1NwYWNpbmciOjUsIlNoYXBlSGVpZ2h0IjoxNi4wLCJWZXJ0aWNhbENvbm5lY3RvclNldHRpbmdzIjp7IkNvbG9yIjoiMjA0LCAyMDQsIDIwNCIsIklzVmlzaWJsZSI6ZmFsc2UsIkxpbmVXZWlnaHQiOjAuMH0sIkhvcml6b250YWxDb25uZWN0b3JTZXR0aW5ncyI6eyJDb2xvciI6IjIwNCwgMjA0LCAyMDQiLCJJc1Zpc2libGUiOnRydWUsIkxpbmVXZWlnaHQiOjAuMX0sIlRhc2tTaGFwZUJvcmRlclNldHRpbmdzIjp7IkNvbG9yIjoiUmVkIiwiTGluZVdlaWdodCI6MC4wfSwiU21hcnRUaXRsZUZvcmVncm91bmQiOiIiLCJTbWFydFRpdGxlRm9yZWdyb3VuZElzQWN0aXZlIjpmYWxzZSwiU21hcnREdXJhdGlvbkZvcmVncm91bmQiOiIiLCJTbWFydER1cmF0aW9uRm9yZWdyb3VuZElzQWN0aXZlIjpmYWxzZSwiU21hcnREYXRlRm9yZWdyb3VuZCI6IiIsIlNtYXJ0RGF0ZUZvcmVncm91bmRJc0FjdGl2ZSI6ZmFsc2UsIlNtYXJ0UGVyY2VudGFnZUNvbXBsZXRlZEZvcmVncm91bmQiOiIiLCJTbWFydFBlcmNlbnRhZ2VDb21wbGV0ZWRJc0FjdGl2ZSI6ZmFsc2UsIkluY2x1ZGVOb25Xb3JraW5nRGF5c0luRHVyYXRpb24iOnRydW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TY2FsZVNldHRpbmdzIjp7IkRhdGVGb3JtYXQiOiJNTU0iLCJJbnRlcnZhbFR5cGUiOjIsIlVzZUF1dG9tYXRpY1RpbWVTY2FsZSI6dHJ1ZSwiQ3VzdG9tVGltZVNjYWxlVXRjU3RhcnREYXRlIjoiMjAxNi0wMy0xNlQwMDowMDowMFoiLCJDdXN0b21UaW1lU2NhbGVVdGNFbmREYXRlIjoiMjAxNy0wMS0wMVQwMDowMDowMFoifX0sIlRpbWViYW5kVmVydGljYWxQb3NpdGlvbiI6eyJRdWlja1Bvc2l0aW9uIjoxLCJSZWxhdGl2ZVBvc2l0aW9uIjo0NC40NDQ0NDI3LCJBYnNvbHV0ZVBvc2l0aW9uIjoyNDAuMCwiUHJldmlvdXNBYnNvbHV0ZVBvc2l0aW9uIjoyNDAuMH19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JSZW5kZXJpbmdPcHRpb25zIjp7Ik1pbGVzdG9uZXNPdmVybGFwcGluZ0hhbmRsaW5nT3B0aW9ucyI6MiwiVGFza3NXaXRoVGl0bGVzTG9uZ2VyVGhhblRoZVRhc2tTaGFwZURldGVjdGVkIjpmYWxzZX0sIlJlbmRlcmluZ01hcCI6eyJNaWxlc3RvbmVzIjpbeyJNaWxlc3RvbmVJZCI6IjRkMjU3MDAzLWM4NzktNDdjYy04YTk0LWEwN2M2MDM1MzZlZCIsIlRpdGxlU2hhcGVOYW1lIjoiVGV4dEJveCAxNTciLCJEYXRlU2hhcGVOYW1lIjoiVGV4dEJveCAxNTkiLCJNYXJrZXJTaGFwZU5hbWUiOiJJc29zY2VsZXMgVHJpYW5nbGUgMTU1IiwiQ29ubmVjdG9yU2hhcGVOYW1lIjpudWxsfSx7Ik1pbGVzdG9uZUlkIjoiMTZhMjQ1Y2MtMjZhMi00ZWE4LThiZGUtMDA4ZGZlNTk2YmYzIiwiVGl0bGVTaGFwZU5hbWUiOiJUZXh0Qm94IDE2MyIsIkRhdGVTaGFwZU5hbWUiOiJUZXh0Qm94IDE2NSIsIk1hcmtlclNoYXBlTmFtZSI6Iklzb3NjZWxlcyBUcmlhbmdsZSAxNjEiLCJDb25uZWN0b3JTaGFwZU5hbWUiOm51bGx9LHsiTWlsZXN0b25lSWQiOiJhM2E1MWI0OS05NjAzLTQwYmMtYmFjZi1lMTA1ZTJkMWJmYWYiLCJUaXRsZVNoYXBlTmFtZSI6IlRleHRCb3ggMTY5IiwiRGF0ZVNoYXBlTmFtZSI6IlRleHRCb3ggMTcxIiwiTWFya2VyU2hhcGVOYW1lIjoiSXNvc2NlbGVzIFRyaWFuZ2xlIDE2NyIsIkNvbm5lY3RvclNoYXBlTmFtZSI6bnVsbH0seyJNaWxlc3RvbmVJZCI6IjE1YjM5ZjRlLTdkOTUtNGFmNi04NjAyLTU4OGE3NmY0YjIwNSIsIlRpdGxlU2hhcGVOYW1lIjoiVGV4dEJveCAxNzUiLCJEYXRlU2hhcGVOYW1lIjoiVGV4dEJveCAxNzciLCJNYXJrZXJTaGFwZU5hbWUiOiJJc29zY2VsZXMgVHJpYW5nbGUgMTczIiwiQ29ubmVjdG9yU2hhcGVOYW1lIjpudWxsfV0sIlRhc2tzIjpbXSwiVGltZWJhbmQiOnsiRWxhcHNlZFRpbWVTaGFwZU5hbWUiOm51bGwsIlRvZGF5TWFya2VyU2hhcGVOYW1lIjpudWxsLCJUb2RheU1hcmtlclRleHRTaGFwZU5hbWUiOm51bGwsIlJpZ2h0RW5kQ2Fwc1NoYXBlTmFtZSI6IlRleHRCb3ggMTUzIiwiTGVmdEVuZENhcHNTaGFwZU5hbWUiOiJUZXh0Qm94IDEzMSIsIkVsYXBzZWRSZWN0YW5nbGVTaGFwZU5hbWUiOm51bGwsIlNlZ21lbnRTaGFwZXNOYW1lcyI6WyJSZWN0YW5nbGUgMTI5IiwiVGV4dEJveCAxMzMiLCJTdHJhaWdodCBDb25uZWN0b3IgMTM1IiwiVGV4dEJveCAxMzYiLCJTdHJhaWdodCBDb25uZWN0b3IgMTM4IiwiVGV4dEJveCAxMzkiLCJTdHJhaWdodCBDb25uZWN0b3IgMTQxIiwiVGV4dEJveCAxNDIiLCJTdHJhaWdodCBDb25uZWN0b3IgMTQ0IiwiVGV4dEJveCAxNDUiLCJTdHJhaWdodCBDb25uZWN0b3IgMTQ3IiwiVGV4dEJveCAxNDgiLCJTdHJhaWdodCBDb25uZWN0b3IgMTUwIiwiVGV4dEJveCAxNTEiXX19LCJFZGl0aW9uIjowLCJJc1BsdXNFZGl0aW9uIjpmYWxzZSwiQ3VsdHVyZUluZm9OYW1lIjoibmwtTkwiLCJWZXJzaW9uIjoiMi4zLjAuMCIsIk9yaWdpbmFsQXNzZW1ibHlWZXJzaW9uIjoiMi4wMi4wMS4wMCIsIk1pbGVzdG9uZXMiOlt7IkRhdGVGb3JtYXQiOnsiRm9ybWF0U3RyaW5nIjoiZC9NL3l5eXkiLCJTZXBhcmF0b3IiOiIvIiwiVXNlSW50ZXJuYXRpb25hbERhdGVGb3JtYXQiOnRydWV9LCJJbnRlcm5hbElkIjoiMTViMzlmNGUtN2Q5NS00YWY2LTg2MDItNTg4YTc2ZjRiMjA1IiwiVGl0bGVMZWZ0Ijo1NC4yMTU1MSwiVGl0bGVUb3AiOjE3Ny44OTM0NjMsIlRpdGxlSGVpZ2h0IjozMS45ODkzNywiVGl0bGVUb3BJc0N1c3RvbSI6ZmFsc2UsIlRpdGxlV2lkdGgiOjExMy42MjQ5NjIsIkNvbG9yIjoiMjU0LCAxODYsIDEwIiwiVXRjRGF0ZSI6IjIwMTUtMTItMTVUMDA6MDA6MDBaIiwiTm90ZSI6bnVsbCwiVGl0bGUiOiJMYW5kZWxpamsgdWl0d2Vya2VuIFByb2R1Y3QgQmFjayBMb2cgIChzcGVjcyBhZmdlcm9uZCkiLCJTdHlsZSI6MCwiQmVsb3dUaW1lYmFuZCI6ZmFsc2UsIkN1c3RvbVNldHRpbmdzIjp7IklzRGF0ZVZpc2libGUiOnRydWUsIlRpdGxlRm9udFNldHRpbmdzIjp7IkZvbnRTaXplIjoxMSwiRm9udE5hbWUiOiJDYWxpYnJpIiwiSXNCb2xkIjp0cnVlLCJJc0l0YWxpYyI6ZmFsc2UsIklzVW5kZXJsaW5lZCI6ZmFsc2UsIkZvcmVncm91bmRDb2xvciI6IkJsYWNrIiwiQmFja0NvbG9yIjpudWxsfSwiRGF0ZUZvbnRTZXR0aW5ncyI6eyJGb250U2l6ZSI6MTAsIkZvbnROYW1lIjoiQ2FsaWJyaSIsIklzQm9sZCI6ZmFsc2UsIklzSXRhbGljIjpmYWxzZSwiSXNVbmRlcmxpbmVkIjpmYWxzZSwiRm9yZWdyb3VuZENvbG9yIjoiMzEsIDczLCAxMjYiLCJCYWNrQ29sb3IiOm51bGx9LCJDb25uZWN0b3JTZXR0aW5ncyI6eyJDb2xvciI6IjI1NCwgMTg2LCAxMCIsIklzVmlzaWJsZSI6ZmFsc2UsIkxpbmVXZWlnaHQiOjAuMX19LCJIaWRlRGF0ZSI6ZmFsc2UsIlNoYXBlVG9wIjpudWxsLCJRdWlja1NoYXBlU2l6ZSI6MSwiSXNWaXNpYmxlIjp0cnVlfSx7IkRhdGVGb3JtYXQiOnsiRm9ybWF0U3RyaW5nIjoiZC9NL3l5eXkiLCJTZXBhcmF0b3IiOiIvIiwiVXNlSW50ZXJuYXRpb25hbERhdGVGb3JtYXQiOnRydWV9LCJJbnRlcm5hbElkIjoiYTNhNTFiNDktOTYwMy00MGJjLWJhY2YtZTEwNWUyZDFiZmFmIiwiVGl0bGVMZWZ0IjoyMDMuNjUwOTQsIlRpdGxlVG9wIjoxOTkuMjE5NjgxLCJUaXRsZUhlaWdodCI6MTAuNjYzMTUsIlRpdGxlVG9wSXNDdXN0b20iOmZhbHNlLCJUaXRsZVdpZHRoIjoxMTguNSwiQ29sb3IiOiIyNTQsIDE4NiwgMTAiLCJVdGNEYXRlIjoiMjAxNi0wNC0xNVQwMDowMDowMFoiLCJOb3RlIjpudWxsLCJUaXRsZSI6IkJvdXcgKE9yYWNsZSkgb3BsZXZlcmluZyIsIlN0eWxlIjowLCJCZWxvd1RpbWViYW5kIjpmYWxzZSwiQ3VzdG9tU2V0dGluZ3MiOnsiSXNEYXRlVmlzaWJsZSI6dHJ1ZSwiVGl0bGVGb250U2V0dGluZ3MiOnsiRm9udFNpemUiOjExLCJGb250TmFtZSI6IkNhbGlicmkiLCJJc0JvbGQiOnRydWUsIklzSXRhbGljIjpmYWxzZSwiSXNVbmRlcmxpbmVkIjpmYWxzZSwiRm9yZWdyb3VuZENvbG9yIjoiQmxhY2siLCJCYWNrQ29sb3IiOm51bGx9LCJEYXRlRm9udFNldHRpbmdzIjp7IkZvbnRTaXplIjoxMCwiRm9udE5hbWUiOiJDYWxpYnJpIiwiSXNCb2xkIjpmYWxzZSwiSXNJdGFsaWMiOmZhbHNlLCJJc1VuZGVybGluZWQiOmZhbHNlLCJGb3JlZ3JvdW5kQ29sb3IiOiIzMSwgNzMsIDEyNiIsIkJhY2tDb2xvciI6bnVsbH0sIkNvbm5lY3RvclNldHRpbmdzIjp7IkNvbG9yIjoiMjU0LCAxODYsIDEwIiwiSXNWaXNpYmxlIjpmYWxzZSwiTGluZVdlaWdodCI6MC4xfX0sIkhpZGVEYXRlIjpmYWxzZSwiU2hhcGVUb3AiOm51bGwsIlF1aWNrU2hhcGVTaXplIjoxLCJJc1Zpc2libGUiOnRydWV9LHsiRGF0ZUZvcm1hdCI6eyJGb3JtYXRTdHJpbmciOiJkL00veXl5eSIsIlNlcGFyYXRvciI6Ii8iLCJVc2VJbnRlcm5hdGlvbmFsRGF0ZUZvcm1hdCI6dHJ1ZX0sIkludGVybmFsSWQiOiIxNmEyNDVjYy0yNmEyLTRlYTgtOGJkZS0wMDhkZmU1OTZiZjMiLCJUaXRsZUxlZnQiOjUxMS41MjE2NjcsIlRpdGxlVG9wIjoxODguNTU2NjEsIlRpdGxlSGVpZ2h0IjoyMS4zMjYyMiwiVGl0bGVUb3BJc0N1c3RvbSI6ZmFsc2UsIlRpdGxlV2lkdGgiOjExMC4yNSwiQ29sb3IiOiIxNTAsIDIxNCwgNjYiLCJVdGNEYXRlIjoiMjAxNi0xMi0xNVQwMDowMDowMFoiLCJOb3RlIjpudWxsLCJUaXRsZSI6IkFhbnNsdWl0dGVzdCwgS2V0ZW50ZXN0LCBDb252ZXJzaWV0ZXN0LCBWZWxkdGVzdCIsIlN0eWxlIjowLCJCZWxvd1RpbWViYW5kIjpmYWxzZSwiQ3VzdG9tU2V0dGluZ3MiOnsiSXNEYXRlVmlzaWJsZSI6dHJ1ZSwiVGl0bGVGb250U2V0dGluZ3MiOnsiRm9udFNpemUiOjExLCJGb250TmFtZSI6IkNhbGlicmkiLCJJc0JvbGQiOnRydWUsIklzSXRhbGljIjpmYWxzZSwiSXNVbmRlcmxpbmVkIjpmYWxzZSwiRm9yZWdyb3VuZENvbG9yIjoiQmxhY2siLCJCYWNrQ29sb3IiOm51bGx9LCJEYXRlRm9udFNldHRpbmdzIjp7IkZvbnRTaXplIjoxMCwiRm9udE5hbWUiOiJDYWxpYnJpIiwiSXNCb2xkIjpmYWxzZSwiSXNJdGFsaWMiOmZhbHNlLCJJc1VuZGVybGluZWQiOmZhbHNlLCJGb3JlZ3JvdW5kQ29sb3IiOiIzMSwgNzMsIDEyNiIsIkJhY2tDb2xvciI6bnVsbH0sIkNvbm5lY3RvclNldHRpbmdzIjp7IkNvbG9yIjoiNTUsIDUzLCA2OSIsIklzVmlzaWJsZSI6ZmFsc2UsIkxpbmVXZWlnaHQiOjAuMX19LCJIaWRlRGF0ZSI6ZmFsc2UsIlNoYXBlVG9wIjpudWxsLCJRdWlja1NoYXBlU2l6ZSI6MSwiSXNWaXNpYmxlIjp0cnVlfSx7IkRhdGVGb3JtYXQiOnsiRm9ybWF0U3RyaW5nIjoiZC9NL3l5eXkiLCJTZXBhcmF0b3IiOiIvIiwiVXNlSW50ZXJuYXRpb25hbERhdGVGb3JtYXQiOnRydWV9LCJJbnRlcm5hbElkIjoiNGQyNTcwMDMtYzg3OS00N2NjLThhOTQtYTA3YzYwMzUzNmVkIiwiVGl0bGVMZWZ0Ijo1NDIuNzQ3NzQyLCJUaXRsZVRvcCI6MTk5LjIxOTY4MSwiVGl0bGVIZWlnaHQiOjEwLjY2MzE1LCJUaXRsZVRvcElzQ3VzdG9tIjpmYWxzZSwiVGl0bGVXaWR0aCI6MjAuNjI1MDQsIkNvbG9yIjoiMCwgMTE0LCAxODgiLCJVdGNEYXRlIjoiMjAxNy0wMS0xM1QwMDowMDowMFoiLCJOb3RlIjpudWxsLCJUaXRsZSI6IkxpdmUiLCJTdHlsZSI6MCwiQmVsb3dUaW1lYmFuZCI6ZmFsc2UsIkN1c3RvbVNldHRpbmdzIjp7IklzRGF0ZVZpc2libGUiOnRydWUsIlRpdGxlRm9udFNldHRpbmdzIjp7IkZvbnRTaXplIjoxMSwiRm9udE5hbWUiOiJDYWxpYnJpIiwiSXNCb2xkIjp0cnVlLCJJc0l0YWxpYyI6ZmFsc2UsIklzVW5kZXJsaW5lZCI6ZmFsc2UsIkZvcmVncm91bmRDb2xvciI6IkJsYWNrIiwiQmFja0NvbG9yIjpudWxsfSwiRGF0ZUZvbnRTZXR0aW5ncyI6eyJGb250U2l6ZSI6MTAsIkZvbnROYW1lIjoiQ2FsaWJyaSIsIklzQm9sZCI6ZmFsc2UsIklzSXRhbGljIjpmYWxzZSwiSXNVbmRlcmxpbmVkIjpmYWxzZSwiRm9yZWdyb3VuZENvbG9yIjoiMzEsIDczLCAxMjYiLCJCYWNrQ29sb3IiOm51bGx9LCJDb25uZWN0b3JTZXR0aW5ncyI6eyJDb2xvciI6IjAsIDExNCwgMTg4IiwiSXNWaXNpYmxlIjpmYWxzZSwiTGluZVdlaWdodCI6MC4xfX0sIkhpZGVEYXRlIjpmYWxzZSwiU2hhcGVUb3AiOm51bGwsIlF1aWNrU2hhcGVTaXplIjoxLCJJc1Zpc2libGUiOnRydWV9XSwiVGltZUxpbmVUeXBlIjoxLCJUYXNrcyI6W10sIlN0eWxlIjp7IlRpbWVsaW5lU2V0dGluZ3MiOnsiVG9kYXlNYXJrZXJDb2xvciI6IlJlZCIsIlRvZGF5TWFya2VyRm9udFNldHRpbmdzIjp7IkZvbnRTaXplIjoxMiwiRm9udE5hbWUiOiJDYWxpYnJpIiwiSXNCb2xkIjpmYWxzZSwiSXNJdGFsaWMiOmZhbHNlLCJJc1VuZGVybGluZWQiOmZhbHNlLCJGb3JlZ3JvdW5kQ29sb3IiOiJCbGFjayIsIkJhY2tDb2xvciI6bnVsbH0sIlN0YXJ0WWVhckZvbnQiOnsiRm9udFNpemUiOjE4LCJGb250TmFtZSI6IkNhbGlicmkiLCJJc0JvbGQiOnRydWUsIklzSXRhbGljIjpmYWxzZSwiSXNVbmRlcmxpbmVkIjpmYWxzZSwiRm9yZWdyb3VuZENvbG9yIjoiT3JhbmdlUmVkIiwiQmFja0NvbG9yIjpudWxsfSwiRW5kWWVhckZvbnQiOnsiRm9udFNpemUiOjE4LCJGb250TmFtZSI6IkNhbGlicmkiLCJJc0JvbGQiOnRydWUsIklzSXRhbGljIjpmYWxzZSwiSXNVbmRlcmxpbmVkIjpmYWxzZSwiRm9yZWdyb3VuZENvbG9yIjoiT3JhbmdlUmVkIiwiQmFja0NvbG9yIjpudWxsfSwiSXNUaGluIjpmYWxzZSwiSGFzM0RFZmZlY3QiOnRydWUsIlRpbWViYW5kSXNSb3VuZGVkIjpmYWxzZSwiVGltZWJhbmRDb2xvciI6IjMxLCA3MywgMTI1IiwiVGltZWJhbmRGb250U2V0dGluZ3MiOnsiRm9udFNpemUiOjEyLCJGb250TmFtZSI6IkNhbGlicmkiLCJJc0JvbGQiOmZhbHNlLCJJc0l0YWxpYyI6ZmFsc2UsIklzVW5kZXJsaW5lZCI6ZmFsc2UsIkZvcmVncm91bmRDb2xvciI6IldoaXRlIiwiQmFja0NvbG9yIjpudWxsfSwiRWxhcHNlZFRpbWVDb2xvciI6IlJlZCIsIkVsYXBzZWRUaW1lU3R5bGUiOjIsIlRvZGF5TWFya2VyUG9zaXRpb24iOjIsIkNhcHNQb3NpdGlvbiI6M30sIkRlZmF1bHRNaWxlc3RvbmVTZXR0aW5ncyI6eyJGbGFnQ29ubmVjdG9yU2V0dGluZ3MiOnsiQ29sb3IiOiI3OSwgMTI5LCAxODkiLCJJc1Zpc2libGUiOmZhbHNlLCJMaW5lV2VpZ2h0IjowLjF9LCJEYXRlRm9ybWF0Ijp7IkZvcm1hdFN0cmluZyI6ImQvTS95eXl5IiwiU2VwYXJhdG9yIjoiLyIsIlVzZUludGVybmF0aW9uYWxEYXRlRm9ybWF0Ijp0cnVlfSwiSXNEYXRlVmlzaWJsZSI6dHJ1ZSwiVGl0bGVGb250U2V0dGluZ3MiOnsiRm9udFNpemUiOjExLCJGb250TmFtZSI6IkNhbGlicmkiLCJJc0JvbGQiOnRydWUsIklzSXRhbGljIjpmYWxzZSwiSXNVbmRlcmxpbmVkIjpmYWxzZSwiRm9yZWdyb3VuZENvbG9yIjoiQmxhY2siLCJCYWNrQ29sb3IiOm51bGx9LCJEYXRlRm9udFNldHRpbmdzIjp7IkZvbnRTaXplIjoxMCwiRm9udE5hbWUiOiJDYWxpYnJpIiwiSXNCb2xkIjpmYWxzZSwiSXNJdGFsaWMiOmZhbHNlLCJJc1VuZGVybGluZWQiOmZhbHNlLCJGb3JlZ3JvdW5kQ29sb3IiOiIzMSwgNzMsIDEyNiIsIkJhY2tDb2xvciI6bnVsbH0sIkNvbm5lY3RvclNldHRpbmdzIjp7IkNvbG9yIjoiIiwiSXNWaXNpYmxlIjpmYWxzZSwiTGluZVdlaWdodCI6MC4xfX0sIkRlZmF1bHRUYXNrU2V0dGluZ3MiOnsiRGF0ZUZvbnRTZXR0aW5ncyI6eyJGb250U2l6ZSI6MTAsIkZvbnROYW1lIjoiQ2FsaWJyaSIsIklzQm9sZCI6ZmFsc2UsIklzSXRhbGljIjpmYWxzZSwiSXNVbmRlcmxpbmVkIjpmYWxzZSwiRm9yZWdyb3VuZENvbG9yIjoiMzEsIDczLCAxMjYiLCJCYWNrQ29sb3IiOm51bGx9LCJTdGFydERhdGVGb250U2V0dGluZ3MiOnsiRm9udFNpemUiOjEyLCJGb250TmFtZSI6IkNhbGlicmkiLCJJc0JvbGQiOmZhbHNlLCJJc0l0YWxpYyI6ZmFsc2UsIklzVW5kZXJsaW5lZCI6ZmFsc2UsIkZvcmVncm91bmRDb2xvciI6IldoaXRlIiwiQmFja0NvbG9yIjpudWxsfSwiRW5kRGF0ZUZvbnRTZXR0aW5ncyI6eyJGb250U2l6ZSI6MTIsIkZvbnROYW1lIjoiQ2FsaWJyaSIsIklzQm9sZCI6ZmFsc2UsIklzSXRhbGljIjpmYWxzZSwiSXNVbmRlcmxpbmVkIjpmYWxzZSwiRm9yZWdyb3VuZENvbG9yIjoiV2hpdGUiLCJCYWNrQ29sb3IiOm51bGx9LCJEdXJhdGlvbkZvbnRTZXR0aW5ncyI6eyJGb250U2l6ZSI6MTAsIkZvbnROYW1lIjoiQ2FsaWJyaSIsIklzQm9sZCI6ZmFsc2UsIklzSXRhbGljIjpmYWxzZSwiSXNVbmRlcmxpbmVkIjpmYWxzZSwiRm9yZWdyb3VuZENvbG9yIjoiMTkyLCA4MCwgNzciLCJCYWNrQ29sb3IiOm51bGx9LCJJc1RoaWNrIjpmYWxzZSwiVGFza3NBYm92ZVRpbWViYW5kIjpmYWxzZSwiRGF0ZUZvcm1hdCI6eyJGb3JtYXRTdHJpbmciOiJkL00veXl5eSIsIlNlcGFyYXRvciI6Ii8iLCJVc2VJbnRlcm5hdGlvbmFsRGF0ZUZvcm1hdCI6dHJ1ZX0sIkR1cmF0aW9uUG9zaXRpb24iOjIsIkR1cmF0aW9uRm9ybWF0IjowLCJSZW5kZXJMb25nVGFza1RpdGxlQWJvdmVUYXNrU2hhcGUiOmZhbHNlLCJJc0hvcml6b250YWxDb25uZWN0b3JWaXNpYmxlIjp0cnVlLCJJc1ZlcnRpY2FsQ29ubmVjdG9yVmlzaWJsZSI6ZmFsc2UsIkludGVydmFsVGV4dFBvc2l0aW9uIjozLCJJbnRlcnZhbERhdGVQb3NpdGlvbiI6MiwiVGl0bGVXaWR0aCI6bnVsbCwiVGl0bGVGb250U2V0dGluZ3MiOnsiRm9udFNpemUiOjExLCJGb250TmFtZSI6IkNhbGlicmkiLCJJc0JvbGQiOnRydWUsIklzSXRhbGljIjpmYWxzZSwiSXNVbmRlcmxpbmVkIjpmYWxzZSwiRm9yZWdyb3VuZENvbG9yIjoiQmxhY2siLCJCYWNrQ29sb3IiOm51bGx9LCJUYXNrc1NwYWNpbmciOjUsIlNoYXBlSGVpZ2h0IjoxNi4wLCJWZXJ0aWNhbENvbm5lY3RvclNldHRpbmdzIjp7IkNvbG9yIjoiMjA0LCAyMDQsIDIwNCIsIklzVmlzaWJsZSI6ZmFsc2UsIkxpbmVXZWlnaHQiOjAuMH0sIkhvcml6b250YWxDb25uZWN0b3JTZXR0aW5ncyI6eyJDb2xvciI6IjIwNCwgMjA0LCAyMDQiLCJJc1Zpc2libGUiOnRydWUsIkxpbmVXZWlnaHQiOjAuMX0sIlRhc2tTaGFwZUJvcmRlclNldHRpbmdzIjp7IkNvbG9yIjoiUmVkIiwiTGluZVdlaWdodCI6MC4wfSwiU21hcnRUaXRsZUZvcmVncm91bmQiOiIiLCJTbWFydFRpdGxlRm9yZWdyb3VuZElzQWN0aXZlIjpmYWxzZSwiU21hcnREdXJhdGlvbkZvcmVncm91bmQiOiIiLCJTbWFydER1cmF0aW9uRm9yZWdyb3VuZElzQWN0aXZlIjpmYWxzZSwiU21hcnREYXRlRm9yZWdyb3VuZCI6IiIsIlNtYXJ0RGF0ZUZvcmVncm91bmRJc0FjdGl2ZSI6ZmFsc2UsIlNtYXJ0UGVyY2VudGFnZUNvbXBsZXRlZEZvcmVncm91bmQiOiIiLCJTbWFydFBlcmNlbnRhZ2VDb21wbGV0ZWRJc0FjdGl2ZSI6ZmFsc2UsIkluY2x1ZGVOb25Xb3JraW5nRGF5c0luRHVyYXRpb24iOnRydWUsIldvcmtpbmdEYXlzIjozMSwiUGVyY2VudGFnZUNvbXBsZXRlZEZvbnRTZXR0aW5ncyI6eyJGb250U2l6ZSI6MTAsIkZvbnROYW1lIjoiQ2FsaWJyaSIsIklzQm9sZCI6ZmFsc2UsIklzSXRhbGljIjpmYWxzZSwiSXNVbmRlcmxpbmVkIjpmYWxzZSwiRm9yZWdyb3VuZENvbG9yIjoiMTkyLCA4MCwgNzciLCJCYWNrQ29sb3IiOm51bGx9LCJQZXJjZW50YWdlQ29tcGxldGVkUG9zaXRpb24iOjB9LCJTY2FsZVNldHRpbmdzIjp7IkRhdGVGb3JtYXQiOiJNTU0iLCJJbnRlcnZhbFR5cGUiOjIsIlVzZUF1dG9tYXRpY1RpbWVTY2FsZSI6dHJ1ZSwiQ3VzdG9tVGltZVNjYWxlVXRjU3RhcnREYXRlIjoiMjAxNS0xMi0xNVQwMDowMDowMFoiLCJDdXN0b21UaW1lU2NhbGVVdGNFbmREYXRlIjoiMjAxNy0wMS0xM1QwMDowMDowMFoifX0sIlRpbWViYW5kVmVydGljYWxQb3NpdGlvbiI6eyJRdWlja1Bvc2l0aW9uIjoxLCJSZWxhdGl2ZVBvc2l0aW9uIjo0NC40NDQ0NDI3LCJBYnNvbHV0ZVBvc2l0aW9uIjoyNDAuMCwiUHJldmlvdXNBYnNvbHV0ZVBvc2l0aW9uIjoyNDAuMH19"/>
  <p:tag name="__MASTER" val="__part_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JSZW5kZXJpbmdPcHRpb25zIjp7Ik1pbGVzdG9uZXNPdmVybGFwcGluZ0hhbmRsaW5nT3B0aW9ucyI6MiwiVGFza3NXaXRoVGl0bGVzTG9uZ2VyVGhhblRoZVRhc2tTaGFwZURldGVjdGVkIjpmYWxzZX0sIlJlbmRlcmluZ01hcCI6eyJNaWxlc3RvbmVzIjpbeyJNaWxlc3RvbmVJZCI6ImNkNjFiZmIxLTMyN2UtNDBiOC05OGMzLTNkNmRhYTI4N2QwOSIsIlRpdGxlU2hhcGVOYW1lIjoiVGV4dEJveCAxMDkiLCJEYXRlU2hhcGVOYW1lIjoiVGV4dEJveCAxMTEiLCJNYXJrZXJTaGFwZU5hbWUiOiJJc29zY2VsZXMgVHJpYW5nbGUgMTA3IiwiQ29ubmVjdG9yU2hhcGVOYW1lIjpudWxsfSx7Ik1pbGVzdG9uZUlkIjoiNGEyMDZiZmYtYzA1ZS00MTY5LTg1ZjctYWVkMjQ0NTA4ZTk5IiwiVGl0bGVTaGFwZU5hbWUiOiJUZXh0Qm94IDExNSIsIkRhdGVTaGFwZU5hbWUiOiJUZXh0Qm94IDExNyIsIk1hcmtlclNoYXBlTmFtZSI6Iklzb3NjZWxlcyBUcmlhbmdsZSAxMTMiLCJDb25uZWN0b3JTaGFwZU5hbWUiOm51bGx9XSwiVGFza3MiOltdLCJUaW1lYmFuZCI6eyJFbGFwc2VkVGltZVNoYXBlTmFtZSI6bnVsbCwiVG9kYXlNYXJrZXJTaGFwZU5hbWUiOm51bGwsIlRvZGF5TWFya2VyVGV4dFNoYXBlTmFtZSI6bnVsbCwiUmlnaHRFbmRDYXBzU2hhcGVOYW1lIjoiVGV4dEJveCAxMDUiLCJMZWZ0RW5kQ2Fwc1NoYXBlTmFtZSI6IlRleHRCb3ggODYiLCJFbGFwc2VkUmVjdGFuZ2xlU2hhcGVOYW1lIjpudWxsLCJTZWdtZW50U2hhcGVzTmFtZXMiOlsiUmVjdGFuZ2xlIDg0IiwiVGV4dEJveCA4OCIsIlN0cmFpZ2h0IENvbm5lY3RvciA5MCIsIlRleHRCb3ggOTEiLCJTdHJhaWdodCBDb25uZWN0b3IgOTMiLCJUZXh0Qm94IDk0IiwiU3RyYWlnaHQgQ29ubmVjdG9yIDk2IiwiVGV4dEJveCA5NyIsIlN0cmFpZ2h0IENvbm5lY3RvciA5OSIsIlRleHRCb3ggMTAwIiwiU3RyYWlnaHQgQ29ubmVjdG9yIDEwMiIsIlRleHRCb3ggMTAzIl19fSwiRWRpdGlvbiI6MCwiSXNQbHVzRWRpdGlvbiI6ZmFsc2UsIkN1bHR1cmVJbmZvTmFtZSI6Im5sLU5MIiwiVmVyc2lvbiI6IjIuMy4wLjAiLCJPcmlnaW5hbEFzc2VtYmx5VmVyc2lvbiI6IjIuMDIuMDEuMDAiLCJNaWxlc3RvbmVzIjpbeyJEYXRlRm9ybWF0Ijp7IkZvcm1hdFN0cmluZyI6ImQvTS95eXl5IiwiU2VwYXJhdG9yIjoiLyIsIlVzZUludGVybmF0aW9uYWxEYXRlRm9ybWF0Ijp0cnVlfSwiSW50ZXJuYWxJZCI6IjRhMjA2YmZmLWMwNWUtNDE2OS04NWY3LWFlZDI0NDUwOGU5OSIsIlRpdGxlTGVmdCI6NTEuOTEyNDQsIlRpdGxlVG9wIjoxODguNTU2NjEsIlRpdGxlSGVpZ2h0IjoyMS4zMjYyMiwiVGl0bGVUb3BJc0N1c3RvbSI6ZmFsc2UsIlRpdGxlV2lkdGgiOjgzLjM3NTA0LCJDb2xvciI6IjAsIDExNCwgMTg4IiwiVXRjRGF0ZSI6IjIwMTYtMDgtMDFUMDA6MDA6MDBaIiwiTm90ZSI6bnVsbCwiVGl0bGUiOiJPbW51bW1lcmVuIGVuIG9udGR1YmJlbGVuICIsIlN0eWxlIjowLCJCZWxvd1RpbWViYW5kIjpmYWxzZSwiQ3VzdG9tU2V0dGluZ3MiOnsiSXNEYXRlVmlzaWJsZSI6dHJ1ZSwiVGl0bGVGb250U2V0dGluZ3MiOnsiRm9udFNpemUiOjExLCJGb250TmFtZSI6IkNhbGlicmkiLCJJc0JvbGQiOnRydWUsIklzSXRhbGljIjpmYWxzZSwiSXNVbmRlcmxpbmVkIjpmYWxzZSwiRm9yZWdyb3VuZENvbG9yIjoiQmxhY2siLCJCYWNrQ29sb3IiOm51bGx9LCJEYXRlRm9udFNldHRpbmdzIjp7IkZvbnRTaXplIjoxMCwiRm9udE5hbWUiOiJDYWxpYnJpIiwiSXNCb2xkIjpmYWxzZSwiSXNJdGFsaWMiOmZhbHNlLCJJc1VuZGVybGluZWQiOmZhbHNlLCJGb3JlZ3JvdW5kQ29sb3IiOiIzMSwgNzMsIDEyNiIsIkJhY2tDb2xvciI6bnVsbH0sIkNvbm5lY3RvclNldHRpbmdzIjp7IkNvbG9yIjoiMCwgMTE0LCAxODgiLCJJc1Zpc2libGUiOmZhbHNlLCJMaW5lV2VpZ2h0IjowLjF9fSwiSGlkZURhdGUiOmZhbHNlLCJTaGFwZVRvcCI6bnVsbCwiUXVpY2tTaGFwZVNpemUiOjEsIklzVmlzaWJsZSI6dHJ1ZX0seyJEYXRlRm9ybWF0Ijp7IkZvcm1hdFN0cmluZyI6ImQvTS95eXl5IiwiU2VwYXJhdG9yIjoiLyIsIlVzZUludGVybmF0aW9uYWxEYXRlRm9ybWF0Ijp0cnVlfSwiSW50ZXJuYWxJZCI6ImNkNjFiZmIxLTMyN2UtNDBiOC05OGMzLTNkNmRhYTI4N2QwOSIsIlRpdGxlTGVmdCI6NDc2LjYzNDgsIlRpdGxlVG9wIjoxOTkuMjE5NjgxLCJUaXRsZUhlaWdodCI6MTAuNjYzMTUsIlRpdGxlVG9wSXNDdXN0b20iOmZhbHNlLCJUaXRsZVdpZHRoIjo5Ni43NSwiQ29sb3IiOiI1NSwgNTMsIDY5IiwiVXRjRGF0ZSI6IjIwMTctMDEtMDFUMDA6MDA6MDBaIiwiTm90ZSI6bnVsbCwiVGl0bGUiOiJuYWxldmVyZW4gYWFuIEJST04iLCJTdHlsZSI6MCwiQmVsb3dUaW1lYmFuZCI6ZmFsc2UsIkN1c3RvbVNldHRpbmdzIjp7IklzRGF0ZVZpc2libGUiOnRydWUsIlRpdGxlRm9udFNldHRpbmdzIjp7IkZvbnRTaXplIjoxMSwiRm9udE5hbWUiOiJDYWxpYnJpIiwiSXNCb2xkIjp0cnVlLCJJc0l0YWxpYyI6ZmFsc2UsIklzVW5kZXJsaW5lZCI6ZmFsc2UsIkZvcmVncm91bmRDb2xvciI6IkJsYWNrIiwiQmFja0NvbG9yIjpudWxsfSwiRGF0ZUZvbnRTZXR0aW5ncyI6eyJGb250U2l6ZSI6MTAsIkZvbnROYW1lIjoiQ2FsaWJyaSIsIklzQm9sZCI6ZmFsc2UsIklzSXRhbGljIjpmYWxzZSwiSXNVbmRlcmxpbmVkIjpmYWxzZSwiRm9yZWdyb3VuZENvbG9yIjoiMzEsIDczLCAxMjYiLCJCYWNrQ29sb3IiOm51bGx9LCJDb25uZWN0b3JTZXR0aW5ncyI6eyJDb2xvciI6IjU1LCA1MywgNjkiLCJJc1Zpc2libGUiOmZhbHNlLCJMaW5lV2VpZ2h0IjowLjF9fSwiSGlkZURhdGUiOmZhbHNlLCJTaGFwZVRvcCI6bnVsbCwiUXVpY2tTaGFwZVNpemUiOjEsIklzVmlzaWJsZSI6dHJ1ZX1dLCJUaW1lTGluZVR5cGUiOjEsIlRhc2tzIjpbXSwiU3R5bGUiOnsiVGltZWxpbmVTZXR0aW5ncyI6eyJUb2RheU1hcmtlckNvbG9yIjoiUmVkIiwiVG9kYXlNYXJrZXJGb250U2V0dGluZ3MiOnsiRm9udFNpemUiOjEyLCJGb250TmFtZSI6IkNhbGlicmkiLCJJc0JvbGQiOmZhbHNlLCJJc0l0YWxpYyI6ZmFsc2UsIklzVW5kZXJsaW5lZCI6ZmFsc2UsIkZvcmVncm91bmRDb2xvciI6IkJsYWNrIiwiQmFja0NvbG9yIjpudWxsfSwiU3RhcnRZZWFyRm9udCI6eyJGb250U2l6ZSI6MTgsIkZvbnROYW1lIjoiQ2FsaWJyaSIsIklzQm9sZCI6dHJ1ZSwiSXNJdGFsaWMiOmZhbHNlLCJJc1VuZGVybGluZWQiOmZhbHNlLCJGb3JlZ3JvdW5kQ29sb3IiOiJPcmFuZ2VSZWQiLCJCYWNrQ29sb3IiOm51bGx9LCJFbmRZZWFyRm9udCI6eyJGb250U2l6ZSI6MTgsIkZvbnROYW1lIjoiQ2FsaWJyaSIsIklzQm9sZCI6dHJ1ZSwiSXNJdGFsaWMiOmZhbHNlLCJJc1VuZGVybGluZWQiOmZhbHNlLCJGb3JlZ3JvdW5kQ29sb3IiOiJPcmFuZ2VSZWQiLCJCYWNrQ29sb3IiOm51bGx9LCJJc1RoaW4iOmZhbHNlLCJIYXMzREVmZmVjdCI6dHJ1ZSwiVGltZWJhbmRJc1JvdW5kZWQiOmZhbHNlLCJUaW1lYmFuZENvbG9yIjoiMzEsIDczLCAxMjUiLCJUaW1lYmFuZEZvbnRTZXR0aW5ncyI6eyJGb250U2l6ZSI6MTIsIkZvbnROYW1lIjoiQ2FsaWJyaSIsIklzQm9sZCI6ZmFsc2UsIklzSXRhbGljIjpmYWxzZSwiSXNVbmRlcmxpbmVkIjpmYWxzZSwiRm9yZWdyb3VuZENvbG9yIjoiV2hpdGUiLCJCYWNrQ29sb3IiOm51bGx9LCJFbGFwc2VkVGltZUNvbG9yIjoiUmVkIiwiRWxhcHNlZFRpbWVTdHlsZSI6MiwiVG9kYXlNYXJrZXJQb3NpdGlvbiI6MiwiQ2Fwc1Bvc2l0aW9uIjozfSwiRGVmYXVsdE1pbGVzdG9uZVNldHRpbmdzIjp7IkZsYWdDb25uZWN0b3JTZXR0aW5ncyI6eyJDb2xvciI6Ijc5LCAxMjksIDE4OSIsIklzVmlzaWJsZSI6ZmFsc2UsIkxpbmVXZWlnaHQiOjAuMX0sIkRhdGVGb3JtYXQiOnsiRm9ybWF0U3RyaW5nIjoiZC9NL3l5eXkiLCJTZXBhcmF0b3IiOiIvIiwiVXNlSW50ZXJuYXRpb25hbERhdGVGb3JtYXQiOnRydWV9LCJJc0RhdGVWaXNpYmxlIjp0cnVlLCJUaXRsZUZvbnRTZXR0aW5ncyI6eyJGb250U2l6ZSI6MTEsIkZvbnROYW1lIjoiQ2FsaWJyaSIsIklzQm9sZCI6dHJ1ZSwiSXNJdGFsaWMiOmZhbHNlLCJJc1VuZGVybGluZWQiOmZhbHNlLCJGb3JlZ3JvdW5kQ29sb3IiOiJCbGFjayIsIkJhY2tDb2xvciI6bnVsbH0sIkRhdGVGb250U2V0dGluZ3MiOnsiRm9udFNpemUiOjEwLCJGb250TmFtZSI6IkNhbGlicmkiLCJJc0JvbGQiOmZhbHNlLCJJc0l0YWxpYyI6ZmFsc2UsIklzVW5kZXJsaW5lZCI6ZmFsc2UsIkZvcmVncm91bmRDb2xvciI6IjMxLCA3MywgMTI2IiwiQmFja0NvbG9yIjpudWxsfSwiQ29ubmVjdG9yU2V0dGluZ3MiOnsiQ29sb3IiOiIiLCJJc1Zpc2libGUiOmZhbHNlLCJMaW5lV2VpZ2h0IjowLjF9fSwiRGVmYXVsdFRhc2tTZXR0aW5ncyI6eyJEYXRlRm9udFNldHRpbmdzIjp7IkZvbnRTaXplIjoxMCwiRm9udE5hbWUiOiJDYWxpYnJpIiwiSXNCb2xkIjpmYWxzZSwiSXNJdGFsaWMiOmZhbHNlLCJJc1VuZGVybGluZWQiOmZhbHNlLCJGb3JlZ3JvdW5kQ29sb3IiOiIzMSwgNzMsIDEyNiIsIkJhY2tDb2xvciI6bnVsbH0sIlN0YXJ0RGF0ZUZvbnRTZXR0aW5ncyI6eyJGb250U2l6ZSI6MTIsIkZvbnROYW1lIjoiQ2FsaWJyaSIsIklzQm9sZCI6ZmFsc2UsIklzSXRhbGljIjpmYWxzZSwiSXNVbmRlcmxpbmVkIjpmYWxzZSwiRm9yZWdyb3VuZENvbG9yIjoiV2hpdGUiLCJCYWNrQ29sb3IiOm51bGx9LCJFbmREYXRlRm9udFNldHRpbmdzIjp7IkZvbnRTaXplIjoxMiwiRm9udE5hbWUiOiJDYWxpYnJpIiwiSXNCb2xkIjpmYWxzZSwiSXNJdGFsaWMiOmZhbHNlLCJJc1VuZGVybGluZWQiOmZhbHNlLCJGb3JlZ3JvdW5kQ29sb3IiOiJXaGl0ZSIsIkJhY2tDb2xvciI6bnVsbH0sIkR1cmF0aW9uRm9udFNldHRpbmdzIjp7IkZvbnRTaXplIjoxMCwiRm9udE5hbWUiOiJDYWxpYnJpIiwiSXNCb2xkIjpmYWxzZSwiSXNJdGFsaWMiOmZhbHNlLCJJc1VuZGVybGluZWQiOmZhbHNlLCJGb3JlZ3JvdW5kQ29sb3IiOiIxOTIsIDgwLCA3NyIsIkJhY2tDb2xvciI6bnVsbH0sIklzVGhpY2siOmZhbHNlLCJUYXNrc0Fib3ZlVGltZWJhbmQiOmZhbHNlLCJEYXRlRm9ybWF0Ijp7IkZvcm1hdFN0cmluZyI6ImQvTS95eXl5IiwiU2VwYXJhdG9yIjoiLyIsIlVzZUludGVybmF0aW9uYWxEYXRlRm9ybWF0Ijp0cnVlfSwiRHVyYXRpb25Qb3NpdGlvbiI6MiwiRHVyYXRpb25Gb3JtYXQiOjAsIlJlbmRlckxvbmdUYXNrVGl0bGVBYm92ZVRhc2tTaGFwZSI6ZmFsc2UsIklzSG9yaXpvbnRhbENvbm5lY3RvclZpc2libGUiOnRydWUsIklzVmVydGljYWxDb25uZWN0b3JWaXNpYmxlIjpmYWxzZSwiSW50ZXJ2YWxUZXh0UG9zaXRpb24iOjMsIkludGVydmFsRGF0ZVBvc2l0aW9uIjoyLCJUaXRsZVdpZHRoIjpudWxsLCJUaXRsZUZvbnRTZXR0aW5ncyI6eyJGb250U2l6ZSI6MTEsIkZvbnROYW1lIjoiQ2FsaWJyaSIsIklzQm9sZCI6dHJ1ZSwiSXNJdGFsaWMiOmZhbHNlLCJJc1VuZGVybGluZWQiOmZhbHNlLCJGb3JlZ3JvdW5kQ29sb3IiOiJCbGFjayIsIkJhY2tDb2xvciI6bnVsbH0sIlRhc2tzU3BhY2luZyI6NSwiU2hhcGVIZWlnaHQiOjE2LjAsIlZlcnRpY2FsQ29ubmVjdG9yU2V0dGluZ3MiOnsiQ29sb3IiOiIyMDQsIDIwNCwgMjA0IiwiSXNWaXNpYmxlIjpmYWxzZSwiTGluZVdlaWdodCI6MC4wfSwiSG9yaXpvbnRhbENvbm5lY3RvclNldHRpbmdzIjp7IkNvbG9yIjoiMjA0LCAyMDQsIDIwNCIsIklzVmlzaWJsZSI6dHJ1ZSwiTGluZVdlaWdodCI6MC4xfSwiVGFza1NoYXBlQm9yZGVyU2V0dGluZ3MiOnsiQ29sb3IiOiJSZWQiLCJMaW5lV2VpZ2h0IjowLjB9LCJTbWFydFRpdGxlRm9yZWdyb3VuZCI6IiIsIlNtYXJ0VGl0bGVGb3JlZ3JvdW5kSXNBY3RpdmUiOmZhbHNlLCJTbWFydER1cmF0aW9uRm9yZWdyb3VuZCI6IiIsIlNtYXJ0RHVyYXRpb25Gb3JlZ3JvdW5kSXNBY3RpdmUiOmZhbHNlLCJTbWFydERhdGVGb3JlZ3JvdW5kIjoiIiwiU21hcnREYXRlRm9yZWdyb3VuZElzQWN0aXZlIjpmYWxzZSwiU21hcnRQZXJjZW50YWdlQ29tcGxldGVkRm9yZWdyb3VuZCI6IiIsIlNtYXJ0UGVyY2VudGFnZUNvbXBsZXRlZElzQWN0aXZlIjpmYWxzZSwiSW5jbHVkZU5vbldvcmtpbmdEYXlzSW5EdXJhdGlvbiI6dHJ1ZSwiV29ya2luZ0RheXMiOjMxLCJQZXJjZW50YWdlQ29tcGxldGVkRm9udFNldHRpbmdzIjp7IkZvbnRTaXplIjoxMCwiRm9udE5hbWUiOiJDYWxpYnJpIiwiSXNCb2xkIjpmYWxzZSwiSXNJdGFsaWMiOmZhbHNlLCJJc1VuZGVybGluZWQiOmZhbHNlLCJGb3JlZ3JvdW5kQ29sb3IiOiIxOTIsIDgwLCA3NyIsIkJhY2tDb2xvciI6bnVsbH0sIlBlcmNlbnRhZ2VDb21wbGV0ZWRQb3NpdGlvbiI6MH0sIlNjYWxlU2V0dGluZ3MiOnsiRGF0ZUZvcm1hdCI6Ik1NTSIsIkludGVydmFsVHlwZSI6MiwiVXNlQXV0b21hdGljVGltZVNjYWxlIjp0cnVlLCJDdXN0b21UaW1lU2NhbGVVdGNTdGFydERhdGUiOiIyMDE2LTA4LTAxVDAwOjAwOjAwWiIsIkN1c3RvbVRpbWVTY2FsZVV0Y0VuZERhdGUiOiIyMDE3LTAxLTAxVDAwOjAwOjAwWiJ9fSwiVGltZWJhbmRWZXJ0aWNhbFBvc2l0aW9uIjp7IlF1aWNrUG9zaXRpb24iOjEsIlJlbGF0aXZlUG9zaXRpb24iOjQ0LjQ0NDQ0MjcsIkFic29sdXRlUG9zaXRpb24iOjI0MC4wLCJQcmV2aW91c0Fic29sdXRlUG9zaXRpb24iOjI0MC4wfX0="/>
  <p:tag name="__MASTER" val="__part_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7292</TotalTime>
  <Words>1614</Words>
  <Application>Microsoft Office PowerPoint</Application>
  <PresentationFormat>Diavoorstelling (4:3)</PresentationFormat>
  <Paragraphs>414</Paragraphs>
  <Slides>35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3" baseType="lpstr">
      <vt:lpstr>MS PGothic</vt:lpstr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Dutch Roadmap</vt:lpstr>
      <vt:lpstr>presenters</vt:lpstr>
      <vt:lpstr>Agenda</vt:lpstr>
      <vt:lpstr>Samenwerking</vt:lpstr>
      <vt:lpstr>Huidig landschap DEUG samenwerking</vt:lpstr>
      <vt:lpstr>DEUG Samenwerking</vt:lpstr>
      <vt:lpstr>Platform ROC projecten </vt:lpstr>
      <vt:lpstr>PowerPoint-presentatie</vt:lpstr>
      <vt:lpstr>PowerPoint-presentatie</vt:lpstr>
      <vt:lpstr>PowerPoint-presentatie</vt:lpstr>
      <vt:lpstr>Nieuwe uitwisseling accreditatie Leerbedrijf </vt:lpstr>
      <vt:lpstr>Shared Service Center Peoplesoft</vt:lpstr>
      <vt:lpstr>organisatie</vt:lpstr>
      <vt:lpstr>Projecten</vt:lpstr>
      <vt:lpstr>Migratie ROC Nijmegen </vt:lpstr>
      <vt:lpstr>Studievolg ROC Nijmegen</vt:lpstr>
      <vt:lpstr>Migratie hosting en beheer</vt:lpstr>
      <vt:lpstr>Intake 2.0</vt:lpstr>
      <vt:lpstr>Digitaal aanmelden 3.0</vt:lpstr>
      <vt:lpstr>Digitalisering documenten</vt:lpstr>
      <vt:lpstr>Hogeschool Inholland</vt:lpstr>
      <vt:lpstr>Organisatie</vt:lpstr>
      <vt:lpstr>Projecten – Gerealiseerd jan t/m okt</vt:lpstr>
      <vt:lpstr>Projecten - lopend</vt:lpstr>
      <vt:lpstr>planning</vt:lpstr>
      <vt:lpstr>SaNS SaNS Expertisecentrum</vt:lpstr>
      <vt:lpstr>Organisatie</vt:lpstr>
      <vt:lpstr>Projecten Afgerond In 2015</vt:lpstr>
      <vt:lpstr>Geplande projecten 2016</vt:lpstr>
      <vt:lpstr>Analyse-projecten</vt:lpstr>
      <vt:lpstr>Inzet FLUID voor user experience</vt:lpstr>
      <vt:lpstr>Studielink</vt:lpstr>
      <vt:lpstr>PEAM Program Enrollment &amp; Activity Management</vt:lpstr>
      <vt:lpstr>VRagen?</vt:lpstr>
      <vt:lpstr>Dutch Roadmap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Jennifer Moesker</cp:lastModifiedBy>
  <cp:revision>120</cp:revision>
  <dcterms:created xsi:type="dcterms:W3CDTF">2015-09-02T14:36:24Z</dcterms:created>
  <dcterms:modified xsi:type="dcterms:W3CDTF">2015-11-17T00:23:08Z</dcterms:modified>
</cp:coreProperties>
</file>