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7"/>
  </p:notesMasterIdLst>
  <p:sldIdLst>
    <p:sldId id="259" r:id="rId2"/>
    <p:sldId id="260" r:id="rId3"/>
    <p:sldId id="286" r:id="rId4"/>
    <p:sldId id="287" r:id="rId5"/>
    <p:sldId id="262" r:id="rId6"/>
    <p:sldId id="288" r:id="rId7"/>
    <p:sldId id="289" r:id="rId8"/>
    <p:sldId id="313" r:id="rId9"/>
    <p:sldId id="261" r:id="rId10"/>
    <p:sldId id="290" r:id="rId11"/>
    <p:sldId id="291" r:id="rId12"/>
    <p:sldId id="311" r:id="rId13"/>
    <p:sldId id="292" r:id="rId14"/>
    <p:sldId id="293" r:id="rId15"/>
    <p:sldId id="296" r:id="rId16"/>
    <p:sldId id="257" r:id="rId17"/>
    <p:sldId id="297" r:id="rId18"/>
    <p:sldId id="271" r:id="rId19"/>
    <p:sldId id="312" r:id="rId20"/>
    <p:sldId id="298" r:id="rId21"/>
    <p:sldId id="300" r:id="rId22"/>
    <p:sldId id="299" r:id="rId23"/>
    <p:sldId id="294" r:id="rId24"/>
    <p:sldId id="305" r:id="rId25"/>
    <p:sldId id="295" r:id="rId26"/>
    <p:sldId id="301" r:id="rId27"/>
    <p:sldId id="306" r:id="rId28"/>
    <p:sldId id="307" r:id="rId29"/>
    <p:sldId id="302" r:id="rId30"/>
    <p:sldId id="310" r:id="rId31"/>
    <p:sldId id="309" r:id="rId32"/>
    <p:sldId id="281" r:id="rId33"/>
    <p:sldId id="284" r:id="rId34"/>
    <p:sldId id="283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689" autoAdjust="0"/>
  </p:normalViewPr>
  <p:slideViewPr>
    <p:cSldViewPr snapToGrid="0">
      <p:cViewPr varScale="1">
        <p:scale>
          <a:sx n="98" d="100"/>
          <a:sy n="98" d="100"/>
        </p:scale>
        <p:origin x="756" y="78"/>
      </p:cViewPr>
      <p:guideLst/>
    </p:cSldViewPr>
  </p:slideViewPr>
  <p:notesTextViewPr>
    <p:cViewPr>
      <p:scale>
        <a:sx n="3" d="2"/>
        <a:sy n="3" d="2"/>
      </p:scale>
      <p:origin x="0" y="-318"/>
    </p:cViewPr>
  </p:notesTextViewPr>
  <p:sorterViewPr>
    <p:cViewPr>
      <p:scale>
        <a:sx n="150" d="100"/>
        <a:sy n="150" d="100"/>
      </p:scale>
      <p:origin x="0" y="-5724"/>
    </p:cViewPr>
  </p:sorterViewPr>
  <p:notesViewPr>
    <p:cSldViewPr snapToGrid="0">
      <p:cViewPr varScale="1">
        <p:scale>
          <a:sx n="79" d="100"/>
          <a:sy n="79" d="100"/>
        </p:scale>
        <p:origin x="23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Thanks for coming along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66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Microsoft YaHei" panose="020B0503020204020204" pitchFamily="34" charset="-122"/>
              </a:rPr>
              <a:t>Photos are loaded into the Gallagher system so an ID card can be produced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3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2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Also audit table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6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1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Using existing interface – no change to other system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14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was actually built and delivered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75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0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 smtClean="0">
                <a:ea typeface="Microsoft YaHei" panose="020B0503020204020204" pitchFamily="34" charset="-122"/>
              </a:rPr>
              <a:t>About me:</a:t>
            </a:r>
          </a:p>
          <a:p>
            <a:r>
              <a:rPr lang="en-AU" altLang="en-US" dirty="0" smtClean="0">
                <a:ea typeface="Microsoft YaHei" panose="020B0503020204020204" pitchFamily="34" charset="-122"/>
              </a:rPr>
              <a:t>HE starting at RMIT in Melbourne</a:t>
            </a:r>
          </a:p>
          <a:p>
            <a:r>
              <a:rPr lang="en-AU" altLang="en-US" dirty="0" smtClean="0">
                <a:ea typeface="Microsoft YaHei" panose="020B0503020204020204" pitchFamily="34" charset="-122"/>
              </a:rPr>
              <a:t>VET - Starting </a:t>
            </a:r>
            <a:r>
              <a:rPr lang="en-AU" altLang="en-US" dirty="0">
                <a:ea typeface="Microsoft YaHei" panose="020B0503020204020204" pitchFamily="34" charset="-122"/>
              </a:rPr>
              <a:t>at Finley TAFE delivering IT training </a:t>
            </a:r>
            <a:r>
              <a:rPr lang="en-AU" altLang="en-US" dirty="0" smtClean="0">
                <a:ea typeface="Microsoft YaHei" panose="020B0503020204020204" pitchFamily="34" charset="-122"/>
              </a:rPr>
              <a:t>(with Apple </a:t>
            </a:r>
            <a:r>
              <a:rPr lang="en-AU" altLang="en-US" dirty="0">
                <a:ea typeface="Microsoft YaHei" panose="020B0503020204020204" pitchFamily="34" charset="-122"/>
              </a:rPr>
              <a:t>II, first laptop – Osborne 1)  </a:t>
            </a:r>
            <a:r>
              <a:rPr lang="en-AU" altLang="en-US" dirty="0" smtClean="0">
                <a:ea typeface="Microsoft YaHei" panose="020B0503020204020204" pitchFamily="34" charset="-122"/>
              </a:rPr>
              <a:t>in 1982</a:t>
            </a:r>
            <a:endParaRPr lang="en-AU" altLang="en-US" dirty="0">
              <a:ea typeface="Microsoft YaHei" panose="020B0503020204020204" pitchFamily="34" charset="-122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02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Click Add a Photo button to go to the new page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78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New page with configurable message text, the size limit is also configurable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12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Same dialog box as used in CS staff access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0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Microsoft YaHei" panose="020B0503020204020204" pitchFamily="34" charset="-122"/>
              </a:rPr>
              <a:t>Student clicks Save and photo is uploaded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06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Microsoft YaHei" panose="020B0503020204020204" pitchFamily="34" charset="-122"/>
              </a:rPr>
              <a:t>Photo will not upload, Campus Solutions detects the file is not a JPEG or exceeds the size limit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7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Microsoft YaHei" panose="020B0503020204020204" pitchFamily="34" charset="-122"/>
              </a:rPr>
              <a:t>Photo is a JPEG and is within the size limit. Photo can be saved and loaded into the staging table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15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Microsoft YaHei" panose="020B0503020204020204" pitchFamily="34" charset="-122"/>
              </a:rPr>
              <a:t>What the student sees when the photo has been saved by the student. Notification, no Add button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16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Campus filter – some campuses will look after their own photos or are done in a batch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Approval page lists 20 at a time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44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Microsoft YaHei" panose="020B0503020204020204" pitchFamily="34" charset="-122"/>
              </a:rPr>
              <a:t>Files are named Idnnnn.jpg and a csv file listing the ID's and filenames is created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61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 smtClean="0">
                <a:ea typeface="Microsoft YaHei" panose="020B0503020204020204" pitchFamily="34" charset="-122"/>
              </a:rPr>
              <a:t>USC has …..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altLang="en-US" dirty="0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 smtClean="0">
                <a:ea typeface="Microsoft YaHei" panose="020B0503020204020204" pitchFamily="34" charset="-122"/>
              </a:rPr>
              <a:t>Students </a:t>
            </a:r>
            <a:r>
              <a:rPr lang="en-AU" altLang="en-US" dirty="0">
                <a:ea typeface="Microsoft YaHei" panose="020B0503020204020204" pitchFamily="34" charset="-122"/>
              </a:rPr>
              <a:t>are EFT figures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Most students at Sippy Downs, new (2016) Fraser </a:t>
            </a:r>
            <a:r>
              <a:rPr lang="en-AU" altLang="en-US" dirty="0" smtClean="0">
                <a:ea typeface="Microsoft YaHei" panose="020B0503020204020204" pitchFamily="34" charset="-122"/>
              </a:rPr>
              <a:t>Coast </a:t>
            </a:r>
            <a:r>
              <a:rPr lang="en-AU" altLang="en-US" dirty="0">
                <a:ea typeface="Microsoft YaHei" panose="020B0503020204020204" pitchFamily="34" charset="-122"/>
              </a:rPr>
              <a:t>campus </a:t>
            </a:r>
            <a:r>
              <a:rPr lang="en-AU" altLang="en-US" dirty="0" smtClean="0">
                <a:ea typeface="Microsoft YaHei" panose="020B0503020204020204" pitchFamily="34" charset="-122"/>
              </a:rPr>
              <a:t>has over 500 students</a:t>
            </a:r>
            <a:endParaRPr lang="en-AU" altLang="en-US" dirty="0"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04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Plenty of these</a:t>
            </a:r>
          </a:p>
          <a:p>
            <a:r>
              <a:rPr lang="en-AU" dirty="0" smtClean="0"/>
              <a:t>Singapore gov’t website 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68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Microsoft YaHei" panose="020B0503020204020204" pitchFamily="34" charset="-122"/>
              </a:rPr>
              <a:t>Can crop and resize in paint – Gallagher pixel size is best, Gallagher just reduces/increases the file size it its 170 * 240 requirement when it loads photos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49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6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USC Central for photo loading and display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Gallagher for ID production (managed by USC Central)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Students always have the add photo button – if no photo or approved photo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Reminder when made an offer or when have a future dated enrolment (again without a photo)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52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25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1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USC is on ….</a:t>
            </a:r>
          </a:p>
          <a:p>
            <a:r>
              <a:rPr lang="en-AU" dirty="0" smtClean="0"/>
              <a:t>We </a:t>
            </a:r>
            <a:r>
              <a:rPr lang="en-AU" dirty="0" smtClean="0"/>
              <a:t>went live with the current tool</a:t>
            </a:r>
            <a:r>
              <a:rPr lang="en-AU" baseline="0" dirty="0" smtClean="0"/>
              <a:t> and bundle set in April this year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BF1FB-2957-4D61-91BF-F5C396133BCB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289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Where does this work fit into where USC is at – the drivers for the work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6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 smtClean="0">
                <a:ea typeface="Microsoft YaHei" panose="020B0503020204020204" pitchFamily="34" charset="-122"/>
              </a:rPr>
              <a:t>USC is experiencing …..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altLang="en-US" dirty="0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 smtClean="0">
                <a:ea typeface="Microsoft YaHei" panose="020B0503020204020204" pitchFamily="34" charset="-122"/>
              </a:rPr>
              <a:t>How </a:t>
            </a:r>
            <a:r>
              <a:rPr lang="en-AU" altLang="en-US" dirty="0">
                <a:ea typeface="Microsoft YaHei" panose="020B0503020204020204" pitchFamily="34" charset="-122"/>
              </a:rPr>
              <a:t>is USC changing</a:t>
            </a:r>
            <a:r>
              <a:rPr lang="en-AU" altLang="en-US" dirty="0" smtClean="0">
                <a:ea typeface="Microsoft YaHei" panose="020B0503020204020204" pitchFamily="34" charset="-122"/>
              </a:rPr>
              <a:t>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 smtClean="0">
                <a:ea typeface="Microsoft YaHei" panose="020B0503020204020204" pitchFamily="34" charset="-122"/>
              </a:rPr>
              <a:t>1. USC </a:t>
            </a:r>
            <a:r>
              <a:rPr lang="en-AU" altLang="en-US" dirty="0">
                <a:ea typeface="Microsoft YaHei" panose="020B0503020204020204" pitchFamily="34" charset="-122"/>
              </a:rPr>
              <a:t>– a growing university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 smtClean="0">
                <a:ea typeface="Microsoft YaHei" panose="020B0503020204020204" pitchFamily="34" charset="-122"/>
              </a:rPr>
              <a:t>1., 2. USC </a:t>
            </a:r>
            <a:r>
              <a:rPr lang="en-AU" altLang="en-US" dirty="0">
                <a:ea typeface="Microsoft YaHei" panose="020B0503020204020204" pitchFamily="34" charset="-122"/>
              </a:rPr>
              <a:t>aims for 20,000 students with dual main campuses at Sippy Downs and </a:t>
            </a:r>
            <a:r>
              <a:rPr lang="en-AU" altLang="en-US" dirty="0" smtClean="0">
                <a:ea typeface="Microsoft YaHei" panose="020B0503020204020204" pitchFamily="34" charset="-122"/>
              </a:rPr>
              <a:t>Petrie (North Brisbane)</a:t>
            </a:r>
            <a:endParaRPr lang="en-AU" altLang="en-US" dirty="0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 smtClean="0">
                <a:ea typeface="Microsoft YaHei" panose="020B0503020204020204" pitchFamily="34" charset="-122"/>
              </a:rPr>
              <a:t>Lots </a:t>
            </a:r>
            <a:r>
              <a:rPr lang="en-AU" altLang="en-US" dirty="0">
                <a:ea typeface="Microsoft YaHei" panose="020B0503020204020204" pitchFamily="34" charset="-122"/>
              </a:rPr>
              <a:t>going on, other staff are presenting, is a </a:t>
            </a:r>
            <a:r>
              <a:rPr lang="en-AU" altLang="en-US" dirty="0" smtClean="0">
                <a:ea typeface="Microsoft YaHei" panose="020B0503020204020204" pitchFamily="34" charset="-122"/>
              </a:rPr>
              <a:t>theme</a:t>
            </a:r>
            <a:endParaRPr lang="en-AU" altLang="en-US" dirty="0" smtClean="0"/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altLang="en-US" dirty="0"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Framework of the request for this </a:t>
            </a:r>
            <a:r>
              <a:rPr lang="en-AU" altLang="en-US" dirty="0" smtClean="0">
                <a:ea typeface="Microsoft YaHei" panose="020B0503020204020204" pitchFamily="34" charset="-122"/>
              </a:rPr>
              <a:t>functionality is the new …..</a:t>
            </a:r>
            <a:endParaRPr lang="en-AU" altLang="en-US" dirty="0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altLang="en-US" dirty="0">
                <a:ea typeface="Microsoft YaHei" panose="020B0503020204020204" pitchFamily="34" charset="-122"/>
              </a:rPr>
              <a:t>SA – student outcomes and service focus, new senior staff and structure </a:t>
            </a:r>
          </a:p>
          <a:p>
            <a:endParaRPr lang="en-AU" altLang="en-US" dirty="0">
              <a:ea typeface="Microsoft YaHei" panose="020B0503020204020204" pitchFamily="34" charset="-122"/>
            </a:endParaRPr>
          </a:p>
          <a:p>
            <a:r>
              <a:rPr lang="en-AU" altLang="en-US" dirty="0" smtClean="0">
                <a:ea typeface="Microsoft YaHei" panose="020B0503020204020204" pitchFamily="34" charset="-122"/>
              </a:rPr>
              <a:t>SIS </a:t>
            </a:r>
            <a:r>
              <a:rPr lang="en-AU" altLang="en-US" dirty="0">
                <a:ea typeface="Microsoft YaHei" panose="020B0503020204020204" pitchFamily="34" charset="-122"/>
              </a:rPr>
              <a:t>team - student information systems, where I work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7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was a …….</a:t>
            </a:r>
          </a:p>
          <a:p>
            <a:endParaRPr lang="en-AU" dirty="0"/>
          </a:p>
          <a:p>
            <a:r>
              <a:rPr lang="en-AU" dirty="0" smtClean="0"/>
              <a:t>Student can send in a photo well before attending the uni for the first time and pick their card up later quickly and easily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1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Student self service photo upload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36016</a:t>
            </a:r>
            <a:endParaRPr lang="en-US" dirty="0"/>
          </a:p>
          <a:p>
            <a:r>
              <a:rPr lang="en-US" dirty="0" smtClean="0"/>
              <a:t>Fri, Nov 11, 2016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ID card process - </a:t>
            </a:r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before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Email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in a photo or have the photo taken on campus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Gallagher software produces individual ID cards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Photo uploaded to Campus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Solutions (CS)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overnight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Photo not visible to the student (USC mod)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5765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New ID card </a:t>
            </a:r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process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Upload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photo, email or photo on campus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Email to be discontinued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Uploaded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photos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approved by SSE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Approved photos transferred in bulk to Gallagher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Gallagher software produces ID card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Manually actioned, produced in a bulk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Photo uploaded to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CS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overnight (no change)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022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Implementation </a:t>
            </a:r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approach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en-AU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Delivered if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638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Delivered and existing </a:t>
            </a:r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functionality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Photo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displayed to student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USC Central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Checklists/message centre/To-Do items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add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Gallagher/CS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Upload photos to/from Gallagher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Produce ID cards and manage photos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0339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New </a:t>
            </a:r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functionality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Photo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approval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New tables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Photo staging table</a:t>
            </a:r>
          </a:p>
          <a:p>
            <a:pPr marL="630936" lvl="1" indent="-457200"/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Approved photos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Network directory for uploaded approved photos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2558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What was delivered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en-AU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Photo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2282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Student experience – </a:t>
            </a:r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CS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0305" y="2258382"/>
            <a:ext cx="2169488" cy="2146155"/>
            <a:chOff x="750305" y="2258382"/>
            <a:chExt cx="2169488" cy="2146155"/>
          </a:xfrm>
        </p:grpSpPr>
        <p:grpSp>
          <p:nvGrpSpPr>
            <p:cNvPr id="4" name="Group 3"/>
            <p:cNvGrpSpPr/>
            <p:nvPr/>
          </p:nvGrpSpPr>
          <p:grpSpPr>
            <a:xfrm>
              <a:off x="750305" y="2258382"/>
              <a:ext cx="2146155" cy="2146155"/>
              <a:chOff x="750305" y="2258382"/>
              <a:chExt cx="2146155" cy="2146155"/>
            </a:xfrm>
          </p:grpSpPr>
          <p:sp>
            <p:nvSpPr>
              <p:cNvPr id="5" name="Rounded Rectangle 4"/>
              <p:cNvSpPr/>
              <p:nvPr/>
            </p:nvSpPr>
            <p:spPr>
              <a:xfrm rot="2700000">
                <a:off x="750305" y="2258382"/>
                <a:ext cx="2146155" cy="214615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4804" y="2793210"/>
                <a:ext cx="2059994" cy="77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Add Photo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F8931D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Add Photo process</a:t>
                </a: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351734" y="2292883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45921" y="3996429"/>
            <a:ext cx="2169488" cy="2146155"/>
            <a:chOff x="2645921" y="3996429"/>
            <a:chExt cx="2169488" cy="2146155"/>
          </a:xfrm>
        </p:grpSpPr>
        <p:grpSp>
          <p:nvGrpSpPr>
            <p:cNvPr id="6" name="Group 5"/>
            <p:cNvGrpSpPr/>
            <p:nvPr/>
          </p:nvGrpSpPr>
          <p:grpSpPr>
            <a:xfrm>
              <a:off x="2645921" y="3996429"/>
              <a:ext cx="2146155" cy="2146155"/>
              <a:chOff x="2645921" y="3996429"/>
              <a:chExt cx="2146155" cy="2146155"/>
            </a:xfrm>
          </p:grpSpPr>
          <p:sp>
            <p:nvSpPr>
              <p:cNvPr id="17" name="Rounded Rectangle 16"/>
              <p:cNvSpPr/>
              <p:nvPr/>
            </p:nvSpPr>
            <p:spPr>
              <a:xfrm rot="2700000">
                <a:off x="2645921" y="3996429"/>
                <a:ext cx="2146155" cy="214615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80420" y="4531257"/>
                <a:ext cx="20599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Photo Approval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Photo awaiting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approval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247350" y="4030930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53356" y="2194599"/>
            <a:ext cx="2169488" cy="2146155"/>
            <a:chOff x="4553356" y="2194599"/>
            <a:chExt cx="2169488" cy="2146155"/>
          </a:xfrm>
        </p:grpSpPr>
        <p:sp>
          <p:nvSpPr>
            <p:cNvPr id="20" name="Rounded Rectangle 19"/>
            <p:cNvSpPr/>
            <p:nvPr/>
          </p:nvSpPr>
          <p:spPr>
            <a:xfrm rot="2700000">
              <a:off x="4553356" y="2194599"/>
              <a:ext cx="2146155" cy="21461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855" y="2729427"/>
              <a:ext cx="2059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Photo Approval</a:t>
              </a:r>
            </a:p>
            <a:p>
              <a:pPr algn="ctr"/>
              <a:r>
                <a:rPr lang="en-US" altLang="en-US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Photo </a:t>
              </a:r>
              <a:r>
                <a:rPr lang="en-US" altLang="en-US" dirty="0">
                  <a:solidFill>
                    <a:srgbClr val="000000"/>
                  </a:solidFill>
                  <a:latin typeface="Tw Cen MT" panose="020B0602020104020603" pitchFamily="34" charset="0"/>
                </a:rPr>
                <a:t>approval or </a:t>
              </a:r>
              <a:r>
                <a:rPr lang="en-US" altLang="en-US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rejection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54785" y="2229100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9853" y="3943513"/>
            <a:ext cx="2169488" cy="2146155"/>
            <a:chOff x="6419853" y="3943513"/>
            <a:chExt cx="2169488" cy="2146155"/>
          </a:xfrm>
        </p:grpSpPr>
        <p:sp>
          <p:nvSpPr>
            <p:cNvPr id="23" name="Rounded Rectangle 22"/>
            <p:cNvSpPr/>
            <p:nvPr/>
          </p:nvSpPr>
          <p:spPr>
            <a:xfrm rot="2700000">
              <a:off x="6419853" y="3943513"/>
              <a:ext cx="2146155" cy="21461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4352" y="4478341"/>
              <a:ext cx="20599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Photo rejected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Tw Cen MT" panose="020B0602020104020603" pitchFamily="34" charset="0"/>
                </a:rPr>
                <a:t>Photo </a:t>
              </a:r>
              <a:r>
                <a:rPr lang="en-US" altLang="en-US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deletion </a:t>
              </a:r>
              <a:r>
                <a:rPr lang="en-US" altLang="en-US" dirty="0">
                  <a:solidFill>
                    <a:srgbClr val="000000"/>
                  </a:solidFill>
                  <a:latin typeface="Tw Cen MT" panose="020B0602020104020603" pitchFamily="34" charset="0"/>
                </a:rPr>
                <a:t>results in email to student via the </a:t>
              </a:r>
              <a:r>
                <a:rPr lang="en-US" altLang="en-US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CRM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21282" y="3978014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Student experience – </a:t>
            </a:r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CS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0305" y="2258382"/>
            <a:ext cx="2169488" cy="2146155"/>
            <a:chOff x="750305" y="2258382"/>
            <a:chExt cx="2169488" cy="2146155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750305" y="2258382"/>
              <a:ext cx="2146155" cy="21461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04" y="2793210"/>
              <a:ext cx="2059994" cy="102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Add Photo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F8931D"/>
                </a:buClr>
              </a:pPr>
              <a:r>
                <a:rPr lang="en-US" altLang="en-US" dirty="0">
                  <a:solidFill>
                    <a:srgbClr val="000000"/>
                  </a:solidFill>
                  <a:latin typeface="Tw Cen MT" panose="020B0602020104020603" pitchFamily="34" charset="0"/>
                </a:rPr>
                <a:t>Student can add another </a:t>
              </a:r>
              <a:r>
                <a:rPr lang="en-US" altLang="en-US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photo</a:t>
              </a:r>
              <a:endParaRPr lang="en-US" altLang="en-US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51734" y="2292883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45921" y="3996429"/>
            <a:ext cx="2169488" cy="2146155"/>
            <a:chOff x="2645921" y="3996429"/>
            <a:chExt cx="2169488" cy="2146155"/>
          </a:xfrm>
        </p:grpSpPr>
        <p:sp>
          <p:nvSpPr>
            <p:cNvPr id="17" name="Rounded Rectangle 16"/>
            <p:cNvSpPr/>
            <p:nvPr/>
          </p:nvSpPr>
          <p:spPr>
            <a:xfrm rot="2700000">
              <a:off x="2645921" y="3996429"/>
              <a:ext cx="2146155" cy="21461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0420" y="4531257"/>
              <a:ext cx="2059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Photo Approved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Tw Cen MT" panose="020B0602020104020603" pitchFamily="34" charset="0"/>
                </a:rPr>
                <a:t>Photo </a:t>
              </a:r>
              <a:r>
                <a:rPr lang="en-US" altLang="en-US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approval process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247350" y="4030930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3356" y="2194599"/>
            <a:ext cx="2169488" cy="2146155"/>
            <a:chOff x="4553356" y="2194599"/>
            <a:chExt cx="2169488" cy="2146155"/>
          </a:xfrm>
        </p:grpSpPr>
        <p:sp>
          <p:nvSpPr>
            <p:cNvPr id="20" name="Rounded Rectangle 19"/>
            <p:cNvSpPr/>
            <p:nvPr/>
          </p:nvSpPr>
          <p:spPr>
            <a:xfrm rot="2700000">
              <a:off x="4553356" y="2194599"/>
              <a:ext cx="2146155" cy="21461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855" y="2729427"/>
              <a:ext cx="2059994" cy="136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Interface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ts val="1425"/>
                </a:spcAft>
                <a:buClr>
                  <a:srgbClr val="F8931D"/>
                </a:buClr>
              </a:pPr>
              <a:r>
                <a:rPr lang="en-US" altLang="en-US" dirty="0">
                  <a:solidFill>
                    <a:srgbClr val="DDDDDD"/>
                  </a:solidFill>
                  <a:latin typeface="Tw Cen MT" panose="020B0602020104020603" pitchFamily="34" charset="0"/>
                </a:rPr>
                <a:t>Photos uploaded to Gallagher and returned to Campus Solutions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154785" y="2229100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19853" y="3943513"/>
            <a:ext cx="2169488" cy="2146155"/>
            <a:chOff x="6419853" y="3943513"/>
            <a:chExt cx="2169488" cy="2146155"/>
          </a:xfrm>
        </p:grpSpPr>
        <p:sp>
          <p:nvSpPr>
            <p:cNvPr id="23" name="Rounded Rectangle 22"/>
            <p:cNvSpPr/>
            <p:nvPr/>
          </p:nvSpPr>
          <p:spPr>
            <a:xfrm rot="2700000">
              <a:off x="6419853" y="3943513"/>
              <a:ext cx="2146155" cy="21461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4352" y="4478341"/>
              <a:ext cx="2059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Photo in CS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Tw Cen MT" panose="020B0602020104020603" pitchFamily="34" charset="0"/>
                </a:rPr>
                <a:t>Photo visible to </a:t>
              </a:r>
              <a:r>
                <a:rPr lang="en-US" altLang="en-US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student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21282" y="3978014"/>
              <a:ext cx="568059" cy="568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9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8000"/>
              </a:lnSpc>
            </a:pPr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Reminder To-Do item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/>
          <a:stretch/>
        </p:blipFill>
        <p:spPr bwMode="auto">
          <a:xfrm>
            <a:off x="768096" y="2267338"/>
            <a:ext cx="4978400" cy="364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8000"/>
              </a:lnSpc>
            </a:pP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To Do List</a:t>
            </a:r>
            <a:endParaRPr lang="en-AU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2" y="2084832"/>
            <a:ext cx="50323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Murray Gould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Business Analyst</a:t>
            </a:r>
            <a:endParaRPr lang="en-US" dirty="0"/>
          </a:p>
          <a:p>
            <a:r>
              <a:rPr lang="en-US" dirty="0"/>
              <a:t>University of the Sunshine Coast</a:t>
            </a:r>
          </a:p>
          <a:p>
            <a:r>
              <a:rPr lang="en-US" dirty="0" smtClean="0"/>
              <a:t>mgould@usc.edu.au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8731" y="4413956"/>
            <a:ext cx="3565525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/>
          <a:lstStyle>
            <a:lvl1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260350" indent="-134938"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03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8931D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14 years in HE and </a:t>
            </a:r>
            <a:r>
              <a:rPr lang="en-AU" altLang="en-US" sz="16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20 </a:t>
            </a:r>
            <a:r>
              <a:rPr lang="en-AU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years in VET sector</a:t>
            </a:r>
          </a:p>
          <a:p>
            <a:pPr lvl="1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8931D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@ USC since 2013</a:t>
            </a:r>
          </a:p>
          <a:p>
            <a:pPr lvl="1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8931D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PeopleSoft user since 2002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687321"/>
            <a:ext cx="38163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8000"/>
              </a:lnSpc>
            </a:pPr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Add A Photo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/>
          <a:stretch/>
        </p:blipFill>
        <p:spPr bwMode="auto">
          <a:xfrm>
            <a:off x="768096" y="2146040"/>
            <a:ext cx="5103812" cy="418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8000"/>
              </a:lnSpc>
            </a:pPr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New Photo page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63055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8000"/>
              </a:lnSpc>
            </a:pPr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Delivered file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upload</a:t>
            </a:r>
            <a:endParaRPr lang="en-AU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705802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9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 good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photo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5341938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Not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good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2084832"/>
            <a:ext cx="5667375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8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Not to be approved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!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997129"/>
            <a:ext cx="43021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Approval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process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124656"/>
            <a:ext cx="631348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Approval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process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5840412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Approval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process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56578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Ready to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go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286000"/>
            <a:ext cx="74390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Students: </a:t>
            </a:r>
            <a:r>
              <a:rPr lang="en-AU" dirty="0" smtClean="0"/>
              <a:t>11,602</a:t>
            </a:r>
            <a:endParaRPr lang="en-AU" dirty="0"/>
          </a:p>
          <a:p>
            <a:r>
              <a:rPr lang="en-AU" dirty="0"/>
              <a:t>Staff: </a:t>
            </a:r>
            <a:r>
              <a:rPr lang="en-AU" dirty="0" smtClean="0"/>
              <a:t>906</a:t>
            </a:r>
            <a:endParaRPr lang="en-AU" dirty="0"/>
          </a:p>
          <a:p>
            <a:r>
              <a:rPr lang="en-AU" dirty="0"/>
              <a:t>Multiple campuses: Sippy Downs, Gympie, </a:t>
            </a:r>
            <a:r>
              <a:rPr lang="en-AU" dirty="0" smtClean="0"/>
              <a:t>Fraser Coast, Southbank</a:t>
            </a:r>
            <a:r>
              <a:rPr lang="en-AU" dirty="0"/>
              <a:t>…</a:t>
            </a:r>
          </a:p>
        </p:txBody>
      </p:sp>
      <p:pic>
        <p:nvPicPr>
          <p:cNvPr id="1026" name="Picture 2" descr="Image result for university of the sunshine co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5" y="5157478"/>
            <a:ext cx="3659429" cy="10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the sunshine coa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7804"/>
          <a:stretch/>
        </p:blipFill>
        <p:spPr bwMode="auto">
          <a:xfrm>
            <a:off x="0" y="-16476"/>
            <a:ext cx="9144000" cy="45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Out of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scope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Photo </a:t>
            </a:r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editing web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sites</a:t>
            </a:r>
          </a:p>
          <a:p>
            <a:pPr marL="0" indent="0">
              <a:buNone/>
            </a:pPr>
            <a:r>
              <a:rPr lang="en-AU" altLang="en-US" sz="1800" u="sng" dirty="0">
                <a:solidFill>
                  <a:srgbClr val="CCCCFF"/>
                </a:solidFill>
                <a:latin typeface="Tw Cen MT" panose="020B0602020104020603" pitchFamily="34" charset="0"/>
              </a:rPr>
              <a:t>https://</a:t>
            </a:r>
            <a:r>
              <a:rPr lang="en-AU" altLang="en-US" sz="1800" u="sng" dirty="0" smtClean="0">
                <a:solidFill>
                  <a:srgbClr val="CCCCFF"/>
                </a:solidFill>
                <a:latin typeface="Tw Cen MT" panose="020B0602020104020603" pitchFamily="34" charset="0"/>
              </a:rPr>
              <a:t>iconline.ica.gov.sg/iconline/xhtml/photoediting/tool/imaging.jsp</a:t>
            </a:r>
            <a:endParaRPr lang="en-AU" altLang="en-US" sz="1800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59" y="3357929"/>
            <a:ext cx="2427685" cy="30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Out of </a:t>
            </a: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scope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AU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Cropping </a:t>
            </a:r>
            <a:r>
              <a:rPr lang="en-AU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and resizing files</a:t>
            </a:r>
          </a:p>
          <a:p>
            <a:pPr marL="457200" indent="-457200">
              <a:buFont typeface="+mj-lt"/>
              <a:buAutoNum type="arabicPeriod" startAt="2"/>
            </a:pP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0" y="2743200"/>
            <a:ext cx="3568981" cy="325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920075"/>
            <a:ext cx="4119562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3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b="40672"/>
          <a:stretch>
            <a:fillRect/>
          </a:stretch>
        </p:blipFill>
        <p:spPr bwMode="auto">
          <a:xfrm>
            <a:off x="768096" y="2084832"/>
            <a:ext cx="5580063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448" b="406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90" y="4149120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68096" y="2407332"/>
            <a:ext cx="3566160" cy="822960"/>
          </a:xfrm>
        </p:spPr>
        <p:txBody>
          <a:bodyPr/>
          <a:lstStyle/>
          <a:p>
            <a:r>
              <a:rPr lang="en-US" dirty="0" smtClean="0"/>
              <a:t>Murray Gould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195484"/>
            <a:ext cx="3566160" cy="1446168"/>
          </a:xfrm>
        </p:spPr>
        <p:txBody>
          <a:bodyPr/>
          <a:lstStyle/>
          <a:p>
            <a:r>
              <a:rPr lang="en-US" dirty="0" smtClean="0"/>
              <a:t>Business Analyst</a:t>
            </a:r>
            <a:endParaRPr lang="en-US" dirty="0"/>
          </a:p>
          <a:p>
            <a:r>
              <a:rPr lang="en-US" dirty="0"/>
              <a:t>University of the Sunshine Coast</a:t>
            </a:r>
          </a:p>
          <a:p>
            <a:r>
              <a:rPr lang="en-US" dirty="0" smtClean="0"/>
              <a:t>mgould@usc.edu.au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USC &amp; ORACLE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/>
              <a:t>Campus Solutions 9.0</a:t>
            </a:r>
          </a:p>
          <a:p>
            <a:pPr lvl="1"/>
            <a:r>
              <a:rPr lang="en-AU" sz="1500" dirty="0"/>
              <a:t>PeopleTools 8.54.07</a:t>
            </a:r>
          </a:p>
          <a:p>
            <a:pPr lvl="1"/>
            <a:r>
              <a:rPr lang="en-AU" sz="1500" dirty="0"/>
              <a:t>Bundle 34</a:t>
            </a:r>
          </a:p>
        </p:txBody>
      </p:sp>
    </p:spTree>
    <p:extLst>
      <p:ext uri="{BB962C8B-B14F-4D97-AF65-F5344CB8AC3E}">
        <p14:creationId xmlns:p14="http://schemas.microsoft.com/office/powerpoint/2010/main" val="1202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Organisational Context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en-AU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Bring it together</a:t>
            </a:r>
            <a:endParaRPr lang="en-AU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A1A1A"/>
                </a:solidFill>
                <a:latin typeface="Tw Cen MT Condensed" panose="020B0606020104020203" pitchFamily="34" charset="0"/>
              </a:rPr>
              <a:t>The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Rapid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growth</a:t>
            </a: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Major new campus at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Petrie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Optimise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access, engagement, retention &amp; student success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Student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mindset from “scared” to one where they are being “cared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” for</a:t>
            </a: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Review of student administration leading to a new student services &amp; engagement division (SSE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)</a:t>
            </a: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0177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1A1A1A"/>
                </a:solidFill>
                <a:latin typeface="Tw Cen MT Condensed" panose="020B0606020104020203" pitchFamily="34" charset="0"/>
              </a:rPr>
              <a:t>Student Services and Engagement (SSE)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Seamless provision of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student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ervices</a:t>
            </a:r>
            <a:endParaRPr lang="en-US" altLang="en-US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Drive change that enhances the student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First year is the most critical year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What the new SSE includes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Original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student administration (including SIS team)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Student services – personal wellbeing, careers and employment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Academic Support (Program Advice)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7984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ID Photo and id card process</a:t>
            </a:r>
            <a:endParaRPr lang="en-US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en-AU" altLang="en-US" dirty="0" smtClean="0">
                <a:solidFill>
                  <a:srgbClr val="1A1A1A"/>
                </a:solidFill>
                <a:latin typeface="Tw Cen MT Condensed" panose="020B0606020104020203" pitchFamily="34" charset="0"/>
              </a:rPr>
              <a:t>The deliverables</a:t>
            </a:r>
            <a:endParaRPr lang="en-AU" altLang="en-US" dirty="0">
              <a:solidFill>
                <a:srgbClr val="1A1A1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0801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REQUEST </a:t>
            </a:r>
            <a:r>
              <a:rPr lang="en-US" dirty="0"/>
              <a:t>FOR </a:t>
            </a:r>
            <a:r>
              <a:rPr lang="en-US" dirty="0" smtClean="0"/>
              <a:t>IMPROVED AND ONLINE</a:t>
            </a:r>
            <a:r>
              <a:rPr lang="en-US" dirty="0"/>
              <a:t/>
            </a:r>
            <a:br>
              <a:rPr lang="en-US" dirty="0"/>
            </a:b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ID photo Functionality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IMPLEMENTATION </a:t>
            </a:r>
            <a:r>
              <a:rPr lang="en-US" dirty="0" smtClean="0"/>
              <a:t>APPROACH</a:t>
            </a:r>
            <a:r>
              <a:rPr lang="en-US" dirty="0"/>
              <a:t/>
            </a:r>
            <a:br>
              <a:rPr lang="en-US" dirty="0"/>
            </a:b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Vanilla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flavoured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where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469</TotalTime>
  <Words>1125</Words>
  <Application>Microsoft Office PowerPoint</Application>
  <PresentationFormat>On-screen Show (4:3)</PresentationFormat>
  <Paragraphs>264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Microsoft YaHei</vt:lpstr>
      <vt:lpstr>Arial</vt:lpstr>
      <vt:lpstr>Calibri</vt:lpstr>
      <vt:lpstr>Tw Cen MT</vt:lpstr>
      <vt:lpstr>Tw Cen MT Condensed</vt:lpstr>
      <vt:lpstr>Wingdings 3</vt:lpstr>
      <vt:lpstr>Integral</vt:lpstr>
      <vt:lpstr>Student self service photo upload</vt:lpstr>
      <vt:lpstr>presenter</vt:lpstr>
      <vt:lpstr>PowerPoint Presentation</vt:lpstr>
      <vt:lpstr>USC &amp; ORACLE</vt:lpstr>
      <vt:lpstr>Organisational Context</vt:lpstr>
      <vt:lpstr>The University</vt:lpstr>
      <vt:lpstr>Student Services and Engagement (SSE)</vt:lpstr>
      <vt:lpstr>ID Photo and id card process</vt:lpstr>
      <vt:lpstr>OverviEW</vt:lpstr>
      <vt:lpstr>ID card process - before</vt:lpstr>
      <vt:lpstr>New ID card process</vt:lpstr>
      <vt:lpstr>Implementation approach</vt:lpstr>
      <vt:lpstr>Delivered and existing functionality</vt:lpstr>
      <vt:lpstr>New functionality</vt:lpstr>
      <vt:lpstr>What was delivered</vt:lpstr>
      <vt:lpstr>Student experience – CS</vt:lpstr>
      <vt:lpstr>Student experience – CS</vt:lpstr>
      <vt:lpstr>Reminder To-Do item</vt:lpstr>
      <vt:lpstr>To Do List</vt:lpstr>
      <vt:lpstr>Add A Photo</vt:lpstr>
      <vt:lpstr>New Photo page</vt:lpstr>
      <vt:lpstr>Delivered file upload</vt:lpstr>
      <vt:lpstr>A good photo</vt:lpstr>
      <vt:lpstr>Not good</vt:lpstr>
      <vt:lpstr>Not to be approved!</vt:lpstr>
      <vt:lpstr>Approval process</vt:lpstr>
      <vt:lpstr>Approval process</vt:lpstr>
      <vt:lpstr>Approval process</vt:lpstr>
      <vt:lpstr>Ready to go</vt:lpstr>
      <vt:lpstr>Out of scope</vt:lpstr>
      <vt:lpstr>Out of scope</vt:lpstr>
      <vt:lpstr>Concluding thoughts</vt:lpstr>
      <vt:lpstr>SUMMARY</vt:lpstr>
      <vt:lpstr>presenter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Murray Gould</cp:lastModifiedBy>
  <cp:revision>69</cp:revision>
  <dcterms:created xsi:type="dcterms:W3CDTF">2015-09-02T14:36:24Z</dcterms:created>
  <dcterms:modified xsi:type="dcterms:W3CDTF">2016-11-08T05:31:48Z</dcterms:modified>
</cp:coreProperties>
</file>