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445" r:id="rId2"/>
    <p:sldId id="446" r:id="rId3"/>
    <p:sldId id="447" r:id="rId4"/>
    <p:sldId id="448" r:id="rId5"/>
    <p:sldId id="449" r:id="rId6"/>
    <p:sldId id="576" r:id="rId7"/>
    <p:sldId id="578" r:id="rId8"/>
    <p:sldId id="552" r:id="rId9"/>
    <p:sldId id="553" r:id="rId10"/>
    <p:sldId id="593" r:id="rId11"/>
    <p:sldId id="554" r:id="rId12"/>
    <p:sldId id="580" r:id="rId13"/>
    <p:sldId id="581" r:id="rId14"/>
    <p:sldId id="582" r:id="rId15"/>
    <p:sldId id="555" r:id="rId16"/>
    <p:sldId id="556" r:id="rId17"/>
    <p:sldId id="557" r:id="rId18"/>
    <p:sldId id="577" r:id="rId19"/>
    <p:sldId id="583" r:id="rId20"/>
    <p:sldId id="585" r:id="rId21"/>
    <p:sldId id="586" r:id="rId22"/>
    <p:sldId id="610" r:id="rId23"/>
    <p:sldId id="611" r:id="rId24"/>
    <p:sldId id="612" r:id="rId25"/>
    <p:sldId id="613" r:id="rId26"/>
    <p:sldId id="620" r:id="rId27"/>
    <p:sldId id="621" r:id="rId28"/>
    <p:sldId id="560" r:id="rId29"/>
    <p:sldId id="561" r:id="rId30"/>
    <p:sldId id="562" r:id="rId31"/>
    <p:sldId id="563" r:id="rId32"/>
    <p:sldId id="564" r:id="rId33"/>
    <p:sldId id="565" r:id="rId34"/>
    <p:sldId id="589" r:id="rId35"/>
    <p:sldId id="566" r:id="rId36"/>
    <p:sldId id="567" r:id="rId37"/>
    <p:sldId id="622" r:id="rId38"/>
    <p:sldId id="615" r:id="rId39"/>
    <p:sldId id="568" r:id="rId40"/>
    <p:sldId id="569" r:id="rId41"/>
    <p:sldId id="570" r:id="rId42"/>
    <p:sldId id="571" r:id="rId43"/>
    <p:sldId id="572" r:id="rId44"/>
    <p:sldId id="573" r:id="rId45"/>
    <p:sldId id="574" r:id="rId46"/>
    <p:sldId id="596" r:id="rId47"/>
    <p:sldId id="597" r:id="rId48"/>
    <p:sldId id="598" r:id="rId49"/>
    <p:sldId id="592" r:id="rId50"/>
    <p:sldId id="591" r:id="rId51"/>
    <p:sldId id="599" r:id="rId52"/>
    <p:sldId id="575" r:id="rId53"/>
    <p:sldId id="601" r:id="rId54"/>
    <p:sldId id="608" r:id="rId55"/>
    <p:sldId id="605" r:id="rId56"/>
    <p:sldId id="623" r:id="rId57"/>
    <p:sldId id="602" r:id="rId58"/>
    <p:sldId id="603" r:id="rId59"/>
    <p:sldId id="604" r:id="rId60"/>
    <p:sldId id="607" r:id="rId61"/>
    <p:sldId id="616" r:id="rId62"/>
    <p:sldId id="606" r:id="rId63"/>
    <p:sldId id="617" r:id="rId64"/>
    <p:sldId id="618" r:id="rId65"/>
    <p:sldId id="595" r:id="rId66"/>
    <p:sldId id="551"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66CC"/>
    <a:srgbClr val="000099"/>
    <a:srgbClr val="008000"/>
    <a:srgbClr val="99CCFF"/>
    <a:srgbClr val="0033CC"/>
    <a:srgbClr val="99FF99"/>
    <a:srgbClr val="99FFCC"/>
    <a:srgbClr val="CC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476" autoAdjust="0"/>
  </p:normalViewPr>
  <p:slideViewPr>
    <p:cSldViewPr snapToGrid="0">
      <p:cViewPr varScale="1">
        <p:scale>
          <a:sx n="101" d="100"/>
          <a:sy n="101" d="100"/>
        </p:scale>
        <p:origin x="138" y="222"/>
      </p:cViewPr>
      <p:guideLst/>
    </p:cSldViewPr>
  </p:slideViewPr>
  <p:outlineViewPr>
    <p:cViewPr>
      <p:scale>
        <a:sx n="33" d="100"/>
        <a:sy n="33" d="100"/>
      </p:scale>
      <p:origin x="0" y="-30774"/>
    </p:cViewPr>
  </p:outlineViewPr>
  <p:notesTextViewPr>
    <p:cViewPr>
      <p:scale>
        <a:sx n="1" d="1"/>
        <a:sy n="1" d="1"/>
      </p:scale>
      <p:origin x="0" y="0"/>
    </p:cViewPr>
  </p:notesTextViewPr>
  <p:sorterViewPr>
    <p:cViewPr>
      <p:scale>
        <a:sx n="100" d="100"/>
        <a:sy n="100" d="100"/>
      </p:scale>
      <p:origin x="0" y="-24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B6394-30BB-4185-86EC-9A65E1561226}" type="datetimeFigureOut">
              <a:rPr lang="en-ZA" smtClean="0"/>
              <a:t>2018/07/06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C2981-6E0F-41B7-B4AD-8AC0022F163A}" type="slidenum">
              <a:rPr lang="en-ZA" smtClean="0"/>
              <a:t>‹#›</a:t>
            </a:fld>
            <a:endParaRPr lang="en-ZA"/>
          </a:p>
        </p:txBody>
      </p:sp>
    </p:spTree>
    <p:extLst>
      <p:ext uri="{BB962C8B-B14F-4D97-AF65-F5344CB8AC3E}">
        <p14:creationId xmlns:p14="http://schemas.microsoft.com/office/powerpoint/2010/main" val="392856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F6C2981-6E0F-41B7-B4AD-8AC0022F163A}" type="slidenum">
              <a:rPr lang="en-ZA" smtClean="0"/>
              <a:t>12</a:t>
            </a:fld>
            <a:endParaRPr lang="en-ZA"/>
          </a:p>
        </p:txBody>
      </p:sp>
    </p:spTree>
    <p:extLst>
      <p:ext uri="{BB962C8B-B14F-4D97-AF65-F5344CB8AC3E}">
        <p14:creationId xmlns:p14="http://schemas.microsoft.com/office/powerpoint/2010/main" val="153241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F6C2981-6E0F-41B7-B4AD-8AC0022F163A}" type="slidenum">
              <a:rPr lang="en-ZA" smtClean="0"/>
              <a:t>13</a:t>
            </a:fld>
            <a:endParaRPr lang="en-ZA"/>
          </a:p>
        </p:txBody>
      </p:sp>
    </p:spTree>
    <p:extLst>
      <p:ext uri="{BB962C8B-B14F-4D97-AF65-F5344CB8AC3E}">
        <p14:creationId xmlns:p14="http://schemas.microsoft.com/office/powerpoint/2010/main" val="136380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F6C2981-6E0F-41B7-B4AD-8AC0022F163A}" type="slidenum">
              <a:rPr lang="en-ZA" smtClean="0"/>
              <a:t>14</a:t>
            </a:fld>
            <a:endParaRPr lang="en-ZA"/>
          </a:p>
        </p:txBody>
      </p:sp>
    </p:spTree>
    <p:extLst>
      <p:ext uri="{BB962C8B-B14F-4D97-AF65-F5344CB8AC3E}">
        <p14:creationId xmlns:p14="http://schemas.microsoft.com/office/powerpoint/2010/main" val="322599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F6C2981-6E0F-41B7-B4AD-8AC0022F163A}" type="slidenum">
              <a:rPr lang="en-ZA" smtClean="0"/>
              <a:t>55</a:t>
            </a:fld>
            <a:endParaRPr lang="en-ZA"/>
          </a:p>
        </p:txBody>
      </p:sp>
    </p:spTree>
    <p:extLst>
      <p:ext uri="{BB962C8B-B14F-4D97-AF65-F5344CB8AC3E}">
        <p14:creationId xmlns:p14="http://schemas.microsoft.com/office/powerpoint/2010/main" val="62972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15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78744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23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6452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5" name="Footer Placeholder 4"/>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8" name="Straight Connector 7"/>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14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855321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8" name="Footer Placeholder 7"/>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253771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4" name="Footer Placeholder 3"/>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057738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3" name="Footer Placeholder 2"/>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175900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spTree>
    <p:extLst>
      <p:ext uri="{BB962C8B-B14F-4D97-AF65-F5344CB8AC3E}">
        <p14:creationId xmlns:p14="http://schemas.microsoft.com/office/powerpoint/2010/main" val="348682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6" name="Footer Placeholder 5"/>
          <p:cNvSpPr>
            <a:spLocks noGrp="1"/>
          </p:cNvSpPr>
          <p:nvPr>
            <p:ph type="ftr" sz="quarter" idx="11"/>
          </p:nvPr>
        </p:nvSpPr>
        <p:spPr/>
        <p:txBody>
          <a:bodyPr/>
          <a:lstStyle/>
          <a:p>
            <a:r>
              <a:rPr lang="en-US">
                <a:solidFill>
                  <a:prstClr val="black">
                    <a:lumMod val="90000"/>
                    <a:lumOff val="10000"/>
                  </a:prstClr>
                </a:solidFill>
              </a:rPr>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9" name="Straight Connector 8"/>
          <p:cNvCxnSpPr/>
          <p:nvPr/>
        </p:nvCxnSpPr>
        <p:spPr>
          <a:xfrm flipV="1">
            <a:off x="8386843"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15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solidFill>
                  <a:prstClr val="black">
                    <a:lumMod val="90000"/>
                    <a:lumOff val="10000"/>
                  </a:prstClr>
                </a:solidFill>
              </a:rPr>
              <a:pPr/>
              <a:t>7/6/2018</a:t>
            </a:fld>
            <a:endParaRPr lang="en-US">
              <a:solidFill>
                <a:prstClr val="black">
                  <a:lumMod val="90000"/>
                  <a:lumOff val="10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solidFill>
                  <a:prstClr val="black">
                    <a:lumMod val="90000"/>
                    <a:lumOff val="10000"/>
                  </a:prstClr>
                </a:solidFill>
              </a:rPr>
              <a:t>ADU 9-11 November 2016</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solidFill>
                  <a:prstClr val="black">
                    <a:lumMod val="90000"/>
                    <a:lumOff val="10000"/>
                  </a:prstClr>
                </a:solidFill>
              </a:rPr>
              <a:pPr/>
              <a:t>‹#›</a:t>
            </a:fld>
            <a:endParaRPr lang="en-US">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829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hudson@heug.org" TargetMode="External"/><Relationship Id="rId2" Type="http://schemas.openxmlformats.org/officeDocument/2006/relationships/hyperlink" Target="mailto:barry.Hudson@up.ac.za"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err="1" smtClean="0"/>
              <a:t>Univ</a:t>
            </a:r>
            <a:r>
              <a:rPr lang="en-ZA" sz="2800" dirty="0" smtClean="0"/>
              <a:t> </a:t>
            </a:r>
            <a:r>
              <a:rPr lang="en-ZA" sz="2800" dirty="0"/>
              <a:t>of Pretoria's Centralised Contract Repository (</a:t>
            </a:r>
            <a:r>
              <a:rPr lang="en-ZA" sz="2800" dirty="0" err="1"/>
              <a:t>PeopleCode</a:t>
            </a:r>
            <a:r>
              <a:rPr lang="en-ZA" sz="2800" dirty="0"/>
              <a:t>/</a:t>
            </a:r>
            <a:r>
              <a:rPr lang="en-ZA" sz="2800" dirty="0" err="1"/>
              <a:t>WebCenter</a:t>
            </a:r>
            <a:r>
              <a:rPr lang="en-ZA" sz="2800" dirty="0"/>
              <a:t>)</a:t>
            </a:r>
            <a:endParaRPr lang="en-US" sz="2800" dirty="0"/>
          </a:p>
        </p:txBody>
      </p:sp>
      <p:sp>
        <p:nvSpPr>
          <p:cNvPr id="4" name="Text Placeholder 3"/>
          <p:cNvSpPr>
            <a:spLocks noGrp="1"/>
          </p:cNvSpPr>
          <p:nvPr>
            <p:ph type="body" sz="half" idx="2"/>
          </p:nvPr>
        </p:nvSpPr>
        <p:spPr/>
        <p:txBody>
          <a:bodyPr/>
          <a:lstStyle/>
          <a:p>
            <a:r>
              <a:rPr lang="en-US" dirty="0"/>
              <a:t>SESSION </a:t>
            </a:r>
            <a:r>
              <a:rPr lang="en-US" dirty="0" smtClean="0"/>
              <a:t># </a:t>
            </a:r>
            <a:r>
              <a:rPr lang="en-ZA" dirty="0"/>
              <a:t> </a:t>
            </a:r>
            <a:r>
              <a:rPr lang="en-ZA" dirty="0" smtClean="0"/>
              <a:t>10023</a:t>
            </a:r>
          </a:p>
          <a:p>
            <a:r>
              <a:rPr lang="en-US" dirty="0" smtClean="0"/>
              <a:t>TUE 10 JUL 2018</a:t>
            </a:r>
            <a:endParaRPr lang="en-US" dirty="0"/>
          </a:p>
        </p:txBody>
      </p:sp>
      <p:sp>
        <p:nvSpPr>
          <p:cNvPr id="3" name="Footer Placeholder 2"/>
          <p:cNvSpPr>
            <a:spLocks noGrp="1"/>
          </p:cNvSpPr>
          <p:nvPr>
            <p:ph type="ftr" sz="quarter" idx="11"/>
          </p:nvPr>
        </p:nvSpPr>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18" name="Picture 1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47058" y="75524"/>
            <a:ext cx="3134493" cy="3127030"/>
          </a:xfrm>
          <a:prstGeom prst="rect">
            <a:avLst/>
          </a:prstGeom>
          <a:noFill/>
        </p:spPr>
      </p:pic>
      <p:sp>
        <p:nvSpPr>
          <p:cNvPr id="5" name="Picture Placeholder 4"/>
          <p:cNvSpPr>
            <a:spLocks noGrp="1"/>
          </p:cNvSpPr>
          <p:nvPr>
            <p:ph type="pic" idx="1"/>
          </p:nvPr>
        </p:nvSpPr>
        <p:spPr/>
      </p:sp>
      <p:pic>
        <p:nvPicPr>
          <p:cNvPr id="8" name="Picture Placeholder 39" descr="A house with trees in the background&#10;&#10;Description generated with very high confidence">
            <a:extLst>
              <a:ext uri="{FF2B5EF4-FFF2-40B4-BE49-F238E27FC236}">
                <a16:creationId xmlns:a16="http://schemas.microsoft.com/office/drawing/2014/main" xmlns="" id="{0DD82856-1AA8-46E4-AE0F-40EB9708F69A}"/>
              </a:ext>
            </a:extLst>
          </p:cNvPr>
          <p:cNvPicPr>
            <a:picLocks noChangeAspect="1"/>
          </p:cNvPicPr>
          <p:nvPr/>
        </p:nvPicPr>
        <p:blipFill>
          <a:blip r:embed="rId3">
            <a:extLst>
              <a:ext uri="{28A0092B-C50C-407E-A947-70E740481C1C}">
                <a14:useLocalDpi xmlns:a14="http://schemas.microsoft.com/office/drawing/2010/main" val="0"/>
              </a:ext>
            </a:extLst>
          </a:blip>
          <a:srcRect t="5590" b="5590"/>
          <a:stretch>
            <a:fillRect/>
          </a:stretch>
        </p:blipFill>
        <p:spPr>
          <a:xfrm>
            <a:off x="0" y="-1"/>
            <a:ext cx="12192000" cy="4572000"/>
          </a:xfrm>
          <a:prstGeom prst="rect">
            <a:avLst/>
          </a:prstGeom>
          <a:solidFill>
            <a:schemeClr val="accent2">
              <a:lumMod val="60000"/>
              <a:lumOff val="40000"/>
            </a:schemeClr>
          </a:solidFill>
        </p:spPr>
      </p:pic>
      <p:pic>
        <p:nvPicPr>
          <p:cNvPr id="9" name="Picture 8">
            <a:extLst>
              <a:ext uri="{FF2B5EF4-FFF2-40B4-BE49-F238E27FC236}">
                <a16:creationId xmlns:a16="http://schemas.microsoft.com/office/drawing/2014/main" xmlns="" id="{E61DDDAB-D795-4C76-9AE4-5FC5E63812A2}"/>
              </a:ext>
            </a:extLst>
          </p:cNvPr>
          <p:cNvPicPr>
            <a:picLocks noChangeAspect="1"/>
          </p:cNvPicPr>
          <p:nvPr/>
        </p:nvPicPr>
        <p:blipFill rotWithShape="1">
          <a:blip r:embed="rId4">
            <a:extLst>
              <a:ext uri="{28A0092B-C50C-407E-A947-70E740481C1C}">
                <a14:useLocalDpi xmlns:a14="http://schemas.microsoft.com/office/drawing/2010/main" val="0"/>
              </a:ext>
            </a:extLst>
          </a:blip>
          <a:srcRect r="63400" b="48716"/>
          <a:stretch/>
        </p:blipFill>
        <p:spPr>
          <a:xfrm>
            <a:off x="342900" y="2651071"/>
            <a:ext cx="879231" cy="892229"/>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xmlns="" id="{2343734F-8DA0-4DA5-83EE-2F0D63B67876}"/>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57854"/>
          <a:stretch/>
        </p:blipFill>
        <p:spPr>
          <a:xfrm>
            <a:off x="363892" y="3657600"/>
            <a:ext cx="2402278" cy="733250"/>
          </a:xfrm>
          <a:prstGeom prst="rect">
            <a:avLst/>
          </a:prstGeom>
          <a:effectLst>
            <a:outerShdw blurRad="50800" dist="38100" dir="10800000" algn="r" rotWithShape="0">
              <a:prstClr val="black">
                <a:alpha val="40000"/>
              </a:prstClr>
            </a:outerShdw>
          </a:effectLst>
        </p:spPr>
      </p:pic>
      <p:pic>
        <p:nvPicPr>
          <p:cNvPr id="11" name="Picture 10">
            <a:extLst>
              <a:ext uri="{FF2B5EF4-FFF2-40B4-BE49-F238E27FC236}">
                <a16:creationId xmlns:a16="http://schemas.microsoft.com/office/drawing/2014/main" xmlns="" id="{63CC8928-071E-41BB-ACA7-8CE5D841DB74}"/>
              </a:ext>
            </a:extLst>
          </p:cNvPr>
          <p:cNvPicPr>
            <a:picLocks noChangeAspect="1"/>
          </p:cNvPicPr>
          <p:nvPr/>
        </p:nvPicPr>
        <p:blipFill rotWithShape="1">
          <a:blip r:embed="rId5">
            <a:duotone>
              <a:prstClr val="black"/>
              <a:schemeClr val="bg1">
                <a:tint val="45000"/>
                <a:satMod val="400000"/>
              </a:scheme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36600" b="42146"/>
          <a:stretch/>
        </p:blipFill>
        <p:spPr>
          <a:xfrm>
            <a:off x="1222130" y="2651071"/>
            <a:ext cx="1523047" cy="1006529"/>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198784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765772" y="1169894"/>
            <a:ext cx="11034486" cy="5185639"/>
          </a:xfrm>
        </p:spPr>
        <p:txBody>
          <a:bodyPr>
            <a:noAutofit/>
          </a:bodyPr>
          <a:lstStyle/>
          <a:p>
            <a:pPr marL="228600" indent="-228600" defTabSz="914400">
              <a:lnSpc>
                <a:spcPct val="80000"/>
              </a:lnSpc>
              <a:spcBef>
                <a:spcPts val="1000"/>
              </a:spcBef>
              <a:buClrTx/>
              <a:buFont typeface="Arial" panose="020B0604020202020204" pitchFamily="34" charset="0"/>
              <a:buChar char="•"/>
            </a:pPr>
            <a:r>
              <a:rPr lang="en-ZA" sz="2200" dirty="0" smtClean="0"/>
              <a:t>Since UP </a:t>
            </a:r>
            <a:r>
              <a:rPr lang="en-ZA" sz="2200" dirty="0" smtClean="0"/>
              <a:t>had previously </a:t>
            </a:r>
            <a:r>
              <a:rPr lang="en-ZA" sz="2200" dirty="0" smtClean="0"/>
              <a:t>acquired and deployed the </a:t>
            </a:r>
            <a:r>
              <a:rPr lang="en-ZA" sz="2200" b="1" dirty="0" smtClean="0">
                <a:solidFill>
                  <a:srgbClr val="FF0000"/>
                </a:solidFill>
              </a:rPr>
              <a:t>Oracle </a:t>
            </a:r>
            <a:r>
              <a:rPr lang="en-ZA" sz="2200" b="1" dirty="0" err="1">
                <a:solidFill>
                  <a:srgbClr val="FF0000"/>
                </a:solidFill>
              </a:rPr>
              <a:t>WebCenter</a:t>
            </a:r>
            <a:r>
              <a:rPr lang="en-ZA" sz="2200" b="1" dirty="0">
                <a:solidFill>
                  <a:srgbClr val="FF0000"/>
                </a:solidFill>
              </a:rPr>
              <a:t> Content Management </a:t>
            </a:r>
            <a:r>
              <a:rPr lang="en-ZA" sz="2200" dirty="0" smtClean="0"/>
              <a:t>suite (which currently contains some 7 million documents), UP’s IT Department then configured this suite </a:t>
            </a:r>
            <a:r>
              <a:rPr lang="en-ZA" sz="2200" dirty="0"/>
              <a:t>to provide the required electronic repository for these scanned </a:t>
            </a:r>
            <a:r>
              <a:rPr lang="en-ZA" sz="2200" dirty="0" smtClean="0"/>
              <a:t>Contract-related documents</a:t>
            </a:r>
          </a:p>
          <a:p>
            <a:pPr marL="228600" indent="-228600" defTabSz="914400">
              <a:lnSpc>
                <a:spcPct val="80000"/>
              </a:lnSpc>
              <a:spcBef>
                <a:spcPts val="1000"/>
              </a:spcBef>
              <a:buClrTx/>
              <a:buFont typeface="Arial" panose="020B0604020202020204" pitchFamily="34" charset="0"/>
              <a:buChar char="•"/>
            </a:pPr>
            <a:r>
              <a:rPr lang="en-ZA" sz="2200" dirty="0" smtClean="0"/>
              <a:t>However</a:t>
            </a:r>
            <a:r>
              <a:rPr lang="en-ZA" sz="2200" dirty="0"/>
              <a:t>, </a:t>
            </a:r>
            <a:r>
              <a:rPr lang="en-ZA" sz="2200" dirty="0" smtClean="0"/>
              <a:t>when configured, this </a:t>
            </a:r>
            <a:r>
              <a:rPr lang="en-ZA" sz="2200" dirty="0"/>
              <a:t>tool went further than the </a:t>
            </a:r>
            <a:r>
              <a:rPr lang="en-ZA" sz="2200" dirty="0" smtClean="0"/>
              <a:t>initial brief – in that the initial brief focused solely on storing and retrieval of “already signed” contracts</a:t>
            </a:r>
          </a:p>
          <a:p>
            <a:pPr marL="228600" indent="-228600" defTabSz="914400">
              <a:lnSpc>
                <a:spcPct val="80000"/>
              </a:lnSpc>
              <a:spcBef>
                <a:spcPts val="1000"/>
              </a:spcBef>
              <a:buClrTx/>
              <a:buFont typeface="Arial" panose="020B0604020202020204" pitchFamily="34" charset="0"/>
              <a:buChar char="•"/>
            </a:pPr>
            <a:r>
              <a:rPr lang="en-ZA" sz="2200" dirty="0" smtClean="0"/>
              <a:t>Instead, the deployment of </a:t>
            </a:r>
            <a:r>
              <a:rPr lang="en-ZA" sz="2200" dirty="0" err="1" smtClean="0"/>
              <a:t>WebCenter</a:t>
            </a:r>
            <a:r>
              <a:rPr lang="en-ZA" sz="2200" dirty="0" smtClean="0"/>
              <a:t> enabled authorised users to:</a:t>
            </a:r>
          </a:p>
          <a:p>
            <a:pPr marL="402336" lvl="1" indent="-228600" defTabSz="914400">
              <a:lnSpc>
                <a:spcPct val="80000"/>
              </a:lnSpc>
              <a:spcBef>
                <a:spcPts val="1000"/>
              </a:spcBef>
              <a:buClrTx/>
              <a:buFont typeface="Arial" panose="020B0604020202020204" pitchFamily="34" charset="0"/>
              <a:buChar char="•"/>
            </a:pPr>
            <a:r>
              <a:rPr lang="en-ZA" sz="1800" dirty="0" smtClean="0"/>
              <a:t>First create </a:t>
            </a:r>
            <a:r>
              <a:rPr lang="en-ZA" sz="1800" dirty="0"/>
              <a:t>an electronic “Contract Folio” for every new potential contractual </a:t>
            </a:r>
            <a:r>
              <a:rPr lang="en-ZA" sz="1800" dirty="0" smtClean="0"/>
              <a:t>relationship (</a:t>
            </a:r>
            <a:r>
              <a:rPr lang="en-ZA" sz="1800" i="1" dirty="0" smtClean="0"/>
              <a:t>where a</a:t>
            </a:r>
            <a:r>
              <a:rPr lang="en-ZA" sz="1800" dirty="0" smtClean="0"/>
              <a:t> </a:t>
            </a:r>
            <a:r>
              <a:rPr lang="en-ZA" sz="1800" i="1" dirty="0" smtClean="0"/>
              <a:t>“</a:t>
            </a:r>
            <a:r>
              <a:rPr lang="en-ZA" sz="1800" i="1" dirty="0"/>
              <a:t>Folio” is analogous to a cardboard hanging folder within a conventional physical filing </a:t>
            </a:r>
            <a:r>
              <a:rPr lang="en-ZA" sz="1800" i="1" dirty="0" smtClean="0"/>
              <a:t>cabinet”</a:t>
            </a:r>
            <a:endParaRPr lang="en-ZA" sz="1800" i="1" dirty="0"/>
          </a:p>
          <a:p>
            <a:pPr marL="402336" lvl="1" indent="-228600" defTabSz="914400">
              <a:lnSpc>
                <a:spcPct val="80000"/>
              </a:lnSpc>
              <a:spcBef>
                <a:spcPts val="1000"/>
              </a:spcBef>
              <a:buClrTx/>
              <a:buSzPct val="100000"/>
              <a:buFont typeface="Arial" panose="020B0604020202020204" pitchFamily="34" charset="0"/>
              <a:buChar char="•"/>
            </a:pPr>
            <a:r>
              <a:rPr lang="en-ZA" sz="1800" dirty="0" smtClean="0"/>
              <a:t>To subsequently upload </a:t>
            </a:r>
            <a:r>
              <a:rPr lang="en-ZA" sz="1800" dirty="0"/>
              <a:t>multiple electronic documents pertaining to this contractual relationship into this </a:t>
            </a:r>
            <a:r>
              <a:rPr lang="en-ZA" sz="1800" dirty="0" smtClean="0"/>
              <a:t>Folio – so that the entire collection of related documents were “collected together” within the relevant Folio e.g</a:t>
            </a:r>
            <a:r>
              <a:rPr lang="en-ZA" sz="1800" dirty="0"/>
              <a:t>. </a:t>
            </a:r>
            <a:r>
              <a:rPr lang="en-ZA" sz="1800" dirty="0" smtClean="0"/>
              <a:t>the Folio may </a:t>
            </a:r>
            <a:r>
              <a:rPr lang="en-ZA" sz="1800" dirty="0" smtClean="0"/>
              <a:t>contain:</a:t>
            </a:r>
            <a:endParaRPr lang="en-ZA" sz="1800" dirty="0"/>
          </a:p>
          <a:p>
            <a:pPr marL="585216" lvl="2" indent="-228600" defTabSz="914400">
              <a:lnSpc>
                <a:spcPct val="80000"/>
              </a:lnSpc>
              <a:spcBef>
                <a:spcPts val="1000"/>
              </a:spcBef>
              <a:spcAft>
                <a:spcPts val="0"/>
              </a:spcAft>
              <a:buClrTx/>
              <a:buSzPct val="100000"/>
              <a:buFont typeface="Arial" panose="020B0604020202020204" pitchFamily="34" charset="0"/>
              <a:buChar char="•"/>
            </a:pPr>
            <a:r>
              <a:rPr lang="en-ZA" sz="1600" dirty="0"/>
              <a:t>Draft Contracts</a:t>
            </a:r>
          </a:p>
          <a:p>
            <a:pPr marL="585216" lvl="2" indent="-228600" defTabSz="914400">
              <a:lnSpc>
                <a:spcPct val="80000"/>
              </a:lnSpc>
              <a:spcBef>
                <a:spcPts val="1000"/>
              </a:spcBef>
              <a:spcAft>
                <a:spcPts val="0"/>
              </a:spcAft>
              <a:buClrTx/>
              <a:buSzPct val="100000"/>
              <a:buFont typeface="Arial" panose="020B0604020202020204" pitchFamily="34" charset="0"/>
              <a:buChar char="•"/>
            </a:pPr>
            <a:r>
              <a:rPr lang="en-ZA" sz="1600" dirty="0" smtClean="0"/>
              <a:t>Agreement/Contract-related </a:t>
            </a:r>
            <a:r>
              <a:rPr lang="en-ZA" sz="1600" dirty="0"/>
              <a:t>communications (e.g. emails)</a:t>
            </a:r>
          </a:p>
          <a:p>
            <a:pPr marL="585216" lvl="2" indent="-228600" defTabSz="914400">
              <a:lnSpc>
                <a:spcPct val="80000"/>
              </a:lnSpc>
              <a:spcBef>
                <a:spcPts val="1000"/>
              </a:spcBef>
              <a:spcAft>
                <a:spcPts val="0"/>
              </a:spcAft>
              <a:buClrTx/>
              <a:buSzPct val="100000"/>
              <a:buFont typeface="Arial" panose="020B0604020202020204" pitchFamily="34" charset="0"/>
              <a:buChar char="•"/>
            </a:pPr>
            <a:r>
              <a:rPr lang="en-ZA" sz="1600" dirty="0"/>
              <a:t>Minutes of contract related meetings</a:t>
            </a:r>
          </a:p>
          <a:p>
            <a:pPr marL="585216" lvl="2" indent="-228600" defTabSz="914400">
              <a:lnSpc>
                <a:spcPct val="80000"/>
              </a:lnSpc>
              <a:spcBef>
                <a:spcPts val="1000"/>
              </a:spcBef>
              <a:spcAft>
                <a:spcPts val="0"/>
              </a:spcAft>
              <a:buClrTx/>
              <a:buSzPct val="100000"/>
              <a:buFont typeface="Arial" panose="020B0604020202020204" pitchFamily="34" charset="0"/>
              <a:buChar char="•"/>
            </a:pPr>
            <a:r>
              <a:rPr lang="en-ZA" sz="1600" dirty="0"/>
              <a:t>(Scanned) Signed </a:t>
            </a:r>
            <a:r>
              <a:rPr lang="en-ZA" sz="1600" dirty="0" smtClean="0"/>
              <a:t>contracts and the (Scanned) Contract </a:t>
            </a:r>
            <a:r>
              <a:rPr lang="en-ZA" sz="1600" dirty="0"/>
              <a:t>signing Routing sheet</a:t>
            </a:r>
          </a:p>
          <a:p>
            <a:pPr marL="585216" lvl="2" indent="-228600" defTabSz="914400">
              <a:lnSpc>
                <a:spcPct val="80000"/>
              </a:lnSpc>
              <a:spcBef>
                <a:spcPts val="1000"/>
              </a:spcBef>
              <a:spcAft>
                <a:spcPts val="0"/>
              </a:spcAft>
              <a:buClrTx/>
              <a:buSzPct val="100000"/>
              <a:buFont typeface="Arial" panose="020B0604020202020204" pitchFamily="34" charset="0"/>
              <a:buChar char="•"/>
            </a:pPr>
            <a:r>
              <a:rPr lang="en-ZA" sz="1600" dirty="0"/>
              <a:t>Reports arising as outputs from the </a:t>
            </a:r>
            <a:r>
              <a:rPr lang="en-ZA" sz="1600" dirty="0" smtClean="0"/>
              <a:t>contract, etc.</a:t>
            </a:r>
            <a:endParaRPr lang="en-ZA" sz="16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825348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765772" y="1169894"/>
            <a:ext cx="11034486" cy="5185639"/>
          </a:xfrm>
        </p:spPr>
        <p:txBody>
          <a:bodyPr>
            <a:noAutofit/>
          </a:bodyPr>
          <a:lstStyle/>
          <a:p>
            <a:pPr marL="228600" indent="-228600" defTabSz="914400">
              <a:lnSpc>
                <a:spcPct val="80000"/>
              </a:lnSpc>
              <a:spcBef>
                <a:spcPts val="1000"/>
              </a:spcBef>
              <a:buClrTx/>
              <a:buFont typeface="Arial" panose="020B0604020202020204" pitchFamily="34" charset="0"/>
              <a:buChar char="•"/>
            </a:pPr>
            <a:r>
              <a:rPr lang="en-ZA" sz="2800" dirty="0" smtClean="0"/>
              <a:t>The schematic on the next slides endeavours to depict this </a:t>
            </a:r>
            <a:r>
              <a:rPr lang="en-ZA" sz="2800" b="1" u="sng" dirty="0" smtClean="0"/>
              <a:t>initial</a:t>
            </a:r>
            <a:r>
              <a:rPr lang="en-ZA" sz="2800" dirty="0" smtClean="0"/>
              <a:t> </a:t>
            </a:r>
            <a:r>
              <a:rPr lang="en-ZA" sz="2800" dirty="0" smtClean="0"/>
              <a:t>design – wher</a:t>
            </a:r>
            <a:r>
              <a:rPr lang="en-ZA" sz="2800" dirty="0" smtClean="0"/>
              <a:t>e UP solely employed </a:t>
            </a:r>
            <a:r>
              <a:rPr lang="en-ZA" sz="2800" dirty="0" smtClean="0"/>
              <a:t>the </a:t>
            </a:r>
            <a:r>
              <a:rPr lang="en-ZA" sz="2800" dirty="0" smtClean="0"/>
              <a:t>Oracle </a:t>
            </a:r>
            <a:r>
              <a:rPr lang="en-ZA" sz="2800" dirty="0" err="1" smtClean="0"/>
              <a:t>WebCenter</a:t>
            </a:r>
            <a:r>
              <a:rPr lang="en-ZA" sz="2800" dirty="0" smtClean="0"/>
              <a:t> Content Management suite. </a:t>
            </a:r>
          </a:p>
          <a:p>
            <a:pPr marL="228600" indent="-228600" defTabSz="914400">
              <a:lnSpc>
                <a:spcPct val="80000"/>
              </a:lnSpc>
              <a:spcBef>
                <a:spcPts val="1000"/>
              </a:spcBef>
              <a:buClrTx/>
              <a:buFont typeface="Arial" panose="020B0604020202020204" pitchFamily="34" charset="0"/>
              <a:buChar char="•"/>
            </a:pPr>
            <a:endParaRPr lang="en-ZA" sz="2800" dirty="0"/>
          </a:p>
          <a:p>
            <a:pPr marL="228600" indent="-228600" defTabSz="914400">
              <a:lnSpc>
                <a:spcPct val="80000"/>
              </a:lnSpc>
              <a:spcBef>
                <a:spcPts val="1000"/>
              </a:spcBef>
              <a:buClrTx/>
              <a:buFont typeface="Arial" panose="020B0604020202020204" pitchFamily="34" charset="0"/>
              <a:buChar char="•"/>
            </a:pPr>
            <a:r>
              <a:rPr lang="en-ZA" sz="2200" dirty="0" smtClean="0">
                <a:solidFill>
                  <a:srgbClr val="FF0000"/>
                </a:solidFill>
              </a:rPr>
              <a:t>(Later slides will indicate how UP later </a:t>
            </a:r>
            <a:r>
              <a:rPr lang="en-ZA" sz="2200" u="sng" dirty="0" smtClean="0">
                <a:solidFill>
                  <a:srgbClr val="FF0000"/>
                </a:solidFill>
              </a:rPr>
              <a:t>revised</a:t>
            </a:r>
            <a:r>
              <a:rPr lang="en-ZA" sz="2200" dirty="0" smtClean="0">
                <a:solidFill>
                  <a:srgbClr val="FF0000"/>
                </a:solidFill>
              </a:rPr>
              <a:t> this approach to address shortcomings that were subsequently identified)</a:t>
            </a:r>
            <a:endParaRPr lang="en-ZA" sz="1600" dirty="0">
              <a:solidFill>
                <a:srgbClr val="FF0000"/>
              </a:solidFill>
            </a:endParaRPr>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750351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flipH="1">
            <a:off x="6415795" y="1706005"/>
            <a:ext cx="1568033"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307628" y="434818"/>
            <a:ext cx="9720072" cy="608668"/>
          </a:xfrm>
        </p:spPr>
        <p:txBody>
          <a:bodyPr>
            <a:normAutofit fontScale="90000"/>
          </a:bodyPr>
          <a:lstStyle/>
          <a:p>
            <a:r>
              <a:rPr lang="en-ZA" dirty="0">
                <a:solidFill>
                  <a:srgbClr val="0070C0"/>
                </a:solidFill>
              </a:rPr>
              <a:t>Management of Contracts and Contract Documents</a:t>
            </a:r>
            <a:endParaRPr lang="en-ZA" dirty="0"/>
          </a:p>
        </p:txBody>
      </p:sp>
      <p:sp>
        <p:nvSpPr>
          <p:cNvPr id="4" name="Footer Placeholder 3"/>
          <p:cNvSpPr>
            <a:spLocks noGrp="1"/>
          </p:cNvSpPr>
          <p:nvPr>
            <p:ph type="ftr" sz="quarter" idx="11"/>
          </p:nvPr>
        </p:nvSpPr>
        <p:spPr/>
        <p:txBody>
          <a:bodyPr/>
          <a:lstStyle/>
          <a:p>
            <a:r>
              <a:rPr lang="en-US" smtClean="0">
                <a:solidFill>
                  <a:prstClr val="black">
                    <a:lumMod val="90000"/>
                    <a:lumOff val="10000"/>
                  </a:prstClr>
                </a:solidFill>
              </a:rPr>
              <a:t>ADU 9-11 November 2016</a:t>
            </a:r>
            <a:endParaRPr lang="en-US">
              <a:solidFill>
                <a:prstClr val="black">
                  <a:lumMod val="90000"/>
                  <a:lumOff val="10000"/>
                </a:prstClr>
              </a:solidFill>
            </a:endParaRPr>
          </a:p>
        </p:txBody>
      </p:sp>
      <p:sp>
        <p:nvSpPr>
          <p:cNvPr id="5" name="Parallelogram 4"/>
          <p:cNvSpPr/>
          <p:nvPr/>
        </p:nvSpPr>
        <p:spPr>
          <a:xfrm>
            <a:off x="6778918" y="1813811"/>
            <a:ext cx="1438274"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UP’s Relationship with Entity X re ABC</a:t>
            </a:r>
            <a:endParaRPr lang="en-ZA" sz="1300" dirty="0">
              <a:solidFill>
                <a:schemeClr val="tx1"/>
              </a:solidFill>
            </a:endParaRPr>
          </a:p>
        </p:txBody>
      </p:sp>
      <p:sp>
        <p:nvSpPr>
          <p:cNvPr id="7" name="Rectangle 6"/>
          <p:cNvSpPr/>
          <p:nvPr/>
        </p:nvSpPr>
        <p:spPr>
          <a:xfrm>
            <a:off x="8588390" y="1122008"/>
            <a:ext cx="3403740" cy="1378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rgbClr val="008000"/>
                </a:solidFill>
              </a:rPr>
              <a:t>STEP 1: FOLIO</a:t>
            </a:r>
          </a:p>
          <a:p>
            <a:r>
              <a:rPr lang="en-ZA" sz="1600" u="sng" dirty="0" smtClean="0">
                <a:solidFill>
                  <a:schemeClr val="tx1"/>
                </a:solidFill>
              </a:rPr>
              <a:t>Step 1(a). </a:t>
            </a:r>
          </a:p>
          <a:p>
            <a:r>
              <a:rPr lang="en-ZA" sz="1600" dirty="0" smtClean="0">
                <a:solidFill>
                  <a:schemeClr val="tx1"/>
                </a:solidFill>
              </a:rPr>
              <a:t>In Oracle </a:t>
            </a:r>
            <a:r>
              <a:rPr lang="en-ZA" sz="1600" dirty="0" err="1" smtClean="0">
                <a:solidFill>
                  <a:schemeClr val="tx1"/>
                </a:solidFill>
              </a:rPr>
              <a:t>WebCenter</a:t>
            </a:r>
            <a:r>
              <a:rPr lang="en-ZA" sz="1600" dirty="0" smtClean="0">
                <a:solidFill>
                  <a:schemeClr val="tx1"/>
                </a:solidFill>
              </a:rPr>
              <a:t>, create a electronic “Folio” for each new “</a:t>
            </a:r>
            <a:r>
              <a:rPr lang="en-ZA" sz="1600" b="1" dirty="0" smtClean="0">
                <a:solidFill>
                  <a:schemeClr val="tx1"/>
                </a:solidFill>
              </a:rPr>
              <a:t>Relationship</a:t>
            </a:r>
            <a:r>
              <a:rPr lang="en-ZA" sz="1600" dirty="0" smtClean="0">
                <a:solidFill>
                  <a:schemeClr val="tx1"/>
                </a:solidFill>
              </a:rPr>
              <a:t>” between UP and a third party(s) w.r.t. some or other intent</a:t>
            </a:r>
          </a:p>
        </p:txBody>
      </p:sp>
      <p:sp>
        <p:nvSpPr>
          <p:cNvPr id="8" name="Folded Corner 7"/>
          <p:cNvSpPr/>
          <p:nvPr/>
        </p:nvSpPr>
        <p:spPr>
          <a:xfrm>
            <a:off x="5837884" y="3699697"/>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sp>
        <p:nvSpPr>
          <p:cNvPr id="9" name="Folded Corner 8"/>
          <p:cNvSpPr/>
          <p:nvPr/>
        </p:nvSpPr>
        <p:spPr>
          <a:xfrm>
            <a:off x="6066651" y="4084692"/>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100" dirty="0" smtClean="0">
                <a:solidFill>
                  <a:schemeClr val="tx1"/>
                </a:solidFill>
              </a:rPr>
              <a:t>Meeting Minutes</a:t>
            </a:r>
            <a:endParaRPr lang="en-ZA" sz="1100" dirty="0">
              <a:solidFill>
                <a:schemeClr val="tx1"/>
              </a:solidFill>
            </a:endParaRPr>
          </a:p>
        </p:txBody>
      </p:sp>
      <p:sp>
        <p:nvSpPr>
          <p:cNvPr id="10" name="Folded Corner 9"/>
          <p:cNvSpPr/>
          <p:nvPr/>
        </p:nvSpPr>
        <p:spPr>
          <a:xfrm>
            <a:off x="6368274" y="4549035"/>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1</a:t>
            </a:r>
          </a:p>
        </p:txBody>
      </p:sp>
      <p:sp>
        <p:nvSpPr>
          <p:cNvPr id="11" name="Folded Corner 10"/>
          <p:cNvSpPr/>
          <p:nvPr/>
        </p:nvSpPr>
        <p:spPr>
          <a:xfrm>
            <a:off x="6864367" y="4934030"/>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2</a:t>
            </a:r>
          </a:p>
        </p:txBody>
      </p:sp>
      <p:sp>
        <p:nvSpPr>
          <p:cNvPr id="12" name="Folded Corner 11"/>
          <p:cNvSpPr/>
          <p:nvPr/>
        </p:nvSpPr>
        <p:spPr>
          <a:xfrm>
            <a:off x="7365547" y="527769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Signed Contract</a:t>
            </a:r>
            <a:endParaRPr lang="en-ZA" sz="1100" dirty="0">
              <a:solidFill>
                <a:schemeClr val="tx1"/>
              </a:solidFill>
            </a:endParaRPr>
          </a:p>
        </p:txBody>
      </p:sp>
      <p:sp>
        <p:nvSpPr>
          <p:cNvPr id="13" name="Folded Corner 12"/>
          <p:cNvSpPr/>
          <p:nvPr/>
        </p:nvSpPr>
        <p:spPr>
          <a:xfrm>
            <a:off x="7791396" y="5717814"/>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Amend-</a:t>
            </a:r>
            <a:r>
              <a:rPr lang="en-ZA" sz="1100" dirty="0" err="1" smtClean="0">
                <a:solidFill>
                  <a:schemeClr val="tx1"/>
                </a:solidFill>
              </a:rPr>
              <a:t>ment</a:t>
            </a:r>
            <a:r>
              <a:rPr lang="en-ZA" sz="1100" dirty="0" smtClean="0">
                <a:solidFill>
                  <a:schemeClr val="tx1"/>
                </a:solidFill>
              </a:rPr>
              <a:t> to signed Contract</a:t>
            </a:r>
            <a:endParaRPr lang="en-ZA" sz="1100" dirty="0">
              <a:solidFill>
                <a:schemeClr val="tx1"/>
              </a:solidFill>
            </a:endParaRPr>
          </a:p>
        </p:txBody>
      </p:sp>
      <p:sp>
        <p:nvSpPr>
          <p:cNvPr id="14" name="Rectangle 13"/>
          <p:cNvSpPr/>
          <p:nvPr/>
        </p:nvSpPr>
        <p:spPr>
          <a:xfrm>
            <a:off x="8588388" y="3568018"/>
            <a:ext cx="3403740" cy="122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rgbClr val="008000"/>
                </a:solidFill>
              </a:rPr>
              <a:t>STEP 2: DOCUMENTS</a:t>
            </a:r>
          </a:p>
          <a:p>
            <a:r>
              <a:rPr lang="en-ZA" sz="1600" u="sng" dirty="0" smtClean="0">
                <a:solidFill>
                  <a:schemeClr val="tx1"/>
                </a:solidFill>
              </a:rPr>
              <a:t>Step 2(a). </a:t>
            </a:r>
          </a:p>
          <a:p>
            <a:r>
              <a:rPr lang="en-ZA" sz="1600" dirty="0" smtClean="0">
                <a:solidFill>
                  <a:schemeClr val="tx1"/>
                </a:solidFill>
              </a:rPr>
              <a:t>When documents arise from this relationship, scan and check these into the ‘parent’ Folio</a:t>
            </a:r>
          </a:p>
        </p:txBody>
      </p:sp>
      <p:sp>
        <p:nvSpPr>
          <p:cNvPr id="15" name="Curved Right Arrow 14"/>
          <p:cNvSpPr/>
          <p:nvPr/>
        </p:nvSpPr>
        <p:spPr>
          <a:xfrm flipV="1">
            <a:off x="5915974" y="2241494"/>
            <a:ext cx="389744" cy="1185862"/>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23" name="Rectangle 22"/>
          <p:cNvSpPr/>
          <p:nvPr/>
        </p:nvSpPr>
        <p:spPr>
          <a:xfrm>
            <a:off x="5841749" y="1002046"/>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30" name="Rectangle 29"/>
          <p:cNvSpPr/>
          <p:nvPr/>
        </p:nvSpPr>
        <p:spPr>
          <a:xfrm>
            <a:off x="8588388" y="2601218"/>
            <a:ext cx="3403740" cy="935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smtClean="0">
                <a:solidFill>
                  <a:schemeClr val="tx1"/>
                </a:solidFill>
              </a:rPr>
              <a:t>Assign metadata to this Folio that “describes” key attributes of this relationship</a:t>
            </a:r>
            <a:endParaRPr lang="en-ZA" sz="1600" dirty="0">
              <a:solidFill>
                <a:schemeClr val="tx1"/>
              </a:solidFill>
            </a:endParaRPr>
          </a:p>
        </p:txBody>
      </p:sp>
      <p:sp>
        <p:nvSpPr>
          <p:cNvPr id="31" name="Rectangle 30"/>
          <p:cNvSpPr/>
          <p:nvPr/>
        </p:nvSpPr>
        <p:spPr>
          <a:xfrm>
            <a:off x="8588388" y="4798920"/>
            <a:ext cx="3403740" cy="107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smtClean="0">
                <a:solidFill>
                  <a:schemeClr val="tx1"/>
                </a:solidFill>
              </a:rPr>
              <a:t>When checking in documents assign metadata to these documents to classify and assign attributes</a:t>
            </a:r>
            <a:endParaRPr lang="en-ZA" sz="1600" dirty="0">
              <a:solidFill>
                <a:schemeClr val="tx1"/>
              </a:solidFill>
            </a:endParaRPr>
          </a:p>
        </p:txBody>
      </p:sp>
      <p:sp>
        <p:nvSpPr>
          <p:cNvPr id="32" name="Rectangle 31"/>
          <p:cNvSpPr/>
          <p:nvPr/>
        </p:nvSpPr>
        <p:spPr>
          <a:xfrm>
            <a:off x="8623963" y="5884289"/>
            <a:ext cx="3403740" cy="419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smtClean="0">
                <a:solidFill>
                  <a:schemeClr val="tx1"/>
                </a:solidFill>
              </a:rPr>
              <a:t>Repeat Steps 2(a) and 2(b) for each new document</a:t>
            </a:r>
            <a:endParaRPr lang="en-ZA" sz="1600" dirty="0">
              <a:solidFill>
                <a:schemeClr val="tx1"/>
              </a:solidFill>
            </a:endParaRPr>
          </a:p>
        </p:txBody>
      </p:sp>
    </p:spTree>
    <p:extLst>
      <p:ext uri="{BB962C8B-B14F-4D97-AF65-F5344CB8AC3E}">
        <p14:creationId xmlns:p14="http://schemas.microsoft.com/office/powerpoint/2010/main" val="14530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30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200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1000"/>
                                  </p:stCondLst>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1000"/>
                            </p:stCondLst>
                            <p:childTnLst>
                              <p:par>
                                <p:cTn id="39" presetID="1" presetClass="entr" presetSubtype="0" fill="hold" grpId="0" nodeType="afterEffect">
                                  <p:stCondLst>
                                    <p:cond delay="1000"/>
                                  </p:stCondLst>
                                  <p:childTnLst>
                                    <p:set>
                                      <p:cBhvr>
                                        <p:cTn id="40" dur="1" fill="hold">
                                          <p:stCondLst>
                                            <p:cond delay="0"/>
                                          </p:stCondLst>
                                        </p:cTn>
                                        <p:tgtEl>
                                          <p:spTgt spid="10"/>
                                        </p:tgtEl>
                                        <p:attrNameLst>
                                          <p:attrName>style.visibility</p:attrName>
                                        </p:attrNameLst>
                                      </p:cBhvr>
                                      <p:to>
                                        <p:strVal val="visible"/>
                                      </p:to>
                                    </p:set>
                                  </p:childTnLst>
                                </p:cTn>
                              </p:par>
                            </p:childTnLst>
                          </p:cTn>
                        </p:par>
                        <p:par>
                          <p:cTn id="41" fill="hold">
                            <p:stCondLst>
                              <p:cond delay="2000"/>
                            </p:stCondLst>
                            <p:childTnLst>
                              <p:par>
                                <p:cTn id="42" presetID="1" presetClass="entr" presetSubtype="0" fill="hold" grpId="0" nodeType="afterEffect">
                                  <p:stCondLst>
                                    <p:cond delay="1000"/>
                                  </p:stCondLst>
                                  <p:childTnLst>
                                    <p:set>
                                      <p:cBhvr>
                                        <p:cTn id="43" dur="1" fill="hold">
                                          <p:stCondLst>
                                            <p:cond delay="0"/>
                                          </p:stCondLst>
                                        </p:cTn>
                                        <p:tgtEl>
                                          <p:spTgt spid="11"/>
                                        </p:tgtEl>
                                        <p:attrNameLst>
                                          <p:attrName>style.visibility</p:attrName>
                                        </p:attrNameLst>
                                      </p:cBhvr>
                                      <p:to>
                                        <p:strVal val="visible"/>
                                      </p:to>
                                    </p:set>
                                  </p:childTnLst>
                                </p:cTn>
                              </p:par>
                            </p:childTnLst>
                          </p:cTn>
                        </p:par>
                        <p:par>
                          <p:cTn id="44" fill="hold">
                            <p:stCondLst>
                              <p:cond delay="3000"/>
                            </p:stCondLst>
                            <p:childTnLst>
                              <p:par>
                                <p:cTn id="45" presetID="1" presetClass="entr" presetSubtype="0"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4000"/>
                            </p:stCondLst>
                            <p:childTnLst>
                              <p:par>
                                <p:cTn id="48" presetID="1" presetClass="entr" presetSubtype="0" fill="hold" grpId="0" nodeType="afterEffect">
                                  <p:stCondLst>
                                    <p:cond delay="1000"/>
                                  </p:stCondLst>
                                  <p:childTnLst>
                                    <p:set>
                                      <p:cBhvr>
                                        <p:cTn id="4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flipH="1">
            <a:off x="6415795" y="1706005"/>
            <a:ext cx="1568033"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307628" y="434818"/>
            <a:ext cx="9720072" cy="608668"/>
          </a:xfrm>
        </p:spPr>
        <p:txBody>
          <a:bodyPr>
            <a:normAutofit fontScale="90000"/>
          </a:bodyPr>
          <a:lstStyle/>
          <a:p>
            <a:r>
              <a:rPr lang="en-ZA" dirty="0">
                <a:solidFill>
                  <a:srgbClr val="0070C0"/>
                </a:solidFill>
              </a:rPr>
              <a:t>Management of Contracts and Contract Documents</a:t>
            </a:r>
            <a:endParaRPr lang="en-ZA" dirty="0"/>
          </a:p>
        </p:txBody>
      </p:sp>
      <p:sp>
        <p:nvSpPr>
          <p:cNvPr id="4" name="Footer Placeholder 3"/>
          <p:cNvSpPr>
            <a:spLocks noGrp="1"/>
          </p:cNvSpPr>
          <p:nvPr>
            <p:ph type="ftr" sz="quarter" idx="11"/>
          </p:nvPr>
        </p:nvSpPr>
        <p:spPr/>
        <p:txBody>
          <a:bodyPr/>
          <a:lstStyle/>
          <a:p>
            <a:r>
              <a:rPr lang="en-US" smtClean="0">
                <a:solidFill>
                  <a:prstClr val="black">
                    <a:lumMod val="90000"/>
                    <a:lumOff val="10000"/>
                  </a:prstClr>
                </a:solidFill>
              </a:rPr>
              <a:t>ADU 9-11 November 2016</a:t>
            </a:r>
            <a:endParaRPr lang="en-US">
              <a:solidFill>
                <a:prstClr val="black">
                  <a:lumMod val="90000"/>
                  <a:lumOff val="10000"/>
                </a:prstClr>
              </a:solidFill>
            </a:endParaRPr>
          </a:p>
        </p:txBody>
      </p:sp>
      <p:sp>
        <p:nvSpPr>
          <p:cNvPr id="5" name="Parallelogram 4"/>
          <p:cNvSpPr/>
          <p:nvPr/>
        </p:nvSpPr>
        <p:spPr>
          <a:xfrm>
            <a:off x="6778918" y="1813811"/>
            <a:ext cx="1438274"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UP’s Relationship with Entity X re ABC</a:t>
            </a:r>
            <a:endParaRPr lang="en-ZA" sz="1300" dirty="0">
              <a:solidFill>
                <a:schemeClr val="tx1"/>
              </a:solidFill>
            </a:endParaRPr>
          </a:p>
        </p:txBody>
      </p:sp>
      <p:sp>
        <p:nvSpPr>
          <p:cNvPr id="7" name="Rectangle 6"/>
          <p:cNvSpPr/>
          <p:nvPr/>
        </p:nvSpPr>
        <p:spPr>
          <a:xfrm>
            <a:off x="8588390" y="1122008"/>
            <a:ext cx="3403740" cy="1378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rgbClr val="008000"/>
                </a:solidFill>
              </a:rPr>
              <a:t>STEP 1: FOLIO</a:t>
            </a:r>
          </a:p>
          <a:p>
            <a:r>
              <a:rPr lang="en-ZA" sz="1600" u="sng" dirty="0" smtClean="0">
                <a:solidFill>
                  <a:schemeClr val="bg1">
                    <a:lumMod val="65000"/>
                  </a:schemeClr>
                </a:solidFill>
              </a:rPr>
              <a:t>Step 1(a). </a:t>
            </a:r>
          </a:p>
          <a:p>
            <a:r>
              <a:rPr lang="en-ZA" sz="1600" dirty="0" smtClean="0">
                <a:solidFill>
                  <a:schemeClr val="bg1">
                    <a:lumMod val="65000"/>
                  </a:schemeClr>
                </a:solidFill>
              </a:rPr>
              <a:t>In Oracle </a:t>
            </a:r>
            <a:r>
              <a:rPr lang="en-ZA" sz="1600" dirty="0" err="1" smtClean="0">
                <a:solidFill>
                  <a:schemeClr val="bg1">
                    <a:lumMod val="65000"/>
                  </a:schemeClr>
                </a:solidFill>
              </a:rPr>
              <a:t>WebCenter</a:t>
            </a:r>
            <a:r>
              <a:rPr lang="en-ZA" sz="1600" dirty="0" smtClean="0">
                <a:solidFill>
                  <a:schemeClr val="bg1">
                    <a:lumMod val="65000"/>
                  </a:schemeClr>
                </a:solidFill>
              </a:rPr>
              <a:t> create a electronic “Folio” for each new “</a:t>
            </a:r>
            <a:r>
              <a:rPr lang="en-ZA" sz="1600" b="1" dirty="0" smtClean="0">
                <a:solidFill>
                  <a:schemeClr val="bg1">
                    <a:lumMod val="65000"/>
                  </a:schemeClr>
                </a:solidFill>
              </a:rPr>
              <a:t>Relationship</a:t>
            </a:r>
            <a:r>
              <a:rPr lang="en-ZA" sz="1600" dirty="0" smtClean="0">
                <a:solidFill>
                  <a:schemeClr val="bg1">
                    <a:lumMod val="65000"/>
                  </a:schemeClr>
                </a:solidFill>
              </a:rPr>
              <a:t>” between UP and a third party(s) w.r.t. some or other intent</a:t>
            </a:r>
          </a:p>
        </p:txBody>
      </p:sp>
      <p:sp>
        <p:nvSpPr>
          <p:cNvPr id="8" name="Folded Corner 7"/>
          <p:cNvSpPr/>
          <p:nvPr/>
        </p:nvSpPr>
        <p:spPr>
          <a:xfrm>
            <a:off x="5837884" y="3699697"/>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sp>
        <p:nvSpPr>
          <p:cNvPr id="9" name="Folded Corner 8"/>
          <p:cNvSpPr/>
          <p:nvPr/>
        </p:nvSpPr>
        <p:spPr>
          <a:xfrm>
            <a:off x="6066651" y="4084692"/>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100" dirty="0" smtClean="0">
                <a:solidFill>
                  <a:schemeClr val="tx1"/>
                </a:solidFill>
              </a:rPr>
              <a:t>Meeting Minutes</a:t>
            </a:r>
            <a:endParaRPr lang="en-ZA" sz="1100" dirty="0">
              <a:solidFill>
                <a:schemeClr val="tx1"/>
              </a:solidFill>
            </a:endParaRPr>
          </a:p>
        </p:txBody>
      </p:sp>
      <p:sp>
        <p:nvSpPr>
          <p:cNvPr id="10" name="Folded Corner 9"/>
          <p:cNvSpPr/>
          <p:nvPr/>
        </p:nvSpPr>
        <p:spPr>
          <a:xfrm>
            <a:off x="6368274" y="4549035"/>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1</a:t>
            </a:r>
          </a:p>
        </p:txBody>
      </p:sp>
      <p:sp>
        <p:nvSpPr>
          <p:cNvPr id="11" name="Folded Corner 10"/>
          <p:cNvSpPr/>
          <p:nvPr/>
        </p:nvSpPr>
        <p:spPr>
          <a:xfrm>
            <a:off x="6864367" y="4934030"/>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2</a:t>
            </a:r>
          </a:p>
        </p:txBody>
      </p:sp>
      <p:sp>
        <p:nvSpPr>
          <p:cNvPr id="12" name="Folded Corner 11"/>
          <p:cNvSpPr/>
          <p:nvPr/>
        </p:nvSpPr>
        <p:spPr>
          <a:xfrm>
            <a:off x="7365547" y="527769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Signed Contract</a:t>
            </a:r>
            <a:endParaRPr lang="en-ZA" sz="1100" dirty="0">
              <a:solidFill>
                <a:schemeClr val="tx1"/>
              </a:solidFill>
            </a:endParaRPr>
          </a:p>
        </p:txBody>
      </p:sp>
      <p:sp>
        <p:nvSpPr>
          <p:cNvPr id="13" name="Folded Corner 12"/>
          <p:cNvSpPr/>
          <p:nvPr/>
        </p:nvSpPr>
        <p:spPr>
          <a:xfrm>
            <a:off x="7791396" y="5717814"/>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Amend-</a:t>
            </a:r>
            <a:r>
              <a:rPr lang="en-ZA" sz="1100" dirty="0" err="1" smtClean="0">
                <a:solidFill>
                  <a:schemeClr val="tx1"/>
                </a:solidFill>
              </a:rPr>
              <a:t>ment</a:t>
            </a:r>
            <a:r>
              <a:rPr lang="en-ZA" sz="1100" dirty="0" smtClean="0">
                <a:solidFill>
                  <a:schemeClr val="tx1"/>
                </a:solidFill>
              </a:rPr>
              <a:t> to signed Contract</a:t>
            </a:r>
            <a:endParaRPr lang="en-ZA" sz="1100" dirty="0">
              <a:solidFill>
                <a:schemeClr val="tx1"/>
              </a:solidFill>
            </a:endParaRPr>
          </a:p>
        </p:txBody>
      </p:sp>
      <p:sp>
        <p:nvSpPr>
          <p:cNvPr id="14" name="Rectangle 13"/>
          <p:cNvSpPr/>
          <p:nvPr/>
        </p:nvSpPr>
        <p:spPr>
          <a:xfrm>
            <a:off x="8588388" y="3568018"/>
            <a:ext cx="3403740" cy="122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chemeClr val="bg1">
                    <a:lumMod val="65000"/>
                  </a:schemeClr>
                </a:solidFill>
              </a:rPr>
              <a:t>STEP 2: DOCUMENTS</a:t>
            </a:r>
          </a:p>
          <a:p>
            <a:r>
              <a:rPr lang="en-ZA" sz="1600" u="sng" dirty="0" smtClean="0">
                <a:solidFill>
                  <a:schemeClr val="bg1">
                    <a:lumMod val="65000"/>
                  </a:schemeClr>
                </a:solidFill>
              </a:rPr>
              <a:t>Step 2(a). </a:t>
            </a:r>
          </a:p>
          <a:p>
            <a:r>
              <a:rPr lang="en-ZA" sz="1600" dirty="0" smtClean="0">
                <a:solidFill>
                  <a:schemeClr val="bg1">
                    <a:lumMod val="65000"/>
                  </a:schemeClr>
                </a:solidFill>
              </a:rPr>
              <a:t>When documents arise from this relationship, check these into the ‘parent’ Folio</a:t>
            </a:r>
          </a:p>
        </p:txBody>
      </p:sp>
      <p:sp>
        <p:nvSpPr>
          <p:cNvPr id="23" name="Rectangle 22"/>
          <p:cNvSpPr/>
          <p:nvPr/>
        </p:nvSpPr>
        <p:spPr>
          <a:xfrm>
            <a:off x="5841749" y="1002046"/>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30" name="Rectangle 29"/>
          <p:cNvSpPr/>
          <p:nvPr/>
        </p:nvSpPr>
        <p:spPr>
          <a:xfrm>
            <a:off x="8588388" y="2601218"/>
            <a:ext cx="3403740" cy="935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smtClean="0">
                <a:solidFill>
                  <a:schemeClr val="tx1"/>
                </a:solidFill>
              </a:rPr>
              <a:t>Assign metadata to this Folio that “describes” key attributes of this relationship</a:t>
            </a:r>
            <a:endParaRPr lang="en-ZA" sz="1600" dirty="0">
              <a:solidFill>
                <a:schemeClr val="tx1"/>
              </a:solidFill>
            </a:endParaRPr>
          </a:p>
        </p:txBody>
      </p:sp>
      <p:sp>
        <p:nvSpPr>
          <p:cNvPr id="31" name="Rectangle 30"/>
          <p:cNvSpPr/>
          <p:nvPr/>
        </p:nvSpPr>
        <p:spPr>
          <a:xfrm>
            <a:off x="8588388" y="4798920"/>
            <a:ext cx="3403740" cy="107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bg1">
                    <a:lumMod val="65000"/>
                  </a:schemeClr>
                </a:solidFill>
              </a:rPr>
              <a:t>Step 1(b) </a:t>
            </a:r>
          </a:p>
          <a:p>
            <a:r>
              <a:rPr lang="en-ZA" sz="1600" dirty="0" smtClean="0">
                <a:solidFill>
                  <a:schemeClr val="bg1">
                    <a:lumMod val="65000"/>
                  </a:schemeClr>
                </a:solidFill>
              </a:rPr>
              <a:t>When checking in documents assign metadata to these documents to classify and assign attributes</a:t>
            </a:r>
            <a:endParaRPr lang="en-ZA" sz="1600" dirty="0">
              <a:solidFill>
                <a:schemeClr val="bg1">
                  <a:lumMod val="65000"/>
                </a:schemeClr>
              </a:solidFill>
            </a:endParaRPr>
          </a:p>
        </p:txBody>
      </p:sp>
      <p:sp>
        <p:nvSpPr>
          <p:cNvPr id="32" name="Rectangle 31"/>
          <p:cNvSpPr/>
          <p:nvPr/>
        </p:nvSpPr>
        <p:spPr>
          <a:xfrm>
            <a:off x="8623963" y="5884289"/>
            <a:ext cx="3403740" cy="419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smtClean="0">
                <a:solidFill>
                  <a:schemeClr val="bg1">
                    <a:lumMod val="65000"/>
                  </a:schemeClr>
                </a:solidFill>
              </a:rPr>
              <a:t>Repeat Steps 2(a) and 2(b) for each new document</a:t>
            </a:r>
            <a:endParaRPr lang="en-ZA" sz="1600" dirty="0">
              <a:solidFill>
                <a:schemeClr val="bg1">
                  <a:lumMod val="65000"/>
                </a:schemeClr>
              </a:solidFill>
            </a:endParaRPr>
          </a:p>
        </p:txBody>
      </p:sp>
      <p:sp>
        <p:nvSpPr>
          <p:cNvPr id="19" name="Rounded Rectangular Callout 18"/>
          <p:cNvSpPr/>
          <p:nvPr/>
        </p:nvSpPr>
        <p:spPr>
          <a:xfrm>
            <a:off x="981724" y="1122008"/>
            <a:ext cx="3135088" cy="3233365"/>
          </a:xfrm>
          <a:prstGeom prst="wedgeRoundRectCallout">
            <a:avLst>
              <a:gd name="adj1" fmla="val 192571"/>
              <a:gd name="adj2" fmla="val -149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smtClean="0">
                <a:solidFill>
                  <a:srgbClr val="000099"/>
                </a:solidFill>
                <a:latin typeface="Arial" panose="020B0604020202020204" pitchFamily="34" charset="0"/>
                <a:cs typeface="Arial" panose="020B0604020202020204" pitchFamily="34" charset="0"/>
              </a:rPr>
              <a:t>Relationship</a:t>
            </a:r>
            <a:r>
              <a:rPr lang="en-ZA" sz="1400" dirty="0" smtClean="0">
                <a:solidFill>
                  <a:schemeClr val="tx1"/>
                </a:solidFill>
                <a:latin typeface="Arial" panose="020B0604020202020204" pitchFamily="34" charset="0"/>
                <a:cs typeface="Arial" panose="020B0604020202020204" pitchFamily="34" charset="0"/>
              </a:rPr>
              <a:t> metadata included:</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Name of 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Classification of 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 (Private / Public)</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Party’s Country</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Persons at 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Relationship classification (e.g. Sponsorship)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Details of Relationship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UP Faculty /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that “owns” relationship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UP Persons involved</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UP Persons with view rights to Folio</a:t>
            </a:r>
          </a:p>
        </p:txBody>
      </p:sp>
      <p:sp>
        <p:nvSpPr>
          <p:cNvPr id="15" name="Curved Right Arrow 14"/>
          <p:cNvSpPr/>
          <p:nvPr/>
        </p:nvSpPr>
        <p:spPr>
          <a:xfrm flipV="1">
            <a:off x="5915974" y="2241494"/>
            <a:ext cx="389744" cy="1185862"/>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395699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flipH="1">
            <a:off x="6415795" y="1706005"/>
            <a:ext cx="1568033"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307628" y="434818"/>
            <a:ext cx="9720072" cy="608668"/>
          </a:xfrm>
        </p:spPr>
        <p:txBody>
          <a:bodyPr>
            <a:normAutofit fontScale="90000"/>
          </a:bodyPr>
          <a:lstStyle/>
          <a:p>
            <a:r>
              <a:rPr lang="en-ZA" dirty="0">
                <a:solidFill>
                  <a:srgbClr val="0070C0"/>
                </a:solidFill>
              </a:rPr>
              <a:t>Management of Contracts and Contract Documents</a:t>
            </a:r>
            <a:endParaRPr lang="en-ZA" dirty="0"/>
          </a:p>
        </p:txBody>
      </p:sp>
      <p:sp>
        <p:nvSpPr>
          <p:cNvPr id="4" name="Footer Placeholder 3"/>
          <p:cNvSpPr>
            <a:spLocks noGrp="1"/>
          </p:cNvSpPr>
          <p:nvPr>
            <p:ph type="ftr" sz="quarter" idx="11"/>
          </p:nvPr>
        </p:nvSpPr>
        <p:spPr/>
        <p:txBody>
          <a:bodyPr/>
          <a:lstStyle/>
          <a:p>
            <a:r>
              <a:rPr lang="en-US" smtClean="0">
                <a:solidFill>
                  <a:prstClr val="black">
                    <a:lumMod val="90000"/>
                    <a:lumOff val="10000"/>
                  </a:prstClr>
                </a:solidFill>
              </a:rPr>
              <a:t>ADU 9-11 November 2016</a:t>
            </a:r>
            <a:endParaRPr lang="en-US">
              <a:solidFill>
                <a:prstClr val="black">
                  <a:lumMod val="90000"/>
                  <a:lumOff val="10000"/>
                </a:prstClr>
              </a:solidFill>
            </a:endParaRPr>
          </a:p>
        </p:txBody>
      </p:sp>
      <p:sp>
        <p:nvSpPr>
          <p:cNvPr id="5" name="Parallelogram 4"/>
          <p:cNvSpPr/>
          <p:nvPr/>
        </p:nvSpPr>
        <p:spPr>
          <a:xfrm>
            <a:off x="6778918" y="1813811"/>
            <a:ext cx="1438274"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UP’s Relationship with Entity X re ABC</a:t>
            </a:r>
            <a:endParaRPr lang="en-ZA" sz="1300" dirty="0">
              <a:solidFill>
                <a:schemeClr val="tx1"/>
              </a:solidFill>
            </a:endParaRPr>
          </a:p>
        </p:txBody>
      </p:sp>
      <p:sp>
        <p:nvSpPr>
          <p:cNvPr id="7" name="Rectangle 6"/>
          <p:cNvSpPr/>
          <p:nvPr/>
        </p:nvSpPr>
        <p:spPr>
          <a:xfrm>
            <a:off x="8588390" y="1122008"/>
            <a:ext cx="3403740" cy="13788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chemeClr val="bg1">
                    <a:lumMod val="65000"/>
                  </a:schemeClr>
                </a:solidFill>
              </a:rPr>
              <a:t>STEP 1: FOLIO</a:t>
            </a:r>
          </a:p>
          <a:p>
            <a:r>
              <a:rPr lang="en-ZA" sz="1600" u="sng" dirty="0" smtClean="0">
                <a:solidFill>
                  <a:schemeClr val="bg1">
                    <a:lumMod val="65000"/>
                  </a:schemeClr>
                </a:solidFill>
              </a:rPr>
              <a:t>Step 1(a). </a:t>
            </a:r>
          </a:p>
          <a:p>
            <a:r>
              <a:rPr lang="en-ZA" sz="1600" dirty="0" smtClean="0">
                <a:solidFill>
                  <a:schemeClr val="bg1">
                    <a:lumMod val="65000"/>
                  </a:schemeClr>
                </a:solidFill>
              </a:rPr>
              <a:t>In Oracle </a:t>
            </a:r>
            <a:r>
              <a:rPr lang="en-ZA" sz="1600" dirty="0" err="1" smtClean="0">
                <a:solidFill>
                  <a:schemeClr val="bg1">
                    <a:lumMod val="65000"/>
                  </a:schemeClr>
                </a:solidFill>
              </a:rPr>
              <a:t>WebCenter</a:t>
            </a:r>
            <a:r>
              <a:rPr lang="en-ZA" sz="1600" dirty="0" smtClean="0">
                <a:solidFill>
                  <a:schemeClr val="bg1">
                    <a:lumMod val="65000"/>
                  </a:schemeClr>
                </a:solidFill>
              </a:rPr>
              <a:t> create a electronic “Folio” for each new “</a:t>
            </a:r>
            <a:r>
              <a:rPr lang="en-ZA" sz="1600" b="1" dirty="0" smtClean="0">
                <a:solidFill>
                  <a:schemeClr val="bg1">
                    <a:lumMod val="65000"/>
                  </a:schemeClr>
                </a:solidFill>
              </a:rPr>
              <a:t>Relationship</a:t>
            </a:r>
            <a:r>
              <a:rPr lang="en-ZA" sz="1600" dirty="0" smtClean="0">
                <a:solidFill>
                  <a:schemeClr val="bg1">
                    <a:lumMod val="65000"/>
                  </a:schemeClr>
                </a:solidFill>
              </a:rPr>
              <a:t>” between UP and a third party(s) w.r.t. some or other intent</a:t>
            </a:r>
          </a:p>
        </p:txBody>
      </p:sp>
      <p:sp>
        <p:nvSpPr>
          <p:cNvPr id="8" name="Folded Corner 7"/>
          <p:cNvSpPr/>
          <p:nvPr/>
        </p:nvSpPr>
        <p:spPr>
          <a:xfrm>
            <a:off x="5837884" y="3699697"/>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sp>
        <p:nvSpPr>
          <p:cNvPr id="9" name="Folded Corner 8"/>
          <p:cNvSpPr/>
          <p:nvPr/>
        </p:nvSpPr>
        <p:spPr>
          <a:xfrm>
            <a:off x="6066651" y="4084692"/>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100" dirty="0" smtClean="0">
                <a:solidFill>
                  <a:schemeClr val="tx1"/>
                </a:solidFill>
              </a:rPr>
              <a:t>Meeting Minutes</a:t>
            </a:r>
            <a:endParaRPr lang="en-ZA" sz="1100" dirty="0">
              <a:solidFill>
                <a:schemeClr val="tx1"/>
              </a:solidFill>
            </a:endParaRPr>
          </a:p>
        </p:txBody>
      </p:sp>
      <p:sp>
        <p:nvSpPr>
          <p:cNvPr id="10" name="Folded Corner 9"/>
          <p:cNvSpPr/>
          <p:nvPr/>
        </p:nvSpPr>
        <p:spPr>
          <a:xfrm>
            <a:off x="6368274" y="4549035"/>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1</a:t>
            </a:r>
          </a:p>
        </p:txBody>
      </p:sp>
      <p:sp>
        <p:nvSpPr>
          <p:cNvPr id="11" name="Folded Corner 10"/>
          <p:cNvSpPr/>
          <p:nvPr/>
        </p:nvSpPr>
        <p:spPr>
          <a:xfrm>
            <a:off x="6864367" y="4934030"/>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2</a:t>
            </a:r>
          </a:p>
        </p:txBody>
      </p:sp>
      <p:sp>
        <p:nvSpPr>
          <p:cNvPr id="12" name="Folded Corner 11"/>
          <p:cNvSpPr/>
          <p:nvPr/>
        </p:nvSpPr>
        <p:spPr>
          <a:xfrm>
            <a:off x="7365547" y="527769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Signed Contract</a:t>
            </a:r>
            <a:endParaRPr lang="en-ZA" sz="1100" dirty="0">
              <a:solidFill>
                <a:schemeClr val="tx1"/>
              </a:solidFill>
            </a:endParaRPr>
          </a:p>
        </p:txBody>
      </p:sp>
      <p:sp>
        <p:nvSpPr>
          <p:cNvPr id="13" name="Folded Corner 12"/>
          <p:cNvSpPr/>
          <p:nvPr/>
        </p:nvSpPr>
        <p:spPr>
          <a:xfrm>
            <a:off x="7791396" y="5717814"/>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Amend-</a:t>
            </a:r>
            <a:r>
              <a:rPr lang="en-ZA" sz="1100" dirty="0" err="1" smtClean="0">
                <a:solidFill>
                  <a:schemeClr val="tx1"/>
                </a:solidFill>
              </a:rPr>
              <a:t>ment</a:t>
            </a:r>
            <a:r>
              <a:rPr lang="en-ZA" sz="1100" dirty="0" smtClean="0">
                <a:solidFill>
                  <a:schemeClr val="tx1"/>
                </a:solidFill>
              </a:rPr>
              <a:t> to signed Contract</a:t>
            </a:r>
            <a:endParaRPr lang="en-ZA" sz="1100" dirty="0">
              <a:solidFill>
                <a:schemeClr val="tx1"/>
              </a:solidFill>
            </a:endParaRPr>
          </a:p>
        </p:txBody>
      </p:sp>
      <p:sp>
        <p:nvSpPr>
          <p:cNvPr id="14" name="Rectangle 13"/>
          <p:cNvSpPr/>
          <p:nvPr/>
        </p:nvSpPr>
        <p:spPr>
          <a:xfrm>
            <a:off x="8588388" y="3568018"/>
            <a:ext cx="3403740" cy="122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chemeClr val="bg1">
                    <a:lumMod val="65000"/>
                  </a:schemeClr>
                </a:solidFill>
              </a:rPr>
              <a:t>STEP 2: DOCUMENTS</a:t>
            </a:r>
          </a:p>
          <a:p>
            <a:r>
              <a:rPr lang="en-ZA" sz="1600" u="sng" dirty="0" smtClean="0">
                <a:solidFill>
                  <a:schemeClr val="bg1">
                    <a:lumMod val="65000"/>
                  </a:schemeClr>
                </a:solidFill>
              </a:rPr>
              <a:t>Step 2(a). </a:t>
            </a:r>
          </a:p>
          <a:p>
            <a:r>
              <a:rPr lang="en-ZA" sz="1600" dirty="0" smtClean="0">
                <a:solidFill>
                  <a:schemeClr val="bg1">
                    <a:lumMod val="65000"/>
                  </a:schemeClr>
                </a:solidFill>
              </a:rPr>
              <a:t>When documents arise from this relationship, check these into the ‘parent’ Folio</a:t>
            </a:r>
          </a:p>
        </p:txBody>
      </p:sp>
      <p:sp>
        <p:nvSpPr>
          <p:cNvPr id="23" name="Rectangle 22"/>
          <p:cNvSpPr/>
          <p:nvPr/>
        </p:nvSpPr>
        <p:spPr>
          <a:xfrm>
            <a:off x="5841749" y="1002046"/>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30" name="Rectangle 29"/>
          <p:cNvSpPr/>
          <p:nvPr/>
        </p:nvSpPr>
        <p:spPr>
          <a:xfrm>
            <a:off x="8588388" y="2601218"/>
            <a:ext cx="3403740" cy="935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bg1">
                    <a:lumMod val="65000"/>
                  </a:schemeClr>
                </a:solidFill>
              </a:rPr>
              <a:t>Step 1(b) </a:t>
            </a:r>
          </a:p>
          <a:p>
            <a:r>
              <a:rPr lang="en-ZA" sz="1600" dirty="0" smtClean="0">
                <a:solidFill>
                  <a:schemeClr val="bg1">
                    <a:lumMod val="65000"/>
                  </a:schemeClr>
                </a:solidFill>
              </a:rPr>
              <a:t>Assign metadata to this Folio that “describes” key attributes of this relationship</a:t>
            </a:r>
            <a:endParaRPr lang="en-ZA" sz="1600" dirty="0">
              <a:solidFill>
                <a:schemeClr val="bg1">
                  <a:lumMod val="65000"/>
                </a:schemeClr>
              </a:solidFill>
            </a:endParaRPr>
          </a:p>
        </p:txBody>
      </p:sp>
      <p:sp>
        <p:nvSpPr>
          <p:cNvPr id="31" name="Rectangle 30"/>
          <p:cNvSpPr/>
          <p:nvPr/>
        </p:nvSpPr>
        <p:spPr>
          <a:xfrm>
            <a:off x="8588388" y="4798920"/>
            <a:ext cx="3403740" cy="1074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smtClean="0">
                <a:solidFill>
                  <a:schemeClr val="tx1"/>
                </a:solidFill>
              </a:rPr>
              <a:t>When checking in documents assign metadata to these documents to classify and assign attributes</a:t>
            </a:r>
            <a:endParaRPr lang="en-ZA" sz="1600" dirty="0">
              <a:solidFill>
                <a:schemeClr val="tx1"/>
              </a:solidFill>
            </a:endParaRPr>
          </a:p>
        </p:txBody>
      </p:sp>
      <p:sp>
        <p:nvSpPr>
          <p:cNvPr id="32" name="Rectangle 31"/>
          <p:cNvSpPr/>
          <p:nvPr/>
        </p:nvSpPr>
        <p:spPr>
          <a:xfrm>
            <a:off x="8623963" y="5884289"/>
            <a:ext cx="3403740" cy="419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smtClean="0">
                <a:solidFill>
                  <a:schemeClr val="bg1">
                    <a:lumMod val="65000"/>
                  </a:schemeClr>
                </a:solidFill>
              </a:rPr>
              <a:t>Repeat Steps 2(a) and 2(b) for each new document</a:t>
            </a:r>
            <a:endParaRPr lang="en-ZA" sz="1600" dirty="0">
              <a:solidFill>
                <a:schemeClr val="bg1">
                  <a:lumMod val="65000"/>
                </a:schemeClr>
              </a:solidFill>
            </a:endParaRPr>
          </a:p>
        </p:txBody>
      </p:sp>
      <p:sp>
        <p:nvSpPr>
          <p:cNvPr id="19" name="Rounded Rectangular Callout 18"/>
          <p:cNvSpPr/>
          <p:nvPr/>
        </p:nvSpPr>
        <p:spPr>
          <a:xfrm>
            <a:off x="480782" y="3584810"/>
            <a:ext cx="3363833" cy="2501120"/>
          </a:xfrm>
          <a:prstGeom prst="wedgeRoundRectCallout">
            <a:avLst>
              <a:gd name="adj1" fmla="val 187035"/>
              <a:gd name="adj2" fmla="val 1208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smtClean="0">
                <a:solidFill>
                  <a:srgbClr val="000099"/>
                </a:solidFill>
                <a:latin typeface="Arial" panose="020B0604020202020204" pitchFamily="34" charset="0"/>
                <a:cs typeface="Arial" panose="020B0604020202020204" pitchFamily="34" charset="0"/>
              </a:rPr>
              <a:t>Document </a:t>
            </a:r>
            <a:r>
              <a:rPr lang="en-ZA" sz="1400" dirty="0" smtClean="0">
                <a:solidFill>
                  <a:schemeClr val="tx1"/>
                </a:solidFill>
                <a:latin typeface="Arial" panose="020B0604020202020204" pitchFamily="34" charset="0"/>
                <a:cs typeface="Arial" panose="020B0604020202020204" pitchFamily="34" charset="0"/>
              </a:rPr>
              <a:t>metadata included:</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Type of document</a:t>
            </a:r>
          </a:p>
          <a:p>
            <a:pPr marL="285750" lvl="1"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If </a:t>
            </a:r>
            <a:r>
              <a:rPr lang="en-ZA" sz="1400" dirty="0" smtClean="0">
                <a:solidFill>
                  <a:schemeClr val="tx1"/>
                </a:solidFill>
                <a:latin typeface="Arial" panose="020B0604020202020204" pitchFamily="34" charset="0"/>
                <a:cs typeface="Arial" panose="020B0604020202020204" pitchFamily="34" charset="0"/>
              </a:rPr>
              <a:t>Doc Type </a:t>
            </a:r>
            <a:r>
              <a:rPr lang="en-ZA" sz="1400" dirty="0">
                <a:solidFill>
                  <a:schemeClr val="tx1"/>
                </a:solidFill>
                <a:latin typeface="Arial" panose="020B0604020202020204" pitchFamily="34" charset="0"/>
                <a:cs typeface="Arial" panose="020B0604020202020204" pitchFamily="34" charset="0"/>
              </a:rPr>
              <a:t>= </a:t>
            </a:r>
            <a:r>
              <a:rPr lang="en-ZA" sz="1400" b="1" u="sng" dirty="0">
                <a:solidFill>
                  <a:srgbClr val="FF0000"/>
                </a:solidFill>
                <a:latin typeface="Arial" panose="020B0604020202020204" pitchFamily="34" charset="0"/>
                <a:cs typeface="Arial" panose="020B0604020202020204" pitchFamily="34" charset="0"/>
              </a:rPr>
              <a:t>Signed</a:t>
            </a:r>
            <a:r>
              <a:rPr lang="en-ZA" sz="1400" dirty="0">
                <a:solidFill>
                  <a:srgbClr val="FF0000"/>
                </a:solidFill>
                <a:latin typeface="Arial" panose="020B0604020202020204" pitchFamily="34" charset="0"/>
                <a:cs typeface="Arial" panose="020B0604020202020204" pitchFamily="34" charset="0"/>
              </a:rPr>
              <a:t> </a:t>
            </a:r>
            <a:r>
              <a:rPr lang="en-ZA" sz="1400" dirty="0" smtClean="0">
                <a:solidFill>
                  <a:schemeClr val="tx1"/>
                </a:solidFill>
                <a:latin typeface="Arial" panose="020B0604020202020204" pitchFamily="34" charset="0"/>
                <a:cs typeface="Arial" panose="020B0604020202020204" pitchFamily="34" charset="0"/>
              </a:rPr>
              <a:t>Contract, then record</a:t>
            </a:r>
            <a:endParaRPr lang="en-ZA" sz="1400" dirty="0">
              <a:solidFill>
                <a:schemeClr val="tx1"/>
              </a:solidFill>
              <a:latin typeface="Arial" panose="020B0604020202020204" pitchFamily="34" charset="0"/>
              <a:cs typeface="Arial" panose="020B0604020202020204" pitchFamily="34" charset="0"/>
            </a:endParaRPr>
          </a:p>
          <a:p>
            <a:pPr marL="53657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Contract Start and End Dt</a:t>
            </a:r>
          </a:p>
          <a:p>
            <a:pPr marL="53657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Contract Signed date</a:t>
            </a:r>
          </a:p>
          <a:p>
            <a:pPr marL="53657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UP signatory</a:t>
            </a:r>
          </a:p>
          <a:p>
            <a:pPr marL="53657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 signatory</a:t>
            </a:r>
          </a:p>
          <a:p>
            <a:pPr marL="53657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Contract Value</a:t>
            </a:r>
          </a:p>
          <a:p>
            <a:pPr marL="53657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Contract Lifecycle (e.g. addendum)</a:t>
            </a:r>
          </a:p>
        </p:txBody>
      </p:sp>
      <p:sp>
        <p:nvSpPr>
          <p:cNvPr id="15" name="Curved Right Arrow 14"/>
          <p:cNvSpPr/>
          <p:nvPr/>
        </p:nvSpPr>
        <p:spPr>
          <a:xfrm flipV="1">
            <a:off x="5915974" y="2241494"/>
            <a:ext cx="389744" cy="1185862"/>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411979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838200" y="1457325"/>
            <a:ext cx="10515600" cy="4598614"/>
          </a:xfrm>
        </p:spPr>
        <p:txBody>
          <a:bodyPr>
            <a:noAutofit/>
          </a:bodyPr>
          <a:lstStyle/>
          <a:p>
            <a:pPr marL="0" indent="0">
              <a:buNone/>
            </a:pPr>
            <a:r>
              <a:rPr lang="en-ZA" sz="2200" dirty="0"/>
              <a:t>The </a:t>
            </a:r>
            <a:r>
              <a:rPr lang="en-ZA" sz="2200" dirty="0" err="1"/>
              <a:t>WebCenter</a:t>
            </a:r>
            <a:r>
              <a:rPr lang="en-ZA" sz="2200" dirty="0"/>
              <a:t> tool </a:t>
            </a:r>
            <a:r>
              <a:rPr lang="en-ZA" sz="2200" dirty="0" smtClean="0"/>
              <a:t>thus enabled </a:t>
            </a:r>
            <a:r>
              <a:rPr lang="en-ZA" sz="2200" dirty="0"/>
              <a:t>authorised users to:  ….. (Cont’d) </a:t>
            </a:r>
            <a:endParaRPr lang="en-ZA" sz="2200" dirty="0" smtClean="0"/>
          </a:p>
          <a:p>
            <a:pPr marL="228600" indent="-228600" defTabSz="914400">
              <a:lnSpc>
                <a:spcPct val="80000"/>
              </a:lnSpc>
              <a:spcBef>
                <a:spcPts val="1000"/>
              </a:spcBef>
              <a:buClrTx/>
              <a:buFont typeface="Arial" panose="020B0604020202020204" pitchFamily="34" charset="0"/>
              <a:buChar char="•"/>
            </a:pPr>
            <a:r>
              <a:rPr lang="en-ZA" sz="2200" dirty="0" smtClean="0"/>
              <a:t>Complete </a:t>
            </a:r>
            <a:r>
              <a:rPr lang="en-ZA" sz="2200" dirty="0"/>
              <a:t>a template of metadata that enriches </a:t>
            </a:r>
            <a:r>
              <a:rPr lang="en-ZA" sz="2200" dirty="0" smtClean="0"/>
              <a:t>the </a:t>
            </a:r>
            <a:r>
              <a:rPr lang="en-ZA" sz="2200" dirty="0"/>
              <a:t>“Contract Folio” </a:t>
            </a:r>
            <a:endParaRPr lang="en-ZA" sz="2200" dirty="0" smtClean="0"/>
          </a:p>
          <a:p>
            <a:pPr marL="402336" lvl="1" indent="-228600" defTabSz="914400">
              <a:lnSpc>
                <a:spcPct val="80000"/>
              </a:lnSpc>
              <a:spcBef>
                <a:spcPts val="1000"/>
              </a:spcBef>
              <a:buClrTx/>
              <a:buFont typeface="Arial" panose="020B0604020202020204" pitchFamily="34" charset="0"/>
              <a:buChar char="•"/>
            </a:pPr>
            <a:r>
              <a:rPr lang="en-ZA" dirty="0"/>
              <a:t>Name of 3rd party; Classification of 3rd Party (Private / Public); 3rd Party’s Country; Persons at 3rd party; Relationship classification (e.g. Sponsorship); Details of Relationship; UP Faculty / </a:t>
            </a:r>
            <a:r>
              <a:rPr lang="en-ZA" dirty="0" err="1"/>
              <a:t>Dept</a:t>
            </a:r>
            <a:r>
              <a:rPr lang="en-ZA" dirty="0"/>
              <a:t> that “owns” relationship; UP Persons involved; UP Persons with view rights to </a:t>
            </a:r>
            <a:r>
              <a:rPr lang="en-ZA" dirty="0" smtClean="0"/>
              <a:t>Folio</a:t>
            </a:r>
            <a:endParaRPr lang="en-ZA" sz="2200" dirty="0" smtClean="0"/>
          </a:p>
          <a:p>
            <a:pPr marL="228600" indent="-228600" defTabSz="914400">
              <a:lnSpc>
                <a:spcPct val="80000"/>
              </a:lnSpc>
              <a:spcBef>
                <a:spcPts val="1000"/>
              </a:spcBef>
              <a:buClrTx/>
              <a:buFont typeface="Arial" panose="020B0604020202020204" pitchFamily="34" charset="0"/>
              <a:buChar char="•"/>
            </a:pPr>
            <a:r>
              <a:rPr lang="en-ZA" sz="2200" dirty="0" smtClean="0"/>
              <a:t>Complete a different template of metadata that references any </a:t>
            </a:r>
            <a:r>
              <a:rPr lang="en-ZA" sz="2200" dirty="0"/>
              <a:t>electronic Documents uploaded into these Folios </a:t>
            </a:r>
            <a:endParaRPr lang="en-ZA" sz="2200" dirty="0" smtClean="0"/>
          </a:p>
          <a:p>
            <a:pPr marL="402336" lvl="1" indent="-228600" defTabSz="914400">
              <a:lnSpc>
                <a:spcPct val="80000"/>
              </a:lnSpc>
              <a:spcBef>
                <a:spcPts val="1000"/>
              </a:spcBef>
              <a:buClrTx/>
              <a:buFont typeface="Arial" panose="020B0604020202020204" pitchFamily="34" charset="0"/>
              <a:buChar char="•"/>
            </a:pPr>
            <a:r>
              <a:rPr lang="en-ZA" dirty="0"/>
              <a:t>Contract Start and End Dt; Contract Signed date; UP signatory; 3rd Party signatory; Contract Value; Contract Lifecycle (e.g. addendum), </a:t>
            </a:r>
            <a:r>
              <a:rPr lang="en-ZA" dirty="0" err="1" smtClean="0"/>
              <a:t>etc</a:t>
            </a:r>
            <a:endParaRPr lang="en-ZA" sz="2200" dirty="0" smtClean="0"/>
          </a:p>
          <a:p>
            <a:pPr marL="228600" indent="-228600" defTabSz="914400">
              <a:lnSpc>
                <a:spcPct val="80000"/>
              </a:lnSpc>
              <a:spcBef>
                <a:spcPts val="1000"/>
              </a:spcBef>
              <a:buClrTx/>
              <a:buFont typeface="Arial" panose="020B0604020202020204" pitchFamily="34" charset="0"/>
              <a:buChar char="•"/>
            </a:pPr>
            <a:r>
              <a:rPr lang="en-ZA" sz="2200" dirty="0" smtClean="0"/>
              <a:t>S</a:t>
            </a:r>
            <a:r>
              <a:rPr lang="en-ZA" sz="2200" dirty="0" smtClean="0"/>
              <a:t>earch </a:t>
            </a:r>
            <a:r>
              <a:rPr lang="en-ZA" sz="2200" dirty="0"/>
              <a:t>within the metadata of both Folios and uploaded Documents </a:t>
            </a:r>
            <a:r>
              <a:rPr lang="en-ZA" sz="2200" dirty="0" smtClean="0"/>
              <a:t>in order to </a:t>
            </a:r>
            <a:r>
              <a:rPr lang="en-ZA" sz="2200" dirty="0"/>
              <a:t>retrieve documents </a:t>
            </a:r>
            <a:r>
              <a:rPr lang="en-ZA" sz="2200" dirty="0" smtClean="0"/>
              <a:t>to </a:t>
            </a:r>
            <a:r>
              <a:rPr lang="en-ZA" sz="2200" dirty="0"/>
              <a:t>which the user has authorised </a:t>
            </a:r>
            <a:r>
              <a:rPr lang="en-ZA" sz="2200" dirty="0"/>
              <a:t>access that were residing within these </a:t>
            </a:r>
            <a:r>
              <a:rPr lang="en-ZA" sz="2200" dirty="0" smtClean="0"/>
              <a:t>Folios. </a:t>
            </a:r>
            <a:endParaRPr lang="en-ZA" sz="2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632276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1059255" y="1493822"/>
            <a:ext cx="10106286" cy="4562117"/>
          </a:xfrm>
        </p:spPr>
        <p:txBody>
          <a:bodyPr>
            <a:noAutofit/>
          </a:bodyPr>
          <a:lstStyle/>
          <a:p>
            <a:pPr marL="205740" indent="-228600" defTabSz="914400">
              <a:lnSpc>
                <a:spcPct val="80000"/>
              </a:lnSpc>
              <a:spcBef>
                <a:spcPts val="1000"/>
              </a:spcBef>
              <a:buClrTx/>
              <a:buFont typeface="Arial" panose="020B0604020202020204" pitchFamily="34" charset="0"/>
              <a:buChar char="•"/>
            </a:pPr>
            <a:r>
              <a:rPr lang="en-ZA" sz="2400" dirty="0"/>
              <a:t>After configuring </a:t>
            </a:r>
            <a:r>
              <a:rPr lang="en-ZA" sz="2400" dirty="0" err="1"/>
              <a:t>WebCenter</a:t>
            </a:r>
            <a:r>
              <a:rPr lang="en-ZA" sz="2400" dirty="0"/>
              <a:t> Content as described </a:t>
            </a:r>
            <a:r>
              <a:rPr lang="en-ZA" sz="2400" dirty="0" smtClean="0"/>
              <a:t>above</a:t>
            </a:r>
            <a:endParaRPr lang="en-ZA" sz="2400" dirty="0">
              <a:solidFill>
                <a:srgbClr val="FF0000"/>
              </a:solidFill>
            </a:endParaRPr>
          </a:p>
          <a:p>
            <a:pPr marL="402336" lvl="1" indent="-228600" defTabSz="914400">
              <a:lnSpc>
                <a:spcPct val="80000"/>
              </a:lnSpc>
              <a:spcBef>
                <a:spcPts val="1000"/>
              </a:spcBef>
              <a:buClrTx/>
              <a:buFont typeface="Arial" panose="020B0604020202020204" pitchFamily="34" charset="0"/>
              <a:buChar char="•"/>
            </a:pPr>
            <a:r>
              <a:rPr lang="en-ZA" sz="2000" dirty="0" smtClean="0"/>
              <a:t>A subset of the envisaged future users </a:t>
            </a:r>
            <a:r>
              <a:rPr lang="en-ZA" sz="2000" dirty="0"/>
              <a:t>of this system were subsequently identified by Faculties and Support </a:t>
            </a:r>
            <a:r>
              <a:rPr lang="en-ZA" sz="2000" dirty="0" smtClean="0"/>
              <a:t>Departments </a:t>
            </a:r>
            <a:endParaRPr lang="en-ZA" sz="2000" dirty="0"/>
          </a:p>
          <a:p>
            <a:pPr marL="402336" lvl="1" indent="-228600" defTabSz="914400">
              <a:lnSpc>
                <a:spcPct val="80000"/>
              </a:lnSpc>
              <a:spcBef>
                <a:spcPts val="1000"/>
              </a:spcBef>
              <a:buClrTx/>
              <a:buFont typeface="Arial" panose="020B0604020202020204" pitchFamily="34" charset="0"/>
              <a:buChar char="•"/>
            </a:pPr>
            <a:r>
              <a:rPr lang="en-ZA" sz="2000" dirty="0"/>
              <a:t>These users then received training in the use of this </a:t>
            </a:r>
            <a:r>
              <a:rPr lang="en-ZA" sz="2000" dirty="0" err="1" smtClean="0"/>
              <a:t>WebCenter</a:t>
            </a:r>
            <a:r>
              <a:rPr lang="en-ZA" sz="2000" dirty="0" smtClean="0"/>
              <a:t> tool </a:t>
            </a:r>
            <a:r>
              <a:rPr lang="en-ZA" sz="2000" dirty="0"/>
              <a:t>- and the process of scanning and uploading of their contracts into this suite commenced. </a:t>
            </a:r>
            <a:r>
              <a:rPr lang="en-ZA" sz="2000" dirty="0" smtClean="0"/>
              <a:t> </a:t>
            </a:r>
          </a:p>
          <a:p>
            <a:pPr marL="402336" lvl="1" indent="-228600" defTabSz="914400">
              <a:lnSpc>
                <a:spcPct val="80000"/>
              </a:lnSpc>
              <a:spcBef>
                <a:spcPts val="1000"/>
              </a:spcBef>
              <a:buClrTx/>
              <a:buFont typeface="Arial" panose="020B0604020202020204" pitchFamily="34" charset="0"/>
              <a:buChar char="•"/>
            </a:pPr>
            <a:r>
              <a:rPr lang="en-ZA" sz="2000" dirty="0" smtClean="0"/>
              <a:t>Hundreds of contracts were subsequently uploaded by UP’s pilot users</a:t>
            </a:r>
            <a:endParaRPr lang="en-ZA" sz="2000" dirty="0"/>
          </a:p>
          <a:p>
            <a:pPr marL="205740" indent="-228600" defTabSz="914400">
              <a:lnSpc>
                <a:spcPct val="80000"/>
              </a:lnSpc>
              <a:spcBef>
                <a:spcPts val="1000"/>
              </a:spcBef>
              <a:buClrTx/>
              <a:buFont typeface="Arial" panose="020B0604020202020204" pitchFamily="34" charset="0"/>
              <a:buChar char="•"/>
            </a:pPr>
            <a:r>
              <a:rPr lang="en-ZA" sz="2400" dirty="0"/>
              <a:t>However, </a:t>
            </a:r>
          </a:p>
          <a:p>
            <a:pPr marL="402336" lvl="1" indent="-228600" defTabSz="914400">
              <a:lnSpc>
                <a:spcPct val="80000"/>
              </a:lnSpc>
              <a:spcBef>
                <a:spcPts val="1000"/>
              </a:spcBef>
              <a:buClrTx/>
              <a:buFont typeface="Arial" panose="020B0604020202020204" pitchFamily="34" charset="0"/>
              <a:buChar char="•"/>
            </a:pPr>
            <a:r>
              <a:rPr lang="en-ZA" sz="2000" dirty="0"/>
              <a:t>Users complained about the non-intuitiveness of the user interface</a:t>
            </a:r>
          </a:p>
          <a:p>
            <a:pPr marL="402336" lvl="1" indent="-228600" defTabSz="914400">
              <a:lnSpc>
                <a:spcPct val="80000"/>
              </a:lnSpc>
              <a:spcBef>
                <a:spcPts val="1000"/>
              </a:spcBef>
              <a:buClrTx/>
              <a:buFont typeface="Arial" panose="020B0604020202020204" pitchFamily="34" charset="0"/>
              <a:buChar char="•"/>
            </a:pPr>
            <a:r>
              <a:rPr lang="en-ZA" sz="2000" dirty="0"/>
              <a:t>The metadata </a:t>
            </a:r>
            <a:r>
              <a:rPr lang="en-ZA" sz="2000" dirty="0" smtClean="0"/>
              <a:t>as captured </a:t>
            </a:r>
            <a:r>
              <a:rPr lang="en-ZA" sz="2000" dirty="0"/>
              <a:t>did not fully support new </a:t>
            </a:r>
            <a:r>
              <a:rPr lang="en-ZA" sz="2000" u="sng" dirty="0"/>
              <a:t>reporting</a:t>
            </a:r>
            <a:r>
              <a:rPr lang="en-ZA" sz="2000" dirty="0"/>
              <a:t> requirements that were only identified after the system had been deployed</a:t>
            </a:r>
          </a:p>
          <a:p>
            <a:pPr marL="402336" lvl="1" indent="-228600" defTabSz="914400">
              <a:lnSpc>
                <a:spcPct val="80000"/>
              </a:lnSpc>
              <a:spcBef>
                <a:spcPts val="1000"/>
              </a:spcBef>
              <a:buClrTx/>
              <a:buFont typeface="Arial" panose="020B0604020202020204" pitchFamily="34" charset="0"/>
              <a:buChar char="•"/>
            </a:pPr>
            <a:r>
              <a:rPr lang="en-ZA" sz="2000" dirty="0"/>
              <a:t>Some very complex </a:t>
            </a:r>
            <a:r>
              <a:rPr lang="en-ZA" sz="2000" u="sng" dirty="0" smtClean="0"/>
              <a:t>entity security </a:t>
            </a:r>
            <a:r>
              <a:rPr lang="en-ZA" sz="2000" dirty="0" smtClean="0"/>
              <a:t>rules </a:t>
            </a:r>
            <a:r>
              <a:rPr lang="en-ZA" sz="2000" dirty="0" smtClean="0"/>
              <a:t>- regarding </a:t>
            </a:r>
            <a:r>
              <a:rPr lang="en-ZA" sz="2000" dirty="0"/>
              <a:t>who would have access to this metadata and the </a:t>
            </a:r>
            <a:r>
              <a:rPr lang="en-ZA" sz="2000" dirty="0" smtClean="0"/>
              <a:t>related contract </a:t>
            </a:r>
            <a:r>
              <a:rPr lang="en-ZA" sz="2000" dirty="0"/>
              <a:t>images emerged </a:t>
            </a:r>
            <a:r>
              <a:rPr lang="en-ZA" sz="2000" dirty="0" smtClean="0"/>
              <a:t>later  - and these security requirements </a:t>
            </a:r>
            <a:r>
              <a:rPr lang="en-ZA" sz="2000" dirty="0"/>
              <a:t>could not be easily satisfied solely using the </a:t>
            </a:r>
            <a:r>
              <a:rPr lang="en-ZA" sz="2000" dirty="0" err="1"/>
              <a:t>WebCenter</a:t>
            </a:r>
            <a:r>
              <a:rPr lang="en-ZA" sz="2000" dirty="0"/>
              <a:t> Content tool’s capabilities</a:t>
            </a:r>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908927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905347" y="1169894"/>
            <a:ext cx="10260194" cy="5477649"/>
          </a:xfrm>
        </p:spPr>
        <p:txBody>
          <a:bodyPr>
            <a:noAutofit/>
          </a:bodyPr>
          <a:lstStyle/>
          <a:p>
            <a:pPr marL="205740" indent="-228600" defTabSz="914400">
              <a:lnSpc>
                <a:spcPct val="80000"/>
              </a:lnSpc>
              <a:spcBef>
                <a:spcPts val="1000"/>
              </a:spcBef>
              <a:buClrTx/>
              <a:buFont typeface="Arial" panose="020B0604020202020204" pitchFamily="34" charset="0"/>
              <a:buChar char="•"/>
            </a:pPr>
            <a:r>
              <a:rPr lang="en-ZA" sz="2400" dirty="0" smtClean="0"/>
              <a:t>It was subsequently decided to develop </a:t>
            </a:r>
            <a:r>
              <a:rPr lang="en-ZA" sz="2400" dirty="0"/>
              <a:t>a more user-friendly PeopleSoft-based “front-end” to the Oracle </a:t>
            </a:r>
            <a:r>
              <a:rPr lang="en-ZA" sz="2400" dirty="0" err="1"/>
              <a:t>WebCenter</a:t>
            </a:r>
            <a:r>
              <a:rPr lang="en-ZA" sz="2400" dirty="0"/>
              <a:t> /CMS suite that is more capable of supporting:</a:t>
            </a:r>
          </a:p>
          <a:p>
            <a:pPr marL="402336" lvl="1" indent="-228600" defTabSz="914400">
              <a:lnSpc>
                <a:spcPct val="80000"/>
              </a:lnSpc>
              <a:spcBef>
                <a:spcPts val="1000"/>
              </a:spcBef>
              <a:buClrTx/>
              <a:buFont typeface="Arial" panose="020B0604020202020204" pitchFamily="34" charset="0"/>
              <a:buChar char="•"/>
            </a:pPr>
            <a:r>
              <a:rPr lang="en-ZA" sz="2000" dirty="0"/>
              <a:t>Ever evolving (and increasingly complex) UP contract document security requirements that govern who can access which Folios and which Contract documents, and </a:t>
            </a:r>
          </a:p>
          <a:p>
            <a:pPr marL="402336" lvl="1" indent="-228600" defTabSz="914400">
              <a:lnSpc>
                <a:spcPct val="80000"/>
              </a:lnSpc>
              <a:spcBef>
                <a:spcPts val="1000"/>
              </a:spcBef>
              <a:buClrTx/>
              <a:buFont typeface="Arial" panose="020B0604020202020204" pitchFamily="34" charset="0"/>
              <a:buChar char="•"/>
            </a:pPr>
            <a:r>
              <a:rPr lang="en-ZA" sz="2000" dirty="0" smtClean="0"/>
              <a:t>A host of additionally requested </a:t>
            </a:r>
            <a:r>
              <a:rPr lang="en-ZA" sz="2000" dirty="0"/>
              <a:t>functionality e.g. </a:t>
            </a:r>
          </a:p>
          <a:p>
            <a:pPr marL="585216" lvl="2" indent="-228600" defTabSz="914400">
              <a:lnSpc>
                <a:spcPct val="80000"/>
              </a:lnSpc>
              <a:spcBef>
                <a:spcPts val="1000"/>
              </a:spcBef>
              <a:buClrTx/>
              <a:buFont typeface="Arial" panose="020B0604020202020204" pitchFamily="34" charset="0"/>
              <a:buChar char="•"/>
            </a:pPr>
            <a:r>
              <a:rPr lang="en-ZA" sz="1800" dirty="0"/>
              <a:t>Forecasting of revenue inflows/ expenditure outflows arising from these contracts; </a:t>
            </a:r>
          </a:p>
          <a:p>
            <a:pPr marL="585216" lvl="2" indent="-228600" defTabSz="914400">
              <a:lnSpc>
                <a:spcPct val="80000"/>
              </a:lnSpc>
              <a:spcBef>
                <a:spcPts val="1000"/>
              </a:spcBef>
              <a:buClrTx/>
              <a:buFont typeface="Arial" panose="020B0604020202020204" pitchFamily="34" charset="0"/>
              <a:buChar char="•"/>
            </a:pPr>
            <a:r>
              <a:rPr lang="en-ZA" sz="1800" dirty="0"/>
              <a:t>Linking of contracts to anticipated academic outputs (e.g. PhDs to be funded); </a:t>
            </a:r>
          </a:p>
          <a:p>
            <a:pPr marL="585216" lvl="2" indent="-228600" defTabSz="914400">
              <a:lnSpc>
                <a:spcPct val="80000"/>
              </a:lnSpc>
              <a:spcBef>
                <a:spcPts val="1000"/>
              </a:spcBef>
              <a:buClrTx/>
              <a:buFont typeface="Arial" panose="020B0604020202020204" pitchFamily="34" charset="0"/>
              <a:buChar char="•"/>
            </a:pPr>
            <a:r>
              <a:rPr lang="en-ZA" sz="1800" dirty="0"/>
              <a:t>Linking of contracts to envisaged academic activities (e.g. student exchanges with other educational institutions); </a:t>
            </a:r>
          </a:p>
          <a:p>
            <a:pPr marL="585216" lvl="2" indent="-228600" defTabSz="914400">
              <a:lnSpc>
                <a:spcPct val="80000"/>
              </a:lnSpc>
              <a:spcBef>
                <a:spcPts val="1000"/>
              </a:spcBef>
              <a:buClrTx/>
              <a:buFont typeface="Arial" panose="020B0604020202020204" pitchFamily="34" charset="0"/>
              <a:buChar char="•"/>
            </a:pPr>
            <a:r>
              <a:rPr lang="en-ZA" sz="1800" dirty="0"/>
              <a:t>Listing of planned contracted deliverables and their due dates (including early alerts for these deliverables), </a:t>
            </a:r>
            <a:endParaRPr lang="en-ZA" sz="1800" dirty="0" smtClean="0"/>
          </a:p>
          <a:p>
            <a:pPr marL="585216" lvl="2" indent="-228600" defTabSz="914400">
              <a:lnSpc>
                <a:spcPct val="80000"/>
              </a:lnSpc>
              <a:spcBef>
                <a:spcPts val="1000"/>
              </a:spcBef>
              <a:buClrTx/>
              <a:buFont typeface="Arial" panose="020B0604020202020204" pitchFamily="34" charset="0"/>
              <a:buChar char="•"/>
            </a:pPr>
            <a:r>
              <a:rPr lang="en-ZA" sz="1800" dirty="0" smtClean="0"/>
              <a:t>Reminder </a:t>
            </a:r>
            <a:r>
              <a:rPr lang="en-ZA" sz="1800" dirty="0"/>
              <a:t>functions (e.g. to generate invoices to debtors), etc.</a:t>
            </a:r>
          </a:p>
          <a:p>
            <a:pPr marL="402336" lvl="1" indent="-228600" defTabSz="914400">
              <a:lnSpc>
                <a:spcPct val="80000"/>
              </a:lnSpc>
              <a:spcBef>
                <a:spcPts val="1000"/>
              </a:spcBef>
              <a:buClrTx/>
              <a:buFont typeface="Arial" panose="020B0604020202020204" pitchFamily="34" charset="0"/>
              <a:buChar char="•"/>
            </a:pPr>
            <a:r>
              <a:rPr lang="en-ZA" sz="2000" dirty="0"/>
              <a:t>An underlying database that is capable of delivering critical reports that assist in Contract </a:t>
            </a:r>
            <a:r>
              <a:rPr lang="en-ZA" sz="2000" dirty="0" smtClean="0"/>
              <a:t>Management, and understanding the institution’s portfolio of customers and legal </a:t>
            </a:r>
            <a:r>
              <a:rPr lang="en-ZA" sz="2000" dirty="0"/>
              <a:t>o</a:t>
            </a:r>
            <a:r>
              <a:rPr lang="en-ZA" sz="2000" dirty="0" smtClean="0"/>
              <a:t>bligations</a:t>
            </a:r>
            <a:endParaRPr lang="en-ZA" sz="2000" dirty="0"/>
          </a:p>
          <a:p>
            <a:pPr lvl="1"/>
            <a:endParaRPr lang="en-ZA"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901496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905347" y="1169894"/>
            <a:ext cx="10260194" cy="5477649"/>
          </a:xfrm>
        </p:spPr>
        <p:txBody>
          <a:bodyPr>
            <a:noAutofit/>
          </a:bodyPr>
          <a:lstStyle/>
          <a:p>
            <a:pPr marL="205740" indent="-228600" defTabSz="914400">
              <a:lnSpc>
                <a:spcPct val="80000"/>
              </a:lnSpc>
              <a:spcBef>
                <a:spcPts val="1000"/>
              </a:spcBef>
              <a:buClrTx/>
              <a:buFont typeface="Arial" panose="020B0604020202020204" pitchFamily="34" charset="0"/>
              <a:buChar char="•"/>
            </a:pPr>
            <a:r>
              <a:rPr lang="en-ZA" sz="2400" dirty="0" smtClean="0"/>
              <a:t>In this RE-DESIGNED </a:t>
            </a:r>
            <a:r>
              <a:rPr lang="en-ZA" sz="2400" dirty="0" smtClean="0"/>
              <a:t>approach, </a:t>
            </a:r>
            <a:r>
              <a:rPr lang="en-ZA" sz="2400" dirty="0" smtClean="0"/>
              <a:t>it was decided that :</a:t>
            </a:r>
            <a:endParaRPr lang="en-ZA" sz="2400" dirty="0"/>
          </a:p>
          <a:p>
            <a:pPr marL="402336" lvl="1" indent="-228600" defTabSz="914400">
              <a:lnSpc>
                <a:spcPct val="80000"/>
              </a:lnSpc>
              <a:spcBef>
                <a:spcPts val="1000"/>
              </a:spcBef>
              <a:buClrTx/>
              <a:buFont typeface="Arial" panose="020B0604020202020204" pitchFamily="34" charset="0"/>
              <a:buChar char="•"/>
            </a:pPr>
            <a:r>
              <a:rPr lang="en-ZA" sz="2000" dirty="0" smtClean="0"/>
              <a:t>Metadata about both Agreement Relationships and Documents ….</a:t>
            </a:r>
          </a:p>
          <a:p>
            <a:pPr marL="585216" lvl="2" indent="-228600" defTabSz="914400">
              <a:lnSpc>
                <a:spcPct val="80000"/>
              </a:lnSpc>
              <a:spcBef>
                <a:spcPts val="1000"/>
              </a:spcBef>
              <a:spcAft>
                <a:spcPts val="0"/>
              </a:spcAft>
              <a:buClrTx/>
              <a:buFont typeface="Arial" panose="020B0604020202020204" pitchFamily="34" charset="0"/>
              <a:buChar char="•"/>
            </a:pPr>
            <a:r>
              <a:rPr lang="en-ZA" sz="1600" dirty="0" smtClean="0"/>
              <a:t>The core metadata – needed in searching, reporting, etc. – </a:t>
            </a:r>
            <a:r>
              <a:rPr lang="en-ZA" sz="1600" dirty="0" smtClean="0"/>
              <a:t>would in future reside </a:t>
            </a:r>
            <a:r>
              <a:rPr lang="en-ZA" sz="1600" dirty="0" smtClean="0"/>
              <a:t>in PeopleSoft tables … </a:t>
            </a:r>
          </a:p>
          <a:p>
            <a:pPr marL="585216" lvl="2" indent="-228600" defTabSz="914400">
              <a:lnSpc>
                <a:spcPct val="80000"/>
              </a:lnSpc>
              <a:spcBef>
                <a:spcPts val="1000"/>
              </a:spcBef>
              <a:spcAft>
                <a:spcPts val="0"/>
              </a:spcAft>
              <a:buClrTx/>
              <a:buFont typeface="Arial" panose="020B0604020202020204" pitchFamily="34" charset="0"/>
              <a:buChar char="•"/>
            </a:pPr>
            <a:r>
              <a:rPr lang="en-ZA" sz="1600" dirty="0" smtClean="0"/>
              <a:t>And hence the </a:t>
            </a:r>
            <a:r>
              <a:rPr lang="en-ZA" sz="1600" dirty="0" smtClean="0"/>
              <a:t>number of metadata </a:t>
            </a:r>
            <a:r>
              <a:rPr lang="en-ZA" sz="1600" dirty="0" smtClean="0"/>
              <a:t>fields previously linked to images in Oracle </a:t>
            </a:r>
            <a:r>
              <a:rPr lang="en-ZA" sz="1600" dirty="0" err="1" smtClean="0"/>
              <a:t>WebCenter</a:t>
            </a:r>
            <a:r>
              <a:rPr lang="en-ZA" sz="1600" dirty="0" smtClean="0"/>
              <a:t> could be significantly reduced</a:t>
            </a:r>
          </a:p>
          <a:p>
            <a:pPr marL="402336" lvl="1" indent="-228600" defTabSz="914400">
              <a:lnSpc>
                <a:spcPct val="80000"/>
              </a:lnSpc>
              <a:spcBef>
                <a:spcPts val="1000"/>
              </a:spcBef>
              <a:buClrTx/>
              <a:buFont typeface="Arial" panose="020B0604020202020204" pitchFamily="34" charset="0"/>
              <a:buChar char="•"/>
            </a:pPr>
            <a:r>
              <a:rPr lang="en-ZA" sz="2000" dirty="0" smtClean="0"/>
              <a:t>Images …..</a:t>
            </a:r>
          </a:p>
          <a:p>
            <a:pPr marL="585216" lvl="2" indent="-228600" defTabSz="914400">
              <a:lnSpc>
                <a:spcPct val="80000"/>
              </a:lnSpc>
              <a:spcBef>
                <a:spcPts val="1000"/>
              </a:spcBef>
              <a:spcAft>
                <a:spcPts val="0"/>
              </a:spcAft>
              <a:buClrTx/>
              <a:buFont typeface="Arial" panose="020B0604020202020204" pitchFamily="34" charset="0"/>
              <a:buChar char="•"/>
            </a:pPr>
            <a:r>
              <a:rPr lang="en-ZA" sz="1600" dirty="0"/>
              <a:t>Any associated images and documents that are uploaded via PeopleSoft </a:t>
            </a:r>
            <a:r>
              <a:rPr lang="en-ZA" sz="1600" dirty="0"/>
              <a:t>are </a:t>
            </a:r>
            <a:r>
              <a:rPr lang="en-ZA" sz="1600" dirty="0"/>
              <a:t>immediately transferred to Oracle </a:t>
            </a:r>
            <a:r>
              <a:rPr lang="en-ZA" sz="1600" dirty="0" err="1"/>
              <a:t>WebCenter</a:t>
            </a:r>
            <a:r>
              <a:rPr lang="en-ZA" sz="1600" dirty="0"/>
              <a:t> </a:t>
            </a:r>
            <a:r>
              <a:rPr lang="en-ZA" sz="1600" dirty="0"/>
              <a:t>via RIDC web services (and the image/file is then deleted </a:t>
            </a:r>
            <a:r>
              <a:rPr lang="en-ZA" sz="1600" dirty="0"/>
              <a:t>from </a:t>
            </a:r>
            <a:r>
              <a:rPr lang="en-ZA" sz="1600" dirty="0"/>
              <a:t>the PeopleSoft </a:t>
            </a:r>
            <a:r>
              <a:rPr lang="en-ZA" sz="1600" dirty="0"/>
              <a:t>staging tables), and</a:t>
            </a:r>
          </a:p>
          <a:p>
            <a:pPr marL="585216" lvl="2" indent="-228600" defTabSz="914400">
              <a:lnSpc>
                <a:spcPct val="80000"/>
              </a:lnSpc>
              <a:spcBef>
                <a:spcPts val="1000"/>
              </a:spcBef>
              <a:spcAft>
                <a:spcPts val="0"/>
              </a:spcAft>
              <a:buClrTx/>
              <a:buFont typeface="Arial" panose="020B0604020202020204" pitchFamily="34" charset="0"/>
              <a:buChar char="•"/>
            </a:pPr>
            <a:r>
              <a:rPr lang="en-ZA" sz="1600" dirty="0"/>
              <a:t>Documents already in Oracle </a:t>
            </a:r>
            <a:r>
              <a:rPr lang="en-ZA" sz="1600" dirty="0" err="1"/>
              <a:t>WebCenter</a:t>
            </a:r>
            <a:r>
              <a:rPr lang="en-ZA" sz="1600" dirty="0"/>
              <a:t> are retrieved using </a:t>
            </a:r>
            <a:r>
              <a:rPr lang="en-ZA" sz="1600" dirty="0"/>
              <a:t>PeopleSoft as the user’s interface  (Users no longer have access directly via </a:t>
            </a:r>
            <a:r>
              <a:rPr lang="en-ZA" sz="1600" dirty="0" err="1"/>
              <a:t>WebCenter</a:t>
            </a:r>
            <a:r>
              <a:rPr lang="en-ZA" sz="1600" dirty="0"/>
              <a:t> to these documents)</a:t>
            </a:r>
            <a:endParaRPr lang="en-ZA" sz="1600" dirty="0"/>
          </a:p>
          <a:p>
            <a:pPr marL="402336" lvl="1" indent="-228600" defTabSz="914400">
              <a:lnSpc>
                <a:spcPct val="80000"/>
              </a:lnSpc>
              <a:spcBef>
                <a:spcPts val="1000"/>
              </a:spcBef>
              <a:buClrTx/>
              <a:buFont typeface="Arial" panose="020B0604020202020204" pitchFamily="34" charset="0"/>
              <a:buChar char="•"/>
            </a:pPr>
            <a:r>
              <a:rPr lang="en-ZA" sz="2000" dirty="0" smtClean="0"/>
              <a:t>Security  ….</a:t>
            </a:r>
            <a:endParaRPr lang="en-ZA" sz="2000" dirty="0" smtClean="0"/>
          </a:p>
          <a:p>
            <a:pPr marL="585216" lvl="2" indent="-228600" defTabSz="914400">
              <a:lnSpc>
                <a:spcPct val="80000"/>
              </a:lnSpc>
              <a:spcBef>
                <a:spcPts val="1000"/>
              </a:spcBef>
              <a:buClrTx/>
              <a:buFont typeface="Arial" panose="020B0604020202020204" pitchFamily="34" charset="0"/>
              <a:buChar char="•"/>
            </a:pPr>
            <a:r>
              <a:rPr lang="en-ZA" sz="1600" u="sng" dirty="0"/>
              <a:t>PeopleSoft</a:t>
            </a:r>
            <a:r>
              <a:rPr lang="en-ZA" sz="1600" dirty="0"/>
              <a:t> </a:t>
            </a:r>
            <a:r>
              <a:rPr lang="en-ZA" sz="1600" dirty="0" smtClean="0"/>
              <a:t>custom security would be developed – </a:t>
            </a:r>
            <a:r>
              <a:rPr lang="en-ZA" sz="1600" dirty="0" smtClean="0"/>
              <a:t>as </a:t>
            </a:r>
            <a:r>
              <a:rPr lang="en-ZA" sz="1600" dirty="0"/>
              <a:t>this is far more </a:t>
            </a:r>
            <a:r>
              <a:rPr lang="en-ZA" sz="1600" dirty="0" smtClean="0"/>
              <a:t>capable (than was </a:t>
            </a:r>
            <a:r>
              <a:rPr lang="en-ZA" sz="1600" dirty="0" err="1" smtClean="0"/>
              <a:t>WebCenter</a:t>
            </a:r>
            <a:r>
              <a:rPr lang="en-ZA" sz="1600" dirty="0" smtClean="0"/>
              <a:t>) of managing </a:t>
            </a:r>
            <a:r>
              <a:rPr lang="en-ZA" sz="1600" dirty="0"/>
              <a:t>the </a:t>
            </a:r>
            <a:r>
              <a:rPr lang="en-ZA" sz="1600" dirty="0" smtClean="0"/>
              <a:t>complex rules re a user’s right </a:t>
            </a:r>
            <a:r>
              <a:rPr lang="en-ZA" sz="1600" dirty="0"/>
              <a:t>to interrogate contractual </a:t>
            </a:r>
            <a:r>
              <a:rPr lang="en-ZA" sz="1600" dirty="0" smtClean="0"/>
              <a:t>information, e.g. </a:t>
            </a:r>
            <a:endParaRPr lang="en-ZA" sz="1600" dirty="0"/>
          </a:p>
          <a:p>
            <a:pPr marL="731520" lvl="3" indent="-228600" defTabSz="914400">
              <a:lnSpc>
                <a:spcPct val="80000"/>
              </a:lnSpc>
              <a:spcBef>
                <a:spcPts val="1000"/>
              </a:spcBef>
              <a:spcAft>
                <a:spcPts val="0"/>
              </a:spcAft>
              <a:buClrTx/>
              <a:buFont typeface="Arial" panose="020B0604020202020204" pitchFamily="34" charset="0"/>
              <a:buChar char="•"/>
            </a:pPr>
            <a:r>
              <a:rPr lang="en-ZA" sz="1600" dirty="0"/>
              <a:t>Some users are enabled to see all the metadata about the contract AND retrieve </a:t>
            </a:r>
            <a:r>
              <a:rPr lang="en-ZA" sz="1600" dirty="0"/>
              <a:t>related </a:t>
            </a:r>
            <a:r>
              <a:rPr lang="en-ZA" sz="1600" dirty="0"/>
              <a:t>documents</a:t>
            </a:r>
          </a:p>
          <a:p>
            <a:pPr marL="731520" lvl="3" indent="-228600" defTabSz="914400">
              <a:lnSpc>
                <a:spcPct val="80000"/>
              </a:lnSpc>
              <a:spcBef>
                <a:spcPts val="1000"/>
              </a:spcBef>
              <a:spcAft>
                <a:spcPts val="0"/>
              </a:spcAft>
              <a:buClrTx/>
              <a:buFont typeface="Arial" panose="020B0604020202020204" pitchFamily="34" charset="0"/>
              <a:buChar char="•"/>
            </a:pPr>
            <a:r>
              <a:rPr lang="en-ZA" sz="1600" dirty="0"/>
              <a:t>Some </a:t>
            </a:r>
            <a:r>
              <a:rPr lang="en-ZA" sz="1600" dirty="0"/>
              <a:t>users are enabled to see all the metadata about the contract </a:t>
            </a:r>
            <a:r>
              <a:rPr lang="en-ZA" sz="1600" dirty="0"/>
              <a:t>but are NOT permitted to retrieve </a:t>
            </a:r>
            <a:r>
              <a:rPr lang="en-ZA" sz="1600" dirty="0"/>
              <a:t>related </a:t>
            </a:r>
            <a:r>
              <a:rPr lang="en-ZA" sz="1600" dirty="0"/>
              <a:t>documents</a:t>
            </a:r>
          </a:p>
          <a:p>
            <a:pPr marL="731520" lvl="3" indent="-228600" defTabSz="914400">
              <a:lnSpc>
                <a:spcPct val="80000"/>
              </a:lnSpc>
              <a:spcBef>
                <a:spcPts val="1000"/>
              </a:spcBef>
              <a:spcAft>
                <a:spcPts val="0"/>
              </a:spcAft>
              <a:buClrTx/>
              <a:buFont typeface="Arial" panose="020B0604020202020204" pitchFamily="34" charset="0"/>
              <a:buChar char="•"/>
            </a:pPr>
            <a:r>
              <a:rPr lang="en-ZA" sz="1600" dirty="0"/>
              <a:t>Other users – whose security in insufficient – will not be able to see any information pertaining to specific </a:t>
            </a:r>
            <a:r>
              <a:rPr lang="en-ZA" sz="1600" dirty="0" smtClean="0"/>
              <a:t>relationships  </a:t>
            </a:r>
            <a:r>
              <a:rPr lang="en-ZA" sz="1600" dirty="0" smtClean="0">
                <a:solidFill>
                  <a:srgbClr val="0099FF"/>
                </a:solidFill>
              </a:rPr>
              <a:t>(Discussed in detail later in this presentation)</a:t>
            </a:r>
            <a:endParaRPr lang="en-ZA" sz="1600" dirty="0">
              <a:solidFill>
                <a:srgbClr val="0099FF"/>
              </a:solidFill>
            </a:endParaRPr>
          </a:p>
          <a:p>
            <a:pPr marL="402336" lvl="1" indent="-228600" defTabSz="914400">
              <a:lnSpc>
                <a:spcPct val="80000"/>
              </a:lnSpc>
              <a:spcBef>
                <a:spcPts val="1000"/>
              </a:spcBef>
              <a:buClrTx/>
              <a:buFont typeface="Arial" panose="020B0604020202020204" pitchFamily="34" charset="0"/>
              <a:buChar char="•"/>
            </a:pPr>
            <a:endParaRPr lang="en-ZA" sz="2000" dirty="0" smtClean="0"/>
          </a:p>
          <a:p>
            <a:pPr marL="402336" lvl="1" indent="-228600" defTabSz="914400">
              <a:lnSpc>
                <a:spcPct val="80000"/>
              </a:lnSpc>
              <a:spcBef>
                <a:spcPts val="1000"/>
              </a:spcBef>
              <a:buClrTx/>
              <a:buFont typeface="Arial" panose="020B0604020202020204" pitchFamily="34" charset="0"/>
              <a:buChar char="•"/>
            </a:pPr>
            <a:endParaRPr lang="en-ZA"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105063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flipH="1">
            <a:off x="8805385" y="1870800"/>
            <a:ext cx="1568033"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024320" y="347828"/>
            <a:ext cx="9720072" cy="608668"/>
          </a:xfrm>
        </p:spPr>
        <p:txBody>
          <a:bodyPr>
            <a:normAutofit fontScale="90000"/>
          </a:bodyPr>
          <a:lstStyle/>
          <a:p>
            <a:r>
              <a:rPr lang="en-ZA" dirty="0">
                <a:solidFill>
                  <a:srgbClr val="0070C0"/>
                </a:solidFill>
              </a:rPr>
              <a:t>Management of Contracts and Contract Documents</a:t>
            </a:r>
            <a:endParaRPr lang="en-ZA" dirty="0"/>
          </a:p>
        </p:txBody>
      </p:sp>
      <p:cxnSp>
        <p:nvCxnSpPr>
          <p:cNvPr id="17" name="Straight Connector 16"/>
          <p:cNvCxnSpPr/>
          <p:nvPr/>
        </p:nvCxnSpPr>
        <p:spPr>
          <a:xfrm>
            <a:off x="7980398" y="983579"/>
            <a:ext cx="0" cy="569000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157501" y="930606"/>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24" name="Flowchart: Document 23"/>
          <p:cNvSpPr/>
          <p:nvPr/>
        </p:nvSpPr>
        <p:spPr>
          <a:xfrm>
            <a:off x="5776426" y="1631701"/>
            <a:ext cx="1618938" cy="1185862"/>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Relationship Information</a:t>
            </a:r>
            <a:endParaRPr lang="en-ZA" dirty="0">
              <a:solidFill>
                <a:schemeClr val="tx1"/>
              </a:solidFill>
            </a:endParaRPr>
          </a:p>
        </p:txBody>
      </p:sp>
      <p:sp>
        <p:nvSpPr>
          <p:cNvPr id="25" name="Folded Corner 24"/>
          <p:cNvSpPr/>
          <p:nvPr/>
        </p:nvSpPr>
        <p:spPr>
          <a:xfrm>
            <a:off x="6802497" y="4746964"/>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sp>
        <p:nvSpPr>
          <p:cNvPr id="26" name="Flowchart: Document 25"/>
          <p:cNvSpPr/>
          <p:nvPr/>
        </p:nvSpPr>
        <p:spPr>
          <a:xfrm>
            <a:off x="5537313" y="3792552"/>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30" name="Rectangle 29"/>
          <p:cNvSpPr/>
          <p:nvPr/>
        </p:nvSpPr>
        <p:spPr>
          <a:xfrm>
            <a:off x="190039" y="911755"/>
            <a:ext cx="4289611" cy="173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rgbClr val="008000"/>
                </a:solidFill>
              </a:rPr>
              <a:t>STEP 1: RELATIONSHIP</a:t>
            </a:r>
          </a:p>
          <a:p>
            <a:r>
              <a:rPr lang="en-ZA" sz="1600" u="sng" dirty="0" smtClean="0">
                <a:solidFill>
                  <a:schemeClr val="tx1"/>
                </a:solidFill>
              </a:rPr>
              <a:t>Step 1(a). </a:t>
            </a:r>
          </a:p>
          <a:p>
            <a:r>
              <a:rPr lang="en-ZA" sz="1600" dirty="0" smtClean="0">
                <a:solidFill>
                  <a:schemeClr val="tx1"/>
                </a:solidFill>
              </a:rPr>
              <a:t>For each new relationship between UP and a third party(s) w.r.t. some or other intent, </a:t>
            </a:r>
            <a:r>
              <a:rPr lang="en-ZA" sz="1600" dirty="0">
                <a:solidFill>
                  <a:schemeClr val="tx1"/>
                </a:solidFill>
              </a:rPr>
              <a:t>create </a:t>
            </a:r>
            <a:r>
              <a:rPr lang="en-ZA" sz="1600" dirty="0" smtClean="0">
                <a:solidFill>
                  <a:schemeClr val="tx1"/>
                </a:solidFill>
              </a:rPr>
              <a:t>a new </a:t>
            </a:r>
            <a:r>
              <a:rPr lang="en-ZA" sz="1600" dirty="0">
                <a:solidFill>
                  <a:schemeClr val="tx1"/>
                </a:solidFill>
              </a:rPr>
              <a:t>“</a:t>
            </a:r>
            <a:r>
              <a:rPr lang="en-ZA" sz="1600" b="1" dirty="0">
                <a:solidFill>
                  <a:schemeClr val="tx1"/>
                </a:solidFill>
              </a:rPr>
              <a:t>Relationship</a:t>
            </a:r>
            <a:r>
              <a:rPr lang="en-ZA" sz="1600" dirty="0">
                <a:solidFill>
                  <a:schemeClr val="tx1"/>
                </a:solidFill>
              </a:rPr>
              <a:t>” </a:t>
            </a:r>
            <a:r>
              <a:rPr lang="en-ZA" sz="1600" dirty="0" smtClean="0">
                <a:solidFill>
                  <a:schemeClr val="tx1"/>
                </a:solidFill>
              </a:rPr>
              <a:t>within PeopleSoft &amp; then enrich this “Relationship” with  metadata that “describes” key attributes of this relationship</a:t>
            </a:r>
            <a:endParaRPr lang="en-ZA" sz="1600" dirty="0">
              <a:solidFill>
                <a:schemeClr val="tx1"/>
              </a:solidFill>
            </a:endParaRPr>
          </a:p>
        </p:txBody>
      </p:sp>
      <p:sp>
        <p:nvSpPr>
          <p:cNvPr id="31" name="Rectangle 30"/>
          <p:cNvSpPr/>
          <p:nvPr/>
        </p:nvSpPr>
        <p:spPr>
          <a:xfrm>
            <a:off x="233460" y="2732094"/>
            <a:ext cx="4524278" cy="935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smtClean="0">
                <a:solidFill>
                  <a:schemeClr val="tx1"/>
                </a:solidFill>
              </a:rPr>
              <a:t>When the </a:t>
            </a:r>
            <a:r>
              <a:rPr lang="en-ZA" sz="1600" dirty="0" err="1" smtClean="0">
                <a:solidFill>
                  <a:schemeClr val="tx1"/>
                </a:solidFill>
              </a:rPr>
              <a:t>Psoft</a:t>
            </a:r>
            <a:r>
              <a:rPr lang="en-ZA" sz="1600" dirty="0" smtClean="0">
                <a:solidFill>
                  <a:schemeClr val="tx1"/>
                </a:solidFill>
              </a:rPr>
              <a:t>  Relationship entity is fully populated, trigger RIDC interface that auto-creates the Folio in </a:t>
            </a:r>
            <a:r>
              <a:rPr lang="en-ZA" sz="1600" dirty="0" err="1" smtClean="0">
                <a:solidFill>
                  <a:schemeClr val="tx1"/>
                </a:solidFill>
              </a:rPr>
              <a:t>WebCenter</a:t>
            </a:r>
            <a:r>
              <a:rPr lang="en-ZA" sz="1600" dirty="0" smtClean="0">
                <a:solidFill>
                  <a:schemeClr val="tx1"/>
                </a:solidFill>
              </a:rPr>
              <a:t> (and passes back </a:t>
            </a:r>
            <a:r>
              <a:rPr lang="en-ZA" sz="1600" dirty="0" err="1" smtClean="0">
                <a:solidFill>
                  <a:schemeClr val="tx1"/>
                </a:solidFill>
              </a:rPr>
              <a:t>WebCenter’s</a:t>
            </a:r>
            <a:r>
              <a:rPr lang="en-ZA" sz="1600" dirty="0" smtClean="0">
                <a:solidFill>
                  <a:schemeClr val="tx1"/>
                </a:solidFill>
              </a:rPr>
              <a:t> ID for the new Folio)</a:t>
            </a:r>
            <a:endParaRPr lang="en-ZA" sz="1600" dirty="0">
              <a:solidFill>
                <a:schemeClr val="tx1"/>
              </a:solidFill>
            </a:endParaRPr>
          </a:p>
        </p:txBody>
      </p:sp>
      <p:sp>
        <p:nvSpPr>
          <p:cNvPr id="16" name="Right Arrow 15"/>
          <p:cNvSpPr/>
          <p:nvPr/>
        </p:nvSpPr>
        <p:spPr>
          <a:xfrm>
            <a:off x="7633143" y="2000248"/>
            <a:ext cx="899111" cy="33516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a:off x="219518" y="3754800"/>
            <a:ext cx="4287012" cy="1323439"/>
          </a:xfrm>
          <a:prstGeom prst="rect">
            <a:avLst/>
          </a:prstGeom>
        </p:spPr>
        <p:txBody>
          <a:bodyPr wrap="square">
            <a:spAutoFit/>
          </a:bodyPr>
          <a:lstStyle/>
          <a:p>
            <a:r>
              <a:rPr lang="en-ZA" sz="1600" b="1" dirty="0">
                <a:solidFill>
                  <a:srgbClr val="008000"/>
                </a:solidFill>
              </a:rPr>
              <a:t>STEP 2: DOCUMENTS</a:t>
            </a:r>
          </a:p>
          <a:p>
            <a:r>
              <a:rPr lang="en-ZA" sz="1600" u="sng" dirty="0"/>
              <a:t>Step 2(a). </a:t>
            </a:r>
          </a:p>
          <a:p>
            <a:r>
              <a:rPr lang="en-ZA" sz="1600" dirty="0"/>
              <a:t>When documents arise from this relationship, </a:t>
            </a:r>
            <a:r>
              <a:rPr lang="en-ZA" sz="1600" dirty="0" smtClean="0"/>
              <a:t>add metadata about the document in PeopleSoft (linking the document to earlier “Relationship”)</a:t>
            </a:r>
            <a:endParaRPr lang="en-ZA" sz="1600" dirty="0"/>
          </a:p>
        </p:txBody>
      </p:sp>
      <p:sp>
        <p:nvSpPr>
          <p:cNvPr id="19" name="Curved Up Arrow 18"/>
          <p:cNvSpPr/>
          <p:nvPr/>
        </p:nvSpPr>
        <p:spPr>
          <a:xfrm flipH="1">
            <a:off x="6771827" y="2572496"/>
            <a:ext cx="2108875" cy="390149"/>
          </a:xfrm>
          <a:prstGeom prst="curvedUpArrow">
            <a:avLst>
              <a:gd name="adj1" fmla="val 19763"/>
              <a:gd name="adj2" fmla="val 50000"/>
              <a:gd name="adj3" fmla="val 25000"/>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21" name="Elbow Connector 20"/>
          <p:cNvCxnSpPr>
            <a:stCxn id="26" idx="2"/>
            <a:endCxn id="25" idx="1"/>
          </p:cNvCxnSpPr>
          <p:nvPr/>
        </p:nvCxnSpPr>
        <p:spPr>
          <a:xfrm rot="16200000" flipH="1">
            <a:off x="6243047" y="4651858"/>
            <a:ext cx="466816" cy="652084"/>
          </a:xfrm>
          <a:prstGeom prst="bentConnector2">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13956" y="5008881"/>
            <a:ext cx="4758555" cy="1323439"/>
          </a:xfrm>
          <a:prstGeom prst="rect">
            <a:avLst/>
          </a:prstGeom>
        </p:spPr>
        <p:txBody>
          <a:bodyPr wrap="square">
            <a:spAutoFit/>
          </a:bodyPr>
          <a:lstStyle/>
          <a:p>
            <a:r>
              <a:rPr lang="en-ZA" sz="1600" u="sng" dirty="0" smtClean="0"/>
              <a:t>Step 2(b). </a:t>
            </a:r>
            <a:endParaRPr lang="en-ZA" sz="1600" u="sng" dirty="0"/>
          </a:p>
          <a:p>
            <a:r>
              <a:rPr lang="en-ZA" sz="1600" dirty="0" smtClean="0"/>
              <a:t>Then upload scanned document into P/Soft… which then uses RIDC to insert Doc into WC Folio; returns </a:t>
            </a:r>
            <a:r>
              <a:rPr lang="en-ZA" sz="1600" dirty="0" err="1" smtClean="0"/>
              <a:t>WebCentre’s</a:t>
            </a:r>
            <a:r>
              <a:rPr lang="en-ZA" sz="1600" dirty="0" smtClean="0"/>
              <a:t> ID for this Doc, then auto-deletes uploaded document from PeopleSoft</a:t>
            </a:r>
            <a:endParaRPr lang="en-ZA" sz="1600" dirty="0"/>
          </a:p>
        </p:txBody>
      </p:sp>
      <p:sp>
        <p:nvSpPr>
          <p:cNvPr id="33" name="Rectangle 32"/>
          <p:cNvSpPr/>
          <p:nvPr/>
        </p:nvSpPr>
        <p:spPr>
          <a:xfrm>
            <a:off x="5023443" y="956461"/>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PEOPLESOFT</a:t>
            </a:r>
            <a:endParaRPr lang="en-ZA" b="1" dirty="0">
              <a:solidFill>
                <a:srgbClr val="FF0000"/>
              </a:solidFill>
            </a:endParaRPr>
          </a:p>
        </p:txBody>
      </p:sp>
      <p:sp>
        <p:nvSpPr>
          <p:cNvPr id="35" name="Right Arrow 34"/>
          <p:cNvSpPr/>
          <p:nvPr/>
        </p:nvSpPr>
        <p:spPr>
          <a:xfrm rot="19844122">
            <a:off x="6833171" y="3490239"/>
            <a:ext cx="2453479" cy="2519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Curved Up Arrow 35"/>
          <p:cNvSpPr/>
          <p:nvPr/>
        </p:nvSpPr>
        <p:spPr>
          <a:xfrm rot="19582279" flipH="1">
            <a:off x="7228423" y="3677377"/>
            <a:ext cx="2460819" cy="390149"/>
          </a:xfrm>
          <a:prstGeom prst="curvedUpArrow">
            <a:avLst>
              <a:gd name="adj1" fmla="val 19763"/>
              <a:gd name="adj2" fmla="val 50000"/>
              <a:gd name="adj3" fmla="val 25000"/>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7" name="Folded Corner 36"/>
          <p:cNvSpPr/>
          <p:nvPr/>
        </p:nvSpPr>
        <p:spPr>
          <a:xfrm>
            <a:off x="9210783" y="136229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sp>
        <p:nvSpPr>
          <p:cNvPr id="5" name="Parallelogram 4"/>
          <p:cNvSpPr/>
          <p:nvPr/>
        </p:nvSpPr>
        <p:spPr>
          <a:xfrm>
            <a:off x="9168508" y="1978606"/>
            <a:ext cx="1438274"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FOLIO: UP’s Relationship with Entity X re ABC</a:t>
            </a:r>
            <a:endParaRPr lang="en-ZA" sz="1300" dirty="0">
              <a:solidFill>
                <a:schemeClr val="tx1"/>
              </a:solidFill>
            </a:endParaRPr>
          </a:p>
        </p:txBody>
      </p:sp>
      <p:cxnSp>
        <p:nvCxnSpPr>
          <p:cNvPr id="41" name="Straight Arrow Connector 40"/>
          <p:cNvCxnSpPr/>
          <p:nvPr/>
        </p:nvCxnSpPr>
        <p:spPr>
          <a:xfrm>
            <a:off x="4757738" y="2290985"/>
            <a:ext cx="779575"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79650" y="4510724"/>
            <a:ext cx="779575"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6" idx="0"/>
            <a:endCxn id="24" idx="2"/>
          </p:cNvCxnSpPr>
          <p:nvPr/>
        </p:nvCxnSpPr>
        <p:spPr>
          <a:xfrm rot="5400000" flipH="1" flipV="1">
            <a:off x="5841460" y="3048117"/>
            <a:ext cx="1053388" cy="43548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Footer Placeholder 2"/>
          <p:cNvSpPr txBox="1">
            <a:spLocks/>
          </p:cNvSpPr>
          <p:nvPr/>
        </p:nvSpPr>
        <p:spPr>
          <a:xfrm>
            <a:off x="4842933" y="6470704"/>
            <a:ext cx="5901459" cy="27432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baseline="0">
                <a:solidFill>
                  <a:schemeClr val="tx1">
                    <a:lumMod val="90000"/>
                    <a:lumOff val="1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solidFill>
                  <a:prstClr val="black">
                    <a:lumMod val="90000"/>
                    <a:lumOff val="10000"/>
                  </a:prstClr>
                </a:solidFill>
              </a:rPr>
              <a:t>SOUTH AFRICAN HEUG 10/11 JULY 2017</a:t>
            </a:r>
            <a:endParaRPr lang="en-US" dirty="0">
              <a:solidFill>
                <a:prstClr val="black">
                  <a:lumMod val="90000"/>
                  <a:lumOff val="10000"/>
                </a:prstClr>
              </a:solidFill>
            </a:endParaRPr>
          </a:p>
        </p:txBody>
      </p:sp>
    </p:spTree>
    <p:extLst>
      <p:ext uri="{BB962C8B-B14F-4D97-AF65-F5344CB8AC3E}">
        <p14:creationId xmlns:p14="http://schemas.microsoft.com/office/powerpoint/2010/main" val="412820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41"/>
                                        </p:tgtEl>
                                        <p:attrNameLst>
                                          <p:attrName>style.visibility</p:attrName>
                                        </p:attrNameLst>
                                      </p:cBhvr>
                                      <p:to>
                                        <p:strVal val="visible"/>
                                      </p:to>
                                    </p:set>
                                    <p:animEffect transition="in" filter="wipe(left)">
                                      <p:cBhvr>
                                        <p:cTn id="10" dur="500"/>
                                        <p:tgtEl>
                                          <p:spTgt spid="41"/>
                                        </p:tgtEl>
                                      </p:cBhvr>
                                    </p:animEffect>
                                  </p:childTnLst>
                                </p:cTn>
                              </p:par>
                              <p:par>
                                <p:cTn id="11" presetID="1" presetClass="entr" presetSubtype="0"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500"/>
                            </p:stCondLst>
                            <p:childTnLst>
                              <p:par>
                                <p:cTn id="23" presetID="1" presetClass="entr" presetSubtype="0" fill="hold" grpId="0" nodeType="afterEffect">
                                  <p:stCondLst>
                                    <p:cond delay="1000"/>
                                  </p:stCondLst>
                                  <p:childTnLst>
                                    <p:set>
                                      <p:cBhvr>
                                        <p:cTn id="24" dur="1" fill="hold">
                                          <p:stCondLst>
                                            <p:cond delay="0"/>
                                          </p:stCondLst>
                                        </p:cTn>
                                        <p:tgtEl>
                                          <p:spTgt spid="5"/>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2" fill="hold" grpId="0" nodeType="after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22" presetClass="entr" presetSubtype="8"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500"/>
                                        <p:tgtEl>
                                          <p:spTgt spid="42"/>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par>
                          <p:cTn id="51" fill="hold">
                            <p:stCondLst>
                              <p:cond delay="0"/>
                            </p:stCondLst>
                            <p:childTnLst>
                              <p:par>
                                <p:cTn id="52" presetID="22" presetClass="entr" presetSubtype="4" fill="hold" grpId="0" nodeType="afterEffect">
                                  <p:stCondLst>
                                    <p:cond delay="100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1500"/>
                            </p:stCondLst>
                            <p:childTnLst>
                              <p:par>
                                <p:cTn id="56" presetID="1" presetClass="entr" presetSubtype="0" fill="hold" grpId="0" nodeType="afterEffect">
                                  <p:stCondLst>
                                    <p:cond delay="1000"/>
                                  </p:stCondLst>
                                  <p:childTnLst>
                                    <p:set>
                                      <p:cBhvr>
                                        <p:cTn id="57" dur="1" fill="hold">
                                          <p:stCondLst>
                                            <p:cond delay="0"/>
                                          </p:stCondLst>
                                        </p:cTn>
                                        <p:tgtEl>
                                          <p:spTgt spid="37"/>
                                        </p:tgtEl>
                                        <p:attrNameLst>
                                          <p:attrName>style.visibility</p:attrName>
                                        </p:attrNameLst>
                                      </p:cBhvr>
                                      <p:to>
                                        <p:strVal val="visible"/>
                                      </p:to>
                                    </p:set>
                                  </p:childTnLst>
                                </p:cTn>
                              </p:par>
                            </p:childTnLst>
                          </p:cTn>
                        </p:par>
                        <p:par>
                          <p:cTn id="58" fill="hold">
                            <p:stCondLst>
                              <p:cond delay="2500"/>
                            </p:stCondLst>
                            <p:childTnLst>
                              <p:par>
                                <p:cTn id="59" presetID="22" presetClass="entr" presetSubtype="2" fill="hold" grpId="0" nodeType="afterEffect">
                                  <p:stCondLst>
                                    <p:cond delay="1000"/>
                                  </p:stCondLst>
                                  <p:childTnLst>
                                    <p:set>
                                      <p:cBhvr>
                                        <p:cTn id="60" dur="1" fill="hold">
                                          <p:stCondLst>
                                            <p:cond delay="0"/>
                                          </p:stCondLst>
                                        </p:cTn>
                                        <p:tgtEl>
                                          <p:spTgt spid="36"/>
                                        </p:tgtEl>
                                        <p:attrNameLst>
                                          <p:attrName>style.visibility</p:attrName>
                                        </p:attrNameLst>
                                      </p:cBhvr>
                                      <p:to>
                                        <p:strVal val="visible"/>
                                      </p:to>
                                    </p:set>
                                    <p:animEffect transition="in" filter="wipe(right)">
                                      <p:cBhvr>
                                        <p:cTn id="6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0" grpId="0" animBg="1"/>
      <p:bldP spid="31" grpId="0" animBg="1"/>
      <p:bldP spid="16" grpId="0" animBg="1"/>
      <p:bldP spid="18" grpId="0"/>
      <p:bldP spid="19" grpId="0" animBg="1"/>
      <p:bldP spid="32" grpId="0"/>
      <p:bldP spid="35" grpId="0" animBg="1"/>
      <p:bldP spid="36" grpId="0" animBg="1"/>
      <p:bldP spid="3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4449" y="423218"/>
            <a:ext cx="9144000" cy="17845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solidFill>
                  <a:schemeClr val="bg1"/>
                </a:solidFill>
              </a:rPr>
              <a:t>presenter</a:t>
            </a:r>
            <a:endParaRPr lang="en-US" dirty="0">
              <a:solidFill>
                <a:schemeClr val="bg1"/>
              </a:solidFill>
            </a:endParaRPr>
          </a:p>
        </p:txBody>
      </p:sp>
      <p:sp>
        <p:nvSpPr>
          <p:cNvPr id="3" name="Text Placeholder 2"/>
          <p:cNvSpPr>
            <a:spLocks noGrp="1"/>
          </p:cNvSpPr>
          <p:nvPr>
            <p:ph type="body" idx="1"/>
          </p:nvPr>
        </p:nvSpPr>
        <p:spPr/>
        <p:txBody>
          <a:bodyPr>
            <a:normAutofit/>
          </a:bodyPr>
          <a:lstStyle/>
          <a:p>
            <a:r>
              <a:rPr lang="en-US" sz="2800" b="1" dirty="0" smtClean="0">
                <a:solidFill>
                  <a:srgbClr val="FF0000"/>
                </a:solidFill>
              </a:rPr>
              <a:t>Barry Hudson</a:t>
            </a:r>
            <a:endParaRPr lang="en-US" sz="2800" b="1" dirty="0">
              <a:solidFill>
                <a:srgbClr val="FF0000"/>
              </a:solidFill>
            </a:endParaRPr>
          </a:p>
        </p:txBody>
      </p:sp>
      <p:sp>
        <p:nvSpPr>
          <p:cNvPr id="4" name="Content Placeholder 3"/>
          <p:cNvSpPr>
            <a:spLocks noGrp="1"/>
          </p:cNvSpPr>
          <p:nvPr>
            <p:ph sz="half" idx="2"/>
          </p:nvPr>
        </p:nvSpPr>
        <p:spPr>
          <a:xfrm>
            <a:off x="1122201" y="2900553"/>
            <a:ext cx="4304237" cy="2209330"/>
          </a:xfrm>
        </p:spPr>
        <p:txBody>
          <a:bodyPr>
            <a:noAutofit/>
          </a:bodyPr>
          <a:lstStyle/>
          <a:p>
            <a:r>
              <a:rPr lang="en-US" dirty="0" err="1"/>
              <a:t>Programme</a:t>
            </a:r>
            <a:r>
              <a:rPr lang="en-US" dirty="0"/>
              <a:t> Director: Enterprise Systems</a:t>
            </a:r>
          </a:p>
          <a:p>
            <a:r>
              <a:rPr lang="en-US" dirty="0"/>
              <a:t>University of Pretoria, South Africa</a:t>
            </a:r>
          </a:p>
          <a:p>
            <a:r>
              <a:rPr lang="en-US" dirty="0">
                <a:hlinkClick r:id="rId2"/>
              </a:rPr>
              <a:t>barry.hudson@up.ac.za</a:t>
            </a:r>
            <a:endParaRPr lang="en-US" dirty="0"/>
          </a:p>
          <a:p>
            <a:endParaRPr lang="en-US" dirty="0"/>
          </a:p>
        </p:txBody>
      </p:sp>
      <p:sp>
        <p:nvSpPr>
          <p:cNvPr id="7" name="Content Placeholder 3"/>
          <p:cNvSpPr txBox="1">
            <a:spLocks/>
          </p:cNvSpPr>
          <p:nvPr/>
        </p:nvSpPr>
        <p:spPr>
          <a:xfrm>
            <a:off x="6438093" y="3690873"/>
            <a:ext cx="4211977" cy="2511541"/>
          </a:xfrm>
          <a:prstGeom prst="rect">
            <a:avLst/>
          </a:prstGeom>
        </p:spPr>
        <p:txBody>
          <a:bodyPr vert="horz" lIns="45720" tIns="45720" rIns="45720" bIns="45720" rtlCol="0">
            <a:norm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a:buClr>
                <a:srgbClr val="F8931D"/>
              </a:buClr>
            </a:pPr>
            <a:r>
              <a:rPr lang="en-US" dirty="0">
                <a:solidFill>
                  <a:prstClr val="black"/>
                </a:solidFill>
              </a:rPr>
              <a:t>Barry is also:</a:t>
            </a:r>
          </a:p>
          <a:p>
            <a:pPr>
              <a:buClr>
                <a:srgbClr val="F8931D"/>
              </a:buClr>
            </a:pPr>
            <a:r>
              <a:rPr lang="en-US" dirty="0">
                <a:solidFill>
                  <a:prstClr val="black"/>
                </a:solidFill>
              </a:rPr>
              <a:t>- Representative for EMEA region on the HEUG Board &amp;</a:t>
            </a:r>
          </a:p>
          <a:p>
            <a:pPr>
              <a:buClr>
                <a:srgbClr val="F8931D"/>
              </a:buClr>
            </a:pPr>
            <a:r>
              <a:rPr lang="en-US" dirty="0">
                <a:solidFill>
                  <a:prstClr val="black"/>
                </a:solidFill>
              </a:rPr>
              <a:t>- Chair of EMEA HEUG</a:t>
            </a:r>
          </a:p>
          <a:p>
            <a:pPr>
              <a:buClr>
                <a:srgbClr val="F8931D"/>
              </a:buClr>
            </a:pPr>
            <a:r>
              <a:rPr lang="en-US" dirty="0">
                <a:solidFill>
                  <a:prstClr val="black"/>
                </a:solidFill>
                <a:hlinkClick r:id="rId3"/>
              </a:rPr>
              <a:t>bhudson@heug.org</a:t>
            </a:r>
            <a:endParaRPr lang="en-US" dirty="0">
              <a:solidFill>
                <a:prstClr val="black"/>
              </a:solidFill>
            </a:endParaRPr>
          </a:p>
          <a:p>
            <a:pPr>
              <a:buClr>
                <a:srgbClr val="F8931D"/>
              </a:buClr>
            </a:pPr>
            <a:endParaRPr lang="en-US" dirty="0">
              <a:solidFill>
                <a:prstClr val="black"/>
              </a:solidFill>
            </a:endParaRPr>
          </a:p>
          <a:p>
            <a:pPr marL="0" indent="0">
              <a:buClr>
                <a:srgbClr val="F8931D"/>
              </a:buClr>
              <a:buNone/>
            </a:pPr>
            <a:endParaRPr lang="en-US" dirty="0">
              <a:solidFill>
                <a:prstClr val="black"/>
              </a:solidFill>
            </a:endParaRPr>
          </a:p>
        </p:txBody>
      </p:sp>
      <p:sp>
        <p:nvSpPr>
          <p:cNvPr id="10" name="Footer Placeholder 9"/>
          <p:cNvSpPr>
            <a:spLocks noGrp="1"/>
          </p:cNvSpPr>
          <p:nvPr>
            <p:ph type="ftr" sz="quarter" idx="11"/>
          </p:nvPr>
        </p:nvSpPr>
        <p:spPr/>
        <p:txBody>
          <a:bodyPr/>
          <a:lstStyle/>
          <a:p>
            <a:r>
              <a:rPr lang="en-US" dirty="0">
                <a:solidFill>
                  <a:prstClr val="black">
                    <a:lumMod val="90000"/>
                    <a:lumOff val="10000"/>
                  </a:prstClr>
                </a:solidFill>
              </a:rPr>
              <a:t>ADU 8-10 November 2017</a:t>
            </a:r>
          </a:p>
        </p:txBody>
      </p:sp>
    </p:spTree>
    <p:extLst>
      <p:ext uri="{BB962C8B-B14F-4D97-AF65-F5344CB8AC3E}">
        <p14:creationId xmlns:p14="http://schemas.microsoft.com/office/powerpoint/2010/main" val="4117883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flipH="1">
            <a:off x="8805385" y="1870800"/>
            <a:ext cx="1568033"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024320" y="347828"/>
            <a:ext cx="9720072" cy="608668"/>
          </a:xfrm>
        </p:spPr>
        <p:txBody>
          <a:bodyPr>
            <a:normAutofit fontScale="90000"/>
          </a:bodyPr>
          <a:lstStyle/>
          <a:p>
            <a:r>
              <a:rPr lang="en-ZA" dirty="0">
                <a:solidFill>
                  <a:srgbClr val="0070C0"/>
                </a:solidFill>
              </a:rPr>
              <a:t>Management of Contracts and Contract Documents</a:t>
            </a:r>
            <a:endParaRPr lang="en-ZA" dirty="0"/>
          </a:p>
        </p:txBody>
      </p:sp>
      <p:cxnSp>
        <p:nvCxnSpPr>
          <p:cNvPr id="17" name="Straight Connector 16"/>
          <p:cNvCxnSpPr/>
          <p:nvPr/>
        </p:nvCxnSpPr>
        <p:spPr>
          <a:xfrm>
            <a:off x="7980398" y="983579"/>
            <a:ext cx="0" cy="569000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157501" y="930606"/>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24" name="Flowchart: Document 23"/>
          <p:cNvSpPr/>
          <p:nvPr/>
        </p:nvSpPr>
        <p:spPr>
          <a:xfrm>
            <a:off x="5776426" y="1631701"/>
            <a:ext cx="1618938" cy="1185862"/>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Relationship Information</a:t>
            </a:r>
            <a:endParaRPr lang="en-ZA" dirty="0">
              <a:solidFill>
                <a:schemeClr val="tx1"/>
              </a:solidFill>
            </a:endParaRPr>
          </a:p>
        </p:txBody>
      </p:sp>
      <p:sp>
        <p:nvSpPr>
          <p:cNvPr id="26" name="Flowchart: Document 25"/>
          <p:cNvSpPr/>
          <p:nvPr/>
        </p:nvSpPr>
        <p:spPr>
          <a:xfrm>
            <a:off x="5537313" y="3792552"/>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30" name="Rectangle 29"/>
          <p:cNvSpPr/>
          <p:nvPr/>
        </p:nvSpPr>
        <p:spPr>
          <a:xfrm>
            <a:off x="233460" y="940150"/>
            <a:ext cx="4289611" cy="173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rgbClr val="008000"/>
                </a:solidFill>
              </a:rPr>
              <a:t>STEP 1: RELATIONSHIP</a:t>
            </a:r>
          </a:p>
          <a:p>
            <a:r>
              <a:rPr lang="en-ZA" sz="1600" u="sng" dirty="0" smtClean="0">
                <a:solidFill>
                  <a:schemeClr val="tx1"/>
                </a:solidFill>
              </a:rPr>
              <a:t>Step 1(a). </a:t>
            </a:r>
          </a:p>
          <a:p>
            <a:r>
              <a:rPr lang="en-ZA" sz="1600" dirty="0">
                <a:solidFill>
                  <a:schemeClr val="tx1"/>
                </a:solidFill>
              </a:rPr>
              <a:t>For each new relationship between UP and a third party(s) w.r.t. some or other intent, create a new “</a:t>
            </a:r>
            <a:r>
              <a:rPr lang="en-ZA" sz="1600" b="1" dirty="0">
                <a:solidFill>
                  <a:schemeClr val="tx1"/>
                </a:solidFill>
              </a:rPr>
              <a:t>Relationship</a:t>
            </a:r>
            <a:r>
              <a:rPr lang="en-ZA" sz="1600" dirty="0">
                <a:solidFill>
                  <a:schemeClr val="tx1"/>
                </a:solidFill>
              </a:rPr>
              <a:t>” within PeopleSoft &amp; then enrich this “Relationship” with  metadata that “describes” key attributes of this relationship</a:t>
            </a:r>
            <a:endParaRPr lang="en-ZA" sz="1600" dirty="0">
              <a:solidFill>
                <a:schemeClr val="tx1"/>
              </a:solidFill>
            </a:endParaRPr>
          </a:p>
        </p:txBody>
      </p:sp>
      <p:sp>
        <p:nvSpPr>
          <p:cNvPr id="31" name="Rectangle 30"/>
          <p:cNvSpPr/>
          <p:nvPr/>
        </p:nvSpPr>
        <p:spPr>
          <a:xfrm>
            <a:off x="233460" y="2732094"/>
            <a:ext cx="4524278" cy="935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a:solidFill>
                  <a:schemeClr val="tx1"/>
                </a:solidFill>
              </a:rPr>
              <a:t>When the </a:t>
            </a:r>
            <a:r>
              <a:rPr lang="en-ZA" sz="1600" dirty="0" err="1">
                <a:solidFill>
                  <a:schemeClr val="tx1"/>
                </a:solidFill>
              </a:rPr>
              <a:t>Psoft</a:t>
            </a:r>
            <a:r>
              <a:rPr lang="en-ZA" sz="1600" dirty="0">
                <a:solidFill>
                  <a:schemeClr val="tx1"/>
                </a:solidFill>
              </a:rPr>
              <a:t>  Relationship entity is fully populated, trigger RIDC interface that auto-creates the Folio in </a:t>
            </a:r>
            <a:r>
              <a:rPr lang="en-ZA" sz="1600" dirty="0" err="1">
                <a:solidFill>
                  <a:schemeClr val="tx1"/>
                </a:solidFill>
              </a:rPr>
              <a:t>WebCenter</a:t>
            </a:r>
            <a:r>
              <a:rPr lang="en-ZA" sz="1600" dirty="0">
                <a:solidFill>
                  <a:schemeClr val="tx1"/>
                </a:solidFill>
              </a:rPr>
              <a:t> (and passes back </a:t>
            </a:r>
            <a:r>
              <a:rPr lang="en-ZA" sz="1600" dirty="0" err="1">
                <a:solidFill>
                  <a:schemeClr val="tx1"/>
                </a:solidFill>
              </a:rPr>
              <a:t>WebCenter’s</a:t>
            </a:r>
            <a:r>
              <a:rPr lang="en-ZA" sz="1600" dirty="0">
                <a:solidFill>
                  <a:schemeClr val="tx1"/>
                </a:solidFill>
              </a:rPr>
              <a:t> ID for the new Folio)</a:t>
            </a:r>
            <a:endParaRPr lang="en-ZA" sz="1600" dirty="0">
              <a:solidFill>
                <a:schemeClr val="tx1"/>
              </a:solidFill>
            </a:endParaRPr>
          </a:p>
        </p:txBody>
      </p:sp>
      <p:sp>
        <p:nvSpPr>
          <p:cNvPr id="18" name="Rectangle 17"/>
          <p:cNvSpPr/>
          <p:nvPr/>
        </p:nvSpPr>
        <p:spPr>
          <a:xfrm>
            <a:off x="219518" y="3754800"/>
            <a:ext cx="4287012" cy="1323439"/>
          </a:xfrm>
          <a:prstGeom prst="rect">
            <a:avLst/>
          </a:prstGeom>
        </p:spPr>
        <p:txBody>
          <a:bodyPr wrap="square">
            <a:spAutoFit/>
          </a:bodyPr>
          <a:lstStyle/>
          <a:p>
            <a:r>
              <a:rPr lang="en-ZA" sz="1600" b="1" dirty="0">
                <a:solidFill>
                  <a:srgbClr val="008000"/>
                </a:solidFill>
              </a:rPr>
              <a:t>STEP 2: DOCUMENTS</a:t>
            </a:r>
          </a:p>
          <a:p>
            <a:r>
              <a:rPr lang="en-ZA" sz="1600" u="sng" dirty="0"/>
              <a:t>Step 2(a). </a:t>
            </a:r>
          </a:p>
          <a:p>
            <a:r>
              <a:rPr lang="en-ZA" sz="1600" dirty="0"/>
              <a:t>When documents arise from this relationship, add metadata about the document in PeopleSoft (linking the document to earlier “Relationship”)</a:t>
            </a:r>
            <a:endParaRPr lang="en-ZA" sz="1600" dirty="0"/>
          </a:p>
        </p:txBody>
      </p:sp>
      <p:sp>
        <p:nvSpPr>
          <p:cNvPr id="32" name="Rectangle 31"/>
          <p:cNvSpPr/>
          <p:nvPr/>
        </p:nvSpPr>
        <p:spPr>
          <a:xfrm>
            <a:off x="195281" y="4983258"/>
            <a:ext cx="4768874" cy="1323439"/>
          </a:xfrm>
          <a:prstGeom prst="rect">
            <a:avLst/>
          </a:prstGeom>
        </p:spPr>
        <p:txBody>
          <a:bodyPr wrap="square">
            <a:spAutoFit/>
          </a:bodyPr>
          <a:lstStyle/>
          <a:p>
            <a:r>
              <a:rPr lang="en-ZA" sz="1600" u="sng" dirty="0" smtClean="0"/>
              <a:t>Step 2(b). </a:t>
            </a:r>
            <a:endParaRPr lang="en-ZA" sz="1600" u="sng" dirty="0"/>
          </a:p>
          <a:p>
            <a:r>
              <a:rPr lang="en-ZA" sz="1600" dirty="0"/>
              <a:t>Then upload scanned document into P/Soft… which then uses RIDC to insert Doc into WC Folio; returns </a:t>
            </a:r>
            <a:r>
              <a:rPr lang="en-ZA" sz="1600" dirty="0" err="1"/>
              <a:t>WebCentre’s</a:t>
            </a:r>
            <a:r>
              <a:rPr lang="en-ZA" sz="1600" dirty="0"/>
              <a:t> ID for this Doc, then auto-deletes uploaded document from PeopleSoft</a:t>
            </a:r>
            <a:endParaRPr lang="en-ZA" sz="1600" dirty="0"/>
          </a:p>
        </p:txBody>
      </p:sp>
      <p:sp>
        <p:nvSpPr>
          <p:cNvPr id="33" name="Rectangle 32"/>
          <p:cNvSpPr/>
          <p:nvPr/>
        </p:nvSpPr>
        <p:spPr>
          <a:xfrm>
            <a:off x="5023443" y="956461"/>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PEOPLESOFT</a:t>
            </a:r>
            <a:endParaRPr lang="en-ZA" b="1" dirty="0">
              <a:solidFill>
                <a:srgbClr val="FF0000"/>
              </a:solidFill>
            </a:endParaRPr>
          </a:p>
        </p:txBody>
      </p:sp>
      <p:sp>
        <p:nvSpPr>
          <p:cNvPr id="34" name="Rectangle 33"/>
          <p:cNvSpPr/>
          <p:nvPr/>
        </p:nvSpPr>
        <p:spPr>
          <a:xfrm>
            <a:off x="213957" y="6326454"/>
            <a:ext cx="3403740" cy="419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smtClean="0">
                <a:solidFill>
                  <a:srgbClr val="FF0000"/>
                </a:solidFill>
              </a:rPr>
              <a:t>Repeat Steps 2(a) and 2(b) for each new document</a:t>
            </a:r>
            <a:endParaRPr lang="en-ZA" sz="1600" dirty="0">
              <a:solidFill>
                <a:srgbClr val="FF0000"/>
              </a:solidFill>
            </a:endParaRPr>
          </a:p>
        </p:txBody>
      </p:sp>
      <p:sp>
        <p:nvSpPr>
          <p:cNvPr id="35" name="Right Arrow 34"/>
          <p:cNvSpPr/>
          <p:nvPr/>
        </p:nvSpPr>
        <p:spPr>
          <a:xfrm rot="19844122">
            <a:off x="6833171" y="3490239"/>
            <a:ext cx="2453479" cy="2519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Curved Up Arrow 35"/>
          <p:cNvSpPr/>
          <p:nvPr/>
        </p:nvSpPr>
        <p:spPr>
          <a:xfrm rot="19582279" flipH="1">
            <a:off x="7228423" y="3677377"/>
            <a:ext cx="2460819" cy="390149"/>
          </a:xfrm>
          <a:prstGeom prst="curvedUpArrow">
            <a:avLst>
              <a:gd name="adj1" fmla="val 19763"/>
              <a:gd name="adj2" fmla="val 50000"/>
              <a:gd name="adj3" fmla="val 25000"/>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37" name="Folded Corner 36"/>
          <p:cNvSpPr/>
          <p:nvPr/>
        </p:nvSpPr>
        <p:spPr>
          <a:xfrm>
            <a:off x="9210783" y="136229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cxnSp>
        <p:nvCxnSpPr>
          <p:cNvPr id="41" name="Straight Arrow Connector 40"/>
          <p:cNvCxnSpPr/>
          <p:nvPr/>
        </p:nvCxnSpPr>
        <p:spPr>
          <a:xfrm>
            <a:off x="4757738" y="2290985"/>
            <a:ext cx="779575"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79650" y="4510724"/>
            <a:ext cx="779575"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6" idx="0"/>
            <a:endCxn id="24" idx="2"/>
          </p:cNvCxnSpPr>
          <p:nvPr/>
        </p:nvCxnSpPr>
        <p:spPr>
          <a:xfrm rot="5400000" flipH="1" flipV="1">
            <a:off x="5841460" y="3048117"/>
            <a:ext cx="1053388" cy="43548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Folded Corner 37"/>
          <p:cNvSpPr/>
          <p:nvPr/>
        </p:nvSpPr>
        <p:spPr>
          <a:xfrm>
            <a:off x="10037075" y="1349274"/>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100" dirty="0" smtClean="0">
                <a:solidFill>
                  <a:schemeClr val="tx1"/>
                </a:solidFill>
              </a:rPr>
              <a:t>Meeting Minutes</a:t>
            </a:r>
            <a:endParaRPr lang="en-ZA" sz="1100" dirty="0">
              <a:solidFill>
                <a:schemeClr val="tx1"/>
              </a:solidFill>
            </a:endParaRPr>
          </a:p>
        </p:txBody>
      </p:sp>
      <p:sp>
        <p:nvSpPr>
          <p:cNvPr id="5" name="Parallelogram 4"/>
          <p:cNvSpPr/>
          <p:nvPr/>
        </p:nvSpPr>
        <p:spPr>
          <a:xfrm>
            <a:off x="9168508" y="1978606"/>
            <a:ext cx="1438274"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FOLIO: UP’s Relationship with Entity X re ABC</a:t>
            </a:r>
            <a:endParaRPr lang="en-ZA" sz="1300" dirty="0">
              <a:solidFill>
                <a:schemeClr val="tx1"/>
              </a:solidFill>
            </a:endParaRPr>
          </a:p>
        </p:txBody>
      </p:sp>
      <p:sp>
        <p:nvSpPr>
          <p:cNvPr id="40" name="Flowchart: Document 39"/>
          <p:cNvSpPr/>
          <p:nvPr/>
        </p:nvSpPr>
        <p:spPr>
          <a:xfrm>
            <a:off x="5789141" y="4026929"/>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9" name="Folded Corner 8"/>
          <p:cNvSpPr/>
          <p:nvPr/>
        </p:nvSpPr>
        <p:spPr>
          <a:xfrm>
            <a:off x="6743350" y="4716291"/>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100" dirty="0" smtClean="0">
                <a:solidFill>
                  <a:schemeClr val="tx1"/>
                </a:solidFill>
              </a:rPr>
              <a:t>Meeting Minutes</a:t>
            </a:r>
            <a:endParaRPr lang="en-ZA" sz="1100" dirty="0">
              <a:solidFill>
                <a:schemeClr val="tx1"/>
              </a:solidFill>
            </a:endParaRPr>
          </a:p>
        </p:txBody>
      </p:sp>
      <p:sp>
        <p:nvSpPr>
          <p:cNvPr id="39"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7174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40"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5"/>
          <p:cNvSpPr/>
          <p:nvPr/>
        </p:nvSpPr>
        <p:spPr>
          <a:xfrm flipH="1">
            <a:off x="8282110" y="2832501"/>
            <a:ext cx="2229406"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024320" y="347828"/>
            <a:ext cx="9720072" cy="608668"/>
          </a:xfrm>
        </p:spPr>
        <p:txBody>
          <a:bodyPr>
            <a:normAutofit fontScale="90000"/>
          </a:bodyPr>
          <a:lstStyle/>
          <a:p>
            <a:r>
              <a:rPr lang="en-ZA" dirty="0">
                <a:solidFill>
                  <a:srgbClr val="0070C0"/>
                </a:solidFill>
              </a:rPr>
              <a:t>Management of Contracts and Contract Documents</a:t>
            </a:r>
            <a:endParaRPr lang="en-ZA" dirty="0"/>
          </a:p>
        </p:txBody>
      </p:sp>
      <p:sp>
        <p:nvSpPr>
          <p:cNvPr id="4" name="Footer Placeholder 3"/>
          <p:cNvSpPr>
            <a:spLocks noGrp="1"/>
          </p:cNvSpPr>
          <p:nvPr>
            <p:ph type="ftr" sz="quarter" idx="11"/>
          </p:nvPr>
        </p:nvSpPr>
        <p:spPr>
          <a:xfrm>
            <a:off x="6828905" y="6399264"/>
            <a:ext cx="5901459" cy="274320"/>
          </a:xfrm>
        </p:spPr>
        <p:txBody>
          <a:bodyPr/>
          <a:lstStyle/>
          <a:p>
            <a:r>
              <a:rPr lang="en-US" smtClean="0">
                <a:solidFill>
                  <a:prstClr val="black">
                    <a:lumMod val="90000"/>
                    <a:lumOff val="10000"/>
                  </a:prstClr>
                </a:solidFill>
              </a:rPr>
              <a:t>ADU 9-11 November 2016</a:t>
            </a:r>
            <a:endParaRPr lang="en-US">
              <a:solidFill>
                <a:prstClr val="black">
                  <a:lumMod val="90000"/>
                  <a:lumOff val="10000"/>
                </a:prstClr>
              </a:solidFill>
            </a:endParaRPr>
          </a:p>
        </p:txBody>
      </p:sp>
      <p:cxnSp>
        <p:nvCxnSpPr>
          <p:cNvPr id="17" name="Straight Connector 16"/>
          <p:cNvCxnSpPr/>
          <p:nvPr/>
        </p:nvCxnSpPr>
        <p:spPr>
          <a:xfrm>
            <a:off x="7980398" y="983579"/>
            <a:ext cx="0" cy="569000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157501" y="930606"/>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24" name="Flowchart: Document 23"/>
          <p:cNvSpPr/>
          <p:nvPr/>
        </p:nvSpPr>
        <p:spPr>
          <a:xfrm>
            <a:off x="5776426" y="1631701"/>
            <a:ext cx="1618938" cy="1185862"/>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Relationship Information</a:t>
            </a:r>
            <a:endParaRPr lang="en-ZA" dirty="0">
              <a:solidFill>
                <a:schemeClr val="tx1"/>
              </a:solidFill>
            </a:endParaRPr>
          </a:p>
        </p:txBody>
      </p:sp>
      <p:sp>
        <p:nvSpPr>
          <p:cNvPr id="26" name="Flowchart: Document 25"/>
          <p:cNvSpPr/>
          <p:nvPr/>
        </p:nvSpPr>
        <p:spPr>
          <a:xfrm>
            <a:off x="5537313" y="3792552"/>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30" name="Rectangle 29"/>
          <p:cNvSpPr/>
          <p:nvPr/>
        </p:nvSpPr>
        <p:spPr>
          <a:xfrm>
            <a:off x="233460" y="940150"/>
            <a:ext cx="4289611" cy="17305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b="1" dirty="0" smtClean="0">
                <a:solidFill>
                  <a:srgbClr val="008000"/>
                </a:solidFill>
              </a:rPr>
              <a:t>STEP 1: RELATIONSHIP</a:t>
            </a:r>
          </a:p>
          <a:p>
            <a:r>
              <a:rPr lang="en-ZA" sz="1600" u="sng" dirty="0" smtClean="0">
                <a:solidFill>
                  <a:schemeClr val="tx1"/>
                </a:solidFill>
              </a:rPr>
              <a:t>Step 1(a). </a:t>
            </a:r>
          </a:p>
          <a:p>
            <a:r>
              <a:rPr lang="en-ZA" sz="1600" dirty="0" smtClean="0">
                <a:solidFill>
                  <a:schemeClr val="tx1"/>
                </a:solidFill>
              </a:rPr>
              <a:t>In PeopleSoft, for each new relationship between UP and a third party(s) w.r.t. some or other intent, </a:t>
            </a:r>
            <a:r>
              <a:rPr lang="en-ZA" sz="1600" dirty="0">
                <a:solidFill>
                  <a:schemeClr val="tx1"/>
                </a:solidFill>
              </a:rPr>
              <a:t>create </a:t>
            </a:r>
            <a:r>
              <a:rPr lang="en-ZA" sz="1600" dirty="0" smtClean="0">
                <a:solidFill>
                  <a:schemeClr val="tx1"/>
                </a:solidFill>
              </a:rPr>
              <a:t>a new </a:t>
            </a:r>
            <a:r>
              <a:rPr lang="en-ZA" sz="1600" dirty="0">
                <a:solidFill>
                  <a:schemeClr val="tx1"/>
                </a:solidFill>
              </a:rPr>
              <a:t>“</a:t>
            </a:r>
            <a:r>
              <a:rPr lang="en-ZA" sz="1600" b="1" dirty="0">
                <a:solidFill>
                  <a:schemeClr val="tx1"/>
                </a:solidFill>
              </a:rPr>
              <a:t>Relationship</a:t>
            </a:r>
            <a:r>
              <a:rPr lang="en-ZA" sz="1600" dirty="0">
                <a:solidFill>
                  <a:schemeClr val="tx1"/>
                </a:solidFill>
              </a:rPr>
              <a:t>” </a:t>
            </a:r>
            <a:r>
              <a:rPr lang="en-ZA" sz="1600" dirty="0" smtClean="0">
                <a:solidFill>
                  <a:schemeClr val="tx1"/>
                </a:solidFill>
              </a:rPr>
              <a:t>&amp; enrich this “Relationship” with  metadata that “describes” key attributes of this relationship</a:t>
            </a:r>
            <a:endParaRPr lang="en-ZA" sz="1600" dirty="0">
              <a:solidFill>
                <a:schemeClr val="tx1"/>
              </a:solidFill>
            </a:endParaRPr>
          </a:p>
        </p:txBody>
      </p:sp>
      <p:sp>
        <p:nvSpPr>
          <p:cNvPr id="31" name="Rectangle 30"/>
          <p:cNvSpPr/>
          <p:nvPr/>
        </p:nvSpPr>
        <p:spPr>
          <a:xfrm>
            <a:off x="233460" y="2732094"/>
            <a:ext cx="4524278" cy="935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smtClean="0">
                <a:solidFill>
                  <a:schemeClr val="tx1"/>
                </a:solidFill>
              </a:rPr>
              <a:t>Step 1(b) </a:t>
            </a:r>
          </a:p>
          <a:p>
            <a:r>
              <a:rPr lang="en-ZA" sz="1600" dirty="0" smtClean="0">
                <a:solidFill>
                  <a:schemeClr val="tx1"/>
                </a:solidFill>
              </a:rPr>
              <a:t>When Relationship entity fully populated, trigger RIDC interface that auto-creates the Folio in </a:t>
            </a:r>
            <a:r>
              <a:rPr lang="en-ZA" sz="1600" dirty="0" err="1" smtClean="0">
                <a:solidFill>
                  <a:schemeClr val="tx1"/>
                </a:solidFill>
              </a:rPr>
              <a:t>WebCenter</a:t>
            </a:r>
            <a:r>
              <a:rPr lang="en-ZA" sz="1600" dirty="0" smtClean="0">
                <a:solidFill>
                  <a:schemeClr val="tx1"/>
                </a:solidFill>
              </a:rPr>
              <a:t> (and passes back </a:t>
            </a:r>
            <a:r>
              <a:rPr lang="en-ZA" sz="1600" dirty="0" err="1" smtClean="0">
                <a:solidFill>
                  <a:schemeClr val="tx1"/>
                </a:solidFill>
              </a:rPr>
              <a:t>WebCenter’s</a:t>
            </a:r>
            <a:r>
              <a:rPr lang="en-ZA" sz="1600" dirty="0" smtClean="0">
                <a:solidFill>
                  <a:schemeClr val="tx1"/>
                </a:solidFill>
              </a:rPr>
              <a:t> ID for the new Folio)</a:t>
            </a:r>
            <a:endParaRPr lang="en-ZA" sz="1600" dirty="0">
              <a:solidFill>
                <a:schemeClr val="tx1"/>
              </a:solidFill>
            </a:endParaRPr>
          </a:p>
        </p:txBody>
      </p:sp>
      <p:sp>
        <p:nvSpPr>
          <p:cNvPr id="18" name="Rectangle 17"/>
          <p:cNvSpPr/>
          <p:nvPr/>
        </p:nvSpPr>
        <p:spPr>
          <a:xfrm>
            <a:off x="219518" y="3754800"/>
            <a:ext cx="4287012" cy="1323439"/>
          </a:xfrm>
          <a:prstGeom prst="rect">
            <a:avLst/>
          </a:prstGeom>
        </p:spPr>
        <p:txBody>
          <a:bodyPr wrap="square">
            <a:spAutoFit/>
          </a:bodyPr>
          <a:lstStyle/>
          <a:p>
            <a:r>
              <a:rPr lang="en-ZA" sz="1600" b="1" dirty="0">
                <a:solidFill>
                  <a:srgbClr val="008000"/>
                </a:solidFill>
              </a:rPr>
              <a:t>STEP 2: DOCUMENTS</a:t>
            </a:r>
          </a:p>
          <a:p>
            <a:r>
              <a:rPr lang="en-ZA" sz="1600" u="sng" dirty="0"/>
              <a:t>Step 2(a). </a:t>
            </a:r>
          </a:p>
          <a:p>
            <a:r>
              <a:rPr lang="en-ZA" sz="1600" dirty="0"/>
              <a:t>When documents arise from this relationship, </a:t>
            </a:r>
            <a:r>
              <a:rPr lang="en-ZA" sz="1600" dirty="0" smtClean="0"/>
              <a:t>add metadata about the document in PeopleSoft linking to earlier “Relationship”</a:t>
            </a:r>
            <a:endParaRPr lang="en-ZA" sz="1600" dirty="0"/>
          </a:p>
        </p:txBody>
      </p:sp>
      <p:sp>
        <p:nvSpPr>
          <p:cNvPr id="32" name="Rectangle 31"/>
          <p:cNvSpPr/>
          <p:nvPr/>
        </p:nvSpPr>
        <p:spPr>
          <a:xfrm>
            <a:off x="213957" y="5008881"/>
            <a:ext cx="4309114" cy="1323439"/>
          </a:xfrm>
          <a:prstGeom prst="rect">
            <a:avLst/>
          </a:prstGeom>
        </p:spPr>
        <p:txBody>
          <a:bodyPr wrap="square">
            <a:spAutoFit/>
          </a:bodyPr>
          <a:lstStyle/>
          <a:p>
            <a:r>
              <a:rPr lang="en-ZA" sz="1600" u="sng" dirty="0" smtClean="0"/>
              <a:t>Step 2(b). </a:t>
            </a:r>
            <a:endParaRPr lang="en-ZA" sz="1600" u="sng" dirty="0"/>
          </a:p>
          <a:p>
            <a:r>
              <a:rPr lang="en-ZA" sz="1600" dirty="0"/>
              <a:t>Then upload scanned document into P/Soft… which then uses RIDC to insert Doc into WC Folio; returns </a:t>
            </a:r>
            <a:r>
              <a:rPr lang="en-ZA" sz="1600" dirty="0" err="1"/>
              <a:t>WebCentre’s</a:t>
            </a:r>
            <a:r>
              <a:rPr lang="en-ZA" sz="1600" dirty="0"/>
              <a:t> ID for this Doc, then auto-deletes uploaded document from PeopleSoft</a:t>
            </a:r>
            <a:endParaRPr lang="en-ZA" sz="1600" dirty="0"/>
          </a:p>
        </p:txBody>
      </p:sp>
      <p:sp>
        <p:nvSpPr>
          <p:cNvPr id="33" name="Rectangle 32"/>
          <p:cNvSpPr/>
          <p:nvPr/>
        </p:nvSpPr>
        <p:spPr>
          <a:xfrm>
            <a:off x="5023443" y="956461"/>
            <a:ext cx="2354016" cy="392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PEOPLESOFT</a:t>
            </a:r>
            <a:endParaRPr lang="en-ZA" b="1" dirty="0">
              <a:solidFill>
                <a:srgbClr val="FF0000"/>
              </a:solidFill>
            </a:endParaRPr>
          </a:p>
        </p:txBody>
      </p:sp>
      <p:sp>
        <p:nvSpPr>
          <p:cNvPr id="34" name="Rectangle 33"/>
          <p:cNvSpPr/>
          <p:nvPr/>
        </p:nvSpPr>
        <p:spPr>
          <a:xfrm>
            <a:off x="213957" y="6326454"/>
            <a:ext cx="3403740" cy="419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smtClean="0">
                <a:solidFill>
                  <a:srgbClr val="FF0000"/>
                </a:solidFill>
              </a:rPr>
              <a:t>Repeat Steps 2(a) and 2(b) for each new document</a:t>
            </a:r>
            <a:endParaRPr lang="en-ZA" sz="1600" dirty="0">
              <a:solidFill>
                <a:srgbClr val="FF0000"/>
              </a:solidFill>
            </a:endParaRPr>
          </a:p>
        </p:txBody>
      </p:sp>
      <p:sp>
        <p:nvSpPr>
          <p:cNvPr id="37" name="Folded Corner 36"/>
          <p:cNvSpPr/>
          <p:nvPr/>
        </p:nvSpPr>
        <p:spPr>
          <a:xfrm>
            <a:off x="8574678" y="247547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Email</a:t>
            </a:r>
          </a:p>
        </p:txBody>
      </p:sp>
      <p:cxnSp>
        <p:nvCxnSpPr>
          <p:cNvPr id="41" name="Straight Arrow Connector 40"/>
          <p:cNvCxnSpPr/>
          <p:nvPr/>
        </p:nvCxnSpPr>
        <p:spPr>
          <a:xfrm>
            <a:off x="4757738" y="2290985"/>
            <a:ext cx="779575"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479650" y="4510724"/>
            <a:ext cx="779575" cy="0"/>
          </a:xfrm>
          <a:prstGeom prst="straightConnector1">
            <a:avLst/>
          </a:prstGeom>
          <a:ln w="762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6" idx="0"/>
            <a:endCxn id="24" idx="2"/>
          </p:cNvCxnSpPr>
          <p:nvPr/>
        </p:nvCxnSpPr>
        <p:spPr>
          <a:xfrm rot="5400000" flipH="1" flipV="1">
            <a:off x="5841460" y="3048117"/>
            <a:ext cx="1053388" cy="43548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Folded Corner 37"/>
          <p:cNvSpPr/>
          <p:nvPr/>
        </p:nvSpPr>
        <p:spPr>
          <a:xfrm>
            <a:off x="8962040" y="2424349"/>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100" dirty="0" smtClean="0">
                <a:solidFill>
                  <a:schemeClr val="tx1"/>
                </a:solidFill>
              </a:rPr>
              <a:t>Meeting Minutes</a:t>
            </a:r>
            <a:endParaRPr lang="en-ZA" sz="1100" dirty="0">
              <a:solidFill>
                <a:schemeClr val="tx1"/>
              </a:solidFill>
            </a:endParaRPr>
          </a:p>
        </p:txBody>
      </p:sp>
      <p:sp>
        <p:nvSpPr>
          <p:cNvPr id="43" name="Folded Corner 42"/>
          <p:cNvSpPr/>
          <p:nvPr/>
        </p:nvSpPr>
        <p:spPr>
          <a:xfrm>
            <a:off x="9510786" y="2367177"/>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1</a:t>
            </a:r>
          </a:p>
        </p:txBody>
      </p:sp>
      <p:sp>
        <p:nvSpPr>
          <p:cNvPr id="45" name="Folded Corner 44"/>
          <p:cNvSpPr/>
          <p:nvPr/>
        </p:nvSpPr>
        <p:spPr>
          <a:xfrm>
            <a:off x="9997166" y="2324262"/>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a:solidFill>
                  <a:schemeClr val="tx1"/>
                </a:solidFill>
              </a:rPr>
              <a:t>Draft Contract </a:t>
            </a:r>
            <a:r>
              <a:rPr lang="en-ZA" sz="1100" dirty="0" err="1">
                <a:solidFill>
                  <a:schemeClr val="tx1"/>
                </a:solidFill>
              </a:rPr>
              <a:t>Ver</a:t>
            </a:r>
            <a:r>
              <a:rPr lang="en-ZA" sz="1100" dirty="0">
                <a:solidFill>
                  <a:schemeClr val="tx1"/>
                </a:solidFill>
              </a:rPr>
              <a:t> 2</a:t>
            </a:r>
          </a:p>
        </p:txBody>
      </p:sp>
      <p:sp>
        <p:nvSpPr>
          <p:cNvPr id="46" name="Folded Corner 45"/>
          <p:cNvSpPr/>
          <p:nvPr/>
        </p:nvSpPr>
        <p:spPr>
          <a:xfrm>
            <a:off x="10475750" y="2240272"/>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Signed Contract</a:t>
            </a:r>
            <a:endParaRPr lang="en-ZA" sz="1100" dirty="0">
              <a:solidFill>
                <a:schemeClr val="tx1"/>
              </a:solidFill>
            </a:endParaRPr>
          </a:p>
        </p:txBody>
      </p:sp>
      <p:sp>
        <p:nvSpPr>
          <p:cNvPr id="47" name="Folded Corner 46"/>
          <p:cNvSpPr/>
          <p:nvPr/>
        </p:nvSpPr>
        <p:spPr>
          <a:xfrm>
            <a:off x="10962130" y="2157750"/>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Amend-</a:t>
            </a:r>
            <a:r>
              <a:rPr lang="en-ZA" sz="1100" dirty="0" err="1" smtClean="0">
                <a:solidFill>
                  <a:schemeClr val="tx1"/>
                </a:solidFill>
              </a:rPr>
              <a:t>ment</a:t>
            </a:r>
            <a:r>
              <a:rPr lang="en-ZA" sz="1100" dirty="0" smtClean="0">
                <a:solidFill>
                  <a:schemeClr val="tx1"/>
                </a:solidFill>
              </a:rPr>
              <a:t> to signed Contract</a:t>
            </a:r>
            <a:endParaRPr lang="en-ZA" sz="1100" dirty="0">
              <a:solidFill>
                <a:schemeClr val="tx1"/>
              </a:solidFill>
            </a:endParaRPr>
          </a:p>
        </p:txBody>
      </p:sp>
      <p:sp>
        <p:nvSpPr>
          <p:cNvPr id="40" name="Flowchart: Document 39"/>
          <p:cNvSpPr/>
          <p:nvPr/>
        </p:nvSpPr>
        <p:spPr>
          <a:xfrm>
            <a:off x="5789141" y="4026929"/>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5" name="Parallelogram 4"/>
          <p:cNvSpPr/>
          <p:nvPr/>
        </p:nvSpPr>
        <p:spPr>
          <a:xfrm>
            <a:off x="8713581" y="2952602"/>
            <a:ext cx="2687253"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FOLIO: UP’s Relationship with Entity X re ABC</a:t>
            </a:r>
            <a:endParaRPr lang="en-ZA" sz="1300" dirty="0">
              <a:solidFill>
                <a:schemeClr val="tx1"/>
              </a:solidFill>
            </a:endParaRPr>
          </a:p>
        </p:txBody>
      </p:sp>
      <p:sp>
        <p:nvSpPr>
          <p:cNvPr id="29" name="Flowchart: Document 28"/>
          <p:cNvSpPr/>
          <p:nvPr/>
        </p:nvSpPr>
        <p:spPr>
          <a:xfrm>
            <a:off x="6019842" y="4319129"/>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39" name="Flowchart: Document 38"/>
          <p:cNvSpPr/>
          <p:nvPr/>
        </p:nvSpPr>
        <p:spPr>
          <a:xfrm>
            <a:off x="6159920" y="4795955"/>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48" name="Flowchart: Document 47"/>
          <p:cNvSpPr/>
          <p:nvPr/>
        </p:nvSpPr>
        <p:spPr>
          <a:xfrm>
            <a:off x="6461682" y="5255362"/>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49" name="Flowchart: Document 48"/>
          <p:cNvSpPr/>
          <p:nvPr/>
        </p:nvSpPr>
        <p:spPr>
          <a:xfrm>
            <a:off x="6754199" y="5549448"/>
            <a:ext cx="1226199" cy="1019329"/>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Document Information</a:t>
            </a:r>
            <a:endParaRPr lang="en-ZA" dirty="0">
              <a:solidFill>
                <a:schemeClr val="tx1"/>
              </a:solidFill>
            </a:endParaRPr>
          </a:p>
        </p:txBody>
      </p:sp>
      <p:sp>
        <p:nvSpPr>
          <p:cNvPr id="50" name="Rounded Rectangular Callout 49"/>
          <p:cNvSpPr/>
          <p:nvPr/>
        </p:nvSpPr>
        <p:spPr>
          <a:xfrm>
            <a:off x="8470433" y="4367937"/>
            <a:ext cx="3111822" cy="2139566"/>
          </a:xfrm>
          <a:prstGeom prst="wedgeRoundRectCallout">
            <a:avLst>
              <a:gd name="adj1" fmla="val -33913"/>
              <a:gd name="adj2" fmla="val 13470"/>
              <a:gd name="adj3" fmla="val 16667"/>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bg1"/>
                </a:solidFill>
                <a:latin typeface="Arial" panose="020B0604020202020204" pitchFamily="34" charset="0"/>
                <a:cs typeface="Arial" panose="020B0604020202020204" pitchFamily="34" charset="0"/>
              </a:rPr>
              <a:t>So the images now reside in </a:t>
            </a:r>
            <a:r>
              <a:rPr lang="en-ZA" sz="1400" dirty="0" err="1" smtClean="0">
                <a:solidFill>
                  <a:schemeClr val="bg1"/>
                </a:solidFill>
                <a:latin typeface="Arial" panose="020B0604020202020204" pitchFamily="34" charset="0"/>
                <a:cs typeface="Arial" panose="020B0604020202020204" pitchFamily="34" charset="0"/>
              </a:rPr>
              <a:t>WebCenter</a:t>
            </a:r>
            <a:r>
              <a:rPr lang="en-ZA" sz="1400" dirty="0" smtClean="0">
                <a:solidFill>
                  <a:schemeClr val="bg1"/>
                </a:solidFill>
                <a:latin typeface="Arial" panose="020B0604020202020204" pitchFamily="34" charset="0"/>
                <a:cs typeface="Arial" panose="020B0604020202020204" pitchFamily="34" charset="0"/>
              </a:rPr>
              <a:t> Content (which is optimised to manage large volumes of documents), but the data ABOUT the relationship and documents now reside in P/Soft tables  … where it is more easily accessed to facilitate reporting, analysis, etc.</a:t>
            </a:r>
            <a:endParaRPr lang="en-Z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5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2000"/>
                                  </p:stCondLst>
                                  <p:childTnLst>
                                    <p:set>
                                      <p:cBhvr>
                                        <p:cTn id="12" dur="1" fill="hold">
                                          <p:stCondLst>
                                            <p:cond delay="0"/>
                                          </p:stCondLst>
                                        </p:cTn>
                                        <p:tgtEl>
                                          <p:spTgt spid="3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4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2000"/>
                                  </p:stCondLst>
                                  <p:childTnLst>
                                    <p:set>
                                      <p:cBhvr>
                                        <p:cTn id="18" dur="1" fill="hold">
                                          <p:stCondLst>
                                            <p:cond delay="0"/>
                                          </p:stCondLst>
                                        </p:cTn>
                                        <p:tgtEl>
                                          <p:spTgt spid="48"/>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grpId="0" nodeType="afterEffect">
                                  <p:stCondLst>
                                    <p:cond delay="1000"/>
                                  </p:stCondLst>
                                  <p:childTnLst>
                                    <p:set>
                                      <p:cBhvr>
                                        <p:cTn id="21" dur="1" fill="hold">
                                          <p:stCondLst>
                                            <p:cond delay="0"/>
                                          </p:stCondLst>
                                        </p:cTn>
                                        <p:tgtEl>
                                          <p:spTgt spid="46"/>
                                        </p:tgtEl>
                                        <p:attrNameLst>
                                          <p:attrName>style.visibility</p:attrName>
                                        </p:attrNameLst>
                                      </p:cBhvr>
                                      <p:to>
                                        <p:strVal val="visible"/>
                                      </p:to>
                                    </p:set>
                                  </p:childTnLst>
                                </p:cTn>
                              </p:par>
                            </p:childTnLst>
                          </p:cTn>
                        </p:par>
                        <p:par>
                          <p:cTn id="22" fill="hold">
                            <p:stCondLst>
                              <p:cond delay="7000"/>
                            </p:stCondLst>
                            <p:childTnLst>
                              <p:par>
                                <p:cTn id="23" presetID="1" presetClass="entr" presetSubtype="0" fill="hold" grpId="0" nodeType="afterEffect">
                                  <p:stCondLst>
                                    <p:cond delay="200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grpId="0" nodeType="afterEffect">
                                  <p:stCondLst>
                                    <p:cond delay="1000"/>
                                  </p:stCondLst>
                                  <p:childTnLst>
                                    <p:set>
                                      <p:cBhvr>
                                        <p:cTn id="27" dur="1" fill="hold">
                                          <p:stCondLst>
                                            <p:cond delay="0"/>
                                          </p:stCondLst>
                                        </p:cTn>
                                        <p:tgtEl>
                                          <p:spTgt spid="4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6" grpId="0" animBg="1"/>
      <p:bldP spid="47" grpId="0" animBg="1"/>
      <p:bldP spid="29" grpId="0" animBg="1"/>
      <p:bldP spid="39" grpId="0" animBg="1"/>
      <p:bldP spid="48"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649941" y="1692998"/>
            <a:ext cx="10515600" cy="4362941"/>
          </a:xfrm>
        </p:spPr>
        <p:txBody>
          <a:bodyPr>
            <a:noAutofit/>
          </a:bodyPr>
          <a:lstStyle/>
          <a:p>
            <a:r>
              <a:rPr lang="en-ZA" sz="2400" dirty="0" smtClean="0"/>
              <a:t>But before doing a walk-through of the process to add a new Agreement Relationship, we need to first talk about Agreement Relationship </a:t>
            </a:r>
            <a:r>
              <a:rPr lang="en-ZA" sz="2400" dirty="0" smtClean="0">
                <a:solidFill>
                  <a:srgbClr val="FF0000"/>
                </a:solidFill>
              </a:rPr>
              <a:t>Types and Sub-types </a:t>
            </a:r>
            <a:r>
              <a:rPr lang="en-ZA" sz="2400" dirty="0" smtClean="0"/>
              <a:t>… as each Relationship needs to be classified (primarily for reporting purposes)</a:t>
            </a:r>
          </a:p>
          <a:p>
            <a:pPr marL="0" indent="0">
              <a:buNone/>
            </a:pPr>
            <a:r>
              <a:rPr lang="en-ZA" sz="2400" dirty="0"/>
              <a:t>Within the configuration options of this system are tables that:</a:t>
            </a:r>
          </a:p>
          <a:p>
            <a:pPr marL="442913" indent="-442913">
              <a:buClrTx/>
              <a:buFont typeface="Arial" panose="020B0604020202020204" pitchFamily="34" charset="0"/>
              <a:buChar char="•"/>
            </a:pPr>
            <a:r>
              <a:rPr lang="en-ZA" sz="2400" dirty="0" smtClean="0"/>
              <a:t>Define </a:t>
            </a:r>
            <a:r>
              <a:rPr lang="en-ZA" sz="2400" dirty="0"/>
              <a:t>which Contract Types </a:t>
            </a:r>
            <a:r>
              <a:rPr lang="en-ZA" sz="2400" dirty="0" smtClean="0"/>
              <a:t>are permitted</a:t>
            </a:r>
            <a:endParaRPr lang="en-ZA" sz="2400" dirty="0"/>
          </a:p>
          <a:p>
            <a:pPr marL="442913" indent="-442913">
              <a:buClrTx/>
              <a:buFont typeface="Arial" panose="020B0604020202020204" pitchFamily="34" charset="0"/>
              <a:buChar char="•"/>
            </a:pPr>
            <a:r>
              <a:rPr lang="en-ZA" sz="2400" dirty="0"/>
              <a:t>Define what Contract Sub-Types </a:t>
            </a:r>
            <a:r>
              <a:rPr lang="en-ZA" sz="2400" dirty="0" smtClean="0"/>
              <a:t>are permitted</a:t>
            </a:r>
            <a:endParaRPr lang="en-ZA" sz="2400" dirty="0"/>
          </a:p>
          <a:p>
            <a:pPr marL="442913" indent="-442913">
              <a:buClrTx/>
              <a:buFont typeface="Arial" panose="020B0604020202020204" pitchFamily="34" charset="0"/>
              <a:buChar char="•"/>
            </a:pPr>
            <a:r>
              <a:rPr lang="en-ZA" sz="2400" dirty="0"/>
              <a:t>Which Sub-types can be used in conjunction with which </a:t>
            </a:r>
            <a:r>
              <a:rPr lang="en-ZA" sz="2400" dirty="0" smtClean="0"/>
              <a:t>Types</a:t>
            </a:r>
          </a:p>
          <a:p>
            <a:pPr marL="442913" indent="-442913">
              <a:buClrTx/>
              <a:buFont typeface="Arial" panose="020B0604020202020204" pitchFamily="34" charset="0"/>
              <a:buChar char="•"/>
            </a:pPr>
            <a:endParaRPr lang="en-ZA" sz="2400" dirty="0"/>
          </a:p>
          <a:p>
            <a:pPr marL="442913" indent="-442913">
              <a:buClrTx/>
              <a:buFont typeface="Arial" panose="020B0604020202020204" pitchFamily="34" charset="0"/>
              <a:buChar char="•"/>
            </a:pPr>
            <a:r>
              <a:rPr lang="en-ZA" sz="2400" dirty="0"/>
              <a:t>See next slides ..</a:t>
            </a:r>
            <a:endParaRPr lang="en-ZA" sz="3600" dirty="0"/>
          </a:p>
          <a:p>
            <a:pPr marL="0" indent="0">
              <a:buClrTx/>
              <a:buNone/>
            </a:pPr>
            <a:endParaRPr lang="en-ZA" sz="24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597076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6832"/>
          <a:stretch/>
        </p:blipFill>
        <p:spPr>
          <a:xfrm>
            <a:off x="735639" y="1294645"/>
            <a:ext cx="4188157" cy="4934139"/>
          </a:xfrm>
          <a:prstGeom prst="rect">
            <a:avLst/>
          </a:prstGeom>
          <a:ln w="12700">
            <a:solidFill>
              <a:schemeClr val="tx1"/>
            </a:solidFill>
          </a:ln>
        </p:spPr>
      </p:pic>
      <p:sp>
        <p:nvSpPr>
          <p:cNvPr id="2" name="Title 1"/>
          <p:cNvSpPr>
            <a:spLocks noGrp="1"/>
          </p:cNvSpPr>
          <p:nvPr>
            <p:ph type="title"/>
          </p:nvPr>
        </p:nvSpPr>
        <p:spPr>
          <a:xfrm>
            <a:off x="5033726" y="365125"/>
            <a:ext cx="6320073" cy="650875"/>
          </a:xfrm>
        </p:spPr>
        <p:txBody>
          <a:bodyPr>
            <a:normAutofit/>
          </a:bodyPr>
          <a:lstStyle/>
          <a:p>
            <a:r>
              <a:rPr lang="en-ZA" sz="3200" dirty="0" smtClean="0">
                <a:solidFill>
                  <a:srgbClr val="0070C0"/>
                </a:solidFill>
              </a:rPr>
              <a:t>Adding a New Agreement Relationship</a:t>
            </a:r>
            <a:endParaRPr lang="en-ZA" sz="3200" dirty="0"/>
          </a:p>
        </p:txBody>
      </p:sp>
      <p:sp>
        <p:nvSpPr>
          <p:cNvPr id="8" name="Rounded Rectangular Callout 7"/>
          <p:cNvSpPr/>
          <p:nvPr/>
        </p:nvSpPr>
        <p:spPr>
          <a:xfrm>
            <a:off x="8307406" y="2063628"/>
            <a:ext cx="2131892" cy="965055"/>
          </a:xfrm>
          <a:prstGeom prst="wedgeRoundRectCallout">
            <a:avLst>
              <a:gd name="adj1" fmla="val -210985"/>
              <a:gd name="adj2" fmla="val 12943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Typical list of “SUB- TYPES” of Agreements</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399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6347"/>
          <a:stretch/>
        </p:blipFill>
        <p:spPr>
          <a:xfrm>
            <a:off x="584703" y="1231273"/>
            <a:ext cx="4177926" cy="5201214"/>
          </a:xfrm>
          <a:prstGeom prst="rect">
            <a:avLst/>
          </a:prstGeom>
          <a:ln w="12700">
            <a:solidFill>
              <a:schemeClr val="tx1"/>
            </a:solidFill>
          </a:ln>
        </p:spPr>
      </p:pic>
      <p:sp>
        <p:nvSpPr>
          <p:cNvPr id="2" name="Title 1"/>
          <p:cNvSpPr>
            <a:spLocks noGrp="1"/>
          </p:cNvSpPr>
          <p:nvPr>
            <p:ph type="title"/>
          </p:nvPr>
        </p:nvSpPr>
        <p:spPr>
          <a:xfrm>
            <a:off x="5033726" y="365125"/>
            <a:ext cx="6320073" cy="650875"/>
          </a:xfrm>
        </p:spPr>
        <p:txBody>
          <a:bodyPr>
            <a:normAutofit/>
          </a:bodyPr>
          <a:lstStyle/>
          <a:p>
            <a:r>
              <a:rPr lang="en-ZA" sz="3200" dirty="0" smtClean="0">
                <a:solidFill>
                  <a:srgbClr val="0070C0"/>
                </a:solidFill>
              </a:rPr>
              <a:t>Adding a New Agreement Relationship</a:t>
            </a:r>
            <a:endParaRPr lang="en-ZA" sz="3200" dirty="0"/>
          </a:p>
        </p:txBody>
      </p:sp>
      <p:sp>
        <p:nvSpPr>
          <p:cNvPr id="8" name="Rounded Rectangular Callout 7"/>
          <p:cNvSpPr/>
          <p:nvPr/>
        </p:nvSpPr>
        <p:spPr>
          <a:xfrm>
            <a:off x="8108229" y="2172270"/>
            <a:ext cx="2131892" cy="965055"/>
          </a:xfrm>
          <a:prstGeom prst="wedgeRoundRectCallout">
            <a:avLst>
              <a:gd name="adj1" fmla="val -210985"/>
              <a:gd name="adj2" fmla="val 12943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Typical list of “TYPES” of Agreements</a:t>
            </a:r>
            <a:endParaRPr lang="en-ZA" sz="14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584703" y="2849080"/>
            <a:ext cx="4059725" cy="2109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13076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4364" y="880198"/>
            <a:ext cx="5829300" cy="5191125"/>
          </a:xfrm>
          <a:prstGeom prst="rect">
            <a:avLst/>
          </a:prstGeom>
          <a:ln w="12700">
            <a:solidFill>
              <a:schemeClr val="tx1"/>
            </a:solidFill>
          </a:ln>
        </p:spPr>
      </p:pic>
      <p:sp>
        <p:nvSpPr>
          <p:cNvPr id="2" name="Title 1"/>
          <p:cNvSpPr>
            <a:spLocks noGrp="1"/>
          </p:cNvSpPr>
          <p:nvPr>
            <p:ph type="title"/>
          </p:nvPr>
        </p:nvSpPr>
        <p:spPr>
          <a:xfrm>
            <a:off x="5033726" y="365125"/>
            <a:ext cx="6320073" cy="650875"/>
          </a:xfrm>
        </p:spPr>
        <p:txBody>
          <a:bodyPr>
            <a:normAutofit/>
          </a:bodyPr>
          <a:lstStyle/>
          <a:p>
            <a:r>
              <a:rPr lang="en-ZA" sz="3200" dirty="0" smtClean="0">
                <a:solidFill>
                  <a:srgbClr val="0070C0"/>
                </a:solidFill>
              </a:rPr>
              <a:t>Adding a New Agreement Relationship</a:t>
            </a:r>
            <a:endParaRPr lang="en-ZA" sz="3200" dirty="0"/>
          </a:p>
        </p:txBody>
      </p:sp>
      <p:sp>
        <p:nvSpPr>
          <p:cNvPr id="8" name="Rounded Rectangular Callout 7"/>
          <p:cNvSpPr/>
          <p:nvPr/>
        </p:nvSpPr>
        <p:spPr>
          <a:xfrm>
            <a:off x="8307405" y="2063628"/>
            <a:ext cx="2647287" cy="1838416"/>
          </a:xfrm>
          <a:prstGeom prst="wedgeRoundRectCallout">
            <a:avLst>
              <a:gd name="adj1" fmla="val -131643"/>
              <a:gd name="adj2" fmla="val 6935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For each Agreement TYPE, can specify with which “SUB- TYPES” may be used in conjunction with this TYPE</a:t>
            </a:r>
            <a:endParaRPr lang="en-ZA" sz="14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356970" y="1548142"/>
            <a:ext cx="1517913" cy="3063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81991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914399" y="1169894"/>
            <a:ext cx="10251141" cy="5366707"/>
          </a:xfrm>
        </p:spPr>
        <p:txBody>
          <a:bodyPr>
            <a:noAutofit/>
          </a:bodyPr>
          <a:lstStyle/>
          <a:p>
            <a:r>
              <a:rPr lang="en-ZA" sz="2400" dirty="0" smtClean="0">
                <a:solidFill>
                  <a:srgbClr val="FF0000"/>
                </a:solidFill>
              </a:rPr>
              <a:t>What follows are some screenshots showing the new </a:t>
            </a:r>
            <a:r>
              <a:rPr lang="en-ZA" sz="2400" dirty="0">
                <a:solidFill>
                  <a:srgbClr val="FF0000"/>
                </a:solidFill>
              </a:rPr>
              <a:t>PeopleSoft “front end” for capturing </a:t>
            </a:r>
            <a:r>
              <a:rPr lang="en-ZA" sz="2400" dirty="0" smtClean="0">
                <a:solidFill>
                  <a:srgbClr val="FF0000"/>
                </a:solidFill>
              </a:rPr>
              <a:t>Agreements, and how this system integrates with Oracle </a:t>
            </a:r>
            <a:r>
              <a:rPr lang="en-ZA" sz="2400" dirty="0" err="1" smtClean="0">
                <a:solidFill>
                  <a:srgbClr val="FF0000"/>
                </a:solidFill>
              </a:rPr>
              <a:t>WebCenter</a:t>
            </a:r>
            <a:r>
              <a:rPr lang="en-ZA" sz="2400" dirty="0" smtClean="0">
                <a:solidFill>
                  <a:srgbClr val="FF0000"/>
                </a:solidFill>
              </a:rPr>
              <a:t> Content  ….</a:t>
            </a:r>
          </a:p>
          <a:p>
            <a:r>
              <a:rPr lang="en-ZA" sz="2400" dirty="0" smtClean="0"/>
              <a:t>To re-cap: In the PeopleSoft Agreement Management system</a:t>
            </a:r>
          </a:p>
          <a:p>
            <a:pPr marL="91440" lvl="1" indent="-91440">
              <a:spcBef>
                <a:spcPts val="1200"/>
              </a:spcBef>
              <a:spcAft>
                <a:spcPts val="200"/>
              </a:spcAft>
              <a:buSzPct val="100000"/>
              <a:buFont typeface="Tw Cen MT" panose="020B0602020104020603" pitchFamily="34" charset="0"/>
              <a:buChar char=" "/>
            </a:pPr>
            <a:r>
              <a:rPr lang="en-ZA" sz="2400" b="1" dirty="0">
                <a:solidFill>
                  <a:srgbClr val="008000"/>
                </a:solidFill>
              </a:rPr>
              <a:t>Step 1: Add a new Agreement Relationship identifying</a:t>
            </a:r>
          </a:p>
          <a:p>
            <a:pPr lvl="2"/>
            <a:r>
              <a:rPr lang="en-ZA" sz="1800" dirty="0"/>
              <a:t>The party(s) with whom UP intends contracting</a:t>
            </a:r>
          </a:p>
          <a:p>
            <a:pPr lvl="2"/>
            <a:r>
              <a:rPr lang="en-ZA" sz="1800" dirty="0" smtClean="0"/>
              <a:t>The nature (Type/ sub-type) of the relationship</a:t>
            </a:r>
          </a:p>
          <a:p>
            <a:pPr lvl="2"/>
            <a:r>
              <a:rPr lang="en-ZA" sz="1800" dirty="0" smtClean="0"/>
              <a:t>Detail about the intent of this relationship</a:t>
            </a:r>
          </a:p>
          <a:p>
            <a:pPr lvl="2"/>
            <a:r>
              <a:rPr lang="en-ZA" sz="1800" dirty="0" smtClean="0"/>
              <a:t>Who in UP is authorised to access the Contract</a:t>
            </a:r>
          </a:p>
          <a:p>
            <a:r>
              <a:rPr lang="en-ZA" sz="2400" dirty="0"/>
              <a:t> </a:t>
            </a:r>
            <a:r>
              <a:rPr lang="en-ZA" sz="2400" dirty="0" smtClean="0"/>
              <a:t>Behind </a:t>
            </a:r>
            <a:r>
              <a:rPr lang="en-ZA" sz="2400" dirty="0"/>
              <a:t>the scenes :</a:t>
            </a:r>
          </a:p>
          <a:p>
            <a:pPr lvl="1"/>
            <a:r>
              <a:rPr lang="en-ZA" sz="2000" dirty="0"/>
              <a:t>For each </a:t>
            </a:r>
            <a:r>
              <a:rPr lang="en-ZA" sz="2000" dirty="0" smtClean="0"/>
              <a:t>Agreement Relationship </a:t>
            </a:r>
            <a:r>
              <a:rPr lang="en-ZA" sz="2000" dirty="0"/>
              <a:t>added in PeopleSoft, </a:t>
            </a:r>
            <a:r>
              <a:rPr lang="en-ZA" sz="2000" dirty="0" smtClean="0"/>
              <a:t>RIDC web services create </a:t>
            </a:r>
            <a:r>
              <a:rPr lang="en-ZA" sz="2000" dirty="0"/>
              <a:t>the associated Contract FOLIO within the </a:t>
            </a:r>
            <a:r>
              <a:rPr lang="en-ZA" sz="2000" dirty="0" err="1"/>
              <a:t>WebCenter</a:t>
            </a:r>
            <a:r>
              <a:rPr lang="en-ZA" sz="2000" dirty="0"/>
              <a:t> suite</a:t>
            </a:r>
            <a:r>
              <a:rPr lang="en-ZA" sz="2000" dirty="0" smtClean="0"/>
              <a:t>,</a:t>
            </a:r>
            <a:endParaRPr lang="en-ZA" sz="20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2959726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914399" y="1169894"/>
            <a:ext cx="10251141" cy="5366707"/>
          </a:xfrm>
        </p:spPr>
        <p:txBody>
          <a:bodyPr>
            <a:noAutofit/>
          </a:bodyPr>
          <a:lstStyle/>
          <a:p>
            <a:r>
              <a:rPr lang="en-ZA" sz="2400" dirty="0" smtClean="0">
                <a:solidFill>
                  <a:srgbClr val="FF0000"/>
                </a:solidFill>
              </a:rPr>
              <a:t>Cont’d….</a:t>
            </a:r>
          </a:p>
          <a:p>
            <a:r>
              <a:rPr lang="en-ZA" sz="2400" dirty="0" smtClean="0"/>
              <a:t>In the PeopleSoft Agreement Management system</a:t>
            </a:r>
          </a:p>
          <a:p>
            <a:pPr marL="91440" lvl="1" indent="-91440">
              <a:spcBef>
                <a:spcPts val="1200"/>
              </a:spcBef>
              <a:spcAft>
                <a:spcPts val="200"/>
              </a:spcAft>
              <a:buSzPct val="100000"/>
              <a:buFont typeface="Tw Cen MT" panose="020B0602020104020603" pitchFamily="34" charset="0"/>
              <a:buChar char=" "/>
            </a:pPr>
            <a:r>
              <a:rPr lang="en-ZA" sz="2400" b="1" dirty="0">
                <a:solidFill>
                  <a:srgbClr val="008000"/>
                </a:solidFill>
              </a:rPr>
              <a:t>Step 2: As documents relating to this Contractual Relationship are obtained/received</a:t>
            </a:r>
          </a:p>
          <a:p>
            <a:pPr lvl="2"/>
            <a:r>
              <a:rPr lang="en-ZA" sz="1800" dirty="0"/>
              <a:t>Upload these documents against the Contractual Relationship</a:t>
            </a:r>
          </a:p>
          <a:p>
            <a:pPr lvl="2"/>
            <a:r>
              <a:rPr lang="en-ZA" sz="1800" dirty="0"/>
              <a:t>Classify the uploaded Document – and provide a description of the document</a:t>
            </a:r>
          </a:p>
          <a:p>
            <a:pPr lvl="2"/>
            <a:r>
              <a:rPr lang="en-ZA" sz="1800" dirty="0"/>
              <a:t>If the Document Type refers to a “Signed Contract”, record details of the Contract (“Structure”, Status, Start/End dates, etc.)</a:t>
            </a:r>
          </a:p>
          <a:p>
            <a:r>
              <a:rPr lang="en-ZA" sz="2400" dirty="0" smtClean="0"/>
              <a:t> Behind </a:t>
            </a:r>
            <a:r>
              <a:rPr lang="en-ZA" sz="2400" dirty="0"/>
              <a:t>the scenes :</a:t>
            </a:r>
          </a:p>
          <a:p>
            <a:pPr lvl="1"/>
            <a:r>
              <a:rPr lang="en-ZA" sz="2000" dirty="0"/>
              <a:t>As documents are uploaded against the Contractual Relationship in PeopleSoft, these documents are transferred </a:t>
            </a:r>
            <a:r>
              <a:rPr lang="en-ZA" sz="2000" dirty="0" smtClean="0"/>
              <a:t>using RIDC web service to </a:t>
            </a:r>
            <a:r>
              <a:rPr lang="en-ZA" sz="2000" dirty="0"/>
              <a:t>the relevant Folio within the </a:t>
            </a:r>
            <a:r>
              <a:rPr lang="en-ZA" sz="2000" dirty="0" err="1"/>
              <a:t>WebCenter</a:t>
            </a:r>
            <a:r>
              <a:rPr lang="en-ZA" sz="2000" dirty="0"/>
              <a:t> suite</a:t>
            </a:r>
          </a:p>
          <a:p>
            <a:pPr lvl="2"/>
            <a:endParaRPr lang="en-ZA" sz="1800" dirty="0" smtClean="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2371203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7101" y="1016000"/>
            <a:ext cx="9882755" cy="5411694"/>
          </a:xfrm>
          <a:prstGeom prst="rect">
            <a:avLst/>
          </a:prstGeom>
          <a:solidFill>
            <a:schemeClr val="accent1">
              <a:lumMod val="40000"/>
              <a:lumOff val="60000"/>
            </a:schemeClr>
          </a:solidFill>
          <a:ln w="1270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7" name="Rounded Rectangular Callout 6"/>
          <p:cNvSpPr/>
          <p:nvPr/>
        </p:nvSpPr>
        <p:spPr>
          <a:xfrm>
            <a:off x="9221908" y="3019280"/>
            <a:ext cx="2131892" cy="965055"/>
          </a:xfrm>
          <a:prstGeom prst="wedgeRoundRectCallout">
            <a:avLst>
              <a:gd name="adj1" fmla="val -178146"/>
              <a:gd name="adj2" fmla="val 5935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They </a:t>
            </a:r>
            <a:r>
              <a:rPr lang="en-ZA" sz="1400" dirty="0" smtClean="0">
                <a:solidFill>
                  <a:schemeClr val="tx1"/>
                </a:solidFill>
                <a:latin typeface="Arial" panose="020B0604020202020204" pitchFamily="34" charset="0"/>
                <a:cs typeface="Arial" panose="020B0604020202020204" pitchFamily="34" charset="0"/>
              </a:rPr>
              <a:t>record </a:t>
            </a:r>
            <a:r>
              <a:rPr lang="en-ZA" sz="1400" dirty="0" smtClean="0">
                <a:solidFill>
                  <a:schemeClr val="tx1"/>
                </a:solidFill>
                <a:latin typeface="Arial" panose="020B0604020202020204" pitchFamily="34" charset="0"/>
                <a:cs typeface="Arial" panose="020B0604020202020204" pitchFamily="34" charset="0"/>
              </a:rPr>
              <a:t>which UP  entity is deemed to OWN the contract</a:t>
            </a:r>
            <a:endParaRPr lang="en-ZA" sz="14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8410066" y="4233219"/>
            <a:ext cx="3111822" cy="2139566"/>
          </a:xfrm>
          <a:prstGeom prst="wedgeRoundRectCallout">
            <a:avLst>
              <a:gd name="adj1" fmla="val -123598"/>
              <a:gd name="adj2" fmla="val -700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Use Agreement Type and Sub-type to classify the NATURE of the Contract, e.g.</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Lease</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Marketing</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Intellectual Property</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Services provided to UP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Services provide by UP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a:t>
            </a:r>
            <a:r>
              <a:rPr lang="en-ZA" sz="1400" dirty="0" smtClean="0">
                <a:solidFill>
                  <a:schemeClr val="tx1"/>
                </a:solidFill>
                <a:latin typeface="Arial" panose="020B0604020202020204" pitchFamily="34" charset="0"/>
                <a:cs typeface="Arial" panose="020B0604020202020204" pitchFamily="34" charset="0"/>
              </a:rPr>
              <a:t>tc. </a:t>
            </a:r>
            <a:endParaRPr lang="en-ZA" sz="14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47101" y="1132114"/>
            <a:ext cx="1360675"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9163910" y="1728787"/>
            <a:ext cx="2570042" cy="1084191"/>
          </a:xfrm>
          <a:prstGeom prst="wedgeRoundRectCallout">
            <a:avLst>
              <a:gd name="adj1" fmla="val -208020"/>
              <a:gd name="adj2" fmla="val 555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“Request Type” tab they can indicate on whose behalf they are capturing this Agreement </a:t>
            </a:r>
            <a:r>
              <a:rPr lang="en-ZA" sz="1400" dirty="0" smtClean="0">
                <a:solidFill>
                  <a:schemeClr val="tx1"/>
                </a:solidFill>
                <a:latin typeface="Arial" panose="020B0604020202020204" pitchFamily="34" charset="0"/>
                <a:cs typeface="Arial" panose="020B0604020202020204" pitchFamily="34" charset="0"/>
              </a:rPr>
              <a:t>Relationship </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ular Callout 8"/>
          <p:cNvSpPr/>
          <p:nvPr/>
        </p:nvSpPr>
        <p:spPr>
          <a:xfrm>
            <a:off x="9096375" y="100879"/>
            <a:ext cx="2637577" cy="1302470"/>
          </a:xfrm>
          <a:prstGeom prst="wedgeRoundRectCallout">
            <a:avLst>
              <a:gd name="adj1" fmla="val -129009"/>
              <a:gd name="adj2" fmla="val 2485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When the data capturer invokes the PeopleSoft menu to add a completely new “Agreement Relationship” they are taken to a multi-tabbed function …</a:t>
            </a:r>
            <a:endParaRPr lang="en-ZA" sz="1400" dirty="0">
              <a:solidFill>
                <a:schemeClr val="tx1"/>
              </a:solidFill>
              <a:latin typeface="Arial" panose="020B0604020202020204" pitchFamily="34" charset="0"/>
              <a:cs typeface="Arial" panose="020B0604020202020204" pitchFamily="34" charset="0"/>
            </a:endParaRPr>
          </a:p>
        </p:txBody>
      </p:sp>
      <p:sp>
        <p:nvSpPr>
          <p:cNvPr id="10" name="Rounded Rectangular Callout 9"/>
          <p:cNvSpPr/>
          <p:nvPr/>
        </p:nvSpPr>
        <p:spPr>
          <a:xfrm>
            <a:off x="6210299" y="6098241"/>
            <a:ext cx="1930213" cy="329453"/>
          </a:xfrm>
          <a:prstGeom prst="wedgeRoundRectCallout">
            <a:avLst>
              <a:gd name="adj1" fmla="val -79862"/>
              <a:gd name="adj2" fmla="val -151566"/>
              <a:gd name="adj3"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More on this later …</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20176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494" y="982942"/>
            <a:ext cx="7909163" cy="5337175"/>
          </a:xfrm>
          <a:prstGeom prst="rect">
            <a:avLst/>
          </a:prstGeom>
          <a:ln w="1270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7" name="Rounded Rectangular Callout 6"/>
          <p:cNvSpPr/>
          <p:nvPr/>
        </p:nvSpPr>
        <p:spPr>
          <a:xfrm>
            <a:off x="8915451" y="1143000"/>
            <a:ext cx="2590749" cy="1728787"/>
          </a:xfrm>
          <a:prstGeom prst="wedgeRoundRectCallout">
            <a:avLst>
              <a:gd name="adj1" fmla="val -199891"/>
              <a:gd name="adj2" fmla="val 6863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a:t>
            </a:r>
            <a:r>
              <a:rPr lang="en-ZA" sz="1400" b="1" dirty="0" smtClean="0">
                <a:solidFill>
                  <a:schemeClr val="tx1"/>
                </a:solidFill>
                <a:latin typeface="Arial" panose="020B0604020202020204" pitchFamily="34" charset="0"/>
                <a:cs typeface="Arial" panose="020B0604020202020204" pitchFamily="34" charset="0"/>
              </a:rPr>
              <a:t>Party’s</a:t>
            </a:r>
            <a:r>
              <a:rPr lang="en-ZA" sz="1400" dirty="0" smtClean="0">
                <a:solidFill>
                  <a:schemeClr val="tx1"/>
                </a:solidFill>
                <a:latin typeface="Arial" panose="020B0604020202020204" pitchFamily="34" charset="0"/>
                <a:cs typeface="Arial" panose="020B0604020202020204" pitchFamily="34" charset="0"/>
              </a:rPr>
              <a:t> tab, look up the Organisation(s) and/or Individual(s) with whom UP is pursuing a Contract.</a:t>
            </a: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rgbClr val="0099FF"/>
                </a:solidFill>
                <a:latin typeface="Arial" panose="020B0604020202020204" pitchFamily="34" charset="0"/>
                <a:cs typeface="Arial" panose="020B0604020202020204" pitchFamily="34" charset="0"/>
              </a:rPr>
              <a:t>In this case, the </a:t>
            </a:r>
            <a:r>
              <a:rPr lang="en-ZA" sz="1400" dirty="0" smtClean="0">
                <a:solidFill>
                  <a:srgbClr val="0099FF"/>
                </a:solidFill>
                <a:latin typeface="Arial" panose="020B0604020202020204" pitchFamily="34" charset="0"/>
                <a:cs typeface="Arial" panose="020B0604020202020204" pitchFamily="34" charset="0"/>
              </a:rPr>
              <a:t>Agreement is </a:t>
            </a:r>
            <a:r>
              <a:rPr lang="en-ZA" sz="1400" dirty="0" err="1" smtClean="0">
                <a:solidFill>
                  <a:srgbClr val="0099FF"/>
                </a:solidFill>
                <a:latin typeface="Arial" panose="020B0604020202020204" pitchFamily="34" charset="0"/>
                <a:cs typeface="Arial" panose="020B0604020202020204" pitchFamily="34" charset="0"/>
              </a:rPr>
              <a:t>tripartheid</a:t>
            </a:r>
            <a:r>
              <a:rPr lang="en-ZA" sz="1400" dirty="0" smtClean="0">
                <a:solidFill>
                  <a:srgbClr val="0099FF"/>
                </a:solidFill>
                <a:latin typeface="Arial" panose="020B0604020202020204" pitchFamily="34" charset="0"/>
                <a:cs typeface="Arial" panose="020B0604020202020204" pitchFamily="34" charset="0"/>
              </a:rPr>
              <a:t> - involves UP and 2 </a:t>
            </a:r>
            <a:r>
              <a:rPr lang="en-ZA" sz="1400" dirty="0" smtClean="0">
                <a:solidFill>
                  <a:srgbClr val="0099FF"/>
                </a:solidFill>
                <a:latin typeface="Arial" panose="020B0604020202020204" pitchFamily="34" charset="0"/>
                <a:cs typeface="Arial" panose="020B0604020202020204" pitchFamily="34" charset="0"/>
              </a:rPr>
              <a:t>non-UP parties</a:t>
            </a:r>
            <a:endParaRPr lang="en-ZA" sz="1400" dirty="0">
              <a:solidFill>
                <a:srgbClr val="0099FF"/>
              </a:solidFill>
              <a:latin typeface="Arial" panose="020B0604020202020204" pitchFamily="34" charset="0"/>
              <a:cs typeface="Arial" panose="020B0604020202020204" pitchFamily="34" charset="0"/>
            </a:endParaRPr>
          </a:p>
        </p:txBody>
      </p:sp>
      <p:sp>
        <p:nvSpPr>
          <p:cNvPr id="13" name="Rounded Rectangular Callout 12"/>
          <p:cNvSpPr/>
          <p:nvPr/>
        </p:nvSpPr>
        <p:spPr>
          <a:xfrm>
            <a:off x="8915451" y="3179378"/>
            <a:ext cx="2590749" cy="863962"/>
          </a:xfrm>
          <a:prstGeom prst="wedgeRoundRectCallout">
            <a:avLst>
              <a:gd name="adj1" fmla="val -205733"/>
              <a:gd name="adj2" fmla="val 134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Optionally record the Contact </a:t>
            </a:r>
            <a:r>
              <a:rPr lang="en-ZA" sz="1400" dirty="0" err="1" smtClean="0">
                <a:solidFill>
                  <a:schemeClr val="tx1"/>
                </a:solidFill>
                <a:latin typeface="Arial" panose="020B0604020202020204" pitchFamily="34" charset="0"/>
                <a:cs typeface="Arial" panose="020B0604020202020204" pitchFamily="34" charset="0"/>
              </a:rPr>
              <a:t>Nbr</a:t>
            </a:r>
            <a:r>
              <a:rPr lang="en-ZA" sz="1400" dirty="0" smtClean="0">
                <a:solidFill>
                  <a:schemeClr val="tx1"/>
                </a:solidFill>
                <a:latin typeface="Arial" panose="020B0604020202020204" pitchFamily="34" charset="0"/>
                <a:cs typeface="Arial" panose="020B0604020202020204" pitchFamily="34" charset="0"/>
              </a:rPr>
              <a:t> of Persons in </a:t>
            </a:r>
            <a:r>
              <a:rPr lang="en-ZA" sz="1400" dirty="0">
                <a:solidFill>
                  <a:schemeClr val="tx1"/>
                </a:solidFill>
                <a:latin typeface="Arial" panose="020B0604020202020204" pitchFamily="34" charset="0"/>
                <a:cs typeface="Arial" panose="020B0604020202020204" pitchFamily="34" charset="0"/>
              </a:rPr>
              <a:t>that Organisation </a:t>
            </a:r>
            <a:r>
              <a:rPr lang="en-ZA" sz="1400" dirty="0" smtClean="0">
                <a:solidFill>
                  <a:schemeClr val="tx1"/>
                </a:solidFill>
                <a:latin typeface="Arial" panose="020B0604020202020204" pitchFamily="34" charset="0"/>
                <a:cs typeface="Arial" panose="020B0604020202020204" pitchFamily="34" charset="0"/>
              </a:rPr>
              <a:t>who are involved </a:t>
            </a:r>
            <a:r>
              <a:rPr lang="en-ZA" sz="1400" dirty="0">
                <a:solidFill>
                  <a:schemeClr val="tx1"/>
                </a:solidFill>
                <a:latin typeface="Arial" panose="020B0604020202020204" pitchFamily="34" charset="0"/>
                <a:cs typeface="Arial" panose="020B0604020202020204" pitchFamily="34" charset="0"/>
              </a:rPr>
              <a:t>in this Contract</a:t>
            </a:r>
          </a:p>
        </p:txBody>
      </p:sp>
      <p:sp>
        <p:nvSpPr>
          <p:cNvPr id="8" name="Rounded Rectangle 7"/>
          <p:cNvSpPr/>
          <p:nvPr/>
        </p:nvSpPr>
        <p:spPr>
          <a:xfrm>
            <a:off x="1219200" y="982942"/>
            <a:ext cx="740229"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ounded Rectangular Callout 8"/>
          <p:cNvSpPr/>
          <p:nvPr/>
        </p:nvSpPr>
        <p:spPr>
          <a:xfrm>
            <a:off x="8809225" y="4553790"/>
            <a:ext cx="2696975" cy="1580310"/>
          </a:xfrm>
          <a:prstGeom prst="wedgeRoundRectCallout">
            <a:avLst>
              <a:gd name="adj1" fmla="val -251501"/>
              <a:gd name="adj2" fmla="val -6062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latin typeface="Arial" panose="020B0604020202020204" pitchFamily="34" charset="0"/>
                <a:cs typeface="Arial" panose="020B0604020202020204" pitchFamily="34" charset="0"/>
              </a:rPr>
              <a:t>Record </a:t>
            </a:r>
            <a:r>
              <a:rPr lang="en-ZA" sz="1400" dirty="0" smtClean="0">
                <a:solidFill>
                  <a:schemeClr val="tx1"/>
                </a:solidFill>
                <a:latin typeface="Arial" panose="020B0604020202020204" pitchFamily="34" charset="0"/>
                <a:cs typeface="Arial" panose="020B0604020202020204" pitchFamily="34" charset="0"/>
              </a:rPr>
              <a:t>the Organisation’s Country (if not defaulted from Organisation</a:t>
            </a:r>
            <a:r>
              <a:rPr lang="en-ZA" sz="1400" dirty="0" smtClean="0">
                <a:solidFill>
                  <a:schemeClr val="tx1"/>
                </a:solidFill>
                <a:latin typeface="Arial" panose="020B0604020202020204" pitchFamily="34" charset="0"/>
                <a:cs typeface="Arial" panose="020B0604020202020204" pitchFamily="34" charset="0"/>
              </a:rPr>
              <a:t>). </a:t>
            </a:r>
          </a:p>
          <a:p>
            <a:endParaRPr lang="en-ZA" sz="1400" dirty="0" smtClean="0">
              <a:solidFill>
                <a:schemeClr val="tx1"/>
              </a:solidFill>
              <a:latin typeface="Arial" panose="020B0604020202020204" pitchFamily="34" charset="0"/>
              <a:cs typeface="Arial" panose="020B0604020202020204" pitchFamily="34" charset="0"/>
            </a:endParaRPr>
          </a:p>
          <a:p>
            <a:r>
              <a:rPr lang="en-ZA" sz="1400" i="1" dirty="0" smtClean="0">
                <a:solidFill>
                  <a:schemeClr val="tx1"/>
                </a:solidFill>
                <a:latin typeface="Arial" panose="020B0604020202020204" pitchFamily="34" charset="0"/>
                <a:cs typeface="Arial" panose="020B0604020202020204" pitchFamily="34" charset="0"/>
              </a:rPr>
              <a:t>Country  - </a:t>
            </a:r>
            <a:r>
              <a:rPr lang="en-ZA" sz="1400" i="1" dirty="0" smtClean="0">
                <a:solidFill>
                  <a:schemeClr val="tx1"/>
                </a:solidFill>
                <a:latin typeface="Arial" panose="020B0604020202020204" pitchFamily="34" charset="0"/>
                <a:cs typeface="Arial" panose="020B0604020202020204" pitchFamily="34" charset="0"/>
              </a:rPr>
              <a:t>and implied continent – is u</a:t>
            </a:r>
            <a:r>
              <a:rPr lang="en-ZA" sz="1400" i="1" dirty="0" smtClean="0">
                <a:solidFill>
                  <a:schemeClr val="tx1"/>
                </a:solidFill>
                <a:latin typeface="Arial" panose="020B0604020202020204" pitchFamily="34" charset="0"/>
                <a:cs typeface="Arial" panose="020B0604020202020204" pitchFamily="34" charset="0"/>
              </a:rPr>
              <a:t>sed extensively</a:t>
            </a:r>
            <a:r>
              <a:rPr lang="en-ZA" sz="1400" i="1" dirty="0" smtClean="0">
                <a:solidFill>
                  <a:schemeClr val="tx1"/>
                </a:solidFill>
                <a:latin typeface="Arial" panose="020B0604020202020204" pitchFamily="34" charset="0"/>
                <a:cs typeface="Arial" panose="020B0604020202020204" pitchFamily="34" charset="0"/>
              </a:rPr>
              <a:t> in reporting</a:t>
            </a:r>
            <a:endParaRPr lang="en-ZA" sz="1400" i="1" dirty="0">
              <a:solidFill>
                <a:schemeClr val="tx1"/>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765552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UniVERSITY</a:t>
            </a:r>
            <a:r>
              <a:rPr lang="en-US" dirty="0" smtClean="0"/>
              <a:t> of PRETORIA,</a:t>
            </a:r>
            <a:br>
              <a:rPr lang="en-US" dirty="0" smtClean="0"/>
            </a:br>
            <a:r>
              <a:rPr lang="en-US" dirty="0" smtClean="0"/>
              <a:t>South AFRICA </a:t>
            </a:r>
            <a:endParaRPr lang="en-US" dirty="0"/>
          </a:p>
        </p:txBody>
      </p:sp>
      <p:sp>
        <p:nvSpPr>
          <p:cNvPr id="4" name="Text Placeholder 3"/>
          <p:cNvSpPr>
            <a:spLocks noGrp="1"/>
          </p:cNvSpPr>
          <p:nvPr>
            <p:ph type="body" sz="half" idx="2"/>
          </p:nvPr>
        </p:nvSpPr>
        <p:spPr/>
        <p:txBody>
          <a:bodyPr>
            <a:normAutofit/>
          </a:bodyPr>
          <a:lstStyle/>
          <a:p>
            <a:r>
              <a:rPr lang="en-US" dirty="0" smtClean="0"/>
              <a:t>65,000+ students</a:t>
            </a:r>
          </a:p>
          <a:p>
            <a:r>
              <a:rPr lang="en-US" dirty="0" smtClean="0"/>
              <a:t>10 Faculties</a:t>
            </a:r>
          </a:p>
          <a:p>
            <a:r>
              <a:rPr lang="en-US" dirty="0" smtClean="0"/>
              <a:t>5 Campuses</a:t>
            </a:r>
            <a:endParaRPr lang="en-US" dirty="0"/>
          </a:p>
        </p:txBody>
      </p:sp>
      <p:sp>
        <p:nvSpPr>
          <p:cNvPr id="3" name="Footer Placeholder 2"/>
          <p:cNvSpPr>
            <a:spLocks noGrp="1"/>
          </p:cNvSpPr>
          <p:nvPr>
            <p:ph type="ftr" sz="quarter" idx="11"/>
          </p:nvPr>
        </p:nvSpPr>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Tree>
    <p:extLst>
      <p:ext uri="{BB962C8B-B14F-4D97-AF65-F5344CB8AC3E}">
        <p14:creationId xmlns:p14="http://schemas.microsoft.com/office/powerpoint/2010/main" val="331238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8186" y="1016000"/>
            <a:ext cx="8347694" cy="5411694"/>
          </a:xfrm>
          <a:prstGeom prst="rect">
            <a:avLst/>
          </a:prstGeom>
          <a:ln w="1270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7" name="Rounded Rectangular Callout 6"/>
          <p:cNvSpPr/>
          <p:nvPr/>
        </p:nvSpPr>
        <p:spPr>
          <a:xfrm>
            <a:off x="8659936" y="1721224"/>
            <a:ext cx="2420440" cy="1291561"/>
          </a:xfrm>
          <a:prstGeom prst="wedgeRoundRectCallout">
            <a:avLst>
              <a:gd name="adj1" fmla="val -145666"/>
              <a:gd name="adj2" fmla="val 1944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a:t>
            </a:r>
            <a:r>
              <a:rPr lang="en-ZA" sz="1400" b="1" dirty="0" smtClean="0">
                <a:solidFill>
                  <a:schemeClr val="tx1"/>
                </a:solidFill>
                <a:latin typeface="Arial" panose="020B0604020202020204" pitchFamily="34" charset="0"/>
                <a:cs typeface="Arial" panose="020B0604020202020204" pitchFamily="34" charset="0"/>
              </a:rPr>
              <a:t>Agreement Description</a:t>
            </a:r>
            <a:r>
              <a:rPr lang="en-ZA" sz="1400" dirty="0" smtClean="0">
                <a:solidFill>
                  <a:schemeClr val="tx1"/>
                </a:solidFill>
                <a:latin typeface="Arial" panose="020B0604020202020204" pitchFamily="34" charset="0"/>
                <a:cs typeface="Arial" panose="020B0604020202020204" pitchFamily="34" charset="0"/>
              </a:rPr>
              <a:t>” tab, provide </a:t>
            </a:r>
            <a:r>
              <a:rPr lang="en-ZA" sz="1400" dirty="0">
                <a:solidFill>
                  <a:schemeClr val="tx1"/>
                </a:solidFill>
                <a:latin typeface="Arial" panose="020B0604020202020204" pitchFamily="34" charset="0"/>
                <a:cs typeface="Arial" panose="020B0604020202020204" pitchFamily="34" charset="0"/>
              </a:rPr>
              <a:t>(searchable) Short and Long Descriptions of </a:t>
            </a:r>
            <a:r>
              <a:rPr lang="en-ZA" sz="1400" dirty="0" smtClean="0">
                <a:solidFill>
                  <a:schemeClr val="tx1"/>
                </a:solidFill>
                <a:latin typeface="Arial" panose="020B0604020202020204" pitchFamily="34" charset="0"/>
                <a:cs typeface="Arial" panose="020B0604020202020204" pitchFamily="34" charset="0"/>
              </a:rPr>
              <a:t>the “intent / focus” </a:t>
            </a:r>
            <a:r>
              <a:rPr lang="en-ZA" sz="1400" dirty="0">
                <a:solidFill>
                  <a:schemeClr val="tx1"/>
                </a:solidFill>
                <a:latin typeface="Arial" panose="020B0604020202020204" pitchFamily="34" charset="0"/>
                <a:cs typeface="Arial" panose="020B0604020202020204" pitchFamily="34" charset="0"/>
              </a:rPr>
              <a:t>of this </a:t>
            </a:r>
            <a:r>
              <a:rPr lang="en-ZA" sz="1400" dirty="0" smtClean="0">
                <a:solidFill>
                  <a:schemeClr val="tx1"/>
                </a:solidFill>
                <a:latin typeface="Arial" panose="020B0604020202020204" pitchFamily="34" charset="0"/>
                <a:cs typeface="Arial" panose="020B0604020202020204" pitchFamily="34" charset="0"/>
              </a:rPr>
              <a:t>Agreement Relationship</a:t>
            </a:r>
            <a:endParaRPr lang="en-ZA" sz="14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8143366" y="4746811"/>
            <a:ext cx="3111822" cy="954741"/>
          </a:xfrm>
          <a:prstGeom prst="wedgeRoundRectCallout">
            <a:avLst>
              <a:gd name="adj1" fmla="val -132276"/>
              <a:gd name="adj2" fmla="val 6713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latin typeface="Arial" panose="020B0604020202020204" pitchFamily="34" charset="0"/>
                <a:cs typeface="Arial" panose="020B0604020202020204" pitchFamily="34" charset="0"/>
              </a:rPr>
              <a:t>Provide Searchable keywords describing the Contractual Relationship</a:t>
            </a:r>
          </a:p>
        </p:txBody>
      </p:sp>
      <p:sp>
        <p:nvSpPr>
          <p:cNvPr id="6" name="Rounded Rectangle 5"/>
          <p:cNvSpPr/>
          <p:nvPr/>
        </p:nvSpPr>
        <p:spPr>
          <a:xfrm>
            <a:off x="1901372" y="1016000"/>
            <a:ext cx="1683657"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090824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0713" y="1317442"/>
            <a:ext cx="9818217" cy="3389029"/>
          </a:xfrm>
          <a:prstGeom prst="rect">
            <a:avLst/>
          </a:prstGeom>
          <a:ln w="1270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7" name="Rounded Rectangular Callout 6"/>
          <p:cNvSpPr/>
          <p:nvPr/>
        </p:nvSpPr>
        <p:spPr>
          <a:xfrm>
            <a:off x="8834994" y="4458943"/>
            <a:ext cx="2131892" cy="1356070"/>
          </a:xfrm>
          <a:prstGeom prst="wedgeRoundRectCallout">
            <a:avLst>
              <a:gd name="adj1" fmla="val -223166"/>
              <a:gd name="adj2" fmla="val -5653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Ditto – record which persons are seen as UP’s Administrators of this Relationship’s information in PeopleSoft</a:t>
            </a:r>
            <a:endParaRPr lang="en-ZA" sz="14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8633019" y="1214438"/>
            <a:ext cx="3111822" cy="1615690"/>
          </a:xfrm>
          <a:prstGeom prst="wedgeRoundRectCallout">
            <a:avLst>
              <a:gd name="adj1" fmla="val -103972"/>
              <a:gd name="adj2" fmla="val 7901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a:t>
            </a:r>
            <a:r>
              <a:rPr lang="en-ZA" sz="1400" b="1" dirty="0" smtClean="0">
                <a:solidFill>
                  <a:schemeClr val="tx1"/>
                </a:solidFill>
                <a:latin typeface="Arial" panose="020B0604020202020204" pitchFamily="34" charset="0"/>
                <a:cs typeface="Arial" panose="020B0604020202020204" pitchFamily="34" charset="0"/>
              </a:rPr>
              <a:t>Agreement Ownership</a:t>
            </a:r>
            <a:r>
              <a:rPr lang="en-ZA" sz="1400" dirty="0" smtClean="0">
                <a:solidFill>
                  <a:schemeClr val="tx1"/>
                </a:solidFill>
                <a:latin typeface="Arial" panose="020B0604020202020204" pitchFamily="34" charset="0"/>
                <a:cs typeface="Arial" panose="020B0604020202020204" pitchFamily="34" charset="0"/>
              </a:rPr>
              <a:t>” tab, clarify which UP person(s) are deemed to “own” this </a:t>
            </a:r>
            <a:r>
              <a:rPr lang="en-ZA" sz="1400" dirty="0" smtClean="0">
                <a:solidFill>
                  <a:schemeClr val="tx1"/>
                </a:solidFill>
                <a:latin typeface="Arial" panose="020B0604020202020204" pitchFamily="34" charset="0"/>
                <a:cs typeface="Arial" panose="020B0604020202020204" pitchFamily="34" charset="0"/>
              </a:rPr>
              <a:t>Agreement Relationship </a:t>
            </a:r>
            <a:r>
              <a:rPr lang="en-ZA" sz="1400" dirty="0" smtClean="0">
                <a:solidFill>
                  <a:schemeClr val="tx1"/>
                </a:solidFill>
                <a:latin typeface="Arial" panose="020B0604020202020204" pitchFamily="34" charset="0"/>
                <a:cs typeface="Arial" panose="020B0604020202020204" pitchFamily="34" charset="0"/>
              </a:rPr>
              <a:t>– and hence will later be permitted to view this Relationship and all related documents</a:t>
            </a:r>
            <a:endParaRPr lang="en-ZA" sz="14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4539592" y="1340554"/>
            <a:ext cx="2020865"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4066810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1451" y="1225332"/>
            <a:ext cx="10626008" cy="4287962"/>
          </a:xfrm>
          <a:prstGeom prst="rect">
            <a:avLst/>
          </a:prstGeom>
          <a:ln w="1270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7" name="Rounded Rectangular Callout 6"/>
          <p:cNvSpPr/>
          <p:nvPr/>
        </p:nvSpPr>
        <p:spPr>
          <a:xfrm>
            <a:off x="8986277" y="1822257"/>
            <a:ext cx="2367523" cy="1907914"/>
          </a:xfrm>
          <a:prstGeom prst="wedgeRoundRectCallout">
            <a:avLst>
              <a:gd name="adj1" fmla="val -189439"/>
              <a:gd name="adj2" fmla="val 8379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“Faculty &amp;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involved” tab, provide information about which UP Entities are involved, or will need to have access to, this Agreement Relationship and its documents</a:t>
            </a:r>
            <a:endParaRPr lang="en-ZA" sz="14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096000" y="1357312"/>
            <a:ext cx="2133600" cy="2554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2720593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6301"/>
          <a:stretch/>
        </p:blipFill>
        <p:spPr>
          <a:xfrm>
            <a:off x="427263" y="1108707"/>
            <a:ext cx="8953399" cy="2948943"/>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7" name="Rounded Rectangular Callout 6"/>
          <p:cNvSpPr/>
          <p:nvPr/>
        </p:nvSpPr>
        <p:spPr>
          <a:xfrm>
            <a:off x="7739968" y="1886857"/>
            <a:ext cx="2367523" cy="1362084"/>
          </a:xfrm>
          <a:prstGeom prst="wedgeRoundRectCallout">
            <a:avLst>
              <a:gd name="adj1" fmla="val -241990"/>
              <a:gd name="adj2" fmla="val -6489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When the Agreement Relationship is added and saved for the first time, then an </a:t>
            </a:r>
            <a:r>
              <a:rPr lang="en-ZA" sz="1400" dirty="0">
                <a:solidFill>
                  <a:schemeClr val="tx1"/>
                </a:solidFill>
                <a:latin typeface="Arial" panose="020B0604020202020204" pitchFamily="34" charset="0"/>
                <a:cs typeface="Arial" panose="020B0604020202020204" pitchFamily="34" charset="0"/>
              </a:rPr>
              <a:t>A</a:t>
            </a:r>
            <a:r>
              <a:rPr lang="en-ZA" sz="1400" dirty="0" smtClean="0">
                <a:solidFill>
                  <a:schemeClr val="tx1"/>
                </a:solidFill>
                <a:latin typeface="Arial" panose="020B0604020202020204" pitchFamily="34" charset="0"/>
                <a:cs typeface="Arial" panose="020B0604020202020204" pitchFamily="34" charset="0"/>
              </a:rPr>
              <a:t>greement Number is assigned by the system</a:t>
            </a:r>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7939993" y="1191077"/>
            <a:ext cx="1117600" cy="24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p:cNvSpPr/>
          <p:nvPr/>
        </p:nvSpPr>
        <p:spPr>
          <a:xfrm>
            <a:off x="838199" y="3843339"/>
            <a:ext cx="1590675" cy="1285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lumMod val="65000"/>
                    <a:lumOff val="35000"/>
                  </a:schemeClr>
                </a:solidFill>
                <a:latin typeface="Arial" panose="020B0604020202020204" pitchFamily="34" charset="0"/>
                <a:cs typeface="Arial" panose="020B0604020202020204" pitchFamily="34" charset="0"/>
              </a:rPr>
              <a:t>Create Folio</a:t>
            </a:r>
            <a:endParaRPr lang="en-ZA"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Rectangle 10"/>
          <p:cNvSpPr/>
          <p:nvPr/>
        </p:nvSpPr>
        <p:spPr>
          <a:xfrm>
            <a:off x="2569950" y="3679032"/>
            <a:ext cx="2044913" cy="47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11"/>
          <p:cNvSpPr/>
          <p:nvPr/>
        </p:nvSpPr>
        <p:spPr>
          <a:xfrm>
            <a:off x="3300413" y="2628901"/>
            <a:ext cx="1457325" cy="783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Rounded Rectangular Callout 9"/>
          <p:cNvSpPr/>
          <p:nvPr/>
        </p:nvSpPr>
        <p:spPr>
          <a:xfrm>
            <a:off x="7873831" y="3574431"/>
            <a:ext cx="2527469" cy="2569194"/>
          </a:xfrm>
          <a:prstGeom prst="wedgeRoundRectCallout">
            <a:avLst>
              <a:gd name="adj1" fmla="val -269147"/>
              <a:gd name="adj2" fmla="val -3875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“Documents” tab, no Documents can be added to this Relationship in PeopleSoft until the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FOLIO - in which the documents will reside - has been created.   </a:t>
            </a: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To create the FOLIO, the user would click the “Create Folio” button</a:t>
            </a:r>
            <a:endParaRPr lang="en-ZA" sz="1400" dirty="0">
              <a:solidFill>
                <a:schemeClr val="tx1"/>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6056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0925" y="1068292"/>
            <a:ext cx="8448675" cy="2990850"/>
          </a:xfrm>
          <a:prstGeom prst="rect">
            <a:avLst/>
          </a:prstGeom>
          <a:ln w="1905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8" name="Rounded Rectangle 7"/>
          <p:cNvSpPr/>
          <p:nvPr/>
        </p:nvSpPr>
        <p:spPr>
          <a:xfrm>
            <a:off x="7939993" y="1191077"/>
            <a:ext cx="1117600" cy="24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ular Callout 9"/>
          <p:cNvSpPr/>
          <p:nvPr/>
        </p:nvSpPr>
        <p:spPr>
          <a:xfrm>
            <a:off x="8359606" y="2289834"/>
            <a:ext cx="2527469" cy="2569194"/>
          </a:xfrm>
          <a:prstGeom prst="wedgeRoundRectCallout">
            <a:avLst>
              <a:gd name="adj1" fmla="val -165325"/>
              <a:gd name="adj2" fmla="val -2991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This process triggers an asynchronous web service using RIDC to create the Folio in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 And the web service later returns with the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(UCM) Content ID of the Folio that has been created …. and then reflects that </a:t>
            </a:r>
            <a:r>
              <a:rPr lang="en-ZA" sz="1400" dirty="0" smtClean="0">
                <a:solidFill>
                  <a:schemeClr val="tx1"/>
                </a:solidFill>
                <a:latin typeface="Arial" panose="020B0604020202020204" pitchFamily="34" charset="0"/>
                <a:cs typeface="Arial" panose="020B0604020202020204" pitchFamily="34" charset="0"/>
              </a:rPr>
              <a:t>“Folio </a:t>
            </a:r>
            <a:r>
              <a:rPr lang="en-ZA" sz="1400" dirty="0" smtClean="0">
                <a:solidFill>
                  <a:schemeClr val="tx1"/>
                </a:solidFill>
                <a:latin typeface="Arial" panose="020B0604020202020204" pitchFamily="34" charset="0"/>
                <a:cs typeface="Arial" panose="020B0604020202020204" pitchFamily="34" charset="0"/>
              </a:rPr>
              <a:t>ID” </a:t>
            </a:r>
            <a:r>
              <a:rPr lang="en-ZA" sz="1400" dirty="0" smtClean="0">
                <a:solidFill>
                  <a:schemeClr val="tx1"/>
                </a:solidFill>
                <a:latin typeface="Arial" panose="020B0604020202020204" pitchFamily="34" charset="0"/>
                <a:cs typeface="Arial" panose="020B0604020202020204" pitchFamily="34" charset="0"/>
              </a:rPr>
              <a:t>information here</a:t>
            </a:r>
            <a:endParaRPr lang="en-ZA" sz="14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4246075" y="4573045"/>
            <a:ext cx="4113531" cy="2035985"/>
          </a:xfrm>
          <a:prstGeom prst="wedgeRoundRectCallout">
            <a:avLst>
              <a:gd name="adj1" fmla="val -91862"/>
              <a:gd name="adj2" fmla="val -8411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It is now possible to</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Add metadata about any </a:t>
            </a:r>
            <a:r>
              <a:rPr lang="en-ZA" sz="1400" u="sng" dirty="0" smtClean="0">
                <a:solidFill>
                  <a:schemeClr val="tx1"/>
                </a:solidFill>
                <a:latin typeface="Arial" panose="020B0604020202020204" pitchFamily="34" charset="0"/>
                <a:cs typeface="Arial" panose="020B0604020202020204" pitchFamily="34" charset="0"/>
              </a:rPr>
              <a:t>document</a:t>
            </a:r>
            <a:r>
              <a:rPr lang="en-ZA" sz="1400" dirty="0" smtClean="0">
                <a:solidFill>
                  <a:schemeClr val="tx1"/>
                </a:solidFill>
                <a:latin typeface="Arial" panose="020B0604020202020204" pitchFamily="34" charset="0"/>
                <a:cs typeface="Arial" panose="020B0604020202020204" pitchFamily="34" charset="0"/>
              </a:rPr>
              <a:t> that relates to this </a:t>
            </a:r>
            <a:r>
              <a:rPr lang="en-ZA" sz="1400" dirty="0" smtClean="0">
                <a:solidFill>
                  <a:schemeClr val="tx1"/>
                </a:solidFill>
                <a:latin typeface="Arial" panose="020B0604020202020204" pitchFamily="34" charset="0"/>
                <a:cs typeface="Arial" panose="020B0604020202020204" pitchFamily="34" charset="0"/>
              </a:rPr>
              <a:t>Agreement Relationship, and then</a:t>
            </a:r>
            <a:endParaRPr lang="en-ZA" sz="1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To upload </a:t>
            </a:r>
            <a:r>
              <a:rPr lang="en-ZA" sz="1400" dirty="0" smtClean="0">
                <a:solidFill>
                  <a:schemeClr val="tx1"/>
                </a:solidFill>
                <a:latin typeface="Arial" panose="020B0604020202020204" pitchFamily="34" charset="0"/>
                <a:cs typeface="Arial" panose="020B0604020202020204" pitchFamily="34" charset="0"/>
              </a:rPr>
              <a:t>the</a:t>
            </a:r>
            <a:r>
              <a:rPr lang="en-ZA" sz="1400" dirty="0" smtClean="0">
                <a:solidFill>
                  <a:schemeClr val="tx1"/>
                </a:solidFill>
                <a:latin typeface="Arial" panose="020B0604020202020204" pitchFamily="34" charset="0"/>
                <a:cs typeface="Arial" panose="020B0604020202020204" pitchFamily="34" charset="0"/>
              </a:rPr>
              <a:t> related </a:t>
            </a:r>
            <a:r>
              <a:rPr lang="en-ZA" sz="1400" dirty="0" smtClean="0">
                <a:solidFill>
                  <a:schemeClr val="tx1"/>
                </a:solidFill>
                <a:latin typeface="Arial" panose="020B0604020202020204" pitchFamily="34" charset="0"/>
                <a:cs typeface="Arial" panose="020B0604020202020204" pitchFamily="34" charset="0"/>
              </a:rPr>
              <a:t>scanned </a:t>
            </a:r>
            <a:r>
              <a:rPr lang="en-ZA" sz="1400" dirty="0" smtClean="0">
                <a:solidFill>
                  <a:schemeClr val="tx1"/>
                </a:solidFill>
                <a:latin typeface="Arial" panose="020B0604020202020204" pitchFamily="34" charset="0"/>
                <a:cs typeface="Arial" panose="020B0604020202020204" pitchFamily="34" charset="0"/>
              </a:rPr>
              <a:t>image of that document (via PeopleSoft) into this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Folio.  </a:t>
            </a:r>
          </a:p>
          <a:p>
            <a:pPr marL="285750" indent="-285750">
              <a:buFont typeface="Arial" panose="020B0604020202020204" pitchFamily="34" charset="0"/>
              <a:buChar char="•"/>
            </a:pPr>
            <a:endParaRPr lang="en-ZA" sz="1400" dirty="0" smtClean="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When the Add Document button is clicked … </a:t>
            </a:r>
            <a:endParaRPr lang="en-ZA" sz="14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2605426" y="2326715"/>
            <a:ext cx="2777051" cy="11008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88328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791" y="1033684"/>
            <a:ext cx="10470139" cy="4224115"/>
          </a:xfrm>
          <a:prstGeom prst="rect">
            <a:avLst/>
          </a:prstGeom>
        </p:spPr>
      </p:pic>
      <p:sp>
        <p:nvSpPr>
          <p:cNvPr id="2" name="Title 1"/>
          <p:cNvSpPr>
            <a:spLocks noGrp="1"/>
          </p:cNvSpPr>
          <p:nvPr>
            <p:ph type="title"/>
          </p:nvPr>
        </p:nvSpPr>
        <p:spPr>
          <a:xfrm>
            <a:off x="838200" y="365125"/>
            <a:ext cx="10515600" cy="508933"/>
          </a:xfrm>
        </p:spPr>
        <p:txBody>
          <a:bodyPr>
            <a:normAutofit/>
          </a:bodyPr>
          <a:lstStyle/>
          <a:p>
            <a:r>
              <a:rPr lang="en-ZA" sz="3200" dirty="0" smtClean="0">
                <a:solidFill>
                  <a:srgbClr val="0070C0"/>
                </a:solidFill>
              </a:rPr>
              <a:t>Adding a DOCUMENT to a Contractual Relationship</a:t>
            </a:r>
            <a:endParaRPr lang="en-ZA" sz="3200" dirty="0"/>
          </a:p>
        </p:txBody>
      </p:sp>
      <p:sp>
        <p:nvSpPr>
          <p:cNvPr id="7" name="Rounded Rectangular Callout 6"/>
          <p:cNvSpPr/>
          <p:nvPr/>
        </p:nvSpPr>
        <p:spPr>
          <a:xfrm>
            <a:off x="8673354" y="1057407"/>
            <a:ext cx="2801470" cy="2428743"/>
          </a:xfrm>
          <a:prstGeom prst="wedgeRoundRectCallout">
            <a:avLst>
              <a:gd name="adj1" fmla="val -184932"/>
              <a:gd name="adj2" fmla="val -105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On the “</a:t>
            </a:r>
            <a:r>
              <a:rPr lang="en-ZA" sz="1400" b="1" dirty="0" smtClean="0">
                <a:solidFill>
                  <a:schemeClr val="tx1"/>
                </a:solidFill>
                <a:latin typeface="Arial" panose="020B0604020202020204" pitchFamily="34" charset="0"/>
                <a:cs typeface="Arial" panose="020B0604020202020204" pitchFamily="34" charset="0"/>
              </a:rPr>
              <a:t>Agreement </a:t>
            </a:r>
            <a:r>
              <a:rPr lang="en-ZA" sz="1400" b="1" dirty="0" smtClean="0">
                <a:solidFill>
                  <a:srgbClr val="FF0000"/>
                </a:solidFill>
                <a:latin typeface="Arial" panose="020B0604020202020204" pitchFamily="34" charset="0"/>
                <a:cs typeface="Arial" panose="020B0604020202020204" pitchFamily="34" charset="0"/>
              </a:rPr>
              <a:t>Document</a:t>
            </a:r>
            <a:r>
              <a:rPr lang="en-ZA" sz="1400" dirty="0" smtClean="0">
                <a:solidFill>
                  <a:schemeClr val="tx1"/>
                </a:solidFill>
                <a:latin typeface="Arial" panose="020B0604020202020204" pitchFamily="34" charset="0"/>
                <a:cs typeface="Arial" panose="020B0604020202020204" pitchFamily="34" charset="0"/>
              </a:rPr>
              <a:t>” Tab, for each document added and linked to the </a:t>
            </a:r>
            <a:r>
              <a:rPr lang="en-ZA" sz="1400" dirty="0">
                <a:solidFill>
                  <a:schemeClr val="tx1"/>
                </a:solidFill>
                <a:latin typeface="Arial" panose="020B0604020202020204" pitchFamily="34" charset="0"/>
                <a:cs typeface="Arial" panose="020B0604020202020204" pitchFamily="34" charset="0"/>
              </a:rPr>
              <a:t>A</a:t>
            </a:r>
            <a:r>
              <a:rPr lang="en-ZA" sz="1400" dirty="0" smtClean="0">
                <a:solidFill>
                  <a:schemeClr val="tx1"/>
                </a:solidFill>
                <a:latin typeface="Arial" panose="020B0604020202020204" pitchFamily="34" charset="0"/>
                <a:cs typeface="Arial" panose="020B0604020202020204" pitchFamily="34" charset="0"/>
              </a:rPr>
              <a:t>greement Relationship, the user must indicate the Nature of the Document. e.g.</a:t>
            </a:r>
          </a:p>
          <a:p>
            <a:pPr marL="285750" indent="-285750">
              <a:buFontTx/>
              <a:buChar char="-"/>
            </a:pPr>
            <a:r>
              <a:rPr lang="en-ZA" sz="1400" dirty="0" smtClean="0">
                <a:solidFill>
                  <a:schemeClr val="tx1"/>
                </a:solidFill>
                <a:latin typeface="Arial" panose="020B0604020202020204" pitchFamily="34" charset="0"/>
                <a:cs typeface="Arial" panose="020B0604020202020204" pitchFamily="34" charset="0"/>
              </a:rPr>
              <a:t>Draft Contract</a:t>
            </a:r>
          </a:p>
          <a:p>
            <a:pPr marL="285750" indent="-285750">
              <a:buFontTx/>
              <a:buChar char="-"/>
            </a:pPr>
            <a:r>
              <a:rPr lang="en-ZA" sz="1400" dirty="0" smtClean="0">
                <a:solidFill>
                  <a:schemeClr val="tx1"/>
                </a:solidFill>
                <a:latin typeface="Arial" panose="020B0604020202020204" pitchFamily="34" charset="0"/>
                <a:cs typeface="Arial" panose="020B0604020202020204" pitchFamily="34" charset="0"/>
              </a:rPr>
              <a:t>Minutes</a:t>
            </a:r>
          </a:p>
          <a:p>
            <a:pPr marL="285750" indent="-285750">
              <a:buFontTx/>
              <a:buChar char="-"/>
            </a:pPr>
            <a:r>
              <a:rPr lang="en-ZA" sz="1400" dirty="0" smtClean="0">
                <a:solidFill>
                  <a:schemeClr val="tx1"/>
                </a:solidFill>
                <a:latin typeface="Arial" panose="020B0604020202020204" pitchFamily="34" charset="0"/>
                <a:cs typeface="Arial" panose="020B0604020202020204" pitchFamily="34" charset="0"/>
              </a:rPr>
              <a:t>Communications</a:t>
            </a:r>
          </a:p>
          <a:p>
            <a:pPr marL="285750" indent="-285750">
              <a:buFontTx/>
              <a:buChar char="-"/>
            </a:pPr>
            <a:r>
              <a:rPr lang="en-ZA" sz="1400" dirty="0" smtClean="0">
                <a:solidFill>
                  <a:schemeClr val="tx1"/>
                </a:solidFill>
                <a:latin typeface="Arial" panose="020B0604020202020204" pitchFamily="34" charset="0"/>
                <a:cs typeface="Arial" panose="020B0604020202020204" pitchFamily="34" charset="0"/>
              </a:rPr>
              <a:t>Signed Contract</a:t>
            </a:r>
          </a:p>
          <a:p>
            <a:pPr marL="285750" indent="-285750">
              <a:buFontTx/>
              <a:buChar char="-"/>
            </a:pPr>
            <a:r>
              <a:rPr lang="en-ZA" sz="1400" dirty="0" smtClean="0">
                <a:solidFill>
                  <a:schemeClr val="tx1"/>
                </a:solidFill>
                <a:latin typeface="Arial" panose="020B0604020202020204" pitchFamily="34" charset="0"/>
                <a:cs typeface="Arial" panose="020B0604020202020204" pitchFamily="34" charset="0"/>
              </a:rPr>
              <a:t>Reports, </a:t>
            </a:r>
            <a:r>
              <a:rPr lang="en-ZA" sz="1400" dirty="0" err="1" smtClean="0">
                <a:solidFill>
                  <a:schemeClr val="tx1"/>
                </a:solidFill>
                <a:latin typeface="Arial" panose="020B0604020202020204" pitchFamily="34" charset="0"/>
                <a:cs typeface="Arial" panose="020B0604020202020204" pitchFamily="34" charset="0"/>
              </a:rPr>
              <a:t>etc</a:t>
            </a:r>
            <a:endParaRPr lang="en-ZA" sz="1400" dirty="0" smtClean="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8673353" y="3709707"/>
            <a:ext cx="2981617" cy="1707718"/>
          </a:xfrm>
          <a:prstGeom prst="wedgeRoundRectCallout">
            <a:avLst>
              <a:gd name="adj1" fmla="val -173382"/>
              <a:gd name="adj2" fmla="val -8159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 portfolio of metadata fields that need to be completed to describe the document depend on the “Nature of the Document” option selected earlier.  However, a short and long description field is required for all document types</a:t>
            </a:r>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6907794" y="5640982"/>
            <a:ext cx="4680641" cy="934571"/>
          </a:xfrm>
          <a:prstGeom prst="wedgeRoundRectCallout">
            <a:avLst>
              <a:gd name="adj1" fmla="val -103788"/>
              <a:gd name="adj2" fmla="val -10287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smtClean="0">
                <a:solidFill>
                  <a:srgbClr val="FF0000"/>
                </a:solidFill>
                <a:latin typeface="Arial" panose="020B0604020202020204" pitchFamily="34" charset="0"/>
                <a:cs typeface="Arial" panose="020B0604020202020204" pitchFamily="34" charset="0"/>
              </a:rPr>
              <a:t>If the document NATURE = SIGNED CONTRACT …</a:t>
            </a:r>
          </a:p>
          <a:p>
            <a:r>
              <a:rPr lang="en-ZA" sz="1400" dirty="0" smtClean="0">
                <a:solidFill>
                  <a:schemeClr val="tx1"/>
                </a:solidFill>
                <a:latin typeface="Arial" panose="020B0604020202020204" pitchFamily="34" charset="0"/>
                <a:cs typeface="Arial" panose="020B0604020202020204" pitchFamily="34" charset="0"/>
              </a:rPr>
              <a:t>Then a host of metadata fields </a:t>
            </a:r>
            <a:r>
              <a:rPr lang="en-ZA" sz="1400" dirty="0" smtClean="0">
                <a:solidFill>
                  <a:schemeClr val="tx1"/>
                </a:solidFill>
                <a:latin typeface="Arial" panose="020B0604020202020204" pitchFamily="34" charset="0"/>
                <a:cs typeface="Arial" panose="020B0604020202020204" pitchFamily="34" charset="0"/>
              </a:rPr>
              <a:t>(lower down on this same tab, but displayed in the nex</a:t>
            </a:r>
            <a:r>
              <a:rPr lang="en-ZA" sz="1400" dirty="0" smtClean="0">
                <a:solidFill>
                  <a:schemeClr val="tx1"/>
                </a:solidFill>
                <a:latin typeface="Arial" panose="020B0604020202020204" pitchFamily="34" charset="0"/>
                <a:cs typeface="Arial" panose="020B0604020202020204" pitchFamily="34" charset="0"/>
              </a:rPr>
              <a:t>t slide) </a:t>
            </a:r>
            <a:r>
              <a:rPr lang="en-ZA" sz="1400" dirty="0" smtClean="0">
                <a:solidFill>
                  <a:schemeClr val="tx1"/>
                </a:solidFill>
                <a:latin typeface="Arial" panose="020B0604020202020204" pitchFamily="34" charset="0"/>
                <a:cs typeface="Arial" panose="020B0604020202020204" pitchFamily="34" charset="0"/>
              </a:rPr>
              <a:t>become mandatory</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36791" y="1057407"/>
            <a:ext cx="1490409"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80675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5350"/>
          <a:stretch/>
        </p:blipFill>
        <p:spPr>
          <a:xfrm>
            <a:off x="165581" y="1604476"/>
            <a:ext cx="9128873" cy="4642416"/>
          </a:xfrm>
          <a:prstGeom prst="rect">
            <a:avLst/>
          </a:prstGeom>
        </p:spPr>
      </p:pic>
      <p:sp>
        <p:nvSpPr>
          <p:cNvPr id="2" name="Title 1"/>
          <p:cNvSpPr>
            <a:spLocks noGrp="1"/>
          </p:cNvSpPr>
          <p:nvPr>
            <p:ph type="title"/>
          </p:nvPr>
        </p:nvSpPr>
        <p:spPr>
          <a:xfrm>
            <a:off x="300318" y="254187"/>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7" name="Rounded Rectangular Callout 6"/>
          <p:cNvSpPr/>
          <p:nvPr/>
        </p:nvSpPr>
        <p:spPr>
          <a:xfrm>
            <a:off x="8592775" y="2103067"/>
            <a:ext cx="3014916" cy="2894312"/>
          </a:xfrm>
          <a:prstGeom prst="wedgeRoundRectCallout">
            <a:avLst>
              <a:gd name="adj1" fmla="val -140800"/>
              <a:gd name="adj2" fmla="val -1402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Then capture</a:t>
            </a:r>
            <a:r>
              <a:rPr lang="en-ZA" sz="1400" dirty="0" smtClean="0">
                <a:solidFill>
                  <a:schemeClr val="tx1"/>
                </a:solidFill>
                <a:latin typeface="Arial" panose="020B0604020202020204" pitchFamily="34" charset="0"/>
                <a:cs typeface="Arial" panose="020B0604020202020204" pitchFamily="34" charset="0"/>
              </a:rPr>
              <a:t>:</a:t>
            </a:r>
            <a:endParaRPr lang="en-ZA" sz="14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Contract </a:t>
            </a:r>
            <a:r>
              <a:rPr lang="en-ZA" sz="1400" dirty="0" smtClean="0">
                <a:solidFill>
                  <a:schemeClr val="tx1"/>
                </a:solidFill>
                <a:latin typeface="Arial" panose="020B0604020202020204" pitchFamily="34" charset="0"/>
                <a:cs typeface="Arial" panose="020B0604020202020204" pitchFamily="34" charset="0"/>
              </a:rPr>
              <a:t>Start and End Dates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Date Contract was signed</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Expiry Reminder Date</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Where paper version of document can be found</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Doc Status </a:t>
            </a:r>
            <a:r>
              <a:rPr lang="en-ZA" sz="1400" dirty="0" smtClean="0">
                <a:solidFill>
                  <a:srgbClr val="0099FF"/>
                </a:solidFill>
                <a:latin typeface="Arial" panose="020B0604020202020204" pitchFamily="34" charset="0"/>
                <a:cs typeface="Arial" panose="020B0604020202020204" pitchFamily="34" charset="0"/>
              </a:rPr>
              <a:t>(discussed later)</a:t>
            </a:r>
            <a:endParaRPr lang="en-ZA" sz="1400" dirty="0" smtClean="0">
              <a:solidFill>
                <a:srgbClr val="0099FF"/>
              </a:solidFill>
              <a:latin typeface="Arial" panose="020B0604020202020204" pitchFamily="34" charset="0"/>
              <a:cs typeface="Arial" panose="020B0604020202020204" pitchFamily="34" charset="0"/>
            </a:endParaRPr>
          </a:p>
          <a:p>
            <a:pPr marL="542925" lvl="1"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Signed but not yet effective</a:t>
            </a:r>
          </a:p>
          <a:p>
            <a:pPr marL="542925" lvl="1"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Signed and Active</a:t>
            </a:r>
          </a:p>
          <a:p>
            <a:pPr marL="542925" lvl="1"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Was signed, now expired</a:t>
            </a:r>
          </a:p>
          <a:p>
            <a:pPr marL="542925" lvl="1"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Intentionally </a:t>
            </a:r>
            <a:r>
              <a:rPr lang="en-ZA" sz="1400" dirty="0" smtClean="0">
                <a:solidFill>
                  <a:schemeClr val="tx1"/>
                </a:solidFill>
                <a:latin typeface="Arial" panose="020B0604020202020204" pitchFamily="34" charset="0"/>
                <a:cs typeface="Arial" panose="020B0604020202020204" pitchFamily="34" charset="0"/>
              </a:rPr>
              <a:t>Terminated</a:t>
            </a:r>
            <a:endParaRPr lang="en-ZA" sz="1400" dirty="0">
              <a:solidFill>
                <a:schemeClr val="tx1"/>
              </a:solidFill>
              <a:latin typeface="Arial" panose="020B0604020202020204" pitchFamily="34" charset="0"/>
              <a:cs typeface="Arial" panose="020B0604020202020204" pitchFamily="34" charset="0"/>
            </a:endParaRPr>
          </a:p>
        </p:txBody>
      </p:sp>
      <p:sp>
        <p:nvSpPr>
          <p:cNvPr id="6" name="Rounded Rectangular Callout 5"/>
          <p:cNvSpPr/>
          <p:nvPr/>
        </p:nvSpPr>
        <p:spPr>
          <a:xfrm>
            <a:off x="8606650" y="5294778"/>
            <a:ext cx="3001041" cy="725775"/>
          </a:xfrm>
          <a:prstGeom prst="wedgeRoundRectCallout">
            <a:avLst>
              <a:gd name="adj1" fmla="val -164366"/>
              <a:gd name="adj2" fmla="val -1878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Record </a:t>
            </a:r>
            <a:r>
              <a:rPr lang="en-ZA" sz="1400" dirty="0" smtClean="0">
                <a:solidFill>
                  <a:schemeClr val="tx1"/>
                </a:solidFill>
                <a:latin typeface="Arial" panose="020B0604020202020204" pitchFamily="34" charset="0"/>
                <a:cs typeface="Arial" panose="020B0604020202020204" pitchFamily="34" charset="0"/>
              </a:rPr>
              <a:t>names of the UP and 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 signatories to the </a:t>
            </a:r>
            <a:r>
              <a:rPr lang="en-ZA" sz="1400" dirty="0" smtClean="0">
                <a:solidFill>
                  <a:schemeClr val="tx1"/>
                </a:solidFill>
                <a:latin typeface="Arial" panose="020B0604020202020204" pitchFamily="34" charset="0"/>
                <a:cs typeface="Arial" panose="020B0604020202020204" pitchFamily="34" charset="0"/>
              </a:rPr>
              <a:t>signed contract</a:t>
            </a:r>
            <a:endParaRPr lang="en-ZA" sz="1400" dirty="0">
              <a:solidFill>
                <a:schemeClr val="tx1"/>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
        <p:nvSpPr>
          <p:cNvPr id="13" name="Rounded Rectangular Callout 12"/>
          <p:cNvSpPr/>
          <p:nvPr/>
        </p:nvSpPr>
        <p:spPr>
          <a:xfrm>
            <a:off x="8493762" y="363816"/>
            <a:ext cx="3014916" cy="1629621"/>
          </a:xfrm>
          <a:prstGeom prst="wedgeRoundRectCallout">
            <a:avLst>
              <a:gd name="adj1" fmla="val -203861"/>
              <a:gd name="adj2" fmla="val 4969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Classify what document this is in the Agreement </a:t>
            </a:r>
            <a:r>
              <a:rPr lang="en-ZA" sz="1400" dirty="0" smtClean="0">
                <a:solidFill>
                  <a:schemeClr val="tx1"/>
                </a:solidFill>
                <a:latin typeface="Arial" panose="020B0604020202020204" pitchFamily="34" charset="0"/>
                <a:cs typeface="Arial" panose="020B0604020202020204" pitchFamily="34" charset="0"/>
              </a:rPr>
              <a:t>Life Cycle </a:t>
            </a:r>
          </a:p>
          <a:p>
            <a:pPr marL="54292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Original, </a:t>
            </a:r>
            <a:endParaRPr lang="en-ZA" sz="1400" dirty="0" smtClean="0">
              <a:solidFill>
                <a:schemeClr val="tx1"/>
              </a:solidFill>
              <a:latin typeface="Arial" panose="020B0604020202020204" pitchFamily="34" charset="0"/>
              <a:cs typeface="Arial" panose="020B0604020202020204" pitchFamily="34" charset="0"/>
            </a:endParaRPr>
          </a:p>
          <a:p>
            <a:pPr marL="54292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Renewal, </a:t>
            </a:r>
          </a:p>
          <a:p>
            <a:pPr marL="54292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Addendum Added, </a:t>
            </a:r>
          </a:p>
          <a:p>
            <a:pPr marL="54292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Amendment, or …</a:t>
            </a:r>
          </a:p>
          <a:p>
            <a:pPr marL="542925" lvl="1"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Annexure to</a:t>
            </a:r>
            <a:r>
              <a:rPr lang="en-ZA" sz="1400" dirty="0" smtClean="0">
                <a:solidFill>
                  <a:schemeClr val="tx1"/>
                </a:solidFill>
                <a:latin typeface="Arial" panose="020B0604020202020204" pitchFamily="34" charset="0"/>
                <a:cs typeface="Arial" panose="020B0604020202020204" pitchFamily="34" charset="0"/>
              </a:rPr>
              <a:t>.</a:t>
            </a:r>
            <a:endParaRPr lang="en-ZA" sz="14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647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5350"/>
          <a:stretch/>
        </p:blipFill>
        <p:spPr>
          <a:xfrm>
            <a:off x="165581" y="1604476"/>
            <a:ext cx="9128873" cy="4642416"/>
          </a:xfrm>
          <a:prstGeom prst="rect">
            <a:avLst/>
          </a:prstGeom>
        </p:spPr>
      </p:pic>
      <p:sp>
        <p:nvSpPr>
          <p:cNvPr id="2" name="Title 1"/>
          <p:cNvSpPr>
            <a:spLocks noGrp="1"/>
          </p:cNvSpPr>
          <p:nvPr>
            <p:ph type="title"/>
          </p:nvPr>
        </p:nvSpPr>
        <p:spPr>
          <a:xfrm>
            <a:off x="300318" y="254187"/>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6" name="Rounded Rectangular Callout 5"/>
          <p:cNvSpPr/>
          <p:nvPr/>
        </p:nvSpPr>
        <p:spPr>
          <a:xfrm>
            <a:off x="8444725" y="2808753"/>
            <a:ext cx="3001041" cy="725775"/>
          </a:xfrm>
          <a:prstGeom prst="wedgeRoundRectCallout">
            <a:avLst>
              <a:gd name="adj1" fmla="val -195470"/>
              <a:gd name="adj2" fmla="val 9670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Let’s take a brief detour to look at what appears in this “Contract Document Status” field</a:t>
            </a:r>
            <a:endParaRPr lang="en-ZA" sz="1400" dirty="0">
              <a:solidFill>
                <a:schemeClr val="tx1"/>
              </a:solidFill>
              <a:latin typeface="Arial" panose="020B0604020202020204" pitchFamily="34" charset="0"/>
              <a:cs typeface="Arial" panose="020B0604020202020204" pitchFamily="34" charset="0"/>
            </a:endParaRPr>
          </a:p>
        </p:txBody>
      </p:sp>
      <p:sp>
        <p:nvSpPr>
          <p:cNvPr id="10"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
        <p:nvSpPr>
          <p:cNvPr id="8" name="Rounded Rectangle 7"/>
          <p:cNvSpPr/>
          <p:nvPr/>
        </p:nvSpPr>
        <p:spPr>
          <a:xfrm>
            <a:off x="1860550" y="3702073"/>
            <a:ext cx="1958975" cy="2757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12433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688442" y="1171277"/>
            <a:ext cx="10515600" cy="1059255"/>
          </a:xfrm>
        </p:spPr>
        <p:txBody>
          <a:bodyPr>
            <a:noAutofit/>
          </a:bodyPr>
          <a:lstStyle/>
          <a:p>
            <a:r>
              <a:rPr lang="en-ZA" sz="2400" dirty="0" smtClean="0"/>
              <a:t>The “Contract Document Status” field on previous screen is automatically updated by the system on a nightly basis – to a Status determined by the combination of Today’s date versus the </a:t>
            </a:r>
            <a:r>
              <a:rPr lang="en-ZA" sz="2400" dirty="0" smtClean="0"/>
              <a:t>Signed Contract’s </a:t>
            </a:r>
            <a:r>
              <a:rPr lang="en-ZA" sz="2400" dirty="0" smtClean="0"/>
              <a:t>Start and End Dates</a:t>
            </a:r>
          </a:p>
          <a:p>
            <a:endParaRPr lang="en-ZA" sz="2400" dirty="0"/>
          </a:p>
          <a:p>
            <a:endParaRPr lang="en-ZA" sz="2400" dirty="0"/>
          </a:p>
          <a:p>
            <a:endParaRPr lang="en-ZA" sz="2400" dirty="0" smtClean="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
        <p:nvSpPr>
          <p:cNvPr id="7" name="Right Arrow 6"/>
          <p:cNvSpPr/>
          <p:nvPr/>
        </p:nvSpPr>
        <p:spPr>
          <a:xfrm>
            <a:off x="1104523" y="3225225"/>
            <a:ext cx="6663063" cy="191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own Arrow 7"/>
          <p:cNvSpPr/>
          <p:nvPr/>
        </p:nvSpPr>
        <p:spPr>
          <a:xfrm>
            <a:off x="2462543" y="2917407"/>
            <a:ext cx="217283" cy="30781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Down Arrow 8"/>
          <p:cNvSpPr/>
          <p:nvPr/>
        </p:nvSpPr>
        <p:spPr>
          <a:xfrm>
            <a:off x="5276661" y="2917407"/>
            <a:ext cx="217283" cy="307818"/>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Arrow Connector 10"/>
          <p:cNvCxnSpPr/>
          <p:nvPr/>
        </p:nvCxnSpPr>
        <p:spPr>
          <a:xfrm>
            <a:off x="3548958" y="2736342"/>
            <a:ext cx="0" cy="4888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1742038" y="2510001"/>
            <a:ext cx="72050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Signed Contract Start Date</a:t>
            </a:r>
            <a:endParaRPr lang="en-ZA" sz="1100" dirty="0">
              <a:solidFill>
                <a:schemeClr val="tx1"/>
              </a:solidFill>
            </a:endParaRPr>
          </a:p>
        </p:txBody>
      </p:sp>
      <p:sp>
        <p:nvSpPr>
          <p:cNvPr id="14" name="Rectangle 13"/>
          <p:cNvSpPr/>
          <p:nvPr/>
        </p:nvSpPr>
        <p:spPr>
          <a:xfrm>
            <a:off x="5375495" y="2440010"/>
            <a:ext cx="72050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Signed Contract End Date</a:t>
            </a:r>
            <a:endParaRPr lang="en-ZA" sz="1100" dirty="0">
              <a:solidFill>
                <a:schemeClr val="tx1"/>
              </a:solidFill>
            </a:endParaRPr>
          </a:p>
        </p:txBody>
      </p:sp>
      <p:sp>
        <p:nvSpPr>
          <p:cNvPr id="15" name="Rectangle 14"/>
          <p:cNvSpPr/>
          <p:nvPr/>
        </p:nvSpPr>
        <p:spPr>
          <a:xfrm>
            <a:off x="2952750" y="2185023"/>
            <a:ext cx="1336329"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TODAY’S Date </a:t>
            </a:r>
            <a:r>
              <a:rPr lang="en-ZA" sz="1100" dirty="0" err="1" smtClean="0">
                <a:solidFill>
                  <a:schemeClr val="tx1"/>
                </a:solidFill>
              </a:rPr>
              <a:t>isbetween</a:t>
            </a:r>
            <a:r>
              <a:rPr lang="en-ZA" sz="1100" dirty="0" smtClean="0">
                <a:solidFill>
                  <a:schemeClr val="tx1"/>
                </a:solidFill>
              </a:rPr>
              <a:t> Start/End</a:t>
            </a:r>
            <a:endParaRPr lang="en-ZA" sz="1100" dirty="0">
              <a:solidFill>
                <a:schemeClr val="tx1"/>
              </a:solidFill>
            </a:endParaRPr>
          </a:p>
        </p:txBody>
      </p:sp>
      <p:sp>
        <p:nvSpPr>
          <p:cNvPr id="16" name="Rectangle 15"/>
          <p:cNvSpPr/>
          <p:nvPr/>
        </p:nvSpPr>
        <p:spPr>
          <a:xfrm>
            <a:off x="8332919" y="2797622"/>
            <a:ext cx="3409902"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Therefore Contract deemed to be “</a:t>
            </a:r>
            <a:r>
              <a:rPr lang="en-ZA" sz="1400" b="1" dirty="0" smtClean="0">
                <a:solidFill>
                  <a:schemeClr val="tx1"/>
                </a:solidFill>
              </a:rPr>
              <a:t>Active</a:t>
            </a:r>
            <a:r>
              <a:rPr lang="en-ZA" sz="1400" dirty="0" smtClean="0">
                <a:solidFill>
                  <a:schemeClr val="tx1"/>
                </a:solidFill>
              </a:rPr>
              <a:t>”</a:t>
            </a:r>
            <a:endParaRPr lang="en-ZA" sz="1400" dirty="0">
              <a:solidFill>
                <a:schemeClr val="tx1"/>
              </a:solidFill>
            </a:endParaRPr>
          </a:p>
        </p:txBody>
      </p:sp>
      <p:sp>
        <p:nvSpPr>
          <p:cNvPr id="17" name="Right Arrow 16"/>
          <p:cNvSpPr/>
          <p:nvPr/>
        </p:nvSpPr>
        <p:spPr>
          <a:xfrm>
            <a:off x="1131798" y="4378653"/>
            <a:ext cx="6663063" cy="191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Down Arrow 17"/>
          <p:cNvSpPr/>
          <p:nvPr/>
        </p:nvSpPr>
        <p:spPr>
          <a:xfrm>
            <a:off x="2489818" y="4070835"/>
            <a:ext cx="217283" cy="30781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Down Arrow 18"/>
          <p:cNvSpPr/>
          <p:nvPr/>
        </p:nvSpPr>
        <p:spPr>
          <a:xfrm>
            <a:off x="5303936" y="4070835"/>
            <a:ext cx="217283" cy="307818"/>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0" name="Straight Arrow Connector 19"/>
          <p:cNvCxnSpPr/>
          <p:nvPr/>
        </p:nvCxnSpPr>
        <p:spPr>
          <a:xfrm>
            <a:off x="6550445" y="3889770"/>
            <a:ext cx="0" cy="4888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769313" y="3663429"/>
            <a:ext cx="72050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Signed Contract Start Date</a:t>
            </a:r>
            <a:endParaRPr lang="en-ZA" sz="1100" dirty="0">
              <a:solidFill>
                <a:schemeClr val="tx1"/>
              </a:solidFill>
            </a:endParaRPr>
          </a:p>
        </p:txBody>
      </p:sp>
      <p:sp>
        <p:nvSpPr>
          <p:cNvPr id="22" name="Rectangle 21"/>
          <p:cNvSpPr/>
          <p:nvPr/>
        </p:nvSpPr>
        <p:spPr>
          <a:xfrm>
            <a:off x="5402770" y="3593438"/>
            <a:ext cx="72050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Signed Contract End Date</a:t>
            </a:r>
            <a:endParaRPr lang="en-ZA" sz="1100" dirty="0">
              <a:solidFill>
                <a:schemeClr val="tx1"/>
              </a:solidFill>
            </a:endParaRPr>
          </a:p>
        </p:txBody>
      </p:sp>
      <p:sp>
        <p:nvSpPr>
          <p:cNvPr id="23" name="Rectangle 22"/>
          <p:cNvSpPr/>
          <p:nvPr/>
        </p:nvSpPr>
        <p:spPr>
          <a:xfrm>
            <a:off x="6190192" y="3348076"/>
            <a:ext cx="1115483"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TODAY’S Date is after End date</a:t>
            </a:r>
            <a:endParaRPr lang="en-ZA" sz="1100" dirty="0">
              <a:solidFill>
                <a:schemeClr val="tx1"/>
              </a:solidFill>
            </a:endParaRPr>
          </a:p>
        </p:txBody>
      </p:sp>
      <p:sp>
        <p:nvSpPr>
          <p:cNvPr id="24" name="Rectangle 23"/>
          <p:cNvSpPr/>
          <p:nvPr/>
        </p:nvSpPr>
        <p:spPr>
          <a:xfrm>
            <a:off x="8360194" y="3951050"/>
            <a:ext cx="3409902"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Therefore Contract deemed to be “</a:t>
            </a:r>
            <a:r>
              <a:rPr lang="en-ZA" sz="1400" b="1" dirty="0" smtClean="0">
                <a:solidFill>
                  <a:schemeClr val="tx1"/>
                </a:solidFill>
              </a:rPr>
              <a:t>Signed – but closed/Completed</a:t>
            </a:r>
            <a:r>
              <a:rPr lang="en-ZA" sz="1400" dirty="0" smtClean="0">
                <a:solidFill>
                  <a:schemeClr val="tx1"/>
                </a:solidFill>
              </a:rPr>
              <a:t>”</a:t>
            </a:r>
            <a:endParaRPr lang="en-ZA" sz="1400" dirty="0">
              <a:solidFill>
                <a:schemeClr val="tx1"/>
              </a:solidFill>
            </a:endParaRPr>
          </a:p>
        </p:txBody>
      </p:sp>
      <p:sp>
        <p:nvSpPr>
          <p:cNvPr id="25" name="Right Arrow 24"/>
          <p:cNvSpPr/>
          <p:nvPr/>
        </p:nvSpPr>
        <p:spPr>
          <a:xfrm>
            <a:off x="1082065" y="5686085"/>
            <a:ext cx="6663063" cy="191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Down Arrow 25"/>
          <p:cNvSpPr/>
          <p:nvPr/>
        </p:nvSpPr>
        <p:spPr>
          <a:xfrm>
            <a:off x="2440085" y="5378267"/>
            <a:ext cx="217283" cy="30781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Down Arrow 26"/>
          <p:cNvSpPr/>
          <p:nvPr/>
        </p:nvSpPr>
        <p:spPr>
          <a:xfrm>
            <a:off x="5254203" y="5378267"/>
            <a:ext cx="217283" cy="307818"/>
          </a:xfrm>
          <a:prstGeom prst="down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8" name="Straight Arrow Connector 27"/>
          <p:cNvCxnSpPr/>
          <p:nvPr/>
        </p:nvCxnSpPr>
        <p:spPr>
          <a:xfrm>
            <a:off x="1173958" y="5127211"/>
            <a:ext cx="0" cy="48888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1719580" y="4970861"/>
            <a:ext cx="72050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Signed Contract Start Date</a:t>
            </a:r>
            <a:endParaRPr lang="en-ZA" sz="1100" dirty="0">
              <a:solidFill>
                <a:schemeClr val="tx1"/>
              </a:solidFill>
            </a:endParaRPr>
          </a:p>
        </p:txBody>
      </p:sp>
      <p:sp>
        <p:nvSpPr>
          <p:cNvPr id="30" name="Rectangle 29"/>
          <p:cNvSpPr/>
          <p:nvPr/>
        </p:nvSpPr>
        <p:spPr>
          <a:xfrm>
            <a:off x="5353037" y="4900870"/>
            <a:ext cx="72050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Signed Contract End Date</a:t>
            </a:r>
            <a:endParaRPr lang="en-ZA" sz="1100" dirty="0">
              <a:solidFill>
                <a:schemeClr val="tx1"/>
              </a:solidFill>
            </a:endParaRPr>
          </a:p>
        </p:txBody>
      </p:sp>
      <p:sp>
        <p:nvSpPr>
          <p:cNvPr id="31" name="Rectangle 30"/>
          <p:cNvSpPr/>
          <p:nvPr/>
        </p:nvSpPr>
        <p:spPr>
          <a:xfrm>
            <a:off x="8310461" y="5258482"/>
            <a:ext cx="3409902"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Therefore Contract deemed to be “</a:t>
            </a:r>
            <a:r>
              <a:rPr lang="en-ZA" sz="1400" b="1" dirty="0" smtClean="0">
                <a:solidFill>
                  <a:schemeClr val="tx1"/>
                </a:solidFill>
              </a:rPr>
              <a:t>Signed – but not yet Active”</a:t>
            </a:r>
            <a:endParaRPr lang="en-ZA" sz="1400" dirty="0">
              <a:solidFill>
                <a:schemeClr val="tx1"/>
              </a:solidFill>
            </a:endParaRPr>
          </a:p>
        </p:txBody>
      </p:sp>
      <p:sp>
        <p:nvSpPr>
          <p:cNvPr id="32" name="Rectangle 31"/>
          <p:cNvSpPr/>
          <p:nvPr/>
        </p:nvSpPr>
        <p:spPr>
          <a:xfrm>
            <a:off x="813705" y="4578254"/>
            <a:ext cx="1129395" cy="715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dirty="0" smtClean="0">
                <a:solidFill>
                  <a:schemeClr val="tx1"/>
                </a:solidFill>
              </a:rPr>
              <a:t>TODAY’S Date is before Start Date</a:t>
            </a:r>
            <a:endParaRPr lang="en-ZA" sz="1100" dirty="0">
              <a:solidFill>
                <a:schemeClr val="tx1"/>
              </a:solidFill>
            </a:endParaRPr>
          </a:p>
        </p:txBody>
      </p:sp>
      <p:sp>
        <p:nvSpPr>
          <p:cNvPr id="33" name="Rectangle 32"/>
          <p:cNvSpPr/>
          <p:nvPr/>
        </p:nvSpPr>
        <p:spPr>
          <a:xfrm>
            <a:off x="600692" y="6073196"/>
            <a:ext cx="8484482" cy="583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rgbClr val="0066CC"/>
                </a:solidFill>
              </a:rPr>
              <a:t>However, the system does allow a manual override – where a previous Signed Contract has been consciously ABORTED/TERMINATED before the planned End Date – in which case the Terminate date must be captured</a:t>
            </a:r>
            <a:endParaRPr lang="en-ZA" sz="1400" dirty="0">
              <a:solidFill>
                <a:srgbClr val="0066CC"/>
              </a:solidFill>
            </a:endParaRPr>
          </a:p>
        </p:txBody>
      </p:sp>
    </p:spTree>
    <p:extLst>
      <p:ext uri="{BB962C8B-B14F-4D97-AF65-F5344CB8AC3E}">
        <p14:creationId xmlns:p14="http://schemas.microsoft.com/office/powerpoint/2010/main" val="2020722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p:bldP spid="14" grpId="0"/>
      <p:bldP spid="15" grpId="0"/>
      <p:bldP spid="16" grpId="0"/>
      <p:bldP spid="17" grpId="0" animBg="1"/>
      <p:bldP spid="18" grpId="0" animBg="1"/>
      <p:bldP spid="19" grpId="0" animBg="1"/>
      <p:bldP spid="21" grpId="0"/>
      <p:bldP spid="22" grpId="0"/>
      <p:bldP spid="23" grpId="0"/>
      <p:bldP spid="24" grpId="0"/>
      <p:bldP spid="25" grpId="0" animBg="1"/>
      <p:bldP spid="26" grpId="0" animBg="1"/>
      <p:bldP spid="27" grpId="0" animBg="1"/>
      <p:bldP spid="29" grpId="0"/>
      <p:bldP spid="30" grpId="0"/>
      <p:bldP spid="31" grpId="0"/>
      <p:bldP spid="32" grpId="0"/>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5192" y="1016000"/>
            <a:ext cx="9077388" cy="4795078"/>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6" name="Rounded Rectangular Callout 5"/>
          <p:cNvSpPr/>
          <p:nvPr/>
        </p:nvSpPr>
        <p:spPr>
          <a:xfrm>
            <a:off x="7667995" y="3947885"/>
            <a:ext cx="2303496" cy="930488"/>
          </a:xfrm>
          <a:prstGeom prst="wedgeRoundRectCallout">
            <a:avLst>
              <a:gd name="adj1" fmla="val -30327"/>
              <a:gd name="adj2" fmla="val -33926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Each “Yes” answer opens up a new Tab to be enriched …</a:t>
            </a:r>
            <a:endParaRPr lang="en-ZA" sz="140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8946288" y="481654"/>
            <a:ext cx="2801470" cy="3161659"/>
          </a:xfrm>
          <a:prstGeom prst="wedgeRoundRectCallout">
            <a:avLst>
              <a:gd name="adj1" fmla="val -111912"/>
              <a:gd name="adj2" fmla="val 710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For documents of type “Signed Contract” this “</a:t>
            </a:r>
            <a:r>
              <a:rPr lang="en-ZA" sz="1400" b="1" dirty="0" smtClean="0">
                <a:solidFill>
                  <a:schemeClr val="tx1"/>
                </a:solidFill>
                <a:latin typeface="Arial" panose="020B0604020202020204" pitchFamily="34" charset="0"/>
                <a:cs typeface="Arial" panose="020B0604020202020204" pitchFamily="34" charset="0"/>
              </a:rPr>
              <a:t>Agreement Structure</a:t>
            </a:r>
            <a:r>
              <a:rPr lang="en-ZA" sz="1400" dirty="0" smtClean="0">
                <a:solidFill>
                  <a:schemeClr val="tx1"/>
                </a:solidFill>
                <a:latin typeface="Arial" panose="020B0604020202020204" pitchFamily="34" charset="0"/>
                <a:cs typeface="Arial" panose="020B0604020202020204" pitchFamily="34" charset="0"/>
              </a:rPr>
              <a:t>” Tab asks questions about the “</a:t>
            </a:r>
            <a:r>
              <a:rPr lang="en-ZA" sz="1400" b="1" dirty="0" smtClean="0">
                <a:solidFill>
                  <a:schemeClr val="tx1"/>
                </a:solidFill>
                <a:latin typeface="Arial" panose="020B0604020202020204" pitchFamily="34" charset="0"/>
                <a:cs typeface="Arial" panose="020B0604020202020204" pitchFamily="34" charset="0"/>
              </a:rPr>
              <a:t>intent</a:t>
            </a:r>
            <a:r>
              <a:rPr lang="en-ZA" sz="1400" dirty="0" smtClean="0">
                <a:solidFill>
                  <a:schemeClr val="tx1"/>
                </a:solidFill>
                <a:latin typeface="Arial" panose="020B0604020202020204" pitchFamily="34" charset="0"/>
                <a:cs typeface="Arial" panose="020B0604020202020204" pitchFamily="34" charset="0"/>
              </a:rPr>
              <a:t>” of the agreement/contract, e.g.</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Whether it implies Revenue and/or Expenses for UP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If the contracts expects Academic Outputs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Expects Academic Activities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Etc.</a:t>
            </a:r>
          </a:p>
        </p:txBody>
      </p:sp>
      <p:sp>
        <p:nvSpPr>
          <p:cNvPr id="10" name="Rounded Rectangle 9"/>
          <p:cNvSpPr/>
          <p:nvPr/>
        </p:nvSpPr>
        <p:spPr>
          <a:xfrm>
            <a:off x="3251200" y="1030515"/>
            <a:ext cx="1538513" cy="2757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1989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960138"/>
            <a:ext cx="4975412" cy="1463040"/>
          </a:xfrm>
        </p:spPr>
        <p:txBody>
          <a:bodyPr/>
          <a:lstStyle/>
          <a:p>
            <a:r>
              <a:rPr lang="en-US" dirty="0" smtClean="0"/>
              <a:t>UNIV. OF PRETORIA </a:t>
            </a:r>
            <a:r>
              <a:rPr lang="en-US" dirty="0"/>
              <a:t>&amp; ORACLE</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493" b="12493"/>
          <a:stretch>
            <a:fillRect/>
          </a:stretch>
        </p:blipFill>
        <p:spPr/>
      </p:pic>
      <p:sp>
        <p:nvSpPr>
          <p:cNvPr id="4" name="Text Placeholder 3"/>
          <p:cNvSpPr>
            <a:spLocks noGrp="1"/>
          </p:cNvSpPr>
          <p:nvPr>
            <p:ph type="body" sz="half" idx="2"/>
          </p:nvPr>
        </p:nvSpPr>
        <p:spPr>
          <a:xfrm>
            <a:off x="8573619" y="4571999"/>
            <a:ext cx="3555815" cy="2030507"/>
          </a:xfrm>
        </p:spPr>
        <p:txBody>
          <a:bodyPr>
            <a:noAutofit/>
          </a:bodyPr>
          <a:lstStyle/>
          <a:p>
            <a:r>
              <a:rPr lang="en-US" sz="1800" b="1" dirty="0" smtClean="0"/>
              <a:t>PeopleSoft: </a:t>
            </a:r>
            <a:r>
              <a:rPr lang="en-US" sz="1800" dirty="0" smtClean="0"/>
              <a:t>CS, CRM, HCM, FSCM (</a:t>
            </a:r>
            <a:r>
              <a:rPr lang="en-US" sz="1800" dirty="0" err="1" smtClean="0"/>
              <a:t>Ver</a:t>
            </a:r>
            <a:r>
              <a:rPr lang="en-US" sz="1800" dirty="0" smtClean="0"/>
              <a:t> 9.2 Tools 8.56)</a:t>
            </a:r>
          </a:p>
          <a:p>
            <a:r>
              <a:rPr lang="en-US" sz="1800" b="1" dirty="0" smtClean="0"/>
              <a:t>Oracle: </a:t>
            </a:r>
            <a:r>
              <a:rPr lang="en-US" sz="1800" dirty="0" smtClean="0"/>
              <a:t>SOA suite, Access &amp; Identity Management suite; </a:t>
            </a:r>
            <a:r>
              <a:rPr lang="en-US" sz="1800" dirty="0" err="1" smtClean="0"/>
              <a:t>WebCenter</a:t>
            </a:r>
            <a:r>
              <a:rPr lang="en-US" sz="1800" dirty="0" smtClean="0"/>
              <a:t> Portal; </a:t>
            </a:r>
            <a:r>
              <a:rPr lang="en-US" sz="1800" dirty="0" err="1" smtClean="0"/>
              <a:t>WebCenter</a:t>
            </a:r>
            <a:r>
              <a:rPr lang="en-US" sz="1800" dirty="0" smtClean="0"/>
              <a:t> Content; OBIA/OBIEE</a:t>
            </a:r>
            <a:endParaRPr lang="en-US" sz="1800" dirty="0"/>
          </a:p>
        </p:txBody>
      </p:sp>
      <p:sp>
        <p:nvSpPr>
          <p:cNvPr id="3" name="Footer Placeholder 2"/>
          <p:cNvSpPr>
            <a:spLocks noGrp="1"/>
          </p:cNvSpPr>
          <p:nvPr>
            <p:ph type="ftr" sz="quarter" idx="11"/>
          </p:nvPr>
        </p:nvSpPr>
        <p:spPr>
          <a:xfrm>
            <a:off x="6227975" y="6551386"/>
            <a:ext cx="5901459" cy="274320"/>
          </a:xfrm>
        </p:spPr>
        <p:txBody>
          <a:bodyPr/>
          <a:lstStyle/>
          <a:p>
            <a:r>
              <a:rPr lang="en-US" dirty="0">
                <a:solidFill>
                  <a:prstClr val="black">
                    <a:lumMod val="90000"/>
                    <a:lumOff val="10000"/>
                  </a:prstClr>
                </a:solidFill>
              </a:rPr>
              <a:t>SOUTH AFRICAN HEUG </a:t>
            </a:r>
            <a:r>
              <a:rPr lang="en-US" dirty="0" smtClean="0">
                <a:solidFill>
                  <a:prstClr val="black">
                    <a:lumMod val="90000"/>
                    <a:lumOff val="10000"/>
                  </a:prstClr>
                </a:solidFill>
              </a:rPr>
              <a:t>10/11 JULY2017</a:t>
            </a:r>
            <a:endParaRPr lang="en-US" dirty="0">
              <a:solidFill>
                <a:prstClr val="black">
                  <a:lumMod val="90000"/>
                  <a:lumOff val="10000"/>
                </a:prstClr>
              </a:solidFill>
            </a:endParaRPr>
          </a:p>
        </p:txBody>
      </p:sp>
    </p:spTree>
    <p:extLst>
      <p:ext uri="{BB962C8B-B14F-4D97-AF65-F5344CB8AC3E}">
        <p14:creationId xmlns:p14="http://schemas.microsoft.com/office/powerpoint/2010/main" val="359719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7821" y="1126751"/>
            <a:ext cx="7709367" cy="5139578"/>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6" name="Rounded Rectangular Callout 5"/>
          <p:cNvSpPr/>
          <p:nvPr/>
        </p:nvSpPr>
        <p:spPr>
          <a:xfrm>
            <a:off x="8885857" y="4058771"/>
            <a:ext cx="2303496" cy="1187448"/>
          </a:xfrm>
          <a:prstGeom prst="wedgeRoundRectCallout">
            <a:avLst>
              <a:gd name="adj1" fmla="val -173565"/>
              <a:gd name="adj2" fmla="val -3700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They must also provide a forecast of the FINANCIAL YEAR in which this revenue is expected to accrue</a:t>
            </a:r>
            <a:endParaRPr lang="en-ZA" sz="1400"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8636870" y="647700"/>
            <a:ext cx="2801470" cy="3181136"/>
          </a:xfrm>
          <a:prstGeom prst="wedgeRoundRectCallout">
            <a:avLst>
              <a:gd name="adj1" fmla="val -98652"/>
              <a:gd name="adj2" fmla="val 1758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it was indicated earlier that the contract will result in Revenue to UP</a:t>
            </a:r>
            <a:r>
              <a:rPr lang="en-ZA" sz="1400" b="1" dirty="0" smtClean="0">
                <a:solidFill>
                  <a:schemeClr val="tx1"/>
                </a:solidFill>
                <a:latin typeface="Arial" panose="020B0604020202020204" pitchFamily="34" charset="0"/>
                <a:cs typeface="Arial" panose="020B0604020202020204" pitchFamily="34" charset="0"/>
              </a:rPr>
              <a:t>,</a:t>
            </a:r>
            <a:r>
              <a:rPr lang="en-ZA" sz="1400" dirty="0" smtClean="0">
                <a:solidFill>
                  <a:schemeClr val="tx1"/>
                </a:solidFill>
                <a:latin typeface="Arial" panose="020B0604020202020204" pitchFamily="34" charset="0"/>
                <a:cs typeface="Arial" panose="020B0604020202020204" pitchFamily="34" charset="0"/>
              </a:rPr>
              <a:t> then the</a:t>
            </a:r>
            <a:r>
              <a:rPr lang="en-ZA" sz="1400" b="1" dirty="0" smtClean="0">
                <a:solidFill>
                  <a:schemeClr val="tx1"/>
                </a:solidFill>
                <a:latin typeface="Arial" panose="020B0604020202020204" pitchFamily="34" charset="0"/>
                <a:cs typeface="Arial" panose="020B0604020202020204" pitchFamily="34" charset="0"/>
              </a:rPr>
              <a:t> Revenue Budget</a:t>
            </a:r>
            <a:r>
              <a:rPr lang="en-ZA" sz="1400" dirty="0" smtClean="0">
                <a:solidFill>
                  <a:schemeClr val="tx1"/>
                </a:solidFill>
                <a:latin typeface="Arial" panose="020B0604020202020204" pitchFamily="34" charset="0"/>
                <a:cs typeface="Arial" panose="020B0604020202020204" pitchFamily="34" charset="0"/>
              </a:rPr>
              <a:t> Tab will appear – where the user can capture info about what monies UP will earn from the 3</a:t>
            </a:r>
            <a:r>
              <a:rPr lang="en-ZA" sz="1400" baseline="30000" dirty="0" smtClean="0">
                <a:solidFill>
                  <a:schemeClr val="tx1"/>
                </a:solidFill>
                <a:latin typeface="Arial" panose="020B0604020202020204" pitchFamily="34" charset="0"/>
                <a:cs typeface="Arial" panose="020B0604020202020204" pitchFamily="34" charset="0"/>
              </a:rPr>
              <a:t>rd</a:t>
            </a:r>
            <a:r>
              <a:rPr lang="en-ZA" sz="1400" dirty="0" smtClean="0">
                <a:solidFill>
                  <a:schemeClr val="tx1"/>
                </a:solidFill>
                <a:latin typeface="Arial" panose="020B0604020202020204" pitchFamily="34" charset="0"/>
                <a:cs typeface="Arial" panose="020B0604020202020204" pitchFamily="34" charset="0"/>
              </a:rPr>
              <a:t> party(s) involved in the Contract</a:t>
            </a:r>
            <a:endParaRPr lang="en-ZA"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Similar information is requested if UP will incur Expenditure as a result of this contract </a:t>
            </a:r>
          </a:p>
        </p:txBody>
      </p:sp>
      <p:sp>
        <p:nvSpPr>
          <p:cNvPr id="10" name="Rounded Rectangle 9"/>
          <p:cNvSpPr/>
          <p:nvPr/>
        </p:nvSpPr>
        <p:spPr>
          <a:xfrm>
            <a:off x="4963886" y="1126751"/>
            <a:ext cx="1132114" cy="3101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8885857" y="5476154"/>
            <a:ext cx="2303496" cy="1187448"/>
          </a:xfrm>
          <a:prstGeom prst="wedgeRoundRectCallout">
            <a:avLst>
              <a:gd name="adj1" fmla="val 21815"/>
              <a:gd name="adj2" fmla="val -8127"/>
              <a:gd name="adj3" fmla="val 16667"/>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A similar tab appears had it been indicated that this contract document would have resulted in EXPENDITURES for UP</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028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6322" y="1361981"/>
            <a:ext cx="9893890" cy="3277254"/>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7" name="Rounded Rectangular Callout 6"/>
          <p:cNvSpPr/>
          <p:nvPr/>
        </p:nvSpPr>
        <p:spPr>
          <a:xfrm>
            <a:off x="7916269" y="4101071"/>
            <a:ext cx="2801470" cy="1768289"/>
          </a:xfrm>
          <a:prstGeom prst="wedgeRoundRectCallout">
            <a:avLst>
              <a:gd name="adj1" fmla="val -124062"/>
              <a:gd name="adj2" fmla="val -6908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the contract envisaged that Post </a:t>
            </a:r>
            <a:r>
              <a:rPr lang="en-ZA" sz="1400" dirty="0">
                <a:solidFill>
                  <a:schemeClr val="tx1"/>
                </a:solidFill>
                <a:latin typeface="Arial" panose="020B0604020202020204" pitchFamily="34" charset="0"/>
                <a:cs typeface="Arial" panose="020B0604020202020204" pitchFamily="34" charset="0"/>
              </a:rPr>
              <a:t>G</a:t>
            </a:r>
            <a:r>
              <a:rPr lang="en-ZA" sz="1400" dirty="0" smtClean="0">
                <a:solidFill>
                  <a:schemeClr val="tx1"/>
                </a:solidFill>
                <a:latin typeface="Arial" panose="020B0604020202020204" pitchFamily="34" charset="0"/>
                <a:cs typeface="Arial" panose="020B0604020202020204" pitchFamily="34" charset="0"/>
              </a:rPr>
              <a:t>raduates would emerge as a consequence of this contract, then forecasted “Academic Outputs” can be captured on this “</a:t>
            </a:r>
            <a:r>
              <a:rPr lang="en-ZA" sz="1400" b="1" dirty="0" smtClean="0">
                <a:solidFill>
                  <a:schemeClr val="tx1"/>
                </a:solidFill>
                <a:latin typeface="Arial" panose="020B0604020202020204" pitchFamily="34" charset="0"/>
                <a:cs typeface="Arial" panose="020B0604020202020204" pitchFamily="34" charset="0"/>
              </a:rPr>
              <a:t>Academic Outputs</a:t>
            </a:r>
            <a:r>
              <a:rPr lang="en-ZA" sz="1400" dirty="0" smtClean="0">
                <a:solidFill>
                  <a:schemeClr val="tx1"/>
                </a:solidFill>
                <a:latin typeface="Arial" panose="020B0604020202020204" pitchFamily="34" charset="0"/>
                <a:cs typeface="Arial" panose="020B0604020202020204" pitchFamily="34" charset="0"/>
              </a:rPr>
              <a:t>” tab</a:t>
            </a:r>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3471863" y="1437360"/>
            <a:ext cx="1404937" cy="3485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94991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036" y="1176896"/>
            <a:ext cx="9448436" cy="4941516"/>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7" name="Rounded Rectangular Callout 6"/>
          <p:cNvSpPr/>
          <p:nvPr/>
        </p:nvSpPr>
        <p:spPr>
          <a:xfrm>
            <a:off x="7916269" y="4101071"/>
            <a:ext cx="2801470" cy="1768289"/>
          </a:xfrm>
          <a:prstGeom prst="wedgeRoundRectCallout">
            <a:avLst>
              <a:gd name="adj1" fmla="val -121512"/>
              <a:gd name="adj2" fmla="val -5372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the contract envisaged that specific </a:t>
            </a:r>
            <a:r>
              <a:rPr lang="en-ZA" sz="1400" b="1" dirty="0" smtClean="0">
                <a:solidFill>
                  <a:schemeClr val="tx1"/>
                </a:solidFill>
                <a:latin typeface="Arial" panose="020B0604020202020204" pitchFamily="34" charset="0"/>
                <a:cs typeface="Arial" panose="020B0604020202020204" pitchFamily="34" charset="0"/>
              </a:rPr>
              <a:t>Academic Activities </a:t>
            </a:r>
            <a:r>
              <a:rPr lang="en-ZA" sz="1400" dirty="0" smtClean="0">
                <a:solidFill>
                  <a:schemeClr val="tx1"/>
                </a:solidFill>
                <a:latin typeface="Arial" panose="020B0604020202020204" pitchFamily="34" charset="0"/>
                <a:cs typeface="Arial" panose="020B0604020202020204" pitchFamily="34" charset="0"/>
              </a:rPr>
              <a:t>would arise as a consequence of this contract, then the nature of these envisaged Activities can be recorded</a:t>
            </a:r>
            <a:endParaRPr lang="en-ZA" sz="14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5157134" y="1328738"/>
            <a:ext cx="1490409" cy="2355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948346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3679" y="1016000"/>
            <a:ext cx="9020964" cy="5357906"/>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7" name="Rounded Rectangular Callout 6"/>
          <p:cNvSpPr/>
          <p:nvPr/>
        </p:nvSpPr>
        <p:spPr>
          <a:xfrm>
            <a:off x="8709645" y="1546412"/>
            <a:ext cx="3119497" cy="4525776"/>
          </a:xfrm>
          <a:prstGeom prst="wedgeRoundRectCallout">
            <a:avLst>
              <a:gd name="adj1" fmla="val -100872"/>
              <a:gd name="adj2" fmla="val -477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 “</a:t>
            </a:r>
            <a:r>
              <a:rPr lang="en-ZA" sz="1400" b="1" dirty="0" smtClean="0">
                <a:solidFill>
                  <a:schemeClr val="tx1"/>
                </a:solidFill>
                <a:latin typeface="Arial" panose="020B0604020202020204" pitchFamily="34" charset="0"/>
                <a:cs typeface="Arial" panose="020B0604020202020204" pitchFamily="34" charset="0"/>
              </a:rPr>
              <a:t>Agreement Checklist</a:t>
            </a:r>
            <a:r>
              <a:rPr lang="en-ZA" sz="1400" dirty="0" smtClean="0">
                <a:solidFill>
                  <a:schemeClr val="tx1"/>
                </a:solidFill>
                <a:latin typeface="Arial" panose="020B0604020202020204" pitchFamily="34" charset="0"/>
                <a:cs typeface="Arial" panose="020B0604020202020204" pitchFamily="34" charset="0"/>
              </a:rPr>
              <a:t>” tab requires that assurance be given that various key legal dimensions have been addressed in the contract document, e.g.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Completion/Exit Terms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Confidentiality</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Ethical Clearance</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Intellectual Property Ownership</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Which country’s Laws </a:t>
            </a:r>
            <a:r>
              <a:rPr lang="en-ZA" sz="1400" dirty="0" smtClean="0">
                <a:solidFill>
                  <a:schemeClr val="tx1"/>
                </a:solidFill>
                <a:latin typeface="Arial" panose="020B0604020202020204" pitchFamily="34" charset="0"/>
                <a:cs typeface="Arial" panose="020B0604020202020204" pitchFamily="34" charset="0"/>
              </a:rPr>
              <a:t>are applicable</a:t>
            </a:r>
            <a:endParaRPr lang="en-ZA" sz="1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Royalties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Material Transfer obligations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Indemnity</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Etc.</a:t>
            </a:r>
          </a:p>
          <a:p>
            <a:r>
              <a:rPr lang="en-ZA" sz="1400" dirty="0" smtClean="0">
                <a:solidFill>
                  <a:schemeClr val="tx1"/>
                </a:solidFill>
                <a:latin typeface="Arial" panose="020B0604020202020204" pitchFamily="34" charset="0"/>
                <a:cs typeface="Arial" panose="020B0604020202020204" pitchFamily="34" charset="0"/>
              </a:rPr>
              <a:t>This tab is </a:t>
            </a:r>
            <a:r>
              <a:rPr lang="en-ZA" sz="1400" dirty="0">
                <a:solidFill>
                  <a:schemeClr val="tx1"/>
                </a:solidFill>
                <a:latin typeface="Arial" panose="020B0604020202020204" pitchFamily="34" charset="0"/>
                <a:cs typeface="Arial" panose="020B0604020202020204" pitchFamily="34" charset="0"/>
              </a:rPr>
              <a:t>used to record a summary of </a:t>
            </a:r>
            <a:r>
              <a:rPr lang="en-ZA" sz="1400" dirty="0" smtClean="0">
                <a:solidFill>
                  <a:schemeClr val="tx1"/>
                </a:solidFill>
                <a:latin typeface="Arial" panose="020B0604020202020204" pitchFamily="34" charset="0"/>
                <a:cs typeface="Arial" panose="020B0604020202020204" pitchFamily="34" charset="0"/>
              </a:rPr>
              <a:t>the </a:t>
            </a:r>
            <a:r>
              <a:rPr lang="en-ZA" sz="1400" dirty="0">
                <a:solidFill>
                  <a:schemeClr val="tx1"/>
                </a:solidFill>
                <a:latin typeface="Arial" panose="020B0604020202020204" pitchFamily="34" charset="0"/>
                <a:cs typeface="Arial" panose="020B0604020202020204" pitchFamily="34" charset="0"/>
              </a:rPr>
              <a:t>content of these clauses</a:t>
            </a:r>
          </a:p>
          <a:p>
            <a:endParaRPr lang="en-ZA" sz="14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5752220" y="1128712"/>
            <a:ext cx="1490409" cy="2746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5166350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175" y="1191185"/>
            <a:ext cx="11630640" cy="3138768"/>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7" name="Rounded Rectangular Callout 6"/>
          <p:cNvSpPr/>
          <p:nvPr/>
        </p:nvSpPr>
        <p:spPr>
          <a:xfrm>
            <a:off x="838200" y="4329954"/>
            <a:ext cx="10515600" cy="2332104"/>
          </a:xfrm>
          <a:prstGeom prst="wedgeRoundRectCallout">
            <a:avLst>
              <a:gd name="adj1" fmla="val -19082"/>
              <a:gd name="adj2" fmla="val -6804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 </a:t>
            </a:r>
            <a:r>
              <a:rPr lang="en-ZA" sz="1400" dirty="0" smtClean="0">
                <a:solidFill>
                  <a:schemeClr val="tx1"/>
                </a:solidFill>
                <a:latin typeface="Arial" panose="020B0604020202020204" pitchFamily="34" charset="0"/>
                <a:cs typeface="Arial" panose="020B0604020202020204" pitchFamily="34" charset="0"/>
              </a:rPr>
              <a:t>“</a:t>
            </a:r>
            <a:r>
              <a:rPr lang="en-ZA" sz="1400" b="1" dirty="0" smtClean="0">
                <a:solidFill>
                  <a:schemeClr val="tx1"/>
                </a:solidFill>
                <a:latin typeface="Arial" panose="020B0604020202020204" pitchFamily="34" charset="0"/>
                <a:cs typeface="Arial" panose="020B0604020202020204" pitchFamily="34" charset="0"/>
              </a:rPr>
              <a:t>Deliverables”</a:t>
            </a:r>
            <a:r>
              <a:rPr lang="en-ZA" sz="1400" dirty="0" smtClean="0">
                <a:solidFill>
                  <a:schemeClr val="tx1"/>
                </a:solidFill>
                <a:latin typeface="Arial" panose="020B0604020202020204" pitchFamily="34" charset="0"/>
                <a:cs typeface="Arial" panose="020B0604020202020204" pitchFamily="34" charset="0"/>
              </a:rPr>
              <a:t> </a:t>
            </a:r>
            <a:r>
              <a:rPr lang="en-ZA" sz="1400" dirty="0" smtClean="0">
                <a:solidFill>
                  <a:schemeClr val="tx1"/>
                </a:solidFill>
                <a:latin typeface="Arial" panose="020B0604020202020204" pitchFamily="34" charset="0"/>
                <a:cs typeface="Arial" panose="020B0604020202020204" pitchFamily="34" charset="0"/>
              </a:rPr>
              <a:t>tab enables the obligations referenced in the signed contract to translate into specific Deliverables (or Outputs).    The user should translate the fine print of the contract and then record here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The details of any agreed/contracted Deliverables/Outputs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The dates specified in the contract when these Deliverables are due;</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What reminders they want sent of upcoming/overdue Deliverables/Outputs – and to whom these reminder are to be sent;</a:t>
            </a:r>
          </a:p>
          <a:p>
            <a:endParaRPr lang="en-ZA" sz="1400" dirty="0" smtClean="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They can later return to the function to</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Record current status of these </a:t>
            </a:r>
            <a:r>
              <a:rPr lang="en-ZA" sz="1400" dirty="0" smtClean="0">
                <a:solidFill>
                  <a:schemeClr val="tx1"/>
                </a:solidFill>
                <a:latin typeface="Arial" panose="020B0604020202020204" pitchFamily="34" charset="0"/>
                <a:cs typeface="Arial" panose="020B0604020202020204" pitchFamily="34" charset="0"/>
              </a:rPr>
              <a:t>Deliverables (Not yet started: In progress; on Hold: Completed)</a:t>
            </a:r>
            <a:endParaRPr lang="en-ZA" sz="1400" dirty="0" smtClean="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Record the actual date on which the deliverable/output was met</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Store Cross references to report </a:t>
            </a:r>
            <a:r>
              <a:rPr lang="en-ZA" sz="1400" dirty="0" smtClean="0">
                <a:solidFill>
                  <a:schemeClr val="tx1"/>
                </a:solidFill>
                <a:latin typeface="Arial" panose="020B0604020202020204" pitchFamily="34" charset="0"/>
                <a:cs typeface="Arial" panose="020B0604020202020204" pitchFamily="34" charset="0"/>
              </a:rPr>
              <a:t>deliverables that are subsequently also uploaded as Documents linked to this Agreement</a:t>
            </a:r>
            <a:endParaRPr lang="en-ZA" sz="1400" dirty="0" smtClean="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5511348" y="1191185"/>
            <a:ext cx="831396" cy="2312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91943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9856" y="1539942"/>
            <a:ext cx="10188042" cy="3967162"/>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7" name="Rounded Rectangular Callout 6"/>
          <p:cNvSpPr/>
          <p:nvPr/>
        </p:nvSpPr>
        <p:spPr>
          <a:xfrm>
            <a:off x="4700588" y="5325035"/>
            <a:ext cx="4900613" cy="1206394"/>
          </a:xfrm>
          <a:prstGeom prst="wedgeRoundRectCallout">
            <a:avLst>
              <a:gd name="adj1" fmla="val -52292"/>
              <a:gd name="adj2" fmla="val -9098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In addition to the previous tab which focused on Deliverables and their Due dates, this “</a:t>
            </a:r>
            <a:r>
              <a:rPr lang="en-ZA" sz="1400" b="1" dirty="0" smtClean="0">
                <a:solidFill>
                  <a:schemeClr val="tx1"/>
                </a:solidFill>
                <a:latin typeface="Arial" panose="020B0604020202020204" pitchFamily="34" charset="0"/>
                <a:cs typeface="Arial" panose="020B0604020202020204" pitchFamily="34" charset="0"/>
              </a:rPr>
              <a:t>Reminders</a:t>
            </a:r>
            <a:r>
              <a:rPr lang="en-ZA" sz="1400" dirty="0" smtClean="0">
                <a:solidFill>
                  <a:schemeClr val="tx1"/>
                </a:solidFill>
                <a:latin typeface="Arial" panose="020B0604020202020204" pitchFamily="34" charset="0"/>
                <a:cs typeface="Arial" panose="020B0604020202020204" pitchFamily="34" charset="0"/>
              </a:rPr>
              <a:t>” tab enables the user to configure a host of reminders (that are unrelated to Deliverables) </a:t>
            </a:r>
            <a:r>
              <a:rPr lang="en-ZA" sz="1400" dirty="0" smtClean="0">
                <a:solidFill>
                  <a:schemeClr val="tx1"/>
                </a:solidFill>
                <a:latin typeface="Arial" panose="020B0604020202020204" pitchFamily="34" charset="0"/>
                <a:cs typeface="Arial" panose="020B0604020202020204" pitchFamily="34" charset="0"/>
              </a:rPr>
              <a:t>that </a:t>
            </a:r>
            <a:r>
              <a:rPr lang="en-ZA" sz="1400" dirty="0" smtClean="0">
                <a:solidFill>
                  <a:schemeClr val="tx1"/>
                </a:solidFill>
                <a:latin typeface="Arial" panose="020B0604020202020204" pitchFamily="34" charset="0"/>
                <a:cs typeface="Arial" panose="020B0604020202020204" pitchFamily="34" charset="0"/>
              </a:rPr>
              <a:t>the system </a:t>
            </a:r>
            <a:r>
              <a:rPr lang="en-ZA" sz="1400" dirty="0" smtClean="0">
                <a:solidFill>
                  <a:schemeClr val="tx1"/>
                </a:solidFill>
                <a:latin typeface="Arial" panose="020B0604020202020204" pitchFamily="34" charset="0"/>
                <a:cs typeface="Arial" panose="020B0604020202020204" pitchFamily="34" charset="0"/>
              </a:rPr>
              <a:t>must </a:t>
            </a:r>
            <a:r>
              <a:rPr lang="en-ZA" sz="1400" dirty="0" smtClean="0">
                <a:solidFill>
                  <a:schemeClr val="tx1"/>
                </a:solidFill>
                <a:latin typeface="Arial" panose="020B0604020202020204" pitchFamily="34" charset="0"/>
                <a:cs typeface="Arial" panose="020B0604020202020204" pitchFamily="34" charset="0"/>
              </a:rPr>
              <a:t>later send as an email to designated persons</a:t>
            </a:r>
          </a:p>
        </p:txBody>
      </p:sp>
      <p:sp>
        <p:nvSpPr>
          <p:cNvPr id="6" name="Rounded Rectangle 5"/>
          <p:cNvSpPr/>
          <p:nvPr/>
        </p:nvSpPr>
        <p:spPr>
          <a:xfrm>
            <a:off x="9405258" y="1669143"/>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2438272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6" name="Rounded Rectangle 5"/>
          <p:cNvSpPr/>
          <p:nvPr/>
        </p:nvSpPr>
        <p:spPr>
          <a:xfrm>
            <a:off x="9405258" y="1669143"/>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4" name="Picture 3"/>
          <p:cNvPicPr>
            <a:picLocks noChangeAspect="1"/>
          </p:cNvPicPr>
          <p:nvPr/>
        </p:nvPicPr>
        <p:blipFill>
          <a:blip r:embed="rId2"/>
          <a:stretch>
            <a:fillRect/>
          </a:stretch>
        </p:blipFill>
        <p:spPr>
          <a:xfrm>
            <a:off x="709612" y="938212"/>
            <a:ext cx="10772775" cy="4981575"/>
          </a:xfrm>
          <a:prstGeom prst="rect">
            <a:avLst/>
          </a:prstGeom>
        </p:spPr>
      </p:pic>
      <p:sp>
        <p:nvSpPr>
          <p:cNvPr id="9" name="Rounded Rectangular Callout 8"/>
          <p:cNvSpPr/>
          <p:nvPr/>
        </p:nvSpPr>
        <p:spPr>
          <a:xfrm>
            <a:off x="6915150" y="5479675"/>
            <a:ext cx="3681131" cy="1265349"/>
          </a:xfrm>
          <a:prstGeom prst="wedgeRoundRectCallout">
            <a:avLst>
              <a:gd name="adj1" fmla="val -122134"/>
              <a:gd name="adj2" fmla="val -1444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b="1" dirty="0" smtClean="0">
                <a:solidFill>
                  <a:schemeClr val="tx1"/>
                </a:solidFill>
                <a:latin typeface="Arial" panose="020B0604020202020204" pitchFamily="34" charset="0"/>
                <a:cs typeface="Arial" panose="020B0604020202020204" pitchFamily="34" charset="0"/>
              </a:rPr>
              <a:t>“Attachment”</a:t>
            </a:r>
            <a:r>
              <a:rPr lang="en-ZA" sz="1400" dirty="0" smtClean="0">
                <a:solidFill>
                  <a:schemeClr val="tx1"/>
                </a:solidFill>
                <a:latin typeface="Arial" panose="020B0604020202020204" pitchFamily="34" charset="0"/>
                <a:cs typeface="Arial" panose="020B0604020202020204" pitchFamily="34" charset="0"/>
              </a:rPr>
              <a:t> tab: Having </a:t>
            </a:r>
            <a:r>
              <a:rPr lang="en-ZA" sz="1400" dirty="0" smtClean="0">
                <a:solidFill>
                  <a:schemeClr val="tx1"/>
                </a:solidFill>
                <a:latin typeface="Arial" panose="020B0604020202020204" pitchFamily="34" charset="0"/>
                <a:cs typeface="Arial" panose="020B0604020202020204" pitchFamily="34" charset="0"/>
              </a:rPr>
              <a:t>captured the metadata about </a:t>
            </a:r>
            <a:r>
              <a:rPr lang="en-ZA" sz="1400" dirty="0" smtClean="0">
                <a:solidFill>
                  <a:schemeClr val="tx1"/>
                </a:solidFill>
                <a:latin typeface="Arial" panose="020B0604020202020204" pitchFamily="34" charset="0"/>
                <a:cs typeface="Arial" panose="020B0604020202020204" pitchFamily="34" charset="0"/>
              </a:rPr>
              <a:t>a Document that links to this Agreement, </a:t>
            </a:r>
            <a:r>
              <a:rPr lang="en-ZA" sz="1400" dirty="0" smtClean="0">
                <a:solidFill>
                  <a:schemeClr val="tx1"/>
                </a:solidFill>
                <a:latin typeface="Arial" panose="020B0604020202020204" pitchFamily="34" charset="0"/>
                <a:cs typeface="Arial" panose="020B0604020202020204" pitchFamily="34" charset="0"/>
              </a:rPr>
              <a:t>the user can click on the “Upload Document” button to select the file or image to upload. </a:t>
            </a:r>
            <a:endParaRPr lang="en-ZA" sz="1400"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2810488" y="3168617"/>
            <a:ext cx="5510118" cy="740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le 9"/>
          <p:cNvSpPr/>
          <p:nvPr/>
        </p:nvSpPr>
        <p:spPr>
          <a:xfrm>
            <a:off x="10337800" y="1044389"/>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0830827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6" name="Rounded Rectangle 5"/>
          <p:cNvSpPr/>
          <p:nvPr/>
        </p:nvSpPr>
        <p:spPr>
          <a:xfrm>
            <a:off x="9405258" y="1669143"/>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4" name="Picture 3"/>
          <p:cNvPicPr>
            <a:picLocks noChangeAspect="1"/>
          </p:cNvPicPr>
          <p:nvPr/>
        </p:nvPicPr>
        <p:blipFill>
          <a:blip r:embed="rId2"/>
          <a:stretch>
            <a:fillRect/>
          </a:stretch>
        </p:blipFill>
        <p:spPr>
          <a:xfrm>
            <a:off x="709612" y="1020650"/>
            <a:ext cx="10772775" cy="4981575"/>
          </a:xfrm>
          <a:prstGeom prst="rect">
            <a:avLst/>
          </a:prstGeom>
        </p:spPr>
      </p:pic>
      <p:sp>
        <p:nvSpPr>
          <p:cNvPr id="7" name="Rounded Rectangular Callout 6"/>
          <p:cNvSpPr/>
          <p:nvPr/>
        </p:nvSpPr>
        <p:spPr>
          <a:xfrm>
            <a:off x="7956299" y="3651270"/>
            <a:ext cx="3681131" cy="2711430"/>
          </a:xfrm>
          <a:prstGeom prst="wedgeRoundRectCallout">
            <a:avLst>
              <a:gd name="adj1" fmla="val -158871"/>
              <a:gd name="adj2" fmla="val -4172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This process invokes the RIDC web services to pass the document (that is temporarily staged in PeopleSoft) to Oracle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for storing within the previously created Folio.  </a:t>
            </a:r>
            <a:r>
              <a:rPr lang="en-ZA" sz="1400" dirty="0" smtClean="0">
                <a:solidFill>
                  <a:schemeClr val="tx1"/>
                </a:solidFill>
                <a:latin typeface="Arial" panose="020B0604020202020204" pitchFamily="34" charset="0"/>
                <a:cs typeface="Arial" panose="020B0604020202020204" pitchFamily="34" charset="0"/>
              </a:rPr>
              <a:t>When the RIDC process completes the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ID of the Document is returned … and this Doc ID is stored in PeopleSoft.</a:t>
            </a: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Once in </a:t>
            </a:r>
            <a:r>
              <a:rPr lang="en-ZA" sz="1400" dirty="0" err="1" smtClean="0">
                <a:solidFill>
                  <a:schemeClr val="tx1"/>
                </a:solidFill>
                <a:latin typeface="Arial" panose="020B0604020202020204" pitchFamily="34" charset="0"/>
                <a:cs typeface="Arial" panose="020B0604020202020204" pitchFamily="34" charset="0"/>
              </a:rPr>
              <a:t>WebCenter</a:t>
            </a:r>
            <a:r>
              <a:rPr lang="en-ZA" sz="1400" dirty="0" smtClean="0">
                <a:solidFill>
                  <a:schemeClr val="tx1"/>
                </a:solidFill>
                <a:latin typeface="Arial" panose="020B0604020202020204" pitchFamily="34" charset="0"/>
                <a:cs typeface="Arial" panose="020B0604020202020204" pitchFamily="34" charset="0"/>
              </a:rPr>
              <a:t>, the image previously uploaded to PeopleSoft is deleted from PeopleSoft</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0337800" y="1136722"/>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2809240" y="3762815"/>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2808955" y="3358667"/>
            <a:ext cx="5401393" cy="3055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453573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a:bodyPr>
          <a:lstStyle/>
          <a:p>
            <a:r>
              <a:rPr lang="en-ZA" sz="3200" dirty="0">
                <a:solidFill>
                  <a:srgbClr val="0070C0"/>
                </a:solidFill>
              </a:rPr>
              <a:t>Adding a DOCUMENT to a Contractual Relationship</a:t>
            </a:r>
            <a:endParaRPr lang="en-ZA" sz="3200" dirty="0"/>
          </a:p>
        </p:txBody>
      </p:sp>
      <p:sp>
        <p:nvSpPr>
          <p:cNvPr id="6" name="Rounded Rectangle 5"/>
          <p:cNvSpPr/>
          <p:nvPr/>
        </p:nvSpPr>
        <p:spPr>
          <a:xfrm>
            <a:off x="9405258" y="1669143"/>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4" name="Picture 3"/>
          <p:cNvPicPr>
            <a:picLocks noChangeAspect="1"/>
          </p:cNvPicPr>
          <p:nvPr/>
        </p:nvPicPr>
        <p:blipFill>
          <a:blip r:embed="rId2"/>
          <a:stretch>
            <a:fillRect/>
          </a:stretch>
        </p:blipFill>
        <p:spPr>
          <a:xfrm>
            <a:off x="709612" y="1020650"/>
            <a:ext cx="10772775" cy="4981575"/>
          </a:xfrm>
          <a:prstGeom prst="rect">
            <a:avLst/>
          </a:prstGeom>
        </p:spPr>
      </p:pic>
      <p:sp>
        <p:nvSpPr>
          <p:cNvPr id="7" name="Rounded Rectangular Callout 6"/>
          <p:cNvSpPr/>
          <p:nvPr/>
        </p:nvSpPr>
        <p:spPr>
          <a:xfrm>
            <a:off x="7956299" y="4997513"/>
            <a:ext cx="3681131" cy="1148876"/>
          </a:xfrm>
          <a:prstGeom prst="wedgeRoundRectCallout">
            <a:avLst>
              <a:gd name="adj1" fmla="val -38113"/>
              <a:gd name="adj2" fmla="val -32541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the user then clicks on the “</a:t>
            </a:r>
            <a:r>
              <a:rPr lang="en-ZA" sz="1400" b="1" dirty="0">
                <a:solidFill>
                  <a:schemeClr val="tx1"/>
                </a:solidFill>
                <a:latin typeface="Arial" panose="020B0604020202020204" pitchFamily="34" charset="0"/>
                <a:cs typeface="Arial" panose="020B0604020202020204" pitchFamily="34" charset="0"/>
              </a:rPr>
              <a:t>G</a:t>
            </a:r>
            <a:r>
              <a:rPr lang="en-ZA" sz="1400" b="1" dirty="0" smtClean="0">
                <a:solidFill>
                  <a:schemeClr val="tx1"/>
                </a:solidFill>
                <a:latin typeface="Arial" panose="020B0604020202020204" pitchFamily="34" charset="0"/>
                <a:cs typeface="Arial" panose="020B0604020202020204" pitchFamily="34" charset="0"/>
              </a:rPr>
              <a:t>o to Relationship</a:t>
            </a:r>
            <a:r>
              <a:rPr lang="en-ZA" sz="1400" dirty="0" smtClean="0">
                <a:solidFill>
                  <a:schemeClr val="tx1"/>
                </a:solidFill>
                <a:latin typeface="Arial" panose="020B0604020202020204" pitchFamily="34" charset="0"/>
                <a:cs typeface="Arial" panose="020B0604020202020204" pitchFamily="34" charset="0"/>
              </a:rPr>
              <a:t>” button …. To return to the “Documents” tab within the Agreement Relationship ….</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10337800" y="1136722"/>
            <a:ext cx="1016000" cy="2981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Explosion 1 2"/>
          <p:cNvSpPr/>
          <p:nvPr/>
        </p:nvSpPr>
        <p:spPr>
          <a:xfrm>
            <a:off x="7469109" y="1340315"/>
            <a:ext cx="1936149" cy="627010"/>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358346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649941" y="1169894"/>
            <a:ext cx="10515600" cy="4886045"/>
          </a:xfrm>
        </p:spPr>
        <p:txBody>
          <a:bodyPr>
            <a:noAutofit/>
          </a:bodyPr>
          <a:lstStyle/>
          <a:p>
            <a:r>
              <a:rPr lang="en-ZA" sz="2400" dirty="0" smtClean="0"/>
              <a:t>…. Then the </a:t>
            </a:r>
            <a:r>
              <a:rPr lang="en-ZA" sz="2400" dirty="0" smtClean="0"/>
              <a:t>“</a:t>
            </a:r>
            <a:r>
              <a:rPr lang="en-ZA" sz="2400" b="1" dirty="0" smtClean="0"/>
              <a:t>Documents</a:t>
            </a:r>
            <a:r>
              <a:rPr lang="en-ZA" sz="2400" dirty="0" smtClean="0"/>
              <a:t>” tab </a:t>
            </a:r>
            <a:r>
              <a:rPr lang="en-ZA" sz="2400" dirty="0" smtClean="0"/>
              <a:t>will reflect all documents (Emails, Notes, Outputs, </a:t>
            </a:r>
            <a:r>
              <a:rPr lang="en-ZA" sz="2400" dirty="0" err="1" smtClean="0"/>
              <a:t>etc</a:t>
            </a:r>
            <a:r>
              <a:rPr lang="en-ZA" sz="2400" dirty="0" smtClean="0"/>
              <a:t>) that have be linked to this Relationship</a:t>
            </a:r>
          </a:p>
          <a:p>
            <a:endParaRPr lang="en-ZA" sz="2400" dirty="0"/>
          </a:p>
          <a:p>
            <a:pPr marL="0" indent="0">
              <a:buNone/>
            </a:pPr>
            <a:r>
              <a:rPr lang="en-ZA" sz="2400" dirty="0" smtClean="0"/>
              <a:t>From this Documents “Tab” they will either be able to:</a:t>
            </a:r>
          </a:p>
          <a:p>
            <a:pPr lvl="1">
              <a:buClrTx/>
            </a:pPr>
            <a:r>
              <a:rPr lang="en-ZA" sz="2000" dirty="0"/>
              <a:t>Click on a link to instruct PeopleSoft to retrieve the image linked to a specific document from </a:t>
            </a:r>
            <a:r>
              <a:rPr lang="en-ZA" sz="2000" dirty="0" err="1"/>
              <a:t>WebCenter</a:t>
            </a:r>
            <a:r>
              <a:rPr lang="en-ZA" sz="2000" dirty="0"/>
              <a:t>, or merely</a:t>
            </a:r>
          </a:p>
          <a:p>
            <a:pPr lvl="1">
              <a:buClrTx/>
            </a:pPr>
            <a:r>
              <a:rPr lang="en-ZA" sz="2000" dirty="0"/>
              <a:t>To display the previously captured metadata about each Document</a:t>
            </a:r>
          </a:p>
          <a:p>
            <a:pPr marL="0" indent="0">
              <a:buNone/>
            </a:pPr>
            <a:endParaRPr lang="en-ZA" sz="36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0915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a:t>
            </a:r>
            <a:r>
              <a:rPr lang="en-US" dirty="0" err="1" smtClean="0"/>
              <a:t>OvervieW</a:t>
            </a:r>
            <a:endParaRPr lang="en-US" dirty="0"/>
          </a:p>
        </p:txBody>
      </p:sp>
      <p:sp>
        <p:nvSpPr>
          <p:cNvPr id="3" name="Content Placeholder 2"/>
          <p:cNvSpPr>
            <a:spLocks noGrp="1"/>
          </p:cNvSpPr>
          <p:nvPr>
            <p:ph idx="1"/>
          </p:nvPr>
        </p:nvSpPr>
        <p:spPr>
          <a:xfrm>
            <a:off x="1024129" y="1810693"/>
            <a:ext cx="9720073" cy="4498667"/>
          </a:xfrm>
        </p:spPr>
        <p:txBody>
          <a:bodyPr>
            <a:normAutofit fontScale="85000" lnSpcReduction="20000"/>
          </a:bodyPr>
          <a:lstStyle/>
          <a:p>
            <a:pPr marL="228600" indent="-228600" defTabSz="914400">
              <a:spcBef>
                <a:spcPts val="1000"/>
              </a:spcBef>
              <a:buClrTx/>
              <a:buFont typeface="Arial" panose="020B0604020202020204" pitchFamily="34" charset="0"/>
              <a:buChar char="•"/>
            </a:pPr>
            <a:r>
              <a:rPr lang="en-ZA" sz="2400" dirty="0"/>
              <a:t>This session </a:t>
            </a:r>
            <a:r>
              <a:rPr lang="en-ZA" sz="2400" dirty="0" smtClean="0"/>
              <a:t>describes the </a:t>
            </a:r>
            <a:r>
              <a:rPr lang="en-ZA" sz="2400" dirty="0"/>
              <a:t>University of Pretoria’s </a:t>
            </a:r>
            <a:r>
              <a:rPr lang="en-ZA" sz="2400" dirty="0" smtClean="0"/>
              <a:t>systems used to </a:t>
            </a:r>
            <a:r>
              <a:rPr lang="en-ZA" sz="2400" dirty="0"/>
              <a:t>manage the institution’s portfolio of contracts</a:t>
            </a:r>
          </a:p>
          <a:p>
            <a:pPr marL="228600" indent="-228600" defTabSz="914400">
              <a:spcBef>
                <a:spcPts val="1000"/>
              </a:spcBef>
              <a:buClrTx/>
              <a:buFont typeface="Arial" panose="020B0604020202020204" pitchFamily="34" charset="0"/>
              <a:buChar char="•"/>
            </a:pPr>
            <a:r>
              <a:rPr lang="en-ZA" sz="2400" dirty="0" smtClean="0"/>
              <a:t>It first provides </a:t>
            </a:r>
            <a:r>
              <a:rPr lang="en-ZA" sz="2400" dirty="0"/>
              <a:t>background on policy changes within UP pertaining to the management of contractual documentation</a:t>
            </a:r>
          </a:p>
          <a:p>
            <a:pPr marL="228600" indent="-228600" defTabSz="914400">
              <a:spcBef>
                <a:spcPts val="1000"/>
              </a:spcBef>
              <a:buClrTx/>
              <a:buFont typeface="Arial" panose="020B0604020202020204" pitchFamily="34" charset="0"/>
              <a:buChar char="•"/>
            </a:pPr>
            <a:r>
              <a:rPr lang="en-ZA" sz="2400" dirty="0"/>
              <a:t>It then addresses: </a:t>
            </a:r>
          </a:p>
          <a:p>
            <a:pPr marL="402336" lvl="1" indent="-228600" defTabSz="914400">
              <a:spcBef>
                <a:spcPts val="1000"/>
              </a:spcBef>
              <a:buClrTx/>
              <a:buFont typeface="Arial" panose="020B0604020202020204" pitchFamily="34" charset="0"/>
              <a:buChar char="•"/>
            </a:pPr>
            <a:r>
              <a:rPr lang="en-ZA" sz="2000" dirty="0"/>
              <a:t>UP’s initial </a:t>
            </a:r>
            <a:r>
              <a:rPr lang="en-ZA" sz="2000" dirty="0" smtClean="0"/>
              <a:t>approach … of </a:t>
            </a:r>
            <a:r>
              <a:rPr lang="en-ZA" sz="2000" b="1" u="sng" dirty="0" smtClean="0">
                <a:solidFill>
                  <a:srgbClr val="FF0000"/>
                </a:solidFill>
              </a:rPr>
              <a:t>solely</a:t>
            </a:r>
            <a:r>
              <a:rPr lang="en-ZA" sz="2000" dirty="0" smtClean="0"/>
              <a:t> using </a:t>
            </a:r>
            <a:r>
              <a:rPr lang="en-ZA" sz="2000" dirty="0"/>
              <a:t>Oracle </a:t>
            </a:r>
            <a:r>
              <a:rPr lang="en-ZA" sz="2000" dirty="0" err="1"/>
              <a:t>WebCenter</a:t>
            </a:r>
            <a:r>
              <a:rPr lang="en-ZA" sz="2000" dirty="0"/>
              <a:t> Content Management suite </a:t>
            </a:r>
            <a:r>
              <a:rPr lang="en-ZA" sz="2000" dirty="0" smtClean="0"/>
              <a:t>to </a:t>
            </a:r>
            <a:r>
              <a:rPr lang="en-ZA" sz="2000" dirty="0"/>
              <a:t>store both:</a:t>
            </a:r>
          </a:p>
          <a:p>
            <a:pPr marL="585216" lvl="2" indent="-228600" defTabSz="914400">
              <a:lnSpc>
                <a:spcPct val="110000"/>
              </a:lnSpc>
              <a:spcBef>
                <a:spcPts val="1000"/>
              </a:spcBef>
              <a:buClrTx/>
              <a:buFont typeface="Arial" panose="020B0604020202020204" pitchFamily="34" charset="0"/>
              <a:buChar char="•"/>
            </a:pPr>
            <a:r>
              <a:rPr lang="en-ZA" sz="1800" dirty="0"/>
              <a:t>Agreement metadata and </a:t>
            </a:r>
          </a:p>
          <a:p>
            <a:pPr marL="585216" lvl="2" indent="-228600" defTabSz="914400">
              <a:lnSpc>
                <a:spcPct val="110000"/>
              </a:lnSpc>
              <a:spcBef>
                <a:spcPts val="1000"/>
              </a:spcBef>
              <a:buClrTx/>
              <a:buFont typeface="Arial" panose="020B0604020202020204" pitchFamily="34" charset="0"/>
              <a:buChar char="•"/>
            </a:pPr>
            <a:r>
              <a:rPr lang="en-ZA" sz="1800" dirty="0"/>
              <a:t>Agreement / Contract related images</a:t>
            </a:r>
          </a:p>
          <a:p>
            <a:pPr marL="402336" lvl="1" indent="-228600" defTabSz="914400">
              <a:lnSpc>
                <a:spcPct val="110000"/>
              </a:lnSpc>
              <a:spcBef>
                <a:spcPts val="1000"/>
              </a:spcBef>
              <a:buClrTx/>
              <a:buFont typeface="Arial" panose="020B0604020202020204" pitchFamily="34" charset="0"/>
              <a:buChar char="•"/>
            </a:pPr>
            <a:r>
              <a:rPr lang="en-ZA" sz="2200" dirty="0"/>
              <a:t>The </a:t>
            </a:r>
            <a:r>
              <a:rPr lang="en-ZA" sz="2200" dirty="0" smtClean="0"/>
              <a:t>problems and issues </a:t>
            </a:r>
            <a:r>
              <a:rPr lang="en-ZA" sz="2200" dirty="0"/>
              <a:t>encountered with this </a:t>
            </a:r>
            <a:r>
              <a:rPr lang="en-ZA" sz="2200" dirty="0" smtClean="0"/>
              <a:t>initial approach</a:t>
            </a:r>
            <a:endParaRPr lang="en-ZA" sz="2200" dirty="0"/>
          </a:p>
          <a:p>
            <a:pPr marL="402336" lvl="1" indent="-228600" defTabSz="914400">
              <a:lnSpc>
                <a:spcPct val="110000"/>
              </a:lnSpc>
              <a:spcBef>
                <a:spcPts val="1000"/>
              </a:spcBef>
              <a:buClrTx/>
              <a:buFont typeface="Arial" panose="020B0604020202020204" pitchFamily="34" charset="0"/>
              <a:buChar char="•"/>
            </a:pPr>
            <a:r>
              <a:rPr lang="en-ZA" sz="2200" dirty="0"/>
              <a:t>The </a:t>
            </a:r>
            <a:r>
              <a:rPr lang="en-ZA" sz="2200" dirty="0" smtClean="0"/>
              <a:t>current (revised) </a:t>
            </a:r>
            <a:r>
              <a:rPr lang="en-ZA" sz="2200" dirty="0"/>
              <a:t>approach of using:</a:t>
            </a:r>
          </a:p>
          <a:p>
            <a:pPr marL="585216" lvl="2" indent="-228600" defTabSz="914400">
              <a:lnSpc>
                <a:spcPct val="110000"/>
              </a:lnSpc>
              <a:spcBef>
                <a:spcPts val="1000"/>
              </a:spcBef>
              <a:buClrTx/>
              <a:buFont typeface="Arial" panose="020B0604020202020204" pitchFamily="34" charset="0"/>
              <a:buChar char="•"/>
            </a:pPr>
            <a:r>
              <a:rPr lang="en-ZA" sz="1800" dirty="0"/>
              <a:t>PeopleSoft to manage the metadata about Agreements, </a:t>
            </a:r>
            <a:r>
              <a:rPr lang="en-ZA" sz="1800" dirty="0" smtClean="0"/>
              <a:t>whilst integrating to </a:t>
            </a:r>
          </a:p>
          <a:p>
            <a:pPr marL="585216" lvl="2" indent="-228600" defTabSz="914400">
              <a:lnSpc>
                <a:spcPct val="110000"/>
              </a:lnSpc>
              <a:spcBef>
                <a:spcPts val="1000"/>
              </a:spcBef>
              <a:buClrTx/>
              <a:buFont typeface="Arial" panose="020B0604020202020204" pitchFamily="34" charset="0"/>
              <a:buChar char="•"/>
            </a:pPr>
            <a:r>
              <a:rPr lang="en-ZA" sz="1800" dirty="0" smtClean="0"/>
              <a:t>Oracle </a:t>
            </a:r>
            <a:r>
              <a:rPr lang="en-ZA" sz="1800" dirty="0" err="1"/>
              <a:t>WebCenter</a:t>
            </a:r>
            <a:r>
              <a:rPr lang="en-ZA" sz="1800" dirty="0"/>
              <a:t> Content Management </a:t>
            </a:r>
            <a:r>
              <a:rPr lang="en-ZA" sz="1800" dirty="0" smtClean="0"/>
              <a:t>- which is used to </a:t>
            </a:r>
            <a:r>
              <a:rPr lang="en-ZA" sz="1800" dirty="0"/>
              <a:t>manage the images and scanned content</a:t>
            </a:r>
          </a:p>
          <a:p>
            <a:pPr marL="363538" indent="-269875">
              <a:buFont typeface="Wingdings" panose="05000000000000000000" pitchFamily="2" charset="2"/>
              <a:buChar char="§"/>
            </a:pPr>
            <a:endParaRPr lang="en-ZA" sz="2400" dirty="0" smtClean="0"/>
          </a:p>
        </p:txBody>
      </p:sp>
      <p:sp>
        <p:nvSpPr>
          <p:cNvPr id="4" name="Footer Placeholder 3"/>
          <p:cNvSpPr>
            <a:spLocks noGrp="1"/>
          </p:cNvSpPr>
          <p:nvPr>
            <p:ph type="ftr" sz="quarter" idx="11"/>
          </p:nvPr>
        </p:nvSpPr>
        <p:spPr/>
        <p:txBody>
          <a:bodyPr/>
          <a:lstStyle/>
          <a:p>
            <a:r>
              <a:rPr lang="en-US" dirty="0" smtClean="0">
                <a:solidFill>
                  <a:prstClr val="black">
                    <a:lumMod val="90000"/>
                    <a:lumOff val="10000"/>
                  </a:prstClr>
                </a:solidFill>
              </a:rPr>
              <a:t>SOUTH AFRICAN HEUG 10/11 JULY2017</a:t>
            </a:r>
            <a:endParaRPr lang="en-US" dirty="0">
              <a:solidFill>
                <a:prstClr val="black">
                  <a:lumMod val="90000"/>
                  <a:lumOff val="10000"/>
                </a:prstClr>
              </a:solidFill>
            </a:endParaRPr>
          </a:p>
        </p:txBody>
      </p:sp>
    </p:spTree>
    <p:extLst>
      <p:ext uri="{BB962C8B-B14F-4D97-AF65-F5344CB8AC3E}">
        <p14:creationId xmlns:p14="http://schemas.microsoft.com/office/powerpoint/2010/main" val="2794300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280" y="1158937"/>
            <a:ext cx="11001375" cy="5219248"/>
          </a:xfrm>
          <a:prstGeom prst="rect">
            <a:avLst/>
          </a:prstGeom>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Adding a New Agreement Relationship</a:t>
            </a:r>
            <a:endParaRPr lang="en-ZA" sz="3200" dirty="0"/>
          </a:p>
        </p:txBody>
      </p:sp>
      <p:sp>
        <p:nvSpPr>
          <p:cNvPr id="8" name="Rounded Rectangle 7"/>
          <p:cNvSpPr/>
          <p:nvPr/>
        </p:nvSpPr>
        <p:spPr>
          <a:xfrm>
            <a:off x="7460159" y="1212890"/>
            <a:ext cx="1117600" cy="24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ounded Rectangular Callout 6"/>
          <p:cNvSpPr/>
          <p:nvPr/>
        </p:nvSpPr>
        <p:spPr>
          <a:xfrm>
            <a:off x="9281674" y="690562"/>
            <a:ext cx="2367523" cy="1231512"/>
          </a:xfrm>
          <a:prstGeom prst="wedgeRoundRectCallout">
            <a:avLst>
              <a:gd name="adj1" fmla="val -77814"/>
              <a:gd name="adj2" fmla="val 446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 “Documents” tab lists all DOCUMENTS previously linked to this Contract Relationship</a:t>
            </a:r>
            <a:endParaRPr lang="en-ZA" sz="1400" dirty="0">
              <a:solidFill>
                <a:schemeClr val="tx1"/>
              </a:solidFill>
              <a:latin typeface="Arial" panose="020B0604020202020204" pitchFamily="34" charset="0"/>
              <a:cs typeface="Arial" panose="020B0604020202020204" pitchFamily="34" charset="0"/>
            </a:endParaRPr>
          </a:p>
        </p:txBody>
      </p:sp>
      <p:sp>
        <p:nvSpPr>
          <p:cNvPr id="10" name="Rounded Rectangular Callout 9"/>
          <p:cNvSpPr/>
          <p:nvPr/>
        </p:nvSpPr>
        <p:spPr>
          <a:xfrm>
            <a:off x="6975744" y="2229210"/>
            <a:ext cx="2305930" cy="1280613"/>
          </a:xfrm>
          <a:prstGeom prst="wedgeRoundRectCallout">
            <a:avLst>
              <a:gd name="adj1" fmla="val 112741"/>
              <a:gd name="adj2" fmla="val 13395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ular Callout 8"/>
          <p:cNvSpPr/>
          <p:nvPr/>
        </p:nvSpPr>
        <p:spPr>
          <a:xfrm>
            <a:off x="6671624" y="2144376"/>
            <a:ext cx="2610050" cy="1624185"/>
          </a:xfrm>
          <a:prstGeom prst="wedgeRoundRectCallout">
            <a:avLst>
              <a:gd name="adj1" fmla="val 57980"/>
              <a:gd name="adj2" fmla="val 10335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For each document linked to this Relationship, the user  can elect to either VIEW the previously uploaded document or go and view the Metadata about that </a:t>
            </a:r>
            <a:r>
              <a:rPr lang="en-ZA" sz="1400" dirty="0" smtClean="0">
                <a:solidFill>
                  <a:schemeClr val="tx1"/>
                </a:solidFill>
                <a:latin typeface="Arial" panose="020B0604020202020204" pitchFamily="34" charset="0"/>
                <a:cs typeface="Arial" panose="020B0604020202020204" pitchFamily="34" charset="0"/>
              </a:rPr>
              <a:t>document</a:t>
            </a:r>
            <a:endParaRPr lang="en-ZA" sz="1400" dirty="0">
              <a:solidFill>
                <a:schemeClr val="tx1"/>
              </a:solidFill>
              <a:latin typeface="Arial" panose="020B0604020202020204" pitchFamily="34" charset="0"/>
              <a:cs typeface="Arial" panose="020B0604020202020204" pitchFamily="34" charset="0"/>
            </a:endParaRPr>
          </a:p>
        </p:txBody>
      </p:sp>
      <p:sp>
        <p:nvSpPr>
          <p:cNvPr id="11"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322878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038503" y="3242014"/>
            <a:ext cx="1936469" cy="2926618"/>
          </a:xfrm>
          <a:prstGeom prst="roundRect">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ZA" sz="1100" dirty="0" smtClean="0">
                <a:solidFill>
                  <a:schemeClr val="tx1"/>
                </a:solidFill>
              </a:rPr>
              <a:t>DOCUMENTS (METADATA):</a:t>
            </a:r>
            <a:endParaRPr lang="en-ZA" sz="1100" dirty="0">
              <a:solidFill>
                <a:schemeClr val="tx1"/>
              </a:solidFill>
            </a:endParaRPr>
          </a:p>
        </p:txBody>
      </p:sp>
      <p:sp>
        <p:nvSpPr>
          <p:cNvPr id="6" name="Parallelogram 5"/>
          <p:cNvSpPr/>
          <p:nvPr/>
        </p:nvSpPr>
        <p:spPr>
          <a:xfrm flipH="1">
            <a:off x="8282109" y="5394726"/>
            <a:ext cx="3290765" cy="1078706"/>
          </a:xfrm>
          <a:prstGeom prst="parallelogram">
            <a:avLst>
              <a:gd name="adj" fmla="val 27083"/>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1024320" y="347828"/>
            <a:ext cx="9720072" cy="608668"/>
          </a:xfrm>
        </p:spPr>
        <p:txBody>
          <a:bodyPr>
            <a:normAutofit fontScale="90000"/>
          </a:bodyPr>
          <a:lstStyle/>
          <a:p>
            <a:r>
              <a:rPr lang="en-ZA" dirty="0">
                <a:solidFill>
                  <a:srgbClr val="0070C0"/>
                </a:solidFill>
              </a:rPr>
              <a:t>Management of Contracts and Contract Documents</a:t>
            </a:r>
            <a:endParaRPr lang="en-ZA" dirty="0"/>
          </a:p>
        </p:txBody>
      </p:sp>
      <p:sp>
        <p:nvSpPr>
          <p:cNvPr id="4" name="Footer Placeholder 3"/>
          <p:cNvSpPr>
            <a:spLocks noGrp="1"/>
          </p:cNvSpPr>
          <p:nvPr>
            <p:ph type="ftr" sz="quarter" idx="11"/>
          </p:nvPr>
        </p:nvSpPr>
        <p:spPr>
          <a:xfrm>
            <a:off x="6828905" y="6399264"/>
            <a:ext cx="5901459" cy="274320"/>
          </a:xfrm>
        </p:spPr>
        <p:txBody>
          <a:bodyPr/>
          <a:lstStyle/>
          <a:p>
            <a:r>
              <a:rPr lang="en-US" smtClean="0">
                <a:solidFill>
                  <a:prstClr val="black">
                    <a:lumMod val="90000"/>
                    <a:lumOff val="10000"/>
                  </a:prstClr>
                </a:solidFill>
              </a:rPr>
              <a:t>ADU 9-11 November 2016</a:t>
            </a:r>
            <a:endParaRPr lang="en-US">
              <a:solidFill>
                <a:prstClr val="black">
                  <a:lumMod val="90000"/>
                  <a:lumOff val="10000"/>
                </a:prstClr>
              </a:solidFill>
            </a:endParaRPr>
          </a:p>
        </p:txBody>
      </p:sp>
      <p:cxnSp>
        <p:nvCxnSpPr>
          <p:cNvPr id="17" name="Straight Connector 16"/>
          <p:cNvCxnSpPr/>
          <p:nvPr/>
        </p:nvCxnSpPr>
        <p:spPr>
          <a:xfrm>
            <a:off x="8066123" y="956461"/>
            <a:ext cx="0" cy="569000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376576" y="930606"/>
            <a:ext cx="2354016" cy="264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ORACLE WEBCENTER</a:t>
            </a:r>
            <a:endParaRPr lang="en-ZA" b="1" dirty="0">
              <a:solidFill>
                <a:srgbClr val="FF0000"/>
              </a:solidFill>
            </a:endParaRPr>
          </a:p>
        </p:txBody>
      </p:sp>
      <p:sp>
        <p:nvSpPr>
          <p:cNvPr id="24" name="Flowchart: Document 23"/>
          <p:cNvSpPr/>
          <p:nvPr/>
        </p:nvSpPr>
        <p:spPr>
          <a:xfrm>
            <a:off x="5196148" y="2142359"/>
            <a:ext cx="1618938" cy="726387"/>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Agreement</a:t>
            </a:r>
          </a:p>
          <a:p>
            <a:pPr algn="ctr"/>
            <a:r>
              <a:rPr lang="en-ZA" sz="1400" dirty="0" smtClean="0">
                <a:solidFill>
                  <a:schemeClr val="tx1"/>
                </a:solidFill>
              </a:rPr>
              <a:t>Relationship </a:t>
            </a:r>
            <a:r>
              <a:rPr lang="en-ZA" sz="1400" dirty="0" smtClean="0">
                <a:solidFill>
                  <a:schemeClr val="tx1"/>
                </a:solidFill>
              </a:rPr>
              <a:t>Information</a:t>
            </a:r>
            <a:endParaRPr lang="en-ZA" sz="1400" dirty="0">
              <a:solidFill>
                <a:schemeClr val="tx1"/>
              </a:solidFill>
            </a:endParaRPr>
          </a:p>
        </p:txBody>
      </p:sp>
      <p:sp>
        <p:nvSpPr>
          <p:cNvPr id="26" name="Flowchart: Document 25"/>
          <p:cNvSpPr/>
          <p:nvPr/>
        </p:nvSpPr>
        <p:spPr>
          <a:xfrm>
            <a:off x="5173186" y="3590810"/>
            <a:ext cx="1226199" cy="677068"/>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100" dirty="0" smtClean="0">
                <a:solidFill>
                  <a:schemeClr val="tx1"/>
                </a:solidFill>
              </a:rPr>
              <a:t>Doc_1: </a:t>
            </a:r>
            <a:r>
              <a:rPr lang="en-ZA" sz="1100" dirty="0" err="1" smtClean="0">
                <a:solidFill>
                  <a:schemeClr val="tx1"/>
                </a:solidFill>
              </a:rPr>
              <a:t>EMail</a:t>
            </a:r>
            <a:endParaRPr lang="en-ZA" sz="1100" dirty="0">
              <a:solidFill>
                <a:schemeClr val="tx1"/>
              </a:solidFill>
            </a:endParaRPr>
          </a:p>
        </p:txBody>
      </p:sp>
      <p:sp>
        <p:nvSpPr>
          <p:cNvPr id="33" name="Rectangle 32"/>
          <p:cNvSpPr/>
          <p:nvPr/>
        </p:nvSpPr>
        <p:spPr>
          <a:xfrm>
            <a:off x="5023443" y="956461"/>
            <a:ext cx="2354016" cy="23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rgbClr val="FF0000"/>
                </a:solidFill>
              </a:rPr>
              <a:t>PEOPLESOFT</a:t>
            </a:r>
            <a:endParaRPr lang="en-ZA" b="1" dirty="0">
              <a:solidFill>
                <a:srgbClr val="FF0000"/>
              </a:solidFill>
            </a:endParaRPr>
          </a:p>
        </p:txBody>
      </p:sp>
      <p:sp>
        <p:nvSpPr>
          <p:cNvPr id="37" name="Folded Corner 36"/>
          <p:cNvSpPr/>
          <p:nvPr/>
        </p:nvSpPr>
        <p:spPr>
          <a:xfrm>
            <a:off x="10737694" y="3370916"/>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ZA" sz="1100" dirty="0">
                <a:solidFill>
                  <a:schemeClr val="tx1"/>
                </a:solidFill>
              </a:rPr>
              <a:t>Email</a:t>
            </a:r>
          </a:p>
        </p:txBody>
      </p:sp>
      <p:cxnSp>
        <p:nvCxnSpPr>
          <p:cNvPr id="44" name="Elbow Connector 43"/>
          <p:cNvCxnSpPr>
            <a:stCxn id="8" idx="0"/>
            <a:endCxn id="24" idx="2"/>
          </p:cNvCxnSpPr>
          <p:nvPr/>
        </p:nvCxnSpPr>
        <p:spPr>
          <a:xfrm rot="16200000" flipV="1">
            <a:off x="5795533" y="3030808"/>
            <a:ext cx="421290" cy="112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Folded Corner 37"/>
          <p:cNvSpPr/>
          <p:nvPr/>
        </p:nvSpPr>
        <p:spPr>
          <a:xfrm>
            <a:off x="10144481" y="3729506"/>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r"/>
            <a:r>
              <a:rPr lang="en-ZA" sz="1100" dirty="0" smtClean="0">
                <a:solidFill>
                  <a:schemeClr val="tx1"/>
                </a:solidFill>
              </a:rPr>
              <a:t>Meeting Minutes</a:t>
            </a:r>
            <a:endParaRPr lang="en-ZA" sz="1100" dirty="0">
              <a:solidFill>
                <a:schemeClr val="tx1"/>
              </a:solidFill>
            </a:endParaRPr>
          </a:p>
        </p:txBody>
      </p:sp>
      <p:sp>
        <p:nvSpPr>
          <p:cNvPr id="43" name="Folded Corner 42"/>
          <p:cNvSpPr/>
          <p:nvPr/>
        </p:nvSpPr>
        <p:spPr>
          <a:xfrm>
            <a:off x="9514579" y="4051850"/>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ZA" sz="1100" dirty="0">
                <a:solidFill>
                  <a:schemeClr val="tx1"/>
                </a:solidFill>
              </a:rPr>
              <a:t>Draft Contract </a:t>
            </a:r>
            <a:r>
              <a:rPr lang="en-ZA" sz="1100" dirty="0" err="1">
                <a:solidFill>
                  <a:schemeClr val="tx1"/>
                </a:solidFill>
              </a:rPr>
              <a:t>ver</a:t>
            </a:r>
            <a:r>
              <a:rPr lang="en-ZA" sz="1100" dirty="0">
                <a:solidFill>
                  <a:schemeClr val="tx1"/>
                </a:solidFill>
              </a:rPr>
              <a:t> 1</a:t>
            </a:r>
          </a:p>
        </p:txBody>
      </p:sp>
      <p:sp>
        <p:nvSpPr>
          <p:cNvPr id="46" name="Folded Corner 45"/>
          <p:cNvSpPr/>
          <p:nvPr/>
        </p:nvSpPr>
        <p:spPr>
          <a:xfrm>
            <a:off x="8926093" y="443782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ZA" sz="1100" dirty="0" smtClean="0">
                <a:solidFill>
                  <a:schemeClr val="tx1"/>
                </a:solidFill>
              </a:rPr>
              <a:t>Signed Contract</a:t>
            </a:r>
            <a:endParaRPr lang="en-ZA" sz="1100" dirty="0">
              <a:solidFill>
                <a:schemeClr val="tx1"/>
              </a:solidFill>
            </a:endParaRPr>
          </a:p>
        </p:txBody>
      </p:sp>
      <p:sp>
        <p:nvSpPr>
          <p:cNvPr id="47" name="Folded Corner 46"/>
          <p:cNvSpPr/>
          <p:nvPr/>
        </p:nvSpPr>
        <p:spPr>
          <a:xfrm>
            <a:off x="8351571" y="4774338"/>
            <a:ext cx="757236" cy="928687"/>
          </a:xfrm>
          <a:prstGeom prst="foldedCorner">
            <a:avLst/>
          </a:prstGeom>
          <a:solidFill>
            <a:srgbClr val="99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r"/>
            <a:r>
              <a:rPr lang="en-ZA" sz="1100" dirty="0" smtClean="0">
                <a:solidFill>
                  <a:schemeClr val="tx1"/>
                </a:solidFill>
              </a:rPr>
              <a:t>Amend-</a:t>
            </a:r>
            <a:r>
              <a:rPr lang="en-ZA" sz="1100" dirty="0" err="1" smtClean="0">
                <a:solidFill>
                  <a:schemeClr val="tx1"/>
                </a:solidFill>
              </a:rPr>
              <a:t>ment</a:t>
            </a:r>
            <a:r>
              <a:rPr lang="en-ZA" sz="1100" dirty="0" smtClean="0">
                <a:solidFill>
                  <a:schemeClr val="tx1"/>
                </a:solidFill>
              </a:rPr>
              <a:t> to signed Contract</a:t>
            </a:r>
            <a:endParaRPr lang="en-ZA" sz="1100" dirty="0">
              <a:solidFill>
                <a:schemeClr val="tx1"/>
              </a:solidFill>
            </a:endParaRPr>
          </a:p>
        </p:txBody>
      </p:sp>
      <p:sp>
        <p:nvSpPr>
          <p:cNvPr id="5" name="Parallelogram 4"/>
          <p:cNvSpPr/>
          <p:nvPr/>
        </p:nvSpPr>
        <p:spPr>
          <a:xfrm>
            <a:off x="8713581" y="5514827"/>
            <a:ext cx="3116469" cy="964523"/>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00" dirty="0" smtClean="0">
                <a:solidFill>
                  <a:schemeClr val="tx1"/>
                </a:solidFill>
              </a:rPr>
              <a:t>FOLIO: UP’s Relationship with Entity X re ABC</a:t>
            </a:r>
            <a:endParaRPr lang="en-ZA" sz="1300" dirty="0">
              <a:solidFill>
                <a:schemeClr val="tx1"/>
              </a:solidFill>
            </a:endParaRPr>
          </a:p>
        </p:txBody>
      </p:sp>
      <p:sp>
        <p:nvSpPr>
          <p:cNvPr id="50" name="Rounded Rectangular Callout 49"/>
          <p:cNvSpPr/>
          <p:nvPr/>
        </p:nvSpPr>
        <p:spPr>
          <a:xfrm>
            <a:off x="498356" y="930606"/>
            <a:ext cx="3633572" cy="5679000"/>
          </a:xfrm>
          <a:prstGeom prst="wedgeRoundRectCallout">
            <a:avLst>
              <a:gd name="adj1" fmla="val -33913"/>
              <a:gd name="adj2" fmla="val 13470"/>
              <a:gd name="adj3" fmla="val 16667"/>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bg1"/>
                </a:solidFill>
                <a:latin typeface="Arial" panose="020B0604020202020204" pitchFamily="34" charset="0"/>
                <a:cs typeface="Arial" panose="020B0604020202020204" pitchFamily="34" charset="0"/>
              </a:rPr>
              <a:t>Effectively then:</a:t>
            </a:r>
          </a:p>
          <a:p>
            <a:endParaRPr lang="en-ZA" sz="1400" dirty="0">
              <a:solidFill>
                <a:schemeClr val="bg1"/>
              </a:solidFill>
              <a:latin typeface="Arial" panose="020B0604020202020204" pitchFamily="34" charset="0"/>
              <a:cs typeface="Arial" panose="020B0604020202020204" pitchFamily="34" charset="0"/>
            </a:endParaRPr>
          </a:p>
          <a:p>
            <a:r>
              <a:rPr lang="en-ZA" sz="1400" dirty="0" smtClean="0">
                <a:solidFill>
                  <a:schemeClr val="bg1"/>
                </a:solidFill>
                <a:latin typeface="Arial" panose="020B0604020202020204" pitchFamily="34" charset="0"/>
                <a:cs typeface="Arial" panose="020B0604020202020204" pitchFamily="34" charset="0"/>
              </a:rPr>
              <a:t>In the PeopleSoft tables is all the data about:</a:t>
            </a:r>
          </a:p>
          <a:p>
            <a:r>
              <a:rPr lang="en-ZA" sz="1400" dirty="0" smtClean="0">
                <a:solidFill>
                  <a:schemeClr val="bg1"/>
                </a:solidFill>
                <a:latin typeface="Arial" panose="020B0604020202020204" pitchFamily="34" charset="0"/>
                <a:cs typeface="Arial" panose="020B0604020202020204" pitchFamily="34" charset="0"/>
              </a:rPr>
              <a:t>The Relationship, the external party’s; entities owning the relationship, as well as a host of information about each of the documents linked to this Relationship </a:t>
            </a:r>
            <a:r>
              <a:rPr lang="en-ZA" sz="1400" dirty="0">
                <a:solidFill>
                  <a:schemeClr val="bg1"/>
                </a:solidFill>
                <a:latin typeface="Arial" panose="020B0604020202020204" pitchFamily="34" charset="0"/>
                <a:cs typeface="Arial" panose="020B0604020202020204" pitchFamily="34" charset="0"/>
              </a:rPr>
              <a:t>(and implied revenue and expenditure streams</a:t>
            </a:r>
            <a:r>
              <a:rPr lang="en-ZA" sz="1400" dirty="0" smtClean="0">
                <a:solidFill>
                  <a:schemeClr val="bg1"/>
                </a:solidFill>
                <a:latin typeface="Arial" panose="020B0604020202020204" pitchFamily="34" charset="0"/>
                <a:cs typeface="Arial" panose="020B0604020202020204" pitchFamily="34" charset="0"/>
              </a:rPr>
              <a:t>).  This data in PeopleSoft can then facilitate reporting and alerting</a:t>
            </a:r>
          </a:p>
          <a:p>
            <a:endParaRPr lang="en-ZA" sz="1400" dirty="0">
              <a:solidFill>
                <a:schemeClr val="bg1"/>
              </a:solidFill>
              <a:latin typeface="Arial" panose="020B0604020202020204" pitchFamily="34" charset="0"/>
              <a:cs typeface="Arial" panose="020B0604020202020204" pitchFamily="34" charset="0"/>
            </a:endParaRPr>
          </a:p>
          <a:p>
            <a:r>
              <a:rPr lang="en-ZA" sz="1400" dirty="0" smtClean="0">
                <a:solidFill>
                  <a:schemeClr val="bg1"/>
                </a:solidFill>
                <a:latin typeface="Arial" panose="020B0604020202020204" pitchFamily="34" charset="0"/>
                <a:cs typeface="Arial" panose="020B0604020202020204" pitchFamily="34" charset="0"/>
              </a:rPr>
              <a:t>In </a:t>
            </a:r>
            <a:r>
              <a:rPr lang="en-ZA" sz="1400" dirty="0" err="1" smtClean="0">
                <a:solidFill>
                  <a:schemeClr val="bg1"/>
                </a:solidFill>
                <a:latin typeface="Arial" panose="020B0604020202020204" pitchFamily="34" charset="0"/>
                <a:cs typeface="Arial" panose="020B0604020202020204" pitchFamily="34" charset="0"/>
              </a:rPr>
              <a:t>WebC</a:t>
            </a:r>
            <a:r>
              <a:rPr lang="en-ZA" sz="1400" dirty="0" err="1" smtClean="0">
                <a:solidFill>
                  <a:schemeClr val="bg1"/>
                </a:solidFill>
                <a:latin typeface="Arial" panose="020B0604020202020204" pitchFamily="34" charset="0"/>
                <a:cs typeface="Arial" panose="020B0604020202020204" pitchFamily="34" charset="0"/>
              </a:rPr>
              <a:t>enter</a:t>
            </a:r>
            <a:r>
              <a:rPr lang="en-ZA" sz="1400" dirty="0" smtClean="0">
                <a:solidFill>
                  <a:schemeClr val="bg1"/>
                </a:solidFill>
                <a:latin typeface="Arial" panose="020B0604020202020204" pitchFamily="34" charset="0"/>
                <a:cs typeface="Arial" panose="020B0604020202020204" pitchFamily="34" charset="0"/>
              </a:rPr>
              <a:t> </a:t>
            </a:r>
            <a:r>
              <a:rPr lang="en-ZA" sz="1400" dirty="0" smtClean="0">
                <a:solidFill>
                  <a:schemeClr val="bg1"/>
                </a:solidFill>
                <a:latin typeface="Arial" panose="020B0604020202020204" pitchFamily="34" charset="0"/>
                <a:cs typeface="Arial" panose="020B0604020202020204" pitchFamily="34" charset="0"/>
              </a:rPr>
              <a:t>Content (which is optimised to manage large volumes of documents</a:t>
            </a:r>
            <a:r>
              <a:rPr lang="en-ZA" sz="1400" dirty="0" smtClean="0">
                <a:solidFill>
                  <a:schemeClr val="bg1"/>
                </a:solidFill>
                <a:latin typeface="Arial" panose="020B0604020202020204" pitchFamily="34" charset="0"/>
                <a:cs typeface="Arial" panose="020B0604020202020204" pitchFamily="34" charset="0"/>
              </a:rPr>
              <a:t>) are all the images of any document linked to the Relationship</a:t>
            </a:r>
          </a:p>
          <a:p>
            <a:endParaRPr lang="en-ZA" sz="1400" dirty="0">
              <a:solidFill>
                <a:schemeClr val="bg1"/>
              </a:solidFill>
              <a:latin typeface="Arial" panose="020B0604020202020204" pitchFamily="34" charset="0"/>
              <a:cs typeface="Arial" panose="020B0604020202020204" pitchFamily="34" charset="0"/>
            </a:endParaRPr>
          </a:p>
          <a:p>
            <a:r>
              <a:rPr lang="en-ZA" sz="1400" dirty="0" smtClean="0">
                <a:solidFill>
                  <a:schemeClr val="bg1"/>
                </a:solidFill>
                <a:latin typeface="Arial" panose="020B0604020202020204" pitchFamily="34" charset="0"/>
                <a:cs typeface="Arial" panose="020B0604020202020204" pitchFamily="34" charset="0"/>
              </a:rPr>
              <a:t>The only “user” with read/write access to </a:t>
            </a:r>
            <a:r>
              <a:rPr lang="en-ZA" sz="1400" dirty="0" err="1" smtClean="0">
                <a:solidFill>
                  <a:schemeClr val="bg1"/>
                </a:solidFill>
                <a:latin typeface="Arial" panose="020B0604020202020204" pitchFamily="34" charset="0"/>
                <a:cs typeface="Arial" panose="020B0604020202020204" pitchFamily="34" charset="0"/>
              </a:rPr>
              <a:t>WebCenter</a:t>
            </a:r>
            <a:r>
              <a:rPr lang="en-ZA" sz="1400" dirty="0" smtClean="0">
                <a:solidFill>
                  <a:schemeClr val="bg1"/>
                </a:solidFill>
                <a:latin typeface="Arial" panose="020B0604020202020204" pitchFamily="34" charset="0"/>
                <a:cs typeface="Arial" panose="020B0604020202020204" pitchFamily="34" charset="0"/>
              </a:rPr>
              <a:t> is “PeopleSoft” itself – and hence only those users that PeopleSoft security grants either Read or Write access to the “Relationship” in PeopleSoft will potentially be able to view the images in </a:t>
            </a:r>
            <a:r>
              <a:rPr lang="en-ZA" sz="1400" dirty="0" err="1" smtClean="0">
                <a:solidFill>
                  <a:schemeClr val="bg1"/>
                </a:solidFill>
                <a:latin typeface="Arial" panose="020B0604020202020204" pitchFamily="34" charset="0"/>
                <a:cs typeface="Arial" panose="020B0604020202020204" pitchFamily="34" charset="0"/>
              </a:rPr>
              <a:t>WebCenter</a:t>
            </a:r>
            <a:r>
              <a:rPr lang="en-ZA" sz="1400" dirty="0" smtClean="0">
                <a:solidFill>
                  <a:schemeClr val="bg1"/>
                </a:solidFill>
                <a:latin typeface="Arial" panose="020B0604020202020204" pitchFamily="34" charset="0"/>
                <a:cs typeface="Arial" panose="020B0604020202020204" pitchFamily="34" charset="0"/>
              </a:rPr>
              <a:t> </a:t>
            </a:r>
            <a:r>
              <a:rPr lang="en-ZA" sz="1400" dirty="0" smtClean="0">
                <a:solidFill>
                  <a:schemeClr val="bg1"/>
                </a:solidFill>
                <a:latin typeface="Arial" panose="020B0604020202020204" pitchFamily="34" charset="0"/>
                <a:cs typeface="Arial" panose="020B0604020202020204" pitchFamily="34" charset="0"/>
              </a:rPr>
              <a:t>of those documents </a:t>
            </a:r>
            <a:r>
              <a:rPr lang="en-ZA" sz="1400" dirty="0" smtClean="0">
                <a:solidFill>
                  <a:schemeClr val="bg1"/>
                </a:solidFill>
                <a:latin typeface="Arial" panose="020B0604020202020204" pitchFamily="34" charset="0"/>
                <a:cs typeface="Arial" panose="020B0604020202020204" pitchFamily="34" charset="0"/>
              </a:rPr>
              <a:t>that link to this Relationship</a:t>
            </a:r>
            <a:endParaRPr lang="en-ZA" sz="14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4389446" y="1319600"/>
            <a:ext cx="970481" cy="44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schemeClr val="tx1"/>
                </a:solidFill>
              </a:rPr>
              <a:t>External </a:t>
            </a:r>
            <a:r>
              <a:rPr lang="en-ZA" sz="1200" dirty="0" smtClean="0">
                <a:solidFill>
                  <a:schemeClr val="tx1"/>
                </a:solidFill>
              </a:rPr>
              <a:t>Customer(s)</a:t>
            </a:r>
            <a:endParaRPr lang="en-ZA" sz="1200" dirty="0">
              <a:solidFill>
                <a:schemeClr val="tx1"/>
              </a:solidFill>
            </a:endParaRPr>
          </a:p>
        </p:txBody>
      </p:sp>
      <p:sp>
        <p:nvSpPr>
          <p:cNvPr id="36" name="Flowchart: Document 35"/>
          <p:cNvSpPr/>
          <p:nvPr/>
        </p:nvSpPr>
        <p:spPr>
          <a:xfrm>
            <a:off x="5280294" y="4002960"/>
            <a:ext cx="1226199" cy="677068"/>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100" dirty="0" smtClean="0">
                <a:solidFill>
                  <a:schemeClr val="tx1"/>
                </a:solidFill>
              </a:rPr>
              <a:t>Doc_2: </a:t>
            </a:r>
            <a:r>
              <a:rPr lang="en-ZA" sz="1100" dirty="0" smtClean="0">
                <a:solidFill>
                  <a:schemeClr val="tx1"/>
                </a:solidFill>
              </a:rPr>
              <a:t>Minutes</a:t>
            </a:r>
            <a:endParaRPr lang="en-ZA" sz="1100" dirty="0">
              <a:solidFill>
                <a:schemeClr val="tx1"/>
              </a:solidFill>
            </a:endParaRPr>
          </a:p>
        </p:txBody>
      </p:sp>
      <p:sp>
        <p:nvSpPr>
          <p:cNvPr id="51" name="Flowchart: Document 50"/>
          <p:cNvSpPr/>
          <p:nvPr/>
        </p:nvSpPr>
        <p:spPr>
          <a:xfrm>
            <a:off x="5404308" y="4415110"/>
            <a:ext cx="1226199" cy="677068"/>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100" dirty="0" smtClean="0">
                <a:solidFill>
                  <a:schemeClr val="tx1"/>
                </a:solidFill>
              </a:rPr>
              <a:t>Doc_3: </a:t>
            </a:r>
            <a:r>
              <a:rPr lang="en-ZA" sz="1100" dirty="0" smtClean="0">
                <a:solidFill>
                  <a:schemeClr val="tx1"/>
                </a:solidFill>
              </a:rPr>
              <a:t>Draft Contract v1</a:t>
            </a:r>
          </a:p>
          <a:p>
            <a:pPr algn="ctr"/>
            <a:endParaRPr lang="en-ZA" sz="1100" dirty="0">
              <a:solidFill>
                <a:schemeClr val="tx1"/>
              </a:solidFill>
            </a:endParaRPr>
          </a:p>
        </p:txBody>
      </p:sp>
      <p:sp>
        <p:nvSpPr>
          <p:cNvPr id="52" name="Flowchart: Document 51"/>
          <p:cNvSpPr/>
          <p:nvPr/>
        </p:nvSpPr>
        <p:spPr>
          <a:xfrm>
            <a:off x="5552869" y="4836882"/>
            <a:ext cx="1226199" cy="677068"/>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100" dirty="0" smtClean="0">
                <a:solidFill>
                  <a:schemeClr val="tx1"/>
                </a:solidFill>
              </a:rPr>
              <a:t>Doc_4: </a:t>
            </a:r>
            <a:r>
              <a:rPr lang="en-ZA" sz="1100" dirty="0" smtClean="0">
                <a:solidFill>
                  <a:schemeClr val="tx1"/>
                </a:solidFill>
              </a:rPr>
              <a:t>Signed Contract</a:t>
            </a:r>
          </a:p>
          <a:p>
            <a:pPr algn="ctr"/>
            <a:endParaRPr lang="en-ZA" sz="1100" dirty="0">
              <a:solidFill>
                <a:schemeClr val="tx1"/>
              </a:solidFill>
            </a:endParaRPr>
          </a:p>
        </p:txBody>
      </p:sp>
      <p:sp>
        <p:nvSpPr>
          <p:cNvPr id="53" name="Flowchart: Document 52"/>
          <p:cNvSpPr/>
          <p:nvPr/>
        </p:nvSpPr>
        <p:spPr>
          <a:xfrm>
            <a:off x="5666673" y="5266533"/>
            <a:ext cx="1226199" cy="677068"/>
          </a:xfrm>
          <a:prstGeom prst="flowChartDocument">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ZA" sz="1100" dirty="0" smtClean="0">
                <a:solidFill>
                  <a:schemeClr val="tx1"/>
                </a:solidFill>
              </a:rPr>
              <a:t>Doc_5: </a:t>
            </a:r>
            <a:r>
              <a:rPr lang="en-ZA" sz="1100" dirty="0" smtClean="0">
                <a:solidFill>
                  <a:schemeClr val="tx1"/>
                </a:solidFill>
              </a:rPr>
              <a:t>Amendment to Signed Contract</a:t>
            </a:r>
          </a:p>
          <a:p>
            <a:pPr algn="ctr"/>
            <a:endParaRPr lang="en-ZA" sz="1100" dirty="0">
              <a:solidFill>
                <a:schemeClr val="tx1"/>
              </a:solidFill>
            </a:endParaRPr>
          </a:p>
        </p:txBody>
      </p:sp>
      <p:sp>
        <p:nvSpPr>
          <p:cNvPr id="54" name="Rectangle 53"/>
          <p:cNvSpPr/>
          <p:nvPr/>
        </p:nvSpPr>
        <p:spPr>
          <a:xfrm>
            <a:off x="5525245" y="1319600"/>
            <a:ext cx="970481" cy="44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UP Owner(s)</a:t>
            </a:r>
          </a:p>
          <a:p>
            <a:pPr algn="ctr"/>
            <a:r>
              <a:rPr lang="en-ZA" sz="1200" dirty="0" smtClean="0">
                <a:solidFill>
                  <a:schemeClr val="tx1"/>
                </a:solidFill>
              </a:rPr>
              <a:t>[Persons]</a:t>
            </a:r>
            <a:endParaRPr lang="en-ZA" sz="1200" dirty="0">
              <a:solidFill>
                <a:schemeClr val="tx1"/>
              </a:solidFill>
            </a:endParaRPr>
          </a:p>
        </p:txBody>
      </p:sp>
      <p:sp>
        <p:nvSpPr>
          <p:cNvPr id="55" name="Rectangle 54"/>
          <p:cNvSpPr/>
          <p:nvPr/>
        </p:nvSpPr>
        <p:spPr>
          <a:xfrm>
            <a:off x="6632607" y="1319600"/>
            <a:ext cx="970481" cy="442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smtClean="0">
                <a:solidFill>
                  <a:schemeClr val="tx1"/>
                </a:solidFill>
              </a:rPr>
              <a:t>UP Owner(s)</a:t>
            </a:r>
          </a:p>
          <a:p>
            <a:pPr algn="ctr"/>
            <a:r>
              <a:rPr lang="en-ZA" sz="1200" dirty="0" smtClean="0">
                <a:solidFill>
                  <a:schemeClr val="tx1"/>
                </a:solidFill>
              </a:rPr>
              <a:t>[</a:t>
            </a:r>
            <a:r>
              <a:rPr lang="en-ZA" sz="1200" dirty="0" err="1" smtClean="0">
                <a:solidFill>
                  <a:schemeClr val="tx1"/>
                </a:solidFill>
              </a:rPr>
              <a:t>Dept</a:t>
            </a:r>
            <a:r>
              <a:rPr lang="en-ZA" sz="1200" dirty="0" smtClean="0">
                <a:solidFill>
                  <a:schemeClr val="tx1"/>
                </a:solidFill>
              </a:rPr>
              <a:t>]</a:t>
            </a:r>
            <a:endParaRPr lang="en-ZA" sz="1200" dirty="0">
              <a:solidFill>
                <a:schemeClr val="tx1"/>
              </a:solidFill>
            </a:endParaRPr>
          </a:p>
        </p:txBody>
      </p:sp>
      <p:cxnSp>
        <p:nvCxnSpPr>
          <p:cNvPr id="20" name="Elbow Connector 19"/>
          <p:cNvCxnSpPr>
            <a:stCxn id="24" idx="0"/>
            <a:endCxn id="7" idx="2"/>
          </p:cNvCxnSpPr>
          <p:nvPr/>
        </p:nvCxnSpPr>
        <p:spPr>
          <a:xfrm rot="16200000" flipV="1">
            <a:off x="5250150" y="1386892"/>
            <a:ext cx="380004" cy="113093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24" idx="0"/>
            <a:endCxn id="54" idx="2"/>
          </p:cNvCxnSpPr>
          <p:nvPr/>
        </p:nvCxnSpPr>
        <p:spPr>
          <a:xfrm rot="5400000" flipH="1" flipV="1">
            <a:off x="5818049" y="1949923"/>
            <a:ext cx="380004" cy="486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24" idx="0"/>
            <a:endCxn id="55" idx="2"/>
          </p:cNvCxnSpPr>
          <p:nvPr/>
        </p:nvCxnSpPr>
        <p:spPr>
          <a:xfrm rot="5400000" flipH="1" flipV="1">
            <a:off x="6371730" y="1396242"/>
            <a:ext cx="380004" cy="111223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26" idx="3"/>
            <a:endCxn id="37" idx="0"/>
          </p:cNvCxnSpPr>
          <p:nvPr/>
        </p:nvCxnSpPr>
        <p:spPr>
          <a:xfrm flipV="1">
            <a:off x="6399385" y="3370916"/>
            <a:ext cx="4716927" cy="558428"/>
          </a:xfrm>
          <a:prstGeom prst="bentConnector4">
            <a:avLst>
              <a:gd name="adj1" fmla="val 15293"/>
              <a:gd name="adj2" fmla="val 140936"/>
            </a:avLst>
          </a:prstGeom>
        </p:spPr>
        <p:style>
          <a:lnRef idx="1">
            <a:schemeClr val="dk1"/>
          </a:lnRef>
          <a:fillRef idx="0">
            <a:schemeClr val="dk1"/>
          </a:fillRef>
          <a:effectRef idx="0">
            <a:schemeClr val="dk1"/>
          </a:effectRef>
          <a:fontRef idx="minor">
            <a:schemeClr val="tx1"/>
          </a:fontRef>
        </p:style>
      </p:cxnSp>
      <p:cxnSp>
        <p:nvCxnSpPr>
          <p:cNvPr id="71" name="Elbow Connector 70"/>
          <p:cNvCxnSpPr>
            <a:stCxn id="36" idx="3"/>
            <a:endCxn id="38" idx="0"/>
          </p:cNvCxnSpPr>
          <p:nvPr/>
        </p:nvCxnSpPr>
        <p:spPr>
          <a:xfrm flipV="1">
            <a:off x="6506493" y="3729506"/>
            <a:ext cx="4016606" cy="611988"/>
          </a:xfrm>
          <a:prstGeom prst="bentConnector4">
            <a:avLst>
              <a:gd name="adj1" fmla="val 19202"/>
              <a:gd name="adj2" fmla="val 137354"/>
            </a:avLst>
          </a:prstGeom>
        </p:spPr>
        <p:style>
          <a:lnRef idx="1">
            <a:schemeClr val="dk1"/>
          </a:lnRef>
          <a:fillRef idx="0">
            <a:schemeClr val="dk1"/>
          </a:fillRef>
          <a:effectRef idx="0">
            <a:schemeClr val="dk1"/>
          </a:effectRef>
          <a:fontRef idx="minor">
            <a:schemeClr val="tx1"/>
          </a:fontRef>
        </p:style>
      </p:cxnSp>
      <p:cxnSp>
        <p:nvCxnSpPr>
          <p:cNvPr id="85" name="Elbow Connector 84"/>
          <p:cNvCxnSpPr>
            <a:stCxn id="51" idx="3"/>
            <a:endCxn id="43" idx="0"/>
          </p:cNvCxnSpPr>
          <p:nvPr/>
        </p:nvCxnSpPr>
        <p:spPr>
          <a:xfrm flipV="1">
            <a:off x="6630507" y="4051850"/>
            <a:ext cx="3262690" cy="701794"/>
          </a:xfrm>
          <a:prstGeom prst="bentConnector4">
            <a:avLst>
              <a:gd name="adj1" fmla="val 25222"/>
              <a:gd name="adj2" fmla="val 132574"/>
            </a:avLst>
          </a:prstGeom>
        </p:spPr>
        <p:style>
          <a:lnRef idx="1">
            <a:schemeClr val="dk1"/>
          </a:lnRef>
          <a:fillRef idx="0">
            <a:schemeClr val="dk1"/>
          </a:fillRef>
          <a:effectRef idx="0">
            <a:schemeClr val="dk1"/>
          </a:effectRef>
          <a:fontRef idx="minor">
            <a:schemeClr val="tx1"/>
          </a:fontRef>
        </p:style>
      </p:cxnSp>
      <p:cxnSp>
        <p:nvCxnSpPr>
          <p:cNvPr id="88" name="Elbow Connector 87"/>
          <p:cNvCxnSpPr>
            <a:stCxn id="52" idx="3"/>
            <a:endCxn id="46" idx="0"/>
          </p:cNvCxnSpPr>
          <p:nvPr/>
        </p:nvCxnSpPr>
        <p:spPr>
          <a:xfrm flipV="1">
            <a:off x="6779068" y="4437828"/>
            <a:ext cx="2525643" cy="737588"/>
          </a:xfrm>
          <a:prstGeom prst="bentConnector4">
            <a:avLst>
              <a:gd name="adj1" fmla="val 33454"/>
              <a:gd name="adj2" fmla="val 130993"/>
            </a:avLst>
          </a:prstGeom>
        </p:spPr>
        <p:style>
          <a:lnRef idx="1">
            <a:schemeClr val="dk1"/>
          </a:lnRef>
          <a:fillRef idx="0">
            <a:schemeClr val="dk1"/>
          </a:fillRef>
          <a:effectRef idx="0">
            <a:schemeClr val="dk1"/>
          </a:effectRef>
          <a:fontRef idx="minor">
            <a:schemeClr val="tx1"/>
          </a:fontRef>
        </p:style>
      </p:cxnSp>
      <p:cxnSp>
        <p:nvCxnSpPr>
          <p:cNvPr id="91" name="Elbow Connector 90"/>
          <p:cNvCxnSpPr>
            <a:stCxn id="53" idx="3"/>
            <a:endCxn id="47" idx="0"/>
          </p:cNvCxnSpPr>
          <p:nvPr/>
        </p:nvCxnSpPr>
        <p:spPr>
          <a:xfrm flipV="1">
            <a:off x="6892872" y="4774338"/>
            <a:ext cx="1837317" cy="830729"/>
          </a:xfrm>
          <a:prstGeom prst="bentConnector4">
            <a:avLst>
              <a:gd name="adj1" fmla="val 52656"/>
              <a:gd name="adj2" fmla="val 127518"/>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993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23" grpId="0" animBg="1"/>
      <p:bldP spid="24" grpId="0" animBg="1"/>
      <p:bldP spid="26" grpId="0" animBg="1"/>
      <p:bldP spid="33" grpId="0" animBg="1"/>
      <p:bldP spid="37" grpId="0" animBg="1"/>
      <p:bldP spid="38" grpId="0" animBg="1"/>
      <p:bldP spid="43" grpId="0" animBg="1"/>
      <p:bldP spid="46" grpId="0" animBg="1"/>
      <p:bldP spid="47" grpId="0" animBg="1"/>
      <p:bldP spid="5" grpId="0" animBg="1"/>
      <p:bldP spid="7" grpId="0" animBg="1"/>
      <p:bldP spid="36" grpId="0" animBg="1"/>
      <p:bldP spid="51" grpId="0" animBg="1"/>
      <p:bldP spid="52" grpId="0" animBg="1"/>
      <p:bldP spid="53" grpId="0" animBg="1"/>
      <p:bldP spid="54" grpId="0" animBg="1"/>
      <p:bldP spid="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smtClean="0">
                <a:solidFill>
                  <a:srgbClr val="0070C0"/>
                </a:solidFill>
              </a:rPr>
              <a:t>Documents: SECURITY</a:t>
            </a:r>
            <a:endParaRPr lang="en-ZA" sz="3200" dirty="0"/>
          </a:p>
        </p:txBody>
      </p:sp>
      <p:sp>
        <p:nvSpPr>
          <p:cNvPr id="4" name="Content Placeholder 3"/>
          <p:cNvSpPr>
            <a:spLocks noGrp="1"/>
          </p:cNvSpPr>
          <p:nvPr>
            <p:ph idx="1"/>
          </p:nvPr>
        </p:nvSpPr>
        <p:spPr>
          <a:xfrm>
            <a:off x="1128913" y="1584659"/>
            <a:ext cx="10515600" cy="4886045"/>
          </a:xfrm>
        </p:spPr>
        <p:txBody>
          <a:bodyPr>
            <a:noAutofit/>
          </a:bodyPr>
          <a:lstStyle/>
          <a:p>
            <a:pPr marL="0" indent="0">
              <a:buNone/>
            </a:pPr>
            <a:r>
              <a:rPr lang="en-ZA" sz="3200" dirty="0" smtClean="0"/>
              <a:t>Security considerations</a:t>
            </a:r>
            <a:endParaRPr lang="en-ZA" sz="3200" dirty="0" smtClean="0"/>
          </a:p>
          <a:p>
            <a:pPr marL="228600" indent="-228600" defTabSz="914400">
              <a:lnSpc>
                <a:spcPct val="80000"/>
              </a:lnSpc>
              <a:spcBef>
                <a:spcPts val="1000"/>
              </a:spcBef>
              <a:buClrTx/>
              <a:buFont typeface="Arial" panose="020B0604020202020204" pitchFamily="34" charset="0"/>
              <a:buChar char="•"/>
            </a:pPr>
            <a:r>
              <a:rPr lang="en-ZA" sz="2200" dirty="0" smtClean="0"/>
              <a:t>Access to Agreement information is governed by Custom Security developed in </a:t>
            </a:r>
            <a:r>
              <a:rPr lang="en-ZA" sz="2200" dirty="0" err="1" smtClean="0"/>
              <a:t>PTools</a:t>
            </a:r>
            <a:endParaRPr lang="en-ZA" sz="2200" dirty="0" smtClean="0"/>
          </a:p>
          <a:p>
            <a:pPr marL="228600" indent="-228600" defTabSz="914400">
              <a:lnSpc>
                <a:spcPct val="80000"/>
              </a:lnSpc>
              <a:spcBef>
                <a:spcPts val="1000"/>
              </a:spcBef>
              <a:buClrTx/>
              <a:buFont typeface="Arial" panose="020B0604020202020204" pitchFamily="34" charset="0"/>
              <a:buChar char="•"/>
            </a:pPr>
            <a:r>
              <a:rPr lang="en-ZA" sz="2200" dirty="0" smtClean="0"/>
              <a:t>Some of the Security definitions are EXPLICIT – whilst others are IMPLICIT</a:t>
            </a:r>
          </a:p>
          <a:p>
            <a:pPr marL="228600" indent="-228600" defTabSz="914400">
              <a:lnSpc>
                <a:spcPct val="80000"/>
              </a:lnSpc>
              <a:spcBef>
                <a:spcPts val="1000"/>
              </a:spcBef>
              <a:buClrTx/>
              <a:buFont typeface="Arial" panose="020B0604020202020204" pitchFamily="34" charset="0"/>
              <a:buChar char="•"/>
            </a:pPr>
            <a:endParaRPr lang="en-ZA" sz="2200" dirty="0"/>
          </a:p>
          <a:p>
            <a:pPr marL="402336" lvl="1" indent="-228600" defTabSz="914400">
              <a:lnSpc>
                <a:spcPct val="80000"/>
              </a:lnSpc>
              <a:spcBef>
                <a:spcPts val="1000"/>
              </a:spcBef>
              <a:buClrTx/>
              <a:buFont typeface="Arial" panose="020B0604020202020204" pitchFamily="34" charset="0"/>
              <a:buChar char="•"/>
            </a:pPr>
            <a:r>
              <a:rPr lang="en-ZA" sz="1800" dirty="0" smtClean="0">
                <a:solidFill>
                  <a:srgbClr val="FF0000"/>
                </a:solidFill>
              </a:rPr>
              <a:t>Explicit Option 1: Person Explicit at the Agreement level</a:t>
            </a:r>
          </a:p>
          <a:p>
            <a:pPr marL="402336" lvl="1" indent="-228600" defTabSz="914400">
              <a:lnSpc>
                <a:spcPct val="80000"/>
              </a:lnSpc>
              <a:spcBef>
                <a:spcPts val="1000"/>
              </a:spcBef>
              <a:buClrTx/>
              <a:buFont typeface="Arial" panose="020B0604020202020204" pitchFamily="34" charset="0"/>
              <a:buChar char="•"/>
            </a:pPr>
            <a:r>
              <a:rPr lang="en-ZA" sz="1800" dirty="0"/>
              <a:t>If </a:t>
            </a:r>
            <a:r>
              <a:rPr lang="en-ZA" sz="1800" dirty="0" smtClean="0"/>
              <a:t>a User </a:t>
            </a:r>
            <a:r>
              <a:rPr lang="en-ZA" sz="1800" dirty="0"/>
              <a:t>is </a:t>
            </a:r>
            <a:r>
              <a:rPr lang="en-ZA" sz="1800" dirty="0" smtClean="0"/>
              <a:t>explicitly defined </a:t>
            </a:r>
            <a:r>
              <a:rPr lang="en-ZA" sz="1800" dirty="0"/>
              <a:t>as either </a:t>
            </a:r>
            <a:endParaRPr lang="en-ZA" sz="1800" dirty="0" smtClean="0"/>
          </a:p>
          <a:p>
            <a:pPr marL="585216" lvl="2" indent="-228600" defTabSz="914400">
              <a:lnSpc>
                <a:spcPct val="80000"/>
              </a:lnSpc>
              <a:spcBef>
                <a:spcPts val="1000"/>
              </a:spcBef>
              <a:spcAft>
                <a:spcPts val="0"/>
              </a:spcAft>
              <a:buClrTx/>
              <a:buFont typeface="Arial" panose="020B0604020202020204" pitchFamily="34" charset="0"/>
              <a:buChar char="•"/>
            </a:pPr>
            <a:r>
              <a:rPr lang="en-ZA" sz="1800" dirty="0" smtClean="0"/>
              <a:t>The </a:t>
            </a:r>
            <a:r>
              <a:rPr lang="en-ZA" sz="1800" dirty="0"/>
              <a:t>Agreement </a:t>
            </a:r>
            <a:r>
              <a:rPr lang="en-ZA" sz="1800" dirty="0" smtClean="0"/>
              <a:t>Relationship Responsible </a:t>
            </a:r>
            <a:r>
              <a:rPr lang="en-ZA" sz="1800" dirty="0"/>
              <a:t>Person or </a:t>
            </a:r>
            <a:endParaRPr lang="en-ZA" sz="1800" dirty="0" smtClean="0"/>
          </a:p>
          <a:p>
            <a:pPr marL="585216" lvl="2" indent="-228600" defTabSz="914400">
              <a:lnSpc>
                <a:spcPct val="80000"/>
              </a:lnSpc>
              <a:spcBef>
                <a:spcPts val="1000"/>
              </a:spcBef>
              <a:spcAft>
                <a:spcPts val="0"/>
              </a:spcAft>
              <a:buClrTx/>
              <a:buFont typeface="Arial" panose="020B0604020202020204" pitchFamily="34" charset="0"/>
              <a:buChar char="•"/>
            </a:pPr>
            <a:r>
              <a:rPr lang="en-ZA" sz="1800" dirty="0" smtClean="0"/>
              <a:t>The </a:t>
            </a:r>
            <a:r>
              <a:rPr lang="en-ZA" sz="1800" dirty="0"/>
              <a:t>Agreement Administrative </a:t>
            </a:r>
            <a:r>
              <a:rPr lang="en-ZA" sz="1800" dirty="0" smtClean="0"/>
              <a:t>Person, or the</a:t>
            </a:r>
          </a:p>
          <a:p>
            <a:pPr marL="585216" lvl="2" indent="-228600" defTabSz="914400">
              <a:lnSpc>
                <a:spcPct val="80000"/>
              </a:lnSpc>
              <a:spcBef>
                <a:spcPts val="1000"/>
              </a:spcBef>
              <a:spcAft>
                <a:spcPts val="0"/>
              </a:spcAft>
              <a:buClrTx/>
              <a:buFont typeface="Arial" panose="020B0604020202020204" pitchFamily="34" charset="0"/>
              <a:buChar char="•"/>
            </a:pPr>
            <a:r>
              <a:rPr lang="en-ZA" sz="1800" dirty="0" smtClean="0"/>
              <a:t>The Agreement Requester </a:t>
            </a:r>
          </a:p>
          <a:p>
            <a:pPr marL="402336" lvl="1" indent="-228600" defTabSz="914400">
              <a:lnSpc>
                <a:spcPct val="80000"/>
              </a:lnSpc>
              <a:spcBef>
                <a:spcPts val="1000"/>
              </a:spcBef>
              <a:buClrTx/>
              <a:buFont typeface="Arial" panose="020B0604020202020204" pitchFamily="34" charset="0"/>
              <a:buChar char="•"/>
            </a:pPr>
            <a:r>
              <a:rPr lang="en-ZA" sz="1800" dirty="0" smtClean="0"/>
              <a:t>…. for </a:t>
            </a:r>
            <a:r>
              <a:rPr lang="en-ZA" sz="1800" dirty="0"/>
              <a:t>a specific </a:t>
            </a:r>
            <a:r>
              <a:rPr lang="en-ZA" sz="1800" dirty="0" smtClean="0"/>
              <a:t>Agreement Relationship contract</a:t>
            </a:r>
            <a:r>
              <a:rPr lang="en-ZA" sz="1800" dirty="0"/>
              <a:t>, </a:t>
            </a:r>
            <a:r>
              <a:rPr lang="en-ZA" sz="1800" dirty="0" smtClean="0"/>
              <a:t>then they </a:t>
            </a:r>
            <a:r>
              <a:rPr lang="en-ZA" sz="1800" dirty="0"/>
              <a:t>will be entitled to </a:t>
            </a:r>
            <a:r>
              <a:rPr lang="en-ZA" sz="1800" dirty="0" smtClean="0"/>
              <a:t>specific rights (e.g. WRITE) on </a:t>
            </a:r>
            <a:r>
              <a:rPr lang="en-ZA" sz="1800" dirty="0"/>
              <a:t>the Agreement and </a:t>
            </a:r>
            <a:r>
              <a:rPr lang="en-ZA" sz="1800" dirty="0" smtClean="0"/>
              <a:t>specific rights (e.g. WRITE) on </a:t>
            </a:r>
            <a:r>
              <a:rPr lang="en-ZA" sz="1800" dirty="0"/>
              <a:t>the Documents of this specific Agreement </a:t>
            </a:r>
          </a:p>
          <a:p>
            <a:pPr marL="0" indent="0">
              <a:buNone/>
            </a:pP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800223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4" name="Content Placeholder 3"/>
          <p:cNvSpPr>
            <a:spLocks noGrp="1"/>
          </p:cNvSpPr>
          <p:nvPr>
            <p:ph idx="1"/>
          </p:nvPr>
        </p:nvSpPr>
        <p:spPr>
          <a:xfrm>
            <a:off x="1128913" y="1584659"/>
            <a:ext cx="10515600" cy="4886045"/>
          </a:xfrm>
        </p:spPr>
        <p:txBody>
          <a:bodyPr>
            <a:noAutofit/>
          </a:bodyPr>
          <a:lstStyle/>
          <a:p>
            <a:pPr marL="0" indent="0">
              <a:buNone/>
            </a:pPr>
            <a:r>
              <a:rPr lang="en-ZA" sz="3200" dirty="0" smtClean="0"/>
              <a:t>Security considerations</a:t>
            </a:r>
            <a:endParaRPr lang="en-ZA" sz="3200" dirty="0" smtClean="0"/>
          </a:p>
          <a:p>
            <a:pPr marL="402336" lvl="1" indent="-228600" defTabSz="914400">
              <a:lnSpc>
                <a:spcPct val="80000"/>
              </a:lnSpc>
              <a:spcBef>
                <a:spcPts val="1000"/>
              </a:spcBef>
              <a:buClrTx/>
              <a:buFont typeface="Arial" panose="020B0604020202020204" pitchFamily="34" charset="0"/>
              <a:buChar char="•"/>
            </a:pPr>
            <a:r>
              <a:rPr lang="en-ZA" sz="1800" dirty="0">
                <a:solidFill>
                  <a:srgbClr val="FF0000"/>
                </a:solidFill>
              </a:rPr>
              <a:t>Explicit Option 2</a:t>
            </a:r>
            <a:r>
              <a:rPr lang="en-ZA" sz="1800" dirty="0" smtClean="0">
                <a:solidFill>
                  <a:srgbClr val="FF0000"/>
                </a:solidFill>
              </a:rPr>
              <a:t>: Person Explicit </a:t>
            </a:r>
            <a:r>
              <a:rPr lang="en-ZA" sz="1800" dirty="0">
                <a:solidFill>
                  <a:srgbClr val="FF0000"/>
                </a:solidFill>
              </a:rPr>
              <a:t>at the </a:t>
            </a:r>
            <a:r>
              <a:rPr lang="en-ZA" sz="1800" dirty="0" smtClean="0">
                <a:solidFill>
                  <a:srgbClr val="FF0000"/>
                </a:solidFill>
              </a:rPr>
              <a:t>Department level</a:t>
            </a:r>
          </a:p>
          <a:p>
            <a:pPr marL="402336" lvl="1" indent="-228600" defTabSz="914400">
              <a:lnSpc>
                <a:spcPct val="80000"/>
              </a:lnSpc>
              <a:spcBef>
                <a:spcPts val="1000"/>
              </a:spcBef>
              <a:buClrTx/>
              <a:buFont typeface="Arial" panose="020B0604020202020204" pitchFamily="34" charset="0"/>
              <a:buChar char="•"/>
            </a:pPr>
            <a:endParaRPr lang="en-ZA" sz="1800" dirty="0">
              <a:solidFill>
                <a:srgbClr val="FF0000"/>
              </a:solidFill>
            </a:endParaRPr>
          </a:p>
          <a:p>
            <a:pPr marL="402336" lvl="1" indent="-228600" defTabSz="914400">
              <a:lnSpc>
                <a:spcPct val="80000"/>
              </a:lnSpc>
              <a:spcBef>
                <a:spcPts val="1000"/>
              </a:spcBef>
              <a:buClrTx/>
              <a:buFont typeface="Arial" panose="020B0604020202020204" pitchFamily="34" charset="0"/>
              <a:buChar char="•"/>
            </a:pPr>
            <a:r>
              <a:rPr lang="en-ZA" sz="1800" dirty="0" smtClean="0"/>
              <a:t>A function has been designed that explicitly links a User to a “combo rule” that specifies:</a:t>
            </a:r>
          </a:p>
          <a:p>
            <a:pPr marL="585216" lvl="2" indent="-228600" defTabSz="914400">
              <a:lnSpc>
                <a:spcPct val="80000"/>
              </a:lnSpc>
              <a:spcBef>
                <a:spcPts val="1000"/>
              </a:spcBef>
              <a:buClrTx/>
              <a:buFont typeface="Arial" panose="020B0604020202020204" pitchFamily="34" charset="0"/>
              <a:buChar char="•"/>
            </a:pPr>
            <a:r>
              <a:rPr lang="en-ZA" sz="1800" dirty="0" smtClean="0"/>
              <a:t>An </a:t>
            </a:r>
            <a:r>
              <a:rPr lang="en-ZA" sz="1800" b="1" dirty="0" smtClean="0">
                <a:solidFill>
                  <a:srgbClr val="FF0000"/>
                </a:solidFill>
              </a:rPr>
              <a:t>organisational entity </a:t>
            </a:r>
            <a:r>
              <a:rPr lang="en-ZA" sz="1800" dirty="0" smtClean="0"/>
              <a:t>(i.e. a Faculty, </a:t>
            </a:r>
            <a:r>
              <a:rPr lang="en-ZA" sz="1800" dirty="0" err="1" smtClean="0"/>
              <a:t>Dept</a:t>
            </a:r>
            <a:r>
              <a:rPr lang="en-ZA" sz="1800" dirty="0" smtClean="0"/>
              <a:t> or Sub-</a:t>
            </a:r>
            <a:r>
              <a:rPr lang="en-ZA" sz="1800" dirty="0" err="1" smtClean="0"/>
              <a:t>Dept</a:t>
            </a:r>
            <a:r>
              <a:rPr lang="en-ZA" sz="1800" dirty="0" smtClean="0"/>
              <a:t>) somewhere in UP’s organogram tree </a:t>
            </a:r>
          </a:p>
          <a:p>
            <a:pPr marL="585216" lvl="2" indent="-228600" defTabSz="914400">
              <a:lnSpc>
                <a:spcPct val="80000"/>
              </a:lnSpc>
              <a:spcBef>
                <a:spcPts val="1000"/>
              </a:spcBef>
              <a:buClrTx/>
              <a:buFont typeface="Arial" panose="020B0604020202020204" pitchFamily="34" charset="0"/>
              <a:buChar char="•"/>
            </a:pPr>
            <a:r>
              <a:rPr lang="en-ZA" sz="1800" dirty="0" smtClean="0"/>
              <a:t>PLUS</a:t>
            </a:r>
          </a:p>
          <a:p>
            <a:pPr marL="585216" lvl="2" indent="-228600" defTabSz="914400">
              <a:lnSpc>
                <a:spcPct val="80000"/>
              </a:lnSpc>
              <a:spcBef>
                <a:spcPts val="1000"/>
              </a:spcBef>
              <a:buClrTx/>
              <a:buFont typeface="Arial" panose="020B0604020202020204" pitchFamily="34" charset="0"/>
              <a:buChar char="•"/>
            </a:pPr>
            <a:r>
              <a:rPr lang="en-ZA" sz="1800" dirty="0" smtClean="0"/>
              <a:t>A definition of what Contract Type and Sub-type this user can see at this “level” in organogram </a:t>
            </a:r>
          </a:p>
          <a:p>
            <a:pPr marL="585216" lvl="2" indent="-228600" defTabSz="914400">
              <a:lnSpc>
                <a:spcPct val="80000"/>
              </a:lnSpc>
              <a:spcBef>
                <a:spcPts val="1000"/>
              </a:spcBef>
              <a:buClrTx/>
              <a:buFont typeface="Arial" panose="020B0604020202020204" pitchFamily="34" charset="0"/>
              <a:buChar char="•"/>
            </a:pPr>
            <a:r>
              <a:rPr lang="en-ZA" sz="1800" dirty="0" smtClean="0"/>
              <a:t>PLUS</a:t>
            </a:r>
          </a:p>
          <a:p>
            <a:pPr marL="585216" lvl="2" indent="-228600" defTabSz="914400">
              <a:lnSpc>
                <a:spcPct val="80000"/>
              </a:lnSpc>
              <a:spcBef>
                <a:spcPts val="1000"/>
              </a:spcBef>
              <a:buClrTx/>
              <a:buFont typeface="Arial" panose="020B0604020202020204" pitchFamily="34" charset="0"/>
              <a:buChar char="•"/>
            </a:pPr>
            <a:r>
              <a:rPr lang="en-ZA" sz="1800" dirty="0" smtClean="0"/>
              <a:t>What Rights they have </a:t>
            </a:r>
            <a:r>
              <a:rPr lang="en-ZA" sz="1800" dirty="0"/>
              <a:t>at this “level” in organogram </a:t>
            </a:r>
            <a:r>
              <a:rPr lang="en-ZA" sz="1800" dirty="0" smtClean="0"/>
              <a:t>(e.g. READ vs WRITE) on the Agreement vs the Images</a:t>
            </a:r>
          </a:p>
          <a:p>
            <a:pPr marL="0" indent="0">
              <a:buNone/>
            </a:pP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744458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4" name="Content Placeholder 3"/>
          <p:cNvSpPr>
            <a:spLocks noGrp="1"/>
          </p:cNvSpPr>
          <p:nvPr>
            <p:ph idx="1"/>
          </p:nvPr>
        </p:nvSpPr>
        <p:spPr>
          <a:xfrm>
            <a:off x="721507" y="1169894"/>
            <a:ext cx="10515600" cy="4886045"/>
          </a:xfrm>
        </p:spPr>
        <p:txBody>
          <a:bodyPr>
            <a:noAutofit/>
          </a:bodyPr>
          <a:lstStyle/>
          <a:p>
            <a:pPr marL="0" indent="0">
              <a:buNone/>
            </a:pPr>
            <a:r>
              <a:rPr lang="en-ZA" sz="3200" dirty="0" smtClean="0"/>
              <a:t>Security considerations</a:t>
            </a:r>
            <a:endParaRPr lang="en-ZA" sz="3200" dirty="0" smtClean="0"/>
          </a:p>
          <a:p>
            <a:pPr marL="402336" lvl="1" indent="-228600" defTabSz="914400">
              <a:lnSpc>
                <a:spcPct val="80000"/>
              </a:lnSpc>
              <a:spcBef>
                <a:spcPts val="1000"/>
              </a:spcBef>
              <a:buClrTx/>
              <a:buFont typeface="Arial" panose="020B0604020202020204" pitchFamily="34" charset="0"/>
              <a:buChar char="•"/>
            </a:pPr>
            <a:r>
              <a:rPr lang="en-ZA" sz="1800" dirty="0" smtClean="0"/>
              <a:t>And when defining what RIGHTS the user has, there are 3 ROLES that control the User’s level of Access</a:t>
            </a:r>
          </a:p>
          <a:p>
            <a:pPr marL="402336" lvl="1" indent="-228600" defTabSz="914400">
              <a:lnSpc>
                <a:spcPct val="80000"/>
              </a:lnSpc>
              <a:spcBef>
                <a:spcPts val="1000"/>
              </a:spcBef>
              <a:buClrTx/>
              <a:buFont typeface="Arial" panose="020B0604020202020204" pitchFamily="34" charset="0"/>
              <a:buChar char="•"/>
            </a:pPr>
            <a:r>
              <a:rPr lang="en-ZA" sz="1800" b="1" dirty="0">
                <a:solidFill>
                  <a:srgbClr val="FF0000"/>
                </a:solidFill>
              </a:rPr>
              <a:t>Relationship Viewer </a:t>
            </a:r>
            <a:r>
              <a:rPr lang="en-ZA" sz="1800" dirty="0"/>
              <a:t>– means the user can only look at the Relationship data in PeopleSoft – </a:t>
            </a:r>
            <a:r>
              <a:rPr lang="en-ZA" sz="1800" dirty="0"/>
              <a:t>but not </a:t>
            </a:r>
            <a:r>
              <a:rPr lang="en-ZA" sz="1800" dirty="0"/>
              <a:t>at the Document data or any related document images in </a:t>
            </a:r>
            <a:r>
              <a:rPr lang="en-ZA" sz="1800" dirty="0" err="1"/>
              <a:t>WebCenter</a:t>
            </a:r>
            <a:endParaRPr lang="en-ZA" sz="1800" dirty="0"/>
          </a:p>
          <a:p>
            <a:pPr marL="402336" lvl="1" indent="-228600" defTabSz="914400">
              <a:lnSpc>
                <a:spcPct val="80000"/>
              </a:lnSpc>
              <a:spcBef>
                <a:spcPts val="1000"/>
              </a:spcBef>
              <a:buClrTx/>
              <a:buFont typeface="Arial" panose="020B0604020202020204" pitchFamily="34" charset="0"/>
              <a:buChar char="•"/>
            </a:pPr>
            <a:r>
              <a:rPr lang="en-ZA" sz="1800" b="1" dirty="0">
                <a:solidFill>
                  <a:srgbClr val="FF0000"/>
                </a:solidFill>
              </a:rPr>
              <a:t>Relationship &amp; Agreement </a:t>
            </a:r>
            <a:r>
              <a:rPr lang="en-ZA" sz="1800" b="1" u="sng" dirty="0">
                <a:solidFill>
                  <a:srgbClr val="FF0000"/>
                </a:solidFill>
              </a:rPr>
              <a:t>Viewer</a:t>
            </a:r>
            <a:r>
              <a:rPr lang="en-ZA" sz="1800" b="1" dirty="0">
                <a:solidFill>
                  <a:srgbClr val="FF0000"/>
                </a:solidFill>
              </a:rPr>
              <a:t> </a:t>
            </a:r>
            <a:r>
              <a:rPr lang="en-ZA" sz="1800" dirty="0"/>
              <a:t>– means the user can </a:t>
            </a:r>
            <a:r>
              <a:rPr lang="en-ZA" sz="1800" dirty="0"/>
              <a:t>view (READ) </a:t>
            </a:r>
          </a:p>
          <a:p>
            <a:pPr marL="585216" lvl="2" indent="-228600" defTabSz="914400">
              <a:lnSpc>
                <a:spcPct val="80000"/>
              </a:lnSpc>
              <a:spcBef>
                <a:spcPts val="1000"/>
              </a:spcBef>
              <a:buClrTx/>
              <a:buFont typeface="Arial" panose="020B0604020202020204" pitchFamily="34" charset="0"/>
              <a:buChar char="•"/>
            </a:pPr>
            <a:r>
              <a:rPr lang="en-ZA" sz="1400" dirty="0"/>
              <a:t>T</a:t>
            </a:r>
            <a:r>
              <a:rPr lang="en-ZA" sz="1400" dirty="0"/>
              <a:t>he Relationship </a:t>
            </a:r>
            <a:r>
              <a:rPr lang="en-ZA" sz="1400" dirty="0"/>
              <a:t>data in </a:t>
            </a:r>
            <a:r>
              <a:rPr lang="en-ZA" sz="1400" dirty="0"/>
              <a:t>PeopleSoft</a:t>
            </a:r>
          </a:p>
          <a:p>
            <a:pPr marL="585216" lvl="2" indent="-228600" defTabSz="914400">
              <a:lnSpc>
                <a:spcPct val="80000"/>
              </a:lnSpc>
              <a:spcBef>
                <a:spcPts val="1000"/>
              </a:spcBef>
              <a:buClrTx/>
              <a:buFont typeface="Arial" panose="020B0604020202020204" pitchFamily="34" charset="0"/>
              <a:buChar char="•"/>
            </a:pPr>
            <a:r>
              <a:rPr lang="en-ZA" sz="1400" dirty="0"/>
              <a:t>The Document data in PeopleSoft, and</a:t>
            </a:r>
          </a:p>
          <a:p>
            <a:pPr marL="585216" lvl="2" indent="-228600" defTabSz="914400">
              <a:lnSpc>
                <a:spcPct val="80000"/>
              </a:lnSpc>
              <a:spcBef>
                <a:spcPts val="1000"/>
              </a:spcBef>
              <a:buClrTx/>
              <a:buFont typeface="Arial" panose="020B0604020202020204" pitchFamily="34" charset="0"/>
              <a:buChar char="•"/>
            </a:pPr>
            <a:r>
              <a:rPr lang="en-ZA" sz="1400" dirty="0"/>
              <a:t>Access any related images</a:t>
            </a:r>
          </a:p>
          <a:p>
            <a:pPr marL="585216" lvl="2" indent="-228600" defTabSz="914400">
              <a:lnSpc>
                <a:spcPct val="80000"/>
              </a:lnSpc>
              <a:spcBef>
                <a:spcPts val="1000"/>
              </a:spcBef>
              <a:buClrTx/>
              <a:buFont typeface="Arial" panose="020B0604020202020204" pitchFamily="34" charset="0"/>
              <a:buChar char="•"/>
            </a:pPr>
            <a:r>
              <a:rPr lang="en-ZA" sz="1400" i="1" dirty="0"/>
              <a:t>… but cannot edit or update any of this data</a:t>
            </a:r>
            <a:endParaRPr lang="en-ZA" sz="1400" i="1" dirty="0"/>
          </a:p>
          <a:p>
            <a:pPr marL="402336" lvl="1" indent="-228600" defTabSz="914400">
              <a:lnSpc>
                <a:spcPct val="80000"/>
              </a:lnSpc>
              <a:spcBef>
                <a:spcPts val="1000"/>
              </a:spcBef>
              <a:buClrTx/>
              <a:buFont typeface="Arial" panose="020B0604020202020204" pitchFamily="34" charset="0"/>
              <a:buChar char="•"/>
            </a:pPr>
            <a:r>
              <a:rPr lang="en-ZA" sz="1800" b="1" dirty="0">
                <a:solidFill>
                  <a:srgbClr val="FF0000"/>
                </a:solidFill>
              </a:rPr>
              <a:t>Relationship &amp; Agreement </a:t>
            </a:r>
            <a:r>
              <a:rPr lang="en-ZA" sz="1800" b="1" u="sng" dirty="0">
                <a:solidFill>
                  <a:srgbClr val="FF0000"/>
                </a:solidFill>
              </a:rPr>
              <a:t>Edit</a:t>
            </a:r>
            <a:r>
              <a:rPr lang="en-ZA" sz="1800" b="1" dirty="0">
                <a:solidFill>
                  <a:srgbClr val="FF0000"/>
                </a:solidFill>
              </a:rPr>
              <a:t> </a:t>
            </a:r>
            <a:r>
              <a:rPr lang="en-ZA" sz="1800" dirty="0" smtClean="0"/>
              <a:t>– </a:t>
            </a:r>
            <a:r>
              <a:rPr lang="en-ZA" sz="1800" dirty="0"/>
              <a:t>means the user can </a:t>
            </a:r>
            <a:r>
              <a:rPr lang="en-ZA" sz="1800" dirty="0" smtClean="0"/>
              <a:t>update (READ/WRITE) </a:t>
            </a:r>
            <a:endParaRPr lang="en-ZA" sz="1800" dirty="0"/>
          </a:p>
          <a:p>
            <a:pPr marL="585216" lvl="2" indent="-228600" defTabSz="914400">
              <a:lnSpc>
                <a:spcPct val="80000"/>
              </a:lnSpc>
              <a:spcBef>
                <a:spcPts val="1000"/>
              </a:spcBef>
              <a:buClrTx/>
              <a:buFont typeface="Arial" panose="020B0604020202020204" pitchFamily="34" charset="0"/>
              <a:buChar char="•"/>
            </a:pPr>
            <a:r>
              <a:rPr lang="en-ZA" sz="1400" dirty="0"/>
              <a:t>The Relationship data in PeopleSoft</a:t>
            </a:r>
          </a:p>
          <a:p>
            <a:pPr marL="585216" lvl="2" indent="-228600" defTabSz="914400">
              <a:lnSpc>
                <a:spcPct val="80000"/>
              </a:lnSpc>
              <a:spcBef>
                <a:spcPts val="1000"/>
              </a:spcBef>
              <a:buClrTx/>
              <a:buFont typeface="Arial" panose="020B0604020202020204" pitchFamily="34" charset="0"/>
              <a:buChar char="•"/>
            </a:pPr>
            <a:r>
              <a:rPr lang="en-ZA" sz="1400" dirty="0"/>
              <a:t>The Document data in PeopleSoft, and</a:t>
            </a:r>
          </a:p>
          <a:p>
            <a:pPr marL="585216" lvl="2" indent="-228600" defTabSz="914400">
              <a:lnSpc>
                <a:spcPct val="80000"/>
              </a:lnSpc>
              <a:spcBef>
                <a:spcPts val="1000"/>
              </a:spcBef>
              <a:buClrTx/>
              <a:buFont typeface="Arial" panose="020B0604020202020204" pitchFamily="34" charset="0"/>
              <a:buChar char="•"/>
            </a:pPr>
            <a:r>
              <a:rPr lang="en-ZA" sz="1400" dirty="0"/>
              <a:t>Access any related images</a:t>
            </a:r>
          </a:p>
          <a:p>
            <a:pPr marL="402336" lvl="1" indent="-228600" defTabSz="914400">
              <a:lnSpc>
                <a:spcPct val="80000"/>
              </a:lnSpc>
              <a:spcBef>
                <a:spcPts val="1000"/>
              </a:spcBef>
              <a:buClrTx/>
              <a:buFont typeface="Arial" panose="020B0604020202020204" pitchFamily="34" charset="0"/>
              <a:buChar char="•"/>
            </a:pPr>
            <a:endParaRPr lang="en-ZA" sz="1800" dirty="0">
              <a:latin typeface="Arial" panose="020B0604020202020204" pitchFamily="34" charset="0"/>
              <a:cs typeface="Arial" panose="020B0604020202020204" pitchFamily="34" charset="0"/>
            </a:endParaRPr>
          </a:p>
          <a:p>
            <a:pPr marL="402336" lvl="1" indent="-228600" defTabSz="914400">
              <a:lnSpc>
                <a:spcPct val="80000"/>
              </a:lnSpc>
              <a:spcBef>
                <a:spcPts val="1000"/>
              </a:spcBef>
              <a:buClrTx/>
              <a:buFont typeface="Arial" panose="020B0604020202020204" pitchFamily="34" charset="0"/>
              <a:buChar char="•"/>
            </a:pPr>
            <a:endParaRPr lang="en-ZA" sz="1800" dirty="0" smtClean="0"/>
          </a:p>
          <a:p>
            <a:pPr marL="402336" lvl="1" indent="-228600" defTabSz="914400">
              <a:lnSpc>
                <a:spcPct val="80000"/>
              </a:lnSpc>
              <a:spcBef>
                <a:spcPts val="1000"/>
              </a:spcBef>
              <a:buClrTx/>
              <a:buFont typeface="Arial" panose="020B0604020202020204" pitchFamily="34" charset="0"/>
              <a:buChar char="•"/>
            </a:pPr>
            <a:endParaRPr lang="en-ZA" sz="1800" dirty="0" smtClean="0"/>
          </a:p>
          <a:p>
            <a:pPr marL="585216" lvl="2" indent="-228600" defTabSz="914400">
              <a:lnSpc>
                <a:spcPct val="80000"/>
              </a:lnSpc>
              <a:spcBef>
                <a:spcPts val="1000"/>
              </a:spcBef>
              <a:buClrTx/>
              <a:buFont typeface="Arial" panose="020B0604020202020204" pitchFamily="34" charset="0"/>
              <a:buChar char="•"/>
            </a:pPr>
            <a:endParaRPr lang="en-ZA" sz="1800" dirty="0"/>
          </a:p>
          <a:p>
            <a:pPr marL="585216" lvl="2" indent="-228600" defTabSz="914400">
              <a:lnSpc>
                <a:spcPct val="80000"/>
              </a:lnSpc>
              <a:spcBef>
                <a:spcPts val="1000"/>
              </a:spcBef>
              <a:buClrTx/>
              <a:buFont typeface="Arial" panose="020B0604020202020204" pitchFamily="34" charset="0"/>
              <a:buChar char="•"/>
            </a:pPr>
            <a:r>
              <a:rPr lang="en-ZA" sz="1800" dirty="0" smtClean="0"/>
              <a:t>To simplify the management of WHAT rights they inherit, a configuration page exists … viz. …</a:t>
            </a:r>
            <a:endParaRPr lang="en-ZA" sz="36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694734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110" y="75208"/>
            <a:ext cx="5165921" cy="6669816"/>
          </a:xfrm>
          <a:prstGeom prst="rect">
            <a:avLst/>
          </a:prstGeom>
        </p:spPr>
      </p:pic>
      <p:sp>
        <p:nvSpPr>
          <p:cNvPr id="2" name="Title 1"/>
          <p:cNvSpPr>
            <a:spLocks noGrp="1"/>
          </p:cNvSpPr>
          <p:nvPr>
            <p:ph type="title"/>
          </p:nvPr>
        </p:nvSpPr>
        <p:spPr>
          <a:xfrm>
            <a:off x="6705600" y="365125"/>
            <a:ext cx="4648200" cy="861045"/>
          </a:xfrm>
        </p:spPr>
        <p:txBody>
          <a:bodyPr>
            <a:normAutofit fontScale="90000"/>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
        <p:nvSpPr>
          <p:cNvPr id="9" name="Rounded Rectangle 8"/>
          <p:cNvSpPr/>
          <p:nvPr/>
        </p:nvSpPr>
        <p:spPr>
          <a:xfrm>
            <a:off x="910342" y="5325818"/>
            <a:ext cx="2636341" cy="4551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ounded Rectangle 10"/>
          <p:cNvSpPr/>
          <p:nvPr/>
        </p:nvSpPr>
        <p:spPr>
          <a:xfrm>
            <a:off x="661649" y="4518842"/>
            <a:ext cx="3133725" cy="230370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ounded Rectangle 11"/>
          <p:cNvSpPr/>
          <p:nvPr/>
        </p:nvSpPr>
        <p:spPr>
          <a:xfrm>
            <a:off x="238125" y="2039694"/>
            <a:ext cx="4457700" cy="4818306"/>
          </a:xfrm>
          <a:prstGeom prst="roundRect">
            <a:avLst/>
          </a:prstGeom>
          <a:noFill/>
          <a:ln w="28575">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ounded Rectangular Callout 12"/>
          <p:cNvSpPr/>
          <p:nvPr/>
        </p:nvSpPr>
        <p:spPr>
          <a:xfrm>
            <a:off x="7971495" y="5325818"/>
            <a:ext cx="2867956" cy="1112907"/>
          </a:xfrm>
          <a:prstGeom prst="wedgeRoundRectCallout">
            <a:avLst>
              <a:gd name="adj1" fmla="val -213865"/>
              <a:gd name="adj2" fmla="val -4467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So an individual given rights at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=01005 (Surgery) say, could see Agreement Relationships linked to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01005 or its Child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01095</a:t>
            </a:r>
            <a:endParaRPr lang="en-ZA" sz="1400" dirty="0">
              <a:solidFill>
                <a:schemeClr val="tx1"/>
              </a:solidFill>
              <a:latin typeface="Arial" panose="020B0604020202020204" pitchFamily="34" charset="0"/>
              <a:cs typeface="Arial" panose="020B0604020202020204" pitchFamily="34" charset="0"/>
            </a:endParaRPr>
          </a:p>
        </p:txBody>
      </p:sp>
      <p:sp>
        <p:nvSpPr>
          <p:cNvPr id="14" name="Rounded Rectangular Callout 13"/>
          <p:cNvSpPr/>
          <p:nvPr/>
        </p:nvSpPr>
        <p:spPr>
          <a:xfrm>
            <a:off x="7971495" y="3827509"/>
            <a:ext cx="2867956" cy="1382666"/>
          </a:xfrm>
          <a:prstGeom prst="wedgeRoundRectCallout">
            <a:avLst>
              <a:gd name="adj1" fmla="val -243162"/>
              <a:gd name="adj2" fmla="val 847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And an individual given rights at 01080 (School of Medicine) say, could </a:t>
            </a:r>
            <a:r>
              <a:rPr lang="en-ZA" sz="1400" dirty="0">
                <a:solidFill>
                  <a:schemeClr val="tx1"/>
                </a:solidFill>
                <a:latin typeface="Arial" panose="020B0604020202020204" pitchFamily="34" charset="0"/>
                <a:cs typeface="Arial" panose="020B0604020202020204" pitchFamily="34" charset="0"/>
              </a:rPr>
              <a:t>see Agreement Relationships linked </a:t>
            </a:r>
            <a:r>
              <a:rPr lang="en-ZA" sz="1400" dirty="0" smtClean="0">
                <a:solidFill>
                  <a:schemeClr val="tx1"/>
                </a:solidFill>
                <a:latin typeface="Arial" panose="020B0604020202020204" pitchFamily="34" charset="0"/>
                <a:cs typeface="Arial" panose="020B0604020202020204" pitchFamily="34" charset="0"/>
              </a:rPr>
              <a:t>to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01080 or to any of it’s Child Departments</a:t>
            </a:r>
            <a:endParaRPr lang="en-ZA" sz="14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a:xfrm>
            <a:off x="7876436" y="2640791"/>
            <a:ext cx="2867956" cy="1112907"/>
          </a:xfrm>
          <a:prstGeom prst="wedgeRoundRectCallout">
            <a:avLst>
              <a:gd name="adj1" fmla="val -267317"/>
              <a:gd name="adj2" fmla="val -8733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And an individual given rights at this level (09987), say, could </a:t>
            </a:r>
            <a:r>
              <a:rPr lang="en-ZA" sz="1400" dirty="0">
                <a:solidFill>
                  <a:schemeClr val="tx1"/>
                </a:solidFill>
                <a:latin typeface="Arial" panose="020B0604020202020204" pitchFamily="34" charset="0"/>
                <a:cs typeface="Arial" panose="020B0604020202020204" pitchFamily="34" charset="0"/>
              </a:rPr>
              <a:t>see Agreement Relationships linked </a:t>
            </a:r>
            <a:r>
              <a:rPr lang="en-ZA" sz="1400" dirty="0" smtClean="0">
                <a:solidFill>
                  <a:schemeClr val="tx1"/>
                </a:solidFill>
                <a:latin typeface="Arial" panose="020B0604020202020204" pitchFamily="34" charset="0"/>
                <a:cs typeface="Arial" panose="020B0604020202020204" pitchFamily="34" charset="0"/>
              </a:rPr>
              <a:t>to this entity and all these </a:t>
            </a:r>
            <a:r>
              <a:rPr lang="en-ZA" sz="1400" dirty="0" smtClean="0">
                <a:solidFill>
                  <a:schemeClr val="tx1"/>
                </a:solidFill>
                <a:latin typeface="Arial" panose="020B0604020202020204" pitchFamily="34" charset="0"/>
                <a:cs typeface="Arial" panose="020B0604020202020204" pitchFamily="34" charset="0"/>
              </a:rPr>
              <a:t>Child entities</a:t>
            </a:r>
            <a:endParaRPr lang="en-ZA" sz="140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7876436" y="1224082"/>
            <a:ext cx="3477364" cy="1315442"/>
          </a:xfrm>
          <a:prstGeom prst="wedgeRoundRectCallout">
            <a:avLst>
              <a:gd name="adj1" fmla="val -209381"/>
              <a:gd name="adj2" fmla="val -12675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And persons linked to “the top of the tree” would have some defined level of Read or Write access to Agreements of some or other Type/Subtype … but throughout the </a:t>
            </a:r>
            <a:r>
              <a:rPr lang="en-ZA" sz="1400" u="sng" dirty="0" smtClean="0">
                <a:solidFill>
                  <a:schemeClr val="tx1"/>
                </a:solidFill>
                <a:latin typeface="Arial" panose="020B0604020202020204" pitchFamily="34" charset="0"/>
                <a:cs typeface="Arial" panose="020B0604020202020204" pitchFamily="34" charset="0"/>
              </a:rPr>
              <a:t>entire organisation</a:t>
            </a:r>
            <a:endParaRPr lang="en-ZA" sz="1400" u="sng" dirty="0">
              <a:solidFill>
                <a:schemeClr val="tx1"/>
              </a:solidFill>
              <a:latin typeface="Arial" panose="020B0604020202020204" pitchFamily="34" charset="0"/>
              <a:cs typeface="Arial" panose="020B0604020202020204" pitchFamily="34" charset="0"/>
            </a:endParaRPr>
          </a:p>
        </p:txBody>
      </p:sp>
      <p:sp>
        <p:nvSpPr>
          <p:cNvPr id="7" name="Rounded Rectangular Callout 6"/>
          <p:cNvSpPr/>
          <p:nvPr/>
        </p:nvSpPr>
        <p:spPr>
          <a:xfrm>
            <a:off x="3546683" y="166084"/>
            <a:ext cx="2367523" cy="1315442"/>
          </a:xfrm>
          <a:prstGeom prst="wedgeRoundRectCallout">
            <a:avLst>
              <a:gd name="adj1" fmla="val 17133"/>
              <a:gd name="adj2" fmla="val 26031"/>
              <a:gd name="adj3"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 Security model “by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leverages one of UP’s Department Trees that depict the institution’s organogram</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4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6" name="Picture 5"/>
          <p:cNvPicPr>
            <a:picLocks noChangeAspect="1"/>
          </p:cNvPicPr>
          <p:nvPr/>
        </p:nvPicPr>
        <p:blipFill>
          <a:blip r:embed="rId2"/>
          <a:stretch>
            <a:fillRect/>
          </a:stretch>
        </p:blipFill>
        <p:spPr>
          <a:xfrm>
            <a:off x="49449" y="1120803"/>
            <a:ext cx="11904685" cy="3543300"/>
          </a:xfrm>
          <a:prstGeom prst="rect">
            <a:avLst/>
          </a:prstGeom>
        </p:spPr>
      </p:pic>
      <p:sp>
        <p:nvSpPr>
          <p:cNvPr id="7" name="Rounded Rectangular Callout 6"/>
          <p:cNvSpPr/>
          <p:nvPr/>
        </p:nvSpPr>
        <p:spPr>
          <a:xfrm>
            <a:off x="4557274" y="924891"/>
            <a:ext cx="2615051" cy="1132509"/>
          </a:xfrm>
          <a:prstGeom prst="wedgeRoundRectCallout">
            <a:avLst>
              <a:gd name="adj1" fmla="val -143903"/>
              <a:gd name="adj2" fmla="val 1727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The custom security model starts by first selecting a Department within the organisation “tree”, then for each row below…</a:t>
            </a:r>
            <a:endParaRPr lang="en-ZA" sz="1400" dirty="0">
              <a:solidFill>
                <a:schemeClr val="tx1"/>
              </a:solidFill>
              <a:latin typeface="Arial" panose="020B0604020202020204" pitchFamily="34" charset="0"/>
              <a:cs typeface="Arial" panose="020B0604020202020204" pitchFamily="34" charset="0"/>
            </a:endParaRPr>
          </a:p>
        </p:txBody>
      </p:sp>
      <p:sp>
        <p:nvSpPr>
          <p:cNvPr id="10" name="Rounded Rectangular Callout 9"/>
          <p:cNvSpPr/>
          <p:nvPr/>
        </p:nvSpPr>
        <p:spPr>
          <a:xfrm>
            <a:off x="1574346" y="4591070"/>
            <a:ext cx="1372669" cy="1284329"/>
          </a:xfrm>
          <a:prstGeom prst="wedgeRoundRectCallout">
            <a:avLst>
              <a:gd name="adj1" fmla="val -100257"/>
              <a:gd name="adj2" fmla="val -1524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Define the persons (EMPLID) with access to this </a:t>
            </a:r>
            <a:r>
              <a:rPr lang="en-ZA" sz="1400" dirty="0" err="1" smtClean="0">
                <a:solidFill>
                  <a:schemeClr val="tx1"/>
                </a:solidFill>
                <a:latin typeface="Arial" panose="020B0604020202020204" pitchFamily="34" charset="0"/>
                <a:cs typeface="Arial" panose="020B0604020202020204" pitchFamily="34" charset="0"/>
              </a:rPr>
              <a:t>Dept</a:t>
            </a:r>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7172325" y="4592643"/>
            <a:ext cx="2552700" cy="1282756"/>
          </a:xfrm>
          <a:prstGeom prst="wedgeRoundRectCallout">
            <a:avLst>
              <a:gd name="adj1" fmla="val 69630"/>
              <a:gd name="adj2" fmla="val -127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Defines what of the 3 roles this user has for this combination of </a:t>
            </a:r>
            <a:r>
              <a:rPr lang="en-ZA" sz="1400" dirty="0" err="1" smtClean="0">
                <a:solidFill>
                  <a:schemeClr val="tx1"/>
                </a:solidFill>
                <a:latin typeface="Arial" panose="020B0604020202020204" pitchFamily="34" charset="0"/>
                <a:cs typeface="Arial" panose="020B0604020202020204" pitchFamily="34" charset="0"/>
              </a:rPr>
              <a:t>Dept+Type+Subtype</a:t>
            </a:r>
            <a:endParaRPr lang="en-ZA" sz="1400" dirty="0">
              <a:solidFill>
                <a:schemeClr val="tx1"/>
              </a:solidFill>
              <a:latin typeface="Arial" panose="020B0604020202020204" pitchFamily="34" charset="0"/>
              <a:cs typeface="Arial" panose="020B0604020202020204" pitchFamily="34" charset="0"/>
            </a:endParaRPr>
          </a:p>
        </p:txBody>
      </p:sp>
      <p:sp>
        <p:nvSpPr>
          <p:cNvPr id="12" name="Rounded Rectangular Callout 11"/>
          <p:cNvSpPr/>
          <p:nvPr/>
        </p:nvSpPr>
        <p:spPr>
          <a:xfrm>
            <a:off x="4281049" y="4795349"/>
            <a:ext cx="1795901" cy="900601"/>
          </a:xfrm>
          <a:prstGeom prst="wedgeRoundRectCallout">
            <a:avLst>
              <a:gd name="adj1" fmla="val 83120"/>
              <a:gd name="adj2" fmla="val -15549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4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3714750" y="4642949"/>
            <a:ext cx="2505075" cy="1232450"/>
          </a:xfrm>
          <a:prstGeom prst="wedgeRoundRectCallout">
            <a:avLst>
              <a:gd name="adj1" fmla="val -46700"/>
              <a:gd name="adj2" fmla="val -14519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Define to which Agreement Types (could be “ALL”) and Agreement Sub-types (could be “ALL”) this user has access …..</a:t>
            </a:r>
            <a:endParaRPr lang="en-ZA" sz="14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933450" y="6006644"/>
            <a:ext cx="10344150" cy="738380"/>
          </a:xfrm>
          <a:prstGeom prst="wedgeRoundRectCallout">
            <a:avLst>
              <a:gd name="adj1" fmla="val -11371"/>
              <a:gd name="adj2" fmla="val 3158"/>
              <a:gd name="adj3" fmla="val 16667"/>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So if a specific user was only interested in Agreements dealing with “Leases” (say), they could be limited to only being able to see Agreements where “Type” = “Lease”, but if they were given </a:t>
            </a:r>
            <a:r>
              <a:rPr lang="en-ZA" sz="1400" dirty="0">
                <a:solidFill>
                  <a:schemeClr val="tx1"/>
                </a:solidFill>
                <a:latin typeface="Arial" panose="020B0604020202020204" pitchFamily="34" charset="0"/>
                <a:cs typeface="Arial" panose="020B0604020202020204" pitchFamily="34" charset="0"/>
              </a:rPr>
              <a:t>access at the “top of the UP </a:t>
            </a:r>
            <a:r>
              <a:rPr lang="en-ZA" sz="1400" dirty="0" err="1">
                <a:solidFill>
                  <a:schemeClr val="tx1"/>
                </a:solidFill>
                <a:latin typeface="Arial" panose="020B0604020202020204" pitchFamily="34" charset="0"/>
                <a:cs typeface="Arial" panose="020B0604020202020204" pitchFamily="34" charset="0"/>
              </a:rPr>
              <a:t>Dept</a:t>
            </a:r>
            <a:r>
              <a:rPr lang="en-ZA" sz="1400" dirty="0">
                <a:solidFill>
                  <a:schemeClr val="tx1"/>
                </a:solidFill>
                <a:latin typeface="Arial" panose="020B0604020202020204" pitchFamily="34" charset="0"/>
                <a:cs typeface="Arial" panose="020B0604020202020204" pitchFamily="34" charset="0"/>
              </a:rPr>
              <a:t> tree</a:t>
            </a:r>
            <a:r>
              <a:rPr lang="en-ZA" sz="1400" dirty="0" smtClean="0">
                <a:solidFill>
                  <a:schemeClr val="tx1"/>
                </a:solidFill>
                <a:latin typeface="Arial" panose="020B0604020202020204" pitchFamily="34" charset="0"/>
                <a:cs typeface="Arial" panose="020B0604020202020204" pitchFamily="34" charset="0"/>
              </a:rPr>
              <a:t>” they’d see all Lease contracts irrespective of which Faculty or UP entity “owned” these Relationships</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8536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6" name="Picture 5"/>
          <p:cNvPicPr>
            <a:picLocks noChangeAspect="1"/>
          </p:cNvPicPr>
          <p:nvPr/>
        </p:nvPicPr>
        <p:blipFill>
          <a:blip r:embed="rId2"/>
          <a:stretch>
            <a:fillRect/>
          </a:stretch>
        </p:blipFill>
        <p:spPr>
          <a:xfrm>
            <a:off x="49449" y="1120803"/>
            <a:ext cx="11904685" cy="3543300"/>
          </a:xfrm>
          <a:prstGeom prst="rect">
            <a:avLst/>
          </a:prstGeom>
        </p:spPr>
      </p:pic>
      <p:sp>
        <p:nvSpPr>
          <p:cNvPr id="7" name="Rounded Rectangular Callout 6"/>
          <p:cNvSpPr/>
          <p:nvPr/>
        </p:nvSpPr>
        <p:spPr>
          <a:xfrm>
            <a:off x="4557274" y="924891"/>
            <a:ext cx="2367523" cy="712399"/>
          </a:xfrm>
          <a:prstGeom prst="wedgeRoundRectCallout">
            <a:avLst>
              <a:gd name="adj1" fmla="val -152645"/>
              <a:gd name="adj2" fmla="val 5260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So, for a specified Department within the organisation “tree” …</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68784" y="3157909"/>
            <a:ext cx="11237416" cy="24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ular Callout 9"/>
          <p:cNvSpPr/>
          <p:nvPr/>
        </p:nvSpPr>
        <p:spPr>
          <a:xfrm>
            <a:off x="4557274" y="4926410"/>
            <a:ext cx="4015226" cy="1474391"/>
          </a:xfrm>
          <a:prstGeom prst="wedgeRoundRectCallout">
            <a:avLst>
              <a:gd name="adj1" fmla="val -60011"/>
              <a:gd name="adj2" fmla="val -1598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4404874" y="4543426"/>
            <a:ext cx="4491476" cy="1991832"/>
          </a:xfrm>
          <a:prstGeom prst="wedgeRoundRectCallout">
            <a:avLst>
              <a:gd name="adj1" fmla="val 64027"/>
              <a:gd name="adj2" fmla="val -108653"/>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This </a:t>
            </a:r>
            <a:r>
              <a:rPr lang="en-ZA" sz="1400" u="sng" dirty="0" smtClean="0">
                <a:solidFill>
                  <a:schemeClr val="tx1"/>
                </a:solidFill>
                <a:latin typeface="Arial" panose="020B0604020202020204" pitchFamily="34" charset="0"/>
                <a:cs typeface="Arial" panose="020B0604020202020204" pitchFamily="34" charset="0"/>
              </a:rPr>
              <a:t>first</a:t>
            </a:r>
            <a:r>
              <a:rPr lang="en-ZA" sz="1400" dirty="0" smtClean="0">
                <a:solidFill>
                  <a:schemeClr val="tx1"/>
                </a:solidFill>
                <a:latin typeface="Arial" panose="020B0604020202020204" pitchFamily="34" charset="0"/>
                <a:cs typeface="Arial" panose="020B0604020202020204" pitchFamily="34" charset="0"/>
              </a:rPr>
              <a:t> user has been given the rights to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VIEW (but not edit) all Agreement Relationships and all Relationship-linked documents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For All Agreement Types and Sub-types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Th</a:t>
            </a:r>
            <a:r>
              <a:rPr lang="en-ZA" sz="1400" dirty="0" smtClean="0">
                <a:solidFill>
                  <a:schemeClr val="tx1"/>
                </a:solidFill>
                <a:latin typeface="Arial" panose="020B0604020202020204" pitchFamily="34" charset="0"/>
                <a:cs typeface="Arial" panose="020B0604020202020204" pitchFamily="34" charset="0"/>
              </a:rPr>
              <a:t>at are either linked to this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or which are linked to </a:t>
            </a:r>
            <a:r>
              <a:rPr lang="en-ZA" sz="1400" dirty="0" err="1" smtClean="0">
                <a:solidFill>
                  <a:schemeClr val="tx1"/>
                </a:solidFill>
                <a:latin typeface="Arial" panose="020B0604020202020204" pitchFamily="34" charset="0"/>
                <a:cs typeface="Arial" panose="020B0604020202020204" pitchFamily="34" charset="0"/>
              </a:rPr>
              <a:t>Depts</a:t>
            </a:r>
            <a:r>
              <a:rPr lang="en-ZA" sz="1400" dirty="0" smtClean="0">
                <a:solidFill>
                  <a:schemeClr val="tx1"/>
                </a:solidFill>
                <a:latin typeface="Arial" panose="020B0604020202020204" pitchFamily="34" charset="0"/>
                <a:cs typeface="Arial" panose="020B0604020202020204" pitchFamily="34" charset="0"/>
              </a:rPr>
              <a:t> that are sub-ordinate to this </a:t>
            </a:r>
            <a:r>
              <a:rPr lang="en-ZA" sz="1400" dirty="0" err="1" smtClean="0">
                <a:solidFill>
                  <a:schemeClr val="tx1"/>
                </a:solidFill>
                <a:latin typeface="Arial" panose="020B0604020202020204" pitchFamily="34" charset="0"/>
                <a:cs typeface="Arial" panose="020B0604020202020204" pitchFamily="34" charset="0"/>
              </a:rPr>
              <a:t>Dept</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4100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6" name="Picture 5"/>
          <p:cNvPicPr>
            <a:picLocks noChangeAspect="1"/>
          </p:cNvPicPr>
          <p:nvPr/>
        </p:nvPicPr>
        <p:blipFill>
          <a:blip r:embed="rId2"/>
          <a:stretch>
            <a:fillRect/>
          </a:stretch>
        </p:blipFill>
        <p:spPr>
          <a:xfrm>
            <a:off x="49449" y="1120803"/>
            <a:ext cx="11904685" cy="3543300"/>
          </a:xfrm>
          <a:prstGeom prst="rect">
            <a:avLst/>
          </a:prstGeom>
        </p:spPr>
      </p:pic>
      <p:sp>
        <p:nvSpPr>
          <p:cNvPr id="7" name="Rounded Rectangular Callout 6"/>
          <p:cNvSpPr/>
          <p:nvPr/>
        </p:nvSpPr>
        <p:spPr>
          <a:xfrm>
            <a:off x="4557274" y="924891"/>
            <a:ext cx="2367523" cy="712399"/>
          </a:xfrm>
          <a:prstGeom prst="wedgeRoundRectCallout">
            <a:avLst>
              <a:gd name="adj1" fmla="val -152645"/>
              <a:gd name="adj2" fmla="val 5260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So, for this Department within the organisation “tree” …</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40209" y="3392244"/>
            <a:ext cx="11237416" cy="2478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ular Callout 9"/>
          <p:cNvSpPr/>
          <p:nvPr/>
        </p:nvSpPr>
        <p:spPr>
          <a:xfrm>
            <a:off x="4557274" y="4926410"/>
            <a:ext cx="4015226" cy="1474391"/>
          </a:xfrm>
          <a:prstGeom prst="wedgeRoundRectCallout">
            <a:avLst>
              <a:gd name="adj1" fmla="val -50759"/>
              <a:gd name="adj2" fmla="val -14109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4404874" y="4543426"/>
            <a:ext cx="4491476" cy="1991832"/>
          </a:xfrm>
          <a:prstGeom prst="wedgeRoundRectCallout">
            <a:avLst>
              <a:gd name="adj1" fmla="val 56393"/>
              <a:gd name="adj2" fmla="val -96698"/>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This </a:t>
            </a:r>
            <a:r>
              <a:rPr lang="en-ZA" sz="1400" u="sng" dirty="0" smtClean="0">
                <a:solidFill>
                  <a:schemeClr val="tx1"/>
                </a:solidFill>
                <a:latin typeface="Arial" panose="020B0604020202020204" pitchFamily="34" charset="0"/>
                <a:cs typeface="Arial" panose="020B0604020202020204" pitchFamily="34" charset="0"/>
              </a:rPr>
              <a:t>second</a:t>
            </a:r>
            <a:r>
              <a:rPr lang="en-ZA" sz="1400" dirty="0" smtClean="0">
                <a:solidFill>
                  <a:schemeClr val="tx1"/>
                </a:solidFill>
                <a:latin typeface="Arial" panose="020B0604020202020204" pitchFamily="34" charset="0"/>
                <a:cs typeface="Arial" panose="020B0604020202020204" pitchFamily="34" charset="0"/>
              </a:rPr>
              <a:t> user has been given the rights to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EDIT all Agreement Relationships and all Relationship-linked documents</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Where Agreement Type = “RESEARCH” (and for all Sub-types within this Type)</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Th</a:t>
            </a:r>
            <a:r>
              <a:rPr lang="en-ZA" sz="1400" dirty="0" smtClean="0">
                <a:solidFill>
                  <a:schemeClr val="tx1"/>
                </a:solidFill>
                <a:latin typeface="Arial" panose="020B0604020202020204" pitchFamily="34" charset="0"/>
                <a:cs typeface="Arial" panose="020B0604020202020204" pitchFamily="34" charset="0"/>
              </a:rPr>
              <a:t>at are either linked to this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or which are linked to </a:t>
            </a:r>
            <a:r>
              <a:rPr lang="en-ZA" sz="1400" dirty="0" err="1" smtClean="0">
                <a:solidFill>
                  <a:schemeClr val="tx1"/>
                </a:solidFill>
                <a:latin typeface="Arial" panose="020B0604020202020204" pitchFamily="34" charset="0"/>
                <a:cs typeface="Arial" panose="020B0604020202020204" pitchFamily="34" charset="0"/>
              </a:rPr>
              <a:t>Depts</a:t>
            </a:r>
            <a:r>
              <a:rPr lang="en-ZA" sz="1400" dirty="0" smtClean="0">
                <a:solidFill>
                  <a:schemeClr val="tx1"/>
                </a:solidFill>
                <a:latin typeface="Arial" panose="020B0604020202020204" pitchFamily="34" charset="0"/>
                <a:cs typeface="Arial" panose="020B0604020202020204" pitchFamily="34" charset="0"/>
              </a:rPr>
              <a:t> that are sub-ordinate to this </a:t>
            </a:r>
            <a:r>
              <a:rPr lang="en-ZA" sz="1400" dirty="0" err="1" smtClean="0">
                <a:solidFill>
                  <a:schemeClr val="tx1"/>
                </a:solidFill>
                <a:latin typeface="Arial" panose="020B0604020202020204" pitchFamily="34" charset="0"/>
                <a:cs typeface="Arial" panose="020B0604020202020204" pitchFamily="34" charset="0"/>
              </a:rPr>
              <a:t>Dept</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1873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pic>
        <p:nvPicPr>
          <p:cNvPr id="6" name="Picture 5"/>
          <p:cNvPicPr>
            <a:picLocks noChangeAspect="1"/>
          </p:cNvPicPr>
          <p:nvPr/>
        </p:nvPicPr>
        <p:blipFill>
          <a:blip r:embed="rId2"/>
          <a:stretch>
            <a:fillRect/>
          </a:stretch>
        </p:blipFill>
        <p:spPr>
          <a:xfrm>
            <a:off x="49449" y="1120803"/>
            <a:ext cx="11904685" cy="3543300"/>
          </a:xfrm>
          <a:prstGeom prst="rect">
            <a:avLst/>
          </a:prstGeom>
        </p:spPr>
      </p:pic>
      <p:sp>
        <p:nvSpPr>
          <p:cNvPr id="7" name="Rounded Rectangular Callout 6"/>
          <p:cNvSpPr/>
          <p:nvPr/>
        </p:nvSpPr>
        <p:spPr>
          <a:xfrm>
            <a:off x="4557274" y="924891"/>
            <a:ext cx="2367523" cy="712399"/>
          </a:xfrm>
          <a:prstGeom prst="wedgeRoundRectCallout">
            <a:avLst>
              <a:gd name="adj1" fmla="val -152645"/>
              <a:gd name="adj2" fmla="val 5260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So, for this Department within the organisation “tree” …</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68784" y="3620844"/>
            <a:ext cx="11237416" cy="4551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ounded Rectangular Callout 9"/>
          <p:cNvSpPr/>
          <p:nvPr/>
        </p:nvSpPr>
        <p:spPr>
          <a:xfrm>
            <a:off x="4557274" y="4926410"/>
            <a:ext cx="4015226" cy="1474391"/>
          </a:xfrm>
          <a:prstGeom prst="wedgeRoundRectCallout">
            <a:avLst>
              <a:gd name="adj1" fmla="val -8771"/>
              <a:gd name="adj2" fmla="val -11266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40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4404874" y="4543426"/>
            <a:ext cx="4491476" cy="1991832"/>
          </a:xfrm>
          <a:prstGeom prst="wedgeRoundRectCallout">
            <a:avLst>
              <a:gd name="adj1" fmla="val 56181"/>
              <a:gd name="adj2" fmla="val -81396"/>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This </a:t>
            </a:r>
            <a:r>
              <a:rPr lang="en-ZA" sz="1400" u="sng" dirty="0" smtClean="0">
                <a:solidFill>
                  <a:schemeClr val="tx1"/>
                </a:solidFill>
                <a:latin typeface="Arial" panose="020B0604020202020204" pitchFamily="34" charset="0"/>
                <a:cs typeface="Arial" panose="020B0604020202020204" pitchFamily="34" charset="0"/>
              </a:rPr>
              <a:t>third</a:t>
            </a:r>
            <a:r>
              <a:rPr lang="en-ZA" sz="1400" dirty="0" smtClean="0">
                <a:solidFill>
                  <a:schemeClr val="tx1"/>
                </a:solidFill>
                <a:latin typeface="Arial" panose="020B0604020202020204" pitchFamily="34" charset="0"/>
                <a:cs typeface="Arial" panose="020B0604020202020204" pitchFamily="34" charset="0"/>
              </a:rPr>
              <a:t> user has been given the rights to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Only View the Agreement Relationship data (i.e. cannot retrieve any related Documents), but</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Only of those Relationships where Agreement Type is = “EDUCATN_PARTNERSHIP and only</a:t>
            </a:r>
          </a:p>
          <a:p>
            <a:pPr marL="285750" indent="-285750">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Where Agreement </a:t>
            </a:r>
            <a:r>
              <a:rPr lang="en-ZA" sz="1400" dirty="0" smtClean="0">
                <a:solidFill>
                  <a:schemeClr val="tx1"/>
                </a:solidFill>
                <a:latin typeface="Arial" panose="020B0604020202020204" pitchFamily="34" charset="0"/>
                <a:cs typeface="Arial" panose="020B0604020202020204" pitchFamily="34" charset="0"/>
              </a:rPr>
              <a:t>Sub-Type </a:t>
            </a:r>
            <a:r>
              <a:rPr lang="en-ZA" sz="1400" dirty="0">
                <a:solidFill>
                  <a:schemeClr val="tx1"/>
                </a:solidFill>
                <a:latin typeface="Arial" panose="020B0604020202020204" pitchFamily="34" charset="0"/>
                <a:cs typeface="Arial" panose="020B0604020202020204" pitchFamily="34" charset="0"/>
              </a:rPr>
              <a:t>is either = </a:t>
            </a:r>
            <a:r>
              <a:rPr lang="en-ZA" sz="1400" dirty="0" smtClean="0">
                <a:solidFill>
                  <a:schemeClr val="tx1"/>
                </a:solidFill>
                <a:latin typeface="Arial" panose="020B0604020202020204" pitchFamily="34" charset="0"/>
                <a:cs typeface="Arial" panose="020B0604020202020204" pitchFamily="34" charset="0"/>
              </a:rPr>
              <a:t>“BURSARY” or “SECONDMENT” …and </a:t>
            </a:r>
          </a:p>
          <a:p>
            <a:pPr marL="285750" indent="-285750">
              <a:buFont typeface="Arial" panose="020B0604020202020204" pitchFamily="34" charset="0"/>
              <a:buChar char="•"/>
            </a:pPr>
            <a:r>
              <a:rPr lang="en-ZA" sz="1400" dirty="0" smtClean="0">
                <a:solidFill>
                  <a:schemeClr val="tx1"/>
                </a:solidFill>
                <a:latin typeface="Arial" panose="020B0604020202020204" pitchFamily="34" charset="0"/>
                <a:cs typeface="Arial" panose="020B0604020202020204" pitchFamily="34" charset="0"/>
              </a:rPr>
              <a:t>Th</a:t>
            </a:r>
            <a:r>
              <a:rPr lang="en-ZA" sz="1400" dirty="0" smtClean="0">
                <a:solidFill>
                  <a:schemeClr val="tx1"/>
                </a:solidFill>
                <a:latin typeface="Arial" panose="020B0604020202020204" pitchFamily="34" charset="0"/>
                <a:cs typeface="Arial" panose="020B0604020202020204" pitchFamily="34" charset="0"/>
              </a:rPr>
              <a:t>at are either linked to this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or which are linked to </a:t>
            </a:r>
            <a:r>
              <a:rPr lang="en-ZA" sz="1400" dirty="0" err="1" smtClean="0">
                <a:solidFill>
                  <a:schemeClr val="tx1"/>
                </a:solidFill>
                <a:latin typeface="Arial" panose="020B0604020202020204" pitchFamily="34" charset="0"/>
                <a:cs typeface="Arial" panose="020B0604020202020204" pitchFamily="34" charset="0"/>
              </a:rPr>
              <a:t>Depts</a:t>
            </a:r>
            <a:r>
              <a:rPr lang="en-ZA" sz="1400" dirty="0" smtClean="0">
                <a:solidFill>
                  <a:schemeClr val="tx1"/>
                </a:solidFill>
                <a:latin typeface="Arial" panose="020B0604020202020204" pitchFamily="34" charset="0"/>
                <a:cs typeface="Arial" panose="020B0604020202020204" pitchFamily="34" charset="0"/>
              </a:rPr>
              <a:t> that are sub-ordinate to this </a:t>
            </a:r>
            <a:r>
              <a:rPr lang="en-ZA" sz="1400" dirty="0" err="1" smtClean="0">
                <a:solidFill>
                  <a:schemeClr val="tx1"/>
                </a:solidFill>
                <a:latin typeface="Arial" panose="020B0604020202020204" pitchFamily="34" charset="0"/>
                <a:cs typeface="Arial" panose="020B0604020202020204" pitchFamily="34" charset="0"/>
              </a:rPr>
              <a:t>Dept</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1919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557784"/>
          </a:xfrm>
        </p:spPr>
        <p:txBody>
          <a:bodyPr>
            <a:normAutofit/>
          </a:bodyPr>
          <a:lstStyle/>
          <a:p>
            <a:r>
              <a:rPr lang="en-ZA" sz="3200" dirty="0" smtClean="0">
                <a:solidFill>
                  <a:srgbClr val="0070C0"/>
                </a:solidFill>
              </a:rPr>
              <a:t>BACKGROUND</a:t>
            </a:r>
            <a:endParaRPr lang="en-ZA" sz="3200" dirty="0"/>
          </a:p>
        </p:txBody>
      </p:sp>
      <p:sp>
        <p:nvSpPr>
          <p:cNvPr id="4" name="Content Placeholder 3"/>
          <p:cNvSpPr>
            <a:spLocks noGrp="1"/>
          </p:cNvSpPr>
          <p:nvPr>
            <p:ph sz="half" idx="1"/>
          </p:nvPr>
        </p:nvSpPr>
        <p:spPr>
          <a:xfrm>
            <a:off x="1024128" y="2386016"/>
            <a:ext cx="4754880" cy="4023360"/>
          </a:xfrm>
        </p:spPr>
        <p:txBody>
          <a:bodyPr>
            <a:noAutofit/>
          </a:bodyPr>
          <a:lstStyle/>
          <a:p>
            <a:pPr marL="228600" indent="-228600" defTabSz="914400">
              <a:spcBef>
                <a:spcPts val="1000"/>
              </a:spcBef>
              <a:buClrTx/>
              <a:buFont typeface="Arial" panose="020B0604020202020204" pitchFamily="34" charset="0"/>
              <a:buChar char="•"/>
            </a:pPr>
            <a:r>
              <a:rPr lang="en-ZA" dirty="0" smtClean="0"/>
              <a:t>Advertising </a:t>
            </a:r>
            <a:r>
              <a:rPr lang="en-ZA" dirty="0"/>
              <a:t>&amp; </a:t>
            </a:r>
            <a:r>
              <a:rPr lang="en-ZA" dirty="0" smtClean="0"/>
              <a:t>Marketing</a:t>
            </a:r>
          </a:p>
          <a:p>
            <a:pPr marL="228600" indent="-228600" defTabSz="914400">
              <a:spcBef>
                <a:spcPts val="1000"/>
              </a:spcBef>
              <a:buClrTx/>
              <a:buFont typeface="Arial" panose="020B0604020202020204" pitchFamily="34" charset="0"/>
              <a:buChar char="•"/>
            </a:pPr>
            <a:r>
              <a:rPr lang="en-ZA" dirty="0" smtClean="0"/>
              <a:t>Construction</a:t>
            </a:r>
          </a:p>
          <a:p>
            <a:pPr marL="228600" indent="-228600" defTabSz="914400">
              <a:spcBef>
                <a:spcPts val="1000"/>
              </a:spcBef>
              <a:buClrTx/>
              <a:buFont typeface="Arial" panose="020B0604020202020204" pitchFamily="34" charset="0"/>
              <a:buChar char="•"/>
            </a:pPr>
            <a:r>
              <a:rPr lang="en-ZA" dirty="0" smtClean="0"/>
              <a:t>Cooperation</a:t>
            </a:r>
          </a:p>
          <a:p>
            <a:pPr marL="228600" indent="-228600" defTabSz="914400">
              <a:spcBef>
                <a:spcPts val="1000"/>
              </a:spcBef>
              <a:buClrTx/>
              <a:buFont typeface="Arial" panose="020B0604020202020204" pitchFamily="34" charset="0"/>
              <a:buChar char="•"/>
            </a:pPr>
            <a:r>
              <a:rPr lang="en-ZA" dirty="0" smtClean="0"/>
              <a:t>Rentals and Leases</a:t>
            </a:r>
          </a:p>
          <a:p>
            <a:pPr marL="228600" indent="-228600" defTabSz="914400">
              <a:spcBef>
                <a:spcPts val="1000"/>
              </a:spcBef>
              <a:buClrTx/>
              <a:buFont typeface="Arial" panose="020B0604020202020204" pitchFamily="34" charset="0"/>
              <a:buChar char="•"/>
            </a:pPr>
            <a:r>
              <a:rPr lang="en-ZA" dirty="0" smtClean="0"/>
              <a:t>Acquisition of, and sale of, immoveable property and assets</a:t>
            </a:r>
          </a:p>
          <a:p>
            <a:pPr marL="228600" indent="-228600" defTabSz="914400">
              <a:spcBef>
                <a:spcPts val="1000"/>
              </a:spcBef>
              <a:buClrTx/>
              <a:buFont typeface="Arial" panose="020B0604020202020204" pitchFamily="34" charset="0"/>
              <a:buChar char="•"/>
            </a:pPr>
            <a:r>
              <a:rPr lang="en-ZA" dirty="0" smtClean="0"/>
              <a:t>Sponsorships and Donations</a:t>
            </a:r>
          </a:p>
          <a:p>
            <a:pPr marL="228600" indent="-228600" defTabSz="914400">
              <a:spcBef>
                <a:spcPts val="1000"/>
              </a:spcBef>
              <a:buClrTx/>
              <a:buFont typeface="Arial" panose="020B0604020202020204" pitchFamily="34" charset="0"/>
              <a:buChar char="•"/>
            </a:pPr>
            <a:r>
              <a:rPr lang="en-ZA" dirty="0" smtClean="0"/>
              <a:t>Indemnity</a:t>
            </a:r>
          </a:p>
          <a:p>
            <a:pPr marL="228600" indent="-228600" defTabSz="914400">
              <a:spcBef>
                <a:spcPts val="1000"/>
              </a:spcBef>
              <a:buClrTx/>
              <a:buFont typeface="Arial" panose="020B0604020202020204" pitchFamily="34" charset="0"/>
              <a:buChar char="•"/>
            </a:pPr>
            <a:r>
              <a:rPr lang="en-ZA" dirty="0" smtClean="0"/>
              <a:t>Secondments</a:t>
            </a:r>
          </a:p>
          <a:p>
            <a:pPr marL="0" indent="0" defTabSz="914400">
              <a:spcBef>
                <a:spcPts val="1000"/>
              </a:spcBef>
              <a:buClrTx/>
              <a:buNone/>
            </a:pPr>
            <a:endParaRPr lang="en-ZA" sz="2000" dirty="0"/>
          </a:p>
        </p:txBody>
      </p:sp>
      <p:sp>
        <p:nvSpPr>
          <p:cNvPr id="3" name="Content Placeholder 2"/>
          <p:cNvSpPr>
            <a:spLocks noGrp="1"/>
          </p:cNvSpPr>
          <p:nvPr>
            <p:ph sz="half" idx="2"/>
          </p:nvPr>
        </p:nvSpPr>
        <p:spPr>
          <a:xfrm>
            <a:off x="5989320" y="2386016"/>
            <a:ext cx="4754880" cy="4023360"/>
          </a:xfrm>
        </p:spPr>
        <p:txBody>
          <a:bodyPr/>
          <a:lstStyle/>
          <a:p>
            <a:pPr marL="228600" indent="-228600" defTabSz="914400">
              <a:spcBef>
                <a:spcPts val="1000"/>
              </a:spcBef>
              <a:buClrTx/>
              <a:buFont typeface="Arial" panose="020B0604020202020204" pitchFamily="34" charset="0"/>
              <a:buChar char="•"/>
            </a:pPr>
            <a:r>
              <a:rPr lang="en-ZA" dirty="0"/>
              <a:t>Insurance</a:t>
            </a:r>
          </a:p>
          <a:p>
            <a:pPr marL="228600" indent="-228600" defTabSz="914400">
              <a:spcBef>
                <a:spcPts val="1000"/>
              </a:spcBef>
              <a:buClrTx/>
              <a:buFont typeface="Arial" panose="020B0604020202020204" pitchFamily="34" charset="0"/>
              <a:buChar char="•"/>
            </a:pPr>
            <a:r>
              <a:rPr lang="en-ZA" dirty="0"/>
              <a:t>IT and other licensing</a:t>
            </a:r>
          </a:p>
          <a:p>
            <a:pPr marL="228600" indent="-228600" defTabSz="914400">
              <a:spcBef>
                <a:spcPts val="1000"/>
              </a:spcBef>
              <a:buClrTx/>
              <a:buFont typeface="Arial" panose="020B0604020202020204" pitchFamily="34" charset="0"/>
              <a:buChar char="•"/>
            </a:pPr>
            <a:r>
              <a:rPr lang="en-ZA" dirty="0"/>
              <a:t>Research contracts and Grants</a:t>
            </a:r>
          </a:p>
          <a:p>
            <a:pPr marL="228600" indent="-228600" defTabSz="914400">
              <a:spcBef>
                <a:spcPts val="1000"/>
              </a:spcBef>
              <a:buClrTx/>
              <a:buFont typeface="Arial" panose="020B0604020202020204" pitchFamily="34" charset="0"/>
              <a:buChar char="•"/>
            </a:pPr>
            <a:r>
              <a:rPr lang="en-ZA" dirty="0"/>
              <a:t>Confidentiality and Intellectual Property </a:t>
            </a:r>
          </a:p>
          <a:p>
            <a:pPr marL="228600" indent="-228600" defTabSz="914400">
              <a:spcBef>
                <a:spcPts val="1000"/>
              </a:spcBef>
              <a:buClrTx/>
              <a:buFont typeface="Arial" panose="020B0604020202020204" pitchFamily="34" charset="0"/>
              <a:buChar char="•"/>
            </a:pPr>
            <a:r>
              <a:rPr lang="en-ZA" dirty="0"/>
              <a:t>Provision of services to UP (landscaping, security</a:t>
            </a:r>
            <a:r>
              <a:rPr lang="en-ZA" dirty="0" smtClean="0"/>
              <a:t>)</a:t>
            </a:r>
          </a:p>
          <a:p>
            <a:pPr marL="228600" indent="-228600" defTabSz="914400">
              <a:spcBef>
                <a:spcPts val="1000"/>
              </a:spcBef>
              <a:buClrTx/>
              <a:buFont typeface="Arial" panose="020B0604020202020204" pitchFamily="34" charset="0"/>
              <a:buChar char="•"/>
            </a:pPr>
            <a:r>
              <a:rPr lang="en-ZA" dirty="0" smtClean="0"/>
              <a:t>Service Level Agreements</a:t>
            </a:r>
          </a:p>
          <a:p>
            <a:pPr marL="228600" indent="-228600" defTabSz="914400">
              <a:spcBef>
                <a:spcPts val="1000"/>
              </a:spcBef>
              <a:buClrTx/>
              <a:buFont typeface="Arial" panose="020B0604020202020204" pitchFamily="34" charset="0"/>
              <a:buChar char="•"/>
            </a:pPr>
            <a:r>
              <a:rPr lang="en-ZA" dirty="0" smtClean="0"/>
              <a:t>Surety</a:t>
            </a:r>
          </a:p>
          <a:p>
            <a:pPr marL="228600" indent="-228600" defTabSz="914400">
              <a:spcBef>
                <a:spcPts val="1000"/>
              </a:spcBef>
              <a:buClrTx/>
              <a:buFont typeface="Arial" panose="020B0604020202020204" pitchFamily="34" charset="0"/>
              <a:buChar char="•"/>
            </a:pPr>
            <a:r>
              <a:rPr lang="en-ZA" dirty="0" smtClean="0"/>
              <a:t>Etc. etc.</a:t>
            </a:r>
            <a:endParaRPr lang="en-ZA" dirty="0"/>
          </a:p>
          <a:p>
            <a:endParaRPr lang="en-ZA" dirty="0"/>
          </a:p>
        </p:txBody>
      </p:sp>
      <p:sp>
        <p:nvSpPr>
          <p:cNvPr id="5" name="Content Placeholder 3"/>
          <p:cNvSpPr txBox="1">
            <a:spLocks/>
          </p:cNvSpPr>
          <p:nvPr/>
        </p:nvSpPr>
        <p:spPr>
          <a:xfrm>
            <a:off x="921258" y="1143000"/>
            <a:ext cx="9715500" cy="1143000"/>
          </a:xfrm>
          <a:prstGeom prst="rect">
            <a:avLst/>
          </a:prstGeom>
        </p:spPr>
        <p:txBody>
          <a:bodyPr vert="horz" lIns="45720" tIns="45720" rIns="45720" bIns="45720" rtlCol="0">
            <a:noAutofit/>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228600" indent="-228600" defTabSz="914400">
              <a:spcBef>
                <a:spcPts val="1000"/>
              </a:spcBef>
              <a:buClrTx/>
              <a:buFont typeface="Arial" panose="020B0604020202020204" pitchFamily="34" charset="0"/>
              <a:buChar char="•"/>
            </a:pPr>
            <a:r>
              <a:rPr lang="en-ZA" sz="2400" dirty="0" smtClean="0"/>
              <a:t>Apart from contracts that UP enters into with staff from an HR/Employment perspective, and contracts entered into with students (for Study Contracts, Bursaries, etc.) the institution enters into a host of other types of contracts, e.g.</a:t>
            </a:r>
            <a:endParaRPr lang="en-ZA" dirty="0"/>
          </a:p>
        </p:txBody>
      </p:sp>
      <p:sp>
        <p:nvSpPr>
          <p:cNvPr id="6"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119816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4" name="Content Placeholder 3"/>
          <p:cNvSpPr>
            <a:spLocks noGrp="1"/>
          </p:cNvSpPr>
          <p:nvPr>
            <p:ph idx="1"/>
          </p:nvPr>
        </p:nvSpPr>
        <p:spPr>
          <a:xfrm>
            <a:off x="721506" y="1169894"/>
            <a:ext cx="10784693" cy="4886045"/>
          </a:xfrm>
        </p:spPr>
        <p:txBody>
          <a:bodyPr>
            <a:noAutofit/>
          </a:bodyPr>
          <a:lstStyle/>
          <a:p>
            <a:pPr marL="0" indent="0">
              <a:buNone/>
            </a:pPr>
            <a:r>
              <a:rPr lang="en-ZA" sz="3200" dirty="0" smtClean="0"/>
              <a:t>Security considerations</a:t>
            </a:r>
            <a:endParaRPr lang="en-ZA" sz="3200" dirty="0" smtClean="0"/>
          </a:p>
          <a:p>
            <a:pPr marL="402336" lvl="1" indent="-228600" defTabSz="914400">
              <a:lnSpc>
                <a:spcPct val="80000"/>
              </a:lnSpc>
              <a:spcBef>
                <a:spcPts val="1000"/>
              </a:spcBef>
              <a:buClrTx/>
              <a:buFont typeface="Arial" panose="020B0604020202020204" pitchFamily="34" charset="0"/>
              <a:buChar char="•"/>
            </a:pPr>
            <a:r>
              <a:rPr lang="en-ZA" sz="2400" dirty="0" smtClean="0"/>
              <a:t>However, maintaining these </a:t>
            </a:r>
            <a:r>
              <a:rPr lang="en-ZA" sz="2400" u="sng" dirty="0" smtClean="0"/>
              <a:t>explicit</a:t>
            </a:r>
            <a:r>
              <a:rPr lang="en-ZA" sz="2400" dirty="0" smtClean="0"/>
              <a:t> rights is very cumbersome – especially as managers of Departments come and go</a:t>
            </a:r>
          </a:p>
          <a:p>
            <a:pPr marL="402336" lvl="1" indent="-228600" defTabSz="914400">
              <a:lnSpc>
                <a:spcPct val="80000"/>
              </a:lnSpc>
              <a:spcBef>
                <a:spcPts val="1000"/>
              </a:spcBef>
              <a:buClrTx/>
              <a:buFont typeface="Arial" panose="020B0604020202020204" pitchFamily="34" charset="0"/>
              <a:buChar char="•"/>
            </a:pPr>
            <a:r>
              <a:rPr lang="en-ZA" sz="2400" dirty="0">
                <a:solidFill>
                  <a:srgbClr val="FF0000"/>
                </a:solidFill>
              </a:rPr>
              <a:t>Implicit </a:t>
            </a:r>
            <a:r>
              <a:rPr lang="en-ZA" sz="2400" dirty="0">
                <a:solidFill>
                  <a:srgbClr val="FF0000"/>
                </a:solidFill>
              </a:rPr>
              <a:t>Option </a:t>
            </a:r>
            <a:r>
              <a:rPr lang="en-ZA" sz="2400" dirty="0">
                <a:solidFill>
                  <a:srgbClr val="FF0000"/>
                </a:solidFill>
              </a:rPr>
              <a:t>1: Department Manager</a:t>
            </a:r>
          </a:p>
          <a:p>
            <a:pPr marL="402336" lvl="1" indent="-228600" defTabSz="914400">
              <a:lnSpc>
                <a:spcPct val="80000"/>
              </a:lnSpc>
              <a:spcBef>
                <a:spcPts val="1000"/>
              </a:spcBef>
              <a:buClrTx/>
              <a:buFont typeface="Arial" panose="020B0604020202020204" pitchFamily="34" charset="0"/>
              <a:buChar char="•"/>
            </a:pPr>
            <a:r>
              <a:rPr lang="en-ZA" sz="2400" dirty="0"/>
              <a:t>Within UP’s HCM suite are tables </a:t>
            </a:r>
            <a:r>
              <a:rPr lang="en-ZA" sz="2400" dirty="0" smtClean="0"/>
              <a:t>where, </a:t>
            </a:r>
            <a:r>
              <a:rPr lang="en-ZA" sz="2400" dirty="0"/>
              <a:t>for each </a:t>
            </a:r>
            <a:r>
              <a:rPr lang="en-ZA" sz="2400" dirty="0" err="1" smtClean="0"/>
              <a:t>Dept</a:t>
            </a:r>
            <a:r>
              <a:rPr lang="en-ZA" sz="2400" dirty="0" smtClean="0"/>
              <a:t>, </a:t>
            </a:r>
            <a:r>
              <a:rPr lang="en-ZA" sz="2400" dirty="0"/>
              <a:t>a Manager (EMPLID) </a:t>
            </a:r>
            <a:r>
              <a:rPr lang="en-ZA" sz="2400" dirty="0" smtClean="0"/>
              <a:t>ought to be specified.  (When the manager for a </a:t>
            </a:r>
            <a:r>
              <a:rPr lang="en-ZA" sz="2400" dirty="0" err="1" smtClean="0"/>
              <a:t>Dept</a:t>
            </a:r>
            <a:r>
              <a:rPr lang="en-ZA" sz="2400" dirty="0" smtClean="0"/>
              <a:t> changes, the EMPLID for that </a:t>
            </a:r>
            <a:r>
              <a:rPr lang="en-ZA" sz="2400" dirty="0" err="1" smtClean="0"/>
              <a:t>Dept</a:t>
            </a:r>
            <a:r>
              <a:rPr lang="en-ZA" sz="2400" dirty="0" smtClean="0"/>
              <a:t> is updated in HCM to reflect the new manager)</a:t>
            </a:r>
            <a:endParaRPr lang="en-ZA" sz="2400" dirty="0"/>
          </a:p>
          <a:p>
            <a:pPr marL="402336" lvl="1" indent="-228600" defTabSz="914400">
              <a:lnSpc>
                <a:spcPct val="80000"/>
              </a:lnSpc>
              <a:spcBef>
                <a:spcPts val="1000"/>
              </a:spcBef>
              <a:buClrTx/>
              <a:buFont typeface="Arial" panose="020B0604020202020204" pitchFamily="34" charset="0"/>
              <a:buChar char="•"/>
            </a:pPr>
            <a:r>
              <a:rPr lang="en-ZA" sz="2400" dirty="0"/>
              <a:t>If a User logs on and wishes to search through the Agreement Relationships, the system will </a:t>
            </a:r>
            <a:r>
              <a:rPr lang="en-ZA" sz="2400" dirty="0" smtClean="0"/>
              <a:t>also check </a:t>
            </a:r>
            <a:r>
              <a:rPr lang="en-ZA" sz="2400" dirty="0"/>
              <a:t>to see if their EMPLID appears as the Manager of any </a:t>
            </a:r>
            <a:r>
              <a:rPr lang="en-ZA" sz="2400" dirty="0" smtClean="0"/>
              <a:t>Department</a:t>
            </a:r>
            <a:endParaRPr lang="en-ZA" sz="2400" dirty="0"/>
          </a:p>
          <a:p>
            <a:pPr marL="402336" lvl="1" indent="-228600" defTabSz="914400">
              <a:lnSpc>
                <a:spcPct val="80000"/>
              </a:lnSpc>
              <a:spcBef>
                <a:spcPts val="1000"/>
              </a:spcBef>
              <a:buClrTx/>
              <a:buFont typeface="Arial" panose="020B0604020202020204" pitchFamily="34" charset="0"/>
              <a:buChar char="•"/>
            </a:pPr>
            <a:r>
              <a:rPr lang="en-ZA" sz="2400" dirty="0"/>
              <a:t>If so, </a:t>
            </a:r>
            <a:r>
              <a:rPr lang="en-ZA" sz="2400" dirty="0" smtClean="0"/>
              <a:t>they </a:t>
            </a:r>
            <a:r>
              <a:rPr lang="en-ZA" sz="2400" u="sng" dirty="0" smtClean="0"/>
              <a:t>inherit</a:t>
            </a:r>
            <a:r>
              <a:rPr lang="en-ZA" sz="2400" dirty="0" smtClean="0"/>
              <a:t> (i.e. “implicit”) rights to interact with certain Agreements.  They </a:t>
            </a:r>
            <a:r>
              <a:rPr lang="en-ZA" sz="2400" dirty="0"/>
              <a:t>will be permitted to access all Relationship Agreements linked to that </a:t>
            </a:r>
            <a:r>
              <a:rPr lang="en-ZA" sz="2400" dirty="0" err="1"/>
              <a:t>Dept</a:t>
            </a:r>
            <a:r>
              <a:rPr lang="en-ZA" sz="2400" dirty="0"/>
              <a:t> where they are Manager, or linked to </a:t>
            </a:r>
            <a:r>
              <a:rPr lang="en-ZA" sz="2400" dirty="0" err="1"/>
              <a:t>Depts</a:t>
            </a:r>
            <a:r>
              <a:rPr lang="en-ZA" sz="2400" dirty="0"/>
              <a:t> that are subordinate to the </a:t>
            </a:r>
            <a:r>
              <a:rPr lang="en-ZA" sz="2400" dirty="0" err="1"/>
              <a:t>Depts</a:t>
            </a:r>
            <a:r>
              <a:rPr lang="en-ZA" sz="2400" dirty="0"/>
              <a:t> that they manage</a:t>
            </a:r>
            <a:endParaRPr lang="en-ZA" sz="2400" dirty="0"/>
          </a:p>
          <a:p>
            <a:pPr marL="402336" lvl="1" indent="-228600" defTabSz="914400">
              <a:lnSpc>
                <a:spcPct val="80000"/>
              </a:lnSpc>
              <a:spcBef>
                <a:spcPts val="1000"/>
              </a:spcBef>
              <a:buClrTx/>
              <a:buFont typeface="Arial" panose="020B0604020202020204" pitchFamily="34" charset="0"/>
              <a:buChar char="•"/>
            </a:pPr>
            <a:endParaRPr lang="en-ZA" sz="36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6518463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4" name="Content Placeholder 3"/>
          <p:cNvSpPr>
            <a:spLocks noGrp="1"/>
          </p:cNvSpPr>
          <p:nvPr>
            <p:ph idx="1"/>
          </p:nvPr>
        </p:nvSpPr>
        <p:spPr>
          <a:xfrm>
            <a:off x="721507" y="1169894"/>
            <a:ext cx="10515600" cy="4886045"/>
          </a:xfrm>
        </p:spPr>
        <p:txBody>
          <a:bodyPr>
            <a:noAutofit/>
          </a:bodyPr>
          <a:lstStyle/>
          <a:p>
            <a:pPr marL="0" indent="0">
              <a:buNone/>
            </a:pPr>
            <a:r>
              <a:rPr lang="en-ZA" sz="2800" dirty="0" smtClean="0"/>
              <a:t>Security considerations</a:t>
            </a:r>
            <a:endParaRPr lang="en-ZA" sz="2800" dirty="0" smtClean="0"/>
          </a:p>
          <a:p>
            <a:pPr marL="402336" lvl="1" indent="-228600" defTabSz="914400">
              <a:lnSpc>
                <a:spcPct val="80000"/>
              </a:lnSpc>
              <a:spcBef>
                <a:spcPts val="1000"/>
              </a:spcBef>
              <a:buClrTx/>
              <a:buFont typeface="Arial" panose="020B0604020202020204" pitchFamily="34" charset="0"/>
              <a:buChar char="•"/>
            </a:pPr>
            <a:r>
              <a:rPr lang="en-ZA" sz="2000" dirty="0" smtClean="0"/>
              <a:t>So, to summarise, when a user logs onto PeopleSoft and searches for Agreement Relationships they will only see those Relationships where </a:t>
            </a:r>
            <a:r>
              <a:rPr lang="en-ZA" sz="2000" u="sng" dirty="0" smtClean="0"/>
              <a:t>either:</a:t>
            </a:r>
          </a:p>
          <a:p>
            <a:pPr marL="585216" lvl="2" indent="-228600" defTabSz="914400">
              <a:lnSpc>
                <a:spcPct val="80000"/>
              </a:lnSpc>
              <a:spcBef>
                <a:spcPts val="1000"/>
              </a:spcBef>
              <a:buClrTx/>
              <a:buFont typeface="Arial" panose="020B0604020202020204" pitchFamily="34" charset="0"/>
              <a:buChar char="•"/>
            </a:pPr>
            <a:r>
              <a:rPr lang="en-ZA" sz="2000" dirty="0" smtClean="0"/>
              <a:t>They were explicitly linked to a specific Agreement (by their EMPLID) as either “Requester”, “Owner/Responsible Person” or “Administrator”</a:t>
            </a:r>
          </a:p>
          <a:p>
            <a:pPr marL="585216" lvl="2" indent="-228600" defTabSz="914400">
              <a:lnSpc>
                <a:spcPct val="80000"/>
              </a:lnSpc>
              <a:spcBef>
                <a:spcPts val="1000"/>
              </a:spcBef>
              <a:buClrTx/>
              <a:buFont typeface="Arial" panose="020B0604020202020204" pitchFamily="34" charset="0"/>
              <a:buChar char="•"/>
            </a:pPr>
            <a:r>
              <a:rPr lang="en-ZA" sz="2000" dirty="0" smtClean="0"/>
              <a:t>OR</a:t>
            </a:r>
          </a:p>
          <a:p>
            <a:pPr marL="585216" lvl="2" indent="-228600" defTabSz="914400">
              <a:lnSpc>
                <a:spcPct val="80000"/>
              </a:lnSpc>
              <a:spcBef>
                <a:spcPts val="1000"/>
              </a:spcBef>
              <a:buClrTx/>
              <a:buFont typeface="Arial" panose="020B0604020202020204" pitchFamily="34" charset="0"/>
              <a:buChar char="•"/>
            </a:pPr>
            <a:r>
              <a:rPr lang="en-ZA" sz="2000" dirty="0" smtClean="0"/>
              <a:t>They are designated as a Manager of a Department (in PS HCM) and hence inherit rights to see Agreement Relationships linked to that Department (or its subordinate </a:t>
            </a:r>
            <a:r>
              <a:rPr lang="en-ZA" sz="2000" dirty="0" err="1" smtClean="0"/>
              <a:t>Depts</a:t>
            </a:r>
            <a:r>
              <a:rPr lang="en-ZA" sz="2000" dirty="0" smtClean="0"/>
              <a:t>), </a:t>
            </a:r>
          </a:p>
          <a:p>
            <a:pPr marL="585216" lvl="2" indent="-228600" defTabSz="914400">
              <a:lnSpc>
                <a:spcPct val="80000"/>
              </a:lnSpc>
              <a:spcBef>
                <a:spcPts val="1000"/>
              </a:spcBef>
              <a:buClrTx/>
              <a:buFont typeface="Arial" panose="020B0604020202020204" pitchFamily="34" charset="0"/>
              <a:buChar char="•"/>
            </a:pPr>
            <a:r>
              <a:rPr lang="en-ZA" sz="2000" dirty="0" smtClean="0"/>
              <a:t>OR</a:t>
            </a:r>
          </a:p>
          <a:p>
            <a:pPr marL="585216" lvl="2" indent="-228600" defTabSz="914400">
              <a:lnSpc>
                <a:spcPct val="80000"/>
              </a:lnSpc>
              <a:spcBef>
                <a:spcPts val="1000"/>
              </a:spcBef>
              <a:buClrTx/>
              <a:buFont typeface="Arial" panose="020B0604020202020204" pitchFamily="34" charset="0"/>
              <a:buChar char="•"/>
            </a:pPr>
            <a:r>
              <a:rPr lang="en-ZA" sz="2000" dirty="0" smtClean="0"/>
              <a:t>The have been given EXPLICIT rights to a </a:t>
            </a:r>
            <a:r>
              <a:rPr lang="en-ZA" sz="2000" dirty="0" err="1" smtClean="0"/>
              <a:t>Dept</a:t>
            </a:r>
            <a:r>
              <a:rPr lang="en-ZA" sz="2000" dirty="0" smtClean="0"/>
              <a:t> within a specified </a:t>
            </a:r>
            <a:r>
              <a:rPr lang="en-ZA" sz="2000" dirty="0" err="1" smtClean="0"/>
              <a:t>Dept</a:t>
            </a:r>
            <a:r>
              <a:rPr lang="en-ZA" sz="2000" dirty="0" smtClean="0"/>
              <a:t> Tree – and hence they are able to interact with Relationships linked to </a:t>
            </a:r>
            <a:r>
              <a:rPr lang="en-ZA" sz="2000" dirty="0"/>
              <a:t>that Department (or its subordinate </a:t>
            </a:r>
            <a:r>
              <a:rPr lang="en-ZA" sz="2000" dirty="0" err="1" smtClean="0"/>
              <a:t>Depts</a:t>
            </a:r>
            <a:r>
              <a:rPr lang="en-ZA" sz="2000" dirty="0" smtClean="0"/>
              <a:t>)</a:t>
            </a:r>
            <a:endParaRPr lang="en-ZA" sz="2000" dirty="0"/>
          </a:p>
          <a:p>
            <a:pPr marL="585216" lvl="2" indent="-228600" defTabSz="914400">
              <a:lnSpc>
                <a:spcPct val="80000"/>
              </a:lnSpc>
              <a:spcBef>
                <a:spcPts val="1000"/>
              </a:spcBef>
              <a:buClrTx/>
              <a:buFont typeface="Arial" panose="020B0604020202020204" pitchFamily="34" charset="0"/>
              <a:buChar char="•"/>
            </a:pPr>
            <a:endParaRPr lang="en-ZA" sz="2000" dirty="0" smtClean="0"/>
          </a:p>
          <a:p>
            <a:pPr marL="585216" lvl="2" indent="-228600" defTabSz="914400">
              <a:lnSpc>
                <a:spcPct val="80000"/>
              </a:lnSpc>
              <a:spcBef>
                <a:spcPts val="1000"/>
              </a:spcBef>
              <a:buClrTx/>
              <a:buFont typeface="Arial" panose="020B0604020202020204" pitchFamily="34" charset="0"/>
              <a:buChar char="•"/>
            </a:pPr>
            <a:r>
              <a:rPr lang="en-ZA" sz="2000" dirty="0" smtClean="0">
                <a:solidFill>
                  <a:srgbClr val="0066CC"/>
                </a:solidFill>
              </a:rPr>
              <a:t>To simplify the management of WHAT rights they inherit, a configuration page exists … viz. …</a:t>
            </a:r>
            <a:endParaRPr lang="en-ZA" sz="4000" dirty="0">
              <a:solidFill>
                <a:srgbClr val="0066CC"/>
              </a:solidFill>
            </a:endParaRPr>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22900852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300" y="1397630"/>
            <a:ext cx="7448550" cy="4333875"/>
          </a:xfrm>
          <a:prstGeom prst="rect">
            <a:avLst/>
          </a:prstGeom>
        </p:spPr>
      </p:pic>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a:t>
            </a:r>
            <a:r>
              <a:rPr lang="en-ZA" sz="3200" dirty="0">
                <a:solidFill>
                  <a:srgbClr val="0070C0"/>
                </a:solidFill>
              </a:rPr>
              <a:t>Documents: SECURITY</a:t>
            </a: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
        <p:nvSpPr>
          <p:cNvPr id="7" name="Rounded Rectangular Callout 6"/>
          <p:cNvSpPr/>
          <p:nvPr/>
        </p:nvSpPr>
        <p:spPr>
          <a:xfrm>
            <a:off x="8165360" y="1022096"/>
            <a:ext cx="2929942" cy="1396149"/>
          </a:xfrm>
          <a:prstGeom prst="wedgeRoundRectCallout">
            <a:avLst>
              <a:gd name="adj1" fmla="val -172413"/>
              <a:gd name="adj2" fmla="val 8747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Allows the institution to decide which of the existing </a:t>
            </a:r>
            <a:r>
              <a:rPr lang="en-ZA" sz="1400" b="1" dirty="0" err="1" smtClean="0">
                <a:solidFill>
                  <a:schemeClr val="tx1"/>
                </a:solidFill>
                <a:latin typeface="Arial" panose="020B0604020202020204" pitchFamily="34" charset="0"/>
                <a:cs typeface="Arial" panose="020B0604020202020204" pitchFamily="34" charset="0"/>
              </a:rPr>
              <a:t>Dept</a:t>
            </a:r>
            <a:r>
              <a:rPr lang="en-ZA" sz="1400" b="1" dirty="0" smtClean="0">
                <a:solidFill>
                  <a:schemeClr val="tx1"/>
                </a:solidFill>
                <a:latin typeface="Arial" panose="020B0604020202020204" pitchFamily="34" charset="0"/>
                <a:cs typeface="Arial" panose="020B0604020202020204" pitchFamily="34" charset="0"/>
              </a:rPr>
              <a:t> Trees</a:t>
            </a:r>
            <a:r>
              <a:rPr lang="en-ZA" sz="1400" dirty="0" smtClean="0">
                <a:solidFill>
                  <a:schemeClr val="tx1"/>
                </a:solidFill>
                <a:latin typeface="Arial" panose="020B0604020202020204" pitchFamily="34" charset="0"/>
                <a:cs typeface="Arial" panose="020B0604020202020204" pitchFamily="34" charset="0"/>
              </a:rPr>
              <a:t> (which arrange </a:t>
            </a:r>
            <a:r>
              <a:rPr lang="en-ZA" sz="1400" dirty="0" err="1" smtClean="0">
                <a:solidFill>
                  <a:schemeClr val="tx1"/>
                </a:solidFill>
                <a:latin typeface="Arial" panose="020B0604020202020204" pitchFamily="34" charset="0"/>
                <a:cs typeface="Arial" panose="020B0604020202020204" pitchFamily="34" charset="0"/>
              </a:rPr>
              <a:t>Depts</a:t>
            </a:r>
            <a:r>
              <a:rPr lang="en-ZA" sz="1400" dirty="0" smtClean="0">
                <a:solidFill>
                  <a:schemeClr val="tx1"/>
                </a:solidFill>
                <a:latin typeface="Arial" panose="020B0604020202020204" pitchFamily="34" charset="0"/>
                <a:cs typeface="Arial" panose="020B0604020202020204" pitchFamily="34" charset="0"/>
              </a:rPr>
              <a:t> into an organogram) must be traversed when reviewing Security</a:t>
            </a:r>
            <a:endParaRPr lang="en-ZA" sz="14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14400" y="3620844"/>
            <a:ext cx="4617267" cy="10054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7758708" y="3412073"/>
            <a:ext cx="3743246" cy="1580233"/>
          </a:xfrm>
          <a:prstGeom prst="wedgeRoundRectCallout">
            <a:avLst>
              <a:gd name="adj1" fmla="val -98117"/>
              <a:gd name="adj2" fmla="val 1185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the user is explicitly designated as either (1) The Owner of/Responsible person for; or (2) the Administrator of; or (3) the Requester …. of a Relationship, then these drop down options determine their respective level of access rights  [Part of the EXPLICIT Security rules]</a:t>
            </a:r>
            <a:endParaRPr lang="en-ZA" sz="1400" dirty="0">
              <a:solidFill>
                <a:schemeClr val="tx1"/>
              </a:solidFill>
              <a:latin typeface="Arial" panose="020B0604020202020204" pitchFamily="34" charset="0"/>
              <a:cs typeface="Arial" panose="020B0604020202020204" pitchFamily="34" charset="0"/>
            </a:endParaRPr>
          </a:p>
        </p:txBody>
      </p:sp>
      <p:sp>
        <p:nvSpPr>
          <p:cNvPr id="11" name="Rounded Rectangular Callout 10"/>
          <p:cNvSpPr/>
          <p:nvPr/>
        </p:nvSpPr>
        <p:spPr>
          <a:xfrm>
            <a:off x="7758708" y="5289013"/>
            <a:ext cx="3743246" cy="884984"/>
          </a:xfrm>
          <a:prstGeom prst="wedgeRoundRectCallout">
            <a:avLst>
              <a:gd name="adj1" fmla="val -110176"/>
              <a:gd name="adj2" fmla="val -10700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the user inherits rights to an agreement IMPLICITLY as a consequence of being a manager of a </a:t>
            </a:r>
            <a:r>
              <a:rPr lang="en-ZA" sz="1400" dirty="0" err="1" smtClean="0">
                <a:solidFill>
                  <a:schemeClr val="tx1"/>
                </a:solidFill>
                <a:latin typeface="Arial" panose="020B0604020202020204" pitchFamily="34" charset="0"/>
                <a:cs typeface="Arial" panose="020B0604020202020204" pitchFamily="34" charset="0"/>
              </a:rPr>
              <a:t>Dept</a:t>
            </a:r>
            <a:r>
              <a:rPr lang="en-ZA" sz="1400" dirty="0" smtClean="0">
                <a:solidFill>
                  <a:schemeClr val="tx1"/>
                </a:solidFill>
                <a:latin typeface="Arial" panose="020B0604020202020204" pitchFamily="34" charset="0"/>
                <a:cs typeface="Arial" panose="020B0604020202020204" pitchFamily="34" charset="0"/>
              </a:rPr>
              <a:t>, then this drop down determine their default level of access rights</a:t>
            </a:r>
            <a:endParaRPr lang="en-ZA" sz="14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flipV="1">
            <a:off x="613458" y="3159066"/>
            <a:ext cx="7145250" cy="336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838193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101" y="1016000"/>
            <a:ext cx="9882755" cy="5411694"/>
          </a:xfrm>
          <a:prstGeom prst="rect">
            <a:avLst/>
          </a:prstGeom>
          <a:ln w="12700">
            <a:solidFill>
              <a:schemeClr val="tx1"/>
            </a:solidFill>
          </a:ln>
        </p:spPr>
      </p:pic>
      <p:sp>
        <p:nvSpPr>
          <p:cNvPr id="2" name="Title 1"/>
          <p:cNvSpPr>
            <a:spLocks noGrp="1"/>
          </p:cNvSpPr>
          <p:nvPr>
            <p:ph type="title"/>
          </p:nvPr>
        </p:nvSpPr>
        <p:spPr>
          <a:xfrm>
            <a:off x="838200" y="365125"/>
            <a:ext cx="10515600" cy="650875"/>
          </a:xfrm>
        </p:spPr>
        <p:txBody>
          <a:bodyPr>
            <a:normAutofit/>
          </a:bodyPr>
          <a:lstStyle/>
          <a:p>
            <a:r>
              <a:rPr lang="en-ZA" sz="3200" dirty="0" smtClean="0">
                <a:solidFill>
                  <a:srgbClr val="0070C0"/>
                </a:solidFill>
              </a:rPr>
              <a:t>OVERALL STATUS OF THE Agreement </a:t>
            </a:r>
            <a:r>
              <a:rPr lang="en-ZA" sz="3200" dirty="0" smtClean="0">
                <a:solidFill>
                  <a:srgbClr val="0070C0"/>
                </a:solidFill>
              </a:rPr>
              <a:t>Relationship</a:t>
            </a:r>
            <a:endParaRPr lang="en-ZA" sz="3200" dirty="0"/>
          </a:p>
        </p:txBody>
      </p:sp>
      <p:sp>
        <p:nvSpPr>
          <p:cNvPr id="13" name="Rounded Rectangular Callout 12"/>
          <p:cNvSpPr/>
          <p:nvPr/>
        </p:nvSpPr>
        <p:spPr>
          <a:xfrm>
            <a:off x="8004469" y="2282752"/>
            <a:ext cx="3111822" cy="3186054"/>
          </a:xfrm>
          <a:prstGeom prst="wedgeRoundRectCallout">
            <a:avLst>
              <a:gd name="adj1" fmla="val -131029"/>
              <a:gd name="adj2" fmla="val 494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In the presentation, not much was said about this field!</a:t>
            </a: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rgbClr val="FF0000"/>
                </a:solidFill>
                <a:latin typeface="Arial" panose="020B0604020202020204" pitchFamily="34" charset="0"/>
                <a:cs typeface="Arial" panose="020B0604020202020204" pitchFamily="34" charset="0"/>
              </a:rPr>
              <a:t>This “Relationship Status” is </a:t>
            </a:r>
            <a:r>
              <a:rPr lang="en-ZA" sz="1400" b="1" u="sng" dirty="0" smtClean="0">
                <a:solidFill>
                  <a:srgbClr val="FF0000"/>
                </a:solidFill>
                <a:latin typeface="Arial" panose="020B0604020202020204" pitchFamily="34" charset="0"/>
                <a:cs typeface="Arial" panose="020B0604020202020204" pitchFamily="34" charset="0"/>
              </a:rPr>
              <a:t>not</a:t>
            </a:r>
            <a:r>
              <a:rPr lang="en-ZA" sz="1400" dirty="0" smtClean="0">
                <a:solidFill>
                  <a:srgbClr val="FF0000"/>
                </a:solidFill>
                <a:latin typeface="Arial" panose="020B0604020202020204" pitchFamily="34" charset="0"/>
                <a:cs typeface="Arial" panose="020B0604020202020204" pitchFamily="34" charset="0"/>
              </a:rPr>
              <a:t> manually assigned</a:t>
            </a: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In the same way that the Status of a Signed Contract can be inferred from the Contract’s Start and End Dates relative to the current date, …</a:t>
            </a:r>
          </a:p>
          <a:p>
            <a:endParaRPr lang="en-ZA" sz="1400" dirty="0">
              <a:solidFill>
                <a:schemeClr val="tx1"/>
              </a:solidFill>
              <a:latin typeface="Arial" panose="020B0604020202020204" pitchFamily="34" charset="0"/>
              <a:cs typeface="Arial" panose="020B0604020202020204" pitchFamily="34" charset="0"/>
            </a:endParaRPr>
          </a:p>
          <a:p>
            <a:r>
              <a:rPr lang="en-ZA" sz="1400" dirty="0" smtClean="0">
                <a:solidFill>
                  <a:schemeClr val="tx1"/>
                </a:solidFill>
                <a:latin typeface="Arial" panose="020B0604020202020204" pitchFamily="34" charset="0"/>
                <a:cs typeface="Arial" panose="020B0604020202020204" pitchFamily="34" charset="0"/>
              </a:rPr>
              <a:t>… the System can also infer an overall “Relationship Status”</a:t>
            </a:r>
            <a:endParaRPr lang="en-ZA" sz="14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347101" y="1132114"/>
            <a:ext cx="1360675"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ounded Rectangular Callout 7"/>
          <p:cNvSpPr/>
          <p:nvPr/>
        </p:nvSpPr>
        <p:spPr>
          <a:xfrm>
            <a:off x="8633331" y="841411"/>
            <a:ext cx="2131892" cy="965055"/>
          </a:xfrm>
          <a:prstGeom prst="wedgeRoundRectCallout">
            <a:avLst>
              <a:gd name="adj1" fmla="val -210985"/>
              <a:gd name="adj2" fmla="val 129431"/>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Recall the very first Tab where a new Relationship was captured …?</a:t>
            </a:r>
            <a:endParaRPr lang="en-ZA"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1092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7101" y="1016000"/>
            <a:ext cx="8861317" cy="4852365"/>
          </a:xfrm>
          <a:prstGeom prst="rect">
            <a:avLst/>
          </a:prstGeom>
          <a:ln w="12700">
            <a:solidFill>
              <a:schemeClr val="tx1"/>
            </a:solidFill>
          </a:ln>
        </p:spPr>
      </p:pic>
      <p:sp>
        <p:nvSpPr>
          <p:cNvPr id="2" name="Title 1"/>
          <p:cNvSpPr>
            <a:spLocks noGrp="1"/>
          </p:cNvSpPr>
          <p:nvPr>
            <p:ph type="title"/>
          </p:nvPr>
        </p:nvSpPr>
        <p:spPr>
          <a:xfrm>
            <a:off x="347101" y="230147"/>
            <a:ext cx="10515600" cy="650875"/>
          </a:xfrm>
        </p:spPr>
        <p:txBody>
          <a:bodyPr>
            <a:normAutofit/>
          </a:bodyPr>
          <a:lstStyle/>
          <a:p>
            <a:r>
              <a:rPr lang="en-ZA" sz="3200" dirty="0" smtClean="0">
                <a:solidFill>
                  <a:srgbClr val="0070C0"/>
                </a:solidFill>
              </a:rPr>
              <a:t>OVERALL STATUS OF THE Agreement </a:t>
            </a:r>
            <a:r>
              <a:rPr lang="en-ZA" sz="3200" dirty="0" smtClean="0">
                <a:solidFill>
                  <a:srgbClr val="0070C0"/>
                </a:solidFill>
              </a:rPr>
              <a:t>Relationship</a:t>
            </a:r>
            <a:endParaRPr lang="en-ZA" sz="3200" dirty="0"/>
          </a:p>
        </p:txBody>
      </p:sp>
      <p:sp>
        <p:nvSpPr>
          <p:cNvPr id="13" name="Rounded Rectangular Callout 12"/>
          <p:cNvSpPr/>
          <p:nvPr/>
        </p:nvSpPr>
        <p:spPr>
          <a:xfrm>
            <a:off x="6701742" y="555585"/>
            <a:ext cx="5143157" cy="5872109"/>
          </a:xfrm>
          <a:prstGeom prst="wedgeRoundRectCallout">
            <a:avLst>
              <a:gd name="adj1" fmla="val -66696"/>
              <a:gd name="adj2" fmla="val 2934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smtClean="0">
                <a:solidFill>
                  <a:schemeClr val="tx1"/>
                </a:solidFill>
                <a:latin typeface="Arial" panose="020B0604020202020204" pitchFamily="34" charset="0"/>
                <a:cs typeface="Arial" panose="020B0604020202020204" pitchFamily="34" charset="0"/>
              </a:rPr>
              <a:t>If amongst all the documents that have ever been linked to this Agreement Relationship, there have never been any Signed Contracts, … then the System can also infer an overall “Relationship Status” of “</a:t>
            </a:r>
            <a:r>
              <a:rPr lang="en-ZA" sz="1400" b="1" dirty="0" smtClean="0">
                <a:solidFill>
                  <a:schemeClr val="tx1"/>
                </a:solidFill>
                <a:latin typeface="Arial" panose="020B0604020202020204" pitchFamily="34" charset="0"/>
                <a:cs typeface="Arial" panose="020B0604020202020204" pitchFamily="34" charset="0"/>
              </a:rPr>
              <a:t>Negotiations initiated: No contract signed yet</a:t>
            </a:r>
            <a:r>
              <a:rPr lang="en-ZA" sz="1400" dirty="0" smtClean="0">
                <a:solidFill>
                  <a:schemeClr val="tx1"/>
                </a:solidFill>
                <a:latin typeface="Arial" panose="020B0604020202020204" pitchFamily="34" charset="0"/>
                <a:cs typeface="Arial" panose="020B0604020202020204" pitchFamily="34" charset="0"/>
              </a:rPr>
              <a:t>”</a:t>
            </a:r>
          </a:p>
          <a:p>
            <a:endParaRPr lang="en-ZA" sz="1400" dirty="0">
              <a:solidFill>
                <a:schemeClr val="tx1"/>
              </a:solidFill>
              <a:latin typeface="Arial" panose="020B0604020202020204" pitchFamily="34" charset="0"/>
              <a:cs typeface="Arial" panose="020B0604020202020204" pitchFamily="34" charset="0"/>
            </a:endParaRPr>
          </a:p>
          <a:p>
            <a:r>
              <a:rPr lang="en-ZA" sz="1400" dirty="0">
                <a:solidFill>
                  <a:schemeClr val="tx1"/>
                </a:solidFill>
                <a:latin typeface="Arial" panose="020B0604020202020204" pitchFamily="34" charset="0"/>
                <a:cs typeface="Arial" panose="020B0604020202020204" pitchFamily="34" charset="0"/>
              </a:rPr>
              <a:t>If amongst all the documents that have ever been linked to this Agreement Relationship, there </a:t>
            </a:r>
            <a:r>
              <a:rPr lang="en-ZA" sz="1400" dirty="0" smtClean="0">
                <a:solidFill>
                  <a:schemeClr val="tx1"/>
                </a:solidFill>
                <a:latin typeface="Arial" panose="020B0604020202020204" pitchFamily="34" charset="0"/>
                <a:cs typeface="Arial" panose="020B0604020202020204" pitchFamily="34" charset="0"/>
              </a:rPr>
              <a:t>is at least one document of type “Signed Contract” </a:t>
            </a:r>
            <a:r>
              <a:rPr lang="en-ZA" sz="1400" u="sng" dirty="0" smtClean="0">
                <a:solidFill>
                  <a:schemeClr val="tx1"/>
                </a:solidFill>
                <a:latin typeface="Arial" panose="020B0604020202020204" pitchFamily="34" charset="0"/>
                <a:cs typeface="Arial" panose="020B0604020202020204" pitchFamily="34" charset="0"/>
              </a:rPr>
              <a:t>AND</a:t>
            </a:r>
            <a:r>
              <a:rPr lang="en-ZA" sz="1400" dirty="0" smtClean="0">
                <a:solidFill>
                  <a:schemeClr val="tx1"/>
                </a:solidFill>
                <a:latin typeface="Arial" panose="020B0604020202020204" pitchFamily="34" charset="0"/>
                <a:cs typeface="Arial" panose="020B0604020202020204" pitchFamily="34" charset="0"/>
              </a:rPr>
              <a:t> this Document is in a status of “Contract Active”, </a:t>
            </a:r>
            <a:r>
              <a:rPr lang="en-ZA" sz="1400" dirty="0">
                <a:solidFill>
                  <a:schemeClr val="tx1"/>
                </a:solidFill>
                <a:latin typeface="Arial" panose="020B0604020202020204" pitchFamily="34" charset="0"/>
                <a:cs typeface="Arial" panose="020B0604020202020204" pitchFamily="34" charset="0"/>
              </a:rPr>
              <a:t>… then the System can also infer an overall “Relationship Status</a:t>
            </a:r>
            <a:r>
              <a:rPr lang="en-ZA" sz="1400" dirty="0" smtClean="0">
                <a:solidFill>
                  <a:schemeClr val="tx1"/>
                </a:solidFill>
                <a:latin typeface="Arial" panose="020B0604020202020204" pitchFamily="34" charset="0"/>
                <a:cs typeface="Arial" panose="020B0604020202020204" pitchFamily="34" charset="0"/>
              </a:rPr>
              <a:t>” = “</a:t>
            </a:r>
            <a:r>
              <a:rPr lang="en-ZA" sz="1400" b="1" dirty="0" smtClean="0">
                <a:solidFill>
                  <a:schemeClr val="tx1"/>
                </a:solidFill>
                <a:latin typeface="Arial" panose="020B0604020202020204" pitchFamily="34" charset="0"/>
                <a:cs typeface="Arial" panose="020B0604020202020204" pitchFamily="34" charset="0"/>
              </a:rPr>
              <a:t>Relationship Active: Active Contracts exist</a:t>
            </a:r>
            <a:r>
              <a:rPr lang="en-ZA" sz="1400" dirty="0" smtClean="0">
                <a:solidFill>
                  <a:schemeClr val="tx1"/>
                </a:solidFill>
                <a:latin typeface="Arial" panose="020B0604020202020204" pitchFamily="34" charset="0"/>
                <a:cs typeface="Arial" panose="020B0604020202020204" pitchFamily="34" charset="0"/>
              </a:rPr>
              <a:t>”</a:t>
            </a:r>
          </a:p>
          <a:p>
            <a:endParaRPr lang="en-ZA" sz="1400" dirty="0">
              <a:solidFill>
                <a:schemeClr val="tx1"/>
              </a:solidFill>
              <a:latin typeface="Arial" panose="020B0604020202020204" pitchFamily="34" charset="0"/>
              <a:cs typeface="Arial" panose="020B0604020202020204" pitchFamily="34" charset="0"/>
            </a:endParaRPr>
          </a:p>
          <a:p>
            <a:r>
              <a:rPr lang="en-ZA" sz="1400" dirty="0">
                <a:solidFill>
                  <a:schemeClr val="tx1"/>
                </a:solidFill>
                <a:latin typeface="Arial" panose="020B0604020202020204" pitchFamily="34" charset="0"/>
                <a:cs typeface="Arial" panose="020B0604020202020204" pitchFamily="34" charset="0"/>
              </a:rPr>
              <a:t>If amongst all the documents that have ever been linked to this Agreement Relationship, there </a:t>
            </a:r>
            <a:r>
              <a:rPr lang="en-ZA" sz="1400" u="sng" dirty="0" smtClean="0">
                <a:solidFill>
                  <a:schemeClr val="tx1"/>
                </a:solidFill>
                <a:latin typeface="Arial" panose="020B0604020202020204" pitchFamily="34" charset="0"/>
                <a:cs typeface="Arial" panose="020B0604020202020204" pitchFamily="34" charset="0"/>
              </a:rPr>
              <a:t>are</a:t>
            </a:r>
            <a:r>
              <a:rPr lang="en-ZA" sz="1400" dirty="0" smtClean="0">
                <a:solidFill>
                  <a:schemeClr val="tx1"/>
                </a:solidFill>
                <a:latin typeface="Arial" panose="020B0604020202020204" pitchFamily="34" charset="0"/>
                <a:cs typeface="Arial" panose="020B0604020202020204" pitchFamily="34" charset="0"/>
              </a:rPr>
              <a:t> documents </a:t>
            </a:r>
            <a:r>
              <a:rPr lang="en-ZA" sz="1400" dirty="0">
                <a:solidFill>
                  <a:schemeClr val="tx1"/>
                </a:solidFill>
                <a:latin typeface="Arial" panose="020B0604020202020204" pitchFamily="34" charset="0"/>
                <a:cs typeface="Arial" panose="020B0604020202020204" pitchFamily="34" charset="0"/>
              </a:rPr>
              <a:t>of type “Signed Contract” </a:t>
            </a:r>
            <a:r>
              <a:rPr lang="en-ZA" sz="1400" dirty="0" smtClean="0">
                <a:solidFill>
                  <a:schemeClr val="tx1"/>
                </a:solidFill>
                <a:latin typeface="Arial" panose="020B0604020202020204" pitchFamily="34" charset="0"/>
                <a:cs typeface="Arial" panose="020B0604020202020204" pitchFamily="34" charset="0"/>
              </a:rPr>
              <a:t>BUT all of them are either in a status of “Contract Signed – but Completed/Closed” or a status of “Contract Terminated/Aborted” , </a:t>
            </a:r>
            <a:r>
              <a:rPr lang="en-ZA" sz="1400" dirty="0">
                <a:solidFill>
                  <a:schemeClr val="tx1"/>
                </a:solidFill>
                <a:latin typeface="Arial" panose="020B0604020202020204" pitchFamily="34" charset="0"/>
                <a:cs typeface="Arial" panose="020B0604020202020204" pitchFamily="34" charset="0"/>
              </a:rPr>
              <a:t>… then the System can also infer an overall “Relationship Status” = </a:t>
            </a:r>
            <a:r>
              <a:rPr lang="en-ZA" sz="1400" dirty="0" smtClean="0">
                <a:solidFill>
                  <a:schemeClr val="tx1"/>
                </a:solidFill>
                <a:latin typeface="Arial" panose="020B0604020202020204" pitchFamily="34" charset="0"/>
                <a:cs typeface="Arial" panose="020B0604020202020204" pitchFamily="34" charset="0"/>
              </a:rPr>
              <a:t>“</a:t>
            </a:r>
            <a:r>
              <a:rPr lang="en-ZA" sz="1400" b="1" dirty="0" smtClean="0">
                <a:solidFill>
                  <a:schemeClr val="tx1"/>
                </a:solidFill>
                <a:latin typeface="Arial" panose="020B0604020202020204" pitchFamily="34" charset="0"/>
                <a:cs typeface="Arial" panose="020B0604020202020204" pitchFamily="34" charset="0"/>
              </a:rPr>
              <a:t>Relationship no longer active: all Contracts closed/completed</a:t>
            </a:r>
            <a:r>
              <a:rPr lang="en-ZA" sz="1400" dirty="0" smtClean="0">
                <a:solidFill>
                  <a:schemeClr val="tx1"/>
                </a:solidFill>
                <a:latin typeface="Arial" panose="020B0604020202020204" pitchFamily="34" charset="0"/>
                <a:cs typeface="Arial" panose="020B0604020202020204" pitchFamily="34" charset="0"/>
              </a:rPr>
              <a:t>”</a:t>
            </a:r>
          </a:p>
          <a:p>
            <a:endParaRPr lang="en-ZA" sz="1400" dirty="0">
              <a:solidFill>
                <a:schemeClr val="tx1"/>
              </a:solidFill>
              <a:latin typeface="Arial" panose="020B0604020202020204" pitchFamily="34" charset="0"/>
              <a:cs typeface="Arial" panose="020B0604020202020204" pitchFamily="34" charset="0"/>
            </a:endParaRPr>
          </a:p>
          <a:p>
            <a:r>
              <a:rPr lang="en-ZA" sz="1400" b="1" dirty="0" smtClean="0">
                <a:solidFill>
                  <a:srgbClr val="0066CC"/>
                </a:solidFill>
                <a:latin typeface="Arial" panose="020B0604020202020204" pitchFamily="34" charset="0"/>
                <a:cs typeface="Arial" panose="020B0604020202020204" pitchFamily="34" charset="0"/>
              </a:rPr>
              <a:t>A nightly batch job assesses all Document Statuses to deduce and update the status of each Agreement Relationship</a:t>
            </a:r>
            <a:endParaRPr lang="en-ZA" sz="1400" b="1" dirty="0">
              <a:solidFill>
                <a:srgbClr val="0066CC"/>
              </a:solidFill>
              <a:latin typeface="Arial" panose="020B0604020202020204" pitchFamily="34" charset="0"/>
              <a:cs typeface="Arial" panose="020B0604020202020204" pitchFamily="34" charset="0"/>
            </a:endParaRPr>
          </a:p>
        </p:txBody>
      </p:sp>
      <p:sp>
        <p:nvSpPr>
          <p:cNvPr id="5" name="Rounded Rectangle 4"/>
          <p:cNvSpPr/>
          <p:nvPr/>
        </p:nvSpPr>
        <p:spPr>
          <a:xfrm>
            <a:off x="347101" y="1132114"/>
            <a:ext cx="1360675" cy="3874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414239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1128913" y="1584659"/>
            <a:ext cx="10515600" cy="4886045"/>
          </a:xfrm>
        </p:spPr>
        <p:txBody>
          <a:bodyPr>
            <a:noAutofit/>
          </a:bodyPr>
          <a:lstStyle/>
          <a:p>
            <a:pPr marL="0" indent="0">
              <a:buNone/>
            </a:pPr>
            <a:r>
              <a:rPr lang="en-ZA" sz="3200" dirty="0" smtClean="0"/>
              <a:t>Conclusions</a:t>
            </a:r>
          </a:p>
          <a:p>
            <a:pPr marL="228600" indent="-228600" defTabSz="914400">
              <a:lnSpc>
                <a:spcPct val="80000"/>
              </a:lnSpc>
              <a:spcBef>
                <a:spcPts val="1000"/>
              </a:spcBef>
              <a:buClrTx/>
              <a:buFont typeface="Arial" panose="020B0604020202020204" pitchFamily="34" charset="0"/>
              <a:buChar char="•"/>
            </a:pPr>
            <a:r>
              <a:rPr lang="en-ZA" sz="2200" dirty="0"/>
              <a:t>The current design – which stores information about potential, current and prior Agreement Relationships in PeopleSoft, but which uses RIDC to store and retrieve documents relating to these Relationships in Oracle Web </a:t>
            </a:r>
            <a:r>
              <a:rPr lang="en-ZA" sz="2200" dirty="0" err="1"/>
              <a:t>Center</a:t>
            </a:r>
            <a:r>
              <a:rPr lang="en-ZA" sz="2200" dirty="0"/>
              <a:t> – has addressed a number of </a:t>
            </a:r>
            <a:r>
              <a:rPr lang="en-ZA" sz="2200" dirty="0" smtClean="0"/>
              <a:t>UP’s </a:t>
            </a:r>
            <a:r>
              <a:rPr lang="en-ZA" sz="2200" dirty="0"/>
              <a:t>business requirements</a:t>
            </a:r>
          </a:p>
          <a:p>
            <a:pPr marL="228600" indent="-228600" defTabSz="914400">
              <a:lnSpc>
                <a:spcPct val="80000"/>
              </a:lnSpc>
              <a:spcBef>
                <a:spcPts val="1000"/>
              </a:spcBef>
              <a:buClrTx/>
              <a:buFont typeface="Arial" panose="020B0604020202020204" pitchFamily="34" charset="0"/>
              <a:buChar char="•"/>
            </a:pPr>
            <a:r>
              <a:rPr lang="en-ZA" sz="2200" dirty="0"/>
              <a:t>It has provided a central infrastructure that improves the </a:t>
            </a:r>
            <a:r>
              <a:rPr lang="en-ZA" sz="2200" dirty="0" smtClean="0"/>
              <a:t>institution’s </a:t>
            </a:r>
            <a:r>
              <a:rPr lang="en-ZA" sz="2200" dirty="0"/>
              <a:t>ability to understand, and report on, its portfolio of relationships and to more easily locate the physical copies of signed </a:t>
            </a:r>
            <a:r>
              <a:rPr lang="en-ZA" sz="2200" dirty="0" smtClean="0"/>
              <a:t>contracts</a:t>
            </a:r>
          </a:p>
          <a:p>
            <a:pPr marL="228600" indent="-228600" defTabSz="914400">
              <a:lnSpc>
                <a:spcPct val="80000"/>
              </a:lnSpc>
              <a:spcBef>
                <a:spcPts val="1000"/>
              </a:spcBef>
              <a:buClrTx/>
              <a:buFont typeface="Arial" panose="020B0604020202020204" pitchFamily="34" charset="0"/>
              <a:buChar char="•"/>
            </a:pPr>
            <a:r>
              <a:rPr lang="en-ZA" sz="2200" dirty="0" smtClean="0"/>
              <a:t>It delivers functionality to proactive alert Contract Owners to the approaching expiry of contracts, and can send out reminders of due dates of future or overdue deliverables</a:t>
            </a:r>
            <a:endParaRPr lang="en-ZA" sz="2200" dirty="0"/>
          </a:p>
          <a:p>
            <a:pPr marL="228600" indent="-228600" defTabSz="914400">
              <a:lnSpc>
                <a:spcPct val="80000"/>
              </a:lnSpc>
              <a:spcBef>
                <a:spcPts val="1000"/>
              </a:spcBef>
              <a:buClrTx/>
              <a:buFont typeface="Arial" panose="020B0604020202020204" pitchFamily="34" charset="0"/>
              <a:buChar char="•"/>
            </a:pPr>
            <a:r>
              <a:rPr lang="en-ZA" sz="2200" dirty="0"/>
              <a:t>It has leveraged </a:t>
            </a:r>
            <a:r>
              <a:rPr lang="en-ZA" sz="2200" dirty="0" smtClean="0"/>
              <a:t>security </a:t>
            </a:r>
            <a:r>
              <a:rPr lang="en-ZA" sz="2200" dirty="0"/>
              <a:t>capabilities within PeopleSoft to effectively control “who can see what” </a:t>
            </a:r>
            <a:r>
              <a:rPr lang="en-ZA" sz="2200" dirty="0" smtClean="0"/>
              <a:t>information – thereby satisfying some very complex security requirements</a:t>
            </a:r>
            <a:endParaRPr lang="en-ZA" sz="2200" dirty="0"/>
          </a:p>
          <a:p>
            <a:pPr marL="228600" indent="-228600" defTabSz="914400">
              <a:lnSpc>
                <a:spcPct val="80000"/>
              </a:lnSpc>
              <a:spcBef>
                <a:spcPts val="1000"/>
              </a:spcBef>
              <a:buClrTx/>
              <a:buFont typeface="Arial" panose="020B0604020202020204" pitchFamily="34" charset="0"/>
              <a:buChar char="•"/>
            </a:pPr>
            <a:r>
              <a:rPr lang="en-ZA" sz="2200" dirty="0"/>
              <a:t>It requires the scanning of “Approval Routing Documents” </a:t>
            </a:r>
            <a:r>
              <a:rPr lang="en-ZA" sz="2200" dirty="0" smtClean="0"/>
              <a:t>in future to </a:t>
            </a:r>
            <a:r>
              <a:rPr lang="en-ZA" sz="2200" dirty="0"/>
              <a:t>accompany signed contracts – which should improve compliance with UP contracting policies</a:t>
            </a:r>
          </a:p>
          <a:p>
            <a:pPr marL="0" indent="0">
              <a:buNone/>
            </a:pPr>
            <a:r>
              <a:rPr lang="en-ZA" sz="3200" dirty="0" smtClean="0"/>
              <a:t> </a:t>
            </a:r>
          </a:p>
          <a:p>
            <a:pPr marL="0" indent="0">
              <a:buNone/>
            </a:pPr>
            <a:endParaRPr lang="en-ZA" sz="32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18168072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7"/>
            <a:ext cx="9720072" cy="557784"/>
          </a:xfrm>
        </p:spPr>
        <p:txBody>
          <a:bodyPr>
            <a:normAutofit/>
          </a:bodyPr>
          <a:lstStyle/>
          <a:p>
            <a:r>
              <a:rPr lang="en-US" sz="3600" dirty="0" smtClean="0"/>
              <a:t>CLOSING</a:t>
            </a:r>
            <a:endParaRPr lang="en-US" sz="3600" dirty="0"/>
          </a:p>
        </p:txBody>
      </p:sp>
      <p:sp>
        <p:nvSpPr>
          <p:cNvPr id="3" name="Content Placeholder 2"/>
          <p:cNvSpPr>
            <a:spLocks noGrp="1"/>
          </p:cNvSpPr>
          <p:nvPr>
            <p:ph idx="1"/>
          </p:nvPr>
        </p:nvSpPr>
        <p:spPr>
          <a:xfrm>
            <a:off x="1024129" y="1743075"/>
            <a:ext cx="9720073" cy="4566285"/>
          </a:xfrm>
        </p:spPr>
        <p:txBody>
          <a:bodyPr>
            <a:normAutofit/>
          </a:bodyPr>
          <a:lstStyle/>
          <a:p>
            <a:pPr marL="363538" indent="-269875">
              <a:buFont typeface="Wingdings" panose="05000000000000000000" pitchFamily="2" charset="2"/>
              <a:buChar char="§"/>
            </a:pPr>
            <a:r>
              <a:rPr lang="en-ZA" sz="2400" dirty="0" smtClean="0"/>
              <a:t>Thank You!</a:t>
            </a:r>
          </a:p>
          <a:p>
            <a:pPr marL="363538" indent="-269875">
              <a:buFont typeface="Wingdings" panose="05000000000000000000" pitchFamily="2" charset="2"/>
              <a:buChar char="§"/>
            </a:pPr>
            <a:endParaRPr lang="en-ZA" sz="2400" dirty="0"/>
          </a:p>
          <a:p>
            <a:pPr marL="363538" indent="-269875">
              <a:buFont typeface="Wingdings" panose="05000000000000000000" pitchFamily="2" charset="2"/>
              <a:buChar char="§"/>
            </a:pPr>
            <a:r>
              <a:rPr lang="en-ZA" sz="2400" dirty="0" smtClean="0"/>
              <a:t>Questions?</a:t>
            </a:r>
          </a:p>
          <a:p>
            <a:pPr marL="363538" indent="-269875">
              <a:buFont typeface="Wingdings" panose="05000000000000000000" pitchFamily="2" charset="2"/>
              <a:buChar char="§"/>
            </a:pPr>
            <a:endParaRPr lang="en-ZA" sz="2400" dirty="0"/>
          </a:p>
          <a:p>
            <a:pPr marL="537274" lvl="1" indent="-269875">
              <a:buFont typeface="Wingdings" panose="05000000000000000000" pitchFamily="2" charset="2"/>
              <a:buChar char="§"/>
            </a:pPr>
            <a:endParaRPr lang="en-ZA" dirty="0" smtClean="0"/>
          </a:p>
        </p:txBody>
      </p:sp>
      <p:sp>
        <p:nvSpPr>
          <p:cNvPr id="4" name="Footer Placeholder 3"/>
          <p:cNvSpPr>
            <a:spLocks noGrp="1"/>
          </p:cNvSpPr>
          <p:nvPr>
            <p:ph type="ftr" sz="quarter" idx="11"/>
          </p:nvPr>
        </p:nvSpPr>
        <p:spPr/>
        <p:txBody>
          <a:bodyPr/>
          <a:lstStyle/>
          <a:p>
            <a:r>
              <a:rPr lang="en-US" dirty="0">
                <a:solidFill>
                  <a:prstClr val="black">
                    <a:lumMod val="90000"/>
                    <a:lumOff val="10000"/>
                  </a:prstClr>
                </a:solidFill>
              </a:rPr>
              <a:t>SOUTH AFRICAN HEUG </a:t>
            </a:r>
            <a:r>
              <a:rPr lang="en-US" dirty="0" smtClean="0">
                <a:solidFill>
                  <a:prstClr val="black">
                    <a:lumMod val="90000"/>
                    <a:lumOff val="10000"/>
                  </a:prstClr>
                </a:solidFill>
              </a:rPr>
              <a:t>10/11 JULY2017</a:t>
            </a:r>
            <a:endParaRPr lang="en-US" dirty="0">
              <a:solidFill>
                <a:prstClr val="black">
                  <a:lumMod val="90000"/>
                  <a:lumOff val="10000"/>
                </a:prstClr>
              </a:solidFill>
            </a:endParaRPr>
          </a:p>
        </p:txBody>
      </p:sp>
    </p:spTree>
    <p:extLst>
      <p:ext uri="{BB962C8B-B14F-4D97-AF65-F5344CB8AC3E}">
        <p14:creationId xmlns:p14="http://schemas.microsoft.com/office/powerpoint/2010/main" val="19755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smtClean="0">
                <a:solidFill>
                  <a:srgbClr val="0070C0"/>
                </a:solidFill>
              </a:rPr>
              <a:t>BACKGROUND</a:t>
            </a:r>
            <a:endParaRPr lang="en-ZA" sz="3200" dirty="0"/>
          </a:p>
        </p:txBody>
      </p:sp>
      <p:sp>
        <p:nvSpPr>
          <p:cNvPr id="4" name="Content Placeholder 3"/>
          <p:cNvSpPr>
            <a:spLocks noGrp="1"/>
          </p:cNvSpPr>
          <p:nvPr>
            <p:ph idx="1"/>
          </p:nvPr>
        </p:nvSpPr>
        <p:spPr>
          <a:xfrm>
            <a:off x="933594" y="1914808"/>
            <a:ext cx="9720073" cy="4023360"/>
          </a:xfrm>
        </p:spPr>
        <p:txBody>
          <a:bodyPr>
            <a:noAutofit/>
          </a:bodyPr>
          <a:lstStyle/>
          <a:p>
            <a:pPr marL="228600" indent="-228600" defTabSz="914400">
              <a:spcBef>
                <a:spcPts val="1000"/>
              </a:spcBef>
              <a:buClrTx/>
              <a:buFont typeface="Arial" panose="020B0604020202020204" pitchFamily="34" charset="0"/>
              <a:buChar char="•"/>
            </a:pPr>
            <a:r>
              <a:rPr lang="en-ZA" sz="2400" dirty="0"/>
              <a:t>Earlier external audits </a:t>
            </a:r>
            <a:r>
              <a:rPr lang="en-ZA" sz="2400" dirty="0" smtClean="0"/>
              <a:t>conducted at </a:t>
            </a:r>
            <a:r>
              <a:rPr lang="en-ZA" sz="2400" dirty="0"/>
              <a:t>UP </a:t>
            </a:r>
            <a:r>
              <a:rPr lang="en-ZA" sz="2400" dirty="0" smtClean="0"/>
              <a:t>had raised </a:t>
            </a:r>
            <a:r>
              <a:rPr lang="en-ZA" sz="2400" dirty="0"/>
              <a:t>concerns that UP lacked </a:t>
            </a:r>
            <a:r>
              <a:rPr lang="en-ZA" sz="2400" dirty="0" smtClean="0"/>
              <a:t>comprehensive contracting, and contract </a:t>
            </a:r>
            <a:r>
              <a:rPr lang="en-ZA" sz="2400" u="sng" dirty="0"/>
              <a:t>document</a:t>
            </a:r>
            <a:r>
              <a:rPr lang="en-ZA" sz="2400" dirty="0"/>
              <a:t> </a:t>
            </a:r>
            <a:r>
              <a:rPr lang="en-ZA" sz="2400" dirty="0" smtClean="0"/>
              <a:t>management, …. </a:t>
            </a:r>
            <a:r>
              <a:rPr lang="en-ZA" sz="2400" dirty="0"/>
              <a:t>processes, procedures and </a:t>
            </a:r>
            <a:r>
              <a:rPr lang="en-ZA" sz="2400" dirty="0" smtClean="0"/>
              <a:t>systems.  </a:t>
            </a:r>
            <a:r>
              <a:rPr lang="en-ZA" sz="2400" dirty="0"/>
              <a:t>For example:</a:t>
            </a:r>
          </a:p>
          <a:p>
            <a:pPr marL="402336" lvl="1" indent="-228600" defTabSz="914400">
              <a:spcBef>
                <a:spcPts val="1000"/>
              </a:spcBef>
              <a:buClrTx/>
              <a:buFont typeface="Arial" panose="020B0604020202020204" pitchFamily="34" charset="0"/>
              <a:buChar char="•"/>
            </a:pPr>
            <a:r>
              <a:rPr lang="en-ZA" sz="2000" dirty="0" smtClean="0"/>
              <a:t>Contractual </a:t>
            </a:r>
            <a:r>
              <a:rPr lang="en-ZA" sz="2000" dirty="0"/>
              <a:t>relationships were being entered into by UP entities without the required compliance with institutional policies and signing authorities</a:t>
            </a:r>
          </a:p>
          <a:p>
            <a:pPr marL="402336" lvl="1" indent="-228600" defTabSz="914400">
              <a:spcBef>
                <a:spcPts val="1000"/>
              </a:spcBef>
              <a:buClrTx/>
              <a:buFont typeface="Arial" panose="020B0604020202020204" pitchFamily="34" charset="0"/>
              <a:buChar char="•"/>
            </a:pPr>
            <a:r>
              <a:rPr lang="en-ZA" sz="2000" dirty="0"/>
              <a:t>Physical copies of contracts were distributed across the organisation with no central database identifying where the physical signed contracts were </a:t>
            </a:r>
            <a:r>
              <a:rPr lang="en-ZA" sz="2000" dirty="0" smtClean="0"/>
              <a:t>being filed/stored</a:t>
            </a:r>
            <a:endParaRPr lang="en-ZA" sz="2000" dirty="0"/>
          </a:p>
          <a:p>
            <a:pPr marL="402336" lvl="1" indent="-228600" defTabSz="914400">
              <a:spcBef>
                <a:spcPts val="1000"/>
              </a:spcBef>
              <a:buClrTx/>
              <a:buFont typeface="Arial" panose="020B0604020202020204" pitchFamily="34" charset="0"/>
              <a:buChar char="•"/>
            </a:pPr>
            <a:r>
              <a:rPr lang="en-ZA" sz="2000" dirty="0" smtClean="0"/>
              <a:t>There was no central system recording “</a:t>
            </a:r>
            <a:r>
              <a:rPr lang="en-ZA" sz="2000" dirty="0"/>
              <a:t>which </a:t>
            </a:r>
            <a:r>
              <a:rPr lang="en-ZA" sz="2000" dirty="0">
                <a:solidFill>
                  <a:srgbClr val="FF0000"/>
                </a:solidFill>
              </a:rPr>
              <a:t>UP parties</a:t>
            </a:r>
            <a:r>
              <a:rPr lang="en-ZA" sz="2000" dirty="0"/>
              <a:t>” </a:t>
            </a:r>
            <a:r>
              <a:rPr lang="en-ZA" sz="2000" dirty="0" smtClean="0"/>
              <a:t>had entered into “which </a:t>
            </a:r>
            <a:r>
              <a:rPr lang="en-ZA" sz="2000" dirty="0" smtClean="0">
                <a:solidFill>
                  <a:srgbClr val="FF0000"/>
                </a:solidFill>
              </a:rPr>
              <a:t>type of contracts</a:t>
            </a:r>
            <a:r>
              <a:rPr lang="en-ZA" sz="2000" dirty="0" smtClean="0"/>
              <a:t>” with </a:t>
            </a:r>
            <a:r>
              <a:rPr lang="en-ZA" sz="2000" dirty="0"/>
              <a:t>“which </a:t>
            </a:r>
            <a:r>
              <a:rPr lang="en-ZA" sz="2000" dirty="0">
                <a:solidFill>
                  <a:srgbClr val="FF0000"/>
                </a:solidFill>
              </a:rPr>
              <a:t>external parties</a:t>
            </a:r>
            <a:r>
              <a:rPr lang="en-ZA" sz="2000" dirty="0" smtClean="0"/>
              <a:t>”</a:t>
            </a:r>
          </a:p>
          <a:p>
            <a:pPr marL="402336" lvl="1" indent="-228600" defTabSz="914400">
              <a:spcBef>
                <a:spcPts val="1000"/>
              </a:spcBef>
              <a:buClrTx/>
              <a:buFont typeface="Arial" panose="020B0604020202020204" pitchFamily="34" charset="0"/>
              <a:buChar char="•"/>
            </a:pPr>
            <a:r>
              <a:rPr lang="en-ZA" sz="2000" dirty="0" smtClean="0"/>
              <a:t>Contractual obligations arising from these contracts were poorly monitored to ensure compliance by UP (or by the third party)</a:t>
            </a:r>
            <a:endParaRPr lang="en-ZA" sz="2000"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240894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053461"/>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1024129" y="1711104"/>
            <a:ext cx="9720073" cy="4598255"/>
          </a:xfrm>
        </p:spPr>
        <p:txBody>
          <a:bodyPr>
            <a:normAutofit fontScale="92500" lnSpcReduction="10000"/>
          </a:bodyPr>
          <a:lstStyle/>
          <a:p>
            <a:pPr marL="0" indent="0" defTabSz="914400">
              <a:spcBef>
                <a:spcPts val="1000"/>
              </a:spcBef>
              <a:buClrTx/>
              <a:buNone/>
            </a:pPr>
            <a:r>
              <a:rPr lang="en-ZA" sz="2400" b="1" dirty="0"/>
              <a:t>Institutional response:</a:t>
            </a:r>
          </a:p>
          <a:p>
            <a:pPr marL="228600" indent="-228600" defTabSz="914400">
              <a:spcBef>
                <a:spcPts val="1000"/>
              </a:spcBef>
              <a:buClrTx/>
              <a:buFont typeface="Arial" panose="020B0604020202020204" pitchFamily="34" charset="0"/>
              <a:buChar char="•"/>
            </a:pPr>
            <a:r>
              <a:rPr lang="en-ZA" sz="2400" dirty="0"/>
              <a:t>In late 2017 a revised Contract Management Policy was approved by UP Executive:</a:t>
            </a:r>
          </a:p>
          <a:p>
            <a:pPr marL="228600" indent="-228600" defTabSz="914400">
              <a:spcBef>
                <a:spcPts val="1000"/>
              </a:spcBef>
              <a:buClrTx/>
              <a:buFont typeface="Arial" panose="020B0604020202020204" pitchFamily="34" charset="0"/>
              <a:buChar char="•"/>
            </a:pPr>
            <a:r>
              <a:rPr lang="en-ZA" sz="2400" dirty="0"/>
              <a:t>Included </a:t>
            </a:r>
            <a:r>
              <a:rPr lang="en-ZA" sz="2400" dirty="0" smtClean="0"/>
              <a:t>in this policy were requirements that:</a:t>
            </a:r>
            <a:endParaRPr lang="en-ZA" sz="2400" dirty="0"/>
          </a:p>
          <a:p>
            <a:pPr marL="411480" lvl="2" indent="-228600" defTabSz="914400">
              <a:spcBef>
                <a:spcPts val="1000"/>
              </a:spcBef>
              <a:spcAft>
                <a:spcPts val="200"/>
              </a:spcAft>
              <a:buClrTx/>
              <a:buSzPct val="100000"/>
              <a:buFont typeface="Arial" panose="020B0604020202020204" pitchFamily="34" charset="0"/>
              <a:buChar char="•"/>
            </a:pPr>
            <a:r>
              <a:rPr lang="en-ZA" sz="2000" dirty="0" smtClean="0"/>
              <a:t>All contracts* entered into with third parties by UP staff were to be accompanied by a “Contract Approval Routing Document” that could prove that all the necessary parties (as determined by the policy) had been consulted prior to signing, and that the signatories had acted in accordance with the institution’s approval framework </a:t>
            </a:r>
          </a:p>
          <a:p>
            <a:pPr marL="411480" lvl="2" indent="-228600" defTabSz="914400">
              <a:spcBef>
                <a:spcPts val="1000"/>
              </a:spcBef>
              <a:spcAft>
                <a:spcPts val="200"/>
              </a:spcAft>
              <a:buClrTx/>
              <a:buSzPct val="100000"/>
              <a:buFont typeface="Arial" panose="020B0604020202020204" pitchFamily="34" charset="0"/>
              <a:buChar char="•"/>
            </a:pPr>
            <a:r>
              <a:rPr lang="en-ZA" sz="2000" dirty="0" smtClean="0"/>
              <a:t>Once the contract has been signed, all signed </a:t>
            </a:r>
            <a:r>
              <a:rPr lang="en-ZA" sz="2000" dirty="0" err="1" smtClean="0"/>
              <a:t>documentss</a:t>
            </a:r>
            <a:r>
              <a:rPr lang="en-ZA" sz="2000" dirty="0" smtClean="0"/>
              <a:t> – together with their respective “Approval Routing Documents” - </a:t>
            </a:r>
            <a:r>
              <a:rPr lang="en-ZA" sz="2000" dirty="0"/>
              <a:t>are </a:t>
            </a:r>
            <a:r>
              <a:rPr lang="en-ZA" sz="2000" dirty="0" smtClean="0"/>
              <a:t>to be scanned; </a:t>
            </a:r>
            <a:r>
              <a:rPr lang="en-ZA" sz="2000" dirty="0"/>
              <a:t>and that </a:t>
            </a:r>
          </a:p>
          <a:p>
            <a:pPr marL="411480" lvl="2" indent="-228600" defTabSz="914400">
              <a:spcBef>
                <a:spcPts val="1000"/>
              </a:spcBef>
              <a:spcAft>
                <a:spcPts val="200"/>
              </a:spcAft>
              <a:buClrTx/>
              <a:buSzPct val="100000"/>
              <a:buFont typeface="Arial" panose="020B0604020202020204" pitchFamily="34" charset="0"/>
              <a:buChar char="•"/>
            </a:pPr>
            <a:r>
              <a:rPr lang="en-ZA" sz="2000" dirty="0"/>
              <a:t>These scanned images are </a:t>
            </a:r>
            <a:r>
              <a:rPr lang="en-ZA" sz="2000" dirty="0" smtClean="0"/>
              <a:t>to be uploaded into </a:t>
            </a:r>
            <a:r>
              <a:rPr lang="en-ZA" sz="2000" dirty="0"/>
              <a:t>a single, searchable electronic database. </a:t>
            </a:r>
          </a:p>
          <a:p>
            <a:pPr marL="228600" indent="-228600" defTabSz="914400">
              <a:spcBef>
                <a:spcPts val="1000"/>
              </a:spcBef>
              <a:buClrTx/>
              <a:buFont typeface="Arial" panose="020B0604020202020204" pitchFamily="34" charset="0"/>
              <a:buChar char="•"/>
            </a:pPr>
            <a:r>
              <a:rPr lang="en-ZA" sz="2400" dirty="0" smtClean="0"/>
              <a:t>UP’s IT Department </a:t>
            </a:r>
            <a:r>
              <a:rPr lang="en-ZA" sz="2400" dirty="0"/>
              <a:t>were </a:t>
            </a:r>
            <a:r>
              <a:rPr lang="en-ZA" sz="2400" dirty="0" smtClean="0"/>
              <a:t>then tasked </a:t>
            </a:r>
            <a:r>
              <a:rPr lang="en-ZA" sz="2400" dirty="0"/>
              <a:t>with </a:t>
            </a:r>
            <a:r>
              <a:rPr lang="en-ZA" sz="2400" dirty="0" smtClean="0"/>
              <a:t>designing and deploying </a:t>
            </a:r>
            <a:r>
              <a:rPr lang="en-ZA" sz="2400" dirty="0"/>
              <a:t>a contract repository into which these contract images </a:t>
            </a:r>
            <a:r>
              <a:rPr lang="en-ZA" sz="2400" dirty="0" smtClean="0"/>
              <a:t>could be loaded</a:t>
            </a:r>
          </a:p>
          <a:p>
            <a:pPr marL="228600" indent="-228600" defTabSz="914400">
              <a:spcBef>
                <a:spcPts val="1000"/>
              </a:spcBef>
              <a:buClrTx/>
              <a:buFont typeface="Arial" panose="020B0604020202020204" pitchFamily="34" charset="0"/>
              <a:buChar char="•"/>
            </a:pPr>
            <a:r>
              <a:rPr lang="en-ZA" sz="1700" dirty="0" smtClean="0">
                <a:solidFill>
                  <a:schemeClr val="accent5">
                    <a:lumMod val="75000"/>
                  </a:schemeClr>
                </a:solidFill>
              </a:rPr>
              <a:t>[* Certain categories of contracts were explicitly excluded from this process – primarily employments contracts with UP staff and academic contracts with student]</a:t>
            </a:r>
            <a:endParaRPr lang="en-ZA" sz="1700" dirty="0">
              <a:solidFill>
                <a:schemeClr val="accent5">
                  <a:lumMod val="75000"/>
                </a:schemeClr>
              </a:solidFill>
            </a:endParaRPr>
          </a:p>
          <a:p>
            <a:pPr lvl="1"/>
            <a:endParaRPr lang="en-ZA"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653787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4769"/>
          </a:xfrm>
        </p:spPr>
        <p:txBody>
          <a:bodyPr>
            <a:normAutofit/>
          </a:bodyPr>
          <a:lstStyle/>
          <a:p>
            <a:r>
              <a:rPr lang="en-ZA" sz="3200" dirty="0" smtClean="0">
                <a:solidFill>
                  <a:srgbClr val="0070C0"/>
                </a:solidFill>
              </a:rPr>
              <a:t>Management of Contracts and Contract Documents</a:t>
            </a:r>
            <a:endParaRPr lang="en-ZA" sz="3200" dirty="0"/>
          </a:p>
        </p:txBody>
      </p:sp>
      <p:sp>
        <p:nvSpPr>
          <p:cNvPr id="4" name="Content Placeholder 3"/>
          <p:cNvSpPr>
            <a:spLocks noGrp="1"/>
          </p:cNvSpPr>
          <p:nvPr>
            <p:ph idx="1"/>
          </p:nvPr>
        </p:nvSpPr>
        <p:spPr>
          <a:xfrm>
            <a:off x="838200" y="1290918"/>
            <a:ext cx="10515600" cy="4886045"/>
          </a:xfrm>
        </p:spPr>
        <p:txBody>
          <a:bodyPr>
            <a:normAutofit/>
          </a:bodyPr>
          <a:lstStyle/>
          <a:p>
            <a:pPr marL="0" indent="0">
              <a:buNone/>
            </a:pPr>
            <a:r>
              <a:rPr lang="en-ZA" dirty="0" smtClean="0"/>
              <a:t>Notes: </a:t>
            </a:r>
            <a:endParaRPr lang="en-ZA" dirty="0"/>
          </a:p>
          <a:p>
            <a:pPr marL="228600" indent="-228600" defTabSz="914400">
              <a:lnSpc>
                <a:spcPct val="80000"/>
              </a:lnSpc>
              <a:spcBef>
                <a:spcPts val="1000"/>
              </a:spcBef>
              <a:buClrTx/>
              <a:buFont typeface="Arial" panose="020B0604020202020204" pitchFamily="34" charset="0"/>
              <a:buChar char="•"/>
            </a:pPr>
            <a:r>
              <a:rPr lang="en-ZA" sz="2200" dirty="0"/>
              <a:t>The primary intention of the </a:t>
            </a:r>
            <a:r>
              <a:rPr lang="en-ZA" sz="2200" dirty="0" smtClean="0"/>
              <a:t>requested IT </a:t>
            </a:r>
            <a:r>
              <a:rPr lang="en-ZA" sz="2200" dirty="0"/>
              <a:t>system </a:t>
            </a:r>
            <a:r>
              <a:rPr lang="en-ZA" sz="2200" dirty="0" smtClean="0"/>
              <a:t>(at the time) was </a:t>
            </a:r>
            <a:r>
              <a:rPr lang="en-ZA" sz="2200" dirty="0"/>
              <a:t>to:</a:t>
            </a:r>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a:t>Create a single repository into which these scanned contract images could be uploaded and indexed</a:t>
            </a:r>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a:t>Facilitate the search-and-retrieval of these contract images (by authorised parties) by leveraging the metadata/ indexing data assigned to these images when these images were uploaded</a:t>
            </a:r>
          </a:p>
          <a:p>
            <a:pPr marL="228600" indent="-228600" defTabSz="914400">
              <a:lnSpc>
                <a:spcPct val="80000"/>
              </a:lnSpc>
              <a:spcBef>
                <a:spcPts val="1000"/>
              </a:spcBef>
              <a:buClrTx/>
              <a:buFont typeface="Arial" panose="020B0604020202020204" pitchFamily="34" charset="0"/>
              <a:buChar char="•"/>
            </a:pPr>
            <a:r>
              <a:rPr lang="en-ZA" sz="2200" dirty="0" smtClean="0"/>
              <a:t>This </a:t>
            </a:r>
            <a:r>
              <a:rPr lang="en-ZA" sz="2200" dirty="0"/>
              <a:t>system was not intended </a:t>
            </a:r>
            <a:r>
              <a:rPr lang="en-ZA" sz="2200" dirty="0" smtClean="0"/>
              <a:t>(at the time) to </a:t>
            </a:r>
            <a:r>
              <a:rPr lang="en-ZA" sz="2200" dirty="0"/>
              <a:t>be a Contract “management” system in the sense </a:t>
            </a:r>
            <a:r>
              <a:rPr lang="en-ZA" sz="2200" dirty="0" smtClean="0"/>
              <a:t>of: </a:t>
            </a:r>
            <a:endParaRPr lang="en-ZA" sz="2200" dirty="0"/>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a:t>Explicitly recording UP’s contractual obligations to third parties; or </a:t>
            </a:r>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a:t>Recording a third party’s contractual obligations to UP; </a:t>
            </a:r>
            <a:r>
              <a:rPr lang="en-ZA" sz="1800" dirty="0" smtClean="0"/>
              <a:t>or</a:t>
            </a:r>
            <a:endParaRPr lang="en-ZA" sz="1800" dirty="0"/>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a:t>Recording planned contractual milestones and outputs – and their due dates; </a:t>
            </a:r>
            <a:r>
              <a:rPr lang="en-ZA" sz="1800" dirty="0" smtClean="0"/>
              <a:t>or </a:t>
            </a:r>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smtClean="0"/>
              <a:t>Recording </a:t>
            </a:r>
            <a:r>
              <a:rPr lang="en-ZA" sz="1800" dirty="0"/>
              <a:t>dates on which </a:t>
            </a:r>
            <a:r>
              <a:rPr lang="en-ZA" sz="1800" dirty="0" smtClean="0"/>
              <a:t>contracted </a:t>
            </a:r>
            <a:r>
              <a:rPr lang="en-ZA" sz="1800" dirty="0"/>
              <a:t>obligations were </a:t>
            </a:r>
            <a:r>
              <a:rPr lang="en-ZA" sz="1800" dirty="0" smtClean="0"/>
              <a:t>actually delivered</a:t>
            </a:r>
            <a:r>
              <a:rPr lang="en-ZA" sz="1800" dirty="0"/>
              <a:t>, </a:t>
            </a:r>
            <a:r>
              <a:rPr lang="en-ZA" sz="1800" dirty="0" smtClean="0"/>
              <a:t>or</a:t>
            </a:r>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a:t>Alerting staff to upcoming / overdue deadlines and </a:t>
            </a:r>
            <a:r>
              <a:rPr lang="en-ZA" sz="1800" dirty="0" smtClean="0"/>
              <a:t>milestones, or</a:t>
            </a:r>
          </a:p>
          <a:p>
            <a:pPr marL="411480" lvl="2" indent="-228600" defTabSz="914400">
              <a:lnSpc>
                <a:spcPct val="80000"/>
              </a:lnSpc>
              <a:spcBef>
                <a:spcPts val="1000"/>
              </a:spcBef>
              <a:spcAft>
                <a:spcPts val="200"/>
              </a:spcAft>
              <a:buClrTx/>
              <a:buSzPct val="100000"/>
              <a:buFont typeface="Arial" panose="020B0604020202020204" pitchFamily="34" charset="0"/>
              <a:buChar char="•"/>
            </a:pPr>
            <a:r>
              <a:rPr lang="en-ZA" sz="1800" dirty="0" smtClean="0"/>
              <a:t>Using the Contracting system to predict anticipated contract-related outflow and inflows of funds</a:t>
            </a:r>
            <a:endParaRPr lang="en-ZA" sz="1800" dirty="0"/>
          </a:p>
          <a:p>
            <a:endParaRPr lang="en-ZA" dirty="0"/>
          </a:p>
        </p:txBody>
      </p:sp>
      <p:sp>
        <p:nvSpPr>
          <p:cNvPr id="5" name="Footer Placeholder 2"/>
          <p:cNvSpPr>
            <a:spLocks noGrp="1"/>
          </p:cNvSpPr>
          <p:nvPr>
            <p:ph type="ftr" sz="quarter" idx="11"/>
          </p:nvPr>
        </p:nvSpPr>
        <p:spPr>
          <a:xfrm>
            <a:off x="4842933" y="6470704"/>
            <a:ext cx="5901459" cy="274320"/>
          </a:xfrm>
        </p:spPr>
        <p:txBody>
          <a:bodyPr/>
          <a:lstStyle/>
          <a:p>
            <a:r>
              <a:rPr lang="en-US" dirty="0">
                <a:solidFill>
                  <a:prstClr val="black">
                    <a:lumMod val="90000"/>
                    <a:lumOff val="10000"/>
                  </a:prstClr>
                </a:solidFill>
              </a:rPr>
              <a:t>SOUTH AFRICAN HEUG 10/11 </a:t>
            </a:r>
            <a:r>
              <a:rPr lang="en-US" dirty="0" smtClean="0">
                <a:solidFill>
                  <a:prstClr val="black">
                    <a:lumMod val="90000"/>
                    <a:lumOff val="10000"/>
                  </a:prstClr>
                </a:solidFill>
              </a:rPr>
              <a:t>JULY </a:t>
            </a:r>
            <a:r>
              <a:rPr lang="en-US" dirty="0">
                <a:solidFill>
                  <a:prstClr val="black">
                    <a:lumMod val="90000"/>
                    <a:lumOff val="10000"/>
                  </a:prstClr>
                </a:solidFill>
              </a:rPr>
              <a:t>2017</a:t>
            </a:r>
          </a:p>
        </p:txBody>
      </p:sp>
    </p:spTree>
    <p:extLst>
      <p:ext uri="{BB962C8B-B14F-4D97-AF65-F5344CB8AC3E}">
        <p14:creationId xmlns:p14="http://schemas.microsoft.com/office/powerpoint/2010/main" val="36854909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themeOverride>
</file>

<file path=docProps/app.xml><?xml version="1.0" encoding="utf-8"?>
<Properties xmlns="http://schemas.openxmlformats.org/officeDocument/2006/extended-properties" xmlns:vt="http://schemas.openxmlformats.org/officeDocument/2006/docPropsVTypes">
  <Template/>
  <TotalTime>8878</TotalTime>
  <Words>7089</Words>
  <Application>Microsoft Office PowerPoint</Application>
  <PresentationFormat>Widescreen</PresentationFormat>
  <Paragraphs>665</Paragraphs>
  <Slides>66</Slides>
  <Notes>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Tw Cen MT</vt:lpstr>
      <vt:lpstr>Tw Cen MT Condensed</vt:lpstr>
      <vt:lpstr>Wingdings</vt:lpstr>
      <vt:lpstr>Wingdings 3</vt:lpstr>
      <vt:lpstr>Integral</vt:lpstr>
      <vt:lpstr>Univ of Pretoria's Centralised Contract Repository (PeopleCode/WebCenter)</vt:lpstr>
      <vt:lpstr>presenter</vt:lpstr>
      <vt:lpstr>UniVERSITY of PRETORIA, South AFRICA </vt:lpstr>
      <vt:lpstr>UNIV. OF PRETORIA &amp; ORACLE</vt:lpstr>
      <vt:lpstr>SESSION OvervieW</vt:lpstr>
      <vt:lpstr>BACKGROUND</vt:lpstr>
      <vt:lpstr>BACKGROUND</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Management of Contracts and Contract Documents</vt:lpstr>
      <vt:lpstr>Adding a New Agreement Relationship</vt:lpstr>
      <vt:lpstr>Adding a New Agreement Relationship</vt:lpstr>
      <vt:lpstr>Adding a New Agreement Relationship</vt:lpstr>
      <vt:lpstr>Management of Contracts and Contract Documents</vt:lpstr>
      <vt:lpstr>Management of Contracts and Contract Documents</vt:lpstr>
      <vt:lpstr>Adding a New Agreement Relationship</vt:lpstr>
      <vt:lpstr>Adding a New Agreement Relationship</vt:lpstr>
      <vt:lpstr>Adding a New Agreement Relationship</vt:lpstr>
      <vt:lpstr>Adding a New Agreement Relationship</vt:lpstr>
      <vt:lpstr>Adding a New Agreement Relationship</vt:lpstr>
      <vt:lpstr>Adding a New Agreement Relationship</vt:lpstr>
      <vt:lpstr>Adding a New Agreement Relationship</vt:lpstr>
      <vt:lpstr>Adding a DOCUMENT to a Contractual Relationship</vt:lpstr>
      <vt:lpstr>Adding a DOCUMENT to a Contractual Relationship</vt:lpstr>
      <vt:lpstr>Adding a DOCUMENT to a Contractual Relationship</vt:lpstr>
      <vt:lpstr>Management of Contracts and Contract Documents</vt:lpstr>
      <vt:lpstr>Adding a DOCUMENT to a Contractual Relationship</vt:lpstr>
      <vt:lpstr>Adding a DOCUMENT to a Contractual Relationship</vt:lpstr>
      <vt:lpstr>Adding a DOCUMENT to a Contractual Relationship</vt:lpstr>
      <vt:lpstr>Adding a DOCUMENT to a Contractual Relationship</vt:lpstr>
      <vt:lpstr>Adding a DOCUMENT to a Contractual Relationship</vt:lpstr>
      <vt:lpstr>Adding a DOCUMENT to a Contractual Relationship</vt:lpstr>
      <vt:lpstr>Adding a DOCUMENT to a Contractual Relationship</vt:lpstr>
      <vt:lpstr>Adding a DOCUMENT to a Contractual Relationship</vt:lpstr>
      <vt:lpstr>Adding a DOCUMENT to a Contractual Relationship</vt:lpstr>
      <vt:lpstr>Adding a DOCUMENT to a Contractual Relationship</vt:lpstr>
      <vt:lpstr>Management of Contracts and Contract Documents</vt:lpstr>
      <vt:lpstr>Adding a New Agreement Relationship</vt:lpstr>
      <vt:lpstr>Management of Contracts and Contract Documents</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Management of Contracts and Contract Documents: SECURITY</vt:lpstr>
      <vt:lpstr>OVERALL STATUS OF THE Agreement Relationship</vt:lpstr>
      <vt:lpstr>OVERALL STATUS OF THE Agreement Relationship</vt:lpstr>
      <vt:lpstr>Management of Contracts and Contract Documents</vt:lpstr>
      <vt:lpstr>CLOSING</vt:lpstr>
    </vt:vector>
  </TitlesOfParts>
  <Company>University of Pretoria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B Lauth</dc:creator>
  <cp:lastModifiedBy>Mr. BA Hudson</cp:lastModifiedBy>
  <cp:revision>500</cp:revision>
  <dcterms:created xsi:type="dcterms:W3CDTF">2016-05-10T15:47:51Z</dcterms:created>
  <dcterms:modified xsi:type="dcterms:W3CDTF">2018-07-06T14:57:24Z</dcterms:modified>
</cp:coreProperties>
</file>