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42"/>
  </p:notesMasterIdLst>
  <p:sldIdLst>
    <p:sldId id="259" r:id="rId2"/>
    <p:sldId id="260" r:id="rId3"/>
    <p:sldId id="292" r:id="rId4"/>
    <p:sldId id="290" r:id="rId5"/>
    <p:sldId id="269" r:id="rId6"/>
    <p:sldId id="268" r:id="rId7"/>
    <p:sldId id="261" r:id="rId8"/>
    <p:sldId id="262" r:id="rId9"/>
    <p:sldId id="321" r:id="rId10"/>
    <p:sldId id="322" r:id="rId11"/>
    <p:sldId id="323" r:id="rId12"/>
    <p:sldId id="270" r:id="rId13"/>
    <p:sldId id="320" r:id="rId14"/>
    <p:sldId id="287" r:id="rId15"/>
    <p:sldId id="298" r:id="rId16"/>
    <p:sldId id="294" r:id="rId17"/>
    <p:sldId id="295" r:id="rId18"/>
    <p:sldId id="296" r:id="rId19"/>
    <p:sldId id="297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8" r:id="rId29"/>
    <p:sldId id="315" r:id="rId30"/>
    <p:sldId id="316" r:id="rId31"/>
    <p:sldId id="310" r:id="rId32"/>
    <p:sldId id="311" r:id="rId33"/>
    <p:sldId id="312" r:id="rId34"/>
    <p:sldId id="314" r:id="rId35"/>
    <p:sldId id="319" r:id="rId36"/>
    <p:sldId id="318" r:id="rId37"/>
    <p:sldId id="317" r:id="rId38"/>
    <p:sldId id="282" r:id="rId39"/>
    <p:sldId id="285" r:id="rId40"/>
    <p:sldId id="28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E461-96B9-4925-8A01-59DC41F27E25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64149-2C44-4029-BA5B-3E7ECA7C8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0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9FBD8A-9DDD-41D2-B413-CC6351CC5A20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82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FB244C-CAD1-4285-B2B2-C557DD31BAAE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8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69E656-F954-4230-AE71-E34B9949F7BE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21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B53801-0177-4F03-8AEC-F37D843793F8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04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121CC5-E880-407F-A781-FFFBF32EE079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032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121CC5-E880-407F-A781-FFFBF32EE079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34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121CC5-E880-407F-A781-FFFBF32EE079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43A530-D96A-46B2-A28B-FEF6E748EC02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348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AC9EF-8E8F-43B2-86AF-A7B02B55E636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8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6ED6BC-34C2-449D-8CA0-C4203DA4E06B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10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42A8C7-75CA-4CDA-80F5-6C3E3E7E835A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6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3BE623-9A51-4644-B80E-0CC3303BDB96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50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5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10FD5F-7452-4276-BDC2-EAE2EF1175FE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30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F07DE3-AB88-48EA-B72A-7CF23B1F8E20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668F96-A7B7-41FC-A75B-5C2793B60221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37FE81-F3FA-4AAF-A8A5-F57764D55D0E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90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62548E-1BEF-4643-8C91-61A24313C316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43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21AAC1-8228-42A3-94B7-2B5FBE368438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78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bg1"/>
                </a:solidFill>
                <a:latin typeface="Arial" panose="020B0604020202020204" pitchFamily="34" charset="0"/>
              </a:rPr>
              <a:t>Support: over 1500 PS users in the Admissions, Student Records, Fees and Financial Aid areas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08B97C-8D57-461A-A330-816C37F0FD47}" type="slidenum">
              <a:rPr lang="en-US" altLang="en-US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92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69FF71E-BF8D-4FE7-B58C-A1EF7993D733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7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CB32-8852-4B36-B205-27922D7C9A21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4DA-B030-4B3F-A1D3-A735E0604342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11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D2E0-1EA0-4E5D-B227-151C82F645C5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2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B4E0-C19E-46DF-96CD-ED609C9E4C4F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44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8F53-2059-4644-A16C-22F91FCD4BC2}" type="datetime1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9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3179-5096-4C0A-ADBE-747E3A7BD9E5}" type="datetime1">
              <a:rPr lang="en-US" smtClean="0"/>
              <a:t>10/10/2017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3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AA83-DA8F-4EBA-9B64-328F4C5F0E6F}" type="datetime1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C89D-B047-46A3-8769-0A3F82242EA7}" type="datetime1">
              <a:rPr lang="en-US" smtClean="0"/>
              <a:t>10/10/2017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3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5B0A-F680-40C0-9861-9349C75600E3}" type="datetime1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CAD8-B1D4-46FB-88BA-BCC58048783E}" type="datetime1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6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0177AAE-44FF-497A-81DD-75D90C54B430}" type="datetime1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06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Criterion-based student accommodation allocations at the university of cape town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710756"/>
            <a:ext cx="2400300" cy="14630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SESSION </a:t>
            </a:r>
            <a:r>
              <a:rPr lang="en-US" dirty="0" smtClean="0"/>
              <a:t>2002</a:t>
            </a:r>
          </a:p>
          <a:p>
            <a:r>
              <a:rPr lang="en-ZA" dirty="0"/>
              <a:t>Tue, Oct 17, 2017 </a:t>
            </a:r>
            <a:endParaRPr lang="en-ZA" dirty="0" smtClean="0"/>
          </a:p>
          <a:p>
            <a:r>
              <a:rPr lang="en-ZA" dirty="0" smtClean="0"/>
              <a:t>(</a:t>
            </a:r>
            <a:r>
              <a:rPr lang="en-ZA" dirty="0"/>
              <a:t>02:00 PM - 03:00 PM</a:t>
            </a:r>
            <a:r>
              <a:rPr lang="en-ZA" dirty="0" smtClean="0"/>
              <a:t>)</a:t>
            </a:r>
          </a:p>
          <a:p>
            <a:endParaRPr lang="en-ZA" dirty="0"/>
          </a:p>
          <a:p>
            <a:r>
              <a:rPr lang="en-ZA" dirty="0" smtClean="0"/>
              <a:t>Presenter: Deon Coetzee</a:t>
            </a:r>
          </a:p>
          <a:p>
            <a:endParaRPr lang="en-ZA" dirty="0" smtClean="0"/>
          </a:p>
          <a:p>
            <a:r>
              <a:rPr lang="en-ZA" dirty="0" smtClean="0"/>
              <a:t>University of Cape Town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9983"/>
            <a:ext cx="3800475" cy="3705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>
            <a:fillRect/>
          </a:stretch>
        </p:blipFill>
        <p:spPr>
          <a:xfrm>
            <a:off x="2286" y="-1111"/>
            <a:ext cx="9141714" cy="457200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2" y="634273"/>
            <a:ext cx="3237790" cy="31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PICS from #Rhodes must fall and #fees must fall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Description of the Student Accommodation Context and the Problems before Criterion-Based Housing Allocations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82" y="0"/>
            <a:ext cx="727101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1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PICS from #Rhodes must fall and #fees must fall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Description of the Student Accommodation Context and the Problems before Criterion-Based Housing Allocations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88" y="-1"/>
            <a:ext cx="8136504" cy="45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77" y="2235257"/>
            <a:ext cx="3758875" cy="448056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6 Faculties, 27000 students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2 Academic </a:t>
            </a:r>
            <a:r>
              <a:rPr lang="en-US" dirty="0" err="1" smtClean="0"/>
              <a:t>Programme</a:t>
            </a:r>
            <a:r>
              <a:rPr lang="en-US" dirty="0" smtClean="0"/>
              <a:t> Choices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Concurrent offers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Decentralised</a:t>
            </a:r>
            <a:r>
              <a:rPr lang="en-US" dirty="0" smtClean="0"/>
              <a:t> Admissions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Academic Offers Made at Different Paces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Most Academic Offers in early January (After NSC Results)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6600 Available Bed-Spaces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2200 Reserved for New Students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Offer of Housing determinant in retaining Applicants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44686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23960" y="382347"/>
            <a:ext cx="7290054" cy="149961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 smtClean="0"/>
              <a:t> </a:t>
            </a:r>
            <a:r>
              <a:rPr lang="en-US" dirty="0">
                <a:solidFill>
                  <a:schemeClr val="bg1"/>
                </a:solidFill>
              </a:rPr>
              <a:t>context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294" y="561006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1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77" y="2235257"/>
            <a:ext cx="6903214" cy="4480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Only 4 Processing Staff in Student Housing Office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Some Offers Made by Faculties and Some by Student Housing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Most Academic Offers made 2 months before Start of Term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Housing Offers are dependent on Academic Offers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“First Come First Served” Approach and Data Capture Errors Lead to decreased in applicant retention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44686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23960" y="382347"/>
            <a:ext cx="7290054" cy="149961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problems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294" y="561006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3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76732" y="2324100"/>
            <a:ext cx="6777037" cy="3848100"/>
          </a:xfrm>
        </p:spPr>
        <p:txBody>
          <a:bodyPr/>
          <a:lstStyle/>
          <a:p>
            <a:pPr>
              <a:defRPr/>
            </a:pPr>
            <a:r>
              <a:rPr lang="en-Z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Prior to Criterion-Based Allocations: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ZA" dirty="0" smtClean="0"/>
              <a:t>Bed Spaces Allocated to faculties proportionally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ZA" dirty="0" smtClean="0"/>
              <a:t>Strategic </a:t>
            </a:r>
            <a:r>
              <a:rPr lang="en-ZA" dirty="0"/>
              <a:t>reservation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ZA" dirty="0" smtClean="0"/>
              <a:t>Allocation </a:t>
            </a:r>
            <a:r>
              <a:rPr lang="en-ZA" dirty="0"/>
              <a:t>Decisions Made by Faculties 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ZA" dirty="0" smtClean="0"/>
              <a:t>Allocation Decisions Implemented </a:t>
            </a:r>
            <a:r>
              <a:rPr lang="en-ZA" dirty="0"/>
              <a:t>by Student Housing </a:t>
            </a:r>
            <a:r>
              <a:rPr lang="en-ZA" dirty="0" smtClean="0"/>
              <a:t>Office (in RMS)</a:t>
            </a:r>
            <a:endParaRPr lang="en-ZA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ZA" dirty="0" smtClean="0"/>
              <a:t>Timing Difference in Allocation Decisions – Some Faculties used up Bed Spaces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ZA" dirty="0" smtClean="0"/>
              <a:t>No Notion of 1 Applicant : Bed Space</a:t>
            </a:r>
          </a:p>
          <a:p>
            <a:pPr>
              <a:defRPr/>
            </a:pPr>
            <a:r>
              <a:rPr lang="en-Z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Difficulties: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ZA" dirty="0" smtClean="0"/>
              <a:t>Not enough management of allocation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ZA" dirty="0" smtClean="0"/>
              <a:t>Inconsistent use of places across faculties</a:t>
            </a:r>
            <a:endParaRPr lang="en-ZA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ZA" dirty="0" smtClean="0"/>
              <a:t>Students falling between cracks</a:t>
            </a:r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5950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90323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8096" y="563951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Prior to criterion-based accommodation allocations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63951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1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Student Accommodation Policy and Process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Description of Criterion-Based Policy and Process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4" y="0"/>
            <a:ext cx="6746047" cy="45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463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Content Placeholder 3"/>
          <p:cNvSpPr>
            <a:spLocks noGrp="1"/>
          </p:cNvSpPr>
          <p:nvPr>
            <p:ph idx="1"/>
          </p:nvPr>
        </p:nvSpPr>
        <p:spPr>
          <a:xfrm>
            <a:off x="4297363" y="2781300"/>
            <a:ext cx="4770437" cy="4305300"/>
          </a:xfrm>
        </p:spPr>
        <p:txBody>
          <a:bodyPr/>
          <a:lstStyle/>
          <a:p>
            <a:r>
              <a:rPr lang="en-ZA" altLang="en-US" sz="1800" dirty="0" smtClean="0"/>
              <a:t>Criterion-based approach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1800" dirty="0" smtClean="0"/>
              <a:t>more control</a:t>
            </a:r>
          </a:p>
          <a:p>
            <a:r>
              <a:rPr lang="en-ZA" altLang="en-US" sz="1800" dirty="0" smtClean="0"/>
              <a:t>Both rules-based and discretionary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1800" dirty="0" smtClean="0"/>
              <a:t>retaining consistency and flexibility</a:t>
            </a:r>
          </a:p>
          <a:p>
            <a:r>
              <a:rPr lang="en-ZA" altLang="en-US" sz="1800" dirty="0" smtClean="0"/>
              <a:t>Both centrally and faculty based offers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1800" dirty="0" smtClean="0"/>
              <a:t>general and specific criteria</a:t>
            </a:r>
          </a:p>
          <a:p>
            <a:r>
              <a:rPr lang="en-ZA" altLang="en-US" sz="1800" dirty="0" smtClean="0"/>
              <a:t>Responsive to enrolment objectives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1800" dirty="0" smtClean="0"/>
              <a:t>not indiscriminate</a:t>
            </a:r>
          </a:p>
          <a:p>
            <a:r>
              <a:rPr lang="en-ZA" altLang="en-US" sz="1800" dirty="0" smtClean="0"/>
              <a:t>Introduction of guaranteed admission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sz="1800" dirty="0" smtClean="0"/>
              <a:t>A first!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1672" y="6470704"/>
            <a:ext cx="4026621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3875809" y="442336"/>
            <a:ext cx="5268191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75809" y="574399"/>
            <a:ext cx="3377045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New policy and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process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293" y="633125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4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25463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Content Placeholder 3"/>
          <p:cNvSpPr>
            <a:spLocks noGrp="1"/>
          </p:cNvSpPr>
          <p:nvPr>
            <p:ph idx="1"/>
          </p:nvPr>
        </p:nvSpPr>
        <p:spPr>
          <a:xfrm>
            <a:off x="1042988" y="2324100"/>
            <a:ext cx="3833812" cy="3924300"/>
          </a:xfrm>
        </p:spPr>
        <p:txBody>
          <a:bodyPr/>
          <a:lstStyle/>
          <a:p>
            <a:r>
              <a:rPr lang="en-ZA" altLang="en-US" dirty="0" smtClean="0"/>
              <a:t>Offer of admission</a:t>
            </a:r>
          </a:p>
          <a:p>
            <a:r>
              <a:rPr lang="en-ZA" altLang="en-US" dirty="0" smtClean="0"/>
              <a:t>Institutional criteria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dirty="0" smtClean="0"/>
              <a:t>Guaranteed admission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dirty="0" smtClean="0"/>
              <a:t>Three categories: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ZA" altLang="en-US" dirty="0" smtClean="0"/>
              <a:t>Academic merit (90% average)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ZA" altLang="en-US" dirty="0" smtClean="0"/>
              <a:t>Financial Aid eligible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ZA" altLang="en-US" dirty="0" smtClean="0"/>
              <a:t>Minor (17 on 1 Feb in Year of Admission)</a:t>
            </a:r>
          </a:p>
        </p:txBody>
      </p:sp>
      <p:pic>
        <p:nvPicPr>
          <p:cNvPr id="1639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54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4770" y="6248400"/>
            <a:ext cx="4426094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543719"/>
            <a:ext cx="51054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686173"/>
            <a:ext cx="437356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Criteria for Institutional offer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38" y="636696"/>
            <a:ext cx="101850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Content Placeholder 3"/>
          <p:cNvSpPr>
            <a:spLocks noGrp="1"/>
          </p:cNvSpPr>
          <p:nvPr>
            <p:ph idx="1"/>
          </p:nvPr>
        </p:nvSpPr>
        <p:spPr>
          <a:xfrm>
            <a:off x="1042988" y="2324100"/>
            <a:ext cx="6777037" cy="4152900"/>
          </a:xfrm>
        </p:spPr>
        <p:txBody>
          <a:bodyPr/>
          <a:lstStyle/>
          <a:p>
            <a:r>
              <a:rPr lang="en-ZA" altLang="en-US" dirty="0" smtClean="0"/>
              <a:t>Offer of admission</a:t>
            </a:r>
          </a:p>
          <a:p>
            <a:r>
              <a:rPr lang="en-ZA" altLang="en-US" dirty="0" smtClean="0"/>
              <a:t>Faculty-based offer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dirty="0" smtClean="0"/>
              <a:t>Rules-based: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ZA" altLang="en-US" dirty="0" smtClean="0"/>
              <a:t>Faculty high score open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ZA" altLang="en-US" dirty="0" smtClean="0"/>
              <a:t>Faculty high score redress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ZA" altLang="en-US" dirty="0" smtClean="0"/>
              <a:t>Programme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dirty="0" smtClean="0"/>
              <a:t>Discretionary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ZA" altLang="en-US" dirty="0" smtClean="0"/>
              <a:t>Individual discretion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ZA" altLang="en-US" dirty="0" smtClean="0"/>
              <a:t>Non-NSC writers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ZA" altLang="en-US" dirty="0" smtClean="0"/>
              <a:t>Programme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ZA" altLang="en-US" dirty="0" smtClean="0"/>
              <a:t>Funded students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ZA" altLang="en-US" dirty="0" smtClean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-15009" y="495300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3087" y="668928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criteria for housing faculty and discretionary offers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41" y="668928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4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Content Placeholder 3"/>
          <p:cNvSpPr>
            <a:spLocks noGrp="1"/>
          </p:cNvSpPr>
          <p:nvPr>
            <p:ph idx="1"/>
          </p:nvPr>
        </p:nvSpPr>
        <p:spPr>
          <a:xfrm>
            <a:off x="1042988" y="2324100"/>
            <a:ext cx="6777037" cy="4152900"/>
          </a:xfrm>
        </p:spPr>
        <p:txBody>
          <a:bodyPr/>
          <a:lstStyle/>
          <a:p>
            <a:r>
              <a:rPr lang="en-ZA" altLang="en-US" dirty="0" smtClean="0"/>
              <a:t>Bed spaces determined</a:t>
            </a:r>
          </a:p>
          <a:p>
            <a:r>
              <a:rPr lang="en-ZA" altLang="en-US" dirty="0" smtClean="0"/>
              <a:t>Offer target (including over offer factor) determined</a:t>
            </a:r>
          </a:p>
          <a:p>
            <a:r>
              <a:rPr lang="en-ZA" altLang="en-US" dirty="0" smtClean="0"/>
              <a:t>Offer target split between categories</a:t>
            </a:r>
          </a:p>
          <a:p>
            <a:r>
              <a:rPr lang="en-ZA" altLang="en-US" dirty="0" smtClean="0"/>
              <a:t>Targets are loaded into PeopleSoft</a:t>
            </a:r>
          </a:p>
          <a:p>
            <a:r>
              <a:rPr lang="en-ZA" altLang="en-US" dirty="0" smtClean="0"/>
              <a:t>Offer against targets reported</a:t>
            </a:r>
          </a:p>
          <a:p>
            <a:endParaRPr lang="en-ZA" altLang="en-US" dirty="0" smtClean="0"/>
          </a:p>
          <a:p>
            <a:pPr lvl="2">
              <a:buFont typeface="Arial" panose="020B0604020202020204" pitchFamily="34" charset="0"/>
              <a:buChar char="•"/>
            </a:pPr>
            <a:endParaRPr lang="en-ZA" altLang="en-US" dirty="0" smtClean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32199" y="6470704"/>
            <a:ext cx="4431145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-15009" y="412172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3087" y="585800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The Process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41" y="585800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40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Deon Coetzee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1446168"/>
          </a:xfrm>
        </p:spPr>
        <p:txBody>
          <a:bodyPr/>
          <a:lstStyle/>
          <a:p>
            <a:r>
              <a:rPr lang="en-US" dirty="0" smtClean="0"/>
              <a:t>Senior Systems Analyst</a:t>
            </a:r>
            <a:endParaRPr lang="en-US" dirty="0"/>
          </a:p>
          <a:p>
            <a:r>
              <a:rPr lang="en-US" dirty="0" smtClean="0"/>
              <a:t>University of Cape Town</a:t>
            </a:r>
            <a:endParaRPr lang="en-US" dirty="0"/>
          </a:p>
          <a:p>
            <a:r>
              <a:rPr lang="en-US" dirty="0" smtClean="0"/>
              <a:t>deon.coetzee@uct.ac.za</a:t>
            </a:r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768096" y="4413956"/>
            <a:ext cx="3566160" cy="1446168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My responsibilities include supporting the University of Cape Town’s Admissions and Timetabling systems (</a:t>
            </a:r>
            <a:r>
              <a:rPr lang="en-US" sz="1600" dirty="0" err="1" smtClean="0"/>
              <a:t>Peoplesoft</a:t>
            </a:r>
            <a:r>
              <a:rPr lang="en-US" sz="1600" dirty="0" smtClean="0"/>
              <a:t> and Scientia)</a:t>
            </a:r>
          </a:p>
          <a:p>
            <a:r>
              <a:rPr lang="en-US" sz="1600" dirty="0" smtClean="0"/>
              <a:t>I previously support UCT’s Student Accommodation System (RMS)</a:t>
            </a:r>
            <a:endParaRPr lang="en-US" sz="16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8292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Mechanics of the System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Explanation of how the Auto-Housing and Discretionary Allocations 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4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Content Placeholder 3"/>
          <p:cNvSpPr>
            <a:spLocks noGrp="1"/>
          </p:cNvSpPr>
          <p:nvPr>
            <p:ph idx="1"/>
          </p:nvPr>
        </p:nvSpPr>
        <p:spPr>
          <a:xfrm>
            <a:off x="228600" y="2286000"/>
            <a:ext cx="5181600" cy="4495800"/>
          </a:xfrm>
        </p:spPr>
        <p:txBody>
          <a:bodyPr/>
          <a:lstStyle/>
          <a:p>
            <a:pPr>
              <a:defRPr/>
            </a:pPr>
            <a:r>
              <a:rPr lang="en-ZA" altLang="en-US" dirty="0" smtClean="0"/>
              <a:t>Pyramidal Nature Of Offers</a:t>
            </a:r>
          </a:p>
          <a:p>
            <a:pPr marL="69850" indent="0">
              <a:buFont typeface="Wingdings 2" panose="05020102010507070707" pitchFamily="18" charset="2"/>
              <a:buNone/>
              <a:defRPr/>
            </a:pPr>
            <a:endParaRPr lang="en-ZA" altLang="en-US" dirty="0"/>
          </a:p>
        </p:txBody>
      </p:sp>
      <p:sp>
        <p:nvSpPr>
          <p:cNvPr id="3" name="Isosceles Triangle 2"/>
          <p:cNvSpPr/>
          <p:nvPr/>
        </p:nvSpPr>
        <p:spPr>
          <a:xfrm>
            <a:off x="685800" y="2819400"/>
            <a:ext cx="4267200" cy="381000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cxnSp>
        <p:nvCxnSpPr>
          <p:cNvPr id="5" name="Straight Connector 4"/>
          <p:cNvCxnSpPr/>
          <p:nvPr/>
        </p:nvCxnSpPr>
        <p:spPr>
          <a:xfrm>
            <a:off x="1131888" y="5786438"/>
            <a:ext cx="33639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3" idx="1"/>
            <a:endCxn id="3" idx="5"/>
          </p:cNvCxnSpPr>
          <p:nvPr/>
        </p:nvCxnSpPr>
        <p:spPr>
          <a:xfrm>
            <a:off x="1752600" y="4724400"/>
            <a:ext cx="213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22"/>
          <p:cNvSpPr txBox="1">
            <a:spLocks noChangeArrowheads="1"/>
          </p:cNvSpPr>
          <p:nvPr/>
        </p:nvSpPr>
        <p:spPr bwMode="auto">
          <a:xfrm>
            <a:off x="1562100" y="5907088"/>
            <a:ext cx="2601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ZA" sz="1600" b="1"/>
              <a:t>Faculty Discretionary</a:t>
            </a:r>
          </a:p>
          <a:p>
            <a:pPr algn="ctr"/>
            <a:r>
              <a:rPr lang="en-ZA" sz="1600" b="1"/>
              <a:t>Offers</a:t>
            </a:r>
          </a:p>
        </p:txBody>
      </p:sp>
      <p:sp>
        <p:nvSpPr>
          <p:cNvPr id="20490" name="TextBox 30"/>
          <p:cNvSpPr txBox="1">
            <a:spLocks noChangeArrowheads="1"/>
          </p:cNvSpPr>
          <p:nvPr/>
        </p:nvSpPr>
        <p:spPr bwMode="auto">
          <a:xfrm>
            <a:off x="1905000" y="4862513"/>
            <a:ext cx="1828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ZA" sz="1600" b="1"/>
              <a:t>Faculty </a:t>
            </a:r>
          </a:p>
          <a:p>
            <a:pPr algn="ctr"/>
            <a:r>
              <a:rPr lang="en-ZA" sz="1600" b="1"/>
              <a:t>Rules-Based</a:t>
            </a:r>
          </a:p>
          <a:p>
            <a:pPr algn="ctr"/>
            <a:r>
              <a:rPr lang="en-ZA" sz="1600" b="1"/>
              <a:t>Offers</a:t>
            </a:r>
          </a:p>
        </p:txBody>
      </p:sp>
      <p:sp>
        <p:nvSpPr>
          <p:cNvPr id="20491" name="TextBox 32"/>
          <p:cNvSpPr txBox="1">
            <a:spLocks noChangeArrowheads="1"/>
          </p:cNvSpPr>
          <p:nvPr/>
        </p:nvSpPr>
        <p:spPr bwMode="auto">
          <a:xfrm>
            <a:off x="1981200" y="3800475"/>
            <a:ext cx="1676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ZA" sz="1600" b="1"/>
              <a:t>Institutional </a:t>
            </a:r>
          </a:p>
          <a:p>
            <a:pPr algn="ctr"/>
            <a:r>
              <a:rPr lang="en-ZA" sz="1600" b="1"/>
              <a:t>Rules-Based</a:t>
            </a:r>
          </a:p>
          <a:p>
            <a:pPr algn="ctr"/>
            <a:r>
              <a:rPr lang="en-ZA" sz="1600" b="1"/>
              <a:t>Offers</a:t>
            </a:r>
          </a:p>
        </p:txBody>
      </p:sp>
      <p:sp>
        <p:nvSpPr>
          <p:cNvPr id="38" name="Up Arrow 37"/>
          <p:cNvSpPr/>
          <p:nvPr/>
        </p:nvSpPr>
        <p:spPr>
          <a:xfrm>
            <a:off x="4953000" y="2743200"/>
            <a:ext cx="838200" cy="3886200"/>
          </a:xfrm>
          <a:prstGeom prst="upArrow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0493" name="Rectangle 38"/>
          <p:cNvSpPr>
            <a:spLocks noChangeArrowheads="1"/>
          </p:cNvSpPr>
          <p:nvPr/>
        </p:nvSpPr>
        <p:spPr bwMode="auto">
          <a:xfrm rot="-5400000">
            <a:off x="3472657" y="4539456"/>
            <a:ext cx="381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ZA" altLang="en-US" b="1">
                <a:solidFill>
                  <a:schemeClr val="bg1"/>
                </a:solidFill>
              </a:rPr>
              <a:t>Order of Replacement of Offers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62600" y="3581400"/>
            <a:ext cx="3505200" cy="2701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ZA" sz="1600" b="1" dirty="0">
              <a:cs typeface="Arial" charset="0"/>
            </a:endParaRPr>
          </a:p>
          <a:p>
            <a:pPr marL="342900" indent="-27305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/>
            </a:pPr>
            <a:r>
              <a:rPr lang="en-ZA" altLang="en-US" sz="1600" b="1" dirty="0">
                <a:solidFill>
                  <a:schemeClr val="tx2"/>
                </a:solidFill>
                <a:cs typeface="Arial" charset="0"/>
              </a:rPr>
              <a:t>Controls how Offers are “</a:t>
            </a:r>
            <a:r>
              <a:rPr lang="en-ZA" altLang="en-US" sz="1600" b="1" dirty="0">
                <a:solidFill>
                  <a:srgbClr val="0070C0"/>
                </a:solidFill>
                <a:cs typeface="Arial" charset="0"/>
              </a:rPr>
              <a:t>Given Back</a:t>
            </a:r>
            <a:r>
              <a:rPr lang="en-ZA" altLang="en-US" sz="1600" b="1" dirty="0">
                <a:solidFill>
                  <a:schemeClr val="tx2"/>
                </a:solidFill>
                <a:cs typeface="Arial" charset="0"/>
              </a:rPr>
              <a:t>” to each Category</a:t>
            </a:r>
          </a:p>
          <a:p>
            <a:pPr marL="342900" indent="-27305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/>
            </a:pPr>
            <a:endParaRPr lang="en-ZA" altLang="en-US" sz="1600" b="1" dirty="0">
              <a:solidFill>
                <a:schemeClr val="tx2"/>
              </a:solidFill>
              <a:latin typeface="+mn-lt"/>
              <a:cs typeface="+mn-cs"/>
            </a:endParaRPr>
          </a:p>
          <a:p>
            <a:pPr marL="342900" indent="-27305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/>
            </a:pPr>
            <a:r>
              <a:rPr lang="en-ZA" altLang="en-US" sz="1600" b="1" dirty="0">
                <a:solidFill>
                  <a:schemeClr val="tx2"/>
                </a:solidFill>
                <a:latin typeface="+mn-lt"/>
                <a:cs typeface="+mn-cs"/>
              </a:rPr>
              <a:t>Facilitates BO Reporting on Number of Offers available in each Category by Institution and Faculty</a:t>
            </a:r>
          </a:p>
          <a:p>
            <a:pPr algn="ctr">
              <a:defRPr/>
            </a:pPr>
            <a:endParaRPr lang="en-ZA" sz="1600" b="1" dirty="0">
              <a:cs typeface="Arial" charset="0"/>
            </a:endParaRPr>
          </a:p>
        </p:txBody>
      </p:sp>
      <p:sp>
        <p:nvSpPr>
          <p:cNvPr id="20495" name="Rectangle 39"/>
          <p:cNvSpPr>
            <a:spLocks noChangeArrowheads="1"/>
          </p:cNvSpPr>
          <p:nvPr/>
        </p:nvSpPr>
        <p:spPr bwMode="auto">
          <a:xfrm>
            <a:off x="5791200" y="28194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ZA" altLang="en-US" b="1"/>
              <a:t>The Rules Engine :</a:t>
            </a:r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441238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68096" y="61486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Overview of the offer mechanics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614866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58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Content Placeholder 3"/>
          <p:cNvSpPr>
            <a:spLocks noGrp="1"/>
          </p:cNvSpPr>
          <p:nvPr>
            <p:ph idx="1"/>
          </p:nvPr>
        </p:nvSpPr>
        <p:spPr>
          <a:xfrm>
            <a:off x="1276904" y="2398285"/>
            <a:ext cx="6500812" cy="4153057"/>
          </a:xfrm>
        </p:spPr>
        <p:txBody>
          <a:bodyPr/>
          <a:lstStyle/>
          <a:p>
            <a:r>
              <a:rPr lang="en-ZA" altLang="en-US" dirty="0" smtClean="0"/>
              <a:t>Setting Up Institutional Rules</a:t>
            </a:r>
          </a:p>
          <a:p>
            <a:r>
              <a:rPr lang="en-ZA" altLang="en-US" dirty="0" smtClean="0"/>
              <a:t>Setting Up Faculty Rules (</a:t>
            </a:r>
            <a:r>
              <a:rPr lang="en-ZA" altLang="en-US" i="1" dirty="0" smtClean="0">
                <a:solidFill>
                  <a:srgbClr val="0070C0"/>
                </a:solidFill>
              </a:rPr>
              <a:t>Discretionary and Criterion-Based</a:t>
            </a:r>
            <a:r>
              <a:rPr lang="en-ZA" altLang="en-US" dirty="0" smtClean="0"/>
              <a:t>)</a:t>
            </a:r>
          </a:p>
          <a:p>
            <a:r>
              <a:rPr lang="en-ZA" altLang="en-US" dirty="0" smtClean="0"/>
              <a:t>Running the Auto-Offer Process (Scheduled)</a:t>
            </a:r>
          </a:p>
          <a:p>
            <a:r>
              <a:rPr lang="en-ZA" altLang="en-US" dirty="0" smtClean="0"/>
              <a:t>Communicating with the Applicant (</a:t>
            </a:r>
            <a:r>
              <a:rPr lang="en-ZA" altLang="en-US" dirty="0" err="1" smtClean="0"/>
              <a:t>Comm</a:t>
            </a:r>
            <a:r>
              <a:rPr lang="en-ZA" altLang="en-US" dirty="0" smtClean="0"/>
              <a:t> Gen)</a:t>
            </a:r>
          </a:p>
          <a:p>
            <a:r>
              <a:rPr lang="en-ZA" altLang="en-US" dirty="0" smtClean="0"/>
              <a:t>Integration with RMS</a:t>
            </a:r>
          </a:p>
          <a:p>
            <a:r>
              <a:rPr lang="en-ZA" altLang="en-US" dirty="0" smtClean="0"/>
              <a:t>Allocation of Building Spaces in RMS</a:t>
            </a:r>
          </a:p>
          <a:p>
            <a:endParaRPr lang="en-ZA" altLang="en-US" dirty="0" smtClean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145516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20456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8096" y="594084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What’s involved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94084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4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428" y="152400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itle 2"/>
          <p:cNvSpPr>
            <a:spLocks noGrp="1"/>
          </p:cNvSpPr>
          <p:nvPr>
            <p:ph type="title" idx="4294967295"/>
          </p:nvPr>
        </p:nvSpPr>
        <p:spPr>
          <a:xfrm>
            <a:off x="1842867" y="152400"/>
            <a:ext cx="7024687" cy="915987"/>
          </a:xfrm>
        </p:spPr>
        <p:txBody>
          <a:bodyPr/>
          <a:lstStyle/>
          <a:p>
            <a:r>
              <a:rPr lang="en-ZA" altLang="en-US" dirty="0" err="1" smtClean="0"/>
              <a:t>InstitutionAL</a:t>
            </a:r>
            <a:r>
              <a:rPr lang="en-ZA" altLang="en-US" dirty="0" smtClean="0"/>
              <a:t> Rules Setup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7" y="1068387"/>
            <a:ext cx="8829860" cy="5513166"/>
          </a:xfrm>
          <a:prstGeom prst="rect">
            <a:avLst/>
          </a:prstGeom>
        </p:spPr>
      </p:pic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50408" y="6553832"/>
            <a:ext cx="4225020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4770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227806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itle 2"/>
          <p:cNvSpPr>
            <a:spLocks noGrp="1"/>
          </p:cNvSpPr>
          <p:nvPr>
            <p:ph type="title" idx="4294967295"/>
          </p:nvPr>
        </p:nvSpPr>
        <p:spPr>
          <a:xfrm>
            <a:off x="659219" y="380999"/>
            <a:ext cx="7024688" cy="609600"/>
          </a:xfrm>
        </p:spPr>
        <p:txBody>
          <a:bodyPr>
            <a:normAutofit fontScale="90000"/>
          </a:bodyPr>
          <a:lstStyle/>
          <a:p>
            <a:r>
              <a:rPr lang="en-ZA" altLang="en-US" dirty="0" smtClean="0"/>
              <a:t>Faculty Rules Setup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27" y="1171016"/>
            <a:ext cx="8597136" cy="5379606"/>
          </a:xfrm>
          <a:prstGeom prst="rect">
            <a:avLst/>
          </a:prstGeom>
        </p:spPr>
      </p:pic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32200" y="6574614"/>
            <a:ext cx="4426094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27739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294" y="284278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24580" name="Title 2"/>
          <p:cNvSpPr>
            <a:spLocks noGrp="1"/>
          </p:cNvSpPr>
          <p:nvPr>
            <p:ph type="title" idx="4294967295"/>
          </p:nvPr>
        </p:nvSpPr>
        <p:spPr>
          <a:xfrm>
            <a:off x="935181" y="434800"/>
            <a:ext cx="7024688" cy="609600"/>
          </a:xfrm>
        </p:spPr>
        <p:txBody>
          <a:bodyPr>
            <a:normAutofit fontScale="90000"/>
          </a:bodyPr>
          <a:lstStyle/>
          <a:p>
            <a:r>
              <a:rPr lang="en-ZA" altLang="en-US" dirty="0" smtClean="0"/>
              <a:t>Faculty Rules Setup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1" y="1352418"/>
            <a:ext cx="9115299" cy="30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2362199"/>
            <a:ext cx="4724400" cy="178377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91440" indent="-9144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</a:pPr>
            <a:r>
              <a:rPr lang="en-ZA" altLang="en-US" sz="2000" dirty="0"/>
              <a:t>Reasons Setup on Faculty Rules Page</a:t>
            </a:r>
          </a:p>
          <a:p>
            <a:pPr marL="91440" indent="-9144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</a:pPr>
            <a:r>
              <a:rPr lang="en-ZA" altLang="en-US" sz="2000" dirty="0"/>
              <a:t>Not Rules Driven, </a:t>
            </a:r>
            <a:r>
              <a:rPr lang="en-ZA" altLang="en-US" sz="2000" dirty="0" err="1"/>
              <a:t>ie</a:t>
            </a:r>
            <a:r>
              <a:rPr lang="en-ZA" altLang="en-US" sz="2000" dirty="0"/>
              <a:t>. Manual Offers</a:t>
            </a:r>
          </a:p>
          <a:p>
            <a:pPr marL="91440" indent="-9144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</a:pPr>
            <a:r>
              <a:rPr lang="en-ZA" altLang="en-US" sz="2000" dirty="0"/>
              <a:t>Reported on via </a:t>
            </a:r>
            <a:r>
              <a:rPr lang="en-ZA" altLang="en-US" sz="2000" dirty="0" err="1"/>
              <a:t>Via</a:t>
            </a:r>
            <a:r>
              <a:rPr lang="en-ZA" altLang="en-US" sz="2000" dirty="0"/>
              <a:t> Business Objects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8" y="418309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70034" y="591937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Faculty discretionary offers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088" y="591937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26633" name="Content Placeholder 3"/>
          <p:cNvSpPr>
            <a:spLocks noGrp="1"/>
          </p:cNvSpPr>
          <p:nvPr>
            <p:ph idx="4294967295"/>
          </p:nvPr>
        </p:nvSpPr>
        <p:spPr>
          <a:xfrm>
            <a:off x="2730500" y="2372593"/>
            <a:ext cx="5129212" cy="4152900"/>
          </a:xfrm>
        </p:spPr>
        <p:txBody>
          <a:bodyPr/>
          <a:lstStyle/>
          <a:p>
            <a:r>
              <a:rPr lang="en-ZA" altLang="en-US" dirty="0" smtClean="0"/>
              <a:t>Step 1 : Select the Population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altLang="en-US" dirty="0" smtClean="0"/>
              <a:t>All Applicants with a Housing </a:t>
            </a:r>
            <a:r>
              <a:rPr lang="en-ZA" altLang="en-US" dirty="0" err="1" smtClean="0"/>
              <a:t>Interes`t</a:t>
            </a:r>
            <a:endParaRPr lang="en-ZA" altLang="en-US" dirty="0" smtClean="0"/>
          </a:p>
          <a:p>
            <a:r>
              <a:rPr lang="en-ZA" altLang="en-US" dirty="0" smtClean="0"/>
              <a:t>Step 2 : Apply the Rules to the Population</a:t>
            </a:r>
          </a:p>
          <a:p>
            <a:r>
              <a:rPr lang="en-ZA" altLang="en-US" dirty="0" smtClean="0"/>
              <a:t>Step 3 : Assign a </a:t>
            </a:r>
            <a:r>
              <a:rPr lang="en-ZA" altLang="en-US" dirty="0" err="1" smtClean="0"/>
              <a:t>Comm</a:t>
            </a:r>
            <a:r>
              <a:rPr lang="en-ZA" altLang="en-US" dirty="0" smtClean="0"/>
              <a:t> Gen Communication to successful Applicants</a:t>
            </a:r>
          </a:p>
          <a:p>
            <a:r>
              <a:rPr lang="en-ZA" altLang="en-US" dirty="0" smtClean="0"/>
              <a:t>Step 4: Run </a:t>
            </a:r>
            <a:r>
              <a:rPr lang="en-ZA" altLang="en-US" dirty="0" err="1" smtClean="0"/>
              <a:t>Comm</a:t>
            </a:r>
            <a:r>
              <a:rPr lang="en-ZA" altLang="en-US" dirty="0" smtClean="0"/>
              <a:t> Gen to send the Communications</a:t>
            </a:r>
          </a:p>
        </p:txBody>
      </p:sp>
      <p:sp>
        <p:nvSpPr>
          <p:cNvPr id="2" name="Flowchart: Magnetic Disk 1"/>
          <p:cNvSpPr/>
          <p:nvPr/>
        </p:nvSpPr>
        <p:spPr>
          <a:xfrm>
            <a:off x="225137" y="4268352"/>
            <a:ext cx="2019300" cy="2146300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PeopleSoft </a:t>
            </a:r>
          </a:p>
          <a:p>
            <a:pPr algn="ctr">
              <a:defRPr/>
            </a:pPr>
            <a:r>
              <a:rPr lang="en-ZA" dirty="0"/>
              <a:t>Rules </a:t>
            </a:r>
          </a:p>
          <a:p>
            <a:pPr algn="ctr">
              <a:defRPr/>
            </a:pPr>
            <a:r>
              <a:rPr lang="en-ZA" dirty="0"/>
              <a:t>And</a:t>
            </a:r>
          </a:p>
          <a:p>
            <a:pPr algn="ctr">
              <a:defRPr/>
            </a:pPr>
            <a:r>
              <a:rPr lang="en-ZA" dirty="0"/>
              <a:t>Housing Offers</a:t>
            </a:r>
          </a:p>
          <a:p>
            <a:pPr algn="ctr">
              <a:defRPr/>
            </a:pPr>
            <a:r>
              <a:rPr lang="en-ZA" dirty="0"/>
              <a:t>Tables</a:t>
            </a:r>
          </a:p>
        </p:txBody>
      </p:sp>
      <p:sp>
        <p:nvSpPr>
          <p:cNvPr id="4" name="Up Arrow 3"/>
          <p:cNvSpPr/>
          <p:nvPr/>
        </p:nvSpPr>
        <p:spPr>
          <a:xfrm>
            <a:off x="453737" y="3671452"/>
            <a:ext cx="461963" cy="1192213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5" name="Down Arrow 4"/>
          <p:cNvSpPr/>
          <p:nvPr/>
        </p:nvSpPr>
        <p:spPr>
          <a:xfrm>
            <a:off x="1449100" y="3671452"/>
            <a:ext cx="457200" cy="11922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pic>
        <p:nvPicPr>
          <p:cNvPr id="2663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7" y="1842652"/>
            <a:ext cx="20447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35" y="-2747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0422" y="181272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What the accommodation rules engine does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476" y="181272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27" y="217415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itle 2"/>
          <p:cNvSpPr>
            <a:spLocks noGrp="1"/>
          </p:cNvSpPr>
          <p:nvPr>
            <p:ph type="title" idx="4294967295"/>
          </p:nvPr>
        </p:nvSpPr>
        <p:spPr>
          <a:xfrm>
            <a:off x="342900" y="311731"/>
            <a:ext cx="7262813" cy="602669"/>
          </a:xfrm>
        </p:spPr>
        <p:txBody>
          <a:bodyPr>
            <a:normAutofit fontScale="90000"/>
          </a:bodyPr>
          <a:lstStyle/>
          <a:p>
            <a:pPr algn="ctr"/>
            <a:r>
              <a:rPr lang="en-ZA" altLang="en-US" dirty="0" smtClean="0"/>
              <a:t>Institutional Offer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76" y="1133402"/>
            <a:ext cx="7802259" cy="56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27" y="217415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itle 2"/>
          <p:cNvSpPr>
            <a:spLocks noGrp="1"/>
          </p:cNvSpPr>
          <p:nvPr>
            <p:ph type="title" idx="4294967295"/>
          </p:nvPr>
        </p:nvSpPr>
        <p:spPr>
          <a:xfrm>
            <a:off x="342900" y="311731"/>
            <a:ext cx="7262813" cy="779317"/>
          </a:xfrm>
        </p:spPr>
        <p:txBody>
          <a:bodyPr>
            <a:normAutofit fontScale="90000"/>
          </a:bodyPr>
          <a:lstStyle/>
          <a:p>
            <a:pPr algn="ctr"/>
            <a:r>
              <a:rPr lang="en-ZA" altLang="en-US" dirty="0" smtClean="0"/>
              <a:t/>
            </a:r>
            <a:br>
              <a:rPr lang="en-ZA" altLang="en-US" dirty="0" smtClean="0"/>
            </a:br>
            <a:r>
              <a:rPr lang="en-ZA" altLang="en-US" dirty="0"/>
              <a:t>Faculty Rules-Based Offer</a:t>
            </a:r>
            <a:r>
              <a:rPr lang="en-ZA" altLang="en-US" dirty="0" smtClean="0"/>
              <a:t/>
            </a:r>
            <a:br>
              <a:rPr lang="en-ZA" altLang="en-US" dirty="0" smtClean="0"/>
            </a:br>
            <a:endParaRPr lang="en-ZA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1091048"/>
            <a:ext cx="7595754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36" y="0"/>
            <a:ext cx="6142213" cy="6858000"/>
          </a:xfrm>
          <a:prstGeom prst="rect">
            <a:avLst/>
          </a:prstGeom>
        </p:spPr>
      </p:pic>
      <p:sp>
        <p:nvSpPr>
          <p:cNvPr id="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905349" y="6470704"/>
            <a:ext cx="1994609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13810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27" y="217415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itle 2"/>
          <p:cNvSpPr>
            <a:spLocks noGrp="1"/>
          </p:cNvSpPr>
          <p:nvPr>
            <p:ph type="title" idx="4294967295"/>
          </p:nvPr>
        </p:nvSpPr>
        <p:spPr>
          <a:xfrm>
            <a:off x="342900" y="311731"/>
            <a:ext cx="7262813" cy="779317"/>
          </a:xfrm>
        </p:spPr>
        <p:txBody>
          <a:bodyPr>
            <a:normAutofit fontScale="90000"/>
          </a:bodyPr>
          <a:lstStyle/>
          <a:p>
            <a:pPr algn="ctr"/>
            <a:r>
              <a:rPr lang="en-ZA" altLang="en-US" dirty="0" smtClean="0"/>
              <a:t/>
            </a:r>
            <a:br>
              <a:rPr lang="en-ZA" altLang="en-US" dirty="0" smtClean="0"/>
            </a:br>
            <a:r>
              <a:rPr lang="en-ZA" altLang="en-US" dirty="0"/>
              <a:t>Faculty </a:t>
            </a:r>
            <a:r>
              <a:rPr lang="en-ZA" altLang="en-US" dirty="0" smtClean="0"/>
              <a:t>Discretionary </a:t>
            </a:r>
            <a:r>
              <a:rPr lang="en-ZA" altLang="en-US" dirty="0"/>
              <a:t>Offer</a:t>
            </a:r>
            <a:r>
              <a:rPr lang="en-ZA" altLang="en-US" dirty="0" smtClean="0"/>
              <a:t/>
            </a:r>
            <a:br>
              <a:rPr lang="en-ZA" altLang="en-US" dirty="0" smtClean="0"/>
            </a:br>
            <a:endParaRPr lang="en-ZA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18" y="1133402"/>
            <a:ext cx="7533409" cy="56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itle 2"/>
          <p:cNvSpPr>
            <a:spLocks noGrp="1"/>
          </p:cNvSpPr>
          <p:nvPr>
            <p:ph type="title"/>
          </p:nvPr>
        </p:nvSpPr>
        <p:spPr>
          <a:xfrm>
            <a:off x="762000" y="79663"/>
            <a:ext cx="7262813" cy="875973"/>
          </a:xfrm>
        </p:spPr>
        <p:txBody>
          <a:bodyPr/>
          <a:lstStyle/>
          <a:p>
            <a:pPr algn="ctr"/>
            <a:r>
              <a:rPr lang="en-ZA" altLang="en-US" dirty="0" smtClean="0"/>
              <a:t>Communicating with the Applicant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55636"/>
            <a:ext cx="7368145" cy="590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56964"/>
            <a:ext cx="8868641" cy="4093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7919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8096" y="581547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Regular monitoring and management of offers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81547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5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gnetic Disk 1"/>
          <p:cNvSpPr/>
          <p:nvPr/>
        </p:nvSpPr>
        <p:spPr>
          <a:xfrm>
            <a:off x="152400" y="4178300"/>
            <a:ext cx="2019300" cy="2146300"/>
          </a:xfrm>
          <a:prstGeom prst="flowChartMagneticDisk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PeopleSoft </a:t>
            </a:r>
          </a:p>
          <a:p>
            <a:pPr algn="ctr">
              <a:defRPr/>
            </a:pPr>
            <a:r>
              <a:rPr lang="en-ZA" dirty="0"/>
              <a:t>Rules </a:t>
            </a:r>
          </a:p>
          <a:p>
            <a:pPr algn="ctr">
              <a:defRPr/>
            </a:pPr>
            <a:r>
              <a:rPr lang="en-ZA" dirty="0"/>
              <a:t>And</a:t>
            </a:r>
          </a:p>
          <a:p>
            <a:pPr algn="ctr">
              <a:defRPr/>
            </a:pPr>
            <a:r>
              <a:rPr lang="en-ZA" dirty="0"/>
              <a:t>Housing Offers</a:t>
            </a:r>
          </a:p>
          <a:p>
            <a:pPr algn="ctr">
              <a:defRPr/>
            </a:pPr>
            <a:r>
              <a:rPr lang="en-ZA" dirty="0"/>
              <a:t>Tables</a:t>
            </a:r>
          </a:p>
        </p:txBody>
      </p:sp>
      <p:sp>
        <p:nvSpPr>
          <p:cNvPr id="6" name="Flowchart: Magnetic Disk 5"/>
          <p:cNvSpPr/>
          <p:nvPr/>
        </p:nvSpPr>
        <p:spPr>
          <a:xfrm>
            <a:off x="4876800" y="4835238"/>
            <a:ext cx="1752600" cy="1600200"/>
          </a:xfrm>
          <a:prstGeom prst="flowChartMagneticDis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b="1" dirty="0">
                <a:solidFill>
                  <a:schemeClr val="accent3"/>
                </a:solidFill>
              </a:rPr>
              <a:t>RMS Application Tables</a:t>
            </a:r>
          </a:p>
        </p:txBody>
      </p:sp>
      <p:sp>
        <p:nvSpPr>
          <p:cNvPr id="4" name="Up Arrow 3"/>
          <p:cNvSpPr/>
          <p:nvPr/>
        </p:nvSpPr>
        <p:spPr>
          <a:xfrm>
            <a:off x="381000" y="3768438"/>
            <a:ext cx="461963" cy="1192213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5" name="Down Arrow 4"/>
          <p:cNvSpPr/>
          <p:nvPr/>
        </p:nvSpPr>
        <p:spPr>
          <a:xfrm>
            <a:off x="1376363" y="3768438"/>
            <a:ext cx="457200" cy="11922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pic>
        <p:nvPicPr>
          <p:cNvPr id="327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39638"/>
            <a:ext cx="20447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82838"/>
            <a:ext cx="2590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6553200" y="4987638"/>
            <a:ext cx="259080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dirty="0"/>
              <a:t>Communication of Housing Allocation to Applicant</a:t>
            </a:r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32199" y="6470704"/>
            <a:ext cx="4472709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8096" y="173628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Integration with RMS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73628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58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80" y="254334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itle 2"/>
          <p:cNvSpPr>
            <a:spLocks noGrp="1"/>
          </p:cNvSpPr>
          <p:nvPr>
            <p:ph type="title" idx="4294967295"/>
          </p:nvPr>
        </p:nvSpPr>
        <p:spPr>
          <a:xfrm>
            <a:off x="255181" y="372878"/>
            <a:ext cx="7262813" cy="881764"/>
          </a:xfrm>
        </p:spPr>
        <p:txBody>
          <a:bodyPr/>
          <a:lstStyle/>
          <a:p>
            <a:pPr algn="ctr"/>
            <a:r>
              <a:rPr lang="en-ZA" altLang="en-US" dirty="0" smtClean="0"/>
              <a:t>What the offer looks like in RMS</a:t>
            </a:r>
          </a:p>
        </p:txBody>
      </p:sp>
      <p:pic>
        <p:nvPicPr>
          <p:cNvPr id="1027" name="Picture 3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642"/>
            <a:ext cx="9150144" cy="560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51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995055"/>
            <a:ext cx="7290055" cy="431430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Data Accuracy and Consistency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Efficiency and Time Savings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Easy to Setup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Repetitive Tasks automated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Integration with RMS Alleviates Workload in Student Housing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More Time can be spent 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Admissions Decisions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Building Allocations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Fast</a:t>
            </a:r>
            <a:r>
              <a:rPr lang="en-US" sz="2400" dirty="0"/>
              <a:t>, Flexible </a:t>
            </a:r>
            <a:r>
              <a:rPr lang="en-US" sz="2400" dirty="0" smtClean="0"/>
              <a:t>and Responsive to UCT’s Enrolment Targets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Rules-Based Offers (Institutional and Faculty)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Discretionary Offers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Better/Easier Monitoring and Management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 Objects – Summarizing of Data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No-Double Counting of Bed Spaces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Optimal Occupancy Ensured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Timeous Communication with Applicants</a:t>
            </a:r>
            <a:r>
              <a:rPr lang="en-US" sz="2400" dirty="0"/>
              <a:t/>
            </a:r>
            <a:br>
              <a:rPr lang="en-US" sz="2400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8096" y="173628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Benefits – of the criterion-based accommodation system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541" y="173628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19336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1704109" y="2084832"/>
            <a:ext cx="4998027" cy="3516296"/>
            <a:chOff x="457200" y="838199"/>
            <a:chExt cx="8153400" cy="4419601"/>
          </a:xfrm>
        </p:grpSpPr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9" t="7098" r="11111" b="21111"/>
            <a:stretch>
              <a:fillRect/>
            </a:stretch>
          </p:blipFill>
          <p:spPr bwMode="auto">
            <a:xfrm>
              <a:off x="457200" y="838199"/>
              <a:ext cx="8153400" cy="4419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2642175" y="2423738"/>
              <a:ext cx="4178492" cy="1707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388938" indent="68263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777875" indent="136525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168400" indent="2032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1557338" indent="271463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014538" indent="2714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471738" indent="2714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2928938" indent="2714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386138" indent="2714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</a:pPr>
              <a:r>
                <a:rPr lang="en-AU" altLang="en-US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Deon Coetzee</a:t>
              </a:r>
              <a:endParaRPr lang="en-AU" altLang="en-US" sz="1200" b="1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</a:pPr>
              <a:r>
                <a:rPr lang="en-AU" altLang="en-US" sz="12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Systems Division, University of Cape Town</a:t>
              </a: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</a:pPr>
              <a:r>
                <a:rPr lang="en-AU" altLang="en-US" sz="12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d</a:t>
              </a:r>
              <a:r>
                <a:rPr lang="en-AU" altLang="en-US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eon.coetzee@uct.ac.za</a:t>
              </a:r>
              <a:endParaRPr lang="en-AU" altLang="en-US" sz="1200" b="1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</a:pPr>
              <a:r>
                <a:rPr lang="en-AU" altLang="en-US" sz="12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+27 21 650 </a:t>
              </a:r>
              <a:r>
                <a:rPr lang="en-AU" altLang="en-US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4405</a:t>
              </a:r>
              <a:endParaRPr lang="en-AU" altLang="en-US" sz="1200" b="1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7546" y="5189860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all Alliance presentations will be available for download from the Conference Site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5950" cy="274320"/>
          </a:xfrm>
        </p:spPr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223108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78" y="4739158"/>
            <a:ext cx="19050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9983"/>
            <a:ext cx="3800475" cy="3705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>
            <a:fillRect/>
          </a:stretch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2" y="634273"/>
            <a:ext cx="3237790" cy="31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0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Slide Sorter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1907371" cy="4023360"/>
          </a:xfrm>
        </p:spPr>
        <p:txBody>
          <a:bodyPr>
            <a:normAutofit/>
          </a:bodyPr>
          <a:lstStyle/>
          <a:p>
            <a:r>
              <a:rPr lang="en-US" sz="1600" dirty="0"/>
              <a:t>Utilize the Slide Sorter view while setting up your slides to see how the flow is progressing on your presentation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68" y="2286000"/>
            <a:ext cx="5627923" cy="402272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16" y="3529542"/>
            <a:ext cx="2638425" cy="1933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Connector 13"/>
          <p:cNvCxnSpPr/>
          <p:nvPr/>
        </p:nvCxnSpPr>
        <p:spPr>
          <a:xfrm>
            <a:off x="4289778" y="5463117"/>
            <a:ext cx="2280355" cy="8887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34641" y="3529542"/>
            <a:ext cx="470870" cy="24042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570133" y="5933743"/>
            <a:ext cx="835378" cy="41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8845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Cape Town Soccer Stadium</a:t>
            </a:r>
            <a:br>
              <a:rPr lang="en-US" dirty="0" smtClean="0"/>
            </a:br>
            <a:r>
              <a:rPr lang="en-US" dirty="0" smtClean="0"/>
              <a:t>Soccer World Cup 2010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9983"/>
            <a:ext cx="3800475" cy="3705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2" y="634273"/>
            <a:ext cx="3237790" cy="315664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pic>
        <p:nvPicPr>
          <p:cNvPr id="9" name="Picture Placeholder 5" descr="Aerial View of UCT - Google Searc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1714" cy="457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459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b="14442"/>
          <a:stretch/>
        </p:blipFill>
        <p:spPr>
          <a:xfrm>
            <a:off x="0" y="2483556"/>
            <a:ext cx="9144000" cy="437444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25255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University of Cape town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Medium-Sized African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27 000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faculties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Strong </a:t>
            </a:r>
            <a:r>
              <a:rPr lang="en-ZA" dirty="0"/>
              <a:t>Research </a:t>
            </a:r>
            <a:r>
              <a:rPr lang="en-ZA" dirty="0" smtClean="0"/>
              <a:t>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5 Nobel Prize </a:t>
            </a:r>
            <a:r>
              <a:rPr lang="en-ZA" dirty="0" smtClean="0"/>
              <a:t>Winners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Worlds First Heart </a:t>
            </a:r>
            <a:r>
              <a:rPr lang="en-ZA" dirty="0" smtClean="0"/>
              <a:t>Transplant</a:t>
            </a:r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6" b="12246"/>
          <a:stretch>
            <a:fillRect/>
          </a:stretch>
        </p:blipFill>
        <p:spPr>
          <a:xfrm>
            <a:off x="2286" y="-1"/>
            <a:ext cx="9139428" cy="457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65" y="-10635"/>
            <a:ext cx="3179135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9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&amp; ORACLE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PeopleSoft Campus Solutions 9.0 patch #37</a:t>
            </a:r>
          </a:p>
          <a:p>
            <a:endParaRPr lang="en-US" dirty="0"/>
          </a:p>
          <a:p>
            <a:r>
              <a:rPr lang="en-US" dirty="0"/>
              <a:t>People Tools Version </a:t>
            </a:r>
            <a:r>
              <a:rPr lang="en-US" dirty="0" smtClean="0"/>
              <a:t>8.54.25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</p:spTree>
    <p:extLst>
      <p:ext uri="{BB962C8B-B14F-4D97-AF65-F5344CB8AC3E}">
        <p14:creationId xmlns:p14="http://schemas.microsoft.com/office/powerpoint/2010/main" val="33489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Context and Rationale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Student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Accommodation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Allocation Context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Life Prior to Criterion-Based Student Accommodation Allocations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Student Accommodation </a:t>
            </a:r>
            <a:r>
              <a:rPr lang="en-US" sz="2400" dirty="0" smtClean="0"/>
              <a:t>Policy and Process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Criteria for Student Accommodation Offers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the Process Works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Mechanics of the </a:t>
            </a:r>
            <a:r>
              <a:rPr lang="en-US" sz="2400" dirty="0" smtClean="0"/>
              <a:t>System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Rules-Based Offers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Discretionary Offers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Reporting and Monitoring</a:t>
            </a:r>
          </a:p>
          <a:p>
            <a:pPr marL="630936" lvl="1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Integration with RMS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Conclusion and Questions</a:t>
            </a:r>
            <a:br>
              <a:rPr lang="en-US" sz="2400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90806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8096" y="564434"/>
            <a:ext cx="7290054" cy="149961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Overview</a:t>
            </a:r>
            <a:r>
              <a:rPr lang="en-US" dirty="0" smtClean="0"/>
              <a:t> - </a:t>
            </a:r>
            <a:r>
              <a:rPr lang="en-US" dirty="0">
                <a:solidFill>
                  <a:schemeClr val="bg1"/>
                </a:solidFill>
              </a:rPr>
              <a:t>Criterion-Based Student Accommodation at UCT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74825"/>
            <a:ext cx="903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Context and Rationale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Description of the Student Accommodation Context and the Problems before Criterion-Based Housing Allocations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47" y="-1"/>
            <a:ext cx="7740502" cy="45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PICS from #Rhodes must fall and #fees must fall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Description of the Student Accommodation Context and the Problems before Criterion-Based Housing Allocations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16-17 October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23" y="0"/>
            <a:ext cx="6873616" cy="45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9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3B2867"/>
      </a:accent1>
      <a:accent2>
        <a:srgbClr val="7F7B99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2983</TotalTime>
  <Words>1481</Words>
  <Application>Microsoft Office PowerPoint</Application>
  <PresentationFormat>On-screen Show (4:3)</PresentationFormat>
  <Paragraphs>310</Paragraphs>
  <Slides>40</Slides>
  <Notes>20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Century Gothic</vt:lpstr>
      <vt:lpstr>Comic Sans MS</vt:lpstr>
      <vt:lpstr>Tw Cen MT</vt:lpstr>
      <vt:lpstr>Tw Cen MT Condensed</vt:lpstr>
      <vt:lpstr>Wingdings</vt:lpstr>
      <vt:lpstr>Wingdings 2</vt:lpstr>
      <vt:lpstr>Wingdings 3</vt:lpstr>
      <vt:lpstr>Integral</vt:lpstr>
      <vt:lpstr>Criterion-based student accommodation allocations at the university of cape town</vt:lpstr>
      <vt:lpstr>presenter</vt:lpstr>
      <vt:lpstr>PowerPoint Presentation</vt:lpstr>
      <vt:lpstr>Cape Town Soccer Stadium Soccer World Cup 2010</vt:lpstr>
      <vt:lpstr>The University of Cape town</vt:lpstr>
      <vt:lpstr>ORGANIZATION &amp; ORACLE</vt:lpstr>
      <vt:lpstr>Overview - Criterion-Based Student Accommodation at UCT</vt:lpstr>
      <vt:lpstr>Context and Rationale</vt:lpstr>
      <vt:lpstr>PICS from #Rhodes must fall and #fees must fall</vt:lpstr>
      <vt:lpstr>PICS from #Rhodes must fall and #fees must fall</vt:lpstr>
      <vt:lpstr>PICS from #Rhodes must fall and #fees must fall</vt:lpstr>
      <vt:lpstr>The context</vt:lpstr>
      <vt:lpstr>The problems</vt:lpstr>
      <vt:lpstr>PowerPoint Presentation</vt:lpstr>
      <vt:lpstr>The Student Accommodation Policy and Process </vt:lpstr>
      <vt:lpstr>PowerPoint Presentation</vt:lpstr>
      <vt:lpstr>PowerPoint Presentation</vt:lpstr>
      <vt:lpstr>PowerPoint Presentation</vt:lpstr>
      <vt:lpstr>PowerPoint Presentation</vt:lpstr>
      <vt:lpstr>The Mechanics of the System  </vt:lpstr>
      <vt:lpstr>PowerPoint Presentation</vt:lpstr>
      <vt:lpstr>PowerPoint Presentation</vt:lpstr>
      <vt:lpstr>InstitutionAL Rules Setup</vt:lpstr>
      <vt:lpstr>Faculty Rules Setup 1</vt:lpstr>
      <vt:lpstr>Faculty Rules Setup 2</vt:lpstr>
      <vt:lpstr>PowerPoint Presentation</vt:lpstr>
      <vt:lpstr>PowerPoint Presentation</vt:lpstr>
      <vt:lpstr>Institutional Offer</vt:lpstr>
      <vt:lpstr> Faculty Rules-Based Offer </vt:lpstr>
      <vt:lpstr> Faculty Discretionary Offer </vt:lpstr>
      <vt:lpstr>Communicating with the Applicant</vt:lpstr>
      <vt:lpstr>PowerPoint Presentation</vt:lpstr>
      <vt:lpstr>PowerPoint Presentation</vt:lpstr>
      <vt:lpstr>What the offer looks like in RMS</vt:lpstr>
      <vt:lpstr>PowerPoint Presentation</vt:lpstr>
      <vt:lpstr>Questions?</vt:lpstr>
      <vt:lpstr>presenter</vt:lpstr>
      <vt:lpstr>THANK YOU!</vt:lpstr>
      <vt:lpstr>Use the Slide Sorter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Amy Ewing</dc:creator>
  <cp:lastModifiedBy>Deon Coetzee</cp:lastModifiedBy>
  <cp:revision>168</cp:revision>
  <dcterms:created xsi:type="dcterms:W3CDTF">2015-09-02T14:36:24Z</dcterms:created>
  <dcterms:modified xsi:type="dcterms:W3CDTF">2017-10-10T14:43:42Z</dcterms:modified>
</cp:coreProperties>
</file>