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9"/>
  </p:notesMasterIdLst>
  <p:sldIdLst>
    <p:sldId id="259" r:id="rId2"/>
    <p:sldId id="260" r:id="rId3"/>
    <p:sldId id="261" r:id="rId4"/>
    <p:sldId id="268" r:id="rId5"/>
    <p:sldId id="272" r:id="rId6"/>
    <p:sldId id="273" r:id="rId7"/>
    <p:sldId id="292" r:id="rId8"/>
    <p:sldId id="295" r:id="rId9"/>
    <p:sldId id="293" r:id="rId10"/>
    <p:sldId id="294" r:id="rId11"/>
    <p:sldId id="316" r:id="rId12"/>
    <p:sldId id="264" r:id="rId13"/>
    <p:sldId id="276" r:id="rId14"/>
    <p:sldId id="296" r:id="rId15"/>
    <p:sldId id="297" r:id="rId16"/>
    <p:sldId id="317" r:id="rId17"/>
    <p:sldId id="265" r:id="rId18"/>
    <p:sldId id="298" r:id="rId19"/>
    <p:sldId id="301" r:id="rId20"/>
    <p:sldId id="302" r:id="rId21"/>
    <p:sldId id="312" r:id="rId22"/>
    <p:sldId id="309" r:id="rId23"/>
    <p:sldId id="307" r:id="rId24"/>
    <p:sldId id="310" r:id="rId25"/>
    <p:sldId id="311" r:id="rId26"/>
    <p:sldId id="308" r:id="rId27"/>
    <p:sldId id="318" r:id="rId28"/>
    <p:sldId id="262" r:id="rId29"/>
    <p:sldId id="266" r:id="rId30"/>
    <p:sldId id="270" r:id="rId31"/>
    <p:sldId id="288" r:id="rId32"/>
    <p:sldId id="289" r:id="rId33"/>
    <p:sldId id="286" r:id="rId34"/>
    <p:sldId id="291" r:id="rId35"/>
    <p:sldId id="281" r:id="rId36"/>
    <p:sldId id="315" r:id="rId37"/>
    <p:sldId id="28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p:scale>
          <a:sx n="80" d="100"/>
          <a:sy n="80" d="100"/>
        </p:scale>
        <p:origin x="-678"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37E461-96B9-4925-8A01-59DC41F27E25}" type="datetimeFigureOut">
              <a:rPr lang="en-US" smtClean="0"/>
              <a:t>11/5/2017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11/5/2017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11/5/2017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11/5/2017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11/5/2017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11/5/2017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11/5/2017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mmunity.oracle.com/ideas/13047"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mmunity.oracle.com/ideas/16962"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mmunity.oracle.com/ideas/11414"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Tax Reporting Limitations &amp; Issues</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5047</a:t>
            </a:r>
            <a:endParaRPr lang="en-US" dirty="0"/>
          </a:p>
          <a:p>
            <a:r>
              <a:rPr lang="en-US" dirty="0" smtClean="0"/>
              <a:t>November  7</a:t>
            </a:r>
            <a:r>
              <a:rPr lang="en-US" baseline="30000" dirty="0" smtClean="0"/>
              <a:t>th</a:t>
            </a:r>
            <a:r>
              <a:rPr lang="en-US" dirty="0" smtClean="0"/>
              <a:t>, 2017</a:t>
            </a:r>
            <a:endParaRPr lang="en-US" dirty="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656"/>
            <a:ext cx="9144000" cy="3229331"/>
          </a:xfrm>
          <a:prstGeom prst="rect">
            <a:avLst/>
          </a:prstGeom>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635" y="804490"/>
            <a:ext cx="2047908" cy="1691468"/>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Year End Tax Processing</a:t>
            </a:r>
            <a:endParaRPr lang="en-CA" dirty="0"/>
          </a:p>
        </p:txBody>
      </p:sp>
      <p:sp>
        <p:nvSpPr>
          <p:cNvPr id="3" name="Content Placeholder 2"/>
          <p:cNvSpPr>
            <a:spLocks noGrp="1"/>
          </p:cNvSpPr>
          <p:nvPr>
            <p:ph sz="half" idx="1"/>
          </p:nvPr>
        </p:nvSpPr>
        <p:spPr>
          <a:xfrm>
            <a:off x="761999" y="1917865"/>
            <a:ext cx="6565075" cy="813460"/>
          </a:xfrm>
        </p:spPr>
        <p:txBody>
          <a:bodyPr/>
          <a:lstStyle/>
          <a:p>
            <a:r>
              <a:rPr lang="en-CA" dirty="0" smtClean="0"/>
              <a:t>Created a new run control to generate the required XML file and parse</a:t>
            </a:r>
            <a:endParaRPr lang="en-CA"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18979"/>
            <a:ext cx="76200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10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Discussion</a:t>
            </a:r>
            <a:endParaRPr lang="en-CA"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13646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CAMPUS SOLUTIONS CUSTOMIZATIONS</a:t>
            </a:r>
            <a:endParaRPr lang="en-US" dirty="0"/>
          </a:p>
        </p:txBody>
      </p:sp>
      <p:sp>
        <p:nvSpPr>
          <p:cNvPr id="3" name="Subtitle 2"/>
          <p:cNvSpPr>
            <a:spLocks noGrp="1"/>
          </p:cNvSpPr>
          <p:nvPr>
            <p:ph type="subTitle" idx="1"/>
          </p:nvPr>
        </p:nvSpPr>
        <p:spPr/>
        <p:txBody>
          <a:bodyPr>
            <a:normAutofit/>
          </a:bodyPr>
          <a:lstStyle/>
          <a:p>
            <a:r>
              <a:rPr lang="en-US" dirty="0" smtClean="0"/>
              <a:t>PS Campus 9.0.32</a:t>
            </a:r>
          </a:p>
          <a:p>
            <a:endParaRPr lang="en-US" dirty="0"/>
          </a:p>
          <a:p>
            <a:r>
              <a:rPr lang="en-US" dirty="0" err="1" smtClean="0"/>
              <a:t>PeopleTools</a:t>
            </a:r>
            <a:r>
              <a:rPr lang="en-US" dirty="0"/>
              <a:t>: </a:t>
            </a:r>
            <a:r>
              <a:rPr lang="en-US" dirty="0" smtClean="0"/>
              <a:t>8.55.05</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60508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5537701" cy="1119785"/>
          </a:xfrm>
        </p:spPr>
        <p:txBody>
          <a:bodyPr/>
          <a:lstStyle/>
          <a:p>
            <a:r>
              <a:rPr lang="en-US" dirty="0" smtClean="0"/>
              <a:t>t2202A REQUIREMENTS</a:t>
            </a:r>
            <a:endParaRPr lang="en-US" dirty="0"/>
          </a:p>
        </p:txBody>
      </p:sp>
      <p:sp>
        <p:nvSpPr>
          <p:cNvPr id="4" name="Text Placeholder 3"/>
          <p:cNvSpPr>
            <a:spLocks noGrp="1"/>
          </p:cNvSpPr>
          <p:nvPr>
            <p:ph type="body" sz="half" idx="2"/>
          </p:nvPr>
        </p:nvSpPr>
        <p:spPr>
          <a:xfrm>
            <a:off x="756221" y="1757548"/>
            <a:ext cx="7497130" cy="4548249"/>
          </a:xfrm>
        </p:spPr>
        <p:txBody>
          <a:bodyPr>
            <a:noAutofit/>
          </a:bodyPr>
          <a:lstStyle/>
          <a:p>
            <a:pPr marL="285750" indent="-285750">
              <a:buFont typeface="Wingdings" panose="05000000000000000000" pitchFamily="2" charset="2"/>
              <a:buChar char="Ø"/>
            </a:pPr>
            <a:r>
              <a:rPr lang="en-US" sz="2000" dirty="0" smtClean="0"/>
              <a:t>Base months-of-study counts on enrollment data or term activation</a:t>
            </a:r>
          </a:p>
          <a:p>
            <a:pPr marL="285750" indent="-285750">
              <a:buFont typeface="Wingdings" panose="05000000000000000000" pitchFamily="2" charset="2"/>
              <a:buChar char="Ø"/>
            </a:pPr>
            <a:r>
              <a:rPr lang="en-US" sz="2000" dirty="0" smtClean="0"/>
              <a:t>Ignore class dates outside the taxation year</a:t>
            </a:r>
          </a:p>
          <a:p>
            <a:pPr marL="285750" indent="-285750">
              <a:buFont typeface="Wingdings" panose="05000000000000000000" pitchFamily="2" charset="2"/>
              <a:buChar char="Ø"/>
            </a:pPr>
            <a:r>
              <a:rPr lang="en-US" sz="2000" dirty="0" smtClean="0"/>
              <a:t>Exclude specific programs / plans from tax certificate generation</a:t>
            </a:r>
          </a:p>
          <a:p>
            <a:pPr marL="285750" indent="-285750">
              <a:buFont typeface="Wingdings" panose="05000000000000000000" pitchFamily="2" charset="2"/>
              <a:buChar char="Ø"/>
            </a:pPr>
            <a:r>
              <a:rPr lang="en-US" sz="2000" dirty="0" smtClean="0"/>
              <a:t>Consider </a:t>
            </a:r>
            <a:r>
              <a:rPr lang="en-US" sz="2000" dirty="0"/>
              <a:t>leaves of absence </a:t>
            </a:r>
            <a:r>
              <a:rPr lang="en-US" sz="2000" dirty="0" smtClean="0"/>
              <a:t>when calculating months-of-study counts</a:t>
            </a:r>
          </a:p>
          <a:p>
            <a:pPr marL="285750" indent="-285750">
              <a:buFont typeface="Wingdings" panose="05000000000000000000" pitchFamily="2" charset="2"/>
              <a:buChar char="Ø"/>
            </a:pPr>
            <a:r>
              <a:rPr lang="en-US" sz="2000" dirty="0" smtClean="0"/>
              <a:t>Determine FT/PT load beyond on other criteria besides academic structure level/load rules</a:t>
            </a:r>
          </a:p>
          <a:p>
            <a:pPr marL="285750" indent="-285750">
              <a:buFont typeface="Wingdings" panose="05000000000000000000" pitchFamily="2" charset="2"/>
              <a:buChar char="Ø"/>
            </a:pPr>
            <a:r>
              <a:rPr lang="en-US" sz="2000" dirty="0" smtClean="0"/>
              <a:t>Properly process students in multiple careers w.r.t. months-of-study counts and FT/PT determination</a:t>
            </a:r>
          </a:p>
          <a:p>
            <a:pPr marL="285750" indent="-285750">
              <a:buFont typeface="Wingdings" panose="05000000000000000000" pitchFamily="2" charset="2"/>
              <a:buChar char="Ø"/>
            </a:pPr>
            <a:r>
              <a:rPr lang="en-US" sz="2000" dirty="0" smtClean="0"/>
              <a:t>Properly handle student data containing diacritic characters</a:t>
            </a:r>
          </a:p>
          <a:p>
            <a:pPr marL="285750" indent="-285750">
              <a:buFont typeface="Wingdings" panose="05000000000000000000" pitchFamily="2" charset="2"/>
              <a:buChar char="Ø"/>
            </a:pPr>
            <a:r>
              <a:rPr lang="en-US" sz="2000" dirty="0" smtClean="0"/>
              <a:t>Easily apply updates to the certificate template when CRA issues changes</a:t>
            </a: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28310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5537701" cy="1119785"/>
          </a:xfrm>
        </p:spPr>
        <p:txBody>
          <a:bodyPr/>
          <a:lstStyle/>
          <a:p>
            <a:r>
              <a:rPr lang="en-US" dirty="0" smtClean="0"/>
              <a:t>t4A REQUIREMENTS</a:t>
            </a:r>
            <a:endParaRPr lang="en-US" dirty="0"/>
          </a:p>
        </p:txBody>
      </p:sp>
      <p:sp>
        <p:nvSpPr>
          <p:cNvPr id="4" name="Text Placeholder 3"/>
          <p:cNvSpPr>
            <a:spLocks noGrp="1"/>
          </p:cNvSpPr>
          <p:nvPr>
            <p:ph type="body" sz="half" idx="2"/>
          </p:nvPr>
        </p:nvSpPr>
        <p:spPr>
          <a:xfrm>
            <a:off x="756221" y="1924997"/>
            <a:ext cx="7497130" cy="4380800"/>
          </a:xfrm>
        </p:spPr>
        <p:txBody>
          <a:bodyPr>
            <a:noAutofit/>
          </a:bodyPr>
          <a:lstStyle/>
          <a:p>
            <a:pPr marL="285750" indent="-285750">
              <a:buFont typeface="Wingdings" panose="05000000000000000000" pitchFamily="2" charset="2"/>
              <a:buChar char="Ø"/>
            </a:pPr>
            <a:r>
              <a:rPr lang="en-US" sz="2000" dirty="0" smtClean="0"/>
              <a:t>Determine appropriate amounts based on the effective date of individual item lines, as adjustments should apply to the calendar year in which they occur</a:t>
            </a:r>
          </a:p>
          <a:p>
            <a:pPr marL="285750" indent="-285750">
              <a:buFont typeface="Wingdings" panose="05000000000000000000" pitchFamily="2" charset="2"/>
              <a:buChar char="Ø"/>
            </a:pPr>
            <a:r>
              <a:rPr lang="en-US" sz="2000" dirty="0" smtClean="0"/>
              <a:t>Generate an XML file as per CRA schema</a:t>
            </a:r>
          </a:p>
          <a:p>
            <a:pPr marL="285750" indent="-285750">
              <a:buFont typeface="Wingdings" panose="05000000000000000000" pitchFamily="2" charset="2"/>
              <a:buChar char="Ø"/>
            </a:pPr>
            <a:r>
              <a:rPr lang="en-US" sz="2000" dirty="0" smtClean="0"/>
              <a:t>Properly handle student data containing diacritic characters</a:t>
            </a:r>
          </a:p>
          <a:p>
            <a:pPr marL="285750" indent="-285750">
              <a:buFont typeface="Wingdings" panose="05000000000000000000" pitchFamily="2" charset="2"/>
              <a:buChar char="Ø"/>
            </a:pPr>
            <a:r>
              <a:rPr lang="en-US" sz="2000" dirty="0" smtClean="0"/>
              <a:t>Easily apply updates to the certificate template when CRA issues changes</a:t>
            </a: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24933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5537701" cy="1119785"/>
          </a:xfrm>
        </p:spPr>
        <p:txBody>
          <a:bodyPr/>
          <a:lstStyle/>
          <a:p>
            <a:r>
              <a:rPr lang="en-US" dirty="0" smtClean="0"/>
              <a:t>CUSTOM SOLUTIONS</a:t>
            </a:r>
            <a:endParaRPr lang="en-US" dirty="0"/>
          </a:p>
        </p:txBody>
      </p:sp>
      <p:sp>
        <p:nvSpPr>
          <p:cNvPr id="4" name="Text Placeholder 3"/>
          <p:cNvSpPr>
            <a:spLocks noGrp="1"/>
          </p:cNvSpPr>
          <p:nvPr>
            <p:ph type="body" sz="half" idx="2"/>
          </p:nvPr>
        </p:nvSpPr>
        <p:spPr>
          <a:xfrm>
            <a:off x="756221" y="1924997"/>
            <a:ext cx="7497130" cy="4380800"/>
          </a:xfrm>
        </p:spPr>
        <p:txBody>
          <a:bodyPr>
            <a:noAutofit/>
          </a:bodyPr>
          <a:lstStyle/>
          <a:p>
            <a:pPr marL="285750" indent="-285750">
              <a:buFont typeface="Wingdings" panose="05000000000000000000" pitchFamily="2" charset="2"/>
              <a:buChar char="Ø"/>
            </a:pPr>
            <a:r>
              <a:rPr lang="en-US" sz="2000" dirty="0" smtClean="0"/>
              <a:t>Customized SQR process for T2202A that contains conditional logic for multiple careers, calculating months of study, factoring in leaves of absence and applicable class dates.</a:t>
            </a:r>
          </a:p>
          <a:p>
            <a:pPr marL="285750" indent="-285750">
              <a:buFont typeface="Wingdings" panose="05000000000000000000" pitchFamily="2" charset="2"/>
              <a:buChar char="Ø"/>
            </a:pPr>
            <a:r>
              <a:rPr lang="en-US" sz="2000" dirty="0" smtClean="0"/>
              <a:t>UTF-8 character encoding added to admin and Student Center pages in order to properly render T2202A student data with diacritics</a:t>
            </a:r>
          </a:p>
          <a:p>
            <a:pPr marL="285750" indent="-285750">
              <a:buFont typeface="Wingdings" panose="05000000000000000000" pitchFamily="2" charset="2"/>
              <a:buChar char="Ø"/>
            </a:pPr>
            <a:r>
              <a:rPr lang="en-US" sz="2000" dirty="0" smtClean="0"/>
              <a:t>Manually updated T2202A RTF is kept current with CRA changes and uploaded to BI Publisher for certificate rendering</a:t>
            </a:r>
          </a:p>
          <a:p>
            <a:pPr marL="285750" indent="-285750">
              <a:buFont typeface="Wingdings" panose="05000000000000000000" pitchFamily="2" charset="2"/>
              <a:buChar char="Ø"/>
            </a:pPr>
            <a:r>
              <a:rPr lang="en-US" sz="2000" dirty="0" smtClean="0"/>
              <a:t>XML file generation code “transplanted” from FS to CS and tweaked as required; schema validation and corrections done manually</a:t>
            </a:r>
          </a:p>
          <a:p>
            <a:pPr marL="285750" indent="-285750">
              <a:buFont typeface="Wingdings" panose="05000000000000000000" pitchFamily="2" charset="2"/>
              <a:buChar char="Ø"/>
            </a:pPr>
            <a:r>
              <a:rPr lang="en-US" sz="2000" dirty="0" smtClean="0"/>
              <a:t>Copy the Oracle-provided HR template and upload to BI Publisher</a:t>
            </a:r>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82590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8"/>
            <a:ext cx="4385795" cy="1891681"/>
          </a:xfrm>
        </p:spPr>
        <p:txBody>
          <a:bodyPr/>
          <a:lstStyle/>
          <a:p>
            <a:r>
              <a:rPr lang="en-CA" sz="4400" dirty="0" smtClean="0"/>
              <a:t>Open </a:t>
            </a:r>
            <a:r>
              <a:rPr lang="en-CA" sz="4400" dirty="0" err="1" smtClean="0"/>
              <a:t>DIscussion</a:t>
            </a:r>
            <a:endParaRPr lang="en-CA" sz="4400"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404543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r>
              <a:rPr lang="en-US" dirty="0" smtClean="0"/>
              <a:t>human Capital </a:t>
            </a:r>
            <a:r>
              <a:rPr lang="en-US" dirty="0" err="1" smtClean="0"/>
              <a:t>ManageMent</a:t>
            </a:r>
            <a:r>
              <a:rPr lang="en-US" dirty="0" smtClean="0"/>
              <a:t>: an evolving landscape </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PS HCM Version 9.2.23</a:t>
            </a:r>
          </a:p>
          <a:p>
            <a:endParaRPr lang="en-US" dirty="0"/>
          </a:p>
          <a:p>
            <a:r>
              <a:rPr lang="en-US" dirty="0" smtClean="0"/>
              <a:t>PeopleTools Version: 8.55.05</a:t>
            </a:r>
          </a:p>
          <a:p>
            <a:endParaRPr lang="en-US" dirty="0"/>
          </a:p>
          <a:p>
            <a:r>
              <a:rPr lang="en-US" dirty="0" smtClean="0"/>
              <a:t>Sarah Hill</a:t>
            </a:r>
          </a:p>
          <a:p>
            <a:r>
              <a:rPr lang="en-US" sz="1300" dirty="0" smtClean="0"/>
              <a:t>BSc, WKM, PCP</a:t>
            </a:r>
            <a:endParaRPr lang="en-US" sz="1300"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53461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544632" cy="1119785"/>
          </a:xfrm>
        </p:spPr>
        <p:txBody>
          <a:bodyPr/>
          <a:lstStyle/>
          <a:p>
            <a:r>
              <a:rPr lang="en-US" dirty="0" smtClean="0">
                <a:solidFill>
                  <a:srgbClr val="C00000"/>
                </a:solidFill>
              </a:rPr>
              <a:t>Unique (and not-so-unique) challenges, evolving landscapes</a:t>
            </a:r>
            <a:endParaRPr lang="en-US" dirty="0">
              <a:solidFill>
                <a:srgbClr val="C00000"/>
              </a:solidFill>
            </a:endParaRPr>
          </a:p>
        </p:txBody>
      </p:sp>
      <p:sp>
        <p:nvSpPr>
          <p:cNvPr id="4" name="Text Placeholder 3"/>
          <p:cNvSpPr>
            <a:spLocks noGrp="1"/>
          </p:cNvSpPr>
          <p:nvPr>
            <p:ph type="body" sz="half" idx="2"/>
          </p:nvPr>
        </p:nvSpPr>
        <p:spPr>
          <a:xfrm>
            <a:off x="756221" y="1757548"/>
            <a:ext cx="7497130" cy="3942608"/>
          </a:xfrm>
        </p:spPr>
        <p:txBody>
          <a:bodyPr>
            <a:noAutofit/>
          </a:bodyPr>
          <a:lstStyle/>
          <a:p>
            <a:pPr marL="285750" indent="-285750">
              <a:buFont typeface="Wingdings" panose="05000000000000000000" pitchFamily="2" charset="2"/>
              <a:buChar char="Ø"/>
            </a:pPr>
            <a:r>
              <a:rPr lang="en-US" sz="2000" dirty="0" smtClean="0"/>
              <a:t>Separate Companies: Employer Copies</a:t>
            </a:r>
          </a:p>
          <a:p>
            <a:pPr marL="285750" indent="-285750">
              <a:buFont typeface="Wingdings" panose="05000000000000000000" pitchFamily="2" charset="2"/>
              <a:buChar char="Ø"/>
            </a:pPr>
            <a:r>
              <a:rPr lang="en-US" sz="2000" dirty="0" smtClean="0"/>
              <a:t>Sliding </a:t>
            </a:r>
            <a:r>
              <a:rPr lang="en-US" sz="2000" dirty="0"/>
              <a:t>S</a:t>
            </a:r>
            <a:r>
              <a:rPr lang="en-US" sz="2000" dirty="0" smtClean="0"/>
              <a:t>cale RRSP: T4 Box 52 Pension Adjustment</a:t>
            </a:r>
          </a:p>
          <a:p>
            <a:pPr marL="285750" indent="-285750">
              <a:buFont typeface="Wingdings" panose="05000000000000000000" pitchFamily="2" charset="2"/>
              <a:buChar char="Ø"/>
            </a:pPr>
            <a:r>
              <a:rPr lang="en-US" sz="2000" dirty="0" smtClean="0"/>
              <a:t>Close </a:t>
            </a:r>
            <a:r>
              <a:rPr lang="en-US" sz="2000" dirty="0"/>
              <a:t>Pay Calendar / </a:t>
            </a:r>
            <a:r>
              <a:rPr lang="en-US" sz="2000" dirty="0" smtClean="0"/>
              <a:t>Open </a:t>
            </a:r>
            <a:r>
              <a:rPr lang="en-US" sz="2000" dirty="0"/>
              <a:t>Pay </a:t>
            </a:r>
            <a:r>
              <a:rPr lang="en-US" sz="2000" dirty="0" smtClean="0"/>
              <a:t>Calendar</a:t>
            </a:r>
          </a:p>
          <a:p>
            <a:pPr marL="285750" indent="-285750">
              <a:buFont typeface="Wingdings" panose="05000000000000000000" pitchFamily="2" charset="2"/>
              <a:buChar char="Ø"/>
            </a:pPr>
            <a:r>
              <a:rPr lang="en-US" sz="2000" dirty="0"/>
              <a:t>Proactive YE data management: Reports and </a:t>
            </a:r>
            <a:r>
              <a:rPr lang="en-US" sz="2000" dirty="0" smtClean="0"/>
              <a:t>Queries</a:t>
            </a:r>
            <a:endParaRPr lang="en-US" sz="2000" dirty="0"/>
          </a:p>
          <a:p>
            <a:pPr marL="285750" indent="-285750">
              <a:buFont typeface="Wingdings" panose="05000000000000000000" pitchFamily="2" charset="2"/>
              <a:buChar char="Ø"/>
            </a:pPr>
            <a:r>
              <a:rPr lang="en-US" sz="2000" dirty="0" smtClean="0"/>
              <a:t>ROE reporting &amp; Year End Off-Cycle processing</a:t>
            </a:r>
          </a:p>
          <a:p>
            <a:pPr marL="285750" indent="-285750">
              <a:buFont typeface="Wingdings" panose="05000000000000000000" pitchFamily="2" charset="2"/>
              <a:buChar char="Ø"/>
            </a:pPr>
            <a:r>
              <a:rPr lang="en-US" sz="2000" dirty="0" smtClean="0"/>
              <a:t>COBOL embedded tax rate changes</a:t>
            </a:r>
          </a:p>
          <a:p>
            <a:pPr marL="285750" indent="-285750">
              <a:buFont typeface="Wingdings" panose="05000000000000000000" pitchFamily="2" charset="2"/>
              <a:buChar char="Ø"/>
            </a:pPr>
            <a:r>
              <a:rPr lang="en-US" sz="2000" dirty="0" smtClean="0"/>
              <a:t>ESS: TD1 Personal Tax Credit Forms (Federal, Provincial forms)</a:t>
            </a:r>
          </a:p>
          <a:p>
            <a:pPr marL="285750" indent="-285750">
              <a:buFont typeface="Wingdings" panose="05000000000000000000" pitchFamily="2" charset="2"/>
              <a:buChar char="Ø"/>
            </a:pPr>
            <a:r>
              <a:rPr lang="en-US" sz="2000" dirty="0" smtClean="0"/>
              <a:t>ESS: Providing electronic T4 Slips in place of paper copies</a:t>
            </a:r>
          </a:p>
          <a:p>
            <a:pPr marL="285750" indent="-285750">
              <a:buFont typeface="Wingdings" panose="05000000000000000000" pitchFamily="2" charset="2"/>
              <a:buChar char="Ø"/>
            </a:pPr>
            <a:r>
              <a:rPr lang="en-US" sz="2000" dirty="0"/>
              <a:t>Print </a:t>
            </a:r>
            <a:r>
              <a:rPr lang="en-US" sz="2000" dirty="0" smtClean="0"/>
              <a:t>files for Tax Slips</a:t>
            </a:r>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61354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25879" cy="1119785"/>
          </a:xfrm>
        </p:spPr>
        <p:txBody>
          <a:bodyPr/>
          <a:lstStyle/>
          <a:p>
            <a:r>
              <a:rPr lang="en-US" dirty="0" smtClean="0">
                <a:solidFill>
                  <a:srgbClr val="C00000"/>
                </a:solidFill>
              </a:rPr>
              <a:t>Separate companies: employer copies</a:t>
            </a:r>
            <a:endParaRPr lang="en-US" dirty="0">
              <a:solidFill>
                <a:srgbClr val="C00000"/>
              </a:solidFill>
            </a:endParaRPr>
          </a:p>
        </p:txBody>
      </p:sp>
      <p:sp>
        <p:nvSpPr>
          <p:cNvPr id="4" name="Text Placeholder 3"/>
          <p:cNvSpPr>
            <a:spLocks noGrp="1"/>
          </p:cNvSpPr>
          <p:nvPr>
            <p:ph type="body" sz="half" idx="2"/>
          </p:nvPr>
        </p:nvSpPr>
        <p:spPr>
          <a:xfrm>
            <a:off x="756221" y="1757548"/>
            <a:ext cx="7497130" cy="3633849"/>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streamline the process for providing separate employer tax slip copies to non-affiliated business owners</a:t>
            </a:r>
          </a:p>
          <a:p>
            <a:pPr marL="285750" indent="-285750">
              <a:buFont typeface="Wingdings" panose="05000000000000000000" pitchFamily="2" charset="2"/>
              <a:buChar char="Ø"/>
            </a:pPr>
            <a:r>
              <a:rPr lang="en-US" sz="2000" b="1" dirty="0" smtClean="0"/>
              <a:t>Solution</a:t>
            </a:r>
            <a:r>
              <a:rPr lang="en-US" sz="2000" dirty="0" smtClean="0"/>
              <a:t>: App Engine to automatically: (1) </a:t>
            </a:r>
            <a:r>
              <a:rPr lang="en-US" sz="2000" dirty="0"/>
              <a:t>delete </a:t>
            </a:r>
            <a:r>
              <a:rPr lang="en-US" sz="2000" dirty="0" smtClean="0"/>
              <a:t>any prior Run Control (RC) </a:t>
            </a:r>
            <a:r>
              <a:rPr lang="en-US" sz="2000" dirty="0"/>
              <a:t>IDs </a:t>
            </a:r>
            <a:r>
              <a:rPr lang="en-US" sz="2000" dirty="0" smtClean="0"/>
              <a:t>previously created </a:t>
            </a:r>
            <a:r>
              <a:rPr lang="en-US" sz="2000" dirty="0"/>
              <a:t>by the App Engine for the same </a:t>
            </a:r>
            <a:r>
              <a:rPr lang="en-US" sz="2000" dirty="0" smtClean="0"/>
              <a:t>User (2) create new separate RC IDs for each non-McMaster employer and slip type (3) pre-populate the RC page for each RC ID with applicable list of EMPLID who have current year tax slip</a:t>
            </a:r>
          </a:p>
          <a:p>
            <a:pPr marL="285750" indent="-285750">
              <a:buFont typeface="Wingdings" panose="05000000000000000000" pitchFamily="2" charset="2"/>
              <a:buChar char="Ø"/>
            </a:pPr>
            <a:r>
              <a:rPr lang="en-US" sz="2000" b="1" dirty="0" smtClean="0"/>
              <a:t>Outcome</a:t>
            </a:r>
            <a:r>
              <a:rPr lang="en-US" sz="2000" dirty="0" smtClean="0"/>
              <a:t>: after completing Tax Slip cycle, Year End administrator runs the App Engine once for the year, then creates Company PDF file per Company and applicable Slip Type using PS delivered processes</a:t>
            </a:r>
          </a:p>
          <a:p>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343" y="5349090"/>
            <a:ext cx="6858249" cy="107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57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a:xfrm>
            <a:off x="245582" y="2179636"/>
            <a:ext cx="3590148" cy="822960"/>
          </a:xfrm>
        </p:spPr>
        <p:txBody>
          <a:bodyPr/>
          <a:lstStyle/>
          <a:p>
            <a:r>
              <a:rPr lang="en-US" dirty="0" smtClean="0"/>
              <a:t>Derek Konieczny</a:t>
            </a:r>
            <a:endParaRPr lang="en-US" dirty="0"/>
          </a:p>
        </p:txBody>
      </p:sp>
      <p:sp>
        <p:nvSpPr>
          <p:cNvPr id="4" name="Content Placeholder 3"/>
          <p:cNvSpPr>
            <a:spLocks noGrp="1"/>
          </p:cNvSpPr>
          <p:nvPr>
            <p:ph sz="half" idx="2"/>
          </p:nvPr>
        </p:nvSpPr>
        <p:spPr>
          <a:xfrm>
            <a:off x="245582" y="2967788"/>
            <a:ext cx="3566160" cy="1446168"/>
          </a:xfrm>
        </p:spPr>
        <p:txBody>
          <a:bodyPr/>
          <a:lstStyle/>
          <a:p>
            <a:r>
              <a:rPr lang="en-US" dirty="0" smtClean="0"/>
              <a:t>Business Systems Analyst III</a:t>
            </a:r>
            <a:endParaRPr lang="en-US" dirty="0"/>
          </a:p>
          <a:p>
            <a:r>
              <a:rPr lang="en-US" dirty="0" smtClean="0"/>
              <a:t>McMaster University</a:t>
            </a:r>
            <a:endParaRPr lang="en-US" dirty="0"/>
          </a:p>
          <a:p>
            <a:r>
              <a:rPr lang="en-US" dirty="0" smtClean="0"/>
              <a:t>konieczd@mcmaster.ca</a:t>
            </a:r>
          </a:p>
          <a:p>
            <a:endParaRPr lang="en-US" dirty="0"/>
          </a:p>
        </p:txBody>
      </p:sp>
      <p:sp>
        <p:nvSpPr>
          <p:cNvPr id="5" name="Text Placeholder 4"/>
          <p:cNvSpPr>
            <a:spLocks noGrp="1"/>
          </p:cNvSpPr>
          <p:nvPr>
            <p:ph type="body" sz="quarter" idx="3"/>
          </p:nvPr>
        </p:nvSpPr>
        <p:spPr>
          <a:xfrm>
            <a:off x="3319549" y="2179636"/>
            <a:ext cx="3566160" cy="822960"/>
          </a:xfrm>
        </p:spPr>
        <p:txBody>
          <a:bodyPr/>
          <a:lstStyle/>
          <a:p>
            <a:r>
              <a:rPr lang="en-US" dirty="0" smtClean="0"/>
              <a:t>Mark Russom</a:t>
            </a:r>
            <a:endParaRPr lang="en-US" dirty="0"/>
          </a:p>
        </p:txBody>
      </p:sp>
      <p:sp>
        <p:nvSpPr>
          <p:cNvPr id="6" name="Content Placeholder 5"/>
          <p:cNvSpPr>
            <a:spLocks noGrp="1"/>
          </p:cNvSpPr>
          <p:nvPr>
            <p:ph sz="quarter" idx="4"/>
          </p:nvPr>
        </p:nvSpPr>
        <p:spPr>
          <a:xfrm>
            <a:off x="3307555" y="2967788"/>
            <a:ext cx="3566160" cy="1446168"/>
          </a:xfrm>
        </p:spPr>
        <p:txBody>
          <a:bodyPr/>
          <a:lstStyle/>
          <a:p>
            <a:r>
              <a:rPr lang="en-US" dirty="0" smtClean="0"/>
              <a:t>Business Analyst III</a:t>
            </a:r>
            <a:endParaRPr lang="en-US" dirty="0"/>
          </a:p>
          <a:p>
            <a:r>
              <a:rPr lang="en-US" dirty="0" smtClean="0"/>
              <a:t>McMaster University</a:t>
            </a:r>
            <a:endParaRPr lang="en-US" dirty="0"/>
          </a:p>
          <a:p>
            <a:r>
              <a:rPr lang="en-US" dirty="0" smtClean="0"/>
              <a:t>russom@mcmaster.ca</a:t>
            </a:r>
            <a:endParaRPr lang="en-US" dirty="0"/>
          </a:p>
          <a:p>
            <a:endParaRPr lang="en-US"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Canada Alliance   5-7 November 2017</a:t>
            </a:r>
          </a:p>
        </p:txBody>
      </p:sp>
      <p:sp>
        <p:nvSpPr>
          <p:cNvPr id="12" name="Text Placeholder 2"/>
          <p:cNvSpPr txBox="1">
            <a:spLocks/>
          </p:cNvSpPr>
          <p:nvPr/>
        </p:nvSpPr>
        <p:spPr>
          <a:xfrm>
            <a:off x="3295561" y="4958509"/>
            <a:ext cx="3590148"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endParaRPr lang="en-US" dirty="0"/>
          </a:p>
        </p:txBody>
      </p:sp>
      <p:sp>
        <p:nvSpPr>
          <p:cNvPr id="13" name="Text Placeholder 2"/>
          <p:cNvSpPr txBox="1">
            <a:spLocks/>
          </p:cNvSpPr>
          <p:nvPr/>
        </p:nvSpPr>
        <p:spPr>
          <a:xfrm>
            <a:off x="5933862"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smtClean="0"/>
              <a:t>Sarah Hill</a:t>
            </a:r>
            <a:endParaRPr lang="en-US" dirty="0"/>
          </a:p>
        </p:txBody>
      </p:sp>
      <p:sp>
        <p:nvSpPr>
          <p:cNvPr id="14" name="Content Placeholder 3"/>
          <p:cNvSpPr txBox="1">
            <a:spLocks/>
          </p:cNvSpPr>
          <p:nvPr/>
        </p:nvSpPr>
        <p:spPr>
          <a:xfrm>
            <a:off x="5933862" y="2967788"/>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Business Systems Analyst III</a:t>
            </a:r>
          </a:p>
          <a:p>
            <a:r>
              <a:rPr lang="en-US" dirty="0" smtClean="0"/>
              <a:t>McMaster University</a:t>
            </a:r>
          </a:p>
          <a:p>
            <a:r>
              <a:rPr lang="en-US" dirty="0" smtClean="0"/>
              <a:t>hillsa@mcmaster.ca</a:t>
            </a:r>
            <a:endParaRPr lang="en-US" dirty="0"/>
          </a:p>
        </p:txBody>
      </p:sp>
      <p:sp>
        <p:nvSpPr>
          <p:cNvPr id="15"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Sliding Scale RRSP: t4 Box 52 Pension Adjustment</a:t>
            </a:r>
            <a:endParaRPr lang="en-US" dirty="0">
              <a:solidFill>
                <a:srgbClr val="C00000"/>
              </a:solidFill>
            </a:endParaRPr>
          </a:p>
        </p:txBody>
      </p:sp>
      <p:sp>
        <p:nvSpPr>
          <p:cNvPr id="4" name="Text Placeholder 3"/>
          <p:cNvSpPr>
            <a:spLocks noGrp="1"/>
          </p:cNvSpPr>
          <p:nvPr>
            <p:ph type="body" sz="half" idx="2"/>
          </p:nvPr>
        </p:nvSpPr>
        <p:spPr>
          <a:xfrm>
            <a:off x="756221" y="1757549"/>
            <a:ext cx="7497130" cy="2588818"/>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sliding scale RRSP setup as Plan 80; delivered PS functionality calculates PA on RRSP contributions</a:t>
            </a:r>
          </a:p>
          <a:p>
            <a:pPr marL="285750" indent="-285750">
              <a:buFont typeface="Wingdings" panose="05000000000000000000" pitchFamily="2" charset="2"/>
              <a:buChar char="Ø"/>
            </a:pPr>
            <a:r>
              <a:rPr lang="en-US" sz="2000" b="1" dirty="0" smtClean="0"/>
              <a:t>Solutions</a:t>
            </a:r>
            <a:r>
              <a:rPr lang="en-US" sz="2000" dirty="0" smtClean="0"/>
              <a:t>: </a:t>
            </a:r>
            <a:r>
              <a:rPr lang="en-US" sz="2000" b="1" dirty="0" smtClean="0"/>
              <a:t>(1)</a:t>
            </a:r>
            <a:r>
              <a:rPr lang="en-US" sz="2000" dirty="0" smtClean="0"/>
              <a:t> customization to have system ignore the PS calculated PA tax amount; </a:t>
            </a:r>
            <a:r>
              <a:rPr lang="en-US" sz="2000" b="1" dirty="0" smtClean="0"/>
              <a:t>(2)</a:t>
            </a:r>
            <a:r>
              <a:rPr lang="en-US" sz="2000" dirty="0" smtClean="0"/>
              <a:t> Configuration to create a Deduction version of PA and add to Tax Form Definitions T4 Box 52; </a:t>
            </a:r>
            <a:r>
              <a:rPr lang="en-US" sz="2000" b="1" dirty="0" smtClean="0"/>
              <a:t>(3)</a:t>
            </a:r>
            <a:r>
              <a:rPr lang="en-US" sz="2000" dirty="0" smtClean="0"/>
              <a:t> App Engine process to Load Pension Adjustment directly to Deduction YTD Balances</a:t>
            </a:r>
          </a:p>
          <a:p>
            <a:pPr marL="285750" indent="-285750">
              <a:buFont typeface="Wingdings" panose="05000000000000000000" pitchFamily="2" charset="2"/>
              <a:buChar char="Ø"/>
            </a:pPr>
            <a:r>
              <a:rPr lang="en-US" sz="2000" b="1" dirty="0" smtClean="0"/>
              <a:t>Value Added</a:t>
            </a:r>
            <a:r>
              <a:rPr lang="en-US" sz="2000" dirty="0" smtClean="0"/>
              <a:t>: YE pay cycle not required; avoids impacting ROE</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847" y="4322618"/>
            <a:ext cx="4917694" cy="214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37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Close pay calendar / Open pay calendar</a:t>
            </a:r>
            <a:endParaRPr lang="en-US" dirty="0">
              <a:solidFill>
                <a:srgbClr val="C00000"/>
              </a:solidFill>
            </a:endParaRPr>
          </a:p>
        </p:txBody>
      </p:sp>
      <p:sp>
        <p:nvSpPr>
          <p:cNvPr id="4" name="Text Placeholder 3"/>
          <p:cNvSpPr>
            <a:spLocks noGrp="1"/>
          </p:cNvSpPr>
          <p:nvPr>
            <p:ph type="body" sz="half" idx="2"/>
          </p:nvPr>
        </p:nvSpPr>
        <p:spPr>
          <a:xfrm>
            <a:off x="756221" y="1757549"/>
            <a:ext cx="7497130" cy="3241963"/>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a:t>
            </a:r>
            <a:r>
              <a:rPr lang="en-US" sz="2000" dirty="0"/>
              <a:t>7</a:t>
            </a:r>
            <a:r>
              <a:rPr lang="en-US" sz="2000" dirty="0" smtClean="0"/>
              <a:t> companies, 20+ Pay Groups, 5 or 6 pay runs per month… provide an efficient way to Open / Close other Pay calendars to allow for YE processing with minimal impacts to on-cycle</a:t>
            </a:r>
          </a:p>
          <a:p>
            <a:pPr marL="285750" indent="-285750">
              <a:buFont typeface="Wingdings" panose="05000000000000000000" pitchFamily="2" charset="2"/>
              <a:buChar char="Ø"/>
            </a:pPr>
            <a:r>
              <a:rPr lang="en-US" sz="2000" b="1" dirty="0" smtClean="0"/>
              <a:t>Solution</a:t>
            </a:r>
            <a:r>
              <a:rPr lang="en-US" sz="2000" dirty="0" smtClean="0"/>
              <a:t>: Provide two App Engines which support: </a:t>
            </a:r>
            <a:r>
              <a:rPr lang="en-US" sz="2000" b="1" dirty="0" smtClean="0"/>
              <a:t>(1)</a:t>
            </a:r>
            <a:r>
              <a:rPr lang="en-US" sz="2000" dirty="0" smtClean="0"/>
              <a:t> closing calendars of all company / pay group combinations NOT included in the desired Pay Run ID, and </a:t>
            </a:r>
            <a:r>
              <a:rPr lang="en-US" sz="2000" b="1" dirty="0" smtClean="0"/>
              <a:t>(2)</a:t>
            </a:r>
            <a:r>
              <a:rPr lang="en-US" sz="2000" dirty="0" smtClean="0"/>
              <a:t> subsequent re-opening of all calendars previously closed by the custom process</a:t>
            </a:r>
          </a:p>
          <a:p>
            <a:pPr marL="285750" indent="-285750">
              <a:buFont typeface="Wingdings" panose="05000000000000000000" pitchFamily="2" charset="2"/>
              <a:buChar char="Ø"/>
            </a:pPr>
            <a:r>
              <a:rPr lang="en-US" sz="2000" b="1" dirty="0" smtClean="0"/>
              <a:t>Value Added</a:t>
            </a:r>
            <a:r>
              <a:rPr lang="en-US" sz="2000" dirty="0" smtClean="0"/>
              <a:t>: we use these processes throughout the year for our on-cycle pay runs, not just at Year End</a:t>
            </a:r>
          </a:p>
          <a:p>
            <a:pPr marL="285750" indent="-285750">
              <a:buFont typeface="Wingdings" panose="05000000000000000000" pitchFamily="2" charset="2"/>
              <a:buChar char="Ø"/>
            </a:pPr>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713" y="5207228"/>
            <a:ext cx="3308576" cy="120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50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Proactive year end data management</a:t>
            </a:r>
            <a:endParaRPr lang="en-US" dirty="0">
              <a:solidFill>
                <a:srgbClr val="C00000"/>
              </a:solidFill>
            </a:endParaRPr>
          </a:p>
        </p:txBody>
      </p:sp>
      <p:sp>
        <p:nvSpPr>
          <p:cNvPr id="4" name="Text Placeholder 3"/>
          <p:cNvSpPr>
            <a:spLocks noGrp="1"/>
          </p:cNvSpPr>
          <p:nvPr>
            <p:ph type="body" sz="half" idx="2"/>
          </p:nvPr>
        </p:nvSpPr>
        <p:spPr>
          <a:xfrm>
            <a:off x="756221" y="1626923"/>
            <a:ext cx="7497130" cy="4548249"/>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a:t>
            </a:r>
            <a:r>
              <a:rPr lang="en-US" sz="2000" dirty="0"/>
              <a:t>S</a:t>
            </a:r>
            <a:r>
              <a:rPr lang="en-US" sz="2000" dirty="0" smtClean="0"/>
              <a:t>implify the annual tax slip production cycle as much as possible by providing business with the tools to proactively identify data anomalies</a:t>
            </a:r>
          </a:p>
          <a:p>
            <a:pPr marL="285750" indent="-285750">
              <a:buFont typeface="Wingdings" panose="05000000000000000000" pitchFamily="2" charset="2"/>
              <a:buChar char="Ø"/>
            </a:pPr>
            <a:r>
              <a:rPr lang="en-US" sz="2000" b="1" dirty="0" smtClean="0"/>
              <a:t>Solutions</a:t>
            </a:r>
            <a:r>
              <a:rPr lang="en-US" sz="2000" dirty="0" smtClean="0"/>
              <a:t>: </a:t>
            </a:r>
            <a:r>
              <a:rPr lang="en-US" sz="2000" b="1" dirty="0" smtClean="0"/>
              <a:t>(1)</a:t>
            </a:r>
            <a:r>
              <a:rPr lang="en-US" sz="2000" dirty="0" smtClean="0"/>
              <a:t> Audit Queries: identify tax slip anomalies (can be run separately) </a:t>
            </a:r>
            <a:r>
              <a:rPr lang="en-US" sz="2000" b="1" dirty="0" smtClean="0"/>
              <a:t>(2)</a:t>
            </a:r>
            <a:r>
              <a:rPr lang="en-US" sz="2000" dirty="0" smtClean="0"/>
              <a:t> App Engine Report which identifies address / bio data anomalies (Schema related) </a:t>
            </a:r>
            <a:r>
              <a:rPr lang="en-US" sz="2000" b="1" dirty="0" smtClean="0"/>
              <a:t>(3)</a:t>
            </a:r>
            <a:r>
              <a:rPr lang="en-US" sz="2000" dirty="0" smtClean="0"/>
              <a:t> App Engine Report which compiles results of tax slip anomalies not provided by PS and which do not require running separate queries </a:t>
            </a:r>
            <a:r>
              <a:rPr lang="en-US" sz="2000" b="1" dirty="0" smtClean="0"/>
              <a:t>(4)</a:t>
            </a:r>
            <a:r>
              <a:rPr lang="en-US" sz="2000" dirty="0" smtClean="0"/>
              <a:t> Balance Queries: audit expected totals per DEDCD and EARNCD from Balance YTD Tables grouped by Tax Slip Box # (allows comparison to delivered slip totals) </a:t>
            </a:r>
            <a:r>
              <a:rPr lang="en-US" sz="2000" b="1" dirty="0" smtClean="0"/>
              <a:t>(5)</a:t>
            </a:r>
            <a:r>
              <a:rPr lang="en-US" sz="2000" dirty="0" smtClean="0"/>
              <a:t> we are currently evaluating leveraging the Balance Queries to create App Engine YE Balancing Report</a:t>
            </a:r>
          </a:p>
          <a:p>
            <a:pPr marL="285750" indent="-285750">
              <a:buFont typeface="Wingdings" panose="05000000000000000000" pitchFamily="2" charset="2"/>
              <a:buChar char="Ø"/>
            </a:pPr>
            <a:r>
              <a:rPr lang="en-US" sz="2000" b="1" dirty="0" smtClean="0"/>
              <a:t>Best Practice</a:t>
            </a:r>
            <a:r>
              <a:rPr lang="en-US" sz="2000" dirty="0" smtClean="0"/>
              <a:t>: run HCM Tax Slips, Audits, and Balances Quarterly</a:t>
            </a: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4854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Roe reporting &amp; YE off-cycle processing</a:t>
            </a:r>
            <a:endParaRPr lang="en-US" dirty="0">
              <a:solidFill>
                <a:srgbClr val="C00000"/>
              </a:solidFill>
            </a:endParaRPr>
          </a:p>
        </p:txBody>
      </p:sp>
      <p:sp>
        <p:nvSpPr>
          <p:cNvPr id="4" name="Text Placeholder 3"/>
          <p:cNvSpPr>
            <a:spLocks noGrp="1"/>
          </p:cNvSpPr>
          <p:nvPr>
            <p:ph type="body" sz="half" idx="2"/>
          </p:nvPr>
        </p:nvSpPr>
        <p:spPr>
          <a:xfrm>
            <a:off x="756221" y="1674423"/>
            <a:ext cx="7497130" cy="3038745"/>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YE </a:t>
            </a:r>
            <a:r>
              <a:rPr lang="en-US" sz="2000" dirty="0"/>
              <a:t>o</a:t>
            </a:r>
            <a:r>
              <a:rPr lang="en-US" sz="2000" dirty="0" smtClean="0"/>
              <a:t>ff-cycle processing does NOT allow same Pay Period End Date as confirmed on-cycle, thereby creating separate ROE Period Dates, which are incorrectly assumed to be additional Pay Periods on ROE</a:t>
            </a:r>
          </a:p>
          <a:p>
            <a:pPr marL="285750" indent="-285750">
              <a:buFont typeface="Wingdings" panose="05000000000000000000" pitchFamily="2" charset="2"/>
              <a:buChar char="Ø"/>
            </a:pPr>
            <a:r>
              <a:rPr lang="en-US" sz="2000" b="1" dirty="0" smtClean="0"/>
              <a:t>Issue:</a:t>
            </a:r>
            <a:r>
              <a:rPr lang="en-US" sz="2000" dirty="0" smtClean="0"/>
              <a:t> has been noted on My Oracle Support as one which requires a resolution; as it requires significant administrative effort </a:t>
            </a:r>
            <a:r>
              <a:rPr lang="en-US" sz="2000" dirty="0" err="1" smtClean="0"/>
              <a:t>wrt</a:t>
            </a:r>
            <a:r>
              <a:rPr lang="en-US" sz="2000" dirty="0" smtClean="0"/>
              <a:t> ROE</a:t>
            </a:r>
          </a:p>
          <a:p>
            <a:pPr marL="285750" indent="-285750">
              <a:buFont typeface="Wingdings" panose="05000000000000000000" pitchFamily="2" charset="2"/>
              <a:buChar char="Ø"/>
            </a:pPr>
            <a:r>
              <a:rPr lang="en-US" sz="2000" b="1" dirty="0" smtClean="0"/>
              <a:t>Vote</a:t>
            </a:r>
            <a:r>
              <a:rPr lang="en-US" sz="2000" dirty="0" smtClean="0"/>
              <a:t> </a:t>
            </a:r>
            <a:r>
              <a:rPr lang="en-US" sz="2000" b="1" dirty="0" smtClean="0"/>
              <a:t>Up:</a:t>
            </a:r>
            <a:r>
              <a:rPr lang="en-US" sz="2000" dirty="0" smtClean="0"/>
              <a:t> and leave your Comments </a:t>
            </a:r>
            <a:r>
              <a:rPr lang="en-US" sz="2000" dirty="0"/>
              <a:t>on the My Oracle Support Idea: </a:t>
            </a:r>
          </a:p>
          <a:p>
            <a:r>
              <a:rPr lang="en-US" sz="2000" dirty="0" smtClean="0">
                <a:hlinkClick r:id="rId2"/>
              </a:rPr>
              <a:t>https</a:t>
            </a:r>
            <a:r>
              <a:rPr lang="en-US" sz="2000" dirty="0">
                <a:hlinkClick r:id="rId2"/>
              </a:rPr>
              <a:t>://</a:t>
            </a:r>
            <a:r>
              <a:rPr lang="en-US" sz="2000" dirty="0" smtClean="0">
                <a:hlinkClick r:id="rId2"/>
              </a:rPr>
              <a:t>community.oracle.com/ideas/13047</a:t>
            </a:r>
            <a:endParaRPr lang="en-US" sz="2000" dirty="0" smtClean="0"/>
          </a:p>
          <a:p>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08" y="4796293"/>
            <a:ext cx="7338956" cy="163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69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COBOL embedded tax rate changes</a:t>
            </a:r>
            <a:endParaRPr lang="en-US" dirty="0">
              <a:solidFill>
                <a:srgbClr val="C00000"/>
              </a:solidFill>
            </a:endParaRPr>
          </a:p>
        </p:txBody>
      </p:sp>
      <p:sp>
        <p:nvSpPr>
          <p:cNvPr id="4" name="Text Placeholder 3"/>
          <p:cNvSpPr>
            <a:spLocks noGrp="1"/>
          </p:cNvSpPr>
          <p:nvPr>
            <p:ph type="body" sz="half" idx="2"/>
          </p:nvPr>
        </p:nvSpPr>
        <p:spPr>
          <a:xfrm>
            <a:off x="756221" y="1662548"/>
            <a:ext cx="7497130" cy="2303813"/>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A </a:t>
            </a:r>
            <a:r>
              <a:rPr lang="en-US" sz="2000" dirty="0"/>
              <a:t>few rates each year still require Cobol changes, but could easily be managed via table updates </a:t>
            </a:r>
            <a:r>
              <a:rPr lang="en-US" sz="2000" dirty="0" smtClean="0"/>
              <a:t>instead</a:t>
            </a:r>
          </a:p>
          <a:p>
            <a:pPr marL="285750" indent="-285750">
              <a:buFont typeface="Wingdings" panose="05000000000000000000" pitchFamily="2" charset="2"/>
              <a:buChar char="Ø"/>
            </a:pPr>
            <a:r>
              <a:rPr lang="en-US" sz="2000" b="1" dirty="0" smtClean="0"/>
              <a:t>Issue</a:t>
            </a:r>
            <a:r>
              <a:rPr lang="en-US" sz="2000" dirty="0" smtClean="0"/>
              <a:t>: has been raised to Oracle for resolution, as converting to table updates provides an opportunity for all Canadian clients to streamline YE testing and validation</a:t>
            </a:r>
          </a:p>
          <a:p>
            <a:pPr marL="285750" indent="-285750">
              <a:buFont typeface="Wingdings" panose="05000000000000000000" pitchFamily="2" charset="2"/>
              <a:buChar char="Ø"/>
            </a:pPr>
            <a:r>
              <a:rPr lang="en-US" sz="2000" b="1" dirty="0" smtClean="0"/>
              <a:t>Vote Up</a:t>
            </a:r>
            <a:r>
              <a:rPr lang="en-US" sz="2000" dirty="0" smtClean="0"/>
              <a:t>: and comment on the My Oracle Support Idea: </a:t>
            </a:r>
          </a:p>
          <a:p>
            <a:r>
              <a:rPr lang="en-US" sz="2000" dirty="0">
                <a:hlinkClick r:id="rId2"/>
              </a:rPr>
              <a:t>https://</a:t>
            </a:r>
            <a:r>
              <a:rPr lang="en-US" sz="2000" dirty="0" smtClean="0">
                <a:hlinkClick r:id="rId2"/>
              </a:rPr>
              <a:t>community.oracle.com/ideas/16962</a:t>
            </a:r>
            <a:endParaRPr lang="en-US" sz="2000" dirty="0" smtClean="0"/>
          </a:p>
          <a:p>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313" y="4321325"/>
            <a:ext cx="6861649" cy="216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38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ESS: TD1 Personal Tax credit forms</a:t>
            </a:r>
            <a:endParaRPr lang="en-US" dirty="0">
              <a:solidFill>
                <a:srgbClr val="C00000"/>
              </a:solidFill>
            </a:endParaRPr>
          </a:p>
        </p:txBody>
      </p:sp>
      <p:sp>
        <p:nvSpPr>
          <p:cNvPr id="4" name="Text Placeholder 3"/>
          <p:cNvSpPr>
            <a:spLocks noGrp="1"/>
          </p:cNvSpPr>
          <p:nvPr>
            <p:ph type="body" sz="half" idx="2"/>
          </p:nvPr>
        </p:nvSpPr>
        <p:spPr>
          <a:xfrm>
            <a:off x="756221" y="1721924"/>
            <a:ext cx="7497130" cy="2280062"/>
          </a:xfrm>
        </p:spPr>
        <p:txBody>
          <a:bodyPr>
            <a:noAutofit/>
          </a:bodyPr>
          <a:lstStyle/>
          <a:p>
            <a:pPr marL="285750" indent="-285750">
              <a:buFont typeface="Wingdings" panose="05000000000000000000" pitchFamily="2" charset="2"/>
              <a:buChar char="Ø"/>
            </a:pPr>
            <a:r>
              <a:rPr lang="en-US" sz="2000" b="1" dirty="0"/>
              <a:t>Challenge</a:t>
            </a:r>
            <a:r>
              <a:rPr lang="en-US" sz="2000" dirty="0"/>
              <a:t>: Providing ESS versions of Federal and Provincial Tax Credit forms would put the updates directly in the hands of employees</a:t>
            </a:r>
          </a:p>
          <a:p>
            <a:pPr marL="285750" indent="-285750">
              <a:buFont typeface="Wingdings" panose="05000000000000000000" pitchFamily="2" charset="2"/>
              <a:buChar char="Ø"/>
            </a:pPr>
            <a:r>
              <a:rPr lang="en-US" sz="2000" b="1" dirty="0" smtClean="0"/>
              <a:t>Issue</a:t>
            </a:r>
            <a:r>
              <a:rPr lang="en-US" sz="2000" dirty="0" smtClean="0"/>
              <a:t>: this functionality has been delivered for US employee, but not yet for Canadian employees</a:t>
            </a:r>
          </a:p>
          <a:p>
            <a:pPr marL="285750" indent="-285750">
              <a:buFont typeface="Wingdings" panose="05000000000000000000" pitchFamily="2" charset="2"/>
              <a:buChar char="Ø"/>
            </a:pPr>
            <a:r>
              <a:rPr lang="en-US" sz="2000" b="1" dirty="0" smtClean="0"/>
              <a:t>Vote Up</a:t>
            </a:r>
            <a:r>
              <a:rPr lang="en-US" sz="2000" dirty="0" smtClean="0"/>
              <a:t>: and comment on the My Oracle Support Idea: </a:t>
            </a:r>
          </a:p>
          <a:p>
            <a:r>
              <a:rPr lang="en-US" sz="2000" dirty="0">
                <a:hlinkClick r:id="rId2"/>
              </a:rPr>
              <a:t>https://</a:t>
            </a:r>
            <a:r>
              <a:rPr lang="en-US" sz="2000" dirty="0" smtClean="0">
                <a:hlinkClick r:id="rId2"/>
              </a:rPr>
              <a:t>community.oracle.com/ideas/11414</a:t>
            </a:r>
            <a:endParaRPr lang="en-US" sz="2000" dirty="0" smtClean="0"/>
          </a:p>
          <a:p>
            <a:endParaRPr lang="en-US" sz="2000" dirty="0" smtClean="0"/>
          </a:p>
          <a:p>
            <a:endParaRPr lang="en-US" sz="2000" dirty="0" smtClean="0"/>
          </a:p>
        </p:txBody>
      </p:sp>
      <p:sp>
        <p:nvSpPr>
          <p:cNvPr id="3" name="Footer Placeholder 2"/>
          <p:cNvSpPr>
            <a:spLocks noGrp="1"/>
          </p:cNvSpPr>
          <p:nvPr>
            <p:ph type="ftr" sz="quarter" idx="11"/>
          </p:nvPr>
        </p:nvSpPr>
        <p:spPr/>
        <p:txBody>
          <a:bodyPr/>
          <a:lstStyle/>
          <a:p>
            <a:r>
              <a:rPr lang="en-US" dirty="0"/>
              <a:t>Canada Alliance   5-7 November 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841" y="4578417"/>
            <a:ext cx="6383616" cy="176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6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709015"/>
            <a:ext cx="7402128" cy="1119785"/>
          </a:xfrm>
        </p:spPr>
        <p:txBody>
          <a:bodyPr/>
          <a:lstStyle/>
          <a:p>
            <a:r>
              <a:rPr lang="en-US" dirty="0" smtClean="0">
                <a:solidFill>
                  <a:srgbClr val="C00000"/>
                </a:solidFill>
              </a:rPr>
              <a:t>Print Files for tax slips – Still evolving</a:t>
            </a:r>
            <a:endParaRPr lang="en-US" dirty="0">
              <a:solidFill>
                <a:srgbClr val="C00000"/>
              </a:solidFill>
            </a:endParaRPr>
          </a:p>
        </p:txBody>
      </p:sp>
      <p:sp>
        <p:nvSpPr>
          <p:cNvPr id="4" name="Text Placeholder 3"/>
          <p:cNvSpPr>
            <a:spLocks noGrp="1"/>
          </p:cNvSpPr>
          <p:nvPr>
            <p:ph type="body" sz="half" idx="2"/>
          </p:nvPr>
        </p:nvSpPr>
        <p:spPr>
          <a:xfrm>
            <a:off x="756221" y="1781297"/>
            <a:ext cx="7497130" cy="4322620"/>
          </a:xfrm>
        </p:spPr>
        <p:txBody>
          <a:bodyPr>
            <a:noAutofit/>
          </a:bodyPr>
          <a:lstStyle/>
          <a:p>
            <a:pPr marL="285750" indent="-285750">
              <a:buFont typeface="Wingdings" panose="05000000000000000000" pitchFamily="2" charset="2"/>
              <a:buChar char="Ø"/>
            </a:pPr>
            <a:r>
              <a:rPr lang="en-US" sz="2000" b="1" dirty="0" smtClean="0"/>
              <a:t>Challenge</a:t>
            </a:r>
            <a:r>
              <a:rPr lang="en-US" sz="2000" dirty="0" smtClean="0"/>
              <a:t>: McMaster HCM is exploring providing T4 and T4A slip data to the printer in an XML file instead of our current PDF (LIS)</a:t>
            </a:r>
          </a:p>
          <a:p>
            <a:pPr marL="285750" indent="-285750">
              <a:buFont typeface="Wingdings" panose="05000000000000000000" pitchFamily="2" charset="2"/>
              <a:buChar char="Ø"/>
            </a:pPr>
            <a:r>
              <a:rPr lang="en-US" sz="2000" b="1" dirty="0" smtClean="0"/>
              <a:t>Value Added</a:t>
            </a:r>
            <a:r>
              <a:rPr lang="en-US" sz="2000" dirty="0" smtClean="0"/>
              <a:t>: Passes ownership of annual layout changes from in-house to our print provider (an efficiency win for McMaster’s IT team)</a:t>
            </a:r>
          </a:p>
          <a:p>
            <a:pPr marL="285750" indent="-285750">
              <a:buFont typeface="Wingdings" panose="05000000000000000000" pitchFamily="2" charset="2"/>
              <a:buChar char="Ø"/>
            </a:pPr>
            <a:r>
              <a:rPr lang="en-US" sz="2000" b="1" dirty="0" smtClean="0"/>
              <a:t>Evolving Landscape</a:t>
            </a:r>
            <a:r>
              <a:rPr lang="en-US" sz="2000" dirty="0" smtClean="0"/>
              <a:t>: CRA </a:t>
            </a:r>
            <a:r>
              <a:rPr lang="en-US" sz="2000" dirty="0"/>
              <a:t>is now allowing </a:t>
            </a:r>
            <a:r>
              <a:rPr lang="en-US" sz="2000" dirty="0" smtClean="0"/>
              <a:t>electronic-only </a:t>
            </a:r>
            <a:r>
              <a:rPr lang="en-US" sz="2000" dirty="0"/>
              <a:t>delivery of T4 slips to </a:t>
            </a:r>
            <a:r>
              <a:rPr lang="en-US" sz="2000" dirty="0" smtClean="0"/>
              <a:t>employees, instead of requirement for employees to consent (may negate need to produce file for T4); evaluating the solution delivered in </a:t>
            </a:r>
            <a:r>
              <a:rPr lang="en-US" sz="2000" b="1" i="1" dirty="0" smtClean="0"/>
              <a:t>Tax Update 17-D </a:t>
            </a:r>
            <a:r>
              <a:rPr lang="en-US" sz="2000" dirty="0" smtClean="0"/>
              <a:t>shortly with our business owners</a:t>
            </a:r>
            <a:endParaRPr lang="en-US" sz="2000" dirty="0"/>
          </a:p>
          <a:p>
            <a:pPr marL="285750" indent="-285750">
              <a:buFont typeface="Wingdings" panose="05000000000000000000" pitchFamily="2" charset="2"/>
              <a:buChar char="Ø"/>
            </a:pPr>
            <a:endParaRPr lang="en-US" sz="2000" dirty="0"/>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92069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51262"/>
            <a:ext cx="4338294" cy="1757607"/>
          </a:xfrm>
        </p:spPr>
        <p:txBody>
          <a:bodyPr/>
          <a:lstStyle/>
          <a:p>
            <a:r>
              <a:rPr lang="en-CA" sz="4400" dirty="0" smtClean="0"/>
              <a:t>Open Discussion</a:t>
            </a:r>
            <a:endParaRPr lang="en-CA" sz="4400"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201070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Canadian Tax Help Through My Oracle Support Community</a:t>
            </a:r>
            <a:endParaRPr lang="en-US" dirty="0"/>
          </a:p>
        </p:txBody>
      </p:sp>
      <p:sp>
        <p:nvSpPr>
          <p:cNvPr id="3" name="Subtitle 2"/>
          <p:cNvSpPr>
            <a:spLocks noGrp="1"/>
          </p:cNvSpPr>
          <p:nvPr>
            <p:ph type="subTitle" idx="1"/>
          </p:nvPr>
        </p:nvSpPr>
        <p:spPr/>
        <p:txBody>
          <a:bodyPr/>
          <a:lstStyle/>
          <a:p>
            <a:r>
              <a:rPr lang="en-US" dirty="0" smtClean="0"/>
              <a:t>How to champion an enhancement</a:t>
            </a:r>
          </a:p>
          <a:p>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411475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Oracle </a:t>
            </a:r>
            <a:r>
              <a:rPr lang="en-US" dirty="0" err="1" smtClean="0"/>
              <a:t>SupPort</a:t>
            </a:r>
            <a:r>
              <a:rPr lang="en-US" dirty="0" smtClean="0"/>
              <a:t> Community - Navigation</a:t>
            </a:r>
            <a:endParaRPr lang="en-US" dirty="0"/>
          </a:p>
        </p:txBody>
      </p:sp>
      <p:sp>
        <p:nvSpPr>
          <p:cNvPr id="3" name="Content Placeholder 2"/>
          <p:cNvSpPr>
            <a:spLocks noGrp="1"/>
          </p:cNvSpPr>
          <p:nvPr>
            <p:ph idx="1"/>
          </p:nvPr>
        </p:nvSpPr>
        <p:spPr/>
        <p:txBody>
          <a:bodyPr/>
          <a:lstStyle/>
          <a:p>
            <a:r>
              <a:rPr lang="en-US" dirty="0" smtClean="0"/>
              <a:t>Visit support.oracle.com and log in</a:t>
            </a:r>
          </a:p>
          <a:p>
            <a:r>
              <a:rPr lang="en-US" dirty="0" smtClean="0"/>
              <a:t>Click on the Community tab:</a:t>
            </a:r>
          </a:p>
        </p:txBody>
      </p:sp>
      <p:sp>
        <p:nvSpPr>
          <p:cNvPr id="4" name="Footer Placeholder 3"/>
          <p:cNvSpPr>
            <a:spLocks noGrp="1"/>
          </p:cNvSpPr>
          <p:nvPr>
            <p:ph type="ftr" sz="quarter" idx="11"/>
          </p:nvPr>
        </p:nvSpPr>
        <p:spPr/>
        <p:txBody>
          <a:bodyPr/>
          <a:lstStyle/>
          <a:p>
            <a:r>
              <a:rPr lang="en-US" dirty="0"/>
              <a:t>Canada Alliance   5-7 November 2017</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1" y="3380814"/>
            <a:ext cx="7422582" cy="186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97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SECTION 1 PeopleSoft Finance – Issues and Solutions</a:t>
            </a:r>
          </a:p>
          <a:p>
            <a:pPr marL="457200" indent="-457200">
              <a:buFont typeface="+mj-lt"/>
              <a:buAutoNum type="arabicPeriod"/>
            </a:pPr>
            <a:r>
              <a:rPr lang="en-US" dirty="0" smtClean="0"/>
              <a:t>SECTION 2 PeopleSoft Campus – Requirements and Customizations</a:t>
            </a:r>
            <a:endParaRPr lang="en-US" dirty="0"/>
          </a:p>
          <a:p>
            <a:pPr marL="457200" indent="-457200">
              <a:buFont typeface="+mj-lt"/>
              <a:buAutoNum type="arabicPeriod"/>
            </a:pPr>
            <a:r>
              <a:rPr lang="en-US" dirty="0" smtClean="0"/>
              <a:t>SECTION 3 Human Capital Management: An Evolving Landscape</a:t>
            </a:r>
          </a:p>
          <a:p>
            <a:pPr marL="457200" indent="-457200">
              <a:buFont typeface="+mj-lt"/>
              <a:buAutoNum type="arabicPeriod"/>
            </a:pPr>
            <a:r>
              <a:rPr lang="en-US" dirty="0" smtClean="0"/>
              <a:t>SECTION 4 Canadian Tax Help Through My Oracle Support Community</a:t>
            </a: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5692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Canada Alliance   5-7 November 2017</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560" y="473830"/>
            <a:ext cx="3201862" cy="554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0976" y="841248"/>
            <a:ext cx="2953512" cy="923330"/>
          </a:xfrm>
          <a:prstGeom prst="rect">
            <a:avLst/>
          </a:prstGeom>
        </p:spPr>
        <p:txBody>
          <a:bodyPr wrap="square">
            <a:spAutoFit/>
          </a:bodyPr>
          <a:lstStyle/>
          <a:p>
            <a:r>
              <a:rPr lang="en-US" dirty="0"/>
              <a:t>Click on the PeopleSoft (MOSC) </a:t>
            </a:r>
            <a:r>
              <a:rPr lang="en-US" dirty="0" smtClean="0"/>
              <a:t>link halfway </a:t>
            </a:r>
            <a:r>
              <a:rPr lang="en-US" dirty="0"/>
              <a:t>down </a:t>
            </a:r>
            <a:r>
              <a:rPr lang="en-US" dirty="0" smtClean="0"/>
              <a:t>the page</a:t>
            </a:r>
            <a:endParaRPr lang="en-US" dirty="0"/>
          </a:p>
        </p:txBody>
      </p:sp>
    </p:spTree>
    <p:extLst>
      <p:ext uri="{BB962C8B-B14F-4D97-AF65-F5344CB8AC3E}">
        <p14:creationId xmlns:p14="http://schemas.microsoft.com/office/powerpoint/2010/main" val="3661196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030" y="602684"/>
            <a:ext cx="3560082" cy="526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59536" y="812293"/>
            <a:ext cx="2999232" cy="923330"/>
          </a:xfrm>
          <a:prstGeom prst="rect">
            <a:avLst/>
          </a:prstGeom>
        </p:spPr>
        <p:txBody>
          <a:bodyPr wrap="square">
            <a:spAutoFit/>
          </a:bodyPr>
          <a:lstStyle/>
          <a:p>
            <a:r>
              <a:rPr lang="en-US" dirty="0"/>
              <a:t>Click on Accounts Payable &amp; Cash Management – PSFT (MOSC) link in the left column </a:t>
            </a:r>
            <a:endParaRPr lang="en-CA" dirty="0"/>
          </a:p>
        </p:txBody>
      </p:sp>
    </p:spTree>
    <p:extLst>
      <p:ext uri="{BB962C8B-B14F-4D97-AF65-F5344CB8AC3E}">
        <p14:creationId xmlns:p14="http://schemas.microsoft.com/office/powerpoint/2010/main" val="262050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42" y="2086968"/>
            <a:ext cx="7943525" cy="286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32688" y="984427"/>
            <a:ext cx="4572000" cy="369332"/>
          </a:xfrm>
          <a:prstGeom prst="rect">
            <a:avLst/>
          </a:prstGeom>
        </p:spPr>
        <p:txBody>
          <a:bodyPr>
            <a:spAutoFit/>
          </a:bodyPr>
          <a:lstStyle/>
          <a:p>
            <a:r>
              <a:rPr lang="en-US" dirty="0" smtClean="0"/>
              <a:t>Locate </a:t>
            </a:r>
            <a:r>
              <a:rPr lang="en-US" dirty="0"/>
              <a:t>the Top Ideas on the right column</a:t>
            </a:r>
          </a:p>
        </p:txBody>
      </p:sp>
    </p:spTree>
    <p:extLst>
      <p:ext uri="{BB962C8B-B14F-4D97-AF65-F5344CB8AC3E}">
        <p14:creationId xmlns:p14="http://schemas.microsoft.com/office/powerpoint/2010/main" val="321296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084830"/>
            <a:ext cx="7845552" cy="40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9536" y="877825"/>
            <a:ext cx="4846320" cy="923330"/>
          </a:xfrm>
          <a:prstGeom prst="rect">
            <a:avLst/>
          </a:prstGeom>
        </p:spPr>
        <p:txBody>
          <a:bodyPr wrap="square">
            <a:spAutoFit/>
          </a:bodyPr>
          <a:lstStyle/>
          <a:p>
            <a:r>
              <a:rPr lang="en-US" dirty="0"/>
              <a:t>Add your voice to – Canadian T4A &amp; T4ANR XML Schema </a:t>
            </a:r>
            <a:r>
              <a:rPr lang="en-US" dirty="0" smtClean="0"/>
              <a:t>Support</a:t>
            </a:r>
          </a:p>
          <a:p>
            <a:r>
              <a:rPr lang="en-US" dirty="0" smtClean="0"/>
              <a:t>- Vote up and leave a comment</a:t>
            </a:r>
            <a:endParaRPr lang="en-US" dirty="0"/>
          </a:p>
        </p:txBody>
      </p:sp>
    </p:spTree>
    <p:extLst>
      <p:ext uri="{BB962C8B-B14F-4D97-AF65-F5344CB8AC3E}">
        <p14:creationId xmlns:p14="http://schemas.microsoft.com/office/powerpoint/2010/main" val="2459499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 Oracle know who you are</a:t>
            </a:r>
            <a:endParaRPr lang="en-CA" dirty="0"/>
          </a:p>
        </p:txBody>
      </p:sp>
      <p:sp>
        <p:nvSpPr>
          <p:cNvPr id="3" name="Content Placeholder 2"/>
          <p:cNvSpPr>
            <a:spLocks noGrp="1"/>
          </p:cNvSpPr>
          <p:nvPr>
            <p:ph sz="half" idx="1"/>
          </p:nvPr>
        </p:nvSpPr>
        <p:spPr>
          <a:xfrm>
            <a:off x="768096" y="1828800"/>
            <a:ext cx="6784848" cy="914400"/>
          </a:xfrm>
        </p:spPr>
        <p:txBody>
          <a:bodyPr/>
          <a:lstStyle/>
          <a:p>
            <a:r>
              <a:rPr lang="en-CA" dirty="0" smtClean="0"/>
              <a:t>Help Oracle know who to contact for idea follow-up.  Fill in your Oracle profile</a:t>
            </a:r>
            <a:endParaRPr lang="en-CA"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 y="2920452"/>
            <a:ext cx="7955280" cy="359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017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1486425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a:xfrm>
            <a:off x="245582" y="2179636"/>
            <a:ext cx="3590148" cy="822960"/>
          </a:xfrm>
        </p:spPr>
        <p:txBody>
          <a:bodyPr/>
          <a:lstStyle/>
          <a:p>
            <a:r>
              <a:rPr lang="en-US" dirty="0" smtClean="0"/>
              <a:t>Derek Konieczny</a:t>
            </a:r>
            <a:endParaRPr lang="en-US" dirty="0"/>
          </a:p>
        </p:txBody>
      </p:sp>
      <p:sp>
        <p:nvSpPr>
          <p:cNvPr id="4" name="Content Placeholder 3"/>
          <p:cNvSpPr>
            <a:spLocks noGrp="1"/>
          </p:cNvSpPr>
          <p:nvPr>
            <p:ph sz="half" idx="2"/>
          </p:nvPr>
        </p:nvSpPr>
        <p:spPr>
          <a:xfrm>
            <a:off x="245582" y="2967788"/>
            <a:ext cx="3566160" cy="1446168"/>
          </a:xfrm>
        </p:spPr>
        <p:txBody>
          <a:bodyPr/>
          <a:lstStyle/>
          <a:p>
            <a:r>
              <a:rPr lang="en-US" dirty="0" smtClean="0"/>
              <a:t>Business Systems Analyst III</a:t>
            </a:r>
            <a:endParaRPr lang="en-US" dirty="0"/>
          </a:p>
          <a:p>
            <a:r>
              <a:rPr lang="en-US" dirty="0" smtClean="0"/>
              <a:t>McMaster University</a:t>
            </a:r>
            <a:endParaRPr lang="en-US" dirty="0"/>
          </a:p>
          <a:p>
            <a:r>
              <a:rPr lang="en-US" dirty="0" smtClean="0"/>
              <a:t>konieczd@mcmaster.ca</a:t>
            </a:r>
          </a:p>
          <a:p>
            <a:endParaRPr lang="en-US" dirty="0"/>
          </a:p>
        </p:txBody>
      </p:sp>
      <p:sp>
        <p:nvSpPr>
          <p:cNvPr id="5" name="Text Placeholder 4"/>
          <p:cNvSpPr>
            <a:spLocks noGrp="1"/>
          </p:cNvSpPr>
          <p:nvPr>
            <p:ph type="body" sz="quarter" idx="3"/>
          </p:nvPr>
        </p:nvSpPr>
        <p:spPr>
          <a:xfrm>
            <a:off x="3319549" y="2179636"/>
            <a:ext cx="3566160" cy="822960"/>
          </a:xfrm>
        </p:spPr>
        <p:txBody>
          <a:bodyPr/>
          <a:lstStyle/>
          <a:p>
            <a:r>
              <a:rPr lang="en-US" dirty="0" smtClean="0"/>
              <a:t>Mark Russom</a:t>
            </a:r>
            <a:endParaRPr lang="en-US" dirty="0"/>
          </a:p>
        </p:txBody>
      </p:sp>
      <p:sp>
        <p:nvSpPr>
          <p:cNvPr id="6" name="Content Placeholder 5"/>
          <p:cNvSpPr>
            <a:spLocks noGrp="1"/>
          </p:cNvSpPr>
          <p:nvPr>
            <p:ph sz="quarter" idx="4"/>
          </p:nvPr>
        </p:nvSpPr>
        <p:spPr>
          <a:xfrm>
            <a:off x="3307555" y="2967788"/>
            <a:ext cx="3566160" cy="1446168"/>
          </a:xfrm>
        </p:spPr>
        <p:txBody>
          <a:bodyPr/>
          <a:lstStyle/>
          <a:p>
            <a:r>
              <a:rPr lang="en-US" dirty="0" smtClean="0"/>
              <a:t>Business Analyst III</a:t>
            </a:r>
            <a:endParaRPr lang="en-US" dirty="0"/>
          </a:p>
          <a:p>
            <a:r>
              <a:rPr lang="en-US" dirty="0" smtClean="0"/>
              <a:t>McMaster University</a:t>
            </a:r>
            <a:endParaRPr lang="en-US" dirty="0"/>
          </a:p>
          <a:p>
            <a:r>
              <a:rPr lang="en-US" dirty="0" smtClean="0"/>
              <a:t>russom@mcmaster.ca</a:t>
            </a:r>
            <a:endParaRPr lang="en-US" dirty="0"/>
          </a:p>
          <a:p>
            <a:endParaRPr lang="en-US"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Canada Alliance   5-7 November 2017</a:t>
            </a:r>
          </a:p>
        </p:txBody>
      </p:sp>
      <p:sp>
        <p:nvSpPr>
          <p:cNvPr id="12" name="Text Placeholder 2"/>
          <p:cNvSpPr txBox="1">
            <a:spLocks/>
          </p:cNvSpPr>
          <p:nvPr/>
        </p:nvSpPr>
        <p:spPr>
          <a:xfrm>
            <a:off x="3295561" y="4958509"/>
            <a:ext cx="3590148"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endParaRPr lang="en-US" dirty="0"/>
          </a:p>
        </p:txBody>
      </p:sp>
      <p:sp>
        <p:nvSpPr>
          <p:cNvPr id="13" name="Text Placeholder 2"/>
          <p:cNvSpPr txBox="1">
            <a:spLocks/>
          </p:cNvSpPr>
          <p:nvPr/>
        </p:nvSpPr>
        <p:spPr>
          <a:xfrm>
            <a:off x="5933862" y="217963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smtClean="0"/>
              <a:t>Sarah Hill</a:t>
            </a:r>
            <a:endParaRPr lang="en-US" dirty="0"/>
          </a:p>
        </p:txBody>
      </p:sp>
      <p:sp>
        <p:nvSpPr>
          <p:cNvPr id="14" name="Content Placeholder 3"/>
          <p:cNvSpPr txBox="1">
            <a:spLocks/>
          </p:cNvSpPr>
          <p:nvPr/>
        </p:nvSpPr>
        <p:spPr>
          <a:xfrm>
            <a:off x="5933862" y="2967788"/>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Business Systems Analyst III</a:t>
            </a:r>
          </a:p>
          <a:p>
            <a:r>
              <a:rPr lang="en-US" dirty="0" smtClean="0"/>
              <a:t>McMaster University</a:t>
            </a:r>
          </a:p>
          <a:p>
            <a:r>
              <a:rPr lang="en-US" dirty="0" smtClean="0"/>
              <a:t>hillsa@mcmaster.ca</a:t>
            </a:r>
            <a:endParaRPr lang="en-US" dirty="0"/>
          </a:p>
        </p:txBody>
      </p:sp>
      <p:sp>
        <p:nvSpPr>
          <p:cNvPr id="15"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4127298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Canada Alliance   5-7 November 2017</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234"/>
            <a:ext cx="9144000" cy="32091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63" y="741178"/>
            <a:ext cx="1929084" cy="1593326"/>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042" y="4960138"/>
            <a:ext cx="4524498" cy="1463040"/>
          </a:xfrm>
        </p:spPr>
        <p:txBody>
          <a:bodyPr>
            <a:normAutofit fontScale="90000"/>
          </a:bodyPr>
          <a:lstStyle/>
          <a:p>
            <a:pPr algn="l"/>
            <a:r>
              <a:rPr lang="en-US" dirty="0" err="1" smtClean="0"/>
              <a:t>mcmASTER</a:t>
            </a:r>
            <a:r>
              <a:rPr lang="en-US" dirty="0" smtClean="0"/>
              <a:t> University - PeopleSoft Finance Issues and Solutions</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lnSpcReduction="10000"/>
          </a:bodyPr>
          <a:lstStyle/>
          <a:p>
            <a:r>
              <a:rPr lang="en-US" sz="1400" dirty="0" smtClean="0"/>
              <a:t>PS Enterprise FIN 9.2.19</a:t>
            </a:r>
          </a:p>
          <a:p>
            <a:endParaRPr lang="en-US" sz="1400" dirty="0" smtClean="0"/>
          </a:p>
          <a:p>
            <a:r>
              <a:rPr lang="en-US" sz="1400" dirty="0" smtClean="0"/>
              <a:t>NOTE: We are currently upgrading to 9.2.25</a:t>
            </a:r>
          </a:p>
          <a:p>
            <a:endParaRPr lang="en-US" sz="1400" dirty="0"/>
          </a:p>
          <a:p>
            <a:r>
              <a:rPr lang="en-US" sz="1400" dirty="0" err="1" smtClean="0"/>
              <a:t>PeopleTools</a:t>
            </a:r>
            <a:r>
              <a:rPr lang="en-US" sz="1400" dirty="0" smtClean="0"/>
              <a:t>: 8.55.05</a:t>
            </a:r>
            <a:endParaRPr lang="en-US" sz="1400" dirty="0"/>
          </a:p>
        </p:txBody>
      </p:sp>
      <p:sp>
        <p:nvSpPr>
          <p:cNvPr id="3" name="Footer Placeholder 2"/>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 CRA T4A &amp; T4ANR Requirements &amp; Issues </a:t>
            </a:r>
            <a:endParaRPr lang="en-US" dirty="0"/>
          </a:p>
        </p:txBody>
      </p:sp>
      <p:sp>
        <p:nvSpPr>
          <p:cNvPr id="4" name="Content Placeholder 3"/>
          <p:cNvSpPr>
            <a:spLocks noGrp="1"/>
          </p:cNvSpPr>
          <p:nvPr>
            <p:ph sz="half" idx="2"/>
          </p:nvPr>
        </p:nvSpPr>
        <p:spPr>
          <a:xfrm>
            <a:off x="768096" y="2286000"/>
            <a:ext cx="7443216" cy="4023360"/>
          </a:xfrm>
        </p:spPr>
        <p:txBody>
          <a:bodyPr>
            <a:normAutofit fontScale="92500" lnSpcReduction="20000"/>
          </a:bodyPr>
          <a:lstStyle/>
          <a:p>
            <a:pPr>
              <a:buFont typeface="Wingdings" panose="05000000000000000000" pitchFamily="2" charset="2"/>
              <a:buChar char="Ø"/>
            </a:pPr>
            <a:r>
              <a:rPr lang="en-US" sz="2200" dirty="0" smtClean="0">
                <a:solidFill>
                  <a:srgbClr val="0070C0"/>
                </a:solidFill>
              </a:rPr>
              <a:t>Delivery of a T4A/T4ANR tax slip to applicable recipients</a:t>
            </a:r>
            <a:endParaRPr lang="en-US" sz="2200" dirty="0">
              <a:solidFill>
                <a:srgbClr val="0070C0"/>
              </a:solidFill>
            </a:endParaRPr>
          </a:p>
          <a:p>
            <a:pPr>
              <a:buFont typeface="Wingdings" panose="05000000000000000000" pitchFamily="2" charset="2"/>
              <a:buChar char="Ø"/>
            </a:pPr>
            <a:r>
              <a:rPr lang="en-US" sz="2200" dirty="0" smtClean="0">
                <a:solidFill>
                  <a:srgbClr val="0070C0"/>
                </a:solidFill>
              </a:rPr>
              <a:t>Delivery of a T4A and separate T4ANR XML file as per CRA schema requirements.</a:t>
            </a:r>
          </a:p>
          <a:p>
            <a:pPr>
              <a:buFont typeface="Wingdings" panose="05000000000000000000" pitchFamily="2" charset="2"/>
              <a:buChar char="Ø"/>
            </a:pPr>
            <a:r>
              <a:rPr lang="en-US" sz="2200" dirty="0" smtClean="0"/>
              <a:t>Limited functionality to generate a T4A print file</a:t>
            </a:r>
          </a:p>
          <a:p>
            <a:pPr>
              <a:buFont typeface="Wingdings" panose="05000000000000000000" pitchFamily="2" charset="2"/>
              <a:buChar char="Ø"/>
            </a:pPr>
            <a:r>
              <a:rPr lang="en-US" sz="2200" dirty="0" smtClean="0"/>
              <a:t>No functionality to generate a T4ANR print file</a:t>
            </a:r>
          </a:p>
          <a:p>
            <a:pPr>
              <a:buFont typeface="Wingdings" panose="05000000000000000000" pitchFamily="2" charset="2"/>
              <a:buChar char="Ø"/>
            </a:pPr>
            <a:r>
              <a:rPr lang="en-US" sz="2200" dirty="0" smtClean="0"/>
              <a:t>No T4A/T4ANR XML functionality</a:t>
            </a:r>
          </a:p>
          <a:p>
            <a:pPr>
              <a:buFont typeface="Wingdings" panose="05000000000000000000" pitchFamily="2" charset="2"/>
              <a:buChar char="Ø"/>
            </a:pPr>
            <a:r>
              <a:rPr lang="en-US" sz="2200" dirty="0" smtClean="0"/>
              <a:t>Supplier Information lacking fields to capture reporting details (payment types)</a:t>
            </a:r>
          </a:p>
          <a:p>
            <a:pPr>
              <a:buFont typeface="Wingdings" panose="05000000000000000000" pitchFamily="2" charset="2"/>
              <a:buChar char="Ø"/>
            </a:pPr>
            <a:r>
              <a:rPr lang="en-US" sz="2200" dirty="0" smtClean="0"/>
              <a:t>No voucher functionality to associate payments with travel and expense (T4ANR)</a:t>
            </a:r>
          </a:p>
          <a:p>
            <a:pPr>
              <a:buFont typeface="Wingdings" panose="05000000000000000000" pitchFamily="2" charset="2"/>
              <a:buChar char="Ø"/>
            </a:pPr>
            <a:r>
              <a:rPr lang="en-US" sz="2200" dirty="0" smtClean="0"/>
              <a:t>No location to store issuer contact information</a:t>
            </a:r>
          </a:p>
          <a:p>
            <a:pPr marL="0" indent="0">
              <a:buNone/>
            </a:pPr>
            <a:endParaRPr lang="en-US" sz="2400" dirty="0" smtClean="0"/>
          </a:p>
          <a:p>
            <a:pPr>
              <a:buFont typeface="Arial" panose="020B0604020202020204" pitchFamily="34" charset="0"/>
              <a:buChar char="•"/>
            </a:pPr>
            <a:endParaRPr lang="en-US" sz="2400" dirty="0"/>
          </a:p>
        </p:txBody>
      </p:sp>
      <p:sp>
        <p:nvSpPr>
          <p:cNvPr id="5" name="Footer Placeholder 4"/>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211423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McMaster’s Approach</a:t>
            </a:r>
            <a:endParaRPr lang="en-US" dirty="0"/>
          </a:p>
        </p:txBody>
      </p:sp>
      <p:sp>
        <p:nvSpPr>
          <p:cNvPr id="3" name="Content Placeholder 2"/>
          <p:cNvSpPr>
            <a:spLocks noGrp="1"/>
          </p:cNvSpPr>
          <p:nvPr>
            <p:ph sz="half" idx="1"/>
          </p:nvPr>
        </p:nvSpPr>
        <p:spPr>
          <a:xfrm>
            <a:off x="768096" y="1923803"/>
            <a:ext cx="7187184" cy="4385557"/>
          </a:xfrm>
        </p:spPr>
        <p:txBody>
          <a:bodyPr/>
          <a:lstStyle/>
          <a:p>
            <a:r>
              <a:rPr lang="en-US" dirty="0" smtClean="0"/>
              <a:t>Developed a customized in-house solution to generate the required XML files</a:t>
            </a:r>
          </a:p>
          <a:p>
            <a:pPr lvl="3">
              <a:buFont typeface="Wingdings" panose="05000000000000000000" pitchFamily="2" charset="2"/>
              <a:buChar char="§"/>
            </a:pPr>
            <a:endParaRPr lang="en-US" dirty="0"/>
          </a:p>
          <a:p>
            <a:pPr lvl="3">
              <a:buFont typeface="Wingdings" panose="05000000000000000000" pitchFamily="2" charset="2"/>
              <a:buChar char="Ø"/>
            </a:pPr>
            <a:r>
              <a:rPr lang="en-US" sz="2000" dirty="0" smtClean="0"/>
              <a:t>Supplier Information customizations </a:t>
            </a:r>
          </a:p>
          <a:p>
            <a:pPr lvl="3">
              <a:buFont typeface="Wingdings" panose="05000000000000000000" pitchFamily="2" charset="2"/>
              <a:buChar char="Ø"/>
            </a:pPr>
            <a:r>
              <a:rPr lang="en-US" sz="2000" dirty="0" smtClean="0"/>
              <a:t>Custom page and table for holding McMaster contact information</a:t>
            </a:r>
          </a:p>
          <a:p>
            <a:pPr lvl="3">
              <a:buFont typeface="Wingdings" panose="05000000000000000000" pitchFamily="2" charset="2"/>
              <a:buChar char="Ø"/>
            </a:pPr>
            <a:r>
              <a:rPr lang="en-US" sz="2000" dirty="0" smtClean="0"/>
              <a:t>Custom Run Control to generate XML files via Report Manager</a:t>
            </a:r>
          </a:p>
          <a:p>
            <a:pPr lvl="3">
              <a:buFont typeface="Wingdings" panose="05000000000000000000" pitchFamily="2" charset="2"/>
              <a:buChar char="Ø"/>
            </a:pPr>
            <a:r>
              <a:rPr lang="en-US" sz="2000" dirty="0" smtClean="0"/>
              <a:t>Use third party to generate print output</a:t>
            </a:r>
          </a:p>
          <a:p>
            <a:pPr marL="457203" lvl="3" indent="0">
              <a:buNone/>
            </a:pPr>
            <a:endParaRPr lang="en-US" dirty="0"/>
          </a:p>
        </p:txBody>
      </p:sp>
      <p:sp>
        <p:nvSpPr>
          <p:cNvPr id="4" name="Footer Placeholder 3"/>
          <p:cNvSpPr>
            <a:spLocks noGrp="1"/>
          </p:cNvSpPr>
          <p:nvPr>
            <p:ph type="ftr" sz="quarter" idx="11"/>
          </p:nvPr>
        </p:nvSpPr>
        <p:spPr/>
        <p:txBody>
          <a:bodyPr/>
          <a:lstStyle/>
          <a:p>
            <a:r>
              <a:rPr lang="en-US" dirty="0"/>
              <a:t>Canada Alliance   5-7 November 2017</a:t>
            </a:r>
          </a:p>
        </p:txBody>
      </p:sp>
    </p:spTree>
    <p:extLst>
      <p:ext uri="{BB962C8B-B14F-4D97-AF65-F5344CB8AC3E}">
        <p14:creationId xmlns:p14="http://schemas.microsoft.com/office/powerpoint/2010/main" val="43700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Supplier Information Customizations</a:t>
            </a:r>
            <a:endParaRPr lang="en-CA" dirty="0"/>
          </a:p>
        </p:txBody>
      </p:sp>
      <p:sp>
        <p:nvSpPr>
          <p:cNvPr id="3" name="Content Placeholder 2"/>
          <p:cNvSpPr>
            <a:spLocks noGrp="1"/>
          </p:cNvSpPr>
          <p:nvPr>
            <p:ph sz="half" idx="1"/>
          </p:nvPr>
        </p:nvSpPr>
        <p:spPr>
          <a:xfrm>
            <a:off x="510640" y="1793174"/>
            <a:ext cx="7647708" cy="1733798"/>
          </a:xfrm>
        </p:spPr>
        <p:txBody>
          <a:bodyPr/>
          <a:lstStyle/>
          <a:p>
            <a:r>
              <a:rPr lang="en-CA" dirty="0" smtClean="0"/>
              <a:t>Used three existing fields for entering T4ANR details:</a:t>
            </a:r>
          </a:p>
          <a:p>
            <a:endParaRPr lang="en-CA"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77" y="2159948"/>
            <a:ext cx="6721434" cy="155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11" y="3844358"/>
            <a:ext cx="6899565" cy="254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46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Supplier Customizations  CONTINUED</a:t>
            </a:r>
            <a:endParaRPr lang="en-CA" dirty="0"/>
          </a:p>
        </p:txBody>
      </p:sp>
      <p:sp>
        <p:nvSpPr>
          <p:cNvPr id="3" name="Content Placeholder 2"/>
          <p:cNvSpPr>
            <a:spLocks noGrp="1"/>
          </p:cNvSpPr>
          <p:nvPr>
            <p:ph sz="half" idx="1"/>
          </p:nvPr>
        </p:nvSpPr>
        <p:spPr>
          <a:xfrm>
            <a:off x="768096" y="1733797"/>
            <a:ext cx="7223998" cy="4575563"/>
          </a:xfrm>
        </p:spPr>
        <p:txBody>
          <a:bodyPr>
            <a:normAutofit/>
          </a:bodyPr>
          <a:lstStyle/>
          <a:p>
            <a:pPr marL="0" indent="0">
              <a:buNone/>
            </a:pPr>
            <a:r>
              <a:rPr lang="en-CA" dirty="0" smtClean="0"/>
              <a:t>Additional tab for capturing the supplier payment type and Status Indian exemptions</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r>
              <a:rPr lang="en-CA" sz="1200" dirty="0" smtClean="0"/>
              <a:t>Payment Type options include: Artist Fees, Award/Prize, Fees for Service(s), Goods, Honorarium, Living Allowance, Performers, Preceptor /Stipend, Royalty, Scholarship</a:t>
            </a:r>
            <a:endParaRPr lang="en-CA" sz="1200"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41" y="2445512"/>
            <a:ext cx="7766463" cy="275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0" y="549590"/>
            <a:ext cx="7290054" cy="1499616"/>
          </a:xfrm>
        </p:spPr>
        <p:txBody>
          <a:bodyPr/>
          <a:lstStyle/>
          <a:p>
            <a:r>
              <a:rPr lang="en-CA" dirty="0" smtClean="0"/>
              <a:t>Finance Tax File Reference</a:t>
            </a:r>
            <a:endParaRPr lang="en-CA" dirty="0"/>
          </a:p>
        </p:txBody>
      </p:sp>
      <p:sp>
        <p:nvSpPr>
          <p:cNvPr id="3" name="Content Placeholder 2"/>
          <p:cNvSpPr>
            <a:spLocks noGrp="1"/>
          </p:cNvSpPr>
          <p:nvPr>
            <p:ph sz="half" idx="1"/>
          </p:nvPr>
        </p:nvSpPr>
        <p:spPr>
          <a:xfrm>
            <a:off x="720594" y="1846613"/>
            <a:ext cx="1795367" cy="4023360"/>
          </a:xfrm>
        </p:spPr>
        <p:txBody>
          <a:bodyPr/>
          <a:lstStyle/>
          <a:p>
            <a:pPr marL="0" indent="0">
              <a:buNone/>
            </a:pPr>
            <a:r>
              <a:rPr lang="en-CA" dirty="0" smtClean="0"/>
              <a:t>Developed a custom page to add McMaster contact information</a:t>
            </a:r>
          </a:p>
          <a:p>
            <a:pPr marL="0" indent="0">
              <a:buNone/>
            </a:pPr>
            <a:endParaRPr lang="en-CA"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940" y="1604802"/>
            <a:ext cx="5202692" cy="484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96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1915</TotalTime>
  <Words>1795</Words>
  <Application>Microsoft Office PowerPoint</Application>
  <PresentationFormat>On-screen Show (4:3)</PresentationFormat>
  <Paragraphs>205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Integral</vt:lpstr>
      <vt:lpstr>Canadian Tax Reporting Limitations &amp; Issues</vt:lpstr>
      <vt:lpstr>presenters</vt:lpstr>
      <vt:lpstr>Overview</vt:lpstr>
      <vt:lpstr>mcmASTER University - PeopleSoft Finance Issues and Solutions</vt:lpstr>
      <vt:lpstr>Finance CRA T4A &amp; T4ANR Requirements &amp; Issues </vt:lpstr>
      <vt:lpstr>McMaster’s Approach</vt:lpstr>
      <vt:lpstr>Supplier Information Customizations</vt:lpstr>
      <vt:lpstr>Supplier Customizations  CONTINUED</vt:lpstr>
      <vt:lpstr>Finance Tax File Reference</vt:lpstr>
      <vt:lpstr>Year End Tax Processing</vt:lpstr>
      <vt:lpstr>Open Discussion</vt:lpstr>
      <vt:lpstr>CAMPUS SOLUTIONS CUSTOMIZATIONS</vt:lpstr>
      <vt:lpstr>t2202A REQUIREMENTS</vt:lpstr>
      <vt:lpstr>t4A REQUIREMENTS</vt:lpstr>
      <vt:lpstr>CUSTOM SOLUTIONS</vt:lpstr>
      <vt:lpstr>Open DIscussion</vt:lpstr>
      <vt:lpstr> human Capital ManageMent: an evolving landscape </vt:lpstr>
      <vt:lpstr>Unique (and not-so-unique) challenges, evolving landscapes</vt:lpstr>
      <vt:lpstr>Separate companies: employer copies</vt:lpstr>
      <vt:lpstr>Sliding Scale RRSP: t4 Box 52 Pension Adjustment</vt:lpstr>
      <vt:lpstr>Close pay calendar / Open pay calendar</vt:lpstr>
      <vt:lpstr>Proactive year end data management</vt:lpstr>
      <vt:lpstr>Roe reporting &amp; YE off-cycle processing</vt:lpstr>
      <vt:lpstr>COBOL embedded tax rate changes</vt:lpstr>
      <vt:lpstr>ESS: TD1 Personal Tax credit forms</vt:lpstr>
      <vt:lpstr>Print Files for tax slips – Still evolving</vt:lpstr>
      <vt:lpstr>Open Discussion</vt:lpstr>
      <vt:lpstr>Canadian Tax Help Through My Oracle Support Community</vt:lpstr>
      <vt:lpstr>My Oracle SupPort Community - Navigation</vt:lpstr>
      <vt:lpstr>PowerPoint Presentation</vt:lpstr>
      <vt:lpstr>PowerPoint Presentation</vt:lpstr>
      <vt:lpstr>PowerPoint Presentation</vt:lpstr>
      <vt:lpstr>PowerPoint Presentation</vt:lpstr>
      <vt:lpstr>Let Oracle know who you are</vt:lpstr>
      <vt:lpstr>Concluding thoughts</vt:lpstr>
      <vt:lpstr>presenters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Derek Konieczny</cp:lastModifiedBy>
  <cp:revision>112</cp:revision>
  <cp:lastPrinted>2017-11-03T19:56:47Z</cp:lastPrinted>
  <dcterms:created xsi:type="dcterms:W3CDTF">2015-09-02T14:36:24Z</dcterms:created>
  <dcterms:modified xsi:type="dcterms:W3CDTF">2017-11-06T04:04:23Z</dcterms:modified>
</cp:coreProperties>
</file>